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15"/>
  </p:notesMasterIdLst>
  <p:sldIdLst>
    <p:sldId id="256" r:id="rId2"/>
    <p:sldId id="289" r:id="rId3"/>
    <p:sldId id="288" r:id="rId4"/>
    <p:sldId id="337" r:id="rId5"/>
    <p:sldId id="327" r:id="rId6"/>
    <p:sldId id="344" r:id="rId7"/>
    <p:sldId id="339" r:id="rId8"/>
    <p:sldId id="326" r:id="rId9"/>
    <p:sldId id="348" r:id="rId10"/>
    <p:sldId id="352" r:id="rId11"/>
    <p:sldId id="346" r:id="rId12"/>
    <p:sldId id="340" r:id="rId13"/>
    <p:sldId id="350" r:id="rId14"/>
  </p:sldIdLst>
  <p:sldSz cx="9144000" cy="6858000" type="screen4x3"/>
  <p:notesSz cx="6954838" cy="9309100"/>
  <p:defaultTextStyle>
    <a:defPPr>
      <a:defRPr lang="it-IT"/>
    </a:defPPr>
    <a:lvl1pPr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eph Durrant" initials="" lastIdx="90" clrIdx="0"/>
  <p:cmAuthor id="7" name="Sanneke Koekkoek, BSN, OCN" initials="SKBO" lastIdx="1" clrIdx="7"/>
  <p:cmAuthor id="1" name="David Ferry" initials="" lastIdx="17" clrIdx="1"/>
  <p:cmAuthor id="2" name="Michelle Mynderse" initials="" lastIdx="31" clrIdx="2"/>
  <p:cmAuthor id="3" name="Noelle Gasco" initials="" lastIdx="2" clrIdx="3"/>
  <p:cmAuthor id="4" name="Paolo B. Abada" initials="" lastIdx="15" clrIdx="4"/>
  <p:cmAuthor id="5" name="Suzanne Britto" initials="" lastIdx="3" clrIdx="5"/>
  <p:cmAuthor id="6" name="Everhart, Rod" initials="" lastIdx="18"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FFFF"/>
    <a:srgbClr val="000066"/>
    <a:srgbClr val="000099"/>
    <a:srgbClr val="F09828"/>
    <a:srgbClr val="00FF00"/>
    <a:srgbClr val="4F81BD"/>
    <a:srgbClr val="0000CC"/>
    <a:srgbClr val="B51021"/>
    <a:srgbClr val="B82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99766" autoAdjust="0"/>
  </p:normalViewPr>
  <p:slideViewPr>
    <p:cSldViewPr snapToObjects="1">
      <p:cViewPr>
        <p:scale>
          <a:sx n="100" d="100"/>
          <a:sy n="100" d="100"/>
        </p:scale>
        <p:origin x="-1860" y="-492"/>
      </p:cViewPr>
      <p:guideLst>
        <p:guide orient="horz" pos="2160"/>
        <p:guide orient="horz" pos="4156"/>
        <p:guide orient="horz" pos="618"/>
        <p:guide orient="horz" pos="527"/>
        <p:guide pos="2880"/>
        <p:guide pos="295"/>
      </p:guideLst>
    </p:cSldViewPr>
  </p:slideViewPr>
  <p:notesTextViewPr>
    <p:cViewPr>
      <p:scale>
        <a:sx n="100" d="100"/>
        <a:sy n="100" d="100"/>
      </p:scale>
      <p:origin x="0" y="0"/>
    </p:cViewPr>
  </p:notesTextViewPr>
  <p:sorterViewPr>
    <p:cViewPr>
      <p:scale>
        <a:sx n="190" d="100"/>
        <a:sy n="190" d="100"/>
      </p:scale>
      <p:origin x="0" y="0"/>
    </p:cViewPr>
  </p:sorterViewPr>
  <p:notesViewPr>
    <p:cSldViewPr snapToObjects="1">
      <p:cViewPr>
        <p:scale>
          <a:sx n="100" d="100"/>
          <a:sy n="100" d="100"/>
        </p:scale>
        <p:origin x="-950" y="-58"/>
      </p:cViewPr>
      <p:guideLst>
        <p:guide orient="horz" pos="2932"/>
        <p:guide pos="219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13075" cy="465138"/>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eaLnBrk="0" hangingPunct="0">
              <a:defRPr sz="1200" dirty="0">
                <a:latin typeface="Arial" pitchFamily="-1" charset="0"/>
                <a:ea typeface="ＭＳ Ｐゴシック" pitchFamily="-1" charset="-128"/>
                <a:cs typeface="ＭＳ Ｐゴシック" pitchFamily="-1" charset="-128"/>
              </a:defRPr>
            </a:lvl1pPr>
          </a:lstStyle>
          <a:p>
            <a:pPr>
              <a:defRPr/>
            </a:pPr>
            <a:endParaRPr lang="en-GB"/>
          </a:p>
        </p:txBody>
      </p:sp>
      <p:sp>
        <p:nvSpPr>
          <p:cNvPr id="8195" name="Rectangle 3"/>
          <p:cNvSpPr>
            <a:spLocks noGrp="1" noChangeArrowheads="1"/>
          </p:cNvSpPr>
          <p:nvPr>
            <p:ph type="dt" idx="1"/>
          </p:nvPr>
        </p:nvSpPr>
        <p:spPr bwMode="auto">
          <a:xfrm>
            <a:off x="3940175" y="0"/>
            <a:ext cx="3013075" cy="465138"/>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lvl1pPr algn="r" eaLnBrk="0" hangingPunct="0">
              <a:defRPr sz="1200">
                <a:latin typeface="Arial" charset="0"/>
                <a:ea typeface="ＭＳ Ｐゴシック" pitchFamily="-1" charset="-128"/>
              </a:defRPr>
            </a:lvl1pPr>
          </a:lstStyle>
          <a:p>
            <a:pPr>
              <a:defRPr/>
            </a:pPr>
            <a:fld id="{9E1FA86A-4071-4D85-A15D-626F72E1E3BC}" type="datetime1">
              <a:rPr lang="en-GB"/>
              <a:pPr>
                <a:defRPr/>
              </a:pPr>
              <a:t>22/01/2015</a:t>
            </a:fld>
            <a:endParaRPr lang="en-GB" dirty="0"/>
          </a:p>
        </p:txBody>
      </p:sp>
      <p:sp>
        <p:nvSpPr>
          <p:cNvPr id="5124" name="Rectangle 4"/>
          <p:cNvSpPr>
            <a:spLocks noGrp="1" noRot="1" noChangeAspect="1" noChangeArrowheads="1" noTextEdit="1"/>
          </p:cNvSpPr>
          <p:nvPr>
            <p:ph type="sldImg" idx="2"/>
          </p:nvPr>
        </p:nvSpPr>
        <p:spPr bwMode="auto">
          <a:xfrm>
            <a:off x="1150938" y="698500"/>
            <a:ext cx="4652962" cy="3490913"/>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95325" y="4421188"/>
            <a:ext cx="5564188" cy="4189412"/>
          </a:xfrm>
          <a:prstGeom prst="rect">
            <a:avLst/>
          </a:prstGeom>
          <a:noFill/>
          <a:ln w="9525">
            <a:noFill/>
            <a:miter lim="800000"/>
            <a:headEnd/>
            <a:tailEnd/>
          </a:ln>
          <a:effectLst/>
        </p:spPr>
        <p:txBody>
          <a:bodyPr vert="horz" wrap="square" lIns="92930" tIns="46465" rIns="92930" bIns="46465"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842375"/>
            <a:ext cx="3013075" cy="465138"/>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eaLnBrk="0" hangingPunct="0">
              <a:defRPr sz="1200" dirty="0">
                <a:latin typeface="Arial" pitchFamily="-1" charset="0"/>
                <a:ea typeface="ＭＳ Ｐゴシック" pitchFamily="-1" charset="-128"/>
                <a:cs typeface="ＭＳ Ｐゴシック" pitchFamily="-1" charset="-128"/>
              </a:defRPr>
            </a:lvl1pPr>
          </a:lstStyle>
          <a:p>
            <a:pPr>
              <a:defRPr/>
            </a:pPr>
            <a:endParaRPr lang="en-GB"/>
          </a:p>
        </p:txBody>
      </p:sp>
      <p:sp>
        <p:nvSpPr>
          <p:cNvPr id="8199" name="Rectangle 7"/>
          <p:cNvSpPr>
            <a:spLocks noGrp="1" noChangeArrowheads="1"/>
          </p:cNvSpPr>
          <p:nvPr>
            <p:ph type="sldNum" sz="quarter" idx="5"/>
          </p:nvPr>
        </p:nvSpPr>
        <p:spPr bwMode="auto">
          <a:xfrm>
            <a:off x="3940175" y="8842375"/>
            <a:ext cx="3013075" cy="465138"/>
          </a:xfrm>
          <a:prstGeom prst="rect">
            <a:avLst/>
          </a:prstGeom>
          <a:noFill/>
          <a:ln w="9525">
            <a:noFill/>
            <a:miter lim="800000"/>
            <a:headEnd/>
            <a:tailEnd/>
          </a:ln>
          <a:effectLst/>
        </p:spPr>
        <p:txBody>
          <a:bodyPr vert="horz" wrap="square" lIns="92930" tIns="46465" rIns="92930" bIns="46465" numCol="1" anchor="b" anchorCtr="0" compatLnSpc="1">
            <a:prstTxWarp prst="textNoShape">
              <a:avLst/>
            </a:prstTxWarp>
          </a:bodyPr>
          <a:lstStyle>
            <a:lvl1pPr algn="r" eaLnBrk="0" hangingPunct="0">
              <a:defRPr sz="1200">
                <a:latin typeface="Arial" charset="0"/>
                <a:ea typeface="ＭＳ Ｐゴシック" pitchFamily="-1" charset="-128"/>
              </a:defRPr>
            </a:lvl1pPr>
          </a:lstStyle>
          <a:p>
            <a:pPr>
              <a:defRPr/>
            </a:pPr>
            <a:fld id="{0DAEBBEE-666E-4801-88A7-2563D6CEF9B5}" type="slidenum">
              <a:rPr lang="en-GB"/>
              <a:pPr>
                <a:defRPr/>
              </a:pPr>
              <a:t>‹#›</a:t>
            </a:fld>
            <a:endParaRPr lang="en-GB" dirty="0"/>
          </a:p>
        </p:txBody>
      </p:sp>
    </p:spTree>
    <p:extLst>
      <p:ext uri="{BB962C8B-B14F-4D97-AF65-F5344CB8AC3E}">
        <p14:creationId xmlns:p14="http://schemas.microsoft.com/office/powerpoint/2010/main" val="385588824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pitchFamily="-1" charset="0"/>
        <a:ea typeface="ＭＳ Ｐゴシック" pitchFamily="-1" charset="-128"/>
        <a:cs typeface="ＭＳ Ｐゴシック" pitchFamily="-1" charset="-128"/>
      </a:defRPr>
    </a:lvl1pPr>
    <a:lvl2pPr marL="457200" algn="l" defTabSz="457200" rtl="0" eaLnBrk="0" fontAlgn="base" hangingPunct="0">
      <a:spcBef>
        <a:spcPct val="30000"/>
      </a:spcBef>
      <a:spcAft>
        <a:spcPct val="0"/>
      </a:spcAft>
      <a:defRPr sz="1200" kern="1200">
        <a:solidFill>
          <a:schemeClr val="tx1"/>
        </a:solidFill>
        <a:latin typeface="Calibri" pitchFamily="-1" charset="0"/>
        <a:ea typeface="ＭＳ Ｐゴシック" pitchFamily="-1" charset="-128"/>
        <a:cs typeface="+mn-cs"/>
      </a:defRPr>
    </a:lvl2pPr>
    <a:lvl3pPr marL="914400" algn="l" defTabSz="457200" rtl="0" eaLnBrk="0" fontAlgn="base" hangingPunct="0">
      <a:spcBef>
        <a:spcPct val="30000"/>
      </a:spcBef>
      <a:spcAft>
        <a:spcPct val="0"/>
      </a:spcAft>
      <a:defRPr sz="1200" kern="1200">
        <a:solidFill>
          <a:schemeClr val="tx1"/>
        </a:solidFill>
        <a:latin typeface="Calibri" pitchFamily="-1" charset="0"/>
        <a:ea typeface="ＭＳ Ｐゴシック" pitchFamily="-1" charset="-128"/>
        <a:cs typeface="+mn-cs"/>
      </a:defRPr>
    </a:lvl3pPr>
    <a:lvl4pPr marL="1371600" algn="l" defTabSz="457200" rtl="0" eaLnBrk="0" fontAlgn="base" hangingPunct="0">
      <a:spcBef>
        <a:spcPct val="30000"/>
      </a:spcBef>
      <a:spcAft>
        <a:spcPct val="0"/>
      </a:spcAft>
      <a:defRPr sz="1200" kern="1200">
        <a:solidFill>
          <a:schemeClr val="tx1"/>
        </a:solidFill>
        <a:latin typeface="Calibri" pitchFamily="-1" charset="0"/>
        <a:ea typeface="ＭＳ Ｐゴシック" pitchFamily="-1" charset="-128"/>
        <a:cs typeface="+mn-cs"/>
      </a:defRPr>
    </a:lvl4pPr>
    <a:lvl5pPr marL="1828800" algn="l" defTabSz="457200" rtl="0" eaLnBrk="0" fontAlgn="base" hangingPunct="0">
      <a:spcBef>
        <a:spcPct val="30000"/>
      </a:spcBef>
      <a:spcAft>
        <a:spcPct val="0"/>
      </a:spcAft>
      <a:defRPr sz="1200" kern="1200">
        <a:solidFill>
          <a:schemeClr val="tx1"/>
        </a:solidFill>
        <a:latin typeface="Calibri"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ho.int/mediacentre/factsheets/fs297/e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TextEdit="1"/>
          </p:cNvSpPr>
          <p:nvPr>
            <p:ph type="sldImg"/>
          </p:nvPr>
        </p:nvSpPr>
        <p:spPr>
          <a:xfrm>
            <a:off x="1149350" y="698500"/>
            <a:ext cx="4656138" cy="3490913"/>
          </a:xfrm>
          <a:ln/>
        </p:spPr>
      </p:sp>
      <p:sp>
        <p:nvSpPr>
          <p:cNvPr id="7170" name="Notes Placeholder 2"/>
          <p:cNvSpPr>
            <a:spLocks noGrp="1"/>
          </p:cNvSpPr>
          <p:nvPr>
            <p:ph type="body" idx="1"/>
          </p:nvPr>
        </p:nvSpPr>
        <p:spPr>
          <a:noFill/>
          <a:ln/>
        </p:spPr>
        <p:txBody>
          <a:bodyPr/>
          <a:lstStyle/>
          <a:p>
            <a:endParaRPr lang="en-US" altLang="en-US" smtClean="0">
              <a:latin typeface="Calibri" pitchFamily="34" charset="0"/>
              <a:ea typeface="ＭＳ Ｐゴシック" pitchFamily="34" charset="-128"/>
            </a:endParaRPr>
          </a:p>
        </p:txBody>
      </p:sp>
      <p:sp>
        <p:nvSpPr>
          <p:cNvPr id="7171" name="Slide Number Placeholder 3"/>
          <p:cNvSpPr>
            <a:spLocks noGrp="1"/>
          </p:cNvSpPr>
          <p:nvPr>
            <p:ph type="sldNum" sz="quarter" idx="5"/>
          </p:nvPr>
        </p:nvSpPr>
        <p:spPr>
          <a:noFill/>
        </p:spPr>
        <p:txBody>
          <a:bodyPr/>
          <a:lstStyle/>
          <a:p>
            <a:fld id="{31C7F353-026C-498C-A0B4-15F359D07703}" type="slidenum">
              <a:rPr lang="en-GB" altLang="en-US" smtClean="0">
                <a:ea typeface="ＭＳ Ｐゴシック" pitchFamily="34" charset="-128"/>
              </a:rPr>
              <a:pPr/>
              <a:t>1</a:t>
            </a:fld>
            <a:endParaRPr lang="en-GB" alt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xfrm>
            <a:off x="1149350" y="698500"/>
            <a:ext cx="4656138" cy="3490913"/>
          </a:xfrm>
          <a:ln/>
        </p:spPr>
      </p:sp>
      <p:sp>
        <p:nvSpPr>
          <p:cNvPr id="39938" name="Notes Placeholder 2"/>
          <p:cNvSpPr>
            <a:spLocks noGrp="1"/>
          </p:cNvSpPr>
          <p:nvPr>
            <p:ph type="body" idx="1"/>
          </p:nvPr>
        </p:nvSpPr>
        <p:spPr>
          <a:noFill/>
          <a:ln/>
        </p:spPr>
        <p:txBody>
          <a:bodyPr/>
          <a:lstStyle/>
          <a:p>
            <a:r>
              <a:rPr lang="en-US" smtClean="0">
                <a:latin typeface="Calibri" pitchFamily="34" charset="0"/>
                <a:ea typeface="ＭＳ Ｐゴシック" pitchFamily="34" charset="-128"/>
              </a:rPr>
              <a:t>Source: fafp_hr_p.rtf</a:t>
            </a:r>
          </a:p>
        </p:txBody>
      </p:sp>
      <p:sp>
        <p:nvSpPr>
          <p:cNvPr id="39939" name="Slide Number Placeholder 3"/>
          <p:cNvSpPr>
            <a:spLocks noGrp="1"/>
          </p:cNvSpPr>
          <p:nvPr>
            <p:ph type="sldNum" sz="quarter" idx="5"/>
          </p:nvPr>
        </p:nvSpPr>
        <p:spPr>
          <a:noFill/>
        </p:spPr>
        <p:txBody>
          <a:bodyPr/>
          <a:lstStyle/>
          <a:p>
            <a:fld id="{900BC16B-1E4D-4ED9-A054-3229A618FF98}" type="slidenum">
              <a:rPr lang="en-GB" smtClean="0">
                <a:ea typeface="ＭＳ Ｐゴシック" pitchFamily="34" charset="-128"/>
              </a:rPr>
              <a:pPr/>
              <a:t>10</a:t>
            </a:fld>
            <a:endParaRPr lang="en-GB"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xfrm>
            <a:off x="1149350" y="698500"/>
            <a:ext cx="4656138" cy="3490913"/>
          </a:xfrm>
          <a:ln/>
        </p:spPr>
      </p:sp>
      <p:sp>
        <p:nvSpPr>
          <p:cNvPr id="41986" name="Notes Placeholder 2"/>
          <p:cNvSpPr>
            <a:spLocks noGrp="1"/>
          </p:cNvSpPr>
          <p:nvPr>
            <p:ph type="body" idx="1"/>
          </p:nvPr>
        </p:nvSpPr>
        <p:spPr>
          <a:noFill/>
          <a:ln/>
        </p:spPr>
        <p:txBody>
          <a:bodyPr/>
          <a:lstStyle/>
          <a:p>
            <a:r>
              <a:rPr lang="en-US" smtClean="0">
                <a:latin typeface="Calibri" pitchFamily="34" charset="0"/>
                <a:ea typeface="ＭＳ Ｐゴシック" pitchFamily="34" charset="-128"/>
              </a:rPr>
              <a:t>Source: fafp_mos.rtf</a:t>
            </a:r>
          </a:p>
        </p:txBody>
      </p:sp>
      <p:sp>
        <p:nvSpPr>
          <p:cNvPr id="41987" name="Slide Number Placeholder 3"/>
          <p:cNvSpPr>
            <a:spLocks noGrp="1"/>
          </p:cNvSpPr>
          <p:nvPr>
            <p:ph type="sldNum" sz="quarter" idx="5"/>
          </p:nvPr>
        </p:nvSpPr>
        <p:spPr>
          <a:noFill/>
        </p:spPr>
        <p:txBody>
          <a:bodyPr/>
          <a:lstStyle/>
          <a:p>
            <a:fld id="{C10FA72B-58E6-44C2-94FB-FDD6BA13EDDE}" type="slidenum">
              <a:rPr lang="en-GB" smtClean="0">
                <a:ea typeface="ＭＳ Ｐゴシック" pitchFamily="34" charset="-128"/>
              </a:rPr>
              <a:pPr/>
              <a:t>11</a:t>
            </a:fld>
            <a:endParaRPr lang="en-GB"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xfrm>
            <a:off x="1149350" y="698500"/>
            <a:ext cx="4656138" cy="3490913"/>
          </a:xfrm>
          <a:ln/>
        </p:spPr>
      </p:sp>
      <p:sp>
        <p:nvSpPr>
          <p:cNvPr id="45058" name="Notes Placeholder 2"/>
          <p:cNvSpPr>
            <a:spLocks noGrp="1"/>
          </p:cNvSpPr>
          <p:nvPr>
            <p:ph type="body" idx="1"/>
          </p:nvPr>
        </p:nvSpPr>
        <p:spPr>
          <a:noFill/>
          <a:ln/>
        </p:spPr>
        <p:txBody>
          <a:bodyPr/>
          <a:lstStyle/>
          <a:p>
            <a:r>
              <a:rPr lang="en-US" smtClean="0">
                <a:latin typeface="Calibri" pitchFamily="34" charset="0"/>
                <a:ea typeface="ＭＳ Ｐゴシック" pitchFamily="34" charset="-128"/>
              </a:rPr>
              <a:t>Sources: ITT - </a:t>
            </a:r>
            <a:r>
              <a:rPr lang="en-US" altLang="en-US" smtClean="0">
                <a:latin typeface="Calibri" pitchFamily="34" charset="0"/>
                <a:ea typeface="ＭＳ Ｐゴシック" pitchFamily="34" charset="-128"/>
              </a:rPr>
              <a:t>lillyce/prd/ly3009806/i4t_ie_jvbf/csr1/programs_nonsdd/tfl_output/tovsurvitt.rtf</a:t>
            </a:r>
          </a:p>
          <a:p>
            <a:r>
              <a:rPr lang="en-US" smtClean="0">
                <a:latin typeface="Calibri" pitchFamily="34" charset="0"/>
                <a:ea typeface="ＭＳ Ｐゴシック" pitchFamily="34" charset="-128"/>
              </a:rPr>
              <a:t>1.5 ULN – lillyce/prd/ly3009806/i4t_ie_jvbf/csr1/programs_nonsdd/tfl_output/tovssub1_afp3a_uln.rtf</a:t>
            </a:r>
          </a:p>
          <a:p>
            <a:r>
              <a:rPr lang="en-US" smtClean="0">
                <a:latin typeface="Calibri" pitchFamily="34" charset="0"/>
                <a:ea typeface="ＭＳ Ｐゴシック" pitchFamily="34" charset="-128"/>
              </a:rPr>
              <a:t>400 - lillyce/prd/ly3009806/i4t_ie_jvbf/csr1/programs_nonsdd/tfl_output/tovssub2.rtf</a:t>
            </a:r>
          </a:p>
        </p:txBody>
      </p:sp>
      <p:sp>
        <p:nvSpPr>
          <p:cNvPr id="45059" name="Slide Number Placeholder 3"/>
          <p:cNvSpPr>
            <a:spLocks noGrp="1"/>
          </p:cNvSpPr>
          <p:nvPr>
            <p:ph type="sldNum" sz="quarter" idx="5"/>
          </p:nvPr>
        </p:nvSpPr>
        <p:spPr>
          <a:noFill/>
        </p:spPr>
        <p:txBody>
          <a:bodyPr/>
          <a:lstStyle/>
          <a:p>
            <a:fld id="{720AC761-AF11-4134-ABC6-19CCA536176A}" type="slidenum">
              <a:rPr lang="en-GB" smtClean="0">
                <a:ea typeface="ＭＳ Ｐゴシック" pitchFamily="34" charset="-128"/>
              </a:rPr>
              <a:pPr/>
              <a:t>12</a:t>
            </a:fld>
            <a:endParaRPr lang="en-GB"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xfrm>
            <a:off x="1149350" y="698500"/>
            <a:ext cx="4656138" cy="3490913"/>
          </a:xfrm>
          <a:ln/>
        </p:spPr>
      </p:sp>
      <p:sp>
        <p:nvSpPr>
          <p:cNvPr id="47106" name="Notes Placeholder 2"/>
          <p:cNvSpPr>
            <a:spLocks noGrp="1"/>
          </p:cNvSpPr>
          <p:nvPr>
            <p:ph type="body" idx="1"/>
          </p:nvPr>
        </p:nvSpPr>
        <p:spPr>
          <a:noFill/>
          <a:ln/>
        </p:spPr>
        <p:txBody>
          <a:bodyPr/>
          <a:lstStyle/>
          <a:p>
            <a:endParaRPr lang="en-US" smtClean="0">
              <a:latin typeface="Calibri" pitchFamily="34" charset="0"/>
              <a:ea typeface="ＭＳ Ｐゴシック" pitchFamily="34" charset="-128"/>
            </a:endParaRPr>
          </a:p>
        </p:txBody>
      </p:sp>
      <p:sp>
        <p:nvSpPr>
          <p:cNvPr id="47107" name="Slide Number Placeholder 3"/>
          <p:cNvSpPr>
            <a:spLocks noGrp="1"/>
          </p:cNvSpPr>
          <p:nvPr>
            <p:ph type="sldNum" sz="quarter" idx="5"/>
          </p:nvPr>
        </p:nvSpPr>
        <p:spPr>
          <a:noFill/>
        </p:spPr>
        <p:txBody>
          <a:bodyPr/>
          <a:lstStyle/>
          <a:p>
            <a:fld id="{425CBE83-47B0-43A1-ADA1-E21B08AE1803}" type="slidenum">
              <a:rPr lang="en-GB" smtClean="0">
                <a:ea typeface="ＭＳ Ｐゴシック" pitchFamily="34" charset="-128"/>
              </a:rPr>
              <a:pPr/>
              <a:t>13</a:t>
            </a:fld>
            <a:endParaRPr lang="en-GB"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noTextEdit="1"/>
          </p:cNvSpPr>
          <p:nvPr>
            <p:ph type="sldImg"/>
          </p:nvPr>
        </p:nvSpPr>
        <p:spPr>
          <a:xfrm>
            <a:off x="1149350" y="698500"/>
            <a:ext cx="4656138" cy="3490913"/>
          </a:xfrm>
          <a:ln/>
        </p:spPr>
      </p:sp>
      <p:sp>
        <p:nvSpPr>
          <p:cNvPr id="26627" name="Notes Placeholder 2"/>
          <p:cNvSpPr>
            <a:spLocks noGrp="1"/>
          </p:cNvSpPr>
          <p:nvPr>
            <p:ph type="body" idx="1"/>
          </p:nvPr>
        </p:nvSpPr>
        <p:spPr>
          <a:ln/>
          <a:extLst/>
        </p:spPr>
        <p:txBody>
          <a:bodyPr/>
          <a:lstStyle/>
          <a:p>
            <a:pPr marL="232326" indent="-232326">
              <a:buFontTx/>
              <a:buAutoNum type="arabicPeriod"/>
              <a:defRPr/>
            </a:pPr>
            <a:r>
              <a:rPr lang="en-US" dirty="0" smtClean="0"/>
              <a:t>WHO Cancer Fact sheet No. 297, updated February 2014; Available at: </a:t>
            </a:r>
            <a:r>
              <a:rPr lang="en-US" u="sng" dirty="0" smtClean="0">
                <a:hlinkClick r:id="rId3"/>
              </a:rPr>
              <a:t>http://www.who.int/mediacentre/factsheets/fs297/en/</a:t>
            </a:r>
            <a:r>
              <a:rPr lang="en-US" dirty="0" smtClean="0"/>
              <a:t>. Accessed on September 15, 2014. </a:t>
            </a:r>
          </a:p>
          <a:p>
            <a:pPr marL="232326" indent="-232326">
              <a:buFontTx/>
              <a:buAutoNum type="arabicPeriod"/>
              <a:defRPr/>
            </a:pPr>
            <a:r>
              <a:rPr lang="en-US" dirty="0" smtClean="0">
                <a:latin typeface="Calibri" pitchFamily="34" charset="0"/>
                <a:ea typeface="ＭＳ Ｐゴシック" pitchFamily="34" charset="-128"/>
              </a:rPr>
              <a:t>Llovet JM, Decaens T, Raoul JL, Boucher E, Kudo M, Chang C, et al. Brivanib in patients with advanced hepatocellular carcinoma who were intolerant to sorafenib or for whom sorafenib failed: results from the randomized phase III BRISK-PS study. </a:t>
            </a:r>
            <a:r>
              <a:rPr lang="en-US" i="1" dirty="0" smtClean="0">
                <a:latin typeface="Calibri" pitchFamily="34" charset="0"/>
                <a:ea typeface="ＭＳ Ｐゴシック" pitchFamily="34" charset="-128"/>
              </a:rPr>
              <a:t>J Clin Oncol </a:t>
            </a:r>
            <a:r>
              <a:rPr lang="en-US" dirty="0" smtClean="0">
                <a:latin typeface="Calibri" pitchFamily="34" charset="0"/>
                <a:ea typeface="ＭＳ Ｐゴシック" pitchFamily="34" charset="-128"/>
              </a:rPr>
              <a:t>2013;31:3509-16.</a:t>
            </a:r>
          </a:p>
          <a:p>
            <a:pPr marL="232326" indent="-232326">
              <a:buFontTx/>
              <a:buAutoNum type="arabicPeriod"/>
              <a:defRPr/>
            </a:pPr>
            <a:r>
              <a:rPr lang="en-US" dirty="0" smtClean="0">
                <a:latin typeface="Calibri" pitchFamily="34" charset="0"/>
                <a:ea typeface="ＭＳ Ｐゴシック" pitchFamily="34" charset="-128"/>
              </a:rPr>
              <a:t>Zhu AX, Kudo M, Assenat E, Cattan S, Kang YK, Lim HY, et al. Effect of everolimus on survival in advanced hepatocellular carcinoma after failure of sorafenib: the EVOLVE-1 randomized clinical trial. </a:t>
            </a:r>
            <a:r>
              <a:rPr lang="en-US" i="1" dirty="0" smtClean="0">
                <a:latin typeface="Calibri" pitchFamily="34" charset="0"/>
                <a:ea typeface="ＭＳ Ｐゴシック" pitchFamily="34" charset="-128"/>
              </a:rPr>
              <a:t>JAMA</a:t>
            </a:r>
            <a:r>
              <a:rPr lang="en-US" dirty="0" smtClean="0">
                <a:latin typeface="Calibri" pitchFamily="34" charset="0"/>
                <a:ea typeface="ＭＳ Ｐゴシック" pitchFamily="34" charset="-128"/>
              </a:rPr>
              <a:t> 2014;312:57-67.</a:t>
            </a:r>
          </a:p>
          <a:p>
            <a:pPr marL="232326" indent="-232326">
              <a:buFontTx/>
              <a:buAutoNum type="arabicPeriod"/>
              <a:defRPr/>
            </a:pPr>
            <a:r>
              <a:rPr lang="en-US" dirty="0" err="1" smtClean="0">
                <a:latin typeface="Calibri" pitchFamily="34" charset="0"/>
                <a:ea typeface="ＭＳ Ｐゴシック" pitchFamily="34" charset="-128"/>
              </a:rPr>
              <a:t>Gomaa</a:t>
            </a:r>
            <a:r>
              <a:rPr lang="en-US" dirty="0" smtClean="0">
                <a:latin typeface="Calibri" pitchFamily="34" charset="0"/>
                <a:ea typeface="ＭＳ Ｐゴシック" pitchFamily="34" charset="-128"/>
              </a:rPr>
              <a:t>, A. I.; Khan, S. A.; </a:t>
            </a:r>
            <a:r>
              <a:rPr lang="en-US" dirty="0" err="1" smtClean="0">
                <a:latin typeface="Calibri" pitchFamily="34" charset="0"/>
                <a:ea typeface="ＭＳ Ｐゴシック" pitchFamily="34" charset="-128"/>
              </a:rPr>
              <a:t>Leen</a:t>
            </a:r>
            <a:r>
              <a:rPr lang="en-US" dirty="0" smtClean="0">
                <a:latin typeface="Calibri" pitchFamily="34" charset="0"/>
                <a:ea typeface="ＭＳ Ｐゴシック" pitchFamily="34" charset="-128"/>
              </a:rPr>
              <a:t>, E. L.; Waked, I.; Taylor-Robinson, S. D. Diagnosis of hepatocellular carcinoma. </a:t>
            </a:r>
            <a:r>
              <a:rPr lang="en-US" i="1" dirty="0" smtClean="0">
                <a:latin typeface="Calibri" pitchFamily="34" charset="0"/>
                <a:ea typeface="ＭＳ Ｐゴシック" pitchFamily="34" charset="-128"/>
              </a:rPr>
              <a:t>World J </a:t>
            </a:r>
            <a:r>
              <a:rPr lang="en-US" i="1" dirty="0" err="1" smtClean="0">
                <a:latin typeface="Calibri" pitchFamily="34" charset="0"/>
                <a:ea typeface="ＭＳ Ｐゴシック" pitchFamily="34" charset="-128"/>
              </a:rPr>
              <a:t>Gastroenterol</a:t>
            </a:r>
            <a:r>
              <a:rPr lang="en-US" i="1" dirty="0" smtClean="0">
                <a:latin typeface="Calibri" pitchFamily="34" charset="0"/>
                <a:ea typeface="ＭＳ Ｐゴシック" pitchFamily="34" charset="-128"/>
              </a:rPr>
              <a:t>. </a:t>
            </a:r>
            <a:r>
              <a:rPr lang="en-US" dirty="0" smtClean="0">
                <a:latin typeface="Calibri" pitchFamily="34" charset="0"/>
                <a:ea typeface="ＭＳ Ｐゴシック" pitchFamily="34" charset="-128"/>
              </a:rPr>
              <a:t>2009, 15 (11), 1301-1314.</a:t>
            </a:r>
          </a:p>
          <a:p>
            <a:pPr marL="232326" indent="-232326">
              <a:buFontTx/>
              <a:buAutoNum type="arabicPeriod"/>
              <a:defRPr/>
            </a:pPr>
            <a:r>
              <a:rPr lang="en-GB" dirty="0" err="1" smtClean="0"/>
              <a:t>Spratlin</a:t>
            </a:r>
            <a:r>
              <a:rPr lang="en-GB" dirty="0" smtClean="0"/>
              <a:t>, J. L.; Cohen, R. B.; </a:t>
            </a:r>
            <a:r>
              <a:rPr lang="en-GB" dirty="0" err="1" smtClean="0"/>
              <a:t>Eadens</a:t>
            </a:r>
            <a:r>
              <a:rPr lang="en-GB" dirty="0" smtClean="0"/>
              <a:t>, M.; Gore, L.; </a:t>
            </a:r>
            <a:r>
              <a:rPr lang="en-GB" dirty="0" err="1" smtClean="0"/>
              <a:t>Camidge</a:t>
            </a:r>
            <a:r>
              <a:rPr lang="en-GB" dirty="0" smtClean="0"/>
              <a:t>, D. R.; </a:t>
            </a:r>
            <a:r>
              <a:rPr lang="en-GB" dirty="0" err="1" smtClean="0"/>
              <a:t>Diab</a:t>
            </a:r>
            <a:r>
              <a:rPr lang="en-GB" dirty="0" smtClean="0"/>
              <a:t>, S.; Leong, S.; </a:t>
            </a:r>
            <a:r>
              <a:rPr lang="en-GB" dirty="0" err="1" smtClean="0"/>
              <a:t>O'Bryant</a:t>
            </a:r>
            <a:r>
              <a:rPr lang="en-GB" dirty="0" smtClean="0"/>
              <a:t>, C.; Chow, L. Q.; </a:t>
            </a:r>
            <a:r>
              <a:rPr lang="en-GB" dirty="0" err="1" smtClean="0"/>
              <a:t>Serkova</a:t>
            </a:r>
            <a:r>
              <a:rPr lang="en-GB" dirty="0" smtClean="0"/>
              <a:t>, N. J.; </a:t>
            </a:r>
            <a:r>
              <a:rPr lang="en-GB" dirty="0" err="1" smtClean="0"/>
              <a:t>Meropol</a:t>
            </a:r>
            <a:r>
              <a:rPr lang="en-GB" dirty="0" smtClean="0"/>
              <a:t>, N. J.; Lewis, N. L.; </a:t>
            </a:r>
            <a:r>
              <a:rPr lang="en-GB" dirty="0" err="1" smtClean="0"/>
              <a:t>Chiorean</a:t>
            </a:r>
            <a:r>
              <a:rPr lang="en-GB" dirty="0" smtClean="0"/>
              <a:t>, E. G.; Fox, F.; </a:t>
            </a:r>
            <a:r>
              <a:rPr lang="en-GB" dirty="0" err="1" smtClean="0"/>
              <a:t>Youssoufian</a:t>
            </a:r>
            <a:r>
              <a:rPr lang="en-GB" dirty="0" smtClean="0"/>
              <a:t>, H.; </a:t>
            </a:r>
            <a:r>
              <a:rPr lang="en-GB" dirty="0" err="1" smtClean="0"/>
              <a:t>Rowinsky</a:t>
            </a:r>
            <a:r>
              <a:rPr lang="en-GB" dirty="0" smtClean="0"/>
              <a:t>, E. K.; </a:t>
            </a:r>
            <a:r>
              <a:rPr lang="en-GB" dirty="0" err="1" smtClean="0"/>
              <a:t>Eckhardt</a:t>
            </a:r>
            <a:r>
              <a:rPr lang="en-GB" dirty="0" smtClean="0"/>
              <a:t>, S. G. Phase I pharmacologic and biologic study of ramucirumab (IMC-1121B), a fully human immunoglobulin G1 monoclonal antibody targeting the vascular endothelial growth factor receptor-2. </a:t>
            </a:r>
            <a:r>
              <a:rPr lang="en-GB" i="1" dirty="0" smtClean="0"/>
              <a:t>J </a:t>
            </a:r>
            <a:r>
              <a:rPr lang="en-GB" i="1" dirty="0" err="1" smtClean="0"/>
              <a:t>Clin</a:t>
            </a:r>
            <a:r>
              <a:rPr lang="en-GB" i="1" dirty="0" smtClean="0"/>
              <a:t> </a:t>
            </a:r>
            <a:r>
              <a:rPr lang="en-GB" i="1" dirty="0" err="1" smtClean="0"/>
              <a:t>Oncol</a:t>
            </a:r>
            <a:r>
              <a:rPr lang="en-GB" dirty="0" smtClean="0"/>
              <a:t> 2010, </a:t>
            </a:r>
            <a:r>
              <a:rPr lang="en-GB" i="1" dirty="0" smtClean="0"/>
              <a:t>28</a:t>
            </a:r>
            <a:r>
              <a:rPr lang="en-GB" dirty="0" smtClean="0"/>
              <a:t> (5), 780-787.</a:t>
            </a:r>
          </a:p>
          <a:p>
            <a:pPr marL="232326" indent="-232326">
              <a:buFontTx/>
              <a:buAutoNum type="arabicPeriod"/>
              <a:defRPr/>
            </a:pPr>
            <a:r>
              <a:rPr lang="en-GB" dirty="0" smtClean="0"/>
              <a:t>Zhu, A. X.; </a:t>
            </a:r>
            <a:r>
              <a:rPr lang="en-GB" dirty="0" err="1" smtClean="0"/>
              <a:t>Duda</a:t>
            </a:r>
            <a:r>
              <a:rPr lang="en-GB" dirty="0" smtClean="0"/>
              <a:t>, D. G.; </a:t>
            </a:r>
            <a:r>
              <a:rPr lang="en-GB" dirty="0" err="1" smtClean="0"/>
              <a:t>Sahani</a:t>
            </a:r>
            <a:r>
              <a:rPr lang="en-GB" dirty="0" smtClean="0"/>
              <a:t>, D. V.; Jain, R. K. HCC and angiogenesis: possible targets and future directions. </a:t>
            </a:r>
            <a:r>
              <a:rPr lang="en-GB" i="1" dirty="0" smtClean="0"/>
              <a:t>Nat. Rev. </a:t>
            </a:r>
            <a:r>
              <a:rPr lang="en-GB" i="1" dirty="0" err="1" smtClean="0"/>
              <a:t>Clin</a:t>
            </a:r>
            <a:r>
              <a:rPr lang="en-GB" i="1" dirty="0" smtClean="0"/>
              <a:t> </a:t>
            </a:r>
            <a:r>
              <a:rPr lang="en-GB" i="1" dirty="0" err="1" smtClean="0"/>
              <a:t>Oncol</a:t>
            </a:r>
            <a:r>
              <a:rPr lang="en-GB" dirty="0" smtClean="0"/>
              <a:t> 2011, </a:t>
            </a:r>
            <a:r>
              <a:rPr lang="en-GB" i="1" dirty="0" smtClean="0"/>
              <a:t>8</a:t>
            </a:r>
            <a:r>
              <a:rPr lang="en-GB" dirty="0" smtClean="0"/>
              <a:t> (5), 292-301.</a:t>
            </a:r>
          </a:p>
          <a:p>
            <a:pPr marL="232326" indent="-232326">
              <a:buFontTx/>
              <a:buAutoNum type="arabicPeriod"/>
              <a:defRPr/>
            </a:pPr>
            <a:endParaRPr lang="en-US" dirty="0" smtClean="0"/>
          </a:p>
          <a:p>
            <a:pPr marL="232326" indent="-232326">
              <a:buFontTx/>
              <a:buAutoNum type="arabicPeriod"/>
              <a:defRPr/>
            </a:pPr>
            <a:endParaRPr lang="en-GB" dirty="0" smtClean="0"/>
          </a:p>
          <a:p>
            <a:pPr marL="232326" indent="-232326">
              <a:buFontTx/>
              <a:buAutoNum type="arabicPeriod"/>
              <a:defRPr/>
            </a:pPr>
            <a:endParaRPr lang="en-US" dirty="0" smtClean="0">
              <a:latin typeface="Calibri" pitchFamily="34" charset="0"/>
              <a:ea typeface="ＭＳ Ｐゴシック" pitchFamily="34" charset="-128"/>
            </a:endParaRPr>
          </a:p>
          <a:p>
            <a:pPr>
              <a:defRPr/>
            </a:pPr>
            <a:endParaRPr lang="en-US" dirty="0" smtClean="0">
              <a:latin typeface="Calibri" pitchFamily="34" charset="0"/>
              <a:ea typeface="ＭＳ Ｐゴシック" pitchFamily="34" charset="-128"/>
            </a:endParaRPr>
          </a:p>
        </p:txBody>
      </p:sp>
      <p:sp>
        <p:nvSpPr>
          <p:cNvPr id="9219" name="Slide Number Placeholder 3"/>
          <p:cNvSpPr>
            <a:spLocks noGrp="1"/>
          </p:cNvSpPr>
          <p:nvPr>
            <p:ph type="sldNum" sz="quarter" idx="5"/>
          </p:nvPr>
        </p:nvSpPr>
        <p:spPr>
          <a:noFill/>
        </p:spPr>
        <p:txBody>
          <a:bodyPr/>
          <a:lstStyle/>
          <a:p>
            <a:fld id="{48FB8AEE-86B7-4D6F-A610-7B5EC745E21A}" type="slidenum">
              <a:rPr lang="en-GB" altLang="en-US" smtClean="0">
                <a:ea typeface="ＭＳ Ｐゴシック" pitchFamily="34" charset="-128"/>
              </a:rPr>
              <a:pPr/>
              <a:t>2</a:t>
            </a:fld>
            <a:endParaRPr lang="en-GB" alt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a:xfrm>
            <a:off x="1149350" y="698500"/>
            <a:ext cx="4656138" cy="3490913"/>
          </a:xfrm>
          <a:ln/>
        </p:spPr>
      </p:sp>
      <p:sp>
        <p:nvSpPr>
          <p:cNvPr id="11266" name="Notes Placeholder 2"/>
          <p:cNvSpPr>
            <a:spLocks noGrp="1"/>
          </p:cNvSpPr>
          <p:nvPr>
            <p:ph type="body" idx="1"/>
          </p:nvPr>
        </p:nvSpPr>
        <p:spPr>
          <a:noFill/>
          <a:ln/>
        </p:spPr>
        <p:txBody>
          <a:bodyPr/>
          <a:lstStyle/>
          <a:p>
            <a:pPr marL="754063" lvl="1" indent="-288925">
              <a:buFontTx/>
              <a:buChar char="•"/>
            </a:pPr>
            <a:r>
              <a:rPr lang="en-US" altLang="en-US" sz="1800" smtClean="0">
                <a:latin typeface="Arial" charset="0"/>
                <a:ea typeface="ＭＳ Ｐゴシック" pitchFamily="34" charset="-128"/>
                <a:cs typeface="Arial" charset="0"/>
              </a:rPr>
              <a:t>Geographic Regions</a:t>
            </a:r>
          </a:p>
          <a:p>
            <a:pPr marL="1219200" lvl="2" indent="-288925">
              <a:buFontTx/>
              <a:buChar char="•"/>
            </a:pPr>
            <a:r>
              <a:rPr lang="en-US" altLang="en-US" sz="1400" smtClean="0">
                <a:latin typeface="Arial" charset="0"/>
                <a:ea typeface="ＭＳ Ｐゴシック" pitchFamily="34" charset="-128"/>
                <a:cs typeface="Arial" charset="0"/>
              </a:rPr>
              <a:t>North and South America: Brazil, Canada, and United States of America </a:t>
            </a:r>
          </a:p>
          <a:p>
            <a:pPr marL="1219200" lvl="2" indent="-288925">
              <a:buFontTx/>
              <a:buChar char="•"/>
            </a:pPr>
            <a:r>
              <a:rPr lang="en-US" altLang="en-US" sz="1400" smtClean="0">
                <a:latin typeface="Arial" charset="0"/>
                <a:ea typeface="ＭＳ Ｐゴシック" pitchFamily="34" charset="-128"/>
                <a:cs typeface="Arial" charset="0"/>
              </a:rPr>
              <a:t>Europe: Australia, Austria, Belgium, Bulgaria, Czech Republic, Finland, France, Germany, Hungary, Israel, Italy, Netherlands, Norway, Portugal, Romania, Spain, Sweden, and Switzerland </a:t>
            </a:r>
          </a:p>
          <a:p>
            <a:pPr marL="1219200" lvl="2" indent="-288925">
              <a:buFontTx/>
              <a:buChar char="•"/>
            </a:pPr>
            <a:r>
              <a:rPr lang="en-US" altLang="en-US" sz="1400" smtClean="0">
                <a:latin typeface="Arial" charset="0"/>
                <a:ea typeface="ＭＳ Ｐゴシック" pitchFamily="34" charset="-128"/>
                <a:cs typeface="Arial" charset="0"/>
              </a:rPr>
              <a:t>Asia: Hong Kong, Japan, South Korea, Philippines, Taiwan, and Thailand </a:t>
            </a:r>
          </a:p>
          <a:p>
            <a:endParaRPr lang="en-US" altLang="en-US" smtClean="0">
              <a:latin typeface="Calibri" pitchFamily="34" charset="0"/>
              <a:ea typeface="ＭＳ Ｐゴシック" pitchFamily="34" charset="-128"/>
            </a:endParaRPr>
          </a:p>
        </p:txBody>
      </p:sp>
      <p:sp>
        <p:nvSpPr>
          <p:cNvPr id="11267" name="Slide Number Placeholder 3"/>
          <p:cNvSpPr>
            <a:spLocks noGrp="1"/>
          </p:cNvSpPr>
          <p:nvPr>
            <p:ph type="sldNum" sz="quarter" idx="5"/>
          </p:nvPr>
        </p:nvSpPr>
        <p:spPr>
          <a:noFill/>
        </p:spPr>
        <p:txBody>
          <a:bodyPr/>
          <a:lstStyle/>
          <a:p>
            <a:fld id="{41837BEE-003B-40EE-A005-001E0379F9C6}" type="slidenum">
              <a:rPr lang="en-GB" altLang="en-US" smtClean="0">
                <a:ea typeface="ＭＳ Ｐゴシック" pitchFamily="34" charset="-128"/>
              </a:rPr>
              <a:pPr/>
              <a:t>3</a:t>
            </a:fld>
            <a:endParaRPr lang="en-GB" alt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xfrm>
            <a:off x="1149350" y="698500"/>
            <a:ext cx="4656138" cy="3490913"/>
          </a:xfrm>
          <a:ln/>
        </p:spPr>
      </p:sp>
      <p:sp>
        <p:nvSpPr>
          <p:cNvPr id="14338" name="Notes Placeholder 2"/>
          <p:cNvSpPr>
            <a:spLocks noGrp="1"/>
          </p:cNvSpPr>
          <p:nvPr>
            <p:ph type="body" idx="1"/>
          </p:nvPr>
        </p:nvSpPr>
        <p:spPr>
          <a:noFill/>
          <a:ln/>
        </p:spPr>
        <p:txBody>
          <a:bodyPr/>
          <a:lstStyle/>
          <a:p>
            <a:r>
              <a:rPr lang="en-US" altLang="en-US" smtClean="0">
                <a:latin typeface="Calibri" pitchFamily="34" charset="0"/>
                <a:ea typeface="ＭＳ Ｐゴシック" pitchFamily="34" charset="-128"/>
              </a:rPr>
              <a:t>Source: lillyce/prd/ly3009806/i4t_ie_jvbf/csr1/programs_nonsdd/tfl_output/tovsurvitt.rtf</a:t>
            </a:r>
          </a:p>
          <a:p>
            <a:endParaRPr lang="en-US" altLang="en-US" smtClean="0">
              <a:latin typeface="Calibri" pitchFamily="34" charset="0"/>
              <a:ea typeface="ＭＳ Ｐゴシック" pitchFamily="34" charset="-128"/>
            </a:endParaRPr>
          </a:p>
        </p:txBody>
      </p:sp>
      <p:sp>
        <p:nvSpPr>
          <p:cNvPr id="14339" name="Slide Number Placeholder 3"/>
          <p:cNvSpPr>
            <a:spLocks noGrp="1"/>
          </p:cNvSpPr>
          <p:nvPr>
            <p:ph type="sldNum" sz="quarter" idx="5"/>
          </p:nvPr>
        </p:nvSpPr>
        <p:spPr>
          <a:noFill/>
        </p:spPr>
        <p:txBody>
          <a:bodyPr/>
          <a:lstStyle/>
          <a:p>
            <a:fld id="{AA9E7F45-9E5E-4B46-8985-FE3218FDE2A7}" type="slidenum">
              <a:rPr lang="en-GB" altLang="en-US" smtClean="0">
                <a:ea typeface="ＭＳ Ｐゴシック" pitchFamily="34" charset="-128"/>
              </a:rPr>
              <a:pPr/>
              <a:t>4</a:t>
            </a:fld>
            <a:endParaRPr lang="en-GB" alt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xfrm>
            <a:off x="1149350" y="698500"/>
            <a:ext cx="4656138" cy="3490913"/>
          </a:xfrm>
          <a:ln/>
        </p:spPr>
      </p:sp>
      <p:sp>
        <p:nvSpPr>
          <p:cNvPr id="25602" name="Notes Placeholder 2"/>
          <p:cNvSpPr>
            <a:spLocks noGrp="1"/>
          </p:cNvSpPr>
          <p:nvPr>
            <p:ph type="body" idx="1"/>
          </p:nvPr>
        </p:nvSpPr>
        <p:spPr>
          <a:noFill/>
          <a:ln/>
        </p:spPr>
        <p:txBody>
          <a:bodyPr/>
          <a:lstStyle/>
          <a:p>
            <a:r>
              <a:rPr lang="en-US" smtClean="0">
                <a:latin typeface="Calibri" pitchFamily="34" charset="0"/>
                <a:ea typeface="ＭＳ Ｐゴシック" pitchFamily="34" charset="-128"/>
              </a:rPr>
              <a:t>Source: fovssub1str.rtf and fovssub2str.rtf</a:t>
            </a:r>
          </a:p>
          <a:p>
            <a:endParaRPr lang="en-US" smtClean="0">
              <a:latin typeface="Calibri" pitchFamily="34" charset="0"/>
              <a:ea typeface="ＭＳ Ｐゴシック" pitchFamily="34" charset="-128"/>
            </a:endParaRPr>
          </a:p>
          <a:p>
            <a:r>
              <a:rPr lang="en-US" smtClean="0">
                <a:latin typeface="Calibri" pitchFamily="34" charset="0"/>
                <a:ea typeface="ＭＳ Ｐゴシック" pitchFamily="34" charset="-128"/>
              </a:rPr>
              <a:t>Abbreviations: </a:t>
            </a:r>
            <a:r>
              <a:rPr lang="it-IT" smtClean="0">
                <a:latin typeface="Calibri" pitchFamily="34" charset="0"/>
                <a:ea typeface="ＭＳ Ｐゴシック" pitchFamily="34" charset="-128"/>
              </a:rPr>
              <a:t>BCLC=Barcelona Clinic Liver Cancer; CI=confidence interval; Discont.=discontinuation; ECOG PS=</a:t>
            </a:r>
            <a:r>
              <a:rPr lang="en-US" smtClean="0">
                <a:latin typeface="Calibri" pitchFamily="34" charset="0"/>
                <a:ea typeface="ＭＳ Ｐゴシック" pitchFamily="34" charset="-128"/>
              </a:rPr>
              <a:t>Eastern Cooperative Oncology Group performance status; </a:t>
            </a:r>
            <a:r>
              <a:rPr lang="it-IT" smtClean="0">
                <a:latin typeface="Calibri" pitchFamily="34" charset="0"/>
                <a:ea typeface="ＭＳ Ｐゴシック" pitchFamily="34" charset="-128"/>
              </a:rPr>
              <a:t>HR=hazard ratio; N=number of patients; PD=progressive disease.</a:t>
            </a:r>
          </a:p>
          <a:p>
            <a:endParaRPr lang="it-IT" smtClean="0">
              <a:latin typeface="Calibri" pitchFamily="34" charset="0"/>
              <a:ea typeface="ＭＳ Ｐゴシック" pitchFamily="34" charset="-128"/>
            </a:endParaRPr>
          </a:p>
          <a:p>
            <a:r>
              <a:rPr lang="it-IT" smtClean="0">
                <a:latin typeface="Calibri" pitchFamily="34" charset="0"/>
                <a:ea typeface="ＭＳ Ｐゴシック" pitchFamily="34" charset="-128"/>
              </a:rPr>
              <a:t>All subroups presented were pre-specified.</a:t>
            </a:r>
            <a:endParaRPr lang="en-US" smtClean="0">
              <a:latin typeface="Calibri" pitchFamily="34" charset="0"/>
              <a:ea typeface="ＭＳ Ｐゴシック" pitchFamily="34" charset="-128"/>
            </a:endParaRPr>
          </a:p>
        </p:txBody>
      </p:sp>
      <p:sp>
        <p:nvSpPr>
          <p:cNvPr id="25603" name="Slide Number Placeholder 3"/>
          <p:cNvSpPr>
            <a:spLocks noGrp="1"/>
          </p:cNvSpPr>
          <p:nvPr>
            <p:ph type="sldNum" sz="quarter" idx="5"/>
          </p:nvPr>
        </p:nvSpPr>
        <p:spPr>
          <a:noFill/>
        </p:spPr>
        <p:txBody>
          <a:bodyPr/>
          <a:lstStyle/>
          <a:p>
            <a:fld id="{96C497A8-C7FD-4452-9887-C53D46E41E3A}" type="slidenum">
              <a:rPr lang="en-GB" smtClean="0">
                <a:ea typeface="ＭＳ Ｐゴシック" pitchFamily="34" charset="-128"/>
              </a:rPr>
              <a:pPr/>
              <a:t>5</a:t>
            </a:fld>
            <a:endParaRPr lang="en-GB"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xfrm>
            <a:off x="1149350" y="698500"/>
            <a:ext cx="4656138" cy="3490913"/>
          </a:xfrm>
          <a:ln/>
        </p:spPr>
      </p:sp>
      <p:sp>
        <p:nvSpPr>
          <p:cNvPr id="27650" name="Notes Placeholder 2"/>
          <p:cNvSpPr>
            <a:spLocks noGrp="1"/>
          </p:cNvSpPr>
          <p:nvPr>
            <p:ph type="body" idx="1"/>
          </p:nvPr>
        </p:nvSpPr>
        <p:spPr>
          <a:noFill/>
          <a:ln/>
        </p:spPr>
        <p:txBody>
          <a:bodyPr/>
          <a:lstStyle/>
          <a:p>
            <a:r>
              <a:rPr lang="en-US" smtClean="0">
                <a:latin typeface="Calibri" pitchFamily="34" charset="0"/>
                <a:ea typeface="ＭＳ Ｐゴシック" pitchFamily="34" charset="-128"/>
              </a:rPr>
              <a:t>Source: tptdcpretrt_afp1.rtf</a:t>
            </a:r>
          </a:p>
          <a:p>
            <a:r>
              <a:rPr lang="en-US" smtClean="0">
                <a:latin typeface="Calibri" pitchFamily="34" charset="0"/>
                <a:ea typeface="ＭＳ Ｐゴシック" pitchFamily="34" charset="-128"/>
              </a:rPr>
              <a:t>Age and ECOG: tovssub1_afp1a.rtf and tovssub1_afp1b.rtf</a:t>
            </a:r>
          </a:p>
          <a:p>
            <a:endParaRPr lang="en-US" smtClean="0">
              <a:latin typeface="Calibri" pitchFamily="34" charset="0"/>
              <a:ea typeface="ＭＳ Ｐゴシック" pitchFamily="34" charset="-128"/>
            </a:endParaRPr>
          </a:p>
          <a:p>
            <a:endParaRPr lang="en-US" smtClean="0">
              <a:latin typeface="Calibri" pitchFamily="34" charset="0"/>
              <a:ea typeface="ＭＳ Ｐゴシック" pitchFamily="34" charset="-128"/>
            </a:endParaRPr>
          </a:p>
        </p:txBody>
      </p:sp>
      <p:sp>
        <p:nvSpPr>
          <p:cNvPr id="27651" name="Slide Number Placeholder 3"/>
          <p:cNvSpPr>
            <a:spLocks noGrp="1"/>
          </p:cNvSpPr>
          <p:nvPr>
            <p:ph type="sldNum" sz="quarter" idx="5"/>
          </p:nvPr>
        </p:nvSpPr>
        <p:spPr>
          <a:noFill/>
        </p:spPr>
        <p:txBody>
          <a:bodyPr/>
          <a:lstStyle/>
          <a:p>
            <a:fld id="{99D85A18-6A81-45B2-AAD0-9E4F57DEFF7B}" type="slidenum">
              <a:rPr lang="en-GB" smtClean="0">
                <a:ea typeface="ＭＳ Ｐゴシック" pitchFamily="34" charset="-128"/>
              </a:rPr>
              <a:pPr/>
              <a:t>6</a:t>
            </a:fld>
            <a:endParaRPr lang="en-GB"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xfrm>
            <a:off x="1149350" y="698500"/>
            <a:ext cx="4656138" cy="3490913"/>
          </a:xfrm>
          <a:ln/>
        </p:spPr>
      </p:sp>
      <p:sp>
        <p:nvSpPr>
          <p:cNvPr id="29698" name="Notes Placeholder 2"/>
          <p:cNvSpPr>
            <a:spLocks noGrp="1"/>
          </p:cNvSpPr>
          <p:nvPr>
            <p:ph type="body" idx="1"/>
          </p:nvPr>
        </p:nvSpPr>
        <p:spPr>
          <a:noFill/>
          <a:ln/>
        </p:spPr>
        <p:txBody>
          <a:bodyPr/>
          <a:lstStyle/>
          <a:p>
            <a:r>
              <a:rPr lang="en-US" smtClean="0">
                <a:latin typeface="Calibri" pitchFamily="34" charset="0"/>
                <a:ea typeface="ＭＳ Ｐゴシック" pitchFamily="34" charset="-128"/>
              </a:rPr>
              <a:t>Sources: </a:t>
            </a:r>
          </a:p>
          <a:p>
            <a:r>
              <a:rPr lang="en-US" smtClean="0">
                <a:latin typeface="Calibri" pitchFamily="34" charset="0"/>
                <a:ea typeface="ＭＳ Ｐゴシック" pitchFamily="34" charset="-128"/>
              </a:rPr>
              <a:t>Liver injury/failure - taeliv_afp1a.rtf, taeliv_afp1b.rtf</a:t>
            </a:r>
          </a:p>
          <a:p>
            <a:r>
              <a:rPr lang="en-US" smtClean="0">
                <a:latin typeface="Calibri" pitchFamily="34" charset="0"/>
                <a:ea typeface="ＭＳ Ｐゴシック" pitchFamily="34" charset="-128"/>
              </a:rPr>
              <a:t>AESIs - taesi_afp1a.rtf, taesi_afp1b.rtf</a:t>
            </a:r>
          </a:p>
        </p:txBody>
      </p:sp>
      <p:sp>
        <p:nvSpPr>
          <p:cNvPr id="29699" name="Slide Number Placeholder 3"/>
          <p:cNvSpPr>
            <a:spLocks noGrp="1"/>
          </p:cNvSpPr>
          <p:nvPr>
            <p:ph type="sldNum" sz="quarter" idx="5"/>
          </p:nvPr>
        </p:nvSpPr>
        <p:spPr>
          <a:noFill/>
        </p:spPr>
        <p:txBody>
          <a:bodyPr/>
          <a:lstStyle/>
          <a:p>
            <a:fld id="{D9A7BFAE-8844-4AAE-84E0-89434C5FF497}" type="slidenum">
              <a:rPr lang="en-GB" smtClean="0">
                <a:ea typeface="ＭＳ Ｐゴシック" pitchFamily="34" charset="-128"/>
              </a:rPr>
              <a:pPr/>
              <a:t>7</a:t>
            </a:fld>
            <a:endParaRPr lang="en-GB"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xfrm>
            <a:off x="1149350" y="698500"/>
            <a:ext cx="4656138" cy="3490913"/>
          </a:xfrm>
          <a:ln/>
        </p:spPr>
      </p:sp>
      <p:sp>
        <p:nvSpPr>
          <p:cNvPr id="32770" name="Notes Placeholder 2"/>
          <p:cNvSpPr>
            <a:spLocks noGrp="1"/>
          </p:cNvSpPr>
          <p:nvPr>
            <p:ph type="body" idx="1"/>
          </p:nvPr>
        </p:nvSpPr>
        <p:spPr>
          <a:noFill/>
          <a:ln/>
        </p:spPr>
        <p:txBody>
          <a:bodyPr/>
          <a:lstStyle/>
          <a:p>
            <a:r>
              <a:rPr lang="en-US" smtClean="0">
                <a:latin typeface="Calibri" pitchFamily="34" charset="0"/>
                <a:ea typeface="ＭＳ Ｐゴシック" pitchFamily="34" charset="-128"/>
              </a:rPr>
              <a:t>Source: lillyce/prd/ly3009806/i4t_ie_jvbf/csr1/programs_nonsdd/tfl_output/tovssub2.rtf</a:t>
            </a:r>
          </a:p>
        </p:txBody>
      </p:sp>
      <p:sp>
        <p:nvSpPr>
          <p:cNvPr id="32771" name="Slide Number Placeholder 3"/>
          <p:cNvSpPr>
            <a:spLocks noGrp="1"/>
          </p:cNvSpPr>
          <p:nvPr>
            <p:ph type="sldNum" sz="quarter" idx="5"/>
          </p:nvPr>
        </p:nvSpPr>
        <p:spPr>
          <a:noFill/>
        </p:spPr>
        <p:txBody>
          <a:bodyPr/>
          <a:lstStyle/>
          <a:p>
            <a:fld id="{5E6341F5-5E1A-43C0-9E86-9233ADB3D214}" type="slidenum">
              <a:rPr lang="en-GB" smtClean="0">
                <a:ea typeface="ＭＳ Ｐゴシック" pitchFamily="34" charset="-128"/>
              </a:rPr>
              <a:pPr/>
              <a:t>8</a:t>
            </a:fld>
            <a:endParaRPr lang="en-GB"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xfrm>
            <a:off x="1149350" y="698500"/>
            <a:ext cx="4656138" cy="3490913"/>
          </a:xfrm>
          <a:ln/>
        </p:spPr>
      </p:sp>
      <p:sp>
        <p:nvSpPr>
          <p:cNvPr id="3" name="Notes Placeholder 2"/>
          <p:cNvSpPr>
            <a:spLocks noGrp="1"/>
          </p:cNvSpPr>
          <p:nvPr>
            <p:ph type="body" idx="1"/>
          </p:nvPr>
        </p:nvSpPr>
        <p:spPr/>
        <p:txBody>
          <a:bodyPr/>
          <a:lstStyle/>
          <a:p>
            <a:pPr>
              <a:defRPr/>
            </a:pPr>
            <a:r>
              <a:rPr lang="en-US" dirty="0" smtClean="0"/>
              <a:t>Source: fovssub1_afp1a_str.rtf</a:t>
            </a:r>
          </a:p>
          <a:p>
            <a:pPr>
              <a:defRPr/>
            </a:pPr>
            <a:endParaRPr lang="en-US" dirty="0" smtClean="0"/>
          </a:p>
          <a:p>
            <a:pPr marL="285750" indent="-285750">
              <a:defRPr/>
            </a:pPr>
            <a:r>
              <a:rPr lang="en-US" sz="2400" dirty="0" smtClean="0">
                <a:latin typeface="Arial" pitchFamily="34" charset="0"/>
                <a:cs typeface="Arial" pitchFamily="34" charset="0"/>
              </a:rPr>
              <a:t>A baseline AFP level ≥400 ng/mL was significant to OS in patients in the RAM arm versus the placebo arm.</a:t>
            </a:r>
          </a:p>
          <a:p>
            <a:pPr marL="285750" indent="-285750">
              <a:defRPr/>
            </a:pPr>
            <a:r>
              <a:rPr lang="en-US" sz="2400" dirty="0" smtClean="0">
                <a:latin typeface="Arial" pitchFamily="34" charset="0"/>
                <a:cs typeface="Arial" pitchFamily="34" charset="0"/>
              </a:rPr>
              <a:t>In patients with a baseline AFP ≥400 ng/mL:</a:t>
            </a:r>
          </a:p>
          <a:p>
            <a:pPr marL="800100" lvl="1" indent="-342900">
              <a:buFont typeface="Arial" pitchFamily="34" charset="0"/>
              <a:buChar char="•"/>
              <a:defRPr/>
            </a:pPr>
            <a:r>
              <a:rPr lang="en-US" sz="2400" dirty="0" smtClean="0">
                <a:latin typeface="Arial" pitchFamily="34" charset="0"/>
                <a:cs typeface="Arial" pitchFamily="34" charset="0"/>
              </a:rPr>
              <a:t>The estimate of the treatment effect </a:t>
            </a:r>
            <a:r>
              <a:rPr lang="en-GB" sz="2400" dirty="0" smtClean="0">
                <a:latin typeface="Arial" pitchFamily="34" charset="0"/>
                <a:cs typeface="Arial" pitchFamily="34" charset="0"/>
              </a:rPr>
              <a:t>(as assessed by the stratified HR) </a:t>
            </a:r>
            <a:r>
              <a:rPr lang="en-US" sz="2400" dirty="0" smtClean="0">
                <a:latin typeface="Arial" pitchFamily="34" charset="0"/>
                <a:cs typeface="Arial" pitchFamily="34" charset="0"/>
              </a:rPr>
              <a:t>numerically favored the RAM arm in all subgroups for OS</a:t>
            </a:r>
          </a:p>
          <a:p>
            <a:pPr marL="800100" lvl="1" indent="-342900">
              <a:buFont typeface="Arial" pitchFamily="34" charset="0"/>
              <a:buChar char="•"/>
              <a:defRPr/>
            </a:pPr>
            <a:r>
              <a:rPr lang="en-US" sz="2400" dirty="0" smtClean="0">
                <a:latin typeface="Arial" pitchFamily="34" charset="0"/>
                <a:cs typeface="Arial" pitchFamily="34" charset="0"/>
              </a:rPr>
              <a:t>Significant favorable treatment effects of RAM on OS were observed in 9/20 of the subgroups evaluated.</a:t>
            </a:r>
          </a:p>
          <a:p>
            <a:pPr>
              <a:defRPr/>
            </a:pPr>
            <a:endParaRPr lang="en-US" dirty="0" smtClean="0"/>
          </a:p>
          <a:p>
            <a:pPr>
              <a:defRPr/>
            </a:pPr>
            <a:endParaRPr lang="en-US" dirty="0" smtClean="0"/>
          </a:p>
        </p:txBody>
      </p:sp>
      <p:sp>
        <p:nvSpPr>
          <p:cNvPr id="38915" name="Slide Number Placeholder 3"/>
          <p:cNvSpPr>
            <a:spLocks noGrp="1"/>
          </p:cNvSpPr>
          <p:nvPr>
            <p:ph type="sldNum" sz="quarter" idx="5"/>
          </p:nvPr>
        </p:nvSpPr>
        <p:spPr>
          <a:noFill/>
        </p:spPr>
        <p:txBody>
          <a:bodyPr/>
          <a:lstStyle/>
          <a:p>
            <a:fld id="{FB134FED-2AA7-4E33-9C9E-88D6E309E813}" type="slidenum">
              <a:rPr lang="en-GB" smtClean="0">
                <a:ea typeface="ＭＳ Ｐゴシック" pitchFamily="34" charset="-128"/>
              </a:rPr>
              <a:pPr/>
              <a:t>9</a:t>
            </a:fld>
            <a:endParaRPr lang="en-GB"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defTabSz="914400">
              <a:defRPr/>
            </a:pPr>
            <a:endParaRPr lang="en-US" sz="1800">
              <a:solidFill>
                <a:srgbClr val="FFFFFF"/>
              </a:solidFill>
              <a:ea typeface="+mn-ea"/>
            </a:endParaRPr>
          </a:p>
        </p:txBody>
      </p:sp>
      <p:grpSp>
        <p:nvGrpSpPr>
          <p:cNvPr id="5" name="Group 2"/>
          <p:cNvGrpSpPr>
            <a:grpSpLocks/>
          </p:cNvGrpSpPr>
          <p:nvPr userDrawn="1"/>
        </p:nvGrpSpPr>
        <p:grpSpPr bwMode="auto">
          <a:xfrm>
            <a:off x="68263" y="6223000"/>
            <a:ext cx="7843837" cy="339725"/>
            <a:chOff x="43" y="3920"/>
            <a:chExt cx="4941" cy="214"/>
          </a:xfrm>
        </p:grpSpPr>
        <p:sp>
          <p:nvSpPr>
            <p:cNvPr id="6" name="Rectangle 3"/>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defTabSz="914400" eaLnBrk="1" hangingPunct="1">
                <a:defRPr/>
              </a:pPr>
              <a:endParaRPr lang="nl-NL" altLang="nl-NL" sz="1800" smtClean="0">
                <a:solidFill>
                  <a:srgbClr val="FFFFFF"/>
                </a:solidFill>
                <a:ea typeface="+mn-ea"/>
              </a:endParaRPr>
            </a:p>
          </p:txBody>
        </p:sp>
        <p:sp>
          <p:nvSpPr>
            <p:cNvPr id="7" name="Oval 4"/>
            <p:cNvSpPr>
              <a:spLocks noChangeArrowheads="1"/>
            </p:cNvSpPr>
            <p:nvPr userDrawn="1"/>
          </p:nvSpPr>
          <p:spPr bwMode="white">
            <a:xfrm>
              <a:off x="4840" y="3920"/>
              <a:ext cx="144" cy="2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defTabSz="914400" eaLnBrk="1" hangingPunct="1">
                <a:defRPr/>
              </a:pPr>
              <a:endParaRPr lang="nl-NL" altLang="nl-NL" sz="1800" smtClean="0">
                <a:solidFill>
                  <a:srgbClr val="FFFFFF"/>
                </a:solidFill>
                <a:ea typeface="+mn-ea"/>
              </a:endParaRPr>
            </a:p>
          </p:txBody>
        </p:sp>
      </p:grpSp>
      <p:pic>
        <p:nvPicPr>
          <p:cNvPr id="8" name="Picture 9" descr="prime band white on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2"/>
          <p:cNvSpPr>
            <a:spLocks noGrp="1" noChangeArrowheads="1"/>
          </p:cNvSpPr>
          <p:nvPr>
            <p:ph type="ctrTitle"/>
          </p:nvPr>
        </p:nvSpPr>
        <p:spPr>
          <a:xfrm>
            <a:off x="331788" y="1638300"/>
            <a:ext cx="8480425" cy="1470025"/>
          </a:xfrm>
        </p:spPr>
        <p:txBody>
          <a:bodyPr anchor="b"/>
          <a:lstStyle>
            <a:lvl1pPr>
              <a:defRPr sz="4400" smtClean="0"/>
            </a:lvl1pPr>
          </a:lstStyle>
          <a:p>
            <a:r>
              <a:rPr lang="en-US" smtClean="0"/>
              <a:t>Click to edit Master title style</a:t>
            </a:r>
          </a:p>
        </p:txBody>
      </p:sp>
      <p:sp>
        <p:nvSpPr>
          <p:cNvPr id="19463" name="Rectangle 3"/>
          <p:cNvSpPr>
            <a:spLocks noGrp="1" noChangeArrowheads="1"/>
          </p:cNvSpPr>
          <p:nvPr>
            <p:ph type="subTitle" idx="1"/>
          </p:nvPr>
        </p:nvSpPr>
        <p:spPr>
          <a:xfrm>
            <a:off x="328613" y="4343400"/>
            <a:ext cx="8486775" cy="1870075"/>
          </a:xfrm>
        </p:spPr>
        <p:txBody>
          <a:bodyPr/>
          <a:lstStyle>
            <a:lvl1pPr marL="0" indent="0" algn="ctr">
              <a:buFontTx/>
              <a:buNone/>
              <a:defRPr sz="2800" smtClean="0"/>
            </a:lvl1pPr>
          </a:lstStyle>
          <a:p>
            <a:r>
              <a:rPr lang="en-US" smtClean="0"/>
              <a:t>Click to edit Master subtitle style</a:t>
            </a:r>
          </a:p>
        </p:txBody>
      </p:sp>
    </p:spTree>
    <p:extLst>
      <p:ext uri="{BB962C8B-B14F-4D97-AF65-F5344CB8AC3E}">
        <p14:creationId xmlns:p14="http://schemas.microsoft.com/office/powerpoint/2010/main" val="366008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Tree>
    <p:extLst>
      <p:ext uri="{BB962C8B-B14F-4D97-AF65-F5344CB8AC3E}">
        <p14:creationId xmlns:p14="http://schemas.microsoft.com/office/powerpoint/2010/main" val="13857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74705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294614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20293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1516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194540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42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68263" y="6223000"/>
            <a:ext cx="7843837" cy="339725"/>
            <a:chOff x="43" y="3920"/>
            <a:chExt cx="4941" cy="214"/>
          </a:xfrm>
        </p:grpSpPr>
        <p:sp>
          <p:nvSpPr>
            <p:cNvPr id="1031" name="Rectangle 12"/>
            <p:cNvSpPr>
              <a:spLocks noChangeArrowheads="1"/>
            </p:cNvSpPr>
            <p:nvPr userDrawn="1"/>
          </p:nvSpPr>
          <p:spPr bwMode="auto">
            <a:xfrm>
              <a:off x="43" y="3946"/>
              <a:ext cx="4831" cy="165"/>
            </a:xfrm>
            <a:prstGeom prst="rect">
              <a:avLst/>
            </a:prstGeom>
            <a:gradFill rotWithShape="1">
              <a:gsLst>
                <a:gs pos="0">
                  <a:schemeClr val="bg1"/>
                </a:gs>
                <a:gs pos="100000">
                  <a:schemeClr val="tx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defTabSz="914400" eaLnBrk="1" hangingPunct="1">
                <a:defRPr/>
              </a:pPr>
              <a:endParaRPr lang="nl-NL" altLang="nl-NL" sz="1800" smtClean="0">
                <a:solidFill>
                  <a:srgbClr val="FFFFFF"/>
                </a:solidFill>
                <a:ea typeface="+mn-ea"/>
              </a:endParaRPr>
            </a:p>
          </p:txBody>
        </p:sp>
        <p:sp>
          <p:nvSpPr>
            <p:cNvPr id="1032" name="Oval 13"/>
            <p:cNvSpPr>
              <a:spLocks noChangeArrowheads="1"/>
            </p:cNvSpPr>
            <p:nvPr userDrawn="1"/>
          </p:nvSpPr>
          <p:spPr bwMode="white">
            <a:xfrm>
              <a:off x="4840" y="3920"/>
              <a:ext cx="144" cy="2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defTabSz="914400" eaLnBrk="1" hangingPunct="1">
                <a:defRPr/>
              </a:pPr>
              <a:endParaRPr lang="nl-NL" altLang="nl-NL" sz="1800" smtClean="0">
                <a:solidFill>
                  <a:srgbClr val="FFFFFF"/>
                </a:solidFill>
                <a:ea typeface="+mn-ea"/>
              </a:endParaRPr>
            </a:p>
          </p:txBody>
        </p:sp>
      </p:grpSp>
      <p:sp>
        <p:nvSpPr>
          <p:cNvPr id="1034" name="Rectangle 10"/>
          <p:cNvSpPr>
            <a:spLocks noChangeArrowheads="1"/>
          </p:cNvSpPr>
          <p:nvPr userDrawn="1"/>
        </p:nvSpPr>
        <p:spPr bwMode="hidden">
          <a:xfrm>
            <a:off x="0" y="0"/>
            <a:ext cx="9144000" cy="5867400"/>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defTabSz="914400">
              <a:defRPr/>
            </a:pPr>
            <a:endParaRPr lang="en-US" sz="1800">
              <a:solidFill>
                <a:srgbClr val="FFFFFF"/>
              </a:solidFill>
              <a:ea typeface="+mn-ea"/>
            </a:endParaRPr>
          </a:p>
        </p:txBody>
      </p:sp>
      <p:sp>
        <p:nvSpPr>
          <p:cNvPr id="1028" name="Rectangle 2"/>
          <p:cNvSpPr>
            <a:spLocks noGrp="1" noChangeArrowheads="1"/>
          </p:cNvSpPr>
          <p:nvPr>
            <p:ph type="title"/>
          </p:nvPr>
        </p:nvSpPr>
        <p:spPr bwMode="auto">
          <a:xfrm>
            <a:off x="338138" y="214313"/>
            <a:ext cx="8467725"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NL" smtClean="0"/>
              <a:t>Click to edit Master title style</a:t>
            </a:r>
          </a:p>
        </p:txBody>
      </p:sp>
      <p:sp>
        <p:nvSpPr>
          <p:cNvPr id="1029" name="Rectangle 3"/>
          <p:cNvSpPr>
            <a:spLocks noGrp="1" noChangeArrowheads="1"/>
          </p:cNvSpPr>
          <p:nvPr>
            <p:ph type="body" idx="1"/>
          </p:nvPr>
        </p:nvSpPr>
        <p:spPr bwMode="auto">
          <a:xfrm>
            <a:off x="363538" y="1600200"/>
            <a:ext cx="84169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bodyPr>
          <a:lstStyle/>
          <a:p>
            <a:pPr lvl="0"/>
            <a:r>
              <a:rPr lang="en-US" altLang="nl-NL" smtClean="0"/>
              <a:t>Click to edit Master text styles</a:t>
            </a:r>
          </a:p>
          <a:p>
            <a:pPr lvl="1"/>
            <a:r>
              <a:rPr lang="en-US" altLang="nl-NL" smtClean="0"/>
              <a:t>Second level</a:t>
            </a:r>
          </a:p>
          <a:p>
            <a:pPr lvl="2"/>
            <a:r>
              <a:rPr lang="en-US" altLang="nl-NL" smtClean="0"/>
              <a:t>Third level</a:t>
            </a:r>
          </a:p>
        </p:txBody>
      </p:sp>
      <p:pic>
        <p:nvPicPr>
          <p:cNvPr id="1030" name="Picture 16" descr="prime band white onc"/>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848600" y="5980113"/>
            <a:ext cx="115728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7661167"/>
      </p:ext>
    </p:extLst>
  </p:cSld>
  <p:clrMap bg1="dk2" tx1="lt1" bg2="dk1"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Lst>
  <p:txStyles>
    <p:titleStyle>
      <a:lvl1pPr algn="ctr" rtl="0" eaLnBrk="0" fontAlgn="base" hangingPunct="0">
        <a:lnSpc>
          <a:spcPct val="90000"/>
        </a:lnSpc>
        <a:spcBef>
          <a:spcPct val="0"/>
        </a:spcBef>
        <a:spcAft>
          <a:spcPct val="0"/>
        </a:spcAft>
        <a:defRPr sz="4000" b="1">
          <a:solidFill>
            <a:schemeClr val="tx2"/>
          </a:solidFill>
          <a:latin typeface="+mj-lt"/>
          <a:ea typeface="+mj-ea"/>
          <a:cs typeface="+mj-cs"/>
        </a:defRPr>
      </a:lvl1pPr>
      <a:lvl2pPr algn="ctr" rtl="0" eaLnBrk="0" fontAlgn="base" hangingPunct="0">
        <a:lnSpc>
          <a:spcPct val="90000"/>
        </a:lnSpc>
        <a:spcBef>
          <a:spcPct val="0"/>
        </a:spcBef>
        <a:spcAft>
          <a:spcPct val="0"/>
        </a:spcAft>
        <a:defRPr sz="4000" b="1">
          <a:solidFill>
            <a:schemeClr val="tx2"/>
          </a:solidFill>
          <a:latin typeface="Arial" charset="0"/>
        </a:defRPr>
      </a:lvl2pPr>
      <a:lvl3pPr algn="ctr" rtl="0" eaLnBrk="0" fontAlgn="base" hangingPunct="0">
        <a:lnSpc>
          <a:spcPct val="90000"/>
        </a:lnSpc>
        <a:spcBef>
          <a:spcPct val="0"/>
        </a:spcBef>
        <a:spcAft>
          <a:spcPct val="0"/>
        </a:spcAft>
        <a:defRPr sz="4000" b="1">
          <a:solidFill>
            <a:schemeClr val="tx2"/>
          </a:solidFill>
          <a:latin typeface="Arial" charset="0"/>
        </a:defRPr>
      </a:lvl3pPr>
      <a:lvl4pPr algn="ctr" rtl="0" eaLnBrk="0" fontAlgn="base" hangingPunct="0">
        <a:lnSpc>
          <a:spcPct val="90000"/>
        </a:lnSpc>
        <a:spcBef>
          <a:spcPct val="0"/>
        </a:spcBef>
        <a:spcAft>
          <a:spcPct val="0"/>
        </a:spcAft>
        <a:defRPr sz="4000" b="1">
          <a:solidFill>
            <a:schemeClr val="tx2"/>
          </a:solidFill>
          <a:latin typeface="Arial" charset="0"/>
        </a:defRPr>
      </a:lvl4pPr>
      <a:lvl5pPr algn="ctr" rtl="0" eaLnBrk="0" fontAlgn="base" hangingPunct="0">
        <a:lnSpc>
          <a:spcPct val="90000"/>
        </a:lnSpc>
        <a:spcBef>
          <a:spcPct val="0"/>
        </a:spcBef>
        <a:spcAft>
          <a:spcPct val="0"/>
        </a:spcAft>
        <a:defRPr sz="4000" b="1">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85750" indent="-285750" algn="l" rtl="0" eaLnBrk="0" fontAlgn="base" hangingPunct="0">
        <a:spcBef>
          <a:spcPct val="40000"/>
        </a:spcBef>
        <a:spcAft>
          <a:spcPct val="0"/>
        </a:spcAft>
        <a:buClr>
          <a:schemeClr val="tx2"/>
        </a:buClr>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tx2"/>
        </a:buClr>
        <a:buFont typeface="Arial" charset="0"/>
        <a:buChar char="-"/>
        <a:defRPr sz="2400" b="1">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b="1">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notesSlide" Target="../notesSlides/notesSlide12.xml"/><Relationship Id="rId7"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0.emf"/><Relationship Id="rId5" Type="http://schemas.openxmlformats.org/officeDocument/2006/relationships/oleObject" Target="../embeddings/oleObject8.bin"/><Relationship Id="rId10" Type="http://schemas.openxmlformats.org/officeDocument/2006/relationships/image" Target="../media/image12.emf"/><Relationship Id="rId4" Type="http://schemas.openxmlformats.org/officeDocument/2006/relationships/image" Target="../media/image2.png"/><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8.xml"/><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olo 1"/>
          <p:cNvSpPr>
            <a:spLocks noGrp="1"/>
          </p:cNvSpPr>
          <p:nvPr>
            <p:ph type="ctrTitle" idx="4294967295"/>
          </p:nvPr>
        </p:nvSpPr>
        <p:spPr>
          <a:xfrm>
            <a:off x="468313" y="960423"/>
            <a:ext cx="8424168" cy="2809453"/>
          </a:xfrm>
        </p:spPr>
        <p:txBody>
          <a:bodyPr/>
          <a:lstStyle/>
          <a:p>
            <a:r>
              <a:rPr lang="en-US" altLang="en-US" sz="3200" b="1" dirty="0" err="1" smtClean="0">
                <a:solidFill>
                  <a:srgbClr val="F09828"/>
                </a:solidFill>
                <a:ea typeface="ＭＳ Ｐゴシック" pitchFamily="34" charset="-128"/>
                <a:cs typeface="Arial" charset="0"/>
              </a:rPr>
              <a:t>Ramucirumab</a:t>
            </a:r>
            <a:r>
              <a:rPr lang="en-US" altLang="en-US" sz="3200" b="1" dirty="0" smtClean="0">
                <a:solidFill>
                  <a:srgbClr val="F09828"/>
                </a:solidFill>
                <a:ea typeface="ＭＳ Ｐゴシック" pitchFamily="34" charset="-128"/>
                <a:cs typeface="Arial" charset="0"/>
              </a:rPr>
              <a:t> as Second-Line Treatment in Patients With Advanced Hepatocellular Carcinoma: Analysis of Patients With Elevated </a:t>
            </a:r>
            <a:r>
              <a:rPr lang="el-GR" altLang="en-US" sz="3200" b="1" dirty="0" smtClean="0">
                <a:solidFill>
                  <a:srgbClr val="F09828"/>
                </a:solidFill>
                <a:ea typeface="ＭＳ Ｐゴシック" pitchFamily="34" charset="-128"/>
                <a:cs typeface="Arial" charset="0"/>
              </a:rPr>
              <a:t>α-</a:t>
            </a:r>
            <a:r>
              <a:rPr lang="en-US" altLang="en-US" sz="3200" b="1" dirty="0" smtClean="0">
                <a:solidFill>
                  <a:srgbClr val="F09828"/>
                </a:solidFill>
                <a:ea typeface="ＭＳ Ｐゴシック" pitchFamily="34" charset="-128"/>
                <a:cs typeface="Arial" charset="0"/>
              </a:rPr>
              <a:t>Fetoprotein From the Randomized Phase III REACH Study</a:t>
            </a:r>
            <a:endParaRPr lang="en-US" altLang="en-US" sz="3200" dirty="0" smtClean="0">
              <a:solidFill>
                <a:srgbClr val="F09828"/>
              </a:solidFill>
              <a:ea typeface="ＭＳ Ｐゴシック" pitchFamily="34" charset="-128"/>
              <a:cs typeface="Arial" charset="0"/>
            </a:endParaRPr>
          </a:p>
        </p:txBody>
      </p:sp>
      <p:sp>
        <p:nvSpPr>
          <p:cNvPr id="2051" name="Sottotitolo 2"/>
          <p:cNvSpPr>
            <a:spLocks noGrp="1"/>
          </p:cNvSpPr>
          <p:nvPr>
            <p:ph type="subTitle" idx="4294967295"/>
          </p:nvPr>
        </p:nvSpPr>
        <p:spPr>
          <a:xfrm>
            <a:off x="161764" y="4725144"/>
            <a:ext cx="8820472" cy="1151681"/>
          </a:xfrm>
        </p:spPr>
        <p:txBody>
          <a:bodyPr/>
          <a:lstStyle/>
          <a:p>
            <a:pPr marL="0" indent="0" algn="ctr">
              <a:lnSpc>
                <a:spcPct val="105000"/>
              </a:lnSpc>
              <a:spcBef>
                <a:spcPts val="0"/>
              </a:spcBef>
              <a:buFont typeface="Arial" charset="0"/>
              <a:buNone/>
              <a:defRPr/>
            </a:pPr>
            <a:r>
              <a:rPr lang="en-US" sz="2000" dirty="0">
                <a:cs typeface="Arial" panose="020B0604020202020204" pitchFamily="34" charset="0"/>
              </a:rPr>
              <a:t>Zhu </a:t>
            </a:r>
            <a:r>
              <a:rPr lang="en-US" sz="2000" dirty="0" smtClean="0">
                <a:cs typeface="Arial" panose="020B0604020202020204" pitchFamily="34" charset="0"/>
              </a:rPr>
              <a:t>AX, </a:t>
            </a:r>
            <a:r>
              <a:rPr lang="en-US" sz="2000" dirty="0" err="1" smtClean="0"/>
              <a:t>Ryoo</a:t>
            </a:r>
            <a:r>
              <a:rPr lang="en-US" sz="2000" dirty="0" smtClean="0"/>
              <a:t> B-Y, Yen C-J, Kudo M, Poon R, </a:t>
            </a:r>
            <a:r>
              <a:rPr lang="en-US" sz="2000" dirty="0" err="1" smtClean="0"/>
              <a:t>Pastorelli</a:t>
            </a:r>
            <a:r>
              <a:rPr lang="en-US" sz="2000" dirty="0" smtClean="0"/>
              <a:t> D, Blanc J-F, Chung HC, Baron AD, </a:t>
            </a:r>
            <a:r>
              <a:rPr lang="en-US" sz="2000" dirty="0" err="1" smtClean="0"/>
              <a:t>Pfiffer</a:t>
            </a:r>
            <a:r>
              <a:rPr lang="en-US" sz="2000" dirty="0" smtClean="0"/>
              <a:t> TEF, </a:t>
            </a:r>
            <a:r>
              <a:rPr lang="en-US" sz="2000" dirty="0" err="1" smtClean="0"/>
              <a:t>Okusaka</a:t>
            </a:r>
            <a:r>
              <a:rPr lang="en-US" sz="2000" dirty="0" smtClean="0"/>
              <a:t> T, </a:t>
            </a:r>
            <a:r>
              <a:rPr lang="en-US" sz="2000" dirty="0" err="1" smtClean="0"/>
              <a:t>Kubackova</a:t>
            </a:r>
            <a:r>
              <a:rPr lang="en-US" sz="2000" dirty="0" smtClean="0"/>
              <a:t> K, Trojan J, Sastre J, Chau I, Chang SC, </a:t>
            </a:r>
            <a:r>
              <a:rPr lang="en-US" sz="2000" dirty="0" err="1" smtClean="0"/>
              <a:t>Abada</a:t>
            </a:r>
            <a:r>
              <a:rPr lang="en-US" sz="2000" dirty="0" smtClean="0"/>
              <a:t> PB, Yang L, Hsu Y, Park JO</a:t>
            </a:r>
            <a:endParaRPr lang="en-GB" altLang="it-CH" sz="2000" dirty="0" smtClean="0">
              <a:ea typeface="ＭＳ Ｐゴシック" pitchFamily="-1" charset="-128"/>
            </a:endParaRPr>
          </a:p>
        </p:txBody>
      </p:sp>
      <p:sp>
        <p:nvSpPr>
          <p:cNvPr id="2" name="TextBox 1"/>
          <p:cNvSpPr txBox="1"/>
          <p:nvPr/>
        </p:nvSpPr>
        <p:spPr>
          <a:xfrm>
            <a:off x="2843808" y="3769876"/>
            <a:ext cx="3672408" cy="523220"/>
          </a:xfrm>
          <a:prstGeom prst="rect">
            <a:avLst/>
          </a:prstGeom>
          <a:noFill/>
        </p:spPr>
        <p:txBody>
          <a:bodyPr wrap="square" rtlCol="0">
            <a:spAutoFit/>
          </a:bodyPr>
          <a:lstStyle/>
          <a:p>
            <a:pPr algn="ctr"/>
            <a:r>
              <a:rPr lang="nl-NL" sz="2800" b="1" dirty="0" smtClean="0">
                <a:solidFill>
                  <a:srgbClr val="FFFF00"/>
                </a:solidFill>
              </a:rPr>
              <a:t>Abstract 232</a:t>
            </a:r>
            <a:endParaRPr lang="nl-NL" sz="2800" b="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l="-8000" r="-8000"/>
          </a:stretch>
        </a:blipFill>
        <a:effectLst/>
      </p:bgPr>
    </p:bg>
    <p:spTree>
      <p:nvGrpSpPr>
        <p:cNvPr id="1" name=""/>
        <p:cNvGrpSpPr/>
        <p:nvPr/>
      </p:nvGrpSpPr>
      <p:grpSpPr>
        <a:xfrm>
          <a:off x="0" y="0"/>
          <a:ext cx="0" cy="0"/>
          <a:chOff x="0" y="0"/>
          <a:chExt cx="0" cy="0"/>
        </a:xfrm>
      </p:grpSpPr>
      <p:sp>
        <p:nvSpPr>
          <p:cNvPr id="36898" name="Title 1"/>
          <p:cNvSpPr>
            <a:spLocks noGrp="1"/>
          </p:cNvSpPr>
          <p:nvPr>
            <p:ph type="title"/>
          </p:nvPr>
        </p:nvSpPr>
        <p:spPr>
          <a:xfrm>
            <a:off x="34925" y="426367"/>
            <a:ext cx="9109075" cy="914401"/>
          </a:xfrm>
        </p:spPr>
        <p:txBody>
          <a:bodyPr/>
          <a:lstStyle/>
          <a:p>
            <a:r>
              <a:rPr lang="en-GB" sz="2800" dirty="0" smtClean="0">
                <a:ea typeface="ＭＳ Ｐゴシック" pitchFamily="34" charset="-128"/>
              </a:rPr>
              <a:t>Overall Survival Hazard Ratios and </a:t>
            </a:r>
            <a:r>
              <a:rPr lang="en-GB" sz="2800" i="1" dirty="0" smtClean="0">
                <a:ea typeface="ＭＳ Ｐゴシック" pitchFamily="34" charset="-128"/>
              </a:rPr>
              <a:t>P</a:t>
            </a:r>
            <a:r>
              <a:rPr lang="en-GB" sz="2800" dirty="0" smtClean="0">
                <a:ea typeface="ＭＳ Ｐゴシック" pitchFamily="34" charset="-128"/>
              </a:rPr>
              <a:t> Values by Threshold of Baseline AFP Level (Log-Scale)</a:t>
            </a:r>
            <a:endParaRPr lang="en-US" sz="2800" dirty="0" smtClean="0">
              <a:ea typeface="ＭＳ Ｐゴシック" pitchFamily="34" charset="-128"/>
            </a:endParaRPr>
          </a:p>
        </p:txBody>
      </p:sp>
      <p:graphicFrame>
        <p:nvGraphicFramePr>
          <p:cNvPr id="36897" name="Object 33"/>
          <p:cNvGraphicFramePr>
            <a:graphicFrameLocks noChangeAspect="1"/>
          </p:cNvGraphicFramePr>
          <p:nvPr>
            <p:extLst>
              <p:ext uri="{D42A27DB-BD31-4B8C-83A1-F6EECF244321}">
                <p14:modId xmlns:p14="http://schemas.microsoft.com/office/powerpoint/2010/main" val="463857732"/>
              </p:ext>
            </p:extLst>
          </p:nvPr>
        </p:nvGraphicFramePr>
        <p:xfrm>
          <a:off x="839788" y="1069553"/>
          <a:ext cx="7464425" cy="5311775"/>
        </p:xfrm>
        <a:graphic>
          <a:graphicData uri="http://schemas.openxmlformats.org/presentationml/2006/ole">
            <mc:AlternateContent xmlns:mc="http://schemas.openxmlformats.org/markup-compatibility/2006">
              <mc:Choice xmlns:v="urn:schemas-microsoft-com:vml" Requires="v">
                <p:oleObj spid="_x0000_s36914" name="SPW 12.0 Graph" r:id="rId5" imgW="5991225" imgH="4267200" progId="">
                  <p:embed/>
                </p:oleObj>
              </mc:Choice>
              <mc:Fallback>
                <p:oleObj name="SPW 12.0 Graph" r:id="rId5" imgW="5991225" imgH="4267200" progId="">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88" y="1069553"/>
                        <a:ext cx="7464425" cy="531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00" name="TextBox 2"/>
          <p:cNvSpPr txBox="1">
            <a:spLocks noChangeArrowheads="1"/>
          </p:cNvSpPr>
          <p:nvPr/>
        </p:nvSpPr>
        <p:spPr bwMode="auto">
          <a:xfrm>
            <a:off x="7327900" y="5957466"/>
            <a:ext cx="773113" cy="276225"/>
          </a:xfrm>
          <a:prstGeom prst="rect">
            <a:avLst/>
          </a:prstGeom>
          <a:noFill/>
          <a:ln w="9525">
            <a:noFill/>
            <a:miter lim="800000"/>
            <a:headEnd/>
            <a:tailEnd/>
          </a:ln>
        </p:spPr>
        <p:txBody>
          <a:bodyPr>
            <a:spAutoFit/>
          </a:bodyPr>
          <a:lstStyle/>
          <a:p>
            <a:r>
              <a:rPr lang="en-US" sz="1200" dirty="0"/>
              <a:t>0.0001</a:t>
            </a:r>
          </a:p>
        </p:txBody>
      </p:sp>
      <p:sp>
        <p:nvSpPr>
          <p:cNvPr id="7" name="TextBox 6"/>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l="-8000" r="-8000"/>
          </a:stretch>
        </a:blipFill>
        <a:effectLst/>
      </p:bgPr>
    </p:bg>
    <p:spTree>
      <p:nvGrpSpPr>
        <p:cNvPr id="1" name=""/>
        <p:cNvGrpSpPr/>
        <p:nvPr/>
      </p:nvGrpSpPr>
      <p:grpSpPr>
        <a:xfrm>
          <a:off x="0" y="0"/>
          <a:ext cx="0" cy="0"/>
          <a:chOff x="0" y="0"/>
          <a:chExt cx="0" cy="0"/>
        </a:xfrm>
      </p:grpSpPr>
      <p:graphicFrame>
        <p:nvGraphicFramePr>
          <p:cNvPr id="33853" name="Object 61"/>
          <p:cNvGraphicFramePr>
            <a:graphicFrameLocks noChangeAspect="1"/>
          </p:cNvGraphicFramePr>
          <p:nvPr>
            <p:extLst>
              <p:ext uri="{D42A27DB-BD31-4B8C-83A1-F6EECF244321}">
                <p14:modId xmlns:p14="http://schemas.microsoft.com/office/powerpoint/2010/main" val="906453698"/>
              </p:ext>
            </p:extLst>
          </p:nvPr>
        </p:nvGraphicFramePr>
        <p:xfrm>
          <a:off x="585788" y="908720"/>
          <a:ext cx="7972425" cy="5491163"/>
        </p:xfrm>
        <a:graphic>
          <a:graphicData uri="http://schemas.openxmlformats.org/presentationml/2006/ole">
            <mc:AlternateContent xmlns:mc="http://schemas.openxmlformats.org/markup-compatibility/2006">
              <mc:Choice xmlns:v="urn:schemas-microsoft-com:vml" Requires="v">
                <p:oleObj spid="_x0000_s33870" name="SPW 12.0 Graph" r:id="rId5" imgW="5581650" imgH="4267200" progId="">
                  <p:embed/>
                </p:oleObj>
              </mc:Choice>
              <mc:Fallback>
                <p:oleObj name="SPW 12.0 Graph" r:id="rId5" imgW="5581650" imgH="4267200" progId="">
                  <p:embed/>
                  <p:pic>
                    <p:nvPicPr>
                      <p:cNvPr id="0"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88" y="908720"/>
                        <a:ext cx="7972425" cy="549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55" name="Title 1"/>
          <p:cNvSpPr>
            <a:spLocks noGrp="1"/>
          </p:cNvSpPr>
          <p:nvPr>
            <p:ph type="title"/>
          </p:nvPr>
        </p:nvSpPr>
        <p:spPr>
          <a:xfrm>
            <a:off x="467544" y="459026"/>
            <a:ext cx="8229600" cy="914400"/>
          </a:xfrm>
        </p:spPr>
        <p:txBody>
          <a:bodyPr/>
          <a:lstStyle/>
          <a:p>
            <a:pPr>
              <a:lnSpc>
                <a:spcPct val="85000"/>
              </a:lnSpc>
            </a:pPr>
            <a:r>
              <a:rPr lang="en-GB" sz="3200" dirty="0" smtClean="0">
                <a:ea typeface="ＭＳ Ｐゴシック" pitchFamily="34" charset="-128"/>
              </a:rPr>
              <a:t>Median Overall Survival by Threshold of Baseline AFP Level</a:t>
            </a:r>
            <a:endParaRPr lang="en-US" sz="3200" dirty="0" smtClean="0">
              <a:ea typeface="ＭＳ Ｐゴシック" pitchFamily="34" charset="-128"/>
            </a:endParaRPr>
          </a:p>
        </p:txBody>
      </p:sp>
      <p:sp>
        <p:nvSpPr>
          <p:cNvPr id="6" name="TextBox 5"/>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l="-8000" r="-8000"/>
          </a:stretch>
        </a:blipFill>
        <a:effectLst/>
      </p:bgPr>
    </p:bg>
    <p:spTree>
      <p:nvGrpSpPr>
        <p:cNvPr id="1" name=""/>
        <p:cNvGrpSpPr/>
        <p:nvPr/>
      </p:nvGrpSpPr>
      <p:grpSpPr>
        <a:xfrm>
          <a:off x="0" y="0"/>
          <a:ext cx="0" cy="0"/>
          <a:chOff x="0" y="0"/>
          <a:chExt cx="0" cy="0"/>
        </a:xfrm>
      </p:grpSpPr>
      <p:sp>
        <p:nvSpPr>
          <p:cNvPr id="31998" name="Title 1"/>
          <p:cNvSpPr>
            <a:spLocks noGrp="1"/>
          </p:cNvSpPr>
          <p:nvPr>
            <p:ph type="title"/>
          </p:nvPr>
        </p:nvSpPr>
        <p:spPr>
          <a:xfrm>
            <a:off x="34925" y="401985"/>
            <a:ext cx="9074150" cy="914400"/>
          </a:xfrm>
        </p:spPr>
        <p:txBody>
          <a:bodyPr/>
          <a:lstStyle/>
          <a:p>
            <a:r>
              <a:rPr lang="en-US" sz="3200" dirty="0" smtClean="0">
                <a:ea typeface="ＭＳ Ｐゴシック" pitchFamily="34" charset="-128"/>
              </a:rPr>
              <a:t>OS Increases With Baseline AFP Threshold</a:t>
            </a:r>
          </a:p>
        </p:txBody>
      </p:sp>
      <p:graphicFrame>
        <p:nvGraphicFramePr>
          <p:cNvPr id="31995" name="Object 251"/>
          <p:cNvGraphicFramePr>
            <a:graphicFrameLocks/>
          </p:cNvGraphicFramePr>
          <p:nvPr>
            <p:extLst>
              <p:ext uri="{D42A27DB-BD31-4B8C-83A1-F6EECF244321}">
                <p14:modId xmlns:p14="http://schemas.microsoft.com/office/powerpoint/2010/main" val="1984749539"/>
              </p:ext>
            </p:extLst>
          </p:nvPr>
        </p:nvGraphicFramePr>
        <p:xfrm>
          <a:off x="249238" y="1086074"/>
          <a:ext cx="3200400" cy="2854325"/>
        </p:xfrm>
        <a:graphic>
          <a:graphicData uri="http://schemas.openxmlformats.org/presentationml/2006/ole">
            <mc:AlternateContent xmlns:mc="http://schemas.openxmlformats.org/markup-compatibility/2006">
              <mc:Choice xmlns:v="urn:schemas-microsoft-com:vml" Requires="v">
                <p:oleObj spid="_x0000_s32096" name="SPW 12.0 Graph" r:id="rId5" imgW="7753350" imgH="4286250" progId="">
                  <p:embed/>
                </p:oleObj>
              </mc:Choice>
              <mc:Fallback>
                <p:oleObj name="SPW 12.0 Graph" r:id="rId5" imgW="7753350" imgH="4286250" progId="">
                  <p:embed/>
                  <p:pic>
                    <p:nvPicPr>
                      <p:cNvPr id="0" name="Picture 25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238" y="1086074"/>
                        <a:ext cx="3200400" cy="285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96" name="Object 252"/>
          <p:cNvGraphicFramePr>
            <a:graphicFrameLocks/>
          </p:cNvGraphicFramePr>
          <p:nvPr>
            <p:extLst>
              <p:ext uri="{D42A27DB-BD31-4B8C-83A1-F6EECF244321}">
                <p14:modId xmlns:p14="http://schemas.microsoft.com/office/powerpoint/2010/main" val="1200750972"/>
              </p:ext>
            </p:extLst>
          </p:nvPr>
        </p:nvGraphicFramePr>
        <p:xfrm>
          <a:off x="3155950" y="1086074"/>
          <a:ext cx="3200400" cy="2854325"/>
        </p:xfrm>
        <a:graphic>
          <a:graphicData uri="http://schemas.openxmlformats.org/presentationml/2006/ole">
            <mc:AlternateContent xmlns:mc="http://schemas.openxmlformats.org/markup-compatibility/2006">
              <mc:Choice xmlns:v="urn:schemas-microsoft-com:vml" Requires="v">
                <p:oleObj spid="_x0000_s32097" name="SPW 12.0 Graph" r:id="rId7" imgW="7943850" imgH="4286250" progId="">
                  <p:embed/>
                </p:oleObj>
              </mc:Choice>
              <mc:Fallback>
                <p:oleObj name="SPW 12.0 Graph" r:id="rId7" imgW="7943850" imgH="4286250" progId="">
                  <p:embed/>
                  <p:pic>
                    <p:nvPicPr>
                      <p:cNvPr id="0" name="Picture 25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5950" y="1086074"/>
                        <a:ext cx="3200400" cy="285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97" name="Object 253"/>
          <p:cNvGraphicFramePr>
            <a:graphicFrameLocks/>
          </p:cNvGraphicFramePr>
          <p:nvPr>
            <p:extLst>
              <p:ext uri="{D42A27DB-BD31-4B8C-83A1-F6EECF244321}">
                <p14:modId xmlns:p14="http://schemas.microsoft.com/office/powerpoint/2010/main" val="18593074"/>
              </p:ext>
            </p:extLst>
          </p:nvPr>
        </p:nvGraphicFramePr>
        <p:xfrm>
          <a:off x="6143625" y="1086074"/>
          <a:ext cx="3200400" cy="2854325"/>
        </p:xfrm>
        <a:graphic>
          <a:graphicData uri="http://schemas.openxmlformats.org/presentationml/2006/ole">
            <mc:AlternateContent xmlns:mc="http://schemas.openxmlformats.org/markup-compatibility/2006">
              <mc:Choice xmlns:v="urn:schemas-microsoft-com:vml" Requires="v">
                <p:oleObj spid="_x0000_s32098" name="SPW 12.0 Graph" r:id="rId9" imgW="9925068" imgH="5124318" progId="">
                  <p:embed/>
                </p:oleObj>
              </mc:Choice>
              <mc:Fallback>
                <p:oleObj name="SPW 12.0 Graph" r:id="rId9" imgW="9925068" imgH="5124318" progId="">
                  <p:embed/>
                  <p:pic>
                    <p:nvPicPr>
                      <p:cNvPr id="0" name="Picture 25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3625" y="1086074"/>
                        <a:ext cx="3200400" cy="285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00745711"/>
              </p:ext>
            </p:extLst>
          </p:nvPr>
        </p:nvGraphicFramePr>
        <p:xfrm>
          <a:off x="176213" y="4149080"/>
          <a:ext cx="8788543" cy="1942314"/>
        </p:xfrm>
        <a:graphic>
          <a:graphicData uri="http://schemas.openxmlformats.org/drawingml/2006/table">
            <a:tbl>
              <a:tblPr firstRow="1" firstCol="1" bandRow="1">
                <a:tableStyleId>{2D5ABB26-0587-4C30-8999-92F81FD0307C}</a:tableStyleId>
              </a:tblPr>
              <a:tblGrid>
                <a:gridCol w="939672"/>
                <a:gridCol w="1368152"/>
                <a:gridCol w="936102"/>
                <a:gridCol w="1512170"/>
                <a:gridCol w="1512168"/>
                <a:gridCol w="1440160"/>
                <a:gridCol w="1080119"/>
              </a:tblGrid>
              <a:tr h="404290">
                <a:tc>
                  <a:txBody>
                    <a:bodyPr/>
                    <a:lstStyle/>
                    <a:p>
                      <a:endParaRPr lang="en-US" sz="1200" b="1" dirty="0">
                        <a:solidFill>
                          <a:schemeClr val="bg2"/>
                        </a:solidFill>
                        <a:effectLst/>
                        <a:latin typeface="Arial" pitchFamily="34" charset="0"/>
                        <a:cs typeface="Arial" pitchFamily="34" charset="0"/>
                      </a:endParaRPr>
                    </a:p>
                  </a:txBody>
                  <a:tcPr marL="68606" marR="68606" marT="0" marB="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defTabSz="914400" rtl="0" eaLnBrk="1" latinLnBrk="0" hangingPunct="1">
                        <a:lnSpc>
                          <a:spcPct val="115000"/>
                        </a:lnSpc>
                        <a:spcBef>
                          <a:spcPts val="0"/>
                        </a:spcBef>
                        <a:spcAft>
                          <a:spcPts val="0"/>
                        </a:spcAft>
                      </a:pPr>
                      <a:r>
                        <a:rPr lang="en-CA" sz="1200" b="1" kern="1200" dirty="0" err="1" smtClean="0">
                          <a:solidFill>
                            <a:schemeClr val="bg2"/>
                          </a:solidFill>
                          <a:effectLst/>
                          <a:latin typeface="Arial" pitchFamily="34" charset="0"/>
                          <a:cs typeface="Arial" pitchFamily="34" charset="0"/>
                        </a:rPr>
                        <a:t>Ramucirumab</a:t>
                      </a:r>
                      <a:r>
                        <a:rPr lang="en-CA" sz="1200" b="1" kern="1200" dirty="0" smtClean="0">
                          <a:solidFill>
                            <a:schemeClr val="bg2"/>
                          </a:solidFill>
                          <a:effectLst/>
                          <a:latin typeface="Arial" pitchFamily="34" charset="0"/>
                          <a:cs typeface="Arial" pitchFamily="34" charset="0"/>
                        </a:rPr>
                        <a:t> </a:t>
                      </a:r>
                      <a:br>
                        <a:rPr lang="en-CA" sz="1200" b="1" kern="1200" dirty="0" smtClean="0">
                          <a:solidFill>
                            <a:schemeClr val="bg2"/>
                          </a:solidFill>
                          <a:effectLst/>
                          <a:latin typeface="Arial" pitchFamily="34" charset="0"/>
                          <a:cs typeface="Arial" pitchFamily="34" charset="0"/>
                        </a:rPr>
                      </a:br>
                      <a:r>
                        <a:rPr lang="en-CA" sz="1200" b="1" kern="1200" dirty="0" smtClean="0">
                          <a:solidFill>
                            <a:schemeClr val="bg2"/>
                          </a:solidFill>
                          <a:effectLst/>
                          <a:latin typeface="Arial" pitchFamily="34" charset="0"/>
                          <a:cs typeface="Arial" pitchFamily="34" charset="0"/>
                        </a:rPr>
                        <a:t>(N = 283)</a:t>
                      </a:r>
                      <a:endParaRPr lang="en-US" sz="1200" b="1" kern="1200" dirty="0">
                        <a:solidFill>
                          <a:schemeClr val="bg2"/>
                        </a:solidFill>
                        <a:effectLst/>
                        <a:latin typeface="Arial" pitchFamily="34" charset="0"/>
                        <a:ea typeface="+mn-ea"/>
                        <a:cs typeface="Arial" pitchFamily="34" charset="0"/>
                      </a:endParaRPr>
                    </a:p>
                  </a:txBody>
                  <a:tcPr marL="68606" marR="68606" marT="0" marB="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a:lnSpc>
                          <a:spcPct val="115000"/>
                        </a:lnSpc>
                        <a:spcBef>
                          <a:spcPts val="0"/>
                        </a:spcBef>
                        <a:spcAft>
                          <a:spcPts val="0"/>
                        </a:spcAft>
                      </a:pPr>
                      <a:r>
                        <a:rPr lang="en-US" sz="1200" b="1" dirty="0" smtClean="0">
                          <a:solidFill>
                            <a:schemeClr val="bg2"/>
                          </a:solidFill>
                          <a:effectLst/>
                          <a:latin typeface="Arial" pitchFamily="34" charset="0"/>
                          <a:cs typeface="Arial" pitchFamily="34" charset="0"/>
                        </a:rPr>
                        <a:t>Placebo</a:t>
                      </a:r>
                    </a:p>
                    <a:p>
                      <a:pPr marL="0" marR="0" algn="ctr">
                        <a:lnSpc>
                          <a:spcPct val="115000"/>
                        </a:lnSpc>
                        <a:spcBef>
                          <a:spcPts val="0"/>
                        </a:spcBef>
                        <a:spcAft>
                          <a:spcPts val="0"/>
                        </a:spcAft>
                      </a:pPr>
                      <a:r>
                        <a:rPr lang="en-US" sz="1200" b="1" dirty="0" smtClean="0">
                          <a:solidFill>
                            <a:schemeClr val="bg2"/>
                          </a:solidFill>
                          <a:effectLst/>
                          <a:latin typeface="Arial" pitchFamily="34" charset="0"/>
                          <a:ea typeface="Calibri"/>
                          <a:cs typeface="Arial" pitchFamily="34" charset="0"/>
                        </a:rPr>
                        <a:t>(N = 282)</a:t>
                      </a:r>
                      <a:endParaRPr lang="en-US" sz="1200" b="1" dirty="0">
                        <a:solidFill>
                          <a:schemeClr val="bg2"/>
                        </a:solidFill>
                        <a:effectLst/>
                        <a:latin typeface="Arial" pitchFamily="34" charset="0"/>
                        <a:ea typeface="Calibri"/>
                        <a:cs typeface="Arial" pitchFamily="34" charset="0"/>
                      </a:endParaRPr>
                    </a:p>
                  </a:txBody>
                  <a:tcPr marL="68606" marR="68606" marT="0" marB="0" anchor="ct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defTabSz="914400" rtl="0" eaLnBrk="1" latinLnBrk="0" hangingPunct="1">
                        <a:lnSpc>
                          <a:spcPct val="115000"/>
                        </a:lnSpc>
                        <a:spcBef>
                          <a:spcPts val="0"/>
                        </a:spcBef>
                        <a:spcAft>
                          <a:spcPts val="0"/>
                        </a:spcAft>
                      </a:pPr>
                      <a:r>
                        <a:rPr lang="en-CA" sz="1200" b="1" kern="1200" dirty="0" err="1" smtClean="0">
                          <a:solidFill>
                            <a:schemeClr val="bg2"/>
                          </a:solidFill>
                          <a:effectLst/>
                          <a:latin typeface="Arial" pitchFamily="34" charset="0"/>
                          <a:cs typeface="Arial" pitchFamily="34" charset="0"/>
                        </a:rPr>
                        <a:t>Ramucirumab</a:t>
                      </a:r>
                      <a:r>
                        <a:rPr lang="en-CA" sz="1200" b="1" kern="1200" dirty="0" smtClean="0">
                          <a:solidFill>
                            <a:schemeClr val="bg2"/>
                          </a:solidFill>
                          <a:effectLst/>
                          <a:latin typeface="Arial" pitchFamily="34" charset="0"/>
                          <a:cs typeface="Arial" pitchFamily="34" charset="0"/>
                        </a:rPr>
                        <a:t> </a:t>
                      </a:r>
                      <a:br>
                        <a:rPr lang="en-CA" sz="1200" b="1" kern="1200" dirty="0" smtClean="0">
                          <a:solidFill>
                            <a:schemeClr val="bg2"/>
                          </a:solidFill>
                          <a:effectLst/>
                          <a:latin typeface="Arial" pitchFamily="34" charset="0"/>
                          <a:cs typeface="Arial" pitchFamily="34" charset="0"/>
                        </a:rPr>
                      </a:br>
                      <a:r>
                        <a:rPr lang="en-CA" sz="1200" b="1" kern="1200" dirty="0" smtClean="0">
                          <a:solidFill>
                            <a:schemeClr val="bg2"/>
                          </a:solidFill>
                          <a:effectLst/>
                          <a:latin typeface="Arial" pitchFamily="34" charset="0"/>
                          <a:cs typeface="Arial" pitchFamily="34" charset="0"/>
                        </a:rPr>
                        <a:t>(N = 205)</a:t>
                      </a:r>
                      <a:endParaRPr lang="en-US" sz="1200" b="1" kern="1200" dirty="0">
                        <a:solidFill>
                          <a:schemeClr val="bg2"/>
                        </a:solidFill>
                        <a:effectLst/>
                        <a:latin typeface="Arial" pitchFamily="34" charset="0"/>
                        <a:ea typeface="+mn-ea"/>
                        <a:cs typeface="Arial" pitchFamily="34" charset="0"/>
                      </a:endParaRPr>
                    </a:p>
                  </a:txBody>
                  <a:tcPr marL="68574" marR="68574" marT="0" marB="0" anchor="ct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a:lnSpc>
                          <a:spcPct val="115000"/>
                        </a:lnSpc>
                        <a:spcBef>
                          <a:spcPts val="0"/>
                        </a:spcBef>
                        <a:spcAft>
                          <a:spcPts val="0"/>
                        </a:spcAft>
                      </a:pPr>
                      <a:r>
                        <a:rPr lang="en-US" sz="1200" b="1" dirty="0" smtClean="0">
                          <a:solidFill>
                            <a:schemeClr val="bg2"/>
                          </a:solidFill>
                          <a:effectLst/>
                          <a:latin typeface="Arial" pitchFamily="34" charset="0"/>
                          <a:cs typeface="Arial" pitchFamily="34" charset="0"/>
                        </a:rPr>
                        <a:t>Placebo</a:t>
                      </a:r>
                      <a:br>
                        <a:rPr lang="en-US" sz="1200" b="1" dirty="0" smtClean="0">
                          <a:solidFill>
                            <a:schemeClr val="bg2"/>
                          </a:solidFill>
                          <a:effectLst/>
                          <a:latin typeface="Arial" pitchFamily="34" charset="0"/>
                          <a:cs typeface="Arial" pitchFamily="34" charset="0"/>
                        </a:rPr>
                      </a:br>
                      <a:r>
                        <a:rPr lang="en-US" sz="1200" b="1" dirty="0" smtClean="0">
                          <a:solidFill>
                            <a:schemeClr val="bg2"/>
                          </a:solidFill>
                          <a:effectLst/>
                          <a:latin typeface="Arial" pitchFamily="34" charset="0"/>
                          <a:cs typeface="Arial" pitchFamily="34" charset="0"/>
                        </a:rPr>
                        <a:t>(N = 212)</a:t>
                      </a:r>
                      <a:endParaRPr lang="en-US" sz="1200" b="1" dirty="0">
                        <a:solidFill>
                          <a:schemeClr val="bg2"/>
                        </a:solidFill>
                        <a:effectLst/>
                        <a:latin typeface="Arial" pitchFamily="34" charset="0"/>
                        <a:ea typeface="Calibri"/>
                        <a:cs typeface="Arial" pitchFamily="34" charset="0"/>
                      </a:endParaRPr>
                    </a:p>
                  </a:txBody>
                  <a:tcPr marL="68574" marR="68574" marT="0" marB="0" anchor="ct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defTabSz="914400" rtl="0" eaLnBrk="1" latinLnBrk="0" hangingPunct="1">
                        <a:lnSpc>
                          <a:spcPct val="115000"/>
                        </a:lnSpc>
                        <a:spcBef>
                          <a:spcPts val="0"/>
                        </a:spcBef>
                        <a:spcAft>
                          <a:spcPts val="0"/>
                        </a:spcAft>
                      </a:pPr>
                      <a:r>
                        <a:rPr lang="en-CA" sz="1200" b="1" kern="1200" dirty="0" err="1" smtClean="0">
                          <a:solidFill>
                            <a:schemeClr val="bg2"/>
                          </a:solidFill>
                          <a:effectLst/>
                          <a:latin typeface="Arial" pitchFamily="34" charset="0"/>
                          <a:cs typeface="Arial" pitchFamily="34" charset="0"/>
                        </a:rPr>
                        <a:t>Ramucirumab</a:t>
                      </a:r>
                      <a:r>
                        <a:rPr lang="en-CA" sz="1200" b="1" kern="1200" dirty="0" smtClean="0">
                          <a:solidFill>
                            <a:schemeClr val="bg2"/>
                          </a:solidFill>
                          <a:effectLst/>
                          <a:latin typeface="Arial" pitchFamily="34" charset="0"/>
                          <a:cs typeface="Arial" pitchFamily="34" charset="0"/>
                        </a:rPr>
                        <a:t> </a:t>
                      </a:r>
                      <a:br>
                        <a:rPr lang="en-CA" sz="1200" b="1" kern="1200" dirty="0" smtClean="0">
                          <a:solidFill>
                            <a:schemeClr val="bg2"/>
                          </a:solidFill>
                          <a:effectLst/>
                          <a:latin typeface="Arial" pitchFamily="34" charset="0"/>
                          <a:cs typeface="Arial" pitchFamily="34" charset="0"/>
                        </a:rPr>
                      </a:br>
                      <a:r>
                        <a:rPr lang="en-CA" sz="1200" b="1" kern="1200" dirty="0" smtClean="0">
                          <a:solidFill>
                            <a:schemeClr val="bg2"/>
                          </a:solidFill>
                          <a:effectLst/>
                          <a:latin typeface="Arial" pitchFamily="34" charset="0"/>
                          <a:cs typeface="Arial" pitchFamily="34" charset="0"/>
                        </a:rPr>
                        <a:t>(N = 119)</a:t>
                      </a:r>
                      <a:endParaRPr lang="en-US" sz="1200" b="1" kern="1200" dirty="0">
                        <a:solidFill>
                          <a:schemeClr val="bg2"/>
                        </a:solidFill>
                        <a:effectLst/>
                        <a:latin typeface="Arial" pitchFamily="34" charset="0"/>
                        <a:ea typeface="+mn-ea"/>
                        <a:cs typeface="Arial" pitchFamily="34" charset="0"/>
                      </a:endParaRPr>
                    </a:p>
                  </a:txBody>
                  <a:tcPr marL="68574" marR="68574" marT="0" marB="0" anchor="ct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a:lnSpc>
                          <a:spcPct val="115000"/>
                        </a:lnSpc>
                        <a:spcBef>
                          <a:spcPts val="0"/>
                        </a:spcBef>
                        <a:spcAft>
                          <a:spcPts val="0"/>
                        </a:spcAft>
                      </a:pPr>
                      <a:r>
                        <a:rPr lang="en-US" sz="1200" b="1" dirty="0" smtClean="0">
                          <a:solidFill>
                            <a:schemeClr val="bg2"/>
                          </a:solidFill>
                          <a:effectLst/>
                          <a:latin typeface="Arial" pitchFamily="34" charset="0"/>
                          <a:cs typeface="Arial" pitchFamily="34" charset="0"/>
                        </a:rPr>
                        <a:t>Placebo </a:t>
                      </a:r>
                      <a:br>
                        <a:rPr lang="en-US" sz="1200" b="1" dirty="0" smtClean="0">
                          <a:solidFill>
                            <a:schemeClr val="bg2"/>
                          </a:solidFill>
                          <a:effectLst/>
                          <a:latin typeface="Arial" pitchFamily="34" charset="0"/>
                          <a:cs typeface="Arial" pitchFamily="34" charset="0"/>
                        </a:rPr>
                      </a:br>
                      <a:r>
                        <a:rPr lang="en-US" sz="1200" b="1" dirty="0" smtClean="0">
                          <a:solidFill>
                            <a:schemeClr val="bg2"/>
                          </a:solidFill>
                          <a:effectLst/>
                          <a:latin typeface="Arial" pitchFamily="34" charset="0"/>
                          <a:cs typeface="Arial" pitchFamily="34" charset="0"/>
                        </a:rPr>
                        <a:t>(N = 131)</a:t>
                      </a:r>
                      <a:endParaRPr lang="en-US" sz="1200" b="1" dirty="0">
                        <a:solidFill>
                          <a:schemeClr val="bg2"/>
                        </a:solidFill>
                        <a:effectLst/>
                        <a:latin typeface="Arial" pitchFamily="34" charset="0"/>
                        <a:ea typeface="Calibri"/>
                        <a:cs typeface="Arial" pitchFamily="34" charset="0"/>
                      </a:endParaRPr>
                    </a:p>
                  </a:txBody>
                  <a:tcPr marL="68574" marR="68574" marT="0" marB="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360571">
                <a:tc>
                  <a:txBody>
                    <a:bodyPr/>
                    <a:lstStyle/>
                    <a:p>
                      <a:r>
                        <a:rPr lang="en-US" sz="1200" b="1" dirty="0" smtClean="0">
                          <a:solidFill>
                            <a:schemeClr val="tx1"/>
                          </a:solidFill>
                          <a:effectLst/>
                          <a:latin typeface="Arial" pitchFamily="34" charset="0"/>
                          <a:cs typeface="Arial" pitchFamily="34" charset="0"/>
                        </a:rPr>
                        <a:t>Median,</a:t>
                      </a:r>
                      <a:r>
                        <a:rPr lang="en-US" sz="1200" b="1" baseline="0" dirty="0" smtClean="0">
                          <a:solidFill>
                            <a:schemeClr val="tx1"/>
                          </a:solidFill>
                          <a:effectLst/>
                          <a:latin typeface="Arial" pitchFamily="34" charset="0"/>
                          <a:cs typeface="Arial" pitchFamily="34" charset="0"/>
                        </a:rPr>
                        <a:t> </a:t>
                      </a:r>
                      <a:r>
                        <a:rPr lang="en-US" sz="1200" b="1" dirty="0" smtClean="0">
                          <a:solidFill>
                            <a:schemeClr val="tx1"/>
                          </a:solidFill>
                          <a:effectLst/>
                          <a:latin typeface="Arial" pitchFamily="34" charset="0"/>
                          <a:cs typeface="Arial" pitchFamily="34" charset="0"/>
                        </a:rPr>
                        <a:t>months </a:t>
                      </a:r>
                      <a:endParaRPr lang="en-US" sz="1200" b="1" dirty="0">
                        <a:solidFill>
                          <a:schemeClr val="tx1"/>
                        </a:solidFill>
                        <a:effectLst/>
                        <a:latin typeface="Arial" pitchFamily="34" charset="0"/>
                        <a:cs typeface="Arial" pitchFamily="34" charset="0"/>
                      </a:endParaRPr>
                    </a:p>
                  </a:txBody>
                  <a:tcPr marL="68606" marR="6860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9.2</a:t>
                      </a:r>
                      <a:endParaRPr lang="en-US" sz="1200" b="1" kern="1200" dirty="0">
                        <a:solidFill>
                          <a:schemeClr val="tx1"/>
                        </a:solidFill>
                        <a:effectLst/>
                        <a:latin typeface="Arial" pitchFamily="34" charset="0"/>
                        <a:ea typeface="+mn-ea"/>
                        <a:cs typeface="Arial" pitchFamily="34" charset="0"/>
                      </a:endParaRPr>
                    </a:p>
                  </a:txBody>
                  <a:tcPr marL="68606" marR="6860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7.6</a:t>
                      </a:r>
                      <a:endParaRPr lang="en-US" sz="1200" b="1" dirty="0">
                        <a:solidFill>
                          <a:schemeClr val="tx1"/>
                        </a:solidFill>
                        <a:effectLst/>
                        <a:latin typeface="Arial" pitchFamily="34" charset="0"/>
                        <a:ea typeface="Calibri"/>
                        <a:cs typeface="Arial" pitchFamily="34" charset="0"/>
                      </a:endParaRPr>
                    </a:p>
                  </a:txBody>
                  <a:tcPr marL="68606" marR="68606"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8.6</a:t>
                      </a:r>
                    </a:p>
                  </a:txBody>
                  <a:tcPr marL="68574" marR="6857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5.7 </a:t>
                      </a:r>
                    </a:p>
                  </a:txBody>
                  <a:tcPr marL="68574" marR="6857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7.8 </a:t>
                      </a:r>
                    </a:p>
                  </a:txBody>
                  <a:tcPr marL="68574" marR="6857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4.2 </a:t>
                      </a:r>
                    </a:p>
                  </a:txBody>
                  <a:tcPr marL="68574" marR="68574"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682">
                <a:tc>
                  <a:txBody>
                    <a:bodyPr/>
                    <a:lstStyle/>
                    <a:p>
                      <a:pPr marL="0" marR="0">
                        <a:lnSpc>
                          <a:spcPct val="115000"/>
                        </a:lnSpc>
                        <a:spcBef>
                          <a:spcPts val="0"/>
                        </a:spcBef>
                        <a:spcAft>
                          <a:spcPts val="0"/>
                        </a:spcAft>
                      </a:pPr>
                      <a:r>
                        <a:rPr lang="en-US" sz="1200" b="1" dirty="0" smtClean="0">
                          <a:solidFill>
                            <a:schemeClr val="tx1"/>
                          </a:solidFill>
                          <a:effectLst/>
                          <a:latin typeface="Arial" pitchFamily="34" charset="0"/>
                          <a:cs typeface="Arial" pitchFamily="34" charset="0"/>
                        </a:rPr>
                        <a:t>(95% CI)</a:t>
                      </a:r>
                      <a:endParaRPr lang="en-US" sz="1200" b="1" dirty="0">
                        <a:solidFill>
                          <a:schemeClr val="tx1"/>
                        </a:solidFill>
                        <a:effectLst/>
                        <a:latin typeface="Arial" pitchFamily="34" charset="0"/>
                        <a:ea typeface="Calibri"/>
                        <a:cs typeface="Arial" pitchFamily="34" charset="0"/>
                      </a:endParaRPr>
                    </a:p>
                  </a:txBody>
                  <a:tcPr marL="68606" marR="6860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 (8.1,</a:t>
                      </a:r>
                      <a:r>
                        <a:rPr lang="en-US" sz="1200" b="1" kern="1200" baseline="0" dirty="0" smtClean="0">
                          <a:solidFill>
                            <a:schemeClr val="tx1"/>
                          </a:solidFill>
                          <a:effectLst/>
                          <a:latin typeface="Arial" pitchFamily="34" charset="0"/>
                          <a:cs typeface="Arial" pitchFamily="34" charset="0"/>
                        </a:rPr>
                        <a:t> </a:t>
                      </a:r>
                      <a:r>
                        <a:rPr lang="en-US" sz="1200" b="1" kern="1200" dirty="0" smtClean="0">
                          <a:solidFill>
                            <a:schemeClr val="tx1"/>
                          </a:solidFill>
                          <a:effectLst/>
                          <a:latin typeface="Arial" pitchFamily="34" charset="0"/>
                          <a:cs typeface="Arial" pitchFamily="34" charset="0"/>
                        </a:rPr>
                        <a:t>10.6)</a:t>
                      </a:r>
                      <a:endParaRPr lang="en-US" sz="1200" b="1" kern="1200" dirty="0">
                        <a:solidFill>
                          <a:schemeClr val="tx1"/>
                        </a:solidFill>
                        <a:effectLst/>
                        <a:latin typeface="Arial" pitchFamily="34" charset="0"/>
                        <a:ea typeface="Calibri"/>
                        <a:cs typeface="Arial" pitchFamily="34" charset="0"/>
                      </a:endParaRPr>
                    </a:p>
                  </a:txBody>
                  <a:tcPr marL="68606" marR="6860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 (6.0,</a:t>
                      </a:r>
                      <a:r>
                        <a:rPr lang="en-US" sz="1200" b="1" kern="1200" baseline="0" dirty="0" smtClean="0">
                          <a:solidFill>
                            <a:schemeClr val="tx1"/>
                          </a:solidFill>
                          <a:effectLst/>
                          <a:latin typeface="Arial" pitchFamily="34" charset="0"/>
                          <a:cs typeface="Arial" pitchFamily="34" charset="0"/>
                        </a:rPr>
                        <a:t> 9.3</a:t>
                      </a:r>
                      <a:r>
                        <a:rPr lang="en-US" sz="1200" b="1" kern="1200" dirty="0" smtClean="0">
                          <a:solidFill>
                            <a:schemeClr val="tx1"/>
                          </a:solidFill>
                          <a:effectLst/>
                          <a:latin typeface="Arial" pitchFamily="34" charset="0"/>
                          <a:cs typeface="Arial" pitchFamily="34" charset="0"/>
                        </a:rPr>
                        <a:t>) </a:t>
                      </a:r>
                      <a:endParaRPr lang="en-US" sz="1200" b="1" kern="1200" dirty="0">
                        <a:solidFill>
                          <a:schemeClr val="tx1"/>
                        </a:solidFill>
                        <a:effectLst/>
                        <a:latin typeface="Arial" pitchFamily="34" charset="0"/>
                        <a:ea typeface="Calibri"/>
                        <a:cs typeface="Arial" pitchFamily="34" charset="0"/>
                      </a:endParaRPr>
                    </a:p>
                  </a:txBody>
                  <a:tcPr marL="68606" marR="68606"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b="1" kern="1200" dirty="0" smtClean="0">
                          <a:solidFill>
                            <a:schemeClr val="tx1"/>
                          </a:solidFill>
                          <a:effectLst/>
                          <a:latin typeface="Arial" pitchFamily="34" charset="0"/>
                          <a:cs typeface="Arial" pitchFamily="34" charset="0"/>
                        </a:rPr>
                        <a:t>(7.2, 10.1)</a:t>
                      </a:r>
                    </a:p>
                  </a:txBody>
                  <a:tcPr marL="68574" marR="6857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(4.7, 7.0)</a:t>
                      </a:r>
                    </a:p>
                  </a:txBody>
                  <a:tcPr marL="68574" marR="6857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b="1" kern="1200" dirty="0" smtClean="0">
                          <a:solidFill>
                            <a:schemeClr val="tx1"/>
                          </a:solidFill>
                          <a:effectLst/>
                          <a:latin typeface="Arial" pitchFamily="34" charset="0"/>
                          <a:cs typeface="Arial" pitchFamily="34" charset="0"/>
                        </a:rPr>
                        <a:t>(5.8, 9.3)</a:t>
                      </a:r>
                    </a:p>
                  </a:txBody>
                  <a:tcPr marL="68574" marR="6857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(3.7, 4.8)</a:t>
                      </a:r>
                    </a:p>
                  </a:txBody>
                  <a:tcPr marL="68574" marR="68574"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4290">
                <a:tc>
                  <a:txBody>
                    <a:bodyPr/>
                    <a:lstStyle/>
                    <a:p>
                      <a:pPr marL="0" marR="0" algn="l">
                        <a:lnSpc>
                          <a:spcPct val="115000"/>
                        </a:lnSpc>
                        <a:spcBef>
                          <a:spcPts val="0"/>
                        </a:spcBef>
                        <a:spcAft>
                          <a:spcPts val="0"/>
                        </a:spcAft>
                      </a:pPr>
                      <a:r>
                        <a:rPr lang="en-US" sz="1200" b="1" dirty="0">
                          <a:solidFill>
                            <a:schemeClr val="tx1"/>
                          </a:solidFill>
                          <a:effectLst/>
                          <a:latin typeface="Arial" pitchFamily="34" charset="0"/>
                          <a:cs typeface="Arial" pitchFamily="34" charset="0"/>
                        </a:rPr>
                        <a:t>HR </a:t>
                      </a:r>
                      <a:r>
                        <a:rPr lang="en-US" sz="1200" b="1" dirty="0" smtClean="0">
                          <a:solidFill>
                            <a:schemeClr val="tx1"/>
                          </a:solidFill>
                          <a:effectLst/>
                          <a:latin typeface="Arial" pitchFamily="34" charset="0"/>
                          <a:cs typeface="Arial" pitchFamily="34" charset="0"/>
                        </a:rPr>
                        <a:t/>
                      </a:r>
                      <a:br>
                        <a:rPr lang="en-US" sz="1200" b="1" dirty="0" smtClean="0">
                          <a:solidFill>
                            <a:schemeClr val="tx1"/>
                          </a:solidFill>
                          <a:effectLst/>
                          <a:latin typeface="Arial" pitchFamily="34" charset="0"/>
                          <a:cs typeface="Arial" pitchFamily="34" charset="0"/>
                        </a:rPr>
                      </a:br>
                      <a:r>
                        <a:rPr lang="en-US" sz="1200" b="1" dirty="0" smtClean="0">
                          <a:solidFill>
                            <a:schemeClr val="tx1"/>
                          </a:solidFill>
                          <a:effectLst/>
                          <a:latin typeface="Arial" pitchFamily="34" charset="0"/>
                          <a:cs typeface="Arial" pitchFamily="34" charset="0"/>
                        </a:rPr>
                        <a:t>(95% </a:t>
                      </a:r>
                      <a:r>
                        <a:rPr lang="en-US" sz="1200" b="1" dirty="0">
                          <a:solidFill>
                            <a:schemeClr val="tx1"/>
                          </a:solidFill>
                          <a:effectLst/>
                          <a:latin typeface="Arial" pitchFamily="34" charset="0"/>
                          <a:cs typeface="Arial" pitchFamily="34" charset="0"/>
                        </a:rPr>
                        <a:t>CI)</a:t>
                      </a:r>
                      <a:endParaRPr lang="en-US" sz="1200" b="1" dirty="0">
                        <a:solidFill>
                          <a:schemeClr val="tx1"/>
                        </a:solidFill>
                        <a:effectLst/>
                        <a:latin typeface="Arial" pitchFamily="34" charset="0"/>
                        <a:ea typeface="Calibri"/>
                        <a:cs typeface="Arial" pitchFamily="34" charset="0"/>
                      </a:endParaRPr>
                    </a:p>
                  </a:txBody>
                  <a:tcPr marL="68606" marR="6860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182880" marR="0" algn="ctr">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0.866 </a:t>
                      </a:r>
                      <a:r>
                        <a:rPr lang="en-US" sz="1200" b="1" dirty="0" smtClean="0">
                          <a:solidFill>
                            <a:schemeClr val="tx1"/>
                          </a:solidFill>
                          <a:effectLst/>
                          <a:latin typeface="Arial" pitchFamily="34" charset="0"/>
                          <a:cs typeface="Arial" pitchFamily="34" charset="0"/>
                        </a:rPr>
                        <a:t>(0.717, 1.046)</a:t>
                      </a:r>
                      <a:endParaRPr lang="en-US" sz="1200" b="1" dirty="0">
                        <a:solidFill>
                          <a:schemeClr val="tx1"/>
                        </a:solidFill>
                        <a:effectLst/>
                        <a:latin typeface="Arial" pitchFamily="34" charset="0"/>
                        <a:ea typeface="Calibri"/>
                        <a:cs typeface="Arial" pitchFamily="34" charset="0"/>
                      </a:endParaRPr>
                    </a:p>
                  </a:txBody>
                  <a:tcPr marL="68606" marR="68606"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marL="182880" marR="0" algn="ctr">
                        <a:lnSpc>
                          <a:spcPct val="115000"/>
                        </a:lnSpc>
                        <a:spcBef>
                          <a:spcPts val="0"/>
                        </a:spcBef>
                        <a:spcAft>
                          <a:spcPts val="0"/>
                        </a:spcAft>
                      </a:pPr>
                      <a:r>
                        <a:rPr lang="en-US" sz="1200" b="1" dirty="0" smtClean="0">
                          <a:solidFill>
                            <a:schemeClr val="tx1"/>
                          </a:solidFill>
                          <a:effectLst/>
                          <a:latin typeface="Arial" pitchFamily="34" charset="0"/>
                          <a:ea typeface="Calibri"/>
                          <a:cs typeface="Arial" pitchFamily="34" charset="0"/>
                        </a:rPr>
                        <a:t>0.749 (0.603, 0.930)</a:t>
                      </a:r>
                      <a:endParaRPr lang="en-US" sz="1200" b="1" dirty="0">
                        <a:solidFill>
                          <a:schemeClr val="tx1"/>
                        </a:solidFill>
                        <a:effectLst/>
                        <a:latin typeface="Arial" pitchFamily="34" charset="0"/>
                        <a:ea typeface="Calibri"/>
                        <a:cs typeface="Arial" pitchFamily="34"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182880" marR="0" algn="ctr">
                        <a:lnSpc>
                          <a:spcPct val="115000"/>
                        </a:lnSpc>
                        <a:spcBef>
                          <a:spcPts val="0"/>
                        </a:spcBef>
                        <a:spcAft>
                          <a:spcPts val="0"/>
                        </a:spcAft>
                      </a:pPr>
                      <a:r>
                        <a:rPr lang="en-US" sz="1200" b="1" dirty="0" smtClean="0">
                          <a:solidFill>
                            <a:schemeClr val="tx1"/>
                          </a:solidFill>
                          <a:effectLst/>
                          <a:latin typeface="Arial" pitchFamily="34" charset="0"/>
                          <a:ea typeface="Calibri"/>
                          <a:cs typeface="Arial" pitchFamily="34" charset="0"/>
                        </a:rPr>
                        <a:t>0.674 (0.508, 0.895)</a:t>
                      </a:r>
                      <a:endParaRPr lang="en-US" sz="1200" b="1" dirty="0">
                        <a:solidFill>
                          <a:schemeClr val="tx1"/>
                        </a:solidFill>
                        <a:effectLst/>
                        <a:latin typeface="Arial" pitchFamily="34" charset="0"/>
                        <a:ea typeface="Calibri"/>
                        <a:cs typeface="Arial" pitchFamily="34" charset="0"/>
                      </a:endParaRPr>
                    </a:p>
                  </a:txBody>
                  <a:tcPr marL="68574" marR="6857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404290">
                <a:tc>
                  <a:txBody>
                    <a:bodyPr/>
                    <a:lstStyle/>
                    <a:p>
                      <a:pPr marL="0" marR="0" algn="l" defTabSz="914400" rtl="0" eaLnBrk="1" latinLnBrk="0" hangingPunct="1">
                        <a:lnSpc>
                          <a:spcPct val="115000"/>
                        </a:lnSpc>
                        <a:spcBef>
                          <a:spcPts val="0"/>
                        </a:spcBef>
                        <a:spcAft>
                          <a:spcPts val="0"/>
                        </a:spcAft>
                      </a:pPr>
                      <a:r>
                        <a:rPr lang="en-US" sz="1200" b="1" i="1" dirty="0" smtClean="0">
                          <a:solidFill>
                            <a:schemeClr val="tx1"/>
                          </a:solidFill>
                          <a:effectLst/>
                          <a:latin typeface="Arial" pitchFamily="34" charset="0"/>
                          <a:cs typeface="Arial" pitchFamily="34" charset="0"/>
                        </a:rPr>
                        <a:t>P</a:t>
                      </a:r>
                      <a:r>
                        <a:rPr lang="en-US" sz="1200" b="1" baseline="0" dirty="0" smtClean="0">
                          <a:solidFill>
                            <a:schemeClr val="tx1"/>
                          </a:solidFill>
                          <a:effectLst/>
                          <a:latin typeface="Arial" pitchFamily="34" charset="0"/>
                          <a:cs typeface="Arial" pitchFamily="34" charset="0"/>
                        </a:rPr>
                        <a:t> </a:t>
                      </a:r>
                      <a:r>
                        <a:rPr lang="en-US" sz="1200" b="1" dirty="0" smtClean="0">
                          <a:solidFill>
                            <a:schemeClr val="tx1"/>
                          </a:solidFill>
                          <a:effectLst/>
                          <a:latin typeface="Arial" pitchFamily="34" charset="0"/>
                          <a:cs typeface="Arial" pitchFamily="34" charset="0"/>
                        </a:rPr>
                        <a:t>value </a:t>
                      </a:r>
                      <a:r>
                        <a:rPr lang="en-US" sz="1200" b="1" kern="1200" dirty="0" smtClean="0">
                          <a:solidFill>
                            <a:schemeClr val="tx1"/>
                          </a:solidFill>
                          <a:effectLst/>
                          <a:latin typeface="Arial" pitchFamily="34" charset="0"/>
                          <a:cs typeface="Arial" pitchFamily="34" charset="0"/>
                        </a:rPr>
                        <a:t>(log-rank)</a:t>
                      </a:r>
                      <a:endParaRPr lang="en-US" sz="1200" b="1" kern="1200" dirty="0" smtClean="0">
                        <a:solidFill>
                          <a:schemeClr val="tx1"/>
                        </a:solidFill>
                        <a:effectLst/>
                        <a:latin typeface="Arial" pitchFamily="34" charset="0"/>
                        <a:ea typeface="+mn-ea"/>
                        <a:cs typeface="Arial" pitchFamily="34" charset="0"/>
                      </a:endParaRPr>
                    </a:p>
                  </a:txBody>
                  <a:tcPr marL="68606" marR="68606" marT="0" marB="0"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gridSpan="2">
                  <a:txBody>
                    <a:bodyPr/>
                    <a:lstStyle/>
                    <a:p>
                      <a:pPr marL="182880" marR="0" indent="0" algn="ctr" defTabSz="457200" rtl="0" eaLnBrk="1" fontAlgn="auto" latinLnBrk="0" hangingPunct="1">
                        <a:lnSpc>
                          <a:spcPct val="115000"/>
                        </a:lnSpc>
                        <a:spcBef>
                          <a:spcPts val="0"/>
                        </a:spcBef>
                        <a:spcAft>
                          <a:spcPts val="0"/>
                        </a:spcAft>
                        <a:buClrTx/>
                        <a:buSzTx/>
                        <a:buFontTx/>
                        <a:buNone/>
                        <a:tabLst/>
                        <a:defRPr/>
                      </a:pPr>
                      <a:r>
                        <a:rPr lang="en-US" sz="1200" b="1" kern="1200" dirty="0" smtClean="0">
                          <a:solidFill>
                            <a:schemeClr val="tx1"/>
                          </a:solidFill>
                          <a:effectLst/>
                          <a:latin typeface="Arial" pitchFamily="34" charset="0"/>
                          <a:cs typeface="Arial" pitchFamily="34" charset="0"/>
                        </a:rPr>
                        <a:t>.1391</a:t>
                      </a:r>
                      <a:endParaRPr lang="en-US" sz="1200" b="1" kern="1200" dirty="0" smtClean="0">
                        <a:solidFill>
                          <a:schemeClr val="tx1"/>
                        </a:solidFill>
                        <a:effectLst/>
                        <a:latin typeface="Arial" pitchFamily="34" charset="0"/>
                        <a:ea typeface="Calibri"/>
                        <a:cs typeface="Arial" pitchFamily="34" charset="0"/>
                      </a:endParaRPr>
                    </a:p>
                  </a:txBody>
                  <a:tcPr marL="68606" marR="68606"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marL="182880" marR="0" algn="ctr">
                        <a:lnSpc>
                          <a:spcPct val="115000"/>
                        </a:lnSpc>
                        <a:spcBef>
                          <a:spcPts val="0"/>
                        </a:spcBef>
                        <a:spcAft>
                          <a:spcPts val="0"/>
                        </a:spcAft>
                      </a:pPr>
                      <a:r>
                        <a:rPr lang="en-US" sz="1200" b="1" kern="1200" dirty="0" smtClean="0">
                          <a:solidFill>
                            <a:schemeClr val="tx1"/>
                          </a:solidFill>
                          <a:effectLst/>
                          <a:latin typeface="Arial" pitchFamily="34" charset="0"/>
                          <a:ea typeface="Calibri"/>
                          <a:cs typeface="Arial" pitchFamily="34" charset="0"/>
                        </a:rPr>
                        <a:t>.0088</a:t>
                      </a:r>
                      <a:endParaRPr lang="en-US" sz="1200" b="1" kern="1200" dirty="0">
                        <a:solidFill>
                          <a:schemeClr val="tx1"/>
                        </a:solidFill>
                        <a:effectLst/>
                        <a:latin typeface="Arial" pitchFamily="34" charset="0"/>
                        <a:ea typeface="Calibri"/>
                        <a:cs typeface="Arial" pitchFamily="34"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182880" marR="0" algn="ctr">
                        <a:lnSpc>
                          <a:spcPct val="115000"/>
                        </a:lnSpc>
                        <a:spcBef>
                          <a:spcPts val="0"/>
                        </a:spcBef>
                        <a:spcAft>
                          <a:spcPts val="0"/>
                        </a:spcAft>
                      </a:pPr>
                      <a:r>
                        <a:rPr lang="en-US" sz="1200" b="1" kern="1200" dirty="0" smtClean="0">
                          <a:solidFill>
                            <a:schemeClr val="tx1"/>
                          </a:solidFill>
                          <a:effectLst/>
                          <a:latin typeface="Arial" pitchFamily="34" charset="0"/>
                          <a:ea typeface="Calibri"/>
                          <a:cs typeface="Arial" pitchFamily="34" charset="0"/>
                        </a:rPr>
                        <a:t>.0059</a:t>
                      </a:r>
                      <a:endParaRPr lang="en-US" sz="1200" b="1" kern="1200" dirty="0">
                        <a:solidFill>
                          <a:schemeClr val="tx1"/>
                        </a:solidFill>
                        <a:effectLst/>
                        <a:latin typeface="Arial" pitchFamily="34" charset="0"/>
                        <a:ea typeface="Calibri"/>
                        <a:cs typeface="Arial" pitchFamily="34" charset="0"/>
                      </a:endParaRPr>
                    </a:p>
                  </a:txBody>
                  <a:tcPr marL="68574" marR="6857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
        <p:nvSpPr>
          <p:cNvPr id="8" name="TextBox 7"/>
          <p:cNvSpPr txBox="1"/>
          <p:nvPr/>
        </p:nvSpPr>
        <p:spPr bwMode="auto">
          <a:xfrm>
            <a:off x="441325" y="3087911"/>
            <a:ext cx="1508125" cy="430213"/>
          </a:xfrm>
          <a:prstGeom prst="rect">
            <a:avLst/>
          </a:prstGeom>
          <a:noFill/>
        </p:spPr>
        <p:txBody>
          <a:bodyPr>
            <a:spAutoFit/>
          </a:bodyPr>
          <a:lstStyle/>
          <a:p>
            <a:pPr>
              <a:defRPr/>
            </a:pPr>
            <a:r>
              <a:rPr lang="en-US" sz="1100" b="1" dirty="0">
                <a:solidFill>
                  <a:srgbClr val="FFFF00"/>
                </a:solidFill>
                <a:latin typeface="+mn-lt"/>
              </a:rPr>
              <a:t>—</a:t>
            </a:r>
            <a:r>
              <a:rPr lang="en-US" sz="1100" b="1" dirty="0">
                <a:latin typeface="+mn-lt"/>
              </a:rPr>
              <a:t> </a:t>
            </a:r>
            <a:r>
              <a:rPr lang="en-US" sz="1100" b="1" dirty="0" err="1" smtClean="0">
                <a:latin typeface="+mn-lt"/>
              </a:rPr>
              <a:t>Ramucirumab</a:t>
            </a:r>
            <a:r>
              <a:rPr lang="en-US" sz="1100" b="1" dirty="0" smtClean="0">
                <a:latin typeface="+mn-lt"/>
              </a:rPr>
              <a:t>   </a:t>
            </a:r>
            <a:endParaRPr lang="en-US" sz="1100" b="1" dirty="0">
              <a:latin typeface="+mn-lt"/>
            </a:endParaRPr>
          </a:p>
          <a:p>
            <a:pPr>
              <a:defRPr/>
            </a:pPr>
            <a:r>
              <a:rPr lang="en-US" sz="1100" b="1" dirty="0">
                <a:solidFill>
                  <a:srgbClr val="00FFFF"/>
                </a:solidFill>
                <a:latin typeface="+mn-lt"/>
              </a:rPr>
              <a:t>—</a:t>
            </a:r>
            <a:r>
              <a:rPr lang="en-US" sz="1100" b="1" dirty="0">
                <a:latin typeface="+mn-lt"/>
              </a:rPr>
              <a:t> Placebo </a:t>
            </a:r>
          </a:p>
        </p:txBody>
      </p:sp>
      <p:sp>
        <p:nvSpPr>
          <p:cNvPr id="32040" name="TextBox 8"/>
          <p:cNvSpPr txBox="1">
            <a:spLocks noChangeArrowheads="1"/>
          </p:cNvSpPr>
          <p:nvPr/>
        </p:nvSpPr>
        <p:spPr bwMode="auto">
          <a:xfrm>
            <a:off x="474943" y="3699757"/>
            <a:ext cx="2867278" cy="261596"/>
          </a:xfrm>
          <a:prstGeom prst="rect">
            <a:avLst/>
          </a:prstGeom>
          <a:noFill/>
          <a:ln w="9525">
            <a:noFill/>
            <a:miter lim="800000"/>
            <a:headEnd/>
            <a:tailEnd/>
          </a:ln>
        </p:spPr>
        <p:txBody>
          <a:bodyPr>
            <a:spAutoFit/>
          </a:bodyPr>
          <a:lstStyle/>
          <a:p>
            <a:pPr algn="ctr"/>
            <a:r>
              <a:rPr lang="en-US" sz="1100" b="1" dirty="0">
                <a:cs typeface="Arial" charset="0"/>
              </a:rPr>
              <a:t>Time Since </a:t>
            </a:r>
            <a:r>
              <a:rPr lang="en-US" sz="1100" b="1" dirty="0" smtClean="0">
                <a:cs typeface="Arial" charset="0"/>
              </a:rPr>
              <a:t>Randomization, months</a:t>
            </a:r>
            <a:endParaRPr lang="en-US" sz="1100" b="1" dirty="0">
              <a:cs typeface="Arial" charset="0"/>
            </a:endParaRPr>
          </a:p>
        </p:txBody>
      </p:sp>
      <p:sp>
        <p:nvSpPr>
          <p:cNvPr id="32041" name="TextBox 9"/>
          <p:cNvSpPr txBox="1">
            <a:spLocks noChangeArrowheads="1"/>
          </p:cNvSpPr>
          <p:nvPr/>
        </p:nvSpPr>
        <p:spPr bwMode="auto">
          <a:xfrm>
            <a:off x="3315711" y="3699123"/>
            <a:ext cx="2867278" cy="261596"/>
          </a:xfrm>
          <a:prstGeom prst="rect">
            <a:avLst/>
          </a:prstGeom>
          <a:noFill/>
          <a:ln w="9525">
            <a:noFill/>
            <a:miter lim="800000"/>
            <a:headEnd/>
            <a:tailEnd/>
          </a:ln>
        </p:spPr>
        <p:txBody>
          <a:bodyPr>
            <a:spAutoFit/>
          </a:bodyPr>
          <a:lstStyle/>
          <a:p>
            <a:pPr algn="ctr"/>
            <a:r>
              <a:rPr lang="en-US" sz="1100" b="1" dirty="0">
                <a:cs typeface="Arial" charset="0"/>
              </a:rPr>
              <a:t>Time Since </a:t>
            </a:r>
            <a:r>
              <a:rPr lang="en-US" sz="1100" b="1" dirty="0" smtClean="0">
                <a:cs typeface="Arial" charset="0"/>
              </a:rPr>
              <a:t>Randomization, </a:t>
            </a:r>
            <a:r>
              <a:rPr lang="en-US" sz="1100" b="1" dirty="0">
                <a:cs typeface="Arial" charset="0"/>
              </a:rPr>
              <a:t>months</a:t>
            </a:r>
          </a:p>
        </p:txBody>
      </p:sp>
      <p:sp>
        <p:nvSpPr>
          <p:cNvPr id="32042" name="TextBox 10"/>
          <p:cNvSpPr txBox="1">
            <a:spLocks noChangeArrowheads="1"/>
          </p:cNvSpPr>
          <p:nvPr/>
        </p:nvSpPr>
        <p:spPr bwMode="auto">
          <a:xfrm>
            <a:off x="6322760" y="3707378"/>
            <a:ext cx="2867278" cy="261596"/>
          </a:xfrm>
          <a:prstGeom prst="rect">
            <a:avLst/>
          </a:prstGeom>
          <a:noFill/>
          <a:ln w="9525">
            <a:noFill/>
            <a:miter lim="800000"/>
            <a:headEnd/>
            <a:tailEnd/>
          </a:ln>
        </p:spPr>
        <p:txBody>
          <a:bodyPr>
            <a:spAutoFit/>
          </a:bodyPr>
          <a:lstStyle/>
          <a:p>
            <a:pPr algn="ctr"/>
            <a:r>
              <a:rPr lang="en-US" sz="1100" b="1" dirty="0">
                <a:cs typeface="Arial" charset="0"/>
              </a:rPr>
              <a:t>Time Since </a:t>
            </a:r>
            <a:r>
              <a:rPr lang="en-US" sz="1100" b="1" dirty="0" smtClean="0">
                <a:cs typeface="Arial" charset="0"/>
              </a:rPr>
              <a:t>Randomization, </a:t>
            </a:r>
            <a:r>
              <a:rPr lang="en-US" sz="1100" b="1" dirty="0">
                <a:cs typeface="Arial" charset="0"/>
              </a:rPr>
              <a:t>months</a:t>
            </a:r>
          </a:p>
        </p:txBody>
      </p:sp>
      <p:sp>
        <p:nvSpPr>
          <p:cNvPr id="32043" name="TextBox 11"/>
          <p:cNvSpPr txBox="1">
            <a:spLocks noChangeArrowheads="1"/>
          </p:cNvSpPr>
          <p:nvPr/>
        </p:nvSpPr>
        <p:spPr bwMode="auto">
          <a:xfrm rot="16200000">
            <a:off x="-878219" y="2393874"/>
            <a:ext cx="2285881" cy="261629"/>
          </a:xfrm>
          <a:prstGeom prst="rect">
            <a:avLst/>
          </a:prstGeom>
          <a:noFill/>
          <a:ln w="9525">
            <a:noFill/>
            <a:miter lim="800000"/>
            <a:headEnd/>
            <a:tailEnd/>
          </a:ln>
        </p:spPr>
        <p:txBody>
          <a:bodyPr>
            <a:spAutoFit/>
          </a:bodyPr>
          <a:lstStyle/>
          <a:p>
            <a:pPr algn="ctr"/>
            <a:r>
              <a:rPr lang="en-US" sz="1100" b="1" dirty="0">
                <a:cs typeface="Arial" charset="0"/>
              </a:rPr>
              <a:t>Probability of Overall </a:t>
            </a:r>
            <a:r>
              <a:rPr lang="en-US" sz="1100" b="1" dirty="0" smtClean="0">
                <a:cs typeface="Arial" charset="0"/>
              </a:rPr>
              <a:t>Survival</a:t>
            </a:r>
            <a:endParaRPr lang="en-US" sz="1100" b="1" dirty="0">
              <a:cs typeface="Arial" charset="0"/>
            </a:endParaRPr>
          </a:p>
        </p:txBody>
      </p:sp>
      <p:sp>
        <p:nvSpPr>
          <p:cNvPr id="32044" name="Rectangle 13"/>
          <p:cNvSpPr>
            <a:spLocks noChangeArrowheads="1"/>
          </p:cNvSpPr>
          <p:nvPr/>
        </p:nvSpPr>
        <p:spPr bwMode="auto">
          <a:xfrm>
            <a:off x="3456418" y="1177007"/>
            <a:ext cx="2646234" cy="307777"/>
          </a:xfrm>
          <a:prstGeom prst="rect">
            <a:avLst/>
          </a:prstGeom>
          <a:noFill/>
          <a:ln w="9525">
            <a:noFill/>
            <a:miter lim="800000"/>
            <a:headEnd/>
            <a:tailEnd/>
          </a:ln>
        </p:spPr>
        <p:txBody>
          <a:bodyPr>
            <a:spAutoFit/>
          </a:bodyPr>
          <a:lstStyle/>
          <a:p>
            <a:pPr algn="ctr"/>
            <a:r>
              <a:rPr lang="en-US" altLang="en-US" sz="1400" b="1" dirty="0">
                <a:cs typeface="Arial" charset="0"/>
              </a:rPr>
              <a:t>Baseline </a:t>
            </a:r>
            <a:r>
              <a:rPr lang="en-US" altLang="en-US" sz="1400" b="1" dirty="0">
                <a:cs typeface="Arial" charset="0"/>
                <a:sym typeface="Symbol" pitchFamily="18" charset="2"/>
              </a:rPr>
              <a:t>AFP</a:t>
            </a:r>
            <a:r>
              <a:rPr lang="en-US" altLang="en-US" sz="1400" b="1" dirty="0">
                <a:cs typeface="Arial" charset="0"/>
              </a:rPr>
              <a:t> </a:t>
            </a:r>
            <a:r>
              <a:rPr lang="en-US" altLang="en-US" sz="1400" b="1" dirty="0" smtClean="0">
                <a:latin typeface="Arial"/>
                <a:cs typeface="Arial"/>
                <a:sym typeface="Symbol" pitchFamily="18" charset="2"/>
              </a:rPr>
              <a:t>≥</a:t>
            </a:r>
            <a:r>
              <a:rPr lang="en-US" altLang="en-US" sz="1400" b="1" dirty="0" smtClean="0">
                <a:cs typeface="Arial" charset="0"/>
              </a:rPr>
              <a:t>1.5 </a:t>
            </a:r>
            <a:r>
              <a:rPr lang="en-US" altLang="en-US" sz="1400" b="1" dirty="0">
                <a:cs typeface="Arial" charset="0"/>
              </a:rPr>
              <a:t>x ULN* </a:t>
            </a:r>
            <a:endParaRPr lang="en-US" sz="1400" b="1" dirty="0"/>
          </a:p>
        </p:txBody>
      </p:sp>
      <p:sp>
        <p:nvSpPr>
          <p:cNvPr id="32045" name="Rectangle 14"/>
          <p:cNvSpPr>
            <a:spLocks noChangeArrowheads="1"/>
          </p:cNvSpPr>
          <p:nvPr/>
        </p:nvSpPr>
        <p:spPr bwMode="auto">
          <a:xfrm>
            <a:off x="6424501" y="1177007"/>
            <a:ext cx="2646234" cy="307777"/>
          </a:xfrm>
          <a:prstGeom prst="rect">
            <a:avLst/>
          </a:prstGeom>
          <a:noFill/>
          <a:ln w="9525">
            <a:noFill/>
            <a:miter lim="800000"/>
            <a:headEnd/>
            <a:tailEnd/>
          </a:ln>
        </p:spPr>
        <p:txBody>
          <a:bodyPr>
            <a:spAutoFit/>
          </a:bodyPr>
          <a:lstStyle/>
          <a:p>
            <a:pPr algn="ctr"/>
            <a:r>
              <a:rPr lang="en-US" altLang="en-US" sz="1400" b="1" dirty="0">
                <a:cs typeface="Arial" charset="0"/>
              </a:rPr>
              <a:t>Baseline </a:t>
            </a:r>
            <a:r>
              <a:rPr lang="en-US" altLang="en-US" sz="1400" b="1" dirty="0">
                <a:cs typeface="Arial" charset="0"/>
                <a:sym typeface="Symbol" pitchFamily="18" charset="2"/>
              </a:rPr>
              <a:t>AFP</a:t>
            </a:r>
            <a:r>
              <a:rPr lang="en-US" altLang="en-US" sz="1400" b="1" dirty="0">
                <a:cs typeface="Arial" charset="0"/>
              </a:rPr>
              <a:t> </a:t>
            </a:r>
            <a:r>
              <a:rPr lang="en-US" altLang="en-US" sz="1400" b="1" dirty="0">
                <a:latin typeface="Arial"/>
                <a:cs typeface="Arial"/>
                <a:sym typeface="Symbol" pitchFamily="18" charset="2"/>
              </a:rPr>
              <a:t>≥ </a:t>
            </a:r>
            <a:r>
              <a:rPr lang="en-US" altLang="en-US" sz="1400" b="1" dirty="0" smtClean="0">
                <a:cs typeface="Arial" charset="0"/>
              </a:rPr>
              <a:t>400 </a:t>
            </a:r>
            <a:r>
              <a:rPr lang="en-US" altLang="en-US" sz="1400" b="1" dirty="0">
                <a:cs typeface="Arial" charset="0"/>
              </a:rPr>
              <a:t>ng/mL</a:t>
            </a:r>
            <a:endParaRPr lang="en-US" sz="1400" b="1" dirty="0"/>
          </a:p>
        </p:txBody>
      </p:sp>
      <p:sp>
        <p:nvSpPr>
          <p:cNvPr id="32046" name="Rectangle 15"/>
          <p:cNvSpPr>
            <a:spLocks noChangeArrowheads="1"/>
          </p:cNvSpPr>
          <p:nvPr/>
        </p:nvSpPr>
        <p:spPr bwMode="auto">
          <a:xfrm>
            <a:off x="585465" y="1177007"/>
            <a:ext cx="2646234" cy="307777"/>
          </a:xfrm>
          <a:prstGeom prst="rect">
            <a:avLst/>
          </a:prstGeom>
          <a:noFill/>
          <a:ln w="9525">
            <a:noFill/>
            <a:miter lim="800000"/>
            <a:headEnd/>
            <a:tailEnd/>
          </a:ln>
        </p:spPr>
        <p:txBody>
          <a:bodyPr>
            <a:spAutoFit/>
          </a:bodyPr>
          <a:lstStyle/>
          <a:p>
            <a:pPr algn="ctr"/>
            <a:r>
              <a:rPr lang="en-US" altLang="en-US" sz="1400" b="1" dirty="0">
                <a:cs typeface="Arial" charset="0"/>
              </a:rPr>
              <a:t>ITT p</a:t>
            </a:r>
            <a:r>
              <a:rPr lang="en-US" altLang="en-US" sz="1400" b="1" dirty="0" smtClean="0">
                <a:cs typeface="Arial" charset="0"/>
              </a:rPr>
              <a:t>opulation</a:t>
            </a:r>
            <a:endParaRPr lang="en-US" sz="1400" b="1" dirty="0"/>
          </a:p>
        </p:txBody>
      </p:sp>
      <p:sp>
        <p:nvSpPr>
          <p:cNvPr id="4" name="Rectangle 3"/>
          <p:cNvSpPr/>
          <p:nvPr/>
        </p:nvSpPr>
        <p:spPr bwMode="auto">
          <a:xfrm>
            <a:off x="6232525" y="1390874"/>
            <a:ext cx="185738" cy="11271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Rectangle 17"/>
          <p:cNvSpPr/>
          <p:nvPr/>
        </p:nvSpPr>
        <p:spPr bwMode="auto">
          <a:xfrm>
            <a:off x="6229350" y="2386236"/>
            <a:ext cx="187325" cy="1111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32038" name="Rectangle 9"/>
          <p:cNvSpPr>
            <a:spLocks noChangeArrowheads="1"/>
          </p:cNvSpPr>
          <p:nvPr/>
        </p:nvSpPr>
        <p:spPr bwMode="auto">
          <a:xfrm>
            <a:off x="133905" y="6093296"/>
            <a:ext cx="8975169" cy="246221"/>
          </a:xfrm>
          <a:prstGeom prst="rect">
            <a:avLst/>
          </a:prstGeom>
          <a:noFill/>
          <a:ln w="9525">
            <a:noFill/>
            <a:miter lim="800000"/>
            <a:headEnd/>
            <a:tailEnd/>
          </a:ln>
        </p:spPr>
        <p:txBody>
          <a:bodyPr wrap="square">
            <a:spAutoFit/>
          </a:bodyPr>
          <a:lstStyle/>
          <a:p>
            <a:r>
              <a:rPr lang="en-US" altLang="en-US" sz="1000" dirty="0">
                <a:ea typeface="Calibri" pitchFamily="34" charset="0"/>
                <a:cs typeface="Arial" charset="0"/>
              </a:rPr>
              <a:t>*ULN median was approximately 10 </a:t>
            </a:r>
            <a:r>
              <a:rPr lang="en-US" altLang="en-US" sz="1000" dirty="0" smtClean="0">
                <a:ea typeface="Calibri" pitchFamily="34" charset="0"/>
                <a:cs typeface="Arial" charset="0"/>
              </a:rPr>
              <a:t>ng/mL  </a:t>
            </a:r>
            <a:endParaRPr lang="en-US" altLang="en-US" sz="1000" i="1" dirty="0">
              <a:cs typeface="Arial" charset="0"/>
            </a:endParaRPr>
          </a:p>
        </p:txBody>
      </p:sp>
      <p:sp>
        <p:nvSpPr>
          <p:cNvPr id="63" name="TextBox 62"/>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46081" name="Title 1"/>
          <p:cNvSpPr>
            <a:spLocks noGrp="1"/>
          </p:cNvSpPr>
          <p:nvPr>
            <p:ph type="title"/>
          </p:nvPr>
        </p:nvSpPr>
        <p:spPr>
          <a:xfrm>
            <a:off x="455613" y="361231"/>
            <a:ext cx="8229600" cy="914400"/>
          </a:xfrm>
        </p:spPr>
        <p:txBody>
          <a:bodyPr/>
          <a:lstStyle/>
          <a:p>
            <a:r>
              <a:rPr lang="en-US" altLang="en-US" sz="4000" dirty="0" smtClean="0">
                <a:ea typeface="ＭＳ Ｐゴシック" pitchFamily="34" charset="-128"/>
                <a:cs typeface="Arial" charset="0"/>
              </a:rPr>
              <a:t>Conclusions</a:t>
            </a:r>
          </a:p>
        </p:txBody>
      </p:sp>
      <p:sp>
        <p:nvSpPr>
          <p:cNvPr id="46082" name="Content Placeholder 2"/>
          <p:cNvSpPr>
            <a:spLocks noGrp="1"/>
          </p:cNvSpPr>
          <p:nvPr>
            <p:ph idx="1"/>
          </p:nvPr>
        </p:nvSpPr>
        <p:spPr>
          <a:xfrm>
            <a:off x="302840" y="1221581"/>
            <a:ext cx="8589640" cy="4414837"/>
          </a:xfrm>
        </p:spPr>
        <p:txBody>
          <a:bodyPr/>
          <a:lstStyle/>
          <a:p>
            <a:r>
              <a:rPr lang="en-GB" sz="2000" dirty="0" smtClean="0">
                <a:ea typeface="ＭＳ Ｐゴシック" pitchFamily="34" charset="-128"/>
              </a:rPr>
              <a:t>Baseline AFP is identified as a potential marker for selecting patients who may benefit from </a:t>
            </a:r>
            <a:r>
              <a:rPr lang="en-GB" sz="2000" dirty="0" err="1" smtClean="0">
                <a:ea typeface="ＭＳ Ｐゴシック" pitchFamily="34" charset="-128"/>
              </a:rPr>
              <a:t>ramucirumab</a:t>
            </a:r>
            <a:endParaRPr lang="en-US" sz="2000" dirty="0" smtClean="0">
              <a:ea typeface="ＭＳ Ｐゴシック" pitchFamily="34" charset="-128"/>
            </a:endParaRPr>
          </a:p>
          <a:p>
            <a:r>
              <a:rPr lang="en-US" sz="2000" dirty="0" smtClean="0">
                <a:ea typeface="ＭＳ Ｐゴシック" pitchFamily="34" charset="-128"/>
              </a:rPr>
              <a:t>A robust and clinically meaningful improvement in overall survival was observed in the population with elevated baseline AFP level (≥400 ng/mL), a population associated with poorer prognosis</a:t>
            </a:r>
          </a:p>
          <a:p>
            <a:r>
              <a:rPr lang="en-US" sz="2000" dirty="0" err="1" smtClean="0">
                <a:ea typeface="ＭＳ Ｐゴシック" pitchFamily="34" charset="-128"/>
              </a:rPr>
              <a:t>Ramucirumab</a:t>
            </a:r>
            <a:r>
              <a:rPr lang="en-US" sz="2000" dirty="0" smtClean="0">
                <a:ea typeface="ＭＳ Ｐゴシック" pitchFamily="34" charset="-128"/>
              </a:rPr>
              <a:t> was well tolerated and demonstrated an acceptable safety profile</a:t>
            </a:r>
          </a:p>
          <a:p>
            <a:r>
              <a:rPr lang="en-US" sz="2000" dirty="0" smtClean="0">
                <a:ea typeface="ＭＳ Ｐゴシック" pitchFamily="34" charset="-128"/>
              </a:rPr>
              <a:t>In a post-hoc analysis of REACH, </a:t>
            </a:r>
            <a:r>
              <a:rPr lang="en-US" sz="2000" dirty="0" err="1" smtClean="0">
                <a:ea typeface="ＭＳ Ｐゴシック" pitchFamily="34" charset="-128"/>
              </a:rPr>
              <a:t>ramucirumab</a:t>
            </a:r>
            <a:r>
              <a:rPr lang="en-US" sz="2000" dirty="0" smtClean="0">
                <a:ea typeface="ＭＳ Ｐゴシック" pitchFamily="34" charset="-128"/>
              </a:rPr>
              <a:t> treatment led to a greater reduction in the risk of death in patients with progressively higher baseline AFP values</a:t>
            </a:r>
          </a:p>
          <a:p>
            <a:r>
              <a:rPr lang="en-US" sz="2000" dirty="0" smtClean="0">
                <a:ea typeface="ＭＳ Ｐゴシック" pitchFamily="34" charset="-128"/>
              </a:rPr>
              <a:t>Further investigation of the relationship between baseline AFP level and angiogenesis inhibition is ongoing to better understand </a:t>
            </a:r>
            <a:r>
              <a:rPr lang="en-US" sz="2000" dirty="0" err="1" smtClean="0">
                <a:ea typeface="ＭＳ Ｐゴシック" pitchFamily="34" charset="-128"/>
              </a:rPr>
              <a:t>ramucirumab</a:t>
            </a:r>
            <a:r>
              <a:rPr lang="en-US" sz="2000" dirty="0" smtClean="0">
                <a:ea typeface="ＭＳ Ｐゴシック" pitchFamily="34" charset="-128"/>
              </a:rPr>
              <a:t> mechanism of action in HCC</a:t>
            </a:r>
          </a:p>
        </p:txBody>
      </p:sp>
      <p:sp>
        <p:nvSpPr>
          <p:cNvPr id="5" name="TextBox 4"/>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8193" name="Title 1"/>
          <p:cNvSpPr>
            <a:spLocks noGrp="1"/>
          </p:cNvSpPr>
          <p:nvPr>
            <p:ph type="title"/>
          </p:nvPr>
        </p:nvSpPr>
        <p:spPr>
          <a:xfrm>
            <a:off x="457200" y="354360"/>
            <a:ext cx="8229600" cy="914400"/>
          </a:xfrm>
        </p:spPr>
        <p:txBody>
          <a:bodyPr/>
          <a:lstStyle/>
          <a:p>
            <a:r>
              <a:rPr lang="en-GB" altLang="it-CH" sz="4000" dirty="0" smtClean="0">
                <a:ea typeface="ＭＳ Ｐゴシック" pitchFamily="34" charset="-128"/>
                <a:cs typeface="Arial" charset="0"/>
              </a:rPr>
              <a:t>Introduction</a:t>
            </a:r>
            <a:endParaRPr lang="en-US" altLang="en-US" sz="4000" dirty="0" smtClean="0">
              <a:ea typeface="ＭＳ Ｐゴシック" pitchFamily="34" charset="-128"/>
              <a:cs typeface="Arial" charset="0"/>
            </a:endParaRPr>
          </a:p>
        </p:txBody>
      </p:sp>
      <p:sp>
        <p:nvSpPr>
          <p:cNvPr id="8194" name="Content Placeholder 2"/>
          <p:cNvSpPr>
            <a:spLocks noGrp="1"/>
          </p:cNvSpPr>
          <p:nvPr>
            <p:ph idx="1"/>
          </p:nvPr>
        </p:nvSpPr>
        <p:spPr>
          <a:xfrm>
            <a:off x="351992" y="1230784"/>
            <a:ext cx="8229600" cy="4862512"/>
          </a:xfrm>
        </p:spPr>
        <p:txBody>
          <a:bodyPr/>
          <a:lstStyle/>
          <a:p>
            <a:pPr>
              <a:spcBef>
                <a:spcPts val="0"/>
              </a:spcBef>
            </a:pPr>
            <a:r>
              <a:rPr lang="en-US" altLang="en-US" sz="2000" dirty="0" smtClean="0">
                <a:ea typeface="ＭＳ Ｐゴシック" pitchFamily="34" charset="-128"/>
                <a:cs typeface="Arial" charset="0"/>
              </a:rPr>
              <a:t>Hepatocellular carcinoma (HCC) is the second most common cause of cancer death</a:t>
            </a:r>
            <a:r>
              <a:rPr lang="en-US" altLang="en-US" sz="2000" baseline="30000" dirty="0" smtClean="0">
                <a:ea typeface="ＭＳ Ｐゴシック" pitchFamily="34" charset="-128"/>
                <a:cs typeface="Arial" charset="0"/>
              </a:rPr>
              <a:t>1</a:t>
            </a:r>
            <a:r>
              <a:rPr lang="en-US" altLang="en-US" sz="2000" dirty="0" smtClean="0">
                <a:ea typeface="ＭＳ Ｐゴシック" pitchFamily="34" charset="-128"/>
                <a:cs typeface="Arial" charset="0"/>
              </a:rPr>
              <a:t>  </a:t>
            </a:r>
          </a:p>
          <a:p>
            <a:pPr>
              <a:spcBef>
                <a:spcPts val="0"/>
              </a:spcBef>
            </a:pPr>
            <a:r>
              <a:rPr lang="en-US" altLang="en-US" sz="2000" dirty="0" smtClean="0">
                <a:ea typeface="ＭＳ Ｐゴシック" pitchFamily="34" charset="-128"/>
                <a:cs typeface="Arial" charset="0"/>
              </a:rPr>
              <a:t>After first-line </a:t>
            </a:r>
            <a:r>
              <a:rPr lang="en-US" altLang="en-US" sz="2000" dirty="0" err="1" smtClean="0">
                <a:ea typeface="ＭＳ Ｐゴシック" pitchFamily="34" charset="-128"/>
                <a:cs typeface="Arial" charset="0"/>
              </a:rPr>
              <a:t>sorafenib</a:t>
            </a:r>
            <a:r>
              <a:rPr lang="en-US" altLang="en-US" sz="2000" dirty="0" smtClean="0">
                <a:ea typeface="ＭＳ Ｐゴシック" pitchFamily="34" charset="-128"/>
                <a:cs typeface="Arial" charset="0"/>
              </a:rPr>
              <a:t>, no treatment has demonstrated a survival benefit in the second-line setting</a:t>
            </a:r>
            <a:r>
              <a:rPr lang="en-US" altLang="en-US" sz="2000" baseline="30000" dirty="0" smtClean="0">
                <a:ea typeface="ＭＳ Ｐゴシック" pitchFamily="34" charset="-128"/>
                <a:cs typeface="Arial" charset="0"/>
              </a:rPr>
              <a:t>2,3 </a:t>
            </a:r>
            <a:endParaRPr lang="en-US" altLang="en-US" sz="2000" dirty="0" smtClean="0">
              <a:ea typeface="ＭＳ Ｐゴシック" pitchFamily="34" charset="-128"/>
              <a:cs typeface="Arial" charset="0"/>
            </a:endParaRPr>
          </a:p>
          <a:p>
            <a:pPr>
              <a:spcBef>
                <a:spcPts val="0"/>
              </a:spcBef>
            </a:pPr>
            <a:r>
              <a:rPr lang="en-GB" sz="2000" dirty="0" smtClean="0">
                <a:ea typeface="ＭＳ Ｐゴシック" pitchFamily="34" charset="-128"/>
              </a:rPr>
              <a:t>The association of elevated baseline </a:t>
            </a:r>
            <a:r>
              <a:rPr lang="el-GR" sz="2000" dirty="0" smtClean="0">
                <a:ea typeface="ＭＳ Ｐゴシック" pitchFamily="34" charset="-128"/>
              </a:rPr>
              <a:t>α-</a:t>
            </a:r>
            <a:r>
              <a:rPr lang="en-GB" sz="2000" dirty="0" smtClean="0">
                <a:ea typeface="ＭＳ Ｐゴシック" pitchFamily="34" charset="-128"/>
              </a:rPr>
              <a:t>fetoprotein (AFP) levels with poor prognosis in HCC is well established</a:t>
            </a:r>
            <a:r>
              <a:rPr lang="en-GB" sz="2000" baseline="30000" dirty="0" smtClean="0">
                <a:ea typeface="ＭＳ Ｐゴシック" pitchFamily="34" charset="-128"/>
              </a:rPr>
              <a:t>4</a:t>
            </a:r>
          </a:p>
          <a:p>
            <a:pPr>
              <a:spcBef>
                <a:spcPts val="0"/>
              </a:spcBef>
            </a:pPr>
            <a:r>
              <a:rPr lang="en-US" altLang="en-US" sz="2000" dirty="0" err="1" smtClean="0">
                <a:ea typeface="ＭＳ Ｐゴシック" pitchFamily="34" charset="-128"/>
                <a:cs typeface="Arial" charset="0"/>
              </a:rPr>
              <a:t>Ramucirumab</a:t>
            </a:r>
            <a:r>
              <a:rPr lang="en-US" altLang="en-US" sz="2000" dirty="0" smtClean="0">
                <a:ea typeface="ＭＳ Ｐゴシック" pitchFamily="34" charset="-128"/>
                <a:cs typeface="Arial" charset="0"/>
              </a:rPr>
              <a:t> inhibits VEGF- and VEGFR-2-mediated signaling and angiogenesis,</a:t>
            </a:r>
            <a:r>
              <a:rPr lang="en-US" altLang="en-US" sz="2000" baseline="30000" dirty="0" smtClean="0">
                <a:ea typeface="ＭＳ Ｐゴシック" pitchFamily="34" charset="-128"/>
                <a:cs typeface="Arial" charset="0"/>
              </a:rPr>
              <a:t>5</a:t>
            </a:r>
            <a:r>
              <a:rPr lang="en-US" altLang="en-US" sz="2000" dirty="0" smtClean="0">
                <a:ea typeface="ＭＳ Ｐゴシック" pitchFamily="34" charset="-128"/>
                <a:cs typeface="Arial" charset="0"/>
              </a:rPr>
              <a:t> pathways important in HCC pathogenesis</a:t>
            </a:r>
            <a:r>
              <a:rPr lang="en-US" altLang="en-US" sz="2000" baseline="30000" dirty="0" smtClean="0">
                <a:ea typeface="ＭＳ Ｐゴシック" pitchFamily="34" charset="-128"/>
                <a:cs typeface="Arial" charset="0"/>
              </a:rPr>
              <a:t>6</a:t>
            </a:r>
          </a:p>
          <a:p>
            <a:pPr>
              <a:spcBef>
                <a:spcPts val="0"/>
              </a:spcBef>
            </a:pPr>
            <a:r>
              <a:rPr lang="en-US" altLang="en-US" sz="2000" dirty="0" smtClean="0">
                <a:ea typeface="ＭＳ Ｐゴシック" pitchFamily="34" charset="-128"/>
                <a:cs typeface="Arial" charset="0"/>
              </a:rPr>
              <a:t>REACH evaluated the safety and efficacy of </a:t>
            </a:r>
            <a:r>
              <a:rPr lang="en-US" altLang="en-US" sz="2000" dirty="0" err="1" smtClean="0">
                <a:ea typeface="ＭＳ Ｐゴシック" pitchFamily="34" charset="-128"/>
                <a:cs typeface="Arial" charset="0"/>
              </a:rPr>
              <a:t>ramucirumab</a:t>
            </a:r>
            <a:r>
              <a:rPr lang="en-US" altLang="en-US" sz="2000" dirty="0" smtClean="0">
                <a:ea typeface="ＭＳ Ｐゴシック" pitchFamily="34" charset="-128"/>
                <a:cs typeface="Arial" charset="0"/>
              </a:rPr>
              <a:t> in patients with advanced HCC following first-line therapy with sorafenib</a:t>
            </a:r>
            <a:r>
              <a:rPr lang="en-US" altLang="en-US" sz="2000" baseline="30000" dirty="0" smtClean="0">
                <a:ea typeface="ＭＳ Ｐゴシック" pitchFamily="34" charset="-128"/>
                <a:cs typeface="Arial" charset="0"/>
              </a:rPr>
              <a:t>7</a:t>
            </a:r>
          </a:p>
          <a:p>
            <a:pPr>
              <a:spcBef>
                <a:spcPts val="0"/>
              </a:spcBef>
            </a:pPr>
            <a:r>
              <a:rPr lang="en-US" sz="2000" dirty="0" smtClean="0">
                <a:ea typeface="ＭＳ Ｐゴシック" pitchFamily="34" charset="-128"/>
              </a:rPr>
              <a:t>Additional analyses were conducted to evaluate the relationship between baseline AFP and </a:t>
            </a:r>
            <a:r>
              <a:rPr lang="en-US" sz="2000" dirty="0" err="1" smtClean="0">
                <a:ea typeface="ＭＳ Ｐゴシック" pitchFamily="34" charset="-128"/>
              </a:rPr>
              <a:t>ramucirumab</a:t>
            </a:r>
            <a:r>
              <a:rPr lang="en-US" sz="2000" dirty="0" smtClean="0">
                <a:ea typeface="ＭＳ Ｐゴシック" pitchFamily="34" charset="-128"/>
              </a:rPr>
              <a:t> treatment effect </a:t>
            </a:r>
            <a:endParaRPr lang="en-GB" sz="2000" dirty="0" smtClean="0">
              <a:ea typeface="ＭＳ Ｐゴシック" pitchFamily="34" charset="-128"/>
            </a:endParaRPr>
          </a:p>
          <a:p>
            <a:pPr>
              <a:spcBef>
                <a:spcPts val="0"/>
              </a:spcBef>
            </a:pPr>
            <a:endParaRPr lang="en-GB" sz="2000" dirty="0" smtClean="0">
              <a:ea typeface="ＭＳ Ｐゴシック" pitchFamily="34" charset="-128"/>
            </a:endParaRPr>
          </a:p>
        </p:txBody>
      </p:sp>
      <p:sp>
        <p:nvSpPr>
          <p:cNvPr id="4105" name="Rectangle 1"/>
          <p:cNvSpPr>
            <a:spLocks noChangeArrowheads="1"/>
          </p:cNvSpPr>
          <p:nvPr/>
        </p:nvSpPr>
        <p:spPr bwMode="auto">
          <a:xfrm>
            <a:off x="368240" y="5517232"/>
            <a:ext cx="8748464" cy="707886"/>
          </a:xfrm>
          <a:prstGeom prst="rect">
            <a:avLst/>
          </a:prstGeom>
          <a:noFill/>
          <a:ln>
            <a:noFill/>
          </a:ln>
          <a:extLst/>
        </p:spPr>
        <p:txBody>
          <a:bodyPr wrap="square">
            <a:spAutoFit/>
          </a:bodyPr>
          <a:lstStyle/>
          <a:p>
            <a:pPr>
              <a:defRPr/>
            </a:pPr>
            <a:r>
              <a:rPr lang="en-US" sz="1000" b="1" dirty="0" smtClean="0">
                <a:latin typeface="+mn-lt"/>
                <a:cs typeface="Arial" pitchFamily="34" charset="0"/>
              </a:rPr>
              <a:t>1</a:t>
            </a:r>
            <a:r>
              <a:rPr lang="en-US" sz="1000" b="1" dirty="0">
                <a:latin typeface="+mn-lt"/>
                <a:cs typeface="Arial" pitchFamily="34" charset="0"/>
              </a:rPr>
              <a:t>. World Health Organization. Cancer Fact </a:t>
            </a:r>
            <a:r>
              <a:rPr lang="en-US" sz="1000" b="1" dirty="0" smtClean="0">
                <a:latin typeface="+mn-lt"/>
                <a:cs typeface="Arial" pitchFamily="34" charset="0"/>
              </a:rPr>
              <a:t>Sheet </a:t>
            </a:r>
            <a:r>
              <a:rPr lang="en-US" sz="1000" b="1" dirty="0">
                <a:latin typeface="+mn-lt"/>
                <a:cs typeface="Arial" pitchFamily="34" charset="0"/>
              </a:rPr>
              <a:t>No. 297. 2014. Available at: </a:t>
            </a:r>
            <a:r>
              <a:rPr lang="en-US" sz="1000" b="1" dirty="0" smtClean="0">
                <a:latin typeface="+mn-lt"/>
                <a:cs typeface="Arial" pitchFamily="34" charset="0"/>
              </a:rPr>
              <a:t>www.who.int/mediacentre/factsheets/fs297/en</a:t>
            </a:r>
            <a:r>
              <a:rPr lang="en-US" sz="1000" b="1" dirty="0">
                <a:latin typeface="+mn-lt"/>
                <a:cs typeface="Arial" pitchFamily="34" charset="0"/>
              </a:rPr>
              <a:t>/. Accessed. </a:t>
            </a:r>
            <a:r>
              <a:rPr lang="en-US" sz="1000" b="1" dirty="0" smtClean="0">
                <a:latin typeface="+mn-lt"/>
                <a:cs typeface="Arial" pitchFamily="34" charset="0"/>
              </a:rPr>
              <a:t>January 2015. 2. </a:t>
            </a:r>
            <a:r>
              <a:rPr lang="en-US" sz="1000" b="1" dirty="0" err="1" smtClean="0">
                <a:latin typeface="+mn-lt"/>
                <a:cs typeface="Arial" pitchFamily="34" charset="0"/>
              </a:rPr>
              <a:t>Llovet</a:t>
            </a:r>
            <a:r>
              <a:rPr lang="en-US" sz="1000" b="1" dirty="0" smtClean="0">
                <a:latin typeface="+mn-lt"/>
                <a:cs typeface="Arial" pitchFamily="34" charset="0"/>
              </a:rPr>
              <a:t> </a:t>
            </a:r>
            <a:r>
              <a:rPr lang="en-US" sz="1000" b="1" dirty="0">
                <a:latin typeface="+mn-lt"/>
                <a:cs typeface="Arial" pitchFamily="34" charset="0"/>
              </a:rPr>
              <a:t>JM, et al. </a:t>
            </a:r>
            <a:r>
              <a:rPr lang="en-US" sz="1000" b="1" i="1" dirty="0">
                <a:latin typeface="+mn-lt"/>
                <a:cs typeface="Arial" pitchFamily="34" charset="0"/>
              </a:rPr>
              <a:t>J </a:t>
            </a:r>
            <a:r>
              <a:rPr lang="en-US" sz="1000" b="1" i="1" dirty="0" err="1">
                <a:latin typeface="+mn-lt"/>
                <a:cs typeface="Arial" pitchFamily="34" charset="0"/>
              </a:rPr>
              <a:t>Clin</a:t>
            </a:r>
            <a:r>
              <a:rPr lang="en-US" sz="1000" b="1" i="1" dirty="0">
                <a:latin typeface="+mn-lt"/>
                <a:cs typeface="Arial" pitchFamily="34" charset="0"/>
              </a:rPr>
              <a:t> </a:t>
            </a:r>
            <a:r>
              <a:rPr lang="en-US" sz="1000" b="1" i="1" dirty="0" err="1" smtClean="0">
                <a:latin typeface="+mn-lt"/>
                <a:cs typeface="Arial" pitchFamily="34" charset="0"/>
              </a:rPr>
              <a:t>Oncol</a:t>
            </a:r>
            <a:r>
              <a:rPr lang="en-US" sz="1000" b="1" i="1" dirty="0" smtClean="0">
                <a:latin typeface="+mn-lt"/>
                <a:cs typeface="Arial" pitchFamily="34" charset="0"/>
              </a:rPr>
              <a:t>. </a:t>
            </a:r>
            <a:r>
              <a:rPr lang="en-US" sz="1000" b="1" dirty="0" smtClean="0">
                <a:latin typeface="+mn-lt"/>
                <a:cs typeface="Arial" pitchFamily="34" charset="0"/>
              </a:rPr>
              <a:t>2013;31(28):3509-3516. 3. Zhu </a:t>
            </a:r>
            <a:r>
              <a:rPr lang="en-US" sz="1000" b="1" dirty="0">
                <a:latin typeface="+mn-lt"/>
                <a:cs typeface="Arial" pitchFamily="34" charset="0"/>
              </a:rPr>
              <a:t>AX, et al. </a:t>
            </a:r>
            <a:r>
              <a:rPr lang="en-US" sz="1000" b="1" i="1" dirty="0">
                <a:latin typeface="+mn-lt"/>
                <a:cs typeface="Arial" pitchFamily="34" charset="0"/>
              </a:rPr>
              <a:t>JAMA </a:t>
            </a:r>
            <a:r>
              <a:rPr lang="en-US" sz="1000" b="1" dirty="0" smtClean="0">
                <a:latin typeface="+mn-lt"/>
                <a:cs typeface="Arial" pitchFamily="34" charset="0"/>
              </a:rPr>
              <a:t>2014;312(1):57-67. </a:t>
            </a:r>
            <a:r>
              <a:rPr lang="en-US" sz="1000" b="1" dirty="0">
                <a:latin typeface="+mn-lt"/>
                <a:cs typeface="Arial" pitchFamily="34" charset="0"/>
              </a:rPr>
              <a:t> </a:t>
            </a:r>
            <a:r>
              <a:rPr lang="en-US" sz="1000" b="1" dirty="0" smtClean="0">
                <a:latin typeface="+mn-lt"/>
                <a:cs typeface="Arial" pitchFamily="34" charset="0"/>
              </a:rPr>
              <a:t>4. </a:t>
            </a:r>
            <a:r>
              <a:rPr lang="en-US" sz="1000" b="1" dirty="0" err="1" smtClean="0">
                <a:latin typeface="+mn-lt"/>
              </a:rPr>
              <a:t>Gomaa</a:t>
            </a:r>
            <a:r>
              <a:rPr lang="en-US" sz="1000" b="1" dirty="0" smtClean="0">
                <a:latin typeface="+mn-lt"/>
              </a:rPr>
              <a:t> AI, </a:t>
            </a:r>
            <a:r>
              <a:rPr lang="en-US" sz="1000" b="1" dirty="0">
                <a:latin typeface="+mn-lt"/>
              </a:rPr>
              <a:t>et </a:t>
            </a:r>
            <a:r>
              <a:rPr lang="en-US" sz="1000" b="1" dirty="0" smtClean="0">
                <a:latin typeface="+mn-lt"/>
              </a:rPr>
              <a:t>al. </a:t>
            </a:r>
            <a:r>
              <a:rPr lang="en-US" sz="1000" b="1" i="1" dirty="0" smtClean="0">
                <a:latin typeface="+mn-lt"/>
              </a:rPr>
              <a:t>World </a:t>
            </a:r>
            <a:r>
              <a:rPr lang="en-US" sz="1000" b="1" i="1" dirty="0">
                <a:latin typeface="+mn-lt"/>
              </a:rPr>
              <a:t>J </a:t>
            </a:r>
            <a:r>
              <a:rPr lang="en-US" sz="1000" b="1" i="1" dirty="0" err="1">
                <a:latin typeface="+mn-lt"/>
              </a:rPr>
              <a:t>Gastroenterol</a:t>
            </a:r>
            <a:r>
              <a:rPr lang="en-US" sz="1000" b="1" i="1" dirty="0">
                <a:latin typeface="+mn-lt"/>
              </a:rPr>
              <a:t>. </a:t>
            </a:r>
            <a:r>
              <a:rPr lang="en-US" sz="1000" b="1" dirty="0" smtClean="0">
                <a:latin typeface="+mn-lt"/>
              </a:rPr>
              <a:t>2009;15(11):1301-1314</a:t>
            </a:r>
            <a:r>
              <a:rPr lang="en-US" sz="1000" b="1" dirty="0">
                <a:latin typeface="+mn-lt"/>
              </a:rPr>
              <a:t>.</a:t>
            </a:r>
            <a:r>
              <a:rPr lang="en-US" sz="1000" b="1" dirty="0" smtClean="0">
                <a:latin typeface="+mn-lt"/>
              </a:rPr>
              <a:t> 5. </a:t>
            </a:r>
            <a:r>
              <a:rPr lang="en-GB" sz="1000" b="1" dirty="0" err="1" smtClean="0">
                <a:latin typeface="+mn-lt"/>
                <a:ea typeface="ＭＳ Ｐゴシック" pitchFamily="-1" charset="-128"/>
                <a:cs typeface="ＭＳ Ｐゴシック" pitchFamily="-1" charset="-128"/>
              </a:rPr>
              <a:t>Spratlin</a:t>
            </a:r>
            <a:r>
              <a:rPr lang="en-GB" sz="1000" b="1" dirty="0" smtClean="0">
                <a:latin typeface="+mn-lt"/>
                <a:ea typeface="ＭＳ Ｐゴシック" pitchFamily="-1" charset="-128"/>
                <a:cs typeface="ＭＳ Ｐゴシック" pitchFamily="-1" charset="-128"/>
              </a:rPr>
              <a:t> JL</a:t>
            </a:r>
            <a:r>
              <a:rPr lang="en-GB" sz="1000" b="1" dirty="0">
                <a:latin typeface="+mn-lt"/>
                <a:ea typeface="ＭＳ Ｐゴシック" pitchFamily="-1" charset="-128"/>
                <a:cs typeface="ＭＳ Ｐゴシック" pitchFamily="-1" charset="-128"/>
              </a:rPr>
              <a:t>,</a:t>
            </a:r>
            <a:r>
              <a:rPr lang="en-GB" sz="1000" b="1" dirty="0" smtClean="0">
                <a:latin typeface="+mn-lt"/>
                <a:ea typeface="ＭＳ Ｐゴシック" pitchFamily="-1" charset="-128"/>
                <a:cs typeface="ＭＳ Ｐゴシック" pitchFamily="-1" charset="-128"/>
              </a:rPr>
              <a:t> </a:t>
            </a:r>
            <a:r>
              <a:rPr lang="en-GB" sz="1000" b="1" dirty="0">
                <a:latin typeface="+mn-lt"/>
                <a:ea typeface="ＭＳ Ｐゴシック" pitchFamily="-1" charset="-128"/>
                <a:cs typeface="ＭＳ Ｐゴシック" pitchFamily="-1" charset="-128"/>
              </a:rPr>
              <a:t>et al. </a:t>
            </a:r>
            <a:r>
              <a:rPr lang="en-GB" sz="1000" b="1" i="1" dirty="0">
                <a:latin typeface="+mn-lt"/>
                <a:ea typeface="ＭＳ Ｐゴシック" pitchFamily="-1" charset="-128"/>
                <a:cs typeface="ＭＳ Ｐゴシック" pitchFamily="-1" charset="-128"/>
              </a:rPr>
              <a:t>J </a:t>
            </a:r>
            <a:r>
              <a:rPr lang="en-GB" sz="1000" b="1" i="1" dirty="0" err="1">
                <a:latin typeface="+mn-lt"/>
                <a:ea typeface="ＭＳ Ｐゴシック" pitchFamily="-1" charset="-128"/>
                <a:cs typeface="ＭＳ Ｐゴシック" pitchFamily="-1" charset="-128"/>
              </a:rPr>
              <a:t>Clin</a:t>
            </a:r>
            <a:r>
              <a:rPr lang="en-GB" sz="1000" b="1" i="1" dirty="0">
                <a:latin typeface="+mn-lt"/>
                <a:ea typeface="ＭＳ Ｐゴシック" pitchFamily="-1" charset="-128"/>
                <a:cs typeface="ＭＳ Ｐゴシック" pitchFamily="-1" charset="-128"/>
              </a:rPr>
              <a:t> </a:t>
            </a:r>
            <a:r>
              <a:rPr lang="en-GB" sz="1000" b="1" i="1" dirty="0" err="1" smtClean="0">
                <a:latin typeface="+mn-lt"/>
                <a:ea typeface="ＭＳ Ｐゴシック" pitchFamily="-1" charset="-128"/>
                <a:cs typeface="ＭＳ Ｐゴシック" pitchFamily="-1" charset="-128"/>
              </a:rPr>
              <a:t>Oncol</a:t>
            </a:r>
            <a:r>
              <a:rPr lang="en-GB" sz="1000" b="1" i="1" dirty="0" smtClean="0">
                <a:latin typeface="+mn-lt"/>
                <a:ea typeface="ＭＳ Ｐゴシック" pitchFamily="-1" charset="-128"/>
                <a:cs typeface="ＭＳ Ｐゴシック" pitchFamily="-1" charset="-128"/>
              </a:rPr>
              <a:t>.</a:t>
            </a:r>
            <a:r>
              <a:rPr lang="en-GB" sz="1000" b="1" dirty="0" smtClean="0">
                <a:latin typeface="+mn-lt"/>
                <a:ea typeface="ＭＳ Ｐゴシック" pitchFamily="-1" charset="-128"/>
                <a:cs typeface="ＭＳ Ｐゴシック" pitchFamily="-1" charset="-128"/>
              </a:rPr>
              <a:t> 2010:28(5):780-787</a:t>
            </a:r>
            <a:r>
              <a:rPr lang="en-GB" sz="1000" b="1" dirty="0">
                <a:latin typeface="+mn-lt"/>
                <a:ea typeface="ＭＳ Ｐゴシック" pitchFamily="-1" charset="-128"/>
                <a:cs typeface="ＭＳ Ｐゴシック" pitchFamily="-1" charset="-128"/>
              </a:rPr>
              <a:t>. </a:t>
            </a:r>
            <a:r>
              <a:rPr lang="en-GB" sz="1000" b="1" dirty="0" smtClean="0">
                <a:latin typeface="+mn-lt"/>
                <a:ea typeface="ＭＳ Ｐゴシック" pitchFamily="-1" charset="-128"/>
                <a:cs typeface="ＭＳ Ｐゴシック" pitchFamily="-1" charset="-128"/>
              </a:rPr>
              <a:t>6. Zhu AX</a:t>
            </a:r>
            <a:r>
              <a:rPr lang="en-GB" sz="1000" b="1" dirty="0">
                <a:latin typeface="+mn-lt"/>
                <a:ea typeface="ＭＳ Ｐゴシック" pitchFamily="-1" charset="-128"/>
                <a:cs typeface="ＭＳ Ｐゴシック" pitchFamily="-1" charset="-128"/>
              </a:rPr>
              <a:t>,</a:t>
            </a:r>
            <a:r>
              <a:rPr lang="en-GB" sz="1000" b="1" dirty="0" smtClean="0">
                <a:latin typeface="+mn-lt"/>
                <a:ea typeface="ＭＳ Ｐゴシック" pitchFamily="-1" charset="-128"/>
                <a:cs typeface="ＭＳ Ｐゴシック" pitchFamily="-1" charset="-128"/>
              </a:rPr>
              <a:t> </a:t>
            </a:r>
            <a:r>
              <a:rPr lang="en-GB" sz="1000" b="1" dirty="0">
                <a:latin typeface="+mn-lt"/>
                <a:ea typeface="ＭＳ Ｐゴシック" pitchFamily="-1" charset="-128"/>
                <a:cs typeface="ＭＳ Ｐゴシック" pitchFamily="-1" charset="-128"/>
              </a:rPr>
              <a:t>et al. </a:t>
            </a:r>
            <a:r>
              <a:rPr lang="en-GB" sz="1000" b="1" i="1" dirty="0">
                <a:latin typeface="+mn-lt"/>
                <a:ea typeface="ＭＳ Ｐゴシック" pitchFamily="-1" charset="-128"/>
                <a:cs typeface="ＭＳ Ｐゴシック" pitchFamily="-1" charset="-128"/>
              </a:rPr>
              <a:t>Nat. Rev. </a:t>
            </a:r>
            <a:r>
              <a:rPr lang="en-GB" sz="1000" b="1" i="1" dirty="0" err="1">
                <a:latin typeface="+mn-lt"/>
                <a:ea typeface="ＭＳ Ｐゴシック" pitchFamily="-1" charset="-128"/>
                <a:cs typeface="ＭＳ Ｐゴシック" pitchFamily="-1" charset="-128"/>
              </a:rPr>
              <a:t>Clin</a:t>
            </a:r>
            <a:r>
              <a:rPr lang="en-GB" sz="1000" b="1" i="1" dirty="0">
                <a:latin typeface="+mn-lt"/>
                <a:ea typeface="ＭＳ Ｐゴシック" pitchFamily="-1" charset="-128"/>
                <a:cs typeface="ＭＳ Ｐゴシック" pitchFamily="-1" charset="-128"/>
              </a:rPr>
              <a:t> </a:t>
            </a:r>
            <a:r>
              <a:rPr lang="en-GB" sz="1000" b="1" i="1" dirty="0" err="1" smtClean="0">
                <a:latin typeface="+mn-lt"/>
                <a:ea typeface="ＭＳ Ｐゴシック" pitchFamily="-1" charset="-128"/>
                <a:cs typeface="ＭＳ Ｐゴシック" pitchFamily="-1" charset="-128"/>
              </a:rPr>
              <a:t>Oncol</a:t>
            </a:r>
            <a:r>
              <a:rPr lang="en-GB" sz="1000" b="1" i="1" dirty="0" smtClean="0">
                <a:latin typeface="+mn-lt"/>
                <a:ea typeface="ＭＳ Ｐゴシック" pitchFamily="-1" charset="-128"/>
                <a:cs typeface="ＭＳ Ｐゴシック" pitchFamily="-1" charset="-128"/>
              </a:rPr>
              <a:t>.</a:t>
            </a:r>
            <a:r>
              <a:rPr lang="en-GB" sz="1000" b="1" dirty="0" smtClean="0">
                <a:latin typeface="+mn-lt"/>
                <a:ea typeface="ＭＳ Ｐゴシック" pitchFamily="-1" charset="-128"/>
                <a:cs typeface="ＭＳ Ｐゴシック" pitchFamily="-1" charset="-128"/>
              </a:rPr>
              <a:t> 2011;8(5):292-301</a:t>
            </a:r>
            <a:r>
              <a:rPr lang="en-GB" sz="1000" b="1" dirty="0">
                <a:latin typeface="+mn-lt"/>
                <a:ea typeface="ＭＳ Ｐゴシック" pitchFamily="-1" charset="-128"/>
                <a:cs typeface="ＭＳ Ｐゴシック" pitchFamily="-1" charset="-128"/>
              </a:rPr>
              <a:t>. </a:t>
            </a:r>
            <a:r>
              <a:rPr lang="en-GB" sz="1000" b="1" dirty="0" smtClean="0">
                <a:latin typeface="+mn-lt"/>
                <a:ea typeface="ＭＳ Ｐゴシック" pitchFamily="-1" charset="-128"/>
                <a:cs typeface="ＭＳ Ｐゴシック" pitchFamily="-1" charset="-128"/>
              </a:rPr>
              <a:t>7. Zhu AX, et </a:t>
            </a:r>
            <a:r>
              <a:rPr lang="en-GB" sz="1000" b="1" dirty="0">
                <a:latin typeface="+mn-lt"/>
                <a:ea typeface="ＭＳ Ｐゴシック" pitchFamily="-1" charset="-128"/>
                <a:cs typeface="ＭＳ Ｐゴシック" pitchFamily="-1" charset="-128"/>
              </a:rPr>
              <a:t>al. </a:t>
            </a:r>
            <a:r>
              <a:rPr lang="en-GB" sz="1000" b="1" i="1" dirty="0">
                <a:latin typeface="+mn-lt"/>
                <a:ea typeface="ＭＳ Ｐゴシック" pitchFamily="-1" charset="-128"/>
                <a:cs typeface="ＭＳ Ｐゴシック" pitchFamily="-1" charset="-128"/>
              </a:rPr>
              <a:t>Ann </a:t>
            </a:r>
            <a:r>
              <a:rPr lang="en-GB" sz="1000" b="1" i="1" dirty="0" err="1" smtClean="0">
                <a:latin typeface="+mn-lt"/>
                <a:ea typeface="ＭＳ Ｐゴシック" pitchFamily="-1" charset="-128"/>
                <a:cs typeface="ＭＳ Ｐゴシック" pitchFamily="-1" charset="-128"/>
              </a:rPr>
              <a:t>Oncol</a:t>
            </a:r>
            <a:r>
              <a:rPr lang="en-GB" sz="1000" b="1" i="1" dirty="0" smtClean="0">
                <a:latin typeface="+mn-lt"/>
                <a:ea typeface="ＭＳ Ｐゴシック" pitchFamily="-1" charset="-128"/>
                <a:cs typeface="ＭＳ Ｐゴシック" pitchFamily="-1" charset="-128"/>
              </a:rPr>
              <a:t>. </a:t>
            </a:r>
            <a:r>
              <a:rPr lang="en-GB" sz="1000" b="1" dirty="0">
                <a:latin typeface="+mn-lt"/>
                <a:ea typeface="ＭＳ Ｐゴシック" pitchFamily="-1" charset="-128"/>
                <a:cs typeface="ＭＳ Ｐゴシック" pitchFamily="-1" charset="-128"/>
              </a:rPr>
              <a:t>2014:25(</a:t>
            </a:r>
            <a:r>
              <a:rPr lang="en-GB" sz="1000" b="1" dirty="0" err="1">
                <a:latin typeface="+mn-lt"/>
                <a:ea typeface="ＭＳ Ｐゴシック" pitchFamily="-1" charset="-128"/>
                <a:cs typeface="ＭＳ Ｐゴシック" pitchFamily="-1" charset="-128"/>
              </a:rPr>
              <a:t>suppl</a:t>
            </a:r>
            <a:r>
              <a:rPr lang="en-GB" sz="1000" b="1" dirty="0">
                <a:latin typeface="+mn-lt"/>
                <a:ea typeface="ＭＳ Ｐゴシック" pitchFamily="-1" charset="-128"/>
                <a:cs typeface="ＭＳ Ｐゴシック" pitchFamily="-1" charset="-128"/>
              </a:rPr>
              <a:t> 5): Abstract LBA16.</a:t>
            </a:r>
          </a:p>
        </p:txBody>
      </p:sp>
      <p:sp>
        <p:nvSpPr>
          <p:cNvPr id="2" name="TextBox 1"/>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5123" name="Title 1"/>
          <p:cNvSpPr txBox="1">
            <a:spLocks/>
          </p:cNvSpPr>
          <p:nvPr/>
        </p:nvSpPr>
        <p:spPr bwMode="auto">
          <a:xfrm>
            <a:off x="487363" y="354360"/>
            <a:ext cx="8229600" cy="914400"/>
          </a:xfrm>
          <a:prstGeom prst="rect">
            <a:avLst/>
          </a:prstGeom>
          <a:noFill/>
          <a:ln>
            <a:noFill/>
          </a:ln>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r>
              <a:rPr lang="en-US" altLang="en-US" sz="3600" b="1" dirty="0">
                <a:solidFill>
                  <a:srgbClr val="F09828"/>
                </a:solidFill>
                <a:latin typeface="+mj-lt"/>
                <a:cs typeface="Arial" pitchFamily="34" charset="0"/>
              </a:rPr>
              <a:t>REACH: Study Design</a:t>
            </a:r>
          </a:p>
        </p:txBody>
      </p:sp>
      <p:sp>
        <p:nvSpPr>
          <p:cNvPr id="7" name="Rounded Rectangle 6"/>
          <p:cNvSpPr/>
          <p:nvPr/>
        </p:nvSpPr>
        <p:spPr>
          <a:xfrm>
            <a:off x="311151" y="2291026"/>
            <a:ext cx="2028602" cy="1215500"/>
          </a:xfrm>
          <a:prstGeom prst="roundRect">
            <a:avLst/>
          </a:prstGeom>
          <a:solidFill>
            <a:srgbClr val="99CCFF"/>
          </a:solidFill>
          <a:ln>
            <a:noFill/>
          </a:ln>
          <a:effectLst>
            <a:outerShdw blurRad="40000" dist="23000" dir="5400000" rotWithShape="0">
              <a:srgbClr val="000000">
                <a:alpha val="35000"/>
              </a:srgbClr>
            </a:outerShdw>
          </a:effectLst>
        </p:spPr>
        <p:txBody>
          <a:bodyPr wrap="square" lIns="36000" tIns="36000" rIns="36000" bIns="36000" anchor="ctr">
            <a:spAutoFit/>
          </a:bodyPr>
          <a:lstStyle/>
          <a:p>
            <a:pPr marL="285750" indent="-285750" eaLnBrk="0" hangingPunct="0">
              <a:lnSpc>
                <a:spcPts val="2000"/>
              </a:lnSpc>
              <a:buFont typeface="Arial" panose="020B0604020202020204" pitchFamily="34" charset="0"/>
              <a:buChar char="•"/>
              <a:tabLst>
                <a:tab pos="177800" algn="l"/>
                <a:tab pos="3405188" algn="l"/>
              </a:tabLst>
              <a:defRPr/>
            </a:pPr>
            <a:r>
              <a:rPr lang="en-US" sz="1400" b="1" dirty="0">
                <a:solidFill>
                  <a:schemeClr val="bg2"/>
                </a:solidFill>
                <a:ea typeface="ＭＳ Ｐゴシック" pitchFamily="-1" charset="-128"/>
                <a:cs typeface="Arial" pitchFamily="34" charset="0"/>
              </a:rPr>
              <a:t>Prior </a:t>
            </a:r>
            <a:r>
              <a:rPr lang="en-US" sz="1400" b="1" dirty="0" err="1" smtClean="0">
                <a:solidFill>
                  <a:schemeClr val="bg2"/>
                </a:solidFill>
                <a:ea typeface="ＭＳ Ｐゴシック" pitchFamily="-1" charset="-128"/>
                <a:cs typeface="Arial" pitchFamily="34" charset="0"/>
              </a:rPr>
              <a:t>sorafenib</a:t>
            </a:r>
            <a:endParaRPr lang="en-US" sz="1400" b="1" dirty="0">
              <a:solidFill>
                <a:schemeClr val="bg2"/>
              </a:solidFill>
              <a:ea typeface="ＭＳ Ｐゴシック" pitchFamily="-1" charset="-128"/>
              <a:cs typeface="Arial" pitchFamily="34" charset="0"/>
            </a:endParaRPr>
          </a:p>
          <a:p>
            <a:pPr marL="285750" indent="-285750" eaLnBrk="0" hangingPunct="0">
              <a:lnSpc>
                <a:spcPts val="2000"/>
              </a:lnSpc>
              <a:buFont typeface="Arial" panose="020B0604020202020204" pitchFamily="34" charset="0"/>
              <a:buChar char="•"/>
              <a:tabLst>
                <a:tab pos="177800" algn="l"/>
                <a:tab pos="3405188" algn="l"/>
              </a:tabLst>
              <a:defRPr/>
            </a:pPr>
            <a:r>
              <a:rPr lang="en-US" sz="1400" b="1" dirty="0">
                <a:solidFill>
                  <a:schemeClr val="bg2"/>
                </a:solidFill>
                <a:ea typeface="ＭＳ Ｐゴシック" pitchFamily="-1" charset="-128"/>
                <a:cs typeface="Arial" pitchFamily="34" charset="0"/>
              </a:rPr>
              <a:t>BCLC stage B/C</a:t>
            </a:r>
          </a:p>
          <a:p>
            <a:pPr marL="285750" indent="-285750" eaLnBrk="0" hangingPunct="0">
              <a:lnSpc>
                <a:spcPts val="2000"/>
              </a:lnSpc>
              <a:buFont typeface="Arial" panose="020B0604020202020204" pitchFamily="34" charset="0"/>
              <a:buChar char="•"/>
              <a:tabLst>
                <a:tab pos="177800" algn="l"/>
                <a:tab pos="3405188" algn="l"/>
              </a:tabLst>
              <a:defRPr/>
            </a:pPr>
            <a:r>
              <a:rPr lang="en-US" sz="1400" b="1" dirty="0">
                <a:solidFill>
                  <a:schemeClr val="bg2"/>
                </a:solidFill>
                <a:ea typeface="ＭＳ Ｐゴシック" pitchFamily="-1" charset="-128"/>
                <a:cs typeface="Arial" pitchFamily="34" charset="0"/>
              </a:rPr>
              <a:t>Child-Pugh A</a:t>
            </a:r>
          </a:p>
          <a:p>
            <a:pPr marL="285750" indent="-285750" eaLnBrk="0" hangingPunct="0">
              <a:lnSpc>
                <a:spcPts val="2000"/>
              </a:lnSpc>
              <a:buFont typeface="Arial" panose="020B0604020202020204" pitchFamily="34" charset="0"/>
              <a:buChar char="•"/>
              <a:tabLst>
                <a:tab pos="177800" algn="l"/>
                <a:tab pos="3405188" algn="l"/>
              </a:tabLst>
              <a:defRPr/>
            </a:pPr>
            <a:r>
              <a:rPr lang="en-US" sz="1400" b="1" dirty="0">
                <a:solidFill>
                  <a:schemeClr val="bg2"/>
                </a:solidFill>
                <a:ea typeface="ＭＳ Ｐゴシック" pitchFamily="-1" charset="-128"/>
                <a:cs typeface="Arial" pitchFamily="34" charset="0"/>
              </a:rPr>
              <a:t>ECOG PS 0 or 1</a:t>
            </a:r>
          </a:p>
        </p:txBody>
      </p:sp>
      <p:sp>
        <p:nvSpPr>
          <p:cNvPr id="8" name="Rounded Rectangle 7"/>
          <p:cNvSpPr/>
          <p:nvPr/>
        </p:nvSpPr>
        <p:spPr>
          <a:xfrm>
            <a:off x="6907213" y="2246313"/>
            <a:ext cx="2128837" cy="1112837"/>
          </a:xfrm>
          <a:prstGeom prst="roundRect">
            <a:avLst/>
          </a:prstGeom>
          <a:solidFill>
            <a:srgbClr val="99CCFF"/>
          </a:solidFill>
          <a:ln>
            <a:noFill/>
          </a:ln>
          <a:effectLst>
            <a:outerShdw blurRad="40000" dist="23000" dir="5400000" rotWithShape="0">
              <a:srgbClr val="000000">
                <a:alpha val="35000"/>
              </a:srgbClr>
            </a:outerShdw>
          </a:effectLst>
        </p:spPr>
        <p:txBody>
          <a:bodyPr lIns="36000" tIns="72000" rIns="36000" bIns="72000" anchor="ctr">
            <a:spAutoFit/>
          </a:bodyPr>
          <a:lstStyle/>
          <a:p>
            <a:pPr marL="57150" algn="ctr">
              <a:defRPr/>
            </a:pPr>
            <a:r>
              <a:rPr lang="en-US" sz="1400" b="1" kern="0" dirty="0">
                <a:solidFill>
                  <a:schemeClr val="bg2"/>
                </a:solidFill>
                <a:ea typeface="ＭＳ Ｐゴシック" pitchFamily="-1" charset="-128"/>
              </a:rPr>
              <a:t>Treatment until disease progression </a:t>
            </a:r>
          </a:p>
          <a:p>
            <a:pPr marL="57150" algn="ctr">
              <a:defRPr/>
            </a:pPr>
            <a:r>
              <a:rPr lang="en-US" sz="1400" b="1" kern="0" dirty="0">
                <a:solidFill>
                  <a:schemeClr val="bg2"/>
                </a:solidFill>
                <a:ea typeface="ＭＳ Ｐゴシック" pitchFamily="-1" charset="-128"/>
              </a:rPr>
              <a:t>or unacceptable toxicity</a:t>
            </a:r>
            <a:endParaRPr lang="en-US" sz="1400" kern="0" dirty="0">
              <a:solidFill>
                <a:schemeClr val="bg2"/>
              </a:solidFill>
              <a:ea typeface="ＭＳ Ｐゴシック" pitchFamily="-1" charset="-128"/>
            </a:endParaRPr>
          </a:p>
        </p:txBody>
      </p:sp>
      <p:cxnSp>
        <p:nvCxnSpPr>
          <p:cNvPr id="10245" name="Straight Connector 8"/>
          <p:cNvCxnSpPr>
            <a:cxnSpLocks noChangeShapeType="1"/>
          </p:cNvCxnSpPr>
          <p:nvPr/>
        </p:nvCxnSpPr>
        <p:spPr bwMode="auto">
          <a:xfrm>
            <a:off x="6300788" y="3549650"/>
            <a:ext cx="393700" cy="0"/>
          </a:xfrm>
          <a:prstGeom prst="line">
            <a:avLst/>
          </a:prstGeom>
          <a:noFill/>
          <a:ln w="28575" algn="ctr">
            <a:solidFill>
              <a:schemeClr val="tx1"/>
            </a:solidFill>
            <a:round/>
            <a:headEnd/>
            <a:tailEnd/>
          </a:ln>
        </p:spPr>
      </p:cxnSp>
      <p:cxnSp>
        <p:nvCxnSpPr>
          <p:cNvPr id="10246" name="Straight Connector 9"/>
          <p:cNvCxnSpPr>
            <a:cxnSpLocks noChangeShapeType="1"/>
          </p:cNvCxnSpPr>
          <p:nvPr/>
        </p:nvCxnSpPr>
        <p:spPr bwMode="auto">
          <a:xfrm>
            <a:off x="3503613" y="3548063"/>
            <a:ext cx="392112" cy="0"/>
          </a:xfrm>
          <a:prstGeom prst="line">
            <a:avLst/>
          </a:prstGeom>
          <a:noFill/>
          <a:ln w="28575" algn="ctr">
            <a:solidFill>
              <a:schemeClr val="tx1"/>
            </a:solidFill>
            <a:round/>
            <a:headEnd/>
            <a:tailEnd/>
          </a:ln>
        </p:spPr>
      </p:cxnSp>
      <p:cxnSp>
        <p:nvCxnSpPr>
          <p:cNvPr id="10247" name="Straight Connector 10"/>
          <p:cNvCxnSpPr>
            <a:cxnSpLocks noChangeShapeType="1"/>
          </p:cNvCxnSpPr>
          <p:nvPr/>
        </p:nvCxnSpPr>
        <p:spPr bwMode="auto">
          <a:xfrm flipV="1">
            <a:off x="6316663" y="2074863"/>
            <a:ext cx="365125" cy="1587"/>
          </a:xfrm>
          <a:prstGeom prst="line">
            <a:avLst/>
          </a:prstGeom>
          <a:noFill/>
          <a:ln w="28575" algn="ctr">
            <a:solidFill>
              <a:schemeClr val="tx1"/>
            </a:solidFill>
            <a:round/>
            <a:headEnd/>
            <a:tailEnd/>
          </a:ln>
        </p:spPr>
      </p:cxnSp>
      <p:cxnSp>
        <p:nvCxnSpPr>
          <p:cNvPr id="10248" name="Straight Connector 11"/>
          <p:cNvCxnSpPr>
            <a:cxnSpLocks noChangeShapeType="1"/>
          </p:cNvCxnSpPr>
          <p:nvPr/>
        </p:nvCxnSpPr>
        <p:spPr bwMode="auto">
          <a:xfrm>
            <a:off x="3495675" y="2071688"/>
            <a:ext cx="392113" cy="0"/>
          </a:xfrm>
          <a:prstGeom prst="line">
            <a:avLst/>
          </a:prstGeom>
          <a:noFill/>
          <a:ln w="28575" algn="ctr">
            <a:solidFill>
              <a:schemeClr val="tx1"/>
            </a:solidFill>
            <a:round/>
            <a:headEnd/>
            <a:tailEnd/>
          </a:ln>
        </p:spPr>
      </p:cxnSp>
      <p:sp>
        <p:nvSpPr>
          <p:cNvPr id="13" name="Rounded Rectangle 12"/>
          <p:cNvSpPr/>
          <p:nvPr/>
        </p:nvSpPr>
        <p:spPr>
          <a:xfrm>
            <a:off x="3690938" y="1611313"/>
            <a:ext cx="2609850" cy="898525"/>
          </a:xfrm>
          <a:prstGeom prst="roundRect">
            <a:avLst/>
          </a:prstGeom>
          <a:solidFill>
            <a:srgbClr val="99CCFF"/>
          </a:solidFill>
          <a:ln w="9525" cap="flat" cmpd="sng" algn="ctr">
            <a:noFill/>
            <a:prstDash val="solid"/>
          </a:ln>
          <a:effectLst/>
        </p:spPr>
        <p:txBody>
          <a:bodyPr lIns="36000" tIns="36000" rIns="36000" bIns="36000" anchor="ctr" anchorCtr="1">
            <a:spAutoFit/>
          </a:bodyPr>
          <a:lstStyle/>
          <a:p>
            <a:pPr marL="57150" algn="ctr">
              <a:defRPr/>
            </a:pPr>
            <a:r>
              <a:rPr lang="en-US" sz="1600" b="1" kern="0" dirty="0">
                <a:solidFill>
                  <a:schemeClr val="bg2"/>
                </a:solidFill>
                <a:ea typeface="ＭＳ Ｐゴシック" pitchFamily="-1" charset="-128"/>
                <a:cs typeface="Arial" pitchFamily="34" charset="0"/>
              </a:rPr>
              <a:t>Ramucirumab (8 mg/kg) Q2W per cycle and BSC</a:t>
            </a:r>
          </a:p>
          <a:p>
            <a:pPr marL="57150" algn="ctr">
              <a:defRPr/>
            </a:pPr>
            <a:r>
              <a:rPr lang="en-US" sz="1600" b="1" kern="0" dirty="0" smtClean="0">
                <a:solidFill>
                  <a:schemeClr val="bg2"/>
                </a:solidFill>
                <a:ea typeface="ＭＳ Ｐゴシック" pitchFamily="-1" charset="-128"/>
                <a:cs typeface="Arial" pitchFamily="34" charset="0"/>
              </a:rPr>
              <a:t>N = 272</a:t>
            </a:r>
            <a:endParaRPr lang="en-US" sz="1600" kern="0" dirty="0">
              <a:solidFill>
                <a:schemeClr val="bg2"/>
              </a:solidFill>
              <a:ea typeface="ＭＳ Ｐゴシック" pitchFamily="-1" charset="-128"/>
              <a:cs typeface="Arial" pitchFamily="34" charset="0"/>
            </a:endParaRPr>
          </a:p>
        </p:txBody>
      </p:sp>
      <p:sp>
        <p:nvSpPr>
          <p:cNvPr id="14" name="Rounded Rectangle 13"/>
          <p:cNvSpPr/>
          <p:nvPr/>
        </p:nvSpPr>
        <p:spPr>
          <a:xfrm>
            <a:off x="3700463" y="3170238"/>
            <a:ext cx="2590800" cy="898525"/>
          </a:xfrm>
          <a:prstGeom prst="roundRect">
            <a:avLst/>
          </a:prstGeom>
          <a:solidFill>
            <a:srgbClr val="99CCFF"/>
          </a:solidFill>
          <a:ln w="9525" cap="flat" cmpd="sng" algn="ctr">
            <a:noFill/>
            <a:prstDash val="solid"/>
          </a:ln>
          <a:effectLst/>
        </p:spPr>
        <p:txBody>
          <a:bodyPr lIns="36000" tIns="36000" rIns="36000" bIns="36000" anchor="ctr" anchorCtr="1">
            <a:spAutoFit/>
          </a:bodyPr>
          <a:lstStyle/>
          <a:p>
            <a:pPr marL="57150" algn="ctr">
              <a:defRPr/>
            </a:pPr>
            <a:r>
              <a:rPr lang="en-US" sz="1600" b="1" kern="0" dirty="0">
                <a:solidFill>
                  <a:schemeClr val="bg2"/>
                </a:solidFill>
                <a:ea typeface="ＭＳ Ｐゴシック" pitchFamily="-1" charset="-128"/>
                <a:cs typeface="Arial" pitchFamily="34" charset="0"/>
              </a:rPr>
              <a:t>Placebo Q2W per cycle and BSC</a:t>
            </a:r>
          </a:p>
          <a:p>
            <a:pPr marL="57150" algn="ctr">
              <a:defRPr/>
            </a:pPr>
            <a:r>
              <a:rPr lang="en-US" sz="1600" b="1" kern="0" dirty="0" smtClean="0">
                <a:solidFill>
                  <a:schemeClr val="bg2"/>
                </a:solidFill>
                <a:ea typeface="ＭＳ Ｐゴシック" pitchFamily="-1" charset="-128"/>
                <a:cs typeface="Arial" pitchFamily="34" charset="0"/>
              </a:rPr>
              <a:t>N = 272</a:t>
            </a:r>
            <a:endParaRPr lang="en-US" sz="1600" b="1" kern="0" dirty="0">
              <a:solidFill>
                <a:schemeClr val="bg2"/>
              </a:solidFill>
              <a:ea typeface="ＭＳ Ｐゴシック" pitchFamily="-1" charset="-128"/>
              <a:cs typeface="Arial" pitchFamily="34" charset="0"/>
            </a:endParaRPr>
          </a:p>
        </p:txBody>
      </p:sp>
      <p:cxnSp>
        <p:nvCxnSpPr>
          <p:cNvPr id="10251" name="Straight Arrow Connector 14"/>
          <p:cNvCxnSpPr>
            <a:cxnSpLocks noChangeShapeType="1"/>
          </p:cNvCxnSpPr>
          <p:nvPr/>
        </p:nvCxnSpPr>
        <p:spPr bwMode="auto">
          <a:xfrm flipV="1">
            <a:off x="3197225" y="2887663"/>
            <a:ext cx="282575" cy="0"/>
          </a:xfrm>
          <a:prstGeom prst="straightConnector1">
            <a:avLst/>
          </a:prstGeom>
          <a:noFill/>
          <a:ln w="38100" algn="ctr">
            <a:solidFill>
              <a:schemeClr val="tx1"/>
            </a:solidFill>
            <a:round/>
            <a:headEnd/>
            <a:tailEnd type="arrow" w="med" len="med"/>
          </a:ln>
        </p:spPr>
      </p:cxnSp>
      <p:sp>
        <p:nvSpPr>
          <p:cNvPr id="16" name="Text Box 3"/>
          <p:cNvSpPr txBox="1">
            <a:spLocks noChangeArrowheads="1"/>
          </p:cNvSpPr>
          <p:nvPr/>
        </p:nvSpPr>
        <p:spPr bwMode="auto">
          <a:xfrm>
            <a:off x="2632075" y="1628775"/>
            <a:ext cx="565150" cy="2468563"/>
          </a:xfrm>
          <a:prstGeom prst="rect">
            <a:avLst/>
          </a:prstGeom>
          <a:solidFill>
            <a:srgbClr val="99CCFF"/>
          </a:solidFill>
          <a:ln w="9525">
            <a:noFill/>
            <a:miter lim="800000"/>
            <a:headEnd/>
            <a:tailEnd/>
          </a:ln>
        </p:spPr>
        <p:txBody>
          <a:bodyPr anchor="ctr" anchorCtr="1"/>
          <a:lstStyle/>
          <a:p>
            <a:pPr algn="ctr">
              <a:defRPr/>
            </a:pPr>
            <a:r>
              <a:rPr lang="en-US" sz="1400" b="1" kern="0" dirty="0">
                <a:solidFill>
                  <a:schemeClr val="bg2"/>
                </a:solidFill>
                <a:ea typeface="ＭＳ Ｐゴシック" pitchFamily="-1" charset="-128"/>
                <a:cs typeface="Arial" pitchFamily="34" charset="0"/>
              </a:rPr>
              <a:t>R</a:t>
            </a:r>
          </a:p>
          <a:p>
            <a:pPr algn="ctr">
              <a:defRPr/>
            </a:pPr>
            <a:r>
              <a:rPr lang="en-US" sz="1400" b="1" kern="0" dirty="0">
                <a:solidFill>
                  <a:schemeClr val="bg2"/>
                </a:solidFill>
                <a:ea typeface="ＭＳ Ｐゴシック" pitchFamily="-1" charset="-128"/>
                <a:cs typeface="Arial" pitchFamily="34" charset="0"/>
              </a:rPr>
              <a:t>A</a:t>
            </a:r>
          </a:p>
          <a:p>
            <a:pPr algn="ctr">
              <a:defRPr/>
            </a:pPr>
            <a:r>
              <a:rPr lang="en-US" sz="1400" b="1" kern="0" dirty="0">
                <a:solidFill>
                  <a:schemeClr val="bg2"/>
                </a:solidFill>
                <a:ea typeface="ＭＳ Ｐゴシック" pitchFamily="-1" charset="-128"/>
                <a:cs typeface="Arial" pitchFamily="34" charset="0"/>
              </a:rPr>
              <a:t>N</a:t>
            </a:r>
          </a:p>
          <a:p>
            <a:pPr algn="ctr">
              <a:defRPr/>
            </a:pPr>
            <a:r>
              <a:rPr lang="en-US" sz="1400" b="1" kern="0" dirty="0">
                <a:solidFill>
                  <a:schemeClr val="bg2"/>
                </a:solidFill>
                <a:ea typeface="ＭＳ Ｐゴシック" pitchFamily="-1" charset="-128"/>
                <a:cs typeface="Arial" pitchFamily="34" charset="0"/>
              </a:rPr>
              <a:t>D</a:t>
            </a:r>
          </a:p>
          <a:p>
            <a:pPr algn="ctr">
              <a:defRPr/>
            </a:pPr>
            <a:r>
              <a:rPr lang="en-US" sz="1400" b="1" kern="0" dirty="0">
                <a:solidFill>
                  <a:schemeClr val="bg2"/>
                </a:solidFill>
                <a:ea typeface="ＭＳ Ｐゴシック" pitchFamily="-1" charset="-128"/>
                <a:cs typeface="Arial" pitchFamily="34" charset="0"/>
              </a:rPr>
              <a:t>O</a:t>
            </a:r>
          </a:p>
          <a:p>
            <a:pPr algn="ctr">
              <a:defRPr/>
            </a:pPr>
            <a:r>
              <a:rPr lang="en-US" sz="1400" b="1" kern="0" dirty="0">
                <a:solidFill>
                  <a:schemeClr val="bg2"/>
                </a:solidFill>
                <a:ea typeface="ＭＳ Ｐゴシック" pitchFamily="-1" charset="-128"/>
                <a:cs typeface="Arial" pitchFamily="34" charset="0"/>
              </a:rPr>
              <a:t>M</a:t>
            </a:r>
          </a:p>
          <a:p>
            <a:pPr algn="ctr">
              <a:defRPr/>
            </a:pPr>
            <a:r>
              <a:rPr lang="en-US" sz="1400" b="1" kern="0" dirty="0">
                <a:solidFill>
                  <a:schemeClr val="bg2"/>
                </a:solidFill>
                <a:ea typeface="ＭＳ Ｐゴシック" pitchFamily="-1" charset="-128"/>
                <a:cs typeface="Arial" pitchFamily="34" charset="0"/>
              </a:rPr>
              <a:t>I</a:t>
            </a:r>
          </a:p>
          <a:p>
            <a:pPr algn="ctr">
              <a:defRPr/>
            </a:pPr>
            <a:r>
              <a:rPr lang="en-US" sz="1400" b="1" kern="0" dirty="0">
                <a:solidFill>
                  <a:schemeClr val="bg2"/>
                </a:solidFill>
                <a:ea typeface="ＭＳ Ｐゴシック" pitchFamily="-1" charset="-128"/>
                <a:cs typeface="Arial" pitchFamily="34" charset="0"/>
              </a:rPr>
              <a:t>Z</a:t>
            </a:r>
          </a:p>
          <a:p>
            <a:pPr algn="ctr">
              <a:defRPr/>
            </a:pPr>
            <a:r>
              <a:rPr lang="en-US" sz="1400" b="1" kern="0" dirty="0">
                <a:solidFill>
                  <a:schemeClr val="bg2"/>
                </a:solidFill>
                <a:ea typeface="ＭＳ Ｐゴシック" pitchFamily="-1" charset="-128"/>
                <a:cs typeface="Arial" pitchFamily="34" charset="0"/>
              </a:rPr>
              <a:t>E</a:t>
            </a:r>
          </a:p>
          <a:p>
            <a:pPr algn="ctr">
              <a:defRPr/>
            </a:pPr>
            <a:r>
              <a:rPr lang="en-US" sz="1400" b="1" kern="0" dirty="0">
                <a:solidFill>
                  <a:schemeClr val="bg2"/>
                </a:solidFill>
                <a:ea typeface="ＭＳ Ｐゴシック" pitchFamily="-1" charset="-128"/>
                <a:cs typeface="Arial" pitchFamily="34" charset="0"/>
              </a:rPr>
              <a:t>(1:1)</a:t>
            </a:r>
          </a:p>
        </p:txBody>
      </p:sp>
      <p:cxnSp>
        <p:nvCxnSpPr>
          <p:cNvPr id="10253" name="Straight Connector 17"/>
          <p:cNvCxnSpPr>
            <a:cxnSpLocks noChangeShapeType="1"/>
          </p:cNvCxnSpPr>
          <p:nvPr/>
        </p:nvCxnSpPr>
        <p:spPr bwMode="auto">
          <a:xfrm>
            <a:off x="3506788" y="2071688"/>
            <a:ext cx="0" cy="1492250"/>
          </a:xfrm>
          <a:prstGeom prst="line">
            <a:avLst/>
          </a:prstGeom>
          <a:noFill/>
          <a:ln w="28575" algn="ctr">
            <a:solidFill>
              <a:schemeClr val="tx1"/>
            </a:solidFill>
            <a:round/>
            <a:headEnd/>
            <a:tailEnd/>
          </a:ln>
        </p:spPr>
      </p:cxnSp>
      <p:cxnSp>
        <p:nvCxnSpPr>
          <p:cNvPr id="10254" name="Straight Connector 18"/>
          <p:cNvCxnSpPr>
            <a:cxnSpLocks noChangeShapeType="1"/>
          </p:cNvCxnSpPr>
          <p:nvPr/>
        </p:nvCxnSpPr>
        <p:spPr bwMode="auto">
          <a:xfrm>
            <a:off x="6681788" y="2074863"/>
            <a:ext cx="0" cy="1492250"/>
          </a:xfrm>
          <a:prstGeom prst="line">
            <a:avLst/>
          </a:prstGeom>
          <a:noFill/>
          <a:ln w="28575" algn="ctr">
            <a:solidFill>
              <a:schemeClr val="tx1"/>
            </a:solidFill>
            <a:round/>
            <a:headEnd/>
            <a:tailEnd/>
          </a:ln>
        </p:spPr>
      </p:cxnSp>
      <p:cxnSp>
        <p:nvCxnSpPr>
          <p:cNvPr id="10255" name="Straight Arrow Connector 19"/>
          <p:cNvCxnSpPr>
            <a:cxnSpLocks noChangeShapeType="1"/>
          </p:cNvCxnSpPr>
          <p:nvPr/>
        </p:nvCxnSpPr>
        <p:spPr bwMode="auto">
          <a:xfrm>
            <a:off x="6689725" y="2819400"/>
            <a:ext cx="217488" cy="0"/>
          </a:xfrm>
          <a:prstGeom prst="straightConnector1">
            <a:avLst/>
          </a:prstGeom>
          <a:noFill/>
          <a:ln w="38100" algn="ctr">
            <a:solidFill>
              <a:schemeClr val="tx1"/>
            </a:solidFill>
            <a:round/>
            <a:headEnd/>
            <a:tailEnd type="arrow" w="med" len="med"/>
          </a:ln>
        </p:spPr>
      </p:cxnSp>
      <p:sp>
        <p:nvSpPr>
          <p:cNvPr id="10256" name="TextBox 22"/>
          <p:cNvSpPr txBox="1">
            <a:spLocks noChangeArrowheads="1"/>
          </p:cNvSpPr>
          <p:nvPr/>
        </p:nvSpPr>
        <p:spPr bwMode="auto">
          <a:xfrm>
            <a:off x="-12700" y="6172200"/>
            <a:ext cx="8763000" cy="646113"/>
          </a:xfrm>
          <a:prstGeom prst="rect">
            <a:avLst/>
          </a:prstGeom>
          <a:noFill/>
          <a:ln w="9525">
            <a:noFill/>
            <a:miter lim="800000"/>
            <a:headEnd/>
            <a:tailEnd/>
          </a:ln>
        </p:spPr>
        <p:txBody>
          <a:bodyPr>
            <a:spAutoFit/>
          </a:bodyPr>
          <a:lstStyle/>
          <a:p>
            <a:r>
              <a:rPr lang="en-US" altLang="en-US" sz="1200" i="1" dirty="0">
                <a:solidFill>
                  <a:schemeClr val="bg1"/>
                </a:solidFill>
                <a:ea typeface="Calibri" pitchFamily="34" charset="0"/>
                <a:cs typeface="Arial" charset="0"/>
              </a:rPr>
              <a:t>Abbreviations: BCLC=Barcelona Clinic Liver Cancer; BSC=best supportive care; ECOG PS=Eastern Cooperative Oncology Group performance status; ORR=objective response rate; PFS=progression-free survival; Q2W=every 2 weeks; TTP=time-to-progression. </a:t>
            </a:r>
            <a:endParaRPr lang="en-US" altLang="en-US" sz="1200" dirty="0">
              <a:solidFill>
                <a:schemeClr val="bg1"/>
              </a:solidFill>
              <a:ea typeface="Calibri" pitchFamily="34" charset="0"/>
              <a:cs typeface="Arial" charset="0"/>
            </a:endParaRPr>
          </a:p>
        </p:txBody>
      </p:sp>
      <p:sp>
        <p:nvSpPr>
          <p:cNvPr id="5138" name="Rounded Rectangle 18"/>
          <p:cNvSpPr>
            <a:spLocks noChangeArrowheads="1"/>
          </p:cNvSpPr>
          <p:nvPr/>
        </p:nvSpPr>
        <p:spPr bwMode="auto">
          <a:xfrm>
            <a:off x="4140200" y="4475163"/>
            <a:ext cx="4824413" cy="1103312"/>
          </a:xfrm>
          <a:prstGeom prst="roundRect">
            <a:avLst>
              <a:gd name="adj" fmla="val 16667"/>
            </a:avLst>
          </a:prstGeom>
          <a:ln>
            <a:noFill/>
          </a:ln>
        </p:spPr>
        <p:style>
          <a:lnRef idx="1">
            <a:schemeClr val="accent1"/>
          </a:lnRef>
          <a:fillRef idx="2">
            <a:schemeClr val="accent1"/>
          </a:fillRef>
          <a:effectRef idx="1">
            <a:schemeClr val="accent1"/>
          </a:effectRef>
          <a:fontRef idx="minor">
            <a:schemeClr val="dk1"/>
          </a:fontRef>
        </p:style>
        <p:txBody>
          <a:bodyPr lIns="36000" tIns="36000" rIns="36000" bIns="36000" anchor="ctr">
            <a:spAutoFit/>
          </a:bodyPr>
          <a:lstStyle/>
          <a:p>
            <a:pPr>
              <a:lnSpc>
                <a:spcPts val="1800"/>
              </a:lnSpc>
              <a:tabLst>
                <a:tab pos="177800" algn="l"/>
                <a:tab pos="3405188" algn="l"/>
              </a:tabLst>
              <a:defRPr/>
            </a:pPr>
            <a:r>
              <a:rPr lang="en-US" sz="1800" dirty="0">
                <a:cs typeface="Arial" pitchFamily="34" charset="0"/>
              </a:rPr>
              <a:t>Primary endpoint: </a:t>
            </a:r>
            <a:r>
              <a:rPr lang="en-US" sz="1800" b="1" dirty="0">
                <a:cs typeface="Arial" pitchFamily="34" charset="0"/>
              </a:rPr>
              <a:t>Overall </a:t>
            </a:r>
            <a:r>
              <a:rPr lang="en-US" sz="1800" b="1" dirty="0" smtClean="0">
                <a:cs typeface="Arial" pitchFamily="34" charset="0"/>
              </a:rPr>
              <a:t>survival</a:t>
            </a:r>
            <a:endParaRPr lang="en-US" sz="1800" b="1" dirty="0">
              <a:cs typeface="Arial" pitchFamily="34" charset="0"/>
            </a:endParaRPr>
          </a:p>
          <a:p>
            <a:pPr>
              <a:lnSpc>
                <a:spcPts val="1800"/>
              </a:lnSpc>
              <a:tabLst>
                <a:tab pos="177800" algn="l"/>
                <a:tab pos="3405188" algn="l"/>
              </a:tabLst>
              <a:defRPr/>
            </a:pPr>
            <a:endParaRPr lang="en-US" sz="1800" b="1" dirty="0">
              <a:cs typeface="Arial" pitchFamily="34" charset="0"/>
            </a:endParaRPr>
          </a:p>
          <a:p>
            <a:pPr>
              <a:lnSpc>
                <a:spcPts val="1800"/>
              </a:lnSpc>
              <a:tabLst>
                <a:tab pos="177800" algn="l"/>
                <a:tab pos="3405188" algn="l"/>
              </a:tabLst>
              <a:defRPr/>
            </a:pPr>
            <a:r>
              <a:rPr lang="en-US" sz="1800" dirty="0">
                <a:cs typeface="Arial" pitchFamily="34" charset="0"/>
              </a:rPr>
              <a:t>Secondary endpoints:</a:t>
            </a:r>
          </a:p>
          <a:p>
            <a:pPr>
              <a:lnSpc>
                <a:spcPts val="1800"/>
              </a:lnSpc>
              <a:tabLst>
                <a:tab pos="177800" algn="l"/>
                <a:tab pos="3405188" algn="l"/>
              </a:tabLst>
              <a:defRPr/>
            </a:pPr>
            <a:r>
              <a:rPr lang="en-US" sz="1600" dirty="0">
                <a:cs typeface="Arial" pitchFamily="34" charset="0"/>
              </a:rPr>
              <a:t>PFS, TTP, ORR, safety, patient-reported outcomes</a:t>
            </a:r>
            <a:endParaRPr lang="en-US" sz="1800" dirty="0">
              <a:cs typeface="Arial" pitchFamily="34" charset="0"/>
            </a:endParaRPr>
          </a:p>
        </p:txBody>
      </p:sp>
      <p:sp>
        <p:nvSpPr>
          <p:cNvPr id="10258" name="Rounded Rectangle 19"/>
          <p:cNvSpPr>
            <a:spLocks noChangeArrowheads="1"/>
          </p:cNvSpPr>
          <p:nvPr/>
        </p:nvSpPr>
        <p:spPr bwMode="auto">
          <a:xfrm>
            <a:off x="195263" y="4068763"/>
            <a:ext cx="3819525" cy="1998662"/>
          </a:xfrm>
          <a:prstGeom prst="roundRect">
            <a:avLst>
              <a:gd name="adj" fmla="val 16667"/>
            </a:avLst>
          </a:prstGeom>
          <a:noFill/>
          <a:ln w="9525">
            <a:noFill/>
            <a:round/>
            <a:headEnd/>
            <a:tailEnd/>
          </a:ln>
        </p:spPr>
        <p:txBody>
          <a:bodyPr lIns="36000" tIns="36000" rIns="36000" bIns="36000" anchor="ctr">
            <a:spAutoFit/>
          </a:bodyPr>
          <a:lstStyle/>
          <a:p>
            <a:pPr>
              <a:lnSpc>
                <a:spcPts val="2000"/>
              </a:lnSpc>
              <a:tabLst>
                <a:tab pos="177800" algn="l"/>
                <a:tab pos="3405188" algn="l"/>
              </a:tabLst>
            </a:pPr>
            <a:r>
              <a:rPr lang="en-US" sz="1200" b="1" dirty="0">
                <a:cs typeface="Arial" charset="0"/>
              </a:rPr>
              <a:t>Stratification factors:</a:t>
            </a:r>
          </a:p>
          <a:p>
            <a:pPr marL="754063" lvl="1" indent="-288925">
              <a:buFontTx/>
              <a:buChar char="•"/>
              <a:tabLst>
                <a:tab pos="177800" algn="l"/>
                <a:tab pos="3405188" algn="l"/>
              </a:tabLst>
            </a:pPr>
            <a:r>
              <a:rPr lang="en-US" altLang="en-US" sz="1200" b="1" dirty="0">
                <a:cs typeface="Arial" charset="0"/>
              </a:rPr>
              <a:t>Geographic Regions</a:t>
            </a:r>
          </a:p>
          <a:p>
            <a:pPr marL="1219200" lvl="2" indent="-288925">
              <a:buFont typeface="Arial" panose="020B0604020202020204" pitchFamily="34" charset="0"/>
              <a:buChar char="‒"/>
              <a:tabLst>
                <a:tab pos="177800" algn="l"/>
                <a:tab pos="3405188" algn="l"/>
              </a:tabLst>
            </a:pPr>
            <a:r>
              <a:rPr lang="en-US" altLang="en-US" sz="1200" b="1" dirty="0">
                <a:cs typeface="Arial" charset="0"/>
              </a:rPr>
              <a:t>North and South America</a:t>
            </a:r>
          </a:p>
          <a:p>
            <a:pPr marL="1219200" lvl="2" indent="-288925">
              <a:buFont typeface="Arial" panose="020B0604020202020204" pitchFamily="34" charset="0"/>
              <a:buChar char="‒"/>
              <a:tabLst>
                <a:tab pos="177800" algn="l"/>
                <a:tab pos="3405188" algn="l"/>
              </a:tabLst>
            </a:pPr>
            <a:r>
              <a:rPr lang="en-US" altLang="en-US" sz="1200" b="1" dirty="0">
                <a:cs typeface="Arial" charset="0"/>
              </a:rPr>
              <a:t>Europe</a:t>
            </a:r>
          </a:p>
          <a:p>
            <a:pPr marL="1219200" lvl="2" indent="-288925">
              <a:buFont typeface="Arial" panose="020B0604020202020204" pitchFamily="34" charset="0"/>
              <a:buChar char="‒"/>
              <a:tabLst>
                <a:tab pos="177800" algn="l"/>
                <a:tab pos="3405188" algn="l"/>
              </a:tabLst>
            </a:pPr>
            <a:r>
              <a:rPr lang="en-US" altLang="en-US" sz="1200" b="1" dirty="0">
                <a:cs typeface="Arial" charset="0"/>
              </a:rPr>
              <a:t>Asia</a:t>
            </a:r>
          </a:p>
          <a:p>
            <a:pPr marL="754063" lvl="1" indent="-288925">
              <a:buFontTx/>
              <a:buChar char="•"/>
              <a:tabLst>
                <a:tab pos="177800" algn="l"/>
                <a:tab pos="3405188" algn="l"/>
              </a:tabLst>
            </a:pPr>
            <a:r>
              <a:rPr lang="en-US" altLang="en-US" sz="1200" b="1" dirty="0">
                <a:cs typeface="Arial" charset="0"/>
              </a:rPr>
              <a:t>Etiology of Liver Disease</a:t>
            </a:r>
          </a:p>
          <a:p>
            <a:pPr marL="1219200" lvl="2" indent="-288925">
              <a:buFont typeface="Arial" panose="020B0604020202020204" pitchFamily="34" charset="0"/>
              <a:buChar char="‒"/>
              <a:tabLst>
                <a:tab pos="177800" algn="l"/>
                <a:tab pos="3405188" algn="l"/>
              </a:tabLst>
            </a:pPr>
            <a:r>
              <a:rPr lang="en-US" altLang="en-US" sz="1200" b="1" dirty="0">
                <a:cs typeface="Arial" charset="0"/>
              </a:rPr>
              <a:t>Hepatitis B</a:t>
            </a:r>
          </a:p>
          <a:p>
            <a:pPr marL="1219200" lvl="2" indent="-288925">
              <a:buFont typeface="Arial" panose="020B0604020202020204" pitchFamily="34" charset="0"/>
              <a:buChar char="‒"/>
              <a:tabLst>
                <a:tab pos="177800" algn="l"/>
                <a:tab pos="3405188" algn="l"/>
              </a:tabLst>
            </a:pPr>
            <a:r>
              <a:rPr lang="en-US" altLang="en-US" sz="1200" b="1" dirty="0">
                <a:cs typeface="Arial" charset="0"/>
              </a:rPr>
              <a:t>Hepatitis C</a:t>
            </a:r>
          </a:p>
          <a:p>
            <a:pPr marL="1219200" lvl="2" indent="-288925">
              <a:buFont typeface="Arial" panose="020B0604020202020204" pitchFamily="34" charset="0"/>
              <a:buChar char="‒"/>
              <a:tabLst>
                <a:tab pos="177800" algn="l"/>
                <a:tab pos="3405188" algn="l"/>
              </a:tabLst>
            </a:pPr>
            <a:r>
              <a:rPr lang="en-US" altLang="en-US" sz="1200" b="1" dirty="0">
                <a:cs typeface="Arial" charset="0"/>
              </a:rPr>
              <a:t>Other etiologies</a:t>
            </a:r>
          </a:p>
        </p:txBody>
      </p:sp>
      <p:sp>
        <p:nvSpPr>
          <p:cNvPr id="21" name="TextBox 20"/>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l="-8000" r="-8000"/>
          </a:stretch>
        </a:blipFill>
        <a:effectLst/>
      </p:bgPr>
    </p:bg>
    <p:spTree>
      <p:nvGrpSpPr>
        <p:cNvPr id="1" name=""/>
        <p:cNvGrpSpPr/>
        <p:nvPr/>
      </p:nvGrpSpPr>
      <p:grpSpPr>
        <a:xfrm>
          <a:off x="0" y="0"/>
          <a:ext cx="0" cy="0"/>
          <a:chOff x="0" y="0"/>
          <a:chExt cx="0" cy="0"/>
        </a:xfrm>
      </p:grpSpPr>
      <p:graphicFrame>
        <p:nvGraphicFramePr>
          <p:cNvPr id="2057" name="Object 9"/>
          <p:cNvGraphicFramePr>
            <a:graphicFrameLocks noChangeAspect="1"/>
          </p:cNvGraphicFramePr>
          <p:nvPr/>
        </p:nvGraphicFramePr>
        <p:xfrm>
          <a:off x="892175" y="1214438"/>
          <a:ext cx="7748588" cy="4279900"/>
        </p:xfrm>
        <a:graphic>
          <a:graphicData uri="http://schemas.openxmlformats.org/presentationml/2006/ole">
            <mc:AlternateContent xmlns:mc="http://schemas.openxmlformats.org/markup-compatibility/2006">
              <mc:Choice xmlns:v="urn:schemas-microsoft-com:vml" Requires="v">
                <p:oleObj spid="_x0000_s2074" name="SPW 12.0 Graph" r:id="rId5" imgW="7753350" imgH="4286250" progId="">
                  <p:embed/>
                </p:oleObj>
              </mc:Choice>
              <mc:Fallback>
                <p:oleObj name="SPW 12.0 Graph" r:id="rId5" imgW="7753350" imgH="4286250" progId="">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175" y="1214438"/>
                        <a:ext cx="7748588" cy="427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Title 1"/>
          <p:cNvSpPr>
            <a:spLocks noGrp="1"/>
          </p:cNvSpPr>
          <p:nvPr>
            <p:ph type="title"/>
          </p:nvPr>
        </p:nvSpPr>
        <p:spPr>
          <a:xfrm>
            <a:off x="0" y="374948"/>
            <a:ext cx="9144000" cy="914400"/>
          </a:xfrm>
        </p:spPr>
        <p:txBody>
          <a:bodyPr/>
          <a:lstStyle/>
          <a:p>
            <a:pPr>
              <a:lnSpc>
                <a:spcPct val="85000"/>
              </a:lnSpc>
            </a:pPr>
            <a:r>
              <a:rPr lang="en-US" altLang="en-US" sz="4000" dirty="0" smtClean="0">
                <a:ea typeface="ＭＳ Ｐゴシック" pitchFamily="34" charset="-128"/>
                <a:cs typeface="Arial" charset="0"/>
              </a:rPr>
              <a:t>Overall Survival of ITT Population</a:t>
            </a:r>
            <a:endParaRPr lang="en-US" altLang="en-US" sz="4000" dirty="0" smtClean="0">
              <a:ea typeface="ＭＳ Ｐゴシック" pitchFamily="34" charset="-128"/>
            </a:endParaRPr>
          </a:p>
        </p:txBody>
      </p:sp>
      <p:sp>
        <p:nvSpPr>
          <p:cNvPr id="2059" name="Rectangle 5"/>
          <p:cNvSpPr>
            <a:spLocks noChangeArrowheads="1"/>
          </p:cNvSpPr>
          <p:nvPr/>
        </p:nvSpPr>
        <p:spPr bwMode="auto">
          <a:xfrm>
            <a:off x="358477" y="6165304"/>
            <a:ext cx="7381875" cy="246221"/>
          </a:xfrm>
          <a:prstGeom prst="rect">
            <a:avLst/>
          </a:prstGeom>
          <a:noFill/>
          <a:ln w="9525">
            <a:noFill/>
            <a:miter lim="800000"/>
            <a:headEnd/>
            <a:tailEnd/>
          </a:ln>
        </p:spPr>
        <p:txBody>
          <a:bodyPr>
            <a:spAutoFit/>
          </a:bodyPr>
          <a:lstStyle/>
          <a:p>
            <a:pPr defTabSz="914400" eaLnBrk="0" hangingPunct="0"/>
            <a:r>
              <a:rPr lang="en-US" altLang="en-US" sz="1000" dirty="0" smtClean="0">
                <a:ea typeface="Calibri" pitchFamily="34" charset="0"/>
                <a:cs typeface="Arial" charset="0"/>
              </a:rPr>
              <a:t>CI, confidence </a:t>
            </a:r>
            <a:r>
              <a:rPr lang="en-US" altLang="en-US" sz="1000" dirty="0">
                <a:ea typeface="Calibri" pitchFamily="34" charset="0"/>
                <a:cs typeface="Arial" charset="0"/>
              </a:rPr>
              <a:t>interval; </a:t>
            </a:r>
            <a:r>
              <a:rPr lang="en-US" altLang="en-US" sz="1000" dirty="0" smtClean="0">
                <a:ea typeface="Calibri" pitchFamily="34" charset="0"/>
                <a:cs typeface="Arial" charset="0"/>
              </a:rPr>
              <a:t>HR, hazard </a:t>
            </a:r>
            <a:r>
              <a:rPr lang="en-US" altLang="en-US" sz="1000" dirty="0">
                <a:ea typeface="Calibri" pitchFamily="34" charset="0"/>
                <a:cs typeface="Arial" charset="0"/>
              </a:rPr>
              <a:t>ratio; </a:t>
            </a:r>
            <a:r>
              <a:rPr lang="en-US" altLang="en-US" sz="1000" dirty="0" smtClean="0">
                <a:ea typeface="Calibri" pitchFamily="34" charset="0"/>
                <a:cs typeface="Arial" charset="0"/>
              </a:rPr>
              <a:t>ITT, intent-to-treat</a:t>
            </a:r>
            <a:r>
              <a:rPr lang="en-US" altLang="en-US" sz="1000" dirty="0">
                <a:ea typeface="Calibri" pitchFamily="34" charset="0"/>
                <a:cs typeface="Arial" charset="0"/>
              </a:rPr>
              <a:t>.  </a:t>
            </a:r>
          </a:p>
        </p:txBody>
      </p:sp>
      <p:sp>
        <p:nvSpPr>
          <p:cNvPr id="2060" name="TextBox 96"/>
          <p:cNvSpPr txBox="1">
            <a:spLocks noChangeArrowheads="1"/>
          </p:cNvSpPr>
          <p:nvPr/>
        </p:nvSpPr>
        <p:spPr bwMode="auto">
          <a:xfrm>
            <a:off x="1760538" y="5624513"/>
            <a:ext cx="419100" cy="246062"/>
          </a:xfrm>
          <a:prstGeom prst="rect">
            <a:avLst/>
          </a:prstGeom>
          <a:noFill/>
          <a:ln w="9525">
            <a:noFill/>
            <a:miter lim="800000"/>
            <a:headEnd/>
            <a:tailEnd/>
          </a:ln>
        </p:spPr>
        <p:txBody>
          <a:bodyPr>
            <a:spAutoFit/>
          </a:bodyPr>
          <a:lstStyle/>
          <a:p>
            <a:r>
              <a:rPr lang="en-US" altLang="en-US" sz="1000"/>
              <a:t>261</a:t>
            </a:r>
          </a:p>
        </p:txBody>
      </p:sp>
      <p:sp>
        <p:nvSpPr>
          <p:cNvPr id="2061" name="TextBox 97"/>
          <p:cNvSpPr txBox="1">
            <a:spLocks noChangeArrowheads="1"/>
          </p:cNvSpPr>
          <p:nvPr/>
        </p:nvSpPr>
        <p:spPr bwMode="auto">
          <a:xfrm>
            <a:off x="2470150" y="5624513"/>
            <a:ext cx="419100" cy="246062"/>
          </a:xfrm>
          <a:prstGeom prst="rect">
            <a:avLst/>
          </a:prstGeom>
          <a:noFill/>
          <a:ln w="9525">
            <a:noFill/>
            <a:miter lim="800000"/>
            <a:headEnd/>
            <a:tailEnd/>
          </a:ln>
        </p:spPr>
        <p:txBody>
          <a:bodyPr>
            <a:spAutoFit/>
          </a:bodyPr>
          <a:lstStyle/>
          <a:p>
            <a:r>
              <a:rPr lang="en-US" altLang="en-US" sz="1000"/>
              <a:t>175</a:t>
            </a:r>
          </a:p>
        </p:txBody>
      </p:sp>
      <p:sp>
        <p:nvSpPr>
          <p:cNvPr id="2062" name="TextBox 98"/>
          <p:cNvSpPr txBox="1">
            <a:spLocks noChangeArrowheads="1"/>
          </p:cNvSpPr>
          <p:nvPr/>
        </p:nvSpPr>
        <p:spPr bwMode="auto">
          <a:xfrm>
            <a:off x="3178175" y="5624513"/>
            <a:ext cx="419100" cy="246062"/>
          </a:xfrm>
          <a:prstGeom prst="rect">
            <a:avLst/>
          </a:prstGeom>
          <a:noFill/>
          <a:ln w="9525">
            <a:noFill/>
            <a:miter lim="800000"/>
            <a:headEnd/>
            <a:tailEnd/>
          </a:ln>
        </p:spPr>
        <p:txBody>
          <a:bodyPr>
            <a:spAutoFit/>
          </a:bodyPr>
          <a:lstStyle/>
          <a:p>
            <a:r>
              <a:rPr lang="en-US" altLang="en-US" sz="1000"/>
              <a:t>122</a:t>
            </a:r>
          </a:p>
        </p:txBody>
      </p:sp>
      <p:sp>
        <p:nvSpPr>
          <p:cNvPr id="2063" name="TextBox 99"/>
          <p:cNvSpPr txBox="1">
            <a:spLocks noChangeArrowheads="1"/>
          </p:cNvSpPr>
          <p:nvPr/>
        </p:nvSpPr>
        <p:spPr bwMode="auto">
          <a:xfrm flipH="1">
            <a:off x="3937000" y="5624513"/>
            <a:ext cx="481013" cy="246062"/>
          </a:xfrm>
          <a:prstGeom prst="rect">
            <a:avLst/>
          </a:prstGeom>
          <a:noFill/>
          <a:ln w="9525">
            <a:noFill/>
            <a:miter lim="800000"/>
            <a:headEnd/>
            <a:tailEnd/>
          </a:ln>
        </p:spPr>
        <p:txBody>
          <a:bodyPr>
            <a:spAutoFit/>
          </a:bodyPr>
          <a:lstStyle/>
          <a:p>
            <a:r>
              <a:rPr lang="en-US" altLang="en-US" sz="1000"/>
              <a:t>78</a:t>
            </a:r>
          </a:p>
        </p:txBody>
      </p:sp>
      <p:sp>
        <p:nvSpPr>
          <p:cNvPr id="2064" name="TextBox 100"/>
          <p:cNvSpPr txBox="1">
            <a:spLocks noChangeArrowheads="1"/>
          </p:cNvSpPr>
          <p:nvPr/>
        </p:nvSpPr>
        <p:spPr bwMode="auto">
          <a:xfrm>
            <a:off x="4643438" y="5624513"/>
            <a:ext cx="419100" cy="246062"/>
          </a:xfrm>
          <a:prstGeom prst="rect">
            <a:avLst/>
          </a:prstGeom>
          <a:noFill/>
          <a:ln w="9525">
            <a:noFill/>
            <a:miter lim="800000"/>
            <a:headEnd/>
            <a:tailEnd/>
          </a:ln>
        </p:spPr>
        <p:txBody>
          <a:bodyPr>
            <a:spAutoFit/>
          </a:bodyPr>
          <a:lstStyle/>
          <a:p>
            <a:r>
              <a:rPr lang="en-US" altLang="en-US" sz="1000"/>
              <a:t>43</a:t>
            </a:r>
          </a:p>
        </p:txBody>
      </p:sp>
      <p:sp>
        <p:nvSpPr>
          <p:cNvPr id="2065" name="TextBox 101"/>
          <p:cNvSpPr txBox="1">
            <a:spLocks noChangeArrowheads="1"/>
          </p:cNvSpPr>
          <p:nvPr/>
        </p:nvSpPr>
        <p:spPr bwMode="auto">
          <a:xfrm>
            <a:off x="5381625" y="5624513"/>
            <a:ext cx="419100" cy="246062"/>
          </a:xfrm>
          <a:prstGeom prst="rect">
            <a:avLst/>
          </a:prstGeom>
          <a:noFill/>
          <a:ln w="9525">
            <a:noFill/>
            <a:miter lim="800000"/>
            <a:headEnd/>
            <a:tailEnd/>
          </a:ln>
        </p:spPr>
        <p:txBody>
          <a:bodyPr>
            <a:spAutoFit/>
          </a:bodyPr>
          <a:lstStyle/>
          <a:p>
            <a:r>
              <a:rPr lang="en-US" altLang="en-US" sz="1000"/>
              <a:t>27</a:t>
            </a:r>
          </a:p>
        </p:txBody>
      </p:sp>
      <p:sp>
        <p:nvSpPr>
          <p:cNvPr id="2066" name="TextBox 102"/>
          <p:cNvSpPr txBox="1">
            <a:spLocks noChangeArrowheads="1"/>
          </p:cNvSpPr>
          <p:nvPr/>
        </p:nvSpPr>
        <p:spPr bwMode="auto">
          <a:xfrm>
            <a:off x="6059488" y="5624513"/>
            <a:ext cx="419100" cy="246062"/>
          </a:xfrm>
          <a:prstGeom prst="rect">
            <a:avLst/>
          </a:prstGeom>
          <a:noFill/>
          <a:ln w="9525">
            <a:noFill/>
            <a:miter lim="800000"/>
            <a:headEnd/>
            <a:tailEnd/>
          </a:ln>
        </p:spPr>
        <p:txBody>
          <a:bodyPr>
            <a:spAutoFit/>
          </a:bodyPr>
          <a:lstStyle/>
          <a:p>
            <a:r>
              <a:rPr lang="en-US" altLang="en-US" sz="1000"/>
              <a:t>15</a:t>
            </a:r>
          </a:p>
        </p:txBody>
      </p:sp>
      <p:sp>
        <p:nvSpPr>
          <p:cNvPr id="2067" name="TextBox 103"/>
          <p:cNvSpPr txBox="1">
            <a:spLocks noChangeArrowheads="1"/>
          </p:cNvSpPr>
          <p:nvPr/>
        </p:nvSpPr>
        <p:spPr bwMode="auto">
          <a:xfrm>
            <a:off x="6824663" y="5624513"/>
            <a:ext cx="419100" cy="246062"/>
          </a:xfrm>
          <a:prstGeom prst="rect">
            <a:avLst/>
          </a:prstGeom>
          <a:noFill/>
          <a:ln w="9525">
            <a:noFill/>
            <a:miter lim="800000"/>
            <a:headEnd/>
            <a:tailEnd/>
          </a:ln>
        </p:spPr>
        <p:txBody>
          <a:bodyPr>
            <a:spAutoFit/>
          </a:bodyPr>
          <a:lstStyle/>
          <a:p>
            <a:r>
              <a:rPr lang="en-US" altLang="en-US" sz="1000"/>
              <a:t>5</a:t>
            </a:r>
          </a:p>
        </p:txBody>
      </p:sp>
      <p:sp>
        <p:nvSpPr>
          <p:cNvPr id="2068" name="TextBox 104"/>
          <p:cNvSpPr txBox="1">
            <a:spLocks noChangeArrowheads="1"/>
          </p:cNvSpPr>
          <p:nvPr/>
        </p:nvSpPr>
        <p:spPr bwMode="auto">
          <a:xfrm>
            <a:off x="7178675" y="5624513"/>
            <a:ext cx="419100" cy="246062"/>
          </a:xfrm>
          <a:prstGeom prst="rect">
            <a:avLst/>
          </a:prstGeom>
          <a:noFill/>
          <a:ln w="9525">
            <a:noFill/>
            <a:miter lim="800000"/>
            <a:headEnd/>
            <a:tailEnd/>
          </a:ln>
        </p:spPr>
        <p:txBody>
          <a:bodyPr>
            <a:spAutoFit/>
          </a:bodyPr>
          <a:lstStyle/>
          <a:p>
            <a:r>
              <a:rPr lang="en-US" altLang="en-US" sz="1000"/>
              <a:t>4</a:t>
            </a:r>
          </a:p>
        </p:txBody>
      </p:sp>
      <p:sp>
        <p:nvSpPr>
          <p:cNvPr id="2069" name="TextBox 105"/>
          <p:cNvSpPr txBox="1">
            <a:spLocks noChangeArrowheads="1"/>
          </p:cNvSpPr>
          <p:nvPr/>
        </p:nvSpPr>
        <p:spPr bwMode="auto">
          <a:xfrm>
            <a:off x="7545388" y="5624513"/>
            <a:ext cx="419100" cy="246062"/>
          </a:xfrm>
          <a:prstGeom prst="rect">
            <a:avLst/>
          </a:prstGeom>
          <a:noFill/>
          <a:ln w="9525">
            <a:noFill/>
            <a:miter lim="800000"/>
            <a:headEnd/>
            <a:tailEnd/>
          </a:ln>
        </p:spPr>
        <p:txBody>
          <a:bodyPr>
            <a:spAutoFit/>
          </a:bodyPr>
          <a:lstStyle/>
          <a:p>
            <a:r>
              <a:rPr lang="en-US" altLang="en-US" sz="1000"/>
              <a:t>2</a:t>
            </a:r>
          </a:p>
        </p:txBody>
      </p:sp>
      <p:sp>
        <p:nvSpPr>
          <p:cNvPr id="2070" name="TextBox 106"/>
          <p:cNvSpPr txBox="1">
            <a:spLocks noChangeArrowheads="1"/>
          </p:cNvSpPr>
          <p:nvPr/>
        </p:nvSpPr>
        <p:spPr bwMode="auto">
          <a:xfrm>
            <a:off x="1411288" y="5624513"/>
            <a:ext cx="419100" cy="246062"/>
          </a:xfrm>
          <a:prstGeom prst="rect">
            <a:avLst/>
          </a:prstGeom>
          <a:noFill/>
          <a:ln w="9525">
            <a:noFill/>
            <a:miter lim="800000"/>
            <a:headEnd/>
            <a:tailEnd/>
          </a:ln>
        </p:spPr>
        <p:txBody>
          <a:bodyPr>
            <a:spAutoFit/>
          </a:bodyPr>
          <a:lstStyle/>
          <a:p>
            <a:r>
              <a:rPr lang="en-US" altLang="en-US" sz="1000"/>
              <a:t>283</a:t>
            </a:r>
          </a:p>
        </p:txBody>
      </p:sp>
      <p:sp>
        <p:nvSpPr>
          <p:cNvPr id="2071" name="TextBox 107"/>
          <p:cNvSpPr txBox="1">
            <a:spLocks noChangeArrowheads="1"/>
          </p:cNvSpPr>
          <p:nvPr/>
        </p:nvSpPr>
        <p:spPr bwMode="auto">
          <a:xfrm>
            <a:off x="2122488" y="5624513"/>
            <a:ext cx="419100" cy="246062"/>
          </a:xfrm>
          <a:prstGeom prst="rect">
            <a:avLst/>
          </a:prstGeom>
          <a:noFill/>
          <a:ln w="9525">
            <a:noFill/>
            <a:miter lim="800000"/>
            <a:headEnd/>
            <a:tailEnd/>
          </a:ln>
        </p:spPr>
        <p:txBody>
          <a:bodyPr>
            <a:spAutoFit/>
          </a:bodyPr>
          <a:lstStyle/>
          <a:p>
            <a:r>
              <a:rPr lang="en-US" altLang="en-US" sz="1000"/>
              <a:t>214</a:t>
            </a:r>
          </a:p>
        </p:txBody>
      </p:sp>
      <p:sp>
        <p:nvSpPr>
          <p:cNvPr id="2072" name="TextBox 108"/>
          <p:cNvSpPr txBox="1">
            <a:spLocks noChangeArrowheads="1"/>
          </p:cNvSpPr>
          <p:nvPr/>
        </p:nvSpPr>
        <p:spPr bwMode="auto">
          <a:xfrm>
            <a:off x="2822575" y="5624513"/>
            <a:ext cx="419100" cy="246062"/>
          </a:xfrm>
          <a:prstGeom prst="rect">
            <a:avLst/>
          </a:prstGeom>
          <a:noFill/>
          <a:ln w="9525">
            <a:noFill/>
            <a:miter lim="800000"/>
            <a:headEnd/>
            <a:tailEnd/>
          </a:ln>
        </p:spPr>
        <p:txBody>
          <a:bodyPr>
            <a:spAutoFit/>
          </a:bodyPr>
          <a:lstStyle/>
          <a:p>
            <a:r>
              <a:rPr lang="en-US" altLang="en-US" sz="1000"/>
              <a:t>149</a:t>
            </a:r>
          </a:p>
        </p:txBody>
      </p:sp>
      <p:sp>
        <p:nvSpPr>
          <p:cNvPr id="2073" name="TextBox 109"/>
          <p:cNvSpPr txBox="1">
            <a:spLocks noChangeArrowheads="1"/>
          </p:cNvSpPr>
          <p:nvPr/>
        </p:nvSpPr>
        <p:spPr bwMode="auto">
          <a:xfrm>
            <a:off x="3527425" y="5624513"/>
            <a:ext cx="419100" cy="246062"/>
          </a:xfrm>
          <a:prstGeom prst="rect">
            <a:avLst/>
          </a:prstGeom>
          <a:noFill/>
          <a:ln w="9525">
            <a:noFill/>
            <a:miter lim="800000"/>
            <a:headEnd/>
            <a:tailEnd/>
          </a:ln>
        </p:spPr>
        <p:txBody>
          <a:bodyPr>
            <a:spAutoFit/>
          </a:bodyPr>
          <a:lstStyle/>
          <a:p>
            <a:r>
              <a:rPr lang="en-US" altLang="en-US" sz="1000"/>
              <a:t>101</a:t>
            </a:r>
          </a:p>
        </p:txBody>
      </p:sp>
      <p:sp>
        <p:nvSpPr>
          <p:cNvPr id="2074" name="TextBox 110"/>
          <p:cNvSpPr txBox="1">
            <a:spLocks noChangeArrowheads="1"/>
          </p:cNvSpPr>
          <p:nvPr/>
        </p:nvSpPr>
        <p:spPr bwMode="auto">
          <a:xfrm>
            <a:off x="4297363" y="5624513"/>
            <a:ext cx="419100" cy="246062"/>
          </a:xfrm>
          <a:prstGeom prst="rect">
            <a:avLst/>
          </a:prstGeom>
          <a:noFill/>
          <a:ln w="9525">
            <a:noFill/>
            <a:miter lim="800000"/>
            <a:headEnd/>
            <a:tailEnd/>
          </a:ln>
        </p:spPr>
        <p:txBody>
          <a:bodyPr>
            <a:spAutoFit/>
          </a:bodyPr>
          <a:lstStyle/>
          <a:p>
            <a:r>
              <a:rPr lang="en-US" altLang="en-US" sz="1000"/>
              <a:t>61</a:t>
            </a:r>
          </a:p>
        </p:txBody>
      </p:sp>
      <p:sp>
        <p:nvSpPr>
          <p:cNvPr id="2075" name="TextBox 111"/>
          <p:cNvSpPr txBox="1">
            <a:spLocks noChangeArrowheads="1"/>
          </p:cNvSpPr>
          <p:nvPr/>
        </p:nvSpPr>
        <p:spPr bwMode="auto">
          <a:xfrm>
            <a:off x="5715000" y="5624513"/>
            <a:ext cx="419100" cy="246062"/>
          </a:xfrm>
          <a:prstGeom prst="rect">
            <a:avLst/>
          </a:prstGeom>
          <a:noFill/>
          <a:ln w="9525">
            <a:noFill/>
            <a:miter lim="800000"/>
            <a:headEnd/>
            <a:tailEnd/>
          </a:ln>
        </p:spPr>
        <p:txBody>
          <a:bodyPr>
            <a:spAutoFit/>
          </a:bodyPr>
          <a:lstStyle/>
          <a:p>
            <a:r>
              <a:rPr lang="en-US" altLang="en-US" sz="1000"/>
              <a:t>20</a:t>
            </a:r>
          </a:p>
        </p:txBody>
      </p:sp>
      <p:sp>
        <p:nvSpPr>
          <p:cNvPr id="2076" name="TextBox 112"/>
          <p:cNvSpPr txBox="1">
            <a:spLocks noChangeArrowheads="1"/>
          </p:cNvSpPr>
          <p:nvPr/>
        </p:nvSpPr>
        <p:spPr bwMode="auto">
          <a:xfrm>
            <a:off x="5011738" y="5624513"/>
            <a:ext cx="419100" cy="246062"/>
          </a:xfrm>
          <a:prstGeom prst="rect">
            <a:avLst/>
          </a:prstGeom>
          <a:noFill/>
          <a:ln w="9525">
            <a:noFill/>
            <a:miter lim="800000"/>
            <a:headEnd/>
            <a:tailEnd/>
          </a:ln>
        </p:spPr>
        <p:txBody>
          <a:bodyPr>
            <a:spAutoFit/>
          </a:bodyPr>
          <a:lstStyle/>
          <a:p>
            <a:r>
              <a:rPr lang="en-US" altLang="en-US" sz="1000"/>
              <a:t>32</a:t>
            </a:r>
          </a:p>
        </p:txBody>
      </p:sp>
      <p:sp>
        <p:nvSpPr>
          <p:cNvPr id="2077" name="TextBox 113"/>
          <p:cNvSpPr txBox="1">
            <a:spLocks noChangeArrowheads="1"/>
          </p:cNvSpPr>
          <p:nvPr/>
        </p:nvSpPr>
        <p:spPr bwMode="auto">
          <a:xfrm>
            <a:off x="6429375" y="5634038"/>
            <a:ext cx="357188" cy="246062"/>
          </a:xfrm>
          <a:prstGeom prst="rect">
            <a:avLst/>
          </a:prstGeom>
          <a:noFill/>
          <a:ln w="9525">
            <a:noFill/>
            <a:miter lim="800000"/>
            <a:headEnd/>
            <a:tailEnd/>
          </a:ln>
        </p:spPr>
        <p:txBody>
          <a:bodyPr>
            <a:spAutoFit/>
          </a:bodyPr>
          <a:lstStyle/>
          <a:p>
            <a:r>
              <a:rPr lang="en-US" altLang="en-US" sz="1000"/>
              <a:t>11</a:t>
            </a:r>
          </a:p>
        </p:txBody>
      </p:sp>
      <p:sp>
        <p:nvSpPr>
          <p:cNvPr id="2078" name="TextBox 114"/>
          <p:cNvSpPr txBox="1">
            <a:spLocks noChangeArrowheads="1"/>
          </p:cNvSpPr>
          <p:nvPr/>
        </p:nvSpPr>
        <p:spPr bwMode="auto">
          <a:xfrm>
            <a:off x="7886700" y="5624513"/>
            <a:ext cx="419100" cy="246062"/>
          </a:xfrm>
          <a:prstGeom prst="rect">
            <a:avLst/>
          </a:prstGeom>
          <a:noFill/>
          <a:ln w="9525">
            <a:noFill/>
            <a:miter lim="800000"/>
            <a:headEnd/>
            <a:tailEnd/>
          </a:ln>
        </p:spPr>
        <p:txBody>
          <a:bodyPr>
            <a:spAutoFit/>
          </a:bodyPr>
          <a:lstStyle/>
          <a:p>
            <a:r>
              <a:rPr lang="en-US" altLang="en-US" sz="1000"/>
              <a:t>1</a:t>
            </a:r>
          </a:p>
        </p:txBody>
      </p:sp>
      <p:sp>
        <p:nvSpPr>
          <p:cNvPr id="2079" name="TextBox 115"/>
          <p:cNvSpPr txBox="1">
            <a:spLocks noChangeArrowheads="1"/>
          </p:cNvSpPr>
          <p:nvPr/>
        </p:nvSpPr>
        <p:spPr bwMode="auto">
          <a:xfrm>
            <a:off x="1760538" y="5810250"/>
            <a:ext cx="419100" cy="246063"/>
          </a:xfrm>
          <a:prstGeom prst="rect">
            <a:avLst/>
          </a:prstGeom>
          <a:noFill/>
          <a:ln w="9525">
            <a:noFill/>
            <a:miter lim="800000"/>
            <a:headEnd/>
            <a:tailEnd/>
          </a:ln>
        </p:spPr>
        <p:txBody>
          <a:bodyPr>
            <a:spAutoFit/>
          </a:bodyPr>
          <a:lstStyle/>
          <a:p>
            <a:r>
              <a:rPr lang="en-US" altLang="en-US" sz="1000"/>
              <a:t>255</a:t>
            </a:r>
          </a:p>
        </p:txBody>
      </p:sp>
      <p:sp>
        <p:nvSpPr>
          <p:cNvPr id="2080" name="TextBox 116"/>
          <p:cNvSpPr txBox="1">
            <a:spLocks noChangeArrowheads="1"/>
          </p:cNvSpPr>
          <p:nvPr/>
        </p:nvSpPr>
        <p:spPr bwMode="auto">
          <a:xfrm>
            <a:off x="2470150" y="5810250"/>
            <a:ext cx="419100" cy="246063"/>
          </a:xfrm>
          <a:prstGeom prst="rect">
            <a:avLst/>
          </a:prstGeom>
          <a:noFill/>
          <a:ln w="9525">
            <a:noFill/>
            <a:miter lim="800000"/>
            <a:headEnd/>
            <a:tailEnd/>
          </a:ln>
        </p:spPr>
        <p:txBody>
          <a:bodyPr>
            <a:spAutoFit/>
          </a:bodyPr>
          <a:lstStyle/>
          <a:p>
            <a:r>
              <a:rPr lang="en-US" altLang="en-US" sz="1000"/>
              <a:t>151</a:t>
            </a:r>
          </a:p>
        </p:txBody>
      </p:sp>
      <p:sp>
        <p:nvSpPr>
          <p:cNvPr id="2081" name="TextBox 117"/>
          <p:cNvSpPr txBox="1">
            <a:spLocks noChangeArrowheads="1"/>
          </p:cNvSpPr>
          <p:nvPr/>
        </p:nvSpPr>
        <p:spPr bwMode="auto">
          <a:xfrm>
            <a:off x="3178175" y="5810250"/>
            <a:ext cx="419100" cy="246063"/>
          </a:xfrm>
          <a:prstGeom prst="rect">
            <a:avLst/>
          </a:prstGeom>
          <a:noFill/>
          <a:ln w="9525">
            <a:noFill/>
            <a:miter lim="800000"/>
            <a:headEnd/>
            <a:tailEnd/>
          </a:ln>
        </p:spPr>
        <p:txBody>
          <a:bodyPr>
            <a:spAutoFit/>
          </a:bodyPr>
          <a:lstStyle/>
          <a:p>
            <a:r>
              <a:rPr lang="en-US" altLang="en-US" sz="1000"/>
              <a:t>110</a:t>
            </a:r>
          </a:p>
        </p:txBody>
      </p:sp>
      <p:sp>
        <p:nvSpPr>
          <p:cNvPr id="2082" name="TextBox 118"/>
          <p:cNvSpPr txBox="1">
            <a:spLocks noChangeArrowheads="1"/>
          </p:cNvSpPr>
          <p:nvPr/>
        </p:nvSpPr>
        <p:spPr bwMode="auto">
          <a:xfrm flipH="1">
            <a:off x="3937000" y="5810250"/>
            <a:ext cx="481013" cy="246063"/>
          </a:xfrm>
          <a:prstGeom prst="rect">
            <a:avLst/>
          </a:prstGeom>
          <a:noFill/>
          <a:ln w="9525">
            <a:noFill/>
            <a:miter lim="800000"/>
            <a:headEnd/>
            <a:tailEnd/>
          </a:ln>
        </p:spPr>
        <p:txBody>
          <a:bodyPr>
            <a:spAutoFit/>
          </a:bodyPr>
          <a:lstStyle/>
          <a:p>
            <a:r>
              <a:rPr lang="en-US" altLang="en-US" sz="1000"/>
              <a:t>63</a:t>
            </a:r>
          </a:p>
        </p:txBody>
      </p:sp>
      <p:sp>
        <p:nvSpPr>
          <p:cNvPr id="2083" name="TextBox 119"/>
          <p:cNvSpPr txBox="1">
            <a:spLocks noChangeArrowheads="1"/>
          </p:cNvSpPr>
          <p:nvPr/>
        </p:nvSpPr>
        <p:spPr bwMode="auto">
          <a:xfrm>
            <a:off x="4643438" y="5810250"/>
            <a:ext cx="419100" cy="246063"/>
          </a:xfrm>
          <a:prstGeom prst="rect">
            <a:avLst/>
          </a:prstGeom>
          <a:noFill/>
          <a:ln w="9525">
            <a:noFill/>
            <a:miter lim="800000"/>
            <a:headEnd/>
            <a:tailEnd/>
          </a:ln>
        </p:spPr>
        <p:txBody>
          <a:bodyPr>
            <a:spAutoFit/>
          </a:bodyPr>
          <a:lstStyle/>
          <a:p>
            <a:r>
              <a:rPr lang="en-US" altLang="en-US" sz="1000"/>
              <a:t>35</a:t>
            </a:r>
          </a:p>
        </p:txBody>
      </p:sp>
      <p:sp>
        <p:nvSpPr>
          <p:cNvPr id="2084" name="TextBox 120"/>
          <p:cNvSpPr txBox="1">
            <a:spLocks noChangeArrowheads="1"/>
          </p:cNvSpPr>
          <p:nvPr/>
        </p:nvSpPr>
        <p:spPr bwMode="auto">
          <a:xfrm>
            <a:off x="5381625" y="5810250"/>
            <a:ext cx="419100" cy="246063"/>
          </a:xfrm>
          <a:prstGeom prst="rect">
            <a:avLst/>
          </a:prstGeom>
          <a:noFill/>
          <a:ln w="9525">
            <a:noFill/>
            <a:miter lim="800000"/>
            <a:headEnd/>
            <a:tailEnd/>
          </a:ln>
        </p:spPr>
        <p:txBody>
          <a:bodyPr>
            <a:spAutoFit/>
          </a:bodyPr>
          <a:lstStyle/>
          <a:p>
            <a:r>
              <a:rPr lang="en-US" altLang="en-US" sz="1000"/>
              <a:t>23</a:t>
            </a:r>
          </a:p>
        </p:txBody>
      </p:sp>
      <p:sp>
        <p:nvSpPr>
          <p:cNvPr id="2085" name="TextBox 121"/>
          <p:cNvSpPr txBox="1">
            <a:spLocks noChangeArrowheads="1"/>
          </p:cNvSpPr>
          <p:nvPr/>
        </p:nvSpPr>
        <p:spPr bwMode="auto">
          <a:xfrm>
            <a:off x="6059488" y="5810250"/>
            <a:ext cx="419100" cy="246063"/>
          </a:xfrm>
          <a:prstGeom prst="rect">
            <a:avLst/>
          </a:prstGeom>
          <a:noFill/>
          <a:ln w="9525">
            <a:noFill/>
            <a:miter lim="800000"/>
            <a:headEnd/>
            <a:tailEnd/>
          </a:ln>
        </p:spPr>
        <p:txBody>
          <a:bodyPr>
            <a:spAutoFit/>
          </a:bodyPr>
          <a:lstStyle/>
          <a:p>
            <a:r>
              <a:rPr lang="en-US" altLang="en-US" sz="1000"/>
              <a:t>12</a:t>
            </a:r>
          </a:p>
        </p:txBody>
      </p:sp>
      <p:sp>
        <p:nvSpPr>
          <p:cNvPr id="2086" name="TextBox 122"/>
          <p:cNvSpPr txBox="1">
            <a:spLocks noChangeArrowheads="1"/>
          </p:cNvSpPr>
          <p:nvPr/>
        </p:nvSpPr>
        <p:spPr bwMode="auto">
          <a:xfrm>
            <a:off x="6824663" y="5810250"/>
            <a:ext cx="419100" cy="246063"/>
          </a:xfrm>
          <a:prstGeom prst="rect">
            <a:avLst/>
          </a:prstGeom>
          <a:noFill/>
          <a:ln w="9525">
            <a:noFill/>
            <a:miter lim="800000"/>
            <a:headEnd/>
            <a:tailEnd/>
          </a:ln>
        </p:spPr>
        <p:txBody>
          <a:bodyPr>
            <a:spAutoFit/>
          </a:bodyPr>
          <a:lstStyle/>
          <a:p>
            <a:r>
              <a:rPr lang="en-US" altLang="en-US" sz="1000"/>
              <a:t>4</a:t>
            </a:r>
          </a:p>
        </p:txBody>
      </p:sp>
      <p:sp>
        <p:nvSpPr>
          <p:cNvPr id="2087" name="TextBox 123"/>
          <p:cNvSpPr txBox="1">
            <a:spLocks noChangeArrowheads="1"/>
          </p:cNvSpPr>
          <p:nvPr/>
        </p:nvSpPr>
        <p:spPr bwMode="auto">
          <a:xfrm>
            <a:off x="7178675" y="5810250"/>
            <a:ext cx="419100" cy="246063"/>
          </a:xfrm>
          <a:prstGeom prst="rect">
            <a:avLst/>
          </a:prstGeom>
          <a:noFill/>
          <a:ln w="9525">
            <a:noFill/>
            <a:miter lim="800000"/>
            <a:headEnd/>
            <a:tailEnd/>
          </a:ln>
        </p:spPr>
        <p:txBody>
          <a:bodyPr>
            <a:spAutoFit/>
          </a:bodyPr>
          <a:lstStyle/>
          <a:p>
            <a:r>
              <a:rPr lang="en-US" altLang="en-US" sz="1000"/>
              <a:t>3</a:t>
            </a:r>
          </a:p>
        </p:txBody>
      </p:sp>
      <p:sp>
        <p:nvSpPr>
          <p:cNvPr id="2088" name="TextBox 124"/>
          <p:cNvSpPr txBox="1">
            <a:spLocks noChangeArrowheads="1"/>
          </p:cNvSpPr>
          <p:nvPr/>
        </p:nvSpPr>
        <p:spPr bwMode="auto">
          <a:xfrm>
            <a:off x="7545388" y="5810250"/>
            <a:ext cx="419100" cy="246063"/>
          </a:xfrm>
          <a:prstGeom prst="rect">
            <a:avLst/>
          </a:prstGeom>
          <a:noFill/>
          <a:ln w="9525">
            <a:noFill/>
            <a:miter lim="800000"/>
            <a:headEnd/>
            <a:tailEnd/>
          </a:ln>
        </p:spPr>
        <p:txBody>
          <a:bodyPr>
            <a:spAutoFit/>
          </a:bodyPr>
          <a:lstStyle/>
          <a:p>
            <a:r>
              <a:rPr lang="en-US" altLang="en-US" sz="1000"/>
              <a:t>1</a:t>
            </a:r>
          </a:p>
        </p:txBody>
      </p:sp>
      <p:sp>
        <p:nvSpPr>
          <p:cNvPr id="2089" name="TextBox 125"/>
          <p:cNvSpPr txBox="1">
            <a:spLocks noChangeArrowheads="1"/>
          </p:cNvSpPr>
          <p:nvPr/>
        </p:nvSpPr>
        <p:spPr bwMode="auto">
          <a:xfrm>
            <a:off x="1411288" y="5810250"/>
            <a:ext cx="419100" cy="246063"/>
          </a:xfrm>
          <a:prstGeom prst="rect">
            <a:avLst/>
          </a:prstGeom>
          <a:noFill/>
          <a:ln w="9525">
            <a:noFill/>
            <a:miter lim="800000"/>
            <a:headEnd/>
            <a:tailEnd/>
          </a:ln>
        </p:spPr>
        <p:txBody>
          <a:bodyPr>
            <a:spAutoFit/>
          </a:bodyPr>
          <a:lstStyle/>
          <a:p>
            <a:r>
              <a:rPr lang="en-US" altLang="en-US" sz="1000"/>
              <a:t>282</a:t>
            </a:r>
          </a:p>
        </p:txBody>
      </p:sp>
      <p:sp>
        <p:nvSpPr>
          <p:cNvPr id="2090" name="TextBox 126"/>
          <p:cNvSpPr txBox="1">
            <a:spLocks noChangeArrowheads="1"/>
          </p:cNvSpPr>
          <p:nvPr/>
        </p:nvSpPr>
        <p:spPr bwMode="auto">
          <a:xfrm>
            <a:off x="2122488" y="5810250"/>
            <a:ext cx="419100" cy="246063"/>
          </a:xfrm>
          <a:prstGeom prst="rect">
            <a:avLst/>
          </a:prstGeom>
          <a:noFill/>
          <a:ln w="9525">
            <a:noFill/>
            <a:miter lim="800000"/>
            <a:headEnd/>
            <a:tailEnd/>
          </a:ln>
        </p:spPr>
        <p:txBody>
          <a:bodyPr>
            <a:spAutoFit/>
          </a:bodyPr>
          <a:lstStyle/>
          <a:p>
            <a:r>
              <a:rPr lang="en-US" altLang="en-US" sz="1000"/>
              <a:t>189</a:t>
            </a:r>
          </a:p>
        </p:txBody>
      </p:sp>
      <p:sp>
        <p:nvSpPr>
          <p:cNvPr id="2091" name="TextBox 127"/>
          <p:cNvSpPr txBox="1">
            <a:spLocks noChangeArrowheads="1"/>
          </p:cNvSpPr>
          <p:nvPr/>
        </p:nvSpPr>
        <p:spPr bwMode="auto">
          <a:xfrm>
            <a:off x="2822575" y="5810250"/>
            <a:ext cx="419100" cy="246063"/>
          </a:xfrm>
          <a:prstGeom prst="rect">
            <a:avLst/>
          </a:prstGeom>
          <a:noFill/>
          <a:ln w="9525">
            <a:noFill/>
            <a:miter lim="800000"/>
            <a:headEnd/>
            <a:tailEnd/>
          </a:ln>
        </p:spPr>
        <p:txBody>
          <a:bodyPr>
            <a:spAutoFit/>
          </a:bodyPr>
          <a:lstStyle/>
          <a:p>
            <a:r>
              <a:rPr lang="en-US" altLang="en-US" sz="1000"/>
              <a:t>129</a:t>
            </a:r>
          </a:p>
        </p:txBody>
      </p:sp>
      <p:sp>
        <p:nvSpPr>
          <p:cNvPr id="2092" name="TextBox 128"/>
          <p:cNvSpPr txBox="1">
            <a:spLocks noChangeArrowheads="1"/>
          </p:cNvSpPr>
          <p:nvPr/>
        </p:nvSpPr>
        <p:spPr bwMode="auto">
          <a:xfrm>
            <a:off x="3527425" y="5810250"/>
            <a:ext cx="419100" cy="246063"/>
          </a:xfrm>
          <a:prstGeom prst="rect">
            <a:avLst/>
          </a:prstGeom>
          <a:noFill/>
          <a:ln w="9525">
            <a:noFill/>
            <a:miter lim="800000"/>
            <a:headEnd/>
            <a:tailEnd/>
          </a:ln>
        </p:spPr>
        <p:txBody>
          <a:bodyPr>
            <a:spAutoFit/>
          </a:bodyPr>
          <a:lstStyle/>
          <a:p>
            <a:r>
              <a:rPr lang="en-US" altLang="en-US" sz="1000"/>
              <a:t> 83</a:t>
            </a:r>
          </a:p>
        </p:txBody>
      </p:sp>
      <p:sp>
        <p:nvSpPr>
          <p:cNvPr id="2093" name="TextBox 129"/>
          <p:cNvSpPr txBox="1">
            <a:spLocks noChangeArrowheads="1"/>
          </p:cNvSpPr>
          <p:nvPr/>
        </p:nvSpPr>
        <p:spPr bwMode="auto">
          <a:xfrm>
            <a:off x="4297363" y="5810250"/>
            <a:ext cx="419100" cy="246063"/>
          </a:xfrm>
          <a:prstGeom prst="rect">
            <a:avLst/>
          </a:prstGeom>
          <a:noFill/>
          <a:ln w="9525">
            <a:noFill/>
            <a:miter lim="800000"/>
            <a:headEnd/>
            <a:tailEnd/>
          </a:ln>
        </p:spPr>
        <p:txBody>
          <a:bodyPr>
            <a:spAutoFit/>
          </a:bodyPr>
          <a:lstStyle/>
          <a:p>
            <a:r>
              <a:rPr lang="en-US" altLang="en-US" sz="1000"/>
              <a:t>54</a:t>
            </a:r>
          </a:p>
        </p:txBody>
      </p:sp>
      <p:sp>
        <p:nvSpPr>
          <p:cNvPr id="2094" name="TextBox 130"/>
          <p:cNvSpPr txBox="1">
            <a:spLocks noChangeArrowheads="1"/>
          </p:cNvSpPr>
          <p:nvPr/>
        </p:nvSpPr>
        <p:spPr bwMode="auto">
          <a:xfrm>
            <a:off x="5715000" y="5810250"/>
            <a:ext cx="419100" cy="246063"/>
          </a:xfrm>
          <a:prstGeom prst="rect">
            <a:avLst/>
          </a:prstGeom>
          <a:noFill/>
          <a:ln w="9525">
            <a:noFill/>
            <a:miter lim="800000"/>
            <a:headEnd/>
            <a:tailEnd/>
          </a:ln>
        </p:spPr>
        <p:txBody>
          <a:bodyPr>
            <a:spAutoFit/>
          </a:bodyPr>
          <a:lstStyle/>
          <a:p>
            <a:r>
              <a:rPr lang="en-US" altLang="en-US" sz="1000"/>
              <a:t>18</a:t>
            </a:r>
          </a:p>
        </p:txBody>
      </p:sp>
      <p:sp>
        <p:nvSpPr>
          <p:cNvPr id="2095" name="TextBox 131"/>
          <p:cNvSpPr txBox="1">
            <a:spLocks noChangeArrowheads="1"/>
          </p:cNvSpPr>
          <p:nvPr/>
        </p:nvSpPr>
        <p:spPr bwMode="auto">
          <a:xfrm>
            <a:off x="5000625" y="5810250"/>
            <a:ext cx="385763" cy="246063"/>
          </a:xfrm>
          <a:prstGeom prst="rect">
            <a:avLst/>
          </a:prstGeom>
          <a:noFill/>
          <a:ln w="9525">
            <a:noFill/>
            <a:miter lim="800000"/>
            <a:headEnd/>
            <a:tailEnd/>
          </a:ln>
        </p:spPr>
        <p:txBody>
          <a:bodyPr>
            <a:spAutoFit/>
          </a:bodyPr>
          <a:lstStyle/>
          <a:p>
            <a:r>
              <a:rPr lang="en-US" altLang="en-US" sz="1000"/>
              <a:t>30</a:t>
            </a:r>
          </a:p>
        </p:txBody>
      </p:sp>
      <p:sp>
        <p:nvSpPr>
          <p:cNvPr id="2096" name="TextBox 132"/>
          <p:cNvSpPr txBox="1">
            <a:spLocks noChangeArrowheads="1"/>
          </p:cNvSpPr>
          <p:nvPr/>
        </p:nvSpPr>
        <p:spPr bwMode="auto">
          <a:xfrm>
            <a:off x="6478588" y="5810250"/>
            <a:ext cx="209550" cy="246063"/>
          </a:xfrm>
          <a:prstGeom prst="rect">
            <a:avLst/>
          </a:prstGeom>
          <a:noFill/>
          <a:ln w="9525">
            <a:noFill/>
            <a:miter lim="800000"/>
            <a:headEnd/>
            <a:tailEnd/>
          </a:ln>
        </p:spPr>
        <p:txBody>
          <a:bodyPr>
            <a:spAutoFit/>
          </a:bodyPr>
          <a:lstStyle/>
          <a:p>
            <a:r>
              <a:rPr lang="en-US" altLang="en-US" sz="1000"/>
              <a:t>9</a:t>
            </a:r>
          </a:p>
        </p:txBody>
      </p:sp>
      <p:sp>
        <p:nvSpPr>
          <p:cNvPr id="2097" name="TextBox 133"/>
          <p:cNvSpPr txBox="1">
            <a:spLocks noChangeArrowheads="1"/>
          </p:cNvSpPr>
          <p:nvPr/>
        </p:nvSpPr>
        <p:spPr bwMode="auto">
          <a:xfrm>
            <a:off x="7886700" y="5810250"/>
            <a:ext cx="419100" cy="246063"/>
          </a:xfrm>
          <a:prstGeom prst="rect">
            <a:avLst/>
          </a:prstGeom>
          <a:noFill/>
          <a:ln w="9525">
            <a:noFill/>
            <a:miter lim="800000"/>
            <a:headEnd/>
            <a:tailEnd/>
          </a:ln>
        </p:spPr>
        <p:txBody>
          <a:bodyPr>
            <a:spAutoFit/>
          </a:bodyPr>
          <a:lstStyle/>
          <a:p>
            <a:r>
              <a:rPr lang="en-US" altLang="en-US" sz="1000"/>
              <a:t>1</a:t>
            </a:r>
          </a:p>
        </p:txBody>
      </p:sp>
      <p:sp>
        <p:nvSpPr>
          <p:cNvPr id="2098" name="TextBox 134"/>
          <p:cNvSpPr txBox="1">
            <a:spLocks noChangeArrowheads="1"/>
          </p:cNvSpPr>
          <p:nvPr/>
        </p:nvSpPr>
        <p:spPr bwMode="auto">
          <a:xfrm>
            <a:off x="312738" y="5402263"/>
            <a:ext cx="1247775" cy="246062"/>
          </a:xfrm>
          <a:prstGeom prst="rect">
            <a:avLst/>
          </a:prstGeom>
          <a:noFill/>
          <a:ln w="9525">
            <a:noFill/>
            <a:miter lim="800000"/>
            <a:headEnd/>
            <a:tailEnd/>
          </a:ln>
        </p:spPr>
        <p:txBody>
          <a:bodyPr>
            <a:spAutoFit/>
          </a:bodyPr>
          <a:lstStyle/>
          <a:p>
            <a:r>
              <a:rPr lang="en-US" altLang="en-US" sz="1000" b="1" dirty="0"/>
              <a:t>Patients at r</a:t>
            </a:r>
            <a:r>
              <a:rPr lang="en-US" altLang="en-US" sz="1000" b="1" dirty="0" smtClean="0"/>
              <a:t>isk</a:t>
            </a:r>
            <a:endParaRPr lang="en-US" altLang="en-US" sz="1000" b="1" dirty="0"/>
          </a:p>
        </p:txBody>
      </p:sp>
      <p:sp>
        <p:nvSpPr>
          <p:cNvPr id="2099" name="TextBox 135"/>
          <p:cNvSpPr txBox="1">
            <a:spLocks noChangeArrowheads="1"/>
          </p:cNvSpPr>
          <p:nvPr/>
        </p:nvSpPr>
        <p:spPr bwMode="auto">
          <a:xfrm>
            <a:off x="312738" y="5810250"/>
            <a:ext cx="1247775" cy="246063"/>
          </a:xfrm>
          <a:prstGeom prst="rect">
            <a:avLst/>
          </a:prstGeom>
          <a:noFill/>
          <a:ln w="9525">
            <a:noFill/>
            <a:miter lim="800000"/>
            <a:headEnd/>
            <a:tailEnd/>
          </a:ln>
        </p:spPr>
        <p:txBody>
          <a:bodyPr>
            <a:spAutoFit/>
          </a:bodyPr>
          <a:lstStyle/>
          <a:p>
            <a:r>
              <a:rPr lang="en-US" altLang="en-US" sz="1000" b="1"/>
              <a:t>Placebo</a:t>
            </a:r>
          </a:p>
        </p:txBody>
      </p:sp>
      <p:sp>
        <p:nvSpPr>
          <p:cNvPr id="2100" name="TextBox 136"/>
          <p:cNvSpPr txBox="1">
            <a:spLocks noChangeArrowheads="1"/>
          </p:cNvSpPr>
          <p:nvPr/>
        </p:nvSpPr>
        <p:spPr bwMode="auto">
          <a:xfrm>
            <a:off x="317500" y="5624513"/>
            <a:ext cx="1246188" cy="246062"/>
          </a:xfrm>
          <a:prstGeom prst="rect">
            <a:avLst/>
          </a:prstGeom>
          <a:noFill/>
          <a:ln w="9525">
            <a:noFill/>
            <a:miter lim="800000"/>
            <a:headEnd/>
            <a:tailEnd/>
          </a:ln>
        </p:spPr>
        <p:txBody>
          <a:bodyPr>
            <a:spAutoFit/>
          </a:bodyPr>
          <a:lstStyle/>
          <a:p>
            <a:r>
              <a:rPr lang="en-US" altLang="en-US" sz="1000" b="1"/>
              <a:t>Ramucirumab</a:t>
            </a:r>
          </a:p>
        </p:txBody>
      </p:sp>
      <p:graphicFrame>
        <p:nvGraphicFramePr>
          <p:cNvPr id="94" name="Table 93"/>
          <p:cNvGraphicFramePr>
            <a:graphicFrameLocks noGrp="1"/>
          </p:cNvGraphicFramePr>
          <p:nvPr>
            <p:extLst>
              <p:ext uri="{D42A27DB-BD31-4B8C-83A1-F6EECF244321}">
                <p14:modId xmlns:p14="http://schemas.microsoft.com/office/powerpoint/2010/main" val="3787559669"/>
              </p:ext>
            </p:extLst>
          </p:nvPr>
        </p:nvGraphicFramePr>
        <p:xfrm>
          <a:off x="3754438" y="1484313"/>
          <a:ext cx="4886325" cy="1085851"/>
        </p:xfrm>
        <a:graphic>
          <a:graphicData uri="http://schemas.openxmlformats.org/drawingml/2006/table">
            <a:tbl>
              <a:tblPr/>
              <a:tblGrid>
                <a:gridCol w="1943100"/>
                <a:gridCol w="1489075"/>
                <a:gridCol w="1454150"/>
              </a:tblGrid>
              <a:tr h="222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bg2"/>
                        </a:solidFill>
                        <a:effectLst/>
                        <a:latin typeface="Arial" charset="0"/>
                        <a:ea typeface="ＭＳ Ｐゴシック" pitchFamily="34" charset="-128"/>
                        <a:cs typeface="Arial" charset="0"/>
                      </a:endParaRPr>
                    </a:p>
                  </a:txBody>
                  <a:tcPr marL="68606" marR="68606"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CA" sz="1200" b="1" i="0" u="none" strike="noStrike" cap="none" normalizeH="0" baseline="0" dirty="0" err="1" smtClean="0">
                          <a:ln>
                            <a:noFill/>
                          </a:ln>
                          <a:solidFill>
                            <a:schemeClr val="bg2"/>
                          </a:solidFill>
                          <a:effectLst/>
                          <a:latin typeface="Arial" charset="0"/>
                          <a:ea typeface="ＭＳ Ｐゴシック" pitchFamily="34" charset="-128"/>
                          <a:cs typeface="Arial" charset="0"/>
                        </a:rPr>
                        <a:t>Ramucirumab</a:t>
                      </a:r>
                      <a:endParaRPr kumimoji="0" lang="en-US" sz="1200" b="1" i="0" u="none" strike="noStrike" cap="none" normalizeH="0" baseline="0" dirty="0" smtClean="0">
                        <a:ln>
                          <a:noFill/>
                        </a:ln>
                        <a:solidFill>
                          <a:schemeClr val="bg2"/>
                        </a:solidFill>
                        <a:effectLst/>
                        <a:latin typeface="Arial" charset="0"/>
                        <a:ea typeface="ＭＳ Ｐゴシック" pitchFamily="34" charset="-128"/>
                        <a:cs typeface="Arial" charset="0"/>
                      </a:endParaRPr>
                    </a:p>
                  </a:txBody>
                  <a:tcPr marL="68606" marR="68606"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1" i="0" u="none" strike="noStrike" cap="none" normalizeH="0" baseline="0" dirty="0" smtClean="0">
                          <a:ln>
                            <a:noFill/>
                          </a:ln>
                          <a:solidFill>
                            <a:schemeClr val="bg2"/>
                          </a:solidFill>
                          <a:effectLst/>
                          <a:latin typeface="Arial" charset="0"/>
                          <a:ea typeface="ＭＳ Ｐゴシック" pitchFamily="34" charset="-128"/>
                          <a:cs typeface="Arial" charset="0"/>
                        </a:rPr>
                        <a:t>Placebo</a:t>
                      </a:r>
                      <a:endParaRPr kumimoji="0" lang="en-US" sz="1200" b="1" i="0" u="none" strike="noStrike" cap="none" normalizeH="0" baseline="0" dirty="0" smtClean="0">
                        <a:ln>
                          <a:noFill/>
                        </a:ln>
                        <a:solidFill>
                          <a:schemeClr val="bg2"/>
                        </a:solidFill>
                        <a:effectLst/>
                        <a:latin typeface="Arial" charset="0"/>
                        <a:ea typeface="Calibri" pitchFamily="34" charset="0"/>
                        <a:cs typeface="Arial" charset="0"/>
                      </a:endParaRPr>
                    </a:p>
                  </a:txBody>
                  <a:tcPr marL="68606" marR="68606"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99CCFF"/>
                    </a:solidFill>
                  </a:tcPr>
                </a:tc>
              </a:tr>
              <a:tr h="3540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34" charset="-128"/>
                          <a:cs typeface="Arial" charset="0"/>
                        </a:rPr>
                        <a:t>Median, months (95% CI)</a:t>
                      </a:r>
                      <a:endParaRPr kumimoji="0" lang="en-US" sz="1200" b="1" i="0" u="none" strike="noStrike" cap="none" normalizeH="0" baseline="0" dirty="0" smtClean="0">
                        <a:ln>
                          <a:noFill/>
                        </a:ln>
                        <a:solidFill>
                          <a:schemeClr val="tx1"/>
                        </a:solidFill>
                        <a:effectLst/>
                        <a:latin typeface="Arial" charset="0"/>
                        <a:ea typeface="Calibri" pitchFamily="34" charset="0"/>
                        <a:cs typeface="Arial" charset="0"/>
                      </a:endParaRPr>
                    </a:p>
                  </a:txBody>
                  <a:tcPr marL="68606" marR="68606" marT="0" marB="0" anchor="ctr"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ＭＳ Ｐゴシック" pitchFamily="34" charset="-128"/>
                          <a:cs typeface="Arial" charset="0"/>
                        </a:rPr>
                        <a:t>9.2 (8.1, 10.6)</a:t>
                      </a:r>
                      <a:endParaRPr kumimoji="0" lang="en-US" sz="1200" b="1" i="0" u="none" strike="noStrike" cap="none" normalizeH="0" baseline="0" smtClean="0">
                        <a:ln>
                          <a:noFill/>
                        </a:ln>
                        <a:solidFill>
                          <a:schemeClr val="tx1"/>
                        </a:solidFill>
                        <a:effectLst/>
                        <a:latin typeface="Arial" charset="0"/>
                        <a:ea typeface="Calibri" pitchFamily="34" charset="0"/>
                        <a:cs typeface="Arial" charset="0"/>
                      </a:endParaRPr>
                    </a:p>
                  </a:txBody>
                  <a:tcPr marL="68606" marR="68606" marT="0" marB="0" anchor="ctr"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ea typeface="ＭＳ Ｐゴシック" pitchFamily="34" charset="-128"/>
                          <a:cs typeface="Arial" charset="0"/>
                        </a:rPr>
                        <a:t>7.6 (6.0, 9.3) </a:t>
                      </a:r>
                      <a:endParaRPr kumimoji="0" lang="en-US" sz="1200" b="1" i="0" u="none" strike="noStrike" cap="none" normalizeH="0" baseline="0" smtClean="0">
                        <a:ln>
                          <a:noFill/>
                        </a:ln>
                        <a:solidFill>
                          <a:schemeClr val="tx1"/>
                        </a:solidFill>
                        <a:effectLst/>
                        <a:latin typeface="Arial" charset="0"/>
                        <a:ea typeface="Calibri" pitchFamily="34" charset="0"/>
                        <a:cs typeface="Arial" charset="0"/>
                      </a:endParaRPr>
                    </a:p>
                  </a:txBody>
                  <a:tcPr marL="68606" marR="68606" marT="0" marB="0" anchor="ctr" horzOverflow="overflow">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34" charset="-128"/>
                          <a:cs typeface="Arial" charset="0"/>
                        </a:rPr>
                        <a:t>HR (95% CI)</a:t>
                      </a:r>
                      <a:endParaRPr kumimoji="0" lang="en-US" sz="1200" b="1" i="0" u="none" strike="noStrike" cap="none" normalizeH="0" baseline="0" dirty="0" smtClean="0">
                        <a:ln>
                          <a:noFill/>
                        </a:ln>
                        <a:solidFill>
                          <a:schemeClr val="tx1"/>
                        </a:solidFill>
                        <a:effectLst/>
                        <a:latin typeface="Arial" charset="0"/>
                        <a:ea typeface="Calibri" pitchFamily="34" charset="0"/>
                        <a:cs typeface="Arial" charset="0"/>
                      </a:endParaRPr>
                    </a:p>
                  </a:txBody>
                  <a:tcPr marL="68606" marR="68606"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rowSpan="2" gridSpan="2">
                  <a:txBody>
                    <a:bodyPr/>
                    <a:lstStyle/>
                    <a:p>
                      <a:pPr marL="182563" marR="0" lvl="0" indent="0" algn="ctr" defTabSz="914400" rtl="0" eaLnBrk="1" fontAlgn="base" latinLnBrk="0" hangingPunct="1">
                        <a:lnSpc>
                          <a:spcPct val="115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34" charset="-128"/>
                          <a:cs typeface="Arial" charset="0"/>
                        </a:rPr>
                        <a:t>0.866 (0.717, 1.046)</a:t>
                      </a:r>
                      <a:endParaRPr kumimoji="0" lang="en-US" sz="1200" b="1" i="0" u="none" strike="noStrike" cap="none" normalizeH="0" baseline="0" dirty="0" smtClean="0">
                        <a:ln>
                          <a:noFill/>
                        </a:ln>
                        <a:solidFill>
                          <a:schemeClr val="tx1"/>
                        </a:solidFill>
                        <a:effectLst/>
                        <a:latin typeface="Arial" charset="0"/>
                        <a:ea typeface="Calibri" pitchFamily="34" charset="0"/>
                        <a:cs typeface="Arial" charset="0"/>
                      </a:endParaRPr>
                    </a:p>
                    <a:p>
                      <a:pPr marL="182563" marR="0" lvl="0" indent="0" algn="ctr" defTabSz="914400" rtl="0" eaLnBrk="1" fontAlgn="base" latinLnBrk="0" hangingPunct="1">
                        <a:lnSpc>
                          <a:spcPct val="115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34" charset="-128"/>
                          <a:cs typeface="Arial" charset="0"/>
                        </a:rPr>
                        <a:t>.1391</a:t>
                      </a:r>
                      <a:endParaRPr kumimoji="0" lang="en-US" sz="1200" b="1" i="0" u="none" strike="noStrike" cap="none" normalizeH="0" baseline="0" dirty="0" smtClean="0">
                        <a:ln>
                          <a:noFill/>
                        </a:ln>
                        <a:solidFill>
                          <a:schemeClr val="tx1"/>
                        </a:solidFill>
                        <a:effectLst/>
                        <a:latin typeface="Arial" charset="0"/>
                        <a:ea typeface="ＭＳ Ｐゴシック" pitchFamily="34" charset="-128"/>
                      </a:endParaRPr>
                    </a:p>
                  </a:txBody>
                  <a:tcPr marL="68606" marR="68606"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r>
              <a:tr h="2460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Arial" charset="0"/>
                          <a:ea typeface="ＭＳ Ｐゴシック" pitchFamily="34" charset="-128"/>
                          <a:cs typeface="Arial" charset="0"/>
                        </a:rPr>
                        <a:t>P</a:t>
                      </a:r>
                      <a:r>
                        <a:rPr kumimoji="0" lang="en-US" sz="1200" b="1" i="0" u="none" strike="noStrike" cap="none" normalizeH="0" baseline="0" dirty="0" smtClean="0">
                          <a:ln>
                            <a:noFill/>
                          </a:ln>
                          <a:solidFill>
                            <a:schemeClr val="tx1"/>
                          </a:solidFill>
                          <a:effectLst/>
                          <a:latin typeface="Arial" charset="0"/>
                          <a:ea typeface="ＭＳ Ｐゴシック" pitchFamily="34" charset="-128"/>
                          <a:cs typeface="Arial" charset="0"/>
                        </a:rPr>
                        <a:t> value (log-rank)</a:t>
                      </a:r>
                    </a:p>
                  </a:txBody>
                  <a:tcPr marL="68606" marR="68606" marT="0" marB="0" anchor="ctr" horzOverflow="overflow">
                    <a:lnL>
                      <a:noFill/>
                    </a:lnL>
                    <a:lnR>
                      <a:noFill/>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vMerge="1">
                  <a:txBody>
                    <a:bodyPr/>
                    <a:lstStyle/>
                    <a:p>
                      <a:endParaRPr lang="en-US"/>
                    </a:p>
                  </a:txBody>
                  <a:tcPr/>
                </a:tc>
                <a:tc hMerge="1" vMerge="1">
                  <a:txBody>
                    <a:bodyPr/>
                    <a:lstStyle/>
                    <a:p>
                      <a:endParaRPr lang="en-US"/>
                    </a:p>
                  </a:txBody>
                  <a:tcPr/>
                </a:tc>
              </a:tr>
            </a:tbl>
          </a:graphicData>
        </a:graphic>
      </p:graphicFrame>
      <p:sp>
        <p:nvSpPr>
          <p:cNvPr id="48" name="TextBox 47"/>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l="-8000" r="-8000"/>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34925" y="-27384"/>
            <a:ext cx="9077325" cy="914400"/>
          </a:xfrm>
        </p:spPr>
        <p:txBody>
          <a:bodyPr/>
          <a:lstStyle/>
          <a:p>
            <a:pPr>
              <a:defRPr/>
            </a:pPr>
            <a:r>
              <a:rPr lang="en-US" sz="3200" kern="0" dirty="0" smtClean="0">
                <a:cs typeface="Arial" pitchFamily="34" charset="0"/>
              </a:rPr>
              <a:t>Forest Plot of </a:t>
            </a:r>
            <a:r>
              <a:rPr lang="en-US" sz="3200" dirty="0" smtClean="0">
                <a:cs typeface="Arial" pitchFamily="34" charset="0"/>
              </a:rPr>
              <a:t>Overall Survival </a:t>
            </a:r>
            <a:r>
              <a:rPr lang="en-US" sz="3200" kern="0" dirty="0" smtClean="0">
                <a:cs typeface="Arial" pitchFamily="34" charset="0"/>
              </a:rPr>
              <a:t>by Subgroup</a:t>
            </a:r>
            <a:endParaRPr lang="en-US" sz="3200" dirty="0"/>
          </a:p>
        </p:txBody>
      </p:sp>
      <p:sp>
        <p:nvSpPr>
          <p:cNvPr id="24678" name="TextBox 236"/>
          <p:cNvSpPr txBox="1">
            <a:spLocks noChangeArrowheads="1"/>
          </p:cNvSpPr>
          <p:nvPr/>
        </p:nvSpPr>
        <p:spPr bwMode="auto">
          <a:xfrm>
            <a:off x="153988" y="771500"/>
            <a:ext cx="941387" cy="246063"/>
          </a:xfrm>
          <a:prstGeom prst="rect">
            <a:avLst/>
          </a:prstGeom>
          <a:noFill/>
          <a:ln w="9525">
            <a:noFill/>
            <a:miter lim="800000"/>
            <a:headEnd/>
            <a:tailEnd/>
          </a:ln>
        </p:spPr>
        <p:txBody>
          <a:bodyPr>
            <a:spAutoFit/>
          </a:bodyPr>
          <a:lstStyle/>
          <a:p>
            <a:r>
              <a:rPr lang="en-US" altLang="en-US" sz="1000" b="1" u="sng"/>
              <a:t>Category</a:t>
            </a:r>
          </a:p>
        </p:txBody>
      </p:sp>
      <p:sp>
        <p:nvSpPr>
          <p:cNvPr id="24679" name="TextBox 238"/>
          <p:cNvSpPr txBox="1">
            <a:spLocks noChangeArrowheads="1"/>
          </p:cNvSpPr>
          <p:nvPr/>
        </p:nvSpPr>
        <p:spPr bwMode="auto">
          <a:xfrm>
            <a:off x="1465263" y="771500"/>
            <a:ext cx="941387" cy="246063"/>
          </a:xfrm>
          <a:prstGeom prst="rect">
            <a:avLst/>
          </a:prstGeom>
          <a:noFill/>
          <a:ln w="9525">
            <a:noFill/>
            <a:miter lim="800000"/>
            <a:headEnd/>
            <a:tailEnd/>
          </a:ln>
        </p:spPr>
        <p:txBody>
          <a:bodyPr>
            <a:spAutoFit/>
          </a:bodyPr>
          <a:lstStyle/>
          <a:p>
            <a:r>
              <a:rPr lang="en-US" altLang="en-US" sz="1000" b="1" u="sng"/>
              <a:t>Subgroup</a:t>
            </a:r>
          </a:p>
        </p:txBody>
      </p:sp>
      <p:sp>
        <p:nvSpPr>
          <p:cNvPr id="24680" name="TextBox 239"/>
          <p:cNvSpPr txBox="1">
            <a:spLocks noChangeArrowheads="1"/>
          </p:cNvSpPr>
          <p:nvPr/>
        </p:nvSpPr>
        <p:spPr bwMode="auto">
          <a:xfrm>
            <a:off x="2676525" y="771500"/>
            <a:ext cx="808038" cy="246063"/>
          </a:xfrm>
          <a:prstGeom prst="rect">
            <a:avLst/>
          </a:prstGeom>
          <a:noFill/>
          <a:ln w="9525">
            <a:noFill/>
            <a:miter lim="800000"/>
            <a:headEnd/>
            <a:tailEnd/>
          </a:ln>
        </p:spPr>
        <p:txBody>
          <a:bodyPr>
            <a:spAutoFit/>
          </a:bodyPr>
          <a:lstStyle/>
          <a:p>
            <a:pPr algn="r"/>
            <a:r>
              <a:rPr lang="en-US" altLang="en-US" sz="1000" b="1" u="sng"/>
              <a:t># Events</a:t>
            </a:r>
          </a:p>
        </p:txBody>
      </p:sp>
      <p:sp>
        <p:nvSpPr>
          <p:cNvPr id="24681" name="TextBox 240"/>
          <p:cNvSpPr txBox="1">
            <a:spLocks noChangeArrowheads="1"/>
          </p:cNvSpPr>
          <p:nvPr/>
        </p:nvSpPr>
        <p:spPr bwMode="auto">
          <a:xfrm>
            <a:off x="3556000" y="771500"/>
            <a:ext cx="808038" cy="246063"/>
          </a:xfrm>
          <a:prstGeom prst="rect">
            <a:avLst/>
          </a:prstGeom>
          <a:noFill/>
          <a:ln w="9525">
            <a:noFill/>
            <a:miter lim="800000"/>
            <a:headEnd/>
            <a:tailEnd/>
          </a:ln>
        </p:spPr>
        <p:txBody>
          <a:bodyPr>
            <a:spAutoFit/>
          </a:bodyPr>
          <a:lstStyle/>
          <a:p>
            <a:r>
              <a:rPr lang="en-US" altLang="en-US" sz="1000" b="1" u="sng"/>
              <a:t># Events</a:t>
            </a:r>
          </a:p>
        </p:txBody>
      </p:sp>
      <p:sp>
        <p:nvSpPr>
          <p:cNvPr id="24682" name="TextBox 241"/>
          <p:cNvSpPr txBox="1">
            <a:spLocks noChangeArrowheads="1"/>
          </p:cNvSpPr>
          <p:nvPr/>
        </p:nvSpPr>
        <p:spPr bwMode="auto">
          <a:xfrm>
            <a:off x="2395538" y="771500"/>
            <a:ext cx="427037" cy="246063"/>
          </a:xfrm>
          <a:prstGeom prst="rect">
            <a:avLst/>
          </a:prstGeom>
          <a:noFill/>
          <a:ln w="9525">
            <a:noFill/>
            <a:miter lim="800000"/>
            <a:headEnd/>
            <a:tailEnd/>
          </a:ln>
        </p:spPr>
        <p:txBody>
          <a:bodyPr>
            <a:spAutoFit/>
          </a:bodyPr>
          <a:lstStyle/>
          <a:p>
            <a:pPr algn="r"/>
            <a:r>
              <a:rPr lang="en-US" altLang="en-US" sz="1000" b="1" u="sng"/>
              <a:t>N</a:t>
            </a:r>
          </a:p>
        </p:txBody>
      </p:sp>
      <p:sp>
        <p:nvSpPr>
          <p:cNvPr id="24683" name="TextBox 242"/>
          <p:cNvSpPr txBox="1">
            <a:spLocks noChangeArrowheads="1"/>
          </p:cNvSpPr>
          <p:nvPr/>
        </p:nvSpPr>
        <p:spPr bwMode="auto">
          <a:xfrm>
            <a:off x="3241675" y="771500"/>
            <a:ext cx="428625" cy="246063"/>
          </a:xfrm>
          <a:prstGeom prst="rect">
            <a:avLst/>
          </a:prstGeom>
          <a:noFill/>
          <a:ln w="9525">
            <a:noFill/>
            <a:miter lim="800000"/>
            <a:headEnd/>
            <a:tailEnd/>
          </a:ln>
        </p:spPr>
        <p:txBody>
          <a:bodyPr>
            <a:spAutoFit/>
          </a:bodyPr>
          <a:lstStyle/>
          <a:p>
            <a:pPr algn="r"/>
            <a:r>
              <a:rPr lang="en-US" altLang="en-US" sz="1000" b="1" u="sng"/>
              <a:t>N</a:t>
            </a:r>
          </a:p>
        </p:txBody>
      </p:sp>
      <p:sp>
        <p:nvSpPr>
          <p:cNvPr id="24684" name="TextBox 243"/>
          <p:cNvSpPr txBox="1">
            <a:spLocks noChangeArrowheads="1"/>
          </p:cNvSpPr>
          <p:nvPr/>
        </p:nvSpPr>
        <p:spPr bwMode="auto">
          <a:xfrm>
            <a:off x="7900988" y="771500"/>
            <a:ext cx="1062037" cy="246063"/>
          </a:xfrm>
          <a:prstGeom prst="rect">
            <a:avLst/>
          </a:prstGeom>
          <a:noFill/>
          <a:ln w="9525">
            <a:noFill/>
            <a:miter lim="800000"/>
            <a:headEnd/>
            <a:tailEnd/>
          </a:ln>
        </p:spPr>
        <p:txBody>
          <a:bodyPr>
            <a:spAutoFit/>
          </a:bodyPr>
          <a:lstStyle/>
          <a:p>
            <a:pPr algn="ctr"/>
            <a:r>
              <a:rPr lang="en-US" altLang="en-US" sz="1000" b="1" u="sng"/>
              <a:t>HR (95% CI)</a:t>
            </a:r>
          </a:p>
        </p:txBody>
      </p:sp>
      <p:sp>
        <p:nvSpPr>
          <p:cNvPr id="24685" name="TextBox 237"/>
          <p:cNvSpPr txBox="1">
            <a:spLocks noChangeArrowheads="1"/>
          </p:cNvSpPr>
          <p:nvPr/>
        </p:nvSpPr>
        <p:spPr bwMode="auto">
          <a:xfrm>
            <a:off x="153988" y="1000100"/>
            <a:ext cx="941387" cy="246063"/>
          </a:xfrm>
          <a:prstGeom prst="rect">
            <a:avLst/>
          </a:prstGeom>
          <a:noFill/>
          <a:ln w="9525">
            <a:noFill/>
            <a:miter lim="800000"/>
            <a:headEnd/>
            <a:tailEnd/>
          </a:ln>
        </p:spPr>
        <p:txBody>
          <a:bodyPr>
            <a:spAutoFit/>
          </a:bodyPr>
          <a:lstStyle/>
          <a:p>
            <a:r>
              <a:rPr lang="en-US" altLang="en-US" sz="1000"/>
              <a:t>Overall</a:t>
            </a:r>
          </a:p>
        </p:txBody>
      </p:sp>
      <p:sp>
        <p:nvSpPr>
          <p:cNvPr id="24686" name="TextBox 244"/>
          <p:cNvSpPr txBox="1">
            <a:spLocks noChangeArrowheads="1"/>
          </p:cNvSpPr>
          <p:nvPr/>
        </p:nvSpPr>
        <p:spPr bwMode="auto">
          <a:xfrm>
            <a:off x="2436813" y="1006450"/>
            <a:ext cx="438150" cy="246063"/>
          </a:xfrm>
          <a:prstGeom prst="rect">
            <a:avLst/>
          </a:prstGeom>
          <a:noFill/>
          <a:ln w="9525">
            <a:noFill/>
            <a:miter lim="800000"/>
            <a:headEnd/>
            <a:tailEnd/>
          </a:ln>
        </p:spPr>
        <p:txBody>
          <a:bodyPr>
            <a:spAutoFit/>
          </a:bodyPr>
          <a:lstStyle/>
          <a:p>
            <a:pPr algn="r" fontAlgn="b"/>
            <a:r>
              <a:rPr lang="en-US" altLang="en-US" sz="1000"/>
              <a:t>283</a:t>
            </a:r>
            <a:endParaRPr lang="en-US" altLang="en-US" sz="1000">
              <a:latin typeface="MS Sans Serif"/>
            </a:endParaRPr>
          </a:p>
        </p:txBody>
      </p:sp>
      <p:sp>
        <p:nvSpPr>
          <p:cNvPr id="24687" name="TextBox 267"/>
          <p:cNvSpPr txBox="1">
            <a:spLocks noChangeArrowheads="1"/>
          </p:cNvSpPr>
          <p:nvPr/>
        </p:nvSpPr>
        <p:spPr bwMode="auto">
          <a:xfrm>
            <a:off x="3762375" y="1006450"/>
            <a:ext cx="438150" cy="246063"/>
          </a:xfrm>
          <a:prstGeom prst="rect">
            <a:avLst/>
          </a:prstGeom>
          <a:noFill/>
          <a:ln w="9525">
            <a:noFill/>
            <a:miter lim="800000"/>
            <a:headEnd/>
            <a:tailEnd/>
          </a:ln>
        </p:spPr>
        <p:txBody>
          <a:bodyPr>
            <a:spAutoFit/>
          </a:bodyPr>
          <a:lstStyle/>
          <a:p>
            <a:pPr algn="r" fontAlgn="b"/>
            <a:r>
              <a:rPr lang="en-US" altLang="en-US" sz="1000"/>
              <a:t>224</a:t>
            </a:r>
            <a:endParaRPr lang="en-US" altLang="en-US" sz="1000">
              <a:latin typeface="MS Sans Serif"/>
            </a:endParaRPr>
          </a:p>
        </p:txBody>
      </p:sp>
      <p:sp>
        <p:nvSpPr>
          <p:cNvPr id="24688" name="TextBox 290"/>
          <p:cNvSpPr txBox="1">
            <a:spLocks noChangeArrowheads="1"/>
          </p:cNvSpPr>
          <p:nvPr/>
        </p:nvSpPr>
        <p:spPr bwMode="auto">
          <a:xfrm>
            <a:off x="2874963" y="1006450"/>
            <a:ext cx="439737" cy="246063"/>
          </a:xfrm>
          <a:prstGeom prst="rect">
            <a:avLst/>
          </a:prstGeom>
          <a:noFill/>
          <a:ln w="9525">
            <a:noFill/>
            <a:miter lim="800000"/>
            <a:headEnd/>
            <a:tailEnd/>
          </a:ln>
        </p:spPr>
        <p:txBody>
          <a:bodyPr>
            <a:spAutoFit/>
          </a:bodyPr>
          <a:lstStyle/>
          <a:p>
            <a:pPr algn="r" fontAlgn="b"/>
            <a:r>
              <a:rPr lang="en-US" altLang="en-US" sz="1000"/>
              <a:t>218</a:t>
            </a:r>
            <a:endParaRPr lang="en-US" altLang="en-US" sz="1000">
              <a:latin typeface="MS Sans Serif"/>
            </a:endParaRPr>
          </a:p>
        </p:txBody>
      </p:sp>
      <p:sp>
        <p:nvSpPr>
          <p:cNvPr id="24689" name="TextBox 313"/>
          <p:cNvSpPr txBox="1">
            <a:spLocks noChangeArrowheads="1"/>
          </p:cNvSpPr>
          <p:nvPr/>
        </p:nvSpPr>
        <p:spPr bwMode="auto">
          <a:xfrm>
            <a:off x="3314700" y="1006450"/>
            <a:ext cx="438150" cy="246063"/>
          </a:xfrm>
          <a:prstGeom prst="rect">
            <a:avLst/>
          </a:prstGeom>
          <a:noFill/>
          <a:ln w="9525">
            <a:noFill/>
            <a:miter lim="800000"/>
            <a:headEnd/>
            <a:tailEnd/>
          </a:ln>
        </p:spPr>
        <p:txBody>
          <a:bodyPr>
            <a:spAutoFit/>
          </a:bodyPr>
          <a:lstStyle/>
          <a:p>
            <a:pPr algn="r" fontAlgn="b"/>
            <a:r>
              <a:rPr lang="en-US" altLang="en-US" sz="1000"/>
              <a:t>282</a:t>
            </a:r>
            <a:endParaRPr lang="en-US" altLang="en-US" sz="1000">
              <a:latin typeface="MS Sans Serif"/>
            </a:endParaRPr>
          </a:p>
        </p:txBody>
      </p:sp>
      <p:sp>
        <p:nvSpPr>
          <p:cNvPr id="24690" name="TextBox 336"/>
          <p:cNvSpPr txBox="1">
            <a:spLocks noChangeArrowheads="1"/>
          </p:cNvSpPr>
          <p:nvPr/>
        </p:nvSpPr>
        <p:spPr bwMode="auto">
          <a:xfrm>
            <a:off x="7745413" y="1008038"/>
            <a:ext cx="1371600" cy="246062"/>
          </a:xfrm>
          <a:prstGeom prst="rect">
            <a:avLst/>
          </a:prstGeom>
          <a:noFill/>
          <a:ln w="9525">
            <a:noFill/>
            <a:miter lim="800000"/>
            <a:headEnd/>
            <a:tailEnd/>
          </a:ln>
        </p:spPr>
        <p:txBody>
          <a:bodyPr>
            <a:spAutoFit/>
          </a:bodyPr>
          <a:lstStyle/>
          <a:p>
            <a:pPr fontAlgn="b"/>
            <a:r>
              <a:rPr lang="en-US" altLang="en-US" sz="1000"/>
              <a:t>0.866 (0.717, 1.046)</a:t>
            </a:r>
            <a:endParaRPr lang="en-US" altLang="en-US" sz="1000">
              <a:latin typeface="MS Sans Serif"/>
            </a:endParaRPr>
          </a:p>
        </p:txBody>
      </p:sp>
      <p:sp>
        <p:nvSpPr>
          <p:cNvPr id="24691" name="TextBox 204"/>
          <p:cNvSpPr txBox="1">
            <a:spLocks noChangeArrowheads="1"/>
          </p:cNvSpPr>
          <p:nvPr/>
        </p:nvSpPr>
        <p:spPr bwMode="auto">
          <a:xfrm>
            <a:off x="153988" y="1209650"/>
            <a:ext cx="650875" cy="246063"/>
          </a:xfrm>
          <a:prstGeom prst="rect">
            <a:avLst/>
          </a:prstGeom>
          <a:noFill/>
          <a:ln w="9525">
            <a:noFill/>
            <a:miter lim="800000"/>
            <a:headEnd/>
            <a:tailEnd/>
          </a:ln>
        </p:spPr>
        <p:txBody>
          <a:bodyPr>
            <a:spAutoFit/>
          </a:bodyPr>
          <a:lstStyle/>
          <a:p>
            <a:r>
              <a:rPr lang="en-US" altLang="en-US" sz="1000"/>
              <a:t>Gender</a:t>
            </a:r>
          </a:p>
        </p:txBody>
      </p:sp>
      <p:sp>
        <p:nvSpPr>
          <p:cNvPr id="24692" name="TextBox 214"/>
          <p:cNvSpPr txBox="1">
            <a:spLocks noChangeArrowheads="1"/>
          </p:cNvSpPr>
          <p:nvPr/>
        </p:nvSpPr>
        <p:spPr bwMode="auto">
          <a:xfrm>
            <a:off x="1458913" y="1217588"/>
            <a:ext cx="542925" cy="246062"/>
          </a:xfrm>
          <a:prstGeom prst="rect">
            <a:avLst/>
          </a:prstGeom>
          <a:noFill/>
          <a:ln w="9525">
            <a:noFill/>
            <a:miter lim="800000"/>
            <a:headEnd/>
            <a:tailEnd/>
          </a:ln>
        </p:spPr>
        <p:txBody>
          <a:bodyPr>
            <a:spAutoFit/>
          </a:bodyPr>
          <a:lstStyle/>
          <a:p>
            <a:r>
              <a:rPr lang="en-US" altLang="en-US" sz="1000"/>
              <a:t>Male</a:t>
            </a:r>
          </a:p>
        </p:txBody>
      </p:sp>
      <p:sp>
        <p:nvSpPr>
          <p:cNvPr id="24693" name="TextBox 245"/>
          <p:cNvSpPr txBox="1">
            <a:spLocks noChangeArrowheads="1"/>
          </p:cNvSpPr>
          <p:nvPr/>
        </p:nvSpPr>
        <p:spPr bwMode="auto">
          <a:xfrm>
            <a:off x="2436813" y="1219175"/>
            <a:ext cx="438150" cy="246063"/>
          </a:xfrm>
          <a:prstGeom prst="rect">
            <a:avLst/>
          </a:prstGeom>
          <a:noFill/>
          <a:ln w="9525">
            <a:noFill/>
            <a:miter lim="800000"/>
            <a:headEnd/>
            <a:tailEnd/>
          </a:ln>
        </p:spPr>
        <p:txBody>
          <a:bodyPr>
            <a:spAutoFit/>
          </a:bodyPr>
          <a:lstStyle/>
          <a:p>
            <a:pPr algn="r" fontAlgn="b"/>
            <a:r>
              <a:rPr lang="en-US" altLang="en-US" sz="1000"/>
              <a:t>236</a:t>
            </a:r>
            <a:endParaRPr lang="en-US" altLang="en-US" sz="1000">
              <a:latin typeface="MS Sans Serif"/>
            </a:endParaRPr>
          </a:p>
        </p:txBody>
      </p:sp>
      <p:sp>
        <p:nvSpPr>
          <p:cNvPr id="24694" name="TextBox 268"/>
          <p:cNvSpPr txBox="1">
            <a:spLocks noChangeArrowheads="1"/>
          </p:cNvSpPr>
          <p:nvPr/>
        </p:nvSpPr>
        <p:spPr bwMode="auto">
          <a:xfrm>
            <a:off x="3762375" y="1219175"/>
            <a:ext cx="438150" cy="246063"/>
          </a:xfrm>
          <a:prstGeom prst="rect">
            <a:avLst/>
          </a:prstGeom>
          <a:noFill/>
          <a:ln w="9525">
            <a:noFill/>
            <a:miter lim="800000"/>
            <a:headEnd/>
            <a:tailEnd/>
          </a:ln>
        </p:spPr>
        <p:txBody>
          <a:bodyPr>
            <a:spAutoFit/>
          </a:bodyPr>
          <a:lstStyle/>
          <a:p>
            <a:pPr algn="r" fontAlgn="b"/>
            <a:r>
              <a:rPr lang="en-US" altLang="en-US" sz="1000"/>
              <a:t>191</a:t>
            </a:r>
            <a:endParaRPr lang="en-US" altLang="en-US" sz="1000">
              <a:latin typeface="MS Sans Serif"/>
            </a:endParaRPr>
          </a:p>
        </p:txBody>
      </p:sp>
      <p:sp>
        <p:nvSpPr>
          <p:cNvPr id="24695" name="TextBox 291"/>
          <p:cNvSpPr txBox="1">
            <a:spLocks noChangeArrowheads="1"/>
          </p:cNvSpPr>
          <p:nvPr/>
        </p:nvSpPr>
        <p:spPr bwMode="auto">
          <a:xfrm>
            <a:off x="2874963" y="1219175"/>
            <a:ext cx="439737" cy="246063"/>
          </a:xfrm>
          <a:prstGeom prst="rect">
            <a:avLst/>
          </a:prstGeom>
          <a:noFill/>
          <a:ln w="9525">
            <a:noFill/>
            <a:miter lim="800000"/>
            <a:headEnd/>
            <a:tailEnd/>
          </a:ln>
        </p:spPr>
        <p:txBody>
          <a:bodyPr>
            <a:spAutoFit/>
          </a:bodyPr>
          <a:lstStyle/>
          <a:p>
            <a:pPr algn="r" fontAlgn="b"/>
            <a:r>
              <a:rPr lang="en-US" altLang="en-US" sz="1000"/>
              <a:t>182</a:t>
            </a:r>
            <a:endParaRPr lang="en-US" altLang="en-US" sz="1000">
              <a:latin typeface="MS Sans Serif"/>
            </a:endParaRPr>
          </a:p>
        </p:txBody>
      </p:sp>
      <p:sp>
        <p:nvSpPr>
          <p:cNvPr id="24696" name="TextBox 314"/>
          <p:cNvSpPr txBox="1">
            <a:spLocks noChangeArrowheads="1"/>
          </p:cNvSpPr>
          <p:nvPr/>
        </p:nvSpPr>
        <p:spPr bwMode="auto">
          <a:xfrm>
            <a:off x="3314700" y="1219175"/>
            <a:ext cx="438150" cy="246063"/>
          </a:xfrm>
          <a:prstGeom prst="rect">
            <a:avLst/>
          </a:prstGeom>
          <a:noFill/>
          <a:ln w="9525">
            <a:noFill/>
            <a:miter lim="800000"/>
            <a:headEnd/>
            <a:tailEnd/>
          </a:ln>
        </p:spPr>
        <p:txBody>
          <a:bodyPr>
            <a:spAutoFit/>
          </a:bodyPr>
          <a:lstStyle/>
          <a:p>
            <a:pPr algn="r" fontAlgn="b"/>
            <a:r>
              <a:rPr lang="en-US" altLang="en-US" sz="1000"/>
              <a:t>242</a:t>
            </a:r>
            <a:endParaRPr lang="en-US" altLang="en-US" sz="1000">
              <a:latin typeface="MS Sans Serif"/>
            </a:endParaRPr>
          </a:p>
        </p:txBody>
      </p:sp>
      <p:sp>
        <p:nvSpPr>
          <p:cNvPr id="24697" name="TextBox 337"/>
          <p:cNvSpPr txBox="1">
            <a:spLocks noChangeArrowheads="1"/>
          </p:cNvSpPr>
          <p:nvPr/>
        </p:nvSpPr>
        <p:spPr bwMode="auto">
          <a:xfrm>
            <a:off x="7745413" y="1217588"/>
            <a:ext cx="1371600" cy="246062"/>
          </a:xfrm>
          <a:prstGeom prst="rect">
            <a:avLst/>
          </a:prstGeom>
          <a:noFill/>
          <a:ln w="9525">
            <a:noFill/>
            <a:miter lim="800000"/>
            <a:headEnd/>
            <a:tailEnd/>
          </a:ln>
        </p:spPr>
        <p:txBody>
          <a:bodyPr>
            <a:spAutoFit/>
          </a:bodyPr>
          <a:lstStyle/>
          <a:p>
            <a:pPr fontAlgn="b"/>
            <a:r>
              <a:rPr lang="en-US" altLang="en-US" sz="1000"/>
              <a:t>0.875 (0.713, 1.076)</a:t>
            </a:r>
            <a:endParaRPr lang="en-US" altLang="en-US" sz="1000">
              <a:latin typeface="MS Sans Serif"/>
            </a:endParaRPr>
          </a:p>
        </p:txBody>
      </p:sp>
      <p:sp>
        <p:nvSpPr>
          <p:cNvPr id="24698" name="TextBox 218"/>
          <p:cNvSpPr txBox="1">
            <a:spLocks noChangeArrowheads="1"/>
          </p:cNvSpPr>
          <p:nvPr/>
        </p:nvSpPr>
        <p:spPr bwMode="auto">
          <a:xfrm>
            <a:off x="1458913" y="1431900"/>
            <a:ext cx="639762" cy="246063"/>
          </a:xfrm>
          <a:prstGeom prst="rect">
            <a:avLst/>
          </a:prstGeom>
          <a:noFill/>
          <a:ln w="9525">
            <a:noFill/>
            <a:miter lim="800000"/>
            <a:headEnd/>
            <a:tailEnd/>
          </a:ln>
        </p:spPr>
        <p:txBody>
          <a:bodyPr>
            <a:spAutoFit/>
          </a:bodyPr>
          <a:lstStyle/>
          <a:p>
            <a:r>
              <a:rPr lang="en-US" altLang="en-US" sz="1000"/>
              <a:t>Female</a:t>
            </a:r>
          </a:p>
        </p:txBody>
      </p:sp>
      <p:sp>
        <p:nvSpPr>
          <p:cNvPr id="24699" name="TextBox 246"/>
          <p:cNvSpPr txBox="1">
            <a:spLocks noChangeArrowheads="1"/>
          </p:cNvSpPr>
          <p:nvPr/>
        </p:nvSpPr>
        <p:spPr bwMode="auto">
          <a:xfrm>
            <a:off x="2436813" y="1431900"/>
            <a:ext cx="438150" cy="246063"/>
          </a:xfrm>
          <a:prstGeom prst="rect">
            <a:avLst/>
          </a:prstGeom>
          <a:noFill/>
          <a:ln w="9525">
            <a:noFill/>
            <a:miter lim="800000"/>
            <a:headEnd/>
            <a:tailEnd/>
          </a:ln>
        </p:spPr>
        <p:txBody>
          <a:bodyPr>
            <a:spAutoFit/>
          </a:bodyPr>
          <a:lstStyle/>
          <a:p>
            <a:pPr algn="r" fontAlgn="b"/>
            <a:r>
              <a:rPr lang="en-US" altLang="en-US" sz="1000"/>
              <a:t>47</a:t>
            </a:r>
            <a:endParaRPr lang="en-US" altLang="en-US" sz="1000">
              <a:latin typeface="MS Sans Serif"/>
            </a:endParaRPr>
          </a:p>
        </p:txBody>
      </p:sp>
      <p:sp>
        <p:nvSpPr>
          <p:cNvPr id="24700" name="TextBox 269"/>
          <p:cNvSpPr txBox="1">
            <a:spLocks noChangeArrowheads="1"/>
          </p:cNvSpPr>
          <p:nvPr/>
        </p:nvSpPr>
        <p:spPr bwMode="auto">
          <a:xfrm>
            <a:off x="3762375" y="1431900"/>
            <a:ext cx="438150" cy="246063"/>
          </a:xfrm>
          <a:prstGeom prst="rect">
            <a:avLst/>
          </a:prstGeom>
          <a:noFill/>
          <a:ln w="9525">
            <a:noFill/>
            <a:miter lim="800000"/>
            <a:headEnd/>
            <a:tailEnd/>
          </a:ln>
        </p:spPr>
        <p:txBody>
          <a:bodyPr>
            <a:spAutoFit/>
          </a:bodyPr>
          <a:lstStyle/>
          <a:p>
            <a:pPr algn="r" fontAlgn="b"/>
            <a:r>
              <a:rPr lang="en-US" altLang="en-US" sz="1000"/>
              <a:t>33</a:t>
            </a:r>
            <a:endParaRPr lang="en-US" altLang="en-US" sz="1000">
              <a:latin typeface="MS Sans Serif"/>
            </a:endParaRPr>
          </a:p>
        </p:txBody>
      </p:sp>
      <p:sp>
        <p:nvSpPr>
          <p:cNvPr id="24701" name="TextBox 292"/>
          <p:cNvSpPr txBox="1">
            <a:spLocks noChangeArrowheads="1"/>
          </p:cNvSpPr>
          <p:nvPr/>
        </p:nvSpPr>
        <p:spPr bwMode="auto">
          <a:xfrm>
            <a:off x="2874963" y="1431900"/>
            <a:ext cx="439737" cy="246063"/>
          </a:xfrm>
          <a:prstGeom prst="rect">
            <a:avLst/>
          </a:prstGeom>
          <a:noFill/>
          <a:ln w="9525">
            <a:noFill/>
            <a:miter lim="800000"/>
            <a:headEnd/>
            <a:tailEnd/>
          </a:ln>
        </p:spPr>
        <p:txBody>
          <a:bodyPr>
            <a:spAutoFit/>
          </a:bodyPr>
          <a:lstStyle/>
          <a:p>
            <a:pPr algn="r" fontAlgn="b"/>
            <a:r>
              <a:rPr lang="en-US" altLang="en-US" sz="1000"/>
              <a:t>36</a:t>
            </a:r>
            <a:endParaRPr lang="en-US" altLang="en-US" sz="1000">
              <a:latin typeface="MS Sans Serif"/>
            </a:endParaRPr>
          </a:p>
        </p:txBody>
      </p:sp>
      <p:sp>
        <p:nvSpPr>
          <p:cNvPr id="24702" name="TextBox 315"/>
          <p:cNvSpPr txBox="1">
            <a:spLocks noChangeArrowheads="1"/>
          </p:cNvSpPr>
          <p:nvPr/>
        </p:nvSpPr>
        <p:spPr bwMode="auto">
          <a:xfrm>
            <a:off x="3314700" y="1431900"/>
            <a:ext cx="438150" cy="246063"/>
          </a:xfrm>
          <a:prstGeom prst="rect">
            <a:avLst/>
          </a:prstGeom>
          <a:noFill/>
          <a:ln w="9525">
            <a:noFill/>
            <a:miter lim="800000"/>
            <a:headEnd/>
            <a:tailEnd/>
          </a:ln>
        </p:spPr>
        <p:txBody>
          <a:bodyPr>
            <a:spAutoFit/>
          </a:bodyPr>
          <a:lstStyle/>
          <a:p>
            <a:pPr algn="r" fontAlgn="b"/>
            <a:r>
              <a:rPr lang="en-US" altLang="en-US" sz="1000"/>
              <a:t>40</a:t>
            </a:r>
            <a:endParaRPr lang="en-US" altLang="en-US" sz="1000">
              <a:latin typeface="MS Sans Serif"/>
            </a:endParaRPr>
          </a:p>
        </p:txBody>
      </p:sp>
      <p:sp>
        <p:nvSpPr>
          <p:cNvPr id="24703" name="TextBox 338"/>
          <p:cNvSpPr txBox="1">
            <a:spLocks noChangeArrowheads="1"/>
          </p:cNvSpPr>
          <p:nvPr/>
        </p:nvSpPr>
        <p:spPr bwMode="auto">
          <a:xfrm>
            <a:off x="7745413" y="1431900"/>
            <a:ext cx="1371600" cy="246063"/>
          </a:xfrm>
          <a:prstGeom prst="rect">
            <a:avLst/>
          </a:prstGeom>
          <a:noFill/>
          <a:ln w="9525">
            <a:noFill/>
            <a:miter lim="800000"/>
            <a:headEnd/>
            <a:tailEnd/>
          </a:ln>
        </p:spPr>
        <p:txBody>
          <a:bodyPr>
            <a:spAutoFit/>
          </a:bodyPr>
          <a:lstStyle/>
          <a:p>
            <a:pPr fontAlgn="b"/>
            <a:r>
              <a:rPr lang="en-US" altLang="en-US" sz="1000"/>
              <a:t>0.695 (0.415, 1.164)</a:t>
            </a:r>
            <a:endParaRPr lang="en-US" altLang="en-US" sz="1000">
              <a:latin typeface="MS Sans Serif"/>
            </a:endParaRPr>
          </a:p>
        </p:txBody>
      </p:sp>
      <p:sp>
        <p:nvSpPr>
          <p:cNvPr id="24704" name="TextBox 205"/>
          <p:cNvSpPr txBox="1">
            <a:spLocks noChangeArrowheads="1"/>
          </p:cNvSpPr>
          <p:nvPr/>
        </p:nvSpPr>
        <p:spPr bwMode="auto">
          <a:xfrm>
            <a:off x="153988" y="1643038"/>
            <a:ext cx="803275" cy="400050"/>
          </a:xfrm>
          <a:prstGeom prst="rect">
            <a:avLst/>
          </a:prstGeom>
          <a:noFill/>
          <a:ln w="9525">
            <a:noFill/>
            <a:miter lim="800000"/>
            <a:headEnd/>
            <a:tailEnd/>
          </a:ln>
        </p:spPr>
        <p:txBody>
          <a:bodyPr>
            <a:spAutoFit/>
          </a:bodyPr>
          <a:lstStyle/>
          <a:p>
            <a:r>
              <a:rPr lang="en-US" altLang="en-US" sz="1000"/>
              <a:t>Age (years)</a:t>
            </a:r>
          </a:p>
        </p:txBody>
      </p:sp>
      <p:sp>
        <p:nvSpPr>
          <p:cNvPr id="24705" name="TextBox 215"/>
          <p:cNvSpPr txBox="1">
            <a:spLocks noChangeArrowheads="1"/>
          </p:cNvSpPr>
          <p:nvPr/>
        </p:nvSpPr>
        <p:spPr bwMode="auto">
          <a:xfrm>
            <a:off x="1458913" y="1649388"/>
            <a:ext cx="650875" cy="246062"/>
          </a:xfrm>
          <a:prstGeom prst="rect">
            <a:avLst/>
          </a:prstGeom>
          <a:noFill/>
          <a:ln w="9525">
            <a:noFill/>
            <a:miter lim="800000"/>
            <a:headEnd/>
            <a:tailEnd/>
          </a:ln>
        </p:spPr>
        <p:txBody>
          <a:bodyPr>
            <a:spAutoFit/>
          </a:bodyPr>
          <a:lstStyle/>
          <a:p>
            <a:r>
              <a:rPr lang="en-US" altLang="en-US" sz="1000"/>
              <a:t>&lt;65</a:t>
            </a:r>
          </a:p>
        </p:txBody>
      </p:sp>
      <p:sp>
        <p:nvSpPr>
          <p:cNvPr id="24706" name="TextBox 247"/>
          <p:cNvSpPr txBox="1">
            <a:spLocks noChangeArrowheads="1"/>
          </p:cNvSpPr>
          <p:nvPr/>
        </p:nvSpPr>
        <p:spPr bwMode="auto">
          <a:xfrm>
            <a:off x="2436813" y="1649388"/>
            <a:ext cx="438150" cy="246062"/>
          </a:xfrm>
          <a:prstGeom prst="rect">
            <a:avLst/>
          </a:prstGeom>
          <a:noFill/>
          <a:ln w="9525">
            <a:noFill/>
            <a:miter lim="800000"/>
            <a:headEnd/>
            <a:tailEnd/>
          </a:ln>
        </p:spPr>
        <p:txBody>
          <a:bodyPr>
            <a:spAutoFit/>
          </a:bodyPr>
          <a:lstStyle/>
          <a:p>
            <a:pPr algn="r" fontAlgn="b"/>
            <a:r>
              <a:rPr lang="en-US" altLang="en-US" sz="1000"/>
              <a:t>150</a:t>
            </a:r>
            <a:endParaRPr lang="en-US" altLang="en-US" sz="1000">
              <a:latin typeface="MS Sans Serif"/>
            </a:endParaRPr>
          </a:p>
        </p:txBody>
      </p:sp>
      <p:sp>
        <p:nvSpPr>
          <p:cNvPr id="24707" name="TextBox 270"/>
          <p:cNvSpPr txBox="1">
            <a:spLocks noChangeArrowheads="1"/>
          </p:cNvSpPr>
          <p:nvPr/>
        </p:nvSpPr>
        <p:spPr bwMode="auto">
          <a:xfrm>
            <a:off x="3762375" y="1649388"/>
            <a:ext cx="438150" cy="246062"/>
          </a:xfrm>
          <a:prstGeom prst="rect">
            <a:avLst/>
          </a:prstGeom>
          <a:noFill/>
          <a:ln w="9525">
            <a:noFill/>
            <a:miter lim="800000"/>
            <a:headEnd/>
            <a:tailEnd/>
          </a:ln>
        </p:spPr>
        <p:txBody>
          <a:bodyPr>
            <a:spAutoFit/>
          </a:bodyPr>
          <a:lstStyle/>
          <a:p>
            <a:pPr algn="r" fontAlgn="b"/>
            <a:r>
              <a:rPr lang="en-US" altLang="en-US" sz="1000"/>
              <a:t>127</a:t>
            </a:r>
            <a:endParaRPr lang="en-US" altLang="en-US" sz="1000">
              <a:latin typeface="MS Sans Serif"/>
            </a:endParaRPr>
          </a:p>
        </p:txBody>
      </p:sp>
      <p:sp>
        <p:nvSpPr>
          <p:cNvPr id="24708" name="TextBox 293"/>
          <p:cNvSpPr txBox="1">
            <a:spLocks noChangeArrowheads="1"/>
          </p:cNvSpPr>
          <p:nvPr/>
        </p:nvSpPr>
        <p:spPr bwMode="auto">
          <a:xfrm>
            <a:off x="2874963" y="1649388"/>
            <a:ext cx="439737" cy="246062"/>
          </a:xfrm>
          <a:prstGeom prst="rect">
            <a:avLst/>
          </a:prstGeom>
          <a:noFill/>
          <a:ln w="9525">
            <a:noFill/>
            <a:miter lim="800000"/>
            <a:headEnd/>
            <a:tailEnd/>
          </a:ln>
        </p:spPr>
        <p:txBody>
          <a:bodyPr>
            <a:spAutoFit/>
          </a:bodyPr>
          <a:lstStyle/>
          <a:p>
            <a:pPr algn="r" fontAlgn="b"/>
            <a:r>
              <a:rPr lang="en-US" altLang="en-US" sz="1000"/>
              <a:t>124</a:t>
            </a:r>
            <a:endParaRPr lang="en-US" altLang="en-US" sz="1000">
              <a:latin typeface="MS Sans Serif"/>
            </a:endParaRPr>
          </a:p>
        </p:txBody>
      </p:sp>
      <p:sp>
        <p:nvSpPr>
          <p:cNvPr id="24709" name="TextBox 316"/>
          <p:cNvSpPr txBox="1">
            <a:spLocks noChangeArrowheads="1"/>
          </p:cNvSpPr>
          <p:nvPr/>
        </p:nvSpPr>
        <p:spPr bwMode="auto">
          <a:xfrm>
            <a:off x="3314700" y="1649388"/>
            <a:ext cx="438150" cy="246062"/>
          </a:xfrm>
          <a:prstGeom prst="rect">
            <a:avLst/>
          </a:prstGeom>
          <a:noFill/>
          <a:ln w="9525">
            <a:noFill/>
            <a:miter lim="800000"/>
            <a:headEnd/>
            <a:tailEnd/>
          </a:ln>
        </p:spPr>
        <p:txBody>
          <a:bodyPr>
            <a:spAutoFit/>
          </a:bodyPr>
          <a:lstStyle/>
          <a:p>
            <a:pPr algn="r" fontAlgn="b"/>
            <a:r>
              <a:rPr lang="en-US" altLang="en-US" sz="1000"/>
              <a:t>162</a:t>
            </a:r>
            <a:endParaRPr lang="en-US" altLang="en-US" sz="1000">
              <a:latin typeface="MS Sans Serif"/>
            </a:endParaRPr>
          </a:p>
        </p:txBody>
      </p:sp>
      <p:sp>
        <p:nvSpPr>
          <p:cNvPr id="24710" name="TextBox 339"/>
          <p:cNvSpPr txBox="1">
            <a:spLocks noChangeArrowheads="1"/>
          </p:cNvSpPr>
          <p:nvPr/>
        </p:nvSpPr>
        <p:spPr bwMode="auto">
          <a:xfrm>
            <a:off x="7745413" y="1649388"/>
            <a:ext cx="1371600" cy="246062"/>
          </a:xfrm>
          <a:prstGeom prst="rect">
            <a:avLst/>
          </a:prstGeom>
          <a:noFill/>
          <a:ln w="9525">
            <a:noFill/>
            <a:miter lim="800000"/>
            <a:headEnd/>
            <a:tailEnd/>
          </a:ln>
        </p:spPr>
        <p:txBody>
          <a:bodyPr>
            <a:spAutoFit/>
          </a:bodyPr>
          <a:lstStyle/>
          <a:p>
            <a:pPr fontAlgn="b"/>
            <a:r>
              <a:rPr lang="en-US" altLang="en-US" sz="1000"/>
              <a:t>0.917 (0.712, 1.182)</a:t>
            </a:r>
            <a:endParaRPr lang="en-US" altLang="en-US" sz="1000">
              <a:latin typeface="MS Sans Serif"/>
            </a:endParaRPr>
          </a:p>
        </p:txBody>
      </p:sp>
      <p:sp>
        <p:nvSpPr>
          <p:cNvPr id="24711" name="TextBox 219"/>
          <p:cNvSpPr txBox="1">
            <a:spLocks noChangeArrowheads="1"/>
          </p:cNvSpPr>
          <p:nvPr/>
        </p:nvSpPr>
        <p:spPr bwMode="auto">
          <a:xfrm>
            <a:off x="1458913" y="1857350"/>
            <a:ext cx="428625" cy="246063"/>
          </a:xfrm>
          <a:prstGeom prst="rect">
            <a:avLst/>
          </a:prstGeom>
          <a:noFill/>
          <a:ln w="9525">
            <a:noFill/>
            <a:miter lim="800000"/>
            <a:headEnd/>
            <a:tailEnd/>
          </a:ln>
        </p:spPr>
        <p:txBody>
          <a:bodyPr>
            <a:spAutoFit/>
          </a:bodyPr>
          <a:lstStyle/>
          <a:p>
            <a:r>
              <a:rPr lang="en-US" altLang="en-US" sz="1000"/>
              <a:t>≥65</a:t>
            </a:r>
          </a:p>
        </p:txBody>
      </p:sp>
      <p:sp>
        <p:nvSpPr>
          <p:cNvPr id="24712" name="TextBox 248"/>
          <p:cNvSpPr txBox="1">
            <a:spLocks noChangeArrowheads="1"/>
          </p:cNvSpPr>
          <p:nvPr/>
        </p:nvSpPr>
        <p:spPr bwMode="auto">
          <a:xfrm>
            <a:off x="2436813" y="1858938"/>
            <a:ext cx="438150" cy="246062"/>
          </a:xfrm>
          <a:prstGeom prst="rect">
            <a:avLst/>
          </a:prstGeom>
          <a:noFill/>
          <a:ln w="9525">
            <a:noFill/>
            <a:miter lim="800000"/>
            <a:headEnd/>
            <a:tailEnd/>
          </a:ln>
        </p:spPr>
        <p:txBody>
          <a:bodyPr>
            <a:spAutoFit/>
          </a:bodyPr>
          <a:lstStyle/>
          <a:p>
            <a:pPr algn="r" fontAlgn="b"/>
            <a:r>
              <a:rPr lang="en-US" altLang="en-US" sz="1000"/>
              <a:t>133</a:t>
            </a:r>
            <a:endParaRPr lang="en-US" altLang="en-US" sz="1000">
              <a:latin typeface="MS Sans Serif"/>
            </a:endParaRPr>
          </a:p>
        </p:txBody>
      </p:sp>
      <p:sp>
        <p:nvSpPr>
          <p:cNvPr id="24713" name="TextBox 271"/>
          <p:cNvSpPr txBox="1">
            <a:spLocks noChangeArrowheads="1"/>
          </p:cNvSpPr>
          <p:nvPr/>
        </p:nvSpPr>
        <p:spPr bwMode="auto">
          <a:xfrm>
            <a:off x="3762375" y="1858938"/>
            <a:ext cx="438150" cy="246062"/>
          </a:xfrm>
          <a:prstGeom prst="rect">
            <a:avLst/>
          </a:prstGeom>
          <a:noFill/>
          <a:ln w="9525">
            <a:noFill/>
            <a:miter lim="800000"/>
            <a:headEnd/>
            <a:tailEnd/>
          </a:ln>
        </p:spPr>
        <p:txBody>
          <a:bodyPr>
            <a:spAutoFit/>
          </a:bodyPr>
          <a:lstStyle/>
          <a:p>
            <a:pPr algn="r" fontAlgn="b"/>
            <a:r>
              <a:rPr lang="en-US" altLang="en-US" sz="1000"/>
              <a:t>97</a:t>
            </a:r>
            <a:endParaRPr lang="en-US" altLang="en-US" sz="1000">
              <a:latin typeface="MS Sans Serif"/>
            </a:endParaRPr>
          </a:p>
        </p:txBody>
      </p:sp>
      <p:sp>
        <p:nvSpPr>
          <p:cNvPr id="24714" name="TextBox 294"/>
          <p:cNvSpPr txBox="1">
            <a:spLocks noChangeArrowheads="1"/>
          </p:cNvSpPr>
          <p:nvPr/>
        </p:nvSpPr>
        <p:spPr bwMode="auto">
          <a:xfrm>
            <a:off x="2874963" y="1858938"/>
            <a:ext cx="439737" cy="246062"/>
          </a:xfrm>
          <a:prstGeom prst="rect">
            <a:avLst/>
          </a:prstGeom>
          <a:noFill/>
          <a:ln w="9525">
            <a:noFill/>
            <a:miter lim="800000"/>
            <a:headEnd/>
            <a:tailEnd/>
          </a:ln>
        </p:spPr>
        <p:txBody>
          <a:bodyPr>
            <a:spAutoFit/>
          </a:bodyPr>
          <a:lstStyle/>
          <a:p>
            <a:pPr algn="r" fontAlgn="b"/>
            <a:r>
              <a:rPr lang="en-US" altLang="en-US" sz="1000"/>
              <a:t>94</a:t>
            </a:r>
            <a:endParaRPr lang="en-US" altLang="en-US" sz="1000">
              <a:latin typeface="MS Sans Serif"/>
            </a:endParaRPr>
          </a:p>
        </p:txBody>
      </p:sp>
      <p:sp>
        <p:nvSpPr>
          <p:cNvPr id="24715" name="TextBox 317"/>
          <p:cNvSpPr txBox="1">
            <a:spLocks noChangeArrowheads="1"/>
          </p:cNvSpPr>
          <p:nvPr/>
        </p:nvSpPr>
        <p:spPr bwMode="auto">
          <a:xfrm>
            <a:off x="3314700" y="1858938"/>
            <a:ext cx="438150" cy="246062"/>
          </a:xfrm>
          <a:prstGeom prst="rect">
            <a:avLst/>
          </a:prstGeom>
          <a:noFill/>
          <a:ln w="9525">
            <a:noFill/>
            <a:miter lim="800000"/>
            <a:headEnd/>
            <a:tailEnd/>
          </a:ln>
        </p:spPr>
        <p:txBody>
          <a:bodyPr>
            <a:spAutoFit/>
          </a:bodyPr>
          <a:lstStyle/>
          <a:p>
            <a:pPr algn="r" fontAlgn="b"/>
            <a:r>
              <a:rPr lang="en-US" altLang="en-US" sz="1000"/>
              <a:t>120</a:t>
            </a:r>
            <a:endParaRPr lang="en-US" altLang="en-US" sz="1000">
              <a:latin typeface="MS Sans Serif"/>
            </a:endParaRPr>
          </a:p>
        </p:txBody>
      </p:sp>
      <p:sp>
        <p:nvSpPr>
          <p:cNvPr id="24716" name="TextBox 340"/>
          <p:cNvSpPr txBox="1">
            <a:spLocks noChangeArrowheads="1"/>
          </p:cNvSpPr>
          <p:nvPr/>
        </p:nvSpPr>
        <p:spPr bwMode="auto">
          <a:xfrm>
            <a:off x="7745413" y="1857350"/>
            <a:ext cx="1371600" cy="246063"/>
          </a:xfrm>
          <a:prstGeom prst="rect">
            <a:avLst/>
          </a:prstGeom>
          <a:noFill/>
          <a:ln w="9525">
            <a:noFill/>
            <a:miter lim="800000"/>
            <a:headEnd/>
            <a:tailEnd/>
          </a:ln>
        </p:spPr>
        <p:txBody>
          <a:bodyPr>
            <a:spAutoFit/>
          </a:bodyPr>
          <a:lstStyle/>
          <a:p>
            <a:pPr fontAlgn="b"/>
            <a:r>
              <a:rPr lang="en-US" altLang="en-US" sz="1000"/>
              <a:t>0.827 (0.617, 1.108)</a:t>
            </a:r>
            <a:endParaRPr lang="en-US" altLang="en-US" sz="1000">
              <a:latin typeface="MS Sans Serif"/>
            </a:endParaRPr>
          </a:p>
        </p:txBody>
      </p:sp>
      <p:sp>
        <p:nvSpPr>
          <p:cNvPr id="24717" name="TextBox 210"/>
          <p:cNvSpPr txBox="1">
            <a:spLocks noChangeArrowheads="1"/>
          </p:cNvSpPr>
          <p:nvPr/>
        </p:nvSpPr>
        <p:spPr bwMode="auto">
          <a:xfrm>
            <a:off x="153988" y="2060550"/>
            <a:ext cx="1260475" cy="400050"/>
          </a:xfrm>
          <a:prstGeom prst="rect">
            <a:avLst/>
          </a:prstGeom>
          <a:noFill/>
          <a:ln w="9525">
            <a:noFill/>
            <a:miter lim="800000"/>
            <a:headEnd/>
            <a:tailEnd/>
          </a:ln>
        </p:spPr>
        <p:txBody>
          <a:bodyPr>
            <a:spAutoFit/>
          </a:bodyPr>
          <a:lstStyle/>
          <a:p>
            <a:r>
              <a:rPr lang="en-US" altLang="en-US" sz="1000"/>
              <a:t>Geographical region</a:t>
            </a:r>
          </a:p>
        </p:txBody>
      </p:sp>
      <p:sp>
        <p:nvSpPr>
          <p:cNvPr id="24718" name="TextBox 217"/>
          <p:cNvSpPr txBox="1">
            <a:spLocks noChangeArrowheads="1"/>
          </p:cNvSpPr>
          <p:nvPr/>
        </p:nvSpPr>
        <p:spPr bwMode="auto">
          <a:xfrm>
            <a:off x="1458913" y="2084363"/>
            <a:ext cx="1096962" cy="246062"/>
          </a:xfrm>
          <a:prstGeom prst="rect">
            <a:avLst/>
          </a:prstGeom>
          <a:noFill/>
          <a:ln w="9525">
            <a:noFill/>
            <a:miter lim="800000"/>
            <a:headEnd/>
            <a:tailEnd/>
          </a:ln>
        </p:spPr>
        <p:txBody>
          <a:bodyPr>
            <a:spAutoFit/>
          </a:bodyPr>
          <a:lstStyle/>
          <a:p>
            <a:r>
              <a:rPr lang="en-US" altLang="en-US" sz="1000"/>
              <a:t>N. &amp; S. America</a:t>
            </a:r>
          </a:p>
        </p:txBody>
      </p:sp>
      <p:sp>
        <p:nvSpPr>
          <p:cNvPr id="24719" name="TextBox 249"/>
          <p:cNvSpPr txBox="1">
            <a:spLocks noChangeArrowheads="1"/>
          </p:cNvSpPr>
          <p:nvPr/>
        </p:nvSpPr>
        <p:spPr bwMode="auto">
          <a:xfrm>
            <a:off x="2436813" y="2066900"/>
            <a:ext cx="438150" cy="246063"/>
          </a:xfrm>
          <a:prstGeom prst="rect">
            <a:avLst/>
          </a:prstGeom>
          <a:noFill/>
          <a:ln w="9525">
            <a:noFill/>
            <a:miter lim="800000"/>
            <a:headEnd/>
            <a:tailEnd/>
          </a:ln>
        </p:spPr>
        <p:txBody>
          <a:bodyPr>
            <a:spAutoFit/>
          </a:bodyPr>
          <a:lstStyle/>
          <a:p>
            <a:pPr algn="r" fontAlgn="b"/>
            <a:r>
              <a:rPr lang="en-US" altLang="en-US" sz="1000"/>
              <a:t>32</a:t>
            </a:r>
            <a:endParaRPr lang="en-US" altLang="en-US" sz="1000">
              <a:latin typeface="MS Sans Serif"/>
            </a:endParaRPr>
          </a:p>
        </p:txBody>
      </p:sp>
      <p:sp>
        <p:nvSpPr>
          <p:cNvPr id="24720" name="TextBox 272"/>
          <p:cNvSpPr txBox="1">
            <a:spLocks noChangeArrowheads="1"/>
          </p:cNvSpPr>
          <p:nvPr/>
        </p:nvSpPr>
        <p:spPr bwMode="auto">
          <a:xfrm>
            <a:off x="3762375" y="2066900"/>
            <a:ext cx="438150" cy="246063"/>
          </a:xfrm>
          <a:prstGeom prst="rect">
            <a:avLst/>
          </a:prstGeom>
          <a:noFill/>
          <a:ln w="9525">
            <a:noFill/>
            <a:miter lim="800000"/>
            <a:headEnd/>
            <a:tailEnd/>
          </a:ln>
        </p:spPr>
        <p:txBody>
          <a:bodyPr>
            <a:spAutoFit/>
          </a:bodyPr>
          <a:lstStyle/>
          <a:p>
            <a:pPr algn="r" fontAlgn="b"/>
            <a:r>
              <a:rPr lang="en-US" altLang="en-US" sz="1000"/>
              <a:t>23</a:t>
            </a:r>
            <a:endParaRPr lang="en-US" altLang="en-US" sz="1000">
              <a:latin typeface="MS Sans Serif"/>
            </a:endParaRPr>
          </a:p>
        </p:txBody>
      </p:sp>
      <p:sp>
        <p:nvSpPr>
          <p:cNvPr id="24721" name="TextBox 295"/>
          <p:cNvSpPr txBox="1">
            <a:spLocks noChangeArrowheads="1"/>
          </p:cNvSpPr>
          <p:nvPr/>
        </p:nvSpPr>
        <p:spPr bwMode="auto">
          <a:xfrm>
            <a:off x="2874963" y="2066900"/>
            <a:ext cx="439737" cy="246063"/>
          </a:xfrm>
          <a:prstGeom prst="rect">
            <a:avLst/>
          </a:prstGeom>
          <a:noFill/>
          <a:ln w="9525">
            <a:noFill/>
            <a:miter lim="800000"/>
            <a:headEnd/>
            <a:tailEnd/>
          </a:ln>
        </p:spPr>
        <p:txBody>
          <a:bodyPr>
            <a:spAutoFit/>
          </a:bodyPr>
          <a:lstStyle/>
          <a:p>
            <a:pPr algn="r" fontAlgn="b"/>
            <a:r>
              <a:rPr lang="en-US" altLang="en-US" sz="1000"/>
              <a:t>17</a:t>
            </a:r>
            <a:endParaRPr lang="en-US" altLang="en-US" sz="1000">
              <a:latin typeface="MS Sans Serif"/>
            </a:endParaRPr>
          </a:p>
        </p:txBody>
      </p:sp>
      <p:sp>
        <p:nvSpPr>
          <p:cNvPr id="24722" name="TextBox 318"/>
          <p:cNvSpPr txBox="1">
            <a:spLocks noChangeArrowheads="1"/>
          </p:cNvSpPr>
          <p:nvPr/>
        </p:nvSpPr>
        <p:spPr bwMode="auto">
          <a:xfrm>
            <a:off x="3314700" y="2066900"/>
            <a:ext cx="438150" cy="246063"/>
          </a:xfrm>
          <a:prstGeom prst="rect">
            <a:avLst/>
          </a:prstGeom>
          <a:noFill/>
          <a:ln w="9525">
            <a:noFill/>
            <a:miter lim="800000"/>
            <a:headEnd/>
            <a:tailEnd/>
          </a:ln>
        </p:spPr>
        <p:txBody>
          <a:bodyPr>
            <a:spAutoFit/>
          </a:bodyPr>
          <a:lstStyle/>
          <a:p>
            <a:pPr algn="r" fontAlgn="b"/>
            <a:r>
              <a:rPr lang="en-US" altLang="en-US" sz="1000"/>
              <a:t>33</a:t>
            </a:r>
            <a:endParaRPr lang="en-US" altLang="en-US" sz="1000">
              <a:latin typeface="MS Sans Serif"/>
            </a:endParaRPr>
          </a:p>
        </p:txBody>
      </p:sp>
      <p:sp>
        <p:nvSpPr>
          <p:cNvPr id="24723" name="TextBox 341"/>
          <p:cNvSpPr txBox="1">
            <a:spLocks noChangeArrowheads="1"/>
          </p:cNvSpPr>
          <p:nvPr/>
        </p:nvSpPr>
        <p:spPr bwMode="auto">
          <a:xfrm>
            <a:off x="7745413" y="2068488"/>
            <a:ext cx="1371600" cy="246062"/>
          </a:xfrm>
          <a:prstGeom prst="rect">
            <a:avLst/>
          </a:prstGeom>
          <a:noFill/>
          <a:ln w="9525">
            <a:noFill/>
            <a:miter lim="800000"/>
            <a:headEnd/>
            <a:tailEnd/>
          </a:ln>
        </p:spPr>
        <p:txBody>
          <a:bodyPr>
            <a:spAutoFit/>
          </a:bodyPr>
          <a:lstStyle/>
          <a:p>
            <a:pPr fontAlgn="b"/>
            <a:r>
              <a:rPr lang="en-US" altLang="en-US" sz="1000"/>
              <a:t>0.628 (0.329, 1.197)</a:t>
            </a:r>
            <a:endParaRPr lang="en-US" altLang="en-US" sz="1000">
              <a:latin typeface="MS Sans Serif"/>
            </a:endParaRPr>
          </a:p>
        </p:txBody>
      </p:sp>
      <p:sp>
        <p:nvSpPr>
          <p:cNvPr id="24724" name="TextBox 220"/>
          <p:cNvSpPr txBox="1">
            <a:spLocks noChangeArrowheads="1"/>
          </p:cNvSpPr>
          <p:nvPr/>
        </p:nvSpPr>
        <p:spPr bwMode="auto">
          <a:xfrm>
            <a:off x="1458913" y="2241525"/>
            <a:ext cx="650875" cy="246063"/>
          </a:xfrm>
          <a:prstGeom prst="rect">
            <a:avLst/>
          </a:prstGeom>
          <a:noFill/>
          <a:ln w="9525">
            <a:noFill/>
            <a:miter lim="800000"/>
            <a:headEnd/>
            <a:tailEnd/>
          </a:ln>
        </p:spPr>
        <p:txBody>
          <a:bodyPr>
            <a:spAutoFit/>
          </a:bodyPr>
          <a:lstStyle/>
          <a:p>
            <a:r>
              <a:rPr lang="en-US" altLang="en-US" sz="1000"/>
              <a:t>Europe</a:t>
            </a:r>
          </a:p>
        </p:txBody>
      </p:sp>
      <p:sp>
        <p:nvSpPr>
          <p:cNvPr id="24725" name="TextBox 250"/>
          <p:cNvSpPr txBox="1">
            <a:spLocks noChangeArrowheads="1"/>
          </p:cNvSpPr>
          <p:nvPr/>
        </p:nvSpPr>
        <p:spPr bwMode="auto">
          <a:xfrm>
            <a:off x="2436813" y="2241525"/>
            <a:ext cx="438150" cy="246063"/>
          </a:xfrm>
          <a:prstGeom prst="rect">
            <a:avLst/>
          </a:prstGeom>
          <a:noFill/>
          <a:ln w="9525">
            <a:noFill/>
            <a:miter lim="800000"/>
            <a:headEnd/>
            <a:tailEnd/>
          </a:ln>
        </p:spPr>
        <p:txBody>
          <a:bodyPr>
            <a:spAutoFit/>
          </a:bodyPr>
          <a:lstStyle/>
          <a:p>
            <a:pPr algn="r" fontAlgn="b"/>
            <a:r>
              <a:rPr lang="en-US" altLang="en-US" sz="1000"/>
              <a:t>125</a:t>
            </a:r>
            <a:endParaRPr lang="en-US" altLang="en-US" sz="1000">
              <a:latin typeface="MS Sans Serif"/>
            </a:endParaRPr>
          </a:p>
        </p:txBody>
      </p:sp>
      <p:sp>
        <p:nvSpPr>
          <p:cNvPr id="24726" name="TextBox 273"/>
          <p:cNvSpPr txBox="1">
            <a:spLocks noChangeArrowheads="1"/>
          </p:cNvSpPr>
          <p:nvPr/>
        </p:nvSpPr>
        <p:spPr bwMode="auto">
          <a:xfrm>
            <a:off x="3762375" y="2241525"/>
            <a:ext cx="438150" cy="246063"/>
          </a:xfrm>
          <a:prstGeom prst="rect">
            <a:avLst/>
          </a:prstGeom>
          <a:noFill/>
          <a:ln w="9525">
            <a:noFill/>
            <a:miter lim="800000"/>
            <a:headEnd/>
            <a:tailEnd/>
          </a:ln>
        </p:spPr>
        <p:txBody>
          <a:bodyPr>
            <a:spAutoFit/>
          </a:bodyPr>
          <a:lstStyle/>
          <a:p>
            <a:pPr algn="r" fontAlgn="b"/>
            <a:r>
              <a:rPr lang="en-US" altLang="en-US" sz="1000"/>
              <a:t>97</a:t>
            </a:r>
            <a:endParaRPr lang="en-US" altLang="en-US" sz="1000">
              <a:latin typeface="MS Sans Serif"/>
            </a:endParaRPr>
          </a:p>
        </p:txBody>
      </p:sp>
      <p:sp>
        <p:nvSpPr>
          <p:cNvPr id="24727" name="TextBox 296"/>
          <p:cNvSpPr txBox="1">
            <a:spLocks noChangeArrowheads="1"/>
          </p:cNvSpPr>
          <p:nvPr/>
        </p:nvSpPr>
        <p:spPr bwMode="auto">
          <a:xfrm>
            <a:off x="2874963" y="2241525"/>
            <a:ext cx="439737" cy="246063"/>
          </a:xfrm>
          <a:prstGeom prst="rect">
            <a:avLst/>
          </a:prstGeom>
          <a:noFill/>
          <a:ln w="9525">
            <a:noFill/>
            <a:miter lim="800000"/>
            <a:headEnd/>
            <a:tailEnd/>
          </a:ln>
        </p:spPr>
        <p:txBody>
          <a:bodyPr>
            <a:spAutoFit/>
          </a:bodyPr>
          <a:lstStyle/>
          <a:p>
            <a:pPr algn="r" fontAlgn="b"/>
            <a:r>
              <a:rPr lang="en-US" altLang="en-US" sz="1000"/>
              <a:t>97</a:t>
            </a:r>
            <a:endParaRPr lang="en-US" altLang="en-US" sz="1000">
              <a:latin typeface="MS Sans Serif"/>
            </a:endParaRPr>
          </a:p>
        </p:txBody>
      </p:sp>
      <p:sp>
        <p:nvSpPr>
          <p:cNvPr id="24728" name="TextBox 319"/>
          <p:cNvSpPr txBox="1">
            <a:spLocks noChangeArrowheads="1"/>
          </p:cNvSpPr>
          <p:nvPr/>
        </p:nvSpPr>
        <p:spPr bwMode="auto">
          <a:xfrm>
            <a:off x="3314700" y="2241525"/>
            <a:ext cx="438150" cy="246063"/>
          </a:xfrm>
          <a:prstGeom prst="rect">
            <a:avLst/>
          </a:prstGeom>
          <a:noFill/>
          <a:ln w="9525">
            <a:noFill/>
            <a:miter lim="800000"/>
            <a:headEnd/>
            <a:tailEnd/>
          </a:ln>
        </p:spPr>
        <p:txBody>
          <a:bodyPr>
            <a:spAutoFit/>
          </a:bodyPr>
          <a:lstStyle/>
          <a:p>
            <a:pPr algn="r" fontAlgn="b"/>
            <a:r>
              <a:rPr lang="en-US" altLang="en-US" sz="1000"/>
              <a:t>123</a:t>
            </a:r>
            <a:endParaRPr lang="en-US" altLang="en-US" sz="1000">
              <a:latin typeface="MS Sans Serif"/>
            </a:endParaRPr>
          </a:p>
        </p:txBody>
      </p:sp>
      <p:sp>
        <p:nvSpPr>
          <p:cNvPr id="24729" name="TextBox 342"/>
          <p:cNvSpPr txBox="1">
            <a:spLocks noChangeArrowheads="1"/>
          </p:cNvSpPr>
          <p:nvPr/>
        </p:nvSpPr>
        <p:spPr bwMode="auto">
          <a:xfrm>
            <a:off x="7745413" y="2241525"/>
            <a:ext cx="1371600" cy="246063"/>
          </a:xfrm>
          <a:prstGeom prst="rect">
            <a:avLst/>
          </a:prstGeom>
          <a:noFill/>
          <a:ln w="9525">
            <a:noFill/>
            <a:miter lim="800000"/>
            <a:headEnd/>
            <a:tailEnd/>
          </a:ln>
        </p:spPr>
        <p:txBody>
          <a:bodyPr>
            <a:spAutoFit/>
          </a:bodyPr>
          <a:lstStyle/>
          <a:p>
            <a:pPr fontAlgn="b"/>
            <a:r>
              <a:rPr lang="en-US" altLang="en-US" sz="1000"/>
              <a:t>0.960 (0.723, 1.276)</a:t>
            </a:r>
            <a:endParaRPr lang="en-US" altLang="en-US" sz="1000">
              <a:latin typeface="MS Sans Serif"/>
            </a:endParaRPr>
          </a:p>
        </p:txBody>
      </p:sp>
      <p:sp>
        <p:nvSpPr>
          <p:cNvPr id="24730" name="TextBox 224"/>
          <p:cNvSpPr txBox="1">
            <a:spLocks noChangeArrowheads="1"/>
          </p:cNvSpPr>
          <p:nvPr/>
        </p:nvSpPr>
        <p:spPr bwMode="auto">
          <a:xfrm>
            <a:off x="1458913" y="2889225"/>
            <a:ext cx="822325" cy="246063"/>
          </a:xfrm>
          <a:prstGeom prst="rect">
            <a:avLst/>
          </a:prstGeom>
          <a:noFill/>
          <a:ln w="9525">
            <a:noFill/>
            <a:miter lim="800000"/>
            <a:headEnd/>
            <a:tailEnd/>
          </a:ln>
        </p:spPr>
        <p:txBody>
          <a:bodyPr>
            <a:spAutoFit/>
          </a:bodyPr>
          <a:lstStyle/>
          <a:p>
            <a:r>
              <a:rPr lang="en-US" altLang="en-US" sz="1000"/>
              <a:t>Hepatitis C</a:t>
            </a:r>
          </a:p>
        </p:txBody>
      </p:sp>
      <p:sp>
        <p:nvSpPr>
          <p:cNvPr id="24731" name="TextBox 253"/>
          <p:cNvSpPr txBox="1">
            <a:spLocks noChangeArrowheads="1"/>
          </p:cNvSpPr>
          <p:nvPr/>
        </p:nvSpPr>
        <p:spPr bwMode="auto">
          <a:xfrm>
            <a:off x="2436813" y="2889225"/>
            <a:ext cx="438150" cy="246063"/>
          </a:xfrm>
          <a:prstGeom prst="rect">
            <a:avLst/>
          </a:prstGeom>
          <a:noFill/>
          <a:ln w="9525">
            <a:noFill/>
            <a:miter lim="800000"/>
            <a:headEnd/>
            <a:tailEnd/>
          </a:ln>
        </p:spPr>
        <p:txBody>
          <a:bodyPr>
            <a:spAutoFit/>
          </a:bodyPr>
          <a:lstStyle/>
          <a:p>
            <a:pPr algn="r" fontAlgn="b"/>
            <a:r>
              <a:rPr lang="en-US" altLang="en-US" sz="1000"/>
              <a:t>77</a:t>
            </a:r>
            <a:endParaRPr lang="en-US" altLang="en-US" sz="1000">
              <a:latin typeface="MS Sans Serif"/>
            </a:endParaRPr>
          </a:p>
        </p:txBody>
      </p:sp>
      <p:sp>
        <p:nvSpPr>
          <p:cNvPr id="24732" name="TextBox 276"/>
          <p:cNvSpPr txBox="1">
            <a:spLocks noChangeArrowheads="1"/>
          </p:cNvSpPr>
          <p:nvPr/>
        </p:nvSpPr>
        <p:spPr bwMode="auto">
          <a:xfrm>
            <a:off x="3762375" y="2889225"/>
            <a:ext cx="438150" cy="246063"/>
          </a:xfrm>
          <a:prstGeom prst="rect">
            <a:avLst/>
          </a:prstGeom>
          <a:noFill/>
          <a:ln w="9525">
            <a:noFill/>
            <a:miter lim="800000"/>
            <a:headEnd/>
            <a:tailEnd/>
          </a:ln>
        </p:spPr>
        <p:txBody>
          <a:bodyPr>
            <a:spAutoFit/>
          </a:bodyPr>
          <a:lstStyle/>
          <a:p>
            <a:pPr algn="r" fontAlgn="b"/>
            <a:r>
              <a:rPr lang="en-US" altLang="en-US" sz="1000"/>
              <a:t>62</a:t>
            </a:r>
            <a:endParaRPr lang="en-US" altLang="en-US" sz="1000">
              <a:latin typeface="MS Sans Serif"/>
            </a:endParaRPr>
          </a:p>
        </p:txBody>
      </p:sp>
      <p:sp>
        <p:nvSpPr>
          <p:cNvPr id="24733" name="TextBox 299"/>
          <p:cNvSpPr txBox="1">
            <a:spLocks noChangeArrowheads="1"/>
          </p:cNvSpPr>
          <p:nvPr/>
        </p:nvSpPr>
        <p:spPr bwMode="auto">
          <a:xfrm>
            <a:off x="2874963" y="2889225"/>
            <a:ext cx="439737" cy="246063"/>
          </a:xfrm>
          <a:prstGeom prst="rect">
            <a:avLst/>
          </a:prstGeom>
          <a:noFill/>
          <a:ln w="9525">
            <a:noFill/>
            <a:miter lim="800000"/>
            <a:headEnd/>
            <a:tailEnd/>
          </a:ln>
        </p:spPr>
        <p:txBody>
          <a:bodyPr>
            <a:spAutoFit/>
          </a:bodyPr>
          <a:lstStyle/>
          <a:p>
            <a:pPr algn="r" fontAlgn="b"/>
            <a:r>
              <a:rPr lang="en-US" altLang="en-US" sz="1000"/>
              <a:t>58</a:t>
            </a:r>
            <a:endParaRPr lang="en-US" altLang="en-US" sz="1000">
              <a:latin typeface="MS Sans Serif"/>
            </a:endParaRPr>
          </a:p>
        </p:txBody>
      </p:sp>
      <p:sp>
        <p:nvSpPr>
          <p:cNvPr id="24734" name="TextBox 322"/>
          <p:cNvSpPr txBox="1">
            <a:spLocks noChangeArrowheads="1"/>
          </p:cNvSpPr>
          <p:nvPr/>
        </p:nvSpPr>
        <p:spPr bwMode="auto">
          <a:xfrm>
            <a:off x="3314700" y="2889225"/>
            <a:ext cx="438150" cy="246063"/>
          </a:xfrm>
          <a:prstGeom prst="rect">
            <a:avLst/>
          </a:prstGeom>
          <a:noFill/>
          <a:ln w="9525">
            <a:noFill/>
            <a:miter lim="800000"/>
            <a:headEnd/>
            <a:tailEnd/>
          </a:ln>
        </p:spPr>
        <p:txBody>
          <a:bodyPr>
            <a:spAutoFit/>
          </a:bodyPr>
          <a:lstStyle/>
          <a:p>
            <a:pPr algn="r" fontAlgn="b"/>
            <a:r>
              <a:rPr lang="en-US" altLang="en-US" sz="1000"/>
              <a:t>77</a:t>
            </a:r>
            <a:endParaRPr lang="en-US" altLang="en-US" sz="1000">
              <a:latin typeface="MS Sans Serif"/>
            </a:endParaRPr>
          </a:p>
        </p:txBody>
      </p:sp>
      <p:sp>
        <p:nvSpPr>
          <p:cNvPr id="24735" name="TextBox 343"/>
          <p:cNvSpPr txBox="1">
            <a:spLocks noChangeArrowheads="1"/>
          </p:cNvSpPr>
          <p:nvPr/>
        </p:nvSpPr>
        <p:spPr bwMode="auto">
          <a:xfrm>
            <a:off x="7745413" y="2889225"/>
            <a:ext cx="1371600" cy="246063"/>
          </a:xfrm>
          <a:prstGeom prst="rect">
            <a:avLst/>
          </a:prstGeom>
          <a:noFill/>
          <a:ln w="9525">
            <a:noFill/>
            <a:miter lim="800000"/>
            <a:headEnd/>
            <a:tailEnd/>
          </a:ln>
        </p:spPr>
        <p:txBody>
          <a:bodyPr>
            <a:spAutoFit/>
          </a:bodyPr>
          <a:lstStyle/>
          <a:p>
            <a:pPr fontAlgn="b"/>
            <a:r>
              <a:rPr lang="en-US" altLang="en-US" sz="1000"/>
              <a:t>0.876 (0.610, 1.258)</a:t>
            </a:r>
            <a:endParaRPr lang="en-US" altLang="en-US" sz="1000">
              <a:latin typeface="MS Sans Serif"/>
            </a:endParaRPr>
          </a:p>
        </p:txBody>
      </p:sp>
      <p:sp>
        <p:nvSpPr>
          <p:cNvPr id="24736" name="TextBox 225"/>
          <p:cNvSpPr txBox="1">
            <a:spLocks noChangeArrowheads="1"/>
          </p:cNvSpPr>
          <p:nvPr/>
        </p:nvSpPr>
        <p:spPr bwMode="auto">
          <a:xfrm>
            <a:off x="1458913" y="3089250"/>
            <a:ext cx="700087" cy="246063"/>
          </a:xfrm>
          <a:prstGeom prst="rect">
            <a:avLst/>
          </a:prstGeom>
          <a:noFill/>
          <a:ln w="9525">
            <a:noFill/>
            <a:miter lim="800000"/>
            <a:headEnd/>
            <a:tailEnd/>
          </a:ln>
        </p:spPr>
        <p:txBody>
          <a:bodyPr>
            <a:spAutoFit/>
          </a:bodyPr>
          <a:lstStyle/>
          <a:p>
            <a:r>
              <a:rPr lang="en-US" altLang="en-US" sz="1000"/>
              <a:t>Other</a:t>
            </a:r>
          </a:p>
        </p:txBody>
      </p:sp>
      <p:sp>
        <p:nvSpPr>
          <p:cNvPr id="24737" name="TextBox 254"/>
          <p:cNvSpPr txBox="1">
            <a:spLocks noChangeArrowheads="1"/>
          </p:cNvSpPr>
          <p:nvPr/>
        </p:nvSpPr>
        <p:spPr bwMode="auto">
          <a:xfrm>
            <a:off x="2436813" y="3089250"/>
            <a:ext cx="438150" cy="246063"/>
          </a:xfrm>
          <a:prstGeom prst="rect">
            <a:avLst/>
          </a:prstGeom>
          <a:noFill/>
          <a:ln w="9525">
            <a:noFill/>
            <a:miter lim="800000"/>
            <a:headEnd/>
            <a:tailEnd/>
          </a:ln>
        </p:spPr>
        <p:txBody>
          <a:bodyPr>
            <a:spAutoFit/>
          </a:bodyPr>
          <a:lstStyle/>
          <a:p>
            <a:pPr algn="r" fontAlgn="b"/>
            <a:r>
              <a:rPr lang="en-US" altLang="en-US" sz="1000"/>
              <a:t>106</a:t>
            </a:r>
            <a:endParaRPr lang="en-US" altLang="en-US" sz="1000">
              <a:latin typeface="MS Sans Serif"/>
            </a:endParaRPr>
          </a:p>
        </p:txBody>
      </p:sp>
      <p:sp>
        <p:nvSpPr>
          <p:cNvPr id="24738" name="TextBox 277"/>
          <p:cNvSpPr txBox="1">
            <a:spLocks noChangeArrowheads="1"/>
          </p:cNvSpPr>
          <p:nvPr/>
        </p:nvSpPr>
        <p:spPr bwMode="auto">
          <a:xfrm>
            <a:off x="3762375" y="3089250"/>
            <a:ext cx="438150" cy="246063"/>
          </a:xfrm>
          <a:prstGeom prst="rect">
            <a:avLst/>
          </a:prstGeom>
          <a:noFill/>
          <a:ln w="9525">
            <a:noFill/>
            <a:miter lim="800000"/>
            <a:headEnd/>
            <a:tailEnd/>
          </a:ln>
        </p:spPr>
        <p:txBody>
          <a:bodyPr>
            <a:spAutoFit/>
          </a:bodyPr>
          <a:lstStyle/>
          <a:p>
            <a:pPr algn="r" fontAlgn="b"/>
            <a:r>
              <a:rPr lang="en-US" altLang="en-US" sz="1000"/>
              <a:t>78</a:t>
            </a:r>
            <a:endParaRPr lang="en-US" altLang="en-US" sz="1000">
              <a:latin typeface="MS Sans Serif"/>
            </a:endParaRPr>
          </a:p>
        </p:txBody>
      </p:sp>
      <p:sp>
        <p:nvSpPr>
          <p:cNvPr id="24739" name="TextBox 300"/>
          <p:cNvSpPr txBox="1">
            <a:spLocks noChangeArrowheads="1"/>
          </p:cNvSpPr>
          <p:nvPr/>
        </p:nvSpPr>
        <p:spPr bwMode="auto">
          <a:xfrm>
            <a:off x="2874963" y="3089250"/>
            <a:ext cx="439737" cy="246063"/>
          </a:xfrm>
          <a:prstGeom prst="rect">
            <a:avLst/>
          </a:prstGeom>
          <a:noFill/>
          <a:ln w="9525">
            <a:noFill/>
            <a:miter lim="800000"/>
            <a:headEnd/>
            <a:tailEnd/>
          </a:ln>
        </p:spPr>
        <p:txBody>
          <a:bodyPr>
            <a:spAutoFit/>
          </a:bodyPr>
          <a:lstStyle/>
          <a:p>
            <a:pPr algn="r" fontAlgn="b"/>
            <a:r>
              <a:rPr lang="en-US" altLang="en-US" sz="1000"/>
              <a:t>80</a:t>
            </a:r>
            <a:endParaRPr lang="en-US" altLang="en-US" sz="1000">
              <a:latin typeface="MS Sans Serif"/>
            </a:endParaRPr>
          </a:p>
        </p:txBody>
      </p:sp>
      <p:sp>
        <p:nvSpPr>
          <p:cNvPr id="24740" name="TextBox 323"/>
          <p:cNvSpPr txBox="1">
            <a:spLocks noChangeArrowheads="1"/>
          </p:cNvSpPr>
          <p:nvPr/>
        </p:nvSpPr>
        <p:spPr bwMode="auto">
          <a:xfrm>
            <a:off x="3314700" y="3089250"/>
            <a:ext cx="438150" cy="246063"/>
          </a:xfrm>
          <a:prstGeom prst="rect">
            <a:avLst/>
          </a:prstGeom>
          <a:noFill/>
          <a:ln w="9525">
            <a:noFill/>
            <a:miter lim="800000"/>
            <a:headEnd/>
            <a:tailEnd/>
          </a:ln>
        </p:spPr>
        <p:txBody>
          <a:bodyPr>
            <a:spAutoFit/>
          </a:bodyPr>
          <a:lstStyle/>
          <a:p>
            <a:pPr algn="r" fontAlgn="b"/>
            <a:r>
              <a:rPr lang="en-US" altLang="en-US" sz="1000"/>
              <a:t>104</a:t>
            </a:r>
            <a:endParaRPr lang="en-US" altLang="en-US" sz="1000">
              <a:latin typeface="MS Sans Serif"/>
            </a:endParaRPr>
          </a:p>
        </p:txBody>
      </p:sp>
      <p:sp>
        <p:nvSpPr>
          <p:cNvPr id="24741" name="TextBox 344"/>
          <p:cNvSpPr txBox="1">
            <a:spLocks noChangeArrowheads="1"/>
          </p:cNvSpPr>
          <p:nvPr/>
        </p:nvSpPr>
        <p:spPr bwMode="auto">
          <a:xfrm>
            <a:off x="7745413" y="3089250"/>
            <a:ext cx="1371600" cy="246063"/>
          </a:xfrm>
          <a:prstGeom prst="rect">
            <a:avLst/>
          </a:prstGeom>
          <a:noFill/>
          <a:ln w="9525">
            <a:noFill/>
            <a:miter lim="800000"/>
            <a:headEnd/>
            <a:tailEnd/>
          </a:ln>
        </p:spPr>
        <p:txBody>
          <a:bodyPr>
            <a:spAutoFit/>
          </a:bodyPr>
          <a:lstStyle/>
          <a:p>
            <a:pPr fontAlgn="b"/>
            <a:r>
              <a:rPr lang="en-US" altLang="en-US" sz="1000"/>
              <a:t>0.948 (0.692, 1.300)</a:t>
            </a:r>
            <a:endParaRPr lang="en-US" altLang="en-US" sz="1000">
              <a:latin typeface="MS Sans Serif"/>
            </a:endParaRPr>
          </a:p>
        </p:txBody>
      </p:sp>
      <p:sp>
        <p:nvSpPr>
          <p:cNvPr id="24742" name="TextBox 222"/>
          <p:cNvSpPr txBox="1">
            <a:spLocks noChangeArrowheads="1"/>
          </p:cNvSpPr>
          <p:nvPr/>
        </p:nvSpPr>
        <p:spPr bwMode="auto">
          <a:xfrm>
            <a:off x="1458913" y="3514700"/>
            <a:ext cx="406400" cy="246063"/>
          </a:xfrm>
          <a:prstGeom prst="rect">
            <a:avLst/>
          </a:prstGeom>
          <a:noFill/>
          <a:ln w="9525">
            <a:noFill/>
            <a:miter lim="800000"/>
            <a:headEnd/>
            <a:tailEnd/>
          </a:ln>
        </p:spPr>
        <p:txBody>
          <a:bodyPr>
            <a:spAutoFit/>
          </a:bodyPr>
          <a:lstStyle/>
          <a:p>
            <a:r>
              <a:rPr lang="en-US" altLang="en-US" sz="1000"/>
              <a:t>No</a:t>
            </a:r>
          </a:p>
        </p:txBody>
      </p:sp>
      <p:sp>
        <p:nvSpPr>
          <p:cNvPr id="24743" name="TextBox 256"/>
          <p:cNvSpPr txBox="1">
            <a:spLocks noChangeArrowheads="1"/>
          </p:cNvSpPr>
          <p:nvPr/>
        </p:nvSpPr>
        <p:spPr bwMode="auto">
          <a:xfrm>
            <a:off x="2436813" y="3516288"/>
            <a:ext cx="438150" cy="246062"/>
          </a:xfrm>
          <a:prstGeom prst="rect">
            <a:avLst/>
          </a:prstGeom>
          <a:noFill/>
          <a:ln w="9525">
            <a:noFill/>
            <a:miter lim="800000"/>
            <a:headEnd/>
            <a:tailEnd/>
          </a:ln>
        </p:spPr>
        <p:txBody>
          <a:bodyPr>
            <a:spAutoFit/>
          </a:bodyPr>
          <a:lstStyle/>
          <a:p>
            <a:pPr algn="r" fontAlgn="b"/>
            <a:r>
              <a:rPr lang="en-US" altLang="en-US" sz="1000"/>
              <a:t>76</a:t>
            </a:r>
            <a:endParaRPr lang="en-US" altLang="en-US" sz="1000">
              <a:latin typeface="MS Sans Serif"/>
            </a:endParaRPr>
          </a:p>
        </p:txBody>
      </p:sp>
      <p:sp>
        <p:nvSpPr>
          <p:cNvPr id="24744" name="TextBox 279"/>
          <p:cNvSpPr txBox="1">
            <a:spLocks noChangeArrowheads="1"/>
          </p:cNvSpPr>
          <p:nvPr/>
        </p:nvSpPr>
        <p:spPr bwMode="auto">
          <a:xfrm>
            <a:off x="3762375" y="3516288"/>
            <a:ext cx="438150" cy="246062"/>
          </a:xfrm>
          <a:prstGeom prst="rect">
            <a:avLst/>
          </a:prstGeom>
          <a:noFill/>
          <a:ln w="9525">
            <a:noFill/>
            <a:miter lim="800000"/>
            <a:headEnd/>
            <a:tailEnd/>
          </a:ln>
        </p:spPr>
        <p:txBody>
          <a:bodyPr>
            <a:spAutoFit/>
          </a:bodyPr>
          <a:lstStyle/>
          <a:p>
            <a:pPr algn="r" fontAlgn="b"/>
            <a:r>
              <a:rPr lang="en-US" altLang="en-US" sz="1000"/>
              <a:t>62</a:t>
            </a:r>
            <a:endParaRPr lang="en-US" altLang="en-US" sz="1000">
              <a:latin typeface="MS Sans Serif"/>
            </a:endParaRPr>
          </a:p>
        </p:txBody>
      </p:sp>
      <p:sp>
        <p:nvSpPr>
          <p:cNvPr id="24745" name="TextBox 302"/>
          <p:cNvSpPr txBox="1">
            <a:spLocks noChangeArrowheads="1"/>
          </p:cNvSpPr>
          <p:nvPr/>
        </p:nvSpPr>
        <p:spPr bwMode="auto">
          <a:xfrm>
            <a:off x="2874963" y="3516288"/>
            <a:ext cx="439737" cy="246062"/>
          </a:xfrm>
          <a:prstGeom prst="rect">
            <a:avLst/>
          </a:prstGeom>
          <a:noFill/>
          <a:ln w="9525">
            <a:noFill/>
            <a:miter lim="800000"/>
            <a:headEnd/>
            <a:tailEnd/>
          </a:ln>
        </p:spPr>
        <p:txBody>
          <a:bodyPr>
            <a:spAutoFit/>
          </a:bodyPr>
          <a:lstStyle/>
          <a:p>
            <a:pPr algn="r" fontAlgn="b"/>
            <a:r>
              <a:rPr lang="en-US" altLang="en-US" sz="1000"/>
              <a:t>61</a:t>
            </a:r>
            <a:endParaRPr lang="en-US" altLang="en-US" sz="1000">
              <a:latin typeface="MS Sans Serif"/>
            </a:endParaRPr>
          </a:p>
        </p:txBody>
      </p:sp>
      <p:sp>
        <p:nvSpPr>
          <p:cNvPr id="24746" name="TextBox 325"/>
          <p:cNvSpPr txBox="1">
            <a:spLocks noChangeArrowheads="1"/>
          </p:cNvSpPr>
          <p:nvPr/>
        </p:nvSpPr>
        <p:spPr bwMode="auto">
          <a:xfrm>
            <a:off x="3314700" y="3516288"/>
            <a:ext cx="438150" cy="246062"/>
          </a:xfrm>
          <a:prstGeom prst="rect">
            <a:avLst/>
          </a:prstGeom>
          <a:noFill/>
          <a:ln w="9525">
            <a:noFill/>
            <a:miter lim="800000"/>
            <a:headEnd/>
            <a:tailEnd/>
          </a:ln>
        </p:spPr>
        <p:txBody>
          <a:bodyPr>
            <a:spAutoFit/>
          </a:bodyPr>
          <a:lstStyle/>
          <a:p>
            <a:pPr algn="r" fontAlgn="b"/>
            <a:r>
              <a:rPr lang="en-US" altLang="en-US" sz="1000"/>
              <a:t>82</a:t>
            </a:r>
            <a:endParaRPr lang="en-US" altLang="en-US" sz="1000">
              <a:latin typeface="MS Sans Serif"/>
            </a:endParaRPr>
          </a:p>
        </p:txBody>
      </p:sp>
      <p:sp>
        <p:nvSpPr>
          <p:cNvPr id="24747" name="TextBox 345"/>
          <p:cNvSpPr txBox="1">
            <a:spLocks noChangeArrowheads="1"/>
          </p:cNvSpPr>
          <p:nvPr/>
        </p:nvSpPr>
        <p:spPr bwMode="auto">
          <a:xfrm>
            <a:off x="7745413" y="3308325"/>
            <a:ext cx="1371600" cy="246063"/>
          </a:xfrm>
          <a:prstGeom prst="rect">
            <a:avLst/>
          </a:prstGeom>
          <a:noFill/>
          <a:ln w="9525">
            <a:noFill/>
            <a:miter lim="800000"/>
            <a:headEnd/>
            <a:tailEnd/>
          </a:ln>
        </p:spPr>
        <p:txBody>
          <a:bodyPr>
            <a:spAutoFit/>
          </a:bodyPr>
          <a:lstStyle/>
          <a:p>
            <a:pPr fontAlgn="b"/>
            <a:r>
              <a:rPr lang="en-US" altLang="en-US" sz="1000"/>
              <a:t>0.785 (0.628, 0.980)</a:t>
            </a:r>
            <a:endParaRPr lang="en-US" altLang="en-US" sz="1000">
              <a:latin typeface="MS Sans Serif"/>
            </a:endParaRPr>
          </a:p>
        </p:txBody>
      </p:sp>
      <p:sp>
        <p:nvSpPr>
          <p:cNvPr id="24748" name="TextBox 207"/>
          <p:cNvSpPr txBox="1">
            <a:spLocks noChangeArrowheads="1"/>
          </p:cNvSpPr>
          <p:nvPr/>
        </p:nvSpPr>
        <p:spPr bwMode="auto">
          <a:xfrm>
            <a:off x="153988" y="3295625"/>
            <a:ext cx="1528762" cy="400050"/>
          </a:xfrm>
          <a:prstGeom prst="rect">
            <a:avLst/>
          </a:prstGeom>
          <a:noFill/>
          <a:ln w="9525">
            <a:noFill/>
            <a:miter lim="800000"/>
            <a:headEnd/>
            <a:tailEnd/>
          </a:ln>
        </p:spPr>
        <p:txBody>
          <a:bodyPr>
            <a:spAutoFit/>
          </a:bodyPr>
          <a:lstStyle/>
          <a:p>
            <a:r>
              <a:rPr lang="en-US" altLang="en-US" sz="1000"/>
              <a:t>Extra-hepatic metastases</a:t>
            </a:r>
          </a:p>
        </p:txBody>
      </p:sp>
      <p:sp>
        <p:nvSpPr>
          <p:cNvPr id="24749" name="TextBox 223"/>
          <p:cNvSpPr txBox="1">
            <a:spLocks noChangeArrowheads="1"/>
          </p:cNvSpPr>
          <p:nvPr/>
        </p:nvSpPr>
        <p:spPr bwMode="auto">
          <a:xfrm>
            <a:off x="1458913" y="3303563"/>
            <a:ext cx="595312" cy="246062"/>
          </a:xfrm>
          <a:prstGeom prst="rect">
            <a:avLst/>
          </a:prstGeom>
          <a:noFill/>
          <a:ln w="9525">
            <a:noFill/>
            <a:miter lim="800000"/>
            <a:headEnd/>
            <a:tailEnd/>
          </a:ln>
        </p:spPr>
        <p:txBody>
          <a:bodyPr>
            <a:spAutoFit/>
          </a:bodyPr>
          <a:lstStyle/>
          <a:p>
            <a:r>
              <a:rPr lang="en-US" altLang="en-US" sz="1000"/>
              <a:t>Yes</a:t>
            </a:r>
          </a:p>
        </p:txBody>
      </p:sp>
      <p:sp>
        <p:nvSpPr>
          <p:cNvPr id="24750" name="TextBox 255"/>
          <p:cNvSpPr txBox="1">
            <a:spLocks noChangeArrowheads="1"/>
          </p:cNvSpPr>
          <p:nvPr/>
        </p:nvSpPr>
        <p:spPr bwMode="auto">
          <a:xfrm>
            <a:off x="2436813" y="3303563"/>
            <a:ext cx="438150" cy="246062"/>
          </a:xfrm>
          <a:prstGeom prst="rect">
            <a:avLst/>
          </a:prstGeom>
          <a:noFill/>
          <a:ln w="9525">
            <a:noFill/>
            <a:miter lim="800000"/>
            <a:headEnd/>
            <a:tailEnd/>
          </a:ln>
        </p:spPr>
        <p:txBody>
          <a:bodyPr>
            <a:spAutoFit/>
          </a:bodyPr>
          <a:lstStyle/>
          <a:p>
            <a:pPr algn="r" fontAlgn="b"/>
            <a:r>
              <a:rPr lang="en-US" altLang="en-US" sz="1000"/>
              <a:t>207</a:t>
            </a:r>
            <a:endParaRPr lang="en-US" altLang="en-US" sz="1000">
              <a:latin typeface="MS Sans Serif"/>
            </a:endParaRPr>
          </a:p>
        </p:txBody>
      </p:sp>
      <p:sp>
        <p:nvSpPr>
          <p:cNvPr id="24751" name="TextBox 278"/>
          <p:cNvSpPr txBox="1">
            <a:spLocks noChangeArrowheads="1"/>
          </p:cNvSpPr>
          <p:nvPr/>
        </p:nvSpPr>
        <p:spPr bwMode="auto">
          <a:xfrm>
            <a:off x="3762375" y="3303563"/>
            <a:ext cx="438150" cy="246062"/>
          </a:xfrm>
          <a:prstGeom prst="rect">
            <a:avLst/>
          </a:prstGeom>
          <a:noFill/>
          <a:ln w="9525">
            <a:noFill/>
            <a:miter lim="800000"/>
            <a:headEnd/>
            <a:tailEnd/>
          </a:ln>
        </p:spPr>
        <p:txBody>
          <a:bodyPr>
            <a:spAutoFit/>
          </a:bodyPr>
          <a:lstStyle/>
          <a:p>
            <a:pPr algn="r" fontAlgn="b"/>
            <a:r>
              <a:rPr lang="en-US" altLang="en-US" sz="1000"/>
              <a:t>162</a:t>
            </a:r>
            <a:endParaRPr lang="en-US" altLang="en-US" sz="1000">
              <a:latin typeface="MS Sans Serif"/>
            </a:endParaRPr>
          </a:p>
        </p:txBody>
      </p:sp>
      <p:sp>
        <p:nvSpPr>
          <p:cNvPr id="24752" name="TextBox 301"/>
          <p:cNvSpPr txBox="1">
            <a:spLocks noChangeArrowheads="1"/>
          </p:cNvSpPr>
          <p:nvPr/>
        </p:nvSpPr>
        <p:spPr bwMode="auto">
          <a:xfrm>
            <a:off x="2874963" y="3303563"/>
            <a:ext cx="439737" cy="246062"/>
          </a:xfrm>
          <a:prstGeom prst="rect">
            <a:avLst/>
          </a:prstGeom>
          <a:noFill/>
          <a:ln w="9525">
            <a:noFill/>
            <a:miter lim="800000"/>
            <a:headEnd/>
            <a:tailEnd/>
          </a:ln>
        </p:spPr>
        <p:txBody>
          <a:bodyPr>
            <a:spAutoFit/>
          </a:bodyPr>
          <a:lstStyle/>
          <a:p>
            <a:pPr algn="r" fontAlgn="b"/>
            <a:r>
              <a:rPr lang="en-US" altLang="en-US" sz="1000"/>
              <a:t>157</a:t>
            </a:r>
            <a:endParaRPr lang="en-US" altLang="en-US" sz="1000">
              <a:latin typeface="MS Sans Serif"/>
            </a:endParaRPr>
          </a:p>
        </p:txBody>
      </p:sp>
      <p:sp>
        <p:nvSpPr>
          <p:cNvPr id="24753" name="TextBox 324"/>
          <p:cNvSpPr txBox="1">
            <a:spLocks noChangeArrowheads="1"/>
          </p:cNvSpPr>
          <p:nvPr/>
        </p:nvSpPr>
        <p:spPr bwMode="auto">
          <a:xfrm>
            <a:off x="3314700" y="3303563"/>
            <a:ext cx="438150" cy="246062"/>
          </a:xfrm>
          <a:prstGeom prst="rect">
            <a:avLst/>
          </a:prstGeom>
          <a:noFill/>
          <a:ln w="9525">
            <a:noFill/>
            <a:miter lim="800000"/>
            <a:headEnd/>
            <a:tailEnd/>
          </a:ln>
        </p:spPr>
        <p:txBody>
          <a:bodyPr>
            <a:spAutoFit/>
          </a:bodyPr>
          <a:lstStyle/>
          <a:p>
            <a:pPr algn="r" fontAlgn="b"/>
            <a:r>
              <a:rPr lang="en-US" altLang="en-US" sz="1000"/>
              <a:t>200</a:t>
            </a:r>
            <a:endParaRPr lang="en-US" altLang="en-US" sz="1000">
              <a:latin typeface="MS Sans Serif"/>
            </a:endParaRPr>
          </a:p>
        </p:txBody>
      </p:sp>
      <p:sp>
        <p:nvSpPr>
          <p:cNvPr id="24754" name="TextBox 206"/>
          <p:cNvSpPr txBox="1">
            <a:spLocks noChangeArrowheads="1"/>
          </p:cNvSpPr>
          <p:nvPr/>
        </p:nvSpPr>
        <p:spPr bwMode="auto">
          <a:xfrm>
            <a:off x="153988" y="3722663"/>
            <a:ext cx="1444625" cy="400050"/>
          </a:xfrm>
          <a:prstGeom prst="rect">
            <a:avLst/>
          </a:prstGeom>
          <a:noFill/>
          <a:ln w="9525">
            <a:noFill/>
            <a:miter lim="800000"/>
            <a:headEnd/>
            <a:tailEnd/>
          </a:ln>
        </p:spPr>
        <p:txBody>
          <a:bodyPr>
            <a:spAutoFit/>
          </a:bodyPr>
          <a:lstStyle/>
          <a:p>
            <a:r>
              <a:rPr lang="en-US" altLang="en-US" sz="1000"/>
              <a:t>Macrovascular invasion</a:t>
            </a:r>
          </a:p>
        </p:txBody>
      </p:sp>
      <p:sp>
        <p:nvSpPr>
          <p:cNvPr id="24755" name="TextBox 226"/>
          <p:cNvSpPr txBox="1">
            <a:spLocks noChangeArrowheads="1"/>
          </p:cNvSpPr>
          <p:nvPr/>
        </p:nvSpPr>
        <p:spPr bwMode="auto">
          <a:xfrm>
            <a:off x="1458913" y="3730600"/>
            <a:ext cx="406400" cy="246063"/>
          </a:xfrm>
          <a:prstGeom prst="rect">
            <a:avLst/>
          </a:prstGeom>
          <a:noFill/>
          <a:ln w="9525">
            <a:noFill/>
            <a:miter lim="800000"/>
            <a:headEnd/>
            <a:tailEnd/>
          </a:ln>
        </p:spPr>
        <p:txBody>
          <a:bodyPr>
            <a:spAutoFit/>
          </a:bodyPr>
          <a:lstStyle/>
          <a:p>
            <a:r>
              <a:rPr lang="en-US" altLang="en-US" sz="1000"/>
              <a:t>Yes</a:t>
            </a:r>
          </a:p>
        </p:txBody>
      </p:sp>
      <p:sp>
        <p:nvSpPr>
          <p:cNvPr id="24756" name="TextBox 257"/>
          <p:cNvSpPr txBox="1">
            <a:spLocks noChangeArrowheads="1"/>
          </p:cNvSpPr>
          <p:nvPr/>
        </p:nvSpPr>
        <p:spPr bwMode="auto">
          <a:xfrm>
            <a:off x="2436813" y="3729013"/>
            <a:ext cx="438150" cy="246062"/>
          </a:xfrm>
          <a:prstGeom prst="rect">
            <a:avLst/>
          </a:prstGeom>
          <a:noFill/>
          <a:ln w="9525">
            <a:noFill/>
            <a:miter lim="800000"/>
            <a:headEnd/>
            <a:tailEnd/>
          </a:ln>
        </p:spPr>
        <p:txBody>
          <a:bodyPr>
            <a:spAutoFit/>
          </a:bodyPr>
          <a:lstStyle/>
          <a:p>
            <a:pPr algn="r" fontAlgn="b"/>
            <a:r>
              <a:rPr lang="en-US" altLang="en-US" sz="1000"/>
              <a:t>82</a:t>
            </a:r>
            <a:endParaRPr lang="en-US" altLang="en-US" sz="1000">
              <a:latin typeface="MS Sans Serif"/>
            </a:endParaRPr>
          </a:p>
        </p:txBody>
      </p:sp>
      <p:sp>
        <p:nvSpPr>
          <p:cNvPr id="24757" name="TextBox 289"/>
          <p:cNvSpPr txBox="1">
            <a:spLocks noChangeArrowheads="1"/>
          </p:cNvSpPr>
          <p:nvPr/>
        </p:nvSpPr>
        <p:spPr bwMode="auto">
          <a:xfrm>
            <a:off x="3762375" y="3729013"/>
            <a:ext cx="438150" cy="246062"/>
          </a:xfrm>
          <a:prstGeom prst="rect">
            <a:avLst/>
          </a:prstGeom>
          <a:noFill/>
          <a:ln w="9525">
            <a:noFill/>
            <a:miter lim="800000"/>
            <a:headEnd/>
            <a:tailEnd/>
          </a:ln>
        </p:spPr>
        <p:txBody>
          <a:bodyPr>
            <a:spAutoFit/>
          </a:bodyPr>
          <a:lstStyle/>
          <a:p>
            <a:pPr algn="r" fontAlgn="b"/>
            <a:r>
              <a:rPr lang="en-US" altLang="en-US" sz="1000"/>
              <a:t>67</a:t>
            </a:r>
            <a:endParaRPr lang="en-US" altLang="en-US" sz="1000">
              <a:latin typeface="MS Sans Serif"/>
            </a:endParaRPr>
          </a:p>
        </p:txBody>
      </p:sp>
      <p:sp>
        <p:nvSpPr>
          <p:cNvPr id="24758" name="TextBox 312"/>
          <p:cNvSpPr txBox="1">
            <a:spLocks noChangeArrowheads="1"/>
          </p:cNvSpPr>
          <p:nvPr/>
        </p:nvSpPr>
        <p:spPr bwMode="auto">
          <a:xfrm>
            <a:off x="2874963" y="3729013"/>
            <a:ext cx="439737" cy="246062"/>
          </a:xfrm>
          <a:prstGeom prst="rect">
            <a:avLst/>
          </a:prstGeom>
          <a:noFill/>
          <a:ln w="9525">
            <a:noFill/>
            <a:miter lim="800000"/>
            <a:headEnd/>
            <a:tailEnd/>
          </a:ln>
        </p:spPr>
        <p:txBody>
          <a:bodyPr>
            <a:spAutoFit/>
          </a:bodyPr>
          <a:lstStyle/>
          <a:p>
            <a:pPr algn="r" fontAlgn="b"/>
            <a:r>
              <a:rPr lang="en-US" altLang="en-US" sz="1000"/>
              <a:t>69</a:t>
            </a:r>
            <a:endParaRPr lang="en-US" altLang="en-US" sz="1000">
              <a:latin typeface="MS Sans Serif"/>
            </a:endParaRPr>
          </a:p>
        </p:txBody>
      </p:sp>
      <p:sp>
        <p:nvSpPr>
          <p:cNvPr id="24759" name="TextBox 334"/>
          <p:cNvSpPr txBox="1">
            <a:spLocks noChangeArrowheads="1"/>
          </p:cNvSpPr>
          <p:nvPr/>
        </p:nvSpPr>
        <p:spPr bwMode="auto">
          <a:xfrm>
            <a:off x="3314700" y="3729013"/>
            <a:ext cx="438150" cy="246062"/>
          </a:xfrm>
          <a:prstGeom prst="rect">
            <a:avLst/>
          </a:prstGeom>
          <a:noFill/>
          <a:ln w="9525">
            <a:noFill/>
            <a:miter lim="800000"/>
            <a:headEnd/>
            <a:tailEnd/>
          </a:ln>
        </p:spPr>
        <p:txBody>
          <a:bodyPr>
            <a:spAutoFit/>
          </a:bodyPr>
          <a:lstStyle/>
          <a:p>
            <a:pPr algn="r" fontAlgn="b"/>
            <a:r>
              <a:rPr lang="en-US" altLang="en-US" sz="1000"/>
              <a:t>79</a:t>
            </a:r>
            <a:endParaRPr lang="en-US" altLang="en-US" sz="1000">
              <a:latin typeface="MS Sans Serif"/>
            </a:endParaRPr>
          </a:p>
        </p:txBody>
      </p:sp>
      <p:sp>
        <p:nvSpPr>
          <p:cNvPr id="24760" name="TextBox 347"/>
          <p:cNvSpPr txBox="1">
            <a:spLocks noChangeArrowheads="1"/>
          </p:cNvSpPr>
          <p:nvPr/>
        </p:nvSpPr>
        <p:spPr bwMode="auto">
          <a:xfrm>
            <a:off x="7745413" y="3729013"/>
            <a:ext cx="1371600" cy="246062"/>
          </a:xfrm>
          <a:prstGeom prst="rect">
            <a:avLst/>
          </a:prstGeom>
          <a:noFill/>
          <a:ln w="9525">
            <a:noFill/>
            <a:miter lim="800000"/>
            <a:headEnd/>
            <a:tailEnd/>
          </a:ln>
        </p:spPr>
        <p:txBody>
          <a:bodyPr>
            <a:spAutoFit/>
          </a:bodyPr>
          <a:lstStyle/>
          <a:p>
            <a:pPr fontAlgn="b"/>
            <a:r>
              <a:rPr lang="en-US" altLang="en-US" sz="1000"/>
              <a:t>0.718 (0.501, 1.030)</a:t>
            </a:r>
            <a:endParaRPr lang="en-US" altLang="en-US" sz="1000">
              <a:latin typeface="MS Sans Serif"/>
            </a:endParaRPr>
          </a:p>
        </p:txBody>
      </p:sp>
      <p:sp>
        <p:nvSpPr>
          <p:cNvPr id="24761" name="TextBox 228"/>
          <p:cNvSpPr txBox="1">
            <a:spLocks noChangeArrowheads="1"/>
          </p:cNvSpPr>
          <p:nvPr/>
        </p:nvSpPr>
        <p:spPr bwMode="auto">
          <a:xfrm>
            <a:off x="1458913" y="3929038"/>
            <a:ext cx="358775" cy="246062"/>
          </a:xfrm>
          <a:prstGeom prst="rect">
            <a:avLst/>
          </a:prstGeom>
          <a:noFill/>
          <a:ln w="9525">
            <a:noFill/>
            <a:miter lim="800000"/>
            <a:headEnd/>
            <a:tailEnd/>
          </a:ln>
        </p:spPr>
        <p:txBody>
          <a:bodyPr>
            <a:spAutoFit/>
          </a:bodyPr>
          <a:lstStyle/>
          <a:p>
            <a:r>
              <a:rPr lang="en-US" altLang="en-US" sz="1000"/>
              <a:t>No</a:t>
            </a:r>
          </a:p>
        </p:txBody>
      </p:sp>
      <p:sp>
        <p:nvSpPr>
          <p:cNvPr id="24762" name="TextBox 258"/>
          <p:cNvSpPr txBox="1">
            <a:spLocks noChangeArrowheads="1"/>
          </p:cNvSpPr>
          <p:nvPr/>
        </p:nvSpPr>
        <p:spPr bwMode="auto">
          <a:xfrm>
            <a:off x="2436813" y="3929038"/>
            <a:ext cx="438150" cy="246062"/>
          </a:xfrm>
          <a:prstGeom prst="rect">
            <a:avLst/>
          </a:prstGeom>
          <a:noFill/>
          <a:ln w="9525">
            <a:noFill/>
            <a:miter lim="800000"/>
            <a:headEnd/>
            <a:tailEnd/>
          </a:ln>
        </p:spPr>
        <p:txBody>
          <a:bodyPr>
            <a:spAutoFit/>
          </a:bodyPr>
          <a:lstStyle/>
          <a:p>
            <a:pPr algn="r" fontAlgn="b"/>
            <a:r>
              <a:rPr lang="en-US" altLang="en-US" sz="1000"/>
              <a:t>201</a:t>
            </a:r>
            <a:endParaRPr lang="en-US" altLang="en-US" sz="1000">
              <a:latin typeface="MS Sans Serif"/>
            </a:endParaRPr>
          </a:p>
        </p:txBody>
      </p:sp>
      <p:sp>
        <p:nvSpPr>
          <p:cNvPr id="24763" name="TextBox 280"/>
          <p:cNvSpPr txBox="1">
            <a:spLocks noChangeArrowheads="1"/>
          </p:cNvSpPr>
          <p:nvPr/>
        </p:nvSpPr>
        <p:spPr bwMode="auto">
          <a:xfrm>
            <a:off x="3762375" y="3929038"/>
            <a:ext cx="438150" cy="246062"/>
          </a:xfrm>
          <a:prstGeom prst="rect">
            <a:avLst/>
          </a:prstGeom>
          <a:noFill/>
          <a:ln w="9525">
            <a:noFill/>
            <a:miter lim="800000"/>
            <a:headEnd/>
            <a:tailEnd/>
          </a:ln>
        </p:spPr>
        <p:txBody>
          <a:bodyPr>
            <a:spAutoFit/>
          </a:bodyPr>
          <a:lstStyle/>
          <a:p>
            <a:pPr algn="r" fontAlgn="b"/>
            <a:r>
              <a:rPr lang="en-US" altLang="en-US" sz="1000"/>
              <a:t>157</a:t>
            </a:r>
            <a:endParaRPr lang="en-US" altLang="en-US" sz="1000">
              <a:latin typeface="MS Sans Serif"/>
            </a:endParaRPr>
          </a:p>
        </p:txBody>
      </p:sp>
      <p:sp>
        <p:nvSpPr>
          <p:cNvPr id="24764" name="TextBox 303"/>
          <p:cNvSpPr txBox="1">
            <a:spLocks noChangeArrowheads="1"/>
          </p:cNvSpPr>
          <p:nvPr/>
        </p:nvSpPr>
        <p:spPr bwMode="auto">
          <a:xfrm>
            <a:off x="2874963" y="3929038"/>
            <a:ext cx="439737" cy="246062"/>
          </a:xfrm>
          <a:prstGeom prst="rect">
            <a:avLst/>
          </a:prstGeom>
          <a:noFill/>
          <a:ln w="9525">
            <a:noFill/>
            <a:miter lim="800000"/>
            <a:headEnd/>
            <a:tailEnd/>
          </a:ln>
        </p:spPr>
        <p:txBody>
          <a:bodyPr>
            <a:spAutoFit/>
          </a:bodyPr>
          <a:lstStyle/>
          <a:p>
            <a:pPr algn="r" fontAlgn="b"/>
            <a:r>
              <a:rPr lang="en-US" altLang="en-US" sz="1000"/>
              <a:t>149</a:t>
            </a:r>
            <a:endParaRPr lang="en-US" altLang="en-US" sz="1000">
              <a:latin typeface="MS Sans Serif"/>
            </a:endParaRPr>
          </a:p>
        </p:txBody>
      </p:sp>
      <p:sp>
        <p:nvSpPr>
          <p:cNvPr id="24765" name="TextBox 326"/>
          <p:cNvSpPr txBox="1">
            <a:spLocks noChangeArrowheads="1"/>
          </p:cNvSpPr>
          <p:nvPr/>
        </p:nvSpPr>
        <p:spPr bwMode="auto">
          <a:xfrm>
            <a:off x="3314700" y="3929038"/>
            <a:ext cx="438150" cy="246062"/>
          </a:xfrm>
          <a:prstGeom prst="rect">
            <a:avLst/>
          </a:prstGeom>
          <a:noFill/>
          <a:ln w="9525">
            <a:noFill/>
            <a:miter lim="800000"/>
            <a:headEnd/>
            <a:tailEnd/>
          </a:ln>
        </p:spPr>
        <p:txBody>
          <a:bodyPr>
            <a:spAutoFit/>
          </a:bodyPr>
          <a:lstStyle/>
          <a:p>
            <a:pPr algn="r" fontAlgn="b"/>
            <a:r>
              <a:rPr lang="en-US" altLang="en-US" sz="1000"/>
              <a:t>203</a:t>
            </a:r>
            <a:endParaRPr lang="en-US" altLang="en-US" sz="1000">
              <a:latin typeface="MS Sans Serif"/>
            </a:endParaRPr>
          </a:p>
        </p:txBody>
      </p:sp>
      <p:sp>
        <p:nvSpPr>
          <p:cNvPr id="24766" name="TextBox 348"/>
          <p:cNvSpPr txBox="1">
            <a:spLocks noChangeArrowheads="1"/>
          </p:cNvSpPr>
          <p:nvPr/>
        </p:nvSpPr>
        <p:spPr bwMode="auto">
          <a:xfrm>
            <a:off x="7745413" y="3929038"/>
            <a:ext cx="1371600" cy="246062"/>
          </a:xfrm>
          <a:prstGeom prst="rect">
            <a:avLst/>
          </a:prstGeom>
          <a:noFill/>
          <a:ln w="9525">
            <a:noFill/>
            <a:miter lim="800000"/>
            <a:headEnd/>
            <a:tailEnd/>
          </a:ln>
        </p:spPr>
        <p:txBody>
          <a:bodyPr>
            <a:spAutoFit/>
          </a:bodyPr>
          <a:lstStyle/>
          <a:p>
            <a:pPr fontAlgn="b"/>
            <a:r>
              <a:rPr lang="en-US" altLang="en-US" sz="1000"/>
              <a:t>0.855 (0.679, 1.075)</a:t>
            </a:r>
            <a:endParaRPr lang="en-US" altLang="en-US" sz="1000">
              <a:latin typeface="MS Sans Serif"/>
            </a:endParaRPr>
          </a:p>
        </p:txBody>
      </p:sp>
      <p:sp>
        <p:nvSpPr>
          <p:cNvPr id="24767" name="TextBox 213"/>
          <p:cNvSpPr txBox="1">
            <a:spLocks noChangeArrowheads="1"/>
          </p:cNvSpPr>
          <p:nvPr/>
        </p:nvSpPr>
        <p:spPr bwMode="auto">
          <a:xfrm>
            <a:off x="153988" y="4113188"/>
            <a:ext cx="968375" cy="246062"/>
          </a:xfrm>
          <a:prstGeom prst="rect">
            <a:avLst/>
          </a:prstGeom>
          <a:noFill/>
          <a:ln w="9525">
            <a:noFill/>
            <a:miter lim="800000"/>
            <a:headEnd/>
            <a:tailEnd/>
          </a:ln>
        </p:spPr>
        <p:txBody>
          <a:bodyPr>
            <a:spAutoFit/>
          </a:bodyPr>
          <a:lstStyle/>
          <a:p>
            <a:r>
              <a:rPr lang="en-US" altLang="en-US" sz="1000"/>
              <a:t>BCLC score</a:t>
            </a:r>
          </a:p>
        </p:txBody>
      </p:sp>
      <p:sp>
        <p:nvSpPr>
          <p:cNvPr id="24768" name="TextBox 227"/>
          <p:cNvSpPr txBox="1">
            <a:spLocks noChangeArrowheads="1"/>
          </p:cNvSpPr>
          <p:nvPr/>
        </p:nvSpPr>
        <p:spPr bwMode="auto">
          <a:xfrm>
            <a:off x="1458913" y="4119538"/>
            <a:ext cx="358775" cy="246062"/>
          </a:xfrm>
          <a:prstGeom prst="rect">
            <a:avLst/>
          </a:prstGeom>
          <a:noFill/>
          <a:ln w="9525">
            <a:noFill/>
            <a:miter lim="800000"/>
            <a:headEnd/>
            <a:tailEnd/>
          </a:ln>
        </p:spPr>
        <p:txBody>
          <a:bodyPr>
            <a:spAutoFit/>
          </a:bodyPr>
          <a:lstStyle/>
          <a:p>
            <a:r>
              <a:rPr lang="en-US" altLang="en-US" sz="1000"/>
              <a:t>B</a:t>
            </a:r>
          </a:p>
        </p:txBody>
      </p:sp>
      <p:sp>
        <p:nvSpPr>
          <p:cNvPr id="24769" name="TextBox 259"/>
          <p:cNvSpPr txBox="1">
            <a:spLocks noChangeArrowheads="1"/>
          </p:cNvSpPr>
          <p:nvPr/>
        </p:nvSpPr>
        <p:spPr bwMode="auto">
          <a:xfrm>
            <a:off x="2436813" y="4121125"/>
            <a:ext cx="438150" cy="246063"/>
          </a:xfrm>
          <a:prstGeom prst="rect">
            <a:avLst/>
          </a:prstGeom>
          <a:noFill/>
          <a:ln w="9525">
            <a:noFill/>
            <a:miter lim="800000"/>
            <a:headEnd/>
            <a:tailEnd/>
          </a:ln>
        </p:spPr>
        <p:txBody>
          <a:bodyPr>
            <a:spAutoFit/>
          </a:bodyPr>
          <a:lstStyle/>
          <a:p>
            <a:pPr algn="r" fontAlgn="b"/>
            <a:r>
              <a:rPr lang="en-US" altLang="en-US" sz="1000"/>
              <a:t>33</a:t>
            </a:r>
            <a:endParaRPr lang="en-US" altLang="en-US" sz="1000">
              <a:latin typeface="MS Sans Serif"/>
            </a:endParaRPr>
          </a:p>
        </p:txBody>
      </p:sp>
      <p:sp>
        <p:nvSpPr>
          <p:cNvPr id="24770" name="TextBox 281"/>
          <p:cNvSpPr txBox="1">
            <a:spLocks noChangeArrowheads="1"/>
          </p:cNvSpPr>
          <p:nvPr/>
        </p:nvSpPr>
        <p:spPr bwMode="auto">
          <a:xfrm>
            <a:off x="3762375" y="4121125"/>
            <a:ext cx="438150" cy="246063"/>
          </a:xfrm>
          <a:prstGeom prst="rect">
            <a:avLst/>
          </a:prstGeom>
          <a:noFill/>
          <a:ln w="9525">
            <a:noFill/>
            <a:miter lim="800000"/>
            <a:headEnd/>
            <a:tailEnd/>
          </a:ln>
        </p:spPr>
        <p:txBody>
          <a:bodyPr>
            <a:spAutoFit/>
          </a:bodyPr>
          <a:lstStyle/>
          <a:p>
            <a:pPr algn="r" fontAlgn="b"/>
            <a:r>
              <a:rPr lang="en-US" altLang="en-US" sz="1000"/>
              <a:t>25</a:t>
            </a:r>
            <a:endParaRPr lang="en-US" altLang="en-US" sz="1000">
              <a:latin typeface="MS Sans Serif"/>
            </a:endParaRPr>
          </a:p>
        </p:txBody>
      </p:sp>
      <p:sp>
        <p:nvSpPr>
          <p:cNvPr id="24771" name="TextBox 304"/>
          <p:cNvSpPr txBox="1">
            <a:spLocks noChangeArrowheads="1"/>
          </p:cNvSpPr>
          <p:nvPr/>
        </p:nvSpPr>
        <p:spPr bwMode="auto">
          <a:xfrm>
            <a:off x="2874963" y="4121125"/>
            <a:ext cx="439737" cy="246063"/>
          </a:xfrm>
          <a:prstGeom prst="rect">
            <a:avLst/>
          </a:prstGeom>
          <a:noFill/>
          <a:ln w="9525">
            <a:noFill/>
            <a:miter lim="800000"/>
            <a:headEnd/>
            <a:tailEnd/>
          </a:ln>
        </p:spPr>
        <p:txBody>
          <a:bodyPr>
            <a:spAutoFit/>
          </a:bodyPr>
          <a:lstStyle/>
          <a:p>
            <a:pPr algn="r" fontAlgn="b"/>
            <a:r>
              <a:rPr lang="en-US" altLang="en-US" sz="1000"/>
              <a:t>25</a:t>
            </a:r>
            <a:endParaRPr lang="en-US" altLang="en-US" sz="1000">
              <a:latin typeface="MS Sans Serif"/>
            </a:endParaRPr>
          </a:p>
        </p:txBody>
      </p:sp>
      <p:sp>
        <p:nvSpPr>
          <p:cNvPr id="24772" name="TextBox 327"/>
          <p:cNvSpPr txBox="1">
            <a:spLocks noChangeArrowheads="1"/>
          </p:cNvSpPr>
          <p:nvPr/>
        </p:nvSpPr>
        <p:spPr bwMode="auto">
          <a:xfrm>
            <a:off x="3314700" y="4121125"/>
            <a:ext cx="438150" cy="246063"/>
          </a:xfrm>
          <a:prstGeom prst="rect">
            <a:avLst/>
          </a:prstGeom>
          <a:noFill/>
          <a:ln w="9525">
            <a:noFill/>
            <a:miter lim="800000"/>
            <a:headEnd/>
            <a:tailEnd/>
          </a:ln>
        </p:spPr>
        <p:txBody>
          <a:bodyPr>
            <a:spAutoFit/>
          </a:bodyPr>
          <a:lstStyle/>
          <a:p>
            <a:pPr algn="r" fontAlgn="b"/>
            <a:r>
              <a:rPr lang="en-US" altLang="en-US" sz="1000"/>
              <a:t>34</a:t>
            </a:r>
            <a:endParaRPr lang="en-US" altLang="en-US" sz="1000">
              <a:latin typeface="MS Sans Serif"/>
            </a:endParaRPr>
          </a:p>
        </p:txBody>
      </p:sp>
      <p:sp>
        <p:nvSpPr>
          <p:cNvPr id="24773" name="TextBox 349"/>
          <p:cNvSpPr txBox="1">
            <a:spLocks noChangeArrowheads="1"/>
          </p:cNvSpPr>
          <p:nvPr/>
        </p:nvSpPr>
        <p:spPr bwMode="auto">
          <a:xfrm>
            <a:off x="7745413" y="4119538"/>
            <a:ext cx="1371600" cy="246062"/>
          </a:xfrm>
          <a:prstGeom prst="rect">
            <a:avLst/>
          </a:prstGeom>
          <a:noFill/>
          <a:ln w="9525">
            <a:noFill/>
            <a:miter lim="800000"/>
            <a:headEnd/>
            <a:tailEnd/>
          </a:ln>
        </p:spPr>
        <p:txBody>
          <a:bodyPr>
            <a:spAutoFit/>
          </a:bodyPr>
          <a:lstStyle/>
          <a:p>
            <a:pPr fontAlgn="b"/>
            <a:r>
              <a:rPr lang="en-US" altLang="en-US" sz="1000"/>
              <a:t>1.051 (0.536, 2.059)</a:t>
            </a:r>
            <a:endParaRPr lang="en-US" altLang="en-US" sz="1000">
              <a:latin typeface="MS Sans Serif"/>
            </a:endParaRPr>
          </a:p>
        </p:txBody>
      </p:sp>
      <p:sp>
        <p:nvSpPr>
          <p:cNvPr id="24774" name="TextBox 229"/>
          <p:cNvSpPr txBox="1">
            <a:spLocks noChangeArrowheads="1"/>
          </p:cNvSpPr>
          <p:nvPr/>
        </p:nvSpPr>
        <p:spPr bwMode="auto">
          <a:xfrm>
            <a:off x="1458913" y="4321150"/>
            <a:ext cx="358775" cy="246063"/>
          </a:xfrm>
          <a:prstGeom prst="rect">
            <a:avLst/>
          </a:prstGeom>
          <a:noFill/>
          <a:ln w="9525">
            <a:noFill/>
            <a:miter lim="800000"/>
            <a:headEnd/>
            <a:tailEnd/>
          </a:ln>
        </p:spPr>
        <p:txBody>
          <a:bodyPr>
            <a:spAutoFit/>
          </a:bodyPr>
          <a:lstStyle/>
          <a:p>
            <a:r>
              <a:rPr lang="en-US" altLang="en-US" sz="1000"/>
              <a:t>C</a:t>
            </a:r>
          </a:p>
        </p:txBody>
      </p:sp>
      <p:sp>
        <p:nvSpPr>
          <p:cNvPr id="24775" name="TextBox 260"/>
          <p:cNvSpPr txBox="1">
            <a:spLocks noChangeArrowheads="1"/>
          </p:cNvSpPr>
          <p:nvPr/>
        </p:nvSpPr>
        <p:spPr bwMode="auto">
          <a:xfrm>
            <a:off x="2436813" y="4321150"/>
            <a:ext cx="438150" cy="246063"/>
          </a:xfrm>
          <a:prstGeom prst="rect">
            <a:avLst/>
          </a:prstGeom>
          <a:noFill/>
          <a:ln w="9525">
            <a:noFill/>
            <a:miter lim="800000"/>
            <a:headEnd/>
            <a:tailEnd/>
          </a:ln>
        </p:spPr>
        <p:txBody>
          <a:bodyPr>
            <a:spAutoFit/>
          </a:bodyPr>
          <a:lstStyle/>
          <a:p>
            <a:pPr algn="r" fontAlgn="b"/>
            <a:r>
              <a:rPr lang="en-US" altLang="en-US" sz="1000"/>
              <a:t>250</a:t>
            </a:r>
            <a:endParaRPr lang="en-US" altLang="en-US" sz="1000">
              <a:latin typeface="MS Sans Serif"/>
            </a:endParaRPr>
          </a:p>
        </p:txBody>
      </p:sp>
      <p:sp>
        <p:nvSpPr>
          <p:cNvPr id="24776" name="TextBox 282"/>
          <p:cNvSpPr txBox="1">
            <a:spLocks noChangeArrowheads="1"/>
          </p:cNvSpPr>
          <p:nvPr/>
        </p:nvSpPr>
        <p:spPr bwMode="auto">
          <a:xfrm>
            <a:off x="3762375" y="4321150"/>
            <a:ext cx="438150" cy="246063"/>
          </a:xfrm>
          <a:prstGeom prst="rect">
            <a:avLst/>
          </a:prstGeom>
          <a:noFill/>
          <a:ln w="9525">
            <a:noFill/>
            <a:miter lim="800000"/>
            <a:headEnd/>
            <a:tailEnd/>
          </a:ln>
        </p:spPr>
        <p:txBody>
          <a:bodyPr>
            <a:spAutoFit/>
          </a:bodyPr>
          <a:lstStyle/>
          <a:p>
            <a:pPr algn="r" fontAlgn="b"/>
            <a:r>
              <a:rPr lang="en-US" altLang="en-US" sz="1000"/>
              <a:t>199</a:t>
            </a:r>
            <a:endParaRPr lang="en-US" altLang="en-US" sz="1000">
              <a:latin typeface="MS Sans Serif"/>
            </a:endParaRPr>
          </a:p>
        </p:txBody>
      </p:sp>
      <p:sp>
        <p:nvSpPr>
          <p:cNvPr id="24777" name="TextBox 305"/>
          <p:cNvSpPr txBox="1">
            <a:spLocks noChangeArrowheads="1"/>
          </p:cNvSpPr>
          <p:nvPr/>
        </p:nvSpPr>
        <p:spPr bwMode="auto">
          <a:xfrm>
            <a:off x="2874963" y="4321150"/>
            <a:ext cx="439737" cy="246063"/>
          </a:xfrm>
          <a:prstGeom prst="rect">
            <a:avLst/>
          </a:prstGeom>
          <a:noFill/>
          <a:ln w="9525">
            <a:noFill/>
            <a:miter lim="800000"/>
            <a:headEnd/>
            <a:tailEnd/>
          </a:ln>
        </p:spPr>
        <p:txBody>
          <a:bodyPr>
            <a:spAutoFit/>
          </a:bodyPr>
          <a:lstStyle/>
          <a:p>
            <a:pPr algn="r" fontAlgn="b"/>
            <a:r>
              <a:rPr lang="en-US" altLang="en-US" sz="1000"/>
              <a:t>193</a:t>
            </a:r>
            <a:endParaRPr lang="en-US" altLang="en-US" sz="1000">
              <a:latin typeface="MS Sans Serif"/>
            </a:endParaRPr>
          </a:p>
        </p:txBody>
      </p:sp>
      <p:sp>
        <p:nvSpPr>
          <p:cNvPr id="24778" name="TextBox 328"/>
          <p:cNvSpPr txBox="1">
            <a:spLocks noChangeArrowheads="1"/>
          </p:cNvSpPr>
          <p:nvPr/>
        </p:nvSpPr>
        <p:spPr bwMode="auto">
          <a:xfrm>
            <a:off x="3314700" y="4321150"/>
            <a:ext cx="438150" cy="246063"/>
          </a:xfrm>
          <a:prstGeom prst="rect">
            <a:avLst/>
          </a:prstGeom>
          <a:noFill/>
          <a:ln w="9525">
            <a:noFill/>
            <a:miter lim="800000"/>
            <a:headEnd/>
            <a:tailEnd/>
          </a:ln>
        </p:spPr>
        <p:txBody>
          <a:bodyPr>
            <a:spAutoFit/>
          </a:bodyPr>
          <a:lstStyle/>
          <a:p>
            <a:pPr algn="r" fontAlgn="b"/>
            <a:r>
              <a:rPr lang="en-US" altLang="en-US" sz="1000"/>
              <a:t>248</a:t>
            </a:r>
            <a:endParaRPr lang="en-US" altLang="en-US" sz="1000">
              <a:latin typeface="MS Sans Serif"/>
            </a:endParaRPr>
          </a:p>
        </p:txBody>
      </p:sp>
      <p:sp>
        <p:nvSpPr>
          <p:cNvPr id="24779" name="TextBox 350"/>
          <p:cNvSpPr txBox="1">
            <a:spLocks noChangeArrowheads="1"/>
          </p:cNvSpPr>
          <p:nvPr/>
        </p:nvSpPr>
        <p:spPr bwMode="auto">
          <a:xfrm>
            <a:off x="7745413" y="4322738"/>
            <a:ext cx="1371600" cy="246062"/>
          </a:xfrm>
          <a:prstGeom prst="rect">
            <a:avLst/>
          </a:prstGeom>
          <a:noFill/>
          <a:ln w="9525">
            <a:noFill/>
            <a:miter lim="800000"/>
            <a:headEnd/>
            <a:tailEnd/>
          </a:ln>
        </p:spPr>
        <p:txBody>
          <a:bodyPr>
            <a:spAutoFit/>
          </a:bodyPr>
          <a:lstStyle/>
          <a:p>
            <a:pPr fontAlgn="b"/>
            <a:r>
              <a:rPr lang="en-US" altLang="en-US" sz="1000"/>
              <a:t>0.858 (0.703, 1.049)</a:t>
            </a:r>
            <a:endParaRPr lang="en-US" altLang="en-US" sz="1000">
              <a:latin typeface="MS Sans Serif"/>
            </a:endParaRPr>
          </a:p>
        </p:txBody>
      </p:sp>
      <p:sp>
        <p:nvSpPr>
          <p:cNvPr id="24780" name="TextBox 208"/>
          <p:cNvSpPr txBox="1">
            <a:spLocks noChangeArrowheads="1"/>
          </p:cNvSpPr>
          <p:nvPr/>
        </p:nvSpPr>
        <p:spPr bwMode="auto">
          <a:xfrm>
            <a:off x="153988" y="4511650"/>
            <a:ext cx="950912" cy="246063"/>
          </a:xfrm>
          <a:prstGeom prst="rect">
            <a:avLst/>
          </a:prstGeom>
          <a:noFill/>
          <a:ln w="9525">
            <a:noFill/>
            <a:miter lim="800000"/>
            <a:headEnd/>
            <a:tailEnd/>
          </a:ln>
        </p:spPr>
        <p:txBody>
          <a:bodyPr>
            <a:spAutoFit/>
          </a:bodyPr>
          <a:lstStyle/>
          <a:p>
            <a:r>
              <a:rPr lang="en-US" altLang="en-US" sz="1000"/>
              <a:t>ECOG PS</a:t>
            </a:r>
          </a:p>
        </p:txBody>
      </p:sp>
      <p:sp>
        <p:nvSpPr>
          <p:cNvPr id="24781" name="TextBox 230"/>
          <p:cNvSpPr txBox="1">
            <a:spLocks noChangeArrowheads="1"/>
          </p:cNvSpPr>
          <p:nvPr/>
        </p:nvSpPr>
        <p:spPr bwMode="auto">
          <a:xfrm>
            <a:off x="1458913" y="4519588"/>
            <a:ext cx="358775" cy="246062"/>
          </a:xfrm>
          <a:prstGeom prst="rect">
            <a:avLst/>
          </a:prstGeom>
          <a:noFill/>
          <a:ln w="9525">
            <a:noFill/>
            <a:miter lim="800000"/>
            <a:headEnd/>
            <a:tailEnd/>
          </a:ln>
        </p:spPr>
        <p:txBody>
          <a:bodyPr>
            <a:spAutoFit/>
          </a:bodyPr>
          <a:lstStyle/>
          <a:p>
            <a:r>
              <a:rPr lang="en-US" altLang="en-US" sz="1000"/>
              <a:t>0</a:t>
            </a:r>
          </a:p>
        </p:txBody>
      </p:sp>
      <p:sp>
        <p:nvSpPr>
          <p:cNvPr id="24782" name="TextBox 261"/>
          <p:cNvSpPr txBox="1">
            <a:spLocks noChangeArrowheads="1"/>
          </p:cNvSpPr>
          <p:nvPr/>
        </p:nvSpPr>
        <p:spPr bwMode="auto">
          <a:xfrm>
            <a:off x="2436813" y="4519588"/>
            <a:ext cx="438150" cy="246062"/>
          </a:xfrm>
          <a:prstGeom prst="rect">
            <a:avLst/>
          </a:prstGeom>
          <a:noFill/>
          <a:ln w="9525">
            <a:noFill/>
            <a:miter lim="800000"/>
            <a:headEnd/>
            <a:tailEnd/>
          </a:ln>
        </p:spPr>
        <p:txBody>
          <a:bodyPr>
            <a:spAutoFit/>
          </a:bodyPr>
          <a:lstStyle/>
          <a:p>
            <a:pPr algn="r" fontAlgn="b"/>
            <a:r>
              <a:rPr lang="en-US" altLang="en-US" sz="1000" dirty="0"/>
              <a:t>159</a:t>
            </a:r>
            <a:endParaRPr lang="en-US" altLang="en-US" sz="1000" dirty="0">
              <a:latin typeface="MS Sans Serif"/>
            </a:endParaRPr>
          </a:p>
        </p:txBody>
      </p:sp>
      <p:sp>
        <p:nvSpPr>
          <p:cNvPr id="24783" name="TextBox 283"/>
          <p:cNvSpPr txBox="1">
            <a:spLocks noChangeArrowheads="1"/>
          </p:cNvSpPr>
          <p:nvPr/>
        </p:nvSpPr>
        <p:spPr bwMode="auto">
          <a:xfrm>
            <a:off x="3762375" y="4519588"/>
            <a:ext cx="438150" cy="246062"/>
          </a:xfrm>
          <a:prstGeom prst="rect">
            <a:avLst/>
          </a:prstGeom>
          <a:noFill/>
          <a:ln w="9525">
            <a:noFill/>
            <a:miter lim="800000"/>
            <a:headEnd/>
            <a:tailEnd/>
          </a:ln>
        </p:spPr>
        <p:txBody>
          <a:bodyPr>
            <a:spAutoFit/>
          </a:bodyPr>
          <a:lstStyle/>
          <a:p>
            <a:pPr algn="r" fontAlgn="b"/>
            <a:r>
              <a:rPr lang="en-US" altLang="en-US" sz="1000"/>
              <a:t>118</a:t>
            </a:r>
            <a:endParaRPr lang="en-US" altLang="en-US" sz="1000">
              <a:latin typeface="MS Sans Serif"/>
            </a:endParaRPr>
          </a:p>
        </p:txBody>
      </p:sp>
      <p:sp>
        <p:nvSpPr>
          <p:cNvPr id="24784" name="TextBox 306"/>
          <p:cNvSpPr txBox="1">
            <a:spLocks noChangeArrowheads="1"/>
          </p:cNvSpPr>
          <p:nvPr/>
        </p:nvSpPr>
        <p:spPr bwMode="auto">
          <a:xfrm>
            <a:off x="2874963" y="4519588"/>
            <a:ext cx="439737" cy="246062"/>
          </a:xfrm>
          <a:prstGeom prst="rect">
            <a:avLst/>
          </a:prstGeom>
          <a:noFill/>
          <a:ln w="9525">
            <a:noFill/>
            <a:miter lim="800000"/>
            <a:headEnd/>
            <a:tailEnd/>
          </a:ln>
        </p:spPr>
        <p:txBody>
          <a:bodyPr>
            <a:spAutoFit/>
          </a:bodyPr>
          <a:lstStyle/>
          <a:p>
            <a:pPr algn="r" fontAlgn="b"/>
            <a:r>
              <a:rPr lang="en-US" altLang="en-US" sz="1000"/>
              <a:t>115</a:t>
            </a:r>
            <a:endParaRPr lang="en-US" altLang="en-US" sz="1000">
              <a:latin typeface="MS Sans Serif"/>
            </a:endParaRPr>
          </a:p>
        </p:txBody>
      </p:sp>
      <p:sp>
        <p:nvSpPr>
          <p:cNvPr id="24785" name="TextBox 329"/>
          <p:cNvSpPr txBox="1">
            <a:spLocks noChangeArrowheads="1"/>
          </p:cNvSpPr>
          <p:nvPr/>
        </p:nvSpPr>
        <p:spPr bwMode="auto">
          <a:xfrm>
            <a:off x="3314700" y="4519588"/>
            <a:ext cx="438150" cy="246062"/>
          </a:xfrm>
          <a:prstGeom prst="rect">
            <a:avLst/>
          </a:prstGeom>
          <a:noFill/>
          <a:ln w="9525">
            <a:noFill/>
            <a:miter lim="800000"/>
            <a:headEnd/>
            <a:tailEnd/>
          </a:ln>
        </p:spPr>
        <p:txBody>
          <a:bodyPr>
            <a:spAutoFit/>
          </a:bodyPr>
          <a:lstStyle/>
          <a:p>
            <a:pPr algn="r" fontAlgn="b"/>
            <a:r>
              <a:rPr lang="en-US" altLang="en-US" sz="1000"/>
              <a:t>153</a:t>
            </a:r>
            <a:endParaRPr lang="en-US" altLang="en-US" sz="1000">
              <a:latin typeface="MS Sans Serif"/>
            </a:endParaRPr>
          </a:p>
        </p:txBody>
      </p:sp>
      <p:sp>
        <p:nvSpPr>
          <p:cNvPr id="24786" name="TextBox 351"/>
          <p:cNvSpPr txBox="1">
            <a:spLocks noChangeArrowheads="1"/>
          </p:cNvSpPr>
          <p:nvPr/>
        </p:nvSpPr>
        <p:spPr bwMode="auto">
          <a:xfrm>
            <a:off x="7745413" y="4519588"/>
            <a:ext cx="1371600" cy="246062"/>
          </a:xfrm>
          <a:prstGeom prst="rect">
            <a:avLst/>
          </a:prstGeom>
          <a:noFill/>
          <a:ln w="9525">
            <a:noFill/>
            <a:miter lim="800000"/>
            <a:headEnd/>
            <a:tailEnd/>
          </a:ln>
        </p:spPr>
        <p:txBody>
          <a:bodyPr>
            <a:spAutoFit/>
          </a:bodyPr>
          <a:lstStyle/>
          <a:p>
            <a:pPr fontAlgn="b"/>
            <a:r>
              <a:rPr lang="en-US" altLang="en-US" sz="1000"/>
              <a:t>0.795 (0.611, 1.035)</a:t>
            </a:r>
            <a:endParaRPr lang="en-US" altLang="en-US" sz="1000">
              <a:latin typeface="MS Sans Serif"/>
            </a:endParaRPr>
          </a:p>
        </p:txBody>
      </p:sp>
      <p:sp>
        <p:nvSpPr>
          <p:cNvPr id="24787" name="TextBox 231"/>
          <p:cNvSpPr txBox="1">
            <a:spLocks noChangeArrowheads="1"/>
          </p:cNvSpPr>
          <p:nvPr/>
        </p:nvSpPr>
        <p:spPr bwMode="auto">
          <a:xfrm>
            <a:off x="1458913" y="4732313"/>
            <a:ext cx="358775" cy="246062"/>
          </a:xfrm>
          <a:prstGeom prst="rect">
            <a:avLst/>
          </a:prstGeom>
          <a:noFill/>
          <a:ln w="9525">
            <a:noFill/>
            <a:miter lim="800000"/>
            <a:headEnd/>
            <a:tailEnd/>
          </a:ln>
        </p:spPr>
        <p:txBody>
          <a:bodyPr>
            <a:spAutoFit/>
          </a:bodyPr>
          <a:lstStyle/>
          <a:p>
            <a:r>
              <a:rPr lang="en-US" altLang="en-US" sz="1000"/>
              <a:t>1</a:t>
            </a:r>
          </a:p>
        </p:txBody>
      </p:sp>
      <p:sp>
        <p:nvSpPr>
          <p:cNvPr id="24788" name="TextBox 262"/>
          <p:cNvSpPr txBox="1">
            <a:spLocks noChangeArrowheads="1"/>
          </p:cNvSpPr>
          <p:nvPr/>
        </p:nvSpPr>
        <p:spPr bwMode="auto">
          <a:xfrm>
            <a:off x="2436813" y="4730725"/>
            <a:ext cx="438150" cy="246063"/>
          </a:xfrm>
          <a:prstGeom prst="rect">
            <a:avLst/>
          </a:prstGeom>
          <a:noFill/>
          <a:ln w="9525">
            <a:noFill/>
            <a:miter lim="800000"/>
            <a:headEnd/>
            <a:tailEnd/>
          </a:ln>
        </p:spPr>
        <p:txBody>
          <a:bodyPr>
            <a:spAutoFit/>
          </a:bodyPr>
          <a:lstStyle/>
          <a:p>
            <a:pPr algn="r" fontAlgn="b"/>
            <a:r>
              <a:rPr lang="en-US" altLang="en-US" sz="1000"/>
              <a:t>124</a:t>
            </a:r>
            <a:endParaRPr lang="en-US" altLang="en-US" sz="1000">
              <a:latin typeface="MS Sans Serif"/>
            </a:endParaRPr>
          </a:p>
        </p:txBody>
      </p:sp>
      <p:sp>
        <p:nvSpPr>
          <p:cNvPr id="24789" name="TextBox 284"/>
          <p:cNvSpPr txBox="1">
            <a:spLocks noChangeArrowheads="1"/>
          </p:cNvSpPr>
          <p:nvPr/>
        </p:nvSpPr>
        <p:spPr bwMode="auto">
          <a:xfrm>
            <a:off x="3762375" y="4730725"/>
            <a:ext cx="438150" cy="246063"/>
          </a:xfrm>
          <a:prstGeom prst="rect">
            <a:avLst/>
          </a:prstGeom>
          <a:noFill/>
          <a:ln w="9525">
            <a:noFill/>
            <a:miter lim="800000"/>
            <a:headEnd/>
            <a:tailEnd/>
          </a:ln>
        </p:spPr>
        <p:txBody>
          <a:bodyPr>
            <a:spAutoFit/>
          </a:bodyPr>
          <a:lstStyle/>
          <a:p>
            <a:pPr algn="r" fontAlgn="b"/>
            <a:r>
              <a:rPr lang="en-US" altLang="en-US" sz="1000"/>
              <a:t>106</a:t>
            </a:r>
            <a:endParaRPr lang="en-US" altLang="en-US" sz="1000">
              <a:latin typeface="MS Sans Serif"/>
            </a:endParaRPr>
          </a:p>
        </p:txBody>
      </p:sp>
      <p:sp>
        <p:nvSpPr>
          <p:cNvPr id="24790" name="TextBox 307"/>
          <p:cNvSpPr txBox="1">
            <a:spLocks noChangeArrowheads="1"/>
          </p:cNvSpPr>
          <p:nvPr/>
        </p:nvSpPr>
        <p:spPr bwMode="auto">
          <a:xfrm>
            <a:off x="2874963" y="4730725"/>
            <a:ext cx="439737" cy="246063"/>
          </a:xfrm>
          <a:prstGeom prst="rect">
            <a:avLst/>
          </a:prstGeom>
          <a:noFill/>
          <a:ln w="9525">
            <a:noFill/>
            <a:miter lim="800000"/>
            <a:headEnd/>
            <a:tailEnd/>
          </a:ln>
        </p:spPr>
        <p:txBody>
          <a:bodyPr>
            <a:spAutoFit/>
          </a:bodyPr>
          <a:lstStyle/>
          <a:p>
            <a:pPr algn="r" fontAlgn="b"/>
            <a:r>
              <a:rPr lang="en-US" altLang="en-US" sz="1000"/>
              <a:t>103</a:t>
            </a:r>
            <a:endParaRPr lang="en-US" altLang="en-US" sz="1000">
              <a:latin typeface="MS Sans Serif"/>
            </a:endParaRPr>
          </a:p>
        </p:txBody>
      </p:sp>
      <p:sp>
        <p:nvSpPr>
          <p:cNvPr id="24791" name="TextBox 330"/>
          <p:cNvSpPr txBox="1">
            <a:spLocks noChangeArrowheads="1"/>
          </p:cNvSpPr>
          <p:nvPr/>
        </p:nvSpPr>
        <p:spPr bwMode="auto">
          <a:xfrm>
            <a:off x="3314700" y="4730725"/>
            <a:ext cx="438150" cy="246063"/>
          </a:xfrm>
          <a:prstGeom prst="rect">
            <a:avLst/>
          </a:prstGeom>
          <a:noFill/>
          <a:ln w="9525">
            <a:noFill/>
            <a:miter lim="800000"/>
            <a:headEnd/>
            <a:tailEnd/>
          </a:ln>
        </p:spPr>
        <p:txBody>
          <a:bodyPr>
            <a:spAutoFit/>
          </a:bodyPr>
          <a:lstStyle/>
          <a:p>
            <a:pPr algn="r" fontAlgn="b"/>
            <a:r>
              <a:rPr lang="en-US" altLang="en-US" sz="1000"/>
              <a:t>129</a:t>
            </a:r>
            <a:endParaRPr lang="en-US" altLang="en-US" sz="1000">
              <a:latin typeface="MS Sans Serif"/>
            </a:endParaRPr>
          </a:p>
        </p:txBody>
      </p:sp>
      <p:sp>
        <p:nvSpPr>
          <p:cNvPr id="24792" name="TextBox 352"/>
          <p:cNvSpPr txBox="1">
            <a:spLocks noChangeArrowheads="1"/>
          </p:cNvSpPr>
          <p:nvPr/>
        </p:nvSpPr>
        <p:spPr bwMode="auto">
          <a:xfrm>
            <a:off x="7745413" y="4730725"/>
            <a:ext cx="1371600" cy="246063"/>
          </a:xfrm>
          <a:prstGeom prst="rect">
            <a:avLst/>
          </a:prstGeom>
          <a:noFill/>
          <a:ln w="9525">
            <a:noFill/>
            <a:miter lim="800000"/>
            <a:headEnd/>
            <a:tailEnd/>
          </a:ln>
        </p:spPr>
        <p:txBody>
          <a:bodyPr>
            <a:spAutoFit/>
          </a:bodyPr>
          <a:lstStyle/>
          <a:p>
            <a:pPr fontAlgn="b"/>
            <a:r>
              <a:rPr lang="en-US" altLang="en-US" sz="1000"/>
              <a:t>1.018 (0.771, 1.345)</a:t>
            </a:r>
            <a:endParaRPr lang="en-US" altLang="en-US" sz="1000">
              <a:latin typeface="MS Sans Serif"/>
            </a:endParaRPr>
          </a:p>
        </p:txBody>
      </p:sp>
      <p:sp>
        <p:nvSpPr>
          <p:cNvPr id="24793" name="TextBox 221"/>
          <p:cNvSpPr txBox="1">
            <a:spLocks noChangeArrowheads="1"/>
          </p:cNvSpPr>
          <p:nvPr/>
        </p:nvSpPr>
        <p:spPr bwMode="auto">
          <a:xfrm>
            <a:off x="1458913" y="2452663"/>
            <a:ext cx="731837" cy="246062"/>
          </a:xfrm>
          <a:prstGeom prst="rect">
            <a:avLst/>
          </a:prstGeom>
          <a:noFill/>
          <a:ln w="9525">
            <a:noFill/>
            <a:miter lim="800000"/>
            <a:headEnd/>
            <a:tailEnd/>
          </a:ln>
        </p:spPr>
        <p:txBody>
          <a:bodyPr>
            <a:spAutoFit/>
          </a:bodyPr>
          <a:lstStyle/>
          <a:p>
            <a:r>
              <a:rPr lang="en-US" altLang="en-US" sz="1000"/>
              <a:t>East Asia</a:t>
            </a:r>
          </a:p>
        </p:txBody>
      </p:sp>
      <p:sp>
        <p:nvSpPr>
          <p:cNvPr id="24794" name="TextBox 251"/>
          <p:cNvSpPr txBox="1">
            <a:spLocks noChangeArrowheads="1"/>
          </p:cNvSpPr>
          <p:nvPr/>
        </p:nvSpPr>
        <p:spPr bwMode="auto">
          <a:xfrm>
            <a:off x="2436813" y="2452663"/>
            <a:ext cx="438150" cy="246062"/>
          </a:xfrm>
          <a:prstGeom prst="rect">
            <a:avLst/>
          </a:prstGeom>
          <a:noFill/>
          <a:ln w="9525">
            <a:noFill/>
            <a:miter lim="800000"/>
            <a:headEnd/>
            <a:tailEnd/>
          </a:ln>
        </p:spPr>
        <p:txBody>
          <a:bodyPr>
            <a:spAutoFit/>
          </a:bodyPr>
          <a:lstStyle/>
          <a:p>
            <a:pPr algn="r" fontAlgn="b"/>
            <a:r>
              <a:rPr lang="en-US" altLang="en-US" sz="1000"/>
              <a:t>126</a:t>
            </a:r>
            <a:endParaRPr lang="en-US" altLang="en-US" sz="1000">
              <a:latin typeface="MS Sans Serif"/>
            </a:endParaRPr>
          </a:p>
        </p:txBody>
      </p:sp>
      <p:sp>
        <p:nvSpPr>
          <p:cNvPr id="24795" name="TextBox 274"/>
          <p:cNvSpPr txBox="1">
            <a:spLocks noChangeArrowheads="1"/>
          </p:cNvSpPr>
          <p:nvPr/>
        </p:nvSpPr>
        <p:spPr bwMode="auto">
          <a:xfrm>
            <a:off x="3762375" y="2452663"/>
            <a:ext cx="438150" cy="246062"/>
          </a:xfrm>
          <a:prstGeom prst="rect">
            <a:avLst/>
          </a:prstGeom>
          <a:noFill/>
          <a:ln w="9525">
            <a:noFill/>
            <a:miter lim="800000"/>
            <a:headEnd/>
            <a:tailEnd/>
          </a:ln>
        </p:spPr>
        <p:txBody>
          <a:bodyPr>
            <a:spAutoFit/>
          </a:bodyPr>
          <a:lstStyle/>
          <a:p>
            <a:pPr algn="r" fontAlgn="b"/>
            <a:r>
              <a:rPr lang="en-US" altLang="en-US" sz="1000"/>
              <a:t>104</a:t>
            </a:r>
            <a:endParaRPr lang="en-US" altLang="en-US" sz="1000">
              <a:latin typeface="MS Sans Serif"/>
            </a:endParaRPr>
          </a:p>
        </p:txBody>
      </p:sp>
      <p:sp>
        <p:nvSpPr>
          <p:cNvPr id="24796" name="TextBox 297"/>
          <p:cNvSpPr txBox="1">
            <a:spLocks noChangeArrowheads="1"/>
          </p:cNvSpPr>
          <p:nvPr/>
        </p:nvSpPr>
        <p:spPr bwMode="auto">
          <a:xfrm>
            <a:off x="2874963" y="2452663"/>
            <a:ext cx="439737" cy="246062"/>
          </a:xfrm>
          <a:prstGeom prst="rect">
            <a:avLst/>
          </a:prstGeom>
          <a:noFill/>
          <a:ln w="9525">
            <a:noFill/>
            <a:miter lim="800000"/>
            <a:headEnd/>
            <a:tailEnd/>
          </a:ln>
        </p:spPr>
        <p:txBody>
          <a:bodyPr>
            <a:spAutoFit/>
          </a:bodyPr>
          <a:lstStyle/>
          <a:p>
            <a:pPr algn="r" fontAlgn="b"/>
            <a:r>
              <a:rPr lang="en-US" altLang="en-US" sz="1000"/>
              <a:t>104</a:t>
            </a:r>
            <a:endParaRPr lang="en-US" altLang="en-US" sz="1000">
              <a:latin typeface="MS Sans Serif"/>
            </a:endParaRPr>
          </a:p>
        </p:txBody>
      </p:sp>
      <p:sp>
        <p:nvSpPr>
          <p:cNvPr id="24797" name="TextBox 320"/>
          <p:cNvSpPr txBox="1">
            <a:spLocks noChangeArrowheads="1"/>
          </p:cNvSpPr>
          <p:nvPr/>
        </p:nvSpPr>
        <p:spPr bwMode="auto">
          <a:xfrm>
            <a:off x="3314700" y="2452663"/>
            <a:ext cx="438150" cy="246062"/>
          </a:xfrm>
          <a:prstGeom prst="rect">
            <a:avLst/>
          </a:prstGeom>
          <a:noFill/>
          <a:ln w="9525">
            <a:noFill/>
            <a:miter lim="800000"/>
            <a:headEnd/>
            <a:tailEnd/>
          </a:ln>
        </p:spPr>
        <p:txBody>
          <a:bodyPr>
            <a:spAutoFit/>
          </a:bodyPr>
          <a:lstStyle/>
          <a:p>
            <a:pPr algn="r" fontAlgn="b"/>
            <a:r>
              <a:rPr lang="en-US" altLang="en-US" sz="1000"/>
              <a:t>126</a:t>
            </a:r>
            <a:endParaRPr lang="en-US" altLang="en-US" sz="1000">
              <a:latin typeface="MS Sans Serif"/>
            </a:endParaRPr>
          </a:p>
        </p:txBody>
      </p:sp>
      <p:sp>
        <p:nvSpPr>
          <p:cNvPr id="24798" name="TextBox 354"/>
          <p:cNvSpPr txBox="1">
            <a:spLocks noChangeArrowheads="1"/>
          </p:cNvSpPr>
          <p:nvPr/>
        </p:nvSpPr>
        <p:spPr bwMode="auto">
          <a:xfrm>
            <a:off x="7745413" y="2452663"/>
            <a:ext cx="1371600" cy="246062"/>
          </a:xfrm>
          <a:prstGeom prst="rect">
            <a:avLst/>
          </a:prstGeom>
          <a:noFill/>
          <a:ln w="9525">
            <a:noFill/>
            <a:miter lim="800000"/>
            <a:headEnd/>
            <a:tailEnd/>
          </a:ln>
        </p:spPr>
        <p:txBody>
          <a:bodyPr>
            <a:spAutoFit/>
          </a:bodyPr>
          <a:lstStyle/>
          <a:p>
            <a:pPr fontAlgn="b"/>
            <a:r>
              <a:rPr lang="en-US" altLang="en-US" sz="1000"/>
              <a:t>0.835 (0.634, 1.100)</a:t>
            </a:r>
            <a:endParaRPr lang="en-US" altLang="en-US" sz="1000">
              <a:latin typeface="MS Sans Serif"/>
            </a:endParaRPr>
          </a:p>
        </p:txBody>
      </p:sp>
      <p:sp>
        <p:nvSpPr>
          <p:cNvPr id="24799" name="TextBox 211"/>
          <p:cNvSpPr txBox="1">
            <a:spLocks noChangeArrowheads="1"/>
          </p:cNvSpPr>
          <p:nvPr/>
        </p:nvSpPr>
        <p:spPr bwMode="auto">
          <a:xfrm>
            <a:off x="153988" y="2674913"/>
            <a:ext cx="1390650" cy="400050"/>
          </a:xfrm>
          <a:prstGeom prst="rect">
            <a:avLst/>
          </a:prstGeom>
          <a:noFill/>
          <a:ln w="9525">
            <a:noFill/>
            <a:miter lim="800000"/>
            <a:headEnd/>
            <a:tailEnd/>
          </a:ln>
        </p:spPr>
        <p:txBody>
          <a:bodyPr>
            <a:spAutoFit/>
          </a:bodyPr>
          <a:lstStyle/>
          <a:p>
            <a:r>
              <a:rPr lang="en-US" altLang="en-US" sz="1000"/>
              <a:t>Etiology of liver disease</a:t>
            </a:r>
          </a:p>
        </p:txBody>
      </p:sp>
      <p:sp>
        <p:nvSpPr>
          <p:cNvPr id="24800" name="TextBox 216"/>
          <p:cNvSpPr txBox="1">
            <a:spLocks noChangeArrowheads="1"/>
          </p:cNvSpPr>
          <p:nvPr/>
        </p:nvSpPr>
        <p:spPr bwMode="auto">
          <a:xfrm>
            <a:off x="1458913" y="2682850"/>
            <a:ext cx="815975" cy="246063"/>
          </a:xfrm>
          <a:prstGeom prst="rect">
            <a:avLst/>
          </a:prstGeom>
          <a:noFill/>
          <a:ln w="9525">
            <a:noFill/>
            <a:miter lim="800000"/>
            <a:headEnd/>
            <a:tailEnd/>
          </a:ln>
        </p:spPr>
        <p:txBody>
          <a:bodyPr>
            <a:spAutoFit/>
          </a:bodyPr>
          <a:lstStyle/>
          <a:p>
            <a:r>
              <a:rPr lang="en-US" altLang="en-US" sz="1000"/>
              <a:t>Hepatitis B</a:t>
            </a:r>
          </a:p>
        </p:txBody>
      </p:sp>
      <p:sp>
        <p:nvSpPr>
          <p:cNvPr id="24801" name="TextBox 252"/>
          <p:cNvSpPr txBox="1">
            <a:spLocks noChangeArrowheads="1"/>
          </p:cNvSpPr>
          <p:nvPr/>
        </p:nvSpPr>
        <p:spPr bwMode="auto">
          <a:xfrm>
            <a:off x="2436813" y="2682850"/>
            <a:ext cx="438150" cy="246063"/>
          </a:xfrm>
          <a:prstGeom prst="rect">
            <a:avLst/>
          </a:prstGeom>
          <a:noFill/>
          <a:ln w="9525">
            <a:noFill/>
            <a:miter lim="800000"/>
            <a:headEnd/>
            <a:tailEnd/>
          </a:ln>
        </p:spPr>
        <p:txBody>
          <a:bodyPr>
            <a:spAutoFit/>
          </a:bodyPr>
          <a:lstStyle/>
          <a:p>
            <a:pPr algn="r" fontAlgn="b"/>
            <a:r>
              <a:rPr lang="en-US" altLang="en-US" sz="1000"/>
              <a:t>100</a:t>
            </a:r>
            <a:endParaRPr lang="en-US" altLang="en-US" sz="1000">
              <a:latin typeface="MS Sans Serif"/>
            </a:endParaRPr>
          </a:p>
        </p:txBody>
      </p:sp>
      <p:sp>
        <p:nvSpPr>
          <p:cNvPr id="24802" name="TextBox 275"/>
          <p:cNvSpPr txBox="1">
            <a:spLocks noChangeArrowheads="1"/>
          </p:cNvSpPr>
          <p:nvPr/>
        </p:nvSpPr>
        <p:spPr bwMode="auto">
          <a:xfrm>
            <a:off x="3762375" y="2682850"/>
            <a:ext cx="438150" cy="246063"/>
          </a:xfrm>
          <a:prstGeom prst="rect">
            <a:avLst/>
          </a:prstGeom>
          <a:noFill/>
          <a:ln w="9525">
            <a:noFill/>
            <a:miter lim="800000"/>
            <a:headEnd/>
            <a:tailEnd/>
          </a:ln>
        </p:spPr>
        <p:txBody>
          <a:bodyPr>
            <a:spAutoFit/>
          </a:bodyPr>
          <a:lstStyle/>
          <a:p>
            <a:pPr algn="r" fontAlgn="b"/>
            <a:r>
              <a:rPr lang="en-US" altLang="en-US" sz="1000"/>
              <a:t>84</a:t>
            </a:r>
            <a:endParaRPr lang="en-US" altLang="en-US" sz="1000">
              <a:latin typeface="MS Sans Serif"/>
            </a:endParaRPr>
          </a:p>
        </p:txBody>
      </p:sp>
      <p:sp>
        <p:nvSpPr>
          <p:cNvPr id="24803" name="TextBox 298"/>
          <p:cNvSpPr txBox="1">
            <a:spLocks noChangeArrowheads="1"/>
          </p:cNvSpPr>
          <p:nvPr/>
        </p:nvSpPr>
        <p:spPr bwMode="auto">
          <a:xfrm>
            <a:off x="2874963" y="2682850"/>
            <a:ext cx="439737" cy="246063"/>
          </a:xfrm>
          <a:prstGeom prst="rect">
            <a:avLst/>
          </a:prstGeom>
          <a:noFill/>
          <a:ln w="9525">
            <a:noFill/>
            <a:miter lim="800000"/>
            <a:headEnd/>
            <a:tailEnd/>
          </a:ln>
        </p:spPr>
        <p:txBody>
          <a:bodyPr>
            <a:spAutoFit/>
          </a:bodyPr>
          <a:lstStyle/>
          <a:p>
            <a:pPr algn="r" fontAlgn="b"/>
            <a:r>
              <a:rPr lang="en-US" altLang="en-US" sz="1000"/>
              <a:t>80</a:t>
            </a:r>
            <a:endParaRPr lang="en-US" altLang="en-US" sz="1000">
              <a:latin typeface="MS Sans Serif"/>
            </a:endParaRPr>
          </a:p>
        </p:txBody>
      </p:sp>
      <p:sp>
        <p:nvSpPr>
          <p:cNvPr id="24804" name="TextBox 321"/>
          <p:cNvSpPr txBox="1">
            <a:spLocks noChangeArrowheads="1"/>
          </p:cNvSpPr>
          <p:nvPr/>
        </p:nvSpPr>
        <p:spPr bwMode="auto">
          <a:xfrm>
            <a:off x="3314700" y="2682850"/>
            <a:ext cx="438150" cy="246063"/>
          </a:xfrm>
          <a:prstGeom prst="rect">
            <a:avLst/>
          </a:prstGeom>
          <a:noFill/>
          <a:ln w="9525">
            <a:noFill/>
            <a:miter lim="800000"/>
            <a:headEnd/>
            <a:tailEnd/>
          </a:ln>
        </p:spPr>
        <p:txBody>
          <a:bodyPr>
            <a:spAutoFit/>
          </a:bodyPr>
          <a:lstStyle/>
          <a:p>
            <a:pPr algn="r" fontAlgn="b"/>
            <a:r>
              <a:rPr lang="en-US" altLang="en-US" sz="1000"/>
              <a:t>101</a:t>
            </a:r>
            <a:endParaRPr lang="en-US" altLang="en-US" sz="1000">
              <a:latin typeface="MS Sans Serif"/>
            </a:endParaRPr>
          </a:p>
        </p:txBody>
      </p:sp>
      <p:sp>
        <p:nvSpPr>
          <p:cNvPr id="24805" name="TextBox 355"/>
          <p:cNvSpPr txBox="1">
            <a:spLocks noChangeArrowheads="1"/>
          </p:cNvSpPr>
          <p:nvPr/>
        </p:nvSpPr>
        <p:spPr bwMode="auto">
          <a:xfrm>
            <a:off x="7745413" y="2682850"/>
            <a:ext cx="1371600" cy="246063"/>
          </a:xfrm>
          <a:prstGeom prst="rect">
            <a:avLst/>
          </a:prstGeom>
          <a:noFill/>
          <a:ln w="9525">
            <a:noFill/>
            <a:miter lim="800000"/>
            <a:headEnd/>
            <a:tailEnd/>
          </a:ln>
        </p:spPr>
        <p:txBody>
          <a:bodyPr>
            <a:spAutoFit/>
          </a:bodyPr>
          <a:lstStyle/>
          <a:p>
            <a:pPr fontAlgn="b"/>
            <a:r>
              <a:rPr lang="en-US" altLang="en-US" sz="1000"/>
              <a:t>0.788 (0.577, 1.074)</a:t>
            </a:r>
            <a:endParaRPr lang="en-US" altLang="en-US" sz="1000">
              <a:latin typeface="MS Sans Serif"/>
            </a:endParaRPr>
          </a:p>
        </p:txBody>
      </p:sp>
      <p:sp>
        <p:nvSpPr>
          <p:cNvPr id="24806" name="TextBox 212"/>
          <p:cNvSpPr txBox="1">
            <a:spLocks noChangeArrowheads="1"/>
          </p:cNvSpPr>
          <p:nvPr/>
        </p:nvSpPr>
        <p:spPr bwMode="auto">
          <a:xfrm>
            <a:off x="153988" y="4935513"/>
            <a:ext cx="1244600" cy="400050"/>
          </a:xfrm>
          <a:prstGeom prst="rect">
            <a:avLst/>
          </a:prstGeom>
          <a:noFill/>
          <a:ln w="9525">
            <a:noFill/>
            <a:miter lim="800000"/>
            <a:headEnd/>
            <a:tailEnd/>
          </a:ln>
        </p:spPr>
        <p:txBody>
          <a:bodyPr>
            <a:spAutoFit/>
          </a:bodyPr>
          <a:lstStyle/>
          <a:p>
            <a:r>
              <a:rPr lang="en-US" altLang="en-US" sz="1000"/>
              <a:t>Discont. of sorafenib</a:t>
            </a:r>
          </a:p>
        </p:txBody>
      </p:sp>
      <p:sp>
        <p:nvSpPr>
          <p:cNvPr id="24807" name="TextBox 234"/>
          <p:cNvSpPr txBox="1">
            <a:spLocks noChangeArrowheads="1"/>
          </p:cNvSpPr>
          <p:nvPr/>
        </p:nvSpPr>
        <p:spPr bwMode="auto">
          <a:xfrm>
            <a:off x="1458913" y="4943450"/>
            <a:ext cx="700087" cy="246063"/>
          </a:xfrm>
          <a:prstGeom prst="rect">
            <a:avLst/>
          </a:prstGeom>
          <a:noFill/>
          <a:ln w="9525">
            <a:noFill/>
            <a:miter lim="800000"/>
            <a:headEnd/>
            <a:tailEnd/>
          </a:ln>
        </p:spPr>
        <p:txBody>
          <a:bodyPr>
            <a:spAutoFit/>
          </a:bodyPr>
          <a:lstStyle/>
          <a:p>
            <a:r>
              <a:rPr lang="en-US" altLang="en-US" sz="1000"/>
              <a:t>PD</a:t>
            </a:r>
          </a:p>
        </p:txBody>
      </p:sp>
      <p:sp>
        <p:nvSpPr>
          <p:cNvPr id="24808" name="TextBox 265"/>
          <p:cNvSpPr txBox="1">
            <a:spLocks noChangeArrowheads="1"/>
          </p:cNvSpPr>
          <p:nvPr/>
        </p:nvSpPr>
        <p:spPr bwMode="auto">
          <a:xfrm>
            <a:off x="2436813" y="4943450"/>
            <a:ext cx="438150" cy="246063"/>
          </a:xfrm>
          <a:prstGeom prst="rect">
            <a:avLst/>
          </a:prstGeom>
          <a:noFill/>
          <a:ln w="9525">
            <a:noFill/>
            <a:miter lim="800000"/>
            <a:headEnd/>
            <a:tailEnd/>
          </a:ln>
        </p:spPr>
        <p:txBody>
          <a:bodyPr>
            <a:spAutoFit/>
          </a:bodyPr>
          <a:lstStyle/>
          <a:p>
            <a:pPr algn="r" fontAlgn="b"/>
            <a:r>
              <a:rPr lang="en-US" altLang="en-US" sz="1000"/>
              <a:t>246</a:t>
            </a:r>
            <a:endParaRPr lang="en-US" altLang="en-US" sz="1000">
              <a:latin typeface="MS Sans Serif"/>
            </a:endParaRPr>
          </a:p>
        </p:txBody>
      </p:sp>
      <p:sp>
        <p:nvSpPr>
          <p:cNvPr id="24809" name="TextBox 287"/>
          <p:cNvSpPr txBox="1">
            <a:spLocks noChangeArrowheads="1"/>
          </p:cNvSpPr>
          <p:nvPr/>
        </p:nvSpPr>
        <p:spPr bwMode="auto">
          <a:xfrm>
            <a:off x="3762375" y="4943450"/>
            <a:ext cx="438150" cy="246063"/>
          </a:xfrm>
          <a:prstGeom prst="rect">
            <a:avLst/>
          </a:prstGeom>
          <a:noFill/>
          <a:ln w="9525">
            <a:noFill/>
            <a:miter lim="800000"/>
            <a:headEnd/>
            <a:tailEnd/>
          </a:ln>
        </p:spPr>
        <p:txBody>
          <a:bodyPr>
            <a:spAutoFit/>
          </a:bodyPr>
          <a:lstStyle/>
          <a:p>
            <a:pPr algn="r" fontAlgn="b"/>
            <a:r>
              <a:rPr lang="en-US" altLang="en-US" sz="1000"/>
              <a:t>189</a:t>
            </a:r>
            <a:endParaRPr lang="en-US" altLang="en-US" sz="1000">
              <a:latin typeface="MS Sans Serif"/>
            </a:endParaRPr>
          </a:p>
        </p:txBody>
      </p:sp>
      <p:sp>
        <p:nvSpPr>
          <p:cNvPr id="24810" name="TextBox 310"/>
          <p:cNvSpPr txBox="1">
            <a:spLocks noChangeArrowheads="1"/>
          </p:cNvSpPr>
          <p:nvPr/>
        </p:nvSpPr>
        <p:spPr bwMode="auto">
          <a:xfrm>
            <a:off x="2874963" y="4943450"/>
            <a:ext cx="439737" cy="246063"/>
          </a:xfrm>
          <a:prstGeom prst="rect">
            <a:avLst/>
          </a:prstGeom>
          <a:noFill/>
          <a:ln w="9525">
            <a:noFill/>
            <a:miter lim="800000"/>
            <a:headEnd/>
            <a:tailEnd/>
          </a:ln>
        </p:spPr>
        <p:txBody>
          <a:bodyPr>
            <a:spAutoFit/>
          </a:bodyPr>
          <a:lstStyle/>
          <a:p>
            <a:pPr algn="r" fontAlgn="b"/>
            <a:r>
              <a:rPr lang="en-US" altLang="en-US" sz="1000"/>
              <a:t>188</a:t>
            </a:r>
            <a:endParaRPr lang="en-US" altLang="en-US" sz="1000">
              <a:latin typeface="MS Sans Serif"/>
            </a:endParaRPr>
          </a:p>
        </p:txBody>
      </p:sp>
      <p:sp>
        <p:nvSpPr>
          <p:cNvPr id="24811" name="TextBox 333"/>
          <p:cNvSpPr txBox="1">
            <a:spLocks noChangeArrowheads="1"/>
          </p:cNvSpPr>
          <p:nvPr/>
        </p:nvSpPr>
        <p:spPr bwMode="auto">
          <a:xfrm>
            <a:off x="3314700" y="4943450"/>
            <a:ext cx="438150" cy="246063"/>
          </a:xfrm>
          <a:prstGeom prst="rect">
            <a:avLst/>
          </a:prstGeom>
          <a:noFill/>
          <a:ln w="9525">
            <a:noFill/>
            <a:miter lim="800000"/>
            <a:headEnd/>
            <a:tailEnd/>
          </a:ln>
        </p:spPr>
        <p:txBody>
          <a:bodyPr>
            <a:spAutoFit/>
          </a:bodyPr>
          <a:lstStyle/>
          <a:p>
            <a:pPr algn="r" fontAlgn="b"/>
            <a:r>
              <a:rPr lang="en-US" altLang="en-US" sz="1000"/>
              <a:t>239</a:t>
            </a:r>
            <a:endParaRPr lang="en-US" altLang="en-US" sz="1000">
              <a:latin typeface="MS Sans Serif"/>
            </a:endParaRPr>
          </a:p>
        </p:txBody>
      </p:sp>
      <p:sp>
        <p:nvSpPr>
          <p:cNvPr id="24812" name="TextBox 357"/>
          <p:cNvSpPr txBox="1">
            <a:spLocks noChangeArrowheads="1"/>
          </p:cNvSpPr>
          <p:nvPr/>
        </p:nvSpPr>
        <p:spPr bwMode="auto">
          <a:xfrm>
            <a:off x="7745413" y="4943450"/>
            <a:ext cx="1371600" cy="246063"/>
          </a:xfrm>
          <a:prstGeom prst="rect">
            <a:avLst/>
          </a:prstGeom>
          <a:noFill/>
          <a:ln w="9525">
            <a:noFill/>
            <a:miter lim="800000"/>
            <a:headEnd/>
            <a:tailEnd/>
          </a:ln>
        </p:spPr>
        <p:txBody>
          <a:bodyPr>
            <a:spAutoFit/>
          </a:bodyPr>
          <a:lstStyle/>
          <a:p>
            <a:pPr fontAlgn="b"/>
            <a:r>
              <a:rPr lang="en-US" altLang="en-US" sz="1000"/>
              <a:t>0.837 (0.682, 1.027)</a:t>
            </a:r>
            <a:endParaRPr lang="en-US" altLang="en-US" sz="1000">
              <a:latin typeface="MS Sans Serif"/>
            </a:endParaRPr>
          </a:p>
        </p:txBody>
      </p:sp>
      <p:sp>
        <p:nvSpPr>
          <p:cNvPr id="24813" name="TextBox 235"/>
          <p:cNvSpPr txBox="1">
            <a:spLocks noChangeArrowheads="1"/>
          </p:cNvSpPr>
          <p:nvPr/>
        </p:nvSpPr>
        <p:spPr bwMode="auto">
          <a:xfrm>
            <a:off x="1458913" y="5179988"/>
            <a:ext cx="671512" cy="246062"/>
          </a:xfrm>
          <a:prstGeom prst="rect">
            <a:avLst/>
          </a:prstGeom>
          <a:noFill/>
          <a:ln w="9525">
            <a:noFill/>
            <a:miter lim="800000"/>
            <a:headEnd/>
            <a:tailEnd/>
          </a:ln>
        </p:spPr>
        <p:txBody>
          <a:bodyPr>
            <a:spAutoFit/>
          </a:bodyPr>
          <a:lstStyle/>
          <a:p>
            <a:r>
              <a:rPr lang="en-US" altLang="en-US" sz="1000"/>
              <a:t>Toxicity</a:t>
            </a:r>
          </a:p>
        </p:txBody>
      </p:sp>
      <p:sp>
        <p:nvSpPr>
          <p:cNvPr id="24814" name="TextBox 266"/>
          <p:cNvSpPr txBox="1">
            <a:spLocks noChangeArrowheads="1"/>
          </p:cNvSpPr>
          <p:nvPr/>
        </p:nvSpPr>
        <p:spPr bwMode="auto">
          <a:xfrm>
            <a:off x="2436813" y="5179988"/>
            <a:ext cx="438150" cy="246062"/>
          </a:xfrm>
          <a:prstGeom prst="rect">
            <a:avLst/>
          </a:prstGeom>
          <a:noFill/>
          <a:ln w="9525">
            <a:noFill/>
            <a:miter lim="800000"/>
            <a:headEnd/>
            <a:tailEnd/>
          </a:ln>
        </p:spPr>
        <p:txBody>
          <a:bodyPr>
            <a:spAutoFit/>
          </a:bodyPr>
          <a:lstStyle/>
          <a:p>
            <a:pPr algn="r" fontAlgn="b"/>
            <a:r>
              <a:rPr lang="en-US" altLang="en-US" sz="1000"/>
              <a:t>37</a:t>
            </a:r>
            <a:endParaRPr lang="en-US" altLang="en-US" sz="1000">
              <a:latin typeface="MS Sans Serif"/>
            </a:endParaRPr>
          </a:p>
        </p:txBody>
      </p:sp>
      <p:sp>
        <p:nvSpPr>
          <p:cNvPr id="24815" name="TextBox 288"/>
          <p:cNvSpPr txBox="1">
            <a:spLocks noChangeArrowheads="1"/>
          </p:cNvSpPr>
          <p:nvPr/>
        </p:nvSpPr>
        <p:spPr bwMode="auto">
          <a:xfrm>
            <a:off x="3314700" y="5179988"/>
            <a:ext cx="438150" cy="246062"/>
          </a:xfrm>
          <a:prstGeom prst="rect">
            <a:avLst/>
          </a:prstGeom>
          <a:noFill/>
          <a:ln w="9525">
            <a:noFill/>
            <a:miter lim="800000"/>
            <a:headEnd/>
            <a:tailEnd/>
          </a:ln>
        </p:spPr>
        <p:txBody>
          <a:bodyPr>
            <a:spAutoFit/>
          </a:bodyPr>
          <a:lstStyle/>
          <a:p>
            <a:pPr algn="r" fontAlgn="b"/>
            <a:r>
              <a:rPr lang="en-US" altLang="en-US" sz="1000"/>
              <a:t>43</a:t>
            </a:r>
            <a:endParaRPr lang="en-US" altLang="en-US" sz="1000">
              <a:latin typeface="MS Sans Serif"/>
            </a:endParaRPr>
          </a:p>
        </p:txBody>
      </p:sp>
      <p:sp>
        <p:nvSpPr>
          <p:cNvPr id="24816" name="TextBox 311"/>
          <p:cNvSpPr txBox="1">
            <a:spLocks noChangeArrowheads="1"/>
          </p:cNvSpPr>
          <p:nvPr/>
        </p:nvSpPr>
        <p:spPr bwMode="auto">
          <a:xfrm>
            <a:off x="2874963" y="5179988"/>
            <a:ext cx="439737" cy="246062"/>
          </a:xfrm>
          <a:prstGeom prst="rect">
            <a:avLst/>
          </a:prstGeom>
          <a:noFill/>
          <a:ln w="9525">
            <a:noFill/>
            <a:miter lim="800000"/>
            <a:headEnd/>
            <a:tailEnd/>
          </a:ln>
        </p:spPr>
        <p:txBody>
          <a:bodyPr>
            <a:spAutoFit/>
          </a:bodyPr>
          <a:lstStyle/>
          <a:p>
            <a:pPr algn="r" fontAlgn="b"/>
            <a:r>
              <a:rPr lang="en-US" altLang="en-US" sz="1000"/>
              <a:t>30</a:t>
            </a:r>
            <a:endParaRPr lang="en-US" altLang="en-US" sz="1000">
              <a:latin typeface="MS Sans Serif"/>
            </a:endParaRPr>
          </a:p>
        </p:txBody>
      </p:sp>
      <p:sp>
        <p:nvSpPr>
          <p:cNvPr id="24817" name="TextBox 335"/>
          <p:cNvSpPr txBox="1">
            <a:spLocks noChangeArrowheads="1"/>
          </p:cNvSpPr>
          <p:nvPr/>
        </p:nvSpPr>
        <p:spPr bwMode="auto">
          <a:xfrm>
            <a:off x="3762375" y="5179988"/>
            <a:ext cx="438150" cy="246062"/>
          </a:xfrm>
          <a:prstGeom prst="rect">
            <a:avLst/>
          </a:prstGeom>
          <a:noFill/>
          <a:ln w="9525">
            <a:noFill/>
            <a:miter lim="800000"/>
            <a:headEnd/>
            <a:tailEnd/>
          </a:ln>
        </p:spPr>
        <p:txBody>
          <a:bodyPr>
            <a:spAutoFit/>
          </a:bodyPr>
          <a:lstStyle/>
          <a:p>
            <a:pPr algn="r" fontAlgn="b"/>
            <a:r>
              <a:rPr lang="en-US" altLang="en-US" sz="1000"/>
              <a:t>35</a:t>
            </a:r>
            <a:endParaRPr lang="en-US" altLang="en-US" sz="1000">
              <a:latin typeface="MS Sans Serif"/>
            </a:endParaRPr>
          </a:p>
        </p:txBody>
      </p:sp>
      <p:sp>
        <p:nvSpPr>
          <p:cNvPr id="24818" name="TextBox 358"/>
          <p:cNvSpPr txBox="1">
            <a:spLocks noChangeArrowheads="1"/>
          </p:cNvSpPr>
          <p:nvPr/>
        </p:nvSpPr>
        <p:spPr bwMode="auto">
          <a:xfrm>
            <a:off x="7745413" y="5179988"/>
            <a:ext cx="1371600" cy="246062"/>
          </a:xfrm>
          <a:prstGeom prst="rect">
            <a:avLst/>
          </a:prstGeom>
          <a:noFill/>
          <a:ln w="9525">
            <a:noFill/>
            <a:miter lim="800000"/>
            <a:headEnd/>
            <a:tailEnd/>
          </a:ln>
        </p:spPr>
        <p:txBody>
          <a:bodyPr>
            <a:spAutoFit/>
          </a:bodyPr>
          <a:lstStyle/>
          <a:p>
            <a:pPr fontAlgn="b"/>
            <a:r>
              <a:rPr lang="en-US" altLang="en-US" sz="1000"/>
              <a:t>1.359 (0.772, 2.391)</a:t>
            </a:r>
            <a:endParaRPr lang="en-US" altLang="en-US" sz="1000">
              <a:latin typeface="MS Sans Serif"/>
            </a:endParaRPr>
          </a:p>
        </p:txBody>
      </p:sp>
      <p:sp>
        <p:nvSpPr>
          <p:cNvPr id="24819" name="TextBox 359"/>
          <p:cNvSpPr txBox="1">
            <a:spLocks noChangeArrowheads="1"/>
          </p:cNvSpPr>
          <p:nvPr/>
        </p:nvSpPr>
        <p:spPr bwMode="auto">
          <a:xfrm>
            <a:off x="2374900" y="620688"/>
            <a:ext cx="1212850" cy="246062"/>
          </a:xfrm>
          <a:prstGeom prst="rect">
            <a:avLst/>
          </a:prstGeom>
          <a:noFill/>
          <a:ln w="9525">
            <a:noFill/>
            <a:miter lim="800000"/>
            <a:headEnd/>
            <a:tailEnd/>
          </a:ln>
        </p:spPr>
        <p:txBody>
          <a:bodyPr>
            <a:spAutoFit/>
          </a:bodyPr>
          <a:lstStyle/>
          <a:p>
            <a:pPr algn="ctr"/>
            <a:r>
              <a:rPr lang="en-US" altLang="en-US" sz="1000" b="1"/>
              <a:t>Ramucirumab</a:t>
            </a:r>
          </a:p>
        </p:txBody>
      </p:sp>
      <p:sp>
        <p:nvSpPr>
          <p:cNvPr id="24820" name="TextBox 360"/>
          <p:cNvSpPr txBox="1">
            <a:spLocks noChangeArrowheads="1"/>
          </p:cNvSpPr>
          <p:nvPr/>
        </p:nvSpPr>
        <p:spPr bwMode="auto">
          <a:xfrm>
            <a:off x="3340100" y="622275"/>
            <a:ext cx="884238" cy="246063"/>
          </a:xfrm>
          <a:prstGeom prst="rect">
            <a:avLst/>
          </a:prstGeom>
          <a:noFill/>
          <a:ln w="9525">
            <a:noFill/>
            <a:miter lim="800000"/>
            <a:headEnd/>
            <a:tailEnd/>
          </a:ln>
        </p:spPr>
        <p:txBody>
          <a:bodyPr>
            <a:spAutoFit/>
          </a:bodyPr>
          <a:lstStyle/>
          <a:p>
            <a:pPr algn="ctr"/>
            <a:r>
              <a:rPr lang="en-US" altLang="en-US" sz="1000" b="1"/>
              <a:t>Placebo</a:t>
            </a:r>
          </a:p>
        </p:txBody>
      </p:sp>
      <p:sp>
        <p:nvSpPr>
          <p:cNvPr id="24821" name="TextBox 361"/>
          <p:cNvSpPr txBox="1">
            <a:spLocks noChangeArrowheads="1"/>
          </p:cNvSpPr>
          <p:nvPr/>
        </p:nvSpPr>
        <p:spPr bwMode="auto">
          <a:xfrm>
            <a:off x="3560763" y="6166891"/>
            <a:ext cx="1887537" cy="276225"/>
          </a:xfrm>
          <a:prstGeom prst="rect">
            <a:avLst/>
          </a:prstGeom>
          <a:noFill/>
          <a:ln w="9525">
            <a:noFill/>
            <a:miter lim="800000"/>
            <a:headEnd/>
            <a:tailEnd/>
          </a:ln>
        </p:spPr>
        <p:txBody>
          <a:bodyPr>
            <a:spAutoFit/>
          </a:bodyPr>
          <a:lstStyle/>
          <a:p>
            <a:pPr algn="r"/>
            <a:r>
              <a:rPr lang="en-US" altLang="en-US" sz="1200" dirty="0" smtClean="0">
                <a:cs typeface="Arial" charset="0"/>
              </a:rPr>
              <a:t>Favors </a:t>
            </a:r>
            <a:r>
              <a:rPr lang="en-US" altLang="en-US" sz="1200" dirty="0" err="1" smtClean="0">
                <a:cs typeface="Arial" charset="0"/>
              </a:rPr>
              <a:t>ramucirumab</a:t>
            </a:r>
            <a:endParaRPr lang="en-US" altLang="en-US" sz="1200" dirty="0">
              <a:cs typeface="Arial" charset="0"/>
            </a:endParaRPr>
          </a:p>
        </p:txBody>
      </p:sp>
      <p:sp>
        <p:nvSpPr>
          <p:cNvPr id="24822" name="TextBox 362"/>
          <p:cNvSpPr txBox="1">
            <a:spLocks noChangeArrowheads="1"/>
          </p:cNvSpPr>
          <p:nvPr/>
        </p:nvSpPr>
        <p:spPr bwMode="auto">
          <a:xfrm>
            <a:off x="5505450" y="6165304"/>
            <a:ext cx="1765300" cy="276225"/>
          </a:xfrm>
          <a:prstGeom prst="rect">
            <a:avLst/>
          </a:prstGeom>
          <a:noFill/>
          <a:ln w="9525">
            <a:noFill/>
            <a:miter lim="800000"/>
            <a:headEnd/>
            <a:tailEnd/>
          </a:ln>
        </p:spPr>
        <p:txBody>
          <a:bodyPr>
            <a:spAutoFit/>
          </a:bodyPr>
          <a:lstStyle/>
          <a:p>
            <a:r>
              <a:rPr lang="en-US" altLang="en-US" sz="1200" dirty="0" smtClean="0">
                <a:cs typeface="Arial" charset="0"/>
              </a:rPr>
              <a:t>Favors placebo</a:t>
            </a:r>
            <a:endParaRPr lang="en-US" altLang="en-US" sz="1200" dirty="0">
              <a:cs typeface="Arial" charset="0"/>
            </a:endParaRPr>
          </a:p>
        </p:txBody>
      </p:sp>
      <p:cxnSp>
        <p:nvCxnSpPr>
          <p:cNvPr id="364" name="Straight Arrow Connector 363"/>
          <p:cNvCxnSpPr/>
          <p:nvPr/>
        </p:nvCxnSpPr>
        <p:spPr bwMode="auto">
          <a:xfrm flipH="1">
            <a:off x="4246563" y="6185941"/>
            <a:ext cx="1096962"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65" name="Straight Arrow Connector 364"/>
          <p:cNvCxnSpPr/>
          <p:nvPr/>
        </p:nvCxnSpPr>
        <p:spPr bwMode="auto">
          <a:xfrm>
            <a:off x="5505450" y="6189116"/>
            <a:ext cx="1281113"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4825" name="TextBox 366"/>
          <p:cNvSpPr txBox="1">
            <a:spLocks noChangeArrowheads="1"/>
          </p:cNvSpPr>
          <p:nvPr/>
        </p:nvSpPr>
        <p:spPr bwMode="auto">
          <a:xfrm>
            <a:off x="107950" y="5373663"/>
            <a:ext cx="1528763" cy="400050"/>
          </a:xfrm>
          <a:prstGeom prst="rect">
            <a:avLst/>
          </a:prstGeom>
          <a:noFill/>
          <a:ln w="9525">
            <a:noFill/>
            <a:miter lim="800000"/>
            <a:headEnd/>
            <a:tailEnd/>
          </a:ln>
        </p:spPr>
        <p:txBody>
          <a:bodyPr>
            <a:spAutoFit/>
          </a:bodyPr>
          <a:lstStyle/>
          <a:p>
            <a:r>
              <a:rPr lang="en-US" altLang="en-US" sz="1000" b="1">
                <a:solidFill>
                  <a:srgbClr val="FFFF00"/>
                </a:solidFill>
              </a:rPr>
              <a:t>Alpha-fetoprotein (ng/mL)*</a:t>
            </a:r>
          </a:p>
        </p:txBody>
      </p:sp>
      <p:sp>
        <p:nvSpPr>
          <p:cNvPr id="24826" name="TextBox 368"/>
          <p:cNvSpPr txBox="1">
            <a:spLocks noChangeArrowheads="1"/>
          </p:cNvSpPr>
          <p:nvPr/>
        </p:nvSpPr>
        <p:spPr bwMode="auto">
          <a:xfrm>
            <a:off x="1458913" y="5381600"/>
            <a:ext cx="595312" cy="246063"/>
          </a:xfrm>
          <a:prstGeom prst="rect">
            <a:avLst/>
          </a:prstGeom>
          <a:noFill/>
          <a:ln w="9525">
            <a:noFill/>
            <a:miter lim="800000"/>
            <a:headEnd/>
            <a:tailEnd/>
          </a:ln>
        </p:spPr>
        <p:txBody>
          <a:bodyPr>
            <a:spAutoFit/>
          </a:bodyPr>
          <a:lstStyle/>
          <a:p>
            <a:r>
              <a:rPr lang="en-US" altLang="en-US" sz="1000"/>
              <a:t>&lt;400</a:t>
            </a:r>
          </a:p>
        </p:txBody>
      </p:sp>
      <p:sp>
        <p:nvSpPr>
          <p:cNvPr id="24827" name="TextBox 369"/>
          <p:cNvSpPr txBox="1">
            <a:spLocks noChangeArrowheads="1"/>
          </p:cNvSpPr>
          <p:nvPr/>
        </p:nvSpPr>
        <p:spPr bwMode="auto">
          <a:xfrm>
            <a:off x="2436813" y="5381600"/>
            <a:ext cx="438150" cy="246063"/>
          </a:xfrm>
          <a:prstGeom prst="rect">
            <a:avLst/>
          </a:prstGeom>
          <a:noFill/>
          <a:ln w="9525">
            <a:noFill/>
            <a:miter lim="800000"/>
            <a:headEnd/>
            <a:tailEnd/>
          </a:ln>
        </p:spPr>
        <p:txBody>
          <a:bodyPr>
            <a:spAutoFit/>
          </a:bodyPr>
          <a:lstStyle/>
          <a:p>
            <a:pPr algn="r" fontAlgn="b"/>
            <a:r>
              <a:rPr lang="en-US" altLang="en-US" sz="1000"/>
              <a:t>160</a:t>
            </a:r>
            <a:endParaRPr lang="en-US" altLang="en-US" sz="1000">
              <a:latin typeface="MS Sans Serif"/>
            </a:endParaRPr>
          </a:p>
        </p:txBody>
      </p:sp>
      <p:sp>
        <p:nvSpPr>
          <p:cNvPr id="24828" name="TextBox 371"/>
          <p:cNvSpPr txBox="1">
            <a:spLocks noChangeArrowheads="1"/>
          </p:cNvSpPr>
          <p:nvPr/>
        </p:nvSpPr>
        <p:spPr bwMode="auto">
          <a:xfrm>
            <a:off x="3762375" y="5381600"/>
            <a:ext cx="439738" cy="246063"/>
          </a:xfrm>
          <a:prstGeom prst="rect">
            <a:avLst/>
          </a:prstGeom>
          <a:noFill/>
          <a:ln w="9525">
            <a:noFill/>
            <a:miter lim="800000"/>
            <a:headEnd/>
            <a:tailEnd/>
          </a:ln>
        </p:spPr>
        <p:txBody>
          <a:bodyPr>
            <a:spAutoFit/>
          </a:bodyPr>
          <a:lstStyle/>
          <a:p>
            <a:pPr algn="r" fontAlgn="b"/>
            <a:r>
              <a:rPr lang="en-US" altLang="en-US" sz="1000"/>
              <a:t>108</a:t>
            </a:r>
            <a:endParaRPr lang="en-US" altLang="en-US" sz="1000">
              <a:latin typeface="MS Sans Serif"/>
            </a:endParaRPr>
          </a:p>
        </p:txBody>
      </p:sp>
      <p:sp>
        <p:nvSpPr>
          <p:cNvPr id="24829" name="TextBox 373"/>
          <p:cNvSpPr txBox="1">
            <a:spLocks noChangeArrowheads="1"/>
          </p:cNvSpPr>
          <p:nvPr/>
        </p:nvSpPr>
        <p:spPr bwMode="auto">
          <a:xfrm>
            <a:off x="2874963" y="5381600"/>
            <a:ext cx="439737" cy="246063"/>
          </a:xfrm>
          <a:prstGeom prst="rect">
            <a:avLst/>
          </a:prstGeom>
          <a:noFill/>
          <a:ln w="9525">
            <a:noFill/>
            <a:miter lim="800000"/>
            <a:headEnd/>
            <a:tailEnd/>
          </a:ln>
        </p:spPr>
        <p:txBody>
          <a:bodyPr>
            <a:spAutoFit/>
          </a:bodyPr>
          <a:lstStyle/>
          <a:p>
            <a:pPr algn="r" fontAlgn="b"/>
            <a:r>
              <a:rPr lang="en-US" altLang="en-US" sz="1000"/>
              <a:t>116</a:t>
            </a:r>
            <a:endParaRPr lang="en-US" altLang="en-US" sz="1000">
              <a:latin typeface="MS Sans Serif"/>
            </a:endParaRPr>
          </a:p>
        </p:txBody>
      </p:sp>
      <p:sp>
        <p:nvSpPr>
          <p:cNvPr id="24830" name="TextBox 375"/>
          <p:cNvSpPr txBox="1">
            <a:spLocks noChangeArrowheads="1"/>
          </p:cNvSpPr>
          <p:nvPr/>
        </p:nvSpPr>
        <p:spPr bwMode="auto">
          <a:xfrm>
            <a:off x="3314700" y="5381600"/>
            <a:ext cx="438150" cy="246063"/>
          </a:xfrm>
          <a:prstGeom prst="rect">
            <a:avLst/>
          </a:prstGeom>
          <a:noFill/>
          <a:ln w="9525">
            <a:noFill/>
            <a:miter lim="800000"/>
            <a:headEnd/>
            <a:tailEnd/>
          </a:ln>
        </p:spPr>
        <p:txBody>
          <a:bodyPr>
            <a:spAutoFit/>
          </a:bodyPr>
          <a:lstStyle/>
          <a:p>
            <a:pPr algn="r" fontAlgn="b"/>
            <a:r>
              <a:rPr lang="en-US" altLang="en-US" sz="1000"/>
              <a:t>150</a:t>
            </a:r>
            <a:endParaRPr lang="en-US" altLang="en-US" sz="1000">
              <a:latin typeface="MS Sans Serif"/>
            </a:endParaRPr>
          </a:p>
        </p:txBody>
      </p:sp>
      <p:sp>
        <p:nvSpPr>
          <p:cNvPr id="24831" name="TextBox 377"/>
          <p:cNvSpPr txBox="1">
            <a:spLocks noChangeArrowheads="1"/>
          </p:cNvSpPr>
          <p:nvPr/>
        </p:nvSpPr>
        <p:spPr bwMode="auto">
          <a:xfrm>
            <a:off x="7745413" y="5381600"/>
            <a:ext cx="1371600" cy="246063"/>
          </a:xfrm>
          <a:prstGeom prst="rect">
            <a:avLst/>
          </a:prstGeom>
          <a:noFill/>
          <a:ln w="9525">
            <a:noFill/>
            <a:miter lim="800000"/>
            <a:headEnd/>
            <a:tailEnd/>
          </a:ln>
        </p:spPr>
        <p:txBody>
          <a:bodyPr>
            <a:spAutoFit/>
          </a:bodyPr>
          <a:lstStyle/>
          <a:p>
            <a:pPr fontAlgn="b"/>
            <a:r>
              <a:rPr lang="en-US" altLang="en-US" sz="1000"/>
              <a:t>1.093 (0.836, 1.428)</a:t>
            </a:r>
            <a:endParaRPr lang="en-US" altLang="en-US" sz="1000">
              <a:latin typeface="MS Sans Serif"/>
            </a:endParaRPr>
          </a:p>
        </p:txBody>
      </p:sp>
      <p:sp>
        <p:nvSpPr>
          <p:cNvPr id="24832" name="TextBox 367"/>
          <p:cNvSpPr txBox="1">
            <a:spLocks noChangeArrowheads="1"/>
          </p:cNvSpPr>
          <p:nvPr/>
        </p:nvSpPr>
        <p:spPr bwMode="auto">
          <a:xfrm>
            <a:off x="1449388" y="5630838"/>
            <a:ext cx="584200" cy="246062"/>
          </a:xfrm>
          <a:prstGeom prst="rect">
            <a:avLst/>
          </a:prstGeom>
          <a:noFill/>
          <a:ln w="9525">
            <a:noFill/>
            <a:miter lim="800000"/>
            <a:headEnd/>
            <a:tailEnd/>
          </a:ln>
        </p:spPr>
        <p:txBody>
          <a:bodyPr>
            <a:spAutoFit/>
          </a:bodyPr>
          <a:lstStyle/>
          <a:p>
            <a:r>
              <a:rPr lang="en-US" altLang="en-US" sz="1000" b="1" dirty="0">
                <a:solidFill>
                  <a:srgbClr val="FFFF00"/>
                </a:solidFill>
              </a:rPr>
              <a:t>≥400</a:t>
            </a:r>
          </a:p>
        </p:txBody>
      </p:sp>
      <p:sp>
        <p:nvSpPr>
          <p:cNvPr id="24833" name="TextBox 370"/>
          <p:cNvSpPr txBox="1">
            <a:spLocks noChangeArrowheads="1"/>
          </p:cNvSpPr>
          <p:nvPr/>
        </p:nvSpPr>
        <p:spPr bwMode="auto">
          <a:xfrm>
            <a:off x="2436813" y="5630838"/>
            <a:ext cx="438150" cy="246062"/>
          </a:xfrm>
          <a:prstGeom prst="rect">
            <a:avLst/>
          </a:prstGeom>
          <a:noFill/>
          <a:ln w="9525">
            <a:noFill/>
            <a:miter lim="800000"/>
            <a:headEnd/>
            <a:tailEnd/>
          </a:ln>
        </p:spPr>
        <p:txBody>
          <a:bodyPr>
            <a:spAutoFit/>
          </a:bodyPr>
          <a:lstStyle/>
          <a:p>
            <a:pPr algn="r" fontAlgn="b"/>
            <a:r>
              <a:rPr lang="en-US" altLang="en-US" sz="1000" b="1">
                <a:solidFill>
                  <a:srgbClr val="FFFF00"/>
                </a:solidFill>
              </a:rPr>
              <a:t>119</a:t>
            </a:r>
            <a:endParaRPr lang="en-US" altLang="en-US" sz="1000" b="1">
              <a:solidFill>
                <a:srgbClr val="FFFF00"/>
              </a:solidFill>
              <a:latin typeface="MS Sans Serif"/>
            </a:endParaRPr>
          </a:p>
        </p:txBody>
      </p:sp>
      <p:sp>
        <p:nvSpPr>
          <p:cNvPr id="24834" name="TextBox 372"/>
          <p:cNvSpPr txBox="1">
            <a:spLocks noChangeArrowheads="1"/>
          </p:cNvSpPr>
          <p:nvPr/>
        </p:nvSpPr>
        <p:spPr bwMode="auto">
          <a:xfrm>
            <a:off x="3762375" y="5630838"/>
            <a:ext cx="439738" cy="246062"/>
          </a:xfrm>
          <a:prstGeom prst="rect">
            <a:avLst/>
          </a:prstGeom>
          <a:noFill/>
          <a:ln w="9525">
            <a:noFill/>
            <a:miter lim="800000"/>
            <a:headEnd/>
            <a:tailEnd/>
          </a:ln>
        </p:spPr>
        <p:txBody>
          <a:bodyPr>
            <a:spAutoFit/>
          </a:bodyPr>
          <a:lstStyle/>
          <a:p>
            <a:pPr algn="r" fontAlgn="b"/>
            <a:r>
              <a:rPr lang="en-US" altLang="en-US" sz="1000" b="1">
                <a:solidFill>
                  <a:srgbClr val="FFFF00"/>
                </a:solidFill>
              </a:rPr>
              <a:t>116</a:t>
            </a:r>
            <a:endParaRPr lang="en-US" altLang="en-US" sz="1000" b="1">
              <a:solidFill>
                <a:srgbClr val="FFFF00"/>
              </a:solidFill>
              <a:latin typeface="MS Sans Serif"/>
            </a:endParaRPr>
          </a:p>
        </p:txBody>
      </p:sp>
      <p:sp>
        <p:nvSpPr>
          <p:cNvPr id="24835" name="TextBox 374"/>
          <p:cNvSpPr txBox="1">
            <a:spLocks noChangeArrowheads="1"/>
          </p:cNvSpPr>
          <p:nvPr/>
        </p:nvSpPr>
        <p:spPr bwMode="auto">
          <a:xfrm>
            <a:off x="2874963" y="5630838"/>
            <a:ext cx="439737" cy="246062"/>
          </a:xfrm>
          <a:prstGeom prst="rect">
            <a:avLst/>
          </a:prstGeom>
          <a:noFill/>
          <a:ln w="9525">
            <a:noFill/>
            <a:miter lim="800000"/>
            <a:headEnd/>
            <a:tailEnd/>
          </a:ln>
        </p:spPr>
        <p:txBody>
          <a:bodyPr>
            <a:spAutoFit/>
          </a:bodyPr>
          <a:lstStyle/>
          <a:p>
            <a:pPr algn="r" fontAlgn="b"/>
            <a:r>
              <a:rPr lang="en-US" altLang="en-US" sz="1000" b="1">
                <a:solidFill>
                  <a:srgbClr val="FFFF00"/>
                </a:solidFill>
              </a:rPr>
              <a:t>99</a:t>
            </a:r>
            <a:endParaRPr lang="en-US" altLang="en-US" sz="1000" b="1">
              <a:solidFill>
                <a:srgbClr val="FFFF00"/>
              </a:solidFill>
              <a:latin typeface="MS Sans Serif"/>
            </a:endParaRPr>
          </a:p>
        </p:txBody>
      </p:sp>
      <p:sp>
        <p:nvSpPr>
          <p:cNvPr id="24836" name="TextBox 376"/>
          <p:cNvSpPr txBox="1">
            <a:spLocks noChangeArrowheads="1"/>
          </p:cNvSpPr>
          <p:nvPr/>
        </p:nvSpPr>
        <p:spPr bwMode="auto">
          <a:xfrm>
            <a:off x="3314700" y="5630838"/>
            <a:ext cx="438150" cy="246062"/>
          </a:xfrm>
          <a:prstGeom prst="rect">
            <a:avLst/>
          </a:prstGeom>
          <a:noFill/>
          <a:ln w="9525">
            <a:noFill/>
            <a:miter lim="800000"/>
            <a:headEnd/>
            <a:tailEnd/>
          </a:ln>
        </p:spPr>
        <p:txBody>
          <a:bodyPr>
            <a:spAutoFit/>
          </a:bodyPr>
          <a:lstStyle/>
          <a:p>
            <a:pPr algn="r" fontAlgn="b"/>
            <a:r>
              <a:rPr lang="en-US" altLang="en-US" sz="1000" b="1" dirty="0">
                <a:solidFill>
                  <a:srgbClr val="FFFF00"/>
                </a:solidFill>
              </a:rPr>
              <a:t>131</a:t>
            </a:r>
            <a:endParaRPr lang="en-US" altLang="en-US" sz="1000" b="1" dirty="0">
              <a:solidFill>
                <a:srgbClr val="FFFF00"/>
              </a:solidFill>
              <a:latin typeface="MS Sans Serif"/>
            </a:endParaRPr>
          </a:p>
        </p:txBody>
      </p:sp>
      <p:sp>
        <p:nvSpPr>
          <p:cNvPr id="24837" name="TextBox 378"/>
          <p:cNvSpPr txBox="1">
            <a:spLocks noChangeArrowheads="1"/>
          </p:cNvSpPr>
          <p:nvPr/>
        </p:nvSpPr>
        <p:spPr bwMode="auto">
          <a:xfrm>
            <a:off x="7745413" y="5632425"/>
            <a:ext cx="1371600" cy="246063"/>
          </a:xfrm>
          <a:prstGeom prst="rect">
            <a:avLst/>
          </a:prstGeom>
          <a:noFill/>
          <a:ln w="9525">
            <a:noFill/>
            <a:miter lim="800000"/>
            <a:headEnd/>
            <a:tailEnd/>
          </a:ln>
        </p:spPr>
        <p:txBody>
          <a:bodyPr>
            <a:spAutoFit/>
          </a:bodyPr>
          <a:lstStyle/>
          <a:p>
            <a:pPr fontAlgn="b"/>
            <a:r>
              <a:rPr lang="en-US" altLang="en-US" sz="1000" b="1" dirty="0">
                <a:solidFill>
                  <a:srgbClr val="FFFF00"/>
                </a:solidFill>
              </a:rPr>
              <a:t>0.674 (0.508, 0.895)</a:t>
            </a:r>
            <a:endParaRPr lang="en-US" altLang="en-US" sz="1000" b="1" dirty="0">
              <a:solidFill>
                <a:srgbClr val="FFFF00"/>
              </a:solidFill>
              <a:latin typeface="MS Sans Serif"/>
            </a:endParaRPr>
          </a:p>
        </p:txBody>
      </p:sp>
      <p:sp>
        <p:nvSpPr>
          <p:cNvPr id="24838" name="TextBox 346"/>
          <p:cNvSpPr txBox="1">
            <a:spLocks noChangeArrowheads="1"/>
          </p:cNvSpPr>
          <p:nvPr/>
        </p:nvSpPr>
        <p:spPr bwMode="auto">
          <a:xfrm>
            <a:off x="7745413" y="3505175"/>
            <a:ext cx="1371600" cy="246063"/>
          </a:xfrm>
          <a:prstGeom prst="rect">
            <a:avLst/>
          </a:prstGeom>
          <a:noFill/>
          <a:ln w="9525">
            <a:noFill/>
            <a:miter lim="800000"/>
            <a:headEnd/>
            <a:tailEnd/>
          </a:ln>
        </p:spPr>
        <p:txBody>
          <a:bodyPr>
            <a:spAutoFit/>
          </a:bodyPr>
          <a:lstStyle/>
          <a:p>
            <a:pPr fontAlgn="b"/>
            <a:r>
              <a:rPr lang="en-US" altLang="en-US" sz="1000"/>
              <a:t>1.220 (0.832, 1.790)</a:t>
            </a:r>
            <a:endParaRPr lang="en-US" altLang="en-US" sz="1000">
              <a:latin typeface="MS Sans Serif"/>
            </a:endParaRPr>
          </a:p>
        </p:txBody>
      </p:sp>
      <p:graphicFrame>
        <p:nvGraphicFramePr>
          <p:cNvPr id="24676" name="Object 100"/>
          <p:cNvGraphicFramePr>
            <a:graphicFrameLocks noChangeAspect="1"/>
          </p:cNvGraphicFramePr>
          <p:nvPr>
            <p:extLst>
              <p:ext uri="{D42A27DB-BD31-4B8C-83A1-F6EECF244321}">
                <p14:modId xmlns:p14="http://schemas.microsoft.com/office/powerpoint/2010/main" val="2549804120"/>
              </p:ext>
            </p:extLst>
          </p:nvPr>
        </p:nvGraphicFramePr>
        <p:xfrm>
          <a:off x="3220244" y="476672"/>
          <a:ext cx="4456112" cy="5848350"/>
        </p:xfrm>
        <a:graphic>
          <a:graphicData uri="http://schemas.openxmlformats.org/presentationml/2006/ole">
            <mc:AlternateContent xmlns:mc="http://schemas.openxmlformats.org/markup-compatibility/2006">
              <mc:Choice xmlns:v="urn:schemas-microsoft-com:vml" Requires="v">
                <p:oleObj spid="_x0000_s24694" name="SPW 12.0 Graph" r:id="rId5" imgW="4457700" imgH="5848350" progId="">
                  <p:embed/>
                </p:oleObj>
              </mc:Choice>
              <mc:Fallback>
                <p:oleObj name="SPW 12.0 Graph" r:id="rId5" imgW="4457700" imgH="5848350" progId="">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0244" y="476672"/>
                        <a:ext cx="4456112" cy="584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40" name="Rectangle 2"/>
          <p:cNvSpPr>
            <a:spLocks noChangeArrowheads="1"/>
          </p:cNvSpPr>
          <p:nvPr/>
        </p:nvSpPr>
        <p:spPr bwMode="auto">
          <a:xfrm>
            <a:off x="396081" y="6090649"/>
            <a:ext cx="2573338" cy="246063"/>
          </a:xfrm>
          <a:prstGeom prst="rect">
            <a:avLst/>
          </a:prstGeom>
          <a:noFill/>
          <a:ln w="9525">
            <a:noFill/>
            <a:miter lim="800000"/>
            <a:headEnd/>
            <a:tailEnd/>
          </a:ln>
        </p:spPr>
        <p:txBody>
          <a:bodyPr>
            <a:spAutoFit/>
          </a:bodyPr>
          <a:lstStyle/>
          <a:p>
            <a:r>
              <a:rPr lang="en-US" sz="1000" dirty="0"/>
              <a:t>*Interaction </a:t>
            </a:r>
            <a:r>
              <a:rPr lang="en-US" sz="1000" i="1" dirty="0" smtClean="0"/>
              <a:t>P</a:t>
            </a:r>
            <a:r>
              <a:rPr lang="en-US" sz="1000" dirty="0" smtClean="0"/>
              <a:t> value  = .0272</a:t>
            </a:r>
            <a:r>
              <a:rPr lang="en-US" sz="1000" dirty="0"/>
              <a:t>.</a:t>
            </a:r>
          </a:p>
        </p:txBody>
      </p:sp>
      <p:sp>
        <p:nvSpPr>
          <p:cNvPr id="169" name="TextBox 168"/>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204788" y="118373"/>
            <a:ext cx="8759825" cy="646331"/>
          </a:xfrm>
          <a:prstGeom prst="rect">
            <a:avLst/>
          </a:prstGeom>
          <a:noFill/>
          <a:ln>
            <a:noFill/>
          </a:ln>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3600" b="1" dirty="0">
                <a:solidFill>
                  <a:srgbClr val="F09828"/>
                </a:solidFill>
                <a:latin typeface="+mj-lt"/>
              </a:rPr>
              <a:t>Baseline </a:t>
            </a:r>
            <a:r>
              <a:rPr lang="en-US" altLang="en-US" sz="3600" b="1" dirty="0" smtClean="0">
                <a:solidFill>
                  <a:srgbClr val="F09828"/>
                </a:solidFill>
                <a:latin typeface="+mj-lt"/>
              </a:rPr>
              <a:t>Characteristics</a:t>
            </a:r>
            <a:endParaRPr lang="en-US" altLang="en-US" sz="3600" b="1" dirty="0">
              <a:solidFill>
                <a:srgbClr val="F09828"/>
              </a:solidFill>
              <a:latin typeface="+mj-lt"/>
            </a:endParaRPr>
          </a:p>
        </p:txBody>
      </p:sp>
      <p:sp>
        <p:nvSpPr>
          <p:cNvPr id="26626" name="Rectangle 9"/>
          <p:cNvSpPr>
            <a:spLocks noChangeArrowheads="1"/>
          </p:cNvSpPr>
          <p:nvPr/>
        </p:nvSpPr>
        <p:spPr bwMode="auto">
          <a:xfrm>
            <a:off x="49213" y="6021288"/>
            <a:ext cx="9059862" cy="400110"/>
          </a:xfrm>
          <a:prstGeom prst="rect">
            <a:avLst/>
          </a:prstGeom>
          <a:noFill/>
          <a:ln w="9525">
            <a:noFill/>
            <a:miter lim="800000"/>
            <a:headEnd/>
            <a:tailEnd/>
          </a:ln>
        </p:spPr>
        <p:txBody>
          <a:bodyPr>
            <a:spAutoFit/>
          </a:bodyPr>
          <a:lstStyle/>
          <a:p>
            <a:r>
              <a:rPr lang="en-US" altLang="en-US" sz="1000" dirty="0" smtClean="0">
                <a:ea typeface="Calibri" pitchFamily="34" charset="0"/>
                <a:cs typeface="Arial" charset="0"/>
              </a:rPr>
              <a:t>AFP, </a:t>
            </a:r>
            <a:r>
              <a:rPr lang="el-GR" altLang="en-US" sz="1000" dirty="0" smtClean="0">
                <a:ea typeface="Calibri" pitchFamily="34" charset="0"/>
                <a:cs typeface="Arial" charset="0"/>
              </a:rPr>
              <a:t>α-</a:t>
            </a:r>
            <a:r>
              <a:rPr lang="en-US" altLang="en-US" sz="1000" dirty="0">
                <a:ea typeface="Calibri" pitchFamily="34" charset="0"/>
                <a:cs typeface="Arial" charset="0"/>
              </a:rPr>
              <a:t>fetoprotein; </a:t>
            </a:r>
            <a:r>
              <a:rPr lang="en-US" altLang="en-US" sz="1000" dirty="0" smtClean="0">
                <a:cs typeface="Arial" charset="0"/>
              </a:rPr>
              <a:t>BCLC, Barcelona </a:t>
            </a:r>
            <a:r>
              <a:rPr lang="en-US" altLang="en-US" sz="1000" dirty="0">
                <a:cs typeface="Arial" charset="0"/>
              </a:rPr>
              <a:t>Clinic Liver Cancer; ECOG </a:t>
            </a:r>
            <a:r>
              <a:rPr lang="en-US" altLang="en-US" sz="1000" dirty="0" smtClean="0">
                <a:cs typeface="Arial" charset="0"/>
              </a:rPr>
              <a:t>PS, Eastern </a:t>
            </a:r>
            <a:r>
              <a:rPr lang="en-US" altLang="en-US" sz="1000" dirty="0">
                <a:cs typeface="Arial" charset="0"/>
              </a:rPr>
              <a:t>Cooperative Oncology Group performance status; </a:t>
            </a:r>
            <a:r>
              <a:rPr lang="en-US" altLang="en-US" sz="1000" dirty="0" smtClean="0">
                <a:cs typeface="Arial" charset="0"/>
              </a:rPr>
              <a:t>N, number </a:t>
            </a:r>
            <a:r>
              <a:rPr lang="en-US" altLang="en-US" sz="1000" dirty="0">
                <a:cs typeface="Arial" charset="0"/>
              </a:rPr>
              <a:t>of patients; </a:t>
            </a:r>
            <a:r>
              <a:rPr lang="en-US" altLang="en-US" sz="1000" dirty="0" smtClean="0">
                <a:cs typeface="Arial" charset="0"/>
              </a:rPr>
              <a:t>n, number </a:t>
            </a:r>
            <a:r>
              <a:rPr lang="en-US" altLang="en-US" sz="1000" dirty="0">
                <a:cs typeface="Arial" charset="0"/>
              </a:rPr>
              <a:t>of patients in </a:t>
            </a:r>
            <a:r>
              <a:rPr lang="en-US" altLang="en-US" sz="1000" dirty="0" smtClean="0">
                <a:cs typeface="Arial" charset="0"/>
              </a:rPr>
              <a:t>category</a:t>
            </a:r>
            <a:endParaRPr lang="en-US" altLang="en-US" sz="1000" dirty="0">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8664606"/>
              </p:ext>
            </p:extLst>
          </p:nvPr>
        </p:nvGraphicFramePr>
        <p:xfrm>
          <a:off x="117475" y="833439"/>
          <a:ext cx="8939213" cy="5149854"/>
        </p:xfrm>
        <a:graphic>
          <a:graphicData uri="http://schemas.openxmlformats.org/drawingml/2006/table">
            <a:tbl>
              <a:tblPr firstRow="1" firstCol="1" bandRow="1">
                <a:tableStyleId>{2D5ABB26-0587-4C30-8999-92F81FD0307C}</a:tableStyleId>
              </a:tblPr>
              <a:tblGrid>
                <a:gridCol w="2776573"/>
                <a:gridCol w="1693033"/>
                <a:gridCol w="1523730"/>
                <a:gridCol w="1608381"/>
                <a:gridCol w="1337496"/>
              </a:tblGrid>
              <a:tr h="309921">
                <a:tc>
                  <a:txBody>
                    <a:bodyPr/>
                    <a:lstStyle/>
                    <a:p>
                      <a:pPr marL="0" marR="0" algn="l" defTabSz="457200" rtl="0" eaLnBrk="1" latinLnBrk="0" hangingPunct="1">
                        <a:lnSpc>
                          <a:spcPct val="115000"/>
                        </a:lnSpc>
                        <a:spcBef>
                          <a:spcPts val="0"/>
                        </a:spcBef>
                        <a:spcAft>
                          <a:spcPts val="0"/>
                        </a:spcAft>
                      </a:pPr>
                      <a:r>
                        <a:rPr lang="en-GB" sz="1300" b="1" kern="1200" dirty="0">
                          <a:solidFill>
                            <a:schemeClr val="bg2"/>
                          </a:solidFill>
                          <a:effectLst/>
                        </a:rPr>
                        <a:t> </a:t>
                      </a:r>
                      <a:endParaRPr lang="en-US" sz="1300" b="1" kern="1200" dirty="0">
                        <a:solidFill>
                          <a:schemeClr val="bg2"/>
                        </a:solidFill>
                        <a:effectLst/>
                        <a:latin typeface="Arial" pitchFamily="34" charset="0"/>
                        <a:ea typeface="+mn-ea"/>
                        <a:cs typeface="Arial" pitchFamily="34" charset="0"/>
                      </a:endParaRPr>
                    </a:p>
                  </a:txBody>
                  <a:tcPr marL="36694" marR="36694" marT="36695" marB="36695"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gridSpan="2">
                  <a:txBody>
                    <a:bodyPr/>
                    <a:lstStyle/>
                    <a:p>
                      <a:pPr marL="0" marR="0" algn="ctr" defTabSz="457200" rtl="0" eaLnBrk="1" latinLnBrk="0" hangingPunct="1">
                        <a:lnSpc>
                          <a:spcPct val="115000"/>
                        </a:lnSpc>
                        <a:spcBef>
                          <a:spcPts val="0"/>
                        </a:spcBef>
                        <a:spcAft>
                          <a:spcPts val="0"/>
                        </a:spcAft>
                      </a:pPr>
                      <a:r>
                        <a:rPr lang="en-GB" sz="1300" b="1" kern="1200" dirty="0">
                          <a:solidFill>
                            <a:schemeClr val="bg2"/>
                          </a:solidFill>
                          <a:effectLst/>
                        </a:rPr>
                        <a:t>AFP ≥400 ng/mL</a:t>
                      </a:r>
                      <a:endParaRPr lang="en-US" sz="1300" b="1" kern="1200" dirty="0">
                        <a:solidFill>
                          <a:schemeClr val="bg2"/>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endParaRPr lang="en-US"/>
                    </a:p>
                  </a:txBody>
                  <a:tcPr/>
                </a:tc>
                <a:tc gridSpan="2">
                  <a:txBody>
                    <a:bodyPr/>
                    <a:lstStyle/>
                    <a:p>
                      <a:pPr marL="0" marR="0" algn="ctr" defTabSz="457200" rtl="0" eaLnBrk="1" latinLnBrk="0" hangingPunct="1">
                        <a:lnSpc>
                          <a:spcPct val="115000"/>
                        </a:lnSpc>
                        <a:spcBef>
                          <a:spcPts val="0"/>
                        </a:spcBef>
                        <a:spcAft>
                          <a:spcPts val="0"/>
                        </a:spcAft>
                      </a:pPr>
                      <a:r>
                        <a:rPr lang="en-GB" sz="1300" b="1" kern="1200" dirty="0">
                          <a:solidFill>
                            <a:schemeClr val="bg2"/>
                          </a:solidFill>
                          <a:effectLst/>
                        </a:rPr>
                        <a:t>AFP &lt;400 ng/mL</a:t>
                      </a:r>
                      <a:endParaRPr lang="en-US" sz="1300" b="1" kern="1200" dirty="0">
                        <a:solidFill>
                          <a:schemeClr val="bg2"/>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endParaRPr lang="en-US"/>
                    </a:p>
                  </a:txBody>
                  <a:tcPr/>
                </a:tc>
              </a:tr>
              <a:tr h="810960">
                <a:tc>
                  <a:txBody>
                    <a:bodyPr/>
                    <a:lstStyle/>
                    <a:p>
                      <a:pPr marL="0" marR="0" algn="l" defTabSz="457200" rtl="0" eaLnBrk="1" latinLnBrk="0" hangingPunct="1">
                        <a:lnSpc>
                          <a:spcPct val="115000"/>
                        </a:lnSpc>
                        <a:spcBef>
                          <a:spcPts val="0"/>
                        </a:spcBef>
                        <a:spcAft>
                          <a:spcPts val="0"/>
                        </a:spcAft>
                      </a:pPr>
                      <a:endParaRPr lang="en-US" sz="1300" b="1" kern="1200" dirty="0">
                        <a:solidFill>
                          <a:schemeClr val="bg2"/>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defTabSz="457200" rtl="0" eaLnBrk="1" latinLnBrk="0" hangingPunct="1">
                        <a:lnSpc>
                          <a:spcPct val="115000"/>
                        </a:lnSpc>
                        <a:spcBef>
                          <a:spcPts val="0"/>
                        </a:spcBef>
                        <a:spcAft>
                          <a:spcPts val="0"/>
                        </a:spcAft>
                      </a:pPr>
                      <a:r>
                        <a:rPr lang="en-GB" sz="1300" b="1" kern="1200" dirty="0">
                          <a:solidFill>
                            <a:schemeClr val="bg2"/>
                          </a:solidFill>
                          <a:effectLst/>
                        </a:rPr>
                        <a:t>Ramucirumab</a:t>
                      </a:r>
                      <a:br>
                        <a:rPr lang="en-GB" sz="1300" b="1" kern="1200" dirty="0">
                          <a:solidFill>
                            <a:schemeClr val="bg2"/>
                          </a:solidFill>
                          <a:effectLst/>
                        </a:rPr>
                      </a:br>
                      <a:r>
                        <a:rPr lang="en-GB" sz="1300" b="1" kern="1200" dirty="0" smtClean="0">
                          <a:solidFill>
                            <a:schemeClr val="bg2"/>
                          </a:solidFill>
                          <a:effectLst/>
                        </a:rPr>
                        <a:t>N = 119</a:t>
                      </a:r>
                      <a:br>
                        <a:rPr lang="en-GB" sz="1300" b="1" kern="1200" dirty="0" smtClean="0">
                          <a:solidFill>
                            <a:schemeClr val="bg2"/>
                          </a:solidFill>
                          <a:effectLst/>
                        </a:rPr>
                      </a:br>
                      <a:r>
                        <a:rPr lang="en-GB" sz="1300" b="1" kern="1200" baseline="0" dirty="0" smtClean="0">
                          <a:solidFill>
                            <a:schemeClr val="bg2"/>
                          </a:solidFill>
                          <a:effectLst/>
                        </a:rPr>
                        <a:t>n (%)</a:t>
                      </a:r>
                      <a:endParaRPr lang="en-US" sz="1300" b="1" kern="1200" dirty="0">
                        <a:solidFill>
                          <a:schemeClr val="bg2"/>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defTabSz="457200" rtl="0" eaLnBrk="1" latinLnBrk="0" hangingPunct="1">
                        <a:lnSpc>
                          <a:spcPct val="115000"/>
                        </a:lnSpc>
                        <a:spcBef>
                          <a:spcPts val="0"/>
                        </a:spcBef>
                        <a:spcAft>
                          <a:spcPts val="0"/>
                        </a:spcAft>
                      </a:pPr>
                      <a:r>
                        <a:rPr lang="en-GB" sz="1300" b="1" kern="1200" dirty="0">
                          <a:solidFill>
                            <a:schemeClr val="bg2"/>
                          </a:solidFill>
                          <a:effectLst/>
                        </a:rPr>
                        <a:t>Placebo</a:t>
                      </a:r>
                      <a:br>
                        <a:rPr lang="en-GB" sz="1300" b="1" kern="1200" dirty="0">
                          <a:solidFill>
                            <a:schemeClr val="bg2"/>
                          </a:solidFill>
                          <a:effectLst/>
                        </a:rPr>
                      </a:br>
                      <a:r>
                        <a:rPr lang="en-GB" sz="1300" b="1" kern="1200" dirty="0" smtClean="0">
                          <a:solidFill>
                            <a:schemeClr val="bg2"/>
                          </a:solidFill>
                          <a:effectLst/>
                        </a:rPr>
                        <a:t>N = 131</a:t>
                      </a:r>
                      <a:br>
                        <a:rPr lang="en-GB" sz="1300" b="1" kern="1200" dirty="0" smtClean="0">
                          <a:solidFill>
                            <a:schemeClr val="bg2"/>
                          </a:solidFill>
                          <a:effectLst/>
                        </a:rPr>
                      </a:br>
                      <a:r>
                        <a:rPr lang="en-GB" sz="1300" b="1" kern="1200" baseline="0" dirty="0" smtClean="0">
                          <a:solidFill>
                            <a:schemeClr val="bg2"/>
                          </a:solidFill>
                          <a:effectLst/>
                        </a:rPr>
                        <a:t>n (%)</a:t>
                      </a:r>
                      <a:endParaRPr lang="en-US" sz="1300" b="1" kern="1200" dirty="0">
                        <a:solidFill>
                          <a:schemeClr val="bg2"/>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defTabSz="457200" rtl="0" eaLnBrk="1" latinLnBrk="0" hangingPunct="1">
                        <a:lnSpc>
                          <a:spcPct val="115000"/>
                        </a:lnSpc>
                        <a:spcBef>
                          <a:spcPts val="0"/>
                        </a:spcBef>
                        <a:spcAft>
                          <a:spcPts val="0"/>
                        </a:spcAft>
                      </a:pPr>
                      <a:r>
                        <a:rPr lang="en-GB" sz="1300" b="1" kern="1200" dirty="0">
                          <a:solidFill>
                            <a:schemeClr val="bg2"/>
                          </a:solidFill>
                          <a:effectLst/>
                        </a:rPr>
                        <a:t>Ramucirumab</a:t>
                      </a:r>
                      <a:br>
                        <a:rPr lang="en-GB" sz="1300" b="1" kern="1200" dirty="0">
                          <a:solidFill>
                            <a:schemeClr val="bg2"/>
                          </a:solidFill>
                          <a:effectLst/>
                        </a:rPr>
                      </a:br>
                      <a:r>
                        <a:rPr lang="en-GB" sz="1300" b="1" kern="1200" dirty="0" smtClean="0">
                          <a:solidFill>
                            <a:schemeClr val="bg2"/>
                          </a:solidFill>
                          <a:effectLst/>
                        </a:rPr>
                        <a:t>N = 1 60</a:t>
                      </a:r>
                      <a:br>
                        <a:rPr lang="en-GB" sz="1300" b="1" kern="1200" dirty="0" smtClean="0">
                          <a:solidFill>
                            <a:schemeClr val="bg2"/>
                          </a:solidFill>
                          <a:effectLst/>
                        </a:rPr>
                      </a:br>
                      <a:r>
                        <a:rPr lang="en-GB" sz="1300" b="1" kern="1200" baseline="0" dirty="0" smtClean="0">
                          <a:solidFill>
                            <a:schemeClr val="bg2"/>
                          </a:solidFill>
                          <a:effectLst/>
                        </a:rPr>
                        <a:t>n (%)</a:t>
                      </a:r>
                      <a:endParaRPr lang="en-US" sz="1300" b="1" kern="1200" dirty="0">
                        <a:solidFill>
                          <a:schemeClr val="bg2"/>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defTabSz="457200" rtl="0" eaLnBrk="1" latinLnBrk="0" hangingPunct="1">
                        <a:lnSpc>
                          <a:spcPct val="115000"/>
                        </a:lnSpc>
                        <a:spcBef>
                          <a:spcPts val="0"/>
                        </a:spcBef>
                        <a:spcAft>
                          <a:spcPts val="0"/>
                        </a:spcAft>
                      </a:pPr>
                      <a:r>
                        <a:rPr lang="en-GB" sz="1300" b="1" kern="1200" dirty="0">
                          <a:solidFill>
                            <a:schemeClr val="bg2"/>
                          </a:solidFill>
                          <a:effectLst/>
                        </a:rPr>
                        <a:t>Placebo</a:t>
                      </a:r>
                      <a:br>
                        <a:rPr lang="en-GB" sz="1300" b="1" kern="1200" dirty="0">
                          <a:solidFill>
                            <a:schemeClr val="bg2"/>
                          </a:solidFill>
                          <a:effectLst/>
                        </a:rPr>
                      </a:br>
                      <a:r>
                        <a:rPr lang="en-GB" sz="1300" b="1" kern="1200" dirty="0" smtClean="0">
                          <a:solidFill>
                            <a:schemeClr val="bg2"/>
                          </a:solidFill>
                          <a:effectLst/>
                        </a:rPr>
                        <a:t>N = 150</a:t>
                      </a:r>
                      <a:br>
                        <a:rPr lang="en-GB" sz="1300" b="1" kern="1200" dirty="0" smtClean="0">
                          <a:solidFill>
                            <a:schemeClr val="bg2"/>
                          </a:solidFill>
                          <a:effectLst/>
                        </a:rPr>
                      </a:br>
                      <a:r>
                        <a:rPr lang="en-GB" sz="1300" b="1" kern="1200" baseline="0" dirty="0" smtClean="0">
                          <a:solidFill>
                            <a:schemeClr val="bg2"/>
                          </a:solidFill>
                          <a:effectLst/>
                        </a:rPr>
                        <a:t>n (%)</a:t>
                      </a:r>
                      <a:endParaRPr lang="en-US" sz="1300" b="1" kern="1200" dirty="0">
                        <a:solidFill>
                          <a:schemeClr val="bg2"/>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309921">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GB" sz="1300" b="1" kern="1200" dirty="0" smtClean="0">
                          <a:solidFill>
                            <a:schemeClr val="tx1"/>
                          </a:solidFill>
                          <a:effectLst/>
                        </a:rPr>
                        <a:t>Baseline BCLC Score – Stage C</a:t>
                      </a:r>
                      <a:endParaRPr lang="en-US" sz="1300" b="1" kern="1200" dirty="0" smtClean="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108 (90.8)</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122 (93.1)</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138 (86.3)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125 (83.3)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US" sz="1300" b="1" kern="1200" dirty="0">
                          <a:solidFill>
                            <a:schemeClr val="tx1"/>
                          </a:solidFill>
                          <a:effectLst/>
                        </a:rPr>
                        <a:t>Primary tumor present</a:t>
                      </a:r>
                      <a:endParaRPr lang="en-US" sz="1300" b="1"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107 (89.9)</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117 (89.3)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146 (91.3)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134 (89.3)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US" sz="1300" b="1" kern="1200" dirty="0">
                          <a:solidFill>
                            <a:schemeClr val="tx1"/>
                          </a:solidFill>
                          <a:effectLst/>
                        </a:rPr>
                        <a:t>Number of metastatic </a:t>
                      </a:r>
                      <a:r>
                        <a:rPr lang="en-US" sz="1300" b="1" kern="1200" dirty="0" smtClean="0">
                          <a:solidFill>
                            <a:schemeClr val="tx1"/>
                          </a:solidFill>
                          <a:effectLst/>
                        </a:rPr>
                        <a:t>sites</a:t>
                      </a:r>
                      <a:endParaRPr lang="en-US" sz="1300" b="1" kern="1200" baseline="300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 </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 </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 </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 </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GB" sz="1300" b="1" kern="1200" dirty="0">
                          <a:solidFill>
                            <a:schemeClr val="tx1"/>
                          </a:solidFill>
                          <a:effectLst/>
                        </a:rPr>
                        <a:t>    0-2</a:t>
                      </a:r>
                      <a:endParaRPr lang="en-US" sz="1300" b="1"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109 (91.6)</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116 (88.5)</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142 (88.8)</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138 (92.0)</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GB" sz="1300" b="1" kern="1200" dirty="0">
                          <a:solidFill>
                            <a:schemeClr val="tx1"/>
                          </a:solidFill>
                          <a:effectLst/>
                        </a:rPr>
                        <a:t>    ≥3</a:t>
                      </a:r>
                      <a:endParaRPr lang="en-US" sz="1300" b="1"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10 (8.4)</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15 (11.5)</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18 (11.3)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12 (8.0)</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GB" sz="1300" b="1" kern="1200" dirty="0" smtClean="0">
                          <a:solidFill>
                            <a:schemeClr val="tx1"/>
                          </a:solidFill>
                          <a:effectLst/>
                        </a:rPr>
                        <a:t>Etiology </a:t>
                      </a:r>
                      <a:r>
                        <a:rPr lang="en-GB" sz="1300" b="1" kern="1200" dirty="0">
                          <a:solidFill>
                            <a:schemeClr val="tx1"/>
                          </a:solidFill>
                          <a:effectLst/>
                        </a:rPr>
                        <a:t>of </a:t>
                      </a:r>
                      <a:r>
                        <a:rPr lang="en-GB" sz="1300" b="1" kern="1200" dirty="0" smtClean="0">
                          <a:solidFill>
                            <a:schemeClr val="tx1"/>
                          </a:solidFill>
                          <a:effectLst/>
                        </a:rPr>
                        <a:t>liver disease</a:t>
                      </a:r>
                      <a:endParaRPr lang="en-US" sz="1300" b="1"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 </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 </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 </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 </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GB" sz="1300" b="1" kern="1200" dirty="0">
                          <a:solidFill>
                            <a:schemeClr val="tx1"/>
                          </a:solidFill>
                          <a:effectLst/>
                        </a:rPr>
                        <a:t>    Hepatitis B</a:t>
                      </a:r>
                      <a:endParaRPr lang="en-US" sz="1300" b="1"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53 (44.5)</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66 (50.4)</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55 (34.4)</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41 (27.3)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GB" sz="1300" b="1" kern="1200" dirty="0">
                          <a:solidFill>
                            <a:schemeClr val="tx1"/>
                          </a:solidFill>
                          <a:effectLst/>
                        </a:rPr>
                        <a:t>    Hepatitis C</a:t>
                      </a:r>
                      <a:endParaRPr lang="en-US" sz="1300" b="1"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35 (29.4)</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28 (21.4)</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47 (29.4)</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48 (32.0)</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GB" sz="1300" b="1" kern="1200" dirty="0">
                          <a:solidFill>
                            <a:schemeClr val="tx1"/>
                          </a:solidFill>
                          <a:effectLst/>
                        </a:rPr>
                        <a:t>    Other</a:t>
                      </a:r>
                      <a:endParaRPr lang="en-US" sz="1300" b="1"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46 (38.7)</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49 (37.4)</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77 (48.1)</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GB" sz="1300" kern="1200" dirty="0">
                          <a:solidFill>
                            <a:schemeClr val="tx1"/>
                          </a:solidFill>
                          <a:effectLst/>
                        </a:rPr>
                        <a:t>83 (55.3)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381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US" sz="1300" b="1" kern="1200" dirty="0">
                          <a:solidFill>
                            <a:schemeClr val="tx1"/>
                          </a:solidFill>
                          <a:effectLst/>
                        </a:rPr>
                        <a:t>Macrovascular invasion present</a:t>
                      </a:r>
                      <a:endParaRPr lang="en-US" sz="1300" b="1"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43 </a:t>
                      </a:r>
                      <a:r>
                        <a:rPr lang="en-US" sz="1300" kern="1200" dirty="0" smtClean="0">
                          <a:solidFill>
                            <a:schemeClr val="tx1"/>
                          </a:solidFill>
                          <a:effectLst/>
                        </a:rPr>
                        <a:t>(36.1</a:t>
                      </a:r>
                      <a:r>
                        <a:rPr lang="en-US" sz="1300" kern="1200" dirty="0">
                          <a:solidFill>
                            <a:schemeClr val="tx1"/>
                          </a:solidFill>
                          <a:effectLst/>
                        </a:rPr>
                        <a:t>)</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44 (33.6)</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39 (24.4)</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35 (23.3)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US" sz="1300" b="1" kern="1200" dirty="0">
                          <a:solidFill>
                            <a:schemeClr val="tx1"/>
                          </a:solidFill>
                          <a:effectLst/>
                        </a:rPr>
                        <a:t>Extrahepatic spread present</a:t>
                      </a:r>
                      <a:endParaRPr lang="en-US" sz="1300" b="1"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85 (71.4)</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101 (77.1)</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118 (73.8)</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kern="1200" dirty="0">
                          <a:solidFill>
                            <a:schemeClr val="tx1"/>
                          </a:solidFill>
                          <a:effectLst/>
                        </a:rPr>
                        <a:t>98 (65.3)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US" sz="1300" b="1" kern="1200" dirty="0" smtClean="0">
                          <a:solidFill>
                            <a:schemeClr val="tx1"/>
                          </a:solidFill>
                          <a:effectLst/>
                          <a:latin typeface="Arial" pitchFamily="34" charset="0"/>
                          <a:ea typeface="+mn-ea"/>
                          <a:cs typeface="Arial" pitchFamily="34" charset="0"/>
                        </a:rPr>
                        <a:t>Age &lt;65</a:t>
                      </a:r>
                      <a:r>
                        <a:rPr lang="en-US" sz="1300" b="1" kern="1200" baseline="0" dirty="0" smtClean="0">
                          <a:solidFill>
                            <a:schemeClr val="tx1"/>
                          </a:solidFill>
                          <a:effectLst/>
                          <a:latin typeface="Arial" pitchFamily="34" charset="0"/>
                          <a:ea typeface="+mn-ea"/>
                          <a:cs typeface="Arial" pitchFamily="34" charset="0"/>
                        </a:rPr>
                        <a:t> years</a:t>
                      </a:r>
                      <a:endParaRPr lang="en-US" sz="1300" b="1"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b="0" kern="1200" dirty="0" smtClean="0">
                          <a:solidFill>
                            <a:schemeClr val="tx1"/>
                          </a:solidFill>
                          <a:effectLst/>
                          <a:latin typeface="Arial" pitchFamily="34" charset="0"/>
                          <a:ea typeface="+mn-ea"/>
                          <a:cs typeface="Arial" pitchFamily="34" charset="0"/>
                        </a:rPr>
                        <a:t>70 (58.8)</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b="0" kern="1200" dirty="0" smtClean="0">
                          <a:solidFill>
                            <a:schemeClr val="tx1"/>
                          </a:solidFill>
                          <a:effectLst/>
                          <a:latin typeface="Arial" pitchFamily="34" charset="0"/>
                          <a:ea typeface="+mn-ea"/>
                          <a:cs typeface="Arial" pitchFamily="34" charset="0"/>
                        </a:rPr>
                        <a:t>84 (64.1)</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b="0" kern="1200" dirty="0" smtClean="0">
                          <a:solidFill>
                            <a:schemeClr val="tx1"/>
                          </a:solidFill>
                          <a:effectLst/>
                          <a:latin typeface="Arial" pitchFamily="34" charset="0"/>
                          <a:ea typeface="+mn-ea"/>
                          <a:cs typeface="Arial" pitchFamily="34" charset="0"/>
                        </a:rPr>
                        <a:t>78 (48.8)</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b="0" kern="1200" dirty="0" smtClean="0">
                          <a:solidFill>
                            <a:schemeClr val="tx1"/>
                          </a:solidFill>
                          <a:effectLst/>
                          <a:latin typeface="Arial" pitchFamily="34" charset="0"/>
                          <a:ea typeface="+mn-ea"/>
                          <a:cs typeface="Arial" pitchFamily="34" charset="0"/>
                        </a:rPr>
                        <a:t>77 (51.3)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921">
                <a:tc>
                  <a:txBody>
                    <a:bodyPr/>
                    <a:lstStyle/>
                    <a:p>
                      <a:pPr marL="0" marR="0" algn="l" defTabSz="457200" rtl="0" eaLnBrk="1" latinLnBrk="0" hangingPunct="1">
                        <a:lnSpc>
                          <a:spcPct val="115000"/>
                        </a:lnSpc>
                        <a:spcBef>
                          <a:spcPts val="0"/>
                        </a:spcBef>
                        <a:spcAft>
                          <a:spcPts val="0"/>
                        </a:spcAft>
                      </a:pPr>
                      <a:r>
                        <a:rPr lang="en-US" sz="1300" b="1" kern="1200" dirty="0" smtClean="0">
                          <a:solidFill>
                            <a:schemeClr val="tx1"/>
                          </a:solidFill>
                          <a:effectLst/>
                          <a:latin typeface="Arial" pitchFamily="34" charset="0"/>
                          <a:ea typeface="+mn-ea"/>
                          <a:cs typeface="Arial" pitchFamily="34" charset="0"/>
                        </a:rPr>
                        <a:t>ECOG PS 0</a:t>
                      </a:r>
                      <a:endParaRPr lang="en-US" sz="1300" b="1"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b="0" kern="1200" dirty="0" smtClean="0">
                          <a:solidFill>
                            <a:schemeClr val="tx1"/>
                          </a:solidFill>
                          <a:effectLst/>
                          <a:latin typeface="Arial" pitchFamily="34" charset="0"/>
                          <a:ea typeface="+mn-ea"/>
                          <a:cs typeface="Arial" pitchFamily="34" charset="0"/>
                        </a:rPr>
                        <a:t>60 (50.4)</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b="0" kern="1200" dirty="0" smtClean="0">
                          <a:solidFill>
                            <a:schemeClr val="tx1"/>
                          </a:solidFill>
                          <a:effectLst/>
                          <a:latin typeface="Arial" pitchFamily="34" charset="0"/>
                          <a:ea typeface="+mn-ea"/>
                          <a:cs typeface="Arial" pitchFamily="34" charset="0"/>
                        </a:rPr>
                        <a:t>63 (48.1)</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b="0" kern="1200" dirty="0" smtClean="0">
                          <a:solidFill>
                            <a:schemeClr val="tx1"/>
                          </a:solidFill>
                          <a:effectLst/>
                          <a:latin typeface="Arial" pitchFamily="34" charset="0"/>
                          <a:ea typeface="+mn-ea"/>
                          <a:cs typeface="Arial" pitchFamily="34" charset="0"/>
                        </a:rPr>
                        <a:t>97 (60.6)</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0"/>
                        </a:spcBef>
                        <a:spcAft>
                          <a:spcPts val="0"/>
                        </a:spcAft>
                      </a:pPr>
                      <a:r>
                        <a:rPr lang="en-US" sz="1300" b="0" kern="1200" dirty="0" smtClean="0">
                          <a:solidFill>
                            <a:schemeClr val="tx1"/>
                          </a:solidFill>
                          <a:effectLst/>
                          <a:latin typeface="Arial" pitchFamily="34" charset="0"/>
                          <a:ea typeface="+mn-ea"/>
                          <a:cs typeface="Arial" pitchFamily="34" charset="0"/>
                        </a:rPr>
                        <a:t>89 (59.3)</a:t>
                      </a:r>
                      <a:endParaRPr lang="en-US" sz="1300" b="0" kern="1200" dirty="0">
                        <a:solidFill>
                          <a:schemeClr val="tx1"/>
                        </a:solidFill>
                        <a:effectLst/>
                        <a:latin typeface="Arial" pitchFamily="34" charset="0"/>
                        <a:ea typeface="+mn-ea"/>
                        <a:cs typeface="Arial" pitchFamily="34" charset="0"/>
                      </a:endParaRPr>
                    </a:p>
                  </a:txBody>
                  <a:tcPr marL="36694" marR="36694" marT="36695" marB="36695" anchor="ct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3" name="Rectangle 2"/>
          <p:cNvSpPr/>
          <p:nvPr/>
        </p:nvSpPr>
        <p:spPr>
          <a:xfrm>
            <a:off x="3132138" y="1989237"/>
            <a:ext cx="2808287" cy="287635"/>
          </a:xfrm>
          <a:prstGeom prst="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ectangle 5"/>
          <p:cNvSpPr/>
          <p:nvPr/>
        </p:nvSpPr>
        <p:spPr>
          <a:xfrm>
            <a:off x="3179763" y="4725144"/>
            <a:ext cx="2809875" cy="360363"/>
          </a:xfrm>
          <a:prstGeom prst="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3131840" y="3790305"/>
            <a:ext cx="2808287" cy="358775"/>
          </a:xfrm>
          <a:prstGeom prst="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6192838" y="5661248"/>
            <a:ext cx="2808287" cy="360362"/>
          </a:xfrm>
          <a:prstGeom prst="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3131840" y="5374481"/>
            <a:ext cx="2808287" cy="286767"/>
          </a:xfrm>
          <a:prstGeom prst="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TextBox 10"/>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323528" y="6193768"/>
            <a:ext cx="9109075" cy="246221"/>
          </a:xfrm>
          <a:prstGeom prst="rect">
            <a:avLst/>
          </a:prstGeom>
          <a:noFill/>
          <a:ln w="9525">
            <a:noFill/>
            <a:miter lim="800000"/>
            <a:headEnd/>
            <a:tailEnd/>
          </a:ln>
        </p:spPr>
        <p:txBody>
          <a:bodyPr anchor="ctr">
            <a:spAutoFit/>
          </a:bodyPr>
          <a:lstStyle/>
          <a:p>
            <a:pPr eaLnBrk="0" hangingPunct="0"/>
            <a:r>
              <a:rPr lang="en-US" altLang="en-US" sz="1000" baseline="30000" dirty="0">
                <a:latin typeface="Calibri" pitchFamily="34" charset="0"/>
                <a:cs typeface="Arial" charset="0"/>
              </a:rPr>
              <a:t>†</a:t>
            </a:r>
            <a:r>
              <a:rPr lang="en-US" altLang="en-US" sz="1000" dirty="0">
                <a:cs typeface="Arial" charset="0"/>
              </a:rPr>
              <a:t>Pooled adverse event </a:t>
            </a:r>
            <a:r>
              <a:rPr lang="en-US" altLang="en-US" sz="1000" dirty="0" smtClean="0">
                <a:cs typeface="Arial" charset="0"/>
              </a:rPr>
              <a:t>terms; GI, gastrointestinal</a:t>
            </a:r>
            <a:endParaRPr lang="en-US" altLang="en-US" dirty="0">
              <a:cs typeface="Arial" charset="0"/>
            </a:endParaRPr>
          </a:p>
        </p:txBody>
      </p:sp>
      <p:sp>
        <p:nvSpPr>
          <p:cNvPr id="28674" name="Title 1"/>
          <p:cNvSpPr>
            <a:spLocks noGrp="1"/>
          </p:cNvSpPr>
          <p:nvPr>
            <p:ph type="title"/>
          </p:nvPr>
        </p:nvSpPr>
        <p:spPr>
          <a:xfrm>
            <a:off x="320675" y="7938"/>
            <a:ext cx="8502650" cy="914400"/>
          </a:xfrm>
        </p:spPr>
        <p:txBody>
          <a:bodyPr/>
          <a:lstStyle/>
          <a:p>
            <a:r>
              <a:rPr lang="de-DE" altLang="en-US" sz="2800" dirty="0" smtClean="0">
                <a:ea typeface="ＭＳ Ｐゴシック" pitchFamily="34" charset="-128"/>
                <a:cs typeface="Arial" charset="0"/>
              </a:rPr>
              <a:t>Grade ≥3 Adverse Events </a:t>
            </a:r>
            <a:r>
              <a:rPr lang="en-US" altLang="en-US" sz="2800" dirty="0" smtClean="0">
                <a:ea typeface="ＭＳ Ｐゴシック" pitchFamily="34" charset="-128"/>
                <a:cs typeface="Arial" charset="0"/>
              </a:rPr>
              <a:t>of Special Interest</a:t>
            </a:r>
            <a:endParaRPr lang="en-US" altLang="en-US" sz="2800" baseline="30000" dirty="0" smtClean="0">
              <a:ea typeface="ＭＳ Ｐゴシック" pitchFamily="34" charset="-128"/>
              <a:cs typeface="Arial"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0145605"/>
              </p:ext>
            </p:extLst>
          </p:nvPr>
        </p:nvGraphicFramePr>
        <p:xfrm>
          <a:off x="360363" y="836613"/>
          <a:ext cx="8423274" cy="5328696"/>
        </p:xfrm>
        <a:graphic>
          <a:graphicData uri="http://schemas.openxmlformats.org/drawingml/2006/table">
            <a:tbl>
              <a:tblPr>
                <a:tableStyleId>{0E3FDE45-AF77-4B5C-9715-49D594BDF05E}</a:tableStyleId>
              </a:tblPr>
              <a:tblGrid>
                <a:gridCol w="2879626"/>
                <a:gridCol w="692956"/>
                <a:gridCol w="927087"/>
                <a:gridCol w="458825"/>
                <a:gridCol w="692956"/>
                <a:gridCol w="692956"/>
                <a:gridCol w="692956"/>
                <a:gridCol w="692956"/>
                <a:gridCol w="692956"/>
              </a:tblGrid>
              <a:tr h="401678">
                <a:tc>
                  <a:txBody>
                    <a:bodyPr/>
                    <a:lstStyle/>
                    <a:p>
                      <a:pPr algn="l" rtl="0" fontAlgn="b"/>
                      <a:endParaRPr lang="en-US" sz="1300" b="1" i="0" u="none" strike="noStrike" dirty="0">
                        <a:solidFill>
                          <a:schemeClr val="bg2"/>
                        </a:solidFill>
                        <a:effectLst/>
                        <a:latin typeface="+mn-lt"/>
                        <a:cs typeface="Arial" pitchFamily="34" charset="0"/>
                      </a:endParaRPr>
                    </a:p>
                  </a:txBody>
                  <a:tcPr marL="85711" marR="9523" marT="9529" marB="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gridSpan="4">
                  <a:txBody>
                    <a:bodyPr/>
                    <a:lstStyle/>
                    <a:p>
                      <a:pPr marL="0" marR="0" algn="ctr" defTabSz="457200" rtl="0" eaLnBrk="1" latinLnBrk="0" hangingPunct="1">
                        <a:lnSpc>
                          <a:spcPct val="115000"/>
                        </a:lnSpc>
                        <a:spcBef>
                          <a:spcPts val="0"/>
                        </a:spcBef>
                        <a:spcAft>
                          <a:spcPts val="0"/>
                        </a:spcAft>
                      </a:pPr>
                      <a:r>
                        <a:rPr lang="en-GB" sz="1300" b="1" kern="1200" dirty="0">
                          <a:solidFill>
                            <a:schemeClr val="bg2"/>
                          </a:solidFill>
                          <a:effectLst/>
                          <a:latin typeface="+mn-lt"/>
                        </a:rPr>
                        <a:t>AFP ≥400 ng/mL</a:t>
                      </a:r>
                      <a:endParaRPr lang="en-US" sz="1300" b="1" kern="1200" dirty="0">
                        <a:solidFill>
                          <a:schemeClr val="bg2"/>
                        </a:solidFill>
                        <a:effectLst/>
                        <a:latin typeface="+mn-lt"/>
                        <a:ea typeface="+mn-ea"/>
                        <a:cs typeface="Arial" pitchFamily="34" charset="0"/>
                      </a:endParaRPr>
                    </a:p>
                  </a:txBody>
                  <a:tcPr marL="36694" marR="36694" marT="36695" marB="36695" anchor="ct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endParaRPr lang="en-US"/>
                    </a:p>
                  </a:txBody>
                  <a:tcPr/>
                </a:tc>
                <a:tc hMerge="1">
                  <a:txBody>
                    <a:bodyPr/>
                    <a:lstStyle/>
                    <a:p>
                      <a:pPr marL="0" marR="0" algn="ctr" defTabSz="457200" rtl="0" eaLnBrk="1" latinLnBrk="0" hangingPunct="1">
                        <a:lnSpc>
                          <a:spcPct val="115000"/>
                        </a:lnSpc>
                        <a:spcBef>
                          <a:spcPts val="0"/>
                        </a:spcBef>
                        <a:spcAft>
                          <a:spcPts val="0"/>
                        </a:spcAft>
                      </a:pPr>
                      <a:endParaRPr lang="en-US" sz="1350" b="0" kern="1200" dirty="0">
                        <a:solidFill>
                          <a:schemeClr val="bg1"/>
                        </a:solidFill>
                        <a:effectLst/>
                        <a:latin typeface="Arial" pitchFamily="34" charset="0"/>
                        <a:ea typeface="+mn-ea"/>
                        <a:cs typeface="Arial" pitchFamily="34" charset="0"/>
                      </a:endParaRPr>
                    </a:p>
                  </a:txBody>
                  <a:tcPr marL="36694" marR="36694" marT="36694" marB="3669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gridSpan="4">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GB" sz="1300" b="1" kern="1200" dirty="0" smtClean="0">
                          <a:solidFill>
                            <a:schemeClr val="bg2"/>
                          </a:solidFill>
                          <a:effectLst/>
                          <a:latin typeface="+mn-lt"/>
                        </a:rPr>
                        <a:t>AFP &lt;400 ng/mL</a:t>
                      </a:r>
                      <a:endParaRPr lang="en-US" sz="1300" b="1" kern="1200" dirty="0" smtClean="0">
                        <a:solidFill>
                          <a:schemeClr val="bg2"/>
                        </a:solidFill>
                        <a:effectLst/>
                        <a:latin typeface="+mn-lt"/>
                        <a:ea typeface="+mn-ea"/>
                        <a:cs typeface="Arial" pitchFamily="34" charset="0"/>
                      </a:endParaRPr>
                    </a:p>
                  </a:txBody>
                  <a:tcPr marL="7538" marR="7538" marT="7543" marB="0" anchor="ct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829635">
                <a:tc>
                  <a:txBody>
                    <a:bodyPr/>
                    <a:lstStyle/>
                    <a:p>
                      <a:pPr algn="l" rtl="0" fontAlgn="b"/>
                      <a:endParaRPr lang="en-US" sz="1300" b="1" i="0" u="none" strike="noStrike" dirty="0">
                        <a:solidFill>
                          <a:schemeClr val="bg2"/>
                        </a:solidFill>
                        <a:effectLst/>
                        <a:latin typeface="+mn-lt"/>
                        <a:cs typeface="Arial" pitchFamily="34" charset="0"/>
                      </a:endParaRPr>
                    </a:p>
                  </a:txBody>
                  <a:tcPr marL="85711" marR="9523" marT="9529"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gridSpan="2">
                  <a:txBody>
                    <a:bodyPr/>
                    <a:lstStyle/>
                    <a:p>
                      <a:pPr marL="0" marR="0" algn="ctr">
                        <a:lnSpc>
                          <a:spcPct val="115000"/>
                        </a:lnSpc>
                        <a:spcBef>
                          <a:spcPts val="0"/>
                        </a:spcBef>
                        <a:spcAft>
                          <a:spcPts val="0"/>
                        </a:spcAft>
                      </a:pPr>
                      <a:r>
                        <a:rPr lang="en-CA" sz="1300" b="1" dirty="0" err="1">
                          <a:solidFill>
                            <a:schemeClr val="bg2"/>
                          </a:solidFill>
                          <a:effectLst/>
                          <a:latin typeface="+mn-lt"/>
                          <a:cs typeface="Arial" pitchFamily="34" charset="0"/>
                        </a:rPr>
                        <a:t>Ramucirumab</a:t>
                      </a:r>
                      <a:r>
                        <a:rPr lang="en-CA" sz="1300" b="1" dirty="0">
                          <a:solidFill>
                            <a:schemeClr val="bg2"/>
                          </a:solidFill>
                          <a:effectLst/>
                          <a:latin typeface="+mn-lt"/>
                          <a:cs typeface="Arial" pitchFamily="34" charset="0"/>
                        </a:rPr>
                        <a:t> </a:t>
                      </a:r>
                      <a:r>
                        <a:rPr lang="en-CA" sz="1300" b="1" dirty="0" smtClean="0">
                          <a:solidFill>
                            <a:schemeClr val="bg2"/>
                          </a:solidFill>
                          <a:effectLst/>
                          <a:latin typeface="+mn-lt"/>
                          <a:cs typeface="Arial" pitchFamily="34" charset="0"/>
                        </a:rPr>
                        <a:t/>
                      </a:r>
                      <a:br>
                        <a:rPr lang="en-CA" sz="1300" b="1" dirty="0" smtClean="0">
                          <a:solidFill>
                            <a:schemeClr val="bg2"/>
                          </a:solidFill>
                          <a:effectLst/>
                          <a:latin typeface="+mn-lt"/>
                          <a:cs typeface="Arial" pitchFamily="34" charset="0"/>
                        </a:rPr>
                      </a:br>
                      <a:r>
                        <a:rPr lang="en-CA" sz="1300" b="1" dirty="0" smtClean="0">
                          <a:solidFill>
                            <a:schemeClr val="bg2"/>
                          </a:solidFill>
                          <a:effectLst/>
                          <a:latin typeface="+mn-lt"/>
                          <a:cs typeface="Arial" pitchFamily="34" charset="0"/>
                        </a:rPr>
                        <a:t>N = 119</a:t>
                      </a:r>
                      <a:br>
                        <a:rPr lang="en-CA" sz="1300" b="1" dirty="0" smtClean="0">
                          <a:solidFill>
                            <a:schemeClr val="bg2"/>
                          </a:solidFill>
                          <a:effectLst/>
                          <a:latin typeface="+mn-lt"/>
                          <a:cs typeface="Arial" pitchFamily="34" charset="0"/>
                        </a:rPr>
                      </a:br>
                      <a:r>
                        <a:rPr lang="en-CA" sz="1300" b="1" dirty="0" smtClean="0">
                          <a:solidFill>
                            <a:schemeClr val="bg2"/>
                          </a:solidFill>
                          <a:effectLst/>
                          <a:latin typeface="+mn-lt"/>
                          <a:cs typeface="Arial" pitchFamily="34" charset="0"/>
                        </a:rPr>
                        <a:t>n (%)</a:t>
                      </a:r>
                      <a:endParaRPr lang="en-US" sz="1300" b="1" dirty="0">
                        <a:solidFill>
                          <a:schemeClr val="bg2"/>
                        </a:solidFill>
                        <a:effectLst/>
                        <a:latin typeface="+mn-lt"/>
                        <a:ea typeface="Calibri"/>
                        <a:cs typeface="Arial" panose="020B0604020202020204" pitchFamily="34" charset="0"/>
                      </a:endParaRPr>
                    </a:p>
                  </a:txBody>
                  <a:tcPr marL="7538" marR="7538" marT="7543"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endParaRPr lang="en-US"/>
                    </a:p>
                  </a:txBody>
                  <a:tcPr/>
                </a:tc>
                <a:tc gridSpan="2">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CA" sz="1300" b="1" dirty="0" smtClean="0">
                          <a:solidFill>
                            <a:schemeClr val="bg2"/>
                          </a:solidFill>
                          <a:effectLst/>
                          <a:latin typeface="+mn-lt"/>
                          <a:cs typeface="Arial" pitchFamily="34" charset="0"/>
                        </a:rPr>
                        <a:t>Placebo </a:t>
                      </a:r>
                      <a:br>
                        <a:rPr lang="en-CA" sz="1300" b="1" dirty="0" smtClean="0">
                          <a:solidFill>
                            <a:schemeClr val="bg2"/>
                          </a:solidFill>
                          <a:effectLst/>
                          <a:latin typeface="+mn-lt"/>
                          <a:cs typeface="Arial" pitchFamily="34" charset="0"/>
                        </a:rPr>
                      </a:br>
                      <a:r>
                        <a:rPr lang="en-CA" sz="1300" b="1" dirty="0" smtClean="0">
                          <a:solidFill>
                            <a:schemeClr val="bg2"/>
                          </a:solidFill>
                          <a:effectLst/>
                          <a:latin typeface="+mn-lt"/>
                          <a:cs typeface="Arial" pitchFamily="34" charset="0"/>
                        </a:rPr>
                        <a:t>N = 128</a:t>
                      </a:r>
                      <a:br>
                        <a:rPr lang="en-CA" sz="1300" b="1" dirty="0" smtClean="0">
                          <a:solidFill>
                            <a:schemeClr val="bg2"/>
                          </a:solidFill>
                          <a:effectLst/>
                          <a:latin typeface="+mn-lt"/>
                          <a:cs typeface="Arial" pitchFamily="34" charset="0"/>
                        </a:rPr>
                      </a:br>
                      <a:r>
                        <a:rPr lang="en-CA" sz="1300" b="1" dirty="0" smtClean="0">
                          <a:solidFill>
                            <a:schemeClr val="bg2"/>
                          </a:solidFill>
                          <a:effectLst/>
                          <a:latin typeface="+mn-lt"/>
                          <a:cs typeface="Arial" pitchFamily="34" charset="0"/>
                        </a:rPr>
                        <a:t>n (%)</a:t>
                      </a:r>
                      <a:endParaRPr lang="en-US" sz="1300" b="1" dirty="0" smtClean="0">
                        <a:solidFill>
                          <a:schemeClr val="bg2"/>
                        </a:solidFill>
                        <a:effectLst/>
                        <a:latin typeface="+mn-lt"/>
                        <a:ea typeface="Calibri"/>
                        <a:cs typeface="Arial" panose="020B0604020202020204" pitchFamily="34" charset="0"/>
                      </a:endParaRPr>
                    </a:p>
                  </a:txBody>
                  <a:tcPr marL="7538" marR="7538" marT="754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endParaRPr lang="en-US"/>
                    </a:p>
                  </a:txBody>
                  <a:tcPr>
                    <a:solidFill>
                      <a:srgbClr val="4F81BD"/>
                    </a:solidFill>
                  </a:tcPr>
                </a:tc>
                <a:tc gridSpan="2">
                  <a:txBody>
                    <a:bodyPr/>
                    <a:lstStyle/>
                    <a:p>
                      <a:pPr marL="0" marR="0" algn="ctr">
                        <a:lnSpc>
                          <a:spcPct val="115000"/>
                        </a:lnSpc>
                        <a:spcBef>
                          <a:spcPts val="0"/>
                        </a:spcBef>
                        <a:spcAft>
                          <a:spcPts val="0"/>
                        </a:spcAft>
                      </a:pPr>
                      <a:r>
                        <a:rPr lang="en-CA" sz="1300" b="1" dirty="0" err="1">
                          <a:solidFill>
                            <a:schemeClr val="bg2"/>
                          </a:solidFill>
                          <a:effectLst/>
                          <a:latin typeface="+mn-lt"/>
                          <a:cs typeface="Arial" pitchFamily="34" charset="0"/>
                        </a:rPr>
                        <a:t>Ramucirumab</a:t>
                      </a:r>
                      <a:r>
                        <a:rPr lang="en-CA" sz="1300" b="1" dirty="0">
                          <a:solidFill>
                            <a:schemeClr val="bg2"/>
                          </a:solidFill>
                          <a:effectLst/>
                          <a:latin typeface="+mn-lt"/>
                          <a:cs typeface="Arial" pitchFamily="34" charset="0"/>
                        </a:rPr>
                        <a:t> </a:t>
                      </a:r>
                      <a:r>
                        <a:rPr lang="en-CA" sz="1300" b="1" dirty="0" smtClean="0">
                          <a:solidFill>
                            <a:schemeClr val="bg2"/>
                          </a:solidFill>
                          <a:effectLst/>
                          <a:latin typeface="+mn-lt"/>
                          <a:cs typeface="Arial" pitchFamily="34" charset="0"/>
                        </a:rPr>
                        <a:t/>
                      </a:r>
                      <a:br>
                        <a:rPr lang="en-CA" sz="1300" b="1" dirty="0" smtClean="0">
                          <a:solidFill>
                            <a:schemeClr val="bg2"/>
                          </a:solidFill>
                          <a:effectLst/>
                          <a:latin typeface="+mn-lt"/>
                          <a:cs typeface="Arial" pitchFamily="34" charset="0"/>
                        </a:rPr>
                      </a:br>
                      <a:r>
                        <a:rPr lang="en-CA" sz="1300" b="1" dirty="0" smtClean="0">
                          <a:solidFill>
                            <a:schemeClr val="bg2"/>
                          </a:solidFill>
                          <a:effectLst/>
                          <a:latin typeface="+mn-lt"/>
                          <a:cs typeface="Arial" pitchFamily="34" charset="0"/>
                        </a:rPr>
                        <a:t>N = 154</a:t>
                      </a:r>
                      <a:br>
                        <a:rPr lang="en-CA" sz="1300" b="1" dirty="0" smtClean="0">
                          <a:solidFill>
                            <a:schemeClr val="bg2"/>
                          </a:solidFill>
                          <a:effectLst/>
                          <a:latin typeface="+mn-lt"/>
                          <a:cs typeface="Arial" pitchFamily="34" charset="0"/>
                        </a:rPr>
                      </a:br>
                      <a:r>
                        <a:rPr lang="en-CA" sz="1300" b="1" dirty="0" smtClean="0">
                          <a:solidFill>
                            <a:schemeClr val="bg2"/>
                          </a:solidFill>
                          <a:effectLst/>
                          <a:latin typeface="+mn-lt"/>
                          <a:cs typeface="Arial" pitchFamily="34" charset="0"/>
                        </a:rPr>
                        <a:t>n (%)</a:t>
                      </a:r>
                      <a:endParaRPr lang="en-US" sz="1300" b="1" dirty="0">
                        <a:solidFill>
                          <a:schemeClr val="bg2"/>
                        </a:solidFill>
                        <a:effectLst/>
                        <a:latin typeface="+mn-lt"/>
                        <a:ea typeface="Calibri"/>
                        <a:cs typeface="Arial" panose="020B0604020202020204" pitchFamily="34" charset="0"/>
                      </a:endParaRPr>
                    </a:p>
                  </a:txBody>
                  <a:tcPr marL="7538" marR="7538" marT="754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endParaRPr lang="en-US"/>
                    </a:p>
                  </a:txBody>
                  <a:tcPr>
                    <a:solidFill>
                      <a:srgbClr val="4F81BD"/>
                    </a:solidFill>
                  </a:tcPr>
                </a:tc>
                <a:tc gridSpan="2">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CA" sz="1300" b="1" dirty="0" smtClean="0">
                          <a:solidFill>
                            <a:schemeClr val="bg2"/>
                          </a:solidFill>
                          <a:effectLst/>
                          <a:latin typeface="+mn-lt"/>
                          <a:cs typeface="Arial" pitchFamily="34" charset="0"/>
                        </a:rPr>
                        <a:t>Placebo </a:t>
                      </a:r>
                      <a:br>
                        <a:rPr lang="en-CA" sz="1300" b="1" dirty="0" smtClean="0">
                          <a:solidFill>
                            <a:schemeClr val="bg2"/>
                          </a:solidFill>
                          <a:effectLst/>
                          <a:latin typeface="+mn-lt"/>
                          <a:cs typeface="Arial" pitchFamily="34" charset="0"/>
                        </a:rPr>
                      </a:br>
                      <a:r>
                        <a:rPr lang="en-CA" sz="1300" b="1" dirty="0" smtClean="0">
                          <a:solidFill>
                            <a:schemeClr val="bg2"/>
                          </a:solidFill>
                          <a:effectLst/>
                          <a:latin typeface="+mn-lt"/>
                          <a:cs typeface="Arial" pitchFamily="34" charset="0"/>
                        </a:rPr>
                        <a:t>N = 147</a:t>
                      </a:r>
                      <a:br>
                        <a:rPr lang="en-CA" sz="1300" b="1" dirty="0" smtClean="0">
                          <a:solidFill>
                            <a:schemeClr val="bg2"/>
                          </a:solidFill>
                          <a:effectLst/>
                          <a:latin typeface="+mn-lt"/>
                          <a:cs typeface="Arial" pitchFamily="34" charset="0"/>
                        </a:rPr>
                      </a:br>
                      <a:r>
                        <a:rPr lang="en-CA" sz="1300" b="1" dirty="0" smtClean="0">
                          <a:solidFill>
                            <a:schemeClr val="bg2"/>
                          </a:solidFill>
                          <a:effectLst/>
                          <a:latin typeface="+mn-lt"/>
                          <a:cs typeface="Arial" pitchFamily="34" charset="0"/>
                        </a:rPr>
                        <a:t>n (%)</a:t>
                      </a:r>
                      <a:endParaRPr lang="en-US" sz="1300" b="1" dirty="0" smtClean="0">
                        <a:solidFill>
                          <a:schemeClr val="bg2"/>
                        </a:solidFill>
                        <a:effectLst/>
                        <a:latin typeface="+mn-lt"/>
                        <a:ea typeface="Calibri"/>
                        <a:cs typeface="Arial" panose="020B0604020202020204" pitchFamily="34" charset="0"/>
                      </a:endParaRPr>
                    </a:p>
                  </a:txBody>
                  <a:tcPr marL="7538" marR="7538" marT="754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endParaRPr lang="en-US"/>
                    </a:p>
                  </a:txBody>
                  <a:tcPr>
                    <a:lnL w="1270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r>
              <a:tr h="319728">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300" b="1" i="0" u="none" strike="noStrike" dirty="0" smtClean="0">
                          <a:solidFill>
                            <a:schemeClr val="tx1"/>
                          </a:solidFill>
                          <a:effectLst/>
                          <a:latin typeface="+mn-lt"/>
                          <a:cs typeface="Arial" panose="020B0604020202020204" pitchFamily="34" charset="0"/>
                        </a:rPr>
                        <a:t>Liver</a:t>
                      </a:r>
                      <a:r>
                        <a:rPr lang="en-US" sz="1300" b="1" i="0" u="none" strike="noStrike" baseline="0" dirty="0" smtClean="0">
                          <a:solidFill>
                            <a:schemeClr val="tx1"/>
                          </a:solidFill>
                          <a:effectLst/>
                          <a:latin typeface="+mn-lt"/>
                          <a:cs typeface="Arial" panose="020B0604020202020204" pitchFamily="34" charset="0"/>
                        </a:rPr>
                        <a:t> injury/failure</a:t>
                      </a:r>
                      <a:r>
                        <a:rPr lang="en-US" altLang="en-US" sz="1300" b="1" baseline="30000" dirty="0" smtClean="0">
                          <a:solidFill>
                            <a:schemeClr val="tx1"/>
                          </a:solidFill>
                          <a:latin typeface="+mn-lt"/>
                          <a:ea typeface="ＭＳ Ｐゴシック" pitchFamily="34" charset="-128"/>
                          <a:cs typeface="Arial" pitchFamily="34" charset="0"/>
                        </a:rPr>
                        <a:t>†</a:t>
                      </a:r>
                      <a:endParaRPr lang="en-US" sz="1300" b="1" i="0" u="none" strike="noStrike" dirty="0" smtClean="0">
                        <a:solidFill>
                          <a:schemeClr val="tx1"/>
                        </a:solidFill>
                        <a:effectLst/>
                        <a:latin typeface="+mn-lt"/>
                        <a:cs typeface="Arial" panose="020B0604020202020204" pitchFamily="34" charset="0"/>
                      </a:endParaRPr>
                    </a:p>
                  </a:txBody>
                  <a:tcPr marL="85711" marR="9523" marT="9529" marB="0" anchor="b">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26</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(21.8)</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39</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(30.5)</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latin typeface="+mn-lt"/>
                        </a:rPr>
                        <a:t>32</a:t>
                      </a:r>
                    </a:p>
                  </a:txBody>
                  <a:tcPr marL="0" marR="45712"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a:r>
                        <a:rPr lang="en-US" sz="1300" dirty="0" smtClean="0">
                          <a:solidFill>
                            <a:schemeClr val="tx1"/>
                          </a:solidFill>
                          <a:latin typeface="+mn-lt"/>
                        </a:rPr>
                        <a:t>(20.8)</a:t>
                      </a:r>
                      <a:endParaRPr lang="en-US" sz="1300" dirty="0">
                        <a:solidFill>
                          <a:schemeClr val="tx1"/>
                        </a:solidFill>
                        <a:latin typeface="+mn-lt"/>
                      </a:endParaRPr>
                    </a:p>
                  </a:txBody>
                  <a:tcPr marL="45712" marR="0" marT="0" marB="0"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26</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mn-lt"/>
                          <a:cs typeface="Arial" panose="020B0604020202020204" pitchFamily="34" charset="0"/>
                        </a:rPr>
                        <a:t>(17.7)</a:t>
                      </a:r>
                      <a:endParaRPr lang="en-US" sz="1300" b="0" i="0" u="none" strike="noStrike" dirty="0">
                        <a:solidFill>
                          <a:schemeClr val="tx1"/>
                        </a:solidFill>
                        <a:effectLst/>
                        <a:latin typeface="+mn-lt"/>
                        <a:cs typeface="Arial" panose="020B0604020202020204" pitchFamily="34" charset="0"/>
                      </a:endParaRPr>
                    </a:p>
                  </a:txBody>
                  <a:tcPr marL="45712" marR="0" marT="0" marB="0" anchor="ct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tcPr>
                </a:tc>
              </a:tr>
              <a:tr h="319728">
                <a:tc>
                  <a:txBody>
                    <a:bodyPr/>
                    <a:lstStyle/>
                    <a:p>
                      <a:pPr algn="l" rtl="0" fontAlgn="b"/>
                      <a:r>
                        <a:rPr lang="en-US" sz="1300" b="1" u="none" strike="noStrike" dirty="0" smtClean="0">
                          <a:solidFill>
                            <a:schemeClr val="tx1"/>
                          </a:solidFill>
                          <a:effectLst/>
                          <a:latin typeface="+mn-lt"/>
                          <a:cs typeface="Arial" pitchFamily="34" charset="0"/>
                        </a:rPr>
                        <a:t>Bleeding/hemorrhage</a:t>
                      </a:r>
                      <a:r>
                        <a:rPr lang="en-US" altLang="en-US" sz="1300" b="1" baseline="30000" dirty="0" smtClean="0">
                          <a:solidFill>
                            <a:schemeClr val="tx1"/>
                          </a:solidFill>
                          <a:latin typeface="+mn-lt"/>
                          <a:ea typeface="ＭＳ Ｐゴシック" pitchFamily="34" charset="-128"/>
                          <a:cs typeface="Arial" pitchFamily="34" charset="0"/>
                        </a:rPr>
                        <a:t>†</a:t>
                      </a:r>
                      <a:r>
                        <a:rPr lang="en-US" sz="1300" b="1" u="none" strike="noStrike" dirty="0" smtClean="0">
                          <a:solidFill>
                            <a:schemeClr val="tx1"/>
                          </a:solidFill>
                          <a:effectLst/>
                          <a:latin typeface="+mn-lt"/>
                          <a:cs typeface="Arial" pitchFamily="34" charset="0"/>
                        </a:rPr>
                        <a:t> </a:t>
                      </a:r>
                      <a:endParaRPr lang="en-US" sz="1300" b="1" i="0" u="none" strike="noStrike" dirty="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5</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(4.2)</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12</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(9.4)</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rPr>
                        <a:t>12</a:t>
                      </a:r>
                      <a:endParaRPr lang="en-US" sz="1300" dirty="0">
                        <a:solidFill>
                          <a:schemeClr val="tx1"/>
                        </a:solidFill>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rPr>
                        <a:t>(7.8)</a:t>
                      </a: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rPr>
                        <a:t>9</a:t>
                      </a:r>
                      <a:endParaRPr lang="en-US" sz="1300" dirty="0">
                        <a:solidFill>
                          <a:schemeClr val="tx1"/>
                        </a:solidFill>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r>
                        <a:rPr lang="en-US" sz="1300" dirty="0" smtClean="0">
                          <a:solidFill>
                            <a:schemeClr val="tx1"/>
                          </a:solidFill>
                        </a:rPr>
                        <a:t>(6.1)</a:t>
                      </a:r>
                      <a:endParaRPr lang="en-US" sz="1300" dirty="0">
                        <a:solidFill>
                          <a:schemeClr val="tx1"/>
                        </a:solidFill>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19728">
                <a:tc>
                  <a:txBody>
                    <a:bodyPr/>
                    <a:lstStyle/>
                    <a:p>
                      <a:pPr marL="0" indent="228600" algn="l" rtl="0" fontAlgn="b"/>
                      <a:r>
                        <a:rPr lang="en-US" sz="1300" b="1" i="0" u="none" strike="noStrike" dirty="0" smtClean="0">
                          <a:solidFill>
                            <a:schemeClr val="tx1"/>
                          </a:solidFill>
                          <a:effectLst/>
                          <a:latin typeface="+mn-lt"/>
                          <a:cs typeface="Arial" panose="020B0604020202020204" pitchFamily="34" charset="0"/>
                        </a:rPr>
                        <a:t>Epistaxis</a:t>
                      </a:r>
                      <a:endParaRPr lang="en-US" sz="1300" b="1" i="0" u="none" strike="noStrike" dirty="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latin typeface="+mn-lt"/>
                        </a:rPr>
                        <a:t>0</a:t>
                      </a:r>
                      <a:endParaRPr lang="en-US" sz="1300" dirty="0">
                        <a:solidFill>
                          <a:schemeClr val="tx1"/>
                        </a:solidFill>
                        <a:latin typeface="+mn-lt"/>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a:endParaRPr lang="en-US" sz="1300" dirty="0">
                        <a:solidFill>
                          <a:schemeClr val="tx1"/>
                        </a:solidFill>
                        <a:latin typeface="+mn-lt"/>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0</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mn-lt"/>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19728">
                <a:tc>
                  <a:txBody>
                    <a:bodyPr/>
                    <a:lstStyle/>
                    <a:p>
                      <a:pPr marL="0" indent="228600" algn="l" rtl="0" fontAlgn="b"/>
                      <a:r>
                        <a:rPr lang="en-US" sz="1300" b="1" u="none" strike="noStrike" dirty="0" smtClean="0">
                          <a:solidFill>
                            <a:schemeClr val="tx1"/>
                          </a:solidFill>
                          <a:effectLst/>
                          <a:latin typeface="+mn-lt"/>
                          <a:cs typeface="Arial" pitchFamily="34" charset="0"/>
                        </a:rPr>
                        <a:t>GI hemorrhage</a:t>
                      </a:r>
                      <a:r>
                        <a:rPr lang="en-US" altLang="en-US" sz="1300" b="1" baseline="30000" dirty="0" smtClean="0">
                          <a:solidFill>
                            <a:schemeClr val="tx1"/>
                          </a:solidFill>
                          <a:latin typeface="+mn-lt"/>
                          <a:ea typeface="ＭＳ Ｐゴシック" pitchFamily="34" charset="-128"/>
                          <a:cs typeface="Arial" pitchFamily="34" charset="0"/>
                        </a:rPr>
                        <a:t>†</a:t>
                      </a:r>
                      <a:endParaRPr lang="en-US" sz="1300" b="1" i="0" u="none" strike="noStrike" dirty="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4</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(3.4)</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9</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(7.0)</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latin typeface="+mn-lt"/>
                        </a:rPr>
                        <a:t>7</a:t>
                      </a:r>
                      <a:endParaRPr lang="en-US" sz="1300" dirty="0">
                        <a:solidFill>
                          <a:schemeClr val="tx1"/>
                        </a:solidFill>
                        <a:latin typeface="+mn-lt"/>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a:r>
                        <a:rPr lang="en-US" sz="1300" dirty="0" smtClean="0">
                          <a:solidFill>
                            <a:schemeClr val="tx1"/>
                          </a:solidFill>
                          <a:latin typeface="+mn-lt"/>
                        </a:rPr>
                        <a:t>(4.5)</a:t>
                      </a:r>
                      <a:endParaRPr lang="en-US" sz="1300" dirty="0">
                        <a:solidFill>
                          <a:schemeClr val="tx1"/>
                        </a:solidFill>
                        <a:latin typeface="+mn-lt"/>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8</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mn-lt"/>
                          <a:cs typeface="Arial" panose="020B0604020202020204" pitchFamily="34" charset="0"/>
                        </a:rPr>
                        <a:t>(5.4)</a:t>
                      </a:r>
                      <a:endParaRPr lang="en-US" sz="1300" b="0" i="0" u="none" strike="noStrike" dirty="0">
                        <a:solidFill>
                          <a:schemeClr val="tx1"/>
                        </a:solidFill>
                        <a:effectLst/>
                        <a:latin typeface="+mn-lt"/>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19728">
                <a:tc>
                  <a:txBody>
                    <a:bodyPr/>
                    <a:lstStyle/>
                    <a:p>
                      <a:pPr marL="0" indent="228600" algn="l" rtl="0" fontAlgn="b"/>
                      <a:r>
                        <a:rPr lang="en-US" sz="1300" b="1" u="none" strike="noStrike" dirty="0" smtClean="0">
                          <a:solidFill>
                            <a:schemeClr val="tx1"/>
                          </a:solidFill>
                          <a:effectLst/>
                          <a:latin typeface="+mn-lt"/>
                          <a:cs typeface="Arial" pitchFamily="34" charset="0"/>
                        </a:rPr>
                        <a:t>Hepatic hemorrhage</a:t>
                      </a:r>
                      <a:r>
                        <a:rPr lang="en-US" altLang="en-US" sz="1300" b="1" baseline="30000" dirty="0" smtClean="0">
                          <a:solidFill>
                            <a:schemeClr val="tx1"/>
                          </a:solidFill>
                          <a:latin typeface="+mn-lt"/>
                          <a:ea typeface="ＭＳ Ｐゴシック" pitchFamily="34" charset="-128"/>
                          <a:cs typeface="Arial" pitchFamily="34" charset="0"/>
                        </a:rPr>
                        <a:t>†</a:t>
                      </a:r>
                      <a:endParaRPr lang="en-US" sz="1300" b="1" i="0" u="none" strike="noStrike" dirty="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1</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(0.8)</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2</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(1.6)</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latin typeface="+mn-lt"/>
                        </a:rPr>
                        <a:t>1</a:t>
                      </a:r>
                      <a:endParaRPr lang="en-US" sz="1300" dirty="0">
                        <a:solidFill>
                          <a:schemeClr val="tx1"/>
                        </a:solidFill>
                        <a:latin typeface="+mn-lt"/>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a:r>
                        <a:rPr lang="en-US" sz="1300" dirty="0" smtClean="0">
                          <a:solidFill>
                            <a:schemeClr val="tx1"/>
                          </a:solidFill>
                          <a:latin typeface="+mn-lt"/>
                        </a:rPr>
                        <a:t>(0.6)</a:t>
                      </a:r>
                      <a:endParaRPr lang="en-US" sz="1300" dirty="0">
                        <a:solidFill>
                          <a:schemeClr val="tx1"/>
                        </a:solidFill>
                        <a:latin typeface="+mn-lt"/>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0</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mn-lt"/>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260647">
                <a:tc>
                  <a:txBody>
                    <a:bodyPr/>
                    <a:lstStyle/>
                    <a:p>
                      <a:pPr marL="228600" indent="0" algn="l" rtl="0" fontAlgn="b"/>
                      <a:r>
                        <a:rPr lang="en-US" sz="1300" b="1" u="none" strike="noStrike" dirty="0" smtClean="0">
                          <a:solidFill>
                            <a:schemeClr val="tx1"/>
                          </a:solidFill>
                          <a:effectLst/>
                          <a:latin typeface="+mn-lt"/>
                          <a:cs typeface="Arial" pitchFamily="34" charset="0"/>
                        </a:rPr>
                        <a:t>Pulmonary hemorrhage</a:t>
                      </a:r>
                      <a:r>
                        <a:rPr lang="en-US" altLang="en-US" sz="1300" b="1" baseline="30000" dirty="0" smtClean="0">
                          <a:solidFill>
                            <a:schemeClr val="tx1"/>
                          </a:solidFill>
                          <a:latin typeface="+mn-lt"/>
                          <a:ea typeface="ＭＳ Ｐゴシック" pitchFamily="34" charset="-128"/>
                          <a:cs typeface="Arial" pitchFamily="34" charset="0"/>
                        </a:rPr>
                        <a:t>†</a:t>
                      </a:r>
                      <a:endParaRPr lang="en-US" sz="1300" b="1" i="0" u="none" strike="noStrike" dirty="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1</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(0.8)</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latin typeface="+mn-lt"/>
                        </a:rPr>
                        <a:t>1</a:t>
                      </a:r>
                      <a:endParaRPr lang="en-US" sz="1300" dirty="0">
                        <a:solidFill>
                          <a:schemeClr val="tx1"/>
                        </a:solidFill>
                        <a:latin typeface="+mn-lt"/>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a:r>
                        <a:rPr lang="en-US" sz="1300" dirty="0" smtClean="0">
                          <a:solidFill>
                            <a:schemeClr val="tx1"/>
                          </a:solidFill>
                          <a:latin typeface="+mn-lt"/>
                        </a:rPr>
                        <a:t>(0.6)</a:t>
                      </a:r>
                      <a:endParaRPr lang="en-US" sz="1300" dirty="0">
                        <a:solidFill>
                          <a:schemeClr val="tx1"/>
                        </a:solidFill>
                        <a:latin typeface="+mn-lt"/>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1</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mn-lt"/>
                          <a:cs typeface="Arial" panose="020B0604020202020204" pitchFamily="34" charset="0"/>
                        </a:rPr>
                        <a:t>(0.7)</a:t>
                      </a:r>
                      <a:endParaRPr lang="en-US" sz="1300" b="0" i="0" u="none" strike="noStrike" dirty="0">
                        <a:solidFill>
                          <a:schemeClr val="tx1"/>
                        </a:solidFill>
                        <a:effectLst/>
                        <a:latin typeface="+mn-lt"/>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19728">
                <a:tc>
                  <a:txBody>
                    <a:bodyPr/>
                    <a:lstStyle/>
                    <a:p>
                      <a:pPr algn="l" rtl="0" fontAlgn="b"/>
                      <a:r>
                        <a:rPr lang="en-US" sz="1300" b="1" u="none" strike="noStrike" dirty="0" smtClean="0">
                          <a:solidFill>
                            <a:schemeClr val="tx1"/>
                          </a:solidFill>
                          <a:effectLst/>
                          <a:latin typeface="+mn-lt"/>
                          <a:cs typeface="Arial" pitchFamily="34" charset="0"/>
                        </a:rPr>
                        <a:t>Hypertension</a:t>
                      </a:r>
                      <a:r>
                        <a:rPr lang="en-US" altLang="en-US" sz="1300" b="1" baseline="30000" dirty="0" smtClean="0">
                          <a:solidFill>
                            <a:schemeClr val="tx1"/>
                          </a:solidFill>
                          <a:latin typeface="+mn-lt"/>
                          <a:ea typeface="ＭＳ Ｐゴシック" pitchFamily="34" charset="-128"/>
                          <a:cs typeface="Arial" pitchFamily="34" charset="0"/>
                        </a:rPr>
                        <a:t>†</a:t>
                      </a:r>
                      <a:endParaRPr lang="en-US" sz="1300" b="1" i="0" u="none" strike="noStrike" dirty="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15</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(12.6)</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3</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(2.3)</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latin typeface="+mn-lt"/>
                        </a:rPr>
                        <a:t>19</a:t>
                      </a:r>
                      <a:endParaRPr lang="en-US" sz="1300" dirty="0">
                        <a:solidFill>
                          <a:schemeClr val="tx1"/>
                        </a:solidFill>
                        <a:latin typeface="+mn-lt"/>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a:r>
                        <a:rPr lang="en-US" sz="1300" dirty="0" smtClean="0">
                          <a:solidFill>
                            <a:schemeClr val="tx1"/>
                          </a:solidFill>
                          <a:latin typeface="+mn-lt"/>
                        </a:rPr>
                        <a:t>(12.3)</a:t>
                      </a:r>
                      <a:endParaRPr lang="en-US" sz="1300" dirty="0">
                        <a:solidFill>
                          <a:schemeClr val="tx1"/>
                        </a:solidFill>
                        <a:latin typeface="+mn-lt"/>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7</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mn-lt"/>
                          <a:cs typeface="Arial" panose="020B0604020202020204" pitchFamily="34" charset="0"/>
                        </a:rPr>
                        <a:t>(4.8)</a:t>
                      </a:r>
                      <a:endParaRPr lang="en-US" sz="1300" b="0" i="0" u="none" strike="noStrike" dirty="0">
                        <a:solidFill>
                          <a:schemeClr val="tx1"/>
                        </a:solidFill>
                        <a:effectLst/>
                        <a:latin typeface="+mn-lt"/>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19728">
                <a:tc>
                  <a:txBody>
                    <a:bodyPr/>
                    <a:lstStyle/>
                    <a:p>
                      <a:pPr algn="l" rtl="0" fontAlgn="b"/>
                      <a:r>
                        <a:rPr lang="en-US" sz="1300" b="1" u="none" strike="noStrike" dirty="0" smtClean="0">
                          <a:solidFill>
                            <a:schemeClr val="tx1"/>
                          </a:solidFill>
                          <a:effectLst/>
                          <a:latin typeface="+mn-lt"/>
                          <a:cs typeface="Arial" pitchFamily="34" charset="0"/>
                        </a:rPr>
                        <a:t>Proteinuria</a:t>
                      </a:r>
                      <a:r>
                        <a:rPr lang="en-US" altLang="en-US" sz="1300" b="1" baseline="30000" dirty="0" smtClean="0">
                          <a:solidFill>
                            <a:schemeClr val="tx1"/>
                          </a:solidFill>
                          <a:latin typeface="+mn-lt"/>
                          <a:ea typeface="ＭＳ Ｐゴシック" pitchFamily="34" charset="-128"/>
                          <a:cs typeface="Arial" pitchFamily="34" charset="0"/>
                        </a:rPr>
                        <a:t>†</a:t>
                      </a:r>
                      <a:endParaRPr lang="en-US" sz="1300" b="1" i="0" u="none" strike="noStrike" dirty="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latin typeface="+mn-lt"/>
                        </a:rPr>
                        <a:t>6</a:t>
                      </a:r>
                      <a:endParaRPr lang="en-US" sz="1300" dirty="0">
                        <a:solidFill>
                          <a:schemeClr val="tx1"/>
                        </a:solidFill>
                        <a:latin typeface="+mn-lt"/>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a:r>
                        <a:rPr lang="en-US" sz="1300" dirty="0" smtClean="0">
                          <a:solidFill>
                            <a:schemeClr val="tx1"/>
                          </a:solidFill>
                          <a:latin typeface="+mn-lt"/>
                        </a:rPr>
                        <a:t>(3.9)</a:t>
                      </a:r>
                      <a:endParaRPr lang="en-US" sz="1300" dirty="0">
                        <a:solidFill>
                          <a:schemeClr val="tx1"/>
                        </a:solidFill>
                        <a:latin typeface="+mn-lt"/>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0</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mn-lt"/>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19728">
                <a:tc>
                  <a:txBody>
                    <a:bodyPr/>
                    <a:lstStyle/>
                    <a:p>
                      <a:pPr algn="l" rtl="0" fontAlgn="b"/>
                      <a:r>
                        <a:rPr lang="en-US" sz="1300" b="1" u="none" strike="noStrike" dirty="0">
                          <a:solidFill>
                            <a:schemeClr val="tx1"/>
                          </a:solidFill>
                          <a:effectLst/>
                          <a:latin typeface="+mn-lt"/>
                          <a:cs typeface="Arial" pitchFamily="34" charset="0"/>
                        </a:rPr>
                        <a:t>Renal </a:t>
                      </a:r>
                      <a:r>
                        <a:rPr lang="en-US" sz="1300" b="1" u="none" strike="noStrike" dirty="0" smtClean="0">
                          <a:solidFill>
                            <a:schemeClr val="tx1"/>
                          </a:solidFill>
                          <a:effectLst/>
                          <a:latin typeface="+mn-lt"/>
                          <a:cs typeface="Arial" pitchFamily="34" charset="0"/>
                        </a:rPr>
                        <a:t>failure</a:t>
                      </a:r>
                      <a:r>
                        <a:rPr lang="en-US" altLang="en-US" sz="1300" b="1" baseline="30000" dirty="0" smtClean="0">
                          <a:solidFill>
                            <a:schemeClr val="tx1"/>
                          </a:solidFill>
                          <a:latin typeface="+mn-lt"/>
                          <a:ea typeface="ＭＳ Ｐゴシック" pitchFamily="34" charset="-128"/>
                          <a:cs typeface="Arial" pitchFamily="34" charset="0"/>
                        </a:rPr>
                        <a:t>†</a:t>
                      </a:r>
                      <a:endParaRPr lang="en-US" sz="1300" b="1" i="0" u="none" strike="noStrike" dirty="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1</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(0.8)</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2</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(1.6)</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latin typeface="+mn-lt"/>
                        </a:rPr>
                        <a:t>5</a:t>
                      </a:r>
                      <a:endParaRPr lang="en-US" sz="1300" dirty="0">
                        <a:solidFill>
                          <a:schemeClr val="tx1"/>
                        </a:solidFill>
                        <a:latin typeface="+mn-lt"/>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a:r>
                        <a:rPr lang="en-US" sz="1300" dirty="0" smtClean="0">
                          <a:solidFill>
                            <a:schemeClr val="tx1"/>
                          </a:solidFill>
                          <a:latin typeface="+mn-lt"/>
                        </a:rPr>
                        <a:t>(3.2)</a:t>
                      </a:r>
                      <a:endParaRPr lang="en-US" sz="1300" dirty="0">
                        <a:solidFill>
                          <a:schemeClr val="tx1"/>
                        </a:solidFill>
                        <a:latin typeface="+mn-lt"/>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1</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mn-lt"/>
                          <a:cs typeface="Arial" panose="020B0604020202020204" pitchFamily="34" charset="0"/>
                        </a:rPr>
                        <a:t>(0.7)</a:t>
                      </a:r>
                      <a:endParaRPr lang="en-US" sz="1300" b="0" i="0" u="none" strike="noStrike" dirty="0">
                        <a:solidFill>
                          <a:schemeClr val="tx1"/>
                        </a:solidFill>
                        <a:effectLst/>
                        <a:latin typeface="+mn-lt"/>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19728">
                <a:tc>
                  <a:txBody>
                    <a:bodyPr/>
                    <a:lstStyle/>
                    <a:p>
                      <a:pPr algn="l" rtl="0" fontAlgn="b"/>
                      <a:r>
                        <a:rPr lang="en-US" sz="1300" b="1" u="none" strike="noStrike" dirty="0">
                          <a:solidFill>
                            <a:schemeClr val="tx1"/>
                          </a:solidFill>
                          <a:effectLst/>
                          <a:latin typeface="+mn-lt"/>
                          <a:cs typeface="Arial" pitchFamily="34" charset="0"/>
                        </a:rPr>
                        <a:t>Infusion-related </a:t>
                      </a:r>
                      <a:r>
                        <a:rPr lang="en-US" sz="1300" b="1" u="none" strike="noStrike" dirty="0" smtClean="0">
                          <a:solidFill>
                            <a:schemeClr val="tx1"/>
                          </a:solidFill>
                          <a:effectLst/>
                          <a:latin typeface="+mn-lt"/>
                          <a:cs typeface="Arial" pitchFamily="34" charset="0"/>
                        </a:rPr>
                        <a:t>reaction</a:t>
                      </a:r>
                      <a:r>
                        <a:rPr lang="en-US" altLang="en-US" sz="1300" b="1" baseline="30000" dirty="0" smtClean="0">
                          <a:solidFill>
                            <a:schemeClr val="tx1"/>
                          </a:solidFill>
                          <a:latin typeface="+mn-lt"/>
                          <a:ea typeface="ＭＳ Ｐゴシック" pitchFamily="34" charset="-128"/>
                          <a:cs typeface="Arial" pitchFamily="34" charset="0"/>
                        </a:rPr>
                        <a:t>†</a:t>
                      </a:r>
                      <a:endParaRPr lang="en-US" sz="1300" b="1" i="0" u="none" strike="noStrike" dirty="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1</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(0.8)</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latin typeface="+mn-lt"/>
                        </a:rPr>
                        <a:t>2</a:t>
                      </a:r>
                      <a:endParaRPr lang="en-US" sz="1300" dirty="0">
                        <a:solidFill>
                          <a:schemeClr val="tx1"/>
                        </a:solidFill>
                        <a:latin typeface="+mn-lt"/>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a:r>
                        <a:rPr lang="en-US" sz="1300" dirty="0" smtClean="0">
                          <a:solidFill>
                            <a:schemeClr val="tx1"/>
                          </a:solidFill>
                          <a:latin typeface="+mn-lt"/>
                        </a:rPr>
                        <a:t>(1.3)</a:t>
                      </a:r>
                      <a:endParaRPr lang="en-US" sz="1300" dirty="0">
                        <a:solidFill>
                          <a:schemeClr val="tx1"/>
                        </a:solidFill>
                        <a:latin typeface="+mn-lt"/>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0</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mn-lt"/>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19728">
                <a:tc>
                  <a:txBody>
                    <a:bodyPr/>
                    <a:lstStyle/>
                    <a:p>
                      <a:pPr algn="l" rtl="0" fontAlgn="b"/>
                      <a:r>
                        <a:rPr lang="en-US" sz="1300" b="1" u="none" strike="noStrike" dirty="0">
                          <a:solidFill>
                            <a:schemeClr val="tx1"/>
                          </a:solidFill>
                          <a:effectLst/>
                          <a:latin typeface="+mn-lt"/>
                          <a:cs typeface="Arial" pitchFamily="34" charset="0"/>
                        </a:rPr>
                        <a:t>Venous </a:t>
                      </a:r>
                      <a:r>
                        <a:rPr lang="en-US" sz="1300" b="1" u="none" strike="noStrike" dirty="0" smtClean="0">
                          <a:solidFill>
                            <a:schemeClr val="tx1"/>
                          </a:solidFill>
                          <a:effectLst/>
                          <a:latin typeface="+mn-lt"/>
                          <a:cs typeface="Arial" pitchFamily="34" charset="0"/>
                        </a:rPr>
                        <a:t>thromboembolic</a:t>
                      </a:r>
                      <a:r>
                        <a:rPr lang="en-US" altLang="en-US" sz="1300" b="1" baseline="30000" dirty="0" smtClean="0">
                          <a:solidFill>
                            <a:schemeClr val="tx1"/>
                          </a:solidFill>
                          <a:latin typeface="+mn-lt"/>
                          <a:ea typeface="ＭＳ Ｐゴシック" pitchFamily="34" charset="-128"/>
                          <a:cs typeface="Arial" pitchFamily="34" charset="0"/>
                        </a:rPr>
                        <a:t>†</a:t>
                      </a:r>
                      <a:endParaRPr lang="en-US" sz="1300" b="1" i="0" u="none" strike="noStrike" dirty="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1</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(0.8)</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4</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(3.1)</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latin typeface="+mn-lt"/>
                        </a:rPr>
                        <a:t>1</a:t>
                      </a:r>
                      <a:endParaRPr lang="en-US" sz="1300" dirty="0">
                        <a:solidFill>
                          <a:schemeClr val="tx1"/>
                        </a:solidFill>
                        <a:latin typeface="+mn-lt"/>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a:r>
                        <a:rPr lang="en-US" sz="1300" dirty="0" smtClean="0">
                          <a:solidFill>
                            <a:schemeClr val="tx1"/>
                          </a:solidFill>
                          <a:latin typeface="+mn-lt"/>
                        </a:rPr>
                        <a:t>(0.6)</a:t>
                      </a:r>
                      <a:endParaRPr lang="en-US" sz="1300" dirty="0">
                        <a:solidFill>
                          <a:schemeClr val="tx1"/>
                        </a:solidFill>
                        <a:latin typeface="+mn-lt"/>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0</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mn-lt"/>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19728">
                <a:tc>
                  <a:txBody>
                    <a:bodyPr/>
                    <a:lstStyle/>
                    <a:p>
                      <a:pPr algn="l" rtl="0" fontAlgn="b"/>
                      <a:r>
                        <a:rPr lang="en-US" sz="1300" b="1" u="none" strike="noStrike" dirty="0">
                          <a:solidFill>
                            <a:schemeClr val="tx1"/>
                          </a:solidFill>
                          <a:effectLst/>
                          <a:latin typeface="+mn-lt"/>
                          <a:cs typeface="Arial" pitchFamily="34" charset="0"/>
                        </a:rPr>
                        <a:t>Arterial </a:t>
                      </a:r>
                      <a:r>
                        <a:rPr lang="en-US" sz="1300" b="1" u="none" strike="noStrike" dirty="0" smtClean="0">
                          <a:solidFill>
                            <a:schemeClr val="tx1"/>
                          </a:solidFill>
                          <a:effectLst/>
                          <a:latin typeface="+mn-lt"/>
                          <a:cs typeface="Arial" pitchFamily="34" charset="0"/>
                        </a:rPr>
                        <a:t>thromboembolic</a:t>
                      </a:r>
                      <a:r>
                        <a:rPr lang="en-US" altLang="en-US" sz="1300" b="1" baseline="30000" dirty="0" smtClean="0">
                          <a:solidFill>
                            <a:schemeClr val="tx1"/>
                          </a:solidFill>
                          <a:latin typeface="+mn-lt"/>
                          <a:ea typeface="ＭＳ Ｐゴシック" pitchFamily="34" charset="-128"/>
                          <a:cs typeface="Arial" pitchFamily="34" charset="0"/>
                        </a:rPr>
                        <a:t>†</a:t>
                      </a:r>
                      <a:endParaRPr lang="en-US" sz="1300" b="1" i="0" u="none" strike="noStrike" dirty="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1</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(0.8)</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a:r>
                        <a:rPr lang="en-US" sz="1300" dirty="0" smtClean="0">
                          <a:solidFill>
                            <a:schemeClr val="tx1"/>
                          </a:solidFill>
                          <a:latin typeface="+mn-lt"/>
                        </a:rPr>
                        <a:t>0</a:t>
                      </a:r>
                      <a:endParaRPr lang="en-US" sz="1300" dirty="0">
                        <a:solidFill>
                          <a:schemeClr val="tx1"/>
                        </a:solidFill>
                        <a:latin typeface="+mn-lt"/>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a:endParaRPr lang="en-US" sz="1300" dirty="0">
                        <a:solidFill>
                          <a:schemeClr val="tx1"/>
                        </a:solidFill>
                        <a:latin typeface="+mn-lt"/>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0</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mn-lt"/>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19728">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300" b="1" i="0" u="none" strike="noStrike" dirty="0" smtClean="0">
                          <a:solidFill>
                            <a:schemeClr val="tx1"/>
                          </a:solidFill>
                          <a:effectLst/>
                          <a:latin typeface="+mn-lt"/>
                          <a:cs typeface="Arial" panose="020B0604020202020204" pitchFamily="34" charset="0"/>
                        </a:rPr>
                        <a:t>Congestive heart failure</a:t>
                      </a:r>
                      <a:r>
                        <a:rPr lang="en-US" altLang="en-US" sz="1300" b="1" baseline="30000" dirty="0" smtClean="0">
                          <a:solidFill>
                            <a:schemeClr val="tx1"/>
                          </a:solidFill>
                          <a:latin typeface="+mn-lt"/>
                          <a:ea typeface="ＭＳ Ｐゴシック" pitchFamily="34" charset="-128"/>
                          <a:cs typeface="Arial" pitchFamily="34" charset="0"/>
                        </a:rPr>
                        <a:t>†</a:t>
                      </a:r>
                      <a:endParaRPr lang="en-US" sz="1300" b="1" i="0" u="none" strike="noStrike" dirty="0" smtClean="0">
                        <a:solidFill>
                          <a:schemeClr val="tx1"/>
                        </a:solidFill>
                        <a:effectLst/>
                        <a:latin typeface="+mn-lt"/>
                        <a:cs typeface="Arial" panose="020B0604020202020204" pitchFamily="34" charset="0"/>
                      </a:endParaRPr>
                    </a:p>
                  </a:txBody>
                  <a:tcPr marL="85711" marR="9523" marT="9529" marB="0" anchor="b">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Arial" panose="020B0604020202020204" pitchFamily="34" charset="0"/>
                          <a:cs typeface="Arial" panose="020B0604020202020204" pitchFamily="34" charset="0"/>
                        </a:rPr>
                        <a:t>0</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rtl="0" fontAlgn="b"/>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45712" marR="0" marT="0" marB="0" anchor="ctr">
                    <a:lnR w="127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r"/>
                      <a:r>
                        <a:rPr lang="en-US" sz="1300" dirty="0" smtClean="0">
                          <a:solidFill>
                            <a:schemeClr val="tx1"/>
                          </a:solidFill>
                          <a:latin typeface="+mn-lt"/>
                        </a:rPr>
                        <a:t>0</a:t>
                      </a:r>
                      <a:endParaRPr lang="en-US" sz="1300" dirty="0">
                        <a:solidFill>
                          <a:schemeClr val="tx1"/>
                        </a:solidFill>
                        <a:latin typeface="+mn-lt"/>
                      </a:endParaRPr>
                    </a:p>
                  </a:txBody>
                  <a:tcPr marL="0" marR="45712" marT="0" marB="0" anchor="ctr">
                    <a:lnL w="12700" cap="flat" cmpd="sng" algn="ctr">
                      <a:solidFill>
                        <a:schemeClr val="tx1"/>
                      </a:solidFill>
                      <a:prstDash val="solid"/>
                      <a:round/>
                      <a:headEnd type="none" w="med" len="med"/>
                      <a:tailEnd type="none" w="med" len="med"/>
                    </a:lnL>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a:endParaRPr lang="en-US" sz="1300" dirty="0">
                        <a:solidFill>
                          <a:schemeClr val="tx1"/>
                        </a:solidFill>
                        <a:latin typeface="+mn-lt"/>
                      </a:endParaRPr>
                    </a:p>
                  </a:txBody>
                  <a:tcPr marL="45712" marR="0" marT="0" marB="0" anchor="ct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r" rtl="0" fontAlgn="b"/>
                      <a:r>
                        <a:rPr lang="en-US" sz="1300" b="0" i="0" u="none" strike="noStrike" dirty="0" smtClean="0">
                          <a:solidFill>
                            <a:schemeClr val="tx1"/>
                          </a:solidFill>
                          <a:effectLst/>
                          <a:latin typeface="+mn-lt"/>
                          <a:cs typeface="Arial" panose="020B0604020202020204" pitchFamily="34" charset="0"/>
                        </a:rPr>
                        <a:t>1</a:t>
                      </a:r>
                      <a:endParaRPr lang="en-US" sz="1300" b="0" i="0" u="none" strike="noStrike" dirty="0">
                        <a:solidFill>
                          <a:schemeClr val="tx1"/>
                        </a:solidFill>
                        <a:effectLst/>
                        <a:latin typeface="+mn-lt"/>
                        <a:cs typeface="Arial" panose="020B0604020202020204" pitchFamily="34" charset="0"/>
                      </a:endParaRPr>
                    </a:p>
                  </a:txBody>
                  <a:tcPr marL="0" marR="45712" marT="0" marB="0" anchor="ct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l" rtl="0" fontAlgn="b"/>
                      <a:r>
                        <a:rPr lang="en-US" sz="1300" b="0" i="0" u="none" strike="noStrike" dirty="0" smtClean="0">
                          <a:solidFill>
                            <a:schemeClr val="tx1"/>
                          </a:solidFill>
                          <a:effectLst/>
                          <a:latin typeface="+mn-lt"/>
                          <a:cs typeface="Arial" panose="020B0604020202020204" pitchFamily="34" charset="0"/>
                        </a:rPr>
                        <a:t>(0.7)</a:t>
                      </a:r>
                      <a:endParaRPr lang="en-US" sz="1300" b="0" i="0" u="none" strike="noStrike" dirty="0">
                        <a:solidFill>
                          <a:schemeClr val="tx1"/>
                        </a:solidFill>
                        <a:effectLst/>
                        <a:latin typeface="+mn-lt"/>
                        <a:cs typeface="Arial" panose="020B0604020202020204" pitchFamily="34" charset="0"/>
                      </a:endParaRPr>
                    </a:p>
                  </a:txBody>
                  <a:tcPr marL="45712" marR="0" marT="0" marB="0" anchor="ct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l="-8000" r="-8000"/>
          </a:stretch>
        </a:blip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235975195"/>
              </p:ext>
            </p:extLst>
          </p:nvPr>
        </p:nvGraphicFramePr>
        <p:xfrm>
          <a:off x="349250" y="4446637"/>
          <a:ext cx="3932238" cy="1722436"/>
        </p:xfrm>
        <a:graphic>
          <a:graphicData uri="http://schemas.openxmlformats.org/drawingml/2006/table">
            <a:tbl>
              <a:tblPr firstRow="1" firstCol="1" bandRow="1">
                <a:tableStyleId>{2D5ABB26-0587-4C30-8999-92F81FD0307C}</a:tableStyleId>
              </a:tblPr>
              <a:tblGrid>
                <a:gridCol w="1710522"/>
                <a:gridCol w="1156440"/>
                <a:gridCol w="1065276"/>
              </a:tblGrid>
              <a:tr h="515663">
                <a:tc>
                  <a:txBody>
                    <a:bodyPr/>
                    <a:lstStyle/>
                    <a:p>
                      <a:endParaRPr lang="en-US" sz="1200" b="1" dirty="0">
                        <a:solidFill>
                          <a:schemeClr val="bg2"/>
                        </a:solidFill>
                        <a:effectLst/>
                        <a:latin typeface="Arial" pitchFamily="34" charset="0"/>
                        <a:cs typeface="Arial" pitchFamily="34" charset="0"/>
                      </a:endParaRPr>
                    </a:p>
                  </a:txBody>
                  <a:tcPr marL="68574" marR="68574" marT="0" marB="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defTabSz="914400" rtl="0" eaLnBrk="1" latinLnBrk="0" hangingPunct="1">
                        <a:lnSpc>
                          <a:spcPct val="115000"/>
                        </a:lnSpc>
                        <a:spcBef>
                          <a:spcPts val="0"/>
                        </a:spcBef>
                        <a:spcAft>
                          <a:spcPts val="0"/>
                        </a:spcAft>
                      </a:pPr>
                      <a:r>
                        <a:rPr lang="en-CA" sz="1200" b="1" kern="1200" dirty="0" smtClean="0">
                          <a:solidFill>
                            <a:schemeClr val="bg2"/>
                          </a:solidFill>
                          <a:effectLst/>
                          <a:latin typeface="Arial" pitchFamily="34" charset="0"/>
                          <a:cs typeface="Arial" pitchFamily="34" charset="0"/>
                        </a:rPr>
                        <a:t>Ramucirumab (N = 119)</a:t>
                      </a:r>
                      <a:endParaRPr lang="en-US" sz="1200" b="1" kern="1200" dirty="0">
                        <a:solidFill>
                          <a:schemeClr val="bg2"/>
                        </a:solidFill>
                        <a:effectLst/>
                        <a:latin typeface="Arial" pitchFamily="34" charset="0"/>
                        <a:ea typeface="+mn-ea"/>
                        <a:cs typeface="Arial" pitchFamily="34" charset="0"/>
                      </a:endParaRPr>
                    </a:p>
                  </a:txBody>
                  <a:tcPr marL="68574" marR="68574" marT="0" marB="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a:lnSpc>
                          <a:spcPct val="115000"/>
                        </a:lnSpc>
                        <a:spcBef>
                          <a:spcPts val="0"/>
                        </a:spcBef>
                        <a:spcAft>
                          <a:spcPts val="0"/>
                        </a:spcAft>
                      </a:pPr>
                      <a:r>
                        <a:rPr lang="en-US" sz="1200" b="1" dirty="0" smtClean="0">
                          <a:solidFill>
                            <a:schemeClr val="bg2"/>
                          </a:solidFill>
                          <a:effectLst/>
                          <a:latin typeface="Arial" pitchFamily="34" charset="0"/>
                          <a:cs typeface="Arial" pitchFamily="34" charset="0"/>
                        </a:rPr>
                        <a:t>Placebo </a:t>
                      </a:r>
                      <a:br>
                        <a:rPr lang="en-US" sz="1200" b="1" dirty="0" smtClean="0">
                          <a:solidFill>
                            <a:schemeClr val="bg2"/>
                          </a:solidFill>
                          <a:effectLst/>
                          <a:latin typeface="Arial" pitchFamily="34" charset="0"/>
                          <a:cs typeface="Arial" pitchFamily="34" charset="0"/>
                        </a:rPr>
                      </a:br>
                      <a:r>
                        <a:rPr lang="en-US" sz="1200" b="1" dirty="0" smtClean="0">
                          <a:solidFill>
                            <a:schemeClr val="bg2"/>
                          </a:solidFill>
                          <a:effectLst/>
                          <a:latin typeface="Arial" pitchFamily="34" charset="0"/>
                          <a:cs typeface="Arial" pitchFamily="34" charset="0"/>
                        </a:rPr>
                        <a:t>(N = 131)</a:t>
                      </a:r>
                      <a:endParaRPr lang="en-US" sz="1200" b="1" dirty="0">
                        <a:solidFill>
                          <a:schemeClr val="bg2"/>
                        </a:solidFill>
                        <a:effectLst/>
                        <a:latin typeface="Arial" pitchFamily="34" charset="0"/>
                        <a:ea typeface="Calibri"/>
                        <a:cs typeface="Arial" pitchFamily="34" charset="0"/>
                      </a:endParaRPr>
                    </a:p>
                  </a:txBody>
                  <a:tcPr marL="68574" marR="68574" marT="0" marB="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301827">
                <a:tc>
                  <a:txBody>
                    <a:bodyPr/>
                    <a:lstStyle/>
                    <a:p>
                      <a:pPr marL="0" marR="0">
                        <a:lnSpc>
                          <a:spcPct val="115000"/>
                        </a:lnSpc>
                        <a:spcBef>
                          <a:spcPts val="0"/>
                        </a:spcBef>
                        <a:spcAft>
                          <a:spcPts val="0"/>
                        </a:spcAft>
                      </a:pPr>
                      <a:r>
                        <a:rPr lang="en-US" sz="1200" b="1" dirty="0" smtClean="0">
                          <a:solidFill>
                            <a:schemeClr val="tx1"/>
                          </a:solidFill>
                          <a:effectLst/>
                          <a:latin typeface="Arial" pitchFamily="34" charset="0"/>
                          <a:cs typeface="Arial" pitchFamily="34" charset="0"/>
                        </a:rPr>
                        <a:t>Median, months </a:t>
                      </a:r>
                      <a:endParaRPr lang="en-US" sz="1200" b="1" dirty="0">
                        <a:solidFill>
                          <a:schemeClr val="tx1"/>
                        </a:solidFill>
                        <a:effectLst/>
                        <a:latin typeface="Arial" pitchFamily="34" charset="0"/>
                        <a:ea typeface="Calibri"/>
                        <a:cs typeface="Arial" pitchFamily="34" charset="0"/>
                      </a:endParaRPr>
                    </a:p>
                  </a:txBody>
                  <a:tcPr marL="68574" marR="68574" marT="0" marB="0" anchor="ctr">
                    <a:lnT w="12700" cap="flat" cmpd="sng" algn="ctr">
                      <a:solidFill>
                        <a:schemeClr val="tx1"/>
                      </a:solidFill>
                      <a:prstDash val="solid"/>
                      <a:round/>
                      <a:headEnd type="none" w="med" len="med"/>
                      <a:tailEnd type="none" w="med" len="med"/>
                    </a:lnT>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7.8 </a:t>
                      </a:r>
                    </a:p>
                  </a:txBody>
                  <a:tcPr marL="68574" marR="68574" marT="0" marB="0" anchor="ctr">
                    <a:lnT w="12700" cap="flat" cmpd="sng" algn="ctr">
                      <a:solidFill>
                        <a:schemeClr val="tx1"/>
                      </a:solidFill>
                      <a:prstDash val="solid"/>
                      <a:round/>
                      <a:headEnd type="none" w="med" len="med"/>
                      <a:tailEnd type="none" w="med" len="med"/>
                    </a:lnT>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4.2 </a:t>
                      </a:r>
                    </a:p>
                  </a:txBody>
                  <a:tcPr marL="68574" marR="68574" marT="0" marB="0" anchor="ctr">
                    <a:lnT w="12700" cap="flat" cmpd="sng" algn="ctr">
                      <a:solidFill>
                        <a:schemeClr val="tx1"/>
                      </a:solidFill>
                      <a:prstDash val="solid"/>
                      <a:round/>
                      <a:headEnd type="none" w="med" len="med"/>
                      <a:tailEnd type="none" w="med" len="med"/>
                    </a:lnT>
                    <a:noFill/>
                  </a:tcPr>
                </a:tc>
              </a:tr>
              <a:tr h="301827">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200" b="1" dirty="0" smtClean="0">
                          <a:solidFill>
                            <a:schemeClr val="tx1"/>
                          </a:solidFill>
                          <a:effectLst/>
                          <a:latin typeface="Arial" pitchFamily="34" charset="0"/>
                          <a:cs typeface="Arial" pitchFamily="34" charset="0"/>
                        </a:rPr>
                        <a:t>(95% CI)</a:t>
                      </a:r>
                      <a:endParaRPr lang="en-US" sz="1200" b="1" dirty="0" smtClean="0">
                        <a:solidFill>
                          <a:schemeClr val="tx1"/>
                        </a:solidFill>
                        <a:effectLst/>
                        <a:latin typeface="Arial" pitchFamily="34" charset="0"/>
                        <a:ea typeface="Calibri"/>
                        <a:cs typeface="Arial" pitchFamily="34" charset="0"/>
                      </a:endParaRPr>
                    </a:p>
                  </a:txBody>
                  <a:tcPr marL="68574" marR="68574" marT="0" marB="0" anchor="ctr">
                    <a:no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b="1" kern="1200" dirty="0" smtClean="0">
                          <a:solidFill>
                            <a:schemeClr val="tx1"/>
                          </a:solidFill>
                          <a:effectLst/>
                          <a:latin typeface="Arial" pitchFamily="34" charset="0"/>
                          <a:cs typeface="Arial" pitchFamily="34" charset="0"/>
                        </a:rPr>
                        <a:t>(5.8, 9.3)</a:t>
                      </a:r>
                    </a:p>
                  </a:txBody>
                  <a:tcPr marL="68574" marR="68574" marT="0" marB="0" anchor="ctr">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cs typeface="Arial" pitchFamily="34" charset="0"/>
                        </a:rPr>
                        <a:t>(3.7, 4.8)</a:t>
                      </a:r>
                    </a:p>
                  </a:txBody>
                  <a:tcPr marL="68574" marR="68574" marT="0" marB="0" anchor="ctr">
                    <a:noFill/>
                  </a:tcPr>
                </a:tc>
              </a:tr>
              <a:tr h="301827">
                <a:tc>
                  <a:txBody>
                    <a:bodyPr/>
                    <a:lstStyle/>
                    <a:p>
                      <a:pPr marL="0" marR="0" algn="l">
                        <a:lnSpc>
                          <a:spcPct val="115000"/>
                        </a:lnSpc>
                        <a:spcBef>
                          <a:spcPts val="0"/>
                        </a:spcBef>
                        <a:spcAft>
                          <a:spcPts val="0"/>
                        </a:spcAft>
                      </a:pPr>
                      <a:r>
                        <a:rPr lang="en-US" sz="1200" b="1" dirty="0">
                          <a:solidFill>
                            <a:schemeClr val="tx1"/>
                          </a:solidFill>
                          <a:effectLst/>
                          <a:latin typeface="Arial" pitchFamily="34" charset="0"/>
                          <a:cs typeface="Arial" pitchFamily="34" charset="0"/>
                        </a:rPr>
                        <a:t>HR (</a:t>
                      </a:r>
                      <a:r>
                        <a:rPr lang="en-US" sz="1200" b="1" dirty="0" smtClean="0">
                          <a:solidFill>
                            <a:schemeClr val="tx1"/>
                          </a:solidFill>
                          <a:effectLst/>
                          <a:latin typeface="Arial" pitchFamily="34" charset="0"/>
                          <a:cs typeface="Arial" pitchFamily="34" charset="0"/>
                        </a:rPr>
                        <a:t>95% </a:t>
                      </a:r>
                      <a:r>
                        <a:rPr lang="en-US" sz="1200" b="1" dirty="0">
                          <a:solidFill>
                            <a:schemeClr val="tx1"/>
                          </a:solidFill>
                          <a:effectLst/>
                          <a:latin typeface="Arial" pitchFamily="34" charset="0"/>
                          <a:cs typeface="Arial" pitchFamily="34" charset="0"/>
                        </a:rPr>
                        <a:t>CI)</a:t>
                      </a:r>
                      <a:endParaRPr lang="en-US" sz="1200" b="1" dirty="0">
                        <a:solidFill>
                          <a:schemeClr val="tx1"/>
                        </a:solidFill>
                        <a:effectLst/>
                        <a:latin typeface="Arial" pitchFamily="34" charset="0"/>
                        <a:ea typeface="Calibri"/>
                        <a:cs typeface="Arial" pitchFamily="34" charset="0"/>
                      </a:endParaRPr>
                    </a:p>
                  </a:txBody>
                  <a:tcPr marL="68574" marR="68574" marT="0" marB="0" anchor="ctr">
                    <a:noFill/>
                  </a:tcPr>
                </a:tc>
                <a:tc gridSpan="2">
                  <a:txBody>
                    <a:bodyPr/>
                    <a:lstStyle/>
                    <a:p>
                      <a:pPr marL="182880" marR="0" algn="ctr">
                        <a:lnSpc>
                          <a:spcPct val="115000"/>
                        </a:lnSpc>
                        <a:spcBef>
                          <a:spcPts val="0"/>
                        </a:spcBef>
                        <a:spcAft>
                          <a:spcPts val="0"/>
                        </a:spcAft>
                      </a:pPr>
                      <a:r>
                        <a:rPr lang="en-US" sz="1200" b="1" dirty="0" smtClean="0">
                          <a:solidFill>
                            <a:schemeClr val="tx1"/>
                          </a:solidFill>
                          <a:effectLst/>
                          <a:latin typeface="Arial" pitchFamily="34" charset="0"/>
                          <a:ea typeface="Calibri"/>
                          <a:cs typeface="Arial" pitchFamily="34" charset="0"/>
                        </a:rPr>
                        <a:t>0.674 (0.508, 0.895)</a:t>
                      </a:r>
                      <a:endParaRPr lang="en-US" sz="1200" b="1" dirty="0">
                        <a:solidFill>
                          <a:schemeClr val="tx1"/>
                        </a:solidFill>
                        <a:effectLst/>
                        <a:latin typeface="Arial" pitchFamily="34" charset="0"/>
                        <a:ea typeface="Calibri"/>
                        <a:cs typeface="Arial" pitchFamily="34" charset="0"/>
                      </a:endParaRPr>
                    </a:p>
                  </a:txBody>
                  <a:tcPr marL="68574" marR="68574" marT="0" marB="0" anchor="ctr">
                    <a:noFill/>
                  </a:tcPr>
                </a:tc>
                <a:tc hMerge="1">
                  <a:txBody>
                    <a:bodyPr/>
                    <a:lstStyle/>
                    <a:p>
                      <a:endParaRPr lang="en-US"/>
                    </a:p>
                  </a:txBody>
                  <a:tcPr/>
                </a:tc>
              </a:tr>
              <a:tr h="301292">
                <a:tc>
                  <a:txBody>
                    <a:bodyPr/>
                    <a:lstStyle/>
                    <a:p>
                      <a:pPr marL="0" marR="0" algn="l" defTabSz="914400" rtl="0" eaLnBrk="1" latinLnBrk="0" hangingPunct="1">
                        <a:lnSpc>
                          <a:spcPct val="115000"/>
                        </a:lnSpc>
                        <a:spcBef>
                          <a:spcPts val="0"/>
                        </a:spcBef>
                        <a:spcAft>
                          <a:spcPts val="0"/>
                        </a:spcAft>
                      </a:pPr>
                      <a:r>
                        <a:rPr lang="en-US" sz="1200" b="1" i="1" dirty="0" smtClean="0">
                          <a:solidFill>
                            <a:schemeClr val="tx1"/>
                          </a:solidFill>
                          <a:effectLst/>
                          <a:latin typeface="Arial" pitchFamily="34" charset="0"/>
                          <a:cs typeface="Arial" pitchFamily="34" charset="0"/>
                        </a:rPr>
                        <a:t>P</a:t>
                      </a:r>
                      <a:r>
                        <a:rPr lang="en-US" sz="1200" b="1" i="0" baseline="0" dirty="0" smtClean="0">
                          <a:solidFill>
                            <a:schemeClr val="tx1"/>
                          </a:solidFill>
                          <a:effectLst/>
                          <a:latin typeface="Arial" pitchFamily="34" charset="0"/>
                          <a:cs typeface="Arial" pitchFamily="34" charset="0"/>
                        </a:rPr>
                        <a:t> </a:t>
                      </a:r>
                      <a:r>
                        <a:rPr lang="en-US" sz="1200" b="1" dirty="0" smtClean="0">
                          <a:solidFill>
                            <a:schemeClr val="tx1"/>
                          </a:solidFill>
                          <a:effectLst/>
                          <a:latin typeface="Arial" pitchFamily="34" charset="0"/>
                          <a:cs typeface="Arial" pitchFamily="34" charset="0"/>
                        </a:rPr>
                        <a:t>value </a:t>
                      </a:r>
                      <a:r>
                        <a:rPr lang="en-US" sz="1200" b="1" kern="1200" dirty="0" smtClean="0">
                          <a:solidFill>
                            <a:schemeClr val="tx1"/>
                          </a:solidFill>
                          <a:effectLst/>
                          <a:latin typeface="Arial" pitchFamily="34" charset="0"/>
                          <a:cs typeface="Arial" pitchFamily="34" charset="0"/>
                        </a:rPr>
                        <a:t>(log-rank)</a:t>
                      </a:r>
                      <a:endParaRPr lang="en-US" sz="1200" b="1" kern="1200" dirty="0" smtClean="0">
                        <a:solidFill>
                          <a:schemeClr val="tx1"/>
                        </a:solidFill>
                        <a:effectLst/>
                        <a:latin typeface="Arial" pitchFamily="34" charset="0"/>
                        <a:ea typeface="+mn-ea"/>
                        <a:cs typeface="Arial" pitchFamily="34" charset="0"/>
                      </a:endParaRPr>
                    </a:p>
                  </a:txBody>
                  <a:tcPr marL="68574" marR="68574" marT="0" marB="0" anchor="ctr">
                    <a:lnB w="38100" cap="flat" cmpd="sng" algn="ctr">
                      <a:solidFill>
                        <a:schemeClr val="tx1"/>
                      </a:solidFill>
                      <a:prstDash val="solid"/>
                      <a:round/>
                      <a:headEnd type="none" w="med" len="med"/>
                      <a:tailEnd type="none" w="med" len="med"/>
                    </a:lnB>
                    <a:noFill/>
                  </a:tcPr>
                </a:tc>
                <a:tc gridSpan="2">
                  <a:txBody>
                    <a:bodyPr/>
                    <a:lstStyle/>
                    <a:p>
                      <a:pPr marL="182880" marR="0" algn="ctr">
                        <a:lnSpc>
                          <a:spcPct val="115000"/>
                        </a:lnSpc>
                        <a:spcBef>
                          <a:spcPts val="0"/>
                        </a:spcBef>
                        <a:spcAft>
                          <a:spcPts val="0"/>
                        </a:spcAft>
                      </a:pPr>
                      <a:r>
                        <a:rPr lang="en-US" sz="1200" b="1" kern="1200" dirty="0" smtClean="0">
                          <a:solidFill>
                            <a:schemeClr val="tx1"/>
                          </a:solidFill>
                          <a:effectLst/>
                          <a:latin typeface="Arial" pitchFamily="34" charset="0"/>
                          <a:ea typeface="Calibri"/>
                          <a:cs typeface="Arial" pitchFamily="34" charset="0"/>
                        </a:rPr>
                        <a:t>.0059</a:t>
                      </a:r>
                      <a:endParaRPr lang="en-US" sz="1200" b="1" kern="1200" dirty="0">
                        <a:solidFill>
                          <a:schemeClr val="tx1"/>
                        </a:solidFill>
                        <a:effectLst/>
                        <a:latin typeface="Arial" pitchFamily="34" charset="0"/>
                        <a:ea typeface="Calibri"/>
                        <a:cs typeface="Arial" pitchFamily="34" charset="0"/>
                      </a:endParaRPr>
                    </a:p>
                  </a:txBody>
                  <a:tcPr marL="68574" marR="68574" marT="0" marB="0" anchor="ctr">
                    <a:lnB w="38100" cap="flat" cmpd="sng" algn="ctr">
                      <a:solidFill>
                        <a:schemeClr val="tx1"/>
                      </a:solidFill>
                      <a:prstDash val="solid"/>
                      <a:round/>
                      <a:headEnd type="none" w="med" len="med"/>
                      <a:tailEnd type="none" w="med" len="med"/>
                    </a:lnB>
                    <a:noFill/>
                  </a:tcPr>
                </a:tc>
                <a:tc hMerge="1">
                  <a:txBody>
                    <a:bodyPr/>
                    <a:lstStyle/>
                    <a:p>
                      <a:endParaRPr lang="en-US"/>
                    </a:p>
                  </a:txBody>
                  <a:tcPr/>
                </a:tc>
              </a:tr>
            </a:tbl>
          </a:graphicData>
        </a:graphic>
      </p:graphicFrame>
      <p:sp>
        <p:nvSpPr>
          <p:cNvPr id="19477" name="Rectangle 1"/>
          <p:cNvSpPr>
            <a:spLocks noChangeArrowheads="1"/>
          </p:cNvSpPr>
          <p:nvPr/>
        </p:nvSpPr>
        <p:spPr bwMode="auto">
          <a:xfrm>
            <a:off x="349250" y="267267"/>
            <a:ext cx="8504238" cy="929485"/>
          </a:xfrm>
          <a:prstGeom prst="rect">
            <a:avLst/>
          </a:prstGeom>
          <a:noFill/>
          <a:ln>
            <a:noFill/>
          </a:ln>
          <a:extLst/>
        </p:spPr>
        <p:txBody>
          <a:bodyPr>
            <a:spAutoFit/>
          </a:bodyPr>
          <a:lstStyle/>
          <a:p>
            <a:pPr algn="ctr">
              <a:lnSpc>
                <a:spcPct val="85000"/>
              </a:lnSpc>
              <a:defRPr/>
            </a:pPr>
            <a:r>
              <a:rPr lang="en-US" altLang="en-US" sz="3200" b="1" dirty="0">
                <a:solidFill>
                  <a:srgbClr val="F09828"/>
                </a:solidFill>
                <a:latin typeface="+mj-lt"/>
                <a:cs typeface="Arial" pitchFamily="34" charset="0"/>
              </a:rPr>
              <a:t>Overall Survival in Patients </a:t>
            </a:r>
            <a:r>
              <a:rPr lang="en-US" altLang="en-US" sz="3200" b="1" dirty="0" smtClean="0">
                <a:solidFill>
                  <a:srgbClr val="F09828"/>
                </a:solidFill>
                <a:latin typeface="+mj-lt"/>
                <a:cs typeface="Arial" pitchFamily="34" charset="0"/>
              </a:rPr>
              <a:t>With </a:t>
            </a:r>
            <a:r>
              <a:rPr lang="en-US" altLang="en-US" sz="3200" b="1" dirty="0">
                <a:solidFill>
                  <a:srgbClr val="F09828"/>
                </a:solidFill>
                <a:latin typeface="+mj-lt"/>
                <a:cs typeface="Arial" pitchFamily="34" charset="0"/>
              </a:rPr>
              <a:t>Baseline </a:t>
            </a:r>
            <a:br>
              <a:rPr lang="en-US" altLang="en-US" sz="3200" b="1" dirty="0">
                <a:solidFill>
                  <a:srgbClr val="F09828"/>
                </a:solidFill>
                <a:latin typeface="+mj-lt"/>
                <a:cs typeface="Arial" pitchFamily="34" charset="0"/>
              </a:rPr>
            </a:br>
            <a:r>
              <a:rPr lang="en-US" altLang="en-US" sz="3200" b="1" dirty="0">
                <a:solidFill>
                  <a:srgbClr val="F09828"/>
                </a:solidFill>
                <a:latin typeface="+mj-lt"/>
                <a:cs typeface="Arial" pitchFamily="34" charset="0"/>
                <a:sym typeface="Symbol" pitchFamily="18" charset="2"/>
              </a:rPr>
              <a:t>AFP</a:t>
            </a:r>
            <a:r>
              <a:rPr lang="en-US" altLang="en-US" sz="3200" b="1" dirty="0">
                <a:solidFill>
                  <a:srgbClr val="F09828"/>
                </a:solidFill>
                <a:latin typeface="+mj-lt"/>
                <a:cs typeface="Arial" pitchFamily="34" charset="0"/>
              </a:rPr>
              <a:t> </a:t>
            </a:r>
            <a:r>
              <a:rPr lang="en-US" altLang="en-US" sz="3200" b="1" dirty="0">
                <a:solidFill>
                  <a:srgbClr val="F09828"/>
                </a:solidFill>
                <a:latin typeface="+mj-lt"/>
                <a:cs typeface="Arial" pitchFamily="34" charset="0"/>
                <a:sym typeface="Symbol" pitchFamily="18" charset="2"/>
              </a:rPr>
              <a:t>≥</a:t>
            </a:r>
            <a:r>
              <a:rPr lang="en-US" altLang="en-US" sz="3200" b="1" dirty="0" smtClean="0">
                <a:solidFill>
                  <a:srgbClr val="F09828"/>
                </a:solidFill>
                <a:latin typeface="Arial" pitchFamily="34" charset="0"/>
                <a:cs typeface="Arial" pitchFamily="34" charset="0"/>
              </a:rPr>
              <a:t>400 </a:t>
            </a:r>
            <a:r>
              <a:rPr lang="en-US" altLang="en-US" sz="3200" b="1" dirty="0">
                <a:solidFill>
                  <a:srgbClr val="F09828"/>
                </a:solidFill>
                <a:latin typeface="Arial" pitchFamily="34" charset="0"/>
                <a:cs typeface="Arial" pitchFamily="34" charset="0"/>
              </a:rPr>
              <a:t>ng/mL</a:t>
            </a:r>
            <a:r>
              <a:rPr lang="en-US" altLang="en-US" sz="3200" b="1" dirty="0">
                <a:solidFill>
                  <a:srgbClr val="F09828"/>
                </a:solidFill>
                <a:latin typeface="+mj-lt"/>
                <a:cs typeface="Arial" pitchFamily="34" charset="0"/>
                <a:sym typeface="Symbol" pitchFamily="18" charset="2"/>
              </a:rPr>
              <a:t> or &lt;</a:t>
            </a:r>
            <a:r>
              <a:rPr lang="en-US" altLang="en-US" sz="3200" b="1" dirty="0">
                <a:solidFill>
                  <a:srgbClr val="F09828"/>
                </a:solidFill>
                <a:latin typeface="+mj-lt"/>
                <a:cs typeface="Arial" pitchFamily="34" charset="0"/>
              </a:rPr>
              <a:t>400 ng/mL </a:t>
            </a:r>
          </a:p>
        </p:txBody>
      </p:sp>
      <p:graphicFrame>
        <p:nvGraphicFramePr>
          <p:cNvPr id="9" name="Table 8"/>
          <p:cNvGraphicFramePr>
            <a:graphicFrameLocks noGrp="1"/>
          </p:cNvGraphicFramePr>
          <p:nvPr>
            <p:extLst>
              <p:ext uri="{D42A27DB-BD31-4B8C-83A1-F6EECF244321}">
                <p14:modId xmlns:p14="http://schemas.microsoft.com/office/powerpoint/2010/main" val="1084175748"/>
              </p:ext>
            </p:extLst>
          </p:nvPr>
        </p:nvGraphicFramePr>
        <p:xfrm>
          <a:off x="4859338" y="4437112"/>
          <a:ext cx="3932237" cy="1719264"/>
        </p:xfrm>
        <a:graphic>
          <a:graphicData uri="http://schemas.openxmlformats.org/drawingml/2006/table">
            <a:tbl>
              <a:tblPr firstRow="1" firstCol="1" bandRow="1">
                <a:tableStyleId>{2D5ABB26-0587-4C30-8999-92F81FD0307C}</a:tableStyleId>
              </a:tblPr>
              <a:tblGrid>
                <a:gridCol w="1625989"/>
                <a:gridCol w="1232658"/>
                <a:gridCol w="1073590"/>
              </a:tblGrid>
              <a:tr h="515151">
                <a:tc>
                  <a:txBody>
                    <a:bodyPr/>
                    <a:lstStyle/>
                    <a:p>
                      <a:endParaRPr lang="en-US" sz="1200" b="1" dirty="0">
                        <a:solidFill>
                          <a:schemeClr val="bg2"/>
                        </a:solidFill>
                        <a:effectLst/>
                        <a:latin typeface="Arial" pitchFamily="34" charset="0"/>
                        <a:cs typeface="Arial" pitchFamily="34" charset="0"/>
                      </a:endParaRPr>
                    </a:p>
                  </a:txBody>
                  <a:tcPr marL="68574" marR="68574" marT="0" marB="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defTabSz="914400" rtl="0" eaLnBrk="1" latinLnBrk="0" hangingPunct="1">
                        <a:lnSpc>
                          <a:spcPct val="115000"/>
                        </a:lnSpc>
                        <a:spcBef>
                          <a:spcPts val="0"/>
                        </a:spcBef>
                        <a:spcAft>
                          <a:spcPts val="0"/>
                        </a:spcAft>
                      </a:pPr>
                      <a:r>
                        <a:rPr lang="en-CA" sz="1200" b="1" kern="1200" dirty="0" smtClean="0">
                          <a:solidFill>
                            <a:schemeClr val="bg2"/>
                          </a:solidFill>
                          <a:effectLst/>
                          <a:latin typeface="Arial" pitchFamily="34" charset="0"/>
                          <a:cs typeface="Arial" pitchFamily="34" charset="0"/>
                        </a:rPr>
                        <a:t>Ramucirumab (N = 160)</a:t>
                      </a:r>
                      <a:endParaRPr lang="en-US" sz="1200" b="1" kern="1200" dirty="0">
                        <a:solidFill>
                          <a:schemeClr val="bg2"/>
                        </a:solidFill>
                        <a:effectLst/>
                        <a:latin typeface="Arial" pitchFamily="34" charset="0"/>
                        <a:ea typeface="+mn-ea"/>
                        <a:cs typeface="Arial" pitchFamily="34" charset="0"/>
                      </a:endParaRPr>
                    </a:p>
                  </a:txBody>
                  <a:tcPr marL="68574" marR="68574" marT="0" marB="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algn="ctr">
                        <a:lnSpc>
                          <a:spcPct val="115000"/>
                        </a:lnSpc>
                        <a:spcBef>
                          <a:spcPts val="0"/>
                        </a:spcBef>
                        <a:spcAft>
                          <a:spcPts val="0"/>
                        </a:spcAft>
                      </a:pPr>
                      <a:r>
                        <a:rPr lang="en-US" sz="1200" b="1" dirty="0" smtClean="0">
                          <a:solidFill>
                            <a:schemeClr val="bg2"/>
                          </a:solidFill>
                          <a:effectLst/>
                          <a:latin typeface="Arial" pitchFamily="34" charset="0"/>
                          <a:cs typeface="Arial" pitchFamily="34" charset="0"/>
                        </a:rPr>
                        <a:t>Placebo </a:t>
                      </a:r>
                      <a:br>
                        <a:rPr lang="en-US" sz="1200" b="1" dirty="0" smtClean="0">
                          <a:solidFill>
                            <a:schemeClr val="bg2"/>
                          </a:solidFill>
                          <a:effectLst/>
                          <a:latin typeface="Arial" pitchFamily="34" charset="0"/>
                          <a:cs typeface="Arial" pitchFamily="34" charset="0"/>
                        </a:rPr>
                      </a:br>
                      <a:r>
                        <a:rPr lang="en-US" sz="1200" b="1" dirty="0" smtClean="0">
                          <a:solidFill>
                            <a:schemeClr val="bg2"/>
                          </a:solidFill>
                          <a:effectLst/>
                          <a:latin typeface="Arial" pitchFamily="34" charset="0"/>
                          <a:cs typeface="Arial" pitchFamily="34" charset="0"/>
                        </a:rPr>
                        <a:t>(N = 150)</a:t>
                      </a:r>
                      <a:endParaRPr lang="en-US" sz="1200" b="1" dirty="0">
                        <a:solidFill>
                          <a:schemeClr val="bg2"/>
                        </a:solidFill>
                        <a:effectLst/>
                        <a:latin typeface="Arial" pitchFamily="34" charset="0"/>
                        <a:ea typeface="Calibri"/>
                        <a:cs typeface="Arial" pitchFamily="34" charset="0"/>
                      </a:endParaRPr>
                    </a:p>
                  </a:txBody>
                  <a:tcPr marL="68574" marR="68574" marT="0" marB="0" anchor="ct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r>
              <a:tr h="300663">
                <a:tc>
                  <a:txBody>
                    <a:bodyPr/>
                    <a:lstStyle/>
                    <a:p>
                      <a:pPr marL="0" marR="0">
                        <a:lnSpc>
                          <a:spcPct val="115000"/>
                        </a:lnSpc>
                        <a:spcBef>
                          <a:spcPts val="0"/>
                        </a:spcBef>
                        <a:spcAft>
                          <a:spcPts val="0"/>
                        </a:spcAft>
                      </a:pPr>
                      <a:r>
                        <a:rPr lang="en-US" sz="1200" b="1" dirty="0" smtClean="0">
                          <a:solidFill>
                            <a:schemeClr val="tx1"/>
                          </a:solidFill>
                          <a:effectLst/>
                          <a:latin typeface="Arial" pitchFamily="34" charset="0"/>
                          <a:cs typeface="Arial" pitchFamily="34" charset="0"/>
                        </a:rPr>
                        <a:t>Median, months </a:t>
                      </a:r>
                      <a:endParaRPr lang="en-US" sz="1200" b="1" dirty="0">
                        <a:solidFill>
                          <a:schemeClr val="tx1"/>
                        </a:solidFill>
                        <a:effectLst/>
                        <a:latin typeface="Arial" pitchFamily="34" charset="0"/>
                        <a:ea typeface="Calibri"/>
                        <a:cs typeface="Arial" pitchFamily="34" charset="0"/>
                      </a:endParaRPr>
                    </a:p>
                  </a:txBody>
                  <a:tcPr marL="68574" marR="68574"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ea typeface="Calibri"/>
                          <a:cs typeface="Arial" pitchFamily="34" charset="0"/>
                        </a:rPr>
                        <a:t>10.1</a:t>
                      </a:r>
                      <a:endParaRPr lang="en-US" sz="1200" b="1" kern="1200" dirty="0">
                        <a:solidFill>
                          <a:schemeClr val="tx1"/>
                        </a:solidFill>
                        <a:effectLst/>
                        <a:latin typeface="Arial" pitchFamily="34" charset="0"/>
                        <a:ea typeface="Calibri"/>
                        <a:cs typeface="Arial" pitchFamily="34" charset="0"/>
                      </a:endParaRPr>
                    </a:p>
                  </a:txBody>
                  <a:tcPr marL="68574" marR="68574"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ea typeface="Calibri"/>
                          <a:cs typeface="Arial" pitchFamily="34" charset="0"/>
                        </a:rPr>
                        <a:t>11.8</a:t>
                      </a:r>
                    </a:p>
                  </a:txBody>
                  <a:tcPr marL="68574" marR="68574"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0663">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200" b="1" dirty="0" smtClean="0">
                          <a:solidFill>
                            <a:schemeClr val="tx1"/>
                          </a:solidFill>
                          <a:effectLst/>
                          <a:latin typeface="Arial" pitchFamily="34" charset="0"/>
                          <a:cs typeface="Arial" pitchFamily="34" charset="0"/>
                        </a:rPr>
                        <a:t>(95% CI)</a:t>
                      </a:r>
                      <a:endParaRPr lang="en-US" sz="1200" b="1" dirty="0" smtClean="0">
                        <a:solidFill>
                          <a:schemeClr val="tx1"/>
                        </a:solidFill>
                        <a:effectLst/>
                        <a:latin typeface="Arial" pitchFamily="34" charset="0"/>
                        <a:ea typeface="Calibri"/>
                        <a:cs typeface="Arial" pitchFamily="34" charset="0"/>
                      </a:endParaRPr>
                    </a:p>
                  </a:txBody>
                  <a:tcPr marL="68574" marR="68574" marT="0" marB="0" anchor="ctr">
                    <a:lnT w="12700" cap="flat" cmpd="sng" algn="ctr">
                      <a:noFill/>
                      <a:prstDash val="solid"/>
                      <a:round/>
                      <a:headEnd type="none" w="med" len="med"/>
                      <a:tailEnd type="none" w="med" len="med"/>
                    </a:lnT>
                    <a:no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200" b="1" kern="1200" dirty="0" smtClean="0">
                          <a:solidFill>
                            <a:schemeClr val="tx1"/>
                          </a:solidFill>
                          <a:effectLst/>
                          <a:latin typeface="Arial" pitchFamily="34" charset="0"/>
                          <a:ea typeface="Calibri"/>
                          <a:cs typeface="Arial" pitchFamily="34" charset="0"/>
                        </a:rPr>
                        <a:t>(8.7, 12.3)</a:t>
                      </a:r>
                      <a:endParaRPr lang="en-US" sz="1200" b="1" kern="1200" dirty="0">
                        <a:solidFill>
                          <a:schemeClr val="tx1"/>
                        </a:solidFill>
                        <a:effectLst/>
                        <a:latin typeface="Arial" pitchFamily="34" charset="0"/>
                        <a:ea typeface="Calibri"/>
                        <a:cs typeface="Arial" pitchFamily="34" charset="0"/>
                      </a:endParaRPr>
                    </a:p>
                  </a:txBody>
                  <a:tcPr marL="68574" marR="68574" marT="0" marB="0" anchor="ctr">
                    <a:lnT w="12700" cap="flat" cmpd="sng" algn="ctr">
                      <a:noFill/>
                      <a:prstDash val="solid"/>
                      <a:round/>
                      <a:headEnd type="none" w="med" len="med"/>
                      <a:tailEnd type="none" w="med" len="med"/>
                    </a:lnT>
                    <a:noFill/>
                  </a:tcPr>
                </a:tc>
                <a:tc>
                  <a:txBody>
                    <a:bodyPr/>
                    <a:lstStyle/>
                    <a:p>
                      <a:pPr marL="0" marR="0" algn="ctr" defTabSz="914400" rtl="0" eaLnBrk="1" latinLnBrk="0" hangingPunct="1">
                        <a:lnSpc>
                          <a:spcPct val="115000"/>
                        </a:lnSpc>
                        <a:spcBef>
                          <a:spcPts val="0"/>
                        </a:spcBef>
                        <a:spcAft>
                          <a:spcPts val="0"/>
                        </a:spcAft>
                      </a:pPr>
                      <a:r>
                        <a:rPr lang="en-US" sz="1200" b="1" kern="1200" dirty="0" smtClean="0">
                          <a:solidFill>
                            <a:schemeClr val="tx1"/>
                          </a:solidFill>
                          <a:effectLst/>
                          <a:latin typeface="Arial" pitchFamily="34" charset="0"/>
                          <a:ea typeface="Calibri"/>
                          <a:cs typeface="Arial" pitchFamily="34" charset="0"/>
                        </a:rPr>
                        <a:t>(9.9, 13.1)</a:t>
                      </a:r>
                    </a:p>
                  </a:txBody>
                  <a:tcPr marL="68574" marR="68574" marT="0" marB="0" anchor="ctr">
                    <a:lnT w="12700" cap="flat" cmpd="sng" algn="ctr">
                      <a:noFill/>
                      <a:prstDash val="solid"/>
                      <a:round/>
                      <a:headEnd type="none" w="med" len="med"/>
                      <a:tailEnd type="none" w="med" len="med"/>
                    </a:lnT>
                    <a:noFill/>
                  </a:tcPr>
                </a:tc>
              </a:tr>
              <a:tr h="301795">
                <a:tc>
                  <a:txBody>
                    <a:bodyPr/>
                    <a:lstStyle/>
                    <a:p>
                      <a:pPr marL="0" marR="0" algn="l">
                        <a:lnSpc>
                          <a:spcPct val="115000"/>
                        </a:lnSpc>
                        <a:spcBef>
                          <a:spcPts val="0"/>
                        </a:spcBef>
                        <a:spcAft>
                          <a:spcPts val="0"/>
                        </a:spcAft>
                      </a:pPr>
                      <a:r>
                        <a:rPr lang="en-US" sz="1200" b="1" dirty="0">
                          <a:solidFill>
                            <a:schemeClr val="tx1"/>
                          </a:solidFill>
                          <a:effectLst/>
                          <a:latin typeface="Arial" pitchFamily="34" charset="0"/>
                          <a:cs typeface="Arial" pitchFamily="34" charset="0"/>
                        </a:rPr>
                        <a:t>HR (</a:t>
                      </a:r>
                      <a:r>
                        <a:rPr lang="en-US" sz="1200" b="1" dirty="0" smtClean="0">
                          <a:solidFill>
                            <a:schemeClr val="tx1"/>
                          </a:solidFill>
                          <a:effectLst/>
                          <a:latin typeface="Arial" pitchFamily="34" charset="0"/>
                          <a:cs typeface="Arial" pitchFamily="34" charset="0"/>
                        </a:rPr>
                        <a:t>95% </a:t>
                      </a:r>
                      <a:r>
                        <a:rPr lang="en-US" sz="1200" b="1" dirty="0">
                          <a:solidFill>
                            <a:schemeClr val="tx1"/>
                          </a:solidFill>
                          <a:effectLst/>
                          <a:latin typeface="Arial" pitchFamily="34" charset="0"/>
                          <a:cs typeface="Arial" pitchFamily="34" charset="0"/>
                        </a:rPr>
                        <a:t>CI)</a:t>
                      </a:r>
                      <a:endParaRPr lang="en-US" sz="1200" b="1" dirty="0">
                        <a:solidFill>
                          <a:schemeClr val="tx1"/>
                        </a:solidFill>
                        <a:effectLst/>
                        <a:latin typeface="Arial" pitchFamily="34" charset="0"/>
                        <a:ea typeface="Calibri"/>
                        <a:cs typeface="Arial" pitchFamily="34" charset="0"/>
                      </a:endParaRPr>
                    </a:p>
                  </a:txBody>
                  <a:tcPr marL="68574" marR="68574" marT="0" marB="0" anchor="ctr">
                    <a:noFill/>
                  </a:tcPr>
                </a:tc>
                <a:tc gridSpan="2">
                  <a:txBody>
                    <a:bodyPr/>
                    <a:lstStyle/>
                    <a:p>
                      <a:pPr marL="182880" marR="0" algn="ctr">
                        <a:lnSpc>
                          <a:spcPct val="115000"/>
                        </a:lnSpc>
                        <a:spcBef>
                          <a:spcPts val="0"/>
                        </a:spcBef>
                        <a:spcAft>
                          <a:spcPts val="0"/>
                        </a:spcAft>
                      </a:pPr>
                      <a:r>
                        <a:rPr lang="en-US" sz="1200" b="1" dirty="0" smtClean="0">
                          <a:solidFill>
                            <a:schemeClr val="tx1"/>
                          </a:solidFill>
                          <a:effectLst/>
                          <a:latin typeface="Arial" pitchFamily="34" charset="0"/>
                          <a:ea typeface="Calibri"/>
                          <a:cs typeface="Arial" pitchFamily="34" charset="0"/>
                        </a:rPr>
                        <a:t>1.093 (0.836, 1.428)</a:t>
                      </a:r>
                      <a:endParaRPr lang="en-US" sz="1200" b="1" dirty="0">
                        <a:solidFill>
                          <a:schemeClr val="tx1"/>
                        </a:solidFill>
                        <a:effectLst/>
                        <a:latin typeface="Arial" pitchFamily="34" charset="0"/>
                        <a:ea typeface="Calibri"/>
                        <a:cs typeface="Arial" pitchFamily="34" charset="0"/>
                      </a:endParaRPr>
                    </a:p>
                  </a:txBody>
                  <a:tcPr marL="68574" marR="68574" marT="0" marB="0" anchor="ctr">
                    <a:noFill/>
                  </a:tcPr>
                </a:tc>
                <a:tc hMerge="1">
                  <a:txBody>
                    <a:bodyPr/>
                    <a:lstStyle/>
                    <a:p>
                      <a:endParaRPr lang="en-US"/>
                    </a:p>
                  </a:txBody>
                  <a:tcPr/>
                </a:tc>
              </a:tr>
              <a:tr h="300992">
                <a:tc>
                  <a:txBody>
                    <a:bodyPr/>
                    <a:lstStyle/>
                    <a:p>
                      <a:pPr marL="0" marR="0" algn="l" defTabSz="914400" rtl="0" eaLnBrk="1" latinLnBrk="0" hangingPunct="1">
                        <a:lnSpc>
                          <a:spcPct val="115000"/>
                        </a:lnSpc>
                        <a:spcBef>
                          <a:spcPts val="0"/>
                        </a:spcBef>
                        <a:spcAft>
                          <a:spcPts val="0"/>
                        </a:spcAft>
                      </a:pPr>
                      <a:r>
                        <a:rPr lang="en-US" sz="1200" b="1" i="1" dirty="0" smtClean="0">
                          <a:solidFill>
                            <a:schemeClr val="tx1"/>
                          </a:solidFill>
                          <a:effectLst/>
                          <a:latin typeface="Arial" pitchFamily="34" charset="0"/>
                          <a:cs typeface="Arial" pitchFamily="34" charset="0"/>
                        </a:rPr>
                        <a:t>P</a:t>
                      </a:r>
                      <a:r>
                        <a:rPr lang="en-US" sz="1200" b="1" i="0" baseline="0" dirty="0" smtClean="0">
                          <a:solidFill>
                            <a:schemeClr val="tx1"/>
                          </a:solidFill>
                          <a:effectLst/>
                          <a:latin typeface="Arial" pitchFamily="34" charset="0"/>
                          <a:cs typeface="Arial" pitchFamily="34" charset="0"/>
                        </a:rPr>
                        <a:t> </a:t>
                      </a:r>
                      <a:r>
                        <a:rPr lang="en-US" sz="1200" b="1" dirty="0" smtClean="0">
                          <a:solidFill>
                            <a:schemeClr val="tx1"/>
                          </a:solidFill>
                          <a:effectLst/>
                          <a:latin typeface="Arial" pitchFamily="34" charset="0"/>
                          <a:cs typeface="Arial" pitchFamily="34" charset="0"/>
                        </a:rPr>
                        <a:t>value </a:t>
                      </a:r>
                      <a:r>
                        <a:rPr lang="en-US" sz="1200" b="1" kern="1200" dirty="0" smtClean="0">
                          <a:solidFill>
                            <a:schemeClr val="tx1"/>
                          </a:solidFill>
                          <a:effectLst/>
                          <a:latin typeface="Arial" pitchFamily="34" charset="0"/>
                          <a:cs typeface="Arial" pitchFamily="34" charset="0"/>
                        </a:rPr>
                        <a:t>(log-rank)</a:t>
                      </a:r>
                      <a:endParaRPr lang="en-US" sz="1200" b="1" kern="1200" dirty="0" smtClean="0">
                        <a:solidFill>
                          <a:schemeClr val="tx1"/>
                        </a:solidFill>
                        <a:effectLst/>
                        <a:latin typeface="Arial" pitchFamily="34" charset="0"/>
                        <a:ea typeface="+mn-ea"/>
                        <a:cs typeface="Arial" pitchFamily="34" charset="0"/>
                      </a:endParaRPr>
                    </a:p>
                  </a:txBody>
                  <a:tcPr marL="68574" marR="68574" marT="0" marB="0" anchor="ctr">
                    <a:lnB w="38100" cap="flat" cmpd="sng" algn="ctr">
                      <a:solidFill>
                        <a:schemeClr val="tx1"/>
                      </a:solidFill>
                      <a:prstDash val="solid"/>
                      <a:round/>
                      <a:headEnd type="none" w="med" len="med"/>
                      <a:tailEnd type="none" w="med" len="med"/>
                    </a:lnB>
                    <a:noFill/>
                  </a:tcPr>
                </a:tc>
                <a:tc gridSpan="2">
                  <a:txBody>
                    <a:bodyPr/>
                    <a:lstStyle/>
                    <a:p>
                      <a:pPr marL="182880" marR="0" algn="ctr">
                        <a:lnSpc>
                          <a:spcPct val="115000"/>
                        </a:lnSpc>
                        <a:spcBef>
                          <a:spcPts val="0"/>
                        </a:spcBef>
                        <a:spcAft>
                          <a:spcPts val="0"/>
                        </a:spcAft>
                      </a:pPr>
                      <a:r>
                        <a:rPr lang="en-US" sz="1200" b="1" kern="1200" dirty="0" smtClean="0">
                          <a:solidFill>
                            <a:schemeClr val="tx1"/>
                          </a:solidFill>
                          <a:effectLst/>
                          <a:latin typeface="Arial" pitchFamily="34" charset="0"/>
                          <a:ea typeface="Calibri"/>
                          <a:cs typeface="Arial" pitchFamily="34" charset="0"/>
                        </a:rPr>
                        <a:t>.5059</a:t>
                      </a:r>
                      <a:endParaRPr lang="en-US" sz="1200" b="1" kern="1200" dirty="0">
                        <a:solidFill>
                          <a:schemeClr val="tx1"/>
                        </a:solidFill>
                        <a:effectLst/>
                        <a:latin typeface="Arial" pitchFamily="34" charset="0"/>
                        <a:ea typeface="Calibri"/>
                        <a:cs typeface="Arial" pitchFamily="34" charset="0"/>
                      </a:endParaRPr>
                    </a:p>
                  </a:txBody>
                  <a:tcPr marL="68574" marR="68574" marT="0" marB="0" anchor="ctr">
                    <a:lnB w="38100" cap="flat" cmpd="sng" algn="ctr">
                      <a:solidFill>
                        <a:schemeClr val="tx1"/>
                      </a:solidFill>
                      <a:prstDash val="solid"/>
                      <a:round/>
                      <a:headEnd type="none" w="med" len="med"/>
                      <a:tailEnd type="none" w="med" len="med"/>
                    </a:lnB>
                    <a:noFill/>
                  </a:tcPr>
                </a:tc>
                <a:tc hMerge="1">
                  <a:txBody>
                    <a:bodyPr/>
                    <a:lstStyle/>
                    <a:p>
                      <a:endParaRPr lang="en-US"/>
                    </a:p>
                  </a:txBody>
                  <a:tcPr/>
                </a:tc>
              </a:tr>
            </a:tbl>
          </a:graphicData>
        </a:graphic>
      </p:graphicFrame>
      <p:graphicFrame>
        <p:nvGraphicFramePr>
          <p:cNvPr id="1041" name="Object 17"/>
          <p:cNvGraphicFramePr>
            <a:graphicFrameLocks noChangeAspect="1"/>
          </p:cNvGraphicFramePr>
          <p:nvPr>
            <p:extLst>
              <p:ext uri="{D42A27DB-BD31-4B8C-83A1-F6EECF244321}">
                <p14:modId xmlns:p14="http://schemas.microsoft.com/office/powerpoint/2010/main" val="823579925"/>
              </p:ext>
            </p:extLst>
          </p:nvPr>
        </p:nvGraphicFramePr>
        <p:xfrm>
          <a:off x="-108520" y="764704"/>
          <a:ext cx="5072063" cy="3741738"/>
        </p:xfrm>
        <a:graphic>
          <a:graphicData uri="http://schemas.openxmlformats.org/presentationml/2006/ole">
            <mc:AlternateContent xmlns:mc="http://schemas.openxmlformats.org/markup-compatibility/2006">
              <mc:Choice xmlns:v="urn:schemas-microsoft-com:vml" Requires="v">
                <p:oleObj spid="_x0000_s1079" name="SPW 12.0 Graph" r:id="rId5" imgW="5076825" imgH="3743325" progId="">
                  <p:embed/>
                </p:oleObj>
              </mc:Choice>
              <mc:Fallback>
                <p:oleObj name="SPW 12.0 Graph" r:id="rId5" imgW="5076825" imgH="3743325" progId="">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520" y="764704"/>
                        <a:ext cx="5072063" cy="3741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2" name="Object 18"/>
          <p:cNvGraphicFramePr>
            <a:graphicFrameLocks noChangeAspect="1"/>
          </p:cNvGraphicFramePr>
          <p:nvPr>
            <p:extLst>
              <p:ext uri="{D42A27DB-BD31-4B8C-83A1-F6EECF244321}">
                <p14:modId xmlns:p14="http://schemas.microsoft.com/office/powerpoint/2010/main" val="570566836"/>
              </p:ext>
            </p:extLst>
          </p:nvPr>
        </p:nvGraphicFramePr>
        <p:xfrm>
          <a:off x="4314825" y="764704"/>
          <a:ext cx="4794250" cy="3609975"/>
        </p:xfrm>
        <a:graphic>
          <a:graphicData uri="http://schemas.openxmlformats.org/presentationml/2006/ole">
            <mc:AlternateContent xmlns:mc="http://schemas.openxmlformats.org/markup-compatibility/2006">
              <mc:Choice xmlns:v="urn:schemas-microsoft-com:vml" Requires="v">
                <p:oleObj spid="_x0000_s1080" name="SPW 12.0 Graph" r:id="rId7" imgW="4819650" imgH="3629025" progId="">
                  <p:embed/>
                </p:oleObj>
              </mc:Choice>
              <mc:Fallback>
                <p:oleObj name="SPW 12.0 Graph" r:id="rId7" imgW="4819650" imgH="3629025" progId="">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4825" y="764704"/>
                        <a:ext cx="4794250" cy="360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
        <p:nvSpPr>
          <p:cNvPr id="1043" name="Title 1"/>
          <p:cNvSpPr>
            <a:spLocks noGrp="1" noChangeAspect="1"/>
          </p:cNvSpPr>
          <p:nvPr>
            <p:ph type="title"/>
          </p:nvPr>
        </p:nvSpPr>
        <p:spPr>
          <a:xfrm>
            <a:off x="796925" y="1571625"/>
            <a:ext cx="3036888" cy="366713"/>
          </a:xfrm>
        </p:spPr>
        <p:txBody>
          <a:bodyPr/>
          <a:lstStyle/>
          <a:p>
            <a:r>
              <a:rPr lang="en-US" altLang="en-US" sz="2400" b="1" dirty="0" smtClean="0">
                <a:solidFill>
                  <a:schemeClr val="tx1"/>
                </a:solidFill>
                <a:ea typeface="ＭＳ Ｐゴシック" pitchFamily="34" charset="-128"/>
                <a:cs typeface="Arial" charset="0"/>
                <a:sym typeface="Symbol" pitchFamily="18" charset="2"/>
              </a:rPr>
              <a:t>AFP </a:t>
            </a:r>
            <a:r>
              <a:rPr lang="en-US" altLang="en-US" sz="2400" b="1" dirty="0" smtClean="0">
                <a:solidFill>
                  <a:schemeClr val="tx1"/>
                </a:solidFill>
                <a:latin typeface="Arial"/>
                <a:ea typeface="ＭＳ Ｐゴシック" pitchFamily="34" charset="-128"/>
                <a:cs typeface="Arial"/>
                <a:sym typeface="Symbol" pitchFamily="18" charset="2"/>
              </a:rPr>
              <a:t>≥</a:t>
            </a:r>
            <a:r>
              <a:rPr lang="en-US" altLang="en-US" sz="2400" b="1" dirty="0" smtClean="0">
                <a:solidFill>
                  <a:schemeClr val="tx1"/>
                </a:solidFill>
                <a:ea typeface="ＭＳ Ｐゴシック" pitchFamily="34" charset="-128"/>
                <a:cs typeface="Arial" charset="0"/>
              </a:rPr>
              <a:t>400 ng/mL </a:t>
            </a:r>
          </a:p>
        </p:txBody>
      </p:sp>
      <p:sp>
        <p:nvSpPr>
          <p:cNvPr id="1044" name="Rectangle 4"/>
          <p:cNvSpPr>
            <a:spLocks noChangeAspect="1" noChangeArrowheads="1"/>
          </p:cNvSpPr>
          <p:nvPr/>
        </p:nvSpPr>
        <p:spPr bwMode="auto">
          <a:xfrm>
            <a:off x="5343525" y="1549400"/>
            <a:ext cx="2965450" cy="461963"/>
          </a:xfrm>
          <a:prstGeom prst="rect">
            <a:avLst/>
          </a:prstGeom>
          <a:noFill/>
          <a:ln w="9525">
            <a:noFill/>
            <a:miter lim="800000"/>
            <a:headEnd/>
            <a:tailEnd/>
          </a:ln>
        </p:spPr>
        <p:txBody>
          <a:bodyPr>
            <a:spAutoFit/>
          </a:bodyPr>
          <a:lstStyle/>
          <a:p>
            <a:pPr algn="ctr"/>
            <a:r>
              <a:rPr lang="en-US" altLang="en-US" b="1" dirty="0"/>
              <a:t>AFP </a:t>
            </a:r>
            <a:r>
              <a:rPr lang="en-US" altLang="en-US" b="1" dirty="0">
                <a:sym typeface="Symbol" pitchFamily="18" charset="2"/>
              </a:rPr>
              <a:t>&lt;</a:t>
            </a:r>
            <a:r>
              <a:rPr lang="en-US" altLang="en-US" b="1" dirty="0"/>
              <a:t>400 ng/mL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l="-8000" r="-8000"/>
          </a:stretch>
        </a:blipFill>
        <a:effectLst/>
      </p:bgPr>
    </p:bg>
    <p:spTree>
      <p:nvGrpSpPr>
        <p:cNvPr id="1" name=""/>
        <p:cNvGrpSpPr/>
        <p:nvPr/>
      </p:nvGrpSpPr>
      <p:grpSpPr>
        <a:xfrm>
          <a:off x="0" y="0"/>
          <a:ext cx="0" cy="0"/>
          <a:chOff x="0" y="0"/>
          <a:chExt cx="0" cy="0"/>
        </a:xfrm>
      </p:grpSpPr>
      <p:graphicFrame>
        <p:nvGraphicFramePr>
          <p:cNvPr id="35881" name="Object 41"/>
          <p:cNvGraphicFramePr>
            <a:graphicFrameLocks noChangeAspect="1"/>
          </p:cNvGraphicFramePr>
          <p:nvPr>
            <p:extLst>
              <p:ext uri="{D42A27DB-BD31-4B8C-83A1-F6EECF244321}">
                <p14:modId xmlns:p14="http://schemas.microsoft.com/office/powerpoint/2010/main" val="1507306772"/>
              </p:ext>
            </p:extLst>
          </p:nvPr>
        </p:nvGraphicFramePr>
        <p:xfrm>
          <a:off x="3475038" y="871697"/>
          <a:ext cx="4121150" cy="5446712"/>
        </p:xfrm>
        <a:graphic>
          <a:graphicData uri="http://schemas.openxmlformats.org/presentationml/2006/ole">
            <mc:AlternateContent xmlns:mc="http://schemas.openxmlformats.org/markup-compatibility/2006">
              <mc:Choice xmlns:v="urn:schemas-microsoft-com:vml" Requires="v">
                <p:oleObj spid="_x0000_s35900" name="SPW 12.0 Graph" r:id="rId5" imgW="4124325" imgH="5448300" progId="">
                  <p:embed/>
                </p:oleObj>
              </mc:Choice>
              <mc:Fallback>
                <p:oleObj name="SPW 12.0 Graph" r:id="rId5" imgW="4124325" imgH="5448300" progId="">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5038" y="871697"/>
                        <a:ext cx="4121150" cy="544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1"/>
          <p:cNvSpPr>
            <a:spLocks noGrp="1"/>
          </p:cNvSpPr>
          <p:nvPr>
            <p:ph type="title"/>
          </p:nvPr>
        </p:nvSpPr>
        <p:spPr>
          <a:xfrm>
            <a:off x="34925" y="266512"/>
            <a:ext cx="9077325" cy="822325"/>
          </a:xfrm>
        </p:spPr>
        <p:txBody>
          <a:bodyPr/>
          <a:lstStyle/>
          <a:p>
            <a:pPr>
              <a:lnSpc>
                <a:spcPct val="85000"/>
              </a:lnSpc>
              <a:defRPr/>
            </a:pPr>
            <a:r>
              <a:rPr lang="en-US" sz="3000" kern="0" dirty="0" smtClean="0">
                <a:latin typeface="+mn-lt"/>
                <a:cs typeface="Arial" pitchFamily="34" charset="0"/>
              </a:rPr>
              <a:t>Forest Plot of </a:t>
            </a:r>
            <a:r>
              <a:rPr lang="en-US" sz="3000" dirty="0" smtClean="0">
                <a:latin typeface="+mn-lt"/>
                <a:cs typeface="Arial" pitchFamily="34" charset="0"/>
              </a:rPr>
              <a:t>Overall Survival </a:t>
            </a:r>
            <a:r>
              <a:rPr lang="en-US" sz="3000" kern="0" dirty="0" smtClean="0">
                <a:latin typeface="+mn-lt"/>
                <a:cs typeface="Arial" pitchFamily="34" charset="0"/>
              </a:rPr>
              <a:t>by Subgroup: Patients With Baseline AFP </a:t>
            </a:r>
            <a:r>
              <a:rPr lang="en-US" sz="3000" kern="0" dirty="0" smtClean="0">
                <a:latin typeface="+mn-lt"/>
                <a:cs typeface="Arial"/>
              </a:rPr>
              <a:t>≥400 ng/mL</a:t>
            </a:r>
            <a:endParaRPr lang="en-US" sz="3000" dirty="0">
              <a:latin typeface="+mn-lt"/>
            </a:endParaRPr>
          </a:p>
        </p:txBody>
      </p:sp>
      <p:sp>
        <p:nvSpPr>
          <p:cNvPr id="35883" name="TextBox 236"/>
          <p:cNvSpPr txBox="1">
            <a:spLocks noChangeArrowheads="1"/>
          </p:cNvSpPr>
          <p:nvPr/>
        </p:nvSpPr>
        <p:spPr bwMode="auto">
          <a:xfrm>
            <a:off x="153988" y="1152684"/>
            <a:ext cx="941387" cy="246063"/>
          </a:xfrm>
          <a:prstGeom prst="rect">
            <a:avLst/>
          </a:prstGeom>
          <a:noFill/>
          <a:ln w="9525">
            <a:noFill/>
            <a:miter lim="800000"/>
            <a:headEnd/>
            <a:tailEnd/>
          </a:ln>
        </p:spPr>
        <p:txBody>
          <a:bodyPr>
            <a:spAutoFit/>
          </a:bodyPr>
          <a:lstStyle/>
          <a:p>
            <a:r>
              <a:rPr lang="en-US" altLang="en-US" sz="1000" b="1"/>
              <a:t>Category</a:t>
            </a:r>
          </a:p>
        </p:txBody>
      </p:sp>
      <p:sp>
        <p:nvSpPr>
          <p:cNvPr id="35884" name="TextBox 238"/>
          <p:cNvSpPr txBox="1">
            <a:spLocks noChangeArrowheads="1"/>
          </p:cNvSpPr>
          <p:nvPr/>
        </p:nvSpPr>
        <p:spPr bwMode="auto">
          <a:xfrm>
            <a:off x="1465263" y="1152684"/>
            <a:ext cx="941387" cy="246063"/>
          </a:xfrm>
          <a:prstGeom prst="rect">
            <a:avLst/>
          </a:prstGeom>
          <a:noFill/>
          <a:ln w="9525">
            <a:noFill/>
            <a:miter lim="800000"/>
            <a:headEnd/>
            <a:tailEnd/>
          </a:ln>
        </p:spPr>
        <p:txBody>
          <a:bodyPr>
            <a:spAutoFit/>
          </a:bodyPr>
          <a:lstStyle/>
          <a:p>
            <a:r>
              <a:rPr lang="en-US" altLang="en-US" sz="1000" b="1"/>
              <a:t>Subgroup</a:t>
            </a:r>
          </a:p>
        </p:txBody>
      </p:sp>
      <p:sp>
        <p:nvSpPr>
          <p:cNvPr id="35885" name="TextBox 239"/>
          <p:cNvSpPr txBox="1">
            <a:spLocks noChangeArrowheads="1"/>
          </p:cNvSpPr>
          <p:nvPr/>
        </p:nvSpPr>
        <p:spPr bwMode="auto">
          <a:xfrm>
            <a:off x="2676525" y="1152684"/>
            <a:ext cx="808038" cy="246063"/>
          </a:xfrm>
          <a:prstGeom prst="rect">
            <a:avLst/>
          </a:prstGeom>
          <a:noFill/>
          <a:ln w="9525">
            <a:noFill/>
            <a:miter lim="800000"/>
            <a:headEnd/>
            <a:tailEnd/>
          </a:ln>
        </p:spPr>
        <p:txBody>
          <a:bodyPr>
            <a:spAutoFit/>
          </a:bodyPr>
          <a:lstStyle/>
          <a:p>
            <a:pPr algn="r"/>
            <a:r>
              <a:rPr lang="en-US" altLang="en-US" sz="1000" b="1"/>
              <a:t># Events</a:t>
            </a:r>
          </a:p>
        </p:txBody>
      </p:sp>
      <p:sp>
        <p:nvSpPr>
          <p:cNvPr id="35886" name="TextBox 240"/>
          <p:cNvSpPr txBox="1">
            <a:spLocks noChangeArrowheads="1"/>
          </p:cNvSpPr>
          <p:nvPr/>
        </p:nvSpPr>
        <p:spPr bwMode="auto">
          <a:xfrm>
            <a:off x="3556000" y="1152684"/>
            <a:ext cx="808038" cy="246063"/>
          </a:xfrm>
          <a:prstGeom prst="rect">
            <a:avLst/>
          </a:prstGeom>
          <a:noFill/>
          <a:ln w="9525">
            <a:noFill/>
            <a:miter lim="800000"/>
            <a:headEnd/>
            <a:tailEnd/>
          </a:ln>
        </p:spPr>
        <p:txBody>
          <a:bodyPr>
            <a:spAutoFit/>
          </a:bodyPr>
          <a:lstStyle/>
          <a:p>
            <a:r>
              <a:rPr lang="en-US" altLang="en-US" sz="1000" b="1"/>
              <a:t># Events</a:t>
            </a:r>
          </a:p>
        </p:txBody>
      </p:sp>
      <p:sp>
        <p:nvSpPr>
          <p:cNvPr id="35887" name="TextBox 241"/>
          <p:cNvSpPr txBox="1">
            <a:spLocks noChangeArrowheads="1"/>
          </p:cNvSpPr>
          <p:nvPr/>
        </p:nvSpPr>
        <p:spPr bwMode="auto">
          <a:xfrm>
            <a:off x="2395538" y="1152684"/>
            <a:ext cx="427037" cy="246063"/>
          </a:xfrm>
          <a:prstGeom prst="rect">
            <a:avLst/>
          </a:prstGeom>
          <a:noFill/>
          <a:ln w="9525">
            <a:noFill/>
            <a:miter lim="800000"/>
            <a:headEnd/>
            <a:tailEnd/>
          </a:ln>
        </p:spPr>
        <p:txBody>
          <a:bodyPr>
            <a:spAutoFit/>
          </a:bodyPr>
          <a:lstStyle/>
          <a:p>
            <a:pPr algn="r"/>
            <a:r>
              <a:rPr lang="en-US" altLang="en-US" sz="1000" b="1"/>
              <a:t>N</a:t>
            </a:r>
          </a:p>
        </p:txBody>
      </p:sp>
      <p:sp>
        <p:nvSpPr>
          <p:cNvPr id="35888" name="TextBox 242"/>
          <p:cNvSpPr txBox="1">
            <a:spLocks noChangeArrowheads="1"/>
          </p:cNvSpPr>
          <p:nvPr/>
        </p:nvSpPr>
        <p:spPr bwMode="auto">
          <a:xfrm>
            <a:off x="3241675" y="1152684"/>
            <a:ext cx="428625" cy="246063"/>
          </a:xfrm>
          <a:prstGeom prst="rect">
            <a:avLst/>
          </a:prstGeom>
          <a:noFill/>
          <a:ln w="9525">
            <a:noFill/>
            <a:miter lim="800000"/>
            <a:headEnd/>
            <a:tailEnd/>
          </a:ln>
        </p:spPr>
        <p:txBody>
          <a:bodyPr>
            <a:spAutoFit/>
          </a:bodyPr>
          <a:lstStyle/>
          <a:p>
            <a:pPr algn="r"/>
            <a:r>
              <a:rPr lang="en-US" altLang="en-US" sz="1000" b="1"/>
              <a:t>N</a:t>
            </a:r>
          </a:p>
        </p:txBody>
      </p:sp>
      <p:sp>
        <p:nvSpPr>
          <p:cNvPr id="35889" name="TextBox 243"/>
          <p:cNvSpPr txBox="1">
            <a:spLocks noChangeArrowheads="1"/>
          </p:cNvSpPr>
          <p:nvPr/>
        </p:nvSpPr>
        <p:spPr bwMode="auto">
          <a:xfrm>
            <a:off x="8070850" y="1152684"/>
            <a:ext cx="1062038" cy="246063"/>
          </a:xfrm>
          <a:prstGeom prst="rect">
            <a:avLst/>
          </a:prstGeom>
          <a:noFill/>
          <a:ln w="9525">
            <a:noFill/>
            <a:miter lim="800000"/>
            <a:headEnd/>
            <a:tailEnd/>
          </a:ln>
        </p:spPr>
        <p:txBody>
          <a:bodyPr>
            <a:spAutoFit/>
          </a:bodyPr>
          <a:lstStyle/>
          <a:p>
            <a:r>
              <a:rPr lang="en-US" altLang="en-US" sz="1000" b="1"/>
              <a:t>HR (95% CI)</a:t>
            </a:r>
          </a:p>
        </p:txBody>
      </p:sp>
      <p:sp>
        <p:nvSpPr>
          <p:cNvPr id="35890" name="TextBox 237"/>
          <p:cNvSpPr txBox="1">
            <a:spLocks noChangeArrowheads="1"/>
          </p:cNvSpPr>
          <p:nvPr/>
        </p:nvSpPr>
        <p:spPr bwMode="auto">
          <a:xfrm>
            <a:off x="153988" y="1381284"/>
            <a:ext cx="941387" cy="246063"/>
          </a:xfrm>
          <a:prstGeom prst="rect">
            <a:avLst/>
          </a:prstGeom>
          <a:noFill/>
          <a:ln w="9525">
            <a:noFill/>
            <a:miter lim="800000"/>
            <a:headEnd/>
            <a:tailEnd/>
          </a:ln>
        </p:spPr>
        <p:txBody>
          <a:bodyPr>
            <a:spAutoFit/>
          </a:bodyPr>
          <a:lstStyle/>
          <a:p>
            <a:r>
              <a:rPr lang="en-US" altLang="en-US" sz="1000"/>
              <a:t>Overall</a:t>
            </a:r>
          </a:p>
        </p:txBody>
      </p:sp>
      <p:sp>
        <p:nvSpPr>
          <p:cNvPr id="35891" name="TextBox 244"/>
          <p:cNvSpPr txBox="1">
            <a:spLocks noChangeArrowheads="1"/>
          </p:cNvSpPr>
          <p:nvPr/>
        </p:nvSpPr>
        <p:spPr bwMode="auto">
          <a:xfrm>
            <a:off x="2443163" y="1387634"/>
            <a:ext cx="438150" cy="246063"/>
          </a:xfrm>
          <a:prstGeom prst="rect">
            <a:avLst/>
          </a:prstGeom>
          <a:noFill/>
          <a:ln w="9525">
            <a:noFill/>
            <a:miter lim="800000"/>
            <a:headEnd/>
            <a:tailEnd/>
          </a:ln>
        </p:spPr>
        <p:txBody>
          <a:bodyPr>
            <a:spAutoFit/>
          </a:bodyPr>
          <a:lstStyle/>
          <a:p>
            <a:pPr algn="r" fontAlgn="b"/>
            <a:r>
              <a:rPr lang="en-US" altLang="en-US" sz="1000"/>
              <a:t>119</a:t>
            </a:r>
            <a:endParaRPr lang="en-US" altLang="en-US" sz="1000">
              <a:latin typeface="MS Sans Serif"/>
            </a:endParaRPr>
          </a:p>
        </p:txBody>
      </p:sp>
      <p:sp>
        <p:nvSpPr>
          <p:cNvPr id="35892" name="TextBox 267"/>
          <p:cNvSpPr txBox="1">
            <a:spLocks noChangeArrowheads="1"/>
          </p:cNvSpPr>
          <p:nvPr/>
        </p:nvSpPr>
        <p:spPr bwMode="auto">
          <a:xfrm>
            <a:off x="3759200" y="1387634"/>
            <a:ext cx="438150" cy="246063"/>
          </a:xfrm>
          <a:prstGeom prst="rect">
            <a:avLst/>
          </a:prstGeom>
          <a:noFill/>
          <a:ln w="9525">
            <a:noFill/>
            <a:miter lim="800000"/>
            <a:headEnd/>
            <a:tailEnd/>
          </a:ln>
        </p:spPr>
        <p:txBody>
          <a:bodyPr>
            <a:spAutoFit/>
          </a:bodyPr>
          <a:lstStyle/>
          <a:p>
            <a:pPr algn="r" fontAlgn="b"/>
            <a:r>
              <a:rPr lang="en-US" altLang="en-US" sz="1000"/>
              <a:t>116</a:t>
            </a:r>
            <a:endParaRPr lang="en-US" altLang="en-US" sz="1000">
              <a:latin typeface="MS Sans Serif"/>
            </a:endParaRPr>
          </a:p>
        </p:txBody>
      </p:sp>
      <p:sp>
        <p:nvSpPr>
          <p:cNvPr id="35893" name="TextBox 290"/>
          <p:cNvSpPr txBox="1">
            <a:spLocks noChangeArrowheads="1"/>
          </p:cNvSpPr>
          <p:nvPr/>
        </p:nvSpPr>
        <p:spPr bwMode="auto">
          <a:xfrm>
            <a:off x="2881313" y="1387634"/>
            <a:ext cx="439737" cy="246063"/>
          </a:xfrm>
          <a:prstGeom prst="rect">
            <a:avLst/>
          </a:prstGeom>
          <a:noFill/>
          <a:ln w="9525">
            <a:noFill/>
            <a:miter lim="800000"/>
            <a:headEnd/>
            <a:tailEnd/>
          </a:ln>
        </p:spPr>
        <p:txBody>
          <a:bodyPr>
            <a:spAutoFit/>
          </a:bodyPr>
          <a:lstStyle/>
          <a:p>
            <a:pPr algn="r" fontAlgn="b"/>
            <a:r>
              <a:rPr lang="en-US" altLang="en-US" sz="1000"/>
              <a:t>99</a:t>
            </a:r>
            <a:endParaRPr lang="en-US" altLang="en-US" sz="1000">
              <a:latin typeface="MS Sans Serif"/>
            </a:endParaRPr>
          </a:p>
        </p:txBody>
      </p:sp>
      <p:sp>
        <p:nvSpPr>
          <p:cNvPr id="35894" name="TextBox 313"/>
          <p:cNvSpPr txBox="1">
            <a:spLocks noChangeArrowheads="1"/>
          </p:cNvSpPr>
          <p:nvPr/>
        </p:nvSpPr>
        <p:spPr bwMode="auto">
          <a:xfrm>
            <a:off x="3321050" y="1387634"/>
            <a:ext cx="438150" cy="246063"/>
          </a:xfrm>
          <a:prstGeom prst="rect">
            <a:avLst/>
          </a:prstGeom>
          <a:noFill/>
          <a:ln w="9525">
            <a:noFill/>
            <a:miter lim="800000"/>
            <a:headEnd/>
            <a:tailEnd/>
          </a:ln>
        </p:spPr>
        <p:txBody>
          <a:bodyPr>
            <a:spAutoFit/>
          </a:bodyPr>
          <a:lstStyle/>
          <a:p>
            <a:pPr algn="r" fontAlgn="b"/>
            <a:r>
              <a:rPr lang="en-US" altLang="en-US" sz="1000"/>
              <a:t>131</a:t>
            </a:r>
            <a:endParaRPr lang="en-US" altLang="en-US" sz="1000">
              <a:latin typeface="MS Sans Serif"/>
            </a:endParaRPr>
          </a:p>
        </p:txBody>
      </p:sp>
      <p:sp>
        <p:nvSpPr>
          <p:cNvPr id="35895" name="TextBox 336"/>
          <p:cNvSpPr txBox="1">
            <a:spLocks noChangeArrowheads="1"/>
          </p:cNvSpPr>
          <p:nvPr/>
        </p:nvSpPr>
        <p:spPr bwMode="auto">
          <a:xfrm>
            <a:off x="7750175" y="1389222"/>
            <a:ext cx="1371600" cy="246062"/>
          </a:xfrm>
          <a:prstGeom prst="rect">
            <a:avLst/>
          </a:prstGeom>
          <a:noFill/>
          <a:ln w="9525">
            <a:noFill/>
            <a:miter lim="800000"/>
            <a:headEnd/>
            <a:tailEnd/>
          </a:ln>
        </p:spPr>
        <p:txBody>
          <a:bodyPr>
            <a:spAutoFit/>
          </a:bodyPr>
          <a:lstStyle/>
          <a:p>
            <a:pPr fontAlgn="b"/>
            <a:r>
              <a:rPr lang="en-US" altLang="en-US" sz="1000"/>
              <a:t>0.674 (0.508, 0.895)</a:t>
            </a:r>
            <a:endParaRPr lang="en-US" altLang="en-US" sz="1000">
              <a:latin typeface="MS Sans Serif"/>
            </a:endParaRPr>
          </a:p>
        </p:txBody>
      </p:sp>
      <p:sp>
        <p:nvSpPr>
          <p:cNvPr id="35896" name="TextBox 204"/>
          <p:cNvSpPr txBox="1">
            <a:spLocks noChangeArrowheads="1"/>
          </p:cNvSpPr>
          <p:nvPr/>
        </p:nvSpPr>
        <p:spPr bwMode="auto">
          <a:xfrm>
            <a:off x="153988" y="1590834"/>
            <a:ext cx="650875" cy="246063"/>
          </a:xfrm>
          <a:prstGeom prst="rect">
            <a:avLst/>
          </a:prstGeom>
          <a:noFill/>
          <a:ln w="9525">
            <a:noFill/>
            <a:miter lim="800000"/>
            <a:headEnd/>
            <a:tailEnd/>
          </a:ln>
        </p:spPr>
        <p:txBody>
          <a:bodyPr>
            <a:spAutoFit/>
          </a:bodyPr>
          <a:lstStyle/>
          <a:p>
            <a:r>
              <a:rPr lang="en-US" altLang="en-US" sz="1000"/>
              <a:t>Gender</a:t>
            </a:r>
          </a:p>
        </p:txBody>
      </p:sp>
      <p:sp>
        <p:nvSpPr>
          <p:cNvPr id="35897" name="TextBox 214"/>
          <p:cNvSpPr txBox="1">
            <a:spLocks noChangeArrowheads="1"/>
          </p:cNvSpPr>
          <p:nvPr/>
        </p:nvSpPr>
        <p:spPr bwMode="auto">
          <a:xfrm>
            <a:off x="1458913" y="1598772"/>
            <a:ext cx="542925" cy="246062"/>
          </a:xfrm>
          <a:prstGeom prst="rect">
            <a:avLst/>
          </a:prstGeom>
          <a:noFill/>
          <a:ln w="9525">
            <a:noFill/>
            <a:miter lim="800000"/>
            <a:headEnd/>
            <a:tailEnd/>
          </a:ln>
        </p:spPr>
        <p:txBody>
          <a:bodyPr>
            <a:spAutoFit/>
          </a:bodyPr>
          <a:lstStyle/>
          <a:p>
            <a:r>
              <a:rPr lang="en-US" altLang="en-US" sz="1000"/>
              <a:t>Male</a:t>
            </a:r>
          </a:p>
        </p:txBody>
      </p:sp>
      <p:sp>
        <p:nvSpPr>
          <p:cNvPr id="35898" name="TextBox 245"/>
          <p:cNvSpPr txBox="1">
            <a:spLocks noChangeArrowheads="1"/>
          </p:cNvSpPr>
          <p:nvPr/>
        </p:nvSpPr>
        <p:spPr bwMode="auto">
          <a:xfrm>
            <a:off x="2443163" y="1600359"/>
            <a:ext cx="438150" cy="246063"/>
          </a:xfrm>
          <a:prstGeom prst="rect">
            <a:avLst/>
          </a:prstGeom>
          <a:noFill/>
          <a:ln w="9525">
            <a:noFill/>
            <a:miter lim="800000"/>
            <a:headEnd/>
            <a:tailEnd/>
          </a:ln>
        </p:spPr>
        <p:txBody>
          <a:bodyPr>
            <a:spAutoFit/>
          </a:bodyPr>
          <a:lstStyle/>
          <a:p>
            <a:pPr algn="r" fontAlgn="b"/>
            <a:r>
              <a:rPr lang="en-US" altLang="en-US" sz="1000"/>
              <a:t>92</a:t>
            </a:r>
            <a:endParaRPr lang="en-US" altLang="en-US" sz="1000">
              <a:latin typeface="MS Sans Serif"/>
            </a:endParaRPr>
          </a:p>
        </p:txBody>
      </p:sp>
      <p:sp>
        <p:nvSpPr>
          <p:cNvPr id="35899" name="TextBox 268"/>
          <p:cNvSpPr txBox="1">
            <a:spLocks noChangeArrowheads="1"/>
          </p:cNvSpPr>
          <p:nvPr/>
        </p:nvSpPr>
        <p:spPr bwMode="auto">
          <a:xfrm>
            <a:off x="3759200" y="1600359"/>
            <a:ext cx="438150" cy="246063"/>
          </a:xfrm>
          <a:prstGeom prst="rect">
            <a:avLst/>
          </a:prstGeom>
          <a:noFill/>
          <a:ln w="9525">
            <a:noFill/>
            <a:miter lim="800000"/>
            <a:headEnd/>
            <a:tailEnd/>
          </a:ln>
        </p:spPr>
        <p:txBody>
          <a:bodyPr>
            <a:spAutoFit/>
          </a:bodyPr>
          <a:lstStyle/>
          <a:p>
            <a:pPr algn="r" fontAlgn="b"/>
            <a:r>
              <a:rPr lang="en-US" altLang="en-US" sz="1000"/>
              <a:t>98</a:t>
            </a:r>
            <a:endParaRPr lang="en-US" altLang="en-US" sz="1000">
              <a:latin typeface="MS Sans Serif"/>
            </a:endParaRPr>
          </a:p>
        </p:txBody>
      </p:sp>
      <p:sp>
        <p:nvSpPr>
          <p:cNvPr id="35900" name="TextBox 291"/>
          <p:cNvSpPr txBox="1">
            <a:spLocks noChangeArrowheads="1"/>
          </p:cNvSpPr>
          <p:nvPr/>
        </p:nvSpPr>
        <p:spPr bwMode="auto">
          <a:xfrm>
            <a:off x="2881313" y="1600359"/>
            <a:ext cx="439737" cy="246063"/>
          </a:xfrm>
          <a:prstGeom prst="rect">
            <a:avLst/>
          </a:prstGeom>
          <a:noFill/>
          <a:ln w="9525">
            <a:noFill/>
            <a:miter lim="800000"/>
            <a:headEnd/>
            <a:tailEnd/>
          </a:ln>
        </p:spPr>
        <p:txBody>
          <a:bodyPr>
            <a:spAutoFit/>
          </a:bodyPr>
          <a:lstStyle/>
          <a:p>
            <a:pPr algn="r" fontAlgn="b"/>
            <a:r>
              <a:rPr lang="en-US" altLang="en-US" sz="1000"/>
              <a:t>77</a:t>
            </a:r>
            <a:endParaRPr lang="en-US" altLang="en-US" sz="1000">
              <a:latin typeface="MS Sans Serif"/>
            </a:endParaRPr>
          </a:p>
        </p:txBody>
      </p:sp>
      <p:sp>
        <p:nvSpPr>
          <p:cNvPr id="35901" name="TextBox 314"/>
          <p:cNvSpPr txBox="1">
            <a:spLocks noChangeArrowheads="1"/>
          </p:cNvSpPr>
          <p:nvPr/>
        </p:nvSpPr>
        <p:spPr bwMode="auto">
          <a:xfrm>
            <a:off x="3321050" y="1600359"/>
            <a:ext cx="438150" cy="246063"/>
          </a:xfrm>
          <a:prstGeom prst="rect">
            <a:avLst/>
          </a:prstGeom>
          <a:noFill/>
          <a:ln w="9525">
            <a:noFill/>
            <a:miter lim="800000"/>
            <a:headEnd/>
            <a:tailEnd/>
          </a:ln>
        </p:spPr>
        <p:txBody>
          <a:bodyPr>
            <a:spAutoFit/>
          </a:bodyPr>
          <a:lstStyle/>
          <a:p>
            <a:pPr algn="r" fontAlgn="b"/>
            <a:r>
              <a:rPr lang="en-US" altLang="en-US" sz="1000"/>
              <a:t>110</a:t>
            </a:r>
            <a:endParaRPr lang="en-US" altLang="en-US" sz="1000">
              <a:latin typeface="MS Sans Serif"/>
            </a:endParaRPr>
          </a:p>
        </p:txBody>
      </p:sp>
      <p:sp>
        <p:nvSpPr>
          <p:cNvPr id="35902" name="TextBox 337"/>
          <p:cNvSpPr txBox="1">
            <a:spLocks noChangeArrowheads="1"/>
          </p:cNvSpPr>
          <p:nvPr/>
        </p:nvSpPr>
        <p:spPr bwMode="auto">
          <a:xfrm>
            <a:off x="7750175" y="1598772"/>
            <a:ext cx="1371600" cy="246062"/>
          </a:xfrm>
          <a:prstGeom prst="rect">
            <a:avLst/>
          </a:prstGeom>
          <a:noFill/>
          <a:ln w="9525">
            <a:noFill/>
            <a:miter lim="800000"/>
            <a:headEnd/>
            <a:tailEnd/>
          </a:ln>
        </p:spPr>
        <p:txBody>
          <a:bodyPr>
            <a:spAutoFit/>
          </a:bodyPr>
          <a:lstStyle/>
          <a:p>
            <a:pPr fontAlgn="b"/>
            <a:r>
              <a:rPr lang="en-US" altLang="en-US" sz="1000"/>
              <a:t>0.669 (0.486, 0.920)</a:t>
            </a:r>
            <a:endParaRPr lang="en-US" altLang="en-US" sz="1000">
              <a:latin typeface="MS Sans Serif"/>
            </a:endParaRPr>
          </a:p>
        </p:txBody>
      </p:sp>
      <p:sp>
        <p:nvSpPr>
          <p:cNvPr id="35903" name="TextBox 218"/>
          <p:cNvSpPr txBox="1">
            <a:spLocks noChangeArrowheads="1"/>
          </p:cNvSpPr>
          <p:nvPr/>
        </p:nvSpPr>
        <p:spPr bwMode="auto">
          <a:xfrm>
            <a:off x="1458913" y="1813084"/>
            <a:ext cx="639762" cy="246063"/>
          </a:xfrm>
          <a:prstGeom prst="rect">
            <a:avLst/>
          </a:prstGeom>
          <a:noFill/>
          <a:ln w="9525">
            <a:noFill/>
            <a:miter lim="800000"/>
            <a:headEnd/>
            <a:tailEnd/>
          </a:ln>
        </p:spPr>
        <p:txBody>
          <a:bodyPr>
            <a:spAutoFit/>
          </a:bodyPr>
          <a:lstStyle/>
          <a:p>
            <a:r>
              <a:rPr lang="en-US" altLang="en-US" sz="1000"/>
              <a:t>Female</a:t>
            </a:r>
          </a:p>
        </p:txBody>
      </p:sp>
      <p:sp>
        <p:nvSpPr>
          <p:cNvPr id="35904" name="TextBox 246"/>
          <p:cNvSpPr txBox="1">
            <a:spLocks noChangeArrowheads="1"/>
          </p:cNvSpPr>
          <p:nvPr/>
        </p:nvSpPr>
        <p:spPr bwMode="auto">
          <a:xfrm>
            <a:off x="2443163" y="1813084"/>
            <a:ext cx="438150" cy="246063"/>
          </a:xfrm>
          <a:prstGeom prst="rect">
            <a:avLst/>
          </a:prstGeom>
          <a:noFill/>
          <a:ln w="9525">
            <a:noFill/>
            <a:miter lim="800000"/>
            <a:headEnd/>
            <a:tailEnd/>
          </a:ln>
        </p:spPr>
        <p:txBody>
          <a:bodyPr>
            <a:spAutoFit/>
          </a:bodyPr>
          <a:lstStyle/>
          <a:p>
            <a:pPr algn="r" fontAlgn="b"/>
            <a:r>
              <a:rPr lang="en-US" altLang="en-US" sz="1000"/>
              <a:t>27</a:t>
            </a:r>
            <a:endParaRPr lang="en-US" altLang="en-US" sz="1000">
              <a:latin typeface="MS Sans Serif"/>
            </a:endParaRPr>
          </a:p>
        </p:txBody>
      </p:sp>
      <p:sp>
        <p:nvSpPr>
          <p:cNvPr id="35905" name="TextBox 269"/>
          <p:cNvSpPr txBox="1">
            <a:spLocks noChangeArrowheads="1"/>
          </p:cNvSpPr>
          <p:nvPr/>
        </p:nvSpPr>
        <p:spPr bwMode="auto">
          <a:xfrm>
            <a:off x="3759200" y="1813084"/>
            <a:ext cx="438150" cy="246063"/>
          </a:xfrm>
          <a:prstGeom prst="rect">
            <a:avLst/>
          </a:prstGeom>
          <a:noFill/>
          <a:ln w="9525">
            <a:noFill/>
            <a:miter lim="800000"/>
            <a:headEnd/>
            <a:tailEnd/>
          </a:ln>
        </p:spPr>
        <p:txBody>
          <a:bodyPr>
            <a:spAutoFit/>
          </a:bodyPr>
          <a:lstStyle/>
          <a:p>
            <a:pPr algn="r" fontAlgn="b"/>
            <a:r>
              <a:rPr lang="en-US" altLang="en-US" sz="1000"/>
              <a:t>18</a:t>
            </a:r>
            <a:endParaRPr lang="en-US" altLang="en-US" sz="1000">
              <a:latin typeface="MS Sans Serif"/>
            </a:endParaRPr>
          </a:p>
        </p:txBody>
      </p:sp>
      <p:sp>
        <p:nvSpPr>
          <p:cNvPr id="35906" name="TextBox 292"/>
          <p:cNvSpPr txBox="1">
            <a:spLocks noChangeArrowheads="1"/>
          </p:cNvSpPr>
          <p:nvPr/>
        </p:nvSpPr>
        <p:spPr bwMode="auto">
          <a:xfrm>
            <a:off x="2881313" y="1813084"/>
            <a:ext cx="439737" cy="246063"/>
          </a:xfrm>
          <a:prstGeom prst="rect">
            <a:avLst/>
          </a:prstGeom>
          <a:noFill/>
          <a:ln w="9525">
            <a:noFill/>
            <a:miter lim="800000"/>
            <a:headEnd/>
            <a:tailEnd/>
          </a:ln>
        </p:spPr>
        <p:txBody>
          <a:bodyPr>
            <a:spAutoFit/>
          </a:bodyPr>
          <a:lstStyle/>
          <a:p>
            <a:pPr algn="r" fontAlgn="b"/>
            <a:r>
              <a:rPr lang="en-US" altLang="en-US" sz="1000"/>
              <a:t>22</a:t>
            </a:r>
            <a:endParaRPr lang="en-US" altLang="en-US" sz="1000">
              <a:latin typeface="MS Sans Serif"/>
            </a:endParaRPr>
          </a:p>
        </p:txBody>
      </p:sp>
      <p:sp>
        <p:nvSpPr>
          <p:cNvPr id="35907" name="TextBox 315"/>
          <p:cNvSpPr txBox="1">
            <a:spLocks noChangeArrowheads="1"/>
          </p:cNvSpPr>
          <p:nvPr/>
        </p:nvSpPr>
        <p:spPr bwMode="auto">
          <a:xfrm>
            <a:off x="3321050" y="1813084"/>
            <a:ext cx="438150" cy="246063"/>
          </a:xfrm>
          <a:prstGeom prst="rect">
            <a:avLst/>
          </a:prstGeom>
          <a:noFill/>
          <a:ln w="9525">
            <a:noFill/>
            <a:miter lim="800000"/>
            <a:headEnd/>
            <a:tailEnd/>
          </a:ln>
        </p:spPr>
        <p:txBody>
          <a:bodyPr>
            <a:spAutoFit/>
          </a:bodyPr>
          <a:lstStyle/>
          <a:p>
            <a:pPr algn="r" fontAlgn="b"/>
            <a:r>
              <a:rPr lang="en-US" altLang="en-US" sz="1000"/>
              <a:t>21</a:t>
            </a:r>
            <a:endParaRPr lang="en-US" altLang="en-US" sz="1000">
              <a:latin typeface="MS Sans Serif"/>
            </a:endParaRPr>
          </a:p>
        </p:txBody>
      </p:sp>
      <p:sp>
        <p:nvSpPr>
          <p:cNvPr id="35908" name="TextBox 338"/>
          <p:cNvSpPr txBox="1">
            <a:spLocks noChangeArrowheads="1"/>
          </p:cNvSpPr>
          <p:nvPr/>
        </p:nvSpPr>
        <p:spPr bwMode="auto">
          <a:xfrm>
            <a:off x="7750175" y="1813084"/>
            <a:ext cx="1371600" cy="246063"/>
          </a:xfrm>
          <a:prstGeom prst="rect">
            <a:avLst/>
          </a:prstGeom>
          <a:noFill/>
          <a:ln w="9525">
            <a:noFill/>
            <a:miter lim="800000"/>
            <a:headEnd/>
            <a:tailEnd/>
          </a:ln>
        </p:spPr>
        <p:txBody>
          <a:bodyPr>
            <a:spAutoFit/>
          </a:bodyPr>
          <a:lstStyle/>
          <a:p>
            <a:pPr fontAlgn="b"/>
            <a:r>
              <a:rPr lang="en-US" altLang="en-US" sz="1000"/>
              <a:t>0.701 (0.338, 1.453)</a:t>
            </a:r>
            <a:endParaRPr lang="en-US" altLang="en-US" sz="1000">
              <a:latin typeface="MS Sans Serif"/>
            </a:endParaRPr>
          </a:p>
        </p:txBody>
      </p:sp>
      <p:sp>
        <p:nvSpPr>
          <p:cNvPr id="35909" name="TextBox 205"/>
          <p:cNvSpPr txBox="1">
            <a:spLocks noChangeArrowheads="1"/>
          </p:cNvSpPr>
          <p:nvPr/>
        </p:nvSpPr>
        <p:spPr bwMode="auto">
          <a:xfrm>
            <a:off x="153988" y="2024222"/>
            <a:ext cx="803275" cy="400050"/>
          </a:xfrm>
          <a:prstGeom prst="rect">
            <a:avLst/>
          </a:prstGeom>
          <a:noFill/>
          <a:ln w="9525">
            <a:noFill/>
            <a:miter lim="800000"/>
            <a:headEnd/>
            <a:tailEnd/>
          </a:ln>
        </p:spPr>
        <p:txBody>
          <a:bodyPr>
            <a:spAutoFit/>
          </a:bodyPr>
          <a:lstStyle/>
          <a:p>
            <a:r>
              <a:rPr lang="en-US" altLang="en-US" sz="1000"/>
              <a:t>Age (years)</a:t>
            </a:r>
          </a:p>
        </p:txBody>
      </p:sp>
      <p:sp>
        <p:nvSpPr>
          <p:cNvPr id="35910" name="TextBox 215"/>
          <p:cNvSpPr txBox="1">
            <a:spLocks noChangeArrowheads="1"/>
          </p:cNvSpPr>
          <p:nvPr/>
        </p:nvSpPr>
        <p:spPr bwMode="auto">
          <a:xfrm>
            <a:off x="1458913" y="2030572"/>
            <a:ext cx="650875" cy="246062"/>
          </a:xfrm>
          <a:prstGeom prst="rect">
            <a:avLst/>
          </a:prstGeom>
          <a:noFill/>
          <a:ln w="9525">
            <a:noFill/>
            <a:miter lim="800000"/>
            <a:headEnd/>
            <a:tailEnd/>
          </a:ln>
        </p:spPr>
        <p:txBody>
          <a:bodyPr>
            <a:spAutoFit/>
          </a:bodyPr>
          <a:lstStyle/>
          <a:p>
            <a:r>
              <a:rPr lang="en-US" altLang="en-US" sz="1000"/>
              <a:t>&lt;65</a:t>
            </a:r>
          </a:p>
        </p:txBody>
      </p:sp>
      <p:sp>
        <p:nvSpPr>
          <p:cNvPr id="35911" name="TextBox 247"/>
          <p:cNvSpPr txBox="1">
            <a:spLocks noChangeArrowheads="1"/>
          </p:cNvSpPr>
          <p:nvPr/>
        </p:nvSpPr>
        <p:spPr bwMode="auto">
          <a:xfrm>
            <a:off x="2443163" y="2030572"/>
            <a:ext cx="438150" cy="246062"/>
          </a:xfrm>
          <a:prstGeom prst="rect">
            <a:avLst/>
          </a:prstGeom>
          <a:noFill/>
          <a:ln w="9525">
            <a:noFill/>
            <a:miter lim="800000"/>
            <a:headEnd/>
            <a:tailEnd/>
          </a:ln>
        </p:spPr>
        <p:txBody>
          <a:bodyPr>
            <a:spAutoFit/>
          </a:bodyPr>
          <a:lstStyle/>
          <a:p>
            <a:pPr algn="r" fontAlgn="b"/>
            <a:r>
              <a:rPr lang="en-US" altLang="en-US" sz="1000"/>
              <a:t>70</a:t>
            </a:r>
            <a:endParaRPr lang="en-US" altLang="en-US" sz="1000">
              <a:latin typeface="MS Sans Serif"/>
            </a:endParaRPr>
          </a:p>
        </p:txBody>
      </p:sp>
      <p:sp>
        <p:nvSpPr>
          <p:cNvPr id="35912" name="TextBox 270"/>
          <p:cNvSpPr txBox="1">
            <a:spLocks noChangeArrowheads="1"/>
          </p:cNvSpPr>
          <p:nvPr/>
        </p:nvSpPr>
        <p:spPr bwMode="auto">
          <a:xfrm>
            <a:off x="3759200" y="2030572"/>
            <a:ext cx="438150" cy="246062"/>
          </a:xfrm>
          <a:prstGeom prst="rect">
            <a:avLst/>
          </a:prstGeom>
          <a:noFill/>
          <a:ln w="9525">
            <a:noFill/>
            <a:miter lim="800000"/>
            <a:headEnd/>
            <a:tailEnd/>
          </a:ln>
        </p:spPr>
        <p:txBody>
          <a:bodyPr>
            <a:spAutoFit/>
          </a:bodyPr>
          <a:lstStyle/>
          <a:p>
            <a:pPr algn="r" fontAlgn="b"/>
            <a:r>
              <a:rPr lang="en-US" altLang="en-US" sz="1000"/>
              <a:t>74</a:t>
            </a:r>
            <a:endParaRPr lang="en-US" altLang="en-US" sz="1000">
              <a:latin typeface="MS Sans Serif"/>
            </a:endParaRPr>
          </a:p>
        </p:txBody>
      </p:sp>
      <p:sp>
        <p:nvSpPr>
          <p:cNvPr id="35913" name="TextBox 293"/>
          <p:cNvSpPr txBox="1">
            <a:spLocks noChangeArrowheads="1"/>
          </p:cNvSpPr>
          <p:nvPr/>
        </p:nvSpPr>
        <p:spPr bwMode="auto">
          <a:xfrm>
            <a:off x="2881313" y="2030572"/>
            <a:ext cx="439737" cy="246062"/>
          </a:xfrm>
          <a:prstGeom prst="rect">
            <a:avLst/>
          </a:prstGeom>
          <a:noFill/>
          <a:ln w="9525">
            <a:noFill/>
            <a:miter lim="800000"/>
            <a:headEnd/>
            <a:tailEnd/>
          </a:ln>
        </p:spPr>
        <p:txBody>
          <a:bodyPr>
            <a:spAutoFit/>
          </a:bodyPr>
          <a:lstStyle/>
          <a:p>
            <a:pPr algn="r" fontAlgn="b"/>
            <a:r>
              <a:rPr lang="en-US" altLang="en-US" sz="1000"/>
              <a:t>61</a:t>
            </a:r>
            <a:endParaRPr lang="en-US" altLang="en-US" sz="1000">
              <a:latin typeface="MS Sans Serif"/>
            </a:endParaRPr>
          </a:p>
        </p:txBody>
      </p:sp>
      <p:sp>
        <p:nvSpPr>
          <p:cNvPr id="35914" name="TextBox 316"/>
          <p:cNvSpPr txBox="1">
            <a:spLocks noChangeArrowheads="1"/>
          </p:cNvSpPr>
          <p:nvPr/>
        </p:nvSpPr>
        <p:spPr bwMode="auto">
          <a:xfrm>
            <a:off x="3321050" y="2030572"/>
            <a:ext cx="438150" cy="246062"/>
          </a:xfrm>
          <a:prstGeom prst="rect">
            <a:avLst/>
          </a:prstGeom>
          <a:noFill/>
          <a:ln w="9525">
            <a:noFill/>
            <a:miter lim="800000"/>
            <a:headEnd/>
            <a:tailEnd/>
          </a:ln>
        </p:spPr>
        <p:txBody>
          <a:bodyPr>
            <a:spAutoFit/>
          </a:bodyPr>
          <a:lstStyle/>
          <a:p>
            <a:pPr algn="r" fontAlgn="b"/>
            <a:r>
              <a:rPr lang="en-US" altLang="en-US" sz="1000"/>
              <a:t>84</a:t>
            </a:r>
            <a:endParaRPr lang="en-US" altLang="en-US" sz="1000">
              <a:latin typeface="MS Sans Serif"/>
            </a:endParaRPr>
          </a:p>
        </p:txBody>
      </p:sp>
      <p:sp>
        <p:nvSpPr>
          <p:cNvPr id="35915" name="TextBox 339"/>
          <p:cNvSpPr txBox="1">
            <a:spLocks noChangeArrowheads="1"/>
          </p:cNvSpPr>
          <p:nvPr/>
        </p:nvSpPr>
        <p:spPr bwMode="auto">
          <a:xfrm>
            <a:off x="7750175" y="2030572"/>
            <a:ext cx="1371600" cy="246062"/>
          </a:xfrm>
          <a:prstGeom prst="rect">
            <a:avLst/>
          </a:prstGeom>
          <a:noFill/>
          <a:ln w="9525">
            <a:noFill/>
            <a:miter lim="800000"/>
            <a:headEnd/>
            <a:tailEnd/>
          </a:ln>
        </p:spPr>
        <p:txBody>
          <a:bodyPr>
            <a:spAutoFit/>
          </a:bodyPr>
          <a:lstStyle/>
          <a:p>
            <a:pPr fontAlgn="b"/>
            <a:r>
              <a:rPr lang="en-US" altLang="en-US" sz="1000"/>
              <a:t>0.667 (0.463, 0.961)</a:t>
            </a:r>
            <a:endParaRPr lang="en-US" altLang="en-US" sz="1000">
              <a:latin typeface="MS Sans Serif"/>
            </a:endParaRPr>
          </a:p>
        </p:txBody>
      </p:sp>
      <p:sp>
        <p:nvSpPr>
          <p:cNvPr id="35916" name="TextBox 219"/>
          <p:cNvSpPr txBox="1">
            <a:spLocks noChangeArrowheads="1"/>
          </p:cNvSpPr>
          <p:nvPr/>
        </p:nvSpPr>
        <p:spPr bwMode="auto">
          <a:xfrm>
            <a:off x="1458913" y="2238534"/>
            <a:ext cx="428625" cy="246063"/>
          </a:xfrm>
          <a:prstGeom prst="rect">
            <a:avLst/>
          </a:prstGeom>
          <a:noFill/>
          <a:ln w="9525">
            <a:noFill/>
            <a:miter lim="800000"/>
            <a:headEnd/>
            <a:tailEnd/>
          </a:ln>
        </p:spPr>
        <p:txBody>
          <a:bodyPr>
            <a:spAutoFit/>
          </a:bodyPr>
          <a:lstStyle/>
          <a:p>
            <a:r>
              <a:rPr lang="en-US" altLang="en-US" sz="1000"/>
              <a:t>≥65</a:t>
            </a:r>
          </a:p>
        </p:txBody>
      </p:sp>
      <p:sp>
        <p:nvSpPr>
          <p:cNvPr id="35917" name="TextBox 248"/>
          <p:cNvSpPr txBox="1">
            <a:spLocks noChangeArrowheads="1"/>
          </p:cNvSpPr>
          <p:nvPr/>
        </p:nvSpPr>
        <p:spPr bwMode="auto">
          <a:xfrm>
            <a:off x="2443163" y="2240122"/>
            <a:ext cx="438150" cy="246062"/>
          </a:xfrm>
          <a:prstGeom prst="rect">
            <a:avLst/>
          </a:prstGeom>
          <a:noFill/>
          <a:ln w="9525">
            <a:noFill/>
            <a:miter lim="800000"/>
            <a:headEnd/>
            <a:tailEnd/>
          </a:ln>
        </p:spPr>
        <p:txBody>
          <a:bodyPr>
            <a:spAutoFit/>
          </a:bodyPr>
          <a:lstStyle/>
          <a:p>
            <a:pPr algn="r" fontAlgn="b"/>
            <a:r>
              <a:rPr lang="en-US" altLang="en-US" sz="1000"/>
              <a:t>49</a:t>
            </a:r>
            <a:endParaRPr lang="en-US" altLang="en-US" sz="1000">
              <a:latin typeface="MS Sans Serif"/>
            </a:endParaRPr>
          </a:p>
        </p:txBody>
      </p:sp>
      <p:sp>
        <p:nvSpPr>
          <p:cNvPr id="35918" name="TextBox 271"/>
          <p:cNvSpPr txBox="1">
            <a:spLocks noChangeArrowheads="1"/>
          </p:cNvSpPr>
          <p:nvPr/>
        </p:nvSpPr>
        <p:spPr bwMode="auto">
          <a:xfrm>
            <a:off x="3759200" y="2240122"/>
            <a:ext cx="438150" cy="246062"/>
          </a:xfrm>
          <a:prstGeom prst="rect">
            <a:avLst/>
          </a:prstGeom>
          <a:noFill/>
          <a:ln w="9525">
            <a:noFill/>
            <a:miter lim="800000"/>
            <a:headEnd/>
            <a:tailEnd/>
          </a:ln>
        </p:spPr>
        <p:txBody>
          <a:bodyPr>
            <a:spAutoFit/>
          </a:bodyPr>
          <a:lstStyle/>
          <a:p>
            <a:pPr algn="r" fontAlgn="b"/>
            <a:r>
              <a:rPr lang="en-US" altLang="en-US" sz="1000"/>
              <a:t>42</a:t>
            </a:r>
            <a:endParaRPr lang="en-US" altLang="en-US" sz="1000">
              <a:latin typeface="MS Sans Serif"/>
            </a:endParaRPr>
          </a:p>
        </p:txBody>
      </p:sp>
      <p:sp>
        <p:nvSpPr>
          <p:cNvPr id="35919" name="TextBox 294"/>
          <p:cNvSpPr txBox="1">
            <a:spLocks noChangeArrowheads="1"/>
          </p:cNvSpPr>
          <p:nvPr/>
        </p:nvSpPr>
        <p:spPr bwMode="auto">
          <a:xfrm>
            <a:off x="2881313" y="2240122"/>
            <a:ext cx="439737" cy="246062"/>
          </a:xfrm>
          <a:prstGeom prst="rect">
            <a:avLst/>
          </a:prstGeom>
          <a:noFill/>
          <a:ln w="9525">
            <a:noFill/>
            <a:miter lim="800000"/>
            <a:headEnd/>
            <a:tailEnd/>
          </a:ln>
        </p:spPr>
        <p:txBody>
          <a:bodyPr>
            <a:spAutoFit/>
          </a:bodyPr>
          <a:lstStyle/>
          <a:p>
            <a:pPr algn="r" fontAlgn="b"/>
            <a:r>
              <a:rPr lang="en-US" altLang="en-US" sz="1000"/>
              <a:t>38</a:t>
            </a:r>
            <a:endParaRPr lang="en-US" altLang="en-US" sz="1000">
              <a:latin typeface="MS Sans Serif"/>
            </a:endParaRPr>
          </a:p>
        </p:txBody>
      </p:sp>
      <p:sp>
        <p:nvSpPr>
          <p:cNvPr id="35920" name="TextBox 317"/>
          <p:cNvSpPr txBox="1">
            <a:spLocks noChangeArrowheads="1"/>
          </p:cNvSpPr>
          <p:nvPr/>
        </p:nvSpPr>
        <p:spPr bwMode="auto">
          <a:xfrm>
            <a:off x="3321050" y="2240122"/>
            <a:ext cx="438150" cy="246062"/>
          </a:xfrm>
          <a:prstGeom prst="rect">
            <a:avLst/>
          </a:prstGeom>
          <a:noFill/>
          <a:ln w="9525">
            <a:noFill/>
            <a:miter lim="800000"/>
            <a:headEnd/>
            <a:tailEnd/>
          </a:ln>
        </p:spPr>
        <p:txBody>
          <a:bodyPr>
            <a:spAutoFit/>
          </a:bodyPr>
          <a:lstStyle/>
          <a:p>
            <a:pPr algn="r" fontAlgn="b"/>
            <a:r>
              <a:rPr lang="en-US" altLang="en-US" sz="1000"/>
              <a:t>47</a:t>
            </a:r>
            <a:endParaRPr lang="en-US" altLang="en-US" sz="1000">
              <a:latin typeface="MS Sans Serif"/>
            </a:endParaRPr>
          </a:p>
        </p:txBody>
      </p:sp>
      <p:sp>
        <p:nvSpPr>
          <p:cNvPr id="35921" name="TextBox 340"/>
          <p:cNvSpPr txBox="1">
            <a:spLocks noChangeArrowheads="1"/>
          </p:cNvSpPr>
          <p:nvPr/>
        </p:nvSpPr>
        <p:spPr bwMode="auto">
          <a:xfrm>
            <a:off x="7750175" y="2238534"/>
            <a:ext cx="1371600" cy="246063"/>
          </a:xfrm>
          <a:prstGeom prst="rect">
            <a:avLst/>
          </a:prstGeom>
          <a:noFill/>
          <a:ln w="9525">
            <a:noFill/>
            <a:miter lim="800000"/>
            <a:headEnd/>
            <a:tailEnd/>
          </a:ln>
        </p:spPr>
        <p:txBody>
          <a:bodyPr>
            <a:spAutoFit/>
          </a:bodyPr>
          <a:lstStyle/>
          <a:p>
            <a:pPr fontAlgn="b"/>
            <a:r>
              <a:rPr lang="en-US" altLang="en-US" sz="1000"/>
              <a:t>0.684 (0.419, 1.115)</a:t>
            </a:r>
            <a:endParaRPr lang="en-US" altLang="en-US" sz="1000">
              <a:latin typeface="MS Sans Serif"/>
            </a:endParaRPr>
          </a:p>
        </p:txBody>
      </p:sp>
      <p:sp>
        <p:nvSpPr>
          <p:cNvPr id="35922" name="TextBox 210"/>
          <p:cNvSpPr txBox="1">
            <a:spLocks noChangeArrowheads="1"/>
          </p:cNvSpPr>
          <p:nvPr/>
        </p:nvSpPr>
        <p:spPr bwMode="auto">
          <a:xfrm>
            <a:off x="153988" y="2441734"/>
            <a:ext cx="1260475" cy="400050"/>
          </a:xfrm>
          <a:prstGeom prst="rect">
            <a:avLst/>
          </a:prstGeom>
          <a:noFill/>
          <a:ln w="9525">
            <a:noFill/>
            <a:miter lim="800000"/>
            <a:headEnd/>
            <a:tailEnd/>
          </a:ln>
        </p:spPr>
        <p:txBody>
          <a:bodyPr>
            <a:spAutoFit/>
          </a:bodyPr>
          <a:lstStyle/>
          <a:p>
            <a:r>
              <a:rPr lang="en-US" altLang="en-US" sz="1000"/>
              <a:t>Geographical region</a:t>
            </a:r>
          </a:p>
        </p:txBody>
      </p:sp>
      <p:sp>
        <p:nvSpPr>
          <p:cNvPr id="35923" name="TextBox 217"/>
          <p:cNvSpPr txBox="1">
            <a:spLocks noChangeArrowheads="1"/>
          </p:cNvSpPr>
          <p:nvPr/>
        </p:nvSpPr>
        <p:spPr bwMode="auto">
          <a:xfrm>
            <a:off x="1458913" y="2465547"/>
            <a:ext cx="1203325" cy="246062"/>
          </a:xfrm>
          <a:prstGeom prst="rect">
            <a:avLst/>
          </a:prstGeom>
          <a:noFill/>
          <a:ln w="9525">
            <a:noFill/>
            <a:miter lim="800000"/>
            <a:headEnd/>
            <a:tailEnd/>
          </a:ln>
        </p:spPr>
        <p:txBody>
          <a:bodyPr>
            <a:spAutoFit/>
          </a:bodyPr>
          <a:lstStyle/>
          <a:p>
            <a:r>
              <a:rPr lang="en-US" altLang="en-US" sz="1000"/>
              <a:t>N. &amp; S. America*</a:t>
            </a:r>
          </a:p>
        </p:txBody>
      </p:sp>
      <p:sp>
        <p:nvSpPr>
          <p:cNvPr id="35924" name="TextBox 249"/>
          <p:cNvSpPr txBox="1">
            <a:spLocks noChangeArrowheads="1"/>
          </p:cNvSpPr>
          <p:nvPr/>
        </p:nvSpPr>
        <p:spPr bwMode="auto">
          <a:xfrm>
            <a:off x="2443163" y="2448084"/>
            <a:ext cx="438150" cy="246063"/>
          </a:xfrm>
          <a:prstGeom prst="rect">
            <a:avLst/>
          </a:prstGeom>
          <a:noFill/>
          <a:ln w="9525">
            <a:noFill/>
            <a:miter lim="800000"/>
            <a:headEnd/>
            <a:tailEnd/>
          </a:ln>
        </p:spPr>
        <p:txBody>
          <a:bodyPr>
            <a:spAutoFit/>
          </a:bodyPr>
          <a:lstStyle/>
          <a:p>
            <a:pPr algn="r" fontAlgn="b"/>
            <a:r>
              <a:rPr lang="en-US" altLang="en-US" sz="1000"/>
              <a:t>9</a:t>
            </a:r>
            <a:endParaRPr lang="en-US" altLang="en-US" sz="1000">
              <a:latin typeface="MS Sans Serif"/>
            </a:endParaRPr>
          </a:p>
        </p:txBody>
      </p:sp>
      <p:sp>
        <p:nvSpPr>
          <p:cNvPr id="35925" name="TextBox 272"/>
          <p:cNvSpPr txBox="1">
            <a:spLocks noChangeArrowheads="1"/>
          </p:cNvSpPr>
          <p:nvPr/>
        </p:nvSpPr>
        <p:spPr bwMode="auto">
          <a:xfrm>
            <a:off x="3759200" y="2448084"/>
            <a:ext cx="438150" cy="246063"/>
          </a:xfrm>
          <a:prstGeom prst="rect">
            <a:avLst/>
          </a:prstGeom>
          <a:noFill/>
          <a:ln w="9525">
            <a:noFill/>
            <a:miter lim="800000"/>
            <a:headEnd/>
            <a:tailEnd/>
          </a:ln>
        </p:spPr>
        <p:txBody>
          <a:bodyPr>
            <a:spAutoFit/>
          </a:bodyPr>
          <a:lstStyle/>
          <a:p>
            <a:pPr algn="r" fontAlgn="b"/>
            <a:r>
              <a:rPr lang="en-US" altLang="en-US" sz="1000"/>
              <a:t>9</a:t>
            </a:r>
            <a:endParaRPr lang="en-US" altLang="en-US" sz="1000">
              <a:latin typeface="MS Sans Serif"/>
            </a:endParaRPr>
          </a:p>
        </p:txBody>
      </p:sp>
      <p:sp>
        <p:nvSpPr>
          <p:cNvPr id="35926" name="TextBox 295"/>
          <p:cNvSpPr txBox="1">
            <a:spLocks noChangeArrowheads="1"/>
          </p:cNvSpPr>
          <p:nvPr/>
        </p:nvSpPr>
        <p:spPr bwMode="auto">
          <a:xfrm>
            <a:off x="2881313" y="2448084"/>
            <a:ext cx="439737" cy="246063"/>
          </a:xfrm>
          <a:prstGeom prst="rect">
            <a:avLst/>
          </a:prstGeom>
          <a:noFill/>
          <a:ln w="9525">
            <a:noFill/>
            <a:miter lim="800000"/>
            <a:headEnd/>
            <a:tailEnd/>
          </a:ln>
        </p:spPr>
        <p:txBody>
          <a:bodyPr>
            <a:spAutoFit/>
          </a:bodyPr>
          <a:lstStyle/>
          <a:p>
            <a:pPr algn="r" fontAlgn="b"/>
            <a:r>
              <a:rPr lang="en-US" altLang="en-US" sz="1000"/>
              <a:t>4</a:t>
            </a:r>
            <a:endParaRPr lang="en-US" altLang="en-US" sz="1000">
              <a:latin typeface="MS Sans Serif"/>
            </a:endParaRPr>
          </a:p>
        </p:txBody>
      </p:sp>
      <p:sp>
        <p:nvSpPr>
          <p:cNvPr id="35927" name="TextBox 318"/>
          <p:cNvSpPr txBox="1">
            <a:spLocks noChangeArrowheads="1"/>
          </p:cNvSpPr>
          <p:nvPr/>
        </p:nvSpPr>
        <p:spPr bwMode="auto">
          <a:xfrm>
            <a:off x="3321050" y="2448084"/>
            <a:ext cx="438150" cy="246063"/>
          </a:xfrm>
          <a:prstGeom prst="rect">
            <a:avLst/>
          </a:prstGeom>
          <a:noFill/>
          <a:ln w="9525">
            <a:noFill/>
            <a:miter lim="800000"/>
            <a:headEnd/>
            <a:tailEnd/>
          </a:ln>
        </p:spPr>
        <p:txBody>
          <a:bodyPr>
            <a:spAutoFit/>
          </a:bodyPr>
          <a:lstStyle/>
          <a:p>
            <a:pPr algn="r" fontAlgn="b"/>
            <a:r>
              <a:rPr lang="en-US" altLang="en-US" sz="1000"/>
              <a:t>10</a:t>
            </a:r>
            <a:endParaRPr lang="en-US" altLang="en-US" sz="1000">
              <a:latin typeface="MS Sans Serif"/>
            </a:endParaRPr>
          </a:p>
        </p:txBody>
      </p:sp>
      <p:sp>
        <p:nvSpPr>
          <p:cNvPr id="35928" name="TextBox 341"/>
          <p:cNvSpPr txBox="1">
            <a:spLocks noChangeArrowheads="1"/>
          </p:cNvSpPr>
          <p:nvPr/>
        </p:nvSpPr>
        <p:spPr bwMode="auto">
          <a:xfrm>
            <a:off x="7750175" y="2449672"/>
            <a:ext cx="1371600" cy="246062"/>
          </a:xfrm>
          <a:prstGeom prst="rect">
            <a:avLst/>
          </a:prstGeom>
          <a:noFill/>
          <a:ln w="9525">
            <a:noFill/>
            <a:miter lim="800000"/>
            <a:headEnd/>
            <a:tailEnd/>
          </a:ln>
        </p:spPr>
        <p:txBody>
          <a:bodyPr>
            <a:spAutoFit/>
          </a:bodyPr>
          <a:lstStyle/>
          <a:p>
            <a:pPr algn="ctr" fontAlgn="b"/>
            <a:r>
              <a:rPr lang="en-US" altLang="en-US" sz="1000"/>
              <a:t>—</a:t>
            </a:r>
            <a:endParaRPr lang="en-US" altLang="en-US" sz="1000" baseline="30000">
              <a:latin typeface="MS Sans Serif"/>
            </a:endParaRPr>
          </a:p>
        </p:txBody>
      </p:sp>
      <p:sp>
        <p:nvSpPr>
          <p:cNvPr id="35929" name="TextBox 220"/>
          <p:cNvSpPr txBox="1">
            <a:spLocks noChangeArrowheads="1"/>
          </p:cNvSpPr>
          <p:nvPr/>
        </p:nvSpPr>
        <p:spPr bwMode="auto">
          <a:xfrm>
            <a:off x="1458913" y="2622709"/>
            <a:ext cx="650875" cy="246063"/>
          </a:xfrm>
          <a:prstGeom prst="rect">
            <a:avLst/>
          </a:prstGeom>
          <a:noFill/>
          <a:ln w="9525">
            <a:noFill/>
            <a:miter lim="800000"/>
            <a:headEnd/>
            <a:tailEnd/>
          </a:ln>
        </p:spPr>
        <p:txBody>
          <a:bodyPr>
            <a:spAutoFit/>
          </a:bodyPr>
          <a:lstStyle/>
          <a:p>
            <a:r>
              <a:rPr lang="en-US" altLang="en-US" sz="1000"/>
              <a:t>Europe</a:t>
            </a:r>
          </a:p>
        </p:txBody>
      </p:sp>
      <p:sp>
        <p:nvSpPr>
          <p:cNvPr id="35930" name="TextBox 250"/>
          <p:cNvSpPr txBox="1">
            <a:spLocks noChangeArrowheads="1"/>
          </p:cNvSpPr>
          <p:nvPr/>
        </p:nvSpPr>
        <p:spPr bwMode="auto">
          <a:xfrm>
            <a:off x="2443163" y="2622709"/>
            <a:ext cx="438150" cy="246063"/>
          </a:xfrm>
          <a:prstGeom prst="rect">
            <a:avLst/>
          </a:prstGeom>
          <a:noFill/>
          <a:ln w="9525">
            <a:noFill/>
            <a:miter lim="800000"/>
            <a:headEnd/>
            <a:tailEnd/>
          </a:ln>
        </p:spPr>
        <p:txBody>
          <a:bodyPr>
            <a:spAutoFit/>
          </a:bodyPr>
          <a:lstStyle/>
          <a:p>
            <a:pPr algn="r" fontAlgn="b"/>
            <a:r>
              <a:rPr lang="en-US" altLang="en-US" sz="1000"/>
              <a:t>44</a:t>
            </a:r>
            <a:endParaRPr lang="en-US" altLang="en-US" sz="1000">
              <a:latin typeface="MS Sans Serif"/>
            </a:endParaRPr>
          </a:p>
        </p:txBody>
      </p:sp>
      <p:sp>
        <p:nvSpPr>
          <p:cNvPr id="35931" name="TextBox 273"/>
          <p:cNvSpPr txBox="1">
            <a:spLocks noChangeArrowheads="1"/>
          </p:cNvSpPr>
          <p:nvPr/>
        </p:nvSpPr>
        <p:spPr bwMode="auto">
          <a:xfrm>
            <a:off x="3759200" y="2622709"/>
            <a:ext cx="438150" cy="246063"/>
          </a:xfrm>
          <a:prstGeom prst="rect">
            <a:avLst/>
          </a:prstGeom>
          <a:noFill/>
          <a:ln w="9525">
            <a:noFill/>
            <a:miter lim="800000"/>
            <a:headEnd/>
            <a:tailEnd/>
          </a:ln>
        </p:spPr>
        <p:txBody>
          <a:bodyPr>
            <a:spAutoFit/>
          </a:bodyPr>
          <a:lstStyle/>
          <a:p>
            <a:pPr algn="r" fontAlgn="b"/>
            <a:r>
              <a:rPr lang="en-US" altLang="en-US" sz="1000"/>
              <a:t>44</a:t>
            </a:r>
            <a:endParaRPr lang="en-US" altLang="en-US" sz="1000">
              <a:latin typeface="MS Sans Serif"/>
            </a:endParaRPr>
          </a:p>
        </p:txBody>
      </p:sp>
      <p:sp>
        <p:nvSpPr>
          <p:cNvPr id="35932" name="TextBox 296"/>
          <p:cNvSpPr txBox="1">
            <a:spLocks noChangeArrowheads="1"/>
          </p:cNvSpPr>
          <p:nvPr/>
        </p:nvSpPr>
        <p:spPr bwMode="auto">
          <a:xfrm>
            <a:off x="2881313" y="2622709"/>
            <a:ext cx="439737" cy="246063"/>
          </a:xfrm>
          <a:prstGeom prst="rect">
            <a:avLst/>
          </a:prstGeom>
          <a:noFill/>
          <a:ln w="9525">
            <a:noFill/>
            <a:miter lim="800000"/>
            <a:headEnd/>
            <a:tailEnd/>
          </a:ln>
        </p:spPr>
        <p:txBody>
          <a:bodyPr>
            <a:spAutoFit/>
          </a:bodyPr>
          <a:lstStyle/>
          <a:p>
            <a:pPr algn="r" fontAlgn="b"/>
            <a:r>
              <a:rPr lang="en-US" altLang="en-US" sz="1000"/>
              <a:t>36</a:t>
            </a:r>
            <a:endParaRPr lang="en-US" altLang="en-US" sz="1000">
              <a:latin typeface="MS Sans Serif"/>
            </a:endParaRPr>
          </a:p>
        </p:txBody>
      </p:sp>
      <p:sp>
        <p:nvSpPr>
          <p:cNvPr id="35933" name="TextBox 319"/>
          <p:cNvSpPr txBox="1">
            <a:spLocks noChangeArrowheads="1"/>
          </p:cNvSpPr>
          <p:nvPr/>
        </p:nvSpPr>
        <p:spPr bwMode="auto">
          <a:xfrm>
            <a:off x="3321050" y="2622709"/>
            <a:ext cx="438150" cy="246063"/>
          </a:xfrm>
          <a:prstGeom prst="rect">
            <a:avLst/>
          </a:prstGeom>
          <a:noFill/>
          <a:ln w="9525">
            <a:noFill/>
            <a:miter lim="800000"/>
            <a:headEnd/>
            <a:tailEnd/>
          </a:ln>
        </p:spPr>
        <p:txBody>
          <a:bodyPr>
            <a:spAutoFit/>
          </a:bodyPr>
          <a:lstStyle/>
          <a:p>
            <a:pPr algn="r" fontAlgn="b"/>
            <a:r>
              <a:rPr lang="en-US" altLang="en-US" sz="1000"/>
              <a:t>48</a:t>
            </a:r>
            <a:endParaRPr lang="en-US" altLang="en-US" sz="1000">
              <a:latin typeface="MS Sans Serif"/>
            </a:endParaRPr>
          </a:p>
        </p:txBody>
      </p:sp>
      <p:sp>
        <p:nvSpPr>
          <p:cNvPr id="35934" name="TextBox 342"/>
          <p:cNvSpPr txBox="1">
            <a:spLocks noChangeArrowheads="1"/>
          </p:cNvSpPr>
          <p:nvPr/>
        </p:nvSpPr>
        <p:spPr bwMode="auto">
          <a:xfrm>
            <a:off x="7750175" y="2622709"/>
            <a:ext cx="1371600" cy="246063"/>
          </a:xfrm>
          <a:prstGeom prst="rect">
            <a:avLst/>
          </a:prstGeom>
          <a:noFill/>
          <a:ln w="9525">
            <a:noFill/>
            <a:miter lim="800000"/>
            <a:headEnd/>
            <a:tailEnd/>
          </a:ln>
        </p:spPr>
        <p:txBody>
          <a:bodyPr>
            <a:spAutoFit/>
          </a:bodyPr>
          <a:lstStyle/>
          <a:p>
            <a:pPr fontAlgn="b"/>
            <a:r>
              <a:rPr lang="en-US" altLang="en-US" sz="1000"/>
              <a:t>0.695 (0.440, 1.097)</a:t>
            </a:r>
            <a:endParaRPr lang="en-US" altLang="en-US" sz="1000">
              <a:latin typeface="MS Sans Serif"/>
            </a:endParaRPr>
          </a:p>
        </p:txBody>
      </p:sp>
      <p:sp>
        <p:nvSpPr>
          <p:cNvPr id="35935" name="TextBox 224"/>
          <p:cNvSpPr txBox="1">
            <a:spLocks noChangeArrowheads="1"/>
          </p:cNvSpPr>
          <p:nvPr/>
        </p:nvSpPr>
        <p:spPr bwMode="auto">
          <a:xfrm>
            <a:off x="1458913" y="3270409"/>
            <a:ext cx="822325" cy="246063"/>
          </a:xfrm>
          <a:prstGeom prst="rect">
            <a:avLst/>
          </a:prstGeom>
          <a:noFill/>
          <a:ln w="9525">
            <a:noFill/>
            <a:miter lim="800000"/>
            <a:headEnd/>
            <a:tailEnd/>
          </a:ln>
        </p:spPr>
        <p:txBody>
          <a:bodyPr>
            <a:spAutoFit/>
          </a:bodyPr>
          <a:lstStyle/>
          <a:p>
            <a:r>
              <a:rPr lang="en-US" altLang="en-US" sz="1000"/>
              <a:t>Hepatitis C</a:t>
            </a:r>
          </a:p>
        </p:txBody>
      </p:sp>
      <p:sp>
        <p:nvSpPr>
          <p:cNvPr id="35936" name="TextBox 253"/>
          <p:cNvSpPr txBox="1">
            <a:spLocks noChangeArrowheads="1"/>
          </p:cNvSpPr>
          <p:nvPr/>
        </p:nvSpPr>
        <p:spPr bwMode="auto">
          <a:xfrm>
            <a:off x="2443163" y="3270409"/>
            <a:ext cx="438150" cy="246063"/>
          </a:xfrm>
          <a:prstGeom prst="rect">
            <a:avLst/>
          </a:prstGeom>
          <a:noFill/>
          <a:ln w="9525">
            <a:noFill/>
            <a:miter lim="800000"/>
            <a:headEnd/>
            <a:tailEnd/>
          </a:ln>
        </p:spPr>
        <p:txBody>
          <a:bodyPr>
            <a:spAutoFit/>
          </a:bodyPr>
          <a:lstStyle/>
          <a:p>
            <a:pPr algn="r" fontAlgn="b"/>
            <a:r>
              <a:rPr lang="en-US" altLang="en-US" sz="1000"/>
              <a:t>32</a:t>
            </a:r>
            <a:endParaRPr lang="en-US" altLang="en-US" sz="1000">
              <a:latin typeface="MS Sans Serif"/>
            </a:endParaRPr>
          </a:p>
        </p:txBody>
      </p:sp>
      <p:sp>
        <p:nvSpPr>
          <p:cNvPr id="35937" name="TextBox 276"/>
          <p:cNvSpPr txBox="1">
            <a:spLocks noChangeArrowheads="1"/>
          </p:cNvSpPr>
          <p:nvPr/>
        </p:nvSpPr>
        <p:spPr bwMode="auto">
          <a:xfrm>
            <a:off x="3759200" y="3270409"/>
            <a:ext cx="438150" cy="246063"/>
          </a:xfrm>
          <a:prstGeom prst="rect">
            <a:avLst/>
          </a:prstGeom>
          <a:noFill/>
          <a:ln w="9525">
            <a:noFill/>
            <a:miter lim="800000"/>
            <a:headEnd/>
            <a:tailEnd/>
          </a:ln>
        </p:spPr>
        <p:txBody>
          <a:bodyPr>
            <a:spAutoFit/>
          </a:bodyPr>
          <a:lstStyle/>
          <a:p>
            <a:pPr algn="r" fontAlgn="b"/>
            <a:r>
              <a:rPr lang="en-US" altLang="en-US" sz="1000"/>
              <a:t>21</a:t>
            </a:r>
            <a:endParaRPr lang="en-US" altLang="en-US" sz="1000">
              <a:latin typeface="MS Sans Serif"/>
            </a:endParaRPr>
          </a:p>
        </p:txBody>
      </p:sp>
      <p:sp>
        <p:nvSpPr>
          <p:cNvPr id="35938" name="TextBox 299"/>
          <p:cNvSpPr txBox="1">
            <a:spLocks noChangeArrowheads="1"/>
          </p:cNvSpPr>
          <p:nvPr/>
        </p:nvSpPr>
        <p:spPr bwMode="auto">
          <a:xfrm>
            <a:off x="2881313" y="3270409"/>
            <a:ext cx="439737" cy="246063"/>
          </a:xfrm>
          <a:prstGeom prst="rect">
            <a:avLst/>
          </a:prstGeom>
          <a:noFill/>
          <a:ln w="9525">
            <a:noFill/>
            <a:miter lim="800000"/>
            <a:headEnd/>
            <a:tailEnd/>
          </a:ln>
        </p:spPr>
        <p:txBody>
          <a:bodyPr>
            <a:spAutoFit/>
          </a:bodyPr>
          <a:lstStyle/>
          <a:p>
            <a:pPr algn="r" fontAlgn="b"/>
            <a:r>
              <a:rPr lang="en-US" altLang="en-US" sz="1000"/>
              <a:t>27</a:t>
            </a:r>
            <a:endParaRPr lang="en-US" altLang="en-US" sz="1000">
              <a:latin typeface="MS Sans Serif"/>
            </a:endParaRPr>
          </a:p>
        </p:txBody>
      </p:sp>
      <p:sp>
        <p:nvSpPr>
          <p:cNvPr id="35939" name="TextBox 322"/>
          <p:cNvSpPr txBox="1">
            <a:spLocks noChangeArrowheads="1"/>
          </p:cNvSpPr>
          <p:nvPr/>
        </p:nvSpPr>
        <p:spPr bwMode="auto">
          <a:xfrm>
            <a:off x="3321050" y="3270409"/>
            <a:ext cx="438150" cy="246063"/>
          </a:xfrm>
          <a:prstGeom prst="rect">
            <a:avLst/>
          </a:prstGeom>
          <a:noFill/>
          <a:ln w="9525">
            <a:noFill/>
            <a:miter lim="800000"/>
            <a:headEnd/>
            <a:tailEnd/>
          </a:ln>
        </p:spPr>
        <p:txBody>
          <a:bodyPr>
            <a:spAutoFit/>
          </a:bodyPr>
          <a:lstStyle/>
          <a:p>
            <a:pPr algn="r" fontAlgn="b"/>
            <a:r>
              <a:rPr lang="en-US" altLang="en-US" sz="1000"/>
              <a:t>26</a:t>
            </a:r>
            <a:endParaRPr lang="en-US" altLang="en-US" sz="1000">
              <a:latin typeface="MS Sans Serif"/>
            </a:endParaRPr>
          </a:p>
        </p:txBody>
      </p:sp>
      <p:sp>
        <p:nvSpPr>
          <p:cNvPr id="35940" name="TextBox 343"/>
          <p:cNvSpPr txBox="1">
            <a:spLocks noChangeArrowheads="1"/>
          </p:cNvSpPr>
          <p:nvPr/>
        </p:nvSpPr>
        <p:spPr bwMode="auto">
          <a:xfrm>
            <a:off x="7750175" y="3270409"/>
            <a:ext cx="1371600" cy="246063"/>
          </a:xfrm>
          <a:prstGeom prst="rect">
            <a:avLst/>
          </a:prstGeom>
          <a:noFill/>
          <a:ln w="9525">
            <a:noFill/>
            <a:miter lim="800000"/>
            <a:headEnd/>
            <a:tailEnd/>
          </a:ln>
        </p:spPr>
        <p:txBody>
          <a:bodyPr>
            <a:spAutoFit/>
          </a:bodyPr>
          <a:lstStyle/>
          <a:p>
            <a:pPr fontAlgn="b"/>
            <a:r>
              <a:rPr lang="en-US" altLang="en-US" sz="1000"/>
              <a:t>0.702 (0.388, 1.270)</a:t>
            </a:r>
            <a:endParaRPr lang="en-US" altLang="en-US" sz="1000">
              <a:latin typeface="MS Sans Serif"/>
            </a:endParaRPr>
          </a:p>
        </p:txBody>
      </p:sp>
      <p:sp>
        <p:nvSpPr>
          <p:cNvPr id="35941" name="TextBox 225"/>
          <p:cNvSpPr txBox="1">
            <a:spLocks noChangeArrowheads="1"/>
          </p:cNvSpPr>
          <p:nvPr/>
        </p:nvSpPr>
        <p:spPr bwMode="auto">
          <a:xfrm>
            <a:off x="1458913" y="3470434"/>
            <a:ext cx="700087" cy="246063"/>
          </a:xfrm>
          <a:prstGeom prst="rect">
            <a:avLst/>
          </a:prstGeom>
          <a:noFill/>
          <a:ln w="9525">
            <a:noFill/>
            <a:miter lim="800000"/>
            <a:headEnd/>
            <a:tailEnd/>
          </a:ln>
        </p:spPr>
        <p:txBody>
          <a:bodyPr>
            <a:spAutoFit/>
          </a:bodyPr>
          <a:lstStyle/>
          <a:p>
            <a:r>
              <a:rPr lang="en-US" altLang="en-US" sz="1000"/>
              <a:t>Other</a:t>
            </a:r>
          </a:p>
        </p:txBody>
      </p:sp>
      <p:sp>
        <p:nvSpPr>
          <p:cNvPr id="35942" name="TextBox 254"/>
          <p:cNvSpPr txBox="1">
            <a:spLocks noChangeArrowheads="1"/>
          </p:cNvSpPr>
          <p:nvPr/>
        </p:nvSpPr>
        <p:spPr bwMode="auto">
          <a:xfrm>
            <a:off x="2443163" y="3470434"/>
            <a:ext cx="438150" cy="246063"/>
          </a:xfrm>
          <a:prstGeom prst="rect">
            <a:avLst/>
          </a:prstGeom>
          <a:noFill/>
          <a:ln w="9525">
            <a:noFill/>
            <a:miter lim="800000"/>
            <a:headEnd/>
            <a:tailEnd/>
          </a:ln>
        </p:spPr>
        <p:txBody>
          <a:bodyPr>
            <a:spAutoFit/>
          </a:bodyPr>
          <a:lstStyle/>
          <a:p>
            <a:pPr algn="r" fontAlgn="b"/>
            <a:r>
              <a:rPr lang="en-US" altLang="en-US" sz="1000"/>
              <a:t>37</a:t>
            </a:r>
            <a:endParaRPr lang="en-US" altLang="en-US" sz="1000">
              <a:latin typeface="MS Sans Serif"/>
            </a:endParaRPr>
          </a:p>
        </p:txBody>
      </p:sp>
      <p:sp>
        <p:nvSpPr>
          <p:cNvPr id="35943" name="TextBox 277"/>
          <p:cNvSpPr txBox="1">
            <a:spLocks noChangeArrowheads="1"/>
          </p:cNvSpPr>
          <p:nvPr/>
        </p:nvSpPr>
        <p:spPr bwMode="auto">
          <a:xfrm>
            <a:off x="3759200" y="3470434"/>
            <a:ext cx="438150" cy="246063"/>
          </a:xfrm>
          <a:prstGeom prst="rect">
            <a:avLst/>
          </a:prstGeom>
          <a:noFill/>
          <a:ln w="9525">
            <a:noFill/>
            <a:miter lim="800000"/>
            <a:headEnd/>
            <a:tailEnd/>
          </a:ln>
        </p:spPr>
        <p:txBody>
          <a:bodyPr>
            <a:spAutoFit/>
          </a:bodyPr>
          <a:lstStyle/>
          <a:p>
            <a:pPr algn="r" fontAlgn="b"/>
            <a:r>
              <a:rPr lang="en-US" altLang="en-US" sz="1000"/>
              <a:t>39</a:t>
            </a:r>
            <a:endParaRPr lang="en-US" altLang="en-US" sz="1000">
              <a:latin typeface="MS Sans Serif"/>
            </a:endParaRPr>
          </a:p>
        </p:txBody>
      </p:sp>
      <p:sp>
        <p:nvSpPr>
          <p:cNvPr id="35944" name="TextBox 300"/>
          <p:cNvSpPr txBox="1">
            <a:spLocks noChangeArrowheads="1"/>
          </p:cNvSpPr>
          <p:nvPr/>
        </p:nvSpPr>
        <p:spPr bwMode="auto">
          <a:xfrm>
            <a:off x="2881313" y="3470434"/>
            <a:ext cx="439737" cy="246063"/>
          </a:xfrm>
          <a:prstGeom prst="rect">
            <a:avLst/>
          </a:prstGeom>
          <a:noFill/>
          <a:ln w="9525">
            <a:noFill/>
            <a:miter lim="800000"/>
            <a:headEnd/>
            <a:tailEnd/>
          </a:ln>
        </p:spPr>
        <p:txBody>
          <a:bodyPr>
            <a:spAutoFit/>
          </a:bodyPr>
          <a:lstStyle/>
          <a:p>
            <a:pPr algn="r" fontAlgn="b"/>
            <a:r>
              <a:rPr lang="en-US" altLang="en-US" sz="1000"/>
              <a:t>26</a:t>
            </a:r>
            <a:endParaRPr lang="en-US" altLang="en-US" sz="1000">
              <a:latin typeface="MS Sans Serif"/>
            </a:endParaRPr>
          </a:p>
        </p:txBody>
      </p:sp>
      <p:sp>
        <p:nvSpPr>
          <p:cNvPr id="35945" name="TextBox 323"/>
          <p:cNvSpPr txBox="1">
            <a:spLocks noChangeArrowheads="1"/>
          </p:cNvSpPr>
          <p:nvPr/>
        </p:nvSpPr>
        <p:spPr bwMode="auto">
          <a:xfrm>
            <a:off x="3321050" y="3470434"/>
            <a:ext cx="438150" cy="246063"/>
          </a:xfrm>
          <a:prstGeom prst="rect">
            <a:avLst/>
          </a:prstGeom>
          <a:noFill/>
          <a:ln w="9525">
            <a:noFill/>
            <a:miter lim="800000"/>
            <a:headEnd/>
            <a:tailEnd/>
          </a:ln>
        </p:spPr>
        <p:txBody>
          <a:bodyPr>
            <a:spAutoFit/>
          </a:bodyPr>
          <a:lstStyle/>
          <a:p>
            <a:pPr algn="r" fontAlgn="b"/>
            <a:r>
              <a:rPr lang="en-US" altLang="en-US" sz="1000"/>
              <a:t>42</a:t>
            </a:r>
            <a:endParaRPr lang="en-US" altLang="en-US" sz="1000">
              <a:latin typeface="MS Sans Serif"/>
            </a:endParaRPr>
          </a:p>
        </p:txBody>
      </p:sp>
      <p:sp>
        <p:nvSpPr>
          <p:cNvPr id="35946" name="TextBox 344"/>
          <p:cNvSpPr txBox="1">
            <a:spLocks noChangeArrowheads="1"/>
          </p:cNvSpPr>
          <p:nvPr/>
        </p:nvSpPr>
        <p:spPr bwMode="auto">
          <a:xfrm>
            <a:off x="7750175" y="3900647"/>
            <a:ext cx="1371600" cy="246062"/>
          </a:xfrm>
          <a:prstGeom prst="rect">
            <a:avLst/>
          </a:prstGeom>
          <a:noFill/>
          <a:ln w="9525">
            <a:noFill/>
            <a:miter lim="800000"/>
            <a:headEnd/>
            <a:tailEnd/>
          </a:ln>
        </p:spPr>
        <p:txBody>
          <a:bodyPr>
            <a:spAutoFit/>
          </a:bodyPr>
          <a:lstStyle/>
          <a:p>
            <a:pPr fontAlgn="b"/>
            <a:r>
              <a:rPr lang="en-US" altLang="en-US" sz="1000"/>
              <a:t>0.675 (0.361, 1.263)</a:t>
            </a:r>
            <a:endParaRPr lang="en-US" altLang="en-US" sz="1000">
              <a:latin typeface="MS Sans Serif"/>
            </a:endParaRPr>
          </a:p>
        </p:txBody>
      </p:sp>
      <p:sp>
        <p:nvSpPr>
          <p:cNvPr id="35947" name="TextBox 222"/>
          <p:cNvSpPr txBox="1">
            <a:spLocks noChangeArrowheads="1"/>
          </p:cNvSpPr>
          <p:nvPr/>
        </p:nvSpPr>
        <p:spPr bwMode="auto">
          <a:xfrm>
            <a:off x="1458913" y="3895884"/>
            <a:ext cx="406400" cy="246063"/>
          </a:xfrm>
          <a:prstGeom prst="rect">
            <a:avLst/>
          </a:prstGeom>
          <a:noFill/>
          <a:ln w="9525">
            <a:noFill/>
            <a:miter lim="800000"/>
            <a:headEnd/>
            <a:tailEnd/>
          </a:ln>
        </p:spPr>
        <p:txBody>
          <a:bodyPr>
            <a:spAutoFit/>
          </a:bodyPr>
          <a:lstStyle/>
          <a:p>
            <a:r>
              <a:rPr lang="en-US" altLang="en-US" sz="1000"/>
              <a:t>No</a:t>
            </a:r>
          </a:p>
        </p:txBody>
      </p:sp>
      <p:sp>
        <p:nvSpPr>
          <p:cNvPr id="35948" name="TextBox 256"/>
          <p:cNvSpPr txBox="1">
            <a:spLocks noChangeArrowheads="1"/>
          </p:cNvSpPr>
          <p:nvPr/>
        </p:nvSpPr>
        <p:spPr bwMode="auto">
          <a:xfrm>
            <a:off x="2443163" y="3897472"/>
            <a:ext cx="438150" cy="246062"/>
          </a:xfrm>
          <a:prstGeom prst="rect">
            <a:avLst/>
          </a:prstGeom>
          <a:noFill/>
          <a:ln w="9525">
            <a:noFill/>
            <a:miter lim="800000"/>
            <a:headEnd/>
            <a:tailEnd/>
          </a:ln>
        </p:spPr>
        <p:txBody>
          <a:bodyPr>
            <a:spAutoFit/>
          </a:bodyPr>
          <a:lstStyle/>
          <a:p>
            <a:pPr algn="r" fontAlgn="b"/>
            <a:r>
              <a:rPr lang="en-US" altLang="en-US" sz="1000"/>
              <a:t>34</a:t>
            </a:r>
            <a:endParaRPr lang="en-US" altLang="en-US" sz="1000">
              <a:latin typeface="MS Sans Serif"/>
            </a:endParaRPr>
          </a:p>
        </p:txBody>
      </p:sp>
      <p:sp>
        <p:nvSpPr>
          <p:cNvPr id="35949" name="TextBox 279"/>
          <p:cNvSpPr txBox="1">
            <a:spLocks noChangeArrowheads="1"/>
          </p:cNvSpPr>
          <p:nvPr/>
        </p:nvSpPr>
        <p:spPr bwMode="auto">
          <a:xfrm>
            <a:off x="3759200" y="3897472"/>
            <a:ext cx="438150" cy="246062"/>
          </a:xfrm>
          <a:prstGeom prst="rect">
            <a:avLst/>
          </a:prstGeom>
          <a:noFill/>
          <a:ln w="9525">
            <a:noFill/>
            <a:miter lim="800000"/>
            <a:headEnd/>
            <a:tailEnd/>
          </a:ln>
        </p:spPr>
        <p:txBody>
          <a:bodyPr>
            <a:spAutoFit/>
          </a:bodyPr>
          <a:lstStyle/>
          <a:p>
            <a:pPr algn="r" fontAlgn="b"/>
            <a:r>
              <a:rPr lang="en-US" altLang="en-US" sz="1000"/>
              <a:t>26</a:t>
            </a:r>
            <a:endParaRPr lang="en-US" altLang="en-US" sz="1000">
              <a:latin typeface="MS Sans Serif"/>
            </a:endParaRPr>
          </a:p>
        </p:txBody>
      </p:sp>
      <p:sp>
        <p:nvSpPr>
          <p:cNvPr id="35950" name="TextBox 302"/>
          <p:cNvSpPr txBox="1">
            <a:spLocks noChangeArrowheads="1"/>
          </p:cNvSpPr>
          <p:nvPr/>
        </p:nvSpPr>
        <p:spPr bwMode="auto">
          <a:xfrm>
            <a:off x="2881313" y="3897472"/>
            <a:ext cx="439737" cy="246062"/>
          </a:xfrm>
          <a:prstGeom prst="rect">
            <a:avLst/>
          </a:prstGeom>
          <a:noFill/>
          <a:ln w="9525">
            <a:noFill/>
            <a:miter lim="800000"/>
            <a:headEnd/>
            <a:tailEnd/>
          </a:ln>
        </p:spPr>
        <p:txBody>
          <a:bodyPr>
            <a:spAutoFit/>
          </a:bodyPr>
          <a:lstStyle/>
          <a:p>
            <a:pPr algn="r" fontAlgn="b"/>
            <a:r>
              <a:rPr lang="en-US" altLang="en-US" sz="1000"/>
              <a:t>30</a:t>
            </a:r>
            <a:endParaRPr lang="en-US" altLang="en-US" sz="1000">
              <a:latin typeface="MS Sans Serif"/>
            </a:endParaRPr>
          </a:p>
        </p:txBody>
      </p:sp>
      <p:sp>
        <p:nvSpPr>
          <p:cNvPr id="35951" name="TextBox 325"/>
          <p:cNvSpPr txBox="1">
            <a:spLocks noChangeArrowheads="1"/>
          </p:cNvSpPr>
          <p:nvPr/>
        </p:nvSpPr>
        <p:spPr bwMode="auto">
          <a:xfrm>
            <a:off x="3321050" y="3897472"/>
            <a:ext cx="438150" cy="246062"/>
          </a:xfrm>
          <a:prstGeom prst="rect">
            <a:avLst/>
          </a:prstGeom>
          <a:noFill/>
          <a:ln w="9525">
            <a:noFill/>
            <a:miter lim="800000"/>
            <a:headEnd/>
            <a:tailEnd/>
          </a:ln>
        </p:spPr>
        <p:txBody>
          <a:bodyPr>
            <a:spAutoFit/>
          </a:bodyPr>
          <a:lstStyle/>
          <a:p>
            <a:pPr algn="r" fontAlgn="b"/>
            <a:r>
              <a:rPr lang="en-US" altLang="en-US" sz="1000"/>
              <a:t>30</a:t>
            </a:r>
            <a:endParaRPr lang="en-US" altLang="en-US" sz="1000">
              <a:latin typeface="MS Sans Serif"/>
            </a:endParaRPr>
          </a:p>
        </p:txBody>
      </p:sp>
      <p:sp>
        <p:nvSpPr>
          <p:cNvPr id="35952" name="TextBox 345"/>
          <p:cNvSpPr txBox="1">
            <a:spLocks noChangeArrowheads="1"/>
          </p:cNvSpPr>
          <p:nvPr/>
        </p:nvSpPr>
        <p:spPr bwMode="auto">
          <a:xfrm>
            <a:off x="7750175" y="4119722"/>
            <a:ext cx="1371600" cy="246062"/>
          </a:xfrm>
          <a:prstGeom prst="rect">
            <a:avLst/>
          </a:prstGeom>
          <a:noFill/>
          <a:ln w="9525">
            <a:noFill/>
            <a:miter lim="800000"/>
            <a:headEnd/>
            <a:tailEnd/>
          </a:ln>
        </p:spPr>
        <p:txBody>
          <a:bodyPr>
            <a:spAutoFit/>
          </a:bodyPr>
          <a:lstStyle/>
          <a:p>
            <a:pPr fontAlgn="b"/>
            <a:r>
              <a:rPr lang="en-US" altLang="en-US" sz="1000"/>
              <a:t>0.481 (0.285, 0.811)</a:t>
            </a:r>
            <a:endParaRPr lang="en-US" altLang="en-US" sz="1000">
              <a:latin typeface="MS Sans Serif"/>
            </a:endParaRPr>
          </a:p>
        </p:txBody>
      </p:sp>
      <p:sp>
        <p:nvSpPr>
          <p:cNvPr id="35953" name="TextBox 207"/>
          <p:cNvSpPr txBox="1">
            <a:spLocks noChangeArrowheads="1"/>
          </p:cNvSpPr>
          <p:nvPr/>
        </p:nvSpPr>
        <p:spPr bwMode="auto">
          <a:xfrm>
            <a:off x="153988" y="3676809"/>
            <a:ext cx="1528762" cy="400050"/>
          </a:xfrm>
          <a:prstGeom prst="rect">
            <a:avLst/>
          </a:prstGeom>
          <a:noFill/>
          <a:ln w="9525">
            <a:noFill/>
            <a:miter lim="800000"/>
            <a:headEnd/>
            <a:tailEnd/>
          </a:ln>
        </p:spPr>
        <p:txBody>
          <a:bodyPr>
            <a:spAutoFit/>
          </a:bodyPr>
          <a:lstStyle/>
          <a:p>
            <a:r>
              <a:rPr lang="en-US" altLang="en-US" sz="1000"/>
              <a:t>Extra-hepatic metastases</a:t>
            </a:r>
          </a:p>
        </p:txBody>
      </p:sp>
      <p:sp>
        <p:nvSpPr>
          <p:cNvPr id="35954" name="TextBox 223"/>
          <p:cNvSpPr txBox="1">
            <a:spLocks noChangeArrowheads="1"/>
          </p:cNvSpPr>
          <p:nvPr/>
        </p:nvSpPr>
        <p:spPr bwMode="auto">
          <a:xfrm>
            <a:off x="1458913" y="3684747"/>
            <a:ext cx="595312" cy="246062"/>
          </a:xfrm>
          <a:prstGeom prst="rect">
            <a:avLst/>
          </a:prstGeom>
          <a:noFill/>
          <a:ln w="9525">
            <a:noFill/>
            <a:miter lim="800000"/>
            <a:headEnd/>
            <a:tailEnd/>
          </a:ln>
        </p:spPr>
        <p:txBody>
          <a:bodyPr>
            <a:spAutoFit/>
          </a:bodyPr>
          <a:lstStyle/>
          <a:p>
            <a:r>
              <a:rPr lang="en-US" altLang="en-US" sz="1000"/>
              <a:t>Yes</a:t>
            </a:r>
          </a:p>
        </p:txBody>
      </p:sp>
      <p:sp>
        <p:nvSpPr>
          <p:cNvPr id="35955" name="TextBox 255"/>
          <p:cNvSpPr txBox="1">
            <a:spLocks noChangeArrowheads="1"/>
          </p:cNvSpPr>
          <p:nvPr/>
        </p:nvSpPr>
        <p:spPr bwMode="auto">
          <a:xfrm>
            <a:off x="2443163" y="3684747"/>
            <a:ext cx="438150" cy="246062"/>
          </a:xfrm>
          <a:prstGeom prst="rect">
            <a:avLst/>
          </a:prstGeom>
          <a:noFill/>
          <a:ln w="9525">
            <a:noFill/>
            <a:miter lim="800000"/>
            <a:headEnd/>
            <a:tailEnd/>
          </a:ln>
        </p:spPr>
        <p:txBody>
          <a:bodyPr>
            <a:spAutoFit/>
          </a:bodyPr>
          <a:lstStyle/>
          <a:p>
            <a:pPr algn="r" fontAlgn="b"/>
            <a:r>
              <a:rPr lang="en-US" altLang="en-US" sz="1000"/>
              <a:t>85</a:t>
            </a:r>
            <a:endParaRPr lang="en-US" altLang="en-US" sz="1000">
              <a:latin typeface="MS Sans Serif"/>
            </a:endParaRPr>
          </a:p>
        </p:txBody>
      </p:sp>
      <p:sp>
        <p:nvSpPr>
          <p:cNvPr id="35956" name="TextBox 278"/>
          <p:cNvSpPr txBox="1">
            <a:spLocks noChangeArrowheads="1"/>
          </p:cNvSpPr>
          <p:nvPr/>
        </p:nvSpPr>
        <p:spPr bwMode="auto">
          <a:xfrm>
            <a:off x="3759200" y="3684747"/>
            <a:ext cx="438150" cy="246062"/>
          </a:xfrm>
          <a:prstGeom prst="rect">
            <a:avLst/>
          </a:prstGeom>
          <a:noFill/>
          <a:ln w="9525">
            <a:noFill/>
            <a:miter lim="800000"/>
            <a:headEnd/>
            <a:tailEnd/>
          </a:ln>
        </p:spPr>
        <p:txBody>
          <a:bodyPr>
            <a:spAutoFit/>
          </a:bodyPr>
          <a:lstStyle/>
          <a:p>
            <a:pPr algn="r" fontAlgn="b"/>
            <a:r>
              <a:rPr lang="en-US" altLang="en-US" sz="1000"/>
              <a:t>90</a:t>
            </a:r>
            <a:endParaRPr lang="en-US" altLang="en-US" sz="1000">
              <a:latin typeface="MS Sans Serif"/>
            </a:endParaRPr>
          </a:p>
        </p:txBody>
      </p:sp>
      <p:sp>
        <p:nvSpPr>
          <p:cNvPr id="35957" name="TextBox 301"/>
          <p:cNvSpPr txBox="1">
            <a:spLocks noChangeArrowheads="1"/>
          </p:cNvSpPr>
          <p:nvPr/>
        </p:nvSpPr>
        <p:spPr bwMode="auto">
          <a:xfrm>
            <a:off x="2881313" y="3684747"/>
            <a:ext cx="439737" cy="246062"/>
          </a:xfrm>
          <a:prstGeom prst="rect">
            <a:avLst/>
          </a:prstGeom>
          <a:noFill/>
          <a:ln w="9525">
            <a:noFill/>
            <a:miter lim="800000"/>
            <a:headEnd/>
            <a:tailEnd/>
          </a:ln>
        </p:spPr>
        <p:txBody>
          <a:bodyPr>
            <a:spAutoFit/>
          </a:bodyPr>
          <a:lstStyle/>
          <a:p>
            <a:pPr algn="r" fontAlgn="b"/>
            <a:r>
              <a:rPr lang="en-US" altLang="en-US" sz="1000"/>
              <a:t>69</a:t>
            </a:r>
            <a:endParaRPr lang="en-US" altLang="en-US" sz="1000">
              <a:latin typeface="MS Sans Serif"/>
            </a:endParaRPr>
          </a:p>
        </p:txBody>
      </p:sp>
      <p:sp>
        <p:nvSpPr>
          <p:cNvPr id="35958" name="TextBox 324"/>
          <p:cNvSpPr txBox="1">
            <a:spLocks noChangeArrowheads="1"/>
          </p:cNvSpPr>
          <p:nvPr/>
        </p:nvSpPr>
        <p:spPr bwMode="auto">
          <a:xfrm>
            <a:off x="3321050" y="3684747"/>
            <a:ext cx="438150" cy="246062"/>
          </a:xfrm>
          <a:prstGeom prst="rect">
            <a:avLst/>
          </a:prstGeom>
          <a:noFill/>
          <a:ln w="9525">
            <a:noFill/>
            <a:miter lim="800000"/>
            <a:headEnd/>
            <a:tailEnd/>
          </a:ln>
        </p:spPr>
        <p:txBody>
          <a:bodyPr>
            <a:spAutoFit/>
          </a:bodyPr>
          <a:lstStyle/>
          <a:p>
            <a:pPr algn="r" fontAlgn="b"/>
            <a:r>
              <a:rPr lang="en-US" altLang="en-US" sz="1000"/>
              <a:t>101</a:t>
            </a:r>
            <a:endParaRPr lang="en-US" altLang="en-US" sz="1000">
              <a:latin typeface="MS Sans Serif"/>
            </a:endParaRPr>
          </a:p>
        </p:txBody>
      </p:sp>
      <p:sp>
        <p:nvSpPr>
          <p:cNvPr id="35959" name="TextBox 206"/>
          <p:cNvSpPr txBox="1">
            <a:spLocks noChangeArrowheads="1"/>
          </p:cNvSpPr>
          <p:nvPr/>
        </p:nvSpPr>
        <p:spPr bwMode="auto">
          <a:xfrm>
            <a:off x="153988" y="4103847"/>
            <a:ext cx="1444625" cy="400050"/>
          </a:xfrm>
          <a:prstGeom prst="rect">
            <a:avLst/>
          </a:prstGeom>
          <a:noFill/>
          <a:ln w="9525">
            <a:noFill/>
            <a:miter lim="800000"/>
            <a:headEnd/>
            <a:tailEnd/>
          </a:ln>
        </p:spPr>
        <p:txBody>
          <a:bodyPr>
            <a:spAutoFit/>
          </a:bodyPr>
          <a:lstStyle/>
          <a:p>
            <a:r>
              <a:rPr lang="en-US" altLang="en-US" sz="1000"/>
              <a:t>Macrovascular invasion</a:t>
            </a:r>
          </a:p>
        </p:txBody>
      </p:sp>
      <p:sp>
        <p:nvSpPr>
          <p:cNvPr id="35960" name="TextBox 226"/>
          <p:cNvSpPr txBox="1">
            <a:spLocks noChangeArrowheads="1"/>
          </p:cNvSpPr>
          <p:nvPr/>
        </p:nvSpPr>
        <p:spPr bwMode="auto">
          <a:xfrm>
            <a:off x="1458913" y="4111784"/>
            <a:ext cx="406400" cy="246063"/>
          </a:xfrm>
          <a:prstGeom prst="rect">
            <a:avLst/>
          </a:prstGeom>
          <a:noFill/>
          <a:ln w="9525">
            <a:noFill/>
            <a:miter lim="800000"/>
            <a:headEnd/>
            <a:tailEnd/>
          </a:ln>
        </p:spPr>
        <p:txBody>
          <a:bodyPr>
            <a:spAutoFit/>
          </a:bodyPr>
          <a:lstStyle/>
          <a:p>
            <a:r>
              <a:rPr lang="en-US" altLang="en-US" sz="1000"/>
              <a:t>Yes</a:t>
            </a:r>
          </a:p>
        </p:txBody>
      </p:sp>
      <p:sp>
        <p:nvSpPr>
          <p:cNvPr id="35961" name="TextBox 257"/>
          <p:cNvSpPr txBox="1">
            <a:spLocks noChangeArrowheads="1"/>
          </p:cNvSpPr>
          <p:nvPr/>
        </p:nvSpPr>
        <p:spPr bwMode="auto">
          <a:xfrm>
            <a:off x="2443163" y="4110197"/>
            <a:ext cx="438150" cy="246062"/>
          </a:xfrm>
          <a:prstGeom prst="rect">
            <a:avLst/>
          </a:prstGeom>
          <a:noFill/>
          <a:ln w="9525">
            <a:noFill/>
            <a:miter lim="800000"/>
            <a:headEnd/>
            <a:tailEnd/>
          </a:ln>
        </p:spPr>
        <p:txBody>
          <a:bodyPr>
            <a:spAutoFit/>
          </a:bodyPr>
          <a:lstStyle/>
          <a:p>
            <a:pPr algn="r" fontAlgn="b"/>
            <a:r>
              <a:rPr lang="en-US" altLang="en-US" sz="1000"/>
              <a:t>43</a:t>
            </a:r>
            <a:endParaRPr lang="en-US" altLang="en-US" sz="1000">
              <a:latin typeface="MS Sans Serif"/>
            </a:endParaRPr>
          </a:p>
        </p:txBody>
      </p:sp>
      <p:sp>
        <p:nvSpPr>
          <p:cNvPr id="35962" name="TextBox 289"/>
          <p:cNvSpPr txBox="1">
            <a:spLocks noChangeArrowheads="1"/>
          </p:cNvSpPr>
          <p:nvPr/>
        </p:nvSpPr>
        <p:spPr bwMode="auto">
          <a:xfrm>
            <a:off x="3759200" y="4110197"/>
            <a:ext cx="438150" cy="246062"/>
          </a:xfrm>
          <a:prstGeom prst="rect">
            <a:avLst/>
          </a:prstGeom>
          <a:noFill/>
          <a:ln w="9525">
            <a:noFill/>
            <a:miter lim="800000"/>
            <a:headEnd/>
            <a:tailEnd/>
          </a:ln>
        </p:spPr>
        <p:txBody>
          <a:bodyPr>
            <a:spAutoFit/>
          </a:bodyPr>
          <a:lstStyle/>
          <a:p>
            <a:pPr algn="r" fontAlgn="b"/>
            <a:r>
              <a:rPr lang="en-US" altLang="en-US" sz="1000"/>
              <a:t>39</a:t>
            </a:r>
            <a:endParaRPr lang="en-US" altLang="en-US" sz="1000">
              <a:latin typeface="MS Sans Serif"/>
            </a:endParaRPr>
          </a:p>
        </p:txBody>
      </p:sp>
      <p:sp>
        <p:nvSpPr>
          <p:cNvPr id="35963" name="TextBox 312"/>
          <p:cNvSpPr txBox="1">
            <a:spLocks noChangeArrowheads="1"/>
          </p:cNvSpPr>
          <p:nvPr/>
        </p:nvSpPr>
        <p:spPr bwMode="auto">
          <a:xfrm>
            <a:off x="2881313" y="4110197"/>
            <a:ext cx="439737" cy="246062"/>
          </a:xfrm>
          <a:prstGeom prst="rect">
            <a:avLst/>
          </a:prstGeom>
          <a:noFill/>
          <a:ln w="9525">
            <a:noFill/>
            <a:miter lim="800000"/>
            <a:headEnd/>
            <a:tailEnd/>
          </a:ln>
        </p:spPr>
        <p:txBody>
          <a:bodyPr>
            <a:spAutoFit/>
          </a:bodyPr>
          <a:lstStyle/>
          <a:p>
            <a:pPr algn="r" fontAlgn="b"/>
            <a:r>
              <a:rPr lang="en-US" altLang="en-US" sz="1000"/>
              <a:t>39</a:t>
            </a:r>
            <a:endParaRPr lang="en-US" altLang="en-US" sz="1000">
              <a:latin typeface="MS Sans Serif"/>
            </a:endParaRPr>
          </a:p>
        </p:txBody>
      </p:sp>
      <p:sp>
        <p:nvSpPr>
          <p:cNvPr id="35964" name="TextBox 334"/>
          <p:cNvSpPr txBox="1">
            <a:spLocks noChangeArrowheads="1"/>
          </p:cNvSpPr>
          <p:nvPr/>
        </p:nvSpPr>
        <p:spPr bwMode="auto">
          <a:xfrm>
            <a:off x="3321050" y="4110197"/>
            <a:ext cx="438150" cy="246062"/>
          </a:xfrm>
          <a:prstGeom prst="rect">
            <a:avLst/>
          </a:prstGeom>
          <a:noFill/>
          <a:ln w="9525">
            <a:noFill/>
            <a:miter lim="800000"/>
            <a:headEnd/>
            <a:tailEnd/>
          </a:ln>
        </p:spPr>
        <p:txBody>
          <a:bodyPr>
            <a:spAutoFit/>
          </a:bodyPr>
          <a:lstStyle/>
          <a:p>
            <a:pPr algn="r" fontAlgn="b"/>
            <a:r>
              <a:rPr lang="en-US" altLang="en-US" sz="1000"/>
              <a:t>44</a:t>
            </a:r>
            <a:endParaRPr lang="en-US" altLang="en-US" sz="1000">
              <a:latin typeface="MS Sans Serif"/>
            </a:endParaRPr>
          </a:p>
        </p:txBody>
      </p:sp>
      <p:sp>
        <p:nvSpPr>
          <p:cNvPr id="35965" name="TextBox 347"/>
          <p:cNvSpPr txBox="1">
            <a:spLocks noChangeArrowheads="1"/>
          </p:cNvSpPr>
          <p:nvPr/>
        </p:nvSpPr>
        <p:spPr bwMode="auto">
          <a:xfrm>
            <a:off x="7750175" y="4540409"/>
            <a:ext cx="1371600" cy="246063"/>
          </a:xfrm>
          <a:prstGeom prst="rect">
            <a:avLst/>
          </a:prstGeom>
          <a:noFill/>
          <a:ln w="9525">
            <a:noFill/>
            <a:miter lim="800000"/>
            <a:headEnd/>
            <a:tailEnd/>
          </a:ln>
        </p:spPr>
        <p:txBody>
          <a:bodyPr>
            <a:spAutoFit/>
          </a:bodyPr>
          <a:lstStyle/>
          <a:p>
            <a:pPr fontAlgn="b"/>
            <a:r>
              <a:rPr lang="en-US" altLang="en-US" sz="1000"/>
              <a:t>0.090 (0.011, 0.754)</a:t>
            </a:r>
            <a:endParaRPr lang="en-US" altLang="en-US" sz="1000">
              <a:latin typeface="MS Sans Serif"/>
            </a:endParaRPr>
          </a:p>
        </p:txBody>
      </p:sp>
      <p:sp>
        <p:nvSpPr>
          <p:cNvPr id="35966" name="TextBox 228"/>
          <p:cNvSpPr txBox="1">
            <a:spLocks noChangeArrowheads="1"/>
          </p:cNvSpPr>
          <p:nvPr/>
        </p:nvSpPr>
        <p:spPr bwMode="auto">
          <a:xfrm>
            <a:off x="1458913" y="4310222"/>
            <a:ext cx="358775" cy="246062"/>
          </a:xfrm>
          <a:prstGeom prst="rect">
            <a:avLst/>
          </a:prstGeom>
          <a:noFill/>
          <a:ln w="9525">
            <a:noFill/>
            <a:miter lim="800000"/>
            <a:headEnd/>
            <a:tailEnd/>
          </a:ln>
        </p:spPr>
        <p:txBody>
          <a:bodyPr>
            <a:spAutoFit/>
          </a:bodyPr>
          <a:lstStyle/>
          <a:p>
            <a:r>
              <a:rPr lang="en-US" altLang="en-US" sz="1000"/>
              <a:t>No</a:t>
            </a:r>
          </a:p>
        </p:txBody>
      </p:sp>
      <p:sp>
        <p:nvSpPr>
          <p:cNvPr id="35967" name="TextBox 258"/>
          <p:cNvSpPr txBox="1">
            <a:spLocks noChangeArrowheads="1"/>
          </p:cNvSpPr>
          <p:nvPr/>
        </p:nvSpPr>
        <p:spPr bwMode="auto">
          <a:xfrm>
            <a:off x="2443163" y="4310222"/>
            <a:ext cx="438150" cy="246062"/>
          </a:xfrm>
          <a:prstGeom prst="rect">
            <a:avLst/>
          </a:prstGeom>
          <a:noFill/>
          <a:ln w="9525">
            <a:noFill/>
            <a:miter lim="800000"/>
            <a:headEnd/>
            <a:tailEnd/>
          </a:ln>
        </p:spPr>
        <p:txBody>
          <a:bodyPr>
            <a:spAutoFit/>
          </a:bodyPr>
          <a:lstStyle/>
          <a:p>
            <a:pPr algn="r" fontAlgn="b"/>
            <a:r>
              <a:rPr lang="en-US" altLang="en-US" sz="1000"/>
              <a:t>76</a:t>
            </a:r>
            <a:endParaRPr lang="en-US" altLang="en-US" sz="1000">
              <a:latin typeface="MS Sans Serif"/>
            </a:endParaRPr>
          </a:p>
        </p:txBody>
      </p:sp>
      <p:sp>
        <p:nvSpPr>
          <p:cNvPr id="35968" name="TextBox 280"/>
          <p:cNvSpPr txBox="1">
            <a:spLocks noChangeArrowheads="1"/>
          </p:cNvSpPr>
          <p:nvPr/>
        </p:nvSpPr>
        <p:spPr bwMode="auto">
          <a:xfrm>
            <a:off x="3759200" y="4310222"/>
            <a:ext cx="438150" cy="246062"/>
          </a:xfrm>
          <a:prstGeom prst="rect">
            <a:avLst/>
          </a:prstGeom>
          <a:noFill/>
          <a:ln w="9525">
            <a:noFill/>
            <a:miter lim="800000"/>
            <a:headEnd/>
            <a:tailEnd/>
          </a:ln>
        </p:spPr>
        <p:txBody>
          <a:bodyPr>
            <a:spAutoFit/>
          </a:bodyPr>
          <a:lstStyle/>
          <a:p>
            <a:pPr algn="r" fontAlgn="b"/>
            <a:r>
              <a:rPr lang="en-US" altLang="en-US" sz="1000"/>
              <a:t>77</a:t>
            </a:r>
            <a:endParaRPr lang="en-US" altLang="en-US" sz="1000">
              <a:latin typeface="MS Sans Serif"/>
            </a:endParaRPr>
          </a:p>
        </p:txBody>
      </p:sp>
      <p:sp>
        <p:nvSpPr>
          <p:cNvPr id="35969" name="TextBox 303"/>
          <p:cNvSpPr txBox="1">
            <a:spLocks noChangeArrowheads="1"/>
          </p:cNvSpPr>
          <p:nvPr/>
        </p:nvSpPr>
        <p:spPr bwMode="auto">
          <a:xfrm>
            <a:off x="2881313" y="4310222"/>
            <a:ext cx="439737" cy="246062"/>
          </a:xfrm>
          <a:prstGeom prst="rect">
            <a:avLst/>
          </a:prstGeom>
          <a:noFill/>
          <a:ln w="9525">
            <a:noFill/>
            <a:miter lim="800000"/>
            <a:headEnd/>
            <a:tailEnd/>
          </a:ln>
        </p:spPr>
        <p:txBody>
          <a:bodyPr>
            <a:spAutoFit/>
          </a:bodyPr>
          <a:lstStyle/>
          <a:p>
            <a:pPr algn="r" fontAlgn="b"/>
            <a:r>
              <a:rPr lang="en-US" altLang="en-US" sz="1000"/>
              <a:t>60</a:t>
            </a:r>
            <a:endParaRPr lang="en-US" altLang="en-US" sz="1000">
              <a:latin typeface="MS Sans Serif"/>
            </a:endParaRPr>
          </a:p>
        </p:txBody>
      </p:sp>
      <p:sp>
        <p:nvSpPr>
          <p:cNvPr id="35970" name="TextBox 326"/>
          <p:cNvSpPr txBox="1">
            <a:spLocks noChangeArrowheads="1"/>
          </p:cNvSpPr>
          <p:nvPr/>
        </p:nvSpPr>
        <p:spPr bwMode="auto">
          <a:xfrm>
            <a:off x="3321050" y="4310222"/>
            <a:ext cx="438150" cy="246062"/>
          </a:xfrm>
          <a:prstGeom prst="rect">
            <a:avLst/>
          </a:prstGeom>
          <a:noFill/>
          <a:ln w="9525">
            <a:noFill/>
            <a:miter lim="800000"/>
            <a:headEnd/>
            <a:tailEnd/>
          </a:ln>
        </p:spPr>
        <p:txBody>
          <a:bodyPr>
            <a:spAutoFit/>
          </a:bodyPr>
          <a:lstStyle/>
          <a:p>
            <a:pPr algn="r" fontAlgn="b"/>
            <a:r>
              <a:rPr lang="en-US" altLang="en-US" sz="1000"/>
              <a:t>87</a:t>
            </a:r>
            <a:endParaRPr lang="en-US" altLang="en-US" sz="1000">
              <a:latin typeface="MS Sans Serif"/>
            </a:endParaRPr>
          </a:p>
        </p:txBody>
      </p:sp>
      <p:sp>
        <p:nvSpPr>
          <p:cNvPr id="35971" name="TextBox 348"/>
          <p:cNvSpPr txBox="1">
            <a:spLocks noChangeArrowheads="1"/>
          </p:cNvSpPr>
          <p:nvPr/>
        </p:nvSpPr>
        <p:spPr bwMode="auto">
          <a:xfrm>
            <a:off x="7750175" y="4740434"/>
            <a:ext cx="1371600" cy="246063"/>
          </a:xfrm>
          <a:prstGeom prst="rect">
            <a:avLst/>
          </a:prstGeom>
          <a:noFill/>
          <a:ln w="9525">
            <a:noFill/>
            <a:miter lim="800000"/>
            <a:headEnd/>
            <a:tailEnd/>
          </a:ln>
        </p:spPr>
        <p:txBody>
          <a:bodyPr>
            <a:spAutoFit/>
          </a:bodyPr>
          <a:lstStyle/>
          <a:p>
            <a:pPr fontAlgn="b"/>
            <a:r>
              <a:rPr lang="en-US" altLang="en-US" sz="1000"/>
              <a:t>0.717 (0.533, 0.965)</a:t>
            </a:r>
            <a:endParaRPr lang="en-US" altLang="en-US" sz="1000">
              <a:latin typeface="MS Sans Serif"/>
            </a:endParaRPr>
          </a:p>
        </p:txBody>
      </p:sp>
      <p:sp>
        <p:nvSpPr>
          <p:cNvPr id="35972" name="TextBox 213"/>
          <p:cNvSpPr txBox="1">
            <a:spLocks noChangeArrowheads="1"/>
          </p:cNvSpPr>
          <p:nvPr/>
        </p:nvSpPr>
        <p:spPr bwMode="auto">
          <a:xfrm>
            <a:off x="153988" y="4494372"/>
            <a:ext cx="968375" cy="246062"/>
          </a:xfrm>
          <a:prstGeom prst="rect">
            <a:avLst/>
          </a:prstGeom>
          <a:noFill/>
          <a:ln w="9525">
            <a:noFill/>
            <a:miter lim="800000"/>
            <a:headEnd/>
            <a:tailEnd/>
          </a:ln>
        </p:spPr>
        <p:txBody>
          <a:bodyPr>
            <a:spAutoFit/>
          </a:bodyPr>
          <a:lstStyle/>
          <a:p>
            <a:r>
              <a:rPr lang="en-US" altLang="en-US" sz="1000"/>
              <a:t>BCLC score</a:t>
            </a:r>
          </a:p>
        </p:txBody>
      </p:sp>
      <p:sp>
        <p:nvSpPr>
          <p:cNvPr id="35973" name="TextBox 227"/>
          <p:cNvSpPr txBox="1">
            <a:spLocks noChangeArrowheads="1"/>
          </p:cNvSpPr>
          <p:nvPr/>
        </p:nvSpPr>
        <p:spPr bwMode="auto">
          <a:xfrm>
            <a:off x="1458913" y="4500722"/>
            <a:ext cx="358775" cy="246062"/>
          </a:xfrm>
          <a:prstGeom prst="rect">
            <a:avLst/>
          </a:prstGeom>
          <a:noFill/>
          <a:ln w="9525">
            <a:noFill/>
            <a:miter lim="800000"/>
            <a:headEnd/>
            <a:tailEnd/>
          </a:ln>
        </p:spPr>
        <p:txBody>
          <a:bodyPr>
            <a:spAutoFit/>
          </a:bodyPr>
          <a:lstStyle/>
          <a:p>
            <a:r>
              <a:rPr lang="en-US" altLang="en-US" sz="1000"/>
              <a:t>B</a:t>
            </a:r>
          </a:p>
        </p:txBody>
      </p:sp>
      <p:sp>
        <p:nvSpPr>
          <p:cNvPr id="35974" name="TextBox 259"/>
          <p:cNvSpPr txBox="1">
            <a:spLocks noChangeArrowheads="1"/>
          </p:cNvSpPr>
          <p:nvPr/>
        </p:nvSpPr>
        <p:spPr bwMode="auto">
          <a:xfrm>
            <a:off x="2443163" y="4502309"/>
            <a:ext cx="438150" cy="246063"/>
          </a:xfrm>
          <a:prstGeom prst="rect">
            <a:avLst/>
          </a:prstGeom>
          <a:noFill/>
          <a:ln w="9525">
            <a:noFill/>
            <a:miter lim="800000"/>
            <a:headEnd/>
            <a:tailEnd/>
          </a:ln>
        </p:spPr>
        <p:txBody>
          <a:bodyPr>
            <a:spAutoFit/>
          </a:bodyPr>
          <a:lstStyle/>
          <a:p>
            <a:pPr algn="r" fontAlgn="b"/>
            <a:r>
              <a:rPr lang="en-US" altLang="en-US" sz="1000"/>
              <a:t>11</a:t>
            </a:r>
            <a:endParaRPr lang="en-US" altLang="en-US" sz="1000">
              <a:latin typeface="MS Sans Serif"/>
            </a:endParaRPr>
          </a:p>
        </p:txBody>
      </p:sp>
      <p:sp>
        <p:nvSpPr>
          <p:cNvPr id="35975" name="TextBox 281"/>
          <p:cNvSpPr txBox="1">
            <a:spLocks noChangeArrowheads="1"/>
          </p:cNvSpPr>
          <p:nvPr/>
        </p:nvSpPr>
        <p:spPr bwMode="auto">
          <a:xfrm>
            <a:off x="3759200" y="4502309"/>
            <a:ext cx="438150" cy="246063"/>
          </a:xfrm>
          <a:prstGeom prst="rect">
            <a:avLst/>
          </a:prstGeom>
          <a:noFill/>
          <a:ln w="9525">
            <a:noFill/>
            <a:miter lim="800000"/>
            <a:headEnd/>
            <a:tailEnd/>
          </a:ln>
        </p:spPr>
        <p:txBody>
          <a:bodyPr>
            <a:spAutoFit/>
          </a:bodyPr>
          <a:lstStyle/>
          <a:p>
            <a:pPr algn="r" fontAlgn="b"/>
            <a:r>
              <a:rPr lang="en-US" altLang="en-US" sz="1000"/>
              <a:t>9</a:t>
            </a:r>
            <a:endParaRPr lang="en-US" altLang="en-US" sz="1000">
              <a:latin typeface="MS Sans Serif"/>
            </a:endParaRPr>
          </a:p>
        </p:txBody>
      </p:sp>
      <p:sp>
        <p:nvSpPr>
          <p:cNvPr id="35976" name="TextBox 304"/>
          <p:cNvSpPr txBox="1">
            <a:spLocks noChangeArrowheads="1"/>
          </p:cNvSpPr>
          <p:nvPr/>
        </p:nvSpPr>
        <p:spPr bwMode="auto">
          <a:xfrm>
            <a:off x="2881313" y="4502309"/>
            <a:ext cx="439737" cy="246063"/>
          </a:xfrm>
          <a:prstGeom prst="rect">
            <a:avLst/>
          </a:prstGeom>
          <a:noFill/>
          <a:ln w="9525">
            <a:noFill/>
            <a:miter lim="800000"/>
            <a:headEnd/>
            <a:tailEnd/>
          </a:ln>
        </p:spPr>
        <p:txBody>
          <a:bodyPr>
            <a:spAutoFit/>
          </a:bodyPr>
          <a:lstStyle/>
          <a:p>
            <a:pPr algn="r" fontAlgn="b"/>
            <a:r>
              <a:rPr lang="en-US" altLang="en-US" sz="1000"/>
              <a:t>10</a:t>
            </a:r>
            <a:endParaRPr lang="en-US" altLang="en-US" sz="1000">
              <a:latin typeface="MS Sans Serif"/>
            </a:endParaRPr>
          </a:p>
        </p:txBody>
      </p:sp>
      <p:sp>
        <p:nvSpPr>
          <p:cNvPr id="35977" name="TextBox 327"/>
          <p:cNvSpPr txBox="1">
            <a:spLocks noChangeArrowheads="1"/>
          </p:cNvSpPr>
          <p:nvPr/>
        </p:nvSpPr>
        <p:spPr bwMode="auto">
          <a:xfrm>
            <a:off x="3321050" y="4502309"/>
            <a:ext cx="438150" cy="246063"/>
          </a:xfrm>
          <a:prstGeom prst="rect">
            <a:avLst/>
          </a:prstGeom>
          <a:noFill/>
          <a:ln w="9525">
            <a:noFill/>
            <a:miter lim="800000"/>
            <a:headEnd/>
            <a:tailEnd/>
          </a:ln>
        </p:spPr>
        <p:txBody>
          <a:bodyPr>
            <a:spAutoFit/>
          </a:bodyPr>
          <a:lstStyle/>
          <a:p>
            <a:pPr algn="r" fontAlgn="b"/>
            <a:r>
              <a:rPr lang="en-US" altLang="en-US" sz="1000"/>
              <a:t>9</a:t>
            </a:r>
            <a:endParaRPr lang="en-US" altLang="en-US" sz="1000">
              <a:latin typeface="MS Sans Serif"/>
            </a:endParaRPr>
          </a:p>
        </p:txBody>
      </p:sp>
      <p:sp>
        <p:nvSpPr>
          <p:cNvPr id="35978" name="TextBox 349"/>
          <p:cNvSpPr txBox="1">
            <a:spLocks noChangeArrowheads="1"/>
          </p:cNvSpPr>
          <p:nvPr/>
        </p:nvSpPr>
        <p:spPr bwMode="auto">
          <a:xfrm>
            <a:off x="7750175" y="4930934"/>
            <a:ext cx="1371600" cy="246063"/>
          </a:xfrm>
          <a:prstGeom prst="rect">
            <a:avLst/>
          </a:prstGeom>
          <a:noFill/>
          <a:ln w="9525">
            <a:noFill/>
            <a:miter lim="800000"/>
            <a:headEnd/>
            <a:tailEnd/>
          </a:ln>
        </p:spPr>
        <p:txBody>
          <a:bodyPr>
            <a:spAutoFit/>
          </a:bodyPr>
          <a:lstStyle/>
          <a:p>
            <a:pPr fontAlgn="b"/>
            <a:r>
              <a:rPr lang="en-US" altLang="en-US" sz="1000"/>
              <a:t>0.522 (0.344, 0.791)</a:t>
            </a:r>
            <a:endParaRPr lang="en-US" altLang="en-US" sz="1000">
              <a:latin typeface="MS Sans Serif"/>
            </a:endParaRPr>
          </a:p>
        </p:txBody>
      </p:sp>
      <p:sp>
        <p:nvSpPr>
          <p:cNvPr id="35979" name="TextBox 229"/>
          <p:cNvSpPr txBox="1">
            <a:spLocks noChangeArrowheads="1"/>
          </p:cNvSpPr>
          <p:nvPr/>
        </p:nvSpPr>
        <p:spPr bwMode="auto">
          <a:xfrm>
            <a:off x="1458913" y="4702334"/>
            <a:ext cx="358775" cy="246063"/>
          </a:xfrm>
          <a:prstGeom prst="rect">
            <a:avLst/>
          </a:prstGeom>
          <a:noFill/>
          <a:ln w="9525">
            <a:noFill/>
            <a:miter lim="800000"/>
            <a:headEnd/>
            <a:tailEnd/>
          </a:ln>
        </p:spPr>
        <p:txBody>
          <a:bodyPr>
            <a:spAutoFit/>
          </a:bodyPr>
          <a:lstStyle/>
          <a:p>
            <a:r>
              <a:rPr lang="en-US" altLang="en-US" sz="1000"/>
              <a:t>C</a:t>
            </a:r>
          </a:p>
        </p:txBody>
      </p:sp>
      <p:sp>
        <p:nvSpPr>
          <p:cNvPr id="35980" name="TextBox 260"/>
          <p:cNvSpPr txBox="1">
            <a:spLocks noChangeArrowheads="1"/>
          </p:cNvSpPr>
          <p:nvPr/>
        </p:nvSpPr>
        <p:spPr bwMode="auto">
          <a:xfrm>
            <a:off x="2443163" y="4702334"/>
            <a:ext cx="438150" cy="246063"/>
          </a:xfrm>
          <a:prstGeom prst="rect">
            <a:avLst/>
          </a:prstGeom>
          <a:noFill/>
          <a:ln w="9525">
            <a:noFill/>
            <a:miter lim="800000"/>
            <a:headEnd/>
            <a:tailEnd/>
          </a:ln>
        </p:spPr>
        <p:txBody>
          <a:bodyPr>
            <a:spAutoFit/>
          </a:bodyPr>
          <a:lstStyle/>
          <a:p>
            <a:pPr algn="r" fontAlgn="b"/>
            <a:r>
              <a:rPr lang="en-US" altLang="en-US" sz="1000"/>
              <a:t>108</a:t>
            </a:r>
            <a:endParaRPr lang="en-US" altLang="en-US" sz="1000">
              <a:latin typeface="MS Sans Serif"/>
            </a:endParaRPr>
          </a:p>
        </p:txBody>
      </p:sp>
      <p:sp>
        <p:nvSpPr>
          <p:cNvPr id="35981" name="TextBox 282"/>
          <p:cNvSpPr txBox="1">
            <a:spLocks noChangeArrowheads="1"/>
          </p:cNvSpPr>
          <p:nvPr/>
        </p:nvSpPr>
        <p:spPr bwMode="auto">
          <a:xfrm>
            <a:off x="3759200" y="4702334"/>
            <a:ext cx="438150" cy="246063"/>
          </a:xfrm>
          <a:prstGeom prst="rect">
            <a:avLst/>
          </a:prstGeom>
          <a:noFill/>
          <a:ln w="9525">
            <a:noFill/>
            <a:miter lim="800000"/>
            <a:headEnd/>
            <a:tailEnd/>
          </a:ln>
        </p:spPr>
        <p:txBody>
          <a:bodyPr>
            <a:spAutoFit/>
          </a:bodyPr>
          <a:lstStyle/>
          <a:p>
            <a:pPr algn="r" fontAlgn="b"/>
            <a:r>
              <a:rPr lang="en-US" altLang="en-US" sz="1000"/>
              <a:t>107</a:t>
            </a:r>
            <a:endParaRPr lang="en-US" altLang="en-US" sz="1000">
              <a:latin typeface="MS Sans Serif"/>
            </a:endParaRPr>
          </a:p>
        </p:txBody>
      </p:sp>
      <p:sp>
        <p:nvSpPr>
          <p:cNvPr id="35982" name="TextBox 305"/>
          <p:cNvSpPr txBox="1">
            <a:spLocks noChangeArrowheads="1"/>
          </p:cNvSpPr>
          <p:nvPr/>
        </p:nvSpPr>
        <p:spPr bwMode="auto">
          <a:xfrm>
            <a:off x="2881313" y="4702334"/>
            <a:ext cx="439737" cy="246063"/>
          </a:xfrm>
          <a:prstGeom prst="rect">
            <a:avLst/>
          </a:prstGeom>
          <a:noFill/>
          <a:ln w="9525">
            <a:noFill/>
            <a:miter lim="800000"/>
            <a:headEnd/>
            <a:tailEnd/>
          </a:ln>
        </p:spPr>
        <p:txBody>
          <a:bodyPr>
            <a:spAutoFit/>
          </a:bodyPr>
          <a:lstStyle/>
          <a:p>
            <a:pPr algn="r" fontAlgn="b"/>
            <a:r>
              <a:rPr lang="en-US" altLang="en-US" sz="1000"/>
              <a:t>89</a:t>
            </a:r>
            <a:endParaRPr lang="en-US" altLang="en-US" sz="1000">
              <a:latin typeface="MS Sans Serif"/>
            </a:endParaRPr>
          </a:p>
        </p:txBody>
      </p:sp>
      <p:sp>
        <p:nvSpPr>
          <p:cNvPr id="35983" name="TextBox 328"/>
          <p:cNvSpPr txBox="1">
            <a:spLocks noChangeArrowheads="1"/>
          </p:cNvSpPr>
          <p:nvPr/>
        </p:nvSpPr>
        <p:spPr bwMode="auto">
          <a:xfrm>
            <a:off x="3321050" y="4702334"/>
            <a:ext cx="438150" cy="246063"/>
          </a:xfrm>
          <a:prstGeom prst="rect">
            <a:avLst/>
          </a:prstGeom>
          <a:noFill/>
          <a:ln w="9525">
            <a:noFill/>
            <a:miter lim="800000"/>
            <a:headEnd/>
            <a:tailEnd/>
          </a:ln>
        </p:spPr>
        <p:txBody>
          <a:bodyPr>
            <a:spAutoFit/>
          </a:bodyPr>
          <a:lstStyle/>
          <a:p>
            <a:pPr algn="r" fontAlgn="b"/>
            <a:r>
              <a:rPr lang="en-US" altLang="en-US" sz="1000"/>
              <a:t>122</a:t>
            </a:r>
            <a:endParaRPr lang="en-US" altLang="en-US" sz="1000">
              <a:latin typeface="MS Sans Serif"/>
            </a:endParaRPr>
          </a:p>
        </p:txBody>
      </p:sp>
      <p:sp>
        <p:nvSpPr>
          <p:cNvPr id="35984" name="TextBox 350"/>
          <p:cNvSpPr txBox="1">
            <a:spLocks noChangeArrowheads="1"/>
          </p:cNvSpPr>
          <p:nvPr/>
        </p:nvSpPr>
        <p:spPr bwMode="auto">
          <a:xfrm>
            <a:off x="7750175" y="5134134"/>
            <a:ext cx="1371600" cy="246063"/>
          </a:xfrm>
          <a:prstGeom prst="rect">
            <a:avLst/>
          </a:prstGeom>
          <a:noFill/>
          <a:ln w="9525">
            <a:noFill/>
            <a:miter lim="800000"/>
            <a:headEnd/>
            <a:tailEnd/>
          </a:ln>
        </p:spPr>
        <p:txBody>
          <a:bodyPr>
            <a:spAutoFit/>
          </a:bodyPr>
          <a:lstStyle/>
          <a:p>
            <a:pPr fontAlgn="b"/>
            <a:r>
              <a:rPr lang="en-US" altLang="en-US" sz="1000"/>
              <a:t>0.814 (0.537, 1.235)</a:t>
            </a:r>
            <a:endParaRPr lang="en-US" altLang="en-US" sz="1000">
              <a:latin typeface="MS Sans Serif"/>
            </a:endParaRPr>
          </a:p>
        </p:txBody>
      </p:sp>
      <p:sp>
        <p:nvSpPr>
          <p:cNvPr id="35985" name="TextBox 208"/>
          <p:cNvSpPr txBox="1">
            <a:spLocks noChangeArrowheads="1"/>
          </p:cNvSpPr>
          <p:nvPr/>
        </p:nvSpPr>
        <p:spPr bwMode="auto">
          <a:xfrm>
            <a:off x="153988" y="4892834"/>
            <a:ext cx="950912" cy="246063"/>
          </a:xfrm>
          <a:prstGeom prst="rect">
            <a:avLst/>
          </a:prstGeom>
          <a:noFill/>
          <a:ln w="9525">
            <a:noFill/>
            <a:miter lim="800000"/>
            <a:headEnd/>
            <a:tailEnd/>
          </a:ln>
        </p:spPr>
        <p:txBody>
          <a:bodyPr>
            <a:spAutoFit/>
          </a:bodyPr>
          <a:lstStyle/>
          <a:p>
            <a:r>
              <a:rPr lang="en-US" altLang="en-US" sz="1000"/>
              <a:t>ECOG PS</a:t>
            </a:r>
          </a:p>
        </p:txBody>
      </p:sp>
      <p:sp>
        <p:nvSpPr>
          <p:cNvPr id="35986" name="TextBox 230"/>
          <p:cNvSpPr txBox="1">
            <a:spLocks noChangeArrowheads="1"/>
          </p:cNvSpPr>
          <p:nvPr/>
        </p:nvSpPr>
        <p:spPr bwMode="auto">
          <a:xfrm>
            <a:off x="1458913" y="4900772"/>
            <a:ext cx="358775" cy="246062"/>
          </a:xfrm>
          <a:prstGeom prst="rect">
            <a:avLst/>
          </a:prstGeom>
          <a:noFill/>
          <a:ln w="9525">
            <a:noFill/>
            <a:miter lim="800000"/>
            <a:headEnd/>
            <a:tailEnd/>
          </a:ln>
        </p:spPr>
        <p:txBody>
          <a:bodyPr>
            <a:spAutoFit/>
          </a:bodyPr>
          <a:lstStyle/>
          <a:p>
            <a:r>
              <a:rPr lang="en-US" altLang="en-US" sz="1000"/>
              <a:t>0</a:t>
            </a:r>
          </a:p>
        </p:txBody>
      </p:sp>
      <p:sp>
        <p:nvSpPr>
          <p:cNvPr id="35987" name="TextBox 261"/>
          <p:cNvSpPr txBox="1">
            <a:spLocks noChangeArrowheads="1"/>
          </p:cNvSpPr>
          <p:nvPr/>
        </p:nvSpPr>
        <p:spPr bwMode="auto">
          <a:xfrm>
            <a:off x="2443163" y="4900772"/>
            <a:ext cx="438150" cy="246062"/>
          </a:xfrm>
          <a:prstGeom prst="rect">
            <a:avLst/>
          </a:prstGeom>
          <a:noFill/>
          <a:ln w="9525">
            <a:noFill/>
            <a:miter lim="800000"/>
            <a:headEnd/>
            <a:tailEnd/>
          </a:ln>
        </p:spPr>
        <p:txBody>
          <a:bodyPr>
            <a:spAutoFit/>
          </a:bodyPr>
          <a:lstStyle/>
          <a:p>
            <a:pPr algn="r" fontAlgn="b"/>
            <a:r>
              <a:rPr lang="en-US" altLang="en-US" sz="1000"/>
              <a:t>60</a:t>
            </a:r>
            <a:endParaRPr lang="en-US" altLang="en-US" sz="1000">
              <a:latin typeface="MS Sans Serif"/>
            </a:endParaRPr>
          </a:p>
        </p:txBody>
      </p:sp>
      <p:sp>
        <p:nvSpPr>
          <p:cNvPr id="35988" name="TextBox 283"/>
          <p:cNvSpPr txBox="1">
            <a:spLocks noChangeArrowheads="1"/>
          </p:cNvSpPr>
          <p:nvPr/>
        </p:nvSpPr>
        <p:spPr bwMode="auto">
          <a:xfrm>
            <a:off x="3759200" y="4900772"/>
            <a:ext cx="438150" cy="246062"/>
          </a:xfrm>
          <a:prstGeom prst="rect">
            <a:avLst/>
          </a:prstGeom>
          <a:noFill/>
          <a:ln w="9525">
            <a:noFill/>
            <a:miter lim="800000"/>
            <a:headEnd/>
            <a:tailEnd/>
          </a:ln>
        </p:spPr>
        <p:txBody>
          <a:bodyPr>
            <a:spAutoFit/>
          </a:bodyPr>
          <a:lstStyle/>
          <a:p>
            <a:pPr algn="r" fontAlgn="b"/>
            <a:r>
              <a:rPr lang="en-US" altLang="en-US" sz="1000"/>
              <a:t>56</a:t>
            </a:r>
            <a:endParaRPr lang="en-US" altLang="en-US" sz="1000">
              <a:latin typeface="MS Sans Serif"/>
            </a:endParaRPr>
          </a:p>
        </p:txBody>
      </p:sp>
      <p:sp>
        <p:nvSpPr>
          <p:cNvPr id="35989" name="TextBox 306"/>
          <p:cNvSpPr txBox="1">
            <a:spLocks noChangeArrowheads="1"/>
          </p:cNvSpPr>
          <p:nvPr/>
        </p:nvSpPr>
        <p:spPr bwMode="auto">
          <a:xfrm>
            <a:off x="2881313" y="4900772"/>
            <a:ext cx="439737" cy="246062"/>
          </a:xfrm>
          <a:prstGeom prst="rect">
            <a:avLst/>
          </a:prstGeom>
          <a:noFill/>
          <a:ln w="9525">
            <a:noFill/>
            <a:miter lim="800000"/>
            <a:headEnd/>
            <a:tailEnd/>
          </a:ln>
        </p:spPr>
        <p:txBody>
          <a:bodyPr>
            <a:spAutoFit/>
          </a:bodyPr>
          <a:lstStyle/>
          <a:p>
            <a:pPr algn="r" fontAlgn="b"/>
            <a:r>
              <a:rPr lang="en-US" altLang="en-US" sz="1000"/>
              <a:t>50</a:t>
            </a:r>
            <a:endParaRPr lang="en-US" altLang="en-US" sz="1000">
              <a:latin typeface="MS Sans Serif"/>
            </a:endParaRPr>
          </a:p>
        </p:txBody>
      </p:sp>
      <p:sp>
        <p:nvSpPr>
          <p:cNvPr id="35990" name="TextBox 329"/>
          <p:cNvSpPr txBox="1">
            <a:spLocks noChangeArrowheads="1"/>
          </p:cNvSpPr>
          <p:nvPr/>
        </p:nvSpPr>
        <p:spPr bwMode="auto">
          <a:xfrm>
            <a:off x="3321050" y="4900772"/>
            <a:ext cx="438150" cy="246062"/>
          </a:xfrm>
          <a:prstGeom prst="rect">
            <a:avLst/>
          </a:prstGeom>
          <a:noFill/>
          <a:ln w="9525">
            <a:noFill/>
            <a:miter lim="800000"/>
            <a:headEnd/>
            <a:tailEnd/>
          </a:ln>
        </p:spPr>
        <p:txBody>
          <a:bodyPr>
            <a:spAutoFit/>
          </a:bodyPr>
          <a:lstStyle/>
          <a:p>
            <a:pPr algn="r" fontAlgn="b"/>
            <a:r>
              <a:rPr lang="en-US" altLang="en-US" sz="1000"/>
              <a:t>63</a:t>
            </a:r>
            <a:endParaRPr lang="en-US" altLang="en-US" sz="1000">
              <a:latin typeface="MS Sans Serif"/>
            </a:endParaRPr>
          </a:p>
        </p:txBody>
      </p:sp>
      <p:sp>
        <p:nvSpPr>
          <p:cNvPr id="35991" name="TextBox 351"/>
          <p:cNvSpPr txBox="1">
            <a:spLocks noChangeArrowheads="1"/>
          </p:cNvSpPr>
          <p:nvPr/>
        </p:nvSpPr>
        <p:spPr bwMode="auto">
          <a:xfrm>
            <a:off x="7737475" y="3484722"/>
            <a:ext cx="1371600" cy="246062"/>
          </a:xfrm>
          <a:prstGeom prst="rect">
            <a:avLst/>
          </a:prstGeom>
          <a:noFill/>
          <a:ln w="9525">
            <a:noFill/>
            <a:miter lim="800000"/>
            <a:headEnd/>
            <a:tailEnd/>
          </a:ln>
        </p:spPr>
        <p:txBody>
          <a:bodyPr>
            <a:spAutoFit/>
          </a:bodyPr>
          <a:lstStyle/>
          <a:p>
            <a:pPr fontAlgn="b"/>
            <a:r>
              <a:rPr lang="en-US" altLang="en-US" sz="1000"/>
              <a:t>0.626 (0.370, 1.059)</a:t>
            </a:r>
            <a:endParaRPr lang="en-US" altLang="en-US" sz="1000">
              <a:latin typeface="MS Sans Serif"/>
            </a:endParaRPr>
          </a:p>
        </p:txBody>
      </p:sp>
      <p:sp>
        <p:nvSpPr>
          <p:cNvPr id="35992" name="TextBox 231"/>
          <p:cNvSpPr txBox="1">
            <a:spLocks noChangeArrowheads="1"/>
          </p:cNvSpPr>
          <p:nvPr/>
        </p:nvSpPr>
        <p:spPr bwMode="auto">
          <a:xfrm>
            <a:off x="1458913" y="5113497"/>
            <a:ext cx="358775" cy="246062"/>
          </a:xfrm>
          <a:prstGeom prst="rect">
            <a:avLst/>
          </a:prstGeom>
          <a:noFill/>
          <a:ln w="9525">
            <a:noFill/>
            <a:miter lim="800000"/>
            <a:headEnd/>
            <a:tailEnd/>
          </a:ln>
        </p:spPr>
        <p:txBody>
          <a:bodyPr>
            <a:spAutoFit/>
          </a:bodyPr>
          <a:lstStyle/>
          <a:p>
            <a:r>
              <a:rPr lang="en-US" altLang="en-US" sz="1000"/>
              <a:t>1</a:t>
            </a:r>
          </a:p>
        </p:txBody>
      </p:sp>
      <p:sp>
        <p:nvSpPr>
          <p:cNvPr id="35993" name="TextBox 262"/>
          <p:cNvSpPr txBox="1">
            <a:spLocks noChangeArrowheads="1"/>
          </p:cNvSpPr>
          <p:nvPr/>
        </p:nvSpPr>
        <p:spPr bwMode="auto">
          <a:xfrm>
            <a:off x="2443163" y="5111909"/>
            <a:ext cx="438150" cy="246063"/>
          </a:xfrm>
          <a:prstGeom prst="rect">
            <a:avLst/>
          </a:prstGeom>
          <a:noFill/>
          <a:ln w="9525">
            <a:noFill/>
            <a:miter lim="800000"/>
            <a:headEnd/>
            <a:tailEnd/>
          </a:ln>
        </p:spPr>
        <p:txBody>
          <a:bodyPr>
            <a:spAutoFit/>
          </a:bodyPr>
          <a:lstStyle/>
          <a:p>
            <a:pPr algn="r" fontAlgn="b"/>
            <a:r>
              <a:rPr lang="en-US" altLang="en-US" sz="1000"/>
              <a:t>59</a:t>
            </a:r>
            <a:endParaRPr lang="en-US" altLang="en-US" sz="1000">
              <a:latin typeface="MS Sans Serif"/>
            </a:endParaRPr>
          </a:p>
        </p:txBody>
      </p:sp>
      <p:sp>
        <p:nvSpPr>
          <p:cNvPr id="35994" name="TextBox 284"/>
          <p:cNvSpPr txBox="1">
            <a:spLocks noChangeArrowheads="1"/>
          </p:cNvSpPr>
          <p:nvPr/>
        </p:nvSpPr>
        <p:spPr bwMode="auto">
          <a:xfrm>
            <a:off x="3759200" y="5111909"/>
            <a:ext cx="438150" cy="246063"/>
          </a:xfrm>
          <a:prstGeom prst="rect">
            <a:avLst/>
          </a:prstGeom>
          <a:noFill/>
          <a:ln w="9525">
            <a:noFill/>
            <a:miter lim="800000"/>
            <a:headEnd/>
            <a:tailEnd/>
          </a:ln>
        </p:spPr>
        <p:txBody>
          <a:bodyPr>
            <a:spAutoFit/>
          </a:bodyPr>
          <a:lstStyle/>
          <a:p>
            <a:pPr algn="r" fontAlgn="b"/>
            <a:r>
              <a:rPr lang="en-US" altLang="en-US" sz="1000"/>
              <a:t>60</a:t>
            </a:r>
            <a:endParaRPr lang="en-US" altLang="en-US" sz="1000">
              <a:latin typeface="MS Sans Serif"/>
            </a:endParaRPr>
          </a:p>
        </p:txBody>
      </p:sp>
      <p:sp>
        <p:nvSpPr>
          <p:cNvPr id="35995" name="TextBox 307"/>
          <p:cNvSpPr txBox="1">
            <a:spLocks noChangeArrowheads="1"/>
          </p:cNvSpPr>
          <p:nvPr/>
        </p:nvSpPr>
        <p:spPr bwMode="auto">
          <a:xfrm>
            <a:off x="2881313" y="5111909"/>
            <a:ext cx="439737" cy="246063"/>
          </a:xfrm>
          <a:prstGeom prst="rect">
            <a:avLst/>
          </a:prstGeom>
          <a:noFill/>
          <a:ln w="9525">
            <a:noFill/>
            <a:miter lim="800000"/>
            <a:headEnd/>
            <a:tailEnd/>
          </a:ln>
        </p:spPr>
        <p:txBody>
          <a:bodyPr>
            <a:spAutoFit/>
          </a:bodyPr>
          <a:lstStyle/>
          <a:p>
            <a:pPr algn="r" fontAlgn="b"/>
            <a:r>
              <a:rPr lang="en-US" altLang="en-US" sz="1000"/>
              <a:t>49</a:t>
            </a:r>
            <a:endParaRPr lang="en-US" altLang="en-US" sz="1000">
              <a:latin typeface="MS Sans Serif"/>
            </a:endParaRPr>
          </a:p>
        </p:txBody>
      </p:sp>
      <p:sp>
        <p:nvSpPr>
          <p:cNvPr id="35996" name="TextBox 330"/>
          <p:cNvSpPr txBox="1">
            <a:spLocks noChangeArrowheads="1"/>
          </p:cNvSpPr>
          <p:nvPr/>
        </p:nvSpPr>
        <p:spPr bwMode="auto">
          <a:xfrm>
            <a:off x="3321050" y="5111909"/>
            <a:ext cx="438150" cy="246063"/>
          </a:xfrm>
          <a:prstGeom prst="rect">
            <a:avLst/>
          </a:prstGeom>
          <a:noFill/>
          <a:ln w="9525">
            <a:noFill/>
            <a:miter lim="800000"/>
            <a:headEnd/>
            <a:tailEnd/>
          </a:ln>
        </p:spPr>
        <p:txBody>
          <a:bodyPr>
            <a:spAutoFit/>
          </a:bodyPr>
          <a:lstStyle/>
          <a:p>
            <a:pPr algn="r" fontAlgn="b"/>
            <a:r>
              <a:rPr lang="en-US" altLang="en-US" sz="1000"/>
              <a:t>68</a:t>
            </a:r>
            <a:endParaRPr lang="en-US" altLang="en-US" sz="1000">
              <a:latin typeface="MS Sans Serif"/>
            </a:endParaRPr>
          </a:p>
        </p:txBody>
      </p:sp>
      <p:sp>
        <p:nvSpPr>
          <p:cNvPr id="35997" name="TextBox 352"/>
          <p:cNvSpPr txBox="1">
            <a:spLocks noChangeArrowheads="1"/>
          </p:cNvSpPr>
          <p:nvPr/>
        </p:nvSpPr>
        <p:spPr bwMode="auto">
          <a:xfrm>
            <a:off x="7737475" y="3695859"/>
            <a:ext cx="1371600" cy="246063"/>
          </a:xfrm>
          <a:prstGeom prst="rect">
            <a:avLst/>
          </a:prstGeom>
          <a:noFill/>
          <a:ln w="9525">
            <a:noFill/>
            <a:miter lim="800000"/>
            <a:headEnd/>
            <a:tailEnd/>
          </a:ln>
        </p:spPr>
        <p:txBody>
          <a:bodyPr>
            <a:spAutoFit/>
          </a:bodyPr>
          <a:lstStyle/>
          <a:p>
            <a:pPr fontAlgn="b"/>
            <a:r>
              <a:rPr lang="en-US" altLang="en-US" sz="1000"/>
              <a:t>0.720 (0.516, 1.006)</a:t>
            </a:r>
            <a:endParaRPr lang="en-US" altLang="en-US" sz="1000">
              <a:latin typeface="MS Sans Serif"/>
            </a:endParaRPr>
          </a:p>
        </p:txBody>
      </p:sp>
      <p:sp>
        <p:nvSpPr>
          <p:cNvPr id="35998" name="TextBox 221"/>
          <p:cNvSpPr txBox="1">
            <a:spLocks noChangeArrowheads="1"/>
          </p:cNvSpPr>
          <p:nvPr/>
        </p:nvSpPr>
        <p:spPr bwMode="auto">
          <a:xfrm>
            <a:off x="1458913" y="2833847"/>
            <a:ext cx="731837" cy="246062"/>
          </a:xfrm>
          <a:prstGeom prst="rect">
            <a:avLst/>
          </a:prstGeom>
          <a:noFill/>
          <a:ln w="9525">
            <a:noFill/>
            <a:miter lim="800000"/>
            <a:headEnd/>
            <a:tailEnd/>
          </a:ln>
        </p:spPr>
        <p:txBody>
          <a:bodyPr>
            <a:spAutoFit/>
          </a:bodyPr>
          <a:lstStyle/>
          <a:p>
            <a:r>
              <a:rPr lang="en-US" altLang="en-US" sz="1000"/>
              <a:t>East Asia</a:t>
            </a:r>
          </a:p>
        </p:txBody>
      </p:sp>
      <p:sp>
        <p:nvSpPr>
          <p:cNvPr id="35999" name="TextBox 251"/>
          <p:cNvSpPr txBox="1">
            <a:spLocks noChangeArrowheads="1"/>
          </p:cNvSpPr>
          <p:nvPr/>
        </p:nvSpPr>
        <p:spPr bwMode="auto">
          <a:xfrm>
            <a:off x="2443163" y="2833847"/>
            <a:ext cx="438150" cy="246062"/>
          </a:xfrm>
          <a:prstGeom prst="rect">
            <a:avLst/>
          </a:prstGeom>
          <a:noFill/>
          <a:ln w="9525">
            <a:noFill/>
            <a:miter lim="800000"/>
            <a:headEnd/>
            <a:tailEnd/>
          </a:ln>
        </p:spPr>
        <p:txBody>
          <a:bodyPr>
            <a:spAutoFit/>
          </a:bodyPr>
          <a:lstStyle/>
          <a:p>
            <a:pPr algn="r" fontAlgn="b"/>
            <a:r>
              <a:rPr lang="en-US" altLang="en-US" sz="1000"/>
              <a:t>66</a:t>
            </a:r>
            <a:endParaRPr lang="en-US" altLang="en-US" sz="1000">
              <a:latin typeface="MS Sans Serif"/>
            </a:endParaRPr>
          </a:p>
        </p:txBody>
      </p:sp>
      <p:sp>
        <p:nvSpPr>
          <p:cNvPr id="36000" name="TextBox 274"/>
          <p:cNvSpPr txBox="1">
            <a:spLocks noChangeArrowheads="1"/>
          </p:cNvSpPr>
          <p:nvPr/>
        </p:nvSpPr>
        <p:spPr bwMode="auto">
          <a:xfrm>
            <a:off x="3759200" y="2833847"/>
            <a:ext cx="438150" cy="246062"/>
          </a:xfrm>
          <a:prstGeom prst="rect">
            <a:avLst/>
          </a:prstGeom>
          <a:noFill/>
          <a:ln w="9525">
            <a:noFill/>
            <a:miter lim="800000"/>
            <a:headEnd/>
            <a:tailEnd/>
          </a:ln>
        </p:spPr>
        <p:txBody>
          <a:bodyPr>
            <a:spAutoFit/>
          </a:bodyPr>
          <a:lstStyle/>
          <a:p>
            <a:pPr algn="r" fontAlgn="b"/>
            <a:r>
              <a:rPr lang="en-US" altLang="en-US" sz="1000"/>
              <a:t>63</a:t>
            </a:r>
            <a:endParaRPr lang="en-US" altLang="en-US" sz="1000">
              <a:latin typeface="MS Sans Serif"/>
            </a:endParaRPr>
          </a:p>
        </p:txBody>
      </p:sp>
      <p:sp>
        <p:nvSpPr>
          <p:cNvPr id="36001" name="TextBox 297"/>
          <p:cNvSpPr txBox="1">
            <a:spLocks noChangeArrowheads="1"/>
          </p:cNvSpPr>
          <p:nvPr/>
        </p:nvSpPr>
        <p:spPr bwMode="auto">
          <a:xfrm>
            <a:off x="2881313" y="2833847"/>
            <a:ext cx="439737" cy="246062"/>
          </a:xfrm>
          <a:prstGeom prst="rect">
            <a:avLst/>
          </a:prstGeom>
          <a:noFill/>
          <a:ln w="9525">
            <a:noFill/>
            <a:miter lim="800000"/>
            <a:headEnd/>
            <a:tailEnd/>
          </a:ln>
        </p:spPr>
        <p:txBody>
          <a:bodyPr>
            <a:spAutoFit/>
          </a:bodyPr>
          <a:lstStyle/>
          <a:p>
            <a:pPr algn="r" fontAlgn="b"/>
            <a:r>
              <a:rPr lang="en-US" altLang="en-US" sz="1000"/>
              <a:t>59</a:t>
            </a:r>
            <a:endParaRPr lang="en-US" altLang="en-US" sz="1000">
              <a:latin typeface="MS Sans Serif"/>
            </a:endParaRPr>
          </a:p>
        </p:txBody>
      </p:sp>
      <p:sp>
        <p:nvSpPr>
          <p:cNvPr id="36002" name="TextBox 320"/>
          <p:cNvSpPr txBox="1">
            <a:spLocks noChangeArrowheads="1"/>
          </p:cNvSpPr>
          <p:nvPr/>
        </p:nvSpPr>
        <p:spPr bwMode="auto">
          <a:xfrm>
            <a:off x="3321050" y="2833847"/>
            <a:ext cx="438150" cy="246062"/>
          </a:xfrm>
          <a:prstGeom prst="rect">
            <a:avLst/>
          </a:prstGeom>
          <a:noFill/>
          <a:ln w="9525">
            <a:noFill/>
            <a:miter lim="800000"/>
            <a:headEnd/>
            <a:tailEnd/>
          </a:ln>
        </p:spPr>
        <p:txBody>
          <a:bodyPr>
            <a:spAutoFit/>
          </a:bodyPr>
          <a:lstStyle/>
          <a:p>
            <a:pPr algn="r" fontAlgn="b"/>
            <a:r>
              <a:rPr lang="en-US" altLang="en-US" sz="1000"/>
              <a:t>73</a:t>
            </a:r>
            <a:endParaRPr lang="en-US" altLang="en-US" sz="1000">
              <a:latin typeface="MS Sans Serif"/>
            </a:endParaRPr>
          </a:p>
        </p:txBody>
      </p:sp>
      <p:sp>
        <p:nvSpPr>
          <p:cNvPr id="36003" name="TextBox 354"/>
          <p:cNvSpPr txBox="1">
            <a:spLocks noChangeArrowheads="1"/>
          </p:cNvSpPr>
          <p:nvPr/>
        </p:nvSpPr>
        <p:spPr bwMode="auto">
          <a:xfrm>
            <a:off x="7750175" y="2833847"/>
            <a:ext cx="1371600" cy="246062"/>
          </a:xfrm>
          <a:prstGeom prst="rect">
            <a:avLst/>
          </a:prstGeom>
          <a:noFill/>
          <a:ln w="9525">
            <a:noFill/>
            <a:miter lim="800000"/>
            <a:headEnd/>
            <a:tailEnd/>
          </a:ln>
        </p:spPr>
        <p:txBody>
          <a:bodyPr>
            <a:spAutoFit/>
          </a:bodyPr>
          <a:lstStyle/>
          <a:p>
            <a:pPr fontAlgn="b"/>
            <a:r>
              <a:rPr lang="en-US" altLang="en-US" sz="1000"/>
              <a:t>0.749 (0.519, 1.082)</a:t>
            </a:r>
            <a:endParaRPr lang="en-US" altLang="en-US" sz="1000">
              <a:latin typeface="MS Sans Serif"/>
            </a:endParaRPr>
          </a:p>
        </p:txBody>
      </p:sp>
      <p:sp>
        <p:nvSpPr>
          <p:cNvPr id="36004" name="TextBox 211"/>
          <p:cNvSpPr txBox="1">
            <a:spLocks noChangeArrowheads="1"/>
          </p:cNvSpPr>
          <p:nvPr/>
        </p:nvSpPr>
        <p:spPr bwMode="auto">
          <a:xfrm>
            <a:off x="153988" y="3056097"/>
            <a:ext cx="1390650" cy="400050"/>
          </a:xfrm>
          <a:prstGeom prst="rect">
            <a:avLst/>
          </a:prstGeom>
          <a:noFill/>
          <a:ln w="9525">
            <a:noFill/>
            <a:miter lim="800000"/>
            <a:headEnd/>
            <a:tailEnd/>
          </a:ln>
        </p:spPr>
        <p:txBody>
          <a:bodyPr>
            <a:spAutoFit/>
          </a:bodyPr>
          <a:lstStyle/>
          <a:p>
            <a:r>
              <a:rPr lang="en-US" altLang="en-US" sz="1000"/>
              <a:t>Etiology of liver disease</a:t>
            </a:r>
          </a:p>
        </p:txBody>
      </p:sp>
      <p:sp>
        <p:nvSpPr>
          <p:cNvPr id="36005" name="TextBox 216"/>
          <p:cNvSpPr txBox="1">
            <a:spLocks noChangeArrowheads="1"/>
          </p:cNvSpPr>
          <p:nvPr/>
        </p:nvSpPr>
        <p:spPr bwMode="auto">
          <a:xfrm>
            <a:off x="1458913" y="3064034"/>
            <a:ext cx="815975" cy="246063"/>
          </a:xfrm>
          <a:prstGeom prst="rect">
            <a:avLst/>
          </a:prstGeom>
          <a:noFill/>
          <a:ln w="9525">
            <a:noFill/>
            <a:miter lim="800000"/>
            <a:headEnd/>
            <a:tailEnd/>
          </a:ln>
        </p:spPr>
        <p:txBody>
          <a:bodyPr>
            <a:spAutoFit/>
          </a:bodyPr>
          <a:lstStyle/>
          <a:p>
            <a:r>
              <a:rPr lang="en-US" altLang="en-US" sz="1000"/>
              <a:t>Hepatitis B</a:t>
            </a:r>
          </a:p>
        </p:txBody>
      </p:sp>
      <p:sp>
        <p:nvSpPr>
          <p:cNvPr id="36006" name="TextBox 252"/>
          <p:cNvSpPr txBox="1">
            <a:spLocks noChangeArrowheads="1"/>
          </p:cNvSpPr>
          <p:nvPr/>
        </p:nvSpPr>
        <p:spPr bwMode="auto">
          <a:xfrm>
            <a:off x="2443163" y="3064034"/>
            <a:ext cx="438150" cy="246063"/>
          </a:xfrm>
          <a:prstGeom prst="rect">
            <a:avLst/>
          </a:prstGeom>
          <a:noFill/>
          <a:ln w="9525">
            <a:noFill/>
            <a:miter lim="800000"/>
            <a:headEnd/>
            <a:tailEnd/>
          </a:ln>
        </p:spPr>
        <p:txBody>
          <a:bodyPr>
            <a:spAutoFit/>
          </a:bodyPr>
          <a:lstStyle/>
          <a:p>
            <a:pPr algn="r" fontAlgn="b"/>
            <a:r>
              <a:rPr lang="en-US" altLang="en-US" sz="1000"/>
              <a:t>50</a:t>
            </a:r>
            <a:endParaRPr lang="en-US" altLang="en-US" sz="1000">
              <a:latin typeface="MS Sans Serif"/>
            </a:endParaRPr>
          </a:p>
        </p:txBody>
      </p:sp>
      <p:sp>
        <p:nvSpPr>
          <p:cNvPr id="36007" name="TextBox 275"/>
          <p:cNvSpPr txBox="1">
            <a:spLocks noChangeArrowheads="1"/>
          </p:cNvSpPr>
          <p:nvPr/>
        </p:nvSpPr>
        <p:spPr bwMode="auto">
          <a:xfrm>
            <a:off x="3759200" y="3064034"/>
            <a:ext cx="438150" cy="246063"/>
          </a:xfrm>
          <a:prstGeom prst="rect">
            <a:avLst/>
          </a:prstGeom>
          <a:noFill/>
          <a:ln w="9525">
            <a:noFill/>
            <a:miter lim="800000"/>
            <a:headEnd/>
            <a:tailEnd/>
          </a:ln>
        </p:spPr>
        <p:txBody>
          <a:bodyPr>
            <a:spAutoFit/>
          </a:bodyPr>
          <a:lstStyle/>
          <a:p>
            <a:pPr algn="r" fontAlgn="b"/>
            <a:r>
              <a:rPr lang="en-US" altLang="en-US" sz="1000"/>
              <a:t>56</a:t>
            </a:r>
            <a:endParaRPr lang="en-US" altLang="en-US" sz="1000">
              <a:latin typeface="MS Sans Serif"/>
            </a:endParaRPr>
          </a:p>
        </p:txBody>
      </p:sp>
      <p:sp>
        <p:nvSpPr>
          <p:cNvPr id="36008" name="TextBox 298"/>
          <p:cNvSpPr txBox="1">
            <a:spLocks noChangeArrowheads="1"/>
          </p:cNvSpPr>
          <p:nvPr/>
        </p:nvSpPr>
        <p:spPr bwMode="auto">
          <a:xfrm>
            <a:off x="2881313" y="3064034"/>
            <a:ext cx="439737" cy="246063"/>
          </a:xfrm>
          <a:prstGeom prst="rect">
            <a:avLst/>
          </a:prstGeom>
          <a:noFill/>
          <a:ln w="9525">
            <a:noFill/>
            <a:miter lim="800000"/>
            <a:headEnd/>
            <a:tailEnd/>
          </a:ln>
        </p:spPr>
        <p:txBody>
          <a:bodyPr>
            <a:spAutoFit/>
          </a:bodyPr>
          <a:lstStyle/>
          <a:p>
            <a:pPr algn="r" fontAlgn="b"/>
            <a:r>
              <a:rPr lang="en-US" altLang="en-US" sz="1000"/>
              <a:t>46</a:t>
            </a:r>
            <a:endParaRPr lang="en-US" altLang="en-US" sz="1000">
              <a:latin typeface="MS Sans Serif"/>
            </a:endParaRPr>
          </a:p>
        </p:txBody>
      </p:sp>
      <p:sp>
        <p:nvSpPr>
          <p:cNvPr id="36009" name="TextBox 321"/>
          <p:cNvSpPr txBox="1">
            <a:spLocks noChangeArrowheads="1"/>
          </p:cNvSpPr>
          <p:nvPr/>
        </p:nvSpPr>
        <p:spPr bwMode="auto">
          <a:xfrm>
            <a:off x="3321050" y="3064034"/>
            <a:ext cx="438150" cy="246063"/>
          </a:xfrm>
          <a:prstGeom prst="rect">
            <a:avLst/>
          </a:prstGeom>
          <a:noFill/>
          <a:ln w="9525">
            <a:noFill/>
            <a:miter lim="800000"/>
            <a:headEnd/>
            <a:tailEnd/>
          </a:ln>
        </p:spPr>
        <p:txBody>
          <a:bodyPr>
            <a:spAutoFit/>
          </a:bodyPr>
          <a:lstStyle/>
          <a:p>
            <a:pPr algn="r" fontAlgn="b"/>
            <a:r>
              <a:rPr lang="en-US" altLang="en-US" sz="1000"/>
              <a:t>63</a:t>
            </a:r>
            <a:endParaRPr lang="en-US" altLang="en-US" sz="1000">
              <a:latin typeface="MS Sans Serif"/>
            </a:endParaRPr>
          </a:p>
        </p:txBody>
      </p:sp>
      <p:sp>
        <p:nvSpPr>
          <p:cNvPr id="36010" name="TextBox 355"/>
          <p:cNvSpPr txBox="1">
            <a:spLocks noChangeArrowheads="1"/>
          </p:cNvSpPr>
          <p:nvPr/>
        </p:nvSpPr>
        <p:spPr bwMode="auto">
          <a:xfrm>
            <a:off x="7750175" y="3064034"/>
            <a:ext cx="1371600" cy="246063"/>
          </a:xfrm>
          <a:prstGeom prst="rect">
            <a:avLst/>
          </a:prstGeom>
          <a:noFill/>
          <a:ln w="9525">
            <a:noFill/>
            <a:miter lim="800000"/>
            <a:headEnd/>
            <a:tailEnd/>
          </a:ln>
        </p:spPr>
        <p:txBody>
          <a:bodyPr>
            <a:spAutoFit/>
          </a:bodyPr>
          <a:lstStyle/>
          <a:p>
            <a:pPr fontAlgn="b"/>
            <a:r>
              <a:rPr lang="en-US" altLang="en-US" sz="1000"/>
              <a:t>0.692 (0.460, 1.040)</a:t>
            </a:r>
            <a:endParaRPr lang="en-US" altLang="en-US" sz="1000">
              <a:latin typeface="MS Sans Serif"/>
            </a:endParaRPr>
          </a:p>
        </p:txBody>
      </p:sp>
      <p:sp>
        <p:nvSpPr>
          <p:cNvPr id="36011" name="TextBox 212"/>
          <p:cNvSpPr txBox="1">
            <a:spLocks noChangeArrowheads="1"/>
          </p:cNvSpPr>
          <p:nvPr/>
        </p:nvSpPr>
        <p:spPr bwMode="auto">
          <a:xfrm>
            <a:off x="153988" y="5316697"/>
            <a:ext cx="1244600" cy="400050"/>
          </a:xfrm>
          <a:prstGeom prst="rect">
            <a:avLst/>
          </a:prstGeom>
          <a:noFill/>
          <a:ln w="9525">
            <a:noFill/>
            <a:miter lim="800000"/>
            <a:headEnd/>
            <a:tailEnd/>
          </a:ln>
        </p:spPr>
        <p:txBody>
          <a:bodyPr>
            <a:spAutoFit/>
          </a:bodyPr>
          <a:lstStyle/>
          <a:p>
            <a:r>
              <a:rPr lang="en-US" altLang="en-US" sz="1000"/>
              <a:t>Discont. of sorafenib</a:t>
            </a:r>
          </a:p>
        </p:txBody>
      </p:sp>
      <p:sp>
        <p:nvSpPr>
          <p:cNvPr id="36012" name="TextBox 234"/>
          <p:cNvSpPr txBox="1">
            <a:spLocks noChangeArrowheads="1"/>
          </p:cNvSpPr>
          <p:nvPr/>
        </p:nvSpPr>
        <p:spPr bwMode="auto">
          <a:xfrm>
            <a:off x="1458913" y="5324634"/>
            <a:ext cx="700087" cy="246063"/>
          </a:xfrm>
          <a:prstGeom prst="rect">
            <a:avLst/>
          </a:prstGeom>
          <a:noFill/>
          <a:ln w="9525">
            <a:noFill/>
            <a:miter lim="800000"/>
            <a:headEnd/>
            <a:tailEnd/>
          </a:ln>
        </p:spPr>
        <p:txBody>
          <a:bodyPr>
            <a:spAutoFit/>
          </a:bodyPr>
          <a:lstStyle/>
          <a:p>
            <a:r>
              <a:rPr lang="en-US" altLang="en-US" sz="1000"/>
              <a:t>PD</a:t>
            </a:r>
          </a:p>
        </p:txBody>
      </p:sp>
      <p:sp>
        <p:nvSpPr>
          <p:cNvPr id="36013" name="TextBox 265"/>
          <p:cNvSpPr txBox="1">
            <a:spLocks noChangeArrowheads="1"/>
          </p:cNvSpPr>
          <p:nvPr/>
        </p:nvSpPr>
        <p:spPr bwMode="auto">
          <a:xfrm>
            <a:off x="2443163" y="5324634"/>
            <a:ext cx="438150" cy="246063"/>
          </a:xfrm>
          <a:prstGeom prst="rect">
            <a:avLst/>
          </a:prstGeom>
          <a:noFill/>
          <a:ln w="9525">
            <a:noFill/>
            <a:miter lim="800000"/>
            <a:headEnd/>
            <a:tailEnd/>
          </a:ln>
        </p:spPr>
        <p:txBody>
          <a:bodyPr>
            <a:spAutoFit/>
          </a:bodyPr>
          <a:lstStyle/>
          <a:p>
            <a:pPr algn="r" fontAlgn="b"/>
            <a:r>
              <a:rPr lang="en-US" altLang="en-US" sz="1000"/>
              <a:t>108</a:t>
            </a:r>
            <a:endParaRPr lang="en-US" altLang="en-US" sz="1000">
              <a:latin typeface="MS Sans Serif"/>
            </a:endParaRPr>
          </a:p>
        </p:txBody>
      </p:sp>
      <p:sp>
        <p:nvSpPr>
          <p:cNvPr id="36014" name="TextBox 287"/>
          <p:cNvSpPr txBox="1">
            <a:spLocks noChangeArrowheads="1"/>
          </p:cNvSpPr>
          <p:nvPr/>
        </p:nvSpPr>
        <p:spPr bwMode="auto">
          <a:xfrm>
            <a:off x="3759200" y="5324634"/>
            <a:ext cx="438150" cy="246063"/>
          </a:xfrm>
          <a:prstGeom prst="rect">
            <a:avLst/>
          </a:prstGeom>
          <a:noFill/>
          <a:ln w="9525">
            <a:noFill/>
            <a:miter lim="800000"/>
            <a:headEnd/>
            <a:tailEnd/>
          </a:ln>
        </p:spPr>
        <p:txBody>
          <a:bodyPr>
            <a:spAutoFit/>
          </a:bodyPr>
          <a:lstStyle/>
          <a:p>
            <a:pPr algn="r" fontAlgn="b"/>
            <a:r>
              <a:rPr lang="en-US" altLang="en-US" sz="1000"/>
              <a:t>107</a:t>
            </a:r>
            <a:endParaRPr lang="en-US" altLang="en-US" sz="1000">
              <a:latin typeface="MS Sans Serif"/>
            </a:endParaRPr>
          </a:p>
        </p:txBody>
      </p:sp>
      <p:sp>
        <p:nvSpPr>
          <p:cNvPr id="36015" name="TextBox 310"/>
          <p:cNvSpPr txBox="1">
            <a:spLocks noChangeArrowheads="1"/>
          </p:cNvSpPr>
          <p:nvPr/>
        </p:nvSpPr>
        <p:spPr bwMode="auto">
          <a:xfrm>
            <a:off x="2881313" y="5324634"/>
            <a:ext cx="439737" cy="246063"/>
          </a:xfrm>
          <a:prstGeom prst="rect">
            <a:avLst/>
          </a:prstGeom>
          <a:noFill/>
          <a:ln w="9525">
            <a:noFill/>
            <a:miter lim="800000"/>
            <a:headEnd/>
            <a:tailEnd/>
          </a:ln>
        </p:spPr>
        <p:txBody>
          <a:bodyPr>
            <a:spAutoFit/>
          </a:bodyPr>
          <a:lstStyle/>
          <a:p>
            <a:pPr algn="r" fontAlgn="b"/>
            <a:r>
              <a:rPr lang="en-US" altLang="en-US" sz="1000"/>
              <a:t>89</a:t>
            </a:r>
            <a:endParaRPr lang="en-US" altLang="en-US" sz="1000">
              <a:latin typeface="MS Sans Serif"/>
            </a:endParaRPr>
          </a:p>
        </p:txBody>
      </p:sp>
      <p:sp>
        <p:nvSpPr>
          <p:cNvPr id="36016" name="TextBox 333"/>
          <p:cNvSpPr txBox="1">
            <a:spLocks noChangeArrowheads="1"/>
          </p:cNvSpPr>
          <p:nvPr/>
        </p:nvSpPr>
        <p:spPr bwMode="auto">
          <a:xfrm>
            <a:off x="3321050" y="5324634"/>
            <a:ext cx="438150" cy="246063"/>
          </a:xfrm>
          <a:prstGeom prst="rect">
            <a:avLst/>
          </a:prstGeom>
          <a:noFill/>
          <a:ln w="9525">
            <a:noFill/>
            <a:miter lim="800000"/>
            <a:headEnd/>
            <a:tailEnd/>
          </a:ln>
        </p:spPr>
        <p:txBody>
          <a:bodyPr>
            <a:spAutoFit/>
          </a:bodyPr>
          <a:lstStyle/>
          <a:p>
            <a:pPr algn="r" fontAlgn="b"/>
            <a:r>
              <a:rPr lang="en-US" altLang="en-US" sz="1000"/>
              <a:t>122</a:t>
            </a:r>
            <a:endParaRPr lang="en-US" altLang="en-US" sz="1000">
              <a:latin typeface="MS Sans Serif"/>
            </a:endParaRPr>
          </a:p>
        </p:txBody>
      </p:sp>
      <p:sp>
        <p:nvSpPr>
          <p:cNvPr id="36017" name="TextBox 357"/>
          <p:cNvSpPr txBox="1">
            <a:spLocks noChangeArrowheads="1"/>
          </p:cNvSpPr>
          <p:nvPr/>
        </p:nvSpPr>
        <p:spPr bwMode="auto">
          <a:xfrm>
            <a:off x="7750175" y="5324634"/>
            <a:ext cx="1371600" cy="246063"/>
          </a:xfrm>
          <a:prstGeom prst="rect">
            <a:avLst/>
          </a:prstGeom>
          <a:noFill/>
          <a:ln w="9525">
            <a:noFill/>
            <a:miter lim="800000"/>
            <a:headEnd/>
            <a:tailEnd/>
          </a:ln>
        </p:spPr>
        <p:txBody>
          <a:bodyPr>
            <a:spAutoFit/>
          </a:bodyPr>
          <a:lstStyle/>
          <a:p>
            <a:pPr fontAlgn="b"/>
            <a:r>
              <a:rPr lang="en-US" altLang="en-US" sz="1000"/>
              <a:t>0.700 (0.520, 0.942)</a:t>
            </a:r>
            <a:endParaRPr lang="en-US" altLang="en-US" sz="1000">
              <a:latin typeface="MS Sans Serif"/>
            </a:endParaRPr>
          </a:p>
        </p:txBody>
      </p:sp>
      <p:sp>
        <p:nvSpPr>
          <p:cNvPr id="36018" name="TextBox 235"/>
          <p:cNvSpPr txBox="1">
            <a:spLocks noChangeArrowheads="1"/>
          </p:cNvSpPr>
          <p:nvPr/>
        </p:nvSpPr>
        <p:spPr bwMode="auto">
          <a:xfrm>
            <a:off x="1458913" y="5561172"/>
            <a:ext cx="671512" cy="246062"/>
          </a:xfrm>
          <a:prstGeom prst="rect">
            <a:avLst/>
          </a:prstGeom>
          <a:noFill/>
          <a:ln w="9525">
            <a:noFill/>
            <a:miter lim="800000"/>
            <a:headEnd/>
            <a:tailEnd/>
          </a:ln>
        </p:spPr>
        <p:txBody>
          <a:bodyPr>
            <a:spAutoFit/>
          </a:bodyPr>
          <a:lstStyle/>
          <a:p>
            <a:r>
              <a:rPr lang="en-US" altLang="en-US" sz="1000"/>
              <a:t>Toxicity</a:t>
            </a:r>
          </a:p>
        </p:txBody>
      </p:sp>
      <p:sp>
        <p:nvSpPr>
          <p:cNvPr id="36019" name="TextBox 266"/>
          <p:cNvSpPr txBox="1">
            <a:spLocks noChangeArrowheads="1"/>
          </p:cNvSpPr>
          <p:nvPr/>
        </p:nvSpPr>
        <p:spPr bwMode="auto">
          <a:xfrm>
            <a:off x="2443163" y="5561172"/>
            <a:ext cx="438150" cy="246062"/>
          </a:xfrm>
          <a:prstGeom prst="rect">
            <a:avLst/>
          </a:prstGeom>
          <a:noFill/>
          <a:ln w="9525">
            <a:noFill/>
            <a:miter lim="800000"/>
            <a:headEnd/>
            <a:tailEnd/>
          </a:ln>
        </p:spPr>
        <p:txBody>
          <a:bodyPr>
            <a:spAutoFit/>
          </a:bodyPr>
          <a:lstStyle/>
          <a:p>
            <a:pPr algn="r" fontAlgn="b"/>
            <a:r>
              <a:rPr lang="en-US" altLang="en-US" sz="1000"/>
              <a:t>11</a:t>
            </a:r>
            <a:endParaRPr lang="en-US" altLang="en-US" sz="1000">
              <a:latin typeface="MS Sans Serif"/>
            </a:endParaRPr>
          </a:p>
        </p:txBody>
      </p:sp>
      <p:sp>
        <p:nvSpPr>
          <p:cNvPr id="36020" name="TextBox 288"/>
          <p:cNvSpPr txBox="1">
            <a:spLocks noChangeArrowheads="1"/>
          </p:cNvSpPr>
          <p:nvPr/>
        </p:nvSpPr>
        <p:spPr bwMode="auto">
          <a:xfrm>
            <a:off x="3321050" y="5561172"/>
            <a:ext cx="438150" cy="246062"/>
          </a:xfrm>
          <a:prstGeom prst="rect">
            <a:avLst/>
          </a:prstGeom>
          <a:noFill/>
          <a:ln w="9525">
            <a:noFill/>
            <a:miter lim="800000"/>
            <a:headEnd/>
            <a:tailEnd/>
          </a:ln>
        </p:spPr>
        <p:txBody>
          <a:bodyPr>
            <a:spAutoFit/>
          </a:bodyPr>
          <a:lstStyle/>
          <a:p>
            <a:pPr algn="r" fontAlgn="b"/>
            <a:r>
              <a:rPr lang="en-US" altLang="en-US" sz="1000"/>
              <a:t>9</a:t>
            </a:r>
            <a:endParaRPr lang="en-US" altLang="en-US" sz="1000">
              <a:latin typeface="MS Sans Serif"/>
            </a:endParaRPr>
          </a:p>
        </p:txBody>
      </p:sp>
      <p:sp>
        <p:nvSpPr>
          <p:cNvPr id="36021" name="TextBox 311"/>
          <p:cNvSpPr txBox="1">
            <a:spLocks noChangeArrowheads="1"/>
          </p:cNvSpPr>
          <p:nvPr/>
        </p:nvSpPr>
        <p:spPr bwMode="auto">
          <a:xfrm>
            <a:off x="2881313" y="5561172"/>
            <a:ext cx="439737" cy="246062"/>
          </a:xfrm>
          <a:prstGeom prst="rect">
            <a:avLst/>
          </a:prstGeom>
          <a:noFill/>
          <a:ln w="9525">
            <a:noFill/>
            <a:miter lim="800000"/>
            <a:headEnd/>
            <a:tailEnd/>
          </a:ln>
        </p:spPr>
        <p:txBody>
          <a:bodyPr>
            <a:spAutoFit/>
          </a:bodyPr>
          <a:lstStyle/>
          <a:p>
            <a:pPr algn="r" fontAlgn="b"/>
            <a:r>
              <a:rPr lang="en-US" altLang="en-US" sz="1000"/>
              <a:t>10</a:t>
            </a:r>
            <a:endParaRPr lang="en-US" altLang="en-US" sz="1000">
              <a:latin typeface="MS Sans Serif"/>
            </a:endParaRPr>
          </a:p>
        </p:txBody>
      </p:sp>
      <p:sp>
        <p:nvSpPr>
          <p:cNvPr id="36022" name="TextBox 335"/>
          <p:cNvSpPr txBox="1">
            <a:spLocks noChangeArrowheads="1"/>
          </p:cNvSpPr>
          <p:nvPr/>
        </p:nvSpPr>
        <p:spPr bwMode="auto">
          <a:xfrm>
            <a:off x="3759200" y="5561172"/>
            <a:ext cx="438150" cy="246062"/>
          </a:xfrm>
          <a:prstGeom prst="rect">
            <a:avLst/>
          </a:prstGeom>
          <a:noFill/>
          <a:ln w="9525">
            <a:noFill/>
            <a:miter lim="800000"/>
            <a:headEnd/>
            <a:tailEnd/>
          </a:ln>
        </p:spPr>
        <p:txBody>
          <a:bodyPr>
            <a:spAutoFit/>
          </a:bodyPr>
          <a:lstStyle/>
          <a:p>
            <a:pPr algn="r" fontAlgn="b"/>
            <a:r>
              <a:rPr lang="en-US" altLang="en-US" sz="1000"/>
              <a:t>9</a:t>
            </a:r>
            <a:endParaRPr lang="en-US" altLang="en-US" sz="1000">
              <a:latin typeface="MS Sans Serif"/>
            </a:endParaRPr>
          </a:p>
        </p:txBody>
      </p:sp>
      <p:sp>
        <p:nvSpPr>
          <p:cNvPr id="36023" name="TextBox 358"/>
          <p:cNvSpPr txBox="1">
            <a:spLocks noChangeArrowheads="1"/>
          </p:cNvSpPr>
          <p:nvPr/>
        </p:nvSpPr>
        <p:spPr bwMode="auto">
          <a:xfrm>
            <a:off x="7743825" y="5561172"/>
            <a:ext cx="1371600" cy="246062"/>
          </a:xfrm>
          <a:prstGeom prst="rect">
            <a:avLst/>
          </a:prstGeom>
          <a:noFill/>
          <a:ln w="9525">
            <a:noFill/>
            <a:miter lim="800000"/>
            <a:headEnd/>
            <a:tailEnd/>
          </a:ln>
        </p:spPr>
        <p:txBody>
          <a:bodyPr>
            <a:spAutoFit/>
          </a:bodyPr>
          <a:lstStyle/>
          <a:p>
            <a:pPr fontAlgn="b"/>
            <a:r>
              <a:rPr lang="en-US" altLang="en-US" sz="1000"/>
              <a:t>0.462 (0.107, 2.000)</a:t>
            </a:r>
            <a:endParaRPr lang="en-US" altLang="en-US" sz="1000">
              <a:latin typeface="MS Sans Serif"/>
            </a:endParaRPr>
          </a:p>
        </p:txBody>
      </p:sp>
      <p:sp>
        <p:nvSpPr>
          <p:cNvPr id="36024" name="TextBox 359"/>
          <p:cNvSpPr txBox="1">
            <a:spLocks noChangeArrowheads="1"/>
          </p:cNvSpPr>
          <p:nvPr/>
        </p:nvSpPr>
        <p:spPr bwMode="auto">
          <a:xfrm>
            <a:off x="2562225" y="1001872"/>
            <a:ext cx="1212850" cy="246062"/>
          </a:xfrm>
          <a:prstGeom prst="rect">
            <a:avLst/>
          </a:prstGeom>
          <a:noFill/>
          <a:ln w="9525">
            <a:noFill/>
            <a:miter lim="800000"/>
            <a:headEnd/>
            <a:tailEnd/>
          </a:ln>
        </p:spPr>
        <p:txBody>
          <a:bodyPr>
            <a:spAutoFit/>
          </a:bodyPr>
          <a:lstStyle/>
          <a:p>
            <a:r>
              <a:rPr lang="en-US" altLang="en-US" sz="1000" b="1"/>
              <a:t>Ramucirumab</a:t>
            </a:r>
          </a:p>
        </p:txBody>
      </p:sp>
      <p:sp>
        <p:nvSpPr>
          <p:cNvPr id="36025" name="TextBox 360"/>
          <p:cNvSpPr txBox="1">
            <a:spLocks noChangeArrowheads="1"/>
          </p:cNvSpPr>
          <p:nvPr/>
        </p:nvSpPr>
        <p:spPr bwMode="auto">
          <a:xfrm>
            <a:off x="3516313" y="1003459"/>
            <a:ext cx="884237" cy="246063"/>
          </a:xfrm>
          <a:prstGeom prst="rect">
            <a:avLst/>
          </a:prstGeom>
          <a:noFill/>
          <a:ln w="9525">
            <a:noFill/>
            <a:miter lim="800000"/>
            <a:headEnd/>
            <a:tailEnd/>
          </a:ln>
        </p:spPr>
        <p:txBody>
          <a:bodyPr>
            <a:spAutoFit/>
          </a:bodyPr>
          <a:lstStyle/>
          <a:p>
            <a:r>
              <a:rPr lang="en-US" altLang="en-US" sz="1000" b="1"/>
              <a:t>Placebo</a:t>
            </a:r>
          </a:p>
        </p:txBody>
      </p:sp>
      <p:sp>
        <p:nvSpPr>
          <p:cNvPr id="36026" name="TextBox 361"/>
          <p:cNvSpPr txBox="1">
            <a:spLocks noChangeArrowheads="1"/>
          </p:cNvSpPr>
          <p:nvPr/>
        </p:nvSpPr>
        <p:spPr bwMode="auto">
          <a:xfrm>
            <a:off x="4030663" y="6175524"/>
            <a:ext cx="1887537" cy="277812"/>
          </a:xfrm>
          <a:prstGeom prst="rect">
            <a:avLst/>
          </a:prstGeom>
          <a:noFill/>
          <a:ln w="9525">
            <a:noFill/>
            <a:miter lim="800000"/>
            <a:headEnd/>
            <a:tailEnd/>
          </a:ln>
        </p:spPr>
        <p:txBody>
          <a:bodyPr>
            <a:spAutoFit/>
          </a:bodyPr>
          <a:lstStyle/>
          <a:p>
            <a:pPr algn="r"/>
            <a:r>
              <a:rPr lang="en-US" altLang="en-US" sz="1200" dirty="0">
                <a:cs typeface="Arial" charset="0"/>
              </a:rPr>
              <a:t>Favors </a:t>
            </a:r>
            <a:r>
              <a:rPr lang="en-US" altLang="en-US" sz="1200" dirty="0" err="1">
                <a:cs typeface="Arial" charset="0"/>
              </a:rPr>
              <a:t>r</a:t>
            </a:r>
            <a:r>
              <a:rPr lang="en-US" altLang="en-US" sz="1200" dirty="0" err="1" smtClean="0">
                <a:cs typeface="Arial" charset="0"/>
              </a:rPr>
              <a:t>amucirumab</a:t>
            </a:r>
            <a:endParaRPr lang="en-US" altLang="en-US" sz="1200" dirty="0">
              <a:cs typeface="Arial" charset="0"/>
            </a:endParaRPr>
          </a:p>
        </p:txBody>
      </p:sp>
      <p:sp>
        <p:nvSpPr>
          <p:cNvPr id="36027" name="TextBox 362"/>
          <p:cNvSpPr txBox="1">
            <a:spLocks noChangeArrowheads="1"/>
          </p:cNvSpPr>
          <p:nvPr/>
        </p:nvSpPr>
        <p:spPr bwMode="auto">
          <a:xfrm>
            <a:off x="5975350" y="6173936"/>
            <a:ext cx="1765300" cy="277813"/>
          </a:xfrm>
          <a:prstGeom prst="rect">
            <a:avLst/>
          </a:prstGeom>
          <a:noFill/>
          <a:ln w="9525">
            <a:noFill/>
            <a:miter lim="800000"/>
            <a:headEnd/>
            <a:tailEnd/>
          </a:ln>
        </p:spPr>
        <p:txBody>
          <a:bodyPr>
            <a:spAutoFit/>
          </a:bodyPr>
          <a:lstStyle/>
          <a:p>
            <a:r>
              <a:rPr lang="en-US" altLang="en-US" sz="1200" dirty="0">
                <a:cs typeface="Arial" charset="0"/>
              </a:rPr>
              <a:t>Favors </a:t>
            </a:r>
            <a:r>
              <a:rPr lang="en-US" altLang="en-US" sz="1200" dirty="0" smtClean="0">
                <a:cs typeface="Arial" charset="0"/>
              </a:rPr>
              <a:t>placebo</a:t>
            </a:r>
            <a:endParaRPr lang="en-US" altLang="en-US" sz="1200" dirty="0">
              <a:cs typeface="Arial" charset="0"/>
            </a:endParaRPr>
          </a:p>
        </p:txBody>
      </p:sp>
      <p:cxnSp>
        <p:nvCxnSpPr>
          <p:cNvPr id="364" name="Straight Arrow Connector 363"/>
          <p:cNvCxnSpPr/>
          <p:nvPr/>
        </p:nvCxnSpPr>
        <p:spPr bwMode="auto">
          <a:xfrm flipH="1">
            <a:off x="4716463" y="6194574"/>
            <a:ext cx="1096962" cy="0"/>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65" name="Straight Arrow Connector 364"/>
          <p:cNvCxnSpPr/>
          <p:nvPr/>
        </p:nvCxnSpPr>
        <p:spPr bwMode="auto">
          <a:xfrm>
            <a:off x="5975350" y="6197749"/>
            <a:ext cx="1281113" cy="0"/>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36030" name="TextBox 346"/>
          <p:cNvSpPr txBox="1">
            <a:spLocks noChangeArrowheads="1"/>
          </p:cNvSpPr>
          <p:nvPr/>
        </p:nvSpPr>
        <p:spPr bwMode="auto">
          <a:xfrm>
            <a:off x="7750175" y="4316572"/>
            <a:ext cx="1371600" cy="246062"/>
          </a:xfrm>
          <a:prstGeom prst="rect">
            <a:avLst/>
          </a:prstGeom>
          <a:noFill/>
          <a:ln w="9525">
            <a:noFill/>
            <a:miter lim="800000"/>
            <a:headEnd/>
            <a:tailEnd/>
          </a:ln>
        </p:spPr>
        <p:txBody>
          <a:bodyPr>
            <a:spAutoFit/>
          </a:bodyPr>
          <a:lstStyle/>
          <a:p>
            <a:pPr fontAlgn="b"/>
            <a:r>
              <a:rPr lang="en-US" altLang="en-US" sz="1000"/>
              <a:t>0.668 (0.463, 0.964)</a:t>
            </a:r>
            <a:endParaRPr lang="en-US" altLang="en-US" sz="1000">
              <a:latin typeface="MS Sans Serif"/>
            </a:endParaRPr>
          </a:p>
        </p:txBody>
      </p:sp>
      <p:sp>
        <p:nvSpPr>
          <p:cNvPr id="36031" name="Rectangle 1"/>
          <p:cNvSpPr>
            <a:spLocks noChangeArrowheads="1"/>
          </p:cNvSpPr>
          <p:nvPr/>
        </p:nvSpPr>
        <p:spPr bwMode="auto">
          <a:xfrm>
            <a:off x="6350" y="6100822"/>
            <a:ext cx="9137650" cy="246221"/>
          </a:xfrm>
          <a:prstGeom prst="rect">
            <a:avLst/>
          </a:prstGeom>
          <a:noFill/>
          <a:ln w="9525">
            <a:noFill/>
            <a:miter lim="800000"/>
            <a:headEnd/>
            <a:tailEnd/>
          </a:ln>
        </p:spPr>
        <p:txBody>
          <a:bodyPr>
            <a:spAutoFit/>
          </a:bodyPr>
          <a:lstStyle/>
          <a:p>
            <a:r>
              <a:rPr lang="en-US" sz="1000" dirty="0"/>
              <a:t>*Results cannot be calculated due to small number of events</a:t>
            </a:r>
            <a:r>
              <a:rPr lang="en-US" sz="1000" dirty="0" smtClean="0"/>
              <a:t>.</a:t>
            </a:r>
            <a:endParaRPr lang="en-US" sz="1000" i="1" dirty="0"/>
          </a:p>
        </p:txBody>
      </p:sp>
      <p:sp useBgFill="1">
        <p:nvSpPr>
          <p:cNvPr id="3" name="Rectangle 2"/>
          <p:cNvSpPr/>
          <p:nvPr/>
        </p:nvSpPr>
        <p:spPr>
          <a:xfrm>
            <a:off x="4254500" y="2424272"/>
            <a:ext cx="303213" cy="2873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155" name="TextBox 154"/>
          <p:cNvSpPr txBox="1"/>
          <p:nvPr/>
        </p:nvSpPr>
        <p:spPr>
          <a:xfrm>
            <a:off x="374533" y="6392214"/>
            <a:ext cx="5759871" cy="276999"/>
          </a:xfrm>
          <a:prstGeom prst="rect">
            <a:avLst/>
          </a:prstGeom>
          <a:noFill/>
        </p:spPr>
        <p:txBody>
          <a:bodyPr wrap="square" rtlCol="0">
            <a:spAutoFit/>
          </a:bodyPr>
          <a:lstStyle/>
          <a:p>
            <a:r>
              <a:rPr lang="nl-NL" sz="1200" b="1" dirty="0" smtClean="0"/>
              <a:t>Zhu AX, et al. </a:t>
            </a:r>
            <a:r>
              <a:rPr lang="nl-NL" sz="1200" b="1" i="1" dirty="0" smtClean="0"/>
              <a:t>J Clin Oncol</a:t>
            </a:r>
            <a:r>
              <a:rPr lang="nl-NL" sz="1200" b="1" dirty="0" smtClean="0"/>
              <a:t>. 2015;33(suppl 3): Abstract 232. </a:t>
            </a:r>
            <a:endParaRPr lang="nl-NL" sz="1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fontScheme name="Default Desig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6A737B"/>
        </a:dk2>
        <a:lt2>
          <a:srgbClr val="F09828"/>
        </a:lt2>
        <a:accent1>
          <a:srgbClr val="DDDA68"/>
        </a:accent1>
        <a:accent2>
          <a:srgbClr val="99D0D7"/>
        </a:accent2>
        <a:accent3>
          <a:srgbClr val="B9BCBF"/>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FFFFFF"/>
        </a:lt1>
        <a:dk2>
          <a:srgbClr val="000066"/>
        </a:dk2>
        <a:lt2>
          <a:srgbClr val="F09828"/>
        </a:lt2>
        <a:accent1>
          <a:srgbClr val="DDDA68"/>
        </a:accent1>
        <a:accent2>
          <a:srgbClr val="99D0D7"/>
        </a:accent2>
        <a:accent3>
          <a:srgbClr val="AAAAB8"/>
        </a:accent3>
        <a:accent4>
          <a:srgbClr val="DADADA"/>
        </a:accent4>
        <a:accent5>
          <a:srgbClr val="EBEAB9"/>
        </a:accent5>
        <a:accent6>
          <a:srgbClr val="8ABCC3"/>
        </a:accent6>
        <a:hlink>
          <a:srgbClr val="7FE258"/>
        </a:hlink>
        <a:folHlink>
          <a:srgbClr val="DF918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37764</TotalTime>
  <Words>2688</Words>
  <Application>Microsoft Office PowerPoint</Application>
  <PresentationFormat>On-screen Show (4:3)</PresentationFormat>
  <Paragraphs>724</Paragraphs>
  <Slides>13</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Default Design</vt:lpstr>
      <vt:lpstr>SPW 12.0 Graph</vt:lpstr>
      <vt:lpstr>Ramucirumab as Second-Line Treatment in Patients With Advanced Hepatocellular Carcinoma: Analysis of Patients With Elevated α-Fetoprotein From the Randomized Phase III REACH Study</vt:lpstr>
      <vt:lpstr>Introduction</vt:lpstr>
      <vt:lpstr>PowerPoint Presentation</vt:lpstr>
      <vt:lpstr>Overall Survival of ITT Population</vt:lpstr>
      <vt:lpstr>Forest Plot of Overall Survival by Subgroup</vt:lpstr>
      <vt:lpstr>PowerPoint Presentation</vt:lpstr>
      <vt:lpstr>Grade ≥3 Adverse Events of Special Interest</vt:lpstr>
      <vt:lpstr>AFP ≥400 ng/mL </vt:lpstr>
      <vt:lpstr>Forest Plot of Overall Survival by Subgroup: Patients With Baseline AFP ≥400 ng/mL</vt:lpstr>
      <vt:lpstr>Overall Survival Hazard Ratios and P Values by Threshold of Baseline AFP Level (Log-Scale)</vt:lpstr>
      <vt:lpstr>Median Overall Survival by Threshold of Baseline AFP Level</vt:lpstr>
      <vt:lpstr>OS Increases With Baseline AFP Threshold</vt:lpstr>
      <vt:lpstr>Conclusions</vt:lpstr>
    </vt:vector>
  </TitlesOfParts>
  <Company>Regiopress 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Ramucirumab as Second-Line Treatment in Patients with Advanced Hepatocellular Carcinoma: Analysis of Patients with Elevated α-Fetoprotein from the Randomized Phase III REACH Study</dc:title>
  <dc:creator>Venturi Sarah</dc:creator>
  <cp:lastModifiedBy>Sanneke Koekkoek, BSN, OCN</cp:lastModifiedBy>
  <cp:revision>567</cp:revision>
  <cp:lastPrinted>2014-09-10T15:12:28Z</cp:lastPrinted>
  <dcterms:created xsi:type="dcterms:W3CDTF">2009-03-13T09:22:38Z</dcterms:created>
  <dcterms:modified xsi:type="dcterms:W3CDTF">2015-01-22T14:14:23Z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0x010100C6A630F0D5452A4A88A37A63BB87110B</vt:lpwstr>
  </property>
  <property fmtid="{D5CDD505-2E9C-101B-9397-08002B2CF9AE}" pid="3" name="EnterpriseDocumentLanguage">
    <vt:lpwstr>2;#eng|39540796-0396-4e54-afe9-a602f28bbe8f</vt:lpwstr>
  </property>
  <property fmtid="{D5CDD505-2E9C-101B-9397-08002B2CF9AE}" pid="4" name="EnterpriseRecordSeriesCode">
    <vt:lpwstr>1;#ADM130|70dc3311-3e76-421c-abfa-d108df48853c</vt:lpwstr>
  </property>
  <property fmtid="{D5CDD505-2E9C-101B-9397-08002B2CF9AE}" pid="5" name="TaxCatchAll">
    <vt:lpwstr>2;#;#1;#</vt:lpwstr>
  </property>
  <property fmtid="{D5CDD505-2E9C-101B-9397-08002B2CF9AE}" pid="6" name="File Disclosure Name">
    <vt:lpwstr>REACH AFP oral pres</vt:lpwstr>
  </property>
  <property fmtid="{D5CDD505-2E9C-101B-9397-08002B2CF9AE}" pid="7" name="Lilly Contact Name">
    <vt:lpwstr/>
  </property>
  <property fmtid="{D5CDD505-2E9C-101B-9397-08002B2CF9AE}" pid="8" name="EnterpriseDocumentLanguageTaxHTField0">
    <vt:lpwstr>eng39540796-0396-4e54-afe9-a602f28bbe8f</vt:lpwstr>
  </property>
  <property fmtid="{D5CDD505-2E9C-101B-9397-08002B2CF9AE}" pid="9" name="Document type">
    <vt:lpwstr>;#Oral Presentation;#</vt:lpwstr>
  </property>
  <property fmtid="{D5CDD505-2E9C-101B-9397-08002B2CF9AE}" pid="10" name="Datavision#">
    <vt:lpwstr>Ramu-00065227</vt:lpwstr>
  </property>
  <property fmtid="{D5CDD505-2E9C-101B-9397-08002B2CF9AE}" pid="11" name="EnterpriseRecordSeriesCodeTaxHTField0">
    <vt:lpwstr>ADM13070dc3311-3e76-421c-abfa-d108df48853c</vt:lpwstr>
  </property>
</Properties>
</file>