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Lst>
  <p:notesMasterIdLst>
    <p:notesMasterId r:id="rId24"/>
  </p:notesMasterIdLst>
  <p:handoutMasterIdLst>
    <p:handoutMasterId r:id="rId25"/>
  </p:handoutMasterIdLst>
  <p:sldIdLst>
    <p:sldId id="256" r:id="rId5"/>
    <p:sldId id="260" r:id="rId6"/>
    <p:sldId id="269" r:id="rId7"/>
    <p:sldId id="296" r:id="rId8"/>
    <p:sldId id="273" r:id="rId9"/>
    <p:sldId id="297" r:id="rId10"/>
    <p:sldId id="294" r:id="rId11"/>
    <p:sldId id="290" r:id="rId12"/>
    <p:sldId id="276" r:id="rId13"/>
    <p:sldId id="295" r:id="rId14"/>
    <p:sldId id="278" r:id="rId15"/>
    <p:sldId id="281" r:id="rId16"/>
    <p:sldId id="282" r:id="rId17"/>
    <p:sldId id="292" r:id="rId18"/>
    <p:sldId id="283" r:id="rId19"/>
    <p:sldId id="284" r:id="rId20"/>
    <p:sldId id="263" r:id="rId21"/>
    <p:sldId id="287" r:id="rId22"/>
    <p:sldId id="267"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neke Koekkoek, BSN, OCN" initials="SKBO" lastIdx="2" clrIdx="0"/>
  <p:cmAuthor id="1" name="Christi Gray" initials="CG"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6600"/>
    <a:srgbClr val="9FFF6D"/>
    <a:srgbClr val="FFCCFF"/>
    <a:srgbClr val="FF66CC"/>
    <a:srgbClr val="99CCFF"/>
    <a:srgbClr val="27EA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053" autoAdjust="0"/>
  </p:normalViewPr>
  <p:slideViewPr>
    <p:cSldViewPr>
      <p:cViewPr>
        <p:scale>
          <a:sx n="68" d="100"/>
          <a:sy n="68" d="100"/>
        </p:scale>
        <p:origin x="-372" y="-1098"/>
      </p:cViewPr>
      <p:guideLst>
        <p:guide orient="horz" pos="4176"/>
        <p:guide orient="horz" pos="2160"/>
        <p:guide orient="horz" pos="624"/>
        <p:guide orient="horz" pos="528"/>
        <p:guide pos="2880"/>
        <p:guide pos="288"/>
      </p:guideLst>
    </p:cSldViewPr>
  </p:slideViewPr>
  <p:notesTextViewPr>
    <p:cViewPr>
      <p:scale>
        <a:sx n="100" d="100"/>
        <a:sy n="100" d="100"/>
      </p:scale>
      <p:origin x="0" y="0"/>
    </p:cViewPr>
  </p:notesTextViewPr>
  <p:sorterViewPr>
    <p:cViewPr>
      <p:scale>
        <a:sx n="190" d="100"/>
        <a:sy n="1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AEC180-BB03-ED46-BD57-D49C112DF3D6}" type="datetimeFigureOut">
              <a:rPr lang="en-US" smtClean="0"/>
              <a:pPr/>
              <a:t>1/22/2015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C83848-D0B6-F549-ADE2-004CDB315616}" type="slidenum">
              <a:rPr lang="en-US" smtClean="0"/>
              <a:pPr/>
              <a:t>‹#›</a:t>
            </a:fld>
            <a:endParaRPr lang="en-US"/>
          </a:p>
        </p:txBody>
      </p:sp>
    </p:spTree>
    <p:extLst>
      <p:ext uri="{BB962C8B-B14F-4D97-AF65-F5344CB8AC3E}">
        <p14:creationId xmlns:p14="http://schemas.microsoft.com/office/powerpoint/2010/main" val="9654966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85D734-E032-A041-AF74-4B3F3982C4DC}" type="datetimeFigureOut">
              <a:rPr lang="en-US" smtClean="0"/>
              <a:pPr/>
              <a:t>1/22/2015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5AF372-D681-5347-879C-81967C16D970}" type="slidenum">
              <a:rPr lang="en-US" smtClean="0"/>
              <a:pPr/>
              <a:t>‹#›</a:t>
            </a:fld>
            <a:endParaRPr lang="en-US"/>
          </a:p>
        </p:txBody>
      </p:sp>
    </p:spTree>
    <p:extLst>
      <p:ext uri="{BB962C8B-B14F-4D97-AF65-F5344CB8AC3E}">
        <p14:creationId xmlns:p14="http://schemas.microsoft.com/office/powerpoint/2010/main" val="13639037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5AF372-D681-5347-879C-81967C16D97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PFS:</a:t>
            </a:r>
          </a:p>
          <a:p>
            <a:pPr lvl="0"/>
            <a:r>
              <a:rPr lang="en-US" sz="1200" kern="1200" dirty="0" smtClean="0">
                <a:solidFill>
                  <a:schemeClr val="tx1"/>
                </a:solidFill>
                <a:latin typeface="+mn-lt"/>
                <a:ea typeface="+mn-ea"/>
                <a:cs typeface="+mn-cs"/>
              </a:rPr>
              <a:t>Compare quintile 5 to quintile 1: P=0.003</a:t>
            </a:r>
          </a:p>
          <a:p>
            <a:pPr lvl="0"/>
            <a:r>
              <a:rPr lang="en-US" sz="1200" kern="1200" dirty="0" smtClean="0">
                <a:solidFill>
                  <a:schemeClr val="tx1"/>
                </a:solidFill>
                <a:latin typeface="+mn-lt"/>
                <a:ea typeface="+mn-ea"/>
                <a:cs typeface="+mn-cs"/>
              </a:rPr>
              <a:t>Compare quintile 5 to quintile 1 plus quintile 2</a:t>
            </a:r>
            <a:r>
              <a:rPr lang="en-US" sz="1200" kern="1200" smtClean="0">
                <a:solidFill>
                  <a:schemeClr val="tx1"/>
                </a:solidFill>
                <a:latin typeface="+mn-lt"/>
                <a:ea typeface="+mn-ea"/>
                <a:cs typeface="+mn-cs"/>
              </a:rPr>
              <a:t>: P=0.01</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15AF372-D681-5347-879C-81967C16D970}"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concern that is often raised is that higher vitamin D is simply a reflection of healthy</a:t>
            </a:r>
            <a:r>
              <a:rPr lang="en-US" baseline="0" dirty="0" smtClean="0"/>
              <a:t> behaviors and more favorable disease. </a:t>
            </a:r>
            <a:r>
              <a:rPr lang="en-US" dirty="0" smtClean="0"/>
              <a:t>An</a:t>
            </a:r>
            <a:r>
              <a:rPr lang="en-US" baseline="0" dirty="0" smtClean="0"/>
              <a:t> important benefit of our cohort from 80405 </a:t>
            </a:r>
            <a:r>
              <a:rPr lang="en-US" dirty="0" smtClean="0"/>
              <a:t>was the detailed information available about patient and tumor</a:t>
            </a:r>
            <a:r>
              <a:rPr lang="en-US" baseline="0" dirty="0" smtClean="0"/>
              <a:t> characteristics, including diet and lifestyle factors. This enabled us to perform multivariate analyses considering the contribution of other factors that influence survival. Our final model included the variables shown on this slide. </a:t>
            </a:r>
            <a:endParaRPr lang="en-US" dirty="0" smtClean="0"/>
          </a:p>
          <a:p>
            <a:endParaRPr lang="en-US" dirty="0"/>
          </a:p>
        </p:txBody>
      </p:sp>
      <p:sp>
        <p:nvSpPr>
          <p:cNvPr id="4" name="Slide Number Placeholder 3"/>
          <p:cNvSpPr>
            <a:spLocks noGrp="1"/>
          </p:cNvSpPr>
          <p:nvPr>
            <p:ph type="sldNum" sz="quarter" idx="10"/>
          </p:nvPr>
        </p:nvSpPr>
        <p:spPr/>
        <p:txBody>
          <a:bodyPr/>
          <a:lstStyle/>
          <a:p>
            <a:fld id="{D15AF372-D681-5347-879C-81967C16D970}"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Based on this data, </a:t>
            </a:r>
            <a:r>
              <a:rPr lang="en-US" baseline="0" dirty="0" smtClean="0"/>
              <a:t>w</a:t>
            </a:r>
            <a:r>
              <a:rPr lang="en-US" dirty="0" smtClean="0"/>
              <a:t>e are now conducting a</a:t>
            </a:r>
            <a:r>
              <a:rPr lang="en-US" baseline="0" dirty="0" smtClean="0"/>
              <a:t> RCT to test whether intervening with vitamin D supplementation to raise plasma 25(OH)D levels can change the prognosis of patients and influence survival. </a:t>
            </a:r>
          </a:p>
          <a:p>
            <a:r>
              <a:rPr lang="en-US" baseline="0" dirty="0" smtClean="0"/>
              <a:t>….</a:t>
            </a:r>
          </a:p>
          <a:p>
            <a:r>
              <a:rPr lang="en-US" baseline="0" dirty="0" smtClean="0"/>
              <a:t>Because </a:t>
            </a:r>
            <a:r>
              <a:rPr lang="en-US" baseline="0" dirty="0" err="1" smtClean="0"/>
              <a:t>mCRC</a:t>
            </a:r>
            <a:r>
              <a:rPr lang="en-US" baseline="0" dirty="0" smtClean="0"/>
              <a:t> patients are so deficient in vitamin D, the investigational arm will utilize very high doses of vitamin D to replete levels, with 8,000 IU/day x 2 weeks as a loading dose, followed by 4,000 IU/day as a maintenance dose.</a:t>
            </a:r>
            <a:endParaRPr lang="en-US" dirty="0"/>
          </a:p>
        </p:txBody>
      </p:sp>
      <p:sp>
        <p:nvSpPr>
          <p:cNvPr id="4" name="Slide Number Placeholder 3"/>
          <p:cNvSpPr>
            <a:spLocks noGrp="1"/>
          </p:cNvSpPr>
          <p:nvPr>
            <p:ph type="sldNum" sz="quarter" idx="10"/>
          </p:nvPr>
        </p:nvSpPr>
        <p:spPr/>
        <p:txBody>
          <a:bodyPr/>
          <a:lstStyle/>
          <a:p>
            <a:fld id="{D15AF372-D681-5347-879C-81967C16D970}" type="slidenum">
              <a:rPr lang="en-US" smtClean="0"/>
              <a:pPr/>
              <a:t>18</a:t>
            </a:fld>
            <a:endParaRPr lang="en-US"/>
          </a:p>
        </p:txBody>
      </p:sp>
    </p:spTree>
    <p:extLst>
      <p:ext uri="{BB962C8B-B14F-4D97-AF65-F5344CB8AC3E}">
        <p14:creationId xmlns:p14="http://schemas.microsoft.com/office/powerpoint/2010/main" val="3563591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Evidence of dose-response relationship</a:t>
            </a:r>
            <a:endParaRPr lang="en-US" dirty="0"/>
          </a:p>
        </p:txBody>
      </p:sp>
      <p:sp>
        <p:nvSpPr>
          <p:cNvPr id="4" name="Slide Number Placeholder 3"/>
          <p:cNvSpPr>
            <a:spLocks noGrp="1"/>
          </p:cNvSpPr>
          <p:nvPr>
            <p:ph type="sldNum" sz="quarter" idx="10"/>
          </p:nvPr>
        </p:nvSpPr>
        <p:spPr/>
        <p:txBody>
          <a:bodyPr/>
          <a:lstStyle/>
          <a:p>
            <a:fld id="{D15AF372-D681-5347-879C-81967C16D97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1-alpha </a:t>
            </a:r>
            <a:r>
              <a:rPr lang="en-US" dirty="0" err="1" smtClean="0"/>
              <a:t>hydroxylase</a:t>
            </a:r>
            <a:r>
              <a:rPr lang="en-US" dirty="0" smtClean="0"/>
              <a:t> (CYP27B1)</a:t>
            </a:r>
            <a:endParaRPr lang="en-US" dirty="0"/>
          </a:p>
        </p:txBody>
      </p:sp>
      <p:sp>
        <p:nvSpPr>
          <p:cNvPr id="4" name="Slide Number Placeholder 3"/>
          <p:cNvSpPr>
            <a:spLocks noGrp="1"/>
          </p:cNvSpPr>
          <p:nvPr>
            <p:ph type="sldNum" sz="quarter" idx="10"/>
          </p:nvPr>
        </p:nvSpPr>
        <p:spPr/>
        <p:txBody>
          <a:bodyPr/>
          <a:lstStyle/>
          <a:p>
            <a:fld id="{D15AF372-D681-5347-879C-81967C16D97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In</a:t>
            </a:r>
            <a:r>
              <a:rPr lang="en-US" baseline="0" dirty="0" smtClean="0"/>
              <a:t> 2008, w</a:t>
            </a:r>
            <a:r>
              <a:rPr lang="en-US" dirty="0" smtClean="0"/>
              <a:t>e published a prospective study in JCO of</a:t>
            </a:r>
            <a:r>
              <a:rPr lang="en-US" baseline="0" dirty="0" smtClean="0"/>
              <a:t> 304 CRC patients who had </a:t>
            </a:r>
            <a:r>
              <a:rPr lang="en-US" baseline="0" dirty="0" err="1" smtClean="0"/>
              <a:t>prediagnostic</a:t>
            </a:r>
            <a:r>
              <a:rPr lang="en-US" baseline="0" dirty="0" smtClean="0"/>
              <a:t> 25(OH)D levels available for analysis.</a:t>
            </a:r>
          </a:p>
          <a:p>
            <a:r>
              <a:rPr lang="en-US" baseline="0" dirty="0" smtClean="0"/>
              <a:t>…</a:t>
            </a:r>
            <a:endParaRPr lang="en-US" dirty="0" smtClean="0"/>
          </a:p>
          <a:p>
            <a:r>
              <a:rPr lang="en-US" dirty="0" smtClean="0"/>
              <a:t>However,</a:t>
            </a:r>
            <a:r>
              <a:rPr lang="en-US" baseline="0" dirty="0" smtClean="0"/>
              <a:t> time of 25(OH)D assessment was variable, and little data on cancer details and treatment.</a:t>
            </a:r>
            <a:endParaRPr lang="en-US" dirty="0"/>
          </a:p>
        </p:txBody>
      </p:sp>
      <p:sp>
        <p:nvSpPr>
          <p:cNvPr id="4" name="Slide Number Placeholder 3"/>
          <p:cNvSpPr>
            <a:spLocks noGrp="1"/>
          </p:cNvSpPr>
          <p:nvPr>
            <p:ph type="sldNum" sz="quarter" idx="10"/>
          </p:nvPr>
        </p:nvSpPr>
        <p:spPr/>
        <p:txBody>
          <a:bodyPr/>
          <a:lstStyle/>
          <a:p>
            <a:fld id="{D15AF372-D681-5347-879C-81967C16D97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Consequently, we designed the current large study to answer the question, </a:t>
            </a:r>
            <a:endParaRPr lang="en-US" dirty="0"/>
          </a:p>
        </p:txBody>
      </p:sp>
      <p:sp>
        <p:nvSpPr>
          <p:cNvPr id="4" name="Slide Number Placeholder 3"/>
          <p:cNvSpPr>
            <a:spLocks noGrp="1"/>
          </p:cNvSpPr>
          <p:nvPr>
            <p:ph type="sldNum" sz="quarter" idx="10"/>
          </p:nvPr>
        </p:nvSpPr>
        <p:spPr/>
        <p:txBody>
          <a:bodyPr/>
          <a:lstStyle/>
          <a:p>
            <a:fld id="{D15AF372-D681-5347-879C-81967C16D970}" type="slidenum">
              <a:rPr lang="en-US" smtClean="0"/>
              <a:pPr/>
              <a:t>4</a:t>
            </a:fld>
            <a:endParaRPr lang="en-US"/>
          </a:p>
        </p:txBody>
      </p:sp>
    </p:spTree>
    <p:extLst>
      <p:ext uri="{BB962C8B-B14F-4D97-AF65-F5344CB8AC3E}">
        <p14:creationId xmlns:p14="http://schemas.microsoft.com/office/powerpoint/2010/main" val="164943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As you all are familiar with, 1,140 </a:t>
            </a:r>
            <a:r>
              <a:rPr lang="en-US" dirty="0" err="1" smtClean="0"/>
              <a:t>mCRC</a:t>
            </a:r>
            <a:r>
              <a:rPr lang="en-US" baseline="0" dirty="0" smtClean="0"/>
              <a:t> patients with KRAS wild-type tumors were randomized to receive chemotherapy with either </a:t>
            </a:r>
            <a:r>
              <a:rPr lang="en-US" baseline="0" dirty="0" err="1" smtClean="0"/>
              <a:t>cetuximab</a:t>
            </a:r>
            <a:r>
              <a:rPr lang="en-US" baseline="0" dirty="0" smtClean="0"/>
              <a:t> or </a:t>
            </a:r>
            <a:r>
              <a:rPr lang="en-US" baseline="0" dirty="0" err="1" smtClean="0"/>
              <a:t>bevacizumab</a:t>
            </a:r>
            <a:r>
              <a:rPr lang="en-US" baseline="0" dirty="0" smtClean="0"/>
              <a:t>. The primary endpoint was overall survival. </a:t>
            </a:r>
          </a:p>
          <a:p>
            <a:endParaRPr lang="en-US" baseline="0" dirty="0" smtClean="0"/>
          </a:p>
          <a:p>
            <a:r>
              <a:rPr lang="en-US" baseline="0" dirty="0" smtClean="0"/>
              <a:t>So in total, there were actually 2,334 patients enrolled on 80405, and it is from this total patient population that our vitamin D cohort was drawn, as shown on the next slide.</a:t>
            </a:r>
            <a:endParaRPr lang="en-US" dirty="0"/>
          </a:p>
        </p:txBody>
      </p:sp>
      <p:sp>
        <p:nvSpPr>
          <p:cNvPr id="4" name="Slide Number Placeholder 3"/>
          <p:cNvSpPr>
            <a:spLocks noGrp="1"/>
          </p:cNvSpPr>
          <p:nvPr>
            <p:ph type="sldNum" sz="quarter" idx="10"/>
          </p:nvPr>
        </p:nvSpPr>
        <p:spPr/>
        <p:txBody>
          <a:bodyPr/>
          <a:lstStyle/>
          <a:p>
            <a:fld id="{D15AF372-D681-5347-879C-81967C16D970}" type="slidenum">
              <a:rPr lang="en-US" smtClean="0"/>
              <a:pPr/>
              <a:t>5</a:t>
            </a:fld>
            <a:endParaRPr lang="en-US"/>
          </a:p>
        </p:txBody>
      </p:sp>
    </p:spTree>
    <p:extLst>
      <p:ext uri="{BB962C8B-B14F-4D97-AF65-F5344CB8AC3E}">
        <p14:creationId xmlns:p14="http://schemas.microsoft.com/office/powerpoint/2010/main" val="314426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As you all are familiar with, 1,140 </a:t>
            </a:r>
            <a:r>
              <a:rPr lang="en-US" dirty="0" err="1" smtClean="0"/>
              <a:t>mCRC</a:t>
            </a:r>
            <a:r>
              <a:rPr lang="en-US" baseline="0" dirty="0" smtClean="0"/>
              <a:t> patients with KRAS wild-type tumors were randomized to receive chemotherapy with either </a:t>
            </a:r>
            <a:r>
              <a:rPr lang="en-US" baseline="0" dirty="0" err="1" smtClean="0"/>
              <a:t>cetuximab</a:t>
            </a:r>
            <a:r>
              <a:rPr lang="en-US" baseline="0" dirty="0" smtClean="0"/>
              <a:t> or </a:t>
            </a:r>
            <a:r>
              <a:rPr lang="en-US" baseline="0" dirty="0" err="1" smtClean="0"/>
              <a:t>bevacizumab</a:t>
            </a:r>
            <a:r>
              <a:rPr lang="en-US" baseline="0" dirty="0" smtClean="0"/>
              <a:t>. The primary endpoint was overall survival. </a:t>
            </a:r>
          </a:p>
          <a:p>
            <a:endParaRPr lang="en-US" baseline="0" dirty="0" smtClean="0"/>
          </a:p>
          <a:p>
            <a:r>
              <a:rPr lang="en-US" baseline="0" dirty="0" smtClean="0"/>
              <a:t>So in total, there were actually 2,334 patients enrolled on 80405, and it is from this total patient population that our vitamin D cohort was drawn, as shown on the next slide.</a:t>
            </a:r>
            <a:endParaRPr lang="en-US" dirty="0"/>
          </a:p>
        </p:txBody>
      </p:sp>
      <p:sp>
        <p:nvSpPr>
          <p:cNvPr id="4" name="Slide Number Placeholder 3"/>
          <p:cNvSpPr>
            <a:spLocks noGrp="1"/>
          </p:cNvSpPr>
          <p:nvPr>
            <p:ph type="sldNum" sz="quarter" idx="10"/>
          </p:nvPr>
        </p:nvSpPr>
        <p:spPr/>
        <p:txBody>
          <a:bodyPr/>
          <a:lstStyle/>
          <a:p>
            <a:fld id="{D15AF372-D681-5347-879C-81967C16D970}" type="slidenum">
              <a:rPr lang="en-US" smtClean="0"/>
              <a:pPr/>
              <a:t>6</a:t>
            </a:fld>
            <a:endParaRPr lang="en-US"/>
          </a:p>
        </p:txBody>
      </p:sp>
    </p:spTree>
    <p:extLst>
      <p:ext uri="{BB962C8B-B14F-4D97-AF65-F5344CB8AC3E}">
        <p14:creationId xmlns:p14="http://schemas.microsoft.com/office/powerpoint/2010/main" val="3144268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From this total population,</a:t>
            </a:r>
            <a:r>
              <a:rPr lang="en-US" baseline="0" dirty="0" smtClean="0"/>
              <a:t> 1,043 patients had plasma 25(OH)D levels available for analysis, and it is these patients who comprised the study population for….</a:t>
            </a:r>
            <a:endParaRPr lang="en-US" dirty="0"/>
          </a:p>
        </p:txBody>
      </p:sp>
      <p:sp>
        <p:nvSpPr>
          <p:cNvPr id="4" name="Slide Number Placeholder 3"/>
          <p:cNvSpPr>
            <a:spLocks noGrp="1"/>
          </p:cNvSpPr>
          <p:nvPr>
            <p:ph type="sldNum" sz="quarter" idx="10"/>
          </p:nvPr>
        </p:nvSpPr>
        <p:spPr/>
        <p:txBody>
          <a:bodyPr/>
          <a:lstStyle/>
          <a:p>
            <a:fld id="{D15AF372-D681-5347-879C-81967C16D970}" type="slidenum">
              <a:rPr lang="en-US" smtClean="0"/>
              <a:pPr/>
              <a:t>7</a:t>
            </a:fld>
            <a:endParaRPr lang="en-US"/>
          </a:p>
        </p:txBody>
      </p:sp>
    </p:spTree>
    <p:extLst>
      <p:ext uri="{BB962C8B-B14F-4D97-AF65-F5344CB8AC3E}">
        <p14:creationId xmlns:p14="http://schemas.microsoft.com/office/powerpoint/2010/main" val="2647639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dirty="0" smtClean="0"/>
              <a:t>Overall</a:t>
            </a:r>
            <a:r>
              <a:rPr lang="en-US" sz="1200" baseline="0" dirty="0" smtClean="0"/>
              <a:t> s</a:t>
            </a:r>
            <a:r>
              <a:rPr lang="en-US" sz="1200" dirty="0" smtClean="0"/>
              <a:t>urvival</a:t>
            </a:r>
            <a:r>
              <a:rPr lang="en-US" sz="1200" baseline="0" dirty="0" smtClean="0"/>
              <a:t> calculated from </a:t>
            </a:r>
            <a:r>
              <a:rPr lang="en-US" sz="1200" baseline="0" smtClean="0"/>
              <a:t>study registration to </a:t>
            </a:r>
            <a:r>
              <a:rPr lang="en-US" sz="1200" baseline="0" dirty="0" smtClean="0"/>
              <a:t>death</a:t>
            </a:r>
          </a:p>
          <a:p>
            <a:r>
              <a:rPr lang="en-US" sz="1200" dirty="0" smtClean="0"/>
              <a:t>Mean CV 10%</a:t>
            </a:r>
            <a:endParaRPr lang="en-US" dirty="0"/>
          </a:p>
        </p:txBody>
      </p:sp>
      <p:sp>
        <p:nvSpPr>
          <p:cNvPr id="4" name="Slide Number Placeholder 3"/>
          <p:cNvSpPr>
            <a:spLocks noGrp="1"/>
          </p:cNvSpPr>
          <p:nvPr>
            <p:ph type="sldNum" sz="quarter" idx="10"/>
          </p:nvPr>
        </p:nvSpPr>
        <p:spPr/>
        <p:txBody>
          <a:bodyPr/>
          <a:lstStyle/>
          <a:p>
            <a:fld id="{D15AF372-D681-5347-879C-81967C16D970}" type="slidenum">
              <a:rPr lang="en-US" smtClean="0"/>
              <a:pPr/>
              <a:t>8</a:t>
            </a:fld>
            <a:endParaRPr lang="en-US"/>
          </a:p>
        </p:txBody>
      </p:sp>
    </p:spTree>
    <p:extLst>
      <p:ext uri="{BB962C8B-B14F-4D97-AF65-F5344CB8AC3E}">
        <p14:creationId xmlns:p14="http://schemas.microsoft.com/office/powerpoint/2010/main" val="96076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Overall survival:</a:t>
            </a:r>
          </a:p>
          <a:p>
            <a:pPr lvl="0"/>
            <a:r>
              <a:rPr lang="en-US" sz="1200" kern="1200" dirty="0" smtClean="0">
                <a:solidFill>
                  <a:schemeClr val="tx1"/>
                </a:solidFill>
                <a:latin typeface="+mn-lt"/>
                <a:ea typeface="+mn-ea"/>
                <a:cs typeface="+mn-cs"/>
              </a:rPr>
              <a:t>Compare quintile 5 to quintile 1: P=0.0009</a:t>
            </a:r>
          </a:p>
          <a:p>
            <a:pPr lvl="0"/>
            <a:r>
              <a:rPr lang="en-US" sz="1200" kern="1200" dirty="0" smtClean="0">
                <a:solidFill>
                  <a:schemeClr val="tx1"/>
                </a:solidFill>
                <a:latin typeface="+mn-lt"/>
                <a:ea typeface="+mn-ea"/>
                <a:cs typeface="+mn-cs"/>
              </a:rPr>
              <a:t>Compare quintile 5 to quintile 1 plus quintile 2: P=0.046</a:t>
            </a:r>
          </a:p>
          <a:p>
            <a:r>
              <a:rPr lang="en-US" sz="1200" kern="1200" dirty="0" smtClean="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D15AF372-D681-5347-879C-81967C16D970}"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a:defRPr/>
            </a:pPr>
            <a:endParaRPr lang="en-US">
              <a:solidFill>
                <a:srgbClr val="FFFFFF"/>
              </a:solidFill>
              <a:ea typeface="+mn-ea"/>
              <a:cs typeface="+mn-cs"/>
            </a:endParaRPr>
          </a:p>
        </p:txBody>
      </p:sp>
      <p:grpSp>
        <p:nvGrpSpPr>
          <p:cNvPr id="5" name="Group 2"/>
          <p:cNvGrpSpPr>
            <a:grpSpLocks/>
          </p:cNvGrpSpPr>
          <p:nvPr userDrawn="1"/>
        </p:nvGrpSpPr>
        <p:grpSpPr bwMode="auto">
          <a:xfrm>
            <a:off x="68263" y="6223000"/>
            <a:ext cx="7843837" cy="339725"/>
            <a:chOff x="43" y="3920"/>
            <a:chExt cx="4941" cy="214"/>
          </a:xfrm>
        </p:grpSpPr>
        <p:sp>
          <p:nvSpPr>
            <p:cNvPr id="6" name="Rectangle 3"/>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nl-NL" altLang="nl-NL" smtClean="0">
                <a:solidFill>
                  <a:srgbClr val="FFFFFF"/>
                </a:solidFill>
                <a:ea typeface="+mn-ea"/>
                <a:cs typeface="+mn-cs"/>
              </a:endParaRPr>
            </a:p>
          </p:txBody>
        </p:sp>
        <p:sp>
          <p:nvSpPr>
            <p:cNvPr id="7" name="Oval 4"/>
            <p:cNvSpPr>
              <a:spLocks noChangeArrowheads="1"/>
            </p:cNvSpPr>
            <p:nvPr userDrawn="1"/>
          </p:nvSpPr>
          <p:spPr bwMode="white">
            <a:xfrm>
              <a:off x="4840" y="3920"/>
              <a:ext cx="144" cy="2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nl-NL" altLang="nl-NL" smtClean="0">
                <a:solidFill>
                  <a:srgbClr val="FFFFFF"/>
                </a:solidFill>
                <a:ea typeface="+mn-ea"/>
                <a:cs typeface="+mn-cs"/>
              </a:endParaRPr>
            </a:p>
          </p:txBody>
        </p:sp>
      </p:grpSp>
      <p:pic>
        <p:nvPicPr>
          <p:cNvPr id="8" name="Picture 9" descr="prime band white onc"/>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2"/>
          <p:cNvSpPr>
            <a:spLocks noGrp="1" noChangeArrowheads="1"/>
          </p:cNvSpPr>
          <p:nvPr>
            <p:ph type="ctrTitle"/>
          </p:nvPr>
        </p:nvSpPr>
        <p:spPr>
          <a:xfrm>
            <a:off x="331789" y="1638302"/>
            <a:ext cx="8480425" cy="1470025"/>
          </a:xfrm>
        </p:spPr>
        <p:txBody>
          <a:bodyPr anchor="b"/>
          <a:lstStyle>
            <a:lvl1pPr>
              <a:defRPr sz="4400" smtClean="0"/>
            </a:lvl1pPr>
          </a:lstStyle>
          <a:p>
            <a:r>
              <a:rPr lang="en-US" smtClean="0"/>
              <a:t>Click to edit Master title style</a:t>
            </a:r>
          </a:p>
        </p:txBody>
      </p:sp>
      <p:sp>
        <p:nvSpPr>
          <p:cNvPr id="19463" name="Rectangle 3"/>
          <p:cNvSpPr>
            <a:spLocks noGrp="1" noChangeArrowheads="1"/>
          </p:cNvSpPr>
          <p:nvPr>
            <p:ph type="subTitle" idx="1"/>
          </p:nvPr>
        </p:nvSpPr>
        <p:spPr>
          <a:xfrm>
            <a:off x="328614" y="4343401"/>
            <a:ext cx="8486775" cy="1870075"/>
          </a:xfrm>
        </p:spPr>
        <p:txBody>
          <a:bodyPr/>
          <a:lstStyle>
            <a:lvl1pPr marL="0" indent="0" algn="ctr">
              <a:buFontTx/>
              <a:buNone/>
              <a:defRPr sz="2800" smtClean="0"/>
            </a:lvl1pPr>
          </a:lstStyle>
          <a:p>
            <a:r>
              <a:rPr lang="en-US" smtClean="0"/>
              <a:t>Click to edit Master subtitle style</a:t>
            </a:r>
          </a:p>
        </p:txBody>
      </p:sp>
    </p:spTree>
    <p:extLst>
      <p:ext uri="{BB962C8B-B14F-4D97-AF65-F5344CB8AC3E}">
        <p14:creationId xmlns:p14="http://schemas.microsoft.com/office/powerpoint/2010/main" val="407020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8"/>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Tree>
    <p:extLst>
      <p:ext uri="{BB962C8B-B14F-4D97-AF65-F5344CB8AC3E}">
        <p14:creationId xmlns:p14="http://schemas.microsoft.com/office/powerpoint/2010/main" val="89737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41763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1"/>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280338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403634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50696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4111889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68263" y="6223000"/>
            <a:ext cx="7843837" cy="339725"/>
            <a:chOff x="43" y="3920"/>
            <a:chExt cx="4941" cy="214"/>
          </a:xfrm>
        </p:grpSpPr>
        <p:sp>
          <p:nvSpPr>
            <p:cNvPr id="1031" name="Rectangle 12"/>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nl-NL" altLang="nl-NL" smtClean="0">
                <a:solidFill>
                  <a:srgbClr val="FFFFFF"/>
                </a:solidFill>
                <a:ea typeface="+mn-ea"/>
                <a:cs typeface="+mn-cs"/>
              </a:endParaRPr>
            </a:p>
          </p:txBody>
        </p:sp>
        <p:sp>
          <p:nvSpPr>
            <p:cNvPr id="1032" name="Oval 13"/>
            <p:cNvSpPr>
              <a:spLocks noChangeArrowheads="1"/>
            </p:cNvSpPr>
            <p:nvPr userDrawn="1"/>
          </p:nvSpPr>
          <p:spPr bwMode="white">
            <a:xfrm>
              <a:off x="4840" y="3920"/>
              <a:ext cx="144" cy="2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nl-NL" altLang="nl-NL" smtClean="0">
                <a:solidFill>
                  <a:srgbClr val="FFFFFF"/>
                </a:solidFill>
                <a:ea typeface="+mn-ea"/>
                <a:cs typeface="+mn-cs"/>
              </a:endParaRPr>
            </a:p>
          </p:txBody>
        </p:sp>
      </p:grpSp>
      <p:sp>
        <p:nvSpPr>
          <p:cNvPr id="103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a:defRPr/>
            </a:pPr>
            <a:endParaRPr lang="en-US">
              <a:solidFill>
                <a:srgbClr val="FFFFFF"/>
              </a:solidFill>
              <a:ea typeface="+mn-ea"/>
              <a:cs typeface="+mn-cs"/>
            </a:endParaRPr>
          </a:p>
        </p:txBody>
      </p:sp>
      <p:sp>
        <p:nvSpPr>
          <p:cNvPr id="1028" name="Rectangle 2"/>
          <p:cNvSpPr>
            <a:spLocks noGrp="1" noChangeArrowheads="1"/>
          </p:cNvSpPr>
          <p:nvPr>
            <p:ph type="title"/>
          </p:nvPr>
        </p:nvSpPr>
        <p:spPr bwMode="auto">
          <a:xfrm>
            <a:off x="338139" y="214313"/>
            <a:ext cx="8467725"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NL" smtClean="0"/>
              <a:t>Click to edit Master title style</a:t>
            </a:r>
          </a:p>
        </p:txBody>
      </p:sp>
      <p:sp>
        <p:nvSpPr>
          <p:cNvPr id="1029" name="Rectangle 3"/>
          <p:cNvSpPr>
            <a:spLocks noGrp="1" noChangeArrowheads="1"/>
          </p:cNvSpPr>
          <p:nvPr>
            <p:ph type="body" idx="1"/>
          </p:nvPr>
        </p:nvSpPr>
        <p:spPr bwMode="auto">
          <a:xfrm>
            <a:off x="363539" y="1600201"/>
            <a:ext cx="84169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bodyPr>
          <a:lstStyle/>
          <a:p>
            <a:pPr lvl="0"/>
            <a:r>
              <a:rPr lang="en-US" altLang="nl-NL" smtClean="0"/>
              <a:t>Click to edit Master text styles</a:t>
            </a:r>
          </a:p>
          <a:p>
            <a:pPr lvl="1"/>
            <a:r>
              <a:rPr lang="en-US" altLang="nl-NL" smtClean="0"/>
              <a:t>Second level</a:t>
            </a:r>
          </a:p>
          <a:p>
            <a:pPr lvl="2"/>
            <a:r>
              <a:rPr lang="en-US" altLang="nl-NL" smtClean="0"/>
              <a:t>Third level</a:t>
            </a:r>
          </a:p>
        </p:txBody>
      </p:sp>
      <p:pic>
        <p:nvPicPr>
          <p:cNvPr id="1030" name="Picture 16" descr="prime band white onc"/>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0613239"/>
      </p:ext>
    </p:extLst>
  </p:cSld>
  <p:clrMap bg1="dk2" tx1="lt1" bg2="dk1"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txStyles>
    <p:title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200" y="1065841"/>
            <a:ext cx="8305800" cy="1470025"/>
          </a:xfrm>
        </p:spPr>
        <p:txBody>
          <a:bodyPr/>
          <a:lstStyle/>
          <a:p>
            <a:pPr eaLnBrk="1" hangingPunct="1">
              <a:lnSpc>
                <a:spcPct val="85000"/>
              </a:lnSpc>
            </a:pPr>
            <a:r>
              <a:rPr lang="en-US" sz="3600" dirty="0" smtClean="0">
                <a:latin typeface="Arial" charset="0"/>
              </a:rPr>
              <a:t>Vitamin D Status and Survival of Metastatic Colorectal Cancer Patients: Results </a:t>
            </a:r>
            <a:r>
              <a:rPr lang="en-US" sz="3600" dirty="0" smtClean="0">
                <a:latin typeface="Arial" charset="0"/>
              </a:rPr>
              <a:t>From </a:t>
            </a:r>
            <a:r>
              <a:rPr lang="en-US" sz="3600" dirty="0" smtClean="0">
                <a:latin typeface="Arial" charset="0"/>
              </a:rPr>
              <a:t>CALGB/SWOG 80405 (Alliance) </a:t>
            </a:r>
            <a:endParaRPr lang="en-US" sz="3600" dirty="0">
              <a:latin typeface="Arial" charset="0"/>
            </a:endParaRPr>
          </a:p>
        </p:txBody>
      </p:sp>
      <p:sp>
        <p:nvSpPr>
          <p:cNvPr id="3" name="Subtitle 2"/>
          <p:cNvSpPr>
            <a:spLocks noGrp="1"/>
          </p:cNvSpPr>
          <p:nvPr>
            <p:ph type="subTitle" idx="1"/>
          </p:nvPr>
        </p:nvSpPr>
        <p:spPr>
          <a:xfrm>
            <a:off x="419100" y="4572000"/>
            <a:ext cx="8191500" cy="1752600"/>
          </a:xfrm>
        </p:spPr>
        <p:txBody>
          <a:bodyPr rtlCol="0">
            <a:normAutofit/>
          </a:bodyPr>
          <a:lstStyle/>
          <a:p>
            <a:pPr eaLnBrk="1" fontAlgn="auto" hangingPunct="1">
              <a:spcAft>
                <a:spcPts val="0"/>
              </a:spcAft>
              <a:defRPr/>
            </a:pPr>
            <a:r>
              <a:rPr lang="en-US" sz="2000" dirty="0" smtClean="0"/>
              <a:t>Ng K, Venook</a:t>
            </a:r>
            <a:r>
              <a:rPr lang="en-US" sz="2000" baseline="30000" dirty="0"/>
              <a:t> </a:t>
            </a:r>
            <a:r>
              <a:rPr lang="en-US" sz="2000" dirty="0" smtClean="0"/>
              <a:t>AP, Sato K, Hollis BW, </a:t>
            </a:r>
            <a:r>
              <a:rPr lang="en-US" sz="2000" dirty="0" err="1" smtClean="0"/>
              <a:t>Niedzwiecki</a:t>
            </a:r>
            <a:r>
              <a:rPr lang="en-US" sz="2000" dirty="0" smtClean="0"/>
              <a:t> D, Ye C, </a:t>
            </a:r>
            <a:r>
              <a:rPr lang="en-US" sz="2000" dirty="0" smtClean="0"/>
              <a:t/>
            </a:r>
            <a:br>
              <a:rPr lang="en-US" sz="2000" dirty="0" smtClean="0"/>
            </a:br>
            <a:r>
              <a:rPr lang="en-US" sz="2000" dirty="0" smtClean="0"/>
              <a:t>Chang </a:t>
            </a:r>
            <a:r>
              <a:rPr lang="en-US" sz="2000" dirty="0" smtClean="0"/>
              <a:t>I-W, O’Neil BH, </a:t>
            </a:r>
            <a:r>
              <a:rPr lang="en-US" sz="2000" dirty="0" err="1" smtClean="0"/>
              <a:t>Innocenti</a:t>
            </a:r>
            <a:r>
              <a:rPr lang="en-US" sz="2000" dirty="0" smtClean="0"/>
              <a:t> F, Lenz H-J, </a:t>
            </a:r>
            <a:r>
              <a:rPr lang="en-US" sz="2000" dirty="0" err="1" smtClean="0"/>
              <a:t>Blanke</a:t>
            </a:r>
            <a:r>
              <a:rPr lang="en-US" sz="2000" dirty="0" smtClean="0"/>
              <a:t> CD, Mayer RJ, Fuchs CS, </a:t>
            </a:r>
            <a:r>
              <a:rPr lang="en-US" sz="2000" dirty="0" err="1" smtClean="0"/>
              <a:t>Meyerhardt</a:t>
            </a:r>
            <a:r>
              <a:rPr lang="en-US" sz="2000" dirty="0" smtClean="0"/>
              <a:t> JA</a:t>
            </a:r>
            <a:endParaRPr lang="en-US" sz="2000" dirty="0"/>
          </a:p>
        </p:txBody>
      </p:sp>
      <p:sp>
        <p:nvSpPr>
          <p:cNvPr id="2" name="TextBox 1"/>
          <p:cNvSpPr txBox="1"/>
          <p:nvPr/>
        </p:nvSpPr>
        <p:spPr>
          <a:xfrm>
            <a:off x="2590800" y="3299182"/>
            <a:ext cx="4038600" cy="523220"/>
          </a:xfrm>
          <a:prstGeom prst="rect">
            <a:avLst/>
          </a:prstGeom>
          <a:noFill/>
        </p:spPr>
        <p:txBody>
          <a:bodyPr wrap="square" rtlCol="0">
            <a:spAutoFit/>
          </a:bodyPr>
          <a:lstStyle/>
          <a:p>
            <a:pPr algn="ctr"/>
            <a:r>
              <a:rPr lang="nl-NL" sz="2800" b="1" dirty="0" smtClean="0">
                <a:solidFill>
                  <a:srgbClr val="FFFF00"/>
                </a:solidFill>
              </a:rPr>
              <a:t>Abstract 507</a:t>
            </a:r>
            <a:endParaRPr lang="nl-NL" sz="2800" b="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28600" y="294733"/>
            <a:ext cx="8686800" cy="1096963"/>
          </a:xfrm>
        </p:spPr>
        <p:txBody>
          <a:bodyPr/>
          <a:lstStyle/>
          <a:p>
            <a:r>
              <a:rPr lang="en-US" sz="3600" dirty="0" smtClean="0"/>
              <a:t>Baseline Characteristics (1)</a:t>
            </a:r>
            <a:endParaRPr lang="en-US" sz="3600" dirty="0"/>
          </a:p>
        </p:txBody>
      </p:sp>
      <p:graphicFrame>
        <p:nvGraphicFramePr>
          <p:cNvPr id="6" name="Table 5"/>
          <p:cNvGraphicFramePr>
            <a:graphicFrameLocks noGrp="1"/>
          </p:cNvGraphicFramePr>
          <p:nvPr>
            <p:extLst>
              <p:ext uri="{D42A27DB-BD31-4B8C-83A1-F6EECF244321}">
                <p14:modId xmlns:p14="http://schemas.microsoft.com/office/powerpoint/2010/main" val="934923425"/>
              </p:ext>
            </p:extLst>
          </p:nvPr>
        </p:nvGraphicFramePr>
        <p:xfrm>
          <a:off x="457200" y="1981200"/>
          <a:ext cx="8382000" cy="3413760"/>
        </p:xfrm>
        <a:graphic>
          <a:graphicData uri="http://schemas.openxmlformats.org/drawingml/2006/table">
            <a:tbl>
              <a:tblPr firstRow="1" bandRow="1">
                <a:tableStyleId>{FABFCF23-3B69-468F-B69F-88F6DE6A72F2}</a:tableStyleId>
              </a:tblPr>
              <a:tblGrid>
                <a:gridCol w="1504462"/>
                <a:gridCol w="1194429"/>
                <a:gridCol w="1136376"/>
                <a:gridCol w="1278422"/>
                <a:gridCol w="1207398"/>
                <a:gridCol w="1129579"/>
                <a:gridCol w="931334"/>
              </a:tblGrid>
              <a:tr h="369590">
                <a:tc>
                  <a:txBody>
                    <a:bodyPr/>
                    <a:lstStyle/>
                    <a:p>
                      <a:pPr algn="ctr"/>
                      <a:endParaRPr lang="en-US" sz="1400" b="1" dirty="0">
                        <a:solidFill>
                          <a:schemeClr val="bg2"/>
                        </a:solidFill>
                      </a:endParaRPr>
                    </a:p>
                  </a:txBody>
                  <a:tcPr marT="60960" marB="6096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sz="1400" b="1" dirty="0" smtClean="0">
                          <a:solidFill>
                            <a:schemeClr val="bg2"/>
                          </a:solidFill>
                        </a:rPr>
                        <a:t>Q1 </a:t>
                      </a:r>
                    </a:p>
                    <a:p>
                      <a:pPr algn="ctr"/>
                      <a:r>
                        <a:rPr lang="en-US" sz="1400" b="1" dirty="0" smtClean="0">
                          <a:solidFill>
                            <a:schemeClr val="bg2"/>
                          </a:solidFill>
                        </a:rPr>
                        <a:t>(</a:t>
                      </a:r>
                      <a:r>
                        <a:rPr lang="en-US" sz="1400" b="1" dirty="0" smtClean="0">
                          <a:solidFill>
                            <a:schemeClr val="bg2"/>
                          </a:solidFill>
                        </a:rPr>
                        <a:t>n = 208</a:t>
                      </a:r>
                      <a:r>
                        <a:rPr lang="en-US" sz="1400" b="1" dirty="0" smtClean="0">
                          <a:solidFill>
                            <a:schemeClr val="bg2"/>
                          </a:solidFill>
                        </a:rPr>
                        <a:t>)</a:t>
                      </a:r>
                      <a:endParaRPr lang="en-US" sz="1400" b="1" dirty="0">
                        <a:solidFill>
                          <a:schemeClr val="bg2"/>
                        </a:solidFill>
                      </a:endParaRPr>
                    </a:p>
                  </a:txBody>
                  <a:tcPr marT="60960" marB="6096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sz="1400" b="1" dirty="0" smtClean="0">
                          <a:solidFill>
                            <a:schemeClr val="bg2"/>
                          </a:solidFill>
                        </a:rPr>
                        <a:t>Q2</a:t>
                      </a:r>
                      <a:r>
                        <a:rPr lang="en-US" sz="1400" b="1" baseline="0" dirty="0" smtClean="0">
                          <a:solidFill>
                            <a:schemeClr val="bg2"/>
                          </a:solidFill>
                        </a:rPr>
                        <a:t> </a:t>
                      </a:r>
                    </a:p>
                    <a:p>
                      <a:pPr algn="ctr"/>
                      <a:r>
                        <a:rPr lang="en-US" sz="1400" b="1" baseline="0" dirty="0" smtClean="0">
                          <a:solidFill>
                            <a:schemeClr val="bg2"/>
                          </a:solidFill>
                        </a:rPr>
                        <a:t>(</a:t>
                      </a:r>
                      <a:r>
                        <a:rPr lang="en-US" sz="1400" b="1" baseline="0" dirty="0" smtClean="0">
                          <a:solidFill>
                            <a:schemeClr val="bg2"/>
                          </a:solidFill>
                        </a:rPr>
                        <a:t>n = 209</a:t>
                      </a:r>
                      <a:r>
                        <a:rPr lang="en-US" sz="1400" b="1" baseline="0" dirty="0" smtClean="0">
                          <a:solidFill>
                            <a:schemeClr val="bg2"/>
                          </a:solidFill>
                        </a:rPr>
                        <a:t>)</a:t>
                      </a:r>
                      <a:endParaRPr lang="en-US" sz="1400" b="1" dirty="0">
                        <a:solidFill>
                          <a:schemeClr val="bg2"/>
                        </a:solidFill>
                      </a:endParaRPr>
                    </a:p>
                  </a:txBody>
                  <a:tcPr marT="60960" marB="6096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sz="1400" b="1" dirty="0" smtClean="0">
                          <a:solidFill>
                            <a:schemeClr val="bg2"/>
                          </a:solidFill>
                        </a:rPr>
                        <a:t>Q3 </a:t>
                      </a:r>
                    </a:p>
                    <a:p>
                      <a:pPr algn="ctr"/>
                      <a:r>
                        <a:rPr lang="en-US" sz="1400" b="1" dirty="0" smtClean="0">
                          <a:solidFill>
                            <a:schemeClr val="bg2"/>
                          </a:solidFill>
                        </a:rPr>
                        <a:t>(</a:t>
                      </a:r>
                      <a:r>
                        <a:rPr lang="en-US" sz="1400" b="1" dirty="0" smtClean="0">
                          <a:solidFill>
                            <a:schemeClr val="bg2"/>
                          </a:solidFill>
                        </a:rPr>
                        <a:t>n = 208</a:t>
                      </a:r>
                      <a:r>
                        <a:rPr lang="en-US" sz="1400" b="1" dirty="0" smtClean="0">
                          <a:solidFill>
                            <a:schemeClr val="bg2"/>
                          </a:solidFill>
                        </a:rPr>
                        <a:t>)</a:t>
                      </a:r>
                      <a:endParaRPr lang="en-US" sz="1400" b="1" dirty="0">
                        <a:solidFill>
                          <a:schemeClr val="bg2"/>
                        </a:solidFill>
                      </a:endParaRPr>
                    </a:p>
                  </a:txBody>
                  <a:tcPr marT="60960" marB="6096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sz="1400" b="1" dirty="0" smtClean="0">
                          <a:solidFill>
                            <a:schemeClr val="bg2"/>
                          </a:solidFill>
                        </a:rPr>
                        <a:t>Q4 </a:t>
                      </a:r>
                    </a:p>
                    <a:p>
                      <a:pPr algn="ctr"/>
                      <a:r>
                        <a:rPr lang="en-US" sz="1400" b="1" dirty="0" smtClean="0">
                          <a:solidFill>
                            <a:schemeClr val="bg2"/>
                          </a:solidFill>
                        </a:rPr>
                        <a:t>(</a:t>
                      </a:r>
                      <a:r>
                        <a:rPr lang="en-US" sz="1400" b="1" dirty="0" smtClean="0">
                          <a:solidFill>
                            <a:schemeClr val="bg2"/>
                          </a:solidFill>
                        </a:rPr>
                        <a:t>n = 210</a:t>
                      </a:r>
                      <a:r>
                        <a:rPr lang="en-US" sz="1400" b="1" dirty="0" smtClean="0">
                          <a:solidFill>
                            <a:schemeClr val="bg2"/>
                          </a:solidFill>
                        </a:rPr>
                        <a:t>)</a:t>
                      </a:r>
                      <a:endParaRPr lang="en-US" sz="1400" b="1" dirty="0">
                        <a:solidFill>
                          <a:schemeClr val="bg2"/>
                        </a:solidFill>
                      </a:endParaRPr>
                    </a:p>
                  </a:txBody>
                  <a:tcPr marT="60960" marB="6096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sz="1400" b="1" dirty="0" smtClean="0">
                          <a:solidFill>
                            <a:schemeClr val="bg2"/>
                          </a:solidFill>
                        </a:rPr>
                        <a:t>Q5 </a:t>
                      </a:r>
                    </a:p>
                    <a:p>
                      <a:pPr algn="ctr"/>
                      <a:r>
                        <a:rPr lang="en-US" sz="1400" b="1" dirty="0" smtClean="0">
                          <a:solidFill>
                            <a:schemeClr val="bg2"/>
                          </a:solidFill>
                        </a:rPr>
                        <a:t>(</a:t>
                      </a:r>
                      <a:r>
                        <a:rPr lang="en-US" sz="1400" b="1" dirty="0" smtClean="0">
                          <a:solidFill>
                            <a:schemeClr val="bg2"/>
                          </a:solidFill>
                        </a:rPr>
                        <a:t>n = 208</a:t>
                      </a:r>
                      <a:r>
                        <a:rPr lang="en-US" sz="1400" b="1" dirty="0" smtClean="0">
                          <a:solidFill>
                            <a:schemeClr val="bg2"/>
                          </a:solidFill>
                        </a:rPr>
                        <a:t>)</a:t>
                      </a:r>
                      <a:endParaRPr lang="en-US" sz="1400" b="1" dirty="0">
                        <a:solidFill>
                          <a:schemeClr val="bg2"/>
                        </a:solidFill>
                      </a:endParaRPr>
                    </a:p>
                  </a:txBody>
                  <a:tcPr marT="60960" marB="6096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sz="1400" b="1" i="1" dirty="0" smtClean="0">
                          <a:solidFill>
                            <a:schemeClr val="bg2"/>
                          </a:solidFill>
                        </a:rPr>
                        <a:t>P</a:t>
                      </a:r>
                      <a:endParaRPr lang="en-US" sz="1400" b="1" i="1" dirty="0">
                        <a:solidFill>
                          <a:schemeClr val="bg2"/>
                        </a:solidFill>
                      </a:endParaRPr>
                    </a:p>
                  </a:txBody>
                  <a:tcPr marT="60960" marB="6096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544691">
                <a:tc>
                  <a:txBody>
                    <a:bodyPr/>
                    <a:lstStyle/>
                    <a:p>
                      <a:pPr algn="l"/>
                      <a:r>
                        <a:rPr lang="en-US" sz="1400" b="1" dirty="0" smtClean="0">
                          <a:solidFill>
                            <a:schemeClr val="tx1"/>
                          </a:solidFill>
                        </a:rPr>
                        <a:t>Median 25(OH)D, ng/mL (range)</a:t>
                      </a:r>
                      <a:endParaRPr lang="en-US" sz="1400" b="1" dirty="0">
                        <a:solidFill>
                          <a:schemeClr val="tx1"/>
                        </a:solidFill>
                      </a:endParaRPr>
                    </a:p>
                  </a:txBody>
                  <a:tcPr marT="60960" marB="60960" anchor="ctr">
                    <a:lnL w="12700" cmpd="sng">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8.0</a:t>
                      </a:r>
                      <a:r>
                        <a:rPr lang="en-US" sz="1400" b="1" baseline="0" dirty="0" smtClean="0">
                          <a:solidFill>
                            <a:schemeClr val="tx1"/>
                          </a:solidFill>
                        </a:rPr>
                        <a:t> </a:t>
                      </a:r>
                    </a:p>
                    <a:p>
                      <a:pPr algn="ctr"/>
                      <a:r>
                        <a:rPr lang="en-US" sz="1400" b="1" baseline="0" dirty="0" smtClean="0">
                          <a:solidFill>
                            <a:schemeClr val="tx1"/>
                          </a:solidFill>
                        </a:rPr>
                        <a:t>(2.2-10.8)</a:t>
                      </a:r>
                      <a:endParaRPr lang="en-US" sz="1400" b="1" dirty="0">
                        <a:solidFill>
                          <a:schemeClr val="tx1"/>
                        </a:solidFill>
                      </a:endParaRPr>
                    </a:p>
                  </a:txBody>
                  <a:tcPr marT="60960" marB="6096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13.6 </a:t>
                      </a:r>
                    </a:p>
                    <a:p>
                      <a:pPr algn="ctr"/>
                      <a:r>
                        <a:rPr lang="en-US" sz="1400" b="1" dirty="0" smtClean="0">
                          <a:solidFill>
                            <a:schemeClr val="tx1"/>
                          </a:solidFill>
                        </a:rPr>
                        <a:t>(10.9-15.4)</a:t>
                      </a:r>
                      <a:endParaRPr lang="en-US" sz="1400" b="1" dirty="0">
                        <a:solidFill>
                          <a:schemeClr val="tx1"/>
                        </a:solidFill>
                      </a:endParaRPr>
                    </a:p>
                  </a:txBody>
                  <a:tcPr marT="60960" marB="6096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17.2</a:t>
                      </a:r>
                    </a:p>
                    <a:p>
                      <a:pPr algn="ctr"/>
                      <a:r>
                        <a:rPr lang="en-US" sz="1400" b="1" dirty="0" smtClean="0">
                          <a:solidFill>
                            <a:schemeClr val="tx1"/>
                          </a:solidFill>
                        </a:rPr>
                        <a:t>(15.4-19.2)</a:t>
                      </a:r>
                      <a:endParaRPr lang="en-US" sz="1400" b="1" dirty="0">
                        <a:solidFill>
                          <a:schemeClr val="tx1"/>
                        </a:solidFill>
                      </a:endParaRPr>
                    </a:p>
                  </a:txBody>
                  <a:tcPr marT="60960" marB="6096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21.4</a:t>
                      </a:r>
                    </a:p>
                    <a:p>
                      <a:pPr algn="ctr"/>
                      <a:r>
                        <a:rPr lang="en-US" sz="1400" b="1" dirty="0" smtClean="0">
                          <a:solidFill>
                            <a:schemeClr val="tx1"/>
                          </a:solidFill>
                        </a:rPr>
                        <a:t>(19.3-24.0)</a:t>
                      </a:r>
                      <a:endParaRPr lang="en-US" sz="1400" b="1" dirty="0">
                        <a:solidFill>
                          <a:schemeClr val="tx1"/>
                        </a:solidFill>
                      </a:endParaRPr>
                    </a:p>
                  </a:txBody>
                  <a:tcPr marT="60960" marB="6096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27.5</a:t>
                      </a:r>
                    </a:p>
                    <a:p>
                      <a:pPr algn="ctr"/>
                      <a:r>
                        <a:rPr lang="en-US" sz="1400" b="1" dirty="0" smtClean="0">
                          <a:solidFill>
                            <a:schemeClr val="tx1"/>
                          </a:solidFill>
                        </a:rPr>
                        <a:t>(24.1-72.7)</a:t>
                      </a:r>
                      <a:endParaRPr lang="en-US" sz="1400" b="1" dirty="0">
                        <a:solidFill>
                          <a:schemeClr val="tx1"/>
                        </a:solidFill>
                      </a:endParaRPr>
                    </a:p>
                  </a:txBody>
                  <a:tcPr marT="60960" marB="6096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a:t>
                      </a:r>
                      <a:endParaRPr lang="en-US" sz="1400" b="1" dirty="0">
                        <a:solidFill>
                          <a:schemeClr val="tx1"/>
                        </a:solidFill>
                      </a:endParaRPr>
                    </a:p>
                  </a:txBody>
                  <a:tcPr marT="60960" marB="60960" anchor="ctr">
                    <a:lnL>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83301">
                <a:tc>
                  <a:txBody>
                    <a:bodyPr/>
                    <a:lstStyle/>
                    <a:p>
                      <a:pPr algn="l"/>
                      <a:r>
                        <a:rPr lang="en-US" sz="1400" b="1" dirty="0" smtClean="0">
                          <a:solidFill>
                            <a:schemeClr val="tx1"/>
                          </a:solidFill>
                        </a:rPr>
                        <a:t>Median age, years</a:t>
                      </a:r>
                      <a:endParaRPr lang="en-US" sz="1400" b="1" dirty="0">
                        <a:solidFill>
                          <a:schemeClr val="tx1"/>
                        </a:solidFill>
                      </a:endParaRPr>
                    </a:p>
                  </a:txBody>
                  <a:tcPr marT="60960" marB="6096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59</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60</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60</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61</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61</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a:t>
                      </a:r>
                      <a:r>
                        <a:rPr lang="en-US" sz="1400" b="1" dirty="0" smtClean="0">
                          <a:solidFill>
                            <a:schemeClr val="tx1"/>
                          </a:solidFill>
                        </a:rPr>
                        <a:t>07</a:t>
                      </a:r>
                      <a:endParaRPr lang="en-US" sz="1400" b="1" dirty="0">
                        <a:solidFill>
                          <a:schemeClr val="tx1"/>
                        </a:solidFill>
                      </a:endParaRPr>
                    </a:p>
                  </a:txBody>
                  <a:tcPr marT="60960" marB="60960" anchor="ctr">
                    <a:lnL>
                      <a:noFill/>
                    </a:lnL>
                    <a:lnR w="12700" cmpd="sng">
                      <a:noFill/>
                    </a:lnR>
                    <a:lnT w="12700" cmpd="sng">
                      <a:noFill/>
                    </a:lnT>
                    <a:lnB w="12700" cmpd="sng">
                      <a:noFill/>
                    </a:lnB>
                    <a:lnTlToBr w="12700" cmpd="sng">
                      <a:noFill/>
                      <a:prstDash val="solid"/>
                    </a:lnTlToBr>
                    <a:lnBlToTr w="12700" cmpd="sng">
                      <a:noFill/>
                      <a:prstDash val="solid"/>
                    </a:lnBlToTr>
                    <a:noFill/>
                  </a:tcPr>
                </a:tc>
              </a:tr>
              <a:tr h="253090">
                <a:tc>
                  <a:txBody>
                    <a:bodyPr/>
                    <a:lstStyle/>
                    <a:p>
                      <a:pPr algn="l"/>
                      <a:r>
                        <a:rPr lang="en-US" sz="1400" b="1" dirty="0" smtClean="0">
                          <a:solidFill>
                            <a:schemeClr val="tx1"/>
                          </a:solidFill>
                        </a:rPr>
                        <a:t>Male,</a:t>
                      </a:r>
                      <a:r>
                        <a:rPr lang="en-US" sz="1400" b="1" baseline="0" dirty="0" smtClean="0">
                          <a:solidFill>
                            <a:schemeClr val="tx1"/>
                          </a:solidFill>
                        </a:rPr>
                        <a:t> %</a:t>
                      </a:r>
                      <a:endParaRPr lang="en-US" sz="1400" b="1" dirty="0">
                        <a:solidFill>
                          <a:schemeClr val="tx1"/>
                        </a:solidFill>
                      </a:endParaRPr>
                    </a:p>
                  </a:txBody>
                  <a:tcPr marT="60960" marB="6096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48</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64</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58</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64</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55</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a:t>
                      </a:r>
                      <a:r>
                        <a:rPr lang="en-US" sz="1400" b="1" dirty="0" smtClean="0">
                          <a:solidFill>
                            <a:schemeClr val="tx1"/>
                          </a:solidFill>
                        </a:rPr>
                        <a:t>004</a:t>
                      </a:r>
                      <a:endParaRPr lang="en-US" sz="1400" b="1" dirty="0">
                        <a:solidFill>
                          <a:schemeClr val="tx1"/>
                        </a:solidFill>
                      </a:endParaRPr>
                    </a:p>
                  </a:txBody>
                  <a:tcPr marT="60960" marB="60960" anchor="ctr">
                    <a:lnL>
                      <a:noFill/>
                    </a:lnL>
                    <a:lnR w="12700" cmpd="sng">
                      <a:noFill/>
                    </a:lnR>
                    <a:lnT w="12700" cmpd="sng">
                      <a:noFill/>
                    </a:lnT>
                    <a:lnB w="12700" cmpd="sng">
                      <a:noFill/>
                    </a:lnB>
                    <a:lnTlToBr w="12700" cmpd="sng">
                      <a:noFill/>
                      <a:prstDash val="solid"/>
                    </a:lnTlToBr>
                    <a:lnBlToTr w="12700" cmpd="sng">
                      <a:noFill/>
                      <a:prstDash val="solid"/>
                    </a:lnBlToTr>
                    <a:noFill/>
                  </a:tcPr>
                </a:tc>
              </a:tr>
              <a:tr h="253090">
                <a:tc>
                  <a:txBody>
                    <a:bodyPr/>
                    <a:lstStyle/>
                    <a:p>
                      <a:pPr algn="l"/>
                      <a:r>
                        <a:rPr lang="en-US" sz="1400" b="1" dirty="0" smtClean="0">
                          <a:solidFill>
                            <a:schemeClr val="tx1"/>
                          </a:solidFill>
                        </a:rPr>
                        <a:t>Black,</a:t>
                      </a:r>
                      <a:r>
                        <a:rPr lang="en-US" sz="1400" b="1" baseline="0" dirty="0" smtClean="0">
                          <a:solidFill>
                            <a:schemeClr val="tx1"/>
                          </a:solidFill>
                        </a:rPr>
                        <a:t> %</a:t>
                      </a:r>
                      <a:endParaRPr lang="en-US" sz="1400" b="1" dirty="0">
                        <a:solidFill>
                          <a:schemeClr val="tx1"/>
                        </a:solidFill>
                      </a:endParaRPr>
                    </a:p>
                  </a:txBody>
                  <a:tcPr marT="60960" marB="6096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25</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12</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7</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&lt;.</a:t>
                      </a:r>
                      <a:r>
                        <a:rPr lang="en-US" sz="1400" b="1" dirty="0" smtClean="0">
                          <a:solidFill>
                            <a:schemeClr val="tx1"/>
                          </a:solidFill>
                        </a:rPr>
                        <a:t>0001</a:t>
                      </a:r>
                      <a:endParaRPr lang="en-US" sz="1400" b="1" dirty="0">
                        <a:solidFill>
                          <a:schemeClr val="tx1"/>
                        </a:solidFill>
                      </a:endParaRPr>
                    </a:p>
                  </a:txBody>
                  <a:tcPr marT="60960" marB="60960" anchor="ctr">
                    <a:lnL>
                      <a:noFill/>
                    </a:lnL>
                    <a:lnR w="12700" cmpd="sng">
                      <a:noFill/>
                    </a:lnR>
                    <a:lnT w="12700" cmpd="sng">
                      <a:noFill/>
                    </a:lnT>
                    <a:lnB w="12700" cmpd="sng">
                      <a:noFill/>
                    </a:lnB>
                    <a:lnTlToBr w="12700" cmpd="sng">
                      <a:noFill/>
                      <a:prstDash val="solid"/>
                    </a:lnTlToBr>
                    <a:lnBlToTr w="12700" cmpd="sng">
                      <a:noFill/>
                      <a:prstDash val="solid"/>
                    </a:lnBlToTr>
                    <a:noFill/>
                  </a:tcPr>
                </a:tc>
              </a:tr>
              <a:tr h="253090">
                <a:tc>
                  <a:txBody>
                    <a:bodyPr/>
                    <a:lstStyle/>
                    <a:p>
                      <a:pPr algn="l"/>
                      <a:r>
                        <a:rPr lang="en-US" sz="1400" b="1" dirty="0" smtClean="0">
                          <a:solidFill>
                            <a:schemeClr val="tx1"/>
                          </a:solidFill>
                        </a:rPr>
                        <a:t>ECOG 0 /</a:t>
                      </a:r>
                      <a:r>
                        <a:rPr lang="en-US" sz="1400" b="1" baseline="0" dirty="0" smtClean="0">
                          <a:solidFill>
                            <a:schemeClr val="tx1"/>
                          </a:solidFill>
                        </a:rPr>
                        <a:t> 1, %</a:t>
                      </a:r>
                      <a:endParaRPr lang="en-US" sz="1400" b="1" dirty="0">
                        <a:solidFill>
                          <a:schemeClr val="tx1"/>
                        </a:solidFill>
                      </a:endParaRPr>
                    </a:p>
                  </a:txBody>
                  <a:tcPr marT="60960" marB="6096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49 / 50</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64 / 36</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58 / 42</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63 / 37</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70 / 30</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a:t>
                      </a:r>
                      <a:r>
                        <a:rPr lang="en-US" sz="1400" b="1" dirty="0" smtClean="0">
                          <a:solidFill>
                            <a:schemeClr val="tx1"/>
                          </a:solidFill>
                        </a:rPr>
                        <a:t>002</a:t>
                      </a:r>
                      <a:endParaRPr lang="en-US" sz="1400" b="1" dirty="0">
                        <a:solidFill>
                          <a:schemeClr val="tx1"/>
                        </a:solidFill>
                      </a:endParaRPr>
                    </a:p>
                  </a:txBody>
                  <a:tcPr marT="60960" marB="60960" anchor="ctr">
                    <a:lnL>
                      <a:noFill/>
                    </a:lnL>
                    <a:lnR w="12700" cmpd="sng">
                      <a:noFill/>
                    </a:lnR>
                    <a:lnT w="12700" cmpd="sng">
                      <a:noFill/>
                    </a:lnT>
                    <a:lnB w="12700" cmpd="sng">
                      <a:noFill/>
                    </a:lnB>
                    <a:lnTlToBr w="12700" cmpd="sng">
                      <a:noFill/>
                      <a:prstDash val="solid"/>
                    </a:lnTlToBr>
                    <a:lnBlToTr w="12700" cmpd="sng">
                      <a:noFill/>
                      <a:prstDash val="solid"/>
                    </a:lnBlToTr>
                    <a:noFill/>
                  </a:tcPr>
                </a:tc>
              </a:tr>
              <a:tr h="369590">
                <a:tc>
                  <a:txBody>
                    <a:bodyPr/>
                    <a:lstStyle/>
                    <a:p>
                      <a:pPr algn="l"/>
                      <a:r>
                        <a:rPr lang="en-US" sz="1400" b="1" i="1" dirty="0" smtClean="0">
                          <a:solidFill>
                            <a:schemeClr val="tx1"/>
                          </a:solidFill>
                        </a:rPr>
                        <a:t>RAS</a:t>
                      </a:r>
                      <a:r>
                        <a:rPr lang="en-US" sz="1400" b="1" i="1" baseline="0" dirty="0" smtClean="0">
                          <a:solidFill>
                            <a:schemeClr val="tx1"/>
                          </a:solidFill>
                        </a:rPr>
                        <a:t> </a:t>
                      </a:r>
                      <a:r>
                        <a:rPr lang="en-US" sz="1400" b="1" i="0" baseline="0" dirty="0" smtClean="0">
                          <a:solidFill>
                            <a:schemeClr val="tx1"/>
                          </a:solidFill>
                        </a:rPr>
                        <a:t>WT / </a:t>
                      </a:r>
                      <a:r>
                        <a:rPr lang="en-US" sz="1400" b="1" i="0" baseline="0" dirty="0" err="1" smtClean="0">
                          <a:solidFill>
                            <a:schemeClr val="tx1"/>
                          </a:solidFill>
                        </a:rPr>
                        <a:t>mut</a:t>
                      </a:r>
                      <a:r>
                        <a:rPr lang="en-US" sz="1400" b="1" i="0" baseline="0" dirty="0" smtClean="0">
                          <a:solidFill>
                            <a:schemeClr val="tx1"/>
                          </a:solidFill>
                        </a:rPr>
                        <a:t> / unknown, %</a:t>
                      </a:r>
                      <a:endParaRPr lang="en-US" sz="1400" b="1" i="1" dirty="0">
                        <a:solidFill>
                          <a:schemeClr val="tx1"/>
                        </a:solidFill>
                      </a:endParaRPr>
                    </a:p>
                  </a:txBody>
                  <a:tcPr marT="60960" marB="60960" anchor="ctr">
                    <a:lnL w="12700" cmpd="sng">
                      <a:noFill/>
                    </a:lnL>
                    <a:lnR>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33 / 30 / </a:t>
                      </a:r>
                    </a:p>
                    <a:p>
                      <a:pPr algn="ctr"/>
                      <a:r>
                        <a:rPr lang="en-US" sz="1400" b="1" dirty="0" smtClean="0">
                          <a:solidFill>
                            <a:schemeClr val="tx1"/>
                          </a:solidFill>
                        </a:rPr>
                        <a:t>37</a:t>
                      </a:r>
                      <a:endParaRPr lang="en-US" sz="1400" b="1" dirty="0">
                        <a:solidFill>
                          <a:schemeClr val="tx1"/>
                        </a:solidFill>
                      </a:endParaRPr>
                    </a:p>
                  </a:txBody>
                  <a:tcPr marT="60960" marB="60960" anchor="ctr">
                    <a:lnL>
                      <a:noFill/>
                    </a:lnL>
                    <a:lnR>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31 / 30</a:t>
                      </a:r>
                      <a:r>
                        <a:rPr lang="en-US" sz="1400" b="1" baseline="0" dirty="0" smtClean="0">
                          <a:solidFill>
                            <a:schemeClr val="tx1"/>
                          </a:solidFill>
                        </a:rPr>
                        <a:t> / </a:t>
                      </a:r>
                    </a:p>
                    <a:p>
                      <a:pPr algn="ctr"/>
                      <a:r>
                        <a:rPr lang="en-US" sz="1400" b="1" baseline="0" dirty="0" smtClean="0">
                          <a:solidFill>
                            <a:schemeClr val="tx1"/>
                          </a:solidFill>
                        </a:rPr>
                        <a:t>39</a:t>
                      </a:r>
                      <a:endParaRPr lang="en-US" sz="1400" b="1" dirty="0">
                        <a:solidFill>
                          <a:schemeClr val="tx1"/>
                        </a:solidFill>
                      </a:endParaRPr>
                    </a:p>
                  </a:txBody>
                  <a:tcPr marT="60960" marB="60960" anchor="ctr">
                    <a:lnL>
                      <a:noFill/>
                    </a:lnL>
                    <a:lnR>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26 / 39 / </a:t>
                      </a:r>
                    </a:p>
                    <a:p>
                      <a:pPr algn="ctr"/>
                      <a:r>
                        <a:rPr lang="en-US" sz="1400" b="1" dirty="0" smtClean="0">
                          <a:solidFill>
                            <a:schemeClr val="tx1"/>
                          </a:solidFill>
                        </a:rPr>
                        <a:t>35</a:t>
                      </a:r>
                      <a:endParaRPr lang="en-US" sz="1400" b="1" dirty="0">
                        <a:solidFill>
                          <a:schemeClr val="tx1"/>
                        </a:solidFill>
                      </a:endParaRPr>
                    </a:p>
                  </a:txBody>
                  <a:tcPr marT="60960" marB="60960" anchor="ctr">
                    <a:lnL>
                      <a:noFill/>
                    </a:lnL>
                    <a:lnR>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38 / 29 / </a:t>
                      </a:r>
                    </a:p>
                    <a:p>
                      <a:pPr algn="ctr"/>
                      <a:r>
                        <a:rPr lang="en-US" sz="1400" b="1" dirty="0" smtClean="0">
                          <a:solidFill>
                            <a:schemeClr val="tx1"/>
                          </a:solidFill>
                        </a:rPr>
                        <a:t>33</a:t>
                      </a:r>
                      <a:endParaRPr lang="en-US" sz="1400" b="1" dirty="0">
                        <a:solidFill>
                          <a:schemeClr val="tx1"/>
                        </a:solidFill>
                      </a:endParaRPr>
                    </a:p>
                  </a:txBody>
                  <a:tcPr marT="60960" marB="60960" anchor="ctr">
                    <a:lnL>
                      <a:noFill/>
                    </a:lnL>
                    <a:lnR>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37 / 21 / </a:t>
                      </a:r>
                    </a:p>
                    <a:p>
                      <a:pPr algn="ctr"/>
                      <a:r>
                        <a:rPr lang="en-US" sz="1400" b="1" dirty="0" smtClean="0">
                          <a:solidFill>
                            <a:schemeClr val="tx1"/>
                          </a:solidFill>
                        </a:rPr>
                        <a:t>42</a:t>
                      </a:r>
                      <a:endParaRPr lang="en-US" sz="1400" b="1" dirty="0">
                        <a:solidFill>
                          <a:schemeClr val="tx1"/>
                        </a:solidFill>
                      </a:endParaRPr>
                    </a:p>
                  </a:txBody>
                  <a:tcPr marT="60960" marB="60960" anchor="ctr">
                    <a:lnL>
                      <a:noFill/>
                    </a:lnL>
                    <a:lnR>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a:t>
                      </a:r>
                      <a:r>
                        <a:rPr lang="en-US" sz="1400" b="1" dirty="0" smtClean="0">
                          <a:solidFill>
                            <a:schemeClr val="tx1"/>
                          </a:solidFill>
                        </a:rPr>
                        <a:t>02</a:t>
                      </a:r>
                      <a:endParaRPr lang="en-US" sz="1400" b="1" dirty="0">
                        <a:solidFill>
                          <a:schemeClr val="tx1"/>
                        </a:solidFill>
                      </a:endParaRPr>
                    </a:p>
                  </a:txBody>
                  <a:tcPr marT="60960" marB="60960" anchor="ctr">
                    <a:lnL>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Rectangle 6"/>
          <p:cNvSpPr/>
          <p:nvPr/>
        </p:nvSpPr>
        <p:spPr>
          <a:xfrm>
            <a:off x="5791200" y="1642646"/>
            <a:ext cx="3200400" cy="338554"/>
          </a:xfrm>
          <a:prstGeom prst="rect">
            <a:avLst/>
          </a:prstGeom>
        </p:spPr>
        <p:txBody>
          <a:bodyPr wrap="square">
            <a:spAutoFit/>
          </a:bodyPr>
          <a:lstStyle/>
          <a:p>
            <a:pPr algn="ctr"/>
            <a:r>
              <a:rPr lang="en-US" sz="1600" b="1" dirty="0" smtClean="0"/>
              <a:t>Median 25(OH)D = 17.2 ng/mL</a:t>
            </a:r>
            <a:endParaRPr lang="en-US" sz="1600" b="1" dirty="0"/>
          </a:p>
        </p:txBody>
      </p:sp>
      <p:sp>
        <p:nvSpPr>
          <p:cNvPr id="9" name="TextBox 8"/>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330760"/>
            <a:ext cx="8686800" cy="1016000"/>
          </a:xfrm>
        </p:spPr>
        <p:txBody>
          <a:bodyPr/>
          <a:lstStyle/>
          <a:p>
            <a:pPr eaLnBrk="1" hangingPunct="1"/>
            <a:r>
              <a:rPr lang="en-US" sz="3600" dirty="0" smtClean="0">
                <a:latin typeface="Arial" charset="0"/>
              </a:rPr>
              <a:t>Baseline Characteristics (2)</a:t>
            </a:r>
            <a:endParaRPr lang="en-US" sz="3600" dirty="0">
              <a:latin typeface="Arial" charset="0"/>
            </a:endParaRPr>
          </a:p>
        </p:txBody>
      </p:sp>
      <p:sp>
        <p:nvSpPr>
          <p:cNvPr id="4" name="Content Placeholder 3"/>
          <p:cNvSpPr>
            <a:spLocks noGrp="1"/>
          </p:cNvSpPr>
          <p:nvPr>
            <p:ph idx="1"/>
          </p:nvPr>
        </p:nvSpPr>
        <p:spPr>
          <a:xfrm>
            <a:off x="152400" y="1316597"/>
            <a:ext cx="8686800" cy="4678363"/>
          </a:xfrm>
        </p:spPr>
        <p:txBody>
          <a:bodyPr/>
          <a:lstStyle/>
          <a:p>
            <a:r>
              <a:rPr lang="en-US" sz="2000" dirty="0" smtClean="0"/>
              <a:t>No significant difference in chemotherapy backbone, history of prior adjuvant therapy, or assigned biologic between quintiles of </a:t>
            </a:r>
            <a:r>
              <a:rPr lang="en-US" sz="2000" dirty="0" smtClean="0"/>
              <a:t>25(OH)D</a:t>
            </a:r>
            <a:endParaRPr lang="en-US" sz="2000" dirty="0" smtClean="0"/>
          </a:p>
          <a:p>
            <a:r>
              <a:rPr lang="en-US" sz="2000" dirty="0" smtClean="0"/>
              <a:t>Significantly lower 25(OH)D seen in:</a:t>
            </a:r>
          </a:p>
          <a:p>
            <a:pPr lvl="1"/>
            <a:r>
              <a:rPr lang="en-US" sz="2000" dirty="0" smtClean="0"/>
              <a:t>Patients living in the north and northeast (</a:t>
            </a:r>
            <a:r>
              <a:rPr lang="en-US" sz="2000" i="1" dirty="0" smtClean="0"/>
              <a:t>P</a:t>
            </a:r>
            <a:r>
              <a:rPr lang="en-US" sz="2000" dirty="0" smtClean="0"/>
              <a:t>&lt;.</a:t>
            </a:r>
            <a:r>
              <a:rPr lang="en-US" sz="2000" dirty="0" smtClean="0"/>
              <a:t>0001) </a:t>
            </a:r>
          </a:p>
          <a:p>
            <a:pPr lvl="1"/>
            <a:r>
              <a:rPr lang="en-US" sz="2000" dirty="0" smtClean="0"/>
              <a:t>Patients with blood drawn in winter and spring (</a:t>
            </a:r>
            <a:r>
              <a:rPr lang="en-US" sz="2000" i="1" dirty="0" smtClean="0"/>
              <a:t>P </a:t>
            </a:r>
            <a:r>
              <a:rPr lang="en-US" sz="2000" dirty="0" smtClean="0"/>
              <a:t>= .03)</a:t>
            </a:r>
          </a:p>
          <a:p>
            <a:pPr lvl="1"/>
            <a:r>
              <a:rPr lang="en-US" sz="2000" dirty="0" smtClean="0"/>
              <a:t>Obese patients (</a:t>
            </a:r>
            <a:r>
              <a:rPr lang="en-US" sz="2000" i="1" dirty="0" smtClean="0"/>
              <a:t>P </a:t>
            </a:r>
            <a:r>
              <a:rPr lang="en-US" sz="2000" dirty="0" smtClean="0"/>
              <a:t>= .0006)</a:t>
            </a:r>
          </a:p>
          <a:p>
            <a:pPr lvl="1"/>
            <a:r>
              <a:rPr lang="en-US" sz="2000" dirty="0" smtClean="0"/>
              <a:t>Less physically-active patients (</a:t>
            </a:r>
            <a:r>
              <a:rPr lang="en-US" sz="2000" i="1" dirty="0" smtClean="0"/>
              <a:t>P </a:t>
            </a:r>
            <a:r>
              <a:rPr lang="en-US" sz="2000" dirty="0" smtClean="0"/>
              <a:t>= .004)</a:t>
            </a:r>
          </a:p>
          <a:p>
            <a:pPr lvl="1"/>
            <a:r>
              <a:rPr lang="en-US" sz="2000" dirty="0" smtClean="0"/>
              <a:t>Patients not reporting vitamin D supplement use (</a:t>
            </a:r>
            <a:r>
              <a:rPr lang="en-US" sz="2000" i="1" dirty="0" smtClean="0"/>
              <a:t>P</a:t>
            </a:r>
            <a:r>
              <a:rPr lang="en-US" sz="2000" dirty="0" smtClean="0"/>
              <a:t>&lt;.</a:t>
            </a:r>
            <a:r>
              <a:rPr lang="en-US" sz="2000" dirty="0" smtClean="0"/>
              <a:t>0001)</a:t>
            </a:r>
            <a:endParaRPr lang="en-US" sz="2000" dirty="0"/>
          </a:p>
        </p:txBody>
      </p:sp>
      <p:sp>
        <p:nvSpPr>
          <p:cNvPr id="6" name="TextBox 5"/>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extLst>
      <p:ext uri="{BB962C8B-B14F-4D97-AF65-F5344CB8AC3E}">
        <p14:creationId xmlns:p14="http://schemas.microsoft.com/office/powerpoint/2010/main" val="1500858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0" y="284704"/>
            <a:ext cx="9144000" cy="889000"/>
          </a:xfrm>
        </p:spPr>
        <p:txBody>
          <a:bodyPr/>
          <a:lstStyle/>
          <a:p>
            <a:pPr eaLnBrk="1" hangingPunct="1"/>
            <a:r>
              <a:rPr lang="en-US" sz="2400" dirty="0" smtClean="0">
                <a:latin typeface="Arial" charset="0"/>
              </a:rPr>
              <a:t>Higher Vitamin D Levels Associated </a:t>
            </a:r>
            <a:r>
              <a:rPr lang="en-US" sz="2400" dirty="0" smtClean="0">
                <a:latin typeface="Arial" charset="0"/>
              </a:rPr>
              <a:t>With </a:t>
            </a:r>
            <a:r>
              <a:rPr lang="en-US" sz="2400" dirty="0" smtClean="0">
                <a:latin typeface="Arial" charset="0"/>
              </a:rPr>
              <a:t>Better Survival</a:t>
            </a:r>
            <a:endParaRPr lang="en-US" sz="2400" dirty="0">
              <a:latin typeface="Arial" charset="0"/>
            </a:endParaRPr>
          </a:p>
        </p:txBody>
      </p:sp>
      <p:sp>
        <p:nvSpPr>
          <p:cNvPr id="1254" name="Rectangle 230"/>
          <p:cNvSpPr>
            <a:spLocks noChangeArrowheads="1"/>
          </p:cNvSpPr>
          <p:nvPr/>
        </p:nvSpPr>
        <p:spPr bwMode="auto">
          <a:xfrm>
            <a:off x="1644650" y="5871289"/>
            <a:ext cx="19236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417</a:t>
            </a:r>
          </a:p>
        </p:txBody>
      </p:sp>
      <p:sp>
        <p:nvSpPr>
          <p:cNvPr id="1255" name="Rectangle 231"/>
          <p:cNvSpPr>
            <a:spLocks noChangeArrowheads="1"/>
          </p:cNvSpPr>
          <p:nvPr/>
        </p:nvSpPr>
        <p:spPr bwMode="auto">
          <a:xfrm>
            <a:off x="2393959" y="5871289"/>
            <a:ext cx="19236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328</a:t>
            </a:r>
          </a:p>
        </p:txBody>
      </p:sp>
      <p:sp>
        <p:nvSpPr>
          <p:cNvPr id="1256" name="Rectangle 232"/>
          <p:cNvSpPr>
            <a:spLocks noChangeArrowheads="1"/>
          </p:cNvSpPr>
          <p:nvPr/>
        </p:nvSpPr>
        <p:spPr bwMode="auto">
          <a:xfrm>
            <a:off x="3140113" y="5871289"/>
            <a:ext cx="19236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227</a:t>
            </a:r>
          </a:p>
        </p:txBody>
      </p:sp>
      <p:sp>
        <p:nvSpPr>
          <p:cNvPr id="1257" name="Rectangle 233"/>
          <p:cNvSpPr>
            <a:spLocks noChangeArrowheads="1"/>
          </p:cNvSpPr>
          <p:nvPr/>
        </p:nvSpPr>
        <p:spPr bwMode="auto">
          <a:xfrm>
            <a:off x="3878329" y="5871289"/>
            <a:ext cx="19236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117</a:t>
            </a:r>
          </a:p>
        </p:txBody>
      </p:sp>
      <p:sp>
        <p:nvSpPr>
          <p:cNvPr id="1258" name="Rectangle 234"/>
          <p:cNvSpPr>
            <a:spLocks noChangeArrowheads="1"/>
          </p:cNvSpPr>
          <p:nvPr/>
        </p:nvSpPr>
        <p:spPr bwMode="auto">
          <a:xfrm>
            <a:off x="4679012" y="5871289"/>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56</a:t>
            </a:r>
          </a:p>
        </p:txBody>
      </p:sp>
      <p:sp>
        <p:nvSpPr>
          <p:cNvPr id="1259" name="Rectangle 235"/>
          <p:cNvSpPr>
            <a:spLocks noChangeArrowheads="1"/>
          </p:cNvSpPr>
          <p:nvPr/>
        </p:nvSpPr>
        <p:spPr bwMode="auto">
          <a:xfrm>
            <a:off x="5428876" y="5871289"/>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27</a:t>
            </a:r>
          </a:p>
        </p:txBody>
      </p:sp>
      <p:sp>
        <p:nvSpPr>
          <p:cNvPr id="1260" name="Rectangle 236"/>
          <p:cNvSpPr>
            <a:spLocks noChangeArrowheads="1"/>
          </p:cNvSpPr>
          <p:nvPr/>
        </p:nvSpPr>
        <p:spPr bwMode="auto">
          <a:xfrm>
            <a:off x="6225820" y="5871289"/>
            <a:ext cx="5770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5</a:t>
            </a:r>
          </a:p>
        </p:txBody>
      </p:sp>
      <p:sp>
        <p:nvSpPr>
          <p:cNvPr id="1261" name="Rectangle 237"/>
          <p:cNvSpPr>
            <a:spLocks noChangeArrowheads="1"/>
          </p:cNvSpPr>
          <p:nvPr/>
        </p:nvSpPr>
        <p:spPr bwMode="auto">
          <a:xfrm>
            <a:off x="6966705" y="5871289"/>
            <a:ext cx="45719"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a:t>
            </a:r>
          </a:p>
        </p:txBody>
      </p:sp>
      <p:sp>
        <p:nvSpPr>
          <p:cNvPr id="1262" name="Rectangle 238"/>
          <p:cNvSpPr>
            <a:spLocks noChangeArrowheads="1"/>
          </p:cNvSpPr>
          <p:nvPr/>
        </p:nvSpPr>
        <p:spPr bwMode="auto">
          <a:xfrm>
            <a:off x="1636713" y="6074489"/>
            <a:ext cx="19236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418</a:t>
            </a:r>
          </a:p>
        </p:txBody>
      </p:sp>
      <p:sp>
        <p:nvSpPr>
          <p:cNvPr id="1263" name="Rectangle 239"/>
          <p:cNvSpPr>
            <a:spLocks noChangeArrowheads="1"/>
          </p:cNvSpPr>
          <p:nvPr/>
        </p:nvSpPr>
        <p:spPr bwMode="auto">
          <a:xfrm>
            <a:off x="2386022" y="6074489"/>
            <a:ext cx="19236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332</a:t>
            </a:r>
          </a:p>
        </p:txBody>
      </p:sp>
      <p:sp>
        <p:nvSpPr>
          <p:cNvPr id="1264" name="Rectangle 240"/>
          <p:cNvSpPr>
            <a:spLocks noChangeArrowheads="1"/>
          </p:cNvSpPr>
          <p:nvPr/>
        </p:nvSpPr>
        <p:spPr bwMode="auto">
          <a:xfrm>
            <a:off x="3132176" y="6074489"/>
            <a:ext cx="19236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237</a:t>
            </a:r>
          </a:p>
        </p:txBody>
      </p:sp>
      <p:sp>
        <p:nvSpPr>
          <p:cNvPr id="1265" name="Rectangle 241"/>
          <p:cNvSpPr>
            <a:spLocks noChangeArrowheads="1"/>
          </p:cNvSpPr>
          <p:nvPr/>
        </p:nvSpPr>
        <p:spPr bwMode="auto">
          <a:xfrm>
            <a:off x="3870392" y="6074489"/>
            <a:ext cx="19236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125</a:t>
            </a:r>
          </a:p>
        </p:txBody>
      </p:sp>
      <p:sp>
        <p:nvSpPr>
          <p:cNvPr id="1266" name="Rectangle 242"/>
          <p:cNvSpPr>
            <a:spLocks noChangeArrowheads="1"/>
          </p:cNvSpPr>
          <p:nvPr/>
        </p:nvSpPr>
        <p:spPr bwMode="auto">
          <a:xfrm>
            <a:off x="4679012" y="6074489"/>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64</a:t>
            </a:r>
          </a:p>
        </p:txBody>
      </p:sp>
      <p:sp>
        <p:nvSpPr>
          <p:cNvPr id="1267" name="Rectangle 243"/>
          <p:cNvSpPr>
            <a:spLocks noChangeArrowheads="1"/>
          </p:cNvSpPr>
          <p:nvPr/>
        </p:nvSpPr>
        <p:spPr bwMode="auto">
          <a:xfrm>
            <a:off x="5428876" y="6074489"/>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34</a:t>
            </a:r>
          </a:p>
        </p:txBody>
      </p:sp>
      <p:sp>
        <p:nvSpPr>
          <p:cNvPr id="1268" name="Rectangle 244"/>
          <p:cNvSpPr>
            <a:spLocks noChangeArrowheads="1"/>
          </p:cNvSpPr>
          <p:nvPr/>
        </p:nvSpPr>
        <p:spPr bwMode="auto">
          <a:xfrm>
            <a:off x="6197245" y="6074489"/>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11</a:t>
            </a:r>
          </a:p>
        </p:txBody>
      </p:sp>
      <p:sp>
        <p:nvSpPr>
          <p:cNvPr id="1269" name="Rectangle 245"/>
          <p:cNvSpPr>
            <a:spLocks noChangeArrowheads="1"/>
          </p:cNvSpPr>
          <p:nvPr/>
        </p:nvSpPr>
        <p:spPr bwMode="auto">
          <a:xfrm>
            <a:off x="6966705" y="6074489"/>
            <a:ext cx="45719"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2</a:t>
            </a:r>
          </a:p>
        </p:txBody>
      </p:sp>
      <p:sp>
        <p:nvSpPr>
          <p:cNvPr id="1270" name="Rectangle 246"/>
          <p:cNvSpPr>
            <a:spLocks noChangeArrowheads="1"/>
          </p:cNvSpPr>
          <p:nvPr/>
        </p:nvSpPr>
        <p:spPr bwMode="auto">
          <a:xfrm>
            <a:off x="1644650" y="6277689"/>
            <a:ext cx="17312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208</a:t>
            </a:r>
          </a:p>
        </p:txBody>
      </p:sp>
      <p:sp>
        <p:nvSpPr>
          <p:cNvPr id="1271" name="Rectangle 247"/>
          <p:cNvSpPr>
            <a:spLocks noChangeArrowheads="1"/>
          </p:cNvSpPr>
          <p:nvPr/>
        </p:nvSpPr>
        <p:spPr bwMode="auto">
          <a:xfrm>
            <a:off x="2393959" y="6277689"/>
            <a:ext cx="17312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171</a:t>
            </a:r>
          </a:p>
        </p:txBody>
      </p:sp>
      <p:sp>
        <p:nvSpPr>
          <p:cNvPr id="1272" name="Rectangle 248"/>
          <p:cNvSpPr>
            <a:spLocks noChangeArrowheads="1"/>
          </p:cNvSpPr>
          <p:nvPr/>
        </p:nvSpPr>
        <p:spPr bwMode="auto">
          <a:xfrm>
            <a:off x="3130588" y="6277689"/>
            <a:ext cx="17312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137</a:t>
            </a:r>
          </a:p>
        </p:txBody>
      </p:sp>
      <p:sp>
        <p:nvSpPr>
          <p:cNvPr id="1273" name="Rectangle 249"/>
          <p:cNvSpPr>
            <a:spLocks noChangeArrowheads="1"/>
          </p:cNvSpPr>
          <p:nvPr/>
        </p:nvSpPr>
        <p:spPr bwMode="auto">
          <a:xfrm>
            <a:off x="3922779" y="6277689"/>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76</a:t>
            </a:r>
          </a:p>
        </p:txBody>
      </p:sp>
      <p:sp>
        <p:nvSpPr>
          <p:cNvPr id="1274" name="Rectangle 250"/>
          <p:cNvSpPr>
            <a:spLocks noChangeArrowheads="1"/>
          </p:cNvSpPr>
          <p:nvPr/>
        </p:nvSpPr>
        <p:spPr bwMode="auto">
          <a:xfrm>
            <a:off x="4683774" y="6277689"/>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41</a:t>
            </a:r>
          </a:p>
        </p:txBody>
      </p:sp>
      <p:sp>
        <p:nvSpPr>
          <p:cNvPr id="1275" name="Rectangle 251"/>
          <p:cNvSpPr>
            <a:spLocks noChangeArrowheads="1"/>
          </p:cNvSpPr>
          <p:nvPr/>
        </p:nvSpPr>
        <p:spPr bwMode="auto">
          <a:xfrm>
            <a:off x="5433638" y="6277689"/>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22</a:t>
            </a:r>
          </a:p>
        </p:txBody>
      </p:sp>
      <p:sp>
        <p:nvSpPr>
          <p:cNvPr id="1276" name="Rectangle 252"/>
          <p:cNvSpPr>
            <a:spLocks noChangeArrowheads="1"/>
          </p:cNvSpPr>
          <p:nvPr/>
        </p:nvSpPr>
        <p:spPr bwMode="auto">
          <a:xfrm>
            <a:off x="6225820" y="6277689"/>
            <a:ext cx="5770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a:t>
            </a:r>
          </a:p>
        </p:txBody>
      </p:sp>
      <p:sp>
        <p:nvSpPr>
          <p:cNvPr id="1248" name="Rectangle 224"/>
          <p:cNvSpPr>
            <a:spLocks noChangeArrowheads="1"/>
          </p:cNvSpPr>
          <p:nvPr/>
        </p:nvSpPr>
        <p:spPr bwMode="auto">
          <a:xfrm>
            <a:off x="228600" y="5871289"/>
            <a:ext cx="67165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Quintiles 1 &amp; 2</a:t>
            </a:r>
          </a:p>
        </p:txBody>
      </p:sp>
      <p:sp>
        <p:nvSpPr>
          <p:cNvPr id="1249" name="Rectangle 225"/>
          <p:cNvSpPr>
            <a:spLocks noChangeArrowheads="1"/>
          </p:cNvSpPr>
          <p:nvPr/>
        </p:nvSpPr>
        <p:spPr bwMode="auto">
          <a:xfrm>
            <a:off x="228600" y="6074489"/>
            <a:ext cx="67165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Quintiles 3 &amp; 4</a:t>
            </a:r>
          </a:p>
        </p:txBody>
      </p:sp>
      <p:sp>
        <p:nvSpPr>
          <p:cNvPr id="1250" name="Rectangle 226"/>
          <p:cNvSpPr>
            <a:spLocks noChangeArrowheads="1"/>
          </p:cNvSpPr>
          <p:nvPr/>
        </p:nvSpPr>
        <p:spPr bwMode="auto">
          <a:xfrm>
            <a:off x="457201" y="6277689"/>
            <a:ext cx="43601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Quintile 5</a:t>
            </a:r>
          </a:p>
        </p:txBody>
      </p:sp>
      <p:sp>
        <p:nvSpPr>
          <p:cNvPr id="1251" name="Line 227"/>
          <p:cNvSpPr>
            <a:spLocks noChangeShapeType="1"/>
          </p:cNvSpPr>
          <p:nvPr/>
        </p:nvSpPr>
        <p:spPr bwMode="auto">
          <a:xfrm>
            <a:off x="1066800" y="5972888"/>
            <a:ext cx="427038" cy="0"/>
          </a:xfrm>
          <a:prstGeom prst="line">
            <a:avLst/>
          </a:prstGeom>
          <a:noFill/>
          <a:ln w="15875" cap="rnd">
            <a:solidFill>
              <a:srgbClr val="9FFF6D"/>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252" name="Line 228"/>
          <p:cNvSpPr>
            <a:spLocks noChangeShapeType="1"/>
          </p:cNvSpPr>
          <p:nvPr/>
        </p:nvSpPr>
        <p:spPr bwMode="auto">
          <a:xfrm>
            <a:off x="1066800" y="6176088"/>
            <a:ext cx="427038" cy="2117"/>
          </a:xfrm>
          <a:prstGeom prst="line">
            <a:avLst/>
          </a:prstGeom>
          <a:no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253" name="Line 229"/>
          <p:cNvSpPr>
            <a:spLocks noChangeShapeType="1"/>
          </p:cNvSpPr>
          <p:nvPr/>
        </p:nvSpPr>
        <p:spPr bwMode="auto">
          <a:xfrm>
            <a:off x="1066800" y="6379288"/>
            <a:ext cx="427038" cy="2117"/>
          </a:xfrm>
          <a:prstGeom prst="line">
            <a:avLst/>
          </a:prstGeom>
          <a:noFill/>
          <a:ln w="15875"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277" name="Rectangle 253"/>
          <p:cNvSpPr>
            <a:spLocks noChangeArrowheads="1"/>
          </p:cNvSpPr>
          <p:nvPr/>
        </p:nvSpPr>
        <p:spPr bwMode="auto">
          <a:xfrm>
            <a:off x="381001" y="5668089"/>
            <a:ext cx="503343"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800" u="sng" dirty="0" smtClean="0">
                <a:latin typeface="Arial" pitchFamily="34" charset="0"/>
                <a:cs typeface="Arial" pitchFamily="34" charset="0"/>
              </a:rPr>
              <a:t>No.</a:t>
            </a:r>
            <a:r>
              <a:rPr kumimoji="0" lang="en-US" sz="800" i="0" u="sng" strike="noStrike" cap="none" normalizeH="0" baseline="0" dirty="0" smtClean="0">
                <a:ln>
                  <a:noFill/>
                </a:ln>
                <a:effectLst/>
                <a:latin typeface="Arial" pitchFamily="34" charset="0"/>
                <a:cs typeface="Arial" pitchFamily="34" charset="0"/>
              </a:rPr>
              <a:t> at Risk</a:t>
            </a:r>
          </a:p>
        </p:txBody>
      </p:sp>
      <p:sp>
        <p:nvSpPr>
          <p:cNvPr id="354" name="Rectangle 353"/>
          <p:cNvSpPr>
            <a:spLocks noChangeArrowheads="1"/>
          </p:cNvSpPr>
          <p:nvPr/>
        </p:nvSpPr>
        <p:spPr bwMode="auto">
          <a:xfrm>
            <a:off x="6003925" y="1142655"/>
            <a:ext cx="38472"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bg1"/>
                </a:solidFill>
                <a:effectLst/>
                <a:latin typeface="Arial" pitchFamily="34" charset="0"/>
                <a:cs typeface="Arial" pitchFamily="34" charset="0"/>
              </a:rPr>
              <a:t> </a:t>
            </a:r>
          </a:p>
        </p:txBody>
      </p:sp>
      <p:sp>
        <p:nvSpPr>
          <p:cNvPr id="373" name="Rectangle 372"/>
          <p:cNvSpPr>
            <a:spLocks noChangeArrowheads="1"/>
          </p:cNvSpPr>
          <p:nvPr/>
        </p:nvSpPr>
        <p:spPr bwMode="auto">
          <a:xfrm>
            <a:off x="7285038" y="664289"/>
            <a:ext cx="38472"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bg1"/>
                </a:solidFill>
                <a:effectLst/>
                <a:latin typeface="Arial" pitchFamily="34" charset="0"/>
                <a:cs typeface="Arial" pitchFamily="34" charset="0"/>
              </a:rPr>
              <a:t> </a:t>
            </a:r>
          </a:p>
        </p:txBody>
      </p:sp>
      <p:sp>
        <p:nvSpPr>
          <p:cNvPr id="378" name="Rectangle 377"/>
          <p:cNvSpPr>
            <a:spLocks noChangeArrowheads="1"/>
          </p:cNvSpPr>
          <p:nvPr/>
        </p:nvSpPr>
        <p:spPr bwMode="auto">
          <a:xfrm>
            <a:off x="8001000" y="664289"/>
            <a:ext cx="38472"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bg1"/>
                </a:solidFill>
                <a:effectLst/>
                <a:latin typeface="Arial" pitchFamily="34" charset="0"/>
                <a:cs typeface="Arial" pitchFamily="34" charset="0"/>
              </a:rPr>
              <a:t> </a:t>
            </a:r>
          </a:p>
        </p:txBody>
      </p:sp>
      <p:sp>
        <p:nvSpPr>
          <p:cNvPr id="390" name="Rectangle 389"/>
          <p:cNvSpPr>
            <a:spLocks noChangeArrowheads="1"/>
          </p:cNvSpPr>
          <p:nvPr/>
        </p:nvSpPr>
        <p:spPr bwMode="auto">
          <a:xfrm>
            <a:off x="7040563" y="903473"/>
            <a:ext cx="38472"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bg1"/>
                </a:solidFill>
                <a:effectLst/>
                <a:latin typeface="Arial" pitchFamily="34" charset="0"/>
                <a:cs typeface="Arial" pitchFamily="34" charset="0"/>
              </a:rPr>
              <a:t> </a:t>
            </a:r>
          </a:p>
        </p:txBody>
      </p:sp>
      <p:sp>
        <p:nvSpPr>
          <p:cNvPr id="404" name="Rectangle 403"/>
          <p:cNvSpPr>
            <a:spLocks noChangeArrowheads="1"/>
          </p:cNvSpPr>
          <p:nvPr/>
        </p:nvSpPr>
        <p:spPr bwMode="auto">
          <a:xfrm>
            <a:off x="7040563" y="1142655"/>
            <a:ext cx="38472"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bg1"/>
                </a:solidFill>
                <a:effectLst/>
                <a:latin typeface="Arial" pitchFamily="34" charset="0"/>
                <a:cs typeface="Arial" pitchFamily="34" charset="0"/>
              </a:rPr>
              <a:t> </a:t>
            </a:r>
          </a:p>
        </p:txBody>
      </p:sp>
      <p:sp>
        <p:nvSpPr>
          <p:cNvPr id="418" name="Rectangle 417"/>
          <p:cNvSpPr>
            <a:spLocks noChangeArrowheads="1"/>
          </p:cNvSpPr>
          <p:nvPr/>
        </p:nvSpPr>
        <p:spPr bwMode="auto">
          <a:xfrm>
            <a:off x="7040563" y="1381839"/>
            <a:ext cx="38472"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bg1"/>
                </a:solidFill>
                <a:effectLst/>
                <a:latin typeface="Arial" pitchFamily="34" charset="0"/>
                <a:cs typeface="Arial" pitchFamily="34" charset="0"/>
              </a:rPr>
              <a:t> </a:t>
            </a:r>
          </a:p>
        </p:txBody>
      </p:sp>
      <p:sp>
        <p:nvSpPr>
          <p:cNvPr id="224" name="Rectangle 237"/>
          <p:cNvSpPr>
            <a:spLocks noChangeArrowheads="1"/>
          </p:cNvSpPr>
          <p:nvPr/>
        </p:nvSpPr>
        <p:spPr bwMode="auto">
          <a:xfrm>
            <a:off x="6966704" y="6277689"/>
            <a:ext cx="5770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0</a:t>
            </a:r>
          </a:p>
        </p:txBody>
      </p:sp>
      <p:sp>
        <p:nvSpPr>
          <p:cNvPr id="1279" name="Freeform 255"/>
          <p:cNvSpPr>
            <a:spLocks/>
          </p:cNvSpPr>
          <p:nvPr/>
        </p:nvSpPr>
        <p:spPr bwMode="auto">
          <a:xfrm>
            <a:off x="1748174" y="1066119"/>
            <a:ext cx="5471462" cy="3707254"/>
          </a:xfrm>
          <a:custGeom>
            <a:avLst/>
            <a:gdLst/>
            <a:ahLst/>
            <a:cxnLst>
              <a:cxn ang="0">
                <a:pos x="12" y="4"/>
              </a:cxn>
              <a:cxn ang="0">
                <a:pos x="25" y="9"/>
              </a:cxn>
              <a:cxn ang="0">
                <a:pos x="36" y="13"/>
              </a:cxn>
              <a:cxn ang="0">
                <a:pos x="41" y="19"/>
              </a:cxn>
              <a:cxn ang="0">
                <a:pos x="50" y="24"/>
              </a:cxn>
              <a:cxn ang="0">
                <a:pos x="58" y="30"/>
              </a:cxn>
              <a:cxn ang="0">
                <a:pos x="61" y="35"/>
              </a:cxn>
              <a:cxn ang="0">
                <a:pos x="67" y="39"/>
              </a:cxn>
              <a:cxn ang="0">
                <a:pos x="70" y="45"/>
              </a:cxn>
              <a:cxn ang="0">
                <a:pos x="77" y="49"/>
              </a:cxn>
              <a:cxn ang="0">
                <a:pos x="80" y="54"/>
              </a:cxn>
              <a:cxn ang="0">
                <a:pos x="81" y="61"/>
              </a:cxn>
              <a:cxn ang="0">
                <a:pos x="85" y="67"/>
              </a:cxn>
              <a:cxn ang="0">
                <a:pos x="88" y="72"/>
              </a:cxn>
              <a:cxn ang="0">
                <a:pos x="94" y="76"/>
              </a:cxn>
              <a:cxn ang="0">
                <a:pos x="98" y="81"/>
              </a:cxn>
              <a:cxn ang="0">
                <a:pos x="101" y="86"/>
              </a:cxn>
              <a:cxn ang="0">
                <a:pos x="105" y="91"/>
              </a:cxn>
              <a:cxn ang="0">
                <a:pos x="109" y="97"/>
              </a:cxn>
              <a:cxn ang="0">
                <a:pos x="114" y="102"/>
              </a:cxn>
              <a:cxn ang="0">
                <a:pos x="124" y="108"/>
              </a:cxn>
              <a:cxn ang="0">
                <a:pos x="127" y="113"/>
              </a:cxn>
              <a:cxn ang="0">
                <a:pos x="135" y="118"/>
              </a:cxn>
              <a:cxn ang="0">
                <a:pos x="141" y="124"/>
              </a:cxn>
              <a:cxn ang="0">
                <a:pos x="148" y="130"/>
              </a:cxn>
              <a:cxn ang="0">
                <a:pos x="153" y="135"/>
              </a:cxn>
              <a:cxn ang="0">
                <a:pos x="157" y="140"/>
              </a:cxn>
              <a:cxn ang="0">
                <a:pos x="170" y="146"/>
              </a:cxn>
              <a:cxn ang="0">
                <a:pos x="178" y="150"/>
              </a:cxn>
              <a:cxn ang="0">
                <a:pos x="179" y="156"/>
              </a:cxn>
              <a:cxn ang="0">
                <a:pos x="182" y="161"/>
              </a:cxn>
              <a:cxn ang="0">
                <a:pos x="184" y="166"/>
              </a:cxn>
              <a:cxn ang="0">
                <a:pos x="190" y="170"/>
              </a:cxn>
              <a:cxn ang="0">
                <a:pos x="197" y="176"/>
              </a:cxn>
              <a:cxn ang="0">
                <a:pos x="202" y="182"/>
              </a:cxn>
              <a:cxn ang="0">
                <a:pos x="204" y="187"/>
              </a:cxn>
              <a:cxn ang="0">
                <a:pos x="211" y="192"/>
              </a:cxn>
              <a:cxn ang="0">
                <a:pos x="215" y="196"/>
              </a:cxn>
              <a:cxn ang="0">
                <a:pos x="220" y="202"/>
              </a:cxn>
              <a:cxn ang="0">
                <a:pos x="227" y="207"/>
              </a:cxn>
              <a:cxn ang="0">
                <a:pos x="232" y="214"/>
              </a:cxn>
              <a:cxn ang="0">
                <a:pos x="237" y="220"/>
              </a:cxn>
              <a:cxn ang="0">
                <a:pos x="247" y="225"/>
              </a:cxn>
              <a:cxn ang="0">
                <a:pos x="254" y="231"/>
              </a:cxn>
              <a:cxn ang="0">
                <a:pos x="266" y="237"/>
              </a:cxn>
              <a:cxn ang="0">
                <a:pos x="273" y="243"/>
              </a:cxn>
              <a:cxn ang="0">
                <a:pos x="289" y="249"/>
              </a:cxn>
              <a:cxn ang="0">
                <a:pos x="296" y="256"/>
              </a:cxn>
              <a:cxn ang="0">
                <a:pos x="303" y="262"/>
              </a:cxn>
              <a:cxn ang="0">
                <a:pos x="311" y="268"/>
              </a:cxn>
              <a:cxn ang="0">
                <a:pos x="323" y="274"/>
              </a:cxn>
              <a:cxn ang="0">
                <a:pos x="334" y="281"/>
              </a:cxn>
              <a:cxn ang="0">
                <a:pos x="346" y="288"/>
              </a:cxn>
              <a:cxn ang="0">
                <a:pos x="361" y="294"/>
              </a:cxn>
              <a:cxn ang="0">
                <a:pos x="382" y="301"/>
              </a:cxn>
              <a:cxn ang="0">
                <a:pos x="391" y="309"/>
              </a:cxn>
              <a:cxn ang="0">
                <a:pos x="420" y="316"/>
              </a:cxn>
              <a:cxn ang="0">
                <a:pos x="437" y="324"/>
              </a:cxn>
              <a:cxn ang="0">
                <a:pos x="488" y="333"/>
              </a:cxn>
            </a:cxnLst>
            <a:rect l="0" t="0" r="r" b="b"/>
            <a:pathLst>
              <a:path w="659" h="345">
                <a:moveTo>
                  <a:pt x="0" y="0"/>
                </a:moveTo>
                <a:lnTo>
                  <a:pt x="6" y="0"/>
                </a:lnTo>
                <a:lnTo>
                  <a:pt x="6" y="1"/>
                </a:lnTo>
                <a:lnTo>
                  <a:pt x="8" y="1"/>
                </a:lnTo>
                <a:lnTo>
                  <a:pt x="8" y="2"/>
                </a:lnTo>
                <a:lnTo>
                  <a:pt x="9" y="2"/>
                </a:lnTo>
                <a:lnTo>
                  <a:pt x="9" y="3"/>
                </a:lnTo>
                <a:lnTo>
                  <a:pt x="9" y="3"/>
                </a:lnTo>
                <a:lnTo>
                  <a:pt x="9" y="4"/>
                </a:lnTo>
                <a:lnTo>
                  <a:pt x="12" y="4"/>
                </a:lnTo>
                <a:lnTo>
                  <a:pt x="12" y="5"/>
                </a:lnTo>
                <a:lnTo>
                  <a:pt x="15" y="5"/>
                </a:lnTo>
                <a:lnTo>
                  <a:pt x="15" y="6"/>
                </a:lnTo>
                <a:lnTo>
                  <a:pt x="17" y="6"/>
                </a:lnTo>
                <a:lnTo>
                  <a:pt x="17" y="7"/>
                </a:lnTo>
                <a:lnTo>
                  <a:pt x="20" y="7"/>
                </a:lnTo>
                <a:lnTo>
                  <a:pt x="20" y="8"/>
                </a:lnTo>
                <a:lnTo>
                  <a:pt x="22" y="8"/>
                </a:lnTo>
                <a:lnTo>
                  <a:pt x="22" y="9"/>
                </a:lnTo>
                <a:lnTo>
                  <a:pt x="25" y="9"/>
                </a:lnTo>
                <a:lnTo>
                  <a:pt x="25" y="10"/>
                </a:lnTo>
                <a:lnTo>
                  <a:pt x="25" y="10"/>
                </a:lnTo>
                <a:lnTo>
                  <a:pt x="25" y="10"/>
                </a:lnTo>
                <a:lnTo>
                  <a:pt x="28" y="10"/>
                </a:lnTo>
                <a:lnTo>
                  <a:pt x="28" y="11"/>
                </a:lnTo>
                <a:lnTo>
                  <a:pt x="30" y="11"/>
                </a:lnTo>
                <a:lnTo>
                  <a:pt x="30" y="12"/>
                </a:lnTo>
                <a:lnTo>
                  <a:pt x="34" y="12"/>
                </a:lnTo>
                <a:lnTo>
                  <a:pt x="34" y="13"/>
                </a:lnTo>
                <a:lnTo>
                  <a:pt x="36" y="13"/>
                </a:lnTo>
                <a:lnTo>
                  <a:pt x="36" y="14"/>
                </a:lnTo>
                <a:lnTo>
                  <a:pt x="36" y="14"/>
                </a:lnTo>
                <a:lnTo>
                  <a:pt x="36" y="15"/>
                </a:lnTo>
                <a:lnTo>
                  <a:pt x="39" y="15"/>
                </a:lnTo>
                <a:lnTo>
                  <a:pt x="39" y="16"/>
                </a:lnTo>
                <a:lnTo>
                  <a:pt x="39" y="16"/>
                </a:lnTo>
                <a:lnTo>
                  <a:pt x="39" y="17"/>
                </a:lnTo>
                <a:lnTo>
                  <a:pt x="40" y="17"/>
                </a:lnTo>
                <a:lnTo>
                  <a:pt x="40" y="19"/>
                </a:lnTo>
                <a:lnTo>
                  <a:pt x="41" y="19"/>
                </a:lnTo>
                <a:lnTo>
                  <a:pt x="41" y="20"/>
                </a:lnTo>
                <a:lnTo>
                  <a:pt x="42" y="20"/>
                </a:lnTo>
                <a:lnTo>
                  <a:pt x="42" y="21"/>
                </a:lnTo>
                <a:lnTo>
                  <a:pt x="43" y="21"/>
                </a:lnTo>
                <a:lnTo>
                  <a:pt x="43" y="22"/>
                </a:lnTo>
                <a:lnTo>
                  <a:pt x="48" y="22"/>
                </a:lnTo>
                <a:lnTo>
                  <a:pt x="48" y="23"/>
                </a:lnTo>
                <a:lnTo>
                  <a:pt x="48" y="23"/>
                </a:lnTo>
                <a:lnTo>
                  <a:pt x="48" y="24"/>
                </a:lnTo>
                <a:lnTo>
                  <a:pt x="50" y="24"/>
                </a:lnTo>
                <a:lnTo>
                  <a:pt x="50" y="25"/>
                </a:lnTo>
                <a:lnTo>
                  <a:pt x="50" y="25"/>
                </a:lnTo>
                <a:lnTo>
                  <a:pt x="50" y="26"/>
                </a:lnTo>
                <a:lnTo>
                  <a:pt x="50" y="26"/>
                </a:lnTo>
                <a:lnTo>
                  <a:pt x="50" y="28"/>
                </a:lnTo>
                <a:lnTo>
                  <a:pt x="51" y="28"/>
                </a:lnTo>
                <a:lnTo>
                  <a:pt x="51" y="29"/>
                </a:lnTo>
                <a:lnTo>
                  <a:pt x="55" y="29"/>
                </a:lnTo>
                <a:lnTo>
                  <a:pt x="55" y="30"/>
                </a:lnTo>
                <a:lnTo>
                  <a:pt x="58" y="30"/>
                </a:lnTo>
                <a:lnTo>
                  <a:pt x="58" y="31"/>
                </a:lnTo>
                <a:lnTo>
                  <a:pt x="59" y="31"/>
                </a:lnTo>
                <a:lnTo>
                  <a:pt x="59" y="32"/>
                </a:lnTo>
                <a:lnTo>
                  <a:pt x="59" y="32"/>
                </a:lnTo>
                <a:lnTo>
                  <a:pt x="59" y="33"/>
                </a:lnTo>
                <a:lnTo>
                  <a:pt x="59" y="33"/>
                </a:lnTo>
                <a:lnTo>
                  <a:pt x="59" y="34"/>
                </a:lnTo>
                <a:lnTo>
                  <a:pt x="60" y="34"/>
                </a:lnTo>
                <a:lnTo>
                  <a:pt x="60" y="35"/>
                </a:lnTo>
                <a:lnTo>
                  <a:pt x="61" y="35"/>
                </a:lnTo>
                <a:lnTo>
                  <a:pt x="61" y="36"/>
                </a:lnTo>
                <a:lnTo>
                  <a:pt x="62" y="36"/>
                </a:lnTo>
                <a:lnTo>
                  <a:pt x="62" y="36"/>
                </a:lnTo>
                <a:lnTo>
                  <a:pt x="62" y="36"/>
                </a:lnTo>
                <a:lnTo>
                  <a:pt x="62" y="37"/>
                </a:lnTo>
                <a:lnTo>
                  <a:pt x="65" y="37"/>
                </a:lnTo>
                <a:lnTo>
                  <a:pt x="65" y="38"/>
                </a:lnTo>
                <a:lnTo>
                  <a:pt x="67" y="38"/>
                </a:lnTo>
                <a:lnTo>
                  <a:pt x="67" y="39"/>
                </a:lnTo>
                <a:lnTo>
                  <a:pt x="67" y="39"/>
                </a:lnTo>
                <a:lnTo>
                  <a:pt x="67" y="40"/>
                </a:lnTo>
                <a:lnTo>
                  <a:pt x="67" y="40"/>
                </a:lnTo>
                <a:lnTo>
                  <a:pt x="67" y="42"/>
                </a:lnTo>
                <a:lnTo>
                  <a:pt x="68" y="42"/>
                </a:lnTo>
                <a:lnTo>
                  <a:pt x="68" y="43"/>
                </a:lnTo>
                <a:lnTo>
                  <a:pt x="68" y="43"/>
                </a:lnTo>
                <a:lnTo>
                  <a:pt x="68" y="44"/>
                </a:lnTo>
                <a:lnTo>
                  <a:pt x="69" y="44"/>
                </a:lnTo>
                <a:lnTo>
                  <a:pt x="69" y="45"/>
                </a:lnTo>
                <a:lnTo>
                  <a:pt x="70" y="45"/>
                </a:lnTo>
                <a:lnTo>
                  <a:pt x="70" y="46"/>
                </a:lnTo>
                <a:lnTo>
                  <a:pt x="71" y="46"/>
                </a:lnTo>
                <a:lnTo>
                  <a:pt x="71" y="47"/>
                </a:lnTo>
                <a:lnTo>
                  <a:pt x="73" y="47"/>
                </a:lnTo>
                <a:lnTo>
                  <a:pt x="73" y="48"/>
                </a:lnTo>
                <a:lnTo>
                  <a:pt x="74" y="48"/>
                </a:lnTo>
                <a:lnTo>
                  <a:pt x="74" y="49"/>
                </a:lnTo>
                <a:lnTo>
                  <a:pt x="75" y="49"/>
                </a:lnTo>
                <a:lnTo>
                  <a:pt x="75" y="49"/>
                </a:lnTo>
                <a:lnTo>
                  <a:pt x="77" y="49"/>
                </a:lnTo>
                <a:lnTo>
                  <a:pt x="77" y="50"/>
                </a:lnTo>
                <a:lnTo>
                  <a:pt x="77" y="50"/>
                </a:lnTo>
                <a:lnTo>
                  <a:pt x="77" y="51"/>
                </a:lnTo>
                <a:lnTo>
                  <a:pt x="77" y="51"/>
                </a:lnTo>
                <a:lnTo>
                  <a:pt x="77" y="52"/>
                </a:lnTo>
                <a:lnTo>
                  <a:pt x="78" y="52"/>
                </a:lnTo>
                <a:lnTo>
                  <a:pt x="78" y="53"/>
                </a:lnTo>
                <a:lnTo>
                  <a:pt x="79" y="53"/>
                </a:lnTo>
                <a:lnTo>
                  <a:pt x="79" y="54"/>
                </a:lnTo>
                <a:lnTo>
                  <a:pt x="80" y="54"/>
                </a:lnTo>
                <a:lnTo>
                  <a:pt x="80" y="55"/>
                </a:lnTo>
                <a:lnTo>
                  <a:pt x="80" y="55"/>
                </a:lnTo>
                <a:lnTo>
                  <a:pt x="80" y="57"/>
                </a:lnTo>
                <a:lnTo>
                  <a:pt x="80" y="57"/>
                </a:lnTo>
                <a:lnTo>
                  <a:pt x="80" y="58"/>
                </a:lnTo>
                <a:lnTo>
                  <a:pt x="81" y="58"/>
                </a:lnTo>
                <a:lnTo>
                  <a:pt x="81" y="59"/>
                </a:lnTo>
                <a:lnTo>
                  <a:pt x="81" y="59"/>
                </a:lnTo>
                <a:lnTo>
                  <a:pt x="81" y="61"/>
                </a:lnTo>
                <a:lnTo>
                  <a:pt x="81" y="61"/>
                </a:lnTo>
                <a:lnTo>
                  <a:pt x="81" y="62"/>
                </a:lnTo>
                <a:lnTo>
                  <a:pt x="81" y="62"/>
                </a:lnTo>
                <a:lnTo>
                  <a:pt x="81" y="63"/>
                </a:lnTo>
                <a:lnTo>
                  <a:pt x="82" y="63"/>
                </a:lnTo>
                <a:lnTo>
                  <a:pt x="82" y="65"/>
                </a:lnTo>
                <a:lnTo>
                  <a:pt x="84" y="65"/>
                </a:lnTo>
                <a:lnTo>
                  <a:pt x="84" y="66"/>
                </a:lnTo>
                <a:lnTo>
                  <a:pt x="84" y="66"/>
                </a:lnTo>
                <a:lnTo>
                  <a:pt x="84" y="67"/>
                </a:lnTo>
                <a:lnTo>
                  <a:pt x="85" y="67"/>
                </a:lnTo>
                <a:lnTo>
                  <a:pt x="85" y="68"/>
                </a:lnTo>
                <a:lnTo>
                  <a:pt x="86" y="68"/>
                </a:lnTo>
                <a:lnTo>
                  <a:pt x="86" y="69"/>
                </a:lnTo>
                <a:lnTo>
                  <a:pt x="86" y="69"/>
                </a:lnTo>
                <a:lnTo>
                  <a:pt x="86" y="70"/>
                </a:lnTo>
                <a:lnTo>
                  <a:pt x="86" y="70"/>
                </a:lnTo>
                <a:lnTo>
                  <a:pt x="86" y="71"/>
                </a:lnTo>
                <a:lnTo>
                  <a:pt x="87" y="71"/>
                </a:lnTo>
                <a:lnTo>
                  <a:pt x="87" y="72"/>
                </a:lnTo>
                <a:lnTo>
                  <a:pt x="88" y="72"/>
                </a:lnTo>
                <a:lnTo>
                  <a:pt x="88" y="73"/>
                </a:lnTo>
                <a:lnTo>
                  <a:pt x="89" y="73"/>
                </a:lnTo>
                <a:lnTo>
                  <a:pt x="89" y="74"/>
                </a:lnTo>
                <a:lnTo>
                  <a:pt x="90" y="74"/>
                </a:lnTo>
                <a:lnTo>
                  <a:pt x="90" y="75"/>
                </a:lnTo>
                <a:lnTo>
                  <a:pt x="90" y="75"/>
                </a:lnTo>
                <a:lnTo>
                  <a:pt x="90" y="76"/>
                </a:lnTo>
                <a:lnTo>
                  <a:pt x="93" y="76"/>
                </a:lnTo>
                <a:lnTo>
                  <a:pt x="93" y="76"/>
                </a:lnTo>
                <a:lnTo>
                  <a:pt x="94" y="76"/>
                </a:lnTo>
                <a:lnTo>
                  <a:pt x="94" y="77"/>
                </a:lnTo>
                <a:lnTo>
                  <a:pt x="95" y="77"/>
                </a:lnTo>
                <a:lnTo>
                  <a:pt x="95" y="78"/>
                </a:lnTo>
                <a:lnTo>
                  <a:pt x="96" y="78"/>
                </a:lnTo>
                <a:lnTo>
                  <a:pt x="96" y="79"/>
                </a:lnTo>
                <a:lnTo>
                  <a:pt x="97" y="79"/>
                </a:lnTo>
                <a:lnTo>
                  <a:pt x="97" y="80"/>
                </a:lnTo>
                <a:lnTo>
                  <a:pt x="98" y="80"/>
                </a:lnTo>
                <a:lnTo>
                  <a:pt x="98" y="81"/>
                </a:lnTo>
                <a:lnTo>
                  <a:pt x="98" y="81"/>
                </a:lnTo>
                <a:lnTo>
                  <a:pt x="98" y="82"/>
                </a:lnTo>
                <a:lnTo>
                  <a:pt x="99" y="82"/>
                </a:lnTo>
                <a:lnTo>
                  <a:pt x="99" y="83"/>
                </a:lnTo>
                <a:lnTo>
                  <a:pt x="100" y="83"/>
                </a:lnTo>
                <a:lnTo>
                  <a:pt x="100" y="84"/>
                </a:lnTo>
                <a:lnTo>
                  <a:pt x="100" y="84"/>
                </a:lnTo>
                <a:lnTo>
                  <a:pt x="100" y="85"/>
                </a:lnTo>
                <a:lnTo>
                  <a:pt x="101" y="85"/>
                </a:lnTo>
                <a:lnTo>
                  <a:pt x="101" y="86"/>
                </a:lnTo>
                <a:lnTo>
                  <a:pt x="101" y="86"/>
                </a:lnTo>
                <a:lnTo>
                  <a:pt x="101" y="87"/>
                </a:lnTo>
                <a:lnTo>
                  <a:pt x="102" y="87"/>
                </a:lnTo>
                <a:lnTo>
                  <a:pt x="102" y="88"/>
                </a:lnTo>
                <a:lnTo>
                  <a:pt x="102" y="88"/>
                </a:lnTo>
                <a:lnTo>
                  <a:pt x="102" y="89"/>
                </a:lnTo>
                <a:lnTo>
                  <a:pt x="103" y="89"/>
                </a:lnTo>
                <a:lnTo>
                  <a:pt x="103" y="89"/>
                </a:lnTo>
                <a:lnTo>
                  <a:pt x="103" y="89"/>
                </a:lnTo>
                <a:lnTo>
                  <a:pt x="103" y="91"/>
                </a:lnTo>
                <a:lnTo>
                  <a:pt x="105" y="91"/>
                </a:lnTo>
                <a:lnTo>
                  <a:pt x="105" y="92"/>
                </a:lnTo>
                <a:lnTo>
                  <a:pt x="106" y="92"/>
                </a:lnTo>
                <a:lnTo>
                  <a:pt x="106" y="93"/>
                </a:lnTo>
                <a:lnTo>
                  <a:pt x="107" y="93"/>
                </a:lnTo>
                <a:lnTo>
                  <a:pt x="107" y="95"/>
                </a:lnTo>
                <a:lnTo>
                  <a:pt x="108" y="95"/>
                </a:lnTo>
                <a:lnTo>
                  <a:pt x="108" y="96"/>
                </a:lnTo>
                <a:lnTo>
                  <a:pt x="108" y="96"/>
                </a:lnTo>
                <a:lnTo>
                  <a:pt x="108" y="97"/>
                </a:lnTo>
                <a:lnTo>
                  <a:pt x="109" y="97"/>
                </a:lnTo>
                <a:lnTo>
                  <a:pt x="109" y="98"/>
                </a:lnTo>
                <a:lnTo>
                  <a:pt x="111" y="98"/>
                </a:lnTo>
                <a:lnTo>
                  <a:pt x="111" y="99"/>
                </a:lnTo>
                <a:lnTo>
                  <a:pt x="112" y="99"/>
                </a:lnTo>
                <a:lnTo>
                  <a:pt x="112" y="100"/>
                </a:lnTo>
                <a:lnTo>
                  <a:pt x="113" y="100"/>
                </a:lnTo>
                <a:lnTo>
                  <a:pt x="113" y="101"/>
                </a:lnTo>
                <a:lnTo>
                  <a:pt x="114" y="101"/>
                </a:lnTo>
                <a:lnTo>
                  <a:pt x="114" y="102"/>
                </a:lnTo>
                <a:lnTo>
                  <a:pt x="114" y="102"/>
                </a:lnTo>
                <a:lnTo>
                  <a:pt x="114" y="103"/>
                </a:lnTo>
                <a:lnTo>
                  <a:pt x="118" y="103"/>
                </a:lnTo>
                <a:lnTo>
                  <a:pt x="118" y="104"/>
                </a:lnTo>
                <a:lnTo>
                  <a:pt x="120" y="104"/>
                </a:lnTo>
                <a:lnTo>
                  <a:pt x="120" y="105"/>
                </a:lnTo>
                <a:lnTo>
                  <a:pt x="122" y="105"/>
                </a:lnTo>
                <a:lnTo>
                  <a:pt x="122" y="107"/>
                </a:lnTo>
                <a:lnTo>
                  <a:pt x="124" y="107"/>
                </a:lnTo>
                <a:lnTo>
                  <a:pt x="124" y="108"/>
                </a:lnTo>
                <a:lnTo>
                  <a:pt x="124" y="108"/>
                </a:lnTo>
                <a:lnTo>
                  <a:pt x="124" y="109"/>
                </a:lnTo>
                <a:lnTo>
                  <a:pt x="125" y="109"/>
                </a:lnTo>
                <a:lnTo>
                  <a:pt x="125" y="110"/>
                </a:lnTo>
                <a:lnTo>
                  <a:pt x="125" y="110"/>
                </a:lnTo>
                <a:lnTo>
                  <a:pt x="125" y="111"/>
                </a:lnTo>
                <a:lnTo>
                  <a:pt x="126" y="111"/>
                </a:lnTo>
                <a:lnTo>
                  <a:pt x="126" y="112"/>
                </a:lnTo>
                <a:lnTo>
                  <a:pt x="127" y="112"/>
                </a:lnTo>
                <a:lnTo>
                  <a:pt x="127" y="113"/>
                </a:lnTo>
                <a:lnTo>
                  <a:pt x="127" y="113"/>
                </a:lnTo>
                <a:lnTo>
                  <a:pt x="127" y="114"/>
                </a:lnTo>
                <a:lnTo>
                  <a:pt x="127" y="114"/>
                </a:lnTo>
                <a:lnTo>
                  <a:pt x="127" y="115"/>
                </a:lnTo>
                <a:lnTo>
                  <a:pt x="128" y="115"/>
                </a:lnTo>
                <a:lnTo>
                  <a:pt x="128" y="116"/>
                </a:lnTo>
                <a:lnTo>
                  <a:pt x="129" y="116"/>
                </a:lnTo>
                <a:lnTo>
                  <a:pt x="129" y="117"/>
                </a:lnTo>
                <a:lnTo>
                  <a:pt x="130" y="117"/>
                </a:lnTo>
                <a:lnTo>
                  <a:pt x="130" y="118"/>
                </a:lnTo>
                <a:lnTo>
                  <a:pt x="135" y="118"/>
                </a:lnTo>
                <a:lnTo>
                  <a:pt x="135" y="119"/>
                </a:lnTo>
                <a:lnTo>
                  <a:pt x="136" y="119"/>
                </a:lnTo>
                <a:lnTo>
                  <a:pt x="136" y="120"/>
                </a:lnTo>
                <a:lnTo>
                  <a:pt x="137" y="120"/>
                </a:lnTo>
                <a:lnTo>
                  <a:pt x="137" y="121"/>
                </a:lnTo>
                <a:lnTo>
                  <a:pt x="139" y="121"/>
                </a:lnTo>
                <a:lnTo>
                  <a:pt x="139" y="123"/>
                </a:lnTo>
                <a:lnTo>
                  <a:pt x="141" y="123"/>
                </a:lnTo>
                <a:lnTo>
                  <a:pt x="141" y="124"/>
                </a:lnTo>
                <a:lnTo>
                  <a:pt x="141" y="124"/>
                </a:lnTo>
                <a:lnTo>
                  <a:pt x="141" y="125"/>
                </a:lnTo>
                <a:lnTo>
                  <a:pt x="142" y="125"/>
                </a:lnTo>
                <a:lnTo>
                  <a:pt x="142" y="126"/>
                </a:lnTo>
                <a:lnTo>
                  <a:pt x="142" y="126"/>
                </a:lnTo>
                <a:lnTo>
                  <a:pt x="142" y="127"/>
                </a:lnTo>
                <a:lnTo>
                  <a:pt x="143" y="127"/>
                </a:lnTo>
                <a:lnTo>
                  <a:pt x="143" y="129"/>
                </a:lnTo>
                <a:lnTo>
                  <a:pt x="146" y="129"/>
                </a:lnTo>
                <a:lnTo>
                  <a:pt x="146" y="130"/>
                </a:lnTo>
                <a:lnTo>
                  <a:pt x="148" y="130"/>
                </a:lnTo>
                <a:lnTo>
                  <a:pt x="148" y="131"/>
                </a:lnTo>
                <a:lnTo>
                  <a:pt x="148" y="131"/>
                </a:lnTo>
                <a:lnTo>
                  <a:pt x="148" y="132"/>
                </a:lnTo>
                <a:lnTo>
                  <a:pt x="149" y="132"/>
                </a:lnTo>
                <a:lnTo>
                  <a:pt x="149" y="133"/>
                </a:lnTo>
                <a:lnTo>
                  <a:pt x="149" y="133"/>
                </a:lnTo>
                <a:lnTo>
                  <a:pt x="149" y="134"/>
                </a:lnTo>
                <a:lnTo>
                  <a:pt x="153" y="134"/>
                </a:lnTo>
                <a:lnTo>
                  <a:pt x="153" y="135"/>
                </a:lnTo>
                <a:lnTo>
                  <a:pt x="153" y="135"/>
                </a:lnTo>
                <a:lnTo>
                  <a:pt x="153" y="136"/>
                </a:lnTo>
                <a:lnTo>
                  <a:pt x="154" y="136"/>
                </a:lnTo>
                <a:lnTo>
                  <a:pt x="154" y="137"/>
                </a:lnTo>
                <a:lnTo>
                  <a:pt x="154" y="137"/>
                </a:lnTo>
                <a:lnTo>
                  <a:pt x="154" y="138"/>
                </a:lnTo>
                <a:lnTo>
                  <a:pt x="155" y="138"/>
                </a:lnTo>
                <a:lnTo>
                  <a:pt x="155" y="139"/>
                </a:lnTo>
                <a:lnTo>
                  <a:pt x="157" y="139"/>
                </a:lnTo>
                <a:lnTo>
                  <a:pt x="157" y="140"/>
                </a:lnTo>
                <a:lnTo>
                  <a:pt x="157" y="140"/>
                </a:lnTo>
                <a:lnTo>
                  <a:pt x="157" y="141"/>
                </a:lnTo>
                <a:lnTo>
                  <a:pt x="158" y="141"/>
                </a:lnTo>
                <a:lnTo>
                  <a:pt x="158" y="142"/>
                </a:lnTo>
                <a:lnTo>
                  <a:pt x="160" y="142"/>
                </a:lnTo>
                <a:lnTo>
                  <a:pt x="160" y="144"/>
                </a:lnTo>
                <a:lnTo>
                  <a:pt x="165" y="144"/>
                </a:lnTo>
                <a:lnTo>
                  <a:pt x="165" y="145"/>
                </a:lnTo>
                <a:lnTo>
                  <a:pt x="168" y="145"/>
                </a:lnTo>
                <a:lnTo>
                  <a:pt x="168" y="146"/>
                </a:lnTo>
                <a:lnTo>
                  <a:pt x="170" y="146"/>
                </a:lnTo>
                <a:lnTo>
                  <a:pt x="170" y="147"/>
                </a:lnTo>
                <a:lnTo>
                  <a:pt x="171" y="147"/>
                </a:lnTo>
                <a:lnTo>
                  <a:pt x="171" y="148"/>
                </a:lnTo>
                <a:lnTo>
                  <a:pt x="174" y="148"/>
                </a:lnTo>
                <a:lnTo>
                  <a:pt x="174" y="148"/>
                </a:lnTo>
                <a:lnTo>
                  <a:pt x="174" y="148"/>
                </a:lnTo>
                <a:lnTo>
                  <a:pt x="174" y="149"/>
                </a:lnTo>
                <a:lnTo>
                  <a:pt x="176" y="149"/>
                </a:lnTo>
                <a:lnTo>
                  <a:pt x="176" y="150"/>
                </a:lnTo>
                <a:lnTo>
                  <a:pt x="178" y="150"/>
                </a:lnTo>
                <a:lnTo>
                  <a:pt x="178" y="152"/>
                </a:lnTo>
                <a:lnTo>
                  <a:pt x="178" y="152"/>
                </a:lnTo>
                <a:lnTo>
                  <a:pt x="178" y="153"/>
                </a:lnTo>
                <a:lnTo>
                  <a:pt x="178" y="153"/>
                </a:lnTo>
                <a:lnTo>
                  <a:pt x="178" y="154"/>
                </a:lnTo>
                <a:lnTo>
                  <a:pt x="179" y="154"/>
                </a:lnTo>
                <a:lnTo>
                  <a:pt x="179" y="155"/>
                </a:lnTo>
                <a:lnTo>
                  <a:pt x="179" y="155"/>
                </a:lnTo>
                <a:lnTo>
                  <a:pt x="179" y="156"/>
                </a:lnTo>
                <a:lnTo>
                  <a:pt x="179" y="156"/>
                </a:lnTo>
                <a:lnTo>
                  <a:pt x="179" y="157"/>
                </a:lnTo>
                <a:lnTo>
                  <a:pt x="180" y="157"/>
                </a:lnTo>
                <a:lnTo>
                  <a:pt x="180" y="158"/>
                </a:lnTo>
                <a:lnTo>
                  <a:pt x="181" y="158"/>
                </a:lnTo>
                <a:lnTo>
                  <a:pt x="181" y="159"/>
                </a:lnTo>
                <a:lnTo>
                  <a:pt x="181" y="159"/>
                </a:lnTo>
                <a:lnTo>
                  <a:pt x="181" y="160"/>
                </a:lnTo>
                <a:lnTo>
                  <a:pt x="182" y="160"/>
                </a:lnTo>
                <a:lnTo>
                  <a:pt x="182" y="161"/>
                </a:lnTo>
                <a:lnTo>
                  <a:pt x="182" y="161"/>
                </a:lnTo>
                <a:lnTo>
                  <a:pt x="182" y="162"/>
                </a:lnTo>
                <a:lnTo>
                  <a:pt x="183" y="162"/>
                </a:lnTo>
                <a:lnTo>
                  <a:pt x="183" y="163"/>
                </a:lnTo>
                <a:lnTo>
                  <a:pt x="183" y="163"/>
                </a:lnTo>
                <a:lnTo>
                  <a:pt x="183" y="164"/>
                </a:lnTo>
                <a:lnTo>
                  <a:pt x="184" y="164"/>
                </a:lnTo>
                <a:lnTo>
                  <a:pt x="184" y="165"/>
                </a:lnTo>
                <a:lnTo>
                  <a:pt x="184" y="165"/>
                </a:lnTo>
                <a:lnTo>
                  <a:pt x="184" y="166"/>
                </a:lnTo>
                <a:lnTo>
                  <a:pt x="184" y="166"/>
                </a:lnTo>
                <a:lnTo>
                  <a:pt x="184" y="167"/>
                </a:lnTo>
                <a:lnTo>
                  <a:pt x="185" y="167"/>
                </a:lnTo>
                <a:lnTo>
                  <a:pt x="185" y="167"/>
                </a:lnTo>
                <a:lnTo>
                  <a:pt x="188" y="167"/>
                </a:lnTo>
                <a:lnTo>
                  <a:pt x="188" y="168"/>
                </a:lnTo>
                <a:lnTo>
                  <a:pt x="189" y="168"/>
                </a:lnTo>
                <a:lnTo>
                  <a:pt x="189" y="169"/>
                </a:lnTo>
                <a:lnTo>
                  <a:pt x="190" y="169"/>
                </a:lnTo>
                <a:lnTo>
                  <a:pt x="190" y="170"/>
                </a:lnTo>
                <a:lnTo>
                  <a:pt x="190" y="170"/>
                </a:lnTo>
                <a:lnTo>
                  <a:pt x="190" y="171"/>
                </a:lnTo>
                <a:lnTo>
                  <a:pt x="191" y="171"/>
                </a:lnTo>
                <a:lnTo>
                  <a:pt x="191" y="172"/>
                </a:lnTo>
                <a:lnTo>
                  <a:pt x="192" y="172"/>
                </a:lnTo>
                <a:lnTo>
                  <a:pt x="192" y="173"/>
                </a:lnTo>
                <a:lnTo>
                  <a:pt x="194" y="173"/>
                </a:lnTo>
                <a:lnTo>
                  <a:pt x="194" y="174"/>
                </a:lnTo>
                <a:lnTo>
                  <a:pt x="196" y="174"/>
                </a:lnTo>
                <a:lnTo>
                  <a:pt x="196" y="176"/>
                </a:lnTo>
                <a:lnTo>
                  <a:pt x="197" y="176"/>
                </a:lnTo>
                <a:lnTo>
                  <a:pt x="197" y="178"/>
                </a:lnTo>
                <a:lnTo>
                  <a:pt x="198" y="178"/>
                </a:lnTo>
                <a:lnTo>
                  <a:pt x="198" y="179"/>
                </a:lnTo>
                <a:lnTo>
                  <a:pt x="199" y="179"/>
                </a:lnTo>
                <a:lnTo>
                  <a:pt x="199" y="180"/>
                </a:lnTo>
                <a:lnTo>
                  <a:pt x="199" y="180"/>
                </a:lnTo>
                <a:lnTo>
                  <a:pt x="199" y="181"/>
                </a:lnTo>
                <a:lnTo>
                  <a:pt x="200" y="181"/>
                </a:lnTo>
                <a:lnTo>
                  <a:pt x="200" y="182"/>
                </a:lnTo>
                <a:lnTo>
                  <a:pt x="202" y="182"/>
                </a:lnTo>
                <a:lnTo>
                  <a:pt x="202" y="183"/>
                </a:lnTo>
                <a:lnTo>
                  <a:pt x="202" y="183"/>
                </a:lnTo>
                <a:lnTo>
                  <a:pt x="202" y="184"/>
                </a:lnTo>
                <a:lnTo>
                  <a:pt x="203" y="184"/>
                </a:lnTo>
                <a:lnTo>
                  <a:pt x="203" y="185"/>
                </a:lnTo>
                <a:lnTo>
                  <a:pt x="203" y="185"/>
                </a:lnTo>
                <a:lnTo>
                  <a:pt x="203" y="186"/>
                </a:lnTo>
                <a:lnTo>
                  <a:pt x="204" y="186"/>
                </a:lnTo>
                <a:lnTo>
                  <a:pt x="204" y="187"/>
                </a:lnTo>
                <a:lnTo>
                  <a:pt x="204" y="187"/>
                </a:lnTo>
                <a:lnTo>
                  <a:pt x="204" y="188"/>
                </a:lnTo>
                <a:lnTo>
                  <a:pt x="205" y="188"/>
                </a:lnTo>
                <a:lnTo>
                  <a:pt x="205" y="189"/>
                </a:lnTo>
                <a:lnTo>
                  <a:pt x="206" y="189"/>
                </a:lnTo>
                <a:lnTo>
                  <a:pt x="206" y="190"/>
                </a:lnTo>
                <a:lnTo>
                  <a:pt x="210" y="190"/>
                </a:lnTo>
                <a:lnTo>
                  <a:pt x="210" y="191"/>
                </a:lnTo>
                <a:lnTo>
                  <a:pt x="211" y="191"/>
                </a:lnTo>
                <a:lnTo>
                  <a:pt x="211" y="192"/>
                </a:lnTo>
                <a:lnTo>
                  <a:pt x="211" y="192"/>
                </a:lnTo>
                <a:lnTo>
                  <a:pt x="211" y="193"/>
                </a:lnTo>
                <a:lnTo>
                  <a:pt x="214" y="193"/>
                </a:lnTo>
                <a:lnTo>
                  <a:pt x="214" y="194"/>
                </a:lnTo>
                <a:lnTo>
                  <a:pt x="214" y="194"/>
                </a:lnTo>
                <a:lnTo>
                  <a:pt x="214" y="194"/>
                </a:lnTo>
                <a:lnTo>
                  <a:pt x="215" y="194"/>
                </a:lnTo>
                <a:lnTo>
                  <a:pt x="215" y="195"/>
                </a:lnTo>
                <a:lnTo>
                  <a:pt x="215" y="195"/>
                </a:lnTo>
                <a:lnTo>
                  <a:pt x="215" y="196"/>
                </a:lnTo>
                <a:lnTo>
                  <a:pt x="215" y="196"/>
                </a:lnTo>
                <a:lnTo>
                  <a:pt x="215" y="197"/>
                </a:lnTo>
                <a:lnTo>
                  <a:pt x="217" y="197"/>
                </a:lnTo>
                <a:lnTo>
                  <a:pt x="217" y="198"/>
                </a:lnTo>
                <a:lnTo>
                  <a:pt x="218" y="198"/>
                </a:lnTo>
                <a:lnTo>
                  <a:pt x="218" y="199"/>
                </a:lnTo>
                <a:lnTo>
                  <a:pt x="219" y="199"/>
                </a:lnTo>
                <a:lnTo>
                  <a:pt x="219" y="201"/>
                </a:lnTo>
                <a:lnTo>
                  <a:pt x="220" y="201"/>
                </a:lnTo>
                <a:lnTo>
                  <a:pt x="220" y="202"/>
                </a:lnTo>
                <a:lnTo>
                  <a:pt x="220" y="202"/>
                </a:lnTo>
                <a:lnTo>
                  <a:pt x="220" y="203"/>
                </a:lnTo>
                <a:lnTo>
                  <a:pt x="221" y="203"/>
                </a:lnTo>
                <a:lnTo>
                  <a:pt x="221" y="204"/>
                </a:lnTo>
                <a:lnTo>
                  <a:pt x="222" y="204"/>
                </a:lnTo>
                <a:lnTo>
                  <a:pt x="222" y="205"/>
                </a:lnTo>
                <a:lnTo>
                  <a:pt x="223" y="205"/>
                </a:lnTo>
                <a:lnTo>
                  <a:pt x="223" y="206"/>
                </a:lnTo>
                <a:lnTo>
                  <a:pt x="226" y="206"/>
                </a:lnTo>
                <a:lnTo>
                  <a:pt x="226" y="207"/>
                </a:lnTo>
                <a:lnTo>
                  <a:pt x="227" y="207"/>
                </a:lnTo>
                <a:lnTo>
                  <a:pt x="227" y="208"/>
                </a:lnTo>
                <a:lnTo>
                  <a:pt x="228" y="208"/>
                </a:lnTo>
                <a:lnTo>
                  <a:pt x="228" y="210"/>
                </a:lnTo>
                <a:lnTo>
                  <a:pt x="228" y="210"/>
                </a:lnTo>
                <a:lnTo>
                  <a:pt x="228" y="211"/>
                </a:lnTo>
                <a:lnTo>
                  <a:pt x="230" y="211"/>
                </a:lnTo>
                <a:lnTo>
                  <a:pt x="230" y="213"/>
                </a:lnTo>
                <a:lnTo>
                  <a:pt x="231" y="213"/>
                </a:lnTo>
                <a:lnTo>
                  <a:pt x="231" y="214"/>
                </a:lnTo>
                <a:lnTo>
                  <a:pt x="232" y="214"/>
                </a:lnTo>
                <a:lnTo>
                  <a:pt x="232" y="215"/>
                </a:lnTo>
                <a:lnTo>
                  <a:pt x="233" y="215"/>
                </a:lnTo>
                <a:lnTo>
                  <a:pt x="233" y="216"/>
                </a:lnTo>
                <a:lnTo>
                  <a:pt x="234" y="216"/>
                </a:lnTo>
                <a:lnTo>
                  <a:pt x="234" y="217"/>
                </a:lnTo>
                <a:lnTo>
                  <a:pt x="235" y="217"/>
                </a:lnTo>
                <a:lnTo>
                  <a:pt x="235" y="219"/>
                </a:lnTo>
                <a:lnTo>
                  <a:pt x="235" y="219"/>
                </a:lnTo>
                <a:lnTo>
                  <a:pt x="235" y="220"/>
                </a:lnTo>
                <a:lnTo>
                  <a:pt x="237" y="220"/>
                </a:lnTo>
                <a:lnTo>
                  <a:pt x="237" y="221"/>
                </a:lnTo>
                <a:lnTo>
                  <a:pt x="240" y="221"/>
                </a:lnTo>
                <a:lnTo>
                  <a:pt x="240" y="222"/>
                </a:lnTo>
                <a:lnTo>
                  <a:pt x="241" y="222"/>
                </a:lnTo>
                <a:lnTo>
                  <a:pt x="241" y="223"/>
                </a:lnTo>
                <a:lnTo>
                  <a:pt x="244" y="223"/>
                </a:lnTo>
                <a:lnTo>
                  <a:pt x="244" y="224"/>
                </a:lnTo>
                <a:lnTo>
                  <a:pt x="245" y="224"/>
                </a:lnTo>
                <a:lnTo>
                  <a:pt x="245" y="225"/>
                </a:lnTo>
                <a:lnTo>
                  <a:pt x="247" y="225"/>
                </a:lnTo>
                <a:lnTo>
                  <a:pt x="247" y="226"/>
                </a:lnTo>
                <a:lnTo>
                  <a:pt x="250" y="226"/>
                </a:lnTo>
                <a:lnTo>
                  <a:pt x="250" y="227"/>
                </a:lnTo>
                <a:lnTo>
                  <a:pt x="250" y="227"/>
                </a:lnTo>
                <a:lnTo>
                  <a:pt x="250" y="228"/>
                </a:lnTo>
                <a:lnTo>
                  <a:pt x="252" y="228"/>
                </a:lnTo>
                <a:lnTo>
                  <a:pt x="252" y="230"/>
                </a:lnTo>
                <a:lnTo>
                  <a:pt x="253" y="230"/>
                </a:lnTo>
                <a:lnTo>
                  <a:pt x="253" y="231"/>
                </a:lnTo>
                <a:lnTo>
                  <a:pt x="254" y="231"/>
                </a:lnTo>
                <a:lnTo>
                  <a:pt x="254" y="233"/>
                </a:lnTo>
                <a:lnTo>
                  <a:pt x="256" y="233"/>
                </a:lnTo>
                <a:lnTo>
                  <a:pt x="256" y="234"/>
                </a:lnTo>
                <a:lnTo>
                  <a:pt x="256" y="234"/>
                </a:lnTo>
                <a:lnTo>
                  <a:pt x="256" y="235"/>
                </a:lnTo>
                <a:lnTo>
                  <a:pt x="258" y="235"/>
                </a:lnTo>
                <a:lnTo>
                  <a:pt x="258" y="236"/>
                </a:lnTo>
                <a:lnTo>
                  <a:pt x="264" y="236"/>
                </a:lnTo>
                <a:lnTo>
                  <a:pt x="264" y="237"/>
                </a:lnTo>
                <a:lnTo>
                  <a:pt x="266" y="237"/>
                </a:lnTo>
                <a:lnTo>
                  <a:pt x="266" y="239"/>
                </a:lnTo>
                <a:lnTo>
                  <a:pt x="267" y="239"/>
                </a:lnTo>
                <a:lnTo>
                  <a:pt x="267" y="240"/>
                </a:lnTo>
                <a:lnTo>
                  <a:pt x="269" y="240"/>
                </a:lnTo>
                <a:lnTo>
                  <a:pt x="269" y="241"/>
                </a:lnTo>
                <a:lnTo>
                  <a:pt x="270" y="241"/>
                </a:lnTo>
                <a:lnTo>
                  <a:pt x="270" y="242"/>
                </a:lnTo>
                <a:lnTo>
                  <a:pt x="272" y="242"/>
                </a:lnTo>
                <a:lnTo>
                  <a:pt x="272" y="243"/>
                </a:lnTo>
                <a:lnTo>
                  <a:pt x="273" y="243"/>
                </a:lnTo>
                <a:lnTo>
                  <a:pt x="273" y="244"/>
                </a:lnTo>
                <a:lnTo>
                  <a:pt x="276" y="244"/>
                </a:lnTo>
                <a:lnTo>
                  <a:pt x="276" y="245"/>
                </a:lnTo>
                <a:lnTo>
                  <a:pt x="287" y="245"/>
                </a:lnTo>
                <a:lnTo>
                  <a:pt x="287" y="247"/>
                </a:lnTo>
                <a:lnTo>
                  <a:pt x="288" y="247"/>
                </a:lnTo>
                <a:lnTo>
                  <a:pt x="288" y="248"/>
                </a:lnTo>
                <a:lnTo>
                  <a:pt x="289" y="248"/>
                </a:lnTo>
                <a:lnTo>
                  <a:pt x="289" y="249"/>
                </a:lnTo>
                <a:lnTo>
                  <a:pt x="289" y="249"/>
                </a:lnTo>
                <a:lnTo>
                  <a:pt x="289" y="250"/>
                </a:lnTo>
                <a:lnTo>
                  <a:pt x="289" y="250"/>
                </a:lnTo>
                <a:lnTo>
                  <a:pt x="289" y="251"/>
                </a:lnTo>
                <a:lnTo>
                  <a:pt x="294" y="251"/>
                </a:lnTo>
                <a:lnTo>
                  <a:pt x="294" y="253"/>
                </a:lnTo>
                <a:lnTo>
                  <a:pt x="295" y="253"/>
                </a:lnTo>
                <a:lnTo>
                  <a:pt x="295" y="255"/>
                </a:lnTo>
                <a:lnTo>
                  <a:pt x="295" y="255"/>
                </a:lnTo>
                <a:lnTo>
                  <a:pt x="295" y="256"/>
                </a:lnTo>
                <a:lnTo>
                  <a:pt x="296" y="256"/>
                </a:lnTo>
                <a:lnTo>
                  <a:pt x="296" y="257"/>
                </a:lnTo>
                <a:lnTo>
                  <a:pt x="296" y="257"/>
                </a:lnTo>
                <a:lnTo>
                  <a:pt x="296" y="258"/>
                </a:lnTo>
                <a:lnTo>
                  <a:pt x="297" y="258"/>
                </a:lnTo>
                <a:lnTo>
                  <a:pt x="297" y="259"/>
                </a:lnTo>
                <a:lnTo>
                  <a:pt x="298" y="259"/>
                </a:lnTo>
                <a:lnTo>
                  <a:pt x="298" y="260"/>
                </a:lnTo>
                <a:lnTo>
                  <a:pt x="300" y="260"/>
                </a:lnTo>
                <a:lnTo>
                  <a:pt x="300" y="262"/>
                </a:lnTo>
                <a:lnTo>
                  <a:pt x="303" y="262"/>
                </a:lnTo>
                <a:lnTo>
                  <a:pt x="303" y="263"/>
                </a:lnTo>
                <a:lnTo>
                  <a:pt x="303" y="263"/>
                </a:lnTo>
                <a:lnTo>
                  <a:pt x="303" y="264"/>
                </a:lnTo>
                <a:lnTo>
                  <a:pt x="304" y="264"/>
                </a:lnTo>
                <a:lnTo>
                  <a:pt x="304" y="265"/>
                </a:lnTo>
                <a:lnTo>
                  <a:pt x="308" y="265"/>
                </a:lnTo>
                <a:lnTo>
                  <a:pt x="308" y="266"/>
                </a:lnTo>
                <a:lnTo>
                  <a:pt x="310" y="266"/>
                </a:lnTo>
                <a:lnTo>
                  <a:pt x="310" y="268"/>
                </a:lnTo>
                <a:lnTo>
                  <a:pt x="311" y="268"/>
                </a:lnTo>
                <a:lnTo>
                  <a:pt x="311" y="269"/>
                </a:lnTo>
                <a:lnTo>
                  <a:pt x="313" y="269"/>
                </a:lnTo>
                <a:lnTo>
                  <a:pt x="313" y="270"/>
                </a:lnTo>
                <a:lnTo>
                  <a:pt x="314" y="270"/>
                </a:lnTo>
                <a:lnTo>
                  <a:pt x="314" y="271"/>
                </a:lnTo>
                <a:lnTo>
                  <a:pt x="317" y="271"/>
                </a:lnTo>
                <a:lnTo>
                  <a:pt x="317" y="272"/>
                </a:lnTo>
                <a:lnTo>
                  <a:pt x="318" y="272"/>
                </a:lnTo>
                <a:lnTo>
                  <a:pt x="318" y="274"/>
                </a:lnTo>
                <a:lnTo>
                  <a:pt x="323" y="274"/>
                </a:lnTo>
                <a:lnTo>
                  <a:pt x="323" y="276"/>
                </a:lnTo>
                <a:lnTo>
                  <a:pt x="325" y="276"/>
                </a:lnTo>
                <a:lnTo>
                  <a:pt x="325" y="277"/>
                </a:lnTo>
                <a:lnTo>
                  <a:pt x="328" y="277"/>
                </a:lnTo>
                <a:lnTo>
                  <a:pt x="328" y="279"/>
                </a:lnTo>
                <a:lnTo>
                  <a:pt x="330" y="279"/>
                </a:lnTo>
                <a:lnTo>
                  <a:pt x="330" y="280"/>
                </a:lnTo>
                <a:lnTo>
                  <a:pt x="331" y="280"/>
                </a:lnTo>
                <a:lnTo>
                  <a:pt x="331" y="281"/>
                </a:lnTo>
                <a:lnTo>
                  <a:pt x="334" y="281"/>
                </a:lnTo>
                <a:lnTo>
                  <a:pt x="334" y="282"/>
                </a:lnTo>
                <a:lnTo>
                  <a:pt x="337" y="282"/>
                </a:lnTo>
                <a:lnTo>
                  <a:pt x="337" y="284"/>
                </a:lnTo>
                <a:lnTo>
                  <a:pt x="338" y="284"/>
                </a:lnTo>
                <a:lnTo>
                  <a:pt x="338" y="285"/>
                </a:lnTo>
                <a:lnTo>
                  <a:pt x="343" y="285"/>
                </a:lnTo>
                <a:lnTo>
                  <a:pt x="343" y="286"/>
                </a:lnTo>
                <a:lnTo>
                  <a:pt x="345" y="286"/>
                </a:lnTo>
                <a:lnTo>
                  <a:pt x="345" y="288"/>
                </a:lnTo>
                <a:lnTo>
                  <a:pt x="346" y="288"/>
                </a:lnTo>
                <a:lnTo>
                  <a:pt x="346" y="289"/>
                </a:lnTo>
                <a:lnTo>
                  <a:pt x="351" y="289"/>
                </a:lnTo>
                <a:lnTo>
                  <a:pt x="351" y="290"/>
                </a:lnTo>
                <a:lnTo>
                  <a:pt x="355" y="290"/>
                </a:lnTo>
                <a:lnTo>
                  <a:pt x="355" y="292"/>
                </a:lnTo>
                <a:lnTo>
                  <a:pt x="357" y="292"/>
                </a:lnTo>
                <a:lnTo>
                  <a:pt x="357" y="293"/>
                </a:lnTo>
                <a:lnTo>
                  <a:pt x="361" y="293"/>
                </a:lnTo>
                <a:lnTo>
                  <a:pt x="361" y="294"/>
                </a:lnTo>
                <a:lnTo>
                  <a:pt x="361" y="294"/>
                </a:lnTo>
                <a:lnTo>
                  <a:pt x="361" y="296"/>
                </a:lnTo>
                <a:lnTo>
                  <a:pt x="363" y="296"/>
                </a:lnTo>
                <a:lnTo>
                  <a:pt x="363" y="297"/>
                </a:lnTo>
                <a:lnTo>
                  <a:pt x="367" y="297"/>
                </a:lnTo>
                <a:lnTo>
                  <a:pt x="367" y="299"/>
                </a:lnTo>
                <a:lnTo>
                  <a:pt x="372" y="299"/>
                </a:lnTo>
                <a:lnTo>
                  <a:pt x="372" y="300"/>
                </a:lnTo>
                <a:lnTo>
                  <a:pt x="379" y="300"/>
                </a:lnTo>
                <a:lnTo>
                  <a:pt x="379" y="301"/>
                </a:lnTo>
                <a:lnTo>
                  <a:pt x="382" y="301"/>
                </a:lnTo>
                <a:lnTo>
                  <a:pt x="382" y="303"/>
                </a:lnTo>
                <a:lnTo>
                  <a:pt x="382" y="303"/>
                </a:lnTo>
                <a:lnTo>
                  <a:pt x="382" y="304"/>
                </a:lnTo>
                <a:lnTo>
                  <a:pt x="382" y="304"/>
                </a:lnTo>
                <a:lnTo>
                  <a:pt x="382" y="306"/>
                </a:lnTo>
                <a:lnTo>
                  <a:pt x="384" y="306"/>
                </a:lnTo>
                <a:lnTo>
                  <a:pt x="384" y="307"/>
                </a:lnTo>
                <a:lnTo>
                  <a:pt x="389" y="307"/>
                </a:lnTo>
                <a:lnTo>
                  <a:pt x="389" y="309"/>
                </a:lnTo>
                <a:lnTo>
                  <a:pt x="391" y="309"/>
                </a:lnTo>
                <a:lnTo>
                  <a:pt x="391" y="310"/>
                </a:lnTo>
                <a:lnTo>
                  <a:pt x="393" y="310"/>
                </a:lnTo>
                <a:lnTo>
                  <a:pt x="393" y="312"/>
                </a:lnTo>
                <a:lnTo>
                  <a:pt x="395" y="312"/>
                </a:lnTo>
                <a:lnTo>
                  <a:pt x="395" y="313"/>
                </a:lnTo>
                <a:lnTo>
                  <a:pt x="406" y="313"/>
                </a:lnTo>
                <a:lnTo>
                  <a:pt x="406" y="314"/>
                </a:lnTo>
                <a:lnTo>
                  <a:pt x="415" y="314"/>
                </a:lnTo>
                <a:lnTo>
                  <a:pt x="415" y="316"/>
                </a:lnTo>
                <a:lnTo>
                  <a:pt x="420" y="316"/>
                </a:lnTo>
                <a:lnTo>
                  <a:pt x="420" y="317"/>
                </a:lnTo>
                <a:lnTo>
                  <a:pt x="421" y="317"/>
                </a:lnTo>
                <a:lnTo>
                  <a:pt x="421" y="319"/>
                </a:lnTo>
                <a:lnTo>
                  <a:pt x="430" y="319"/>
                </a:lnTo>
                <a:lnTo>
                  <a:pt x="430" y="321"/>
                </a:lnTo>
                <a:lnTo>
                  <a:pt x="433" y="321"/>
                </a:lnTo>
                <a:lnTo>
                  <a:pt x="433" y="322"/>
                </a:lnTo>
                <a:lnTo>
                  <a:pt x="434" y="322"/>
                </a:lnTo>
                <a:lnTo>
                  <a:pt x="434" y="324"/>
                </a:lnTo>
                <a:lnTo>
                  <a:pt x="437" y="324"/>
                </a:lnTo>
                <a:lnTo>
                  <a:pt x="437" y="326"/>
                </a:lnTo>
                <a:lnTo>
                  <a:pt x="438" y="326"/>
                </a:lnTo>
                <a:lnTo>
                  <a:pt x="438" y="327"/>
                </a:lnTo>
                <a:lnTo>
                  <a:pt x="478" y="327"/>
                </a:lnTo>
                <a:lnTo>
                  <a:pt x="478" y="329"/>
                </a:lnTo>
                <a:lnTo>
                  <a:pt x="482" y="329"/>
                </a:lnTo>
                <a:lnTo>
                  <a:pt x="482" y="331"/>
                </a:lnTo>
                <a:lnTo>
                  <a:pt x="487" y="331"/>
                </a:lnTo>
                <a:lnTo>
                  <a:pt x="487" y="333"/>
                </a:lnTo>
                <a:lnTo>
                  <a:pt x="488" y="333"/>
                </a:lnTo>
                <a:lnTo>
                  <a:pt x="488" y="336"/>
                </a:lnTo>
                <a:lnTo>
                  <a:pt x="499" y="336"/>
                </a:lnTo>
                <a:lnTo>
                  <a:pt x="499" y="338"/>
                </a:lnTo>
                <a:lnTo>
                  <a:pt x="499" y="338"/>
                </a:lnTo>
                <a:lnTo>
                  <a:pt x="499" y="341"/>
                </a:lnTo>
                <a:lnTo>
                  <a:pt x="556" y="341"/>
                </a:lnTo>
                <a:lnTo>
                  <a:pt x="556" y="345"/>
                </a:lnTo>
                <a:lnTo>
                  <a:pt x="659" y="345"/>
                </a:lnTo>
                <a:lnTo>
                  <a:pt x="659" y="345"/>
                </a:lnTo>
              </a:path>
            </a:pathLst>
          </a:custGeom>
          <a:no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0" name="Freeform 256"/>
          <p:cNvSpPr>
            <a:spLocks/>
          </p:cNvSpPr>
          <p:nvPr/>
        </p:nvSpPr>
        <p:spPr bwMode="auto">
          <a:xfrm>
            <a:off x="1748174" y="1066119"/>
            <a:ext cx="4765690" cy="3534875"/>
          </a:xfrm>
          <a:custGeom>
            <a:avLst/>
            <a:gdLst/>
            <a:ahLst/>
            <a:cxnLst>
              <a:cxn ang="0">
                <a:pos x="20" y="4"/>
              </a:cxn>
              <a:cxn ang="0">
                <a:pos x="30" y="8"/>
              </a:cxn>
              <a:cxn ang="0">
                <a:pos x="36" y="13"/>
              </a:cxn>
              <a:cxn ang="0">
                <a:pos x="38" y="17"/>
              </a:cxn>
              <a:cxn ang="0">
                <a:pos x="43" y="23"/>
              </a:cxn>
              <a:cxn ang="0">
                <a:pos x="47" y="26"/>
              </a:cxn>
              <a:cxn ang="0">
                <a:pos x="49" y="32"/>
              </a:cxn>
              <a:cxn ang="0">
                <a:pos x="60" y="36"/>
              </a:cxn>
              <a:cxn ang="0">
                <a:pos x="77" y="41"/>
              </a:cxn>
              <a:cxn ang="0">
                <a:pos x="82" y="47"/>
              </a:cxn>
              <a:cxn ang="0">
                <a:pos x="83" y="58"/>
              </a:cxn>
              <a:cxn ang="0">
                <a:pos x="87" y="62"/>
              </a:cxn>
              <a:cxn ang="0">
                <a:pos x="93" y="69"/>
              </a:cxn>
              <a:cxn ang="0">
                <a:pos x="101" y="73"/>
              </a:cxn>
              <a:cxn ang="0">
                <a:pos x="110" y="78"/>
              </a:cxn>
              <a:cxn ang="0">
                <a:pos x="113" y="84"/>
              </a:cxn>
              <a:cxn ang="0">
                <a:pos x="123" y="92"/>
              </a:cxn>
              <a:cxn ang="0">
                <a:pos x="128" y="95"/>
              </a:cxn>
              <a:cxn ang="0">
                <a:pos x="130" y="101"/>
              </a:cxn>
              <a:cxn ang="0">
                <a:pos x="138" y="105"/>
              </a:cxn>
              <a:cxn ang="0">
                <a:pos x="141" y="110"/>
              </a:cxn>
              <a:cxn ang="0">
                <a:pos x="148" y="114"/>
              </a:cxn>
              <a:cxn ang="0">
                <a:pos x="160" y="120"/>
              </a:cxn>
              <a:cxn ang="0">
                <a:pos x="177" y="123"/>
              </a:cxn>
              <a:cxn ang="0">
                <a:pos x="181" y="129"/>
              </a:cxn>
              <a:cxn ang="0">
                <a:pos x="184" y="133"/>
              </a:cxn>
              <a:cxn ang="0">
                <a:pos x="186" y="138"/>
              </a:cxn>
              <a:cxn ang="0">
                <a:pos x="194" y="144"/>
              </a:cxn>
              <a:cxn ang="0">
                <a:pos x="198" y="150"/>
              </a:cxn>
              <a:cxn ang="0">
                <a:pos x="203" y="156"/>
              </a:cxn>
              <a:cxn ang="0">
                <a:pos x="205" y="161"/>
              </a:cxn>
              <a:cxn ang="0">
                <a:pos x="212" y="165"/>
              </a:cxn>
              <a:cxn ang="0">
                <a:pos x="219" y="171"/>
              </a:cxn>
              <a:cxn ang="0">
                <a:pos x="236" y="176"/>
              </a:cxn>
              <a:cxn ang="0">
                <a:pos x="241" y="182"/>
              </a:cxn>
              <a:cxn ang="0">
                <a:pos x="244" y="186"/>
              </a:cxn>
              <a:cxn ang="0">
                <a:pos x="245" y="193"/>
              </a:cxn>
              <a:cxn ang="0">
                <a:pos x="251" y="198"/>
              </a:cxn>
              <a:cxn ang="0">
                <a:pos x="259" y="204"/>
              </a:cxn>
              <a:cxn ang="0">
                <a:pos x="265" y="209"/>
              </a:cxn>
              <a:cxn ang="0">
                <a:pos x="274" y="216"/>
              </a:cxn>
              <a:cxn ang="0">
                <a:pos x="280" y="220"/>
              </a:cxn>
              <a:cxn ang="0">
                <a:pos x="289" y="227"/>
              </a:cxn>
              <a:cxn ang="0">
                <a:pos x="296" y="232"/>
              </a:cxn>
              <a:cxn ang="0">
                <a:pos x="308" y="239"/>
              </a:cxn>
              <a:cxn ang="0">
                <a:pos x="312" y="245"/>
              </a:cxn>
              <a:cxn ang="0">
                <a:pos x="320" y="253"/>
              </a:cxn>
              <a:cxn ang="0">
                <a:pos x="346" y="258"/>
              </a:cxn>
              <a:cxn ang="0">
                <a:pos x="363" y="267"/>
              </a:cxn>
              <a:cxn ang="0">
                <a:pos x="379" y="273"/>
              </a:cxn>
              <a:cxn ang="0">
                <a:pos x="409" y="284"/>
              </a:cxn>
              <a:cxn ang="0">
                <a:pos x="467" y="292"/>
              </a:cxn>
              <a:cxn ang="0">
                <a:pos x="469" y="306"/>
              </a:cxn>
              <a:cxn ang="0">
                <a:pos x="488" y="316"/>
              </a:cxn>
              <a:cxn ang="0">
                <a:pos x="574" y="329"/>
              </a:cxn>
            </a:cxnLst>
            <a:rect l="0" t="0" r="r" b="b"/>
            <a:pathLst>
              <a:path w="574" h="329">
                <a:moveTo>
                  <a:pt x="0" y="0"/>
                </a:moveTo>
                <a:lnTo>
                  <a:pt x="4" y="0"/>
                </a:lnTo>
                <a:lnTo>
                  <a:pt x="4" y="2"/>
                </a:lnTo>
                <a:lnTo>
                  <a:pt x="20" y="2"/>
                </a:lnTo>
                <a:lnTo>
                  <a:pt x="20" y="4"/>
                </a:lnTo>
                <a:lnTo>
                  <a:pt x="23" y="4"/>
                </a:lnTo>
                <a:lnTo>
                  <a:pt x="23" y="6"/>
                </a:lnTo>
                <a:lnTo>
                  <a:pt x="26" y="6"/>
                </a:lnTo>
                <a:lnTo>
                  <a:pt x="26" y="8"/>
                </a:lnTo>
                <a:lnTo>
                  <a:pt x="30" y="8"/>
                </a:lnTo>
                <a:lnTo>
                  <a:pt x="30" y="10"/>
                </a:lnTo>
                <a:lnTo>
                  <a:pt x="32" y="10"/>
                </a:lnTo>
                <a:lnTo>
                  <a:pt x="32" y="11"/>
                </a:lnTo>
                <a:lnTo>
                  <a:pt x="36" y="11"/>
                </a:lnTo>
                <a:lnTo>
                  <a:pt x="36" y="13"/>
                </a:lnTo>
                <a:lnTo>
                  <a:pt x="37" y="13"/>
                </a:lnTo>
                <a:lnTo>
                  <a:pt x="37" y="15"/>
                </a:lnTo>
                <a:lnTo>
                  <a:pt x="37" y="15"/>
                </a:lnTo>
                <a:lnTo>
                  <a:pt x="37" y="17"/>
                </a:lnTo>
                <a:lnTo>
                  <a:pt x="38" y="17"/>
                </a:lnTo>
                <a:lnTo>
                  <a:pt x="38" y="19"/>
                </a:lnTo>
                <a:lnTo>
                  <a:pt x="41" y="19"/>
                </a:lnTo>
                <a:lnTo>
                  <a:pt x="41" y="21"/>
                </a:lnTo>
                <a:lnTo>
                  <a:pt x="43" y="21"/>
                </a:lnTo>
                <a:lnTo>
                  <a:pt x="43" y="23"/>
                </a:lnTo>
                <a:lnTo>
                  <a:pt x="46" y="23"/>
                </a:lnTo>
                <a:lnTo>
                  <a:pt x="46" y="24"/>
                </a:lnTo>
                <a:lnTo>
                  <a:pt x="46" y="24"/>
                </a:lnTo>
                <a:lnTo>
                  <a:pt x="46" y="26"/>
                </a:lnTo>
                <a:lnTo>
                  <a:pt x="47" y="26"/>
                </a:lnTo>
                <a:lnTo>
                  <a:pt x="47" y="28"/>
                </a:lnTo>
                <a:lnTo>
                  <a:pt x="49" y="28"/>
                </a:lnTo>
                <a:lnTo>
                  <a:pt x="49" y="30"/>
                </a:lnTo>
                <a:lnTo>
                  <a:pt x="49" y="30"/>
                </a:lnTo>
                <a:lnTo>
                  <a:pt x="49" y="32"/>
                </a:lnTo>
                <a:lnTo>
                  <a:pt x="49" y="32"/>
                </a:lnTo>
                <a:lnTo>
                  <a:pt x="49" y="34"/>
                </a:lnTo>
                <a:lnTo>
                  <a:pt x="52" y="34"/>
                </a:lnTo>
                <a:lnTo>
                  <a:pt x="52" y="36"/>
                </a:lnTo>
                <a:lnTo>
                  <a:pt x="60" y="36"/>
                </a:lnTo>
                <a:lnTo>
                  <a:pt x="60" y="37"/>
                </a:lnTo>
                <a:lnTo>
                  <a:pt x="67" y="37"/>
                </a:lnTo>
                <a:lnTo>
                  <a:pt x="67" y="39"/>
                </a:lnTo>
                <a:lnTo>
                  <a:pt x="77" y="39"/>
                </a:lnTo>
                <a:lnTo>
                  <a:pt x="77" y="41"/>
                </a:lnTo>
                <a:lnTo>
                  <a:pt x="80" y="41"/>
                </a:lnTo>
                <a:lnTo>
                  <a:pt x="80" y="43"/>
                </a:lnTo>
                <a:lnTo>
                  <a:pt x="82" y="43"/>
                </a:lnTo>
                <a:lnTo>
                  <a:pt x="82" y="47"/>
                </a:lnTo>
                <a:lnTo>
                  <a:pt x="82" y="47"/>
                </a:lnTo>
                <a:lnTo>
                  <a:pt x="82" y="54"/>
                </a:lnTo>
                <a:lnTo>
                  <a:pt x="83" y="54"/>
                </a:lnTo>
                <a:lnTo>
                  <a:pt x="83" y="56"/>
                </a:lnTo>
                <a:lnTo>
                  <a:pt x="83" y="56"/>
                </a:lnTo>
                <a:lnTo>
                  <a:pt x="83" y="58"/>
                </a:lnTo>
                <a:lnTo>
                  <a:pt x="83" y="58"/>
                </a:lnTo>
                <a:lnTo>
                  <a:pt x="83" y="60"/>
                </a:lnTo>
                <a:lnTo>
                  <a:pt x="85" y="60"/>
                </a:lnTo>
                <a:lnTo>
                  <a:pt x="85" y="62"/>
                </a:lnTo>
                <a:lnTo>
                  <a:pt x="87" y="62"/>
                </a:lnTo>
                <a:lnTo>
                  <a:pt x="87" y="64"/>
                </a:lnTo>
                <a:lnTo>
                  <a:pt x="90" y="64"/>
                </a:lnTo>
                <a:lnTo>
                  <a:pt x="90" y="65"/>
                </a:lnTo>
                <a:lnTo>
                  <a:pt x="93" y="65"/>
                </a:lnTo>
                <a:lnTo>
                  <a:pt x="93" y="69"/>
                </a:lnTo>
                <a:lnTo>
                  <a:pt x="98" y="69"/>
                </a:lnTo>
                <a:lnTo>
                  <a:pt x="98" y="71"/>
                </a:lnTo>
                <a:lnTo>
                  <a:pt x="98" y="71"/>
                </a:lnTo>
                <a:lnTo>
                  <a:pt x="98" y="73"/>
                </a:lnTo>
                <a:lnTo>
                  <a:pt x="101" y="73"/>
                </a:lnTo>
                <a:lnTo>
                  <a:pt x="101" y="75"/>
                </a:lnTo>
                <a:lnTo>
                  <a:pt x="108" y="75"/>
                </a:lnTo>
                <a:lnTo>
                  <a:pt x="108" y="77"/>
                </a:lnTo>
                <a:lnTo>
                  <a:pt x="110" y="77"/>
                </a:lnTo>
                <a:lnTo>
                  <a:pt x="110" y="78"/>
                </a:lnTo>
                <a:lnTo>
                  <a:pt x="110" y="78"/>
                </a:lnTo>
                <a:lnTo>
                  <a:pt x="110" y="80"/>
                </a:lnTo>
                <a:lnTo>
                  <a:pt x="113" y="80"/>
                </a:lnTo>
                <a:lnTo>
                  <a:pt x="113" y="84"/>
                </a:lnTo>
                <a:lnTo>
                  <a:pt x="113" y="84"/>
                </a:lnTo>
                <a:lnTo>
                  <a:pt x="113" y="86"/>
                </a:lnTo>
                <a:lnTo>
                  <a:pt x="120" y="86"/>
                </a:lnTo>
                <a:lnTo>
                  <a:pt x="120" y="90"/>
                </a:lnTo>
                <a:lnTo>
                  <a:pt x="123" y="90"/>
                </a:lnTo>
                <a:lnTo>
                  <a:pt x="123" y="92"/>
                </a:lnTo>
                <a:lnTo>
                  <a:pt x="123" y="92"/>
                </a:lnTo>
                <a:lnTo>
                  <a:pt x="123" y="93"/>
                </a:lnTo>
                <a:lnTo>
                  <a:pt x="127" y="93"/>
                </a:lnTo>
                <a:lnTo>
                  <a:pt x="127" y="95"/>
                </a:lnTo>
                <a:lnTo>
                  <a:pt x="128" y="95"/>
                </a:lnTo>
                <a:lnTo>
                  <a:pt x="128" y="97"/>
                </a:lnTo>
                <a:lnTo>
                  <a:pt x="129" y="97"/>
                </a:lnTo>
                <a:lnTo>
                  <a:pt x="129" y="99"/>
                </a:lnTo>
                <a:lnTo>
                  <a:pt x="130" y="99"/>
                </a:lnTo>
                <a:lnTo>
                  <a:pt x="130" y="101"/>
                </a:lnTo>
                <a:lnTo>
                  <a:pt x="132" y="101"/>
                </a:lnTo>
                <a:lnTo>
                  <a:pt x="132" y="103"/>
                </a:lnTo>
                <a:lnTo>
                  <a:pt x="134" y="103"/>
                </a:lnTo>
                <a:lnTo>
                  <a:pt x="134" y="105"/>
                </a:lnTo>
                <a:lnTo>
                  <a:pt x="138" y="105"/>
                </a:lnTo>
                <a:lnTo>
                  <a:pt x="138" y="106"/>
                </a:lnTo>
                <a:lnTo>
                  <a:pt x="139" y="106"/>
                </a:lnTo>
                <a:lnTo>
                  <a:pt x="139" y="108"/>
                </a:lnTo>
                <a:lnTo>
                  <a:pt x="141" y="108"/>
                </a:lnTo>
                <a:lnTo>
                  <a:pt x="141" y="110"/>
                </a:lnTo>
                <a:lnTo>
                  <a:pt x="143" y="110"/>
                </a:lnTo>
                <a:lnTo>
                  <a:pt x="143" y="112"/>
                </a:lnTo>
                <a:lnTo>
                  <a:pt x="144" y="112"/>
                </a:lnTo>
                <a:lnTo>
                  <a:pt x="144" y="114"/>
                </a:lnTo>
                <a:lnTo>
                  <a:pt x="148" y="114"/>
                </a:lnTo>
                <a:lnTo>
                  <a:pt x="148" y="116"/>
                </a:lnTo>
                <a:lnTo>
                  <a:pt x="152" y="116"/>
                </a:lnTo>
                <a:lnTo>
                  <a:pt x="152" y="118"/>
                </a:lnTo>
                <a:lnTo>
                  <a:pt x="160" y="118"/>
                </a:lnTo>
                <a:lnTo>
                  <a:pt x="160" y="120"/>
                </a:lnTo>
                <a:lnTo>
                  <a:pt x="168" y="120"/>
                </a:lnTo>
                <a:lnTo>
                  <a:pt x="168" y="121"/>
                </a:lnTo>
                <a:lnTo>
                  <a:pt x="172" y="121"/>
                </a:lnTo>
                <a:lnTo>
                  <a:pt x="172" y="123"/>
                </a:lnTo>
                <a:lnTo>
                  <a:pt x="177" y="123"/>
                </a:lnTo>
                <a:lnTo>
                  <a:pt x="177" y="125"/>
                </a:lnTo>
                <a:lnTo>
                  <a:pt x="179" y="125"/>
                </a:lnTo>
                <a:lnTo>
                  <a:pt x="179" y="127"/>
                </a:lnTo>
                <a:lnTo>
                  <a:pt x="181" y="127"/>
                </a:lnTo>
                <a:lnTo>
                  <a:pt x="181" y="129"/>
                </a:lnTo>
                <a:lnTo>
                  <a:pt x="182" y="129"/>
                </a:lnTo>
                <a:lnTo>
                  <a:pt x="182" y="131"/>
                </a:lnTo>
                <a:lnTo>
                  <a:pt x="183" y="131"/>
                </a:lnTo>
                <a:lnTo>
                  <a:pt x="183" y="133"/>
                </a:lnTo>
                <a:lnTo>
                  <a:pt x="184" y="133"/>
                </a:lnTo>
                <a:lnTo>
                  <a:pt x="184" y="135"/>
                </a:lnTo>
                <a:lnTo>
                  <a:pt x="184" y="135"/>
                </a:lnTo>
                <a:lnTo>
                  <a:pt x="184" y="137"/>
                </a:lnTo>
                <a:lnTo>
                  <a:pt x="186" y="137"/>
                </a:lnTo>
                <a:lnTo>
                  <a:pt x="186" y="138"/>
                </a:lnTo>
                <a:lnTo>
                  <a:pt x="187" y="138"/>
                </a:lnTo>
                <a:lnTo>
                  <a:pt x="187" y="140"/>
                </a:lnTo>
                <a:lnTo>
                  <a:pt x="191" y="140"/>
                </a:lnTo>
                <a:lnTo>
                  <a:pt x="191" y="144"/>
                </a:lnTo>
                <a:lnTo>
                  <a:pt x="194" y="144"/>
                </a:lnTo>
                <a:lnTo>
                  <a:pt x="194" y="146"/>
                </a:lnTo>
                <a:lnTo>
                  <a:pt x="198" y="146"/>
                </a:lnTo>
                <a:lnTo>
                  <a:pt x="198" y="148"/>
                </a:lnTo>
                <a:lnTo>
                  <a:pt x="198" y="148"/>
                </a:lnTo>
                <a:lnTo>
                  <a:pt x="198" y="150"/>
                </a:lnTo>
                <a:lnTo>
                  <a:pt x="200" y="150"/>
                </a:lnTo>
                <a:lnTo>
                  <a:pt x="200" y="154"/>
                </a:lnTo>
                <a:lnTo>
                  <a:pt x="202" y="154"/>
                </a:lnTo>
                <a:lnTo>
                  <a:pt x="202" y="156"/>
                </a:lnTo>
                <a:lnTo>
                  <a:pt x="203" y="156"/>
                </a:lnTo>
                <a:lnTo>
                  <a:pt x="203" y="158"/>
                </a:lnTo>
                <a:lnTo>
                  <a:pt x="204" y="158"/>
                </a:lnTo>
                <a:lnTo>
                  <a:pt x="204" y="160"/>
                </a:lnTo>
                <a:lnTo>
                  <a:pt x="205" y="160"/>
                </a:lnTo>
                <a:lnTo>
                  <a:pt x="205" y="161"/>
                </a:lnTo>
                <a:lnTo>
                  <a:pt x="208" y="161"/>
                </a:lnTo>
                <a:lnTo>
                  <a:pt x="208" y="163"/>
                </a:lnTo>
                <a:lnTo>
                  <a:pt x="209" y="163"/>
                </a:lnTo>
                <a:lnTo>
                  <a:pt x="209" y="165"/>
                </a:lnTo>
                <a:lnTo>
                  <a:pt x="212" y="165"/>
                </a:lnTo>
                <a:lnTo>
                  <a:pt x="212" y="167"/>
                </a:lnTo>
                <a:lnTo>
                  <a:pt x="218" y="167"/>
                </a:lnTo>
                <a:lnTo>
                  <a:pt x="218" y="169"/>
                </a:lnTo>
                <a:lnTo>
                  <a:pt x="219" y="169"/>
                </a:lnTo>
                <a:lnTo>
                  <a:pt x="219" y="171"/>
                </a:lnTo>
                <a:lnTo>
                  <a:pt x="220" y="171"/>
                </a:lnTo>
                <a:lnTo>
                  <a:pt x="220" y="173"/>
                </a:lnTo>
                <a:lnTo>
                  <a:pt x="235" y="173"/>
                </a:lnTo>
                <a:lnTo>
                  <a:pt x="235" y="176"/>
                </a:lnTo>
                <a:lnTo>
                  <a:pt x="236" y="176"/>
                </a:lnTo>
                <a:lnTo>
                  <a:pt x="236" y="178"/>
                </a:lnTo>
                <a:lnTo>
                  <a:pt x="239" y="178"/>
                </a:lnTo>
                <a:lnTo>
                  <a:pt x="239" y="180"/>
                </a:lnTo>
                <a:lnTo>
                  <a:pt x="241" y="180"/>
                </a:lnTo>
                <a:lnTo>
                  <a:pt x="241" y="182"/>
                </a:lnTo>
                <a:lnTo>
                  <a:pt x="241" y="182"/>
                </a:lnTo>
                <a:lnTo>
                  <a:pt x="241" y="184"/>
                </a:lnTo>
                <a:lnTo>
                  <a:pt x="241" y="184"/>
                </a:lnTo>
                <a:lnTo>
                  <a:pt x="241" y="186"/>
                </a:lnTo>
                <a:lnTo>
                  <a:pt x="244" y="186"/>
                </a:lnTo>
                <a:lnTo>
                  <a:pt x="244" y="189"/>
                </a:lnTo>
                <a:lnTo>
                  <a:pt x="245" y="189"/>
                </a:lnTo>
                <a:lnTo>
                  <a:pt x="245" y="191"/>
                </a:lnTo>
                <a:lnTo>
                  <a:pt x="245" y="191"/>
                </a:lnTo>
                <a:lnTo>
                  <a:pt x="245" y="193"/>
                </a:lnTo>
                <a:lnTo>
                  <a:pt x="248" y="193"/>
                </a:lnTo>
                <a:lnTo>
                  <a:pt x="248" y="195"/>
                </a:lnTo>
                <a:lnTo>
                  <a:pt x="249" y="195"/>
                </a:lnTo>
                <a:lnTo>
                  <a:pt x="249" y="198"/>
                </a:lnTo>
                <a:lnTo>
                  <a:pt x="251" y="198"/>
                </a:lnTo>
                <a:lnTo>
                  <a:pt x="251" y="200"/>
                </a:lnTo>
                <a:lnTo>
                  <a:pt x="254" y="200"/>
                </a:lnTo>
                <a:lnTo>
                  <a:pt x="254" y="202"/>
                </a:lnTo>
                <a:lnTo>
                  <a:pt x="259" y="202"/>
                </a:lnTo>
                <a:lnTo>
                  <a:pt x="259" y="204"/>
                </a:lnTo>
                <a:lnTo>
                  <a:pt x="262" y="204"/>
                </a:lnTo>
                <a:lnTo>
                  <a:pt x="262" y="206"/>
                </a:lnTo>
                <a:lnTo>
                  <a:pt x="264" y="206"/>
                </a:lnTo>
                <a:lnTo>
                  <a:pt x="264" y="209"/>
                </a:lnTo>
                <a:lnTo>
                  <a:pt x="265" y="209"/>
                </a:lnTo>
                <a:lnTo>
                  <a:pt x="265" y="211"/>
                </a:lnTo>
                <a:lnTo>
                  <a:pt x="268" y="211"/>
                </a:lnTo>
                <a:lnTo>
                  <a:pt x="268" y="213"/>
                </a:lnTo>
                <a:lnTo>
                  <a:pt x="274" y="213"/>
                </a:lnTo>
                <a:lnTo>
                  <a:pt x="274" y="216"/>
                </a:lnTo>
                <a:lnTo>
                  <a:pt x="276" y="216"/>
                </a:lnTo>
                <a:lnTo>
                  <a:pt x="276" y="218"/>
                </a:lnTo>
                <a:lnTo>
                  <a:pt x="278" y="218"/>
                </a:lnTo>
                <a:lnTo>
                  <a:pt x="278" y="220"/>
                </a:lnTo>
                <a:lnTo>
                  <a:pt x="280" y="220"/>
                </a:lnTo>
                <a:lnTo>
                  <a:pt x="280" y="222"/>
                </a:lnTo>
                <a:lnTo>
                  <a:pt x="281" y="222"/>
                </a:lnTo>
                <a:lnTo>
                  <a:pt x="281" y="225"/>
                </a:lnTo>
                <a:lnTo>
                  <a:pt x="289" y="225"/>
                </a:lnTo>
                <a:lnTo>
                  <a:pt x="289" y="227"/>
                </a:lnTo>
                <a:lnTo>
                  <a:pt x="292" y="227"/>
                </a:lnTo>
                <a:lnTo>
                  <a:pt x="292" y="229"/>
                </a:lnTo>
                <a:lnTo>
                  <a:pt x="293" y="229"/>
                </a:lnTo>
                <a:lnTo>
                  <a:pt x="293" y="232"/>
                </a:lnTo>
                <a:lnTo>
                  <a:pt x="296" y="232"/>
                </a:lnTo>
                <a:lnTo>
                  <a:pt x="296" y="234"/>
                </a:lnTo>
                <a:lnTo>
                  <a:pt x="306" y="234"/>
                </a:lnTo>
                <a:lnTo>
                  <a:pt x="306" y="237"/>
                </a:lnTo>
                <a:lnTo>
                  <a:pt x="308" y="237"/>
                </a:lnTo>
                <a:lnTo>
                  <a:pt x="308" y="239"/>
                </a:lnTo>
                <a:lnTo>
                  <a:pt x="308" y="239"/>
                </a:lnTo>
                <a:lnTo>
                  <a:pt x="308" y="242"/>
                </a:lnTo>
                <a:lnTo>
                  <a:pt x="311" y="242"/>
                </a:lnTo>
                <a:lnTo>
                  <a:pt x="311" y="245"/>
                </a:lnTo>
                <a:lnTo>
                  <a:pt x="312" y="245"/>
                </a:lnTo>
                <a:lnTo>
                  <a:pt x="312" y="247"/>
                </a:lnTo>
                <a:lnTo>
                  <a:pt x="317" y="247"/>
                </a:lnTo>
                <a:lnTo>
                  <a:pt x="317" y="250"/>
                </a:lnTo>
                <a:lnTo>
                  <a:pt x="320" y="250"/>
                </a:lnTo>
                <a:lnTo>
                  <a:pt x="320" y="253"/>
                </a:lnTo>
                <a:lnTo>
                  <a:pt x="328" y="253"/>
                </a:lnTo>
                <a:lnTo>
                  <a:pt x="328" y="255"/>
                </a:lnTo>
                <a:lnTo>
                  <a:pt x="329" y="255"/>
                </a:lnTo>
                <a:lnTo>
                  <a:pt x="329" y="258"/>
                </a:lnTo>
                <a:lnTo>
                  <a:pt x="346" y="258"/>
                </a:lnTo>
                <a:lnTo>
                  <a:pt x="346" y="261"/>
                </a:lnTo>
                <a:lnTo>
                  <a:pt x="348" y="261"/>
                </a:lnTo>
                <a:lnTo>
                  <a:pt x="348" y="264"/>
                </a:lnTo>
                <a:lnTo>
                  <a:pt x="363" y="264"/>
                </a:lnTo>
                <a:lnTo>
                  <a:pt x="363" y="267"/>
                </a:lnTo>
                <a:lnTo>
                  <a:pt x="373" y="267"/>
                </a:lnTo>
                <a:lnTo>
                  <a:pt x="373" y="270"/>
                </a:lnTo>
                <a:lnTo>
                  <a:pt x="374" y="270"/>
                </a:lnTo>
                <a:lnTo>
                  <a:pt x="374" y="273"/>
                </a:lnTo>
                <a:lnTo>
                  <a:pt x="379" y="273"/>
                </a:lnTo>
                <a:lnTo>
                  <a:pt x="379" y="277"/>
                </a:lnTo>
                <a:lnTo>
                  <a:pt x="384" y="277"/>
                </a:lnTo>
                <a:lnTo>
                  <a:pt x="384" y="280"/>
                </a:lnTo>
                <a:lnTo>
                  <a:pt x="409" y="280"/>
                </a:lnTo>
                <a:lnTo>
                  <a:pt x="409" y="284"/>
                </a:lnTo>
                <a:lnTo>
                  <a:pt x="417" y="284"/>
                </a:lnTo>
                <a:lnTo>
                  <a:pt x="417" y="288"/>
                </a:lnTo>
                <a:lnTo>
                  <a:pt x="423" y="288"/>
                </a:lnTo>
                <a:lnTo>
                  <a:pt x="423" y="292"/>
                </a:lnTo>
                <a:lnTo>
                  <a:pt x="467" y="292"/>
                </a:lnTo>
                <a:lnTo>
                  <a:pt x="467" y="297"/>
                </a:lnTo>
                <a:lnTo>
                  <a:pt x="468" y="297"/>
                </a:lnTo>
                <a:lnTo>
                  <a:pt x="468" y="301"/>
                </a:lnTo>
                <a:lnTo>
                  <a:pt x="469" y="301"/>
                </a:lnTo>
                <a:lnTo>
                  <a:pt x="469" y="306"/>
                </a:lnTo>
                <a:lnTo>
                  <a:pt x="478" y="306"/>
                </a:lnTo>
                <a:lnTo>
                  <a:pt x="478" y="311"/>
                </a:lnTo>
                <a:lnTo>
                  <a:pt x="480" y="311"/>
                </a:lnTo>
                <a:lnTo>
                  <a:pt x="480" y="316"/>
                </a:lnTo>
                <a:lnTo>
                  <a:pt x="488" y="316"/>
                </a:lnTo>
                <a:lnTo>
                  <a:pt x="488" y="322"/>
                </a:lnTo>
                <a:lnTo>
                  <a:pt x="504" y="322"/>
                </a:lnTo>
                <a:lnTo>
                  <a:pt x="504" y="329"/>
                </a:lnTo>
                <a:lnTo>
                  <a:pt x="574" y="329"/>
                </a:lnTo>
                <a:lnTo>
                  <a:pt x="574" y="329"/>
                </a:lnTo>
              </a:path>
            </a:pathLst>
          </a:custGeom>
          <a:noFill/>
          <a:ln w="15875"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7" name="Line 193"/>
          <p:cNvSpPr>
            <a:spLocks noChangeShapeType="1"/>
          </p:cNvSpPr>
          <p:nvPr/>
        </p:nvSpPr>
        <p:spPr bwMode="auto">
          <a:xfrm flipH="1">
            <a:off x="1433344" y="5203200"/>
            <a:ext cx="98601" cy="2239"/>
          </a:xfrm>
          <a:prstGeom prst="line">
            <a:avLst/>
          </a:prstGeom>
          <a:noFill/>
          <a:ln w="7938"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18" name="Line 194"/>
          <p:cNvSpPr>
            <a:spLocks noChangeShapeType="1"/>
          </p:cNvSpPr>
          <p:nvPr/>
        </p:nvSpPr>
        <p:spPr bwMode="auto">
          <a:xfrm flipH="1">
            <a:off x="1433344" y="4374888"/>
            <a:ext cx="98601" cy="0"/>
          </a:xfrm>
          <a:prstGeom prst="line">
            <a:avLst/>
          </a:prstGeom>
          <a:noFill/>
          <a:ln w="7938"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19" name="Line 195"/>
          <p:cNvSpPr>
            <a:spLocks noChangeShapeType="1"/>
          </p:cNvSpPr>
          <p:nvPr/>
        </p:nvSpPr>
        <p:spPr bwMode="auto">
          <a:xfrm flipH="1">
            <a:off x="1433344" y="3548815"/>
            <a:ext cx="98601" cy="0"/>
          </a:xfrm>
          <a:prstGeom prst="line">
            <a:avLst/>
          </a:prstGeom>
          <a:noFill/>
          <a:ln w="7938"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0" name="Line 196"/>
          <p:cNvSpPr>
            <a:spLocks noChangeShapeType="1"/>
          </p:cNvSpPr>
          <p:nvPr/>
        </p:nvSpPr>
        <p:spPr bwMode="auto">
          <a:xfrm flipH="1">
            <a:off x="1433344" y="2720504"/>
            <a:ext cx="98601" cy="2239"/>
          </a:xfrm>
          <a:prstGeom prst="line">
            <a:avLst/>
          </a:prstGeom>
          <a:noFill/>
          <a:ln w="7938"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1" name="Line 197"/>
          <p:cNvSpPr>
            <a:spLocks noChangeShapeType="1"/>
          </p:cNvSpPr>
          <p:nvPr/>
        </p:nvSpPr>
        <p:spPr bwMode="auto">
          <a:xfrm flipH="1">
            <a:off x="1433344" y="1892193"/>
            <a:ext cx="98601" cy="2239"/>
          </a:xfrm>
          <a:prstGeom prst="line">
            <a:avLst/>
          </a:prstGeom>
          <a:noFill/>
          <a:ln w="7938"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2" name="Line 198"/>
          <p:cNvSpPr>
            <a:spLocks noChangeShapeType="1"/>
          </p:cNvSpPr>
          <p:nvPr/>
        </p:nvSpPr>
        <p:spPr bwMode="auto">
          <a:xfrm flipH="1">
            <a:off x="1433344" y="1066119"/>
            <a:ext cx="98601" cy="0"/>
          </a:xfrm>
          <a:prstGeom prst="line">
            <a:avLst/>
          </a:prstGeom>
          <a:noFill/>
          <a:ln w="7938"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3" name="Rectangle 199"/>
          <p:cNvSpPr>
            <a:spLocks noChangeArrowheads="1"/>
          </p:cNvSpPr>
          <p:nvPr/>
        </p:nvSpPr>
        <p:spPr bwMode="auto">
          <a:xfrm>
            <a:off x="1235621" y="5097214"/>
            <a:ext cx="176330"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0.0</a:t>
            </a:r>
          </a:p>
        </p:txBody>
      </p:sp>
      <p:sp>
        <p:nvSpPr>
          <p:cNvPr id="1224" name="Rectangle 200"/>
          <p:cNvSpPr>
            <a:spLocks noChangeArrowheads="1"/>
          </p:cNvSpPr>
          <p:nvPr/>
        </p:nvSpPr>
        <p:spPr bwMode="auto">
          <a:xfrm>
            <a:off x="1235621" y="4268901"/>
            <a:ext cx="176330"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0.2</a:t>
            </a:r>
          </a:p>
        </p:txBody>
      </p:sp>
      <p:sp>
        <p:nvSpPr>
          <p:cNvPr id="1225" name="Rectangle 201"/>
          <p:cNvSpPr>
            <a:spLocks noChangeArrowheads="1"/>
          </p:cNvSpPr>
          <p:nvPr/>
        </p:nvSpPr>
        <p:spPr bwMode="auto">
          <a:xfrm>
            <a:off x="1235621" y="3440590"/>
            <a:ext cx="176330"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0.4</a:t>
            </a:r>
          </a:p>
        </p:txBody>
      </p:sp>
      <p:sp>
        <p:nvSpPr>
          <p:cNvPr id="1226" name="Rectangle 202"/>
          <p:cNvSpPr>
            <a:spLocks noChangeArrowheads="1"/>
          </p:cNvSpPr>
          <p:nvPr/>
        </p:nvSpPr>
        <p:spPr bwMode="auto">
          <a:xfrm>
            <a:off x="1235621" y="2647935"/>
            <a:ext cx="176330"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0.6</a:t>
            </a:r>
          </a:p>
        </p:txBody>
      </p:sp>
      <p:sp>
        <p:nvSpPr>
          <p:cNvPr id="1227" name="Rectangle 203"/>
          <p:cNvSpPr>
            <a:spLocks noChangeArrowheads="1"/>
          </p:cNvSpPr>
          <p:nvPr/>
        </p:nvSpPr>
        <p:spPr bwMode="auto">
          <a:xfrm>
            <a:off x="1235621" y="1819626"/>
            <a:ext cx="176330"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0.8</a:t>
            </a:r>
          </a:p>
        </p:txBody>
      </p:sp>
      <p:sp>
        <p:nvSpPr>
          <p:cNvPr id="1228" name="Rectangle 204"/>
          <p:cNvSpPr>
            <a:spLocks noChangeArrowheads="1"/>
          </p:cNvSpPr>
          <p:nvPr/>
        </p:nvSpPr>
        <p:spPr bwMode="auto">
          <a:xfrm>
            <a:off x="1235621" y="991313"/>
            <a:ext cx="176330"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1.0</a:t>
            </a:r>
          </a:p>
        </p:txBody>
      </p:sp>
      <p:sp>
        <p:nvSpPr>
          <p:cNvPr id="1229" name="Rectangle 205"/>
          <p:cNvSpPr>
            <a:spLocks noChangeArrowheads="1"/>
          </p:cNvSpPr>
          <p:nvPr/>
        </p:nvSpPr>
        <p:spPr bwMode="auto">
          <a:xfrm>
            <a:off x="1694548" y="5504105"/>
            <a:ext cx="70533"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0</a:t>
            </a:r>
          </a:p>
        </p:txBody>
      </p:sp>
      <p:sp>
        <p:nvSpPr>
          <p:cNvPr id="1230" name="Rectangle 206"/>
          <p:cNvSpPr>
            <a:spLocks noChangeArrowheads="1"/>
          </p:cNvSpPr>
          <p:nvPr/>
        </p:nvSpPr>
        <p:spPr bwMode="auto">
          <a:xfrm>
            <a:off x="2450486" y="5487680"/>
            <a:ext cx="70533"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1</a:t>
            </a:r>
          </a:p>
        </p:txBody>
      </p:sp>
      <p:sp>
        <p:nvSpPr>
          <p:cNvPr id="1231" name="Rectangle 207"/>
          <p:cNvSpPr>
            <a:spLocks noChangeArrowheads="1"/>
          </p:cNvSpPr>
          <p:nvPr/>
        </p:nvSpPr>
        <p:spPr bwMode="auto">
          <a:xfrm>
            <a:off x="3197774" y="5487680"/>
            <a:ext cx="70533"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2</a:t>
            </a:r>
          </a:p>
        </p:txBody>
      </p:sp>
      <p:sp>
        <p:nvSpPr>
          <p:cNvPr id="1232" name="Rectangle 208"/>
          <p:cNvSpPr>
            <a:spLocks noChangeArrowheads="1"/>
          </p:cNvSpPr>
          <p:nvPr/>
        </p:nvSpPr>
        <p:spPr bwMode="auto">
          <a:xfrm>
            <a:off x="3945062" y="5471254"/>
            <a:ext cx="70533"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3</a:t>
            </a:r>
          </a:p>
        </p:txBody>
      </p:sp>
      <p:sp>
        <p:nvSpPr>
          <p:cNvPr id="1233" name="Rectangle 209"/>
          <p:cNvSpPr>
            <a:spLocks noChangeArrowheads="1"/>
          </p:cNvSpPr>
          <p:nvPr/>
        </p:nvSpPr>
        <p:spPr bwMode="auto">
          <a:xfrm>
            <a:off x="4700998" y="5463041"/>
            <a:ext cx="70533"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4</a:t>
            </a:r>
          </a:p>
        </p:txBody>
      </p:sp>
      <p:sp>
        <p:nvSpPr>
          <p:cNvPr id="1234" name="Rectangle 210"/>
          <p:cNvSpPr>
            <a:spLocks noChangeArrowheads="1"/>
          </p:cNvSpPr>
          <p:nvPr/>
        </p:nvSpPr>
        <p:spPr bwMode="auto">
          <a:xfrm>
            <a:off x="5486400" y="5489729"/>
            <a:ext cx="70533"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5</a:t>
            </a:r>
          </a:p>
        </p:txBody>
      </p:sp>
      <p:sp>
        <p:nvSpPr>
          <p:cNvPr id="1235" name="Rectangle 211"/>
          <p:cNvSpPr>
            <a:spLocks noChangeArrowheads="1"/>
          </p:cNvSpPr>
          <p:nvPr/>
        </p:nvSpPr>
        <p:spPr bwMode="auto">
          <a:xfrm>
            <a:off x="6221532" y="5454828"/>
            <a:ext cx="70533"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6</a:t>
            </a:r>
          </a:p>
        </p:txBody>
      </p:sp>
      <p:sp>
        <p:nvSpPr>
          <p:cNvPr id="1236" name="Rectangle 212"/>
          <p:cNvSpPr>
            <a:spLocks noChangeArrowheads="1"/>
          </p:cNvSpPr>
          <p:nvPr/>
        </p:nvSpPr>
        <p:spPr bwMode="auto">
          <a:xfrm>
            <a:off x="6949781" y="5446615"/>
            <a:ext cx="70533"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7</a:t>
            </a:r>
          </a:p>
        </p:txBody>
      </p:sp>
      <p:sp>
        <p:nvSpPr>
          <p:cNvPr id="1243" name="Line 219"/>
          <p:cNvSpPr>
            <a:spLocks noChangeShapeType="1"/>
          </p:cNvSpPr>
          <p:nvPr/>
        </p:nvSpPr>
        <p:spPr bwMode="auto">
          <a:xfrm>
            <a:off x="5501911" y="5333816"/>
            <a:ext cx="1730" cy="127605"/>
          </a:xfrm>
          <a:prstGeom prst="line">
            <a:avLst/>
          </a:prstGeom>
          <a:noFill/>
          <a:ln w="793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44" name="Line 220"/>
          <p:cNvSpPr>
            <a:spLocks noChangeShapeType="1"/>
          </p:cNvSpPr>
          <p:nvPr/>
        </p:nvSpPr>
        <p:spPr bwMode="auto">
          <a:xfrm>
            <a:off x="6256119" y="5325602"/>
            <a:ext cx="1730" cy="127605"/>
          </a:xfrm>
          <a:prstGeom prst="line">
            <a:avLst/>
          </a:prstGeom>
          <a:noFill/>
          <a:ln w="7938"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46" name="Rectangle 222"/>
          <p:cNvSpPr>
            <a:spLocks noChangeArrowheads="1"/>
          </p:cNvSpPr>
          <p:nvPr/>
        </p:nvSpPr>
        <p:spPr bwMode="auto">
          <a:xfrm>
            <a:off x="4389628" y="5606036"/>
            <a:ext cx="719749" cy="15388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strike="noStrike" cap="none" normalizeH="0" baseline="0" dirty="0" smtClean="0">
                <a:ln>
                  <a:noFill/>
                </a:ln>
                <a:solidFill>
                  <a:schemeClr val="bg1"/>
                </a:solidFill>
                <a:effectLst/>
                <a:latin typeface="Arial" pitchFamily="34" charset="0"/>
                <a:cs typeface="Arial" pitchFamily="34" charset="0"/>
              </a:rPr>
              <a:t>Time (years)</a:t>
            </a:r>
          </a:p>
        </p:txBody>
      </p:sp>
      <p:sp>
        <p:nvSpPr>
          <p:cNvPr id="1247" name="Rectangle 223"/>
          <p:cNvSpPr>
            <a:spLocks noChangeArrowheads="1"/>
          </p:cNvSpPr>
          <p:nvPr/>
        </p:nvSpPr>
        <p:spPr bwMode="auto">
          <a:xfrm rot="16200000">
            <a:off x="-537978" y="2978383"/>
            <a:ext cx="3241609" cy="1692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i="0" strike="noStrike" cap="none" normalizeH="0" baseline="0" dirty="0" smtClean="0">
                <a:ln>
                  <a:noFill/>
                </a:ln>
                <a:effectLst/>
                <a:latin typeface="Arial" pitchFamily="34" charset="0"/>
                <a:cs typeface="Arial" pitchFamily="34" charset="0"/>
              </a:rPr>
              <a:t>Overall Survival Probability</a:t>
            </a:r>
          </a:p>
        </p:txBody>
      </p:sp>
      <p:sp>
        <p:nvSpPr>
          <p:cNvPr id="1278" name="Freeform 254"/>
          <p:cNvSpPr>
            <a:spLocks/>
          </p:cNvSpPr>
          <p:nvPr/>
        </p:nvSpPr>
        <p:spPr bwMode="auto">
          <a:xfrm>
            <a:off x="1748174" y="1066119"/>
            <a:ext cx="5379781" cy="3846052"/>
          </a:xfrm>
          <a:custGeom>
            <a:avLst/>
            <a:gdLst/>
            <a:ahLst/>
            <a:cxnLst>
              <a:cxn ang="0">
                <a:pos x="18" y="4"/>
              </a:cxn>
              <a:cxn ang="0">
                <a:pos x="20" y="9"/>
              </a:cxn>
              <a:cxn ang="0">
                <a:pos x="29" y="13"/>
              </a:cxn>
              <a:cxn ang="0">
                <a:pos x="32" y="18"/>
              </a:cxn>
              <a:cxn ang="0">
                <a:pos x="38" y="22"/>
              </a:cxn>
              <a:cxn ang="0">
                <a:pos x="42" y="27"/>
              </a:cxn>
              <a:cxn ang="0">
                <a:pos x="47" y="32"/>
              </a:cxn>
              <a:cxn ang="0">
                <a:pos x="54" y="36"/>
              </a:cxn>
              <a:cxn ang="0">
                <a:pos x="60" y="42"/>
              </a:cxn>
              <a:cxn ang="0">
                <a:pos x="64" y="47"/>
              </a:cxn>
              <a:cxn ang="0">
                <a:pos x="70" y="53"/>
              </a:cxn>
              <a:cxn ang="0">
                <a:pos x="75" y="59"/>
              </a:cxn>
              <a:cxn ang="0">
                <a:pos x="80" y="64"/>
              </a:cxn>
              <a:cxn ang="0">
                <a:pos x="85" y="69"/>
              </a:cxn>
              <a:cxn ang="0">
                <a:pos x="89" y="75"/>
              </a:cxn>
              <a:cxn ang="0">
                <a:pos x="97" y="82"/>
              </a:cxn>
              <a:cxn ang="0">
                <a:pos x="103" y="88"/>
              </a:cxn>
              <a:cxn ang="0">
                <a:pos x="108" y="93"/>
              </a:cxn>
              <a:cxn ang="0">
                <a:pos x="114" y="98"/>
              </a:cxn>
              <a:cxn ang="0">
                <a:pos x="119" y="103"/>
              </a:cxn>
              <a:cxn ang="0">
                <a:pos x="123" y="110"/>
              </a:cxn>
              <a:cxn ang="0">
                <a:pos x="125" y="114"/>
              </a:cxn>
              <a:cxn ang="0">
                <a:pos x="134" y="120"/>
              </a:cxn>
              <a:cxn ang="0">
                <a:pos x="141" y="126"/>
              </a:cxn>
              <a:cxn ang="0">
                <a:pos x="146" y="130"/>
              </a:cxn>
              <a:cxn ang="0">
                <a:pos x="151" y="136"/>
              </a:cxn>
              <a:cxn ang="0">
                <a:pos x="154" y="141"/>
              </a:cxn>
              <a:cxn ang="0">
                <a:pos x="162" y="147"/>
              </a:cxn>
              <a:cxn ang="0">
                <a:pos x="169" y="153"/>
              </a:cxn>
              <a:cxn ang="0">
                <a:pos x="171" y="159"/>
              </a:cxn>
              <a:cxn ang="0">
                <a:pos x="176" y="164"/>
              </a:cxn>
              <a:cxn ang="0">
                <a:pos x="179" y="170"/>
              </a:cxn>
              <a:cxn ang="0">
                <a:pos x="185" y="175"/>
              </a:cxn>
              <a:cxn ang="0">
                <a:pos x="190" y="180"/>
              </a:cxn>
              <a:cxn ang="0">
                <a:pos x="199" y="185"/>
              </a:cxn>
              <a:cxn ang="0">
                <a:pos x="203" y="190"/>
              </a:cxn>
              <a:cxn ang="0">
                <a:pos x="208" y="196"/>
              </a:cxn>
              <a:cxn ang="0">
                <a:pos x="218" y="201"/>
              </a:cxn>
              <a:cxn ang="0">
                <a:pos x="224" y="206"/>
              </a:cxn>
              <a:cxn ang="0">
                <a:pos x="226" y="210"/>
              </a:cxn>
              <a:cxn ang="0">
                <a:pos x="229" y="218"/>
              </a:cxn>
              <a:cxn ang="0">
                <a:pos x="236" y="223"/>
              </a:cxn>
              <a:cxn ang="0">
                <a:pos x="240" y="229"/>
              </a:cxn>
              <a:cxn ang="0">
                <a:pos x="246" y="235"/>
              </a:cxn>
              <a:cxn ang="0">
                <a:pos x="254" y="240"/>
              </a:cxn>
              <a:cxn ang="0">
                <a:pos x="260" y="245"/>
              </a:cxn>
              <a:cxn ang="0">
                <a:pos x="269" y="251"/>
              </a:cxn>
              <a:cxn ang="0">
                <a:pos x="278" y="257"/>
              </a:cxn>
              <a:cxn ang="0">
                <a:pos x="288" y="263"/>
              </a:cxn>
              <a:cxn ang="0">
                <a:pos x="296" y="269"/>
              </a:cxn>
              <a:cxn ang="0">
                <a:pos x="299" y="274"/>
              </a:cxn>
              <a:cxn ang="0">
                <a:pos x="310" y="280"/>
              </a:cxn>
              <a:cxn ang="0">
                <a:pos x="315" y="286"/>
              </a:cxn>
              <a:cxn ang="0">
                <a:pos x="324" y="292"/>
              </a:cxn>
              <a:cxn ang="0">
                <a:pos x="342" y="298"/>
              </a:cxn>
              <a:cxn ang="0">
                <a:pos x="357" y="305"/>
              </a:cxn>
              <a:cxn ang="0">
                <a:pos x="373" y="312"/>
              </a:cxn>
              <a:cxn ang="0">
                <a:pos x="408" y="319"/>
              </a:cxn>
              <a:cxn ang="0">
                <a:pos x="430" y="328"/>
              </a:cxn>
              <a:cxn ang="0">
                <a:pos x="459" y="336"/>
              </a:cxn>
              <a:cxn ang="0">
                <a:pos x="507" y="346"/>
              </a:cxn>
            </a:cxnLst>
            <a:rect l="0" t="0" r="r" b="b"/>
            <a:pathLst>
              <a:path w="648" h="358">
                <a:moveTo>
                  <a:pt x="0" y="0"/>
                </a:moveTo>
                <a:lnTo>
                  <a:pt x="6" y="0"/>
                </a:lnTo>
                <a:lnTo>
                  <a:pt x="6" y="1"/>
                </a:lnTo>
                <a:lnTo>
                  <a:pt x="10" y="1"/>
                </a:lnTo>
                <a:lnTo>
                  <a:pt x="10" y="2"/>
                </a:lnTo>
                <a:lnTo>
                  <a:pt x="15" y="2"/>
                </a:lnTo>
                <a:lnTo>
                  <a:pt x="15" y="3"/>
                </a:lnTo>
                <a:lnTo>
                  <a:pt x="16" y="3"/>
                </a:lnTo>
                <a:lnTo>
                  <a:pt x="16" y="4"/>
                </a:lnTo>
                <a:lnTo>
                  <a:pt x="18" y="4"/>
                </a:lnTo>
                <a:lnTo>
                  <a:pt x="18" y="5"/>
                </a:lnTo>
                <a:lnTo>
                  <a:pt x="18" y="5"/>
                </a:lnTo>
                <a:lnTo>
                  <a:pt x="18" y="6"/>
                </a:lnTo>
                <a:lnTo>
                  <a:pt x="19" y="6"/>
                </a:lnTo>
                <a:lnTo>
                  <a:pt x="19" y="7"/>
                </a:lnTo>
                <a:lnTo>
                  <a:pt x="19" y="7"/>
                </a:lnTo>
                <a:lnTo>
                  <a:pt x="19" y="8"/>
                </a:lnTo>
                <a:lnTo>
                  <a:pt x="20" y="8"/>
                </a:lnTo>
                <a:lnTo>
                  <a:pt x="20" y="9"/>
                </a:lnTo>
                <a:lnTo>
                  <a:pt x="20" y="9"/>
                </a:lnTo>
                <a:lnTo>
                  <a:pt x="20" y="9"/>
                </a:lnTo>
                <a:lnTo>
                  <a:pt x="22" y="9"/>
                </a:lnTo>
                <a:lnTo>
                  <a:pt x="22" y="10"/>
                </a:lnTo>
                <a:lnTo>
                  <a:pt x="22" y="10"/>
                </a:lnTo>
                <a:lnTo>
                  <a:pt x="22" y="11"/>
                </a:lnTo>
                <a:lnTo>
                  <a:pt x="23" y="11"/>
                </a:lnTo>
                <a:lnTo>
                  <a:pt x="23" y="12"/>
                </a:lnTo>
                <a:lnTo>
                  <a:pt x="28" y="12"/>
                </a:lnTo>
                <a:lnTo>
                  <a:pt x="28" y="13"/>
                </a:lnTo>
                <a:lnTo>
                  <a:pt x="29" y="13"/>
                </a:lnTo>
                <a:lnTo>
                  <a:pt x="29" y="14"/>
                </a:lnTo>
                <a:lnTo>
                  <a:pt x="30" y="14"/>
                </a:lnTo>
                <a:lnTo>
                  <a:pt x="30" y="15"/>
                </a:lnTo>
                <a:lnTo>
                  <a:pt x="30" y="15"/>
                </a:lnTo>
                <a:lnTo>
                  <a:pt x="30" y="16"/>
                </a:lnTo>
                <a:lnTo>
                  <a:pt x="31" y="16"/>
                </a:lnTo>
                <a:lnTo>
                  <a:pt x="31" y="17"/>
                </a:lnTo>
                <a:lnTo>
                  <a:pt x="31" y="17"/>
                </a:lnTo>
                <a:lnTo>
                  <a:pt x="31" y="18"/>
                </a:lnTo>
                <a:lnTo>
                  <a:pt x="32" y="18"/>
                </a:lnTo>
                <a:lnTo>
                  <a:pt x="32" y="19"/>
                </a:lnTo>
                <a:lnTo>
                  <a:pt x="33" y="19"/>
                </a:lnTo>
                <a:lnTo>
                  <a:pt x="33" y="20"/>
                </a:lnTo>
                <a:lnTo>
                  <a:pt x="35" y="20"/>
                </a:lnTo>
                <a:lnTo>
                  <a:pt x="35" y="21"/>
                </a:lnTo>
                <a:lnTo>
                  <a:pt x="36" y="21"/>
                </a:lnTo>
                <a:lnTo>
                  <a:pt x="36" y="21"/>
                </a:lnTo>
                <a:lnTo>
                  <a:pt x="36" y="21"/>
                </a:lnTo>
                <a:lnTo>
                  <a:pt x="36" y="22"/>
                </a:lnTo>
                <a:lnTo>
                  <a:pt x="38" y="22"/>
                </a:lnTo>
                <a:lnTo>
                  <a:pt x="38" y="23"/>
                </a:lnTo>
                <a:lnTo>
                  <a:pt x="39" y="23"/>
                </a:lnTo>
                <a:lnTo>
                  <a:pt x="39" y="24"/>
                </a:lnTo>
                <a:lnTo>
                  <a:pt x="40" y="24"/>
                </a:lnTo>
                <a:lnTo>
                  <a:pt x="40" y="25"/>
                </a:lnTo>
                <a:lnTo>
                  <a:pt x="42" y="25"/>
                </a:lnTo>
                <a:lnTo>
                  <a:pt x="42" y="26"/>
                </a:lnTo>
                <a:lnTo>
                  <a:pt x="42" y="26"/>
                </a:lnTo>
                <a:lnTo>
                  <a:pt x="42" y="27"/>
                </a:lnTo>
                <a:lnTo>
                  <a:pt x="42" y="27"/>
                </a:lnTo>
                <a:lnTo>
                  <a:pt x="42" y="28"/>
                </a:lnTo>
                <a:lnTo>
                  <a:pt x="43" y="28"/>
                </a:lnTo>
                <a:lnTo>
                  <a:pt x="43" y="29"/>
                </a:lnTo>
                <a:lnTo>
                  <a:pt x="44" y="29"/>
                </a:lnTo>
                <a:lnTo>
                  <a:pt x="44" y="30"/>
                </a:lnTo>
                <a:lnTo>
                  <a:pt x="45" y="30"/>
                </a:lnTo>
                <a:lnTo>
                  <a:pt x="45" y="31"/>
                </a:lnTo>
                <a:lnTo>
                  <a:pt x="45" y="31"/>
                </a:lnTo>
                <a:lnTo>
                  <a:pt x="45" y="32"/>
                </a:lnTo>
                <a:lnTo>
                  <a:pt x="47" y="32"/>
                </a:lnTo>
                <a:lnTo>
                  <a:pt x="47" y="33"/>
                </a:lnTo>
                <a:lnTo>
                  <a:pt x="48" y="33"/>
                </a:lnTo>
                <a:lnTo>
                  <a:pt x="48" y="33"/>
                </a:lnTo>
                <a:lnTo>
                  <a:pt x="50" y="33"/>
                </a:lnTo>
                <a:lnTo>
                  <a:pt x="50" y="34"/>
                </a:lnTo>
                <a:lnTo>
                  <a:pt x="51" y="34"/>
                </a:lnTo>
                <a:lnTo>
                  <a:pt x="51" y="35"/>
                </a:lnTo>
                <a:lnTo>
                  <a:pt x="53" y="35"/>
                </a:lnTo>
                <a:lnTo>
                  <a:pt x="53" y="36"/>
                </a:lnTo>
                <a:lnTo>
                  <a:pt x="54" y="36"/>
                </a:lnTo>
                <a:lnTo>
                  <a:pt x="54" y="37"/>
                </a:lnTo>
                <a:lnTo>
                  <a:pt x="55" y="37"/>
                </a:lnTo>
                <a:lnTo>
                  <a:pt x="55" y="38"/>
                </a:lnTo>
                <a:lnTo>
                  <a:pt x="56" y="38"/>
                </a:lnTo>
                <a:lnTo>
                  <a:pt x="56" y="39"/>
                </a:lnTo>
                <a:lnTo>
                  <a:pt x="57" y="39"/>
                </a:lnTo>
                <a:lnTo>
                  <a:pt x="57" y="41"/>
                </a:lnTo>
                <a:lnTo>
                  <a:pt x="57" y="41"/>
                </a:lnTo>
                <a:lnTo>
                  <a:pt x="57" y="42"/>
                </a:lnTo>
                <a:lnTo>
                  <a:pt x="60" y="42"/>
                </a:lnTo>
                <a:lnTo>
                  <a:pt x="60" y="44"/>
                </a:lnTo>
                <a:lnTo>
                  <a:pt x="61" y="44"/>
                </a:lnTo>
                <a:lnTo>
                  <a:pt x="61" y="45"/>
                </a:lnTo>
                <a:lnTo>
                  <a:pt x="62" y="45"/>
                </a:lnTo>
                <a:lnTo>
                  <a:pt x="62" y="46"/>
                </a:lnTo>
                <a:lnTo>
                  <a:pt x="63" y="46"/>
                </a:lnTo>
                <a:lnTo>
                  <a:pt x="63" y="46"/>
                </a:lnTo>
                <a:lnTo>
                  <a:pt x="63" y="46"/>
                </a:lnTo>
                <a:lnTo>
                  <a:pt x="63" y="47"/>
                </a:lnTo>
                <a:lnTo>
                  <a:pt x="64" y="47"/>
                </a:lnTo>
                <a:lnTo>
                  <a:pt x="64" y="48"/>
                </a:lnTo>
                <a:lnTo>
                  <a:pt x="65" y="48"/>
                </a:lnTo>
                <a:lnTo>
                  <a:pt x="65" y="49"/>
                </a:lnTo>
                <a:lnTo>
                  <a:pt x="66" y="49"/>
                </a:lnTo>
                <a:lnTo>
                  <a:pt x="66" y="50"/>
                </a:lnTo>
                <a:lnTo>
                  <a:pt x="66" y="50"/>
                </a:lnTo>
                <a:lnTo>
                  <a:pt x="66" y="51"/>
                </a:lnTo>
                <a:lnTo>
                  <a:pt x="68" y="51"/>
                </a:lnTo>
                <a:lnTo>
                  <a:pt x="68" y="53"/>
                </a:lnTo>
                <a:lnTo>
                  <a:pt x="70" y="53"/>
                </a:lnTo>
                <a:lnTo>
                  <a:pt x="70" y="54"/>
                </a:lnTo>
                <a:lnTo>
                  <a:pt x="72" y="54"/>
                </a:lnTo>
                <a:lnTo>
                  <a:pt x="72" y="55"/>
                </a:lnTo>
                <a:lnTo>
                  <a:pt x="72" y="55"/>
                </a:lnTo>
                <a:lnTo>
                  <a:pt x="72" y="57"/>
                </a:lnTo>
                <a:lnTo>
                  <a:pt x="73" y="57"/>
                </a:lnTo>
                <a:lnTo>
                  <a:pt x="73" y="59"/>
                </a:lnTo>
                <a:lnTo>
                  <a:pt x="74" y="59"/>
                </a:lnTo>
                <a:lnTo>
                  <a:pt x="74" y="59"/>
                </a:lnTo>
                <a:lnTo>
                  <a:pt x="75" y="59"/>
                </a:lnTo>
                <a:lnTo>
                  <a:pt x="75" y="60"/>
                </a:lnTo>
                <a:lnTo>
                  <a:pt x="76" y="60"/>
                </a:lnTo>
                <a:lnTo>
                  <a:pt x="76" y="61"/>
                </a:lnTo>
                <a:lnTo>
                  <a:pt x="77" y="61"/>
                </a:lnTo>
                <a:lnTo>
                  <a:pt x="77" y="62"/>
                </a:lnTo>
                <a:lnTo>
                  <a:pt x="78" y="62"/>
                </a:lnTo>
                <a:lnTo>
                  <a:pt x="78" y="63"/>
                </a:lnTo>
                <a:lnTo>
                  <a:pt x="79" y="63"/>
                </a:lnTo>
                <a:lnTo>
                  <a:pt x="79" y="64"/>
                </a:lnTo>
                <a:lnTo>
                  <a:pt x="80" y="64"/>
                </a:lnTo>
                <a:lnTo>
                  <a:pt x="80" y="65"/>
                </a:lnTo>
                <a:lnTo>
                  <a:pt x="80" y="65"/>
                </a:lnTo>
                <a:lnTo>
                  <a:pt x="80" y="66"/>
                </a:lnTo>
                <a:lnTo>
                  <a:pt x="82" y="66"/>
                </a:lnTo>
                <a:lnTo>
                  <a:pt x="82" y="67"/>
                </a:lnTo>
                <a:lnTo>
                  <a:pt x="83" y="67"/>
                </a:lnTo>
                <a:lnTo>
                  <a:pt x="83" y="68"/>
                </a:lnTo>
                <a:lnTo>
                  <a:pt x="84" y="68"/>
                </a:lnTo>
                <a:lnTo>
                  <a:pt x="84" y="69"/>
                </a:lnTo>
                <a:lnTo>
                  <a:pt x="85" y="69"/>
                </a:lnTo>
                <a:lnTo>
                  <a:pt x="85" y="70"/>
                </a:lnTo>
                <a:lnTo>
                  <a:pt x="85" y="70"/>
                </a:lnTo>
                <a:lnTo>
                  <a:pt x="85" y="71"/>
                </a:lnTo>
                <a:lnTo>
                  <a:pt x="87" y="71"/>
                </a:lnTo>
                <a:lnTo>
                  <a:pt x="87" y="72"/>
                </a:lnTo>
                <a:lnTo>
                  <a:pt x="88" y="72"/>
                </a:lnTo>
                <a:lnTo>
                  <a:pt x="88" y="73"/>
                </a:lnTo>
                <a:lnTo>
                  <a:pt x="88" y="73"/>
                </a:lnTo>
                <a:lnTo>
                  <a:pt x="88" y="75"/>
                </a:lnTo>
                <a:lnTo>
                  <a:pt x="89" y="75"/>
                </a:lnTo>
                <a:lnTo>
                  <a:pt x="89" y="77"/>
                </a:lnTo>
                <a:lnTo>
                  <a:pt x="90" y="77"/>
                </a:lnTo>
                <a:lnTo>
                  <a:pt x="90" y="79"/>
                </a:lnTo>
                <a:lnTo>
                  <a:pt x="90" y="79"/>
                </a:lnTo>
                <a:lnTo>
                  <a:pt x="90" y="80"/>
                </a:lnTo>
                <a:lnTo>
                  <a:pt x="94" y="80"/>
                </a:lnTo>
                <a:lnTo>
                  <a:pt x="94" y="81"/>
                </a:lnTo>
                <a:lnTo>
                  <a:pt x="96" y="81"/>
                </a:lnTo>
                <a:lnTo>
                  <a:pt x="96" y="82"/>
                </a:lnTo>
                <a:lnTo>
                  <a:pt x="97" y="82"/>
                </a:lnTo>
                <a:lnTo>
                  <a:pt x="97" y="83"/>
                </a:lnTo>
                <a:lnTo>
                  <a:pt x="97" y="83"/>
                </a:lnTo>
                <a:lnTo>
                  <a:pt x="97" y="84"/>
                </a:lnTo>
                <a:lnTo>
                  <a:pt x="99" y="84"/>
                </a:lnTo>
                <a:lnTo>
                  <a:pt x="99" y="85"/>
                </a:lnTo>
                <a:lnTo>
                  <a:pt x="102" y="85"/>
                </a:lnTo>
                <a:lnTo>
                  <a:pt x="102" y="86"/>
                </a:lnTo>
                <a:lnTo>
                  <a:pt x="102" y="86"/>
                </a:lnTo>
                <a:lnTo>
                  <a:pt x="102" y="88"/>
                </a:lnTo>
                <a:lnTo>
                  <a:pt x="103" y="88"/>
                </a:lnTo>
                <a:lnTo>
                  <a:pt x="103" y="89"/>
                </a:lnTo>
                <a:lnTo>
                  <a:pt x="104" y="89"/>
                </a:lnTo>
                <a:lnTo>
                  <a:pt x="104" y="90"/>
                </a:lnTo>
                <a:lnTo>
                  <a:pt x="106" y="90"/>
                </a:lnTo>
                <a:lnTo>
                  <a:pt x="106" y="91"/>
                </a:lnTo>
                <a:lnTo>
                  <a:pt x="106" y="91"/>
                </a:lnTo>
                <a:lnTo>
                  <a:pt x="106" y="92"/>
                </a:lnTo>
                <a:lnTo>
                  <a:pt x="107" y="92"/>
                </a:lnTo>
                <a:lnTo>
                  <a:pt x="107" y="93"/>
                </a:lnTo>
                <a:lnTo>
                  <a:pt x="108" y="93"/>
                </a:lnTo>
                <a:lnTo>
                  <a:pt x="108" y="94"/>
                </a:lnTo>
                <a:lnTo>
                  <a:pt x="110" y="94"/>
                </a:lnTo>
                <a:lnTo>
                  <a:pt x="110" y="95"/>
                </a:lnTo>
                <a:lnTo>
                  <a:pt x="110" y="95"/>
                </a:lnTo>
                <a:lnTo>
                  <a:pt x="110" y="96"/>
                </a:lnTo>
                <a:lnTo>
                  <a:pt x="111" y="96"/>
                </a:lnTo>
                <a:lnTo>
                  <a:pt x="111" y="97"/>
                </a:lnTo>
                <a:lnTo>
                  <a:pt x="114" y="97"/>
                </a:lnTo>
                <a:lnTo>
                  <a:pt x="114" y="98"/>
                </a:lnTo>
                <a:lnTo>
                  <a:pt x="114" y="98"/>
                </a:lnTo>
                <a:lnTo>
                  <a:pt x="114" y="99"/>
                </a:lnTo>
                <a:lnTo>
                  <a:pt x="114" y="99"/>
                </a:lnTo>
                <a:lnTo>
                  <a:pt x="114" y="100"/>
                </a:lnTo>
                <a:lnTo>
                  <a:pt x="115" y="100"/>
                </a:lnTo>
                <a:lnTo>
                  <a:pt x="115" y="101"/>
                </a:lnTo>
                <a:lnTo>
                  <a:pt x="117" y="101"/>
                </a:lnTo>
                <a:lnTo>
                  <a:pt x="117" y="102"/>
                </a:lnTo>
                <a:lnTo>
                  <a:pt x="118" y="102"/>
                </a:lnTo>
                <a:lnTo>
                  <a:pt x="118" y="103"/>
                </a:lnTo>
                <a:lnTo>
                  <a:pt x="119" y="103"/>
                </a:lnTo>
                <a:lnTo>
                  <a:pt x="119" y="104"/>
                </a:lnTo>
                <a:lnTo>
                  <a:pt x="120" y="104"/>
                </a:lnTo>
                <a:lnTo>
                  <a:pt x="120" y="105"/>
                </a:lnTo>
                <a:lnTo>
                  <a:pt x="120" y="105"/>
                </a:lnTo>
                <a:lnTo>
                  <a:pt x="120" y="107"/>
                </a:lnTo>
                <a:lnTo>
                  <a:pt x="122" y="107"/>
                </a:lnTo>
                <a:lnTo>
                  <a:pt x="122" y="108"/>
                </a:lnTo>
                <a:lnTo>
                  <a:pt x="122" y="108"/>
                </a:lnTo>
                <a:lnTo>
                  <a:pt x="122" y="110"/>
                </a:lnTo>
                <a:lnTo>
                  <a:pt x="123" y="110"/>
                </a:lnTo>
                <a:lnTo>
                  <a:pt x="123" y="111"/>
                </a:lnTo>
                <a:lnTo>
                  <a:pt x="123" y="111"/>
                </a:lnTo>
                <a:lnTo>
                  <a:pt x="123" y="112"/>
                </a:lnTo>
                <a:lnTo>
                  <a:pt x="123" y="112"/>
                </a:lnTo>
                <a:lnTo>
                  <a:pt x="123" y="112"/>
                </a:lnTo>
                <a:lnTo>
                  <a:pt x="124" y="112"/>
                </a:lnTo>
                <a:lnTo>
                  <a:pt x="124" y="113"/>
                </a:lnTo>
                <a:lnTo>
                  <a:pt x="125" y="113"/>
                </a:lnTo>
                <a:lnTo>
                  <a:pt x="125" y="114"/>
                </a:lnTo>
                <a:lnTo>
                  <a:pt x="125" y="114"/>
                </a:lnTo>
                <a:lnTo>
                  <a:pt x="125" y="115"/>
                </a:lnTo>
                <a:lnTo>
                  <a:pt x="127" y="115"/>
                </a:lnTo>
                <a:lnTo>
                  <a:pt x="127" y="116"/>
                </a:lnTo>
                <a:lnTo>
                  <a:pt x="129" y="116"/>
                </a:lnTo>
                <a:lnTo>
                  <a:pt x="129" y="118"/>
                </a:lnTo>
                <a:lnTo>
                  <a:pt x="130" y="118"/>
                </a:lnTo>
                <a:lnTo>
                  <a:pt x="130" y="119"/>
                </a:lnTo>
                <a:lnTo>
                  <a:pt x="131" y="119"/>
                </a:lnTo>
                <a:lnTo>
                  <a:pt x="131" y="120"/>
                </a:lnTo>
                <a:lnTo>
                  <a:pt x="134" y="120"/>
                </a:lnTo>
                <a:lnTo>
                  <a:pt x="134" y="122"/>
                </a:lnTo>
                <a:lnTo>
                  <a:pt x="136" y="122"/>
                </a:lnTo>
                <a:lnTo>
                  <a:pt x="136" y="123"/>
                </a:lnTo>
                <a:lnTo>
                  <a:pt x="136" y="123"/>
                </a:lnTo>
                <a:lnTo>
                  <a:pt x="136" y="124"/>
                </a:lnTo>
                <a:lnTo>
                  <a:pt x="139" y="124"/>
                </a:lnTo>
                <a:lnTo>
                  <a:pt x="139" y="125"/>
                </a:lnTo>
                <a:lnTo>
                  <a:pt x="140" y="125"/>
                </a:lnTo>
                <a:lnTo>
                  <a:pt x="140" y="126"/>
                </a:lnTo>
                <a:lnTo>
                  <a:pt x="141" y="126"/>
                </a:lnTo>
                <a:lnTo>
                  <a:pt x="141" y="126"/>
                </a:lnTo>
                <a:lnTo>
                  <a:pt x="141" y="126"/>
                </a:lnTo>
                <a:lnTo>
                  <a:pt x="141" y="127"/>
                </a:lnTo>
                <a:lnTo>
                  <a:pt x="143" y="127"/>
                </a:lnTo>
                <a:lnTo>
                  <a:pt x="143" y="128"/>
                </a:lnTo>
                <a:lnTo>
                  <a:pt x="143" y="128"/>
                </a:lnTo>
                <a:lnTo>
                  <a:pt x="143" y="129"/>
                </a:lnTo>
                <a:lnTo>
                  <a:pt x="145" y="129"/>
                </a:lnTo>
                <a:lnTo>
                  <a:pt x="145" y="130"/>
                </a:lnTo>
                <a:lnTo>
                  <a:pt x="146" y="130"/>
                </a:lnTo>
                <a:lnTo>
                  <a:pt x="146" y="131"/>
                </a:lnTo>
                <a:lnTo>
                  <a:pt x="147" y="131"/>
                </a:lnTo>
                <a:lnTo>
                  <a:pt x="147" y="132"/>
                </a:lnTo>
                <a:lnTo>
                  <a:pt x="147" y="132"/>
                </a:lnTo>
                <a:lnTo>
                  <a:pt x="147" y="134"/>
                </a:lnTo>
                <a:lnTo>
                  <a:pt x="149" y="134"/>
                </a:lnTo>
                <a:lnTo>
                  <a:pt x="149" y="135"/>
                </a:lnTo>
                <a:lnTo>
                  <a:pt x="149" y="135"/>
                </a:lnTo>
                <a:lnTo>
                  <a:pt x="149" y="136"/>
                </a:lnTo>
                <a:lnTo>
                  <a:pt x="151" y="136"/>
                </a:lnTo>
                <a:lnTo>
                  <a:pt x="151" y="137"/>
                </a:lnTo>
                <a:lnTo>
                  <a:pt x="151" y="137"/>
                </a:lnTo>
                <a:lnTo>
                  <a:pt x="151" y="138"/>
                </a:lnTo>
                <a:lnTo>
                  <a:pt x="151" y="138"/>
                </a:lnTo>
                <a:lnTo>
                  <a:pt x="151" y="140"/>
                </a:lnTo>
                <a:lnTo>
                  <a:pt x="151" y="140"/>
                </a:lnTo>
                <a:lnTo>
                  <a:pt x="151" y="140"/>
                </a:lnTo>
                <a:lnTo>
                  <a:pt x="154" y="140"/>
                </a:lnTo>
                <a:lnTo>
                  <a:pt x="154" y="141"/>
                </a:lnTo>
                <a:lnTo>
                  <a:pt x="154" y="141"/>
                </a:lnTo>
                <a:lnTo>
                  <a:pt x="154" y="142"/>
                </a:lnTo>
                <a:lnTo>
                  <a:pt x="155" y="142"/>
                </a:lnTo>
                <a:lnTo>
                  <a:pt x="155" y="143"/>
                </a:lnTo>
                <a:lnTo>
                  <a:pt x="157" y="143"/>
                </a:lnTo>
                <a:lnTo>
                  <a:pt x="157" y="144"/>
                </a:lnTo>
                <a:lnTo>
                  <a:pt x="158" y="144"/>
                </a:lnTo>
                <a:lnTo>
                  <a:pt x="158" y="146"/>
                </a:lnTo>
                <a:lnTo>
                  <a:pt x="161" y="146"/>
                </a:lnTo>
                <a:lnTo>
                  <a:pt x="161" y="147"/>
                </a:lnTo>
                <a:lnTo>
                  <a:pt x="162" y="147"/>
                </a:lnTo>
                <a:lnTo>
                  <a:pt x="162" y="149"/>
                </a:lnTo>
                <a:lnTo>
                  <a:pt x="163" y="149"/>
                </a:lnTo>
                <a:lnTo>
                  <a:pt x="163" y="150"/>
                </a:lnTo>
                <a:lnTo>
                  <a:pt x="164" y="150"/>
                </a:lnTo>
                <a:lnTo>
                  <a:pt x="164" y="152"/>
                </a:lnTo>
                <a:lnTo>
                  <a:pt x="166" y="152"/>
                </a:lnTo>
                <a:lnTo>
                  <a:pt x="166" y="153"/>
                </a:lnTo>
                <a:lnTo>
                  <a:pt x="168" y="153"/>
                </a:lnTo>
                <a:lnTo>
                  <a:pt x="168" y="153"/>
                </a:lnTo>
                <a:lnTo>
                  <a:pt x="169" y="153"/>
                </a:lnTo>
                <a:lnTo>
                  <a:pt x="169" y="154"/>
                </a:lnTo>
                <a:lnTo>
                  <a:pt x="169" y="154"/>
                </a:lnTo>
                <a:lnTo>
                  <a:pt x="169" y="156"/>
                </a:lnTo>
                <a:lnTo>
                  <a:pt x="170" y="156"/>
                </a:lnTo>
                <a:lnTo>
                  <a:pt x="170" y="157"/>
                </a:lnTo>
                <a:lnTo>
                  <a:pt x="170" y="157"/>
                </a:lnTo>
                <a:lnTo>
                  <a:pt x="170" y="158"/>
                </a:lnTo>
                <a:lnTo>
                  <a:pt x="171" y="158"/>
                </a:lnTo>
                <a:lnTo>
                  <a:pt x="171" y="159"/>
                </a:lnTo>
                <a:lnTo>
                  <a:pt x="171" y="159"/>
                </a:lnTo>
                <a:lnTo>
                  <a:pt x="171" y="160"/>
                </a:lnTo>
                <a:lnTo>
                  <a:pt x="173" y="160"/>
                </a:lnTo>
                <a:lnTo>
                  <a:pt x="173" y="161"/>
                </a:lnTo>
                <a:lnTo>
                  <a:pt x="174" y="161"/>
                </a:lnTo>
                <a:lnTo>
                  <a:pt x="174" y="162"/>
                </a:lnTo>
                <a:lnTo>
                  <a:pt x="175" y="162"/>
                </a:lnTo>
                <a:lnTo>
                  <a:pt x="175" y="163"/>
                </a:lnTo>
                <a:lnTo>
                  <a:pt x="175" y="163"/>
                </a:lnTo>
                <a:lnTo>
                  <a:pt x="175" y="164"/>
                </a:lnTo>
                <a:lnTo>
                  <a:pt x="176" y="164"/>
                </a:lnTo>
                <a:lnTo>
                  <a:pt x="176" y="165"/>
                </a:lnTo>
                <a:lnTo>
                  <a:pt x="176" y="165"/>
                </a:lnTo>
                <a:lnTo>
                  <a:pt x="176" y="166"/>
                </a:lnTo>
                <a:lnTo>
                  <a:pt x="177" y="166"/>
                </a:lnTo>
                <a:lnTo>
                  <a:pt x="177" y="167"/>
                </a:lnTo>
                <a:lnTo>
                  <a:pt x="177" y="167"/>
                </a:lnTo>
                <a:lnTo>
                  <a:pt x="177" y="168"/>
                </a:lnTo>
                <a:lnTo>
                  <a:pt x="178" y="168"/>
                </a:lnTo>
                <a:lnTo>
                  <a:pt x="178" y="170"/>
                </a:lnTo>
                <a:lnTo>
                  <a:pt x="179" y="170"/>
                </a:lnTo>
                <a:lnTo>
                  <a:pt x="179" y="171"/>
                </a:lnTo>
                <a:lnTo>
                  <a:pt x="179" y="171"/>
                </a:lnTo>
                <a:lnTo>
                  <a:pt x="179" y="172"/>
                </a:lnTo>
                <a:lnTo>
                  <a:pt x="181" y="172"/>
                </a:lnTo>
                <a:lnTo>
                  <a:pt x="181" y="173"/>
                </a:lnTo>
                <a:lnTo>
                  <a:pt x="183" y="173"/>
                </a:lnTo>
                <a:lnTo>
                  <a:pt x="183" y="174"/>
                </a:lnTo>
                <a:lnTo>
                  <a:pt x="184" y="174"/>
                </a:lnTo>
                <a:lnTo>
                  <a:pt x="184" y="175"/>
                </a:lnTo>
                <a:lnTo>
                  <a:pt x="185" y="175"/>
                </a:lnTo>
                <a:lnTo>
                  <a:pt x="185" y="176"/>
                </a:lnTo>
                <a:lnTo>
                  <a:pt x="187" y="176"/>
                </a:lnTo>
                <a:lnTo>
                  <a:pt x="187" y="177"/>
                </a:lnTo>
                <a:lnTo>
                  <a:pt x="188" y="177"/>
                </a:lnTo>
                <a:lnTo>
                  <a:pt x="188" y="178"/>
                </a:lnTo>
                <a:lnTo>
                  <a:pt x="188" y="178"/>
                </a:lnTo>
                <a:lnTo>
                  <a:pt x="188" y="179"/>
                </a:lnTo>
                <a:lnTo>
                  <a:pt x="189" y="179"/>
                </a:lnTo>
                <a:lnTo>
                  <a:pt x="189" y="180"/>
                </a:lnTo>
                <a:lnTo>
                  <a:pt x="190" y="180"/>
                </a:lnTo>
                <a:lnTo>
                  <a:pt x="190" y="181"/>
                </a:lnTo>
                <a:lnTo>
                  <a:pt x="192" y="181"/>
                </a:lnTo>
                <a:lnTo>
                  <a:pt x="192" y="182"/>
                </a:lnTo>
                <a:lnTo>
                  <a:pt x="193" y="182"/>
                </a:lnTo>
                <a:lnTo>
                  <a:pt x="193" y="183"/>
                </a:lnTo>
                <a:lnTo>
                  <a:pt x="195" y="183"/>
                </a:lnTo>
                <a:lnTo>
                  <a:pt x="195" y="184"/>
                </a:lnTo>
                <a:lnTo>
                  <a:pt x="195" y="184"/>
                </a:lnTo>
                <a:lnTo>
                  <a:pt x="195" y="185"/>
                </a:lnTo>
                <a:lnTo>
                  <a:pt x="199" y="185"/>
                </a:lnTo>
                <a:lnTo>
                  <a:pt x="199" y="186"/>
                </a:lnTo>
                <a:lnTo>
                  <a:pt x="200" y="186"/>
                </a:lnTo>
                <a:lnTo>
                  <a:pt x="200" y="187"/>
                </a:lnTo>
                <a:lnTo>
                  <a:pt x="202" y="187"/>
                </a:lnTo>
                <a:lnTo>
                  <a:pt x="202" y="188"/>
                </a:lnTo>
                <a:lnTo>
                  <a:pt x="202" y="188"/>
                </a:lnTo>
                <a:lnTo>
                  <a:pt x="202" y="189"/>
                </a:lnTo>
                <a:lnTo>
                  <a:pt x="203" y="189"/>
                </a:lnTo>
                <a:lnTo>
                  <a:pt x="203" y="190"/>
                </a:lnTo>
                <a:lnTo>
                  <a:pt x="203" y="190"/>
                </a:lnTo>
                <a:lnTo>
                  <a:pt x="203" y="191"/>
                </a:lnTo>
                <a:lnTo>
                  <a:pt x="204" y="191"/>
                </a:lnTo>
                <a:lnTo>
                  <a:pt x="204" y="192"/>
                </a:lnTo>
                <a:lnTo>
                  <a:pt x="204" y="192"/>
                </a:lnTo>
                <a:lnTo>
                  <a:pt x="204" y="194"/>
                </a:lnTo>
                <a:lnTo>
                  <a:pt x="206" y="194"/>
                </a:lnTo>
                <a:lnTo>
                  <a:pt x="206" y="195"/>
                </a:lnTo>
                <a:lnTo>
                  <a:pt x="206" y="195"/>
                </a:lnTo>
                <a:lnTo>
                  <a:pt x="206" y="196"/>
                </a:lnTo>
                <a:lnTo>
                  <a:pt x="208" y="196"/>
                </a:lnTo>
                <a:lnTo>
                  <a:pt x="208" y="197"/>
                </a:lnTo>
                <a:lnTo>
                  <a:pt x="209" y="197"/>
                </a:lnTo>
                <a:lnTo>
                  <a:pt x="209" y="198"/>
                </a:lnTo>
                <a:lnTo>
                  <a:pt x="215" y="198"/>
                </a:lnTo>
                <a:lnTo>
                  <a:pt x="215" y="199"/>
                </a:lnTo>
                <a:lnTo>
                  <a:pt x="216" y="199"/>
                </a:lnTo>
                <a:lnTo>
                  <a:pt x="216" y="200"/>
                </a:lnTo>
                <a:lnTo>
                  <a:pt x="216" y="200"/>
                </a:lnTo>
                <a:lnTo>
                  <a:pt x="216" y="201"/>
                </a:lnTo>
                <a:lnTo>
                  <a:pt x="218" y="201"/>
                </a:lnTo>
                <a:lnTo>
                  <a:pt x="218" y="202"/>
                </a:lnTo>
                <a:lnTo>
                  <a:pt x="220" y="202"/>
                </a:lnTo>
                <a:lnTo>
                  <a:pt x="220" y="203"/>
                </a:lnTo>
                <a:lnTo>
                  <a:pt x="220" y="203"/>
                </a:lnTo>
                <a:lnTo>
                  <a:pt x="220" y="204"/>
                </a:lnTo>
                <a:lnTo>
                  <a:pt x="222" y="204"/>
                </a:lnTo>
                <a:lnTo>
                  <a:pt x="222" y="205"/>
                </a:lnTo>
                <a:lnTo>
                  <a:pt x="222" y="205"/>
                </a:lnTo>
                <a:lnTo>
                  <a:pt x="222" y="206"/>
                </a:lnTo>
                <a:lnTo>
                  <a:pt x="224" y="206"/>
                </a:lnTo>
                <a:lnTo>
                  <a:pt x="224" y="207"/>
                </a:lnTo>
                <a:lnTo>
                  <a:pt x="224" y="207"/>
                </a:lnTo>
                <a:lnTo>
                  <a:pt x="224" y="208"/>
                </a:lnTo>
                <a:lnTo>
                  <a:pt x="225" y="208"/>
                </a:lnTo>
                <a:lnTo>
                  <a:pt x="225" y="209"/>
                </a:lnTo>
                <a:lnTo>
                  <a:pt x="226" y="209"/>
                </a:lnTo>
                <a:lnTo>
                  <a:pt x="226" y="210"/>
                </a:lnTo>
                <a:lnTo>
                  <a:pt x="226" y="210"/>
                </a:lnTo>
                <a:lnTo>
                  <a:pt x="226" y="210"/>
                </a:lnTo>
                <a:lnTo>
                  <a:pt x="226" y="210"/>
                </a:lnTo>
                <a:lnTo>
                  <a:pt x="226" y="211"/>
                </a:lnTo>
                <a:lnTo>
                  <a:pt x="227" y="211"/>
                </a:lnTo>
                <a:lnTo>
                  <a:pt x="227" y="213"/>
                </a:lnTo>
                <a:lnTo>
                  <a:pt x="227" y="213"/>
                </a:lnTo>
                <a:lnTo>
                  <a:pt x="227" y="214"/>
                </a:lnTo>
                <a:lnTo>
                  <a:pt x="228" y="214"/>
                </a:lnTo>
                <a:lnTo>
                  <a:pt x="228" y="216"/>
                </a:lnTo>
                <a:lnTo>
                  <a:pt x="229" y="216"/>
                </a:lnTo>
                <a:lnTo>
                  <a:pt x="229" y="218"/>
                </a:lnTo>
                <a:lnTo>
                  <a:pt x="229" y="218"/>
                </a:lnTo>
                <a:lnTo>
                  <a:pt x="229" y="219"/>
                </a:lnTo>
                <a:lnTo>
                  <a:pt x="231" y="219"/>
                </a:lnTo>
                <a:lnTo>
                  <a:pt x="231" y="220"/>
                </a:lnTo>
                <a:lnTo>
                  <a:pt x="232" y="220"/>
                </a:lnTo>
                <a:lnTo>
                  <a:pt x="232" y="221"/>
                </a:lnTo>
                <a:lnTo>
                  <a:pt x="234" y="221"/>
                </a:lnTo>
                <a:lnTo>
                  <a:pt x="234" y="222"/>
                </a:lnTo>
                <a:lnTo>
                  <a:pt x="235" y="222"/>
                </a:lnTo>
                <a:lnTo>
                  <a:pt x="235" y="223"/>
                </a:lnTo>
                <a:lnTo>
                  <a:pt x="236" y="223"/>
                </a:lnTo>
                <a:lnTo>
                  <a:pt x="236" y="225"/>
                </a:lnTo>
                <a:lnTo>
                  <a:pt x="237" y="225"/>
                </a:lnTo>
                <a:lnTo>
                  <a:pt x="237" y="226"/>
                </a:lnTo>
                <a:lnTo>
                  <a:pt x="238" y="226"/>
                </a:lnTo>
                <a:lnTo>
                  <a:pt x="238" y="227"/>
                </a:lnTo>
                <a:lnTo>
                  <a:pt x="239" y="227"/>
                </a:lnTo>
                <a:lnTo>
                  <a:pt x="239" y="228"/>
                </a:lnTo>
                <a:lnTo>
                  <a:pt x="239" y="228"/>
                </a:lnTo>
                <a:lnTo>
                  <a:pt x="239" y="229"/>
                </a:lnTo>
                <a:lnTo>
                  <a:pt x="240" y="229"/>
                </a:lnTo>
                <a:lnTo>
                  <a:pt x="240" y="230"/>
                </a:lnTo>
                <a:lnTo>
                  <a:pt x="241" y="230"/>
                </a:lnTo>
                <a:lnTo>
                  <a:pt x="241" y="231"/>
                </a:lnTo>
                <a:lnTo>
                  <a:pt x="242" y="231"/>
                </a:lnTo>
                <a:lnTo>
                  <a:pt x="242" y="232"/>
                </a:lnTo>
                <a:lnTo>
                  <a:pt x="242" y="232"/>
                </a:lnTo>
                <a:lnTo>
                  <a:pt x="242" y="233"/>
                </a:lnTo>
                <a:lnTo>
                  <a:pt x="243" y="233"/>
                </a:lnTo>
                <a:lnTo>
                  <a:pt x="243" y="235"/>
                </a:lnTo>
                <a:lnTo>
                  <a:pt x="246" y="235"/>
                </a:lnTo>
                <a:lnTo>
                  <a:pt x="246" y="236"/>
                </a:lnTo>
                <a:lnTo>
                  <a:pt x="248" y="236"/>
                </a:lnTo>
                <a:lnTo>
                  <a:pt x="248" y="237"/>
                </a:lnTo>
                <a:lnTo>
                  <a:pt x="248" y="237"/>
                </a:lnTo>
                <a:lnTo>
                  <a:pt x="248" y="238"/>
                </a:lnTo>
                <a:lnTo>
                  <a:pt x="250" y="238"/>
                </a:lnTo>
                <a:lnTo>
                  <a:pt x="250" y="239"/>
                </a:lnTo>
                <a:lnTo>
                  <a:pt x="252" y="239"/>
                </a:lnTo>
                <a:lnTo>
                  <a:pt x="252" y="240"/>
                </a:lnTo>
                <a:lnTo>
                  <a:pt x="254" y="240"/>
                </a:lnTo>
                <a:lnTo>
                  <a:pt x="254" y="241"/>
                </a:lnTo>
                <a:lnTo>
                  <a:pt x="255" y="241"/>
                </a:lnTo>
                <a:lnTo>
                  <a:pt x="255" y="242"/>
                </a:lnTo>
                <a:lnTo>
                  <a:pt x="258" y="242"/>
                </a:lnTo>
                <a:lnTo>
                  <a:pt x="258" y="243"/>
                </a:lnTo>
                <a:lnTo>
                  <a:pt x="259" y="243"/>
                </a:lnTo>
                <a:lnTo>
                  <a:pt x="259" y="244"/>
                </a:lnTo>
                <a:lnTo>
                  <a:pt x="259" y="244"/>
                </a:lnTo>
                <a:lnTo>
                  <a:pt x="259" y="245"/>
                </a:lnTo>
                <a:lnTo>
                  <a:pt x="260" y="245"/>
                </a:lnTo>
                <a:lnTo>
                  <a:pt x="260" y="246"/>
                </a:lnTo>
                <a:lnTo>
                  <a:pt x="262" y="246"/>
                </a:lnTo>
                <a:lnTo>
                  <a:pt x="262" y="248"/>
                </a:lnTo>
                <a:lnTo>
                  <a:pt x="266" y="248"/>
                </a:lnTo>
                <a:lnTo>
                  <a:pt x="266" y="249"/>
                </a:lnTo>
                <a:lnTo>
                  <a:pt x="266" y="249"/>
                </a:lnTo>
                <a:lnTo>
                  <a:pt x="266" y="250"/>
                </a:lnTo>
                <a:lnTo>
                  <a:pt x="269" y="250"/>
                </a:lnTo>
                <a:lnTo>
                  <a:pt x="269" y="251"/>
                </a:lnTo>
                <a:lnTo>
                  <a:pt x="269" y="251"/>
                </a:lnTo>
                <a:lnTo>
                  <a:pt x="269" y="252"/>
                </a:lnTo>
                <a:lnTo>
                  <a:pt x="270" y="252"/>
                </a:lnTo>
                <a:lnTo>
                  <a:pt x="270" y="254"/>
                </a:lnTo>
                <a:lnTo>
                  <a:pt x="272" y="254"/>
                </a:lnTo>
                <a:lnTo>
                  <a:pt x="272" y="255"/>
                </a:lnTo>
                <a:lnTo>
                  <a:pt x="276" y="255"/>
                </a:lnTo>
                <a:lnTo>
                  <a:pt x="276" y="256"/>
                </a:lnTo>
                <a:lnTo>
                  <a:pt x="277" y="256"/>
                </a:lnTo>
                <a:lnTo>
                  <a:pt x="277" y="257"/>
                </a:lnTo>
                <a:lnTo>
                  <a:pt x="278" y="257"/>
                </a:lnTo>
                <a:lnTo>
                  <a:pt x="278" y="259"/>
                </a:lnTo>
                <a:lnTo>
                  <a:pt x="278" y="259"/>
                </a:lnTo>
                <a:lnTo>
                  <a:pt x="278" y="260"/>
                </a:lnTo>
                <a:lnTo>
                  <a:pt x="280" y="260"/>
                </a:lnTo>
                <a:lnTo>
                  <a:pt x="280" y="261"/>
                </a:lnTo>
                <a:lnTo>
                  <a:pt x="281" y="261"/>
                </a:lnTo>
                <a:lnTo>
                  <a:pt x="281" y="262"/>
                </a:lnTo>
                <a:lnTo>
                  <a:pt x="283" y="262"/>
                </a:lnTo>
                <a:lnTo>
                  <a:pt x="283" y="263"/>
                </a:lnTo>
                <a:lnTo>
                  <a:pt x="288" y="263"/>
                </a:lnTo>
                <a:lnTo>
                  <a:pt x="288" y="264"/>
                </a:lnTo>
                <a:lnTo>
                  <a:pt x="291" y="264"/>
                </a:lnTo>
                <a:lnTo>
                  <a:pt x="291" y="265"/>
                </a:lnTo>
                <a:lnTo>
                  <a:pt x="291" y="265"/>
                </a:lnTo>
                <a:lnTo>
                  <a:pt x="291" y="266"/>
                </a:lnTo>
                <a:lnTo>
                  <a:pt x="292" y="266"/>
                </a:lnTo>
                <a:lnTo>
                  <a:pt x="292" y="268"/>
                </a:lnTo>
                <a:lnTo>
                  <a:pt x="295" y="268"/>
                </a:lnTo>
                <a:lnTo>
                  <a:pt x="295" y="269"/>
                </a:lnTo>
                <a:lnTo>
                  <a:pt x="296" y="269"/>
                </a:lnTo>
                <a:lnTo>
                  <a:pt x="296" y="270"/>
                </a:lnTo>
                <a:lnTo>
                  <a:pt x="296" y="270"/>
                </a:lnTo>
                <a:lnTo>
                  <a:pt x="296" y="271"/>
                </a:lnTo>
                <a:lnTo>
                  <a:pt x="297" y="271"/>
                </a:lnTo>
                <a:lnTo>
                  <a:pt x="297" y="272"/>
                </a:lnTo>
                <a:lnTo>
                  <a:pt x="298" y="272"/>
                </a:lnTo>
                <a:lnTo>
                  <a:pt x="298" y="273"/>
                </a:lnTo>
                <a:lnTo>
                  <a:pt x="299" y="273"/>
                </a:lnTo>
                <a:lnTo>
                  <a:pt x="299" y="274"/>
                </a:lnTo>
                <a:lnTo>
                  <a:pt x="299" y="274"/>
                </a:lnTo>
                <a:lnTo>
                  <a:pt x="299" y="276"/>
                </a:lnTo>
                <a:lnTo>
                  <a:pt x="304" y="276"/>
                </a:lnTo>
                <a:lnTo>
                  <a:pt x="304" y="277"/>
                </a:lnTo>
                <a:lnTo>
                  <a:pt x="306" y="277"/>
                </a:lnTo>
                <a:lnTo>
                  <a:pt x="306" y="278"/>
                </a:lnTo>
                <a:lnTo>
                  <a:pt x="308" y="278"/>
                </a:lnTo>
                <a:lnTo>
                  <a:pt x="308" y="279"/>
                </a:lnTo>
                <a:lnTo>
                  <a:pt x="309" y="279"/>
                </a:lnTo>
                <a:lnTo>
                  <a:pt x="309" y="280"/>
                </a:lnTo>
                <a:lnTo>
                  <a:pt x="310" y="280"/>
                </a:lnTo>
                <a:lnTo>
                  <a:pt x="310" y="281"/>
                </a:lnTo>
                <a:lnTo>
                  <a:pt x="310" y="281"/>
                </a:lnTo>
                <a:lnTo>
                  <a:pt x="310" y="283"/>
                </a:lnTo>
                <a:lnTo>
                  <a:pt x="312" y="283"/>
                </a:lnTo>
                <a:lnTo>
                  <a:pt x="312" y="284"/>
                </a:lnTo>
                <a:lnTo>
                  <a:pt x="313" y="284"/>
                </a:lnTo>
                <a:lnTo>
                  <a:pt x="313" y="285"/>
                </a:lnTo>
                <a:lnTo>
                  <a:pt x="315" y="285"/>
                </a:lnTo>
                <a:lnTo>
                  <a:pt x="315" y="286"/>
                </a:lnTo>
                <a:lnTo>
                  <a:pt x="315" y="286"/>
                </a:lnTo>
                <a:lnTo>
                  <a:pt x="315" y="287"/>
                </a:lnTo>
                <a:lnTo>
                  <a:pt x="317" y="287"/>
                </a:lnTo>
                <a:lnTo>
                  <a:pt x="317" y="288"/>
                </a:lnTo>
                <a:lnTo>
                  <a:pt x="317" y="288"/>
                </a:lnTo>
                <a:lnTo>
                  <a:pt x="317" y="290"/>
                </a:lnTo>
                <a:lnTo>
                  <a:pt x="319" y="290"/>
                </a:lnTo>
                <a:lnTo>
                  <a:pt x="319" y="291"/>
                </a:lnTo>
                <a:lnTo>
                  <a:pt x="323" y="291"/>
                </a:lnTo>
                <a:lnTo>
                  <a:pt x="323" y="292"/>
                </a:lnTo>
                <a:lnTo>
                  <a:pt x="324" y="292"/>
                </a:lnTo>
                <a:lnTo>
                  <a:pt x="324" y="293"/>
                </a:lnTo>
                <a:lnTo>
                  <a:pt x="330" y="293"/>
                </a:lnTo>
                <a:lnTo>
                  <a:pt x="330" y="295"/>
                </a:lnTo>
                <a:lnTo>
                  <a:pt x="333" y="295"/>
                </a:lnTo>
                <a:lnTo>
                  <a:pt x="333" y="296"/>
                </a:lnTo>
                <a:lnTo>
                  <a:pt x="337" y="296"/>
                </a:lnTo>
                <a:lnTo>
                  <a:pt x="337" y="297"/>
                </a:lnTo>
                <a:lnTo>
                  <a:pt x="337" y="297"/>
                </a:lnTo>
                <a:lnTo>
                  <a:pt x="337" y="298"/>
                </a:lnTo>
                <a:lnTo>
                  <a:pt x="342" y="298"/>
                </a:lnTo>
                <a:lnTo>
                  <a:pt x="342" y="300"/>
                </a:lnTo>
                <a:lnTo>
                  <a:pt x="346" y="300"/>
                </a:lnTo>
                <a:lnTo>
                  <a:pt x="346" y="301"/>
                </a:lnTo>
                <a:lnTo>
                  <a:pt x="347" y="301"/>
                </a:lnTo>
                <a:lnTo>
                  <a:pt x="347" y="302"/>
                </a:lnTo>
                <a:lnTo>
                  <a:pt x="349" y="302"/>
                </a:lnTo>
                <a:lnTo>
                  <a:pt x="349" y="304"/>
                </a:lnTo>
                <a:lnTo>
                  <a:pt x="356" y="304"/>
                </a:lnTo>
                <a:lnTo>
                  <a:pt x="356" y="305"/>
                </a:lnTo>
                <a:lnTo>
                  <a:pt x="357" y="305"/>
                </a:lnTo>
                <a:lnTo>
                  <a:pt x="357" y="306"/>
                </a:lnTo>
                <a:lnTo>
                  <a:pt x="359" y="306"/>
                </a:lnTo>
                <a:lnTo>
                  <a:pt x="359" y="308"/>
                </a:lnTo>
                <a:lnTo>
                  <a:pt x="362" y="308"/>
                </a:lnTo>
                <a:lnTo>
                  <a:pt x="362" y="309"/>
                </a:lnTo>
                <a:lnTo>
                  <a:pt x="370" y="309"/>
                </a:lnTo>
                <a:lnTo>
                  <a:pt x="370" y="311"/>
                </a:lnTo>
                <a:lnTo>
                  <a:pt x="372" y="311"/>
                </a:lnTo>
                <a:lnTo>
                  <a:pt x="372" y="312"/>
                </a:lnTo>
                <a:lnTo>
                  <a:pt x="373" y="312"/>
                </a:lnTo>
                <a:lnTo>
                  <a:pt x="373" y="314"/>
                </a:lnTo>
                <a:lnTo>
                  <a:pt x="374" y="314"/>
                </a:lnTo>
                <a:lnTo>
                  <a:pt x="374" y="315"/>
                </a:lnTo>
                <a:lnTo>
                  <a:pt x="385" y="315"/>
                </a:lnTo>
                <a:lnTo>
                  <a:pt x="385" y="316"/>
                </a:lnTo>
                <a:lnTo>
                  <a:pt x="386" y="316"/>
                </a:lnTo>
                <a:lnTo>
                  <a:pt x="386" y="318"/>
                </a:lnTo>
                <a:lnTo>
                  <a:pt x="400" y="318"/>
                </a:lnTo>
                <a:lnTo>
                  <a:pt x="400" y="319"/>
                </a:lnTo>
                <a:lnTo>
                  <a:pt x="408" y="319"/>
                </a:lnTo>
                <a:lnTo>
                  <a:pt x="408" y="321"/>
                </a:lnTo>
                <a:lnTo>
                  <a:pt x="409" y="321"/>
                </a:lnTo>
                <a:lnTo>
                  <a:pt x="409" y="323"/>
                </a:lnTo>
                <a:lnTo>
                  <a:pt x="409" y="323"/>
                </a:lnTo>
                <a:lnTo>
                  <a:pt x="409" y="324"/>
                </a:lnTo>
                <a:lnTo>
                  <a:pt x="426" y="324"/>
                </a:lnTo>
                <a:lnTo>
                  <a:pt x="426" y="326"/>
                </a:lnTo>
                <a:lnTo>
                  <a:pt x="428" y="326"/>
                </a:lnTo>
                <a:lnTo>
                  <a:pt x="428" y="328"/>
                </a:lnTo>
                <a:lnTo>
                  <a:pt x="430" y="328"/>
                </a:lnTo>
                <a:lnTo>
                  <a:pt x="430" y="329"/>
                </a:lnTo>
                <a:lnTo>
                  <a:pt x="446" y="329"/>
                </a:lnTo>
                <a:lnTo>
                  <a:pt x="446" y="331"/>
                </a:lnTo>
                <a:lnTo>
                  <a:pt x="449" y="331"/>
                </a:lnTo>
                <a:lnTo>
                  <a:pt x="449" y="333"/>
                </a:lnTo>
                <a:lnTo>
                  <a:pt x="451" y="333"/>
                </a:lnTo>
                <a:lnTo>
                  <a:pt x="451" y="335"/>
                </a:lnTo>
                <a:lnTo>
                  <a:pt x="453" y="335"/>
                </a:lnTo>
                <a:lnTo>
                  <a:pt x="453" y="336"/>
                </a:lnTo>
                <a:lnTo>
                  <a:pt x="459" y="336"/>
                </a:lnTo>
                <a:lnTo>
                  <a:pt x="459" y="338"/>
                </a:lnTo>
                <a:lnTo>
                  <a:pt x="466" y="338"/>
                </a:lnTo>
                <a:lnTo>
                  <a:pt x="466" y="340"/>
                </a:lnTo>
                <a:lnTo>
                  <a:pt x="467" y="340"/>
                </a:lnTo>
                <a:lnTo>
                  <a:pt x="467" y="342"/>
                </a:lnTo>
                <a:lnTo>
                  <a:pt x="469" y="342"/>
                </a:lnTo>
                <a:lnTo>
                  <a:pt x="469" y="344"/>
                </a:lnTo>
                <a:lnTo>
                  <a:pt x="477" y="344"/>
                </a:lnTo>
                <a:lnTo>
                  <a:pt x="477" y="346"/>
                </a:lnTo>
                <a:lnTo>
                  <a:pt x="507" y="346"/>
                </a:lnTo>
                <a:lnTo>
                  <a:pt x="507" y="348"/>
                </a:lnTo>
                <a:lnTo>
                  <a:pt x="516" y="348"/>
                </a:lnTo>
                <a:lnTo>
                  <a:pt x="516" y="351"/>
                </a:lnTo>
                <a:lnTo>
                  <a:pt x="525" y="351"/>
                </a:lnTo>
                <a:lnTo>
                  <a:pt x="525" y="354"/>
                </a:lnTo>
                <a:lnTo>
                  <a:pt x="526" y="354"/>
                </a:lnTo>
                <a:lnTo>
                  <a:pt x="526" y="358"/>
                </a:lnTo>
                <a:lnTo>
                  <a:pt x="648" y="358"/>
                </a:lnTo>
                <a:lnTo>
                  <a:pt x="648" y="358"/>
                </a:lnTo>
              </a:path>
            </a:pathLst>
          </a:custGeom>
          <a:noFill/>
          <a:ln w="15875" cap="rnd">
            <a:solidFill>
              <a:srgbClr val="92D05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2" name="Rectangle 258"/>
          <p:cNvSpPr>
            <a:spLocks noChangeArrowheads="1"/>
          </p:cNvSpPr>
          <p:nvPr/>
        </p:nvSpPr>
        <p:spPr bwMode="auto">
          <a:xfrm>
            <a:off x="6477000" y="3712289"/>
            <a:ext cx="1697965"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pitchFamily="34" charset="0"/>
                <a:cs typeface="Arial" pitchFamily="34" charset="0"/>
              </a:rPr>
              <a:t>Log-rank </a:t>
            </a:r>
            <a:r>
              <a:rPr kumimoji="0" lang="en-US" sz="1600" b="1" i="1" u="none" strike="noStrike" cap="none" normalizeH="0" baseline="0" dirty="0" smtClean="0">
                <a:ln>
                  <a:noFill/>
                </a:ln>
                <a:effectLst/>
                <a:latin typeface="Arial" pitchFamily="34" charset="0"/>
                <a:cs typeface="Arial" pitchFamily="34" charset="0"/>
              </a:rPr>
              <a:t>P </a:t>
            </a:r>
            <a:r>
              <a:rPr kumimoji="0" lang="en-US" sz="1600" b="1" i="0" u="none" strike="noStrike" cap="none" normalizeH="0" baseline="0" dirty="0" smtClean="0">
                <a:ln>
                  <a:noFill/>
                </a:ln>
                <a:effectLst/>
                <a:latin typeface="Arial" pitchFamily="34" charset="0"/>
                <a:cs typeface="Arial" pitchFamily="34" charset="0"/>
              </a:rPr>
              <a:t>= 0.01</a:t>
            </a:r>
          </a:p>
        </p:txBody>
      </p:sp>
      <p:sp>
        <p:nvSpPr>
          <p:cNvPr id="356" name="Rectangle 355"/>
          <p:cNvSpPr>
            <a:spLocks noChangeArrowheads="1"/>
          </p:cNvSpPr>
          <p:nvPr/>
        </p:nvSpPr>
        <p:spPr bwMode="auto">
          <a:xfrm>
            <a:off x="5486398" y="1184989"/>
            <a:ext cx="618759"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Arial" pitchFamily="34" charset="0"/>
                <a:cs typeface="Arial" pitchFamily="34" charset="0"/>
              </a:rPr>
              <a:t>Quintile </a:t>
            </a:r>
          </a:p>
        </p:txBody>
      </p:sp>
      <p:sp>
        <p:nvSpPr>
          <p:cNvPr id="383" name="Freeform 382"/>
          <p:cNvSpPr>
            <a:spLocks/>
          </p:cNvSpPr>
          <p:nvPr/>
        </p:nvSpPr>
        <p:spPr bwMode="auto">
          <a:xfrm>
            <a:off x="5410199" y="1489789"/>
            <a:ext cx="2971800" cy="60958"/>
          </a:xfrm>
          <a:custGeom>
            <a:avLst/>
            <a:gdLst/>
            <a:ahLst/>
            <a:cxnLst>
              <a:cxn ang="0">
                <a:pos x="0" y="0"/>
              </a:cxn>
              <a:cxn ang="0">
                <a:pos x="0" y="0"/>
              </a:cxn>
              <a:cxn ang="0">
                <a:pos x="2640" y="0"/>
              </a:cxn>
            </a:cxnLst>
            <a:rect l="0" t="0" r="r" b="b"/>
            <a:pathLst>
              <a:path w="2640">
                <a:moveTo>
                  <a:pt x="0" y="0"/>
                </a:moveTo>
                <a:lnTo>
                  <a:pt x="0" y="0"/>
                </a:lnTo>
                <a:lnTo>
                  <a:pt x="2640" y="0"/>
                </a:lnTo>
              </a:path>
            </a:pathLst>
          </a:custGeom>
          <a:noFill/>
          <a:ln w="1270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1000">
              <a:solidFill>
                <a:schemeClr val="bg1"/>
              </a:solidFill>
            </a:endParaRPr>
          </a:p>
        </p:txBody>
      </p:sp>
      <p:cxnSp>
        <p:nvCxnSpPr>
          <p:cNvPr id="158" name="Straight Connector 157"/>
          <p:cNvCxnSpPr/>
          <p:nvPr/>
        </p:nvCxnSpPr>
        <p:spPr>
          <a:xfrm>
            <a:off x="6172198" y="1184989"/>
            <a:ext cx="0" cy="19431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Rectangle 159"/>
          <p:cNvSpPr>
            <a:spLocks noChangeArrowheads="1"/>
          </p:cNvSpPr>
          <p:nvPr/>
        </p:nvSpPr>
        <p:spPr bwMode="auto">
          <a:xfrm>
            <a:off x="5695949" y="2823289"/>
            <a:ext cx="99386" cy="2154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00"/>
                </a:solidFill>
                <a:effectLst/>
                <a:latin typeface="Arial" pitchFamily="34" charset="0"/>
                <a:cs typeface="Arial" pitchFamily="34" charset="0"/>
              </a:rPr>
              <a:t>5</a:t>
            </a:r>
          </a:p>
        </p:txBody>
      </p:sp>
      <p:sp>
        <p:nvSpPr>
          <p:cNvPr id="161" name="Rectangle 160"/>
          <p:cNvSpPr>
            <a:spLocks noChangeArrowheads="1"/>
          </p:cNvSpPr>
          <p:nvPr/>
        </p:nvSpPr>
        <p:spPr bwMode="auto">
          <a:xfrm>
            <a:off x="5705474" y="2251789"/>
            <a:ext cx="99386" cy="2154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pitchFamily="34" charset="0"/>
                <a:cs typeface="Arial" pitchFamily="34" charset="0"/>
              </a:rPr>
              <a:t>3</a:t>
            </a:r>
          </a:p>
        </p:txBody>
      </p:sp>
      <p:sp>
        <p:nvSpPr>
          <p:cNvPr id="162" name="Rectangle 161"/>
          <p:cNvSpPr>
            <a:spLocks noChangeArrowheads="1"/>
          </p:cNvSpPr>
          <p:nvPr/>
        </p:nvSpPr>
        <p:spPr bwMode="auto">
          <a:xfrm>
            <a:off x="5695949" y="1908888"/>
            <a:ext cx="99386" cy="2154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dirty="0" smtClean="0">
                <a:ln>
                  <a:noFill/>
                </a:ln>
                <a:solidFill>
                  <a:srgbClr val="9FFF6D"/>
                </a:solidFill>
                <a:effectLst/>
                <a:latin typeface="Arial" pitchFamily="34" charset="0"/>
                <a:cs typeface="Arial" pitchFamily="34" charset="0"/>
              </a:rPr>
              <a:t>2</a:t>
            </a:r>
            <a:endParaRPr kumimoji="0" lang="en-US" sz="1400" b="1" i="0" u="none" strike="noStrike" cap="none" normalizeH="0" baseline="0" dirty="0" smtClean="0">
              <a:ln>
                <a:noFill/>
              </a:ln>
              <a:solidFill>
                <a:srgbClr val="9FFF6D"/>
              </a:solidFill>
              <a:effectLst/>
              <a:latin typeface="Arial" pitchFamily="34" charset="0"/>
              <a:cs typeface="Arial" pitchFamily="34" charset="0"/>
            </a:endParaRPr>
          </a:p>
        </p:txBody>
      </p:sp>
      <p:sp>
        <p:nvSpPr>
          <p:cNvPr id="164" name="Rectangle 163"/>
          <p:cNvSpPr>
            <a:spLocks noChangeArrowheads="1"/>
          </p:cNvSpPr>
          <p:nvPr/>
        </p:nvSpPr>
        <p:spPr bwMode="auto">
          <a:xfrm>
            <a:off x="6324599" y="1172289"/>
            <a:ext cx="106118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Arial" pitchFamily="34" charset="0"/>
                <a:cs typeface="Arial" pitchFamily="34" charset="0"/>
              </a:rPr>
              <a:t>mOS (months)</a:t>
            </a:r>
          </a:p>
        </p:txBody>
      </p:sp>
      <p:sp>
        <p:nvSpPr>
          <p:cNvPr id="165" name="Rectangle 164"/>
          <p:cNvSpPr>
            <a:spLocks noChangeArrowheads="1"/>
          </p:cNvSpPr>
          <p:nvPr/>
        </p:nvSpPr>
        <p:spPr bwMode="auto">
          <a:xfrm>
            <a:off x="6629398" y="1908888"/>
            <a:ext cx="347852" cy="2154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solidFill>
                  <a:srgbClr val="9FFF6D"/>
                </a:solidFill>
                <a:latin typeface="Arial" pitchFamily="34" charset="0"/>
                <a:cs typeface="Arial" pitchFamily="34" charset="0"/>
              </a:rPr>
              <a:t>30.0</a:t>
            </a:r>
            <a:endParaRPr kumimoji="0" lang="en-US" sz="1400" b="1" i="0" u="none" strike="noStrike" cap="none" normalizeH="0" baseline="0" dirty="0" smtClean="0">
              <a:ln>
                <a:noFill/>
              </a:ln>
              <a:solidFill>
                <a:srgbClr val="9FFF6D"/>
              </a:solidFill>
              <a:effectLst/>
              <a:latin typeface="Arial" pitchFamily="34" charset="0"/>
              <a:cs typeface="Arial" pitchFamily="34" charset="0"/>
            </a:endParaRPr>
          </a:p>
        </p:txBody>
      </p:sp>
      <p:sp>
        <p:nvSpPr>
          <p:cNvPr id="166" name="Rectangle 165"/>
          <p:cNvSpPr>
            <a:spLocks noChangeArrowheads="1"/>
          </p:cNvSpPr>
          <p:nvPr/>
        </p:nvSpPr>
        <p:spPr bwMode="auto">
          <a:xfrm>
            <a:off x="6629398" y="2213689"/>
            <a:ext cx="347852" cy="2154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pitchFamily="34" charset="0"/>
                <a:cs typeface="Arial" pitchFamily="34" charset="0"/>
              </a:rPr>
              <a:t>28.4</a:t>
            </a:r>
          </a:p>
        </p:txBody>
      </p:sp>
      <p:sp>
        <p:nvSpPr>
          <p:cNvPr id="167" name="Rectangle 166"/>
          <p:cNvSpPr>
            <a:spLocks noChangeArrowheads="1"/>
          </p:cNvSpPr>
          <p:nvPr/>
        </p:nvSpPr>
        <p:spPr bwMode="auto">
          <a:xfrm>
            <a:off x="6629398" y="2835989"/>
            <a:ext cx="347852" cy="2154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00"/>
                </a:solidFill>
                <a:effectLst/>
                <a:latin typeface="Arial" pitchFamily="34" charset="0"/>
                <a:cs typeface="Arial" pitchFamily="34" charset="0"/>
              </a:rPr>
              <a:t>32.6</a:t>
            </a:r>
          </a:p>
        </p:txBody>
      </p:sp>
      <p:cxnSp>
        <p:nvCxnSpPr>
          <p:cNvPr id="98" name="Straight Connector 97"/>
          <p:cNvCxnSpPr/>
          <p:nvPr/>
        </p:nvCxnSpPr>
        <p:spPr>
          <a:xfrm>
            <a:off x="1549629" y="1012391"/>
            <a:ext cx="0" cy="42982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553849" y="5324328"/>
            <a:ext cx="59783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1732605" y="5328916"/>
            <a:ext cx="1064" cy="992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488898" y="5337129"/>
            <a:ext cx="0" cy="107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3237781" y="5337129"/>
            <a:ext cx="0" cy="107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988473" y="5329811"/>
            <a:ext cx="0" cy="107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978408" y="5340170"/>
            <a:ext cx="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4747208" y="5340170"/>
            <a:ext cx="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ectangle 98"/>
          <p:cNvSpPr>
            <a:spLocks noChangeArrowheads="1"/>
          </p:cNvSpPr>
          <p:nvPr/>
        </p:nvSpPr>
        <p:spPr bwMode="auto">
          <a:xfrm>
            <a:off x="5695949" y="1565988"/>
            <a:ext cx="9938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9FFF6D"/>
                </a:solidFill>
                <a:effectLst/>
                <a:latin typeface="Arial" pitchFamily="34" charset="0"/>
                <a:cs typeface="Arial" pitchFamily="34" charset="0"/>
              </a:rPr>
              <a:t>1</a:t>
            </a:r>
          </a:p>
        </p:txBody>
      </p:sp>
      <p:sp>
        <p:nvSpPr>
          <p:cNvPr id="101" name="Rectangle 100"/>
          <p:cNvSpPr>
            <a:spLocks noChangeArrowheads="1"/>
          </p:cNvSpPr>
          <p:nvPr/>
        </p:nvSpPr>
        <p:spPr bwMode="auto">
          <a:xfrm>
            <a:off x="6629399" y="1604088"/>
            <a:ext cx="34785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9FFF6D"/>
                </a:solidFill>
                <a:effectLst/>
                <a:latin typeface="Arial" pitchFamily="34" charset="0"/>
                <a:cs typeface="Arial" pitchFamily="34" charset="0"/>
              </a:rPr>
              <a:t>24.5</a:t>
            </a:r>
          </a:p>
        </p:txBody>
      </p:sp>
      <p:sp>
        <p:nvSpPr>
          <p:cNvPr id="103" name="Rectangle 102"/>
          <p:cNvSpPr/>
          <p:nvPr/>
        </p:nvSpPr>
        <p:spPr>
          <a:xfrm>
            <a:off x="7543799" y="1121488"/>
            <a:ext cx="731290" cy="276999"/>
          </a:xfrm>
          <a:prstGeom prst="rect">
            <a:avLst/>
          </a:prstGeom>
        </p:spPr>
        <p:txBody>
          <a:bodyPr wrap="none">
            <a:spAutoFit/>
          </a:bodyPr>
          <a:lstStyle/>
          <a:p>
            <a:r>
              <a:rPr lang="en-US" sz="1200" b="1" dirty="0" smtClean="0">
                <a:latin typeface="Arial" pitchFamily="34" charset="0"/>
                <a:cs typeface="Arial" pitchFamily="34" charset="0"/>
              </a:rPr>
              <a:t>95% CI </a:t>
            </a:r>
            <a:endParaRPr lang="en-US" sz="1200" dirty="0"/>
          </a:p>
        </p:txBody>
      </p:sp>
      <p:sp>
        <p:nvSpPr>
          <p:cNvPr id="104" name="Rectangle 103"/>
          <p:cNvSpPr/>
          <p:nvPr/>
        </p:nvSpPr>
        <p:spPr>
          <a:xfrm>
            <a:off x="7391399" y="1553288"/>
            <a:ext cx="939681" cy="307777"/>
          </a:xfrm>
          <a:prstGeom prst="rect">
            <a:avLst/>
          </a:prstGeom>
        </p:spPr>
        <p:txBody>
          <a:bodyPr wrap="none">
            <a:spAutoFit/>
          </a:bodyPr>
          <a:lstStyle/>
          <a:p>
            <a:pPr lvl="0"/>
            <a:r>
              <a:rPr lang="en-US" sz="1400" b="1" dirty="0" smtClean="0">
                <a:solidFill>
                  <a:srgbClr val="9FFF6D"/>
                </a:solidFill>
                <a:latin typeface="Arial" pitchFamily="34" charset="0"/>
                <a:cs typeface="Arial" pitchFamily="34" charset="0"/>
              </a:rPr>
              <a:t>21.7-28.6</a:t>
            </a:r>
          </a:p>
        </p:txBody>
      </p:sp>
      <p:sp>
        <p:nvSpPr>
          <p:cNvPr id="105" name="Rectangle 104"/>
          <p:cNvSpPr>
            <a:spLocks noChangeArrowheads="1"/>
          </p:cNvSpPr>
          <p:nvPr/>
        </p:nvSpPr>
        <p:spPr bwMode="auto">
          <a:xfrm>
            <a:off x="5695949" y="2543888"/>
            <a:ext cx="9938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Arial" pitchFamily="34" charset="0"/>
                <a:cs typeface="Arial" pitchFamily="34" charset="0"/>
              </a:rPr>
              <a:t>4</a:t>
            </a:r>
            <a:endParaRPr kumimoji="0" lang="en-US" sz="1400" b="1" i="0" u="none" strike="noStrike" cap="none" normalizeH="0" baseline="0" dirty="0" smtClean="0">
              <a:ln>
                <a:noFill/>
              </a:ln>
              <a:effectLst/>
              <a:latin typeface="Arial" pitchFamily="34" charset="0"/>
              <a:cs typeface="Arial" pitchFamily="34" charset="0"/>
            </a:endParaRPr>
          </a:p>
        </p:txBody>
      </p:sp>
      <p:sp>
        <p:nvSpPr>
          <p:cNvPr id="106" name="Rectangle 105"/>
          <p:cNvSpPr>
            <a:spLocks noChangeArrowheads="1"/>
          </p:cNvSpPr>
          <p:nvPr/>
        </p:nvSpPr>
        <p:spPr bwMode="auto">
          <a:xfrm>
            <a:off x="6629399" y="2518488"/>
            <a:ext cx="34785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pitchFamily="34" charset="0"/>
                <a:cs typeface="Arial" pitchFamily="34" charset="0"/>
              </a:rPr>
              <a:t>27.2</a:t>
            </a:r>
          </a:p>
        </p:txBody>
      </p:sp>
      <p:sp>
        <p:nvSpPr>
          <p:cNvPr id="108" name="Rectangle 107"/>
          <p:cNvSpPr/>
          <p:nvPr/>
        </p:nvSpPr>
        <p:spPr>
          <a:xfrm>
            <a:off x="7391399" y="1845388"/>
            <a:ext cx="939681" cy="307777"/>
          </a:xfrm>
          <a:prstGeom prst="rect">
            <a:avLst/>
          </a:prstGeom>
        </p:spPr>
        <p:txBody>
          <a:bodyPr wrap="none">
            <a:spAutoFit/>
          </a:bodyPr>
          <a:lstStyle/>
          <a:p>
            <a:r>
              <a:rPr lang="en-US" sz="1400" b="1" dirty="0" smtClean="0">
                <a:solidFill>
                  <a:srgbClr val="9FFF6D"/>
                </a:solidFill>
                <a:latin typeface="Arial" pitchFamily="34" charset="0"/>
                <a:cs typeface="Arial" pitchFamily="34" charset="0"/>
              </a:rPr>
              <a:t>25.8-32.2</a:t>
            </a:r>
            <a:endParaRPr lang="en-US" sz="1400" dirty="0"/>
          </a:p>
        </p:txBody>
      </p:sp>
      <p:sp>
        <p:nvSpPr>
          <p:cNvPr id="109" name="Rectangle 108"/>
          <p:cNvSpPr/>
          <p:nvPr/>
        </p:nvSpPr>
        <p:spPr>
          <a:xfrm>
            <a:off x="7391399" y="2162888"/>
            <a:ext cx="939681" cy="307777"/>
          </a:xfrm>
          <a:prstGeom prst="rect">
            <a:avLst/>
          </a:prstGeom>
        </p:spPr>
        <p:txBody>
          <a:bodyPr wrap="none">
            <a:spAutoFit/>
          </a:bodyPr>
          <a:lstStyle/>
          <a:p>
            <a:pPr lvl="0"/>
            <a:r>
              <a:rPr lang="en-US" sz="1400" b="1" dirty="0" smtClean="0">
                <a:latin typeface="Arial" pitchFamily="34" charset="0"/>
                <a:cs typeface="Arial" pitchFamily="34" charset="0"/>
              </a:rPr>
              <a:t>24.2-31.0</a:t>
            </a:r>
          </a:p>
        </p:txBody>
      </p:sp>
      <p:sp>
        <p:nvSpPr>
          <p:cNvPr id="110" name="Rectangle 109"/>
          <p:cNvSpPr/>
          <p:nvPr/>
        </p:nvSpPr>
        <p:spPr>
          <a:xfrm>
            <a:off x="7391399" y="2467688"/>
            <a:ext cx="939681" cy="307777"/>
          </a:xfrm>
          <a:prstGeom prst="rect">
            <a:avLst/>
          </a:prstGeom>
        </p:spPr>
        <p:txBody>
          <a:bodyPr wrap="none">
            <a:spAutoFit/>
          </a:bodyPr>
          <a:lstStyle/>
          <a:p>
            <a:pPr lvl="0"/>
            <a:r>
              <a:rPr lang="en-US" sz="1400" b="1" dirty="0" smtClean="0">
                <a:latin typeface="Arial" pitchFamily="34" charset="0"/>
                <a:cs typeface="Arial" pitchFamily="34" charset="0"/>
              </a:rPr>
              <a:t>25.0-31.5</a:t>
            </a:r>
          </a:p>
        </p:txBody>
      </p:sp>
      <p:sp>
        <p:nvSpPr>
          <p:cNvPr id="111" name="Rectangle 110"/>
          <p:cNvSpPr/>
          <p:nvPr/>
        </p:nvSpPr>
        <p:spPr>
          <a:xfrm>
            <a:off x="7400924" y="2772488"/>
            <a:ext cx="939681" cy="307777"/>
          </a:xfrm>
          <a:prstGeom prst="rect">
            <a:avLst/>
          </a:prstGeom>
        </p:spPr>
        <p:txBody>
          <a:bodyPr wrap="none">
            <a:spAutoFit/>
          </a:bodyPr>
          <a:lstStyle/>
          <a:p>
            <a:pPr lvl="0"/>
            <a:r>
              <a:rPr lang="en-US" sz="1400" b="1" dirty="0" smtClean="0">
                <a:solidFill>
                  <a:srgbClr val="FFFF00"/>
                </a:solidFill>
                <a:latin typeface="Arial" pitchFamily="34" charset="0"/>
                <a:cs typeface="Arial" pitchFamily="34" charset="0"/>
              </a:rPr>
              <a:t>27.7-36.9</a:t>
            </a:r>
          </a:p>
        </p:txBody>
      </p:sp>
      <p:cxnSp>
        <p:nvCxnSpPr>
          <p:cNvPr id="107" name="Straight Connector 106"/>
          <p:cNvCxnSpPr/>
          <p:nvPr/>
        </p:nvCxnSpPr>
        <p:spPr>
          <a:xfrm>
            <a:off x="5486400" y="5347936"/>
            <a:ext cx="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
        <p:nvSpPr>
          <p:cNvPr id="125" name="Rectangle 135"/>
          <p:cNvSpPr>
            <a:spLocks noChangeArrowheads="1"/>
          </p:cNvSpPr>
          <p:nvPr/>
        </p:nvSpPr>
        <p:spPr bwMode="auto">
          <a:xfrm>
            <a:off x="4038600" y="5615184"/>
            <a:ext cx="740587"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strike="noStrike" cap="none" normalizeH="0" baseline="0" dirty="0" smtClean="0">
                <a:ln>
                  <a:noFill/>
                </a:ln>
                <a:effectLst/>
                <a:latin typeface="Arial" pitchFamily="34" charset="0"/>
                <a:cs typeface="Arial" pitchFamily="34" charset="0"/>
              </a:rPr>
              <a:t>Time (Years)</a:t>
            </a:r>
          </a:p>
        </p:txBody>
      </p:sp>
    </p:spTree>
    <p:extLst>
      <p:ext uri="{BB962C8B-B14F-4D97-AF65-F5344CB8AC3E}">
        <p14:creationId xmlns:p14="http://schemas.microsoft.com/office/powerpoint/2010/main" val="4063053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152400" y="435688"/>
            <a:ext cx="8839200" cy="609600"/>
          </a:xfrm>
        </p:spPr>
        <p:txBody>
          <a:bodyPr/>
          <a:lstStyle/>
          <a:p>
            <a:pPr eaLnBrk="1" hangingPunct="1"/>
            <a:r>
              <a:rPr lang="en-US" sz="2400" dirty="0" smtClean="0">
                <a:latin typeface="Arial" charset="0"/>
              </a:rPr>
              <a:t>Higher Vitamin D Levels Also Associated with Better </a:t>
            </a:r>
            <a:r>
              <a:rPr lang="en-US" sz="2400" dirty="0" smtClean="0">
                <a:latin typeface="Arial" charset="0"/>
              </a:rPr>
              <a:t>Progression-Free Survival (PFS)</a:t>
            </a:r>
            <a:endParaRPr lang="en-US" sz="2400" dirty="0">
              <a:latin typeface="Arial" charset="0"/>
            </a:endParaRPr>
          </a:p>
        </p:txBody>
      </p:sp>
      <p:sp>
        <p:nvSpPr>
          <p:cNvPr id="2191" name="Rectangle 143"/>
          <p:cNvSpPr>
            <a:spLocks noChangeArrowheads="1"/>
          </p:cNvSpPr>
          <p:nvPr/>
        </p:nvSpPr>
        <p:spPr bwMode="auto">
          <a:xfrm>
            <a:off x="1865312" y="5902575"/>
            <a:ext cx="23495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417</a:t>
            </a:r>
          </a:p>
        </p:txBody>
      </p:sp>
      <p:sp>
        <p:nvSpPr>
          <p:cNvPr id="2192" name="Rectangle 144"/>
          <p:cNvSpPr>
            <a:spLocks noChangeArrowheads="1"/>
          </p:cNvSpPr>
          <p:nvPr/>
        </p:nvSpPr>
        <p:spPr bwMode="auto">
          <a:xfrm>
            <a:off x="2519362" y="5885518"/>
            <a:ext cx="23495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163</a:t>
            </a:r>
          </a:p>
        </p:txBody>
      </p:sp>
      <p:sp>
        <p:nvSpPr>
          <p:cNvPr id="2193" name="Rectangle 145"/>
          <p:cNvSpPr>
            <a:spLocks noChangeArrowheads="1"/>
          </p:cNvSpPr>
          <p:nvPr/>
        </p:nvSpPr>
        <p:spPr bwMode="auto">
          <a:xfrm>
            <a:off x="3276600" y="5885518"/>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55</a:t>
            </a:r>
          </a:p>
        </p:txBody>
      </p:sp>
      <p:sp>
        <p:nvSpPr>
          <p:cNvPr id="2194" name="Rectangle 146"/>
          <p:cNvSpPr>
            <a:spLocks noChangeArrowheads="1"/>
          </p:cNvSpPr>
          <p:nvPr/>
        </p:nvSpPr>
        <p:spPr bwMode="auto">
          <a:xfrm>
            <a:off x="3962400" y="5885518"/>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19</a:t>
            </a:r>
          </a:p>
        </p:txBody>
      </p:sp>
      <p:sp>
        <p:nvSpPr>
          <p:cNvPr id="2195" name="Rectangle 147"/>
          <p:cNvSpPr>
            <a:spLocks noChangeArrowheads="1"/>
          </p:cNvSpPr>
          <p:nvPr/>
        </p:nvSpPr>
        <p:spPr bwMode="auto">
          <a:xfrm>
            <a:off x="4676775" y="5885518"/>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10</a:t>
            </a:r>
          </a:p>
        </p:txBody>
      </p:sp>
      <p:sp>
        <p:nvSpPr>
          <p:cNvPr id="2196" name="Rectangle 148"/>
          <p:cNvSpPr>
            <a:spLocks noChangeArrowheads="1"/>
          </p:cNvSpPr>
          <p:nvPr/>
        </p:nvSpPr>
        <p:spPr bwMode="auto">
          <a:xfrm>
            <a:off x="5410200" y="5885518"/>
            <a:ext cx="5770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4</a:t>
            </a:r>
          </a:p>
        </p:txBody>
      </p:sp>
      <p:sp>
        <p:nvSpPr>
          <p:cNvPr id="2197" name="Rectangle 149"/>
          <p:cNvSpPr>
            <a:spLocks noChangeArrowheads="1"/>
          </p:cNvSpPr>
          <p:nvPr/>
        </p:nvSpPr>
        <p:spPr bwMode="auto">
          <a:xfrm>
            <a:off x="6096000" y="5885518"/>
            <a:ext cx="5770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3</a:t>
            </a:r>
          </a:p>
        </p:txBody>
      </p:sp>
      <p:sp>
        <p:nvSpPr>
          <p:cNvPr id="2198" name="Rectangle 150"/>
          <p:cNvSpPr>
            <a:spLocks noChangeArrowheads="1"/>
          </p:cNvSpPr>
          <p:nvPr/>
        </p:nvSpPr>
        <p:spPr bwMode="auto">
          <a:xfrm>
            <a:off x="6781800" y="5885518"/>
            <a:ext cx="5770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a:t>
            </a:r>
          </a:p>
        </p:txBody>
      </p:sp>
      <p:sp>
        <p:nvSpPr>
          <p:cNvPr id="2199" name="Rectangle 151"/>
          <p:cNvSpPr>
            <a:spLocks noChangeArrowheads="1"/>
          </p:cNvSpPr>
          <p:nvPr/>
        </p:nvSpPr>
        <p:spPr bwMode="auto">
          <a:xfrm>
            <a:off x="1865312" y="6097134"/>
            <a:ext cx="23495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418</a:t>
            </a:r>
          </a:p>
        </p:txBody>
      </p:sp>
      <p:sp>
        <p:nvSpPr>
          <p:cNvPr id="2200" name="Rectangle 152"/>
          <p:cNvSpPr>
            <a:spLocks noChangeArrowheads="1"/>
          </p:cNvSpPr>
          <p:nvPr/>
        </p:nvSpPr>
        <p:spPr bwMode="auto">
          <a:xfrm>
            <a:off x="2519362" y="6089369"/>
            <a:ext cx="23495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196</a:t>
            </a:r>
          </a:p>
        </p:txBody>
      </p:sp>
      <p:sp>
        <p:nvSpPr>
          <p:cNvPr id="2201" name="Rectangle 153"/>
          <p:cNvSpPr>
            <a:spLocks noChangeArrowheads="1"/>
          </p:cNvSpPr>
          <p:nvPr/>
        </p:nvSpPr>
        <p:spPr bwMode="auto">
          <a:xfrm>
            <a:off x="3276600" y="6089369"/>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72</a:t>
            </a:r>
          </a:p>
        </p:txBody>
      </p:sp>
      <p:sp>
        <p:nvSpPr>
          <p:cNvPr id="2202" name="Rectangle 154"/>
          <p:cNvSpPr>
            <a:spLocks noChangeArrowheads="1"/>
          </p:cNvSpPr>
          <p:nvPr/>
        </p:nvSpPr>
        <p:spPr bwMode="auto">
          <a:xfrm>
            <a:off x="3962400" y="6089369"/>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34</a:t>
            </a:r>
          </a:p>
        </p:txBody>
      </p:sp>
      <p:sp>
        <p:nvSpPr>
          <p:cNvPr id="2203" name="Rectangle 155"/>
          <p:cNvSpPr>
            <a:spLocks noChangeArrowheads="1"/>
          </p:cNvSpPr>
          <p:nvPr/>
        </p:nvSpPr>
        <p:spPr bwMode="auto">
          <a:xfrm>
            <a:off x="4675187" y="6078786"/>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19</a:t>
            </a:r>
          </a:p>
        </p:txBody>
      </p:sp>
      <p:sp>
        <p:nvSpPr>
          <p:cNvPr id="2204" name="Rectangle 156"/>
          <p:cNvSpPr>
            <a:spLocks noChangeArrowheads="1"/>
          </p:cNvSpPr>
          <p:nvPr/>
        </p:nvSpPr>
        <p:spPr bwMode="auto">
          <a:xfrm>
            <a:off x="5386942" y="6078786"/>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13</a:t>
            </a:r>
          </a:p>
        </p:txBody>
      </p:sp>
      <p:sp>
        <p:nvSpPr>
          <p:cNvPr id="2205" name="Rectangle 157"/>
          <p:cNvSpPr>
            <a:spLocks noChangeArrowheads="1"/>
          </p:cNvSpPr>
          <p:nvPr/>
        </p:nvSpPr>
        <p:spPr bwMode="auto">
          <a:xfrm>
            <a:off x="6096000" y="6089369"/>
            <a:ext cx="5770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3</a:t>
            </a:r>
          </a:p>
        </p:txBody>
      </p:sp>
      <p:sp>
        <p:nvSpPr>
          <p:cNvPr id="2206" name="Rectangle 158"/>
          <p:cNvSpPr>
            <a:spLocks noChangeArrowheads="1"/>
          </p:cNvSpPr>
          <p:nvPr/>
        </p:nvSpPr>
        <p:spPr bwMode="auto">
          <a:xfrm>
            <a:off x="1865312" y="6277689"/>
            <a:ext cx="23495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208</a:t>
            </a:r>
          </a:p>
        </p:txBody>
      </p:sp>
      <p:sp>
        <p:nvSpPr>
          <p:cNvPr id="2207" name="Rectangle 159"/>
          <p:cNvSpPr>
            <a:spLocks noChangeArrowheads="1"/>
          </p:cNvSpPr>
          <p:nvPr/>
        </p:nvSpPr>
        <p:spPr bwMode="auto">
          <a:xfrm>
            <a:off x="2567504" y="6277689"/>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96</a:t>
            </a:r>
          </a:p>
        </p:txBody>
      </p:sp>
      <p:sp>
        <p:nvSpPr>
          <p:cNvPr id="2208" name="Rectangle 160"/>
          <p:cNvSpPr>
            <a:spLocks noChangeArrowheads="1"/>
          </p:cNvSpPr>
          <p:nvPr/>
        </p:nvSpPr>
        <p:spPr bwMode="auto">
          <a:xfrm>
            <a:off x="3276600" y="6277689"/>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37</a:t>
            </a:r>
          </a:p>
        </p:txBody>
      </p:sp>
      <p:sp>
        <p:nvSpPr>
          <p:cNvPr id="2209" name="Rectangle 161"/>
          <p:cNvSpPr>
            <a:spLocks noChangeArrowheads="1"/>
          </p:cNvSpPr>
          <p:nvPr/>
        </p:nvSpPr>
        <p:spPr bwMode="auto">
          <a:xfrm>
            <a:off x="3962400" y="6277689"/>
            <a:ext cx="11541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17</a:t>
            </a:r>
          </a:p>
        </p:txBody>
      </p:sp>
      <p:sp>
        <p:nvSpPr>
          <p:cNvPr id="2210" name="Rectangle 162"/>
          <p:cNvSpPr>
            <a:spLocks noChangeArrowheads="1"/>
          </p:cNvSpPr>
          <p:nvPr/>
        </p:nvSpPr>
        <p:spPr bwMode="auto">
          <a:xfrm>
            <a:off x="4712207" y="6277689"/>
            <a:ext cx="5770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6</a:t>
            </a:r>
          </a:p>
        </p:txBody>
      </p:sp>
      <p:sp>
        <p:nvSpPr>
          <p:cNvPr id="2211" name="Rectangle 163"/>
          <p:cNvSpPr>
            <a:spLocks noChangeArrowheads="1"/>
          </p:cNvSpPr>
          <p:nvPr/>
        </p:nvSpPr>
        <p:spPr bwMode="auto">
          <a:xfrm>
            <a:off x="5410200" y="6277689"/>
            <a:ext cx="5770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4</a:t>
            </a:r>
          </a:p>
        </p:txBody>
      </p:sp>
      <p:sp>
        <p:nvSpPr>
          <p:cNvPr id="178" name="Rectangle 11"/>
          <p:cNvSpPr>
            <a:spLocks noChangeArrowheads="1"/>
          </p:cNvSpPr>
          <p:nvPr/>
        </p:nvSpPr>
        <p:spPr bwMode="auto">
          <a:xfrm>
            <a:off x="5689600" y="977555"/>
            <a:ext cx="2885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bg1"/>
                </a:solidFill>
                <a:effectLst/>
                <a:latin typeface="Arial" pitchFamily="34" charset="0"/>
                <a:cs typeface="Arial" pitchFamily="34" charset="0"/>
              </a:rPr>
              <a:t> </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181" name="Rectangle 14"/>
          <p:cNvSpPr>
            <a:spLocks noChangeArrowheads="1"/>
          </p:cNvSpPr>
          <p:nvPr/>
        </p:nvSpPr>
        <p:spPr bwMode="auto">
          <a:xfrm>
            <a:off x="5864225" y="977555"/>
            <a:ext cx="2885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bg1"/>
                </a:solidFill>
                <a:effectLst/>
                <a:latin typeface="Arial" pitchFamily="34" charset="0"/>
                <a:cs typeface="Arial" pitchFamily="34" charset="0"/>
              </a:rPr>
              <a:t> </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183" name="Rectangle 16"/>
          <p:cNvSpPr>
            <a:spLocks noChangeArrowheads="1"/>
          </p:cNvSpPr>
          <p:nvPr/>
        </p:nvSpPr>
        <p:spPr bwMode="auto">
          <a:xfrm>
            <a:off x="5689600" y="1214622"/>
            <a:ext cx="2885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bg1"/>
                </a:solidFill>
                <a:effectLst/>
                <a:latin typeface="Arial" pitchFamily="34" charset="0"/>
                <a:cs typeface="Arial" pitchFamily="34" charset="0"/>
              </a:rPr>
              <a:t> </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186" name="Rectangle 19"/>
          <p:cNvSpPr>
            <a:spLocks noChangeArrowheads="1"/>
          </p:cNvSpPr>
          <p:nvPr/>
        </p:nvSpPr>
        <p:spPr bwMode="auto">
          <a:xfrm>
            <a:off x="5864225" y="1214622"/>
            <a:ext cx="2885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bg1"/>
                </a:solidFill>
                <a:effectLst/>
                <a:latin typeface="Arial" pitchFamily="34" charset="0"/>
                <a:cs typeface="Arial" pitchFamily="34" charset="0"/>
              </a:rPr>
              <a:t> </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01" name="Rectangle 34"/>
          <p:cNvSpPr>
            <a:spLocks noChangeArrowheads="1"/>
          </p:cNvSpPr>
          <p:nvPr/>
        </p:nvSpPr>
        <p:spPr bwMode="auto">
          <a:xfrm>
            <a:off x="7021513" y="740489"/>
            <a:ext cx="2885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bg1"/>
                </a:solidFill>
                <a:effectLst/>
                <a:latin typeface="Arial" pitchFamily="34" charset="0"/>
                <a:cs typeface="Arial" pitchFamily="34" charset="0"/>
              </a:rPr>
              <a:t> </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05" name="Rectangle 38"/>
          <p:cNvSpPr>
            <a:spLocks noChangeArrowheads="1"/>
          </p:cNvSpPr>
          <p:nvPr/>
        </p:nvSpPr>
        <p:spPr bwMode="auto">
          <a:xfrm>
            <a:off x="7280275" y="740489"/>
            <a:ext cx="2885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bg1"/>
                </a:solidFill>
                <a:effectLst/>
                <a:latin typeface="Arial" pitchFamily="34" charset="0"/>
                <a:cs typeface="Arial" pitchFamily="34" charset="0"/>
              </a:rPr>
              <a:t> </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45" name="Rectangle 78"/>
          <p:cNvSpPr>
            <a:spLocks noChangeArrowheads="1"/>
          </p:cNvSpPr>
          <p:nvPr/>
        </p:nvSpPr>
        <p:spPr bwMode="auto">
          <a:xfrm>
            <a:off x="7011988" y="1451689"/>
            <a:ext cx="2885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bg1"/>
                </a:solidFill>
                <a:effectLst/>
                <a:latin typeface="Arial" pitchFamily="34" charset="0"/>
                <a:cs typeface="Arial" pitchFamily="34" charset="0"/>
              </a:rPr>
              <a:t> </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167" name="Rectangle 224"/>
          <p:cNvSpPr>
            <a:spLocks noChangeArrowheads="1"/>
          </p:cNvSpPr>
          <p:nvPr/>
        </p:nvSpPr>
        <p:spPr bwMode="auto">
          <a:xfrm>
            <a:off x="292664" y="5869987"/>
            <a:ext cx="67165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Quintiles 1 &amp; 2</a:t>
            </a:r>
          </a:p>
        </p:txBody>
      </p:sp>
      <p:sp>
        <p:nvSpPr>
          <p:cNvPr id="168" name="Rectangle 225"/>
          <p:cNvSpPr>
            <a:spLocks noChangeArrowheads="1"/>
          </p:cNvSpPr>
          <p:nvPr/>
        </p:nvSpPr>
        <p:spPr bwMode="auto">
          <a:xfrm>
            <a:off x="298489" y="6081603"/>
            <a:ext cx="67165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Quintiles 3 &amp; 4</a:t>
            </a:r>
          </a:p>
        </p:txBody>
      </p:sp>
      <p:sp>
        <p:nvSpPr>
          <p:cNvPr id="169" name="Rectangle 226"/>
          <p:cNvSpPr>
            <a:spLocks noChangeArrowheads="1"/>
          </p:cNvSpPr>
          <p:nvPr/>
        </p:nvSpPr>
        <p:spPr bwMode="auto">
          <a:xfrm>
            <a:off x="533401" y="6277689"/>
            <a:ext cx="43601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Quintile 5</a:t>
            </a:r>
          </a:p>
        </p:txBody>
      </p:sp>
      <p:sp>
        <p:nvSpPr>
          <p:cNvPr id="170" name="Line 227"/>
          <p:cNvSpPr>
            <a:spLocks noChangeShapeType="1"/>
          </p:cNvSpPr>
          <p:nvPr/>
        </p:nvSpPr>
        <p:spPr bwMode="auto">
          <a:xfrm>
            <a:off x="1066800" y="5963822"/>
            <a:ext cx="427038" cy="2117"/>
          </a:xfrm>
          <a:prstGeom prst="line">
            <a:avLst/>
          </a:prstGeom>
          <a:noFill/>
          <a:ln w="15875" cap="rnd">
            <a:solidFill>
              <a:srgbClr val="9FFF6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Line 228"/>
          <p:cNvSpPr>
            <a:spLocks noChangeShapeType="1"/>
          </p:cNvSpPr>
          <p:nvPr/>
        </p:nvSpPr>
        <p:spPr bwMode="auto">
          <a:xfrm>
            <a:off x="1066800" y="6172618"/>
            <a:ext cx="427038" cy="2117"/>
          </a:xfrm>
          <a:prstGeom prst="line">
            <a:avLst/>
          </a:prstGeom>
          <a:no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Line 229"/>
          <p:cNvSpPr>
            <a:spLocks noChangeShapeType="1"/>
          </p:cNvSpPr>
          <p:nvPr/>
        </p:nvSpPr>
        <p:spPr bwMode="auto">
          <a:xfrm>
            <a:off x="1066800" y="6368703"/>
            <a:ext cx="427038" cy="0"/>
          </a:xfrm>
          <a:prstGeom prst="line">
            <a:avLst/>
          </a:prstGeom>
          <a:noFill/>
          <a:ln w="15875"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Rectangle 253"/>
          <p:cNvSpPr>
            <a:spLocks noChangeArrowheads="1"/>
          </p:cNvSpPr>
          <p:nvPr/>
        </p:nvSpPr>
        <p:spPr bwMode="auto">
          <a:xfrm>
            <a:off x="381001" y="5668089"/>
            <a:ext cx="503343"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800" u="sng" dirty="0" smtClean="0">
                <a:latin typeface="Arial" pitchFamily="34" charset="0"/>
                <a:cs typeface="Arial" pitchFamily="34" charset="0"/>
              </a:rPr>
              <a:t>No.</a:t>
            </a:r>
            <a:r>
              <a:rPr kumimoji="0" lang="en-US" sz="800" i="0" u="sng" strike="noStrike" cap="none" normalizeH="0" baseline="0" dirty="0" smtClean="0">
                <a:ln>
                  <a:noFill/>
                </a:ln>
                <a:effectLst/>
                <a:latin typeface="Arial" pitchFamily="34" charset="0"/>
                <a:cs typeface="Arial" pitchFamily="34" charset="0"/>
              </a:rPr>
              <a:t> at Risk</a:t>
            </a:r>
          </a:p>
        </p:txBody>
      </p:sp>
      <p:sp>
        <p:nvSpPr>
          <p:cNvPr id="93" name="Rectangle 245"/>
          <p:cNvSpPr>
            <a:spLocks noChangeArrowheads="1"/>
          </p:cNvSpPr>
          <p:nvPr/>
        </p:nvSpPr>
        <p:spPr bwMode="auto">
          <a:xfrm>
            <a:off x="6048920" y="6277689"/>
            <a:ext cx="228600"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800" dirty="0" smtClean="0">
                <a:latin typeface="Arial" pitchFamily="34" charset="0"/>
                <a:cs typeface="Arial" pitchFamily="34" charset="0"/>
              </a:rPr>
              <a:t>  0</a:t>
            </a:r>
            <a:endParaRPr kumimoji="0" lang="en-US" sz="800" i="0" u="none" strike="noStrike" cap="none" normalizeH="0" baseline="0" dirty="0" smtClean="0">
              <a:ln>
                <a:noFill/>
              </a:ln>
              <a:effectLst/>
              <a:latin typeface="Arial" pitchFamily="34" charset="0"/>
              <a:cs typeface="Arial" pitchFamily="34" charset="0"/>
            </a:endParaRPr>
          </a:p>
        </p:txBody>
      </p:sp>
      <p:sp>
        <p:nvSpPr>
          <p:cNvPr id="99" name="Rectangle 150"/>
          <p:cNvSpPr>
            <a:spLocks noChangeArrowheads="1"/>
          </p:cNvSpPr>
          <p:nvPr/>
        </p:nvSpPr>
        <p:spPr bwMode="auto">
          <a:xfrm>
            <a:off x="6781800" y="6089369"/>
            <a:ext cx="5770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800" dirty="0" smtClean="0">
                <a:latin typeface="Arial" pitchFamily="34" charset="0"/>
                <a:cs typeface="Arial" pitchFamily="34" charset="0"/>
              </a:rPr>
              <a:t>0</a:t>
            </a:r>
            <a:endParaRPr kumimoji="0" lang="en-US" sz="800" i="0" u="none" strike="noStrike" cap="none" normalizeH="0" baseline="0" dirty="0" smtClean="0">
              <a:ln>
                <a:noFill/>
              </a:ln>
              <a:effectLst/>
              <a:latin typeface="Arial" pitchFamily="34" charset="0"/>
              <a:cs typeface="Arial" pitchFamily="34" charset="0"/>
            </a:endParaRPr>
          </a:p>
        </p:txBody>
      </p:sp>
      <p:sp>
        <p:nvSpPr>
          <p:cNvPr id="100" name="Rectangle 150"/>
          <p:cNvSpPr>
            <a:spLocks noChangeArrowheads="1"/>
          </p:cNvSpPr>
          <p:nvPr/>
        </p:nvSpPr>
        <p:spPr bwMode="auto">
          <a:xfrm>
            <a:off x="6781800" y="6277689"/>
            <a:ext cx="5770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smtClean="0">
                <a:ln>
                  <a:noFill/>
                </a:ln>
                <a:effectLst/>
                <a:latin typeface="Arial" pitchFamily="34" charset="0"/>
                <a:cs typeface="Arial" pitchFamily="34" charset="0"/>
              </a:rPr>
              <a:t>0</a:t>
            </a:r>
          </a:p>
        </p:txBody>
      </p:sp>
      <p:sp>
        <p:nvSpPr>
          <p:cNvPr id="2170" name="Rectangle 122"/>
          <p:cNvSpPr>
            <a:spLocks noChangeArrowheads="1"/>
          </p:cNvSpPr>
          <p:nvPr/>
        </p:nvSpPr>
        <p:spPr bwMode="auto">
          <a:xfrm>
            <a:off x="4702970" y="5322996"/>
            <a:ext cx="7053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4</a:t>
            </a:r>
          </a:p>
        </p:txBody>
      </p:sp>
      <p:sp>
        <p:nvSpPr>
          <p:cNvPr id="2160" name="Rectangle 112"/>
          <p:cNvSpPr>
            <a:spLocks noChangeArrowheads="1"/>
          </p:cNvSpPr>
          <p:nvPr/>
        </p:nvSpPr>
        <p:spPr bwMode="auto">
          <a:xfrm>
            <a:off x="1478279" y="5009079"/>
            <a:ext cx="17633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0.0</a:t>
            </a:r>
          </a:p>
        </p:txBody>
      </p:sp>
      <p:sp>
        <p:nvSpPr>
          <p:cNvPr id="2161" name="Rectangle 113"/>
          <p:cNvSpPr>
            <a:spLocks noChangeArrowheads="1"/>
          </p:cNvSpPr>
          <p:nvPr/>
        </p:nvSpPr>
        <p:spPr bwMode="auto">
          <a:xfrm>
            <a:off x="1478279" y="4225912"/>
            <a:ext cx="17633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smtClean="0">
                <a:ln>
                  <a:noFill/>
                </a:ln>
                <a:effectLst/>
                <a:latin typeface="Arial" pitchFamily="34" charset="0"/>
                <a:cs typeface="Arial" pitchFamily="34" charset="0"/>
              </a:rPr>
              <a:t>0.2</a:t>
            </a:r>
          </a:p>
        </p:txBody>
      </p:sp>
      <p:sp>
        <p:nvSpPr>
          <p:cNvPr id="2162" name="Rectangle 114"/>
          <p:cNvSpPr>
            <a:spLocks noChangeArrowheads="1"/>
          </p:cNvSpPr>
          <p:nvPr/>
        </p:nvSpPr>
        <p:spPr bwMode="auto">
          <a:xfrm>
            <a:off x="1478279" y="3442745"/>
            <a:ext cx="17633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0.4</a:t>
            </a:r>
          </a:p>
        </p:txBody>
      </p:sp>
      <p:sp>
        <p:nvSpPr>
          <p:cNvPr id="2163" name="Rectangle 115"/>
          <p:cNvSpPr>
            <a:spLocks noChangeArrowheads="1"/>
          </p:cNvSpPr>
          <p:nvPr/>
        </p:nvSpPr>
        <p:spPr bwMode="auto">
          <a:xfrm>
            <a:off x="1478279" y="2672278"/>
            <a:ext cx="17633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0.6</a:t>
            </a:r>
          </a:p>
        </p:txBody>
      </p:sp>
      <p:sp>
        <p:nvSpPr>
          <p:cNvPr id="2164" name="Rectangle 116"/>
          <p:cNvSpPr>
            <a:spLocks noChangeArrowheads="1"/>
          </p:cNvSpPr>
          <p:nvPr/>
        </p:nvSpPr>
        <p:spPr bwMode="auto">
          <a:xfrm>
            <a:off x="1478279" y="1889112"/>
            <a:ext cx="17633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0.8</a:t>
            </a:r>
          </a:p>
        </p:txBody>
      </p:sp>
      <p:sp>
        <p:nvSpPr>
          <p:cNvPr id="2165" name="Rectangle 117"/>
          <p:cNvSpPr>
            <a:spLocks noChangeArrowheads="1"/>
          </p:cNvSpPr>
          <p:nvPr/>
        </p:nvSpPr>
        <p:spPr bwMode="auto">
          <a:xfrm>
            <a:off x="1478279" y="1105945"/>
            <a:ext cx="17633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1.0</a:t>
            </a:r>
          </a:p>
        </p:txBody>
      </p:sp>
      <p:sp>
        <p:nvSpPr>
          <p:cNvPr id="2166" name="Rectangle 118"/>
          <p:cNvSpPr>
            <a:spLocks noChangeArrowheads="1"/>
          </p:cNvSpPr>
          <p:nvPr/>
        </p:nvSpPr>
        <p:spPr bwMode="auto">
          <a:xfrm>
            <a:off x="1899445" y="5322996"/>
            <a:ext cx="7053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0</a:t>
            </a:r>
          </a:p>
        </p:txBody>
      </p:sp>
      <p:sp>
        <p:nvSpPr>
          <p:cNvPr id="2167" name="Rectangle 119"/>
          <p:cNvSpPr>
            <a:spLocks noChangeArrowheads="1"/>
          </p:cNvSpPr>
          <p:nvPr/>
        </p:nvSpPr>
        <p:spPr bwMode="auto">
          <a:xfrm>
            <a:off x="2601120" y="5322996"/>
            <a:ext cx="7053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1</a:t>
            </a:r>
          </a:p>
        </p:txBody>
      </p:sp>
      <p:sp>
        <p:nvSpPr>
          <p:cNvPr id="2168" name="Rectangle 120"/>
          <p:cNvSpPr>
            <a:spLocks noChangeArrowheads="1"/>
          </p:cNvSpPr>
          <p:nvPr/>
        </p:nvSpPr>
        <p:spPr bwMode="auto">
          <a:xfrm>
            <a:off x="3301207" y="5315231"/>
            <a:ext cx="7053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2</a:t>
            </a:r>
          </a:p>
        </p:txBody>
      </p:sp>
      <p:sp>
        <p:nvSpPr>
          <p:cNvPr id="2169" name="Rectangle 121"/>
          <p:cNvSpPr>
            <a:spLocks noChangeArrowheads="1"/>
          </p:cNvSpPr>
          <p:nvPr/>
        </p:nvSpPr>
        <p:spPr bwMode="auto">
          <a:xfrm>
            <a:off x="4002882" y="5315231"/>
            <a:ext cx="7053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3</a:t>
            </a:r>
          </a:p>
        </p:txBody>
      </p:sp>
      <p:sp>
        <p:nvSpPr>
          <p:cNvPr id="2171" name="Rectangle 123"/>
          <p:cNvSpPr>
            <a:spLocks noChangeArrowheads="1"/>
          </p:cNvSpPr>
          <p:nvPr/>
        </p:nvSpPr>
        <p:spPr bwMode="auto">
          <a:xfrm>
            <a:off x="5396707" y="5322996"/>
            <a:ext cx="7053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5</a:t>
            </a:r>
          </a:p>
        </p:txBody>
      </p:sp>
      <p:sp>
        <p:nvSpPr>
          <p:cNvPr id="2172" name="Rectangle 124"/>
          <p:cNvSpPr>
            <a:spLocks noChangeArrowheads="1"/>
          </p:cNvSpPr>
          <p:nvPr/>
        </p:nvSpPr>
        <p:spPr bwMode="auto">
          <a:xfrm>
            <a:off x="6098382" y="5322996"/>
            <a:ext cx="7053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6</a:t>
            </a:r>
          </a:p>
        </p:txBody>
      </p:sp>
      <p:sp>
        <p:nvSpPr>
          <p:cNvPr id="2173" name="Rectangle 125"/>
          <p:cNvSpPr>
            <a:spLocks noChangeArrowheads="1"/>
          </p:cNvSpPr>
          <p:nvPr/>
        </p:nvSpPr>
        <p:spPr bwMode="auto">
          <a:xfrm>
            <a:off x="6798470" y="5322996"/>
            <a:ext cx="7053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effectLst/>
                <a:latin typeface="Arial" pitchFamily="34" charset="0"/>
                <a:cs typeface="Arial" pitchFamily="34" charset="0"/>
              </a:rPr>
              <a:t>7</a:t>
            </a:r>
          </a:p>
        </p:txBody>
      </p:sp>
      <p:sp>
        <p:nvSpPr>
          <p:cNvPr id="2183" name="Rectangle 135"/>
          <p:cNvSpPr>
            <a:spLocks noChangeArrowheads="1"/>
          </p:cNvSpPr>
          <p:nvPr/>
        </p:nvSpPr>
        <p:spPr bwMode="auto">
          <a:xfrm>
            <a:off x="4038600" y="5551684"/>
            <a:ext cx="740587"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strike="noStrike" cap="none" normalizeH="0" baseline="0" dirty="0" smtClean="0">
                <a:ln>
                  <a:noFill/>
                </a:ln>
                <a:effectLst/>
                <a:latin typeface="Arial" pitchFamily="34" charset="0"/>
                <a:cs typeface="Arial" pitchFamily="34" charset="0"/>
              </a:rPr>
              <a:t>Time (Years)</a:t>
            </a:r>
          </a:p>
        </p:txBody>
      </p:sp>
      <p:sp>
        <p:nvSpPr>
          <p:cNvPr id="2184" name="Rectangle 136"/>
          <p:cNvSpPr>
            <a:spLocks noChangeArrowheads="1"/>
          </p:cNvSpPr>
          <p:nvPr/>
        </p:nvSpPr>
        <p:spPr bwMode="auto">
          <a:xfrm rot="16200000">
            <a:off x="223896" y="3085912"/>
            <a:ext cx="210955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i="0" strike="noStrike" cap="none" normalizeH="0" baseline="0" dirty="0" smtClean="0">
                <a:ln>
                  <a:noFill/>
                </a:ln>
                <a:effectLst/>
                <a:latin typeface="Arial" pitchFamily="34" charset="0"/>
                <a:cs typeface="Arial" pitchFamily="34" charset="0"/>
              </a:rPr>
              <a:t>Progression-Free Survival Probability</a:t>
            </a:r>
          </a:p>
        </p:txBody>
      </p:sp>
      <p:sp>
        <p:nvSpPr>
          <p:cNvPr id="2213" name="Freeform 165"/>
          <p:cNvSpPr>
            <a:spLocks/>
          </p:cNvSpPr>
          <p:nvPr/>
        </p:nvSpPr>
        <p:spPr bwMode="auto">
          <a:xfrm>
            <a:off x="1948657" y="1197688"/>
            <a:ext cx="5021263" cy="3657600"/>
          </a:xfrm>
          <a:custGeom>
            <a:avLst/>
            <a:gdLst/>
            <a:ahLst/>
            <a:cxnLst>
              <a:cxn ang="0">
                <a:pos x="12" y="4"/>
              </a:cxn>
              <a:cxn ang="0">
                <a:pos x="14" y="9"/>
              </a:cxn>
              <a:cxn ang="0">
                <a:pos x="15" y="15"/>
              </a:cxn>
              <a:cxn ang="0">
                <a:pos x="16" y="22"/>
              </a:cxn>
              <a:cxn ang="0">
                <a:pos x="18" y="28"/>
              </a:cxn>
              <a:cxn ang="0">
                <a:pos x="27" y="32"/>
              </a:cxn>
              <a:cxn ang="0">
                <a:pos x="29" y="43"/>
              </a:cxn>
              <a:cxn ang="0">
                <a:pos x="32" y="48"/>
              </a:cxn>
              <a:cxn ang="0">
                <a:pos x="34" y="55"/>
              </a:cxn>
              <a:cxn ang="0">
                <a:pos x="39" y="58"/>
              </a:cxn>
              <a:cxn ang="0">
                <a:pos x="42" y="65"/>
              </a:cxn>
              <a:cxn ang="0">
                <a:pos x="43" y="73"/>
              </a:cxn>
              <a:cxn ang="0">
                <a:pos x="45" y="80"/>
              </a:cxn>
              <a:cxn ang="0">
                <a:pos x="48" y="85"/>
              </a:cxn>
              <a:cxn ang="0">
                <a:pos x="51" y="92"/>
              </a:cxn>
              <a:cxn ang="0">
                <a:pos x="55" y="97"/>
              </a:cxn>
              <a:cxn ang="0">
                <a:pos x="56" y="103"/>
              </a:cxn>
              <a:cxn ang="0">
                <a:pos x="58" y="111"/>
              </a:cxn>
              <a:cxn ang="0">
                <a:pos x="60" y="118"/>
              </a:cxn>
              <a:cxn ang="0">
                <a:pos x="62" y="124"/>
              </a:cxn>
              <a:cxn ang="0">
                <a:pos x="63" y="133"/>
              </a:cxn>
              <a:cxn ang="0">
                <a:pos x="66" y="137"/>
              </a:cxn>
              <a:cxn ang="0">
                <a:pos x="68" y="145"/>
              </a:cxn>
              <a:cxn ang="0">
                <a:pos x="70" y="152"/>
              </a:cxn>
              <a:cxn ang="0">
                <a:pos x="71" y="163"/>
              </a:cxn>
              <a:cxn ang="0">
                <a:pos x="73" y="169"/>
              </a:cxn>
              <a:cxn ang="0">
                <a:pos x="74" y="179"/>
              </a:cxn>
              <a:cxn ang="0">
                <a:pos x="78" y="184"/>
              </a:cxn>
              <a:cxn ang="0">
                <a:pos x="79" y="190"/>
              </a:cxn>
              <a:cxn ang="0">
                <a:pos x="82" y="196"/>
              </a:cxn>
              <a:cxn ang="0">
                <a:pos x="84" y="202"/>
              </a:cxn>
              <a:cxn ang="0">
                <a:pos x="86" y="211"/>
              </a:cxn>
              <a:cxn ang="0">
                <a:pos x="88" y="218"/>
              </a:cxn>
              <a:cxn ang="0">
                <a:pos x="91" y="224"/>
              </a:cxn>
              <a:cxn ang="0">
                <a:pos x="95" y="230"/>
              </a:cxn>
              <a:cxn ang="0">
                <a:pos x="99" y="235"/>
              </a:cxn>
              <a:cxn ang="0">
                <a:pos x="101" y="240"/>
              </a:cxn>
              <a:cxn ang="0">
                <a:pos x="102" y="245"/>
              </a:cxn>
              <a:cxn ang="0">
                <a:pos x="104" y="250"/>
              </a:cxn>
              <a:cxn ang="0">
                <a:pos x="108" y="254"/>
              </a:cxn>
              <a:cxn ang="0">
                <a:pos x="113" y="260"/>
              </a:cxn>
              <a:cxn ang="0">
                <a:pos x="116" y="265"/>
              </a:cxn>
              <a:cxn ang="0">
                <a:pos x="121" y="270"/>
              </a:cxn>
              <a:cxn ang="0">
                <a:pos x="124" y="274"/>
              </a:cxn>
              <a:cxn ang="0">
                <a:pos x="129" y="280"/>
              </a:cxn>
              <a:cxn ang="0">
                <a:pos x="135" y="284"/>
              </a:cxn>
              <a:cxn ang="0">
                <a:pos x="137" y="289"/>
              </a:cxn>
              <a:cxn ang="0">
                <a:pos x="142" y="294"/>
              </a:cxn>
              <a:cxn ang="0">
                <a:pos x="145" y="301"/>
              </a:cxn>
              <a:cxn ang="0">
                <a:pos x="151" y="305"/>
              </a:cxn>
              <a:cxn ang="0">
                <a:pos x="159" y="311"/>
              </a:cxn>
              <a:cxn ang="0">
                <a:pos x="164" y="315"/>
              </a:cxn>
              <a:cxn ang="0">
                <a:pos x="169" y="321"/>
              </a:cxn>
              <a:cxn ang="0">
                <a:pos x="186" y="325"/>
              </a:cxn>
              <a:cxn ang="0">
                <a:pos x="198" y="330"/>
              </a:cxn>
              <a:cxn ang="0">
                <a:pos x="213" y="335"/>
              </a:cxn>
              <a:cxn ang="0">
                <a:pos x="223" y="341"/>
              </a:cxn>
              <a:cxn ang="0">
                <a:pos x="267" y="346"/>
              </a:cxn>
              <a:cxn ang="0">
                <a:pos x="302" y="355"/>
              </a:cxn>
            </a:cxnLst>
            <a:rect l="0" t="0" r="r" b="b"/>
            <a:pathLst>
              <a:path w="659" h="360">
                <a:moveTo>
                  <a:pt x="0" y="0"/>
                </a:moveTo>
                <a:lnTo>
                  <a:pt x="4" y="0"/>
                </a:lnTo>
                <a:lnTo>
                  <a:pt x="4" y="1"/>
                </a:lnTo>
                <a:lnTo>
                  <a:pt x="7" y="1"/>
                </a:lnTo>
                <a:lnTo>
                  <a:pt x="7" y="2"/>
                </a:lnTo>
                <a:lnTo>
                  <a:pt x="9" y="2"/>
                </a:lnTo>
                <a:lnTo>
                  <a:pt x="9" y="3"/>
                </a:lnTo>
                <a:lnTo>
                  <a:pt x="12" y="3"/>
                </a:lnTo>
                <a:lnTo>
                  <a:pt x="12" y="4"/>
                </a:lnTo>
                <a:lnTo>
                  <a:pt x="12" y="4"/>
                </a:lnTo>
                <a:lnTo>
                  <a:pt x="12" y="5"/>
                </a:lnTo>
                <a:lnTo>
                  <a:pt x="13" y="5"/>
                </a:lnTo>
                <a:lnTo>
                  <a:pt x="13" y="6"/>
                </a:lnTo>
                <a:lnTo>
                  <a:pt x="13" y="6"/>
                </a:lnTo>
                <a:lnTo>
                  <a:pt x="13" y="7"/>
                </a:lnTo>
                <a:lnTo>
                  <a:pt x="13" y="7"/>
                </a:lnTo>
                <a:lnTo>
                  <a:pt x="13" y="9"/>
                </a:lnTo>
                <a:lnTo>
                  <a:pt x="14" y="9"/>
                </a:lnTo>
                <a:lnTo>
                  <a:pt x="14" y="10"/>
                </a:lnTo>
                <a:lnTo>
                  <a:pt x="14" y="10"/>
                </a:lnTo>
                <a:lnTo>
                  <a:pt x="14" y="10"/>
                </a:lnTo>
                <a:lnTo>
                  <a:pt x="14" y="10"/>
                </a:lnTo>
                <a:lnTo>
                  <a:pt x="14" y="11"/>
                </a:lnTo>
                <a:lnTo>
                  <a:pt x="14" y="11"/>
                </a:lnTo>
                <a:lnTo>
                  <a:pt x="14" y="13"/>
                </a:lnTo>
                <a:lnTo>
                  <a:pt x="15" y="13"/>
                </a:lnTo>
                <a:lnTo>
                  <a:pt x="15" y="15"/>
                </a:lnTo>
                <a:lnTo>
                  <a:pt x="15" y="15"/>
                </a:lnTo>
                <a:lnTo>
                  <a:pt x="15" y="16"/>
                </a:lnTo>
                <a:lnTo>
                  <a:pt x="15" y="16"/>
                </a:lnTo>
                <a:lnTo>
                  <a:pt x="15" y="17"/>
                </a:lnTo>
                <a:lnTo>
                  <a:pt x="15" y="17"/>
                </a:lnTo>
                <a:lnTo>
                  <a:pt x="15" y="21"/>
                </a:lnTo>
                <a:lnTo>
                  <a:pt x="16" y="21"/>
                </a:lnTo>
                <a:lnTo>
                  <a:pt x="16" y="22"/>
                </a:lnTo>
                <a:lnTo>
                  <a:pt x="16" y="22"/>
                </a:lnTo>
                <a:lnTo>
                  <a:pt x="16" y="23"/>
                </a:lnTo>
                <a:lnTo>
                  <a:pt x="17" y="23"/>
                </a:lnTo>
                <a:lnTo>
                  <a:pt x="17" y="24"/>
                </a:lnTo>
                <a:lnTo>
                  <a:pt x="17" y="24"/>
                </a:lnTo>
                <a:lnTo>
                  <a:pt x="17" y="26"/>
                </a:lnTo>
                <a:lnTo>
                  <a:pt x="18" y="26"/>
                </a:lnTo>
                <a:lnTo>
                  <a:pt x="18" y="27"/>
                </a:lnTo>
                <a:lnTo>
                  <a:pt x="18" y="27"/>
                </a:lnTo>
                <a:lnTo>
                  <a:pt x="18" y="28"/>
                </a:lnTo>
                <a:lnTo>
                  <a:pt x="20" y="28"/>
                </a:lnTo>
                <a:lnTo>
                  <a:pt x="20" y="29"/>
                </a:lnTo>
                <a:lnTo>
                  <a:pt x="23" y="29"/>
                </a:lnTo>
                <a:lnTo>
                  <a:pt x="23" y="30"/>
                </a:lnTo>
                <a:lnTo>
                  <a:pt x="26" y="30"/>
                </a:lnTo>
                <a:lnTo>
                  <a:pt x="26" y="31"/>
                </a:lnTo>
                <a:lnTo>
                  <a:pt x="26" y="31"/>
                </a:lnTo>
                <a:lnTo>
                  <a:pt x="26" y="32"/>
                </a:lnTo>
                <a:lnTo>
                  <a:pt x="27" y="32"/>
                </a:lnTo>
                <a:lnTo>
                  <a:pt x="27" y="34"/>
                </a:lnTo>
                <a:lnTo>
                  <a:pt x="28" y="34"/>
                </a:lnTo>
                <a:lnTo>
                  <a:pt x="28" y="37"/>
                </a:lnTo>
                <a:lnTo>
                  <a:pt x="28" y="37"/>
                </a:lnTo>
                <a:lnTo>
                  <a:pt x="28" y="41"/>
                </a:lnTo>
                <a:lnTo>
                  <a:pt x="28" y="41"/>
                </a:lnTo>
                <a:lnTo>
                  <a:pt x="28" y="42"/>
                </a:lnTo>
                <a:lnTo>
                  <a:pt x="29" y="42"/>
                </a:lnTo>
                <a:lnTo>
                  <a:pt x="29" y="43"/>
                </a:lnTo>
                <a:lnTo>
                  <a:pt x="29" y="43"/>
                </a:lnTo>
                <a:lnTo>
                  <a:pt x="29" y="45"/>
                </a:lnTo>
                <a:lnTo>
                  <a:pt x="29" y="45"/>
                </a:lnTo>
                <a:lnTo>
                  <a:pt x="29" y="46"/>
                </a:lnTo>
                <a:lnTo>
                  <a:pt x="30" y="46"/>
                </a:lnTo>
                <a:lnTo>
                  <a:pt x="30" y="47"/>
                </a:lnTo>
                <a:lnTo>
                  <a:pt x="30" y="47"/>
                </a:lnTo>
                <a:lnTo>
                  <a:pt x="30" y="48"/>
                </a:lnTo>
                <a:lnTo>
                  <a:pt x="32" y="48"/>
                </a:lnTo>
                <a:lnTo>
                  <a:pt x="32" y="49"/>
                </a:lnTo>
                <a:lnTo>
                  <a:pt x="33" y="49"/>
                </a:lnTo>
                <a:lnTo>
                  <a:pt x="33" y="50"/>
                </a:lnTo>
                <a:lnTo>
                  <a:pt x="33" y="50"/>
                </a:lnTo>
                <a:lnTo>
                  <a:pt x="33" y="51"/>
                </a:lnTo>
                <a:lnTo>
                  <a:pt x="33" y="51"/>
                </a:lnTo>
                <a:lnTo>
                  <a:pt x="33" y="53"/>
                </a:lnTo>
                <a:lnTo>
                  <a:pt x="34" y="53"/>
                </a:lnTo>
                <a:lnTo>
                  <a:pt x="34" y="55"/>
                </a:lnTo>
                <a:lnTo>
                  <a:pt x="36" y="55"/>
                </a:lnTo>
                <a:lnTo>
                  <a:pt x="36" y="55"/>
                </a:lnTo>
                <a:lnTo>
                  <a:pt x="37" y="55"/>
                </a:lnTo>
                <a:lnTo>
                  <a:pt x="37" y="56"/>
                </a:lnTo>
                <a:lnTo>
                  <a:pt x="38" y="56"/>
                </a:lnTo>
                <a:lnTo>
                  <a:pt x="38" y="57"/>
                </a:lnTo>
                <a:lnTo>
                  <a:pt x="39" y="57"/>
                </a:lnTo>
                <a:lnTo>
                  <a:pt x="39" y="58"/>
                </a:lnTo>
                <a:lnTo>
                  <a:pt x="39" y="58"/>
                </a:lnTo>
                <a:lnTo>
                  <a:pt x="39" y="60"/>
                </a:lnTo>
                <a:lnTo>
                  <a:pt x="41" y="60"/>
                </a:lnTo>
                <a:lnTo>
                  <a:pt x="41" y="61"/>
                </a:lnTo>
                <a:lnTo>
                  <a:pt x="41" y="61"/>
                </a:lnTo>
                <a:lnTo>
                  <a:pt x="41" y="62"/>
                </a:lnTo>
                <a:lnTo>
                  <a:pt x="41" y="62"/>
                </a:lnTo>
                <a:lnTo>
                  <a:pt x="41" y="64"/>
                </a:lnTo>
                <a:lnTo>
                  <a:pt x="42" y="64"/>
                </a:lnTo>
                <a:lnTo>
                  <a:pt x="42" y="65"/>
                </a:lnTo>
                <a:lnTo>
                  <a:pt x="42" y="65"/>
                </a:lnTo>
                <a:lnTo>
                  <a:pt x="42" y="66"/>
                </a:lnTo>
                <a:lnTo>
                  <a:pt x="42" y="66"/>
                </a:lnTo>
                <a:lnTo>
                  <a:pt x="42" y="67"/>
                </a:lnTo>
                <a:lnTo>
                  <a:pt x="42" y="67"/>
                </a:lnTo>
                <a:lnTo>
                  <a:pt x="42" y="68"/>
                </a:lnTo>
                <a:lnTo>
                  <a:pt x="43" y="68"/>
                </a:lnTo>
                <a:lnTo>
                  <a:pt x="43" y="73"/>
                </a:lnTo>
                <a:lnTo>
                  <a:pt x="43" y="73"/>
                </a:lnTo>
                <a:lnTo>
                  <a:pt x="43" y="74"/>
                </a:lnTo>
                <a:lnTo>
                  <a:pt x="44" y="74"/>
                </a:lnTo>
                <a:lnTo>
                  <a:pt x="44" y="75"/>
                </a:lnTo>
                <a:lnTo>
                  <a:pt x="44" y="75"/>
                </a:lnTo>
                <a:lnTo>
                  <a:pt x="44" y="76"/>
                </a:lnTo>
                <a:lnTo>
                  <a:pt x="45" y="76"/>
                </a:lnTo>
                <a:lnTo>
                  <a:pt x="45" y="78"/>
                </a:lnTo>
                <a:lnTo>
                  <a:pt x="45" y="78"/>
                </a:lnTo>
                <a:lnTo>
                  <a:pt x="45" y="80"/>
                </a:lnTo>
                <a:lnTo>
                  <a:pt x="46" y="80"/>
                </a:lnTo>
                <a:lnTo>
                  <a:pt x="46" y="81"/>
                </a:lnTo>
                <a:lnTo>
                  <a:pt x="46" y="81"/>
                </a:lnTo>
                <a:lnTo>
                  <a:pt x="46" y="82"/>
                </a:lnTo>
                <a:lnTo>
                  <a:pt x="46" y="82"/>
                </a:lnTo>
                <a:lnTo>
                  <a:pt x="46" y="83"/>
                </a:lnTo>
                <a:lnTo>
                  <a:pt x="47" y="83"/>
                </a:lnTo>
                <a:lnTo>
                  <a:pt x="47" y="85"/>
                </a:lnTo>
                <a:lnTo>
                  <a:pt x="48" y="85"/>
                </a:lnTo>
                <a:lnTo>
                  <a:pt x="48" y="88"/>
                </a:lnTo>
                <a:lnTo>
                  <a:pt x="48" y="88"/>
                </a:lnTo>
                <a:lnTo>
                  <a:pt x="48" y="89"/>
                </a:lnTo>
                <a:lnTo>
                  <a:pt x="49" y="89"/>
                </a:lnTo>
                <a:lnTo>
                  <a:pt x="49" y="90"/>
                </a:lnTo>
                <a:lnTo>
                  <a:pt x="50" y="90"/>
                </a:lnTo>
                <a:lnTo>
                  <a:pt x="50" y="91"/>
                </a:lnTo>
                <a:lnTo>
                  <a:pt x="51" y="91"/>
                </a:lnTo>
                <a:lnTo>
                  <a:pt x="51" y="92"/>
                </a:lnTo>
                <a:lnTo>
                  <a:pt x="52" y="92"/>
                </a:lnTo>
                <a:lnTo>
                  <a:pt x="52" y="93"/>
                </a:lnTo>
                <a:lnTo>
                  <a:pt x="53" y="93"/>
                </a:lnTo>
                <a:lnTo>
                  <a:pt x="53" y="94"/>
                </a:lnTo>
                <a:lnTo>
                  <a:pt x="54" y="94"/>
                </a:lnTo>
                <a:lnTo>
                  <a:pt x="54" y="96"/>
                </a:lnTo>
                <a:lnTo>
                  <a:pt x="55" y="96"/>
                </a:lnTo>
                <a:lnTo>
                  <a:pt x="55" y="97"/>
                </a:lnTo>
                <a:lnTo>
                  <a:pt x="55" y="97"/>
                </a:lnTo>
                <a:lnTo>
                  <a:pt x="55" y="99"/>
                </a:lnTo>
                <a:lnTo>
                  <a:pt x="56" y="99"/>
                </a:lnTo>
                <a:lnTo>
                  <a:pt x="56" y="100"/>
                </a:lnTo>
                <a:lnTo>
                  <a:pt x="56" y="100"/>
                </a:lnTo>
                <a:lnTo>
                  <a:pt x="56" y="101"/>
                </a:lnTo>
                <a:lnTo>
                  <a:pt x="56" y="101"/>
                </a:lnTo>
                <a:lnTo>
                  <a:pt x="56" y="102"/>
                </a:lnTo>
                <a:lnTo>
                  <a:pt x="56" y="102"/>
                </a:lnTo>
                <a:lnTo>
                  <a:pt x="56" y="103"/>
                </a:lnTo>
                <a:lnTo>
                  <a:pt x="57" y="103"/>
                </a:lnTo>
                <a:lnTo>
                  <a:pt x="57" y="106"/>
                </a:lnTo>
                <a:lnTo>
                  <a:pt x="57" y="106"/>
                </a:lnTo>
                <a:lnTo>
                  <a:pt x="57" y="107"/>
                </a:lnTo>
                <a:lnTo>
                  <a:pt x="58" y="107"/>
                </a:lnTo>
                <a:lnTo>
                  <a:pt x="58" y="109"/>
                </a:lnTo>
                <a:lnTo>
                  <a:pt x="58" y="109"/>
                </a:lnTo>
                <a:lnTo>
                  <a:pt x="58" y="111"/>
                </a:lnTo>
                <a:lnTo>
                  <a:pt x="58" y="111"/>
                </a:lnTo>
                <a:lnTo>
                  <a:pt x="58" y="112"/>
                </a:lnTo>
                <a:lnTo>
                  <a:pt x="59" y="112"/>
                </a:lnTo>
                <a:lnTo>
                  <a:pt x="59" y="113"/>
                </a:lnTo>
                <a:lnTo>
                  <a:pt x="60" y="113"/>
                </a:lnTo>
                <a:lnTo>
                  <a:pt x="60" y="116"/>
                </a:lnTo>
                <a:lnTo>
                  <a:pt x="60" y="116"/>
                </a:lnTo>
                <a:lnTo>
                  <a:pt x="60" y="117"/>
                </a:lnTo>
                <a:lnTo>
                  <a:pt x="60" y="117"/>
                </a:lnTo>
                <a:lnTo>
                  <a:pt x="60" y="118"/>
                </a:lnTo>
                <a:lnTo>
                  <a:pt x="61" y="118"/>
                </a:lnTo>
                <a:lnTo>
                  <a:pt x="61" y="119"/>
                </a:lnTo>
                <a:lnTo>
                  <a:pt x="61" y="119"/>
                </a:lnTo>
                <a:lnTo>
                  <a:pt x="61" y="121"/>
                </a:lnTo>
                <a:lnTo>
                  <a:pt x="61" y="121"/>
                </a:lnTo>
                <a:lnTo>
                  <a:pt x="61" y="123"/>
                </a:lnTo>
                <a:lnTo>
                  <a:pt x="62" y="123"/>
                </a:lnTo>
                <a:lnTo>
                  <a:pt x="62" y="124"/>
                </a:lnTo>
                <a:lnTo>
                  <a:pt x="62" y="124"/>
                </a:lnTo>
                <a:lnTo>
                  <a:pt x="62" y="125"/>
                </a:lnTo>
                <a:lnTo>
                  <a:pt x="62" y="125"/>
                </a:lnTo>
                <a:lnTo>
                  <a:pt x="62" y="127"/>
                </a:lnTo>
                <a:lnTo>
                  <a:pt x="63" y="127"/>
                </a:lnTo>
                <a:lnTo>
                  <a:pt x="63" y="128"/>
                </a:lnTo>
                <a:lnTo>
                  <a:pt x="63" y="128"/>
                </a:lnTo>
                <a:lnTo>
                  <a:pt x="63" y="130"/>
                </a:lnTo>
                <a:lnTo>
                  <a:pt x="63" y="130"/>
                </a:lnTo>
                <a:lnTo>
                  <a:pt x="63" y="133"/>
                </a:lnTo>
                <a:lnTo>
                  <a:pt x="64" y="133"/>
                </a:lnTo>
                <a:lnTo>
                  <a:pt x="64" y="134"/>
                </a:lnTo>
                <a:lnTo>
                  <a:pt x="64" y="134"/>
                </a:lnTo>
                <a:lnTo>
                  <a:pt x="64" y="135"/>
                </a:lnTo>
                <a:lnTo>
                  <a:pt x="65" y="135"/>
                </a:lnTo>
                <a:lnTo>
                  <a:pt x="65" y="136"/>
                </a:lnTo>
                <a:lnTo>
                  <a:pt x="65" y="136"/>
                </a:lnTo>
                <a:lnTo>
                  <a:pt x="65" y="137"/>
                </a:lnTo>
                <a:lnTo>
                  <a:pt x="66" y="137"/>
                </a:lnTo>
                <a:lnTo>
                  <a:pt x="66" y="138"/>
                </a:lnTo>
                <a:lnTo>
                  <a:pt x="67" y="138"/>
                </a:lnTo>
                <a:lnTo>
                  <a:pt x="67" y="139"/>
                </a:lnTo>
                <a:lnTo>
                  <a:pt x="67" y="139"/>
                </a:lnTo>
                <a:lnTo>
                  <a:pt x="67" y="141"/>
                </a:lnTo>
                <a:lnTo>
                  <a:pt x="67" y="141"/>
                </a:lnTo>
                <a:lnTo>
                  <a:pt x="67" y="143"/>
                </a:lnTo>
                <a:lnTo>
                  <a:pt x="68" y="143"/>
                </a:lnTo>
                <a:lnTo>
                  <a:pt x="68" y="145"/>
                </a:lnTo>
                <a:lnTo>
                  <a:pt x="69" y="145"/>
                </a:lnTo>
                <a:lnTo>
                  <a:pt x="69" y="147"/>
                </a:lnTo>
                <a:lnTo>
                  <a:pt x="69" y="147"/>
                </a:lnTo>
                <a:lnTo>
                  <a:pt x="69" y="150"/>
                </a:lnTo>
                <a:lnTo>
                  <a:pt x="69" y="150"/>
                </a:lnTo>
                <a:lnTo>
                  <a:pt x="69" y="151"/>
                </a:lnTo>
                <a:lnTo>
                  <a:pt x="69" y="151"/>
                </a:lnTo>
                <a:lnTo>
                  <a:pt x="69" y="152"/>
                </a:lnTo>
                <a:lnTo>
                  <a:pt x="70" y="152"/>
                </a:lnTo>
                <a:lnTo>
                  <a:pt x="70" y="154"/>
                </a:lnTo>
                <a:lnTo>
                  <a:pt x="70" y="154"/>
                </a:lnTo>
                <a:lnTo>
                  <a:pt x="70" y="156"/>
                </a:lnTo>
                <a:lnTo>
                  <a:pt x="71" y="156"/>
                </a:lnTo>
                <a:lnTo>
                  <a:pt x="71" y="157"/>
                </a:lnTo>
                <a:lnTo>
                  <a:pt x="71" y="157"/>
                </a:lnTo>
                <a:lnTo>
                  <a:pt x="71" y="160"/>
                </a:lnTo>
                <a:lnTo>
                  <a:pt x="71" y="160"/>
                </a:lnTo>
                <a:lnTo>
                  <a:pt x="71" y="163"/>
                </a:lnTo>
                <a:lnTo>
                  <a:pt x="71" y="163"/>
                </a:lnTo>
                <a:lnTo>
                  <a:pt x="71" y="164"/>
                </a:lnTo>
                <a:lnTo>
                  <a:pt x="72" y="164"/>
                </a:lnTo>
                <a:lnTo>
                  <a:pt x="72" y="167"/>
                </a:lnTo>
                <a:lnTo>
                  <a:pt x="72" y="167"/>
                </a:lnTo>
                <a:lnTo>
                  <a:pt x="72" y="168"/>
                </a:lnTo>
                <a:lnTo>
                  <a:pt x="72" y="168"/>
                </a:lnTo>
                <a:lnTo>
                  <a:pt x="72" y="169"/>
                </a:lnTo>
                <a:lnTo>
                  <a:pt x="73" y="169"/>
                </a:lnTo>
                <a:lnTo>
                  <a:pt x="73" y="170"/>
                </a:lnTo>
                <a:lnTo>
                  <a:pt x="73" y="170"/>
                </a:lnTo>
                <a:lnTo>
                  <a:pt x="73" y="174"/>
                </a:lnTo>
                <a:lnTo>
                  <a:pt x="73" y="174"/>
                </a:lnTo>
                <a:lnTo>
                  <a:pt x="73" y="177"/>
                </a:lnTo>
                <a:lnTo>
                  <a:pt x="74" y="177"/>
                </a:lnTo>
                <a:lnTo>
                  <a:pt x="74" y="178"/>
                </a:lnTo>
                <a:lnTo>
                  <a:pt x="74" y="178"/>
                </a:lnTo>
                <a:lnTo>
                  <a:pt x="74" y="179"/>
                </a:lnTo>
                <a:lnTo>
                  <a:pt x="75" y="179"/>
                </a:lnTo>
                <a:lnTo>
                  <a:pt x="75" y="180"/>
                </a:lnTo>
                <a:lnTo>
                  <a:pt x="75" y="180"/>
                </a:lnTo>
                <a:lnTo>
                  <a:pt x="75" y="181"/>
                </a:lnTo>
                <a:lnTo>
                  <a:pt x="77" y="181"/>
                </a:lnTo>
                <a:lnTo>
                  <a:pt x="77" y="182"/>
                </a:lnTo>
                <a:lnTo>
                  <a:pt x="77" y="182"/>
                </a:lnTo>
                <a:lnTo>
                  <a:pt x="77" y="184"/>
                </a:lnTo>
                <a:lnTo>
                  <a:pt x="78" y="184"/>
                </a:lnTo>
                <a:lnTo>
                  <a:pt x="78" y="185"/>
                </a:lnTo>
                <a:lnTo>
                  <a:pt x="78" y="185"/>
                </a:lnTo>
                <a:lnTo>
                  <a:pt x="78" y="187"/>
                </a:lnTo>
                <a:lnTo>
                  <a:pt x="78" y="187"/>
                </a:lnTo>
                <a:lnTo>
                  <a:pt x="78" y="188"/>
                </a:lnTo>
                <a:lnTo>
                  <a:pt x="79" y="188"/>
                </a:lnTo>
                <a:lnTo>
                  <a:pt x="79" y="189"/>
                </a:lnTo>
                <a:lnTo>
                  <a:pt x="79" y="189"/>
                </a:lnTo>
                <a:lnTo>
                  <a:pt x="79" y="190"/>
                </a:lnTo>
                <a:lnTo>
                  <a:pt x="80" y="190"/>
                </a:lnTo>
                <a:lnTo>
                  <a:pt x="80" y="191"/>
                </a:lnTo>
                <a:lnTo>
                  <a:pt x="81" y="191"/>
                </a:lnTo>
                <a:lnTo>
                  <a:pt x="81" y="192"/>
                </a:lnTo>
                <a:lnTo>
                  <a:pt x="81" y="192"/>
                </a:lnTo>
                <a:lnTo>
                  <a:pt x="81" y="193"/>
                </a:lnTo>
                <a:lnTo>
                  <a:pt x="81" y="193"/>
                </a:lnTo>
                <a:lnTo>
                  <a:pt x="81" y="196"/>
                </a:lnTo>
                <a:lnTo>
                  <a:pt x="82" y="196"/>
                </a:lnTo>
                <a:lnTo>
                  <a:pt x="82" y="197"/>
                </a:lnTo>
                <a:lnTo>
                  <a:pt x="83" y="197"/>
                </a:lnTo>
                <a:lnTo>
                  <a:pt x="83" y="198"/>
                </a:lnTo>
                <a:lnTo>
                  <a:pt x="83" y="198"/>
                </a:lnTo>
                <a:lnTo>
                  <a:pt x="83" y="199"/>
                </a:lnTo>
                <a:lnTo>
                  <a:pt x="83" y="199"/>
                </a:lnTo>
                <a:lnTo>
                  <a:pt x="83" y="200"/>
                </a:lnTo>
                <a:lnTo>
                  <a:pt x="84" y="200"/>
                </a:lnTo>
                <a:lnTo>
                  <a:pt x="84" y="202"/>
                </a:lnTo>
                <a:lnTo>
                  <a:pt x="84" y="202"/>
                </a:lnTo>
                <a:lnTo>
                  <a:pt x="84" y="203"/>
                </a:lnTo>
                <a:lnTo>
                  <a:pt x="84" y="203"/>
                </a:lnTo>
                <a:lnTo>
                  <a:pt x="84" y="205"/>
                </a:lnTo>
                <a:lnTo>
                  <a:pt x="85" y="205"/>
                </a:lnTo>
                <a:lnTo>
                  <a:pt x="85" y="208"/>
                </a:lnTo>
                <a:lnTo>
                  <a:pt x="85" y="208"/>
                </a:lnTo>
                <a:lnTo>
                  <a:pt x="85" y="211"/>
                </a:lnTo>
                <a:lnTo>
                  <a:pt x="86" y="211"/>
                </a:lnTo>
                <a:lnTo>
                  <a:pt x="86" y="212"/>
                </a:lnTo>
                <a:lnTo>
                  <a:pt x="86" y="212"/>
                </a:lnTo>
                <a:lnTo>
                  <a:pt x="86" y="213"/>
                </a:lnTo>
                <a:lnTo>
                  <a:pt x="87" y="213"/>
                </a:lnTo>
                <a:lnTo>
                  <a:pt x="87" y="216"/>
                </a:lnTo>
                <a:lnTo>
                  <a:pt x="87" y="216"/>
                </a:lnTo>
                <a:lnTo>
                  <a:pt x="87" y="217"/>
                </a:lnTo>
                <a:lnTo>
                  <a:pt x="88" y="217"/>
                </a:lnTo>
                <a:lnTo>
                  <a:pt x="88" y="218"/>
                </a:lnTo>
                <a:lnTo>
                  <a:pt x="88" y="218"/>
                </a:lnTo>
                <a:lnTo>
                  <a:pt x="88" y="219"/>
                </a:lnTo>
                <a:lnTo>
                  <a:pt x="89" y="219"/>
                </a:lnTo>
                <a:lnTo>
                  <a:pt x="89" y="220"/>
                </a:lnTo>
                <a:lnTo>
                  <a:pt x="90" y="220"/>
                </a:lnTo>
                <a:lnTo>
                  <a:pt x="90" y="223"/>
                </a:lnTo>
                <a:lnTo>
                  <a:pt x="91" y="223"/>
                </a:lnTo>
                <a:lnTo>
                  <a:pt x="91" y="224"/>
                </a:lnTo>
                <a:lnTo>
                  <a:pt x="91" y="224"/>
                </a:lnTo>
                <a:lnTo>
                  <a:pt x="91" y="224"/>
                </a:lnTo>
                <a:lnTo>
                  <a:pt x="93" y="224"/>
                </a:lnTo>
                <a:lnTo>
                  <a:pt x="93" y="226"/>
                </a:lnTo>
                <a:lnTo>
                  <a:pt x="93" y="226"/>
                </a:lnTo>
                <a:lnTo>
                  <a:pt x="93" y="227"/>
                </a:lnTo>
                <a:lnTo>
                  <a:pt x="95" y="227"/>
                </a:lnTo>
                <a:lnTo>
                  <a:pt x="95" y="228"/>
                </a:lnTo>
                <a:lnTo>
                  <a:pt x="95" y="228"/>
                </a:lnTo>
                <a:lnTo>
                  <a:pt x="95" y="230"/>
                </a:lnTo>
                <a:lnTo>
                  <a:pt x="95" y="230"/>
                </a:lnTo>
                <a:lnTo>
                  <a:pt x="95" y="231"/>
                </a:lnTo>
                <a:lnTo>
                  <a:pt x="96" y="231"/>
                </a:lnTo>
                <a:lnTo>
                  <a:pt x="96" y="232"/>
                </a:lnTo>
                <a:lnTo>
                  <a:pt x="97" y="232"/>
                </a:lnTo>
                <a:lnTo>
                  <a:pt x="97" y="234"/>
                </a:lnTo>
                <a:lnTo>
                  <a:pt x="98" y="234"/>
                </a:lnTo>
                <a:lnTo>
                  <a:pt x="98" y="235"/>
                </a:lnTo>
                <a:lnTo>
                  <a:pt x="99" y="235"/>
                </a:lnTo>
                <a:lnTo>
                  <a:pt x="99" y="236"/>
                </a:lnTo>
                <a:lnTo>
                  <a:pt x="99" y="236"/>
                </a:lnTo>
                <a:lnTo>
                  <a:pt x="99" y="237"/>
                </a:lnTo>
                <a:lnTo>
                  <a:pt x="100" y="237"/>
                </a:lnTo>
                <a:lnTo>
                  <a:pt x="100" y="238"/>
                </a:lnTo>
                <a:lnTo>
                  <a:pt x="100" y="238"/>
                </a:lnTo>
                <a:lnTo>
                  <a:pt x="100" y="239"/>
                </a:lnTo>
                <a:lnTo>
                  <a:pt x="101" y="239"/>
                </a:lnTo>
                <a:lnTo>
                  <a:pt x="101" y="240"/>
                </a:lnTo>
                <a:lnTo>
                  <a:pt x="101" y="240"/>
                </a:lnTo>
                <a:lnTo>
                  <a:pt x="101" y="241"/>
                </a:lnTo>
                <a:lnTo>
                  <a:pt x="101" y="241"/>
                </a:lnTo>
                <a:lnTo>
                  <a:pt x="101" y="242"/>
                </a:lnTo>
                <a:lnTo>
                  <a:pt x="101" y="242"/>
                </a:lnTo>
                <a:lnTo>
                  <a:pt x="101" y="243"/>
                </a:lnTo>
                <a:lnTo>
                  <a:pt x="102" y="243"/>
                </a:lnTo>
                <a:lnTo>
                  <a:pt x="102" y="245"/>
                </a:lnTo>
                <a:lnTo>
                  <a:pt x="102" y="245"/>
                </a:lnTo>
                <a:lnTo>
                  <a:pt x="102" y="246"/>
                </a:lnTo>
                <a:lnTo>
                  <a:pt x="103" y="246"/>
                </a:lnTo>
                <a:lnTo>
                  <a:pt x="103" y="247"/>
                </a:lnTo>
                <a:lnTo>
                  <a:pt x="103" y="247"/>
                </a:lnTo>
                <a:lnTo>
                  <a:pt x="103" y="248"/>
                </a:lnTo>
                <a:lnTo>
                  <a:pt x="104" y="248"/>
                </a:lnTo>
                <a:lnTo>
                  <a:pt x="104" y="249"/>
                </a:lnTo>
                <a:lnTo>
                  <a:pt x="104" y="249"/>
                </a:lnTo>
                <a:lnTo>
                  <a:pt x="104" y="250"/>
                </a:lnTo>
                <a:lnTo>
                  <a:pt x="105" y="250"/>
                </a:lnTo>
                <a:lnTo>
                  <a:pt x="105" y="251"/>
                </a:lnTo>
                <a:lnTo>
                  <a:pt x="105" y="251"/>
                </a:lnTo>
                <a:lnTo>
                  <a:pt x="105" y="252"/>
                </a:lnTo>
                <a:lnTo>
                  <a:pt x="106" y="252"/>
                </a:lnTo>
                <a:lnTo>
                  <a:pt x="106" y="253"/>
                </a:lnTo>
                <a:lnTo>
                  <a:pt x="106" y="253"/>
                </a:lnTo>
                <a:lnTo>
                  <a:pt x="106" y="254"/>
                </a:lnTo>
                <a:lnTo>
                  <a:pt x="108" y="254"/>
                </a:lnTo>
                <a:lnTo>
                  <a:pt x="108" y="255"/>
                </a:lnTo>
                <a:lnTo>
                  <a:pt x="109" y="255"/>
                </a:lnTo>
                <a:lnTo>
                  <a:pt x="109" y="256"/>
                </a:lnTo>
                <a:lnTo>
                  <a:pt x="112" y="256"/>
                </a:lnTo>
                <a:lnTo>
                  <a:pt x="112" y="257"/>
                </a:lnTo>
                <a:lnTo>
                  <a:pt x="113" y="257"/>
                </a:lnTo>
                <a:lnTo>
                  <a:pt x="113" y="258"/>
                </a:lnTo>
                <a:lnTo>
                  <a:pt x="113" y="258"/>
                </a:lnTo>
                <a:lnTo>
                  <a:pt x="113" y="260"/>
                </a:lnTo>
                <a:lnTo>
                  <a:pt x="113" y="260"/>
                </a:lnTo>
                <a:lnTo>
                  <a:pt x="113" y="261"/>
                </a:lnTo>
                <a:lnTo>
                  <a:pt x="114" y="261"/>
                </a:lnTo>
                <a:lnTo>
                  <a:pt x="114" y="262"/>
                </a:lnTo>
                <a:lnTo>
                  <a:pt x="114" y="262"/>
                </a:lnTo>
                <a:lnTo>
                  <a:pt x="114" y="264"/>
                </a:lnTo>
                <a:lnTo>
                  <a:pt x="115" y="264"/>
                </a:lnTo>
                <a:lnTo>
                  <a:pt x="115" y="265"/>
                </a:lnTo>
                <a:lnTo>
                  <a:pt x="116" y="265"/>
                </a:lnTo>
                <a:lnTo>
                  <a:pt x="116" y="266"/>
                </a:lnTo>
                <a:lnTo>
                  <a:pt x="117" y="266"/>
                </a:lnTo>
                <a:lnTo>
                  <a:pt x="117" y="267"/>
                </a:lnTo>
                <a:lnTo>
                  <a:pt x="120" y="267"/>
                </a:lnTo>
                <a:lnTo>
                  <a:pt x="120" y="268"/>
                </a:lnTo>
                <a:lnTo>
                  <a:pt x="121" y="268"/>
                </a:lnTo>
                <a:lnTo>
                  <a:pt x="121" y="269"/>
                </a:lnTo>
                <a:lnTo>
                  <a:pt x="121" y="269"/>
                </a:lnTo>
                <a:lnTo>
                  <a:pt x="121" y="270"/>
                </a:lnTo>
                <a:lnTo>
                  <a:pt x="121" y="270"/>
                </a:lnTo>
                <a:lnTo>
                  <a:pt x="121" y="271"/>
                </a:lnTo>
                <a:lnTo>
                  <a:pt x="122" y="271"/>
                </a:lnTo>
                <a:lnTo>
                  <a:pt x="122" y="272"/>
                </a:lnTo>
                <a:lnTo>
                  <a:pt x="123" y="272"/>
                </a:lnTo>
                <a:lnTo>
                  <a:pt x="123" y="273"/>
                </a:lnTo>
                <a:lnTo>
                  <a:pt x="123" y="273"/>
                </a:lnTo>
                <a:lnTo>
                  <a:pt x="123" y="274"/>
                </a:lnTo>
                <a:lnTo>
                  <a:pt x="124" y="274"/>
                </a:lnTo>
                <a:lnTo>
                  <a:pt x="124" y="276"/>
                </a:lnTo>
                <a:lnTo>
                  <a:pt x="125" y="276"/>
                </a:lnTo>
                <a:lnTo>
                  <a:pt x="125" y="277"/>
                </a:lnTo>
                <a:lnTo>
                  <a:pt x="127" y="277"/>
                </a:lnTo>
                <a:lnTo>
                  <a:pt x="127" y="278"/>
                </a:lnTo>
                <a:lnTo>
                  <a:pt x="128" y="278"/>
                </a:lnTo>
                <a:lnTo>
                  <a:pt x="128" y="279"/>
                </a:lnTo>
                <a:lnTo>
                  <a:pt x="129" y="279"/>
                </a:lnTo>
                <a:lnTo>
                  <a:pt x="129" y="280"/>
                </a:lnTo>
                <a:lnTo>
                  <a:pt x="131" y="280"/>
                </a:lnTo>
                <a:lnTo>
                  <a:pt x="131" y="281"/>
                </a:lnTo>
                <a:lnTo>
                  <a:pt x="131" y="281"/>
                </a:lnTo>
                <a:lnTo>
                  <a:pt x="131" y="282"/>
                </a:lnTo>
                <a:lnTo>
                  <a:pt x="133" y="282"/>
                </a:lnTo>
                <a:lnTo>
                  <a:pt x="133" y="283"/>
                </a:lnTo>
                <a:lnTo>
                  <a:pt x="134" y="283"/>
                </a:lnTo>
                <a:lnTo>
                  <a:pt x="134" y="284"/>
                </a:lnTo>
                <a:lnTo>
                  <a:pt x="135" y="284"/>
                </a:lnTo>
                <a:lnTo>
                  <a:pt x="135" y="285"/>
                </a:lnTo>
                <a:lnTo>
                  <a:pt x="135" y="285"/>
                </a:lnTo>
                <a:lnTo>
                  <a:pt x="135" y="286"/>
                </a:lnTo>
                <a:lnTo>
                  <a:pt x="135" y="286"/>
                </a:lnTo>
                <a:lnTo>
                  <a:pt x="135" y="287"/>
                </a:lnTo>
                <a:lnTo>
                  <a:pt x="136" y="287"/>
                </a:lnTo>
                <a:lnTo>
                  <a:pt x="136" y="288"/>
                </a:lnTo>
                <a:lnTo>
                  <a:pt x="137" y="288"/>
                </a:lnTo>
                <a:lnTo>
                  <a:pt x="137" y="289"/>
                </a:lnTo>
                <a:lnTo>
                  <a:pt x="138" y="289"/>
                </a:lnTo>
                <a:lnTo>
                  <a:pt x="138" y="290"/>
                </a:lnTo>
                <a:lnTo>
                  <a:pt x="139" y="290"/>
                </a:lnTo>
                <a:lnTo>
                  <a:pt x="139" y="291"/>
                </a:lnTo>
                <a:lnTo>
                  <a:pt x="140" y="291"/>
                </a:lnTo>
                <a:lnTo>
                  <a:pt x="140" y="292"/>
                </a:lnTo>
                <a:lnTo>
                  <a:pt x="142" y="292"/>
                </a:lnTo>
                <a:lnTo>
                  <a:pt x="142" y="294"/>
                </a:lnTo>
                <a:lnTo>
                  <a:pt x="142" y="294"/>
                </a:lnTo>
                <a:lnTo>
                  <a:pt x="142" y="295"/>
                </a:lnTo>
                <a:lnTo>
                  <a:pt x="143" y="295"/>
                </a:lnTo>
                <a:lnTo>
                  <a:pt x="143" y="297"/>
                </a:lnTo>
                <a:lnTo>
                  <a:pt x="144" y="297"/>
                </a:lnTo>
                <a:lnTo>
                  <a:pt x="144" y="298"/>
                </a:lnTo>
                <a:lnTo>
                  <a:pt x="144" y="298"/>
                </a:lnTo>
                <a:lnTo>
                  <a:pt x="144" y="300"/>
                </a:lnTo>
                <a:lnTo>
                  <a:pt x="145" y="300"/>
                </a:lnTo>
                <a:lnTo>
                  <a:pt x="145" y="301"/>
                </a:lnTo>
                <a:lnTo>
                  <a:pt x="146" y="301"/>
                </a:lnTo>
                <a:lnTo>
                  <a:pt x="146" y="302"/>
                </a:lnTo>
                <a:lnTo>
                  <a:pt x="146" y="302"/>
                </a:lnTo>
                <a:lnTo>
                  <a:pt x="146" y="303"/>
                </a:lnTo>
                <a:lnTo>
                  <a:pt x="147" y="303"/>
                </a:lnTo>
                <a:lnTo>
                  <a:pt x="147" y="304"/>
                </a:lnTo>
                <a:lnTo>
                  <a:pt x="149" y="304"/>
                </a:lnTo>
                <a:lnTo>
                  <a:pt x="149" y="305"/>
                </a:lnTo>
                <a:lnTo>
                  <a:pt x="151" y="305"/>
                </a:lnTo>
                <a:lnTo>
                  <a:pt x="151" y="306"/>
                </a:lnTo>
                <a:lnTo>
                  <a:pt x="155" y="306"/>
                </a:lnTo>
                <a:lnTo>
                  <a:pt x="155" y="307"/>
                </a:lnTo>
                <a:lnTo>
                  <a:pt x="159" y="307"/>
                </a:lnTo>
                <a:lnTo>
                  <a:pt x="159" y="309"/>
                </a:lnTo>
                <a:lnTo>
                  <a:pt x="159" y="309"/>
                </a:lnTo>
                <a:lnTo>
                  <a:pt x="159" y="310"/>
                </a:lnTo>
                <a:lnTo>
                  <a:pt x="159" y="310"/>
                </a:lnTo>
                <a:lnTo>
                  <a:pt x="159" y="311"/>
                </a:lnTo>
                <a:lnTo>
                  <a:pt x="160" y="311"/>
                </a:lnTo>
                <a:lnTo>
                  <a:pt x="160" y="312"/>
                </a:lnTo>
                <a:lnTo>
                  <a:pt x="161" y="312"/>
                </a:lnTo>
                <a:lnTo>
                  <a:pt x="161" y="313"/>
                </a:lnTo>
                <a:lnTo>
                  <a:pt x="162" y="313"/>
                </a:lnTo>
                <a:lnTo>
                  <a:pt x="162" y="314"/>
                </a:lnTo>
                <a:lnTo>
                  <a:pt x="163" y="314"/>
                </a:lnTo>
                <a:lnTo>
                  <a:pt x="163" y="315"/>
                </a:lnTo>
                <a:lnTo>
                  <a:pt x="164" y="315"/>
                </a:lnTo>
                <a:lnTo>
                  <a:pt x="164" y="317"/>
                </a:lnTo>
                <a:lnTo>
                  <a:pt x="164" y="317"/>
                </a:lnTo>
                <a:lnTo>
                  <a:pt x="164" y="318"/>
                </a:lnTo>
                <a:lnTo>
                  <a:pt x="167" y="318"/>
                </a:lnTo>
                <a:lnTo>
                  <a:pt x="167" y="319"/>
                </a:lnTo>
                <a:lnTo>
                  <a:pt x="167" y="319"/>
                </a:lnTo>
                <a:lnTo>
                  <a:pt x="167" y="320"/>
                </a:lnTo>
                <a:lnTo>
                  <a:pt x="169" y="320"/>
                </a:lnTo>
                <a:lnTo>
                  <a:pt x="169" y="321"/>
                </a:lnTo>
                <a:lnTo>
                  <a:pt x="171" y="321"/>
                </a:lnTo>
                <a:lnTo>
                  <a:pt x="171" y="322"/>
                </a:lnTo>
                <a:lnTo>
                  <a:pt x="172" y="322"/>
                </a:lnTo>
                <a:lnTo>
                  <a:pt x="172" y="323"/>
                </a:lnTo>
                <a:lnTo>
                  <a:pt x="176" y="323"/>
                </a:lnTo>
                <a:lnTo>
                  <a:pt x="176" y="324"/>
                </a:lnTo>
                <a:lnTo>
                  <a:pt x="179" y="324"/>
                </a:lnTo>
                <a:lnTo>
                  <a:pt x="179" y="325"/>
                </a:lnTo>
                <a:lnTo>
                  <a:pt x="186" y="325"/>
                </a:lnTo>
                <a:lnTo>
                  <a:pt x="186" y="326"/>
                </a:lnTo>
                <a:lnTo>
                  <a:pt x="187" y="326"/>
                </a:lnTo>
                <a:lnTo>
                  <a:pt x="187" y="327"/>
                </a:lnTo>
                <a:lnTo>
                  <a:pt x="187" y="327"/>
                </a:lnTo>
                <a:lnTo>
                  <a:pt x="187" y="328"/>
                </a:lnTo>
                <a:lnTo>
                  <a:pt x="196" y="328"/>
                </a:lnTo>
                <a:lnTo>
                  <a:pt x="196" y="329"/>
                </a:lnTo>
                <a:lnTo>
                  <a:pt x="198" y="329"/>
                </a:lnTo>
                <a:lnTo>
                  <a:pt x="198" y="330"/>
                </a:lnTo>
                <a:lnTo>
                  <a:pt x="201" y="330"/>
                </a:lnTo>
                <a:lnTo>
                  <a:pt x="201" y="331"/>
                </a:lnTo>
                <a:lnTo>
                  <a:pt x="204" y="331"/>
                </a:lnTo>
                <a:lnTo>
                  <a:pt x="204" y="333"/>
                </a:lnTo>
                <a:lnTo>
                  <a:pt x="212" y="333"/>
                </a:lnTo>
                <a:lnTo>
                  <a:pt x="212" y="334"/>
                </a:lnTo>
                <a:lnTo>
                  <a:pt x="213" y="334"/>
                </a:lnTo>
                <a:lnTo>
                  <a:pt x="213" y="335"/>
                </a:lnTo>
                <a:lnTo>
                  <a:pt x="213" y="335"/>
                </a:lnTo>
                <a:lnTo>
                  <a:pt x="213" y="336"/>
                </a:lnTo>
                <a:lnTo>
                  <a:pt x="217" y="336"/>
                </a:lnTo>
                <a:lnTo>
                  <a:pt x="217" y="337"/>
                </a:lnTo>
                <a:lnTo>
                  <a:pt x="220" y="337"/>
                </a:lnTo>
                <a:lnTo>
                  <a:pt x="220" y="338"/>
                </a:lnTo>
                <a:lnTo>
                  <a:pt x="221" y="338"/>
                </a:lnTo>
                <a:lnTo>
                  <a:pt x="221" y="340"/>
                </a:lnTo>
                <a:lnTo>
                  <a:pt x="223" y="340"/>
                </a:lnTo>
                <a:lnTo>
                  <a:pt x="223" y="341"/>
                </a:lnTo>
                <a:lnTo>
                  <a:pt x="230" y="341"/>
                </a:lnTo>
                <a:lnTo>
                  <a:pt x="230" y="342"/>
                </a:lnTo>
                <a:lnTo>
                  <a:pt x="247" y="342"/>
                </a:lnTo>
                <a:lnTo>
                  <a:pt x="247" y="343"/>
                </a:lnTo>
                <a:lnTo>
                  <a:pt x="250" y="343"/>
                </a:lnTo>
                <a:lnTo>
                  <a:pt x="250" y="345"/>
                </a:lnTo>
                <a:lnTo>
                  <a:pt x="260" y="345"/>
                </a:lnTo>
                <a:lnTo>
                  <a:pt x="260" y="346"/>
                </a:lnTo>
                <a:lnTo>
                  <a:pt x="267" y="346"/>
                </a:lnTo>
                <a:lnTo>
                  <a:pt x="267" y="348"/>
                </a:lnTo>
                <a:lnTo>
                  <a:pt x="273" y="348"/>
                </a:lnTo>
                <a:lnTo>
                  <a:pt x="273" y="349"/>
                </a:lnTo>
                <a:lnTo>
                  <a:pt x="275" y="349"/>
                </a:lnTo>
                <a:lnTo>
                  <a:pt x="275" y="351"/>
                </a:lnTo>
                <a:lnTo>
                  <a:pt x="283" y="351"/>
                </a:lnTo>
                <a:lnTo>
                  <a:pt x="283" y="353"/>
                </a:lnTo>
                <a:lnTo>
                  <a:pt x="302" y="353"/>
                </a:lnTo>
                <a:lnTo>
                  <a:pt x="302" y="355"/>
                </a:lnTo>
                <a:lnTo>
                  <a:pt x="312" y="355"/>
                </a:lnTo>
                <a:lnTo>
                  <a:pt x="312" y="356"/>
                </a:lnTo>
                <a:lnTo>
                  <a:pt x="322" y="356"/>
                </a:lnTo>
                <a:lnTo>
                  <a:pt x="322" y="358"/>
                </a:lnTo>
                <a:lnTo>
                  <a:pt x="326" y="358"/>
                </a:lnTo>
                <a:lnTo>
                  <a:pt x="326" y="360"/>
                </a:lnTo>
                <a:lnTo>
                  <a:pt x="659" y="360"/>
                </a:lnTo>
                <a:lnTo>
                  <a:pt x="659" y="360"/>
                </a:lnTo>
              </a:path>
            </a:pathLst>
          </a:custGeom>
          <a:noFill/>
          <a:ln w="15875" cap="rnd">
            <a:solidFill>
              <a:srgbClr val="9FFF6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4" name="Freeform 166"/>
          <p:cNvSpPr>
            <a:spLocks/>
          </p:cNvSpPr>
          <p:nvPr/>
        </p:nvSpPr>
        <p:spPr bwMode="auto">
          <a:xfrm>
            <a:off x="1948657" y="1197688"/>
            <a:ext cx="4694238" cy="3606800"/>
          </a:xfrm>
          <a:custGeom>
            <a:avLst/>
            <a:gdLst/>
            <a:ahLst/>
            <a:cxnLst>
              <a:cxn ang="0">
                <a:pos x="13" y="5"/>
              </a:cxn>
              <a:cxn ang="0">
                <a:pos x="14" y="12"/>
              </a:cxn>
              <a:cxn ang="0">
                <a:pos x="16" y="20"/>
              </a:cxn>
              <a:cxn ang="0">
                <a:pos x="23" y="25"/>
              </a:cxn>
              <a:cxn ang="0">
                <a:pos x="28" y="32"/>
              </a:cxn>
              <a:cxn ang="0">
                <a:pos x="30" y="38"/>
              </a:cxn>
              <a:cxn ang="0">
                <a:pos x="33" y="44"/>
              </a:cxn>
              <a:cxn ang="0">
                <a:pos x="37" y="48"/>
              </a:cxn>
              <a:cxn ang="0">
                <a:pos x="39" y="54"/>
              </a:cxn>
              <a:cxn ang="0">
                <a:pos x="42" y="59"/>
              </a:cxn>
              <a:cxn ang="0">
                <a:pos x="44" y="65"/>
              </a:cxn>
              <a:cxn ang="0">
                <a:pos x="46" y="73"/>
              </a:cxn>
              <a:cxn ang="0">
                <a:pos x="48" y="81"/>
              </a:cxn>
              <a:cxn ang="0">
                <a:pos x="53" y="85"/>
              </a:cxn>
              <a:cxn ang="0">
                <a:pos x="56" y="90"/>
              </a:cxn>
              <a:cxn ang="0">
                <a:pos x="57" y="99"/>
              </a:cxn>
              <a:cxn ang="0">
                <a:pos x="59" y="107"/>
              </a:cxn>
              <a:cxn ang="0">
                <a:pos x="63" y="113"/>
              </a:cxn>
              <a:cxn ang="0">
                <a:pos x="64" y="122"/>
              </a:cxn>
              <a:cxn ang="0">
                <a:pos x="66" y="127"/>
              </a:cxn>
              <a:cxn ang="0">
                <a:pos x="68" y="133"/>
              </a:cxn>
              <a:cxn ang="0">
                <a:pos x="70" y="139"/>
              </a:cxn>
              <a:cxn ang="0">
                <a:pos x="72" y="145"/>
              </a:cxn>
              <a:cxn ang="0">
                <a:pos x="75" y="150"/>
              </a:cxn>
              <a:cxn ang="0">
                <a:pos x="77" y="156"/>
              </a:cxn>
              <a:cxn ang="0">
                <a:pos x="79" y="161"/>
              </a:cxn>
              <a:cxn ang="0">
                <a:pos x="81" y="168"/>
              </a:cxn>
              <a:cxn ang="0">
                <a:pos x="84" y="172"/>
              </a:cxn>
              <a:cxn ang="0">
                <a:pos x="86" y="181"/>
              </a:cxn>
              <a:cxn ang="0">
                <a:pos x="90" y="185"/>
              </a:cxn>
              <a:cxn ang="0">
                <a:pos x="93" y="191"/>
              </a:cxn>
              <a:cxn ang="0">
                <a:pos x="96" y="195"/>
              </a:cxn>
              <a:cxn ang="0">
                <a:pos x="97" y="202"/>
              </a:cxn>
              <a:cxn ang="0">
                <a:pos x="99" y="207"/>
              </a:cxn>
              <a:cxn ang="0">
                <a:pos x="101" y="216"/>
              </a:cxn>
              <a:cxn ang="0">
                <a:pos x="104" y="222"/>
              </a:cxn>
              <a:cxn ang="0">
                <a:pos x="106" y="228"/>
              </a:cxn>
              <a:cxn ang="0">
                <a:pos x="109" y="233"/>
              </a:cxn>
              <a:cxn ang="0">
                <a:pos x="112" y="238"/>
              </a:cxn>
              <a:cxn ang="0">
                <a:pos x="115" y="242"/>
              </a:cxn>
              <a:cxn ang="0">
                <a:pos x="118" y="247"/>
              </a:cxn>
              <a:cxn ang="0">
                <a:pos x="122" y="252"/>
              </a:cxn>
              <a:cxn ang="0">
                <a:pos x="127" y="257"/>
              </a:cxn>
              <a:cxn ang="0">
                <a:pos x="133" y="261"/>
              </a:cxn>
              <a:cxn ang="0">
                <a:pos x="136" y="267"/>
              </a:cxn>
              <a:cxn ang="0">
                <a:pos x="139" y="271"/>
              </a:cxn>
              <a:cxn ang="0">
                <a:pos x="143" y="277"/>
              </a:cxn>
              <a:cxn ang="0">
                <a:pos x="150" y="282"/>
              </a:cxn>
              <a:cxn ang="0">
                <a:pos x="154" y="287"/>
              </a:cxn>
              <a:cxn ang="0">
                <a:pos x="161" y="293"/>
              </a:cxn>
              <a:cxn ang="0">
                <a:pos x="168" y="298"/>
              </a:cxn>
              <a:cxn ang="0">
                <a:pos x="176" y="302"/>
              </a:cxn>
              <a:cxn ang="0">
                <a:pos x="182" y="307"/>
              </a:cxn>
              <a:cxn ang="0">
                <a:pos x="196" y="311"/>
              </a:cxn>
              <a:cxn ang="0">
                <a:pos x="203" y="318"/>
              </a:cxn>
              <a:cxn ang="0">
                <a:pos x="224" y="322"/>
              </a:cxn>
              <a:cxn ang="0">
                <a:pos x="257" y="328"/>
              </a:cxn>
              <a:cxn ang="0">
                <a:pos x="309" y="334"/>
              </a:cxn>
              <a:cxn ang="0">
                <a:pos x="337" y="343"/>
              </a:cxn>
              <a:cxn ang="0">
                <a:pos x="394" y="350"/>
              </a:cxn>
            </a:cxnLst>
            <a:rect l="0" t="0" r="r" b="b"/>
            <a:pathLst>
              <a:path w="616" h="355">
                <a:moveTo>
                  <a:pt x="0" y="0"/>
                </a:moveTo>
                <a:lnTo>
                  <a:pt x="8" y="0"/>
                </a:lnTo>
                <a:lnTo>
                  <a:pt x="8" y="1"/>
                </a:lnTo>
                <a:lnTo>
                  <a:pt x="11" y="1"/>
                </a:lnTo>
                <a:lnTo>
                  <a:pt x="11" y="2"/>
                </a:lnTo>
                <a:lnTo>
                  <a:pt x="13" y="2"/>
                </a:lnTo>
                <a:lnTo>
                  <a:pt x="13" y="3"/>
                </a:lnTo>
                <a:lnTo>
                  <a:pt x="13" y="3"/>
                </a:lnTo>
                <a:lnTo>
                  <a:pt x="13" y="5"/>
                </a:lnTo>
                <a:lnTo>
                  <a:pt x="13" y="5"/>
                </a:lnTo>
                <a:lnTo>
                  <a:pt x="13" y="6"/>
                </a:lnTo>
                <a:lnTo>
                  <a:pt x="13" y="6"/>
                </a:lnTo>
                <a:lnTo>
                  <a:pt x="13" y="9"/>
                </a:lnTo>
                <a:lnTo>
                  <a:pt x="14" y="9"/>
                </a:lnTo>
                <a:lnTo>
                  <a:pt x="14" y="11"/>
                </a:lnTo>
                <a:lnTo>
                  <a:pt x="14" y="11"/>
                </a:lnTo>
                <a:lnTo>
                  <a:pt x="14" y="12"/>
                </a:lnTo>
                <a:lnTo>
                  <a:pt x="14" y="12"/>
                </a:lnTo>
                <a:lnTo>
                  <a:pt x="14" y="14"/>
                </a:lnTo>
                <a:lnTo>
                  <a:pt x="15" y="14"/>
                </a:lnTo>
                <a:lnTo>
                  <a:pt x="15" y="16"/>
                </a:lnTo>
                <a:lnTo>
                  <a:pt x="15" y="16"/>
                </a:lnTo>
                <a:lnTo>
                  <a:pt x="15" y="18"/>
                </a:lnTo>
                <a:lnTo>
                  <a:pt x="15" y="18"/>
                </a:lnTo>
                <a:lnTo>
                  <a:pt x="15" y="19"/>
                </a:lnTo>
                <a:lnTo>
                  <a:pt x="16" y="19"/>
                </a:lnTo>
                <a:lnTo>
                  <a:pt x="16" y="20"/>
                </a:lnTo>
                <a:lnTo>
                  <a:pt x="16" y="20"/>
                </a:lnTo>
                <a:lnTo>
                  <a:pt x="16" y="22"/>
                </a:lnTo>
                <a:lnTo>
                  <a:pt x="16" y="22"/>
                </a:lnTo>
                <a:lnTo>
                  <a:pt x="16" y="23"/>
                </a:lnTo>
                <a:lnTo>
                  <a:pt x="19" y="23"/>
                </a:lnTo>
                <a:lnTo>
                  <a:pt x="19" y="24"/>
                </a:lnTo>
                <a:lnTo>
                  <a:pt x="21" y="24"/>
                </a:lnTo>
                <a:lnTo>
                  <a:pt x="21" y="25"/>
                </a:lnTo>
                <a:lnTo>
                  <a:pt x="23" y="25"/>
                </a:lnTo>
                <a:lnTo>
                  <a:pt x="23" y="26"/>
                </a:lnTo>
                <a:lnTo>
                  <a:pt x="24" y="26"/>
                </a:lnTo>
                <a:lnTo>
                  <a:pt x="24" y="27"/>
                </a:lnTo>
                <a:lnTo>
                  <a:pt x="25" y="27"/>
                </a:lnTo>
                <a:lnTo>
                  <a:pt x="25" y="28"/>
                </a:lnTo>
                <a:lnTo>
                  <a:pt x="28" y="28"/>
                </a:lnTo>
                <a:lnTo>
                  <a:pt x="28" y="30"/>
                </a:lnTo>
                <a:lnTo>
                  <a:pt x="28" y="30"/>
                </a:lnTo>
                <a:lnTo>
                  <a:pt x="28" y="32"/>
                </a:lnTo>
                <a:lnTo>
                  <a:pt x="29" y="32"/>
                </a:lnTo>
                <a:lnTo>
                  <a:pt x="29" y="34"/>
                </a:lnTo>
                <a:lnTo>
                  <a:pt x="29" y="34"/>
                </a:lnTo>
                <a:lnTo>
                  <a:pt x="29" y="35"/>
                </a:lnTo>
                <a:lnTo>
                  <a:pt x="29" y="35"/>
                </a:lnTo>
                <a:lnTo>
                  <a:pt x="29" y="37"/>
                </a:lnTo>
                <a:lnTo>
                  <a:pt x="29" y="37"/>
                </a:lnTo>
                <a:lnTo>
                  <a:pt x="29" y="38"/>
                </a:lnTo>
                <a:lnTo>
                  <a:pt x="30" y="38"/>
                </a:lnTo>
                <a:lnTo>
                  <a:pt x="30" y="40"/>
                </a:lnTo>
                <a:lnTo>
                  <a:pt x="31" y="40"/>
                </a:lnTo>
                <a:lnTo>
                  <a:pt x="31" y="41"/>
                </a:lnTo>
                <a:lnTo>
                  <a:pt x="31" y="41"/>
                </a:lnTo>
                <a:lnTo>
                  <a:pt x="31" y="42"/>
                </a:lnTo>
                <a:lnTo>
                  <a:pt x="31" y="42"/>
                </a:lnTo>
                <a:lnTo>
                  <a:pt x="31" y="43"/>
                </a:lnTo>
                <a:lnTo>
                  <a:pt x="33" y="43"/>
                </a:lnTo>
                <a:lnTo>
                  <a:pt x="33" y="44"/>
                </a:lnTo>
                <a:lnTo>
                  <a:pt x="34" y="44"/>
                </a:lnTo>
                <a:lnTo>
                  <a:pt x="34" y="45"/>
                </a:lnTo>
                <a:lnTo>
                  <a:pt x="34" y="45"/>
                </a:lnTo>
                <a:lnTo>
                  <a:pt x="34" y="46"/>
                </a:lnTo>
                <a:lnTo>
                  <a:pt x="36" y="46"/>
                </a:lnTo>
                <a:lnTo>
                  <a:pt x="36" y="47"/>
                </a:lnTo>
                <a:lnTo>
                  <a:pt x="36" y="47"/>
                </a:lnTo>
                <a:lnTo>
                  <a:pt x="36" y="48"/>
                </a:lnTo>
                <a:lnTo>
                  <a:pt x="37" y="48"/>
                </a:lnTo>
                <a:lnTo>
                  <a:pt x="37" y="49"/>
                </a:lnTo>
                <a:lnTo>
                  <a:pt x="38" y="49"/>
                </a:lnTo>
                <a:lnTo>
                  <a:pt x="38" y="50"/>
                </a:lnTo>
                <a:lnTo>
                  <a:pt x="39" y="50"/>
                </a:lnTo>
                <a:lnTo>
                  <a:pt x="39" y="51"/>
                </a:lnTo>
                <a:lnTo>
                  <a:pt x="39" y="51"/>
                </a:lnTo>
                <a:lnTo>
                  <a:pt x="39" y="53"/>
                </a:lnTo>
                <a:lnTo>
                  <a:pt x="39" y="53"/>
                </a:lnTo>
                <a:lnTo>
                  <a:pt x="39" y="54"/>
                </a:lnTo>
                <a:lnTo>
                  <a:pt x="40" y="54"/>
                </a:lnTo>
                <a:lnTo>
                  <a:pt x="40" y="55"/>
                </a:lnTo>
                <a:lnTo>
                  <a:pt x="41" y="55"/>
                </a:lnTo>
                <a:lnTo>
                  <a:pt x="41" y="56"/>
                </a:lnTo>
                <a:lnTo>
                  <a:pt x="41" y="56"/>
                </a:lnTo>
                <a:lnTo>
                  <a:pt x="41" y="58"/>
                </a:lnTo>
                <a:lnTo>
                  <a:pt x="41" y="58"/>
                </a:lnTo>
                <a:lnTo>
                  <a:pt x="41" y="59"/>
                </a:lnTo>
                <a:lnTo>
                  <a:pt x="42" y="59"/>
                </a:lnTo>
                <a:lnTo>
                  <a:pt x="42" y="61"/>
                </a:lnTo>
                <a:lnTo>
                  <a:pt x="42" y="61"/>
                </a:lnTo>
                <a:lnTo>
                  <a:pt x="42" y="62"/>
                </a:lnTo>
                <a:lnTo>
                  <a:pt x="43" y="62"/>
                </a:lnTo>
                <a:lnTo>
                  <a:pt x="43" y="63"/>
                </a:lnTo>
                <a:lnTo>
                  <a:pt x="43" y="63"/>
                </a:lnTo>
                <a:lnTo>
                  <a:pt x="43" y="64"/>
                </a:lnTo>
                <a:lnTo>
                  <a:pt x="44" y="64"/>
                </a:lnTo>
                <a:lnTo>
                  <a:pt x="44" y="65"/>
                </a:lnTo>
                <a:lnTo>
                  <a:pt x="44" y="65"/>
                </a:lnTo>
                <a:lnTo>
                  <a:pt x="44" y="69"/>
                </a:lnTo>
                <a:lnTo>
                  <a:pt x="45" y="69"/>
                </a:lnTo>
                <a:lnTo>
                  <a:pt x="45" y="70"/>
                </a:lnTo>
                <a:lnTo>
                  <a:pt x="45" y="70"/>
                </a:lnTo>
                <a:lnTo>
                  <a:pt x="45" y="72"/>
                </a:lnTo>
                <a:lnTo>
                  <a:pt x="46" y="72"/>
                </a:lnTo>
                <a:lnTo>
                  <a:pt x="46" y="73"/>
                </a:lnTo>
                <a:lnTo>
                  <a:pt x="46" y="73"/>
                </a:lnTo>
                <a:lnTo>
                  <a:pt x="46" y="74"/>
                </a:lnTo>
                <a:lnTo>
                  <a:pt x="46" y="74"/>
                </a:lnTo>
                <a:lnTo>
                  <a:pt x="46" y="75"/>
                </a:lnTo>
                <a:lnTo>
                  <a:pt x="48" y="75"/>
                </a:lnTo>
                <a:lnTo>
                  <a:pt x="48" y="76"/>
                </a:lnTo>
                <a:lnTo>
                  <a:pt x="48" y="76"/>
                </a:lnTo>
                <a:lnTo>
                  <a:pt x="48" y="78"/>
                </a:lnTo>
                <a:lnTo>
                  <a:pt x="48" y="78"/>
                </a:lnTo>
                <a:lnTo>
                  <a:pt x="48" y="81"/>
                </a:lnTo>
                <a:lnTo>
                  <a:pt x="49" y="81"/>
                </a:lnTo>
                <a:lnTo>
                  <a:pt x="49" y="82"/>
                </a:lnTo>
                <a:lnTo>
                  <a:pt x="50" y="82"/>
                </a:lnTo>
                <a:lnTo>
                  <a:pt x="50" y="83"/>
                </a:lnTo>
                <a:lnTo>
                  <a:pt x="52" y="83"/>
                </a:lnTo>
                <a:lnTo>
                  <a:pt x="52" y="84"/>
                </a:lnTo>
                <a:lnTo>
                  <a:pt x="52" y="84"/>
                </a:lnTo>
                <a:lnTo>
                  <a:pt x="52" y="85"/>
                </a:lnTo>
                <a:lnTo>
                  <a:pt x="53" y="85"/>
                </a:lnTo>
                <a:lnTo>
                  <a:pt x="53" y="86"/>
                </a:lnTo>
                <a:lnTo>
                  <a:pt x="54" y="86"/>
                </a:lnTo>
                <a:lnTo>
                  <a:pt x="54" y="87"/>
                </a:lnTo>
                <a:lnTo>
                  <a:pt x="55" y="87"/>
                </a:lnTo>
                <a:lnTo>
                  <a:pt x="55" y="88"/>
                </a:lnTo>
                <a:lnTo>
                  <a:pt x="56" y="88"/>
                </a:lnTo>
                <a:lnTo>
                  <a:pt x="56" y="89"/>
                </a:lnTo>
                <a:lnTo>
                  <a:pt x="56" y="89"/>
                </a:lnTo>
                <a:lnTo>
                  <a:pt x="56" y="90"/>
                </a:lnTo>
                <a:lnTo>
                  <a:pt x="56" y="90"/>
                </a:lnTo>
                <a:lnTo>
                  <a:pt x="56" y="92"/>
                </a:lnTo>
                <a:lnTo>
                  <a:pt x="57" y="92"/>
                </a:lnTo>
                <a:lnTo>
                  <a:pt x="57" y="93"/>
                </a:lnTo>
                <a:lnTo>
                  <a:pt x="57" y="93"/>
                </a:lnTo>
                <a:lnTo>
                  <a:pt x="57" y="96"/>
                </a:lnTo>
                <a:lnTo>
                  <a:pt x="57" y="96"/>
                </a:lnTo>
                <a:lnTo>
                  <a:pt x="57" y="99"/>
                </a:lnTo>
                <a:lnTo>
                  <a:pt x="57" y="99"/>
                </a:lnTo>
                <a:lnTo>
                  <a:pt x="57" y="101"/>
                </a:lnTo>
                <a:lnTo>
                  <a:pt x="58" y="101"/>
                </a:lnTo>
                <a:lnTo>
                  <a:pt x="58" y="102"/>
                </a:lnTo>
                <a:lnTo>
                  <a:pt x="58" y="102"/>
                </a:lnTo>
                <a:lnTo>
                  <a:pt x="58" y="105"/>
                </a:lnTo>
                <a:lnTo>
                  <a:pt x="58" y="105"/>
                </a:lnTo>
                <a:lnTo>
                  <a:pt x="58" y="106"/>
                </a:lnTo>
                <a:lnTo>
                  <a:pt x="59" y="106"/>
                </a:lnTo>
                <a:lnTo>
                  <a:pt x="59" y="107"/>
                </a:lnTo>
                <a:lnTo>
                  <a:pt x="60" y="107"/>
                </a:lnTo>
                <a:lnTo>
                  <a:pt x="60" y="108"/>
                </a:lnTo>
                <a:lnTo>
                  <a:pt x="61" y="108"/>
                </a:lnTo>
                <a:lnTo>
                  <a:pt x="61" y="111"/>
                </a:lnTo>
                <a:lnTo>
                  <a:pt x="61" y="111"/>
                </a:lnTo>
                <a:lnTo>
                  <a:pt x="61" y="111"/>
                </a:lnTo>
                <a:lnTo>
                  <a:pt x="63" y="111"/>
                </a:lnTo>
                <a:lnTo>
                  <a:pt x="63" y="113"/>
                </a:lnTo>
                <a:lnTo>
                  <a:pt x="63" y="113"/>
                </a:lnTo>
                <a:lnTo>
                  <a:pt x="63" y="114"/>
                </a:lnTo>
                <a:lnTo>
                  <a:pt x="64" y="114"/>
                </a:lnTo>
                <a:lnTo>
                  <a:pt x="64" y="118"/>
                </a:lnTo>
                <a:lnTo>
                  <a:pt x="64" y="118"/>
                </a:lnTo>
                <a:lnTo>
                  <a:pt x="64" y="120"/>
                </a:lnTo>
                <a:lnTo>
                  <a:pt x="64" y="120"/>
                </a:lnTo>
                <a:lnTo>
                  <a:pt x="64" y="121"/>
                </a:lnTo>
                <a:lnTo>
                  <a:pt x="64" y="121"/>
                </a:lnTo>
                <a:lnTo>
                  <a:pt x="64" y="122"/>
                </a:lnTo>
                <a:lnTo>
                  <a:pt x="65" y="122"/>
                </a:lnTo>
                <a:lnTo>
                  <a:pt x="65" y="123"/>
                </a:lnTo>
                <a:lnTo>
                  <a:pt x="65" y="123"/>
                </a:lnTo>
                <a:lnTo>
                  <a:pt x="65" y="125"/>
                </a:lnTo>
                <a:lnTo>
                  <a:pt x="65" y="125"/>
                </a:lnTo>
                <a:lnTo>
                  <a:pt x="65" y="126"/>
                </a:lnTo>
                <a:lnTo>
                  <a:pt x="66" y="126"/>
                </a:lnTo>
                <a:lnTo>
                  <a:pt x="66" y="127"/>
                </a:lnTo>
                <a:lnTo>
                  <a:pt x="66" y="127"/>
                </a:lnTo>
                <a:lnTo>
                  <a:pt x="66" y="129"/>
                </a:lnTo>
                <a:lnTo>
                  <a:pt x="67" y="129"/>
                </a:lnTo>
                <a:lnTo>
                  <a:pt x="67" y="130"/>
                </a:lnTo>
                <a:lnTo>
                  <a:pt x="67" y="130"/>
                </a:lnTo>
                <a:lnTo>
                  <a:pt x="67" y="131"/>
                </a:lnTo>
                <a:lnTo>
                  <a:pt x="68" y="131"/>
                </a:lnTo>
                <a:lnTo>
                  <a:pt x="68" y="132"/>
                </a:lnTo>
                <a:lnTo>
                  <a:pt x="68" y="132"/>
                </a:lnTo>
                <a:lnTo>
                  <a:pt x="68" y="133"/>
                </a:lnTo>
                <a:lnTo>
                  <a:pt x="69" y="133"/>
                </a:lnTo>
                <a:lnTo>
                  <a:pt x="69" y="134"/>
                </a:lnTo>
                <a:lnTo>
                  <a:pt x="69" y="134"/>
                </a:lnTo>
                <a:lnTo>
                  <a:pt x="69" y="136"/>
                </a:lnTo>
                <a:lnTo>
                  <a:pt x="69" y="136"/>
                </a:lnTo>
                <a:lnTo>
                  <a:pt x="69" y="137"/>
                </a:lnTo>
                <a:lnTo>
                  <a:pt x="70" y="137"/>
                </a:lnTo>
                <a:lnTo>
                  <a:pt x="70" y="139"/>
                </a:lnTo>
                <a:lnTo>
                  <a:pt x="70" y="139"/>
                </a:lnTo>
                <a:lnTo>
                  <a:pt x="70" y="140"/>
                </a:lnTo>
                <a:lnTo>
                  <a:pt x="71" y="140"/>
                </a:lnTo>
                <a:lnTo>
                  <a:pt x="71" y="142"/>
                </a:lnTo>
                <a:lnTo>
                  <a:pt x="71" y="142"/>
                </a:lnTo>
                <a:lnTo>
                  <a:pt x="71" y="143"/>
                </a:lnTo>
                <a:lnTo>
                  <a:pt x="71" y="143"/>
                </a:lnTo>
                <a:lnTo>
                  <a:pt x="71" y="144"/>
                </a:lnTo>
                <a:lnTo>
                  <a:pt x="72" y="144"/>
                </a:lnTo>
                <a:lnTo>
                  <a:pt x="72" y="145"/>
                </a:lnTo>
                <a:lnTo>
                  <a:pt x="72" y="145"/>
                </a:lnTo>
                <a:lnTo>
                  <a:pt x="72" y="147"/>
                </a:lnTo>
                <a:lnTo>
                  <a:pt x="73" y="147"/>
                </a:lnTo>
                <a:lnTo>
                  <a:pt x="73" y="148"/>
                </a:lnTo>
                <a:lnTo>
                  <a:pt x="73" y="148"/>
                </a:lnTo>
                <a:lnTo>
                  <a:pt x="73" y="149"/>
                </a:lnTo>
                <a:lnTo>
                  <a:pt x="73" y="149"/>
                </a:lnTo>
                <a:lnTo>
                  <a:pt x="73" y="150"/>
                </a:lnTo>
                <a:lnTo>
                  <a:pt x="75" y="150"/>
                </a:lnTo>
                <a:lnTo>
                  <a:pt x="75" y="151"/>
                </a:lnTo>
                <a:lnTo>
                  <a:pt x="75" y="151"/>
                </a:lnTo>
                <a:lnTo>
                  <a:pt x="75" y="153"/>
                </a:lnTo>
                <a:lnTo>
                  <a:pt x="76" y="153"/>
                </a:lnTo>
                <a:lnTo>
                  <a:pt x="76" y="154"/>
                </a:lnTo>
                <a:lnTo>
                  <a:pt x="76" y="154"/>
                </a:lnTo>
                <a:lnTo>
                  <a:pt x="76" y="155"/>
                </a:lnTo>
                <a:lnTo>
                  <a:pt x="77" y="155"/>
                </a:lnTo>
                <a:lnTo>
                  <a:pt x="77" y="156"/>
                </a:lnTo>
                <a:lnTo>
                  <a:pt x="77" y="156"/>
                </a:lnTo>
                <a:lnTo>
                  <a:pt x="77" y="158"/>
                </a:lnTo>
                <a:lnTo>
                  <a:pt x="77" y="158"/>
                </a:lnTo>
                <a:lnTo>
                  <a:pt x="77" y="159"/>
                </a:lnTo>
                <a:lnTo>
                  <a:pt x="78" y="159"/>
                </a:lnTo>
                <a:lnTo>
                  <a:pt x="78" y="160"/>
                </a:lnTo>
                <a:lnTo>
                  <a:pt x="79" y="160"/>
                </a:lnTo>
                <a:lnTo>
                  <a:pt x="79" y="161"/>
                </a:lnTo>
                <a:lnTo>
                  <a:pt x="79" y="161"/>
                </a:lnTo>
                <a:lnTo>
                  <a:pt x="79" y="163"/>
                </a:lnTo>
                <a:lnTo>
                  <a:pt x="79" y="163"/>
                </a:lnTo>
                <a:lnTo>
                  <a:pt x="79" y="164"/>
                </a:lnTo>
                <a:lnTo>
                  <a:pt x="80" y="164"/>
                </a:lnTo>
                <a:lnTo>
                  <a:pt x="80" y="165"/>
                </a:lnTo>
                <a:lnTo>
                  <a:pt x="81" y="165"/>
                </a:lnTo>
                <a:lnTo>
                  <a:pt x="81" y="167"/>
                </a:lnTo>
                <a:lnTo>
                  <a:pt x="81" y="167"/>
                </a:lnTo>
                <a:lnTo>
                  <a:pt x="81" y="168"/>
                </a:lnTo>
                <a:lnTo>
                  <a:pt x="82" y="168"/>
                </a:lnTo>
                <a:lnTo>
                  <a:pt x="82" y="169"/>
                </a:lnTo>
                <a:lnTo>
                  <a:pt x="83" y="169"/>
                </a:lnTo>
                <a:lnTo>
                  <a:pt x="83" y="170"/>
                </a:lnTo>
                <a:lnTo>
                  <a:pt x="83" y="170"/>
                </a:lnTo>
                <a:lnTo>
                  <a:pt x="83" y="171"/>
                </a:lnTo>
                <a:lnTo>
                  <a:pt x="84" y="171"/>
                </a:lnTo>
                <a:lnTo>
                  <a:pt x="84" y="172"/>
                </a:lnTo>
                <a:lnTo>
                  <a:pt x="84" y="172"/>
                </a:lnTo>
                <a:lnTo>
                  <a:pt x="84" y="173"/>
                </a:lnTo>
                <a:lnTo>
                  <a:pt x="85" y="173"/>
                </a:lnTo>
                <a:lnTo>
                  <a:pt x="85" y="175"/>
                </a:lnTo>
                <a:lnTo>
                  <a:pt x="85" y="175"/>
                </a:lnTo>
                <a:lnTo>
                  <a:pt x="85" y="178"/>
                </a:lnTo>
                <a:lnTo>
                  <a:pt x="86" y="178"/>
                </a:lnTo>
                <a:lnTo>
                  <a:pt x="86" y="180"/>
                </a:lnTo>
                <a:lnTo>
                  <a:pt x="86" y="180"/>
                </a:lnTo>
                <a:lnTo>
                  <a:pt x="86" y="181"/>
                </a:lnTo>
                <a:lnTo>
                  <a:pt x="87" y="181"/>
                </a:lnTo>
                <a:lnTo>
                  <a:pt x="87" y="182"/>
                </a:lnTo>
                <a:lnTo>
                  <a:pt x="88" y="182"/>
                </a:lnTo>
                <a:lnTo>
                  <a:pt x="88" y="183"/>
                </a:lnTo>
                <a:lnTo>
                  <a:pt x="88" y="183"/>
                </a:lnTo>
                <a:lnTo>
                  <a:pt x="88" y="184"/>
                </a:lnTo>
                <a:lnTo>
                  <a:pt x="89" y="184"/>
                </a:lnTo>
                <a:lnTo>
                  <a:pt x="89" y="185"/>
                </a:lnTo>
                <a:lnTo>
                  <a:pt x="90" y="185"/>
                </a:lnTo>
                <a:lnTo>
                  <a:pt x="90" y="187"/>
                </a:lnTo>
                <a:lnTo>
                  <a:pt x="90" y="187"/>
                </a:lnTo>
                <a:lnTo>
                  <a:pt x="90" y="188"/>
                </a:lnTo>
                <a:lnTo>
                  <a:pt x="91" y="188"/>
                </a:lnTo>
                <a:lnTo>
                  <a:pt x="91" y="189"/>
                </a:lnTo>
                <a:lnTo>
                  <a:pt x="92" y="189"/>
                </a:lnTo>
                <a:lnTo>
                  <a:pt x="92" y="190"/>
                </a:lnTo>
                <a:lnTo>
                  <a:pt x="93" y="190"/>
                </a:lnTo>
                <a:lnTo>
                  <a:pt x="93" y="191"/>
                </a:lnTo>
                <a:lnTo>
                  <a:pt x="94" y="191"/>
                </a:lnTo>
                <a:lnTo>
                  <a:pt x="94" y="192"/>
                </a:lnTo>
                <a:lnTo>
                  <a:pt x="94" y="192"/>
                </a:lnTo>
                <a:lnTo>
                  <a:pt x="94" y="193"/>
                </a:lnTo>
                <a:lnTo>
                  <a:pt x="95" y="193"/>
                </a:lnTo>
                <a:lnTo>
                  <a:pt x="95" y="194"/>
                </a:lnTo>
                <a:lnTo>
                  <a:pt x="95" y="194"/>
                </a:lnTo>
                <a:lnTo>
                  <a:pt x="95" y="195"/>
                </a:lnTo>
                <a:lnTo>
                  <a:pt x="96" y="195"/>
                </a:lnTo>
                <a:lnTo>
                  <a:pt x="96" y="196"/>
                </a:lnTo>
                <a:lnTo>
                  <a:pt x="96" y="196"/>
                </a:lnTo>
                <a:lnTo>
                  <a:pt x="96" y="197"/>
                </a:lnTo>
                <a:lnTo>
                  <a:pt x="97" y="197"/>
                </a:lnTo>
                <a:lnTo>
                  <a:pt x="97" y="198"/>
                </a:lnTo>
                <a:lnTo>
                  <a:pt x="97" y="198"/>
                </a:lnTo>
                <a:lnTo>
                  <a:pt x="97" y="199"/>
                </a:lnTo>
                <a:lnTo>
                  <a:pt x="97" y="199"/>
                </a:lnTo>
                <a:lnTo>
                  <a:pt x="97" y="202"/>
                </a:lnTo>
                <a:lnTo>
                  <a:pt x="98" y="202"/>
                </a:lnTo>
                <a:lnTo>
                  <a:pt x="98" y="203"/>
                </a:lnTo>
                <a:lnTo>
                  <a:pt x="98" y="203"/>
                </a:lnTo>
                <a:lnTo>
                  <a:pt x="98" y="204"/>
                </a:lnTo>
                <a:lnTo>
                  <a:pt x="98" y="204"/>
                </a:lnTo>
                <a:lnTo>
                  <a:pt x="98" y="205"/>
                </a:lnTo>
                <a:lnTo>
                  <a:pt x="99" y="205"/>
                </a:lnTo>
                <a:lnTo>
                  <a:pt x="99" y="207"/>
                </a:lnTo>
                <a:lnTo>
                  <a:pt x="99" y="207"/>
                </a:lnTo>
                <a:lnTo>
                  <a:pt x="99" y="210"/>
                </a:lnTo>
                <a:lnTo>
                  <a:pt x="99" y="210"/>
                </a:lnTo>
                <a:lnTo>
                  <a:pt x="99" y="211"/>
                </a:lnTo>
                <a:lnTo>
                  <a:pt x="99" y="211"/>
                </a:lnTo>
                <a:lnTo>
                  <a:pt x="99" y="213"/>
                </a:lnTo>
                <a:lnTo>
                  <a:pt x="101" y="213"/>
                </a:lnTo>
                <a:lnTo>
                  <a:pt x="101" y="215"/>
                </a:lnTo>
                <a:lnTo>
                  <a:pt x="101" y="215"/>
                </a:lnTo>
                <a:lnTo>
                  <a:pt x="101" y="216"/>
                </a:lnTo>
                <a:lnTo>
                  <a:pt x="101" y="216"/>
                </a:lnTo>
                <a:lnTo>
                  <a:pt x="101" y="217"/>
                </a:lnTo>
                <a:lnTo>
                  <a:pt x="102" y="217"/>
                </a:lnTo>
                <a:lnTo>
                  <a:pt x="102" y="219"/>
                </a:lnTo>
                <a:lnTo>
                  <a:pt x="102" y="219"/>
                </a:lnTo>
                <a:lnTo>
                  <a:pt x="102" y="220"/>
                </a:lnTo>
                <a:lnTo>
                  <a:pt x="104" y="220"/>
                </a:lnTo>
                <a:lnTo>
                  <a:pt x="104" y="222"/>
                </a:lnTo>
                <a:lnTo>
                  <a:pt x="104" y="222"/>
                </a:lnTo>
                <a:lnTo>
                  <a:pt x="104" y="223"/>
                </a:lnTo>
                <a:lnTo>
                  <a:pt x="104" y="223"/>
                </a:lnTo>
                <a:lnTo>
                  <a:pt x="104" y="224"/>
                </a:lnTo>
                <a:lnTo>
                  <a:pt x="104" y="224"/>
                </a:lnTo>
                <a:lnTo>
                  <a:pt x="104" y="225"/>
                </a:lnTo>
                <a:lnTo>
                  <a:pt x="105" y="225"/>
                </a:lnTo>
                <a:lnTo>
                  <a:pt x="105" y="226"/>
                </a:lnTo>
                <a:lnTo>
                  <a:pt x="106" y="226"/>
                </a:lnTo>
                <a:lnTo>
                  <a:pt x="106" y="228"/>
                </a:lnTo>
                <a:lnTo>
                  <a:pt x="107" y="228"/>
                </a:lnTo>
                <a:lnTo>
                  <a:pt x="107" y="229"/>
                </a:lnTo>
                <a:lnTo>
                  <a:pt x="108" y="229"/>
                </a:lnTo>
                <a:lnTo>
                  <a:pt x="108" y="230"/>
                </a:lnTo>
                <a:lnTo>
                  <a:pt x="108" y="230"/>
                </a:lnTo>
                <a:lnTo>
                  <a:pt x="108" y="231"/>
                </a:lnTo>
                <a:lnTo>
                  <a:pt x="109" y="231"/>
                </a:lnTo>
                <a:lnTo>
                  <a:pt x="109" y="233"/>
                </a:lnTo>
                <a:lnTo>
                  <a:pt x="109" y="233"/>
                </a:lnTo>
                <a:lnTo>
                  <a:pt x="109" y="234"/>
                </a:lnTo>
                <a:lnTo>
                  <a:pt x="110" y="234"/>
                </a:lnTo>
                <a:lnTo>
                  <a:pt x="110" y="235"/>
                </a:lnTo>
                <a:lnTo>
                  <a:pt x="111" y="235"/>
                </a:lnTo>
                <a:lnTo>
                  <a:pt x="111" y="236"/>
                </a:lnTo>
                <a:lnTo>
                  <a:pt x="111" y="236"/>
                </a:lnTo>
                <a:lnTo>
                  <a:pt x="111" y="237"/>
                </a:lnTo>
                <a:lnTo>
                  <a:pt x="112" y="237"/>
                </a:lnTo>
                <a:lnTo>
                  <a:pt x="112" y="238"/>
                </a:lnTo>
                <a:lnTo>
                  <a:pt x="113" y="238"/>
                </a:lnTo>
                <a:lnTo>
                  <a:pt x="113" y="239"/>
                </a:lnTo>
                <a:lnTo>
                  <a:pt x="114" y="239"/>
                </a:lnTo>
                <a:lnTo>
                  <a:pt x="114" y="240"/>
                </a:lnTo>
                <a:lnTo>
                  <a:pt x="115" y="240"/>
                </a:lnTo>
                <a:lnTo>
                  <a:pt x="115" y="241"/>
                </a:lnTo>
                <a:lnTo>
                  <a:pt x="115" y="241"/>
                </a:lnTo>
                <a:lnTo>
                  <a:pt x="115" y="242"/>
                </a:lnTo>
                <a:lnTo>
                  <a:pt x="115" y="242"/>
                </a:lnTo>
                <a:lnTo>
                  <a:pt x="115" y="243"/>
                </a:lnTo>
                <a:lnTo>
                  <a:pt x="117" y="243"/>
                </a:lnTo>
                <a:lnTo>
                  <a:pt x="117" y="244"/>
                </a:lnTo>
                <a:lnTo>
                  <a:pt x="117" y="244"/>
                </a:lnTo>
                <a:lnTo>
                  <a:pt x="117" y="245"/>
                </a:lnTo>
                <a:lnTo>
                  <a:pt x="118" y="245"/>
                </a:lnTo>
                <a:lnTo>
                  <a:pt x="118" y="246"/>
                </a:lnTo>
                <a:lnTo>
                  <a:pt x="118" y="246"/>
                </a:lnTo>
                <a:lnTo>
                  <a:pt x="118" y="247"/>
                </a:lnTo>
                <a:lnTo>
                  <a:pt x="118" y="247"/>
                </a:lnTo>
                <a:lnTo>
                  <a:pt x="118" y="248"/>
                </a:lnTo>
                <a:lnTo>
                  <a:pt x="119" y="248"/>
                </a:lnTo>
                <a:lnTo>
                  <a:pt x="119" y="249"/>
                </a:lnTo>
                <a:lnTo>
                  <a:pt x="121" y="249"/>
                </a:lnTo>
                <a:lnTo>
                  <a:pt x="121" y="251"/>
                </a:lnTo>
                <a:lnTo>
                  <a:pt x="121" y="251"/>
                </a:lnTo>
                <a:lnTo>
                  <a:pt x="121" y="252"/>
                </a:lnTo>
                <a:lnTo>
                  <a:pt x="122" y="252"/>
                </a:lnTo>
                <a:lnTo>
                  <a:pt x="122" y="253"/>
                </a:lnTo>
                <a:lnTo>
                  <a:pt x="123" y="253"/>
                </a:lnTo>
                <a:lnTo>
                  <a:pt x="123" y="254"/>
                </a:lnTo>
                <a:lnTo>
                  <a:pt x="124" y="254"/>
                </a:lnTo>
                <a:lnTo>
                  <a:pt x="124" y="255"/>
                </a:lnTo>
                <a:lnTo>
                  <a:pt x="127" y="255"/>
                </a:lnTo>
                <a:lnTo>
                  <a:pt x="127" y="256"/>
                </a:lnTo>
                <a:lnTo>
                  <a:pt x="127" y="256"/>
                </a:lnTo>
                <a:lnTo>
                  <a:pt x="127" y="257"/>
                </a:lnTo>
                <a:lnTo>
                  <a:pt x="128" y="257"/>
                </a:lnTo>
                <a:lnTo>
                  <a:pt x="128" y="258"/>
                </a:lnTo>
                <a:lnTo>
                  <a:pt x="128" y="258"/>
                </a:lnTo>
                <a:lnTo>
                  <a:pt x="128" y="259"/>
                </a:lnTo>
                <a:lnTo>
                  <a:pt x="129" y="259"/>
                </a:lnTo>
                <a:lnTo>
                  <a:pt x="129" y="260"/>
                </a:lnTo>
                <a:lnTo>
                  <a:pt x="130" y="260"/>
                </a:lnTo>
                <a:lnTo>
                  <a:pt x="130" y="261"/>
                </a:lnTo>
                <a:lnTo>
                  <a:pt x="133" y="261"/>
                </a:lnTo>
                <a:lnTo>
                  <a:pt x="133" y="262"/>
                </a:lnTo>
                <a:lnTo>
                  <a:pt x="134" y="262"/>
                </a:lnTo>
                <a:lnTo>
                  <a:pt x="134" y="263"/>
                </a:lnTo>
                <a:lnTo>
                  <a:pt x="134" y="263"/>
                </a:lnTo>
                <a:lnTo>
                  <a:pt x="134" y="264"/>
                </a:lnTo>
                <a:lnTo>
                  <a:pt x="135" y="264"/>
                </a:lnTo>
                <a:lnTo>
                  <a:pt x="135" y="266"/>
                </a:lnTo>
                <a:lnTo>
                  <a:pt x="136" y="266"/>
                </a:lnTo>
                <a:lnTo>
                  <a:pt x="136" y="267"/>
                </a:lnTo>
                <a:lnTo>
                  <a:pt x="137" y="267"/>
                </a:lnTo>
                <a:lnTo>
                  <a:pt x="137" y="268"/>
                </a:lnTo>
                <a:lnTo>
                  <a:pt x="137" y="268"/>
                </a:lnTo>
                <a:lnTo>
                  <a:pt x="137" y="269"/>
                </a:lnTo>
                <a:lnTo>
                  <a:pt x="137" y="269"/>
                </a:lnTo>
                <a:lnTo>
                  <a:pt x="137" y="270"/>
                </a:lnTo>
                <a:lnTo>
                  <a:pt x="138" y="270"/>
                </a:lnTo>
                <a:lnTo>
                  <a:pt x="138" y="271"/>
                </a:lnTo>
                <a:lnTo>
                  <a:pt x="139" y="271"/>
                </a:lnTo>
                <a:lnTo>
                  <a:pt x="139" y="272"/>
                </a:lnTo>
                <a:lnTo>
                  <a:pt x="140" y="272"/>
                </a:lnTo>
                <a:lnTo>
                  <a:pt x="140" y="273"/>
                </a:lnTo>
                <a:lnTo>
                  <a:pt x="141" y="273"/>
                </a:lnTo>
                <a:lnTo>
                  <a:pt x="141" y="274"/>
                </a:lnTo>
                <a:lnTo>
                  <a:pt x="142" y="274"/>
                </a:lnTo>
                <a:lnTo>
                  <a:pt x="142" y="276"/>
                </a:lnTo>
                <a:lnTo>
                  <a:pt x="143" y="276"/>
                </a:lnTo>
                <a:lnTo>
                  <a:pt x="143" y="277"/>
                </a:lnTo>
                <a:lnTo>
                  <a:pt x="144" y="277"/>
                </a:lnTo>
                <a:lnTo>
                  <a:pt x="144" y="278"/>
                </a:lnTo>
                <a:lnTo>
                  <a:pt x="145" y="278"/>
                </a:lnTo>
                <a:lnTo>
                  <a:pt x="145" y="280"/>
                </a:lnTo>
                <a:lnTo>
                  <a:pt x="148" y="280"/>
                </a:lnTo>
                <a:lnTo>
                  <a:pt x="148" y="281"/>
                </a:lnTo>
                <a:lnTo>
                  <a:pt x="150" y="281"/>
                </a:lnTo>
                <a:lnTo>
                  <a:pt x="150" y="282"/>
                </a:lnTo>
                <a:lnTo>
                  <a:pt x="150" y="282"/>
                </a:lnTo>
                <a:lnTo>
                  <a:pt x="150" y="283"/>
                </a:lnTo>
                <a:lnTo>
                  <a:pt x="151" y="283"/>
                </a:lnTo>
                <a:lnTo>
                  <a:pt x="151" y="284"/>
                </a:lnTo>
                <a:lnTo>
                  <a:pt x="152" y="284"/>
                </a:lnTo>
                <a:lnTo>
                  <a:pt x="152" y="285"/>
                </a:lnTo>
                <a:lnTo>
                  <a:pt x="153" y="285"/>
                </a:lnTo>
                <a:lnTo>
                  <a:pt x="153" y="286"/>
                </a:lnTo>
                <a:lnTo>
                  <a:pt x="154" y="286"/>
                </a:lnTo>
                <a:lnTo>
                  <a:pt x="154" y="287"/>
                </a:lnTo>
                <a:lnTo>
                  <a:pt x="155" y="287"/>
                </a:lnTo>
                <a:lnTo>
                  <a:pt x="155" y="288"/>
                </a:lnTo>
                <a:lnTo>
                  <a:pt x="155" y="288"/>
                </a:lnTo>
                <a:lnTo>
                  <a:pt x="155" y="289"/>
                </a:lnTo>
                <a:lnTo>
                  <a:pt x="156" y="289"/>
                </a:lnTo>
                <a:lnTo>
                  <a:pt x="156" y="290"/>
                </a:lnTo>
                <a:lnTo>
                  <a:pt x="157" y="290"/>
                </a:lnTo>
                <a:lnTo>
                  <a:pt x="157" y="293"/>
                </a:lnTo>
                <a:lnTo>
                  <a:pt x="161" y="293"/>
                </a:lnTo>
                <a:lnTo>
                  <a:pt x="161" y="294"/>
                </a:lnTo>
                <a:lnTo>
                  <a:pt x="162" y="294"/>
                </a:lnTo>
                <a:lnTo>
                  <a:pt x="162" y="295"/>
                </a:lnTo>
                <a:lnTo>
                  <a:pt x="163" y="295"/>
                </a:lnTo>
                <a:lnTo>
                  <a:pt x="163" y="296"/>
                </a:lnTo>
                <a:lnTo>
                  <a:pt x="164" y="296"/>
                </a:lnTo>
                <a:lnTo>
                  <a:pt x="164" y="297"/>
                </a:lnTo>
                <a:lnTo>
                  <a:pt x="168" y="297"/>
                </a:lnTo>
                <a:lnTo>
                  <a:pt x="168" y="298"/>
                </a:lnTo>
                <a:lnTo>
                  <a:pt x="169" y="298"/>
                </a:lnTo>
                <a:lnTo>
                  <a:pt x="169" y="299"/>
                </a:lnTo>
                <a:lnTo>
                  <a:pt x="169" y="299"/>
                </a:lnTo>
                <a:lnTo>
                  <a:pt x="169" y="300"/>
                </a:lnTo>
                <a:lnTo>
                  <a:pt x="171" y="300"/>
                </a:lnTo>
                <a:lnTo>
                  <a:pt x="171" y="301"/>
                </a:lnTo>
                <a:lnTo>
                  <a:pt x="174" y="301"/>
                </a:lnTo>
                <a:lnTo>
                  <a:pt x="174" y="302"/>
                </a:lnTo>
                <a:lnTo>
                  <a:pt x="176" y="302"/>
                </a:lnTo>
                <a:lnTo>
                  <a:pt x="176" y="303"/>
                </a:lnTo>
                <a:lnTo>
                  <a:pt x="180" y="303"/>
                </a:lnTo>
                <a:lnTo>
                  <a:pt x="180" y="304"/>
                </a:lnTo>
                <a:lnTo>
                  <a:pt x="180" y="304"/>
                </a:lnTo>
                <a:lnTo>
                  <a:pt x="180" y="305"/>
                </a:lnTo>
                <a:lnTo>
                  <a:pt x="181" y="305"/>
                </a:lnTo>
                <a:lnTo>
                  <a:pt x="181" y="306"/>
                </a:lnTo>
                <a:lnTo>
                  <a:pt x="182" y="306"/>
                </a:lnTo>
                <a:lnTo>
                  <a:pt x="182" y="307"/>
                </a:lnTo>
                <a:lnTo>
                  <a:pt x="183" y="307"/>
                </a:lnTo>
                <a:lnTo>
                  <a:pt x="183" y="308"/>
                </a:lnTo>
                <a:lnTo>
                  <a:pt x="187" y="308"/>
                </a:lnTo>
                <a:lnTo>
                  <a:pt x="187" y="309"/>
                </a:lnTo>
                <a:lnTo>
                  <a:pt x="187" y="309"/>
                </a:lnTo>
                <a:lnTo>
                  <a:pt x="187" y="310"/>
                </a:lnTo>
                <a:lnTo>
                  <a:pt x="190" y="310"/>
                </a:lnTo>
                <a:lnTo>
                  <a:pt x="190" y="311"/>
                </a:lnTo>
                <a:lnTo>
                  <a:pt x="196" y="311"/>
                </a:lnTo>
                <a:lnTo>
                  <a:pt x="196" y="312"/>
                </a:lnTo>
                <a:lnTo>
                  <a:pt x="199" y="312"/>
                </a:lnTo>
                <a:lnTo>
                  <a:pt x="199" y="314"/>
                </a:lnTo>
                <a:lnTo>
                  <a:pt x="201" y="314"/>
                </a:lnTo>
                <a:lnTo>
                  <a:pt x="201" y="316"/>
                </a:lnTo>
                <a:lnTo>
                  <a:pt x="202" y="316"/>
                </a:lnTo>
                <a:lnTo>
                  <a:pt x="202" y="317"/>
                </a:lnTo>
                <a:lnTo>
                  <a:pt x="203" y="317"/>
                </a:lnTo>
                <a:lnTo>
                  <a:pt x="203" y="318"/>
                </a:lnTo>
                <a:lnTo>
                  <a:pt x="205" y="318"/>
                </a:lnTo>
                <a:lnTo>
                  <a:pt x="205" y="319"/>
                </a:lnTo>
                <a:lnTo>
                  <a:pt x="205" y="319"/>
                </a:lnTo>
                <a:lnTo>
                  <a:pt x="205" y="320"/>
                </a:lnTo>
                <a:lnTo>
                  <a:pt x="206" y="320"/>
                </a:lnTo>
                <a:lnTo>
                  <a:pt x="206" y="321"/>
                </a:lnTo>
                <a:lnTo>
                  <a:pt x="218" y="321"/>
                </a:lnTo>
                <a:lnTo>
                  <a:pt x="218" y="322"/>
                </a:lnTo>
                <a:lnTo>
                  <a:pt x="224" y="322"/>
                </a:lnTo>
                <a:lnTo>
                  <a:pt x="224" y="323"/>
                </a:lnTo>
                <a:lnTo>
                  <a:pt x="233" y="323"/>
                </a:lnTo>
                <a:lnTo>
                  <a:pt x="233" y="324"/>
                </a:lnTo>
                <a:lnTo>
                  <a:pt x="241" y="324"/>
                </a:lnTo>
                <a:lnTo>
                  <a:pt x="241" y="326"/>
                </a:lnTo>
                <a:lnTo>
                  <a:pt x="251" y="326"/>
                </a:lnTo>
                <a:lnTo>
                  <a:pt x="251" y="327"/>
                </a:lnTo>
                <a:lnTo>
                  <a:pt x="257" y="327"/>
                </a:lnTo>
                <a:lnTo>
                  <a:pt x="257" y="328"/>
                </a:lnTo>
                <a:lnTo>
                  <a:pt x="259" y="328"/>
                </a:lnTo>
                <a:lnTo>
                  <a:pt x="259" y="330"/>
                </a:lnTo>
                <a:lnTo>
                  <a:pt x="260" y="330"/>
                </a:lnTo>
                <a:lnTo>
                  <a:pt x="260" y="331"/>
                </a:lnTo>
                <a:lnTo>
                  <a:pt x="263" y="331"/>
                </a:lnTo>
                <a:lnTo>
                  <a:pt x="263" y="333"/>
                </a:lnTo>
                <a:lnTo>
                  <a:pt x="271" y="333"/>
                </a:lnTo>
                <a:lnTo>
                  <a:pt x="271" y="334"/>
                </a:lnTo>
                <a:lnTo>
                  <a:pt x="309" y="334"/>
                </a:lnTo>
                <a:lnTo>
                  <a:pt x="309" y="336"/>
                </a:lnTo>
                <a:lnTo>
                  <a:pt x="325" y="336"/>
                </a:lnTo>
                <a:lnTo>
                  <a:pt x="325" y="338"/>
                </a:lnTo>
                <a:lnTo>
                  <a:pt x="327" y="338"/>
                </a:lnTo>
                <a:lnTo>
                  <a:pt x="327" y="339"/>
                </a:lnTo>
                <a:lnTo>
                  <a:pt x="329" y="339"/>
                </a:lnTo>
                <a:lnTo>
                  <a:pt x="329" y="341"/>
                </a:lnTo>
                <a:lnTo>
                  <a:pt x="337" y="341"/>
                </a:lnTo>
                <a:lnTo>
                  <a:pt x="337" y="343"/>
                </a:lnTo>
                <a:lnTo>
                  <a:pt x="340" y="343"/>
                </a:lnTo>
                <a:lnTo>
                  <a:pt x="340" y="345"/>
                </a:lnTo>
                <a:lnTo>
                  <a:pt x="341" y="345"/>
                </a:lnTo>
                <a:lnTo>
                  <a:pt x="341" y="346"/>
                </a:lnTo>
                <a:lnTo>
                  <a:pt x="363" y="346"/>
                </a:lnTo>
                <a:lnTo>
                  <a:pt x="363" y="348"/>
                </a:lnTo>
                <a:lnTo>
                  <a:pt x="379" y="348"/>
                </a:lnTo>
                <a:lnTo>
                  <a:pt x="379" y="350"/>
                </a:lnTo>
                <a:lnTo>
                  <a:pt x="394" y="350"/>
                </a:lnTo>
                <a:lnTo>
                  <a:pt x="394" y="352"/>
                </a:lnTo>
                <a:lnTo>
                  <a:pt x="447" y="352"/>
                </a:lnTo>
                <a:lnTo>
                  <a:pt x="447" y="355"/>
                </a:lnTo>
                <a:lnTo>
                  <a:pt x="616" y="355"/>
                </a:lnTo>
                <a:lnTo>
                  <a:pt x="616" y="355"/>
                </a:lnTo>
              </a:path>
            </a:pathLst>
          </a:custGeom>
          <a:no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5" name="Freeform 167"/>
          <p:cNvSpPr>
            <a:spLocks/>
          </p:cNvSpPr>
          <p:nvPr/>
        </p:nvSpPr>
        <p:spPr bwMode="auto">
          <a:xfrm>
            <a:off x="1948657" y="1197688"/>
            <a:ext cx="4152900" cy="3534834"/>
          </a:xfrm>
          <a:custGeom>
            <a:avLst/>
            <a:gdLst/>
            <a:ahLst/>
            <a:cxnLst>
              <a:cxn ang="0">
                <a:pos x="14" y="6"/>
              </a:cxn>
              <a:cxn ang="0">
                <a:pos x="15" y="11"/>
              </a:cxn>
              <a:cxn ang="0">
                <a:pos x="16" y="17"/>
              </a:cxn>
              <a:cxn ang="0">
                <a:pos x="23" y="23"/>
              </a:cxn>
              <a:cxn ang="0">
                <a:pos x="27" y="30"/>
              </a:cxn>
              <a:cxn ang="0">
                <a:pos x="29" y="36"/>
              </a:cxn>
              <a:cxn ang="0">
                <a:pos x="31" y="41"/>
              </a:cxn>
              <a:cxn ang="0">
                <a:pos x="40" y="45"/>
              </a:cxn>
              <a:cxn ang="0">
                <a:pos x="41" y="53"/>
              </a:cxn>
              <a:cxn ang="0">
                <a:pos x="44" y="57"/>
              </a:cxn>
              <a:cxn ang="0">
                <a:pos x="46" y="63"/>
              </a:cxn>
              <a:cxn ang="0">
                <a:pos x="51" y="68"/>
              </a:cxn>
              <a:cxn ang="0">
                <a:pos x="54" y="74"/>
              </a:cxn>
              <a:cxn ang="0">
                <a:pos x="58" y="78"/>
              </a:cxn>
              <a:cxn ang="0">
                <a:pos x="59" y="84"/>
              </a:cxn>
              <a:cxn ang="0">
                <a:pos x="60" y="88"/>
              </a:cxn>
              <a:cxn ang="0">
                <a:pos x="62" y="94"/>
              </a:cxn>
              <a:cxn ang="0">
                <a:pos x="64" y="102"/>
              </a:cxn>
              <a:cxn ang="0">
                <a:pos x="65" y="107"/>
              </a:cxn>
              <a:cxn ang="0">
                <a:pos x="66" y="111"/>
              </a:cxn>
              <a:cxn ang="0">
                <a:pos x="71" y="121"/>
              </a:cxn>
              <a:cxn ang="0">
                <a:pos x="71" y="127"/>
              </a:cxn>
              <a:cxn ang="0">
                <a:pos x="73" y="133"/>
              </a:cxn>
              <a:cxn ang="0">
                <a:pos x="74" y="137"/>
              </a:cxn>
              <a:cxn ang="0">
                <a:pos x="76" y="144"/>
              </a:cxn>
              <a:cxn ang="0">
                <a:pos x="78" y="148"/>
              </a:cxn>
              <a:cxn ang="0">
                <a:pos x="81" y="158"/>
              </a:cxn>
              <a:cxn ang="0">
                <a:pos x="83" y="164"/>
              </a:cxn>
              <a:cxn ang="0">
                <a:pos x="84" y="172"/>
              </a:cxn>
              <a:cxn ang="0">
                <a:pos x="86" y="176"/>
              </a:cxn>
              <a:cxn ang="0">
                <a:pos x="86" y="182"/>
              </a:cxn>
              <a:cxn ang="0">
                <a:pos x="92" y="186"/>
              </a:cxn>
              <a:cxn ang="0">
                <a:pos x="94" y="194"/>
              </a:cxn>
              <a:cxn ang="0">
                <a:pos x="97" y="198"/>
              </a:cxn>
              <a:cxn ang="0">
                <a:pos x="99" y="204"/>
              </a:cxn>
              <a:cxn ang="0">
                <a:pos x="103" y="208"/>
              </a:cxn>
              <a:cxn ang="0">
                <a:pos x="107" y="214"/>
              </a:cxn>
              <a:cxn ang="0">
                <a:pos x="109" y="220"/>
              </a:cxn>
              <a:cxn ang="0">
                <a:pos x="110" y="227"/>
              </a:cxn>
              <a:cxn ang="0">
                <a:pos x="114" y="231"/>
              </a:cxn>
              <a:cxn ang="0">
                <a:pos x="120" y="239"/>
              </a:cxn>
              <a:cxn ang="0">
                <a:pos x="127" y="243"/>
              </a:cxn>
              <a:cxn ang="0">
                <a:pos x="130" y="249"/>
              </a:cxn>
              <a:cxn ang="0">
                <a:pos x="136" y="253"/>
              </a:cxn>
              <a:cxn ang="0">
                <a:pos x="144" y="259"/>
              </a:cxn>
              <a:cxn ang="0">
                <a:pos x="148" y="264"/>
              </a:cxn>
              <a:cxn ang="0">
                <a:pos x="155" y="272"/>
              </a:cxn>
              <a:cxn ang="0">
                <a:pos x="161" y="276"/>
              </a:cxn>
              <a:cxn ang="0">
                <a:pos x="161" y="285"/>
              </a:cxn>
              <a:cxn ang="0">
                <a:pos x="167" y="292"/>
              </a:cxn>
              <a:cxn ang="0">
                <a:pos x="177" y="300"/>
              </a:cxn>
              <a:cxn ang="0">
                <a:pos x="195" y="305"/>
              </a:cxn>
              <a:cxn ang="0">
                <a:pos x="201" y="314"/>
              </a:cxn>
              <a:cxn ang="0">
                <a:pos x="213" y="321"/>
              </a:cxn>
              <a:cxn ang="0">
                <a:pos x="275" y="330"/>
              </a:cxn>
              <a:cxn ang="0">
                <a:pos x="331" y="337"/>
              </a:cxn>
              <a:cxn ang="0">
                <a:pos x="545" y="348"/>
              </a:cxn>
            </a:cxnLst>
            <a:rect l="0" t="0" r="r" b="b"/>
            <a:pathLst>
              <a:path w="545" h="348">
                <a:moveTo>
                  <a:pt x="0" y="0"/>
                </a:moveTo>
                <a:lnTo>
                  <a:pt x="13" y="0"/>
                </a:lnTo>
                <a:lnTo>
                  <a:pt x="13" y="4"/>
                </a:lnTo>
                <a:lnTo>
                  <a:pt x="14" y="4"/>
                </a:lnTo>
                <a:lnTo>
                  <a:pt x="14" y="6"/>
                </a:lnTo>
                <a:lnTo>
                  <a:pt x="14" y="6"/>
                </a:lnTo>
                <a:lnTo>
                  <a:pt x="14" y="8"/>
                </a:lnTo>
                <a:lnTo>
                  <a:pt x="15" y="8"/>
                </a:lnTo>
                <a:lnTo>
                  <a:pt x="15" y="11"/>
                </a:lnTo>
                <a:lnTo>
                  <a:pt x="15" y="11"/>
                </a:lnTo>
                <a:lnTo>
                  <a:pt x="15" y="13"/>
                </a:lnTo>
                <a:lnTo>
                  <a:pt x="15" y="13"/>
                </a:lnTo>
                <a:lnTo>
                  <a:pt x="15" y="15"/>
                </a:lnTo>
                <a:lnTo>
                  <a:pt x="16" y="15"/>
                </a:lnTo>
                <a:lnTo>
                  <a:pt x="16" y="17"/>
                </a:lnTo>
                <a:lnTo>
                  <a:pt x="16" y="17"/>
                </a:lnTo>
                <a:lnTo>
                  <a:pt x="16" y="21"/>
                </a:lnTo>
                <a:lnTo>
                  <a:pt x="20" y="21"/>
                </a:lnTo>
                <a:lnTo>
                  <a:pt x="20" y="23"/>
                </a:lnTo>
                <a:lnTo>
                  <a:pt x="23" y="23"/>
                </a:lnTo>
                <a:lnTo>
                  <a:pt x="23" y="24"/>
                </a:lnTo>
                <a:lnTo>
                  <a:pt x="25" y="24"/>
                </a:lnTo>
                <a:lnTo>
                  <a:pt x="25" y="26"/>
                </a:lnTo>
                <a:lnTo>
                  <a:pt x="27" y="26"/>
                </a:lnTo>
                <a:lnTo>
                  <a:pt x="27" y="30"/>
                </a:lnTo>
                <a:lnTo>
                  <a:pt x="28" y="30"/>
                </a:lnTo>
                <a:lnTo>
                  <a:pt x="28" y="32"/>
                </a:lnTo>
                <a:lnTo>
                  <a:pt x="29" y="32"/>
                </a:lnTo>
                <a:lnTo>
                  <a:pt x="29" y="36"/>
                </a:lnTo>
                <a:lnTo>
                  <a:pt x="29" y="36"/>
                </a:lnTo>
                <a:lnTo>
                  <a:pt x="29" y="38"/>
                </a:lnTo>
                <a:lnTo>
                  <a:pt x="30" y="38"/>
                </a:lnTo>
                <a:lnTo>
                  <a:pt x="30" y="40"/>
                </a:lnTo>
                <a:lnTo>
                  <a:pt x="31" y="40"/>
                </a:lnTo>
                <a:lnTo>
                  <a:pt x="31" y="41"/>
                </a:lnTo>
                <a:lnTo>
                  <a:pt x="36" y="41"/>
                </a:lnTo>
                <a:lnTo>
                  <a:pt x="36" y="43"/>
                </a:lnTo>
                <a:lnTo>
                  <a:pt x="39" y="43"/>
                </a:lnTo>
                <a:lnTo>
                  <a:pt x="39" y="45"/>
                </a:lnTo>
                <a:lnTo>
                  <a:pt x="40" y="45"/>
                </a:lnTo>
                <a:lnTo>
                  <a:pt x="40" y="47"/>
                </a:lnTo>
                <a:lnTo>
                  <a:pt x="41" y="47"/>
                </a:lnTo>
                <a:lnTo>
                  <a:pt x="41" y="49"/>
                </a:lnTo>
                <a:lnTo>
                  <a:pt x="41" y="49"/>
                </a:lnTo>
                <a:lnTo>
                  <a:pt x="41" y="53"/>
                </a:lnTo>
                <a:lnTo>
                  <a:pt x="42" y="53"/>
                </a:lnTo>
                <a:lnTo>
                  <a:pt x="42" y="55"/>
                </a:lnTo>
                <a:lnTo>
                  <a:pt x="43" y="55"/>
                </a:lnTo>
                <a:lnTo>
                  <a:pt x="43" y="57"/>
                </a:lnTo>
                <a:lnTo>
                  <a:pt x="44" y="57"/>
                </a:lnTo>
                <a:lnTo>
                  <a:pt x="44" y="59"/>
                </a:lnTo>
                <a:lnTo>
                  <a:pt x="46" y="59"/>
                </a:lnTo>
                <a:lnTo>
                  <a:pt x="46" y="61"/>
                </a:lnTo>
                <a:lnTo>
                  <a:pt x="46" y="61"/>
                </a:lnTo>
                <a:lnTo>
                  <a:pt x="46" y="63"/>
                </a:lnTo>
                <a:lnTo>
                  <a:pt x="48" y="63"/>
                </a:lnTo>
                <a:lnTo>
                  <a:pt x="48" y="64"/>
                </a:lnTo>
                <a:lnTo>
                  <a:pt x="49" y="64"/>
                </a:lnTo>
                <a:lnTo>
                  <a:pt x="49" y="68"/>
                </a:lnTo>
                <a:lnTo>
                  <a:pt x="51" y="68"/>
                </a:lnTo>
                <a:lnTo>
                  <a:pt x="51" y="70"/>
                </a:lnTo>
                <a:lnTo>
                  <a:pt x="51" y="70"/>
                </a:lnTo>
                <a:lnTo>
                  <a:pt x="51" y="72"/>
                </a:lnTo>
                <a:lnTo>
                  <a:pt x="54" y="72"/>
                </a:lnTo>
                <a:lnTo>
                  <a:pt x="54" y="74"/>
                </a:lnTo>
                <a:lnTo>
                  <a:pt x="56" y="74"/>
                </a:lnTo>
                <a:lnTo>
                  <a:pt x="56" y="76"/>
                </a:lnTo>
                <a:lnTo>
                  <a:pt x="56" y="76"/>
                </a:lnTo>
                <a:lnTo>
                  <a:pt x="56" y="78"/>
                </a:lnTo>
                <a:lnTo>
                  <a:pt x="58" y="78"/>
                </a:lnTo>
                <a:lnTo>
                  <a:pt x="58" y="80"/>
                </a:lnTo>
                <a:lnTo>
                  <a:pt x="58" y="80"/>
                </a:lnTo>
                <a:lnTo>
                  <a:pt x="58" y="82"/>
                </a:lnTo>
                <a:lnTo>
                  <a:pt x="59" y="82"/>
                </a:lnTo>
                <a:lnTo>
                  <a:pt x="59" y="84"/>
                </a:lnTo>
                <a:lnTo>
                  <a:pt x="60" y="84"/>
                </a:lnTo>
                <a:lnTo>
                  <a:pt x="60" y="86"/>
                </a:lnTo>
                <a:lnTo>
                  <a:pt x="60" y="86"/>
                </a:lnTo>
                <a:lnTo>
                  <a:pt x="60" y="88"/>
                </a:lnTo>
                <a:lnTo>
                  <a:pt x="60" y="88"/>
                </a:lnTo>
                <a:lnTo>
                  <a:pt x="60" y="90"/>
                </a:lnTo>
                <a:lnTo>
                  <a:pt x="62" y="90"/>
                </a:lnTo>
                <a:lnTo>
                  <a:pt x="62" y="92"/>
                </a:lnTo>
                <a:lnTo>
                  <a:pt x="62" y="92"/>
                </a:lnTo>
                <a:lnTo>
                  <a:pt x="62" y="94"/>
                </a:lnTo>
                <a:lnTo>
                  <a:pt x="62" y="94"/>
                </a:lnTo>
                <a:lnTo>
                  <a:pt x="62" y="100"/>
                </a:lnTo>
                <a:lnTo>
                  <a:pt x="63" y="100"/>
                </a:lnTo>
                <a:lnTo>
                  <a:pt x="63" y="102"/>
                </a:lnTo>
                <a:lnTo>
                  <a:pt x="64" y="102"/>
                </a:lnTo>
                <a:lnTo>
                  <a:pt x="64" y="103"/>
                </a:lnTo>
                <a:lnTo>
                  <a:pt x="64" y="103"/>
                </a:lnTo>
                <a:lnTo>
                  <a:pt x="64" y="105"/>
                </a:lnTo>
                <a:lnTo>
                  <a:pt x="65" y="105"/>
                </a:lnTo>
                <a:lnTo>
                  <a:pt x="65" y="107"/>
                </a:lnTo>
                <a:lnTo>
                  <a:pt x="65" y="107"/>
                </a:lnTo>
                <a:lnTo>
                  <a:pt x="65" y="109"/>
                </a:lnTo>
                <a:lnTo>
                  <a:pt x="66" y="109"/>
                </a:lnTo>
                <a:lnTo>
                  <a:pt x="66" y="111"/>
                </a:lnTo>
                <a:lnTo>
                  <a:pt x="66" y="111"/>
                </a:lnTo>
                <a:lnTo>
                  <a:pt x="66" y="113"/>
                </a:lnTo>
                <a:lnTo>
                  <a:pt x="70" y="113"/>
                </a:lnTo>
                <a:lnTo>
                  <a:pt x="70" y="117"/>
                </a:lnTo>
                <a:lnTo>
                  <a:pt x="71" y="117"/>
                </a:lnTo>
                <a:lnTo>
                  <a:pt x="71" y="121"/>
                </a:lnTo>
                <a:lnTo>
                  <a:pt x="71" y="121"/>
                </a:lnTo>
                <a:lnTo>
                  <a:pt x="71" y="123"/>
                </a:lnTo>
                <a:lnTo>
                  <a:pt x="71" y="123"/>
                </a:lnTo>
                <a:lnTo>
                  <a:pt x="71" y="127"/>
                </a:lnTo>
                <a:lnTo>
                  <a:pt x="71" y="127"/>
                </a:lnTo>
                <a:lnTo>
                  <a:pt x="71" y="129"/>
                </a:lnTo>
                <a:lnTo>
                  <a:pt x="72" y="129"/>
                </a:lnTo>
                <a:lnTo>
                  <a:pt x="72" y="131"/>
                </a:lnTo>
                <a:lnTo>
                  <a:pt x="73" y="131"/>
                </a:lnTo>
                <a:lnTo>
                  <a:pt x="73" y="133"/>
                </a:lnTo>
                <a:lnTo>
                  <a:pt x="74" y="133"/>
                </a:lnTo>
                <a:lnTo>
                  <a:pt x="74" y="135"/>
                </a:lnTo>
                <a:lnTo>
                  <a:pt x="74" y="135"/>
                </a:lnTo>
                <a:lnTo>
                  <a:pt x="74" y="137"/>
                </a:lnTo>
                <a:lnTo>
                  <a:pt x="74" y="137"/>
                </a:lnTo>
                <a:lnTo>
                  <a:pt x="74" y="141"/>
                </a:lnTo>
                <a:lnTo>
                  <a:pt x="75" y="141"/>
                </a:lnTo>
                <a:lnTo>
                  <a:pt x="75" y="143"/>
                </a:lnTo>
                <a:lnTo>
                  <a:pt x="76" y="143"/>
                </a:lnTo>
                <a:lnTo>
                  <a:pt x="76" y="144"/>
                </a:lnTo>
                <a:lnTo>
                  <a:pt x="77" y="144"/>
                </a:lnTo>
                <a:lnTo>
                  <a:pt x="77" y="146"/>
                </a:lnTo>
                <a:lnTo>
                  <a:pt x="78" y="146"/>
                </a:lnTo>
                <a:lnTo>
                  <a:pt x="78" y="148"/>
                </a:lnTo>
                <a:lnTo>
                  <a:pt x="78" y="148"/>
                </a:lnTo>
                <a:lnTo>
                  <a:pt x="78" y="152"/>
                </a:lnTo>
                <a:lnTo>
                  <a:pt x="78" y="152"/>
                </a:lnTo>
                <a:lnTo>
                  <a:pt x="78" y="156"/>
                </a:lnTo>
                <a:lnTo>
                  <a:pt x="81" y="156"/>
                </a:lnTo>
                <a:lnTo>
                  <a:pt x="81" y="158"/>
                </a:lnTo>
                <a:lnTo>
                  <a:pt x="82" y="158"/>
                </a:lnTo>
                <a:lnTo>
                  <a:pt x="82" y="160"/>
                </a:lnTo>
                <a:lnTo>
                  <a:pt x="83" y="160"/>
                </a:lnTo>
                <a:lnTo>
                  <a:pt x="83" y="164"/>
                </a:lnTo>
                <a:lnTo>
                  <a:pt x="83" y="164"/>
                </a:lnTo>
                <a:lnTo>
                  <a:pt x="83" y="166"/>
                </a:lnTo>
                <a:lnTo>
                  <a:pt x="84" y="166"/>
                </a:lnTo>
                <a:lnTo>
                  <a:pt x="84" y="170"/>
                </a:lnTo>
                <a:lnTo>
                  <a:pt x="84" y="170"/>
                </a:lnTo>
                <a:lnTo>
                  <a:pt x="84" y="172"/>
                </a:lnTo>
                <a:lnTo>
                  <a:pt x="85" y="172"/>
                </a:lnTo>
                <a:lnTo>
                  <a:pt x="85" y="174"/>
                </a:lnTo>
                <a:lnTo>
                  <a:pt x="86" y="174"/>
                </a:lnTo>
                <a:lnTo>
                  <a:pt x="86" y="176"/>
                </a:lnTo>
                <a:lnTo>
                  <a:pt x="86" y="176"/>
                </a:lnTo>
                <a:lnTo>
                  <a:pt x="86" y="178"/>
                </a:lnTo>
                <a:lnTo>
                  <a:pt x="86" y="178"/>
                </a:lnTo>
                <a:lnTo>
                  <a:pt x="86" y="180"/>
                </a:lnTo>
                <a:lnTo>
                  <a:pt x="86" y="180"/>
                </a:lnTo>
                <a:lnTo>
                  <a:pt x="86" y="182"/>
                </a:lnTo>
                <a:lnTo>
                  <a:pt x="90" y="182"/>
                </a:lnTo>
                <a:lnTo>
                  <a:pt x="90" y="184"/>
                </a:lnTo>
                <a:lnTo>
                  <a:pt x="90" y="184"/>
                </a:lnTo>
                <a:lnTo>
                  <a:pt x="90" y="186"/>
                </a:lnTo>
                <a:lnTo>
                  <a:pt x="92" y="186"/>
                </a:lnTo>
                <a:lnTo>
                  <a:pt x="92" y="190"/>
                </a:lnTo>
                <a:lnTo>
                  <a:pt x="93" y="190"/>
                </a:lnTo>
                <a:lnTo>
                  <a:pt x="93" y="192"/>
                </a:lnTo>
                <a:lnTo>
                  <a:pt x="94" y="192"/>
                </a:lnTo>
                <a:lnTo>
                  <a:pt x="94" y="194"/>
                </a:lnTo>
                <a:lnTo>
                  <a:pt x="95" y="194"/>
                </a:lnTo>
                <a:lnTo>
                  <a:pt x="95" y="196"/>
                </a:lnTo>
                <a:lnTo>
                  <a:pt x="96" y="196"/>
                </a:lnTo>
                <a:lnTo>
                  <a:pt x="96" y="198"/>
                </a:lnTo>
                <a:lnTo>
                  <a:pt x="97" y="198"/>
                </a:lnTo>
                <a:lnTo>
                  <a:pt x="97" y="200"/>
                </a:lnTo>
                <a:lnTo>
                  <a:pt x="98" y="200"/>
                </a:lnTo>
                <a:lnTo>
                  <a:pt x="98" y="202"/>
                </a:lnTo>
                <a:lnTo>
                  <a:pt x="99" y="202"/>
                </a:lnTo>
                <a:lnTo>
                  <a:pt x="99" y="204"/>
                </a:lnTo>
                <a:lnTo>
                  <a:pt x="99" y="204"/>
                </a:lnTo>
                <a:lnTo>
                  <a:pt x="99" y="206"/>
                </a:lnTo>
                <a:lnTo>
                  <a:pt x="101" y="206"/>
                </a:lnTo>
                <a:lnTo>
                  <a:pt x="101" y="208"/>
                </a:lnTo>
                <a:lnTo>
                  <a:pt x="103" y="208"/>
                </a:lnTo>
                <a:lnTo>
                  <a:pt x="103" y="210"/>
                </a:lnTo>
                <a:lnTo>
                  <a:pt x="106" y="210"/>
                </a:lnTo>
                <a:lnTo>
                  <a:pt x="106" y="212"/>
                </a:lnTo>
                <a:lnTo>
                  <a:pt x="107" y="212"/>
                </a:lnTo>
                <a:lnTo>
                  <a:pt x="107" y="214"/>
                </a:lnTo>
                <a:lnTo>
                  <a:pt x="109" y="214"/>
                </a:lnTo>
                <a:lnTo>
                  <a:pt x="109" y="218"/>
                </a:lnTo>
                <a:lnTo>
                  <a:pt x="109" y="218"/>
                </a:lnTo>
                <a:lnTo>
                  <a:pt x="109" y="220"/>
                </a:lnTo>
                <a:lnTo>
                  <a:pt x="109" y="220"/>
                </a:lnTo>
                <a:lnTo>
                  <a:pt x="109" y="222"/>
                </a:lnTo>
                <a:lnTo>
                  <a:pt x="110" y="222"/>
                </a:lnTo>
                <a:lnTo>
                  <a:pt x="110" y="224"/>
                </a:lnTo>
                <a:lnTo>
                  <a:pt x="110" y="224"/>
                </a:lnTo>
                <a:lnTo>
                  <a:pt x="110" y="227"/>
                </a:lnTo>
                <a:lnTo>
                  <a:pt x="112" y="227"/>
                </a:lnTo>
                <a:lnTo>
                  <a:pt x="112" y="229"/>
                </a:lnTo>
                <a:lnTo>
                  <a:pt x="113" y="229"/>
                </a:lnTo>
                <a:lnTo>
                  <a:pt x="113" y="231"/>
                </a:lnTo>
                <a:lnTo>
                  <a:pt x="114" y="231"/>
                </a:lnTo>
                <a:lnTo>
                  <a:pt x="114" y="235"/>
                </a:lnTo>
                <a:lnTo>
                  <a:pt x="117" y="235"/>
                </a:lnTo>
                <a:lnTo>
                  <a:pt x="117" y="237"/>
                </a:lnTo>
                <a:lnTo>
                  <a:pt x="120" y="237"/>
                </a:lnTo>
                <a:lnTo>
                  <a:pt x="120" y="239"/>
                </a:lnTo>
                <a:lnTo>
                  <a:pt x="121" y="239"/>
                </a:lnTo>
                <a:lnTo>
                  <a:pt x="121" y="241"/>
                </a:lnTo>
                <a:lnTo>
                  <a:pt x="123" y="241"/>
                </a:lnTo>
                <a:lnTo>
                  <a:pt x="123" y="243"/>
                </a:lnTo>
                <a:lnTo>
                  <a:pt x="127" y="243"/>
                </a:lnTo>
                <a:lnTo>
                  <a:pt x="127" y="245"/>
                </a:lnTo>
                <a:lnTo>
                  <a:pt x="128" y="245"/>
                </a:lnTo>
                <a:lnTo>
                  <a:pt x="128" y="247"/>
                </a:lnTo>
                <a:lnTo>
                  <a:pt x="130" y="247"/>
                </a:lnTo>
                <a:lnTo>
                  <a:pt x="130" y="249"/>
                </a:lnTo>
                <a:lnTo>
                  <a:pt x="130" y="249"/>
                </a:lnTo>
                <a:lnTo>
                  <a:pt x="130" y="251"/>
                </a:lnTo>
                <a:lnTo>
                  <a:pt x="131" y="251"/>
                </a:lnTo>
                <a:lnTo>
                  <a:pt x="131" y="253"/>
                </a:lnTo>
                <a:lnTo>
                  <a:pt x="136" y="253"/>
                </a:lnTo>
                <a:lnTo>
                  <a:pt x="136" y="255"/>
                </a:lnTo>
                <a:lnTo>
                  <a:pt x="142" y="255"/>
                </a:lnTo>
                <a:lnTo>
                  <a:pt x="142" y="257"/>
                </a:lnTo>
                <a:lnTo>
                  <a:pt x="144" y="257"/>
                </a:lnTo>
                <a:lnTo>
                  <a:pt x="144" y="259"/>
                </a:lnTo>
                <a:lnTo>
                  <a:pt x="145" y="259"/>
                </a:lnTo>
                <a:lnTo>
                  <a:pt x="145" y="261"/>
                </a:lnTo>
                <a:lnTo>
                  <a:pt x="146" y="261"/>
                </a:lnTo>
                <a:lnTo>
                  <a:pt x="146" y="264"/>
                </a:lnTo>
                <a:lnTo>
                  <a:pt x="148" y="264"/>
                </a:lnTo>
                <a:lnTo>
                  <a:pt x="148" y="266"/>
                </a:lnTo>
                <a:lnTo>
                  <a:pt x="150" y="266"/>
                </a:lnTo>
                <a:lnTo>
                  <a:pt x="150" y="270"/>
                </a:lnTo>
                <a:lnTo>
                  <a:pt x="155" y="270"/>
                </a:lnTo>
                <a:lnTo>
                  <a:pt x="155" y="272"/>
                </a:lnTo>
                <a:lnTo>
                  <a:pt x="157" y="272"/>
                </a:lnTo>
                <a:lnTo>
                  <a:pt x="157" y="274"/>
                </a:lnTo>
                <a:lnTo>
                  <a:pt x="160" y="274"/>
                </a:lnTo>
                <a:lnTo>
                  <a:pt x="160" y="276"/>
                </a:lnTo>
                <a:lnTo>
                  <a:pt x="161" y="276"/>
                </a:lnTo>
                <a:lnTo>
                  <a:pt x="161" y="279"/>
                </a:lnTo>
                <a:lnTo>
                  <a:pt x="161" y="279"/>
                </a:lnTo>
                <a:lnTo>
                  <a:pt x="161" y="283"/>
                </a:lnTo>
                <a:lnTo>
                  <a:pt x="161" y="283"/>
                </a:lnTo>
                <a:lnTo>
                  <a:pt x="161" y="285"/>
                </a:lnTo>
                <a:lnTo>
                  <a:pt x="163" y="285"/>
                </a:lnTo>
                <a:lnTo>
                  <a:pt x="163" y="289"/>
                </a:lnTo>
                <a:lnTo>
                  <a:pt x="166" y="289"/>
                </a:lnTo>
                <a:lnTo>
                  <a:pt x="166" y="292"/>
                </a:lnTo>
                <a:lnTo>
                  <a:pt x="167" y="292"/>
                </a:lnTo>
                <a:lnTo>
                  <a:pt x="167" y="294"/>
                </a:lnTo>
                <a:lnTo>
                  <a:pt x="169" y="294"/>
                </a:lnTo>
                <a:lnTo>
                  <a:pt x="169" y="298"/>
                </a:lnTo>
                <a:lnTo>
                  <a:pt x="177" y="298"/>
                </a:lnTo>
                <a:lnTo>
                  <a:pt x="177" y="300"/>
                </a:lnTo>
                <a:lnTo>
                  <a:pt x="182" y="300"/>
                </a:lnTo>
                <a:lnTo>
                  <a:pt x="182" y="303"/>
                </a:lnTo>
                <a:lnTo>
                  <a:pt x="193" y="303"/>
                </a:lnTo>
                <a:lnTo>
                  <a:pt x="193" y="305"/>
                </a:lnTo>
                <a:lnTo>
                  <a:pt x="195" y="305"/>
                </a:lnTo>
                <a:lnTo>
                  <a:pt x="195" y="307"/>
                </a:lnTo>
                <a:lnTo>
                  <a:pt x="198" y="307"/>
                </a:lnTo>
                <a:lnTo>
                  <a:pt x="198" y="312"/>
                </a:lnTo>
                <a:lnTo>
                  <a:pt x="201" y="312"/>
                </a:lnTo>
                <a:lnTo>
                  <a:pt x="201" y="314"/>
                </a:lnTo>
                <a:lnTo>
                  <a:pt x="204" y="314"/>
                </a:lnTo>
                <a:lnTo>
                  <a:pt x="204" y="316"/>
                </a:lnTo>
                <a:lnTo>
                  <a:pt x="211" y="316"/>
                </a:lnTo>
                <a:lnTo>
                  <a:pt x="211" y="321"/>
                </a:lnTo>
                <a:lnTo>
                  <a:pt x="213" y="321"/>
                </a:lnTo>
                <a:lnTo>
                  <a:pt x="213" y="324"/>
                </a:lnTo>
                <a:lnTo>
                  <a:pt x="256" y="324"/>
                </a:lnTo>
                <a:lnTo>
                  <a:pt x="256" y="327"/>
                </a:lnTo>
                <a:lnTo>
                  <a:pt x="275" y="327"/>
                </a:lnTo>
                <a:lnTo>
                  <a:pt x="275" y="330"/>
                </a:lnTo>
                <a:lnTo>
                  <a:pt x="276" y="330"/>
                </a:lnTo>
                <a:lnTo>
                  <a:pt x="276" y="333"/>
                </a:lnTo>
                <a:lnTo>
                  <a:pt x="297" y="333"/>
                </a:lnTo>
                <a:lnTo>
                  <a:pt x="297" y="337"/>
                </a:lnTo>
                <a:lnTo>
                  <a:pt x="331" y="337"/>
                </a:lnTo>
                <a:lnTo>
                  <a:pt x="331" y="342"/>
                </a:lnTo>
                <a:lnTo>
                  <a:pt x="336" y="342"/>
                </a:lnTo>
                <a:lnTo>
                  <a:pt x="336" y="348"/>
                </a:lnTo>
                <a:lnTo>
                  <a:pt x="545" y="348"/>
                </a:lnTo>
                <a:lnTo>
                  <a:pt x="545" y="348"/>
                </a:lnTo>
              </a:path>
            </a:pathLst>
          </a:custGeom>
          <a:noFill/>
          <a:ln w="15875"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7" name="Rectangle 169"/>
          <p:cNvSpPr>
            <a:spLocks noChangeArrowheads="1"/>
          </p:cNvSpPr>
          <p:nvPr/>
        </p:nvSpPr>
        <p:spPr bwMode="auto">
          <a:xfrm>
            <a:off x="6019800" y="3788488"/>
            <a:ext cx="1584152"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pitchFamily="34" charset="0"/>
                <a:cs typeface="Arial" pitchFamily="34" charset="0"/>
              </a:rPr>
              <a:t>Log-rank </a:t>
            </a:r>
            <a:r>
              <a:rPr kumimoji="0" lang="en-US" sz="1600" b="1" i="1" u="none" strike="noStrike" cap="none" normalizeH="0" baseline="0" dirty="0" smtClean="0">
                <a:ln>
                  <a:noFill/>
                </a:ln>
                <a:effectLst/>
                <a:latin typeface="Arial" pitchFamily="34" charset="0"/>
                <a:cs typeface="Arial" pitchFamily="34" charset="0"/>
              </a:rPr>
              <a:t>P </a:t>
            </a:r>
            <a:r>
              <a:rPr kumimoji="0" lang="en-US" sz="1600" b="1" i="0" u="none" strike="noStrike" cap="none" normalizeH="0" baseline="0" dirty="0" smtClean="0">
                <a:ln>
                  <a:noFill/>
                </a:ln>
                <a:effectLst/>
                <a:latin typeface="Arial" pitchFamily="34" charset="0"/>
                <a:cs typeface="Arial" pitchFamily="34" charset="0"/>
              </a:rPr>
              <a:t>= </a:t>
            </a:r>
            <a:r>
              <a:rPr kumimoji="0" lang="en-US" sz="1600" b="1" i="0" u="none" strike="noStrike" cap="none" normalizeH="0" baseline="0" dirty="0" smtClean="0">
                <a:ln>
                  <a:noFill/>
                </a:ln>
                <a:effectLst/>
                <a:latin typeface="Arial" pitchFamily="34" charset="0"/>
                <a:cs typeface="Arial" pitchFamily="34" charset="0"/>
              </a:rPr>
              <a:t>.</a:t>
            </a:r>
            <a:r>
              <a:rPr kumimoji="0" lang="en-US" sz="1600" b="1" i="0" u="none" strike="noStrike" cap="none" normalizeH="0" baseline="0" dirty="0" smtClean="0">
                <a:ln>
                  <a:noFill/>
                </a:ln>
                <a:effectLst/>
                <a:latin typeface="Arial" pitchFamily="34" charset="0"/>
                <a:cs typeface="Arial" pitchFamily="34" charset="0"/>
              </a:rPr>
              <a:t>02</a:t>
            </a:r>
          </a:p>
        </p:txBody>
      </p:sp>
      <p:cxnSp>
        <p:nvCxnSpPr>
          <p:cNvPr id="98" name="Straight Connector 97"/>
          <p:cNvCxnSpPr/>
          <p:nvPr/>
        </p:nvCxnSpPr>
        <p:spPr>
          <a:xfrm>
            <a:off x="1758912" y="1177949"/>
            <a:ext cx="0" cy="406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752600" y="5247763"/>
            <a:ext cx="5562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676400" y="2778301"/>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1676400" y="3547112"/>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1676400" y="4331411"/>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1676400" y="198623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1677376" y="1203240"/>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1676400" y="5115101"/>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933632" y="5250365"/>
            <a:ext cx="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637392" y="5250365"/>
            <a:ext cx="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340664" y="5250365"/>
            <a:ext cx="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4038600" y="5250365"/>
            <a:ext cx="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4736536" y="5249715"/>
            <a:ext cx="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439320" y="5250365"/>
            <a:ext cx="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131432" y="5257480"/>
            <a:ext cx="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828880" y="5257480"/>
            <a:ext cx="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5105400" y="1248489"/>
            <a:ext cx="2971800" cy="2006600"/>
            <a:chOff x="1981200" y="781050"/>
            <a:chExt cx="2971800" cy="1504950"/>
          </a:xfrm>
        </p:grpSpPr>
        <p:sp>
          <p:nvSpPr>
            <p:cNvPr id="101" name="Rectangle 100"/>
            <p:cNvSpPr>
              <a:spLocks noChangeArrowheads="1"/>
            </p:cNvSpPr>
            <p:nvPr/>
          </p:nvSpPr>
          <p:spPr bwMode="auto">
            <a:xfrm>
              <a:off x="2057399" y="828675"/>
              <a:ext cx="618759" cy="1385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Arial" pitchFamily="34" charset="0"/>
                  <a:cs typeface="Arial" pitchFamily="34" charset="0"/>
                </a:rPr>
                <a:t>Quintile </a:t>
              </a:r>
            </a:p>
          </p:txBody>
        </p:sp>
        <p:sp>
          <p:nvSpPr>
            <p:cNvPr id="104" name="Freeform 103"/>
            <p:cNvSpPr>
              <a:spLocks/>
            </p:cNvSpPr>
            <p:nvPr/>
          </p:nvSpPr>
          <p:spPr bwMode="auto">
            <a:xfrm>
              <a:off x="1981200" y="1057275"/>
              <a:ext cx="2971800" cy="45719"/>
            </a:xfrm>
            <a:custGeom>
              <a:avLst/>
              <a:gdLst/>
              <a:ahLst/>
              <a:cxnLst>
                <a:cxn ang="0">
                  <a:pos x="0" y="0"/>
                </a:cxn>
                <a:cxn ang="0">
                  <a:pos x="0" y="0"/>
                </a:cxn>
                <a:cxn ang="0">
                  <a:pos x="2640" y="0"/>
                </a:cxn>
              </a:cxnLst>
              <a:rect l="0" t="0" r="r" b="b"/>
              <a:pathLst>
                <a:path w="2640">
                  <a:moveTo>
                    <a:pt x="0" y="0"/>
                  </a:moveTo>
                  <a:lnTo>
                    <a:pt x="0" y="0"/>
                  </a:lnTo>
                  <a:lnTo>
                    <a:pt x="2640" y="0"/>
                  </a:lnTo>
                </a:path>
              </a:pathLst>
            </a:custGeom>
            <a:noFill/>
            <a:ln w="1270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1000">
                <a:solidFill>
                  <a:schemeClr val="bg1"/>
                </a:solidFill>
              </a:endParaRPr>
            </a:p>
          </p:txBody>
        </p:sp>
        <p:cxnSp>
          <p:nvCxnSpPr>
            <p:cNvPr id="106" name="Straight Connector 105"/>
            <p:cNvCxnSpPr/>
            <p:nvPr/>
          </p:nvCxnSpPr>
          <p:spPr>
            <a:xfrm>
              <a:off x="2743199" y="828675"/>
              <a:ext cx="0" cy="14573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a:spLocks noChangeArrowheads="1"/>
            </p:cNvSpPr>
            <p:nvPr/>
          </p:nvSpPr>
          <p:spPr bwMode="auto">
            <a:xfrm>
              <a:off x="2266949" y="2057400"/>
              <a:ext cx="99386"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00"/>
                  </a:solidFill>
                  <a:effectLst/>
                  <a:latin typeface="Arial" pitchFamily="34" charset="0"/>
                  <a:cs typeface="Arial" pitchFamily="34" charset="0"/>
                </a:rPr>
                <a:t>5</a:t>
              </a:r>
            </a:p>
          </p:txBody>
        </p:sp>
        <p:sp>
          <p:nvSpPr>
            <p:cNvPr id="111" name="Rectangle 110"/>
            <p:cNvSpPr>
              <a:spLocks noChangeArrowheads="1"/>
            </p:cNvSpPr>
            <p:nvPr/>
          </p:nvSpPr>
          <p:spPr bwMode="auto">
            <a:xfrm>
              <a:off x="2276474" y="1609725"/>
              <a:ext cx="99386"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pitchFamily="34" charset="0"/>
                  <a:cs typeface="Arial" pitchFamily="34" charset="0"/>
                </a:rPr>
                <a:t>3</a:t>
              </a:r>
            </a:p>
          </p:txBody>
        </p:sp>
        <p:sp>
          <p:nvSpPr>
            <p:cNvPr id="116" name="Rectangle 115"/>
            <p:cNvSpPr>
              <a:spLocks noChangeArrowheads="1"/>
            </p:cNvSpPr>
            <p:nvPr/>
          </p:nvSpPr>
          <p:spPr bwMode="auto">
            <a:xfrm>
              <a:off x="2266949" y="1371600"/>
              <a:ext cx="99386"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dirty="0" smtClean="0">
                  <a:ln>
                    <a:noFill/>
                  </a:ln>
                  <a:solidFill>
                    <a:srgbClr val="9FFF6D"/>
                  </a:solidFill>
                  <a:effectLst/>
                  <a:latin typeface="Arial" pitchFamily="34" charset="0"/>
                  <a:cs typeface="Arial" pitchFamily="34" charset="0"/>
                </a:rPr>
                <a:t>2</a:t>
              </a:r>
              <a:endParaRPr kumimoji="0" lang="en-US" sz="1400" b="1" i="0" u="none" strike="noStrike" cap="none" normalizeH="0" baseline="0" dirty="0" smtClean="0">
                <a:ln>
                  <a:noFill/>
                </a:ln>
                <a:solidFill>
                  <a:srgbClr val="9FFF6D"/>
                </a:solidFill>
                <a:effectLst/>
                <a:latin typeface="Arial" pitchFamily="34" charset="0"/>
                <a:cs typeface="Arial" pitchFamily="34" charset="0"/>
              </a:endParaRPr>
            </a:p>
          </p:txBody>
        </p:sp>
        <p:sp>
          <p:nvSpPr>
            <p:cNvPr id="117" name="Rectangle 116"/>
            <p:cNvSpPr>
              <a:spLocks noChangeArrowheads="1"/>
            </p:cNvSpPr>
            <p:nvPr/>
          </p:nvSpPr>
          <p:spPr bwMode="auto">
            <a:xfrm>
              <a:off x="2895600" y="819150"/>
              <a:ext cx="1138132" cy="1385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smtClean="0">
                  <a:latin typeface="Arial" pitchFamily="34" charset="0"/>
                  <a:cs typeface="Arial" pitchFamily="34" charset="0"/>
                </a:rPr>
                <a:t>mPF</a:t>
              </a:r>
              <a:r>
                <a:rPr kumimoji="0" lang="en-US" sz="1200" b="1" i="0" u="none" strike="noStrike" cap="none" normalizeH="0" baseline="0" dirty="0" smtClean="0">
                  <a:ln>
                    <a:noFill/>
                  </a:ln>
                  <a:effectLst/>
                  <a:latin typeface="Arial" pitchFamily="34" charset="0"/>
                  <a:cs typeface="Arial" pitchFamily="34" charset="0"/>
                </a:rPr>
                <a:t>S (months)</a:t>
              </a:r>
            </a:p>
          </p:txBody>
        </p:sp>
        <p:sp>
          <p:nvSpPr>
            <p:cNvPr id="118" name="Rectangle 117"/>
            <p:cNvSpPr>
              <a:spLocks noChangeArrowheads="1"/>
            </p:cNvSpPr>
            <p:nvPr/>
          </p:nvSpPr>
          <p:spPr bwMode="auto">
            <a:xfrm>
              <a:off x="3171824" y="1371600"/>
              <a:ext cx="347852"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solidFill>
                    <a:srgbClr val="9FFF6D"/>
                  </a:solidFill>
                  <a:latin typeface="Arial" pitchFamily="34" charset="0"/>
                  <a:cs typeface="Arial" pitchFamily="34" charset="0"/>
                </a:rPr>
                <a:t>10.9</a:t>
              </a:r>
              <a:endParaRPr kumimoji="0" lang="en-US" sz="1400" b="1" i="0" u="none" strike="noStrike" cap="none" normalizeH="0" baseline="0" dirty="0" smtClean="0">
                <a:ln>
                  <a:noFill/>
                </a:ln>
                <a:solidFill>
                  <a:srgbClr val="9FFF6D"/>
                </a:solidFill>
                <a:effectLst/>
                <a:latin typeface="Arial" pitchFamily="34" charset="0"/>
                <a:cs typeface="Arial" pitchFamily="34" charset="0"/>
              </a:endParaRPr>
            </a:p>
          </p:txBody>
        </p:sp>
        <p:sp>
          <p:nvSpPr>
            <p:cNvPr id="119" name="Rectangle 118"/>
            <p:cNvSpPr>
              <a:spLocks noChangeArrowheads="1"/>
            </p:cNvSpPr>
            <p:nvPr/>
          </p:nvSpPr>
          <p:spPr bwMode="auto">
            <a:xfrm>
              <a:off x="3124200" y="1600200"/>
              <a:ext cx="337978"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pitchFamily="34" charset="0"/>
                  <a:cs typeface="Arial" pitchFamily="34" charset="0"/>
                </a:rPr>
                <a:t>11.4</a:t>
              </a:r>
            </a:p>
          </p:txBody>
        </p:sp>
        <p:sp>
          <p:nvSpPr>
            <p:cNvPr id="120" name="Rectangle 119"/>
            <p:cNvSpPr>
              <a:spLocks noChangeArrowheads="1"/>
            </p:cNvSpPr>
            <p:nvPr/>
          </p:nvSpPr>
          <p:spPr bwMode="auto">
            <a:xfrm>
              <a:off x="3171824" y="2066925"/>
              <a:ext cx="347852"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00"/>
                  </a:solidFill>
                  <a:effectLst/>
                  <a:latin typeface="Arial" pitchFamily="34" charset="0"/>
                  <a:cs typeface="Arial" pitchFamily="34" charset="0"/>
                </a:rPr>
                <a:t>12.2</a:t>
              </a:r>
            </a:p>
          </p:txBody>
        </p:sp>
        <p:sp>
          <p:nvSpPr>
            <p:cNvPr id="129" name="Rectangle 128"/>
            <p:cNvSpPr>
              <a:spLocks noChangeArrowheads="1"/>
            </p:cNvSpPr>
            <p:nvPr/>
          </p:nvSpPr>
          <p:spPr bwMode="auto">
            <a:xfrm>
              <a:off x="2266949" y="1114425"/>
              <a:ext cx="99386"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9FFF6D"/>
                  </a:solidFill>
                  <a:effectLst/>
                  <a:latin typeface="Arial" pitchFamily="34" charset="0"/>
                  <a:cs typeface="Arial" pitchFamily="34" charset="0"/>
                </a:rPr>
                <a:t>1</a:t>
              </a:r>
            </a:p>
          </p:txBody>
        </p:sp>
        <p:sp>
          <p:nvSpPr>
            <p:cNvPr id="130" name="Rectangle 129"/>
            <p:cNvSpPr>
              <a:spLocks noChangeArrowheads="1"/>
            </p:cNvSpPr>
            <p:nvPr/>
          </p:nvSpPr>
          <p:spPr bwMode="auto">
            <a:xfrm>
              <a:off x="3171824" y="1143000"/>
              <a:ext cx="347852"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rgbClr val="9FFF6D"/>
                  </a:solidFill>
                  <a:effectLst/>
                  <a:latin typeface="Arial" pitchFamily="34" charset="0"/>
                  <a:cs typeface="Arial" pitchFamily="34" charset="0"/>
                </a:rPr>
                <a:t>10.1</a:t>
              </a:r>
            </a:p>
          </p:txBody>
        </p:sp>
        <p:sp>
          <p:nvSpPr>
            <p:cNvPr id="131" name="Rectangle 130"/>
            <p:cNvSpPr/>
            <p:nvPr/>
          </p:nvSpPr>
          <p:spPr>
            <a:xfrm>
              <a:off x="4114799" y="781050"/>
              <a:ext cx="731290" cy="207749"/>
            </a:xfrm>
            <a:prstGeom prst="rect">
              <a:avLst/>
            </a:prstGeom>
          </p:spPr>
          <p:txBody>
            <a:bodyPr wrap="none">
              <a:spAutoFit/>
            </a:bodyPr>
            <a:lstStyle/>
            <a:p>
              <a:r>
                <a:rPr lang="en-US" sz="1200" b="1" dirty="0" smtClean="0">
                  <a:latin typeface="Arial" pitchFamily="34" charset="0"/>
                  <a:cs typeface="Arial" pitchFamily="34" charset="0"/>
                </a:rPr>
                <a:t>95% CI </a:t>
              </a:r>
              <a:endParaRPr lang="en-US" sz="1200" dirty="0"/>
            </a:p>
          </p:txBody>
        </p:sp>
        <p:sp>
          <p:nvSpPr>
            <p:cNvPr id="132" name="Rectangle 131"/>
            <p:cNvSpPr/>
            <p:nvPr/>
          </p:nvSpPr>
          <p:spPr>
            <a:xfrm>
              <a:off x="4029074" y="1104900"/>
              <a:ext cx="830420" cy="230833"/>
            </a:xfrm>
            <a:prstGeom prst="rect">
              <a:avLst/>
            </a:prstGeom>
          </p:spPr>
          <p:txBody>
            <a:bodyPr wrap="none">
              <a:spAutoFit/>
            </a:bodyPr>
            <a:lstStyle/>
            <a:p>
              <a:pPr lvl="0"/>
              <a:r>
                <a:rPr lang="en-US" sz="1400" b="1" dirty="0" smtClean="0">
                  <a:solidFill>
                    <a:srgbClr val="9FFF6D"/>
                  </a:solidFill>
                  <a:latin typeface="Arial" pitchFamily="34" charset="0"/>
                  <a:cs typeface="Arial" pitchFamily="34" charset="0"/>
                </a:rPr>
                <a:t>9.2-11.3</a:t>
              </a:r>
            </a:p>
          </p:txBody>
        </p:sp>
        <p:sp>
          <p:nvSpPr>
            <p:cNvPr id="133" name="Rectangle 132"/>
            <p:cNvSpPr>
              <a:spLocks noChangeArrowheads="1"/>
            </p:cNvSpPr>
            <p:nvPr/>
          </p:nvSpPr>
          <p:spPr bwMode="auto">
            <a:xfrm>
              <a:off x="2279613" y="1828800"/>
              <a:ext cx="99386"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Arial" pitchFamily="34" charset="0"/>
                  <a:cs typeface="Arial" pitchFamily="34" charset="0"/>
                </a:rPr>
                <a:t>4</a:t>
              </a:r>
              <a:endParaRPr kumimoji="0" lang="en-US" sz="1400" b="1" i="0" u="none" strike="noStrike" cap="none" normalizeH="0" baseline="0" dirty="0" smtClean="0">
                <a:ln>
                  <a:noFill/>
                </a:ln>
                <a:effectLst/>
                <a:latin typeface="Arial" pitchFamily="34" charset="0"/>
                <a:cs typeface="Arial" pitchFamily="34" charset="0"/>
              </a:endParaRPr>
            </a:p>
          </p:txBody>
        </p:sp>
        <p:sp>
          <p:nvSpPr>
            <p:cNvPr id="134" name="Rectangle 133"/>
            <p:cNvSpPr>
              <a:spLocks noChangeArrowheads="1"/>
            </p:cNvSpPr>
            <p:nvPr/>
          </p:nvSpPr>
          <p:spPr bwMode="auto">
            <a:xfrm>
              <a:off x="3124200" y="1828800"/>
              <a:ext cx="347852"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pitchFamily="34" charset="0"/>
                  <a:cs typeface="Arial" pitchFamily="34" charset="0"/>
                </a:rPr>
                <a:t>12.7</a:t>
              </a:r>
            </a:p>
          </p:txBody>
        </p:sp>
        <p:sp>
          <p:nvSpPr>
            <p:cNvPr id="135" name="Rectangle 134"/>
            <p:cNvSpPr/>
            <p:nvPr/>
          </p:nvSpPr>
          <p:spPr>
            <a:xfrm>
              <a:off x="4029074" y="1323975"/>
              <a:ext cx="830420" cy="230833"/>
            </a:xfrm>
            <a:prstGeom prst="rect">
              <a:avLst/>
            </a:prstGeom>
          </p:spPr>
          <p:txBody>
            <a:bodyPr wrap="none">
              <a:spAutoFit/>
            </a:bodyPr>
            <a:lstStyle/>
            <a:p>
              <a:r>
                <a:rPr lang="en-US" sz="1400" b="1" dirty="0" smtClean="0">
                  <a:solidFill>
                    <a:srgbClr val="9FFF6D"/>
                  </a:solidFill>
                  <a:latin typeface="Arial" pitchFamily="34" charset="0"/>
                  <a:cs typeface="Arial" pitchFamily="34" charset="0"/>
                </a:rPr>
                <a:t>9.6-11.6</a:t>
              </a:r>
              <a:endParaRPr lang="en-US" sz="1400" dirty="0"/>
            </a:p>
          </p:txBody>
        </p:sp>
        <p:sp>
          <p:nvSpPr>
            <p:cNvPr id="136" name="Rectangle 135"/>
            <p:cNvSpPr/>
            <p:nvPr/>
          </p:nvSpPr>
          <p:spPr>
            <a:xfrm>
              <a:off x="4029074" y="1562100"/>
              <a:ext cx="840295" cy="230833"/>
            </a:xfrm>
            <a:prstGeom prst="rect">
              <a:avLst/>
            </a:prstGeom>
          </p:spPr>
          <p:txBody>
            <a:bodyPr wrap="none">
              <a:spAutoFit/>
            </a:bodyPr>
            <a:lstStyle/>
            <a:p>
              <a:pPr lvl="0"/>
              <a:r>
                <a:rPr lang="en-US" sz="1400" b="1" dirty="0" smtClean="0">
                  <a:latin typeface="Arial" pitchFamily="34" charset="0"/>
                  <a:cs typeface="Arial" pitchFamily="34" charset="0"/>
                </a:rPr>
                <a:t>9.7-12.9</a:t>
              </a:r>
            </a:p>
          </p:txBody>
        </p:sp>
        <p:sp>
          <p:nvSpPr>
            <p:cNvPr id="137" name="Rectangle 136"/>
            <p:cNvSpPr/>
            <p:nvPr/>
          </p:nvSpPr>
          <p:spPr>
            <a:xfrm>
              <a:off x="3962399" y="1790700"/>
              <a:ext cx="929806" cy="230833"/>
            </a:xfrm>
            <a:prstGeom prst="rect">
              <a:avLst/>
            </a:prstGeom>
          </p:spPr>
          <p:txBody>
            <a:bodyPr wrap="none">
              <a:spAutoFit/>
            </a:bodyPr>
            <a:lstStyle/>
            <a:p>
              <a:pPr lvl="0"/>
              <a:r>
                <a:rPr lang="en-US" sz="1400" b="1" dirty="0" smtClean="0">
                  <a:latin typeface="Arial" pitchFamily="34" charset="0"/>
                  <a:cs typeface="Arial" pitchFamily="34" charset="0"/>
                </a:rPr>
                <a:t>11.1-13.6</a:t>
              </a:r>
            </a:p>
          </p:txBody>
        </p:sp>
        <p:sp>
          <p:nvSpPr>
            <p:cNvPr id="138" name="Rectangle 137"/>
            <p:cNvSpPr/>
            <p:nvPr/>
          </p:nvSpPr>
          <p:spPr>
            <a:xfrm>
              <a:off x="3962399" y="2019300"/>
              <a:ext cx="939681" cy="230833"/>
            </a:xfrm>
            <a:prstGeom prst="rect">
              <a:avLst/>
            </a:prstGeom>
          </p:spPr>
          <p:txBody>
            <a:bodyPr wrap="none">
              <a:spAutoFit/>
            </a:bodyPr>
            <a:lstStyle/>
            <a:p>
              <a:pPr lvl="0"/>
              <a:r>
                <a:rPr lang="en-US" sz="1400" b="1" dirty="0" smtClean="0">
                  <a:solidFill>
                    <a:srgbClr val="FFFF00"/>
                  </a:solidFill>
                  <a:latin typeface="Arial" pitchFamily="34" charset="0"/>
                  <a:cs typeface="Arial" pitchFamily="34" charset="0"/>
                </a:rPr>
                <a:t>10.8-14.2</a:t>
              </a:r>
            </a:p>
          </p:txBody>
        </p:sp>
      </p:grpSp>
      <p:sp>
        <p:nvSpPr>
          <p:cNvPr id="141" name="TextBox 140"/>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extLst>
      <p:ext uri="{BB962C8B-B14F-4D97-AF65-F5344CB8AC3E}">
        <p14:creationId xmlns:p14="http://schemas.microsoft.com/office/powerpoint/2010/main" val="1991509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139" y="268792"/>
            <a:ext cx="8467725" cy="1143000"/>
          </a:xfrm>
        </p:spPr>
        <p:txBody>
          <a:bodyPr/>
          <a:lstStyle/>
          <a:p>
            <a:r>
              <a:rPr lang="en-US" sz="3600" dirty="0" smtClean="0"/>
              <a:t>Multivariate Analysis</a:t>
            </a:r>
            <a:endParaRPr lang="en-US" sz="3600" dirty="0"/>
          </a:p>
        </p:txBody>
      </p:sp>
      <p:sp>
        <p:nvSpPr>
          <p:cNvPr id="3" name="Content Placeholder 2"/>
          <p:cNvSpPr>
            <a:spLocks noGrp="1"/>
          </p:cNvSpPr>
          <p:nvPr>
            <p:ph sz="half" idx="1"/>
          </p:nvPr>
        </p:nvSpPr>
        <p:spPr>
          <a:xfrm>
            <a:off x="152400" y="1143000"/>
            <a:ext cx="4724400" cy="4525963"/>
          </a:xfrm>
        </p:spPr>
        <p:txBody>
          <a:bodyPr/>
          <a:lstStyle/>
          <a:p>
            <a:r>
              <a:rPr lang="en-US" sz="2400" dirty="0" smtClean="0"/>
              <a:t>Final model adjusted for:</a:t>
            </a:r>
          </a:p>
          <a:p>
            <a:pPr lvl="1"/>
            <a:r>
              <a:rPr lang="en-US" sz="1800" dirty="0" smtClean="0"/>
              <a:t>Age</a:t>
            </a:r>
          </a:p>
          <a:p>
            <a:pPr lvl="1"/>
            <a:r>
              <a:rPr lang="en-US" sz="1800" dirty="0" smtClean="0"/>
              <a:t>Sex</a:t>
            </a:r>
          </a:p>
          <a:p>
            <a:pPr lvl="1"/>
            <a:r>
              <a:rPr lang="en-US" sz="1800" dirty="0" smtClean="0"/>
              <a:t>Race</a:t>
            </a:r>
          </a:p>
          <a:p>
            <a:pPr lvl="1"/>
            <a:r>
              <a:rPr lang="en-US" sz="1800" dirty="0"/>
              <a:t>ECOG performance </a:t>
            </a:r>
            <a:r>
              <a:rPr lang="en-US" sz="1800" dirty="0" smtClean="0"/>
              <a:t>status</a:t>
            </a:r>
          </a:p>
          <a:p>
            <a:pPr lvl="1"/>
            <a:r>
              <a:rPr lang="en-US" sz="1800" dirty="0" smtClean="0"/>
              <a:t>Chemotherapy backbone</a:t>
            </a:r>
          </a:p>
          <a:p>
            <a:pPr lvl="1"/>
            <a:r>
              <a:rPr lang="en-US" sz="1800" dirty="0" smtClean="0"/>
              <a:t>Previous adjuvant therapy</a:t>
            </a:r>
          </a:p>
          <a:p>
            <a:pPr lvl="1"/>
            <a:r>
              <a:rPr lang="en-US" sz="1800" dirty="0" smtClean="0"/>
              <a:t>Assigned biologic</a:t>
            </a:r>
          </a:p>
          <a:p>
            <a:pPr lvl="1"/>
            <a:r>
              <a:rPr lang="en-US" sz="1800" i="1" dirty="0"/>
              <a:t>RAS </a:t>
            </a:r>
            <a:r>
              <a:rPr lang="en-US" sz="1800" dirty="0"/>
              <a:t>mutation status</a:t>
            </a:r>
            <a:endParaRPr lang="en-US" sz="1800" i="1" dirty="0"/>
          </a:p>
          <a:p>
            <a:pPr lvl="1"/>
            <a:r>
              <a:rPr lang="en-US" sz="1800" dirty="0"/>
              <a:t>Season of blood draw</a:t>
            </a:r>
          </a:p>
          <a:p>
            <a:pPr lvl="1"/>
            <a:r>
              <a:rPr lang="en-US" sz="1800" dirty="0"/>
              <a:t>Geographic region of residence</a:t>
            </a:r>
          </a:p>
          <a:p>
            <a:pPr lvl="1"/>
            <a:r>
              <a:rPr lang="en-US" sz="1800" dirty="0"/>
              <a:t>Body-mass index</a:t>
            </a:r>
          </a:p>
          <a:p>
            <a:pPr lvl="1"/>
            <a:r>
              <a:rPr lang="en-US" sz="1800" dirty="0"/>
              <a:t>Physical activity</a:t>
            </a:r>
          </a:p>
          <a:p>
            <a:pPr lvl="1"/>
            <a:endParaRPr lang="en-US" sz="1800" dirty="0" smtClean="0"/>
          </a:p>
          <a:p>
            <a:pPr lvl="1"/>
            <a:endParaRPr lang="en-US" sz="2000" dirty="0"/>
          </a:p>
        </p:txBody>
      </p:sp>
      <p:sp>
        <p:nvSpPr>
          <p:cNvPr id="5" name="TextBox 4"/>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extLst>
      <p:ext uri="{BB962C8B-B14F-4D97-AF65-F5344CB8AC3E}">
        <p14:creationId xmlns:p14="http://schemas.microsoft.com/office/powerpoint/2010/main" val="771082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307688"/>
            <a:ext cx="8686800" cy="1096963"/>
          </a:xfrm>
        </p:spPr>
        <p:txBody>
          <a:bodyPr/>
          <a:lstStyle/>
          <a:p>
            <a:pPr eaLnBrk="1" hangingPunct="1"/>
            <a:r>
              <a:rPr lang="en-US" sz="3200" dirty="0" smtClean="0">
                <a:latin typeface="Arial" charset="0"/>
              </a:rPr>
              <a:t>Multivariate Hazard Ratios: Overall Survival</a:t>
            </a:r>
            <a:endParaRPr lang="en-US" sz="3200" dirty="0">
              <a:latin typeface="Arial" charset="0"/>
            </a:endParaRPr>
          </a:p>
        </p:txBody>
      </p:sp>
      <p:sp>
        <p:nvSpPr>
          <p:cNvPr id="37893" name="Freeform 5"/>
          <p:cNvSpPr>
            <a:spLocks/>
          </p:cNvSpPr>
          <p:nvPr/>
        </p:nvSpPr>
        <p:spPr bwMode="auto">
          <a:xfrm>
            <a:off x="1697036" y="5650442"/>
            <a:ext cx="6461127" cy="2117"/>
          </a:xfrm>
          <a:custGeom>
            <a:avLst/>
            <a:gdLst/>
            <a:ahLst/>
            <a:cxnLst>
              <a:cxn ang="0">
                <a:pos x="0" y="0"/>
              </a:cxn>
              <a:cxn ang="0">
                <a:pos x="0" y="0"/>
              </a:cxn>
              <a:cxn ang="0">
                <a:pos x="8150" y="2"/>
              </a:cxn>
            </a:cxnLst>
            <a:rect l="0" t="0" r="r" b="b"/>
            <a:pathLst>
              <a:path w="8150" h="2">
                <a:moveTo>
                  <a:pt x="0" y="0"/>
                </a:moveTo>
                <a:lnTo>
                  <a:pt x="0" y="0"/>
                </a:lnTo>
                <a:lnTo>
                  <a:pt x="815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894" name="Freeform 6"/>
          <p:cNvSpPr>
            <a:spLocks/>
          </p:cNvSpPr>
          <p:nvPr/>
        </p:nvSpPr>
        <p:spPr bwMode="auto">
          <a:xfrm>
            <a:off x="2808287" y="5654675"/>
            <a:ext cx="1588" cy="74083"/>
          </a:xfrm>
          <a:custGeom>
            <a:avLst/>
            <a:gdLst/>
            <a:ahLst/>
            <a:cxnLst>
              <a:cxn ang="0">
                <a:pos x="0" y="70"/>
              </a:cxn>
              <a:cxn ang="0">
                <a:pos x="0" y="70"/>
              </a:cxn>
              <a:cxn ang="0">
                <a:pos x="2" y="0"/>
              </a:cxn>
            </a:cxnLst>
            <a:rect l="0" t="0" r="r" b="b"/>
            <a:pathLst>
              <a:path w="2" h="70">
                <a:moveTo>
                  <a:pt x="0" y="70"/>
                </a:moveTo>
                <a:lnTo>
                  <a:pt x="0" y="70"/>
                </a:lnTo>
                <a:lnTo>
                  <a:pt x="2" y="0"/>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895" name="Freeform 7"/>
          <p:cNvSpPr>
            <a:spLocks/>
          </p:cNvSpPr>
          <p:nvPr/>
        </p:nvSpPr>
        <p:spPr bwMode="auto">
          <a:xfrm>
            <a:off x="4076699" y="5654675"/>
            <a:ext cx="1588" cy="74083"/>
          </a:xfrm>
          <a:custGeom>
            <a:avLst/>
            <a:gdLst/>
            <a:ahLst/>
            <a:cxnLst>
              <a:cxn ang="0">
                <a:pos x="0" y="70"/>
              </a:cxn>
              <a:cxn ang="0">
                <a:pos x="0" y="70"/>
              </a:cxn>
              <a:cxn ang="0">
                <a:pos x="2" y="0"/>
              </a:cxn>
            </a:cxnLst>
            <a:rect l="0" t="0" r="r" b="b"/>
            <a:pathLst>
              <a:path w="2" h="70">
                <a:moveTo>
                  <a:pt x="0" y="70"/>
                </a:moveTo>
                <a:lnTo>
                  <a:pt x="0" y="70"/>
                </a:lnTo>
                <a:lnTo>
                  <a:pt x="2" y="0"/>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896" name="Freeform 8"/>
          <p:cNvSpPr>
            <a:spLocks/>
          </p:cNvSpPr>
          <p:nvPr/>
        </p:nvSpPr>
        <p:spPr bwMode="auto">
          <a:xfrm>
            <a:off x="5408612" y="5654675"/>
            <a:ext cx="1588" cy="74083"/>
          </a:xfrm>
          <a:custGeom>
            <a:avLst/>
            <a:gdLst/>
            <a:ahLst/>
            <a:cxnLst>
              <a:cxn ang="0">
                <a:pos x="0" y="70"/>
              </a:cxn>
              <a:cxn ang="0">
                <a:pos x="0" y="70"/>
              </a:cxn>
              <a:cxn ang="0">
                <a:pos x="2" y="0"/>
              </a:cxn>
            </a:cxnLst>
            <a:rect l="0" t="0" r="r" b="b"/>
            <a:pathLst>
              <a:path w="2" h="70">
                <a:moveTo>
                  <a:pt x="0" y="70"/>
                </a:moveTo>
                <a:lnTo>
                  <a:pt x="0" y="70"/>
                </a:lnTo>
                <a:lnTo>
                  <a:pt x="2" y="0"/>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897" name="Freeform 9"/>
          <p:cNvSpPr>
            <a:spLocks/>
          </p:cNvSpPr>
          <p:nvPr/>
        </p:nvSpPr>
        <p:spPr bwMode="auto">
          <a:xfrm>
            <a:off x="2173286" y="1372659"/>
            <a:ext cx="1238250" cy="684741"/>
          </a:xfrm>
          <a:custGeom>
            <a:avLst/>
            <a:gdLst/>
            <a:ahLst/>
            <a:cxnLst>
              <a:cxn ang="0">
                <a:pos x="0" y="0"/>
              </a:cxn>
              <a:cxn ang="0">
                <a:pos x="0" y="0"/>
              </a:cxn>
              <a:cxn ang="0">
                <a:pos x="1520" y="560"/>
              </a:cxn>
            </a:cxnLst>
            <a:rect l="0" t="0" r="r" b="b"/>
            <a:pathLst>
              <a:path w="1520" h="560">
                <a:moveTo>
                  <a:pt x="0" y="0"/>
                </a:moveTo>
                <a:lnTo>
                  <a:pt x="0" y="0"/>
                </a:lnTo>
                <a:lnTo>
                  <a:pt x="1520" y="560"/>
                </a:lnTo>
              </a:path>
            </a:pathLst>
          </a:custGeom>
          <a:noFill/>
          <a:ln w="23813" cap="flat">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898" name="Freeform 10"/>
          <p:cNvSpPr>
            <a:spLocks/>
          </p:cNvSpPr>
          <p:nvPr/>
        </p:nvSpPr>
        <p:spPr bwMode="auto">
          <a:xfrm>
            <a:off x="3505199" y="2049993"/>
            <a:ext cx="1268413" cy="84667"/>
          </a:xfrm>
          <a:custGeom>
            <a:avLst/>
            <a:gdLst/>
            <a:ahLst/>
            <a:cxnLst>
              <a:cxn ang="0">
                <a:pos x="0" y="0"/>
              </a:cxn>
              <a:cxn ang="0">
                <a:pos x="0" y="0"/>
              </a:cxn>
              <a:cxn ang="0">
                <a:pos x="1600" y="80"/>
              </a:cxn>
            </a:cxnLst>
            <a:rect l="0" t="0" r="r" b="b"/>
            <a:pathLst>
              <a:path w="1600" h="80">
                <a:moveTo>
                  <a:pt x="0" y="0"/>
                </a:moveTo>
                <a:lnTo>
                  <a:pt x="0" y="0"/>
                </a:lnTo>
                <a:lnTo>
                  <a:pt x="1600" y="80"/>
                </a:lnTo>
              </a:path>
            </a:pathLst>
          </a:custGeom>
          <a:noFill/>
          <a:ln w="23813" cap="flat">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899" name="Freeform 11"/>
          <p:cNvSpPr>
            <a:spLocks/>
          </p:cNvSpPr>
          <p:nvPr/>
        </p:nvSpPr>
        <p:spPr bwMode="auto">
          <a:xfrm>
            <a:off x="6105525" y="2303992"/>
            <a:ext cx="1204913" cy="592667"/>
          </a:xfrm>
          <a:custGeom>
            <a:avLst/>
            <a:gdLst/>
            <a:ahLst/>
            <a:cxnLst>
              <a:cxn ang="0">
                <a:pos x="0" y="0"/>
              </a:cxn>
              <a:cxn ang="0">
                <a:pos x="0" y="0"/>
              </a:cxn>
              <a:cxn ang="0">
                <a:pos x="1520" y="560"/>
              </a:cxn>
            </a:cxnLst>
            <a:rect l="0" t="0" r="r" b="b"/>
            <a:pathLst>
              <a:path w="1520" h="560">
                <a:moveTo>
                  <a:pt x="0" y="0"/>
                </a:moveTo>
                <a:lnTo>
                  <a:pt x="0" y="0"/>
                </a:lnTo>
                <a:lnTo>
                  <a:pt x="1520" y="560"/>
                </a:lnTo>
              </a:path>
            </a:pathLst>
          </a:custGeom>
          <a:noFill/>
          <a:ln w="23813" cap="flat">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00" name="Rectangle 12"/>
          <p:cNvSpPr>
            <a:spLocks noChangeArrowheads="1"/>
          </p:cNvSpPr>
          <p:nvPr/>
        </p:nvSpPr>
        <p:spPr bwMode="auto">
          <a:xfrm>
            <a:off x="2047874" y="1656293"/>
            <a:ext cx="427038"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mn-lt"/>
                <a:cs typeface="Arial" pitchFamily="34" charset="0"/>
              </a:rPr>
              <a:t>1.0 </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01" name="Rectangle 13"/>
          <p:cNvSpPr>
            <a:spLocks noChangeArrowheads="1"/>
          </p:cNvSpPr>
          <p:nvPr/>
        </p:nvSpPr>
        <p:spPr bwMode="auto">
          <a:xfrm>
            <a:off x="3127374" y="2244726"/>
            <a:ext cx="568325"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mn-lt"/>
                <a:cs typeface="Arial" pitchFamily="34" charset="0"/>
              </a:rPr>
              <a:t>0.83 </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02" name="Rectangle 14"/>
          <p:cNvSpPr>
            <a:spLocks noChangeArrowheads="1"/>
          </p:cNvSpPr>
          <p:nvPr/>
        </p:nvSpPr>
        <p:spPr bwMode="auto">
          <a:xfrm>
            <a:off x="2859087" y="2638426"/>
            <a:ext cx="995465"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n-lt"/>
                <a:cs typeface="Arial" pitchFamily="34" charset="0"/>
              </a:rPr>
              <a:t>[</a:t>
            </a:r>
            <a:r>
              <a:rPr kumimoji="0" lang="en-US" sz="1500" b="1" i="0" u="none" strike="noStrike" cap="none" normalizeH="0" baseline="0" dirty="0" smtClean="0">
                <a:ln>
                  <a:noFill/>
                </a:ln>
                <a:solidFill>
                  <a:srgbClr val="FFFFFF"/>
                </a:solidFill>
                <a:effectLst/>
                <a:latin typeface="+mn-lt"/>
                <a:cs typeface="Arial" pitchFamily="34" charset="0"/>
              </a:rPr>
              <a:t>0.66-1.03</a:t>
            </a:r>
            <a:r>
              <a:rPr kumimoji="0" lang="en-US" sz="1500" b="1" i="0" u="none" strike="noStrike" cap="none" normalizeH="0" baseline="0" dirty="0" smtClean="0">
                <a:ln>
                  <a:noFill/>
                </a:ln>
                <a:solidFill>
                  <a:srgbClr val="FFFFFF"/>
                </a:solidFill>
                <a:effectLst/>
                <a:latin typeface="+mn-lt"/>
                <a:cs typeface="Arial" pitchFamily="34" charset="0"/>
              </a:rPr>
              <a:t>] </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03" name="Rectangle 15"/>
          <p:cNvSpPr>
            <a:spLocks noChangeArrowheads="1"/>
          </p:cNvSpPr>
          <p:nvPr/>
        </p:nvSpPr>
        <p:spPr bwMode="auto">
          <a:xfrm>
            <a:off x="4560887" y="2333626"/>
            <a:ext cx="568325"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mn-lt"/>
                <a:cs typeface="Arial" pitchFamily="34" charset="0"/>
              </a:rPr>
              <a:t>0.81 </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04" name="Rectangle 16"/>
          <p:cNvSpPr>
            <a:spLocks noChangeArrowheads="1"/>
          </p:cNvSpPr>
          <p:nvPr/>
        </p:nvSpPr>
        <p:spPr bwMode="auto">
          <a:xfrm>
            <a:off x="4286249" y="2727326"/>
            <a:ext cx="995465"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n-lt"/>
                <a:cs typeface="Arial" pitchFamily="34" charset="0"/>
              </a:rPr>
              <a:t>[</a:t>
            </a:r>
            <a:r>
              <a:rPr kumimoji="0" lang="en-US" sz="1500" b="1" i="0" u="none" strike="noStrike" cap="none" normalizeH="0" baseline="0" dirty="0" smtClean="0">
                <a:ln>
                  <a:noFill/>
                </a:ln>
                <a:solidFill>
                  <a:srgbClr val="FFFFFF"/>
                </a:solidFill>
                <a:effectLst/>
                <a:latin typeface="+mn-lt"/>
                <a:cs typeface="Arial" pitchFamily="34" charset="0"/>
              </a:rPr>
              <a:t>0.65-1.02</a:t>
            </a:r>
            <a:r>
              <a:rPr kumimoji="0" lang="en-US" sz="1500" b="1" i="0" u="none" strike="noStrike" cap="none" normalizeH="0" baseline="0" dirty="0" smtClean="0">
                <a:ln>
                  <a:noFill/>
                </a:ln>
                <a:solidFill>
                  <a:srgbClr val="FFFFFF"/>
                </a:solidFill>
                <a:effectLst/>
                <a:latin typeface="+mn-lt"/>
                <a:cs typeface="Arial" pitchFamily="34" charset="0"/>
              </a:rPr>
              <a:t>] </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05" name="Rectangle 17"/>
          <p:cNvSpPr>
            <a:spLocks noChangeArrowheads="1"/>
          </p:cNvSpPr>
          <p:nvPr/>
        </p:nvSpPr>
        <p:spPr bwMode="auto">
          <a:xfrm>
            <a:off x="7142163" y="3097742"/>
            <a:ext cx="568325"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0.65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06" name="Rectangle 18"/>
          <p:cNvSpPr>
            <a:spLocks noChangeArrowheads="1"/>
          </p:cNvSpPr>
          <p:nvPr/>
        </p:nvSpPr>
        <p:spPr bwMode="auto">
          <a:xfrm>
            <a:off x="6867525" y="3491442"/>
            <a:ext cx="995465"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n-lt"/>
                <a:cs typeface="Arial" pitchFamily="34" charset="0"/>
              </a:rPr>
              <a:t>[</a:t>
            </a:r>
            <a:r>
              <a:rPr kumimoji="0" lang="en-US" sz="1500" b="1" i="0" u="none" strike="noStrike" cap="none" normalizeH="0" baseline="0" dirty="0" smtClean="0">
                <a:ln>
                  <a:noFill/>
                </a:ln>
                <a:solidFill>
                  <a:srgbClr val="FFFFFF"/>
                </a:solidFill>
                <a:effectLst/>
                <a:latin typeface="+mn-lt"/>
                <a:cs typeface="Arial" pitchFamily="34" charset="0"/>
              </a:rPr>
              <a:t>0.51-0.83</a:t>
            </a:r>
            <a:r>
              <a:rPr kumimoji="0" lang="en-US" sz="1500" b="1" i="0" u="none" strike="noStrike" cap="none" normalizeH="0" baseline="0" dirty="0" smtClean="0">
                <a:ln>
                  <a:noFill/>
                </a:ln>
                <a:solidFill>
                  <a:srgbClr val="FFFFFF"/>
                </a:solidFill>
                <a:effectLst/>
                <a:latin typeface="+mn-lt"/>
                <a:cs typeface="Arial" pitchFamily="34" charset="0"/>
              </a:rPr>
              <a:t>] </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07" name="Rectangle 19"/>
          <p:cNvSpPr>
            <a:spLocks noChangeArrowheads="1"/>
          </p:cNvSpPr>
          <p:nvPr/>
        </p:nvSpPr>
        <p:spPr bwMode="auto">
          <a:xfrm>
            <a:off x="1468436" y="5540375"/>
            <a:ext cx="107950" cy="2307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n-lt"/>
                <a:cs typeface="Arial" pitchFamily="34" charset="0"/>
              </a:rPr>
              <a:t>0</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08" name="Rectangle 20"/>
          <p:cNvSpPr>
            <a:spLocks noChangeArrowheads="1"/>
          </p:cNvSpPr>
          <p:nvPr/>
        </p:nvSpPr>
        <p:spPr bwMode="auto">
          <a:xfrm>
            <a:off x="1563686" y="5466292"/>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09" name="Rectangle 21"/>
          <p:cNvSpPr>
            <a:spLocks noChangeArrowheads="1"/>
          </p:cNvSpPr>
          <p:nvPr/>
        </p:nvSpPr>
        <p:spPr bwMode="auto">
          <a:xfrm>
            <a:off x="1325561" y="5117042"/>
            <a:ext cx="268288" cy="2307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n-lt"/>
                <a:cs typeface="Arial" pitchFamily="34" charset="0"/>
              </a:rPr>
              <a:t>0.1</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10" name="Rectangle 22"/>
          <p:cNvSpPr>
            <a:spLocks noChangeArrowheads="1"/>
          </p:cNvSpPr>
          <p:nvPr/>
        </p:nvSpPr>
        <p:spPr bwMode="auto">
          <a:xfrm>
            <a:off x="1563686" y="5042959"/>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11" name="Rectangle 23"/>
          <p:cNvSpPr>
            <a:spLocks noChangeArrowheads="1"/>
          </p:cNvSpPr>
          <p:nvPr/>
        </p:nvSpPr>
        <p:spPr bwMode="auto">
          <a:xfrm>
            <a:off x="1325561" y="4693709"/>
            <a:ext cx="268288" cy="2307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n-lt"/>
                <a:cs typeface="Arial" pitchFamily="34" charset="0"/>
              </a:rPr>
              <a:t>0.2</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12" name="Rectangle 24"/>
          <p:cNvSpPr>
            <a:spLocks noChangeArrowheads="1"/>
          </p:cNvSpPr>
          <p:nvPr/>
        </p:nvSpPr>
        <p:spPr bwMode="auto">
          <a:xfrm>
            <a:off x="1563686" y="4619625"/>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13" name="Rectangle 25"/>
          <p:cNvSpPr>
            <a:spLocks noChangeArrowheads="1"/>
          </p:cNvSpPr>
          <p:nvPr/>
        </p:nvSpPr>
        <p:spPr bwMode="auto">
          <a:xfrm>
            <a:off x="1325561" y="4259792"/>
            <a:ext cx="268288" cy="2307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n-lt"/>
                <a:cs typeface="Arial" pitchFamily="34" charset="0"/>
              </a:rPr>
              <a:t>0.3</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14" name="Rectangle 26"/>
          <p:cNvSpPr>
            <a:spLocks noChangeArrowheads="1"/>
          </p:cNvSpPr>
          <p:nvPr/>
        </p:nvSpPr>
        <p:spPr bwMode="auto">
          <a:xfrm>
            <a:off x="1563686" y="4185709"/>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15" name="Rectangle 27"/>
          <p:cNvSpPr>
            <a:spLocks noChangeArrowheads="1"/>
          </p:cNvSpPr>
          <p:nvPr/>
        </p:nvSpPr>
        <p:spPr bwMode="auto">
          <a:xfrm>
            <a:off x="1325561" y="3836459"/>
            <a:ext cx="268288" cy="2307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n-lt"/>
                <a:cs typeface="Arial" pitchFamily="34" charset="0"/>
              </a:rPr>
              <a:t>0.4</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16" name="Rectangle 28"/>
          <p:cNvSpPr>
            <a:spLocks noChangeArrowheads="1"/>
          </p:cNvSpPr>
          <p:nvPr/>
        </p:nvSpPr>
        <p:spPr bwMode="auto">
          <a:xfrm>
            <a:off x="1563686" y="3762376"/>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17" name="Rectangle 29"/>
          <p:cNvSpPr>
            <a:spLocks noChangeArrowheads="1"/>
          </p:cNvSpPr>
          <p:nvPr/>
        </p:nvSpPr>
        <p:spPr bwMode="auto">
          <a:xfrm>
            <a:off x="1325561" y="3413126"/>
            <a:ext cx="268288" cy="2307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n-lt"/>
                <a:cs typeface="Arial" pitchFamily="34" charset="0"/>
              </a:rPr>
              <a:t>0.5</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18" name="Rectangle 30"/>
          <p:cNvSpPr>
            <a:spLocks noChangeArrowheads="1"/>
          </p:cNvSpPr>
          <p:nvPr/>
        </p:nvSpPr>
        <p:spPr bwMode="auto">
          <a:xfrm>
            <a:off x="1563686" y="3339042"/>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19" name="Rectangle 31"/>
          <p:cNvSpPr>
            <a:spLocks noChangeArrowheads="1"/>
          </p:cNvSpPr>
          <p:nvPr/>
        </p:nvSpPr>
        <p:spPr bwMode="auto">
          <a:xfrm>
            <a:off x="1325561" y="2989792"/>
            <a:ext cx="268288" cy="2307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n-lt"/>
                <a:cs typeface="Arial" pitchFamily="34" charset="0"/>
              </a:rPr>
              <a:t>0.6</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20" name="Rectangle 32"/>
          <p:cNvSpPr>
            <a:spLocks noChangeArrowheads="1"/>
          </p:cNvSpPr>
          <p:nvPr/>
        </p:nvSpPr>
        <p:spPr bwMode="auto">
          <a:xfrm>
            <a:off x="1563686" y="2915709"/>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21" name="Rectangle 33"/>
          <p:cNvSpPr>
            <a:spLocks noChangeArrowheads="1"/>
          </p:cNvSpPr>
          <p:nvPr/>
        </p:nvSpPr>
        <p:spPr bwMode="auto">
          <a:xfrm>
            <a:off x="1325561" y="2564342"/>
            <a:ext cx="268288" cy="2307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n-lt"/>
                <a:cs typeface="Arial" pitchFamily="34" charset="0"/>
              </a:rPr>
              <a:t>0.7</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22" name="Rectangle 34"/>
          <p:cNvSpPr>
            <a:spLocks noChangeArrowheads="1"/>
          </p:cNvSpPr>
          <p:nvPr/>
        </p:nvSpPr>
        <p:spPr bwMode="auto">
          <a:xfrm>
            <a:off x="1563686" y="2490259"/>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23" name="Rectangle 35"/>
          <p:cNvSpPr>
            <a:spLocks noChangeArrowheads="1"/>
          </p:cNvSpPr>
          <p:nvPr/>
        </p:nvSpPr>
        <p:spPr bwMode="auto">
          <a:xfrm>
            <a:off x="1325561" y="2130426"/>
            <a:ext cx="268288" cy="2307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n-lt"/>
                <a:cs typeface="Arial" pitchFamily="34" charset="0"/>
              </a:rPr>
              <a:t>0.8</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24" name="Rectangle 36"/>
          <p:cNvSpPr>
            <a:spLocks noChangeArrowheads="1"/>
          </p:cNvSpPr>
          <p:nvPr/>
        </p:nvSpPr>
        <p:spPr bwMode="auto">
          <a:xfrm>
            <a:off x="1563686" y="2056343"/>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25" name="Rectangle 37"/>
          <p:cNvSpPr>
            <a:spLocks noChangeArrowheads="1"/>
          </p:cNvSpPr>
          <p:nvPr/>
        </p:nvSpPr>
        <p:spPr bwMode="auto">
          <a:xfrm>
            <a:off x="1325561" y="1707093"/>
            <a:ext cx="268288" cy="2307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n-lt"/>
                <a:cs typeface="Arial" pitchFamily="34" charset="0"/>
              </a:rPr>
              <a:t>0.9</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26" name="Rectangle 38"/>
          <p:cNvSpPr>
            <a:spLocks noChangeArrowheads="1"/>
          </p:cNvSpPr>
          <p:nvPr/>
        </p:nvSpPr>
        <p:spPr bwMode="auto">
          <a:xfrm>
            <a:off x="1563686" y="1633009"/>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27" name="Rectangle 39"/>
          <p:cNvSpPr>
            <a:spLocks noChangeArrowheads="1"/>
          </p:cNvSpPr>
          <p:nvPr/>
        </p:nvSpPr>
        <p:spPr bwMode="auto">
          <a:xfrm>
            <a:off x="1468436" y="1283759"/>
            <a:ext cx="107950" cy="2307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n-lt"/>
                <a:cs typeface="Arial" pitchFamily="34" charset="0"/>
              </a:rPr>
              <a:t>1</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28" name="Rectangle 40"/>
          <p:cNvSpPr>
            <a:spLocks noChangeArrowheads="1"/>
          </p:cNvSpPr>
          <p:nvPr/>
        </p:nvSpPr>
        <p:spPr bwMode="auto">
          <a:xfrm>
            <a:off x="1563686" y="1209676"/>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29" name="Rectangle 41"/>
          <p:cNvSpPr>
            <a:spLocks noChangeArrowheads="1"/>
          </p:cNvSpPr>
          <p:nvPr/>
        </p:nvSpPr>
        <p:spPr bwMode="auto">
          <a:xfrm>
            <a:off x="1857374" y="5804958"/>
            <a:ext cx="706925"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n-lt"/>
                <a:cs typeface="Arial" pitchFamily="34" charset="0"/>
              </a:rPr>
              <a:t>2.2-10.8</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30" name="Rectangle 42"/>
          <p:cNvSpPr>
            <a:spLocks noChangeArrowheads="1"/>
          </p:cNvSpPr>
          <p:nvPr/>
        </p:nvSpPr>
        <p:spPr bwMode="auto">
          <a:xfrm>
            <a:off x="2617786" y="5730875"/>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31" name="Rectangle 43"/>
          <p:cNvSpPr>
            <a:spLocks noChangeArrowheads="1"/>
          </p:cNvSpPr>
          <p:nvPr/>
        </p:nvSpPr>
        <p:spPr bwMode="auto">
          <a:xfrm>
            <a:off x="3062287" y="5804958"/>
            <a:ext cx="814325"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n-lt"/>
                <a:cs typeface="Arial" pitchFamily="34" charset="0"/>
              </a:rPr>
              <a:t>10.9-15.4</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32" name="Rectangle 44"/>
          <p:cNvSpPr>
            <a:spLocks noChangeArrowheads="1"/>
          </p:cNvSpPr>
          <p:nvPr/>
        </p:nvSpPr>
        <p:spPr bwMode="auto">
          <a:xfrm>
            <a:off x="3917949" y="5730875"/>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33" name="Rectangle 45"/>
          <p:cNvSpPr>
            <a:spLocks noChangeArrowheads="1"/>
          </p:cNvSpPr>
          <p:nvPr/>
        </p:nvSpPr>
        <p:spPr bwMode="auto">
          <a:xfrm>
            <a:off x="4330699" y="5804958"/>
            <a:ext cx="814325"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n-lt"/>
                <a:cs typeface="Arial" pitchFamily="34" charset="0"/>
              </a:rPr>
              <a:t>15.5-19.2</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34" name="Rectangle 46"/>
          <p:cNvSpPr>
            <a:spLocks noChangeArrowheads="1"/>
          </p:cNvSpPr>
          <p:nvPr/>
        </p:nvSpPr>
        <p:spPr bwMode="auto">
          <a:xfrm>
            <a:off x="5186362" y="5730875"/>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35" name="Rectangle 47"/>
          <p:cNvSpPr>
            <a:spLocks noChangeArrowheads="1"/>
          </p:cNvSpPr>
          <p:nvPr/>
        </p:nvSpPr>
        <p:spPr bwMode="auto">
          <a:xfrm>
            <a:off x="7248525" y="5804958"/>
            <a:ext cx="487313"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n-lt"/>
                <a:cs typeface="Arial" pitchFamily="34" charset="0"/>
              </a:rPr>
              <a:t>&gt;24.1</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36" name="Rectangle 48"/>
          <p:cNvSpPr>
            <a:spLocks noChangeArrowheads="1"/>
          </p:cNvSpPr>
          <p:nvPr/>
        </p:nvSpPr>
        <p:spPr bwMode="auto">
          <a:xfrm>
            <a:off x="7735888" y="5730875"/>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37" name="Rectangle 49"/>
          <p:cNvSpPr>
            <a:spLocks noChangeArrowheads="1"/>
          </p:cNvSpPr>
          <p:nvPr/>
        </p:nvSpPr>
        <p:spPr bwMode="auto">
          <a:xfrm rot="16200000">
            <a:off x="35212" y="3406718"/>
            <a:ext cx="2074286"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n-lt"/>
                <a:cs typeface="Arial" pitchFamily="34" charset="0"/>
              </a:rPr>
              <a:t>Hazard Ratio for Death</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43" name="Rectangle 55"/>
          <p:cNvSpPr>
            <a:spLocks noChangeArrowheads="1"/>
          </p:cNvSpPr>
          <p:nvPr/>
        </p:nvSpPr>
        <p:spPr bwMode="auto">
          <a:xfrm rot="16200000">
            <a:off x="1085584" y="3802857"/>
            <a:ext cx="52917" cy="2301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48" name="Rectangle 60"/>
          <p:cNvSpPr>
            <a:spLocks noChangeArrowheads="1"/>
          </p:cNvSpPr>
          <p:nvPr/>
        </p:nvSpPr>
        <p:spPr bwMode="auto">
          <a:xfrm rot="16200000">
            <a:off x="1112804" y="3217476"/>
            <a:ext cx="65"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49" name="Rectangle 61"/>
          <p:cNvSpPr>
            <a:spLocks noChangeArrowheads="1"/>
          </p:cNvSpPr>
          <p:nvPr/>
        </p:nvSpPr>
        <p:spPr bwMode="auto">
          <a:xfrm rot="16200000">
            <a:off x="1085584" y="3146690"/>
            <a:ext cx="52917" cy="2301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53" name="Rectangle 65"/>
          <p:cNvSpPr>
            <a:spLocks noChangeArrowheads="1"/>
          </p:cNvSpPr>
          <p:nvPr/>
        </p:nvSpPr>
        <p:spPr bwMode="auto">
          <a:xfrm rot="16200000">
            <a:off x="1085584" y="2763574"/>
            <a:ext cx="52917" cy="2301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55" name="Rectangle 67"/>
          <p:cNvSpPr>
            <a:spLocks noChangeArrowheads="1"/>
          </p:cNvSpPr>
          <p:nvPr/>
        </p:nvSpPr>
        <p:spPr bwMode="auto">
          <a:xfrm rot="16200000">
            <a:off x="1112804" y="2468176"/>
            <a:ext cx="65"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59" name="Rectangle 71"/>
          <p:cNvSpPr>
            <a:spLocks noChangeArrowheads="1"/>
          </p:cNvSpPr>
          <p:nvPr/>
        </p:nvSpPr>
        <p:spPr bwMode="auto">
          <a:xfrm rot="16200000">
            <a:off x="1062830" y="1984905"/>
            <a:ext cx="69850" cy="3079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67" name="Rectangle 79"/>
          <p:cNvSpPr>
            <a:spLocks noChangeArrowheads="1"/>
          </p:cNvSpPr>
          <p:nvPr/>
        </p:nvSpPr>
        <p:spPr bwMode="auto">
          <a:xfrm>
            <a:off x="6519863" y="4831292"/>
            <a:ext cx="1540422" cy="2616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rgbClr val="FFFFFF"/>
                </a:solidFill>
                <a:effectLst/>
                <a:latin typeface="+mn-lt"/>
                <a:cs typeface="Arial" pitchFamily="34" charset="0"/>
              </a:rPr>
              <a:t> </a:t>
            </a:r>
            <a:r>
              <a:rPr kumimoji="0" lang="en-US" sz="1700" b="1" i="1" u="none" strike="noStrike" cap="none" normalizeH="0" baseline="0" dirty="0" smtClean="0">
                <a:ln>
                  <a:noFill/>
                </a:ln>
                <a:solidFill>
                  <a:srgbClr val="FFFFFF"/>
                </a:solidFill>
                <a:effectLst/>
                <a:latin typeface="+mn-lt"/>
                <a:cs typeface="Arial" pitchFamily="34" charset="0"/>
              </a:rPr>
              <a:t>P </a:t>
            </a:r>
            <a:r>
              <a:rPr kumimoji="0" lang="en-US" sz="1700" b="1" u="none" strike="noStrike" cap="none" normalizeH="0" baseline="0" dirty="0" smtClean="0">
                <a:ln>
                  <a:noFill/>
                </a:ln>
                <a:solidFill>
                  <a:srgbClr val="FFFFFF"/>
                </a:solidFill>
                <a:effectLst/>
                <a:latin typeface="+mn-lt"/>
                <a:cs typeface="Arial" pitchFamily="34" charset="0"/>
              </a:rPr>
              <a:t>trend </a:t>
            </a:r>
            <a:r>
              <a:rPr lang="en-US" sz="1700" b="1" dirty="0" smtClean="0">
                <a:solidFill>
                  <a:srgbClr val="FFFFFF"/>
                </a:solidFill>
                <a:latin typeface="+mn-lt"/>
                <a:cs typeface="Arial" pitchFamily="34" charset="0"/>
              </a:rPr>
              <a:t>= </a:t>
            </a:r>
            <a:r>
              <a:rPr kumimoji="0" lang="en-US" sz="1700" b="1" i="0" u="none" strike="noStrike" cap="none" normalizeH="0" baseline="0" dirty="0" smtClean="0">
                <a:ln>
                  <a:noFill/>
                </a:ln>
                <a:solidFill>
                  <a:srgbClr val="FFFFFF"/>
                </a:solidFill>
                <a:effectLst/>
                <a:latin typeface="+mn-lt"/>
                <a:cs typeface="Arial" pitchFamily="34" charset="0"/>
              </a:rPr>
              <a:t>.</a:t>
            </a:r>
            <a:r>
              <a:rPr kumimoji="0" lang="en-US" sz="1700" b="1" i="0" u="none" strike="noStrike" cap="none" normalizeH="0" baseline="0" dirty="0" smtClean="0">
                <a:ln>
                  <a:noFill/>
                </a:ln>
                <a:solidFill>
                  <a:srgbClr val="FFFFFF"/>
                </a:solidFill>
                <a:effectLst/>
                <a:latin typeface="+mn-lt"/>
                <a:cs typeface="Arial" pitchFamily="34" charset="0"/>
              </a:rPr>
              <a:t>001 </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68" name="Freeform 80"/>
          <p:cNvSpPr>
            <a:spLocks/>
          </p:cNvSpPr>
          <p:nvPr/>
        </p:nvSpPr>
        <p:spPr bwMode="auto">
          <a:xfrm>
            <a:off x="1728786" y="1372659"/>
            <a:ext cx="1588" cy="4256616"/>
          </a:xfrm>
          <a:custGeom>
            <a:avLst/>
            <a:gdLst/>
            <a:ahLst/>
            <a:cxnLst>
              <a:cxn ang="0">
                <a:pos x="0" y="0"/>
              </a:cxn>
              <a:cxn ang="0">
                <a:pos x="0" y="0"/>
              </a:cxn>
              <a:cxn ang="0">
                <a:pos x="2" y="4020"/>
              </a:cxn>
            </a:cxnLst>
            <a:rect l="0" t="0" r="r" b="b"/>
            <a:pathLst>
              <a:path w="2" h="4020">
                <a:moveTo>
                  <a:pt x="0" y="0"/>
                </a:moveTo>
                <a:lnTo>
                  <a:pt x="0" y="0"/>
                </a:lnTo>
                <a:lnTo>
                  <a:pt x="2" y="4020"/>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69" name="Freeform 81"/>
          <p:cNvSpPr>
            <a:spLocks/>
          </p:cNvSpPr>
          <p:nvPr/>
        </p:nvSpPr>
        <p:spPr bwMode="auto">
          <a:xfrm>
            <a:off x="1673224" y="5205942"/>
            <a:ext cx="55563" cy="2117"/>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70" name="Freeform 82"/>
          <p:cNvSpPr>
            <a:spLocks/>
          </p:cNvSpPr>
          <p:nvPr/>
        </p:nvSpPr>
        <p:spPr bwMode="auto">
          <a:xfrm>
            <a:off x="1673224" y="4782609"/>
            <a:ext cx="55563" cy="2117"/>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71" name="Freeform 83"/>
          <p:cNvSpPr>
            <a:spLocks/>
          </p:cNvSpPr>
          <p:nvPr/>
        </p:nvSpPr>
        <p:spPr bwMode="auto">
          <a:xfrm>
            <a:off x="1673224" y="4348692"/>
            <a:ext cx="55563" cy="2117"/>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72" name="Freeform 84"/>
          <p:cNvSpPr>
            <a:spLocks/>
          </p:cNvSpPr>
          <p:nvPr/>
        </p:nvSpPr>
        <p:spPr bwMode="auto">
          <a:xfrm>
            <a:off x="1673224" y="3925359"/>
            <a:ext cx="55563" cy="2117"/>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73" name="Freeform 85"/>
          <p:cNvSpPr>
            <a:spLocks/>
          </p:cNvSpPr>
          <p:nvPr/>
        </p:nvSpPr>
        <p:spPr bwMode="auto">
          <a:xfrm>
            <a:off x="1673224" y="3502026"/>
            <a:ext cx="55563" cy="2117"/>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74" name="Freeform 86"/>
          <p:cNvSpPr>
            <a:spLocks/>
          </p:cNvSpPr>
          <p:nvPr/>
        </p:nvSpPr>
        <p:spPr bwMode="auto">
          <a:xfrm>
            <a:off x="1673224" y="3078692"/>
            <a:ext cx="55563" cy="0"/>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75" name="Freeform 87"/>
          <p:cNvSpPr>
            <a:spLocks/>
          </p:cNvSpPr>
          <p:nvPr/>
        </p:nvSpPr>
        <p:spPr bwMode="auto">
          <a:xfrm>
            <a:off x="1673224" y="2653242"/>
            <a:ext cx="55563" cy="2117"/>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76" name="Freeform 88"/>
          <p:cNvSpPr>
            <a:spLocks/>
          </p:cNvSpPr>
          <p:nvPr/>
        </p:nvSpPr>
        <p:spPr bwMode="auto">
          <a:xfrm>
            <a:off x="1673224" y="2219326"/>
            <a:ext cx="55563" cy="0"/>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77" name="Freeform 89"/>
          <p:cNvSpPr>
            <a:spLocks/>
          </p:cNvSpPr>
          <p:nvPr/>
        </p:nvSpPr>
        <p:spPr bwMode="auto">
          <a:xfrm>
            <a:off x="1673224" y="1795993"/>
            <a:ext cx="55563" cy="0"/>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79" name="Freeform 91"/>
          <p:cNvSpPr>
            <a:spLocks/>
          </p:cNvSpPr>
          <p:nvPr/>
        </p:nvSpPr>
        <p:spPr bwMode="auto">
          <a:xfrm>
            <a:off x="2173286" y="1287993"/>
            <a:ext cx="127000"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no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88" name="Rectangle 100"/>
          <p:cNvSpPr>
            <a:spLocks noChangeArrowheads="1"/>
          </p:cNvSpPr>
          <p:nvPr/>
        </p:nvSpPr>
        <p:spPr bwMode="auto">
          <a:xfrm>
            <a:off x="3748087" y="6094942"/>
            <a:ext cx="2255426"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n-lt"/>
                <a:cs typeface="Arial" pitchFamily="34" charset="0"/>
              </a:rPr>
              <a:t>Plasma 25(OH)D (ng/mL)</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7989" name="Rectangle 101"/>
          <p:cNvSpPr>
            <a:spLocks noChangeArrowheads="1"/>
          </p:cNvSpPr>
          <p:nvPr/>
        </p:nvSpPr>
        <p:spPr bwMode="auto">
          <a:xfrm>
            <a:off x="5970587" y="6274858"/>
            <a:ext cx="52388" cy="2307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91" name="Freeform 103"/>
          <p:cNvSpPr>
            <a:spLocks/>
          </p:cNvSpPr>
          <p:nvPr/>
        </p:nvSpPr>
        <p:spPr bwMode="auto">
          <a:xfrm>
            <a:off x="3378199" y="1965326"/>
            <a:ext cx="127000"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no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93" name="Freeform 105"/>
          <p:cNvSpPr>
            <a:spLocks/>
          </p:cNvSpPr>
          <p:nvPr/>
        </p:nvSpPr>
        <p:spPr bwMode="auto">
          <a:xfrm>
            <a:off x="7310438" y="2811992"/>
            <a:ext cx="127000"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no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96" name="Freeform 108"/>
          <p:cNvSpPr>
            <a:spLocks/>
          </p:cNvSpPr>
          <p:nvPr/>
        </p:nvSpPr>
        <p:spPr bwMode="auto">
          <a:xfrm>
            <a:off x="4773612" y="2049993"/>
            <a:ext cx="127000"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no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97" name="Freeform 109"/>
          <p:cNvSpPr>
            <a:spLocks/>
          </p:cNvSpPr>
          <p:nvPr/>
        </p:nvSpPr>
        <p:spPr bwMode="auto">
          <a:xfrm>
            <a:off x="3759199" y="3830109"/>
            <a:ext cx="1949451" cy="1058333"/>
          </a:xfrm>
          <a:custGeom>
            <a:avLst/>
            <a:gdLst/>
            <a:ahLst/>
            <a:cxnLst>
              <a:cxn ang="0">
                <a:pos x="0" y="0"/>
              </a:cxn>
              <a:cxn ang="0">
                <a:pos x="0" y="0"/>
              </a:cxn>
              <a:cxn ang="0">
                <a:pos x="2459" y="0"/>
              </a:cxn>
              <a:cxn ang="0">
                <a:pos x="2459" y="1000"/>
              </a:cxn>
              <a:cxn ang="0">
                <a:pos x="0" y="1000"/>
              </a:cxn>
              <a:cxn ang="0">
                <a:pos x="0" y="0"/>
              </a:cxn>
            </a:cxnLst>
            <a:rect l="0" t="0" r="r" b="b"/>
            <a:pathLst>
              <a:path w="2459" h="1000">
                <a:moveTo>
                  <a:pt x="0" y="0"/>
                </a:moveTo>
                <a:lnTo>
                  <a:pt x="0" y="0"/>
                </a:lnTo>
                <a:lnTo>
                  <a:pt x="2459" y="0"/>
                </a:lnTo>
                <a:lnTo>
                  <a:pt x="2459" y="1000"/>
                </a:lnTo>
                <a:lnTo>
                  <a:pt x="0" y="1000"/>
                </a:lnTo>
                <a:lnTo>
                  <a:pt x="0" y="0"/>
                </a:lnTo>
                <a:close/>
              </a:path>
            </a:pathLst>
          </a:custGeom>
          <a:noFill/>
          <a:ln w="95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98" name="Rectangle 110"/>
          <p:cNvSpPr>
            <a:spLocks noChangeArrowheads="1"/>
          </p:cNvSpPr>
          <p:nvPr/>
        </p:nvSpPr>
        <p:spPr bwMode="auto">
          <a:xfrm>
            <a:off x="3863974" y="3893609"/>
            <a:ext cx="1873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Pa</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7999" name="Rectangle 111"/>
          <p:cNvSpPr>
            <a:spLocks noChangeArrowheads="1"/>
          </p:cNvSpPr>
          <p:nvPr/>
        </p:nvSpPr>
        <p:spPr bwMode="auto">
          <a:xfrm>
            <a:off x="4044949" y="3893609"/>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ti</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00" name="Rectangle 112"/>
          <p:cNvSpPr>
            <a:spLocks noChangeArrowheads="1"/>
          </p:cNvSpPr>
          <p:nvPr/>
        </p:nvSpPr>
        <p:spPr bwMode="auto">
          <a:xfrm>
            <a:off x="4135437" y="3893609"/>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e</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01" name="Rectangle 113"/>
          <p:cNvSpPr>
            <a:spLocks noChangeArrowheads="1"/>
          </p:cNvSpPr>
          <p:nvPr/>
        </p:nvSpPr>
        <p:spPr bwMode="auto">
          <a:xfrm>
            <a:off x="4217987" y="3893609"/>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n</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02" name="Rectangle 114"/>
          <p:cNvSpPr>
            <a:spLocks noChangeArrowheads="1"/>
          </p:cNvSpPr>
          <p:nvPr/>
        </p:nvSpPr>
        <p:spPr bwMode="auto">
          <a:xfrm>
            <a:off x="4308474" y="3893609"/>
            <a:ext cx="1365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ts</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03" name="Rectangle 115"/>
          <p:cNvSpPr>
            <a:spLocks noChangeArrowheads="1"/>
          </p:cNvSpPr>
          <p:nvPr/>
        </p:nvSpPr>
        <p:spPr bwMode="auto">
          <a:xfrm>
            <a:off x="4440237" y="3893609"/>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04" name="Rectangle 116"/>
          <p:cNvSpPr>
            <a:spLocks noChangeArrowheads="1"/>
          </p:cNvSpPr>
          <p:nvPr/>
        </p:nvSpPr>
        <p:spPr bwMode="auto">
          <a:xfrm>
            <a:off x="4481512" y="3893609"/>
            <a:ext cx="1206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w</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05" name="Rectangle 117"/>
          <p:cNvSpPr>
            <a:spLocks noChangeArrowheads="1"/>
          </p:cNvSpPr>
          <p:nvPr/>
        </p:nvSpPr>
        <p:spPr bwMode="auto">
          <a:xfrm>
            <a:off x="4595812" y="3893609"/>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i</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06" name="Rectangle 118"/>
          <p:cNvSpPr>
            <a:spLocks noChangeArrowheads="1"/>
          </p:cNvSpPr>
          <p:nvPr/>
        </p:nvSpPr>
        <p:spPr bwMode="auto">
          <a:xfrm>
            <a:off x="4637087" y="3893609"/>
            <a:ext cx="1460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th</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07" name="Rectangle 119"/>
          <p:cNvSpPr>
            <a:spLocks noChangeArrowheads="1"/>
          </p:cNvSpPr>
          <p:nvPr/>
        </p:nvSpPr>
        <p:spPr bwMode="auto">
          <a:xfrm>
            <a:off x="4776787" y="3893609"/>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08" name="Rectangle 120"/>
          <p:cNvSpPr>
            <a:spLocks noChangeArrowheads="1"/>
          </p:cNvSpPr>
          <p:nvPr/>
        </p:nvSpPr>
        <p:spPr bwMode="auto">
          <a:xfrm>
            <a:off x="4818062" y="3893609"/>
            <a:ext cx="1460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th</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09" name="Rectangle 121"/>
          <p:cNvSpPr>
            <a:spLocks noChangeArrowheads="1"/>
          </p:cNvSpPr>
          <p:nvPr/>
        </p:nvSpPr>
        <p:spPr bwMode="auto">
          <a:xfrm>
            <a:off x="4957762" y="3893609"/>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e</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10" name="Rectangle 122"/>
          <p:cNvSpPr>
            <a:spLocks noChangeArrowheads="1"/>
          </p:cNvSpPr>
          <p:nvPr/>
        </p:nvSpPr>
        <p:spPr bwMode="auto">
          <a:xfrm>
            <a:off x="5040312" y="3893609"/>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11" name="Rectangle 123"/>
          <p:cNvSpPr>
            <a:spLocks noChangeArrowheads="1"/>
          </p:cNvSpPr>
          <p:nvPr/>
        </p:nvSpPr>
        <p:spPr bwMode="auto">
          <a:xfrm>
            <a:off x="5081587" y="3893609"/>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h</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12" name="Rectangle 124"/>
          <p:cNvSpPr>
            <a:spLocks noChangeArrowheads="1"/>
          </p:cNvSpPr>
          <p:nvPr/>
        </p:nvSpPr>
        <p:spPr bwMode="auto">
          <a:xfrm>
            <a:off x="5172075" y="3893609"/>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i</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13" name="Rectangle 125"/>
          <p:cNvSpPr>
            <a:spLocks noChangeArrowheads="1"/>
          </p:cNvSpPr>
          <p:nvPr/>
        </p:nvSpPr>
        <p:spPr bwMode="auto">
          <a:xfrm>
            <a:off x="5213350" y="3893609"/>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g</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14" name="Rectangle 126"/>
          <p:cNvSpPr>
            <a:spLocks noChangeArrowheads="1"/>
          </p:cNvSpPr>
          <p:nvPr/>
        </p:nvSpPr>
        <p:spPr bwMode="auto">
          <a:xfrm>
            <a:off x="5303837" y="3893609"/>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h</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15" name="Rectangle 127"/>
          <p:cNvSpPr>
            <a:spLocks noChangeArrowheads="1"/>
          </p:cNvSpPr>
          <p:nvPr/>
        </p:nvSpPr>
        <p:spPr bwMode="auto">
          <a:xfrm>
            <a:off x="5394325" y="3893609"/>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e</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16" name="Rectangle 128"/>
          <p:cNvSpPr>
            <a:spLocks noChangeArrowheads="1"/>
          </p:cNvSpPr>
          <p:nvPr/>
        </p:nvSpPr>
        <p:spPr bwMode="auto">
          <a:xfrm>
            <a:off x="5475287" y="3893609"/>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s</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17" name="Rectangle 129"/>
          <p:cNvSpPr>
            <a:spLocks noChangeArrowheads="1"/>
          </p:cNvSpPr>
          <p:nvPr/>
        </p:nvSpPr>
        <p:spPr bwMode="auto">
          <a:xfrm>
            <a:off x="5557837" y="3893609"/>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18" name="Rectangle 130"/>
          <p:cNvSpPr>
            <a:spLocks noChangeArrowheads="1"/>
          </p:cNvSpPr>
          <p:nvPr/>
        </p:nvSpPr>
        <p:spPr bwMode="auto">
          <a:xfrm>
            <a:off x="5648325" y="3893609"/>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19" name="Rectangle 131"/>
          <p:cNvSpPr>
            <a:spLocks noChangeArrowheads="1"/>
          </p:cNvSpPr>
          <p:nvPr/>
        </p:nvSpPr>
        <p:spPr bwMode="auto">
          <a:xfrm>
            <a:off x="3897312" y="4120092"/>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l</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20" name="Rectangle 132"/>
          <p:cNvSpPr>
            <a:spLocks noChangeArrowheads="1"/>
          </p:cNvSpPr>
          <p:nvPr/>
        </p:nvSpPr>
        <p:spPr bwMode="auto">
          <a:xfrm>
            <a:off x="3938587" y="4120092"/>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e</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21" name="Rectangle 133"/>
          <p:cNvSpPr>
            <a:spLocks noChangeArrowheads="1"/>
          </p:cNvSpPr>
          <p:nvPr/>
        </p:nvSpPr>
        <p:spPr bwMode="auto">
          <a:xfrm>
            <a:off x="4021137" y="4120092"/>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v</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22" name="Rectangle 134"/>
          <p:cNvSpPr>
            <a:spLocks noChangeArrowheads="1"/>
          </p:cNvSpPr>
          <p:nvPr/>
        </p:nvSpPr>
        <p:spPr bwMode="auto">
          <a:xfrm>
            <a:off x="4103687" y="4120092"/>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e</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23" name="Rectangle 135"/>
          <p:cNvSpPr>
            <a:spLocks noChangeArrowheads="1"/>
          </p:cNvSpPr>
          <p:nvPr/>
        </p:nvSpPr>
        <p:spPr bwMode="auto">
          <a:xfrm>
            <a:off x="4184649" y="4120092"/>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l</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24" name="Rectangle 136"/>
          <p:cNvSpPr>
            <a:spLocks noChangeArrowheads="1"/>
          </p:cNvSpPr>
          <p:nvPr/>
        </p:nvSpPr>
        <p:spPr bwMode="auto">
          <a:xfrm>
            <a:off x="4225924" y="4120092"/>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s</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25" name="Rectangle 137"/>
          <p:cNvSpPr>
            <a:spLocks noChangeArrowheads="1"/>
          </p:cNvSpPr>
          <p:nvPr/>
        </p:nvSpPr>
        <p:spPr bwMode="auto">
          <a:xfrm>
            <a:off x="4308474" y="4120092"/>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26" name="Rectangle 138"/>
          <p:cNvSpPr>
            <a:spLocks noChangeArrowheads="1"/>
          </p:cNvSpPr>
          <p:nvPr/>
        </p:nvSpPr>
        <p:spPr bwMode="auto">
          <a:xfrm>
            <a:off x="4349749" y="4120092"/>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o</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27" name="Rectangle 139"/>
          <p:cNvSpPr>
            <a:spLocks noChangeArrowheads="1"/>
          </p:cNvSpPr>
          <p:nvPr/>
        </p:nvSpPr>
        <p:spPr bwMode="auto">
          <a:xfrm>
            <a:off x="4440237" y="4120092"/>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f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28" name="Rectangle 140"/>
          <p:cNvSpPr>
            <a:spLocks noChangeArrowheads="1"/>
          </p:cNvSpPr>
          <p:nvPr/>
        </p:nvSpPr>
        <p:spPr bwMode="auto">
          <a:xfrm>
            <a:off x="4530724" y="4120092"/>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v</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29" name="Rectangle 141"/>
          <p:cNvSpPr>
            <a:spLocks noChangeArrowheads="1"/>
          </p:cNvSpPr>
          <p:nvPr/>
        </p:nvSpPr>
        <p:spPr bwMode="auto">
          <a:xfrm>
            <a:off x="4613275" y="4120092"/>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i</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30" name="Rectangle 142"/>
          <p:cNvSpPr>
            <a:spLocks noChangeArrowheads="1"/>
          </p:cNvSpPr>
          <p:nvPr/>
        </p:nvSpPr>
        <p:spPr bwMode="auto">
          <a:xfrm>
            <a:off x="4654550" y="4120092"/>
            <a:ext cx="1365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ta</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31" name="Rectangle 143"/>
          <p:cNvSpPr>
            <a:spLocks noChangeArrowheads="1"/>
          </p:cNvSpPr>
          <p:nvPr/>
        </p:nvSpPr>
        <p:spPr bwMode="auto">
          <a:xfrm>
            <a:off x="4786312" y="4120092"/>
            <a:ext cx="1365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m</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32" name="Rectangle 144"/>
          <p:cNvSpPr>
            <a:spLocks noChangeArrowheads="1"/>
          </p:cNvSpPr>
          <p:nvPr/>
        </p:nvSpPr>
        <p:spPr bwMode="auto">
          <a:xfrm>
            <a:off x="4916487" y="4120092"/>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i</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33" name="Rectangle 145"/>
          <p:cNvSpPr>
            <a:spLocks noChangeArrowheads="1"/>
          </p:cNvSpPr>
          <p:nvPr/>
        </p:nvSpPr>
        <p:spPr bwMode="auto">
          <a:xfrm>
            <a:off x="4957762" y="4120092"/>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n</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34" name="Rectangle 146"/>
          <p:cNvSpPr>
            <a:spLocks noChangeArrowheads="1"/>
          </p:cNvSpPr>
          <p:nvPr/>
        </p:nvSpPr>
        <p:spPr bwMode="auto">
          <a:xfrm>
            <a:off x="5048250" y="4120092"/>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35" name="Rectangle 147"/>
          <p:cNvSpPr>
            <a:spLocks noChangeArrowheads="1"/>
          </p:cNvSpPr>
          <p:nvPr/>
        </p:nvSpPr>
        <p:spPr bwMode="auto">
          <a:xfrm>
            <a:off x="5089525" y="4120092"/>
            <a:ext cx="1111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D</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36" name="Rectangle 148"/>
          <p:cNvSpPr>
            <a:spLocks noChangeArrowheads="1"/>
          </p:cNvSpPr>
          <p:nvPr/>
        </p:nvSpPr>
        <p:spPr bwMode="auto">
          <a:xfrm>
            <a:off x="5195887" y="4120092"/>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37" name="Rectangle 149"/>
          <p:cNvSpPr>
            <a:spLocks noChangeArrowheads="1"/>
          </p:cNvSpPr>
          <p:nvPr/>
        </p:nvSpPr>
        <p:spPr bwMode="auto">
          <a:xfrm>
            <a:off x="5237162" y="4120092"/>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h</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38" name="Rectangle 150"/>
          <p:cNvSpPr>
            <a:spLocks noChangeArrowheads="1"/>
          </p:cNvSpPr>
          <p:nvPr/>
        </p:nvSpPr>
        <p:spPr bwMode="auto">
          <a:xfrm>
            <a:off x="5327650" y="4120092"/>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a</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39" name="Rectangle 151"/>
          <p:cNvSpPr>
            <a:spLocks noChangeArrowheads="1"/>
          </p:cNvSpPr>
          <p:nvPr/>
        </p:nvSpPr>
        <p:spPr bwMode="auto">
          <a:xfrm>
            <a:off x="5410200" y="4120092"/>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v</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40" name="Rectangle 152"/>
          <p:cNvSpPr>
            <a:spLocks noChangeArrowheads="1"/>
          </p:cNvSpPr>
          <p:nvPr/>
        </p:nvSpPr>
        <p:spPr bwMode="auto">
          <a:xfrm>
            <a:off x="5492750" y="4120092"/>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e</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41" name="Rectangle 153"/>
          <p:cNvSpPr>
            <a:spLocks noChangeArrowheads="1"/>
          </p:cNvSpPr>
          <p:nvPr/>
        </p:nvSpPr>
        <p:spPr bwMode="auto">
          <a:xfrm>
            <a:off x="5575300" y="4120092"/>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42" name="Rectangle 154"/>
          <p:cNvSpPr>
            <a:spLocks noChangeArrowheads="1"/>
          </p:cNvSpPr>
          <p:nvPr/>
        </p:nvSpPr>
        <p:spPr bwMode="auto">
          <a:xfrm>
            <a:off x="4041774" y="4359275"/>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a</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43" name="Rectangle 155"/>
          <p:cNvSpPr>
            <a:spLocks noChangeArrowheads="1"/>
          </p:cNvSpPr>
          <p:nvPr/>
        </p:nvSpPr>
        <p:spPr bwMode="auto">
          <a:xfrm>
            <a:off x="4124324" y="4359275"/>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44" name="Rectangle 156"/>
          <p:cNvSpPr>
            <a:spLocks noChangeArrowheads="1"/>
          </p:cNvSpPr>
          <p:nvPr/>
        </p:nvSpPr>
        <p:spPr bwMode="auto">
          <a:xfrm>
            <a:off x="4164012" y="4359275"/>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3</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45" name="Rectangle 157"/>
          <p:cNvSpPr>
            <a:spLocks noChangeArrowheads="1"/>
          </p:cNvSpPr>
          <p:nvPr/>
        </p:nvSpPr>
        <p:spPr bwMode="auto">
          <a:xfrm>
            <a:off x="4246562" y="4359275"/>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5</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46" name="Rectangle 158"/>
          <p:cNvSpPr>
            <a:spLocks noChangeArrowheads="1"/>
          </p:cNvSpPr>
          <p:nvPr/>
        </p:nvSpPr>
        <p:spPr bwMode="auto">
          <a:xfrm>
            <a:off x="4329112" y="4359275"/>
            <a:ext cx="1365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47" name="Rectangle 159"/>
          <p:cNvSpPr>
            <a:spLocks noChangeArrowheads="1"/>
          </p:cNvSpPr>
          <p:nvPr/>
        </p:nvSpPr>
        <p:spPr bwMode="auto">
          <a:xfrm>
            <a:off x="4460874" y="4359275"/>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48" name="Rectangle 160"/>
          <p:cNvSpPr>
            <a:spLocks noChangeArrowheads="1"/>
          </p:cNvSpPr>
          <p:nvPr/>
        </p:nvSpPr>
        <p:spPr bwMode="auto">
          <a:xfrm>
            <a:off x="4502149" y="4359275"/>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i</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49" name="Rectangle 161"/>
          <p:cNvSpPr>
            <a:spLocks noChangeArrowheads="1"/>
          </p:cNvSpPr>
          <p:nvPr/>
        </p:nvSpPr>
        <p:spPr bwMode="auto">
          <a:xfrm>
            <a:off x="4543424" y="4359275"/>
            <a:ext cx="1365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m</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50" name="Rectangle 162"/>
          <p:cNvSpPr>
            <a:spLocks noChangeArrowheads="1"/>
          </p:cNvSpPr>
          <p:nvPr/>
        </p:nvSpPr>
        <p:spPr bwMode="auto">
          <a:xfrm>
            <a:off x="4675187" y="4359275"/>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p</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51" name="Rectangle 163"/>
          <p:cNvSpPr>
            <a:spLocks noChangeArrowheads="1"/>
          </p:cNvSpPr>
          <p:nvPr/>
        </p:nvSpPr>
        <p:spPr bwMode="auto">
          <a:xfrm>
            <a:off x="4765675" y="4359275"/>
            <a:ext cx="58738"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r</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52" name="Rectangle 164"/>
          <p:cNvSpPr>
            <a:spLocks noChangeArrowheads="1"/>
          </p:cNvSpPr>
          <p:nvPr/>
        </p:nvSpPr>
        <p:spPr bwMode="auto">
          <a:xfrm>
            <a:off x="4822825" y="4359275"/>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o</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53" name="Rectangle 165"/>
          <p:cNvSpPr>
            <a:spLocks noChangeArrowheads="1"/>
          </p:cNvSpPr>
          <p:nvPr/>
        </p:nvSpPr>
        <p:spPr bwMode="auto">
          <a:xfrm>
            <a:off x="4913312" y="4359275"/>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v</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54" name="Rectangle 166"/>
          <p:cNvSpPr>
            <a:spLocks noChangeArrowheads="1"/>
          </p:cNvSpPr>
          <p:nvPr/>
        </p:nvSpPr>
        <p:spPr bwMode="auto">
          <a:xfrm>
            <a:off x="4994275" y="4359275"/>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e</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55" name="Rectangle 167"/>
          <p:cNvSpPr>
            <a:spLocks noChangeArrowheads="1"/>
          </p:cNvSpPr>
          <p:nvPr/>
        </p:nvSpPr>
        <p:spPr bwMode="auto">
          <a:xfrm>
            <a:off x="5076825" y="4359275"/>
            <a:ext cx="1365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m</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56" name="Rectangle 168"/>
          <p:cNvSpPr>
            <a:spLocks noChangeArrowheads="1"/>
          </p:cNvSpPr>
          <p:nvPr/>
        </p:nvSpPr>
        <p:spPr bwMode="auto">
          <a:xfrm>
            <a:off x="5208587" y="4359275"/>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e</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57" name="Rectangle 169"/>
          <p:cNvSpPr>
            <a:spLocks noChangeArrowheads="1"/>
          </p:cNvSpPr>
          <p:nvPr/>
        </p:nvSpPr>
        <p:spPr bwMode="auto">
          <a:xfrm>
            <a:off x="5291137" y="4359275"/>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n</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58" name="Rectangle 170"/>
          <p:cNvSpPr>
            <a:spLocks noChangeArrowheads="1"/>
          </p:cNvSpPr>
          <p:nvPr/>
        </p:nvSpPr>
        <p:spPr bwMode="auto">
          <a:xfrm>
            <a:off x="5381625" y="4359275"/>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59" name="Rectangle 171"/>
          <p:cNvSpPr>
            <a:spLocks noChangeArrowheads="1"/>
          </p:cNvSpPr>
          <p:nvPr/>
        </p:nvSpPr>
        <p:spPr bwMode="auto">
          <a:xfrm>
            <a:off x="5472112" y="4359275"/>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60" name="Rectangle 172"/>
          <p:cNvSpPr>
            <a:spLocks noChangeArrowheads="1"/>
          </p:cNvSpPr>
          <p:nvPr/>
        </p:nvSpPr>
        <p:spPr bwMode="auto">
          <a:xfrm>
            <a:off x="4111624" y="4600575"/>
            <a:ext cx="13430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n-lt"/>
                <a:cs typeface="Arial" pitchFamily="34" charset="0"/>
              </a:rPr>
              <a:t>in overall survival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61" name="Freeform 173"/>
          <p:cNvSpPr>
            <a:spLocks/>
          </p:cNvSpPr>
          <p:nvPr/>
        </p:nvSpPr>
        <p:spPr bwMode="auto">
          <a:xfrm>
            <a:off x="5961062" y="3654426"/>
            <a:ext cx="784225" cy="700617"/>
          </a:xfrm>
          <a:custGeom>
            <a:avLst/>
            <a:gdLst/>
            <a:ahLst/>
            <a:cxnLst>
              <a:cxn ang="0">
                <a:pos x="622" y="0"/>
              </a:cxn>
              <a:cxn ang="0">
                <a:pos x="622" y="0"/>
              </a:cxn>
              <a:cxn ang="0">
                <a:pos x="665" y="161"/>
              </a:cxn>
              <a:cxn ang="0">
                <a:pos x="0" y="339"/>
              </a:cxn>
              <a:cxn ang="0">
                <a:pos x="87" y="662"/>
              </a:cxn>
              <a:cxn ang="0">
                <a:pos x="752" y="484"/>
              </a:cxn>
              <a:cxn ang="0">
                <a:pos x="795" y="645"/>
              </a:cxn>
              <a:cxn ang="0">
                <a:pos x="989" y="248"/>
              </a:cxn>
              <a:cxn ang="0">
                <a:pos x="622" y="0"/>
              </a:cxn>
            </a:cxnLst>
            <a:rect l="0" t="0" r="r" b="b"/>
            <a:pathLst>
              <a:path w="989" h="662">
                <a:moveTo>
                  <a:pt x="622" y="0"/>
                </a:moveTo>
                <a:lnTo>
                  <a:pt x="622" y="0"/>
                </a:lnTo>
                <a:lnTo>
                  <a:pt x="665" y="161"/>
                </a:lnTo>
                <a:lnTo>
                  <a:pt x="0" y="339"/>
                </a:lnTo>
                <a:lnTo>
                  <a:pt x="87" y="662"/>
                </a:lnTo>
                <a:lnTo>
                  <a:pt x="752" y="484"/>
                </a:lnTo>
                <a:lnTo>
                  <a:pt x="795" y="645"/>
                </a:lnTo>
                <a:lnTo>
                  <a:pt x="989" y="248"/>
                </a:lnTo>
                <a:lnTo>
                  <a:pt x="622" y="0"/>
                </a:lnTo>
                <a:close/>
              </a:path>
            </a:pathLst>
          </a:custGeom>
          <a:solidFill>
            <a:srgbClr val="EBE11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8062" name="Freeform 174"/>
          <p:cNvSpPr>
            <a:spLocks/>
          </p:cNvSpPr>
          <p:nvPr/>
        </p:nvSpPr>
        <p:spPr bwMode="auto">
          <a:xfrm>
            <a:off x="5878512" y="4024842"/>
            <a:ext cx="123825" cy="359833"/>
          </a:xfrm>
          <a:custGeom>
            <a:avLst/>
            <a:gdLst/>
            <a:ahLst/>
            <a:cxnLst>
              <a:cxn ang="0">
                <a:pos x="0" y="19"/>
              </a:cxn>
              <a:cxn ang="0">
                <a:pos x="0" y="19"/>
              </a:cxn>
              <a:cxn ang="0">
                <a:pos x="87" y="341"/>
              </a:cxn>
              <a:cxn ang="0">
                <a:pos x="157" y="323"/>
              </a:cxn>
              <a:cxn ang="0">
                <a:pos x="70" y="0"/>
              </a:cxn>
              <a:cxn ang="0">
                <a:pos x="0" y="19"/>
              </a:cxn>
            </a:cxnLst>
            <a:rect l="0" t="0" r="r" b="b"/>
            <a:pathLst>
              <a:path w="157" h="341">
                <a:moveTo>
                  <a:pt x="0" y="19"/>
                </a:moveTo>
                <a:lnTo>
                  <a:pt x="0" y="19"/>
                </a:lnTo>
                <a:lnTo>
                  <a:pt x="87" y="341"/>
                </a:lnTo>
                <a:lnTo>
                  <a:pt x="157" y="323"/>
                </a:lnTo>
                <a:lnTo>
                  <a:pt x="70" y="0"/>
                </a:lnTo>
                <a:lnTo>
                  <a:pt x="0" y="19"/>
                </a:lnTo>
                <a:close/>
              </a:path>
            </a:pathLst>
          </a:custGeom>
          <a:solidFill>
            <a:srgbClr val="EBE11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8063" name="Freeform 175"/>
          <p:cNvSpPr>
            <a:spLocks/>
          </p:cNvSpPr>
          <p:nvPr/>
        </p:nvSpPr>
        <p:spPr bwMode="auto">
          <a:xfrm>
            <a:off x="5822950" y="4054475"/>
            <a:ext cx="96838" cy="351367"/>
          </a:xfrm>
          <a:custGeom>
            <a:avLst/>
            <a:gdLst/>
            <a:ahLst/>
            <a:cxnLst>
              <a:cxn ang="0">
                <a:pos x="0" y="9"/>
              </a:cxn>
              <a:cxn ang="0">
                <a:pos x="0" y="9"/>
              </a:cxn>
              <a:cxn ang="0">
                <a:pos x="87" y="332"/>
              </a:cxn>
              <a:cxn ang="0">
                <a:pos x="122" y="323"/>
              </a:cxn>
              <a:cxn ang="0">
                <a:pos x="35" y="0"/>
              </a:cxn>
              <a:cxn ang="0">
                <a:pos x="0" y="9"/>
              </a:cxn>
            </a:cxnLst>
            <a:rect l="0" t="0" r="r" b="b"/>
            <a:pathLst>
              <a:path w="122" h="332">
                <a:moveTo>
                  <a:pt x="0" y="9"/>
                </a:moveTo>
                <a:lnTo>
                  <a:pt x="0" y="9"/>
                </a:lnTo>
                <a:lnTo>
                  <a:pt x="87" y="332"/>
                </a:lnTo>
                <a:lnTo>
                  <a:pt x="122" y="323"/>
                </a:lnTo>
                <a:lnTo>
                  <a:pt x="35" y="0"/>
                </a:lnTo>
                <a:lnTo>
                  <a:pt x="0" y="9"/>
                </a:lnTo>
                <a:close/>
              </a:path>
            </a:pathLst>
          </a:custGeom>
          <a:solidFill>
            <a:srgbClr val="EBE11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8064" name="Freeform 176"/>
          <p:cNvSpPr>
            <a:spLocks/>
          </p:cNvSpPr>
          <p:nvPr/>
        </p:nvSpPr>
        <p:spPr bwMode="auto">
          <a:xfrm>
            <a:off x="5961062" y="3654426"/>
            <a:ext cx="784225" cy="700617"/>
          </a:xfrm>
          <a:custGeom>
            <a:avLst/>
            <a:gdLst/>
            <a:ahLst/>
            <a:cxnLst>
              <a:cxn ang="0">
                <a:pos x="622" y="0"/>
              </a:cxn>
              <a:cxn ang="0">
                <a:pos x="622" y="0"/>
              </a:cxn>
              <a:cxn ang="0">
                <a:pos x="665" y="161"/>
              </a:cxn>
              <a:cxn ang="0">
                <a:pos x="0" y="339"/>
              </a:cxn>
              <a:cxn ang="0">
                <a:pos x="87" y="662"/>
              </a:cxn>
              <a:cxn ang="0">
                <a:pos x="752" y="484"/>
              </a:cxn>
              <a:cxn ang="0">
                <a:pos x="795" y="645"/>
              </a:cxn>
              <a:cxn ang="0">
                <a:pos x="989" y="248"/>
              </a:cxn>
              <a:cxn ang="0">
                <a:pos x="622" y="0"/>
              </a:cxn>
            </a:cxnLst>
            <a:rect l="0" t="0" r="r" b="b"/>
            <a:pathLst>
              <a:path w="989" h="662">
                <a:moveTo>
                  <a:pt x="622" y="0"/>
                </a:moveTo>
                <a:lnTo>
                  <a:pt x="622" y="0"/>
                </a:lnTo>
                <a:lnTo>
                  <a:pt x="665" y="161"/>
                </a:lnTo>
                <a:lnTo>
                  <a:pt x="0" y="339"/>
                </a:lnTo>
                <a:lnTo>
                  <a:pt x="87" y="662"/>
                </a:lnTo>
                <a:lnTo>
                  <a:pt x="752" y="484"/>
                </a:lnTo>
                <a:lnTo>
                  <a:pt x="795" y="645"/>
                </a:lnTo>
                <a:lnTo>
                  <a:pt x="989" y="248"/>
                </a:lnTo>
                <a:lnTo>
                  <a:pt x="622" y="0"/>
                </a:lnTo>
                <a:close/>
              </a:path>
            </a:pathLst>
          </a:custGeom>
          <a:noFill/>
          <a:ln w="95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8065" name="Freeform 177"/>
          <p:cNvSpPr>
            <a:spLocks/>
          </p:cNvSpPr>
          <p:nvPr/>
        </p:nvSpPr>
        <p:spPr bwMode="auto">
          <a:xfrm>
            <a:off x="5878512" y="4024842"/>
            <a:ext cx="123825" cy="359833"/>
          </a:xfrm>
          <a:custGeom>
            <a:avLst/>
            <a:gdLst/>
            <a:ahLst/>
            <a:cxnLst>
              <a:cxn ang="0">
                <a:pos x="0" y="19"/>
              </a:cxn>
              <a:cxn ang="0">
                <a:pos x="0" y="19"/>
              </a:cxn>
              <a:cxn ang="0">
                <a:pos x="87" y="341"/>
              </a:cxn>
              <a:cxn ang="0">
                <a:pos x="157" y="323"/>
              </a:cxn>
              <a:cxn ang="0">
                <a:pos x="70" y="0"/>
              </a:cxn>
              <a:cxn ang="0">
                <a:pos x="0" y="19"/>
              </a:cxn>
            </a:cxnLst>
            <a:rect l="0" t="0" r="r" b="b"/>
            <a:pathLst>
              <a:path w="157" h="341">
                <a:moveTo>
                  <a:pt x="0" y="19"/>
                </a:moveTo>
                <a:lnTo>
                  <a:pt x="0" y="19"/>
                </a:lnTo>
                <a:lnTo>
                  <a:pt x="87" y="341"/>
                </a:lnTo>
                <a:lnTo>
                  <a:pt x="157" y="323"/>
                </a:lnTo>
                <a:lnTo>
                  <a:pt x="70" y="0"/>
                </a:lnTo>
                <a:lnTo>
                  <a:pt x="0" y="19"/>
                </a:lnTo>
                <a:close/>
              </a:path>
            </a:pathLst>
          </a:custGeom>
          <a:noFill/>
          <a:ln w="95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8066" name="Freeform 178"/>
          <p:cNvSpPr>
            <a:spLocks/>
          </p:cNvSpPr>
          <p:nvPr/>
        </p:nvSpPr>
        <p:spPr bwMode="auto">
          <a:xfrm>
            <a:off x="5822950" y="4054475"/>
            <a:ext cx="96838" cy="351367"/>
          </a:xfrm>
          <a:custGeom>
            <a:avLst/>
            <a:gdLst/>
            <a:ahLst/>
            <a:cxnLst>
              <a:cxn ang="0">
                <a:pos x="0" y="9"/>
              </a:cxn>
              <a:cxn ang="0">
                <a:pos x="0" y="9"/>
              </a:cxn>
              <a:cxn ang="0">
                <a:pos x="87" y="332"/>
              </a:cxn>
              <a:cxn ang="0">
                <a:pos x="122" y="323"/>
              </a:cxn>
              <a:cxn ang="0">
                <a:pos x="35" y="0"/>
              </a:cxn>
              <a:cxn ang="0">
                <a:pos x="0" y="9"/>
              </a:cxn>
            </a:cxnLst>
            <a:rect l="0" t="0" r="r" b="b"/>
            <a:pathLst>
              <a:path w="122" h="332">
                <a:moveTo>
                  <a:pt x="0" y="9"/>
                </a:moveTo>
                <a:lnTo>
                  <a:pt x="0" y="9"/>
                </a:lnTo>
                <a:lnTo>
                  <a:pt x="87" y="332"/>
                </a:lnTo>
                <a:lnTo>
                  <a:pt x="122" y="323"/>
                </a:lnTo>
                <a:lnTo>
                  <a:pt x="35" y="0"/>
                </a:lnTo>
                <a:lnTo>
                  <a:pt x="0" y="9"/>
                </a:lnTo>
                <a:close/>
              </a:path>
            </a:pathLst>
          </a:custGeom>
          <a:noFill/>
          <a:ln w="95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8067" name="Freeform 179"/>
          <p:cNvSpPr>
            <a:spLocks/>
          </p:cNvSpPr>
          <p:nvPr/>
        </p:nvSpPr>
        <p:spPr bwMode="auto">
          <a:xfrm>
            <a:off x="6802438" y="5654675"/>
            <a:ext cx="1588" cy="84667"/>
          </a:xfrm>
          <a:custGeom>
            <a:avLst/>
            <a:gdLst/>
            <a:ahLst/>
            <a:cxnLst>
              <a:cxn ang="0">
                <a:pos x="0" y="80"/>
              </a:cxn>
              <a:cxn ang="0">
                <a:pos x="0" y="80"/>
              </a:cxn>
              <a:cxn ang="0">
                <a:pos x="0" y="0"/>
              </a:cxn>
            </a:cxnLst>
            <a:rect l="0" t="0" r="r" b="b"/>
            <a:pathLst>
              <a:path h="80">
                <a:moveTo>
                  <a:pt x="0" y="80"/>
                </a:moveTo>
                <a:lnTo>
                  <a:pt x="0" y="80"/>
                </a:lnTo>
                <a:lnTo>
                  <a:pt x="0" y="0"/>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8068" name="Rectangle 180"/>
          <p:cNvSpPr>
            <a:spLocks noChangeArrowheads="1"/>
          </p:cNvSpPr>
          <p:nvPr/>
        </p:nvSpPr>
        <p:spPr bwMode="auto">
          <a:xfrm>
            <a:off x="5726112" y="5804958"/>
            <a:ext cx="814325"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n-lt"/>
                <a:cs typeface="Arial" pitchFamily="34" charset="0"/>
              </a:rPr>
              <a:t>19.3-24.0</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8069" name="Rectangle 181"/>
          <p:cNvSpPr>
            <a:spLocks noChangeArrowheads="1"/>
          </p:cNvSpPr>
          <p:nvPr/>
        </p:nvSpPr>
        <p:spPr bwMode="auto">
          <a:xfrm>
            <a:off x="6581775" y="5730875"/>
            <a:ext cx="69850"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n-lt"/>
                <a:cs typeface="Arial" pitchFamily="34" charset="0"/>
              </a:rPr>
              <a:t> </a:t>
            </a:r>
            <a:endParaRPr kumimoji="0" lang="en-US" sz="1800" b="1" i="0" u="none" strike="noStrike" cap="none" normalizeH="0" baseline="0" smtClean="0">
              <a:ln>
                <a:noFill/>
              </a:ln>
              <a:solidFill>
                <a:schemeClr val="tx1"/>
              </a:solidFill>
              <a:effectLst/>
              <a:latin typeface="+mn-lt"/>
              <a:cs typeface="Arial" pitchFamily="34" charset="0"/>
            </a:endParaRPr>
          </a:p>
        </p:txBody>
      </p:sp>
      <p:sp>
        <p:nvSpPr>
          <p:cNvPr id="38071" name="Freeform 183"/>
          <p:cNvSpPr>
            <a:spLocks/>
          </p:cNvSpPr>
          <p:nvPr/>
        </p:nvSpPr>
        <p:spPr bwMode="auto">
          <a:xfrm>
            <a:off x="6042025" y="2219326"/>
            <a:ext cx="127000"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no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8072" name="Freeform 184"/>
          <p:cNvSpPr>
            <a:spLocks/>
          </p:cNvSpPr>
          <p:nvPr/>
        </p:nvSpPr>
        <p:spPr bwMode="auto">
          <a:xfrm>
            <a:off x="4900612" y="2134659"/>
            <a:ext cx="1141413" cy="169333"/>
          </a:xfrm>
          <a:custGeom>
            <a:avLst/>
            <a:gdLst/>
            <a:ahLst/>
            <a:cxnLst>
              <a:cxn ang="0">
                <a:pos x="0" y="0"/>
              </a:cxn>
              <a:cxn ang="0">
                <a:pos x="0" y="0"/>
              </a:cxn>
              <a:cxn ang="0">
                <a:pos x="1440" y="160"/>
              </a:cxn>
            </a:cxnLst>
            <a:rect l="0" t="0" r="r" b="b"/>
            <a:pathLst>
              <a:path w="1440" h="160">
                <a:moveTo>
                  <a:pt x="0" y="0"/>
                </a:moveTo>
                <a:lnTo>
                  <a:pt x="0" y="0"/>
                </a:lnTo>
                <a:lnTo>
                  <a:pt x="1440" y="160"/>
                </a:lnTo>
              </a:path>
            </a:pathLst>
          </a:custGeom>
          <a:noFill/>
          <a:ln w="23813" cap="flat">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8073" name="Rectangle 185"/>
          <p:cNvSpPr>
            <a:spLocks noChangeArrowheads="1"/>
          </p:cNvSpPr>
          <p:nvPr/>
        </p:nvSpPr>
        <p:spPr bwMode="auto">
          <a:xfrm>
            <a:off x="5924550" y="2549526"/>
            <a:ext cx="568325" cy="3069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mn-lt"/>
                <a:cs typeface="Arial" pitchFamily="34" charset="0"/>
              </a:rPr>
              <a:t>0.79 </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38074" name="Rectangle 186"/>
          <p:cNvSpPr>
            <a:spLocks noChangeArrowheads="1"/>
          </p:cNvSpPr>
          <p:nvPr/>
        </p:nvSpPr>
        <p:spPr bwMode="auto">
          <a:xfrm>
            <a:off x="5649912" y="2945342"/>
            <a:ext cx="995465"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n-lt"/>
                <a:cs typeface="Arial" pitchFamily="34" charset="0"/>
              </a:rPr>
              <a:t>[</a:t>
            </a:r>
            <a:r>
              <a:rPr kumimoji="0" lang="en-US" sz="1500" b="1" i="0" u="none" strike="noStrike" cap="none" normalizeH="0" baseline="0" dirty="0" smtClean="0">
                <a:ln>
                  <a:noFill/>
                </a:ln>
                <a:solidFill>
                  <a:srgbClr val="FFFFFF"/>
                </a:solidFill>
                <a:effectLst/>
                <a:latin typeface="+mn-lt"/>
                <a:cs typeface="Arial" pitchFamily="34" charset="0"/>
              </a:rPr>
              <a:t>0.63-1.00</a:t>
            </a:r>
            <a:r>
              <a:rPr kumimoji="0" lang="en-US" sz="1500" b="1" i="0" u="none" strike="noStrike" cap="none" normalizeH="0" baseline="0" dirty="0" smtClean="0">
                <a:ln>
                  <a:noFill/>
                </a:ln>
                <a:solidFill>
                  <a:srgbClr val="FFFFFF"/>
                </a:solidFill>
                <a:effectLst/>
                <a:latin typeface="+mn-lt"/>
                <a:cs typeface="Arial" pitchFamily="34" charset="0"/>
              </a:rPr>
              <a:t>] </a:t>
            </a:r>
            <a:endParaRPr kumimoji="0" lang="en-US" sz="1800" b="1" i="0" u="none" strike="noStrike" cap="none" normalizeH="0" baseline="0" dirty="0" smtClean="0">
              <a:ln>
                <a:noFill/>
              </a:ln>
              <a:solidFill>
                <a:schemeClr val="tx1"/>
              </a:solidFill>
              <a:effectLst/>
              <a:latin typeface="+mn-lt"/>
              <a:cs typeface="Arial" pitchFamily="34" charset="0"/>
            </a:endParaRPr>
          </a:p>
        </p:txBody>
      </p:sp>
      <p:sp>
        <p:nvSpPr>
          <p:cNvPr id="188" name="Freeform 89"/>
          <p:cNvSpPr>
            <a:spLocks/>
          </p:cNvSpPr>
          <p:nvPr/>
        </p:nvSpPr>
        <p:spPr bwMode="auto">
          <a:xfrm>
            <a:off x="1671635" y="1364192"/>
            <a:ext cx="55562" cy="0"/>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190" name="Freeform 106"/>
          <p:cNvSpPr>
            <a:spLocks/>
          </p:cNvSpPr>
          <p:nvPr/>
        </p:nvSpPr>
        <p:spPr bwMode="auto">
          <a:xfrm>
            <a:off x="6519860" y="4729692"/>
            <a:ext cx="1647825" cy="508000"/>
          </a:xfrm>
          <a:custGeom>
            <a:avLst/>
            <a:gdLst/>
            <a:ahLst/>
            <a:cxnLst>
              <a:cxn ang="0">
                <a:pos x="0" y="0"/>
              </a:cxn>
              <a:cxn ang="0">
                <a:pos x="0" y="0"/>
              </a:cxn>
              <a:cxn ang="0">
                <a:pos x="2080" y="0"/>
              </a:cxn>
              <a:cxn ang="0">
                <a:pos x="2080" y="480"/>
              </a:cxn>
              <a:cxn ang="0">
                <a:pos x="0" y="480"/>
              </a:cxn>
              <a:cxn ang="0">
                <a:pos x="0" y="0"/>
              </a:cxn>
            </a:cxnLst>
            <a:rect l="0" t="0" r="r" b="b"/>
            <a:pathLst>
              <a:path w="2080" h="480">
                <a:moveTo>
                  <a:pt x="0" y="0"/>
                </a:moveTo>
                <a:lnTo>
                  <a:pt x="0" y="0"/>
                </a:lnTo>
                <a:lnTo>
                  <a:pt x="2080" y="0"/>
                </a:lnTo>
                <a:lnTo>
                  <a:pt x="2080" y="480"/>
                </a:lnTo>
                <a:lnTo>
                  <a:pt x="0" y="480"/>
                </a:lnTo>
                <a:lnTo>
                  <a:pt x="0" y="0"/>
                </a:lnTo>
                <a:close/>
              </a:path>
            </a:pathLst>
          </a:custGeom>
          <a:noFill/>
          <a:ln w="9525" cap="flat">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161" name="TextBox 160"/>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
        <p:nvSpPr>
          <p:cNvPr id="37978" name="Freeform 90"/>
          <p:cNvSpPr>
            <a:spLocks/>
          </p:cNvSpPr>
          <p:nvPr/>
        </p:nvSpPr>
        <p:spPr bwMode="auto">
          <a:xfrm>
            <a:off x="2173286" y="1287993"/>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90" name="Freeform 102"/>
          <p:cNvSpPr>
            <a:spLocks/>
          </p:cNvSpPr>
          <p:nvPr/>
        </p:nvSpPr>
        <p:spPr bwMode="auto">
          <a:xfrm>
            <a:off x="3378199" y="1965326"/>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92" name="Freeform 104"/>
          <p:cNvSpPr>
            <a:spLocks/>
          </p:cNvSpPr>
          <p:nvPr/>
        </p:nvSpPr>
        <p:spPr bwMode="auto">
          <a:xfrm>
            <a:off x="7310438" y="2811992"/>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7995" name="Freeform 107"/>
          <p:cNvSpPr>
            <a:spLocks/>
          </p:cNvSpPr>
          <p:nvPr/>
        </p:nvSpPr>
        <p:spPr bwMode="auto">
          <a:xfrm>
            <a:off x="4773612" y="2049993"/>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
        <p:nvSpPr>
          <p:cNvPr id="38070" name="Freeform 182"/>
          <p:cNvSpPr>
            <a:spLocks/>
          </p:cNvSpPr>
          <p:nvPr/>
        </p:nvSpPr>
        <p:spPr bwMode="auto">
          <a:xfrm>
            <a:off x="6042025" y="2219326"/>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n-lt"/>
            </a:endParaRPr>
          </a:p>
        </p:txBody>
      </p:sp>
    </p:spTree>
    <p:extLst>
      <p:ext uri="{BB962C8B-B14F-4D97-AF65-F5344CB8AC3E}">
        <p14:creationId xmlns:p14="http://schemas.microsoft.com/office/powerpoint/2010/main" val="3436102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294515"/>
            <a:ext cx="8686800" cy="1096963"/>
          </a:xfrm>
        </p:spPr>
        <p:txBody>
          <a:bodyPr/>
          <a:lstStyle/>
          <a:p>
            <a:pPr eaLnBrk="1" hangingPunct="1"/>
            <a:r>
              <a:rPr lang="en-US" sz="3600" dirty="0" smtClean="0">
                <a:latin typeface="Arial" charset="0"/>
              </a:rPr>
              <a:t>Multivariate Hazard Ratios: PFS</a:t>
            </a:r>
            <a:endParaRPr lang="en-US" sz="3600" dirty="0">
              <a:latin typeface="Arial" charset="0"/>
            </a:endParaRPr>
          </a:p>
        </p:txBody>
      </p:sp>
      <p:sp>
        <p:nvSpPr>
          <p:cNvPr id="38915" name="AutoShape 3"/>
          <p:cNvSpPr>
            <a:spLocks noChangeAspect="1" noChangeArrowheads="1" noTextEdit="1"/>
          </p:cNvSpPr>
          <p:nvPr/>
        </p:nvSpPr>
        <p:spPr bwMode="auto">
          <a:xfrm>
            <a:off x="952499" y="1181106"/>
            <a:ext cx="7277101" cy="53720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8917" name="Freeform 5"/>
          <p:cNvSpPr>
            <a:spLocks/>
          </p:cNvSpPr>
          <p:nvPr/>
        </p:nvSpPr>
        <p:spPr bwMode="auto">
          <a:xfrm>
            <a:off x="1762124" y="5604934"/>
            <a:ext cx="6456363" cy="2117"/>
          </a:xfrm>
          <a:custGeom>
            <a:avLst/>
            <a:gdLst/>
            <a:ahLst/>
            <a:cxnLst>
              <a:cxn ang="0">
                <a:pos x="0" y="0"/>
              </a:cxn>
              <a:cxn ang="0">
                <a:pos x="0" y="0"/>
              </a:cxn>
              <a:cxn ang="0">
                <a:pos x="8150" y="2"/>
              </a:cxn>
            </a:cxnLst>
            <a:rect l="0" t="0" r="r" b="b"/>
            <a:pathLst>
              <a:path w="8150" h="2">
                <a:moveTo>
                  <a:pt x="0" y="0"/>
                </a:moveTo>
                <a:lnTo>
                  <a:pt x="0" y="0"/>
                </a:lnTo>
                <a:lnTo>
                  <a:pt x="815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8918" name="Freeform 6"/>
          <p:cNvSpPr>
            <a:spLocks/>
          </p:cNvSpPr>
          <p:nvPr/>
        </p:nvSpPr>
        <p:spPr bwMode="auto">
          <a:xfrm>
            <a:off x="2843212" y="5621868"/>
            <a:ext cx="1588" cy="74083"/>
          </a:xfrm>
          <a:custGeom>
            <a:avLst/>
            <a:gdLst/>
            <a:ahLst/>
            <a:cxnLst>
              <a:cxn ang="0">
                <a:pos x="0" y="70"/>
              </a:cxn>
              <a:cxn ang="0">
                <a:pos x="0" y="70"/>
              </a:cxn>
              <a:cxn ang="0">
                <a:pos x="2" y="0"/>
              </a:cxn>
            </a:cxnLst>
            <a:rect l="0" t="0" r="r" b="b"/>
            <a:pathLst>
              <a:path w="2" h="70">
                <a:moveTo>
                  <a:pt x="0" y="70"/>
                </a:moveTo>
                <a:lnTo>
                  <a:pt x="0" y="70"/>
                </a:lnTo>
                <a:lnTo>
                  <a:pt x="2" y="0"/>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8919" name="Freeform 7"/>
          <p:cNvSpPr>
            <a:spLocks/>
          </p:cNvSpPr>
          <p:nvPr/>
        </p:nvSpPr>
        <p:spPr bwMode="auto">
          <a:xfrm>
            <a:off x="4110037" y="5621868"/>
            <a:ext cx="1588" cy="74083"/>
          </a:xfrm>
          <a:custGeom>
            <a:avLst/>
            <a:gdLst/>
            <a:ahLst/>
            <a:cxnLst>
              <a:cxn ang="0">
                <a:pos x="0" y="70"/>
              </a:cxn>
              <a:cxn ang="0">
                <a:pos x="0" y="70"/>
              </a:cxn>
              <a:cxn ang="0">
                <a:pos x="2" y="0"/>
              </a:cxn>
            </a:cxnLst>
            <a:rect l="0" t="0" r="r" b="b"/>
            <a:pathLst>
              <a:path w="2" h="70">
                <a:moveTo>
                  <a:pt x="0" y="70"/>
                </a:moveTo>
                <a:lnTo>
                  <a:pt x="0" y="70"/>
                </a:lnTo>
                <a:lnTo>
                  <a:pt x="2" y="0"/>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8920" name="Freeform 8"/>
          <p:cNvSpPr>
            <a:spLocks/>
          </p:cNvSpPr>
          <p:nvPr/>
        </p:nvSpPr>
        <p:spPr bwMode="auto">
          <a:xfrm>
            <a:off x="5441949" y="5621868"/>
            <a:ext cx="0" cy="74083"/>
          </a:xfrm>
          <a:custGeom>
            <a:avLst/>
            <a:gdLst/>
            <a:ahLst/>
            <a:cxnLst>
              <a:cxn ang="0">
                <a:pos x="0" y="70"/>
              </a:cxn>
              <a:cxn ang="0">
                <a:pos x="0" y="70"/>
              </a:cxn>
              <a:cxn ang="0">
                <a:pos x="2" y="0"/>
              </a:cxn>
            </a:cxnLst>
            <a:rect l="0" t="0" r="r" b="b"/>
            <a:pathLst>
              <a:path w="2" h="70">
                <a:moveTo>
                  <a:pt x="0" y="70"/>
                </a:moveTo>
                <a:lnTo>
                  <a:pt x="0" y="70"/>
                </a:lnTo>
                <a:lnTo>
                  <a:pt x="2" y="0"/>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8921" name="Freeform 9"/>
          <p:cNvSpPr>
            <a:spLocks/>
          </p:cNvSpPr>
          <p:nvPr/>
        </p:nvSpPr>
        <p:spPr bwMode="auto">
          <a:xfrm>
            <a:off x="2209799" y="1329272"/>
            <a:ext cx="1203325" cy="84667"/>
          </a:xfrm>
          <a:custGeom>
            <a:avLst/>
            <a:gdLst/>
            <a:ahLst/>
            <a:cxnLst>
              <a:cxn ang="0">
                <a:pos x="0" y="0"/>
              </a:cxn>
              <a:cxn ang="0">
                <a:pos x="0" y="0"/>
              </a:cxn>
              <a:cxn ang="0">
                <a:pos x="1520" y="80"/>
              </a:cxn>
            </a:cxnLst>
            <a:rect l="0" t="0" r="r" b="b"/>
            <a:pathLst>
              <a:path w="1520" h="80">
                <a:moveTo>
                  <a:pt x="0" y="0"/>
                </a:moveTo>
                <a:lnTo>
                  <a:pt x="0" y="0"/>
                </a:lnTo>
                <a:lnTo>
                  <a:pt x="1520" y="80"/>
                </a:lnTo>
              </a:path>
            </a:pathLst>
          </a:custGeom>
          <a:noFill/>
          <a:ln w="23813" cap="flat">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8922" name="Freeform 10"/>
          <p:cNvSpPr>
            <a:spLocks/>
          </p:cNvSpPr>
          <p:nvPr/>
        </p:nvSpPr>
        <p:spPr bwMode="auto">
          <a:xfrm>
            <a:off x="3540124" y="1413939"/>
            <a:ext cx="1306513" cy="537633"/>
          </a:xfrm>
          <a:custGeom>
            <a:avLst/>
            <a:gdLst/>
            <a:ahLst/>
            <a:cxnLst>
              <a:cxn ang="0">
                <a:pos x="0" y="0"/>
              </a:cxn>
              <a:cxn ang="0">
                <a:pos x="0" y="0"/>
              </a:cxn>
              <a:cxn ang="0">
                <a:pos x="1680" y="480"/>
              </a:cxn>
            </a:cxnLst>
            <a:rect l="0" t="0" r="r" b="b"/>
            <a:pathLst>
              <a:path w="1680" h="480">
                <a:moveTo>
                  <a:pt x="0" y="0"/>
                </a:moveTo>
                <a:lnTo>
                  <a:pt x="0" y="0"/>
                </a:lnTo>
                <a:lnTo>
                  <a:pt x="1680" y="480"/>
                </a:lnTo>
              </a:path>
            </a:pathLst>
          </a:custGeom>
          <a:noFill/>
          <a:ln w="23813" cap="flat">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8923" name="Freeform 11"/>
          <p:cNvSpPr>
            <a:spLocks/>
          </p:cNvSpPr>
          <p:nvPr/>
        </p:nvSpPr>
        <p:spPr bwMode="auto">
          <a:xfrm>
            <a:off x="6202362" y="2175938"/>
            <a:ext cx="1139825" cy="169333"/>
          </a:xfrm>
          <a:custGeom>
            <a:avLst/>
            <a:gdLst/>
            <a:ahLst/>
            <a:cxnLst>
              <a:cxn ang="0">
                <a:pos x="0" y="0"/>
              </a:cxn>
              <a:cxn ang="0">
                <a:pos x="0" y="0"/>
              </a:cxn>
              <a:cxn ang="0">
                <a:pos x="1440" y="160"/>
              </a:cxn>
            </a:cxnLst>
            <a:rect l="0" t="0" r="r" b="b"/>
            <a:pathLst>
              <a:path w="1440" h="160">
                <a:moveTo>
                  <a:pt x="0" y="0"/>
                </a:moveTo>
                <a:lnTo>
                  <a:pt x="0" y="0"/>
                </a:lnTo>
                <a:lnTo>
                  <a:pt x="1440" y="160"/>
                </a:lnTo>
              </a:path>
            </a:pathLst>
          </a:custGeom>
          <a:noFill/>
          <a:ln w="23813" cap="flat">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8924" name="Rectangle 12"/>
          <p:cNvSpPr>
            <a:spLocks noChangeArrowheads="1"/>
          </p:cNvSpPr>
          <p:nvPr/>
        </p:nvSpPr>
        <p:spPr bwMode="auto">
          <a:xfrm>
            <a:off x="2082799" y="1612905"/>
            <a:ext cx="427038"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1.0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25" name="Rectangle 13"/>
          <p:cNvSpPr>
            <a:spLocks noChangeArrowheads="1"/>
          </p:cNvSpPr>
          <p:nvPr/>
        </p:nvSpPr>
        <p:spPr bwMode="auto">
          <a:xfrm>
            <a:off x="3162299" y="1612905"/>
            <a:ext cx="568325"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0.99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26" name="Rectangle 14"/>
          <p:cNvSpPr>
            <a:spLocks noChangeArrowheads="1"/>
          </p:cNvSpPr>
          <p:nvPr/>
        </p:nvSpPr>
        <p:spPr bwMode="auto">
          <a:xfrm>
            <a:off x="2894012" y="2006605"/>
            <a:ext cx="995363"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j-lt"/>
                <a:cs typeface="Arial" pitchFamily="34" charset="0"/>
              </a:rPr>
              <a:t>[</a:t>
            </a:r>
            <a:r>
              <a:rPr kumimoji="0" lang="en-US" sz="1500" b="1" i="0" u="none" strike="noStrike" cap="none" normalizeH="0" baseline="0" dirty="0" smtClean="0">
                <a:ln>
                  <a:noFill/>
                </a:ln>
                <a:solidFill>
                  <a:srgbClr val="FFFFFF"/>
                </a:solidFill>
                <a:effectLst/>
                <a:latin typeface="+mj-lt"/>
                <a:cs typeface="Arial" pitchFamily="34" charset="0"/>
              </a:rPr>
              <a:t>0.80-1.23</a:t>
            </a:r>
            <a:r>
              <a:rPr kumimoji="0" lang="en-US" sz="1500" b="1" i="0" u="none" strike="noStrike" cap="none" normalizeH="0" baseline="0" dirty="0" smtClean="0">
                <a:ln>
                  <a:noFill/>
                </a:ln>
                <a:solidFill>
                  <a:srgbClr val="FFFFFF"/>
                </a:solidFill>
                <a:effectLst/>
                <a:latin typeface="+mj-lt"/>
                <a:cs typeface="Arial" pitchFamily="34" charset="0"/>
              </a:rPr>
              <a:t>] </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27" name="Rectangle 15"/>
          <p:cNvSpPr>
            <a:spLocks noChangeArrowheads="1"/>
          </p:cNvSpPr>
          <p:nvPr/>
        </p:nvSpPr>
        <p:spPr bwMode="auto">
          <a:xfrm>
            <a:off x="4556124" y="2175938"/>
            <a:ext cx="568325"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mj-lt"/>
                <a:cs typeface="Arial" pitchFamily="34" charset="0"/>
              </a:rPr>
              <a:t>0.84 </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28" name="Rectangle 16"/>
          <p:cNvSpPr>
            <a:spLocks noChangeArrowheads="1"/>
          </p:cNvSpPr>
          <p:nvPr/>
        </p:nvSpPr>
        <p:spPr bwMode="auto">
          <a:xfrm>
            <a:off x="4283074" y="2569637"/>
            <a:ext cx="995363"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j-lt"/>
                <a:cs typeface="Arial" pitchFamily="34" charset="0"/>
              </a:rPr>
              <a:t>[</a:t>
            </a:r>
            <a:r>
              <a:rPr kumimoji="0" lang="en-US" sz="1500" b="1" i="0" u="none" strike="noStrike" cap="none" normalizeH="0" baseline="0" dirty="0" smtClean="0">
                <a:ln>
                  <a:noFill/>
                </a:ln>
                <a:solidFill>
                  <a:srgbClr val="FFFFFF"/>
                </a:solidFill>
                <a:effectLst/>
                <a:latin typeface="+mj-lt"/>
                <a:cs typeface="Arial" pitchFamily="34" charset="0"/>
              </a:rPr>
              <a:t>0.67-1.05</a:t>
            </a:r>
            <a:r>
              <a:rPr kumimoji="0" lang="en-US" sz="1500" b="1" i="0" u="none" strike="noStrike" cap="none" normalizeH="0" baseline="0" dirty="0" smtClean="0">
                <a:ln>
                  <a:noFill/>
                </a:ln>
                <a:solidFill>
                  <a:srgbClr val="FFFFFF"/>
                </a:solidFill>
                <a:effectLst/>
                <a:latin typeface="+mj-lt"/>
                <a:cs typeface="Arial" pitchFamily="34" charset="0"/>
              </a:rPr>
              <a:t>] </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29" name="Rectangle 17"/>
          <p:cNvSpPr>
            <a:spLocks noChangeArrowheads="1"/>
          </p:cNvSpPr>
          <p:nvPr/>
        </p:nvSpPr>
        <p:spPr bwMode="auto">
          <a:xfrm>
            <a:off x="7221537" y="2603504"/>
            <a:ext cx="568325"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mj-lt"/>
                <a:cs typeface="Arial" pitchFamily="34" charset="0"/>
              </a:rPr>
              <a:t>0.79 </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30" name="Rectangle 18"/>
          <p:cNvSpPr>
            <a:spLocks noChangeArrowheads="1"/>
          </p:cNvSpPr>
          <p:nvPr/>
        </p:nvSpPr>
        <p:spPr bwMode="auto">
          <a:xfrm>
            <a:off x="6948487" y="2997204"/>
            <a:ext cx="995363"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j-lt"/>
                <a:cs typeface="Arial" pitchFamily="34" charset="0"/>
              </a:rPr>
              <a:t>[</a:t>
            </a:r>
            <a:r>
              <a:rPr kumimoji="0" lang="en-US" sz="1500" b="1" i="0" u="none" strike="noStrike" cap="none" normalizeH="0" baseline="0" dirty="0" smtClean="0">
                <a:ln>
                  <a:noFill/>
                </a:ln>
                <a:solidFill>
                  <a:srgbClr val="FFFFFF"/>
                </a:solidFill>
                <a:effectLst/>
                <a:latin typeface="+mj-lt"/>
                <a:cs typeface="Arial" pitchFamily="34" charset="0"/>
              </a:rPr>
              <a:t>0.63-0.99</a:t>
            </a:r>
            <a:r>
              <a:rPr kumimoji="0" lang="en-US" sz="1500" b="1" i="0" u="none" strike="noStrike" cap="none" normalizeH="0" baseline="0" dirty="0" smtClean="0">
                <a:ln>
                  <a:noFill/>
                </a:ln>
                <a:solidFill>
                  <a:srgbClr val="FFFFFF"/>
                </a:solidFill>
                <a:effectLst/>
                <a:latin typeface="+mj-lt"/>
                <a:cs typeface="Arial" pitchFamily="34" charset="0"/>
              </a:rPr>
              <a:t>] </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31" name="Rectangle 19"/>
          <p:cNvSpPr>
            <a:spLocks noChangeArrowheads="1"/>
          </p:cNvSpPr>
          <p:nvPr/>
        </p:nvSpPr>
        <p:spPr bwMode="auto">
          <a:xfrm>
            <a:off x="1504949" y="5494868"/>
            <a:ext cx="107950"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0</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32" name="Rectangle 20"/>
          <p:cNvSpPr>
            <a:spLocks noChangeArrowheads="1"/>
          </p:cNvSpPr>
          <p:nvPr/>
        </p:nvSpPr>
        <p:spPr bwMode="auto">
          <a:xfrm>
            <a:off x="1600199" y="5420784"/>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33" name="Rectangle 21"/>
          <p:cNvSpPr>
            <a:spLocks noChangeArrowheads="1"/>
          </p:cNvSpPr>
          <p:nvPr/>
        </p:nvSpPr>
        <p:spPr bwMode="auto">
          <a:xfrm>
            <a:off x="1362074" y="5071535"/>
            <a:ext cx="268288"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0.1</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34" name="Rectangle 22"/>
          <p:cNvSpPr>
            <a:spLocks noChangeArrowheads="1"/>
          </p:cNvSpPr>
          <p:nvPr/>
        </p:nvSpPr>
        <p:spPr bwMode="auto">
          <a:xfrm>
            <a:off x="1600199" y="4997452"/>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35" name="Rectangle 23"/>
          <p:cNvSpPr>
            <a:spLocks noChangeArrowheads="1"/>
          </p:cNvSpPr>
          <p:nvPr/>
        </p:nvSpPr>
        <p:spPr bwMode="auto">
          <a:xfrm>
            <a:off x="1362074" y="4648202"/>
            <a:ext cx="268288"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0.2</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36" name="Rectangle 24"/>
          <p:cNvSpPr>
            <a:spLocks noChangeArrowheads="1"/>
          </p:cNvSpPr>
          <p:nvPr/>
        </p:nvSpPr>
        <p:spPr bwMode="auto">
          <a:xfrm>
            <a:off x="1600199" y="4574119"/>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37" name="Rectangle 25"/>
          <p:cNvSpPr>
            <a:spLocks noChangeArrowheads="1"/>
          </p:cNvSpPr>
          <p:nvPr/>
        </p:nvSpPr>
        <p:spPr bwMode="auto">
          <a:xfrm>
            <a:off x="1362074" y="4214286"/>
            <a:ext cx="268288"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0.3</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38" name="Rectangle 26"/>
          <p:cNvSpPr>
            <a:spLocks noChangeArrowheads="1"/>
          </p:cNvSpPr>
          <p:nvPr/>
        </p:nvSpPr>
        <p:spPr bwMode="auto">
          <a:xfrm>
            <a:off x="1600199" y="4140202"/>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39" name="Rectangle 27"/>
          <p:cNvSpPr>
            <a:spLocks noChangeArrowheads="1"/>
          </p:cNvSpPr>
          <p:nvPr/>
        </p:nvSpPr>
        <p:spPr bwMode="auto">
          <a:xfrm>
            <a:off x="1362074" y="3790953"/>
            <a:ext cx="268288"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0.4</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40" name="Rectangle 28"/>
          <p:cNvSpPr>
            <a:spLocks noChangeArrowheads="1"/>
          </p:cNvSpPr>
          <p:nvPr/>
        </p:nvSpPr>
        <p:spPr bwMode="auto">
          <a:xfrm>
            <a:off x="1600199" y="3716870"/>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41" name="Rectangle 29"/>
          <p:cNvSpPr>
            <a:spLocks noChangeArrowheads="1"/>
          </p:cNvSpPr>
          <p:nvPr/>
        </p:nvSpPr>
        <p:spPr bwMode="auto">
          <a:xfrm>
            <a:off x="1362074" y="3367620"/>
            <a:ext cx="268288"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0.5</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42" name="Rectangle 30"/>
          <p:cNvSpPr>
            <a:spLocks noChangeArrowheads="1"/>
          </p:cNvSpPr>
          <p:nvPr/>
        </p:nvSpPr>
        <p:spPr bwMode="auto">
          <a:xfrm>
            <a:off x="1600199" y="3293537"/>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43" name="Rectangle 31"/>
          <p:cNvSpPr>
            <a:spLocks noChangeArrowheads="1"/>
          </p:cNvSpPr>
          <p:nvPr/>
        </p:nvSpPr>
        <p:spPr bwMode="auto">
          <a:xfrm>
            <a:off x="1362074" y="2944287"/>
            <a:ext cx="268288"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0.6</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44" name="Rectangle 32"/>
          <p:cNvSpPr>
            <a:spLocks noChangeArrowheads="1"/>
          </p:cNvSpPr>
          <p:nvPr/>
        </p:nvSpPr>
        <p:spPr bwMode="auto">
          <a:xfrm>
            <a:off x="1600199" y="2870204"/>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45" name="Rectangle 33"/>
          <p:cNvSpPr>
            <a:spLocks noChangeArrowheads="1"/>
          </p:cNvSpPr>
          <p:nvPr/>
        </p:nvSpPr>
        <p:spPr bwMode="auto">
          <a:xfrm>
            <a:off x="1362074" y="2520954"/>
            <a:ext cx="268288"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0.7</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46" name="Rectangle 34"/>
          <p:cNvSpPr>
            <a:spLocks noChangeArrowheads="1"/>
          </p:cNvSpPr>
          <p:nvPr/>
        </p:nvSpPr>
        <p:spPr bwMode="auto">
          <a:xfrm>
            <a:off x="1600199" y="2446871"/>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47" name="Rectangle 35"/>
          <p:cNvSpPr>
            <a:spLocks noChangeArrowheads="1"/>
          </p:cNvSpPr>
          <p:nvPr/>
        </p:nvSpPr>
        <p:spPr bwMode="auto">
          <a:xfrm>
            <a:off x="1362074" y="2087038"/>
            <a:ext cx="268288"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0.8</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48" name="Rectangle 36"/>
          <p:cNvSpPr>
            <a:spLocks noChangeArrowheads="1"/>
          </p:cNvSpPr>
          <p:nvPr/>
        </p:nvSpPr>
        <p:spPr bwMode="auto">
          <a:xfrm>
            <a:off x="1600199" y="2012955"/>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49" name="Rectangle 37"/>
          <p:cNvSpPr>
            <a:spLocks noChangeArrowheads="1"/>
          </p:cNvSpPr>
          <p:nvPr/>
        </p:nvSpPr>
        <p:spPr bwMode="auto">
          <a:xfrm>
            <a:off x="1362074" y="1663705"/>
            <a:ext cx="268288"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j-lt"/>
                <a:cs typeface="Arial" pitchFamily="34" charset="0"/>
              </a:rPr>
              <a:t>0.9</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50" name="Rectangle 38"/>
          <p:cNvSpPr>
            <a:spLocks noChangeArrowheads="1"/>
          </p:cNvSpPr>
          <p:nvPr/>
        </p:nvSpPr>
        <p:spPr bwMode="auto">
          <a:xfrm>
            <a:off x="1600199" y="1589622"/>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51" name="Rectangle 39"/>
          <p:cNvSpPr>
            <a:spLocks noChangeArrowheads="1"/>
          </p:cNvSpPr>
          <p:nvPr/>
        </p:nvSpPr>
        <p:spPr bwMode="auto">
          <a:xfrm>
            <a:off x="1504949" y="1240372"/>
            <a:ext cx="107950"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1</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52" name="Rectangle 40"/>
          <p:cNvSpPr>
            <a:spLocks noChangeArrowheads="1"/>
          </p:cNvSpPr>
          <p:nvPr/>
        </p:nvSpPr>
        <p:spPr bwMode="auto">
          <a:xfrm>
            <a:off x="1600199" y="1166289"/>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53" name="Rectangle 41"/>
          <p:cNvSpPr>
            <a:spLocks noChangeArrowheads="1"/>
          </p:cNvSpPr>
          <p:nvPr/>
        </p:nvSpPr>
        <p:spPr bwMode="auto">
          <a:xfrm>
            <a:off x="1892299" y="5759451"/>
            <a:ext cx="706925"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j-lt"/>
                <a:cs typeface="Arial" pitchFamily="34" charset="0"/>
              </a:rPr>
              <a:t>2.2-10.8</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54" name="Rectangle 42"/>
          <p:cNvSpPr>
            <a:spLocks noChangeArrowheads="1"/>
          </p:cNvSpPr>
          <p:nvPr/>
        </p:nvSpPr>
        <p:spPr bwMode="auto">
          <a:xfrm>
            <a:off x="2652712" y="5685367"/>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55" name="Rectangle 43"/>
          <p:cNvSpPr>
            <a:spLocks noChangeArrowheads="1"/>
          </p:cNvSpPr>
          <p:nvPr/>
        </p:nvSpPr>
        <p:spPr bwMode="auto">
          <a:xfrm>
            <a:off x="3097212" y="5759451"/>
            <a:ext cx="814325"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j-lt"/>
                <a:cs typeface="Arial" pitchFamily="34" charset="0"/>
              </a:rPr>
              <a:t>10.9-15.4</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56" name="Rectangle 44"/>
          <p:cNvSpPr>
            <a:spLocks noChangeArrowheads="1"/>
          </p:cNvSpPr>
          <p:nvPr/>
        </p:nvSpPr>
        <p:spPr bwMode="auto">
          <a:xfrm>
            <a:off x="3952874" y="5685367"/>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57" name="Rectangle 45"/>
          <p:cNvSpPr>
            <a:spLocks noChangeArrowheads="1"/>
          </p:cNvSpPr>
          <p:nvPr/>
        </p:nvSpPr>
        <p:spPr bwMode="auto">
          <a:xfrm>
            <a:off x="4364037" y="5759451"/>
            <a:ext cx="814325"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j-lt"/>
                <a:cs typeface="Arial" pitchFamily="34" charset="0"/>
              </a:rPr>
              <a:t>15.5-19.2</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58" name="Rectangle 46"/>
          <p:cNvSpPr>
            <a:spLocks noChangeArrowheads="1"/>
          </p:cNvSpPr>
          <p:nvPr/>
        </p:nvSpPr>
        <p:spPr bwMode="auto">
          <a:xfrm>
            <a:off x="5219699" y="5685367"/>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59" name="Rectangle 47"/>
          <p:cNvSpPr>
            <a:spLocks noChangeArrowheads="1"/>
          </p:cNvSpPr>
          <p:nvPr/>
        </p:nvSpPr>
        <p:spPr bwMode="auto">
          <a:xfrm>
            <a:off x="7280274" y="5759451"/>
            <a:ext cx="487313"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j-lt"/>
                <a:cs typeface="Arial" pitchFamily="34" charset="0"/>
              </a:rPr>
              <a:t>&gt;24.1</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60" name="Rectangle 48"/>
          <p:cNvSpPr>
            <a:spLocks noChangeArrowheads="1"/>
          </p:cNvSpPr>
          <p:nvPr/>
        </p:nvSpPr>
        <p:spPr bwMode="auto">
          <a:xfrm>
            <a:off x="7767637" y="5685367"/>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61" name="Rectangle 49"/>
          <p:cNvSpPr>
            <a:spLocks noChangeArrowheads="1"/>
          </p:cNvSpPr>
          <p:nvPr/>
        </p:nvSpPr>
        <p:spPr bwMode="auto">
          <a:xfrm rot="16200000">
            <a:off x="-649551" y="3408101"/>
            <a:ext cx="3494613" cy="2301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j-lt"/>
                <a:cs typeface="Arial" pitchFamily="34" charset="0"/>
              </a:rPr>
              <a:t>Hazard Ratio for Progression or Death</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65" name="Rectangle 53"/>
          <p:cNvSpPr>
            <a:spLocks noChangeArrowheads="1"/>
          </p:cNvSpPr>
          <p:nvPr/>
        </p:nvSpPr>
        <p:spPr bwMode="auto">
          <a:xfrm rot="16200000">
            <a:off x="1120774" y="4745039"/>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66" name="Rectangle 54"/>
          <p:cNvSpPr>
            <a:spLocks noChangeArrowheads="1"/>
          </p:cNvSpPr>
          <p:nvPr/>
        </p:nvSpPr>
        <p:spPr bwMode="auto">
          <a:xfrm rot="16200000">
            <a:off x="1122362" y="4618039"/>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67" name="Rectangle 55"/>
          <p:cNvSpPr>
            <a:spLocks noChangeArrowheads="1"/>
          </p:cNvSpPr>
          <p:nvPr/>
        </p:nvSpPr>
        <p:spPr bwMode="auto">
          <a:xfrm rot="16200000">
            <a:off x="1095109" y="4538400"/>
            <a:ext cx="52917" cy="2301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75" name="Rectangle 63"/>
          <p:cNvSpPr>
            <a:spLocks noChangeArrowheads="1"/>
          </p:cNvSpPr>
          <p:nvPr/>
        </p:nvSpPr>
        <p:spPr bwMode="auto">
          <a:xfrm rot="16200000">
            <a:off x="1122362" y="3678240"/>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77" name="Rectangle 65"/>
          <p:cNvSpPr>
            <a:spLocks noChangeArrowheads="1"/>
          </p:cNvSpPr>
          <p:nvPr/>
        </p:nvSpPr>
        <p:spPr bwMode="auto">
          <a:xfrm rot="16200000">
            <a:off x="1095109" y="3499118"/>
            <a:ext cx="52917" cy="2301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80" name="Rectangle 68"/>
          <p:cNvSpPr>
            <a:spLocks noChangeArrowheads="1"/>
          </p:cNvSpPr>
          <p:nvPr/>
        </p:nvSpPr>
        <p:spPr bwMode="auto">
          <a:xfrm rot="16200000">
            <a:off x="1122362" y="3117324"/>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8989" name="Rectangle 77"/>
          <p:cNvSpPr>
            <a:spLocks noChangeArrowheads="1"/>
          </p:cNvSpPr>
          <p:nvPr/>
        </p:nvSpPr>
        <p:spPr bwMode="auto">
          <a:xfrm rot="16200000">
            <a:off x="1095109" y="2161386"/>
            <a:ext cx="52917" cy="2301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92" name="Rectangle 80"/>
          <p:cNvSpPr>
            <a:spLocks noChangeArrowheads="1"/>
          </p:cNvSpPr>
          <p:nvPr/>
        </p:nvSpPr>
        <p:spPr bwMode="auto">
          <a:xfrm rot="16200000">
            <a:off x="1095109" y="1862936"/>
            <a:ext cx="52917" cy="2301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8998" name="Rectangle 86"/>
          <p:cNvSpPr>
            <a:spLocks noChangeArrowheads="1"/>
          </p:cNvSpPr>
          <p:nvPr/>
        </p:nvSpPr>
        <p:spPr bwMode="auto">
          <a:xfrm rot="16200000">
            <a:off x="1073943" y="1084268"/>
            <a:ext cx="69850" cy="3079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06" name="Rectangle 94"/>
          <p:cNvSpPr>
            <a:spLocks noChangeArrowheads="1"/>
          </p:cNvSpPr>
          <p:nvPr/>
        </p:nvSpPr>
        <p:spPr bwMode="auto">
          <a:xfrm>
            <a:off x="6648449" y="4648202"/>
            <a:ext cx="1419225" cy="2624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rgbClr val="FFFFFF"/>
                </a:solidFill>
                <a:effectLst/>
                <a:latin typeface="+mj-lt"/>
                <a:cs typeface="Arial" pitchFamily="34" charset="0"/>
              </a:rPr>
              <a:t> </a:t>
            </a:r>
            <a:r>
              <a:rPr kumimoji="0" lang="en-US" sz="1700" b="1" i="1" u="none" strike="noStrike" cap="none" normalizeH="0" baseline="0" dirty="0" smtClean="0">
                <a:ln>
                  <a:noFill/>
                </a:ln>
                <a:solidFill>
                  <a:srgbClr val="FFFFFF"/>
                </a:solidFill>
                <a:effectLst/>
                <a:latin typeface="+mj-lt"/>
                <a:cs typeface="Arial" pitchFamily="34" charset="0"/>
              </a:rPr>
              <a:t>P </a:t>
            </a:r>
            <a:r>
              <a:rPr kumimoji="0" lang="en-US" sz="1700" b="1" u="none" strike="noStrike" cap="none" normalizeH="0" baseline="0" dirty="0" smtClean="0">
                <a:ln>
                  <a:noFill/>
                </a:ln>
                <a:solidFill>
                  <a:srgbClr val="FFFFFF"/>
                </a:solidFill>
                <a:effectLst/>
                <a:latin typeface="+mj-lt"/>
                <a:cs typeface="Arial" pitchFamily="34" charset="0"/>
              </a:rPr>
              <a:t>trend = </a:t>
            </a:r>
            <a:r>
              <a:rPr kumimoji="0" lang="en-US" sz="1700" b="1" i="0" u="none" strike="noStrike" cap="none" normalizeH="0" baseline="0" dirty="0" smtClean="0">
                <a:ln>
                  <a:noFill/>
                </a:ln>
                <a:solidFill>
                  <a:srgbClr val="FFFFFF"/>
                </a:solidFill>
                <a:effectLst/>
                <a:latin typeface="+mj-lt"/>
                <a:cs typeface="Arial" pitchFamily="34" charset="0"/>
              </a:rPr>
              <a:t>.</a:t>
            </a:r>
            <a:r>
              <a:rPr kumimoji="0" lang="en-US" sz="1700" b="1" i="0" u="none" strike="noStrike" cap="none" normalizeH="0" baseline="0" dirty="0" smtClean="0">
                <a:ln>
                  <a:noFill/>
                </a:ln>
                <a:solidFill>
                  <a:srgbClr val="FFFFFF"/>
                </a:solidFill>
                <a:effectLst/>
                <a:latin typeface="+mj-lt"/>
                <a:cs typeface="Arial" pitchFamily="34" charset="0"/>
              </a:rPr>
              <a:t>01 </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9007" name="Freeform 95"/>
          <p:cNvSpPr>
            <a:spLocks/>
          </p:cNvSpPr>
          <p:nvPr/>
        </p:nvSpPr>
        <p:spPr bwMode="auto">
          <a:xfrm>
            <a:off x="1765299" y="1354672"/>
            <a:ext cx="1588" cy="4254495"/>
          </a:xfrm>
          <a:custGeom>
            <a:avLst/>
            <a:gdLst/>
            <a:ahLst/>
            <a:cxnLst>
              <a:cxn ang="0">
                <a:pos x="0" y="0"/>
              </a:cxn>
              <a:cxn ang="0">
                <a:pos x="0" y="0"/>
              </a:cxn>
              <a:cxn ang="0">
                <a:pos x="2" y="4020"/>
              </a:cxn>
            </a:cxnLst>
            <a:rect l="0" t="0" r="r" b="b"/>
            <a:pathLst>
              <a:path w="2" h="4020">
                <a:moveTo>
                  <a:pt x="0" y="0"/>
                </a:moveTo>
                <a:lnTo>
                  <a:pt x="0" y="0"/>
                </a:lnTo>
                <a:lnTo>
                  <a:pt x="2" y="4020"/>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08" name="Freeform 96"/>
          <p:cNvSpPr>
            <a:spLocks/>
          </p:cNvSpPr>
          <p:nvPr/>
        </p:nvSpPr>
        <p:spPr bwMode="auto">
          <a:xfrm>
            <a:off x="1709737" y="5160435"/>
            <a:ext cx="55563" cy="0"/>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09" name="Freeform 97"/>
          <p:cNvSpPr>
            <a:spLocks/>
          </p:cNvSpPr>
          <p:nvPr/>
        </p:nvSpPr>
        <p:spPr bwMode="auto">
          <a:xfrm>
            <a:off x="1709737" y="4737102"/>
            <a:ext cx="55563" cy="2117"/>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10" name="Freeform 98"/>
          <p:cNvSpPr>
            <a:spLocks/>
          </p:cNvSpPr>
          <p:nvPr/>
        </p:nvSpPr>
        <p:spPr bwMode="auto">
          <a:xfrm>
            <a:off x="1709737" y="4303186"/>
            <a:ext cx="55563" cy="2117"/>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11" name="Freeform 99"/>
          <p:cNvSpPr>
            <a:spLocks/>
          </p:cNvSpPr>
          <p:nvPr/>
        </p:nvSpPr>
        <p:spPr bwMode="auto">
          <a:xfrm>
            <a:off x="1709737" y="3879853"/>
            <a:ext cx="55563" cy="0"/>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12" name="Freeform 100"/>
          <p:cNvSpPr>
            <a:spLocks/>
          </p:cNvSpPr>
          <p:nvPr/>
        </p:nvSpPr>
        <p:spPr bwMode="auto">
          <a:xfrm>
            <a:off x="1709737" y="3456520"/>
            <a:ext cx="55563" cy="2117"/>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13" name="Freeform 101"/>
          <p:cNvSpPr>
            <a:spLocks/>
          </p:cNvSpPr>
          <p:nvPr/>
        </p:nvSpPr>
        <p:spPr bwMode="auto">
          <a:xfrm>
            <a:off x="1709737" y="3033187"/>
            <a:ext cx="55563" cy="2117"/>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14" name="Freeform 102"/>
          <p:cNvSpPr>
            <a:spLocks/>
          </p:cNvSpPr>
          <p:nvPr/>
        </p:nvSpPr>
        <p:spPr bwMode="auto">
          <a:xfrm>
            <a:off x="1709737" y="2609854"/>
            <a:ext cx="55563" cy="2117"/>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15" name="Freeform 103"/>
          <p:cNvSpPr>
            <a:spLocks/>
          </p:cNvSpPr>
          <p:nvPr/>
        </p:nvSpPr>
        <p:spPr bwMode="auto">
          <a:xfrm>
            <a:off x="1709737" y="2175938"/>
            <a:ext cx="55563" cy="0"/>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16" name="Freeform 104"/>
          <p:cNvSpPr>
            <a:spLocks/>
          </p:cNvSpPr>
          <p:nvPr/>
        </p:nvSpPr>
        <p:spPr bwMode="auto">
          <a:xfrm>
            <a:off x="1709737" y="1752605"/>
            <a:ext cx="55563" cy="0"/>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17" name="Freeform 105"/>
          <p:cNvSpPr>
            <a:spLocks/>
          </p:cNvSpPr>
          <p:nvPr/>
        </p:nvSpPr>
        <p:spPr bwMode="auto">
          <a:xfrm>
            <a:off x="2209798" y="1244606"/>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solidFill>
            <a:srgbClr val="618F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18" name="Freeform 106"/>
          <p:cNvSpPr>
            <a:spLocks/>
          </p:cNvSpPr>
          <p:nvPr/>
        </p:nvSpPr>
        <p:spPr bwMode="auto">
          <a:xfrm>
            <a:off x="2209798" y="1244606"/>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solidFill>
            <a:srgbClr val="FFFF00"/>
          </a:solid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27" name="Rectangle 115"/>
          <p:cNvSpPr>
            <a:spLocks noChangeArrowheads="1"/>
          </p:cNvSpPr>
          <p:nvPr/>
        </p:nvSpPr>
        <p:spPr bwMode="auto">
          <a:xfrm>
            <a:off x="3848099" y="6019800"/>
            <a:ext cx="2255838"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j-lt"/>
                <a:cs typeface="Arial" pitchFamily="34" charset="0"/>
              </a:rPr>
              <a:t>Plasma 25(OH)D (ng/mL)</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9028" name="Rectangle 116"/>
          <p:cNvSpPr>
            <a:spLocks noChangeArrowheads="1"/>
          </p:cNvSpPr>
          <p:nvPr/>
        </p:nvSpPr>
        <p:spPr bwMode="auto">
          <a:xfrm>
            <a:off x="6003924" y="6227234"/>
            <a:ext cx="52388"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29" name="Freeform 117"/>
          <p:cNvSpPr>
            <a:spLocks/>
          </p:cNvSpPr>
          <p:nvPr/>
        </p:nvSpPr>
        <p:spPr bwMode="auto">
          <a:xfrm>
            <a:off x="3413124" y="1329272"/>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30" name="Freeform 118"/>
          <p:cNvSpPr>
            <a:spLocks/>
          </p:cNvSpPr>
          <p:nvPr/>
        </p:nvSpPr>
        <p:spPr bwMode="auto">
          <a:xfrm>
            <a:off x="3413124" y="1329272"/>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no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31" name="Freeform 119"/>
          <p:cNvSpPr>
            <a:spLocks/>
          </p:cNvSpPr>
          <p:nvPr/>
        </p:nvSpPr>
        <p:spPr bwMode="auto">
          <a:xfrm>
            <a:off x="7342187" y="2260604"/>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solidFill>
            <a:srgbClr val="618F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32" name="Freeform 120"/>
          <p:cNvSpPr>
            <a:spLocks/>
          </p:cNvSpPr>
          <p:nvPr/>
        </p:nvSpPr>
        <p:spPr bwMode="auto">
          <a:xfrm>
            <a:off x="7342187" y="2260604"/>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solidFill>
            <a:srgbClr val="FFFF00"/>
          </a:solid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33" name="Freeform 121"/>
          <p:cNvSpPr>
            <a:spLocks/>
          </p:cNvSpPr>
          <p:nvPr/>
        </p:nvSpPr>
        <p:spPr bwMode="auto">
          <a:xfrm>
            <a:off x="6651624" y="4567769"/>
            <a:ext cx="1520825" cy="507999"/>
          </a:xfrm>
          <a:custGeom>
            <a:avLst/>
            <a:gdLst/>
            <a:ahLst/>
            <a:cxnLst>
              <a:cxn ang="0">
                <a:pos x="0" y="0"/>
              </a:cxn>
              <a:cxn ang="0">
                <a:pos x="0" y="0"/>
              </a:cxn>
              <a:cxn ang="0">
                <a:pos x="1920" y="0"/>
              </a:cxn>
              <a:cxn ang="0">
                <a:pos x="1920" y="480"/>
              </a:cxn>
              <a:cxn ang="0">
                <a:pos x="0" y="480"/>
              </a:cxn>
              <a:cxn ang="0">
                <a:pos x="0" y="0"/>
              </a:cxn>
            </a:cxnLst>
            <a:rect l="0" t="0" r="r" b="b"/>
            <a:pathLst>
              <a:path w="1920" h="480">
                <a:moveTo>
                  <a:pt x="0" y="0"/>
                </a:moveTo>
                <a:lnTo>
                  <a:pt x="0" y="0"/>
                </a:lnTo>
                <a:lnTo>
                  <a:pt x="1920" y="0"/>
                </a:lnTo>
                <a:lnTo>
                  <a:pt x="1920" y="480"/>
                </a:lnTo>
                <a:lnTo>
                  <a:pt x="0" y="480"/>
                </a:lnTo>
                <a:lnTo>
                  <a:pt x="0" y="0"/>
                </a:lnTo>
                <a:close/>
              </a:path>
            </a:pathLst>
          </a:custGeom>
          <a:noFill/>
          <a:ln w="9525" cap="flat">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36" name="Freeform 124"/>
          <p:cNvSpPr>
            <a:spLocks/>
          </p:cNvSpPr>
          <p:nvPr/>
        </p:nvSpPr>
        <p:spPr bwMode="auto">
          <a:xfrm>
            <a:off x="3921124" y="3530603"/>
            <a:ext cx="1947863" cy="1058332"/>
          </a:xfrm>
          <a:custGeom>
            <a:avLst/>
            <a:gdLst/>
            <a:ahLst/>
            <a:cxnLst>
              <a:cxn ang="0">
                <a:pos x="0" y="0"/>
              </a:cxn>
              <a:cxn ang="0">
                <a:pos x="0" y="0"/>
              </a:cxn>
              <a:cxn ang="0">
                <a:pos x="2459" y="0"/>
              </a:cxn>
              <a:cxn ang="0">
                <a:pos x="2459" y="1000"/>
              </a:cxn>
              <a:cxn ang="0">
                <a:pos x="0" y="1000"/>
              </a:cxn>
              <a:cxn ang="0">
                <a:pos x="0" y="0"/>
              </a:cxn>
            </a:cxnLst>
            <a:rect l="0" t="0" r="r" b="b"/>
            <a:pathLst>
              <a:path w="2459" h="1000">
                <a:moveTo>
                  <a:pt x="0" y="0"/>
                </a:moveTo>
                <a:lnTo>
                  <a:pt x="0" y="0"/>
                </a:lnTo>
                <a:lnTo>
                  <a:pt x="2459" y="0"/>
                </a:lnTo>
                <a:lnTo>
                  <a:pt x="2459" y="1000"/>
                </a:lnTo>
                <a:lnTo>
                  <a:pt x="0" y="1000"/>
                </a:lnTo>
                <a:lnTo>
                  <a:pt x="0" y="0"/>
                </a:lnTo>
                <a:close/>
              </a:path>
            </a:pathLst>
          </a:custGeom>
          <a:noFill/>
          <a:ln w="95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37" name="Rectangle 125"/>
          <p:cNvSpPr>
            <a:spLocks noChangeArrowheads="1"/>
          </p:cNvSpPr>
          <p:nvPr/>
        </p:nvSpPr>
        <p:spPr bwMode="auto">
          <a:xfrm>
            <a:off x="4025899" y="3594103"/>
            <a:ext cx="1873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Pa</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38" name="Rectangle 126"/>
          <p:cNvSpPr>
            <a:spLocks noChangeArrowheads="1"/>
          </p:cNvSpPr>
          <p:nvPr/>
        </p:nvSpPr>
        <p:spPr bwMode="auto">
          <a:xfrm>
            <a:off x="4206874" y="3594103"/>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ti</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39" name="Rectangle 127"/>
          <p:cNvSpPr>
            <a:spLocks noChangeArrowheads="1"/>
          </p:cNvSpPr>
          <p:nvPr/>
        </p:nvSpPr>
        <p:spPr bwMode="auto">
          <a:xfrm>
            <a:off x="4297362" y="3594103"/>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e</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40" name="Rectangle 128"/>
          <p:cNvSpPr>
            <a:spLocks noChangeArrowheads="1"/>
          </p:cNvSpPr>
          <p:nvPr/>
        </p:nvSpPr>
        <p:spPr bwMode="auto">
          <a:xfrm>
            <a:off x="4378324" y="3594103"/>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n</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41" name="Rectangle 129"/>
          <p:cNvSpPr>
            <a:spLocks noChangeArrowheads="1"/>
          </p:cNvSpPr>
          <p:nvPr/>
        </p:nvSpPr>
        <p:spPr bwMode="auto">
          <a:xfrm>
            <a:off x="4468812" y="3594103"/>
            <a:ext cx="1365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ts</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42" name="Rectangle 130"/>
          <p:cNvSpPr>
            <a:spLocks noChangeArrowheads="1"/>
          </p:cNvSpPr>
          <p:nvPr/>
        </p:nvSpPr>
        <p:spPr bwMode="auto">
          <a:xfrm>
            <a:off x="4600574" y="3594103"/>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43" name="Rectangle 131"/>
          <p:cNvSpPr>
            <a:spLocks noChangeArrowheads="1"/>
          </p:cNvSpPr>
          <p:nvPr/>
        </p:nvSpPr>
        <p:spPr bwMode="auto">
          <a:xfrm>
            <a:off x="4641849" y="3594103"/>
            <a:ext cx="1206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w</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44" name="Rectangle 132"/>
          <p:cNvSpPr>
            <a:spLocks noChangeArrowheads="1"/>
          </p:cNvSpPr>
          <p:nvPr/>
        </p:nvSpPr>
        <p:spPr bwMode="auto">
          <a:xfrm>
            <a:off x="4757737" y="3594103"/>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i</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45" name="Rectangle 133"/>
          <p:cNvSpPr>
            <a:spLocks noChangeArrowheads="1"/>
          </p:cNvSpPr>
          <p:nvPr/>
        </p:nvSpPr>
        <p:spPr bwMode="auto">
          <a:xfrm>
            <a:off x="4797424" y="3594103"/>
            <a:ext cx="1460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th</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46" name="Rectangle 134"/>
          <p:cNvSpPr>
            <a:spLocks noChangeArrowheads="1"/>
          </p:cNvSpPr>
          <p:nvPr/>
        </p:nvSpPr>
        <p:spPr bwMode="auto">
          <a:xfrm>
            <a:off x="4937124" y="3594103"/>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47" name="Rectangle 135"/>
          <p:cNvSpPr>
            <a:spLocks noChangeArrowheads="1"/>
          </p:cNvSpPr>
          <p:nvPr/>
        </p:nvSpPr>
        <p:spPr bwMode="auto">
          <a:xfrm>
            <a:off x="4978399" y="3594103"/>
            <a:ext cx="1460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th</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48" name="Rectangle 136"/>
          <p:cNvSpPr>
            <a:spLocks noChangeArrowheads="1"/>
          </p:cNvSpPr>
          <p:nvPr/>
        </p:nvSpPr>
        <p:spPr bwMode="auto">
          <a:xfrm>
            <a:off x="5118099" y="3594103"/>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e</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49" name="Rectangle 137"/>
          <p:cNvSpPr>
            <a:spLocks noChangeArrowheads="1"/>
          </p:cNvSpPr>
          <p:nvPr/>
        </p:nvSpPr>
        <p:spPr bwMode="auto">
          <a:xfrm>
            <a:off x="5200649" y="3594103"/>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50" name="Rectangle 138"/>
          <p:cNvSpPr>
            <a:spLocks noChangeArrowheads="1"/>
          </p:cNvSpPr>
          <p:nvPr/>
        </p:nvSpPr>
        <p:spPr bwMode="auto">
          <a:xfrm>
            <a:off x="5241924" y="3594103"/>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h</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51" name="Rectangle 139"/>
          <p:cNvSpPr>
            <a:spLocks noChangeArrowheads="1"/>
          </p:cNvSpPr>
          <p:nvPr/>
        </p:nvSpPr>
        <p:spPr bwMode="auto">
          <a:xfrm>
            <a:off x="5332412" y="3594103"/>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i</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52" name="Rectangle 140"/>
          <p:cNvSpPr>
            <a:spLocks noChangeArrowheads="1"/>
          </p:cNvSpPr>
          <p:nvPr/>
        </p:nvSpPr>
        <p:spPr bwMode="auto">
          <a:xfrm>
            <a:off x="5373687" y="3594103"/>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g</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53" name="Rectangle 141"/>
          <p:cNvSpPr>
            <a:spLocks noChangeArrowheads="1"/>
          </p:cNvSpPr>
          <p:nvPr/>
        </p:nvSpPr>
        <p:spPr bwMode="auto">
          <a:xfrm>
            <a:off x="5464174" y="3594103"/>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h</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54" name="Rectangle 142"/>
          <p:cNvSpPr>
            <a:spLocks noChangeArrowheads="1"/>
          </p:cNvSpPr>
          <p:nvPr/>
        </p:nvSpPr>
        <p:spPr bwMode="auto">
          <a:xfrm>
            <a:off x="5554662" y="3594103"/>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e</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55" name="Rectangle 143"/>
          <p:cNvSpPr>
            <a:spLocks noChangeArrowheads="1"/>
          </p:cNvSpPr>
          <p:nvPr/>
        </p:nvSpPr>
        <p:spPr bwMode="auto">
          <a:xfrm>
            <a:off x="5635624" y="3594103"/>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s</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56" name="Rectangle 144"/>
          <p:cNvSpPr>
            <a:spLocks noChangeArrowheads="1"/>
          </p:cNvSpPr>
          <p:nvPr/>
        </p:nvSpPr>
        <p:spPr bwMode="auto">
          <a:xfrm>
            <a:off x="5718174" y="3594103"/>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57" name="Rectangle 145"/>
          <p:cNvSpPr>
            <a:spLocks noChangeArrowheads="1"/>
          </p:cNvSpPr>
          <p:nvPr/>
        </p:nvSpPr>
        <p:spPr bwMode="auto">
          <a:xfrm>
            <a:off x="5808662" y="3594103"/>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58" name="Rectangle 146"/>
          <p:cNvSpPr>
            <a:spLocks noChangeArrowheads="1"/>
          </p:cNvSpPr>
          <p:nvPr/>
        </p:nvSpPr>
        <p:spPr bwMode="auto">
          <a:xfrm>
            <a:off x="4057649" y="3820586"/>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l</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59" name="Rectangle 147"/>
          <p:cNvSpPr>
            <a:spLocks noChangeArrowheads="1"/>
          </p:cNvSpPr>
          <p:nvPr/>
        </p:nvSpPr>
        <p:spPr bwMode="auto">
          <a:xfrm>
            <a:off x="4098924" y="3820586"/>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e</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60" name="Rectangle 148"/>
          <p:cNvSpPr>
            <a:spLocks noChangeArrowheads="1"/>
          </p:cNvSpPr>
          <p:nvPr/>
        </p:nvSpPr>
        <p:spPr bwMode="auto">
          <a:xfrm>
            <a:off x="4181474" y="3820586"/>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v</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61" name="Rectangle 149"/>
          <p:cNvSpPr>
            <a:spLocks noChangeArrowheads="1"/>
          </p:cNvSpPr>
          <p:nvPr/>
        </p:nvSpPr>
        <p:spPr bwMode="auto">
          <a:xfrm>
            <a:off x="4264024" y="3820586"/>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e</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62" name="Rectangle 150"/>
          <p:cNvSpPr>
            <a:spLocks noChangeArrowheads="1"/>
          </p:cNvSpPr>
          <p:nvPr/>
        </p:nvSpPr>
        <p:spPr bwMode="auto">
          <a:xfrm>
            <a:off x="4346574" y="3820586"/>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l</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63" name="Rectangle 151"/>
          <p:cNvSpPr>
            <a:spLocks noChangeArrowheads="1"/>
          </p:cNvSpPr>
          <p:nvPr/>
        </p:nvSpPr>
        <p:spPr bwMode="auto">
          <a:xfrm>
            <a:off x="4386262" y="3820586"/>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s</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64" name="Rectangle 152"/>
          <p:cNvSpPr>
            <a:spLocks noChangeArrowheads="1"/>
          </p:cNvSpPr>
          <p:nvPr/>
        </p:nvSpPr>
        <p:spPr bwMode="auto">
          <a:xfrm>
            <a:off x="4468812" y="3820586"/>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65" name="Rectangle 153"/>
          <p:cNvSpPr>
            <a:spLocks noChangeArrowheads="1"/>
          </p:cNvSpPr>
          <p:nvPr/>
        </p:nvSpPr>
        <p:spPr bwMode="auto">
          <a:xfrm>
            <a:off x="4510087" y="3820586"/>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o</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66" name="Rectangle 154"/>
          <p:cNvSpPr>
            <a:spLocks noChangeArrowheads="1"/>
          </p:cNvSpPr>
          <p:nvPr/>
        </p:nvSpPr>
        <p:spPr bwMode="auto">
          <a:xfrm>
            <a:off x="4600574" y="3820586"/>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f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67" name="Rectangle 155"/>
          <p:cNvSpPr>
            <a:spLocks noChangeArrowheads="1"/>
          </p:cNvSpPr>
          <p:nvPr/>
        </p:nvSpPr>
        <p:spPr bwMode="auto">
          <a:xfrm>
            <a:off x="4691062" y="3820586"/>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v</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68" name="Rectangle 156"/>
          <p:cNvSpPr>
            <a:spLocks noChangeArrowheads="1"/>
          </p:cNvSpPr>
          <p:nvPr/>
        </p:nvSpPr>
        <p:spPr bwMode="auto">
          <a:xfrm>
            <a:off x="4773612" y="3820586"/>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i</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69" name="Rectangle 157"/>
          <p:cNvSpPr>
            <a:spLocks noChangeArrowheads="1"/>
          </p:cNvSpPr>
          <p:nvPr/>
        </p:nvSpPr>
        <p:spPr bwMode="auto">
          <a:xfrm>
            <a:off x="4814887" y="3820586"/>
            <a:ext cx="1365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ta</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70" name="Rectangle 158"/>
          <p:cNvSpPr>
            <a:spLocks noChangeArrowheads="1"/>
          </p:cNvSpPr>
          <p:nvPr/>
        </p:nvSpPr>
        <p:spPr bwMode="auto">
          <a:xfrm>
            <a:off x="4946649" y="3820586"/>
            <a:ext cx="1365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m</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71" name="Rectangle 159"/>
          <p:cNvSpPr>
            <a:spLocks noChangeArrowheads="1"/>
          </p:cNvSpPr>
          <p:nvPr/>
        </p:nvSpPr>
        <p:spPr bwMode="auto">
          <a:xfrm>
            <a:off x="5078412" y="3820586"/>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i</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72" name="Rectangle 160"/>
          <p:cNvSpPr>
            <a:spLocks noChangeArrowheads="1"/>
          </p:cNvSpPr>
          <p:nvPr/>
        </p:nvSpPr>
        <p:spPr bwMode="auto">
          <a:xfrm>
            <a:off x="5119687" y="3820586"/>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n</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73" name="Rectangle 161"/>
          <p:cNvSpPr>
            <a:spLocks noChangeArrowheads="1"/>
          </p:cNvSpPr>
          <p:nvPr/>
        </p:nvSpPr>
        <p:spPr bwMode="auto">
          <a:xfrm>
            <a:off x="5208587" y="3820586"/>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74" name="Rectangle 162"/>
          <p:cNvSpPr>
            <a:spLocks noChangeArrowheads="1"/>
          </p:cNvSpPr>
          <p:nvPr/>
        </p:nvSpPr>
        <p:spPr bwMode="auto">
          <a:xfrm>
            <a:off x="5249862" y="3820586"/>
            <a:ext cx="1111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D</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75" name="Rectangle 163"/>
          <p:cNvSpPr>
            <a:spLocks noChangeArrowheads="1"/>
          </p:cNvSpPr>
          <p:nvPr/>
        </p:nvSpPr>
        <p:spPr bwMode="auto">
          <a:xfrm>
            <a:off x="5356224" y="3820586"/>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76" name="Rectangle 164"/>
          <p:cNvSpPr>
            <a:spLocks noChangeArrowheads="1"/>
          </p:cNvSpPr>
          <p:nvPr/>
        </p:nvSpPr>
        <p:spPr bwMode="auto">
          <a:xfrm>
            <a:off x="5397499" y="3820586"/>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h</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77" name="Rectangle 165"/>
          <p:cNvSpPr>
            <a:spLocks noChangeArrowheads="1"/>
          </p:cNvSpPr>
          <p:nvPr/>
        </p:nvSpPr>
        <p:spPr bwMode="auto">
          <a:xfrm>
            <a:off x="5487987" y="3820586"/>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a</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78" name="Rectangle 166"/>
          <p:cNvSpPr>
            <a:spLocks noChangeArrowheads="1"/>
          </p:cNvSpPr>
          <p:nvPr/>
        </p:nvSpPr>
        <p:spPr bwMode="auto">
          <a:xfrm>
            <a:off x="5570537" y="3820586"/>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v</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79" name="Rectangle 167"/>
          <p:cNvSpPr>
            <a:spLocks noChangeArrowheads="1"/>
          </p:cNvSpPr>
          <p:nvPr/>
        </p:nvSpPr>
        <p:spPr bwMode="auto">
          <a:xfrm>
            <a:off x="5653087" y="3820586"/>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e</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80" name="Rectangle 168"/>
          <p:cNvSpPr>
            <a:spLocks noChangeArrowheads="1"/>
          </p:cNvSpPr>
          <p:nvPr/>
        </p:nvSpPr>
        <p:spPr bwMode="auto">
          <a:xfrm>
            <a:off x="5735637" y="3820586"/>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81" name="Rectangle 169"/>
          <p:cNvSpPr>
            <a:spLocks noChangeArrowheads="1"/>
          </p:cNvSpPr>
          <p:nvPr/>
        </p:nvSpPr>
        <p:spPr bwMode="auto">
          <a:xfrm>
            <a:off x="4202112" y="4059769"/>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a</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82" name="Rectangle 170"/>
          <p:cNvSpPr>
            <a:spLocks noChangeArrowheads="1"/>
          </p:cNvSpPr>
          <p:nvPr/>
        </p:nvSpPr>
        <p:spPr bwMode="auto">
          <a:xfrm>
            <a:off x="4284662" y="4059769"/>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83" name="Rectangle 171"/>
          <p:cNvSpPr>
            <a:spLocks noChangeArrowheads="1"/>
          </p:cNvSpPr>
          <p:nvPr/>
        </p:nvSpPr>
        <p:spPr bwMode="auto">
          <a:xfrm>
            <a:off x="4325937" y="4059769"/>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2</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84" name="Rectangle 172"/>
          <p:cNvSpPr>
            <a:spLocks noChangeArrowheads="1"/>
          </p:cNvSpPr>
          <p:nvPr/>
        </p:nvSpPr>
        <p:spPr bwMode="auto">
          <a:xfrm>
            <a:off x="4406899" y="4059769"/>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1</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85" name="Rectangle 173"/>
          <p:cNvSpPr>
            <a:spLocks noChangeArrowheads="1"/>
          </p:cNvSpPr>
          <p:nvPr/>
        </p:nvSpPr>
        <p:spPr bwMode="auto">
          <a:xfrm>
            <a:off x="4489449" y="4059769"/>
            <a:ext cx="1365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86" name="Rectangle 174"/>
          <p:cNvSpPr>
            <a:spLocks noChangeArrowheads="1"/>
          </p:cNvSpPr>
          <p:nvPr/>
        </p:nvSpPr>
        <p:spPr bwMode="auto">
          <a:xfrm>
            <a:off x="4621212" y="4059769"/>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87" name="Rectangle 175"/>
          <p:cNvSpPr>
            <a:spLocks noChangeArrowheads="1"/>
          </p:cNvSpPr>
          <p:nvPr/>
        </p:nvSpPr>
        <p:spPr bwMode="auto">
          <a:xfrm>
            <a:off x="4662487" y="4059769"/>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i</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88" name="Rectangle 176"/>
          <p:cNvSpPr>
            <a:spLocks noChangeArrowheads="1"/>
          </p:cNvSpPr>
          <p:nvPr/>
        </p:nvSpPr>
        <p:spPr bwMode="auto">
          <a:xfrm>
            <a:off x="4703762" y="4059769"/>
            <a:ext cx="1365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m</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89" name="Rectangle 177"/>
          <p:cNvSpPr>
            <a:spLocks noChangeArrowheads="1"/>
          </p:cNvSpPr>
          <p:nvPr/>
        </p:nvSpPr>
        <p:spPr bwMode="auto">
          <a:xfrm>
            <a:off x="4835524" y="4059769"/>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p</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90" name="Rectangle 178"/>
          <p:cNvSpPr>
            <a:spLocks noChangeArrowheads="1"/>
          </p:cNvSpPr>
          <p:nvPr/>
        </p:nvSpPr>
        <p:spPr bwMode="auto">
          <a:xfrm>
            <a:off x="4926012" y="4059769"/>
            <a:ext cx="58738"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r</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91" name="Rectangle 179"/>
          <p:cNvSpPr>
            <a:spLocks noChangeArrowheads="1"/>
          </p:cNvSpPr>
          <p:nvPr/>
        </p:nvSpPr>
        <p:spPr bwMode="auto">
          <a:xfrm>
            <a:off x="4983162" y="4059769"/>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o</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92" name="Rectangle 180"/>
          <p:cNvSpPr>
            <a:spLocks noChangeArrowheads="1"/>
          </p:cNvSpPr>
          <p:nvPr/>
        </p:nvSpPr>
        <p:spPr bwMode="auto">
          <a:xfrm>
            <a:off x="5073649" y="4059769"/>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v</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93" name="Rectangle 181"/>
          <p:cNvSpPr>
            <a:spLocks noChangeArrowheads="1"/>
          </p:cNvSpPr>
          <p:nvPr/>
        </p:nvSpPr>
        <p:spPr bwMode="auto">
          <a:xfrm>
            <a:off x="5156199" y="4059769"/>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e</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94" name="Rectangle 182"/>
          <p:cNvSpPr>
            <a:spLocks noChangeArrowheads="1"/>
          </p:cNvSpPr>
          <p:nvPr/>
        </p:nvSpPr>
        <p:spPr bwMode="auto">
          <a:xfrm>
            <a:off x="5237162" y="4059769"/>
            <a:ext cx="1365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m</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95" name="Rectangle 183"/>
          <p:cNvSpPr>
            <a:spLocks noChangeArrowheads="1"/>
          </p:cNvSpPr>
          <p:nvPr/>
        </p:nvSpPr>
        <p:spPr bwMode="auto">
          <a:xfrm>
            <a:off x="5368924" y="4059769"/>
            <a:ext cx="85725"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e</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96" name="Rectangle 184"/>
          <p:cNvSpPr>
            <a:spLocks noChangeArrowheads="1"/>
          </p:cNvSpPr>
          <p:nvPr/>
        </p:nvSpPr>
        <p:spPr bwMode="auto">
          <a:xfrm>
            <a:off x="5451474" y="4059769"/>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n</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97" name="Rectangle 185"/>
          <p:cNvSpPr>
            <a:spLocks noChangeArrowheads="1"/>
          </p:cNvSpPr>
          <p:nvPr/>
        </p:nvSpPr>
        <p:spPr bwMode="auto">
          <a:xfrm>
            <a:off x="5541962" y="4059769"/>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98" name="Rectangle 186"/>
          <p:cNvSpPr>
            <a:spLocks noChangeArrowheads="1"/>
          </p:cNvSpPr>
          <p:nvPr/>
        </p:nvSpPr>
        <p:spPr bwMode="auto">
          <a:xfrm>
            <a:off x="5632449" y="4059769"/>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099" name="Rectangle 187"/>
          <p:cNvSpPr>
            <a:spLocks noChangeArrowheads="1"/>
          </p:cNvSpPr>
          <p:nvPr/>
        </p:nvSpPr>
        <p:spPr bwMode="auto">
          <a:xfrm>
            <a:off x="4667249" y="4301069"/>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i</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100" name="Rectangle 188"/>
          <p:cNvSpPr>
            <a:spLocks noChangeArrowheads="1"/>
          </p:cNvSpPr>
          <p:nvPr/>
        </p:nvSpPr>
        <p:spPr bwMode="auto">
          <a:xfrm>
            <a:off x="4708524" y="4301069"/>
            <a:ext cx="952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n</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101" name="Rectangle 189"/>
          <p:cNvSpPr>
            <a:spLocks noChangeArrowheads="1"/>
          </p:cNvSpPr>
          <p:nvPr/>
        </p:nvSpPr>
        <p:spPr bwMode="auto">
          <a:xfrm>
            <a:off x="4797424" y="4301069"/>
            <a:ext cx="42863"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102" name="Rectangle 190"/>
          <p:cNvSpPr>
            <a:spLocks noChangeArrowheads="1"/>
          </p:cNvSpPr>
          <p:nvPr/>
        </p:nvSpPr>
        <p:spPr bwMode="auto">
          <a:xfrm>
            <a:off x="4838699" y="4301069"/>
            <a:ext cx="1968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PF</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103" name="Rectangle 191"/>
          <p:cNvSpPr>
            <a:spLocks noChangeArrowheads="1"/>
          </p:cNvSpPr>
          <p:nvPr/>
        </p:nvSpPr>
        <p:spPr bwMode="auto">
          <a:xfrm>
            <a:off x="5027612" y="4301069"/>
            <a:ext cx="14605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mj-lt"/>
                <a:cs typeface="Arial" pitchFamily="34" charset="0"/>
              </a:rPr>
              <a:t>S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104" name="Freeform 192"/>
          <p:cNvSpPr>
            <a:spLocks/>
          </p:cNvSpPr>
          <p:nvPr/>
        </p:nvSpPr>
        <p:spPr bwMode="auto">
          <a:xfrm>
            <a:off x="6184899" y="3354920"/>
            <a:ext cx="782638" cy="700616"/>
          </a:xfrm>
          <a:custGeom>
            <a:avLst/>
            <a:gdLst/>
            <a:ahLst/>
            <a:cxnLst>
              <a:cxn ang="0">
                <a:pos x="622" y="0"/>
              </a:cxn>
              <a:cxn ang="0">
                <a:pos x="622" y="0"/>
              </a:cxn>
              <a:cxn ang="0">
                <a:pos x="665" y="161"/>
              </a:cxn>
              <a:cxn ang="0">
                <a:pos x="0" y="339"/>
              </a:cxn>
              <a:cxn ang="0">
                <a:pos x="87" y="662"/>
              </a:cxn>
              <a:cxn ang="0">
                <a:pos x="752" y="484"/>
              </a:cxn>
              <a:cxn ang="0">
                <a:pos x="795" y="645"/>
              </a:cxn>
              <a:cxn ang="0">
                <a:pos x="989" y="248"/>
              </a:cxn>
              <a:cxn ang="0">
                <a:pos x="622" y="0"/>
              </a:cxn>
            </a:cxnLst>
            <a:rect l="0" t="0" r="r" b="b"/>
            <a:pathLst>
              <a:path w="989" h="662">
                <a:moveTo>
                  <a:pt x="622" y="0"/>
                </a:moveTo>
                <a:lnTo>
                  <a:pt x="622" y="0"/>
                </a:lnTo>
                <a:lnTo>
                  <a:pt x="665" y="161"/>
                </a:lnTo>
                <a:lnTo>
                  <a:pt x="0" y="339"/>
                </a:lnTo>
                <a:lnTo>
                  <a:pt x="87" y="662"/>
                </a:lnTo>
                <a:lnTo>
                  <a:pt x="752" y="484"/>
                </a:lnTo>
                <a:lnTo>
                  <a:pt x="795" y="645"/>
                </a:lnTo>
                <a:lnTo>
                  <a:pt x="989" y="248"/>
                </a:lnTo>
                <a:lnTo>
                  <a:pt x="622" y="0"/>
                </a:lnTo>
                <a:close/>
              </a:path>
            </a:pathLst>
          </a:custGeom>
          <a:solidFill>
            <a:srgbClr val="EBE11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105" name="Freeform 193"/>
          <p:cNvSpPr>
            <a:spLocks/>
          </p:cNvSpPr>
          <p:nvPr/>
        </p:nvSpPr>
        <p:spPr bwMode="auto">
          <a:xfrm>
            <a:off x="6100762" y="3725336"/>
            <a:ext cx="125413" cy="359833"/>
          </a:xfrm>
          <a:custGeom>
            <a:avLst/>
            <a:gdLst/>
            <a:ahLst/>
            <a:cxnLst>
              <a:cxn ang="0">
                <a:pos x="0" y="19"/>
              </a:cxn>
              <a:cxn ang="0">
                <a:pos x="0" y="19"/>
              </a:cxn>
              <a:cxn ang="0">
                <a:pos x="87" y="341"/>
              </a:cxn>
              <a:cxn ang="0">
                <a:pos x="157" y="323"/>
              </a:cxn>
              <a:cxn ang="0">
                <a:pos x="70" y="0"/>
              </a:cxn>
              <a:cxn ang="0">
                <a:pos x="0" y="19"/>
              </a:cxn>
            </a:cxnLst>
            <a:rect l="0" t="0" r="r" b="b"/>
            <a:pathLst>
              <a:path w="157" h="341">
                <a:moveTo>
                  <a:pt x="0" y="19"/>
                </a:moveTo>
                <a:lnTo>
                  <a:pt x="0" y="19"/>
                </a:lnTo>
                <a:lnTo>
                  <a:pt x="87" y="341"/>
                </a:lnTo>
                <a:lnTo>
                  <a:pt x="157" y="323"/>
                </a:lnTo>
                <a:lnTo>
                  <a:pt x="70" y="0"/>
                </a:lnTo>
                <a:lnTo>
                  <a:pt x="0" y="19"/>
                </a:lnTo>
                <a:close/>
              </a:path>
            </a:pathLst>
          </a:custGeom>
          <a:solidFill>
            <a:srgbClr val="EBE11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106" name="Freeform 194"/>
          <p:cNvSpPr>
            <a:spLocks/>
          </p:cNvSpPr>
          <p:nvPr/>
        </p:nvSpPr>
        <p:spPr bwMode="auto">
          <a:xfrm>
            <a:off x="6046787" y="3754970"/>
            <a:ext cx="95250" cy="351366"/>
          </a:xfrm>
          <a:custGeom>
            <a:avLst/>
            <a:gdLst/>
            <a:ahLst/>
            <a:cxnLst>
              <a:cxn ang="0">
                <a:pos x="0" y="9"/>
              </a:cxn>
              <a:cxn ang="0">
                <a:pos x="0" y="9"/>
              </a:cxn>
              <a:cxn ang="0">
                <a:pos x="87" y="332"/>
              </a:cxn>
              <a:cxn ang="0">
                <a:pos x="122" y="323"/>
              </a:cxn>
              <a:cxn ang="0">
                <a:pos x="35" y="0"/>
              </a:cxn>
              <a:cxn ang="0">
                <a:pos x="0" y="9"/>
              </a:cxn>
            </a:cxnLst>
            <a:rect l="0" t="0" r="r" b="b"/>
            <a:pathLst>
              <a:path w="122" h="332">
                <a:moveTo>
                  <a:pt x="0" y="9"/>
                </a:moveTo>
                <a:lnTo>
                  <a:pt x="0" y="9"/>
                </a:lnTo>
                <a:lnTo>
                  <a:pt x="87" y="332"/>
                </a:lnTo>
                <a:lnTo>
                  <a:pt x="122" y="323"/>
                </a:lnTo>
                <a:lnTo>
                  <a:pt x="35" y="0"/>
                </a:lnTo>
                <a:lnTo>
                  <a:pt x="0" y="9"/>
                </a:lnTo>
                <a:close/>
              </a:path>
            </a:pathLst>
          </a:custGeom>
          <a:solidFill>
            <a:srgbClr val="EBE11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107" name="Freeform 195"/>
          <p:cNvSpPr>
            <a:spLocks/>
          </p:cNvSpPr>
          <p:nvPr/>
        </p:nvSpPr>
        <p:spPr bwMode="auto">
          <a:xfrm>
            <a:off x="6184899" y="3354920"/>
            <a:ext cx="782638" cy="700616"/>
          </a:xfrm>
          <a:custGeom>
            <a:avLst/>
            <a:gdLst/>
            <a:ahLst/>
            <a:cxnLst>
              <a:cxn ang="0">
                <a:pos x="622" y="0"/>
              </a:cxn>
              <a:cxn ang="0">
                <a:pos x="622" y="0"/>
              </a:cxn>
              <a:cxn ang="0">
                <a:pos x="665" y="161"/>
              </a:cxn>
              <a:cxn ang="0">
                <a:pos x="0" y="339"/>
              </a:cxn>
              <a:cxn ang="0">
                <a:pos x="87" y="662"/>
              </a:cxn>
              <a:cxn ang="0">
                <a:pos x="752" y="484"/>
              </a:cxn>
              <a:cxn ang="0">
                <a:pos x="795" y="645"/>
              </a:cxn>
              <a:cxn ang="0">
                <a:pos x="989" y="248"/>
              </a:cxn>
              <a:cxn ang="0">
                <a:pos x="622" y="0"/>
              </a:cxn>
            </a:cxnLst>
            <a:rect l="0" t="0" r="r" b="b"/>
            <a:pathLst>
              <a:path w="989" h="662">
                <a:moveTo>
                  <a:pt x="622" y="0"/>
                </a:moveTo>
                <a:lnTo>
                  <a:pt x="622" y="0"/>
                </a:lnTo>
                <a:lnTo>
                  <a:pt x="665" y="161"/>
                </a:lnTo>
                <a:lnTo>
                  <a:pt x="0" y="339"/>
                </a:lnTo>
                <a:lnTo>
                  <a:pt x="87" y="662"/>
                </a:lnTo>
                <a:lnTo>
                  <a:pt x="752" y="484"/>
                </a:lnTo>
                <a:lnTo>
                  <a:pt x="795" y="645"/>
                </a:lnTo>
                <a:lnTo>
                  <a:pt x="989" y="248"/>
                </a:lnTo>
                <a:lnTo>
                  <a:pt x="622" y="0"/>
                </a:lnTo>
                <a:close/>
              </a:path>
            </a:pathLst>
          </a:custGeom>
          <a:noFill/>
          <a:ln w="95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108" name="Freeform 196"/>
          <p:cNvSpPr>
            <a:spLocks/>
          </p:cNvSpPr>
          <p:nvPr/>
        </p:nvSpPr>
        <p:spPr bwMode="auto">
          <a:xfrm>
            <a:off x="6100762" y="3725336"/>
            <a:ext cx="125413" cy="359833"/>
          </a:xfrm>
          <a:custGeom>
            <a:avLst/>
            <a:gdLst/>
            <a:ahLst/>
            <a:cxnLst>
              <a:cxn ang="0">
                <a:pos x="0" y="19"/>
              </a:cxn>
              <a:cxn ang="0">
                <a:pos x="0" y="19"/>
              </a:cxn>
              <a:cxn ang="0">
                <a:pos x="87" y="341"/>
              </a:cxn>
              <a:cxn ang="0">
                <a:pos x="157" y="323"/>
              </a:cxn>
              <a:cxn ang="0">
                <a:pos x="70" y="0"/>
              </a:cxn>
              <a:cxn ang="0">
                <a:pos x="0" y="19"/>
              </a:cxn>
            </a:cxnLst>
            <a:rect l="0" t="0" r="r" b="b"/>
            <a:pathLst>
              <a:path w="157" h="341">
                <a:moveTo>
                  <a:pt x="0" y="19"/>
                </a:moveTo>
                <a:lnTo>
                  <a:pt x="0" y="19"/>
                </a:lnTo>
                <a:lnTo>
                  <a:pt x="87" y="341"/>
                </a:lnTo>
                <a:lnTo>
                  <a:pt x="157" y="323"/>
                </a:lnTo>
                <a:lnTo>
                  <a:pt x="70" y="0"/>
                </a:lnTo>
                <a:lnTo>
                  <a:pt x="0" y="19"/>
                </a:lnTo>
                <a:close/>
              </a:path>
            </a:pathLst>
          </a:custGeom>
          <a:noFill/>
          <a:ln w="95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109" name="Freeform 197"/>
          <p:cNvSpPr>
            <a:spLocks/>
          </p:cNvSpPr>
          <p:nvPr/>
        </p:nvSpPr>
        <p:spPr bwMode="auto">
          <a:xfrm>
            <a:off x="6046787" y="3754970"/>
            <a:ext cx="95250" cy="351366"/>
          </a:xfrm>
          <a:custGeom>
            <a:avLst/>
            <a:gdLst/>
            <a:ahLst/>
            <a:cxnLst>
              <a:cxn ang="0">
                <a:pos x="0" y="9"/>
              </a:cxn>
              <a:cxn ang="0">
                <a:pos x="0" y="9"/>
              </a:cxn>
              <a:cxn ang="0">
                <a:pos x="87" y="332"/>
              </a:cxn>
              <a:cxn ang="0">
                <a:pos x="122" y="323"/>
              </a:cxn>
              <a:cxn ang="0">
                <a:pos x="35" y="0"/>
              </a:cxn>
              <a:cxn ang="0">
                <a:pos x="0" y="9"/>
              </a:cxn>
            </a:cxnLst>
            <a:rect l="0" t="0" r="r" b="b"/>
            <a:pathLst>
              <a:path w="122" h="332">
                <a:moveTo>
                  <a:pt x="0" y="9"/>
                </a:moveTo>
                <a:lnTo>
                  <a:pt x="0" y="9"/>
                </a:lnTo>
                <a:lnTo>
                  <a:pt x="87" y="332"/>
                </a:lnTo>
                <a:lnTo>
                  <a:pt x="122" y="323"/>
                </a:lnTo>
                <a:lnTo>
                  <a:pt x="35" y="0"/>
                </a:lnTo>
                <a:lnTo>
                  <a:pt x="0" y="9"/>
                </a:lnTo>
                <a:close/>
              </a:path>
            </a:pathLst>
          </a:custGeom>
          <a:noFill/>
          <a:ln w="95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110" name="Freeform 198"/>
          <p:cNvSpPr>
            <a:spLocks/>
          </p:cNvSpPr>
          <p:nvPr/>
        </p:nvSpPr>
        <p:spPr bwMode="auto">
          <a:xfrm>
            <a:off x="6835774" y="5621868"/>
            <a:ext cx="1588" cy="84667"/>
          </a:xfrm>
          <a:custGeom>
            <a:avLst/>
            <a:gdLst/>
            <a:ahLst/>
            <a:cxnLst>
              <a:cxn ang="0">
                <a:pos x="0" y="80"/>
              </a:cxn>
              <a:cxn ang="0">
                <a:pos x="0" y="80"/>
              </a:cxn>
              <a:cxn ang="0">
                <a:pos x="0" y="0"/>
              </a:cxn>
            </a:cxnLst>
            <a:rect l="0" t="0" r="r" b="b"/>
            <a:pathLst>
              <a:path h="80">
                <a:moveTo>
                  <a:pt x="0" y="80"/>
                </a:moveTo>
                <a:lnTo>
                  <a:pt x="0" y="80"/>
                </a:lnTo>
                <a:lnTo>
                  <a:pt x="0" y="0"/>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111" name="Rectangle 199"/>
          <p:cNvSpPr>
            <a:spLocks noChangeArrowheads="1"/>
          </p:cNvSpPr>
          <p:nvPr/>
        </p:nvSpPr>
        <p:spPr bwMode="auto">
          <a:xfrm>
            <a:off x="5759449" y="5759451"/>
            <a:ext cx="814325"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j-lt"/>
                <a:cs typeface="Arial" pitchFamily="34" charset="0"/>
              </a:rPr>
              <a:t>19.3-24.0</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9112" name="Rectangle 200"/>
          <p:cNvSpPr>
            <a:spLocks noChangeArrowheads="1"/>
          </p:cNvSpPr>
          <p:nvPr/>
        </p:nvSpPr>
        <p:spPr bwMode="auto">
          <a:xfrm>
            <a:off x="6615112" y="5685367"/>
            <a:ext cx="69850"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mj-lt"/>
                <a:cs typeface="Arial" pitchFamily="34" charset="0"/>
              </a:rPr>
              <a:t> </a:t>
            </a:r>
            <a:endParaRPr kumimoji="0" lang="en-US" sz="1800" b="1" i="0" u="none" strike="noStrike" cap="none" normalizeH="0" baseline="0" smtClean="0">
              <a:ln>
                <a:noFill/>
              </a:ln>
              <a:solidFill>
                <a:schemeClr val="tx1"/>
              </a:solidFill>
              <a:effectLst/>
              <a:latin typeface="+mj-lt"/>
              <a:cs typeface="Arial" pitchFamily="34" charset="0"/>
            </a:endParaRPr>
          </a:p>
        </p:txBody>
      </p:sp>
      <p:sp>
        <p:nvSpPr>
          <p:cNvPr id="39113" name="Freeform 201"/>
          <p:cNvSpPr>
            <a:spLocks/>
          </p:cNvSpPr>
          <p:nvPr/>
        </p:nvSpPr>
        <p:spPr bwMode="auto">
          <a:xfrm>
            <a:off x="6075362" y="2091271"/>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solidFill>
            <a:srgbClr val="618F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114" name="Freeform 202"/>
          <p:cNvSpPr>
            <a:spLocks/>
          </p:cNvSpPr>
          <p:nvPr/>
        </p:nvSpPr>
        <p:spPr bwMode="auto">
          <a:xfrm>
            <a:off x="6075362" y="2091271"/>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solidFill>
            <a:srgbClr val="FFFF00"/>
          </a:solid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115" name="Freeform 203"/>
          <p:cNvSpPr>
            <a:spLocks/>
          </p:cNvSpPr>
          <p:nvPr/>
        </p:nvSpPr>
        <p:spPr bwMode="auto">
          <a:xfrm>
            <a:off x="4933949" y="2006605"/>
            <a:ext cx="1141413" cy="169333"/>
          </a:xfrm>
          <a:custGeom>
            <a:avLst/>
            <a:gdLst/>
            <a:ahLst/>
            <a:cxnLst>
              <a:cxn ang="0">
                <a:pos x="0" y="0"/>
              </a:cxn>
              <a:cxn ang="0">
                <a:pos x="0" y="0"/>
              </a:cxn>
              <a:cxn ang="0">
                <a:pos x="1440" y="160"/>
              </a:cxn>
            </a:cxnLst>
            <a:rect l="0" t="0" r="r" b="b"/>
            <a:pathLst>
              <a:path w="1440" h="160">
                <a:moveTo>
                  <a:pt x="0" y="0"/>
                </a:moveTo>
                <a:lnTo>
                  <a:pt x="0" y="0"/>
                </a:lnTo>
                <a:lnTo>
                  <a:pt x="1440" y="160"/>
                </a:lnTo>
              </a:path>
            </a:pathLst>
          </a:custGeom>
          <a:noFill/>
          <a:ln w="23813" cap="flat">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116" name="Rectangle 204"/>
          <p:cNvSpPr>
            <a:spLocks noChangeArrowheads="1"/>
          </p:cNvSpPr>
          <p:nvPr/>
        </p:nvSpPr>
        <p:spPr bwMode="auto">
          <a:xfrm>
            <a:off x="5900737" y="2396071"/>
            <a:ext cx="568325" cy="3069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mj-lt"/>
                <a:cs typeface="Arial" pitchFamily="34" charset="0"/>
              </a:rPr>
              <a:t>0.83 </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39118" name="Rectangle 206"/>
          <p:cNvSpPr>
            <a:spLocks noChangeArrowheads="1"/>
          </p:cNvSpPr>
          <p:nvPr/>
        </p:nvSpPr>
        <p:spPr bwMode="auto">
          <a:xfrm>
            <a:off x="5626100" y="2789771"/>
            <a:ext cx="995363" cy="2307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mj-lt"/>
                <a:cs typeface="Arial" pitchFamily="34" charset="0"/>
              </a:rPr>
              <a:t>[</a:t>
            </a:r>
            <a:r>
              <a:rPr kumimoji="0" lang="en-US" sz="1500" b="1" i="0" u="none" strike="noStrike" cap="none" normalizeH="0" baseline="0" dirty="0" smtClean="0">
                <a:ln>
                  <a:noFill/>
                </a:ln>
                <a:solidFill>
                  <a:srgbClr val="FFFFFF"/>
                </a:solidFill>
                <a:effectLst/>
                <a:latin typeface="+mj-lt"/>
                <a:cs typeface="Arial" pitchFamily="34" charset="0"/>
              </a:rPr>
              <a:t>0.67-1.04</a:t>
            </a:r>
            <a:r>
              <a:rPr kumimoji="0" lang="en-US" sz="1500" b="1" i="0" u="none" strike="noStrike" cap="none" normalizeH="0" baseline="0" dirty="0" smtClean="0">
                <a:ln>
                  <a:noFill/>
                </a:ln>
                <a:solidFill>
                  <a:srgbClr val="FFFFFF"/>
                </a:solidFill>
                <a:effectLst/>
                <a:latin typeface="+mj-lt"/>
                <a:cs typeface="Arial" pitchFamily="34" charset="0"/>
              </a:rPr>
              <a:t>] </a:t>
            </a:r>
            <a:endParaRPr kumimoji="0" lang="en-US" sz="1800" b="1" i="0" u="none" strike="noStrike" cap="none" normalizeH="0" baseline="0" dirty="0" smtClean="0">
              <a:ln>
                <a:noFill/>
              </a:ln>
              <a:solidFill>
                <a:schemeClr val="tx1"/>
              </a:solidFill>
              <a:effectLst/>
              <a:latin typeface="+mj-lt"/>
              <a:cs typeface="Arial" pitchFamily="34" charset="0"/>
            </a:endParaRPr>
          </a:p>
        </p:txBody>
      </p:sp>
      <p:sp>
        <p:nvSpPr>
          <p:cNvPr id="208" name="Freeform 104"/>
          <p:cNvSpPr>
            <a:spLocks/>
          </p:cNvSpPr>
          <p:nvPr/>
        </p:nvSpPr>
        <p:spPr bwMode="auto">
          <a:xfrm>
            <a:off x="1704972" y="1346205"/>
            <a:ext cx="55562" cy="0"/>
          </a:xfrm>
          <a:custGeom>
            <a:avLst/>
            <a:gdLst/>
            <a:ahLst/>
            <a:cxnLst>
              <a:cxn ang="0">
                <a:pos x="0" y="0"/>
              </a:cxn>
              <a:cxn ang="0">
                <a:pos x="0" y="0"/>
              </a:cxn>
              <a:cxn ang="0">
                <a:pos x="70" y="2"/>
              </a:cxn>
            </a:cxnLst>
            <a:rect l="0" t="0" r="r" b="b"/>
            <a:pathLst>
              <a:path w="70" h="2">
                <a:moveTo>
                  <a:pt x="0" y="0"/>
                </a:moveTo>
                <a:lnTo>
                  <a:pt x="0" y="0"/>
                </a:lnTo>
                <a:lnTo>
                  <a:pt x="70" y="2"/>
                </a:lnTo>
              </a:path>
            </a:pathLst>
          </a:custGeom>
          <a:no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167" name="TextBox 166"/>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
        <p:nvSpPr>
          <p:cNvPr id="39034" name="Freeform 122"/>
          <p:cNvSpPr>
            <a:spLocks/>
          </p:cNvSpPr>
          <p:nvPr/>
        </p:nvSpPr>
        <p:spPr bwMode="auto">
          <a:xfrm>
            <a:off x="4806949" y="1921938"/>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
        <p:nvSpPr>
          <p:cNvPr id="39035" name="Freeform 123"/>
          <p:cNvSpPr>
            <a:spLocks/>
          </p:cNvSpPr>
          <p:nvPr/>
        </p:nvSpPr>
        <p:spPr bwMode="auto">
          <a:xfrm>
            <a:off x="4806949" y="1921938"/>
            <a:ext cx="173736" cy="169333"/>
          </a:xfrm>
          <a:custGeom>
            <a:avLst/>
            <a:gdLst/>
            <a:ahLst/>
            <a:cxnLst>
              <a:cxn ang="0">
                <a:pos x="0" y="80"/>
              </a:cxn>
              <a:cxn ang="0">
                <a:pos x="0" y="80"/>
              </a:cxn>
              <a:cxn ang="0">
                <a:pos x="80" y="0"/>
              </a:cxn>
              <a:cxn ang="0">
                <a:pos x="160" y="80"/>
              </a:cxn>
              <a:cxn ang="0">
                <a:pos x="80" y="160"/>
              </a:cxn>
              <a:cxn ang="0">
                <a:pos x="0" y="80"/>
              </a:cxn>
              <a:cxn ang="0">
                <a:pos x="0" y="80"/>
              </a:cxn>
            </a:cxnLst>
            <a:rect l="0" t="0" r="r" b="b"/>
            <a:pathLst>
              <a:path w="160" h="160">
                <a:moveTo>
                  <a:pt x="0" y="80"/>
                </a:moveTo>
                <a:lnTo>
                  <a:pt x="0" y="80"/>
                </a:lnTo>
                <a:cubicBezTo>
                  <a:pt x="0" y="36"/>
                  <a:pt x="36" y="0"/>
                  <a:pt x="80" y="0"/>
                </a:cubicBezTo>
                <a:cubicBezTo>
                  <a:pt x="124" y="0"/>
                  <a:pt x="160" y="36"/>
                  <a:pt x="160" y="80"/>
                </a:cubicBezTo>
                <a:cubicBezTo>
                  <a:pt x="160" y="124"/>
                  <a:pt x="124" y="160"/>
                  <a:pt x="80" y="160"/>
                </a:cubicBezTo>
                <a:cubicBezTo>
                  <a:pt x="36" y="160"/>
                  <a:pt x="0" y="124"/>
                  <a:pt x="0" y="80"/>
                </a:cubicBezTo>
                <a:lnTo>
                  <a:pt x="0" y="80"/>
                </a:lnTo>
                <a:close/>
              </a:path>
            </a:pathLst>
          </a:custGeom>
          <a:noFill/>
          <a:ln w="9525" cap="flat">
            <a:noFill/>
            <a:prstDash val="solid"/>
            <a:round/>
            <a:headEnd/>
            <a:tailEnd/>
          </a:ln>
        </p:spPr>
        <p:txBody>
          <a:bodyPr vert="horz" wrap="square" lIns="91440" tIns="45720" rIns="91440" bIns="45720" numCol="1" anchor="t" anchorCtr="0" compatLnSpc="1">
            <a:prstTxWarp prst="textNoShape">
              <a:avLst/>
            </a:prstTxWarp>
          </a:bodyPr>
          <a:lstStyle/>
          <a:p>
            <a:endParaRPr lang="en-US" b="1">
              <a:latin typeface="+mj-lt"/>
            </a:endParaRPr>
          </a:p>
        </p:txBody>
      </p:sp>
    </p:spTree>
    <p:extLst>
      <p:ext uri="{BB962C8B-B14F-4D97-AF65-F5344CB8AC3E}">
        <p14:creationId xmlns:p14="http://schemas.microsoft.com/office/powerpoint/2010/main" val="709503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228600" y="-228600"/>
            <a:ext cx="2971800" cy="3860800"/>
          </a:xfrm>
        </p:spPr>
        <p:txBody>
          <a:bodyPr/>
          <a:lstStyle/>
          <a:p>
            <a:r>
              <a:rPr lang="en-US" sz="2400" dirty="0" smtClean="0"/>
              <a:t>Subgroup Analyses of Overall Survival, Comparing Extreme Quintiles of 25(OH)D</a:t>
            </a:r>
            <a:endParaRPr lang="en-US" sz="2400" dirty="0"/>
          </a:p>
        </p:txBody>
      </p:sp>
      <p:sp>
        <p:nvSpPr>
          <p:cNvPr id="3352" name="Rectangle 280"/>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b="1"/>
          </a:p>
        </p:txBody>
      </p:sp>
      <p:sp>
        <p:nvSpPr>
          <p:cNvPr id="3938" name="Rectangle 866"/>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b="1"/>
          </a:p>
        </p:txBody>
      </p:sp>
      <p:sp>
        <p:nvSpPr>
          <p:cNvPr id="47141" name="Rectangle 1061"/>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b="1"/>
          </a:p>
        </p:txBody>
      </p:sp>
      <p:sp>
        <p:nvSpPr>
          <p:cNvPr id="47531" name="Rectangle 1451"/>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b="1"/>
          </a:p>
        </p:txBody>
      </p:sp>
      <p:sp>
        <p:nvSpPr>
          <p:cNvPr id="184" name="Rectangle 782"/>
          <p:cNvSpPr>
            <a:spLocks noChangeArrowheads="1"/>
          </p:cNvSpPr>
          <p:nvPr/>
        </p:nvSpPr>
        <p:spPr bwMode="auto">
          <a:xfrm>
            <a:off x="4276725" y="6205664"/>
            <a:ext cx="838200"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effectLst/>
                <a:latin typeface="Arial" pitchFamily="34" charset="0"/>
                <a:cs typeface="Arial" pitchFamily="34" charset="0"/>
              </a:rPr>
              <a:t>Adjusted HR:</a:t>
            </a:r>
          </a:p>
        </p:txBody>
      </p:sp>
      <p:sp>
        <p:nvSpPr>
          <p:cNvPr id="186" name="Rectangle 784"/>
          <p:cNvSpPr>
            <a:spLocks noChangeArrowheads="1"/>
          </p:cNvSpPr>
          <p:nvPr/>
        </p:nvSpPr>
        <p:spPr bwMode="auto">
          <a:xfrm>
            <a:off x="6629400" y="630365"/>
            <a:ext cx="79548" cy="97112"/>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900" b="1"/>
          </a:p>
        </p:txBody>
      </p:sp>
      <p:sp>
        <p:nvSpPr>
          <p:cNvPr id="116" name="Rectangle 724"/>
          <p:cNvSpPr>
            <a:spLocks noChangeArrowheads="1"/>
          </p:cNvSpPr>
          <p:nvPr/>
        </p:nvSpPr>
        <p:spPr bwMode="auto">
          <a:xfrm>
            <a:off x="3733800" y="423577"/>
            <a:ext cx="695703"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00"/>
                </a:solidFill>
                <a:effectLst/>
                <a:latin typeface="Arial" pitchFamily="34" charset="0"/>
                <a:cs typeface="Arial" pitchFamily="34" charset="0"/>
              </a:rPr>
              <a:t>Age (years)</a:t>
            </a:r>
          </a:p>
        </p:txBody>
      </p:sp>
      <p:sp>
        <p:nvSpPr>
          <p:cNvPr id="117" name="Rectangle 725"/>
          <p:cNvSpPr>
            <a:spLocks noChangeArrowheads="1"/>
          </p:cNvSpPr>
          <p:nvPr/>
        </p:nvSpPr>
        <p:spPr bwMode="auto">
          <a:xfrm>
            <a:off x="3733800" y="622676"/>
            <a:ext cx="32220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&lt;60</a:t>
            </a:r>
          </a:p>
        </p:txBody>
      </p:sp>
      <p:sp>
        <p:nvSpPr>
          <p:cNvPr id="118" name="Rectangle 726"/>
          <p:cNvSpPr>
            <a:spLocks noChangeArrowheads="1"/>
          </p:cNvSpPr>
          <p:nvPr/>
        </p:nvSpPr>
        <p:spPr bwMode="auto">
          <a:xfrm>
            <a:off x="3733800" y="821775"/>
            <a:ext cx="32220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&gt;60</a:t>
            </a:r>
          </a:p>
        </p:txBody>
      </p:sp>
      <p:sp>
        <p:nvSpPr>
          <p:cNvPr id="119" name="Rectangle 727"/>
          <p:cNvSpPr>
            <a:spLocks noChangeArrowheads="1"/>
          </p:cNvSpPr>
          <p:nvPr/>
        </p:nvSpPr>
        <p:spPr bwMode="auto">
          <a:xfrm>
            <a:off x="3733800" y="1020874"/>
            <a:ext cx="304571"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00"/>
                </a:solidFill>
                <a:effectLst/>
                <a:latin typeface="Arial" pitchFamily="34" charset="0"/>
                <a:cs typeface="Arial" pitchFamily="34" charset="0"/>
              </a:rPr>
              <a:t>Race</a:t>
            </a:r>
          </a:p>
        </p:txBody>
      </p:sp>
      <p:sp>
        <p:nvSpPr>
          <p:cNvPr id="120" name="Rectangle 728"/>
          <p:cNvSpPr>
            <a:spLocks noChangeArrowheads="1"/>
          </p:cNvSpPr>
          <p:nvPr/>
        </p:nvSpPr>
        <p:spPr bwMode="auto">
          <a:xfrm>
            <a:off x="3733800" y="1219973"/>
            <a:ext cx="455253"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White</a:t>
            </a:r>
          </a:p>
        </p:txBody>
      </p:sp>
      <p:sp>
        <p:nvSpPr>
          <p:cNvPr id="121" name="Rectangle 729"/>
          <p:cNvSpPr>
            <a:spLocks noChangeArrowheads="1"/>
          </p:cNvSpPr>
          <p:nvPr/>
        </p:nvSpPr>
        <p:spPr bwMode="auto">
          <a:xfrm>
            <a:off x="3733800" y="1419072"/>
            <a:ext cx="445635"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Black</a:t>
            </a:r>
          </a:p>
        </p:txBody>
      </p:sp>
      <p:sp>
        <p:nvSpPr>
          <p:cNvPr id="122" name="Rectangle 730"/>
          <p:cNvSpPr>
            <a:spLocks noChangeArrowheads="1"/>
          </p:cNvSpPr>
          <p:nvPr/>
        </p:nvSpPr>
        <p:spPr bwMode="auto">
          <a:xfrm>
            <a:off x="3733800" y="1618171"/>
            <a:ext cx="22602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b="1" dirty="0" smtClean="0">
                <a:solidFill>
                  <a:srgbClr val="FFFF00"/>
                </a:solidFill>
                <a:latin typeface="Arial" pitchFamily="34" charset="0"/>
                <a:cs typeface="Arial" pitchFamily="34" charset="0"/>
              </a:rPr>
              <a:t>Sex</a:t>
            </a:r>
          </a:p>
        </p:txBody>
      </p:sp>
      <p:sp>
        <p:nvSpPr>
          <p:cNvPr id="123" name="Rectangle 731"/>
          <p:cNvSpPr>
            <a:spLocks noChangeArrowheads="1"/>
          </p:cNvSpPr>
          <p:nvPr/>
        </p:nvSpPr>
        <p:spPr bwMode="auto">
          <a:xfrm>
            <a:off x="3733800" y="1808474"/>
            <a:ext cx="38953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Male</a:t>
            </a:r>
          </a:p>
        </p:txBody>
      </p:sp>
      <p:sp>
        <p:nvSpPr>
          <p:cNvPr id="124" name="Rectangle 732"/>
          <p:cNvSpPr>
            <a:spLocks noChangeArrowheads="1"/>
          </p:cNvSpPr>
          <p:nvPr/>
        </p:nvSpPr>
        <p:spPr bwMode="auto">
          <a:xfrm>
            <a:off x="3733800" y="1989263"/>
            <a:ext cx="545021"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Female</a:t>
            </a:r>
          </a:p>
        </p:txBody>
      </p:sp>
      <p:sp>
        <p:nvSpPr>
          <p:cNvPr id="125" name="Rectangle 733"/>
          <p:cNvSpPr>
            <a:spLocks noChangeArrowheads="1"/>
          </p:cNvSpPr>
          <p:nvPr/>
        </p:nvSpPr>
        <p:spPr bwMode="auto">
          <a:xfrm>
            <a:off x="3733800" y="2215468"/>
            <a:ext cx="159819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00"/>
                </a:solidFill>
                <a:effectLst/>
                <a:latin typeface="Arial" pitchFamily="34" charset="0"/>
                <a:cs typeface="Arial" pitchFamily="34" charset="0"/>
              </a:rPr>
              <a:t>ECOG performance status</a:t>
            </a:r>
          </a:p>
        </p:txBody>
      </p:sp>
      <p:sp>
        <p:nvSpPr>
          <p:cNvPr id="189" name="Rectangle 734"/>
          <p:cNvSpPr>
            <a:spLocks noChangeArrowheads="1"/>
          </p:cNvSpPr>
          <p:nvPr/>
        </p:nvSpPr>
        <p:spPr bwMode="auto">
          <a:xfrm>
            <a:off x="3733800" y="2396258"/>
            <a:ext cx="17633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0</a:t>
            </a:r>
          </a:p>
        </p:txBody>
      </p:sp>
      <p:sp>
        <p:nvSpPr>
          <p:cNvPr id="193" name="Rectangle 735"/>
          <p:cNvSpPr>
            <a:spLocks noChangeArrowheads="1"/>
          </p:cNvSpPr>
          <p:nvPr/>
        </p:nvSpPr>
        <p:spPr bwMode="auto">
          <a:xfrm>
            <a:off x="3733800" y="2613666"/>
            <a:ext cx="17633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1</a:t>
            </a:r>
          </a:p>
        </p:txBody>
      </p:sp>
      <p:sp>
        <p:nvSpPr>
          <p:cNvPr id="195" name="Rectangle 736"/>
          <p:cNvSpPr>
            <a:spLocks noChangeArrowheads="1"/>
          </p:cNvSpPr>
          <p:nvPr/>
        </p:nvSpPr>
        <p:spPr bwMode="auto">
          <a:xfrm>
            <a:off x="3733800" y="2812765"/>
            <a:ext cx="140583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00"/>
                </a:solidFill>
                <a:effectLst/>
                <a:latin typeface="Arial" pitchFamily="34" charset="0"/>
                <a:cs typeface="Arial" pitchFamily="34" charset="0"/>
              </a:rPr>
              <a:t>Planned chemotherapy</a:t>
            </a:r>
          </a:p>
        </p:txBody>
      </p:sp>
      <p:sp>
        <p:nvSpPr>
          <p:cNvPr id="198" name="Rectangle 737"/>
          <p:cNvSpPr>
            <a:spLocks noChangeArrowheads="1"/>
          </p:cNvSpPr>
          <p:nvPr/>
        </p:nvSpPr>
        <p:spPr bwMode="auto">
          <a:xfrm>
            <a:off x="3733800" y="2993552"/>
            <a:ext cx="604333"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FOLFIRI</a:t>
            </a:r>
          </a:p>
        </p:txBody>
      </p:sp>
      <p:sp>
        <p:nvSpPr>
          <p:cNvPr id="201" name="Rectangle 738"/>
          <p:cNvSpPr>
            <a:spLocks noChangeArrowheads="1"/>
          </p:cNvSpPr>
          <p:nvPr/>
        </p:nvSpPr>
        <p:spPr bwMode="auto">
          <a:xfrm>
            <a:off x="3733800" y="3174340"/>
            <a:ext cx="625171"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effectLst/>
                <a:latin typeface="Arial" pitchFamily="34" charset="0"/>
                <a:cs typeface="Arial" pitchFamily="34" charset="0"/>
              </a:rPr>
              <a:t>   FOLFOX</a:t>
            </a:r>
          </a:p>
        </p:txBody>
      </p:sp>
      <p:sp>
        <p:nvSpPr>
          <p:cNvPr id="204" name="Rectangle 739"/>
          <p:cNvSpPr>
            <a:spLocks noChangeArrowheads="1"/>
          </p:cNvSpPr>
          <p:nvPr/>
        </p:nvSpPr>
        <p:spPr bwMode="auto">
          <a:xfrm>
            <a:off x="3733800" y="3410062"/>
            <a:ext cx="146354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00"/>
                </a:solidFill>
                <a:effectLst/>
                <a:latin typeface="Arial" pitchFamily="34" charset="0"/>
                <a:cs typeface="Arial" pitchFamily="34" charset="0"/>
              </a:rPr>
              <a:t>Assigned treatment arm</a:t>
            </a:r>
          </a:p>
        </p:txBody>
      </p:sp>
      <p:sp>
        <p:nvSpPr>
          <p:cNvPr id="207" name="Rectangle 740"/>
          <p:cNvSpPr>
            <a:spLocks noChangeArrowheads="1"/>
          </p:cNvSpPr>
          <p:nvPr/>
        </p:nvSpPr>
        <p:spPr bwMode="auto">
          <a:xfrm>
            <a:off x="3733800" y="3609161"/>
            <a:ext cx="921727"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Bevacizumab</a:t>
            </a:r>
          </a:p>
        </p:txBody>
      </p:sp>
      <p:sp>
        <p:nvSpPr>
          <p:cNvPr id="210" name="Rectangle 741"/>
          <p:cNvSpPr>
            <a:spLocks noChangeArrowheads="1"/>
          </p:cNvSpPr>
          <p:nvPr/>
        </p:nvSpPr>
        <p:spPr bwMode="auto">
          <a:xfrm>
            <a:off x="3733800" y="3808260"/>
            <a:ext cx="759823"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Cetuximab</a:t>
            </a:r>
          </a:p>
        </p:txBody>
      </p:sp>
      <p:sp>
        <p:nvSpPr>
          <p:cNvPr id="213" name="Rectangle 742"/>
          <p:cNvSpPr>
            <a:spLocks noChangeArrowheads="1"/>
          </p:cNvSpPr>
          <p:nvPr/>
        </p:nvSpPr>
        <p:spPr bwMode="auto">
          <a:xfrm>
            <a:off x="3733800" y="4007359"/>
            <a:ext cx="39914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Both</a:t>
            </a:r>
          </a:p>
        </p:txBody>
      </p:sp>
      <p:sp>
        <p:nvSpPr>
          <p:cNvPr id="216" name="Rectangle 743"/>
          <p:cNvSpPr>
            <a:spLocks noChangeArrowheads="1"/>
          </p:cNvSpPr>
          <p:nvPr/>
        </p:nvSpPr>
        <p:spPr bwMode="auto">
          <a:xfrm>
            <a:off x="3733800" y="4206459"/>
            <a:ext cx="125996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smtClean="0">
                <a:ln>
                  <a:noFill/>
                </a:ln>
                <a:solidFill>
                  <a:srgbClr val="FFFF00"/>
                </a:solidFill>
                <a:effectLst/>
                <a:latin typeface="Arial" pitchFamily="34" charset="0"/>
                <a:cs typeface="Arial" pitchFamily="34" charset="0"/>
              </a:rPr>
              <a:t>RAS</a:t>
            </a:r>
            <a:r>
              <a:rPr kumimoji="0" lang="en-US" sz="1000" b="1" i="0" u="none" strike="noStrike" cap="none" normalizeH="0" baseline="0" dirty="0" smtClean="0">
                <a:ln>
                  <a:noFill/>
                </a:ln>
                <a:solidFill>
                  <a:srgbClr val="FFFF00"/>
                </a:solidFill>
                <a:effectLst/>
                <a:latin typeface="Arial" pitchFamily="34" charset="0"/>
                <a:cs typeface="Arial" pitchFamily="34" charset="0"/>
              </a:rPr>
              <a:t> mutation status</a:t>
            </a:r>
          </a:p>
        </p:txBody>
      </p:sp>
      <p:sp>
        <p:nvSpPr>
          <p:cNvPr id="219" name="Rectangle 744"/>
          <p:cNvSpPr>
            <a:spLocks noChangeArrowheads="1"/>
          </p:cNvSpPr>
          <p:nvPr/>
        </p:nvSpPr>
        <p:spPr bwMode="auto">
          <a:xfrm>
            <a:off x="3733800" y="4405558"/>
            <a:ext cx="682879"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Wild-type</a:t>
            </a:r>
          </a:p>
        </p:txBody>
      </p:sp>
      <p:sp>
        <p:nvSpPr>
          <p:cNvPr id="222" name="Rectangle 745"/>
          <p:cNvSpPr>
            <a:spLocks noChangeArrowheads="1"/>
          </p:cNvSpPr>
          <p:nvPr/>
        </p:nvSpPr>
        <p:spPr bwMode="auto">
          <a:xfrm>
            <a:off x="3733800" y="4604657"/>
            <a:ext cx="52738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Mutant</a:t>
            </a:r>
          </a:p>
        </p:txBody>
      </p:sp>
      <p:sp>
        <p:nvSpPr>
          <p:cNvPr id="225" name="Rectangle 746"/>
          <p:cNvSpPr>
            <a:spLocks noChangeArrowheads="1"/>
          </p:cNvSpPr>
          <p:nvPr/>
        </p:nvSpPr>
        <p:spPr bwMode="auto">
          <a:xfrm>
            <a:off x="3733800" y="4803756"/>
            <a:ext cx="1540486"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00"/>
                </a:solidFill>
                <a:effectLst/>
                <a:latin typeface="Arial" pitchFamily="34" charset="0"/>
                <a:cs typeface="Arial" pitchFamily="34" charset="0"/>
              </a:rPr>
              <a:t>Body mass index (kg/m2)</a:t>
            </a:r>
          </a:p>
        </p:txBody>
      </p:sp>
      <p:sp>
        <p:nvSpPr>
          <p:cNvPr id="229" name="Rectangle 747"/>
          <p:cNvSpPr>
            <a:spLocks noChangeArrowheads="1"/>
          </p:cNvSpPr>
          <p:nvPr/>
        </p:nvSpPr>
        <p:spPr bwMode="auto">
          <a:xfrm>
            <a:off x="3733800" y="5002855"/>
            <a:ext cx="32220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&lt;25</a:t>
            </a:r>
          </a:p>
        </p:txBody>
      </p:sp>
      <p:sp>
        <p:nvSpPr>
          <p:cNvPr id="231" name="Rectangle 748"/>
          <p:cNvSpPr>
            <a:spLocks noChangeArrowheads="1"/>
          </p:cNvSpPr>
          <p:nvPr/>
        </p:nvSpPr>
        <p:spPr bwMode="auto">
          <a:xfrm>
            <a:off x="3733800" y="5201954"/>
            <a:ext cx="317395"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a:r>
              <a:rPr kumimoji="0" lang="en-US" sz="1000" b="1" i="0" u="none" strike="noStrike" cap="none" normalizeH="0" baseline="0" dirty="0" smtClean="0">
                <a:ln>
                  <a:noFill/>
                </a:ln>
                <a:effectLst/>
                <a:latin typeface="Arial" pitchFamily="34" charset="0"/>
                <a:cs typeface="Arial" pitchFamily="34" charset="0"/>
              </a:rPr>
              <a:t>   </a:t>
            </a:r>
            <a:r>
              <a:rPr lang="en-US" sz="1000" b="1" dirty="0" smtClean="0">
                <a:latin typeface="Arial" pitchFamily="34" charset="0"/>
                <a:cs typeface="Arial" pitchFamily="34" charset="0"/>
              </a:rPr>
              <a:t>≥25</a:t>
            </a:r>
            <a:endParaRPr kumimoji="0" lang="en-US" sz="1000" b="1" i="0" u="none" strike="noStrike" cap="none" normalizeH="0" baseline="0" dirty="0" smtClean="0">
              <a:ln>
                <a:noFill/>
              </a:ln>
              <a:effectLst/>
              <a:latin typeface="Arial" pitchFamily="34" charset="0"/>
              <a:cs typeface="Arial" pitchFamily="34" charset="0"/>
            </a:endParaRPr>
          </a:p>
        </p:txBody>
      </p:sp>
      <p:sp>
        <p:nvSpPr>
          <p:cNvPr id="235" name="Rectangle 749"/>
          <p:cNvSpPr>
            <a:spLocks noChangeArrowheads="1"/>
          </p:cNvSpPr>
          <p:nvPr/>
        </p:nvSpPr>
        <p:spPr bwMode="auto">
          <a:xfrm>
            <a:off x="3733800" y="5401053"/>
            <a:ext cx="198772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00"/>
                </a:solidFill>
                <a:effectLst/>
                <a:latin typeface="Arial" pitchFamily="34" charset="0"/>
                <a:cs typeface="Arial" pitchFamily="34" charset="0"/>
              </a:rPr>
              <a:t>Physical activity (MET-hours/wk)</a:t>
            </a:r>
          </a:p>
        </p:txBody>
      </p:sp>
      <p:sp>
        <p:nvSpPr>
          <p:cNvPr id="237" name="Rectangle 750"/>
          <p:cNvSpPr>
            <a:spLocks noChangeArrowheads="1"/>
          </p:cNvSpPr>
          <p:nvPr/>
        </p:nvSpPr>
        <p:spPr bwMode="auto">
          <a:xfrm>
            <a:off x="3733800" y="5581842"/>
            <a:ext cx="25167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   &lt;3</a:t>
            </a:r>
          </a:p>
        </p:txBody>
      </p:sp>
      <p:sp>
        <p:nvSpPr>
          <p:cNvPr id="240" name="Rectangle 751"/>
          <p:cNvSpPr>
            <a:spLocks noChangeArrowheads="1"/>
          </p:cNvSpPr>
          <p:nvPr/>
        </p:nvSpPr>
        <p:spPr bwMode="auto">
          <a:xfrm>
            <a:off x="3733800" y="5772144"/>
            <a:ext cx="2468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a:r>
              <a:rPr kumimoji="0" lang="en-US" sz="1000" b="1" i="0" u="none" strike="noStrike" cap="none" normalizeH="0" baseline="0" dirty="0" smtClean="0">
                <a:ln>
                  <a:noFill/>
                </a:ln>
                <a:effectLst/>
                <a:latin typeface="Arial" pitchFamily="34" charset="0"/>
                <a:cs typeface="Arial" pitchFamily="34" charset="0"/>
              </a:rPr>
              <a:t>   </a:t>
            </a:r>
            <a:r>
              <a:rPr lang="en-US" sz="1000" b="1" dirty="0" smtClean="0">
                <a:latin typeface="Arial" pitchFamily="34" charset="0"/>
                <a:cs typeface="Arial" pitchFamily="34" charset="0"/>
              </a:rPr>
              <a:t>≥3</a:t>
            </a:r>
            <a:endParaRPr kumimoji="0" lang="en-US" sz="1000" b="1" i="0" u="none" strike="noStrike" cap="none" normalizeH="0" baseline="0" dirty="0" smtClean="0">
              <a:ln>
                <a:noFill/>
              </a:ln>
              <a:effectLst/>
              <a:latin typeface="Arial" pitchFamily="34" charset="0"/>
              <a:cs typeface="Arial" pitchFamily="34" charset="0"/>
            </a:endParaRPr>
          </a:p>
        </p:txBody>
      </p:sp>
      <p:sp>
        <p:nvSpPr>
          <p:cNvPr id="250" name="Rectangle 752"/>
          <p:cNvSpPr>
            <a:spLocks noChangeArrowheads="1"/>
          </p:cNvSpPr>
          <p:nvPr/>
        </p:nvSpPr>
        <p:spPr bwMode="auto">
          <a:xfrm>
            <a:off x="7848600" y="325565"/>
            <a:ext cx="774251"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smtClean="0">
                <a:ln>
                  <a:noFill/>
                </a:ln>
                <a:effectLst/>
                <a:latin typeface="Arial" pitchFamily="34" charset="0"/>
                <a:cs typeface="Arial" pitchFamily="34" charset="0"/>
              </a:rPr>
              <a:t>P</a:t>
            </a:r>
            <a:r>
              <a:rPr lang="en-US" sz="1000" b="1" dirty="0" smtClean="0">
                <a:latin typeface="Arial" pitchFamily="34" charset="0"/>
                <a:cs typeface="Arial" pitchFamily="34" charset="0"/>
              </a:rPr>
              <a:t> </a:t>
            </a:r>
            <a:r>
              <a:rPr kumimoji="0" lang="en-US" sz="1000" b="1" i="0" u="none" strike="noStrike" cap="none" normalizeH="0" baseline="0" dirty="0" smtClean="0">
                <a:ln>
                  <a:noFill/>
                </a:ln>
                <a:effectLst/>
                <a:latin typeface="Arial" pitchFamily="34" charset="0"/>
                <a:cs typeface="Arial" pitchFamily="34" charset="0"/>
              </a:rPr>
              <a:t>interaction</a:t>
            </a:r>
          </a:p>
        </p:txBody>
      </p:sp>
      <p:sp>
        <p:nvSpPr>
          <p:cNvPr id="251" name="Rectangle 753"/>
          <p:cNvSpPr>
            <a:spLocks noChangeArrowheads="1"/>
          </p:cNvSpPr>
          <p:nvPr/>
        </p:nvSpPr>
        <p:spPr bwMode="auto">
          <a:xfrm>
            <a:off x="8077200" y="731965"/>
            <a:ext cx="2468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0.27</a:t>
            </a:r>
          </a:p>
        </p:txBody>
      </p:sp>
      <p:sp>
        <p:nvSpPr>
          <p:cNvPr id="252" name="Rectangle 754"/>
          <p:cNvSpPr>
            <a:spLocks noChangeArrowheads="1"/>
          </p:cNvSpPr>
          <p:nvPr/>
        </p:nvSpPr>
        <p:spPr bwMode="auto">
          <a:xfrm>
            <a:off x="8077200" y="1239965"/>
            <a:ext cx="2468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0.10</a:t>
            </a:r>
          </a:p>
        </p:txBody>
      </p:sp>
      <p:sp>
        <p:nvSpPr>
          <p:cNvPr id="253" name="Rectangle 755"/>
          <p:cNvSpPr>
            <a:spLocks noChangeArrowheads="1"/>
          </p:cNvSpPr>
          <p:nvPr/>
        </p:nvSpPr>
        <p:spPr bwMode="auto">
          <a:xfrm>
            <a:off x="8077200" y="1849565"/>
            <a:ext cx="2468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0.09</a:t>
            </a:r>
          </a:p>
        </p:txBody>
      </p:sp>
      <p:sp>
        <p:nvSpPr>
          <p:cNvPr id="254" name="Rectangle 756"/>
          <p:cNvSpPr>
            <a:spLocks noChangeArrowheads="1"/>
          </p:cNvSpPr>
          <p:nvPr/>
        </p:nvSpPr>
        <p:spPr bwMode="auto">
          <a:xfrm>
            <a:off x="8077200" y="2459165"/>
            <a:ext cx="2468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0.85</a:t>
            </a:r>
          </a:p>
        </p:txBody>
      </p:sp>
      <p:sp>
        <p:nvSpPr>
          <p:cNvPr id="255" name="Rectangle 757"/>
          <p:cNvSpPr>
            <a:spLocks noChangeArrowheads="1"/>
          </p:cNvSpPr>
          <p:nvPr/>
        </p:nvSpPr>
        <p:spPr bwMode="auto">
          <a:xfrm>
            <a:off x="8077200" y="3068764"/>
            <a:ext cx="2468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0.32</a:t>
            </a:r>
          </a:p>
        </p:txBody>
      </p:sp>
      <p:sp>
        <p:nvSpPr>
          <p:cNvPr id="256" name="Rectangle 758"/>
          <p:cNvSpPr>
            <a:spLocks noChangeArrowheads="1"/>
          </p:cNvSpPr>
          <p:nvPr/>
        </p:nvSpPr>
        <p:spPr bwMode="auto">
          <a:xfrm>
            <a:off x="8077200" y="3779965"/>
            <a:ext cx="2468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0.90</a:t>
            </a:r>
          </a:p>
        </p:txBody>
      </p:sp>
      <p:sp>
        <p:nvSpPr>
          <p:cNvPr id="257" name="Rectangle 759"/>
          <p:cNvSpPr>
            <a:spLocks noChangeArrowheads="1"/>
          </p:cNvSpPr>
          <p:nvPr/>
        </p:nvSpPr>
        <p:spPr bwMode="auto">
          <a:xfrm>
            <a:off x="8077200" y="4505107"/>
            <a:ext cx="2468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0.20</a:t>
            </a:r>
          </a:p>
        </p:txBody>
      </p:sp>
      <p:sp>
        <p:nvSpPr>
          <p:cNvPr id="258" name="Rectangle 760"/>
          <p:cNvSpPr>
            <a:spLocks noChangeArrowheads="1"/>
          </p:cNvSpPr>
          <p:nvPr/>
        </p:nvSpPr>
        <p:spPr bwMode="auto">
          <a:xfrm>
            <a:off x="8077200" y="5102404"/>
            <a:ext cx="2468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0.78</a:t>
            </a:r>
          </a:p>
        </p:txBody>
      </p:sp>
      <p:sp>
        <p:nvSpPr>
          <p:cNvPr id="259" name="Rectangle 761"/>
          <p:cNvSpPr>
            <a:spLocks noChangeArrowheads="1"/>
          </p:cNvSpPr>
          <p:nvPr/>
        </p:nvSpPr>
        <p:spPr bwMode="auto">
          <a:xfrm>
            <a:off x="8077200" y="5699701"/>
            <a:ext cx="2468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pitchFamily="34" charset="0"/>
                <a:cs typeface="Arial" pitchFamily="34" charset="0"/>
              </a:rPr>
              <a:t>0.50</a:t>
            </a:r>
          </a:p>
        </p:txBody>
      </p:sp>
      <p:sp>
        <p:nvSpPr>
          <p:cNvPr id="260" name="Line 762"/>
          <p:cNvSpPr>
            <a:spLocks noChangeShapeType="1"/>
          </p:cNvSpPr>
          <p:nvPr/>
        </p:nvSpPr>
        <p:spPr bwMode="auto">
          <a:xfrm flipH="1" flipV="1">
            <a:off x="6962775" y="249365"/>
            <a:ext cx="0" cy="5848536"/>
          </a:xfrm>
          <a:prstGeom prst="line">
            <a:avLst/>
          </a:prstGeom>
          <a:noFill/>
          <a:ln w="9525" cap="rnd">
            <a:solidFill>
              <a:srgbClr val="D3D3D3"/>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06" name="Line 763"/>
          <p:cNvSpPr>
            <a:spLocks noChangeShapeType="1"/>
          </p:cNvSpPr>
          <p:nvPr/>
        </p:nvSpPr>
        <p:spPr bwMode="auto">
          <a:xfrm>
            <a:off x="5145174" y="6059800"/>
            <a:ext cx="2907904" cy="1585"/>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07" name="Line 764"/>
          <p:cNvSpPr>
            <a:spLocks noChangeShapeType="1"/>
          </p:cNvSpPr>
          <p:nvPr/>
        </p:nvSpPr>
        <p:spPr bwMode="auto">
          <a:xfrm>
            <a:off x="5145174" y="6059800"/>
            <a:ext cx="1474" cy="57091"/>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08" name="Line 765"/>
          <p:cNvSpPr>
            <a:spLocks noChangeShapeType="1"/>
          </p:cNvSpPr>
          <p:nvPr/>
        </p:nvSpPr>
        <p:spPr bwMode="auto">
          <a:xfrm>
            <a:off x="5507557" y="6059800"/>
            <a:ext cx="1474" cy="57091"/>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09" name="Line 766"/>
          <p:cNvSpPr>
            <a:spLocks noChangeShapeType="1"/>
          </p:cNvSpPr>
          <p:nvPr/>
        </p:nvSpPr>
        <p:spPr bwMode="auto">
          <a:xfrm>
            <a:off x="5869940" y="6059800"/>
            <a:ext cx="1474" cy="57091"/>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10" name="Line 767"/>
          <p:cNvSpPr>
            <a:spLocks noChangeShapeType="1"/>
          </p:cNvSpPr>
          <p:nvPr/>
        </p:nvSpPr>
        <p:spPr bwMode="auto">
          <a:xfrm>
            <a:off x="6241162" y="6059800"/>
            <a:ext cx="1474" cy="57091"/>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11" name="Line 768"/>
          <p:cNvSpPr>
            <a:spLocks noChangeShapeType="1"/>
          </p:cNvSpPr>
          <p:nvPr/>
        </p:nvSpPr>
        <p:spPr bwMode="auto">
          <a:xfrm>
            <a:off x="6603545" y="6059800"/>
            <a:ext cx="1474" cy="57091"/>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13" name="Line 770"/>
          <p:cNvSpPr>
            <a:spLocks noChangeShapeType="1"/>
          </p:cNvSpPr>
          <p:nvPr/>
        </p:nvSpPr>
        <p:spPr bwMode="auto">
          <a:xfrm>
            <a:off x="7328311" y="6059800"/>
            <a:ext cx="1474" cy="57091"/>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14" name="Line 771"/>
          <p:cNvSpPr>
            <a:spLocks noChangeShapeType="1"/>
          </p:cNvSpPr>
          <p:nvPr/>
        </p:nvSpPr>
        <p:spPr bwMode="auto">
          <a:xfrm>
            <a:off x="7690694" y="6059800"/>
            <a:ext cx="1474" cy="57091"/>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15" name="Line 772"/>
          <p:cNvSpPr>
            <a:spLocks noChangeShapeType="1"/>
          </p:cNvSpPr>
          <p:nvPr/>
        </p:nvSpPr>
        <p:spPr bwMode="auto">
          <a:xfrm>
            <a:off x="8053078" y="6059800"/>
            <a:ext cx="1474" cy="57091"/>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16" name="Rectangle 773"/>
          <p:cNvSpPr>
            <a:spLocks noChangeArrowheads="1"/>
          </p:cNvSpPr>
          <p:nvPr/>
        </p:nvSpPr>
        <p:spPr bwMode="auto">
          <a:xfrm>
            <a:off x="5105400" y="6151727"/>
            <a:ext cx="64120"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effectLst/>
                <a:latin typeface="Arial" pitchFamily="34" charset="0"/>
                <a:cs typeface="Arial" pitchFamily="34" charset="0"/>
              </a:rPr>
              <a:t>0</a:t>
            </a:r>
          </a:p>
        </p:txBody>
      </p:sp>
      <p:sp>
        <p:nvSpPr>
          <p:cNvPr id="317" name="Rectangle 774"/>
          <p:cNvSpPr>
            <a:spLocks noChangeArrowheads="1"/>
          </p:cNvSpPr>
          <p:nvPr/>
        </p:nvSpPr>
        <p:spPr bwMode="auto">
          <a:xfrm>
            <a:off x="5436848" y="6151727"/>
            <a:ext cx="160300"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effectLst/>
                <a:latin typeface="Arial" pitchFamily="34" charset="0"/>
                <a:cs typeface="Arial" pitchFamily="34" charset="0"/>
              </a:rPr>
              <a:t>0.2</a:t>
            </a:r>
          </a:p>
        </p:txBody>
      </p:sp>
      <p:sp>
        <p:nvSpPr>
          <p:cNvPr id="318" name="Rectangle 775"/>
          <p:cNvSpPr>
            <a:spLocks noChangeArrowheads="1"/>
          </p:cNvSpPr>
          <p:nvPr/>
        </p:nvSpPr>
        <p:spPr bwMode="auto">
          <a:xfrm>
            <a:off x="5799231" y="6151727"/>
            <a:ext cx="160300"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effectLst/>
                <a:latin typeface="Arial" pitchFamily="34" charset="0"/>
                <a:cs typeface="Arial" pitchFamily="34" charset="0"/>
              </a:rPr>
              <a:t>0.4</a:t>
            </a:r>
          </a:p>
        </p:txBody>
      </p:sp>
      <p:sp>
        <p:nvSpPr>
          <p:cNvPr id="319" name="Rectangle 776"/>
          <p:cNvSpPr>
            <a:spLocks noChangeArrowheads="1"/>
          </p:cNvSpPr>
          <p:nvPr/>
        </p:nvSpPr>
        <p:spPr bwMode="auto">
          <a:xfrm>
            <a:off x="6170454" y="6151727"/>
            <a:ext cx="160300"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effectLst/>
                <a:latin typeface="Arial" pitchFamily="34" charset="0"/>
                <a:cs typeface="Arial" pitchFamily="34" charset="0"/>
              </a:rPr>
              <a:t>0.6</a:t>
            </a:r>
          </a:p>
        </p:txBody>
      </p:sp>
      <p:sp>
        <p:nvSpPr>
          <p:cNvPr id="320" name="Rectangle 777"/>
          <p:cNvSpPr>
            <a:spLocks noChangeArrowheads="1"/>
          </p:cNvSpPr>
          <p:nvPr/>
        </p:nvSpPr>
        <p:spPr bwMode="auto">
          <a:xfrm>
            <a:off x="6532836" y="6151727"/>
            <a:ext cx="160300"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effectLst/>
                <a:latin typeface="Arial" pitchFamily="34" charset="0"/>
                <a:cs typeface="Arial" pitchFamily="34" charset="0"/>
              </a:rPr>
              <a:t>0.8</a:t>
            </a:r>
          </a:p>
        </p:txBody>
      </p:sp>
      <p:sp>
        <p:nvSpPr>
          <p:cNvPr id="321" name="Rectangle 778"/>
          <p:cNvSpPr>
            <a:spLocks noChangeArrowheads="1"/>
          </p:cNvSpPr>
          <p:nvPr/>
        </p:nvSpPr>
        <p:spPr bwMode="auto">
          <a:xfrm>
            <a:off x="6926156" y="6151727"/>
            <a:ext cx="64120"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effectLst/>
                <a:latin typeface="Arial" pitchFamily="34" charset="0"/>
                <a:cs typeface="Arial" pitchFamily="34" charset="0"/>
              </a:rPr>
              <a:t>1</a:t>
            </a:r>
          </a:p>
        </p:txBody>
      </p:sp>
      <p:sp>
        <p:nvSpPr>
          <p:cNvPr id="322" name="Rectangle 779"/>
          <p:cNvSpPr>
            <a:spLocks noChangeArrowheads="1"/>
          </p:cNvSpPr>
          <p:nvPr/>
        </p:nvSpPr>
        <p:spPr bwMode="auto">
          <a:xfrm>
            <a:off x="7257602" y="6151727"/>
            <a:ext cx="160300"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effectLst/>
                <a:latin typeface="Arial" pitchFamily="34" charset="0"/>
                <a:cs typeface="Arial" pitchFamily="34" charset="0"/>
              </a:rPr>
              <a:t>1.2</a:t>
            </a:r>
          </a:p>
        </p:txBody>
      </p:sp>
      <p:sp>
        <p:nvSpPr>
          <p:cNvPr id="323" name="Rectangle 780"/>
          <p:cNvSpPr>
            <a:spLocks noChangeArrowheads="1"/>
          </p:cNvSpPr>
          <p:nvPr/>
        </p:nvSpPr>
        <p:spPr bwMode="auto">
          <a:xfrm>
            <a:off x="7619986" y="6151727"/>
            <a:ext cx="160300"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effectLst/>
                <a:latin typeface="Arial" pitchFamily="34" charset="0"/>
                <a:cs typeface="Arial" pitchFamily="34" charset="0"/>
              </a:rPr>
              <a:t>1.4</a:t>
            </a:r>
          </a:p>
        </p:txBody>
      </p:sp>
      <p:sp>
        <p:nvSpPr>
          <p:cNvPr id="324" name="Rectangle 781"/>
          <p:cNvSpPr>
            <a:spLocks noChangeArrowheads="1"/>
          </p:cNvSpPr>
          <p:nvPr/>
        </p:nvSpPr>
        <p:spPr bwMode="auto">
          <a:xfrm>
            <a:off x="7982370" y="6151727"/>
            <a:ext cx="160300"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effectLst/>
                <a:latin typeface="Arial" pitchFamily="34" charset="0"/>
                <a:cs typeface="Arial" pitchFamily="34" charset="0"/>
              </a:rPr>
              <a:t>1.6</a:t>
            </a:r>
          </a:p>
        </p:txBody>
      </p:sp>
      <p:sp>
        <p:nvSpPr>
          <p:cNvPr id="304" name="Line 783"/>
          <p:cNvSpPr>
            <a:spLocks noChangeShapeType="1"/>
          </p:cNvSpPr>
          <p:nvPr/>
        </p:nvSpPr>
        <p:spPr bwMode="auto">
          <a:xfrm>
            <a:off x="6172200" y="670252"/>
            <a:ext cx="1219729"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02" name="Line 786"/>
          <p:cNvSpPr>
            <a:spLocks noChangeShapeType="1"/>
          </p:cNvSpPr>
          <p:nvPr/>
        </p:nvSpPr>
        <p:spPr bwMode="auto">
          <a:xfrm>
            <a:off x="5867400" y="878866"/>
            <a:ext cx="910377"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03" name="Rectangle 788"/>
          <p:cNvSpPr>
            <a:spLocks noChangeArrowheads="1"/>
          </p:cNvSpPr>
          <p:nvPr/>
        </p:nvSpPr>
        <p:spPr bwMode="auto">
          <a:xfrm>
            <a:off x="6176751" y="821775"/>
            <a:ext cx="114902" cy="114183"/>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00" name="Line 789"/>
          <p:cNvSpPr>
            <a:spLocks noChangeShapeType="1"/>
          </p:cNvSpPr>
          <p:nvPr/>
        </p:nvSpPr>
        <p:spPr bwMode="auto">
          <a:xfrm>
            <a:off x="6172200" y="1277065"/>
            <a:ext cx="839668"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301" name="Rectangle 790"/>
          <p:cNvSpPr>
            <a:spLocks noChangeArrowheads="1"/>
          </p:cNvSpPr>
          <p:nvPr/>
        </p:nvSpPr>
        <p:spPr bwMode="auto">
          <a:xfrm>
            <a:off x="6463874" y="1219973"/>
            <a:ext cx="114902" cy="123697"/>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98" name="Line 792"/>
          <p:cNvSpPr>
            <a:spLocks noChangeShapeType="1"/>
          </p:cNvSpPr>
          <p:nvPr/>
        </p:nvSpPr>
        <p:spPr bwMode="auto">
          <a:xfrm>
            <a:off x="5181600" y="1457132"/>
            <a:ext cx="1564435"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99" name="Rectangle 794"/>
          <p:cNvSpPr>
            <a:spLocks noChangeArrowheads="1"/>
          </p:cNvSpPr>
          <p:nvPr/>
        </p:nvSpPr>
        <p:spPr bwMode="auto">
          <a:xfrm>
            <a:off x="5384888" y="1419072"/>
            <a:ext cx="70709" cy="66607"/>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96" name="Line 795"/>
          <p:cNvSpPr>
            <a:spLocks noChangeShapeType="1"/>
          </p:cNvSpPr>
          <p:nvPr/>
        </p:nvSpPr>
        <p:spPr bwMode="auto">
          <a:xfrm>
            <a:off x="5867400" y="1883877"/>
            <a:ext cx="804314"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97" name="Rectangle 797"/>
          <p:cNvSpPr>
            <a:spLocks noChangeArrowheads="1"/>
          </p:cNvSpPr>
          <p:nvPr/>
        </p:nvSpPr>
        <p:spPr bwMode="auto">
          <a:xfrm>
            <a:off x="6114882" y="1817270"/>
            <a:ext cx="123741" cy="133212"/>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94" name="Line 798"/>
          <p:cNvSpPr>
            <a:spLocks noChangeShapeType="1"/>
          </p:cNvSpPr>
          <p:nvPr/>
        </p:nvSpPr>
        <p:spPr bwMode="auto">
          <a:xfrm>
            <a:off x="6096000" y="2054430"/>
            <a:ext cx="1272760"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95" name="Rectangle 800"/>
          <p:cNvSpPr>
            <a:spLocks noChangeArrowheads="1"/>
          </p:cNvSpPr>
          <p:nvPr/>
        </p:nvSpPr>
        <p:spPr bwMode="auto">
          <a:xfrm>
            <a:off x="6564446" y="2016369"/>
            <a:ext cx="79548" cy="85636"/>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68" name="Line 801"/>
          <p:cNvSpPr>
            <a:spLocks noChangeShapeType="1"/>
          </p:cNvSpPr>
          <p:nvPr/>
        </p:nvSpPr>
        <p:spPr bwMode="auto">
          <a:xfrm>
            <a:off x="5963800" y="2508120"/>
            <a:ext cx="945732"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69" name="Rectangle 803"/>
          <p:cNvSpPr>
            <a:spLocks noChangeArrowheads="1"/>
          </p:cNvSpPr>
          <p:nvPr/>
        </p:nvSpPr>
        <p:spPr bwMode="auto">
          <a:xfrm>
            <a:off x="6290829" y="2451029"/>
            <a:ext cx="106063" cy="114183"/>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70" name="Line 804"/>
          <p:cNvSpPr>
            <a:spLocks noChangeShapeType="1"/>
          </p:cNvSpPr>
          <p:nvPr/>
        </p:nvSpPr>
        <p:spPr bwMode="auto">
          <a:xfrm>
            <a:off x="6052186" y="2688910"/>
            <a:ext cx="1184374"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71" name="Rectangle 806"/>
          <p:cNvSpPr>
            <a:spLocks noChangeArrowheads="1"/>
          </p:cNvSpPr>
          <p:nvPr/>
        </p:nvSpPr>
        <p:spPr bwMode="auto">
          <a:xfrm>
            <a:off x="6485279" y="2641334"/>
            <a:ext cx="79548" cy="95152"/>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72" name="Line 807"/>
          <p:cNvSpPr>
            <a:spLocks noChangeShapeType="1"/>
          </p:cNvSpPr>
          <p:nvPr/>
        </p:nvSpPr>
        <p:spPr bwMode="auto">
          <a:xfrm>
            <a:off x="5884253" y="3050486"/>
            <a:ext cx="1856109" cy="0"/>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73" name="Rectangle 809"/>
          <p:cNvSpPr>
            <a:spLocks noChangeArrowheads="1"/>
          </p:cNvSpPr>
          <p:nvPr/>
        </p:nvSpPr>
        <p:spPr bwMode="auto">
          <a:xfrm>
            <a:off x="6494117" y="3021941"/>
            <a:ext cx="53032" cy="57091"/>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74" name="Line 810"/>
          <p:cNvSpPr>
            <a:spLocks noChangeShapeType="1"/>
          </p:cNvSpPr>
          <p:nvPr/>
        </p:nvSpPr>
        <p:spPr bwMode="auto">
          <a:xfrm>
            <a:off x="6034509" y="3231274"/>
            <a:ext cx="777798"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75" name="Rectangle 812"/>
          <p:cNvSpPr>
            <a:spLocks noChangeArrowheads="1"/>
          </p:cNvSpPr>
          <p:nvPr/>
        </p:nvSpPr>
        <p:spPr bwMode="auto">
          <a:xfrm>
            <a:off x="6299668" y="3164668"/>
            <a:ext cx="123741" cy="142728"/>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76" name="Line 813"/>
          <p:cNvSpPr>
            <a:spLocks noChangeShapeType="1"/>
          </p:cNvSpPr>
          <p:nvPr/>
        </p:nvSpPr>
        <p:spPr bwMode="auto">
          <a:xfrm>
            <a:off x="5943600" y="3708711"/>
            <a:ext cx="1175536"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77" name="Rectangle 815"/>
          <p:cNvSpPr>
            <a:spLocks noChangeArrowheads="1"/>
          </p:cNvSpPr>
          <p:nvPr/>
        </p:nvSpPr>
        <p:spPr bwMode="auto">
          <a:xfrm>
            <a:off x="6350176" y="3661135"/>
            <a:ext cx="88386" cy="95152"/>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78" name="Line 816"/>
          <p:cNvSpPr>
            <a:spLocks noChangeShapeType="1"/>
          </p:cNvSpPr>
          <p:nvPr/>
        </p:nvSpPr>
        <p:spPr bwMode="auto">
          <a:xfrm>
            <a:off x="5943600" y="3889499"/>
            <a:ext cx="1193213"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79" name="Rectangle 818"/>
          <p:cNvSpPr>
            <a:spLocks noChangeArrowheads="1"/>
          </p:cNvSpPr>
          <p:nvPr/>
        </p:nvSpPr>
        <p:spPr bwMode="auto">
          <a:xfrm>
            <a:off x="6350176" y="3841923"/>
            <a:ext cx="88386" cy="95152"/>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80" name="Line 819"/>
          <p:cNvSpPr>
            <a:spLocks noChangeShapeType="1"/>
          </p:cNvSpPr>
          <p:nvPr/>
        </p:nvSpPr>
        <p:spPr bwMode="auto">
          <a:xfrm>
            <a:off x="5846375" y="4070287"/>
            <a:ext cx="1511403"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81" name="Rectangle 821"/>
          <p:cNvSpPr>
            <a:spLocks noChangeArrowheads="1"/>
          </p:cNvSpPr>
          <p:nvPr/>
        </p:nvSpPr>
        <p:spPr bwMode="auto">
          <a:xfrm>
            <a:off x="6341338" y="4041742"/>
            <a:ext cx="70709" cy="66607"/>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82" name="Line 822"/>
          <p:cNvSpPr>
            <a:spLocks noChangeShapeType="1"/>
          </p:cNvSpPr>
          <p:nvPr/>
        </p:nvSpPr>
        <p:spPr bwMode="auto">
          <a:xfrm>
            <a:off x="6019800" y="4505107"/>
            <a:ext cx="1723530"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83" name="Rectangle 824"/>
          <p:cNvSpPr>
            <a:spLocks noChangeArrowheads="1"/>
          </p:cNvSpPr>
          <p:nvPr/>
        </p:nvSpPr>
        <p:spPr bwMode="auto">
          <a:xfrm>
            <a:off x="6611988" y="4467046"/>
            <a:ext cx="53032" cy="66607"/>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84" name="Line 825"/>
          <p:cNvSpPr>
            <a:spLocks noChangeShapeType="1"/>
          </p:cNvSpPr>
          <p:nvPr/>
        </p:nvSpPr>
        <p:spPr bwMode="auto">
          <a:xfrm>
            <a:off x="5586708" y="4685895"/>
            <a:ext cx="945732"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85" name="Rectangle 826"/>
          <p:cNvSpPr>
            <a:spLocks noChangeArrowheads="1"/>
          </p:cNvSpPr>
          <p:nvPr/>
        </p:nvSpPr>
        <p:spPr bwMode="auto">
          <a:xfrm>
            <a:off x="5878383" y="4628805"/>
            <a:ext cx="106063" cy="114183"/>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86" name="Line 828"/>
          <p:cNvSpPr>
            <a:spLocks noChangeShapeType="1"/>
          </p:cNvSpPr>
          <p:nvPr/>
        </p:nvSpPr>
        <p:spPr bwMode="auto">
          <a:xfrm>
            <a:off x="5867400" y="5102404"/>
            <a:ext cx="1149020"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87" name="Rectangle 830"/>
          <p:cNvSpPr>
            <a:spLocks noChangeArrowheads="1"/>
          </p:cNvSpPr>
          <p:nvPr/>
        </p:nvSpPr>
        <p:spPr bwMode="auto">
          <a:xfrm>
            <a:off x="6265137" y="5054828"/>
            <a:ext cx="88386" cy="95152"/>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88" name="Line 831"/>
          <p:cNvSpPr>
            <a:spLocks noChangeShapeType="1"/>
          </p:cNvSpPr>
          <p:nvPr/>
        </p:nvSpPr>
        <p:spPr bwMode="auto">
          <a:xfrm>
            <a:off x="6088365" y="5283192"/>
            <a:ext cx="963409"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89" name="Rectangle 832"/>
          <p:cNvSpPr>
            <a:spLocks noChangeArrowheads="1"/>
          </p:cNvSpPr>
          <p:nvPr/>
        </p:nvSpPr>
        <p:spPr bwMode="auto">
          <a:xfrm>
            <a:off x="6433071" y="5235618"/>
            <a:ext cx="106063" cy="104667"/>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90" name="Line 834"/>
          <p:cNvSpPr>
            <a:spLocks noChangeShapeType="1"/>
          </p:cNvSpPr>
          <p:nvPr/>
        </p:nvSpPr>
        <p:spPr bwMode="auto">
          <a:xfrm>
            <a:off x="6019800" y="5699701"/>
            <a:ext cx="1016441"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91" name="Rectangle 836"/>
          <p:cNvSpPr>
            <a:spLocks noChangeArrowheads="1"/>
          </p:cNvSpPr>
          <p:nvPr/>
        </p:nvSpPr>
        <p:spPr bwMode="auto">
          <a:xfrm>
            <a:off x="6391021" y="5642611"/>
            <a:ext cx="97225" cy="104667"/>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92" name="Line 837"/>
          <p:cNvSpPr>
            <a:spLocks noChangeShapeType="1"/>
          </p:cNvSpPr>
          <p:nvPr/>
        </p:nvSpPr>
        <p:spPr bwMode="auto">
          <a:xfrm>
            <a:off x="6002122" y="5880490"/>
            <a:ext cx="1272760" cy="1586"/>
          </a:xfrm>
          <a:prstGeom prst="line">
            <a:avLst/>
          </a:prstGeom>
          <a:noFill/>
          <a:ln w="952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93" name="Rectangle 839"/>
          <p:cNvSpPr>
            <a:spLocks noChangeArrowheads="1"/>
          </p:cNvSpPr>
          <p:nvPr/>
        </p:nvSpPr>
        <p:spPr bwMode="auto">
          <a:xfrm>
            <a:off x="6452892" y="5842430"/>
            <a:ext cx="79548" cy="85636"/>
          </a:xfrm>
          <a:prstGeom prst="rect">
            <a:avLst/>
          </a:prstGeom>
          <a:solidFill>
            <a:schemeClr val="tx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127" name="Rectangle 782"/>
          <p:cNvSpPr>
            <a:spLocks noChangeArrowheads="1"/>
          </p:cNvSpPr>
          <p:nvPr/>
        </p:nvSpPr>
        <p:spPr bwMode="auto">
          <a:xfrm>
            <a:off x="5686426" y="6338501"/>
            <a:ext cx="130492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900" b="1" i="1" dirty="0" smtClean="0">
                <a:solidFill>
                  <a:srgbClr val="FFFF00"/>
                </a:solidFill>
                <a:latin typeface="Arial" pitchFamily="34" charset="0"/>
                <a:cs typeface="Arial" pitchFamily="34" charset="0"/>
              </a:rPr>
              <a:t>Favors Higher 25(OH)D</a:t>
            </a:r>
            <a:endParaRPr kumimoji="0" lang="en-US" sz="900" b="1" i="1" u="none" strike="noStrike" cap="none" normalizeH="0" baseline="0" dirty="0" smtClean="0">
              <a:ln>
                <a:noFill/>
              </a:ln>
              <a:solidFill>
                <a:srgbClr val="FFFF00"/>
              </a:solidFill>
              <a:effectLst/>
              <a:latin typeface="Arial" pitchFamily="34" charset="0"/>
              <a:cs typeface="Arial" pitchFamily="34" charset="0"/>
            </a:endParaRPr>
          </a:p>
        </p:txBody>
      </p:sp>
      <p:cxnSp>
        <p:nvCxnSpPr>
          <p:cNvPr id="134" name="Straight Arrow Connector 133"/>
          <p:cNvCxnSpPr/>
          <p:nvPr/>
        </p:nvCxnSpPr>
        <p:spPr>
          <a:xfrm flipH="1">
            <a:off x="5088775" y="6401015"/>
            <a:ext cx="609600" cy="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405475"/>
            <a:ext cx="8686800" cy="1016000"/>
          </a:xfrm>
        </p:spPr>
        <p:txBody>
          <a:bodyPr/>
          <a:lstStyle/>
          <a:p>
            <a:pPr eaLnBrk="1" hangingPunct="1">
              <a:lnSpc>
                <a:spcPct val="85000"/>
              </a:lnSpc>
            </a:pPr>
            <a:r>
              <a:rPr lang="en-US" sz="3200" dirty="0" smtClean="0">
                <a:latin typeface="Arial" charset="0"/>
              </a:rPr>
              <a:t>Randomized Double-Blind Phase II Trial of Vitamin D in Metastatic CRC</a:t>
            </a:r>
            <a:endParaRPr lang="en-US" sz="3200" dirty="0">
              <a:latin typeface="Arial" charset="0"/>
            </a:endParaRPr>
          </a:p>
        </p:txBody>
      </p:sp>
      <p:sp>
        <p:nvSpPr>
          <p:cNvPr id="6" name="TextBox 5"/>
          <p:cNvSpPr txBox="1"/>
          <p:nvPr/>
        </p:nvSpPr>
        <p:spPr>
          <a:xfrm>
            <a:off x="6705600" y="1676400"/>
            <a:ext cx="2133600" cy="2185214"/>
          </a:xfrm>
          <a:prstGeom prst="rect">
            <a:avLst/>
          </a:prstGeom>
          <a:noFill/>
        </p:spPr>
        <p:txBody>
          <a:bodyPr wrap="square" rtlCol="0">
            <a:spAutoFit/>
          </a:bodyPr>
          <a:lstStyle/>
          <a:p>
            <a:r>
              <a:rPr lang="en-US" sz="1400" b="1" u="sng" dirty="0" smtClean="0">
                <a:solidFill>
                  <a:srgbClr val="FFFF00"/>
                </a:solidFill>
              </a:rPr>
              <a:t>Participating </a:t>
            </a:r>
            <a:r>
              <a:rPr lang="en-US" sz="1400" b="1" u="sng" dirty="0" smtClean="0">
                <a:solidFill>
                  <a:srgbClr val="FFFF00"/>
                </a:solidFill>
              </a:rPr>
              <a:t>sites</a:t>
            </a:r>
            <a:r>
              <a:rPr lang="en-US" sz="1400" b="1" dirty="0" smtClean="0">
                <a:solidFill>
                  <a:srgbClr val="FFFF00"/>
                </a:solidFill>
              </a:rPr>
              <a:t>:</a:t>
            </a:r>
          </a:p>
          <a:p>
            <a:endParaRPr lang="en-US" sz="1000" b="1" dirty="0" smtClean="0">
              <a:solidFill>
                <a:srgbClr val="FFFF00"/>
              </a:solidFill>
            </a:endParaRPr>
          </a:p>
          <a:p>
            <a:r>
              <a:rPr lang="en-US" sz="1400" b="1" dirty="0" smtClean="0">
                <a:solidFill>
                  <a:srgbClr val="FFFF00"/>
                </a:solidFill>
              </a:rPr>
              <a:t>DFCI</a:t>
            </a:r>
          </a:p>
          <a:p>
            <a:r>
              <a:rPr lang="en-US" sz="1400" b="1" dirty="0" smtClean="0">
                <a:solidFill>
                  <a:srgbClr val="FFFF00"/>
                </a:solidFill>
              </a:rPr>
              <a:t>MGH</a:t>
            </a:r>
          </a:p>
          <a:p>
            <a:r>
              <a:rPr lang="en-US" sz="1400" b="1" dirty="0" smtClean="0">
                <a:solidFill>
                  <a:srgbClr val="FFFF00"/>
                </a:solidFill>
              </a:rPr>
              <a:t>BIDMC</a:t>
            </a:r>
          </a:p>
          <a:p>
            <a:r>
              <a:rPr lang="en-US" sz="1400" b="1" dirty="0" smtClean="0">
                <a:solidFill>
                  <a:srgbClr val="FFFF00"/>
                </a:solidFill>
              </a:rPr>
              <a:t>DF/HCC satellites</a:t>
            </a:r>
          </a:p>
          <a:p>
            <a:r>
              <a:rPr lang="en-US" sz="1400" b="1" dirty="0" smtClean="0">
                <a:solidFill>
                  <a:srgbClr val="FFFF00"/>
                </a:solidFill>
              </a:rPr>
              <a:t>DF/HCC affiliates</a:t>
            </a:r>
          </a:p>
          <a:p>
            <a:r>
              <a:rPr lang="en-US" sz="1400" b="1" dirty="0" smtClean="0">
                <a:solidFill>
                  <a:srgbClr val="FFFF00"/>
                </a:solidFill>
              </a:rPr>
              <a:t>Northwestern</a:t>
            </a:r>
          </a:p>
          <a:p>
            <a:r>
              <a:rPr lang="en-US" sz="1400" b="1" dirty="0" smtClean="0">
                <a:solidFill>
                  <a:srgbClr val="FFFF00"/>
                </a:solidFill>
              </a:rPr>
              <a:t>Vanderbilt</a:t>
            </a:r>
          </a:p>
          <a:p>
            <a:r>
              <a:rPr lang="en-US" sz="1400" b="1" dirty="0" smtClean="0">
                <a:solidFill>
                  <a:srgbClr val="FFFF00"/>
                </a:solidFill>
              </a:rPr>
              <a:t>MSTI (Boise, ID)</a:t>
            </a:r>
            <a:endParaRPr lang="en-US" sz="1400" b="1" dirty="0">
              <a:solidFill>
                <a:srgbClr val="FFFF00"/>
              </a:solidFill>
            </a:endParaRPr>
          </a:p>
        </p:txBody>
      </p:sp>
      <p:sp>
        <p:nvSpPr>
          <p:cNvPr id="8" name="TextBox 7"/>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pic>
        <p:nvPicPr>
          <p:cNvPr id="9" name="Picture 8"/>
          <p:cNvPicPr>
            <a:picLocks noChangeAspect="1"/>
          </p:cNvPicPr>
          <p:nvPr/>
        </p:nvPicPr>
        <p:blipFill rotWithShape="1">
          <a:blip r:embed="rId4" cstate="print">
            <a:grayscl/>
          </a:blip>
          <a:srcRect b="9268"/>
          <a:stretch/>
        </p:blipFill>
        <p:spPr>
          <a:xfrm>
            <a:off x="457200" y="1676401"/>
            <a:ext cx="6248400" cy="3302000"/>
          </a:xfrm>
          <a:prstGeom prst="rect">
            <a:avLst/>
          </a:prstGeom>
        </p:spPr>
      </p:pic>
      <p:sp>
        <p:nvSpPr>
          <p:cNvPr id="10" name="TextBox 9"/>
          <p:cNvSpPr txBox="1"/>
          <p:nvPr/>
        </p:nvSpPr>
        <p:spPr>
          <a:xfrm>
            <a:off x="1066800" y="5105400"/>
            <a:ext cx="1143000" cy="338554"/>
          </a:xfrm>
          <a:prstGeom prst="rect">
            <a:avLst/>
          </a:prstGeom>
          <a:noFill/>
        </p:spPr>
        <p:txBody>
          <a:bodyPr wrap="square" rtlCol="0">
            <a:spAutoFit/>
          </a:bodyPr>
          <a:lstStyle/>
          <a:p>
            <a:r>
              <a:rPr lang="nl-NL" sz="1600" b="1" dirty="0" smtClean="0"/>
              <a:t>n = 120</a:t>
            </a:r>
            <a:endParaRPr lang="nl-NL" sz="1600" b="1" dirty="0"/>
          </a:p>
        </p:txBody>
      </p:sp>
    </p:spTree>
    <p:extLst>
      <p:ext uri="{BB962C8B-B14F-4D97-AF65-F5344CB8AC3E}">
        <p14:creationId xmlns:p14="http://schemas.microsoft.com/office/powerpoint/2010/main" val="2497174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4578" name="Title 4"/>
          <p:cNvSpPr>
            <a:spLocks noGrp="1"/>
          </p:cNvSpPr>
          <p:nvPr>
            <p:ph type="title"/>
          </p:nvPr>
        </p:nvSpPr>
        <p:spPr>
          <a:xfrm>
            <a:off x="228600" y="469900"/>
            <a:ext cx="8686800" cy="711200"/>
          </a:xfrm>
        </p:spPr>
        <p:txBody>
          <a:bodyPr/>
          <a:lstStyle/>
          <a:p>
            <a:pPr eaLnBrk="1" hangingPunct="1"/>
            <a:r>
              <a:rPr lang="en-US" sz="3600" dirty="0" smtClean="0">
                <a:latin typeface="Arial" charset="0"/>
              </a:rPr>
              <a:t>Conclusions</a:t>
            </a:r>
            <a:endParaRPr lang="en-US" sz="3600" dirty="0">
              <a:latin typeface="Arial" charset="0"/>
            </a:endParaRPr>
          </a:p>
        </p:txBody>
      </p:sp>
      <p:sp>
        <p:nvSpPr>
          <p:cNvPr id="24579" name="Content Placeholder 5"/>
          <p:cNvSpPr>
            <a:spLocks noGrp="1"/>
          </p:cNvSpPr>
          <p:nvPr>
            <p:ph idx="1"/>
          </p:nvPr>
        </p:nvSpPr>
        <p:spPr>
          <a:xfrm>
            <a:off x="304800" y="1189037"/>
            <a:ext cx="8686800" cy="4678363"/>
          </a:xfrm>
        </p:spPr>
        <p:txBody>
          <a:bodyPr/>
          <a:lstStyle/>
          <a:p>
            <a:pPr eaLnBrk="1" hangingPunct="1"/>
            <a:r>
              <a:rPr lang="en-US" sz="2400" dirty="0" smtClean="0">
                <a:latin typeface="Arial" charset="0"/>
              </a:rPr>
              <a:t>Metastatic CRC patients are frequently vitamin D </a:t>
            </a:r>
            <a:r>
              <a:rPr lang="en-US" sz="2400" dirty="0" smtClean="0">
                <a:latin typeface="Arial" charset="0"/>
              </a:rPr>
              <a:t>deficient</a:t>
            </a:r>
            <a:endParaRPr lang="en-US" sz="1200" dirty="0" smtClean="0">
              <a:latin typeface="Arial" charset="0"/>
            </a:endParaRPr>
          </a:p>
          <a:p>
            <a:pPr eaLnBrk="1" hangingPunct="1"/>
            <a:r>
              <a:rPr lang="en-US" sz="2400" dirty="0" smtClean="0">
                <a:latin typeface="Arial" charset="0"/>
              </a:rPr>
              <a:t>Higher vitamin D levels are associated with significantly improved overall survival and </a:t>
            </a:r>
            <a:r>
              <a:rPr lang="en-US" sz="2400" dirty="0" smtClean="0">
                <a:latin typeface="Arial" charset="0"/>
              </a:rPr>
              <a:t>PFS</a:t>
            </a:r>
            <a:endParaRPr lang="en-US" sz="1200" dirty="0" smtClean="0">
              <a:latin typeface="Arial" charset="0"/>
            </a:endParaRPr>
          </a:p>
          <a:p>
            <a:pPr eaLnBrk="1" hangingPunct="1"/>
            <a:r>
              <a:rPr lang="en-US" sz="2400" dirty="0" smtClean="0">
                <a:latin typeface="Arial" charset="0"/>
              </a:rPr>
              <a:t>This association persists across all patient subgroups and after adjusting for multiple prognostic </a:t>
            </a:r>
            <a:r>
              <a:rPr lang="en-US" sz="2400" dirty="0" smtClean="0">
                <a:latin typeface="Arial" charset="0"/>
              </a:rPr>
              <a:t>factors</a:t>
            </a:r>
            <a:endParaRPr lang="en-US" sz="1200" dirty="0" smtClean="0">
              <a:latin typeface="Arial" charset="0"/>
            </a:endParaRPr>
          </a:p>
          <a:p>
            <a:pPr eaLnBrk="1" hangingPunct="1"/>
            <a:r>
              <a:rPr lang="en-US" sz="2400" dirty="0" smtClean="0">
                <a:latin typeface="Arial" charset="0"/>
              </a:rPr>
              <a:t>A phase II randomized trial to evaluate the impact of vitamin D supplementation as an adjunct to chemotherapy is currently ongoing</a:t>
            </a:r>
            <a:endParaRPr lang="en-US" sz="2400" dirty="0">
              <a:latin typeface="Arial" charset="0"/>
            </a:endParaRPr>
          </a:p>
        </p:txBody>
      </p:sp>
      <p:sp>
        <p:nvSpPr>
          <p:cNvPr id="6" name="TextBox 5"/>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393402"/>
            <a:ext cx="8686800" cy="1096963"/>
          </a:xfrm>
        </p:spPr>
        <p:txBody>
          <a:bodyPr>
            <a:normAutofit/>
          </a:bodyPr>
          <a:lstStyle/>
          <a:p>
            <a:pPr eaLnBrk="1" hangingPunct="1">
              <a:lnSpc>
                <a:spcPct val="85000"/>
              </a:lnSpc>
            </a:pPr>
            <a:r>
              <a:rPr lang="en-US" sz="3600" dirty="0" smtClean="0">
                <a:latin typeface="Arial" charset="0"/>
              </a:rPr>
              <a:t>Background: Vitamin D and </a:t>
            </a:r>
            <a:r>
              <a:rPr lang="en-US" sz="3600" dirty="0" smtClean="0">
                <a:latin typeface="Arial" charset="0"/>
              </a:rPr>
              <a:t/>
            </a:r>
            <a:br>
              <a:rPr lang="en-US" sz="3600" dirty="0" smtClean="0">
                <a:latin typeface="Arial" charset="0"/>
              </a:rPr>
            </a:br>
            <a:r>
              <a:rPr lang="en-US" sz="3600" dirty="0" smtClean="0">
                <a:latin typeface="Arial" charset="0"/>
              </a:rPr>
              <a:t>Colorectal </a:t>
            </a:r>
            <a:r>
              <a:rPr lang="en-US" sz="3600" dirty="0" smtClean="0">
                <a:latin typeface="Arial" charset="0"/>
              </a:rPr>
              <a:t>Cancer</a:t>
            </a:r>
            <a:endParaRPr lang="en-US" sz="3600" dirty="0">
              <a:latin typeface="Arial" charset="0"/>
            </a:endParaRPr>
          </a:p>
        </p:txBody>
      </p:sp>
      <p:sp>
        <p:nvSpPr>
          <p:cNvPr id="17411" name="Content Placeholder 2"/>
          <p:cNvSpPr>
            <a:spLocks noGrp="1"/>
          </p:cNvSpPr>
          <p:nvPr>
            <p:ph idx="1"/>
          </p:nvPr>
        </p:nvSpPr>
        <p:spPr>
          <a:xfrm>
            <a:off x="304800" y="1409402"/>
            <a:ext cx="8077200" cy="4165600"/>
          </a:xfrm>
        </p:spPr>
        <p:txBody>
          <a:bodyPr/>
          <a:lstStyle/>
          <a:p>
            <a:pPr eaLnBrk="1" hangingPunct="1"/>
            <a:r>
              <a:rPr lang="en-US" sz="2000" dirty="0" smtClean="0">
                <a:latin typeface="Arial" charset="0"/>
              </a:rPr>
              <a:t>Vitamin D inhibits cell proliferation and angiogenesis, induces cell differentiation and apoptosis, and has anti-inflammatory </a:t>
            </a:r>
            <a:r>
              <a:rPr lang="en-US" sz="2000" dirty="0" smtClean="0">
                <a:latin typeface="Arial" charset="0"/>
              </a:rPr>
              <a:t>effects</a:t>
            </a:r>
            <a:endParaRPr lang="en-US" sz="2000" dirty="0">
              <a:latin typeface="Arial" charset="0"/>
            </a:endParaRPr>
          </a:p>
          <a:p>
            <a:pPr eaLnBrk="1" hangingPunct="1"/>
            <a:r>
              <a:rPr lang="en-US" sz="2000" dirty="0" smtClean="0">
                <a:latin typeface="Arial" charset="0"/>
              </a:rPr>
              <a:t>Vitamin D receptor (VDR) and 1-α-hydroxylase are expressed in colorectal cancer (CRC) cells</a:t>
            </a:r>
          </a:p>
          <a:p>
            <a:pPr lvl="1" eaLnBrk="1" hangingPunct="1"/>
            <a:r>
              <a:rPr lang="en-US" sz="2000" dirty="0" smtClean="0">
                <a:latin typeface="Arial" charset="0"/>
              </a:rPr>
              <a:t>Anti-proliferative effects greatest in cell lines with high </a:t>
            </a:r>
            <a:r>
              <a:rPr lang="en-US" sz="2000" dirty="0" smtClean="0">
                <a:latin typeface="Arial" charset="0"/>
              </a:rPr>
              <a:t>VDR</a:t>
            </a:r>
            <a:r>
              <a:rPr lang="en-US" sz="2000" baseline="30000" dirty="0" smtClean="0">
                <a:latin typeface="Arial" charset="0"/>
              </a:rPr>
              <a:t>1</a:t>
            </a:r>
            <a:endParaRPr lang="en-US" dirty="0" smtClean="0">
              <a:latin typeface="Arial" charset="0"/>
            </a:endParaRPr>
          </a:p>
          <a:p>
            <a:pPr eaLnBrk="1" hangingPunct="1"/>
            <a:r>
              <a:rPr lang="en-US" sz="2000" dirty="0" smtClean="0">
                <a:latin typeface="Arial" charset="0"/>
              </a:rPr>
              <a:t>Treatment of </a:t>
            </a:r>
            <a:r>
              <a:rPr lang="en-US" sz="2000" i="1" dirty="0" err="1" smtClean="0">
                <a:latin typeface="Arial" charset="0"/>
              </a:rPr>
              <a:t>APC</a:t>
            </a:r>
            <a:r>
              <a:rPr lang="en-US" sz="2000" i="1" baseline="30000" dirty="0" err="1" smtClean="0">
                <a:latin typeface="Arial" charset="0"/>
              </a:rPr>
              <a:t>min</a:t>
            </a:r>
            <a:r>
              <a:rPr lang="en-US" sz="2000" i="1" baseline="30000" dirty="0" smtClean="0">
                <a:latin typeface="Arial" charset="0"/>
              </a:rPr>
              <a:t> </a:t>
            </a:r>
            <a:r>
              <a:rPr lang="en-US" sz="2000" dirty="0" smtClean="0">
                <a:latin typeface="Arial" charset="0"/>
              </a:rPr>
              <a:t>mice with vitamin D decreases tumor burden,</a:t>
            </a:r>
            <a:r>
              <a:rPr lang="en-US" sz="2000" baseline="30000" dirty="0" smtClean="0">
                <a:latin typeface="Arial" charset="0"/>
              </a:rPr>
              <a:t>2</a:t>
            </a:r>
            <a:r>
              <a:rPr lang="en-US" sz="2000" dirty="0" smtClean="0">
                <a:latin typeface="Arial" charset="0"/>
              </a:rPr>
              <a:t> whereas adenoma numbers and size are increased in VDR-null </a:t>
            </a:r>
            <a:r>
              <a:rPr lang="en-US" sz="2000" i="1" dirty="0" err="1">
                <a:latin typeface="Arial" charset="0"/>
              </a:rPr>
              <a:t>APC</a:t>
            </a:r>
            <a:r>
              <a:rPr lang="en-US" sz="2000" i="1" baseline="30000" dirty="0" err="1">
                <a:latin typeface="Arial" charset="0"/>
              </a:rPr>
              <a:t>min</a:t>
            </a:r>
            <a:r>
              <a:rPr lang="en-US" sz="2000" i="1" baseline="30000" dirty="0">
                <a:latin typeface="Arial" charset="0"/>
              </a:rPr>
              <a:t> </a:t>
            </a:r>
            <a:r>
              <a:rPr lang="en-US" sz="2000" dirty="0" smtClean="0">
                <a:latin typeface="Arial" charset="0"/>
              </a:rPr>
              <a:t>mice</a:t>
            </a:r>
            <a:r>
              <a:rPr lang="en-US" sz="2000" baseline="30000" dirty="0" smtClean="0">
                <a:latin typeface="Arial" charset="0"/>
              </a:rPr>
              <a:t>3</a:t>
            </a:r>
            <a:r>
              <a:rPr lang="en-US" sz="2000" dirty="0" smtClean="0">
                <a:latin typeface="Arial" charset="0"/>
              </a:rPr>
              <a:t> </a:t>
            </a:r>
          </a:p>
          <a:p>
            <a:pPr eaLnBrk="1" hangingPunct="1"/>
            <a:r>
              <a:rPr lang="en-US" sz="2000" dirty="0" smtClean="0">
                <a:latin typeface="Arial" charset="0"/>
              </a:rPr>
              <a:t>Low </a:t>
            </a:r>
            <a:r>
              <a:rPr lang="en-US" sz="2000" dirty="0" smtClean="0">
                <a:latin typeface="Arial" charset="0"/>
              </a:rPr>
              <a:t>plasma 25(OH)D levels associated with risk of CRC</a:t>
            </a:r>
          </a:p>
        </p:txBody>
      </p:sp>
      <p:sp>
        <p:nvSpPr>
          <p:cNvPr id="5" name="TextBox 4"/>
          <p:cNvSpPr txBox="1"/>
          <p:nvPr/>
        </p:nvSpPr>
        <p:spPr>
          <a:xfrm>
            <a:off x="342900" y="5798403"/>
            <a:ext cx="8953500" cy="707886"/>
          </a:xfrm>
          <a:prstGeom prst="rect">
            <a:avLst/>
          </a:prstGeom>
          <a:noFill/>
        </p:spPr>
        <p:txBody>
          <a:bodyPr wrap="square" rtlCol="0">
            <a:spAutoFit/>
          </a:bodyPr>
          <a:lstStyle/>
          <a:p>
            <a:r>
              <a:rPr lang="en-US" sz="1000" b="1" dirty="0" smtClean="0"/>
              <a:t>1</a:t>
            </a:r>
            <a:r>
              <a:rPr lang="en-US" sz="1000" b="1" dirty="0" smtClean="0"/>
              <a:t>. </a:t>
            </a:r>
            <a:r>
              <a:rPr lang="en-US" sz="1000" b="1" dirty="0" smtClean="0"/>
              <a:t>Evans </a:t>
            </a:r>
            <a:r>
              <a:rPr lang="en-US" sz="1000" b="1" dirty="0"/>
              <a:t>SR, </a:t>
            </a:r>
            <a:r>
              <a:rPr lang="en-US" sz="1000" b="1" dirty="0" smtClean="0"/>
              <a:t>et al. </a:t>
            </a:r>
            <a:r>
              <a:rPr lang="en-US" sz="1000" b="1" i="1" dirty="0" err="1" smtClean="0"/>
              <a:t>Clin</a:t>
            </a:r>
            <a:r>
              <a:rPr lang="en-US" sz="1000" b="1" i="1" dirty="0" smtClean="0"/>
              <a:t> </a:t>
            </a:r>
            <a:r>
              <a:rPr lang="en-US" sz="1000" b="1" i="1" dirty="0"/>
              <a:t>Cancer </a:t>
            </a:r>
            <a:r>
              <a:rPr lang="en-US" sz="1000" b="1" i="1" dirty="0" smtClean="0"/>
              <a:t>Res. </a:t>
            </a:r>
            <a:r>
              <a:rPr lang="en-US" sz="1000" b="1" dirty="0" smtClean="0"/>
              <a:t>1998;4(11):</a:t>
            </a:r>
            <a:r>
              <a:rPr lang="en-US" sz="1000" b="1" dirty="0" smtClean="0"/>
              <a:t>2869-2876. 2. </a:t>
            </a:r>
            <a:r>
              <a:rPr lang="en-US" sz="1000" b="1" dirty="0"/>
              <a:t>Huerta S, et al. </a:t>
            </a:r>
            <a:r>
              <a:rPr lang="en-US" sz="1000" b="1" i="1" dirty="0"/>
              <a:t>Cancer </a:t>
            </a:r>
            <a:r>
              <a:rPr lang="en-US" sz="1000" b="1" i="1" dirty="0" smtClean="0"/>
              <a:t>Res. </a:t>
            </a:r>
            <a:r>
              <a:rPr lang="en-US" sz="1000" b="1" dirty="0" smtClean="0"/>
              <a:t>2002;62(3):</a:t>
            </a:r>
            <a:r>
              <a:rPr lang="en-US" sz="1000" b="1" dirty="0" smtClean="0"/>
              <a:t>741-746. 3. </a:t>
            </a:r>
            <a:r>
              <a:rPr lang="en-US" sz="1000" b="1" dirty="0"/>
              <a:t>Zheng W, et al. </a:t>
            </a:r>
            <a:r>
              <a:rPr lang="en-US" sz="1000" b="1" i="1" dirty="0" err="1"/>
              <a:t>Int</a:t>
            </a:r>
            <a:r>
              <a:rPr lang="en-US" sz="1000" b="1" i="1" dirty="0"/>
              <a:t> J </a:t>
            </a:r>
            <a:r>
              <a:rPr lang="en-US" sz="1000" b="1" i="1" dirty="0" smtClean="0"/>
              <a:t>Cancer. </a:t>
            </a:r>
            <a:r>
              <a:rPr lang="en-US" sz="1000" b="1" dirty="0" smtClean="0"/>
              <a:t>2011;130(1):</a:t>
            </a:r>
            <a:r>
              <a:rPr lang="en-US" sz="1000" b="1" dirty="0" smtClean="0"/>
              <a:t>10-19. 4. </a:t>
            </a:r>
            <a:r>
              <a:rPr lang="en-GB" sz="1000" b="1" dirty="0"/>
              <a:t>Ma Y, et al. </a:t>
            </a:r>
            <a:r>
              <a:rPr lang="en-GB" sz="1000" b="1" i="1" dirty="0"/>
              <a:t>J </a:t>
            </a:r>
            <a:r>
              <a:rPr lang="en-GB" sz="1000" b="1" i="1" dirty="0" err="1"/>
              <a:t>Clin</a:t>
            </a:r>
            <a:r>
              <a:rPr lang="en-GB" sz="1000" b="1" i="1" dirty="0"/>
              <a:t> </a:t>
            </a:r>
            <a:r>
              <a:rPr lang="en-GB" sz="1000" b="1" i="1" dirty="0" err="1" smtClean="0"/>
              <a:t>Oncol</a:t>
            </a:r>
            <a:r>
              <a:rPr lang="en-GB" sz="1000" b="1" i="1" dirty="0" smtClean="0"/>
              <a:t>.</a:t>
            </a:r>
            <a:r>
              <a:rPr lang="en-GB" sz="1000" b="1" dirty="0" smtClean="0"/>
              <a:t> 2011;29(28):3775-3782</a:t>
            </a:r>
            <a:r>
              <a:rPr lang="en-GB" sz="1000" b="1" dirty="0"/>
              <a:t>.</a:t>
            </a:r>
          </a:p>
          <a:p>
            <a:endParaRPr lang="en-US" sz="1000" b="1" dirty="0"/>
          </a:p>
          <a:p>
            <a:r>
              <a:rPr lang="en-US" sz="1000" b="1" dirty="0" smtClean="0"/>
              <a:t>. </a:t>
            </a:r>
            <a:endParaRPr lang="en-US" sz="1000" b="1" dirty="0"/>
          </a:p>
        </p:txBody>
      </p:sp>
      <p:sp>
        <p:nvSpPr>
          <p:cNvPr id="4" name="TextBox 3"/>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341872"/>
            <a:ext cx="8686800" cy="1096963"/>
          </a:xfrm>
        </p:spPr>
        <p:txBody>
          <a:bodyPr/>
          <a:lstStyle/>
          <a:p>
            <a:pPr eaLnBrk="1" hangingPunct="1">
              <a:lnSpc>
                <a:spcPct val="85000"/>
              </a:lnSpc>
            </a:pPr>
            <a:r>
              <a:rPr lang="en-US" sz="2400" dirty="0" smtClean="0">
                <a:latin typeface="Arial" charset="0"/>
              </a:rPr>
              <a:t>Prospective Cohort Study of 304 CRC Patients Suggests Association Between </a:t>
            </a:r>
            <a:r>
              <a:rPr lang="en-US" sz="2400" dirty="0" err="1" smtClean="0">
                <a:latin typeface="Arial" charset="0"/>
              </a:rPr>
              <a:t>Prediagnosis</a:t>
            </a:r>
            <a:r>
              <a:rPr lang="en-US" sz="2400" dirty="0" smtClean="0">
                <a:latin typeface="Arial" charset="0"/>
              </a:rPr>
              <a:t> </a:t>
            </a:r>
            <a:r>
              <a:rPr lang="en-US" sz="2400" dirty="0" smtClean="0">
                <a:latin typeface="Arial" charset="0"/>
              </a:rPr>
              <a:t>25(OH)D and Survival</a:t>
            </a:r>
            <a:endParaRPr lang="en-US" sz="2400" dirty="0">
              <a:latin typeface="Arial" charset="0"/>
            </a:endParaRPr>
          </a:p>
        </p:txBody>
      </p:sp>
      <p:sp>
        <p:nvSpPr>
          <p:cNvPr id="4" name="Rectangle 3"/>
          <p:cNvSpPr/>
          <p:nvPr/>
        </p:nvSpPr>
        <p:spPr>
          <a:xfrm>
            <a:off x="367553" y="6241551"/>
            <a:ext cx="3076483" cy="235449"/>
          </a:xfrm>
          <a:prstGeom prst="rect">
            <a:avLst/>
          </a:prstGeom>
        </p:spPr>
        <p:txBody>
          <a:bodyPr wrap="none">
            <a:spAutoFit/>
          </a:bodyPr>
          <a:lstStyle/>
          <a:p>
            <a:pPr defTabSz="457200">
              <a:lnSpc>
                <a:spcPct val="93000"/>
              </a:lnSpc>
              <a:buClr>
                <a:srgbClr val="000000"/>
              </a:buClr>
              <a:buSzPct val="45000"/>
              <a:tabLst>
                <a:tab pos="723900" algn="l"/>
                <a:tab pos="1447800" algn="l"/>
                <a:tab pos="2171700" algn="l"/>
                <a:tab pos="2895600" algn="l"/>
                <a:tab pos="3619500" algn="l"/>
              </a:tabLst>
            </a:pPr>
            <a:r>
              <a:rPr lang="en-GB" sz="1000" b="1" dirty="0" smtClean="0"/>
              <a:t>Ng, K </a:t>
            </a:r>
            <a:r>
              <a:rPr lang="en-GB" sz="1000" b="1" dirty="0"/>
              <a:t>et al. </a:t>
            </a:r>
            <a:r>
              <a:rPr lang="en-GB" sz="1000" b="1" i="1" dirty="0"/>
              <a:t>J </a:t>
            </a:r>
            <a:r>
              <a:rPr lang="en-GB" sz="1000" b="1" i="1" dirty="0" err="1"/>
              <a:t>Clin</a:t>
            </a:r>
            <a:r>
              <a:rPr lang="en-GB" sz="1000" b="1" i="1" dirty="0"/>
              <a:t> </a:t>
            </a:r>
            <a:r>
              <a:rPr lang="en-GB" sz="1000" b="1" i="1" dirty="0" err="1" smtClean="0"/>
              <a:t>Oncol</a:t>
            </a:r>
            <a:r>
              <a:rPr lang="en-GB" sz="1000" b="1" i="1" dirty="0" smtClean="0"/>
              <a:t>.</a:t>
            </a:r>
            <a:r>
              <a:rPr lang="en-GB" sz="1000" b="1" dirty="0" smtClean="0"/>
              <a:t> 2008;26(18</a:t>
            </a:r>
            <a:r>
              <a:rPr lang="en-GB" sz="1000" b="1" dirty="0" smtClean="0"/>
              <a:t>):2984-3991</a:t>
            </a:r>
            <a:r>
              <a:rPr lang="en-GB" sz="1000" b="1" dirty="0" smtClean="0"/>
              <a:t>.</a:t>
            </a:r>
            <a:endParaRPr lang="en-GB" sz="1000" b="1" dirty="0"/>
          </a:p>
        </p:txBody>
      </p:sp>
      <p:sp>
        <p:nvSpPr>
          <p:cNvPr id="3" name="Rectangle 2"/>
          <p:cNvSpPr/>
          <p:nvPr/>
        </p:nvSpPr>
        <p:spPr>
          <a:xfrm>
            <a:off x="367553" y="6069249"/>
            <a:ext cx="8534400" cy="207749"/>
          </a:xfrm>
          <a:prstGeom prst="rect">
            <a:avLst/>
          </a:prstGeom>
        </p:spPr>
        <p:txBody>
          <a:bodyPr wrap="square">
            <a:spAutoFit/>
          </a:bodyPr>
          <a:lstStyle/>
          <a:p>
            <a:pPr eaLnBrk="0" hangingPunct="0">
              <a:lnSpc>
                <a:spcPct val="75000"/>
              </a:lnSpc>
              <a:spcBef>
                <a:spcPct val="50000"/>
              </a:spcBef>
            </a:pPr>
            <a:r>
              <a:rPr lang="en-US" sz="1000" b="1" dirty="0"/>
              <a:t>Adjusted for age, gender, stage, grade, site, year of diagnosis, season of blood draw, BMI, and post-diagnosis physical </a:t>
            </a:r>
            <a:r>
              <a:rPr lang="en-US" sz="1000" b="1" dirty="0" smtClean="0"/>
              <a:t>activity</a:t>
            </a:r>
            <a:endParaRPr lang="en-US" sz="1000" b="1" dirty="0"/>
          </a:p>
        </p:txBody>
      </p:sp>
      <p:grpSp>
        <p:nvGrpSpPr>
          <p:cNvPr id="60" name="Group 59"/>
          <p:cNvGrpSpPr/>
          <p:nvPr/>
        </p:nvGrpSpPr>
        <p:grpSpPr>
          <a:xfrm>
            <a:off x="6858000" y="1552598"/>
            <a:ext cx="2133600" cy="1524000"/>
            <a:chOff x="6858000" y="1047750"/>
            <a:chExt cx="2133600" cy="1143000"/>
          </a:xfrm>
        </p:grpSpPr>
        <p:sp>
          <p:nvSpPr>
            <p:cNvPr id="58" name="TextBox 57"/>
            <p:cNvSpPr txBox="1"/>
            <p:nvPr/>
          </p:nvSpPr>
          <p:spPr>
            <a:xfrm>
              <a:off x="6934200" y="1211387"/>
              <a:ext cx="1981200" cy="807913"/>
            </a:xfrm>
            <a:prstGeom prst="rect">
              <a:avLst/>
            </a:prstGeom>
            <a:noFill/>
          </p:spPr>
          <p:txBody>
            <a:bodyPr wrap="square" rtlCol="0">
              <a:spAutoFit/>
            </a:bodyPr>
            <a:lstStyle/>
            <a:p>
              <a:pPr algn="ctr"/>
              <a:r>
                <a:rPr lang="en-US" sz="1600" b="1" i="1" dirty="0" smtClean="0"/>
                <a:t>Survival benefit may be greater in stage III and IV patients</a:t>
              </a:r>
              <a:endParaRPr lang="en-US" sz="1600" b="1" i="1" dirty="0"/>
            </a:p>
          </p:txBody>
        </p:sp>
        <p:sp>
          <p:nvSpPr>
            <p:cNvPr id="59" name="Oval 58"/>
            <p:cNvSpPr/>
            <p:nvPr/>
          </p:nvSpPr>
          <p:spPr>
            <a:xfrm>
              <a:off x="6858000" y="1047750"/>
              <a:ext cx="2133600" cy="1143000"/>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11" name="Line 16"/>
          <p:cNvSpPr>
            <a:spLocks noChangeShapeType="1"/>
          </p:cNvSpPr>
          <p:nvPr/>
        </p:nvSpPr>
        <p:spPr bwMode="auto">
          <a:xfrm>
            <a:off x="1053068" y="5364645"/>
            <a:ext cx="7052706" cy="166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12" name="Line 18"/>
          <p:cNvSpPr>
            <a:spLocks noChangeShapeType="1"/>
          </p:cNvSpPr>
          <p:nvPr/>
        </p:nvSpPr>
        <p:spPr bwMode="auto">
          <a:xfrm flipV="1">
            <a:off x="2789833" y="5364646"/>
            <a:ext cx="1443" cy="69869"/>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15" name="Line 22"/>
          <p:cNvSpPr>
            <a:spLocks noChangeShapeType="1"/>
          </p:cNvSpPr>
          <p:nvPr/>
        </p:nvSpPr>
        <p:spPr bwMode="auto">
          <a:xfrm>
            <a:off x="1917795" y="1352155"/>
            <a:ext cx="1782647" cy="778543"/>
          </a:xfrm>
          <a:prstGeom prst="line">
            <a:avLst/>
          </a:prstGeom>
          <a:noFill/>
          <a:ln w="28575">
            <a:solidFill>
              <a:srgbClr val="00B0F0"/>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16" name="Line 23"/>
          <p:cNvSpPr>
            <a:spLocks noChangeShapeType="1"/>
          </p:cNvSpPr>
          <p:nvPr/>
        </p:nvSpPr>
        <p:spPr bwMode="auto">
          <a:xfrm flipV="1">
            <a:off x="3759040" y="2130697"/>
            <a:ext cx="1661496" cy="1665"/>
          </a:xfrm>
          <a:prstGeom prst="line">
            <a:avLst/>
          </a:prstGeom>
          <a:noFill/>
          <a:ln w="28575">
            <a:solidFill>
              <a:srgbClr val="00B0F0"/>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17" name="Line 24"/>
          <p:cNvSpPr>
            <a:spLocks noChangeShapeType="1"/>
          </p:cNvSpPr>
          <p:nvPr/>
        </p:nvSpPr>
        <p:spPr bwMode="auto">
          <a:xfrm>
            <a:off x="5420535" y="2132363"/>
            <a:ext cx="1666064" cy="1223636"/>
          </a:xfrm>
          <a:prstGeom prst="line">
            <a:avLst/>
          </a:prstGeom>
          <a:noFill/>
          <a:ln w="28575">
            <a:solidFill>
              <a:srgbClr val="00B0F0"/>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18" name="Rectangle 29"/>
          <p:cNvSpPr>
            <a:spLocks noChangeArrowheads="1"/>
          </p:cNvSpPr>
          <p:nvPr/>
        </p:nvSpPr>
        <p:spPr bwMode="auto">
          <a:xfrm>
            <a:off x="1820626" y="1571744"/>
            <a:ext cx="428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b="1">
                <a:solidFill>
                  <a:srgbClr val="FFFFFF"/>
                </a:solidFill>
                <a:latin typeface="+mj-lt"/>
              </a:rPr>
              <a:t>1.0</a:t>
            </a:r>
            <a:endParaRPr lang="en-US" sz="2400" b="1">
              <a:latin typeface="+mj-lt"/>
            </a:endParaRPr>
          </a:p>
        </p:txBody>
      </p:sp>
      <p:sp>
        <p:nvSpPr>
          <p:cNvPr id="19" name="Rectangle 30"/>
          <p:cNvSpPr>
            <a:spLocks noChangeArrowheads="1"/>
          </p:cNvSpPr>
          <p:nvPr/>
        </p:nvSpPr>
        <p:spPr bwMode="auto">
          <a:xfrm>
            <a:off x="2819399" y="2314598"/>
            <a:ext cx="16614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2400" b="1" dirty="0">
                <a:solidFill>
                  <a:srgbClr val="FFFFFF"/>
                </a:solidFill>
                <a:latin typeface="+mj-lt"/>
              </a:rPr>
              <a:t>0.81</a:t>
            </a:r>
          </a:p>
          <a:p>
            <a:pPr algn="ctr"/>
            <a:r>
              <a:rPr lang="en-US" b="1" dirty="0">
                <a:solidFill>
                  <a:srgbClr val="FFFFFF"/>
                </a:solidFill>
                <a:latin typeface="+mj-lt"/>
              </a:rPr>
              <a:t>[0.49 – 1.35]</a:t>
            </a:r>
            <a:endParaRPr lang="en-US" b="1" dirty="0">
              <a:latin typeface="+mj-lt"/>
            </a:endParaRPr>
          </a:p>
        </p:txBody>
      </p:sp>
      <p:sp>
        <p:nvSpPr>
          <p:cNvPr id="20" name="Rectangle 31"/>
          <p:cNvSpPr>
            <a:spLocks noChangeArrowheads="1"/>
          </p:cNvSpPr>
          <p:nvPr/>
        </p:nvSpPr>
        <p:spPr bwMode="auto">
          <a:xfrm>
            <a:off x="4673476" y="2314598"/>
            <a:ext cx="1308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400" b="1" dirty="0">
                <a:solidFill>
                  <a:srgbClr val="FFFFFF"/>
                </a:solidFill>
                <a:latin typeface="+mj-lt"/>
              </a:rPr>
              <a:t>0.81</a:t>
            </a:r>
          </a:p>
          <a:p>
            <a:pPr algn="ctr"/>
            <a:r>
              <a:rPr lang="en-US" b="1" dirty="0">
                <a:solidFill>
                  <a:srgbClr val="FFFFFF"/>
                </a:solidFill>
                <a:latin typeface="+mj-lt"/>
              </a:rPr>
              <a:t>[0.48 – 1.37]</a:t>
            </a:r>
            <a:endParaRPr lang="en-US" b="1" dirty="0">
              <a:latin typeface="+mj-lt"/>
            </a:endParaRPr>
          </a:p>
        </p:txBody>
      </p:sp>
      <p:sp>
        <p:nvSpPr>
          <p:cNvPr id="21" name="Rectangle 32"/>
          <p:cNvSpPr>
            <a:spLocks noChangeArrowheads="1"/>
          </p:cNvSpPr>
          <p:nvPr/>
        </p:nvSpPr>
        <p:spPr bwMode="auto">
          <a:xfrm>
            <a:off x="6400800" y="3457598"/>
            <a:ext cx="14342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2400" b="1" dirty="0" smtClean="0">
                <a:latin typeface="+mj-lt"/>
              </a:rPr>
              <a:t>0.52</a:t>
            </a:r>
          </a:p>
          <a:p>
            <a:pPr algn="ctr"/>
            <a:r>
              <a:rPr lang="en-US" b="1" dirty="0">
                <a:latin typeface="+mj-lt"/>
              </a:rPr>
              <a:t>[</a:t>
            </a:r>
            <a:r>
              <a:rPr lang="en-US" b="1" dirty="0" smtClean="0">
                <a:latin typeface="+mj-lt"/>
              </a:rPr>
              <a:t>0.29-0.94</a:t>
            </a:r>
            <a:r>
              <a:rPr lang="en-US" b="1" dirty="0">
                <a:latin typeface="+mj-lt"/>
              </a:rPr>
              <a:t>]</a:t>
            </a:r>
          </a:p>
        </p:txBody>
      </p:sp>
      <p:sp>
        <p:nvSpPr>
          <p:cNvPr id="22" name="Rectangle 33"/>
          <p:cNvSpPr>
            <a:spLocks noChangeArrowheads="1"/>
          </p:cNvSpPr>
          <p:nvPr/>
        </p:nvSpPr>
        <p:spPr bwMode="auto">
          <a:xfrm>
            <a:off x="773537" y="5234888"/>
            <a:ext cx="128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FFFFFF"/>
                </a:solidFill>
                <a:latin typeface="+mj-lt"/>
              </a:rPr>
              <a:t>0</a:t>
            </a:r>
            <a:endParaRPr lang="en-US" sz="2400" b="1" dirty="0">
              <a:latin typeface="+mj-lt"/>
            </a:endParaRPr>
          </a:p>
        </p:txBody>
      </p:sp>
      <p:sp>
        <p:nvSpPr>
          <p:cNvPr id="23" name="Rectangle 34"/>
          <p:cNvSpPr>
            <a:spLocks noChangeArrowheads="1"/>
          </p:cNvSpPr>
          <p:nvPr/>
        </p:nvSpPr>
        <p:spPr bwMode="auto">
          <a:xfrm>
            <a:off x="617771" y="4835636"/>
            <a:ext cx="32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FFFFFF"/>
                </a:solidFill>
                <a:latin typeface="+mj-lt"/>
              </a:rPr>
              <a:t>0.1</a:t>
            </a:r>
            <a:endParaRPr lang="en-US" sz="2400" b="1" dirty="0">
              <a:latin typeface="+mj-lt"/>
            </a:endParaRPr>
          </a:p>
        </p:txBody>
      </p:sp>
      <p:sp>
        <p:nvSpPr>
          <p:cNvPr id="24" name="Rectangle 35"/>
          <p:cNvSpPr>
            <a:spLocks noChangeArrowheads="1"/>
          </p:cNvSpPr>
          <p:nvPr/>
        </p:nvSpPr>
        <p:spPr bwMode="auto">
          <a:xfrm>
            <a:off x="617771" y="4436383"/>
            <a:ext cx="32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FFFFFF"/>
                </a:solidFill>
                <a:latin typeface="+mj-lt"/>
              </a:rPr>
              <a:t>0.2</a:t>
            </a:r>
            <a:endParaRPr lang="en-US" sz="2400" b="1" dirty="0">
              <a:latin typeface="+mj-lt"/>
            </a:endParaRPr>
          </a:p>
        </p:txBody>
      </p:sp>
      <p:sp>
        <p:nvSpPr>
          <p:cNvPr id="25" name="Rectangle 36"/>
          <p:cNvSpPr>
            <a:spLocks noChangeArrowheads="1"/>
          </p:cNvSpPr>
          <p:nvPr/>
        </p:nvSpPr>
        <p:spPr bwMode="auto">
          <a:xfrm>
            <a:off x="617771" y="4027148"/>
            <a:ext cx="32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FFFFFF"/>
                </a:solidFill>
                <a:latin typeface="+mj-lt"/>
              </a:rPr>
              <a:t>0.3</a:t>
            </a:r>
            <a:endParaRPr lang="en-US" sz="2400" b="1" dirty="0">
              <a:latin typeface="+mj-lt"/>
            </a:endParaRPr>
          </a:p>
        </p:txBody>
      </p:sp>
      <p:sp>
        <p:nvSpPr>
          <p:cNvPr id="26" name="Rectangle 37"/>
          <p:cNvSpPr>
            <a:spLocks noChangeArrowheads="1"/>
          </p:cNvSpPr>
          <p:nvPr/>
        </p:nvSpPr>
        <p:spPr bwMode="auto">
          <a:xfrm>
            <a:off x="617771" y="3627896"/>
            <a:ext cx="32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FFFFFF"/>
                </a:solidFill>
                <a:latin typeface="+mj-lt"/>
              </a:rPr>
              <a:t>0.4</a:t>
            </a:r>
            <a:endParaRPr lang="en-US" sz="2400" b="1" dirty="0">
              <a:latin typeface="+mj-lt"/>
            </a:endParaRPr>
          </a:p>
        </p:txBody>
      </p:sp>
      <p:sp>
        <p:nvSpPr>
          <p:cNvPr id="27" name="Rectangle 38"/>
          <p:cNvSpPr>
            <a:spLocks noChangeArrowheads="1"/>
          </p:cNvSpPr>
          <p:nvPr/>
        </p:nvSpPr>
        <p:spPr bwMode="auto">
          <a:xfrm>
            <a:off x="617771" y="3228643"/>
            <a:ext cx="32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FFFFFF"/>
                </a:solidFill>
                <a:latin typeface="+mj-lt"/>
              </a:rPr>
              <a:t>0.5</a:t>
            </a:r>
            <a:endParaRPr lang="en-US" sz="2400" b="1" dirty="0">
              <a:latin typeface="+mj-lt"/>
            </a:endParaRPr>
          </a:p>
        </p:txBody>
      </p:sp>
      <p:sp>
        <p:nvSpPr>
          <p:cNvPr id="28" name="Rectangle 39"/>
          <p:cNvSpPr>
            <a:spLocks noChangeArrowheads="1"/>
          </p:cNvSpPr>
          <p:nvPr/>
        </p:nvSpPr>
        <p:spPr bwMode="auto">
          <a:xfrm>
            <a:off x="617771" y="2829392"/>
            <a:ext cx="32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FFFFFF"/>
                </a:solidFill>
                <a:latin typeface="+mj-lt"/>
              </a:rPr>
              <a:t>0.6</a:t>
            </a:r>
            <a:endParaRPr lang="en-US" sz="2400" b="1" dirty="0">
              <a:latin typeface="+mj-lt"/>
            </a:endParaRPr>
          </a:p>
        </p:txBody>
      </p:sp>
      <p:sp>
        <p:nvSpPr>
          <p:cNvPr id="29" name="Rectangle 40"/>
          <p:cNvSpPr>
            <a:spLocks noChangeArrowheads="1"/>
          </p:cNvSpPr>
          <p:nvPr/>
        </p:nvSpPr>
        <p:spPr bwMode="auto">
          <a:xfrm>
            <a:off x="617771" y="2430138"/>
            <a:ext cx="32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FFFFFF"/>
                </a:solidFill>
                <a:latin typeface="+mj-lt"/>
              </a:rPr>
              <a:t>0.7</a:t>
            </a:r>
            <a:endParaRPr lang="en-US" sz="2400" b="1" dirty="0">
              <a:latin typeface="+mj-lt"/>
            </a:endParaRPr>
          </a:p>
        </p:txBody>
      </p:sp>
      <p:sp>
        <p:nvSpPr>
          <p:cNvPr id="30" name="Rectangle 41"/>
          <p:cNvSpPr>
            <a:spLocks noChangeArrowheads="1"/>
          </p:cNvSpPr>
          <p:nvPr/>
        </p:nvSpPr>
        <p:spPr bwMode="auto">
          <a:xfrm>
            <a:off x="617771" y="2020904"/>
            <a:ext cx="32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FFFFFF"/>
                </a:solidFill>
                <a:latin typeface="+mj-lt"/>
              </a:rPr>
              <a:t>0.8</a:t>
            </a:r>
            <a:endParaRPr lang="en-US" sz="2400" b="1" dirty="0">
              <a:latin typeface="+mj-lt"/>
            </a:endParaRPr>
          </a:p>
        </p:txBody>
      </p:sp>
      <p:sp>
        <p:nvSpPr>
          <p:cNvPr id="31" name="Rectangle 42"/>
          <p:cNvSpPr>
            <a:spLocks noChangeArrowheads="1"/>
          </p:cNvSpPr>
          <p:nvPr/>
        </p:nvSpPr>
        <p:spPr bwMode="auto">
          <a:xfrm>
            <a:off x="617771" y="1621651"/>
            <a:ext cx="32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FFFFFF"/>
                </a:solidFill>
                <a:latin typeface="+mj-lt"/>
              </a:rPr>
              <a:t>0.9</a:t>
            </a:r>
            <a:endParaRPr lang="en-US" sz="2400" b="1" dirty="0">
              <a:latin typeface="+mj-lt"/>
            </a:endParaRPr>
          </a:p>
        </p:txBody>
      </p:sp>
      <p:sp>
        <p:nvSpPr>
          <p:cNvPr id="32" name="Rectangle 43"/>
          <p:cNvSpPr>
            <a:spLocks noChangeArrowheads="1"/>
          </p:cNvSpPr>
          <p:nvPr/>
        </p:nvSpPr>
        <p:spPr bwMode="auto">
          <a:xfrm>
            <a:off x="773537" y="1222398"/>
            <a:ext cx="128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FFFFFF"/>
                </a:solidFill>
                <a:latin typeface="+mj-lt"/>
              </a:rPr>
              <a:t>1</a:t>
            </a:r>
            <a:endParaRPr lang="en-US" sz="2400" b="1" dirty="0">
              <a:latin typeface="+mj-lt"/>
            </a:endParaRPr>
          </a:p>
        </p:txBody>
      </p:sp>
      <p:sp>
        <p:nvSpPr>
          <p:cNvPr id="33" name="Rectangle 44"/>
          <p:cNvSpPr>
            <a:spLocks noChangeArrowheads="1"/>
          </p:cNvSpPr>
          <p:nvPr/>
        </p:nvSpPr>
        <p:spPr bwMode="auto">
          <a:xfrm>
            <a:off x="1524000" y="5387998"/>
            <a:ext cx="583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smtClean="0">
                <a:solidFill>
                  <a:srgbClr val="FFFFFF"/>
                </a:solidFill>
                <a:latin typeface="+mj-lt"/>
              </a:rPr>
              <a:t>&lt;22.8</a:t>
            </a:r>
            <a:endParaRPr lang="en-US" sz="2400" b="1" dirty="0">
              <a:latin typeface="+mj-lt"/>
            </a:endParaRPr>
          </a:p>
        </p:txBody>
      </p:sp>
      <p:sp>
        <p:nvSpPr>
          <p:cNvPr id="34" name="Rectangle 45"/>
          <p:cNvSpPr>
            <a:spLocks noChangeArrowheads="1"/>
          </p:cNvSpPr>
          <p:nvPr/>
        </p:nvSpPr>
        <p:spPr bwMode="auto">
          <a:xfrm>
            <a:off x="3276600" y="5387998"/>
            <a:ext cx="9746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smtClean="0">
                <a:solidFill>
                  <a:srgbClr val="FFFFFF"/>
                </a:solidFill>
                <a:latin typeface="+mj-lt"/>
              </a:rPr>
              <a:t>22.8-27.1</a:t>
            </a:r>
            <a:endParaRPr lang="en-US" sz="2400" b="1" dirty="0">
              <a:latin typeface="+mj-lt"/>
            </a:endParaRPr>
          </a:p>
        </p:txBody>
      </p:sp>
      <p:sp>
        <p:nvSpPr>
          <p:cNvPr id="35" name="Rectangle 46"/>
          <p:cNvSpPr>
            <a:spLocks noChangeArrowheads="1"/>
          </p:cNvSpPr>
          <p:nvPr/>
        </p:nvSpPr>
        <p:spPr bwMode="auto">
          <a:xfrm>
            <a:off x="5029200" y="5387998"/>
            <a:ext cx="9746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smtClean="0">
                <a:solidFill>
                  <a:srgbClr val="FFFFFF"/>
                </a:solidFill>
                <a:latin typeface="+mj-lt"/>
              </a:rPr>
              <a:t>27.2-33.1</a:t>
            </a:r>
            <a:endParaRPr lang="en-US" sz="2400" b="1" dirty="0">
              <a:latin typeface="+mj-lt"/>
            </a:endParaRPr>
          </a:p>
        </p:txBody>
      </p:sp>
      <p:sp>
        <p:nvSpPr>
          <p:cNvPr id="36" name="Rectangle 47"/>
          <p:cNvSpPr>
            <a:spLocks noChangeArrowheads="1"/>
          </p:cNvSpPr>
          <p:nvPr/>
        </p:nvSpPr>
        <p:spPr bwMode="auto">
          <a:xfrm>
            <a:off x="6781800" y="5387998"/>
            <a:ext cx="583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smtClean="0">
                <a:solidFill>
                  <a:srgbClr val="FFFFFF"/>
                </a:solidFill>
                <a:latin typeface="+mj-lt"/>
              </a:rPr>
              <a:t>&gt;33.1</a:t>
            </a:r>
            <a:endParaRPr lang="en-US" sz="2400" b="1" dirty="0">
              <a:latin typeface="+mj-lt"/>
            </a:endParaRPr>
          </a:p>
        </p:txBody>
      </p:sp>
      <p:sp>
        <p:nvSpPr>
          <p:cNvPr id="37" name="Rectangle 49"/>
          <p:cNvSpPr>
            <a:spLocks noChangeArrowheads="1"/>
          </p:cNvSpPr>
          <p:nvPr/>
        </p:nvSpPr>
        <p:spPr bwMode="auto">
          <a:xfrm rot="16200000">
            <a:off x="-934022" y="3118160"/>
            <a:ext cx="24878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FFFFFF"/>
                </a:solidFill>
                <a:latin typeface="+mj-lt"/>
              </a:rPr>
              <a:t>Hazard Ratio for Death</a:t>
            </a:r>
            <a:endParaRPr lang="en-US" sz="2400" b="1" dirty="0">
              <a:latin typeface="+mj-lt"/>
            </a:endParaRPr>
          </a:p>
        </p:txBody>
      </p:sp>
      <p:sp>
        <p:nvSpPr>
          <p:cNvPr id="39" name="Rectangle 52"/>
          <p:cNvSpPr>
            <a:spLocks noChangeArrowheads="1"/>
          </p:cNvSpPr>
          <p:nvPr/>
        </p:nvSpPr>
        <p:spPr bwMode="auto">
          <a:xfrm>
            <a:off x="6425184" y="4676583"/>
            <a:ext cx="15197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i="1" dirty="0">
                <a:solidFill>
                  <a:srgbClr val="FFFFFF"/>
                </a:solidFill>
                <a:latin typeface="+mj-lt"/>
              </a:rPr>
              <a:t>P </a:t>
            </a:r>
            <a:r>
              <a:rPr lang="en-US" sz="2000" b="1" dirty="0">
                <a:solidFill>
                  <a:srgbClr val="FFFFFF"/>
                </a:solidFill>
                <a:latin typeface="+mj-lt"/>
              </a:rPr>
              <a:t>trend = </a:t>
            </a:r>
            <a:r>
              <a:rPr lang="en-US" sz="2000" b="1" dirty="0" smtClean="0">
                <a:solidFill>
                  <a:srgbClr val="FFFFFF"/>
                </a:solidFill>
                <a:latin typeface="+mj-lt"/>
              </a:rPr>
              <a:t>.</a:t>
            </a:r>
            <a:r>
              <a:rPr lang="en-US" sz="2000" b="1" dirty="0">
                <a:solidFill>
                  <a:srgbClr val="FFFFFF"/>
                </a:solidFill>
                <a:latin typeface="+mj-lt"/>
              </a:rPr>
              <a:t>02</a:t>
            </a:r>
            <a:endParaRPr lang="en-US" sz="2000" b="1" dirty="0">
              <a:latin typeface="+mj-lt"/>
            </a:endParaRPr>
          </a:p>
        </p:txBody>
      </p:sp>
      <p:sp>
        <p:nvSpPr>
          <p:cNvPr id="40" name="Line 4"/>
          <p:cNvSpPr>
            <a:spLocks noChangeShapeType="1"/>
          </p:cNvSpPr>
          <p:nvPr/>
        </p:nvSpPr>
        <p:spPr bwMode="auto">
          <a:xfrm>
            <a:off x="1059107" y="1344892"/>
            <a:ext cx="1443" cy="401249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41" name="Line 6"/>
          <p:cNvSpPr>
            <a:spLocks noChangeShapeType="1"/>
          </p:cNvSpPr>
          <p:nvPr/>
        </p:nvSpPr>
        <p:spPr bwMode="auto">
          <a:xfrm>
            <a:off x="998532" y="4945431"/>
            <a:ext cx="60575" cy="166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42" name="Line 7"/>
          <p:cNvSpPr>
            <a:spLocks noChangeShapeType="1"/>
          </p:cNvSpPr>
          <p:nvPr/>
        </p:nvSpPr>
        <p:spPr bwMode="auto">
          <a:xfrm>
            <a:off x="998532" y="4546178"/>
            <a:ext cx="60575" cy="166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43" name="Line 8"/>
          <p:cNvSpPr>
            <a:spLocks noChangeShapeType="1"/>
          </p:cNvSpPr>
          <p:nvPr/>
        </p:nvSpPr>
        <p:spPr bwMode="auto">
          <a:xfrm>
            <a:off x="998532" y="4136944"/>
            <a:ext cx="60575" cy="166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44" name="Line 9"/>
          <p:cNvSpPr>
            <a:spLocks noChangeShapeType="1"/>
          </p:cNvSpPr>
          <p:nvPr/>
        </p:nvSpPr>
        <p:spPr bwMode="auto">
          <a:xfrm>
            <a:off x="998532" y="3737691"/>
            <a:ext cx="60575" cy="166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45" name="Line 10"/>
          <p:cNvSpPr>
            <a:spLocks noChangeShapeType="1"/>
          </p:cNvSpPr>
          <p:nvPr/>
        </p:nvSpPr>
        <p:spPr bwMode="auto">
          <a:xfrm>
            <a:off x="998532" y="3338438"/>
            <a:ext cx="60575" cy="166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46" name="Line 11"/>
          <p:cNvSpPr>
            <a:spLocks noChangeShapeType="1"/>
          </p:cNvSpPr>
          <p:nvPr/>
        </p:nvSpPr>
        <p:spPr bwMode="auto">
          <a:xfrm>
            <a:off x="998532" y="2939185"/>
            <a:ext cx="6057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47" name="Line 12"/>
          <p:cNvSpPr>
            <a:spLocks noChangeShapeType="1"/>
          </p:cNvSpPr>
          <p:nvPr/>
        </p:nvSpPr>
        <p:spPr bwMode="auto">
          <a:xfrm>
            <a:off x="998532" y="2539932"/>
            <a:ext cx="60575" cy="166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48" name="Line 13"/>
          <p:cNvSpPr>
            <a:spLocks noChangeShapeType="1"/>
          </p:cNvSpPr>
          <p:nvPr/>
        </p:nvSpPr>
        <p:spPr bwMode="auto">
          <a:xfrm>
            <a:off x="998532" y="2130698"/>
            <a:ext cx="60575" cy="166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49" name="Line 14"/>
          <p:cNvSpPr>
            <a:spLocks noChangeShapeType="1"/>
          </p:cNvSpPr>
          <p:nvPr/>
        </p:nvSpPr>
        <p:spPr bwMode="auto">
          <a:xfrm>
            <a:off x="998532" y="1731445"/>
            <a:ext cx="6057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50" name="Oval 44"/>
          <p:cNvSpPr>
            <a:spLocks noChangeArrowheads="1"/>
          </p:cNvSpPr>
          <p:nvPr/>
        </p:nvSpPr>
        <p:spPr bwMode="auto">
          <a:xfrm>
            <a:off x="1889855" y="1252342"/>
            <a:ext cx="138458" cy="159701"/>
          </a:xfrm>
          <a:prstGeom prst="ellipse">
            <a:avLst/>
          </a:prstGeom>
          <a:solidFill>
            <a:srgbClr val="FFFF00"/>
          </a:solidFill>
          <a:ln w="12700">
            <a:noFill/>
            <a:round/>
            <a:headEnd type="none" w="sm" len="sm"/>
            <a:tailEnd type="none" w="sm" len="sm"/>
          </a:ln>
        </p:spPr>
        <p:txBody>
          <a:bodyPr wrap="none" anchor="ctr"/>
          <a:lstStyle/>
          <a:p>
            <a:pPr eaLnBrk="0" hangingPunct="0"/>
            <a:endParaRPr lang="en-US" b="1">
              <a:latin typeface="+mj-lt"/>
            </a:endParaRPr>
          </a:p>
        </p:txBody>
      </p:sp>
      <p:sp>
        <p:nvSpPr>
          <p:cNvPr id="51" name="Text Box 45"/>
          <p:cNvSpPr txBox="1">
            <a:spLocks noChangeArrowheads="1"/>
          </p:cNvSpPr>
          <p:nvPr/>
        </p:nvSpPr>
        <p:spPr bwMode="auto">
          <a:xfrm>
            <a:off x="3182876" y="5667398"/>
            <a:ext cx="31417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dirty="0">
                <a:latin typeface="+mj-lt"/>
              </a:rPr>
              <a:t>Plasma 25(OH)D (ng/mL)</a:t>
            </a:r>
          </a:p>
        </p:txBody>
      </p:sp>
      <p:sp>
        <p:nvSpPr>
          <p:cNvPr id="52" name="Oval 46"/>
          <p:cNvSpPr>
            <a:spLocks noChangeArrowheads="1"/>
          </p:cNvSpPr>
          <p:nvPr/>
        </p:nvSpPr>
        <p:spPr bwMode="auto">
          <a:xfrm>
            <a:off x="3689810" y="2050848"/>
            <a:ext cx="138458" cy="159701"/>
          </a:xfrm>
          <a:prstGeom prst="ellipse">
            <a:avLst/>
          </a:prstGeom>
          <a:solidFill>
            <a:srgbClr val="FFFF00"/>
          </a:solidFill>
          <a:ln w="12700">
            <a:noFill/>
            <a:round/>
            <a:headEnd type="none" w="sm" len="sm"/>
            <a:tailEnd type="none" w="sm" len="sm"/>
          </a:ln>
        </p:spPr>
        <p:txBody>
          <a:bodyPr wrap="none" anchor="ctr"/>
          <a:lstStyle/>
          <a:p>
            <a:pPr eaLnBrk="0" hangingPunct="0"/>
            <a:endParaRPr lang="en-US" b="1">
              <a:latin typeface="+mj-lt"/>
            </a:endParaRPr>
          </a:p>
        </p:txBody>
      </p:sp>
      <p:sp>
        <p:nvSpPr>
          <p:cNvPr id="53" name="Oval 47"/>
          <p:cNvSpPr>
            <a:spLocks noChangeArrowheads="1"/>
          </p:cNvSpPr>
          <p:nvPr/>
        </p:nvSpPr>
        <p:spPr bwMode="auto">
          <a:xfrm>
            <a:off x="7012803" y="3248606"/>
            <a:ext cx="138458" cy="159701"/>
          </a:xfrm>
          <a:prstGeom prst="ellipse">
            <a:avLst/>
          </a:prstGeom>
          <a:solidFill>
            <a:srgbClr val="FFFF00"/>
          </a:solidFill>
          <a:ln w="12700">
            <a:noFill/>
            <a:round/>
            <a:headEnd type="none" w="sm" len="sm"/>
            <a:tailEnd type="none" w="sm" len="sm"/>
          </a:ln>
        </p:spPr>
        <p:txBody>
          <a:bodyPr wrap="none" anchor="ctr"/>
          <a:lstStyle/>
          <a:p>
            <a:pPr eaLnBrk="0" hangingPunct="0"/>
            <a:endParaRPr lang="en-US" b="1">
              <a:latin typeface="+mj-lt"/>
            </a:endParaRPr>
          </a:p>
        </p:txBody>
      </p:sp>
      <p:sp>
        <p:nvSpPr>
          <p:cNvPr id="54" name="Rectangle 48"/>
          <p:cNvSpPr>
            <a:spLocks noChangeArrowheads="1"/>
          </p:cNvSpPr>
          <p:nvPr/>
        </p:nvSpPr>
        <p:spPr bwMode="auto">
          <a:xfrm>
            <a:off x="6324600" y="4549797"/>
            <a:ext cx="1828800" cy="580704"/>
          </a:xfrm>
          <a:prstGeom prst="rect">
            <a:avLst/>
          </a:prstGeom>
          <a:noFill/>
          <a:ln w="12700">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b="1">
              <a:latin typeface="+mj-lt"/>
            </a:endParaRPr>
          </a:p>
        </p:txBody>
      </p:sp>
      <p:sp>
        <p:nvSpPr>
          <p:cNvPr id="55" name="Oval 50"/>
          <p:cNvSpPr>
            <a:spLocks noChangeArrowheads="1"/>
          </p:cNvSpPr>
          <p:nvPr/>
        </p:nvSpPr>
        <p:spPr bwMode="auto">
          <a:xfrm>
            <a:off x="5351306" y="2050848"/>
            <a:ext cx="138458" cy="159701"/>
          </a:xfrm>
          <a:prstGeom prst="ellipse">
            <a:avLst/>
          </a:prstGeom>
          <a:solidFill>
            <a:srgbClr val="FFFF00"/>
          </a:solidFill>
          <a:ln w="12700">
            <a:noFill/>
            <a:round/>
            <a:headEnd type="none" w="sm" len="sm"/>
            <a:tailEnd type="none" w="sm" len="sm"/>
          </a:ln>
        </p:spPr>
        <p:txBody>
          <a:bodyPr wrap="none" anchor="ctr"/>
          <a:lstStyle/>
          <a:p>
            <a:pPr eaLnBrk="0" hangingPunct="0"/>
            <a:endParaRPr lang="en-US" b="1">
              <a:latin typeface="+mj-lt"/>
            </a:endParaRPr>
          </a:p>
        </p:txBody>
      </p:sp>
      <p:sp>
        <p:nvSpPr>
          <p:cNvPr id="56" name="Text Box 52"/>
          <p:cNvSpPr txBox="1">
            <a:spLocks noChangeArrowheads="1"/>
          </p:cNvSpPr>
          <p:nvPr/>
        </p:nvSpPr>
        <p:spPr bwMode="auto">
          <a:xfrm>
            <a:off x="3066749" y="3647859"/>
            <a:ext cx="2114851" cy="95410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a:latin typeface="+mj-lt"/>
              </a:rPr>
              <a:t>People with highest </a:t>
            </a:r>
          </a:p>
          <a:p>
            <a:pPr algn="ctr" eaLnBrk="1" hangingPunct="1"/>
            <a:r>
              <a:rPr lang="en-US" sz="1400" b="1" dirty="0">
                <a:latin typeface="+mj-lt"/>
              </a:rPr>
              <a:t>level of vitamin D have 48% improvement </a:t>
            </a:r>
          </a:p>
          <a:p>
            <a:pPr algn="ctr" eaLnBrk="1" hangingPunct="1"/>
            <a:r>
              <a:rPr lang="en-US" sz="1400" b="1" dirty="0">
                <a:latin typeface="+mj-lt"/>
              </a:rPr>
              <a:t>in outcome</a:t>
            </a:r>
          </a:p>
        </p:txBody>
      </p:sp>
      <p:sp>
        <p:nvSpPr>
          <p:cNvPr id="57" name="AutoShape 53"/>
          <p:cNvSpPr>
            <a:spLocks noChangeArrowheads="1"/>
          </p:cNvSpPr>
          <p:nvPr/>
        </p:nvSpPr>
        <p:spPr bwMode="auto">
          <a:xfrm rot="20700000">
            <a:off x="5351306" y="3647859"/>
            <a:ext cx="1038435" cy="558954"/>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12700">
            <a:solidFill>
              <a:schemeClr val="tx1"/>
            </a:solidFill>
            <a:miter lim="800000"/>
            <a:headEnd type="none" w="sm" len="sm"/>
            <a:tailEnd type="none" w="sm" len="sm"/>
          </a:ln>
        </p:spPr>
        <p:txBody>
          <a:bodyPr wrap="none" anchor="ctr"/>
          <a:lstStyle/>
          <a:p>
            <a:endParaRPr lang="en-US" b="1">
              <a:latin typeface="+mj-lt"/>
            </a:endParaRPr>
          </a:p>
        </p:txBody>
      </p:sp>
      <p:sp>
        <p:nvSpPr>
          <p:cNvPr id="61" name="Line 14"/>
          <p:cNvSpPr>
            <a:spLocks noChangeShapeType="1"/>
          </p:cNvSpPr>
          <p:nvPr/>
        </p:nvSpPr>
        <p:spPr bwMode="auto">
          <a:xfrm>
            <a:off x="1000125" y="1336698"/>
            <a:ext cx="60575" cy="166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63" name="Line 18"/>
          <p:cNvSpPr>
            <a:spLocks noChangeShapeType="1"/>
          </p:cNvSpPr>
          <p:nvPr/>
        </p:nvSpPr>
        <p:spPr bwMode="auto">
          <a:xfrm flipV="1">
            <a:off x="4762500" y="5362598"/>
            <a:ext cx="1443" cy="69869"/>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64" name="Line 18"/>
          <p:cNvSpPr>
            <a:spLocks noChangeShapeType="1"/>
          </p:cNvSpPr>
          <p:nvPr/>
        </p:nvSpPr>
        <p:spPr bwMode="auto">
          <a:xfrm flipV="1">
            <a:off x="6477000" y="5362598"/>
            <a:ext cx="1443" cy="69869"/>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b="1">
              <a:latin typeface="+mj-lt"/>
            </a:endParaRPr>
          </a:p>
        </p:txBody>
      </p:sp>
      <p:sp>
        <p:nvSpPr>
          <p:cNvPr id="67" name="TextBox 66"/>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extLst>
      <p:ext uri="{BB962C8B-B14F-4D97-AF65-F5344CB8AC3E}">
        <p14:creationId xmlns:p14="http://schemas.microsoft.com/office/powerpoint/2010/main" val="654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139" y="250889"/>
            <a:ext cx="8467725" cy="1143000"/>
          </a:xfrm>
        </p:spPr>
        <p:txBody>
          <a:bodyPr/>
          <a:lstStyle/>
          <a:p>
            <a:r>
              <a:rPr lang="en-US" dirty="0" smtClean="0"/>
              <a:t>Study Objective</a:t>
            </a:r>
            <a:endParaRPr lang="en-US" dirty="0"/>
          </a:p>
        </p:txBody>
      </p:sp>
      <p:sp>
        <p:nvSpPr>
          <p:cNvPr id="6" name="TextBox 5"/>
          <p:cNvSpPr txBox="1"/>
          <p:nvPr/>
        </p:nvSpPr>
        <p:spPr>
          <a:xfrm>
            <a:off x="457200" y="1891605"/>
            <a:ext cx="8382000" cy="1384995"/>
          </a:xfrm>
          <a:prstGeom prst="rect">
            <a:avLst/>
          </a:prstGeom>
          <a:noFill/>
        </p:spPr>
        <p:txBody>
          <a:bodyPr wrap="square" rtlCol="0" anchor="ctr">
            <a:spAutoFit/>
          </a:bodyPr>
          <a:lstStyle/>
          <a:p>
            <a:pPr algn="ctr"/>
            <a:r>
              <a:rPr lang="en-US" sz="2800" b="1" dirty="0" smtClean="0"/>
              <a:t>Are higher vitamin D levels associated </a:t>
            </a:r>
            <a:endParaRPr lang="en-US" sz="2800" b="1" dirty="0" smtClean="0"/>
          </a:p>
          <a:p>
            <a:pPr algn="ctr"/>
            <a:r>
              <a:rPr lang="en-US" sz="2800" b="1" dirty="0" smtClean="0"/>
              <a:t>with </a:t>
            </a:r>
            <a:r>
              <a:rPr lang="en-US" sz="2800" b="1" dirty="0" smtClean="0"/>
              <a:t>improved survival in patients with metastatic CRC? </a:t>
            </a:r>
            <a:endParaRPr lang="en-US" sz="2800" b="1" dirty="0"/>
          </a:p>
        </p:txBody>
      </p:sp>
      <p:sp>
        <p:nvSpPr>
          <p:cNvPr id="7" name="TextBox 6"/>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0"/>
            <a:ext cx="8686800" cy="1397000"/>
          </a:xfrm>
        </p:spPr>
        <p:txBody>
          <a:bodyPr/>
          <a:lstStyle/>
          <a:p>
            <a:pPr eaLnBrk="1" hangingPunct="1"/>
            <a:r>
              <a:rPr lang="en-US" sz="3600" dirty="0" smtClean="0">
                <a:latin typeface="Arial" charset="0"/>
              </a:rPr>
              <a:t>CALGB/SWOG 80405: Final Design</a:t>
            </a:r>
            <a:endParaRPr lang="en-US" sz="3600" dirty="0">
              <a:latin typeface="Arial" charset="0"/>
            </a:endParaRPr>
          </a:p>
        </p:txBody>
      </p:sp>
      <p:sp>
        <p:nvSpPr>
          <p:cNvPr id="22" name="Textfeld 34"/>
          <p:cNvSpPr txBox="1">
            <a:spLocks noChangeArrowheads="1"/>
          </p:cNvSpPr>
          <p:nvPr/>
        </p:nvSpPr>
        <p:spPr bwMode="auto">
          <a:xfrm>
            <a:off x="1" y="5054600"/>
            <a:ext cx="9144000" cy="914400"/>
          </a:xfrm>
          <a:prstGeom prst="rect">
            <a:avLst/>
          </a:prstGeom>
          <a:noFill/>
          <a:ln w="9525">
            <a:noFill/>
            <a:miter lim="800000"/>
            <a:headEnd/>
            <a:tailEnd/>
          </a:ln>
        </p:spPr>
        <p:txBody>
          <a:bodyPr/>
          <a:lstStyle/>
          <a:p>
            <a:pPr algn="ctr" defTabSz="457200">
              <a:spcBef>
                <a:spcPts val="1038"/>
              </a:spcBef>
              <a:buClr>
                <a:srgbClr val="E8FF55"/>
              </a:buClr>
            </a:pPr>
            <a:r>
              <a:rPr lang="de-DE" sz="2400" b="1" dirty="0" smtClean="0">
                <a:solidFill>
                  <a:srgbClr val="FFFF00"/>
                </a:solidFill>
                <a:latin typeface="Arial" pitchFamily="34" charset="0"/>
                <a:ea typeface="ＭＳ Ｐゴシック" pitchFamily="34" charset="-128"/>
                <a:cs typeface="Arial" pitchFamily="34" charset="0"/>
              </a:rPr>
              <a:t>n </a:t>
            </a:r>
            <a:r>
              <a:rPr lang="de-DE" sz="2400" b="1" dirty="0" smtClean="0">
                <a:solidFill>
                  <a:srgbClr val="FFFF00"/>
                </a:solidFill>
                <a:latin typeface="Arial" pitchFamily="34" charset="0"/>
                <a:ea typeface="ＭＳ Ｐゴシック" pitchFamily="34" charset="-128"/>
                <a:cs typeface="Arial" pitchFamily="34" charset="0"/>
              </a:rPr>
              <a:t>= 1140</a:t>
            </a:r>
          </a:p>
          <a:p>
            <a:pPr algn="ctr" defTabSz="457200">
              <a:spcBef>
                <a:spcPts val="1038"/>
              </a:spcBef>
              <a:buClr>
                <a:srgbClr val="E8FF55"/>
              </a:buClr>
            </a:pPr>
            <a:r>
              <a:rPr lang="de-DE" sz="2400" b="1" dirty="0" smtClean="0">
                <a:solidFill>
                  <a:srgbClr val="FFFF00"/>
                </a:solidFill>
                <a:latin typeface="Arial" pitchFamily="34" charset="0"/>
                <a:ea typeface="ＭＳ Ｐゴシック" pitchFamily="34" charset="-128"/>
                <a:cs typeface="Arial" pitchFamily="34" charset="0"/>
              </a:rPr>
              <a:t>Primary</a:t>
            </a:r>
            <a:r>
              <a:rPr lang="de-DE" sz="2400" b="1" dirty="0" smtClean="0">
                <a:solidFill>
                  <a:srgbClr val="FFFF00"/>
                </a:solidFill>
                <a:latin typeface="Arial" pitchFamily="34" charset="0"/>
                <a:ea typeface="ＭＳ Ｐゴシック" pitchFamily="34" charset="-128"/>
                <a:cs typeface="Arial" pitchFamily="34" charset="0"/>
              </a:rPr>
              <a:t> </a:t>
            </a:r>
            <a:r>
              <a:rPr lang="de-DE" sz="2400" b="1" dirty="0" smtClean="0">
                <a:solidFill>
                  <a:srgbClr val="FFFF00"/>
                </a:solidFill>
                <a:latin typeface="Arial" pitchFamily="34" charset="0"/>
                <a:ea typeface="ＭＳ Ｐゴシック" pitchFamily="34" charset="-128"/>
                <a:cs typeface="Arial" pitchFamily="34" charset="0"/>
              </a:rPr>
              <a:t>e</a:t>
            </a:r>
            <a:r>
              <a:rPr lang="de-DE" sz="2400" b="1" dirty="0" smtClean="0">
                <a:solidFill>
                  <a:srgbClr val="FFFF00"/>
                </a:solidFill>
                <a:latin typeface="Arial" pitchFamily="34" charset="0"/>
                <a:ea typeface="ＭＳ Ｐゴシック" pitchFamily="34" charset="-128"/>
                <a:cs typeface="Arial" pitchFamily="34" charset="0"/>
              </a:rPr>
              <a:t>ndpoint: Overall </a:t>
            </a:r>
            <a:r>
              <a:rPr lang="de-DE" sz="2400" b="1" dirty="0" smtClean="0">
                <a:solidFill>
                  <a:srgbClr val="FFFF00"/>
                </a:solidFill>
                <a:latin typeface="Arial" pitchFamily="34" charset="0"/>
                <a:ea typeface="ＭＳ Ｐゴシック" pitchFamily="34" charset="-128"/>
                <a:cs typeface="Arial" pitchFamily="34" charset="0"/>
              </a:rPr>
              <a:t>Survival       </a:t>
            </a:r>
          </a:p>
        </p:txBody>
      </p:sp>
      <p:sp>
        <p:nvSpPr>
          <p:cNvPr id="23" name="Line 2"/>
          <p:cNvSpPr>
            <a:spLocks noChangeShapeType="1"/>
          </p:cNvSpPr>
          <p:nvPr/>
        </p:nvSpPr>
        <p:spPr bwMode="auto">
          <a:xfrm flipV="1">
            <a:off x="4800601" y="2209801"/>
            <a:ext cx="228600" cy="304800"/>
          </a:xfrm>
          <a:prstGeom prst="line">
            <a:avLst/>
          </a:prstGeom>
          <a:noFill/>
          <a:ln w="38100">
            <a:solidFill>
              <a:srgbClr val="FFFFFF"/>
            </a:solidFill>
            <a:round/>
            <a:headEnd/>
            <a:tailEnd type="triangle" w="med" len="med"/>
          </a:ln>
        </p:spPr>
        <p:txBody>
          <a:bodyPr/>
          <a:lstStyle/>
          <a:p>
            <a:pPr defTabSz="457200"/>
            <a:endParaRPr lang="hu-HU" sz="1800" b="1" smtClean="0">
              <a:solidFill>
                <a:srgbClr val="2E3192"/>
              </a:solidFill>
              <a:latin typeface="Arial" pitchFamily="34" charset="0"/>
              <a:ea typeface="ＭＳ Ｐゴシック" pitchFamily="34" charset="-128"/>
            </a:endParaRPr>
          </a:p>
        </p:txBody>
      </p:sp>
      <p:sp>
        <p:nvSpPr>
          <p:cNvPr id="24" name="Line 3"/>
          <p:cNvSpPr>
            <a:spLocks noChangeShapeType="1"/>
          </p:cNvSpPr>
          <p:nvPr/>
        </p:nvSpPr>
        <p:spPr bwMode="auto">
          <a:xfrm>
            <a:off x="4800601" y="3225801"/>
            <a:ext cx="228600" cy="0"/>
          </a:xfrm>
          <a:prstGeom prst="line">
            <a:avLst/>
          </a:prstGeom>
          <a:noFill/>
          <a:ln w="38100">
            <a:solidFill>
              <a:srgbClr val="FFFFFF"/>
            </a:solidFill>
            <a:round/>
            <a:headEnd/>
            <a:tailEnd type="triangle" w="med" len="med"/>
          </a:ln>
        </p:spPr>
        <p:txBody>
          <a:bodyPr/>
          <a:lstStyle/>
          <a:p>
            <a:pPr defTabSz="457200"/>
            <a:endParaRPr lang="hu-HU" sz="1800" b="1" smtClean="0">
              <a:solidFill>
                <a:srgbClr val="2E3192"/>
              </a:solidFill>
              <a:latin typeface="Arial" pitchFamily="34" charset="0"/>
              <a:ea typeface="ＭＳ Ｐゴシック" pitchFamily="34" charset="-128"/>
            </a:endParaRPr>
          </a:p>
        </p:txBody>
      </p:sp>
      <p:cxnSp>
        <p:nvCxnSpPr>
          <p:cNvPr id="25" name="Gerade Verbindung mit Pfeil 11"/>
          <p:cNvCxnSpPr>
            <a:cxnSpLocks noChangeShapeType="1"/>
          </p:cNvCxnSpPr>
          <p:nvPr/>
        </p:nvCxnSpPr>
        <p:spPr bwMode="auto">
          <a:xfrm>
            <a:off x="2895601" y="3124201"/>
            <a:ext cx="295936" cy="0"/>
          </a:xfrm>
          <a:prstGeom prst="straightConnector1">
            <a:avLst/>
          </a:prstGeom>
          <a:noFill/>
          <a:ln w="38100">
            <a:solidFill>
              <a:srgbClr val="FFFFFF"/>
            </a:solidFill>
            <a:round/>
            <a:headEnd/>
            <a:tailEnd type="triangle" w="med" len="med"/>
          </a:ln>
        </p:spPr>
      </p:cxnSp>
      <p:sp>
        <p:nvSpPr>
          <p:cNvPr id="26" name="Abgerundetes Rechteck 17"/>
          <p:cNvSpPr>
            <a:spLocks noChangeArrowheads="1"/>
          </p:cNvSpPr>
          <p:nvPr/>
        </p:nvSpPr>
        <p:spPr bwMode="auto">
          <a:xfrm>
            <a:off x="5029201" y="1701801"/>
            <a:ext cx="3701711" cy="967331"/>
          </a:xfrm>
          <a:prstGeom prst="roundRect">
            <a:avLst>
              <a:gd name="adj" fmla="val 16667"/>
            </a:avLst>
          </a:prstGeom>
          <a:solidFill>
            <a:srgbClr val="FF6600"/>
          </a:solidFill>
          <a:ln w="9525">
            <a:noFill/>
            <a:round/>
            <a:headEnd/>
            <a:tailEnd/>
          </a:ln>
          <a:effectLst>
            <a:outerShdw blurRad="63500" dist="23000" dir="5400000" rotWithShape="0">
              <a:srgbClr val="000000">
                <a:alpha val="34999"/>
              </a:srgbClr>
            </a:outerShdw>
          </a:effectLst>
        </p:spPr>
        <p:txBody>
          <a:bodyPr tIns="93600" anchor="ctr"/>
          <a:lstStyle/>
          <a:p>
            <a:pPr algn="ctr" defTabSz="457200">
              <a:tabLst>
                <a:tab pos="895350" algn="l"/>
              </a:tabLst>
              <a:defRPr/>
            </a:pPr>
            <a:r>
              <a:rPr lang="de-DE" sz="2400" b="1" dirty="0" smtClean="0">
                <a:solidFill>
                  <a:srgbClr val="FFFFFF"/>
                </a:solidFill>
                <a:latin typeface="Arial"/>
                <a:ea typeface="ＭＳ Ｐゴシック"/>
                <a:cs typeface="ＭＳ Ｐゴシック"/>
              </a:rPr>
              <a:t>Chemo + </a:t>
            </a:r>
            <a:r>
              <a:rPr lang="de-DE" sz="2400" b="1" dirty="0" smtClean="0">
                <a:solidFill>
                  <a:srgbClr val="FFFFFF"/>
                </a:solidFill>
                <a:latin typeface="Arial"/>
                <a:ea typeface="ＭＳ Ｐゴシック"/>
                <a:cs typeface="ＭＳ Ｐゴシック"/>
              </a:rPr>
              <a:t>cetuximab</a:t>
            </a:r>
            <a:endParaRPr lang="de-DE" sz="1000" b="1" dirty="0">
              <a:latin typeface="Arial"/>
              <a:ea typeface="ＭＳ Ｐゴシック"/>
              <a:cs typeface="ＭＳ Ｐゴシック"/>
            </a:endParaRPr>
          </a:p>
        </p:txBody>
      </p:sp>
      <p:sp>
        <p:nvSpPr>
          <p:cNvPr id="27" name="Abgerundetes Rechteck 18"/>
          <p:cNvSpPr>
            <a:spLocks noChangeArrowheads="1"/>
          </p:cNvSpPr>
          <p:nvPr/>
        </p:nvSpPr>
        <p:spPr bwMode="auto">
          <a:xfrm>
            <a:off x="5029201" y="2819401"/>
            <a:ext cx="3701711" cy="967328"/>
          </a:xfrm>
          <a:prstGeom prst="roundRect">
            <a:avLst>
              <a:gd name="adj" fmla="val 16667"/>
            </a:avLst>
          </a:prstGeom>
          <a:solidFill>
            <a:schemeClr val="accent1"/>
          </a:solidFill>
          <a:ln w="9525">
            <a:noFill/>
            <a:round/>
            <a:headEnd/>
            <a:tailEnd/>
          </a:ln>
          <a:effectLst>
            <a:outerShdw blurRad="63500" dist="23000" dir="5400000" rotWithShape="0">
              <a:srgbClr val="000000">
                <a:alpha val="34999"/>
              </a:srgbClr>
            </a:outerShdw>
          </a:effectLst>
        </p:spPr>
        <p:txBody>
          <a:bodyPr tIns="93600" anchor="ctr"/>
          <a:lstStyle/>
          <a:p>
            <a:pPr algn="ctr" defTabSz="457200">
              <a:tabLst>
                <a:tab pos="895350" algn="l"/>
              </a:tabLst>
              <a:defRPr/>
            </a:pPr>
            <a:r>
              <a:rPr lang="de-DE" sz="2400" b="1" dirty="0" smtClean="0">
                <a:solidFill>
                  <a:schemeClr val="bg2"/>
                </a:solidFill>
                <a:latin typeface="Arial"/>
                <a:ea typeface="ＭＳ Ｐゴシック"/>
                <a:cs typeface="ＭＳ Ｐゴシック"/>
              </a:rPr>
              <a:t>Chemo + </a:t>
            </a:r>
            <a:r>
              <a:rPr lang="de-DE" sz="2400" b="1" dirty="0" smtClean="0">
                <a:solidFill>
                  <a:schemeClr val="bg2"/>
                </a:solidFill>
                <a:latin typeface="Arial"/>
                <a:ea typeface="ＭＳ Ｐゴシック"/>
                <a:cs typeface="ＭＳ Ｐゴシック"/>
              </a:rPr>
              <a:t>bevacizumab</a:t>
            </a:r>
            <a:endParaRPr lang="de-DE" sz="2400" b="1" dirty="0">
              <a:solidFill>
                <a:schemeClr val="bg2"/>
              </a:solidFill>
              <a:latin typeface="Arial"/>
              <a:ea typeface="ＭＳ Ｐゴシック"/>
              <a:cs typeface="ＭＳ Ｐゴシック"/>
            </a:endParaRPr>
          </a:p>
        </p:txBody>
      </p:sp>
      <p:sp>
        <p:nvSpPr>
          <p:cNvPr id="28" name="Abgerundetes Rechteck 24"/>
          <p:cNvSpPr>
            <a:spLocks noChangeArrowheads="1"/>
          </p:cNvSpPr>
          <p:nvPr/>
        </p:nvSpPr>
        <p:spPr bwMode="auto">
          <a:xfrm>
            <a:off x="228600" y="1397001"/>
            <a:ext cx="2667001" cy="4064001"/>
          </a:xfrm>
          <a:prstGeom prst="roundRect">
            <a:avLst>
              <a:gd name="adj" fmla="val 16667"/>
            </a:avLst>
          </a:prstGeom>
          <a:noFill/>
          <a:ln w="28575">
            <a:solidFill>
              <a:srgbClr val="FFFFFF"/>
            </a:solidFill>
            <a:round/>
            <a:headEnd/>
            <a:tailEnd/>
          </a:ln>
          <a:effectLst/>
          <a:extLst/>
        </p:spPr>
        <p:txBody>
          <a:bodyPr anchor="ctr"/>
          <a:lstStyle/>
          <a:p>
            <a:pPr algn="ctr" defTabSz="457200">
              <a:defRPr/>
            </a:pPr>
            <a:r>
              <a:rPr lang="de-DE" b="1" dirty="0">
                <a:solidFill>
                  <a:srgbClr val="FFFFFF"/>
                </a:solidFill>
                <a:latin typeface="Arial"/>
                <a:ea typeface="ＭＳ Ｐゴシック" pitchFamily="34" charset="-128"/>
              </a:rPr>
              <a:t>mCRC</a:t>
            </a:r>
          </a:p>
          <a:p>
            <a:pPr algn="ctr" defTabSz="457200">
              <a:defRPr/>
            </a:pPr>
            <a:r>
              <a:rPr lang="de-DE" b="1" dirty="0">
                <a:solidFill>
                  <a:srgbClr val="FFFFFF"/>
                </a:solidFill>
                <a:latin typeface="Arial"/>
                <a:ea typeface="ＭＳ Ｐゴシック" pitchFamily="34" charset="-128"/>
              </a:rPr>
              <a:t>f</a:t>
            </a:r>
            <a:r>
              <a:rPr lang="de-DE" b="1" dirty="0" smtClean="0">
                <a:solidFill>
                  <a:srgbClr val="FFFFFF"/>
                </a:solidFill>
                <a:latin typeface="Arial"/>
                <a:ea typeface="ＭＳ Ｐゴシック" pitchFamily="34" charset="-128"/>
              </a:rPr>
              <a:t>ir</a:t>
            </a:r>
            <a:r>
              <a:rPr lang="de-DE" b="1" dirty="0" smtClean="0">
                <a:solidFill>
                  <a:srgbClr val="FFFFFF"/>
                </a:solidFill>
                <a:latin typeface="Arial"/>
                <a:ea typeface="ＭＳ Ｐゴシック" pitchFamily="34" charset="-128"/>
              </a:rPr>
              <a:t>st line</a:t>
            </a:r>
            <a:endParaRPr lang="de-DE" b="1" dirty="0" smtClean="0">
              <a:solidFill>
                <a:srgbClr val="FFFFFF"/>
              </a:solidFill>
              <a:latin typeface="Arial"/>
              <a:ea typeface="ＭＳ Ｐゴシック" pitchFamily="34" charset="-128"/>
            </a:endParaRPr>
          </a:p>
          <a:p>
            <a:pPr algn="ctr" defTabSz="457200">
              <a:defRPr/>
            </a:pPr>
            <a:endParaRPr lang="de-DE" b="1" dirty="0">
              <a:solidFill>
                <a:srgbClr val="FFFFFF"/>
              </a:solidFill>
              <a:latin typeface="Arial"/>
              <a:ea typeface="ＭＳ Ｐゴシック" pitchFamily="34" charset="-128"/>
            </a:endParaRPr>
          </a:p>
          <a:p>
            <a:pPr algn="ctr" defTabSz="457200">
              <a:defRPr/>
            </a:pPr>
            <a:r>
              <a:rPr lang="de-DE" sz="1700" b="1" i="1" dirty="0">
                <a:solidFill>
                  <a:srgbClr val="FFFF00"/>
                </a:solidFill>
                <a:latin typeface="Arial"/>
                <a:ea typeface="ＭＳ Ｐゴシック" pitchFamily="34" charset="-128"/>
              </a:rPr>
              <a:t>KRAS </a:t>
            </a:r>
            <a:r>
              <a:rPr lang="de-DE" sz="1700" b="1" dirty="0" smtClean="0">
                <a:solidFill>
                  <a:srgbClr val="FFFF00"/>
                </a:solidFill>
                <a:latin typeface="Arial"/>
                <a:ea typeface="ＭＳ Ｐゴシック" pitchFamily="34" charset="-128"/>
              </a:rPr>
              <a:t>wild type (WT)</a:t>
            </a:r>
            <a:endParaRPr lang="de-DE" sz="1700" b="1" dirty="0">
              <a:solidFill>
                <a:srgbClr val="FFFF00"/>
              </a:solidFill>
              <a:latin typeface="Arial"/>
              <a:ea typeface="ＭＳ Ｐゴシック" pitchFamily="34" charset="-128"/>
            </a:endParaRPr>
          </a:p>
          <a:p>
            <a:pPr algn="ctr" defTabSz="457200">
              <a:defRPr/>
            </a:pPr>
            <a:r>
              <a:rPr lang="de-DE" b="1" dirty="0" smtClean="0">
                <a:solidFill>
                  <a:srgbClr val="FFFF00"/>
                </a:solidFill>
                <a:latin typeface="Arial"/>
                <a:ea typeface="ＭＳ Ｐゴシック" pitchFamily="34" charset="-128"/>
              </a:rPr>
              <a:t>(codons 12,13)</a:t>
            </a:r>
          </a:p>
          <a:p>
            <a:pPr algn="ctr" defTabSz="457200">
              <a:defRPr/>
            </a:pPr>
            <a:endParaRPr lang="de-DE" b="1" dirty="0">
              <a:solidFill>
                <a:schemeClr val="bg2"/>
              </a:solidFill>
              <a:latin typeface="Arial"/>
              <a:ea typeface="ＭＳ Ｐゴシック" pitchFamily="34" charset="-128"/>
            </a:endParaRPr>
          </a:p>
          <a:p>
            <a:pPr algn="ctr" defTabSz="457200">
              <a:defRPr/>
            </a:pPr>
            <a:r>
              <a:rPr lang="de-DE" b="1" dirty="0" smtClean="0">
                <a:solidFill>
                  <a:schemeClr val="bg1"/>
                </a:solidFill>
                <a:latin typeface="Arial"/>
                <a:ea typeface="ＭＳ Ｐゴシック" pitchFamily="34" charset="-128"/>
              </a:rPr>
              <a:t>Strata:</a:t>
            </a:r>
          </a:p>
          <a:p>
            <a:pPr marL="285750" indent="-285750" defTabSz="457200">
              <a:buFont typeface="Arial" panose="020B0604020202020204" pitchFamily="34" charset="0"/>
              <a:buChar char="•"/>
              <a:defRPr/>
            </a:pPr>
            <a:r>
              <a:rPr lang="de-DE" sz="1600" b="1" dirty="0" smtClean="0">
                <a:solidFill>
                  <a:srgbClr val="FFFF00"/>
                </a:solidFill>
                <a:latin typeface="Arial"/>
                <a:ea typeface="ＭＳ Ｐゴシック" pitchFamily="34" charset="-128"/>
              </a:rPr>
              <a:t>FOLFOX/FOLFIRI</a:t>
            </a:r>
          </a:p>
          <a:p>
            <a:pPr marL="285750" indent="-285750" defTabSz="457200">
              <a:buFont typeface="Arial" panose="020B0604020202020204" pitchFamily="34" charset="0"/>
              <a:buChar char="•"/>
              <a:defRPr/>
            </a:pPr>
            <a:r>
              <a:rPr lang="de-DE" sz="1600" b="1" dirty="0" smtClean="0">
                <a:solidFill>
                  <a:srgbClr val="FFFF00"/>
                </a:solidFill>
                <a:latin typeface="Arial"/>
                <a:ea typeface="ＭＳ Ｐゴシック" pitchFamily="34" charset="-128"/>
              </a:rPr>
              <a:t>Prior adjuvant chemo</a:t>
            </a:r>
          </a:p>
          <a:p>
            <a:pPr marL="285750" indent="-285750" defTabSz="457200">
              <a:buFont typeface="Arial" panose="020B0604020202020204" pitchFamily="34" charset="0"/>
              <a:buChar char="•"/>
              <a:defRPr/>
            </a:pPr>
            <a:r>
              <a:rPr lang="de-DE" sz="1600" b="1" dirty="0" smtClean="0">
                <a:solidFill>
                  <a:srgbClr val="FFFF00"/>
                </a:solidFill>
                <a:latin typeface="Arial"/>
                <a:ea typeface="ＭＳ Ｐゴシック" pitchFamily="34" charset="-128"/>
              </a:rPr>
              <a:t>Prior </a:t>
            </a:r>
            <a:r>
              <a:rPr lang="de-DE" sz="1600" b="1" dirty="0" smtClean="0">
                <a:solidFill>
                  <a:srgbClr val="FFFF00"/>
                </a:solidFill>
                <a:latin typeface="Arial"/>
                <a:ea typeface="ＭＳ Ｐゴシック" pitchFamily="34" charset="-128"/>
              </a:rPr>
              <a:t>radiotherapy </a:t>
            </a:r>
            <a:endParaRPr lang="de-DE" sz="1600" b="1" dirty="0" smtClean="0">
              <a:solidFill>
                <a:srgbClr val="FFFF00"/>
              </a:solidFill>
              <a:latin typeface="Arial"/>
              <a:ea typeface="ＭＳ Ｐゴシック" pitchFamily="34" charset="-128"/>
            </a:endParaRPr>
          </a:p>
        </p:txBody>
      </p:sp>
      <p:sp>
        <p:nvSpPr>
          <p:cNvPr id="29" name="Abgerundetes Rechteck 24"/>
          <p:cNvSpPr>
            <a:spLocks noChangeArrowheads="1"/>
          </p:cNvSpPr>
          <p:nvPr/>
        </p:nvSpPr>
        <p:spPr bwMode="auto">
          <a:xfrm>
            <a:off x="3200400" y="2006601"/>
            <a:ext cx="1594108" cy="2418138"/>
          </a:xfrm>
          <a:prstGeom prst="roundRect">
            <a:avLst>
              <a:gd name="adj" fmla="val 16667"/>
            </a:avLst>
          </a:prstGeom>
          <a:noFill/>
          <a:ln w="28575">
            <a:solidFill>
              <a:srgbClr val="FFFFFF"/>
            </a:solidFill>
            <a:round/>
            <a:headEnd/>
            <a:tailEnd/>
          </a:ln>
          <a:effectLst/>
          <a:extLst/>
        </p:spPr>
        <p:txBody>
          <a:bodyPr anchor="ctr"/>
          <a:lstStyle/>
          <a:p>
            <a:pPr algn="ctr" defTabSz="457200">
              <a:defRPr/>
            </a:pPr>
            <a:r>
              <a:rPr lang="de-DE" sz="2000" b="1" dirty="0" smtClean="0">
                <a:solidFill>
                  <a:srgbClr val="FFFFFF"/>
                </a:solidFill>
                <a:latin typeface="Arial"/>
                <a:ea typeface="ＭＳ Ｐゴシック" pitchFamily="34" charset="-128"/>
              </a:rPr>
              <a:t>FOLFIRI</a:t>
            </a:r>
          </a:p>
          <a:p>
            <a:pPr algn="ctr" defTabSz="457200">
              <a:defRPr/>
            </a:pPr>
            <a:r>
              <a:rPr lang="de-DE" b="1" dirty="0" err="1">
                <a:solidFill>
                  <a:srgbClr val="FFFFFF"/>
                </a:solidFill>
                <a:latin typeface="Arial"/>
                <a:ea typeface="ＭＳ Ｐゴシック" pitchFamily="34" charset="-128"/>
              </a:rPr>
              <a:t>o</a:t>
            </a:r>
            <a:r>
              <a:rPr lang="de-DE" b="1" dirty="0" err="1" smtClean="0">
                <a:solidFill>
                  <a:srgbClr val="FFFFFF"/>
                </a:solidFill>
                <a:latin typeface="Arial"/>
                <a:ea typeface="ＭＳ Ｐゴシック" pitchFamily="34" charset="-128"/>
              </a:rPr>
              <a:t>r</a:t>
            </a:r>
            <a:r>
              <a:rPr lang="de-DE" b="1" dirty="0" smtClean="0">
                <a:solidFill>
                  <a:srgbClr val="FFFFFF"/>
                </a:solidFill>
                <a:latin typeface="Arial"/>
                <a:ea typeface="ＭＳ Ｐゴシック" pitchFamily="34" charset="-128"/>
              </a:rPr>
              <a:t> </a:t>
            </a:r>
          </a:p>
          <a:p>
            <a:pPr algn="ctr" defTabSz="457200">
              <a:defRPr/>
            </a:pPr>
            <a:r>
              <a:rPr lang="de-DE" sz="2000" b="1" dirty="0" smtClean="0">
                <a:solidFill>
                  <a:srgbClr val="FFFFFF"/>
                </a:solidFill>
                <a:latin typeface="Arial"/>
                <a:ea typeface="ＭＳ Ｐゴシック" pitchFamily="34" charset="-128"/>
              </a:rPr>
              <a:t>FOLFOX</a:t>
            </a:r>
          </a:p>
          <a:p>
            <a:pPr algn="ctr" defTabSz="457200">
              <a:defRPr/>
            </a:pPr>
            <a:endParaRPr lang="de-DE" b="1" dirty="0" smtClean="0">
              <a:solidFill>
                <a:srgbClr val="FFFFFF"/>
              </a:solidFill>
              <a:latin typeface="Arial"/>
              <a:ea typeface="ＭＳ Ｐゴシック" pitchFamily="34" charset="-128"/>
            </a:endParaRPr>
          </a:p>
          <a:p>
            <a:pPr algn="ctr" defTabSz="457200">
              <a:defRPr/>
            </a:pPr>
            <a:r>
              <a:rPr lang="de-DE" b="1" dirty="0" smtClean="0">
                <a:solidFill>
                  <a:srgbClr val="FFFFFF"/>
                </a:solidFill>
                <a:latin typeface="Arial"/>
                <a:ea typeface="ＭＳ Ｐゴシック" pitchFamily="34" charset="-128"/>
              </a:rPr>
              <a:t>MD </a:t>
            </a:r>
            <a:r>
              <a:rPr lang="de-DE" b="1" dirty="0" err="1" smtClean="0">
                <a:solidFill>
                  <a:srgbClr val="FFFFFF"/>
                </a:solidFill>
                <a:latin typeface="Arial"/>
                <a:ea typeface="ＭＳ Ｐゴシック" pitchFamily="34" charset="-128"/>
              </a:rPr>
              <a:t>choice</a:t>
            </a:r>
            <a:endParaRPr lang="de-DE" b="1" dirty="0">
              <a:solidFill>
                <a:srgbClr val="FFFFFF"/>
              </a:solidFill>
              <a:latin typeface="Arial"/>
              <a:ea typeface="ＭＳ Ｐゴシック" pitchFamily="34" charset="-128"/>
            </a:endParaRPr>
          </a:p>
        </p:txBody>
      </p:sp>
      <p:grpSp>
        <p:nvGrpSpPr>
          <p:cNvPr id="32" name="Group 31"/>
          <p:cNvGrpSpPr/>
          <p:nvPr/>
        </p:nvGrpSpPr>
        <p:grpSpPr>
          <a:xfrm>
            <a:off x="4800601" y="3937000"/>
            <a:ext cx="3930311" cy="967328"/>
            <a:chOff x="4800600" y="2952750"/>
            <a:chExt cx="3930311" cy="725496"/>
          </a:xfrm>
        </p:grpSpPr>
        <p:sp>
          <p:nvSpPr>
            <p:cNvPr id="13" name="Line 3"/>
            <p:cNvSpPr>
              <a:spLocks noChangeShapeType="1"/>
            </p:cNvSpPr>
            <p:nvPr/>
          </p:nvSpPr>
          <p:spPr bwMode="auto">
            <a:xfrm>
              <a:off x="4800600" y="3028950"/>
              <a:ext cx="228600" cy="304800"/>
            </a:xfrm>
            <a:prstGeom prst="line">
              <a:avLst/>
            </a:prstGeom>
            <a:noFill/>
            <a:ln w="38100">
              <a:solidFill>
                <a:srgbClr val="FFFFFF"/>
              </a:solidFill>
              <a:round/>
              <a:headEnd/>
              <a:tailEnd type="triangle" w="med" len="med"/>
            </a:ln>
          </p:spPr>
          <p:txBody>
            <a:bodyPr/>
            <a:lstStyle/>
            <a:p>
              <a:pPr defTabSz="457200"/>
              <a:endParaRPr lang="hu-HU" sz="1800" smtClean="0">
                <a:solidFill>
                  <a:srgbClr val="2E3192"/>
                </a:solidFill>
                <a:latin typeface="Arial" pitchFamily="34" charset="0"/>
                <a:ea typeface="ＭＳ Ｐゴシック" pitchFamily="34" charset="-128"/>
              </a:endParaRPr>
            </a:p>
          </p:txBody>
        </p:sp>
        <p:sp>
          <p:nvSpPr>
            <p:cNvPr id="14" name="Abgerundetes Rechteck 18"/>
            <p:cNvSpPr>
              <a:spLocks noChangeArrowheads="1"/>
            </p:cNvSpPr>
            <p:nvPr/>
          </p:nvSpPr>
          <p:spPr bwMode="auto">
            <a:xfrm>
              <a:off x="5029200" y="2952750"/>
              <a:ext cx="3701711" cy="725496"/>
            </a:xfrm>
            <a:prstGeom prst="roundRect">
              <a:avLst>
                <a:gd name="adj" fmla="val 16667"/>
              </a:avLst>
            </a:prstGeom>
            <a:solidFill>
              <a:srgbClr val="FF00FF"/>
            </a:solidFill>
            <a:ln w="9525">
              <a:noFill/>
              <a:round/>
              <a:headEnd/>
              <a:tailEnd/>
            </a:ln>
            <a:effectLst>
              <a:outerShdw blurRad="63500" dist="23000" dir="5400000" rotWithShape="0">
                <a:srgbClr val="000000">
                  <a:alpha val="34999"/>
                </a:srgbClr>
              </a:outerShdw>
            </a:effectLst>
          </p:spPr>
          <p:txBody>
            <a:bodyPr tIns="93600" anchor="ctr"/>
            <a:lstStyle/>
            <a:p>
              <a:pPr algn="ctr" defTabSz="457200">
                <a:tabLst>
                  <a:tab pos="895350" algn="l"/>
                </a:tabLst>
                <a:defRPr/>
              </a:pPr>
              <a:r>
                <a:rPr lang="de-DE" sz="2000" b="1" dirty="0" smtClean="0">
                  <a:solidFill>
                    <a:srgbClr val="FFFFFF"/>
                  </a:solidFill>
                  <a:latin typeface="Arial"/>
                  <a:ea typeface="ＭＳ Ｐゴシック"/>
                  <a:cs typeface="ＭＳ Ｐゴシック"/>
                </a:rPr>
                <a:t>Chemo + </a:t>
              </a:r>
              <a:r>
                <a:rPr lang="de-DE" sz="2000" b="1" dirty="0" smtClean="0">
                  <a:solidFill>
                    <a:srgbClr val="FFFFFF"/>
                  </a:solidFill>
                  <a:latin typeface="Arial"/>
                  <a:ea typeface="ＭＳ Ｐゴシック"/>
                  <a:cs typeface="ＭＳ Ｐゴシック"/>
                </a:rPr>
                <a:t>bevacizumab </a:t>
              </a:r>
              <a:r>
                <a:rPr lang="de-DE" sz="2000" b="1" dirty="0" smtClean="0">
                  <a:solidFill>
                    <a:srgbClr val="FFFFFF"/>
                  </a:solidFill>
                  <a:latin typeface="Arial"/>
                  <a:ea typeface="ＭＳ Ｐゴシック"/>
                  <a:cs typeface="ＭＳ Ｐゴシック"/>
                </a:rPr>
                <a:t>and </a:t>
              </a:r>
              <a:r>
                <a:rPr lang="de-DE" sz="2000" b="1" dirty="0" smtClean="0">
                  <a:solidFill>
                    <a:srgbClr val="FFFFFF"/>
                  </a:solidFill>
                  <a:latin typeface="Arial"/>
                  <a:ea typeface="ＭＳ Ｐゴシック"/>
                  <a:cs typeface="ＭＳ Ｐゴシック"/>
                </a:rPr>
                <a:t>cetuximab</a:t>
              </a:r>
              <a:endParaRPr lang="de-DE" sz="2000" b="1" dirty="0">
                <a:solidFill>
                  <a:srgbClr val="FFFFFF"/>
                </a:solidFill>
                <a:latin typeface="Arial"/>
                <a:ea typeface="ＭＳ Ｐゴシック"/>
                <a:cs typeface="ＭＳ Ｐゴシック"/>
              </a:endParaRPr>
            </a:p>
          </p:txBody>
        </p:sp>
      </p:grpSp>
      <p:sp>
        <p:nvSpPr>
          <p:cNvPr id="16" name="TextBox 15"/>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extLst>
      <p:ext uri="{BB962C8B-B14F-4D97-AF65-F5344CB8AC3E}">
        <p14:creationId xmlns:p14="http://schemas.microsoft.com/office/powerpoint/2010/main" val="338040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12192"/>
            <a:ext cx="8686800" cy="1397000"/>
          </a:xfrm>
        </p:spPr>
        <p:txBody>
          <a:bodyPr/>
          <a:lstStyle/>
          <a:p>
            <a:pPr eaLnBrk="1" hangingPunct="1"/>
            <a:r>
              <a:rPr lang="en-US" sz="3200" dirty="0" smtClean="0">
                <a:latin typeface="Arial" charset="0"/>
              </a:rPr>
              <a:t>CALGB/SWOG 80405: Final Design</a:t>
            </a:r>
            <a:endParaRPr lang="en-US" sz="3200" dirty="0">
              <a:latin typeface="Arial" charset="0"/>
            </a:endParaRPr>
          </a:p>
        </p:txBody>
      </p:sp>
      <p:sp>
        <p:nvSpPr>
          <p:cNvPr id="22" name="Textfeld 34"/>
          <p:cNvSpPr txBox="1">
            <a:spLocks noChangeArrowheads="1"/>
          </p:cNvSpPr>
          <p:nvPr/>
        </p:nvSpPr>
        <p:spPr bwMode="auto">
          <a:xfrm>
            <a:off x="1981201" y="5054600"/>
            <a:ext cx="6203433" cy="914400"/>
          </a:xfrm>
          <a:prstGeom prst="rect">
            <a:avLst/>
          </a:prstGeom>
          <a:noFill/>
          <a:ln w="9525">
            <a:noFill/>
            <a:miter lim="800000"/>
            <a:headEnd/>
            <a:tailEnd/>
          </a:ln>
        </p:spPr>
        <p:txBody>
          <a:bodyPr/>
          <a:lstStyle/>
          <a:p>
            <a:pPr defTabSz="457200">
              <a:spcBef>
                <a:spcPts val="1038"/>
              </a:spcBef>
              <a:buClr>
                <a:srgbClr val="E8FF55"/>
              </a:buClr>
            </a:pPr>
            <a:r>
              <a:rPr lang="de-DE" b="1" dirty="0">
                <a:solidFill>
                  <a:srgbClr val="FFFF00"/>
                </a:solidFill>
                <a:latin typeface="Arial" pitchFamily="34" charset="0"/>
                <a:ea typeface="ＭＳ Ｐゴシック" pitchFamily="34" charset="-128"/>
                <a:cs typeface="Arial" pitchFamily="34" charset="0"/>
              </a:rPr>
              <a:t>	</a:t>
            </a:r>
            <a:r>
              <a:rPr lang="de-DE" b="1" dirty="0" smtClean="0">
                <a:solidFill>
                  <a:srgbClr val="FFFF00"/>
                </a:solidFill>
                <a:latin typeface="Arial" pitchFamily="34" charset="0"/>
                <a:ea typeface="ＭＳ Ｐゴシック" pitchFamily="34" charset="-128"/>
                <a:cs typeface="Arial" pitchFamily="34" charset="0"/>
              </a:rPr>
              <a:t>     			      </a:t>
            </a:r>
            <a:r>
              <a:rPr lang="de-DE" sz="2400" b="1" dirty="0" smtClean="0">
                <a:solidFill>
                  <a:srgbClr val="FFFF00"/>
                </a:solidFill>
                <a:latin typeface="Arial" pitchFamily="34" charset="0"/>
                <a:ea typeface="ＭＳ Ｐゴシック" pitchFamily="34" charset="-128"/>
                <a:cs typeface="Arial" pitchFamily="34" charset="0"/>
              </a:rPr>
              <a:t>n = 1140</a:t>
            </a:r>
          </a:p>
          <a:p>
            <a:pPr defTabSz="457200">
              <a:spcBef>
                <a:spcPts val="1038"/>
              </a:spcBef>
              <a:buClr>
                <a:srgbClr val="E8FF55"/>
              </a:buClr>
            </a:pPr>
            <a:r>
              <a:rPr lang="de-DE" sz="2400" b="1" dirty="0" smtClean="0">
                <a:solidFill>
                  <a:srgbClr val="FFFF00"/>
                </a:solidFill>
                <a:latin typeface="Arial" pitchFamily="34" charset="0"/>
                <a:ea typeface="ＭＳ Ｐゴシック" pitchFamily="34" charset="-128"/>
                <a:cs typeface="Arial" pitchFamily="34" charset="0"/>
              </a:rPr>
              <a:t>       </a:t>
            </a:r>
            <a:r>
              <a:rPr lang="de-DE" sz="2400" b="1" dirty="0">
                <a:solidFill>
                  <a:srgbClr val="FFFF00"/>
                </a:solidFill>
                <a:latin typeface="Arial" pitchFamily="34" charset="0"/>
                <a:ea typeface="ＭＳ Ｐゴシック" pitchFamily="34" charset="-128"/>
                <a:cs typeface="Arial" pitchFamily="34" charset="0"/>
              </a:rPr>
              <a:t>Primary endpoint: Overall Survival       </a:t>
            </a:r>
          </a:p>
          <a:p>
            <a:pPr defTabSz="457200">
              <a:spcBef>
                <a:spcPts val="1038"/>
              </a:spcBef>
              <a:buClr>
                <a:srgbClr val="E8FF55"/>
              </a:buClr>
            </a:pPr>
            <a:endParaRPr lang="de-DE" sz="2400" b="1" dirty="0" smtClean="0">
              <a:solidFill>
                <a:srgbClr val="FFFF00"/>
              </a:solidFill>
              <a:latin typeface="Arial" pitchFamily="34" charset="0"/>
              <a:ea typeface="ＭＳ Ｐゴシック" pitchFamily="34" charset="-128"/>
              <a:cs typeface="Arial" pitchFamily="34" charset="0"/>
            </a:endParaRPr>
          </a:p>
        </p:txBody>
      </p:sp>
      <p:sp>
        <p:nvSpPr>
          <p:cNvPr id="23" name="Line 2"/>
          <p:cNvSpPr>
            <a:spLocks noChangeShapeType="1"/>
          </p:cNvSpPr>
          <p:nvPr/>
        </p:nvSpPr>
        <p:spPr bwMode="auto">
          <a:xfrm flipV="1">
            <a:off x="4800601" y="2209801"/>
            <a:ext cx="228600" cy="304800"/>
          </a:xfrm>
          <a:prstGeom prst="line">
            <a:avLst/>
          </a:prstGeom>
          <a:noFill/>
          <a:ln w="38100">
            <a:solidFill>
              <a:srgbClr val="FFFFFF"/>
            </a:solidFill>
            <a:round/>
            <a:headEnd/>
            <a:tailEnd type="triangle" w="med" len="med"/>
          </a:ln>
        </p:spPr>
        <p:txBody>
          <a:bodyPr/>
          <a:lstStyle/>
          <a:p>
            <a:pPr defTabSz="457200"/>
            <a:endParaRPr lang="hu-HU" sz="1800" b="1" smtClean="0">
              <a:solidFill>
                <a:srgbClr val="2E3192"/>
              </a:solidFill>
              <a:latin typeface="Arial" pitchFamily="34" charset="0"/>
              <a:ea typeface="ＭＳ Ｐゴシック" pitchFamily="34" charset="-128"/>
            </a:endParaRPr>
          </a:p>
        </p:txBody>
      </p:sp>
      <p:sp>
        <p:nvSpPr>
          <p:cNvPr id="24" name="Line 3"/>
          <p:cNvSpPr>
            <a:spLocks noChangeShapeType="1"/>
          </p:cNvSpPr>
          <p:nvPr/>
        </p:nvSpPr>
        <p:spPr bwMode="auto">
          <a:xfrm>
            <a:off x="4800601" y="3225801"/>
            <a:ext cx="228600" cy="0"/>
          </a:xfrm>
          <a:prstGeom prst="line">
            <a:avLst/>
          </a:prstGeom>
          <a:noFill/>
          <a:ln w="38100">
            <a:solidFill>
              <a:srgbClr val="FFFFFF"/>
            </a:solidFill>
            <a:round/>
            <a:headEnd/>
            <a:tailEnd type="triangle" w="med" len="med"/>
          </a:ln>
        </p:spPr>
        <p:txBody>
          <a:bodyPr/>
          <a:lstStyle/>
          <a:p>
            <a:pPr defTabSz="457200"/>
            <a:endParaRPr lang="hu-HU" sz="1800" b="1" smtClean="0">
              <a:solidFill>
                <a:srgbClr val="2E3192"/>
              </a:solidFill>
              <a:latin typeface="Arial" pitchFamily="34" charset="0"/>
              <a:ea typeface="ＭＳ Ｐゴシック" pitchFamily="34" charset="-128"/>
            </a:endParaRPr>
          </a:p>
        </p:txBody>
      </p:sp>
      <p:cxnSp>
        <p:nvCxnSpPr>
          <p:cNvPr id="25" name="Gerade Verbindung mit Pfeil 11"/>
          <p:cNvCxnSpPr>
            <a:cxnSpLocks noChangeShapeType="1"/>
          </p:cNvCxnSpPr>
          <p:nvPr/>
        </p:nvCxnSpPr>
        <p:spPr bwMode="auto">
          <a:xfrm>
            <a:off x="2895601" y="3124201"/>
            <a:ext cx="295936" cy="0"/>
          </a:xfrm>
          <a:prstGeom prst="straightConnector1">
            <a:avLst/>
          </a:prstGeom>
          <a:noFill/>
          <a:ln w="38100">
            <a:solidFill>
              <a:srgbClr val="FFFFFF"/>
            </a:solidFill>
            <a:round/>
            <a:headEnd/>
            <a:tailEnd type="triangle" w="med" len="med"/>
          </a:ln>
        </p:spPr>
      </p:cxnSp>
      <p:sp>
        <p:nvSpPr>
          <p:cNvPr id="26" name="Abgerundetes Rechteck 17"/>
          <p:cNvSpPr>
            <a:spLocks noChangeArrowheads="1"/>
          </p:cNvSpPr>
          <p:nvPr/>
        </p:nvSpPr>
        <p:spPr bwMode="auto">
          <a:xfrm>
            <a:off x="5029201" y="1701801"/>
            <a:ext cx="3701711" cy="967331"/>
          </a:xfrm>
          <a:prstGeom prst="roundRect">
            <a:avLst>
              <a:gd name="adj" fmla="val 16667"/>
            </a:avLst>
          </a:prstGeom>
          <a:solidFill>
            <a:srgbClr val="FF6600"/>
          </a:solidFill>
          <a:ln w="9525">
            <a:noFill/>
            <a:round/>
            <a:headEnd/>
            <a:tailEnd/>
          </a:ln>
          <a:effectLst>
            <a:outerShdw blurRad="63500" dist="23000" dir="5400000" rotWithShape="0">
              <a:srgbClr val="000000">
                <a:alpha val="34999"/>
              </a:srgbClr>
            </a:outerShdw>
          </a:effectLst>
        </p:spPr>
        <p:txBody>
          <a:bodyPr tIns="93600" anchor="ctr"/>
          <a:lstStyle/>
          <a:p>
            <a:pPr algn="ctr" defTabSz="457200">
              <a:tabLst>
                <a:tab pos="895350" algn="l"/>
              </a:tabLst>
              <a:defRPr/>
            </a:pPr>
            <a:r>
              <a:rPr lang="de-DE" sz="2400" b="1" dirty="0" smtClean="0">
                <a:solidFill>
                  <a:srgbClr val="FFFFFF"/>
                </a:solidFill>
                <a:latin typeface="Arial"/>
                <a:ea typeface="ＭＳ Ｐゴシック"/>
                <a:cs typeface="ＭＳ Ｐゴシック"/>
              </a:rPr>
              <a:t>Chemo + </a:t>
            </a:r>
            <a:r>
              <a:rPr lang="de-DE" sz="2400" b="1" dirty="0" smtClean="0">
                <a:solidFill>
                  <a:srgbClr val="FFFFFF"/>
                </a:solidFill>
                <a:latin typeface="Arial"/>
                <a:ea typeface="ＭＳ Ｐゴシック"/>
                <a:cs typeface="ＭＳ Ｐゴシック"/>
              </a:rPr>
              <a:t>cetuximab</a:t>
            </a:r>
            <a:endParaRPr lang="de-DE" sz="1000" b="1" dirty="0">
              <a:latin typeface="Arial"/>
              <a:ea typeface="ＭＳ Ｐゴシック"/>
              <a:cs typeface="ＭＳ Ｐゴシック"/>
            </a:endParaRPr>
          </a:p>
        </p:txBody>
      </p:sp>
      <p:sp>
        <p:nvSpPr>
          <p:cNvPr id="27" name="Abgerundetes Rechteck 18"/>
          <p:cNvSpPr>
            <a:spLocks noChangeArrowheads="1"/>
          </p:cNvSpPr>
          <p:nvPr/>
        </p:nvSpPr>
        <p:spPr bwMode="auto">
          <a:xfrm>
            <a:off x="5029201" y="2819401"/>
            <a:ext cx="3701711" cy="967328"/>
          </a:xfrm>
          <a:prstGeom prst="roundRect">
            <a:avLst>
              <a:gd name="adj" fmla="val 16667"/>
            </a:avLst>
          </a:prstGeom>
          <a:solidFill>
            <a:schemeClr val="accent1"/>
          </a:solidFill>
          <a:ln w="9525">
            <a:noFill/>
            <a:round/>
            <a:headEnd/>
            <a:tailEnd/>
          </a:ln>
          <a:effectLst>
            <a:outerShdw blurRad="63500" dist="23000" dir="5400000" rotWithShape="0">
              <a:srgbClr val="000000">
                <a:alpha val="34999"/>
              </a:srgbClr>
            </a:outerShdw>
          </a:effectLst>
        </p:spPr>
        <p:txBody>
          <a:bodyPr tIns="93600" anchor="ctr"/>
          <a:lstStyle/>
          <a:p>
            <a:pPr algn="ctr" defTabSz="457200">
              <a:tabLst>
                <a:tab pos="895350" algn="l"/>
              </a:tabLst>
              <a:defRPr/>
            </a:pPr>
            <a:r>
              <a:rPr lang="de-DE" sz="2400" b="1" dirty="0" smtClean="0">
                <a:solidFill>
                  <a:schemeClr val="bg2"/>
                </a:solidFill>
                <a:latin typeface="Arial"/>
                <a:ea typeface="ＭＳ Ｐゴシック"/>
                <a:cs typeface="ＭＳ Ｐゴシック"/>
              </a:rPr>
              <a:t>Chemo + </a:t>
            </a:r>
            <a:r>
              <a:rPr lang="de-DE" sz="2400" b="1" dirty="0" smtClean="0">
                <a:solidFill>
                  <a:schemeClr val="bg2"/>
                </a:solidFill>
                <a:latin typeface="Arial"/>
                <a:ea typeface="ＭＳ Ｐゴシック"/>
                <a:cs typeface="ＭＳ Ｐゴシック"/>
              </a:rPr>
              <a:t>bevacizumab</a:t>
            </a:r>
            <a:endParaRPr lang="de-DE" sz="2400" b="1" dirty="0">
              <a:solidFill>
                <a:schemeClr val="bg2"/>
              </a:solidFill>
              <a:latin typeface="Arial"/>
              <a:ea typeface="ＭＳ Ｐゴシック"/>
              <a:cs typeface="ＭＳ Ｐゴシック"/>
            </a:endParaRPr>
          </a:p>
        </p:txBody>
      </p:sp>
      <p:sp>
        <p:nvSpPr>
          <p:cNvPr id="28" name="Abgerundetes Rechteck 24"/>
          <p:cNvSpPr>
            <a:spLocks noChangeArrowheads="1"/>
          </p:cNvSpPr>
          <p:nvPr/>
        </p:nvSpPr>
        <p:spPr bwMode="auto">
          <a:xfrm>
            <a:off x="304801" y="1397001"/>
            <a:ext cx="2590800" cy="4064001"/>
          </a:xfrm>
          <a:prstGeom prst="roundRect">
            <a:avLst>
              <a:gd name="adj" fmla="val 16667"/>
            </a:avLst>
          </a:prstGeom>
          <a:noFill/>
          <a:ln w="28575">
            <a:solidFill>
              <a:srgbClr val="FFFFFF"/>
            </a:solidFill>
            <a:round/>
            <a:headEnd/>
            <a:tailEnd/>
          </a:ln>
          <a:effectLst/>
          <a:extLst/>
        </p:spPr>
        <p:txBody>
          <a:bodyPr anchor="ctr"/>
          <a:lstStyle/>
          <a:p>
            <a:pPr algn="ctr" defTabSz="457200">
              <a:defRPr/>
            </a:pPr>
            <a:r>
              <a:rPr lang="de-DE" b="1" dirty="0">
                <a:solidFill>
                  <a:srgbClr val="FFFFFF"/>
                </a:solidFill>
                <a:latin typeface="Arial"/>
                <a:ea typeface="ＭＳ Ｐゴシック" pitchFamily="34" charset="-128"/>
              </a:rPr>
              <a:t>mCRC</a:t>
            </a:r>
          </a:p>
          <a:p>
            <a:pPr algn="ctr" defTabSz="457200">
              <a:defRPr/>
            </a:pPr>
            <a:r>
              <a:rPr lang="de-DE" b="1" dirty="0" smtClean="0">
                <a:solidFill>
                  <a:srgbClr val="FFFFFF"/>
                </a:solidFill>
                <a:latin typeface="Arial"/>
                <a:ea typeface="ＭＳ Ｐゴシック" pitchFamily="34" charset="-128"/>
              </a:rPr>
              <a:t>fir</a:t>
            </a:r>
            <a:r>
              <a:rPr lang="de-DE" b="1" dirty="0" smtClean="0">
                <a:solidFill>
                  <a:srgbClr val="FFFFFF"/>
                </a:solidFill>
                <a:latin typeface="Arial"/>
                <a:ea typeface="ＭＳ Ｐゴシック" pitchFamily="34" charset="-128"/>
              </a:rPr>
              <a:t>st line</a:t>
            </a:r>
            <a:endParaRPr lang="de-DE" b="1" dirty="0" smtClean="0">
              <a:solidFill>
                <a:srgbClr val="FFFFFF"/>
              </a:solidFill>
              <a:latin typeface="Arial"/>
              <a:ea typeface="ＭＳ Ｐゴシック" pitchFamily="34" charset="-128"/>
            </a:endParaRPr>
          </a:p>
          <a:p>
            <a:pPr algn="ctr" defTabSz="457200">
              <a:defRPr/>
            </a:pPr>
            <a:endParaRPr lang="de-DE" b="1" dirty="0">
              <a:solidFill>
                <a:srgbClr val="FFFFFF"/>
              </a:solidFill>
              <a:latin typeface="Arial"/>
              <a:ea typeface="ＭＳ Ｐゴシック" pitchFamily="34" charset="-128"/>
            </a:endParaRPr>
          </a:p>
          <a:p>
            <a:pPr algn="ctr" defTabSz="457200">
              <a:defRPr/>
            </a:pPr>
            <a:r>
              <a:rPr lang="de-DE" b="1" i="1" dirty="0">
                <a:solidFill>
                  <a:srgbClr val="FFFF00"/>
                </a:solidFill>
                <a:latin typeface="Arial"/>
                <a:ea typeface="ＭＳ Ｐゴシック" pitchFamily="34" charset="-128"/>
              </a:rPr>
              <a:t>KRAS </a:t>
            </a:r>
            <a:r>
              <a:rPr lang="de-DE" b="1" dirty="0" smtClean="0">
                <a:solidFill>
                  <a:srgbClr val="FFFF00"/>
                </a:solidFill>
                <a:latin typeface="Arial"/>
                <a:ea typeface="ＭＳ Ｐゴシック" pitchFamily="34" charset="-128"/>
              </a:rPr>
              <a:t>wild type</a:t>
            </a:r>
            <a:endParaRPr lang="de-DE" b="1" dirty="0">
              <a:solidFill>
                <a:srgbClr val="FFFF00"/>
              </a:solidFill>
              <a:latin typeface="Arial"/>
              <a:ea typeface="ＭＳ Ｐゴシック" pitchFamily="34" charset="-128"/>
            </a:endParaRPr>
          </a:p>
          <a:p>
            <a:pPr algn="ctr" defTabSz="457200">
              <a:defRPr/>
            </a:pPr>
            <a:r>
              <a:rPr lang="de-DE" b="1" dirty="0" smtClean="0">
                <a:solidFill>
                  <a:srgbClr val="FFFF00"/>
                </a:solidFill>
                <a:latin typeface="Arial"/>
                <a:ea typeface="ＭＳ Ｐゴシック" pitchFamily="34" charset="-128"/>
              </a:rPr>
              <a:t>(codons 12,13)</a:t>
            </a:r>
          </a:p>
          <a:p>
            <a:pPr algn="ctr" defTabSz="457200">
              <a:defRPr/>
            </a:pPr>
            <a:endParaRPr lang="de-DE" b="1" dirty="0">
              <a:solidFill>
                <a:schemeClr val="bg2"/>
              </a:solidFill>
              <a:latin typeface="Arial"/>
              <a:ea typeface="ＭＳ Ｐゴシック" pitchFamily="34" charset="-128"/>
            </a:endParaRPr>
          </a:p>
          <a:p>
            <a:pPr algn="ctr" defTabSz="457200">
              <a:defRPr/>
            </a:pPr>
            <a:r>
              <a:rPr lang="de-DE" b="1" dirty="0" smtClean="0">
                <a:solidFill>
                  <a:schemeClr val="bg1"/>
                </a:solidFill>
                <a:latin typeface="Arial"/>
                <a:ea typeface="ＭＳ Ｐゴシック" pitchFamily="34" charset="-128"/>
              </a:rPr>
              <a:t>Strata:</a:t>
            </a:r>
          </a:p>
          <a:p>
            <a:pPr marL="285750" indent="-285750" defTabSz="457200">
              <a:buFont typeface="Arial" panose="020B0604020202020204" pitchFamily="34" charset="0"/>
              <a:buChar char="•"/>
              <a:defRPr/>
            </a:pPr>
            <a:r>
              <a:rPr lang="de-DE" sz="1600" b="1" dirty="0" smtClean="0">
                <a:solidFill>
                  <a:srgbClr val="FFFF00"/>
                </a:solidFill>
                <a:latin typeface="Arial"/>
                <a:ea typeface="ＭＳ Ｐゴシック" pitchFamily="34" charset="-128"/>
              </a:rPr>
              <a:t>FOLFOX/FOLFIRI</a:t>
            </a:r>
          </a:p>
          <a:p>
            <a:pPr marL="285750" indent="-285750" defTabSz="457200">
              <a:buFont typeface="Arial" panose="020B0604020202020204" pitchFamily="34" charset="0"/>
              <a:buChar char="•"/>
              <a:defRPr/>
            </a:pPr>
            <a:r>
              <a:rPr lang="de-DE" sz="1600" b="1" dirty="0" smtClean="0">
                <a:solidFill>
                  <a:srgbClr val="FFFF00"/>
                </a:solidFill>
                <a:latin typeface="Arial"/>
                <a:ea typeface="ＭＳ Ｐゴシック" pitchFamily="34" charset="-128"/>
              </a:rPr>
              <a:t>Prior adjuvant chemo</a:t>
            </a:r>
          </a:p>
          <a:p>
            <a:pPr marL="285750" indent="-285750" defTabSz="457200">
              <a:buFont typeface="Arial" panose="020B0604020202020204" pitchFamily="34" charset="0"/>
              <a:buChar char="•"/>
              <a:defRPr/>
            </a:pPr>
            <a:r>
              <a:rPr lang="de-DE" sz="1600" b="1" dirty="0" smtClean="0">
                <a:solidFill>
                  <a:srgbClr val="FFFF00"/>
                </a:solidFill>
                <a:latin typeface="Arial"/>
                <a:ea typeface="ＭＳ Ｐゴシック" pitchFamily="34" charset="-128"/>
              </a:rPr>
              <a:t>Prior </a:t>
            </a:r>
            <a:r>
              <a:rPr lang="de-DE" sz="1600" b="1" dirty="0" smtClean="0">
                <a:solidFill>
                  <a:srgbClr val="FFFF00"/>
                </a:solidFill>
                <a:latin typeface="Arial"/>
                <a:ea typeface="ＭＳ Ｐゴシック" pitchFamily="34" charset="-128"/>
              </a:rPr>
              <a:t>radiotherapy </a:t>
            </a:r>
            <a:endParaRPr lang="de-DE" sz="1600" b="1" dirty="0" smtClean="0">
              <a:solidFill>
                <a:srgbClr val="FFFF00"/>
              </a:solidFill>
              <a:latin typeface="Arial"/>
              <a:ea typeface="ＭＳ Ｐゴシック" pitchFamily="34" charset="-128"/>
            </a:endParaRPr>
          </a:p>
        </p:txBody>
      </p:sp>
      <p:sp>
        <p:nvSpPr>
          <p:cNvPr id="29" name="Abgerundetes Rechteck 24"/>
          <p:cNvSpPr>
            <a:spLocks noChangeArrowheads="1"/>
          </p:cNvSpPr>
          <p:nvPr/>
        </p:nvSpPr>
        <p:spPr bwMode="auto">
          <a:xfrm>
            <a:off x="3200401" y="2006601"/>
            <a:ext cx="1594108" cy="2418138"/>
          </a:xfrm>
          <a:prstGeom prst="roundRect">
            <a:avLst>
              <a:gd name="adj" fmla="val 16667"/>
            </a:avLst>
          </a:prstGeom>
          <a:noFill/>
          <a:ln w="28575">
            <a:solidFill>
              <a:srgbClr val="FFFFFF"/>
            </a:solidFill>
            <a:round/>
            <a:headEnd/>
            <a:tailEnd/>
          </a:ln>
          <a:effectLst/>
          <a:extLst/>
        </p:spPr>
        <p:txBody>
          <a:bodyPr anchor="ctr"/>
          <a:lstStyle/>
          <a:p>
            <a:pPr algn="ctr" defTabSz="457200">
              <a:defRPr/>
            </a:pPr>
            <a:r>
              <a:rPr lang="de-DE" sz="2000" b="1" dirty="0" smtClean="0">
                <a:solidFill>
                  <a:srgbClr val="FFFFFF"/>
                </a:solidFill>
                <a:latin typeface="Arial"/>
                <a:ea typeface="ＭＳ Ｐゴシック" pitchFamily="34" charset="-128"/>
              </a:rPr>
              <a:t>FOLFIRI</a:t>
            </a:r>
          </a:p>
          <a:p>
            <a:pPr algn="ctr" defTabSz="457200">
              <a:defRPr/>
            </a:pPr>
            <a:r>
              <a:rPr lang="de-DE" b="1" dirty="0" err="1">
                <a:solidFill>
                  <a:srgbClr val="FFFFFF"/>
                </a:solidFill>
                <a:latin typeface="Arial"/>
                <a:ea typeface="ＭＳ Ｐゴシック" pitchFamily="34" charset="-128"/>
              </a:rPr>
              <a:t>o</a:t>
            </a:r>
            <a:r>
              <a:rPr lang="de-DE" b="1" dirty="0" err="1" smtClean="0">
                <a:solidFill>
                  <a:srgbClr val="FFFFFF"/>
                </a:solidFill>
                <a:latin typeface="Arial"/>
                <a:ea typeface="ＭＳ Ｐゴシック" pitchFamily="34" charset="-128"/>
              </a:rPr>
              <a:t>r</a:t>
            </a:r>
            <a:r>
              <a:rPr lang="de-DE" b="1" dirty="0" smtClean="0">
                <a:solidFill>
                  <a:srgbClr val="FFFFFF"/>
                </a:solidFill>
                <a:latin typeface="Arial"/>
                <a:ea typeface="ＭＳ Ｐゴシック" pitchFamily="34" charset="-128"/>
              </a:rPr>
              <a:t> </a:t>
            </a:r>
          </a:p>
          <a:p>
            <a:pPr algn="ctr" defTabSz="457200">
              <a:defRPr/>
            </a:pPr>
            <a:r>
              <a:rPr lang="de-DE" sz="2000" b="1" dirty="0" smtClean="0">
                <a:solidFill>
                  <a:srgbClr val="FFFFFF"/>
                </a:solidFill>
                <a:latin typeface="Arial"/>
                <a:ea typeface="ＭＳ Ｐゴシック" pitchFamily="34" charset="-128"/>
              </a:rPr>
              <a:t>FOLFOX</a:t>
            </a:r>
          </a:p>
          <a:p>
            <a:pPr algn="ctr" defTabSz="457200">
              <a:defRPr/>
            </a:pPr>
            <a:endParaRPr lang="de-DE" b="1" dirty="0" smtClean="0">
              <a:solidFill>
                <a:srgbClr val="FFFFFF"/>
              </a:solidFill>
              <a:latin typeface="Arial"/>
              <a:ea typeface="ＭＳ Ｐゴシック" pitchFamily="34" charset="-128"/>
            </a:endParaRPr>
          </a:p>
          <a:p>
            <a:pPr algn="ctr" defTabSz="457200">
              <a:defRPr/>
            </a:pPr>
            <a:r>
              <a:rPr lang="de-DE" b="1" dirty="0" smtClean="0">
                <a:solidFill>
                  <a:srgbClr val="FFFFFF"/>
                </a:solidFill>
                <a:latin typeface="Arial"/>
                <a:ea typeface="ＭＳ Ｐゴシック" pitchFamily="34" charset="-128"/>
              </a:rPr>
              <a:t>MD </a:t>
            </a:r>
            <a:r>
              <a:rPr lang="de-DE" b="1" dirty="0" err="1" smtClean="0">
                <a:solidFill>
                  <a:srgbClr val="FFFFFF"/>
                </a:solidFill>
                <a:latin typeface="Arial"/>
                <a:ea typeface="ＭＳ Ｐゴシック" pitchFamily="34" charset="-128"/>
              </a:rPr>
              <a:t>choice</a:t>
            </a:r>
            <a:endParaRPr lang="de-DE" b="1" dirty="0">
              <a:solidFill>
                <a:srgbClr val="FFFFFF"/>
              </a:solidFill>
              <a:latin typeface="Arial"/>
              <a:ea typeface="ＭＳ Ｐゴシック" pitchFamily="34" charset="-128"/>
            </a:endParaRPr>
          </a:p>
        </p:txBody>
      </p:sp>
      <p:grpSp>
        <p:nvGrpSpPr>
          <p:cNvPr id="32" name="Group 31"/>
          <p:cNvGrpSpPr/>
          <p:nvPr/>
        </p:nvGrpSpPr>
        <p:grpSpPr>
          <a:xfrm>
            <a:off x="4800601" y="3937000"/>
            <a:ext cx="3930311" cy="967328"/>
            <a:chOff x="4800600" y="2952750"/>
            <a:chExt cx="3930311" cy="725496"/>
          </a:xfrm>
        </p:grpSpPr>
        <p:sp>
          <p:nvSpPr>
            <p:cNvPr id="13" name="Line 3"/>
            <p:cNvSpPr>
              <a:spLocks noChangeShapeType="1"/>
            </p:cNvSpPr>
            <p:nvPr/>
          </p:nvSpPr>
          <p:spPr bwMode="auto">
            <a:xfrm>
              <a:off x="4800600" y="3028950"/>
              <a:ext cx="228600" cy="304800"/>
            </a:xfrm>
            <a:prstGeom prst="line">
              <a:avLst/>
            </a:prstGeom>
            <a:noFill/>
            <a:ln w="38100">
              <a:solidFill>
                <a:srgbClr val="FFFFFF"/>
              </a:solidFill>
              <a:round/>
              <a:headEnd/>
              <a:tailEnd type="triangle" w="med" len="med"/>
            </a:ln>
          </p:spPr>
          <p:txBody>
            <a:bodyPr/>
            <a:lstStyle/>
            <a:p>
              <a:pPr defTabSz="457200"/>
              <a:endParaRPr lang="hu-HU" sz="1800" b="1" smtClean="0">
                <a:solidFill>
                  <a:srgbClr val="2E3192"/>
                </a:solidFill>
                <a:latin typeface="Arial" pitchFamily="34" charset="0"/>
                <a:ea typeface="ＭＳ Ｐゴシック" pitchFamily="34" charset="-128"/>
              </a:endParaRPr>
            </a:p>
          </p:txBody>
        </p:sp>
        <p:sp>
          <p:nvSpPr>
            <p:cNvPr id="14" name="Abgerundetes Rechteck 18"/>
            <p:cNvSpPr>
              <a:spLocks noChangeArrowheads="1"/>
            </p:cNvSpPr>
            <p:nvPr/>
          </p:nvSpPr>
          <p:spPr bwMode="auto">
            <a:xfrm>
              <a:off x="5029200" y="2952750"/>
              <a:ext cx="3701711" cy="725496"/>
            </a:xfrm>
            <a:prstGeom prst="roundRect">
              <a:avLst>
                <a:gd name="adj" fmla="val 16667"/>
              </a:avLst>
            </a:prstGeom>
            <a:solidFill>
              <a:srgbClr val="FF00FF"/>
            </a:solidFill>
            <a:ln w="9525">
              <a:noFill/>
              <a:round/>
              <a:headEnd/>
              <a:tailEnd/>
            </a:ln>
            <a:effectLst>
              <a:outerShdw blurRad="63500" dist="23000" dir="5400000" rotWithShape="0">
                <a:srgbClr val="000000">
                  <a:alpha val="34999"/>
                </a:srgbClr>
              </a:outerShdw>
            </a:effectLst>
          </p:spPr>
          <p:txBody>
            <a:bodyPr tIns="93600" anchor="ctr"/>
            <a:lstStyle/>
            <a:p>
              <a:pPr algn="ctr" defTabSz="457200">
                <a:tabLst>
                  <a:tab pos="895350" algn="l"/>
                </a:tabLst>
                <a:defRPr/>
              </a:pPr>
              <a:r>
                <a:rPr lang="de-DE" sz="2000" b="1" dirty="0" smtClean="0">
                  <a:solidFill>
                    <a:srgbClr val="FFFFFF"/>
                  </a:solidFill>
                  <a:latin typeface="Arial"/>
                  <a:ea typeface="ＭＳ Ｐゴシック"/>
                  <a:cs typeface="ＭＳ Ｐゴシック"/>
                </a:rPr>
                <a:t>Chemo </a:t>
              </a:r>
              <a:r>
                <a:rPr lang="de-DE" sz="2000" b="1" dirty="0" smtClean="0">
                  <a:solidFill>
                    <a:srgbClr val="FFFFFF"/>
                  </a:solidFill>
                  <a:latin typeface="Arial"/>
                  <a:ea typeface="ＭＳ Ｐゴシック"/>
                  <a:cs typeface="ＭＳ Ｐゴシック"/>
                </a:rPr>
                <a:t>+ bevacizumab and </a:t>
              </a:r>
              <a:r>
                <a:rPr lang="de-DE" sz="2000" b="1" dirty="0">
                  <a:solidFill>
                    <a:srgbClr val="FFFFFF"/>
                  </a:solidFill>
                  <a:latin typeface="Arial"/>
                  <a:ea typeface="ＭＳ Ｐゴシック"/>
                  <a:cs typeface="ＭＳ Ｐゴシック"/>
                </a:rPr>
                <a:t>c</a:t>
              </a:r>
              <a:r>
                <a:rPr lang="de-DE" sz="2000" b="1" dirty="0" smtClean="0">
                  <a:solidFill>
                    <a:srgbClr val="FFFFFF"/>
                  </a:solidFill>
                  <a:latin typeface="Arial"/>
                  <a:ea typeface="ＭＳ Ｐゴシック"/>
                  <a:cs typeface="ＭＳ Ｐゴシック"/>
                </a:rPr>
                <a:t>etuximab</a:t>
              </a:r>
              <a:endParaRPr lang="de-DE" sz="2000" b="1" dirty="0">
                <a:solidFill>
                  <a:srgbClr val="FFFFFF"/>
                </a:solidFill>
                <a:latin typeface="Arial"/>
                <a:ea typeface="ＭＳ Ｐゴシック"/>
                <a:cs typeface="ＭＳ Ｐゴシック"/>
              </a:endParaRPr>
            </a:p>
          </p:txBody>
        </p:sp>
      </p:grpSp>
      <p:sp>
        <p:nvSpPr>
          <p:cNvPr id="15" name="Multiply 14"/>
          <p:cNvSpPr/>
          <p:nvPr/>
        </p:nvSpPr>
        <p:spPr>
          <a:xfrm>
            <a:off x="609600" y="2616200"/>
            <a:ext cx="1905000" cy="1219200"/>
          </a:xfrm>
          <a:prstGeom prst="mathMultiply">
            <a:avLst/>
          </a:prstGeom>
          <a:solidFill>
            <a:srgbClr val="FF00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3" name="Group 32"/>
          <p:cNvGrpSpPr/>
          <p:nvPr/>
        </p:nvGrpSpPr>
        <p:grpSpPr>
          <a:xfrm>
            <a:off x="4800600" y="5054596"/>
            <a:ext cx="1676400" cy="461665"/>
            <a:chOff x="4800600" y="3790950"/>
            <a:chExt cx="1676400" cy="346249"/>
          </a:xfrm>
        </p:grpSpPr>
        <p:cxnSp>
          <p:nvCxnSpPr>
            <p:cNvPr id="19" name="Straight Connector 18"/>
            <p:cNvCxnSpPr/>
            <p:nvPr/>
          </p:nvCxnSpPr>
          <p:spPr>
            <a:xfrm>
              <a:off x="4800600" y="3963927"/>
              <a:ext cx="762000" cy="0"/>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62600" y="3790950"/>
              <a:ext cx="914400" cy="346249"/>
            </a:xfrm>
            <a:prstGeom prst="rect">
              <a:avLst/>
            </a:prstGeom>
            <a:noFill/>
          </p:spPr>
          <p:txBody>
            <a:bodyPr wrap="square" rtlCol="0">
              <a:spAutoFit/>
            </a:bodyPr>
            <a:lstStyle/>
            <a:p>
              <a:pPr algn="ctr"/>
              <a:r>
                <a:rPr lang="en-US" sz="2400" b="1" dirty="0" smtClean="0">
                  <a:solidFill>
                    <a:srgbClr val="FF00FF"/>
                  </a:solidFill>
                </a:rPr>
                <a:t>2334</a:t>
              </a:r>
              <a:endParaRPr lang="en-US" sz="2400" b="1" dirty="0">
                <a:solidFill>
                  <a:srgbClr val="FF00FF"/>
                </a:solidFill>
              </a:endParaRPr>
            </a:p>
          </p:txBody>
        </p:sp>
      </p:grpSp>
      <p:grpSp>
        <p:nvGrpSpPr>
          <p:cNvPr id="37" name="Group 36"/>
          <p:cNvGrpSpPr/>
          <p:nvPr/>
        </p:nvGrpSpPr>
        <p:grpSpPr>
          <a:xfrm>
            <a:off x="5105400" y="685799"/>
            <a:ext cx="2057400" cy="737176"/>
            <a:chOff x="5105400" y="514349"/>
            <a:chExt cx="2057400" cy="552882"/>
          </a:xfrm>
        </p:grpSpPr>
        <p:cxnSp>
          <p:nvCxnSpPr>
            <p:cNvPr id="35" name="Straight Connector 34"/>
            <p:cNvCxnSpPr/>
            <p:nvPr/>
          </p:nvCxnSpPr>
          <p:spPr>
            <a:xfrm flipV="1">
              <a:off x="5486400" y="514349"/>
              <a:ext cx="1066800" cy="1"/>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05400" y="628650"/>
              <a:ext cx="2057400" cy="438581"/>
            </a:xfrm>
            <a:prstGeom prst="rect">
              <a:avLst/>
            </a:prstGeom>
            <a:noFill/>
          </p:spPr>
          <p:txBody>
            <a:bodyPr wrap="square" rtlCol="0">
              <a:spAutoFit/>
            </a:bodyPr>
            <a:lstStyle/>
            <a:p>
              <a:pPr algn="ctr"/>
              <a:r>
                <a:rPr lang="en-US" sz="3200" b="1" i="1" dirty="0" smtClean="0">
                  <a:solidFill>
                    <a:srgbClr val="FF00FF"/>
                  </a:solidFill>
                </a:rPr>
                <a:t>Original</a:t>
              </a:r>
              <a:endParaRPr lang="en-US" sz="3200" b="1" i="1" dirty="0">
                <a:solidFill>
                  <a:srgbClr val="FF00FF"/>
                </a:solidFill>
              </a:endParaRPr>
            </a:p>
          </p:txBody>
        </p:sp>
      </p:grpSp>
      <p:sp>
        <p:nvSpPr>
          <p:cNvPr id="34" name="TextBox 33"/>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extLst>
      <p:ext uri="{BB962C8B-B14F-4D97-AF65-F5344CB8AC3E}">
        <p14:creationId xmlns:p14="http://schemas.microsoft.com/office/powerpoint/2010/main" val="212865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265176"/>
            <a:ext cx="8686800" cy="1096963"/>
          </a:xfrm>
        </p:spPr>
        <p:txBody>
          <a:bodyPr/>
          <a:lstStyle/>
          <a:p>
            <a:pPr eaLnBrk="1" hangingPunct="1"/>
            <a:r>
              <a:rPr lang="en-US" sz="3600" dirty="0" smtClean="0">
                <a:latin typeface="Arial" charset="0"/>
              </a:rPr>
              <a:t>Study Cohort</a:t>
            </a:r>
            <a:endParaRPr lang="en-US" sz="3600" dirty="0">
              <a:latin typeface="Arial" charset="0"/>
            </a:endParaRPr>
          </a:p>
        </p:txBody>
      </p:sp>
      <p:sp>
        <p:nvSpPr>
          <p:cNvPr id="89" name="TextBox 88"/>
          <p:cNvSpPr txBox="1"/>
          <p:nvPr/>
        </p:nvSpPr>
        <p:spPr>
          <a:xfrm>
            <a:off x="2819400" y="1231899"/>
            <a:ext cx="3221037" cy="646331"/>
          </a:xfrm>
          <a:prstGeom prst="rect">
            <a:avLst/>
          </a:prstGeom>
          <a:noFill/>
          <a:ln>
            <a:noFill/>
          </a:ln>
        </p:spPr>
        <p:txBody>
          <a:bodyPr wrap="square" rtlCol="0">
            <a:spAutoFit/>
          </a:bodyPr>
          <a:lstStyle/>
          <a:p>
            <a:pPr algn="ctr"/>
            <a:r>
              <a:rPr lang="en-US" b="1" dirty="0" smtClean="0">
                <a:solidFill>
                  <a:srgbClr val="27EAEF"/>
                </a:solidFill>
              </a:rPr>
              <a:t>Randomized </a:t>
            </a:r>
          </a:p>
          <a:p>
            <a:pPr algn="ctr"/>
            <a:r>
              <a:rPr lang="en-US" b="1" dirty="0" smtClean="0">
                <a:solidFill>
                  <a:srgbClr val="27EAEF"/>
                </a:solidFill>
              </a:rPr>
              <a:t>(</a:t>
            </a:r>
            <a:r>
              <a:rPr lang="en-US" b="1" dirty="0" smtClean="0">
                <a:solidFill>
                  <a:srgbClr val="27EAEF"/>
                </a:solidFill>
              </a:rPr>
              <a:t>n = 2334</a:t>
            </a:r>
            <a:r>
              <a:rPr lang="en-US" b="1" dirty="0" smtClean="0">
                <a:solidFill>
                  <a:srgbClr val="27EAEF"/>
                </a:solidFill>
              </a:rPr>
              <a:t>)</a:t>
            </a:r>
            <a:endParaRPr lang="en-US" b="1" dirty="0">
              <a:solidFill>
                <a:srgbClr val="27EAEF"/>
              </a:solidFill>
            </a:endParaRPr>
          </a:p>
        </p:txBody>
      </p:sp>
      <p:sp>
        <p:nvSpPr>
          <p:cNvPr id="90" name="Oval 89"/>
          <p:cNvSpPr/>
          <p:nvPr/>
        </p:nvSpPr>
        <p:spPr bwMode="auto">
          <a:xfrm>
            <a:off x="2979774" y="1130300"/>
            <a:ext cx="2881980" cy="1010600"/>
          </a:xfrm>
          <a:prstGeom prst="ellipse">
            <a:avLst/>
          </a:prstGeom>
          <a:noFill/>
          <a:ln w="28575" cap="flat" cmpd="sng" algn="ctr">
            <a:solidFill>
              <a:srgbClr val="27EAEF"/>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25" name="Straight Connector 24"/>
          <p:cNvCxnSpPr/>
          <p:nvPr/>
        </p:nvCxnSpPr>
        <p:spPr bwMode="auto">
          <a:xfrm>
            <a:off x="1222845" y="2595398"/>
            <a:ext cx="6368869" cy="0"/>
          </a:xfrm>
          <a:prstGeom prst="line">
            <a:avLst/>
          </a:prstGeom>
          <a:solidFill>
            <a:schemeClr val="accent1"/>
          </a:solidFill>
          <a:ln w="12700" cap="flat" cmpd="sng" algn="ctr">
            <a:solidFill>
              <a:srgbClr val="FFFFFF"/>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Box 25"/>
          <p:cNvSpPr txBox="1"/>
          <p:nvPr/>
        </p:nvSpPr>
        <p:spPr>
          <a:xfrm>
            <a:off x="563996" y="2822647"/>
            <a:ext cx="1464108" cy="461666"/>
          </a:xfrm>
          <a:prstGeom prst="rect">
            <a:avLst/>
          </a:prstGeom>
          <a:noFill/>
          <a:ln w="12700">
            <a:solidFill>
              <a:srgbClr val="FFFFFF"/>
            </a:solidFill>
          </a:ln>
        </p:spPr>
        <p:txBody>
          <a:bodyPr wrap="square" rtlCol="0">
            <a:spAutoFit/>
          </a:bodyPr>
          <a:lstStyle/>
          <a:p>
            <a:pPr algn="ctr"/>
            <a:r>
              <a:rPr lang="en-US" sz="1200" b="1" dirty="0" err="1" smtClean="0"/>
              <a:t>Bevacizumab</a:t>
            </a:r>
            <a:r>
              <a:rPr lang="en-US" sz="1200" b="1" dirty="0" smtClean="0"/>
              <a:t> </a:t>
            </a:r>
            <a:br>
              <a:rPr lang="en-US" sz="1200" b="1" dirty="0" smtClean="0"/>
            </a:br>
            <a:r>
              <a:rPr lang="en-US" sz="1200" b="1" dirty="0" smtClean="0"/>
              <a:t>(n = 899</a:t>
            </a:r>
            <a:r>
              <a:rPr lang="en-US" sz="1200" b="1" dirty="0" smtClean="0"/>
              <a:t>)</a:t>
            </a:r>
            <a:endParaRPr lang="en-US" sz="1200" b="1" dirty="0"/>
          </a:p>
        </p:txBody>
      </p:sp>
      <p:sp>
        <p:nvSpPr>
          <p:cNvPr id="27" name="Rectangle 26"/>
          <p:cNvSpPr/>
          <p:nvPr/>
        </p:nvSpPr>
        <p:spPr>
          <a:xfrm>
            <a:off x="3785034" y="2822647"/>
            <a:ext cx="1400293" cy="461666"/>
          </a:xfrm>
          <a:prstGeom prst="rect">
            <a:avLst/>
          </a:prstGeom>
          <a:ln w="9525">
            <a:solidFill>
              <a:srgbClr val="FFFFFF"/>
            </a:solidFill>
          </a:ln>
        </p:spPr>
        <p:txBody>
          <a:bodyPr wrap="square">
            <a:spAutoFit/>
          </a:bodyPr>
          <a:lstStyle/>
          <a:p>
            <a:pPr algn="ctr"/>
            <a:r>
              <a:rPr lang="en-US" sz="1200" b="1" dirty="0" err="1" smtClean="0">
                <a:solidFill>
                  <a:srgbClr val="FFFFFF"/>
                </a:solidFill>
              </a:rPr>
              <a:t>Cetuximab</a:t>
            </a:r>
            <a:r>
              <a:rPr lang="en-US" sz="1200" b="1" dirty="0" smtClean="0">
                <a:solidFill>
                  <a:srgbClr val="FFFFFF"/>
                </a:solidFill>
              </a:rPr>
              <a:t> </a:t>
            </a:r>
            <a:r>
              <a:rPr lang="en-US" sz="1200" b="1" dirty="0" smtClean="0">
                <a:solidFill>
                  <a:srgbClr val="FFFFFF"/>
                </a:solidFill>
              </a:rPr>
              <a:t/>
            </a:r>
            <a:br>
              <a:rPr lang="en-US" sz="1200" b="1" dirty="0" smtClean="0">
                <a:solidFill>
                  <a:srgbClr val="FFFFFF"/>
                </a:solidFill>
              </a:rPr>
            </a:br>
            <a:r>
              <a:rPr lang="en-US" sz="1200" b="1" dirty="0" smtClean="0">
                <a:solidFill>
                  <a:srgbClr val="FFFFFF"/>
                </a:solidFill>
              </a:rPr>
              <a:t>(n = 902</a:t>
            </a:r>
            <a:r>
              <a:rPr lang="en-US" sz="1200" b="1" dirty="0" smtClean="0">
                <a:solidFill>
                  <a:srgbClr val="FFFFFF"/>
                </a:solidFill>
              </a:rPr>
              <a:t>)</a:t>
            </a:r>
            <a:endParaRPr lang="en-US" sz="1200" b="1" dirty="0">
              <a:solidFill>
                <a:srgbClr val="FFFFFF"/>
              </a:solidFill>
            </a:endParaRPr>
          </a:p>
        </p:txBody>
      </p:sp>
      <p:cxnSp>
        <p:nvCxnSpPr>
          <p:cNvPr id="28" name="Straight Arrow Connector 27"/>
          <p:cNvCxnSpPr/>
          <p:nvPr/>
        </p:nvCxnSpPr>
        <p:spPr bwMode="auto">
          <a:xfrm>
            <a:off x="1222845" y="2595398"/>
            <a:ext cx="0" cy="2272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Arrow Connector 28"/>
          <p:cNvCxnSpPr/>
          <p:nvPr/>
        </p:nvCxnSpPr>
        <p:spPr bwMode="auto">
          <a:xfrm flipH="1">
            <a:off x="4517087" y="2209800"/>
            <a:ext cx="0" cy="612847"/>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 name="Straight Arrow Connector 34"/>
          <p:cNvCxnSpPr/>
          <p:nvPr/>
        </p:nvCxnSpPr>
        <p:spPr bwMode="auto">
          <a:xfrm>
            <a:off x="7591714" y="2595398"/>
            <a:ext cx="0" cy="2272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6" name="Rectangle 35"/>
          <p:cNvSpPr/>
          <p:nvPr/>
        </p:nvSpPr>
        <p:spPr>
          <a:xfrm>
            <a:off x="7079276" y="2822647"/>
            <a:ext cx="951670" cy="461666"/>
          </a:xfrm>
          <a:prstGeom prst="rect">
            <a:avLst/>
          </a:prstGeom>
          <a:ln w="9525">
            <a:solidFill>
              <a:srgbClr val="FFFFFF"/>
            </a:solidFill>
          </a:ln>
        </p:spPr>
        <p:txBody>
          <a:bodyPr wrap="square">
            <a:spAutoFit/>
          </a:bodyPr>
          <a:lstStyle/>
          <a:p>
            <a:pPr algn="ctr"/>
            <a:r>
              <a:rPr lang="en-US" sz="1200" b="1" dirty="0" smtClean="0">
                <a:solidFill>
                  <a:srgbClr val="FFFFFF"/>
                </a:solidFill>
              </a:rPr>
              <a:t>Both </a:t>
            </a:r>
            <a:r>
              <a:rPr lang="en-US" sz="1200" b="1" dirty="0" smtClean="0">
                <a:solidFill>
                  <a:srgbClr val="FFFFFF"/>
                </a:solidFill>
              </a:rPr>
              <a:t/>
            </a:r>
            <a:br>
              <a:rPr lang="en-US" sz="1200" b="1" dirty="0" smtClean="0">
                <a:solidFill>
                  <a:srgbClr val="FFFFFF"/>
                </a:solidFill>
              </a:rPr>
            </a:br>
            <a:r>
              <a:rPr lang="en-US" sz="1200" b="1" dirty="0" smtClean="0">
                <a:solidFill>
                  <a:srgbClr val="FFFFFF"/>
                </a:solidFill>
              </a:rPr>
              <a:t>(n = 533</a:t>
            </a:r>
            <a:r>
              <a:rPr lang="en-US" sz="1200" b="1" dirty="0" smtClean="0">
                <a:solidFill>
                  <a:srgbClr val="FFFFFF"/>
                </a:solidFill>
              </a:rPr>
              <a:t>)</a:t>
            </a:r>
            <a:endParaRPr lang="en-US" sz="1200" b="1" dirty="0">
              <a:solidFill>
                <a:srgbClr val="FFFFFF"/>
              </a:solidFill>
            </a:endParaRPr>
          </a:p>
        </p:txBody>
      </p:sp>
      <p:cxnSp>
        <p:nvCxnSpPr>
          <p:cNvPr id="37" name="Straight Connector 36"/>
          <p:cNvCxnSpPr/>
          <p:nvPr/>
        </p:nvCxnSpPr>
        <p:spPr bwMode="auto">
          <a:xfrm>
            <a:off x="1219200" y="3447004"/>
            <a:ext cx="3646" cy="340296"/>
          </a:xfrm>
          <a:prstGeom prst="line">
            <a:avLst/>
          </a:prstGeom>
          <a:solidFill>
            <a:schemeClr val="accent1"/>
          </a:solidFill>
          <a:ln w="12700" cap="flat" cmpd="sng" algn="ctr">
            <a:solidFill>
              <a:srgbClr val="FFFFFF"/>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a:off x="490791" y="3787300"/>
            <a:ext cx="1830135" cy="0"/>
          </a:xfrm>
          <a:prstGeom prst="line">
            <a:avLst/>
          </a:prstGeom>
          <a:solidFill>
            <a:schemeClr val="accent1"/>
          </a:solidFill>
          <a:ln w="12700" cap="flat" cmpd="sng" algn="ctr">
            <a:solidFill>
              <a:srgbClr val="FFFFFF"/>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Arrow Connector 38"/>
          <p:cNvCxnSpPr/>
          <p:nvPr/>
        </p:nvCxnSpPr>
        <p:spPr bwMode="auto">
          <a:xfrm>
            <a:off x="490791" y="3787300"/>
            <a:ext cx="0" cy="2272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Arrow Connector 39"/>
          <p:cNvCxnSpPr/>
          <p:nvPr/>
        </p:nvCxnSpPr>
        <p:spPr bwMode="auto">
          <a:xfrm>
            <a:off x="1515666" y="3787300"/>
            <a:ext cx="0" cy="2272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Arrow Connector 40"/>
          <p:cNvCxnSpPr/>
          <p:nvPr/>
        </p:nvCxnSpPr>
        <p:spPr bwMode="auto">
          <a:xfrm>
            <a:off x="2320926" y="3787300"/>
            <a:ext cx="0" cy="2272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Rectangle 41"/>
          <p:cNvSpPr/>
          <p:nvPr/>
        </p:nvSpPr>
        <p:spPr>
          <a:xfrm>
            <a:off x="180114" y="4014549"/>
            <a:ext cx="707245" cy="400109"/>
          </a:xfrm>
          <a:prstGeom prst="rect">
            <a:avLst/>
          </a:prstGeom>
          <a:ln w="12700">
            <a:solidFill>
              <a:srgbClr val="FFFFFF"/>
            </a:solidFill>
          </a:ln>
        </p:spPr>
        <p:txBody>
          <a:bodyPr wrap="none">
            <a:spAutoFit/>
          </a:bodyPr>
          <a:lstStyle/>
          <a:p>
            <a:pPr algn="ctr"/>
            <a:r>
              <a:rPr lang="en-US" sz="1000" b="1" i="1" dirty="0" smtClean="0">
                <a:solidFill>
                  <a:srgbClr val="FFFFFF"/>
                </a:solidFill>
              </a:rPr>
              <a:t>RAS </a:t>
            </a:r>
            <a:r>
              <a:rPr lang="en-US" sz="1000" b="1" dirty="0" smtClean="0">
                <a:solidFill>
                  <a:srgbClr val="FFFFFF"/>
                </a:solidFill>
              </a:rPr>
              <a:t>WT</a:t>
            </a:r>
            <a:endParaRPr lang="en-US" sz="1000" b="1" dirty="0" smtClean="0">
              <a:solidFill>
                <a:srgbClr val="FFFFFF"/>
              </a:solidFill>
            </a:endParaRPr>
          </a:p>
          <a:p>
            <a:pPr algn="ctr"/>
            <a:r>
              <a:rPr lang="en-US" sz="1000" b="1" dirty="0" smtClean="0">
                <a:solidFill>
                  <a:srgbClr val="FFFFFF"/>
                </a:solidFill>
              </a:rPr>
              <a:t>(</a:t>
            </a:r>
            <a:r>
              <a:rPr lang="en-US" sz="1000" b="1" dirty="0" smtClean="0">
                <a:solidFill>
                  <a:srgbClr val="FFFFFF"/>
                </a:solidFill>
              </a:rPr>
              <a:t>n = 256</a:t>
            </a:r>
            <a:r>
              <a:rPr lang="en-US" sz="1000" b="1" dirty="0" smtClean="0">
                <a:solidFill>
                  <a:srgbClr val="FFFFFF"/>
                </a:solidFill>
              </a:rPr>
              <a:t>)</a:t>
            </a:r>
            <a:endParaRPr lang="en-US" sz="1000" b="1" dirty="0">
              <a:solidFill>
                <a:srgbClr val="FFFFFF"/>
              </a:solidFill>
            </a:endParaRPr>
          </a:p>
        </p:txBody>
      </p:sp>
      <p:sp>
        <p:nvSpPr>
          <p:cNvPr id="43" name="Rectangle 42"/>
          <p:cNvSpPr/>
          <p:nvPr/>
        </p:nvSpPr>
        <p:spPr>
          <a:xfrm>
            <a:off x="990601" y="4014549"/>
            <a:ext cx="891092" cy="538609"/>
          </a:xfrm>
          <a:prstGeom prst="rect">
            <a:avLst/>
          </a:prstGeom>
          <a:ln w="12700">
            <a:solidFill>
              <a:srgbClr val="FFFFFF"/>
            </a:solidFill>
          </a:ln>
        </p:spPr>
        <p:txBody>
          <a:bodyPr wrap="square">
            <a:spAutoFit/>
          </a:bodyPr>
          <a:lstStyle/>
          <a:p>
            <a:pPr algn="ctr"/>
            <a:r>
              <a:rPr lang="en-US" sz="1000" b="1" i="1" dirty="0" smtClean="0">
                <a:solidFill>
                  <a:srgbClr val="FFFFFF"/>
                </a:solidFill>
              </a:rPr>
              <a:t>RAS </a:t>
            </a:r>
            <a:endParaRPr lang="en-US" sz="1000" b="1" i="1" dirty="0" smtClean="0">
              <a:solidFill>
                <a:srgbClr val="FFFFFF"/>
              </a:solidFill>
            </a:endParaRPr>
          </a:p>
          <a:p>
            <a:pPr algn="ctr"/>
            <a:r>
              <a:rPr lang="en-US" sz="900" b="1" dirty="0" smtClean="0">
                <a:solidFill>
                  <a:srgbClr val="FFFFFF"/>
                </a:solidFill>
              </a:rPr>
              <a:t>mutant (</a:t>
            </a:r>
            <a:r>
              <a:rPr lang="en-US" sz="900" b="1" dirty="0" err="1" smtClean="0">
                <a:solidFill>
                  <a:srgbClr val="FFFFFF"/>
                </a:solidFill>
              </a:rPr>
              <a:t>mut</a:t>
            </a:r>
            <a:r>
              <a:rPr lang="en-US" sz="900" b="1" dirty="0" smtClean="0">
                <a:solidFill>
                  <a:srgbClr val="FFFFFF"/>
                </a:solidFill>
              </a:rPr>
              <a:t>)</a:t>
            </a:r>
            <a:endParaRPr lang="en-US" sz="900" b="1" dirty="0" smtClean="0">
              <a:solidFill>
                <a:srgbClr val="FFFFFF"/>
              </a:solidFill>
            </a:endParaRPr>
          </a:p>
          <a:p>
            <a:pPr algn="ctr"/>
            <a:r>
              <a:rPr lang="en-US" sz="1000" b="1" dirty="0" smtClean="0">
                <a:solidFill>
                  <a:srgbClr val="FFFFFF"/>
                </a:solidFill>
              </a:rPr>
              <a:t>(</a:t>
            </a:r>
            <a:r>
              <a:rPr lang="en-US" sz="1000" b="1" dirty="0" smtClean="0">
                <a:solidFill>
                  <a:srgbClr val="FFFFFF"/>
                </a:solidFill>
              </a:rPr>
              <a:t>n = 167</a:t>
            </a:r>
            <a:r>
              <a:rPr lang="en-US" sz="1000" b="1" dirty="0" smtClean="0">
                <a:solidFill>
                  <a:srgbClr val="FFFFFF"/>
                </a:solidFill>
              </a:rPr>
              <a:t>)</a:t>
            </a:r>
            <a:endParaRPr lang="en-US" sz="1000" b="1" dirty="0">
              <a:solidFill>
                <a:srgbClr val="FFFFFF"/>
              </a:solidFill>
            </a:endParaRPr>
          </a:p>
        </p:txBody>
      </p:sp>
      <p:sp>
        <p:nvSpPr>
          <p:cNvPr id="44" name="Rectangle 43"/>
          <p:cNvSpPr/>
          <p:nvPr/>
        </p:nvSpPr>
        <p:spPr>
          <a:xfrm>
            <a:off x="1954899" y="4014549"/>
            <a:ext cx="864501" cy="400109"/>
          </a:xfrm>
          <a:prstGeom prst="rect">
            <a:avLst/>
          </a:prstGeom>
          <a:ln w="12700">
            <a:solidFill>
              <a:srgbClr val="FFFFFF"/>
            </a:solidFill>
          </a:ln>
        </p:spPr>
        <p:txBody>
          <a:bodyPr wrap="square">
            <a:spAutoFit/>
          </a:bodyPr>
          <a:lstStyle/>
          <a:p>
            <a:pPr algn="ctr"/>
            <a:r>
              <a:rPr lang="en-US" sz="1000" b="1" dirty="0" smtClean="0">
                <a:solidFill>
                  <a:srgbClr val="FFFFFF"/>
                </a:solidFill>
              </a:rPr>
              <a:t>Unknown</a:t>
            </a:r>
          </a:p>
          <a:p>
            <a:pPr algn="ctr"/>
            <a:r>
              <a:rPr lang="en-US" sz="1000" b="1" dirty="0" smtClean="0">
                <a:solidFill>
                  <a:srgbClr val="FFFFFF"/>
                </a:solidFill>
              </a:rPr>
              <a:t>(</a:t>
            </a:r>
            <a:r>
              <a:rPr lang="en-US" sz="1000" b="1" dirty="0" smtClean="0">
                <a:solidFill>
                  <a:srgbClr val="FFFFFF"/>
                </a:solidFill>
              </a:rPr>
              <a:t>n = 476</a:t>
            </a:r>
            <a:r>
              <a:rPr lang="en-US" sz="1000" b="1" dirty="0" smtClean="0">
                <a:solidFill>
                  <a:srgbClr val="FFFFFF"/>
                </a:solidFill>
              </a:rPr>
              <a:t>)</a:t>
            </a:r>
            <a:endParaRPr lang="en-US" sz="1000" b="1" dirty="0">
              <a:solidFill>
                <a:srgbClr val="FFFFFF"/>
              </a:solidFill>
            </a:endParaRPr>
          </a:p>
        </p:txBody>
      </p:sp>
      <p:sp>
        <p:nvSpPr>
          <p:cNvPr id="45" name="Rectangle 44"/>
          <p:cNvSpPr/>
          <p:nvPr/>
        </p:nvSpPr>
        <p:spPr>
          <a:xfrm>
            <a:off x="304800" y="4889500"/>
            <a:ext cx="8382000" cy="307777"/>
          </a:xfrm>
          <a:prstGeom prst="rect">
            <a:avLst/>
          </a:prstGeom>
          <a:solidFill>
            <a:srgbClr val="FFCCFF"/>
          </a:solidFill>
          <a:ln w="12700">
            <a:noFill/>
          </a:ln>
        </p:spPr>
        <p:txBody>
          <a:bodyPr wrap="square">
            <a:spAutoFit/>
          </a:bodyPr>
          <a:lstStyle/>
          <a:p>
            <a:pPr algn="ctr"/>
            <a:r>
              <a:rPr lang="en-US" sz="1400" b="1" dirty="0" smtClean="0">
                <a:solidFill>
                  <a:schemeClr val="bg2"/>
                </a:solidFill>
              </a:rPr>
              <a:t>Plasma 25(OH)D Available (</a:t>
            </a:r>
            <a:r>
              <a:rPr lang="en-US" sz="1400" b="1" dirty="0" smtClean="0">
                <a:solidFill>
                  <a:schemeClr val="bg2"/>
                </a:solidFill>
              </a:rPr>
              <a:t>n = 1043</a:t>
            </a:r>
            <a:r>
              <a:rPr lang="en-US" sz="1400" b="1" dirty="0" smtClean="0">
                <a:solidFill>
                  <a:schemeClr val="bg2"/>
                </a:solidFill>
              </a:rPr>
              <a:t>)</a:t>
            </a:r>
          </a:p>
        </p:txBody>
      </p:sp>
      <p:cxnSp>
        <p:nvCxnSpPr>
          <p:cNvPr id="46" name="Straight Arrow Connector 45"/>
          <p:cNvCxnSpPr/>
          <p:nvPr/>
        </p:nvCxnSpPr>
        <p:spPr bwMode="auto">
          <a:xfrm>
            <a:off x="533400" y="4564604"/>
            <a:ext cx="0" cy="303000"/>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p:cNvCxnSpPr/>
          <p:nvPr/>
        </p:nvCxnSpPr>
        <p:spPr bwMode="auto">
          <a:xfrm>
            <a:off x="1524000" y="4564604"/>
            <a:ext cx="0" cy="303000"/>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Arrow Connector 47"/>
          <p:cNvCxnSpPr/>
          <p:nvPr/>
        </p:nvCxnSpPr>
        <p:spPr bwMode="auto">
          <a:xfrm>
            <a:off x="2362200" y="4564604"/>
            <a:ext cx="0" cy="303000"/>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0" name="Rectangle 49"/>
          <p:cNvSpPr/>
          <p:nvPr/>
        </p:nvSpPr>
        <p:spPr>
          <a:xfrm>
            <a:off x="124764" y="5701143"/>
            <a:ext cx="732054" cy="276999"/>
          </a:xfrm>
          <a:prstGeom prst="rect">
            <a:avLst/>
          </a:prstGeom>
          <a:ln w="12700">
            <a:solidFill>
              <a:srgbClr val="FFFFFF"/>
            </a:solidFill>
          </a:ln>
        </p:spPr>
        <p:txBody>
          <a:bodyPr wrap="square">
            <a:spAutoFit/>
          </a:bodyPr>
          <a:lstStyle/>
          <a:p>
            <a:pPr algn="ctr"/>
            <a:r>
              <a:rPr lang="en-US" sz="1200" b="1" dirty="0" smtClean="0">
                <a:solidFill>
                  <a:srgbClr val="FFFFFF"/>
                </a:solidFill>
              </a:rPr>
              <a:t>n = 172</a:t>
            </a:r>
            <a:endParaRPr lang="en-US" sz="1200" b="1" dirty="0">
              <a:solidFill>
                <a:srgbClr val="FFFFFF"/>
              </a:solidFill>
            </a:endParaRPr>
          </a:p>
        </p:txBody>
      </p:sp>
      <p:sp>
        <p:nvSpPr>
          <p:cNvPr id="51" name="Rectangle 50"/>
          <p:cNvSpPr/>
          <p:nvPr/>
        </p:nvSpPr>
        <p:spPr>
          <a:xfrm>
            <a:off x="1149639" y="5701143"/>
            <a:ext cx="732054" cy="276999"/>
          </a:xfrm>
          <a:prstGeom prst="rect">
            <a:avLst/>
          </a:prstGeom>
          <a:ln w="12700">
            <a:solidFill>
              <a:srgbClr val="FFFFFF"/>
            </a:solidFill>
          </a:ln>
        </p:spPr>
        <p:txBody>
          <a:bodyPr wrap="square">
            <a:spAutoFit/>
          </a:bodyPr>
          <a:lstStyle/>
          <a:p>
            <a:pPr algn="ctr"/>
            <a:r>
              <a:rPr lang="en-US" sz="1200" b="1" dirty="0" smtClean="0">
                <a:solidFill>
                  <a:srgbClr val="FFFFFF"/>
                </a:solidFill>
              </a:rPr>
              <a:t>n = 126</a:t>
            </a:r>
            <a:endParaRPr lang="en-US" sz="1200" b="1" dirty="0">
              <a:solidFill>
                <a:srgbClr val="FFFFFF"/>
              </a:solidFill>
            </a:endParaRPr>
          </a:p>
        </p:txBody>
      </p:sp>
      <p:sp>
        <p:nvSpPr>
          <p:cNvPr id="52" name="Rectangle 51"/>
          <p:cNvSpPr/>
          <p:nvPr/>
        </p:nvSpPr>
        <p:spPr>
          <a:xfrm>
            <a:off x="2028104" y="5701143"/>
            <a:ext cx="770030" cy="276999"/>
          </a:xfrm>
          <a:prstGeom prst="rect">
            <a:avLst/>
          </a:prstGeom>
          <a:ln w="12700">
            <a:solidFill>
              <a:srgbClr val="FFFFFF"/>
            </a:solidFill>
          </a:ln>
        </p:spPr>
        <p:txBody>
          <a:bodyPr wrap="square">
            <a:spAutoFit/>
          </a:bodyPr>
          <a:lstStyle/>
          <a:p>
            <a:pPr algn="ctr"/>
            <a:r>
              <a:rPr lang="en-US" sz="1200" b="1" dirty="0" smtClean="0">
                <a:solidFill>
                  <a:srgbClr val="FFFFFF"/>
                </a:solidFill>
              </a:rPr>
              <a:t>n = 123</a:t>
            </a:r>
            <a:endParaRPr lang="en-US" sz="1200" b="1" dirty="0">
              <a:solidFill>
                <a:srgbClr val="FFFFFF"/>
              </a:solidFill>
            </a:endParaRPr>
          </a:p>
        </p:txBody>
      </p:sp>
      <p:cxnSp>
        <p:nvCxnSpPr>
          <p:cNvPr id="54" name="Straight Connector 53"/>
          <p:cNvCxnSpPr/>
          <p:nvPr/>
        </p:nvCxnSpPr>
        <p:spPr bwMode="auto">
          <a:xfrm>
            <a:off x="3492212" y="3787300"/>
            <a:ext cx="1830135" cy="0"/>
          </a:xfrm>
          <a:prstGeom prst="line">
            <a:avLst/>
          </a:prstGeom>
          <a:solidFill>
            <a:schemeClr val="accent1"/>
          </a:solidFill>
          <a:ln w="12700" cap="flat" cmpd="sng" algn="ctr">
            <a:solidFill>
              <a:srgbClr val="FFFFFF"/>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Arrow Connector 54"/>
          <p:cNvCxnSpPr/>
          <p:nvPr/>
        </p:nvCxnSpPr>
        <p:spPr bwMode="auto">
          <a:xfrm>
            <a:off x="3492212" y="3787300"/>
            <a:ext cx="0" cy="2272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Arrow Connector 55"/>
          <p:cNvCxnSpPr/>
          <p:nvPr/>
        </p:nvCxnSpPr>
        <p:spPr bwMode="auto">
          <a:xfrm>
            <a:off x="4515896" y="3408904"/>
            <a:ext cx="0" cy="605645"/>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Arrow Connector 56"/>
          <p:cNvCxnSpPr/>
          <p:nvPr/>
        </p:nvCxnSpPr>
        <p:spPr bwMode="auto">
          <a:xfrm>
            <a:off x="5322347" y="3787300"/>
            <a:ext cx="0" cy="2272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57"/>
          <p:cNvSpPr/>
          <p:nvPr/>
        </p:nvSpPr>
        <p:spPr>
          <a:xfrm>
            <a:off x="3181536" y="4014549"/>
            <a:ext cx="707245" cy="400109"/>
          </a:xfrm>
          <a:prstGeom prst="rect">
            <a:avLst/>
          </a:prstGeom>
          <a:ln w="12700">
            <a:solidFill>
              <a:srgbClr val="FFFFFF"/>
            </a:solidFill>
          </a:ln>
        </p:spPr>
        <p:txBody>
          <a:bodyPr wrap="none">
            <a:spAutoFit/>
          </a:bodyPr>
          <a:lstStyle/>
          <a:p>
            <a:pPr algn="ctr"/>
            <a:r>
              <a:rPr lang="en-US" sz="1000" b="1" i="1" dirty="0" smtClean="0">
                <a:solidFill>
                  <a:srgbClr val="FFFFFF"/>
                </a:solidFill>
              </a:rPr>
              <a:t>RAS </a:t>
            </a:r>
            <a:r>
              <a:rPr lang="en-US" sz="1000" b="1" dirty="0" smtClean="0">
                <a:solidFill>
                  <a:srgbClr val="FFFFFF"/>
                </a:solidFill>
              </a:rPr>
              <a:t>WT</a:t>
            </a:r>
          </a:p>
          <a:p>
            <a:pPr algn="ctr"/>
            <a:r>
              <a:rPr lang="en-US" sz="1000" b="1" dirty="0" smtClean="0">
                <a:solidFill>
                  <a:srgbClr val="FFFFFF"/>
                </a:solidFill>
              </a:rPr>
              <a:t>(</a:t>
            </a:r>
            <a:r>
              <a:rPr lang="en-US" sz="1000" b="1" dirty="0" smtClean="0">
                <a:solidFill>
                  <a:srgbClr val="FFFFFF"/>
                </a:solidFill>
              </a:rPr>
              <a:t>n = 270</a:t>
            </a:r>
            <a:r>
              <a:rPr lang="en-US" sz="1000" b="1" dirty="0" smtClean="0">
                <a:solidFill>
                  <a:srgbClr val="FFFFFF"/>
                </a:solidFill>
              </a:rPr>
              <a:t>)</a:t>
            </a:r>
            <a:endParaRPr lang="en-US" sz="1000" b="1" dirty="0">
              <a:solidFill>
                <a:srgbClr val="FFFFFF"/>
              </a:solidFill>
            </a:endParaRPr>
          </a:p>
        </p:txBody>
      </p:sp>
      <p:sp>
        <p:nvSpPr>
          <p:cNvPr id="59" name="Rectangle 58"/>
          <p:cNvSpPr/>
          <p:nvPr/>
        </p:nvSpPr>
        <p:spPr>
          <a:xfrm>
            <a:off x="3962400" y="4014549"/>
            <a:ext cx="920715" cy="400109"/>
          </a:xfrm>
          <a:prstGeom prst="rect">
            <a:avLst/>
          </a:prstGeom>
          <a:ln w="12700">
            <a:solidFill>
              <a:srgbClr val="FFFFFF"/>
            </a:solidFill>
          </a:ln>
        </p:spPr>
        <p:txBody>
          <a:bodyPr wrap="square">
            <a:spAutoFit/>
          </a:bodyPr>
          <a:lstStyle/>
          <a:p>
            <a:pPr algn="ctr"/>
            <a:r>
              <a:rPr lang="en-US" sz="1000" b="1" i="1" dirty="0" smtClean="0">
                <a:solidFill>
                  <a:srgbClr val="FFFFFF"/>
                </a:solidFill>
              </a:rPr>
              <a:t>RAS </a:t>
            </a:r>
            <a:r>
              <a:rPr lang="en-US" sz="1000" b="1" dirty="0" smtClean="0">
                <a:solidFill>
                  <a:srgbClr val="FFFFFF"/>
                </a:solidFill>
              </a:rPr>
              <a:t>mutant</a:t>
            </a:r>
          </a:p>
          <a:p>
            <a:pPr algn="ctr"/>
            <a:r>
              <a:rPr lang="en-US" sz="1000" b="1" dirty="0" smtClean="0">
                <a:solidFill>
                  <a:srgbClr val="FFFFFF"/>
                </a:solidFill>
              </a:rPr>
              <a:t>(</a:t>
            </a:r>
            <a:r>
              <a:rPr lang="en-US" sz="1000" b="1" dirty="0" smtClean="0">
                <a:solidFill>
                  <a:srgbClr val="FFFFFF"/>
                </a:solidFill>
              </a:rPr>
              <a:t>n = 180</a:t>
            </a:r>
            <a:r>
              <a:rPr lang="en-US" sz="1000" b="1" dirty="0" smtClean="0">
                <a:solidFill>
                  <a:srgbClr val="FFFFFF"/>
                </a:solidFill>
              </a:rPr>
              <a:t>)</a:t>
            </a:r>
            <a:endParaRPr lang="en-US" sz="1000" b="1" dirty="0">
              <a:solidFill>
                <a:srgbClr val="FFFFFF"/>
              </a:solidFill>
            </a:endParaRPr>
          </a:p>
        </p:txBody>
      </p:sp>
      <p:sp>
        <p:nvSpPr>
          <p:cNvPr id="60" name="Rectangle 59"/>
          <p:cNvSpPr/>
          <p:nvPr/>
        </p:nvSpPr>
        <p:spPr>
          <a:xfrm>
            <a:off x="4956320" y="4014549"/>
            <a:ext cx="911080" cy="400109"/>
          </a:xfrm>
          <a:prstGeom prst="rect">
            <a:avLst/>
          </a:prstGeom>
          <a:ln w="12700">
            <a:solidFill>
              <a:srgbClr val="FFFFFF"/>
            </a:solidFill>
          </a:ln>
        </p:spPr>
        <p:txBody>
          <a:bodyPr wrap="square">
            <a:spAutoFit/>
          </a:bodyPr>
          <a:lstStyle/>
          <a:p>
            <a:pPr algn="ctr"/>
            <a:r>
              <a:rPr lang="en-US" sz="1000" b="1" dirty="0" smtClean="0">
                <a:solidFill>
                  <a:srgbClr val="FFFFFF"/>
                </a:solidFill>
              </a:rPr>
              <a:t>Unknown</a:t>
            </a:r>
          </a:p>
          <a:p>
            <a:pPr algn="ctr"/>
            <a:r>
              <a:rPr lang="en-US" sz="1000" b="1" dirty="0" smtClean="0">
                <a:solidFill>
                  <a:srgbClr val="FFFFFF"/>
                </a:solidFill>
              </a:rPr>
              <a:t>(</a:t>
            </a:r>
            <a:r>
              <a:rPr lang="en-US" sz="1000" b="1" dirty="0" smtClean="0">
                <a:solidFill>
                  <a:srgbClr val="FFFFFF"/>
                </a:solidFill>
              </a:rPr>
              <a:t>n = 452</a:t>
            </a:r>
            <a:r>
              <a:rPr lang="en-US" sz="1000" b="1" dirty="0" smtClean="0">
                <a:solidFill>
                  <a:srgbClr val="FFFFFF"/>
                </a:solidFill>
              </a:rPr>
              <a:t>)</a:t>
            </a:r>
            <a:endParaRPr lang="en-US" sz="1000" b="1" dirty="0">
              <a:solidFill>
                <a:srgbClr val="FFFFFF"/>
              </a:solidFill>
            </a:endParaRPr>
          </a:p>
        </p:txBody>
      </p:sp>
      <p:cxnSp>
        <p:nvCxnSpPr>
          <p:cNvPr id="61" name="Straight Arrow Connector 60"/>
          <p:cNvCxnSpPr/>
          <p:nvPr/>
        </p:nvCxnSpPr>
        <p:spPr bwMode="auto">
          <a:xfrm>
            <a:off x="3505200" y="4564604"/>
            <a:ext cx="0" cy="303000"/>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2" name="Straight Arrow Connector 61"/>
          <p:cNvCxnSpPr/>
          <p:nvPr/>
        </p:nvCxnSpPr>
        <p:spPr bwMode="auto">
          <a:xfrm>
            <a:off x="4495800" y="4564604"/>
            <a:ext cx="0" cy="303000"/>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Straight Arrow Connector 62"/>
          <p:cNvCxnSpPr/>
          <p:nvPr/>
        </p:nvCxnSpPr>
        <p:spPr bwMode="auto">
          <a:xfrm>
            <a:off x="5334000" y="4564604"/>
            <a:ext cx="0" cy="303000"/>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63"/>
          <p:cNvSpPr/>
          <p:nvPr/>
        </p:nvSpPr>
        <p:spPr>
          <a:xfrm>
            <a:off x="3126185" y="5701143"/>
            <a:ext cx="732054" cy="276999"/>
          </a:xfrm>
          <a:prstGeom prst="rect">
            <a:avLst/>
          </a:prstGeom>
          <a:ln w="12700">
            <a:solidFill>
              <a:srgbClr val="FFFFFF"/>
            </a:solidFill>
          </a:ln>
        </p:spPr>
        <p:txBody>
          <a:bodyPr wrap="square">
            <a:spAutoFit/>
          </a:bodyPr>
          <a:lstStyle/>
          <a:p>
            <a:pPr algn="ctr"/>
            <a:r>
              <a:rPr lang="en-US" sz="1200" b="1" dirty="0" smtClean="0">
                <a:solidFill>
                  <a:srgbClr val="FFFFFF"/>
                </a:solidFill>
              </a:rPr>
              <a:t>n = 173</a:t>
            </a:r>
            <a:endParaRPr lang="en-US" sz="1200" b="1" dirty="0">
              <a:solidFill>
                <a:srgbClr val="FFFFFF"/>
              </a:solidFill>
            </a:endParaRPr>
          </a:p>
        </p:txBody>
      </p:sp>
      <p:sp>
        <p:nvSpPr>
          <p:cNvPr id="65" name="Rectangle 64"/>
          <p:cNvSpPr/>
          <p:nvPr/>
        </p:nvSpPr>
        <p:spPr>
          <a:xfrm>
            <a:off x="4151061" y="5701143"/>
            <a:ext cx="732054" cy="276999"/>
          </a:xfrm>
          <a:prstGeom prst="rect">
            <a:avLst/>
          </a:prstGeom>
          <a:ln w="12700">
            <a:solidFill>
              <a:srgbClr val="FFFFFF"/>
            </a:solidFill>
          </a:ln>
        </p:spPr>
        <p:txBody>
          <a:bodyPr wrap="square">
            <a:spAutoFit/>
          </a:bodyPr>
          <a:lstStyle/>
          <a:p>
            <a:pPr algn="ctr"/>
            <a:r>
              <a:rPr lang="en-US" sz="1200" b="1" dirty="0" smtClean="0">
                <a:solidFill>
                  <a:srgbClr val="FFFFFF"/>
                </a:solidFill>
              </a:rPr>
              <a:t>n = 121</a:t>
            </a:r>
            <a:endParaRPr lang="en-US" sz="1200" b="1" dirty="0">
              <a:solidFill>
                <a:srgbClr val="FFFFFF"/>
              </a:solidFill>
            </a:endParaRPr>
          </a:p>
        </p:txBody>
      </p:sp>
      <p:sp>
        <p:nvSpPr>
          <p:cNvPr id="66" name="Rectangle 65"/>
          <p:cNvSpPr/>
          <p:nvPr/>
        </p:nvSpPr>
        <p:spPr>
          <a:xfrm>
            <a:off x="5029525" y="5701143"/>
            <a:ext cx="761675" cy="276999"/>
          </a:xfrm>
          <a:prstGeom prst="rect">
            <a:avLst/>
          </a:prstGeom>
          <a:ln w="12700">
            <a:solidFill>
              <a:srgbClr val="FFFFFF"/>
            </a:solidFill>
          </a:ln>
        </p:spPr>
        <p:txBody>
          <a:bodyPr wrap="square">
            <a:spAutoFit/>
          </a:bodyPr>
          <a:lstStyle/>
          <a:p>
            <a:pPr algn="ctr"/>
            <a:r>
              <a:rPr lang="en-US" sz="1200" b="1" dirty="0" smtClean="0">
                <a:solidFill>
                  <a:srgbClr val="FFFFFF"/>
                </a:solidFill>
              </a:rPr>
              <a:t>n = 124</a:t>
            </a:r>
            <a:endParaRPr lang="en-US" sz="1200" b="1" dirty="0">
              <a:solidFill>
                <a:srgbClr val="FFFFFF"/>
              </a:solidFill>
            </a:endParaRPr>
          </a:p>
        </p:txBody>
      </p:sp>
      <p:cxnSp>
        <p:nvCxnSpPr>
          <p:cNvPr id="68" name="Straight Connector 67"/>
          <p:cNvCxnSpPr/>
          <p:nvPr/>
        </p:nvCxnSpPr>
        <p:spPr bwMode="auto">
          <a:xfrm>
            <a:off x="6493633" y="3787300"/>
            <a:ext cx="1903340" cy="0"/>
          </a:xfrm>
          <a:prstGeom prst="line">
            <a:avLst/>
          </a:prstGeom>
          <a:solidFill>
            <a:schemeClr val="accent1"/>
          </a:solidFill>
          <a:ln w="12700" cap="flat" cmpd="sng" algn="ctr">
            <a:solidFill>
              <a:srgbClr val="FFFFFF"/>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9" name="Straight Arrow Connector 68"/>
          <p:cNvCxnSpPr/>
          <p:nvPr/>
        </p:nvCxnSpPr>
        <p:spPr bwMode="auto">
          <a:xfrm>
            <a:off x="6493633" y="3787300"/>
            <a:ext cx="0" cy="2272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Arrow Connector 69"/>
          <p:cNvCxnSpPr/>
          <p:nvPr/>
        </p:nvCxnSpPr>
        <p:spPr bwMode="auto">
          <a:xfrm>
            <a:off x="7518509" y="3408904"/>
            <a:ext cx="0" cy="605645"/>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1" name="Straight Arrow Connector 70"/>
          <p:cNvCxnSpPr/>
          <p:nvPr/>
        </p:nvCxnSpPr>
        <p:spPr bwMode="auto">
          <a:xfrm>
            <a:off x="8396973" y="3787300"/>
            <a:ext cx="0" cy="2272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2" name="Rectangle 71"/>
          <p:cNvSpPr/>
          <p:nvPr/>
        </p:nvSpPr>
        <p:spPr>
          <a:xfrm>
            <a:off x="6190970" y="4014549"/>
            <a:ext cx="691215" cy="400109"/>
          </a:xfrm>
          <a:prstGeom prst="rect">
            <a:avLst/>
          </a:prstGeom>
          <a:ln w="12700">
            <a:solidFill>
              <a:srgbClr val="FFFFFF"/>
            </a:solidFill>
          </a:ln>
        </p:spPr>
        <p:txBody>
          <a:bodyPr wrap="none">
            <a:spAutoFit/>
          </a:bodyPr>
          <a:lstStyle/>
          <a:p>
            <a:pPr algn="ctr"/>
            <a:r>
              <a:rPr lang="en-US" sz="1000" b="1" i="1" dirty="0" smtClean="0">
                <a:solidFill>
                  <a:srgbClr val="FFFFFF"/>
                </a:solidFill>
              </a:rPr>
              <a:t>RAS </a:t>
            </a:r>
            <a:r>
              <a:rPr lang="en-US" sz="1000" b="1" dirty="0" smtClean="0">
                <a:solidFill>
                  <a:srgbClr val="FFFFFF"/>
                </a:solidFill>
              </a:rPr>
              <a:t>WT</a:t>
            </a:r>
          </a:p>
          <a:p>
            <a:pPr algn="ctr"/>
            <a:r>
              <a:rPr lang="en-US" sz="1000" b="1" dirty="0" smtClean="0">
                <a:solidFill>
                  <a:srgbClr val="FFFFFF"/>
                </a:solidFill>
              </a:rPr>
              <a:t>(</a:t>
            </a:r>
            <a:r>
              <a:rPr lang="en-US" sz="1000" b="1" dirty="0" smtClean="0">
                <a:solidFill>
                  <a:srgbClr val="FFFFFF"/>
                </a:solidFill>
              </a:rPr>
              <a:t>n = 0</a:t>
            </a:r>
            <a:r>
              <a:rPr lang="en-US" sz="1000" b="1" dirty="0" smtClean="0">
                <a:solidFill>
                  <a:srgbClr val="FFFFFF"/>
                </a:solidFill>
              </a:rPr>
              <a:t>)</a:t>
            </a:r>
            <a:endParaRPr lang="en-US" sz="1000" b="1" dirty="0">
              <a:solidFill>
                <a:srgbClr val="FFFFFF"/>
              </a:solidFill>
            </a:endParaRPr>
          </a:p>
        </p:txBody>
      </p:sp>
      <p:sp>
        <p:nvSpPr>
          <p:cNvPr id="73" name="Rectangle 72"/>
          <p:cNvSpPr/>
          <p:nvPr/>
        </p:nvSpPr>
        <p:spPr>
          <a:xfrm>
            <a:off x="7010400" y="4014549"/>
            <a:ext cx="874135" cy="553998"/>
          </a:xfrm>
          <a:prstGeom prst="rect">
            <a:avLst/>
          </a:prstGeom>
          <a:ln w="12700">
            <a:solidFill>
              <a:srgbClr val="FFFFFF"/>
            </a:solidFill>
          </a:ln>
        </p:spPr>
        <p:txBody>
          <a:bodyPr wrap="square">
            <a:spAutoFit/>
          </a:bodyPr>
          <a:lstStyle/>
          <a:p>
            <a:pPr algn="ctr"/>
            <a:r>
              <a:rPr lang="en-US" sz="1000" b="1" i="1" dirty="0" smtClean="0">
                <a:solidFill>
                  <a:srgbClr val="FFFFFF"/>
                </a:solidFill>
              </a:rPr>
              <a:t>RAS </a:t>
            </a:r>
            <a:r>
              <a:rPr lang="en-US" sz="1000" b="1" dirty="0" smtClean="0">
                <a:solidFill>
                  <a:srgbClr val="FFFFFF"/>
                </a:solidFill>
              </a:rPr>
              <a:t>mutant</a:t>
            </a:r>
          </a:p>
          <a:p>
            <a:pPr algn="ctr"/>
            <a:r>
              <a:rPr lang="en-US" sz="1000" b="1" dirty="0" smtClean="0">
                <a:solidFill>
                  <a:srgbClr val="FFFFFF"/>
                </a:solidFill>
              </a:rPr>
              <a:t>(</a:t>
            </a:r>
            <a:r>
              <a:rPr lang="en-US" sz="1000" b="1" dirty="0" smtClean="0">
                <a:solidFill>
                  <a:srgbClr val="FFFFFF"/>
                </a:solidFill>
              </a:rPr>
              <a:t>n = 124</a:t>
            </a:r>
            <a:r>
              <a:rPr lang="en-US" sz="1000" b="1" dirty="0" smtClean="0">
                <a:solidFill>
                  <a:srgbClr val="FFFFFF"/>
                </a:solidFill>
              </a:rPr>
              <a:t>)</a:t>
            </a:r>
            <a:endParaRPr lang="en-US" sz="1000" b="1" dirty="0">
              <a:solidFill>
                <a:srgbClr val="FFFFFF"/>
              </a:solidFill>
            </a:endParaRPr>
          </a:p>
        </p:txBody>
      </p:sp>
      <p:sp>
        <p:nvSpPr>
          <p:cNvPr id="74" name="Rectangle 73"/>
          <p:cNvSpPr/>
          <p:nvPr/>
        </p:nvSpPr>
        <p:spPr>
          <a:xfrm>
            <a:off x="7957741" y="4014549"/>
            <a:ext cx="957659" cy="400109"/>
          </a:xfrm>
          <a:prstGeom prst="rect">
            <a:avLst/>
          </a:prstGeom>
          <a:ln w="12700">
            <a:solidFill>
              <a:srgbClr val="FFFFFF"/>
            </a:solidFill>
          </a:ln>
        </p:spPr>
        <p:txBody>
          <a:bodyPr wrap="square">
            <a:spAutoFit/>
          </a:bodyPr>
          <a:lstStyle/>
          <a:p>
            <a:pPr algn="ctr"/>
            <a:r>
              <a:rPr lang="en-US" sz="1000" b="1" dirty="0" smtClean="0">
                <a:solidFill>
                  <a:srgbClr val="FFFFFF"/>
                </a:solidFill>
              </a:rPr>
              <a:t>Unknown</a:t>
            </a:r>
          </a:p>
          <a:p>
            <a:pPr algn="ctr"/>
            <a:r>
              <a:rPr lang="en-US" sz="1000" b="1" dirty="0" smtClean="0">
                <a:solidFill>
                  <a:srgbClr val="FFFFFF"/>
                </a:solidFill>
              </a:rPr>
              <a:t>(</a:t>
            </a:r>
            <a:r>
              <a:rPr lang="en-US" sz="1000" b="1" dirty="0" smtClean="0">
                <a:solidFill>
                  <a:srgbClr val="FFFFFF"/>
                </a:solidFill>
              </a:rPr>
              <a:t>n = 409</a:t>
            </a:r>
            <a:r>
              <a:rPr lang="en-US" sz="1000" b="1" dirty="0" smtClean="0">
                <a:solidFill>
                  <a:srgbClr val="FFFFFF"/>
                </a:solidFill>
              </a:rPr>
              <a:t>)</a:t>
            </a:r>
            <a:endParaRPr lang="en-US" sz="1000" b="1" dirty="0">
              <a:solidFill>
                <a:srgbClr val="FFFFFF"/>
              </a:solidFill>
            </a:endParaRPr>
          </a:p>
        </p:txBody>
      </p:sp>
      <p:cxnSp>
        <p:nvCxnSpPr>
          <p:cNvPr id="75" name="Straight Arrow Connector 74"/>
          <p:cNvCxnSpPr/>
          <p:nvPr/>
        </p:nvCxnSpPr>
        <p:spPr bwMode="auto">
          <a:xfrm>
            <a:off x="6477000" y="4564604"/>
            <a:ext cx="0" cy="303000"/>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Straight Arrow Connector 75"/>
          <p:cNvCxnSpPr/>
          <p:nvPr/>
        </p:nvCxnSpPr>
        <p:spPr bwMode="auto">
          <a:xfrm>
            <a:off x="7543800" y="4564604"/>
            <a:ext cx="0" cy="303000"/>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7" name="Straight Arrow Connector 76"/>
          <p:cNvCxnSpPr/>
          <p:nvPr/>
        </p:nvCxnSpPr>
        <p:spPr bwMode="auto">
          <a:xfrm>
            <a:off x="8305800" y="4564604"/>
            <a:ext cx="0" cy="303000"/>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8" name="Rectangle 77"/>
          <p:cNvSpPr/>
          <p:nvPr/>
        </p:nvSpPr>
        <p:spPr>
          <a:xfrm>
            <a:off x="6200812" y="5701143"/>
            <a:ext cx="658849" cy="276999"/>
          </a:xfrm>
          <a:prstGeom prst="rect">
            <a:avLst/>
          </a:prstGeom>
          <a:ln w="12700">
            <a:solidFill>
              <a:srgbClr val="FFFFFF"/>
            </a:solidFill>
          </a:ln>
        </p:spPr>
        <p:txBody>
          <a:bodyPr wrap="square">
            <a:spAutoFit/>
          </a:bodyPr>
          <a:lstStyle/>
          <a:p>
            <a:pPr algn="ctr"/>
            <a:r>
              <a:rPr lang="en-US" sz="1200" b="1" dirty="0" smtClean="0">
                <a:solidFill>
                  <a:srgbClr val="FFFFFF"/>
                </a:solidFill>
              </a:rPr>
              <a:t>n = 0</a:t>
            </a:r>
            <a:endParaRPr lang="en-US" sz="1200" b="1" dirty="0">
              <a:solidFill>
                <a:srgbClr val="FFFFFF"/>
              </a:solidFill>
            </a:endParaRPr>
          </a:p>
        </p:txBody>
      </p:sp>
      <p:sp>
        <p:nvSpPr>
          <p:cNvPr id="79" name="Rectangle 78"/>
          <p:cNvSpPr/>
          <p:nvPr/>
        </p:nvSpPr>
        <p:spPr>
          <a:xfrm>
            <a:off x="7152482" y="5701143"/>
            <a:ext cx="658849" cy="276999"/>
          </a:xfrm>
          <a:prstGeom prst="rect">
            <a:avLst/>
          </a:prstGeom>
          <a:ln w="12700">
            <a:solidFill>
              <a:srgbClr val="FFFFFF"/>
            </a:solidFill>
          </a:ln>
        </p:spPr>
        <p:txBody>
          <a:bodyPr wrap="square">
            <a:spAutoFit/>
          </a:bodyPr>
          <a:lstStyle/>
          <a:p>
            <a:pPr algn="ctr"/>
            <a:r>
              <a:rPr lang="en-US" sz="1200" b="1" dirty="0" smtClean="0">
                <a:solidFill>
                  <a:srgbClr val="FFFFFF"/>
                </a:solidFill>
              </a:rPr>
              <a:t>n = 62</a:t>
            </a:r>
            <a:endParaRPr lang="en-US" sz="1200" b="1" dirty="0">
              <a:solidFill>
                <a:srgbClr val="FFFFFF"/>
              </a:solidFill>
            </a:endParaRPr>
          </a:p>
        </p:txBody>
      </p:sp>
      <p:sp>
        <p:nvSpPr>
          <p:cNvPr id="80" name="Rectangle 79"/>
          <p:cNvSpPr/>
          <p:nvPr/>
        </p:nvSpPr>
        <p:spPr>
          <a:xfrm>
            <a:off x="7957741" y="5701143"/>
            <a:ext cx="729059" cy="276999"/>
          </a:xfrm>
          <a:prstGeom prst="rect">
            <a:avLst/>
          </a:prstGeom>
          <a:ln w="12700">
            <a:solidFill>
              <a:srgbClr val="FFFFFF"/>
            </a:solidFill>
          </a:ln>
        </p:spPr>
        <p:txBody>
          <a:bodyPr wrap="square">
            <a:spAutoFit/>
          </a:bodyPr>
          <a:lstStyle/>
          <a:p>
            <a:pPr algn="ctr"/>
            <a:r>
              <a:rPr lang="en-US" sz="1200" b="1" dirty="0" smtClean="0">
                <a:solidFill>
                  <a:srgbClr val="FFFFFF"/>
                </a:solidFill>
              </a:rPr>
              <a:t>n = 142</a:t>
            </a:r>
            <a:endParaRPr lang="en-US" sz="1200" b="1" dirty="0">
              <a:solidFill>
                <a:srgbClr val="FFFFFF"/>
              </a:solidFill>
            </a:endParaRPr>
          </a:p>
        </p:txBody>
      </p:sp>
      <p:cxnSp>
        <p:nvCxnSpPr>
          <p:cNvPr id="81" name="Straight Arrow Connector 80"/>
          <p:cNvCxnSpPr/>
          <p:nvPr/>
        </p:nvCxnSpPr>
        <p:spPr bwMode="auto">
          <a:xfrm>
            <a:off x="1515666" y="5322394"/>
            <a:ext cx="0" cy="3787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2" name="Straight Arrow Connector 81"/>
          <p:cNvCxnSpPr/>
          <p:nvPr/>
        </p:nvCxnSpPr>
        <p:spPr bwMode="auto">
          <a:xfrm>
            <a:off x="2320926" y="5322394"/>
            <a:ext cx="0" cy="3787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3" name="Straight Arrow Connector 82"/>
          <p:cNvCxnSpPr/>
          <p:nvPr/>
        </p:nvCxnSpPr>
        <p:spPr bwMode="auto">
          <a:xfrm>
            <a:off x="3492212" y="5322394"/>
            <a:ext cx="0" cy="3787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4" name="Straight Arrow Connector 83"/>
          <p:cNvCxnSpPr/>
          <p:nvPr/>
        </p:nvCxnSpPr>
        <p:spPr bwMode="auto">
          <a:xfrm>
            <a:off x="4517087" y="5322394"/>
            <a:ext cx="0" cy="3787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5" name="Straight Arrow Connector 84"/>
          <p:cNvCxnSpPr/>
          <p:nvPr/>
        </p:nvCxnSpPr>
        <p:spPr bwMode="auto">
          <a:xfrm>
            <a:off x="5322347" y="5322394"/>
            <a:ext cx="0" cy="3787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6" name="Straight Arrow Connector 85"/>
          <p:cNvCxnSpPr/>
          <p:nvPr/>
        </p:nvCxnSpPr>
        <p:spPr bwMode="auto">
          <a:xfrm>
            <a:off x="6493633" y="5322394"/>
            <a:ext cx="0" cy="3787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Arrow Connector 86"/>
          <p:cNvCxnSpPr/>
          <p:nvPr/>
        </p:nvCxnSpPr>
        <p:spPr bwMode="auto">
          <a:xfrm>
            <a:off x="7518509" y="5322394"/>
            <a:ext cx="0" cy="3787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8" name="Straight Arrow Connector 87"/>
          <p:cNvCxnSpPr/>
          <p:nvPr/>
        </p:nvCxnSpPr>
        <p:spPr bwMode="auto">
          <a:xfrm>
            <a:off x="8323768" y="5322394"/>
            <a:ext cx="0" cy="3787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Straight Arrow Connector 103"/>
          <p:cNvCxnSpPr/>
          <p:nvPr/>
        </p:nvCxnSpPr>
        <p:spPr bwMode="auto">
          <a:xfrm>
            <a:off x="533400" y="5295900"/>
            <a:ext cx="0" cy="378749"/>
          </a:xfrm>
          <a:prstGeom prst="straightConnector1">
            <a:avLst/>
          </a:prstGeom>
          <a:solidFill>
            <a:schemeClr val="accent1"/>
          </a:solidFill>
          <a:ln w="12700" cap="flat" cmpd="sng" algn="ctr">
            <a:solidFill>
              <a:srgbClr val="FFFFFF"/>
            </a:solidFill>
            <a:prstDash val="solid"/>
            <a:round/>
            <a:headEnd type="none" w="sm" len="sm"/>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3" name="TextBox 92"/>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extLst>
      <p:ext uri="{BB962C8B-B14F-4D97-AF65-F5344CB8AC3E}">
        <p14:creationId xmlns:p14="http://schemas.microsoft.com/office/powerpoint/2010/main" val="344936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94733"/>
            <a:ext cx="8686800" cy="1096963"/>
          </a:xfrm>
        </p:spPr>
        <p:txBody>
          <a:bodyPr/>
          <a:lstStyle/>
          <a:p>
            <a:r>
              <a:rPr lang="en-US" sz="3600" dirty="0" smtClean="0"/>
              <a:t>Statistical Methods</a:t>
            </a:r>
            <a:endParaRPr lang="en-US" sz="3600" dirty="0"/>
          </a:p>
        </p:txBody>
      </p:sp>
      <p:sp>
        <p:nvSpPr>
          <p:cNvPr id="3" name="Content Placeholder 2"/>
          <p:cNvSpPr>
            <a:spLocks noGrp="1"/>
          </p:cNvSpPr>
          <p:nvPr>
            <p:ph idx="1"/>
          </p:nvPr>
        </p:nvSpPr>
        <p:spPr>
          <a:xfrm>
            <a:off x="457200" y="1371600"/>
            <a:ext cx="8534400" cy="4678363"/>
          </a:xfrm>
        </p:spPr>
        <p:txBody>
          <a:bodyPr/>
          <a:lstStyle/>
          <a:p>
            <a:r>
              <a:rPr lang="en-US" sz="2000" dirty="0" smtClean="0"/>
              <a:t>Preplanned</a:t>
            </a:r>
            <a:r>
              <a:rPr lang="en-US" sz="2000" dirty="0" smtClean="0"/>
              <a:t>, prospective, observational cohort </a:t>
            </a:r>
            <a:r>
              <a:rPr lang="en-US" sz="2000" dirty="0" smtClean="0"/>
              <a:t>study</a:t>
            </a:r>
            <a:endParaRPr lang="en-US" sz="2000" dirty="0" smtClean="0"/>
          </a:p>
          <a:p>
            <a:r>
              <a:rPr lang="en-US" sz="2000" dirty="0" smtClean="0"/>
              <a:t>Primary endpoint: Overall survival</a:t>
            </a:r>
          </a:p>
          <a:p>
            <a:pPr lvl="1"/>
            <a:r>
              <a:rPr lang="en-US" sz="2000" dirty="0" smtClean="0"/>
              <a:t>Kaplan-Meier method</a:t>
            </a:r>
          </a:p>
          <a:p>
            <a:pPr lvl="1"/>
            <a:r>
              <a:rPr lang="en-US" sz="2000" dirty="0" smtClean="0"/>
              <a:t>Log rank </a:t>
            </a:r>
            <a:r>
              <a:rPr lang="en-US" sz="2000" dirty="0" smtClean="0"/>
              <a:t>test</a:t>
            </a:r>
            <a:endParaRPr lang="en-US" sz="2000" dirty="0" smtClean="0"/>
          </a:p>
          <a:p>
            <a:r>
              <a:rPr lang="en-US" sz="2000" dirty="0" smtClean="0"/>
              <a:t>Plasma 25(OH)D measured by radioimmunoassay prior to </a:t>
            </a:r>
            <a:r>
              <a:rPr lang="en-US" sz="2000" dirty="0" smtClean="0"/>
              <a:t>treatment</a:t>
            </a:r>
            <a:endParaRPr lang="en-US" sz="2000" dirty="0" smtClean="0"/>
          </a:p>
          <a:p>
            <a:r>
              <a:rPr lang="en-US" sz="2000" dirty="0" smtClean="0"/>
              <a:t>Validated diet and lifestyle questionnaires prior to treatment</a:t>
            </a:r>
          </a:p>
          <a:p>
            <a:r>
              <a:rPr lang="en-US" sz="2000" dirty="0" smtClean="0"/>
              <a:t>Multivariable </a:t>
            </a:r>
            <a:r>
              <a:rPr lang="en-US" sz="2000" dirty="0" smtClean="0"/>
              <a:t>analyses using Cox proportional hazards </a:t>
            </a:r>
            <a:r>
              <a:rPr lang="en-US" sz="2000" dirty="0" smtClean="0"/>
              <a:t>models</a:t>
            </a:r>
            <a:endParaRPr lang="en-US" sz="2000" dirty="0" smtClean="0"/>
          </a:p>
          <a:p>
            <a:r>
              <a:rPr lang="en-US" sz="2000" dirty="0" smtClean="0"/>
              <a:t>All </a:t>
            </a:r>
            <a:r>
              <a:rPr lang="en-US" sz="2000" i="1" dirty="0" smtClean="0"/>
              <a:t>P </a:t>
            </a:r>
            <a:r>
              <a:rPr lang="en-US" sz="2000" dirty="0" smtClean="0"/>
              <a:t>values two-sided and considered significant at the </a:t>
            </a:r>
            <a:r>
              <a:rPr lang="en-US" sz="2000" dirty="0" smtClean="0"/>
              <a:t>.</a:t>
            </a:r>
            <a:r>
              <a:rPr lang="en-US" sz="2000" dirty="0" smtClean="0"/>
              <a:t>05 level</a:t>
            </a:r>
          </a:p>
        </p:txBody>
      </p:sp>
      <p:sp>
        <p:nvSpPr>
          <p:cNvPr id="6" name="TextBox 5"/>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extLst>
      <p:ext uri="{BB962C8B-B14F-4D97-AF65-F5344CB8AC3E}">
        <p14:creationId xmlns:p14="http://schemas.microsoft.com/office/powerpoint/2010/main" val="4032786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381000"/>
            <a:ext cx="8686800" cy="914400"/>
          </a:xfrm>
        </p:spPr>
        <p:txBody>
          <a:bodyPr/>
          <a:lstStyle/>
          <a:p>
            <a:pPr eaLnBrk="1" hangingPunct="1"/>
            <a:r>
              <a:rPr lang="en-US" sz="3600" dirty="0" smtClean="0">
                <a:latin typeface="Arial" charset="0"/>
              </a:rPr>
              <a:t>Vitamin D Cohort vs Final Trial Cohort</a:t>
            </a:r>
            <a:endParaRPr lang="en-US" sz="3600" dirty="0">
              <a:latin typeface="Arial"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3636707118"/>
              </p:ext>
            </p:extLst>
          </p:nvPr>
        </p:nvGraphicFramePr>
        <p:xfrm>
          <a:off x="457200" y="1554480"/>
          <a:ext cx="8153401" cy="2560320"/>
        </p:xfrm>
        <a:graphic>
          <a:graphicData uri="http://schemas.openxmlformats.org/drawingml/2006/table">
            <a:tbl>
              <a:tblPr firstRow="1" bandRow="1">
                <a:tableStyleId>{FABFCF23-3B69-468F-B69F-88F6DE6A72F2}</a:tableStyleId>
              </a:tblPr>
              <a:tblGrid>
                <a:gridCol w="3733800"/>
                <a:gridCol w="2130926"/>
                <a:gridCol w="2288675"/>
              </a:tblGrid>
              <a:tr h="416128">
                <a:tc>
                  <a:txBody>
                    <a:bodyPr/>
                    <a:lstStyle/>
                    <a:p>
                      <a:endParaRPr lang="en-US" sz="1400" b="1" dirty="0">
                        <a:solidFill>
                          <a:schemeClr val="bg2"/>
                        </a:solidFill>
                      </a:endParaRPr>
                    </a:p>
                  </a:txBody>
                  <a:tcPr marT="60960" marB="60960">
                    <a:lnL w="12700" cmpd="sng">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bg2"/>
                          </a:solidFill>
                        </a:rPr>
                        <a:t>Vitamin D</a:t>
                      </a:r>
                    </a:p>
                    <a:p>
                      <a:pPr algn="ctr"/>
                      <a:r>
                        <a:rPr lang="en-US" sz="1400" b="1" dirty="0" smtClean="0">
                          <a:solidFill>
                            <a:schemeClr val="bg2"/>
                          </a:solidFill>
                        </a:rPr>
                        <a:t>(</a:t>
                      </a:r>
                      <a:r>
                        <a:rPr lang="en-US" sz="1400" b="1" dirty="0" smtClean="0">
                          <a:solidFill>
                            <a:schemeClr val="bg2"/>
                          </a:solidFill>
                        </a:rPr>
                        <a:t>n = 1043</a:t>
                      </a:r>
                      <a:r>
                        <a:rPr lang="en-US" sz="1400" b="1" dirty="0" smtClean="0">
                          <a:solidFill>
                            <a:schemeClr val="bg2"/>
                          </a:solidFill>
                        </a:rPr>
                        <a:t>)</a:t>
                      </a:r>
                      <a:endParaRPr lang="en-US" sz="1400" b="1" dirty="0">
                        <a:solidFill>
                          <a:schemeClr val="bg2"/>
                        </a:solidFill>
                      </a:endParaRPr>
                    </a:p>
                  </a:txBody>
                  <a:tcPr marT="60960" marB="60960" anchor="ctr">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bg2"/>
                          </a:solidFill>
                        </a:rPr>
                        <a:t>Final Trial</a:t>
                      </a:r>
                    </a:p>
                    <a:p>
                      <a:pPr algn="ctr"/>
                      <a:r>
                        <a:rPr lang="en-US" sz="1400" b="1" dirty="0" smtClean="0">
                          <a:solidFill>
                            <a:schemeClr val="bg2"/>
                          </a:solidFill>
                        </a:rPr>
                        <a:t>(</a:t>
                      </a:r>
                      <a:r>
                        <a:rPr lang="en-US" sz="1400" b="1" dirty="0" smtClean="0">
                          <a:solidFill>
                            <a:schemeClr val="bg2"/>
                          </a:solidFill>
                        </a:rPr>
                        <a:t>n = 1137</a:t>
                      </a:r>
                      <a:r>
                        <a:rPr lang="en-US" sz="1400" b="1" dirty="0" smtClean="0">
                          <a:solidFill>
                            <a:schemeClr val="bg2"/>
                          </a:solidFill>
                        </a:rPr>
                        <a:t>)</a:t>
                      </a:r>
                      <a:endParaRPr lang="en-US" sz="1400" b="1" dirty="0">
                        <a:solidFill>
                          <a:schemeClr val="bg2"/>
                        </a:solidFill>
                      </a:endParaRPr>
                    </a:p>
                  </a:txBody>
                  <a:tcPr marT="60960" marB="60960" anchor="ctr">
                    <a:lnL>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24967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Median</a:t>
                      </a:r>
                      <a:r>
                        <a:rPr lang="en-US" sz="1400" b="1" baseline="0" dirty="0" smtClean="0">
                          <a:solidFill>
                            <a:schemeClr val="tx1"/>
                          </a:solidFill>
                        </a:rPr>
                        <a:t> a</a:t>
                      </a:r>
                      <a:r>
                        <a:rPr lang="en-US" sz="1400" b="1" dirty="0" smtClean="0">
                          <a:solidFill>
                            <a:schemeClr val="tx1"/>
                          </a:solidFill>
                        </a:rPr>
                        <a:t>ge, years</a:t>
                      </a:r>
                    </a:p>
                  </a:txBody>
                  <a:tcPr marT="60960" marB="60960" anchor="ctr">
                    <a:lnL w="12700" cmpd="sng">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60</a:t>
                      </a:r>
                    </a:p>
                  </a:txBody>
                  <a:tcPr marT="60960" marB="6096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59</a:t>
                      </a:r>
                      <a:r>
                        <a:rPr lang="en-US" sz="1400" b="1" baseline="0" dirty="0" smtClean="0">
                          <a:solidFill>
                            <a:schemeClr val="tx1"/>
                          </a:solidFill>
                        </a:rPr>
                        <a:t> </a:t>
                      </a:r>
                    </a:p>
                  </a:txBody>
                  <a:tcPr marT="60960" marB="60960" anchor="ctr">
                    <a:lnL>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912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Male, %</a:t>
                      </a:r>
                    </a:p>
                  </a:txBody>
                  <a:tcPr marT="60960" marB="6096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58</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61</a:t>
                      </a:r>
                      <a:endParaRPr lang="en-US" sz="1400" b="1" dirty="0">
                        <a:solidFill>
                          <a:schemeClr val="tx1"/>
                        </a:solidFill>
                      </a:endParaRPr>
                    </a:p>
                  </a:txBody>
                  <a:tcPr marT="60960" marB="60960" anchor="ctr">
                    <a:lnL>
                      <a:noFill/>
                    </a:lnL>
                    <a:lnR w="12700" cmpd="sng">
                      <a:noFill/>
                    </a:lnR>
                    <a:lnT w="12700" cmpd="sng">
                      <a:noFill/>
                    </a:lnT>
                    <a:lnB w="12700" cmpd="sng">
                      <a:noFill/>
                    </a:lnB>
                    <a:lnTlToBr w="12700" cmpd="sng">
                      <a:noFill/>
                      <a:prstDash val="solid"/>
                    </a:lnTlToBr>
                    <a:lnBlToTr w="12700" cmpd="sng">
                      <a:noFill/>
                      <a:prstDash val="solid"/>
                    </a:lnBlToTr>
                    <a:noFill/>
                  </a:tcPr>
                </a:tc>
              </a:tr>
              <a:tr h="24967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ECOG PS 0 / 1, %</a:t>
                      </a:r>
                    </a:p>
                  </a:txBody>
                  <a:tcPr marT="60960" marB="6096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61 / 39</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58 / 42</a:t>
                      </a:r>
                      <a:endParaRPr lang="en-US" sz="1400" b="1" dirty="0">
                        <a:solidFill>
                          <a:schemeClr val="tx1"/>
                        </a:solidFill>
                      </a:endParaRPr>
                    </a:p>
                  </a:txBody>
                  <a:tcPr marT="60960" marB="60960" anchor="ctr">
                    <a:lnL>
                      <a:noFill/>
                    </a:lnL>
                    <a:lnR w="12700" cmpd="sng">
                      <a:noFill/>
                    </a:lnR>
                    <a:lnT w="12700" cmpd="sng">
                      <a:noFill/>
                    </a:lnT>
                    <a:lnB w="12700" cmpd="sng">
                      <a:noFill/>
                    </a:lnB>
                    <a:lnTlToBr w="12700" cmpd="sng">
                      <a:noFill/>
                      <a:prstDash val="solid"/>
                    </a:lnTlToBr>
                    <a:lnBlToTr w="12700" cmpd="sng">
                      <a:noFill/>
                      <a:prstDash val="solid"/>
                    </a:lnBlToTr>
                    <a:noFill/>
                  </a:tcPr>
                </a:tc>
              </a:tr>
              <a:tr h="249677">
                <a:tc>
                  <a:txBody>
                    <a:bodyPr/>
                    <a:lstStyle/>
                    <a:p>
                      <a:pPr algn="l"/>
                      <a:r>
                        <a:rPr lang="en-US" sz="1400" b="1" dirty="0" smtClean="0">
                          <a:solidFill>
                            <a:schemeClr val="tx1"/>
                          </a:solidFill>
                        </a:rPr>
                        <a:t>Primary tumor in place, %</a:t>
                      </a:r>
                      <a:endParaRPr lang="en-US" sz="1400" b="1" dirty="0">
                        <a:solidFill>
                          <a:schemeClr val="tx1"/>
                        </a:solidFill>
                      </a:endParaRPr>
                    </a:p>
                  </a:txBody>
                  <a:tcPr marT="60960" marB="6096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25</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28</a:t>
                      </a:r>
                      <a:endParaRPr lang="en-US" sz="1400" b="1" dirty="0">
                        <a:solidFill>
                          <a:schemeClr val="tx1"/>
                        </a:solidFill>
                      </a:endParaRPr>
                    </a:p>
                  </a:txBody>
                  <a:tcPr marT="60960" marB="60960" anchor="ctr">
                    <a:lnL>
                      <a:noFill/>
                    </a:lnL>
                    <a:lnR w="12700" cmpd="sng">
                      <a:noFill/>
                    </a:lnR>
                    <a:lnT w="12700" cmpd="sng">
                      <a:noFill/>
                    </a:lnT>
                    <a:lnB w="12700" cmpd="sng">
                      <a:noFill/>
                    </a:lnB>
                    <a:lnTlToBr w="12700" cmpd="sng">
                      <a:noFill/>
                      <a:prstDash val="solid"/>
                    </a:lnTlToBr>
                    <a:lnBlToTr w="12700" cmpd="sng">
                      <a:noFill/>
                      <a:prstDash val="solid"/>
                    </a:lnBlToTr>
                    <a:noFill/>
                  </a:tcPr>
                </a:tc>
              </a:tr>
              <a:tr h="249677">
                <a:tc>
                  <a:txBody>
                    <a:bodyPr/>
                    <a:lstStyle/>
                    <a:p>
                      <a:pPr algn="l"/>
                      <a:r>
                        <a:rPr lang="en-US" sz="1400" b="1" dirty="0" smtClean="0">
                          <a:solidFill>
                            <a:schemeClr val="tx1"/>
                          </a:solidFill>
                        </a:rPr>
                        <a:t>Palliative intent, %</a:t>
                      </a:r>
                      <a:endParaRPr lang="en-US" sz="1400" b="1" dirty="0">
                        <a:solidFill>
                          <a:schemeClr val="tx1"/>
                        </a:solidFill>
                      </a:endParaRPr>
                    </a:p>
                  </a:txBody>
                  <a:tcPr marT="60960" marB="6096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82</a:t>
                      </a:r>
                      <a:endParaRPr lang="en-US" sz="1400" b="1" dirty="0">
                        <a:solidFill>
                          <a:schemeClr val="tx1"/>
                        </a:solidFill>
                      </a:endParaRPr>
                    </a:p>
                  </a:txBody>
                  <a:tcPr marT="60960" marB="60960"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84</a:t>
                      </a:r>
                      <a:endParaRPr lang="en-US" sz="1400" b="1" dirty="0">
                        <a:solidFill>
                          <a:schemeClr val="tx1"/>
                        </a:solidFill>
                      </a:endParaRPr>
                    </a:p>
                  </a:txBody>
                  <a:tcPr marT="60960" marB="60960" anchor="ctr">
                    <a:lnL>
                      <a:noFill/>
                    </a:lnL>
                    <a:lnR w="12700" cmpd="sng">
                      <a:noFill/>
                    </a:lnR>
                    <a:lnT w="12700" cmpd="sng">
                      <a:noFill/>
                    </a:lnT>
                    <a:lnB w="12700" cmpd="sng">
                      <a:noFill/>
                    </a:lnB>
                    <a:lnTlToBr w="12700" cmpd="sng">
                      <a:noFill/>
                      <a:prstDash val="solid"/>
                    </a:lnTlToBr>
                    <a:lnBlToTr w="12700" cmpd="sng">
                      <a:noFill/>
                      <a:prstDash val="solid"/>
                    </a:lnBlToTr>
                    <a:noFill/>
                  </a:tcPr>
                </a:tc>
              </a:tr>
              <a:tr h="249677">
                <a:tc>
                  <a:txBody>
                    <a:bodyPr/>
                    <a:lstStyle/>
                    <a:p>
                      <a:pPr lvl="0" algn="l"/>
                      <a:r>
                        <a:rPr lang="en-US" sz="1400" b="1" dirty="0" smtClean="0">
                          <a:solidFill>
                            <a:schemeClr val="tx1"/>
                          </a:solidFill>
                        </a:rPr>
                        <a:t>FOLFOX</a:t>
                      </a:r>
                      <a:r>
                        <a:rPr lang="en-US" sz="1400" b="1" baseline="0" dirty="0" smtClean="0">
                          <a:solidFill>
                            <a:schemeClr val="tx1"/>
                          </a:solidFill>
                        </a:rPr>
                        <a:t> / FOLFIRI, %</a:t>
                      </a:r>
                      <a:endParaRPr lang="en-US" sz="1400" b="1" dirty="0">
                        <a:solidFill>
                          <a:schemeClr val="tx1"/>
                        </a:solidFill>
                      </a:endParaRPr>
                    </a:p>
                  </a:txBody>
                  <a:tcPr marT="60960" marB="60960" anchor="ctr">
                    <a:lnL w="12700" cmpd="sng">
                      <a:noFill/>
                    </a:lnL>
                    <a:lnR>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77</a:t>
                      </a:r>
                      <a:r>
                        <a:rPr lang="en-US" sz="1400" b="1" baseline="0" dirty="0" smtClean="0">
                          <a:solidFill>
                            <a:schemeClr val="tx1"/>
                          </a:solidFill>
                        </a:rPr>
                        <a:t> / 23</a:t>
                      </a:r>
                      <a:endParaRPr lang="en-US" sz="1400" b="1" dirty="0">
                        <a:solidFill>
                          <a:schemeClr val="tx1"/>
                        </a:solidFill>
                      </a:endParaRPr>
                    </a:p>
                  </a:txBody>
                  <a:tcPr marT="60960" marB="60960" anchor="ctr">
                    <a:lnL>
                      <a:noFill/>
                    </a:lnL>
                    <a:lnR>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73 / 27</a:t>
                      </a:r>
                      <a:endParaRPr lang="en-US" sz="1400" b="1" dirty="0">
                        <a:solidFill>
                          <a:schemeClr val="tx1"/>
                        </a:solidFill>
                      </a:endParaRPr>
                    </a:p>
                  </a:txBody>
                  <a:tcPr marT="60960" marB="60960" anchor="ctr">
                    <a:lnL>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3" name="TextBox 22"/>
          <p:cNvSpPr txBox="1"/>
          <p:nvPr/>
        </p:nvSpPr>
        <p:spPr>
          <a:xfrm>
            <a:off x="381000" y="4114800"/>
            <a:ext cx="2209800" cy="276999"/>
          </a:xfrm>
          <a:prstGeom prst="rect">
            <a:avLst/>
          </a:prstGeom>
          <a:noFill/>
        </p:spPr>
        <p:txBody>
          <a:bodyPr wrap="square" rtlCol="0">
            <a:spAutoFit/>
          </a:bodyPr>
          <a:lstStyle/>
          <a:p>
            <a:r>
              <a:rPr lang="en-US" sz="1200" b="0" dirty="0" smtClean="0"/>
              <a:t>All </a:t>
            </a:r>
            <a:r>
              <a:rPr lang="en-US" sz="1200" b="0" i="1" dirty="0" smtClean="0"/>
              <a:t>P</a:t>
            </a:r>
            <a:r>
              <a:rPr lang="en-US" sz="1200" b="0" dirty="0" smtClean="0"/>
              <a:t> values &gt;.</a:t>
            </a:r>
            <a:r>
              <a:rPr lang="en-US" sz="1200" b="0" dirty="0" smtClean="0"/>
              <a:t>05</a:t>
            </a:r>
            <a:endParaRPr lang="en-US" sz="1200" b="0" dirty="0"/>
          </a:p>
        </p:txBody>
      </p:sp>
      <p:sp>
        <p:nvSpPr>
          <p:cNvPr id="7" name="TextBox 6"/>
          <p:cNvSpPr txBox="1"/>
          <p:nvPr/>
        </p:nvSpPr>
        <p:spPr>
          <a:xfrm>
            <a:off x="359734" y="6428601"/>
            <a:ext cx="4876800" cy="276999"/>
          </a:xfrm>
          <a:prstGeom prst="rect">
            <a:avLst/>
          </a:prstGeom>
          <a:noFill/>
        </p:spPr>
        <p:txBody>
          <a:bodyPr wrap="square" rtlCol="0">
            <a:spAutoFit/>
          </a:bodyPr>
          <a:lstStyle/>
          <a:p>
            <a:r>
              <a:rPr lang="nl-NL" sz="1200" b="1" dirty="0" smtClean="0"/>
              <a:t>Ng K, et al. </a:t>
            </a:r>
            <a:r>
              <a:rPr lang="nl-NL" sz="1200" b="1" i="1" dirty="0" smtClean="0"/>
              <a:t>J Clin Oncol. </a:t>
            </a:r>
            <a:r>
              <a:rPr lang="nl-NL" sz="1200" b="1" dirty="0" smtClean="0"/>
              <a:t>2015;33(suppl 3): Abstract </a:t>
            </a:r>
            <a:r>
              <a:rPr lang="nl-NL" sz="1200" b="1" dirty="0" smtClean="0"/>
              <a:t>507.</a:t>
            </a:r>
            <a:endParaRPr lang="nl-NL" sz="1200" b="1" dirty="0"/>
          </a:p>
        </p:txBody>
      </p:sp>
    </p:spTree>
    <p:extLst>
      <p:ext uri="{BB962C8B-B14F-4D97-AF65-F5344CB8AC3E}">
        <p14:creationId xmlns:p14="http://schemas.microsoft.com/office/powerpoint/2010/main" val="364652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fontScheme name="Default Desig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6A737B"/>
        </a:dk2>
        <a:lt2>
          <a:srgbClr val="F09828"/>
        </a:lt2>
        <a:accent1>
          <a:srgbClr val="DDDA68"/>
        </a:accent1>
        <a:accent2>
          <a:srgbClr val="99D0D7"/>
        </a:accent2>
        <a:accent3>
          <a:srgbClr val="B9BCBF"/>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D61854EB7BCC41ADDA2B74FCD91CF5" ma:contentTypeVersion="0" ma:contentTypeDescription="Create a new document." ma:contentTypeScope="" ma:versionID="77dc91402e1817ab58f20b6c76c1510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D4C463-F127-4F97-AC5D-49DB97B44367}">
  <ds:schemaRefs>
    <ds:schemaRef ds:uri="http://schemas.openxmlformats.org/package/2006/metadata/core-properties"/>
    <ds:schemaRef ds:uri="http://purl.org/dc/dcmitype/"/>
    <ds:schemaRef ds:uri="http://purl.org/dc/terms/"/>
    <ds:schemaRef ds:uri="http://www.w3.org/XML/1998/namespace"/>
    <ds:schemaRef ds:uri="http://schemas.microsoft.com/office/2006/metadata/properties"/>
    <ds:schemaRef ds:uri="http://purl.org/dc/elements/1.1/"/>
    <ds:schemaRef ds:uri="http://schemas.microsoft.com/office/infopath/2007/PartnerControls"/>
    <ds:schemaRef ds:uri="http://schemas.microsoft.com/office/2006/documentManagement/types"/>
  </ds:schemaRefs>
</ds:datastoreItem>
</file>

<file path=customXml/itemProps2.xml><?xml version="1.0" encoding="utf-8"?>
<ds:datastoreItem xmlns:ds="http://schemas.openxmlformats.org/officeDocument/2006/customXml" ds:itemID="{57DF621E-B08D-4B51-9EBC-814AA145C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B33DCA5-06F5-4F0F-AECF-9F1A158E59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3412</TotalTime>
  <Words>2368</Words>
  <Application>Microsoft Office PowerPoint</Application>
  <PresentationFormat>On-screen Show (4:3)</PresentationFormat>
  <Paragraphs>743</Paragraphs>
  <Slides>19</Slides>
  <Notes>13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Vitamin D Status and Survival of Metastatic Colorectal Cancer Patients: Results From CALGB/SWOG 80405 (Alliance) </vt:lpstr>
      <vt:lpstr>Background: Vitamin D and  Colorectal Cancer</vt:lpstr>
      <vt:lpstr>Prospective Cohort Study of 304 CRC Patients Suggests Association Between Prediagnosis 25(OH)D and Survival</vt:lpstr>
      <vt:lpstr>Study Objective</vt:lpstr>
      <vt:lpstr>CALGB/SWOG 80405: Final Design</vt:lpstr>
      <vt:lpstr>CALGB/SWOG 80405: Final Design</vt:lpstr>
      <vt:lpstr>Study Cohort</vt:lpstr>
      <vt:lpstr>Statistical Methods</vt:lpstr>
      <vt:lpstr>Vitamin D Cohort vs Final Trial Cohort</vt:lpstr>
      <vt:lpstr>Baseline Characteristics (1)</vt:lpstr>
      <vt:lpstr>Baseline Characteristics (2)</vt:lpstr>
      <vt:lpstr>Higher Vitamin D Levels Associated With Better Survival</vt:lpstr>
      <vt:lpstr>Higher Vitamin D Levels Also Associated with Better Progression-Free Survival (PFS)</vt:lpstr>
      <vt:lpstr>Multivariate Analysis</vt:lpstr>
      <vt:lpstr>Multivariate Hazard Ratios: Overall Survival</vt:lpstr>
      <vt:lpstr>Multivariate Hazard Ratios: PFS</vt:lpstr>
      <vt:lpstr>Subgroup Analyses of Overall Survival, Comparing Extreme Quintiles of 25(OH)D</vt:lpstr>
      <vt:lpstr>Randomized Double-Blind Phase II Trial of Vitamin D in Metastatic CRC</vt:lpstr>
      <vt:lpstr>Conclusions</vt:lpstr>
    </vt:vector>
  </TitlesOfParts>
  <Company>ASCO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Asco User</dc:creator>
  <cp:lastModifiedBy>Christi Gray</cp:lastModifiedBy>
  <cp:revision>568</cp:revision>
  <dcterms:created xsi:type="dcterms:W3CDTF">2010-09-07T20:37:50Z</dcterms:created>
  <dcterms:modified xsi:type="dcterms:W3CDTF">2015-01-22T16:30:21Z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0x01010062D61854EB7BCC41ADDA2B74FCD91CF5</vt:lpwstr>
  </property>
</Properties>
</file>