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9"/>
  </p:notesMasterIdLst>
  <p:sldIdLst>
    <p:sldId id="264" r:id="rId2"/>
    <p:sldId id="263" r:id="rId3"/>
    <p:sldId id="265" r:id="rId4"/>
    <p:sldId id="266" r:id="rId5"/>
    <p:sldId id="269" r:id="rId6"/>
    <p:sldId id="260" r:id="rId7"/>
    <p:sldId id="27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nneke Koekkoek, BSN, OCN" initials="SKB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-498" y="-84"/>
      </p:cViewPr>
      <p:guideLst>
        <p:guide orient="horz" pos="4156"/>
        <p:guide orient="horz" pos="618"/>
        <p:guide orient="horz" pos="2160"/>
        <p:guide orient="horz" pos="527"/>
        <p:guide pos="2880"/>
        <p:guide pos="2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4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1-18T09:30:16.483" idx="1">
    <p:pos x="3883" y="557"/>
    <p:text>can we leave Amgen in?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86A7C-E6A0-447A-AB99-5B7C9F986BF3}" type="datetimeFigureOut">
              <a:rPr lang="en-GB" smtClean="0"/>
              <a:pPr/>
              <a:t>22/01/2015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9EBCA-9663-472F-AE1C-73EDB3B69A6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51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5" name="Group 2"/>
          <p:cNvGrpSpPr>
            <a:grpSpLocks/>
          </p:cNvGrpSpPr>
          <p:nvPr userDrawn="1"/>
        </p:nvGrpSpPr>
        <p:grpSpPr bwMode="auto">
          <a:xfrm>
            <a:off x="68263" y="6223000"/>
            <a:ext cx="7843837" cy="339725"/>
            <a:chOff x="43" y="3920"/>
            <a:chExt cx="4941" cy="214"/>
          </a:xfrm>
        </p:grpSpPr>
        <p:sp>
          <p:nvSpPr>
            <p:cNvPr id="6" name="Rectangle 3"/>
            <p:cNvSpPr>
              <a:spLocks noChangeArrowheads="1"/>
            </p:cNvSpPr>
            <p:nvPr userDrawn="1"/>
          </p:nvSpPr>
          <p:spPr bwMode="auto">
            <a:xfrm>
              <a:off x="43" y="3946"/>
              <a:ext cx="4831" cy="16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nl-NL" altLang="nl-NL" smtClean="0">
                <a:solidFill>
                  <a:srgbClr val="FFFFFF"/>
                </a:solidFill>
              </a:endParaRPr>
            </a:p>
          </p:txBody>
        </p:sp>
        <p:sp>
          <p:nvSpPr>
            <p:cNvPr id="7" name="Oval 4"/>
            <p:cNvSpPr>
              <a:spLocks noChangeArrowheads="1"/>
            </p:cNvSpPr>
            <p:nvPr userDrawn="1"/>
          </p:nvSpPr>
          <p:spPr bwMode="white">
            <a:xfrm>
              <a:off x="4840" y="3920"/>
              <a:ext cx="144" cy="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nl-NL" altLang="nl-NL" smtClean="0">
                <a:solidFill>
                  <a:srgbClr val="FFFFFF"/>
                </a:solidFill>
              </a:endParaRPr>
            </a:p>
          </p:txBody>
        </p:sp>
      </p:grpSp>
      <p:pic>
        <p:nvPicPr>
          <p:cNvPr id="8" name="Picture 9" descr="prime band white on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980113"/>
            <a:ext cx="1157288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1788" y="1638300"/>
            <a:ext cx="8480425" cy="1470025"/>
          </a:xfrm>
        </p:spPr>
        <p:txBody>
          <a:bodyPr anchor="b"/>
          <a:lstStyle>
            <a:lvl1pPr>
              <a:defRPr sz="4400"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94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8613" y="4343400"/>
            <a:ext cx="8486775" cy="1870075"/>
          </a:xfrm>
        </p:spPr>
        <p:txBody>
          <a:bodyPr/>
          <a:lstStyle>
            <a:lvl1pPr marL="0" indent="0" algn="ctr">
              <a:buFontTx/>
              <a:buNone/>
              <a:defRPr sz="2800"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734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49819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7913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2106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4747" y="6370827"/>
            <a:ext cx="5220000" cy="442723"/>
          </a:xfrm>
        </p:spPr>
        <p:txBody>
          <a:bodyPr anchor="b">
            <a:noAutofit/>
          </a:bodyPr>
          <a:lstStyle>
            <a:lvl1pPr marL="0" indent="-457200">
              <a:spcBef>
                <a:spcPts val="0"/>
              </a:spcBef>
              <a:buNone/>
              <a:defRPr sz="1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670596" y="6372000"/>
            <a:ext cx="4392000" cy="443675"/>
          </a:xfrm>
        </p:spPr>
        <p:txBody>
          <a:bodyPr anchor="b">
            <a:noAutofit/>
          </a:bodyPr>
          <a:lstStyle>
            <a:lvl1pPr marL="0" indent="0" algn="r">
              <a:spcBef>
                <a:spcPts val="0"/>
              </a:spcBef>
              <a:buNone/>
              <a:defRPr sz="1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557339"/>
            <a:ext cx="8229600" cy="4751982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034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235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314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64566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4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978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115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432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68439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 userDrawn="1"/>
        </p:nvGrpSpPr>
        <p:grpSpPr bwMode="auto">
          <a:xfrm>
            <a:off x="68263" y="6223000"/>
            <a:ext cx="7843837" cy="339725"/>
            <a:chOff x="43" y="3920"/>
            <a:chExt cx="4941" cy="214"/>
          </a:xfrm>
        </p:grpSpPr>
        <p:sp>
          <p:nvSpPr>
            <p:cNvPr id="1031" name="Rectangle 12"/>
            <p:cNvSpPr>
              <a:spLocks noChangeArrowheads="1"/>
            </p:cNvSpPr>
            <p:nvPr userDrawn="1"/>
          </p:nvSpPr>
          <p:spPr bwMode="auto">
            <a:xfrm>
              <a:off x="43" y="3946"/>
              <a:ext cx="4831" cy="16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nl-NL" altLang="nl-NL" smtClean="0">
                <a:solidFill>
                  <a:srgbClr val="FFFFFF"/>
                </a:solidFill>
              </a:endParaRPr>
            </a:p>
          </p:txBody>
        </p:sp>
        <p:sp>
          <p:nvSpPr>
            <p:cNvPr id="1032" name="Oval 13"/>
            <p:cNvSpPr>
              <a:spLocks noChangeArrowheads="1"/>
            </p:cNvSpPr>
            <p:nvPr userDrawn="1"/>
          </p:nvSpPr>
          <p:spPr bwMode="white">
            <a:xfrm>
              <a:off x="4840" y="3920"/>
              <a:ext cx="144" cy="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nl-NL" altLang="nl-NL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03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8138" y="214313"/>
            <a:ext cx="8467725" cy="114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538" y="1600200"/>
            <a:ext cx="84169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</p:txBody>
      </p:sp>
      <p:pic>
        <p:nvPicPr>
          <p:cNvPr id="1030" name="Picture 16" descr="prime band white onc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980113"/>
            <a:ext cx="1157288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99162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-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1638300"/>
            <a:ext cx="9144000" cy="14700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GB" sz="3600" dirty="0"/>
              <a:t>Prevalence of </a:t>
            </a:r>
            <a:r>
              <a:rPr lang="en-GB" sz="3600" i="1" dirty="0"/>
              <a:t>RAS</a:t>
            </a:r>
            <a:r>
              <a:rPr lang="en-GB" sz="3600" dirty="0"/>
              <a:t> </a:t>
            </a:r>
            <a:r>
              <a:rPr lang="en-GB" sz="3600" dirty="0" smtClean="0"/>
              <a:t>Mutations Among Patients </a:t>
            </a:r>
            <a:r>
              <a:rPr lang="en-GB" sz="3600" dirty="0"/>
              <a:t>W</a:t>
            </a:r>
            <a:r>
              <a:rPr lang="en-GB" sz="3600" dirty="0" smtClean="0"/>
              <a:t>ith </a:t>
            </a:r>
            <a:r>
              <a:rPr lang="en-GB" sz="3600" dirty="0"/>
              <a:t>M</a:t>
            </a:r>
            <a:r>
              <a:rPr lang="en-GB" sz="3600" dirty="0" smtClean="0"/>
              <a:t>etastatic </a:t>
            </a:r>
            <a:r>
              <a:rPr lang="en-GB" sz="3600" dirty="0"/>
              <a:t>C</a:t>
            </a:r>
            <a:r>
              <a:rPr lang="en-GB" sz="3600" dirty="0" smtClean="0"/>
              <a:t>olorectal Cancer: A Pooled </a:t>
            </a:r>
            <a:r>
              <a:rPr lang="en-GB" sz="3600" dirty="0"/>
              <a:t>A</a:t>
            </a:r>
            <a:r>
              <a:rPr lang="en-GB" sz="3600" dirty="0" smtClean="0"/>
              <a:t>nalysis </a:t>
            </a:r>
            <a:r>
              <a:rPr lang="en-GB" sz="3600" dirty="0"/>
              <a:t>of </a:t>
            </a:r>
            <a:r>
              <a:rPr lang="en-GB" sz="3600" dirty="0" smtClean="0"/>
              <a:t>Randomized Controlled Trials</a:t>
            </a:r>
            <a:endParaRPr lang="en-GB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28612" y="5013176"/>
            <a:ext cx="8486775" cy="885800"/>
          </a:xfrm>
        </p:spPr>
        <p:txBody>
          <a:bodyPr/>
          <a:lstStyle/>
          <a:p>
            <a:r>
              <a:rPr lang="en-GB" sz="2000" dirty="0" smtClean="0"/>
              <a:t>Peeters M, </a:t>
            </a:r>
            <a:r>
              <a:rPr lang="en-GB" sz="2000" dirty="0" err="1" smtClean="0"/>
              <a:t>Kafatos</a:t>
            </a:r>
            <a:r>
              <a:rPr lang="en-GB" sz="2000" dirty="0" smtClean="0"/>
              <a:t> G, Taylor A, </a:t>
            </a:r>
            <a:r>
              <a:rPr lang="en-GB" sz="2000" dirty="0" err="1" smtClean="0"/>
              <a:t>Gastanaga</a:t>
            </a:r>
            <a:r>
              <a:rPr lang="en-GB" sz="2000" dirty="0" smtClean="0"/>
              <a:t> V, Yu H, </a:t>
            </a:r>
            <a:r>
              <a:rPr lang="en-GB" sz="2000" dirty="0" err="1" smtClean="0"/>
              <a:t>Oliner</a:t>
            </a:r>
            <a:r>
              <a:rPr lang="en-GB" sz="2000" dirty="0" smtClean="0"/>
              <a:t> KS, </a:t>
            </a:r>
            <a:r>
              <a:rPr lang="en-GB" sz="2000" dirty="0" err="1" smtClean="0"/>
              <a:t>Hechmati</a:t>
            </a:r>
            <a:r>
              <a:rPr lang="en-GB" sz="2000" dirty="0" smtClean="0"/>
              <a:t> G, </a:t>
            </a:r>
            <a:r>
              <a:rPr lang="en-GB" sz="2000" dirty="0" err="1" smtClean="0"/>
              <a:t>Terwey</a:t>
            </a:r>
            <a:r>
              <a:rPr lang="en-GB" sz="2000" dirty="0" smtClean="0"/>
              <a:t> J-H, van </a:t>
            </a:r>
            <a:r>
              <a:rPr lang="en-GB" sz="2000" dirty="0" err="1" smtClean="0"/>
              <a:t>Krieken</a:t>
            </a:r>
            <a:r>
              <a:rPr lang="en-GB" sz="2000" dirty="0" smtClean="0"/>
              <a:t> JH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43808" y="3687415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b="1" dirty="0" smtClean="0">
                <a:solidFill>
                  <a:srgbClr val="FFFF00"/>
                </a:solidFill>
              </a:rPr>
              <a:t>Abstract 520</a:t>
            </a:r>
            <a:endParaRPr lang="nl-NL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0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249481"/>
            <a:ext cx="8467725" cy="1143000"/>
          </a:xfrm>
        </p:spPr>
        <p:txBody>
          <a:bodyPr/>
          <a:lstStyle/>
          <a:p>
            <a:r>
              <a:rPr lang="en-GB" dirty="0" smtClean="0"/>
              <a:t>Background and Objectives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341314"/>
            <a:ext cx="8568952" cy="4751982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GB" sz="1800" dirty="0" smtClean="0">
                <a:latin typeface="+mn-lt"/>
              </a:rPr>
              <a:t>Use </a:t>
            </a:r>
            <a:r>
              <a:rPr lang="en-GB" sz="1800" dirty="0">
                <a:latin typeface="+mn-lt"/>
              </a:rPr>
              <a:t>of EGFR inhibitors to treat </a:t>
            </a:r>
            <a:r>
              <a:rPr lang="en-GB" sz="1800" dirty="0" smtClean="0"/>
              <a:t>metastatic colorectal cancer (</a:t>
            </a:r>
            <a:r>
              <a:rPr lang="en-GB" sz="1800" dirty="0" err="1" smtClean="0">
                <a:latin typeface="+mn-lt"/>
              </a:rPr>
              <a:t>mCRC</a:t>
            </a:r>
            <a:r>
              <a:rPr lang="en-GB" sz="1800" dirty="0" smtClean="0">
                <a:latin typeface="+mn-lt"/>
              </a:rPr>
              <a:t>) </a:t>
            </a:r>
            <a:r>
              <a:rPr lang="en-GB" sz="1800" dirty="0">
                <a:latin typeface="+mn-lt"/>
              </a:rPr>
              <a:t>requires prior confirmation of wild-type</a:t>
            </a:r>
            <a:r>
              <a:rPr lang="en-GB" sz="1800" i="1" dirty="0">
                <a:latin typeface="+mn-lt"/>
              </a:rPr>
              <a:t> RAS </a:t>
            </a:r>
            <a:r>
              <a:rPr lang="en-GB" sz="1800" dirty="0">
                <a:latin typeface="+mn-lt"/>
              </a:rPr>
              <a:t>mutation status (exons 2, 3, 4 for </a:t>
            </a:r>
            <a:r>
              <a:rPr lang="en-GB" sz="1800" i="1" dirty="0">
                <a:latin typeface="+mn-lt"/>
              </a:rPr>
              <a:t>KRAS</a:t>
            </a:r>
            <a:r>
              <a:rPr lang="en-GB" sz="1800" dirty="0">
                <a:latin typeface="+mn-lt"/>
              </a:rPr>
              <a:t> and </a:t>
            </a:r>
            <a:r>
              <a:rPr lang="en-GB" sz="1800" i="1" dirty="0" smtClean="0">
                <a:latin typeface="+mn-lt"/>
              </a:rPr>
              <a:t>NRAS</a:t>
            </a:r>
            <a:r>
              <a:rPr lang="en-GB" sz="1800" dirty="0" smtClean="0">
                <a:latin typeface="+mn-lt"/>
              </a:rPr>
              <a:t>)</a:t>
            </a:r>
          </a:p>
          <a:p>
            <a:pPr lvl="1">
              <a:spcAft>
                <a:spcPts val="600"/>
              </a:spcAft>
            </a:pPr>
            <a:r>
              <a:rPr lang="en-GB" dirty="0" smtClean="0">
                <a:latin typeface="+mn-lt"/>
              </a:rPr>
              <a:t>There </a:t>
            </a:r>
            <a:r>
              <a:rPr lang="en-GB" dirty="0">
                <a:latin typeface="+mn-lt"/>
              </a:rPr>
              <a:t>is </a:t>
            </a:r>
            <a:r>
              <a:rPr lang="en-GB" dirty="0" smtClean="0">
                <a:latin typeface="+mn-lt"/>
              </a:rPr>
              <a:t>a </a:t>
            </a:r>
            <a:r>
              <a:rPr lang="en-GB" dirty="0">
                <a:latin typeface="+mn-lt"/>
              </a:rPr>
              <a:t>need to understand the epidemiology of wild-type vs mutant </a:t>
            </a:r>
            <a:r>
              <a:rPr lang="en-GB" i="1" dirty="0">
                <a:latin typeface="+mn-lt"/>
              </a:rPr>
              <a:t>RAS</a:t>
            </a:r>
            <a:r>
              <a:rPr lang="en-GB" dirty="0">
                <a:latin typeface="+mn-lt"/>
              </a:rPr>
              <a:t> status, in order to identify treatment options for </a:t>
            </a:r>
            <a:r>
              <a:rPr lang="en-GB" dirty="0" smtClean="0">
                <a:latin typeface="+mn-lt"/>
              </a:rPr>
              <a:t>patients</a:t>
            </a:r>
            <a:endParaRPr lang="en-GB" dirty="0">
              <a:latin typeface="+mn-lt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GB" sz="1800" b="1" dirty="0" smtClean="0">
                <a:solidFill>
                  <a:srgbClr val="FFFF00"/>
                </a:solidFill>
                <a:latin typeface="+mn-lt"/>
              </a:rPr>
              <a:t>Objectives:</a:t>
            </a:r>
          </a:p>
          <a:p>
            <a:pPr>
              <a:spcAft>
                <a:spcPts val="600"/>
              </a:spcAft>
            </a:pPr>
            <a:r>
              <a:rPr lang="en-GB" sz="1800" dirty="0" smtClean="0">
                <a:latin typeface="+mn-lt"/>
              </a:rPr>
              <a:t>To </a:t>
            </a:r>
            <a:r>
              <a:rPr lang="en-GB" sz="1800" dirty="0">
                <a:latin typeface="+mn-lt"/>
              </a:rPr>
              <a:t>estimate the prevalence of </a:t>
            </a:r>
            <a:r>
              <a:rPr lang="en-GB" sz="1800" i="1" dirty="0">
                <a:latin typeface="+mn-lt"/>
              </a:rPr>
              <a:t>RAS </a:t>
            </a:r>
            <a:r>
              <a:rPr lang="en-GB" sz="1800" dirty="0">
                <a:latin typeface="+mn-lt"/>
              </a:rPr>
              <a:t>mutations overall and by demographic </a:t>
            </a:r>
            <a:r>
              <a:rPr lang="en-GB" sz="1800" dirty="0" smtClean="0">
                <a:latin typeface="+mn-lt"/>
              </a:rPr>
              <a:t>and clinical </a:t>
            </a:r>
            <a:r>
              <a:rPr lang="en-GB" sz="1800" dirty="0">
                <a:latin typeface="+mn-lt"/>
              </a:rPr>
              <a:t>factors in </a:t>
            </a:r>
            <a:r>
              <a:rPr lang="en-GB" sz="1800" dirty="0" err="1">
                <a:latin typeface="+mn-lt"/>
              </a:rPr>
              <a:t>mCRC</a:t>
            </a:r>
            <a:r>
              <a:rPr lang="en-GB" sz="1800" dirty="0">
                <a:latin typeface="+mn-lt"/>
              </a:rPr>
              <a:t> </a:t>
            </a:r>
            <a:r>
              <a:rPr lang="en-GB" sz="1800" dirty="0" smtClean="0">
                <a:latin typeface="+mn-lt"/>
              </a:rPr>
              <a:t>patients</a:t>
            </a:r>
            <a:endParaRPr lang="en-GB" sz="1800" dirty="0">
              <a:latin typeface="+mn-lt"/>
            </a:endParaRPr>
          </a:p>
          <a:p>
            <a:pPr>
              <a:spcAft>
                <a:spcPts val="600"/>
              </a:spcAft>
            </a:pPr>
            <a:r>
              <a:rPr lang="en-GB" sz="1800" dirty="0">
                <a:latin typeface="+mn-lt"/>
              </a:rPr>
              <a:t>T</a:t>
            </a:r>
            <a:r>
              <a:rPr lang="en-GB" sz="1800" dirty="0" smtClean="0">
                <a:latin typeface="+mn-lt"/>
              </a:rPr>
              <a:t>o </a:t>
            </a:r>
            <a:r>
              <a:rPr lang="en-GB" sz="1800" dirty="0">
                <a:latin typeface="+mn-lt"/>
              </a:rPr>
              <a:t>estimate </a:t>
            </a:r>
            <a:r>
              <a:rPr lang="en-GB" sz="1800" i="1" dirty="0">
                <a:latin typeface="+mn-lt"/>
              </a:rPr>
              <a:t>RAS </a:t>
            </a:r>
            <a:r>
              <a:rPr lang="en-GB" sz="1800" dirty="0">
                <a:latin typeface="+mn-lt"/>
              </a:rPr>
              <a:t>mutation prevalence by exon </a:t>
            </a:r>
            <a:r>
              <a:rPr lang="en-GB" sz="1800" dirty="0" smtClean="0">
                <a:latin typeface="+mn-lt"/>
              </a:rPr>
              <a:t>amongst </a:t>
            </a:r>
            <a:r>
              <a:rPr lang="en-GB" sz="1800" dirty="0" err="1" smtClean="0">
                <a:latin typeface="+mn-lt"/>
              </a:rPr>
              <a:t>mCRC</a:t>
            </a:r>
            <a:r>
              <a:rPr lang="en-GB" sz="1800" dirty="0" smtClean="0">
                <a:latin typeface="+mn-lt"/>
              </a:rPr>
              <a:t> patients</a:t>
            </a:r>
            <a:endParaRPr lang="en-GB" sz="1800" dirty="0">
              <a:latin typeface="+mn-lt"/>
            </a:endParaRPr>
          </a:p>
          <a:p>
            <a:pPr>
              <a:spcAft>
                <a:spcPts val="600"/>
              </a:spcAft>
            </a:pPr>
            <a:r>
              <a:rPr lang="en-GB" sz="1800" dirty="0" smtClean="0">
                <a:latin typeface="+mn-lt"/>
              </a:rPr>
              <a:t>To </a:t>
            </a:r>
            <a:r>
              <a:rPr lang="en-GB" sz="1800" dirty="0">
                <a:latin typeface="+mn-lt"/>
              </a:rPr>
              <a:t>estimate prevalence of other </a:t>
            </a:r>
            <a:r>
              <a:rPr lang="en-GB" sz="1800" i="1" dirty="0">
                <a:latin typeface="+mn-lt"/>
              </a:rPr>
              <a:t>RAS </a:t>
            </a:r>
            <a:r>
              <a:rPr lang="en-GB" sz="1800" dirty="0">
                <a:latin typeface="+mn-lt"/>
              </a:rPr>
              <a:t>mutations (</a:t>
            </a:r>
            <a:r>
              <a:rPr lang="en-GB" sz="1800" i="1" dirty="0">
                <a:latin typeface="+mn-lt"/>
              </a:rPr>
              <a:t>KRAS </a:t>
            </a:r>
            <a:r>
              <a:rPr lang="en-GB" sz="1800" dirty="0">
                <a:latin typeface="+mn-lt"/>
              </a:rPr>
              <a:t>exons </a:t>
            </a:r>
            <a:r>
              <a:rPr lang="en-GB" sz="1800" dirty="0" smtClean="0">
                <a:latin typeface="+mn-lt"/>
              </a:rPr>
              <a:t>3,</a:t>
            </a:r>
            <a:br>
              <a:rPr lang="en-GB" sz="1800" dirty="0" smtClean="0">
                <a:latin typeface="+mn-lt"/>
              </a:rPr>
            </a:br>
            <a:r>
              <a:rPr lang="en-GB" sz="1800" dirty="0" smtClean="0">
                <a:latin typeface="+mn-lt"/>
              </a:rPr>
              <a:t>4, </a:t>
            </a:r>
            <a:r>
              <a:rPr lang="en-GB" sz="1800" dirty="0">
                <a:latin typeface="+mn-lt"/>
              </a:rPr>
              <a:t>and </a:t>
            </a:r>
            <a:r>
              <a:rPr lang="en-GB" sz="1800" i="1" dirty="0">
                <a:latin typeface="+mn-lt"/>
              </a:rPr>
              <a:t>NRAS </a:t>
            </a:r>
            <a:r>
              <a:rPr lang="en-GB" sz="1800" dirty="0" smtClean="0">
                <a:latin typeface="+mn-lt"/>
              </a:rPr>
              <a:t>exons 2</a:t>
            </a:r>
            <a:r>
              <a:rPr lang="en-GB" sz="1800" dirty="0">
                <a:latin typeface="+mn-lt"/>
              </a:rPr>
              <a:t>, 3, 4) in </a:t>
            </a:r>
            <a:r>
              <a:rPr lang="en-GB" sz="1800" dirty="0" err="1">
                <a:latin typeface="+mn-lt"/>
              </a:rPr>
              <a:t>mCRC</a:t>
            </a:r>
            <a:r>
              <a:rPr lang="en-GB" sz="1800" dirty="0">
                <a:latin typeface="+mn-lt"/>
              </a:rPr>
              <a:t> patients of known wild-type </a:t>
            </a:r>
            <a:r>
              <a:rPr lang="en-GB" sz="1800" i="1" dirty="0">
                <a:latin typeface="+mn-lt"/>
              </a:rPr>
              <a:t>KRAS </a:t>
            </a:r>
            <a:r>
              <a:rPr lang="en-GB" sz="1800" dirty="0">
                <a:latin typeface="+mn-lt"/>
              </a:rPr>
              <a:t>exon 2 </a:t>
            </a:r>
            <a:r>
              <a:rPr lang="en-GB" sz="1800" dirty="0" smtClean="0">
                <a:latin typeface="+mn-lt"/>
              </a:rPr>
              <a:t>status</a:t>
            </a:r>
            <a:endParaRPr lang="en-GB" sz="1800" dirty="0">
              <a:latin typeface="+mn-lt"/>
            </a:endParaRPr>
          </a:p>
          <a:p>
            <a:r>
              <a:rPr lang="en-GB" sz="1800" dirty="0" smtClean="0">
                <a:latin typeface="+mn-lt"/>
              </a:rPr>
              <a:t>To </a:t>
            </a:r>
            <a:r>
              <a:rPr lang="en-GB" sz="1800" dirty="0">
                <a:latin typeface="+mn-lt"/>
              </a:rPr>
              <a:t>estimate prevalence of </a:t>
            </a:r>
            <a:r>
              <a:rPr lang="en-GB" sz="1800" i="1" dirty="0">
                <a:latin typeface="+mn-lt"/>
              </a:rPr>
              <a:t>BRAF </a:t>
            </a:r>
            <a:r>
              <a:rPr lang="en-GB" sz="1800" dirty="0">
                <a:latin typeface="+mn-lt"/>
              </a:rPr>
              <a:t>amongst </a:t>
            </a:r>
            <a:r>
              <a:rPr lang="en-GB" sz="1800" dirty="0" err="1">
                <a:latin typeface="+mn-lt"/>
              </a:rPr>
              <a:t>mCRC</a:t>
            </a:r>
            <a:r>
              <a:rPr lang="en-GB" sz="1800" dirty="0">
                <a:latin typeface="+mn-lt"/>
              </a:rPr>
              <a:t> </a:t>
            </a:r>
            <a:r>
              <a:rPr lang="en-GB" sz="1800" dirty="0" smtClean="0">
                <a:latin typeface="+mn-lt"/>
              </a:rPr>
              <a:t>patients</a:t>
            </a:r>
            <a:endParaRPr lang="en-GB" sz="18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952" y="6390120"/>
            <a:ext cx="8460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Peeters M,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520.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234485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5919" y="5145565"/>
            <a:ext cx="8601410" cy="936279"/>
          </a:xfrm>
        </p:spPr>
        <p:txBody>
          <a:bodyPr/>
          <a:lstStyle/>
          <a:p>
            <a:r>
              <a:rPr lang="en-GB" b="1" dirty="0"/>
              <a:t>1</a:t>
            </a:r>
            <a:r>
              <a:rPr lang="en-GB" b="1" dirty="0" smtClean="0"/>
              <a:t>. </a:t>
            </a:r>
            <a:r>
              <a:rPr lang="en-GB" b="1" dirty="0" err="1"/>
              <a:t>Douillard</a:t>
            </a:r>
            <a:r>
              <a:rPr lang="en-GB" b="1" dirty="0"/>
              <a:t> JY, </a:t>
            </a:r>
            <a:r>
              <a:rPr lang="en-GB" b="1" dirty="0" smtClean="0"/>
              <a:t>et </a:t>
            </a:r>
            <a:r>
              <a:rPr lang="en-GB" b="1" dirty="0"/>
              <a:t>al. </a:t>
            </a:r>
            <a:r>
              <a:rPr lang="en-GB" b="1" i="1" dirty="0"/>
              <a:t>J </a:t>
            </a:r>
            <a:r>
              <a:rPr lang="en-GB" b="1" i="1" dirty="0" err="1"/>
              <a:t>Clin</a:t>
            </a:r>
            <a:r>
              <a:rPr lang="en-GB" b="1" i="1" dirty="0"/>
              <a:t> </a:t>
            </a:r>
            <a:r>
              <a:rPr lang="en-GB" b="1" i="1" dirty="0" err="1"/>
              <a:t>Oncol</a:t>
            </a:r>
            <a:r>
              <a:rPr lang="en-GB" b="1" i="1" dirty="0"/>
              <a:t>. </a:t>
            </a:r>
            <a:r>
              <a:rPr lang="en-GB" b="1" dirty="0"/>
              <a:t>2010;28(31):</a:t>
            </a:r>
            <a:r>
              <a:rPr lang="en-GB" b="1" dirty="0" smtClean="0"/>
              <a:t>4697-4705. 2. </a:t>
            </a:r>
            <a:r>
              <a:rPr lang="en-GB" b="1" dirty="0" err="1" smtClean="0"/>
              <a:t>Douillard</a:t>
            </a:r>
            <a:r>
              <a:rPr lang="en-GB" b="1" dirty="0" smtClean="0"/>
              <a:t> </a:t>
            </a:r>
            <a:r>
              <a:rPr lang="en-GB" b="1" dirty="0"/>
              <a:t>JY, </a:t>
            </a:r>
            <a:r>
              <a:rPr lang="en-GB" b="1" dirty="0" smtClean="0"/>
              <a:t>et al</a:t>
            </a:r>
            <a:r>
              <a:rPr lang="en-GB" b="1" dirty="0"/>
              <a:t>. </a:t>
            </a:r>
            <a:r>
              <a:rPr lang="en-GB" b="1" i="1" dirty="0"/>
              <a:t>N </a:t>
            </a:r>
            <a:r>
              <a:rPr lang="en-GB" b="1" i="1" dirty="0" err="1"/>
              <a:t>Engl</a:t>
            </a:r>
            <a:r>
              <a:rPr lang="en-GB" b="1" i="1" dirty="0"/>
              <a:t> J Med. </a:t>
            </a:r>
            <a:r>
              <a:rPr lang="en-GB" b="1" dirty="0"/>
              <a:t>2013;369(11):</a:t>
            </a:r>
            <a:r>
              <a:rPr lang="en-GB" b="1" dirty="0" smtClean="0"/>
              <a:t>1023-1034</a:t>
            </a:r>
            <a:r>
              <a:rPr lang="en-GB" b="1" dirty="0"/>
              <a:t>.</a:t>
            </a:r>
            <a:r>
              <a:rPr lang="en-GB" b="1" dirty="0" smtClean="0"/>
              <a:t> 3. </a:t>
            </a:r>
            <a:r>
              <a:rPr lang="en-GB" b="1" dirty="0"/>
              <a:t>Peeters M, </a:t>
            </a:r>
            <a:r>
              <a:rPr lang="en-GB" b="1" dirty="0" smtClean="0"/>
              <a:t>et </a:t>
            </a:r>
            <a:r>
              <a:rPr lang="en-GB" b="1" dirty="0"/>
              <a:t>al. </a:t>
            </a:r>
            <a:r>
              <a:rPr lang="en-GB" b="1" i="1" dirty="0"/>
              <a:t>J </a:t>
            </a:r>
            <a:r>
              <a:rPr lang="en-GB" b="1" i="1" dirty="0" err="1"/>
              <a:t>Clin</a:t>
            </a:r>
            <a:r>
              <a:rPr lang="en-GB" b="1" i="1" dirty="0"/>
              <a:t> </a:t>
            </a:r>
            <a:r>
              <a:rPr lang="en-GB" b="1" i="1" dirty="0" err="1" smtClean="0"/>
              <a:t>Oncol</a:t>
            </a:r>
            <a:r>
              <a:rPr lang="en-GB" b="1" i="1" dirty="0" smtClean="0"/>
              <a:t>. </a:t>
            </a:r>
            <a:r>
              <a:rPr lang="en-GB" b="1" dirty="0" smtClean="0"/>
              <a:t>2010;28(31):4706-4713</a:t>
            </a:r>
            <a:r>
              <a:rPr lang="en-GB" b="1" dirty="0"/>
              <a:t>. </a:t>
            </a:r>
            <a:r>
              <a:rPr lang="en-GB" b="1" dirty="0" smtClean="0"/>
              <a:t>4. </a:t>
            </a:r>
            <a:r>
              <a:rPr lang="en-GB" b="1" dirty="0"/>
              <a:t>Peeters M, </a:t>
            </a:r>
            <a:r>
              <a:rPr lang="en-GB" b="1" dirty="0" smtClean="0"/>
              <a:t>et </a:t>
            </a:r>
            <a:r>
              <a:rPr lang="en-GB" b="1" dirty="0"/>
              <a:t>al. </a:t>
            </a:r>
            <a:r>
              <a:rPr lang="en-GB" b="1" i="1" dirty="0"/>
              <a:t>J </a:t>
            </a:r>
            <a:r>
              <a:rPr lang="en-GB" b="1" i="1" dirty="0" err="1"/>
              <a:t>Clin</a:t>
            </a:r>
            <a:r>
              <a:rPr lang="en-GB" b="1" i="1" dirty="0"/>
              <a:t> </a:t>
            </a:r>
            <a:r>
              <a:rPr lang="en-GB" b="1" i="1" dirty="0" err="1" smtClean="0"/>
              <a:t>Oncol</a:t>
            </a:r>
            <a:r>
              <a:rPr lang="en-GB" b="1" i="1" dirty="0" smtClean="0"/>
              <a:t>.</a:t>
            </a:r>
            <a:r>
              <a:rPr lang="en-GB" b="1" dirty="0" smtClean="0"/>
              <a:t> </a:t>
            </a:r>
            <a:r>
              <a:rPr lang="en-GB" b="1" dirty="0"/>
              <a:t>2014;32(</a:t>
            </a:r>
            <a:r>
              <a:rPr lang="en-GB" b="1" dirty="0" err="1"/>
              <a:t>Suppl</a:t>
            </a:r>
            <a:r>
              <a:rPr lang="en-GB" b="1" dirty="0"/>
              <a:t> 3</a:t>
            </a:r>
            <a:r>
              <a:rPr lang="en-GB" b="1" dirty="0" smtClean="0"/>
              <a:t>): Abstract LBA387. 5. </a:t>
            </a:r>
            <a:r>
              <a:rPr lang="en-GB" b="1" dirty="0"/>
              <a:t>Van Cutsem E, </a:t>
            </a:r>
            <a:r>
              <a:rPr lang="en-GB" b="1" dirty="0" smtClean="0"/>
              <a:t>et </a:t>
            </a:r>
            <a:r>
              <a:rPr lang="en-GB" b="1" dirty="0"/>
              <a:t>al. </a:t>
            </a:r>
            <a:r>
              <a:rPr lang="en-GB" b="1" i="1" dirty="0"/>
              <a:t>J </a:t>
            </a:r>
            <a:r>
              <a:rPr lang="en-GB" b="1" i="1" dirty="0" err="1"/>
              <a:t>Clin</a:t>
            </a:r>
            <a:r>
              <a:rPr lang="en-GB" b="1" i="1" dirty="0"/>
              <a:t> </a:t>
            </a:r>
            <a:r>
              <a:rPr lang="en-GB" b="1" i="1" dirty="0" err="1" smtClean="0"/>
              <a:t>Oncol</a:t>
            </a:r>
            <a:r>
              <a:rPr lang="en-GB" b="1" i="1" dirty="0" smtClean="0"/>
              <a:t>. </a:t>
            </a:r>
            <a:r>
              <a:rPr lang="en-GB" b="1" dirty="0" smtClean="0"/>
              <a:t>2007;25(13):1658-1664. 6. </a:t>
            </a:r>
            <a:r>
              <a:rPr lang="en-GB" b="1" dirty="0"/>
              <a:t>Peeters M, </a:t>
            </a:r>
            <a:r>
              <a:rPr lang="en-GB" b="1" dirty="0" smtClean="0"/>
              <a:t>et </a:t>
            </a:r>
            <a:r>
              <a:rPr lang="en-GB" b="1" dirty="0"/>
              <a:t>al. </a:t>
            </a:r>
            <a:r>
              <a:rPr lang="en-GB" b="1" i="1" dirty="0" err="1"/>
              <a:t>Clin</a:t>
            </a:r>
            <a:r>
              <a:rPr lang="en-GB" b="1" i="1" dirty="0"/>
              <a:t> Cancer </a:t>
            </a:r>
            <a:r>
              <a:rPr lang="en-GB" b="1" i="1" dirty="0" smtClean="0"/>
              <a:t>Res</a:t>
            </a:r>
            <a:r>
              <a:rPr lang="en-GB" b="1" dirty="0" smtClean="0"/>
              <a:t>. 2013;19(7):1902-1912. </a:t>
            </a:r>
            <a:r>
              <a:rPr lang="en-GB" b="1" dirty="0"/>
              <a:t>7</a:t>
            </a:r>
            <a:r>
              <a:rPr lang="en-GB" b="1" dirty="0" smtClean="0"/>
              <a:t>. </a:t>
            </a:r>
            <a:r>
              <a:rPr lang="en-GB" b="1" dirty="0"/>
              <a:t>Van Cutsem </a:t>
            </a:r>
            <a:r>
              <a:rPr lang="en-GB" b="1" dirty="0" smtClean="0"/>
              <a:t>E, et </a:t>
            </a:r>
            <a:r>
              <a:rPr lang="en-GB" b="1" dirty="0"/>
              <a:t>al. </a:t>
            </a:r>
            <a:r>
              <a:rPr lang="en-GB" b="1" i="1" dirty="0" err="1"/>
              <a:t>Clin</a:t>
            </a:r>
            <a:r>
              <a:rPr lang="en-GB" b="1" i="1" dirty="0"/>
              <a:t> Cancer </a:t>
            </a:r>
            <a:r>
              <a:rPr lang="en-GB" b="1" i="1" dirty="0" smtClean="0"/>
              <a:t>Res. </a:t>
            </a:r>
            <a:r>
              <a:rPr lang="en-GB" b="1" dirty="0" smtClean="0"/>
              <a:t>2014;20(16</a:t>
            </a:r>
            <a:r>
              <a:rPr lang="en-GB" b="1" dirty="0"/>
              <a:t>):</a:t>
            </a:r>
            <a:r>
              <a:rPr lang="en-GB" b="1" dirty="0" smtClean="0"/>
              <a:t>4240-4250. </a:t>
            </a:r>
            <a:r>
              <a:rPr lang="en-GB" b="1" dirty="0"/>
              <a:t>8</a:t>
            </a:r>
            <a:r>
              <a:rPr lang="en-GB" b="1" dirty="0" smtClean="0"/>
              <a:t>. </a:t>
            </a:r>
            <a:r>
              <a:rPr lang="en-GB" b="1" dirty="0"/>
              <a:t>Schwartzberg LS, </a:t>
            </a:r>
            <a:r>
              <a:rPr lang="en-GB" b="1" dirty="0" smtClean="0"/>
              <a:t>et </a:t>
            </a:r>
            <a:r>
              <a:rPr lang="en-GB" b="1" dirty="0"/>
              <a:t>al. </a:t>
            </a:r>
            <a:r>
              <a:rPr lang="en-GB" b="1" i="1" dirty="0"/>
              <a:t>J </a:t>
            </a:r>
            <a:r>
              <a:rPr lang="en-GB" b="1" i="1" dirty="0" err="1"/>
              <a:t>Clin</a:t>
            </a:r>
            <a:r>
              <a:rPr lang="en-GB" b="1" i="1" dirty="0"/>
              <a:t> </a:t>
            </a:r>
            <a:r>
              <a:rPr lang="en-GB" b="1" i="1" dirty="0" err="1" smtClean="0"/>
              <a:t>Oncol</a:t>
            </a:r>
            <a:r>
              <a:rPr lang="en-GB" b="1" i="1" dirty="0" smtClean="0"/>
              <a:t>. </a:t>
            </a:r>
            <a:r>
              <a:rPr lang="en-GB" b="1" dirty="0" smtClean="0"/>
              <a:t>2014;32(21):2240-2247</a:t>
            </a:r>
            <a:r>
              <a:rPr lang="en-GB" b="1" dirty="0"/>
              <a:t>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-1908720" y="5937653"/>
            <a:ext cx="8594283" cy="443675"/>
          </a:xfrm>
        </p:spPr>
        <p:txBody>
          <a:bodyPr/>
          <a:lstStyle/>
          <a:p>
            <a:pPr algn="l"/>
            <a:r>
              <a:rPr lang="en-GB" dirty="0" smtClean="0"/>
              <a:t>NGS, next generation sequencing; RCT, randomized, controlled trial.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3960440"/>
          </a:xfrm>
        </p:spPr>
        <p:txBody>
          <a:bodyPr/>
          <a:lstStyle/>
          <a:p>
            <a:r>
              <a:rPr lang="en-GB" sz="1800" dirty="0" smtClean="0"/>
              <a:t>Retrospective pooled analysis of data </a:t>
            </a:r>
            <a:r>
              <a:rPr lang="en-GB" sz="1800" dirty="0"/>
              <a:t>from 5 </a:t>
            </a:r>
            <a:r>
              <a:rPr lang="en-GB" sz="1800" dirty="0" smtClean="0"/>
              <a:t>RCTs</a:t>
            </a:r>
          </a:p>
          <a:p>
            <a:pPr lvl="1"/>
            <a:r>
              <a:rPr lang="en-GB" dirty="0" smtClean="0"/>
              <a:t>3 phase </a:t>
            </a:r>
            <a:r>
              <a:rPr lang="en-GB" dirty="0"/>
              <a:t>III studies </a:t>
            </a:r>
            <a:r>
              <a:rPr lang="en-GB" dirty="0" smtClean="0"/>
              <a:t>included </a:t>
            </a:r>
            <a:r>
              <a:rPr lang="en-GB" dirty="0" err="1"/>
              <a:t>mCRC</a:t>
            </a:r>
            <a:r>
              <a:rPr lang="en-GB" dirty="0"/>
              <a:t> patients irrespective of </a:t>
            </a:r>
            <a:r>
              <a:rPr lang="en-GB" i="1" dirty="0" smtClean="0"/>
              <a:t>RAS </a:t>
            </a:r>
            <a:r>
              <a:rPr lang="en-GB" dirty="0" smtClean="0"/>
              <a:t>mutation status</a:t>
            </a:r>
            <a:r>
              <a:rPr lang="en-GB" baseline="30000" dirty="0" smtClean="0"/>
              <a:t>1-6</a:t>
            </a:r>
          </a:p>
          <a:p>
            <a:pPr lvl="1"/>
            <a:r>
              <a:rPr lang="en-GB" dirty="0" smtClean="0"/>
              <a:t>2 studies included </a:t>
            </a:r>
            <a:r>
              <a:rPr lang="en-GB" dirty="0" err="1"/>
              <a:t>mCRC</a:t>
            </a:r>
            <a:r>
              <a:rPr lang="en-GB" dirty="0"/>
              <a:t> patients with wild-type </a:t>
            </a:r>
            <a:r>
              <a:rPr lang="en-GB" i="1" dirty="0"/>
              <a:t>KRAS</a:t>
            </a:r>
            <a:r>
              <a:rPr lang="en-GB" dirty="0"/>
              <a:t> exon 2 </a:t>
            </a:r>
            <a:r>
              <a:rPr lang="en-GB" dirty="0" err="1" smtClean="0"/>
              <a:t>tumor</a:t>
            </a:r>
            <a:r>
              <a:rPr lang="en-GB" dirty="0" smtClean="0"/>
              <a:t> status</a:t>
            </a:r>
            <a:r>
              <a:rPr lang="en-GB" baseline="30000" dirty="0" smtClean="0"/>
              <a:t>7-8</a:t>
            </a:r>
          </a:p>
          <a:p>
            <a:pPr>
              <a:spcAft>
                <a:spcPts val="600"/>
              </a:spcAft>
            </a:pPr>
            <a:r>
              <a:rPr lang="en-GB" sz="1800" dirty="0" smtClean="0"/>
              <a:t>Patients </a:t>
            </a:r>
            <a:r>
              <a:rPr lang="en-GB" sz="1800" dirty="0"/>
              <a:t>had been treated with </a:t>
            </a:r>
            <a:r>
              <a:rPr lang="en-GB" sz="1800" dirty="0" err="1"/>
              <a:t>panitumumab</a:t>
            </a:r>
            <a:r>
              <a:rPr lang="en-GB" sz="1800" dirty="0"/>
              <a:t>, </a:t>
            </a:r>
            <a:r>
              <a:rPr lang="en-GB" sz="1800" dirty="0" smtClean="0"/>
              <a:t>chemotherapy, </a:t>
            </a:r>
            <a:r>
              <a:rPr lang="en-GB" sz="1800" dirty="0"/>
              <a:t>and other targeted therapies or best supportive </a:t>
            </a:r>
            <a:r>
              <a:rPr lang="en-GB" sz="1800" dirty="0" smtClean="0"/>
              <a:t>care</a:t>
            </a:r>
            <a:endParaRPr lang="en-GB" sz="1800" dirty="0"/>
          </a:p>
          <a:p>
            <a:r>
              <a:rPr lang="en-GB" sz="1800" i="1" dirty="0" smtClean="0"/>
              <a:t>RAS</a:t>
            </a:r>
            <a:r>
              <a:rPr lang="en-GB" sz="1800" dirty="0" smtClean="0"/>
              <a:t> </a:t>
            </a:r>
            <a:r>
              <a:rPr lang="en-GB" sz="1800" dirty="0"/>
              <a:t>status </a:t>
            </a:r>
            <a:r>
              <a:rPr lang="en-GB" sz="1800" dirty="0" smtClean="0"/>
              <a:t>testing:</a:t>
            </a:r>
          </a:p>
          <a:p>
            <a:pPr lvl="1"/>
            <a:r>
              <a:rPr lang="en-GB" dirty="0" smtClean="0"/>
              <a:t>Studies </a:t>
            </a:r>
            <a:r>
              <a:rPr lang="en-GB" dirty="0"/>
              <a:t>A, B, </a:t>
            </a:r>
            <a:r>
              <a:rPr lang="en-GB" dirty="0" smtClean="0"/>
              <a:t>D, </a:t>
            </a:r>
            <a:r>
              <a:rPr lang="en-GB" dirty="0"/>
              <a:t>and </a:t>
            </a:r>
            <a:r>
              <a:rPr lang="en-GB" dirty="0" smtClean="0"/>
              <a:t>E: Bidirectional Sanger sequencing </a:t>
            </a:r>
            <a:r>
              <a:rPr lang="en-GB" dirty="0"/>
              <a:t>at a single US </a:t>
            </a:r>
            <a:r>
              <a:rPr lang="en-GB" dirty="0" smtClean="0"/>
              <a:t>laboratory, </a:t>
            </a:r>
            <a:r>
              <a:rPr lang="en-GB" dirty="0"/>
              <a:t>as previously </a:t>
            </a:r>
            <a:r>
              <a:rPr lang="en-GB" dirty="0" smtClean="0"/>
              <a:t>described</a:t>
            </a:r>
            <a:r>
              <a:rPr lang="en-GB" baseline="30000" dirty="0" smtClean="0"/>
              <a:t>2,4,7,8</a:t>
            </a:r>
          </a:p>
          <a:p>
            <a:pPr lvl="1"/>
            <a:r>
              <a:rPr lang="en-GB" dirty="0" smtClean="0"/>
              <a:t>Study C: </a:t>
            </a:r>
            <a:r>
              <a:rPr lang="en-GB" i="1" dirty="0" smtClean="0"/>
              <a:t>RAS</a:t>
            </a:r>
            <a:r>
              <a:rPr lang="en-GB" dirty="0" smtClean="0"/>
              <a:t> status also tested by bidirectional sequencing; </a:t>
            </a:r>
            <a:r>
              <a:rPr lang="en-GB" dirty="0"/>
              <a:t>additional data were obtained </a:t>
            </a:r>
            <a:r>
              <a:rPr lang="en-GB" dirty="0" smtClean="0"/>
              <a:t>with </a:t>
            </a:r>
            <a:r>
              <a:rPr lang="en-GB" dirty="0"/>
              <a:t>5% </a:t>
            </a:r>
            <a:r>
              <a:rPr lang="en-GB" dirty="0" smtClean="0"/>
              <a:t>sensitivity</a:t>
            </a:r>
            <a:r>
              <a:rPr lang="en-GB" baseline="30000" dirty="0" smtClean="0"/>
              <a:t>6</a:t>
            </a:r>
            <a:endParaRPr lang="en-GB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368377" y="6399434"/>
            <a:ext cx="8460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Peeters M,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520.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242045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258273"/>
            <a:ext cx="8467725" cy="1143000"/>
          </a:xfrm>
        </p:spPr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475198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 dirty="0" smtClean="0">
                <a:latin typeface="+mn-lt"/>
              </a:rPr>
              <a:t>3,196 </a:t>
            </a:r>
            <a:r>
              <a:rPr lang="en-GB" dirty="0" err="1">
                <a:latin typeface="+mn-lt"/>
              </a:rPr>
              <a:t>mCRC</a:t>
            </a:r>
            <a:r>
              <a:rPr lang="en-GB" dirty="0">
                <a:latin typeface="+mn-lt"/>
              </a:rPr>
              <a:t> patient data were combined </a:t>
            </a:r>
            <a:r>
              <a:rPr lang="en-GB" dirty="0" smtClean="0">
                <a:latin typeface="+mn-lt"/>
              </a:rPr>
              <a:t>across 36 countries</a:t>
            </a:r>
            <a:endParaRPr lang="en-GB" sz="2400" b="1" i="1" dirty="0" smtClean="0">
              <a:latin typeface="+mn-lt"/>
            </a:endParaRPr>
          </a:p>
          <a:p>
            <a:pPr marL="0" indent="0">
              <a:buNone/>
            </a:pPr>
            <a:r>
              <a:rPr lang="en-GB" b="1" i="1" dirty="0" smtClean="0">
                <a:solidFill>
                  <a:srgbClr val="FFFF00"/>
                </a:solidFill>
                <a:latin typeface="+mn-lt"/>
              </a:rPr>
              <a:t>From </a:t>
            </a:r>
            <a:r>
              <a:rPr lang="en-GB" b="1" i="1" dirty="0">
                <a:solidFill>
                  <a:srgbClr val="FFFF00"/>
                </a:solidFill>
                <a:latin typeface="+mn-lt"/>
              </a:rPr>
              <a:t>a total of 2,832 </a:t>
            </a:r>
            <a:r>
              <a:rPr lang="en-GB" b="1" i="1" dirty="0" err="1">
                <a:solidFill>
                  <a:srgbClr val="FFFF00"/>
                </a:solidFill>
                <a:latin typeface="+mn-lt"/>
              </a:rPr>
              <a:t>mCRC</a:t>
            </a:r>
            <a:r>
              <a:rPr lang="en-GB" b="1" i="1" dirty="0">
                <a:solidFill>
                  <a:srgbClr val="FFFF00"/>
                </a:solidFill>
                <a:latin typeface="+mn-lt"/>
              </a:rPr>
              <a:t> subjects included in the </a:t>
            </a:r>
            <a:r>
              <a:rPr lang="en-GB" b="1" i="1" dirty="0" smtClean="0">
                <a:solidFill>
                  <a:srgbClr val="FFFF00"/>
                </a:solidFill>
                <a:latin typeface="+mn-lt"/>
              </a:rPr>
              <a:t>three</a:t>
            </a:r>
            <a:br>
              <a:rPr lang="en-GB" b="1" i="1" dirty="0" smtClean="0">
                <a:solidFill>
                  <a:srgbClr val="FFFF00"/>
                </a:solidFill>
                <a:latin typeface="+mn-lt"/>
              </a:rPr>
            </a:br>
            <a:r>
              <a:rPr lang="en-GB" b="1" i="1" dirty="0" smtClean="0">
                <a:solidFill>
                  <a:srgbClr val="FFFF00"/>
                </a:solidFill>
                <a:latin typeface="+mn-lt"/>
              </a:rPr>
              <a:t>phase </a:t>
            </a:r>
            <a:r>
              <a:rPr lang="en-GB" b="1" i="1" dirty="0">
                <a:solidFill>
                  <a:srgbClr val="FFFF00"/>
                </a:solidFill>
                <a:latin typeface="+mn-lt"/>
              </a:rPr>
              <a:t>III studies:</a:t>
            </a:r>
          </a:p>
          <a:p>
            <a:r>
              <a:rPr lang="en-GB" dirty="0" smtClean="0">
                <a:latin typeface="+mn-lt"/>
              </a:rPr>
              <a:t>The </a:t>
            </a:r>
            <a:r>
              <a:rPr lang="en-GB" dirty="0">
                <a:latin typeface="+mn-lt"/>
              </a:rPr>
              <a:t>overall prevalence of </a:t>
            </a:r>
            <a:r>
              <a:rPr lang="en-GB" i="1" dirty="0">
                <a:latin typeface="+mn-lt"/>
              </a:rPr>
              <a:t>RAS </a:t>
            </a:r>
            <a:r>
              <a:rPr lang="en-GB" dirty="0">
                <a:latin typeface="+mn-lt"/>
              </a:rPr>
              <a:t>mutations was 55.9</a:t>
            </a:r>
            <a:r>
              <a:rPr lang="en-GB" dirty="0" smtClean="0">
                <a:latin typeface="+mn-lt"/>
              </a:rPr>
              <a:t>% (</a:t>
            </a:r>
            <a:r>
              <a:rPr lang="en-GB" dirty="0">
                <a:latin typeface="+mn-lt"/>
              </a:rPr>
              <a:t>95% CI: [53.9%, 57.9%])</a:t>
            </a:r>
          </a:p>
          <a:p>
            <a:pPr>
              <a:spcAft>
                <a:spcPts val="600"/>
              </a:spcAft>
            </a:pPr>
            <a:r>
              <a:rPr lang="en-GB" dirty="0" smtClean="0">
                <a:latin typeface="+mn-lt"/>
              </a:rPr>
              <a:t>The </a:t>
            </a:r>
            <a:r>
              <a:rPr lang="en-GB" dirty="0">
                <a:latin typeface="+mn-lt"/>
              </a:rPr>
              <a:t>most frequent location of </a:t>
            </a:r>
            <a:r>
              <a:rPr lang="en-GB" i="1" dirty="0">
                <a:latin typeface="+mn-lt"/>
              </a:rPr>
              <a:t>RAS </a:t>
            </a:r>
            <a:r>
              <a:rPr lang="en-GB" dirty="0">
                <a:latin typeface="+mn-lt"/>
              </a:rPr>
              <a:t>mutations was </a:t>
            </a:r>
            <a:r>
              <a:rPr lang="en-GB" i="1" dirty="0">
                <a:latin typeface="+mn-lt"/>
              </a:rPr>
              <a:t>KRAS </a:t>
            </a:r>
            <a:r>
              <a:rPr lang="en-GB" dirty="0">
                <a:latin typeface="+mn-lt"/>
              </a:rPr>
              <a:t>exon 2 with an </a:t>
            </a:r>
            <a:r>
              <a:rPr lang="en-GB" dirty="0" smtClean="0">
                <a:latin typeface="+mn-lt"/>
              </a:rPr>
              <a:t>estimated prevalence </a:t>
            </a:r>
            <a:r>
              <a:rPr lang="en-GB" dirty="0">
                <a:latin typeface="+mn-lt"/>
              </a:rPr>
              <a:t>of 42.6% (95% CI: 40.7%, 44.5</a:t>
            </a:r>
            <a:r>
              <a:rPr lang="en-GB" dirty="0" smtClean="0">
                <a:latin typeface="+mn-lt"/>
              </a:rPr>
              <a:t>%])</a:t>
            </a:r>
            <a:endParaRPr lang="en-GB" dirty="0">
              <a:latin typeface="+mn-lt"/>
            </a:endParaRPr>
          </a:p>
          <a:p>
            <a:pPr marL="0" indent="0">
              <a:buNone/>
            </a:pPr>
            <a:r>
              <a:rPr lang="en-GB" b="1" i="1" dirty="0">
                <a:solidFill>
                  <a:srgbClr val="FFFF00"/>
                </a:solidFill>
                <a:latin typeface="+mn-lt"/>
              </a:rPr>
              <a:t>From a total of 1,860 </a:t>
            </a:r>
            <a:r>
              <a:rPr lang="en-GB" b="1" i="1" dirty="0" err="1">
                <a:solidFill>
                  <a:srgbClr val="FFFF00"/>
                </a:solidFill>
                <a:latin typeface="+mn-lt"/>
              </a:rPr>
              <a:t>mCRC</a:t>
            </a:r>
            <a:r>
              <a:rPr lang="en-GB" b="1" i="1" dirty="0">
                <a:solidFill>
                  <a:srgbClr val="FFFF00"/>
                </a:solidFill>
                <a:latin typeface="+mn-lt"/>
              </a:rPr>
              <a:t> patients of wild-type KRAS </a:t>
            </a:r>
            <a:r>
              <a:rPr lang="en-GB" b="1" i="1" dirty="0" smtClean="0">
                <a:solidFill>
                  <a:srgbClr val="FFFF00"/>
                </a:solidFill>
                <a:latin typeface="+mn-lt"/>
              </a:rPr>
              <a:t>exon 2 </a:t>
            </a:r>
            <a:r>
              <a:rPr lang="en-GB" b="1" i="1" dirty="0">
                <a:solidFill>
                  <a:srgbClr val="FFFF00"/>
                </a:solidFill>
                <a:latin typeface="+mn-lt"/>
              </a:rPr>
              <a:t>status (all five </a:t>
            </a:r>
            <a:r>
              <a:rPr lang="en-GB" b="1" i="1" dirty="0" smtClean="0">
                <a:solidFill>
                  <a:srgbClr val="FFFF00"/>
                </a:solidFill>
                <a:latin typeface="+mn-lt"/>
              </a:rPr>
              <a:t>studies):</a:t>
            </a:r>
            <a:endParaRPr lang="en-GB" b="1" i="1" dirty="0">
              <a:solidFill>
                <a:srgbClr val="FFFF00"/>
              </a:solidFill>
              <a:latin typeface="+mn-lt"/>
            </a:endParaRPr>
          </a:p>
          <a:p>
            <a:r>
              <a:rPr lang="en-GB" dirty="0" smtClean="0">
                <a:latin typeface="+mn-lt"/>
              </a:rPr>
              <a:t>The </a:t>
            </a:r>
            <a:r>
              <a:rPr lang="en-GB" dirty="0">
                <a:latin typeface="+mn-lt"/>
              </a:rPr>
              <a:t>prevalence of other </a:t>
            </a:r>
            <a:r>
              <a:rPr lang="en-GB" i="1" dirty="0">
                <a:latin typeface="+mn-lt"/>
              </a:rPr>
              <a:t>RAS</a:t>
            </a:r>
            <a:r>
              <a:rPr lang="en-GB" dirty="0">
                <a:latin typeface="+mn-lt"/>
              </a:rPr>
              <a:t> mutations (</a:t>
            </a:r>
            <a:r>
              <a:rPr lang="en-GB" i="1" dirty="0">
                <a:latin typeface="+mn-lt"/>
              </a:rPr>
              <a:t>KRAS </a:t>
            </a:r>
            <a:r>
              <a:rPr lang="en-GB" dirty="0">
                <a:latin typeface="+mn-lt"/>
              </a:rPr>
              <a:t>exons 3, 4 and </a:t>
            </a:r>
            <a:r>
              <a:rPr lang="en-GB" i="1" dirty="0">
                <a:latin typeface="+mn-lt"/>
              </a:rPr>
              <a:t>NRAS</a:t>
            </a:r>
            <a:r>
              <a:rPr lang="en-GB" dirty="0">
                <a:latin typeface="+mn-lt"/>
              </a:rPr>
              <a:t> exons 2, 3, </a:t>
            </a:r>
            <a:r>
              <a:rPr lang="en-GB" dirty="0" smtClean="0">
                <a:latin typeface="+mn-lt"/>
              </a:rPr>
              <a:t>4) in </a:t>
            </a:r>
            <a:r>
              <a:rPr lang="en-GB" dirty="0">
                <a:latin typeface="+mn-lt"/>
              </a:rPr>
              <a:t>patients with wild-type </a:t>
            </a:r>
            <a:r>
              <a:rPr lang="en-GB" i="1" dirty="0">
                <a:latin typeface="+mn-lt"/>
              </a:rPr>
              <a:t>KRAS</a:t>
            </a:r>
            <a:r>
              <a:rPr lang="en-GB" dirty="0">
                <a:latin typeface="+mn-lt"/>
              </a:rPr>
              <a:t> exon 2 status was 19.1% (95% CI: [17.2%, 21.1</a:t>
            </a:r>
            <a:r>
              <a:rPr lang="en-GB" dirty="0" smtClean="0">
                <a:latin typeface="+mn-lt"/>
              </a:rPr>
              <a:t>%])</a:t>
            </a:r>
            <a:endParaRPr lang="en-GB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9160" y="6390120"/>
            <a:ext cx="8460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Peeters M,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520.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240657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1784"/>
            <a:ext cx="9144000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GB" sz="2800" dirty="0" smtClean="0"/>
              <a:t>Results: Overall </a:t>
            </a:r>
            <a:r>
              <a:rPr lang="en-GB" sz="2800" i="1" dirty="0"/>
              <a:t>RAS</a:t>
            </a:r>
            <a:r>
              <a:rPr lang="en-GB" sz="2800" dirty="0"/>
              <a:t> </a:t>
            </a:r>
            <a:r>
              <a:rPr lang="en-GB" sz="2800" dirty="0" smtClean="0"/>
              <a:t>Mutation Prevalence </a:t>
            </a:r>
            <a:r>
              <a:rPr lang="en-GB" sz="2800" dirty="0"/>
              <a:t>in </a:t>
            </a:r>
            <a:r>
              <a:rPr lang="en-GB" sz="2800" dirty="0" smtClean="0"/>
              <a:t>All Patients With </a:t>
            </a:r>
            <a:r>
              <a:rPr lang="en-GB" sz="2800" dirty="0" err="1" smtClean="0"/>
              <a:t>mCRC</a:t>
            </a:r>
            <a:r>
              <a:rPr lang="en-GB" sz="2800" dirty="0" smtClean="0"/>
              <a:t> in </a:t>
            </a:r>
            <a:r>
              <a:rPr lang="en-GB" sz="2800" dirty="0"/>
              <a:t>the </a:t>
            </a:r>
            <a:r>
              <a:rPr lang="en-GB" sz="2800" dirty="0" smtClean="0"/>
              <a:t>Three </a:t>
            </a:r>
            <a:r>
              <a:rPr lang="en-GB" sz="2800" dirty="0"/>
              <a:t>Phase III S</a:t>
            </a:r>
            <a:r>
              <a:rPr lang="en-GB" sz="2800" dirty="0" smtClean="0"/>
              <a:t>tudies</a:t>
            </a:r>
            <a:endParaRPr lang="en-GB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" t="2147" r="1781" b="2601"/>
          <a:stretch/>
        </p:blipFill>
        <p:spPr bwMode="auto">
          <a:xfrm>
            <a:off x="2090056" y="1576252"/>
            <a:ext cx="4911635" cy="4537166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7" name="TextBox 6"/>
          <p:cNvSpPr txBox="1"/>
          <p:nvPr/>
        </p:nvSpPr>
        <p:spPr>
          <a:xfrm>
            <a:off x="369160" y="6390120"/>
            <a:ext cx="8460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Peeters M,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520.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300999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249481"/>
            <a:ext cx="8467725" cy="1143000"/>
          </a:xfrm>
        </p:spPr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-348807" y="5589240"/>
            <a:ext cx="8675687" cy="442723"/>
          </a:xfrm>
        </p:spPr>
        <p:txBody>
          <a:bodyPr/>
          <a:lstStyle/>
          <a:p>
            <a:r>
              <a:rPr lang="fr-FR" b="1" dirty="0" smtClean="0"/>
              <a:t>1. </a:t>
            </a:r>
            <a:r>
              <a:rPr lang="fr-FR" b="1" dirty="0" err="1" smtClean="0"/>
              <a:t>Douillard</a:t>
            </a:r>
            <a:r>
              <a:rPr lang="fr-FR" b="1" dirty="0" smtClean="0"/>
              <a:t> </a:t>
            </a:r>
            <a:r>
              <a:rPr lang="fr-FR" b="1" dirty="0"/>
              <a:t>JY, </a:t>
            </a:r>
            <a:r>
              <a:rPr lang="fr-FR" b="1" dirty="0" smtClean="0"/>
              <a:t>et </a:t>
            </a:r>
            <a:r>
              <a:rPr lang="fr-FR" b="1" dirty="0"/>
              <a:t>al. </a:t>
            </a:r>
            <a:r>
              <a:rPr lang="fr-FR" b="1" i="1" dirty="0"/>
              <a:t>J Clin </a:t>
            </a:r>
            <a:r>
              <a:rPr lang="fr-FR" b="1" i="1" dirty="0" err="1" smtClean="0"/>
              <a:t>Oncol</a:t>
            </a:r>
            <a:r>
              <a:rPr lang="fr-FR" b="1" i="1" dirty="0" smtClean="0"/>
              <a:t>. </a:t>
            </a:r>
            <a:r>
              <a:rPr lang="fr-FR" b="1" dirty="0" smtClean="0"/>
              <a:t>2010;28(31</a:t>
            </a:r>
            <a:r>
              <a:rPr lang="fr-FR" b="1" dirty="0"/>
              <a:t>):</a:t>
            </a:r>
            <a:r>
              <a:rPr lang="fr-FR" b="1" dirty="0" smtClean="0"/>
              <a:t>4697-4705</a:t>
            </a:r>
            <a:r>
              <a:rPr lang="fr-FR" b="1" dirty="0"/>
              <a:t>.</a:t>
            </a:r>
            <a:r>
              <a:rPr lang="fr-FR" b="1" dirty="0" smtClean="0"/>
              <a:t> 2. </a:t>
            </a:r>
            <a:r>
              <a:rPr lang="fr-FR" b="1" dirty="0" err="1"/>
              <a:t>Douillard</a:t>
            </a:r>
            <a:r>
              <a:rPr lang="fr-FR" b="1" dirty="0"/>
              <a:t> JY, </a:t>
            </a:r>
            <a:r>
              <a:rPr lang="fr-FR" b="1" dirty="0" smtClean="0"/>
              <a:t>et </a:t>
            </a:r>
            <a:r>
              <a:rPr lang="fr-FR" b="1" dirty="0"/>
              <a:t>al. </a:t>
            </a:r>
            <a:r>
              <a:rPr lang="fr-FR" b="1" i="1" dirty="0"/>
              <a:t>N </a:t>
            </a:r>
            <a:r>
              <a:rPr lang="fr-FR" b="1" i="1" dirty="0" err="1"/>
              <a:t>Engl</a:t>
            </a:r>
            <a:r>
              <a:rPr lang="fr-FR" b="1" i="1" dirty="0"/>
              <a:t> J Med. </a:t>
            </a:r>
            <a:r>
              <a:rPr lang="fr-FR" b="1" dirty="0"/>
              <a:t>2013;369(11):</a:t>
            </a:r>
            <a:r>
              <a:rPr lang="fr-FR" b="1" dirty="0" smtClean="0"/>
              <a:t>1023-1034.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2840" y="1196752"/>
            <a:ext cx="8229600" cy="396044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 i="1" dirty="0"/>
              <a:t>RAS </a:t>
            </a:r>
            <a:r>
              <a:rPr lang="en-GB" dirty="0"/>
              <a:t>mutation prevalence was higher in females </a:t>
            </a:r>
            <a:r>
              <a:rPr lang="en-GB" dirty="0" smtClean="0"/>
              <a:t>(</a:t>
            </a:r>
            <a:r>
              <a:rPr lang="en-GB" i="1" dirty="0" smtClean="0"/>
              <a:t>P </a:t>
            </a:r>
            <a:r>
              <a:rPr lang="en-GB" dirty="0" smtClean="0"/>
              <a:t>= .030)</a:t>
            </a:r>
          </a:p>
          <a:p>
            <a:pPr>
              <a:spcAft>
                <a:spcPts val="0"/>
              </a:spcAft>
            </a:pPr>
            <a:r>
              <a:rPr lang="en-GB" i="1" dirty="0" smtClean="0"/>
              <a:t>RAS </a:t>
            </a:r>
            <a:r>
              <a:rPr lang="en-GB" dirty="0"/>
              <a:t>mutation prevalence was statistically significant between countries with over </a:t>
            </a:r>
            <a:r>
              <a:rPr lang="en-GB" dirty="0" smtClean="0"/>
              <a:t>50 patients </a:t>
            </a:r>
            <a:r>
              <a:rPr lang="en-GB" dirty="0"/>
              <a:t>included </a:t>
            </a:r>
            <a:r>
              <a:rPr lang="en-GB" dirty="0" smtClean="0"/>
              <a:t>(</a:t>
            </a:r>
            <a:r>
              <a:rPr lang="en-GB" i="1" dirty="0" smtClean="0"/>
              <a:t>P</a:t>
            </a:r>
            <a:r>
              <a:rPr lang="en-GB" dirty="0" smtClean="0"/>
              <a:t> = .007)</a:t>
            </a:r>
          </a:p>
          <a:p>
            <a:pPr lvl="1">
              <a:spcAft>
                <a:spcPts val="600"/>
              </a:spcAft>
            </a:pPr>
            <a:r>
              <a:rPr lang="en-GB" dirty="0" smtClean="0"/>
              <a:t>The </a:t>
            </a:r>
            <a:r>
              <a:rPr lang="en-GB" i="1" dirty="0"/>
              <a:t>RAS </a:t>
            </a:r>
            <a:r>
              <a:rPr lang="en-GB" dirty="0"/>
              <a:t>mutation prevalence ranged from 45.1% (95% CI</a:t>
            </a:r>
            <a:r>
              <a:rPr lang="en-GB" dirty="0" smtClean="0"/>
              <a:t>: [</a:t>
            </a:r>
            <a:r>
              <a:rPr lang="en-GB" dirty="0"/>
              <a:t>39.7%, 50.5%]) for </a:t>
            </a:r>
            <a:r>
              <a:rPr lang="en-GB" dirty="0" smtClean="0"/>
              <a:t>Belgium </a:t>
            </a:r>
            <a:r>
              <a:rPr lang="en-GB" dirty="0"/>
              <a:t>to 65.6% (95% CI: [53.3%, 76.2%]) for </a:t>
            </a:r>
            <a:r>
              <a:rPr lang="en-GB" dirty="0" smtClean="0"/>
              <a:t>France</a:t>
            </a:r>
          </a:p>
          <a:p>
            <a:r>
              <a:rPr lang="en-GB" dirty="0" smtClean="0"/>
              <a:t>The </a:t>
            </a:r>
            <a:r>
              <a:rPr lang="en-GB" i="1" dirty="0"/>
              <a:t>RAS </a:t>
            </a:r>
            <a:r>
              <a:rPr lang="en-GB" dirty="0"/>
              <a:t>mutation estimate varied by study with a significantly lower </a:t>
            </a:r>
            <a:r>
              <a:rPr lang="en-GB" dirty="0" smtClean="0"/>
              <a:t>estimate observed </a:t>
            </a:r>
            <a:r>
              <a:rPr lang="en-GB" dirty="0"/>
              <a:t>in the </a:t>
            </a:r>
            <a:r>
              <a:rPr lang="en-GB" dirty="0" smtClean="0"/>
              <a:t>phase </a:t>
            </a:r>
            <a:r>
              <a:rPr lang="en-GB" dirty="0"/>
              <a:t>III study </a:t>
            </a:r>
            <a:r>
              <a:rPr lang="en-GB" dirty="0" smtClean="0"/>
              <a:t>reported by </a:t>
            </a:r>
            <a:r>
              <a:rPr lang="en-GB" dirty="0" err="1" smtClean="0"/>
              <a:t>Douillard</a:t>
            </a:r>
            <a:r>
              <a:rPr lang="en-GB" dirty="0" smtClean="0"/>
              <a:t> et al, 2010</a:t>
            </a:r>
            <a:r>
              <a:rPr lang="en-GB" baseline="30000" dirty="0" smtClean="0"/>
              <a:t>1</a:t>
            </a:r>
            <a:r>
              <a:rPr lang="en-GB" dirty="0" smtClean="0"/>
              <a:t> </a:t>
            </a:r>
            <a:r>
              <a:rPr lang="en-GB" dirty="0"/>
              <a:t>and </a:t>
            </a:r>
            <a:r>
              <a:rPr lang="en-GB" dirty="0" smtClean="0"/>
              <a:t>2013</a:t>
            </a:r>
            <a:r>
              <a:rPr lang="en-GB" baseline="30000" dirty="0" smtClean="0"/>
              <a:t>2</a:t>
            </a:r>
            <a:r>
              <a:rPr lang="en-GB" dirty="0" smtClean="0"/>
              <a:t> (</a:t>
            </a:r>
            <a:r>
              <a:rPr lang="en-GB" i="1" dirty="0" smtClean="0"/>
              <a:t>P</a:t>
            </a:r>
            <a:r>
              <a:rPr lang="en-GB" dirty="0" smtClean="0"/>
              <a:t> = .001)</a:t>
            </a:r>
          </a:p>
          <a:p>
            <a:endParaRPr lang="fr-FR" dirty="0" smtClean="0"/>
          </a:p>
          <a:p>
            <a:r>
              <a:rPr lang="fr-FR" i="1" dirty="0" smtClean="0"/>
              <a:t>BRAF</a:t>
            </a:r>
            <a:r>
              <a:rPr lang="fr-FR" dirty="0" smtClean="0"/>
              <a:t> </a:t>
            </a:r>
            <a:r>
              <a:rPr lang="fr-FR" dirty="0"/>
              <a:t>mutation </a:t>
            </a:r>
            <a:r>
              <a:rPr lang="fr-FR" dirty="0" err="1"/>
              <a:t>prevalence</a:t>
            </a:r>
            <a:r>
              <a:rPr lang="fr-FR" dirty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</a:t>
            </a:r>
            <a:r>
              <a:rPr lang="fr-FR" dirty="0"/>
              <a:t>8.1% (95% CI: [6.7%, 9.6</a:t>
            </a:r>
            <a:r>
              <a:rPr lang="fr-FR" dirty="0" smtClean="0"/>
              <a:t>%])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69160" y="6390120"/>
            <a:ext cx="8460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Peeters M,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520.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292767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249481"/>
            <a:ext cx="8467725" cy="1143000"/>
          </a:xfrm>
        </p:spPr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475198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 dirty="0"/>
              <a:t>This large retrospective pooled analysis of randomized clinical trials provides </a:t>
            </a:r>
            <a:r>
              <a:rPr lang="en-GB" dirty="0" smtClean="0"/>
              <a:t>the most </a:t>
            </a:r>
            <a:r>
              <a:rPr lang="en-GB" dirty="0"/>
              <a:t>robust prevalence estimates of </a:t>
            </a:r>
            <a:r>
              <a:rPr lang="en-GB" i="1" dirty="0"/>
              <a:t>RAS </a:t>
            </a:r>
            <a:r>
              <a:rPr lang="en-GB" dirty="0" smtClean="0"/>
              <a:t>mutations to date</a:t>
            </a:r>
            <a:endParaRPr lang="en-GB" dirty="0"/>
          </a:p>
          <a:p>
            <a:pPr>
              <a:spcAft>
                <a:spcPts val="600"/>
              </a:spcAft>
            </a:pPr>
            <a:r>
              <a:rPr lang="en-GB" dirty="0" smtClean="0"/>
              <a:t>The </a:t>
            </a:r>
            <a:r>
              <a:rPr lang="en-GB" dirty="0"/>
              <a:t>overall prevalence of </a:t>
            </a:r>
            <a:r>
              <a:rPr lang="en-GB" i="1" dirty="0"/>
              <a:t>RAS </a:t>
            </a:r>
            <a:r>
              <a:rPr lang="en-GB" dirty="0"/>
              <a:t>mutations in </a:t>
            </a:r>
            <a:r>
              <a:rPr lang="en-GB" dirty="0" err="1"/>
              <a:t>mCRC</a:t>
            </a:r>
            <a:r>
              <a:rPr lang="en-GB" dirty="0"/>
              <a:t> patients was estimated as 55.9</a:t>
            </a:r>
            <a:r>
              <a:rPr lang="en-GB" dirty="0" smtClean="0"/>
              <a:t>% (</a:t>
            </a:r>
            <a:r>
              <a:rPr lang="en-GB" dirty="0"/>
              <a:t>95% CI: [53.9%, 57.9</a:t>
            </a:r>
            <a:r>
              <a:rPr lang="en-GB" dirty="0" smtClean="0"/>
              <a:t>%])</a:t>
            </a:r>
            <a:endParaRPr lang="en-GB" dirty="0"/>
          </a:p>
          <a:p>
            <a:r>
              <a:rPr lang="en-GB" dirty="0" smtClean="0"/>
              <a:t>There </a:t>
            </a:r>
            <a:r>
              <a:rPr lang="en-GB" dirty="0"/>
              <a:t>seems to be little variation on </a:t>
            </a:r>
            <a:r>
              <a:rPr lang="en-GB" i="1" dirty="0"/>
              <a:t>RAS </a:t>
            </a:r>
            <a:r>
              <a:rPr lang="en-GB" dirty="0"/>
              <a:t>mutation prevalence across trial </a:t>
            </a:r>
            <a:r>
              <a:rPr lang="en-GB" dirty="0" smtClean="0"/>
              <a:t>population demographics </a:t>
            </a:r>
            <a:r>
              <a:rPr lang="en-GB" dirty="0"/>
              <a:t>and clinical </a:t>
            </a:r>
            <a:r>
              <a:rPr lang="en-GB" dirty="0" smtClean="0"/>
              <a:t>characteristics</a:t>
            </a:r>
          </a:p>
          <a:p>
            <a:pPr lvl="1"/>
            <a:r>
              <a:rPr lang="en-GB" sz="2000" dirty="0" smtClean="0"/>
              <a:t>The </a:t>
            </a:r>
            <a:r>
              <a:rPr lang="en-GB" sz="2000" dirty="0"/>
              <a:t>only variables showing differences </a:t>
            </a:r>
            <a:r>
              <a:rPr lang="en-GB" sz="2000" dirty="0" smtClean="0"/>
              <a:t>in </a:t>
            </a:r>
            <a:r>
              <a:rPr lang="en-GB" sz="2000" i="1" dirty="0" smtClean="0"/>
              <a:t>RAS </a:t>
            </a:r>
            <a:r>
              <a:rPr lang="en-GB" sz="2000" dirty="0"/>
              <a:t>prevalence were gender and country where the patient was </a:t>
            </a:r>
            <a:r>
              <a:rPr lang="en-GB" sz="2000" dirty="0" smtClean="0"/>
              <a:t>enrolled</a:t>
            </a:r>
            <a:endParaRPr lang="en-GB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69160" y="6390120"/>
            <a:ext cx="8460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Peeters M,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520.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331316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000000"/>
      </a:dk1>
      <a:lt1>
        <a:srgbClr val="FFFFFF"/>
      </a:lt1>
      <a:dk2>
        <a:srgbClr val="000066"/>
      </a:dk2>
      <a:lt2>
        <a:srgbClr val="F09828"/>
      </a:lt2>
      <a:accent1>
        <a:srgbClr val="DDDA68"/>
      </a:accent1>
      <a:accent2>
        <a:srgbClr val="99D0D7"/>
      </a:accent2>
      <a:accent3>
        <a:srgbClr val="AAAAB8"/>
      </a:accent3>
      <a:accent4>
        <a:srgbClr val="DADADA"/>
      </a:accent4>
      <a:accent5>
        <a:srgbClr val="EBEAB9"/>
      </a:accent5>
      <a:accent6>
        <a:srgbClr val="8ABCC3"/>
      </a:accent6>
      <a:hlink>
        <a:srgbClr val="7FE258"/>
      </a:hlink>
      <a:folHlink>
        <a:srgbClr val="DF918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6A737B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B9BCBF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66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AAAAB8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750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Design</vt:lpstr>
      <vt:lpstr>Prevalence of RAS Mutations Among Patients With Metastatic Colorectal Cancer: A Pooled Analysis of Randomized Controlled Trials</vt:lpstr>
      <vt:lpstr>Background and Objectives</vt:lpstr>
      <vt:lpstr>Methods</vt:lpstr>
      <vt:lpstr>Results</vt:lpstr>
      <vt:lpstr>Results: Overall RAS Mutation Prevalence in All Patients With mCRC in the Three Phase III Studies</vt:lpstr>
      <vt:lpstr>Results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Prevalence of RAS mutations among patients with mCRC: a pooled analysis of RCTs</dc:title>
  <dc:creator>Samantha Richer</dc:creator>
  <cp:lastModifiedBy>Christi Gray</cp:lastModifiedBy>
  <cp:revision>37</cp:revision>
  <dcterms:created xsi:type="dcterms:W3CDTF">2015-01-15T17:46:49Z</dcterms:created>
  <dcterms:modified xsi:type="dcterms:W3CDTF">2015-01-22T16:40:17Z</dcterms:modified>
</cp:coreProperties>
</file>