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7" r:id="rId2"/>
    <p:sldId id="260" r:id="rId3"/>
    <p:sldId id="266" r:id="rId4"/>
    <p:sldId id="288" r:id="rId5"/>
    <p:sldId id="262" r:id="rId6"/>
    <p:sldId id="258" r:id="rId7"/>
    <p:sldId id="293" r:id="rId8"/>
    <p:sldId id="285" r:id="rId9"/>
    <p:sldId id="268" r:id="rId10"/>
    <p:sldId id="269" r:id="rId11"/>
    <p:sldId id="294" r:id="rId12"/>
    <p:sldId id="295" r:id="rId13"/>
    <p:sldId id="296" r:id="rId14"/>
    <p:sldId id="259" r:id="rId15"/>
    <p:sldId id="283" r:id="rId16"/>
  </p:sldIdLst>
  <p:sldSz cx="9144000" cy="6858000" type="screen4x3"/>
  <p:notesSz cx="6800850" cy="98726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8" autoAdjust="0"/>
    <p:restoredTop sz="99421" autoAdjust="0"/>
  </p:normalViewPr>
  <p:slideViewPr>
    <p:cSldViewPr>
      <p:cViewPr>
        <p:scale>
          <a:sx n="120" d="100"/>
          <a:sy n="120" d="100"/>
        </p:scale>
        <p:origin x="-1290" y="-54"/>
      </p:cViewPr>
      <p:guideLst>
        <p:guide orient="horz" pos="2160"/>
        <p:guide orient="horz" pos="618"/>
        <p:guide orient="horz" pos="4156"/>
        <p:guide orient="horz" pos="527"/>
        <p:guide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assandra-3\CTU\Group\AIRC%205%20x1000%20CRC\CLINTRIALS\%23%20HERACLES\congressi\ASCO%20GI%202015\per%20valter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Cassandra-3\CTU\Group\PROTOCOL%20OFFICE\PROTOCOLLI\INCO\HERACLES-TX%20%234\COMPANION%20analysis\dati%20campioni%20x%20analisi\HERACLES%20inventario%20e%20risposte%20%208gen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assandra-3\CTU\Group\PROTOCOL%20OFFICE\PROTOCOLLI\INCO\HERACLES-TX%20%234\COMPANION%20analysis\dati%20campioni%20x%20analisi\HERACLES%20inventario%20e%20risposte%20%208gen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artel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STACKED!$I$53</c:f>
              <c:strCache>
                <c:ptCount val="1"/>
                <c:pt idx="0">
                  <c:v>Partial Responders (RECIST PR+PRunc)</c:v>
                </c:pt>
              </c:strCache>
            </c:strRef>
          </c:tx>
          <c:spPr>
            <a:solidFill>
              <a:srgbClr val="F09828"/>
            </a:solidFill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400" b="1" i="1">
                    <a:solidFill>
                      <a:schemeClr val="bg1"/>
                    </a:solidFill>
                    <a:latin typeface="+mn-lt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STACKED!$J$52:$N$52</c:f>
              <c:strCache>
                <c:ptCount val="5"/>
                <c:pt idx="0">
                  <c:v>HER2 3+ </c:v>
                </c:pt>
                <c:pt idx="1">
                  <c:v>HER2  2+</c:v>
                </c:pt>
                <c:pt idx="3">
                  <c:v>HER2 GCN &gt;20</c:v>
                </c:pt>
                <c:pt idx="4">
                  <c:v>HER2 GCN&lt;20</c:v>
                </c:pt>
              </c:strCache>
            </c:strRef>
          </c:cat>
          <c:val>
            <c:numRef>
              <c:f>STACKED!$J$53:$N$53</c:f>
              <c:numCache>
                <c:formatCode>0%</c:formatCode>
                <c:ptCount val="5"/>
                <c:pt idx="0">
                  <c:v>0.4118</c:v>
                </c:pt>
                <c:pt idx="1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STACKED!$I$54</c:f>
              <c:strCache>
                <c:ptCount val="1"/>
                <c:pt idx="0">
                  <c:v>Non Responders (RECIST SD+PD)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200" b="1" i="1">
                    <a:solidFill>
                      <a:schemeClr val="bg1"/>
                    </a:solidFill>
                    <a:latin typeface="+mn-lt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STACKED!$J$52:$N$52</c:f>
              <c:strCache>
                <c:ptCount val="5"/>
                <c:pt idx="0">
                  <c:v>HER2 3+ </c:v>
                </c:pt>
                <c:pt idx="1">
                  <c:v>HER2  2+</c:v>
                </c:pt>
                <c:pt idx="3">
                  <c:v>HER2 GCN &gt;20</c:v>
                </c:pt>
                <c:pt idx="4">
                  <c:v>HER2 GCN&lt;20</c:v>
                </c:pt>
              </c:strCache>
            </c:strRef>
          </c:cat>
          <c:val>
            <c:numRef>
              <c:f>STACKED!$J$54:$N$54</c:f>
              <c:numCache>
                <c:formatCode>0%</c:formatCode>
                <c:ptCount val="5"/>
                <c:pt idx="0">
                  <c:v>0.58823529411764697</c:v>
                </c:pt>
                <c:pt idx="1">
                  <c:v>1</c:v>
                </c:pt>
                <c:pt idx="3">
                  <c:v>0.5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146560"/>
        <c:axId val="98160640"/>
      </c:barChart>
      <c:catAx>
        <c:axId val="98146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nl-NL"/>
          </a:p>
        </c:txPr>
        <c:crossAx val="98160640"/>
        <c:crosses val="autoZero"/>
        <c:auto val="1"/>
        <c:lblAlgn val="ctr"/>
        <c:lblOffset val="100"/>
        <c:noMultiLvlLbl val="0"/>
      </c:catAx>
      <c:valAx>
        <c:axId val="981606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8146560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1200" b="1"/>
            </a:pPr>
            <a:endParaRPr lang="nl-NL"/>
          </a:p>
        </c:txPr>
      </c:legendEntry>
      <c:legendEntry>
        <c:idx val="1"/>
        <c:txPr>
          <a:bodyPr/>
          <a:lstStyle/>
          <a:p>
            <a:pPr>
              <a:defRPr sz="1200" b="1"/>
            </a:pPr>
            <a:endParaRPr lang="nl-NL"/>
          </a:p>
        </c:txPr>
      </c:legendEntry>
      <c:layout/>
      <c:overlay val="0"/>
      <c:txPr>
        <a:bodyPr/>
        <a:lstStyle/>
        <a:p>
          <a:pPr>
            <a:defRPr sz="12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'dati risposte'!$A$16:$B$16</c:f>
              <c:strCache>
                <c:ptCount val="1"/>
                <c:pt idx="0">
                  <c:v>121001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risposte'!$A$18:$A$23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2">
                  <c:v>16.28571428571426</c:v>
                </c:pt>
                <c:pt idx="3">
                  <c:v>20.714285714285719</c:v>
                </c:pt>
                <c:pt idx="4">
                  <c:v>24.28571428571426</c:v>
                </c:pt>
                <c:pt idx="5">
                  <c:v>32.142857142857153</c:v>
                </c:pt>
              </c:numCache>
            </c:numRef>
          </c:xVal>
          <c:yVal>
            <c:numRef>
              <c:f>'dati risposte'!$B$18:$B$23</c:f>
              <c:numCache>
                <c:formatCode>0%</c:formatCode>
                <c:ptCount val="6"/>
                <c:pt idx="0">
                  <c:v>0</c:v>
                </c:pt>
                <c:pt idx="1">
                  <c:v>-0.27106466361854997</c:v>
                </c:pt>
                <c:pt idx="2">
                  <c:v>-0.38275636838667498</c:v>
                </c:pt>
                <c:pt idx="3">
                  <c:v>-0.393207054212933</c:v>
                </c:pt>
                <c:pt idx="4">
                  <c:v>-0.450032658393207</c:v>
                </c:pt>
                <c:pt idx="5">
                  <c:v>-0.41933376877857598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'dati risposte'!$D$16:$E$16</c:f>
              <c:strCache>
                <c:ptCount val="1"/>
                <c:pt idx="0">
                  <c:v>121002</c:v>
                </c:pt>
              </c:strCache>
            </c:strRef>
          </c:tx>
          <c:spPr>
            <a:ln w="28575">
              <a:solidFill>
                <a:srgbClr val="99CCFF"/>
              </a:solidFill>
            </a:ln>
          </c:spPr>
          <c:marker>
            <c:symbol val="none"/>
          </c:marker>
          <c:xVal>
            <c:numRef>
              <c:f>'dati risposte'!$D$18:$D$20</c:f>
              <c:numCache>
                <c:formatCode>General</c:formatCode>
                <c:ptCount val="3"/>
                <c:pt idx="0">
                  <c:v>0</c:v>
                </c:pt>
                <c:pt idx="1">
                  <c:v>9.8571428571428594</c:v>
                </c:pt>
                <c:pt idx="2">
                  <c:v>17.857142857142851</c:v>
                </c:pt>
              </c:numCache>
            </c:numRef>
          </c:xVal>
          <c:yVal>
            <c:numRef>
              <c:f>'dati risposte'!$E$18:$E$20</c:f>
              <c:numCache>
                <c:formatCode>0%</c:formatCode>
                <c:ptCount val="3"/>
                <c:pt idx="0">
                  <c:v>0</c:v>
                </c:pt>
                <c:pt idx="1">
                  <c:v>-9.7087378640776604E-3</c:v>
                </c:pt>
                <c:pt idx="2">
                  <c:v>-1.94174757281553E-2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'dati risposte'!$G$16:$H$16</c:f>
              <c:strCache>
                <c:ptCount val="1"/>
                <c:pt idx="0">
                  <c:v>121003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risposte'!$G$18:$G$23</c:f>
              <c:numCache>
                <c:formatCode>General</c:formatCode>
                <c:ptCount val="6"/>
                <c:pt idx="0">
                  <c:v>0</c:v>
                </c:pt>
                <c:pt idx="1">
                  <c:v>9.1428571428571406</c:v>
                </c:pt>
                <c:pt idx="2">
                  <c:v>18</c:v>
                </c:pt>
                <c:pt idx="3">
                  <c:v>26</c:v>
                </c:pt>
                <c:pt idx="4">
                  <c:v>34</c:v>
                </c:pt>
                <c:pt idx="5">
                  <c:v>43</c:v>
                </c:pt>
              </c:numCache>
            </c:numRef>
          </c:xVal>
          <c:yVal>
            <c:numRef>
              <c:f>'dati risposte'!$H$18:$H$23</c:f>
              <c:numCache>
                <c:formatCode>0%</c:formatCode>
                <c:ptCount val="6"/>
                <c:pt idx="0">
                  <c:v>0</c:v>
                </c:pt>
                <c:pt idx="1">
                  <c:v>-0.08</c:v>
                </c:pt>
                <c:pt idx="2">
                  <c:v>-0.104</c:v>
                </c:pt>
                <c:pt idx="3">
                  <c:v>-0.104</c:v>
                </c:pt>
                <c:pt idx="4">
                  <c:v>6.0000000000000102E-2</c:v>
                </c:pt>
                <c:pt idx="5">
                  <c:v>0.18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'dati risposte'!$J$16:$K$16</c:f>
              <c:strCache>
                <c:ptCount val="1"/>
                <c:pt idx="0">
                  <c:v>121004</c:v>
                </c:pt>
              </c:strCache>
            </c:strRef>
          </c:tx>
          <c:spPr>
            <a:ln w="28575">
              <a:solidFill>
                <a:srgbClr val="99CCFF"/>
              </a:solidFill>
            </a:ln>
          </c:spPr>
          <c:marker>
            <c:symbol val="none"/>
          </c:marker>
          <c:xVal>
            <c:numRef>
              <c:f>'dati risposte'!$J$18:$J$19</c:f>
              <c:numCache>
                <c:formatCode>General</c:formatCode>
                <c:ptCount val="2"/>
                <c:pt idx="0">
                  <c:v>0</c:v>
                </c:pt>
                <c:pt idx="1">
                  <c:v>8.7142857142857135</c:v>
                </c:pt>
              </c:numCache>
            </c:numRef>
          </c:xVal>
          <c:yVal>
            <c:numRef>
              <c:f>'dati risposte'!$K$18:$K$19</c:f>
              <c:numCache>
                <c:formatCode>0%</c:formatCode>
                <c:ptCount val="2"/>
                <c:pt idx="0">
                  <c:v>0</c:v>
                </c:pt>
                <c:pt idx="1">
                  <c:v>-2.5862068965517199E-2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'dati risposte'!$M$16:$N$16</c:f>
              <c:strCache>
                <c:ptCount val="1"/>
                <c:pt idx="0">
                  <c:v>121006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risposte'!$M$18:$M$22</c:f>
              <c:numCache>
                <c:formatCode>General</c:formatCode>
                <c:ptCount val="5"/>
                <c:pt idx="0">
                  <c:v>0</c:v>
                </c:pt>
                <c:pt idx="1">
                  <c:v>8.8571428571428594</c:v>
                </c:pt>
                <c:pt idx="2">
                  <c:v>16.857142857142851</c:v>
                </c:pt>
                <c:pt idx="3">
                  <c:v>24.857142857142851</c:v>
                </c:pt>
                <c:pt idx="4">
                  <c:v>32.857142857142833</c:v>
                </c:pt>
              </c:numCache>
            </c:numRef>
          </c:xVal>
          <c:yVal>
            <c:numRef>
              <c:f>'dati risposte'!$N$18:$N$22</c:f>
              <c:numCache>
                <c:formatCode>0%</c:formatCode>
                <c:ptCount val="5"/>
                <c:pt idx="0">
                  <c:v>0</c:v>
                </c:pt>
                <c:pt idx="1">
                  <c:v>-0.208947081287507</c:v>
                </c:pt>
                <c:pt idx="2">
                  <c:v>-0.30005455537370401</c:v>
                </c:pt>
                <c:pt idx="3">
                  <c:v>-0.33496999454446302</c:v>
                </c:pt>
                <c:pt idx="4">
                  <c:v>-0.34642662302236799</c:v>
                </c:pt>
              </c:numCache>
            </c:numRef>
          </c:yVal>
          <c:smooth val="0"/>
        </c:ser>
        <c:ser>
          <c:idx val="6"/>
          <c:order val="5"/>
          <c:tx>
            <c:strRef>
              <c:f>'dati risposte'!$S$16:$T$16</c:f>
              <c:strCache>
                <c:ptCount val="1"/>
                <c:pt idx="0">
                  <c:v>121009</c:v>
                </c:pt>
              </c:strCache>
            </c:strRef>
          </c:tx>
          <c:spPr>
            <a:ln w="28575">
              <a:solidFill>
                <a:srgbClr val="99CCFF"/>
              </a:solidFill>
            </a:ln>
          </c:spPr>
          <c:marker>
            <c:symbol val="none"/>
          </c:marker>
          <c:xVal>
            <c:numRef>
              <c:f>'dati risposte'!$S$18:$S$20</c:f>
              <c:numCache>
                <c:formatCode>General</c:formatCode>
                <c:ptCount val="3"/>
                <c:pt idx="0">
                  <c:v>0</c:v>
                </c:pt>
                <c:pt idx="1">
                  <c:v>8.1428571428571406</c:v>
                </c:pt>
                <c:pt idx="2">
                  <c:v>16.142857142857149</c:v>
                </c:pt>
              </c:numCache>
            </c:numRef>
          </c:xVal>
          <c:yVal>
            <c:numRef>
              <c:f>'dati risposte'!$T$18:$T$20</c:f>
              <c:numCache>
                <c:formatCode>0%</c:formatCode>
                <c:ptCount val="3"/>
                <c:pt idx="0">
                  <c:v>0</c:v>
                </c:pt>
                <c:pt idx="1">
                  <c:v>-8.3333333333333398E-2</c:v>
                </c:pt>
                <c:pt idx="2">
                  <c:v>2.8571428571428699E-2</c:v>
                </c:pt>
              </c:numCache>
            </c:numRef>
          </c:yVal>
          <c:smooth val="0"/>
        </c:ser>
        <c:ser>
          <c:idx val="8"/>
          <c:order val="6"/>
          <c:tx>
            <c:strRef>
              <c:f>'dati risposte'!$AB$16:$AC$16</c:f>
              <c:strCache>
                <c:ptCount val="1"/>
                <c:pt idx="0">
                  <c:v>121012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risposte'!$AB$18:$AB$20</c:f>
              <c:numCache>
                <c:formatCode>General</c:formatCode>
                <c:ptCount val="3"/>
                <c:pt idx="0">
                  <c:v>0</c:v>
                </c:pt>
                <c:pt idx="1">
                  <c:v>9</c:v>
                </c:pt>
                <c:pt idx="2">
                  <c:v>17</c:v>
                </c:pt>
              </c:numCache>
            </c:numRef>
          </c:xVal>
          <c:yVal>
            <c:numRef>
              <c:f>'dati risposte'!$AC$18:$AC$20</c:f>
              <c:numCache>
                <c:formatCode>0%</c:formatCode>
                <c:ptCount val="3"/>
                <c:pt idx="0">
                  <c:v>0</c:v>
                </c:pt>
                <c:pt idx="1">
                  <c:v>4.76190476190477E-2</c:v>
                </c:pt>
                <c:pt idx="2">
                  <c:v>0.14285714285714299</c:v>
                </c:pt>
              </c:numCache>
            </c:numRef>
          </c:yVal>
          <c:smooth val="0"/>
        </c:ser>
        <c:ser>
          <c:idx val="9"/>
          <c:order val="7"/>
          <c:tx>
            <c:strRef>
              <c:f>'dati risposte'!$AH$16:$AI$16</c:f>
              <c:strCache>
                <c:ptCount val="1"/>
                <c:pt idx="0">
                  <c:v>121016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risposte'!$AH$18:$AH$24</c:f>
              <c:numCache>
                <c:formatCode>General</c:formatCode>
                <c:ptCount val="7"/>
                <c:pt idx="0">
                  <c:v>0</c:v>
                </c:pt>
                <c:pt idx="1">
                  <c:v>8.4285714285714182</c:v>
                </c:pt>
                <c:pt idx="2">
                  <c:v>12.285714285714301</c:v>
                </c:pt>
                <c:pt idx="3">
                  <c:v>17.142857142857149</c:v>
                </c:pt>
                <c:pt idx="4">
                  <c:v>24.142857142857149</c:v>
                </c:pt>
                <c:pt idx="5">
                  <c:v>33.142857142857153</c:v>
                </c:pt>
                <c:pt idx="6">
                  <c:v>42.142857142857153</c:v>
                </c:pt>
              </c:numCache>
            </c:numRef>
          </c:xVal>
          <c:yVal>
            <c:numRef>
              <c:f>'dati risposte'!$AI$18:$AI$24</c:f>
              <c:numCache>
                <c:formatCode>0%</c:formatCode>
                <c:ptCount val="7"/>
                <c:pt idx="0">
                  <c:v>0</c:v>
                </c:pt>
                <c:pt idx="1">
                  <c:v>-0.48192771084337399</c:v>
                </c:pt>
                <c:pt idx="2">
                  <c:v>-0.530120481927711</c:v>
                </c:pt>
                <c:pt idx="3">
                  <c:v>-0.530120481927711</c:v>
                </c:pt>
                <c:pt idx="4">
                  <c:v>-0.51807228915662595</c:v>
                </c:pt>
                <c:pt idx="5">
                  <c:v>-0.67469879518072295</c:v>
                </c:pt>
                <c:pt idx="6">
                  <c:v>-0.63855421686747005</c:v>
                </c:pt>
              </c:numCache>
            </c:numRef>
          </c:yVal>
          <c:smooth val="0"/>
        </c:ser>
        <c:ser>
          <c:idx val="10"/>
          <c:order val="8"/>
          <c:tx>
            <c:strRef>
              <c:f>'dati risposte'!$AK$16:$AL$16</c:f>
              <c:strCache>
                <c:ptCount val="1"/>
                <c:pt idx="0">
                  <c:v>122014</c:v>
                </c:pt>
              </c:strCache>
            </c:strRef>
          </c:tx>
          <c:spPr>
            <a:ln w="28575">
              <a:solidFill>
                <a:schemeClr val="tx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'dati risposte'!$AK$18:$AK$21</c:f>
              <c:numCache>
                <c:formatCode>General</c:formatCode>
                <c:ptCount val="4"/>
                <c:pt idx="0">
                  <c:v>0</c:v>
                </c:pt>
                <c:pt idx="1">
                  <c:v>9.2857142857142865</c:v>
                </c:pt>
                <c:pt idx="2">
                  <c:v>17.571428571428569</c:v>
                </c:pt>
                <c:pt idx="3">
                  <c:v>26.28571428571426</c:v>
                </c:pt>
              </c:numCache>
            </c:numRef>
          </c:xVal>
          <c:yVal>
            <c:numRef>
              <c:f>'dati risposte'!$AL$18:$AL$21</c:f>
              <c:numCache>
                <c:formatCode>0%</c:formatCode>
                <c:ptCount val="4"/>
                <c:pt idx="0">
                  <c:v>0</c:v>
                </c:pt>
                <c:pt idx="1">
                  <c:v>-0.17724649629018999</c:v>
                </c:pt>
                <c:pt idx="2">
                  <c:v>-0.15828524319868101</c:v>
                </c:pt>
                <c:pt idx="3">
                  <c:v>0.18713932399010699</c:v>
                </c:pt>
              </c:numCache>
            </c:numRef>
          </c:yVal>
          <c:smooth val="0"/>
        </c:ser>
        <c:ser>
          <c:idx val="11"/>
          <c:order val="9"/>
          <c:tx>
            <c:strRef>
              <c:f>'dati risposte'!$AN$16:$AO$16</c:f>
              <c:strCache>
                <c:ptCount val="1"/>
                <c:pt idx="0">
                  <c:v>124007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risposte'!$AN$18:$AN$19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xVal>
          <c:yVal>
            <c:numRef>
              <c:f>'dati risposte'!$AO$18:$AO$19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ser>
          <c:idx val="12"/>
          <c:order val="10"/>
          <c:tx>
            <c:strRef>
              <c:f>'dati risposte'!$AQ$16:$AR$16</c:f>
              <c:strCache>
                <c:ptCount val="1"/>
                <c:pt idx="0">
                  <c:v>125005</c:v>
                </c:pt>
              </c:strCache>
            </c:strRef>
          </c:tx>
          <c:spPr>
            <a:ln w="28575">
              <a:solidFill>
                <a:srgbClr val="99CCFF"/>
              </a:solidFill>
            </a:ln>
          </c:spPr>
          <c:marker>
            <c:symbol val="none"/>
          </c:marker>
          <c:dPt>
            <c:idx val="1"/>
            <c:bubble3D val="0"/>
          </c:dPt>
          <c:xVal>
            <c:numRef>
              <c:f>'dati risposte'!$AQ$18:$AQ$19</c:f>
              <c:numCache>
                <c:formatCode>General</c:formatCode>
                <c:ptCount val="2"/>
                <c:pt idx="0">
                  <c:v>0</c:v>
                </c:pt>
                <c:pt idx="1">
                  <c:v>10.285714285714301</c:v>
                </c:pt>
              </c:numCache>
            </c:numRef>
          </c:xVal>
          <c:yVal>
            <c:numRef>
              <c:f>'dati risposte'!$AR$18:$AR$19</c:f>
              <c:numCache>
                <c:formatCode>0%</c:formatCode>
                <c:ptCount val="2"/>
                <c:pt idx="0">
                  <c:v>0</c:v>
                </c:pt>
                <c:pt idx="1">
                  <c:v>0.72868217054263495</c:v>
                </c:pt>
              </c:numCache>
            </c:numRef>
          </c:yVal>
          <c:smooth val="0"/>
        </c:ser>
        <c:ser>
          <c:idx val="13"/>
          <c:order val="11"/>
          <c:tx>
            <c:strRef>
              <c:f>'dati risposte'!$AW$16:$AX$16</c:f>
              <c:strCache>
                <c:ptCount val="1"/>
                <c:pt idx="0">
                  <c:v>125017</c:v>
                </c:pt>
              </c:strCache>
            </c:strRef>
          </c:tx>
          <c:spPr>
            <a:ln w="28575">
              <a:solidFill>
                <a:schemeClr val="tx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'dati risposte'!$AW$18:$AW$21</c:f>
              <c:numCache>
                <c:formatCode>General</c:formatCode>
                <c:ptCount val="4"/>
                <c:pt idx="0">
                  <c:v>0</c:v>
                </c:pt>
                <c:pt idx="1">
                  <c:v>10.71428571428571</c:v>
                </c:pt>
                <c:pt idx="2">
                  <c:v>19.28571428571426</c:v>
                </c:pt>
                <c:pt idx="3">
                  <c:v>27.28571428571426</c:v>
                </c:pt>
              </c:numCache>
            </c:numRef>
          </c:xVal>
          <c:yVal>
            <c:numRef>
              <c:f>'dati risposte'!$AX$18:$AX$21</c:f>
              <c:numCache>
                <c:formatCode>0%</c:formatCode>
                <c:ptCount val="4"/>
                <c:pt idx="0">
                  <c:v>0</c:v>
                </c:pt>
                <c:pt idx="1">
                  <c:v>-0.2</c:v>
                </c:pt>
                <c:pt idx="2">
                  <c:v>-0.14193083573487</c:v>
                </c:pt>
                <c:pt idx="3">
                  <c:v>-5.3314121037464003E-2</c:v>
                </c:pt>
              </c:numCache>
            </c:numRef>
          </c:yVal>
          <c:smooth val="0"/>
        </c:ser>
        <c:ser>
          <c:idx val="14"/>
          <c:order val="12"/>
          <c:tx>
            <c:strRef>
              <c:f>'dati risposte'!$AZ$16:$BA$16</c:f>
              <c:strCache>
                <c:ptCount val="1"/>
                <c:pt idx="0">
                  <c:v>121018</c:v>
                </c:pt>
              </c:strCache>
            </c:strRef>
          </c:tx>
          <c:spPr>
            <a:ln w="28575">
              <a:solidFill>
                <a:srgbClr val="99CCFF"/>
              </a:solidFill>
            </a:ln>
          </c:spPr>
          <c:marker>
            <c:symbol val="none"/>
          </c:marker>
          <c:xVal>
            <c:numRef>
              <c:f>'dati risposte'!$AZ$18:$AZ$20</c:f>
              <c:numCache>
                <c:formatCode>General</c:formatCode>
                <c:ptCount val="3"/>
                <c:pt idx="0">
                  <c:v>0</c:v>
                </c:pt>
                <c:pt idx="1">
                  <c:v>8.2857142857142865</c:v>
                </c:pt>
                <c:pt idx="2">
                  <c:v>16</c:v>
                </c:pt>
              </c:numCache>
            </c:numRef>
          </c:xVal>
          <c:yVal>
            <c:numRef>
              <c:f>'dati risposte'!$BA$18:$BA$20</c:f>
              <c:numCache>
                <c:formatCode>0%</c:formatCode>
                <c:ptCount val="3"/>
                <c:pt idx="0">
                  <c:v>0</c:v>
                </c:pt>
                <c:pt idx="1">
                  <c:v>-0.30760499432463101</c:v>
                </c:pt>
                <c:pt idx="2">
                  <c:v>-0.207718501702611</c:v>
                </c:pt>
              </c:numCache>
            </c:numRef>
          </c:yVal>
          <c:smooth val="0"/>
        </c:ser>
        <c:ser>
          <c:idx val="15"/>
          <c:order val="13"/>
          <c:tx>
            <c:strRef>
              <c:f>'dati risposte'!$BC$16:$BD$16</c:f>
              <c:strCache>
                <c:ptCount val="1"/>
                <c:pt idx="0">
                  <c:v>121019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risposte'!$BC$18:$BC$21</c:f>
              <c:numCache>
                <c:formatCode>General</c:formatCode>
                <c:ptCount val="4"/>
                <c:pt idx="0">
                  <c:v>0</c:v>
                </c:pt>
                <c:pt idx="1">
                  <c:v>8.2857142857142865</c:v>
                </c:pt>
                <c:pt idx="2">
                  <c:v>16.28571428571426</c:v>
                </c:pt>
                <c:pt idx="3">
                  <c:v>25</c:v>
                </c:pt>
              </c:numCache>
            </c:numRef>
          </c:xVal>
          <c:yVal>
            <c:numRef>
              <c:f>'dati risposte'!$BD$18:$BD$21</c:f>
              <c:numCache>
                <c:formatCode>0%</c:formatCode>
                <c:ptCount val="4"/>
                <c:pt idx="0">
                  <c:v>0</c:v>
                </c:pt>
                <c:pt idx="1">
                  <c:v>-0.14572864321608001</c:v>
                </c:pt>
                <c:pt idx="2">
                  <c:v>-0.180904522613065</c:v>
                </c:pt>
                <c:pt idx="3">
                  <c:v>-0.180904522613065</c:v>
                </c:pt>
              </c:numCache>
            </c:numRef>
          </c:yVal>
          <c:smooth val="0"/>
        </c:ser>
        <c:ser>
          <c:idx val="16"/>
          <c:order val="14"/>
          <c:tx>
            <c:strRef>
              <c:f>'dati risposte'!$BF$16:$BG$16</c:f>
              <c:strCache>
                <c:ptCount val="1"/>
                <c:pt idx="0">
                  <c:v>122020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risposte'!$BF$18:$BF$21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12.428571428571431</c:v>
                </c:pt>
                <c:pt idx="3">
                  <c:v>21.142857142857149</c:v>
                </c:pt>
              </c:numCache>
            </c:numRef>
          </c:xVal>
          <c:yVal>
            <c:numRef>
              <c:f>'dati risposte'!$BG$18:$BG$21</c:f>
              <c:numCache>
                <c:formatCode>0%</c:formatCode>
                <c:ptCount val="4"/>
                <c:pt idx="0">
                  <c:v>0</c:v>
                </c:pt>
                <c:pt idx="1">
                  <c:v>-0.44036697247706402</c:v>
                </c:pt>
                <c:pt idx="2">
                  <c:v>-0.46788990825688098</c:v>
                </c:pt>
                <c:pt idx="3">
                  <c:v>-0.54128440366972497</c:v>
                </c:pt>
              </c:numCache>
            </c:numRef>
          </c:yVal>
          <c:smooth val="0"/>
        </c:ser>
        <c:ser>
          <c:idx val="17"/>
          <c:order val="15"/>
          <c:tx>
            <c:strRef>
              <c:f>'dati risposte'!$AT$16:$AU$16</c:f>
              <c:strCache>
                <c:ptCount val="1"/>
                <c:pt idx="0">
                  <c:v>121015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risposte'!$AT$18:$AT$24</c:f>
              <c:numCache>
                <c:formatCode>General</c:formatCode>
                <c:ptCount val="7"/>
                <c:pt idx="0">
                  <c:v>0</c:v>
                </c:pt>
                <c:pt idx="1">
                  <c:v>11</c:v>
                </c:pt>
                <c:pt idx="2">
                  <c:v>16.28571428571426</c:v>
                </c:pt>
                <c:pt idx="3">
                  <c:v>20.28571428571426</c:v>
                </c:pt>
                <c:pt idx="4">
                  <c:v>27.28571428571426</c:v>
                </c:pt>
                <c:pt idx="5">
                  <c:v>36.285714285714278</c:v>
                </c:pt>
                <c:pt idx="6">
                  <c:v>46.285714285714278</c:v>
                </c:pt>
              </c:numCache>
            </c:numRef>
          </c:xVal>
          <c:yVal>
            <c:numRef>
              <c:f>'dati risposte'!$AU$18:$AU$24</c:f>
              <c:numCache>
                <c:formatCode>0%</c:formatCode>
                <c:ptCount val="7"/>
                <c:pt idx="0">
                  <c:v>0</c:v>
                </c:pt>
                <c:pt idx="1">
                  <c:v>-0.386075949367089</c:v>
                </c:pt>
                <c:pt idx="2">
                  <c:v>-0.484177215189874</c:v>
                </c:pt>
                <c:pt idx="3">
                  <c:v>-0.629746835443038</c:v>
                </c:pt>
                <c:pt idx="4">
                  <c:v>-0.759493670886076</c:v>
                </c:pt>
                <c:pt idx="5">
                  <c:v>-0.841772151898734</c:v>
                </c:pt>
                <c:pt idx="6">
                  <c:v>-0.920886075949367</c:v>
                </c:pt>
              </c:numCache>
            </c:numRef>
          </c:yVal>
          <c:smooth val="0"/>
        </c:ser>
        <c:ser>
          <c:idx val="5"/>
          <c:order val="16"/>
          <c:tx>
            <c:strRef>
              <c:f>'dati risposte'!$BI$16:$BJ$16</c:f>
              <c:strCache>
                <c:ptCount val="1"/>
                <c:pt idx="0">
                  <c:v>121023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risposte'!$BI$18:$BI$19</c:f>
              <c:numCache>
                <c:formatCode>General</c:formatCode>
                <c:ptCount val="2"/>
                <c:pt idx="0">
                  <c:v>0</c:v>
                </c:pt>
                <c:pt idx="1">
                  <c:v>7.4285714285714288</c:v>
                </c:pt>
              </c:numCache>
            </c:numRef>
          </c:xVal>
          <c:yVal>
            <c:numRef>
              <c:f>'dati risposte'!$BJ$18:$BJ$19</c:f>
              <c:numCache>
                <c:formatCode>0%</c:formatCode>
                <c:ptCount val="2"/>
                <c:pt idx="0">
                  <c:v>0</c:v>
                </c:pt>
                <c:pt idx="1">
                  <c:v>-0.58108108108108103</c:v>
                </c:pt>
              </c:numCache>
            </c:numRef>
          </c:yVal>
          <c:smooth val="0"/>
        </c:ser>
        <c:ser>
          <c:idx val="7"/>
          <c:order val="17"/>
          <c:tx>
            <c:strRef>
              <c:f>'dati risposte'!$BL$16:$BM$16</c:f>
              <c:strCache>
                <c:ptCount val="1"/>
                <c:pt idx="0">
                  <c:v>122024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risposte'!$BL$18:$BL$19</c:f>
              <c:numCache>
                <c:formatCode>General</c:formatCode>
                <c:ptCount val="2"/>
                <c:pt idx="0">
                  <c:v>0</c:v>
                </c:pt>
                <c:pt idx="1">
                  <c:v>5.5714285714285712</c:v>
                </c:pt>
              </c:numCache>
            </c:numRef>
          </c:xVal>
          <c:yVal>
            <c:numRef>
              <c:f>'dati risposte'!$BM$18:$BM$19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ser>
          <c:idx val="20"/>
          <c:order val="18"/>
          <c:tx>
            <c:strRef>
              <c:f>'dati risposte'!$BO$16:$BP$16</c:f>
              <c:strCache>
                <c:ptCount val="1"/>
                <c:pt idx="0">
                  <c:v>122022</c:v>
                </c:pt>
              </c:strCache>
            </c:strRef>
          </c:tx>
          <c:spPr>
            <a:ln w="28575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risposte'!$BO$18:$BO$20</c:f>
              <c:numCache>
                <c:formatCode>General</c:formatCode>
                <c:ptCount val="3"/>
                <c:pt idx="0">
                  <c:v>0</c:v>
                </c:pt>
                <c:pt idx="1">
                  <c:v>7.5714285714285712</c:v>
                </c:pt>
                <c:pt idx="2">
                  <c:v>11.857142857142859</c:v>
                </c:pt>
              </c:numCache>
            </c:numRef>
          </c:xVal>
          <c:yVal>
            <c:numRef>
              <c:f>'dati risposte'!$BP$18:$BP$20</c:f>
              <c:numCache>
                <c:formatCode>0%</c:formatCode>
                <c:ptCount val="3"/>
                <c:pt idx="0">
                  <c:v>0</c:v>
                </c:pt>
                <c:pt idx="1">
                  <c:v>-5.8252427184466E-2</c:v>
                </c:pt>
                <c:pt idx="2">
                  <c:v>-0.32038834951456302</c:v>
                </c:pt>
              </c:numCache>
            </c:numRef>
          </c:yVal>
          <c:smooth val="0"/>
        </c:ser>
        <c:ser>
          <c:idx val="18"/>
          <c:order val="19"/>
          <c:tx>
            <c:strRef>
              <c:f>'dati risposte'!$BR$16:$BS$16</c:f>
              <c:strCache>
                <c:ptCount val="1"/>
                <c:pt idx="0">
                  <c:v>124021</c:v>
                </c:pt>
              </c:strCache>
            </c:strRef>
          </c:tx>
          <c:spPr>
            <a:ln w="38100">
              <a:solidFill>
                <a:srgbClr val="F09828"/>
              </a:solidFill>
            </a:ln>
          </c:spPr>
          <c:marker>
            <c:symbol val="none"/>
          </c:marker>
          <c:xVal>
            <c:numRef>
              <c:f>'dati risposte'!$BR$18:$BR$20</c:f>
              <c:numCache>
                <c:formatCode>General</c:formatCode>
                <c:ptCount val="3"/>
                <c:pt idx="0">
                  <c:v>0</c:v>
                </c:pt>
                <c:pt idx="1">
                  <c:v>4.2857142857142856</c:v>
                </c:pt>
                <c:pt idx="2">
                  <c:v>9.5714285714285712</c:v>
                </c:pt>
              </c:numCache>
            </c:numRef>
          </c:xVal>
          <c:yVal>
            <c:numRef>
              <c:f>'dati risposte'!$BS$18:$BS$20</c:f>
              <c:numCache>
                <c:formatCode>0%</c:formatCode>
                <c:ptCount val="3"/>
                <c:pt idx="0">
                  <c:v>0</c:v>
                </c:pt>
                <c:pt idx="1">
                  <c:v>-0.21769230769230799</c:v>
                </c:pt>
                <c:pt idx="2">
                  <c:v>-0.26384615384615401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70400"/>
        <c:axId val="100884864"/>
      </c:scatterChart>
      <c:valAx>
        <c:axId val="100870400"/>
        <c:scaling>
          <c:orientation val="minMax"/>
          <c:max val="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t-IT" dirty="0" smtClean="0"/>
                  <a:t>Weeks From Treatment Start</a:t>
                </a:r>
                <a:endParaRPr lang="it-IT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884864"/>
        <c:crossesAt val="-100"/>
        <c:crossBetween val="midCat"/>
        <c:majorUnit val="4"/>
      </c:valAx>
      <c:valAx>
        <c:axId val="100884864"/>
        <c:scaling>
          <c:orientation val="minMax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 smtClean="0"/>
                  <a:t>Charge in Target Lesion From Baseline (%)</a:t>
                </a:r>
                <a:endParaRPr lang="it-IT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00870400"/>
        <c:crossesAt val="0"/>
        <c:crossBetween val="midCat"/>
        <c:majorUnit val="0.1"/>
      </c:valAx>
      <c:spPr>
        <a:ln w="28575"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79805775031306E-2"/>
          <c:y val="8.7955125825939798E-2"/>
          <c:w val="0.90897336880836999"/>
          <c:h val="0.85967916216440898"/>
        </c:manualLayout>
      </c:layout>
      <c:barChart>
        <c:barDir val="col"/>
        <c:grouping val="clustered"/>
        <c:varyColors val="0"/>
        <c:ser>
          <c:idx val="0"/>
          <c:order val="0"/>
          <c:tx>
            <c:v>max variation from Baseline</c:v>
          </c:tx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4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5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6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7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F09828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11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2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13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4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5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6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7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8"/>
            <c:invertIfNegative val="0"/>
            <c:bubble3D val="0"/>
            <c:spPr>
              <a:solidFill>
                <a:srgbClr val="F09828"/>
              </a:solidFill>
            </c:spPr>
          </c:dPt>
          <c:dPt>
            <c:idx val="19"/>
            <c:invertIfNegative val="0"/>
            <c:bubble3D val="0"/>
            <c:spPr>
              <a:solidFill>
                <a:srgbClr val="F09828"/>
              </a:solidFill>
            </c:spPr>
          </c:dPt>
          <c:cat>
            <c:numRef>
              <c:f>'WATERFALL dati'!$B$27:$B$46</c:f>
              <c:numCache>
                <c:formatCode>General</c:formatCode>
                <c:ptCount val="20"/>
                <c:pt idx="0">
                  <c:v>125005</c:v>
                </c:pt>
                <c:pt idx="1">
                  <c:v>121012</c:v>
                </c:pt>
                <c:pt idx="2">
                  <c:v>124007</c:v>
                </c:pt>
                <c:pt idx="3">
                  <c:v>122024</c:v>
                </c:pt>
                <c:pt idx="4">
                  <c:v>121002</c:v>
                </c:pt>
                <c:pt idx="5">
                  <c:v>121004</c:v>
                </c:pt>
                <c:pt idx="6">
                  <c:v>121009</c:v>
                </c:pt>
                <c:pt idx="7">
                  <c:v>121003</c:v>
                </c:pt>
                <c:pt idx="8">
                  <c:v>122014</c:v>
                </c:pt>
                <c:pt idx="9">
                  <c:v>121019</c:v>
                </c:pt>
                <c:pt idx="10">
                  <c:v>125017</c:v>
                </c:pt>
                <c:pt idx="11">
                  <c:v>124021</c:v>
                </c:pt>
                <c:pt idx="12">
                  <c:v>121018</c:v>
                </c:pt>
                <c:pt idx="13">
                  <c:v>122022</c:v>
                </c:pt>
                <c:pt idx="14">
                  <c:v>121006</c:v>
                </c:pt>
                <c:pt idx="15">
                  <c:v>121001</c:v>
                </c:pt>
                <c:pt idx="16">
                  <c:v>122020</c:v>
                </c:pt>
                <c:pt idx="17">
                  <c:v>121023</c:v>
                </c:pt>
                <c:pt idx="18">
                  <c:v>121016</c:v>
                </c:pt>
                <c:pt idx="19">
                  <c:v>121015</c:v>
                </c:pt>
              </c:numCache>
            </c:numRef>
          </c:cat>
          <c:val>
            <c:numRef>
              <c:f>'WATERFALL dati'!$C$27:$C$46</c:f>
              <c:numCache>
                <c:formatCode>0%</c:formatCode>
                <c:ptCount val="20"/>
                <c:pt idx="0">
                  <c:v>0.72868217054263495</c:v>
                </c:pt>
                <c:pt idx="1">
                  <c:v>0.14285714285714299</c:v>
                </c:pt>
                <c:pt idx="2">
                  <c:v>0</c:v>
                </c:pt>
                <c:pt idx="3">
                  <c:v>0</c:v>
                </c:pt>
                <c:pt idx="4">
                  <c:v>-1.94174757281553E-2</c:v>
                </c:pt>
                <c:pt idx="5">
                  <c:v>-2.5862068965517199E-2</c:v>
                </c:pt>
                <c:pt idx="6">
                  <c:v>-8.3333333333333301E-2</c:v>
                </c:pt>
                <c:pt idx="7">
                  <c:v>-0.104</c:v>
                </c:pt>
                <c:pt idx="8">
                  <c:v>-0.17724649629018999</c:v>
                </c:pt>
                <c:pt idx="9">
                  <c:v>-0.180904522613065</c:v>
                </c:pt>
                <c:pt idx="10">
                  <c:v>-0.22982708933717599</c:v>
                </c:pt>
                <c:pt idx="11">
                  <c:v>-0.26384615384615401</c:v>
                </c:pt>
                <c:pt idx="12">
                  <c:v>-0.30760499432463101</c:v>
                </c:pt>
                <c:pt idx="13">
                  <c:v>-0.32038834951456302</c:v>
                </c:pt>
                <c:pt idx="14">
                  <c:v>-0.34642662302236799</c:v>
                </c:pt>
                <c:pt idx="15">
                  <c:v>-0.450032658393207</c:v>
                </c:pt>
                <c:pt idx="16">
                  <c:v>-0.54128440366972497</c:v>
                </c:pt>
                <c:pt idx="17">
                  <c:v>-0.58108108108108103</c:v>
                </c:pt>
                <c:pt idx="18">
                  <c:v>-0.67469879518072295</c:v>
                </c:pt>
                <c:pt idx="19">
                  <c:v>-0.920886075949367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46"/>
        <c:axId val="95412992"/>
        <c:axId val="95414528"/>
      </c:barChart>
      <c:catAx>
        <c:axId val="95412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2700000"/>
          <a:lstStyle/>
          <a:p>
            <a:pPr>
              <a:defRPr/>
            </a:pPr>
            <a:endParaRPr lang="nl-NL"/>
          </a:p>
        </c:txPr>
        <c:crossAx val="95414528"/>
        <c:crossesAt val="0"/>
        <c:auto val="1"/>
        <c:lblAlgn val="ctr"/>
        <c:lblOffset val="100"/>
        <c:noMultiLvlLbl val="0"/>
      </c:catAx>
      <c:valAx>
        <c:axId val="95414528"/>
        <c:scaling>
          <c:orientation val="minMax"/>
          <c:max val="0.9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500"/>
                </a:pPr>
                <a:r>
                  <a:rPr lang="it-IT" sz="1050" b="1" i="0" baseline="0" dirty="0" smtClean="0">
                    <a:effectLst/>
                  </a:rPr>
                  <a:t>Best Response in Target Lesion From Baseline (%)</a:t>
                </a:r>
                <a:endParaRPr lang="it-IT" sz="500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5412992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Foglio1!$E$64</c:f>
              <c:strCache>
                <c:ptCount val="1"/>
                <c:pt idx="0">
                  <c:v>Target Lesion (%)</c:v>
                </c:pt>
              </c:strCache>
            </c:strRef>
          </c:tx>
          <c:invertIfNegative val="0"/>
          <c:dLbls>
            <c:numFmt formatCode="General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Foglio1!$B$65:$B$80</c:f>
              <c:strCache>
                <c:ptCount val="16"/>
                <c:pt idx="0">
                  <c:v>basal</c:v>
                </c:pt>
                <c:pt idx="1">
                  <c:v>week 2</c:v>
                </c:pt>
                <c:pt idx="2">
                  <c:v>week 4</c:v>
                </c:pt>
                <c:pt idx="3">
                  <c:v>week 6</c:v>
                </c:pt>
                <c:pt idx="4">
                  <c:v>week 8</c:v>
                </c:pt>
                <c:pt idx="5">
                  <c:v>week 10</c:v>
                </c:pt>
                <c:pt idx="6">
                  <c:v>week 12</c:v>
                </c:pt>
                <c:pt idx="7">
                  <c:v>week 14</c:v>
                </c:pt>
                <c:pt idx="8">
                  <c:v>week 16</c:v>
                </c:pt>
                <c:pt idx="9">
                  <c:v>week 18</c:v>
                </c:pt>
                <c:pt idx="10">
                  <c:v>week 20</c:v>
                </c:pt>
                <c:pt idx="11">
                  <c:v>week 22</c:v>
                </c:pt>
                <c:pt idx="12">
                  <c:v>week 24</c:v>
                </c:pt>
                <c:pt idx="13">
                  <c:v>week 26</c:v>
                </c:pt>
                <c:pt idx="14">
                  <c:v>week 28</c:v>
                </c:pt>
                <c:pt idx="15">
                  <c:v>week 30</c:v>
                </c:pt>
              </c:strCache>
            </c:strRef>
          </c:cat>
          <c:val>
            <c:numRef>
              <c:f>Foglio1!$E$65:$E$80</c:f>
              <c:numCache>
                <c:formatCode>General</c:formatCode>
                <c:ptCount val="16"/>
                <c:pt idx="0">
                  <c:v>100</c:v>
                </c:pt>
                <c:pt idx="4">
                  <c:v>73</c:v>
                </c:pt>
                <c:pt idx="8">
                  <c:v>62</c:v>
                </c:pt>
                <c:pt idx="10">
                  <c:v>61</c:v>
                </c:pt>
                <c:pt idx="12">
                  <c:v>55</c:v>
                </c:pt>
                <c:pt idx="15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679040"/>
        <c:axId val="100684928"/>
      </c:barChart>
      <c:lineChart>
        <c:grouping val="standard"/>
        <c:varyColors val="0"/>
        <c:ser>
          <c:idx val="0"/>
          <c:order val="0"/>
          <c:tx>
            <c:strRef>
              <c:f>Foglio1!$C$64</c:f>
              <c:strCache>
                <c:ptCount val="1"/>
                <c:pt idx="0">
                  <c:v>HER2 Copy Number (LB)</c:v>
                </c:pt>
              </c:strCache>
            </c:strRef>
          </c:tx>
          <c:marker>
            <c:symbol val="none"/>
          </c:marker>
          <c:cat>
            <c:strRef>
              <c:f>Foglio1!$B$65:$B$80</c:f>
              <c:strCache>
                <c:ptCount val="16"/>
                <c:pt idx="0">
                  <c:v>basal</c:v>
                </c:pt>
                <c:pt idx="1">
                  <c:v>week 2</c:v>
                </c:pt>
                <c:pt idx="2">
                  <c:v>week 4</c:v>
                </c:pt>
                <c:pt idx="3">
                  <c:v>week 6</c:v>
                </c:pt>
                <c:pt idx="4">
                  <c:v>week 8</c:v>
                </c:pt>
                <c:pt idx="5">
                  <c:v>week 10</c:v>
                </c:pt>
                <c:pt idx="6">
                  <c:v>week 12</c:v>
                </c:pt>
                <c:pt idx="7">
                  <c:v>week 14</c:v>
                </c:pt>
                <c:pt idx="8">
                  <c:v>week 16</c:v>
                </c:pt>
                <c:pt idx="9">
                  <c:v>week 18</c:v>
                </c:pt>
                <c:pt idx="10">
                  <c:v>week 20</c:v>
                </c:pt>
                <c:pt idx="11">
                  <c:v>week 22</c:v>
                </c:pt>
                <c:pt idx="12">
                  <c:v>week 24</c:v>
                </c:pt>
                <c:pt idx="13">
                  <c:v>week 26</c:v>
                </c:pt>
                <c:pt idx="14">
                  <c:v>week 28</c:v>
                </c:pt>
                <c:pt idx="15">
                  <c:v>week 30</c:v>
                </c:pt>
              </c:strCache>
            </c:strRef>
          </c:cat>
          <c:val>
            <c:numRef>
              <c:f>Foglio1!$C$65:$C$80</c:f>
              <c:numCache>
                <c:formatCode>General</c:formatCode>
                <c:ptCount val="16"/>
                <c:pt idx="0">
                  <c:v>65</c:v>
                </c:pt>
                <c:pt idx="1">
                  <c:v>57</c:v>
                </c:pt>
                <c:pt idx="2">
                  <c:v>56</c:v>
                </c:pt>
                <c:pt idx="3">
                  <c:v>34</c:v>
                </c:pt>
                <c:pt idx="4">
                  <c:v>15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11</c:v>
                </c:pt>
                <c:pt idx="14">
                  <c:v>9</c:v>
                </c:pt>
                <c:pt idx="15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79040"/>
        <c:axId val="100684928"/>
      </c:lineChart>
      <c:lineChart>
        <c:grouping val="standard"/>
        <c:varyColors val="0"/>
        <c:ser>
          <c:idx val="1"/>
          <c:order val="1"/>
          <c:tx>
            <c:strRef>
              <c:f>Foglio1!$D$64</c:f>
              <c:strCache>
                <c:ptCount val="1"/>
                <c:pt idx="0">
                  <c:v>HER2 ECD (ng/mL)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Foglio1!$B$65:$B$80</c:f>
              <c:strCache>
                <c:ptCount val="16"/>
                <c:pt idx="0">
                  <c:v>basal</c:v>
                </c:pt>
                <c:pt idx="1">
                  <c:v>week 2</c:v>
                </c:pt>
                <c:pt idx="2">
                  <c:v>week 4</c:v>
                </c:pt>
                <c:pt idx="3">
                  <c:v>week 6</c:v>
                </c:pt>
                <c:pt idx="4">
                  <c:v>week 8</c:v>
                </c:pt>
                <c:pt idx="5">
                  <c:v>week 10</c:v>
                </c:pt>
                <c:pt idx="6">
                  <c:v>week 12</c:v>
                </c:pt>
                <c:pt idx="7">
                  <c:v>week 14</c:v>
                </c:pt>
                <c:pt idx="8">
                  <c:v>week 16</c:v>
                </c:pt>
                <c:pt idx="9">
                  <c:v>week 18</c:v>
                </c:pt>
                <c:pt idx="10">
                  <c:v>week 20</c:v>
                </c:pt>
                <c:pt idx="11">
                  <c:v>week 22</c:v>
                </c:pt>
                <c:pt idx="12">
                  <c:v>week 24</c:v>
                </c:pt>
                <c:pt idx="13">
                  <c:v>week 26</c:v>
                </c:pt>
                <c:pt idx="14">
                  <c:v>week 28</c:v>
                </c:pt>
                <c:pt idx="15">
                  <c:v>week 30</c:v>
                </c:pt>
              </c:strCache>
            </c:strRef>
          </c:cat>
          <c:val>
            <c:numRef>
              <c:f>Foglio1!$D$65:$D$80</c:f>
              <c:numCache>
                <c:formatCode>General</c:formatCode>
                <c:ptCount val="16"/>
                <c:pt idx="0">
                  <c:v>17.282</c:v>
                </c:pt>
                <c:pt idx="4">
                  <c:v>9.7950000000000017</c:v>
                </c:pt>
                <c:pt idx="8">
                  <c:v>10.541499999999999</c:v>
                </c:pt>
                <c:pt idx="10">
                  <c:v>10.1355</c:v>
                </c:pt>
                <c:pt idx="12">
                  <c:v>8.86</c:v>
                </c:pt>
                <c:pt idx="15">
                  <c:v>10.19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97216"/>
        <c:axId val="100686848"/>
      </c:lineChart>
      <c:catAx>
        <c:axId val="100679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nl-NL"/>
          </a:p>
        </c:txPr>
        <c:crossAx val="100684928"/>
        <c:crosses val="autoZero"/>
        <c:auto val="1"/>
        <c:lblAlgn val="ctr"/>
        <c:lblOffset val="100"/>
        <c:noMultiLvlLbl val="0"/>
      </c:catAx>
      <c:valAx>
        <c:axId val="100684928"/>
        <c:scaling>
          <c:orientation val="minMax"/>
          <c:max val="1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/>
                  <a:t>HER2 Copy Number (LB)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679040"/>
        <c:crosses val="autoZero"/>
        <c:crossBetween val="between"/>
      </c:valAx>
      <c:valAx>
        <c:axId val="10068684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/>
                  <a:t>HER2</a:t>
                </a:r>
                <a:r>
                  <a:rPr lang="it-IT" baseline="0"/>
                  <a:t> ECD (ng/mL)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697216"/>
        <c:crosses val="max"/>
        <c:crossBetween val="between"/>
      </c:valAx>
      <c:catAx>
        <c:axId val="100697216"/>
        <c:scaling>
          <c:orientation val="minMax"/>
        </c:scaling>
        <c:delete val="1"/>
        <c:axPos val="b"/>
        <c:majorTickMark val="out"/>
        <c:minorTickMark val="none"/>
        <c:tickLblPos val="nextTo"/>
        <c:crossAx val="100686848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0.0769</cdr:x>
      <cdr:y>0.5786</cdr:y>
    </cdr:from>
    <cdr:to>
      <cdr:x>0.97115</cdr:x>
      <cdr:y>0.57908</cdr:y>
    </cdr:to>
    <cdr:cxnSp macro="">
      <cdr:nvCxnSpPr>
        <cdr:cNvPr id="4" name="Straight Connector 3"/>
        <cdr:cNvCxnSpPr/>
      </cdr:nvCxnSpPr>
      <cdr:spPr>
        <a:xfrm xmlns:a="http://schemas.openxmlformats.org/drawingml/2006/main" flipV="1">
          <a:off x="778959" y="3520643"/>
          <a:ext cx="9058858" cy="292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7251" cy="493554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1982" y="2"/>
            <a:ext cx="2947251" cy="493554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FF1686C5-0408-4AD9-B8B6-F7BECAF0F15E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377523"/>
            <a:ext cx="2947251" cy="493553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1982" y="9377523"/>
            <a:ext cx="2947251" cy="493553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986EA687-16FE-44CA-872C-9DA97910A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84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7035" cy="493633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2241" y="2"/>
            <a:ext cx="2947035" cy="493633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B62D5048-1E09-4BCB-B814-928E39842A04}" type="datetimeFigureOut">
              <a:rPr lang="it-IT" smtClean="0"/>
              <a:t>22/01/2015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0086" y="4689516"/>
            <a:ext cx="5440680" cy="4442698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7035" cy="493633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2241" y="9377317"/>
            <a:ext cx="2947035" cy="493633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C3C7437A-1602-493D-B1C3-9CCF1BE44A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90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1389473" y="987269"/>
            <a:ext cx="4020295" cy="33853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673" tIns="41337" rIns="82673" bIns="41337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20835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1036874" y="4699071"/>
            <a:ext cx="4731937" cy="37563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6368" indent="-86368">
              <a:lnSpc>
                <a:spcPct val="93000"/>
              </a:lnSpc>
              <a:spcBef>
                <a:spcPct val="0"/>
              </a:spcBef>
              <a:buSzPct val="45000"/>
              <a:tabLst>
                <a:tab pos="729329" algn="l"/>
                <a:tab pos="1458659" algn="l"/>
                <a:tab pos="2187988" algn="l"/>
                <a:tab pos="2917317" algn="l"/>
                <a:tab pos="3646646" algn="l"/>
                <a:tab pos="4375976" algn="l"/>
                <a:tab pos="5105305" algn="l"/>
              </a:tabLst>
            </a:pPr>
            <a:r>
              <a:rPr lang="en-GB" smtClean="0">
                <a:solidFill>
                  <a:srgbClr val="000000"/>
                </a:solidFill>
                <a:latin typeface="Arial" pitchFamily="34" charset="0"/>
              </a:rPr>
              <a:t>Effect of anti-EGFR and anti-HER2 therapies in cetuximab-resistant, HER2-amplified metastatic colorectal cancer xenopatients. A, B, growth curves of tumors in xenopatients derived from cetuximab-resistant, quadruple-negative, HER2-amplified cases M077 (A) and M091 (B) (n = 5 for each treatment arm). C, immunohistochemistry assessment with the indicated antibodies of representative tumors from case M077 at the end of treatment. Scale bar, 100 μm.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8522" indent="-287893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51573" indent="-23031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12202" indent="-23031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72831" indent="-23031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33460" indent="-2303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94089" indent="-2303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54718" indent="-2303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915347" indent="-2303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CD5624BE-992F-499D-8018-9A31EDBB308F}" type="slidenum">
              <a:rPr lang="it-IT" sz="1200"/>
              <a:pPr eaLnBrk="1" hangingPunct="1"/>
              <a:t>4</a:t>
            </a:fld>
            <a:endParaRPr lang="it-I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300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1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0087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7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0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6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53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677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464444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dirty="0"/>
              <a:t>Therapeutic </a:t>
            </a:r>
            <a:r>
              <a:rPr lang="en-US" sz="3600" dirty="0" smtClean="0"/>
              <a:t>Dual Inhibition </a:t>
            </a:r>
            <a:r>
              <a:rPr lang="en-US" sz="3600" dirty="0"/>
              <a:t>of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HER2 Pathway </a:t>
            </a:r>
            <a:r>
              <a:rPr lang="en-US" sz="3600" dirty="0"/>
              <a:t>for </a:t>
            </a:r>
            <a:r>
              <a:rPr lang="en-US" sz="3600" dirty="0" smtClean="0"/>
              <a:t>Metastatic </a:t>
            </a:r>
            <a:br>
              <a:rPr lang="en-US" sz="3600" dirty="0" smtClean="0"/>
            </a:br>
            <a:r>
              <a:rPr lang="en-US" sz="3600" dirty="0" smtClean="0"/>
              <a:t>Colorectal Cancer </a:t>
            </a:r>
            <a:r>
              <a:rPr lang="en-US" sz="3600" dirty="0"/>
              <a:t>(</a:t>
            </a:r>
            <a:r>
              <a:rPr lang="en-US" sz="3600" dirty="0" err="1"/>
              <a:t>mCRC</a:t>
            </a:r>
            <a:r>
              <a:rPr lang="en-US" sz="3600" dirty="0"/>
              <a:t>):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HERACLES </a:t>
            </a:r>
            <a:r>
              <a:rPr lang="en-US" sz="3600" dirty="0" smtClean="0"/>
              <a:t>Trial</a:t>
            </a:r>
            <a:endParaRPr lang="it-IT" sz="3600" dirty="0"/>
          </a:p>
        </p:txBody>
      </p:sp>
      <p:sp>
        <p:nvSpPr>
          <p:cNvPr id="4" name="Rectangle 3"/>
          <p:cNvSpPr/>
          <p:nvPr/>
        </p:nvSpPr>
        <p:spPr>
          <a:xfrm>
            <a:off x="468313" y="4581128"/>
            <a:ext cx="820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Siena S, </a:t>
            </a:r>
            <a:r>
              <a:rPr lang="en-US" b="1" dirty="0" err="1" smtClean="0"/>
              <a:t>Sartore</a:t>
            </a:r>
            <a:r>
              <a:rPr lang="en-US" b="1" dirty="0" smtClean="0"/>
              <a:t>-Bianchi A, </a:t>
            </a:r>
            <a:r>
              <a:rPr lang="en-US" b="1" dirty="0" err="1" smtClean="0"/>
              <a:t>Trusolino</a:t>
            </a:r>
            <a:r>
              <a:rPr lang="en-US" b="1" dirty="0" smtClean="0"/>
              <a:t> L, Martino C, </a:t>
            </a:r>
            <a:r>
              <a:rPr lang="en-US" b="1" dirty="0" err="1" smtClean="0"/>
              <a:t>Bencardino</a:t>
            </a:r>
            <a:r>
              <a:rPr lang="en-US" b="1" dirty="0" smtClean="0"/>
              <a:t> K, </a:t>
            </a:r>
            <a:br>
              <a:rPr lang="en-US" b="1" dirty="0" smtClean="0"/>
            </a:br>
            <a:r>
              <a:rPr lang="en-US" b="1" dirty="0" err="1" smtClean="0"/>
              <a:t>Lonardi</a:t>
            </a:r>
            <a:r>
              <a:rPr lang="en-US" b="1" dirty="0" smtClean="0"/>
              <a:t> S, Leone F, </a:t>
            </a:r>
            <a:r>
              <a:rPr lang="en-US" b="1" dirty="0" err="1" smtClean="0"/>
              <a:t>Zagonel</a:t>
            </a:r>
            <a:r>
              <a:rPr lang="en-US" b="1" dirty="0" smtClean="0"/>
              <a:t> V, </a:t>
            </a:r>
            <a:r>
              <a:rPr lang="en-US" b="1" dirty="0" err="1" smtClean="0"/>
              <a:t>Bertotti</a:t>
            </a:r>
            <a:r>
              <a:rPr lang="en-US" b="1" dirty="0" smtClean="0"/>
              <a:t> A, </a:t>
            </a:r>
            <a:r>
              <a:rPr lang="en-US" b="1" dirty="0" err="1" smtClean="0"/>
              <a:t>Valtorta</a:t>
            </a:r>
            <a:r>
              <a:rPr lang="en-US" b="1" dirty="0" smtClean="0"/>
              <a:t> E, </a:t>
            </a:r>
            <a:r>
              <a:rPr lang="en-US" b="1" dirty="0" err="1" smtClean="0"/>
              <a:t>Siravegna</a:t>
            </a:r>
            <a:r>
              <a:rPr lang="en-US" b="1" dirty="0" smtClean="0"/>
              <a:t> G, </a:t>
            </a:r>
            <a:br>
              <a:rPr lang="en-US" b="1" dirty="0" smtClean="0"/>
            </a:br>
            <a:r>
              <a:rPr lang="en-US" b="1" dirty="0" err="1" smtClean="0"/>
              <a:t>Amatu</a:t>
            </a:r>
            <a:r>
              <a:rPr lang="en-US" b="1" dirty="0" smtClean="0"/>
              <a:t> A, </a:t>
            </a:r>
            <a:r>
              <a:rPr lang="en-US" b="1" dirty="0" err="1" smtClean="0"/>
              <a:t>Vanzulli</a:t>
            </a:r>
            <a:r>
              <a:rPr lang="en-US" b="1" dirty="0" smtClean="0"/>
              <a:t> A, </a:t>
            </a:r>
            <a:r>
              <a:rPr lang="en-US" b="1" dirty="0" err="1" smtClean="0"/>
              <a:t>Regge</a:t>
            </a:r>
            <a:r>
              <a:rPr lang="en-US" b="1" dirty="0" smtClean="0"/>
              <a:t> D, </a:t>
            </a:r>
            <a:r>
              <a:rPr lang="en-US" b="1" dirty="0" err="1" smtClean="0"/>
              <a:t>Ghezzi</a:t>
            </a:r>
            <a:r>
              <a:rPr lang="en-US" b="1" dirty="0" smtClean="0"/>
              <a:t> S, Ciardiello F, Veronese S, </a:t>
            </a:r>
            <a:r>
              <a:rPr lang="en-US" b="1" dirty="0" err="1" smtClean="0"/>
              <a:t>Comoglio</a:t>
            </a:r>
            <a:r>
              <a:rPr lang="en-US" b="1" dirty="0" smtClean="0"/>
              <a:t> PM, </a:t>
            </a:r>
            <a:r>
              <a:rPr lang="en-US" b="1" dirty="0" err="1" smtClean="0"/>
              <a:t>Bardelli</a:t>
            </a:r>
            <a:r>
              <a:rPr lang="en-US" b="1" dirty="0" smtClean="0"/>
              <a:t> A, </a:t>
            </a:r>
            <a:r>
              <a:rPr lang="en-US" b="1" dirty="0" err="1" smtClean="0"/>
              <a:t>Marsoni</a:t>
            </a:r>
            <a:r>
              <a:rPr lang="en-US" b="1" dirty="0" smtClean="0"/>
              <a:t> 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3275345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565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sellaDiTesto 51"/>
          <p:cNvSpPr txBox="1"/>
          <p:nvPr/>
        </p:nvSpPr>
        <p:spPr>
          <a:xfrm>
            <a:off x="395536" y="116632"/>
            <a:ext cx="830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F09828"/>
                </a:solidFill>
              </a:rPr>
              <a:t>Response: Waterfall Plot</a:t>
            </a:r>
            <a:endParaRPr lang="en-US" sz="2800" b="1" dirty="0">
              <a:solidFill>
                <a:srgbClr val="F09828"/>
              </a:solidFill>
            </a:endParaRPr>
          </a:p>
        </p:txBody>
      </p:sp>
      <p:graphicFrame>
        <p:nvGraphicFramePr>
          <p:cNvPr id="49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80183"/>
              </p:ext>
            </p:extLst>
          </p:nvPr>
        </p:nvGraphicFramePr>
        <p:xfrm>
          <a:off x="107504" y="378243"/>
          <a:ext cx="8928992" cy="604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uppo 50"/>
          <p:cNvGrpSpPr/>
          <p:nvPr/>
        </p:nvGrpSpPr>
        <p:grpSpPr>
          <a:xfrm>
            <a:off x="1056826" y="5122125"/>
            <a:ext cx="2079482" cy="786319"/>
            <a:chOff x="2061454" y="4779396"/>
            <a:chExt cx="2079482" cy="786319"/>
          </a:xfrm>
        </p:grpSpPr>
        <p:sp>
          <p:nvSpPr>
            <p:cNvPr id="53" name="Rettangolo 52"/>
            <p:cNvSpPr/>
            <p:nvPr/>
          </p:nvSpPr>
          <p:spPr>
            <a:xfrm flipV="1">
              <a:off x="2061454" y="4869160"/>
              <a:ext cx="108000" cy="108000"/>
            </a:xfrm>
            <a:prstGeom prst="rect">
              <a:avLst/>
            </a:prstGeom>
            <a:solidFill>
              <a:srgbClr val="F09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54" name="Rettangolo 53"/>
            <p:cNvSpPr/>
            <p:nvPr/>
          </p:nvSpPr>
          <p:spPr>
            <a:xfrm flipV="1">
              <a:off x="2061454" y="5121188"/>
              <a:ext cx="108000" cy="10800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56" name="Rettangolo 55"/>
            <p:cNvSpPr/>
            <p:nvPr/>
          </p:nvSpPr>
          <p:spPr>
            <a:xfrm flipV="1">
              <a:off x="2061454" y="5373216"/>
              <a:ext cx="108000" cy="108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2196720" y="4779396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3+ GCN</a:t>
              </a:r>
              <a:r>
                <a:rPr lang="it-IT" sz="1200" b="1" u="sng" dirty="0" smtClean="0"/>
                <a:t>&gt;</a:t>
              </a:r>
              <a:r>
                <a:rPr lang="it-IT" sz="1200" b="1" dirty="0" smtClean="0"/>
                <a:t>20</a:t>
              </a:r>
              <a:endParaRPr lang="it-IT" sz="1200" b="1" dirty="0"/>
            </a:p>
          </p:txBody>
        </p:sp>
        <p:sp>
          <p:nvSpPr>
            <p:cNvPr id="58" name="CasellaDiTesto 57"/>
            <p:cNvSpPr txBox="1"/>
            <p:nvPr/>
          </p:nvSpPr>
          <p:spPr>
            <a:xfrm>
              <a:off x="2196720" y="5036688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3+ GCN&lt;20</a:t>
              </a:r>
              <a:endParaRPr lang="it-IT" sz="1200" b="1" dirty="0"/>
            </a:p>
          </p:txBody>
        </p:sp>
        <p:sp>
          <p:nvSpPr>
            <p:cNvPr id="59" name="CasellaDiTesto 58"/>
            <p:cNvSpPr txBox="1"/>
            <p:nvPr/>
          </p:nvSpPr>
          <p:spPr>
            <a:xfrm>
              <a:off x="2196720" y="5288716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2+ GCN&lt;20</a:t>
              </a:r>
              <a:endParaRPr lang="it-IT" sz="1200" b="1" dirty="0"/>
            </a:p>
          </p:txBody>
        </p:sp>
      </p:grpSp>
      <p:sp>
        <p:nvSpPr>
          <p:cNvPr id="60" name="CasellaDiTesto 59"/>
          <p:cNvSpPr txBox="1"/>
          <p:nvPr/>
        </p:nvSpPr>
        <p:spPr>
          <a:xfrm>
            <a:off x="899592" y="3734207"/>
            <a:ext cx="2362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 treshold vs baseline</a:t>
            </a:r>
            <a:endParaRPr lang="it-IT" sz="1400" dirty="0"/>
          </a:p>
        </p:txBody>
      </p:sp>
      <p:sp>
        <p:nvSpPr>
          <p:cNvPr id="65" name="Croce 64"/>
          <p:cNvSpPr/>
          <p:nvPr/>
        </p:nvSpPr>
        <p:spPr>
          <a:xfrm flipH="1">
            <a:off x="1032766" y="4922092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/>
          <p:cNvSpPr txBox="1"/>
          <p:nvPr/>
        </p:nvSpPr>
        <p:spPr>
          <a:xfrm>
            <a:off x="1196235" y="4855789"/>
            <a:ext cx="1906524" cy="27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ONGOING</a:t>
            </a:r>
            <a:endParaRPr lang="it-IT" sz="1200" b="1" dirty="0"/>
          </a:p>
        </p:txBody>
      </p:sp>
      <p:sp>
        <p:nvSpPr>
          <p:cNvPr id="71" name="Croce 70"/>
          <p:cNvSpPr/>
          <p:nvPr/>
        </p:nvSpPr>
        <p:spPr>
          <a:xfrm flipH="1">
            <a:off x="8593866" y="5752158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1 69"/>
          <p:cNvCxnSpPr/>
          <p:nvPr/>
        </p:nvCxnSpPr>
        <p:spPr>
          <a:xfrm>
            <a:off x="780906" y="4008121"/>
            <a:ext cx="8200354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roce 71"/>
          <p:cNvSpPr/>
          <p:nvPr/>
        </p:nvSpPr>
        <p:spPr>
          <a:xfrm flipH="1">
            <a:off x="5364088" y="3896973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roce 74"/>
          <p:cNvSpPr/>
          <p:nvPr/>
        </p:nvSpPr>
        <p:spPr>
          <a:xfrm flipH="1">
            <a:off x="7794604" y="4792880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roce 75"/>
          <p:cNvSpPr/>
          <p:nvPr/>
        </p:nvSpPr>
        <p:spPr>
          <a:xfrm flipH="1">
            <a:off x="7380312" y="4702620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roce 76"/>
          <p:cNvSpPr/>
          <p:nvPr/>
        </p:nvSpPr>
        <p:spPr>
          <a:xfrm flipH="1">
            <a:off x="2316602" y="3270240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roce 77"/>
          <p:cNvSpPr/>
          <p:nvPr/>
        </p:nvSpPr>
        <p:spPr>
          <a:xfrm flipH="1">
            <a:off x="8207912" y="5059208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roce 79"/>
          <p:cNvSpPr/>
          <p:nvPr/>
        </p:nvSpPr>
        <p:spPr>
          <a:xfrm flipH="1">
            <a:off x="6182810" y="4096679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/>
          <p:cNvSpPr txBox="1"/>
          <p:nvPr/>
        </p:nvSpPr>
        <p:spPr>
          <a:xfrm>
            <a:off x="352103" y="6381328"/>
            <a:ext cx="88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smtClean="0"/>
              <a:t>*Three </a:t>
            </a:r>
            <a:r>
              <a:rPr lang="it-IT" sz="800" b="1" dirty="0" err="1" smtClean="0"/>
              <a:t>patients</a:t>
            </a:r>
            <a:r>
              <a:rPr lang="it-IT" sz="800" b="1" dirty="0" smtClean="0"/>
              <a:t> are </a:t>
            </a:r>
            <a:r>
              <a:rPr lang="it-IT" sz="800" b="1" dirty="0" err="1" smtClean="0"/>
              <a:t>not</a:t>
            </a:r>
            <a:r>
              <a:rPr lang="it-IT" sz="800" b="1" dirty="0" smtClean="0"/>
              <a:t> </a:t>
            </a:r>
            <a:r>
              <a:rPr lang="it-IT" sz="800" b="1" dirty="0" err="1" smtClean="0"/>
              <a:t>displayed</a:t>
            </a:r>
            <a:r>
              <a:rPr lang="it-IT" sz="800" b="1" dirty="0" smtClean="0"/>
              <a:t>: 122025 (IHC 2+ GCN&lt;20) </a:t>
            </a:r>
            <a:r>
              <a:rPr lang="it-IT" sz="800" b="1" dirty="0" err="1" smtClean="0"/>
              <a:t>too</a:t>
            </a:r>
            <a:r>
              <a:rPr lang="it-IT" sz="800" b="1" dirty="0" smtClean="0"/>
              <a:t> </a:t>
            </a:r>
            <a:r>
              <a:rPr lang="it-IT" sz="800" b="1" dirty="0" err="1" smtClean="0"/>
              <a:t>early</a:t>
            </a:r>
            <a:r>
              <a:rPr lang="it-IT" sz="800" b="1" dirty="0" smtClean="0"/>
              <a:t> (</a:t>
            </a:r>
            <a:r>
              <a:rPr lang="it-IT" sz="800" b="1" dirty="0" err="1" smtClean="0"/>
              <a:t>not</a:t>
            </a:r>
            <a:r>
              <a:rPr lang="it-IT" sz="800" b="1" dirty="0" smtClean="0"/>
              <a:t> </a:t>
            </a:r>
            <a:r>
              <a:rPr lang="it-IT" sz="800" b="1" dirty="0" err="1"/>
              <a:t>yet</a:t>
            </a:r>
            <a:r>
              <a:rPr lang="it-IT" sz="800" b="1" dirty="0"/>
              <a:t> </a:t>
            </a:r>
            <a:r>
              <a:rPr lang="it-IT" sz="800" b="1" dirty="0" err="1" smtClean="0"/>
              <a:t>assessed</a:t>
            </a:r>
            <a:r>
              <a:rPr lang="it-IT" sz="800" b="1" dirty="0" smtClean="0"/>
              <a:t>); 121011 (IHC 3+ GCN&gt;20) and 121013 (IHC 3+ GCN&lt;20) </a:t>
            </a:r>
            <a:r>
              <a:rPr lang="it-IT" sz="800" b="1" dirty="0" err="1" smtClean="0"/>
              <a:t>early</a:t>
            </a:r>
            <a:r>
              <a:rPr lang="it-IT" sz="800" b="1" dirty="0" smtClean="0"/>
              <a:t> </a:t>
            </a:r>
            <a:r>
              <a:rPr lang="it-IT" sz="800" b="1" dirty="0" err="1" smtClean="0"/>
              <a:t>clinical</a:t>
            </a:r>
            <a:r>
              <a:rPr lang="it-IT" sz="800" b="1" dirty="0" smtClean="0"/>
              <a:t> </a:t>
            </a:r>
            <a:r>
              <a:rPr lang="it-IT" sz="800" b="1" dirty="0" err="1" smtClean="0"/>
              <a:t>PDs</a:t>
            </a:r>
            <a:r>
              <a:rPr lang="it-IT" sz="800" b="1" dirty="0" smtClean="0"/>
              <a:t>.</a:t>
            </a:r>
          </a:p>
        </p:txBody>
      </p:sp>
      <p:cxnSp>
        <p:nvCxnSpPr>
          <p:cNvPr id="3" name="Connettore 1 2"/>
          <p:cNvCxnSpPr/>
          <p:nvPr/>
        </p:nvCxnSpPr>
        <p:spPr>
          <a:xfrm>
            <a:off x="2270316" y="3183378"/>
            <a:ext cx="216024" cy="0"/>
          </a:xfrm>
          <a:prstGeom prst="line">
            <a:avLst/>
          </a:prstGeom>
          <a:ln w="38100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>
            <a:off x="1865056" y="3183378"/>
            <a:ext cx="216024" cy="0"/>
          </a:xfrm>
          <a:prstGeom prst="line">
            <a:avLst/>
          </a:prstGeom>
          <a:ln w="38100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103" y="6536377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071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799792" y="548680"/>
            <a:ext cx="754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09828"/>
                </a:solidFill>
              </a:rPr>
              <a:t>Time-to-Progression: All Patients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1026727" y="1251751"/>
            <a:ext cx="7077615" cy="4160856"/>
            <a:chOff x="992189" y="1251751"/>
            <a:chExt cx="7077615" cy="416085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773" r="1123" b="1983"/>
            <a:stretch/>
          </p:blipFill>
          <p:spPr bwMode="auto">
            <a:xfrm>
              <a:off x="992190" y="5024022"/>
              <a:ext cx="7077614" cy="388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7" r="1123" b="16489"/>
            <a:stretch/>
          </p:blipFill>
          <p:spPr bwMode="auto">
            <a:xfrm>
              <a:off x="992189" y="1251751"/>
              <a:ext cx="7077614" cy="3977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CasellaDiTesto 13"/>
            <p:cNvSpPr txBox="1"/>
            <p:nvPr/>
          </p:nvSpPr>
          <p:spPr>
            <a:xfrm>
              <a:off x="3851920" y="1711840"/>
              <a:ext cx="2773774" cy="46166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 smtClean="0"/>
                <a:t>Median = 5.5 months </a:t>
              </a:r>
              <a:br>
                <a:rPr lang="it-IT" sz="1200" b="1" dirty="0" smtClean="0"/>
              </a:br>
              <a:r>
                <a:rPr lang="it-IT" sz="1200" b="1" dirty="0" smtClean="0"/>
                <a:t>(95 CL 3.7-9.8)</a:t>
              </a:r>
              <a:endParaRPr lang="it-IT" sz="1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7569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91605" y="548680"/>
            <a:ext cx="842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09828"/>
                </a:solidFill>
              </a:rPr>
              <a:t>Time-to-Progression by HER2 </a:t>
            </a:r>
            <a:r>
              <a:rPr lang="it-IT" sz="3200" b="1" dirty="0">
                <a:solidFill>
                  <a:srgbClr val="F09828"/>
                </a:solidFill>
              </a:rPr>
              <a:t>I</a:t>
            </a:r>
            <a:r>
              <a:rPr lang="it-IT" sz="3200" b="1" dirty="0" smtClean="0">
                <a:solidFill>
                  <a:srgbClr val="F09828"/>
                </a:solidFill>
              </a:rPr>
              <a:t>HC Score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323528" y="1419683"/>
            <a:ext cx="8128692" cy="4313573"/>
            <a:chOff x="124594" y="1419683"/>
            <a:chExt cx="8128692" cy="43135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3" r="1235" b="23842"/>
            <a:stretch/>
          </p:blipFill>
          <p:spPr bwMode="auto">
            <a:xfrm>
              <a:off x="755576" y="1419683"/>
              <a:ext cx="7489806" cy="379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83" r="1235" b="1977"/>
            <a:stretch/>
          </p:blipFill>
          <p:spPr bwMode="auto">
            <a:xfrm>
              <a:off x="763480" y="5236107"/>
              <a:ext cx="7489806" cy="497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sellaDiTesto 1"/>
            <p:cNvSpPr txBox="1"/>
            <p:nvPr/>
          </p:nvSpPr>
          <p:spPr>
            <a:xfrm>
              <a:off x="124594" y="537321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b="1" dirty="0" smtClean="0">
                  <a:cs typeface="Times New Roman" panose="02020603050405020304" pitchFamily="18" charset="0"/>
                </a:rPr>
                <a:t>At </a:t>
              </a:r>
              <a:r>
                <a:rPr lang="it-IT" sz="1100" b="1" dirty="0" err="1" smtClean="0">
                  <a:cs typeface="Times New Roman" panose="02020603050405020304" pitchFamily="18" charset="0"/>
                </a:rPr>
                <a:t>risk</a:t>
              </a:r>
              <a:r>
                <a:rPr lang="it-IT" sz="1100" b="1" dirty="0" smtClean="0">
                  <a:cs typeface="Times New Roman" panose="02020603050405020304" pitchFamily="18" charset="0"/>
                </a:rPr>
                <a:t> </a:t>
              </a:r>
              <a:endParaRPr lang="it-IT" sz="1100" b="1" dirty="0">
                <a:cs typeface="Times New Roman" panose="02020603050405020304" pitchFamily="18" charset="0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95" t="76319" r="28764" b="15812"/>
            <a:stretch/>
          </p:blipFill>
          <p:spPr bwMode="auto">
            <a:xfrm>
              <a:off x="1658150" y="4083980"/>
              <a:ext cx="2437405" cy="447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CasellaDiTesto 7"/>
            <p:cNvSpPr txBox="1"/>
            <p:nvPr/>
          </p:nvSpPr>
          <p:spPr>
            <a:xfrm>
              <a:off x="4283968" y="1711841"/>
              <a:ext cx="3617490" cy="83099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Median </a:t>
              </a:r>
            </a:p>
            <a:p>
              <a:r>
                <a:rPr lang="it-IT" sz="1200" b="1" dirty="0"/>
                <a:t>2</a:t>
              </a:r>
              <a:r>
                <a:rPr lang="it-IT" sz="1200" b="1" dirty="0" smtClean="0"/>
                <a:t>+ = 3.7 </a:t>
              </a:r>
              <a:r>
                <a:rPr lang="it-IT" sz="1200" b="1" dirty="0"/>
                <a:t>months </a:t>
              </a:r>
              <a:r>
                <a:rPr lang="it-IT" sz="1200" b="1" dirty="0" smtClean="0"/>
                <a:t>(95 CL 1.9-16.8)</a:t>
              </a:r>
            </a:p>
            <a:p>
              <a:r>
                <a:rPr lang="it-IT" sz="1200" b="1" dirty="0" smtClean="0"/>
                <a:t>3+ = 5.6 months (95 CL 3.8 – not reached)</a:t>
              </a:r>
            </a:p>
            <a:p>
              <a:r>
                <a:rPr lang="it-IT" sz="1200" b="1" i="1" dirty="0"/>
                <a:t>P</a:t>
              </a:r>
              <a:r>
                <a:rPr lang="it-IT" sz="1200" b="1" dirty="0" smtClean="0"/>
                <a:t> = NS</a:t>
              </a:r>
              <a:endParaRPr lang="it-IT" sz="1200" b="1" dirty="0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882096" y="5255622"/>
              <a:ext cx="680426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t-IT" sz="11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IHC 2+</a:t>
              </a:r>
              <a:endParaRPr lang="it-IT" sz="11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988690" y="5445224"/>
              <a:ext cx="47250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11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IHC</a:t>
              </a:r>
              <a:endParaRPr lang="it-IT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3660279" y="4227438"/>
              <a:ext cx="360040" cy="16433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100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it-IT" sz="1100" b="1" dirty="0" smtClean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it-IT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nettore 1 13"/>
            <p:cNvCxnSpPr/>
            <p:nvPr/>
          </p:nvCxnSpPr>
          <p:spPr>
            <a:xfrm>
              <a:off x="3916785" y="4223469"/>
              <a:ext cx="0" cy="170687"/>
            </a:xfrm>
            <a:prstGeom prst="line">
              <a:avLst/>
            </a:prstGeom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Croce 2"/>
          <p:cNvSpPr/>
          <p:nvPr/>
        </p:nvSpPr>
        <p:spPr>
          <a:xfrm>
            <a:off x="3223841" y="4257092"/>
            <a:ext cx="108012" cy="108012"/>
          </a:xfrm>
          <a:prstGeom prst="mathPlus">
            <a:avLst>
              <a:gd name="adj1" fmla="val 88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it-IT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0880" y="544522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nl-NL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5894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5496" y="601524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F09828"/>
                </a:solidFill>
              </a:rPr>
              <a:t>Time-to-Progression by HER2 GCN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 r="1207" b="23242"/>
          <a:stretch/>
        </p:blipFill>
        <p:spPr bwMode="auto">
          <a:xfrm>
            <a:off x="935755" y="1321720"/>
            <a:ext cx="7466540" cy="382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51" r="1207" b="2002"/>
          <a:stretch/>
        </p:blipFill>
        <p:spPr bwMode="auto">
          <a:xfrm>
            <a:off x="935756" y="5215445"/>
            <a:ext cx="7466540" cy="4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86157" y="528561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cs typeface="Times New Roman" panose="02020603050405020304" pitchFamily="18" charset="0"/>
              </a:rPr>
              <a:t>At </a:t>
            </a:r>
            <a:r>
              <a:rPr lang="it-IT" sz="1200" b="1" dirty="0" err="1" smtClean="0">
                <a:cs typeface="Times New Roman" panose="02020603050405020304" pitchFamily="18" charset="0"/>
              </a:rPr>
              <a:t>risk</a:t>
            </a:r>
            <a:r>
              <a:rPr lang="it-IT" sz="1200" b="1" dirty="0" smtClean="0">
                <a:cs typeface="Times New Roman" panose="02020603050405020304" pitchFamily="18" charset="0"/>
              </a:rPr>
              <a:t> </a:t>
            </a:r>
            <a:endParaRPr lang="it-IT" sz="1200" b="1" dirty="0"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7" t="76319" r="27071" b="17446"/>
          <a:stretch/>
        </p:blipFill>
        <p:spPr bwMode="auto">
          <a:xfrm>
            <a:off x="1847236" y="4039284"/>
            <a:ext cx="2861953" cy="36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4296116" y="4337548"/>
            <a:ext cx="72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716016" y="1609752"/>
            <a:ext cx="3456384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b="1" dirty="0" smtClean="0"/>
              <a:t>MEDIAN </a:t>
            </a:r>
          </a:p>
          <a:p>
            <a:r>
              <a:rPr lang="it-IT" sz="1200" b="1" dirty="0" smtClean="0"/>
              <a:t>&lt;20 = 3.8 months (95 CL 0.7-5.6)</a:t>
            </a:r>
          </a:p>
          <a:p>
            <a:r>
              <a:rPr lang="it-IT" sz="1200" b="1" u="sng" dirty="0" smtClean="0"/>
              <a:t>&gt;</a:t>
            </a:r>
            <a:r>
              <a:rPr lang="it-IT" sz="1200" b="1" dirty="0" smtClean="0"/>
              <a:t>20 = 7.3 </a:t>
            </a:r>
            <a:r>
              <a:rPr lang="it-IT" sz="1200" b="1" dirty="0"/>
              <a:t>months </a:t>
            </a:r>
            <a:r>
              <a:rPr lang="it-IT" sz="1200" b="1" dirty="0" smtClean="0"/>
              <a:t>(95 CL 4.1 – not reached)</a:t>
            </a:r>
          </a:p>
          <a:p>
            <a:r>
              <a:rPr lang="it-IT" sz="1200" b="1" i="1" dirty="0">
                <a:solidFill>
                  <a:srgbClr val="FF0000"/>
                </a:solidFill>
              </a:rPr>
              <a:t>P</a:t>
            </a:r>
            <a:r>
              <a:rPr lang="it-IT" sz="1200" b="1" dirty="0" smtClean="0">
                <a:solidFill>
                  <a:srgbClr val="FF0000"/>
                </a:solidFill>
              </a:rPr>
              <a:t> = .09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12807" y="5201633"/>
            <a:ext cx="5114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1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it-IT" sz="11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06458" y="5433691"/>
            <a:ext cx="5114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1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it-IT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145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4250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F09828"/>
                </a:solidFill>
              </a:rPr>
              <a:t> Drug Related Toxicities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6438328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2068120" y="1153044"/>
            <a:ext cx="1656184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8120" y="1333960"/>
            <a:ext cx="343640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8120" y="1517184"/>
            <a:ext cx="127616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8120" y="1702200"/>
            <a:ext cx="27432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8120" y="2066340"/>
            <a:ext cx="343640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68120" y="2251356"/>
            <a:ext cx="41564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68120" y="2430480"/>
            <a:ext cx="54864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68120" y="2615496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8120" y="2793892"/>
            <a:ext cx="27432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68120" y="2976264"/>
            <a:ext cx="54864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8120" y="3350184"/>
            <a:ext cx="859536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68120" y="3533408"/>
            <a:ext cx="27432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68120" y="3714324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68120" y="3884520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68120" y="4077736"/>
            <a:ext cx="6400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68120" y="4444912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68120" y="4631508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68120" y="4812424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68120" y="5722348"/>
            <a:ext cx="45720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68120" y="5908944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68120" y="6089860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68120" y="5177292"/>
            <a:ext cx="45720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8120" y="5352369"/>
            <a:ext cx="18288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25112" y="3350184"/>
            <a:ext cx="1656184" cy="149696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25112" y="2250966"/>
            <a:ext cx="731064" cy="150085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25112" y="5722347"/>
            <a:ext cx="731064" cy="150085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25112" y="5908943"/>
            <a:ext cx="731064" cy="150085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  <a:alpha val="49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79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077871"/>
              </p:ext>
            </p:extLst>
          </p:nvPr>
        </p:nvGraphicFramePr>
        <p:xfrm>
          <a:off x="363538" y="950188"/>
          <a:ext cx="8416925" cy="54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GI Tract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Total events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% of total AEs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Grade 3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% of total</a:t>
                      </a:r>
                      <a:r>
                        <a:rPr lang="nl-NL" sz="600" b="1" baseline="0" dirty="0" smtClean="0">
                          <a:solidFill>
                            <a:schemeClr val="bg2"/>
                          </a:solidFill>
                        </a:rPr>
                        <a:t> G3 AE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20624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Diarrhea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54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Nausea/Vomiting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Abdominal</a:t>
                      </a:r>
                      <a:r>
                        <a:rPr lang="nl-NL" sz="600" b="1" baseline="0" dirty="0" smtClean="0">
                          <a:solidFill>
                            <a:schemeClr val="tx1"/>
                          </a:solidFill>
                        </a:rPr>
                        <a:t> pain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Mucositis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SKIN &amp; ANNEXES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8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Paronychia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Rash/dermatitis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Pruritis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Polliculitis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Erythemia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Xerosis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SYSTEMIC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Faitgue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Loss of appetite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Chills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Parathesia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Hand and Foot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SENSE ORGAN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Conjunctives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Dysgeusia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Dysphonia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LABORATORY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Anemia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Hypomagnesaemia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bg2"/>
                          </a:solidFill>
                        </a:rPr>
                        <a:t>CARDIOVASCULAR</a:t>
                      </a:r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Hypertension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LVEF drop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4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Epistaxis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173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6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nl-NL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612440" y="4653384"/>
            <a:ext cx="7920000" cy="1937437"/>
            <a:chOff x="552173" y="4537915"/>
            <a:chExt cx="8081962" cy="2025650"/>
          </a:xfrm>
        </p:grpSpPr>
        <p:pic>
          <p:nvPicPr>
            <p:cNvPr id="15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" t="25723" r="53262" b="17427"/>
            <a:stretch>
              <a:fillRect/>
            </a:stretch>
          </p:blipFill>
          <p:spPr bwMode="auto">
            <a:xfrm>
              <a:off x="6124298" y="4537915"/>
              <a:ext cx="2509837" cy="202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554510" y="5109415"/>
              <a:ext cx="909638" cy="28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altLang="it-IT" sz="1200" b="1" dirty="0">
                  <a:solidFill>
                    <a:srgbClr val="FF0000"/>
                  </a:solidFill>
                  <a:latin typeface="Calibri" pitchFamily="34" charset="0"/>
                </a:rPr>
                <a:t>45 mm</a:t>
              </a: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279498" y="4552202"/>
              <a:ext cx="2663825" cy="1997075"/>
              <a:chOff x="2971" y="1616"/>
              <a:chExt cx="2676" cy="2300"/>
            </a:xfrm>
          </p:grpSpPr>
          <p:pic>
            <p:nvPicPr>
              <p:cNvPr id="18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0" t="19318" r="4594" b="25410"/>
              <a:stretch>
                <a:fillRect/>
              </a:stretch>
            </p:blipFill>
            <p:spPr bwMode="auto">
              <a:xfrm>
                <a:off x="2971" y="1616"/>
                <a:ext cx="2676" cy="2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3513" y="2312"/>
                <a:ext cx="796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it-IT" altLang="it-IT" sz="1200" b="1" dirty="0">
                    <a:solidFill>
                      <a:srgbClr val="FF0000"/>
                    </a:solidFill>
                    <a:latin typeface="Calibri" pitchFamily="34" charset="0"/>
                  </a:rPr>
                  <a:t>55 mm</a:t>
                </a:r>
              </a:p>
            </p:txBody>
          </p:sp>
        </p:grpSp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" t="19318" r="54797" b="21268"/>
            <a:stretch>
              <a:fillRect/>
            </a:stretch>
          </p:blipFill>
          <p:spPr bwMode="auto">
            <a:xfrm>
              <a:off x="552173" y="4552202"/>
              <a:ext cx="2520950" cy="199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082398" y="5111002"/>
              <a:ext cx="730250" cy="28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altLang="it-IT" sz="1200" b="1" dirty="0">
                  <a:solidFill>
                    <a:srgbClr val="FF0000"/>
                  </a:solidFill>
                  <a:latin typeface="Calibri" pitchFamily="34" charset="0"/>
                </a:rPr>
                <a:t>72 mm</a:t>
              </a:r>
            </a:p>
          </p:txBody>
        </p:sp>
      </p:grpSp>
      <p:graphicFrame>
        <p:nvGraphicFramePr>
          <p:cNvPr id="25" name="Grafico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463390"/>
              </p:ext>
            </p:extLst>
          </p:nvPr>
        </p:nvGraphicFramePr>
        <p:xfrm>
          <a:off x="602436" y="476672"/>
          <a:ext cx="7868444" cy="396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899592" y="67202"/>
            <a:ext cx="7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F09828"/>
                </a:solidFill>
              </a:rPr>
              <a:t>Patient #121001: Liquid Biopsy and HER2-ECD</a:t>
            </a:r>
            <a:endParaRPr lang="it-IT" sz="2400" b="1" dirty="0">
              <a:solidFill>
                <a:srgbClr val="F09828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029542" y="4159926"/>
            <a:ext cx="12097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1376030" y="4159926"/>
            <a:ext cx="12097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4699037" y="4159926"/>
            <a:ext cx="12097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4 33"/>
          <p:cNvCxnSpPr>
            <a:stCxn id="29" idx="2"/>
            <a:endCxn id="20" idx="0"/>
          </p:cNvCxnSpPr>
          <p:nvPr/>
        </p:nvCxnSpPr>
        <p:spPr>
          <a:xfrm rot="16200000" flipH="1">
            <a:off x="1424530" y="4243923"/>
            <a:ext cx="435115" cy="411136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ttore 4 35"/>
          <p:cNvCxnSpPr>
            <a:stCxn id="28" idx="2"/>
            <a:endCxn id="18" idx="0"/>
          </p:cNvCxnSpPr>
          <p:nvPr/>
        </p:nvCxnSpPr>
        <p:spPr>
          <a:xfrm rot="16200000" flipH="1">
            <a:off x="3622624" y="3699341"/>
            <a:ext cx="435115" cy="1500300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30" idx="2"/>
            <a:endCxn id="15" idx="0"/>
          </p:cNvCxnSpPr>
          <p:nvPr/>
        </p:nvCxnSpPr>
        <p:spPr>
          <a:xfrm rot="16200000" flipH="1">
            <a:off x="5820373" y="3171087"/>
            <a:ext cx="421450" cy="2543144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489245" y="2412010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3125023" y="2772050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4784503" y="2934806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598746" y="2938367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6421551" y="3014708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7661434" y="2970318"/>
            <a:ext cx="21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/>
              <a:t>%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399558" y="978729"/>
            <a:ext cx="418866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b="1" dirty="0" smtClean="0"/>
              <a:t>Determination of HER2 ctDNA by droplet digital PCR on plasma. HER2 Ectodomain by ELISA on serum</a:t>
            </a:r>
            <a:endParaRPr lang="it-IT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6597352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849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72"/>
          <a:stretch>
            <a:fillRect/>
          </a:stretch>
        </p:blipFill>
        <p:spPr bwMode="auto">
          <a:xfrm>
            <a:off x="204347" y="1844825"/>
            <a:ext cx="446199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1164" y="1844824"/>
            <a:ext cx="10750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7826" y="543173"/>
            <a:ext cx="8818563" cy="653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msgothic" charset="0"/>
                <a:cs typeface="msgothic" charset="0"/>
              </a:defRPr>
            </a:lvl9pPr>
          </a:lstStyle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rgbClr val="F09828"/>
                </a:solidFill>
                <a:latin typeface="+mn-lt"/>
              </a:rPr>
              <a:t>Anti-EGFR and Anti-HER2 Therapies in </a:t>
            </a:r>
            <a:r>
              <a:rPr lang="en-GB" sz="2800" b="1" dirty="0" err="1" smtClean="0">
                <a:solidFill>
                  <a:srgbClr val="F09828"/>
                </a:solidFill>
                <a:latin typeface="+mn-lt"/>
              </a:rPr>
              <a:t>Xenopatients</a:t>
            </a:r>
            <a:r>
              <a:rPr lang="en-GB" sz="2800" b="1" dirty="0" smtClean="0">
                <a:solidFill>
                  <a:srgbClr val="F09828"/>
                </a:solidFill>
                <a:latin typeface="+mn-lt"/>
              </a:rPr>
              <a:t> With </a:t>
            </a:r>
            <a:r>
              <a:rPr lang="en-GB" sz="2800" b="1" dirty="0" err="1" smtClean="0">
                <a:solidFill>
                  <a:srgbClr val="F09828"/>
                </a:solidFill>
                <a:latin typeface="+mn-lt"/>
              </a:rPr>
              <a:t>Cetuximab</a:t>
            </a:r>
            <a:r>
              <a:rPr lang="en-GB" sz="2800" b="1" dirty="0" smtClean="0">
                <a:solidFill>
                  <a:srgbClr val="F09828"/>
                </a:solidFill>
                <a:latin typeface="+mn-lt"/>
              </a:rPr>
              <a:t>-Resistant </a:t>
            </a:r>
            <a:br>
              <a:rPr lang="en-GB" sz="2800" b="1" dirty="0" smtClean="0">
                <a:solidFill>
                  <a:srgbClr val="F09828"/>
                </a:solidFill>
                <a:latin typeface="+mn-lt"/>
              </a:rPr>
            </a:br>
            <a:r>
              <a:rPr lang="en-GB" sz="2800" b="1" dirty="0" smtClean="0">
                <a:solidFill>
                  <a:srgbClr val="F09828"/>
                </a:solidFill>
                <a:latin typeface="+mn-lt"/>
              </a:rPr>
              <a:t>HER2-Amplified </a:t>
            </a:r>
            <a:r>
              <a:rPr lang="en-GB" sz="2800" b="1" dirty="0" err="1" smtClean="0">
                <a:solidFill>
                  <a:srgbClr val="F09828"/>
                </a:solidFill>
                <a:latin typeface="+mn-lt"/>
              </a:rPr>
              <a:t>mCRC</a:t>
            </a:r>
            <a:endParaRPr lang="en-GB" sz="2800" b="1" dirty="0">
              <a:solidFill>
                <a:srgbClr val="F09828"/>
              </a:solidFill>
              <a:latin typeface="+mn-lt"/>
            </a:endParaRPr>
          </a:p>
        </p:txBody>
      </p:sp>
      <p:sp>
        <p:nvSpPr>
          <p:cNvPr id="119811" name="Rectangle 1"/>
          <p:cNvSpPr>
            <a:spLocks noChangeArrowheads="1"/>
          </p:cNvSpPr>
          <p:nvPr/>
        </p:nvSpPr>
        <p:spPr bwMode="auto">
          <a:xfrm>
            <a:off x="973138" y="5138713"/>
            <a:ext cx="7385050" cy="8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3000"/>
              </a:lnSpc>
              <a:buSzPct val="45000"/>
            </a:pPr>
            <a:r>
              <a:rPr lang="en-GB" b="1" dirty="0"/>
              <a:t>Growth curves of </a:t>
            </a:r>
            <a:r>
              <a:rPr lang="en-GB" b="1" dirty="0" err="1"/>
              <a:t>tumors</a:t>
            </a:r>
            <a:r>
              <a:rPr lang="en-GB" b="1" dirty="0"/>
              <a:t> in </a:t>
            </a:r>
            <a:r>
              <a:rPr lang="en-GB" b="1" dirty="0" err="1"/>
              <a:t>xenopatients</a:t>
            </a:r>
            <a:r>
              <a:rPr lang="en-GB" b="1" dirty="0"/>
              <a:t> derived from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>
                <a:solidFill>
                  <a:srgbClr val="FFFF00"/>
                </a:solidFill>
              </a:rPr>
              <a:t>cetuximab</a:t>
            </a:r>
            <a:r>
              <a:rPr lang="en-GB" b="1" dirty="0" smtClean="0">
                <a:solidFill>
                  <a:srgbClr val="FFFF00"/>
                </a:solidFill>
              </a:rPr>
              <a:t>-resistant </a:t>
            </a:r>
            <a:r>
              <a:rPr lang="en-GB" b="1" dirty="0">
                <a:solidFill>
                  <a:srgbClr val="FFFF00"/>
                </a:solidFill>
              </a:rPr>
              <a:t>quadruple-negative HER2-amplified </a:t>
            </a:r>
            <a:r>
              <a:rPr lang="en-GB" b="1" dirty="0" err="1">
                <a:solidFill>
                  <a:srgbClr val="FFFF00"/>
                </a:solidFill>
              </a:rPr>
              <a:t>mCRC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smtClean="0">
                <a:solidFill>
                  <a:srgbClr val="C00000"/>
                </a:solidFill>
              </a:rPr>
              <a:t/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/>
              <a:t>(</a:t>
            </a:r>
            <a:r>
              <a:rPr lang="en-GB" b="1" dirty="0"/>
              <a:t>n = 5 for each treatment arm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710181" y="1981200"/>
            <a:ext cx="1535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Arial" pitchFamily="34" charset="0"/>
              </a:rPr>
              <a:t>Xenopatient</a:t>
            </a:r>
            <a:r>
              <a:rPr lang="en-GB" sz="1200" b="1" dirty="0">
                <a:solidFill>
                  <a:srgbClr val="000000"/>
                </a:solidFill>
                <a:latin typeface="Arial" pitchFamily="34" charset="0"/>
              </a:rPr>
              <a:t>  M077</a:t>
            </a:r>
            <a:endParaRPr lang="it-IT" sz="2000" b="1" dirty="0"/>
          </a:p>
        </p:txBody>
      </p:sp>
      <p:pic>
        <p:nvPicPr>
          <p:cNvPr id="119816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r="6142"/>
          <a:stretch/>
        </p:blipFill>
        <p:spPr bwMode="auto">
          <a:xfrm>
            <a:off x="4752612" y="1836745"/>
            <a:ext cx="4214608" cy="310442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19814" name="Rectangle 9"/>
          <p:cNvSpPr>
            <a:spLocks noChangeArrowheads="1"/>
          </p:cNvSpPr>
          <p:nvPr/>
        </p:nvSpPr>
        <p:spPr bwMode="auto">
          <a:xfrm>
            <a:off x="5282181" y="1979612"/>
            <a:ext cx="1739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Arial" pitchFamily="34" charset="0"/>
              </a:rPr>
              <a:t>Xenopatient</a:t>
            </a:r>
            <a:r>
              <a:rPr lang="en-GB" sz="1200" b="1" dirty="0">
                <a:solidFill>
                  <a:srgbClr val="000000"/>
                </a:solidFill>
                <a:latin typeface="Arial" pitchFamily="34" charset="0"/>
              </a:rPr>
              <a:t>  CRC080</a:t>
            </a:r>
            <a:endParaRPr lang="it-IT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6305" y="6093296"/>
            <a:ext cx="446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Bertotti A, et al. </a:t>
            </a:r>
            <a:r>
              <a:rPr lang="nl-NL" sz="1200" i="1" dirty="0" smtClean="0"/>
              <a:t>Cancer Discov. </a:t>
            </a:r>
            <a:r>
              <a:rPr lang="nl-NL" sz="1200" dirty="0" smtClean="0"/>
              <a:t>2011;1(6):508-523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2444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214313" y="457508"/>
            <a:ext cx="8677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t-IT" sz="2800" b="1" dirty="0" smtClean="0">
                <a:solidFill>
                  <a:srgbClr val="F09828"/>
                </a:solidFill>
              </a:rPr>
              <a:t>Study Flow Chart</a:t>
            </a:r>
            <a:endParaRPr lang="it-IT" sz="2800" b="1" dirty="0">
              <a:solidFill>
                <a:srgbClr val="F09828"/>
              </a:solidFill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011735" y="4632324"/>
            <a:ext cx="3898900" cy="6235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prstClr val="white"/>
                </a:solidFill>
              </a:rPr>
              <a:t> Trastuzumab IV +  Lapatinib 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prstClr val="white"/>
                </a:solidFill>
              </a:rPr>
              <a:t>  (4mg/kg </a:t>
            </a:r>
            <a:r>
              <a:rPr lang="en-US" sz="1400" b="1" dirty="0">
                <a:solidFill>
                  <a:prstClr val="white"/>
                </a:solidFill>
              </a:rPr>
              <a:t>load + </a:t>
            </a:r>
            <a:r>
              <a:rPr lang="en-US" sz="1400" b="1" dirty="0" smtClean="0">
                <a:solidFill>
                  <a:prstClr val="white"/>
                </a:solidFill>
              </a:rPr>
              <a:t>2mg/kg/</a:t>
            </a:r>
            <a:r>
              <a:rPr lang="en-US" sz="1400" b="1" dirty="0" err="1" smtClean="0">
                <a:solidFill>
                  <a:prstClr val="white"/>
                </a:solidFill>
              </a:rPr>
              <a:t>wk</a:t>
            </a:r>
            <a:r>
              <a:rPr lang="en-US" sz="1400" b="1" dirty="0" smtClean="0">
                <a:solidFill>
                  <a:prstClr val="white"/>
                </a:solidFill>
              </a:rPr>
              <a:t>)   (1000 mg/die )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2958877" y="3727450"/>
            <a:ext cx="3989387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n-lt"/>
              </a:rPr>
              <a:t>Tumor Assessment (RECIST 1.1) Q8-9 weeks</a:t>
            </a:r>
            <a:endParaRPr lang="en-US" sz="1400" b="1" dirty="0">
              <a:latin typeface="+mn-lt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2928043" y="973177"/>
            <a:ext cx="621595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</a:rPr>
              <a:t>Advanced metastatic KRAS WT CRC patients refractory to: </a:t>
            </a:r>
            <a:r>
              <a:rPr lang="en-US" sz="1600" b="1" dirty="0" err="1" smtClean="0">
                <a:latin typeface="+mn-lt"/>
              </a:rPr>
              <a:t>Fluoropyrimidines</a:t>
            </a:r>
            <a:r>
              <a:rPr lang="en-US" sz="1600" b="1" dirty="0" smtClean="0">
                <a:latin typeface="+mn-lt"/>
              </a:rPr>
              <a:t>, irinotecan, </a:t>
            </a:r>
            <a:r>
              <a:rPr lang="en-US" sz="1600" b="1" dirty="0" err="1" smtClean="0">
                <a:latin typeface="+mn-lt"/>
              </a:rPr>
              <a:t>oxaliplatin</a:t>
            </a:r>
            <a:r>
              <a:rPr lang="en-US" sz="1600" b="1" dirty="0" smtClean="0">
                <a:latin typeface="+mn-lt"/>
              </a:rPr>
              <a:t>, </a:t>
            </a:r>
            <a:r>
              <a:rPr lang="en-US" sz="1600" b="1" dirty="0" err="1" smtClean="0">
                <a:latin typeface="+mn-lt"/>
              </a:rPr>
              <a:t>cetuximab</a:t>
            </a:r>
            <a:r>
              <a:rPr lang="en-US" sz="1600" b="1" dirty="0" smtClean="0">
                <a:latin typeface="+mn-lt"/>
              </a:rPr>
              <a:t>/</a:t>
            </a:r>
            <a:r>
              <a:rPr lang="en-US" sz="1600" b="1" dirty="0" err="1" smtClean="0">
                <a:latin typeface="+mn-lt"/>
              </a:rPr>
              <a:t>panitumumab</a:t>
            </a:r>
            <a:r>
              <a:rPr lang="en-US" sz="1600" b="1" dirty="0" smtClean="0">
                <a:latin typeface="+mn-lt"/>
              </a:rPr>
              <a:t>, and bevacizumab</a:t>
            </a:r>
          </a:p>
        </p:txBody>
      </p:sp>
      <p:sp>
        <p:nvSpPr>
          <p:cNvPr id="12296" name="Text Box 13"/>
          <p:cNvSpPr txBox="1">
            <a:spLocks noChangeArrowheads="1"/>
          </p:cNvSpPr>
          <p:nvPr/>
        </p:nvSpPr>
        <p:spPr bwMode="auto">
          <a:xfrm>
            <a:off x="6958260" y="4621213"/>
            <a:ext cx="455613" cy="634642"/>
          </a:xfrm>
          <a:prstGeom prst="rect">
            <a:avLst/>
          </a:prstGeom>
          <a:gradFill rotWithShape="1">
            <a:gsLst>
              <a:gs pos="0">
                <a:srgbClr val="CE3B37"/>
              </a:gs>
              <a:gs pos="20000">
                <a:srgbClr val="CB3D3A"/>
              </a:gs>
              <a:gs pos="100000">
                <a:srgbClr val="9B2D2A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 dirty="0">
                <a:solidFill>
                  <a:srgbClr val="FFFFFF"/>
                </a:solidFill>
                <a:latin typeface="+mn-lt"/>
              </a:rPr>
              <a:t>PD</a:t>
            </a:r>
          </a:p>
        </p:txBody>
      </p:sp>
      <p:pic>
        <p:nvPicPr>
          <p:cNvPr id="122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7086431" y="5380508"/>
            <a:ext cx="1095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7806344" y="4586114"/>
            <a:ext cx="123015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Imaging-guided biopsy</a:t>
            </a:r>
          </a:p>
        </p:txBody>
      </p:sp>
      <p:pic>
        <p:nvPicPr>
          <p:cNvPr id="122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0" r="50349" b="27382"/>
          <a:stretch>
            <a:fillRect/>
          </a:stretch>
        </p:blipFill>
        <p:spPr bwMode="auto">
          <a:xfrm>
            <a:off x="7806344" y="3944764"/>
            <a:ext cx="1230151" cy="493712"/>
          </a:xfrm>
          <a:prstGeom prst="rect">
            <a:avLst/>
          </a:prstGeom>
          <a:noFill/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01" name="Straight Arrow Connector 4"/>
          <p:cNvCxnSpPr>
            <a:cxnSpLocks noChangeShapeType="1"/>
          </p:cNvCxnSpPr>
          <p:nvPr/>
        </p:nvCxnSpPr>
        <p:spPr bwMode="auto">
          <a:xfrm>
            <a:off x="3022848" y="4043363"/>
            <a:ext cx="0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Straight Arrow Connector 56"/>
          <p:cNvCxnSpPr>
            <a:cxnSpLocks noChangeShapeType="1"/>
          </p:cNvCxnSpPr>
          <p:nvPr/>
        </p:nvCxnSpPr>
        <p:spPr bwMode="auto">
          <a:xfrm>
            <a:off x="4045198" y="4057650"/>
            <a:ext cx="0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Straight Arrow Connector 57"/>
          <p:cNvCxnSpPr>
            <a:cxnSpLocks noChangeShapeType="1"/>
          </p:cNvCxnSpPr>
          <p:nvPr/>
        </p:nvCxnSpPr>
        <p:spPr bwMode="auto">
          <a:xfrm>
            <a:off x="4996110" y="4057650"/>
            <a:ext cx="0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Straight Arrow Connector 58"/>
          <p:cNvCxnSpPr>
            <a:cxnSpLocks noChangeShapeType="1"/>
          </p:cNvCxnSpPr>
          <p:nvPr/>
        </p:nvCxnSpPr>
        <p:spPr bwMode="auto">
          <a:xfrm>
            <a:off x="5947023" y="4043363"/>
            <a:ext cx="0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Straight Arrow Connector 59"/>
          <p:cNvCxnSpPr>
            <a:cxnSpLocks noChangeShapeType="1"/>
          </p:cNvCxnSpPr>
          <p:nvPr/>
        </p:nvCxnSpPr>
        <p:spPr bwMode="auto">
          <a:xfrm>
            <a:off x="6839198" y="4056063"/>
            <a:ext cx="0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1519485" y="3492500"/>
            <a:ext cx="1368425" cy="2524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50" b="1" dirty="0">
                <a:solidFill>
                  <a:schemeClr val="tx1"/>
                </a:solidFill>
              </a:rPr>
              <a:t>Informed Consent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117848" y="2230438"/>
            <a:ext cx="2200275" cy="482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0"/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Screen for HER2 by IHC and FISH on last available FFPE</a:t>
            </a:r>
          </a:p>
        </p:txBody>
      </p:sp>
      <p:sp>
        <p:nvSpPr>
          <p:cNvPr id="12308" name="AutoShape 2" descr="data:image/jpeg;base64,/9j/4AAQSkZJRgABAQAAAQABAAD/2wCEAAkGBxAQEhQREBQWFhUVGBUVGBUWFhwXFxgYFxcXHxoVGhwaHCggGh0lHBQYIjEhJSkrLi4xFyA1ODMsNygtLisBCgoKDg0OGxAQGywmICQ0LSwsLCwsLCwsLC4tLCwsLCwsLCwsLCwsLCwsLCwsLCwsLCwsLCwsLCwsLCwsLCwsLP/AABEIANgA2AMBEQACEQEDEQH/xAAcAAEAAgIDAQAAAAAAAAAAAAAABgcBBQMECAL/xABJEAABAwIBBwcIBgcHBQAAAAABAAIDBBEFBgcSITFBURMiYXGBkaEUMkJScpKxwSNigqKy0Rc1U1Rjk8IVFjM00uHwJCVzs/H/xAAbAQEAAgMBAQAAAAAAAAAAAAAABAUCAwYBB//EADsRAAIBAwEFBAkBCAEFAAAAAAABAgMEEQUSITFBURMUYXEGIjKBkaGxwdHhFRYzNEJS8PFTI0NyksL/2gAMAwEAAhEDEQA/ALxQBAEAQBAEAQBAEAQBAEAQBAEAQBAEAQBAEAQBAEAQBAEAQBAEAQBAEAQBAEAQHzJI1oLnEADaSbAdqHqTbwiP1+XGGwanVDCRuZd5+7dapV6a5k+lpd3U4Qfv3fU0dRnYw9ps1sz+lrAPxOC1O7h4k2Ho/dSW9xXv/CZwfpeor/4M9uNmX7tP5rzvcOjM/wB3LjHtR+f4OzTZ18Od5wmZ0uYD+FxWSu4M1z9H7qPDD8n+Uje4flph09tCoYCdzzoH71lsjWhLgyFV0y6pe1B+7f8AQ3rXAi4NwdhGsLaQGsbmfSAIAgCAIAgCAIAgCAIAgCAIAgCAIAgOnimKQUrDJPI1jRvcdp4AbSegLGUlFZZto0KlaWzTWWVhlFnacSWUMdh+1k1k+y3d2nsCh1LvlE6W09Hl7Vd+5fkrvFMYqap2lUSvkO7SOodQ2DsCiSnKXFnQ0balQWKcUjpLE3BAEAQBAbHB8dqqQ3p5Xs3loPNPW06is41JR4Mj17SjXWKkU/r8Sxsnc7QJDK6O38WP+pnzB7FLp3fKRz136Pf1UH7n+fyWZQV0U7BJC9r2HY5puOroKmKSkso5urSnSlszWGdlemsIAgCAIAgCAIAgCAIAgCAIAgIhlvl1Dh45NlpJzsZfU36zzu6tp6ForV1DcuJbadpVS7e090evXyKRxnGKiskMtQ8vduvsaPVaNgCrZzc3lnaW9tSt4bFNYR0FibzCHoQBAEAQBAEBlDw2eAY9UUMnKU79Em2k062uA3OG/wD3WcKkoPKI11aUrmGzUXl1XkXjkZlpBiLbDmTNF3RE/eafSHwVlSrKp5nE6hplS0eeMeT/ACShbitCAIAgCAIAgCAIAgCAIAgINnHy2FC3kILGoeNu6NvrHi47h29cavX2Ny4l1pOl95l2lT2F8/Dy6lHSyOe4ucS5xJJcTcknaSTtKrTtoxUVhLcfCGQQGUPDkp4HyODI2ue47GtBcT1Aa0Sb4GMpxgsyeF4kho8g8TlsRTuaDveQ3wJv4LcqFR8ivqataQ3OefLed39GOJ+oz+YFl3Woaf27adX8DX1mQ2JxAl1M8gb2Wf4NN/BYOhUXIkU9VtJ7lNe/cR+WJzCWvBa4bQRYjrBWrgT4yUllPcfKGRhAEBzUlU+J7ZInFr2m7XA2IK9TaeUYVKcakXGSymXxm/yybiMehJZtQwDTbucPXb8xuVnQrba38ThtU02VpPMd8Hw8PBkvW8qQgCAIAgCAIAgCAIAgNDlllGzD6d0xsXnmxs9Zx+Q2laqtRQjknafZSu6yguHN+B52rKp8z3SSOLnvJc5x2klVTbbyz6DTpxpxUYrCRwrwzCA7FFRyTPbHE0ve42DWi5P/ADivUm3hGupVhTi5zeEi1Ml81DG2kr3aR/YsNmj2nbT1C3aptO0XGZy956QSfq26x4v7IsfD8Ohp26EEbI28GgDv4qXGKjuRztWtUqvM22/E7SyNYQBAdLE8Jp6pujURMkH1hcjqO0LGUIy4o3UbirReacmis8qc1NryUDr7+Redf2XfI96h1LTnA6Oy9IM+rcL3r7r8fArCogfG4skaWuabFrhYg8CCoTTW5nTQnGa2ovKONDIwh6dvC8RlppWTQu0XsNwfkeIKyjJxeUaa9GFaDhNbmejMmMcjrqdk8eq+pzfVeNrf+biFbU5qcco+e3lrK2qunL3eKNssyKEAQBAEAQBAEAQBAefM4uUXl1W4sN4orsj4HXznj2iO4BVVepty8DvdJsu7UFn2nvf49xFlpLUwgO7hGFzVcrYIG6T3HVwA3uJ3AcVlGLk8I0V68KFN1KjwkX9kdknDh0WiznSuA5SUjW48BwaOCtKVJU0cHf6hUu55e6K4L/OZIltIAQBAEAQBAEBFct8jIcRZpCzJ2jmyW2/VdxHwWitRVReJZ6dqc7SWOMXxX4KFxCikgkdFK0tew2cDx/LpVZKLi8M7ulVjVgpweUzrLw2BATbNVlD5LVci8/R1FmG+wP8AQd427QpFtU2ZY6lLrdn21Dbj7Ud/u5/kvdWZw4QBAEAQBAEAQBARjOLjHklDK4Gz5Pomdb73PY0E9i0157MGWWk23b3MU+C3v3HnpVR35hD0IC+82uSooYOUkH08wBdfa1u6McOJ6epWdvS2I5fFnCavfu5q7MfZjw8fEmSkFQEAQGoxXKaipTozzsa71b3d3DWtcqsY8WSqNjcVlmnBtdeRphnMwrZyzv5b/wAlr7zT6kz9h3n9vzRvMKyhpKrVBMx59UHndx1rbGpGXBkKvZ16P8SLRtFmRggCAgGdbJUVMPlUQ+lhBLrDz4xtB6W7R2qLc0tpbS4ovdEv+xqdjP2ZfJ/qUkq47Qwh6ZQ8PSORmMeWUcMx84t0X+23U7xF+1W9Ke3BM+dahbd3uJU+XLyZu1sIYQBAEAQBAEAQFP57sQ0poKcHUxrpHDpeQBfqDT7xUC7lvSOt9HKOKc6j5vHw/wBlZKGdKEBLc2WCCrrWaYuyL6V3A6JGiD9q3ct9vDan5FTrF12Fs8cZbl9z0ArQ4MID5e4AEk2AFyTqAA3lD1Jt4RTWXWceSZzoKJxZELgyDU9/UfRb4lV9a5b3R4HX6bosaaVSusy6cl+WV0oh0JhD0+muIIINiNYI2g8UPGs7mWdkFnHe1zaevddp1Nmd5zTuDzvH1t2+6mUbl8J/E5nU9Fi06lut/OP4/BbqnnKBAYIugPOeXOCeRVksLRZhOmz2XawOzWOxVNaGxNo+habdd5t4zfHg/NEfWosDKHhbGY/ECRUUxOoFkrR13a/4M8VOs5cYnK+kdFZhV80/qvuWoppzAQBAEAQBAEAQHn3OfUmTEp/qaLB2NHzJVXcPNRne6NDZs4eOX8yKLQWoQFyZkqDRp5pztkeGD2Yxu7Xu7lPtI+q2cf6RVs1o0+iz8f8ARZKmHOhAVznjx90MLKSM2dPcvPCNu77R/CeKiXVTC2VzOg0C0VSo60v6eHn+hTKrzsTCHoQBAZQ8LzzS5QGqpTDIbyU+i253sIOgezRI7BxVlbVNqOHyOJ1yzVCvtx4S3+/mTlSSkCAqnPjQ/wCWqAPXice5zR+NQbyPBnUejlX26b8Gvo/sVQoR1QQE2zQ1OhiDW7nse34EfBSLV4qFLr0Nq0z0aL3VmcOEAQBAEAQBAEB5qywkLq6qJ/bSDucR8lUVfbZ9GsI4tqfkvoadayYEBf8Amrj0cNh6TIe95VpbL/po4LWpZvJe76EuW8qggKGzt1BfiLxuYxjR3X+arLp5qHc6FDZtE+rZDFHLkwgCAIAgLAzL1JbWvZufE77paVKtH6+Cg9IYZtlLoy7VYnGBAQTPJDpUAPqysPeHD+pRrpeoXegSxdY6p/ko1Vp24QEmzbH/ALlTe07/ANb1ut/4iKzV/wCTqe76o9Dq1OACAIAgCAIAgCA82ZaRaFfVD+K8+8b/ADVRVWJs+i6fLatab8F8jSrWTQgL8zUTaWGxa9bXSNPRZ5t4EKztn/00cHrccXkvd9CYqQVIQFF54KQsr9O2qSNjh2XB+CrbpYmdtoFTatcdGyDqMXhhAEAQBAWLmUoy6qll3Rx2v0vOodzT3KXaL1mznvSKpihGHV/QuhWBxwQEBzzz6NC1vrzMHc1x+Si3b9QvfR+Gbpvon9kUgq47UICT5tGE4lTW3OcfuOW63/iIrNYeLOfu+qPQytTgAgCAIAgCAIAgKCzrUvJ4jKf2gY/7oH9Kq7lYqM7vRKm3ZxXTKIetBbhAW5mQxG7KimPoubK3qcNF3YNFvvKdaS3OJyfpHRxKFVc93w3r6stFTTmQgIVnSyadW0wkiF5YNJzQNrmm2k3r5oI6ulR7mntxyuKLnRb5W9bZl7Mvk+TKIVYdwYQ9CAID6a0kgAXJ1ADaTwQ8bS3s9BZu8nDQUoa8fSyHTk6DbUzsHiSrWhT2I7+JwOq3veq+Y+yty/PvJStxWBAVDnvxAOlp6cHzGvkcOl5AbfsafeUC8lvSOs9HKOITqPnhL3f7KwUM6YICd5m6Uvry/dHG495AHxUm0Xr5KL0gqbNts9Wi8lZHFBAEAQBAEAQBAVRnww4/9PUgaudE7r85n9fcoN5HhI6n0cre3Sfmvo/sVSoR1IQG/wAh8c8hq45neYeZJ7Dtp7NR7Ftoz2JpkDUrXvNvKC48V5no1rgdY2HerY+ecDKAICtsuM2oqHOqKLRZIbl8R1NcfWafRPRsPRvh1rba3xOi03W3SiqdfeuT5r8lT4lhk9M/QnjdG7g4Wv0g7COkKFKLi8NHVUa9OtHapyTXgdRYm072E4PUVbtCnic877DUOs7B2rKMJS3JGivc0qEdqpJIt/IXN2yjInqSJJhra0eZGeI9Z3Tu8VPo26hvlxOS1LWZXC7Olujz6v8AQn6lFEEBxzzNja57zZrQXEnYANpXjeN5lGLk1FcWea8psYdW1MtQbgPPNB3NGpo7lUVJ7cmz6NZ2yt6Maa5cfPmapYEoIeFxZksMLIZ6kj/Ec1jfZZe5HWXW+wp9pHCcjkfSKvtVI0ly3v3/AOvmWWphzgQBAEAQBAEAQGkyxwby2klgHnEaTPbbrb4i3atdWG3BomWFz3e4jU5c/I83EKoPophD0yh4XLmnytE0Yopj9JGPoyT57B6PW34dSsLarlbLOP1zT+zn28FufHwf6ljqWc8EAQHxLE140XgOB3EXHcV5jJ7GTi8pnT/sWk/d4f5TPyXmxHobu81v738Wd2OMNADQABsAFgFlg0ttvLPpDwIAgKqzuZWi3kEDtZ1zOG7hH8z2KFdVf6F7zp9C0/f3iov/AB/P4KoUE6swgOSCJz3NYwEucQ1oG0kmwA7USyYykopyfBHpjJ3CxSU0VOPQaATxd6R77q4hHZikfN7qu69aVR82bFZkcIAgCAIAgCAIAgKNzsZOeTVPlEY+inJOoamyekO3aO3gq25p7Msrmdrod721Hs5cY/Tl8OBBVGL0wgOSnndG5r2Etc0ghw1EEbCETxvRjOEZxcZLKZd+QecCOtAhqCI5xYDXZsvS3g76vd0WVG4U9z4nFanpE7d9pT3x+a/TxJ0pJSBAEAQBAEAQFdZfZxGU4dT0bg6Y3DpAbtj6vWd4DwUStcKO6PE6DTNGlVaqVliPTr+hTL3EkkkknWSdZJO8qvOxSSWEfKHplDwsfM9k4ZZTWSDmRao7+k8jWR7I8T0KXa08vaZzuv3uxT7CL3vj5fqXKrA5AIAgCAIAgCAIAgCA1+PYRHWQPp5fNeNu9p3OHSCsJwU44ZvtridvVVSHFf5g8549g8tFO6CYc5uwjY5p2OHQVUzg4PDPodrcwuKaqQ4P/MGuWJICAyh4TvJjOdVUwEdQOXjFhcm0gHta9LqPepNO5lHc95R3mhUazcqfqv5fDkWXg2XWH1QGjMGOPoS8wjo16j2FTIV4S5nN3GlXVF745XVbySMeHC7SCDsINwtxXtNPDPpDw+JZWsGk4hoG8mw7yjeD2MXJ4SIxjWcDDqa95eUd6sXPPf5o71oncQjzLK30i6rf04XV7v1Kxyozj1dYDHH9BEdRax13OHBztXcLKHUuJS3LcjprLRaNu9qXrS8eHwIWo5cGEPQgNvkxgEtfO2CLVvc+1wxu9x49A3rOnTc5YREvLuFrSdSfuXVnovC8PjpomQxCzGANA39Z4kq2jFRWEfPa1aVabqT4s7ayNQQBAEAQBAEAQBAEAQEdyzyUixKLRdzZW35OS2wnceLStNWkqi8Sw0/UJ2lTK3xfFf5zKBxbC5qWV0M7S17d24jc4HeDxVZKLi8M7yhXp14KdN5TOksTcEAQGUPDlp6qSM3je5h4tcW/BeptcDGdOM90kn5ndOUNds8qqP5z/wDUsu0n1fxNHcrf/jj/AOq/B0Z6h8hvI5zjxcS4+Kxbb4m+MIxWIrBxrwyMIehAZQ8NjgGCT1sohgbcnWSfNaPWcdwWcIObwiPdXVO2p7dR/r5HoHJTJuHDoeSi1uNi+Qixe4bzwGs2G66tKdNU1hHBXt7Uu6m3LhyXQ3S2EMIAgCAIAgCAIAgCAIAgCA02U2TVPiEfJzt1i+jIPPYTwPDoWupSjNYZLs72raz2qb81yZR+VeRdVh5JeNOK+qVo5vRpD0T195VdVoyh5Ha2Op0btYjul0f26kcWksTCHoQBAEAQBAEBlDwleSWQlVXkP/wof2jht9gel17FvpUJT38irv8AVqNr6vGXRffoXdk/gNPQxclTtsPScdbnni471YwpxgsI4u6u6tzPbqP8LyNmsyMEAQBAEAQBAEAQBAEAQBAEAQHy9gcCCAQdRB1gjgUPU2nlEFyjzYUlSS+nJgefVGlGettxbsPYVGqWsZcNxd2mu16Pq1PWXz+JXeM5u8RprkR8q0elFzvu+d4KJO3nHlk6C31m1q8ZbL8d3z4EVlicwlrwWuG0OFiOsFaC0jJSWU8o+EMggCA5aenfI4Mja57jsa0FxPYNa9Sb4GE5xgsyeF4ktwbNtiFRYuYIW8ZDY+6NffZb4W05eBVXGt2tLcntPw/JYuTmbWipbPl+nkG94swdTNY7yVKp20Y8d5z13rdxX3R9VeHH4/6JqBZSSmMoAgCAIAgCAIAgCAIAgCAIAgCAIAgCAIDhqaSOUWkY144OaHDxXjSfEzhUnD2W15GomyOw5+t1LFc8G2+C1ujB8iVHUrqPCo/idf8AuHhn7szx/NedhT6Gz9rXf97OzBkhhzDdtLED7N/islRguRqlqN1JYdR/E29PTMjFo2NaODQGjwWaSXAiynKbzJ5OVemIQBAEAQBAEAQBAEAQBAEAQBAEAQBAEAQBAEAQBAEBxT1DIxeRzWji4gDxXjaXEyjCUniKyYp6qOTXG9r7eq4O+CJp8BKEoe0mvM5l6YhAEAQBAEAQBAEAQBAEAQBAEBR4zT4h60PvH8lW90mdp+8Fr0fwIhg+FyVU7KeO2m8kC5sLgE/JaIRcpbKLa4rxoUnVlwRYmS+bitpquGeQxFsbtI2cb2sdmpS6dtOMk2c/e61b1qEqcU8tdDZ56MY5OCOlbtmOk7oYy1h2uI90rO7niKj1I3o9bbdWVZ/07l5v9PqQbNri3klfHpamy/ROvq8+2ifet3qNbz2Zou9Xt+3tZY4x3/DiegVaHBnnDG6QzYlNC0gGSqewE7AXykXNutVE1mo14n0O3qKnZRm+UU/giUOzQ1gGqaE9HO/0rf3SXUrF6RUP7H8jR4JjVXg9UYnl2ix+jLFe7SNVyNwNjcFaoTlSlhk24taGoUNuPFrc+ZbWcDKn+zqcOZYzSEtjB2C2154gXHaQp9er2cfE5XS7DvdXD9lcfx7yqcEyar8Ze6dz7gGxllJtfbotA4X2DULqDClOq8nUXF9bafFU0vcvuZx/JKuwgsqGv1XsJYiRoncHcAe47EnSnS3i11C2v06TXufPyLTzd5UHEKcmS3LRENktvuOa8Ddex7QVNoVe0jv4nMarYd0q4j7L3r7opGHDn1NWYI7B0kj2i+obT+SrlFynhHaSrRo2/aS4JIlP6J8Q9aH3j+S3d0mVf7wW3R/Ak+b3IaqoKkzTGMt0HN5pubkjo6FvoUJQlllbquq0bqjsQznOSMDNPiHrQ+8fyWjukyy/eC16P4EQwfC5KqdlPHbTeSBc2FwCfktEIuUtlFtcV40KTqy4IsTJfNxW01XDPIYi2N2kbON7WOzUpdO2nGSbOfvdat61CVOKeWuhbanHKhAEAQBAEAQBAEB56zefrSn9t/4HqqofxEd9q38lPyX1R6FVqcCUHlRO7FcV5KM80vEDDts1ps5+3WPOd1KrqPtKuF5HdWUFY2O3LptPzfBfRHfzv4M2mqIpYxotkYGi250Vh+EtWd1DZkmjRoNy6tGUJcU/r/jLWyTxbyykhn3uaNL2xqd4gqbSntRTOWvbfu9eVPo93lyKKxarEGKSzEXEdW6QgaidCa9vBVsnio34ncUafaWMYLnBL4xJ67PFFY2pXk7ryADv0VJ74uhRL0bnnfUXw/Uh+FUb8bxFz36LA9we8aWsMFhot3uNha/atEU61TJbV6kdNtFFZeNy8/E2ueqcmsjZubELfacbnwHcs7t+uiL6OxSt5S6ss3IimbFQUzW2tybXat5drJ7yplFYgjm9Rm53U2+pFcczlUWnLTT00kgY90bgdEtJY4i9ieIWmdzDLi0Wltolxsxq05pZSa480bDN/lDQ1MkrKOm5AhrXPNmjSAJAHNO7SPesqFSEm1FYI+qWdxRjGVae1047in6fEH01YZ4wC6OV7gDsJueHWoCk4zyjrp0Y1rfs5cGkS/8ASvX/ALGL3XfmpHe59Cp/d+3/ALn8iZ5ucrKjEfKOXYxvJclo6IIvp8pe9z9QKRQqupnJTatp9O02Nht5zx8MfkmqkFOees3n60p/bf8Ageqqh/ER32rfyU/JfVHoVWpwIQBAEAQBAEAQBAEB56zd/rSn9t/4HqqofxEd9q38lPyX1RdGW2L+R0c0wNnaOgz2nagey9+xWFaezBs47TrfvFxGHLi/JFJZIZN11YXyUTtAxaIL9Mxm7gdTSOga+sKupU5y3xO0v723oJRrLOeWM8DcY7kXjAhdJUymVkQL7OmdIRYayAd9lsnRq4zJ/Mh22p2HaKNKOG93spG6zJYvrmpHHhKweDx+E962Wk+MSH6RW/s1l5P7fciM7A7GSHAEGtsQRcEGfWCN4Wj/ALvv+5aptadlf2f/ACXpLgFG4FrqeGx/ht+QVl2cehxMbuunlTfxZRWOQjDcUdyNw2GVr27uabO0eqxLepVs12dTdyO3tpd8slt8ZJp/T9SaZ68Ge4RVbBdrAY5Oi5uw9Vy4dykXcHukU/o7cxTlRfF719zsZtcuKcU7aWpeI3xc1rnGzXt3a9xGyx/+e29eOzsyNer6XV7V1aSypceqZwZwcUwiOGRsDIZKiW/OYAdEuN3SOcN+vtK8ryppPGMmel0L6VSLqOShHrz6JI12Y/8AzFR/4m/jCxs/aZI9I/4UPP7EYycqmQ4nHJK4NY2Z5c47ALu1rRTaVTLLK7pyqWTjFZbS+xdX99sM/eou/wD2Vj21Pqcb+zLv/jZ2sNykoql/JwTskfYnRaddhtKyjUjJ4TNdWyr0o7VSDSNssyKees3f60p/bf8Ageqqh/ER32rfyU/JfVHoVWpwIQBAEAQBAEAQBAEBA8BzaRUlTHUtne4xknRLAAbgjaD0qLC2UJKWS8utbnXouk4JZ8TcZZ5KDEmxsdM6NsZc6zWg6TiAATc7hpe8Vsq0u0SWSJp9/wBzcpKOW/l/n2O1knk7Hh0HIRuLruLy4ixcTxtwAA7FlSpqnHCNV9eSu6vaSWOWDbyxh7S1wuHAgjiCNYWx7yJFuLyiDZPZtmUVQyojqXksJ5pYLOBFi02KjQttiWUy7utblcUnSlBb/EOzaRGr8s5d+ly3L6GgLX09LRvfZuTuy29rPiP23Pu/YbCxs7Oc+GCeKSUZB8qM3MVdUOqDM5hcGgtDQRqFr6yo1S2U5ZyXVlrU7akqSinjxJi6mDo+Tls8Fui641O1WNx0qRjKwyoU3Ge1Hd08CvcZzRwSOLqaZ0IPoObyjfsnSBA67qLO0TfqvBf2/pDVhHFWO145x9n9jkyfzUwQSCSol5fRIIZoaDLj1ucS7dq1dqQtVF5byY3Wv1KsNmnHZ8c5fu3LBucj8iI8NkkkZK5/KN0bOaBYXvtB1rZSoKm8pkO/1SV5CMZRxg0NRmihe5z/ACl40iXeYN5vxWp2ib4k+PpFUjFLYW7xOP8AQ7D+8v8AcH5p3NdTL95Kn/GvibnJPN7Hh8/lDZnPOi5uiWgDnW16j0LZSt1CWckO+1id1S7NxS354k1UgpiB4Dm0ipKmOpbO9xjJOiWAA3BG0HpUWFsoSUsl5da3OvRdJwSz4k8Uoow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23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23" y="989013"/>
            <a:ext cx="1320800" cy="99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12" name="Straight Connector 17"/>
          <p:cNvCxnSpPr>
            <a:cxnSpLocks noChangeShapeType="1"/>
          </p:cNvCxnSpPr>
          <p:nvPr/>
        </p:nvCxnSpPr>
        <p:spPr bwMode="auto">
          <a:xfrm>
            <a:off x="3011735" y="4057650"/>
            <a:ext cx="382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TextBox 63"/>
          <p:cNvSpPr txBox="1">
            <a:spLocks noChangeArrowheads="1"/>
          </p:cNvSpPr>
          <p:nvPr/>
        </p:nvSpPr>
        <p:spPr bwMode="auto">
          <a:xfrm>
            <a:off x="5364088" y="2204864"/>
            <a:ext cx="105858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it-IT" sz="1400" b="1" dirty="0" smtClean="0">
                <a:solidFill>
                  <a:srgbClr val="FFFFFF"/>
                </a:solidFill>
                <a:latin typeface="+mn-lt"/>
              </a:rPr>
              <a:t>OFF TRIAL</a:t>
            </a:r>
            <a:endParaRPr lang="it-IT" sz="14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319" name="Rectangle 47"/>
          <p:cNvSpPr>
            <a:spLocks noChangeArrowheads="1"/>
          </p:cNvSpPr>
          <p:nvPr/>
        </p:nvSpPr>
        <p:spPr bwMode="auto">
          <a:xfrm>
            <a:off x="1467477" y="5399558"/>
            <a:ext cx="1366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Liquid Biopsy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Q </a:t>
            </a:r>
            <a:r>
              <a:rPr lang="en-US" sz="1400" b="1" dirty="0" smtClean="0">
                <a:solidFill>
                  <a:srgbClr val="FFFF00"/>
                </a:solidFill>
              </a:rPr>
              <a:t>2weeks</a:t>
            </a:r>
            <a:endParaRPr lang="en-US" sz="1400" b="1" dirty="0">
              <a:solidFill>
                <a:srgbClr val="FFFF00"/>
              </a:solidFill>
            </a:endParaRPr>
          </a:p>
        </p:txBody>
      </p:sp>
      <p:pic>
        <p:nvPicPr>
          <p:cNvPr id="12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5847408" y="5380508"/>
            <a:ext cx="1095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4904830" y="5380508"/>
            <a:ext cx="1095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3962251" y="5380508"/>
            <a:ext cx="1095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3019673" y="5380508"/>
            <a:ext cx="109537" cy="44926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Rectangle 1"/>
          <p:cNvSpPr/>
          <p:nvPr/>
        </p:nvSpPr>
        <p:spPr>
          <a:xfrm>
            <a:off x="1475656" y="3979863"/>
            <a:ext cx="1441400" cy="549275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b="1" dirty="0">
                <a:solidFill>
                  <a:schemeClr val="tx1"/>
                </a:solidFill>
              </a:rPr>
              <a:t>HERACLES</a:t>
            </a:r>
          </a:p>
        </p:txBody>
      </p:sp>
      <p:sp>
        <p:nvSpPr>
          <p:cNvPr id="12326" name="TextBox 3"/>
          <p:cNvSpPr txBox="1">
            <a:spLocks noChangeArrowheads="1"/>
          </p:cNvSpPr>
          <p:nvPr/>
        </p:nvSpPr>
        <p:spPr bwMode="auto">
          <a:xfrm>
            <a:off x="7423758" y="3566939"/>
            <a:ext cx="158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it-IT" sz="1200" b="1" dirty="0">
                <a:latin typeface="+mn-lt"/>
              </a:rPr>
              <a:t>Whenever possible 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77825" y="5877272"/>
            <a:ext cx="7434535" cy="461665"/>
          </a:xfrm>
          <a:prstGeom prst="rect">
            <a:avLst/>
          </a:prstGeom>
          <a:noFill/>
          <a:ln w="9525">
            <a:solidFill>
              <a:srgbClr val="F09828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ctDNA  </a:t>
            </a:r>
            <a:r>
              <a:rPr lang="en-US" sz="1200" i="1" dirty="0"/>
              <a:t>Mutations</a:t>
            </a:r>
            <a:r>
              <a:rPr lang="en-US" sz="1200" dirty="0"/>
              <a:t>: KRAS,NRAS, </a:t>
            </a:r>
            <a:r>
              <a:rPr lang="en-US" sz="1200" dirty="0" smtClean="0"/>
              <a:t>BRAF,PIK3CA; </a:t>
            </a:r>
            <a:r>
              <a:rPr lang="en-US" sz="1200" i="1" dirty="0" smtClean="0"/>
              <a:t>Amplification</a:t>
            </a:r>
            <a:r>
              <a:rPr lang="en-US" sz="1200" dirty="0" smtClean="0"/>
              <a:t>: HER2, KRAS, MET</a:t>
            </a:r>
            <a:r>
              <a:rPr lang="en-US" sz="1200" dirty="0"/>
              <a:t>; Custom Exome Panel in </a:t>
            </a:r>
            <a:r>
              <a:rPr lang="en-US" sz="1200" dirty="0" err="1" smtClean="0"/>
              <a:t>nonresponders</a:t>
            </a:r>
            <a:r>
              <a:rPr lang="en-US" sz="1200" dirty="0" smtClean="0"/>
              <a:t> </a:t>
            </a:r>
            <a:r>
              <a:rPr lang="en-US" sz="1200" dirty="0"/>
              <a:t>and at </a:t>
            </a:r>
            <a:r>
              <a:rPr lang="en-US" sz="1200" dirty="0" smtClean="0"/>
              <a:t>relapse serum quantification of Extracellular Domain of HER2 (HER2-ECD) 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146673" y="55424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X</a:t>
            </a:r>
            <a:r>
              <a:rPr lang="it-IT" sz="1400" b="1" dirty="0" smtClean="0"/>
              <a:t>4</a:t>
            </a:r>
            <a:endParaRPr lang="it-IT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61073" y="55424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X</a:t>
            </a:r>
            <a:r>
              <a:rPr lang="it-IT" sz="1400" b="1" dirty="0" smtClean="0"/>
              <a:t>4</a:t>
            </a:r>
            <a:endParaRPr lang="it-IT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75473" y="55424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X</a:t>
            </a:r>
            <a:r>
              <a:rPr lang="it-IT" sz="1400" b="1" dirty="0" smtClean="0"/>
              <a:t>4</a:t>
            </a:r>
            <a:endParaRPr lang="it-IT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89873" y="55424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X</a:t>
            </a:r>
            <a:r>
              <a:rPr lang="it-IT" sz="1400" b="1" dirty="0" smtClean="0"/>
              <a:t>4</a:t>
            </a:r>
            <a:endParaRPr lang="it-IT" sz="1400" b="1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1475656" y="2924944"/>
            <a:ext cx="1439615" cy="276999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chemeClr val="tx1"/>
                </a:solidFill>
              </a:rPr>
              <a:t>HER2 positive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r="49255"/>
          <a:stretch>
            <a:fillRect/>
          </a:stretch>
        </p:blipFill>
        <p:spPr bwMode="auto">
          <a:xfrm>
            <a:off x="107505" y="5914250"/>
            <a:ext cx="9628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2 6"/>
          <p:cNvCxnSpPr/>
          <p:nvPr/>
        </p:nvCxnSpPr>
        <p:spPr>
          <a:xfrm>
            <a:off x="7413873" y="4941168"/>
            <a:ext cx="329406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7806344" y="5631631"/>
            <a:ext cx="1230151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IRCC TARGET 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NGS panel</a:t>
            </a:r>
          </a:p>
        </p:txBody>
      </p:sp>
      <p:pic>
        <p:nvPicPr>
          <p:cNvPr id="1026" name="Picture 2" descr="http://www.di.unisa.it/~ads/BIOINFORMATICA/SequenziamentoDNA/Sequenziamento%20acidi_file/image006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22" y="5168762"/>
            <a:ext cx="1221273" cy="348470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323528" y="3911109"/>
            <a:ext cx="87044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IRCC TARGET 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+mn-lt"/>
              </a:rPr>
              <a:t>NGS panel</a:t>
            </a:r>
          </a:p>
        </p:txBody>
      </p:sp>
      <p:pic>
        <p:nvPicPr>
          <p:cNvPr id="49" name="Picture 2" descr="http://www.di.unisa.it/~ads/BIOINFORMATICA/SequenziamentoDNA/Sequenziamento%20acidi_file/image006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2091"/>
            <a:ext cx="880016" cy="34847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ttore 2 52"/>
          <p:cNvCxnSpPr/>
          <p:nvPr/>
        </p:nvCxnSpPr>
        <p:spPr>
          <a:xfrm flipH="1">
            <a:off x="1213100" y="3881437"/>
            <a:ext cx="100171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CasellaDiTesto 3"/>
          <p:cNvSpPr txBox="1"/>
          <p:nvPr/>
        </p:nvSpPr>
        <p:spPr>
          <a:xfrm>
            <a:off x="3719572" y="2339588"/>
            <a:ext cx="1356484" cy="276999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HER2 negative</a:t>
            </a:r>
          </a:p>
        </p:txBody>
      </p:sp>
      <p:cxnSp>
        <p:nvCxnSpPr>
          <p:cNvPr id="10" name="Straight Connector 9"/>
          <p:cNvCxnSpPr>
            <a:stCxn id="31" idx="3"/>
            <a:endCxn id="4" idx="1"/>
          </p:cNvCxnSpPr>
          <p:nvPr/>
        </p:nvCxnSpPr>
        <p:spPr>
          <a:xfrm>
            <a:off x="3318123" y="2471738"/>
            <a:ext cx="401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12316" idx="1"/>
          </p:cNvCxnSpPr>
          <p:nvPr/>
        </p:nvCxnSpPr>
        <p:spPr>
          <a:xfrm flipV="1">
            <a:off x="5076056" y="246647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  <a:endCxn id="2" idx="0"/>
          </p:cNvCxnSpPr>
          <p:nvPr/>
        </p:nvCxnSpPr>
        <p:spPr>
          <a:xfrm flipH="1">
            <a:off x="2196356" y="3744913"/>
            <a:ext cx="7342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7995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olo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41805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09828"/>
                </a:solidFill>
                <a:latin typeface="+mn-lt"/>
              </a:rPr>
              <a:t>Study Design</a:t>
            </a:r>
          </a:p>
        </p:txBody>
      </p:sp>
      <p:graphicFrame>
        <p:nvGraphicFramePr>
          <p:cNvPr id="29729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34969"/>
              </p:ext>
            </p:extLst>
          </p:nvPr>
        </p:nvGraphicFramePr>
        <p:xfrm>
          <a:off x="395536" y="1340767"/>
          <a:ext cx="8362950" cy="4782227"/>
        </p:xfrm>
        <a:graphic>
          <a:graphicData uri="http://schemas.openxmlformats.org/drawingml/2006/table">
            <a:tbl>
              <a:tblPr/>
              <a:tblGrid>
                <a:gridCol w="2414588"/>
                <a:gridCol w="5948362"/>
              </a:tblGrid>
              <a:tr h="41941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Objective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Activity of  lapatinib + trastuzumab in HER2 amplified  metastatic colorectal cancer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Design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Phase II, open label,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multicentric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 single-stage design according to Fleming and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A’Hern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 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19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Endpoints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Objective response (primary), safety, and time-to-progression (TTP, secondary)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Population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HER2+, mCRC after failures of previous chemotherapy,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antiangiogenesis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, and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antiEGFR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 therapies 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0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Main inclusion criteria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09828"/>
                        </a:buClr>
                        <a:buFont typeface="Arial" pitchFamily="34" charset="0"/>
                        <a:buChar char="•"/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Pathology: KRAS</a:t>
                      </a: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exon 2 wild type (WT);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HER2-positivity (IHC3+ or IHC2+/SISH+) according to HERACLES diagnostic criteria</a:t>
                      </a:r>
                    </a:p>
                    <a:p>
                      <a:pPr marL="285750" indent="-285750">
                        <a:buClr>
                          <a:srgbClr val="F09828"/>
                        </a:buClr>
                        <a:buFont typeface="Arial" pitchFamily="34" charset="0"/>
                        <a:buChar char="•"/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Prior therapies: Unless otherwise contraindicated</a:t>
                      </a: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should have received and </a:t>
                      </a:r>
                      <a:r>
                        <a:rPr lang="en-US" sz="1100" b="1" i="0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failed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fluoropyrimidine</a:t>
                      </a: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oxaliplatin-, irinotecan-, cetuximab- or panitumumab-containing therapy regimens</a:t>
                      </a:r>
                    </a:p>
                    <a:p>
                      <a:pPr marL="285750" indent="-285750">
                        <a:buClr>
                          <a:srgbClr val="F09828"/>
                        </a:buClr>
                        <a:buFont typeface="Arial" pitchFamily="34" charset="0"/>
                        <a:buChar char="•"/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Performance status ECOG 0-1</a:t>
                      </a:r>
                    </a:p>
                    <a:p>
                      <a:pPr marL="285750" indent="-285750">
                        <a:buClr>
                          <a:srgbClr val="F09828"/>
                        </a:buClr>
                        <a:buFont typeface="Arial" pitchFamily="34" charset="0"/>
                        <a:buChar char="•"/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Measurable disease according to  RECIST 1.1</a:t>
                      </a:r>
                    </a:p>
                    <a:p>
                      <a:pPr marL="285750" indent="-285750">
                        <a:buClr>
                          <a:srgbClr val="F09828"/>
                        </a:buClr>
                        <a:buFont typeface="Arial" pitchFamily="34" charset="0"/>
                        <a:buChar char="•"/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Adequate vital organ function (cardiac, bone marrow, renal, liver) 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Treatment 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Lapatinib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1000 mg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qd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                                                                                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Trastuzumab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4 mg/kg IV load dose, then 2 mg/kg IV weekly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Tumor assessment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RECIST 1,1 imaging every 8 weeks and liquid biopsy every 2 weeks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Double-lecture centralized response assessment, Mint Lesion® software assisted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Statistical assumptions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H0 10%, H1 30%, α = 0.05 and power =0.85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Primary endpoint: Objective Response according to RECIST 1.1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19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Sample size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27 patients; 6 responses must be observed for the study to be positive</a:t>
                      </a:r>
                    </a:p>
                  </a:txBody>
                  <a:tcPr marL="71997" marR="71997" marT="71929" marB="719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6727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635896" y="188640"/>
            <a:ext cx="1818868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836</a:t>
            </a:r>
          </a:p>
          <a:p>
            <a:pPr algn="ctr"/>
            <a:r>
              <a:rPr lang="it-IT" sz="1400" dirty="0" smtClean="0"/>
              <a:t>KRAS WT </a:t>
            </a:r>
            <a:r>
              <a:rPr lang="it-IT" sz="1400" dirty="0" err="1" smtClean="0"/>
              <a:t>screened</a:t>
            </a:r>
            <a:endParaRPr lang="it-IT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09216" y="980728"/>
            <a:ext cx="2088232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72</a:t>
            </a:r>
          </a:p>
          <a:p>
            <a:pPr algn="ctr"/>
            <a:r>
              <a:rPr lang="it-IT" sz="1400" dirty="0" smtClean="0"/>
              <a:t>IHC 2+/3+ (8,6%)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329196" y="1772816"/>
            <a:ext cx="2448272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44</a:t>
            </a:r>
          </a:p>
          <a:p>
            <a:pPr algn="ctr"/>
            <a:r>
              <a:rPr lang="it-IT" sz="1400" dirty="0" smtClean="0"/>
              <a:t>FISH+ (5,3%</a:t>
            </a:r>
            <a:r>
              <a:rPr lang="it-IT" sz="1400" baseline="-25000" dirty="0" smtClean="0"/>
              <a:t>tot</a:t>
            </a:r>
            <a:r>
              <a:rPr lang="it-IT" sz="1400" dirty="0" smtClean="0"/>
              <a:t>  61%</a:t>
            </a:r>
            <a:r>
              <a:rPr lang="it-IT" sz="1400" baseline="-25000" dirty="0" smtClean="0"/>
              <a:t>2+/3+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768100" y="2576518"/>
            <a:ext cx="792088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IHC 3+</a:t>
            </a:r>
          </a:p>
          <a:p>
            <a:pPr algn="ctr"/>
            <a:r>
              <a:rPr lang="it-IT" sz="1400" dirty="0" smtClean="0"/>
              <a:t>N 33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556962" y="2576518"/>
            <a:ext cx="820492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IHC 2+</a:t>
            </a:r>
          </a:p>
          <a:p>
            <a:pPr algn="ctr"/>
            <a:r>
              <a:rPr lang="it-IT" sz="1400" dirty="0" smtClean="0"/>
              <a:t>N 11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990160" y="2998708"/>
            <a:ext cx="1978506" cy="7694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100" b="1" dirty="0" smtClean="0"/>
              <a:t>21 HER2+ </a:t>
            </a:r>
            <a:r>
              <a:rPr lang="it-IT" sz="1100" b="1" dirty="0" err="1" smtClean="0"/>
              <a:t>did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not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meet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inclusion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criteria</a:t>
            </a:r>
            <a:r>
              <a:rPr lang="it-IT" sz="1100" b="1" dirty="0" smtClean="0"/>
              <a:t> (no </a:t>
            </a:r>
            <a:r>
              <a:rPr lang="it-IT" sz="1100" b="1" dirty="0" err="1" smtClean="0"/>
              <a:t>prior</a:t>
            </a:r>
            <a:r>
              <a:rPr lang="it-IT" sz="1100" b="1" dirty="0" smtClean="0"/>
              <a:t> anti-EGFR </a:t>
            </a:r>
            <a:r>
              <a:rPr lang="it-IT" sz="1100" b="1" dirty="0" err="1" smtClean="0"/>
              <a:t>therapy</a:t>
            </a:r>
            <a:r>
              <a:rPr lang="it-IT" sz="1100" b="1" dirty="0"/>
              <a:t> </a:t>
            </a:r>
            <a:r>
              <a:rPr lang="it-IT" sz="1100" b="1" dirty="0" smtClean="0"/>
              <a:t>or </a:t>
            </a:r>
            <a:r>
              <a:rPr lang="it-IT" sz="1100" b="1" dirty="0" err="1" smtClean="0"/>
              <a:t>comorbidities</a:t>
            </a:r>
            <a:r>
              <a:rPr lang="it-IT" sz="1100" b="1" dirty="0" smtClean="0"/>
              <a:t>), or </a:t>
            </a:r>
            <a:r>
              <a:rPr lang="it-IT" sz="1100" b="1" dirty="0" err="1" smtClean="0"/>
              <a:t>too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early</a:t>
            </a:r>
            <a:endParaRPr lang="it-IT" sz="1100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676660" y="4221088"/>
            <a:ext cx="1777360" cy="4924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2"/>
                </a:solidFill>
              </a:rPr>
              <a:t>N 23</a:t>
            </a:r>
          </a:p>
          <a:p>
            <a:pPr algn="ctr"/>
            <a:r>
              <a:rPr lang="it-IT" sz="1100" b="1" dirty="0" err="1" smtClean="0">
                <a:solidFill>
                  <a:schemeClr val="bg2"/>
                </a:solidFill>
              </a:rPr>
              <a:t>Enrolled</a:t>
            </a:r>
            <a:r>
              <a:rPr lang="it-IT" sz="1100" b="1" dirty="0" smtClean="0">
                <a:solidFill>
                  <a:schemeClr val="bg2"/>
                </a:solidFill>
              </a:rPr>
              <a:t> and </a:t>
            </a:r>
            <a:r>
              <a:rPr lang="it-IT" sz="1100" b="1" dirty="0" err="1" smtClean="0">
                <a:solidFill>
                  <a:schemeClr val="bg2"/>
                </a:solidFill>
              </a:rPr>
              <a:t>treated</a:t>
            </a:r>
            <a:r>
              <a:rPr lang="it-IT" sz="1100" b="1" dirty="0" smtClean="0">
                <a:solidFill>
                  <a:schemeClr val="bg2"/>
                </a:solidFill>
              </a:rPr>
              <a:t> </a:t>
            </a:r>
            <a:endParaRPr lang="it-IT" sz="1100" b="1" dirty="0">
              <a:solidFill>
                <a:schemeClr val="bg2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278682" y="5858108"/>
            <a:ext cx="2016224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13</a:t>
            </a:r>
          </a:p>
          <a:p>
            <a:pPr algn="ctr"/>
            <a:r>
              <a:rPr lang="it-IT" sz="1400" dirty="0" smtClean="0"/>
              <a:t>3+ GCNV </a:t>
            </a:r>
            <a:r>
              <a:rPr lang="it-IT" sz="1400" dirty="0" smtClean="0">
                <a:latin typeface="Arial"/>
                <a:cs typeface="Arial"/>
              </a:rPr>
              <a:t>≥</a:t>
            </a:r>
            <a:r>
              <a:rPr lang="it-IT" sz="1400" dirty="0" smtClean="0"/>
              <a:t>20</a:t>
            </a:r>
            <a:endParaRPr lang="it-IT" sz="1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564642" y="5858108"/>
            <a:ext cx="2016224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4</a:t>
            </a:r>
          </a:p>
          <a:p>
            <a:pPr algn="ctr"/>
            <a:r>
              <a:rPr lang="it-IT" sz="1400" dirty="0" smtClean="0"/>
              <a:t>3+ GCNV &lt;20</a:t>
            </a:r>
            <a:endParaRPr lang="it-IT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959202" y="5858108"/>
            <a:ext cx="2016224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 5</a:t>
            </a:r>
          </a:p>
          <a:p>
            <a:pPr algn="ctr"/>
            <a:r>
              <a:rPr lang="it-IT" sz="1400" dirty="0" smtClean="0"/>
              <a:t>2+ GCNV &lt;20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7796" y="3501008"/>
            <a:ext cx="792088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IHC 3+</a:t>
            </a:r>
          </a:p>
          <a:p>
            <a:pPr algn="ctr"/>
            <a:r>
              <a:rPr lang="it-IT" sz="1400" dirty="0" smtClean="0"/>
              <a:t>N 17</a:t>
            </a:r>
            <a:endParaRPr lang="it-IT" sz="1400" dirty="0"/>
          </a:p>
        </p:txBody>
      </p:sp>
      <p:cxnSp>
        <p:nvCxnSpPr>
          <p:cNvPr id="32" name="Connettore 2 31"/>
          <p:cNvCxnSpPr>
            <a:stCxn id="4" idx="2"/>
            <a:endCxn id="5" idx="0"/>
          </p:cNvCxnSpPr>
          <p:nvPr/>
        </p:nvCxnSpPr>
        <p:spPr>
          <a:xfrm>
            <a:off x="4545330" y="711860"/>
            <a:ext cx="8002" cy="2688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5" idx="2"/>
            <a:endCxn id="6" idx="0"/>
          </p:cNvCxnSpPr>
          <p:nvPr/>
        </p:nvCxnSpPr>
        <p:spPr>
          <a:xfrm>
            <a:off x="4553332" y="1503948"/>
            <a:ext cx="0" cy="2688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6" idx="2"/>
            <a:endCxn id="17" idx="0"/>
          </p:cNvCxnSpPr>
          <p:nvPr/>
        </p:nvCxnSpPr>
        <p:spPr>
          <a:xfrm>
            <a:off x="4553332" y="2296036"/>
            <a:ext cx="12008" cy="19250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17" idx="2"/>
            <a:endCxn id="19" idx="0"/>
          </p:cNvCxnSpPr>
          <p:nvPr/>
        </p:nvCxnSpPr>
        <p:spPr>
          <a:xfrm rot="5400000">
            <a:off x="2853779" y="4146546"/>
            <a:ext cx="1144577" cy="2278546"/>
          </a:xfrm>
          <a:prstGeom prst="bentConnector3">
            <a:avLst>
              <a:gd name="adj1" fmla="val 8025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39"/>
          <p:cNvCxnSpPr>
            <a:stCxn id="17" idx="2"/>
            <a:endCxn id="23" idx="0"/>
          </p:cNvCxnSpPr>
          <p:nvPr/>
        </p:nvCxnSpPr>
        <p:spPr>
          <a:xfrm rot="16200000" flipH="1">
            <a:off x="5194039" y="4084832"/>
            <a:ext cx="1144577" cy="2401974"/>
          </a:xfrm>
          <a:prstGeom prst="bentConnector3">
            <a:avLst>
              <a:gd name="adj1" fmla="val 803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17" idx="2"/>
            <a:endCxn id="22" idx="0"/>
          </p:cNvCxnSpPr>
          <p:nvPr/>
        </p:nvCxnSpPr>
        <p:spPr>
          <a:xfrm>
            <a:off x="4565340" y="4713531"/>
            <a:ext cx="7414" cy="1144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endCxn id="15" idx="1"/>
          </p:cNvCxnSpPr>
          <p:nvPr/>
        </p:nvCxnSpPr>
        <p:spPr>
          <a:xfrm>
            <a:off x="4572754" y="3298790"/>
            <a:ext cx="1417406" cy="84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565209" y="3501008"/>
            <a:ext cx="792088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IHC 2+</a:t>
            </a:r>
          </a:p>
          <a:p>
            <a:pPr algn="ctr"/>
            <a:r>
              <a:rPr lang="it-IT" sz="1400" dirty="0" smtClean="0"/>
              <a:t>N 6</a:t>
            </a:r>
            <a:endParaRPr lang="it-IT" sz="1400" dirty="0"/>
          </a:p>
        </p:txBody>
      </p:sp>
      <p:sp>
        <p:nvSpPr>
          <p:cNvPr id="25" name="TextBox 5"/>
          <p:cNvSpPr txBox="1"/>
          <p:nvPr/>
        </p:nvSpPr>
        <p:spPr>
          <a:xfrm>
            <a:off x="323528" y="4479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pPr algn="l"/>
            <a:r>
              <a:rPr lang="it-IT" sz="2800" dirty="0" smtClean="0">
                <a:solidFill>
                  <a:srgbClr val="F09828"/>
                </a:solidFill>
              </a:rPr>
              <a:t>Study Consort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5990160" y="4714298"/>
            <a:ext cx="1978506" cy="2616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100" b="1" dirty="0" smtClean="0"/>
              <a:t>1 </a:t>
            </a:r>
            <a:r>
              <a:rPr lang="it-IT" sz="1100" dirty="0"/>
              <a:t>t</a:t>
            </a:r>
            <a:r>
              <a:rPr lang="it-IT" sz="1100" dirty="0" smtClean="0"/>
              <a:t>oo early </a:t>
            </a:r>
            <a:endParaRPr lang="it-IT" sz="1100" dirty="0"/>
          </a:p>
        </p:txBody>
      </p:sp>
      <p:cxnSp>
        <p:nvCxnSpPr>
          <p:cNvPr id="31" name="Connettore 2 30"/>
          <p:cNvCxnSpPr>
            <a:endCxn id="30" idx="1"/>
          </p:cNvCxnSpPr>
          <p:nvPr/>
        </p:nvCxnSpPr>
        <p:spPr>
          <a:xfrm>
            <a:off x="4572754" y="4845103"/>
            <a:ext cx="141740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680354" y="4996247"/>
            <a:ext cx="1777360" cy="477054"/>
          </a:xfrm>
          <a:prstGeom prst="rect">
            <a:avLst/>
          </a:prstGeom>
          <a:solidFill>
            <a:srgbClr val="F0982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2"/>
                </a:solidFill>
              </a:rPr>
              <a:t>N 22</a:t>
            </a:r>
          </a:p>
          <a:p>
            <a:pPr algn="ctr"/>
            <a:r>
              <a:rPr lang="it-IT" sz="1100" b="1" dirty="0" err="1" smtClean="0">
                <a:solidFill>
                  <a:schemeClr val="bg2"/>
                </a:solidFill>
              </a:rPr>
              <a:t>Evaluable</a:t>
            </a:r>
            <a:r>
              <a:rPr lang="it-IT" sz="1100" b="1" dirty="0" smtClean="0">
                <a:solidFill>
                  <a:schemeClr val="bg2"/>
                </a:solidFill>
              </a:rPr>
              <a:t> for </a:t>
            </a:r>
            <a:r>
              <a:rPr lang="it-IT" sz="1100" b="1" dirty="0" err="1" smtClean="0">
                <a:solidFill>
                  <a:schemeClr val="bg2"/>
                </a:solidFill>
              </a:rPr>
              <a:t>response</a:t>
            </a:r>
            <a:r>
              <a:rPr lang="it-IT" sz="1100" b="1" dirty="0" smtClean="0">
                <a:solidFill>
                  <a:schemeClr val="bg2"/>
                </a:solidFill>
              </a:rPr>
              <a:t> </a:t>
            </a:r>
            <a:endParaRPr lang="it-IT" sz="1100" b="1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8698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90911"/>
              </p:ext>
            </p:extLst>
          </p:nvPr>
        </p:nvGraphicFramePr>
        <p:xfrm>
          <a:off x="683568" y="1257614"/>
          <a:ext cx="7560841" cy="4752524"/>
        </p:xfrm>
        <a:graphic>
          <a:graphicData uri="http://schemas.openxmlformats.org/drawingml/2006/table">
            <a:tbl>
              <a:tblPr bandRow="1"/>
              <a:tblGrid>
                <a:gridCol w="1872207"/>
                <a:gridCol w="3816424"/>
                <a:gridCol w="936105"/>
                <a:gridCol w="936105"/>
              </a:tblGrid>
              <a:tr h="17849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Characteristics</a:t>
                      </a:r>
                      <a:endParaRPr lang="it-IT" sz="11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Patients</a:t>
                      </a:r>
                      <a:endParaRPr lang="it-IT" sz="11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78495"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96048">
                <a:tc rowSpan="2"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Age 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40-86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rowSpan="2"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Gender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Females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Males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323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Performance status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ECOG 0/1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rowSpan="2"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Tumor</a:t>
                      </a:r>
                      <a:r>
                        <a:rPr lang="it-IT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site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Colon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Rectum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rowSpan="8"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Extent of disease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site only 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Liver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Lung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Multiple sites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Liver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Lung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Nodes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1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 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sites</a:t>
                      </a:r>
                    </a:p>
                  </a:txBody>
                  <a:tcPr marL="202992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18" marR="7518" marT="7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299">
                <a:tc rowSpan="6"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Prior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treatments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Median number of previous line for </a:t>
                      </a:r>
                      <a:br>
                        <a:rPr lang="en-US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metastatic disease (range)</a:t>
                      </a:r>
                      <a:endParaRPr lang="it-IT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5 (2-8)</a:t>
                      </a:r>
                      <a:endParaRPr lang="it-IT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18" marR="7518" marT="7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it-IT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it-IT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More 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than 3 previous lines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rior 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cetuximab or panitumumab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7518" marR="7518" marT="75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Patients</a:t>
                      </a:r>
                      <a:r>
                        <a:rPr lang="it-IT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it-IT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responding</a:t>
                      </a:r>
                      <a:r>
                        <a:rPr lang="it-IT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cetuximab or panitumumab 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8">
                <a:tc v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8" marR="7518" marT="7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rior </a:t>
                      </a:r>
                      <a:r>
                        <a:rPr lang="it-IT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bevacizumab </a:t>
                      </a:r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treatment*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10*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100%*</a:t>
                      </a:r>
                      <a:endParaRPr lang="it-IT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18" marR="7518" marT="75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611560" y="6010141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*Only 10/23 patients were eligible for bevacizumab treatment</a:t>
            </a:r>
            <a:endParaRPr lang="it-IT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537533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it-IT" sz="3200" dirty="0" smtClean="0">
                <a:solidFill>
                  <a:srgbClr val="F09828"/>
                </a:solidFill>
              </a:rPr>
              <a:t>Patients Characteristics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9240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620688"/>
            <a:ext cx="2740728" cy="1858490"/>
            <a:chOff x="-130724" y="627001"/>
            <a:chExt cx="3146797" cy="2002507"/>
          </a:xfrm>
        </p:grpSpPr>
        <p:pic>
          <p:nvPicPr>
            <p:cNvPr id="121858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3" t="24774" r="4092" b="17815"/>
            <a:stretch>
              <a:fillRect/>
            </a:stretch>
          </p:blipFill>
          <p:spPr bwMode="auto">
            <a:xfrm>
              <a:off x="-130724" y="627001"/>
              <a:ext cx="3146797" cy="2002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cxnSp>
          <p:nvCxnSpPr>
            <p:cNvPr id="7" name="Connettore 2 6"/>
            <p:cNvCxnSpPr/>
            <p:nvPr/>
          </p:nvCxnSpPr>
          <p:spPr>
            <a:xfrm flipV="1">
              <a:off x="282660" y="1264569"/>
              <a:ext cx="360362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 flipV="1">
              <a:off x="1470715" y="2179092"/>
              <a:ext cx="358775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98438" y="225515"/>
            <a:ext cx="9450388" cy="323165"/>
          </a:xfrm>
          <a:prstGeom prst="rect">
            <a:avLst/>
          </a:prstGeo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sz="1500" b="1" dirty="0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Patient #121015: Age 62, </a:t>
            </a:r>
            <a:r>
              <a:rPr lang="en-GB" sz="1500" b="1" dirty="0">
                <a:solidFill>
                  <a:srgbClr val="F09828"/>
                </a:solidFill>
                <a:latin typeface="+mn-lt"/>
                <a:ea typeface="Gungsuh" pitchFamily="18" charset="-127"/>
              </a:rPr>
              <a:t>5</a:t>
            </a:r>
            <a:r>
              <a:rPr lang="en-GB" sz="1500" b="1" dirty="0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 Prior Chemotherapies + </a:t>
            </a:r>
            <a:r>
              <a:rPr lang="en-GB" sz="1500" b="1" dirty="0" err="1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Panitumumab</a:t>
            </a:r>
            <a:r>
              <a:rPr lang="en-GB" sz="1500" b="1" dirty="0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 + </a:t>
            </a:r>
            <a:r>
              <a:rPr lang="en-GB" sz="1500" b="1" dirty="0" err="1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Bevacizumab</a:t>
            </a:r>
            <a:r>
              <a:rPr lang="en-GB" sz="1500" b="1" dirty="0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 + </a:t>
            </a:r>
            <a:r>
              <a:rPr lang="en-GB" sz="1500" b="1" dirty="0" err="1" smtClean="0">
                <a:solidFill>
                  <a:srgbClr val="F09828"/>
                </a:solidFill>
                <a:latin typeface="+mn-lt"/>
                <a:ea typeface="Gungsuh" pitchFamily="18" charset="-127"/>
              </a:rPr>
              <a:t>Regorafenib</a:t>
            </a:r>
            <a:endParaRPr lang="en-GB" sz="1500" b="1" dirty="0" smtClean="0">
              <a:solidFill>
                <a:srgbClr val="F09828"/>
              </a:solidFill>
              <a:latin typeface="+mn-lt"/>
              <a:ea typeface="Gungsuh" pitchFamily="18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51143" y="652092"/>
            <a:ext cx="2718145" cy="1823143"/>
            <a:chOff x="0" y="2722636"/>
            <a:chExt cx="3218316" cy="2002508"/>
          </a:xfrm>
        </p:grpSpPr>
        <p:pic>
          <p:nvPicPr>
            <p:cNvPr id="12185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65" b="17815"/>
            <a:stretch>
              <a:fillRect/>
            </a:stretch>
          </p:blipFill>
          <p:spPr bwMode="auto">
            <a:xfrm>
              <a:off x="0" y="2722636"/>
              <a:ext cx="3218316" cy="2002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cxnSp>
          <p:nvCxnSpPr>
            <p:cNvPr id="3" name="Connettore 2 2"/>
            <p:cNvCxnSpPr/>
            <p:nvPr/>
          </p:nvCxnSpPr>
          <p:spPr>
            <a:xfrm flipV="1">
              <a:off x="396202" y="3321050"/>
              <a:ext cx="360363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/>
            <p:cNvCxnSpPr/>
            <p:nvPr/>
          </p:nvCxnSpPr>
          <p:spPr>
            <a:xfrm flipV="1">
              <a:off x="1788159" y="4332102"/>
              <a:ext cx="358775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00192" y="620688"/>
            <a:ext cx="2718145" cy="1792983"/>
            <a:chOff x="29550" y="4757274"/>
            <a:chExt cx="3178676" cy="198409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9" t="38872" r="37990" b="25074"/>
            <a:stretch/>
          </p:blipFill>
          <p:spPr bwMode="auto">
            <a:xfrm>
              <a:off x="29550" y="4757274"/>
              <a:ext cx="3178676" cy="19840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Connettore 2 5"/>
            <p:cNvCxnSpPr/>
            <p:nvPr/>
          </p:nvCxnSpPr>
          <p:spPr>
            <a:xfrm flipV="1">
              <a:off x="467544" y="5361003"/>
              <a:ext cx="360363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/>
            <p:nvPr/>
          </p:nvCxnSpPr>
          <p:spPr>
            <a:xfrm flipV="1">
              <a:off x="1703499" y="6255461"/>
              <a:ext cx="358775" cy="215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sellaDiTesto 14"/>
          <p:cNvSpPr txBox="1"/>
          <p:nvPr/>
        </p:nvSpPr>
        <p:spPr>
          <a:xfrm>
            <a:off x="397748" y="249289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Dec 31, 2013</a:t>
            </a:r>
          </a:p>
          <a:p>
            <a:pPr algn="ctr"/>
            <a:r>
              <a:rPr lang="it-IT" sz="1200" b="1" dirty="0" smtClean="0"/>
              <a:t>Baseline</a:t>
            </a:r>
            <a:endParaRPr lang="it-IT" sz="12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458087" y="249289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March 20, 2014</a:t>
            </a:r>
          </a:p>
          <a:p>
            <a:pPr algn="ctr"/>
            <a:r>
              <a:rPr lang="it-IT" sz="1200" b="1" dirty="0" smtClean="0"/>
              <a:t>Week 8 </a:t>
            </a:r>
            <a:r>
              <a:rPr lang="it-IT" sz="1200" b="1" dirty="0" smtClean="0">
                <a:solidFill>
                  <a:srgbClr val="FFFF00"/>
                </a:solidFill>
              </a:rPr>
              <a:t>partial respnse (PR)</a:t>
            </a:r>
            <a:endParaRPr lang="it-IT" sz="1200" b="1" dirty="0">
              <a:solidFill>
                <a:srgbClr val="FFFF0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507136" y="249289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July 10, 2014</a:t>
            </a:r>
          </a:p>
          <a:p>
            <a:pPr algn="ctr"/>
            <a:r>
              <a:rPr lang="it-IT" sz="1200" b="1" dirty="0" smtClean="0"/>
              <a:t>Week 24 </a:t>
            </a:r>
            <a:r>
              <a:rPr lang="it-IT" sz="1200" b="1" dirty="0" smtClean="0">
                <a:solidFill>
                  <a:srgbClr val="FFFF00"/>
                </a:solidFill>
              </a:rPr>
              <a:t>PR</a:t>
            </a:r>
            <a:endParaRPr lang="it-IT" sz="1200" b="1" dirty="0">
              <a:solidFill>
                <a:srgbClr val="FFFF00"/>
              </a:solidFill>
            </a:endParaRPr>
          </a:p>
        </p:txBody>
      </p:sp>
      <p:pic>
        <p:nvPicPr>
          <p:cNvPr id="18" name="Picture 2" descr="C:\Documents and Settings\asartorebianchi\Desktop\SG baselin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/>
          <a:stretch/>
        </p:blipFill>
        <p:spPr bwMode="auto">
          <a:xfrm>
            <a:off x="35496" y="3309367"/>
            <a:ext cx="2967867" cy="25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Documents and Settings\asartorebianchi\Desktop\SG week 8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r="6861" b="10229"/>
          <a:stretch/>
        </p:blipFill>
        <p:spPr bwMode="auto">
          <a:xfrm>
            <a:off x="3097449" y="3309367"/>
            <a:ext cx="2986719" cy="25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539552" y="596219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Jan 27, 2014</a:t>
            </a:r>
          </a:p>
          <a:p>
            <a:pPr algn="ctr"/>
            <a:r>
              <a:rPr lang="it-IT" sz="1200" b="1" dirty="0" smtClean="0"/>
              <a:t>Baseline</a:t>
            </a:r>
            <a:endParaRPr lang="it-IT" sz="12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438680" y="59794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March 23, 2014</a:t>
            </a:r>
          </a:p>
          <a:p>
            <a:pPr algn="ctr"/>
            <a:r>
              <a:rPr lang="it-IT" sz="1200" b="1" dirty="0" smtClean="0"/>
              <a:t>Week 8 </a:t>
            </a:r>
            <a:r>
              <a:rPr lang="it-IT" sz="1200" b="1" dirty="0" smtClean="0">
                <a:solidFill>
                  <a:srgbClr val="FFFF00"/>
                </a:solidFill>
              </a:rPr>
              <a:t>PR</a:t>
            </a:r>
            <a:endParaRPr lang="it-IT" sz="1200" b="1" dirty="0">
              <a:solidFill>
                <a:srgbClr val="FFFF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t="29857" r="34122" b="8333"/>
          <a:stretch/>
        </p:blipFill>
        <p:spPr bwMode="auto">
          <a:xfrm>
            <a:off x="6156176" y="3309367"/>
            <a:ext cx="2880320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CasellaDiTesto 22"/>
          <p:cNvSpPr txBox="1"/>
          <p:nvPr/>
        </p:nvSpPr>
        <p:spPr>
          <a:xfrm>
            <a:off x="6444208" y="59794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July, 15, 2014</a:t>
            </a:r>
          </a:p>
          <a:p>
            <a:pPr algn="ctr"/>
            <a:r>
              <a:rPr lang="it-IT" sz="1200" b="1" dirty="0" smtClean="0"/>
              <a:t>Week 24 </a:t>
            </a:r>
            <a:r>
              <a:rPr lang="it-IT" sz="1200" b="1" dirty="0" smtClean="0">
                <a:solidFill>
                  <a:srgbClr val="FFFF00"/>
                </a:solidFill>
              </a:rPr>
              <a:t>PR</a:t>
            </a:r>
            <a:endParaRPr lang="it-IT" sz="1200" b="1" dirty="0">
              <a:solidFill>
                <a:srgbClr val="FFFF00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004048" y="604216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[…]</a:t>
            </a:r>
            <a:endParaRPr lang="it-IT" sz="1400" b="1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-198438" y="2986202"/>
            <a:ext cx="9450388" cy="323165"/>
          </a:xfrm>
          <a:prstGeom prst="rect">
            <a:avLst/>
          </a:prstGeo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it-IT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Calibri" pitchFamily="34" charset="0"/>
                <a:ea typeface="Gungsuh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1500" dirty="0" smtClean="0">
                <a:solidFill>
                  <a:srgbClr val="F09828"/>
                </a:solidFill>
                <a:latin typeface="+mn-lt"/>
              </a:rPr>
              <a:t>Patient #121016: Age 86, 4 Prior Chemotherapies + </a:t>
            </a:r>
            <a:r>
              <a:rPr lang="en-GB" sz="1500" dirty="0" err="1" smtClean="0">
                <a:solidFill>
                  <a:srgbClr val="F09828"/>
                </a:solidFill>
                <a:latin typeface="+mn-lt"/>
              </a:rPr>
              <a:t>Panitumumab</a:t>
            </a:r>
            <a:endParaRPr lang="en-GB" sz="1500" dirty="0">
              <a:solidFill>
                <a:srgbClr val="F09828"/>
              </a:solidFill>
              <a:latin typeface="+mn-lt"/>
            </a:endParaRPr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467544" y="4676009"/>
            <a:ext cx="312478" cy="2003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3707904" y="4575822"/>
            <a:ext cx="312478" cy="2003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6588224" y="4549807"/>
            <a:ext cx="312478" cy="2003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>
            <a:off x="2354154" y="4482851"/>
            <a:ext cx="230426" cy="273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5364088" y="4476911"/>
            <a:ext cx="230426" cy="273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H="1">
            <a:off x="8244408" y="4413172"/>
            <a:ext cx="230426" cy="273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004048" y="247082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[…]</a:t>
            </a:r>
            <a:endParaRPr lang="it-IT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437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47555"/>
              </p:ext>
            </p:extLst>
          </p:nvPr>
        </p:nvGraphicFramePr>
        <p:xfrm>
          <a:off x="423862" y="1200417"/>
          <a:ext cx="8296275" cy="476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251520" y="390961"/>
            <a:ext cx="871296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it-IT" sz="2800" b="1" dirty="0" smtClean="0">
                <a:solidFill>
                  <a:srgbClr val="F09828"/>
                </a:solidFill>
              </a:rPr>
              <a:t>Objective Response Rate by HER2 </a:t>
            </a:r>
            <a:r>
              <a:rPr lang="it-IT" sz="2800" b="1" dirty="0">
                <a:solidFill>
                  <a:srgbClr val="F09828"/>
                </a:solidFill>
              </a:rPr>
              <a:t>I</a:t>
            </a:r>
            <a:r>
              <a:rPr lang="it-IT" sz="2800" b="1" dirty="0" smtClean="0">
                <a:solidFill>
                  <a:srgbClr val="F09828"/>
                </a:solidFill>
              </a:rPr>
              <a:t>HC Score or Gene Copy </a:t>
            </a:r>
            <a:r>
              <a:rPr lang="it-IT" sz="2800" b="1" dirty="0">
                <a:solidFill>
                  <a:srgbClr val="F09828"/>
                </a:solidFill>
              </a:rPr>
              <a:t>Number (GCN</a:t>
            </a:r>
            <a:r>
              <a:rPr lang="it-IT" sz="2800" b="1" dirty="0" smtClean="0">
                <a:solidFill>
                  <a:srgbClr val="F09828"/>
                </a:solidFill>
              </a:rPr>
              <a:t>) Variation</a:t>
            </a:r>
            <a:endParaRPr lang="it-IT" sz="2800" b="1" dirty="0">
              <a:solidFill>
                <a:srgbClr val="F09828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07703" y="4637514"/>
            <a:ext cx="10545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i="1" dirty="0" smtClean="0">
                <a:solidFill>
                  <a:srgbClr val="F09828"/>
                </a:solidFill>
              </a:rPr>
              <a:t>P</a:t>
            </a:r>
            <a:r>
              <a:rPr lang="it-IT" sz="1400" b="1" dirty="0" smtClean="0">
                <a:solidFill>
                  <a:srgbClr val="F09828"/>
                </a:solidFill>
              </a:rPr>
              <a:t> = .134*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76486" y="6032321"/>
            <a:ext cx="513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*Fisher’s exact test</a:t>
            </a:r>
          </a:p>
          <a:p>
            <a:r>
              <a:rPr lang="en-US" sz="1000" b="1" dirty="0" smtClean="0"/>
              <a:t>IHC, Immunohistochemistry; SD, stable disease; PD, progressive disease</a:t>
            </a:r>
            <a:endParaRPr lang="it-IT" sz="10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516216" y="4465869"/>
            <a:ext cx="105457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i="1" dirty="0" smtClean="0">
                <a:solidFill>
                  <a:srgbClr val="F09828"/>
                </a:solidFill>
              </a:rPr>
              <a:t>P</a:t>
            </a:r>
            <a:r>
              <a:rPr lang="it-IT" sz="1400" b="1" dirty="0" smtClean="0">
                <a:solidFill>
                  <a:srgbClr val="F09828"/>
                </a:solidFill>
              </a:rPr>
              <a:t> = .022*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466284" y="2877976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10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57406" y="4857683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 7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042176" y="3702437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5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083185" y="2722927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 7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641709" y="3695527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 8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083185" y="4681609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</a:rPr>
              <a:t>N  7</a:t>
            </a:r>
            <a:endParaRPr lang="it-IT" sz="1000" b="1" dirty="0">
              <a:solidFill>
                <a:schemeClr val="bg1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448528" y="5855932"/>
            <a:ext cx="5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Arial Narrow" panose="020B0606020202030204" pitchFamily="34" charset="0"/>
              </a:rPr>
              <a:t>N 17</a:t>
            </a:r>
            <a:endParaRPr lang="it-IT" sz="1200" b="1" dirty="0">
              <a:latin typeface="Arial Narrow" panose="020B0606020202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3033297" y="5855932"/>
            <a:ext cx="5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Arial Narrow" panose="020B0606020202030204" pitchFamily="34" charset="0"/>
              </a:rPr>
              <a:t>N 5</a:t>
            </a:r>
            <a:endParaRPr lang="it-IT" sz="1200" b="1" dirty="0">
              <a:latin typeface="Arial Narrow" panose="020B060602020203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6074307" y="5855932"/>
            <a:ext cx="5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Arial Narrow" panose="020B0606020202030204" pitchFamily="34" charset="0"/>
              </a:rPr>
              <a:t>N  14</a:t>
            </a:r>
            <a:endParaRPr lang="it-IT" sz="1200" b="1" dirty="0">
              <a:latin typeface="Arial Narrow" panose="020B060602020203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560929" y="5855932"/>
            <a:ext cx="5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Arial Narrow" panose="020B0606020202030204" pitchFamily="34" charset="0"/>
              </a:rPr>
              <a:t>N  8</a:t>
            </a:r>
            <a:endParaRPr lang="it-IT" sz="12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103" y="6390853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5628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F09828"/>
                </a:solidFill>
              </a:rPr>
              <a:t>Response: Spaghetti Plot</a:t>
            </a:r>
            <a:endParaRPr lang="en-US" sz="3200" b="1" dirty="0">
              <a:solidFill>
                <a:srgbClr val="F09828"/>
              </a:solidFill>
            </a:endParaRPr>
          </a:p>
        </p:txBody>
      </p:sp>
      <p:graphicFrame>
        <p:nvGraphicFramePr>
          <p:cNvPr id="57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5262"/>
              </p:ext>
            </p:extLst>
          </p:nvPr>
        </p:nvGraphicFramePr>
        <p:xfrm>
          <a:off x="243583" y="629399"/>
          <a:ext cx="8865500" cy="583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Gruppo 57"/>
          <p:cNvGrpSpPr/>
          <p:nvPr/>
        </p:nvGrpSpPr>
        <p:grpSpPr>
          <a:xfrm>
            <a:off x="1204241" y="5087816"/>
            <a:ext cx="2079482" cy="786319"/>
            <a:chOff x="2061454" y="4779396"/>
            <a:chExt cx="2079482" cy="786319"/>
          </a:xfrm>
        </p:grpSpPr>
        <p:sp>
          <p:nvSpPr>
            <p:cNvPr id="59" name="Rettangolo 58"/>
            <p:cNvSpPr/>
            <p:nvPr/>
          </p:nvSpPr>
          <p:spPr>
            <a:xfrm flipV="1">
              <a:off x="2061454" y="4869160"/>
              <a:ext cx="108000" cy="108000"/>
            </a:xfrm>
            <a:prstGeom prst="rect">
              <a:avLst/>
            </a:prstGeom>
            <a:solidFill>
              <a:srgbClr val="F09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 flipV="1">
              <a:off x="2061454" y="5121188"/>
              <a:ext cx="108000" cy="10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 flipV="1">
              <a:off x="2061454" y="5373216"/>
              <a:ext cx="108000" cy="108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2196720" y="4779396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3+ GCN</a:t>
              </a:r>
              <a:r>
                <a:rPr lang="it-IT" sz="1200" b="1" u="sng" dirty="0" smtClean="0"/>
                <a:t>&gt;</a:t>
              </a:r>
              <a:r>
                <a:rPr lang="it-IT" sz="1200" b="1" dirty="0" smtClean="0"/>
                <a:t>20</a:t>
              </a:r>
              <a:endParaRPr lang="it-IT" sz="1200" b="1" dirty="0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2196720" y="5036688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3+ GCN&lt;20</a:t>
              </a:r>
              <a:endParaRPr lang="it-IT" sz="1200" b="1" dirty="0"/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2196720" y="5288716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 smtClean="0"/>
                <a:t>HER2 2+ GCN&lt;20</a:t>
              </a:r>
              <a:endParaRPr lang="it-IT" sz="1200" b="1" dirty="0"/>
            </a:p>
          </p:txBody>
        </p:sp>
      </p:grpSp>
      <p:sp>
        <p:nvSpPr>
          <p:cNvPr id="69" name="CasellaDiTesto 68"/>
          <p:cNvSpPr txBox="1"/>
          <p:nvPr/>
        </p:nvSpPr>
        <p:spPr>
          <a:xfrm>
            <a:off x="353584" y="6309320"/>
            <a:ext cx="8790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smtClean="0"/>
              <a:t>*Three patients are not displayed: 122025 (IHC 2+ GCN&lt;20) too early (not </a:t>
            </a:r>
            <a:r>
              <a:rPr lang="it-IT" sz="800" b="1" dirty="0"/>
              <a:t>yet </a:t>
            </a:r>
            <a:r>
              <a:rPr lang="it-IT" sz="800" b="1" dirty="0" smtClean="0"/>
              <a:t>assessed); 121011 (IHC 3+ GCN&gt;20) and 121013 (IHC 3+ GCN&lt;20) early clinical PDs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7046890" y="3719235"/>
            <a:ext cx="2362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PR treshold vs Baseline</a:t>
            </a:r>
            <a:endParaRPr lang="it-IT" sz="1200" b="1" dirty="0"/>
          </a:p>
        </p:txBody>
      </p:sp>
      <p:sp>
        <p:nvSpPr>
          <p:cNvPr id="72" name="Stella a 5 punte 71"/>
          <p:cNvSpPr/>
          <p:nvPr/>
        </p:nvSpPr>
        <p:spPr>
          <a:xfrm flipH="1">
            <a:off x="7289345" y="1612560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/>
          </a:p>
        </p:txBody>
      </p:sp>
      <p:sp>
        <p:nvSpPr>
          <p:cNvPr id="73" name="Ovale 72"/>
          <p:cNvSpPr/>
          <p:nvPr/>
        </p:nvSpPr>
        <p:spPr>
          <a:xfrm flipH="1" flipV="1">
            <a:off x="7324647" y="1360421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/>
          </a:p>
        </p:txBody>
      </p:sp>
      <p:sp>
        <p:nvSpPr>
          <p:cNvPr id="74" name="Rettangolo 73"/>
          <p:cNvSpPr/>
          <p:nvPr/>
        </p:nvSpPr>
        <p:spPr>
          <a:xfrm flipV="1">
            <a:off x="7324647" y="1950198"/>
            <a:ext cx="105906" cy="107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/>
          </a:p>
        </p:txBody>
      </p:sp>
      <p:sp>
        <p:nvSpPr>
          <p:cNvPr id="75" name="Croce 74"/>
          <p:cNvSpPr/>
          <p:nvPr/>
        </p:nvSpPr>
        <p:spPr>
          <a:xfrm flipH="1">
            <a:off x="7298948" y="1085545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7532611" y="1564204"/>
            <a:ext cx="1906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PD new lesion</a:t>
            </a:r>
            <a:endParaRPr lang="it-IT" sz="1100" b="1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32611" y="1276172"/>
            <a:ext cx="1906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PD target lesions </a:t>
            </a:r>
            <a:endParaRPr lang="it-IT" sz="1100" b="1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7532611" y="1865949"/>
            <a:ext cx="1906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Clinical PD </a:t>
            </a:r>
            <a:endParaRPr lang="it-IT" sz="1100" b="1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7524563" y="1019242"/>
            <a:ext cx="1906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O</a:t>
            </a:r>
            <a:r>
              <a:rPr lang="it-IT" sz="1100" b="1" dirty="0" smtClean="0"/>
              <a:t>ngoing</a:t>
            </a:r>
            <a:endParaRPr lang="it-IT" sz="1100" b="1" dirty="0"/>
          </a:p>
        </p:txBody>
      </p:sp>
      <p:sp>
        <p:nvSpPr>
          <p:cNvPr id="81" name="Ovale 80"/>
          <p:cNvSpPr/>
          <p:nvPr/>
        </p:nvSpPr>
        <p:spPr>
          <a:xfrm flipH="1" flipV="1">
            <a:off x="2375248" y="889859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roce 81"/>
          <p:cNvSpPr/>
          <p:nvPr/>
        </p:nvSpPr>
        <p:spPr>
          <a:xfrm flipH="1">
            <a:off x="8366010" y="5619475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roce 82"/>
          <p:cNvSpPr/>
          <p:nvPr/>
        </p:nvSpPr>
        <p:spPr>
          <a:xfrm flipH="1">
            <a:off x="7631832" y="4797152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roce 83"/>
          <p:cNvSpPr/>
          <p:nvPr/>
        </p:nvSpPr>
        <p:spPr>
          <a:xfrm flipH="1">
            <a:off x="1836592" y="4653579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 flipV="1">
            <a:off x="3500742" y="2564904"/>
            <a:ext cx="105906" cy="107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Stella a 5 punte 85"/>
          <p:cNvSpPr/>
          <p:nvPr/>
        </p:nvSpPr>
        <p:spPr>
          <a:xfrm flipH="1">
            <a:off x="4967536" y="2392052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/>
          <p:cNvSpPr/>
          <p:nvPr/>
        </p:nvSpPr>
        <p:spPr>
          <a:xfrm flipH="1" flipV="1">
            <a:off x="7790796" y="2487095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tella a 5 punte 87"/>
          <p:cNvSpPr/>
          <p:nvPr/>
        </p:nvSpPr>
        <p:spPr>
          <a:xfrm flipH="1">
            <a:off x="3295106" y="2844058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tella a 5 punte 88"/>
          <p:cNvSpPr/>
          <p:nvPr/>
        </p:nvSpPr>
        <p:spPr>
          <a:xfrm flipH="1">
            <a:off x="3582972" y="2996890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 flipH="1" flipV="1">
            <a:off x="5168243" y="3122516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Stella a 5 punte 90"/>
          <p:cNvSpPr/>
          <p:nvPr/>
        </p:nvSpPr>
        <p:spPr>
          <a:xfrm flipH="1">
            <a:off x="4788533" y="3463569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/>
          <p:cNvSpPr/>
          <p:nvPr/>
        </p:nvSpPr>
        <p:spPr>
          <a:xfrm flipH="1" flipV="1">
            <a:off x="3310738" y="3598645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roce 92"/>
          <p:cNvSpPr/>
          <p:nvPr/>
        </p:nvSpPr>
        <p:spPr>
          <a:xfrm flipH="1">
            <a:off x="4175448" y="4534668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/>
          <p:cNvSpPr/>
          <p:nvPr/>
        </p:nvSpPr>
        <p:spPr>
          <a:xfrm flipH="1" flipV="1">
            <a:off x="5987124" y="4185576"/>
            <a:ext cx="105906" cy="1076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Stella a 5 punte 94"/>
          <p:cNvSpPr/>
          <p:nvPr/>
        </p:nvSpPr>
        <p:spPr>
          <a:xfrm flipH="1">
            <a:off x="6073097" y="3916648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Croce 95"/>
          <p:cNvSpPr/>
          <p:nvPr/>
        </p:nvSpPr>
        <p:spPr>
          <a:xfrm flipH="1">
            <a:off x="2555760" y="3944379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Croce 96"/>
          <p:cNvSpPr/>
          <p:nvPr/>
        </p:nvSpPr>
        <p:spPr>
          <a:xfrm flipH="1">
            <a:off x="2180943" y="3717646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5 punte 97"/>
          <p:cNvSpPr/>
          <p:nvPr/>
        </p:nvSpPr>
        <p:spPr>
          <a:xfrm flipH="1">
            <a:off x="2080713" y="3050729"/>
            <a:ext cx="176510" cy="17946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 flipV="1">
            <a:off x="2138076" y="2939660"/>
            <a:ext cx="105906" cy="107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Croce 99"/>
          <p:cNvSpPr/>
          <p:nvPr/>
        </p:nvSpPr>
        <p:spPr>
          <a:xfrm flipH="1">
            <a:off x="1493396" y="2951547"/>
            <a:ext cx="141208" cy="143573"/>
          </a:xfrm>
          <a:prstGeom prst="plus">
            <a:avLst>
              <a:gd name="adj" fmla="val 422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TextBox 42"/>
          <p:cNvSpPr txBox="1"/>
          <p:nvPr/>
        </p:nvSpPr>
        <p:spPr>
          <a:xfrm>
            <a:off x="352103" y="6536377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Siena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565.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793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1458</Words>
  <Application>Microsoft Office PowerPoint</Application>
  <PresentationFormat>On-screen Show (4:3)</PresentationFormat>
  <Paragraphs>362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Therapeutic Dual Inhibition of  HER2 Pathway for Metastatic  Colorectal Cancer (mCRC):  The HERACLES Trial</vt:lpstr>
      <vt:lpstr>PowerPoint Presentation</vt:lpstr>
      <vt:lpstr>PowerPoint Presentation</vt:lpstr>
      <vt:lpstr>Study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Cosimo Martino</dc:creator>
  <cp:lastModifiedBy>Sanneke Koekkoek, BSN, OCN</cp:lastModifiedBy>
  <cp:revision>163</cp:revision>
  <cp:lastPrinted>2015-01-09T17:54:31Z</cp:lastPrinted>
  <dcterms:created xsi:type="dcterms:W3CDTF">2015-01-08T10:53:51Z</dcterms:created>
  <dcterms:modified xsi:type="dcterms:W3CDTF">2015-01-22T08:01:16Z</dcterms:modified>
</cp:coreProperties>
</file>