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8" r:id="rId7"/>
    <p:sldId id="266" r:id="rId8"/>
    <p:sldId id="270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390" y="-84"/>
      </p:cViewPr>
      <p:guideLst>
        <p:guide orient="horz" pos="2160"/>
        <p:guide orient="horz" pos="4157"/>
        <p:guide orient="horz" pos="617"/>
        <p:guide orient="horz" pos="471"/>
        <p:guide pos="2880"/>
        <p:guide pos="2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521-F8A5-114B-87F4-D25A73013E4A}" type="datetimeFigureOut">
              <a:rPr lang="it-IT" smtClean="0"/>
              <a:t>21/01/2015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99840-F4C6-2E46-B615-83CA1A9B37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95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54979-E3BA-724B-A22E-9F020B9E5AD8}" type="slidenum">
              <a:rPr lang="it-IT">
                <a:latin typeface="Arial" charset="0"/>
              </a:rPr>
              <a:pPr/>
              <a:t>1</a:t>
            </a:fld>
            <a:endParaRPr lang="it-IT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t-IT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CB60E-62B2-1C46-81A9-ED9720CFA6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78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egnaposto immagin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>
              <a:latin typeface="Calibri" charset="0"/>
            </a:endParaRPr>
          </a:p>
        </p:txBody>
      </p:sp>
      <p:sp>
        <p:nvSpPr>
          <p:cNvPr id="15363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0FF045-1906-994A-A1C0-8BA14B3EA8B4}" type="slidenum">
              <a:rPr lang="it-IT" sz="1200"/>
              <a:pPr eaLnBrk="1" hangingPunct="1"/>
              <a:t>4</a:t>
            </a:fld>
            <a:endParaRPr lang="it-IT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CB60E-62B2-1C46-81A9-ED9720CFA63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78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604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23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4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94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3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7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68263" y="6223000"/>
            <a:ext cx="7843837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nl-NL" altLang="nl-NL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980113"/>
            <a:ext cx="1157288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9683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4405004"/>
            <a:ext cx="90360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ea typeface="Calisto MT" charset="0"/>
                <a:cs typeface="Lucida Sans"/>
              </a:rPr>
              <a:t>Cremolini C, Loupakis F, </a:t>
            </a:r>
            <a:r>
              <a:rPr lang="en-US" sz="2000" b="1" dirty="0" err="1" smtClean="0">
                <a:ea typeface="Calisto MT" charset="0"/>
                <a:cs typeface="Lucida Sans"/>
              </a:rPr>
              <a:t>Masi</a:t>
            </a:r>
            <a:r>
              <a:rPr lang="en-US" sz="2000" b="1" dirty="0" smtClean="0">
                <a:ea typeface="Calisto MT" charset="0"/>
                <a:cs typeface="Lucida Sans"/>
              </a:rPr>
              <a:t> G, </a:t>
            </a:r>
            <a:r>
              <a:rPr lang="en-US" sz="2000" b="1" dirty="0" err="1" smtClean="0">
                <a:ea typeface="Calisto MT" charset="0"/>
                <a:cs typeface="Lucida Sans"/>
              </a:rPr>
              <a:t>Zagonel</a:t>
            </a:r>
            <a:r>
              <a:rPr lang="en-US" sz="2000" b="1" dirty="0" smtClean="0">
                <a:ea typeface="Calisto MT" charset="0"/>
                <a:cs typeface="Lucida Sans"/>
              </a:rPr>
              <a:t> V, Bergamo F, </a:t>
            </a:r>
            <a:endParaRPr lang="en-US" sz="2000" b="1" dirty="0" smtClean="0">
              <a:ea typeface="Calisto MT" charset="0"/>
              <a:cs typeface="Lucida Sans"/>
            </a:endParaRPr>
          </a:p>
          <a:p>
            <a:pPr marL="342900" indent="-34290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ea typeface="Calisto MT" charset="0"/>
                <a:cs typeface="Lucida Sans"/>
              </a:rPr>
              <a:t>Salvatore </a:t>
            </a:r>
            <a:r>
              <a:rPr lang="en-US" sz="2000" b="1" dirty="0" smtClean="0">
                <a:ea typeface="Calisto MT" charset="0"/>
                <a:cs typeface="Lucida Sans"/>
              </a:rPr>
              <a:t>L, </a:t>
            </a:r>
            <a:r>
              <a:rPr lang="en-US" sz="2000" b="1" dirty="0" err="1" smtClean="0">
                <a:ea typeface="Calisto MT" charset="0"/>
                <a:cs typeface="Lucida Sans"/>
              </a:rPr>
              <a:t>Cortesi</a:t>
            </a:r>
            <a:r>
              <a:rPr lang="en-US" sz="2000" b="1" dirty="0" smtClean="0">
                <a:ea typeface="Calisto MT" charset="0"/>
                <a:cs typeface="Lucida Sans"/>
              </a:rPr>
              <a:t> E, </a:t>
            </a:r>
            <a:r>
              <a:rPr lang="en-US" sz="2000" b="1" dirty="0" err="1" smtClean="0">
                <a:ea typeface="Calisto MT" charset="0"/>
                <a:cs typeface="Lucida Sans"/>
              </a:rPr>
              <a:t>Tomasello</a:t>
            </a:r>
            <a:r>
              <a:rPr lang="en-US" sz="2000" b="1" dirty="0" smtClean="0">
                <a:ea typeface="Calisto MT" charset="0"/>
                <a:cs typeface="Lucida Sans"/>
              </a:rPr>
              <a:t> G, </a:t>
            </a:r>
            <a:r>
              <a:rPr lang="en-US" sz="2000" b="1" dirty="0" err="1" smtClean="0">
                <a:ea typeface="Calisto MT" charset="0"/>
                <a:cs typeface="Lucida Sans"/>
              </a:rPr>
              <a:t>Ronzoni</a:t>
            </a:r>
            <a:r>
              <a:rPr lang="en-US" sz="2000" b="1" dirty="0" smtClean="0">
                <a:ea typeface="Calisto MT" charset="0"/>
                <a:cs typeface="Lucida Sans"/>
              </a:rPr>
              <a:t> M, </a:t>
            </a:r>
            <a:r>
              <a:rPr lang="en-US" sz="2000" b="1" dirty="0" err="1" smtClean="0">
                <a:ea typeface="Calisto MT" charset="0"/>
                <a:cs typeface="Lucida Sans"/>
              </a:rPr>
              <a:t>Pinta</a:t>
            </a:r>
            <a:r>
              <a:rPr lang="en-US" sz="2000" b="1" dirty="0" smtClean="0">
                <a:ea typeface="Calisto MT" charset="0"/>
                <a:cs typeface="Lucida Sans"/>
              </a:rPr>
              <a:t> F, </a:t>
            </a:r>
            <a:r>
              <a:rPr lang="en-US" sz="2000" b="1" dirty="0" err="1" smtClean="0">
                <a:ea typeface="Calisto MT" charset="0"/>
                <a:cs typeface="Lucida Sans"/>
              </a:rPr>
              <a:t>Zaniboni</a:t>
            </a:r>
            <a:r>
              <a:rPr lang="en-US" sz="2000" b="1" dirty="0" smtClean="0">
                <a:ea typeface="Calisto MT" charset="0"/>
                <a:cs typeface="Lucida Sans"/>
              </a:rPr>
              <a:t> A, </a:t>
            </a:r>
            <a:r>
              <a:rPr lang="en-US" sz="2000" b="1" dirty="0" err="1" smtClean="0">
                <a:ea typeface="Calisto MT" charset="0"/>
                <a:cs typeface="Lucida Sans"/>
              </a:rPr>
              <a:t>Tonini</a:t>
            </a:r>
            <a:r>
              <a:rPr lang="en-US" sz="2000" b="1" dirty="0" smtClean="0">
                <a:ea typeface="Calisto MT" charset="0"/>
                <a:cs typeface="Lucida Sans"/>
              </a:rPr>
              <a:t> G, </a:t>
            </a:r>
            <a:r>
              <a:rPr lang="en-US" sz="2000" b="1" dirty="0" err="1" smtClean="0">
                <a:ea typeface="Calisto MT" charset="0"/>
                <a:cs typeface="Lucida Sans"/>
              </a:rPr>
              <a:t>Buonadonna</a:t>
            </a:r>
            <a:r>
              <a:rPr lang="en-US" sz="2000" b="1" dirty="0" smtClean="0">
                <a:ea typeface="Calisto MT" charset="0"/>
                <a:cs typeface="Lucida Sans"/>
              </a:rPr>
              <a:t> A, Amoroso D, </a:t>
            </a:r>
            <a:r>
              <a:rPr lang="en-US" sz="2000" b="1" dirty="0" err="1" smtClean="0">
                <a:ea typeface="Calisto MT" charset="0"/>
                <a:cs typeface="Lucida Sans"/>
              </a:rPr>
              <a:t>Sonaglio</a:t>
            </a:r>
            <a:r>
              <a:rPr lang="en-US" sz="2000" b="1" dirty="0" smtClean="0">
                <a:ea typeface="Calisto MT" charset="0"/>
                <a:cs typeface="Lucida Sans"/>
              </a:rPr>
              <a:t> C, </a:t>
            </a:r>
            <a:r>
              <a:rPr lang="en-US" sz="2000" b="1" dirty="0">
                <a:ea typeface="Calisto MT" charset="0"/>
                <a:cs typeface="Lucida Sans"/>
              </a:rPr>
              <a:t>De </a:t>
            </a:r>
            <a:r>
              <a:rPr lang="en-US" sz="2000" b="1" dirty="0" smtClean="0">
                <a:ea typeface="Calisto MT" charset="0"/>
                <a:cs typeface="Lucida Sans"/>
              </a:rPr>
              <a:t>Stefano A, </a:t>
            </a:r>
            <a:endParaRPr lang="en-US" sz="2000" b="1" dirty="0" smtClean="0">
              <a:ea typeface="Calisto MT" charset="0"/>
              <a:cs typeface="Lucida Sans"/>
            </a:endParaRPr>
          </a:p>
          <a:p>
            <a:pPr marL="342900" indent="-34290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ea typeface="Calisto MT" charset="0"/>
                <a:cs typeface="Lucida Sans"/>
              </a:rPr>
              <a:t>Boni</a:t>
            </a:r>
            <a:r>
              <a:rPr lang="en-US" sz="2000" b="1" dirty="0" smtClean="0">
                <a:ea typeface="Calisto MT" charset="0"/>
                <a:cs typeface="Lucida Sans"/>
              </a:rPr>
              <a:t> </a:t>
            </a:r>
            <a:r>
              <a:rPr lang="en-US" sz="2000" b="1" dirty="0" smtClean="0">
                <a:ea typeface="Calisto MT" charset="0"/>
                <a:cs typeface="Lucida Sans"/>
              </a:rPr>
              <a:t>C, </a:t>
            </a:r>
            <a:r>
              <a:rPr lang="en-US" sz="2000" b="1" dirty="0" err="1" smtClean="0">
                <a:ea typeface="Calisto MT" charset="0"/>
                <a:cs typeface="Lucida Sans"/>
              </a:rPr>
              <a:t>Allegrini</a:t>
            </a:r>
            <a:r>
              <a:rPr lang="en-US" sz="2000" b="1" dirty="0" smtClean="0">
                <a:ea typeface="Calisto MT" charset="0"/>
                <a:cs typeface="Lucida Sans"/>
              </a:rPr>
              <a:t> G, </a:t>
            </a:r>
            <a:r>
              <a:rPr lang="en-US" sz="2000" b="1" dirty="0" err="1" smtClean="0">
                <a:ea typeface="Calisto MT" charset="0"/>
                <a:cs typeface="Lucida Sans"/>
              </a:rPr>
              <a:t>Boni</a:t>
            </a:r>
            <a:r>
              <a:rPr lang="en-US" sz="2000" b="1" dirty="0" smtClean="0">
                <a:ea typeface="Calisto MT" charset="0"/>
                <a:cs typeface="Lucida Sans"/>
              </a:rPr>
              <a:t> L, Falcone </a:t>
            </a:r>
            <a:r>
              <a:rPr lang="en-US" sz="2000" b="1" dirty="0" smtClean="0">
                <a:ea typeface="Calisto MT" charset="0"/>
                <a:cs typeface="Lucida Sans"/>
              </a:rPr>
              <a:t>A</a:t>
            </a:r>
            <a:endParaRPr lang="en-US" sz="2000" b="1" dirty="0">
              <a:ea typeface="Calisto MT" charset="0"/>
              <a:cs typeface="Lucida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226" y="840658"/>
            <a:ext cx="862780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FOLFOXIRI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Plus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Bevacizumab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(BEV)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Versus </a:t>
            </a:r>
            <a:endParaRPr lang="it-IT" sz="2800" b="1" dirty="0">
              <a:solidFill>
                <a:srgbClr val="F09828"/>
              </a:solidFill>
              <a:ea typeface="Calisto MT" charset="0"/>
              <a:cs typeface="Lucida Sans"/>
            </a:endParaRPr>
          </a:p>
          <a:p>
            <a:pPr algn="ctr">
              <a:lnSpc>
                <a:spcPct val="90000"/>
              </a:lnSpc>
              <a:defRPr/>
            </a:pP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FOLFIRI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Plus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BEV </a:t>
            </a: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as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First-Line Treatment </a:t>
            </a: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of mCRC: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Updated Survival Results </a:t>
            </a:r>
            <a:endParaRPr lang="it-IT" sz="2800" b="1" dirty="0">
              <a:solidFill>
                <a:srgbClr val="F09828"/>
              </a:solidFill>
              <a:ea typeface="Calisto MT" charset="0"/>
              <a:cs typeface="Lucida Sans"/>
            </a:endParaRPr>
          </a:p>
          <a:p>
            <a:pPr algn="ctr">
              <a:lnSpc>
                <a:spcPct val="90000"/>
              </a:lnSpc>
              <a:defRPr/>
            </a:pP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of the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Phase </a:t>
            </a: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III TRIBE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Trial </a:t>
            </a:r>
            <a:r>
              <a:rPr lang="it-IT" sz="2800" b="1" dirty="0">
                <a:solidFill>
                  <a:srgbClr val="F09828"/>
                </a:solidFill>
                <a:ea typeface="Calisto MT" charset="0"/>
                <a:cs typeface="Lucida Sans"/>
              </a:rPr>
              <a:t>by the GONO </a:t>
            </a:r>
            <a:r>
              <a:rPr lang="it-IT" sz="2800" b="1" dirty="0" smtClean="0">
                <a:solidFill>
                  <a:srgbClr val="F09828"/>
                </a:solidFill>
                <a:ea typeface="Calisto MT" charset="0"/>
                <a:cs typeface="Lucida Sans"/>
              </a:rPr>
              <a:t>Group</a:t>
            </a:r>
            <a:endParaRPr lang="it-IT" sz="2800" b="1" dirty="0">
              <a:solidFill>
                <a:srgbClr val="F09828"/>
              </a:solidFill>
              <a:ea typeface="Calisto MT" charset="0"/>
              <a:cs typeface="Lucida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9746" y="3295422"/>
            <a:ext cx="440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rgbClr val="FFFF00"/>
                </a:solidFill>
              </a:rPr>
              <a:t>Abstract 657</a:t>
            </a:r>
            <a:endParaRPr lang="nl-NL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364484" y="4665848"/>
            <a:ext cx="5067413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600" b="1" dirty="0" smtClean="0">
                <a:cs typeface="Lucida Sans"/>
              </a:rPr>
              <a:t>Primary endpoint: </a:t>
            </a:r>
            <a:r>
              <a:rPr lang="it-IT" sz="1600" b="1" dirty="0" smtClean="0">
                <a:cs typeface="Lucida Sans"/>
              </a:rPr>
              <a:t>Progression</a:t>
            </a:r>
            <a:r>
              <a:rPr lang="it-IT" sz="1600" b="1" dirty="0" smtClean="0">
                <a:cs typeface="Lucida Sans"/>
              </a:rPr>
              <a:t>-</a:t>
            </a:r>
            <a:r>
              <a:rPr lang="it-IT" sz="1600" b="1" dirty="0" smtClean="0">
                <a:cs typeface="Lucida Sans"/>
              </a:rPr>
              <a:t>free survival (PFS)</a:t>
            </a:r>
            <a:endParaRPr lang="it-IT" sz="1600" b="1" dirty="0" smtClean="0">
              <a:cs typeface="Lucida Sans"/>
            </a:endParaRPr>
          </a:p>
          <a:p>
            <a:pPr>
              <a:lnSpc>
                <a:spcPct val="120000"/>
              </a:lnSpc>
            </a:pPr>
            <a:r>
              <a:rPr lang="it-IT" sz="1600" b="1" dirty="0" smtClean="0">
                <a:cs typeface="Lucida Sans"/>
              </a:rPr>
              <a:t>Participating </a:t>
            </a:r>
            <a:r>
              <a:rPr lang="it-IT" sz="1600" b="1" dirty="0" smtClean="0">
                <a:cs typeface="Lucida Sans"/>
              </a:rPr>
              <a:t>centers</a:t>
            </a:r>
            <a:r>
              <a:rPr lang="it-IT" sz="1600" b="1" dirty="0" smtClean="0">
                <a:cs typeface="Lucida Sans"/>
              </a:rPr>
              <a:t>: 34 Italian </a:t>
            </a:r>
            <a:r>
              <a:rPr lang="it-IT" sz="1600" b="1" dirty="0" smtClean="0">
                <a:cs typeface="Lucida Sans"/>
              </a:rPr>
              <a:t>oncology units</a:t>
            </a:r>
            <a:endParaRPr lang="it-IT" sz="1600" b="1" dirty="0" smtClean="0">
              <a:cs typeface="Lucida Sans"/>
            </a:endParaRPr>
          </a:p>
          <a:p>
            <a:pPr>
              <a:lnSpc>
                <a:spcPct val="120000"/>
              </a:lnSpc>
            </a:pPr>
            <a:r>
              <a:rPr lang="it-IT" sz="1600" b="1" dirty="0" smtClean="0">
                <a:cs typeface="Lucida Sans"/>
              </a:rPr>
              <a:t>First patient in: July </a:t>
            </a:r>
            <a:r>
              <a:rPr lang="it-IT" sz="1600" b="1" dirty="0" smtClean="0">
                <a:cs typeface="Lucida Sans"/>
              </a:rPr>
              <a:t>2008</a:t>
            </a:r>
          </a:p>
          <a:p>
            <a:pPr>
              <a:lnSpc>
                <a:spcPct val="120000"/>
              </a:lnSpc>
            </a:pPr>
            <a:r>
              <a:rPr lang="it-IT" sz="1600" b="1" dirty="0" smtClean="0">
                <a:cs typeface="Lucida Sans"/>
              </a:rPr>
              <a:t>Last </a:t>
            </a:r>
            <a:r>
              <a:rPr lang="it-IT" sz="1600" b="1" dirty="0" smtClean="0">
                <a:cs typeface="Lucida Sans"/>
              </a:rPr>
              <a:t>patient in: May 2011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033" y="516184"/>
            <a:ext cx="506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TRIBE Study Desgin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1488" y="1312995"/>
            <a:ext cx="2516188" cy="3024187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285750" indent="-230188">
              <a:defRPr/>
            </a:pPr>
            <a:r>
              <a:rPr lang="en-US" sz="1500" b="1" dirty="0">
                <a:solidFill>
                  <a:schemeClr val="bg2"/>
                </a:solidFill>
              </a:rPr>
              <a:t>508 patients </a:t>
            </a:r>
            <a:r>
              <a:rPr lang="en-US" sz="1500" b="1" dirty="0" smtClean="0">
                <a:solidFill>
                  <a:schemeClr val="bg2"/>
                </a:solidFill>
              </a:rPr>
              <a:t/>
            </a:r>
            <a:br>
              <a:rPr lang="en-US" sz="1500" b="1" dirty="0" smtClean="0">
                <a:solidFill>
                  <a:schemeClr val="bg2"/>
                </a:solidFill>
              </a:rPr>
            </a:br>
            <a:r>
              <a:rPr lang="en-US" sz="1500" b="1" dirty="0" smtClean="0">
                <a:solidFill>
                  <a:schemeClr val="bg2"/>
                </a:solidFill>
              </a:rPr>
              <a:t>with </a:t>
            </a:r>
            <a:r>
              <a:rPr lang="en-US" sz="1500" b="1" dirty="0" err="1">
                <a:solidFill>
                  <a:schemeClr val="bg2"/>
                </a:solidFill>
              </a:rPr>
              <a:t>mCRC</a:t>
            </a:r>
            <a:endParaRPr lang="en-US" sz="1500" b="1" dirty="0">
              <a:solidFill>
                <a:schemeClr val="bg2"/>
              </a:solidFill>
            </a:endParaRPr>
          </a:p>
          <a:p>
            <a:pPr marL="285750" indent="-230188">
              <a:defRPr/>
            </a:pPr>
            <a:r>
              <a:rPr lang="en-US" sz="1500" b="1" dirty="0">
                <a:solidFill>
                  <a:schemeClr val="bg2"/>
                </a:solidFill>
              </a:rPr>
              <a:t>First line</a:t>
            </a:r>
          </a:p>
          <a:p>
            <a:pPr marL="285750" indent="-230188">
              <a:defRPr/>
            </a:pPr>
            <a:r>
              <a:rPr lang="en-US" sz="1500" b="1" dirty="0" err="1">
                <a:solidFill>
                  <a:schemeClr val="bg2"/>
                </a:solidFill>
              </a:rPr>
              <a:t>Unresectable</a:t>
            </a:r>
            <a:endParaRPr lang="en-US" sz="1500" b="1" dirty="0">
              <a:solidFill>
                <a:schemeClr val="bg2"/>
              </a:solidFill>
            </a:endParaRPr>
          </a:p>
          <a:p>
            <a:pPr marL="285750" indent="-230188">
              <a:defRPr/>
            </a:pPr>
            <a:r>
              <a:rPr lang="en-US" sz="1500" b="1" i="1" dirty="0">
                <a:solidFill>
                  <a:schemeClr val="bg2"/>
                </a:solidFill>
              </a:rPr>
              <a:t>Stratified by</a:t>
            </a:r>
          </a:p>
          <a:p>
            <a:pPr marL="285750" indent="-230188"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1500" b="1" i="1" dirty="0">
                <a:solidFill>
                  <a:schemeClr val="bg2"/>
                </a:solidFill>
              </a:rPr>
              <a:t>Center</a:t>
            </a:r>
          </a:p>
          <a:p>
            <a:pPr marL="285750" indent="-230188"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1500" b="1" i="1" dirty="0">
                <a:solidFill>
                  <a:schemeClr val="bg2"/>
                </a:solidFill>
              </a:rPr>
              <a:t>PS 0/1-2</a:t>
            </a:r>
          </a:p>
          <a:p>
            <a:pPr marL="285750" indent="-230188"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1500" b="1" i="1" dirty="0">
                <a:solidFill>
                  <a:schemeClr val="bg2"/>
                </a:solidFill>
              </a:rPr>
              <a:t>Adjuvant </a:t>
            </a:r>
            <a:r>
              <a:rPr lang="en-US" sz="1500" b="1" i="1" dirty="0" smtClean="0">
                <a:solidFill>
                  <a:schemeClr val="bg2"/>
                </a:solidFill>
              </a:rPr>
              <a:t>chemo</a:t>
            </a:r>
            <a:endParaRPr lang="en-US" sz="1500" b="1" i="1" dirty="0">
              <a:solidFill>
                <a:schemeClr val="bg2"/>
              </a:solidFill>
            </a:endParaRPr>
          </a:p>
          <a:p>
            <a:pPr>
              <a:defRPr/>
            </a:pPr>
            <a:endParaRPr lang="en-US" sz="1500" b="1" dirty="0">
              <a:solidFill>
                <a:schemeClr val="bg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987675" y="2536957"/>
            <a:ext cx="288925" cy="36036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700000">
            <a:off x="3872707" y="3093375"/>
            <a:ext cx="501650" cy="36036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00000">
            <a:off x="3905250" y="2157545"/>
            <a:ext cx="501650" cy="3603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79838" y="1168532"/>
            <a:ext cx="2447925" cy="865188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FOLFIRI + BEV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(up to 12 cycles)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79838" y="3545020"/>
            <a:ext cx="2447925" cy="863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FOLFOXIRI + BEV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</a:rPr>
              <a:t>(up to 12 cycles)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227763" y="1457457"/>
            <a:ext cx="288925" cy="36036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227763" y="3760920"/>
            <a:ext cx="288925" cy="3603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524750" y="3760920"/>
            <a:ext cx="287338" cy="36036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524750" y="1457457"/>
            <a:ext cx="287338" cy="360363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516688" y="1168532"/>
            <a:ext cx="1008062" cy="792163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</a:rPr>
              <a:t>5FU/LV + BEV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16688" y="3545020"/>
            <a:ext cx="1008062" cy="792162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</a:rPr>
              <a:t>5FU/LV + BEV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12088" y="1168532"/>
            <a:ext cx="576262" cy="31686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2"/>
                </a:solidFill>
              </a:rPr>
              <a:t>PD</a:t>
            </a:r>
          </a:p>
        </p:txBody>
      </p:sp>
      <p:sp>
        <p:nvSpPr>
          <p:cNvPr id="22" name="Oval 21"/>
          <p:cNvSpPr/>
          <p:nvPr/>
        </p:nvSpPr>
        <p:spPr>
          <a:xfrm>
            <a:off x="3276600" y="2392495"/>
            <a:ext cx="790575" cy="792162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67791" y="5975471"/>
            <a:ext cx="36327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5FU/LV, fluorouracil/</a:t>
            </a:r>
            <a:r>
              <a:rPr lang="en-US" sz="1000" b="1" dirty="0" err="1" smtClean="0"/>
              <a:t>leucovorin</a:t>
            </a:r>
            <a:r>
              <a:rPr lang="en-US" sz="1000" b="1" dirty="0" smtClean="0"/>
              <a:t>; PD, progressive disease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420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31032" y="114907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800000"/>
              </a:buClr>
              <a:buSzPct val="120000"/>
              <a:defRPr/>
            </a:pPr>
            <a:r>
              <a:rPr lang="it-IT" b="1" dirty="0" err="1">
                <a:latin typeface="Arial"/>
                <a:cs typeface="Arial"/>
              </a:rPr>
              <a:t>Phase</a:t>
            </a:r>
            <a:r>
              <a:rPr lang="it-IT" b="1" dirty="0">
                <a:latin typeface="Arial"/>
                <a:cs typeface="Arial"/>
              </a:rPr>
              <a:t> III TRIBE trial </a:t>
            </a:r>
            <a:r>
              <a:rPr lang="it-IT" b="1" dirty="0" err="1" smtClean="0">
                <a:latin typeface="Arial"/>
                <a:cs typeface="Arial"/>
              </a:rPr>
              <a:t>met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its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primary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endpoint</a:t>
            </a:r>
            <a:r>
              <a:rPr lang="it-IT" b="1" dirty="0" smtClean="0">
                <a:latin typeface="Arial"/>
                <a:cs typeface="Arial"/>
              </a:rPr>
              <a:t> PFS. FOLFOXIRI plus </a:t>
            </a:r>
            <a:r>
              <a:rPr lang="it-IT" b="1" dirty="0" err="1" smtClean="0">
                <a:latin typeface="Arial"/>
                <a:cs typeface="Arial"/>
              </a:rPr>
              <a:t>bev</a:t>
            </a:r>
            <a:r>
              <a:rPr lang="it-IT" b="1" dirty="0" smtClean="0">
                <a:latin typeface="Arial"/>
                <a:cs typeface="Arial"/>
              </a:rPr>
              <a:t>, </a:t>
            </a:r>
            <a:r>
              <a:rPr lang="it-IT" b="1" dirty="0" err="1" smtClean="0">
                <a:latin typeface="Arial"/>
                <a:cs typeface="Arial"/>
              </a:rPr>
              <a:t>as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>
                <a:latin typeface="Arial"/>
                <a:cs typeface="Arial"/>
              </a:rPr>
              <a:t>compared</a:t>
            </a:r>
            <a:r>
              <a:rPr lang="it-IT" b="1" dirty="0">
                <a:latin typeface="Arial"/>
                <a:cs typeface="Arial"/>
              </a:rPr>
              <a:t> to FOLFIRI plus </a:t>
            </a:r>
            <a:r>
              <a:rPr lang="it-IT" b="1" dirty="0" err="1" smtClean="0">
                <a:latin typeface="Arial"/>
                <a:cs typeface="Arial"/>
              </a:rPr>
              <a:t>bev</a:t>
            </a:r>
            <a:endParaRPr lang="it-IT" b="1" dirty="0">
              <a:latin typeface="Arial"/>
              <a:cs typeface="Arial"/>
            </a:endParaRPr>
          </a:p>
          <a:p>
            <a:pPr marL="285750" lvl="0" indent="-285750">
              <a:lnSpc>
                <a:spcPct val="150000"/>
              </a:lnSpc>
              <a:buClr>
                <a:srgbClr val="F09828"/>
              </a:buClr>
              <a:buSzPct val="120000"/>
              <a:buFont typeface="Arial"/>
              <a:buChar char="•"/>
              <a:defRPr/>
            </a:pPr>
            <a:r>
              <a:rPr lang="it-IT" b="1" dirty="0" smtClean="0">
                <a:latin typeface="Arial"/>
                <a:cs typeface="Arial"/>
              </a:rPr>
              <a:t>Improved Progression Free Survival (HR: 0.75, </a:t>
            </a:r>
            <a:r>
              <a:rPr lang="it-IT" b="1" i="1" dirty="0" smtClean="0">
                <a:latin typeface="Arial"/>
                <a:cs typeface="Arial"/>
              </a:rPr>
              <a:t>P</a:t>
            </a:r>
            <a:r>
              <a:rPr lang="it-IT" b="1" dirty="0" smtClean="0">
                <a:latin typeface="Arial"/>
                <a:cs typeface="Arial"/>
              </a:rPr>
              <a:t> = .003) </a:t>
            </a:r>
          </a:p>
          <a:p>
            <a:pPr marL="285750" lvl="0" indent="-285750">
              <a:lnSpc>
                <a:spcPct val="150000"/>
              </a:lnSpc>
              <a:buClr>
                <a:srgbClr val="F09828"/>
              </a:buClr>
              <a:buSzPct val="120000"/>
              <a:buFont typeface="Arial"/>
              <a:buChar char="•"/>
              <a:defRPr/>
            </a:pPr>
            <a:r>
              <a:rPr lang="it-IT" b="1" dirty="0" smtClean="0">
                <a:latin typeface="Arial"/>
                <a:cs typeface="Arial"/>
              </a:rPr>
              <a:t>Increased the RECIST Response Rate (65% vs 53%, </a:t>
            </a:r>
            <a:r>
              <a:rPr lang="it-IT" b="1" i="1" dirty="0" smtClean="0">
                <a:latin typeface="Arial"/>
                <a:cs typeface="Arial"/>
              </a:rPr>
              <a:t>P</a:t>
            </a:r>
            <a:r>
              <a:rPr lang="it-IT" b="1" dirty="0" smtClean="0">
                <a:latin typeface="Arial"/>
                <a:cs typeface="Arial"/>
              </a:rPr>
              <a:t> = .006)</a:t>
            </a:r>
          </a:p>
          <a:p>
            <a:pPr marL="285750" lvl="0" indent="-285750">
              <a:lnSpc>
                <a:spcPct val="150000"/>
              </a:lnSpc>
              <a:buClr>
                <a:srgbClr val="F09828"/>
              </a:buClr>
              <a:buSzPct val="120000"/>
              <a:buFont typeface="Arial"/>
              <a:buChar char="•"/>
              <a:defRPr/>
            </a:pPr>
            <a:r>
              <a:rPr lang="it-IT" b="1" dirty="0" err="1" smtClean="0">
                <a:latin typeface="Arial"/>
                <a:cs typeface="Arial"/>
              </a:rPr>
              <a:t>Increased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>
                <a:latin typeface="Arial"/>
                <a:cs typeface="Arial"/>
              </a:rPr>
              <a:t>the </a:t>
            </a:r>
            <a:r>
              <a:rPr lang="it-IT" b="1" dirty="0" err="1">
                <a:latin typeface="Arial"/>
                <a:cs typeface="Arial"/>
              </a:rPr>
              <a:t>incidence</a:t>
            </a:r>
            <a:r>
              <a:rPr lang="it-IT" b="1" dirty="0">
                <a:latin typeface="Arial"/>
                <a:cs typeface="Arial"/>
              </a:rPr>
              <a:t> of </a:t>
            </a:r>
            <a:r>
              <a:rPr lang="it-IT" b="1" dirty="0" err="1" smtClean="0">
                <a:latin typeface="Arial"/>
                <a:cs typeface="Arial"/>
              </a:rPr>
              <a:t>specific</a:t>
            </a:r>
            <a:r>
              <a:rPr lang="it-IT" b="1" dirty="0" smtClean="0">
                <a:latin typeface="Arial"/>
                <a:cs typeface="Arial"/>
              </a:rPr>
              <a:t> G3/4 </a:t>
            </a:r>
            <a:r>
              <a:rPr lang="it-IT" b="1" dirty="0" err="1" smtClean="0">
                <a:latin typeface="Arial"/>
                <a:cs typeface="Arial"/>
              </a:rPr>
              <a:t>adverse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events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smtClean="0">
                <a:latin typeface="Arial"/>
                <a:cs typeface="Arial"/>
              </a:rPr>
              <a:t>(</a:t>
            </a:r>
            <a:r>
              <a:rPr lang="it-IT" b="1" dirty="0" err="1" smtClean="0">
                <a:latin typeface="Arial"/>
                <a:cs typeface="Arial"/>
              </a:rPr>
              <a:t>diarrhea</a:t>
            </a:r>
            <a:r>
              <a:rPr lang="it-IT" b="1" dirty="0">
                <a:latin typeface="Arial"/>
                <a:cs typeface="Arial"/>
              </a:rPr>
              <a:t>, </a:t>
            </a:r>
            <a:r>
              <a:rPr lang="it-IT" b="1" dirty="0" err="1">
                <a:latin typeface="Arial"/>
                <a:cs typeface="Arial"/>
              </a:rPr>
              <a:t>mucositis</a:t>
            </a:r>
            <a:r>
              <a:rPr lang="it-IT" b="1" dirty="0">
                <a:latin typeface="Arial"/>
                <a:cs typeface="Arial"/>
              </a:rPr>
              <a:t>, </a:t>
            </a:r>
            <a:r>
              <a:rPr lang="it-IT" b="1" dirty="0" err="1">
                <a:latin typeface="Arial"/>
                <a:cs typeface="Arial"/>
              </a:rPr>
              <a:t>neuropathy</a:t>
            </a:r>
            <a:r>
              <a:rPr lang="it-IT" b="1" dirty="0">
                <a:latin typeface="Arial"/>
                <a:cs typeface="Arial"/>
              </a:rPr>
              <a:t>, </a:t>
            </a:r>
            <a:r>
              <a:rPr lang="it-IT" b="1" dirty="0" smtClean="0">
                <a:latin typeface="Arial"/>
                <a:cs typeface="Arial"/>
              </a:rPr>
              <a:t>neutropenia), </a:t>
            </a:r>
            <a:r>
              <a:rPr lang="it-IT" b="1" dirty="0" err="1" smtClean="0">
                <a:latin typeface="Arial"/>
                <a:cs typeface="Arial"/>
              </a:rPr>
              <a:t>but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not</a:t>
            </a:r>
            <a:r>
              <a:rPr lang="it-IT" b="1" dirty="0" smtClean="0">
                <a:latin typeface="Arial"/>
                <a:cs typeface="Arial"/>
              </a:rPr>
              <a:t> of </a:t>
            </a:r>
            <a:r>
              <a:rPr lang="it-IT" b="1" dirty="0" err="1" smtClean="0">
                <a:latin typeface="Arial"/>
                <a:cs typeface="Arial"/>
              </a:rPr>
              <a:t>febrile</a:t>
            </a:r>
            <a:r>
              <a:rPr lang="it-IT" b="1" dirty="0" smtClean="0">
                <a:latin typeface="Arial"/>
                <a:cs typeface="Arial"/>
              </a:rPr>
              <a:t> neutropenia, </a:t>
            </a:r>
            <a:r>
              <a:rPr lang="it-IT" b="1" dirty="0" err="1" smtClean="0">
                <a:latin typeface="Arial"/>
                <a:cs typeface="Arial"/>
              </a:rPr>
              <a:t>serious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adverse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events</a:t>
            </a:r>
            <a:r>
              <a:rPr lang="it-IT" b="1" dirty="0">
                <a:latin typeface="Arial"/>
                <a:cs typeface="Arial"/>
              </a:rPr>
              <a:t> </a:t>
            </a:r>
            <a:r>
              <a:rPr lang="it-IT" b="1" dirty="0" smtClean="0">
                <a:latin typeface="Arial"/>
                <a:cs typeface="Arial"/>
              </a:rPr>
              <a:t>and treatment-</a:t>
            </a:r>
            <a:r>
              <a:rPr lang="it-IT" b="1" dirty="0" err="1" smtClean="0">
                <a:latin typeface="Arial"/>
                <a:cs typeface="Arial"/>
              </a:rPr>
              <a:t>related</a:t>
            </a:r>
            <a:r>
              <a:rPr lang="it-IT" b="1" dirty="0" smtClean="0">
                <a:latin typeface="Arial"/>
                <a:cs typeface="Arial"/>
              </a:rPr>
              <a:t> </a:t>
            </a:r>
            <a:r>
              <a:rPr lang="it-IT" b="1" dirty="0" err="1" smtClean="0">
                <a:latin typeface="Arial"/>
                <a:cs typeface="Arial"/>
              </a:rPr>
              <a:t>deaths</a:t>
            </a:r>
            <a:endParaRPr lang="it-IT" b="1" dirty="0" smtClean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Clr>
                <a:srgbClr val="F09828"/>
              </a:buClr>
              <a:buSzPct val="120000"/>
              <a:buFont typeface="Arial"/>
              <a:buChar char="•"/>
              <a:defRPr/>
            </a:pPr>
            <a:r>
              <a:rPr lang="it-IT" b="1" dirty="0" smtClean="0">
                <a:latin typeface="Arial"/>
                <a:cs typeface="Arial"/>
              </a:rPr>
              <a:t>At the preliminary OS analysis (56% of death events), prolonged </a:t>
            </a:r>
            <a:r>
              <a:rPr lang="it-IT" b="1" dirty="0">
                <a:latin typeface="Arial"/>
                <a:cs typeface="Arial"/>
              </a:rPr>
              <a:t>Overall Survival with a trend toward </a:t>
            </a:r>
            <a:r>
              <a:rPr lang="it-IT" b="1" dirty="0" smtClean="0">
                <a:latin typeface="Arial"/>
                <a:cs typeface="Arial"/>
              </a:rPr>
              <a:t>significance (HR: 0.79, </a:t>
            </a:r>
            <a:r>
              <a:rPr lang="it-IT" b="1" i="1" dirty="0" smtClean="0">
                <a:latin typeface="Arial"/>
                <a:cs typeface="Arial"/>
              </a:rPr>
              <a:t>P</a:t>
            </a:r>
            <a:r>
              <a:rPr lang="it-IT" b="1" dirty="0" smtClean="0">
                <a:latin typeface="Arial"/>
                <a:cs typeface="Arial"/>
              </a:rPr>
              <a:t> = .054) </a:t>
            </a:r>
            <a:r>
              <a:rPr lang="it-IT" b="1" dirty="0">
                <a:latin typeface="Arial"/>
                <a:cs typeface="Arial"/>
              </a:rPr>
              <a:t>becoming significant at the adjusted analysis </a:t>
            </a:r>
            <a:r>
              <a:rPr lang="it-IT" b="1" dirty="0" smtClean="0">
                <a:latin typeface="Arial"/>
                <a:cs typeface="Arial"/>
              </a:rPr>
              <a:t>(HR: 0.72, </a:t>
            </a:r>
            <a:r>
              <a:rPr lang="it-IT" b="1" i="1" dirty="0" smtClean="0">
                <a:latin typeface="Arial"/>
                <a:cs typeface="Arial"/>
              </a:rPr>
              <a:t>P</a:t>
            </a:r>
            <a:r>
              <a:rPr lang="it-IT" b="1" dirty="0" smtClean="0">
                <a:latin typeface="Arial"/>
                <a:cs typeface="Arial"/>
              </a:rPr>
              <a:t> = .010)</a:t>
            </a:r>
            <a:endParaRPr lang="it-IT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6791" y="516187"/>
            <a:ext cx="5265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Background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788" y="5953847"/>
            <a:ext cx="4734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000" b="1" dirty="0">
                <a:cs typeface="Arial"/>
              </a:rPr>
              <a:t>Loupakis </a:t>
            </a:r>
            <a:r>
              <a:rPr lang="it-IT" sz="1000" b="1" dirty="0" smtClean="0">
                <a:cs typeface="Arial"/>
              </a:rPr>
              <a:t>F, et al. N </a:t>
            </a:r>
            <a:r>
              <a:rPr lang="it-IT" sz="1000" b="1" dirty="0">
                <a:cs typeface="Arial"/>
              </a:rPr>
              <a:t>Engl J </a:t>
            </a:r>
            <a:r>
              <a:rPr lang="it-IT" sz="1000" b="1" dirty="0" smtClean="0">
                <a:cs typeface="Arial"/>
              </a:rPr>
              <a:t>Med. 2014;371(17):1609-1618</a:t>
            </a:r>
            <a:endParaRPr lang="it-IT" sz="1000" b="1" dirty="0"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6466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7" name="Connettore 1 5"/>
          <p:cNvCxnSpPr>
            <a:cxnSpLocks noChangeShapeType="1"/>
          </p:cNvCxnSpPr>
          <p:nvPr/>
        </p:nvCxnSpPr>
        <p:spPr bwMode="auto">
          <a:xfrm>
            <a:off x="5403850" y="1283915"/>
            <a:ext cx="431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8" name="Connettore 1 6"/>
          <p:cNvCxnSpPr>
            <a:cxnSpLocks noChangeShapeType="1"/>
          </p:cNvCxnSpPr>
          <p:nvPr/>
        </p:nvCxnSpPr>
        <p:spPr bwMode="auto">
          <a:xfrm>
            <a:off x="5403850" y="1499815"/>
            <a:ext cx="43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0" name="Immagine 8" descr="os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" y="1010198"/>
            <a:ext cx="8878529" cy="53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946284" y="1815714"/>
            <a:ext cx="3926724" cy="243143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endParaRPr lang="it-IT" sz="1400" dirty="0">
              <a:solidFill>
                <a:schemeClr val="bg2"/>
              </a:solidFill>
            </a:endParaRP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FOLFIRI + </a:t>
            </a:r>
            <a:r>
              <a:rPr lang="it-IT" sz="1400" dirty="0" smtClean="0">
                <a:solidFill>
                  <a:schemeClr val="bg2"/>
                </a:solidFill>
              </a:rPr>
              <a:t>BEV: </a:t>
            </a:r>
            <a:r>
              <a:rPr lang="it-IT" sz="1400" dirty="0">
                <a:solidFill>
                  <a:schemeClr val="bg2"/>
                </a:solidFill>
              </a:rPr>
              <a:t>N = 256 / Died = 200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FOLFOXIRI + </a:t>
            </a:r>
            <a:r>
              <a:rPr lang="it-IT" sz="1400" dirty="0" smtClean="0">
                <a:solidFill>
                  <a:schemeClr val="bg2"/>
                </a:solidFill>
              </a:rPr>
              <a:t>BEV: </a:t>
            </a:r>
            <a:r>
              <a:rPr lang="it-IT" sz="1400" dirty="0">
                <a:solidFill>
                  <a:schemeClr val="bg2"/>
                </a:solidFill>
              </a:rPr>
              <a:t>N = 252 / Died = 174</a:t>
            </a:r>
          </a:p>
          <a:p>
            <a:pPr algn="ctr"/>
            <a:endParaRPr lang="it-IT" sz="1400" dirty="0">
              <a:solidFill>
                <a:schemeClr val="bg2"/>
              </a:solidFill>
            </a:endParaRPr>
          </a:p>
          <a:p>
            <a:pPr algn="ctr"/>
            <a:r>
              <a:rPr lang="it-IT" sz="1400" b="1" dirty="0">
                <a:solidFill>
                  <a:schemeClr val="bg2"/>
                </a:solidFill>
              </a:rPr>
              <a:t>FOLFIRI + </a:t>
            </a:r>
            <a:r>
              <a:rPr lang="it-IT" sz="1400" b="1" dirty="0" smtClean="0">
                <a:solidFill>
                  <a:schemeClr val="bg2"/>
                </a:solidFill>
              </a:rPr>
              <a:t>BEV, </a:t>
            </a:r>
            <a:r>
              <a:rPr lang="it-IT" sz="1400" b="1" dirty="0">
                <a:solidFill>
                  <a:schemeClr val="bg2"/>
                </a:solidFill>
              </a:rPr>
              <a:t>median OS : 25.8 </a:t>
            </a:r>
            <a:r>
              <a:rPr lang="it-IT" sz="1400" b="1" dirty="0" smtClean="0">
                <a:solidFill>
                  <a:schemeClr val="bg2"/>
                </a:solidFill>
              </a:rPr>
              <a:t>months</a:t>
            </a:r>
            <a:endParaRPr lang="it-IT" sz="1400" b="1" dirty="0">
              <a:solidFill>
                <a:schemeClr val="bg2"/>
              </a:solidFill>
            </a:endParaRPr>
          </a:p>
          <a:p>
            <a:pPr algn="ctr"/>
            <a:r>
              <a:rPr lang="it-IT" sz="1400" b="1" dirty="0">
                <a:solidFill>
                  <a:schemeClr val="bg2"/>
                </a:solidFill>
              </a:rPr>
              <a:t>FOLFOXIRI + </a:t>
            </a:r>
            <a:r>
              <a:rPr lang="it-IT" sz="1400" b="1" dirty="0" smtClean="0">
                <a:solidFill>
                  <a:schemeClr val="bg2"/>
                </a:solidFill>
              </a:rPr>
              <a:t>BEV, </a:t>
            </a:r>
            <a:r>
              <a:rPr lang="it-IT" sz="1400" b="1" dirty="0">
                <a:solidFill>
                  <a:schemeClr val="bg2"/>
                </a:solidFill>
              </a:rPr>
              <a:t>median OS : 29.8 </a:t>
            </a:r>
            <a:r>
              <a:rPr lang="it-IT" sz="1400" b="1" dirty="0" smtClean="0">
                <a:solidFill>
                  <a:schemeClr val="bg2"/>
                </a:solidFill>
              </a:rPr>
              <a:t>months</a:t>
            </a:r>
            <a:endParaRPr lang="it-IT" sz="1400" b="1" dirty="0">
              <a:solidFill>
                <a:schemeClr val="bg2"/>
              </a:solidFill>
            </a:endParaRPr>
          </a:p>
          <a:p>
            <a:pPr algn="ctr"/>
            <a:endParaRPr lang="it-IT" sz="1400" i="1" dirty="0">
              <a:solidFill>
                <a:schemeClr val="bg2"/>
              </a:solidFill>
            </a:endParaRPr>
          </a:p>
          <a:p>
            <a:pPr algn="ctr"/>
            <a:r>
              <a:rPr lang="it-IT" sz="2000" i="1" dirty="0" smtClean="0">
                <a:solidFill>
                  <a:schemeClr val="bg2"/>
                </a:solidFill>
              </a:rPr>
              <a:t>HR</a:t>
            </a:r>
            <a:r>
              <a:rPr lang="it-IT" sz="2000" i="1" dirty="0">
                <a:solidFill>
                  <a:schemeClr val="bg2"/>
                </a:solidFill>
              </a:rPr>
              <a:t>: 0.80 [0.65-0.98]</a:t>
            </a:r>
          </a:p>
          <a:p>
            <a:pPr algn="ctr"/>
            <a:r>
              <a:rPr lang="it-IT" sz="2000" i="1" dirty="0" smtClean="0">
                <a:solidFill>
                  <a:schemeClr val="bg2"/>
                </a:solidFill>
              </a:rPr>
              <a:t>P </a:t>
            </a:r>
            <a:r>
              <a:rPr lang="it-IT" sz="2000" i="1" dirty="0" smtClean="0">
                <a:solidFill>
                  <a:schemeClr val="bg2"/>
                </a:solidFill>
              </a:rPr>
              <a:t>= .030</a:t>
            </a:r>
            <a:endParaRPr lang="it-IT" sz="2000" i="1" dirty="0">
              <a:solidFill>
                <a:schemeClr val="bg2"/>
              </a:solidFill>
            </a:endParaRPr>
          </a:p>
          <a:p>
            <a:pPr algn="ctr"/>
            <a:endParaRPr lang="it-IT" sz="1400" i="1" dirty="0">
              <a:solidFill>
                <a:schemeClr val="bg2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 bwMode="auto">
          <a:xfrm>
            <a:off x="7053688" y="4495069"/>
            <a:ext cx="0" cy="11849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ttore 2 7"/>
          <p:cNvCxnSpPr/>
          <p:nvPr/>
        </p:nvCxnSpPr>
        <p:spPr bwMode="auto">
          <a:xfrm>
            <a:off x="5835650" y="5277028"/>
            <a:ext cx="1079500" cy="1444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4189841" y="4623501"/>
            <a:ext cx="1512887" cy="86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it-IT" sz="1200" dirty="0" smtClean="0">
                <a:solidFill>
                  <a:schemeClr val="bg2"/>
                </a:solidFill>
              </a:rPr>
              <a:t>5 years-OS </a:t>
            </a:r>
            <a:r>
              <a:rPr lang="it-IT" sz="1200" dirty="0">
                <a:solidFill>
                  <a:schemeClr val="bg2"/>
                </a:solidFill>
              </a:rPr>
              <a:t>rate</a:t>
            </a:r>
          </a:p>
          <a:p>
            <a:pPr algn="ctr"/>
            <a:endParaRPr lang="it-IT" sz="1200" dirty="0">
              <a:solidFill>
                <a:schemeClr val="bg2"/>
              </a:solidFill>
            </a:endParaRPr>
          </a:p>
          <a:p>
            <a:pPr algn="ctr"/>
            <a:r>
              <a:rPr lang="es-ES_tradnl" sz="1200" b="1" dirty="0">
                <a:solidFill>
                  <a:schemeClr val="bg2"/>
                </a:solidFill>
              </a:rPr>
              <a:t>24.9% vs 12.4%</a:t>
            </a:r>
            <a:endParaRPr lang="it-IT" sz="1200" b="1" dirty="0">
              <a:solidFill>
                <a:schemeClr val="bg2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954552" y="1268381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u="sng" dirty="0" smtClean="0">
                <a:solidFill>
                  <a:schemeClr val="bg2"/>
                </a:solidFill>
              </a:rPr>
              <a:t>Median follow up: 48.1 </a:t>
            </a:r>
            <a:r>
              <a:rPr lang="it-IT" b="1" u="sng" dirty="0" smtClean="0">
                <a:solidFill>
                  <a:schemeClr val="bg2"/>
                </a:solidFill>
              </a:rPr>
              <a:t>months</a:t>
            </a:r>
            <a:endParaRPr lang="it-IT" b="1" u="sng" dirty="0" smtClean="0">
              <a:solidFill>
                <a:schemeClr val="bg2"/>
              </a:solidFill>
            </a:endParaRPr>
          </a:p>
          <a:p>
            <a:pPr algn="ctr"/>
            <a:r>
              <a:rPr lang="it-IT" b="1" dirty="0" smtClean="0">
                <a:solidFill>
                  <a:schemeClr val="bg2"/>
                </a:solidFill>
              </a:rPr>
              <a:t>(74% of </a:t>
            </a:r>
            <a:r>
              <a:rPr lang="it-IT" b="1" dirty="0" err="1" smtClean="0">
                <a:solidFill>
                  <a:schemeClr val="bg2"/>
                </a:solidFill>
              </a:rPr>
              <a:t>death</a:t>
            </a:r>
            <a:r>
              <a:rPr lang="it-IT" b="1" dirty="0" smtClean="0">
                <a:solidFill>
                  <a:schemeClr val="bg2"/>
                </a:solidFill>
              </a:rPr>
              <a:t> </a:t>
            </a:r>
            <a:r>
              <a:rPr lang="it-IT" b="1" dirty="0" err="1" smtClean="0">
                <a:solidFill>
                  <a:schemeClr val="bg2"/>
                </a:solidFill>
              </a:rPr>
              <a:t>events</a:t>
            </a:r>
            <a:r>
              <a:rPr lang="it-IT" b="1" dirty="0" smtClean="0">
                <a:solidFill>
                  <a:schemeClr val="bg2"/>
                </a:solidFill>
              </a:rPr>
              <a:t>)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84" y="380269"/>
            <a:ext cx="887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Updated </a:t>
            </a:r>
            <a:r>
              <a:rPr lang="nl-NL" sz="3200" b="1" dirty="0" smtClean="0">
                <a:solidFill>
                  <a:srgbClr val="F09828"/>
                </a:solidFill>
              </a:rPr>
              <a:t>Overall Survival (OS) Results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41659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FP_OS.b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 b="7034"/>
          <a:stretch/>
        </p:blipFill>
        <p:spPr>
          <a:xfrm>
            <a:off x="1637071" y="1166224"/>
            <a:ext cx="5787822" cy="4791031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712487" y="946478"/>
            <a:ext cx="2100840" cy="234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1" dirty="0" err="1" smtClean="0">
                <a:latin typeface="Arial"/>
                <a:cs typeface="Arial"/>
              </a:rPr>
              <a:t>Factor</a:t>
            </a:r>
            <a:r>
              <a:rPr lang="it-IT" sz="1000" b="1" dirty="0" smtClean="0">
                <a:latin typeface="Arial"/>
                <a:cs typeface="Arial"/>
              </a:rPr>
              <a:t>              </a:t>
            </a:r>
            <a:r>
              <a:rPr lang="it-IT" sz="1000" b="1" dirty="0" err="1" smtClean="0">
                <a:latin typeface="Arial"/>
                <a:cs typeface="Arial"/>
              </a:rPr>
              <a:t>N</a:t>
            </a:r>
            <a:r>
              <a:rPr lang="it-IT" sz="1000" b="1" dirty="0" smtClean="0">
                <a:latin typeface="Arial"/>
                <a:cs typeface="Arial"/>
              </a:rPr>
              <a:t>        HR</a:t>
            </a:r>
            <a:endParaRPr lang="it-IT" sz="1000" b="1" dirty="0"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262494" y="946478"/>
            <a:ext cx="1228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000" b="1" i="1" dirty="0">
                <a:latin typeface="Arial"/>
                <a:cs typeface="Arial"/>
              </a:rPr>
              <a:t>P</a:t>
            </a:r>
            <a:r>
              <a:rPr lang="it-IT" sz="1000" b="1" dirty="0" smtClean="0">
                <a:latin typeface="Arial"/>
                <a:cs typeface="Arial"/>
              </a:rPr>
              <a:t> </a:t>
            </a:r>
            <a:r>
              <a:rPr lang="it-IT" sz="1000" b="1" dirty="0" smtClean="0">
                <a:latin typeface="Arial"/>
                <a:cs typeface="Arial"/>
              </a:rPr>
              <a:t>for interaction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444150" y="1004255"/>
            <a:ext cx="2947892" cy="234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it-IT" sz="1000" b="1" dirty="0" smtClean="0">
              <a:latin typeface="Arial"/>
              <a:cs typeface="Arial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25627" y="6112855"/>
            <a:ext cx="1978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b="1" dirty="0" smtClean="0">
                <a:latin typeface="Arial"/>
                <a:cs typeface="Arial"/>
              </a:rPr>
              <a:t>FOLFOXIRI </a:t>
            </a:r>
            <a:r>
              <a:rPr lang="it-IT" sz="1000" b="1" dirty="0" smtClean="0">
                <a:latin typeface="Arial"/>
                <a:cs typeface="Arial"/>
              </a:rPr>
              <a:t>Plus BEV Better</a:t>
            </a:r>
            <a:endParaRPr lang="it-IT" sz="1000" b="1" dirty="0">
              <a:latin typeface="Arial"/>
              <a:cs typeface="Arial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5476288" y="6112855"/>
            <a:ext cx="23762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b="1" dirty="0" smtClean="0">
                <a:latin typeface="Arial"/>
                <a:cs typeface="Arial"/>
              </a:rPr>
              <a:t>FOLFIRI </a:t>
            </a:r>
            <a:r>
              <a:rPr lang="it-IT" sz="1000" b="1" dirty="0" smtClean="0">
                <a:latin typeface="Arial"/>
                <a:cs typeface="Arial"/>
              </a:rPr>
              <a:t>Plus BEV Better</a:t>
            </a:r>
            <a:endParaRPr lang="it-IT" sz="1000" b="1" dirty="0">
              <a:latin typeface="Arial"/>
              <a:cs typeface="Arial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4191000" y="5720461"/>
            <a:ext cx="4799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1" dirty="0" smtClean="0">
                <a:latin typeface="Arial"/>
                <a:cs typeface="Arial"/>
              </a:rPr>
              <a:t>0.5</a:t>
            </a:r>
            <a:endParaRPr lang="it-IT" sz="1000" b="1" dirty="0">
              <a:latin typeface="Arial"/>
              <a:cs typeface="Arial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5235048" y="5720461"/>
            <a:ext cx="4799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1" dirty="0" smtClean="0">
                <a:latin typeface="Arial"/>
                <a:cs typeface="Arial"/>
              </a:rPr>
              <a:t>1.0</a:t>
            </a:r>
            <a:endParaRPr lang="it-IT" sz="1000" b="1" dirty="0">
              <a:latin typeface="Arial"/>
              <a:cs typeface="Arial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6172200" y="5720461"/>
            <a:ext cx="1125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1" dirty="0" smtClean="0">
                <a:latin typeface="Arial"/>
                <a:cs typeface="Arial"/>
              </a:rPr>
              <a:t>1.5</a:t>
            </a:r>
            <a:endParaRPr lang="it-IT" sz="1000" b="1" dirty="0">
              <a:latin typeface="Arial"/>
              <a:cs typeface="Arial"/>
            </a:endParaRPr>
          </a:p>
        </p:txBody>
      </p:sp>
      <p:cxnSp>
        <p:nvCxnSpPr>
          <p:cNvPr id="20" name="Connettore 2 19"/>
          <p:cNvCxnSpPr/>
          <p:nvPr/>
        </p:nvCxnSpPr>
        <p:spPr>
          <a:xfrm>
            <a:off x="5566206" y="6050850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3894000" y="6050862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37071" y="294966"/>
            <a:ext cx="578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09828"/>
                </a:solidFill>
                <a:ea typeface="Calisto MT" pitchFamily="-112" charset="0"/>
                <a:cs typeface="Lucida Sans"/>
              </a:rPr>
              <a:t>Subgroup </a:t>
            </a:r>
            <a:r>
              <a:rPr lang="it-IT" sz="3200" b="1" dirty="0" smtClean="0">
                <a:solidFill>
                  <a:srgbClr val="F09828"/>
                </a:solidFill>
                <a:ea typeface="Calisto MT" pitchFamily="-112" charset="0"/>
                <a:cs typeface="Lucida Sans"/>
              </a:rPr>
              <a:t>Analyses: OS</a:t>
            </a:r>
            <a:endParaRPr lang="it-IT" sz="3200" b="1" dirty="0">
              <a:solidFill>
                <a:srgbClr val="F09828"/>
              </a:solidFill>
              <a:ea typeface="Calisto MT" pitchFamily="-112" charset="0"/>
              <a:cs typeface="Lucida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6548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59" descr="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89974"/>
              </p:ext>
            </p:extLst>
          </p:nvPr>
        </p:nvGraphicFramePr>
        <p:xfrm>
          <a:off x="467545" y="1119820"/>
          <a:ext cx="7787456" cy="5095776"/>
        </p:xfrm>
        <a:graphic>
          <a:graphicData uri="http://schemas.openxmlformats.org/drawingml/2006/table">
            <a:tbl>
              <a:tblPr/>
              <a:tblGrid>
                <a:gridCol w="3614261"/>
                <a:gridCol w="1905338"/>
                <a:gridCol w="2267857"/>
              </a:tblGrid>
              <a:tr h="518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994" marR="0" marT="45722" marB="140398" anchor="b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FOLFIRI +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Arm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 </a:t>
                      </a:r>
                    </a:p>
                  </a:txBody>
                  <a:tcPr marL="91435" marR="91435" marT="45722" marB="45722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FOLFOXIRI +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BEV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Arm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1435" marR="91435" marT="45722" marB="45722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18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Potential candidates to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</a:t>
                      </a:r>
                    </a:p>
                  </a:txBody>
                  <a:tcPr marL="107994" marR="0" marT="45713" marB="4571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88.7%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(227/256)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86.9%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(219/252)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second-line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therapy</a:t>
                      </a:r>
                      <a:endParaRPr kumimoji="0" lang="it-IT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7994" marR="0" marT="45713" marB="4571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79.3%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(180/227)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80.4%             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it-IT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176/219)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Second-line </a:t>
                      </a: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agents</a:t>
                      </a:r>
                    </a:p>
                  </a:txBody>
                  <a:tcPr marL="107994" marR="0" marT="45713" marB="45713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 = 180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N = 176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66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Fluoropyrimidine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93%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81%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Oxaliplatin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26%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Irinotecan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63%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Bevacizumab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32%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Anti-EGFR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mAB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29%</a:t>
                      </a: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Third-line anti-EGFR mAB, %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2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21%</a:t>
                      </a:r>
                    </a:p>
                  </a:txBody>
                  <a:tcPr marL="91425" marR="91425" marT="45713" marB="45713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13%</a:t>
                      </a:r>
                      <a:endParaRPr kumimoji="0" lang="it-IT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5" marR="91425" marT="45713" marB="45713" anchor="ctr" anchorCtr="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 descr=" 2"/>
          <p:cNvSpPr txBox="1"/>
          <p:nvPr/>
        </p:nvSpPr>
        <p:spPr>
          <a:xfrm>
            <a:off x="0" y="5161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Seco</a:t>
            </a:r>
            <a:r>
              <a:rPr lang="nl-NL" sz="3200" b="1" dirty="0" smtClean="0">
                <a:solidFill>
                  <a:srgbClr val="F09828"/>
                </a:solidFill>
              </a:rPr>
              <a:t>nd-Line </a:t>
            </a:r>
            <a:r>
              <a:rPr lang="nl-NL" sz="3200" b="1" dirty="0" smtClean="0">
                <a:solidFill>
                  <a:srgbClr val="F09828"/>
                </a:solidFill>
              </a:rPr>
              <a:t>Treatments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40320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011238"/>
            <a:ext cx="8597900" cy="521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866968" y="2242213"/>
            <a:ext cx="410082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endParaRPr lang="it-IT" sz="1400" dirty="0">
              <a:solidFill>
                <a:schemeClr val="bg2"/>
              </a:solidFill>
            </a:endParaRP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FOLFIRI </a:t>
            </a:r>
            <a:r>
              <a:rPr lang="it-IT" sz="1400" dirty="0" smtClean="0">
                <a:solidFill>
                  <a:schemeClr val="bg2"/>
                </a:solidFill>
              </a:rPr>
              <a:t>+ BEV: </a:t>
            </a:r>
            <a:r>
              <a:rPr lang="it-IT" sz="1400" dirty="0">
                <a:solidFill>
                  <a:schemeClr val="bg2"/>
                </a:solidFill>
              </a:rPr>
              <a:t>N = 256 / Progressed = 236</a:t>
            </a:r>
          </a:p>
          <a:p>
            <a:pPr algn="ctr"/>
            <a:r>
              <a:rPr lang="it-IT" sz="1400" dirty="0">
                <a:solidFill>
                  <a:schemeClr val="bg2"/>
                </a:solidFill>
              </a:rPr>
              <a:t>FOLFOXIRI + </a:t>
            </a:r>
            <a:r>
              <a:rPr lang="it-IT" sz="1400" dirty="0" smtClean="0">
                <a:solidFill>
                  <a:schemeClr val="bg2"/>
                </a:solidFill>
              </a:rPr>
              <a:t>BEV: </a:t>
            </a:r>
            <a:r>
              <a:rPr lang="it-IT" sz="1400" dirty="0">
                <a:solidFill>
                  <a:schemeClr val="bg2"/>
                </a:solidFill>
              </a:rPr>
              <a:t>N = 252 / Progressed = 232</a:t>
            </a:r>
          </a:p>
          <a:p>
            <a:pPr algn="ctr"/>
            <a:endParaRPr lang="it-IT" sz="1400" dirty="0">
              <a:solidFill>
                <a:schemeClr val="bg2"/>
              </a:solidFill>
            </a:endParaRPr>
          </a:p>
          <a:p>
            <a:pPr algn="ctr"/>
            <a:r>
              <a:rPr lang="it-IT" sz="1400" b="1" dirty="0">
                <a:solidFill>
                  <a:schemeClr val="bg2"/>
                </a:solidFill>
              </a:rPr>
              <a:t>FOLFIRI + </a:t>
            </a:r>
            <a:r>
              <a:rPr lang="it-IT" sz="1400" b="1" dirty="0" smtClean="0">
                <a:solidFill>
                  <a:schemeClr val="bg2"/>
                </a:solidFill>
              </a:rPr>
              <a:t>BEV, median </a:t>
            </a:r>
            <a:r>
              <a:rPr lang="it-IT" sz="1400" b="1" dirty="0">
                <a:solidFill>
                  <a:schemeClr val="bg2"/>
                </a:solidFill>
              </a:rPr>
              <a:t>PFS : 9.7 </a:t>
            </a:r>
            <a:r>
              <a:rPr lang="it-IT" sz="1400" b="1" dirty="0" smtClean="0">
                <a:solidFill>
                  <a:schemeClr val="bg2"/>
                </a:solidFill>
              </a:rPr>
              <a:t>months</a:t>
            </a:r>
            <a:endParaRPr lang="it-IT" sz="1400" b="1" dirty="0">
              <a:solidFill>
                <a:schemeClr val="bg2"/>
              </a:solidFill>
            </a:endParaRPr>
          </a:p>
          <a:p>
            <a:pPr algn="ctr"/>
            <a:r>
              <a:rPr lang="it-IT" sz="1400" b="1" dirty="0">
                <a:solidFill>
                  <a:schemeClr val="bg2"/>
                </a:solidFill>
              </a:rPr>
              <a:t>FOLFOXIRI + </a:t>
            </a:r>
            <a:r>
              <a:rPr lang="it-IT" sz="1400" b="1" dirty="0" smtClean="0">
                <a:solidFill>
                  <a:schemeClr val="bg2"/>
                </a:solidFill>
              </a:rPr>
              <a:t>BEV, </a:t>
            </a:r>
            <a:r>
              <a:rPr lang="it-IT" sz="1400" b="1" dirty="0">
                <a:solidFill>
                  <a:schemeClr val="bg2"/>
                </a:solidFill>
              </a:rPr>
              <a:t>median PFS : 12.3 </a:t>
            </a:r>
            <a:r>
              <a:rPr lang="it-IT" sz="1400" b="1" dirty="0" smtClean="0">
                <a:solidFill>
                  <a:schemeClr val="bg2"/>
                </a:solidFill>
              </a:rPr>
              <a:t>months</a:t>
            </a:r>
            <a:endParaRPr lang="it-IT" sz="1400" b="1" dirty="0">
              <a:solidFill>
                <a:schemeClr val="bg2"/>
              </a:solidFill>
            </a:endParaRPr>
          </a:p>
          <a:p>
            <a:pPr algn="ctr"/>
            <a:endParaRPr lang="it-IT" sz="1400" i="1" dirty="0">
              <a:solidFill>
                <a:schemeClr val="bg2"/>
              </a:solidFill>
            </a:endParaRPr>
          </a:p>
          <a:p>
            <a:pPr algn="ctr"/>
            <a:r>
              <a:rPr lang="it-IT" sz="2000" i="1" dirty="0" smtClean="0">
                <a:solidFill>
                  <a:schemeClr val="bg2"/>
                </a:solidFill>
              </a:rPr>
              <a:t>HR</a:t>
            </a:r>
            <a:r>
              <a:rPr lang="it-IT" sz="2000" i="1" dirty="0">
                <a:solidFill>
                  <a:schemeClr val="bg2"/>
                </a:solidFill>
              </a:rPr>
              <a:t>: 0.77 [0.65-0.93]</a:t>
            </a:r>
          </a:p>
          <a:p>
            <a:pPr algn="ctr"/>
            <a:r>
              <a:rPr lang="it-IT" sz="2000" i="1" dirty="0" smtClean="0">
                <a:solidFill>
                  <a:schemeClr val="bg2"/>
                </a:solidFill>
              </a:rPr>
              <a:t>P = .006</a:t>
            </a:r>
            <a:endParaRPr lang="it-IT" sz="2000" i="1" dirty="0">
              <a:solidFill>
                <a:schemeClr val="bg2"/>
              </a:solidFill>
            </a:endParaRPr>
          </a:p>
          <a:p>
            <a:pPr algn="ctr"/>
            <a:endParaRPr lang="it-IT" sz="1400" i="1" dirty="0">
              <a:solidFill>
                <a:schemeClr val="bg2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937237" y="1079841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u="sng" dirty="0" smtClean="0">
                <a:solidFill>
                  <a:schemeClr val="bg2"/>
                </a:solidFill>
              </a:rPr>
              <a:t>Median follow up: 48.1 </a:t>
            </a:r>
            <a:r>
              <a:rPr lang="it-IT" u="sng" dirty="0" smtClean="0">
                <a:solidFill>
                  <a:schemeClr val="bg2"/>
                </a:solidFill>
              </a:rPr>
              <a:t>months</a:t>
            </a:r>
            <a:endParaRPr lang="it-IT" u="sng" dirty="0" smtClean="0">
              <a:solidFill>
                <a:schemeClr val="bg2"/>
              </a:solidFill>
            </a:endParaRPr>
          </a:p>
          <a:p>
            <a:pPr algn="ctr"/>
            <a:r>
              <a:rPr lang="it-IT" dirty="0">
                <a:solidFill>
                  <a:schemeClr val="bg2"/>
                </a:solidFill>
              </a:rPr>
              <a:t>(74% of </a:t>
            </a:r>
            <a:r>
              <a:rPr lang="it-IT" dirty="0" err="1">
                <a:solidFill>
                  <a:schemeClr val="bg2"/>
                </a:solidFill>
              </a:rPr>
              <a:t>death</a:t>
            </a:r>
            <a:r>
              <a:rPr lang="it-IT" dirty="0">
                <a:solidFill>
                  <a:schemeClr val="bg2"/>
                </a:solidFill>
              </a:rPr>
              <a:t> </a:t>
            </a:r>
            <a:r>
              <a:rPr lang="it-IT" dirty="0" err="1">
                <a:solidFill>
                  <a:schemeClr val="bg2"/>
                </a:solidFill>
              </a:rPr>
              <a:t>events</a:t>
            </a:r>
            <a:r>
              <a:rPr lang="it-IT" dirty="0" smtClean="0">
                <a:solidFill>
                  <a:schemeClr val="bg2"/>
                </a:solidFill>
              </a:rPr>
              <a:t>)</a:t>
            </a:r>
            <a:endParaRPr lang="it-IT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916" y="280219"/>
            <a:ext cx="7256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Updated PFS Results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27563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16" descr=" 4"/>
          <p:cNvSpPr txBox="1">
            <a:spLocks noChangeArrowheads="1"/>
          </p:cNvSpPr>
          <p:nvPr/>
        </p:nvSpPr>
        <p:spPr bwMode="auto">
          <a:xfrm>
            <a:off x="348647" y="1247211"/>
            <a:ext cx="8437133" cy="31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0313" tIns="55156" rIns="110313" bIns="55156">
            <a:spAutoFit/>
          </a:bodyPr>
          <a:lstStyle>
            <a:lvl1pPr defTabSz="4319588" eaLnBrk="0" hangingPunct="0"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defTabSz="4319588" eaLnBrk="0" hangingPunct="0"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defTabSz="4319588" eaLnBrk="0" hangingPunct="0"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defTabSz="4319588" eaLnBrk="0" hangingPunct="0"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defTabSz="4319588" eaLnBrk="0" hangingPunct="0"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defTabSz="4319588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marL="285750" lvl="0" indent="-285750">
              <a:lnSpc>
                <a:spcPct val="110000"/>
              </a:lnSpc>
              <a:spcBef>
                <a:spcPct val="50000"/>
              </a:spcBef>
              <a:buClr>
                <a:srgbClr val="F09828"/>
              </a:buClr>
              <a:buSzPct val="120000"/>
              <a:buFont typeface="Wingdings" charset="2"/>
              <a:buChar char="ü"/>
              <a:defRPr/>
            </a:pPr>
            <a:r>
              <a:rPr lang="it-IT" sz="2000" b="1" dirty="0" smtClean="0">
                <a:latin typeface="Arial"/>
                <a:cs typeface="Arial"/>
              </a:rPr>
              <a:t>Updated results of the TRIBE study demonstrate that </a:t>
            </a:r>
            <a:r>
              <a:rPr lang="it-IT" sz="2000" b="1" dirty="0">
                <a:latin typeface="Arial"/>
                <a:cs typeface="Arial"/>
              </a:rPr>
              <a:t>f</a:t>
            </a:r>
            <a:r>
              <a:rPr lang="it-IT" sz="2000" b="1" dirty="0" smtClean="0">
                <a:latin typeface="Arial"/>
                <a:cs typeface="Arial"/>
              </a:rPr>
              <a:t>irst</a:t>
            </a:r>
            <a:r>
              <a:rPr lang="it-IT" sz="2000" b="1" dirty="0">
                <a:latin typeface="Arial"/>
                <a:cs typeface="Arial"/>
              </a:rPr>
              <a:t>-line </a:t>
            </a:r>
            <a:r>
              <a:rPr lang="it-IT" sz="2000" b="1" dirty="0" smtClean="0">
                <a:latin typeface="Arial"/>
                <a:cs typeface="Arial"/>
              </a:rPr>
              <a:t>induction FOLFOXIRI </a:t>
            </a:r>
            <a:r>
              <a:rPr lang="it-IT" sz="2000" b="1" dirty="0">
                <a:latin typeface="Arial"/>
                <a:cs typeface="Arial"/>
              </a:rPr>
              <a:t>plus </a:t>
            </a:r>
            <a:r>
              <a:rPr lang="it-IT" sz="2000" b="1" dirty="0" smtClean="0">
                <a:latin typeface="Arial"/>
                <a:cs typeface="Arial"/>
              </a:rPr>
              <a:t>BEV </a:t>
            </a:r>
            <a:r>
              <a:rPr lang="it-IT" sz="2000" b="1" dirty="0" smtClean="0">
                <a:latin typeface="Arial"/>
                <a:cs typeface="Arial"/>
              </a:rPr>
              <a:t>as </a:t>
            </a:r>
            <a:r>
              <a:rPr lang="it-IT" sz="2000" b="1" dirty="0">
                <a:latin typeface="Arial"/>
                <a:cs typeface="Arial"/>
              </a:rPr>
              <a:t>compared to FOLFIRI plus </a:t>
            </a:r>
            <a:r>
              <a:rPr lang="it-IT" sz="2000" b="1" dirty="0" smtClean="0">
                <a:latin typeface="Arial"/>
                <a:cs typeface="Arial"/>
              </a:rPr>
              <a:t>BEV </a:t>
            </a:r>
            <a:r>
              <a:rPr lang="it-IT" sz="2000" b="1" dirty="0" smtClean="0">
                <a:latin typeface="Arial"/>
                <a:cs typeface="Arial"/>
              </a:rPr>
              <a:t>significantly </a:t>
            </a:r>
            <a:r>
              <a:rPr lang="it-IT" sz="2000" b="1" dirty="0">
                <a:latin typeface="Arial"/>
                <a:cs typeface="Arial"/>
              </a:rPr>
              <a:t>improves </a:t>
            </a:r>
            <a:r>
              <a:rPr lang="it-IT" sz="2000" b="1" dirty="0" smtClean="0">
                <a:latin typeface="Arial"/>
                <a:cs typeface="Arial"/>
              </a:rPr>
              <a:t>OS </a:t>
            </a:r>
            <a:r>
              <a:rPr lang="it-IT" sz="2000" b="1" dirty="0">
                <a:latin typeface="Arial"/>
                <a:cs typeface="Arial"/>
              </a:rPr>
              <a:t>of </a:t>
            </a:r>
            <a:r>
              <a:rPr lang="it-IT" sz="2000" b="1" dirty="0" smtClean="0">
                <a:latin typeface="Arial"/>
                <a:cs typeface="Arial"/>
              </a:rPr>
              <a:t>molecularly unselected mCRC </a:t>
            </a:r>
            <a:r>
              <a:rPr lang="it-IT" sz="2000" b="1" dirty="0">
                <a:latin typeface="Arial"/>
                <a:cs typeface="Arial"/>
              </a:rPr>
              <a:t>patients </a:t>
            </a:r>
            <a:r>
              <a:rPr lang="it-IT" sz="2000" b="1" dirty="0" smtClean="0">
                <a:latin typeface="Arial"/>
                <a:cs typeface="Arial"/>
              </a:rPr>
              <a:t>(median OS 29.8 vs 25.8 </a:t>
            </a:r>
            <a:r>
              <a:rPr lang="it-IT" sz="2000" b="1" dirty="0" smtClean="0">
                <a:latin typeface="Arial"/>
                <a:cs typeface="Arial"/>
              </a:rPr>
              <a:t>months</a:t>
            </a:r>
            <a:r>
              <a:rPr lang="it-IT" sz="2000" b="1" dirty="0" smtClean="0">
                <a:latin typeface="Arial"/>
                <a:cs typeface="Arial"/>
              </a:rPr>
              <a:t>, HR: 0.80, </a:t>
            </a:r>
            <a:r>
              <a:rPr lang="it-IT" sz="2000" b="1" i="1" dirty="0" smtClean="0">
                <a:latin typeface="Arial"/>
                <a:cs typeface="Arial"/>
              </a:rPr>
              <a:t>P </a:t>
            </a:r>
            <a:r>
              <a:rPr lang="it-IT" sz="2000" b="1" dirty="0" smtClean="0">
                <a:latin typeface="Arial"/>
                <a:cs typeface="Arial"/>
              </a:rPr>
              <a:t>= .030)</a:t>
            </a:r>
            <a:endParaRPr lang="it-IT" sz="2000" b="1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10000"/>
              </a:lnSpc>
              <a:spcBef>
                <a:spcPct val="50000"/>
              </a:spcBef>
              <a:buClr>
                <a:srgbClr val="F09828"/>
              </a:buClr>
              <a:buSzPct val="120000"/>
              <a:buFont typeface="Wingdings" charset="2"/>
              <a:buChar char="ü"/>
              <a:defRPr/>
            </a:pPr>
            <a:r>
              <a:rPr lang="it-IT" sz="2000" b="1" dirty="0" smtClean="0">
                <a:latin typeface="Arial"/>
                <a:cs typeface="Arial"/>
              </a:rPr>
              <a:t>The advantage in survival increases over time with an estimated </a:t>
            </a:r>
            <a:r>
              <a:rPr lang="it-IT" sz="2000" b="1" dirty="0" smtClean="0">
                <a:latin typeface="Arial"/>
                <a:cs typeface="Arial"/>
              </a:rPr>
              <a:t>5-year OS </a:t>
            </a:r>
            <a:r>
              <a:rPr lang="it-IT" sz="2000" b="1" dirty="0" smtClean="0">
                <a:latin typeface="Arial"/>
                <a:cs typeface="Arial"/>
              </a:rPr>
              <a:t>rate of 24.9% vs 12.5</a:t>
            </a:r>
            <a:r>
              <a:rPr lang="it-IT" sz="2000" b="1" dirty="0" smtClean="0">
                <a:latin typeface="Arial"/>
                <a:cs typeface="Arial"/>
              </a:rPr>
              <a:t>%</a:t>
            </a:r>
            <a:endParaRPr lang="it-IT" sz="2000" b="1" dirty="0" smtClean="0">
              <a:latin typeface="Arial"/>
              <a:cs typeface="Arial"/>
            </a:endParaRPr>
          </a:p>
          <a:p>
            <a:pPr marL="285750" lvl="0" indent="-285750">
              <a:lnSpc>
                <a:spcPct val="110000"/>
              </a:lnSpc>
              <a:spcBef>
                <a:spcPct val="50000"/>
              </a:spcBef>
              <a:buClr>
                <a:srgbClr val="F09828"/>
              </a:buClr>
              <a:buSzPct val="120000"/>
              <a:buFont typeface="Wingdings" charset="2"/>
              <a:buChar char="ü"/>
              <a:defRPr/>
            </a:pPr>
            <a:r>
              <a:rPr lang="it-IT" sz="2000" b="1" dirty="0" smtClean="0">
                <a:latin typeface="Arial"/>
                <a:ea typeface="+mn-ea"/>
                <a:cs typeface="Arial"/>
              </a:rPr>
              <a:t>The significant effect on PFS is confirmed (HR: 0.77, </a:t>
            </a:r>
            <a:r>
              <a:rPr lang="it-IT" sz="2000" b="1" i="1" dirty="0" smtClean="0">
                <a:latin typeface="Arial"/>
                <a:ea typeface="+mn-ea"/>
                <a:cs typeface="Arial"/>
              </a:rPr>
              <a:t>P</a:t>
            </a:r>
            <a:r>
              <a:rPr lang="it-IT" sz="2000" b="1" dirty="0" smtClean="0">
                <a:latin typeface="Arial"/>
                <a:ea typeface="+mn-ea"/>
                <a:cs typeface="Arial"/>
              </a:rPr>
              <a:t> </a:t>
            </a:r>
            <a:r>
              <a:rPr lang="it-IT" sz="2000" b="1" dirty="0" smtClean="0">
                <a:latin typeface="Arial"/>
                <a:ea typeface="+mn-ea"/>
                <a:cs typeface="Arial"/>
              </a:rPr>
              <a:t>= .006</a:t>
            </a:r>
            <a:r>
              <a:rPr lang="it-IT" sz="2000" b="1" dirty="0" smtClean="0">
                <a:latin typeface="Arial"/>
                <a:ea typeface="+mn-ea"/>
                <a:cs typeface="Arial"/>
              </a:rPr>
              <a:t>) with a median PFS of </a:t>
            </a:r>
            <a:r>
              <a:rPr lang="it-IT" sz="2000" b="1" dirty="0" smtClean="0">
                <a:latin typeface="Arial"/>
                <a:cs typeface="Arial"/>
              </a:rPr>
              <a:t>12.3 vs 9.7 </a:t>
            </a:r>
            <a:r>
              <a:rPr lang="it-IT" sz="2000" b="1" dirty="0" smtClean="0">
                <a:latin typeface="Arial"/>
                <a:cs typeface="Arial"/>
              </a:rPr>
              <a:t>months</a:t>
            </a:r>
            <a:endParaRPr lang="it-IT" sz="2000" b="1" dirty="0" smtClean="0">
              <a:latin typeface="Arial"/>
              <a:cs typeface="Arial"/>
            </a:endParaRPr>
          </a:p>
        </p:txBody>
      </p:sp>
      <p:sp>
        <p:nvSpPr>
          <p:cNvPr id="6" name="Rettangolo 2" descr=" 3"/>
          <p:cNvSpPr/>
          <p:nvPr/>
        </p:nvSpPr>
        <p:spPr>
          <a:xfrm>
            <a:off x="471488" y="5084629"/>
            <a:ext cx="855720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  <a:buClr>
                <a:srgbClr val="800000"/>
              </a:buClr>
              <a:buSzPct val="120000"/>
              <a:defRPr/>
            </a:pPr>
            <a:r>
              <a:rPr lang="it-IT" sz="2000" b="1" dirty="0">
                <a:solidFill>
                  <a:srgbClr val="FFFF00"/>
                </a:solidFill>
                <a:latin typeface="Arial"/>
                <a:cs typeface="Arial"/>
              </a:rPr>
              <a:t>Based on these results FOLFOXIRI plus </a:t>
            </a:r>
            <a:r>
              <a:rPr lang="it-IT" sz="2000" b="1" dirty="0" smtClean="0">
                <a:solidFill>
                  <a:srgbClr val="FFFF00"/>
                </a:solidFill>
                <a:latin typeface="Arial"/>
                <a:cs typeface="Arial"/>
              </a:rPr>
              <a:t>BEV </a:t>
            </a:r>
            <a:r>
              <a:rPr lang="it-IT" sz="2000" b="1" dirty="0">
                <a:solidFill>
                  <a:srgbClr val="FFFF00"/>
                </a:solidFill>
                <a:latin typeface="Arial"/>
                <a:cs typeface="Arial"/>
              </a:rPr>
              <a:t>represents a new valuable option for the upfront treatment of unresectable mCRC </a:t>
            </a:r>
            <a:r>
              <a:rPr lang="it-IT" sz="2000" b="1" dirty="0" smtClean="0">
                <a:solidFill>
                  <a:srgbClr val="FFFF00"/>
                </a:solidFill>
                <a:latin typeface="Arial"/>
                <a:cs typeface="Arial"/>
              </a:rPr>
              <a:t>patients.</a:t>
            </a:r>
            <a:endParaRPr lang="it-IT" sz="2000" b="1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5" name="TextBox 4" descr=" 5"/>
          <p:cNvSpPr txBox="1"/>
          <p:nvPr/>
        </p:nvSpPr>
        <p:spPr>
          <a:xfrm>
            <a:off x="2035277" y="530938"/>
            <a:ext cx="508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rgbClr val="F09828"/>
                </a:solidFill>
              </a:rPr>
              <a:t>Conclusions</a:t>
            </a:r>
            <a:endParaRPr lang="nl-NL" sz="3200" b="1" dirty="0">
              <a:solidFill>
                <a:srgbClr val="F0982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717" y="6404906"/>
            <a:ext cx="686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Cremolini C, et al. </a:t>
            </a:r>
            <a:r>
              <a:rPr lang="nl-NL" sz="1200" b="1" i="1" dirty="0" smtClean="0"/>
              <a:t>J Clin Oncol. </a:t>
            </a:r>
            <a:r>
              <a:rPr lang="nl-NL" sz="1200" b="1" dirty="0" smtClean="0"/>
              <a:t>2015;33(suppl 3): Abstract </a:t>
            </a:r>
            <a:r>
              <a:rPr lang="nl-NL" sz="1200" b="1" dirty="0" smtClean="0"/>
              <a:t>657.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97619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782</Words>
  <Application>Microsoft Office PowerPoint</Application>
  <PresentationFormat>On-screen Show (4:3)</PresentationFormat>
  <Paragraphs>122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Chiara Cremolini</dc:creator>
  <cp:lastModifiedBy>Christi Gray</cp:lastModifiedBy>
  <cp:revision>55</cp:revision>
  <dcterms:created xsi:type="dcterms:W3CDTF">2014-12-22T18:25:42Z</dcterms:created>
  <dcterms:modified xsi:type="dcterms:W3CDTF">2015-01-21T16:21:53Z</dcterms:modified>
</cp:coreProperties>
</file>