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4"/>
  </p:notesMasterIdLst>
  <p:sldIdLst>
    <p:sldId id="267" r:id="rId3"/>
    <p:sldId id="268" r:id="rId4"/>
    <p:sldId id="269" r:id="rId5"/>
    <p:sldId id="270" r:id="rId6"/>
    <p:sldId id="281" r:id="rId7"/>
    <p:sldId id="280" r:id="rId8"/>
    <p:sldId id="273" r:id="rId9"/>
    <p:sldId id="282" r:id="rId10"/>
    <p:sldId id="274" r:id="rId11"/>
    <p:sldId id="283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-390" y="-84"/>
      </p:cViewPr>
      <p:guideLst>
        <p:guide orient="horz" pos="2160"/>
        <p:guide orient="horz" pos="624"/>
        <p:guide orient="horz" pos="528"/>
        <p:guide orient="horz" pos="4176"/>
        <p:guide pos="288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2C5B1-212A-423E-B071-90F373148DAC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4727-F177-47EC-A7A4-68139B2A5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2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49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9168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6399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318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16953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173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66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4987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980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4267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459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68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769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1854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73685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71772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663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1309E7-1A72-4D7C-A278-E40617133B55}" type="slidenum">
              <a:rPr lang="en-GB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477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573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31912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34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75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09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24506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30" name="Picture 16" descr="prime band white onc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22202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2055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  <p:sp>
          <p:nvSpPr>
            <p:cNvPr id="2056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</p:txBody>
      </p:sp>
      <p:pic>
        <p:nvPicPr>
          <p:cNvPr id="2054" name="Picture 16" descr="prime band white onc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2116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86696" y="1092494"/>
            <a:ext cx="8089488" cy="1470025"/>
          </a:xfrm>
        </p:spPr>
        <p:txBody>
          <a:bodyPr/>
          <a:lstStyle/>
          <a:p>
            <a:r>
              <a:rPr lang="en-US" sz="3600" dirty="0" smtClean="0"/>
              <a:t>Effects </a:t>
            </a:r>
            <a:r>
              <a:rPr lang="en-US" sz="3600" dirty="0" smtClean="0"/>
              <a:t>of </a:t>
            </a:r>
            <a:r>
              <a:rPr lang="en-US" sz="3600" dirty="0" err="1" smtClean="0"/>
              <a:t>Regorafenib</a:t>
            </a:r>
            <a:r>
              <a:rPr lang="en-US" sz="3600" dirty="0" smtClean="0"/>
              <a:t> Therapy </a:t>
            </a:r>
            <a:r>
              <a:rPr lang="en-US" sz="3600" dirty="0" smtClean="0"/>
              <a:t>on Health-Related </a:t>
            </a:r>
            <a:r>
              <a:rPr lang="en-US" sz="3600" dirty="0" smtClean="0"/>
              <a:t>Quality </a:t>
            </a:r>
            <a:r>
              <a:rPr lang="en-US" sz="3600" dirty="0" smtClean="0"/>
              <a:t>of </a:t>
            </a:r>
            <a:r>
              <a:rPr lang="en-US" sz="3600" dirty="0" smtClean="0"/>
              <a:t>Life </a:t>
            </a:r>
            <a:r>
              <a:rPr lang="en-US" sz="3600" dirty="0" smtClean="0"/>
              <a:t>in </a:t>
            </a:r>
            <a:r>
              <a:rPr lang="en-US" sz="3600" dirty="0" smtClean="0"/>
              <a:t>Patients With Metastatic Colorectal Cancer </a:t>
            </a:r>
            <a:r>
              <a:rPr lang="en-US" sz="3600" dirty="0" smtClean="0"/>
              <a:t>in the Phase </a:t>
            </a:r>
            <a:r>
              <a:rPr lang="en-US" sz="3600" dirty="0" smtClean="0"/>
              <a:t>III </a:t>
            </a:r>
            <a:br>
              <a:rPr lang="en-US" sz="3600" dirty="0" smtClean="0"/>
            </a:br>
            <a:r>
              <a:rPr lang="en-US" sz="3600" dirty="0" smtClean="0"/>
              <a:t>CONCUR Trial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8229600" cy="10899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Qin S, Kim TW, </a:t>
            </a:r>
            <a:r>
              <a:rPr lang="en-US" sz="2000" dirty="0" err="1" smtClean="0"/>
              <a:t>Yau</a:t>
            </a:r>
            <a:r>
              <a:rPr lang="en-US" sz="2000" dirty="0" smtClean="0"/>
              <a:t> TC, Ma B, Pan H, Xu JM, Bai Y, Wang L, Y KH, Bi F, Cheng Y, Le TA, Lin JK, Liu T, Dong M, </a:t>
            </a:r>
            <a:r>
              <a:rPr lang="en-US" sz="2000" dirty="0" err="1" smtClean="0"/>
              <a:t>Kappeler</a:t>
            </a:r>
            <a:r>
              <a:rPr lang="en-US" sz="2000" dirty="0" smtClean="0"/>
              <a:t> C, Chang J, Xu RH, Li J, </a:t>
            </a:r>
            <a:r>
              <a:rPr lang="en-US" sz="2000" dirty="0"/>
              <a:t>o</a:t>
            </a:r>
            <a:r>
              <a:rPr lang="en-US" sz="2000" dirty="0" smtClean="0"/>
              <a:t>n </a:t>
            </a:r>
            <a:r>
              <a:rPr lang="en-US" sz="2000" dirty="0" smtClean="0"/>
              <a:t>behalf of CONCUR </a:t>
            </a:r>
            <a:r>
              <a:rPr lang="en-US" sz="2000" dirty="0"/>
              <a:t>i</a:t>
            </a:r>
            <a:r>
              <a:rPr lang="en-US" sz="2000" dirty="0" smtClean="0"/>
              <a:t>nvestigators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3269044"/>
            <a:ext cx="9143999" cy="551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2800" kern="0" dirty="0">
              <a:solidFill>
                <a:srgbClr val="FFFF00"/>
              </a:solidFill>
            </a:endParaRPr>
          </a:p>
          <a:p>
            <a:r>
              <a:rPr lang="en-US" sz="2800" kern="0" dirty="0">
                <a:solidFill>
                  <a:srgbClr val="FFFF00"/>
                </a:solidFill>
              </a:rPr>
              <a:t>Abstract </a:t>
            </a:r>
            <a:r>
              <a:rPr lang="en-US" sz="2800" kern="0" dirty="0" smtClean="0">
                <a:solidFill>
                  <a:srgbClr val="FFFF00"/>
                </a:solidFill>
              </a:rPr>
              <a:t>697</a:t>
            </a:r>
            <a:endParaRPr lang="en-US" sz="2800" kern="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0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81000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EQ-5D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VAS </a:t>
            </a:r>
            <a:r>
              <a:rPr lang="en-US" dirty="0" smtClean="0"/>
              <a:t>Scores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6" t="9581"/>
          <a:stretch/>
        </p:blipFill>
        <p:spPr bwMode="auto">
          <a:xfrm>
            <a:off x="565608" y="1752600"/>
            <a:ext cx="8175212" cy="410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2146" y="6419654"/>
            <a:ext cx="43131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Qin S, et al. </a:t>
            </a:r>
            <a:r>
              <a:rPr lang="en-US" sz="1200" b="1" i="1" dirty="0" smtClean="0"/>
              <a:t>J </a:t>
            </a:r>
            <a:r>
              <a:rPr lang="en-US" sz="1200" b="1" i="1" dirty="0" err="1"/>
              <a:t>Clin</a:t>
            </a:r>
            <a:r>
              <a:rPr lang="en-US" sz="1200" b="1" i="1" dirty="0"/>
              <a:t> </a:t>
            </a:r>
            <a:r>
              <a:rPr lang="en-US" sz="1200" b="1" i="1" dirty="0" err="1"/>
              <a:t>Oncol</a:t>
            </a:r>
            <a:r>
              <a:rPr lang="en-US" sz="1200" b="1" i="1" dirty="0"/>
              <a:t>.</a:t>
            </a:r>
            <a:r>
              <a:rPr lang="en-US" sz="1200" b="1" dirty="0"/>
              <a:t> 2015;33(</a:t>
            </a:r>
            <a:r>
              <a:rPr lang="en-US" sz="1200" b="1" dirty="0" err="1"/>
              <a:t>suppl</a:t>
            </a:r>
            <a:r>
              <a:rPr lang="en-US" sz="1200" b="1" dirty="0"/>
              <a:t> 3</a:t>
            </a:r>
            <a:r>
              <a:rPr lang="en-US" sz="1200" b="1" dirty="0" smtClean="0"/>
              <a:t>): Abstract 697.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9617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27961"/>
            <a:ext cx="8467725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146" y="1219200"/>
            <a:ext cx="8570716" cy="45259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 smtClean="0"/>
              <a:t>HRQoL</a:t>
            </a:r>
            <a:r>
              <a:rPr lang="en-US" sz="1900" dirty="0" smtClean="0"/>
              <a:t> did not appear to differ in REG-treated patients compared with PBO recipients, as assessed by LSM time-adjusted AUC of EORTC global health status scores and EQ-5D index and VAS scores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900" dirty="0" smtClean="0"/>
              <a:t>Longitudinal changes from baseline in EORTC QLQ-C30 global health status and physical functioning scores and EQ-5D index and VAS scores appeared generally similar in the REG and PBO groups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 smtClean="0"/>
              <a:t>EORTC QLQ-C30 global health status and physical </a:t>
            </a:r>
            <a:r>
              <a:rPr lang="en-US" sz="1900" dirty="0" smtClean="0"/>
              <a:t>functioning </a:t>
            </a:r>
            <a:r>
              <a:rPr lang="en-US" sz="1900" dirty="0" smtClean="0"/>
              <a:t>appeared to be reduced from baseline in both the REG and PBO groups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900" dirty="0" smtClean="0"/>
              <a:t>These findings indicate that REG significantly prolongs survival while maintaining comparable </a:t>
            </a:r>
            <a:r>
              <a:rPr lang="en-US" sz="1900" dirty="0" err="1" smtClean="0"/>
              <a:t>HRQoL</a:t>
            </a:r>
            <a:r>
              <a:rPr lang="en-US" sz="1900" dirty="0" smtClean="0"/>
              <a:t> versus PBO in Asian patients with </a:t>
            </a:r>
            <a:r>
              <a:rPr lang="en-US" sz="1900" dirty="0" err="1" smtClean="0"/>
              <a:t>mCRC</a:t>
            </a:r>
            <a:r>
              <a:rPr lang="en-US" sz="1900" dirty="0" smtClean="0"/>
              <a:t>, consistent with findings from the global CORRECT trial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62146" y="6419654"/>
            <a:ext cx="43131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Qin S, et al. </a:t>
            </a:r>
            <a:r>
              <a:rPr lang="en-US" sz="1200" b="1" i="1" dirty="0" smtClean="0"/>
              <a:t>J </a:t>
            </a:r>
            <a:r>
              <a:rPr lang="en-US" sz="1200" b="1" i="1" dirty="0" err="1"/>
              <a:t>Clin</a:t>
            </a:r>
            <a:r>
              <a:rPr lang="en-US" sz="1200" b="1" i="1" dirty="0"/>
              <a:t> </a:t>
            </a:r>
            <a:r>
              <a:rPr lang="en-US" sz="1200" b="1" i="1" dirty="0" err="1"/>
              <a:t>Oncol</a:t>
            </a:r>
            <a:r>
              <a:rPr lang="en-US" sz="1200" b="1" i="1" dirty="0"/>
              <a:t>.</a:t>
            </a:r>
            <a:r>
              <a:rPr lang="en-US" sz="1200" b="1" dirty="0"/>
              <a:t> 2015;33(</a:t>
            </a:r>
            <a:r>
              <a:rPr lang="en-US" sz="1200" b="1" dirty="0" err="1"/>
              <a:t>suppl</a:t>
            </a:r>
            <a:r>
              <a:rPr lang="en-US" sz="1200" b="1" dirty="0"/>
              <a:t> 3</a:t>
            </a:r>
            <a:r>
              <a:rPr lang="en-US" sz="1200" b="1" dirty="0" smtClean="0"/>
              <a:t>): Abstract 697.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686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52021"/>
            <a:ext cx="8467725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189037"/>
            <a:ext cx="8416925" cy="452596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 smtClean="0"/>
              <a:t>Regorafenib</a:t>
            </a:r>
            <a:r>
              <a:rPr lang="en-US" sz="2000" dirty="0" smtClean="0"/>
              <a:t> (REG) </a:t>
            </a:r>
            <a:r>
              <a:rPr lang="en-US" sz="2000" dirty="0" smtClean="0"/>
              <a:t>is an oral </a:t>
            </a:r>
            <a:r>
              <a:rPr lang="en-US" sz="2000" dirty="0" err="1" smtClean="0"/>
              <a:t>multikinase</a:t>
            </a:r>
            <a:r>
              <a:rPr lang="en-US" sz="2000" dirty="0" smtClean="0"/>
              <a:t> inhibitor that blocks the activity of multiple protein kinases that are involved in the regulation of </a:t>
            </a:r>
            <a:r>
              <a:rPr lang="en-US" sz="2000" dirty="0" err="1" smtClean="0"/>
              <a:t>angoigenesis</a:t>
            </a:r>
            <a:r>
              <a:rPr lang="en-US" sz="2000" dirty="0" smtClean="0"/>
              <a:t>, </a:t>
            </a:r>
            <a:r>
              <a:rPr lang="en-US" sz="2000" dirty="0" err="1" smtClean="0"/>
              <a:t>oncogenesis</a:t>
            </a:r>
            <a:r>
              <a:rPr lang="en-US" sz="2000" dirty="0" smtClean="0"/>
              <a:t>, and the tumor microenvironment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Two phase III trials have shown that </a:t>
            </a:r>
            <a:r>
              <a:rPr lang="en-US" sz="2000" dirty="0" err="1" smtClean="0"/>
              <a:t>regorafenib</a:t>
            </a:r>
            <a:r>
              <a:rPr lang="en-US" sz="2000" dirty="0" smtClean="0"/>
              <a:t> significantly improves overall </a:t>
            </a:r>
            <a:r>
              <a:rPr lang="en-US" sz="2000" dirty="0" smtClean="0"/>
              <a:t>survival (OS) </a:t>
            </a:r>
            <a:r>
              <a:rPr lang="en-US" sz="2000" dirty="0" smtClean="0"/>
              <a:t>versus </a:t>
            </a:r>
            <a:r>
              <a:rPr lang="en-US" sz="2000" dirty="0" smtClean="0"/>
              <a:t>placebo (PBO) </a:t>
            </a:r>
            <a:r>
              <a:rPr lang="en-US" sz="2000" dirty="0" smtClean="0"/>
              <a:t>in patients with </a:t>
            </a:r>
            <a:r>
              <a:rPr lang="en-US" sz="2000" dirty="0" err="1" smtClean="0"/>
              <a:t>mCRC</a:t>
            </a:r>
            <a:r>
              <a:rPr lang="en-US" sz="2000" dirty="0" smtClean="0"/>
              <a:t> whose disease had progressed on standard treatments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800" dirty="0" smtClean="0"/>
              <a:t>CONCUR: HR 0.55 (95% CI 0.40-0.77; </a:t>
            </a:r>
            <a:r>
              <a:rPr lang="en-US" sz="1800" i="1" dirty="0" smtClean="0"/>
              <a:t>P </a:t>
            </a:r>
            <a:r>
              <a:rPr lang="en-US" sz="1800" dirty="0" smtClean="0"/>
              <a:t>= .</a:t>
            </a:r>
            <a:r>
              <a:rPr lang="en-US" sz="1800" dirty="0" smtClean="0"/>
              <a:t>0002</a:t>
            </a:r>
            <a:r>
              <a:rPr lang="en-US" sz="1800" baseline="30000" dirty="0" smtClean="0"/>
              <a:t>1</a:t>
            </a:r>
            <a:endParaRPr lang="en-US" sz="18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800" dirty="0" smtClean="0"/>
              <a:t>CORRECT: HR 0.77 (95% CI 0.64-0.94; </a:t>
            </a:r>
            <a:r>
              <a:rPr lang="en-US" sz="1800" i="1" dirty="0" smtClean="0"/>
              <a:t>P </a:t>
            </a:r>
            <a:r>
              <a:rPr lang="en-US" sz="1800" dirty="0" smtClean="0"/>
              <a:t>= .</a:t>
            </a:r>
            <a:r>
              <a:rPr lang="en-US" sz="1800" dirty="0" smtClean="0"/>
              <a:t>0052)</a:t>
            </a:r>
            <a:r>
              <a:rPr lang="en-US" sz="1800" baseline="30000" dirty="0" smtClean="0"/>
              <a:t>2</a:t>
            </a:r>
            <a:endParaRPr lang="en-US" sz="18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The objective of this current study is to report the effects of </a:t>
            </a:r>
            <a:r>
              <a:rPr lang="en-US" sz="2000" dirty="0" err="1" smtClean="0"/>
              <a:t>regorafenib</a:t>
            </a:r>
            <a:r>
              <a:rPr lang="en-US" sz="2000" dirty="0" smtClean="0"/>
              <a:t> on health-related quality of life (</a:t>
            </a:r>
            <a:r>
              <a:rPr lang="en-US" sz="2000" dirty="0" err="1" smtClean="0"/>
              <a:t>HRQoL</a:t>
            </a:r>
            <a:r>
              <a:rPr lang="en-US" sz="2000" dirty="0" smtClean="0"/>
              <a:t>) in patients enrolled in the CONCUR trial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146" y="6114854"/>
            <a:ext cx="8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1. Grothey A, et al. </a:t>
            </a:r>
            <a:r>
              <a:rPr lang="en-US" sz="1200" b="1" i="1" dirty="0" smtClean="0"/>
              <a:t>Lancet. </a:t>
            </a:r>
            <a:r>
              <a:rPr lang="en-US" sz="1200" b="1" dirty="0" smtClean="0"/>
              <a:t>2013;381:303-312. </a:t>
            </a:r>
            <a:r>
              <a:rPr lang="en-US" sz="1200" b="1" i="1" dirty="0" smtClean="0"/>
              <a:t> </a:t>
            </a:r>
            <a:r>
              <a:rPr lang="en-US" sz="1200" b="1" dirty="0" smtClean="0"/>
              <a:t>2. Li Q, et al. </a:t>
            </a:r>
            <a:r>
              <a:rPr lang="en-US" sz="1200" b="1" i="1" dirty="0" smtClean="0"/>
              <a:t>Ann </a:t>
            </a:r>
            <a:r>
              <a:rPr lang="en-US" sz="1200" b="1" i="1" dirty="0" err="1" smtClean="0"/>
              <a:t>Oncol</a:t>
            </a:r>
            <a:r>
              <a:rPr lang="en-US" sz="1200" b="1" i="1" dirty="0" smtClean="0"/>
              <a:t>. </a:t>
            </a:r>
            <a:r>
              <a:rPr lang="en-US" sz="1200" b="1" dirty="0" smtClean="0"/>
              <a:t>2014;25(</a:t>
            </a:r>
            <a:r>
              <a:rPr lang="en-US" sz="1200" b="1" dirty="0" err="1" smtClean="0"/>
              <a:t>Suppl</a:t>
            </a:r>
            <a:r>
              <a:rPr lang="en-US" sz="1200" b="1" dirty="0" smtClean="0"/>
              <a:t> 2): Abstract O-0023.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362146" y="6419654"/>
            <a:ext cx="43131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Qin S, et al. </a:t>
            </a:r>
            <a:r>
              <a:rPr lang="en-US" sz="1200" b="1" i="1" dirty="0" smtClean="0"/>
              <a:t>J </a:t>
            </a:r>
            <a:r>
              <a:rPr lang="en-US" sz="1200" b="1" i="1" dirty="0" err="1"/>
              <a:t>Clin</a:t>
            </a:r>
            <a:r>
              <a:rPr lang="en-US" sz="1200" b="1" i="1" dirty="0"/>
              <a:t> </a:t>
            </a:r>
            <a:r>
              <a:rPr lang="en-US" sz="1200" b="1" i="1" dirty="0" err="1"/>
              <a:t>Oncol</a:t>
            </a:r>
            <a:r>
              <a:rPr lang="en-US" sz="1200" b="1" i="1" dirty="0"/>
              <a:t>.</a:t>
            </a:r>
            <a:r>
              <a:rPr lang="en-US" sz="1200" b="1" dirty="0"/>
              <a:t> 2015;33(</a:t>
            </a:r>
            <a:r>
              <a:rPr lang="en-US" sz="1200" b="1" dirty="0" err="1"/>
              <a:t>suppl</a:t>
            </a:r>
            <a:r>
              <a:rPr lang="en-US" sz="1200" b="1" dirty="0"/>
              <a:t> 3</a:t>
            </a:r>
            <a:r>
              <a:rPr lang="en-US" sz="1200" b="1" dirty="0" smtClean="0"/>
              <a:t>): Abstract 697.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0932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52021"/>
            <a:ext cx="8467725" cy="1143000"/>
          </a:xfrm>
        </p:spPr>
        <p:txBody>
          <a:bodyPr/>
          <a:lstStyle/>
          <a:p>
            <a:r>
              <a:rPr lang="en-US" dirty="0" smtClean="0"/>
              <a:t>Trial Design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362200"/>
            <a:ext cx="2667000" cy="213360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bg2"/>
                </a:solidFill>
              </a:rPr>
              <a:t>Asian patients with </a:t>
            </a:r>
            <a:r>
              <a:rPr lang="en-US" sz="1700" b="1" dirty="0" err="1">
                <a:solidFill>
                  <a:schemeClr val="bg2"/>
                </a:solidFill>
              </a:rPr>
              <a:t>mCRC</a:t>
            </a:r>
            <a:r>
              <a:rPr lang="en-US" sz="1700" b="1" dirty="0">
                <a:solidFill>
                  <a:schemeClr val="bg2"/>
                </a:solidFill>
              </a:rPr>
              <a:t> who progressed after standard therapies</a:t>
            </a:r>
          </a:p>
          <a:p>
            <a:pPr algn="ctr"/>
            <a:r>
              <a:rPr lang="en-US" sz="1700" b="1" dirty="0">
                <a:solidFill>
                  <a:schemeClr val="bg2"/>
                </a:solidFill>
              </a:rPr>
              <a:t>25 </a:t>
            </a:r>
            <a:r>
              <a:rPr lang="en-US" sz="1700" b="1" dirty="0" smtClean="0">
                <a:solidFill>
                  <a:schemeClr val="bg2"/>
                </a:solidFill>
              </a:rPr>
              <a:t>centers</a:t>
            </a:r>
            <a:r>
              <a:rPr lang="en-US" sz="1700" b="1" dirty="0">
                <a:solidFill>
                  <a:schemeClr val="bg2"/>
                </a:solidFill>
              </a:rPr>
              <a:t>: </a:t>
            </a:r>
            <a:r>
              <a:rPr lang="en-US" sz="1700" b="1" dirty="0" smtClean="0">
                <a:solidFill>
                  <a:schemeClr val="bg2"/>
                </a:solidFill>
              </a:rPr>
              <a:t>Mainland </a:t>
            </a:r>
            <a:r>
              <a:rPr lang="en-US" sz="1700" b="1" dirty="0">
                <a:solidFill>
                  <a:schemeClr val="bg2"/>
                </a:solidFill>
              </a:rPr>
              <a:t>China, Hong Kong, South Korea, Taiwan, Vietnam </a:t>
            </a:r>
          </a:p>
        </p:txBody>
      </p:sp>
      <p:sp>
        <p:nvSpPr>
          <p:cNvPr id="5" name="Oval 4"/>
          <p:cNvSpPr/>
          <p:nvPr/>
        </p:nvSpPr>
        <p:spPr>
          <a:xfrm>
            <a:off x="3581400" y="2933700"/>
            <a:ext cx="914400" cy="990600"/>
          </a:xfrm>
          <a:prstGeom prst="ellipse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R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2:1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018782"/>
            <a:ext cx="4209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Primary endpoint: OS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Secondary endpoints: </a:t>
            </a:r>
            <a:r>
              <a:rPr lang="en-US" sz="1600" b="1" dirty="0" smtClean="0">
                <a:solidFill>
                  <a:srgbClr val="FFFFFF"/>
                </a:solidFill>
              </a:rPr>
              <a:t/>
            </a:r>
            <a:br>
              <a:rPr lang="en-US" sz="1600" b="1" dirty="0" smtClean="0">
                <a:solidFill>
                  <a:srgbClr val="FFFFFF"/>
                </a:solidFill>
              </a:rPr>
            </a:br>
            <a:r>
              <a:rPr lang="en-US" sz="1600" b="1" dirty="0" smtClean="0">
                <a:solidFill>
                  <a:srgbClr val="FFFFFF"/>
                </a:solidFill>
              </a:rPr>
              <a:t>Progression-free survival (PFS), </a:t>
            </a:r>
            <a:r>
              <a:rPr lang="en-US" sz="1600" b="1" dirty="0">
                <a:solidFill>
                  <a:srgbClr val="FFFFFF"/>
                </a:solidFill>
              </a:rPr>
              <a:t>response rate, disease control rate (DCR)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7636" y="5188059"/>
            <a:ext cx="388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All patients received BSC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Treat until progression, unacceptable toxicity, or withdrawal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3113782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Stratification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</a:rPr>
              <a:t>Metastases: </a:t>
            </a:r>
            <a:r>
              <a:rPr lang="en-US" sz="1600" b="1" dirty="0">
                <a:solidFill>
                  <a:srgbClr val="FFFFFF"/>
                </a:solidFill>
              </a:rPr>
              <a:t>S</a:t>
            </a:r>
            <a:r>
              <a:rPr lang="en-US" sz="1600" b="1" dirty="0" smtClean="0">
                <a:solidFill>
                  <a:srgbClr val="FFFFFF"/>
                </a:solidFill>
              </a:rPr>
              <a:t>ingle </a:t>
            </a:r>
            <a:r>
              <a:rPr lang="en-US" sz="1600" b="1" dirty="0">
                <a:solidFill>
                  <a:srgbClr val="FFFFFF"/>
                </a:solidFill>
              </a:rPr>
              <a:t>vs multiple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</a:rPr>
              <a:t>Time from </a:t>
            </a:r>
            <a:r>
              <a:rPr lang="en-US" sz="1600" b="1" dirty="0" err="1">
                <a:solidFill>
                  <a:srgbClr val="FFFFFF"/>
                </a:solidFill>
              </a:rPr>
              <a:t>mCRC</a:t>
            </a:r>
            <a:r>
              <a:rPr lang="en-US" sz="1600" b="1" dirty="0">
                <a:solidFill>
                  <a:srgbClr val="FFFFFF"/>
                </a:solidFill>
              </a:rPr>
              <a:t> diagnosis: </a:t>
            </a:r>
            <a:r>
              <a:rPr lang="en-US" sz="1600" b="1" dirty="0" smtClean="0">
                <a:solidFill>
                  <a:srgbClr val="FFFFFF"/>
                </a:solidFill>
              </a:rPr>
              <a:t/>
            </a:r>
            <a:br>
              <a:rPr lang="en-US" sz="1600" b="1" dirty="0" smtClean="0">
                <a:solidFill>
                  <a:srgbClr val="FFFFFF"/>
                </a:solidFill>
              </a:rPr>
            </a:b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  <a:r>
              <a:rPr lang="en-US" sz="1600" b="1" dirty="0">
                <a:solidFill>
                  <a:srgbClr val="FFFFFF"/>
                </a:solidFill>
              </a:rPr>
              <a:t>18 months vs &lt;18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5105400" y="1447800"/>
            <a:ext cx="3124200" cy="1600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Regorafenib</a:t>
            </a:r>
            <a:r>
              <a:rPr lang="en-US" b="1" dirty="0">
                <a:solidFill>
                  <a:srgbClr val="FFFFFF"/>
                </a:solidFill>
              </a:rPr>
              <a:t> (160 mg daily)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3 weeks on/1 week off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(4-week cycle)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N = 136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4191000"/>
            <a:ext cx="3124200" cy="8382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Placebo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N = 68</a:t>
            </a:r>
          </a:p>
        </p:txBody>
      </p:sp>
      <p:cxnSp>
        <p:nvCxnSpPr>
          <p:cNvPr id="12" name="Straight Connector 11"/>
          <p:cNvCxnSpPr>
            <a:stCxn id="3" idx="3"/>
            <a:endCxn id="5" idx="2"/>
          </p:cNvCxnSpPr>
          <p:nvPr/>
        </p:nvCxnSpPr>
        <p:spPr>
          <a:xfrm>
            <a:off x="3276600" y="3429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7"/>
            <a:endCxn id="9" idx="1"/>
          </p:cNvCxnSpPr>
          <p:nvPr/>
        </p:nvCxnSpPr>
        <p:spPr>
          <a:xfrm flipV="1">
            <a:off x="4361889" y="2247900"/>
            <a:ext cx="743511" cy="830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  <a:endCxn id="10" idx="1"/>
          </p:cNvCxnSpPr>
          <p:nvPr/>
        </p:nvCxnSpPr>
        <p:spPr>
          <a:xfrm>
            <a:off x="4361889" y="3779230"/>
            <a:ext cx="743511" cy="830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62146" y="6419654"/>
            <a:ext cx="43131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Qin S, et al. </a:t>
            </a:r>
            <a:r>
              <a:rPr lang="en-US" sz="1200" b="1" i="1" dirty="0" smtClean="0"/>
              <a:t>J </a:t>
            </a:r>
            <a:r>
              <a:rPr lang="en-US" sz="1200" b="1" i="1" dirty="0" err="1"/>
              <a:t>Clin</a:t>
            </a:r>
            <a:r>
              <a:rPr lang="en-US" sz="1200" b="1" i="1" dirty="0"/>
              <a:t> </a:t>
            </a:r>
            <a:r>
              <a:rPr lang="en-US" sz="1200" b="1" i="1" dirty="0" err="1"/>
              <a:t>Oncol</a:t>
            </a:r>
            <a:r>
              <a:rPr lang="en-US" sz="1200" b="1" i="1" dirty="0"/>
              <a:t>.</a:t>
            </a:r>
            <a:r>
              <a:rPr lang="en-US" sz="1200" b="1" dirty="0"/>
              <a:t> 2015;33(</a:t>
            </a:r>
            <a:r>
              <a:rPr lang="en-US" sz="1200" b="1" dirty="0" err="1"/>
              <a:t>suppl</a:t>
            </a:r>
            <a:r>
              <a:rPr lang="en-US" sz="1200" b="1" dirty="0"/>
              <a:t> 3</a:t>
            </a:r>
            <a:r>
              <a:rPr lang="en-US" sz="1200" b="1" dirty="0" smtClean="0"/>
              <a:t>): Abstract 697.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3854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41609"/>
            <a:ext cx="8467725" cy="1143000"/>
          </a:xfrm>
        </p:spPr>
        <p:txBody>
          <a:bodyPr/>
          <a:lstStyle/>
          <a:p>
            <a:r>
              <a:rPr lang="en-US" dirty="0" smtClean="0"/>
              <a:t>Key Inclusion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371600"/>
            <a:ext cx="8416925" cy="452596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Pathologically proven </a:t>
            </a:r>
            <a:r>
              <a:rPr lang="en-US" sz="2000" dirty="0" err="1" smtClean="0"/>
              <a:t>mCRC</a:t>
            </a:r>
            <a:endParaRPr lang="en-US" sz="20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Measurable or </a:t>
            </a:r>
            <a:r>
              <a:rPr lang="en-US" sz="2000" dirty="0" err="1" smtClean="0"/>
              <a:t>nonmeasurable</a:t>
            </a:r>
            <a:r>
              <a:rPr lang="en-US" sz="2000" dirty="0" smtClean="0"/>
              <a:t> disease (RECIST v1.1)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Failed ≥2 prior CRC treatment regimens, which included a </a:t>
            </a:r>
            <a:r>
              <a:rPr lang="en-US" sz="2000" dirty="0" err="1" smtClean="0"/>
              <a:t>fluoropyrimidine</a:t>
            </a:r>
            <a:r>
              <a:rPr lang="en-US" sz="2000" dirty="0" smtClean="0"/>
              <a:t>, </a:t>
            </a:r>
            <a:r>
              <a:rPr lang="en-US" sz="2000" dirty="0" err="1" smtClean="0"/>
              <a:t>oxaliplatin</a:t>
            </a:r>
            <a:r>
              <a:rPr lang="en-US" sz="2000" dirty="0" smtClean="0"/>
              <a:t>, and </a:t>
            </a:r>
            <a:r>
              <a:rPr lang="en-US" sz="2000" dirty="0" err="1" smtClean="0"/>
              <a:t>irinotecan</a:t>
            </a:r>
            <a:endParaRPr lang="en-US" sz="20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Progression during or within 3 months after the </a:t>
            </a:r>
            <a:br>
              <a:rPr lang="en-US" sz="2000" dirty="0" smtClean="0"/>
            </a:br>
            <a:r>
              <a:rPr lang="en-US" sz="2000" dirty="0" smtClean="0"/>
              <a:t>last approved standard therapy or during or within </a:t>
            </a:r>
            <a:br>
              <a:rPr lang="en-US" sz="2000" dirty="0" smtClean="0"/>
            </a:br>
            <a:r>
              <a:rPr lang="en-US" sz="2000" dirty="0" smtClean="0"/>
              <a:t>6 months of completing adjuvant </a:t>
            </a:r>
            <a:r>
              <a:rPr lang="en-US" sz="2000" dirty="0" err="1" smtClean="0"/>
              <a:t>oxaliplatin</a:t>
            </a:r>
            <a:r>
              <a:rPr lang="en-US" sz="2000" dirty="0" smtClean="0"/>
              <a:t>-based therapy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Prior anti-VEGF or anti-EGFR targeted therapy allowed, but not mandatory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ECOG performance status 0 or 1</a:t>
            </a:r>
            <a:endParaRPr lang="en-US" sz="2000" dirty="0"/>
          </a:p>
        </p:txBody>
      </p:sp>
      <p:sp>
        <p:nvSpPr>
          <p:cNvPr id="5" name="Footer Placeholder 20"/>
          <p:cNvSpPr txBox="1">
            <a:spLocks/>
          </p:cNvSpPr>
          <p:nvPr/>
        </p:nvSpPr>
        <p:spPr>
          <a:xfrm>
            <a:off x="371792" y="6019800"/>
            <a:ext cx="6486207" cy="3810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>
                <a:solidFill>
                  <a:srgbClr val="FFFFFF"/>
                </a:solidFill>
              </a:rPr>
              <a:t>ECOG, Eastern Cooperative Oncology Group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146" y="6419654"/>
            <a:ext cx="43131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Qin S, et al. </a:t>
            </a:r>
            <a:r>
              <a:rPr lang="en-US" sz="1200" b="1" i="1" dirty="0" smtClean="0"/>
              <a:t>J </a:t>
            </a:r>
            <a:r>
              <a:rPr lang="en-US" sz="1200" b="1" i="1" dirty="0" err="1"/>
              <a:t>Clin</a:t>
            </a:r>
            <a:r>
              <a:rPr lang="en-US" sz="1200" b="1" i="1" dirty="0"/>
              <a:t> </a:t>
            </a:r>
            <a:r>
              <a:rPr lang="en-US" sz="1200" b="1" i="1" dirty="0" err="1"/>
              <a:t>Oncol</a:t>
            </a:r>
            <a:r>
              <a:rPr lang="en-US" sz="1200" b="1" i="1" dirty="0"/>
              <a:t>.</a:t>
            </a:r>
            <a:r>
              <a:rPr lang="en-US" sz="1200" b="1" dirty="0"/>
              <a:t> 2015;33(</a:t>
            </a:r>
            <a:r>
              <a:rPr lang="en-US" sz="1200" b="1" dirty="0" err="1"/>
              <a:t>suppl</a:t>
            </a:r>
            <a:r>
              <a:rPr lang="en-US" sz="1200" b="1" dirty="0"/>
              <a:t> 3</a:t>
            </a:r>
            <a:r>
              <a:rPr lang="en-US" sz="1200" b="1" dirty="0" smtClean="0"/>
              <a:t>): Abstract 697.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8964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52021"/>
            <a:ext cx="8467725" cy="1143000"/>
          </a:xfrm>
        </p:spPr>
        <p:txBody>
          <a:bodyPr/>
          <a:lstStyle/>
          <a:p>
            <a:r>
              <a:rPr lang="en-US" dirty="0" err="1" smtClean="0"/>
              <a:t>HRQoL</a:t>
            </a:r>
            <a:r>
              <a:rPr lang="en-US" dirty="0" smtClean="0"/>
              <a:t>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80462" cy="4525963"/>
          </a:xfrm>
        </p:spPr>
        <p:txBody>
          <a:bodyPr/>
          <a:lstStyle/>
          <a:p>
            <a:r>
              <a:rPr lang="en-US" sz="2000" dirty="0" err="1" smtClean="0"/>
              <a:t>HRQoL</a:t>
            </a:r>
            <a:r>
              <a:rPr lang="en-US" sz="2000" dirty="0" smtClean="0"/>
              <a:t> was assessed in all 204 patients in </a:t>
            </a:r>
            <a:r>
              <a:rPr lang="en-US" sz="2000" dirty="0" err="1" smtClean="0"/>
              <a:t>prespecified</a:t>
            </a:r>
            <a:r>
              <a:rPr lang="en-US" sz="2000" dirty="0" smtClean="0"/>
              <a:t> analyses using the European Organization for Research and Treatment of Cancer Quality of Life Questionnaire (EORTC QLQ-C30) and the Euro-</a:t>
            </a:r>
            <a:r>
              <a:rPr lang="en-US" sz="2000" dirty="0" err="1" smtClean="0"/>
              <a:t>QoL</a:t>
            </a:r>
            <a:r>
              <a:rPr lang="en-US" sz="2000" dirty="0" smtClean="0"/>
              <a:t> five dimension questionnaire (EQ-5D) index and visual analog scale (VAS)</a:t>
            </a:r>
          </a:p>
          <a:p>
            <a:r>
              <a:rPr lang="en-US" sz="2000" dirty="0" err="1" smtClean="0"/>
              <a:t>HRQoL</a:t>
            </a:r>
            <a:r>
              <a:rPr lang="en-US" sz="2000" dirty="0" smtClean="0"/>
              <a:t> outcomes were expressed as least squares mean (LSM) time-adjusted area under the curve (AUC) to allow descriptive evaluation of </a:t>
            </a:r>
            <a:r>
              <a:rPr lang="en-US" sz="2000" dirty="0" err="1" smtClean="0"/>
              <a:t>HRQoL</a:t>
            </a:r>
            <a:r>
              <a:rPr lang="en-US" sz="2000" dirty="0" smtClean="0"/>
              <a:t> for both REG and PBO groups across the entire treatment period</a:t>
            </a:r>
          </a:p>
          <a:p>
            <a:pPr lvl="1"/>
            <a:r>
              <a:rPr lang="en-US" sz="1800" dirty="0" smtClean="0"/>
              <a:t>Longitudinal change from baseline in scores on individual domains were also compared using descriptive statistics </a:t>
            </a:r>
          </a:p>
          <a:p>
            <a:r>
              <a:rPr lang="en-US" sz="2000" dirty="0" smtClean="0"/>
              <a:t>For both domains, higher scores represent better quality of life; a change in score of 10 points was considered the minimal clinically important difference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62146" y="6419654"/>
            <a:ext cx="43131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Qin S, et al. </a:t>
            </a:r>
            <a:r>
              <a:rPr lang="en-US" sz="1200" b="1" i="1" dirty="0" smtClean="0"/>
              <a:t>J </a:t>
            </a:r>
            <a:r>
              <a:rPr lang="en-US" sz="1200" b="1" i="1" dirty="0" err="1"/>
              <a:t>Clin</a:t>
            </a:r>
            <a:r>
              <a:rPr lang="en-US" sz="1200" b="1" i="1" dirty="0"/>
              <a:t> </a:t>
            </a:r>
            <a:r>
              <a:rPr lang="en-US" sz="1200" b="1" i="1" dirty="0" err="1"/>
              <a:t>Oncol</a:t>
            </a:r>
            <a:r>
              <a:rPr lang="en-US" sz="1200" b="1" i="1" dirty="0"/>
              <a:t>.</a:t>
            </a:r>
            <a:r>
              <a:rPr lang="en-US" sz="1200" b="1" dirty="0"/>
              <a:t> 2015;33(</a:t>
            </a:r>
            <a:r>
              <a:rPr lang="en-US" sz="1200" b="1" dirty="0" err="1"/>
              <a:t>suppl</a:t>
            </a:r>
            <a:r>
              <a:rPr lang="en-US" sz="1200" b="1" dirty="0"/>
              <a:t> 3</a:t>
            </a:r>
            <a:r>
              <a:rPr lang="en-US" sz="1200" b="1" dirty="0" smtClean="0"/>
              <a:t>): Abstract 697.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874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71573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LSM Time-Adjusted AUC of </a:t>
            </a:r>
            <a:r>
              <a:rPr lang="en-US" dirty="0" err="1" smtClean="0"/>
              <a:t>HRQoL</a:t>
            </a:r>
            <a:r>
              <a:rPr lang="en-US" dirty="0" smtClean="0"/>
              <a:t> Scales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676728"/>
              </p:ext>
            </p:extLst>
          </p:nvPr>
        </p:nvGraphicFramePr>
        <p:xfrm>
          <a:off x="410368" y="1854200"/>
          <a:ext cx="832326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432"/>
                <a:gridCol w="2057400"/>
                <a:gridCol w="21804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LSM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Time-Adjusted AUC (95% CI)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Reg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(n = 131)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PBO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(n = 63)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EORTC QLQ-C30 global health status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60.76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(58.81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to 62.71)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61.16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(58.48 to 63.83)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Difference from placebo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-0.40 (-3.53 to 2.72)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EQ-5D index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0.70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(0.67 to 0.73)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0.74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(0.70 to 0.78)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Difference from placebo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-0.03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(-0.08 to 0.01)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EQ-5D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VAS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69.28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(67.48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to 71.08)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70.46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(68.01 to 72.91)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Difference from placebo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-1.18 (-4.01 to 1.66)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62146" y="6419654"/>
            <a:ext cx="43131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Qin S, et al. </a:t>
            </a:r>
            <a:r>
              <a:rPr lang="en-US" sz="1200" b="1" i="1" dirty="0" smtClean="0"/>
              <a:t>J </a:t>
            </a:r>
            <a:r>
              <a:rPr lang="en-US" sz="1200" b="1" i="1" dirty="0" err="1"/>
              <a:t>Clin</a:t>
            </a:r>
            <a:r>
              <a:rPr lang="en-US" sz="1200" b="1" i="1" dirty="0"/>
              <a:t> </a:t>
            </a:r>
            <a:r>
              <a:rPr lang="en-US" sz="1200" b="1" i="1" dirty="0" err="1"/>
              <a:t>Oncol</a:t>
            </a:r>
            <a:r>
              <a:rPr lang="en-US" sz="1200" b="1" i="1" dirty="0"/>
              <a:t>.</a:t>
            </a:r>
            <a:r>
              <a:rPr lang="en-US" sz="1200" b="1" dirty="0"/>
              <a:t> 2015;33(</a:t>
            </a:r>
            <a:r>
              <a:rPr lang="en-US" sz="1200" b="1" dirty="0" err="1"/>
              <a:t>suppl</a:t>
            </a:r>
            <a:r>
              <a:rPr lang="en-US" sz="1200" b="1" dirty="0"/>
              <a:t> 3</a:t>
            </a:r>
            <a:r>
              <a:rPr lang="en-US" sz="1200" b="1" dirty="0" smtClean="0"/>
              <a:t>): Abstract 697.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2942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81784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EORTC QLQ-C30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</a:t>
            </a:r>
            <a:r>
              <a:rPr lang="en-US" dirty="0" smtClean="0"/>
              <a:t>Health Status</a:t>
            </a:r>
            <a:endParaRPr lang="en-US" dirty="0"/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" t="8285" r="2424"/>
          <a:stretch/>
        </p:blipFill>
        <p:spPr bwMode="auto">
          <a:xfrm>
            <a:off x="533400" y="1940981"/>
            <a:ext cx="8129833" cy="391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2146" y="6419654"/>
            <a:ext cx="43131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Qin S, et al. </a:t>
            </a:r>
            <a:r>
              <a:rPr lang="en-US" sz="1200" b="1" i="1" dirty="0" smtClean="0"/>
              <a:t>J </a:t>
            </a:r>
            <a:r>
              <a:rPr lang="en-US" sz="1200" b="1" i="1" dirty="0" err="1"/>
              <a:t>Clin</a:t>
            </a:r>
            <a:r>
              <a:rPr lang="en-US" sz="1200" b="1" i="1" dirty="0"/>
              <a:t> </a:t>
            </a:r>
            <a:r>
              <a:rPr lang="en-US" sz="1200" b="1" i="1" dirty="0" err="1"/>
              <a:t>Oncol</a:t>
            </a:r>
            <a:r>
              <a:rPr lang="en-US" sz="1200" b="1" i="1" dirty="0"/>
              <a:t>.</a:t>
            </a:r>
            <a:r>
              <a:rPr lang="en-US" sz="1200" b="1" dirty="0"/>
              <a:t> 2015;33(</a:t>
            </a:r>
            <a:r>
              <a:rPr lang="en-US" sz="1200" b="1" dirty="0" err="1"/>
              <a:t>suppl</a:t>
            </a:r>
            <a:r>
              <a:rPr lang="en-US" sz="1200" b="1" dirty="0"/>
              <a:t> 3</a:t>
            </a:r>
            <a:r>
              <a:rPr lang="en-US" sz="1200" b="1" dirty="0" smtClean="0"/>
              <a:t>): Abstract 697.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2769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81000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EORTC QLQ-C30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Physical </a:t>
            </a:r>
            <a:r>
              <a:rPr lang="en-US" dirty="0" smtClean="0"/>
              <a:t>Function Scores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"/>
          <a:stretch/>
        </p:blipFill>
        <p:spPr bwMode="auto">
          <a:xfrm>
            <a:off x="609600" y="1619625"/>
            <a:ext cx="8229600" cy="4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2146" y="6419654"/>
            <a:ext cx="43131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Qin S, et al. </a:t>
            </a:r>
            <a:r>
              <a:rPr lang="en-US" sz="1200" b="1" i="1" dirty="0" smtClean="0"/>
              <a:t>J </a:t>
            </a:r>
            <a:r>
              <a:rPr lang="en-US" sz="1200" b="1" i="1" dirty="0" err="1"/>
              <a:t>Clin</a:t>
            </a:r>
            <a:r>
              <a:rPr lang="en-US" sz="1200" b="1" i="1" dirty="0"/>
              <a:t> </a:t>
            </a:r>
            <a:r>
              <a:rPr lang="en-US" sz="1200" b="1" i="1" dirty="0" err="1"/>
              <a:t>Oncol</a:t>
            </a:r>
            <a:r>
              <a:rPr lang="en-US" sz="1200" b="1" i="1" dirty="0"/>
              <a:t>.</a:t>
            </a:r>
            <a:r>
              <a:rPr lang="en-US" sz="1200" b="1" dirty="0"/>
              <a:t> 2015;33(</a:t>
            </a:r>
            <a:r>
              <a:rPr lang="en-US" sz="1200" b="1" dirty="0" err="1"/>
              <a:t>suppl</a:t>
            </a:r>
            <a:r>
              <a:rPr lang="en-US" sz="1200" b="1" dirty="0"/>
              <a:t> 3</a:t>
            </a:r>
            <a:r>
              <a:rPr lang="en-US" sz="1200" b="1" dirty="0" smtClean="0"/>
              <a:t>): Abstract 697.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965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52813"/>
            <a:ext cx="8467725" cy="1143000"/>
          </a:xfrm>
        </p:spPr>
        <p:txBody>
          <a:bodyPr/>
          <a:lstStyle/>
          <a:p>
            <a:r>
              <a:rPr lang="en-US" dirty="0" smtClean="0"/>
              <a:t>EQ-5D Index</a:t>
            </a:r>
            <a:endParaRPr lang="en-US" dirty="0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t="4176" r="1886" b="3424"/>
          <a:stretch/>
        </p:blipFill>
        <p:spPr bwMode="auto">
          <a:xfrm>
            <a:off x="457201" y="1447800"/>
            <a:ext cx="8244038" cy="420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2146" y="6429081"/>
            <a:ext cx="43131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Qin S, et al. </a:t>
            </a:r>
            <a:r>
              <a:rPr lang="en-US" sz="1200" b="1" i="1" dirty="0" smtClean="0"/>
              <a:t>J </a:t>
            </a:r>
            <a:r>
              <a:rPr lang="en-US" sz="1200" b="1" i="1" dirty="0" err="1"/>
              <a:t>Clin</a:t>
            </a:r>
            <a:r>
              <a:rPr lang="en-US" sz="1200" b="1" i="1" dirty="0"/>
              <a:t> </a:t>
            </a:r>
            <a:r>
              <a:rPr lang="en-US" sz="1200" b="1" i="1" dirty="0" err="1"/>
              <a:t>Oncol</a:t>
            </a:r>
            <a:r>
              <a:rPr lang="en-US" sz="1200" b="1" i="1" dirty="0"/>
              <a:t>.</a:t>
            </a:r>
            <a:r>
              <a:rPr lang="en-US" sz="1200" b="1" dirty="0"/>
              <a:t> 2015;33(</a:t>
            </a:r>
            <a:r>
              <a:rPr lang="en-US" sz="1200" b="1" dirty="0" err="1"/>
              <a:t>suppl</a:t>
            </a:r>
            <a:r>
              <a:rPr lang="en-US" sz="1200" b="1" dirty="0"/>
              <a:t> 3</a:t>
            </a:r>
            <a:r>
              <a:rPr lang="en-US" sz="1200" b="1" dirty="0" smtClean="0"/>
              <a:t>): Abstract 697.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88392900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864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2_Default Design</vt:lpstr>
      <vt:lpstr>3_Default Design</vt:lpstr>
      <vt:lpstr>Effects of Regorafenib Therapy on Health-Related Quality of Life in Patients With Metastatic Colorectal Cancer in the Phase III  CONCUR Trial</vt:lpstr>
      <vt:lpstr>Background</vt:lpstr>
      <vt:lpstr>Trial Design</vt:lpstr>
      <vt:lpstr>Key Inclusion Criteria</vt:lpstr>
      <vt:lpstr>HRQoL Assessment</vt:lpstr>
      <vt:lpstr>LSM Time-Adjusted AUC of HRQoL Scales</vt:lpstr>
      <vt:lpstr>EORTC QLQ-C30  Global Health Status</vt:lpstr>
      <vt:lpstr>EORTC QLQ-C30  Physical Function Scores</vt:lpstr>
      <vt:lpstr>EQ-5D Index</vt:lpstr>
      <vt:lpstr>EQ-5D  VAS Scores</vt:lpstr>
      <vt:lpstr>Conclusions</vt:lpstr>
    </vt:vector>
  </TitlesOfParts>
  <Company>prIME Oncology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Chelsey Goins</dc:creator>
  <cp:lastModifiedBy>Christi Gray</cp:lastModifiedBy>
  <cp:revision>27</cp:revision>
  <dcterms:created xsi:type="dcterms:W3CDTF">2015-01-15T22:52:55Z</dcterms:created>
  <dcterms:modified xsi:type="dcterms:W3CDTF">2015-01-21T17:01:49Z</dcterms:modified>
</cp:coreProperties>
</file>