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9" r:id="rId6"/>
    <p:sldId id="280" r:id="rId7"/>
    <p:sldId id="281" r:id="rId8"/>
    <p:sldId id="292" r:id="rId9"/>
    <p:sldId id="282" r:id="rId10"/>
    <p:sldId id="283" r:id="rId11"/>
    <p:sldId id="288" r:id="rId12"/>
    <p:sldId id="301" r:id="rId13"/>
    <p:sldId id="302" r:id="rId14"/>
    <p:sldId id="303" r:id="rId15"/>
    <p:sldId id="294" r:id="rId16"/>
    <p:sldId id="290" r:id="rId17"/>
    <p:sldId id="298" r:id="rId18"/>
    <p:sldId id="299" r:id="rId19"/>
    <p:sldId id="304" r:id="rId20"/>
    <p:sldId id="291" r:id="rId21"/>
  </p:sldIdLst>
  <p:sldSz cx="9144000" cy="6858000" type="screen4x3"/>
  <p:notesSz cx="6877050" cy="10002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8">
          <p15:clr>
            <a:srgbClr val="A4A3A4"/>
          </p15:clr>
        </p15:guide>
        <p15:guide id="2" orient="horz" pos="2518">
          <p15:clr>
            <a:srgbClr val="A4A3A4"/>
          </p15:clr>
        </p15:guide>
        <p15:guide id="3" pos="409">
          <p15:clr>
            <a:srgbClr val="A4A3A4"/>
          </p15:clr>
        </p15:guide>
        <p15:guide id="4" pos="542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51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U" lastIdx="36" clrIdx="0"/>
  <p:cmAuthor id="7" name="Anthony Longo" initials="" lastIdx="0" clrIdx="7"/>
  <p:cmAuthor id="1" name="Alpa Patel" initials="AP" lastIdx="45" clrIdx="1"/>
  <p:cmAuthor id="2" name="Sandra" initials="SJ" lastIdx="3" clrIdx="2"/>
  <p:cmAuthor id="3" name="Pippa Clarke" initials="PC" lastIdx="11" clrIdx="3"/>
  <p:cmAuthor id="4" name="Loembe,Dr.,Arsene_Bienvenu (MED) BI-NL-A" initials="L(B" lastIdx="1" clrIdx="4"/>
  <p:cmAuthor id="5" name="Cynthia Pereira" initials="CP" lastIdx="20" clrIdx="5"/>
  <p:cmAuthor id="6" name="Shahidi,Dr.,Mehdi  BI-GB-B" initials="SB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09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28" autoAdjust="0"/>
  </p:normalViewPr>
  <p:slideViewPr>
    <p:cSldViewPr snapToGrid="0">
      <p:cViewPr varScale="1">
        <p:scale>
          <a:sx n="101" d="100"/>
          <a:sy n="101" d="100"/>
        </p:scale>
        <p:origin x="-420" y="-84"/>
      </p:cViewPr>
      <p:guideLst>
        <p:guide orient="horz" pos="621"/>
        <p:guide orient="horz" pos="4154"/>
        <p:guide orient="horz" pos="2164"/>
        <p:guide orient="horz" pos="533"/>
        <p:guide orient="horz" pos="4020"/>
        <p:guide pos="29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15672"/>
    </p:cViewPr>
  </p:sorterViewPr>
  <p:notesViewPr>
    <p:cSldViewPr snapToGrid="0" showGuides="1">
      <p:cViewPr varScale="1">
        <p:scale>
          <a:sx n="85" d="100"/>
          <a:sy n="85" d="100"/>
        </p:scale>
        <p:origin x="-3786" y="-96"/>
      </p:cViewPr>
      <p:guideLst>
        <p:guide orient="horz" pos="3151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AEAEC180-BB03-ED46-BD57-D49C112DF3D6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05C83848-D0B6-F549-ADE2-004CDB3156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96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5B85D734-E032-A041-AF74-4B3F3982C4DC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06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D15AF372-D681-5347-879C-81967C16D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0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9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32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53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53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5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5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4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7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3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5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5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6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0625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F372-D681-5347-879C-81967C16D9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+mn-ea"/>
              <a:cs typeface="+mn-cs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8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0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mtClea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9004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305800" cy="1625600"/>
          </a:xfrm>
        </p:spPr>
        <p:txBody>
          <a:bodyPr/>
          <a:lstStyle/>
          <a:p>
            <a:pPr eaLnBrk="1" hangingPunct="1"/>
            <a:r>
              <a:rPr lang="en-US" sz="3200" dirty="0"/>
              <a:t>Randomized </a:t>
            </a:r>
            <a:r>
              <a:rPr lang="en-US" sz="3200" dirty="0" smtClean="0"/>
              <a:t>Phase </a:t>
            </a:r>
            <a:r>
              <a:rPr lang="en-US" sz="3200" dirty="0"/>
              <a:t>II </a:t>
            </a:r>
            <a:r>
              <a:rPr lang="en-US" sz="3200" dirty="0" smtClean="0"/>
              <a:t>Trial Comparing </a:t>
            </a:r>
            <a:r>
              <a:rPr lang="en-US" sz="3200" dirty="0"/>
              <a:t>the </a:t>
            </a:r>
            <a:r>
              <a:rPr lang="en-US" sz="3200" dirty="0" smtClean="0"/>
              <a:t>Efficacy </a:t>
            </a:r>
            <a:r>
              <a:rPr lang="en-US" sz="3200" dirty="0"/>
              <a:t>and </a:t>
            </a:r>
            <a:r>
              <a:rPr lang="en-US" sz="3200" dirty="0" smtClean="0"/>
              <a:t>Safety </a:t>
            </a:r>
            <a:r>
              <a:rPr lang="en-US" sz="3200" dirty="0"/>
              <a:t>of </a:t>
            </a:r>
            <a:r>
              <a:rPr lang="en-US" sz="3200" dirty="0" err="1" smtClean="0"/>
              <a:t>Nintedanib</a:t>
            </a:r>
            <a:r>
              <a:rPr lang="en-US" sz="3200" dirty="0" smtClean="0"/>
              <a:t> </a:t>
            </a:r>
            <a:r>
              <a:rPr lang="en-US" sz="3200" dirty="0"/>
              <a:t>V</a:t>
            </a:r>
            <a:r>
              <a:rPr lang="en-US" sz="3200" dirty="0" smtClean="0"/>
              <a:t>ersus </a:t>
            </a:r>
            <a:r>
              <a:rPr lang="en-US" sz="3200" dirty="0" err="1" smtClean="0"/>
              <a:t>Sorafenib</a:t>
            </a:r>
            <a:r>
              <a:rPr lang="en-US" sz="3200" dirty="0" smtClean="0"/>
              <a:t> </a:t>
            </a:r>
            <a:r>
              <a:rPr lang="en-US" sz="3200" dirty="0"/>
              <a:t>in </a:t>
            </a:r>
            <a:r>
              <a:rPr lang="en-US" sz="3200" dirty="0" smtClean="0"/>
              <a:t>Caucasian Patients With Advanced Hepatocellular Carcinoma</a:t>
            </a:r>
            <a:endParaRPr lang="en-US" sz="32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175" y="4861674"/>
            <a:ext cx="7620000" cy="1022948"/>
          </a:xfrm>
        </p:spPr>
        <p:txBody>
          <a:bodyPr rtlCol="0">
            <a:noAutofit/>
          </a:bodyPr>
          <a:lstStyle/>
          <a:p>
            <a:r>
              <a:rPr lang="en-US" sz="2000" dirty="0" smtClean="0"/>
              <a:t>Palmer D, Ma JT, </a:t>
            </a:r>
            <a:r>
              <a:rPr lang="en-US" sz="2000" dirty="0" err="1" smtClean="0"/>
              <a:t>Radosavljevic</a:t>
            </a:r>
            <a:r>
              <a:rPr lang="en-US" sz="2000" dirty="0" smtClean="0"/>
              <a:t> MP, Ross P, Graham J, </a:t>
            </a:r>
            <a:r>
              <a:rPr lang="en-US" sz="2000" dirty="0" err="1" smtClean="0"/>
              <a:t>Fartoux</a:t>
            </a:r>
            <a:r>
              <a:rPr lang="en-US" sz="2000" dirty="0" smtClean="0"/>
              <a:t> L, </a:t>
            </a:r>
            <a:r>
              <a:rPr lang="en-US" sz="2000" dirty="0" err="1" smtClean="0"/>
              <a:t>Deptala</a:t>
            </a:r>
            <a:r>
              <a:rPr lang="en-US" sz="2000" dirty="0" smtClean="0"/>
              <a:t> A, </a:t>
            </a:r>
            <a:r>
              <a:rPr lang="en-US" sz="2000" dirty="0" err="1" smtClean="0"/>
              <a:t>Wenz</a:t>
            </a:r>
            <a:r>
              <a:rPr lang="en-US" sz="2000" dirty="0" smtClean="0"/>
              <a:t> A, </a:t>
            </a:r>
            <a:r>
              <a:rPr lang="en-US" sz="2000" dirty="0" err="1" smtClean="0"/>
              <a:t>Hocke</a:t>
            </a:r>
            <a:r>
              <a:rPr lang="en-US" sz="2000" dirty="0" smtClean="0"/>
              <a:t> J, </a:t>
            </a:r>
            <a:r>
              <a:rPr lang="en-US" sz="2000" dirty="0" err="1" smtClean="0"/>
              <a:t>Loembé</a:t>
            </a:r>
            <a:r>
              <a:rPr lang="en-US" sz="2000" dirty="0" smtClean="0"/>
              <a:t> A-B, Meyer T</a:t>
            </a:r>
            <a:endParaRPr lang="en-GB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380505" y="3281579"/>
            <a:ext cx="234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rgbClr val="FFFF00"/>
                </a:solidFill>
              </a:rPr>
              <a:t>Abstract </a:t>
            </a:r>
            <a:r>
              <a:rPr lang="nl-NL" sz="2800" b="1" dirty="0" smtClean="0">
                <a:solidFill>
                  <a:srgbClr val="FFFF00"/>
                </a:solidFill>
              </a:rPr>
              <a:t>238</a:t>
            </a:r>
            <a:endParaRPr lang="nl-NL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930 Oral Presentation ASCO-GI_Figure 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2" y="1294824"/>
            <a:ext cx="7315200" cy="4267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31775" y="428120"/>
            <a:ext cx="86868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chemeClr val="accent3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dirty="0" smtClean="0">
                <a:solidFill>
                  <a:srgbClr val="F09828"/>
                </a:solidFill>
                <a:latin typeface="Arial" charset="0"/>
              </a:rPr>
              <a:t>Overall Survival</a:t>
            </a:r>
            <a:endParaRPr lang="en-US" sz="3200" dirty="0">
              <a:solidFill>
                <a:srgbClr val="F09828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8207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4-930 Oral Presentation ASCO-GI_Figure 3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3" y="1294363"/>
            <a:ext cx="73152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9357"/>
            <a:ext cx="8686800" cy="817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</a:rPr>
              <a:t>Progression-Free Survival (Central Review)</a:t>
            </a:r>
            <a:endParaRPr lang="en-US" sz="2800" dirty="0">
              <a:latin typeface="Arial" charset="0"/>
            </a:endParaRP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371764" y="5885872"/>
            <a:ext cx="8991600" cy="665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US" sz="1000" dirty="0" smtClean="0">
                <a:solidFill>
                  <a:schemeClr val="tx1"/>
                </a:solidFill>
              </a:rPr>
              <a:t>According to RECIST </a:t>
            </a:r>
            <a:r>
              <a:rPr lang="en-US" sz="1000" dirty="0" smtClean="0">
                <a:solidFill>
                  <a:schemeClr val="tx1"/>
                </a:solidFill>
              </a:rPr>
              <a:t>1.0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78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455828"/>
            <a:ext cx="8686800" cy="817563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Best </a:t>
            </a:r>
            <a:r>
              <a:rPr lang="en-GB" sz="2800" dirty="0" smtClean="0"/>
              <a:t>Overall Tumor </a:t>
            </a:r>
            <a:r>
              <a:rPr lang="en-GB" sz="2800" dirty="0"/>
              <a:t>R</a:t>
            </a:r>
            <a:r>
              <a:rPr lang="en-GB" sz="2800" dirty="0" smtClean="0"/>
              <a:t>esponse (Central </a:t>
            </a:r>
            <a:r>
              <a:rPr lang="en-GB" sz="2800" dirty="0"/>
              <a:t>R</a:t>
            </a:r>
            <a:r>
              <a:rPr lang="en-GB" sz="2800" dirty="0" smtClean="0"/>
              <a:t>eview)</a:t>
            </a:r>
            <a:endParaRPr lang="en-US" sz="2800" dirty="0">
              <a:latin typeface="Arial" charset="0"/>
            </a:endParaRPr>
          </a:p>
        </p:txBody>
      </p:sp>
      <p:graphicFrame>
        <p:nvGraphicFramePr>
          <p:cNvPr id="7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085260"/>
              </p:ext>
            </p:extLst>
          </p:nvPr>
        </p:nvGraphicFramePr>
        <p:xfrm>
          <a:off x="592138" y="1512066"/>
          <a:ext cx="7966074" cy="423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224"/>
                <a:gridCol w="2123425"/>
                <a:gridCol w="2123425"/>
              </a:tblGrid>
              <a:tr h="774580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bg2"/>
                          </a:solidFill>
                        </a:rPr>
                        <a:t>RECIST</a:t>
                      </a: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 r</a:t>
                      </a:r>
                      <a:r>
                        <a:rPr lang="en-GB" sz="1800" b="1" noProof="0" dirty="0" smtClean="0">
                          <a:solidFill>
                            <a:schemeClr val="bg2"/>
                          </a:solidFill>
                        </a:rPr>
                        <a:t>esponse,</a:t>
                      </a: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GB" sz="1800" b="1" noProof="0" dirty="0" smtClean="0">
                          <a:solidFill>
                            <a:schemeClr val="bg2"/>
                          </a:solidFill>
                        </a:rPr>
                        <a:t>n (%)</a:t>
                      </a:r>
                      <a:endParaRPr lang="en-GB" sz="18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Nintedanib</a:t>
                      </a:r>
                    </a:p>
                    <a:p>
                      <a:pPr algn="ctr"/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n = 62</a:t>
                      </a: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Sorafenib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n = 31</a:t>
                      </a:r>
                      <a:r>
                        <a:rPr lang="en-GB" sz="1800" b="1" baseline="0" noProof="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94108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Disease control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51 (82.3)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28 (90.3)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08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    Objective</a:t>
                      </a:r>
                      <a:r>
                        <a:rPr lang="en-GB" sz="1800" b="1" baseline="0" noProof="0" dirty="0" smtClean="0">
                          <a:solidFill>
                            <a:schemeClr val="tx1"/>
                          </a:solidFill>
                        </a:rPr>
                        <a:t> response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1 (1.6)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2 (6.5)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08">
                <a:tc>
                  <a:txBody>
                    <a:bodyPr/>
                    <a:lstStyle/>
                    <a:p>
                      <a:pPr algn="l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       Complete response</a:t>
                      </a:r>
                      <a:r>
                        <a:rPr lang="en-GB" sz="1800" b="1" baseline="0" noProof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08">
                <a:tc>
                  <a:txBody>
                    <a:bodyPr/>
                    <a:lstStyle/>
                    <a:p>
                      <a:pPr algn="l"/>
                      <a:r>
                        <a:rPr lang="en-GB" sz="1800" b="1" baseline="0" noProof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Parti</a:t>
                      </a:r>
                      <a:r>
                        <a:rPr lang="en-GB" sz="1800" b="1" baseline="0" noProof="0" dirty="0" smtClean="0">
                          <a:solidFill>
                            <a:schemeClr val="tx1"/>
                          </a:solidFill>
                        </a:rPr>
                        <a:t>al response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1 (1.6)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2 (6.5)</a:t>
                      </a: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08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Stable disease 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50 (80.6)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26 (83.9)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08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Disease</a:t>
                      </a:r>
                      <a:r>
                        <a:rPr lang="en-GB" sz="1800" b="1" baseline="0" noProof="0" dirty="0" smtClean="0">
                          <a:solidFill>
                            <a:schemeClr val="tx1"/>
                          </a:solidFill>
                        </a:rPr>
                        <a:t> progression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8 (12.9)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1 (3.2)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08">
                <a:tc>
                  <a:txBody>
                    <a:bodyPr/>
                    <a:lstStyle/>
                    <a:p>
                      <a:r>
                        <a:rPr lang="en-GB" sz="1800" b="1" strike="noStrike" noProof="0" dirty="0" smtClean="0">
                          <a:solidFill>
                            <a:schemeClr val="tx1"/>
                          </a:solidFill>
                        </a:rPr>
                        <a:t>Not evaluable/unknown</a:t>
                      </a:r>
                      <a:endParaRPr lang="en-GB" sz="1800" b="1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strike="noStrike" noProof="0" dirty="0" smtClean="0">
                          <a:solidFill>
                            <a:schemeClr val="tx1"/>
                          </a:solidFill>
                        </a:rPr>
                        <a:t>3 (4.8)</a:t>
                      </a:r>
                      <a:endParaRPr lang="en-GB" sz="1800" b="1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strike="noStrike" noProof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800" b="1" strike="noStrike" baseline="0" noProof="0" dirty="0" smtClean="0">
                          <a:solidFill>
                            <a:schemeClr val="tx1"/>
                          </a:solidFill>
                        </a:rPr>
                        <a:t> (6.5)</a:t>
                      </a:r>
                      <a:endParaRPr lang="en-GB" sz="1800" b="1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313" marR="91313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2"/>
          <p:cNvSpPr txBox="1">
            <a:spLocks/>
          </p:cNvSpPr>
          <p:nvPr/>
        </p:nvSpPr>
        <p:spPr>
          <a:xfrm>
            <a:off x="362526" y="5855123"/>
            <a:ext cx="8991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GB" sz="1000" dirty="0">
                <a:solidFill>
                  <a:schemeClr val="tx1"/>
                </a:solidFill>
              </a:rPr>
              <a:t>Tumor response by independent central review according to RECIST version </a:t>
            </a:r>
            <a:r>
              <a:rPr lang="en-GB" sz="1000" dirty="0" smtClean="0">
                <a:solidFill>
                  <a:schemeClr val="tx1"/>
                </a:solidFill>
              </a:rPr>
              <a:t>1.0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6915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437356"/>
            <a:ext cx="8686800" cy="817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Overall Summary of AEs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06284"/>
              </p:ext>
            </p:extLst>
          </p:nvPr>
        </p:nvGraphicFramePr>
        <p:xfrm>
          <a:off x="592137" y="1298700"/>
          <a:ext cx="7966076" cy="424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19"/>
                <a:gridCol w="1991519"/>
                <a:gridCol w="1991519"/>
                <a:gridCol w="1991519"/>
              </a:tblGrid>
              <a:tr h="68209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</a:rPr>
                        <a:t>Patients with AE</a:t>
                      </a:r>
                      <a:r>
                        <a:rPr lang="en-US" sz="1800" b="1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s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</a:rPr>
                        <a:t>, n (%)</a:t>
                      </a:r>
                      <a:endParaRPr lang="en-GB" sz="1800" b="1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Nintedanib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62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Sorafenib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31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63784">
                <a:tc gridSpan="2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AE*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 (100)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 (100)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784">
                <a:tc gridSpan="2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Drug-related</a:t>
                      </a:r>
                      <a:r>
                        <a:rPr lang="en-GB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AE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54 (87.1)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30 (96.8)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784">
                <a:tc gridSpan="2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leading to dose reduction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(19.4)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 (41.9)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784">
                <a:tc gridSpan="2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AE leading to drug discontinuation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 (45.2)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 (22.6)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784">
                <a:tc gridSpan="2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serious AE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 (54.8)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 (45.2)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3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Worst CTCAE grade</a:t>
                      </a:r>
                      <a:endParaRPr lang="en-GB" sz="1800" b="1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endParaRPr lang="en-GB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 1</a:t>
                      </a:r>
                    </a:p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 2</a:t>
                      </a:r>
                    </a:p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 3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 4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 5**</a:t>
                      </a:r>
                      <a:endParaRPr lang="en-GB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(12.9)</a:t>
                      </a: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(19.4)</a:t>
                      </a: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(41.9)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(11.3)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(14.5)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(3.2)</a:t>
                      </a: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(6.5)</a:t>
                      </a: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(77.4)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(3.2)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(9.7)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465138" y="5532582"/>
            <a:ext cx="8678862" cy="461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Aft>
                <a:spcPts val="300"/>
              </a:spcAft>
            </a:pPr>
            <a:r>
              <a:rPr lang="en-GB" sz="1000" b="1" dirty="0">
                <a:solidFill>
                  <a:schemeClr val="tx1"/>
                </a:solidFill>
              </a:rPr>
              <a:t>*Median duration of nintedanib or sorafenib treatment was similar (164.5 vs 165.0 days</a:t>
            </a:r>
            <a:r>
              <a:rPr lang="en-GB" sz="1000" b="1" dirty="0" smtClean="0">
                <a:solidFill>
                  <a:schemeClr val="tx1"/>
                </a:solidFill>
              </a:rPr>
              <a:t>); </a:t>
            </a:r>
            <a:r>
              <a:rPr lang="en-GB" sz="1000" b="1" dirty="0">
                <a:solidFill>
                  <a:schemeClr val="tx1"/>
                </a:solidFill>
              </a:rPr>
              <a:t>**All deaths were related to disease progression </a:t>
            </a:r>
            <a:r>
              <a:rPr lang="en-GB" sz="1000" b="1" dirty="0" smtClean="0">
                <a:solidFill>
                  <a:schemeClr val="tx1"/>
                </a:solidFill>
              </a:rPr>
              <a:t>except for </a:t>
            </a:r>
            <a:r>
              <a:rPr lang="en-GB" sz="1000" b="1" dirty="0">
                <a:solidFill>
                  <a:schemeClr val="tx1"/>
                </a:solidFill>
              </a:rPr>
              <a:t>one in the nintedanib arm, which was due to interstitial lung </a:t>
            </a:r>
            <a:r>
              <a:rPr lang="en-GB" sz="1000" b="1" dirty="0" smtClean="0">
                <a:solidFill>
                  <a:schemeClr val="tx1"/>
                </a:solidFill>
              </a:rPr>
              <a:t>disease</a:t>
            </a:r>
            <a:r>
              <a:rPr lang="en-US" sz="1000" b="1" dirty="0" smtClean="0">
                <a:solidFill>
                  <a:schemeClr val="tx1"/>
                </a:solidFill>
              </a:rPr>
              <a:t>t</a:t>
            </a:r>
            <a:r>
              <a:rPr lang="en-US" sz="1000" b="1" dirty="0" smtClean="0">
                <a:solidFill>
                  <a:schemeClr val="tx1"/>
                </a:solidFill>
              </a:rPr>
              <a:t>; CTCAE, </a:t>
            </a:r>
            <a:r>
              <a:rPr lang="en-GB" sz="1000" b="1" dirty="0">
                <a:solidFill>
                  <a:schemeClr val="tx1"/>
                </a:solidFill>
              </a:rPr>
              <a:t>Common Terminology Criteria for Adverse </a:t>
            </a:r>
            <a:r>
              <a:rPr lang="en-GB" sz="1000" b="1" dirty="0" smtClean="0">
                <a:solidFill>
                  <a:schemeClr val="tx1"/>
                </a:solidFill>
              </a:rPr>
              <a:t>Events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3376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4259"/>
              </p:ext>
            </p:extLst>
          </p:nvPr>
        </p:nvGraphicFramePr>
        <p:xfrm>
          <a:off x="613412" y="1286216"/>
          <a:ext cx="7920000" cy="450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/>
                <a:gridCol w="1980000"/>
                <a:gridCol w="1980000"/>
              </a:tblGrid>
              <a:tr h="657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</a:rPr>
                        <a:t>Patients with AE</a:t>
                      </a:r>
                      <a:r>
                        <a:rPr lang="en-US" sz="1800" b="1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s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</a:rPr>
                        <a:t>, n (%)</a:t>
                      </a:r>
                      <a:endParaRPr lang="en-GB" sz="1800" b="1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Nintedanib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62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Sorafenib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31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Diarrhea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44 (71.0)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21 (67.7)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Fatigue*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38 (61.3)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17 (54.8)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Nausea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30 (48.4)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9 (29.0)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Vomiting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24 (38.7)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9 (29.0)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Decreased appetite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23 (37.1)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13 (41.9)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Abdominal pain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16 (25.8)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9 (29.0)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Upper abdominal pain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16 (25.8)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4 (12.9)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Rash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 (9.7)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 (22.6)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Alopecia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3 (4.8)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11 (35.5)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Palmar–plantar erythrodysesthesia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syndrome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 (1.6)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11 (35.5)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2"/>
          <p:cNvSpPr txBox="1">
            <a:spLocks/>
          </p:cNvSpPr>
          <p:nvPr/>
        </p:nvSpPr>
        <p:spPr>
          <a:xfrm>
            <a:off x="371764" y="6002911"/>
            <a:ext cx="8991600" cy="461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By preferred </a:t>
            </a:r>
            <a:r>
              <a:rPr lang="en-US" sz="1000" b="1" dirty="0" smtClean="0">
                <a:solidFill>
                  <a:schemeClr val="tx1"/>
                </a:solidFill>
              </a:rPr>
              <a:t>term</a:t>
            </a:r>
          </a:p>
          <a:p>
            <a:pPr lvl="0"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*Group term includes fatigue, lethargy, asthenia and </a:t>
            </a:r>
            <a:r>
              <a:rPr lang="en-US" sz="1000" b="1" dirty="0" smtClean="0">
                <a:solidFill>
                  <a:schemeClr val="tx1"/>
                </a:solidFill>
              </a:rPr>
              <a:t>malaise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28600" y="440694"/>
            <a:ext cx="86868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chemeClr val="accent3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F09828"/>
                </a:solidFill>
                <a:latin typeface="Arial" charset="0"/>
              </a:rPr>
              <a:t>Most Frequent AEs (≥20% in Either Study Arm)</a:t>
            </a:r>
            <a:endParaRPr lang="en-US" sz="2800" dirty="0">
              <a:solidFill>
                <a:srgbClr val="F09828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0553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440885"/>
            <a:ext cx="8686800" cy="817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AEs of Grade ≥3 </a:t>
            </a:r>
            <a:r>
              <a:rPr lang="en-US" sz="3200" dirty="0">
                <a:latin typeface="Arial" charset="0"/>
              </a:rPr>
              <a:t>(</a:t>
            </a:r>
            <a:r>
              <a:rPr lang="en-US" sz="3200" dirty="0" smtClean="0">
                <a:latin typeface="Arial" charset="0"/>
              </a:rPr>
              <a:t>≥5% in Either Study Arm)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1299"/>
              </p:ext>
            </p:extLst>
          </p:nvPr>
        </p:nvGraphicFramePr>
        <p:xfrm>
          <a:off x="668828" y="1224050"/>
          <a:ext cx="7920000" cy="452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/>
                <a:gridCol w="1980000"/>
                <a:gridCol w="1980000"/>
              </a:tblGrid>
              <a:tr h="648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</a:rPr>
                        <a:t>Patients with AE</a:t>
                      </a:r>
                      <a:r>
                        <a:rPr lang="en-US" sz="1800" b="1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s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</a:rPr>
                        <a:t>, n (%)</a:t>
                      </a:r>
                      <a:endParaRPr lang="en-GB" sz="1800" b="1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Nintedanib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62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Sorafenib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1</a:t>
                      </a:r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8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Diarrhea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(12.9)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(3.2)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Fatigue*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 (11.3)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 (6.5)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Increased AST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 (11.3)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(3.2)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Increased</a:t>
                      </a:r>
                      <a:r>
                        <a:rPr lang="en-GB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ALT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 (8.1)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 (6.5)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Hepatic encephalopathy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 (8.1)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(3.2)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Anemia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 (6.5)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(3.2)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Malignant neoplasm</a:t>
                      </a:r>
                      <a:r>
                        <a:rPr lang="en-GB" sz="1800" b="1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progression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 (3.2)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 (9.7)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Thrombocytopenia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(1.6)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 (9.7)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Skin reaction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 (1.6)</a:t>
                      </a: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 (6.5)</a:t>
                      </a: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Palmar–plantar erythrodysesthesia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syndrome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 (22.6)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2"/>
          <p:cNvSpPr txBox="1">
            <a:spLocks/>
          </p:cNvSpPr>
          <p:nvPr/>
        </p:nvSpPr>
        <p:spPr>
          <a:xfrm>
            <a:off x="371761" y="5911866"/>
            <a:ext cx="8991600" cy="461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By preferred </a:t>
            </a:r>
            <a:r>
              <a:rPr lang="en-US" sz="1000" b="1" dirty="0" smtClean="0">
                <a:solidFill>
                  <a:schemeClr val="tx1"/>
                </a:solidFill>
              </a:rPr>
              <a:t>term</a:t>
            </a:r>
          </a:p>
          <a:p>
            <a:pPr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*</a:t>
            </a:r>
            <a:r>
              <a:rPr lang="en-US" sz="1000" b="1" dirty="0">
                <a:solidFill>
                  <a:schemeClr val="tx1"/>
                </a:solidFill>
              </a:rPr>
              <a:t>Group term includes fatigue, lethargy, asthenia and </a:t>
            </a:r>
            <a:r>
              <a:rPr lang="en-US" sz="1000" b="1" dirty="0" smtClean="0">
                <a:solidFill>
                  <a:schemeClr val="tx1"/>
                </a:solidFill>
              </a:rPr>
              <a:t>malaise;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ALT</a:t>
            </a:r>
            <a:r>
              <a:rPr lang="en-US" sz="1000" b="1" dirty="0">
                <a:solidFill>
                  <a:schemeClr val="tx1"/>
                </a:solidFill>
              </a:rPr>
              <a:t>, alanine aminotransferase; AST, aspartate </a:t>
            </a:r>
            <a:r>
              <a:rPr lang="en-US" sz="1000" b="1" dirty="0" smtClean="0">
                <a:solidFill>
                  <a:schemeClr val="tx1"/>
                </a:solidFill>
              </a:rPr>
              <a:t>aminotransferase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0942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92795"/>
            <a:ext cx="8686800" cy="817563"/>
          </a:xfrm>
        </p:spPr>
        <p:txBody>
          <a:bodyPr>
            <a:noAutofit/>
          </a:bodyPr>
          <a:lstStyle/>
          <a:p>
            <a:pPr eaLnBrk="1" hangingPunct="1"/>
            <a:r>
              <a:rPr lang="en-GB" sz="3000" dirty="0" smtClean="0">
                <a:latin typeface="Arial" charset="0"/>
              </a:rPr>
              <a:t>AEs </a:t>
            </a:r>
            <a:r>
              <a:rPr lang="en-GB" sz="3000" dirty="0">
                <a:latin typeface="Arial" charset="0"/>
              </a:rPr>
              <a:t>F</a:t>
            </a:r>
            <a:r>
              <a:rPr lang="en-GB" sz="3000" dirty="0" smtClean="0">
                <a:latin typeface="Arial" charset="0"/>
              </a:rPr>
              <a:t>requently </a:t>
            </a:r>
            <a:r>
              <a:rPr lang="en-GB" sz="3000" dirty="0">
                <a:latin typeface="Arial" charset="0"/>
              </a:rPr>
              <a:t>A</a:t>
            </a:r>
            <a:r>
              <a:rPr lang="en-GB" sz="3000" dirty="0" smtClean="0">
                <a:latin typeface="Arial" charset="0"/>
              </a:rPr>
              <a:t>ssociated </a:t>
            </a:r>
            <a:r>
              <a:rPr lang="en-GB" sz="3000" dirty="0">
                <a:latin typeface="Arial" charset="0"/>
              </a:rPr>
              <a:t>W</a:t>
            </a:r>
            <a:r>
              <a:rPr lang="en-GB" sz="3000" dirty="0" smtClean="0">
                <a:latin typeface="Arial" charset="0"/>
              </a:rPr>
              <a:t>ith </a:t>
            </a:r>
            <a:r>
              <a:rPr lang="en-GB" sz="3000" dirty="0" smtClean="0">
                <a:latin typeface="Arial" charset="0"/>
              </a:rPr>
              <a:t/>
            </a:r>
            <a:br>
              <a:rPr lang="en-GB" sz="3000" dirty="0" smtClean="0">
                <a:latin typeface="Arial" charset="0"/>
              </a:rPr>
            </a:br>
            <a:r>
              <a:rPr lang="en-GB" sz="3000" dirty="0" smtClean="0">
                <a:latin typeface="Arial" charset="0"/>
              </a:rPr>
              <a:t>VEGF/VEGFR </a:t>
            </a:r>
            <a:r>
              <a:rPr lang="en-GB" sz="3000" dirty="0" smtClean="0">
                <a:latin typeface="Arial" charset="0"/>
              </a:rPr>
              <a:t>Inhibitors </a:t>
            </a:r>
            <a:endParaRPr lang="en-US" sz="3000" dirty="0"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3894"/>
              </p:ext>
            </p:extLst>
          </p:nvPr>
        </p:nvGraphicFramePr>
        <p:xfrm>
          <a:off x="649289" y="1369336"/>
          <a:ext cx="7966072" cy="4350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000"/>
                <a:gridCol w="1104268"/>
                <a:gridCol w="1104268"/>
                <a:gridCol w="1104268"/>
                <a:gridCol w="1104268"/>
              </a:tblGrid>
              <a:tr h="4619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Patients with AE</a:t>
                      </a:r>
                      <a:r>
                        <a:rPr lang="en-US" sz="1600" b="1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s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, n (%)</a:t>
                      </a:r>
                      <a:endParaRPr lang="en-GB" sz="1600" b="1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Nintedanib (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62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600" b="1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Sorafenib</a:t>
                      </a:r>
                      <a:r>
                        <a:rPr lang="en-GB" sz="1600" b="1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 = 31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600" b="1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19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All grades</a:t>
                      </a:r>
                      <a:endParaRPr lang="en-GB" sz="16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Grade</a:t>
                      </a:r>
                      <a:r>
                        <a:rPr lang="en-GB" sz="1600" b="1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≥3</a:t>
                      </a:r>
                      <a:endParaRPr lang="en-GB" sz="16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All grades</a:t>
                      </a:r>
                      <a:endParaRPr lang="en-GB" sz="16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Grade</a:t>
                      </a:r>
                      <a:r>
                        <a:rPr lang="en-GB" sz="1600" b="1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≥3</a:t>
                      </a:r>
                      <a:endParaRPr lang="en-GB" sz="1600" b="1" dirty="0">
                        <a:solidFill>
                          <a:schemeClr val="bg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Bleeding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18 (29.0)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 (8.1)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 (22.6)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Specific</a:t>
                      </a:r>
                      <a:r>
                        <a:rPr lang="en-GB" sz="1600" b="1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l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iver-related investigations</a:t>
                      </a:r>
                      <a:r>
                        <a:rPr lang="en-GB" sz="1600" b="1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(tailored)*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15 (24.2)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11 (17.7)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8 (25.8)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 (12.9)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Rash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13 (21.0)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 (3.2)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12 (38.7)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 (12.9)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Hypertension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 (14.5)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 (3.2)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 (9.7)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(3.2)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Cutaneous serious skin reactions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 (4.8)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 (19.4)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 (6.5)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Thromboembolic events**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(1.6)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(1.6)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 (12.9)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 (6.5)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GI perforations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(3.2)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9221" marR="4922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 (3.2)</a:t>
                      </a:r>
                    </a:p>
                  </a:txBody>
                  <a:tcPr marL="6350" marR="6350" marT="846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362516" y="5802191"/>
            <a:ext cx="8991600" cy="693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GB" sz="1000" b="1" dirty="0" smtClean="0">
                <a:solidFill>
                  <a:schemeClr val="tx1"/>
                </a:solidFill>
              </a:rPr>
              <a:t>By group </a:t>
            </a:r>
            <a:r>
              <a:rPr lang="en-GB" sz="1000" b="1" dirty="0" smtClean="0">
                <a:solidFill>
                  <a:schemeClr val="tx1"/>
                </a:solidFill>
              </a:rPr>
              <a:t>term </a:t>
            </a:r>
          </a:p>
          <a:p>
            <a:pPr lvl="0" algn="l">
              <a:spcAft>
                <a:spcPts val="300"/>
              </a:spcAft>
            </a:pPr>
            <a:r>
              <a:rPr lang="en-GB" sz="1000" b="1" dirty="0" smtClean="0">
                <a:solidFill>
                  <a:schemeClr val="tx1"/>
                </a:solidFill>
              </a:rPr>
              <a:t>*</a:t>
            </a:r>
            <a:r>
              <a:rPr lang="en-GB" sz="1000" b="1" dirty="0">
                <a:solidFill>
                  <a:schemeClr val="tx1"/>
                </a:solidFill>
              </a:rPr>
              <a:t>Reported events included increased aspartate aminotransferase, increased blood bilirubin, increased alanine aminotransferase, jaundice, </a:t>
            </a:r>
            <a:r>
              <a:rPr lang="en-GB" sz="1000" b="1" dirty="0" err="1">
                <a:solidFill>
                  <a:schemeClr val="tx1"/>
                </a:solidFill>
              </a:rPr>
              <a:t>hyperbilirubinaemia</a:t>
            </a:r>
            <a:r>
              <a:rPr lang="en-GB" sz="1000" b="1" dirty="0">
                <a:solidFill>
                  <a:schemeClr val="tx1"/>
                </a:solidFill>
              </a:rPr>
              <a:t>, increased hepatic enzyme and increased </a:t>
            </a:r>
            <a:r>
              <a:rPr lang="en-GB" sz="1000" b="1" dirty="0" smtClean="0">
                <a:solidFill>
                  <a:schemeClr val="tx1"/>
                </a:solidFill>
              </a:rPr>
              <a:t>transaminases; **</a:t>
            </a:r>
            <a:r>
              <a:rPr lang="en-GB" sz="1000" b="1" dirty="0" smtClean="0">
                <a:solidFill>
                  <a:schemeClr val="tx1"/>
                </a:solidFill>
              </a:rPr>
              <a:t>No </a:t>
            </a:r>
            <a:r>
              <a:rPr lang="en-GB" sz="1000" b="1" dirty="0">
                <a:solidFill>
                  <a:schemeClr val="tx1"/>
                </a:solidFill>
              </a:rPr>
              <a:t>arterial thromboembolism events were </a:t>
            </a:r>
            <a:r>
              <a:rPr lang="en-GB" sz="1000" b="1" dirty="0" smtClean="0">
                <a:solidFill>
                  <a:schemeClr val="tx1"/>
                </a:solidFill>
              </a:rPr>
              <a:t>reported</a:t>
            </a:r>
            <a:endParaRPr lang="en-GB" sz="10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0427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487065"/>
            <a:ext cx="8686800" cy="7159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Conclusions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7909" y="1301750"/>
            <a:ext cx="86868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Nintedanib showed similar efficacy to sorafenib with respect to TTP by central review, OS, </a:t>
            </a:r>
            <a:r>
              <a:rPr lang="en-US" sz="1800" b="1" dirty="0" smtClean="0">
                <a:solidFill>
                  <a:schemeClr val="tx1"/>
                </a:solidFill>
              </a:rPr>
              <a:t>PFS, </a:t>
            </a:r>
            <a:r>
              <a:rPr lang="en-US" sz="1800" b="1" dirty="0">
                <a:solidFill>
                  <a:schemeClr val="tx1"/>
                </a:solidFill>
              </a:rPr>
              <a:t>and OR by central review</a:t>
            </a:r>
            <a:endParaRPr lang="en-GB" sz="1800" b="1" dirty="0">
              <a:solidFill>
                <a:schemeClr val="tx1"/>
              </a:solidFill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A manageable safety profile was observed with nintedanib</a:t>
            </a:r>
          </a:p>
          <a:p>
            <a:pPr marL="720000" lvl="1" indent="-360000">
              <a:spcBef>
                <a:spcPts val="300"/>
              </a:spcBef>
              <a:spcAft>
                <a:spcPts val="300"/>
              </a:spcAft>
              <a:buClr>
                <a:srgbClr val="F09828"/>
              </a:buClr>
              <a:buFont typeface="Arial" pitchFamily="34" charset="0"/>
              <a:buChar char="−"/>
            </a:pPr>
            <a:r>
              <a:rPr lang="en-US" sz="1800" b="1" dirty="0" smtClean="0">
                <a:solidFill>
                  <a:schemeClr val="tx1"/>
                </a:solidFill>
              </a:rPr>
              <a:t>Diarrhea, fatigue, nausea, </a:t>
            </a:r>
            <a:r>
              <a:rPr lang="en-US" sz="1800" b="1" dirty="0" smtClean="0">
                <a:solidFill>
                  <a:schemeClr val="tx1"/>
                </a:solidFill>
              </a:rPr>
              <a:t>vomiting, </a:t>
            </a:r>
            <a:r>
              <a:rPr lang="en-US" sz="1800" b="1" dirty="0" smtClean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upper abdominal pain were reported </a:t>
            </a:r>
            <a:r>
              <a:rPr lang="en-US" sz="1800" b="1" dirty="0" smtClean="0">
                <a:solidFill>
                  <a:schemeClr val="tx1"/>
                </a:solidFill>
              </a:rPr>
              <a:t>more </a:t>
            </a:r>
            <a:r>
              <a:rPr lang="en-US" sz="1800" b="1" dirty="0">
                <a:solidFill>
                  <a:schemeClr val="tx1"/>
                </a:solidFill>
              </a:rPr>
              <a:t>frequently </a:t>
            </a:r>
            <a:r>
              <a:rPr lang="en-US" sz="1800" b="1" dirty="0" smtClean="0">
                <a:solidFill>
                  <a:schemeClr val="tx1"/>
                </a:solidFill>
              </a:rPr>
              <a:t>with </a:t>
            </a:r>
            <a:r>
              <a:rPr lang="en-US" sz="1800" b="1" dirty="0">
                <a:solidFill>
                  <a:schemeClr val="tx1"/>
                </a:solidFill>
              </a:rPr>
              <a:t>nintedanib than with sorafenib</a:t>
            </a:r>
          </a:p>
          <a:p>
            <a:pPr marL="720000" lvl="1" indent="-360000">
              <a:spcBef>
                <a:spcPts val="300"/>
              </a:spcBef>
              <a:spcAft>
                <a:spcPts val="300"/>
              </a:spcAft>
              <a:buClr>
                <a:srgbClr val="F09828"/>
              </a:buClr>
              <a:buFont typeface="Arial" pitchFamily="34" charset="0"/>
              <a:buChar char="−"/>
            </a:pPr>
            <a:r>
              <a:rPr lang="en-US" sz="1800" b="1" dirty="0" smtClean="0">
                <a:solidFill>
                  <a:schemeClr val="tx1"/>
                </a:solidFill>
              </a:rPr>
              <a:t>Decreased appetite, abdominal pain, rash, </a:t>
            </a:r>
            <a:r>
              <a:rPr lang="en-US" sz="1800" b="1" dirty="0" smtClean="0">
                <a:solidFill>
                  <a:schemeClr val="tx1"/>
                </a:solidFill>
              </a:rPr>
              <a:t>alopecia, </a:t>
            </a:r>
            <a:r>
              <a:rPr lang="en-US" sz="1800" b="1" dirty="0" smtClean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palmar–plantar </a:t>
            </a:r>
            <a:r>
              <a:rPr lang="en-US" sz="1800" b="1" dirty="0" err="1">
                <a:solidFill>
                  <a:schemeClr val="tx1"/>
                </a:solidFill>
              </a:rPr>
              <a:t>erythrodysesthesia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syndrome </a:t>
            </a:r>
            <a:r>
              <a:rPr lang="en-US" sz="1800" b="1" dirty="0">
                <a:solidFill>
                  <a:schemeClr val="tx1"/>
                </a:solidFill>
              </a:rPr>
              <a:t>were </a:t>
            </a:r>
            <a:r>
              <a:rPr lang="en-US" sz="1800" b="1" dirty="0" smtClean="0">
                <a:solidFill>
                  <a:schemeClr val="tx1"/>
                </a:solidFill>
              </a:rPr>
              <a:t>more </a:t>
            </a:r>
            <a:r>
              <a:rPr lang="en-US" sz="1800" b="1" dirty="0">
                <a:solidFill>
                  <a:schemeClr val="tx1"/>
                </a:solidFill>
              </a:rPr>
              <a:t>frequent with sorafenib than with nintedanib </a:t>
            </a:r>
            <a:endParaRPr lang="en-GB" sz="1800" b="1" dirty="0">
              <a:solidFill>
                <a:schemeClr val="tx1"/>
              </a:solidFill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Further studies of nintedanib in patients with advanced HCC are warranted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8861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560953"/>
            <a:ext cx="8686800" cy="614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5138" y="1322701"/>
            <a:ext cx="8299884" cy="4470400"/>
          </a:xfrm>
        </p:spPr>
        <p:txBody>
          <a:bodyPr/>
          <a:lstStyle/>
          <a:p>
            <a:pPr marL="360000" indent="-360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charset="0"/>
              </a:rPr>
              <a:t>To describe the potential of nintedanib for the treatment of advanced HCC</a:t>
            </a:r>
          </a:p>
          <a:p>
            <a:pPr marL="360000" indent="-360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charset="0"/>
              </a:rPr>
              <a:t>To evaluate the efficacy of nintedanib versus sorafenib, the standard systemic therapy for advanced HCC, in this </a:t>
            </a:r>
            <a:r>
              <a:rPr lang="en-US" sz="2000" dirty="0" smtClean="0">
                <a:latin typeface="Arial" charset="0"/>
              </a:rPr>
              <a:t>phase </a:t>
            </a:r>
            <a:r>
              <a:rPr lang="en-US" sz="2000" dirty="0" smtClean="0">
                <a:latin typeface="Arial" charset="0"/>
              </a:rPr>
              <a:t>II trial</a:t>
            </a:r>
          </a:p>
          <a:p>
            <a:pPr marL="360000" indent="-360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Arial" charset="0"/>
                <a:ea typeface="ＭＳ Ｐゴシック" charset="0"/>
              </a:rPr>
              <a:t>To compare the safety profile of nintedanib versus sorafenib in patients with advanced HCC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62536" y="6112566"/>
            <a:ext cx="8991600" cy="240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HCC, </a:t>
            </a:r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hepatocellular </a:t>
            </a:r>
            <a:r>
              <a:rPr lang="en-US" sz="1000" b="1" dirty="0" smtClean="0">
                <a:solidFill>
                  <a:schemeClr val="tx1"/>
                </a:solidFill>
                <a:latin typeface="Arial" charset="0"/>
              </a:rPr>
              <a:t>carcinoma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6909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87065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Characteristics of Nintedanib</a:t>
            </a:r>
            <a:endParaRPr lang="en-US" sz="3200" dirty="0"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57904" y="1098109"/>
            <a:ext cx="868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0" indent="-360000"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Nintedanib is an oral, triple angiokinase inhibitor of VEGFR </a:t>
            </a:r>
            <a:r>
              <a:rPr lang="en-US" sz="1800" b="1" dirty="0" smtClean="0">
                <a:solidFill>
                  <a:schemeClr val="tx1"/>
                </a:solidFill>
              </a:rPr>
              <a:t>1-3</a:t>
            </a:r>
            <a:r>
              <a:rPr lang="en-US" sz="1800" b="1" dirty="0">
                <a:solidFill>
                  <a:schemeClr val="tx1"/>
                </a:solidFill>
              </a:rPr>
              <a:t>, PDGFR-</a:t>
            </a:r>
            <a:r>
              <a:rPr lang="en-US" sz="1800" b="1" dirty="0">
                <a:solidFill>
                  <a:schemeClr val="tx1"/>
                </a:solidFill>
                <a:sym typeface="Symbol"/>
              </a:rPr>
              <a:t>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</a:rPr>
              <a:t>-</a:t>
            </a:r>
            <a:r>
              <a:rPr lang="en-US" sz="1800" b="1" dirty="0">
                <a:solidFill>
                  <a:schemeClr val="tx1"/>
                </a:solidFill>
                <a:sym typeface="Symbol"/>
              </a:rPr>
              <a:t></a:t>
            </a:r>
            <a:r>
              <a:rPr lang="en-US" sz="1800" b="1" dirty="0">
                <a:solidFill>
                  <a:schemeClr val="tx1"/>
                </a:solidFill>
              </a:rPr>
              <a:t>, and FGFR </a:t>
            </a:r>
            <a:r>
              <a:rPr lang="en-US" sz="1800" b="1" dirty="0" smtClean="0">
                <a:solidFill>
                  <a:schemeClr val="tx1"/>
                </a:solidFill>
              </a:rPr>
              <a:t>1-3</a:t>
            </a:r>
            <a:r>
              <a:rPr lang="en-US" sz="1800" b="1" dirty="0">
                <a:solidFill>
                  <a:schemeClr val="tx1"/>
                </a:solidFill>
              </a:rPr>
              <a:t>, as well as RET, Flt3 and Src</a:t>
            </a:r>
            <a:r>
              <a:rPr lang="en-US" sz="1800" b="1" baseline="30000" dirty="0">
                <a:solidFill>
                  <a:schemeClr val="tx1"/>
                </a:solidFill>
              </a:rPr>
              <a:t>1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006600"/>
            <a:ext cx="373380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−"/>
            </a:pPr>
            <a:r>
              <a:rPr lang="en-US" sz="1600" b="1" dirty="0"/>
              <a:t>Nintedanib in combination with docetaxel has been approved in the European Union for treatment of patients with advanced NSCLC of adenocarcinoma tumor histology after </a:t>
            </a:r>
            <a:r>
              <a:rPr lang="en-US" sz="1600" b="1" dirty="0" smtClean="0"/>
              <a:t>first-line </a:t>
            </a:r>
            <a:r>
              <a:rPr lang="en-US" sz="1600" b="1" dirty="0"/>
              <a:t>chemotherapy</a:t>
            </a:r>
          </a:p>
          <a:p>
            <a:pPr marL="360000" indent="-360000">
              <a:buClr>
                <a:srgbClr val="FFC000"/>
              </a:buClr>
              <a:buFont typeface="Arial" pitchFamily="34" charset="0"/>
              <a:buChar char="−"/>
            </a:pPr>
            <a:r>
              <a:rPr lang="en-US" sz="1600" b="1" dirty="0" smtClean="0"/>
              <a:t>Nintedanib </a:t>
            </a:r>
            <a:r>
              <a:rPr lang="en-US" sz="1600" b="1" dirty="0"/>
              <a:t>has been approved by the FDA for treatment of patients with idiopathic pulmonary </a:t>
            </a:r>
            <a:r>
              <a:rPr lang="en-US" sz="1600" b="1" dirty="0" smtClean="0"/>
              <a:t>fibrosis</a:t>
            </a:r>
            <a:endParaRPr lang="en-US" sz="1600" b="1" dirty="0"/>
          </a:p>
        </p:txBody>
      </p:sp>
      <p:sp>
        <p:nvSpPr>
          <p:cNvPr id="13" name="Footer Placeholder 2"/>
          <p:cNvSpPr txBox="1">
            <a:spLocks/>
          </p:cNvSpPr>
          <p:nvPr/>
        </p:nvSpPr>
        <p:spPr>
          <a:xfrm>
            <a:off x="362516" y="5690499"/>
            <a:ext cx="8197022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1. </a:t>
            </a:r>
            <a:r>
              <a:rPr lang="en-US" sz="1000" b="1" dirty="0" err="1" smtClean="0">
                <a:solidFill>
                  <a:schemeClr val="tx1"/>
                </a:solidFill>
              </a:rPr>
              <a:t>Hilberg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F,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et al. </a:t>
            </a:r>
            <a:r>
              <a:rPr lang="en-US" sz="1000" b="1" i="1" dirty="0">
                <a:solidFill>
                  <a:schemeClr val="tx1"/>
                </a:solidFill>
              </a:rPr>
              <a:t>Cancer </a:t>
            </a:r>
            <a:r>
              <a:rPr lang="en-US" sz="1000" b="1" i="1" dirty="0" smtClean="0">
                <a:solidFill>
                  <a:schemeClr val="tx1"/>
                </a:solidFill>
              </a:rPr>
              <a:t>Res. </a:t>
            </a:r>
            <a:r>
              <a:rPr lang="en-US" sz="1000" b="1" dirty="0" smtClean="0">
                <a:solidFill>
                  <a:schemeClr val="tx1"/>
                </a:solidFill>
              </a:rPr>
              <a:t>2008;68(12):</a:t>
            </a:r>
            <a:r>
              <a:rPr lang="en-US" sz="1000" b="1" dirty="0" smtClean="0">
                <a:solidFill>
                  <a:schemeClr val="tx1"/>
                </a:solidFill>
              </a:rPr>
              <a:t>4774-4782</a:t>
            </a:r>
            <a:r>
              <a:rPr lang="en-US" sz="1000" b="1" dirty="0" smtClean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pPr lvl="0" algn="l"/>
            <a:r>
              <a:rPr lang="en-US" sz="1000" b="1" dirty="0">
                <a:solidFill>
                  <a:schemeClr val="tx1"/>
                </a:solidFill>
              </a:rPr>
              <a:t>FDA, Food and Drug Administration; FGFR, fibroblast growth factor receptor; NSCLC, non-small cell lung </a:t>
            </a:r>
            <a:r>
              <a:rPr lang="en-US" sz="1000" b="1" dirty="0" smtClean="0">
                <a:solidFill>
                  <a:schemeClr val="tx1"/>
                </a:solidFill>
              </a:rPr>
              <a:t>cancer; PDGFR</a:t>
            </a:r>
            <a:r>
              <a:rPr lang="en-US" sz="1000" b="1" dirty="0">
                <a:solidFill>
                  <a:schemeClr val="tx1"/>
                </a:solidFill>
              </a:rPr>
              <a:t>, platelet-derived growth factor receptor; VEGFR, vascular endothelial growth factor </a:t>
            </a:r>
            <a:r>
              <a:rPr lang="en-US" sz="1000" b="1" dirty="0" smtClean="0">
                <a:solidFill>
                  <a:schemeClr val="tx1"/>
                </a:solidFill>
              </a:rPr>
              <a:t>receptor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034305"/>
            <a:ext cx="4400504" cy="341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7379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350053"/>
            <a:ext cx="8686800" cy="715963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Angiogenesis </a:t>
            </a:r>
            <a:r>
              <a:rPr lang="en-US" sz="3200" dirty="0">
                <a:latin typeface="Arial" charset="0"/>
              </a:rPr>
              <a:t>I</a:t>
            </a:r>
            <a:r>
              <a:rPr lang="en-US" sz="3200" dirty="0" smtClean="0">
                <a:latin typeface="Arial" charset="0"/>
              </a:rPr>
              <a:t>nhibition in HCC</a:t>
            </a:r>
            <a:endParaRPr lang="en-US" sz="3200" dirty="0">
              <a:latin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8690" y="1193800"/>
            <a:ext cx="8536709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0" indent="-360000"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HCC tumors are generally hypervascularized, suggesting </a:t>
            </a:r>
            <a:r>
              <a:rPr lang="en-US" sz="1700" b="1" dirty="0" smtClean="0">
                <a:solidFill>
                  <a:schemeClr val="tx1"/>
                </a:solidFill>
              </a:rPr>
              <a:t>that they </a:t>
            </a:r>
            <a:r>
              <a:rPr lang="en-US" sz="1700" b="1" dirty="0">
                <a:solidFill>
                  <a:schemeClr val="tx1"/>
                </a:solidFill>
              </a:rPr>
              <a:t>may be vulnerable to angiogenesis </a:t>
            </a:r>
            <a:r>
              <a:rPr lang="en-US" sz="1700" b="1" dirty="0" smtClean="0">
                <a:solidFill>
                  <a:schemeClr val="tx1"/>
                </a:solidFill>
              </a:rPr>
              <a:t>inhibition</a:t>
            </a:r>
            <a:endParaRPr lang="en-GB" sz="1700" b="1" dirty="0">
              <a:solidFill>
                <a:schemeClr val="tx1"/>
              </a:solidFill>
            </a:endParaRPr>
          </a:p>
          <a:p>
            <a:pPr marL="360000" lvl="0" indent="-360000">
              <a:spcBef>
                <a:spcPts val="60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700" b="1" dirty="0" err="1" smtClean="0">
                <a:solidFill>
                  <a:schemeClr val="tx1"/>
                </a:solidFill>
              </a:rPr>
              <a:t>Sorafenib</a:t>
            </a:r>
            <a:r>
              <a:rPr lang="en-US" sz="1700" b="1" dirty="0" smtClean="0">
                <a:solidFill>
                  <a:schemeClr val="tx1"/>
                </a:solidFill>
              </a:rPr>
              <a:t> – an </a:t>
            </a:r>
            <a:r>
              <a:rPr lang="en-US" sz="1700" b="1" dirty="0">
                <a:solidFill>
                  <a:schemeClr val="tx1"/>
                </a:solidFill>
              </a:rPr>
              <a:t>inhibitor of VEGFR </a:t>
            </a:r>
            <a:r>
              <a:rPr lang="en-US" sz="1700" b="1" dirty="0" smtClean="0">
                <a:solidFill>
                  <a:schemeClr val="tx1"/>
                </a:solidFill>
              </a:rPr>
              <a:t>1-3 </a:t>
            </a:r>
            <a:r>
              <a:rPr lang="en-US" sz="1700" b="1" dirty="0">
                <a:solidFill>
                  <a:schemeClr val="tx1"/>
                </a:solidFill>
              </a:rPr>
              <a:t>and PDGFR-</a:t>
            </a:r>
            <a:r>
              <a:rPr lang="en-US" sz="1700" b="1" dirty="0">
                <a:solidFill>
                  <a:schemeClr val="tx1"/>
                </a:solidFill>
                <a:sym typeface="Symbol"/>
              </a:rPr>
              <a:t></a:t>
            </a:r>
            <a:r>
              <a:rPr lang="en-US" sz="1700" b="1" dirty="0" smtClean="0">
                <a:solidFill>
                  <a:schemeClr val="tx1"/>
                </a:solidFill>
              </a:rPr>
              <a:t>, as well as </a:t>
            </a:r>
            <a:r>
              <a:rPr lang="en-US" sz="1700" b="1" dirty="0" err="1" smtClean="0">
                <a:solidFill>
                  <a:schemeClr val="tx1"/>
                </a:solidFill>
              </a:rPr>
              <a:t>Raf</a:t>
            </a:r>
            <a:r>
              <a:rPr lang="en-US" sz="1700" b="1" dirty="0" smtClean="0">
                <a:solidFill>
                  <a:schemeClr val="tx1"/>
                </a:solidFill>
              </a:rPr>
              <a:t> kinases – is </a:t>
            </a:r>
            <a:r>
              <a:rPr lang="en-US" sz="1700" b="1" dirty="0" smtClean="0">
                <a:solidFill>
                  <a:schemeClr val="tx1"/>
                </a:solidFill>
              </a:rPr>
              <a:t>a recommended </a:t>
            </a:r>
            <a:r>
              <a:rPr lang="en-US" sz="1700" b="1" dirty="0" smtClean="0">
                <a:solidFill>
                  <a:schemeClr val="tx1"/>
                </a:solidFill>
              </a:rPr>
              <a:t>first-line </a:t>
            </a:r>
            <a:r>
              <a:rPr lang="en-US" sz="1700" b="1" dirty="0" smtClean="0">
                <a:solidFill>
                  <a:schemeClr val="tx1"/>
                </a:solidFill>
              </a:rPr>
              <a:t>treatment for patients with advanced HCC</a:t>
            </a:r>
            <a:r>
              <a:rPr lang="en-US" sz="17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</a:p>
          <a:p>
            <a:pPr marL="720000" lvl="1" indent="-360000">
              <a:spcBef>
                <a:spcPts val="300"/>
              </a:spcBef>
              <a:spcAft>
                <a:spcPts val="1200"/>
              </a:spcAft>
              <a:buClr>
                <a:srgbClr val="F09828"/>
              </a:buClr>
              <a:buFont typeface="Arial" pitchFamily="34" charset="0"/>
              <a:buChar char="−"/>
            </a:pPr>
            <a:r>
              <a:rPr lang="en-US" sz="1700" b="1" dirty="0" smtClean="0">
                <a:solidFill>
                  <a:schemeClr val="tx1"/>
                </a:solidFill>
              </a:rPr>
              <a:t>However</a:t>
            </a:r>
            <a:r>
              <a:rPr lang="en-US" sz="1700" b="1" dirty="0">
                <a:solidFill>
                  <a:schemeClr val="tx1"/>
                </a:solidFill>
              </a:rPr>
              <a:t>, the benefit of sorafenib </a:t>
            </a:r>
            <a:r>
              <a:rPr lang="en-US" sz="1700" b="1" dirty="0" smtClean="0">
                <a:solidFill>
                  <a:schemeClr val="tx1"/>
                </a:solidFill>
              </a:rPr>
              <a:t>in clinical trials was </a:t>
            </a:r>
            <a:r>
              <a:rPr lang="en-US" sz="1700" b="1" dirty="0">
                <a:solidFill>
                  <a:schemeClr val="tx1"/>
                </a:solidFill>
              </a:rPr>
              <a:t>transient and disease progression occurred in all </a:t>
            </a:r>
            <a:r>
              <a:rPr lang="en-US" sz="1700" b="1" dirty="0" smtClean="0">
                <a:solidFill>
                  <a:schemeClr val="tx1"/>
                </a:solidFill>
              </a:rPr>
              <a:t>patients,</a:t>
            </a:r>
            <a:r>
              <a:rPr lang="en-US" sz="1700" b="1" baseline="30000" dirty="0" smtClean="0">
                <a:solidFill>
                  <a:schemeClr val="tx1"/>
                </a:solidFill>
              </a:rPr>
              <a:t>2,3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suggesting a continued need for new </a:t>
            </a:r>
            <a:r>
              <a:rPr lang="en-US" sz="1700" b="1" dirty="0" smtClean="0">
                <a:solidFill>
                  <a:schemeClr val="tx1"/>
                </a:solidFill>
              </a:rPr>
              <a:t>therapies</a:t>
            </a:r>
          </a:p>
          <a:p>
            <a:pPr marL="360000" indent="-360000">
              <a:spcBef>
                <a:spcPts val="300"/>
              </a:spcBef>
              <a:spcAft>
                <a:spcPts val="3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This randomized, multicenter, open-label, </a:t>
            </a:r>
            <a:r>
              <a:rPr lang="en-US" sz="1700" b="1" dirty="0" smtClean="0">
                <a:solidFill>
                  <a:schemeClr val="tx1"/>
                </a:solidFill>
              </a:rPr>
              <a:t>phase </a:t>
            </a:r>
            <a:r>
              <a:rPr lang="en-US" sz="1700" b="1" dirty="0" smtClean="0">
                <a:solidFill>
                  <a:schemeClr val="tx1"/>
                </a:solidFill>
              </a:rPr>
              <a:t>II </a:t>
            </a:r>
            <a:r>
              <a:rPr lang="en-US" sz="1700" b="1" dirty="0">
                <a:solidFill>
                  <a:schemeClr val="tx1"/>
                </a:solidFill>
              </a:rPr>
              <a:t>study (</a:t>
            </a:r>
            <a:r>
              <a:rPr lang="en-US" sz="1700" b="1" dirty="0" smtClean="0">
                <a:solidFill>
                  <a:schemeClr val="tx1"/>
                </a:solidFill>
              </a:rPr>
              <a:t>NCT01004003; </a:t>
            </a:r>
            <a:r>
              <a:rPr lang="en-US" sz="1700" b="1" dirty="0">
                <a:solidFill>
                  <a:schemeClr val="tx1"/>
                </a:solidFill>
              </a:rPr>
              <a:t>1199.37) evaluated the efficacy and safety of nintedanib versus sorafenib in predominantly </a:t>
            </a:r>
            <a:r>
              <a:rPr lang="en-US" sz="1700" b="1" dirty="0" smtClean="0">
                <a:solidFill>
                  <a:schemeClr val="tx1"/>
                </a:solidFill>
              </a:rPr>
              <a:t>Caucasian patients with </a:t>
            </a:r>
            <a:r>
              <a:rPr lang="en-US" sz="1700" b="1" dirty="0">
                <a:solidFill>
                  <a:schemeClr val="tx1"/>
                </a:solidFill>
              </a:rPr>
              <a:t>advanced </a:t>
            </a:r>
            <a:r>
              <a:rPr lang="en-US" sz="1700" b="1" dirty="0" smtClean="0">
                <a:solidFill>
                  <a:schemeClr val="tx1"/>
                </a:solidFill>
              </a:rPr>
              <a:t>HCC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48668" y="5531064"/>
            <a:ext cx="88392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Aft>
                <a:spcPts val="300"/>
              </a:spcAft>
              <a:defRPr/>
            </a:pPr>
            <a:endParaRPr lang="en-US" sz="1000" b="1" dirty="0">
              <a:solidFill>
                <a:schemeClr val="tx1"/>
              </a:solidFill>
            </a:endParaRPr>
          </a:p>
          <a:p>
            <a:pPr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1. NCCN Guidelines: </a:t>
            </a:r>
            <a:r>
              <a:rPr lang="en-US" sz="1000" b="1" dirty="0" smtClean="0">
                <a:solidFill>
                  <a:schemeClr val="tx1"/>
                </a:solidFill>
              </a:rPr>
              <a:t>Hepatobiliary Cancers (2013). http://</a:t>
            </a:r>
            <a:r>
              <a:rPr lang="en-US" sz="1000" b="1" dirty="0" smtClean="0">
                <a:solidFill>
                  <a:schemeClr val="tx1"/>
                </a:solidFill>
              </a:rPr>
              <a:t>www.nccn.org. Accessed</a:t>
            </a:r>
            <a:r>
              <a:rPr lang="en-US" sz="1000" b="1" dirty="0" smtClean="0">
                <a:solidFill>
                  <a:schemeClr val="tx1"/>
                </a:solidFill>
              </a:rPr>
              <a:t>: November 13, </a:t>
            </a:r>
            <a:r>
              <a:rPr lang="en-US" sz="1000" b="1" dirty="0" smtClean="0">
                <a:solidFill>
                  <a:schemeClr val="tx1"/>
                </a:solidFill>
              </a:rPr>
              <a:t>2014. 2. </a:t>
            </a:r>
            <a:r>
              <a:rPr lang="en-US" sz="1000" b="1" dirty="0" err="1" smtClean="0">
                <a:solidFill>
                  <a:schemeClr val="tx1"/>
                </a:solidFill>
              </a:rPr>
              <a:t>Llovet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JM, et al. </a:t>
            </a:r>
            <a:r>
              <a:rPr lang="en-US" sz="1000" b="1" i="1" dirty="0" smtClean="0">
                <a:solidFill>
                  <a:schemeClr val="tx1"/>
                </a:solidFill>
              </a:rPr>
              <a:t>N Engl J Med. </a:t>
            </a:r>
            <a:r>
              <a:rPr lang="en-US" sz="1000" b="1" dirty="0" smtClean="0">
                <a:solidFill>
                  <a:schemeClr val="tx1"/>
                </a:solidFill>
              </a:rPr>
              <a:t>2008;359(4):</a:t>
            </a:r>
            <a:r>
              <a:rPr lang="en-US" sz="1000" b="1" dirty="0" smtClean="0">
                <a:solidFill>
                  <a:schemeClr val="tx1"/>
                </a:solidFill>
              </a:rPr>
              <a:t>378-390. 3. Cheng </a:t>
            </a:r>
            <a:r>
              <a:rPr lang="en-US" sz="1000" b="1" dirty="0" smtClean="0">
                <a:solidFill>
                  <a:schemeClr val="tx1"/>
                </a:solidFill>
              </a:rPr>
              <a:t>AL, et al. </a:t>
            </a:r>
            <a:r>
              <a:rPr lang="en-US" sz="1000" b="1" i="1" dirty="0" smtClean="0">
                <a:solidFill>
                  <a:schemeClr val="tx1"/>
                </a:solidFill>
              </a:rPr>
              <a:t>Eur J Cancer. </a:t>
            </a:r>
            <a:r>
              <a:rPr lang="en-US" sz="1000" b="1" dirty="0" smtClean="0">
                <a:solidFill>
                  <a:schemeClr val="tx1"/>
                </a:solidFill>
              </a:rPr>
              <a:t>2012;48(10):</a:t>
            </a:r>
            <a:r>
              <a:rPr lang="en-US" sz="1000" b="1" dirty="0" smtClean="0">
                <a:solidFill>
                  <a:schemeClr val="tx1"/>
                </a:solidFill>
              </a:rPr>
              <a:t>1452-1465.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OS</a:t>
            </a:r>
            <a:r>
              <a:rPr lang="en-US" sz="1000" b="1" dirty="0">
                <a:solidFill>
                  <a:schemeClr val="tx1"/>
                </a:solidFill>
              </a:rPr>
              <a:t>, overall </a:t>
            </a:r>
            <a:r>
              <a:rPr lang="en-US" sz="1000" b="1" dirty="0" smtClean="0">
                <a:solidFill>
                  <a:schemeClr val="tx1"/>
                </a:solidFill>
              </a:rPr>
              <a:t>survival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952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 txBox="1">
            <a:spLocks/>
          </p:cNvSpPr>
          <p:nvPr/>
        </p:nvSpPr>
        <p:spPr>
          <a:xfrm>
            <a:off x="355598" y="5861124"/>
            <a:ext cx="8640619" cy="461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bid, twice </a:t>
            </a:r>
            <a:r>
              <a:rPr lang="en-US" sz="1000" b="1" dirty="0" smtClean="0">
                <a:solidFill>
                  <a:schemeClr val="tx1"/>
                </a:solidFill>
              </a:rPr>
              <a:t>daily; PFS</a:t>
            </a:r>
            <a:r>
              <a:rPr lang="en-US" sz="1000" b="1" dirty="0" smtClean="0">
                <a:solidFill>
                  <a:schemeClr val="tx1"/>
                </a:solidFill>
              </a:rPr>
              <a:t>, progression-free survival; RECIST, Response Evaluation Criteria In Solid Tumors; TTP, time to progression; PD, disease progression. 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89380"/>
            <a:ext cx="8686800" cy="715963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Study Design: </a:t>
            </a:r>
            <a:r>
              <a:rPr lang="en-GB" sz="3200" dirty="0">
                <a:latin typeface="Arial" charset="0"/>
              </a:rPr>
              <a:t>Randomized, </a:t>
            </a:r>
            <a:r>
              <a:rPr lang="en-GB" sz="3200" dirty="0" smtClean="0">
                <a:latin typeface="Arial" charset="0"/>
              </a:rPr>
              <a:t>Open-Label</a:t>
            </a:r>
            <a:r>
              <a:rPr lang="en-GB" sz="3200" dirty="0">
                <a:latin typeface="Arial" charset="0"/>
              </a:rPr>
              <a:t>, </a:t>
            </a:r>
            <a:r>
              <a:rPr lang="en-GB" sz="3200" dirty="0" smtClean="0">
                <a:latin typeface="Arial" charset="0"/>
              </a:rPr>
              <a:t>Parallel-Group </a:t>
            </a:r>
            <a:r>
              <a:rPr lang="en-GB" sz="3200" dirty="0">
                <a:latin typeface="Arial" charset="0"/>
              </a:rPr>
              <a:t>Phase II S</a:t>
            </a:r>
            <a:r>
              <a:rPr lang="en-GB" sz="3200" dirty="0" smtClean="0">
                <a:latin typeface="Arial" charset="0"/>
              </a:rPr>
              <a:t>tudy</a:t>
            </a:r>
            <a:endParaRPr lang="en-US" sz="3200" dirty="0"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84884" y="1419478"/>
            <a:ext cx="3316104" cy="876521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 defTabSz="457200" eaLnBrk="0" hangingPunct="0">
              <a:defRPr/>
            </a:pPr>
            <a:r>
              <a:rPr lang="en-GB" sz="1200" b="1" dirty="0">
                <a:solidFill>
                  <a:schemeClr val="bg2"/>
                </a:solidFill>
              </a:rPr>
              <a:t>Nintedanib </a:t>
            </a:r>
          </a:p>
          <a:p>
            <a:pPr algn="ctr" defTabSz="457200" eaLnBrk="0" hangingPunct="0">
              <a:defRPr/>
            </a:pPr>
            <a:r>
              <a:rPr lang="en-GB" sz="1200" b="1" dirty="0">
                <a:solidFill>
                  <a:schemeClr val="bg2"/>
                </a:solidFill>
              </a:rPr>
              <a:t>(200 mg </a:t>
            </a:r>
            <a:r>
              <a:rPr lang="en-GB" sz="1200" b="1" dirty="0" smtClean="0">
                <a:solidFill>
                  <a:schemeClr val="bg2"/>
                </a:solidFill>
              </a:rPr>
              <a:t>bid </a:t>
            </a:r>
            <a:r>
              <a:rPr lang="en-GB" sz="1200" b="1" dirty="0">
                <a:solidFill>
                  <a:schemeClr val="bg2"/>
                </a:solidFill>
              </a:rPr>
              <a:t>continuously)</a:t>
            </a:r>
          </a:p>
          <a:p>
            <a:pPr algn="ctr" defTabSz="457200" eaLnBrk="0" hangingPunct="0">
              <a:defRPr/>
            </a:pPr>
            <a:r>
              <a:rPr lang="en-GB" sz="1200" b="1" dirty="0" smtClean="0">
                <a:solidFill>
                  <a:schemeClr val="bg2"/>
                </a:solidFill>
              </a:rPr>
              <a:t>N = 62</a:t>
            </a:r>
            <a:endParaRPr lang="en-GB" sz="1200" b="1" dirty="0">
              <a:solidFill>
                <a:schemeClr val="bg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84884" y="2716144"/>
            <a:ext cx="3328804" cy="80004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 defTabSz="457200" eaLnBrk="0" hangingPunct="0">
              <a:defRPr/>
            </a:pPr>
            <a:r>
              <a:rPr lang="en-GB" sz="1200" b="1" dirty="0" smtClean="0">
                <a:solidFill>
                  <a:schemeClr val="bg2"/>
                </a:solidFill>
              </a:rPr>
              <a:t>Sorafenib </a:t>
            </a:r>
            <a:r>
              <a:rPr lang="en-GB" sz="1200" b="1" dirty="0">
                <a:solidFill>
                  <a:schemeClr val="bg2"/>
                </a:solidFill>
              </a:rPr>
              <a:t/>
            </a:r>
            <a:br>
              <a:rPr lang="en-GB" sz="1200" b="1" dirty="0">
                <a:solidFill>
                  <a:schemeClr val="bg2"/>
                </a:solidFill>
              </a:rPr>
            </a:br>
            <a:r>
              <a:rPr lang="en-GB" sz="1200" b="1" dirty="0">
                <a:solidFill>
                  <a:schemeClr val="bg2"/>
                </a:solidFill>
              </a:rPr>
              <a:t>(400 mg </a:t>
            </a:r>
            <a:r>
              <a:rPr lang="en-GB" sz="1200" b="1" dirty="0" smtClean="0">
                <a:solidFill>
                  <a:schemeClr val="bg2"/>
                </a:solidFill>
              </a:rPr>
              <a:t>bid </a:t>
            </a:r>
            <a:r>
              <a:rPr lang="en-GB" sz="1200" b="1" dirty="0">
                <a:solidFill>
                  <a:schemeClr val="bg2"/>
                </a:solidFill>
              </a:rPr>
              <a:t>continuously)</a:t>
            </a:r>
          </a:p>
          <a:p>
            <a:pPr algn="ctr" defTabSz="457200" eaLnBrk="0" hangingPunct="0">
              <a:defRPr/>
            </a:pPr>
            <a:r>
              <a:rPr lang="en-GB" sz="1200" b="1" dirty="0" smtClean="0">
                <a:solidFill>
                  <a:schemeClr val="bg2"/>
                </a:solidFill>
              </a:rPr>
              <a:t>N = 31</a:t>
            </a:r>
            <a:endParaRPr lang="en-GB" sz="1200" b="1" dirty="0">
              <a:solidFill>
                <a:schemeClr val="bg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42797" y="1405021"/>
            <a:ext cx="349250" cy="2103904"/>
          </a:xfrm>
          <a:prstGeom prst="roundRect">
            <a:avLst/>
          </a:prstGeom>
          <a:ln w="9525"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defTabSz="457200"/>
            <a:r>
              <a:rPr lang="en-GB" sz="1100" b="1" dirty="0" smtClean="0">
                <a:solidFill>
                  <a:srgbClr val="000000"/>
                </a:solidFill>
                <a:cs typeface="Arial" charset="0"/>
              </a:rPr>
              <a:t>RANDOMI</a:t>
            </a:r>
          </a:p>
          <a:p>
            <a:pPr algn="ctr" defTabSz="457200"/>
            <a:r>
              <a:rPr lang="en-GB" sz="1100" b="1" dirty="0" smtClean="0">
                <a:solidFill>
                  <a:srgbClr val="000000"/>
                </a:solidFill>
                <a:cs typeface="Arial" charset="0"/>
              </a:rPr>
              <a:t>ZE</a:t>
            </a:r>
            <a:endParaRPr lang="en-GB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Textfeld 25"/>
          <p:cNvSpPr txBox="1">
            <a:spLocks noChangeArrowheads="1"/>
          </p:cNvSpPr>
          <p:nvPr/>
        </p:nvSpPr>
        <p:spPr bwMode="auto">
          <a:xfrm>
            <a:off x="3580967" y="2064756"/>
            <a:ext cx="735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1" hangingPunct="1"/>
            <a:r>
              <a:rPr lang="en-GB" sz="1400" dirty="0" smtClean="0">
                <a:solidFill>
                  <a:schemeClr val="bg1"/>
                </a:solidFill>
                <a:cs typeface="Arial"/>
              </a:rPr>
              <a:t>  2:1</a:t>
            </a:r>
          </a:p>
        </p:txBody>
      </p:sp>
      <p:sp>
        <p:nvSpPr>
          <p:cNvPr id="21" name="Rounded Rectangle 32"/>
          <p:cNvSpPr/>
          <p:nvPr/>
        </p:nvSpPr>
        <p:spPr>
          <a:xfrm>
            <a:off x="8240452" y="1565639"/>
            <a:ext cx="630498" cy="584200"/>
          </a:xfrm>
          <a:prstGeom prst="roundRect">
            <a:avLst/>
          </a:prstGeom>
          <a:ln w="9525"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defTabSz="457200"/>
            <a:r>
              <a:rPr lang="en-GB" sz="1400" b="1" dirty="0">
                <a:solidFill>
                  <a:srgbClr val="000000"/>
                </a:solidFill>
                <a:cs typeface="Arial" charset="0"/>
              </a:rPr>
              <a:t>PD</a:t>
            </a:r>
          </a:p>
        </p:txBody>
      </p:sp>
      <p:sp>
        <p:nvSpPr>
          <p:cNvPr id="22" name="Rounded Rectangle 32"/>
          <p:cNvSpPr/>
          <p:nvPr/>
        </p:nvSpPr>
        <p:spPr>
          <a:xfrm>
            <a:off x="8240452" y="2824064"/>
            <a:ext cx="628650" cy="584200"/>
          </a:xfrm>
          <a:prstGeom prst="roundRect">
            <a:avLst/>
          </a:prstGeom>
          <a:ln w="9525"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defTabSz="457200"/>
            <a:r>
              <a:rPr lang="en-GB" sz="1400" b="1" dirty="0">
                <a:solidFill>
                  <a:srgbClr val="000000"/>
                </a:solidFill>
                <a:cs typeface="Arial" charset="0"/>
              </a:rPr>
              <a:t>PD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3696330" y="2453465"/>
            <a:ext cx="876561" cy="667211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1" idx="1"/>
          </p:cNvCxnSpPr>
          <p:nvPr/>
        </p:nvCxnSpPr>
        <p:spPr>
          <a:xfrm>
            <a:off x="7900988" y="1857739"/>
            <a:ext cx="339464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22" idx="1"/>
          </p:cNvCxnSpPr>
          <p:nvPr/>
        </p:nvCxnSpPr>
        <p:spPr>
          <a:xfrm>
            <a:off x="7913688" y="3116164"/>
            <a:ext cx="326764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8819" y="1873291"/>
            <a:ext cx="2737961" cy="11603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285750" indent="-285750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solidFill>
                  <a:schemeClr val="bg1"/>
                </a:solidFill>
                <a:ea typeface="ヒラギノ角ゴ Pro W3"/>
                <a:cs typeface="ヒラギノ角ゴ Pro W3"/>
              </a:rPr>
              <a:t>Patients with unresectable or metastatic HCC</a:t>
            </a:r>
          </a:p>
          <a:p>
            <a:pPr marL="285750" indent="-285750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1200" b="1" dirty="0">
                <a:solidFill>
                  <a:schemeClr val="bg1"/>
                </a:solidFill>
                <a:ea typeface="ヒラギノ角ゴ Pro W3"/>
                <a:cs typeface="ヒラギノ角ゴ Pro W3"/>
              </a:rPr>
              <a:t>No previous systemic anticancer </a:t>
            </a:r>
            <a:r>
              <a:rPr lang="en-GB" altLang="en-US" sz="1200" b="1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treatment</a:t>
            </a:r>
            <a:endParaRPr lang="en-GB" altLang="en-US" sz="1200" b="1" dirty="0">
              <a:solidFill>
                <a:schemeClr val="bg1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1569" y="3871155"/>
            <a:ext cx="857213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lvl="5" indent="-233363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latin typeface="Arial" pitchFamily="34" charset="0"/>
              </a:rPr>
              <a:t>Primary endpoint: </a:t>
            </a:r>
            <a:r>
              <a:rPr lang="en-GB" sz="1400" b="1" dirty="0" smtClean="0">
                <a:latin typeface="Arial" pitchFamily="34" charset="0"/>
              </a:rPr>
              <a:t>TTP by central review according to RECIST 1.0</a:t>
            </a:r>
            <a:endParaRPr lang="en-GB" sz="1400" b="1" strike="sngStrike" dirty="0">
              <a:latin typeface="Arial" pitchFamily="34" charset="0"/>
            </a:endParaRPr>
          </a:p>
          <a:p>
            <a:pPr marL="233363" lvl="5" indent="-233363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400" b="1" dirty="0" smtClean="0">
                <a:latin typeface="Arial" pitchFamily="34" charset="0"/>
              </a:rPr>
              <a:t>Secondary endpoints</a:t>
            </a:r>
            <a:r>
              <a:rPr lang="en-GB" sz="1400" b="1" dirty="0">
                <a:latin typeface="Arial" pitchFamily="34" charset="0"/>
              </a:rPr>
              <a:t>: </a:t>
            </a:r>
            <a:r>
              <a:rPr lang="en-GB" sz="1400" b="1" dirty="0" smtClean="0">
                <a:latin typeface="Arial" pitchFamily="34" charset="0"/>
              </a:rPr>
              <a:t>OS and PFS </a:t>
            </a:r>
            <a:r>
              <a:rPr lang="en-GB" sz="1400" b="1" dirty="0">
                <a:latin typeface="Arial" pitchFamily="34" charset="0"/>
              </a:rPr>
              <a:t>and objective response by central </a:t>
            </a:r>
            <a:r>
              <a:rPr lang="en-GB" sz="1400" b="1" dirty="0" smtClean="0">
                <a:latin typeface="Arial" pitchFamily="34" charset="0"/>
              </a:rPr>
              <a:t>independent review </a:t>
            </a:r>
            <a:r>
              <a:rPr lang="en-GB" sz="1400" b="1" dirty="0">
                <a:latin typeface="Arial" pitchFamily="34" charset="0"/>
              </a:rPr>
              <a:t>according to RECIST </a:t>
            </a:r>
            <a:endParaRPr lang="en-GB" sz="1400" b="1" dirty="0" smtClean="0">
              <a:latin typeface="Arial" pitchFamily="34" charset="0"/>
            </a:endParaRPr>
          </a:p>
          <a:p>
            <a:pPr marL="233363" lvl="5" indent="-233363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400" b="1" dirty="0" smtClean="0">
                <a:latin typeface="Arial" pitchFamily="34" charset="0"/>
              </a:rPr>
              <a:t>Additional evaluations: </a:t>
            </a:r>
            <a:r>
              <a:rPr lang="en-US" sz="1400" b="1" dirty="0" smtClean="0">
                <a:latin typeface="Arial" pitchFamily="34" charset="0"/>
              </a:rPr>
              <a:t>Safety; TTP </a:t>
            </a:r>
            <a:r>
              <a:rPr lang="en-US" sz="1400" b="1" dirty="0">
                <a:latin typeface="Arial" pitchFamily="34" charset="0"/>
              </a:rPr>
              <a:t>by investigator </a:t>
            </a:r>
            <a:r>
              <a:rPr lang="en-US" sz="1400" b="1" dirty="0" smtClean="0">
                <a:latin typeface="Arial" pitchFamily="34" charset="0"/>
              </a:rPr>
              <a:t>assessment </a:t>
            </a:r>
            <a:r>
              <a:rPr lang="en-US" sz="1400" b="1" dirty="0">
                <a:latin typeface="Arial" pitchFamily="34" charset="0"/>
              </a:rPr>
              <a:t>(sensitivity analysis)</a:t>
            </a:r>
            <a:endParaRPr lang="en-GB" sz="1400" b="1" dirty="0">
              <a:latin typeface="Arial" pitchFamily="34" charset="0"/>
            </a:endParaRPr>
          </a:p>
          <a:p>
            <a:pPr marL="233363" lvl="5" indent="-233363"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GB" sz="1400" b="1" dirty="0" smtClean="0">
                <a:latin typeface="Arial" pitchFamily="34" charset="0"/>
              </a:rPr>
              <a:t>Stratification factors: </a:t>
            </a:r>
            <a:r>
              <a:rPr lang="en-GB" sz="1400" b="1" dirty="0">
                <a:latin typeface="Arial" pitchFamily="34" charset="0"/>
              </a:rPr>
              <a:t>macrovascular invasion and/or extrahepatic spread versus no invasion or spread</a:t>
            </a:r>
          </a:p>
        </p:txBody>
      </p:sp>
      <p:cxnSp>
        <p:nvCxnSpPr>
          <p:cNvPr id="28" name="Elbow Connector 27"/>
          <p:cNvCxnSpPr>
            <a:stCxn id="27" idx="3"/>
            <a:endCxn id="19" idx="1"/>
          </p:cNvCxnSpPr>
          <p:nvPr/>
        </p:nvCxnSpPr>
        <p:spPr>
          <a:xfrm>
            <a:off x="3036779" y="2453466"/>
            <a:ext cx="306018" cy="350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3692048" y="1862251"/>
            <a:ext cx="876561" cy="5912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5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487065"/>
            <a:ext cx="8686800" cy="715963"/>
          </a:xfrm>
        </p:spPr>
        <p:txBody>
          <a:bodyPr/>
          <a:lstStyle/>
          <a:p>
            <a:pPr marL="360000" lvl="0" indent="-360000">
              <a:spcBef>
                <a:spcPts val="600"/>
              </a:spcBef>
              <a:spcAft>
                <a:spcPts val="600"/>
              </a:spcAft>
            </a:pPr>
            <a:r>
              <a:rPr lang="en-GB" sz="3200" dirty="0" smtClean="0"/>
              <a:t>Key Eligibility </a:t>
            </a:r>
            <a:r>
              <a:rPr lang="en-GB" sz="3200" dirty="0"/>
              <a:t>C</a:t>
            </a:r>
            <a:r>
              <a:rPr lang="en-GB" sz="3200" dirty="0" smtClean="0"/>
              <a:t>riteria</a:t>
            </a:r>
            <a:endParaRPr lang="en-GB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30200" y="1203037"/>
            <a:ext cx="86868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tx1"/>
                </a:solidFill>
              </a:rPr>
              <a:t>Histologically/</a:t>
            </a:r>
            <a:r>
              <a:rPr lang="en-GB" sz="1800" b="1" dirty="0" err="1" smtClean="0">
                <a:solidFill>
                  <a:schemeClr val="tx1"/>
                </a:solidFill>
              </a:rPr>
              <a:t>cytologically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r>
              <a:rPr lang="en-GB" sz="1800" b="1" dirty="0">
                <a:solidFill>
                  <a:schemeClr val="tx1"/>
                </a:solidFill>
              </a:rPr>
              <a:t>confirmed HCC not amenable to curative surgery or </a:t>
            </a:r>
            <a:r>
              <a:rPr lang="en-GB" sz="1800" b="1" dirty="0" err="1" smtClean="0">
                <a:solidFill>
                  <a:schemeClr val="tx1"/>
                </a:solidFill>
              </a:rPr>
              <a:t>locoregional</a:t>
            </a:r>
            <a:r>
              <a:rPr lang="en-GB" sz="1800" b="1" dirty="0" smtClean="0">
                <a:solidFill>
                  <a:schemeClr val="tx1"/>
                </a:solidFill>
              </a:rPr>
              <a:t> </a:t>
            </a:r>
            <a:r>
              <a:rPr lang="en-GB" sz="1800" b="1" dirty="0">
                <a:solidFill>
                  <a:schemeClr val="tx1"/>
                </a:solidFill>
              </a:rPr>
              <a:t>therapy</a:t>
            </a:r>
          </a:p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≥1 untreated, measurable lesion</a:t>
            </a:r>
            <a:endParaRPr lang="en-GB" sz="1800" b="1" strike="sngStrike" dirty="0">
              <a:solidFill>
                <a:schemeClr val="tx1"/>
              </a:solidFill>
            </a:endParaRPr>
          </a:p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ECOG PS </a:t>
            </a:r>
            <a:r>
              <a:rPr lang="en-US" sz="1800" b="1" dirty="0" smtClean="0">
                <a:solidFill>
                  <a:schemeClr val="tx1"/>
                </a:solidFill>
                <a:latin typeface="Calibri"/>
                <a:sym typeface="Symbol"/>
              </a:rPr>
              <a:t>≤</a:t>
            </a:r>
            <a:r>
              <a:rPr lang="en-US" sz="1800" b="1" dirty="0" smtClean="0">
                <a:solidFill>
                  <a:schemeClr val="tx1"/>
                </a:solidFill>
              </a:rPr>
              <a:t>2</a:t>
            </a:r>
            <a:endParaRPr lang="en-GB" sz="1800" b="1" dirty="0">
              <a:solidFill>
                <a:schemeClr val="tx1"/>
              </a:solidFill>
            </a:endParaRPr>
          </a:p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tx1"/>
                </a:solidFill>
              </a:rPr>
              <a:t>Child-Pugh </a:t>
            </a:r>
            <a:r>
              <a:rPr lang="en-GB" sz="1800" b="1" dirty="0">
                <a:solidFill>
                  <a:schemeClr val="tx1"/>
                </a:solidFill>
              </a:rPr>
              <a:t>score </a:t>
            </a:r>
            <a:r>
              <a:rPr lang="en-GB" sz="1800" b="1" dirty="0" smtClean="0">
                <a:solidFill>
                  <a:schemeClr val="tx1"/>
                </a:solidFill>
              </a:rPr>
              <a:t>5-6 </a:t>
            </a:r>
            <a:r>
              <a:rPr lang="en-GB" sz="1800" b="1" dirty="0">
                <a:solidFill>
                  <a:schemeClr val="tx1"/>
                </a:solidFill>
              </a:rPr>
              <a:t>(Class A)</a:t>
            </a:r>
          </a:p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ALT or AST levels </a:t>
            </a:r>
            <a:r>
              <a:rPr lang="en-GB" sz="1800" b="1" dirty="0" smtClean="0">
                <a:solidFill>
                  <a:schemeClr val="tx1"/>
                </a:solidFill>
                <a:latin typeface="Calibri"/>
                <a:sym typeface="Symbol"/>
              </a:rPr>
              <a:t>≤</a:t>
            </a:r>
            <a:r>
              <a:rPr lang="en-GB" sz="1800" b="1" dirty="0" smtClean="0">
                <a:solidFill>
                  <a:schemeClr val="tx1"/>
                </a:solidFill>
                <a:sym typeface="Symbol"/>
              </a:rPr>
              <a:t>2 </a:t>
            </a:r>
            <a:r>
              <a:rPr lang="en-GB" sz="1800" b="1" dirty="0">
                <a:solidFill>
                  <a:schemeClr val="tx1"/>
                </a:solidFill>
                <a:sym typeface="Symbol"/>
              </a:rPr>
              <a:t> upper limit of normal</a:t>
            </a:r>
            <a:endParaRPr lang="en-GB" sz="1800" b="1" dirty="0">
              <a:solidFill>
                <a:schemeClr val="tx1"/>
              </a:solidFill>
            </a:endParaRPr>
          </a:p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&gt;4 weeks since most recent local therapy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No prior systemic therapy for HCC</a:t>
            </a:r>
          </a:p>
          <a:p>
            <a:pPr marL="360000" lvl="2" indent="-360000"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No history of other malignancy within the past 3 years and life expectancy ≥12 </a:t>
            </a:r>
            <a:r>
              <a:rPr lang="en-US" sz="1800" b="1" dirty="0" smtClean="0">
                <a:solidFill>
                  <a:schemeClr val="tx1"/>
                </a:solidFill>
              </a:rPr>
              <a:t>weeks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363542" y="5901919"/>
            <a:ext cx="8991600" cy="461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ALT, alanine aminotransferase; AST, aspartate aminotransferase; ECOG PS, Eastern Cooperative Oncology Group performance score; </a:t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4237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 txBox="1">
            <a:spLocks/>
          </p:cNvSpPr>
          <p:nvPr/>
        </p:nvSpPr>
        <p:spPr>
          <a:xfrm>
            <a:off x="371762" y="5996700"/>
            <a:ext cx="8991600" cy="461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lnSpc>
                <a:spcPct val="85000"/>
              </a:lnSpc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*At cutoff date: July 15, 2014. Treatment beyond  RECIST progression was allowed at the investigator’s </a:t>
            </a:r>
            <a:r>
              <a:rPr lang="en-US" sz="1000" b="1" dirty="0" smtClean="0">
                <a:solidFill>
                  <a:schemeClr val="tx1"/>
                </a:solidFill>
              </a:rPr>
              <a:t>discretion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lvl="0" algn="l">
              <a:lnSpc>
                <a:spcPct val="85000"/>
              </a:lnSpc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AE, adverse </a:t>
            </a:r>
            <a:r>
              <a:rPr lang="en-US" sz="1000" b="1" dirty="0" smtClean="0">
                <a:solidFill>
                  <a:schemeClr val="tx1"/>
                </a:solidFill>
              </a:rPr>
              <a:t>event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87065"/>
            <a:ext cx="8686800" cy="715963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Patient Disposition</a:t>
            </a:r>
            <a:endParaRPr lang="en-US" sz="320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1038" y="1214109"/>
            <a:ext cx="2438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Patients enrolled, </a:t>
            </a:r>
            <a:r>
              <a:rPr lang="en-GB" sz="1200" b="1" dirty="0" smtClean="0"/>
              <a:t>n = 132</a:t>
            </a:r>
            <a:endParaRPr lang="en-GB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81038" y="1809118"/>
            <a:ext cx="2438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Patients randomized, </a:t>
            </a:r>
            <a:r>
              <a:rPr lang="en-GB" sz="1200" b="1" dirty="0" smtClean="0"/>
              <a:t>n = 93</a:t>
            </a:r>
            <a:endParaRPr lang="en-GB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97074" y="2496857"/>
            <a:ext cx="24428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Nintedanib, </a:t>
            </a:r>
            <a:r>
              <a:rPr lang="en-GB" sz="1200" b="1" dirty="0" smtClean="0"/>
              <a:t>n = 62</a:t>
            </a:r>
            <a:endParaRPr lang="en-GB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58059" y="2503627"/>
            <a:ext cx="2438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Sorafenib, </a:t>
            </a:r>
            <a:r>
              <a:rPr lang="en-GB" sz="1200" b="1" dirty="0" smtClean="0"/>
              <a:t>n = 31</a:t>
            </a:r>
            <a:endParaRPr lang="en-GB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42967" y="4150348"/>
            <a:ext cx="115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On trial medication at data </a:t>
            </a:r>
            <a:r>
              <a:rPr lang="en-GB" sz="1200" b="1" dirty="0" smtClean="0"/>
              <a:t/>
            </a:r>
            <a:br>
              <a:rPr lang="en-GB" sz="1200" b="1" dirty="0" smtClean="0"/>
            </a:br>
            <a:r>
              <a:rPr lang="en-GB" sz="1200" b="1" dirty="0" smtClean="0"/>
              <a:t>cut-off</a:t>
            </a:r>
            <a:r>
              <a:rPr lang="en-GB" sz="1200" b="1" dirty="0" smtClean="0"/>
              <a:t>*, </a:t>
            </a:r>
            <a:r>
              <a:rPr lang="en-GB" sz="1200" b="1" dirty="0" smtClean="0"/>
              <a:t/>
            </a:r>
            <a:br>
              <a:rPr lang="en-GB" sz="1200" b="1" dirty="0" smtClean="0"/>
            </a:br>
            <a:r>
              <a:rPr lang="en-GB" sz="1200" b="1" dirty="0" smtClean="0"/>
              <a:t>n = 2 </a:t>
            </a:r>
            <a:r>
              <a:rPr lang="en-GB" sz="1200" b="1" dirty="0" smtClean="0"/>
              <a:t>(3.2%)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0500" y="4150349"/>
            <a:ext cx="1657153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Discontinued, </a:t>
            </a:r>
            <a:r>
              <a:rPr lang="en-GB" sz="1200" b="1" dirty="0" smtClean="0"/>
              <a:t/>
            </a:r>
            <a:br>
              <a:rPr lang="en-GB" sz="1200" b="1" dirty="0" smtClean="0"/>
            </a:br>
            <a:r>
              <a:rPr lang="en-GB" sz="1200" b="1" dirty="0" smtClean="0"/>
              <a:t>n = 60 </a:t>
            </a:r>
            <a:r>
              <a:rPr lang="en-GB" sz="1200" b="1" dirty="0" smtClean="0"/>
              <a:t>(96.8%)</a:t>
            </a:r>
          </a:p>
          <a:p>
            <a:endParaRPr lang="en-GB" sz="1100" b="1" dirty="0"/>
          </a:p>
          <a:p>
            <a:r>
              <a:rPr lang="en-GB" sz="1000" b="1" dirty="0" smtClean="0"/>
              <a:t>PD, </a:t>
            </a:r>
            <a:r>
              <a:rPr lang="en-GB" sz="1000" b="1" dirty="0" smtClean="0"/>
              <a:t>n = 39 </a:t>
            </a:r>
            <a:r>
              <a:rPr lang="en-GB" sz="1000" b="1" dirty="0" smtClean="0"/>
              <a:t>(62.9%);  </a:t>
            </a:r>
          </a:p>
          <a:p>
            <a:r>
              <a:rPr lang="en-GB" sz="1000" b="1" dirty="0" smtClean="0"/>
              <a:t>AEs, </a:t>
            </a:r>
            <a:r>
              <a:rPr lang="en-GB" sz="1000" b="1" dirty="0" smtClean="0"/>
              <a:t>n = 21 </a:t>
            </a:r>
            <a:r>
              <a:rPr lang="en-GB" sz="1000" b="1" dirty="0" smtClean="0"/>
              <a:t>(33.9%); Refused to take study medication, </a:t>
            </a:r>
            <a:r>
              <a:rPr lang="en-GB" sz="1000" b="1" dirty="0" smtClean="0"/>
              <a:t>n = 0</a:t>
            </a:r>
            <a:endParaRPr lang="en-GB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734383" y="4150349"/>
            <a:ext cx="1508400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Discontinued, </a:t>
            </a:r>
            <a:endParaRPr lang="en-GB" sz="1200" b="1" dirty="0" smtClean="0"/>
          </a:p>
          <a:p>
            <a:r>
              <a:rPr lang="en-GB" sz="1200" b="1" dirty="0" smtClean="0"/>
              <a:t>n = 30 </a:t>
            </a:r>
            <a:r>
              <a:rPr lang="en-GB" sz="1200" b="1" dirty="0" smtClean="0"/>
              <a:t>(96.8%)</a:t>
            </a:r>
          </a:p>
          <a:p>
            <a:r>
              <a:rPr lang="en-GB" sz="1100" b="1" dirty="0" smtClean="0"/>
              <a:t> </a:t>
            </a:r>
          </a:p>
          <a:p>
            <a:r>
              <a:rPr lang="en-GB" sz="1000" b="1" dirty="0" smtClean="0"/>
              <a:t>PD,  </a:t>
            </a:r>
            <a:r>
              <a:rPr lang="en-GB" sz="1000" b="1" dirty="0" smtClean="0"/>
              <a:t>n = 22 </a:t>
            </a:r>
            <a:r>
              <a:rPr lang="en-GB" sz="1000" b="1" dirty="0" smtClean="0"/>
              <a:t>(71.0%);  </a:t>
            </a:r>
          </a:p>
          <a:p>
            <a:r>
              <a:rPr lang="en-GB" sz="1000" b="1" dirty="0" smtClean="0"/>
              <a:t>AEs, </a:t>
            </a:r>
            <a:r>
              <a:rPr lang="en-GB" sz="1000" b="1" dirty="0" smtClean="0"/>
              <a:t>n = 6 </a:t>
            </a:r>
            <a:r>
              <a:rPr lang="en-GB" sz="1000" b="1" dirty="0" smtClean="0"/>
              <a:t>(19.4%); </a:t>
            </a:r>
            <a:endParaRPr lang="en-GB" sz="1000" b="1" dirty="0"/>
          </a:p>
          <a:p>
            <a:r>
              <a:rPr lang="en-GB" sz="1000" b="1" dirty="0" smtClean="0"/>
              <a:t>Refused to take study medication, </a:t>
            </a:r>
            <a:r>
              <a:rPr lang="en-GB" sz="1000" b="1" dirty="0" smtClean="0"/>
              <a:t>n = 2 </a:t>
            </a:r>
            <a:r>
              <a:rPr lang="en-GB" sz="1000" b="1" dirty="0" smtClean="0"/>
              <a:t>(6.5%)</a:t>
            </a:r>
            <a:endParaRPr lang="en-GB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94111" y="4150347"/>
            <a:ext cx="115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On trial medication at data </a:t>
            </a:r>
            <a:r>
              <a:rPr lang="en-GB" sz="1200" b="1" dirty="0" smtClean="0"/>
              <a:t/>
            </a:r>
            <a:br>
              <a:rPr lang="en-GB" sz="1200" b="1" dirty="0" smtClean="0"/>
            </a:br>
            <a:r>
              <a:rPr lang="en-GB" sz="1200" b="1" dirty="0" smtClean="0"/>
              <a:t>cut-off</a:t>
            </a:r>
            <a:r>
              <a:rPr lang="en-GB" sz="1200" b="1" dirty="0" smtClean="0"/>
              <a:t>*, </a:t>
            </a:r>
            <a:r>
              <a:rPr lang="en-GB" sz="1200" b="1" dirty="0" smtClean="0"/>
              <a:t/>
            </a:r>
            <a:br>
              <a:rPr lang="en-GB" sz="1200" b="1" dirty="0" smtClean="0"/>
            </a:br>
            <a:r>
              <a:rPr lang="en-GB" sz="1200" b="1" dirty="0" smtClean="0"/>
              <a:t>n = 1 </a:t>
            </a:r>
            <a:r>
              <a:rPr lang="en-GB" sz="1200" b="1" dirty="0" smtClean="0"/>
              <a:t>(3.2%) </a:t>
            </a:r>
            <a:endParaRPr lang="en-GB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3084248"/>
            <a:ext cx="38177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Treated, </a:t>
            </a:r>
            <a:r>
              <a:rPr lang="en-GB" sz="1200" b="1" dirty="0" smtClean="0"/>
              <a:t>n = 62</a:t>
            </a:r>
            <a:endParaRPr lang="en-GB" sz="1200" b="1" dirty="0" smtClean="0"/>
          </a:p>
          <a:p>
            <a:pPr algn="ctr"/>
            <a:r>
              <a:rPr lang="en-GB" sz="1200" b="1" dirty="0"/>
              <a:t> </a:t>
            </a:r>
            <a:r>
              <a:rPr lang="en-GB" sz="1200" b="1" dirty="0" smtClean="0"/>
              <a:t> </a:t>
            </a:r>
            <a:r>
              <a:rPr lang="en-GB" sz="1100" b="1" dirty="0" smtClean="0"/>
              <a:t>Treated beyond progression, </a:t>
            </a:r>
            <a:r>
              <a:rPr lang="en-GB" sz="1100" b="1" dirty="0" smtClean="0"/>
              <a:t>n = 20 </a:t>
            </a:r>
            <a:r>
              <a:rPr lang="en-GB" sz="1100" b="1" dirty="0" smtClean="0"/>
              <a:t>(32.3%)</a:t>
            </a:r>
            <a:endParaRPr lang="en-GB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1" y="3084248"/>
            <a:ext cx="3791319" cy="44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Treated, </a:t>
            </a:r>
            <a:r>
              <a:rPr lang="en-GB" sz="1200" b="1" dirty="0" smtClean="0"/>
              <a:t>n = 31 </a:t>
            </a:r>
            <a:endParaRPr lang="en-GB" sz="1200" b="1" dirty="0" smtClean="0"/>
          </a:p>
          <a:p>
            <a:pPr algn="ctr"/>
            <a:r>
              <a:rPr lang="en-GB" sz="1100" b="1" dirty="0" smtClean="0"/>
              <a:t>Treated beyond progression, </a:t>
            </a:r>
            <a:r>
              <a:rPr lang="en-GB" sz="1100" b="1" dirty="0" smtClean="0"/>
              <a:t>n = 10 </a:t>
            </a:r>
            <a:r>
              <a:rPr lang="en-GB" sz="1100" b="1" dirty="0" smtClean="0"/>
              <a:t>(32.3%)</a:t>
            </a:r>
            <a:endParaRPr lang="en-GB" sz="1100" b="1" dirty="0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4500238" y="1491108"/>
            <a:ext cx="0" cy="287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4" idx="2"/>
            <a:endCxn id="23" idx="0"/>
          </p:cNvCxnSpPr>
          <p:nvPr/>
        </p:nvCxnSpPr>
        <p:spPr>
          <a:xfrm rot="5400000">
            <a:off x="3303996" y="1300615"/>
            <a:ext cx="410740" cy="198174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24" idx="0"/>
          </p:cNvCxnSpPr>
          <p:nvPr/>
        </p:nvCxnSpPr>
        <p:spPr>
          <a:xfrm rot="16200000" flipH="1">
            <a:off x="5579993" y="1006361"/>
            <a:ext cx="417510" cy="2577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3" idx="2"/>
            <a:endCxn id="36" idx="0"/>
          </p:cNvCxnSpPr>
          <p:nvPr/>
        </p:nvCxnSpPr>
        <p:spPr>
          <a:xfrm rot="5400000">
            <a:off x="2363297" y="2929052"/>
            <a:ext cx="31039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4" idx="2"/>
            <a:endCxn id="37" idx="0"/>
          </p:cNvCxnSpPr>
          <p:nvPr/>
        </p:nvCxnSpPr>
        <p:spPr>
          <a:xfrm rot="16200000" flipH="1">
            <a:off x="6925449" y="2932436"/>
            <a:ext cx="30362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799" y="1526853"/>
            <a:ext cx="2549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Patients not randomized, </a:t>
            </a:r>
            <a:r>
              <a:rPr lang="en-GB" sz="1200" b="1" dirty="0" smtClean="0"/>
              <a:t>n = 39</a:t>
            </a:r>
            <a:endParaRPr lang="en-GB" sz="1200" b="1" dirty="0"/>
          </a:p>
        </p:txBody>
      </p:sp>
      <p:cxnSp>
        <p:nvCxnSpPr>
          <p:cNvPr id="26" name="Elbow Connector 25"/>
          <p:cNvCxnSpPr>
            <a:stCxn id="5" idx="2"/>
            <a:endCxn id="25" idx="1"/>
          </p:cNvCxnSpPr>
          <p:nvPr/>
        </p:nvCxnSpPr>
        <p:spPr>
          <a:xfrm rot="16200000" flipH="1">
            <a:off x="5172896" y="818449"/>
            <a:ext cx="174245" cy="15195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16584" y="4150348"/>
            <a:ext cx="127409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Follow-up for OS at data </a:t>
            </a:r>
            <a:endParaRPr lang="en-GB" sz="1200" b="1" dirty="0" smtClean="0"/>
          </a:p>
          <a:p>
            <a:r>
              <a:rPr lang="en-GB" sz="1200" b="1" dirty="0" smtClean="0"/>
              <a:t>cut-off</a:t>
            </a:r>
            <a:r>
              <a:rPr lang="en-GB" sz="1200" b="1" dirty="0" smtClean="0"/>
              <a:t>*, </a:t>
            </a:r>
            <a:endParaRPr lang="en-GB" sz="1200" b="1" dirty="0" smtClean="0"/>
          </a:p>
          <a:p>
            <a:r>
              <a:rPr lang="en-GB" sz="1200" b="1" dirty="0" smtClean="0"/>
              <a:t>n = 13 </a:t>
            </a:r>
            <a:r>
              <a:rPr lang="en-GB" sz="1200" b="1" dirty="0" smtClean="0"/>
              <a:t>(21.0%)</a:t>
            </a:r>
            <a:endParaRPr lang="en-GB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82200" y="4150348"/>
            <a:ext cx="1152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Follow-up for OS at data cut-off*, </a:t>
            </a:r>
            <a:r>
              <a:rPr lang="en-GB" sz="1200" b="1" dirty="0" smtClean="0"/>
              <a:t>n = 4 </a:t>
            </a:r>
            <a:r>
              <a:rPr lang="en-GB" sz="1200" b="1" dirty="0" smtClean="0"/>
              <a:t>(12.9%)</a:t>
            </a:r>
            <a:endParaRPr lang="en-GB" sz="1100" b="1" dirty="0"/>
          </a:p>
        </p:txBody>
      </p:sp>
      <p:cxnSp>
        <p:nvCxnSpPr>
          <p:cNvPr id="7" name="Elbow Connector 6"/>
          <p:cNvCxnSpPr>
            <a:stCxn id="36" idx="2"/>
            <a:endCxn id="53" idx="0"/>
          </p:cNvCxnSpPr>
          <p:nvPr/>
        </p:nvCxnSpPr>
        <p:spPr>
          <a:xfrm rot="5400000">
            <a:off x="1466567" y="3098423"/>
            <a:ext cx="604436" cy="149941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6" idx="2"/>
            <a:endCxn id="39" idx="0"/>
          </p:cNvCxnSpPr>
          <p:nvPr/>
        </p:nvCxnSpPr>
        <p:spPr>
          <a:xfrm rot="16200000" flipH="1">
            <a:off x="2883844" y="3180561"/>
            <a:ext cx="604435" cy="1335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2"/>
            <a:endCxn id="40" idx="0"/>
          </p:cNvCxnSpPr>
          <p:nvPr/>
        </p:nvCxnSpPr>
        <p:spPr>
          <a:xfrm rot="16200000" flipH="1">
            <a:off x="2216513" y="3847893"/>
            <a:ext cx="604435" cy="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7" idx="2"/>
            <a:endCxn id="54" idx="0"/>
          </p:cNvCxnSpPr>
          <p:nvPr/>
        </p:nvCxnSpPr>
        <p:spPr>
          <a:xfrm rot="5400000">
            <a:off x="5973010" y="3046097"/>
            <a:ext cx="619825" cy="1588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7" idx="2"/>
            <a:endCxn id="33" idx="0"/>
          </p:cNvCxnSpPr>
          <p:nvPr/>
        </p:nvCxnSpPr>
        <p:spPr>
          <a:xfrm rot="5400000">
            <a:off x="6763775" y="3836860"/>
            <a:ext cx="619823" cy="7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2"/>
            <a:endCxn id="41" idx="0"/>
          </p:cNvCxnSpPr>
          <p:nvPr/>
        </p:nvCxnSpPr>
        <p:spPr>
          <a:xfrm rot="16200000" flipH="1">
            <a:off x="7457818" y="3149966"/>
            <a:ext cx="619824" cy="13809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651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885"/>
            <a:ext cx="8686800" cy="817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Baseline Characteristics</a:t>
            </a:r>
            <a:endParaRPr lang="en-US" sz="3200" dirty="0">
              <a:latin typeface="Arial" charset="0"/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75841" y="5908641"/>
            <a:ext cx="8991600" cy="461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*One patient in the nintedanib arm with a Child–Pugh score of 7 was a protocol </a:t>
            </a:r>
            <a:r>
              <a:rPr lang="en-US" sz="1000" b="1" dirty="0" smtClean="0">
                <a:solidFill>
                  <a:schemeClr val="tx1"/>
                </a:solidFill>
              </a:rPr>
              <a:t>deviation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lvl="0" algn="l">
              <a:spcAft>
                <a:spcPts val="300"/>
              </a:spcAft>
            </a:pPr>
            <a:r>
              <a:rPr lang="en-GB" sz="1000" b="1" dirty="0" smtClean="0">
                <a:solidFill>
                  <a:schemeClr val="tx1"/>
                </a:solidFill>
              </a:rPr>
              <a:t>EHS, extrahepatic spread; MVI, </a:t>
            </a:r>
            <a:r>
              <a:rPr lang="en-GB" sz="1000" b="1" dirty="0" err="1" smtClean="0">
                <a:solidFill>
                  <a:schemeClr val="tx1"/>
                </a:solidFill>
              </a:rPr>
              <a:t>macrovascular</a:t>
            </a:r>
            <a:r>
              <a:rPr lang="en-GB" sz="1000" b="1" dirty="0" smtClean="0">
                <a:solidFill>
                  <a:schemeClr val="tx1"/>
                </a:solidFill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</a:rPr>
              <a:t>invasion</a:t>
            </a:r>
            <a:endParaRPr lang="en-GB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30982"/>
              </p:ext>
            </p:extLst>
          </p:nvPr>
        </p:nvGraphicFramePr>
        <p:xfrm>
          <a:off x="571500" y="1092200"/>
          <a:ext cx="8001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2286000"/>
                <a:gridCol w="1885950"/>
                <a:gridCol w="1885950"/>
              </a:tblGrid>
              <a:tr h="365760">
                <a:tc gridSpan="2">
                  <a:txBody>
                    <a:bodyPr/>
                    <a:lstStyle/>
                    <a:p>
                      <a:endParaRPr lang="en-GB" sz="1500" b="1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err="1" smtClean="0">
                          <a:solidFill>
                            <a:schemeClr val="bg2"/>
                          </a:solidFill>
                        </a:rPr>
                        <a:t>Nintedanib</a:t>
                      </a: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GB" sz="1500" b="1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>(n = 62</a:t>
                      </a: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GB" sz="1500" b="1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 err="1" smtClean="0">
                          <a:solidFill>
                            <a:schemeClr val="bg2"/>
                          </a:solidFill>
                        </a:rPr>
                        <a:t>Sorafenib</a:t>
                      </a: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GB" sz="1500" b="1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>(n = 31</a:t>
                      </a:r>
                      <a:r>
                        <a:rPr lang="en-GB" sz="1500" b="1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GB" sz="1500" b="1" dirty="0">
                        <a:solidFill>
                          <a:schemeClr val="bg2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 age, years (range)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65.4 (</a:t>
                      </a: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34-86</a:t>
                      </a: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63.1 (</a:t>
                      </a: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28-83</a:t>
                      </a: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Male,</a:t>
                      </a:r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 n (%)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 (77.4)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 (83.9)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Etiology of parenchymal liver disease, n (%)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Alcohol</a:t>
                      </a:r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-related</a:t>
                      </a:r>
                    </a:p>
                    <a:p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Hepatitis B</a:t>
                      </a:r>
                    </a:p>
                    <a:p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Hepatitis C</a:t>
                      </a:r>
                    </a:p>
                    <a:p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Unknown/Other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(16.1)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 (6.5)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(21.0)</a:t>
                      </a:r>
                      <a:b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 (56.5)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 (9.7)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 (22.6)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(25.8)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(41.9)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Child–Pugh score, n (%)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7*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(67.7)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 (30.6)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(1.6)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(74.2)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(25.8)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Presence of EHS, n (%)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(64.5)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(67.7)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Presence of MVI, n (%)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(35.5)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(29.0)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Stratification group, n (%)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MVI</a:t>
                      </a:r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 EHS,</a:t>
                      </a:r>
                      <a:r>
                        <a:rPr lang="en-GB" sz="1500" b="1" baseline="0" dirty="0" smtClean="0">
                          <a:solidFill>
                            <a:schemeClr val="tx1"/>
                          </a:solidFill>
                        </a:rPr>
                        <a:t> or both </a:t>
                      </a:r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500" b="1" dirty="0" smtClean="0">
                          <a:solidFill>
                            <a:schemeClr val="tx1"/>
                          </a:solidFill>
                        </a:rPr>
                        <a:t>MVI and EHS absent</a:t>
                      </a:r>
                      <a:endParaRPr lang="en-GB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(79.0)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(21.0)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5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 </a:t>
                      </a: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(74.2)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(25.8)</a:t>
                      </a:r>
                      <a:endParaRPr lang="en-GB" sz="15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6634" marR="4663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563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-930 Oral Presentation ASCO-GI_Figure 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1" y="1294952"/>
            <a:ext cx="7492960" cy="4370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474300"/>
            <a:ext cx="8686800" cy="817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Primary </a:t>
            </a:r>
            <a:r>
              <a:rPr lang="en-US" sz="2400" dirty="0" smtClean="0">
                <a:latin typeface="Arial" charset="0"/>
              </a:rPr>
              <a:t>Endpoint</a:t>
            </a:r>
            <a:r>
              <a:rPr lang="en-US" sz="2400" dirty="0">
                <a:latin typeface="Arial" charset="0"/>
              </a:rPr>
              <a:t>: </a:t>
            </a:r>
            <a:r>
              <a:rPr lang="en-US" sz="2400" dirty="0" smtClean="0">
                <a:latin typeface="Arial" charset="0"/>
              </a:rPr>
              <a:t>Time-to-Progression (TTP) 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(</a:t>
            </a:r>
            <a:r>
              <a:rPr lang="en-US" sz="2400" dirty="0" smtClean="0">
                <a:latin typeface="Arial" charset="0"/>
              </a:rPr>
              <a:t>Central </a:t>
            </a:r>
            <a:r>
              <a:rPr lang="en-US" sz="2400" dirty="0">
                <a:latin typeface="Arial" charset="0"/>
              </a:rPr>
              <a:t>R</a:t>
            </a:r>
            <a:r>
              <a:rPr lang="en-US" sz="2400" dirty="0" smtClean="0">
                <a:latin typeface="Arial" charset="0"/>
              </a:rPr>
              <a:t>eview) </a:t>
            </a:r>
            <a:endParaRPr lang="en-US" sz="24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113320" y="1193801"/>
            <a:ext cx="4754476" cy="5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chemeClr val="accent3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1C85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80D044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1800" b="0" dirty="0">
              <a:latin typeface="Arial" charset="0"/>
            </a:endParaRP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353290" y="5864793"/>
            <a:ext cx="8991600" cy="72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According to RECIST 1.0</a:t>
            </a:r>
          </a:p>
          <a:p>
            <a:pPr lvl="0" algn="l">
              <a:spcAft>
                <a:spcPts val="3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CI, confidence interval; HR, hazard </a:t>
            </a:r>
            <a:r>
              <a:rPr lang="en-US" sz="1000" b="1" dirty="0" smtClean="0">
                <a:solidFill>
                  <a:schemeClr val="tx1"/>
                </a:solidFill>
              </a:rPr>
              <a:t>ratio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97" y="6390986"/>
            <a:ext cx="5024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Palmer DH,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238.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9407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D61854EB7BCC41ADDA2B74FCD91CF5" ma:contentTypeVersion="0" ma:contentTypeDescription="Create a new document." ma:contentTypeScope="" ma:versionID="77dc91402e1817ab58f20b6c76c151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B2187A-A7B8-40D8-B04D-57756D957049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6AEBB2-6D33-4BF7-B24A-18A5339AB7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54548B-6F76-4AE5-98A9-ABE88B130C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2053</Words>
  <Application>Microsoft Office PowerPoint</Application>
  <PresentationFormat>On-screen Show (4:3)</PresentationFormat>
  <Paragraphs>356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Randomized Phase II Trial Comparing the Efficacy and Safety of Nintedanib Versus Sorafenib in Caucasian Patients With Advanced Hepatocellular Carcinoma</vt:lpstr>
      <vt:lpstr>Learning Objectives</vt:lpstr>
      <vt:lpstr>Characteristics of Nintedanib</vt:lpstr>
      <vt:lpstr>Angiogenesis Inhibition in HCC</vt:lpstr>
      <vt:lpstr>Study Design: Randomized, Open-Label, Parallel-Group Phase II Study</vt:lpstr>
      <vt:lpstr>Key Eligibility Criteria</vt:lpstr>
      <vt:lpstr>Patient Disposition</vt:lpstr>
      <vt:lpstr>Baseline Characteristics</vt:lpstr>
      <vt:lpstr>Primary Endpoint: Time-to-Progression (TTP)  (Central Review) </vt:lpstr>
      <vt:lpstr>PowerPoint Presentation</vt:lpstr>
      <vt:lpstr>Progression-Free Survival (Central Review)</vt:lpstr>
      <vt:lpstr>Best Overall Tumor Response (Central Review)</vt:lpstr>
      <vt:lpstr>Overall Summary of AEs</vt:lpstr>
      <vt:lpstr>PowerPoint Presentation</vt:lpstr>
      <vt:lpstr>AEs of Grade ≥3 (≥5% in Either Study Arm)</vt:lpstr>
      <vt:lpstr>AEs Frequently Associated With  VEGF/VEGFR Inhibitors </vt:lpstr>
      <vt:lpstr>Conclusions</vt:lpstr>
    </vt:vector>
  </TitlesOfParts>
  <Company>ASCO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Asco User</dc:creator>
  <cp:lastModifiedBy>Christi Gray</cp:lastModifiedBy>
  <cp:revision>266</cp:revision>
  <cp:lastPrinted>2014-11-13T15:35:54Z</cp:lastPrinted>
  <dcterms:created xsi:type="dcterms:W3CDTF">2010-09-07T20:37:50Z</dcterms:created>
  <dcterms:modified xsi:type="dcterms:W3CDTF">2015-01-21T18:25:03Z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0x01010062D61854EB7BCC41ADDA2B74FCD91CF5</vt:lpwstr>
  </property>
</Properties>
</file>