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1"/>
  </p:notesMasterIdLst>
  <p:handoutMasterIdLst>
    <p:handoutMasterId r:id="rId32"/>
  </p:handoutMasterIdLst>
  <p:sldIdLst>
    <p:sldId id="490" r:id="rId3"/>
    <p:sldId id="491" r:id="rId4"/>
    <p:sldId id="496" r:id="rId5"/>
    <p:sldId id="595" r:id="rId6"/>
    <p:sldId id="598" r:id="rId7"/>
    <p:sldId id="463" r:id="rId8"/>
    <p:sldId id="460" r:id="rId9"/>
    <p:sldId id="461" r:id="rId10"/>
    <p:sldId id="462" r:id="rId11"/>
    <p:sldId id="464" r:id="rId12"/>
    <p:sldId id="594" r:id="rId13"/>
    <p:sldId id="465" r:id="rId14"/>
    <p:sldId id="524" r:id="rId15"/>
    <p:sldId id="605" r:id="rId16"/>
    <p:sldId id="484" r:id="rId17"/>
    <p:sldId id="601" r:id="rId18"/>
    <p:sldId id="501" r:id="rId19"/>
    <p:sldId id="602" r:id="rId20"/>
    <p:sldId id="600" r:id="rId21"/>
    <p:sldId id="599" r:id="rId22"/>
    <p:sldId id="603" r:id="rId23"/>
    <p:sldId id="560" r:id="rId24"/>
    <p:sldId id="519" r:id="rId25"/>
    <p:sldId id="604" r:id="rId26"/>
    <p:sldId id="606" r:id="rId27"/>
    <p:sldId id="607" r:id="rId28"/>
    <p:sldId id="608" r:id="rId29"/>
    <p:sldId id="610" r:id="rId30"/>
  </p:sldIdLst>
  <p:sldSz cx="9144000" cy="6858000" type="screen4x3"/>
  <p:notesSz cx="7053263" cy="93091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2D69B"/>
    <a:srgbClr val="CCC1DA"/>
    <a:srgbClr val="CC99FF"/>
    <a:srgbClr val="E6B9B8"/>
    <a:srgbClr val="EF9FB2"/>
    <a:srgbClr val="FFCDD2"/>
    <a:srgbClr val="800000"/>
    <a:srgbClr val="CCDDAB"/>
    <a:srgbClr val="8EB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735" autoAdjust="0"/>
    <p:restoredTop sz="89744" autoAdjust="0"/>
  </p:normalViewPr>
  <p:slideViewPr>
    <p:cSldViewPr>
      <p:cViewPr>
        <p:scale>
          <a:sx n="60" d="100"/>
          <a:sy n="60" d="100"/>
        </p:scale>
        <p:origin x="-1410" y="-210"/>
      </p:cViewPr>
      <p:guideLst>
        <p:guide orient="horz" pos="2160"/>
        <p:guide orient="horz" pos="4176"/>
        <p:guide orient="horz" pos="624"/>
        <p:guide orient="horz" pos="528"/>
        <p:guide orient="horz" pos="1200"/>
        <p:guide pos="2880"/>
        <p:guide pos="288"/>
      </p:guideLst>
    </p:cSldViewPr>
  </p:slideViewPr>
  <p:notesTextViewPr>
    <p:cViewPr>
      <p:scale>
        <a:sx n="1" d="1"/>
        <a:sy n="1" d="1"/>
      </p:scale>
      <p:origin x="0" y="0"/>
    </p:cViewPr>
  </p:notesTextViewPr>
  <p:sorterViewPr>
    <p:cViewPr>
      <p:scale>
        <a:sx n="125" d="100"/>
        <a:sy n="125" d="100"/>
      </p:scale>
      <p:origin x="0" y="7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5138"/>
          </a:xfrm>
          <a:prstGeom prst="rect">
            <a:avLst/>
          </a:prstGeom>
        </p:spPr>
        <p:txBody>
          <a:bodyPr vert="horz" lIns="91440" tIns="45720" rIns="91440" bIns="45720" rtlCol="0"/>
          <a:lstStyle>
            <a:lvl1pPr algn="r">
              <a:defRPr sz="1200"/>
            </a:lvl1pPr>
          </a:lstStyle>
          <a:p>
            <a:fld id="{D22FE943-F757-4057-A2EE-186960D6B04B}" type="datetimeFigureOut">
              <a:rPr lang="en-US" smtClean="0"/>
              <a:t>11/6/2014</a:t>
            </a:fld>
            <a:endParaRPr lang="en-US"/>
          </a:p>
        </p:txBody>
      </p:sp>
      <p:sp>
        <p:nvSpPr>
          <p:cNvPr id="4" name="Footer Placeholder 3"/>
          <p:cNvSpPr>
            <a:spLocks noGrp="1"/>
          </p:cNvSpPr>
          <p:nvPr>
            <p:ph type="ftr" sz="quarter" idx="2"/>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5138"/>
          </a:xfrm>
          <a:prstGeom prst="rect">
            <a:avLst/>
          </a:prstGeom>
        </p:spPr>
        <p:txBody>
          <a:bodyPr vert="horz" lIns="91440" tIns="45720" rIns="91440" bIns="45720" rtlCol="0" anchor="b"/>
          <a:lstStyle>
            <a:lvl1pPr algn="r">
              <a:defRPr sz="1200"/>
            </a:lvl1pPr>
          </a:lstStyle>
          <a:p>
            <a:fld id="{D9468F77-30AF-4D00-8235-56BB1C6F3C76}" type="slidenum">
              <a:rPr lang="en-US" smtClean="0"/>
              <a:t>‹#›</a:t>
            </a:fld>
            <a:endParaRPr lang="en-US"/>
          </a:p>
        </p:txBody>
      </p:sp>
    </p:spTree>
    <p:extLst>
      <p:ext uri="{BB962C8B-B14F-4D97-AF65-F5344CB8AC3E}">
        <p14:creationId xmlns:p14="http://schemas.microsoft.com/office/powerpoint/2010/main" val="3444586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DC1DA792-27CB-49E2-867A-2CDBA6F4C60D}" type="datetimeFigureOut">
              <a:rPr lang="en-US" smtClean="0"/>
              <a:t>11/6/2014</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E3CAF8D4-B2A7-48FC-BB2B-7233D1E8CDC3}" type="slidenum">
              <a:rPr lang="en-US" smtClean="0"/>
              <a:t>‹#›</a:t>
            </a:fld>
            <a:endParaRPr lang="en-US"/>
          </a:p>
        </p:txBody>
      </p:sp>
    </p:spTree>
    <p:extLst>
      <p:ext uri="{BB962C8B-B14F-4D97-AF65-F5344CB8AC3E}">
        <p14:creationId xmlns:p14="http://schemas.microsoft.com/office/powerpoint/2010/main" val="1716471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D84304-5AEA-4394-8DA9-B3D0D32BD18D}"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lnSpc>
                <a:spcPct val="90000"/>
              </a:lnSpc>
              <a:spcAft>
                <a:spcPct val="20000"/>
              </a:spcAft>
              <a:defRPr/>
            </a:pPr>
            <a:r>
              <a:rPr lang="en-US" sz="2500" dirty="0"/>
              <a:t>HATCH WAXMAN info:</a:t>
            </a:r>
          </a:p>
          <a:p>
            <a:pPr>
              <a:lnSpc>
                <a:spcPct val="90000"/>
              </a:lnSpc>
              <a:spcAft>
                <a:spcPct val="20000"/>
              </a:spcAft>
              <a:defRPr/>
            </a:pPr>
            <a:r>
              <a:rPr lang="en-US" sz="2500" dirty="0"/>
              <a:t>A genuine compromise:  patent term restoration for innovators coupled with rapid approval of generic products on patent expiry</a:t>
            </a:r>
          </a:p>
          <a:p>
            <a:pPr>
              <a:lnSpc>
                <a:spcPct val="90000"/>
              </a:lnSpc>
              <a:spcAft>
                <a:spcPct val="20000"/>
              </a:spcAft>
              <a:defRPr/>
            </a:pPr>
            <a:r>
              <a:rPr lang="en-US" sz="2500" dirty="0"/>
              <a:t>Main approval procedure (ANDA) designed for small-molecule, chemically-synthesized drugs</a:t>
            </a:r>
          </a:p>
          <a:p>
            <a:pPr lvl="1">
              <a:lnSpc>
                <a:spcPct val="90000"/>
              </a:lnSpc>
              <a:spcAft>
                <a:spcPct val="20000"/>
              </a:spcAft>
              <a:defRPr/>
            </a:pPr>
            <a:r>
              <a:rPr lang="en-US" sz="2200" dirty="0"/>
              <a:t>Active ingredients must be “the same”</a:t>
            </a:r>
          </a:p>
          <a:p>
            <a:pPr lvl="1">
              <a:lnSpc>
                <a:spcPct val="90000"/>
              </a:lnSpc>
              <a:spcAft>
                <a:spcPct val="20000"/>
              </a:spcAft>
              <a:defRPr/>
            </a:pPr>
            <a:r>
              <a:rPr lang="en-US" sz="2200" dirty="0"/>
              <a:t>No clinical trials except for bioequivalence studies in healthy subjects, based on pre-existing FDA regulations and long-established scientific principles</a:t>
            </a:r>
          </a:p>
          <a:p>
            <a:pPr lvl="1">
              <a:lnSpc>
                <a:spcPct val="90000"/>
              </a:lnSpc>
              <a:spcAft>
                <a:spcPct val="20000"/>
              </a:spcAft>
              <a:defRPr/>
            </a:pPr>
            <a:r>
              <a:rPr lang="en-US" sz="2200" dirty="0"/>
              <a:t>No requirement for therapeutic equivalence evaluations, but FDA had well-established process already in place for making them -- there was a backlog of activity that Hatch-Waxman unleashed</a:t>
            </a:r>
          </a:p>
          <a:p>
            <a:pPr>
              <a:defRPr/>
            </a:pPr>
            <a:endParaRPr lang="en-US" dirty="0" smtClean="0"/>
          </a:p>
          <a:p>
            <a:pPr eaLnBrk="1" hangingPunct="1"/>
            <a:r>
              <a:rPr lang="en-US" sz="2800" dirty="0">
                <a:latin typeface="Arial Unicode MS" pitchFamily="34" charset="-128"/>
                <a:ea typeface="Geneva" pitchFamily="-105" charset="-128"/>
              </a:rPr>
              <a:t>FDA guidance delayed on multiple occasions</a:t>
            </a:r>
          </a:p>
          <a:p>
            <a:pPr eaLnBrk="1" hangingPunct="1"/>
            <a:r>
              <a:rPr lang="en-US" sz="2800" dirty="0">
                <a:latin typeface="Arial Unicode MS" pitchFamily="34" charset="-128"/>
                <a:ea typeface="Geneva" pitchFamily="-105" charset="-128"/>
              </a:rPr>
              <a:t>After 3 years and litigation, a growth hormone product was approved by FDA in 2006</a:t>
            </a:r>
          </a:p>
          <a:p>
            <a:pPr lvl="1" eaLnBrk="1" hangingPunct="1"/>
            <a:r>
              <a:rPr lang="en-US" dirty="0" smtClean="0">
                <a:latin typeface="Arial Unicode MS" pitchFamily="34" charset="-128"/>
                <a:ea typeface="Geneva" pitchFamily="-105" charset="-128"/>
              </a:rPr>
              <a:t>But FDA was explicit that product was: </a:t>
            </a:r>
          </a:p>
          <a:p>
            <a:pPr lvl="3" eaLnBrk="1" hangingPunct="1"/>
            <a:r>
              <a:rPr lang="en-US" sz="1800" dirty="0">
                <a:latin typeface="Arial Unicode MS" pitchFamily="34" charset="-128"/>
                <a:ea typeface="Geneva" pitchFamily="-105" charset="-128"/>
              </a:rPr>
              <a:t>not a generic biologic, </a:t>
            </a:r>
          </a:p>
          <a:p>
            <a:pPr lvl="3" eaLnBrk="1" hangingPunct="1"/>
            <a:r>
              <a:rPr lang="en-US" sz="1800" dirty="0">
                <a:latin typeface="Arial Unicode MS" pitchFamily="34" charset="-128"/>
                <a:ea typeface="Geneva" pitchFamily="-105" charset="-128"/>
              </a:rPr>
              <a:t>not equivalent to innovator, </a:t>
            </a:r>
          </a:p>
          <a:p>
            <a:pPr lvl="3" eaLnBrk="1" hangingPunct="1"/>
            <a:r>
              <a:rPr lang="en-US" sz="1800" dirty="0">
                <a:latin typeface="Arial Unicode MS" pitchFamily="34" charset="-128"/>
                <a:ea typeface="Geneva" pitchFamily="-105" charset="-128"/>
              </a:rPr>
              <a:t>not a pathway for future approvals </a:t>
            </a:r>
          </a:p>
          <a:p>
            <a:pPr eaLnBrk="1" hangingPunct="1"/>
            <a:r>
              <a:rPr lang="en-US" sz="2800" dirty="0">
                <a:latin typeface="Arial Unicode MS" pitchFamily="34" charset="-128"/>
                <a:ea typeface="Geneva" pitchFamily="-105" charset="-128"/>
              </a:rPr>
              <a:t>Became clear legislation was required to clarify approval process </a:t>
            </a:r>
          </a:p>
          <a:p>
            <a:pPr lvl="1" eaLnBrk="1" hangingPunct="1"/>
            <a:r>
              <a:rPr lang="en-US" sz="2300" dirty="0">
                <a:ea typeface="Geneva" pitchFamily="-105" charset="-128"/>
              </a:rPr>
              <a:t>Public Health Service Act </a:t>
            </a:r>
          </a:p>
          <a:p>
            <a:pPr lvl="1" eaLnBrk="1" hangingPunct="1"/>
            <a:r>
              <a:rPr lang="en-US" sz="2300" dirty="0">
                <a:ea typeface="Geneva" pitchFamily="-105" charset="-128"/>
              </a:rPr>
              <a:t>NOT Food, Drug, and Cosmetic Act</a:t>
            </a:r>
          </a:p>
          <a:p>
            <a:pPr>
              <a:defRPr/>
            </a:pPr>
            <a:endParaRPr lang="en-US" dirty="0" smtClean="0"/>
          </a:p>
          <a:p>
            <a:pPr>
              <a:defRPr/>
            </a:pPr>
            <a:endParaRPr lang="en-US" dirty="0" smtClean="0"/>
          </a:p>
          <a:p>
            <a:pPr>
              <a:defRPr/>
            </a:pPr>
            <a:r>
              <a:rPr lang="en-US" dirty="0" smtClean="0"/>
              <a:t>(OLD)</a:t>
            </a:r>
          </a:p>
          <a:p>
            <a:pPr>
              <a:defRPr/>
            </a:pPr>
            <a:r>
              <a:rPr lang="en-US" dirty="0" smtClean="0">
                <a:latin typeface="Arial" pitchFamily="34" charset="0"/>
                <a:ea typeface="Geneva"/>
                <a:cs typeface="Geneva"/>
              </a:rPr>
              <a:t>A clear regulatory framework for approval of biologic generics does not yet exist. In a casesome considered a test of FDA policy, the agency denied Sandoz’ application for their Omnitrope, a copy of Pfizer’s somatropin product, Genotropin.86,87 The case clearly indicates that current regulations are not adequate to address approval of biologic generics. Guidance from the FDA on the regulatory issues regarding biologic generics was highly anticipated in summer 2004, but it has been delayed.88 According to one FDA official, the planned guidance was not</a:t>
            </a:r>
          </a:p>
          <a:p>
            <a:pPr>
              <a:defRPr/>
            </a:pPr>
            <a:r>
              <a:rPr lang="en-US" dirty="0" smtClean="0">
                <a:latin typeface="Arial" pitchFamily="34" charset="0"/>
                <a:ea typeface="Geneva"/>
                <a:cs typeface="Geneva"/>
              </a:rPr>
              <a:t>innovative, but will represent an important step forward.89 The FDA has sought to make the</a:t>
            </a:r>
          </a:p>
          <a:p>
            <a:pPr>
              <a:defRPr/>
            </a:pPr>
            <a:r>
              <a:rPr lang="en-US" dirty="0" smtClean="0">
                <a:latin typeface="Arial" pitchFamily="34" charset="0"/>
                <a:ea typeface="Geneva"/>
                <a:cs typeface="Geneva"/>
              </a:rPr>
              <a:t>guidance development process more public, and an open meeting is planned for early 2005.90,91</a:t>
            </a:r>
          </a:p>
          <a:p>
            <a:pPr>
              <a:defRPr/>
            </a:pPr>
            <a:r>
              <a:rPr lang="en-US" dirty="0" smtClean="0">
                <a:latin typeface="Arial" pitchFamily="34" charset="0"/>
                <a:ea typeface="Geneva"/>
                <a:cs typeface="Geneva"/>
              </a:rPr>
              <a:t>Ultimately, legislative action may be necessary to fully clarify the approval process for biologic</a:t>
            </a:r>
          </a:p>
          <a:p>
            <a:pPr>
              <a:defRPr/>
            </a:pPr>
            <a:r>
              <a:rPr lang="en-US" dirty="0" smtClean="0">
                <a:latin typeface="Arial" pitchFamily="34" charset="0"/>
                <a:ea typeface="Geneva"/>
                <a:cs typeface="Geneva"/>
              </a:rPr>
              <a:t>generics.</a:t>
            </a:r>
          </a:p>
          <a:p>
            <a:pPr>
              <a:defRPr/>
            </a:pPr>
            <a:endParaRPr lang="en-US" dirty="0" smtClean="0">
              <a:latin typeface="Arial" pitchFamily="34" charset="0"/>
              <a:ea typeface="Geneva"/>
              <a:cs typeface="Geneva"/>
            </a:endParaRPr>
          </a:p>
          <a:p>
            <a:pPr>
              <a:defRPr/>
            </a:pPr>
            <a:endParaRPr lang="en-US" dirty="0" smtClean="0">
              <a:latin typeface="Arial" pitchFamily="34" charset="0"/>
              <a:ea typeface="Geneva"/>
              <a:cs typeface="Geneva"/>
            </a:endParaRPr>
          </a:p>
          <a:p>
            <a:pPr>
              <a:defRPr/>
            </a:pPr>
            <a:r>
              <a:rPr lang="en-US" dirty="0" smtClean="0">
                <a:latin typeface="Arial" pitchFamily="34" charset="0"/>
                <a:ea typeface="Geneva"/>
                <a:cs typeface="Geneva"/>
              </a:rPr>
              <a:t>ALL ALONG – could do full development program </a:t>
            </a:r>
          </a:p>
          <a:p>
            <a:pPr>
              <a:defRPr/>
            </a:pPr>
            <a:r>
              <a:rPr lang="en-US" dirty="0" smtClean="0"/>
              <a:t>- announcement of a White Paper “in the next months”, draft guidance</a:t>
            </a:r>
          </a:p>
          <a:p>
            <a:pPr>
              <a:defRPr/>
            </a:pPr>
            <a:r>
              <a:rPr lang="en-US" dirty="0" smtClean="0"/>
              <a:t>documents and a third public forum</a:t>
            </a:r>
          </a:p>
          <a:p>
            <a:pPr>
              <a:defRPr/>
            </a:pPr>
            <a:r>
              <a:rPr lang="en-US" dirty="0" smtClean="0"/>
              <a:t>- nothing happened</a:t>
            </a:r>
          </a:p>
          <a:p>
            <a:pPr>
              <a:defRPr/>
            </a:pPr>
            <a:r>
              <a:rPr lang="en-US" dirty="0" smtClean="0"/>
              <a:t>• The US Omnitrope-story:</a:t>
            </a:r>
          </a:p>
          <a:p>
            <a:pPr>
              <a:defRPr/>
            </a:pPr>
            <a:r>
              <a:rPr lang="fr-FR" dirty="0" smtClean="0"/>
              <a:t>- 07/2003: 505(b)(2) Omnitrope application</a:t>
            </a:r>
          </a:p>
          <a:p>
            <a:pPr>
              <a:defRPr/>
            </a:pPr>
            <a:r>
              <a:rPr lang="en-US" dirty="0" smtClean="0"/>
              <a:t>- 2004: FDA declined that a decision could be made due to “unresolved</a:t>
            </a:r>
          </a:p>
          <a:p>
            <a:pPr>
              <a:defRPr/>
            </a:pPr>
            <a:r>
              <a:rPr lang="en-US" dirty="0" smtClean="0"/>
              <a:t>scientific and legal issues”</a:t>
            </a:r>
          </a:p>
          <a:p>
            <a:pPr>
              <a:defRPr/>
            </a:pPr>
            <a:r>
              <a:rPr lang="en-US" dirty="0" smtClean="0"/>
              <a:t>- 09/2005: Sandoz files a lawsuit against the FDA for failure to take action</a:t>
            </a:r>
          </a:p>
          <a:p>
            <a:pPr>
              <a:defRPr/>
            </a:pPr>
            <a:r>
              <a:rPr lang="en-US" dirty="0" smtClean="0"/>
              <a:t>on its pending application</a:t>
            </a:r>
          </a:p>
          <a:p>
            <a:pPr>
              <a:defRPr/>
            </a:pPr>
            <a:r>
              <a:rPr lang="en-US" dirty="0" smtClean="0"/>
              <a:t>- 04/2006: Court ordered the FDA to comply with its statutory obligation to</a:t>
            </a:r>
          </a:p>
          <a:p>
            <a:pPr>
              <a:defRPr/>
            </a:pPr>
            <a:r>
              <a:rPr lang="en-US" dirty="0" smtClean="0"/>
              <a:t>act on the application</a:t>
            </a:r>
          </a:p>
          <a:p>
            <a:pPr>
              <a:defRPr/>
            </a:pPr>
            <a:r>
              <a:rPr lang="en-US" dirty="0" smtClean="0"/>
              <a:t>- 06/2006: FDA approval</a:t>
            </a:r>
            <a:endParaRPr lang="en-US" dirty="0" smtClean="0">
              <a:latin typeface="Arial" pitchFamily="34" charset="0"/>
              <a:ea typeface="Geneva"/>
              <a:cs typeface="Geneva"/>
            </a:endParaRPr>
          </a:p>
          <a:p>
            <a:pPr>
              <a:defRPr/>
            </a:pPr>
            <a:endParaRPr lang="en-US" dirty="0"/>
          </a:p>
        </p:txBody>
      </p:sp>
      <p:sp>
        <p:nvSpPr>
          <p:cNvPr id="73732" name="Slide Number Placeholder 3"/>
          <p:cNvSpPr>
            <a:spLocks noGrp="1"/>
          </p:cNvSpPr>
          <p:nvPr>
            <p:ph type="sldNum" sz="quarter" idx="5"/>
          </p:nvPr>
        </p:nvSpPr>
        <p:spPr>
          <a:noFill/>
        </p:spPr>
        <p:txBody>
          <a:bodyPr/>
          <a:lstStyle/>
          <a:p>
            <a:fld id="{70B79672-CB0B-4E0C-9AEC-DC9C2674AE69}" type="slidenum">
              <a:rPr lang="en-US" smtClean="0">
                <a:solidFill>
                  <a:prstClr val="black"/>
                </a:solidFill>
              </a:rPr>
              <a:pPr/>
              <a:t>7</a:t>
            </a:fld>
            <a:endParaRPr lang="en-US" dirty="0" smtClean="0">
              <a:solidFill>
                <a:prstClr val="black"/>
              </a:solidFill>
            </a:endParaRPr>
          </a:p>
        </p:txBody>
      </p:sp>
    </p:spTree>
    <p:extLst>
      <p:ext uri="{BB962C8B-B14F-4D97-AF65-F5344CB8AC3E}">
        <p14:creationId xmlns:p14="http://schemas.microsoft.com/office/powerpoint/2010/main" val="276663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AF8D4-B2A7-48FC-BB2B-7233D1E8CDC3}" type="slidenum">
              <a:rPr lang="en-US" smtClean="0"/>
              <a:t>8</a:t>
            </a:fld>
            <a:endParaRPr lang="en-US"/>
          </a:p>
        </p:txBody>
      </p:sp>
    </p:spTree>
    <p:extLst>
      <p:ext uri="{BB962C8B-B14F-4D97-AF65-F5344CB8AC3E}">
        <p14:creationId xmlns:p14="http://schemas.microsoft.com/office/powerpoint/2010/main" val="340420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14229">
              <a:defRPr/>
            </a:pPr>
            <a:r>
              <a:rPr lang="en-US" dirty="0" smtClean="0"/>
              <a:t>At each step, the sponsor should evaluate the extent to which there is residual uncertainty about the biosimilarity of the proposed product and identify next steps to try to address that uncertainty</a:t>
            </a:r>
          </a:p>
          <a:p>
            <a:endParaRPr lang="en-US" dirty="0" smtClean="0"/>
          </a:p>
          <a:p>
            <a:r>
              <a:rPr lang="en-US" dirty="0" smtClean="0"/>
              <a:t>Structure</a:t>
            </a:r>
            <a:r>
              <a:rPr lang="en-US" baseline="0" dirty="0" smtClean="0"/>
              <a:t> and Function</a:t>
            </a:r>
          </a:p>
          <a:p>
            <a:r>
              <a:rPr lang="en-US" sz="2300" dirty="0"/>
              <a:t>Serve as the “foundation” of </a:t>
            </a:r>
            <a:r>
              <a:rPr lang="en-US" sz="2300" dirty="0" err="1"/>
              <a:t>biosimilar</a:t>
            </a:r>
            <a:r>
              <a:rPr lang="en-US" sz="2300" dirty="0"/>
              <a:t> development</a:t>
            </a:r>
          </a:p>
          <a:p>
            <a:r>
              <a:rPr lang="en-US" sz="2300" dirty="0"/>
              <a:t>Useful in determining what future studies are necessary</a:t>
            </a:r>
          </a:p>
          <a:p>
            <a:r>
              <a:rPr lang="en-US" sz="2300" dirty="0"/>
              <a:t>Structure</a:t>
            </a:r>
          </a:p>
          <a:p>
            <a:pPr lvl="1"/>
            <a:r>
              <a:rPr lang="en-US" sz="2300" dirty="0"/>
              <a:t>Amino acid sequence, higher-order structures, glycosylation, </a:t>
            </a:r>
            <a:r>
              <a:rPr lang="en-US" sz="2300" dirty="0" err="1"/>
              <a:t>pegylation</a:t>
            </a:r>
            <a:r>
              <a:rPr lang="en-US" sz="2300" dirty="0"/>
              <a:t>, etc.</a:t>
            </a:r>
          </a:p>
          <a:p>
            <a:pPr lvl="1"/>
            <a:r>
              <a:rPr lang="en-US" sz="2300" dirty="0"/>
              <a:t>Analyze lot-to-lot variability</a:t>
            </a:r>
          </a:p>
          <a:p>
            <a:r>
              <a:rPr lang="en-US" sz="2300" dirty="0"/>
              <a:t>Function</a:t>
            </a:r>
          </a:p>
          <a:p>
            <a:pPr lvl="1"/>
            <a:r>
              <a:rPr lang="en-US" sz="2300" dirty="0"/>
              <a:t>Evaluate pharmacologic activity via </a:t>
            </a:r>
            <a:r>
              <a:rPr lang="en-US" sz="2300" i="1" dirty="0"/>
              <a:t>in vitro </a:t>
            </a:r>
            <a:r>
              <a:rPr lang="en-US" sz="2300" dirty="0"/>
              <a:t>or </a:t>
            </a:r>
            <a:r>
              <a:rPr lang="en-US" sz="2300" i="1" dirty="0"/>
              <a:t>in vivo </a:t>
            </a:r>
            <a:r>
              <a:rPr lang="en-US" sz="2300" dirty="0"/>
              <a:t>experiments</a:t>
            </a:r>
          </a:p>
          <a:p>
            <a:pPr lvl="1"/>
            <a:r>
              <a:rPr lang="en-US" sz="2300" dirty="0"/>
              <a:t>Functional evaluation that compares candidate to reference</a:t>
            </a:r>
          </a:p>
          <a:p>
            <a:pPr lvl="1"/>
            <a:endParaRPr lang="en-US" sz="2300" dirty="0"/>
          </a:p>
          <a:p>
            <a:endParaRPr lang="en-US" dirty="0"/>
          </a:p>
        </p:txBody>
      </p:sp>
      <p:sp>
        <p:nvSpPr>
          <p:cNvPr id="4" name="Slide Number Placeholder 3"/>
          <p:cNvSpPr>
            <a:spLocks noGrp="1"/>
          </p:cNvSpPr>
          <p:nvPr>
            <p:ph type="sldNum" sz="quarter" idx="10"/>
          </p:nvPr>
        </p:nvSpPr>
        <p:spPr/>
        <p:txBody>
          <a:bodyPr/>
          <a:lstStyle/>
          <a:p>
            <a:fld id="{17D84304-5AEA-4394-8DA9-B3D0D32BD18D}" type="slidenum">
              <a:rPr lang="en-US" smtClean="0"/>
              <a:pPr/>
              <a:t>10</a:t>
            </a:fld>
            <a:endParaRPr lang="en-US" dirty="0"/>
          </a:p>
        </p:txBody>
      </p:sp>
    </p:spTree>
    <p:extLst>
      <p:ext uri="{BB962C8B-B14F-4D97-AF65-F5344CB8AC3E}">
        <p14:creationId xmlns:p14="http://schemas.microsoft.com/office/powerpoint/2010/main" val="315370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4306">
              <a:defRPr/>
            </a:pPr>
            <a:r>
              <a:rPr lang="en-US" sz="1100" dirty="0"/>
              <a:t>Clinical immunogenicity endpoints include: antibody formation (binding, neutralizing), cytokine levels, etc. </a:t>
            </a:r>
          </a:p>
          <a:p>
            <a:pPr defTabSz="884306">
              <a:defRPr/>
            </a:pPr>
            <a:endParaRPr lang="en-US" sz="1100" dirty="0"/>
          </a:p>
          <a:p>
            <a:pPr defTabSz="884306">
              <a:defRPr/>
            </a:pPr>
            <a:r>
              <a:rPr lang="en-US" sz="1100" dirty="0"/>
              <a:t>Ultimately, only clinical studies and post-authorization </a:t>
            </a:r>
            <a:r>
              <a:rPr lang="en-US" sz="1100" dirty="0" err="1"/>
              <a:t>pharmacovigilance</a:t>
            </a:r>
            <a:r>
              <a:rPr lang="en-US" sz="1100" dirty="0"/>
              <a:t> to monitor potential immunogenicity will provide definitive evidence for product comparability to the innovator product with respect to safety and efficacy”</a:t>
            </a:r>
          </a:p>
          <a:p>
            <a:pPr defTabSz="884306">
              <a:defRPr/>
            </a:pPr>
            <a:endParaRPr lang="en-US" sz="1100" dirty="0"/>
          </a:p>
          <a:p>
            <a:endParaRPr lang="en-US" dirty="0"/>
          </a:p>
        </p:txBody>
      </p:sp>
      <p:sp>
        <p:nvSpPr>
          <p:cNvPr id="4" name="Slide Number Placeholder 3"/>
          <p:cNvSpPr>
            <a:spLocks noGrp="1"/>
          </p:cNvSpPr>
          <p:nvPr>
            <p:ph type="sldNum" sz="quarter" idx="10"/>
          </p:nvPr>
        </p:nvSpPr>
        <p:spPr/>
        <p:txBody>
          <a:bodyPr/>
          <a:lstStyle/>
          <a:p>
            <a:fld id="{17D84304-5AEA-4394-8DA9-B3D0D32BD18D}" type="slidenum">
              <a:rPr lang="en-US" smtClean="0"/>
              <a:pPr/>
              <a:t>17</a:t>
            </a:fld>
            <a:endParaRPr lang="en-US" dirty="0"/>
          </a:p>
        </p:txBody>
      </p:sp>
    </p:spTree>
    <p:extLst>
      <p:ext uri="{BB962C8B-B14F-4D97-AF65-F5344CB8AC3E}">
        <p14:creationId xmlns:p14="http://schemas.microsoft.com/office/powerpoint/2010/main" val="44697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determination of sample size in an equivalence trial is similar to that of a superiority design with one major difference. The former design must incorporate an equivalence margin, often termed δ, into the sample size calculation.  This term δ is also called the “minimally clinically important difference” and has been defined as the difference that physicians or patients are willing to accept between two competing therapies before they deem them to be clinically different</a:t>
            </a:r>
            <a:endParaRPr lang="en-US" dirty="0"/>
          </a:p>
        </p:txBody>
      </p:sp>
      <p:sp>
        <p:nvSpPr>
          <p:cNvPr id="4" name="Slide Number Placeholder 3"/>
          <p:cNvSpPr>
            <a:spLocks noGrp="1"/>
          </p:cNvSpPr>
          <p:nvPr>
            <p:ph type="sldNum" sz="quarter" idx="10"/>
          </p:nvPr>
        </p:nvSpPr>
        <p:spPr/>
        <p:txBody>
          <a:bodyPr/>
          <a:lstStyle/>
          <a:p>
            <a:fld id="{8B40349D-61A6-455A-9055-A0AABA0FE2A9}" type="slidenum">
              <a:rPr lang="en-US" smtClean="0"/>
              <a:t>20</a:t>
            </a:fld>
            <a:endParaRPr lang="en-US"/>
          </a:p>
        </p:txBody>
      </p:sp>
    </p:spTree>
    <p:extLst>
      <p:ext uri="{BB962C8B-B14F-4D97-AF65-F5344CB8AC3E}">
        <p14:creationId xmlns:p14="http://schemas.microsoft.com/office/powerpoint/2010/main" val="1552844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en-US"/>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a:defRPr/>
              </a:pPr>
              <a:endParaRPr lang="en-US"/>
            </a:p>
          </p:txBody>
        </p:sp>
        <p:sp>
          <p:nvSpPr>
            <p:cNvPr id="7" name="Oval 4"/>
            <p:cNvSpPr>
              <a:spLocks noChangeArrowheads="1"/>
            </p:cNvSpPr>
            <p:nvPr userDrawn="1"/>
          </p:nvSpPr>
          <p:spPr bwMode="white">
            <a:xfrm>
              <a:off x="4840" y="3920"/>
              <a:ext cx="144" cy="214"/>
            </a:xfrm>
            <a:prstGeom prst="ellipse">
              <a:avLst/>
            </a:prstGeom>
            <a:solidFill>
              <a:schemeClr val="bg1"/>
            </a:solidFill>
            <a:ln w="9525">
              <a:noFill/>
              <a:round/>
              <a:headEnd/>
              <a:tailEnd/>
            </a:ln>
            <a:effectLst/>
          </p:spPr>
          <p:txBody>
            <a:bodyPr wrap="none" anchor="ctr"/>
            <a:lstStyle/>
            <a:p>
              <a:pPr>
                <a:defRPr/>
              </a:pPr>
              <a:endParaRPr lang="en-US"/>
            </a:p>
          </p:txBody>
        </p:sp>
      </p:grpSp>
      <p:pic>
        <p:nvPicPr>
          <p:cNvPr id="8" name="Picture 9" descr="prime band white on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1715793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849981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9916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149535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708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3847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4687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578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2654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6450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698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2244203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8066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6862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958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99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605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2032000"/>
            <a:ext cx="8229600" cy="201246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dirty="0" smtClean="0">
                <a:solidFill>
                  <a:prstClr val="black"/>
                </a:solidFill>
              </a:rPr>
              <a:t>This activity is provided</a:t>
            </a:r>
          </a:p>
          <a:p>
            <a:r>
              <a:rPr lang="en-US" dirty="0" smtClean="0">
                <a:solidFill>
                  <a:prstClr val="black"/>
                </a:solidFill>
              </a:rPr>
              <a:t>by </a:t>
            </a:r>
            <a:r>
              <a:rPr lang="en-US" dirty="0" err="1" smtClean="0">
                <a:solidFill>
                  <a:prstClr val="black"/>
                </a:solidFill>
              </a:rPr>
              <a:t>prIME</a:t>
            </a:r>
            <a:r>
              <a:rPr lang="en-US" dirty="0" smtClean="0">
                <a:solidFill>
                  <a:prstClr val="black"/>
                </a:solidFill>
              </a:rPr>
              <a:t> Oncology.</a:t>
            </a:r>
            <a:endParaRPr lang="en-US" dirty="0">
              <a:solidFill>
                <a:prstClr val="black"/>
              </a:solidFill>
            </a:endParaRPr>
          </a:p>
        </p:txBody>
      </p:sp>
      <p:pic>
        <p:nvPicPr>
          <p:cNvPr id="8" name="Picture 7" descr="Prime_Logo_PP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0277" y="4044462"/>
            <a:ext cx="2219018" cy="1438704"/>
          </a:xfrm>
          <a:prstGeom prst="rect">
            <a:avLst/>
          </a:prstGeom>
        </p:spPr>
      </p:pic>
    </p:spTree>
    <p:extLst>
      <p:ext uri="{BB962C8B-B14F-4D97-AF65-F5344CB8AC3E}">
        <p14:creationId xmlns:p14="http://schemas.microsoft.com/office/powerpoint/2010/main" val="3037067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2032000"/>
            <a:ext cx="8229600" cy="263769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dirty="0" smtClean="0">
                <a:solidFill>
                  <a:prstClr val="black"/>
                </a:solidFill>
              </a:rPr>
              <a:t>This educational activity</a:t>
            </a:r>
          </a:p>
          <a:p>
            <a:r>
              <a:rPr lang="en-US" dirty="0" smtClean="0">
                <a:solidFill>
                  <a:prstClr val="black"/>
                </a:solidFill>
              </a:rPr>
              <a:t>is supported by a grant from </a:t>
            </a:r>
            <a:r>
              <a:rPr lang="en-US" dirty="0" err="1" smtClean="0">
                <a:solidFill>
                  <a:prstClr val="black"/>
                </a:solidFill>
              </a:rPr>
              <a:t>Hospira</a:t>
            </a:r>
            <a:r>
              <a:rPr lang="en-US" dirty="0" smtClean="0">
                <a:solidFill>
                  <a:prstClr val="black"/>
                </a:solidFill>
              </a:rPr>
              <a:t>, Inc.</a:t>
            </a:r>
            <a:endParaRPr lang="en-US" dirty="0">
              <a:solidFill>
                <a:prstClr val="black"/>
              </a:solidFill>
            </a:endParaRPr>
          </a:p>
        </p:txBody>
      </p:sp>
    </p:spTree>
    <p:extLst>
      <p:ext uri="{BB962C8B-B14F-4D97-AF65-F5344CB8AC3E}">
        <p14:creationId xmlns:p14="http://schemas.microsoft.com/office/powerpoint/2010/main" val="2249603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B6016-3A8B-C845-9727-376A8E5EEA1F}" type="datetimeFigureOut">
              <a:rPr lang="en-US" smtClean="0">
                <a:solidFill>
                  <a:prstClr val="black">
                    <a:tint val="75000"/>
                  </a:prstClr>
                </a:solidFill>
              </a:rPr>
              <a:pPr/>
              <a:t>11/6/2014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034B01-DAF0-4844-BA78-F3175EA37F0D}"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2031999"/>
            <a:ext cx="8229600" cy="3624385"/>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dirty="0" err="1" smtClean="0">
                <a:solidFill>
                  <a:prstClr val="black"/>
                </a:solidFill>
              </a:rPr>
              <a:t>prIME</a:t>
            </a:r>
            <a:r>
              <a:rPr lang="en-US" dirty="0" smtClean="0">
                <a:solidFill>
                  <a:prstClr val="black"/>
                </a:solidFill>
              </a:rPr>
              <a:t> Oncology is accredited by the Accreditation Council for Continuing Medical Education (ACCME®) to provide continuing medical education for physicians.</a:t>
            </a:r>
          </a:p>
          <a:p>
            <a:endParaRPr lang="en-US" dirty="0" smtClean="0">
              <a:solidFill>
                <a:prstClr val="black"/>
              </a:solidFill>
            </a:endParaRPr>
          </a:p>
          <a:p>
            <a:r>
              <a:rPr lang="en-US" dirty="0" err="1" smtClean="0">
                <a:solidFill>
                  <a:prstClr val="black"/>
                </a:solidFill>
              </a:rPr>
              <a:t>prIME</a:t>
            </a:r>
            <a:r>
              <a:rPr lang="en-US" dirty="0" smtClean="0">
                <a:solidFill>
                  <a:prstClr val="black"/>
                </a:solidFill>
              </a:rPr>
              <a:t> Oncology designates this live activity for a maximum of </a:t>
            </a:r>
            <a:r>
              <a:rPr lang="en-US" i="1" dirty="0" smtClean="0">
                <a:solidFill>
                  <a:prstClr val="black"/>
                </a:solidFill>
              </a:rPr>
              <a:t>1.5 AMA PRA Category 1 Credits™</a:t>
            </a:r>
            <a:r>
              <a:rPr lang="en-US" dirty="0" smtClean="0">
                <a:solidFill>
                  <a:prstClr val="black"/>
                </a:solidFill>
              </a:rPr>
              <a:t>. Physicians should claim only the credit commensurate with the extent of their participation in the activity.</a:t>
            </a:r>
            <a:endParaRPr lang="en-US" dirty="0">
              <a:solidFill>
                <a:prstClr val="black"/>
              </a:solidFill>
            </a:endParaRPr>
          </a:p>
        </p:txBody>
      </p:sp>
    </p:spTree>
    <p:extLst>
      <p:ext uri="{BB962C8B-B14F-4D97-AF65-F5344CB8AC3E}">
        <p14:creationId xmlns:p14="http://schemas.microsoft.com/office/powerpoint/2010/main" val="4004500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40671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712245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528341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18520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1027763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10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052367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68263" y="6223000"/>
            <a:ext cx="7843837" cy="339725"/>
            <a:chOff x="43" y="3920"/>
            <a:chExt cx="4941" cy="214"/>
          </a:xfrm>
        </p:grpSpPr>
        <p:sp>
          <p:nvSpPr>
            <p:cNvPr id="1036"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a:defRPr/>
              </a:pPr>
              <a:endParaRPr lang="en-US"/>
            </a:p>
          </p:txBody>
        </p:sp>
        <p:sp>
          <p:nvSpPr>
            <p:cNvPr id="1037" name="Oval 13"/>
            <p:cNvSpPr>
              <a:spLocks noChangeArrowheads="1"/>
            </p:cNvSpPr>
            <p:nvPr userDrawn="1"/>
          </p:nvSpPr>
          <p:spPr bwMode="white">
            <a:xfrm>
              <a:off x="4840" y="3920"/>
              <a:ext cx="144" cy="214"/>
            </a:xfrm>
            <a:prstGeom prst="ellipse">
              <a:avLst/>
            </a:prstGeom>
            <a:solidFill>
              <a:schemeClr val="bg1"/>
            </a:solidFill>
            <a:ln w="9525">
              <a:noFill/>
              <a:round/>
              <a:headEnd/>
              <a:tailEnd/>
            </a:ln>
            <a:effectLst/>
          </p:spPr>
          <p:txBody>
            <a:bodyPr wrap="none" anchor="ctr"/>
            <a:lstStyle/>
            <a:p>
              <a:pPr>
                <a:defRPr/>
              </a:pPr>
              <a:endParaRPr lang="en-US"/>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en-US"/>
          </a:p>
        </p:txBody>
      </p:sp>
      <p:sp>
        <p:nvSpPr>
          <p:cNvPr id="2" name="Rectangle 2"/>
          <p:cNvSpPr>
            <a:spLocks noGrp="1" noChangeArrowheads="1"/>
          </p:cNvSpPr>
          <p:nvPr>
            <p:ph type="title"/>
          </p:nvPr>
        </p:nvSpPr>
        <p:spPr bwMode="auto">
          <a:xfrm>
            <a:off x="338138" y="214313"/>
            <a:ext cx="8467725" cy="11430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16" descr="prime band white onc"/>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17784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B29B6016-3A8B-C845-9727-376A8E5EEA1F}" type="datetimeFigureOut">
              <a:rPr lang="en-US" smtClean="0">
                <a:solidFill>
                  <a:prstClr val="black">
                    <a:tint val="75000"/>
                  </a:prstClr>
                </a:solidFill>
              </a:rPr>
              <a:pPr defTabSz="457200"/>
              <a:t>11/6/2014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6034B01-DAF0-4844-BA78-F3175EA37F0D}"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3118925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8153400" cy="1470025"/>
          </a:xfrm>
        </p:spPr>
        <p:txBody>
          <a:bodyPr>
            <a:normAutofit fontScale="90000"/>
          </a:bodyPr>
          <a:lstStyle/>
          <a:p>
            <a:pPr fontAlgn="base"/>
            <a:r>
              <a:rPr lang="en-US" dirty="0"/>
              <a:t>Building a </a:t>
            </a:r>
            <a:r>
              <a:rPr lang="en-US" dirty="0" smtClean="0"/>
              <a:t>Biosimilar Medicine</a:t>
            </a:r>
            <a:r>
              <a:rPr lang="en-US" b="1" dirty="0"/>
              <a:t/>
            </a:r>
            <a:br>
              <a:rPr lang="en-US" b="1" dirty="0"/>
            </a:br>
            <a:endParaRPr lang="en-US" dirty="0"/>
          </a:p>
        </p:txBody>
      </p:sp>
      <p:sp>
        <p:nvSpPr>
          <p:cNvPr id="3" name="Subtitle 2"/>
          <p:cNvSpPr>
            <a:spLocks noGrp="1"/>
          </p:cNvSpPr>
          <p:nvPr>
            <p:ph type="subTitle" idx="1"/>
          </p:nvPr>
        </p:nvSpPr>
        <p:spPr>
          <a:xfrm>
            <a:off x="838200" y="3886200"/>
            <a:ext cx="7467600" cy="1752600"/>
          </a:xfrm>
        </p:spPr>
        <p:txBody>
          <a:bodyPr>
            <a:normAutofit/>
          </a:bodyPr>
          <a:lstStyle/>
          <a:p>
            <a:pPr>
              <a:spcBef>
                <a:spcPts val="0"/>
              </a:spcBef>
            </a:pPr>
            <a:r>
              <a:rPr lang="en-US" dirty="0" smtClean="0"/>
              <a:t>Edward Li, </a:t>
            </a:r>
            <a:r>
              <a:rPr lang="en-US" dirty="0" err="1" smtClean="0"/>
              <a:t>PharmD</a:t>
            </a:r>
            <a:r>
              <a:rPr lang="en-US" dirty="0" smtClean="0"/>
              <a:t>, BCOP</a:t>
            </a:r>
          </a:p>
          <a:p>
            <a:pPr>
              <a:spcBef>
                <a:spcPts val="0"/>
              </a:spcBef>
            </a:pPr>
            <a:r>
              <a:rPr lang="en-US" sz="2000" dirty="0" smtClean="0"/>
              <a:t>University of New England </a:t>
            </a:r>
            <a:br>
              <a:rPr lang="en-US" sz="2000" dirty="0" smtClean="0"/>
            </a:br>
            <a:r>
              <a:rPr lang="en-US" sz="2000" dirty="0" smtClean="0"/>
              <a:t>College of Pharmacy</a:t>
            </a:r>
          </a:p>
          <a:p>
            <a:pPr>
              <a:spcBef>
                <a:spcPts val="0"/>
              </a:spcBef>
            </a:pPr>
            <a:r>
              <a:rPr lang="en-US" sz="2000" dirty="0" smtClean="0"/>
              <a:t>Portland, Maine</a:t>
            </a:r>
            <a:endParaRPr lang="en-US" sz="2000" dirty="0"/>
          </a:p>
        </p:txBody>
      </p:sp>
    </p:spTree>
    <p:extLst>
      <p:ext uri="{BB962C8B-B14F-4D97-AF65-F5344CB8AC3E}">
        <p14:creationId xmlns:p14="http://schemas.microsoft.com/office/powerpoint/2010/main" val="1186691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81000"/>
            <a:ext cx="8467725" cy="1143000"/>
          </a:xfrm>
          <a:noFill/>
          <a:ln w="9525">
            <a:noFill/>
            <a:miter lim="800000"/>
            <a:headEnd/>
            <a:tailEnd/>
          </a:ln>
        </p:spPr>
        <p:txBody>
          <a:bodyPr vert="horz" wrap="square" lIns="91440" tIns="45720" rIns="91440" bIns="45720" numCol="1" anchor="t" anchorCtr="0" compatLnSpc="1">
            <a:prstTxWarp prst="textNoShape">
              <a:avLst/>
            </a:prstTxWarp>
            <a:normAutofit/>
          </a:bodyPr>
          <a:lstStyle/>
          <a:p>
            <a:pPr>
              <a:lnSpc>
                <a:spcPct val="85000"/>
              </a:lnSpc>
              <a:defRPr/>
            </a:pPr>
            <a:r>
              <a:rPr lang="en-US" sz="3600" dirty="0" smtClean="0"/>
              <a:t>Demonstrating Biosimilarity: </a:t>
            </a:r>
            <a:br>
              <a:rPr lang="en-US" sz="3600" dirty="0" smtClean="0"/>
            </a:br>
            <a:r>
              <a:rPr lang="en-US" sz="3600" dirty="0" smtClean="0"/>
              <a:t>A Stepwise Approach</a:t>
            </a:r>
            <a:endParaRPr lang="en-US" sz="3600" dirty="0"/>
          </a:p>
        </p:txBody>
      </p:sp>
      <p:sp>
        <p:nvSpPr>
          <p:cNvPr id="3" name="Content Placeholder 2"/>
          <p:cNvSpPr>
            <a:spLocks noGrp="1"/>
          </p:cNvSpPr>
          <p:nvPr>
            <p:ph idx="1"/>
          </p:nvPr>
        </p:nvSpPr>
        <p:spPr>
          <a:xfrm>
            <a:off x="381000" y="1524000"/>
            <a:ext cx="8458200" cy="4114800"/>
          </a:xfrm>
        </p:spPr>
        <p:txBody>
          <a:bodyPr/>
          <a:lstStyle/>
          <a:p>
            <a:r>
              <a:rPr lang="en-US" sz="2400" dirty="0" smtClean="0"/>
              <a:t>Compare proposed biosimilar to reference in terms of:</a:t>
            </a:r>
          </a:p>
          <a:p>
            <a:pPr marL="914400" lvl="1" indent="-457200">
              <a:buFont typeface="+mj-lt"/>
              <a:buAutoNum type="arabicPeriod"/>
            </a:pPr>
            <a:r>
              <a:rPr lang="en-US" sz="2400" dirty="0" smtClean="0">
                <a:solidFill>
                  <a:schemeClr val="tx1"/>
                </a:solidFill>
              </a:rPr>
              <a:t>Structure</a:t>
            </a:r>
          </a:p>
          <a:p>
            <a:pPr marL="914400" lvl="1" indent="-457200">
              <a:buFont typeface="+mj-lt"/>
              <a:buAutoNum type="arabicPeriod"/>
            </a:pPr>
            <a:r>
              <a:rPr lang="en-US" sz="2400" dirty="0" smtClean="0">
                <a:solidFill>
                  <a:schemeClr val="tx1"/>
                </a:solidFill>
              </a:rPr>
              <a:t>Function</a:t>
            </a:r>
          </a:p>
          <a:p>
            <a:pPr marL="914400" lvl="1" indent="-457200">
              <a:buFont typeface="+mj-lt"/>
              <a:buAutoNum type="arabicPeriod"/>
            </a:pPr>
            <a:r>
              <a:rPr lang="en-US" sz="2400" dirty="0" smtClean="0">
                <a:solidFill>
                  <a:schemeClr val="tx1"/>
                </a:solidFill>
              </a:rPr>
              <a:t>Animal Toxicity Studies</a:t>
            </a:r>
          </a:p>
          <a:p>
            <a:pPr marL="914400" lvl="1" indent="-457200">
              <a:buFont typeface="+mj-lt"/>
              <a:buAutoNum type="arabicPeriod"/>
            </a:pPr>
            <a:r>
              <a:rPr lang="en-US" sz="2400" dirty="0" smtClean="0">
                <a:solidFill>
                  <a:schemeClr val="tx1"/>
                </a:solidFill>
              </a:rPr>
              <a:t>Human Pharmacokinetics (PK) and Pharmacodynamics (PD)</a:t>
            </a:r>
          </a:p>
          <a:p>
            <a:pPr marL="914400" lvl="1" indent="-457200">
              <a:buFont typeface="+mj-lt"/>
              <a:buAutoNum type="arabicPeriod"/>
            </a:pPr>
            <a:r>
              <a:rPr lang="en-US" sz="2400" dirty="0" smtClean="0">
                <a:solidFill>
                  <a:schemeClr val="tx1"/>
                </a:solidFill>
              </a:rPr>
              <a:t>Clinical Immunogenicity</a:t>
            </a:r>
          </a:p>
          <a:p>
            <a:pPr marL="914400" lvl="1" indent="-457200">
              <a:buFont typeface="+mj-lt"/>
              <a:buAutoNum type="arabicPeriod"/>
            </a:pPr>
            <a:r>
              <a:rPr lang="en-US" sz="2400" dirty="0" smtClean="0">
                <a:solidFill>
                  <a:schemeClr val="tx1"/>
                </a:solidFill>
              </a:rPr>
              <a:t>Clinical Safety and Effectiveness</a:t>
            </a:r>
          </a:p>
          <a:p>
            <a:r>
              <a:rPr lang="en-US" sz="2400" dirty="0" smtClean="0"/>
              <a:t>FDA intends to utilize a “totality of the evidence” approach</a:t>
            </a:r>
          </a:p>
        </p:txBody>
      </p:sp>
      <p:sp>
        <p:nvSpPr>
          <p:cNvPr id="6" name="Text Placeholder 4"/>
          <p:cNvSpPr txBox="1">
            <a:spLocks/>
          </p:cNvSpPr>
          <p:nvPr/>
        </p:nvSpPr>
        <p:spPr bwMode="auto">
          <a:xfrm>
            <a:off x="381000" y="6019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noAutofit/>
          </a:bodyPr>
          <a:lst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kern="0" dirty="0" smtClean="0"/>
              <a:t>FDA Draft Guidance.  Rockville, MD: Center for Drug Evaluation and Research, Center for Biologics Evaluation and Research; U.S. Department of Health and Human Services, Food and Drug Administration; 2012.  Available at: www.fda.gov/downloads/Drugs/GuidanceComplianceRegulatoryInformation/Guidances/UCM291128.pdf. Accessed November 5, 2014.</a:t>
            </a:r>
            <a:endParaRPr lang="en-US" sz="1200" kern="0" dirty="0"/>
          </a:p>
        </p:txBody>
      </p:sp>
    </p:spTree>
    <p:extLst>
      <p:ext uri="{BB962C8B-B14F-4D97-AF65-F5344CB8AC3E}">
        <p14:creationId xmlns:p14="http://schemas.microsoft.com/office/powerpoint/2010/main" val="3210066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944562"/>
          </a:xfrm>
        </p:spPr>
        <p:txBody>
          <a:bodyPr/>
          <a:lstStyle/>
          <a:p>
            <a:r>
              <a:rPr lang="en-US" sz="3600" dirty="0" smtClean="0"/>
              <a:t>Biosimilar Development Approach</a:t>
            </a:r>
            <a:endParaRPr lang="en-US" sz="3600" dirty="0"/>
          </a:p>
        </p:txBody>
      </p:sp>
      <p:sp>
        <p:nvSpPr>
          <p:cNvPr id="4" name="Text Placeholder 3"/>
          <p:cNvSpPr>
            <a:spLocks noGrp="1"/>
          </p:cNvSpPr>
          <p:nvPr>
            <p:ph type="body" sz="quarter" idx="4294967295"/>
          </p:nvPr>
        </p:nvSpPr>
        <p:spPr>
          <a:xfrm>
            <a:off x="381000" y="6172200"/>
            <a:ext cx="9144000" cy="457200"/>
          </a:xfrm>
        </p:spPr>
        <p:txBody>
          <a:bodyPr anchor="t" anchorCtr="0">
            <a:noAutofit/>
          </a:bodyPr>
          <a:lstStyle/>
          <a:p>
            <a:pPr marL="0" indent="0">
              <a:spcBef>
                <a:spcPts val="0"/>
              </a:spcBef>
              <a:buNone/>
            </a:pPr>
            <a:r>
              <a:rPr lang="en-US" sz="1000" dirty="0"/>
              <a:t>Adapted from: </a:t>
            </a:r>
            <a:r>
              <a:rPr lang="en-US" sz="1000" dirty="0" err="1"/>
              <a:t>McCamish</a:t>
            </a:r>
            <a:r>
              <a:rPr lang="en-US" sz="1000" dirty="0"/>
              <a:t> </a:t>
            </a:r>
            <a:r>
              <a:rPr lang="en-US" sz="1000" dirty="0" smtClean="0"/>
              <a:t>M, et al. </a:t>
            </a:r>
            <a:r>
              <a:rPr lang="en-US" sz="1000" i="1" dirty="0" err="1"/>
              <a:t>Clin</a:t>
            </a:r>
            <a:r>
              <a:rPr lang="en-US" sz="1000" i="1" dirty="0"/>
              <a:t> </a:t>
            </a:r>
            <a:r>
              <a:rPr lang="en-US" sz="1000" i="1" dirty="0" err="1"/>
              <a:t>Pharmacol</a:t>
            </a:r>
            <a:r>
              <a:rPr lang="en-US" sz="1000" i="1" dirty="0"/>
              <a:t> </a:t>
            </a:r>
            <a:r>
              <a:rPr lang="en-US" sz="1000" i="1" dirty="0" err="1"/>
              <a:t>Ther</a:t>
            </a:r>
            <a:r>
              <a:rPr lang="en-US" sz="1000" dirty="0"/>
              <a:t>. </a:t>
            </a:r>
            <a:r>
              <a:rPr lang="en-US" sz="1000" dirty="0" smtClean="0"/>
              <a:t>2012;91(3):405-417.</a:t>
            </a:r>
          </a:p>
          <a:p>
            <a:pPr marL="0" indent="0">
              <a:spcBef>
                <a:spcPts val="0"/>
              </a:spcBef>
              <a:buNone/>
            </a:pPr>
            <a:r>
              <a:rPr lang="en-US" sz="1000" dirty="0"/>
              <a:t>FDA Draft </a:t>
            </a:r>
            <a:r>
              <a:rPr lang="en-US" sz="1000" dirty="0" smtClean="0"/>
              <a:t>Guidance for Industry.  </a:t>
            </a:r>
            <a:r>
              <a:rPr lang="en-US" sz="1000" dirty="0"/>
              <a:t>Rockville, MD: Center for Drug Evaluation and Research, Center for Biologics Evaluation and Research; U.S. Department of Health and Human Services, Food and Drug Administration; </a:t>
            </a:r>
            <a:r>
              <a:rPr lang="en-US" sz="1000" dirty="0" smtClean="0"/>
              <a:t>2012. Available at: www.fda.gov/downloads/Drugs/GuidanceComplianceRegulatoryInformation/Guidances/UCM273001.pdf. Accessed November 5, 2014.</a:t>
            </a:r>
            <a:endParaRPr lang="en-US" sz="1000" dirty="0"/>
          </a:p>
        </p:txBody>
      </p:sp>
      <p:sp>
        <p:nvSpPr>
          <p:cNvPr id="5" name="Chevron 4"/>
          <p:cNvSpPr/>
          <p:nvPr/>
        </p:nvSpPr>
        <p:spPr>
          <a:xfrm>
            <a:off x="190782" y="2010350"/>
            <a:ext cx="3017520" cy="685800"/>
          </a:xfrm>
          <a:prstGeom prst="chevron">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rPr>
              <a:t>Develop highly similar biologic</a:t>
            </a:r>
            <a:endParaRPr lang="en-US" sz="1600" b="1" dirty="0">
              <a:solidFill>
                <a:schemeClr val="tx1"/>
              </a:solidFill>
            </a:endParaRPr>
          </a:p>
        </p:txBody>
      </p:sp>
      <p:sp>
        <p:nvSpPr>
          <p:cNvPr id="7" name="Chevron 6"/>
          <p:cNvSpPr/>
          <p:nvPr/>
        </p:nvSpPr>
        <p:spPr>
          <a:xfrm>
            <a:off x="5958840" y="3596439"/>
            <a:ext cx="3017520" cy="685800"/>
          </a:xfrm>
          <a:prstGeom prst="chevron">
            <a:avLst/>
          </a:prstGeom>
          <a:solidFill>
            <a:srgbClr val="C2D69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Test and confirm Interchangeability</a:t>
            </a:r>
            <a:endParaRPr lang="en-US" sz="1600" b="1" dirty="0">
              <a:solidFill>
                <a:schemeClr val="bg2"/>
              </a:solidFill>
            </a:endParaRPr>
          </a:p>
        </p:txBody>
      </p:sp>
      <p:sp>
        <p:nvSpPr>
          <p:cNvPr id="12" name="Chevron 11"/>
          <p:cNvSpPr/>
          <p:nvPr/>
        </p:nvSpPr>
        <p:spPr>
          <a:xfrm>
            <a:off x="5854418" y="1219200"/>
            <a:ext cx="3017520" cy="685800"/>
          </a:xfrm>
          <a:prstGeom prst="chevron">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Postmarketing Monitoring</a:t>
            </a:r>
            <a:endParaRPr lang="en-US" sz="1600" b="1" dirty="0">
              <a:solidFill>
                <a:schemeClr val="bg2"/>
              </a:solidFill>
            </a:endParaRPr>
          </a:p>
        </p:txBody>
      </p:sp>
      <p:sp>
        <p:nvSpPr>
          <p:cNvPr id="13" name="Notched Right Arrow 12"/>
          <p:cNvSpPr/>
          <p:nvPr/>
        </p:nvSpPr>
        <p:spPr>
          <a:xfrm>
            <a:off x="3048000" y="1667450"/>
            <a:ext cx="2446302" cy="1343378"/>
          </a:xfrm>
          <a:prstGeom prst="notchedRightArrow">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2"/>
                </a:solidFill>
              </a:rPr>
              <a:t>Test and confirm </a:t>
            </a:r>
            <a:r>
              <a:rPr lang="en-US" sz="1600" b="1" dirty="0" smtClean="0">
                <a:solidFill>
                  <a:schemeClr val="bg2"/>
                </a:solidFill>
              </a:rPr>
              <a:t>biosimilarity</a:t>
            </a:r>
            <a:endParaRPr lang="en-US" sz="1600" b="1" dirty="0">
              <a:solidFill>
                <a:schemeClr val="bg2"/>
              </a:solidFill>
            </a:endParaRPr>
          </a:p>
        </p:txBody>
      </p:sp>
      <p:sp>
        <p:nvSpPr>
          <p:cNvPr id="14" name="Rectangle 13"/>
          <p:cNvSpPr/>
          <p:nvPr/>
        </p:nvSpPr>
        <p:spPr>
          <a:xfrm>
            <a:off x="190782" y="3185640"/>
            <a:ext cx="2552418" cy="237696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tx1"/>
                </a:solidFill>
              </a:rPr>
              <a:t>Analytical methods for structure/function</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Cell lines</a:t>
            </a:r>
          </a:p>
          <a:p>
            <a:pPr marL="285750" indent="-285750">
              <a:lnSpc>
                <a:spcPct val="90000"/>
              </a:lnSpc>
              <a:spcAft>
                <a:spcPts val="600"/>
              </a:spcAft>
              <a:buFont typeface="Arial" panose="020B0604020202020204" pitchFamily="34" charset="0"/>
              <a:buChar char="•"/>
            </a:pPr>
            <a:r>
              <a:rPr lang="en-US" sz="1600" b="1" i="1" dirty="0" smtClean="0">
                <a:solidFill>
                  <a:schemeClr val="tx1"/>
                </a:solidFill>
              </a:rPr>
              <a:t>In vitro/vivo </a:t>
            </a:r>
            <a:r>
              <a:rPr lang="en-US" sz="1600" b="1" dirty="0" smtClean="0">
                <a:solidFill>
                  <a:schemeClr val="tx1"/>
                </a:solidFill>
              </a:rPr>
              <a:t>models</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Substance pilot and final scale</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Formulation and final drug product</a:t>
            </a:r>
          </a:p>
          <a:p>
            <a:pPr marL="285750" indent="-285750">
              <a:lnSpc>
                <a:spcPct val="90000"/>
              </a:lnSpc>
              <a:spcAft>
                <a:spcPts val="600"/>
              </a:spcAft>
              <a:buFont typeface="Arial" panose="020B0604020202020204" pitchFamily="34" charset="0"/>
              <a:buChar char="•"/>
            </a:pPr>
            <a:endParaRPr lang="en-US" sz="1200" b="1" dirty="0">
              <a:solidFill>
                <a:schemeClr val="tx1"/>
              </a:solidFill>
            </a:endParaRPr>
          </a:p>
        </p:txBody>
      </p:sp>
      <p:sp>
        <p:nvSpPr>
          <p:cNvPr id="15" name="Rectangle 14"/>
          <p:cNvSpPr/>
          <p:nvPr/>
        </p:nvSpPr>
        <p:spPr>
          <a:xfrm>
            <a:off x="2971800" y="3200400"/>
            <a:ext cx="2362200" cy="2362200"/>
          </a:xfrm>
          <a:prstGeom prst="rect">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Human clinical trials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Consideration of clinically sensitive endpoints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Clinically sensitive patient population </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Immunogenicity</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Efficacy and safety</a:t>
            </a:r>
            <a:endParaRPr lang="en-US" sz="1600" b="1" dirty="0">
              <a:solidFill>
                <a:schemeClr val="bg2"/>
              </a:solidFill>
            </a:endParaRPr>
          </a:p>
        </p:txBody>
      </p:sp>
      <p:sp>
        <p:nvSpPr>
          <p:cNvPr id="16" name="Rectangle 15"/>
          <p:cNvSpPr/>
          <p:nvPr/>
        </p:nvSpPr>
        <p:spPr>
          <a:xfrm>
            <a:off x="6248400" y="4445928"/>
            <a:ext cx="2438400" cy="1434918"/>
          </a:xfrm>
          <a:prstGeom prst="rect">
            <a:avLst/>
          </a:prstGeom>
          <a:solidFill>
            <a:srgbClr val="CCDDA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No explicit FDA guidance</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Will be “difficult” to do in the initial 351(k) application</a:t>
            </a:r>
          </a:p>
        </p:txBody>
      </p:sp>
      <p:sp>
        <p:nvSpPr>
          <p:cNvPr id="17" name="Rectangle 16"/>
          <p:cNvSpPr/>
          <p:nvPr/>
        </p:nvSpPr>
        <p:spPr>
          <a:xfrm>
            <a:off x="6220178" y="2010350"/>
            <a:ext cx="2466622" cy="1420989"/>
          </a:xfrm>
          <a:prstGeom prst="rect">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285750" indent="-166688">
              <a:lnSpc>
                <a:spcPct val="90000"/>
              </a:lnSpc>
              <a:spcAft>
                <a:spcPts val="600"/>
              </a:spcAft>
              <a:buFont typeface="Arial" panose="020B0604020202020204" pitchFamily="34" charset="0"/>
              <a:buChar char="•"/>
            </a:pPr>
            <a:r>
              <a:rPr lang="en-US" sz="1600" b="1" dirty="0" smtClean="0">
                <a:solidFill>
                  <a:schemeClr val="bg2"/>
                </a:solidFill>
              </a:rPr>
              <a:t>EU Guidance and risk management plans</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FDA consultation of proposed approach</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May be mandatory</a:t>
            </a:r>
          </a:p>
        </p:txBody>
      </p:sp>
      <p:cxnSp>
        <p:nvCxnSpPr>
          <p:cNvPr id="6" name="Straight Connector 5"/>
          <p:cNvCxnSpPr>
            <a:endCxn id="19" idx="0"/>
          </p:cNvCxnSpPr>
          <p:nvPr/>
        </p:nvCxnSpPr>
        <p:spPr>
          <a:xfrm>
            <a:off x="5638800" y="1219200"/>
            <a:ext cx="0" cy="4659868"/>
          </a:xfrm>
          <a:prstGeom prst="line">
            <a:avLst/>
          </a:prstGeom>
          <a:ln w="508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91050" y="5879068"/>
            <a:ext cx="2095500" cy="369332"/>
          </a:xfrm>
          <a:prstGeom prst="rect">
            <a:avLst/>
          </a:prstGeom>
          <a:noFill/>
        </p:spPr>
        <p:txBody>
          <a:bodyPr wrap="square" rtlCol="0">
            <a:spAutoFit/>
          </a:bodyPr>
          <a:lstStyle/>
          <a:p>
            <a:pPr algn="ctr"/>
            <a:r>
              <a:rPr lang="en-US" b="1" dirty="0" smtClean="0"/>
              <a:t>FDA Approval</a:t>
            </a:r>
            <a:endParaRPr lang="en-US" b="1" dirty="0"/>
          </a:p>
        </p:txBody>
      </p:sp>
      <p:sp>
        <p:nvSpPr>
          <p:cNvPr id="18" name="Rectangle 17"/>
          <p:cNvSpPr/>
          <p:nvPr/>
        </p:nvSpPr>
        <p:spPr>
          <a:xfrm>
            <a:off x="190782" y="1822862"/>
            <a:ext cx="2781018" cy="389213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785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Structure and Function</a:t>
            </a:r>
            <a:endParaRPr lang="en-US" sz="4000" dirty="0"/>
          </a:p>
        </p:txBody>
      </p:sp>
      <p:sp>
        <p:nvSpPr>
          <p:cNvPr id="3" name="Content Placeholder 2"/>
          <p:cNvSpPr>
            <a:spLocks noGrp="1"/>
          </p:cNvSpPr>
          <p:nvPr>
            <p:ph idx="1"/>
          </p:nvPr>
        </p:nvSpPr>
        <p:spPr>
          <a:xfrm>
            <a:off x="363538" y="1371600"/>
            <a:ext cx="8416925" cy="4525963"/>
          </a:xfrm>
        </p:spPr>
        <p:txBody>
          <a:bodyPr>
            <a:normAutofit fontScale="92500" lnSpcReduction="10000"/>
          </a:bodyPr>
          <a:lstStyle/>
          <a:p>
            <a:pPr>
              <a:lnSpc>
                <a:spcPct val="90000"/>
              </a:lnSpc>
              <a:spcAft>
                <a:spcPts val="600"/>
              </a:spcAft>
            </a:pPr>
            <a:r>
              <a:rPr lang="en-US" sz="2400" dirty="0" smtClean="0"/>
              <a:t>Serve as the “foundation” of biosimilar development</a:t>
            </a:r>
          </a:p>
          <a:p>
            <a:pPr>
              <a:lnSpc>
                <a:spcPct val="90000"/>
              </a:lnSpc>
              <a:spcAft>
                <a:spcPts val="600"/>
              </a:spcAft>
            </a:pPr>
            <a:r>
              <a:rPr lang="en-US" sz="2400" dirty="0" smtClean="0"/>
              <a:t>Useful in determining what future studies are necessary</a:t>
            </a:r>
          </a:p>
          <a:p>
            <a:pPr>
              <a:lnSpc>
                <a:spcPct val="90000"/>
              </a:lnSpc>
              <a:spcAft>
                <a:spcPts val="600"/>
              </a:spcAft>
            </a:pPr>
            <a:r>
              <a:rPr lang="en-US" sz="2400" dirty="0" smtClean="0"/>
              <a:t>Structure</a:t>
            </a:r>
          </a:p>
          <a:p>
            <a:pPr lvl="1">
              <a:lnSpc>
                <a:spcPct val="90000"/>
              </a:lnSpc>
              <a:spcAft>
                <a:spcPts val="600"/>
              </a:spcAft>
            </a:pPr>
            <a:r>
              <a:rPr lang="en-US" sz="2400" dirty="0" smtClean="0"/>
              <a:t>Amino acid sequence, higher-order structures, glycosylation, </a:t>
            </a:r>
            <a:r>
              <a:rPr lang="en-US" sz="2400" dirty="0" err="1" smtClean="0"/>
              <a:t>pegylation</a:t>
            </a:r>
            <a:r>
              <a:rPr lang="en-US" sz="2400" dirty="0" smtClean="0"/>
              <a:t>, </a:t>
            </a:r>
            <a:r>
              <a:rPr lang="en-US" sz="2400" dirty="0" err="1" smtClean="0"/>
              <a:t>etc</a:t>
            </a:r>
            <a:endParaRPr lang="en-US" sz="2400" dirty="0" smtClean="0"/>
          </a:p>
          <a:p>
            <a:pPr lvl="1">
              <a:lnSpc>
                <a:spcPct val="90000"/>
              </a:lnSpc>
              <a:spcAft>
                <a:spcPts val="600"/>
              </a:spcAft>
            </a:pPr>
            <a:r>
              <a:rPr lang="en-US" sz="2400" dirty="0" smtClean="0"/>
              <a:t>Analyze lot-to-lot variability</a:t>
            </a:r>
          </a:p>
          <a:p>
            <a:pPr>
              <a:lnSpc>
                <a:spcPct val="90000"/>
              </a:lnSpc>
              <a:spcAft>
                <a:spcPts val="600"/>
              </a:spcAft>
            </a:pPr>
            <a:r>
              <a:rPr lang="en-US" sz="2400" dirty="0" smtClean="0"/>
              <a:t>Function</a:t>
            </a:r>
          </a:p>
          <a:p>
            <a:pPr lvl="1">
              <a:lnSpc>
                <a:spcPct val="90000"/>
              </a:lnSpc>
              <a:spcAft>
                <a:spcPts val="600"/>
              </a:spcAft>
            </a:pPr>
            <a:r>
              <a:rPr lang="en-US" sz="2400" dirty="0" smtClean="0"/>
              <a:t>Evaluate pharmacologic activity via </a:t>
            </a:r>
            <a:r>
              <a:rPr lang="en-US" sz="2400" i="1" dirty="0" smtClean="0"/>
              <a:t>in vitro </a:t>
            </a:r>
            <a:r>
              <a:rPr lang="en-US" sz="2400" dirty="0" smtClean="0"/>
              <a:t>or </a:t>
            </a:r>
            <a:r>
              <a:rPr lang="en-US" sz="2400" i="1" dirty="0" smtClean="0"/>
              <a:t>in vivo </a:t>
            </a:r>
            <a:r>
              <a:rPr lang="en-US" sz="2400" dirty="0" smtClean="0"/>
              <a:t>experiments</a:t>
            </a:r>
          </a:p>
          <a:p>
            <a:pPr lvl="1">
              <a:lnSpc>
                <a:spcPct val="90000"/>
              </a:lnSpc>
              <a:spcAft>
                <a:spcPts val="600"/>
              </a:spcAft>
            </a:pPr>
            <a:r>
              <a:rPr lang="en-US" sz="2400" dirty="0" smtClean="0"/>
              <a:t>Functional evaluation that compares candidate to reference</a:t>
            </a:r>
            <a:endParaRPr lang="en-US" sz="2400" dirty="0"/>
          </a:p>
        </p:txBody>
      </p:sp>
      <p:sp>
        <p:nvSpPr>
          <p:cNvPr id="5" name="Text Placeholder 4"/>
          <p:cNvSpPr txBox="1">
            <a:spLocks/>
          </p:cNvSpPr>
          <p:nvPr/>
        </p:nvSpPr>
        <p:spPr bwMode="auto">
          <a:xfrm>
            <a:off x="381000" y="6019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noAutofit/>
          </a:bodyPr>
          <a:lst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kern="0" dirty="0" smtClean="0"/>
              <a:t>FDA Draft Guidance.  Rockville, MD: Center for Drug Evaluation and Research, Center for Biologics Evaluation and Research; U.S. Department of Health and Human Services, Food and Drug Administration; 2012.  Available at: www.fda.gov/downloads/Drugs/GuidanceComplianceRegulatoryInformation/Guidances/UCM291128.pdf. Accessed November 5, 2014.</a:t>
            </a:r>
            <a:endParaRPr lang="en-US" sz="1200" kern="0" dirty="0"/>
          </a:p>
        </p:txBody>
      </p:sp>
    </p:spTree>
    <p:extLst>
      <p:ext uri="{BB962C8B-B14F-4D97-AF65-F5344CB8AC3E}">
        <p14:creationId xmlns:p14="http://schemas.microsoft.com/office/powerpoint/2010/main" val="306083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04800"/>
            <a:ext cx="8467725" cy="1143000"/>
          </a:xfrm>
        </p:spPr>
        <p:txBody>
          <a:bodyPr>
            <a:normAutofit/>
          </a:bodyPr>
          <a:lstStyle/>
          <a:p>
            <a:pPr>
              <a:lnSpc>
                <a:spcPct val="85000"/>
              </a:lnSpc>
            </a:pPr>
            <a:r>
              <a:rPr lang="en-US" sz="3600" dirty="0" smtClean="0"/>
              <a:t>Four Assessments of Analytical Characterization</a:t>
            </a:r>
            <a:endParaRPr lang="en-US" sz="3600" dirty="0"/>
          </a:p>
        </p:txBody>
      </p:sp>
      <p:sp>
        <p:nvSpPr>
          <p:cNvPr id="4" name="TextBox 3"/>
          <p:cNvSpPr txBox="1"/>
          <p:nvPr/>
        </p:nvSpPr>
        <p:spPr>
          <a:xfrm>
            <a:off x="363861" y="6019800"/>
            <a:ext cx="8780139" cy="830997"/>
          </a:xfrm>
          <a:prstGeom prst="rect">
            <a:avLst/>
          </a:prstGeom>
          <a:noFill/>
        </p:spPr>
        <p:txBody>
          <a:bodyPr wrap="square" rtlCol="0">
            <a:spAutoFit/>
          </a:bodyPr>
          <a:lstStyle/>
          <a:p>
            <a:r>
              <a:rPr lang="en-US" sz="1200" b="1" dirty="0">
                <a:cs typeface="Arial" panose="020B0604020202020204" pitchFamily="34" charset="0"/>
              </a:rPr>
              <a:t>FDA Draft Guidance.  Rockville, MD: Center for Drug Evaluation and Research, Center for Biologics Evaluation and Research; U.S. Department of Health and Human Services, Food and Drug Administration; 2012.  Available at: www.fda.gov/downloads/Drugs/GuidanceComplianceRegulatoryInformation/Guidances/UCM397017.pdf. </a:t>
            </a:r>
            <a:r>
              <a:rPr lang="en-US" sz="1200" b="1" dirty="0" smtClean="0">
                <a:cs typeface="Arial" panose="020B0604020202020204" pitchFamily="34" charset="0"/>
              </a:rPr>
              <a:t>Accessed July 30, 2014.</a:t>
            </a:r>
            <a:endParaRPr lang="en-US" sz="1200" b="1" dirty="0">
              <a:cs typeface="Arial" panose="020B0604020202020204" pitchFamily="34" charset="0"/>
            </a:endParaRPr>
          </a:p>
        </p:txBody>
      </p:sp>
      <p:sp>
        <p:nvSpPr>
          <p:cNvPr id="5" name="Rounded Rectangle 4"/>
          <p:cNvSpPr/>
          <p:nvPr/>
        </p:nvSpPr>
        <p:spPr>
          <a:xfrm>
            <a:off x="2581934" y="2064254"/>
            <a:ext cx="2684834" cy="622570"/>
          </a:xfrm>
          <a:prstGeom prst="roundRect">
            <a:avLst/>
          </a:prstGeom>
          <a:solidFill>
            <a:srgbClr val="E6B9B8"/>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2"/>
                </a:solidFill>
              </a:rPr>
              <a:t>Not similar</a:t>
            </a:r>
            <a:endParaRPr lang="en-US" sz="2000" b="1" dirty="0">
              <a:solidFill>
                <a:schemeClr val="bg2"/>
              </a:solidFill>
            </a:endParaRPr>
          </a:p>
        </p:txBody>
      </p:sp>
      <p:sp>
        <p:nvSpPr>
          <p:cNvPr id="6" name="Rounded Rectangle 5"/>
          <p:cNvSpPr/>
          <p:nvPr/>
        </p:nvSpPr>
        <p:spPr>
          <a:xfrm>
            <a:off x="2581932" y="3020165"/>
            <a:ext cx="2684836" cy="622570"/>
          </a:xfrm>
          <a:prstGeom prst="roundRect">
            <a:avLst/>
          </a:prstGeom>
          <a:solidFill>
            <a:srgbClr val="CCC1DA"/>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2"/>
                </a:solidFill>
              </a:rPr>
              <a:t>Similar</a:t>
            </a:r>
            <a:endParaRPr lang="en-US" b="1" dirty="0">
              <a:solidFill>
                <a:schemeClr val="bg2"/>
              </a:solidFill>
            </a:endParaRPr>
          </a:p>
        </p:txBody>
      </p:sp>
      <p:sp>
        <p:nvSpPr>
          <p:cNvPr id="7" name="Rounded Rectangle 6"/>
          <p:cNvSpPr/>
          <p:nvPr/>
        </p:nvSpPr>
        <p:spPr>
          <a:xfrm>
            <a:off x="2581931" y="4029547"/>
            <a:ext cx="2684837" cy="622570"/>
          </a:xfrm>
          <a:prstGeom prst="roundRect">
            <a:avLst/>
          </a:prstGeom>
          <a:solidFill>
            <a:schemeClr val="tx2">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2"/>
                </a:solidFill>
              </a:rPr>
              <a:t>Highly similar</a:t>
            </a:r>
            <a:endParaRPr lang="en-US" b="1" dirty="0">
              <a:solidFill>
                <a:schemeClr val="bg2"/>
              </a:solidFill>
            </a:endParaRPr>
          </a:p>
        </p:txBody>
      </p:sp>
      <p:sp>
        <p:nvSpPr>
          <p:cNvPr id="8" name="Rounded Rectangle 7"/>
          <p:cNvSpPr/>
          <p:nvPr/>
        </p:nvSpPr>
        <p:spPr>
          <a:xfrm>
            <a:off x="2438401" y="5038929"/>
            <a:ext cx="2971800" cy="622570"/>
          </a:xfrm>
          <a:prstGeom prst="roundRect">
            <a:avLst/>
          </a:prstGeom>
          <a:solidFill>
            <a:srgbClr val="C2D69B"/>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2"/>
                </a:solidFill>
              </a:rPr>
              <a:t>Highly similar with fingerprint-like similarity</a:t>
            </a:r>
          </a:p>
        </p:txBody>
      </p:sp>
      <p:cxnSp>
        <p:nvCxnSpPr>
          <p:cNvPr id="11" name="Straight Arrow Connector 10"/>
          <p:cNvCxnSpPr>
            <a:endCxn id="5" idx="1"/>
          </p:cNvCxnSpPr>
          <p:nvPr/>
        </p:nvCxnSpPr>
        <p:spPr>
          <a:xfrm flipV="1">
            <a:off x="1297883" y="2375539"/>
            <a:ext cx="1284051" cy="782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6" idx="1"/>
          </p:cNvCxnSpPr>
          <p:nvPr/>
        </p:nvCxnSpPr>
        <p:spPr>
          <a:xfrm flipV="1">
            <a:off x="1297883" y="3331450"/>
            <a:ext cx="1284049" cy="17135"/>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7" idx="1"/>
          </p:cNvCxnSpPr>
          <p:nvPr/>
        </p:nvCxnSpPr>
        <p:spPr>
          <a:xfrm>
            <a:off x="1297883" y="4339837"/>
            <a:ext cx="1284048" cy="995"/>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8" idx="1"/>
          </p:cNvCxnSpPr>
          <p:nvPr/>
        </p:nvCxnSpPr>
        <p:spPr>
          <a:xfrm>
            <a:off x="1297883" y="5350214"/>
            <a:ext cx="1140518"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5" idx="3"/>
            <a:endCxn id="37" idx="1"/>
          </p:cNvCxnSpPr>
          <p:nvPr/>
        </p:nvCxnSpPr>
        <p:spPr>
          <a:xfrm>
            <a:off x="5266768" y="2375539"/>
            <a:ext cx="786383"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6" idx="3"/>
            <a:endCxn id="38" idx="1"/>
          </p:cNvCxnSpPr>
          <p:nvPr/>
        </p:nvCxnSpPr>
        <p:spPr>
          <a:xfrm flipV="1">
            <a:off x="5266768" y="3329460"/>
            <a:ext cx="786383" cy="199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7" idx="3"/>
            <a:endCxn id="43" idx="1"/>
          </p:cNvCxnSpPr>
          <p:nvPr/>
        </p:nvCxnSpPr>
        <p:spPr>
          <a:xfrm flipV="1">
            <a:off x="5266768" y="4339837"/>
            <a:ext cx="676833" cy="995"/>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8" idx="3"/>
            <a:endCxn id="60" idx="1"/>
          </p:cNvCxnSpPr>
          <p:nvPr/>
        </p:nvCxnSpPr>
        <p:spPr>
          <a:xfrm>
            <a:off x="5410201" y="5350214"/>
            <a:ext cx="642948"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7" name="Rounded Rectangle 36"/>
          <p:cNvSpPr/>
          <p:nvPr/>
        </p:nvSpPr>
        <p:spPr>
          <a:xfrm>
            <a:off x="6053151" y="2064254"/>
            <a:ext cx="2879387" cy="622570"/>
          </a:xfrm>
          <a:prstGeom prst="roundRect">
            <a:avLst/>
          </a:prstGeom>
          <a:solidFill>
            <a:srgbClr val="E6B9B8"/>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2"/>
                </a:solidFill>
              </a:rPr>
              <a:t>No further development through 351(k)</a:t>
            </a:r>
            <a:endParaRPr lang="en-US" sz="1600" b="1" dirty="0">
              <a:solidFill>
                <a:schemeClr val="bg2"/>
              </a:solidFill>
            </a:endParaRPr>
          </a:p>
        </p:txBody>
      </p:sp>
      <p:sp>
        <p:nvSpPr>
          <p:cNvPr id="38" name="Rounded Rectangle 37"/>
          <p:cNvSpPr/>
          <p:nvPr/>
        </p:nvSpPr>
        <p:spPr>
          <a:xfrm>
            <a:off x="6053151" y="2813894"/>
            <a:ext cx="2879388" cy="1031132"/>
          </a:xfrm>
          <a:prstGeom prst="roundRect">
            <a:avLst/>
          </a:prstGeom>
          <a:solidFill>
            <a:srgbClr val="CCC1DA"/>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2"/>
                </a:solidFill>
              </a:rPr>
              <a:t>Additional information needed: analytical, comparative PK/PD, etc.</a:t>
            </a:r>
            <a:endParaRPr lang="en-US" sz="1600" b="1" dirty="0">
              <a:solidFill>
                <a:schemeClr val="bg2"/>
              </a:solidFill>
            </a:endParaRPr>
          </a:p>
        </p:txBody>
      </p:sp>
      <p:sp>
        <p:nvSpPr>
          <p:cNvPr id="43" name="Rounded Rectangle 42"/>
          <p:cNvSpPr/>
          <p:nvPr/>
        </p:nvSpPr>
        <p:spPr>
          <a:xfrm>
            <a:off x="5943601" y="4028552"/>
            <a:ext cx="3048000" cy="622570"/>
          </a:xfrm>
          <a:prstGeom prst="roundRect">
            <a:avLst/>
          </a:prstGeom>
          <a:solidFill>
            <a:schemeClr val="tx2">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2"/>
                </a:solidFill>
              </a:rPr>
              <a:t>High confidence; appropriate for targeted clinical studies</a:t>
            </a:r>
            <a:endParaRPr lang="en-US" sz="1400" b="1" dirty="0">
              <a:solidFill>
                <a:schemeClr val="bg2"/>
              </a:solidFill>
            </a:endParaRPr>
          </a:p>
        </p:txBody>
      </p:sp>
      <p:sp>
        <p:nvSpPr>
          <p:cNvPr id="60" name="Rounded Rectangle 59"/>
          <p:cNvSpPr/>
          <p:nvPr/>
        </p:nvSpPr>
        <p:spPr>
          <a:xfrm>
            <a:off x="6053149" y="4928469"/>
            <a:ext cx="2879389" cy="843489"/>
          </a:xfrm>
          <a:prstGeom prst="roundRect">
            <a:avLst/>
          </a:prstGeom>
          <a:solidFill>
            <a:srgbClr val="C2D69B"/>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i="1" dirty="0" smtClean="0">
                <a:solidFill>
                  <a:srgbClr val="FF0000"/>
                </a:solidFill>
              </a:rPr>
              <a:t>Very</a:t>
            </a:r>
            <a:r>
              <a:rPr lang="en-US" sz="1600" b="1" dirty="0" smtClean="0">
                <a:solidFill>
                  <a:srgbClr val="FF0000"/>
                </a:solidFill>
              </a:rPr>
              <a:t> </a:t>
            </a:r>
            <a:r>
              <a:rPr lang="en-US" sz="1600" b="1" dirty="0" smtClean="0">
                <a:solidFill>
                  <a:schemeClr val="bg2"/>
                </a:solidFill>
              </a:rPr>
              <a:t>high </a:t>
            </a:r>
            <a:r>
              <a:rPr lang="en-US" sz="1600" b="1" dirty="0">
                <a:solidFill>
                  <a:schemeClr val="bg2"/>
                </a:solidFill>
              </a:rPr>
              <a:t>confidence; appropriate </a:t>
            </a:r>
            <a:r>
              <a:rPr lang="en-US" sz="1600" b="1" dirty="0" smtClean="0">
                <a:solidFill>
                  <a:schemeClr val="bg2"/>
                </a:solidFill>
              </a:rPr>
              <a:t>for </a:t>
            </a:r>
            <a:r>
              <a:rPr lang="en-US" sz="1600" b="1" i="1" dirty="0" smtClean="0">
                <a:solidFill>
                  <a:srgbClr val="FF0000"/>
                </a:solidFill>
              </a:rPr>
              <a:t>more</a:t>
            </a:r>
            <a:r>
              <a:rPr lang="en-US" sz="1600" b="1" dirty="0" smtClean="0">
                <a:solidFill>
                  <a:srgbClr val="FF0000"/>
                </a:solidFill>
              </a:rPr>
              <a:t> </a:t>
            </a:r>
            <a:r>
              <a:rPr lang="en-US" sz="1600" b="1" dirty="0">
                <a:solidFill>
                  <a:schemeClr val="bg2"/>
                </a:solidFill>
              </a:rPr>
              <a:t>targeted clinical studies</a:t>
            </a:r>
          </a:p>
        </p:txBody>
      </p:sp>
      <p:sp>
        <p:nvSpPr>
          <p:cNvPr id="70" name="Isosceles Triangle 69"/>
          <p:cNvSpPr/>
          <p:nvPr/>
        </p:nvSpPr>
        <p:spPr>
          <a:xfrm rot="10800000">
            <a:off x="257079" y="2081465"/>
            <a:ext cx="933856" cy="3657600"/>
          </a:xfrm>
          <a:prstGeom prst="triangle">
            <a:avLst>
              <a:gd name="adj" fmla="val 100000"/>
            </a:avLst>
          </a:prstGeom>
          <a:gradFill>
            <a:gsLst>
              <a:gs pos="0">
                <a:srgbClr val="FFCDD2"/>
              </a:gs>
              <a:gs pos="50000">
                <a:srgbClr val="EF9FB2"/>
              </a:gs>
              <a:gs pos="100000">
                <a:srgbClr val="800000"/>
              </a:gs>
            </a:gsLst>
            <a:lin ang="5400000" scaled="0"/>
          </a:gradFill>
          <a:ln>
            <a:noFill/>
          </a:ln>
        </p:spPr>
        <p:style>
          <a:lnRef idx="1">
            <a:schemeClr val="accent1"/>
          </a:lnRef>
          <a:fillRef idx="3">
            <a:schemeClr val="accent1"/>
          </a:fillRef>
          <a:effectRef idx="2">
            <a:schemeClr val="accent1"/>
          </a:effectRef>
          <a:fontRef idx="minor">
            <a:schemeClr val="lt1"/>
          </a:fontRef>
        </p:style>
        <p:txBody>
          <a:bodyPr vert="vert" rtlCol="0" anchor="ctr"/>
          <a:lstStyle/>
          <a:p>
            <a:pPr algn="ctr"/>
            <a:endParaRPr lang="en-US" dirty="0"/>
          </a:p>
        </p:txBody>
      </p:sp>
      <p:sp>
        <p:nvSpPr>
          <p:cNvPr id="71" name="TextBox 70"/>
          <p:cNvSpPr txBox="1"/>
          <p:nvPr/>
        </p:nvSpPr>
        <p:spPr>
          <a:xfrm>
            <a:off x="-193217" y="1250468"/>
            <a:ext cx="2468214" cy="830997"/>
          </a:xfrm>
          <a:prstGeom prst="rect">
            <a:avLst/>
          </a:prstGeom>
          <a:noFill/>
        </p:spPr>
        <p:txBody>
          <a:bodyPr wrap="square" rtlCol="0">
            <a:spAutoFit/>
          </a:bodyPr>
          <a:lstStyle/>
          <a:p>
            <a:pPr algn="ctr"/>
            <a:r>
              <a:rPr lang="en-US" sz="1600" b="1" dirty="0" smtClean="0"/>
              <a:t>Studies of Structure &amp; Function: Residual </a:t>
            </a:r>
          </a:p>
          <a:p>
            <a:pPr algn="ctr"/>
            <a:r>
              <a:rPr lang="en-US" sz="1600" b="1" dirty="0" smtClean="0"/>
              <a:t>Uncertainty</a:t>
            </a:r>
            <a:endParaRPr lang="en-US" sz="1600" b="1" dirty="0"/>
          </a:p>
        </p:txBody>
      </p:sp>
      <p:sp>
        <p:nvSpPr>
          <p:cNvPr id="72" name="TextBox 71"/>
          <p:cNvSpPr txBox="1"/>
          <p:nvPr/>
        </p:nvSpPr>
        <p:spPr>
          <a:xfrm>
            <a:off x="182057" y="2170089"/>
            <a:ext cx="933856" cy="369332"/>
          </a:xfrm>
          <a:prstGeom prst="rect">
            <a:avLst/>
          </a:prstGeom>
          <a:noFill/>
        </p:spPr>
        <p:txBody>
          <a:bodyPr wrap="square" rtlCol="0">
            <a:spAutoFit/>
          </a:bodyPr>
          <a:lstStyle/>
          <a:p>
            <a:pPr algn="ctr"/>
            <a:r>
              <a:rPr lang="en-US" b="1" dirty="0" smtClean="0"/>
              <a:t>High</a:t>
            </a:r>
            <a:endParaRPr lang="en-US" b="1" dirty="0"/>
          </a:p>
        </p:txBody>
      </p:sp>
      <p:sp>
        <p:nvSpPr>
          <p:cNvPr id="73" name="TextBox 72"/>
          <p:cNvSpPr txBox="1"/>
          <p:nvPr/>
        </p:nvSpPr>
        <p:spPr>
          <a:xfrm>
            <a:off x="150131" y="5322945"/>
            <a:ext cx="933856" cy="369332"/>
          </a:xfrm>
          <a:prstGeom prst="rect">
            <a:avLst/>
          </a:prstGeom>
          <a:noFill/>
        </p:spPr>
        <p:txBody>
          <a:bodyPr wrap="square" rtlCol="0">
            <a:spAutoFit/>
          </a:bodyPr>
          <a:lstStyle/>
          <a:p>
            <a:pPr algn="ctr"/>
            <a:r>
              <a:rPr lang="en-US" b="1" dirty="0" smtClean="0"/>
              <a:t>Low</a:t>
            </a:r>
            <a:endParaRPr lang="en-US" b="1" dirty="0"/>
          </a:p>
        </p:txBody>
      </p:sp>
    </p:spTree>
    <p:extLst>
      <p:ext uri="{BB962C8B-B14F-4D97-AF65-F5344CB8AC3E}">
        <p14:creationId xmlns:p14="http://schemas.microsoft.com/office/powerpoint/2010/main" val="2679294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50838"/>
            <a:ext cx="9144000" cy="944562"/>
          </a:xfrm>
        </p:spPr>
        <p:txBody>
          <a:bodyPr/>
          <a:lstStyle/>
          <a:p>
            <a:r>
              <a:rPr lang="en-US" sz="4000" dirty="0" smtClean="0"/>
              <a:t>Biosimilar Development Approach</a:t>
            </a:r>
            <a:endParaRPr lang="en-US" sz="4000" dirty="0"/>
          </a:p>
        </p:txBody>
      </p:sp>
      <p:sp>
        <p:nvSpPr>
          <p:cNvPr id="18" name="Rectangle 17"/>
          <p:cNvSpPr/>
          <p:nvPr/>
        </p:nvSpPr>
        <p:spPr>
          <a:xfrm>
            <a:off x="2880642" y="1792184"/>
            <a:ext cx="2781018" cy="389213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
          <p:cNvSpPr txBox="1">
            <a:spLocks/>
          </p:cNvSpPr>
          <p:nvPr/>
        </p:nvSpPr>
        <p:spPr bwMode="auto">
          <a:xfrm>
            <a:off x="381000" y="6172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buFontTx/>
              <a:buNone/>
            </a:pPr>
            <a:r>
              <a:rPr lang="en-US" sz="1000" kern="0" smtClean="0"/>
              <a:t>Adapted from: McCamish M, et al. </a:t>
            </a:r>
            <a:r>
              <a:rPr lang="en-US" sz="1000" i="1" kern="0" smtClean="0"/>
              <a:t>Clin Pharmacol Ther</a:t>
            </a:r>
            <a:r>
              <a:rPr lang="en-US" sz="1000" kern="0" smtClean="0"/>
              <a:t>. 2012;91(3):405-417.</a:t>
            </a:r>
          </a:p>
          <a:p>
            <a:pPr marL="0" indent="0">
              <a:spcBef>
                <a:spcPts val="0"/>
              </a:spcBef>
              <a:buFontTx/>
              <a:buNone/>
            </a:pPr>
            <a:r>
              <a:rPr lang="en-US" sz="1000" kern="0" smtClean="0"/>
              <a:t>FDA Draft Guidance for Industry.  Rockville, MD: Center for Drug Evaluation and Research, Center for Biologics Evaluation and Research; U.S. Department of Health and Human Services, Food and Drug Administration; 2012. Available at: www.fda.gov/downloads/Drugs/GuidanceComplianceRegulatoryInformation/Guidances/UCM273001.pdf. Accessed November 5, 2014.</a:t>
            </a:r>
            <a:endParaRPr lang="en-US" sz="1000" kern="0" dirty="0"/>
          </a:p>
        </p:txBody>
      </p:sp>
      <p:sp>
        <p:nvSpPr>
          <p:cNvPr id="21" name="Chevron 20"/>
          <p:cNvSpPr/>
          <p:nvPr/>
        </p:nvSpPr>
        <p:spPr>
          <a:xfrm>
            <a:off x="190782" y="2010350"/>
            <a:ext cx="3017520" cy="685800"/>
          </a:xfrm>
          <a:prstGeom prst="chevron">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rPr>
              <a:t>Develop highly similar biologic</a:t>
            </a:r>
            <a:endParaRPr lang="en-US" sz="1600" b="1" dirty="0">
              <a:solidFill>
                <a:schemeClr val="tx1"/>
              </a:solidFill>
            </a:endParaRPr>
          </a:p>
        </p:txBody>
      </p:sp>
      <p:sp>
        <p:nvSpPr>
          <p:cNvPr id="22" name="Chevron 21"/>
          <p:cNvSpPr/>
          <p:nvPr/>
        </p:nvSpPr>
        <p:spPr>
          <a:xfrm>
            <a:off x="5958840" y="3596439"/>
            <a:ext cx="3017520" cy="685800"/>
          </a:xfrm>
          <a:prstGeom prst="chevron">
            <a:avLst/>
          </a:prstGeom>
          <a:solidFill>
            <a:srgbClr val="C2D69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Test and confirm Interchangeability</a:t>
            </a:r>
            <a:endParaRPr lang="en-US" sz="1600" b="1" dirty="0">
              <a:solidFill>
                <a:schemeClr val="bg2"/>
              </a:solidFill>
            </a:endParaRPr>
          </a:p>
        </p:txBody>
      </p:sp>
      <p:sp>
        <p:nvSpPr>
          <p:cNvPr id="23" name="Chevron 22"/>
          <p:cNvSpPr/>
          <p:nvPr/>
        </p:nvSpPr>
        <p:spPr>
          <a:xfrm>
            <a:off x="5854418" y="1219200"/>
            <a:ext cx="3017520" cy="685800"/>
          </a:xfrm>
          <a:prstGeom prst="chevron">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Postmarketing Monitoring</a:t>
            </a:r>
            <a:endParaRPr lang="en-US" sz="1600" b="1" dirty="0">
              <a:solidFill>
                <a:schemeClr val="bg2"/>
              </a:solidFill>
            </a:endParaRPr>
          </a:p>
        </p:txBody>
      </p:sp>
      <p:sp>
        <p:nvSpPr>
          <p:cNvPr id="24" name="Notched Right Arrow 23"/>
          <p:cNvSpPr/>
          <p:nvPr/>
        </p:nvSpPr>
        <p:spPr>
          <a:xfrm>
            <a:off x="3048000" y="1667450"/>
            <a:ext cx="2446302" cy="1343378"/>
          </a:xfrm>
          <a:prstGeom prst="notchedRightArrow">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2"/>
                </a:solidFill>
              </a:rPr>
              <a:t>Test and confirm </a:t>
            </a:r>
            <a:r>
              <a:rPr lang="en-US" sz="1600" b="1" dirty="0" smtClean="0">
                <a:solidFill>
                  <a:schemeClr val="bg2"/>
                </a:solidFill>
              </a:rPr>
              <a:t>biosimilarity</a:t>
            </a:r>
            <a:endParaRPr lang="en-US" sz="1600" b="1" dirty="0">
              <a:solidFill>
                <a:schemeClr val="bg2"/>
              </a:solidFill>
            </a:endParaRPr>
          </a:p>
        </p:txBody>
      </p:sp>
      <p:sp>
        <p:nvSpPr>
          <p:cNvPr id="25" name="Rectangle 24"/>
          <p:cNvSpPr/>
          <p:nvPr/>
        </p:nvSpPr>
        <p:spPr>
          <a:xfrm>
            <a:off x="190782" y="3185640"/>
            <a:ext cx="2552418" cy="237696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tx1"/>
                </a:solidFill>
              </a:rPr>
              <a:t>Analytical methods for structure/function</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Cell lines</a:t>
            </a:r>
          </a:p>
          <a:p>
            <a:pPr marL="285750" indent="-285750">
              <a:lnSpc>
                <a:spcPct val="90000"/>
              </a:lnSpc>
              <a:spcAft>
                <a:spcPts val="600"/>
              </a:spcAft>
              <a:buFont typeface="Arial" panose="020B0604020202020204" pitchFamily="34" charset="0"/>
              <a:buChar char="•"/>
            </a:pPr>
            <a:r>
              <a:rPr lang="en-US" sz="1600" b="1" i="1" dirty="0" smtClean="0">
                <a:solidFill>
                  <a:schemeClr val="tx1"/>
                </a:solidFill>
              </a:rPr>
              <a:t>In vitro/vivo </a:t>
            </a:r>
            <a:r>
              <a:rPr lang="en-US" sz="1600" b="1" dirty="0" smtClean="0">
                <a:solidFill>
                  <a:schemeClr val="tx1"/>
                </a:solidFill>
              </a:rPr>
              <a:t>models</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Substance pilot and final scale</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Formulation and final drug product</a:t>
            </a:r>
          </a:p>
          <a:p>
            <a:pPr marL="285750" indent="-285750">
              <a:lnSpc>
                <a:spcPct val="90000"/>
              </a:lnSpc>
              <a:spcAft>
                <a:spcPts val="600"/>
              </a:spcAft>
              <a:buFont typeface="Arial" panose="020B0604020202020204" pitchFamily="34" charset="0"/>
              <a:buChar char="•"/>
            </a:pPr>
            <a:endParaRPr lang="en-US" sz="1200" b="1" dirty="0">
              <a:solidFill>
                <a:schemeClr val="tx1"/>
              </a:solidFill>
            </a:endParaRPr>
          </a:p>
        </p:txBody>
      </p:sp>
      <p:sp>
        <p:nvSpPr>
          <p:cNvPr id="26" name="Rectangle 25"/>
          <p:cNvSpPr/>
          <p:nvPr/>
        </p:nvSpPr>
        <p:spPr>
          <a:xfrm>
            <a:off x="2971800" y="3200400"/>
            <a:ext cx="2362200" cy="2362200"/>
          </a:xfrm>
          <a:prstGeom prst="rect">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Human clinical trials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Consideration of clinically sensitive endpoints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Clinically sensitive patient population </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Immunogenicity</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Efficacy and safety</a:t>
            </a:r>
            <a:endParaRPr lang="en-US" sz="1600" b="1" dirty="0">
              <a:solidFill>
                <a:schemeClr val="bg2"/>
              </a:solidFill>
            </a:endParaRPr>
          </a:p>
        </p:txBody>
      </p:sp>
      <p:sp>
        <p:nvSpPr>
          <p:cNvPr id="27" name="Rectangle 26"/>
          <p:cNvSpPr/>
          <p:nvPr/>
        </p:nvSpPr>
        <p:spPr>
          <a:xfrm>
            <a:off x="6248400" y="4445928"/>
            <a:ext cx="2438400" cy="1434918"/>
          </a:xfrm>
          <a:prstGeom prst="rect">
            <a:avLst/>
          </a:prstGeom>
          <a:solidFill>
            <a:srgbClr val="CCDDA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No explicit FDA guidance</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Will be “difficult” to do in the initial 351(k) application</a:t>
            </a:r>
          </a:p>
        </p:txBody>
      </p:sp>
      <p:sp>
        <p:nvSpPr>
          <p:cNvPr id="28" name="Rectangle 27"/>
          <p:cNvSpPr/>
          <p:nvPr/>
        </p:nvSpPr>
        <p:spPr>
          <a:xfrm>
            <a:off x="6220178" y="2010350"/>
            <a:ext cx="2466622" cy="1420989"/>
          </a:xfrm>
          <a:prstGeom prst="rect">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285750" indent="-166688">
              <a:lnSpc>
                <a:spcPct val="90000"/>
              </a:lnSpc>
              <a:spcAft>
                <a:spcPts val="600"/>
              </a:spcAft>
              <a:buFont typeface="Arial" panose="020B0604020202020204" pitchFamily="34" charset="0"/>
              <a:buChar char="•"/>
            </a:pPr>
            <a:r>
              <a:rPr lang="en-US" sz="1600" b="1" dirty="0" smtClean="0">
                <a:solidFill>
                  <a:schemeClr val="bg2"/>
                </a:solidFill>
              </a:rPr>
              <a:t>EU Guidance and risk management plans</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FDA consultation of proposed approach</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May be mandatory</a:t>
            </a:r>
          </a:p>
        </p:txBody>
      </p:sp>
      <p:cxnSp>
        <p:nvCxnSpPr>
          <p:cNvPr id="29" name="Straight Connector 28"/>
          <p:cNvCxnSpPr>
            <a:endCxn id="30" idx="0"/>
          </p:cNvCxnSpPr>
          <p:nvPr/>
        </p:nvCxnSpPr>
        <p:spPr>
          <a:xfrm>
            <a:off x="5638800" y="1219200"/>
            <a:ext cx="0" cy="4659868"/>
          </a:xfrm>
          <a:prstGeom prst="line">
            <a:avLst/>
          </a:prstGeom>
          <a:ln w="508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91050" y="5879068"/>
            <a:ext cx="2095500" cy="369332"/>
          </a:xfrm>
          <a:prstGeom prst="rect">
            <a:avLst/>
          </a:prstGeom>
          <a:noFill/>
        </p:spPr>
        <p:txBody>
          <a:bodyPr wrap="square" rtlCol="0">
            <a:spAutoFit/>
          </a:bodyPr>
          <a:lstStyle/>
          <a:p>
            <a:pPr algn="ctr"/>
            <a:r>
              <a:rPr lang="en-US" b="1" dirty="0" smtClean="0"/>
              <a:t>FDA Approval</a:t>
            </a:r>
            <a:endParaRPr lang="en-US" b="1" dirty="0"/>
          </a:p>
        </p:txBody>
      </p:sp>
    </p:spTree>
    <p:extLst>
      <p:ext uri="{BB962C8B-B14F-4D97-AF65-F5344CB8AC3E}">
        <p14:creationId xmlns:p14="http://schemas.microsoft.com/office/powerpoint/2010/main" val="111757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686800" cy="1143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a:lnSpc>
                <a:spcPct val="85000"/>
              </a:lnSpc>
              <a:defRPr/>
            </a:pPr>
            <a:r>
              <a:rPr lang="en-US" sz="3600" dirty="0" smtClean="0"/>
              <a:t>Human Pharmacokinetics &amp; Pharmacodynamics: FDA</a:t>
            </a:r>
            <a:endParaRPr lang="en-US" sz="3600" dirty="0"/>
          </a:p>
        </p:txBody>
      </p:sp>
      <p:sp>
        <p:nvSpPr>
          <p:cNvPr id="3" name="Content Placeholder 2"/>
          <p:cNvSpPr>
            <a:spLocks noGrp="1"/>
          </p:cNvSpPr>
          <p:nvPr>
            <p:ph idx="1"/>
          </p:nvPr>
        </p:nvSpPr>
        <p:spPr/>
        <p:txBody>
          <a:bodyPr/>
          <a:lstStyle/>
          <a:p>
            <a:r>
              <a:rPr lang="en-US" sz="2800" dirty="0" smtClean="0"/>
              <a:t>“Fundamental” for demonstrating biosimilarity</a:t>
            </a:r>
          </a:p>
          <a:p>
            <a:pPr>
              <a:buNone/>
            </a:pPr>
            <a:endParaRPr lang="en-US" sz="800" dirty="0" smtClean="0"/>
          </a:p>
          <a:p>
            <a:r>
              <a:rPr lang="en-US" sz="2800" dirty="0" smtClean="0"/>
              <a:t>Both PK and PD will be necessary</a:t>
            </a:r>
          </a:p>
          <a:p>
            <a:pPr lvl="1"/>
            <a:r>
              <a:rPr lang="en-US" dirty="0" smtClean="0"/>
              <a:t>PK: Patient population considerations</a:t>
            </a:r>
          </a:p>
          <a:p>
            <a:pPr lvl="1"/>
            <a:r>
              <a:rPr lang="en-US" dirty="0" smtClean="0"/>
              <a:t>PD should study measures that are:</a:t>
            </a:r>
          </a:p>
          <a:p>
            <a:pPr lvl="2"/>
            <a:r>
              <a:rPr lang="en-US" sz="2000" dirty="0" smtClean="0"/>
              <a:t>Relevant to clinical outcomes</a:t>
            </a:r>
          </a:p>
          <a:p>
            <a:pPr lvl="2"/>
            <a:r>
              <a:rPr lang="en-US" sz="2000" dirty="0" smtClean="0"/>
              <a:t>Can be quickly assessed with precision</a:t>
            </a:r>
          </a:p>
          <a:p>
            <a:pPr lvl="2"/>
            <a:r>
              <a:rPr lang="en-US" sz="2000" dirty="0" smtClean="0"/>
              <a:t>Has the sensitivity to detect clinically meaningful difference</a:t>
            </a:r>
          </a:p>
          <a:p>
            <a:r>
              <a:rPr lang="en-US" sz="2800" dirty="0" smtClean="0"/>
              <a:t>Ideally correlate exposure to clinical outcomes</a:t>
            </a:r>
            <a:endParaRPr lang="en-US" sz="2800" dirty="0"/>
          </a:p>
        </p:txBody>
      </p:sp>
      <p:sp>
        <p:nvSpPr>
          <p:cNvPr id="5" name="Text Placeholder 4"/>
          <p:cNvSpPr txBox="1">
            <a:spLocks/>
          </p:cNvSpPr>
          <p:nvPr/>
        </p:nvSpPr>
        <p:spPr>
          <a:xfrm>
            <a:off x="381000" y="6019800"/>
            <a:ext cx="86868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t>FDA Draft Guidance.  Rockville, MD: Center for Drug Evaluation and Research, Center for Biologics Evaluation and Research; U.S. Department of Health and Human Services, Food and Drug Administration; 2012.  Available at: </a:t>
            </a:r>
            <a:r>
              <a:rPr lang="en-US" sz="1200" b="1" dirty="0" smtClean="0"/>
              <a:t>www.fda.gov/downloads/Drugs/GuidanceComplianceRegulatoryInformation/Guidances/UCM291128.pdf. Accessed November 5, 2014.</a:t>
            </a:r>
            <a:endParaRPr lang="en-US" sz="1200" b="1" dirty="0"/>
          </a:p>
        </p:txBody>
      </p:sp>
    </p:spTree>
    <p:extLst>
      <p:ext uri="{BB962C8B-B14F-4D97-AF65-F5344CB8AC3E}">
        <p14:creationId xmlns:p14="http://schemas.microsoft.com/office/powerpoint/2010/main" val="3265122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 </a:t>
            </a:r>
            <a:r>
              <a:rPr lang="en-US" dirty="0" smtClean="0"/>
              <a:t>Guidance: G-CSF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Pharmacokinetics:</a:t>
            </a:r>
          </a:p>
          <a:p>
            <a:pPr lvl="1"/>
            <a:r>
              <a:rPr lang="en-US" dirty="0" smtClean="0"/>
              <a:t>Single </a:t>
            </a:r>
            <a:r>
              <a:rPr lang="en-US" dirty="0"/>
              <a:t>dose crossover </a:t>
            </a:r>
            <a:r>
              <a:rPr lang="en-US" dirty="0" smtClean="0"/>
              <a:t>design using SC and IV administration</a:t>
            </a:r>
          </a:p>
          <a:p>
            <a:pPr lvl="1"/>
            <a:r>
              <a:rPr lang="en-US" dirty="0" smtClean="0"/>
              <a:t>Primary endpoint: AUC </a:t>
            </a:r>
          </a:p>
          <a:p>
            <a:pPr lvl="1"/>
            <a:r>
              <a:rPr lang="en-US" dirty="0" smtClean="0"/>
              <a:t>Secondary endpoints: </a:t>
            </a:r>
            <a:r>
              <a:rPr lang="en-US" dirty="0" err="1" smtClean="0"/>
              <a:t>Cmax</a:t>
            </a:r>
            <a:r>
              <a:rPr lang="en-US" dirty="0" smtClean="0"/>
              <a:t> </a:t>
            </a:r>
            <a:r>
              <a:rPr lang="en-US" dirty="0"/>
              <a:t>and </a:t>
            </a:r>
            <a:r>
              <a:rPr lang="en-US" dirty="0" smtClean="0"/>
              <a:t>half-life</a:t>
            </a:r>
          </a:p>
          <a:p>
            <a:pPr lvl="1"/>
            <a:r>
              <a:rPr lang="en-US" dirty="0" smtClean="0"/>
              <a:t>General </a:t>
            </a:r>
            <a:r>
              <a:rPr lang="en-US" dirty="0"/>
              <a:t>principles for demonstration of bioequivalence are </a:t>
            </a:r>
            <a:r>
              <a:rPr lang="en-US" dirty="0" smtClean="0"/>
              <a:t>applicable</a:t>
            </a:r>
          </a:p>
          <a:p>
            <a:r>
              <a:rPr lang="en-US" dirty="0" smtClean="0"/>
              <a:t>Pharmacodynamics:</a:t>
            </a:r>
          </a:p>
          <a:p>
            <a:pPr lvl="1"/>
            <a:r>
              <a:rPr lang="en-US" dirty="0" smtClean="0"/>
              <a:t>ANC relevant PD marker for G-CSF</a:t>
            </a:r>
          </a:p>
          <a:p>
            <a:pPr lvl="1"/>
            <a:r>
              <a:rPr lang="en-US" dirty="0" smtClean="0"/>
              <a:t>Compare biosimilar to reference in healthy volunteers</a:t>
            </a:r>
          </a:p>
          <a:p>
            <a:pPr lvl="1"/>
            <a:r>
              <a:rPr lang="en-US" dirty="0" smtClean="0"/>
              <a:t>CD34 count secondary endpoint</a:t>
            </a:r>
            <a:endParaRPr lang="en-US" dirty="0"/>
          </a:p>
          <a:p>
            <a:endParaRPr lang="en-US" dirty="0"/>
          </a:p>
        </p:txBody>
      </p:sp>
      <p:sp>
        <p:nvSpPr>
          <p:cNvPr id="4" name="Rectangle 3"/>
          <p:cNvSpPr/>
          <p:nvPr/>
        </p:nvSpPr>
        <p:spPr>
          <a:xfrm>
            <a:off x="381000" y="6324600"/>
            <a:ext cx="8763000" cy="553998"/>
          </a:xfrm>
          <a:prstGeom prst="rect">
            <a:avLst/>
          </a:prstGeom>
        </p:spPr>
        <p:txBody>
          <a:bodyPr wrap="square">
            <a:spAutoFit/>
          </a:bodyPr>
          <a:lstStyle/>
          <a:p>
            <a:r>
              <a:rPr lang="en-US" sz="1000" b="1" dirty="0" smtClean="0"/>
              <a:t>Annex to Guideline on Similar Biological Medicinal Products Containing Biotechnology-Derived Proteins as Active Substance: Non-Clinical and Clinical Issues. London: Committee for Medicinal Products for Human Use; European Medicines Agency; 2006. Available at: www.ema.europa.eu/docs/en_GB/document_library/Scientific_guideline/2009/09/WC500003955.pdf. Accessed November 5, 2014.</a:t>
            </a:r>
            <a:endParaRPr lang="en-US" sz="1000" b="1" dirty="0"/>
          </a:p>
        </p:txBody>
      </p:sp>
    </p:spTree>
    <p:extLst>
      <p:ext uri="{BB962C8B-B14F-4D97-AF65-F5344CB8AC3E}">
        <p14:creationId xmlns:p14="http://schemas.microsoft.com/office/powerpoint/2010/main" val="3476276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868362"/>
          </a:xfrm>
          <a:noFill/>
          <a:ln w="9525">
            <a:noFill/>
            <a:miter lim="800000"/>
            <a:headEnd/>
            <a:tailEnd/>
          </a:ln>
        </p:spPr>
        <p:txBody>
          <a:bodyPr vert="horz" wrap="square" lIns="91440" tIns="45720" rIns="91440" bIns="45720" numCol="1" anchor="t" anchorCtr="0" compatLnSpc="1">
            <a:prstTxWarp prst="textNoShape">
              <a:avLst/>
            </a:prstTxWarp>
            <a:normAutofit/>
          </a:bodyPr>
          <a:lstStyle/>
          <a:p>
            <a:pPr>
              <a:defRPr/>
            </a:pPr>
            <a:r>
              <a:rPr lang="en-US" sz="4000" dirty="0" smtClean="0"/>
              <a:t>Clinical Studies: FDA</a:t>
            </a:r>
            <a:endParaRPr lang="en-US" sz="4000" dirty="0"/>
          </a:p>
        </p:txBody>
      </p:sp>
      <p:sp>
        <p:nvSpPr>
          <p:cNvPr id="3" name="Content Placeholder 2"/>
          <p:cNvSpPr>
            <a:spLocks noGrp="1"/>
          </p:cNvSpPr>
          <p:nvPr>
            <p:ph idx="1"/>
          </p:nvPr>
        </p:nvSpPr>
        <p:spPr/>
        <p:txBody>
          <a:bodyPr>
            <a:normAutofit fontScale="92500" lnSpcReduction="10000"/>
          </a:bodyPr>
          <a:lstStyle/>
          <a:p>
            <a:pPr>
              <a:spcBef>
                <a:spcPts val="0"/>
              </a:spcBef>
              <a:spcAft>
                <a:spcPts val="1200"/>
              </a:spcAft>
            </a:pPr>
            <a:r>
              <a:rPr lang="en-US" sz="2400" dirty="0"/>
              <a:t>Clinical Immunogenicity </a:t>
            </a:r>
          </a:p>
          <a:p>
            <a:pPr lvl="1">
              <a:spcBef>
                <a:spcPts val="0"/>
              </a:spcBef>
              <a:spcAft>
                <a:spcPts val="1200"/>
              </a:spcAft>
            </a:pPr>
            <a:r>
              <a:rPr lang="en-US" sz="2000" dirty="0"/>
              <a:t>Goal is to evaluate potential differences in incidence and severity of immune responses using endpoints such as antibody formation (binding, neutralizing), cytokine levels, </a:t>
            </a:r>
            <a:r>
              <a:rPr lang="en-US" sz="2000" dirty="0" err="1" smtClean="0"/>
              <a:t>etc</a:t>
            </a:r>
            <a:endParaRPr lang="en-US" sz="2000" dirty="0"/>
          </a:p>
          <a:p>
            <a:pPr lvl="1">
              <a:spcBef>
                <a:spcPts val="0"/>
              </a:spcBef>
              <a:spcAft>
                <a:spcPts val="1200"/>
              </a:spcAft>
            </a:pPr>
            <a:r>
              <a:rPr lang="en-US" sz="2000" dirty="0"/>
              <a:t>FDA recommends a comparative parallel study</a:t>
            </a:r>
          </a:p>
          <a:p>
            <a:pPr>
              <a:spcBef>
                <a:spcPts val="0"/>
              </a:spcBef>
              <a:spcAft>
                <a:spcPts val="1200"/>
              </a:spcAft>
            </a:pPr>
            <a:endParaRPr lang="en-US" sz="2400" dirty="0" smtClean="0"/>
          </a:p>
          <a:p>
            <a:pPr>
              <a:spcBef>
                <a:spcPts val="0"/>
              </a:spcBef>
              <a:spcAft>
                <a:spcPts val="1200"/>
              </a:spcAft>
            </a:pPr>
            <a:r>
              <a:rPr lang="en-US" sz="2400" dirty="0" smtClean="0"/>
              <a:t>Efficacy &amp; Safety: Specific </a:t>
            </a:r>
            <a:r>
              <a:rPr lang="en-US" sz="2400" dirty="0"/>
              <a:t>clinical trial design will depend on what residual questions remain</a:t>
            </a:r>
          </a:p>
          <a:p>
            <a:pPr lvl="1">
              <a:spcBef>
                <a:spcPts val="0"/>
              </a:spcBef>
              <a:spcAft>
                <a:spcPts val="1200"/>
              </a:spcAft>
            </a:pPr>
            <a:r>
              <a:rPr lang="en-US" sz="2000" dirty="0"/>
              <a:t>Clinical studies should be designed to demonstrate neither </a:t>
            </a:r>
            <a:r>
              <a:rPr lang="en-US" sz="2000" i="1" dirty="0"/>
              <a:t>decreased nor increased</a:t>
            </a:r>
            <a:r>
              <a:rPr lang="en-US" sz="2000" dirty="0"/>
              <a:t> activity</a:t>
            </a:r>
          </a:p>
          <a:p>
            <a:pPr lvl="1">
              <a:spcBef>
                <a:spcPts val="0"/>
              </a:spcBef>
              <a:spcAft>
                <a:spcPts val="1200"/>
              </a:spcAft>
            </a:pPr>
            <a:r>
              <a:rPr lang="en-US" sz="2000" dirty="0"/>
              <a:t>Use clinically relevant and sensitive endpoints in the right </a:t>
            </a:r>
            <a:r>
              <a:rPr lang="en-US" sz="2000" dirty="0" smtClean="0"/>
              <a:t>population</a:t>
            </a:r>
            <a:endParaRPr lang="en-US" sz="2400" dirty="0" smtClean="0"/>
          </a:p>
        </p:txBody>
      </p:sp>
      <p:sp>
        <p:nvSpPr>
          <p:cNvPr id="4" name="TextBox 3"/>
          <p:cNvSpPr txBox="1"/>
          <p:nvPr/>
        </p:nvSpPr>
        <p:spPr>
          <a:xfrm>
            <a:off x="381000" y="6400800"/>
            <a:ext cx="6172200" cy="276999"/>
          </a:xfrm>
          <a:prstGeom prst="rect">
            <a:avLst/>
          </a:prstGeom>
          <a:noFill/>
        </p:spPr>
        <p:txBody>
          <a:bodyPr wrap="square" rtlCol="0">
            <a:spAutoFit/>
          </a:bodyPr>
          <a:lstStyle/>
          <a:p>
            <a:r>
              <a:rPr lang="en-US" sz="1200" b="1" dirty="0" smtClean="0"/>
              <a:t>Schellekens H. </a:t>
            </a:r>
            <a:r>
              <a:rPr lang="en-US" sz="1200" b="1" i="1" dirty="0" smtClean="0"/>
              <a:t>NDT Plus</a:t>
            </a:r>
            <a:r>
              <a:rPr lang="en-US" sz="1200" b="1" dirty="0" smtClean="0"/>
              <a:t>. 2009;2(</a:t>
            </a:r>
            <a:r>
              <a:rPr lang="en-US" sz="1200" b="1" dirty="0" err="1" smtClean="0"/>
              <a:t>Suppl</a:t>
            </a:r>
            <a:r>
              <a:rPr lang="en-US" sz="1200" b="1" dirty="0" smtClean="0"/>
              <a:t> 1):i27-i36.</a:t>
            </a:r>
            <a:endParaRPr lang="en-US" sz="1200" b="1" dirty="0"/>
          </a:p>
        </p:txBody>
      </p:sp>
    </p:spTree>
    <p:extLst>
      <p:ext uri="{BB962C8B-B14F-4D97-AF65-F5344CB8AC3E}">
        <p14:creationId xmlns:p14="http://schemas.microsoft.com/office/powerpoint/2010/main" val="758724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 </a:t>
            </a:r>
            <a:r>
              <a:rPr lang="en-US" dirty="0" smtClean="0"/>
              <a:t>Guidance: G-CSF</a:t>
            </a:r>
            <a:endParaRPr lang="en-US"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a:lnSpc>
                <a:spcPct val="110000"/>
              </a:lnSpc>
              <a:spcAft>
                <a:spcPts val="600"/>
              </a:spcAft>
            </a:pPr>
            <a:r>
              <a:rPr lang="en-US" dirty="0" smtClean="0"/>
              <a:t>Clinical efficacy studies</a:t>
            </a:r>
          </a:p>
          <a:p>
            <a:pPr lvl="1">
              <a:lnSpc>
                <a:spcPct val="110000"/>
              </a:lnSpc>
              <a:spcAft>
                <a:spcPts val="600"/>
              </a:spcAft>
            </a:pPr>
            <a:r>
              <a:rPr lang="en-US" dirty="0" smtClean="0"/>
              <a:t>Many indications recognized</a:t>
            </a:r>
          </a:p>
          <a:p>
            <a:pPr lvl="1">
              <a:lnSpc>
                <a:spcPct val="110000"/>
              </a:lnSpc>
              <a:spcAft>
                <a:spcPts val="600"/>
              </a:spcAft>
            </a:pPr>
            <a:r>
              <a:rPr lang="en-US" dirty="0" smtClean="0"/>
              <a:t>“Recommended” model is prophylaxis of severe neutropenia following cytotoxic chemotherapy known to cause severe neutropenia in a homogenous patient group, emphasis on 1</a:t>
            </a:r>
            <a:r>
              <a:rPr lang="en-US" baseline="30000" dirty="0" smtClean="0"/>
              <a:t>st</a:t>
            </a:r>
            <a:r>
              <a:rPr lang="en-US" dirty="0" smtClean="0"/>
              <a:t> chemo cycle</a:t>
            </a:r>
          </a:p>
          <a:p>
            <a:pPr lvl="1">
              <a:lnSpc>
                <a:spcPct val="110000"/>
              </a:lnSpc>
              <a:spcAft>
                <a:spcPts val="600"/>
              </a:spcAft>
            </a:pPr>
            <a:r>
              <a:rPr lang="en-US" dirty="0" smtClean="0"/>
              <a:t>Two-arm comparability design if one chemotherapy regimen used and frequency/duration of neutropenia is well known</a:t>
            </a:r>
          </a:p>
          <a:p>
            <a:pPr lvl="1">
              <a:lnSpc>
                <a:spcPct val="110000"/>
              </a:lnSpc>
              <a:spcAft>
                <a:spcPts val="600"/>
              </a:spcAft>
            </a:pPr>
            <a:r>
              <a:rPr lang="en-US" dirty="0" smtClean="0"/>
              <a:t>Three arms (with placebo) may be needed if other chemo regimens used</a:t>
            </a:r>
          </a:p>
          <a:p>
            <a:pPr lvl="1">
              <a:lnSpc>
                <a:spcPct val="110000"/>
              </a:lnSpc>
              <a:spcAft>
                <a:spcPts val="600"/>
              </a:spcAft>
            </a:pPr>
            <a:r>
              <a:rPr lang="en-US" dirty="0" smtClean="0"/>
              <a:t>Sponsor to justify </a:t>
            </a:r>
            <a:r>
              <a:rPr lang="en-US" dirty="0" smtClean="0">
                <a:solidFill>
                  <a:srgbClr val="FFFF00"/>
                </a:solidFill>
              </a:rPr>
              <a:t>comparability delta</a:t>
            </a:r>
          </a:p>
          <a:p>
            <a:pPr lvl="1">
              <a:lnSpc>
                <a:spcPct val="110000"/>
              </a:lnSpc>
              <a:spcAft>
                <a:spcPts val="600"/>
              </a:spcAft>
            </a:pPr>
            <a:r>
              <a:rPr lang="en-US" dirty="0" smtClean="0"/>
              <a:t>Allows extrapolation to other indications of the reference product if the MOA is the same</a:t>
            </a:r>
          </a:p>
          <a:p>
            <a:pPr lvl="1">
              <a:lnSpc>
                <a:spcPct val="110000"/>
              </a:lnSpc>
              <a:spcAft>
                <a:spcPts val="600"/>
              </a:spcAft>
            </a:pPr>
            <a:endParaRPr lang="en-US" dirty="0"/>
          </a:p>
        </p:txBody>
      </p:sp>
      <p:sp>
        <p:nvSpPr>
          <p:cNvPr id="5" name="Rectangle 4"/>
          <p:cNvSpPr/>
          <p:nvPr/>
        </p:nvSpPr>
        <p:spPr>
          <a:xfrm>
            <a:off x="381000" y="6324600"/>
            <a:ext cx="8763000" cy="553998"/>
          </a:xfrm>
          <a:prstGeom prst="rect">
            <a:avLst/>
          </a:prstGeom>
        </p:spPr>
        <p:txBody>
          <a:bodyPr wrap="square">
            <a:spAutoFit/>
          </a:bodyPr>
          <a:lstStyle/>
          <a:p>
            <a:r>
              <a:rPr lang="en-US" sz="1000" b="1" dirty="0" smtClean="0"/>
              <a:t>Annex to Guideline on Similar Biological Medicinal Products Containing Biotechnology-Derived Proteins as Active Substance: Non-Clinical and Clinical Issues. London: Committee for Medicinal Products for Human Use; European Medicines Agency; 2006. Available at: www.ema.europa.eu/docs/en_GB/document_library/Scientific_guideline/2009/09/WC500003955.pdf. Accessed November 5, 2014.</a:t>
            </a:r>
            <a:endParaRPr lang="en-US" sz="1000" b="1" dirty="0"/>
          </a:p>
        </p:txBody>
      </p:sp>
    </p:spTree>
    <p:extLst>
      <p:ext uri="{BB962C8B-B14F-4D97-AF65-F5344CB8AC3E}">
        <p14:creationId xmlns:p14="http://schemas.microsoft.com/office/powerpoint/2010/main" val="3365844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Design: Equivalence</a:t>
            </a:r>
          </a:p>
        </p:txBody>
      </p:sp>
      <p:sp>
        <p:nvSpPr>
          <p:cNvPr id="3" name="Content Placeholder 2"/>
          <p:cNvSpPr>
            <a:spLocks noGrp="1"/>
          </p:cNvSpPr>
          <p:nvPr>
            <p:ph idx="1"/>
          </p:nvPr>
        </p:nvSpPr>
        <p:spPr>
          <a:xfrm>
            <a:off x="457200" y="1447800"/>
            <a:ext cx="8229600" cy="1295400"/>
          </a:xfrm>
        </p:spPr>
        <p:txBody>
          <a:bodyPr>
            <a:normAutofit fontScale="85000" lnSpcReduction="10000"/>
          </a:bodyPr>
          <a:lstStyle/>
          <a:p>
            <a:pPr>
              <a:lnSpc>
                <a:spcPct val="110000"/>
              </a:lnSpc>
            </a:pPr>
            <a:r>
              <a:rPr lang="en-US" dirty="0" smtClean="0"/>
              <a:t>Establishing the equivalence margin (comparability delta - δ) via the 95-95 method</a:t>
            </a:r>
            <a:endParaRPr lang="en-US" dirty="0"/>
          </a:p>
        </p:txBody>
      </p:sp>
      <p:pic>
        <p:nvPicPr>
          <p:cNvPr id="4" name="Picture 3"/>
          <p:cNvPicPr>
            <a:picLocks noChangeAspect="1"/>
          </p:cNvPicPr>
          <p:nvPr/>
        </p:nvPicPr>
        <p:blipFill>
          <a:blip r:embed="rId3"/>
          <a:stretch>
            <a:fillRect/>
          </a:stretch>
        </p:blipFill>
        <p:spPr>
          <a:xfrm>
            <a:off x="2133600" y="2667000"/>
            <a:ext cx="5257800" cy="3401401"/>
          </a:xfrm>
          <a:prstGeom prst="rect">
            <a:avLst/>
          </a:prstGeom>
        </p:spPr>
      </p:pic>
      <p:sp>
        <p:nvSpPr>
          <p:cNvPr id="5" name="TextBox 4"/>
          <p:cNvSpPr txBox="1"/>
          <p:nvPr/>
        </p:nvSpPr>
        <p:spPr>
          <a:xfrm>
            <a:off x="381000" y="6428601"/>
            <a:ext cx="6172200" cy="276999"/>
          </a:xfrm>
          <a:prstGeom prst="rect">
            <a:avLst/>
          </a:prstGeom>
          <a:noFill/>
        </p:spPr>
        <p:txBody>
          <a:bodyPr wrap="square" rtlCol="0">
            <a:spAutoFit/>
          </a:bodyPr>
          <a:lstStyle/>
          <a:p>
            <a:r>
              <a:rPr lang="en-US" sz="1200" b="1" dirty="0" err="1"/>
              <a:t>Dranitsaris</a:t>
            </a:r>
            <a:r>
              <a:rPr lang="en-US" sz="1200" b="1" dirty="0"/>
              <a:t> G, et al. </a:t>
            </a:r>
            <a:r>
              <a:rPr lang="en-US" sz="1200" b="1" i="1" dirty="0"/>
              <a:t>Invest New Drugs</a:t>
            </a:r>
            <a:r>
              <a:rPr lang="en-US" sz="1200" b="1" dirty="0"/>
              <a:t>. </a:t>
            </a:r>
            <a:r>
              <a:rPr lang="en-US" sz="1200" b="1" dirty="0" smtClean="0"/>
              <a:t>2013;31(2</a:t>
            </a:r>
            <a:r>
              <a:rPr lang="en-US" sz="1200" b="1" dirty="0"/>
              <a:t>):</a:t>
            </a:r>
            <a:r>
              <a:rPr lang="en-US" sz="1200" b="1" dirty="0" smtClean="0"/>
              <a:t>479-487</a:t>
            </a:r>
            <a:r>
              <a:rPr lang="en-US" sz="1200" b="1" dirty="0"/>
              <a:t>.</a:t>
            </a:r>
          </a:p>
        </p:txBody>
      </p:sp>
    </p:spTree>
    <p:extLst>
      <p:ext uri="{BB962C8B-B14F-4D97-AF65-F5344CB8AC3E}">
        <p14:creationId xmlns:p14="http://schemas.microsoft.com/office/powerpoint/2010/main" val="3240986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228600"/>
            <a:ext cx="8467725" cy="1143000"/>
          </a:xfrm>
        </p:spPr>
        <p:txBody>
          <a:bodyPr>
            <a:normAutofit/>
          </a:bodyPr>
          <a:lstStyle/>
          <a:p>
            <a:r>
              <a:rPr lang="en-US" sz="4000" dirty="0" smtClean="0"/>
              <a:t>Learning Objectives</a:t>
            </a:r>
            <a:endParaRPr lang="en-US" sz="4000"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Explain the developmental and regulatory pathway for biosimilars and discuss how this differs from other medicines</a:t>
            </a:r>
          </a:p>
          <a:p>
            <a:pPr marL="514350" indent="-514350">
              <a:buFont typeface="+mj-lt"/>
              <a:buAutoNum type="arabicPeriod"/>
            </a:pPr>
            <a:r>
              <a:rPr lang="en-US" dirty="0">
                <a:solidFill>
                  <a:schemeClr val="tx1">
                    <a:lumMod val="50000"/>
                  </a:schemeClr>
                </a:solidFill>
              </a:rPr>
              <a:t>Assess the regulatory, legislative, and economic considerations associated with the use of biosimilars in the United States, including the impact on cost and appropriate naming conventions</a:t>
            </a:r>
          </a:p>
          <a:p>
            <a:pPr marL="514350" indent="-514350">
              <a:buFont typeface="+mj-lt"/>
              <a:buAutoNum type="arabicPeriod"/>
            </a:pPr>
            <a:r>
              <a:rPr lang="en-US" dirty="0">
                <a:solidFill>
                  <a:schemeClr val="tx1">
                    <a:lumMod val="50000"/>
                  </a:schemeClr>
                </a:solidFill>
              </a:rPr>
              <a:t>Evaluate current clinical trial evidence regarding the efficacy and safety of biosimilars for the treatment of breast cancer and lymphoma</a:t>
            </a:r>
          </a:p>
        </p:txBody>
      </p:sp>
    </p:spTree>
    <p:extLst>
      <p:ext uri="{BB962C8B-B14F-4D97-AF65-F5344CB8AC3E}">
        <p14:creationId xmlns:p14="http://schemas.microsoft.com/office/powerpoint/2010/main" val="1132172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Trial Design: Equivalence</a:t>
            </a:r>
            <a:endParaRPr lang="en-US" dirty="0"/>
          </a:p>
        </p:txBody>
      </p:sp>
      <p:sp>
        <p:nvSpPr>
          <p:cNvPr id="3" name="Content Placeholder 2"/>
          <p:cNvSpPr>
            <a:spLocks noGrp="1"/>
          </p:cNvSpPr>
          <p:nvPr>
            <p:ph idx="1"/>
          </p:nvPr>
        </p:nvSpPr>
        <p:spPr>
          <a:xfrm>
            <a:off x="457200" y="1295400"/>
            <a:ext cx="8229600" cy="1371600"/>
          </a:xfrm>
        </p:spPr>
        <p:txBody>
          <a:bodyPr>
            <a:normAutofit/>
          </a:bodyPr>
          <a:lstStyle/>
          <a:p>
            <a:pPr>
              <a:lnSpc>
                <a:spcPct val="90000"/>
              </a:lnSpc>
            </a:pPr>
            <a:r>
              <a:rPr lang="en-US" sz="2000" dirty="0" smtClean="0"/>
              <a:t>Null hypothesis: The </a:t>
            </a:r>
            <a:r>
              <a:rPr lang="en-US" sz="2000" dirty="0" err="1" smtClean="0"/>
              <a:t>biosimilar</a:t>
            </a:r>
            <a:r>
              <a:rPr lang="en-US" sz="2000" dirty="0" smtClean="0"/>
              <a:t> and the reference product are not equivalent (</a:t>
            </a:r>
            <a:r>
              <a:rPr lang="en-US" sz="2000" dirty="0" err="1" smtClean="0"/>
              <a:t>biosimilar</a:t>
            </a:r>
            <a:r>
              <a:rPr lang="en-US" sz="2000" dirty="0" smtClean="0"/>
              <a:t> is better or worse)</a:t>
            </a:r>
          </a:p>
          <a:p>
            <a:pPr>
              <a:lnSpc>
                <a:spcPct val="90000"/>
              </a:lnSpc>
            </a:pPr>
            <a:r>
              <a:rPr lang="en-US" sz="2000" dirty="0" smtClean="0"/>
              <a:t>Alternative hypothesis: </a:t>
            </a:r>
            <a:r>
              <a:rPr lang="en-US" sz="2000" dirty="0" err="1"/>
              <a:t>B</a:t>
            </a:r>
            <a:r>
              <a:rPr lang="en-US" sz="2000" dirty="0" err="1" smtClean="0"/>
              <a:t>iosimilar</a:t>
            </a:r>
            <a:r>
              <a:rPr lang="en-US" sz="2000" dirty="0" smtClean="0"/>
              <a:t> and reference are equivalent</a:t>
            </a:r>
            <a:endParaRPr lang="en-US" sz="2000" dirty="0"/>
          </a:p>
        </p:txBody>
      </p:sp>
      <p:pic>
        <p:nvPicPr>
          <p:cNvPr id="6" name="Picture 5"/>
          <p:cNvPicPr>
            <a:picLocks noChangeAspect="1"/>
          </p:cNvPicPr>
          <p:nvPr/>
        </p:nvPicPr>
        <p:blipFill>
          <a:blip r:embed="rId4"/>
          <a:stretch>
            <a:fillRect/>
          </a:stretch>
        </p:blipFill>
        <p:spPr>
          <a:xfrm>
            <a:off x="762000" y="2590800"/>
            <a:ext cx="7494947" cy="3581400"/>
          </a:xfrm>
          <a:prstGeom prst="rect">
            <a:avLst/>
          </a:prstGeom>
        </p:spPr>
      </p:pic>
      <p:grpSp>
        <p:nvGrpSpPr>
          <p:cNvPr id="15" name="Group 14"/>
          <p:cNvGrpSpPr/>
          <p:nvPr/>
        </p:nvGrpSpPr>
        <p:grpSpPr>
          <a:xfrm>
            <a:off x="6248400" y="3264932"/>
            <a:ext cx="762000" cy="1688068"/>
            <a:chOff x="6248400" y="3264932"/>
            <a:chExt cx="762000" cy="1688068"/>
          </a:xfrm>
        </p:grpSpPr>
        <p:grpSp>
          <p:nvGrpSpPr>
            <p:cNvPr id="9" name="Group 8"/>
            <p:cNvGrpSpPr/>
            <p:nvPr/>
          </p:nvGrpSpPr>
          <p:grpSpPr>
            <a:xfrm>
              <a:off x="6553200" y="3264932"/>
              <a:ext cx="457200" cy="1688068"/>
              <a:chOff x="6781800" y="3264932"/>
              <a:chExt cx="457200" cy="1688068"/>
            </a:xfrm>
          </p:grpSpPr>
          <p:cxnSp>
            <p:nvCxnSpPr>
              <p:cNvPr id="7" name="Straight Connector 6"/>
              <p:cNvCxnSpPr/>
              <p:nvPr/>
            </p:nvCxnSpPr>
            <p:spPr>
              <a:xfrm>
                <a:off x="7010400" y="3657600"/>
                <a:ext cx="0" cy="129540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81800" y="3264932"/>
                <a:ext cx="457200" cy="369332"/>
              </a:xfrm>
              <a:prstGeom prst="rect">
                <a:avLst/>
              </a:prstGeom>
              <a:noFill/>
            </p:spPr>
            <p:txBody>
              <a:bodyPr wrap="square" rtlCol="0">
                <a:spAutoFit/>
              </a:bodyPr>
              <a:lstStyle/>
              <a:p>
                <a:r>
                  <a:rPr lang="en-US" dirty="0" smtClean="0"/>
                  <a:t>+</a:t>
                </a:r>
                <a:r>
                  <a:rPr lang="el-GR" dirty="0" smtClean="0"/>
                  <a:t>δ</a:t>
                </a:r>
                <a:endParaRPr lang="en-US" dirty="0"/>
              </a:p>
            </p:txBody>
          </p:sp>
        </p:grpSp>
        <p:grpSp>
          <p:nvGrpSpPr>
            <p:cNvPr id="14" name="Group 13"/>
            <p:cNvGrpSpPr/>
            <p:nvPr/>
          </p:nvGrpSpPr>
          <p:grpSpPr>
            <a:xfrm>
              <a:off x="6248400" y="4398323"/>
              <a:ext cx="609600" cy="152400"/>
              <a:chOff x="7162800" y="5562600"/>
              <a:chExt cx="609600" cy="152400"/>
            </a:xfrm>
          </p:grpSpPr>
          <p:cxnSp>
            <p:nvCxnSpPr>
              <p:cNvPr id="12" name="Straight Connector 11"/>
              <p:cNvCxnSpPr/>
              <p:nvPr/>
            </p:nvCxnSpPr>
            <p:spPr>
              <a:xfrm>
                <a:off x="7162800" y="5638800"/>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91400" y="5562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p:nvSpPr>
        <p:spPr>
          <a:xfrm>
            <a:off x="381000" y="6428601"/>
            <a:ext cx="6172200" cy="276999"/>
          </a:xfrm>
          <a:prstGeom prst="rect">
            <a:avLst/>
          </a:prstGeom>
          <a:noFill/>
        </p:spPr>
        <p:txBody>
          <a:bodyPr wrap="square" rtlCol="0">
            <a:spAutoFit/>
          </a:bodyPr>
          <a:lstStyle/>
          <a:p>
            <a:r>
              <a:rPr lang="en-US" sz="1200" b="1" dirty="0" err="1"/>
              <a:t>Dranitsaris</a:t>
            </a:r>
            <a:r>
              <a:rPr lang="en-US" sz="1200" b="1" dirty="0"/>
              <a:t> G, et al. </a:t>
            </a:r>
            <a:r>
              <a:rPr lang="en-US" sz="1200" b="1" i="1" dirty="0"/>
              <a:t>Invest New Drugs</a:t>
            </a:r>
            <a:r>
              <a:rPr lang="en-US" sz="1200" b="1" dirty="0"/>
              <a:t>. </a:t>
            </a:r>
            <a:r>
              <a:rPr lang="en-US" sz="1200" b="1" dirty="0" smtClean="0"/>
              <a:t>2013;31(2</a:t>
            </a:r>
            <a:r>
              <a:rPr lang="en-US" sz="1200" b="1" dirty="0"/>
              <a:t>):</a:t>
            </a:r>
            <a:r>
              <a:rPr lang="en-US" sz="1200" b="1" dirty="0" smtClean="0"/>
              <a:t>479-487</a:t>
            </a:r>
            <a:r>
              <a:rPr lang="en-US" sz="1200" b="1" dirty="0"/>
              <a:t>.</a:t>
            </a:r>
          </a:p>
        </p:txBody>
      </p:sp>
    </p:spTree>
    <p:extLst>
      <p:ext uri="{BB962C8B-B14F-4D97-AF65-F5344CB8AC3E}">
        <p14:creationId xmlns:p14="http://schemas.microsoft.com/office/powerpoint/2010/main" val="3583386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 </a:t>
            </a:r>
            <a:r>
              <a:rPr lang="en-US" dirty="0" smtClean="0"/>
              <a:t>Guidance: G-CSF</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pPr>
              <a:lnSpc>
                <a:spcPct val="90000"/>
              </a:lnSpc>
              <a:spcAft>
                <a:spcPts val="600"/>
              </a:spcAft>
            </a:pPr>
            <a:r>
              <a:rPr lang="en-US" dirty="0" smtClean="0"/>
              <a:t>Clinical safety</a:t>
            </a:r>
          </a:p>
          <a:p>
            <a:pPr lvl="1">
              <a:lnSpc>
                <a:spcPct val="90000"/>
              </a:lnSpc>
              <a:spcAft>
                <a:spcPts val="600"/>
              </a:spcAft>
            </a:pPr>
            <a:r>
              <a:rPr lang="en-US" dirty="0" smtClean="0"/>
              <a:t>Collect data from repeat dosing preferably in a comparative clinical trial</a:t>
            </a:r>
          </a:p>
          <a:p>
            <a:pPr lvl="1">
              <a:lnSpc>
                <a:spcPct val="90000"/>
              </a:lnSpc>
              <a:spcAft>
                <a:spcPts val="600"/>
              </a:spcAft>
            </a:pPr>
            <a:r>
              <a:rPr lang="en-US" dirty="0" smtClean="0"/>
              <a:t>Total exposure should correspond to routine clinical practice</a:t>
            </a:r>
          </a:p>
          <a:p>
            <a:pPr lvl="1">
              <a:lnSpc>
                <a:spcPct val="90000"/>
              </a:lnSpc>
              <a:spcAft>
                <a:spcPts val="600"/>
              </a:spcAft>
            </a:pPr>
            <a:r>
              <a:rPr lang="en-US" dirty="0" smtClean="0"/>
              <a:t>Total </a:t>
            </a:r>
            <a:r>
              <a:rPr lang="en-US" dirty="0"/>
              <a:t>f</a:t>
            </a:r>
            <a:r>
              <a:rPr lang="en-US" dirty="0" smtClean="0"/>
              <a:t>ollow-up for at least 6 months</a:t>
            </a:r>
          </a:p>
          <a:p>
            <a:pPr lvl="1">
              <a:lnSpc>
                <a:spcPct val="90000"/>
              </a:lnSpc>
              <a:spcAft>
                <a:spcPts val="600"/>
              </a:spcAft>
            </a:pPr>
            <a:r>
              <a:rPr lang="en-US" dirty="0" smtClean="0"/>
              <a:t>Adequate numbers to asses bone pain and laboratory abnormalities</a:t>
            </a:r>
          </a:p>
          <a:p>
            <a:pPr lvl="1">
              <a:lnSpc>
                <a:spcPct val="90000"/>
              </a:lnSpc>
              <a:spcAft>
                <a:spcPts val="600"/>
              </a:spcAft>
            </a:pPr>
            <a:r>
              <a:rPr lang="en-US" dirty="0" smtClean="0"/>
              <a:t>Immunogenicity data to be collected</a:t>
            </a:r>
          </a:p>
        </p:txBody>
      </p:sp>
      <p:sp>
        <p:nvSpPr>
          <p:cNvPr id="5" name="Rectangle 4"/>
          <p:cNvSpPr/>
          <p:nvPr/>
        </p:nvSpPr>
        <p:spPr>
          <a:xfrm>
            <a:off x="381000" y="6324600"/>
            <a:ext cx="8763000" cy="553998"/>
          </a:xfrm>
          <a:prstGeom prst="rect">
            <a:avLst/>
          </a:prstGeom>
        </p:spPr>
        <p:txBody>
          <a:bodyPr wrap="square">
            <a:spAutoFit/>
          </a:bodyPr>
          <a:lstStyle/>
          <a:p>
            <a:r>
              <a:rPr lang="en-US" sz="1000" b="1" dirty="0" smtClean="0"/>
              <a:t>Annex to Guideline on Similar Biological Medicinal Products Containing Biotechnology-Derived Proteins as Active Substance: Non-Clinical and Clinical Issues. London: Committee for Medicinal Products for Human Use; European Medicines Agency; 2006. Available at: www.ema.europa.eu/docs/en_GB/document_library/Scientific_guideline/2009/09/WC500003955.pdf. Accessed November 5, 2014.</a:t>
            </a:r>
            <a:endParaRPr lang="en-US" sz="1000" b="1" dirty="0"/>
          </a:p>
        </p:txBody>
      </p:sp>
    </p:spTree>
    <p:extLst>
      <p:ext uri="{BB962C8B-B14F-4D97-AF65-F5344CB8AC3E}">
        <p14:creationId xmlns:p14="http://schemas.microsoft.com/office/powerpoint/2010/main" val="2317522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50838"/>
            <a:ext cx="9144000" cy="944562"/>
          </a:xfrm>
        </p:spPr>
        <p:txBody>
          <a:bodyPr/>
          <a:lstStyle/>
          <a:p>
            <a:r>
              <a:rPr lang="en-US" dirty="0" smtClean="0"/>
              <a:t>Biosimilar Development Approach</a:t>
            </a:r>
            <a:endParaRPr lang="en-US" dirty="0"/>
          </a:p>
        </p:txBody>
      </p:sp>
      <p:sp>
        <p:nvSpPr>
          <p:cNvPr id="3" name="Rectangle 2"/>
          <p:cNvSpPr/>
          <p:nvPr/>
        </p:nvSpPr>
        <p:spPr>
          <a:xfrm>
            <a:off x="5854418" y="3440668"/>
            <a:ext cx="3017520" cy="26230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evron 17"/>
          <p:cNvSpPr/>
          <p:nvPr/>
        </p:nvSpPr>
        <p:spPr>
          <a:xfrm>
            <a:off x="190782" y="2010350"/>
            <a:ext cx="3017520" cy="685800"/>
          </a:xfrm>
          <a:prstGeom prst="chevron">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rPr>
              <a:t>Develop highly similar biologic</a:t>
            </a:r>
            <a:endParaRPr lang="en-US" sz="1600" b="1" dirty="0">
              <a:solidFill>
                <a:schemeClr val="tx1"/>
              </a:solidFill>
            </a:endParaRPr>
          </a:p>
        </p:txBody>
      </p:sp>
      <p:sp>
        <p:nvSpPr>
          <p:cNvPr id="20" name="Chevron 19"/>
          <p:cNvSpPr/>
          <p:nvPr/>
        </p:nvSpPr>
        <p:spPr>
          <a:xfrm>
            <a:off x="5958840" y="3596439"/>
            <a:ext cx="3017520" cy="685800"/>
          </a:xfrm>
          <a:prstGeom prst="chevron">
            <a:avLst/>
          </a:prstGeom>
          <a:solidFill>
            <a:srgbClr val="C2D69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Test and confirm Interchangeability</a:t>
            </a:r>
            <a:endParaRPr lang="en-US" sz="1600" b="1" dirty="0">
              <a:solidFill>
                <a:schemeClr val="bg2"/>
              </a:solidFill>
            </a:endParaRPr>
          </a:p>
        </p:txBody>
      </p:sp>
      <p:sp>
        <p:nvSpPr>
          <p:cNvPr id="21" name="Chevron 20"/>
          <p:cNvSpPr/>
          <p:nvPr/>
        </p:nvSpPr>
        <p:spPr>
          <a:xfrm>
            <a:off x="5854418" y="1219200"/>
            <a:ext cx="3017520" cy="685800"/>
          </a:xfrm>
          <a:prstGeom prst="chevron">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Postmarketing Monitoring</a:t>
            </a:r>
            <a:endParaRPr lang="en-US" sz="1600" b="1" dirty="0">
              <a:solidFill>
                <a:schemeClr val="bg2"/>
              </a:solidFill>
            </a:endParaRPr>
          </a:p>
        </p:txBody>
      </p:sp>
      <p:sp>
        <p:nvSpPr>
          <p:cNvPr id="22" name="Notched Right Arrow 21"/>
          <p:cNvSpPr/>
          <p:nvPr/>
        </p:nvSpPr>
        <p:spPr>
          <a:xfrm>
            <a:off x="3048000" y="1667450"/>
            <a:ext cx="2446302" cy="1343378"/>
          </a:xfrm>
          <a:prstGeom prst="notchedRightArrow">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2"/>
                </a:solidFill>
              </a:rPr>
              <a:t>Test and confirm </a:t>
            </a:r>
            <a:r>
              <a:rPr lang="en-US" sz="1600" b="1" dirty="0" smtClean="0">
                <a:solidFill>
                  <a:schemeClr val="bg2"/>
                </a:solidFill>
              </a:rPr>
              <a:t>biosimilarity</a:t>
            </a:r>
            <a:endParaRPr lang="en-US" sz="1600" b="1" dirty="0">
              <a:solidFill>
                <a:schemeClr val="bg2"/>
              </a:solidFill>
            </a:endParaRPr>
          </a:p>
        </p:txBody>
      </p:sp>
      <p:sp>
        <p:nvSpPr>
          <p:cNvPr id="23" name="Rectangle 22"/>
          <p:cNvSpPr/>
          <p:nvPr/>
        </p:nvSpPr>
        <p:spPr>
          <a:xfrm>
            <a:off x="190782" y="3185640"/>
            <a:ext cx="2552418" cy="237696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tx1"/>
                </a:solidFill>
              </a:rPr>
              <a:t>Analytical methods for structure/function</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Cell lines</a:t>
            </a:r>
          </a:p>
          <a:p>
            <a:pPr marL="285750" indent="-285750">
              <a:lnSpc>
                <a:spcPct val="90000"/>
              </a:lnSpc>
              <a:spcAft>
                <a:spcPts val="600"/>
              </a:spcAft>
              <a:buFont typeface="Arial" panose="020B0604020202020204" pitchFamily="34" charset="0"/>
              <a:buChar char="•"/>
            </a:pPr>
            <a:r>
              <a:rPr lang="en-US" sz="1600" b="1" i="1" dirty="0" smtClean="0">
                <a:solidFill>
                  <a:schemeClr val="tx1"/>
                </a:solidFill>
              </a:rPr>
              <a:t>In vitro/vivo </a:t>
            </a:r>
            <a:r>
              <a:rPr lang="en-US" sz="1600" b="1" dirty="0" smtClean="0">
                <a:solidFill>
                  <a:schemeClr val="tx1"/>
                </a:solidFill>
              </a:rPr>
              <a:t>models</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Substance pilot and final scale</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Formulation and final drug product</a:t>
            </a:r>
          </a:p>
          <a:p>
            <a:pPr marL="285750" indent="-285750">
              <a:lnSpc>
                <a:spcPct val="90000"/>
              </a:lnSpc>
              <a:spcAft>
                <a:spcPts val="600"/>
              </a:spcAft>
              <a:buFont typeface="Arial" panose="020B0604020202020204" pitchFamily="34" charset="0"/>
              <a:buChar char="•"/>
            </a:pPr>
            <a:endParaRPr lang="en-US" sz="1200" b="1" dirty="0">
              <a:solidFill>
                <a:schemeClr val="tx1"/>
              </a:solidFill>
            </a:endParaRPr>
          </a:p>
        </p:txBody>
      </p:sp>
      <p:sp>
        <p:nvSpPr>
          <p:cNvPr id="24" name="Rectangle 23"/>
          <p:cNvSpPr/>
          <p:nvPr/>
        </p:nvSpPr>
        <p:spPr>
          <a:xfrm>
            <a:off x="2971800" y="3200400"/>
            <a:ext cx="2362200" cy="2362200"/>
          </a:xfrm>
          <a:prstGeom prst="rect">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Human clinical trials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Consideration of clinically sensitive endpoints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Clinically sensitive patient population </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Immunogenicity</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Efficacy and safety</a:t>
            </a:r>
            <a:endParaRPr lang="en-US" sz="1600" b="1" dirty="0">
              <a:solidFill>
                <a:schemeClr val="bg2"/>
              </a:solidFill>
            </a:endParaRPr>
          </a:p>
        </p:txBody>
      </p:sp>
      <p:sp>
        <p:nvSpPr>
          <p:cNvPr id="25" name="Rectangle 24"/>
          <p:cNvSpPr/>
          <p:nvPr/>
        </p:nvSpPr>
        <p:spPr>
          <a:xfrm>
            <a:off x="6248400" y="4445928"/>
            <a:ext cx="2438400" cy="1434918"/>
          </a:xfrm>
          <a:prstGeom prst="rect">
            <a:avLst/>
          </a:prstGeom>
          <a:solidFill>
            <a:srgbClr val="CCDDA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No explicit FDA guidance</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Will be “difficult” to do in the initial 351(k) application</a:t>
            </a:r>
          </a:p>
        </p:txBody>
      </p:sp>
      <p:sp>
        <p:nvSpPr>
          <p:cNvPr id="26" name="Rectangle 25"/>
          <p:cNvSpPr/>
          <p:nvPr/>
        </p:nvSpPr>
        <p:spPr>
          <a:xfrm>
            <a:off x="6220178" y="2010350"/>
            <a:ext cx="2466622" cy="1420989"/>
          </a:xfrm>
          <a:prstGeom prst="rect">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285750" indent="-166688">
              <a:lnSpc>
                <a:spcPct val="90000"/>
              </a:lnSpc>
              <a:spcAft>
                <a:spcPts val="600"/>
              </a:spcAft>
              <a:buFont typeface="Arial" panose="020B0604020202020204" pitchFamily="34" charset="0"/>
              <a:buChar char="•"/>
            </a:pPr>
            <a:r>
              <a:rPr lang="en-US" sz="1600" b="1" dirty="0" smtClean="0">
                <a:solidFill>
                  <a:schemeClr val="bg2"/>
                </a:solidFill>
              </a:rPr>
              <a:t>EU Guidance and risk management plans</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FDA consultation of proposed approach</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May be mandatory</a:t>
            </a:r>
          </a:p>
        </p:txBody>
      </p:sp>
      <p:cxnSp>
        <p:nvCxnSpPr>
          <p:cNvPr id="27" name="Straight Connector 26"/>
          <p:cNvCxnSpPr>
            <a:endCxn id="28" idx="0"/>
          </p:cNvCxnSpPr>
          <p:nvPr/>
        </p:nvCxnSpPr>
        <p:spPr>
          <a:xfrm>
            <a:off x="5638800" y="1219200"/>
            <a:ext cx="0" cy="4659868"/>
          </a:xfrm>
          <a:prstGeom prst="line">
            <a:avLst/>
          </a:prstGeom>
          <a:ln w="508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91050" y="5879068"/>
            <a:ext cx="2095500" cy="369332"/>
          </a:xfrm>
          <a:prstGeom prst="rect">
            <a:avLst/>
          </a:prstGeom>
          <a:noFill/>
        </p:spPr>
        <p:txBody>
          <a:bodyPr wrap="square" rtlCol="0">
            <a:spAutoFit/>
          </a:bodyPr>
          <a:lstStyle/>
          <a:p>
            <a:pPr algn="ctr"/>
            <a:r>
              <a:rPr lang="en-US" b="1" dirty="0" smtClean="0"/>
              <a:t>FDA Approval</a:t>
            </a:r>
            <a:endParaRPr lang="en-US" b="1" dirty="0"/>
          </a:p>
        </p:txBody>
      </p:sp>
      <p:sp>
        <p:nvSpPr>
          <p:cNvPr id="29" name="Text Placeholder 3"/>
          <p:cNvSpPr txBox="1">
            <a:spLocks/>
          </p:cNvSpPr>
          <p:nvPr/>
        </p:nvSpPr>
        <p:spPr bwMode="auto">
          <a:xfrm>
            <a:off x="381000" y="6172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buFontTx/>
              <a:buNone/>
            </a:pPr>
            <a:r>
              <a:rPr lang="en-US" sz="1000" kern="0" smtClean="0"/>
              <a:t>Adapted from: McCamish M, et al. </a:t>
            </a:r>
            <a:r>
              <a:rPr lang="en-US" sz="1000" i="1" kern="0" smtClean="0"/>
              <a:t>Clin Pharmacol Ther</a:t>
            </a:r>
            <a:r>
              <a:rPr lang="en-US" sz="1000" kern="0" smtClean="0"/>
              <a:t>. 2012;91(3):405-417.</a:t>
            </a:r>
          </a:p>
          <a:p>
            <a:pPr marL="0" indent="0">
              <a:spcBef>
                <a:spcPts val="0"/>
              </a:spcBef>
              <a:buFontTx/>
              <a:buNone/>
            </a:pPr>
            <a:r>
              <a:rPr lang="en-US" sz="1000" kern="0" smtClean="0"/>
              <a:t>FDA Draft Guidance for Industry.  Rockville, MD: Center for Drug Evaluation and Research, Center for Biologics Evaluation and Research; U.S. Department of Health and Human Services, Food and Drug Administration; 2012. Available at: www.fda.gov/downloads/Drugs/GuidanceComplianceRegulatoryInformation/Guidances/UCM273001.pdf. Accessed November 5, 2014.</a:t>
            </a:r>
            <a:endParaRPr lang="en-US" sz="1000" kern="0" dirty="0"/>
          </a:p>
        </p:txBody>
      </p:sp>
    </p:spTree>
    <p:extLst>
      <p:ext uri="{BB962C8B-B14F-4D97-AF65-F5344CB8AC3E}">
        <p14:creationId xmlns:p14="http://schemas.microsoft.com/office/powerpoint/2010/main" val="282500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Interchangeability</a:t>
            </a:r>
            <a:endParaRPr lang="en-US" sz="4000" dirty="0"/>
          </a:p>
        </p:txBody>
      </p:sp>
      <p:sp>
        <p:nvSpPr>
          <p:cNvPr id="5" name="Content Placeholder 4"/>
          <p:cNvSpPr>
            <a:spLocks noGrp="1"/>
          </p:cNvSpPr>
          <p:nvPr>
            <p:ph idx="1"/>
          </p:nvPr>
        </p:nvSpPr>
        <p:spPr>
          <a:xfrm>
            <a:off x="363538" y="1493837"/>
            <a:ext cx="8628062" cy="4525963"/>
          </a:xfrm>
        </p:spPr>
        <p:txBody>
          <a:bodyPr>
            <a:normAutofit fontScale="92500" lnSpcReduction="20000"/>
          </a:bodyPr>
          <a:lstStyle/>
          <a:p>
            <a:pPr>
              <a:spcAft>
                <a:spcPts val="600"/>
              </a:spcAft>
            </a:pPr>
            <a:r>
              <a:rPr lang="en-US" sz="2400" dirty="0"/>
              <a:t>Safety standards for determining interchangeability</a:t>
            </a:r>
          </a:p>
          <a:p>
            <a:pPr lvl="1">
              <a:spcAft>
                <a:spcPts val="600"/>
              </a:spcAft>
            </a:pPr>
            <a:r>
              <a:rPr lang="en-US" sz="2000" dirty="0"/>
              <a:t>Must be a biosimilar</a:t>
            </a:r>
          </a:p>
          <a:p>
            <a:pPr lvl="1">
              <a:spcAft>
                <a:spcPts val="600"/>
              </a:spcAft>
            </a:pPr>
            <a:r>
              <a:rPr lang="en-US" sz="2000" dirty="0" smtClean="0"/>
              <a:t>Produces same clinical </a:t>
            </a:r>
            <a:r>
              <a:rPr lang="en-US" sz="2000" dirty="0"/>
              <a:t>result as the reference </a:t>
            </a:r>
            <a:r>
              <a:rPr lang="en-US" sz="2000" dirty="0" smtClean="0"/>
              <a:t>in </a:t>
            </a:r>
            <a:r>
              <a:rPr lang="en-US" sz="2000" dirty="0"/>
              <a:t>any given </a:t>
            </a:r>
            <a:r>
              <a:rPr lang="en-US" sz="2000" dirty="0" smtClean="0"/>
              <a:t>patient</a:t>
            </a:r>
            <a:endParaRPr lang="en-US" sz="2000" dirty="0"/>
          </a:p>
          <a:p>
            <a:pPr lvl="1">
              <a:spcAft>
                <a:spcPts val="600"/>
              </a:spcAft>
            </a:pPr>
            <a:r>
              <a:rPr lang="en-US" sz="2000" dirty="0"/>
              <a:t>R</a:t>
            </a:r>
            <a:r>
              <a:rPr lang="en-US" sz="2000" dirty="0" smtClean="0"/>
              <a:t>isk of safety </a:t>
            </a:r>
            <a:r>
              <a:rPr lang="en-US" sz="2000" dirty="0"/>
              <a:t>or diminished efficacy </a:t>
            </a:r>
            <a:r>
              <a:rPr lang="en-US" sz="2000" dirty="0" smtClean="0"/>
              <a:t>due to alternating </a:t>
            </a:r>
            <a:r>
              <a:rPr lang="en-US" sz="2000" dirty="0"/>
              <a:t>or switching between </a:t>
            </a:r>
            <a:r>
              <a:rPr lang="en-US" sz="2000" dirty="0" smtClean="0"/>
              <a:t>biosimilar and reference is no more than using </a:t>
            </a:r>
            <a:r>
              <a:rPr lang="en-US" sz="2000" dirty="0"/>
              <a:t>the reference </a:t>
            </a:r>
            <a:r>
              <a:rPr lang="en-US" sz="2000" dirty="0" smtClean="0"/>
              <a:t>product with no switching</a:t>
            </a:r>
            <a:endParaRPr lang="en-US" sz="2000" dirty="0"/>
          </a:p>
          <a:p>
            <a:pPr>
              <a:spcAft>
                <a:spcPts val="600"/>
              </a:spcAft>
            </a:pPr>
            <a:r>
              <a:rPr lang="en-US" sz="2400" dirty="0" smtClean="0"/>
              <a:t>Will be “difficult” in the initial 351(K) application due to the sequential nature of the assessment</a:t>
            </a:r>
          </a:p>
          <a:p>
            <a:pPr>
              <a:spcAft>
                <a:spcPts val="600"/>
              </a:spcAft>
            </a:pPr>
            <a:r>
              <a:rPr lang="en-US" sz="2400" dirty="0" smtClean="0"/>
              <a:t>Appropriate to be “substituted </a:t>
            </a:r>
            <a:r>
              <a:rPr lang="en-US" sz="2400" dirty="0"/>
              <a:t>for the reference product </a:t>
            </a:r>
            <a:r>
              <a:rPr lang="en-US" sz="2400" dirty="0" smtClean="0"/>
              <a:t>without </a:t>
            </a:r>
            <a:r>
              <a:rPr lang="en-US" sz="2400" dirty="0"/>
              <a:t>the intervention of the health care provider who </a:t>
            </a:r>
            <a:r>
              <a:rPr lang="en-US" sz="2400" dirty="0" smtClean="0"/>
              <a:t>pre­scribed </a:t>
            </a:r>
            <a:r>
              <a:rPr lang="en-US" sz="2400" dirty="0"/>
              <a:t>the reference </a:t>
            </a:r>
            <a:r>
              <a:rPr lang="en-US" sz="2400" dirty="0" smtClean="0"/>
              <a:t>product</a:t>
            </a:r>
            <a:r>
              <a:rPr lang="en-US" sz="2400" dirty="0" smtClean="0"/>
              <a:t>”</a:t>
            </a:r>
          </a:p>
          <a:p>
            <a:pPr>
              <a:spcAft>
                <a:spcPts val="600"/>
              </a:spcAft>
            </a:pPr>
            <a:r>
              <a:rPr lang="en-US" sz="2400" dirty="0" smtClean="0"/>
              <a:t>The study design to demonstrate interchangeability has not been fully determined</a:t>
            </a:r>
            <a:endParaRPr lang="en-US" sz="2400" dirty="0" smtClean="0"/>
          </a:p>
        </p:txBody>
      </p:sp>
      <p:sp>
        <p:nvSpPr>
          <p:cNvPr id="6" name="Rectangle 5"/>
          <p:cNvSpPr/>
          <p:nvPr/>
        </p:nvSpPr>
        <p:spPr>
          <a:xfrm>
            <a:off x="359229" y="6248400"/>
            <a:ext cx="8784771" cy="590931"/>
          </a:xfrm>
          <a:prstGeom prst="rect">
            <a:avLst/>
          </a:prstGeom>
        </p:spPr>
        <p:txBody>
          <a:bodyPr wrap="square">
            <a:spAutoFit/>
          </a:bodyPr>
          <a:lstStyle/>
          <a:p>
            <a:pPr>
              <a:lnSpc>
                <a:spcPct val="90000"/>
              </a:lnSpc>
            </a:pPr>
            <a:r>
              <a:rPr lang="en-US" sz="1200" b="1" dirty="0"/>
              <a:t>PHS Act, </a:t>
            </a:r>
            <a:r>
              <a:rPr lang="en-US" sz="1200" b="1" dirty="0" smtClean="0"/>
              <a:t>section 351(k</a:t>
            </a:r>
            <a:r>
              <a:rPr lang="en-US" sz="1200" b="1" dirty="0"/>
              <a:t>)(4</a:t>
            </a:r>
            <a:r>
              <a:rPr lang="en-US" sz="1200" b="1" dirty="0" smtClean="0"/>
              <a:t>). Available at: www.fda.gov/downloads/drugs/guidancecomplianceregulatoryinformation/ucm216146.pdf. Accessed November 5, 2014.</a:t>
            </a:r>
            <a:endParaRPr lang="en-US" sz="1200" b="1" dirty="0"/>
          </a:p>
        </p:txBody>
      </p:sp>
      <p:sp>
        <p:nvSpPr>
          <p:cNvPr id="7" name="Rectangle 6"/>
          <p:cNvSpPr/>
          <p:nvPr/>
        </p:nvSpPr>
        <p:spPr>
          <a:xfrm>
            <a:off x="359229" y="5951905"/>
            <a:ext cx="3517310" cy="276999"/>
          </a:xfrm>
          <a:prstGeom prst="rect">
            <a:avLst/>
          </a:prstGeom>
        </p:spPr>
        <p:txBody>
          <a:bodyPr wrap="none">
            <a:spAutoFit/>
          </a:bodyPr>
          <a:lstStyle/>
          <a:p>
            <a:pPr>
              <a:spcBef>
                <a:spcPts val="0"/>
              </a:spcBef>
            </a:pPr>
            <a:r>
              <a:rPr lang="en-US" sz="1200" b="1" dirty="0"/>
              <a:t>Chow </a:t>
            </a:r>
            <a:r>
              <a:rPr lang="en-US" sz="1200" b="1" dirty="0" smtClean="0"/>
              <a:t>SC, et al. </a:t>
            </a:r>
            <a:r>
              <a:rPr lang="en-US" sz="1200" b="1" i="1" dirty="0"/>
              <a:t>Stat Med. </a:t>
            </a:r>
            <a:r>
              <a:rPr lang="en-US" sz="1200" b="1" dirty="0" smtClean="0"/>
              <a:t>2013;32(3</a:t>
            </a:r>
            <a:r>
              <a:rPr lang="en-US" sz="1200" b="1" dirty="0"/>
              <a:t>):</a:t>
            </a:r>
            <a:r>
              <a:rPr lang="en-US" sz="1200" b="1" dirty="0" smtClean="0"/>
              <a:t>442-428. </a:t>
            </a:r>
            <a:endParaRPr lang="en-US" sz="1200" b="1" dirty="0"/>
          </a:p>
        </p:txBody>
      </p:sp>
    </p:spTree>
    <p:extLst>
      <p:ext uri="{BB962C8B-B14F-4D97-AF65-F5344CB8AC3E}">
        <p14:creationId xmlns:p14="http://schemas.microsoft.com/office/powerpoint/2010/main" val="144137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50838"/>
            <a:ext cx="9144000" cy="944562"/>
          </a:xfrm>
        </p:spPr>
        <p:txBody>
          <a:bodyPr/>
          <a:lstStyle/>
          <a:p>
            <a:r>
              <a:rPr lang="en-US" sz="4000" dirty="0" smtClean="0"/>
              <a:t>Biosimilar Development Approach</a:t>
            </a:r>
            <a:endParaRPr lang="en-US" sz="4000" dirty="0"/>
          </a:p>
        </p:txBody>
      </p:sp>
      <p:sp>
        <p:nvSpPr>
          <p:cNvPr id="3" name="Rectangle 2"/>
          <p:cNvSpPr/>
          <p:nvPr/>
        </p:nvSpPr>
        <p:spPr>
          <a:xfrm>
            <a:off x="5934100" y="973373"/>
            <a:ext cx="3017520" cy="26230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evron 17"/>
          <p:cNvSpPr/>
          <p:nvPr/>
        </p:nvSpPr>
        <p:spPr>
          <a:xfrm>
            <a:off x="190782" y="2010350"/>
            <a:ext cx="3017520" cy="685800"/>
          </a:xfrm>
          <a:prstGeom prst="chevron">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rPr>
              <a:t>Develop highly similar biologic</a:t>
            </a:r>
            <a:endParaRPr lang="en-US" sz="1600" b="1" dirty="0">
              <a:solidFill>
                <a:schemeClr val="tx1"/>
              </a:solidFill>
            </a:endParaRPr>
          </a:p>
        </p:txBody>
      </p:sp>
      <p:sp>
        <p:nvSpPr>
          <p:cNvPr id="20" name="Chevron 19"/>
          <p:cNvSpPr/>
          <p:nvPr/>
        </p:nvSpPr>
        <p:spPr>
          <a:xfrm>
            <a:off x="5958840" y="3596439"/>
            <a:ext cx="3017520" cy="685800"/>
          </a:xfrm>
          <a:prstGeom prst="chevron">
            <a:avLst/>
          </a:prstGeom>
          <a:solidFill>
            <a:srgbClr val="C2D69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Test and confirm Interchangeability</a:t>
            </a:r>
            <a:endParaRPr lang="en-US" sz="1600" b="1" dirty="0">
              <a:solidFill>
                <a:schemeClr val="bg2"/>
              </a:solidFill>
            </a:endParaRPr>
          </a:p>
        </p:txBody>
      </p:sp>
      <p:sp>
        <p:nvSpPr>
          <p:cNvPr id="21" name="Chevron 20"/>
          <p:cNvSpPr/>
          <p:nvPr/>
        </p:nvSpPr>
        <p:spPr>
          <a:xfrm>
            <a:off x="5854418" y="1219200"/>
            <a:ext cx="3017520" cy="685800"/>
          </a:xfrm>
          <a:prstGeom prst="chevron">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rPr>
              <a:t>Postmarketing Monitoring</a:t>
            </a:r>
            <a:endParaRPr lang="en-US" sz="1600" b="1" dirty="0">
              <a:solidFill>
                <a:schemeClr val="bg2"/>
              </a:solidFill>
            </a:endParaRPr>
          </a:p>
        </p:txBody>
      </p:sp>
      <p:sp>
        <p:nvSpPr>
          <p:cNvPr id="22" name="Notched Right Arrow 21"/>
          <p:cNvSpPr/>
          <p:nvPr/>
        </p:nvSpPr>
        <p:spPr>
          <a:xfrm>
            <a:off x="3048000" y="1667450"/>
            <a:ext cx="2446302" cy="1343378"/>
          </a:xfrm>
          <a:prstGeom prst="notchedRightArrow">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2"/>
                </a:solidFill>
              </a:rPr>
              <a:t>Test and confirm </a:t>
            </a:r>
            <a:r>
              <a:rPr lang="en-US" sz="1600" b="1" dirty="0" smtClean="0">
                <a:solidFill>
                  <a:schemeClr val="bg2"/>
                </a:solidFill>
              </a:rPr>
              <a:t>biosimilarity</a:t>
            </a:r>
            <a:endParaRPr lang="en-US" sz="1600" b="1" dirty="0">
              <a:solidFill>
                <a:schemeClr val="bg2"/>
              </a:solidFill>
            </a:endParaRPr>
          </a:p>
        </p:txBody>
      </p:sp>
      <p:sp>
        <p:nvSpPr>
          <p:cNvPr id="23" name="Rectangle 22"/>
          <p:cNvSpPr/>
          <p:nvPr/>
        </p:nvSpPr>
        <p:spPr>
          <a:xfrm>
            <a:off x="190782" y="3185640"/>
            <a:ext cx="2552418" cy="237696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tx1"/>
                </a:solidFill>
              </a:rPr>
              <a:t>Analytical methods for structure/function</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Cell lines</a:t>
            </a:r>
          </a:p>
          <a:p>
            <a:pPr marL="285750" indent="-285750">
              <a:lnSpc>
                <a:spcPct val="90000"/>
              </a:lnSpc>
              <a:spcAft>
                <a:spcPts val="600"/>
              </a:spcAft>
              <a:buFont typeface="Arial" panose="020B0604020202020204" pitchFamily="34" charset="0"/>
              <a:buChar char="•"/>
            </a:pPr>
            <a:r>
              <a:rPr lang="en-US" sz="1600" b="1" i="1" dirty="0" smtClean="0">
                <a:solidFill>
                  <a:schemeClr val="tx1"/>
                </a:solidFill>
              </a:rPr>
              <a:t>In vitro/vivo </a:t>
            </a:r>
            <a:r>
              <a:rPr lang="en-US" sz="1600" b="1" dirty="0" smtClean="0">
                <a:solidFill>
                  <a:schemeClr val="tx1"/>
                </a:solidFill>
              </a:rPr>
              <a:t>models</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Substance pilot and final scale</a:t>
            </a:r>
          </a:p>
          <a:p>
            <a:pPr marL="285750" indent="-285750">
              <a:lnSpc>
                <a:spcPct val="90000"/>
              </a:lnSpc>
              <a:spcAft>
                <a:spcPts val="600"/>
              </a:spcAft>
              <a:buFont typeface="Arial" panose="020B0604020202020204" pitchFamily="34" charset="0"/>
              <a:buChar char="•"/>
            </a:pPr>
            <a:r>
              <a:rPr lang="en-US" sz="1600" b="1" dirty="0" smtClean="0">
                <a:solidFill>
                  <a:schemeClr val="tx1"/>
                </a:solidFill>
              </a:rPr>
              <a:t>Formulation and final drug product</a:t>
            </a:r>
          </a:p>
          <a:p>
            <a:pPr marL="285750" indent="-285750">
              <a:lnSpc>
                <a:spcPct val="90000"/>
              </a:lnSpc>
              <a:spcAft>
                <a:spcPts val="600"/>
              </a:spcAft>
              <a:buFont typeface="Arial" panose="020B0604020202020204" pitchFamily="34" charset="0"/>
              <a:buChar char="•"/>
            </a:pPr>
            <a:endParaRPr lang="en-US" sz="1200" b="1" dirty="0">
              <a:solidFill>
                <a:schemeClr val="tx1"/>
              </a:solidFill>
            </a:endParaRPr>
          </a:p>
        </p:txBody>
      </p:sp>
      <p:sp>
        <p:nvSpPr>
          <p:cNvPr id="24" name="Rectangle 23"/>
          <p:cNvSpPr/>
          <p:nvPr/>
        </p:nvSpPr>
        <p:spPr>
          <a:xfrm>
            <a:off x="2971800" y="3200400"/>
            <a:ext cx="2362200" cy="2362200"/>
          </a:xfrm>
          <a:prstGeom prst="rect">
            <a:avLst/>
          </a:prstGeom>
          <a:solidFill>
            <a:srgbClr val="8EB4E3"/>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Human clinical trials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Consideration of clinically sensitive endpoints</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Clinically sensitive patient population </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Immunogenicity</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Efficacy and safety</a:t>
            </a:r>
            <a:endParaRPr lang="en-US" sz="1600" b="1" dirty="0">
              <a:solidFill>
                <a:schemeClr val="bg2"/>
              </a:solidFill>
            </a:endParaRPr>
          </a:p>
        </p:txBody>
      </p:sp>
      <p:sp>
        <p:nvSpPr>
          <p:cNvPr id="25" name="Rectangle 24"/>
          <p:cNvSpPr/>
          <p:nvPr/>
        </p:nvSpPr>
        <p:spPr>
          <a:xfrm>
            <a:off x="6248400" y="4445928"/>
            <a:ext cx="2438400" cy="1434918"/>
          </a:xfrm>
          <a:prstGeom prst="rect">
            <a:avLst/>
          </a:prstGeom>
          <a:solidFill>
            <a:srgbClr val="CCDDA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spcAft>
                <a:spcPts val="600"/>
              </a:spcAft>
              <a:buFont typeface="Arial" panose="020B0604020202020204" pitchFamily="34" charset="0"/>
              <a:buChar char="•"/>
            </a:pPr>
            <a:r>
              <a:rPr lang="en-US" sz="1600" b="1" dirty="0" smtClean="0">
                <a:solidFill>
                  <a:schemeClr val="bg2"/>
                </a:solidFill>
              </a:rPr>
              <a:t>No explicit FDA guidance</a:t>
            </a:r>
          </a:p>
          <a:p>
            <a:pPr marL="285750" indent="-285750">
              <a:lnSpc>
                <a:spcPct val="90000"/>
              </a:lnSpc>
              <a:spcAft>
                <a:spcPts val="600"/>
              </a:spcAft>
              <a:buFont typeface="Arial" panose="020B0604020202020204" pitchFamily="34" charset="0"/>
              <a:buChar char="•"/>
            </a:pPr>
            <a:r>
              <a:rPr lang="en-US" sz="1600" b="1" dirty="0" smtClean="0">
                <a:solidFill>
                  <a:schemeClr val="bg2"/>
                </a:solidFill>
              </a:rPr>
              <a:t>Will be “difficult” to do in the initial 351(k) application</a:t>
            </a:r>
          </a:p>
        </p:txBody>
      </p:sp>
      <p:sp>
        <p:nvSpPr>
          <p:cNvPr id="26" name="Rectangle 25"/>
          <p:cNvSpPr/>
          <p:nvPr/>
        </p:nvSpPr>
        <p:spPr>
          <a:xfrm>
            <a:off x="6220178" y="2010350"/>
            <a:ext cx="2466622" cy="1420989"/>
          </a:xfrm>
          <a:prstGeom prst="rect">
            <a:avLst/>
          </a:prstGeom>
          <a:solidFill>
            <a:srgbClr val="E6B9B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285750" indent="-166688">
              <a:lnSpc>
                <a:spcPct val="90000"/>
              </a:lnSpc>
              <a:spcAft>
                <a:spcPts val="600"/>
              </a:spcAft>
              <a:buFont typeface="Arial" panose="020B0604020202020204" pitchFamily="34" charset="0"/>
              <a:buChar char="•"/>
            </a:pPr>
            <a:r>
              <a:rPr lang="en-US" sz="1600" b="1" dirty="0" smtClean="0">
                <a:solidFill>
                  <a:schemeClr val="bg2"/>
                </a:solidFill>
              </a:rPr>
              <a:t>EU Guidance and risk management plans</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FDA consultation of proposed approach</a:t>
            </a:r>
          </a:p>
          <a:p>
            <a:pPr marL="285750" indent="-166688">
              <a:lnSpc>
                <a:spcPct val="90000"/>
              </a:lnSpc>
              <a:spcAft>
                <a:spcPts val="600"/>
              </a:spcAft>
              <a:buFont typeface="Arial" panose="020B0604020202020204" pitchFamily="34" charset="0"/>
              <a:buChar char="•"/>
            </a:pPr>
            <a:r>
              <a:rPr lang="en-US" sz="1600" b="1" dirty="0" smtClean="0">
                <a:solidFill>
                  <a:schemeClr val="bg2"/>
                </a:solidFill>
              </a:rPr>
              <a:t>May be mandatory</a:t>
            </a:r>
          </a:p>
        </p:txBody>
      </p:sp>
      <p:cxnSp>
        <p:nvCxnSpPr>
          <p:cNvPr id="27" name="Straight Connector 26"/>
          <p:cNvCxnSpPr>
            <a:endCxn id="28" idx="0"/>
          </p:cNvCxnSpPr>
          <p:nvPr/>
        </p:nvCxnSpPr>
        <p:spPr>
          <a:xfrm>
            <a:off x="5638800" y="1219200"/>
            <a:ext cx="0" cy="4659868"/>
          </a:xfrm>
          <a:prstGeom prst="line">
            <a:avLst/>
          </a:prstGeom>
          <a:ln w="508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91050" y="5879068"/>
            <a:ext cx="2095500" cy="369332"/>
          </a:xfrm>
          <a:prstGeom prst="rect">
            <a:avLst/>
          </a:prstGeom>
          <a:noFill/>
        </p:spPr>
        <p:txBody>
          <a:bodyPr wrap="square" rtlCol="0">
            <a:spAutoFit/>
          </a:bodyPr>
          <a:lstStyle/>
          <a:p>
            <a:pPr algn="ctr"/>
            <a:r>
              <a:rPr lang="en-US" b="1" dirty="0" smtClean="0"/>
              <a:t>FDA Approval</a:t>
            </a:r>
            <a:endParaRPr lang="en-US" b="1" dirty="0"/>
          </a:p>
        </p:txBody>
      </p:sp>
      <p:sp>
        <p:nvSpPr>
          <p:cNvPr id="29" name="Text Placeholder 3"/>
          <p:cNvSpPr txBox="1">
            <a:spLocks/>
          </p:cNvSpPr>
          <p:nvPr/>
        </p:nvSpPr>
        <p:spPr bwMode="auto">
          <a:xfrm>
            <a:off x="381000" y="6172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buFontTx/>
              <a:buNone/>
            </a:pPr>
            <a:r>
              <a:rPr lang="en-US" sz="1000" kern="0" smtClean="0"/>
              <a:t>Adapted from: McCamish M, et al. </a:t>
            </a:r>
            <a:r>
              <a:rPr lang="en-US" sz="1000" i="1" kern="0" smtClean="0"/>
              <a:t>Clin Pharmacol Ther</a:t>
            </a:r>
            <a:r>
              <a:rPr lang="en-US" sz="1000" kern="0" smtClean="0"/>
              <a:t>. 2012;91(3):405-417.</a:t>
            </a:r>
          </a:p>
          <a:p>
            <a:pPr marL="0" indent="0">
              <a:spcBef>
                <a:spcPts val="0"/>
              </a:spcBef>
              <a:buFontTx/>
              <a:buNone/>
            </a:pPr>
            <a:r>
              <a:rPr lang="en-US" sz="1000" kern="0" smtClean="0"/>
              <a:t>FDA Draft Guidance for Industry.  Rockville, MD: Center for Drug Evaluation and Research, Center for Biologics Evaluation and Research; U.S. Department of Health and Human Services, Food and Drug Administration; 2012. Available at: www.fda.gov/downloads/Drugs/GuidanceComplianceRegulatoryInformation/Guidances/UCM273001.pdf. Accessed November 5, 2014.</a:t>
            </a:r>
            <a:endParaRPr lang="en-US" sz="1000" kern="0" dirty="0"/>
          </a:p>
        </p:txBody>
      </p:sp>
    </p:spTree>
    <p:extLst>
      <p:ext uri="{BB962C8B-B14F-4D97-AF65-F5344CB8AC3E}">
        <p14:creationId xmlns:p14="http://schemas.microsoft.com/office/powerpoint/2010/main" val="838286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81000"/>
            <a:ext cx="8467725" cy="1143000"/>
          </a:xfrm>
        </p:spPr>
        <p:txBody>
          <a:bodyPr>
            <a:normAutofit/>
          </a:bodyPr>
          <a:lstStyle/>
          <a:p>
            <a:pPr>
              <a:lnSpc>
                <a:spcPct val="85000"/>
              </a:lnSpc>
            </a:pPr>
            <a:r>
              <a:rPr lang="en-US" sz="3600" dirty="0" smtClean="0"/>
              <a:t>Post-Market Monitoring: </a:t>
            </a:r>
            <a:br>
              <a:rPr lang="en-US" sz="3600" dirty="0" smtClean="0"/>
            </a:br>
            <a:r>
              <a:rPr lang="en-US" sz="3600" dirty="0" smtClean="0"/>
              <a:t>EU Risk Management Plans</a:t>
            </a:r>
            <a:endParaRPr lang="en-US" sz="3600" dirty="0"/>
          </a:p>
        </p:txBody>
      </p:sp>
      <p:sp>
        <p:nvSpPr>
          <p:cNvPr id="5" name="Content Placeholder 4"/>
          <p:cNvSpPr>
            <a:spLocks noGrp="1"/>
          </p:cNvSpPr>
          <p:nvPr>
            <p:ph idx="1"/>
          </p:nvPr>
        </p:nvSpPr>
        <p:spPr>
          <a:xfrm>
            <a:off x="363538" y="1570037"/>
            <a:ext cx="8416925" cy="4525963"/>
          </a:xfrm>
        </p:spPr>
        <p:txBody>
          <a:bodyPr/>
          <a:lstStyle/>
          <a:p>
            <a:pPr>
              <a:lnSpc>
                <a:spcPct val="90000"/>
              </a:lnSpc>
            </a:pPr>
            <a:r>
              <a:rPr lang="en-US" sz="2200" dirty="0"/>
              <a:t>“Comprehensive and proactive application of scientifically based methodologies to identify, assess, communicate, and mitigate risk throughout a drug’s life cycle so as to establish and maintain a </a:t>
            </a:r>
            <a:r>
              <a:rPr lang="en-US" sz="2200" dirty="0" smtClean="0"/>
              <a:t>favorable benefit-risk </a:t>
            </a:r>
            <a:r>
              <a:rPr lang="en-US" sz="2200" dirty="0"/>
              <a:t>profile.”</a:t>
            </a:r>
          </a:p>
          <a:p>
            <a:pPr>
              <a:lnSpc>
                <a:spcPct val="90000"/>
              </a:lnSpc>
            </a:pPr>
            <a:r>
              <a:rPr lang="en-US" sz="2200" dirty="0"/>
              <a:t>Mandatory for biologics (immune reactions)</a:t>
            </a:r>
          </a:p>
          <a:p>
            <a:pPr>
              <a:lnSpc>
                <a:spcPct val="90000"/>
              </a:lnSpc>
            </a:pPr>
            <a:r>
              <a:rPr lang="en-US" sz="2200" dirty="0"/>
              <a:t>Four steps for a particular risk:</a:t>
            </a:r>
          </a:p>
          <a:p>
            <a:pPr marL="0" indent="0">
              <a:lnSpc>
                <a:spcPct val="90000"/>
              </a:lnSpc>
              <a:buNone/>
            </a:pPr>
            <a:endParaRPr lang="en-US" sz="2200" dirty="0"/>
          </a:p>
          <a:p>
            <a:pPr>
              <a:lnSpc>
                <a:spcPct val="90000"/>
              </a:lnSpc>
            </a:pPr>
            <a:endParaRPr lang="en-US" sz="2200" dirty="0"/>
          </a:p>
        </p:txBody>
      </p:sp>
      <p:sp>
        <p:nvSpPr>
          <p:cNvPr id="4" name="Text Placeholder 3"/>
          <p:cNvSpPr>
            <a:spLocks noGrp="1"/>
          </p:cNvSpPr>
          <p:nvPr>
            <p:ph type="body" sz="quarter" idx="4294967295"/>
          </p:nvPr>
        </p:nvSpPr>
        <p:spPr>
          <a:xfrm>
            <a:off x="381000" y="6400800"/>
            <a:ext cx="8001000" cy="304800"/>
          </a:xfrm>
        </p:spPr>
        <p:txBody>
          <a:bodyPr anchor="t" anchorCtr="0">
            <a:noAutofit/>
          </a:bodyPr>
          <a:lstStyle/>
          <a:p>
            <a:pPr marL="0" indent="0">
              <a:buNone/>
            </a:pPr>
            <a:r>
              <a:rPr lang="en-US" sz="1200" dirty="0" err="1" smtClean="0"/>
              <a:t>Zuñiga</a:t>
            </a:r>
            <a:r>
              <a:rPr lang="en-US" sz="1200" dirty="0" smtClean="0"/>
              <a:t> L, et al. </a:t>
            </a:r>
            <a:r>
              <a:rPr lang="en-US" sz="1200" i="1" dirty="0" err="1"/>
              <a:t>Pharmacoepidemiol</a:t>
            </a:r>
            <a:r>
              <a:rPr lang="en-US" sz="1200" i="1" dirty="0"/>
              <a:t> Drug </a:t>
            </a:r>
            <a:r>
              <a:rPr lang="en-US" sz="1200" i="1" dirty="0" err="1"/>
              <a:t>Saf</a:t>
            </a:r>
            <a:r>
              <a:rPr lang="en-US" sz="1200" dirty="0"/>
              <a:t>. </a:t>
            </a:r>
            <a:r>
              <a:rPr lang="en-US" sz="1200" dirty="0" smtClean="0"/>
              <a:t>2010;19(7</a:t>
            </a:r>
            <a:r>
              <a:rPr lang="en-US" sz="1200" dirty="0"/>
              <a:t>):</a:t>
            </a:r>
            <a:r>
              <a:rPr lang="en-US" sz="1200" dirty="0" smtClean="0"/>
              <a:t>661-669</a:t>
            </a:r>
            <a:r>
              <a:rPr lang="en-US" sz="1200" dirty="0"/>
              <a:t>.</a:t>
            </a:r>
          </a:p>
        </p:txBody>
      </p:sp>
      <p:graphicFrame>
        <p:nvGraphicFramePr>
          <p:cNvPr id="3" name="Table 2"/>
          <p:cNvGraphicFramePr>
            <a:graphicFrameLocks noGrp="1"/>
          </p:cNvGraphicFramePr>
          <p:nvPr>
            <p:extLst>
              <p:ext uri="{D42A27DB-BD31-4B8C-83A1-F6EECF244321}">
                <p14:modId xmlns:p14="http://schemas.microsoft.com/office/powerpoint/2010/main" val="1259375226"/>
              </p:ext>
            </p:extLst>
          </p:nvPr>
        </p:nvGraphicFramePr>
        <p:xfrm>
          <a:off x="609600" y="4038600"/>
          <a:ext cx="8077200" cy="1981200"/>
        </p:xfrm>
        <a:graphic>
          <a:graphicData uri="http://schemas.openxmlformats.org/drawingml/2006/table">
            <a:tbl>
              <a:tblPr firstRow="1" bandRow="1">
                <a:tableStyleId>{00A15C55-8517-42AA-B614-E9B94910E393}</a:tableStyleId>
              </a:tblPr>
              <a:tblGrid>
                <a:gridCol w="2414833"/>
                <a:gridCol w="2969967"/>
                <a:gridCol w="2692400"/>
              </a:tblGrid>
              <a:tr h="396240">
                <a:tc>
                  <a:txBody>
                    <a:bodyPr/>
                    <a:lstStyle/>
                    <a:p>
                      <a:r>
                        <a:rPr lang="en-US" dirty="0" smtClean="0">
                          <a:solidFill>
                            <a:schemeClr val="bg2"/>
                          </a:solidFill>
                        </a:rPr>
                        <a:t>Step</a:t>
                      </a:r>
                      <a:endParaRPr lang="en-US" dirty="0">
                        <a:solidFill>
                          <a:schemeClr val="bg2"/>
                        </a:solidFill>
                      </a:endParaRPr>
                    </a:p>
                  </a:txBody>
                  <a:tcPr anchor="b">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dirty="0" smtClean="0">
                          <a:solidFill>
                            <a:schemeClr val="bg2"/>
                          </a:solidFill>
                        </a:rPr>
                        <a:t>Description</a:t>
                      </a:r>
                      <a:endParaRPr lang="en-US" dirty="0">
                        <a:solidFill>
                          <a:schemeClr val="bg2"/>
                        </a:solidFill>
                      </a:endParaRPr>
                    </a:p>
                  </a:txBody>
                  <a:tcPr anchor="b">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dirty="0" smtClean="0">
                          <a:solidFill>
                            <a:schemeClr val="bg2"/>
                          </a:solidFill>
                        </a:rPr>
                        <a:t>Risk Management Plan</a:t>
                      </a:r>
                      <a:endParaRPr lang="en-US" dirty="0">
                        <a:solidFill>
                          <a:schemeClr val="bg2"/>
                        </a:solidFill>
                      </a:endParaRPr>
                    </a:p>
                  </a:txBody>
                  <a:tcPr anchor="b">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396240">
                <a:tc>
                  <a:txBody>
                    <a:bodyPr/>
                    <a:lstStyle/>
                    <a:p>
                      <a:pPr marL="0" indent="0">
                        <a:buNone/>
                      </a:pPr>
                      <a:r>
                        <a:rPr lang="en-US" b="1" dirty="0" smtClean="0">
                          <a:solidFill>
                            <a:schemeClr val="tx1"/>
                          </a:solidFill>
                        </a:rPr>
                        <a:t>1. Detection</a:t>
                      </a:r>
                      <a:endParaRPr lang="en-US"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tx1"/>
                          </a:solidFill>
                        </a:rPr>
                        <a:t>Identify risk</a:t>
                      </a:r>
                      <a:endParaRPr lang="en-US"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b="1" dirty="0" err="1" smtClean="0">
                          <a:solidFill>
                            <a:schemeClr val="tx1"/>
                          </a:solidFill>
                        </a:rPr>
                        <a:t>Pharmacovigilance</a:t>
                      </a:r>
                      <a:endParaRPr lang="en-US"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96240">
                <a:tc>
                  <a:txBody>
                    <a:bodyPr/>
                    <a:lstStyle/>
                    <a:p>
                      <a:r>
                        <a:rPr lang="en-US" b="1" dirty="0" smtClean="0">
                          <a:solidFill>
                            <a:schemeClr val="tx1"/>
                          </a:solidFill>
                        </a:rPr>
                        <a:t>2. Assessment </a:t>
                      </a:r>
                      <a:endParaRPr lang="en-US"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tx1"/>
                          </a:solidFill>
                        </a:rPr>
                        <a:t>Understand/monitor risk</a:t>
                      </a:r>
                      <a:endParaRPr lang="en-US"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r>
              <a:tr h="396240">
                <a:tc>
                  <a:txBody>
                    <a:bodyPr/>
                    <a:lstStyle/>
                    <a:p>
                      <a:r>
                        <a:rPr lang="en-US" b="1" dirty="0" smtClean="0">
                          <a:solidFill>
                            <a:schemeClr val="tx1"/>
                          </a:solidFill>
                        </a:rPr>
                        <a:t>3. Communication</a:t>
                      </a:r>
                      <a:endParaRPr lang="en-US"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tx1"/>
                          </a:solidFill>
                        </a:rPr>
                        <a:t>HCP</a:t>
                      </a:r>
                      <a:r>
                        <a:rPr lang="en-US" b="1" baseline="0" dirty="0" smtClean="0">
                          <a:solidFill>
                            <a:schemeClr val="tx1"/>
                          </a:solidFill>
                        </a:rPr>
                        <a:t> education</a:t>
                      </a:r>
                      <a:endParaRPr lang="en-US"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ctr"/>
                      <a:r>
                        <a:rPr lang="en-US" b="1" dirty="0" smtClean="0">
                          <a:solidFill>
                            <a:schemeClr val="tx1"/>
                          </a:solidFill>
                        </a:rPr>
                        <a:t>Risk minimization</a:t>
                      </a:r>
                      <a:endParaRPr lang="en-US" b="1" dirty="0">
                        <a:solidFill>
                          <a:schemeClr val="tx1"/>
                        </a:solidFill>
                      </a:endParaRPr>
                    </a:p>
                  </a:txBody>
                  <a:tcPr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US" b="1" dirty="0" smtClean="0">
                          <a:solidFill>
                            <a:schemeClr val="tx1"/>
                          </a:solidFill>
                        </a:rPr>
                        <a:t>4. Minimization</a:t>
                      </a:r>
                      <a:endParaRPr lang="en-US"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tx1"/>
                          </a:solidFill>
                        </a:rPr>
                        <a:t>Act</a:t>
                      </a:r>
                      <a:r>
                        <a:rPr lang="en-US" b="1" baseline="0" dirty="0" smtClean="0">
                          <a:solidFill>
                            <a:schemeClr val="tx1"/>
                          </a:solidFill>
                        </a:rPr>
                        <a:t> to reduce risk</a:t>
                      </a:r>
                      <a:endParaRPr lang="en-US"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tc>
              </a:tr>
            </a:tbl>
          </a:graphicData>
        </a:graphic>
      </p:graphicFrame>
    </p:spTree>
    <p:extLst>
      <p:ext uri="{BB962C8B-B14F-4D97-AF65-F5344CB8AC3E}">
        <p14:creationId xmlns:p14="http://schemas.microsoft.com/office/powerpoint/2010/main" val="2194535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81000"/>
            <a:ext cx="8467725" cy="1143000"/>
          </a:xfrm>
        </p:spPr>
        <p:txBody>
          <a:bodyPr>
            <a:normAutofit/>
          </a:bodyPr>
          <a:lstStyle/>
          <a:p>
            <a:pPr>
              <a:lnSpc>
                <a:spcPct val="85000"/>
              </a:lnSpc>
            </a:pPr>
            <a:r>
              <a:rPr lang="en-US" sz="3600" dirty="0" err="1" smtClean="0"/>
              <a:t>Pharmacovigilance</a:t>
            </a:r>
            <a:r>
              <a:rPr lang="en-US" sz="3600" dirty="0" smtClean="0"/>
              <a:t>: </a:t>
            </a:r>
            <a:br>
              <a:rPr lang="en-US" sz="3600" dirty="0" smtClean="0"/>
            </a:br>
            <a:r>
              <a:rPr lang="en-US" sz="3600" dirty="0" smtClean="0"/>
              <a:t>Challenges in the USA</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a:t>Traceability and attribution</a:t>
            </a:r>
          </a:p>
          <a:p>
            <a:pPr lvl="1"/>
            <a:r>
              <a:rPr lang="en-US" sz="2400" dirty="0"/>
              <a:t>Naming</a:t>
            </a:r>
          </a:p>
          <a:p>
            <a:pPr lvl="1"/>
            <a:r>
              <a:rPr lang="en-US" sz="2400" dirty="0" smtClean="0"/>
              <a:t>Codes: NDC vs HCPCS</a:t>
            </a:r>
          </a:p>
          <a:p>
            <a:pPr lvl="1"/>
            <a:r>
              <a:rPr lang="en-US" sz="2400" dirty="0" smtClean="0"/>
              <a:t>The burden of correct attribution of safety signals is with the healthcare provider</a:t>
            </a:r>
            <a:endParaRPr lang="en-US" sz="2400" dirty="0"/>
          </a:p>
          <a:p>
            <a:r>
              <a:rPr lang="en-US" sz="2800" dirty="0" smtClean="0"/>
              <a:t>Data</a:t>
            </a:r>
          </a:p>
          <a:p>
            <a:pPr lvl="1"/>
            <a:r>
              <a:rPr lang="en-US" sz="2400" dirty="0"/>
              <a:t>Electronic health record </a:t>
            </a:r>
          </a:p>
          <a:p>
            <a:pPr lvl="1"/>
            <a:r>
              <a:rPr lang="en-US" sz="2400" dirty="0" smtClean="0"/>
              <a:t>Prospective registries</a:t>
            </a:r>
          </a:p>
          <a:p>
            <a:pPr lvl="1"/>
            <a:r>
              <a:rPr lang="en-US" sz="2400" dirty="0" smtClean="0"/>
              <a:t>Administrative claims</a:t>
            </a:r>
          </a:p>
          <a:p>
            <a:pPr lvl="1"/>
            <a:r>
              <a:rPr lang="en-US" sz="2400" dirty="0" smtClean="0"/>
              <a:t>Linked databases</a:t>
            </a:r>
          </a:p>
          <a:p>
            <a:r>
              <a:rPr lang="en-US" dirty="0" smtClean="0"/>
              <a:t>Transitions of care</a:t>
            </a:r>
          </a:p>
          <a:p>
            <a:endParaRPr lang="en-US" sz="2800" dirty="0"/>
          </a:p>
        </p:txBody>
      </p:sp>
    </p:spTree>
    <p:extLst>
      <p:ext uri="{BB962C8B-B14F-4D97-AF65-F5344CB8AC3E}">
        <p14:creationId xmlns:p14="http://schemas.microsoft.com/office/powerpoint/2010/main" val="1813394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228600"/>
            <a:ext cx="8467725" cy="1143000"/>
          </a:xfrm>
        </p:spPr>
        <p:txBody>
          <a:bodyPr/>
          <a:lstStyle/>
          <a:p>
            <a:r>
              <a:rPr lang="en-US" dirty="0" smtClean="0"/>
              <a:t>Summary</a:t>
            </a:r>
            <a:endParaRPr lang="en-US" dirty="0"/>
          </a:p>
        </p:txBody>
      </p:sp>
      <p:sp>
        <p:nvSpPr>
          <p:cNvPr id="3" name="Content Placeholder 2"/>
          <p:cNvSpPr>
            <a:spLocks noGrp="1"/>
          </p:cNvSpPr>
          <p:nvPr>
            <p:ph idx="1"/>
          </p:nvPr>
        </p:nvSpPr>
        <p:spPr>
          <a:xfrm>
            <a:off x="304800" y="1600200"/>
            <a:ext cx="8686800" cy="4525963"/>
          </a:xfrm>
        </p:spPr>
        <p:txBody>
          <a:bodyPr/>
          <a:lstStyle/>
          <a:p>
            <a:pPr>
              <a:lnSpc>
                <a:spcPct val="90000"/>
              </a:lnSpc>
              <a:spcAft>
                <a:spcPts val="600"/>
              </a:spcAft>
            </a:pPr>
            <a:r>
              <a:rPr lang="en-US" dirty="0" smtClean="0"/>
              <a:t>Biosimilars are not generic biologics</a:t>
            </a:r>
          </a:p>
          <a:p>
            <a:pPr>
              <a:lnSpc>
                <a:spcPct val="90000"/>
              </a:lnSpc>
              <a:spcAft>
                <a:spcPts val="600"/>
              </a:spcAft>
            </a:pPr>
            <a:r>
              <a:rPr lang="en-US" dirty="0" smtClean="0"/>
              <a:t>The comparability exercise that allows </a:t>
            </a:r>
            <a:br>
              <a:rPr lang="en-US" dirty="0" smtClean="0"/>
            </a:br>
            <a:r>
              <a:rPr lang="en-US" dirty="0" smtClean="0"/>
              <a:t>a biosimilar to demonstrate that it is “highly similar” to a reference is </a:t>
            </a:r>
            <a:br>
              <a:rPr lang="en-US" dirty="0" smtClean="0"/>
            </a:br>
            <a:r>
              <a:rPr lang="en-US" dirty="0" smtClean="0"/>
              <a:t>scientific and robust</a:t>
            </a:r>
          </a:p>
          <a:p>
            <a:pPr>
              <a:lnSpc>
                <a:spcPct val="90000"/>
              </a:lnSpc>
              <a:spcAft>
                <a:spcPts val="600"/>
              </a:spcAft>
            </a:pPr>
            <a:r>
              <a:rPr lang="en-US" dirty="0" smtClean="0"/>
              <a:t>Interchangeability and </a:t>
            </a:r>
            <a:r>
              <a:rPr lang="en-US" dirty="0" err="1" smtClean="0"/>
              <a:t>pharmacovigilance</a:t>
            </a:r>
            <a:r>
              <a:rPr lang="en-US" dirty="0" smtClean="0"/>
              <a:t> are challenges that need to be addressed</a:t>
            </a:r>
            <a:endParaRPr lang="en-US" dirty="0"/>
          </a:p>
        </p:txBody>
      </p:sp>
    </p:spTree>
    <p:extLst>
      <p:ext uri="{BB962C8B-B14F-4D97-AF65-F5344CB8AC3E}">
        <p14:creationId xmlns:p14="http://schemas.microsoft.com/office/powerpoint/2010/main" val="1690346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832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467600" cy="1143000"/>
          </a:xfrm>
        </p:spPr>
        <p:txBody>
          <a:bodyPr>
            <a:normAutofit/>
          </a:bodyPr>
          <a:lstStyle/>
          <a:p>
            <a:pPr>
              <a:lnSpc>
                <a:spcPct val="85000"/>
              </a:lnSpc>
            </a:pPr>
            <a:r>
              <a:rPr lang="en-US" sz="3600" dirty="0" smtClean="0"/>
              <a:t>Biosimilar Definitions by Regulatory Agencies</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US Food and Drug Administration (FDA)</a:t>
            </a:r>
          </a:p>
          <a:p>
            <a:pPr lvl="1"/>
            <a:r>
              <a:rPr lang="en-US" dirty="0" smtClean="0"/>
              <a:t>A biological </a:t>
            </a:r>
            <a:r>
              <a:rPr lang="en-US" dirty="0"/>
              <a:t>product that is highly similar to a US-licensed reference </a:t>
            </a:r>
            <a:r>
              <a:rPr lang="en-US" dirty="0" smtClean="0"/>
              <a:t>biological </a:t>
            </a:r>
            <a:r>
              <a:rPr lang="en-US" dirty="0"/>
              <a:t>product notwithstanding minor differences in inactive components, and for which there are no clinically meaningful differences in safety, purity, or potency of the </a:t>
            </a:r>
            <a:r>
              <a:rPr lang="en-US" dirty="0" smtClean="0"/>
              <a:t>product</a:t>
            </a:r>
            <a:endParaRPr lang="en-US" dirty="0"/>
          </a:p>
          <a:p>
            <a:r>
              <a:rPr lang="en-US" dirty="0"/>
              <a:t>European Medicines Agency (</a:t>
            </a:r>
            <a:r>
              <a:rPr lang="en-US" dirty="0" smtClean="0"/>
              <a:t>EMA)</a:t>
            </a:r>
          </a:p>
          <a:p>
            <a:pPr lvl="1"/>
            <a:r>
              <a:rPr lang="en-US" dirty="0" smtClean="0"/>
              <a:t>…structurally </a:t>
            </a:r>
            <a:r>
              <a:rPr lang="en-US" dirty="0"/>
              <a:t>highly similar versions of an already authorized biological medicinal product (the reference product) with demonstrated similarity in physicochemical characteristics, efficacy, and safety, based on a comprehensive comparability </a:t>
            </a:r>
            <a:r>
              <a:rPr lang="en-US" dirty="0" smtClean="0"/>
              <a:t>exercise</a:t>
            </a:r>
            <a:endParaRPr lang="en-US" dirty="0"/>
          </a:p>
          <a:p>
            <a:endParaRPr lang="en-US" dirty="0"/>
          </a:p>
        </p:txBody>
      </p:sp>
      <p:sp>
        <p:nvSpPr>
          <p:cNvPr id="4" name="Text Placeholder 6"/>
          <p:cNvSpPr txBox="1">
            <a:spLocks/>
          </p:cNvSpPr>
          <p:nvPr/>
        </p:nvSpPr>
        <p:spPr>
          <a:xfrm>
            <a:off x="370562" y="6041571"/>
            <a:ext cx="9154438" cy="66402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SzPct val="105000"/>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SzPct val="105000"/>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SzPct val="105000"/>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SzPct val="105000"/>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SzPct val="105000"/>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t>FDA Draft Guidance.  </a:t>
            </a:r>
            <a:r>
              <a:rPr lang="en-US" sz="1200" b="1" dirty="0" smtClean="0"/>
              <a:t>Rockville, MD</a:t>
            </a:r>
            <a:r>
              <a:rPr lang="en-US" sz="1200" b="1" dirty="0"/>
              <a:t>: Center for Drug Evaluation and Research, Center for Biologics Evaluation and </a:t>
            </a:r>
            <a:r>
              <a:rPr lang="en-US" sz="1200" b="1" dirty="0" smtClean="0"/>
              <a:t>Research; U.S. Department of Health and Human Services, Food and Drug Administration; 2012.  Available </a:t>
            </a:r>
            <a:r>
              <a:rPr lang="en-US" sz="1200" b="1" dirty="0"/>
              <a:t>at: </a:t>
            </a:r>
            <a:r>
              <a:rPr lang="en-US" sz="1200" b="1" dirty="0" smtClean="0"/>
              <a:t>www.fda.gov/downloads/Drugs/GuidanceComplianceRegulatoryInformation/Guidances/UCM291128.pdf</a:t>
            </a:r>
            <a:endParaRPr lang="en-US" sz="1200" b="1" dirty="0"/>
          </a:p>
          <a:p>
            <a:pPr marL="0" indent="0">
              <a:spcBef>
                <a:spcPts val="0"/>
              </a:spcBef>
              <a:buFont typeface="Arial"/>
              <a:buNone/>
            </a:pPr>
            <a:r>
              <a:rPr lang="nl-NL" sz="1200" b="1" dirty="0" smtClean="0"/>
              <a:t>Weise M, et al. </a:t>
            </a:r>
            <a:r>
              <a:rPr lang="nl-NL" sz="1200" b="1" i="1" dirty="0" smtClean="0"/>
              <a:t>Nat Biotechnol</a:t>
            </a:r>
            <a:r>
              <a:rPr lang="nl-NL" sz="1200" b="1" dirty="0" smtClean="0"/>
              <a:t>. 2011;29(8):690-693. Accessed November 3, 2014.</a:t>
            </a:r>
          </a:p>
        </p:txBody>
      </p:sp>
    </p:spTree>
    <p:extLst>
      <p:ext uri="{BB962C8B-B14F-4D97-AF65-F5344CB8AC3E}">
        <p14:creationId xmlns:p14="http://schemas.microsoft.com/office/powerpoint/2010/main" val="2677911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81000"/>
            <a:ext cx="8467725" cy="1143000"/>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85000"/>
              </a:lnSpc>
              <a:defRPr/>
            </a:pPr>
            <a:r>
              <a:rPr lang="en-US" sz="3600" dirty="0" smtClean="0"/>
              <a:t>Biologics vs Small </a:t>
            </a:r>
            <a:br>
              <a:rPr lang="en-US" sz="3600" dirty="0" smtClean="0"/>
            </a:br>
            <a:r>
              <a:rPr lang="en-US" sz="3600" dirty="0" smtClean="0"/>
              <a:t>Molecule Drugs</a:t>
            </a:r>
            <a:endParaRPr lang="en-US" sz="3600" dirty="0"/>
          </a:p>
        </p:txBody>
      </p:sp>
      <p:sp>
        <p:nvSpPr>
          <p:cNvPr id="4" name="Text Placeholder 3"/>
          <p:cNvSpPr>
            <a:spLocks noGrp="1"/>
          </p:cNvSpPr>
          <p:nvPr>
            <p:ph idx="1"/>
          </p:nvPr>
        </p:nvSpPr>
        <p:spPr>
          <a:xfrm>
            <a:off x="381000" y="6413739"/>
            <a:ext cx="8229600" cy="596661"/>
          </a:xfrm>
        </p:spPr>
        <p:txBody>
          <a:bodyPr anchor="t" anchorCtr="0">
            <a:normAutofit/>
          </a:bodyPr>
          <a:lstStyle/>
          <a:p>
            <a:pPr marL="0" indent="0">
              <a:spcBef>
                <a:spcPts val="0"/>
              </a:spcBef>
              <a:spcAft>
                <a:spcPts val="0"/>
              </a:spcAft>
              <a:buNone/>
            </a:pPr>
            <a:r>
              <a:rPr lang="en-US" sz="1200" dirty="0"/>
              <a:t>Courtesy of: Olgun Guvench, MD, PhD, </a:t>
            </a:r>
            <a:r>
              <a:rPr lang="en-US" sz="1200" dirty="0" smtClean="0"/>
              <a:t>University </a:t>
            </a:r>
            <a:r>
              <a:rPr lang="en-US" sz="1200" dirty="0"/>
              <a:t>of New England College of </a:t>
            </a:r>
            <a:r>
              <a:rPr lang="en-US" sz="1200" dirty="0" smtClean="0"/>
              <a:t>Pharmacy</a:t>
            </a:r>
            <a:endParaRPr lang="en-US" sz="1200" dirty="0"/>
          </a:p>
          <a:p>
            <a:pPr>
              <a:spcBef>
                <a:spcPts val="0"/>
              </a:spcBef>
              <a:spcAft>
                <a:spcPts val="0"/>
              </a:spcAft>
            </a:pPr>
            <a:endParaRPr lang="en-US" sz="1200" dirty="0"/>
          </a:p>
        </p:txBody>
      </p:sp>
      <p:pic>
        <p:nvPicPr>
          <p:cNvPr id="1026" name="Picture 2"/>
          <p:cNvPicPr>
            <a:picLocks noChangeAspect="1" noChangeArrowheads="1"/>
          </p:cNvPicPr>
          <p:nvPr/>
        </p:nvPicPr>
        <p:blipFill>
          <a:blip r:embed="rId3"/>
          <a:srcRect/>
          <a:stretch>
            <a:fillRect/>
          </a:stretch>
        </p:blipFill>
        <p:spPr bwMode="auto">
          <a:xfrm>
            <a:off x="32730" y="1895599"/>
            <a:ext cx="5123952" cy="3057401"/>
          </a:xfrm>
          <a:prstGeom prst="rect">
            <a:avLst/>
          </a:prstGeom>
          <a:noFill/>
          <a:ln w="9525">
            <a:noFill/>
            <a:miter lim="800000"/>
            <a:headEnd/>
            <a:tailEnd/>
          </a:ln>
          <a:effectLst/>
        </p:spPr>
      </p:pic>
      <p:sp>
        <p:nvSpPr>
          <p:cNvPr id="6" name="Line Callout 1 5"/>
          <p:cNvSpPr/>
          <p:nvPr/>
        </p:nvSpPr>
        <p:spPr>
          <a:xfrm>
            <a:off x="228600" y="1295400"/>
            <a:ext cx="1981200" cy="838200"/>
          </a:xfrm>
          <a:prstGeom prst="borderCallout1">
            <a:avLst>
              <a:gd name="adj1" fmla="val 24013"/>
              <a:gd name="adj2" fmla="val 106444"/>
              <a:gd name="adj3" fmla="val 76729"/>
              <a:gd name="adj4" fmla="val 131708"/>
            </a:avLst>
          </a:prstGeom>
          <a:solidFill>
            <a:schemeClr val="bg1"/>
          </a:solidFill>
          <a:ln w="25400">
            <a:solidFill>
              <a:schemeClr val="tx1"/>
            </a:solidFill>
            <a:headEnd type="none"/>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r>
              <a:rPr lang="en-US" sz="1400" b="1" dirty="0" smtClean="0">
                <a:solidFill>
                  <a:schemeClr val="tx1"/>
                </a:solidFill>
                <a:ea typeface="ＭＳ Ｐゴシック" charset="-128"/>
              </a:rPr>
              <a:t>Human EPO</a:t>
            </a:r>
          </a:p>
          <a:p>
            <a:pPr algn="ctr">
              <a:buFontTx/>
              <a:buNone/>
            </a:pPr>
            <a:r>
              <a:rPr lang="en-US" sz="1400" dirty="0" smtClean="0">
                <a:solidFill>
                  <a:schemeClr val="tx1"/>
                </a:solidFill>
                <a:ea typeface="ＭＳ Ｐゴシック" charset="-128"/>
              </a:rPr>
              <a:t>165 amino acids</a:t>
            </a:r>
          </a:p>
          <a:p>
            <a:pPr algn="ctr">
              <a:buFontTx/>
              <a:buNone/>
            </a:pPr>
            <a:r>
              <a:rPr lang="en-US" sz="1400" dirty="0" smtClean="0">
                <a:solidFill>
                  <a:schemeClr val="tx1"/>
                </a:solidFill>
                <a:ea typeface="ＭＳ Ｐゴシック" charset="-128"/>
              </a:rPr>
              <a:t>MW ~ 34,000 Da</a:t>
            </a:r>
            <a:endParaRPr lang="en-US" sz="1400" dirty="0">
              <a:solidFill>
                <a:schemeClr val="tx1"/>
              </a:solidFill>
            </a:endParaRPr>
          </a:p>
        </p:txBody>
      </p:sp>
      <p:sp>
        <p:nvSpPr>
          <p:cNvPr id="7" name="Line Callout 1 6"/>
          <p:cNvSpPr/>
          <p:nvPr/>
        </p:nvSpPr>
        <p:spPr>
          <a:xfrm>
            <a:off x="2743200" y="4724400"/>
            <a:ext cx="1981200" cy="838200"/>
          </a:xfrm>
          <a:prstGeom prst="borderCallout1">
            <a:avLst>
              <a:gd name="adj1" fmla="val -10437"/>
              <a:gd name="adj2" fmla="val 54217"/>
              <a:gd name="adj3" fmla="val -136625"/>
              <a:gd name="adj4" fmla="val 89183"/>
            </a:avLst>
          </a:prstGeom>
          <a:solidFill>
            <a:schemeClr val="bg1"/>
          </a:solidFill>
          <a:ln w="25400">
            <a:solidFill>
              <a:schemeClr val="tx1"/>
            </a:solidFill>
            <a:headEnd type="none"/>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buFontTx/>
              <a:buNone/>
            </a:pPr>
            <a:r>
              <a:rPr lang="en-US" sz="1400" b="1" dirty="0" smtClean="0">
                <a:solidFill>
                  <a:schemeClr val="tx1"/>
                </a:solidFill>
                <a:ea typeface="ＭＳ Ｐゴシック" charset="-128"/>
              </a:rPr>
              <a:t>Cisplatin</a:t>
            </a:r>
          </a:p>
          <a:p>
            <a:pPr algn="ctr">
              <a:buFontTx/>
              <a:buNone/>
            </a:pPr>
            <a:r>
              <a:rPr lang="en-US" sz="1400" dirty="0" smtClean="0">
                <a:solidFill>
                  <a:schemeClr val="tx1"/>
                </a:solidFill>
                <a:ea typeface="ＭＳ Ｐゴシック" charset="-128"/>
              </a:rPr>
              <a:t>(NH</a:t>
            </a:r>
            <a:r>
              <a:rPr lang="en-US" sz="1400" baseline="-25000" dirty="0" smtClean="0">
                <a:solidFill>
                  <a:schemeClr val="tx1"/>
                </a:solidFill>
                <a:ea typeface="ＭＳ Ｐゴシック" charset="-128"/>
              </a:rPr>
              <a:t>3</a:t>
            </a:r>
            <a:r>
              <a:rPr lang="en-US" sz="1400" dirty="0" smtClean="0">
                <a:solidFill>
                  <a:schemeClr val="tx1"/>
                </a:solidFill>
                <a:ea typeface="ＭＳ Ｐゴシック" charset="-128"/>
              </a:rPr>
              <a:t>)</a:t>
            </a:r>
            <a:r>
              <a:rPr lang="en-US" sz="1400" baseline="-25000" dirty="0" smtClean="0">
                <a:solidFill>
                  <a:schemeClr val="tx1"/>
                </a:solidFill>
                <a:ea typeface="ＭＳ Ｐゴシック" charset="-128"/>
              </a:rPr>
              <a:t>2</a:t>
            </a:r>
            <a:r>
              <a:rPr lang="en-US" sz="1400" dirty="0" smtClean="0">
                <a:solidFill>
                  <a:schemeClr val="tx1"/>
                </a:solidFill>
                <a:ea typeface="ＭＳ Ｐゴシック" charset="-128"/>
              </a:rPr>
              <a:t>PtCl</a:t>
            </a:r>
            <a:r>
              <a:rPr lang="en-US" sz="1400" baseline="-25000" dirty="0" smtClean="0">
                <a:solidFill>
                  <a:schemeClr val="tx1"/>
                </a:solidFill>
                <a:ea typeface="ＭＳ Ｐゴシック" charset="-128"/>
              </a:rPr>
              <a:t>2</a:t>
            </a:r>
          </a:p>
          <a:p>
            <a:pPr algn="ctr">
              <a:buFontTx/>
              <a:buNone/>
            </a:pPr>
            <a:r>
              <a:rPr lang="en-US" sz="1400" dirty="0" smtClean="0">
                <a:solidFill>
                  <a:schemeClr val="tx1"/>
                </a:solidFill>
                <a:ea typeface="ＭＳ Ｐゴシック" charset="-128"/>
              </a:rPr>
              <a:t>MW ~ 300 Da</a:t>
            </a:r>
            <a:endParaRPr lang="en-US" sz="1400" dirty="0">
              <a:solidFill>
                <a:schemeClr val="tx1"/>
              </a:solidFill>
            </a:endParaRPr>
          </a:p>
        </p:txBody>
      </p:sp>
      <p:sp>
        <p:nvSpPr>
          <p:cNvPr id="3" name="Rectangle 2"/>
          <p:cNvSpPr/>
          <p:nvPr/>
        </p:nvSpPr>
        <p:spPr>
          <a:xfrm>
            <a:off x="5156682" y="1447361"/>
            <a:ext cx="3792366" cy="4031873"/>
          </a:xfrm>
          <a:prstGeom prst="rect">
            <a:avLst/>
          </a:prstGeom>
        </p:spPr>
        <p:txBody>
          <a:bodyPr wrap="square">
            <a:spAutoFit/>
          </a:bodyPr>
          <a:lstStyle/>
          <a:p>
            <a:pPr>
              <a:lnSpc>
                <a:spcPct val="90000"/>
              </a:lnSpc>
              <a:spcAft>
                <a:spcPts val="600"/>
              </a:spcAft>
            </a:pPr>
            <a:r>
              <a:rPr lang="en-US" sz="2400" b="1" dirty="0" smtClean="0">
                <a:ea typeface="ＭＳ Ｐゴシック" charset="-128"/>
              </a:rPr>
              <a:t>Biologics are far more complex than traditional small molecule drugs in: </a:t>
            </a:r>
          </a:p>
          <a:p>
            <a:pPr>
              <a:lnSpc>
                <a:spcPct val="90000"/>
              </a:lnSpc>
              <a:spcAft>
                <a:spcPts val="600"/>
              </a:spcAft>
            </a:pPr>
            <a:r>
              <a:rPr lang="en-US" sz="2400" b="1" dirty="0" smtClean="0">
                <a:ea typeface="ＭＳ Ｐゴシック" charset="-128"/>
              </a:rPr>
              <a:t> </a:t>
            </a:r>
          </a:p>
          <a:p>
            <a:pPr marL="800100" lvl="1" indent="-342900">
              <a:lnSpc>
                <a:spcPct val="90000"/>
              </a:lnSpc>
              <a:spcAft>
                <a:spcPts val="600"/>
              </a:spcAft>
              <a:buClr>
                <a:schemeClr val="tx2"/>
              </a:buClr>
              <a:buFont typeface="Arial" panose="020B0604020202020204" pitchFamily="34" charset="0"/>
              <a:buChar char="•"/>
            </a:pPr>
            <a:r>
              <a:rPr lang="en-US" sz="2000" b="1" dirty="0" smtClean="0">
                <a:ea typeface="ＭＳ Ｐゴシック" charset="-128"/>
              </a:rPr>
              <a:t>Molecular weight</a:t>
            </a:r>
          </a:p>
          <a:p>
            <a:pPr marL="800100" lvl="1" indent="-342900">
              <a:lnSpc>
                <a:spcPct val="90000"/>
              </a:lnSpc>
              <a:spcAft>
                <a:spcPts val="600"/>
              </a:spcAft>
              <a:buClr>
                <a:schemeClr val="tx2"/>
              </a:buClr>
              <a:buFont typeface="Arial" panose="020B0604020202020204" pitchFamily="34" charset="0"/>
              <a:buChar char="•"/>
            </a:pPr>
            <a:r>
              <a:rPr lang="en-US" sz="2000" b="1" dirty="0" smtClean="0">
                <a:ea typeface="ＭＳ Ｐゴシック" charset="-128"/>
              </a:rPr>
              <a:t>Structure (tertiary and quaternary structures, post-translational modifications)</a:t>
            </a:r>
          </a:p>
          <a:p>
            <a:pPr marL="800100" lvl="1" indent="-342900">
              <a:lnSpc>
                <a:spcPct val="90000"/>
              </a:lnSpc>
              <a:spcAft>
                <a:spcPts val="600"/>
              </a:spcAft>
              <a:buClr>
                <a:schemeClr val="tx2"/>
              </a:buClr>
              <a:buFont typeface="Arial" panose="020B0604020202020204" pitchFamily="34" charset="0"/>
              <a:buChar char="•"/>
            </a:pPr>
            <a:r>
              <a:rPr lang="en-US" sz="2000" b="1" dirty="0" smtClean="0">
                <a:ea typeface="ＭＳ Ｐゴシック" charset="-128"/>
              </a:rPr>
              <a:t>Manufacturing/production process</a:t>
            </a:r>
          </a:p>
          <a:p>
            <a:pPr marL="800100" lvl="1" indent="-342900">
              <a:lnSpc>
                <a:spcPct val="90000"/>
              </a:lnSpc>
              <a:spcAft>
                <a:spcPts val="600"/>
              </a:spcAft>
              <a:buClr>
                <a:schemeClr val="tx2"/>
              </a:buClr>
              <a:buFont typeface="Arial" panose="020B0604020202020204" pitchFamily="34" charset="0"/>
              <a:buChar char="•"/>
            </a:pPr>
            <a:r>
              <a:rPr lang="en-US" sz="2000" b="1" dirty="0" smtClean="0">
                <a:ea typeface="ＭＳ Ｐゴシック" charset="-128"/>
              </a:rPr>
              <a:t>Immunogenicity</a:t>
            </a:r>
            <a:endParaRPr lang="en-US" sz="2000" b="1" dirty="0">
              <a:ea typeface="ＭＳ Ｐゴシック" charset="-128"/>
            </a:endParaRPr>
          </a:p>
        </p:txBody>
      </p:sp>
    </p:spTree>
    <p:extLst>
      <p:ext uri="{BB962C8B-B14F-4D97-AF65-F5344CB8AC3E}">
        <p14:creationId xmlns:p14="http://schemas.microsoft.com/office/powerpoint/2010/main" val="485280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5603" name="Title 4"/>
          <p:cNvSpPr>
            <a:spLocks noGrp="1"/>
          </p:cNvSpPr>
          <p:nvPr>
            <p:ph type="title"/>
          </p:nvPr>
        </p:nvSpPr>
        <p:spPr>
          <a:xfrm>
            <a:off x="338138" y="381000"/>
            <a:ext cx="84677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a:lnSpc>
                <a:spcPct val="85000"/>
              </a:lnSpc>
              <a:defRPr/>
            </a:pPr>
            <a:r>
              <a:rPr lang="en-US" sz="3600" dirty="0" smtClean="0"/>
              <a:t>Biologics Have a Complex Manufacturing Process</a:t>
            </a:r>
          </a:p>
        </p:txBody>
      </p:sp>
      <p:sp>
        <p:nvSpPr>
          <p:cNvPr id="4" name="Content Placeholder 3"/>
          <p:cNvSpPr>
            <a:spLocks noGrp="1"/>
          </p:cNvSpPr>
          <p:nvPr>
            <p:ph idx="1"/>
          </p:nvPr>
        </p:nvSpPr>
        <p:spPr>
          <a:xfrm>
            <a:off x="457200" y="1570037"/>
            <a:ext cx="8229600" cy="4297363"/>
          </a:xfrm>
        </p:spPr>
        <p:txBody>
          <a:bodyPr>
            <a:noAutofit/>
          </a:bodyPr>
          <a:lstStyle/>
          <a:p>
            <a:pPr marL="0" indent="0">
              <a:lnSpc>
                <a:spcPct val="90000"/>
              </a:lnSpc>
              <a:spcAft>
                <a:spcPts val="600"/>
              </a:spcAft>
              <a:buNone/>
            </a:pPr>
            <a:r>
              <a:rPr lang="en-US" sz="2400" dirty="0" smtClean="0"/>
              <a:t>The final biologic product is highly dependent on the manufacturing process:</a:t>
            </a:r>
          </a:p>
          <a:p>
            <a:pPr marL="514350" indent="-514350">
              <a:lnSpc>
                <a:spcPct val="90000"/>
              </a:lnSpc>
              <a:spcAft>
                <a:spcPts val="600"/>
              </a:spcAft>
              <a:buFont typeface="+mj-lt"/>
              <a:buAutoNum type="arabicPeriod"/>
            </a:pPr>
            <a:r>
              <a:rPr lang="en-US" sz="2000" dirty="0" smtClean="0"/>
              <a:t>Clone DNA into vector</a:t>
            </a:r>
          </a:p>
          <a:p>
            <a:pPr marL="514350" indent="-514350">
              <a:lnSpc>
                <a:spcPct val="90000"/>
              </a:lnSpc>
              <a:spcAft>
                <a:spcPts val="600"/>
              </a:spcAft>
              <a:buFont typeface="+mj-lt"/>
              <a:buAutoNum type="arabicPeriod"/>
            </a:pPr>
            <a:r>
              <a:rPr lang="en-US" sz="2000" dirty="0" smtClean="0"/>
              <a:t>Transfer DNA into host cell for expression</a:t>
            </a:r>
          </a:p>
          <a:p>
            <a:pPr marL="514350" indent="-514350">
              <a:lnSpc>
                <a:spcPct val="90000"/>
              </a:lnSpc>
              <a:spcAft>
                <a:spcPts val="600"/>
              </a:spcAft>
              <a:buFont typeface="+mj-lt"/>
              <a:buAutoNum type="arabicPeriod"/>
            </a:pPr>
            <a:r>
              <a:rPr lang="en-US" sz="2000" dirty="0" smtClean="0"/>
              <a:t>Cell expansion</a:t>
            </a:r>
          </a:p>
          <a:p>
            <a:pPr marL="514350" indent="-514350">
              <a:lnSpc>
                <a:spcPct val="90000"/>
              </a:lnSpc>
              <a:spcAft>
                <a:spcPts val="600"/>
              </a:spcAft>
              <a:buFont typeface="+mj-lt"/>
              <a:buAutoNum type="arabicPeriod"/>
            </a:pPr>
            <a:r>
              <a:rPr lang="en-US" sz="2000" dirty="0" smtClean="0"/>
              <a:t>Cell production in bioreactors</a:t>
            </a:r>
          </a:p>
          <a:p>
            <a:pPr marL="514350" indent="-514350">
              <a:lnSpc>
                <a:spcPct val="90000"/>
              </a:lnSpc>
              <a:spcAft>
                <a:spcPts val="600"/>
              </a:spcAft>
              <a:buFont typeface="+mj-lt"/>
              <a:buAutoNum type="arabicPeriod"/>
            </a:pPr>
            <a:r>
              <a:rPr lang="en-US" sz="2000" dirty="0" smtClean="0"/>
              <a:t>Recovery of biologic</a:t>
            </a:r>
          </a:p>
          <a:p>
            <a:pPr marL="914400" lvl="1" indent="-514350">
              <a:lnSpc>
                <a:spcPct val="90000"/>
              </a:lnSpc>
              <a:spcAft>
                <a:spcPts val="600"/>
              </a:spcAft>
            </a:pPr>
            <a:r>
              <a:rPr lang="en-US" sz="1800" dirty="0" smtClean="0"/>
              <a:t>Filtration</a:t>
            </a:r>
          </a:p>
          <a:p>
            <a:pPr marL="914400" lvl="1" indent="-514350">
              <a:lnSpc>
                <a:spcPct val="90000"/>
              </a:lnSpc>
              <a:spcAft>
                <a:spcPts val="600"/>
              </a:spcAft>
            </a:pPr>
            <a:r>
              <a:rPr lang="en-US" sz="1800" dirty="0" smtClean="0"/>
              <a:t>Centrifugation</a:t>
            </a:r>
          </a:p>
          <a:p>
            <a:pPr marL="514350" indent="-514350">
              <a:lnSpc>
                <a:spcPct val="90000"/>
              </a:lnSpc>
              <a:spcAft>
                <a:spcPts val="600"/>
              </a:spcAft>
              <a:buFont typeface="+mj-lt"/>
              <a:buAutoNum type="arabicPeriod"/>
            </a:pPr>
            <a:r>
              <a:rPr lang="en-US" sz="2000" dirty="0" smtClean="0"/>
              <a:t>Purification through chromatography</a:t>
            </a:r>
          </a:p>
          <a:p>
            <a:pPr marL="514350" indent="-514350">
              <a:lnSpc>
                <a:spcPct val="90000"/>
              </a:lnSpc>
              <a:spcAft>
                <a:spcPts val="600"/>
              </a:spcAft>
              <a:buFont typeface="+mj-lt"/>
              <a:buAutoNum type="arabicPeriod"/>
            </a:pPr>
            <a:r>
              <a:rPr lang="en-US" sz="2000" dirty="0" smtClean="0"/>
              <a:t>Characterization and stability</a:t>
            </a:r>
          </a:p>
        </p:txBody>
      </p:sp>
      <p:sp>
        <p:nvSpPr>
          <p:cNvPr id="2" name="Text Placeholder 1"/>
          <p:cNvSpPr>
            <a:spLocks noGrp="1"/>
          </p:cNvSpPr>
          <p:nvPr>
            <p:ph type="body" sz="quarter" idx="4294967295"/>
          </p:nvPr>
        </p:nvSpPr>
        <p:spPr>
          <a:xfrm>
            <a:off x="381000" y="6400800"/>
            <a:ext cx="8001000" cy="304800"/>
          </a:xfrm>
        </p:spPr>
        <p:txBody>
          <a:bodyPr anchor="t" anchorCtr="0">
            <a:noAutofit/>
          </a:bodyPr>
          <a:lstStyle/>
          <a:p>
            <a:pPr marL="0" indent="0">
              <a:buNone/>
            </a:pPr>
            <a:r>
              <a:rPr lang="nb-NO" sz="1200" dirty="0"/>
              <a:t>Mellstedt H, et al. </a:t>
            </a:r>
            <a:r>
              <a:rPr lang="nb-NO" sz="1200" i="1" dirty="0"/>
              <a:t>Ann </a:t>
            </a:r>
            <a:r>
              <a:rPr lang="nb-NO" sz="1200" i="1" dirty="0" smtClean="0"/>
              <a:t>Oncol. </a:t>
            </a:r>
            <a:r>
              <a:rPr lang="nb-NO" sz="1200" dirty="0" smtClean="0"/>
              <a:t>2008;19(3):411-419.</a:t>
            </a:r>
            <a:endParaRPr lang="en-US" sz="1200" dirty="0"/>
          </a:p>
        </p:txBody>
      </p:sp>
    </p:spTree>
    <p:extLst>
      <p:ext uri="{BB962C8B-B14F-4D97-AF65-F5344CB8AC3E}">
        <p14:creationId xmlns:p14="http://schemas.microsoft.com/office/powerpoint/2010/main" val="629468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1" y="2253737"/>
            <a:ext cx="3006862" cy="3657601"/>
          </a:xfrm>
          <a:prstGeom prst="rect">
            <a:avLst/>
          </a:prstGeom>
          <a:noFill/>
          <a:ln w="3810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a:xfrm>
            <a:off x="457200" y="381000"/>
            <a:ext cx="8229600" cy="868362"/>
          </a:xfrm>
        </p:spPr>
        <p:txBody>
          <a:bodyPr>
            <a:normAutofit/>
          </a:bodyPr>
          <a:lstStyle/>
          <a:p>
            <a:r>
              <a:rPr lang="en-US" sz="3600" dirty="0" smtClean="0"/>
              <a:t>Biologic Manufacturing Changes</a:t>
            </a:r>
            <a:endParaRPr lang="en-US" sz="3600" dirty="0"/>
          </a:p>
        </p:txBody>
      </p:sp>
      <p:sp>
        <p:nvSpPr>
          <p:cNvPr id="5" name="Rectangle 4"/>
          <p:cNvSpPr/>
          <p:nvPr/>
        </p:nvSpPr>
        <p:spPr>
          <a:xfrm>
            <a:off x="337457" y="6019800"/>
            <a:ext cx="8882743" cy="784830"/>
          </a:xfrm>
          <a:prstGeom prst="rect">
            <a:avLst/>
          </a:prstGeom>
        </p:spPr>
        <p:txBody>
          <a:bodyPr wrap="square">
            <a:spAutoFit/>
          </a:bodyPr>
          <a:lstStyle/>
          <a:p>
            <a:r>
              <a:rPr lang="en-US" sz="900" b="1" dirty="0" smtClean="0"/>
              <a:t>Guidance for Industry: Q5E: Comparability of Biotechnological/Biological Products Subject to Changes in Their Manufacturing Process. US Food and Drug Administration. 2005. Available at: www.fda.gov/downloads/RegulatoryInformation/Guidances/ucm128076.pdf</a:t>
            </a:r>
            <a:r>
              <a:rPr lang="en-US" sz="900" b="1" dirty="0"/>
              <a:t>. Accessed November 22, 2011. </a:t>
            </a:r>
            <a:r>
              <a:rPr lang="en-US" sz="900" b="1" dirty="0" smtClean="0"/>
              <a:t> FDA </a:t>
            </a:r>
            <a:r>
              <a:rPr lang="en-US" sz="900" b="1" dirty="0"/>
              <a:t>Draft Guidance.  Rockville, MD: Center for Drug Evaluation and Research, Center for Biologics Evaluation and Research; U.S. Department of Health and Human Services, Food and Drug Administration; 2012.  Available at: </a:t>
            </a:r>
            <a:r>
              <a:rPr lang="en-US" sz="900" b="1" dirty="0" smtClean="0"/>
              <a:t>www.fda.gov/downloads/Drugs/GuidanceComplianceRegulatoryInformation/Guidances/UCM291128.pdf. Accessed November 5, 2014.</a:t>
            </a:r>
            <a:endParaRPr lang="en-US" sz="900" b="1" dirty="0"/>
          </a:p>
        </p:txBody>
      </p:sp>
      <p:sp>
        <p:nvSpPr>
          <p:cNvPr id="6" name="Line Callout 1 5"/>
          <p:cNvSpPr/>
          <p:nvPr/>
        </p:nvSpPr>
        <p:spPr>
          <a:xfrm flipH="1">
            <a:off x="58805" y="4469833"/>
            <a:ext cx="1295400" cy="633470"/>
          </a:xfrm>
          <a:prstGeom prst="borderCallout1">
            <a:avLst>
              <a:gd name="adj1" fmla="val 18750"/>
              <a:gd name="adj2" fmla="val -8333"/>
              <a:gd name="adj3" fmla="val 176647"/>
              <a:gd name="adj4" fmla="val -70549"/>
            </a:avLst>
          </a:prstGeom>
          <a:solidFill>
            <a:schemeClr val="accent2">
              <a:lumMod val="20000"/>
              <a:lumOff val="80000"/>
            </a:schemeClr>
          </a:solidFill>
          <a:ln w="254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2"/>
                </a:solidFill>
              </a:rPr>
              <a:t>June 2005</a:t>
            </a:r>
            <a:endParaRPr lang="en-US" sz="2000" b="1" dirty="0">
              <a:solidFill>
                <a:schemeClr val="bg2"/>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087" y="2222067"/>
            <a:ext cx="2780233" cy="3657602"/>
          </a:xfrm>
          <a:prstGeom prst="rect">
            <a:avLst/>
          </a:prstGeom>
          <a:noFill/>
          <a:ln w="3810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Line Callout 1 9"/>
          <p:cNvSpPr/>
          <p:nvPr/>
        </p:nvSpPr>
        <p:spPr>
          <a:xfrm>
            <a:off x="7614554" y="4082538"/>
            <a:ext cx="1268189" cy="633470"/>
          </a:xfrm>
          <a:prstGeom prst="borderCallout1">
            <a:avLst>
              <a:gd name="adj1" fmla="val 18750"/>
              <a:gd name="adj2" fmla="val -8333"/>
              <a:gd name="adj3" fmla="val 204454"/>
              <a:gd name="adj4" fmla="val -69357"/>
            </a:avLst>
          </a:prstGeom>
          <a:solidFill>
            <a:schemeClr val="accent2">
              <a:lumMod val="20000"/>
              <a:lumOff val="80000"/>
            </a:schemeClr>
          </a:solidFill>
          <a:ln w="254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2"/>
                </a:solidFill>
              </a:rPr>
              <a:t>Feb 2012</a:t>
            </a:r>
            <a:endParaRPr lang="en-US" sz="2000" b="1" dirty="0">
              <a:solidFill>
                <a:schemeClr val="bg2"/>
              </a:solidFill>
            </a:endParaRPr>
          </a:p>
        </p:txBody>
      </p:sp>
      <p:sp>
        <p:nvSpPr>
          <p:cNvPr id="2" name="TextBox 1"/>
          <p:cNvSpPr txBox="1"/>
          <p:nvPr/>
        </p:nvSpPr>
        <p:spPr>
          <a:xfrm>
            <a:off x="628821" y="1067821"/>
            <a:ext cx="3254832" cy="461665"/>
          </a:xfrm>
          <a:prstGeom prst="rect">
            <a:avLst/>
          </a:prstGeom>
          <a:noFill/>
        </p:spPr>
        <p:txBody>
          <a:bodyPr wrap="square" rtlCol="0">
            <a:spAutoFit/>
          </a:bodyPr>
          <a:lstStyle/>
          <a:p>
            <a:pPr algn="ctr"/>
            <a:r>
              <a:rPr lang="en-US" sz="2400" b="1" dirty="0" smtClean="0"/>
              <a:t>INTRA-</a:t>
            </a:r>
            <a:r>
              <a:rPr lang="en-US" sz="2400" b="1" dirty="0"/>
              <a:t>M</a:t>
            </a:r>
            <a:r>
              <a:rPr lang="en-US" sz="2400" b="1" dirty="0" smtClean="0"/>
              <a:t>anufacturer</a:t>
            </a:r>
            <a:endParaRPr lang="en-US" sz="2400" b="1" dirty="0"/>
          </a:p>
        </p:txBody>
      </p:sp>
      <p:sp>
        <p:nvSpPr>
          <p:cNvPr id="9" name="TextBox 8"/>
          <p:cNvSpPr txBox="1"/>
          <p:nvPr/>
        </p:nvSpPr>
        <p:spPr>
          <a:xfrm>
            <a:off x="4897788" y="1066800"/>
            <a:ext cx="3254832" cy="461665"/>
          </a:xfrm>
          <a:prstGeom prst="rect">
            <a:avLst/>
          </a:prstGeom>
          <a:noFill/>
        </p:spPr>
        <p:txBody>
          <a:bodyPr wrap="square" rtlCol="0">
            <a:spAutoFit/>
          </a:bodyPr>
          <a:lstStyle/>
          <a:p>
            <a:pPr algn="ctr"/>
            <a:r>
              <a:rPr lang="en-US" sz="2400" b="1" dirty="0" smtClean="0"/>
              <a:t>INTER-Manufacturer</a:t>
            </a:r>
            <a:endParaRPr lang="en-US" sz="2400" b="1" dirty="0"/>
          </a:p>
        </p:txBody>
      </p:sp>
      <p:sp>
        <p:nvSpPr>
          <p:cNvPr id="3" name="Down Arrow 2"/>
          <p:cNvSpPr/>
          <p:nvPr/>
        </p:nvSpPr>
        <p:spPr>
          <a:xfrm>
            <a:off x="2005266" y="1600200"/>
            <a:ext cx="501942" cy="457200"/>
          </a:xfrm>
          <a:prstGeom prst="downArrow">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6274232" y="1600200"/>
            <a:ext cx="501942" cy="457200"/>
          </a:xfrm>
          <a:prstGeom prst="downArrow">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256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a:xfrm>
            <a:off x="152400" y="395514"/>
            <a:ext cx="8915400" cy="823686"/>
          </a:xfrm>
        </p:spPr>
        <p:txBody>
          <a:bodyPr>
            <a:noAutofit/>
          </a:bodyPr>
          <a:lstStyle/>
          <a:p>
            <a:r>
              <a:rPr lang="en-US" sz="3600" dirty="0">
                <a:ea typeface="Geneva"/>
                <a:cs typeface="Geneva"/>
              </a:rPr>
              <a:t>Pathway for </a:t>
            </a:r>
            <a:r>
              <a:rPr lang="en-US" sz="3600" dirty="0" smtClean="0">
                <a:ea typeface="Geneva"/>
                <a:cs typeface="Geneva"/>
              </a:rPr>
              <a:t>Biosimilars in the US</a:t>
            </a:r>
            <a:endParaRPr lang="en-US" sz="3600" dirty="0" smtClean="0">
              <a:ea typeface="Geneva" pitchFamily="-105" charset="-128"/>
            </a:endParaRPr>
          </a:p>
        </p:txBody>
      </p:sp>
      <p:sp>
        <p:nvSpPr>
          <p:cNvPr id="25603" name="Content Placeholder 2"/>
          <p:cNvSpPr>
            <a:spLocks noGrp="1"/>
          </p:cNvSpPr>
          <p:nvPr>
            <p:ph idx="1"/>
          </p:nvPr>
        </p:nvSpPr>
        <p:spPr>
          <a:xfrm>
            <a:off x="457200" y="1219200"/>
            <a:ext cx="8229600" cy="4953000"/>
          </a:xfrm>
        </p:spPr>
        <p:txBody>
          <a:bodyPr>
            <a:noAutofit/>
          </a:bodyPr>
          <a:lstStyle/>
          <a:p>
            <a:pPr>
              <a:lnSpc>
                <a:spcPct val="90000"/>
              </a:lnSpc>
            </a:pPr>
            <a:r>
              <a:rPr lang="en-US" sz="2000" dirty="0" smtClean="0">
                <a:ea typeface="Geneva" pitchFamily="-105" charset="-128"/>
              </a:rPr>
              <a:t>Two federal laws for the approval of pharmaceuticals in the United States</a:t>
            </a:r>
          </a:p>
          <a:p>
            <a:pPr lvl="1" eaLnBrk="1" hangingPunct="1">
              <a:lnSpc>
                <a:spcPct val="90000"/>
              </a:lnSpc>
            </a:pPr>
            <a:r>
              <a:rPr lang="en-US" sz="1800" dirty="0" smtClean="0">
                <a:ea typeface="Geneva" pitchFamily="-105" charset="-128"/>
              </a:rPr>
              <a:t>Food, Drug, and Cosmetic Act (FDCA) </a:t>
            </a:r>
          </a:p>
          <a:p>
            <a:pPr lvl="2" eaLnBrk="1" hangingPunct="1">
              <a:lnSpc>
                <a:spcPct val="90000"/>
              </a:lnSpc>
            </a:pPr>
            <a:r>
              <a:rPr lang="en-US" sz="1800" dirty="0" smtClean="0">
                <a:ea typeface="Geneva" pitchFamily="-105" charset="-128"/>
              </a:rPr>
              <a:t>New drug application (NDA)</a:t>
            </a:r>
          </a:p>
          <a:p>
            <a:pPr lvl="2">
              <a:lnSpc>
                <a:spcPct val="90000"/>
              </a:lnSpc>
            </a:pPr>
            <a:r>
              <a:rPr lang="en-US" sz="1800" dirty="0">
                <a:ea typeface="Geneva" pitchFamily="-105" charset="-128"/>
              </a:rPr>
              <a:t>Drug Price Competition and Patent Term Restoration </a:t>
            </a:r>
            <a:r>
              <a:rPr lang="en-US" sz="1800" dirty="0" smtClean="0">
                <a:ea typeface="Geneva" pitchFamily="-105" charset="-128"/>
              </a:rPr>
              <a:t>Act of 1984 </a:t>
            </a:r>
            <a:r>
              <a:rPr lang="en-US" sz="1800" dirty="0">
                <a:ea typeface="Geneva" pitchFamily="-105" charset="-128"/>
              </a:rPr>
              <a:t>(informally known as </a:t>
            </a:r>
            <a:r>
              <a:rPr lang="en-US" sz="1800" dirty="0" smtClean="0">
                <a:ea typeface="Geneva" pitchFamily="-105" charset="-128"/>
              </a:rPr>
              <a:t>Hatch-Waxman </a:t>
            </a:r>
            <a:r>
              <a:rPr lang="en-US" sz="1800" dirty="0">
                <a:ea typeface="Geneva" pitchFamily="-105" charset="-128"/>
              </a:rPr>
              <a:t>Act</a:t>
            </a:r>
            <a:r>
              <a:rPr lang="en-US" sz="1800" dirty="0" smtClean="0">
                <a:ea typeface="Geneva" pitchFamily="-105" charset="-128"/>
              </a:rPr>
              <a:t>) created generic pathway</a:t>
            </a:r>
          </a:p>
          <a:p>
            <a:pPr lvl="1" eaLnBrk="1" hangingPunct="1">
              <a:lnSpc>
                <a:spcPct val="90000"/>
              </a:lnSpc>
            </a:pPr>
            <a:r>
              <a:rPr lang="en-US" sz="1800" dirty="0" smtClean="0">
                <a:ea typeface="Geneva" pitchFamily="-105" charset="-128"/>
              </a:rPr>
              <a:t>Public Health Service Act (PHSA)</a:t>
            </a:r>
          </a:p>
          <a:p>
            <a:pPr lvl="2" eaLnBrk="1" hangingPunct="1">
              <a:lnSpc>
                <a:spcPct val="90000"/>
              </a:lnSpc>
              <a:spcAft>
                <a:spcPts val="1200"/>
              </a:spcAft>
            </a:pPr>
            <a:r>
              <a:rPr lang="en-US" sz="1800" dirty="0" smtClean="0">
                <a:ea typeface="Geneva" pitchFamily="-105" charset="-128"/>
              </a:rPr>
              <a:t>Biologics License </a:t>
            </a:r>
            <a:r>
              <a:rPr lang="en-US" sz="1800" dirty="0">
                <a:ea typeface="Geneva" pitchFamily="-105" charset="-128"/>
              </a:rPr>
              <a:t>A</a:t>
            </a:r>
            <a:r>
              <a:rPr lang="en-US" sz="1800" dirty="0" smtClean="0">
                <a:ea typeface="Geneva" pitchFamily="-105" charset="-128"/>
              </a:rPr>
              <a:t>pplication (BLA)</a:t>
            </a:r>
            <a:endParaRPr lang="en-US" sz="1600" dirty="0" smtClean="0">
              <a:ea typeface="Geneva" pitchFamily="-105" charset="-128"/>
            </a:endParaRPr>
          </a:p>
          <a:p>
            <a:pPr>
              <a:lnSpc>
                <a:spcPct val="90000"/>
              </a:lnSpc>
            </a:pPr>
            <a:r>
              <a:rPr lang="en-US" sz="2000" dirty="0" smtClean="0">
                <a:ea typeface="Geneva"/>
                <a:cs typeface="Geneva"/>
              </a:rPr>
              <a:t>Patient </a:t>
            </a:r>
            <a:r>
              <a:rPr lang="en-US" sz="2000" dirty="0">
                <a:ea typeface="Geneva"/>
                <a:cs typeface="Geneva"/>
              </a:rPr>
              <a:t>Protection and Affordable Care Act of 2010, as amended by the Health Care and Education Reconciliation Act of 2010 (the Healthcare Reform Law)</a:t>
            </a:r>
          </a:p>
          <a:p>
            <a:pPr lvl="1">
              <a:lnSpc>
                <a:spcPct val="90000"/>
              </a:lnSpc>
            </a:pPr>
            <a:r>
              <a:rPr lang="en-US" sz="1800" dirty="0">
                <a:ea typeface="Geneva"/>
                <a:cs typeface="Geneva"/>
              </a:rPr>
              <a:t>Subtitle called the Biologics Price Competition and Innovation Act of 2009</a:t>
            </a:r>
          </a:p>
          <a:p>
            <a:pPr lvl="1">
              <a:lnSpc>
                <a:spcPct val="90000"/>
              </a:lnSpc>
            </a:pPr>
            <a:r>
              <a:rPr lang="en-US" sz="1800" dirty="0">
                <a:ea typeface="Geneva"/>
                <a:cs typeface="Geneva"/>
              </a:rPr>
              <a:t>Amends the Public Health Service Act to define an abbreviated application process for biosimilars</a:t>
            </a:r>
          </a:p>
          <a:p>
            <a:pPr lvl="2" eaLnBrk="1" hangingPunct="1">
              <a:lnSpc>
                <a:spcPct val="90000"/>
              </a:lnSpc>
            </a:pPr>
            <a:endParaRPr lang="en-US" altLang="ja-JP" sz="1600" dirty="0" smtClean="0">
              <a:ea typeface="ＭＳ Ｐゴシック"/>
              <a:cs typeface="ＭＳ Ｐゴシック"/>
            </a:endParaRPr>
          </a:p>
        </p:txBody>
      </p:sp>
      <p:sp>
        <p:nvSpPr>
          <p:cNvPr id="4" name="Rectangle 1"/>
          <p:cNvSpPr>
            <a:spLocks noChangeArrowheads="1"/>
          </p:cNvSpPr>
          <p:nvPr/>
        </p:nvSpPr>
        <p:spPr bwMode="auto">
          <a:xfrm>
            <a:off x="381000" y="6400800"/>
            <a:ext cx="8153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l-NL" sz="1200" b="1" dirty="0"/>
              <a:t>Zelenetz AD, et al. </a:t>
            </a:r>
            <a:r>
              <a:rPr lang="nl-NL" sz="1200" b="1" i="1" dirty="0"/>
              <a:t>J Natl Compr Canc Netw. </a:t>
            </a:r>
            <a:r>
              <a:rPr lang="nl-NL" sz="1200" b="1" dirty="0"/>
              <a:t>2011; 9(Suppl 4):</a:t>
            </a:r>
            <a:r>
              <a:rPr lang="nl-NL" sz="1200" b="1" dirty="0" smtClean="0"/>
              <a:t>S1-S22</a:t>
            </a:r>
            <a:r>
              <a:rPr lang="nl-NL" sz="1200" b="1" dirty="0"/>
              <a:t>.</a:t>
            </a:r>
            <a:endParaRPr lang="en-US" sz="1200" b="1" dirty="0"/>
          </a:p>
        </p:txBody>
      </p:sp>
    </p:spTree>
    <p:extLst>
      <p:ext uri="{BB962C8B-B14F-4D97-AF65-F5344CB8AC3E}">
        <p14:creationId xmlns:p14="http://schemas.microsoft.com/office/powerpoint/2010/main" val="1336441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4000" dirty="0" smtClean="0"/>
              <a:t>Pathways for </a:t>
            </a:r>
            <a:r>
              <a:rPr lang="en-US" sz="4000" dirty="0"/>
              <a:t>A</a:t>
            </a:r>
            <a:r>
              <a:rPr lang="en-US" sz="4000" dirty="0" smtClean="0"/>
              <a:t>pproval in the USA</a:t>
            </a:r>
            <a:endParaRPr lang="en-US" sz="4000" dirty="0"/>
          </a:p>
        </p:txBody>
      </p:sp>
      <p:sp>
        <p:nvSpPr>
          <p:cNvPr id="3" name="Rounded Rectangle 2"/>
          <p:cNvSpPr/>
          <p:nvPr/>
        </p:nvSpPr>
        <p:spPr>
          <a:xfrm>
            <a:off x="914400" y="1417639"/>
            <a:ext cx="2438400" cy="990600"/>
          </a:xfrm>
          <a:prstGeom prst="roundRect">
            <a:avLst/>
          </a:prstGeom>
          <a:solidFill>
            <a:schemeClr val="tx2">
              <a:lumMod val="20000"/>
              <a:lumOff val="8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u="sng" dirty="0" smtClean="0">
                <a:solidFill>
                  <a:schemeClr val="bg2"/>
                </a:solidFill>
              </a:rPr>
              <a:t>Drugs</a:t>
            </a:r>
          </a:p>
          <a:p>
            <a:pPr marL="285750" indent="-285750">
              <a:buFont typeface="Arial" pitchFamily="34" charset="0"/>
              <a:buChar char="•"/>
            </a:pPr>
            <a:r>
              <a:rPr lang="en-US" sz="1600" b="1" dirty="0" smtClean="0">
                <a:solidFill>
                  <a:schemeClr val="bg2"/>
                </a:solidFill>
              </a:rPr>
              <a:t>Small-molecules</a:t>
            </a:r>
            <a:endParaRPr lang="en-US" sz="1600" b="1" dirty="0">
              <a:solidFill>
                <a:schemeClr val="bg2"/>
              </a:solidFill>
            </a:endParaRPr>
          </a:p>
          <a:p>
            <a:pPr marL="285750" indent="-285750">
              <a:buFont typeface="Arial" pitchFamily="34" charset="0"/>
              <a:buChar char="•"/>
            </a:pPr>
            <a:r>
              <a:rPr lang="en-US" sz="1600" b="1" dirty="0" smtClean="0">
                <a:solidFill>
                  <a:schemeClr val="bg2"/>
                </a:solidFill>
              </a:rPr>
              <a:t>Approved via FDCA</a:t>
            </a:r>
            <a:endParaRPr lang="en-US" sz="1600" b="1" dirty="0">
              <a:solidFill>
                <a:schemeClr val="bg2"/>
              </a:solidFill>
            </a:endParaRPr>
          </a:p>
        </p:txBody>
      </p:sp>
      <p:sp>
        <p:nvSpPr>
          <p:cNvPr id="5" name="Rounded Rectangle 4"/>
          <p:cNvSpPr/>
          <p:nvPr/>
        </p:nvSpPr>
        <p:spPr>
          <a:xfrm>
            <a:off x="5410200" y="1417638"/>
            <a:ext cx="2438400" cy="9906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u="sng" dirty="0" smtClean="0">
                <a:solidFill>
                  <a:schemeClr val="bg2"/>
                </a:solidFill>
              </a:rPr>
              <a:t>Biologics</a:t>
            </a:r>
          </a:p>
          <a:p>
            <a:pPr marL="285750" indent="-285750">
              <a:buFont typeface="Arial" pitchFamily="34" charset="0"/>
              <a:buChar char="•"/>
            </a:pPr>
            <a:r>
              <a:rPr lang="en-US" sz="1600" b="1" dirty="0" smtClean="0">
                <a:solidFill>
                  <a:schemeClr val="bg2"/>
                </a:solidFill>
              </a:rPr>
              <a:t>Proteins</a:t>
            </a:r>
          </a:p>
          <a:p>
            <a:pPr marL="285750" indent="-285750">
              <a:buFont typeface="Arial" pitchFamily="34" charset="0"/>
              <a:buChar char="•"/>
            </a:pPr>
            <a:r>
              <a:rPr lang="en-US" sz="1600" b="1" dirty="0" smtClean="0">
                <a:solidFill>
                  <a:schemeClr val="bg2"/>
                </a:solidFill>
              </a:rPr>
              <a:t>Approved via PHSA</a:t>
            </a:r>
          </a:p>
        </p:txBody>
      </p:sp>
      <p:sp>
        <p:nvSpPr>
          <p:cNvPr id="6" name="Rounded Rectangle 5"/>
          <p:cNvSpPr/>
          <p:nvPr/>
        </p:nvSpPr>
        <p:spPr>
          <a:xfrm>
            <a:off x="104042" y="3168176"/>
            <a:ext cx="1828800" cy="762000"/>
          </a:xfrm>
          <a:prstGeom prst="roundRect">
            <a:avLst/>
          </a:prstGeom>
          <a:solidFill>
            <a:schemeClr val="tx2">
              <a:lumMod val="20000"/>
              <a:lumOff val="8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New Drug Application</a:t>
            </a:r>
          </a:p>
          <a:p>
            <a:pPr algn="ctr"/>
            <a:r>
              <a:rPr lang="en-US" sz="1400" b="1" dirty="0" smtClean="0">
                <a:solidFill>
                  <a:schemeClr val="bg2"/>
                </a:solidFill>
              </a:rPr>
              <a:t>(NDA)</a:t>
            </a:r>
          </a:p>
        </p:txBody>
      </p:sp>
      <p:sp>
        <p:nvSpPr>
          <p:cNvPr id="7" name="Rounded Rectangle 6"/>
          <p:cNvSpPr/>
          <p:nvPr/>
        </p:nvSpPr>
        <p:spPr>
          <a:xfrm>
            <a:off x="104042" y="4389439"/>
            <a:ext cx="1828800" cy="762000"/>
          </a:xfrm>
          <a:prstGeom prst="roundRect">
            <a:avLst/>
          </a:prstGeom>
          <a:solidFill>
            <a:schemeClr val="tx2">
              <a:lumMod val="20000"/>
              <a:lumOff val="8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Safety and Efficacy must be demonstrated</a:t>
            </a:r>
          </a:p>
        </p:txBody>
      </p:sp>
      <p:sp>
        <p:nvSpPr>
          <p:cNvPr id="8" name="Rounded Rectangle 7"/>
          <p:cNvSpPr/>
          <p:nvPr/>
        </p:nvSpPr>
        <p:spPr>
          <a:xfrm>
            <a:off x="2390042" y="3168176"/>
            <a:ext cx="1828800" cy="762000"/>
          </a:xfrm>
          <a:prstGeom prst="roundRect">
            <a:avLst/>
          </a:prstGeom>
          <a:solidFill>
            <a:schemeClr val="tx2">
              <a:lumMod val="20000"/>
              <a:lumOff val="8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Abbreviated New Drug Application</a:t>
            </a:r>
          </a:p>
          <a:p>
            <a:pPr algn="ctr"/>
            <a:r>
              <a:rPr lang="en-US" sz="1400" b="1" dirty="0" smtClean="0">
                <a:solidFill>
                  <a:schemeClr val="bg2"/>
                </a:solidFill>
              </a:rPr>
              <a:t>(ANDA)</a:t>
            </a:r>
          </a:p>
        </p:txBody>
      </p:sp>
      <p:sp>
        <p:nvSpPr>
          <p:cNvPr id="9" name="Rounded Rectangle 8"/>
          <p:cNvSpPr/>
          <p:nvPr/>
        </p:nvSpPr>
        <p:spPr>
          <a:xfrm>
            <a:off x="2390042" y="4389439"/>
            <a:ext cx="1828800" cy="762000"/>
          </a:xfrm>
          <a:prstGeom prst="roundRect">
            <a:avLst/>
          </a:prstGeom>
          <a:solidFill>
            <a:schemeClr val="tx2">
              <a:lumMod val="20000"/>
              <a:lumOff val="8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Bioequivalence must be demonstrated</a:t>
            </a:r>
          </a:p>
        </p:txBody>
      </p:sp>
      <p:sp>
        <p:nvSpPr>
          <p:cNvPr id="10" name="Rounded Rectangle 9"/>
          <p:cNvSpPr/>
          <p:nvPr/>
        </p:nvSpPr>
        <p:spPr>
          <a:xfrm>
            <a:off x="4648200" y="3168176"/>
            <a:ext cx="1828800"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Biologics License Application (BLA)</a:t>
            </a:r>
          </a:p>
          <a:p>
            <a:pPr algn="ctr"/>
            <a:r>
              <a:rPr lang="en-US" sz="1400" b="1" dirty="0" smtClean="0">
                <a:solidFill>
                  <a:schemeClr val="bg2"/>
                </a:solidFill>
              </a:rPr>
              <a:t>351(a)</a:t>
            </a:r>
          </a:p>
        </p:txBody>
      </p:sp>
      <p:sp>
        <p:nvSpPr>
          <p:cNvPr id="11" name="Rounded Rectangle 10"/>
          <p:cNvSpPr/>
          <p:nvPr/>
        </p:nvSpPr>
        <p:spPr>
          <a:xfrm>
            <a:off x="4648200" y="4389439"/>
            <a:ext cx="1828800"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Safety and Efficacy must be demonstrated</a:t>
            </a:r>
          </a:p>
        </p:txBody>
      </p:sp>
      <p:sp>
        <p:nvSpPr>
          <p:cNvPr id="12" name="Rounded Rectangle 11"/>
          <p:cNvSpPr/>
          <p:nvPr/>
        </p:nvSpPr>
        <p:spPr>
          <a:xfrm>
            <a:off x="6858000" y="3168176"/>
            <a:ext cx="1981200"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Biosimilar Biologics License Application</a:t>
            </a:r>
          </a:p>
          <a:p>
            <a:pPr algn="ctr"/>
            <a:r>
              <a:rPr lang="en-US" sz="1400" b="1" dirty="0" smtClean="0">
                <a:solidFill>
                  <a:schemeClr val="bg2"/>
                </a:solidFill>
              </a:rPr>
              <a:t>351(k)</a:t>
            </a:r>
          </a:p>
        </p:txBody>
      </p:sp>
      <p:sp>
        <p:nvSpPr>
          <p:cNvPr id="13" name="Rounded Rectangle 12"/>
          <p:cNvSpPr/>
          <p:nvPr/>
        </p:nvSpPr>
        <p:spPr>
          <a:xfrm>
            <a:off x="6858000" y="4389439"/>
            <a:ext cx="1981200"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Must demonstrate that it is highly similar to reference</a:t>
            </a:r>
          </a:p>
        </p:txBody>
      </p:sp>
      <p:cxnSp>
        <p:nvCxnSpPr>
          <p:cNvPr id="16" name="Elbow Connector 15"/>
          <p:cNvCxnSpPr>
            <a:stCxn id="3" idx="2"/>
            <a:endCxn id="6" idx="0"/>
          </p:cNvCxnSpPr>
          <p:nvPr/>
        </p:nvCxnSpPr>
        <p:spPr>
          <a:xfrm rot="5400000">
            <a:off x="1196053" y="2230628"/>
            <a:ext cx="759937" cy="1115158"/>
          </a:xfrm>
          <a:prstGeom prst="bentConnector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2"/>
            <a:endCxn id="8" idx="0"/>
          </p:cNvCxnSpPr>
          <p:nvPr/>
        </p:nvCxnSpPr>
        <p:spPr>
          <a:xfrm rot="16200000" flipH="1">
            <a:off x="2339053" y="2202786"/>
            <a:ext cx="759937" cy="117084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10" idx="0"/>
          </p:cNvCxnSpPr>
          <p:nvPr/>
        </p:nvCxnSpPr>
        <p:spPr>
          <a:xfrm rot="5400000">
            <a:off x="5716031" y="2254807"/>
            <a:ext cx="759938" cy="1066800"/>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5" idx="2"/>
            <a:endCxn id="12" idx="0"/>
          </p:cNvCxnSpPr>
          <p:nvPr/>
        </p:nvCxnSpPr>
        <p:spPr>
          <a:xfrm rot="16200000" flipH="1">
            <a:off x="6859031" y="2178607"/>
            <a:ext cx="759938" cy="1219200"/>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7" idx="0"/>
          </p:cNvCxnSpPr>
          <p:nvPr/>
        </p:nvCxnSpPr>
        <p:spPr>
          <a:xfrm>
            <a:off x="1018442" y="3930176"/>
            <a:ext cx="0" cy="4592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2"/>
            <a:endCxn id="9" idx="0"/>
          </p:cNvCxnSpPr>
          <p:nvPr/>
        </p:nvCxnSpPr>
        <p:spPr>
          <a:xfrm>
            <a:off x="3304442" y="3930176"/>
            <a:ext cx="0" cy="4592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2"/>
            <a:endCxn id="11" idx="0"/>
          </p:cNvCxnSpPr>
          <p:nvPr/>
        </p:nvCxnSpPr>
        <p:spPr>
          <a:xfrm>
            <a:off x="5562600" y="3930176"/>
            <a:ext cx="0" cy="4592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2"/>
            <a:endCxn id="13" idx="0"/>
          </p:cNvCxnSpPr>
          <p:nvPr/>
        </p:nvCxnSpPr>
        <p:spPr>
          <a:xfrm>
            <a:off x="7848600" y="3930176"/>
            <a:ext cx="0" cy="4592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858000" y="5608639"/>
            <a:ext cx="1981200"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Interchangeable biosimilars require more data</a:t>
            </a:r>
          </a:p>
        </p:txBody>
      </p:sp>
      <p:cxnSp>
        <p:nvCxnSpPr>
          <p:cNvPr id="22" name="Straight Arrow Connector 21"/>
          <p:cNvCxnSpPr>
            <a:stCxn id="13" idx="2"/>
            <a:endCxn id="21" idx="0"/>
          </p:cNvCxnSpPr>
          <p:nvPr/>
        </p:nvCxnSpPr>
        <p:spPr>
          <a:xfrm>
            <a:off x="7848600" y="5151439"/>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4329332" y="5608639"/>
            <a:ext cx="2376268" cy="762000"/>
          </a:xfrm>
          <a:prstGeom prst="roundRect">
            <a:avLst/>
          </a:prstGeo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Extensive comparability exercise addresses drift</a:t>
            </a:r>
          </a:p>
          <a:p>
            <a:pPr algn="ctr"/>
            <a:r>
              <a:rPr lang="en-US" sz="1400" b="1" dirty="0" smtClean="0">
                <a:solidFill>
                  <a:schemeClr val="bg2"/>
                </a:solidFill>
              </a:rPr>
              <a:t>(Q5E)</a:t>
            </a:r>
          </a:p>
        </p:txBody>
      </p:sp>
      <p:cxnSp>
        <p:nvCxnSpPr>
          <p:cNvPr id="48" name="Straight Arrow Connector 47"/>
          <p:cNvCxnSpPr>
            <a:stCxn id="11" idx="2"/>
          </p:cNvCxnSpPr>
          <p:nvPr/>
        </p:nvCxnSpPr>
        <p:spPr>
          <a:xfrm>
            <a:off x="5562600" y="5151439"/>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81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138" y="381000"/>
            <a:ext cx="8467725" cy="1143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a:lnSpc>
                <a:spcPct val="85000"/>
              </a:lnSpc>
              <a:defRPr/>
            </a:pPr>
            <a:r>
              <a:rPr lang="en-US" sz="3600" dirty="0" smtClean="0"/>
              <a:t>Demonstrating Biosimilarity:</a:t>
            </a:r>
            <a:br>
              <a:rPr lang="en-US" sz="3600" dirty="0" smtClean="0"/>
            </a:br>
            <a:r>
              <a:rPr lang="en-US" sz="3600" dirty="0" smtClean="0"/>
              <a:t>General Principles</a:t>
            </a:r>
            <a:endParaRPr lang="en-US" sz="3600" dirty="0"/>
          </a:p>
        </p:txBody>
      </p:sp>
      <p:sp>
        <p:nvSpPr>
          <p:cNvPr id="3" name="Content Placeholder 2"/>
          <p:cNvSpPr>
            <a:spLocks noGrp="1"/>
          </p:cNvSpPr>
          <p:nvPr>
            <p:ph idx="1"/>
          </p:nvPr>
        </p:nvSpPr>
        <p:spPr>
          <a:xfrm>
            <a:off x="363538" y="1447800"/>
            <a:ext cx="8416925" cy="4525963"/>
          </a:xfrm>
        </p:spPr>
        <p:txBody>
          <a:bodyPr>
            <a:normAutofit fontScale="92500" lnSpcReduction="10000"/>
          </a:bodyPr>
          <a:lstStyle/>
          <a:p>
            <a:pPr>
              <a:spcBef>
                <a:spcPts val="600"/>
              </a:spcBef>
              <a:spcAft>
                <a:spcPts val="600"/>
              </a:spcAft>
            </a:pPr>
            <a:r>
              <a:rPr lang="en-US" sz="2800" dirty="0" smtClean="0"/>
              <a:t>The clinical efficacy and safety of the biologic molecule has already been demonstrated (</a:t>
            </a:r>
            <a:r>
              <a:rPr lang="en-US" sz="2800" dirty="0" err="1" smtClean="0"/>
              <a:t>ie</a:t>
            </a:r>
            <a:r>
              <a:rPr lang="en-US" sz="2800" dirty="0" smtClean="0"/>
              <a:t>, by the innovator)</a:t>
            </a:r>
          </a:p>
          <a:p>
            <a:pPr>
              <a:spcBef>
                <a:spcPts val="600"/>
              </a:spcBef>
              <a:spcAft>
                <a:spcPts val="600"/>
              </a:spcAft>
            </a:pPr>
            <a:r>
              <a:rPr lang="en-US" sz="2800" dirty="0" smtClean="0"/>
              <a:t>The biosimilar sponsor only requires evidence that the candidate biosimilar is not significantly different from the reference product  </a:t>
            </a:r>
          </a:p>
          <a:p>
            <a:pPr lvl="1">
              <a:spcBef>
                <a:spcPts val="600"/>
              </a:spcBef>
              <a:spcAft>
                <a:spcPts val="600"/>
              </a:spcAft>
            </a:pPr>
            <a:r>
              <a:rPr lang="en-US" sz="2400" dirty="0" smtClean="0">
                <a:solidFill>
                  <a:schemeClr val="tx1"/>
                </a:solidFill>
              </a:rPr>
              <a:t>Goal is not to replicate unnecessary clinical trials</a:t>
            </a:r>
          </a:p>
          <a:p>
            <a:pPr lvl="1">
              <a:spcBef>
                <a:spcPts val="600"/>
              </a:spcBef>
              <a:spcAft>
                <a:spcPts val="600"/>
              </a:spcAft>
            </a:pPr>
            <a:r>
              <a:rPr lang="en-US" sz="2400" dirty="0" smtClean="0">
                <a:solidFill>
                  <a:schemeClr val="tx1"/>
                </a:solidFill>
              </a:rPr>
              <a:t>Smaller-scale direct comparisons and extrapolation</a:t>
            </a:r>
          </a:p>
          <a:p>
            <a:pPr>
              <a:spcBef>
                <a:spcPts val="600"/>
              </a:spcBef>
              <a:spcAft>
                <a:spcPts val="600"/>
              </a:spcAft>
            </a:pPr>
            <a:r>
              <a:rPr lang="en-US" sz="2800" dirty="0" smtClean="0"/>
              <a:t>When a biosimilar is approved, there should not be an expectation that there will be differences in safety and efficacy</a:t>
            </a:r>
            <a:endParaRPr lang="en-US" sz="2800" dirty="0">
              <a:solidFill>
                <a:schemeClr val="tx1"/>
              </a:solidFill>
            </a:endParaRPr>
          </a:p>
        </p:txBody>
      </p:sp>
      <p:sp>
        <p:nvSpPr>
          <p:cNvPr id="5" name="Text Placeholder 4"/>
          <p:cNvSpPr>
            <a:spLocks noGrp="1"/>
          </p:cNvSpPr>
          <p:nvPr>
            <p:ph type="body" sz="quarter" idx="4294967295"/>
          </p:nvPr>
        </p:nvSpPr>
        <p:spPr>
          <a:xfrm>
            <a:off x="381000" y="6019800"/>
            <a:ext cx="8534400" cy="457200"/>
          </a:xfrm>
        </p:spPr>
        <p:txBody>
          <a:bodyPr>
            <a:noAutofit/>
          </a:bodyPr>
          <a:lstStyle/>
          <a:p>
            <a:pPr marL="0" indent="0">
              <a:buNone/>
            </a:pPr>
            <a:r>
              <a:rPr lang="en-US" sz="1200" dirty="0"/>
              <a:t>FDA Draft Guidance.  Rockville, MD: Center for Drug Evaluation and Research, Center for Biologics Evaluation and Research; U.S. Department of Health and Human Services, Food and Drug Administration; 2012.  Available at: </a:t>
            </a:r>
            <a:r>
              <a:rPr lang="en-US" sz="1200" dirty="0" smtClean="0"/>
              <a:t>www.fda.gov/downloads/Drugs/GuidanceComplianceRegulatoryInformation/Guidances/UCM291128.pdf. Accessed November 5, 2014.</a:t>
            </a:r>
            <a:endParaRPr lang="en-US" sz="1200" dirty="0"/>
          </a:p>
        </p:txBody>
      </p:sp>
    </p:spTree>
    <p:extLst>
      <p:ext uri="{BB962C8B-B14F-4D97-AF65-F5344CB8AC3E}">
        <p14:creationId xmlns:p14="http://schemas.microsoft.com/office/powerpoint/2010/main" val="3577651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804F1CDC64734BFC89437AE00E710DAE"/>
  <p:tag name="TPVERSION" val="5"/>
  <p:tag name="TPFULLVERSION" val="5.3.1.3337"/>
  <p:tag name="PPTVERSION" val="14"/>
  <p:tag name="TPOS" val="2"/>
</p:tagLst>
</file>

<file path=ppt/theme/theme1.xml><?xml version="1.0" encoding="utf-8"?>
<a:theme xmlns:a="http://schemas.openxmlformats.org/drawingml/2006/main" name="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TotalTime>
  <Words>3186</Words>
  <Application>Microsoft Office PowerPoint</Application>
  <PresentationFormat>On-screen Show (4:3)</PresentationFormat>
  <Paragraphs>372</Paragraphs>
  <Slides>28</Slides>
  <Notes>6</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Default Design</vt:lpstr>
      <vt:lpstr>Office Theme</vt:lpstr>
      <vt:lpstr>Building a Biosimilar Medicine </vt:lpstr>
      <vt:lpstr>Learning Objectives</vt:lpstr>
      <vt:lpstr>Biosimilar Definitions by Regulatory Agencies</vt:lpstr>
      <vt:lpstr>Biologics vs Small  Molecule Drugs</vt:lpstr>
      <vt:lpstr>Biologics Have a Complex Manufacturing Process</vt:lpstr>
      <vt:lpstr>Biologic Manufacturing Changes</vt:lpstr>
      <vt:lpstr>Pathway for Biosimilars in the US</vt:lpstr>
      <vt:lpstr>Pathways for Approval in the USA</vt:lpstr>
      <vt:lpstr>Demonstrating Biosimilarity: General Principles</vt:lpstr>
      <vt:lpstr>Demonstrating Biosimilarity:  A Stepwise Approach</vt:lpstr>
      <vt:lpstr>Biosimilar Development Approach</vt:lpstr>
      <vt:lpstr>Structure and Function</vt:lpstr>
      <vt:lpstr>Four Assessments of Analytical Characterization</vt:lpstr>
      <vt:lpstr>Biosimilar Development Approach</vt:lpstr>
      <vt:lpstr>Human Pharmacokinetics &amp; Pharmacodynamics: FDA</vt:lpstr>
      <vt:lpstr>EMA Guidance: G-CSF</vt:lpstr>
      <vt:lpstr>Clinical Studies: FDA</vt:lpstr>
      <vt:lpstr>EMA Guidance: G-CSF</vt:lpstr>
      <vt:lpstr>Clinical Trial Design: Equivalence</vt:lpstr>
      <vt:lpstr>Clinical Trial Design: Equivalence</vt:lpstr>
      <vt:lpstr>EMA Guidance: G-CSF</vt:lpstr>
      <vt:lpstr>Biosimilar Development Approach</vt:lpstr>
      <vt:lpstr>Interchangeability</vt:lpstr>
      <vt:lpstr>Biosimilar Development Approach</vt:lpstr>
      <vt:lpstr>Post-Market Monitoring:  EU Risk Management Plans</vt:lpstr>
      <vt:lpstr>Pharmacovigilance:  Challenges in the USA</vt:lpstr>
      <vt:lpstr>Summary</vt:lpstr>
      <vt:lpstr>PowerPoint Presentation</vt:lpstr>
    </vt:vector>
  </TitlesOfParts>
  <Company>SJCRH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Biosimilars Overview</dc:title>
  <dc:creator>James M Hoffman</dc:creator>
  <cp:lastModifiedBy>Chelsey Goins</cp:lastModifiedBy>
  <cp:revision>538</cp:revision>
  <cp:lastPrinted>2013-10-31T19:51:14Z</cp:lastPrinted>
  <dcterms:created xsi:type="dcterms:W3CDTF">2013-06-03T03:34:47Z</dcterms:created>
  <dcterms:modified xsi:type="dcterms:W3CDTF">2014-11-06T12:34:47Z</dcterms:modified>
</cp:coreProperties>
</file>