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3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4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5.xml" ContentType="application/vnd.openxmlformats-officedocument.theme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6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theme/theme7.xml" ContentType="application/vnd.openxmlformats-officedocument.theme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99" r:id="rId1"/>
    <p:sldMasterId id="2147483819" r:id="rId2"/>
    <p:sldMasterId id="2147483832" r:id="rId3"/>
    <p:sldMasterId id="2147483883" r:id="rId4"/>
    <p:sldMasterId id="2147483896" r:id="rId5"/>
    <p:sldMasterId id="2147483912" r:id="rId6"/>
    <p:sldMasterId id="2147483928" r:id="rId7"/>
    <p:sldMasterId id="2147483951" r:id="rId8"/>
  </p:sldMasterIdLst>
  <p:notesMasterIdLst>
    <p:notesMasterId r:id="rId35"/>
  </p:notesMasterIdLst>
  <p:handoutMasterIdLst>
    <p:handoutMasterId r:id="rId36"/>
  </p:handoutMasterIdLst>
  <p:sldIdLst>
    <p:sldId id="404" r:id="rId9"/>
    <p:sldId id="321" r:id="rId10"/>
    <p:sldId id="424" r:id="rId11"/>
    <p:sldId id="323" r:id="rId12"/>
    <p:sldId id="324" r:id="rId13"/>
    <p:sldId id="405" r:id="rId14"/>
    <p:sldId id="406" r:id="rId15"/>
    <p:sldId id="327" r:id="rId16"/>
    <p:sldId id="407" r:id="rId17"/>
    <p:sldId id="408" r:id="rId18"/>
    <p:sldId id="410" r:id="rId19"/>
    <p:sldId id="411" r:id="rId20"/>
    <p:sldId id="425" r:id="rId21"/>
    <p:sldId id="388" r:id="rId22"/>
    <p:sldId id="391" r:id="rId23"/>
    <p:sldId id="345" r:id="rId24"/>
    <p:sldId id="393" r:id="rId25"/>
    <p:sldId id="413" r:id="rId26"/>
    <p:sldId id="348" r:id="rId27"/>
    <p:sldId id="389" r:id="rId28"/>
    <p:sldId id="390" r:id="rId29"/>
    <p:sldId id="392" r:id="rId30"/>
    <p:sldId id="394" r:id="rId31"/>
    <p:sldId id="395" r:id="rId32"/>
    <p:sldId id="396" r:id="rId33"/>
    <p:sldId id="426" r:id="rId34"/>
  </p:sldIdLst>
  <p:sldSz cx="9144000" cy="6858000" type="screen4x3"/>
  <p:notesSz cx="6858000" cy="9144000"/>
  <p:custDataLst>
    <p:tags r:id="rId37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nneke Koekkoek, BSN, OCN" initials="SKBO" lastIdx="41" clrIdx="0"/>
  <p:cmAuthor id="1" name="Janice Galleshaw, MD" initials="JGM" lastIdx="9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B7A48B"/>
    <a:srgbClr val="B7A796"/>
    <a:srgbClr val="AAA398"/>
    <a:srgbClr val="B7A791"/>
    <a:srgbClr val="B7A78B"/>
    <a:srgbClr val="AF9E7F"/>
    <a:srgbClr val="C0B29A"/>
    <a:srgbClr val="CDC2AE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37" autoAdjust="0"/>
    <p:restoredTop sz="99053" autoAdjust="0"/>
  </p:normalViewPr>
  <p:slideViewPr>
    <p:cSldViewPr>
      <p:cViewPr>
        <p:scale>
          <a:sx n="70" d="100"/>
          <a:sy n="70" d="100"/>
        </p:scale>
        <p:origin x="-2010" y="-918"/>
      </p:cViewPr>
      <p:guideLst>
        <p:guide orient="horz" pos="527"/>
        <p:guide orient="horz" pos="4156"/>
        <p:guide orient="horz" pos="2160"/>
        <p:guide orient="horz" pos="618"/>
        <p:guide pos="2880"/>
        <p:guide pos="295"/>
      </p:guideLst>
    </p:cSldViewPr>
  </p:slideViewPr>
  <p:outlineViewPr>
    <p:cViewPr>
      <p:scale>
        <a:sx n="33" d="100"/>
        <a:sy n="33" d="100"/>
      </p:scale>
      <p:origin x="23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-262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tags" Target="tags/tag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CBR</c:v>
                </c:pt>
              </c:strCache>
            </c:strRef>
          </c:tx>
          <c:spPr>
            <a:solidFill>
              <a:srgbClr val="66FFFF"/>
            </a:solidFill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30.8%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mtClean="0"/>
                      <a:t>33.9%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mtClean="0"/>
                      <a:t>32.6%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mtClean="0"/>
                      <a:t>41.8%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smtClean="0"/>
                      <a:t>37.0%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700" b="1"/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5"/>
                <c:pt idx="0">
                  <c:v>BTZ-refractory in any prior line (n = 185)</c:v>
                </c:pt>
                <c:pt idx="1">
                  <c:v>BTZ-refractory in last line (n = 118)</c:v>
                </c:pt>
                <c:pt idx="2">
                  <c:v>≥2 prior BTZ lines (n = 135)</c:v>
                </c:pt>
                <c:pt idx="3">
                  <c:v>≤1 prior BTZ lines (n = 122)</c:v>
                </c:pt>
                <c:pt idx="4">
                  <c:v>Overall (N = 257)</c:v>
                </c:pt>
              </c:strCache>
            </c:strRef>
          </c:cat>
          <c:val>
            <c:numRef>
              <c:f>Sheet1!$B$2:$B$7</c:f>
              <c:numCache>
                <c:formatCode>0.0</c:formatCode>
                <c:ptCount val="6"/>
                <c:pt idx="0">
                  <c:v>30.8</c:v>
                </c:pt>
                <c:pt idx="1">
                  <c:v>33.9</c:v>
                </c:pt>
                <c:pt idx="2">
                  <c:v>32.6</c:v>
                </c:pt>
                <c:pt idx="3">
                  <c:v>41.8</c:v>
                </c:pt>
                <c:pt idx="4">
                  <c:v>37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ORR</c:v>
                </c:pt>
              </c:strCache>
            </c:strRef>
          </c:tx>
          <c:spPr>
            <a:solidFill>
              <a:srgbClr val="FFFF00"/>
            </a:solidFill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17.3%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mtClean="0"/>
                      <a:t>18.6%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mtClean="0"/>
                      <a:t>18.5%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mtClean="0"/>
                      <a:t>29.5%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smtClean="0"/>
                      <a:t>24.0%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700" b="1"/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5"/>
                <c:pt idx="0">
                  <c:v>BTZ-refractory in any prior line (n = 185)</c:v>
                </c:pt>
                <c:pt idx="1">
                  <c:v>BTZ-refractory in last line (n = 118)</c:v>
                </c:pt>
                <c:pt idx="2">
                  <c:v>≥2 prior BTZ lines (n = 135)</c:v>
                </c:pt>
                <c:pt idx="3">
                  <c:v>≤1 prior BTZ lines (n = 122)</c:v>
                </c:pt>
                <c:pt idx="4">
                  <c:v>Overall (N = 257)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0">
                  <c:v>17.3</c:v>
                </c:pt>
                <c:pt idx="1">
                  <c:v>18.600000000000001</c:v>
                </c:pt>
                <c:pt idx="2">
                  <c:v>18.5</c:v>
                </c:pt>
                <c:pt idx="3">
                  <c:v>29.5</c:v>
                </c:pt>
                <c:pt idx="4">
                  <c:v>24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6324352"/>
        <c:axId val="46330240"/>
      </c:barChart>
      <c:catAx>
        <c:axId val="46324352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700" b="1"/>
            </a:pPr>
            <a:endParaRPr lang="nl-NL"/>
          </a:p>
        </c:txPr>
        <c:crossAx val="46330240"/>
        <c:crosses val="autoZero"/>
        <c:auto val="1"/>
        <c:lblAlgn val="ctr"/>
        <c:lblOffset val="100"/>
        <c:noMultiLvlLbl val="0"/>
      </c:catAx>
      <c:valAx>
        <c:axId val="46330240"/>
        <c:scaling>
          <c:orientation val="minMax"/>
          <c:max val="50"/>
        </c:scaling>
        <c:delete val="0"/>
        <c:axPos val="b"/>
        <c:numFmt formatCode="0.0" sourceLinked="1"/>
        <c:majorTickMark val="out"/>
        <c:minorTickMark val="none"/>
        <c:tickLblPos val="nextTo"/>
        <c:txPr>
          <a:bodyPr/>
          <a:lstStyle/>
          <a:p>
            <a:pPr>
              <a:defRPr sz="700" b="1"/>
            </a:pPr>
            <a:endParaRPr lang="nl-NL"/>
          </a:p>
        </c:txPr>
        <c:crossAx val="46324352"/>
        <c:crosses val="autoZero"/>
        <c:crossBetween val="between"/>
        <c:majorUnit val="10"/>
      </c:valAx>
    </c:plotArea>
    <c:legend>
      <c:legendPos val="r"/>
      <c:layout>
        <c:manualLayout>
          <c:xMode val="edge"/>
          <c:yMode val="edge"/>
          <c:x val="0.45956941100113025"/>
          <c:y val="0.12559975996810288"/>
          <c:w val="0.23855429790026253"/>
          <c:h val="3.1954232283464598E-2"/>
        </c:manualLayout>
      </c:layout>
      <c:overlay val="0"/>
      <c:txPr>
        <a:bodyPr anchor="t"/>
        <a:lstStyle/>
        <a:p>
          <a:pPr>
            <a:defRPr sz="1050" b="1"/>
          </a:pPr>
          <a:endParaRPr lang="nl-NL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nl-NL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1"/>
            <c:invertIfNegative val="0"/>
            <c:bubble3D val="0"/>
            <c:spPr>
              <a:solidFill>
                <a:schemeClr val="tx2"/>
              </a:solidFill>
            </c:spPr>
          </c:dPt>
          <c:dPt>
            <c:idx val="2"/>
            <c:invertIfNegative val="0"/>
            <c:bubble3D val="0"/>
            <c:spPr>
              <a:solidFill>
                <a:srgbClr val="FFCC00"/>
              </a:solidFill>
            </c:spPr>
          </c:dPt>
          <c:dPt>
            <c:idx val="3"/>
            <c:invertIfNegative val="0"/>
            <c:bubble3D val="0"/>
            <c:spPr>
              <a:solidFill>
                <a:srgbClr val="00B0F0"/>
              </a:solidFill>
            </c:spPr>
          </c:dPt>
          <c:dPt>
            <c:idx val="4"/>
            <c:invertIfNegative val="0"/>
            <c:bubble3D val="0"/>
            <c:spPr>
              <a:solidFill>
                <a:srgbClr val="339933"/>
              </a:solidFill>
            </c:spPr>
          </c:dPt>
          <c:dPt>
            <c:idx val="5"/>
            <c:invertIfNegative val="0"/>
            <c:bubble3D val="0"/>
            <c:spPr>
              <a:solidFill>
                <a:schemeClr val="tx1">
                  <a:lumMod val="65000"/>
                </a:schemeClr>
              </a:solidFill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0.4%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mtClean="0"/>
                      <a:t>5.1%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mtClean="0"/>
                      <a:t>18.3%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mtClean="0"/>
                      <a:t>13.2%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smtClean="0"/>
                      <a:t>31.5%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/>
              <c:tx>
                <c:rich>
                  <a:bodyPr/>
                  <a:lstStyle/>
                  <a:p>
                    <a:r>
                      <a:rPr lang="en-US" smtClean="0"/>
                      <a:t>26.8%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900" b="1"/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CR*</c:v>
                </c:pt>
                <c:pt idx="1">
                  <c:v>VGPR</c:v>
                </c:pt>
                <c:pt idx="2">
                  <c:v>PR</c:v>
                </c:pt>
                <c:pt idx="3">
                  <c:v>MR</c:v>
                </c:pt>
                <c:pt idx="4">
                  <c:v>SD</c:v>
                </c:pt>
                <c:pt idx="5">
                  <c:v>PD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0.4</c:v>
                </c:pt>
                <c:pt idx="1">
                  <c:v>5.0999999999999996</c:v>
                </c:pt>
                <c:pt idx="2">
                  <c:v>18.3</c:v>
                </c:pt>
                <c:pt idx="3">
                  <c:v>13.2</c:v>
                </c:pt>
                <c:pt idx="4">
                  <c:v>31.5</c:v>
                </c:pt>
                <c:pt idx="5">
                  <c:v>26.8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6627840"/>
        <c:axId val="46629632"/>
      </c:barChart>
      <c:catAx>
        <c:axId val="4662784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900" b="1"/>
            </a:pPr>
            <a:endParaRPr lang="nl-NL"/>
          </a:p>
        </c:txPr>
        <c:crossAx val="46629632"/>
        <c:crosses val="autoZero"/>
        <c:auto val="1"/>
        <c:lblAlgn val="ctr"/>
        <c:lblOffset val="100"/>
        <c:noMultiLvlLbl val="0"/>
      </c:catAx>
      <c:valAx>
        <c:axId val="4662963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900" b="1"/>
            </a:pPr>
            <a:endParaRPr lang="nl-NL"/>
          </a:p>
        </c:txPr>
        <c:crossAx val="466278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nl-NL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CH" sz="9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69D0549E-6983-413C-80B5-1748777E2C09}" type="datetimeFigureOut">
              <a:rPr lang="de-CH" sz="900"/>
              <a:pPr>
                <a:defRPr/>
              </a:pPr>
              <a:t>10.11.2014</a:t>
            </a:fld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CH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9B368E58-C572-4FDA-8627-3A5AE7C35E69}" type="slidenum">
              <a:rPr lang="de-CH" sz="900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447131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pPr>
              <a:defRPr/>
            </a:pPr>
            <a:fld id="{12B46329-5944-44F9-B4C1-D1017E7F9635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86046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7"/>
          <p:cNvSpPr txBox="1">
            <a:spLocks noGrp="1" noChangeArrowheads="1"/>
          </p:cNvSpPr>
          <p:nvPr/>
        </p:nvSpPr>
        <p:spPr bwMode="auto">
          <a:xfrm>
            <a:off x="3884615" y="8685214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937" tIns="45470" rIns="90937" bIns="45470" anchor="b"/>
          <a:lstStyle/>
          <a:p>
            <a:pPr algn="r"/>
            <a:fld id="{541918A7-173C-4296-A0C8-48C758118992}" type="slidenum">
              <a:rPr lang="en-US" sz="1000" b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pPr algn="r"/>
              <a:t>2</a:t>
            </a:fld>
            <a:endParaRPr lang="en-US" sz="1000" b="1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7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" name="Segnaposto note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1.</a:t>
            </a:r>
            <a:r>
              <a:rPr lang="it-IT" baseline="0" dirty="0" smtClean="0"/>
              <a:t> </a:t>
            </a:r>
            <a:r>
              <a:rPr lang="it-IT" baseline="0" dirty="0" err="1" smtClean="0"/>
              <a:t>Intro</a:t>
            </a:r>
            <a:r>
              <a:rPr lang="it-IT" baseline="0" dirty="0" smtClean="0"/>
              <a:t> fine </a:t>
            </a:r>
            <a:r>
              <a:rPr lang="it-IT" baseline="0" dirty="0" err="1" smtClean="0"/>
              <a:t>as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it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is</a:t>
            </a:r>
            <a:r>
              <a:rPr lang="it-IT" baseline="0" dirty="0" smtClean="0"/>
              <a:t> </a:t>
            </a:r>
            <a:endParaRPr lang="it-IT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BC8D0E-97A5-4A5D-B486-24C7676C38A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11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058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41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95264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Falco P, et al. </a:t>
            </a:r>
            <a:r>
              <a:rPr lang="en-US" i="1" dirty="0">
                <a:solidFill>
                  <a:srgbClr val="FFFFFF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Leukemia</a:t>
            </a:r>
            <a:r>
              <a:rPr lang="en-US" dirty="0">
                <a:solidFill>
                  <a:srgbClr val="FFFFFF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. 2012 [</a:t>
            </a:r>
            <a:r>
              <a:rPr lang="en-US" dirty="0" err="1">
                <a:solidFill>
                  <a:srgbClr val="FFFFFF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Epub</a:t>
            </a:r>
            <a:r>
              <a:rPr lang="en-US" dirty="0">
                <a:solidFill>
                  <a:srgbClr val="FFFFFF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ahead of print]: p.2, Column 1, Introduction.</a:t>
            </a:r>
          </a:p>
          <a:p>
            <a:r>
              <a:rPr lang="en-US" dirty="0">
                <a:solidFill>
                  <a:srgbClr val="FFFFFF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Falco P, et al. </a:t>
            </a:r>
            <a:r>
              <a:rPr lang="en-US" i="1" dirty="0">
                <a:solidFill>
                  <a:srgbClr val="FFFFFF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Leukemia</a:t>
            </a:r>
            <a:r>
              <a:rPr lang="en-US" dirty="0">
                <a:solidFill>
                  <a:srgbClr val="FFFFFF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. 2012 [</a:t>
            </a:r>
            <a:r>
              <a:rPr lang="en-US" dirty="0" err="1">
                <a:solidFill>
                  <a:srgbClr val="FFFFFF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Epub</a:t>
            </a:r>
            <a:r>
              <a:rPr lang="en-US" dirty="0">
                <a:solidFill>
                  <a:srgbClr val="FFFFFF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ahead of print]: p.2, Figure 1.</a:t>
            </a:r>
          </a:p>
          <a:p>
            <a:endParaRPr lang="en-US" dirty="0" smtClean="0">
              <a:latin typeface="Arial" pitchFamily="34" charset="0"/>
            </a:endParaRPr>
          </a:p>
          <a:p>
            <a:endParaRPr lang="en-US" dirty="0" smtClean="0">
              <a:latin typeface="Arial" pitchFamily="34" charset="0"/>
            </a:endParaRPr>
          </a:p>
          <a:p>
            <a:endParaRPr lang="en-US" dirty="0" smtClean="0">
              <a:latin typeface="Arial" pitchFamily="34" charset="0"/>
            </a:endParaRPr>
          </a:p>
          <a:p>
            <a:r>
              <a:rPr lang="en-US" dirty="0" smtClean="0">
                <a:latin typeface="Arial" pitchFamily="34" charset="0"/>
              </a:rPr>
              <a:t>Multicenter, two-stage, phase 2, open-label trial to evaluate </a:t>
            </a:r>
            <a:r>
              <a:rPr lang="en-US" dirty="0" err="1" smtClean="0">
                <a:latin typeface="Arial" pitchFamily="34" charset="0"/>
              </a:rPr>
              <a:t>lenalidomide</a:t>
            </a:r>
            <a:r>
              <a:rPr lang="en-US" dirty="0" smtClean="0">
                <a:latin typeface="Arial" pitchFamily="34" charset="0"/>
              </a:rPr>
              <a:t> and prednisone (RP) induction followed by </a:t>
            </a:r>
            <a:r>
              <a:rPr lang="en-US" dirty="0" err="1" smtClean="0">
                <a:latin typeface="Arial" pitchFamily="34" charset="0"/>
              </a:rPr>
              <a:t>melphalan</a:t>
            </a:r>
            <a:r>
              <a:rPr lang="en-US" dirty="0" smtClean="0">
                <a:latin typeface="Arial" pitchFamily="34" charset="0"/>
              </a:rPr>
              <a:t> + RP (MPR) consolidation and </a:t>
            </a:r>
            <a:r>
              <a:rPr lang="en-US" dirty="0" err="1" smtClean="0">
                <a:latin typeface="Arial" pitchFamily="34" charset="0"/>
              </a:rPr>
              <a:t>lenalidomide</a:t>
            </a:r>
            <a:r>
              <a:rPr lang="en-US" dirty="0" smtClean="0">
                <a:latin typeface="Arial" pitchFamily="34" charset="0"/>
              </a:rPr>
              <a:t> maintenance</a:t>
            </a:r>
          </a:p>
          <a:p>
            <a:r>
              <a:rPr lang="en-US" dirty="0" smtClean="0">
                <a:latin typeface="Arial" pitchFamily="34" charset="0"/>
              </a:rPr>
              <a:t>Key inclusion criteria:</a:t>
            </a:r>
          </a:p>
          <a:p>
            <a:pPr lvl="1"/>
            <a:r>
              <a:rPr lang="en-US" dirty="0" smtClean="0">
                <a:latin typeface="Arial" pitchFamily="34" charset="0"/>
              </a:rPr>
              <a:t>≥ 65 years of age</a:t>
            </a:r>
          </a:p>
          <a:p>
            <a:pPr lvl="1"/>
            <a:r>
              <a:rPr lang="en-US" dirty="0" smtClean="0">
                <a:latin typeface="Arial" pitchFamily="34" charset="0"/>
              </a:rPr>
              <a:t>Newly diagnosed multiple myeloma</a:t>
            </a:r>
          </a:p>
          <a:p>
            <a:pPr lvl="1"/>
            <a:r>
              <a:rPr lang="en-US" dirty="0" smtClean="0">
                <a:latin typeface="Arial" pitchFamily="34" charset="0"/>
              </a:rPr>
              <a:t>Measurable disease</a:t>
            </a:r>
          </a:p>
          <a:p>
            <a:r>
              <a:rPr lang="en-US" dirty="0" smtClean="0">
                <a:latin typeface="Arial" pitchFamily="34" charset="0"/>
              </a:rPr>
              <a:t>46 patients were enrolled in the study</a:t>
            </a:r>
          </a:p>
          <a:p>
            <a:pPr lvl="1"/>
            <a:r>
              <a:rPr lang="en-US" dirty="0" smtClean="0">
                <a:latin typeface="Arial" pitchFamily="34" charset="0"/>
              </a:rPr>
              <a:t>Median age: 75 years (range, 65-88)</a:t>
            </a:r>
          </a:p>
          <a:p>
            <a:pPr lvl="1"/>
            <a:r>
              <a:rPr lang="en-US" dirty="0" smtClean="0">
                <a:latin typeface="Arial" pitchFamily="34" charset="0"/>
              </a:rPr>
              <a:t>54% of patients had International Staging System stage II/III disease</a:t>
            </a:r>
          </a:p>
          <a:p>
            <a:pPr lvl="1"/>
            <a:r>
              <a:rPr lang="en-US" dirty="0" smtClean="0">
                <a:latin typeface="Arial" pitchFamily="34" charset="0"/>
              </a:rPr>
              <a:t>37% of patients had elevated β</a:t>
            </a:r>
            <a:r>
              <a:rPr lang="en-US" baseline="-25000" dirty="0" smtClean="0">
                <a:latin typeface="Arial" pitchFamily="34" charset="0"/>
              </a:rPr>
              <a:t>2</a:t>
            </a:r>
            <a:r>
              <a:rPr lang="en-US" dirty="0" smtClean="0">
                <a:latin typeface="Arial" pitchFamily="34" charset="0"/>
              </a:rPr>
              <a:t>-microglobulin (&gt; 3.5 mg/L) at baseline</a:t>
            </a:r>
          </a:p>
          <a:p>
            <a:endParaRPr lang="en-US" dirty="0" smtClean="0">
              <a:latin typeface="Arial" pitchFamily="34" charset="0"/>
            </a:endParaRPr>
          </a:p>
          <a:p>
            <a:r>
              <a:rPr lang="en-US" dirty="0" smtClean="0">
                <a:latin typeface="Arial" pitchFamily="34" charset="0"/>
              </a:rPr>
              <a:t>Reference</a:t>
            </a:r>
          </a:p>
          <a:p>
            <a:pPr>
              <a:buFont typeface="Arial (Body)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Palumbo A, Falco P,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Benevolo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G, et al. A multicenter, open label study of oral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lenalidomide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and prednisone (RP) followed by oral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lenalidomide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melphalan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, and prednisone (MPR) and oral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lenalidomide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maintenance in newly diagnosed elderly multiple myeloma patients. </a:t>
            </a:r>
            <a:r>
              <a:rPr lang="en-US" i="1" dirty="0" smtClean="0">
                <a:solidFill>
                  <a:srgbClr val="FFFFFF"/>
                </a:solidFill>
                <a:latin typeface="Arial" pitchFamily="34" charset="0"/>
              </a:rPr>
              <a:t>Blood</a:t>
            </a:r>
            <a:r>
              <a:rPr lang="en-US" dirty="0" smtClean="0">
                <a:solidFill>
                  <a:srgbClr val="FFFFFF"/>
                </a:solidFill>
                <a:latin typeface="Arial" pitchFamily="34" charset="0"/>
              </a:rPr>
              <a:t>. 2010;116(21):808. [abstract 1940].</a:t>
            </a:r>
          </a:p>
        </p:txBody>
      </p:sp>
      <p:sp>
        <p:nvSpPr>
          <p:cNvPr id="39526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31A28C-A237-44DF-BC2C-DF3D61368100}" type="slidenum">
              <a:rPr lang="en-US">
                <a:solidFill>
                  <a:srgbClr val="000000"/>
                </a:solidFill>
                <a:latin typeface="Arial" pitchFamily="34" charset="0"/>
              </a:rPr>
              <a:pPr/>
              <a:t>12</a:t>
            </a:fld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7725" y="4333877"/>
            <a:ext cx="5029200" cy="4114800"/>
          </a:xfrm>
          <a:noFill/>
          <a:ln/>
        </p:spPr>
        <p:txBody>
          <a:bodyPr/>
          <a:lstStyle/>
          <a:p>
            <a:pPr marL="228571" indent="-228571"/>
            <a:r>
              <a:rPr lang="en-US" sz="900" dirty="0"/>
              <a:t>Ok as it is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7388"/>
            <a:ext cx="4567237" cy="3425825"/>
          </a:xfrm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5676" y="4340226"/>
            <a:ext cx="4922838" cy="4114801"/>
          </a:xfrm>
          <a:noFill/>
          <a:ln/>
        </p:spPr>
        <p:txBody>
          <a:bodyPr/>
          <a:lstStyle/>
          <a:p>
            <a:endParaRPr lang="it-IT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6112" y="4344989"/>
            <a:ext cx="5567362" cy="4113212"/>
          </a:xfrm>
          <a:noFill/>
          <a:ln/>
        </p:spPr>
        <p:txBody>
          <a:bodyPr/>
          <a:lstStyle/>
          <a:p>
            <a:r>
              <a:rPr lang="en-GB" smtClean="0"/>
              <a:t>Note to Dr Palumbo: as per your earlier agreement we have updated the data in this slide.</a:t>
            </a:r>
          </a:p>
          <a:p>
            <a:endParaRPr lang="en-GB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426CEB-7079-44FE-B1C5-84DA1C065CDD}" type="slidenum">
              <a:rPr lang="en-US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GB" dirty="0" smtClean="0"/>
              <a:t>PFS was significantly longer for </a:t>
            </a:r>
            <a:r>
              <a:rPr lang="en-GB" dirty="0" err="1" smtClean="0"/>
              <a:t>POM+LoDEX</a:t>
            </a:r>
            <a:r>
              <a:rPr lang="en-GB" dirty="0" smtClean="0"/>
              <a:t> vs. </a:t>
            </a:r>
            <a:r>
              <a:rPr lang="en-GB" dirty="0" err="1" smtClean="0"/>
              <a:t>HiDEX</a:t>
            </a:r>
            <a:r>
              <a:rPr lang="en-GB" dirty="0" smtClean="0"/>
              <a:t> alone (Med 4.0 vs. 1.9 mths). </a:t>
            </a:r>
          </a:p>
          <a:p>
            <a:r>
              <a:rPr lang="en-GB" dirty="0" smtClean="0"/>
              <a:t>Link: if we look at PFS by subgroup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65225" y="706438"/>
            <a:ext cx="4524375" cy="3394075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During</a:t>
            </a:r>
            <a:r>
              <a:rPr lang="it-IT" dirty="0" smtClean="0"/>
              <a:t> </a:t>
            </a:r>
            <a:r>
              <a:rPr lang="it-IT" dirty="0" err="1" smtClean="0"/>
              <a:t>cycle</a:t>
            </a:r>
            <a:r>
              <a:rPr lang="it-IT" dirty="0" smtClean="0"/>
              <a:t> prima di on the 1° </a:t>
            </a:r>
            <a:r>
              <a:rPr lang="it-IT" dirty="0" err="1" smtClean="0"/>
              <a:t>day</a:t>
            </a:r>
            <a:r>
              <a:rPr lang="it-IT" dirty="0" smtClean="0"/>
              <a:t>,</a:t>
            </a:r>
            <a:r>
              <a:rPr lang="it-IT" baseline="0" dirty="0" smtClean="0"/>
              <a:t> </a:t>
            </a:r>
            <a:r>
              <a:rPr lang="it-IT" baseline="0" dirty="0" err="1" smtClean="0"/>
              <a:t>withold</a:t>
            </a:r>
            <a:r>
              <a:rPr lang="it-IT" baseline="0" dirty="0" smtClean="0"/>
              <a:t> </a:t>
            </a:r>
            <a:r>
              <a:rPr lang="it-IT" baseline="0" dirty="0" err="1" smtClean="0"/>
              <a:t>unificicato</a:t>
            </a:r>
            <a:r>
              <a:rPr lang="it-IT" baseline="0" dirty="0" smtClean="0"/>
              <a:t> in una </a:t>
            </a:r>
            <a:r>
              <a:rPr lang="it-IT" baseline="0" dirty="0" err="1" smtClean="0"/>
              <a:t>soloa</a:t>
            </a:r>
            <a:r>
              <a:rPr lang="it-IT" baseline="0" dirty="0" smtClean="0"/>
              <a:t> cella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1595C-DC8F-41C5-B90F-5DEAA217C806}" type="slidenum">
              <a:rPr lang="it-IT" smtClean="0">
                <a:solidFill>
                  <a:prstClr val="black"/>
                </a:solidFill>
              </a:rPr>
              <a:pPr>
                <a:defRPr/>
              </a:pPr>
              <a:t>20</a:t>
            </a:fld>
            <a:endParaRPr lang="it-IT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706438"/>
            <a:ext cx="4524375" cy="33940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1595C-DC8F-41C5-B90F-5DEAA217C806}" type="slidenum">
              <a:rPr lang="it-IT" smtClean="0">
                <a:solidFill>
                  <a:prstClr val="black"/>
                </a:solidFill>
              </a:rPr>
              <a:pPr>
                <a:defRPr/>
              </a:pPr>
              <a:t>22</a:t>
            </a:fld>
            <a:endParaRPr lang="it-I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5499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Also</a:t>
            </a:r>
            <a:r>
              <a:rPr lang="it-IT" dirty="0" smtClean="0"/>
              <a:t> 1 slide </a:t>
            </a:r>
            <a:r>
              <a:rPr lang="it-IT" dirty="0" err="1" smtClean="0"/>
              <a:t>as</a:t>
            </a:r>
            <a:r>
              <a:rPr lang="it-IT" dirty="0" smtClean="0"/>
              <a:t> </a:t>
            </a:r>
            <a:r>
              <a:rPr lang="it-IT" dirty="0" err="1" smtClean="0"/>
              <a:t>previous</a:t>
            </a:r>
            <a:r>
              <a:rPr lang="it-IT" dirty="0" smtClean="0"/>
              <a:t> to show</a:t>
            </a:r>
            <a:r>
              <a:rPr lang="it-IT" baseline="0" dirty="0" smtClean="0"/>
              <a:t> a combo </a:t>
            </a:r>
            <a:r>
              <a:rPr lang="it-IT" baseline="0" dirty="0" err="1" smtClean="0"/>
              <a:t>possibilities</a:t>
            </a:r>
            <a:r>
              <a:rPr lang="it-IT" baseline="0" dirty="0" smtClean="0"/>
              <a:t> </a:t>
            </a:r>
            <a:r>
              <a:rPr lang="it-IT" dirty="0" smtClean="0"/>
              <a:t> </a:t>
            </a:r>
            <a:r>
              <a:rPr lang="it-IT" dirty="0" err="1" smtClean="0"/>
              <a:t>get</a:t>
            </a:r>
            <a:r>
              <a:rPr lang="it-IT" dirty="0" smtClean="0"/>
              <a:t> focus on schema</a:t>
            </a:r>
            <a:r>
              <a:rPr lang="it-IT" baseline="0" dirty="0" smtClean="0"/>
              <a:t> </a:t>
            </a:r>
            <a:r>
              <a:rPr lang="it-IT" baseline="0" dirty="0" err="1" smtClean="0"/>
              <a:t>tox</a:t>
            </a:r>
            <a:r>
              <a:rPr lang="it-IT" baseline="0" dirty="0" smtClean="0"/>
              <a:t> and </a:t>
            </a:r>
            <a:r>
              <a:rPr lang="it-IT" baseline="0" dirty="0" err="1" smtClean="0"/>
              <a:t>response</a:t>
            </a:r>
            <a:r>
              <a:rPr lang="it-IT" baseline="0" dirty="0" smtClean="0"/>
              <a:t> just </a:t>
            </a:r>
            <a:r>
              <a:rPr lang="it-IT" baseline="0" dirty="0" err="1" smtClean="0"/>
              <a:t>as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example</a:t>
            </a:r>
            <a:r>
              <a:rPr lang="it-IT" baseline="0" dirty="0" smtClean="0"/>
              <a:t> of </a:t>
            </a:r>
            <a:r>
              <a:rPr lang="it-IT" baseline="0" dirty="0" err="1" smtClean="0"/>
              <a:t>possible</a:t>
            </a:r>
            <a:r>
              <a:rPr lang="it-IT" baseline="0" dirty="0" smtClean="0"/>
              <a:t> combo </a:t>
            </a:r>
          </a:p>
          <a:p>
            <a:r>
              <a:rPr lang="it-IT" baseline="0" dirty="0" smtClean="0"/>
              <a:t>CHIEDERE A PALUMBO: ULTIMA RIGA è «NO» «VACCINATION AGAINST….»? E IL TITOLO DI QUESTA SLIDE VA CAMBIATO?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AD9B93-CF27-408D-9E62-96EF1DAF893A}" type="slidenum">
              <a:rPr lang="it-IT" smtClean="0">
                <a:solidFill>
                  <a:prstClr val="black"/>
                </a:solidFill>
              </a:rPr>
              <a:pPr/>
              <a:t>23</a:t>
            </a:fld>
            <a:endParaRPr lang="it-IT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1539" y="4294189"/>
            <a:ext cx="5029199" cy="4116387"/>
          </a:xfrm>
          <a:noFill/>
          <a:ln/>
        </p:spPr>
        <p:txBody>
          <a:bodyPr lIns="93844" tIns="46921" rIns="93844" bIns="46921"/>
          <a:lstStyle/>
          <a:p>
            <a:pPr marL="229720" indent="-229720"/>
            <a:r>
              <a:rPr lang="en-US" sz="900" dirty="0" err="1">
                <a:solidFill>
                  <a:srgbClr val="000000"/>
                </a:solidFill>
                <a:ea typeface="ＭＳ Ｐゴシック" pitchFamily="-109" charset="-128"/>
              </a:rPr>
              <a:t>Usinf</a:t>
            </a:r>
            <a:r>
              <a:rPr lang="en-US" sz="900" dirty="0">
                <a:solidFill>
                  <a:srgbClr val="000000"/>
                </a:solidFill>
                <a:ea typeface="ＭＳ Ｐゴシック" pitchFamily="-109" charset="-128"/>
              </a:rPr>
              <a:t> format slide 14 can you make 2 slides out of it thanks MODIFICATA COME DETTO QUESTA MATTINA, OK?</a:t>
            </a:r>
            <a:endParaRPr lang="en-US" sz="9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7725" y="4333877"/>
            <a:ext cx="5029200" cy="4114800"/>
          </a:xfrm>
          <a:noFill/>
          <a:ln/>
        </p:spPr>
        <p:txBody>
          <a:bodyPr/>
          <a:lstStyle/>
          <a:p>
            <a:pPr marL="228571" indent="-228571"/>
            <a:r>
              <a:rPr lang="en-US" sz="900" dirty="0"/>
              <a:t>Ok as it is 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defTabSz="914095"/>
            <a:fld id="{CF524C82-D16F-4639-AF62-8BE432EFA405}" type="slidenum">
              <a:rPr lang="en-US" sz="1100">
                <a:solidFill>
                  <a:prstClr val="black"/>
                </a:solidFill>
              </a:rPr>
              <a:pPr defTabSz="914095"/>
              <a:t>26</a:t>
            </a:fld>
            <a:endParaRPr lang="en-US" sz="1100">
              <a:solidFill>
                <a:prstClr val="black"/>
              </a:solidFill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it-IT" dirty="0" err="1" smtClean="0"/>
              <a:t>Please</a:t>
            </a:r>
            <a:r>
              <a:rPr lang="it-IT" dirty="0" smtClean="0"/>
              <a:t> </a:t>
            </a:r>
            <a:r>
              <a:rPr lang="it-IT" dirty="0" err="1" smtClean="0"/>
              <a:t>adjust</a:t>
            </a:r>
            <a:r>
              <a:rPr lang="it-IT" dirty="0" smtClean="0"/>
              <a:t> and elaborate on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concept</a:t>
            </a:r>
            <a:r>
              <a:rPr lang="it-IT" dirty="0" smtClean="0"/>
              <a:t> </a:t>
            </a:r>
            <a:endParaRPr lang="el-GR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9524"/>
            <a:fld id="{61B64251-F20D-4BA1-880E-45DFFBC80299}" type="slidenum">
              <a:rPr lang="en-US" sz="1100" smtClean="0">
                <a:solidFill>
                  <a:srgbClr val="000000"/>
                </a:solidFill>
              </a:rPr>
              <a:pPr defTabSz="909524"/>
              <a:t>4</a:t>
            </a:fld>
            <a:endParaRPr lang="en-US" sz="1100" dirty="0" smtClean="0">
              <a:solidFill>
                <a:srgbClr val="000000"/>
              </a:solidFill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it-IT" smtClean="0"/>
              <a:t>Please adjust and elaborate on this concept </a:t>
            </a:r>
            <a:endParaRPr lang="el-G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defTabSz="904999"/>
            <a:fld id="{CF524C82-D16F-4639-AF62-8BE432EFA405}" type="slidenum">
              <a:rPr lang="en-US" sz="1100">
                <a:solidFill>
                  <a:prstClr val="black"/>
                </a:solidFill>
              </a:rPr>
              <a:pPr defTabSz="904999"/>
              <a:t>5</a:t>
            </a:fld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it-IT" dirty="0" err="1" smtClean="0"/>
              <a:t>Please</a:t>
            </a:r>
            <a:r>
              <a:rPr lang="it-IT" dirty="0" smtClean="0"/>
              <a:t> </a:t>
            </a:r>
            <a:r>
              <a:rPr lang="it-IT" dirty="0" err="1" smtClean="0"/>
              <a:t>adjust</a:t>
            </a:r>
            <a:r>
              <a:rPr lang="it-IT" dirty="0" smtClean="0"/>
              <a:t> and elaborate on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concept</a:t>
            </a:r>
            <a:r>
              <a:rPr lang="it-IT" dirty="0" smtClean="0"/>
              <a:t> </a:t>
            </a:r>
            <a:endParaRPr lang="el-GR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defTabSz="914095"/>
            <a:fld id="{CF524C82-D16F-4639-AF62-8BE432EFA405}" type="slidenum">
              <a:rPr lang="en-US" sz="1100">
                <a:solidFill>
                  <a:prstClr val="black"/>
                </a:solidFill>
              </a:rPr>
              <a:pPr defTabSz="914095"/>
              <a:t>6</a:t>
            </a:fld>
            <a:endParaRPr lang="en-US" sz="1100">
              <a:solidFill>
                <a:prstClr val="black"/>
              </a:solidFill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it-IT" dirty="0" err="1" smtClean="0"/>
              <a:t>Please</a:t>
            </a:r>
            <a:r>
              <a:rPr lang="it-IT" dirty="0" smtClean="0"/>
              <a:t> </a:t>
            </a:r>
            <a:r>
              <a:rPr lang="it-IT" dirty="0" err="1" smtClean="0"/>
              <a:t>adjust</a:t>
            </a:r>
            <a:r>
              <a:rPr lang="it-IT" dirty="0" smtClean="0"/>
              <a:t> and elaborate on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concept</a:t>
            </a:r>
            <a:r>
              <a:rPr lang="it-IT" dirty="0" smtClean="0"/>
              <a:t> </a:t>
            </a:r>
            <a:endParaRPr lang="el-GR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defTabSz="914095"/>
            <a:fld id="{CF524C82-D16F-4639-AF62-8BE432EFA405}" type="slidenum">
              <a:rPr lang="en-US" sz="1100">
                <a:solidFill>
                  <a:prstClr val="black"/>
                </a:solidFill>
              </a:rPr>
              <a:pPr defTabSz="914095"/>
              <a:t>7</a:t>
            </a:fld>
            <a:endParaRPr lang="en-US" sz="1100">
              <a:solidFill>
                <a:prstClr val="black"/>
              </a:solidFill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it-IT" dirty="0" err="1" smtClean="0"/>
              <a:t>Please</a:t>
            </a:r>
            <a:r>
              <a:rPr lang="it-IT" dirty="0" smtClean="0"/>
              <a:t> </a:t>
            </a:r>
            <a:r>
              <a:rPr lang="it-IT" dirty="0" err="1" smtClean="0"/>
              <a:t>adjust</a:t>
            </a:r>
            <a:r>
              <a:rPr lang="it-IT" dirty="0" smtClean="0"/>
              <a:t> and elaborate on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concept</a:t>
            </a:r>
            <a:r>
              <a:rPr lang="it-IT" dirty="0" smtClean="0"/>
              <a:t> </a:t>
            </a:r>
            <a:endParaRPr lang="el-GR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 txBox="1">
            <a:spLocks noGrp="1" noChangeArrowheads="1"/>
          </p:cNvSpPr>
          <p:nvPr/>
        </p:nvSpPr>
        <p:spPr bwMode="auto">
          <a:xfrm>
            <a:off x="3851006" y="8694826"/>
            <a:ext cx="3003785" cy="42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5" rIns="91428" bIns="45715" anchor="b"/>
          <a:lstStyle/>
          <a:p>
            <a:pPr algn="r" defTabSz="909524"/>
            <a:fld id="{2ECD8683-22E5-4F94-AEB0-AA77376EAB7F}" type="slidenum">
              <a:rPr lang="en-US" sz="1100" b="1">
                <a:solidFill>
                  <a:srgbClr val="000000"/>
                </a:solidFill>
                <a:latin typeface="Times New Roman" pitchFamily="18" charset="0"/>
                <a:ea typeface="+mn-ea"/>
              </a:rPr>
              <a:pPr algn="r" defTabSz="909524"/>
              <a:t>8</a:t>
            </a:fld>
            <a:endParaRPr lang="en-US" sz="1100" b="1" dirty="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it-IT" smtClean="0"/>
              <a:t>Please adjust and elaborate on this concept </a:t>
            </a:r>
            <a:endParaRPr lang="el-G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7" name="Rectangle 7"/>
          <p:cNvSpPr txBox="1">
            <a:spLocks noGrp="1" noChangeArrowheads="1"/>
          </p:cNvSpPr>
          <p:nvPr/>
        </p:nvSpPr>
        <p:spPr bwMode="auto">
          <a:xfrm>
            <a:off x="3884615" y="8685214"/>
            <a:ext cx="2971800" cy="45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851" tIns="45927" rIns="91851" bIns="45927" anchor="b"/>
          <a:lstStyle/>
          <a:p>
            <a:pPr algn="r" eaLnBrk="1" hangingPunct="1"/>
            <a:fld id="{94AD429B-6C2B-4213-8518-CF34779FB342}" type="slidenum">
              <a:rPr lang="en-US" sz="10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pPr algn="r" eaLnBrk="1" hangingPunct="1"/>
              <a:t>9</a:t>
            </a:fld>
            <a:endParaRPr lang="en-US" sz="100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t-IT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hidden">
          <a:xfrm>
            <a:off x="0" y="0"/>
            <a:ext cx="9144000" cy="5867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sz="1800">
              <a:solidFill>
                <a:srgbClr val="FFFFFF"/>
              </a:solidFill>
              <a:ea typeface="+mn-ea"/>
            </a:endParaRPr>
          </a:p>
        </p:txBody>
      </p:sp>
      <p:grpSp>
        <p:nvGrpSpPr>
          <p:cNvPr id="5" name="Group 2"/>
          <p:cNvGrpSpPr>
            <a:grpSpLocks/>
          </p:cNvGrpSpPr>
          <p:nvPr userDrawn="1"/>
        </p:nvGrpSpPr>
        <p:grpSpPr bwMode="auto">
          <a:xfrm>
            <a:off x="68263" y="6223000"/>
            <a:ext cx="7843837" cy="339725"/>
            <a:chOff x="43" y="3920"/>
            <a:chExt cx="4941" cy="214"/>
          </a:xfrm>
        </p:grpSpPr>
        <p:sp>
          <p:nvSpPr>
            <p:cNvPr id="6" name="Rectangle 3"/>
            <p:cNvSpPr>
              <a:spLocks noChangeArrowheads="1"/>
            </p:cNvSpPr>
            <p:nvPr userDrawn="1"/>
          </p:nvSpPr>
          <p:spPr bwMode="auto">
            <a:xfrm>
              <a:off x="43" y="3946"/>
              <a:ext cx="4831" cy="165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tx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nl-NL" altLang="nl-NL" sz="18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7" name="Oval 4"/>
            <p:cNvSpPr>
              <a:spLocks noChangeArrowheads="1"/>
            </p:cNvSpPr>
            <p:nvPr userDrawn="1"/>
          </p:nvSpPr>
          <p:spPr bwMode="white">
            <a:xfrm>
              <a:off x="4840" y="3920"/>
              <a:ext cx="144" cy="2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nl-NL" altLang="nl-NL" sz="1800" smtClean="0">
                <a:solidFill>
                  <a:srgbClr val="FFFFFF"/>
                </a:solidFill>
                <a:ea typeface="+mn-ea"/>
              </a:endParaRPr>
            </a:p>
          </p:txBody>
        </p:sp>
      </p:grpSp>
      <p:pic>
        <p:nvPicPr>
          <p:cNvPr id="8" name="Picture 9" descr="prime band white on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5980113"/>
            <a:ext cx="1157288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1788" y="1638300"/>
            <a:ext cx="8480425" cy="1470025"/>
          </a:xfrm>
        </p:spPr>
        <p:txBody>
          <a:bodyPr anchor="b"/>
          <a:lstStyle>
            <a:lvl1pPr>
              <a:defRPr sz="4400" smtClean="0"/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194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8613" y="4343400"/>
            <a:ext cx="8486775" cy="1870075"/>
          </a:xfrm>
        </p:spPr>
        <p:txBody>
          <a:bodyPr/>
          <a:lstStyle>
            <a:lvl1pPr marL="0" indent="0" algn="ctr">
              <a:buFontTx/>
              <a:buNone/>
              <a:defRPr sz="2800" smtClean="0"/>
            </a:lvl1pPr>
          </a:lstStyle>
          <a:p>
            <a:r>
              <a:rPr lang="en-US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2034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75890708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1519E0-4578-4369-BD3C-0C758577F262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CDDFCF-0911-4248-8E81-C73A98F35203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4834FD-A05C-4853-B36A-9E62BE1C750B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C0EF5C-27FF-4E77-B57D-1DC5FD0D7367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C44293-49E5-4767-935A-05DC10771F1F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F6679-328E-417D-ACA4-B1617B02B517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792" y="795528"/>
            <a:ext cx="7900416" cy="2551176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936" y="3840480"/>
            <a:ext cx="7982712" cy="2487168"/>
          </a:xfrm>
        </p:spPr>
        <p:txBody>
          <a:bodyPr/>
          <a:lstStyle>
            <a:lvl1pPr marL="0" indent="0" algn="ctr">
              <a:buNone/>
              <a:defRPr sz="2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08F1AB-F5E0-436A-9C93-64D6E00F6CAD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7050" y="1038843"/>
            <a:ext cx="8474075" cy="188277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5899" y="3079325"/>
            <a:ext cx="8474075" cy="192757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95145" y="235222"/>
            <a:ext cx="8289925" cy="49847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230701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hidden">
          <a:xfrm>
            <a:off x="0" y="0"/>
            <a:ext cx="9144000" cy="5867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sz="1800">
              <a:solidFill>
                <a:srgbClr val="FFFFFF"/>
              </a:solidFill>
            </a:endParaRPr>
          </a:p>
        </p:txBody>
      </p:sp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68263" y="6223000"/>
            <a:ext cx="7843837" cy="339725"/>
            <a:chOff x="43" y="3920"/>
            <a:chExt cx="4941" cy="214"/>
          </a:xfrm>
        </p:grpSpPr>
        <p:sp>
          <p:nvSpPr>
            <p:cNvPr id="6" name="Rectangle 3"/>
            <p:cNvSpPr>
              <a:spLocks noChangeArrowheads="1"/>
            </p:cNvSpPr>
            <p:nvPr userDrawn="1"/>
          </p:nvSpPr>
          <p:spPr bwMode="auto">
            <a:xfrm>
              <a:off x="43" y="3946"/>
              <a:ext cx="4831" cy="165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tx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nl-NL" altLang="nl-NL" sz="1800" smtClean="0">
                <a:solidFill>
                  <a:srgbClr val="FFFFFF"/>
                </a:solidFill>
              </a:endParaRPr>
            </a:p>
          </p:txBody>
        </p:sp>
        <p:sp>
          <p:nvSpPr>
            <p:cNvPr id="7" name="Oval 4"/>
            <p:cNvSpPr>
              <a:spLocks noChangeArrowheads="1"/>
            </p:cNvSpPr>
            <p:nvPr userDrawn="1"/>
          </p:nvSpPr>
          <p:spPr bwMode="white">
            <a:xfrm>
              <a:off x="4840" y="3920"/>
              <a:ext cx="144" cy="2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nl-NL" altLang="nl-NL" sz="1800" smtClean="0">
                <a:solidFill>
                  <a:srgbClr val="FFFFFF"/>
                </a:solidFill>
              </a:endParaRPr>
            </a:p>
          </p:txBody>
        </p:sp>
      </p:grpSp>
      <p:pic>
        <p:nvPicPr>
          <p:cNvPr id="8" name="Picture 9" descr="prime band white on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5980113"/>
            <a:ext cx="1157288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1788" y="1638300"/>
            <a:ext cx="8480425" cy="1470025"/>
          </a:xfrm>
        </p:spPr>
        <p:txBody>
          <a:bodyPr anchor="b"/>
          <a:lstStyle>
            <a:lvl1pPr>
              <a:defRPr sz="4400" smtClean="0"/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194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8613" y="4343400"/>
            <a:ext cx="8486775" cy="1870075"/>
          </a:xfrm>
        </p:spPr>
        <p:txBody>
          <a:bodyPr/>
          <a:lstStyle>
            <a:lvl1pPr marL="0" indent="0" algn="ctr">
              <a:buFontTx/>
              <a:buNone/>
              <a:defRPr sz="2800" smtClean="0"/>
            </a:lvl1pPr>
          </a:lstStyle>
          <a:p>
            <a:r>
              <a:rPr lang="en-US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2034317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899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588220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2828195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4237418201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055525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735296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354533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012970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985098828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758907081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5882201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1102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1102784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342900" indent="-342900" algn="l">
              <a:buFont typeface="Arial" panose="020B0604020202020204" pitchFamily="34" charset="0"/>
              <a:buChar char="•"/>
              <a:defRPr sz="2400"/>
            </a:lvl1pPr>
            <a:lvl2pPr algn="l">
              <a:defRPr sz="18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62200" y="6308725"/>
            <a:ext cx="7070725" cy="515938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000" b="0">
                <a:solidFill>
                  <a:schemeClr val="tx1"/>
                </a:solidFill>
              </a:defRPr>
            </a:lvl1pPr>
            <a:lvl2pPr marL="457200" indent="0">
              <a:buNone/>
              <a:defRPr sz="1000" b="0">
                <a:solidFill>
                  <a:schemeClr val="bg1"/>
                </a:solidFill>
              </a:defRPr>
            </a:lvl2pPr>
            <a:lvl3pPr marL="914400" indent="0">
              <a:buNone/>
              <a:defRPr sz="1000" b="0">
                <a:solidFill>
                  <a:schemeClr val="bg1"/>
                </a:solidFill>
              </a:defRPr>
            </a:lvl3pPr>
            <a:lvl4pPr marL="1371600" indent="0">
              <a:buNone/>
              <a:defRPr sz="1000" b="0">
                <a:solidFill>
                  <a:schemeClr val="bg1"/>
                </a:solidFill>
              </a:defRPr>
            </a:lvl4pPr>
            <a:lvl5pPr marL="1828800" indent="0">
              <a:buNone/>
              <a:defRPr sz="10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 smtClean="0"/>
              <a:t>References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3569846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342900" indent="-342900" algn="l">
              <a:buFont typeface="Arial" panose="020B0604020202020204" pitchFamily="34" charset="0"/>
              <a:buChar char="•"/>
              <a:defRPr sz="2400"/>
            </a:lvl1pPr>
            <a:lvl2pPr algn="l">
              <a:defRPr sz="18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62200" y="6308725"/>
            <a:ext cx="7070725" cy="515938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000" b="0">
                <a:solidFill>
                  <a:schemeClr val="tx1"/>
                </a:solidFill>
              </a:defRPr>
            </a:lvl1pPr>
            <a:lvl2pPr marL="457200" indent="0">
              <a:buNone/>
              <a:defRPr sz="1000" b="0">
                <a:solidFill>
                  <a:schemeClr val="bg1"/>
                </a:solidFill>
              </a:defRPr>
            </a:lvl2pPr>
            <a:lvl3pPr marL="914400" indent="0">
              <a:buNone/>
              <a:defRPr sz="1000" b="0">
                <a:solidFill>
                  <a:schemeClr val="bg1"/>
                </a:solidFill>
              </a:defRPr>
            </a:lvl3pPr>
            <a:lvl4pPr marL="1371600" indent="0">
              <a:buNone/>
              <a:defRPr sz="1000" b="0">
                <a:solidFill>
                  <a:schemeClr val="bg1"/>
                </a:solidFill>
              </a:defRPr>
            </a:lvl4pPr>
            <a:lvl5pPr marL="1828800" indent="0">
              <a:buNone/>
              <a:defRPr sz="10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 smtClean="0"/>
              <a:t>References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356984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209" y="214313"/>
            <a:ext cx="846772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63609" y="1600206"/>
            <a:ext cx="8416925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0"/>
          </p:nvPr>
        </p:nvSpPr>
        <p:spPr>
          <a:xfrm>
            <a:off x="0" y="5918200"/>
            <a:ext cx="4318000" cy="939800"/>
          </a:xfrm>
        </p:spPr>
        <p:txBody>
          <a:bodyPr anchor="b"/>
          <a:lstStyle>
            <a:lvl1pPr marL="0" indent="0" algn="l">
              <a:buNone/>
              <a:defRPr sz="10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1"/>
          </p:nvPr>
        </p:nvSpPr>
        <p:spPr>
          <a:xfrm>
            <a:off x="4826000" y="5918200"/>
            <a:ext cx="4318000" cy="939800"/>
          </a:xfrm>
        </p:spPr>
        <p:txBody>
          <a:bodyPr anchor="b"/>
          <a:lstStyle>
            <a:lvl1pPr marL="0" indent="0" algn="r">
              <a:buNone/>
              <a:defRPr sz="10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11131" y="6626863"/>
            <a:ext cx="8924927" cy="169277"/>
          </a:xfrm>
        </p:spPr>
        <p:txBody>
          <a:bodyPr lIns="0" tIns="0" rIns="0" bIns="0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878888" y="168275"/>
            <a:ext cx="157162" cy="153988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hangingPunct="1">
              <a:defRPr/>
            </a:pPr>
            <a:fld id="{E670EB80-0663-4733-865C-A127FA7CAFA1}" type="slidenum">
              <a:rPr lang="en-GB" sz="2000">
                <a:solidFill>
                  <a:srgbClr val="000066"/>
                </a:solidFill>
                <a:latin typeface="Times New Roman" pitchFamily="18" charset="0"/>
              </a:rPr>
              <a:pPr eaLnBrk="1" hangingPunct="1">
                <a:defRPr/>
              </a:pPr>
              <a:t>‹#›</a:t>
            </a:fld>
            <a:endParaRPr lang="en-GB" sz="2000" dirty="0">
              <a:solidFill>
                <a:srgbClr val="000066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11131" y="6626863"/>
            <a:ext cx="8924927" cy="169277"/>
          </a:xfrm>
        </p:spPr>
        <p:txBody>
          <a:bodyPr lIns="0" tIns="0" rIns="0" bIns="0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878888" y="168275"/>
            <a:ext cx="157162" cy="153988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66"/>
                </a:solidFill>
              </a:defRPr>
            </a:lvl1pPr>
          </a:lstStyle>
          <a:p>
            <a:pPr eaLnBrk="1" hangingPunct="1">
              <a:defRPr/>
            </a:pPr>
            <a:fld id="{D493FF92-6CD2-4D5D-9073-F2F1FCBEBFA4}" type="slidenum">
              <a:rPr lang="en-GB" sz="2000">
                <a:latin typeface="Times New Roman" pitchFamily="18" charset="0"/>
              </a:rPr>
              <a:pPr eaLnBrk="1" hangingPunct="1">
                <a:defRPr/>
              </a:pPr>
              <a:t>‹#›</a:t>
            </a:fld>
            <a:endParaRPr lang="en-GB" sz="2000" dirty="0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9847" y="6090444"/>
            <a:ext cx="4112177" cy="541338"/>
          </a:xfrm>
        </p:spPr>
        <p:txBody>
          <a:bodyPr lIns="0" tIns="0" rIns="0" bIns="0" anchor="b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26" y="6090444"/>
            <a:ext cx="4112433" cy="541338"/>
          </a:xfrm>
        </p:spPr>
        <p:txBody>
          <a:bodyPr lIns="0" tIns="0" rIns="0" bIns="0" anchor="b"/>
          <a:lstStyle>
            <a:lvl1pPr marL="0" indent="0" algn="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9847" y="6090444"/>
            <a:ext cx="4112177" cy="541338"/>
          </a:xfrm>
        </p:spPr>
        <p:txBody>
          <a:bodyPr lIns="0" tIns="0" rIns="0" bIns="0" anchor="b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26" y="6090444"/>
            <a:ext cx="4112433" cy="541338"/>
          </a:xfrm>
        </p:spPr>
        <p:txBody>
          <a:bodyPr lIns="0" tIns="0" rIns="0" bIns="0" anchor="b"/>
          <a:lstStyle>
            <a:lvl1pPr marL="0" indent="0" algn="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58"/>
            <a:ext cx="8229600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42878" y="6647024"/>
            <a:ext cx="1689565" cy="146194"/>
          </a:xfrm>
        </p:spPr>
        <p:txBody>
          <a:bodyPr wrap="none" lIns="0" tIns="0" rIns="0" bIns="0" anchor="b">
            <a:sp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Tx/>
              <a:buNone/>
              <a:defRPr sz="10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GB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314772" y="6647024"/>
            <a:ext cx="1689565" cy="146194"/>
          </a:xfrm>
        </p:spPr>
        <p:txBody>
          <a:bodyPr wrap="none" lIns="0" tIns="0" rIns="0" bIns="0" anchor="b">
            <a:spAutoFit/>
          </a:bodyPr>
          <a:lstStyle>
            <a:lvl1pPr marL="0" indent="0" algn="r">
              <a:lnSpc>
                <a:spcPct val="95000"/>
              </a:lnSpc>
              <a:spcBef>
                <a:spcPts val="0"/>
              </a:spcBef>
              <a:buFontTx/>
              <a:buNone/>
              <a:defRPr sz="10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6553200" y="6248452"/>
            <a:ext cx="1903413" cy="4556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1" hangingPunct="1">
              <a:defRPr/>
            </a:pPr>
            <a:fld id="{D7A718AE-EB41-412C-872C-E99F3C9F63E9}" type="slidenum">
              <a:rPr lang="en-US" sz="2000">
                <a:solidFill>
                  <a:srgbClr val="000066"/>
                </a:solidFill>
                <a:latin typeface="Times New Roman" pitchFamily="18" charset="0"/>
              </a:rPr>
              <a:pPr eaLnBrk="1" hangingPunct="1">
                <a:defRPr/>
              </a:pPr>
              <a:t>‹#›</a:t>
            </a:fld>
            <a:endParaRPr lang="en-US" sz="2000">
              <a:solidFill>
                <a:srgbClr val="000066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6308725"/>
            <a:ext cx="7070725" cy="515938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457200" indent="0">
              <a:buNone/>
              <a:defRPr sz="1000" b="0">
                <a:solidFill>
                  <a:schemeClr val="bg1"/>
                </a:solidFill>
              </a:defRPr>
            </a:lvl2pPr>
            <a:lvl3pPr marL="914400" indent="0">
              <a:buNone/>
              <a:defRPr sz="1000" b="0">
                <a:solidFill>
                  <a:schemeClr val="bg1"/>
                </a:solidFill>
              </a:defRPr>
            </a:lvl3pPr>
            <a:lvl4pPr marL="1371600" indent="0">
              <a:buNone/>
              <a:defRPr sz="1000" b="0">
                <a:solidFill>
                  <a:schemeClr val="bg1"/>
                </a:solidFill>
              </a:defRPr>
            </a:lvl4pPr>
            <a:lvl5pPr marL="1828800" indent="0">
              <a:buNone/>
              <a:defRPr sz="10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 anchor="b" anchorCtr="0"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90"/>
            <a:ext cx="8229600" cy="464137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1325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342900" indent="-342900" algn="l">
              <a:buFont typeface="Arial" panose="020B0604020202020204" pitchFamily="34" charset="0"/>
              <a:buChar char="•"/>
              <a:defRPr sz="2400"/>
            </a:lvl1pPr>
            <a:lvl2pPr algn="l">
              <a:defRPr sz="18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62200" y="6308725"/>
            <a:ext cx="7070725" cy="515938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000" b="0">
                <a:solidFill>
                  <a:schemeClr val="tx1"/>
                </a:solidFill>
              </a:defRPr>
            </a:lvl1pPr>
            <a:lvl2pPr marL="457200" indent="0">
              <a:buNone/>
              <a:defRPr sz="1000" b="0">
                <a:solidFill>
                  <a:schemeClr val="bg1"/>
                </a:solidFill>
              </a:defRPr>
            </a:lvl2pPr>
            <a:lvl3pPr marL="914400" indent="0">
              <a:buNone/>
              <a:defRPr sz="1000" b="0">
                <a:solidFill>
                  <a:schemeClr val="bg1"/>
                </a:solidFill>
              </a:defRPr>
            </a:lvl3pPr>
            <a:lvl4pPr marL="1371600" indent="0">
              <a:buNone/>
              <a:defRPr sz="1000" b="0">
                <a:solidFill>
                  <a:schemeClr val="bg1"/>
                </a:solidFill>
              </a:defRPr>
            </a:lvl4pPr>
            <a:lvl5pPr marL="1828800" indent="0">
              <a:buNone/>
              <a:defRPr sz="10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 smtClean="0"/>
              <a:t>References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3569846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501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463000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92546965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7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723170503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363538" y="1600206"/>
            <a:ext cx="413226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5" y="1600206"/>
            <a:ext cx="413226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3391858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63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6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1381199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6615389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0029685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7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749651114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494579389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3601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209" y="214313"/>
            <a:ext cx="846772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63609" y="1600206"/>
            <a:ext cx="8416925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89727" y="214313"/>
            <a:ext cx="2116138" cy="591185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338158" y="214313"/>
            <a:ext cx="6199187" cy="591185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5892173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0"/>
          </p:nvPr>
        </p:nvSpPr>
        <p:spPr>
          <a:xfrm>
            <a:off x="0" y="5918200"/>
            <a:ext cx="4318000" cy="939800"/>
          </a:xfrm>
        </p:spPr>
        <p:txBody>
          <a:bodyPr anchor="b"/>
          <a:lstStyle>
            <a:lvl1pPr marL="0" indent="0" algn="l">
              <a:buNone/>
              <a:defRPr sz="10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1"/>
          </p:nvPr>
        </p:nvSpPr>
        <p:spPr>
          <a:xfrm>
            <a:off x="4826000" y="5918200"/>
            <a:ext cx="4318000" cy="939800"/>
          </a:xfrm>
        </p:spPr>
        <p:txBody>
          <a:bodyPr anchor="b"/>
          <a:lstStyle>
            <a:lvl1pPr marL="0" indent="0" algn="r">
              <a:buNone/>
              <a:defRPr sz="10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066407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69" y="214313"/>
            <a:ext cx="846772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63569" y="1600206"/>
            <a:ext cx="8416925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074980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0"/>
          </p:nvPr>
        </p:nvSpPr>
        <p:spPr>
          <a:xfrm>
            <a:off x="0" y="5918200"/>
            <a:ext cx="4318000" cy="939800"/>
          </a:xfrm>
        </p:spPr>
        <p:txBody>
          <a:bodyPr anchor="b"/>
          <a:lstStyle>
            <a:lvl1pPr marL="0" indent="0" algn="l">
              <a:buNone/>
              <a:defRPr sz="10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1"/>
          </p:nvPr>
        </p:nvSpPr>
        <p:spPr>
          <a:xfrm>
            <a:off x="4826000" y="5918200"/>
            <a:ext cx="4318000" cy="939800"/>
          </a:xfrm>
        </p:spPr>
        <p:txBody>
          <a:bodyPr anchor="b"/>
          <a:lstStyle>
            <a:lvl1pPr marL="0" indent="0" algn="r">
              <a:buNone/>
              <a:defRPr sz="10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11131" y="6626863"/>
            <a:ext cx="8924927" cy="169277"/>
          </a:xfrm>
        </p:spPr>
        <p:txBody>
          <a:bodyPr lIns="0" tIns="0" rIns="0" bIns="0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878888" y="168275"/>
            <a:ext cx="157162" cy="153988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hangingPunct="1">
              <a:defRPr/>
            </a:pPr>
            <a:fld id="{E670EB80-0663-4733-865C-A127FA7CAFA1}" type="slidenum">
              <a:rPr lang="en-GB" sz="2000">
                <a:solidFill>
                  <a:srgbClr val="000066"/>
                </a:solidFill>
                <a:latin typeface="Times New Roman" pitchFamily="18" charset="0"/>
                <a:ea typeface="+mn-ea"/>
              </a:rPr>
              <a:pPr eaLnBrk="1" hangingPunct="1">
                <a:defRPr/>
              </a:pPr>
              <a:t>‹#›</a:t>
            </a:fld>
            <a:endParaRPr lang="en-GB" sz="2000" dirty="0">
              <a:solidFill>
                <a:srgbClr val="000066"/>
              </a:solidFill>
              <a:latin typeface="Times New Roman" pitchFamily="18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11131" y="6626863"/>
            <a:ext cx="8924927" cy="169277"/>
          </a:xfrm>
        </p:spPr>
        <p:txBody>
          <a:bodyPr lIns="0" tIns="0" rIns="0" bIns="0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878888" y="168275"/>
            <a:ext cx="157162" cy="153988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66"/>
                </a:solidFill>
              </a:defRPr>
            </a:lvl1pPr>
          </a:lstStyle>
          <a:p>
            <a:pPr eaLnBrk="1" hangingPunct="1">
              <a:defRPr/>
            </a:pPr>
            <a:fld id="{D493FF92-6CD2-4D5D-9073-F2F1FCBEBFA4}" type="slidenum">
              <a:rPr lang="en-GB" sz="2000">
                <a:latin typeface="Times New Roman" pitchFamily="18" charset="0"/>
                <a:ea typeface="+mn-ea"/>
              </a:rPr>
              <a:pPr eaLnBrk="1" hangingPunct="1">
                <a:defRPr/>
              </a:pPr>
              <a:t>‹#›</a:t>
            </a:fld>
            <a:endParaRPr lang="en-GB" sz="2000" dirty="0">
              <a:latin typeface="Times New Roman" pitchFamily="18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9847" y="6090444"/>
            <a:ext cx="4112177" cy="541338"/>
          </a:xfrm>
        </p:spPr>
        <p:txBody>
          <a:bodyPr lIns="0" tIns="0" rIns="0" bIns="0" anchor="b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26" y="6090444"/>
            <a:ext cx="4112433" cy="541338"/>
          </a:xfrm>
        </p:spPr>
        <p:txBody>
          <a:bodyPr lIns="0" tIns="0" rIns="0" bIns="0" anchor="b"/>
          <a:lstStyle>
            <a:lvl1pPr marL="0" indent="0" algn="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9847" y="6090444"/>
            <a:ext cx="4112177" cy="541338"/>
          </a:xfrm>
        </p:spPr>
        <p:txBody>
          <a:bodyPr lIns="0" tIns="0" rIns="0" bIns="0" anchor="b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26" y="6090444"/>
            <a:ext cx="4112433" cy="541338"/>
          </a:xfrm>
        </p:spPr>
        <p:txBody>
          <a:bodyPr lIns="0" tIns="0" rIns="0" bIns="0" anchor="b"/>
          <a:lstStyle>
            <a:lvl1pPr marL="0" indent="0" algn="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89918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58"/>
            <a:ext cx="8229600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42878" y="6647024"/>
            <a:ext cx="1689565" cy="146194"/>
          </a:xfrm>
        </p:spPr>
        <p:txBody>
          <a:bodyPr wrap="none" lIns="0" tIns="0" rIns="0" bIns="0" anchor="b">
            <a:sp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Tx/>
              <a:buNone/>
              <a:defRPr sz="10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GB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314772" y="6647024"/>
            <a:ext cx="1689565" cy="146194"/>
          </a:xfrm>
        </p:spPr>
        <p:txBody>
          <a:bodyPr wrap="none" lIns="0" tIns="0" rIns="0" bIns="0" anchor="b">
            <a:spAutoFit/>
          </a:bodyPr>
          <a:lstStyle>
            <a:lvl1pPr marL="0" indent="0" algn="r">
              <a:lnSpc>
                <a:spcPct val="95000"/>
              </a:lnSpc>
              <a:spcBef>
                <a:spcPts val="0"/>
              </a:spcBef>
              <a:buFontTx/>
              <a:buNone/>
              <a:defRPr sz="10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6553200" y="6248452"/>
            <a:ext cx="1903413" cy="4556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1" hangingPunct="1">
              <a:defRPr/>
            </a:pPr>
            <a:fld id="{D7A718AE-EB41-412C-872C-E99F3C9F63E9}" type="slidenum">
              <a:rPr lang="en-US" sz="2000">
                <a:solidFill>
                  <a:srgbClr val="000066"/>
                </a:solidFill>
                <a:latin typeface="Times New Roman" pitchFamily="18" charset="0"/>
                <a:ea typeface="+mn-ea"/>
              </a:rPr>
              <a:pPr eaLnBrk="1" hangingPunct="1">
                <a:defRPr/>
              </a:pPr>
              <a:t>‹#›</a:t>
            </a:fld>
            <a:endParaRPr lang="en-US" sz="2000">
              <a:solidFill>
                <a:srgbClr val="000066"/>
              </a:solidFill>
              <a:latin typeface="Times New Roman" pitchFamily="18" charset="0"/>
              <a:ea typeface="+mn-ea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hidden">
          <a:xfrm>
            <a:off x="0" y="0"/>
            <a:ext cx="9144000" cy="5867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fr-FR" sz="180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grpSp>
        <p:nvGrpSpPr>
          <p:cNvPr id="5" name="Group 2"/>
          <p:cNvGrpSpPr>
            <a:grpSpLocks/>
          </p:cNvGrpSpPr>
          <p:nvPr userDrawn="1"/>
        </p:nvGrpSpPr>
        <p:grpSpPr bwMode="auto">
          <a:xfrm>
            <a:off x="68263" y="6223000"/>
            <a:ext cx="7843837" cy="339725"/>
            <a:chOff x="43" y="3920"/>
            <a:chExt cx="4941" cy="214"/>
          </a:xfrm>
        </p:grpSpPr>
        <p:sp>
          <p:nvSpPr>
            <p:cNvPr id="6" name="Rectangle 3"/>
            <p:cNvSpPr>
              <a:spLocks noChangeArrowheads="1"/>
            </p:cNvSpPr>
            <p:nvPr userDrawn="1"/>
          </p:nvSpPr>
          <p:spPr bwMode="auto">
            <a:xfrm>
              <a:off x="43" y="3946"/>
              <a:ext cx="4831" cy="165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tx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nl-NL" altLang="nl-NL" sz="1800" smtClean="0">
                <a:solidFill>
                  <a:srgbClr val="FFFFFF"/>
                </a:solidFill>
              </a:endParaRPr>
            </a:p>
          </p:txBody>
        </p:sp>
        <p:sp>
          <p:nvSpPr>
            <p:cNvPr id="7" name="Oval 4"/>
            <p:cNvSpPr>
              <a:spLocks noChangeArrowheads="1"/>
            </p:cNvSpPr>
            <p:nvPr userDrawn="1"/>
          </p:nvSpPr>
          <p:spPr bwMode="white">
            <a:xfrm>
              <a:off x="4840" y="3920"/>
              <a:ext cx="144" cy="2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nl-NL" altLang="nl-NL" sz="1800" smtClean="0">
                <a:solidFill>
                  <a:srgbClr val="FFFFFF"/>
                </a:solidFill>
              </a:endParaRPr>
            </a:p>
          </p:txBody>
        </p:sp>
      </p:grpSp>
      <p:pic>
        <p:nvPicPr>
          <p:cNvPr id="8" name="Picture 9" descr="prime band white on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5980113"/>
            <a:ext cx="1157288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1788" y="1638300"/>
            <a:ext cx="8480425" cy="1470025"/>
          </a:xfrm>
        </p:spPr>
        <p:txBody>
          <a:bodyPr anchor="b"/>
          <a:lstStyle>
            <a:lvl1pPr>
              <a:defRPr sz="4400" smtClean="0"/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194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8613" y="4343400"/>
            <a:ext cx="8486775" cy="1870075"/>
          </a:xfrm>
        </p:spPr>
        <p:txBody>
          <a:bodyPr/>
          <a:lstStyle>
            <a:lvl1pPr marL="0" indent="0" algn="ctr">
              <a:buFontTx/>
              <a:buNone/>
              <a:defRPr sz="2800" smtClean="0"/>
            </a:lvl1pPr>
          </a:lstStyle>
          <a:p>
            <a:r>
              <a:rPr lang="en-US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72991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32213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16271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5403259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32076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56755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34103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69040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378816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28281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33050964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17041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36787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hidden">
          <a:xfrm>
            <a:off x="0" y="0"/>
            <a:ext cx="9144000" cy="5867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b="1">
              <a:solidFill>
                <a:srgbClr val="FFFFFF"/>
              </a:solidFill>
              <a:latin typeface="Times New Roman" pitchFamily="18" charset="0"/>
              <a:ea typeface="+mn-ea"/>
            </a:endParaRPr>
          </a:p>
        </p:txBody>
      </p:sp>
      <p:grpSp>
        <p:nvGrpSpPr>
          <p:cNvPr id="5" name="Group 2"/>
          <p:cNvGrpSpPr>
            <a:grpSpLocks/>
          </p:cNvGrpSpPr>
          <p:nvPr userDrawn="1"/>
        </p:nvGrpSpPr>
        <p:grpSpPr bwMode="auto">
          <a:xfrm>
            <a:off x="68265" y="6223012"/>
            <a:ext cx="7843837" cy="339725"/>
            <a:chOff x="43" y="3920"/>
            <a:chExt cx="4941" cy="214"/>
          </a:xfrm>
        </p:grpSpPr>
        <p:sp>
          <p:nvSpPr>
            <p:cNvPr id="6" name="Rectangle 3"/>
            <p:cNvSpPr>
              <a:spLocks noChangeArrowheads="1"/>
            </p:cNvSpPr>
            <p:nvPr userDrawn="1"/>
          </p:nvSpPr>
          <p:spPr bwMode="auto">
            <a:xfrm>
              <a:off x="43" y="3946"/>
              <a:ext cx="4831" cy="165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tx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b="1">
                <a:solidFill>
                  <a:srgbClr val="FFFFFF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7" name="Oval 4"/>
            <p:cNvSpPr>
              <a:spLocks noChangeArrowheads="1"/>
            </p:cNvSpPr>
            <p:nvPr userDrawn="1"/>
          </p:nvSpPr>
          <p:spPr bwMode="white">
            <a:xfrm>
              <a:off x="4840" y="3920"/>
              <a:ext cx="144" cy="21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b="1">
                <a:solidFill>
                  <a:srgbClr val="FFFFFF"/>
                </a:solidFill>
                <a:latin typeface="Times New Roman" pitchFamily="18" charset="0"/>
                <a:ea typeface="+mn-ea"/>
              </a:endParaRPr>
            </a:p>
          </p:txBody>
        </p:sp>
      </p:grpSp>
      <p:pic>
        <p:nvPicPr>
          <p:cNvPr id="8" name="Picture 9" descr="prime band white on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5980113"/>
            <a:ext cx="1157288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1788" y="1638302"/>
            <a:ext cx="8480425" cy="1470025"/>
          </a:xfrm>
        </p:spPr>
        <p:txBody>
          <a:bodyPr anchor="b"/>
          <a:lstStyle>
            <a:lvl1pPr>
              <a:defRPr sz="4400" smtClean="0"/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194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8613" y="4343412"/>
            <a:ext cx="8486775" cy="1870075"/>
          </a:xfrm>
        </p:spPr>
        <p:txBody>
          <a:bodyPr/>
          <a:lstStyle>
            <a:lvl1pPr marL="0" indent="0" algn="ctr">
              <a:buFontTx/>
              <a:buNone/>
              <a:defRPr sz="2800" smtClean="0"/>
            </a:lvl1pPr>
          </a:lstStyle>
          <a:p>
            <a:r>
              <a:rPr lang="en-US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508797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37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09658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21855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1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3966499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46053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03649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6316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42374182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040684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4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9745116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76246025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677530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4775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11248" y="6627693"/>
            <a:ext cx="8924927" cy="169277"/>
          </a:xfrm>
        </p:spPr>
        <p:txBody>
          <a:bodyPr lIns="0" tIns="0" rIns="0" bIns="0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878888" y="168275"/>
            <a:ext cx="157162" cy="153988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66"/>
                </a:solidFill>
              </a:defRPr>
            </a:lvl1pPr>
          </a:lstStyle>
          <a:p>
            <a:pPr eaLnBrk="1" hangingPunct="1">
              <a:defRPr/>
            </a:pPr>
            <a:fld id="{D493FF92-6CD2-4D5D-9073-F2F1FCBEBFA4}" type="slidenum">
              <a:rPr lang="en-GB" sz="2000">
                <a:latin typeface="Times New Roman" pitchFamily="18" charset="0"/>
                <a:ea typeface="+mn-ea"/>
              </a:rPr>
              <a:pPr eaLnBrk="1" hangingPunct="1">
                <a:defRPr/>
              </a:pPr>
              <a:t>‹#›</a:t>
            </a:fld>
            <a:endParaRPr lang="en-GB" sz="2000" dirty="0"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060985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9855" y="6090444"/>
            <a:ext cx="4112177" cy="541338"/>
          </a:xfrm>
        </p:spPr>
        <p:txBody>
          <a:bodyPr lIns="0" tIns="0" rIns="0" bIns="0" anchor="b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111" y="6090444"/>
            <a:ext cx="4112433" cy="541338"/>
          </a:xfrm>
        </p:spPr>
        <p:txBody>
          <a:bodyPr lIns="0" tIns="0" rIns="0" bIns="0" anchor="b"/>
          <a:lstStyle>
            <a:lvl1pPr marL="0" indent="0" algn="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198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9855" y="6090444"/>
            <a:ext cx="4112177" cy="541338"/>
          </a:xfrm>
        </p:spPr>
        <p:txBody>
          <a:bodyPr lIns="0" tIns="0" rIns="0" bIns="0" anchor="b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111" y="6090444"/>
            <a:ext cx="4112433" cy="541338"/>
          </a:xfrm>
        </p:spPr>
        <p:txBody>
          <a:bodyPr lIns="0" tIns="0" rIns="0" bIns="0" anchor="b"/>
          <a:lstStyle>
            <a:lvl1pPr marL="0" indent="0" algn="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394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801"/>
            <a:ext cx="8229600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42879" y="6647024"/>
            <a:ext cx="1830629" cy="146194"/>
          </a:xfrm>
        </p:spPr>
        <p:txBody>
          <a:bodyPr wrap="none" lIns="0" tIns="0" rIns="0" bIns="0" anchor="b">
            <a:sp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Tx/>
              <a:buNone/>
              <a:defRPr sz="10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GB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174257" y="6647024"/>
            <a:ext cx="1830629" cy="146194"/>
          </a:xfrm>
        </p:spPr>
        <p:txBody>
          <a:bodyPr wrap="none" lIns="0" tIns="0" rIns="0" bIns="0" anchor="b">
            <a:spAutoFit/>
          </a:bodyPr>
          <a:lstStyle>
            <a:lvl1pPr marL="0" indent="0" algn="r">
              <a:lnSpc>
                <a:spcPct val="95000"/>
              </a:lnSpc>
              <a:spcBef>
                <a:spcPts val="0"/>
              </a:spcBef>
              <a:buFontTx/>
              <a:buNone/>
              <a:defRPr sz="10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6553200" y="6249282"/>
            <a:ext cx="1903413" cy="4556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1" hangingPunct="1">
              <a:defRPr/>
            </a:pPr>
            <a:fld id="{D7A718AE-EB41-412C-872C-E99F3C9F63E9}" type="slidenum">
              <a:rPr lang="en-US" sz="2000">
                <a:solidFill>
                  <a:srgbClr val="000066"/>
                </a:solidFill>
                <a:latin typeface="Times New Roman" pitchFamily="18" charset="0"/>
                <a:ea typeface="+mn-ea"/>
              </a:rPr>
              <a:pPr eaLnBrk="1" hangingPunct="1">
                <a:defRPr/>
              </a:pPr>
              <a:t>‹#›</a:t>
            </a:fld>
            <a:endParaRPr lang="en-US" sz="2000">
              <a:solidFill>
                <a:srgbClr val="000066"/>
              </a:solidFill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5264263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0"/>
          </p:nvPr>
        </p:nvSpPr>
        <p:spPr>
          <a:xfrm>
            <a:off x="0" y="5918200"/>
            <a:ext cx="4318000" cy="939800"/>
          </a:xfrm>
        </p:spPr>
        <p:txBody>
          <a:bodyPr anchor="b"/>
          <a:lstStyle>
            <a:lvl1pPr marL="0" indent="0" algn="l">
              <a:buNone/>
              <a:defRPr sz="10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1"/>
          </p:nvPr>
        </p:nvSpPr>
        <p:spPr>
          <a:xfrm>
            <a:off x="4826000" y="5918200"/>
            <a:ext cx="4318000" cy="939800"/>
          </a:xfrm>
        </p:spPr>
        <p:txBody>
          <a:bodyPr anchor="b"/>
          <a:lstStyle>
            <a:lvl1pPr marL="0" indent="0" algn="r">
              <a:buNone/>
              <a:defRPr sz="10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452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055525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0"/>
          </p:nvPr>
        </p:nvSpPr>
        <p:spPr>
          <a:xfrm>
            <a:off x="0" y="5918200"/>
            <a:ext cx="4318000" cy="939800"/>
          </a:xfrm>
        </p:spPr>
        <p:txBody>
          <a:bodyPr anchor="b"/>
          <a:lstStyle>
            <a:lvl1pPr marL="0" indent="0" algn="l">
              <a:buNone/>
              <a:defRPr sz="10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1"/>
          </p:nvPr>
        </p:nvSpPr>
        <p:spPr>
          <a:xfrm>
            <a:off x="4826000" y="5918200"/>
            <a:ext cx="4318000" cy="939800"/>
          </a:xfrm>
        </p:spPr>
        <p:txBody>
          <a:bodyPr anchor="b"/>
          <a:lstStyle>
            <a:lvl1pPr marL="0" indent="0" algn="r">
              <a:buNone/>
              <a:defRPr sz="10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60200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0"/>
          </p:nvPr>
        </p:nvSpPr>
        <p:spPr>
          <a:xfrm>
            <a:off x="0" y="5918200"/>
            <a:ext cx="4318000" cy="939800"/>
          </a:xfrm>
        </p:spPr>
        <p:txBody>
          <a:bodyPr anchor="b"/>
          <a:lstStyle>
            <a:lvl1pPr marL="0" indent="0" algn="l">
              <a:buNone/>
              <a:defRPr sz="10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1"/>
          </p:nvPr>
        </p:nvSpPr>
        <p:spPr>
          <a:xfrm>
            <a:off x="4826000" y="5918200"/>
            <a:ext cx="4318000" cy="939800"/>
          </a:xfrm>
        </p:spPr>
        <p:txBody>
          <a:bodyPr anchor="b"/>
          <a:lstStyle>
            <a:lvl1pPr marL="0" indent="0" algn="r">
              <a:buNone/>
              <a:defRPr sz="10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80471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11248" y="6627311"/>
            <a:ext cx="8924927" cy="169277"/>
          </a:xfrm>
        </p:spPr>
        <p:txBody>
          <a:bodyPr lIns="0" tIns="0" rIns="0" bIns="0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878888" y="168275"/>
            <a:ext cx="157162" cy="153988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66"/>
                </a:solidFill>
              </a:defRPr>
            </a:lvl1pPr>
          </a:lstStyle>
          <a:p>
            <a:pPr eaLnBrk="1" hangingPunct="1">
              <a:defRPr/>
            </a:pPr>
            <a:fld id="{D493FF92-6CD2-4D5D-9073-F2F1FCBEBFA4}" type="slidenum">
              <a:rPr lang="en-GB" sz="2000">
                <a:latin typeface="Times New Roman" pitchFamily="18" charset="0"/>
                <a:ea typeface="+mn-ea"/>
              </a:rPr>
              <a:pPr eaLnBrk="1" hangingPunct="1">
                <a:defRPr/>
              </a:pPr>
              <a:t>‹#›</a:t>
            </a:fld>
            <a:endParaRPr lang="en-GB" sz="2000" dirty="0"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679699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9855" y="6090444"/>
            <a:ext cx="4112177" cy="541338"/>
          </a:xfrm>
        </p:spPr>
        <p:txBody>
          <a:bodyPr lIns="0" tIns="0" rIns="0" bIns="0" anchor="b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111" y="6090444"/>
            <a:ext cx="4112433" cy="541338"/>
          </a:xfrm>
        </p:spPr>
        <p:txBody>
          <a:bodyPr lIns="0" tIns="0" rIns="0" bIns="0" anchor="b"/>
          <a:lstStyle>
            <a:lvl1pPr marL="0" indent="0" algn="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517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9855" y="6090444"/>
            <a:ext cx="4112177" cy="541338"/>
          </a:xfrm>
        </p:spPr>
        <p:txBody>
          <a:bodyPr lIns="0" tIns="0" rIns="0" bIns="0" anchor="b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111" y="6090444"/>
            <a:ext cx="4112433" cy="541338"/>
          </a:xfrm>
        </p:spPr>
        <p:txBody>
          <a:bodyPr lIns="0" tIns="0" rIns="0" bIns="0" anchor="b"/>
          <a:lstStyle>
            <a:lvl1pPr marL="0" indent="0" algn="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873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705"/>
            <a:ext cx="8229600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42879" y="6647024"/>
            <a:ext cx="1830629" cy="146194"/>
          </a:xfrm>
        </p:spPr>
        <p:txBody>
          <a:bodyPr wrap="none" lIns="0" tIns="0" rIns="0" bIns="0" anchor="b">
            <a:sp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Tx/>
              <a:buNone/>
              <a:defRPr sz="10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GB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174004" y="6647024"/>
            <a:ext cx="1830629" cy="146194"/>
          </a:xfrm>
        </p:spPr>
        <p:txBody>
          <a:bodyPr wrap="none" lIns="0" tIns="0" rIns="0" bIns="0" anchor="b">
            <a:spAutoFit/>
          </a:bodyPr>
          <a:lstStyle>
            <a:lvl1pPr marL="0" indent="0" algn="r">
              <a:lnSpc>
                <a:spcPct val="95000"/>
              </a:lnSpc>
              <a:spcBef>
                <a:spcPts val="0"/>
              </a:spcBef>
              <a:buFontTx/>
              <a:buNone/>
              <a:defRPr sz="10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6553200" y="6248900"/>
            <a:ext cx="1903413" cy="4556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1" hangingPunct="1">
              <a:defRPr/>
            </a:pPr>
            <a:fld id="{D7A718AE-EB41-412C-872C-E99F3C9F63E9}" type="slidenum">
              <a:rPr lang="en-US" sz="2000">
                <a:solidFill>
                  <a:srgbClr val="000066"/>
                </a:solidFill>
                <a:latin typeface="Times New Roman" pitchFamily="18" charset="0"/>
                <a:ea typeface="+mn-ea"/>
              </a:rPr>
              <a:pPr eaLnBrk="1" hangingPunct="1">
                <a:defRPr/>
              </a:pPr>
              <a:t>‹#›</a:t>
            </a:fld>
            <a:endParaRPr lang="en-US" sz="2000">
              <a:solidFill>
                <a:srgbClr val="000066"/>
              </a:solidFill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0475354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11248" y="6627747"/>
            <a:ext cx="8924927" cy="169277"/>
          </a:xfrm>
        </p:spPr>
        <p:txBody>
          <a:bodyPr lIns="0" tIns="0" rIns="0" bIns="0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878888" y="168275"/>
            <a:ext cx="157162" cy="153988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66"/>
                </a:solidFill>
              </a:defRPr>
            </a:lvl1pPr>
          </a:lstStyle>
          <a:p>
            <a:pPr eaLnBrk="1" hangingPunct="1">
              <a:defRPr/>
            </a:pPr>
            <a:fld id="{D493FF92-6CD2-4D5D-9073-F2F1FCBEBFA4}" type="slidenum">
              <a:rPr lang="en-GB" sz="2000">
                <a:latin typeface="Times New Roman" pitchFamily="18" charset="0"/>
                <a:ea typeface="+mn-ea"/>
              </a:rPr>
              <a:pPr eaLnBrk="1" hangingPunct="1">
                <a:defRPr/>
              </a:pPr>
              <a:t>‹#›</a:t>
            </a:fld>
            <a:endParaRPr lang="en-GB" sz="2000" dirty="0"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467380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0"/>
          </p:nvPr>
        </p:nvSpPr>
        <p:spPr>
          <a:xfrm>
            <a:off x="0" y="5918200"/>
            <a:ext cx="4318000" cy="939800"/>
          </a:xfrm>
        </p:spPr>
        <p:txBody>
          <a:bodyPr anchor="b"/>
          <a:lstStyle>
            <a:lvl1pPr marL="0" indent="0" algn="l">
              <a:buNone/>
              <a:defRPr sz="10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1"/>
          </p:nvPr>
        </p:nvSpPr>
        <p:spPr>
          <a:xfrm>
            <a:off x="4826000" y="5918200"/>
            <a:ext cx="4318000" cy="939800"/>
          </a:xfrm>
        </p:spPr>
        <p:txBody>
          <a:bodyPr anchor="b"/>
          <a:lstStyle>
            <a:lvl1pPr marL="0" indent="0" algn="r">
              <a:buNone/>
              <a:defRPr sz="10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76478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209" y="214313"/>
            <a:ext cx="846772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63609" y="1600200"/>
            <a:ext cx="8416925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3609" y="3938963"/>
            <a:ext cx="8416925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4268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11248" y="6627333"/>
            <a:ext cx="8924927" cy="169277"/>
          </a:xfrm>
        </p:spPr>
        <p:txBody>
          <a:bodyPr lIns="0" tIns="0" rIns="0" bIns="0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878888" y="168275"/>
            <a:ext cx="157162" cy="153988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66"/>
                </a:solidFill>
              </a:defRPr>
            </a:lvl1pPr>
          </a:lstStyle>
          <a:p>
            <a:pPr eaLnBrk="1" hangingPunct="1">
              <a:defRPr/>
            </a:pPr>
            <a:fld id="{D493FF92-6CD2-4D5D-9073-F2F1FCBEBFA4}" type="slidenum">
              <a:rPr lang="en-GB" sz="2000">
                <a:latin typeface="Times New Roman" pitchFamily="18" charset="0"/>
                <a:ea typeface="+mn-ea"/>
              </a:rPr>
              <a:pPr eaLnBrk="1" hangingPunct="1">
                <a:defRPr/>
              </a:pPr>
              <a:t>‹#›</a:t>
            </a:fld>
            <a:endParaRPr lang="en-GB" sz="2000" dirty="0"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1971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735296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9855" y="6090444"/>
            <a:ext cx="4112177" cy="541338"/>
          </a:xfrm>
        </p:spPr>
        <p:txBody>
          <a:bodyPr lIns="0" tIns="0" rIns="0" bIns="0" anchor="b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111" y="6090444"/>
            <a:ext cx="4112433" cy="541338"/>
          </a:xfrm>
        </p:spPr>
        <p:txBody>
          <a:bodyPr lIns="0" tIns="0" rIns="0" bIns="0" anchor="b"/>
          <a:lstStyle>
            <a:lvl1pPr marL="0" indent="0" algn="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546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9855" y="6090444"/>
            <a:ext cx="4112177" cy="541338"/>
          </a:xfrm>
        </p:spPr>
        <p:txBody>
          <a:bodyPr lIns="0" tIns="0" rIns="0" bIns="0" anchor="b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111" y="6090444"/>
            <a:ext cx="4112433" cy="541338"/>
          </a:xfrm>
        </p:spPr>
        <p:txBody>
          <a:bodyPr lIns="0" tIns="0" rIns="0" bIns="0" anchor="b"/>
          <a:lstStyle>
            <a:lvl1pPr marL="0" indent="0" algn="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22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721"/>
            <a:ext cx="8229600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42879" y="6647024"/>
            <a:ext cx="1830629" cy="146194"/>
          </a:xfrm>
        </p:spPr>
        <p:txBody>
          <a:bodyPr wrap="none" lIns="0" tIns="0" rIns="0" bIns="0" anchor="b">
            <a:sp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Tx/>
              <a:buNone/>
              <a:defRPr sz="10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GB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174017" y="6647024"/>
            <a:ext cx="1830629" cy="146194"/>
          </a:xfrm>
        </p:spPr>
        <p:txBody>
          <a:bodyPr wrap="none" lIns="0" tIns="0" rIns="0" bIns="0" anchor="b">
            <a:spAutoFit/>
          </a:bodyPr>
          <a:lstStyle>
            <a:lvl1pPr marL="0" indent="0" algn="r">
              <a:lnSpc>
                <a:spcPct val="95000"/>
              </a:lnSpc>
              <a:spcBef>
                <a:spcPts val="0"/>
              </a:spcBef>
              <a:buFontTx/>
              <a:buNone/>
              <a:defRPr sz="10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6553200" y="6248922"/>
            <a:ext cx="1903413" cy="4556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1" hangingPunct="1">
              <a:defRPr/>
            </a:pPr>
            <a:fld id="{D7A718AE-EB41-412C-872C-E99F3C9F63E9}" type="slidenum">
              <a:rPr lang="en-US" sz="2000">
                <a:solidFill>
                  <a:srgbClr val="000066"/>
                </a:solidFill>
                <a:latin typeface="Times New Roman" pitchFamily="18" charset="0"/>
                <a:ea typeface="+mn-ea"/>
              </a:rPr>
              <a:pPr eaLnBrk="1" hangingPunct="1">
                <a:defRPr/>
              </a:pPr>
              <a:t>‹#›</a:t>
            </a:fld>
            <a:endParaRPr lang="en-US" sz="2000">
              <a:solidFill>
                <a:srgbClr val="000066"/>
              </a:solidFill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43684874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0"/>
          </p:nvPr>
        </p:nvSpPr>
        <p:spPr>
          <a:xfrm>
            <a:off x="0" y="5918200"/>
            <a:ext cx="4318000" cy="939800"/>
          </a:xfrm>
        </p:spPr>
        <p:txBody>
          <a:bodyPr anchor="b"/>
          <a:lstStyle>
            <a:lvl1pPr marL="0" indent="0" algn="l">
              <a:buNone/>
              <a:defRPr sz="10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1"/>
          </p:nvPr>
        </p:nvSpPr>
        <p:spPr>
          <a:xfrm>
            <a:off x="4826000" y="5918200"/>
            <a:ext cx="4318000" cy="939800"/>
          </a:xfrm>
        </p:spPr>
        <p:txBody>
          <a:bodyPr anchor="b"/>
          <a:lstStyle>
            <a:lvl1pPr marL="0" indent="0" algn="r">
              <a:buNone/>
              <a:defRPr sz="10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42924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6308725"/>
            <a:ext cx="7070725" cy="515938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457200" indent="0">
              <a:buNone/>
              <a:defRPr sz="1000" b="0">
                <a:solidFill>
                  <a:schemeClr val="bg1"/>
                </a:solidFill>
              </a:defRPr>
            </a:lvl2pPr>
            <a:lvl3pPr marL="914400" indent="0">
              <a:buNone/>
              <a:defRPr sz="1000" b="0">
                <a:solidFill>
                  <a:schemeClr val="bg1"/>
                </a:solidFill>
              </a:defRPr>
            </a:lvl3pPr>
            <a:lvl4pPr marL="1371600" indent="0">
              <a:buNone/>
              <a:defRPr sz="1000" b="0">
                <a:solidFill>
                  <a:schemeClr val="bg1"/>
                </a:solidFill>
              </a:defRPr>
            </a:lvl4pPr>
            <a:lvl5pPr marL="1828800" indent="0">
              <a:buNone/>
              <a:defRPr sz="10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 anchor="b" anchorCtr="0"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8"/>
            <a:ext cx="8229600" cy="464137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7359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7386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130425"/>
            <a:ext cx="8229600" cy="1470025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1"/>
          </p:nvPr>
        </p:nvSpPr>
        <p:spPr>
          <a:xfrm>
            <a:off x="0" y="6388100"/>
            <a:ext cx="9144000" cy="469900"/>
          </a:xfrm>
        </p:spPr>
        <p:txBody>
          <a:bodyPr anchor="b"/>
          <a:lstStyle>
            <a:lvl1pPr marL="0" indent="0" algn="l">
              <a:spcBef>
                <a:spcPts val="0"/>
              </a:spcBef>
              <a:buNone/>
              <a:defRPr sz="10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54981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0" y="5918200"/>
            <a:ext cx="9144000" cy="939800"/>
          </a:xfrm>
        </p:spPr>
        <p:txBody>
          <a:bodyPr anchor="b"/>
          <a:lstStyle>
            <a:lvl1pPr marL="0" indent="0" algn="l">
              <a:spcBef>
                <a:spcPts val="0"/>
              </a:spcBef>
              <a:buNone/>
              <a:defRPr sz="10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83496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39582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0" y="5918200"/>
            <a:ext cx="9144000" cy="939800"/>
          </a:xfrm>
        </p:spPr>
        <p:txBody>
          <a:bodyPr anchor="b"/>
          <a:lstStyle>
            <a:lvl1pPr marL="0" indent="0" algn="l">
              <a:spcBef>
                <a:spcPts val="0"/>
              </a:spcBef>
              <a:buNone/>
              <a:defRPr sz="10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58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354533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0"/>
          </p:nvPr>
        </p:nvSpPr>
        <p:spPr>
          <a:xfrm>
            <a:off x="0" y="5918200"/>
            <a:ext cx="9144000" cy="939800"/>
          </a:xfrm>
        </p:spPr>
        <p:txBody>
          <a:bodyPr anchor="b"/>
          <a:lstStyle>
            <a:lvl1pPr marL="0" indent="0" algn="l">
              <a:spcBef>
                <a:spcPts val="0"/>
              </a:spcBef>
              <a:buNone/>
              <a:defRPr sz="10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26423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0"/>
          </p:nvPr>
        </p:nvSpPr>
        <p:spPr>
          <a:xfrm>
            <a:off x="0" y="5918200"/>
            <a:ext cx="9144000" cy="939800"/>
          </a:xfrm>
        </p:spPr>
        <p:txBody>
          <a:bodyPr anchor="b"/>
          <a:lstStyle>
            <a:lvl1pPr marL="0" indent="0" algn="l">
              <a:spcBef>
                <a:spcPts val="0"/>
              </a:spcBef>
              <a:buNone/>
              <a:defRPr sz="10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70541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4"/>
          <p:cNvSpPr>
            <a:spLocks noGrp="1"/>
          </p:cNvSpPr>
          <p:nvPr>
            <p:ph sz="quarter" idx="10"/>
          </p:nvPr>
        </p:nvSpPr>
        <p:spPr>
          <a:xfrm>
            <a:off x="0" y="5918200"/>
            <a:ext cx="9144000" cy="939800"/>
          </a:xfrm>
        </p:spPr>
        <p:txBody>
          <a:bodyPr anchor="b"/>
          <a:lstStyle>
            <a:lvl1pPr marL="0" indent="0" algn="l">
              <a:spcBef>
                <a:spcPts val="0"/>
              </a:spcBef>
              <a:buNone/>
              <a:defRPr sz="10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036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0" y="5918200"/>
            <a:ext cx="9144000" cy="939800"/>
          </a:xfrm>
        </p:spPr>
        <p:txBody>
          <a:bodyPr anchor="b"/>
          <a:lstStyle>
            <a:lvl1pPr marL="0" indent="0" algn="l">
              <a:spcBef>
                <a:spcPts val="0"/>
              </a:spcBef>
              <a:buNone/>
              <a:defRPr sz="10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7269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0" y="5918200"/>
            <a:ext cx="9144000" cy="939800"/>
          </a:xfrm>
        </p:spPr>
        <p:txBody>
          <a:bodyPr anchor="b"/>
          <a:lstStyle>
            <a:lvl1pPr marL="0" indent="0" algn="l">
              <a:spcBef>
                <a:spcPts val="0"/>
              </a:spcBef>
              <a:buNone/>
              <a:defRPr sz="10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08173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0" y="5918200"/>
            <a:ext cx="9144000" cy="939800"/>
          </a:xfrm>
        </p:spPr>
        <p:txBody>
          <a:bodyPr anchor="b"/>
          <a:lstStyle>
            <a:lvl1pPr marL="0" indent="0" algn="l">
              <a:spcBef>
                <a:spcPts val="0"/>
              </a:spcBef>
              <a:buNone/>
              <a:defRPr sz="10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18697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8275"/>
            <a:ext cx="2057400" cy="60039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68275"/>
            <a:ext cx="6021387" cy="60039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0" y="5918200"/>
            <a:ext cx="9144000" cy="939800"/>
          </a:xfrm>
        </p:spPr>
        <p:txBody>
          <a:bodyPr anchor="b"/>
          <a:lstStyle>
            <a:lvl1pPr marL="0" indent="0" algn="l">
              <a:spcBef>
                <a:spcPts val="0"/>
              </a:spcBef>
              <a:buNone/>
              <a:defRPr sz="10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40743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68275"/>
            <a:ext cx="8226425" cy="1012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8006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0" y="5918200"/>
            <a:ext cx="9144000" cy="939800"/>
          </a:xfrm>
        </p:spPr>
        <p:txBody>
          <a:bodyPr anchor="b"/>
          <a:lstStyle>
            <a:lvl1pPr marL="0" indent="0" algn="l">
              <a:spcBef>
                <a:spcPts val="0"/>
              </a:spcBef>
              <a:buNone/>
              <a:defRPr sz="10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7782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D5C83D-168B-4AB6-8913-0729A032255C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6F5F7C-C853-4012-8675-0C914A1A67FB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01297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A3908F-1C86-49A1-8208-41AAA0FF497A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A24E3-734E-4A85-BEF3-6DAEDE78C47A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0312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F7466C-C326-4C82-ACBC-F4C79BED752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96864-4A68-42A0-88BE-200482B16529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B2935-E332-4C14-9573-9517965CF3CB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1519E0-4578-4369-BD3C-0C758577F262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CDDFCF-0911-4248-8E81-C73A98F35203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4834FD-A05C-4853-B36A-9E62BE1C750B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C0EF5C-27FF-4E77-B57D-1DC5FD0D7367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C44293-49E5-4767-935A-05DC10771F1F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98509882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F6679-328E-417D-ACA4-B1617B02B517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792" y="795528"/>
            <a:ext cx="7900416" cy="2551176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936" y="3840480"/>
            <a:ext cx="7982712" cy="2487168"/>
          </a:xfrm>
        </p:spPr>
        <p:txBody>
          <a:bodyPr/>
          <a:lstStyle>
            <a:lvl1pPr marL="0" indent="0" algn="ctr">
              <a:buNone/>
              <a:defRPr sz="2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08F1AB-F5E0-436A-9C93-64D6E00F6CAD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7050" y="1038843"/>
            <a:ext cx="8474075" cy="188277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5899" y="3079325"/>
            <a:ext cx="8474075" cy="192757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95145" y="235222"/>
            <a:ext cx="8289925" cy="49847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230701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D5C83D-168B-4AB6-8913-0729A032255C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6F5F7C-C853-4012-8675-0C914A1A67FB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A3908F-1C86-49A1-8208-41AAA0FF497A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A24E3-734E-4A85-BEF3-6DAEDE78C47A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0312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F7466C-C326-4C82-ACBC-F4C79BED752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96864-4A68-42A0-88BE-200482B16529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B2935-E332-4C14-9573-9517965CF3CB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34" Type="http://schemas.openxmlformats.org/officeDocument/2006/relationships/theme" Target="../theme/theme3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slideLayout" Target="../slideLayouts/slideLayout65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slideLayout" Target="../slideLayouts/slideLayout61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slideLayout" Target="../slideLayouts/slideLayout64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slideLayout" Target="../slideLayouts/slideLayout63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2.xml"/><Relationship Id="rId35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slideLayout" Target="../slideLayouts/slideLayout90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89.xml"/><Relationship Id="rId2" Type="http://schemas.openxmlformats.org/officeDocument/2006/relationships/slideLayout" Target="../slideLayouts/slideLayout79.xml"/><Relationship Id="rId16" Type="http://schemas.openxmlformats.org/officeDocument/2006/relationships/theme" Target="../theme/theme5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5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slideLayout" Target="../slideLayouts/slideLayout9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0.xml"/><Relationship Id="rId13" Type="http://schemas.openxmlformats.org/officeDocument/2006/relationships/slideLayout" Target="../slideLayouts/slideLayout105.xml"/><Relationship Id="rId3" Type="http://schemas.openxmlformats.org/officeDocument/2006/relationships/slideLayout" Target="../slideLayouts/slideLayout95.xml"/><Relationship Id="rId7" Type="http://schemas.openxmlformats.org/officeDocument/2006/relationships/slideLayout" Target="../slideLayouts/slideLayout99.xml"/><Relationship Id="rId12" Type="http://schemas.openxmlformats.org/officeDocument/2006/relationships/slideLayout" Target="../slideLayouts/slideLayout104.xml"/><Relationship Id="rId2" Type="http://schemas.openxmlformats.org/officeDocument/2006/relationships/slideLayout" Target="../slideLayouts/slideLayout94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8.xml"/><Relationship Id="rId11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97.xml"/><Relationship Id="rId15" Type="http://schemas.openxmlformats.org/officeDocument/2006/relationships/slideLayout" Target="../slideLayouts/slideLayout107.xml"/><Relationship Id="rId10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96.xml"/><Relationship Id="rId9" Type="http://schemas.openxmlformats.org/officeDocument/2006/relationships/slideLayout" Target="../slideLayouts/slideLayout101.xml"/><Relationship Id="rId14" Type="http://schemas.openxmlformats.org/officeDocument/2006/relationships/slideLayout" Target="../slideLayouts/slideLayout10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5.xml"/><Relationship Id="rId13" Type="http://schemas.openxmlformats.org/officeDocument/2006/relationships/slideLayout" Target="../slideLayouts/slideLayout120.xml"/><Relationship Id="rId18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110.xml"/><Relationship Id="rId21" Type="http://schemas.openxmlformats.org/officeDocument/2006/relationships/slideLayout" Target="../slideLayouts/slideLayout128.xml"/><Relationship Id="rId7" Type="http://schemas.openxmlformats.org/officeDocument/2006/relationships/slideLayout" Target="../slideLayouts/slideLayout114.xml"/><Relationship Id="rId12" Type="http://schemas.openxmlformats.org/officeDocument/2006/relationships/slideLayout" Target="../slideLayouts/slideLayout119.xml"/><Relationship Id="rId17" Type="http://schemas.openxmlformats.org/officeDocument/2006/relationships/slideLayout" Target="../slideLayouts/slideLayout124.xml"/><Relationship Id="rId2" Type="http://schemas.openxmlformats.org/officeDocument/2006/relationships/slideLayout" Target="../slideLayouts/slideLayout109.xml"/><Relationship Id="rId16" Type="http://schemas.openxmlformats.org/officeDocument/2006/relationships/slideLayout" Target="../slideLayouts/slideLayout123.xml"/><Relationship Id="rId20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8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112.xml"/><Relationship Id="rId15" Type="http://schemas.openxmlformats.org/officeDocument/2006/relationships/slideLayout" Target="../slideLayouts/slideLayout122.xml"/><Relationship Id="rId23" Type="http://schemas.openxmlformats.org/officeDocument/2006/relationships/theme" Target="../theme/theme7.xml"/><Relationship Id="rId10" Type="http://schemas.openxmlformats.org/officeDocument/2006/relationships/slideLayout" Target="../slideLayouts/slideLayout117.xml"/><Relationship Id="rId19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6.xml"/><Relationship Id="rId14" Type="http://schemas.openxmlformats.org/officeDocument/2006/relationships/slideLayout" Target="../slideLayouts/slideLayout121.xml"/><Relationship Id="rId22" Type="http://schemas.openxmlformats.org/officeDocument/2006/relationships/slideLayout" Target="../slideLayouts/slideLayout129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7.xml"/><Relationship Id="rId13" Type="http://schemas.openxmlformats.org/officeDocument/2006/relationships/slideLayout" Target="../slideLayouts/slideLayout142.xml"/><Relationship Id="rId3" Type="http://schemas.openxmlformats.org/officeDocument/2006/relationships/slideLayout" Target="../slideLayouts/slideLayout132.xml"/><Relationship Id="rId7" Type="http://schemas.openxmlformats.org/officeDocument/2006/relationships/slideLayout" Target="../slideLayouts/slideLayout136.xml"/><Relationship Id="rId12" Type="http://schemas.openxmlformats.org/officeDocument/2006/relationships/slideLayout" Target="../slideLayouts/slideLayout141.xml"/><Relationship Id="rId2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30.xml"/><Relationship Id="rId6" Type="http://schemas.openxmlformats.org/officeDocument/2006/relationships/slideLayout" Target="../slideLayouts/slideLayout135.xml"/><Relationship Id="rId11" Type="http://schemas.openxmlformats.org/officeDocument/2006/relationships/slideLayout" Target="../slideLayouts/slideLayout140.xml"/><Relationship Id="rId5" Type="http://schemas.openxmlformats.org/officeDocument/2006/relationships/slideLayout" Target="../slideLayouts/slideLayout134.xml"/><Relationship Id="rId10" Type="http://schemas.openxmlformats.org/officeDocument/2006/relationships/slideLayout" Target="../slideLayouts/slideLayout139.xml"/><Relationship Id="rId4" Type="http://schemas.openxmlformats.org/officeDocument/2006/relationships/slideLayout" Target="../slideLayouts/slideLayout133.xml"/><Relationship Id="rId9" Type="http://schemas.openxmlformats.org/officeDocument/2006/relationships/slideLayout" Target="../slideLayouts/slideLayout138.xml"/><Relationship Id="rId14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 userDrawn="1"/>
        </p:nvGrpSpPr>
        <p:grpSpPr bwMode="auto">
          <a:xfrm>
            <a:off x="68263" y="6223000"/>
            <a:ext cx="7843837" cy="339725"/>
            <a:chOff x="43" y="3920"/>
            <a:chExt cx="4941" cy="214"/>
          </a:xfrm>
        </p:grpSpPr>
        <p:sp>
          <p:nvSpPr>
            <p:cNvPr id="1031" name="Rectangle 12"/>
            <p:cNvSpPr>
              <a:spLocks noChangeArrowheads="1"/>
            </p:cNvSpPr>
            <p:nvPr userDrawn="1"/>
          </p:nvSpPr>
          <p:spPr bwMode="auto">
            <a:xfrm>
              <a:off x="43" y="3946"/>
              <a:ext cx="4831" cy="165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tx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nl-NL" altLang="nl-NL" sz="18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032" name="Oval 13"/>
            <p:cNvSpPr>
              <a:spLocks noChangeArrowheads="1"/>
            </p:cNvSpPr>
            <p:nvPr userDrawn="1"/>
          </p:nvSpPr>
          <p:spPr bwMode="white">
            <a:xfrm>
              <a:off x="4840" y="3920"/>
              <a:ext cx="144" cy="2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nl-NL" altLang="nl-NL" sz="1800" smtClean="0">
                <a:solidFill>
                  <a:srgbClr val="FFFFFF"/>
                </a:solidFill>
                <a:ea typeface="+mn-ea"/>
              </a:endParaRPr>
            </a:p>
          </p:txBody>
        </p:sp>
      </p:grpSp>
      <p:sp>
        <p:nvSpPr>
          <p:cNvPr id="1034" name="Rectangle 10"/>
          <p:cNvSpPr>
            <a:spLocks noChangeArrowheads="1"/>
          </p:cNvSpPr>
          <p:nvPr userDrawn="1"/>
        </p:nvSpPr>
        <p:spPr bwMode="hidden">
          <a:xfrm>
            <a:off x="0" y="0"/>
            <a:ext cx="9144000" cy="5867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sz="1800">
              <a:solidFill>
                <a:srgbClr val="FFFFFF"/>
              </a:solidFill>
              <a:ea typeface="+mn-ea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8138" y="214313"/>
            <a:ext cx="8467725" cy="1143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3538" y="1600200"/>
            <a:ext cx="84169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Click to edit Master text styles</a:t>
            </a:r>
          </a:p>
          <a:p>
            <a:pPr lvl="1"/>
            <a:r>
              <a:rPr lang="en-US" altLang="nl-NL" smtClean="0"/>
              <a:t>Second level</a:t>
            </a:r>
          </a:p>
          <a:p>
            <a:pPr lvl="2"/>
            <a:r>
              <a:rPr lang="en-US" altLang="nl-NL" smtClean="0"/>
              <a:t>Third level</a:t>
            </a:r>
          </a:p>
        </p:txBody>
      </p:sp>
      <p:pic>
        <p:nvPicPr>
          <p:cNvPr id="1030" name="Picture 16" descr="prime band white onc"/>
          <p:cNvPicPr>
            <a:picLocks noChangeAspect="1" noChangeArrowheads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5980113"/>
            <a:ext cx="1157288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910265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4" r:id="rId14"/>
    <p:sldLayoutId id="2147483719" r:id="rId15"/>
    <p:sldLayoutId id="2147483756" r:id="rId16"/>
    <p:sldLayoutId id="2147483757" r:id="rId17"/>
    <p:sldLayoutId id="2147483758" r:id="rId18"/>
    <p:sldLayoutId id="2147483759" r:id="rId19"/>
    <p:sldLayoutId id="2147483760" r:id="rId20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-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 userDrawn="1"/>
        </p:nvGrpSpPr>
        <p:grpSpPr bwMode="auto">
          <a:xfrm>
            <a:off x="68263" y="6223000"/>
            <a:ext cx="7843837" cy="339725"/>
            <a:chOff x="43" y="3920"/>
            <a:chExt cx="4941" cy="214"/>
          </a:xfrm>
        </p:grpSpPr>
        <p:sp>
          <p:nvSpPr>
            <p:cNvPr id="1031" name="Rectangle 12"/>
            <p:cNvSpPr>
              <a:spLocks noChangeArrowheads="1"/>
            </p:cNvSpPr>
            <p:nvPr userDrawn="1"/>
          </p:nvSpPr>
          <p:spPr bwMode="auto">
            <a:xfrm>
              <a:off x="43" y="3946"/>
              <a:ext cx="4831" cy="165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tx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nl-NL" altLang="nl-NL" sz="1800" smtClean="0">
                <a:solidFill>
                  <a:srgbClr val="FFFFFF"/>
                </a:solidFill>
              </a:endParaRPr>
            </a:p>
          </p:txBody>
        </p:sp>
        <p:sp>
          <p:nvSpPr>
            <p:cNvPr id="1032" name="Oval 13"/>
            <p:cNvSpPr>
              <a:spLocks noChangeArrowheads="1"/>
            </p:cNvSpPr>
            <p:nvPr userDrawn="1"/>
          </p:nvSpPr>
          <p:spPr bwMode="white">
            <a:xfrm>
              <a:off x="4840" y="3920"/>
              <a:ext cx="144" cy="2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nl-NL" altLang="nl-NL" sz="1800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1034" name="Rectangle 10"/>
          <p:cNvSpPr>
            <a:spLocks noChangeArrowheads="1"/>
          </p:cNvSpPr>
          <p:nvPr userDrawn="1"/>
        </p:nvSpPr>
        <p:spPr bwMode="hidden">
          <a:xfrm>
            <a:off x="0" y="0"/>
            <a:ext cx="9144000" cy="5867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fr-FR" sz="180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8138" y="214313"/>
            <a:ext cx="8467725" cy="1143000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3538" y="1600200"/>
            <a:ext cx="84169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Click to edit Master text styles</a:t>
            </a:r>
          </a:p>
          <a:p>
            <a:pPr lvl="1"/>
            <a:r>
              <a:rPr lang="en-US" altLang="nl-NL" smtClean="0"/>
              <a:t>Second level</a:t>
            </a:r>
          </a:p>
          <a:p>
            <a:pPr lvl="2"/>
            <a:r>
              <a:rPr lang="en-US" altLang="nl-NL" smtClean="0"/>
              <a:t>Third level</a:t>
            </a:r>
          </a:p>
        </p:txBody>
      </p:sp>
      <p:pic>
        <p:nvPicPr>
          <p:cNvPr id="1030" name="Picture 16" descr="prime band white onc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5980113"/>
            <a:ext cx="1157288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656114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Char char="•"/>
        <a:defRPr sz="3200" b="1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800" b="1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-"/>
        <a:defRPr sz="2400" b="1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 b="1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sz="2000" b="1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 userDrawn="1"/>
        </p:nvGrpSpPr>
        <p:grpSpPr bwMode="auto">
          <a:xfrm>
            <a:off x="68265" y="6223012"/>
            <a:ext cx="7843837" cy="339725"/>
            <a:chOff x="43" y="3920"/>
            <a:chExt cx="4941" cy="214"/>
          </a:xfrm>
        </p:grpSpPr>
        <p:sp>
          <p:nvSpPr>
            <p:cNvPr id="1036" name="Rectangle 12"/>
            <p:cNvSpPr>
              <a:spLocks noChangeArrowheads="1"/>
            </p:cNvSpPr>
            <p:nvPr userDrawn="1"/>
          </p:nvSpPr>
          <p:spPr bwMode="auto">
            <a:xfrm>
              <a:off x="43" y="3946"/>
              <a:ext cx="4831" cy="165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tx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b="1">
                <a:solidFill>
                  <a:srgbClr val="FFFFFF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1037" name="Oval 13"/>
            <p:cNvSpPr>
              <a:spLocks noChangeArrowheads="1"/>
            </p:cNvSpPr>
            <p:nvPr userDrawn="1"/>
          </p:nvSpPr>
          <p:spPr bwMode="white">
            <a:xfrm>
              <a:off x="4840" y="3920"/>
              <a:ext cx="144" cy="21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b="1">
                <a:solidFill>
                  <a:srgbClr val="FFFFFF"/>
                </a:solidFill>
                <a:latin typeface="Times New Roman" pitchFamily="18" charset="0"/>
                <a:ea typeface="+mn-ea"/>
              </a:endParaRPr>
            </a:p>
          </p:txBody>
        </p:sp>
      </p:grpSp>
      <p:sp>
        <p:nvSpPr>
          <p:cNvPr id="1034" name="Rectangle 10"/>
          <p:cNvSpPr>
            <a:spLocks noChangeArrowheads="1"/>
          </p:cNvSpPr>
          <p:nvPr userDrawn="1"/>
        </p:nvSpPr>
        <p:spPr bwMode="hidden">
          <a:xfrm>
            <a:off x="0" y="0"/>
            <a:ext cx="9144000" cy="5867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b="1">
              <a:solidFill>
                <a:srgbClr val="FFFFFF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8144" y="214313"/>
            <a:ext cx="8467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3544" y="1600204"/>
            <a:ext cx="84169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pic>
        <p:nvPicPr>
          <p:cNvPr id="1030" name="Picture 16" descr="prime band white onc"/>
          <p:cNvPicPr>
            <a:picLocks noChangeAspect="1" noChangeArrowheads="1"/>
          </p:cNvPicPr>
          <p:nvPr userDrawn="1"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5980113"/>
            <a:ext cx="1157288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747926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  <p:sldLayoutId id="2147483851" r:id="rId18"/>
    <p:sldLayoutId id="2147483852" r:id="rId19"/>
    <p:sldLayoutId id="2147483853" r:id="rId20"/>
    <p:sldLayoutId id="2147483854" r:id="rId21"/>
    <p:sldLayoutId id="2147483855" r:id="rId22"/>
    <p:sldLayoutId id="2147483856" r:id="rId23"/>
    <p:sldLayoutId id="2147483857" r:id="rId24"/>
    <p:sldLayoutId id="2147483858" r:id="rId25"/>
    <p:sldLayoutId id="2147483859" r:id="rId26"/>
    <p:sldLayoutId id="2147483860" r:id="rId27"/>
    <p:sldLayoutId id="2147483861" r:id="rId28"/>
    <p:sldLayoutId id="2147483862" r:id="rId29"/>
    <p:sldLayoutId id="2147483863" r:id="rId30"/>
    <p:sldLayoutId id="2147483864" r:id="rId31"/>
    <p:sldLayoutId id="2147483865" r:id="rId32"/>
    <p:sldLayoutId id="2147483866" r:id="rId33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-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0047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558800"/>
            <a:ext cx="8226425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nl-NL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nl-NL" smtClean="0"/>
              <a:t>Click to edit Master text styles</a:t>
            </a:r>
          </a:p>
          <a:p>
            <a:pPr lvl="1"/>
            <a:r>
              <a:rPr lang="en-GB" altLang="nl-NL" smtClean="0"/>
              <a:t>Second level</a:t>
            </a:r>
          </a:p>
          <a:p>
            <a:pPr lvl="2"/>
            <a:r>
              <a:rPr lang="en-GB" altLang="nl-NL" smtClean="0"/>
              <a:t>Third level</a:t>
            </a:r>
          </a:p>
          <a:p>
            <a:pPr lvl="3"/>
            <a:r>
              <a:rPr lang="en-GB" altLang="nl-NL" smtClean="0"/>
              <a:t>Fourth level</a:t>
            </a:r>
          </a:p>
          <a:p>
            <a:pPr lvl="4"/>
            <a:r>
              <a:rPr lang="en-GB" altLang="nl-NL" smtClean="0"/>
              <a:t>Fifth level</a:t>
            </a:r>
          </a:p>
        </p:txBody>
      </p:sp>
      <p:sp>
        <p:nvSpPr>
          <p:cNvPr id="8196" name="TextBox 1"/>
          <p:cNvSpPr txBox="1">
            <a:spLocks noChangeArrowheads="1"/>
          </p:cNvSpPr>
          <p:nvPr/>
        </p:nvSpPr>
        <p:spPr bwMode="auto">
          <a:xfrm>
            <a:off x="0" y="6610350"/>
            <a:ext cx="31242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endParaRPr lang="nl-NL" altLang="nl-NL" sz="1000" b="1" smtClean="0">
              <a:solidFill>
                <a:srgbClr val="FFFFFF"/>
              </a:solidFill>
              <a:ea typeface="+mn-ea"/>
            </a:endParaRPr>
          </a:p>
        </p:txBody>
      </p:sp>
      <p:sp>
        <p:nvSpPr>
          <p:cNvPr id="8197" name="TextBox 5"/>
          <p:cNvSpPr txBox="1">
            <a:spLocks noChangeArrowheads="1"/>
          </p:cNvSpPr>
          <p:nvPr/>
        </p:nvSpPr>
        <p:spPr bwMode="auto">
          <a:xfrm>
            <a:off x="6019800" y="6611938"/>
            <a:ext cx="31242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nl-NL" altLang="nl-NL" sz="1000" b="1" smtClean="0">
              <a:solidFill>
                <a:srgbClr val="FFFFFF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196036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</p:sldLayoutIdLst>
  <p:hf sldNum="0" hdr="0" dt="0"/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EF9828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EF9828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EF9828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EF9828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EF9828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rgbClr val="FFEC3B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rgbClr val="FFEC3B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rgbClr val="FFEC3B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rgbClr val="FFEC3B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20000"/>
        </a:spcBef>
        <a:spcAft>
          <a:spcPct val="0"/>
        </a:spcAft>
        <a:buClr>
          <a:srgbClr val="EF9828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6125" indent="-288925" algn="l" rtl="0" eaLnBrk="0" fontAlgn="base" hangingPunct="0">
        <a:spcBef>
          <a:spcPct val="20000"/>
        </a:spcBef>
        <a:spcAft>
          <a:spcPct val="0"/>
        </a:spcAft>
        <a:buChar char="–"/>
        <a:defRPr sz="22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0066"/>
            </a:gs>
            <a:gs pos="100000">
              <a:srgbClr val="00002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143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br>
              <a:rPr lang="en-US" smtClean="0"/>
            </a:br>
            <a:r>
              <a:rPr lang="en-US" smtClean="0"/>
              <a:t>Text Line 2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6438" y="6456363"/>
            <a:ext cx="698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10000"/>
              </a:spcBef>
              <a:defRPr sz="1200">
                <a:solidFill>
                  <a:schemeClr val="bg1"/>
                </a:solidFill>
                <a:latin typeface="Arial" pitchFamily="34" charset="0"/>
                <a:cs typeface="+mn-cs"/>
              </a:defRPr>
            </a:lvl1pPr>
          </a:lstStyle>
          <a:p>
            <a:pPr eaLnBrk="1" hangingPunct="1">
              <a:defRPr/>
            </a:pPr>
            <a:fld id="{4B51AF2F-9570-4A41-8CD9-C90BD4DDB1D1}" type="slidenum">
              <a:rPr lang="en-US">
                <a:solidFill>
                  <a:srgbClr val="FFFFFF"/>
                </a:solidFill>
                <a:ea typeface="+mn-ea"/>
              </a:rPr>
              <a:pPr eaLnBrk="1" hangingPunct="1">
                <a:defRPr/>
              </a:pPr>
              <a:t>‹#›</a:t>
            </a:fld>
            <a:endParaRPr lang="en-US">
              <a:solidFill>
                <a:srgbClr val="FFFFFF"/>
              </a:solidFill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  <p:sldLayoutId id="2147483909" r:id="rId13"/>
    <p:sldLayoutId id="2147483910" r:id="rId14"/>
    <p:sldLayoutId id="2147483911" r:id="rId15"/>
  </p:sldLayoutIdLst>
  <p:transition spd="slow"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Arial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Arial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Arial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Arial" pitchFamily="34" charset="0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FFFF00"/>
          </a:solidFill>
          <a:latin typeface="Arial" pitchFamily="34" charset="0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FFFF00"/>
          </a:solidFill>
          <a:latin typeface="Arial" pitchFamily="34" charset="0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FFFF00"/>
          </a:solidFill>
          <a:latin typeface="Arial" pitchFamily="34" charset="0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FFFF00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CCFF"/>
        </a:buClr>
        <a:buSzPct val="125000"/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CCFF"/>
        </a:buClr>
        <a:buSzPct val="125000"/>
        <a:buChar char="–"/>
        <a:defRPr sz="22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CCFF"/>
        </a:buClr>
        <a:buSzPct val="11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CCFF"/>
        </a:buClr>
        <a:buSzPct val="125000"/>
        <a:buChar char="–"/>
        <a:defRPr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CCFF"/>
        </a:buClr>
        <a:buSzPct val="125000"/>
        <a:buChar char="»"/>
        <a:defRPr sz="16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CCFF"/>
        </a:buClr>
        <a:buSzPct val="125000"/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CCFF"/>
        </a:buClr>
        <a:buSzPct val="125000"/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CCFF"/>
        </a:buClr>
        <a:buSzPct val="125000"/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CCFF"/>
        </a:buClr>
        <a:buSzPct val="125000"/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0066"/>
            </a:gs>
            <a:gs pos="100000">
              <a:srgbClr val="00002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143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br>
              <a:rPr lang="en-US" smtClean="0"/>
            </a:br>
            <a:r>
              <a:rPr lang="en-US" smtClean="0"/>
              <a:t>Text Line 2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6438" y="6456363"/>
            <a:ext cx="698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10000"/>
              </a:spcBef>
              <a:defRPr sz="1200">
                <a:solidFill>
                  <a:schemeClr val="bg1"/>
                </a:solidFill>
                <a:latin typeface="Arial" pitchFamily="34" charset="0"/>
                <a:cs typeface="+mn-cs"/>
              </a:defRPr>
            </a:lvl1pPr>
          </a:lstStyle>
          <a:p>
            <a:pPr eaLnBrk="1" hangingPunct="1">
              <a:defRPr/>
            </a:pPr>
            <a:fld id="{4B51AF2F-9570-4A41-8CD9-C90BD4DDB1D1}" type="slidenum">
              <a:rPr lang="en-US">
                <a:solidFill>
                  <a:srgbClr val="FFFFFF"/>
                </a:solidFill>
                <a:ea typeface="+mn-ea"/>
              </a:rPr>
              <a:pPr eaLnBrk="1" hangingPunct="1">
                <a:defRPr/>
              </a:pPr>
              <a:t>‹#›</a:t>
            </a:fld>
            <a:endParaRPr lang="en-US">
              <a:solidFill>
                <a:srgbClr val="FFFFFF"/>
              </a:solidFill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  <p:sldLayoutId id="2147483927" r:id="rId15"/>
  </p:sldLayoutIdLst>
  <p:transition spd="slow"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Arial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Arial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Arial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Arial" pitchFamily="34" charset="0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FFFF00"/>
          </a:solidFill>
          <a:latin typeface="Arial" pitchFamily="34" charset="0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FFFF00"/>
          </a:solidFill>
          <a:latin typeface="Arial" pitchFamily="34" charset="0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FFFF00"/>
          </a:solidFill>
          <a:latin typeface="Arial" pitchFamily="34" charset="0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FFFF00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CCFF"/>
        </a:buClr>
        <a:buSzPct val="125000"/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CCFF"/>
        </a:buClr>
        <a:buSzPct val="125000"/>
        <a:buChar char="–"/>
        <a:defRPr sz="22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CCFF"/>
        </a:buClr>
        <a:buSzPct val="11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CCFF"/>
        </a:buClr>
        <a:buSzPct val="125000"/>
        <a:buChar char="–"/>
        <a:defRPr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CCFF"/>
        </a:buClr>
        <a:buSzPct val="125000"/>
        <a:buChar char="»"/>
        <a:defRPr sz="16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CCFF"/>
        </a:buClr>
        <a:buSzPct val="125000"/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CCFF"/>
        </a:buClr>
        <a:buSzPct val="125000"/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CCFF"/>
        </a:buClr>
        <a:buSzPct val="125000"/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CCFF"/>
        </a:buClr>
        <a:buSzPct val="125000"/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 userDrawn="1"/>
        </p:nvGrpSpPr>
        <p:grpSpPr bwMode="auto">
          <a:xfrm>
            <a:off x="68263" y="6223000"/>
            <a:ext cx="7843837" cy="339725"/>
            <a:chOff x="43" y="3920"/>
            <a:chExt cx="4941" cy="214"/>
          </a:xfrm>
        </p:grpSpPr>
        <p:sp>
          <p:nvSpPr>
            <p:cNvPr id="1031" name="Rectangle 12"/>
            <p:cNvSpPr>
              <a:spLocks noChangeArrowheads="1"/>
            </p:cNvSpPr>
            <p:nvPr userDrawn="1"/>
          </p:nvSpPr>
          <p:spPr bwMode="auto">
            <a:xfrm>
              <a:off x="43" y="3946"/>
              <a:ext cx="4831" cy="165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tx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nl-NL" altLang="nl-NL" sz="1800" smtClean="0">
                <a:solidFill>
                  <a:srgbClr val="FFFFFF"/>
                </a:solidFill>
              </a:endParaRPr>
            </a:p>
          </p:txBody>
        </p:sp>
        <p:sp>
          <p:nvSpPr>
            <p:cNvPr id="1032" name="Oval 13"/>
            <p:cNvSpPr>
              <a:spLocks noChangeArrowheads="1"/>
            </p:cNvSpPr>
            <p:nvPr userDrawn="1"/>
          </p:nvSpPr>
          <p:spPr bwMode="white">
            <a:xfrm>
              <a:off x="4840" y="3920"/>
              <a:ext cx="144" cy="2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nl-NL" altLang="nl-NL" sz="1800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1034" name="Rectangle 10"/>
          <p:cNvSpPr>
            <a:spLocks noChangeArrowheads="1"/>
          </p:cNvSpPr>
          <p:nvPr userDrawn="1"/>
        </p:nvSpPr>
        <p:spPr bwMode="hidden">
          <a:xfrm>
            <a:off x="0" y="0"/>
            <a:ext cx="9144000" cy="5867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8138" y="214313"/>
            <a:ext cx="8467725" cy="1143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3538" y="1600200"/>
            <a:ext cx="84169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Click to edit Master text styles</a:t>
            </a:r>
          </a:p>
          <a:p>
            <a:pPr lvl="1"/>
            <a:r>
              <a:rPr lang="en-US" altLang="nl-NL" smtClean="0"/>
              <a:t>Second level</a:t>
            </a:r>
          </a:p>
          <a:p>
            <a:pPr lvl="2"/>
            <a:r>
              <a:rPr lang="en-US" altLang="nl-NL" smtClean="0"/>
              <a:t>Third level</a:t>
            </a:r>
          </a:p>
        </p:txBody>
      </p:sp>
      <p:pic>
        <p:nvPicPr>
          <p:cNvPr id="1030" name="Picture 16" descr="prime band white onc"/>
          <p:cNvPicPr>
            <a:picLocks noChangeAspect="1" noChangeArrowheads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5980113"/>
            <a:ext cx="1157288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910265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  <p:sldLayoutId id="2147483940" r:id="rId12"/>
    <p:sldLayoutId id="2147483941" r:id="rId13"/>
    <p:sldLayoutId id="2147483942" r:id="rId14"/>
    <p:sldLayoutId id="2147483943" r:id="rId15"/>
    <p:sldLayoutId id="2147483944" r:id="rId16"/>
    <p:sldLayoutId id="2147483945" r:id="rId17"/>
    <p:sldLayoutId id="2147483946" r:id="rId18"/>
    <p:sldLayoutId id="2147483947" r:id="rId19"/>
    <p:sldLayoutId id="2147483948" r:id="rId20"/>
    <p:sldLayoutId id="2147483949" r:id="rId21"/>
    <p:sldLayoutId id="2147483950" r:id="rId22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-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109538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654" y="1417638"/>
            <a:ext cx="8405813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1599637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  <p:sldLayoutId id="2147483957" r:id="rId6"/>
    <p:sldLayoutId id="2147483958" r:id="rId7"/>
    <p:sldLayoutId id="2147483959" r:id="rId8"/>
    <p:sldLayoutId id="2147483960" r:id="rId9"/>
    <p:sldLayoutId id="2147483961" r:id="rId10"/>
    <p:sldLayoutId id="2147483962" r:id="rId11"/>
    <p:sldLayoutId id="2147483963" r:id="rId12"/>
    <p:sldLayoutId id="2147483964" r:id="rId1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-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emf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0.xml"/><Relationship Id="rId4" Type="http://schemas.openxmlformats.org/officeDocument/2006/relationships/chart" Target="../charts/char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1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ctrTitle"/>
          </p:nvPr>
        </p:nvSpPr>
        <p:spPr>
          <a:xfrm>
            <a:off x="0" y="1988840"/>
            <a:ext cx="9144000" cy="2190750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First do no Harm (</a:t>
            </a:r>
            <a:r>
              <a:rPr lang="en-US" sz="3600" i="1" dirty="0" err="1" smtClean="0"/>
              <a:t>Primum</a:t>
            </a:r>
            <a:r>
              <a:rPr lang="en-US" sz="3600" i="1" dirty="0" smtClean="0"/>
              <a:t> non </a:t>
            </a:r>
            <a:r>
              <a:rPr lang="en-US" sz="3600" i="1" dirty="0" err="1" smtClean="0"/>
              <a:t>nocere</a:t>
            </a:r>
            <a:r>
              <a:rPr lang="en-US" sz="3600" dirty="0" smtClean="0"/>
              <a:t>):</a:t>
            </a:r>
            <a:br>
              <a:rPr lang="en-US" sz="3600" dirty="0" smtClean="0"/>
            </a:br>
            <a:r>
              <a:rPr lang="en-US" sz="3200" dirty="0" smtClean="0"/>
              <a:t>Balancing Quality of Life With Quantity of Life</a:t>
            </a:r>
            <a:endParaRPr lang="en-US" sz="3200" dirty="0"/>
          </a:p>
        </p:txBody>
      </p:sp>
      <p:sp>
        <p:nvSpPr>
          <p:cNvPr id="3" name="Subtitle 4"/>
          <p:cNvSpPr>
            <a:spLocks noGrp="1"/>
          </p:cNvSpPr>
          <p:nvPr>
            <p:ph type="subTitle" idx="1"/>
          </p:nvPr>
        </p:nvSpPr>
        <p:spPr>
          <a:xfrm>
            <a:off x="1371600" y="4171950"/>
            <a:ext cx="6400800" cy="1752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nl-NL" altLang="nl-NL" sz="2800" dirty="0" smtClean="0">
                <a:ea typeface="ＭＳ Ｐゴシック" pitchFamily="34" charset="-128"/>
              </a:rPr>
              <a:t>Antonia Palumbo, MD</a:t>
            </a:r>
            <a:endParaRPr lang="en-GB" altLang="nl-NL" sz="2800" dirty="0" smtClean="0">
              <a:ea typeface="ＭＳ Ｐゴシック" pitchFamily="34" charset="-128"/>
            </a:endParaRPr>
          </a:p>
          <a:p>
            <a:pPr>
              <a:spcBef>
                <a:spcPct val="0"/>
              </a:spcBef>
            </a:pPr>
            <a:r>
              <a:rPr lang="nl-NL" altLang="nl-NL" sz="2000" dirty="0" smtClean="0">
                <a:ea typeface="ＭＳ Ｐゴシック" pitchFamily="34" charset="-128"/>
              </a:rPr>
              <a:t>University of Torino</a:t>
            </a:r>
          </a:p>
          <a:p>
            <a:pPr>
              <a:spcBef>
                <a:spcPct val="0"/>
              </a:spcBef>
            </a:pPr>
            <a:r>
              <a:rPr lang="nl-NL" altLang="nl-NL" sz="2000" dirty="0" smtClean="0">
                <a:ea typeface="ＭＳ Ｐゴシック" pitchFamily="34" charset="-128"/>
              </a:rPr>
              <a:t>Torino, Italy</a:t>
            </a:r>
            <a:endParaRPr lang="en-GB" altLang="nl-NL" sz="2000" dirty="0" smtClean="0">
              <a:ea typeface="ＭＳ Ｐゴシック" pitchFamily="34" charset="-128"/>
            </a:endParaRPr>
          </a:p>
          <a:p>
            <a:pPr>
              <a:spcBef>
                <a:spcPct val="0"/>
              </a:spcBef>
            </a:pPr>
            <a:endParaRPr lang="en-US" altLang="nl-NL" sz="3600" dirty="0" smtClean="0">
              <a:ea typeface="ＭＳ Ｐゴシック" pitchFamily="34" charset="-128"/>
            </a:endParaRPr>
          </a:p>
          <a:p>
            <a:endParaRPr lang="en-US" altLang="nl-NL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3241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69" name="Rectangle 11"/>
          <p:cNvSpPr>
            <a:spLocks noChangeArrowheads="1"/>
          </p:cNvSpPr>
          <p:nvPr/>
        </p:nvSpPr>
        <p:spPr bwMode="auto">
          <a:xfrm>
            <a:off x="222250" y="495790"/>
            <a:ext cx="8712200" cy="68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120000"/>
              </a:lnSpc>
            </a:pPr>
            <a:r>
              <a:rPr lang="en-US" sz="3200" b="1" dirty="0" smtClean="0">
                <a:solidFill>
                  <a:srgbClr val="FF9900"/>
                </a:solidFill>
                <a:latin typeface="Arial" pitchFamily="34" charset="0"/>
                <a:ea typeface="+mn-ea"/>
                <a:cs typeface="Arial" pitchFamily="34" charset="0"/>
              </a:rPr>
              <a:t>New Treatment Algorithm for Elderly MM</a:t>
            </a:r>
            <a:endParaRPr lang="en-US" sz="2800" b="1" dirty="0">
              <a:solidFill>
                <a:srgbClr val="FF99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graphicFrame>
        <p:nvGraphicFramePr>
          <p:cNvPr id="417004" name="Group 23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2527906"/>
              </p:ext>
            </p:extLst>
          </p:nvPr>
        </p:nvGraphicFramePr>
        <p:xfrm>
          <a:off x="304800" y="1124744"/>
          <a:ext cx="8534400" cy="4848208"/>
        </p:xfrm>
        <a:graphic>
          <a:graphicData uri="http://schemas.openxmlformats.org/drawingml/2006/table">
            <a:tbl>
              <a:tblPr/>
              <a:tblGrid>
                <a:gridCol w="2735263"/>
                <a:gridCol w="2844800"/>
                <a:gridCol w="2954337"/>
              </a:tblGrid>
              <a:tr h="501559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Patient Status Assessment</a:t>
                      </a:r>
                      <a:endParaRPr kumimoji="0" lang="de-DE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45294">
                <a:tc gridSpan="3">
                  <a:txBody>
                    <a:bodyPr/>
                    <a:lstStyle/>
                    <a:p>
                      <a:pPr marL="466725" marR="0" lvl="0" indent="-466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-  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Age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02448">
                <a:tc gridSpan="3">
                  <a:txBody>
                    <a:bodyPr/>
                    <a:lstStyle/>
                    <a:p>
                      <a:pPr marL="466725" marR="0" lvl="0" indent="-466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- 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ADL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22611">
                <a:tc gridSpan="3">
                  <a:txBody>
                    <a:bodyPr/>
                    <a:lstStyle/>
                    <a:p>
                      <a:pPr marL="466725" marR="0" lvl="0" indent="-466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- 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IADL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22611">
                <a:tc gridSpan="3">
                  <a:txBody>
                    <a:bodyPr/>
                    <a:lstStyle/>
                    <a:p>
                      <a:pPr marL="466725" marR="0" lvl="0" indent="-466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-  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Charlson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comorbidity score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412085">
                <a:tc>
                  <a:txBody>
                    <a:bodyPr/>
                    <a:lstStyle/>
                    <a:p>
                      <a:pPr marL="466725" marR="0" lvl="0" indent="-4667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FIT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UNFIT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FRAIL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1064615">
                <a:tc>
                  <a:txBody>
                    <a:bodyPr/>
                    <a:lstStyle/>
                    <a:p>
                      <a:pPr marL="466725" marR="0" lvl="0" indent="-4667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Age &lt;80 years</a:t>
                      </a:r>
                    </a:p>
                    <a:p>
                      <a:pPr marL="466725" marR="0" lvl="0" indent="-4667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ADL 6                </a:t>
                      </a:r>
                    </a:p>
                    <a:p>
                      <a:pPr marL="466725" marR="0" lvl="0" indent="-4667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IADL 8       </a:t>
                      </a:r>
                    </a:p>
                    <a:p>
                      <a:pPr marL="466725" marR="0" lvl="0" indent="-4667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Charlson 0</a:t>
                      </a:r>
                      <a:endParaRPr kumimoji="0" lang="fr-F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Fit &gt;80 years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ADL 5   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IADL 6-7 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Charlson</a:t>
                      </a:r>
                      <a:r>
                        <a:rPr kumimoji="0" lang="it-IT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1  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Unfit &gt;80 years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ADL ≤4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IADL ≤5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Charlson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≥2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1655">
                <a:tc gridSpan="3">
                  <a:txBody>
                    <a:bodyPr/>
                    <a:lstStyle/>
                    <a:p>
                      <a:pPr marL="466725" marR="0" lvl="0" indent="-4667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it-IT" sz="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466725" marR="0" lvl="0" indent="-4667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it-IT" sz="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466725" marR="0" lvl="0" indent="-4667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it-IT" sz="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466725" marR="0" lvl="0" indent="-4667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it-IT" sz="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466725" marR="0" lvl="0" indent="-4667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it-IT" sz="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466725" marR="0" lvl="0" indent="-4667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it-IT" sz="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466725" marR="0" lvl="0" indent="-4667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it-IT" sz="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410825">
                <a:tc>
                  <a:txBody>
                    <a:bodyPr/>
                    <a:lstStyle/>
                    <a:p>
                      <a:pPr marL="466725" marR="0" lvl="0" indent="-4667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Full-dose regimens</a:t>
                      </a:r>
                    </a:p>
                    <a:p>
                      <a:pPr marL="466725" marR="0" lvl="0" indent="-4667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Dose level 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Reduced-dose regimens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Dose level -1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Reduced-dose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Palliative approach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Dose level 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  <p:sp>
        <p:nvSpPr>
          <p:cNvPr id="416916" name="Rectangle 11"/>
          <p:cNvSpPr>
            <a:spLocks noChangeArrowheads="1"/>
          </p:cNvSpPr>
          <p:nvPr/>
        </p:nvSpPr>
        <p:spPr bwMode="auto">
          <a:xfrm>
            <a:off x="222250" y="4653159"/>
            <a:ext cx="871220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b="1" dirty="0" smtClean="0">
                <a:solidFill>
                  <a:srgbClr val="FF9900"/>
                </a:solidFill>
                <a:latin typeface="Arial" pitchFamily="34" charset="0"/>
                <a:ea typeface="+mn-ea"/>
                <a:cs typeface="Arial" pitchFamily="34" charset="0"/>
              </a:rPr>
              <a:t>          go-go                   moderate-go                slow-go </a:t>
            </a:r>
            <a:endParaRPr lang="it-IT" b="1" dirty="0">
              <a:solidFill>
                <a:srgbClr val="FF99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532" y="6207127"/>
            <a:ext cx="83849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sz="1000" b="1" dirty="0">
                <a:solidFill>
                  <a:srgbClr val="FFFFFF"/>
                </a:solidFill>
                <a:latin typeface="Arial" pitchFamily="34" charset="0"/>
                <a:ea typeface="+mn-ea"/>
                <a:cs typeface="Arial" pitchFamily="34" charset="0"/>
              </a:rPr>
              <a:t>ADL, Activity of Daily Living; </a:t>
            </a:r>
            <a:r>
              <a:rPr lang="en-US" sz="1000" b="1" dirty="0" smtClean="0">
                <a:solidFill>
                  <a:srgbClr val="FFFFFF"/>
                </a:solidFill>
                <a:latin typeface="Arial" pitchFamily="34" charset="0"/>
                <a:ea typeface="+mn-ea"/>
                <a:cs typeface="Arial" pitchFamily="34" charset="0"/>
              </a:rPr>
              <a:t>IADL</a:t>
            </a:r>
            <a:r>
              <a:rPr lang="en-US" sz="1000" b="1" dirty="0">
                <a:solidFill>
                  <a:srgbClr val="FFFFFF"/>
                </a:solidFill>
                <a:latin typeface="Arial" pitchFamily="34" charset="0"/>
                <a:ea typeface="+mn-ea"/>
                <a:cs typeface="Arial" pitchFamily="34" charset="0"/>
              </a:rPr>
              <a:t>, Instrumental Activity of Daily </a:t>
            </a:r>
            <a:r>
              <a:rPr lang="en-US" sz="1000" b="1" dirty="0" smtClean="0">
                <a:solidFill>
                  <a:srgbClr val="FFFFFF"/>
                </a:solidFill>
                <a:latin typeface="Arial" pitchFamily="34" charset="0"/>
                <a:ea typeface="+mn-ea"/>
                <a:cs typeface="Arial" pitchFamily="34" charset="0"/>
              </a:rPr>
              <a:t>Living; MM, multiple myeloma</a:t>
            </a:r>
            <a:endParaRPr lang="en-GB" sz="1000" b="1" dirty="0">
              <a:solidFill>
                <a:srgbClr val="000066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6399645"/>
            <a:ext cx="8237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sz="1200" b="1" dirty="0" smtClean="0">
                <a:solidFill>
                  <a:srgbClr val="FFFFFF"/>
                </a:solidFill>
                <a:cs typeface="Arial" pitchFamily="34" charset="0"/>
              </a:rPr>
              <a:t>Palumbo </a:t>
            </a:r>
            <a:r>
              <a:rPr lang="en-US" sz="1200" b="1" dirty="0">
                <a:solidFill>
                  <a:srgbClr val="FFFFFF"/>
                </a:solidFill>
                <a:cs typeface="Arial" pitchFamily="34" charset="0"/>
              </a:rPr>
              <a:t>A, et al. </a:t>
            </a:r>
            <a:r>
              <a:rPr lang="en-US" sz="1200" b="1" i="1" dirty="0" smtClean="0">
                <a:solidFill>
                  <a:srgbClr val="FFFFFF"/>
                </a:solidFill>
                <a:cs typeface="Arial" pitchFamily="34" charset="0"/>
              </a:rPr>
              <a:t>Blood. </a:t>
            </a:r>
            <a:r>
              <a:rPr lang="en-US" sz="1200" b="1" dirty="0" smtClean="0">
                <a:solidFill>
                  <a:srgbClr val="FFFFFF"/>
                </a:solidFill>
                <a:cs typeface="Arial" pitchFamily="34" charset="0"/>
              </a:rPr>
              <a:t>2011;</a:t>
            </a:r>
            <a:r>
              <a:rPr lang="en-GB" sz="1200" b="1" dirty="0" smtClean="0"/>
              <a:t>118(17):4519-4529</a:t>
            </a:r>
            <a:r>
              <a:rPr lang="en-US" sz="1200" b="1" dirty="0" smtClean="0">
                <a:solidFill>
                  <a:srgbClr val="FFFFFF"/>
                </a:solidFill>
                <a:cs typeface="Arial" pitchFamily="34" charset="0"/>
              </a:rPr>
              <a:t> </a:t>
            </a:r>
            <a:endParaRPr lang="en-US" sz="1200" b="1" dirty="0">
              <a:solidFill>
                <a:srgbClr val="FFFFF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5050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71489" y="-327230"/>
            <a:ext cx="8467725" cy="1143001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it-IT" altLang="it-IT" sz="3600" kern="0" dirty="0" err="1" smtClean="0">
                <a:solidFill>
                  <a:srgbClr val="FF9900"/>
                </a:solidFill>
                <a:cs typeface="Arial" pitchFamily="34" charset="0"/>
              </a:rPr>
              <a:t>Overall</a:t>
            </a:r>
            <a:r>
              <a:rPr lang="it-IT" altLang="it-IT" sz="3600" kern="0" dirty="0" smtClean="0">
                <a:solidFill>
                  <a:srgbClr val="FF9900"/>
                </a:solidFill>
                <a:cs typeface="Arial" pitchFamily="34" charset="0"/>
              </a:rPr>
              <a:t> </a:t>
            </a:r>
            <a:r>
              <a:rPr lang="it-IT" altLang="it-IT" sz="3600" kern="0" dirty="0" err="1" smtClean="0">
                <a:solidFill>
                  <a:srgbClr val="FF9900"/>
                </a:solidFill>
                <a:cs typeface="Arial" pitchFamily="34" charset="0"/>
              </a:rPr>
              <a:t>Survival</a:t>
            </a:r>
            <a:endParaRPr lang="it-IT" altLang="it-IT" sz="3600" kern="0" dirty="0" smtClean="0">
              <a:solidFill>
                <a:srgbClr val="FF9900"/>
              </a:solidFill>
              <a:cs typeface="Arial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188641"/>
            <a:ext cx="9144000" cy="8540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it-IT" altLang="it-IT" sz="2000" kern="0" dirty="0" smtClean="0">
                <a:solidFill>
                  <a:srgbClr val="FFFF00"/>
                </a:solidFill>
                <a:cs typeface="Arial" pitchFamily="34" charset="0"/>
              </a:rPr>
              <a:t>Subgroup Analysis in All Patients 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17" b="9794"/>
          <a:stretch/>
        </p:blipFill>
        <p:spPr bwMode="auto">
          <a:xfrm>
            <a:off x="1243634" y="3946478"/>
            <a:ext cx="6656740" cy="2678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8381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151" y="3645027"/>
            <a:ext cx="5242138" cy="45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uppo 1"/>
          <p:cNvGrpSpPr/>
          <p:nvPr/>
        </p:nvGrpSpPr>
        <p:grpSpPr>
          <a:xfrm>
            <a:off x="-36512" y="620688"/>
            <a:ext cx="9158112" cy="3182142"/>
            <a:chOff x="97208" y="894929"/>
            <a:chExt cx="10302876" cy="3182142"/>
          </a:xfrm>
        </p:grpSpPr>
        <p:pic>
          <p:nvPicPr>
            <p:cNvPr id="177154" name="Picture 2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097" r="-1008" b="8265"/>
            <a:stretch/>
          </p:blipFill>
          <p:spPr bwMode="auto">
            <a:xfrm>
              <a:off x="390972" y="1317170"/>
              <a:ext cx="9505056" cy="27599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83812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08" y="894929"/>
              <a:ext cx="10302876" cy="877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7" t="92808" r="63915" b="2495"/>
          <a:stretch/>
        </p:blipFill>
        <p:spPr bwMode="auto">
          <a:xfrm>
            <a:off x="7580949" y="6021288"/>
            <a:ext cx="1599569" cy="260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Placeholder 30"/>
          <p:cNvSpPr txBox="1">
            <a:spLocks/>
          </p:cNvSpPr>
          <p:nvPr/>
        </p:nvSpPr>
        <p:spPr>
          <a:xfrm>
            <a:off x="375143" y="6453336"/>
            <a:ext cx="8768857" cy="515938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buClr>
                <a:srgbClr val="F09828"/>
              </a:buClr>
              <a:defRPr/>
            </a:pPr>
            <a:r>
              <a:rPr lang="en-GB" sz="800" b="1" kern="0" dirty="0" smtClean="0">
                <a:solidFill>
                  <a:prstClr val="white"/>
                </a:solidFill>
                <a:latin typeface="Arial"/>
                <a:ea typeface="+mn-ea"/>
              </a:rPr>
              <a:t>FISH, fluorescence </a:t>
            </a:r>
            <a:r>
              <a:rPr lang="en-GB" sz="800" b="1" i="1" kern="0" dirty="0" smtClean="0">
                <a:solidFill>
                  <a:prstClr val="white"/>
                </a:solidFill>
                <a:latin typeface="Arial"/>
                <a:ea typeface="+mn-ea"/>
              </a:rPr>
              <a:t>in </a:t>
            </a:r>
            <a:r>
              <a:rPr lang="en-GB" sz="800" b="1" kern="0" dirty="0" smtClean="0">
                <a:solidFill>
                  <a:prstClr val="white"/>
                </a:solidFill>
                <a:latin typeface="Arial"/>
                <a:ea typeface="+mn-ea"/>
              </a:rPr>
              <a:t>situ hybridization; HR, hazard ratio; HR FISH, cytogenetically defined high risk by FISH; SR FISH, cytogenetically defined standard risk by FISH</a:t>
            </a:r>
          </a:p>
          <a:p>
            <a:pPr>
              <a:spcBef>
                <a:spcPts val="0"/>
              </a:spcBef>
              <a:buClr>
                <a:srgbClr val="F09828"/>
              </a:buClr>
              <a:defRPr/>
            </a:pPr>
            <a:r>
              <a:rPr lang="en-GB" sz="1200" b="1" kern="0" dirty="0" err="1" smtClean="0">
                <a:solidFill>
                  <a:prstClr val="white"/>
                </a:solidFill>
                <a:latin typeface="Arial"/>
                <a:ea typeface="+mn-ea"/>
              </a:rPr>
              <a:t>Larocca</a:t>
            </a:r>
            <a:r>
              <a:rPr lang="en-GB" sz="1200" b="1" kern="0" dirty="0" smtClean="0">
                <a:solidFill>
                  <a:prstClr val="white"/>
                </a:solidFill>
                <a:latin typeface="Arial"/>
                <a:ea typeface="+mn-ea"/>
              </a:rPr>
              <a:t> </a:t>
            </a:r>
            <a:r>
              <a:rPr lang="en-GB" sz="1200" b="1" kern="0" dirty="0">
                <a:solidFill>
                  <a:prstClr val="white"/>
                </a:solidFill>
                <a:latin typeface="Arial"/>
                <a:ea typeface="+mn-ea"/>
              </a:rPr>
              <a:t>A, et al. </a:t>
            </a:r>
            <a:r>
              <a:rPr lang="en-GB" sz="1200" b="1" i="1" kern="0" dirty="0">
                <a:solidFill>
                  <a:prstClr val="white"/>
                </a:solidFill>
                <a:latin typeface="Arial"/>
                <a:ea typeface="+mn-ea"/>
              </a:rPr>
              <a:t>Blood. </a:t>
            </a:r>
            <a:r>
              <a:rPr lang="en-GB" sz="1200" b="1" kern="0" dirty="0">
                <a:solidFill>
                  <a:prstClr val="white"/>
                </a:solidFill>
                <a:latin typeface="Arial"/>
                <a:ea typeface="+mn-ea"/>
              </a:rPr>
              <a:t>2013;122: Abstract 687 and oral </a:t>
            </a:r>
            <a:r>
              <a:rPr lang="en-GB" sz="1200" b="1" kern="0" dirty="0" smtClean="0">
                <a:solidFill>
                  <a:prstClr val="white"/>
                </a:solidFill>
                <a:latin typeface="Arial"/>
                <a:ea typeface="+mn-ea"/>
              </a:rPr>
              <a:t>presentation.</a:t>
            </a:r>
            <a:endParaRPr lang="en-GB" sz="1200" b="1" kern="0" dirty="0">
              <a:solidFill>
                <a:prstClr val="white"/>
              </a:solidFill>
              <a:latin typeface="Arial"/>
              <a:ea typeface="+mn-ea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808" r="82456" b="2746"/>
          <a:stretch/>
        </p:blipFill>
        <p:spPr bwMode="auto">
          <a:xfrm>
            <a:off x="7649390" y="5877272"/>
            <a:ext cx="1531125" cy="246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 useBgFill="1">
        <p:nvSpPr>
          <p:cNvPr id="7" name="TextBox 6"/>
          <p:cNvSpPr txBox="1"/>
          <p:nvPr/>
        </p:nvSpPr>
        <p:spPr>
          <a:xfrm>
            <a:off x="827584" y="3054152"/>
            <a:ext cx="2088232" cy="2308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rgbClr val="FFFFFF"/>
                </a:solidFill>
                <a:latin typeface="Arial"/>
                <a:ea typeface="+mn-ea"/>
              </a:rPr>
              <a:t>≥75 </a:t>
            </a:r>
            <a:r>
              <a:rPr lang="en-US" sz="900" b="1" dirty="0" err="1" smtClean="0">
                <a:solidFill>
                  <a:srgbClr val="FFFFFF"/>
                </a:solidFill>
                <a:latin typeface="Arial"/>
                <a:ea typeface="+mn-ea"/>
              </a:rPr>
              <a:t>yr</a:t>
            </a:r>
            <a:r>
              <a:rPr lang="en-US" sz="900" b="1" dirty="0" smtClean="0">
                <a:solidFill>
                  <a:srgbClr val="FFFFFF"/>
                </a:solidFill>
                <a:latin typeface="Arial"/>
                <a:ea typeface="+mn-ea"/>
              </a:rPr>
              <a:t> vs &lt;75 </a:t>
            </a:r>
            <a:r>
              <a:rPr lang="en-US" sz="900" b="1" dirty="0" err="1" smtClean="0">
                <a:solidFill>
                  <a:srgbClr val="FFFFFF"/>
                </a:solidFill>
                <a:latin typeface="Arial"/>
                <a:ea typeface="+mn-ea"/>
              </a:rPr>
              <a:t>yr</a:t>
            </a:r>
            <a:r>
              <a:rPr lang="en-US" sz="900" b="1" dirty="0" smtClean="0">
                <a:solidFill>
                  <a:srgbClr val="FFFFFF"/>
                </a:solidFill>
                <a:latin typeface="Arial"/>
                <a:ea typeface="+mn-ea"/>
              </a:rPr>
              <a:t>, HR = 1.72 </a:t>
            </a:r>
            <a:r>
              <a:rPr lang="en-US" sz="900" b="1" i="1" dirty="0" smtClean="0">
                <a:solidFill>
                  <a:srgbClr val="FFFFFF"/>
                </a:solidFill>
                <a:latin typeface="Arial"/>
                <a:ea typeface="+mn-ea"/>
              </a:rPr>
              <a:t>P</a:t>
            </a:r>
            <a:r>
              <a:rPr lang="en-US" sz="900" b="1" dirty="0" smtClean="0">
                <a:solidFill>
                  <a:srgbClr val="FFFFFF"/>
                </a:solidFill>
                <a:latin typeface="Arial"/>
                <a:ea typeface="+mn-ea"/>
              </a:rPr>
              <a:t> = .001</a:t>
            </a:r>
            <a:endParaRPr lang="en-US" sz="900" b="1" dirty="0">
              <a:solidFill>
                <a:srgbClr val="FFFFFF"/>
              </a:solidFill>
              <a:latin typeface="Arial"/>
              <a:ea typeface="+mn-ea"/>
            </a:endParaRPr>
          </a:p>
        </p:txBody>
      </p:sp>
      <p:sp useBgFill="1">
        <p:nvSpPr>
          <p:cNvPr id="14" name="TextBox 13"/>
          <p:cNvSpPr txBox="1"/>
          <p:nvPr/>
        </p:nvSpPr>
        <p:spPr>
          <a:xfrm>
            <a:off x="3527888" y="3054152"/>
            <a:ext cx="2088232" cy="2308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rgbClr val="FFFFFF"/>
                </a:solidFill>
                <a:latin typeface="Arial"/>
                <a:ea typeface="+mn-ea"/>
              </a:rPr>
              <a:t>HR vs SR, HR = 1.86 </a:t>
            </a:r>
            <a:r>
              <a:rPr lang="en-US" sz="900" b="1" i="1" dirty="0" smtClean="0">
                <a:solidFill>
                  <a:srgbClr val="FFFFFF"/>
                </a:solidFill>
                <a:latin typeface="Arial"/>
                <a:ea typeface="+mn-ea"/>
              </a:rPr>
              <a:t>P</a:t>
            </a:r>
            <a:r>
              <a:rPr lang="en-US" sz="900" b="1" dirty="0" smtClean="0">
                <a:solidFill>
                  <a:srgbClr val="FFFFFF"/>
                </a:solidFill>
                <a:latin typeface="Arial"/>
                <a:ea typeface="+mn-ea"/>
              </a:rPr>
              <a:t> = .001</a:t>
            </a:r>
            <a:endParaRPr lang="en-US" sz="900" b="1" dirty="0">
              <a:solidFill>
                <a:srgbClr val="FFFFFF"/>
              </a:solidFill>
              <a:latin typeface="Arial"/>
              <a:ea typeface="+mn-ea"/>
            </a:endParaRPr>
          </a:p>
        </p:txBody>
      </p:sp>
      <p:sp useBgFill="1">
        <p:nvSpPr>
          <p:cNvPr id="15" name="TextBox 14"/>
          <p:cNvSpPr txBox="1"/>
          <p:nvPr/>
        </p:nvSpPr>
        <p:spPr>
          <a:xfrm>
            <a:off x="6228184" y="3054152"/>
            <a:ext cx="2088232" cy="2308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FFFFFF"/>
                </a:solidFill>
                <a:latin typeface="Arial"/>
                <a:ea typeface="+mn-ea"/>
              </a:rPr>
              <a:t>Frail vs Fit, HR = 3.53 </a:t>
            </a:r>
            <a:r>
              <a:rPr lang="en-US" sz="900" b="1" i="1" dirty="0" smtClean="0">
                <a:solidFill>
                  <a:srgbClr val="FFFFFF"/>
                </a:solidFill>
                <a:latin typeface="Arial"/>
                <a:ea typeface="+mn-ea"/>
              </a:rPr>
              <a:t>P</a:t>
            </a:r>
            <a:r>
              <a:rPr lang="en-US" sz="900" b="1" dirty="0">
                <a:solidFill>
                  <a:srgbClr val="FFFFFF"/>
                </a:solidFill>
                <a:latin typeface="Arial"/>
                <a:ea typeface="+mn-ea"/>
              </a:rPr>
              <a:t>&lt;</a:t>
            </a:r>
            <a:r>
              <a:rPr lang="en-US" sz="900" b="1" dirty="0" smtClean="0">
                <a:solidFill>
                  <a:srgbClr val="FFFFFF"/>
                </a:solidFill>
                <a:latin typeface="Arial"/>
                <a:ea typeface="+mn-ea"/>
              </a:rPr>
              <a:t>.001</a:t>
            </a:r>
            <a:endParaRPr lang="en-US" sz="900" b="1" dirty="0">
              <a:solidFill>
                <a:srgbClr val="FFFFFF"/>
              </a:solidFill>
              <a:latin typeface="Arial"/>
              <a:ea typeface="+mn-ea"/>
            </a:endParaRPr>
          </a:p>
        </p:txBody>
      </p:sp>
      <p:sp useBgFill="1">
        <p:nvSpPr>
          <p:cNvPr id="16" name="TextBox 15"/>
          <p:cNvSpPr txBox="1"/>
          <p:nvPr/>
        </p:nvSpPr>
        <p:spPr>
          <a:xfrm>
            <a:off x="1835702" y="5837634"/>
            <a:ext cx="1692349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FFFFFF"/>
                </a:solidFill>
                <a:latin typeface="Arial"/>
                <a:ea typeface="+mn-ea"/>
              </a:rPr>
              <a:t>Unfit vs Fit, HR = 1.61 </a:t>
            </a:r>
            <a:r>
              <a:rPr lang="en-US" sz="800" b="1" i="1" dirty="0" smtClean="0">
                <a:solidFill>
                  <a:srgbClr val="FFFFFF"/>
                </a:solidFill>
                <a:latin typeface="Arial"/>
                <a:ea typeface="+mn-ea"/>
              </a:rPr>
              <a:t>P</a:t>
            </a:r>
            <a:r>
              <a:rPr lang="en-US" sz="800" b="1" dirty="0" smtClean="0">
                <a:solidFill>
                  <a:srgbClr val="FFFFFF"/>
                </a:solidFill>
                <a:latin typeface="Arial"/>
                <a:ea typeface="+mn-ea"/>
              </a:rPr>
              <a:t> = .042</a:t>
            </a:r>
          </a:p>
          <a:p>
            <a:pPr algn="ctr"/>
            <a:r>
              <a:rPr lang="en-US" sz="800" b="1" dirty="0" smtClean="0">
                <a:solidFill>
                  <a:srgbClr val="FFFFFF"/>
                </a:solidFill>
                <a:latin typeface="Arial"/>
                <a:ea typeface="+mn-ea"/>
              </a:rPr>
              <a:t>Frail vs Fit, HR = 3.57 </a:t>
            </a:r>
            <a:r>
              <a:rPr lang="en-US" sz="800" b="1" i="1" dirty="0" smtClean="0">
                <a:solidFill>
                  <a:srgbClr val="FFFFFF"/>
                </a:solidFill>
                <a:latin typeface="Arial"/>
                <a:ea typeface="+mn-ea"/>
              </a:rPr>
              <a:t>P</a:t>
            </a:r>
            <a:r>
              <a:rPr lang="en-US" sz="800" b="1" dirty="0" smtClean="0">
                <a:solidFill>
                  <a:srgbClr val="FFFFFF"/>
                </a:solidFill>
                <a:latin typeface="Arial"/>
                <a:ea typeface="+mn-ea"/>
              </a:rPr>
              <a:t>&lt;.001</a:t>
            </a:r>
            <a:endParaRPr lang="en-US" sz="800" b="1" dirty="0">
              <a:solidFill>
                <a:srgbClr val="FFFFFF"/>
              </a:solidFill>
              <a:latin typeface="Arial"/>
              <a:ea typeface="+mn-ea"/>
            </a:endParaRPr>
          </a:p>
        </p:txBody>
      </p:sp>
      <p:sp useBgFill="1">
        <p:nvSpPr>
          <p:cNvPr id="17" name="TextBox 16"/>
          <p:cNvSpPr txBox="1"/>
          <p:nvPr/>
        </p:nvSpPr>
        <p:spPr>
          <a:xfrm>
            <a:off x="5004048" y="5888168"/>
            <a:ext cx="2448272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700" b="1" dirty="0" smtClean="0">
                <a:solidFill>
                  <a:srgbClr val="FFFFFF"/>
                </a:solidFill>
                <a:latin typeface="Arial"/>
                <a:ea typeface="+mn-ea"/>
              </a:rPr>
              <a:t>Intermediate vs Fit + ISS 1, HR = 6.39 </a:t>
            </a:r>
            <a:r>
              <a:rPr lang="en-US" sz="700" b="1" i="1" dirty="0" smtClean="0">
                <a:solidFill>
                  <a:srgbClr val="FFFFFF"/>
                </a:solidFill>
                <a:latin typeface="Arial"/>
                <a:ea typeface="+mn-ea"/>
              </a:rPr>
              <a:t>P</a:t>
            </a:r>
            <a:r>
              <a:rPr lang="en-US" sz="700" b="1" dirty="0" smtClean="0">
                <a:solidFill>
                  <a:srgbClr val="FFFFFF"/>
                </a:solidFill>
                <a:latin typeface="Arial"/>
                <a:ea typeface="+mn-ea"/>
              </a:rPr>
              <a:t>&lt;.001</a:t>
            </a:r>
          </a:p>
          <a:p>
            <a:r>
              <a:rPr lang="en-US" sz="700" b="1" dirty="0" smtClean="0">
                <a:solidFill>
                  <a:srgbClr val="FFFFFF"/>
                </a:solidFill>
                <a:latin typeface="Arial"/>
                <a:ea typeface="+mn-ea"/>
              </a:rPr>
              <a:t>Frail + ISS 3 vs Fit + ISS 1, HR = 18.81 </a:t>
            </a:r>
            <a:r>
              <a:rPr lang="en-US" sz="700" b="1" i="1" dirty="0" smtClean="0">
                <a:solidFill>
                  <a:srgbClr val="FFFFFF"/>
                </a:solidFill>
                <a:latin typeface="Arial"/>
                <a:ea typeface="+mn-ea"/>
              </a:rPr>
              <a:t>P</a:t>
            </a:r>
            <a:r>
              <a:rPr lang="en-US" sz="700" b="1" dirty="0" smtClean="0">
                <a:solidFill>
                  <a:srgbClr val="FFFFFF"/>
                </a:solidFill>
                <a:latin typeface="Arial"/>
                <a:ea typeface="+mn-ea"/>
              </a:rPr>
              <a:t>&lt;.001</a:t>
            </a:r>
            <a:endParaRPr lang="en-US" sz="700" b="1" dirty="0">
              <a:solidFill>
                <a:srgbClr val="FFFFFF"/>
              </a:solidFill>
              <a:latin typeface="Arial"/>
              <a:ea typeface="+mn-ea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96" t="92808" r="43730" b="1249"/>
          <a:stretch/>
        </p:blipFill>
        <p:spPr bwMode="auto">
          <a:xfrm>
            <a:off x="7596338" y="6165316"/>
            <a:ext cx="1795604" cy="329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809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5548" y="111919"/>
            <a:ext cx="8226425" cy="1012825"/>
          </a:xfrm>
        </p:spPr>
        <p:txBody>
          <a:bodyPr/>
          <a:lstStyle/>
          <a:p>
            <a:pPr>
              <a:defRPr/>
            </a:pPr>
            <a:r>
              <a:rPr lang="en-US" sz="4000" dirty="0" smtClean="0">
                <a:sym typeface="Arial" pitchFamily="34" charset="0"/>
              </a:rPr>
              <a:t>Treatment Strategy </a:t>
            </a:r>
            <a:endParaRPr lang="en-PH" sz="4000" dirty="0" smtClean="0"/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3237016" y="1920875"/>
            <a:ext cx="2706687" cy="369888"/>
            <a:chOff x="6308725" y="1814899"/>
            <a:chExt cx="2706688" cy="369333"/>
          </a:xfrm>
        </p:grpSpPr>
        <p:sp>
          <p:nvSpPr>
            <p:cNvPr id="28" name="Rounded Rectangle 27"/>
            <p:cNvSpPr/>
            <p:nvPr/>
          </p:nvSpPr>
          <p:spPr>
            <a:xfrm>
              <a:off x="6308725" y="1814899"/>
              <a:ext cx="2706688" cy="369333"/>
            </a:xfrm>
            <a:prstGeom prst="round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3951638" name="TextBox 14"/>
            <p:cNvSpPr txBox="1">
              <a:spLocks noChangeArrowheads="1"/>
            </p:cNvSpPr>
            <p:nvPr/>
          </p:nvSpPr>
          <p:spPr bwMode="auto">
            <a:xfrm>
              <a:off x="6799499" y="1814899"/>
              <a:ext cx="1723551" cy="3687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buClr>
                  <a:srgbClr val="FFFFFF"/>
                </a:buClr>
                <a:buFont typeface="Arial" pitchFamily="34" charset="0"/>
                <a:buNone/>
              </a:pPr>
              <a:r>
                <a:rPr lang="en-US" sz="1800" b="1" smtClean="0">
                  <a:solidFill>
                    <a:srgbClr val="FFFFFF"/>
                  </a:solidFill>
                  <a:latin typeface="Arial" pitchFamily="34" charset="0"/>
                  <a:ea typeface="+mn-ea"/>
                  <a:cs typeface="Arial" pitchFamily="34" charset="0"/>
                  <a:sym typeface="Arial" pitchFamily="34" charset="0"/>
                </a:rPr>
                <a:t>Consolidation</a:t>
              </a:r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6308725" y="1922462"/>
            <a:ext cx="2706688" cy="369332"/>
            <a:chOff x="6308725" y="1814899"/>
            <a:chExt cx="2706688" cy="370368"/>
          </a:xfrm>
        </p:grpSpPr>
        <p:sp>
          <p:nvSpPr>
            <p:cNvPr id="2" name="Rounded Rectangle 30"/>
            <p:cNvSpPr/>
            <p:nvPr/>
          </p:nvSpPr>
          <p:spPr>
            <a:xfrm>
              <a:off x="6308725" y="1814899"/>
              <a:ext cx="2706688" cy="369333"/>
            </a:xfrm>
            <a:prstGeom prst="round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3951636" name="TextBox 14"/>
            <p:cNvSpPr txBox="1">
              <a:spLocks noChangeArrowheads="1"/>
            </p:cNvSpPr>
            <p:nvPr/>
          </p:nvSpPr>
          <p:spPr bwMode="auto">
            <a:xfrm>
              <a:off x="6870028" y="1814899"/>
              <a:ext cx="1582486" cy="370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buClr>
                  <a:srgbClr val="FFFFFF"/>
                </a:buClr>
                <a:buFont typeface="Arial" pitchFamily="34" charset="0"/>
                <a:buNone/>
              </a:pPr>
              <a:r>
                <a:rPr lang="en-US" sz="1800" b="1" smtClean="0">
                  <a:solidFill>
                    <a:srgbClr val="FFFFFF"/>
                  </a:solidFill>
                  <a:latin typeface="Arial" pitchFamily="34" charset="0"/>
                  <a:ea typeface="+mn-ea"/>
                  <a:cs typeface="Arial" pitchFamily="34" charset="0"/>
                  <a:sym typeface="Arial" pitchFamily="34" charset="0"/>
                </a:rPr>
                <a:t>Maintenance</a:t>
              </a:r>
            </a:p>
          </p:txBody>
        </p:sp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188984" y="1922462"/>
            <a:ext cx="2706687" cy="369332"/>
            <a:chOff x="6308725" y="1814899"/>
            <a:chExt cx="2706688" cy="370368"/>
          </a:xfrm>
        </p:grpSpPr>
        <p:sp>
          <p:nvSpPr>
            <p:cNvPr id="34" name="Rounded Rectangle 33"/>
            <p:cNvSpPr/>
            <p:nvPr/>
          </p:nvSpPr>
          <p:spPr>
            <a:xfrm>
              <a:off x="6308725" y="1814899"/>
              <a:ext cx="2706688" cy="369333"/>
            </a:xfrm>
            <a:prstGeom prst="round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3951634" name="TextBox 14"/>
            <p:cNvSpPr txBox="1">
              <a:spLocks noChangeArrowheads="1"/>
            </p:cNvSpPr>
            <p:nvPr/>
          </p:nvSpPr>
          <p:spPr bwMode="auto">
            <a:xfrm>
              <a:off x="7049569" y="1814899"/>
              <a:ext cx="1223413" cy="370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buClr>
                  <a:srgbClr val="FFFFFF"/>
                </a:buClr>
                <a:buFont typeface="Arial" pitchFamily="34" charset="0"/>
                <a:buNone/>
              </a:pPr>
              <a:r>
                <a:rPr lang="en-US" sz="1800" b="1" smtClean="0">
                  <a:solidFill>
                    <a:srgbClr val="FFFFFF"/>
                  </a:solidFill>
                  <a:latin typeface="Arial" pitchFamily="34" charset="0"/>
                  <a:ea typeface="+mn-ea"/>
                  <a:cs typeface="Arial" pitchFamily="34" charset="0"/>
                  <a:sym typeface="Arial" pitchFamily="34" charset="0"/>
                </a:rPr>
                <a:t>Induction</a:t>
              </a:r>
            </a:p>
          </p:txBody>
        </p:sp>
      </p:grpSp>
      <p:sp>
        <p:nvSpPr>
          <p:cNvPr id="3951621" name="AutoShape 8"/>
          <p:cNvSpPr>
            <a:spLocks noChangeArrowheads="1"/>
          </p:cNvSpPr>
          <p:nvPr/>
        </p:nvSpPr>
        <p:spPr bwMode="auto">
          <a:xfrm>
            <a:off x="3268663" y="5167313"/>
            <a:ext cx="2701925" cy="1231900"/>
          </a:xfrm>
          <a:prstGeom prst="roundRect">
            <a:avLst>
              <a:gd name="adj" fmla="val 16667"/>
            </a:avLst>
          </a:prstGeom>
          <a:solidFill>
            <a:srgbClr val="6378C8"/>
          </a:solidFill>
          <a:ln w="9525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1" hangingPunct="1"/>
            <a:r>
              <a:rPr lang="en-US" sz="1800" b="1" smtClean="0">
                <a:solidFill>
                  <a:srgbClr val="FFFF00"/>
                </a:solidFill>
                <a:latin typeface="Arial" pitchFamily="34" charset="0"/>
                <a:ea typeface="+mn-ea"/>
                <a:sym typeface="Arial" pitchFamily="34" charset="0"/>
              </a:rPr>
              <a:t>To improve efficacy</a:t>
            </a:r>
            <a:endParaRPr lang="en-US" sz="1600" b="1" smtClean="0">
              <a:solidFill>
                <a:srgbClr val="FFFFFF"/>
              </a:solidFill>
              <a:latin typeface="Arial" pitchFamily="34" charset="0"/>
              <a:ea typeface="+mn-ea"/>
              <a:sym typeface="Arial" pitchFamily="34" charset="0"/>
            </a:endParaRPr>
          </a:p>
        </p:txBody>
      </p:sp>
      <p:sp>
        <p:nvSpPr>
          <p:cNvPr id="3951622" name="AutoShape 12"/>
          <p:cNvSpPr>
            <a:spLocks noChangeArrowheads="1"/>
          </p:cNvSpPr>
          <p:nvPr/>
        </p:nvSpPr>
        <p:spPr bwMode="auto">
          <a:xfrm>
            <a:off x="209550" y="5165999"/>
            <a:ext cx="2706688" cy="1235075"/>
          </a:xfrm>
          <a:prstGeom prst="roundRect">
            <a:avLst>
              <a:gd name="adj" fmla="val 16667"/>
            </a:avLst>
          </a:prstGeom>
          <a:solidFill>
            <a:srgbClr val="2B2BF5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eaLnBrk="1" hangingPunct="1">
              <a:buClr>
                <a:srgbClr val="FFFFFF"/>
              </a:buClr>
              <a:buFont typeface="Arial" pitchFamily="34" charset="0"/>
              <a:buNone/>
            </a:pPr>
            <a:r>
              <a:rPr lang="en-US" sz="1800" b="1" smtClean="0">
                <a:solidFill>
                  <a:srgbClr val="FFFF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  <a:sym typeface="Arial" pitchFamily="34" charset="0"/>
              </a:rPr>
              <a:t>To reduce toxicities</a:t>
            </a:r>
            <a:endParaRPr lang="en-US" sz="1600" b="1" smtClean="0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  <a:sym typeface="Arial" pitchFamily="34" charset="0"/>
            </a:endParaRPr>
          </a:p>
        </p:txBody>
      </p:sp>
      <p:sp>
        <p:nvSpPr>
          <p:cNvPr id="3951623" name="AutoShape 2"/>
          <p:cNvSpPr>
            <a:spLocks noChangeArrowheads="1"/>
          </p:cNvSpPr>
          <p:nvPr/>
        </p:nvSpPr>
        <p:spPr bwMode="auto">
          <a:xfrm>
            <a:off x="6329500" y="5167313"/>
            <a:ext cx="2706687" cy="123190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1" hangingPunct="1"/>
            <a:r>
              <a:rPr lang="en-US" sz="1800" b="1" smtClean="0">
                <a:solidFill>
                  <a:srgbClr val="FFFF00"/>
                </a:solidFill>
                <a:latin typeface="Arial" pitchFamily="34" charset="0"/>
                <a:ea typeface="+mn-ea"/>
                <a:sym typeface="Arial" pitchFamily="34" charset="0"/>
              </a:rPr>
              <a:t>To prolong remission</a:t>
            </a:r>
            <a:endParaRPr lang="en-US" sz="1600" b="1" smtClean="0">
              <a:solidFill>
                <a:srgbClr val="FFFFFF"/>
              </a:solidFill>
              <a:latin typeface="Arial" pitchFamily="34" charset="0"/>
              <a:ea typeface="+mn-ea"/>
              <a:sym typeface="Arial" pitchFamily="34" charset="0"/>
            </a:endParaRPr>
          </a:p>
        </p:txBody>
      </p: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152400" y="4695824"/>
            <a:ext cx="8839200" cy="369332"/>
            <a:chOff x="6308725" y="1814899"/>
            <a:chExt cx="2706688" cy="370368"/>
          </a:xfrm>
        </p:grpSpPr>
        <p:sp>
          <p:nvSpPr>
            <p:cNvPr id="31" name="Rounded Rectangle 30"/>
            <p:cNvSpPr/>
            <p:nvPr/>
          </p:nvSpPr>
          <p:spPr>
            <a:xfrm>
              <a:off x="6308725" y="1814899"/>
              <a:ext cx="2706688" cy="369333"/>
            </a:xfrm>
            <a:prstGeom prst="round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3951632" name="TextBox 14"/>
            <p:cNvSpPr txBox="1">
              <a:spLocks noChangeArrowheads="1"/>
            </p:cNvSpPr>
            <p:nvPr/>
          </p:nvSpPr>
          <p:spPr bwMode="auto">
            <a:xfrm>
              <a:off x="7147201" y="1814899"/>
              <a:ext cx="1027787" cy="370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buClr>
                  <a:srgbClr val="FFFFFF"/>
                </a:buClr>
                <a:buFont typeface="Arial" pitchFamily="34" charset="0"/>
                <a:buNone/>
              </a:pPr>
              <a:r>
                <a:rPr lang="en-US" sz="1800" b="1" dirty="0" smtClean="0">
                  <a:solidFill>
                    <a:srgbClr val="FFFFFF"/>
                  </a:solidFill>
                  <a:latin typeface="Arial" pitchFamily="34" charset="0"/>
                  <a:ea typeface="+mn-ea"/>
                  <a:cs typeface="Arial" pitchFamily="34" charset="0"/>
                  <a:sym typeface="Arial" pitchFamily="34" charset="0"/>
                </a:rPr>
                <a:t>Hematologic Adverse </a:t>
              </a:r>
              <a:r>
                <a:rPr lang="en-US" sz="1800" b="1" dirty="0">
                  <a:solidFill>
                    <a:srgbClr val="FFFFFF"/>
                  </a:solidFill>
                  <a:latin typeface="Arial" pitchFamily="34" charset="0"/>
                  <a:ea typeface="+mn-ea"/>
                  <a:cs typeface="Arial" pitchFamily="34" charset="0"/>
                  <a:sym typeface="Arial" pitchFamily="34" charset="0"/>
                </a:rPr>
                <a:t>E</a:t>
              </a:r>
              <a:r>
                <a:rPr lang="en-US" sz="1800" b="1" dirty="0" smtClean="0">
                  <a:solidFill>
                    <a:srgbClr val="FFFFFF"/>
                  </a:solidFill>
                  <a:latin typeface="Arial" pitchFamily="34" charset="0"/>
                  <a:ea typeface="+mn-ea"/>
                  <a:cs typeface="Arial" pitchFamily="34" charset="0"/>
                  <a:sym typeface="Arial" pitchFamily="34" charset="0"/>
                </a:rPr>
                <a:t>vents</a:t>
              </a:r>
            </a:p>
          </p:txBody>
        </p:sp>
      </p:grpSp>
      <p:grpSp>
        <p:nvGrpSpPr>
          <p:cNvPr id="8" name="Gruppo 32"/>
          <p:cNvGrpSpPr>
            <a:grpSpLocks/>
          </p:cNvGrpSpPr>
          <p:nvPr/>
        </p:nvGrpSpPr>
        <p:grpSpPr bwMode="auto">
          <a:xfrm>
            <a:off x="228688" y="2378076"/>
            <a:ext cx="8780463" cy="2206625"/>
            <a:chOff x="228600" y="533400"/>
            <a:chExt cx="8779825" cy="1756508"/>
          </a:xfrm>
        </p:grpSpPr>
        <p:sp>
          <p:nvSpPr>
            <p:cNvPr id="3951626" name="AutoShape 9"/>
            <p:cNvSpPr>
              <a:spLocks noChangeArrowheads="1"/>
            </p:cNvSpPr>
            <p:nvPr/>
          </p:nvSpPr>
          <p:spPr bwMode="auto">
            <a:xfrm>
              <a:off x="2409187" y="1062038"/>
              <a:ext cx="842963" cy="515937"/>
            </a:xfrm>
            <a:prstGeom prst="rightArrow">
              <a:avLst>
                <a:gd name="adj1" fmla="val 43750"/>
                <a:gd name="adj2" fmla="val 51633"/>
              </a:avLst>
            </a:prstGeom>
            <a:solidFill>
              <a:srgbClr val="2B2BF5"/>
            </a:solidFill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buClr>
                  <a:srgbClr val="FFFFFF"/>
                </a:buClr>
                <a:buFont typeface="Arial" pitchFamily="34" charset="0"/>
                <a:buNone/>
              </a:pPr>
              <a:endParaRPr lang="it-IT" sz="1800" smtClean="0">
                <a:solidFill>
                  <a:srgbClr val="FFFFFF"/>
                </a:solidFill>
                <a:latin typeface="Arial" pitchFamily="34" charset="0"/>
                <a:ea typeface="+mn-ea"/>
                <a:cs typeface="Arial" pitchFamily="34" charset="0"/>
                <a:sym typeface="Arial" pitchFamily="34" charset="0"/>
              </a:endParaRPr>
            </a:p>
          </p:txBody>
        </p:sp>
        <p:sp>
          <p:nvSpPr>
            <p:cNvPr id="3951627" name="AutoShape 3"/>
            <p:cNvSpPr>
              <a:spLocks noChangeArrowheads="1"/>
            </p:cNvSpPr>
            <p:nvPr/>
          </p:nvSpPr>
          <p:spPr bwMode="auto">
            <a:xfrm>
              <a:off x="5454012" y="1062038"/>
              <a:ext cx="842963" cy="515937"/>
            </a:xfrm>
            <a:prstGeom prst="rightArrow">
              <a:avLst>
                <a:gd name="adj1" fmla="val 43750"/>
                <a:gd name="adj2" fmla="val 51633"/>
              </a:avLst>
            </a:prstGeom>
            <a:solidFill>
              <a:srgbClr val="6378C8"/>
            </a:solidFill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buClr>
                  <a:srgbClr val="FFFFFF"/>
                </a:buClr>
                <a:buFont typeface="Arial" pitchFamily="34" charset="0"/>
                <a:buNone/>
              </a:pPr>
              <a:endParaRPr lang="it-IT" sz="1800" smtClean="0">
                <a:solidFill>
                  <a:srgbClr val="FFFFFF"/>
                </a:solidFill>
                <a:latin typeface="Arial" pitchFamily="34" charset="0"/>
                <a:ea typeface="+mn-ea"/>
                <a:cs typeface="Arial" pitchFamily="34" charset="0"/>
                <a:sym typeface="Arial" pitchFamily="34" charset="0"/>
              </a:endParaRPr>
            </a:p>
          </p:txBody>
        </p:sp>
        <p:sp>
          <p:nvSpPr>
            <p:cNvPr id="3951628" name="AutoShape 8"/>
            <p:cNvSpPr>
              <a:spLocks noChangeArrowheads="1"/>
            </p:cNvSpPr>
            <p:nvPr/>
          </p:nvSpPr>
          <p:spPr bwMode="auto">
            <a:xfrm>
              <a:off x="3241037" y="534988"/>
              <a:ext cx="2701925" cy="1754920"/>
            </a:xfrm>
            <a:prstGeom prst="roundRect">
              <a:avLst>
                <a:gd name="adj" fmla="val 16667"/>
              </a:avLst>
            </a:prstGeom>
            <a:solidFill>
              <a:srgbClr val="6378C8"/>
            </a:solidFill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50000"/>
                </a:lnSpc>
                <a:buClr>
                  <a:srgbClr val="FFFFFF"/>
                </a:buClr>
                <a:buFont typeface="Arial" pitchFamily="34" charset="0"/>
                <a:buNone/>
              </a:pPr>
              <a:endParaRPr lang="en-US" sz="2000" b="1" smtClean="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  <a:sym typeface="Arial" pitchFamily="34" charset="0"/>
              </a:endParaRPr>
            </a:p>
            <a:p>
              <a:pPr algn="ctr" eaLnBrk="1" hangingPunct="1">
                <a:lnSpc>
                  <a:spcPct val="150000"/>
                </a:lnSpc>
                <a:buClr>
                  <a:srgbClr val="FFFFFF"/>
                </a:buClr>
                <a:buFont typeface="Arial" pitchFamily="34" charset="0"/>
                <a:buNone/>
              </a:pPr>
              <a:r>
                <a:rPr lang="en-US" sz="2000" b="1" smtClean="0">
                  <a:solidFill>
                    <a:srgbClr val="FFFFFF"/>
                  </a:solidFill>
                  <a:latin typeface="Arial" pitchFamily="34" charset="0"/>
                  <a:ea typeface="ＭＳ Ｐゴシック" pitchFamily="34" charset="-128"/>
                  <a:cs typeface="Arial" pitchFamily="34" charset="0"/>
                  <a:sym typeface="Arial" pitchFamily="34" charset="0"/>
                </a:rPr>
                <a:t>PI + cyclo + dex</a:t>
              </a:r>
            </a:p>
            <a:p>
              <a:pPr algn="ctr" eaLnBrk="1" hangingPunct="1">
                <a:lnSpc>
                  <a:spcPct val="150000"/>
                </a:lnSpc>
                <a:buClr>
                  <a:srgbClr val="FFFFFF"/>
                </a:buClr>
                <a:buFont typeface="Arial" pitchFamily="34" charset="0"/>
                <a:buNone/>
              </a:pPr>
              <a:r>
                <a:rPr lang="en-US" sz="1000" b="1" smtClean="0">
                  <a:solidFill>
                    <a:srgbClr val="FFFFFF"/>
                  </a:solidFill>
                  <a:latin typeface="Arial" pitchFamily="34" charset="0"/>
                  <a:ea typeface="ＭＳ Ｐゴシック" pitchFamily="34" charset="-128"/>
                  <a:cs typeface="Arial" pitchFamily="34" charset="0"/>
                  <a:sym typeface="Arial" pitchFamily="34" charset="0"/>
                </a:rPr>
                <a:t>or</a:t>
              </a:r>
            </a:p>
            <a:p>
              <a:pPr algn="ctr" eaLnBrk="1" hangingPunct="1">
                <a:lnSpc>
                  <a:spcPct val="150000"/>
                </a:lnSpc>
                <a:buClr>
                  <a:srgbClr val="FFFFFF"/>
                </a:buClr>
                <a:buFont typeface="Arial" pitchFamily="34" charset="0"/>
                <a:buNone/>
              </a:pPr>
              <a:r>
                <a:rPr lang="en-US" sz="2000" b="1" smtClean="0">
                  <a:solidFill>
                    <a:srgbClr val="FFFFFF"/>
                  </a:solidFill>
                  <a:latin typeface="Arial" pitchFamily="34" charset="0"/>
                  <a:ea typeface="ＭＳ Ｐゴシック" pitchFamily="34" charset="-128"/>
                  <a:cs typeface="Arial" pitchFamily="34" charset="0"/>
                  <a:sym typeface="Arial" pitchFamily="34" charset="0"/>
                </a:rPr>
                <a:t>PI + IMiD + dex</a:t>
              </a:r>
            </a:p>
            <a:p>
              <a:pPr algn="ctr" eaLnBrk="1" hangingPunct="1">
                <a:lnSpc>
                  <a:spcPct val="150000"/>
                </a:lnSpc>
                <a:buClr>
                  <a:srgbClr val="FFFFFF"/>
                </a:buClr>
                <a:buFont typeface="Arial" pitchFamily="34" charset="0"/>
                <a:buNone/>
              </a:pPr>
              <a:r>
                <a:rPr lang="en-US" sz="2000" i="1" smtClean="0">
                  <a:solidFill>
                    <a:srgbClr val="FFFFFF"/>
                  </a:solidFill>
                  <a:latin typeface="Arial" pitchFamily="34" charset="0"/>
                  <a:ea typeface="ＭＳ Ｐゴシック" pitchFamily="34" charset="-128"/>
                  <a:cs typeface="Arial" pitchFamily="34" charset="0"/>
                  <a:sym typeface="Arial" pitchFamily="34" charset="0"/>
                </a:rPr>
                <a:t>6/9 cycles</a:t>
              </a:r>
            </a:p>
            <a:p>
              <a:pPr algn="ctr" eaLnBrk="1" hangingPunct="1">
                <a:lnSpc>
                  <a:spcPct val="150000"/>
                </a:lnSpc>
                <a:buClr>
                  <a:srgbClr val="FFFFFF"/>
                </a:buClr>
                <a:buFont typeface="Arial" pitchFamily="34" charset="0"/>
                <a:buNone/>
              </a:pPr>
              <a:r>
                <a:rPr lang="en-US" b="1" smtClean="0">
                  <a:solidFill>
                    <a:srgbClr val="FFFFFF"/>
                  </a:solidFill>
                  <a:latin typeface="Arial" pitchFamily="34" charset="0"/>
                  <a:ea typeface="ＭＳ Ｐゴシック" pitchFamily="34" charset="-128"/>
                  <a:cs typeface="Arial" pitchFamily="34" charset="0"/>
                  <a:sym typeface="Arial" pitchFamily="34" charset="0"/>
                </a:rPr>
                <a:t> </a:t>
              </a:r>
            </a:p>
          </p:txBody>
        </p:sp>
        <p:sp>
          <p:nvSpPr>
            <p:cNvPr id="3951629" name="AutoShape 12"/>
            <p:cNvSpPr>
              <a:spLocks noChangeArrowheads="1"/>
            </p:cNvSpPr>
            <p:nvPr/>
          </p:nvSpPr>
          <p:spPr bwMode="auto">
            <a:xfrm>
              <a:off x="228600" y="533400"/>
              <a:ext cx="2706687" cy="1756508"/>
            </a:xfrm>
            <a:prstGeom prst="roundRect">
              <a:avLst>
                <a:gd name="adj" fmla="val 16667"/>
              </a:avLst>
            </a:prstGeom>
            <a:solidFill>
              <a:srgbClr val="2B2BF5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 eaLnBrk="1" hangingPunct="1">
                <a:lnSpc>
                  <a:spcPct val="150000"/>
                </a:lnSpc>
                <a:buClr>
                  <a:srgbClr val="FFFFFF"/>
                </a:buClr>
                <a:buFont typeface="Arial" pitchFamily="34" charset="0"/>
                <a:buNone/>
              </a:pPr>
              <a:r>
                <a:rPr lang="en-US" sz="2000" b="1" smtClean="0">
                  <a:solidFill>
                    <a:srgbClr val="FFFFFF"/>
                  </a:solidFill>
                  <a:latin typeface="Arial" pitchFamily="34" charset="0"/>
                  <a:ea typeface="ＭＳ Ｐゴシック" pitchFamily="34" charset="-128"/>
                  <a:cs typeface="Arial" pitchFamily="34" charset="0"/>
                  <a:sym typeface="Arial" pitchFamily="34" charset="0"/>
                </a:rPr>
                <a:t>IMiD + dex</a:t>
              </a:r>
            </a:p>
            <a:p>
              <a:pPr algn="ctr" eaLnBrk="1" hangingPunct="1">
                <a:lnSpc>
                  <a:spcPct val="150000"/>
                </a:lnSpc>
                <a:buClr>
                  <a:srgbClr val="FFFFFF"/>
                </a:buClr>
                <a:buFont typeface="Arial" pitchFamily="34" charset="0"/>
                <a:buNone/>
              </a:pPr>
              <a:r>
                <a:rPr lang="en-US" sz="1000" b="1" smtClean="0">
                  <a:solidFill>
                    <a:srgbClr val="FFFFFF"/>
                  </a:solidFill>
                  <a:latin typeface="Arial" pitchFamily="34" charset="0"/>
                  <a:ea typeface="ＭＳ Ｐゴシック" pitchFamily="34" charset="-128"/>
                  <a:cs typeface="Arial" pitchFamily="34" charset="0"/>
                  <a:sym typeface="Arial" pitchFamily="34" charset="0"/>
                </a:rPr>
                <a:t>or</a:t>
              </a:r>
            </a:p>
            <a:p>
              <a:pPr algn="ctr" eaLnBrk="1" hangingPunct="1">
                <a:lnSpc>
                  <a:spcPct val="150000"/>
                </a:lnSpc>
                <a:buClr>
                  <a:srgbClr val="FFFFFF"/>
                </a:buClr>
                <a:buFont typeface="Arial" pitchFamily="34" charset="0"/>
                <a:buNone/>
              </a:pPr>
              <a:r>
                <a:rPr lang="en-US" sz="2000" b="1" smtClean="0">
                  <a:solidFill>
                    <a:srgbClr val="FFFFFF"/>
                  </a:solidFill>
                  <a:latin typeface="Arial" pitchFamily="34" charset="0"/>
                  <a:ea typeface="ＭＳ Ｐゴシック" pitchFamily="34" charset="-128"/>
                  <a:cs typeface="Arial" pitchFamily="34" charset="0"/>
                  <a:sym typeface="Arial" pitchFamily="34" charset="0"/>
                </a:rPr>
                <a:t>PI + dex</a:t>
              </a:r>
            </a:p>
            <a:p>
              <a:pPr algn="ctr" eaLnBrk="1" hangingPunct="1">
                <a:lnSpc>
                  <a:spcPct val="150000"/>
                </a:lnSpc>
                <a:buClr>
                  <a:srgbClr val="FFFFFF"/>
                </a:buClr>
                <a:buFont typeface="Arial" pitchFamily="34" charset="0"/>
                <a:buNone/>
              </a:pPr>
              <a:r>
                <a:rPr lang="en-US" sz="2000" i="1" smtClean="0">
                  <a:solidFill>
                    <a:srgbClr val="FFFFFF"/>
                  </a:solidFill>
                  <a:latin typeface="Arial" pitchFamily="34" charset="0"/>
                  <a:ea typeface="ＭＳ Ｐゴシック" pitchFamily="34" charset="-128"/>
                  <a:cs typeface="Arial" pitchFamily="34" charset="0"/>
                  <a:sym typeface="Arial" pitchFamily="34" charset="0"/>
                </a:rPr>
                <a:t>4 cycles</a:t>
              </a:r>
            </a:p>
          </p:txBody>
        </p:sp>
        <p:sp>
          <p:nvSpPr>
            <p:cNvPr id="3951630" name="AutoShape 2"/>
            <p:cNvSpPr>
              <a:spLocks noChangeArrowheads="1"/>
            </p:cNvSpPr>
            <p:nvPr/>
          </p:nvSpPr>
          <p:spPr bwMode="auto">
            <a:xfrm>
              <a:off x="6301737" y="534988"/>
              <a:ext cx="2706688" cy="1754920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50000"/>
                </a:lnSpc>
                <a:buClr>
                  <a:srgbClr val="FFFFFF"/>
                </a:buClr>
                <a:buFont typeface="Arial" pitchFamily="34" charset="0"/>
                <a:buNone/>
              </a:pPr>
              <a:r>
                <a:rPr lang="en-US" sz="2000" b="1" smtClean="0">
                  <a:solidFill>
                    <a:srgbClr val="FFFFFF"/>
                  </a:solidFill>
                  <a:latin typeface="Arial" pitchFamily="34" charset="0"/>
                  <a:ea typeface="ＭＳ Ｐゴシック" pitchFamily="34" charset="-128"/>
                  <a:cs typeface="Arial" pitchFamily="34" charset="0"/>
                  <a:sym typeface="Arial" pitchFamily="34" charset="0"/>
                </a:rPr>
                <a:t>IMiD</a:t>
              </a:r>
            </a:p>
            <a:p>
              <a:pPr algn="ctr" eaLnBrk="1" hangingPunct="1">
                <a:lnSpc>
                  <a:spcPct val="150000"/>
                </a:lnSpc>
                <a:buClr>
                  <a:srgbClr val="FFFFFF"/>
                </a:buClr>
                <a:buFont typeface="Arial" pitchFamily="34" charset="0"/>
                <a:buNone/>
              </a:pPr>
              <a:r>
                <a:rPr lang="en-US" sz="1000" b="1" smtClean="0">
                  <a:solidFill>
                    <a:srgbClr val="FFFFFF"/>
                  </a:solidFill>
                  <a:latin typeface="Arial" pitchFamily="34" charset="0"/>
                  <a:ea typeface="ＭＳ Ｐゴシック" pitchFamily="34" charset="-128"/>
                  <a:cs typeface="Arial" pitchFamily="34" charset="0"/>
                  <a:sym typeface="Arial" pitchFamily="34" charset="0"/>
                </a:rPr>
                <a:t>or</a:t>
              </a:r>
            </a:p>
            <a:p>
              <a:pPr algn="ctr" eaLnBrk="1" hangingPunct="1">
                <a:lnSpc>
                  <a:spcPct val="150000"/>
                </a:lnSpc>
                <a:buClr>
                  <a:srgbClr val="FFFFFF"/>
                </a:buClr>
                <a:buFont typeface="Arial" pitchFamily="34" charset="0"/>
                <a:buNone/>
              </a:pPr>
              <a:r>
                <a:rPr lang="en-US" sz="2000" b="1" smtClean="0">
                  <a:solidFill>
                    <a:srgbClr val="FFFFFF"/>
                  </a:solidFill>
                  <a:latin typeface="Arial" pitchFamily="34" charset="0"/>
                  <a:ea typeface="ＭＳ Ｐゴシック" pitchFamily="34" charset="-128"/>
                  <a:cs typeface="Arial" pitchFamily="34" charset="0"/>
                  <a:sym typeface="Arial" pitchFamily="34" charset="0"/>
                </a:rPr>
                <a:t>PI</a:t>
              </a:r>
            </a:p>
            <a:p>
              <a:pPr algn="ctr" eaLnBrk="1" hangingPunct="1">
                <a:lnSpc>
                  <a:spcPct val="150000"/>
                </a:lnSpc>
                <a:buClr>
                  <a:srgbClr val="FFFFFF"/>
                </a:buClr>
                <a:buFont typeface="Arial" pitchFamily="34" charset="0"/>
                <a:buNone/>
              </a:pPr>
              <a:r>
                <a:rPr lang="en-US" sz="2000" i="1" smtClean="0">
                  <a:solidFill>
                    <a:srgbClr val="FFFFFF"/>
                  </a:solidFill>
                  <a:latin typeface="Arial" pitchFamily="34" charset="0"/>
                  <a:ea typeface="ＭＳ Ｐゴシック" pitchFamily="34" charset="-128"/>
                  <a:cs typeface="Arial" pitchFamily="34" charset="0"/>
                  <a:sym typeface="Arial" pitchFamily="34" charset="0"/>
                </a:rPr>
                <a:t>until progression</a:t>
              </a:r>
            </a:p>
          </p:txBody>
        </p:sp>
      </p:grpSp>
      <p:sp>
        <p:nvSpPr>
          <p:cNvPr id="3951640" name="Text Box 4"/>
          <p:cNvSpPr txBox="1">
            <a:spLocks noChangeArrowheads="1"/>
          </p:cNvSpPr>
          <p:nvPr/>
        </p:nvSpPr>
        <p:spPr bwMode="auto">
          <a:xfrm>
            <a:off x="418532" y="6381340"/>
            <a:ext cx="86899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  <a:buClr>
                <a:srgbClr val="FFFFFF"/>
              </a:buClr>
            </a:pPr>
            <a:r>
              <a:rPr lang="en-US" sz="1000" b="1" dirty="0" err="1" smtClean="0">
                <a:solidFill>
                  <a:srgbClr val="FFFFFF"/>
                </a:solidFill>
                <a:latin typeface="Arial" pitchFamily="34" charset="0"/>
                <a:ea typeface="+mn-ea"/>
                <a:cs typeface="Arial" pitchFamily="34" charset="0"/>
                <a:sym typeface="Arial" pitchFamily="34" charset="0"/>
              </a:rPr>
              <a:t>IMiD</a:t>
            </a:r>
            <a:r>
              <a:rPr lang="en-US" sz="1000" b="1" dirty="0" smtClean="0">
                <a:solidFill>
                  <a:srgbClr val="FFFFFF"/>
                </a:solidFill>
                <a:latin typeface="Arial" pitchFamily="34" charset="0"/>
                <a:ea typeface="+mn-ea"/>
                <a:cs typeface="Arial" pitchFamily="34" charset="0"/>
                <a:sym typeface="Arial" pitchFamily="34" charset="0"/>
              </a:rPr>
              <a:t>, </a:t>
            </a:r>
            <a:r>
              <a:rPr lang="en-US" sz="1000" b="1" dirty="0" err="1" smtClean="0">
                <a:solidFill>
                  <a:srgbClr val="FFFFFF"/>
                </a:solidFill>
                <a:latin typeface="Arial" pitchFamily="34" charset="0"/>
                <a:ea typeface="+mn-ea"/>
                <a:cs typeface="Arial" pitchFamily="34" charset="0"/>
                <a:sym typeface="Arial" pitchFamily="34" charset="0"/>
              </a:rPr>
              <a:t>immunomodulatory</a:t>
            </a:r>
            <a:r>
              <a:rPr lang="en-US" sz="1000" b="1" dirty="0" smtClean="0">
                <a:solidFill>
                  <a:srgbClr val="FFFFFF"/>
                </a:solidFill>
                <a:latin typeface="Arial" pitchFamily="34" charset="0"/>
                <a:ea typeface="+mn-ea"/>
                <a:cs typeface="Arial" pitchFamily="34" charset="0"/>
                <a:sym typeface="Arial" pitchFamily="34" charset="0"/>
              </a:rPr>
              <a:t> drug; PI, proteasome inhibitor; </a:t>
            </a:r>
            <a:r>
              <a:rPr lang="en-US" sz="1000" b="1" dirty="0" err="1" smtClean="0">
                <a:solidFill>
                  <a:srgbClr val="FFFFFF"/>
                </a:solidFill>
                <a:latin typeface="Arial" pitchFamily="34" charset="0"/>
                <a:ea typeface="+mn-ea"/>
                <a:cs typeface="Arial" pitchFamily="34" charset="0"/>
                <a:sym typeface="Arial" pitchFamily="34" charset="0"/>
              </a:rPr>
              <a:t>dex</a:t>
            </a:r>
            <a:r>
              <a:rPr lang="en-US" sz="1000" b="1" dirty="0" smtClean="0">
                <a:solidFill>
                  <a:srgbClr val="FFFFFF"/>
                </a:solidFill>
                <a:latin typeface="Arial" pitchFamily="34" charset="0"/>
                <a:ea typeface="+mn-ea"/>
                <a:cs typeface="Arial" pitchFamily="34" charset="0"/>
                <a:sym typeface="Arial" pitchFamily="34" charset="0"/>
              </a:rPr>
              <a:t>, dexamethasone; </a:t>
            </a:r>
            <a:r>
              <a:rPr lang="en-US" sz="1000" b="1" dirty="0" err="1" smtClean="0">
                <a:solidFill>
                  <a:srgbClr val="FFFFFF"/>
                </a:solidFill>
                <a:latin typeface="Arial" pitchFamily="34" charset="0"/>
                <a:ea typeface="+mn-ea"/>
                <a:cs typeface="Arial" pitchFamily="34" charset="0"/>
                <a:sym typeface="Arial" pitchFamily="34" charset="0"/>
              </a:rPr>
              <a:t>cyclo</a:t>
            </a:r>
            <a:r>
              <a:rPr lang="en-US" sz="1000" b="1" dirty="0" smtClean="0">
                <a:solidFill>
                  <a:srgbClr val="FFFFFF"/>
                </a:solidFill>
                <a:latin typeface="Arial" pitchFamily="34" charset="0"/>
                <a:ea typeface="+mn-ea"/>
                <a:cs typeface="Arial" pitchFamily="34" charset="0"/>
                <a:sym typeface="Arial" pitchFamily="34" charset="0"/>
              </a:rPr>
              <a:t>, cyclophosphamide</a:t>
            </a:r>
          </a:p>
          <a:p>
            <a:pPr eaLnBrk="1" hangingPunct="1">
              <a:spcBef>
                <a:spcPts val="0"/>
              </a:spcBef>
              <a:buClr>
                <a:srgbClr val="FFFFFF"/>
              </a:buClr>
            </a:pPr>
            <a:r>
              <a:rPr lang="en-US" sz="1200" b="1" dirty="0">
                <a:solidFill>
                  <a:srgbClr val="FFFFFF"/>
                </a:solidFill>
                <a:latin typeface="Arial" pitchFamily="34" charset="0"/>
                <a:ea typeface="+mn-ea"/>
                <a:cs typeface="Arial" pitchFamily="34" charset="0"/>
                <a:sym typeface="Arial" pitchFamily="34" charset="0"/>
              </a:rPr>
              <a:t>Falco P, et al. </a:t>
            </a:r>
            <a:r>
              <a:rPr lang="en-US" sz="1200" b="1" i="1" dirty="0" smtClean="0">
                <a:solidFill>
                  <a:srgbClr val="FFFFFF"/>
                </a:solidFill>
                <a:latin typeface="Arial" pitchFamily="34" charset="0"/>
                <a:ea typeface="+mn-ea"/>
                <a:cs typeface="Arial" pitchFamily="34" charset="0"/>
                <a:sym typeface="Arial" pitchFamily="34" charset="0"/>
              </a:rPr>
              <a:t>Leukemia</a:t>
            </a:r>
            <a:r>
              <a:rPr lang="en-US" sz="1200" b="1" dirty="0">
                <a:solidFill>
                  <a:srgbClr val="FFFFFF"/>
                </a:solidFill>
                <a:latin typeface="Arial" pitchFamily="34" charset="0"/>
                <a:ea typeface="+mn-ea"/>
                <a:cs typeface="Arial" pitchFamily="34" charset="0"/>
                <a:sym typeface="Arial" pitchFamily="34" charset="0"/>
              </a:rPr>
              <a:t>. 2013;27(3): </a:t>
            </a:r>
            <a:r>
              <a:rPr lang="en-US" sz="1200" b="1" dirty="0" smtClean="0">
                <a:solidFill>
                  <a:srgbClr val="FFFFFF"/>
                </a:solidFill>
                <a:latin typeface="Arial" pitchFamily="34" charset="0"/>
                <a:ea typeface="+mn-ea"/>
                <a:cs typeface="Arial" pitchFamily="34" charset="0"/>
                <a:sym typeface="Arial" pitchFamily="34" charset="0"/>
              </a:rPr>
              <a:t>695-701. Palumbo </a:t>
            </a:r>
            <a:r>
              <a:rPr lang="en-US" sz="1200" b="1" dirty="0">
                <a:solidFill>
                  <a:srgbClr val="FFFFFF"/>
                </a:solidFill>
                <a:latin typeface="Arial" pitchFamily="34" charset="0"/>
                <a:ea typeface="+mn-ea"/>
                <a:cs typeface="Arial" pitchFamily="34" charset="0"/>
                <a:sym typeface="Arial" pitchFamily="34" charset="0"/>
              </a:rPr>
              <a:t>A, et al. </a:t>
            </a:r>
            <a:r>
              <a:rPr lang="en-US" sz="1200" b="1" i="1" dirty="0">
                <a:solidFill>
                  <a:srgbClr val="FFFFFF"/>
                </a:solidFill>
                <a:latin typeface="Arial" pitchFamily="34" charset="0"/>
                <a:ea typeface="+mn-ea"/>
                <a:cs typeface="Arial" pitchFamily="34" charset="0"/>
                <a:sym typeface="Arial" pitchFamily="34" charset="0"/>
              </a:rPr>
              <a:t>Blood</a:t>
            </a:r>
            <a:r>
              <a:rPr lang="en-US" sz="1200" b="1" dirty="0">
                <a:solidFill>
                  <a:srgbClr val="FFFFFF"/>
                </a:solidFill>
                <a:latin typeface="Arial" pitchFamily="34" charset="0"/>
                <a:ea typeface="+mn-ea"/>
                <a:cs typeface="Arial" pitchFamily="34" charset="0"/>
                <a:sym typeface="Arial" pitchFamily="34" charset="0"/>
              </a:rPr>
              <a:t>. 2010;116(21): Abstract </a:t>
            </a:r>
            <a:r>
              <a:rPr lang="en-US" sz="1200" b="1" dirty="0" smtClean="0">
                <a:solidFill>
                  <a:srgbClr val="FFFFFF"/>
                </a:solidFill>
                <a:latin typeface="Arial" pitchFamily="34" charset="0"/>
                <a:ea typeface="+mn-ea"/>
                <a:cs typeface="Arial" pitchFamily="34" charset="0"/>
                <a:sym typeface="Arial" pitchFamily="34" charset="0"/>
              </a:rPr>
              <a:t>1940.</a:t>
            </a:r>
          </a:p>
        </p:txBody>
      </p:sp>
      <p:grpSp>
        <p:nvGrpSpPr>
          <p:cNvPr id="9" name="Gruppo 32"/>
          <p:cNvGrpSpPr>
            <a:grpSpLocks/>
          </p:cNvGrpSpPr>
          <p:nvPr/>
        </p:nvGrpSpPr>
        <p:grpSpPr bwMode="auto">
          <a:xfrm>
            <a:off x="228688" y="920919"/>
            <a:ext cx="8780463" cy="917575"/>
            <a:chOff x="228600" y="533400"/>
            <a:chExt cx="8779825" cy="1756508"/>
          </a:xfrm>
        </p:grpSpPr>
        <p:sp>
          <p:nvSpPr>
            <p:cNvPr id="3951642" name="AutoShape 9"/>
            <p:cNvSpPr>
              <a:spLocks noChangeArrowheads="1"/>
            </p:cNvSpPr>
            <p:nvPr/>
          </p:nvSpPr>
          <p:spPr bwMode="auto">
            <a:xfrm>
              <a:off x="2409187" y="1062038"/>
              <a:ext cx="842963" cy="515937"/>
            </a:xfrm>
            <a:prstGeom prst="rightArrow">
              <a:avLst>
                <a:gd name="adj1" fmla="val 43750"/>
                <a:gd name="adj2" fmla="val 51633"/>
              </a:avLst>
            </a:prstGeom>
            <a:solidFill>
              <a:srgbClr val="2B2BF5"/>
            </a:solidFill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buClr>
                  <a:srgbClr val="FFFFFF"/>
                </a:buClr>
                <a:buFont typeface="Arial" pitchFamily="34" charset="0"/>
                <a:buNone/>
              </a:pPr>
              <a:endParaRPr lang="it-IT" sz="1800" smtClean="0">
                <a:solidFill>
                  <a:srgbClr val="FFFFFF"/>
                </a:solidFill>
                <a:latin typeface="Arial" pitchFamily="34" charset="0"/>
                <a:ea typeface="+mn-ea"/>
                <a:cs typeface="Arial" pitchFamily="34" charset="0"/>
                <a:sym typeface="Arial" pitchFamily="34" charset="0"/>
              </a:endParaRPr>
            </a:p>
          </p:txBody>
        </p:sp>
        <p:sp>
          <p:nvSpPr>
            <p:cNvPr id="3951643" name="AutoShape 3"/>
            <p:cNvSpPr>
              <a:spLocks noChangeArrowheads="1"/>
            </p:cNvSpPr>
            <p:nvPr/>
          </p:nvSpPr>
          <p:spPr bwMode="auto">
            <a:xfrm>
              <a:off x="5454012" y="1062038"/>
              <a:ext cx="842963" cy="515937"/>
            </a:xfrm>
            <a:prstGeom prst="rightArrow">
              <a:avLst>
                <a:gd name="adj1" fmla="val 43750"/>
                <a:gd name="adj2" fmla="val 51633"/>
              </a:avLst>
            </a:prstGeom>
            <a:solidFill>
              <a:srgbClr val="6378C8"/>
            </a:solidFill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buClr>
                  <a:srgbClr val="FFFFFF"/>
                </a:buClr>
                <a:buFont typeface="Arial" pitchFamily="34" charset="0"/>
                <a:buNone/>
              </a:pPr>
              <a:endParaRPr lang="it-IT" sz="1800" smtClean="0">
                <a:solidFill>
                  <a:srgbClr val="FFFFFF"/>
                </a:solidFill>
                <a:latin typeface="Arial" pitchFamily="34" charset="0"/>
                <a:ea typeface="+mn-ea"/>
                <a:cs typeface="Arial" pitchFamily="34" charset="0"/>
                <a:sym typeface="Arial" pitchFamily="34" charset="0"/>
              </a:endParaRPr>
            </a:p>
          </p:txBody>
        </p:sp>
        <p:sp>
          <p:nvSpPr>
            <p:cNvPr id="3951644" name="AutoShape 8"/>
            <p:cNvSpPr>
              <a:spLocks noChangeArrowheads="1"/>
            </p:cNvSpPr>
            <p:nvPr/>
          </p:nvSpPr>
          <p:spPr bwMode="auto">
            <a:xfrm>
              <a:off x="3241037" y="534988"/>
              <a:ext cx="2701925" cy="1754920"/>
            </a:xfrm>
            <a:prstGeom prst="roundRect">
              <a:avLst>
                <a:gd name="adj" fmla="val 16667"/>
              </a:avLst>
            </a:prstGeom>
            <a:solidFill>
              <a:srgbClr val="6378C8"/>
            </a:solidFill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buClr>
                  <a:srgbClr val="FFFFFF"/>
                </a:buClr>
                <a:buFont typeface="Arial" pitchFamily="34" charset="0"/>
                <a:buNone/>
              </a:pPr>
              <a:r>
                <a:rPr lang="en-US" sz="3200" b="1" u="sng" dirty="0" smtClean="0">
                  <a:solidFill>
                    <a:srgbClr val="FFFFFF"/>
                  </a:solidFill>
                  <a:latin typeface="Arial" pitchFamily="34" charset="0"/>
                  <a:ea typeface="ＭＳ Ｐゴシック" pitchFamily="34" charset="-128"/>
                  <a:cs typeface="Arial" pitchFamily="34" charset="0"/>
                  <a:sym typeface="Arial" pitchFamily="34" charset="0"/>
                </a:rPr>
                <a:t>Three drugs</a:t>
              </a:r>
              <a:endParaRPr lang="en-US" sz="3200" b="1" dirty="0" smtClean="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  <a:sym typeface="Arial" pitchFamily="34" charset="0"/>
              </a:endParaRPr>
            </a:p>
          </p:txBody>
        </p:sp>
        <p:sp>
          <p:nvSpPr>
            <p:cNvPr id="3951645" name="AutoShape 12"/>
            <p:cNvSpPr>
              <a:spLocks noChangeArrowheads="1"/>
            </p:cNvSpPr>
            <p:nvPr/>
          </p:nvSpPr>
          <p:spPr bwMode="auto">
            <a:xfrm>
              <a:off x="228600" y="533400"/>
              <a:ext cx="2706687" cy="1756508"/>
            </a:xfrm>
            <a:prstGeom prst="roundRect">
              <a:avLst>
                <a:gd name="adj" fmla="val 16667"/>
              </a:avLst>
            </a:prstGeom>
            <a:solidFill>
              <a:srgbClr val="2B2BF5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 eaLnBrk="1" hangingPunct="1">
                <a:buClr>
                  <a:srgbClr val="FFFFFF"/>
                </a:buClr>
                <a:buFont typeface="Arial" pitchFamily="34" charset="0"/>
                <a:buNone/>
              </a:pPr>
              <a:r>
                <a:rPr lang="en-US" sz="3200" b="1" u="sng" dirty="0" smtClean="0">
                  <a:solidFill>
                    <a:srgbClr val="FFFFFF"/>
                  </a:solidFill>
                  <a:latin typeface="Arial" pitchFamily="34" charset="0"/>
                  <a:ea typeface="ＭＳ Ｐゴシック" pitchFamily="34" charset="-128"/>
                  <a:cs typeface="Arial" pitchFamily="34" charset="0"/>
                  <a:sym typeface="Arial" pitchFamily="34" charset="0"/>
                </a:rPr>
                <a:t> Two drugs</a:t>
              </a:r>
              <a:endParaRPr lang="en-US" sz="1400" b="1" dirty="0" smtClean="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  <a:sym typeface="Arial" pitchFamily="34" charset="0"/>
              </a:endParaRPr>
            </a:p>
          </p:txBody>
        </p:sp>
        <p:sp>
          <p:nvSpPr>
            <p:cNvPr id="3951646" name="AutoShape 2"/>
            <p:cNvSpPr>
              <a:spLocks noChangeArrowheads="1"/>
            </p:cNvSpPr>
            <p:nvPr/>
          </p:nvSpPr>
          <p:spPr bwMode="auto">
            <a:xfrm>
              <a:off x="6301737" y="534988"/>
              <a:ext cx="2706688" cy="1754920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buClr>
                  <a:srgbClr val="FFFFFF"/>
                </a:buClr>
                <a:buFont typeface="Arial" pitchFamily="34" charset="0"/>
                <a:buNone/>
              </a:pPr>
              <a:r>
                <a:rPr lang="en-US" sz="3200" b="1" u="sng" smtClean="0">
                  <a:solidFill>
                    <a:srgbClr val="FFFFFF"/>
                  </a:solidFill>
                  <a:latin typeface="Arial" pitchFamily="34" charset="0"/>
                  <a:ea typeface="ＭＳ Ｐゴシック" pitchFamily="34" charset="-128"/>
                  <a:cs typeface="Arial" pitchFamily="34" charset="0"/>
                  <a:sym typeface="Arial" pitchFamily="34" charset="0"/>
                </a:rPr>
                <a:t>Maintenance</a:t>
              </a:r>
              <a:endParaRPr lang="en-US" sz="3200" b="1" smtClean="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  <a:sym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8564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060" y="216446"/>
            <a:ext cx="8734425" cy="476250"/>
          </a:xfrm>
          <a:noFill/>
        </p:spPr>
        <p:txBody>
          <a:bodyPr/>
          <a:lstStyle/>
          <a:p>
            <a:r>
              <a:rPr lang="en-US" dirty="0" smtClean="0"/>
              <a:t>Therapeutic Algorithm</a:t>
            </a:r>
          </a:p>
        </p:txBody>
      </p:sp>
      <p:graphicFrame>
        <p:nvGraphicFramePr>
          <p:cNvPr id="209950" name="Group 30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384677639"/>
              </p:ext>
            </p:extLst>
          </p:nvPr>
        </p:nvGraphicFramePr>
        <p:xfrm>
          <a:off x="411538" y="914832"/>
          <a:ext cx="8334374" cy="3378264"/>
        </p:xfrm>
        <a:graphic>
          <a:graphicData uri="http://schemas.openxmlformats.org/drawingml/2006/table">
            <a:tbl>
              <a:tblPr/>
              <a:tblGrid>
                <a:gridCol w="1354037"/>
                <a:gridCol w="2371357"/>
                <a:gridCol w="2304490"/>
                <a:gridCol w="2304490"/>
              </a:tblGrid>
              <a:tr h="306575">
                <a:tc>
                  <a:txBody>
                    <a:bodyPr/>
                    <a:lstStyle/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 Young fit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 Elderly fit 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Elderly unfit/frail  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528816">
                <a:tc>
                  <a:txBody>
                    <a:bodyPr/>
                    <a:lstStyle/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Diagnosis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VTD - ASCT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MPV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Rd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1° Relapse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Bort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-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Dex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Len-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Dex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Bort-Dex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40608">
                <a:tc>
                  <a:txBody>
                    <a:bodyPr/>
                    <a:lstStyle/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2° Relapse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Len-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Dex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Bort-Dex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Len-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Dex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3° Relapse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Pom-Dex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Pom-Dex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Pom-Dex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304">
                <a:tc>
                  <a:txBody>
                    <a:bodyPr/>
                    <a:lstStyle/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3° Relapse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Carf-Dex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Carfilzomib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Carfilzomib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5800">
                <a:tc>
                  <a:txBody>
                    <a:bodyPr/>
                    <a:lstStyle/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4° Relapse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Thal-Dex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Thal-Dex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Thal-Dex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9949" name="Rectangle 29"/>
          <p:cNvSpPr>
            <a:spLocks noChangeArrowheads="1"/>
          </p:cNvSpPr>
          <p:nvPr/>
        </p:nvSpPr>
        <p:spPr bwMode="auto">
          <a:xfrm>
            <a:off x="-277809" y="5829301"/>
            <a:ext cx="95361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Ctr="1">
            <a:spAutoFit/>
          </a:bodyPr>
          <a:lstStyle/>
          <a:p>
            <a:pPr eaLnBrk="1" hangingPunct="1">
              <a:spcBef>
                <a:spcPct val="40000"/>
              </a:spcBef>
              <a:buClr>
                <a:srgbClr val="F09828"/>
              </a:buClr>
            </a:pPr>
            <a:r>
              <a:rPr lang="en-US" sz="2000" smtClean="0">
                <a:solidFill>
                  <a:srgbClr val="FFFFFF"/>
                </a:solidFill>
                <a:latin typeface="Arial"/>
              </a:rPr>
              <a:t> 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2279211" y="5038144"/>
            <a:ext cx="4600940" cy="163121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ctr" eaLnBrk="1" hangingPunct="1"/>
            <a:r>
              <a:rPr lang="it-IT" sz="2000" b="1" dirty="0" smtClean="0">
                <a:solidFill>
                  <a:srgbClr val="FFFFFF"/>
                </a:solidFill>
                <a:latin typeface="Arial"/>
                <a:sym typeface="Wingdings" pitchFamily="2" charset="2"/>
              </a:rPr>
              <a:t>Asymptomatic Progressive </a:t>
            </a:r>
            <a:r>
              <a:rPr lang="it-IT" sz="2000" b="1" dirty="0">
                <a:solidFill>
                  <a:srgbClr val="FFFFFF"/>
                </a:solidFill>
                <a:latin typeface="Arial"/>
                <a:sym typeface="Wingdings" pitchFamily="2" charset="2"/>
              </a:rPr>
              <a:t>D</a:t>
            </a:r>
            <a:r>
              <a:rPr lang="it-IT" sz="2000" b="1" dirty="0" smtClean="0">
                <a:solidFill>
                  <a:srgbClr val="FFFFFF"/>
                </a:solidFill>
                <a:latin typeface="Arial"/>
                <a:sym typeface="Wingdings" pitchFamily="2" charset="2"/>
              </a:rPr>
              <a:t>isease </a:t>
            </a:r>
          </a:p>
          <a:p>
            <a:pPr algn="ctr" eaLnBrk="1" hangingPunct="1"/>
            <a:endParaRPr lang="it-IT" sz="2000" b="1" dirty="0" smtClean="0">
              <a:solidFill>
                <a:srgbClr val="FFFFFF"/>
              </a:solidFill>
              <a:latin typeface="Arial"/>
              <a:sym typeface="Wingdings" pitchFamily="2" charset="2"/>
            </a:endParaRPr>
          </a:p>
          <a:p>
            <a:pPr algn="ctr" eaLnBrk="1" hangingPunct="1"/>
            <a:r>
              <a:rPr lang="it-IT" sz="2000" b="1" dirty="0" smtClean="0">
                <a:solidFill>
                  <a:srgbClr val="FFFFFF"/>
                </a:solidFill>
                <a:latin typeface="Arial"/>
                <a:sym typeface="Wingdings" pitchFamily="2" charset="2"/>
              </a:rPr>
              <a:t>Symptomatic Progressive </a:t>
            </a:r>
            <a:r>
              <a:rPr lang="it-IT" sz="2000" b="1" dirty="0">
                <a:solidFill>
                  <a:srgbClr val="FFFFFF"/>
                </a:solidFill>
                <a:latin typeface="Arial"/>
                <a:sym typeface="Wingdings" pitchFamily="2" charset="2"/>
              </a:rPr>
              <a:t>D</a:t>
            </a:r>
            <a:r>
              <a:rPr lang="it-IT" sz="2000" b="1" dirty="0" smtClean="0">
                <a:solidFill>
                  <a:srgbClr val="FFFFFF"/>
                </a:solidFill>
                <a:latin typeface="Arial"/>
                <a:sym typeface="Wingdings" pitchFamily="2" charset="2"/>
              </a:rPr>
              <a:t>isease </a:t>
            </a:r>
          </a:p>
          <a:p>
            <a:pPr algn="ctr" eaLnBrk="1" hangingPunct="1"/>
            <a:endParaRPr lang="it-IT" sz="2000" b="1" dirty="0" smtClean="0">
              <a:solidFill>
                <a:srgbClr val="FFFFFF"/>
              </a:solidFill>
              <a:latin typeface="Arial"/>
              <a:sym typeface="Wingdings" pitchFamily="2" charset="2"/>
            </a:endParaRPr>
          </a:p>
          <a:p>
            <a:pPr algn="ctr" eaLnBrk="1" hangingPunct="1"/>
            <a:r>
              <a:rPr lang="it-IT" sz="2000" b="1" dirty="0" err="1" smtClean="0">
                <a:solidFill>
                  <a:srgbClr val="FFFFFF"/>
                </a:solidFill>
                <a:latin typeface="Arial"/>
                <a:sym typeface="Wingdings" pitchFamily="2" charset="2"/>
              </a:rPr>
              <a:t>Switch</a:t>
            </a:r>
            <a:r>
              <a:rPr lang="it-IT" sz="2000" b="1" dirty="0" smtClean="0">
                <a:solidFill>
                  <a:srgbClr val="FFFFFF"/>
                </a:solidFill>
                <a:latin typeface="Arial"/>
                <a:sym typeface="Wingdings" pitchFamily="2" charset="2"/>
              </a:rPr>
              <a:t>  </a:t>
            </a:r>
            <a:r>
              <a:rPr lang="it-IT" sz="2000" b="1" dirty="0" err="1" smtClean="0">
                <a:solidFill>
                  <a:srgbClr val="FFFFFF"/>
                </a:solidFill>
                <a:latin typeface="Arial"/>
                <a:sym typeface="Wingdings" pitchFamily="2" charset="2"/>
              </a:rPr>
              <a:t>--</a:t>
            </a:r>
            <a:r>
              <a:rPr lang="it-IT" sz="2000" b="1" dirty="0" smtClean="0">
                <a:solidFill>
                  <a:srgbClr val="FFFFFF"/>
                </a:solidFill>
                <a:latin typeface="Arial"/>
                <a:sym typeface="Wingdings" pitchFamily="2" charset="2"/>
              </a:rPr>
              <a:t> </a:t>
            </a:r>
            <a:r>
              <a:rPr lang="it-IT" sz="2000" b="1" dirty="0" err="1" smtClean="0">
                <a:solidFill>
                  <a:srgbClr val="FFFFFF"/>
                </a:solidFill>
                <a:latin typeface="Arial"/>
                <a:sym typeface="Wingdings" pitchFamily="2" charset="2"/>
              </a:rPr>
              <a:t>Rechallenge</a:t>
            </a:r>
            <a:endParaRPr lang="it-IT" sz="2000" b="1" dirty="0" smtClean="0">
              <a:solidFill>
                <a:srgbClr val="FFFFFF"/>
              </a:solidFill>
              <a:latin typeface="Arial"/>
              <a:sym typeface="Wingdings" pitchFamily="2" charset="2"/>
            </a:endParaRPr>
          </a:p>
        </p:txBody>
      </p:sp>
      <p:sp>
        <p:nvSpPr>
          <p:cNvPr id="7" name="Text Placeholder 12"/>
          <p:cNvSpPr txBox="1">
            <a:spLocks/>
          </p:cNvSpPr>
          <p:nvPr/>
        </p:nvSpPr>
        <p:spPr>
          <a:xfrm>
            <a:off x="-216024" y="4353222"/>
            <a:ext cx="9540552" cy="515938"/>
          </a:xfrm>
          <a:prstGeom prst="rect">
            <a:avLst/>
          </a:prstGeom>
        </p:spPr>
        <p:txBody>
          <a:bodyPr/>
          <a:lstStyle/>
          <a:p>
            <a:pPr marL="285750" indent="-285750">
              <a:spcBef>
                <a:spcPct val="40000"/>
              </a:spcBef>
              <a:buClr>
                <a:srgbClr val="F09828"/>
              </a:buClr>
            </a:pPr>
            <a:r>
              <a:rPr lang="en-GB" sz="900" b="1" kern="0" dirty="0" smtClean="0">
                <a:solidFill>
                  <a:srgbClr val="FFFFFF"/>
                </a:solidFill>
                <a:latin typeface="Arial"/>
              </a:rPr>
              <a:t>	ASCT,  </a:t>
            </a:r>
            <a:r>
              <a:rPr lang="en-GB" sz="900" b="1" kern="0" dirty="0" err="1" smtClean="0">
                <a:solidFill>
                  <a:srgbClr val="FFFFFF"/>
                </a:solidFill>
                <a:latin typeface="Arial"/>
              </a:rPr>
              <a:t>autologous</a:t>
            </a:r>
            <a:r>
              <a:rPr lang="en-GB" sz="900" b="1" kern="0" dirty="0" smtClean="0">
                <a:solidFill>
                  <a:srgbClr val="FFFFFF"/>
                </a:solidFill>
                <a:latin typeface="Arial"/>
              </a:rPr>
              <a:t> stem cell transplant; BTZ, </a:t>
            </a:r>
            <a:r>
              <a:rPr lang="en-GB" sz="900" b="1" kern="0" dirty="0" err="1" smtClean="0">
                <a:solidFill>
                  <a:srgbClr val="FFFFFF"/>
                </a:solidFill>
                <a:latin typeface="Arial"/>
              </a:rPr>
              <a:t>bortezomib</a:t>
            </a:r>
            <a:r>
              <a:rPr lang="en-GB" sz="900" b="1" kern="0" dirty="0" smtClean="0">
                <a:solidFill>
                  <a:srgbClr val="FFFFFF"/>
                </a:solidFill>
                <a:latin typeface="Arial"/>
              </a:rPr>
              <a:t>; CFZ, </a:t>
            </a:r>
            <a:r>
              <a:rPr lang="en-GB" sz="900" b="1" kern="0" dirty="0" err="1" smtClean="0">
                <a:solidFill>
                  <a:srgbClr val="FFFFFF"/>
                </a:solidFill>
                <a:latin typeface="Arial"/>
              </a:rPr>
              <a:t>carfilzomib</a:t>
            </a:r>
            <a:r>
              <a:rPr lang="en-GB" sz="900" b="1" kern="0" dirty="0" smtClean="0">
                <a:solidFill>
                  <a:srgbClr val="FFFFFF"/>
                </a:solidFill>
                <a:latin typeface="Arial"/>
              </a:rPr>
              <a:t>; CYC, </a:t>
            </a:r>
            <a:r>
              <a:rPr lang="en-GB" sz="900" b="1" kern="0" dirty="0" err="1" smtClean="0">
                <a:solidFill>
                  <a:srgbClr val="FFFFFF"/>
                </a:solidFill>
                <a:latin typeface="Arial"/>
              </a:rPr>
              <a:t>cyclophosphamide</a:t>
            </a:r>
            <a:r>
              <a:rPr lang="en-GB" sz="900" b="1" kern="0" dirty="0" smtClean="0">
                <a:solidFill>
                  <a:srgbClr val="FFFFFF"/>
                </a:solidFill>
                <a:latin typeface="Arial"/>
              </a:rPr>
              <a:t>; DEX, </a:t>
            </a:r>
            <a:r>
              <a:rPr lang="en-GB" sz="900" b="1" kern="0" dirty="0" err="1" smtClean="0">
                <a:solidFill>
                  <a:srgbClr val="FFFFFF"/>
                </a:solidFill>
                <a:latin typeface="Arial"/>
              </a:rPr>
              <a:t>dexamathasone</a:t>
            </a:r>
            <a:r>
              <a:rPr lang="en-GB" sz="900" b="1" kern="0" dirty="0" smtClean="0">
                <a:solidFill>
                  <a:srgbClr val="FFFFFF"/>
                </a:solidFill>
                <a:latin typeface="Arial"/>
              </a:rPr>
              <a:t>; DOXO, doxorubicin; LEN, </a:t>
            </a:r>
            <a:r>
              <a:rPr lang="en-GB" sz="900" b="1" kern="0" dirty="0" err="1" smtClean="0">
                <a:solidFill>
                  <a:srgbClr val="FFFFFF"/>
                </a:solidFill>
                <a:latin typeface="Arial"/>
              </a:rPr>
              <a:t>lenalidomide</a:t>
            </a:r>
            <a:r>
              <a:rPr lang="en-GB" sz="900" b="1" kern="0" dirty="0" smtClean="0">
                <a:solidFill>
                  <a:srgbClr val="FFFFFF"/>
                </a:solidFill>
                <a:latin typeface="Arial"/>
              </a:rPr>
              <a:t>; </a:t>
            </a:r>
            <a:r>
              <a:rPr lang="it-IT" sz="900" b="1" kern="0" dirty="0" smtClean="0">
                <a:solidFill>
                  <a:srgbClr val="FFFFFF"/>
                </a:solidFill>
                <a:latin typeface="Arial"/>
              </a:rPr>
              <a:t>MPT, melphalan+prednisone+thalidomide; </a:t>
            </a:r>
            <a:r>
              <a:rPr lang="en-GB" sz="900" b="1" kern="0" dirty="0" smtClean="0">
                <a:solidFill>
                  <a:srgbClr val="FFFFFF"/>
                </a:solidFill>
                <a:latin typeface="Arial"/>
              </a:rPr>
              <a:t>MPV, </a:t>
            </a:r>
            <a:r>
              <a:rPr lang="en-GB" sz="900" b="1" kern="0" dirty="0" err="1" smtClean="0">
                <a:solidFill>
                  <a:srgbClr val="FFFFFF"/>
                </a:solidFill>
                <a:latin typeface="Arial"/>
              </a:rPr>
              <a:t>melphalan+prednisone+thalidomide</a:t>
            </a:r>
            <a:r>
              <a:rPr lang="en-GB" sz="900" b="1" kern="0" dirty="0" smtClean="0">
                <a:solidFill>
                  <a:srgbClr val="FFFFFF"/>
                </a:solidFill>
                <a:latin typeface="Arial"/>
              </a:rPr>
              <a:t>; POM, </a:t>
            </a:r>
            <a:r>
              <a:rPr lang="en-GB" sz="900" b="1" kern="0" dirty="0" err="1" smtClean="0">
                <a:solidFill>
                  <a:srgbClr val="FFFFFF"/>
                </a:solidFill>
                <a:latin typeface="Arial"/>
              </a:rPr>
              <a:t>pomalidomide</a:t>
            </a:r>
            <a:r>
              <a:rPr lang="en-GB" sz="900" b="1" kern="0" dirty="0" smtClean="0">
                <a:solidFill>
                  <a:srgbClr val="FFFFFF"/>
                </a:solidFill>
                <a:latin typeface="Arial"/>
              </a:rPr>
              <a:t>; Rd, </a:t>
            </a:r>
            <a:r>
              <a:rPr lang="en-GB" sz="900" b="1" kern="0" dirty="0" err="1" smtClean="0">
                <a:solidFill>
                  <a:srgbClr val="FFFFFF"/>
                </a:solidFill>
                <a:latin typeface="Arial"/>
              </a:rPr>
              <a:t>lenalidomide</a:t>
            </a:r>
            <a:r>
              <a:rPr lang="en-GB" sz="900" b="1" kern="0" dirty="0" smtClean="0">
                <a:solidFill>
                  <a:srgbClr val="FFFFFF"/>
                </a:solidFill>
                <a:latin typeface="Arial"/>
              </a:rPr>
              <a:t> +</a:t>
            </a:r>
            <a:r>
              <a:rPr lang="en-GB" sz="900" b="1" kern="0" dirty="0" err="1" smtClean="0">
                <a:solidFill>
                  <a:srgbClr val="FFFFFF"/>
                </a:solidFill>
                <a:latin typeface="Arial"/>
              </a:rPr>
              <a:t>dexamethasone</a:t>
            </a:r>
            <a:r>
              <a:rPr lang="en-GB" sz="900" b="1" kern="0" dirty="0" smtClean="0">
                <a:solidFill>
                  <a:srgbClr val="FFFFFF"/>
                </a:solidFill>
                <a:latin typeface="Arial"/>
              </a:rPr>
              <a:t>; THAL, thalidomide; VTD, </a:t>
            </a:r>
            <a:r>
              <a:rPr lang="en-GB" sz="900" b="1" kern="0" dirty="0" err="1" smtClean="0">
                <a:solidFill>
                  <a:srgbClr val="FFFFFF"/>
                </a:solidFill>
                <a:latin typeface="Arial"/>
              </a:rPr>
              <a:t>bortezomib+thalidomide+dexamethasone</a:t>
            </a:r>
            <a:endParaRPr lang="en-GB" sz="900" b="1" kern="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045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71" name="Rectangle 7"/>
          <p:cNvSpPr>
            <a:spLocks noGrp="1" noChangeArrowheads="1"/>
          </p:cNvSpPr>
          <p:nvPr>
            <p:ph type="title"/>
          </p:nvPr>
        </p:nvSpPr>
        <p:spPr>
          <a:xfrm>
            <a:off x="203204" y="260648"/>
            <a:ext cx="8734425" cy="1079500"/>
          </a:xfrm>
          <a:noFill/>
        </p:spPr>
        <p:txBody>
          <a:bodyPr anchor="b">
            <a:spAutoFit/>
          </a:bodyPr>
          <a:lstStyle/>
          <a:p>
            <a:r>
              <a:rPr lang="en-US" sz="3600" dirty="0" err="1" smtClean="0"/>
              <a:t>Bortezomib</a:t>
            </a:r>
            <a:r>
              <a:rPr lang="en-US" sz="3600" dirty="0" smtClean="0"/>
              <a:t> vs Dexamethasone</a:t>
            </a:r>
            <a:br>
              <a:rPr lang="en-US" sz="3600" dirty="0" smtClean="0"/>
            </a:br>
            <a:r>
              <a:rPr lang="en-US" sz="3600" dirty="0" smtClean="0"/>
              <a:t>in Relapsed MM</a:t>
            </a:r>
          </a:p>
        </p:txBody>
      </p:sp>
      <p:pic>
        <p:nvPicPr>
          <p:cNvPr id="190467" name="Picture 3" descr="2474"/>
          <p:cNvPicPr>
            <a:picLocks noGrp="1" noChangeAspect="1" noChangeArrowheads="1"/>
          </p:cNvPicPr>
          <p:nvPr>
            <p:ph type="tbl" idx="1"/>
          </p:nvPr>
        </p:nvPicPr>
        <p:blipFill>
          <a:blip r:embed="rId4" cstate="print"/>
          <a:srcRect l="5785" t="2199" r="4338"/>
          <a:stretch>
            <a:fillRect/>
          </a:stretch>
        </p:blipFill>
        <p:spPr>
          <a:xfrm>
            <a:off x="298450" y="3557588"/>
            <a:ext cx="4040188" cy="2317750"/>
          </a:xfrm>
          <a:noFill/>
        </p:spPr>
      </p:pic>
      <p:sp>
        <p:nvSpPr>
          <p:cNvPr id="190468" name="Rectangle 4"/>
          <p:cNvSpPr>
            <a:spLocks noChangeArrowheads="1"/>
          </p:cNvSpPr>
          <p:nvPr/>
        </p:nvSpPr>
        <p:spPr bwMode="auto">
          <a:xfrm>
            <a:off x="-108520" y="2606749"/>
            <a:ext cx="4860032" cy="10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b="1" dirty="0" smtClean="0">
                <a:solidFill>
                  <a:srgbClr val="FFFFFF"/>
                </a:solidFill>
                <a:ea typeface="+mn-ea"/>
              </a:rPr>
              <a:t>Time to progression (</a:t>
            </a:r>
            <a:r>
              <a:rPr lang="en-US" b="1" dirty="0">
                <a:solidFill>
                  <a:srgbClr val="FFFFFF"/>
                </a:solidFill>
                <a:ea typeface="+mn-ea"/>
              </a:rPr>
              <a:t>N</a:t>
            </a:r>
            <a:r>
              <a:rPr lang="en-US" b="1" dirty="0" smtClean="0">
                <a:solidFill>
                  <a:srgbClr val="FFFFFF"/>
                </a:solidFill>
                <a:ea typeface="+mn-ea"/>
              </a:rPr>
              <a:t> = 669)</a:t>
            </a:r>
            <a:br>
              <a:rPr lang="en-US" b="1" dirty="0" smtClean="0">
                <a:solidFill>
                  <a:srgbClr val="FFFFFF"/>
                </a:solidFill>
                <a:ea typeface="+mn-ea"/>
              </a:rPr>
            </a:br>
            <a:r>
              <a:rPr lang="en-US" sz="1600" b="1" dirty="0" smtClean="0">
                <a:solidFill>
                  <a:srgbClr val="FFFFFF"/>
                </a:solidFill>
                <a:ea typeface="+mn-ea"/>
                <a:cs typeface="Arial" charset="0"/>
              </a:rPr>
              <a:t>78% improvement in median TTP with </a:t>
            </a:r>
            <a:r>
              <a:rPr lang="en-US" sz="1600" b="1" dirty="0" err="1" smtClean="0">
                <a:solidFill>
                  <a:srgbClr val="FFFFFF"/>
                </a:solidFill>
                <a:ea typeface="+mn-ea"/>
                <a:cs typeface="Arial" charset="0"/>
              </a:rPr>
              <a:t>bortezomib</a:t>
            </a:r>
            <a:endParaRPr lang="en-US" sz="3200" dirty="0" smtClean="0">
              <a:solidFill>
                <a:srgbClr val="F09828"/>
              </a:solidFill>
              <a:ea typeface="+mn-ea"/>
              <a:cs typeface="Arial" charset="0"/>
            </a:endParaRPr>
          </a:p>
        </p:txBody>
      </p:sp>
      <p:pic>
        <p:nvPicPr>
          <p:cNvPr id="190469" name="Picture 5" descr="2474"/>
          <p:cNvPicPr>
            <a:picLocks noChangeAspect="1" noChangeArrowheads="1"/>
          </p:cNvPicPr>
          <p:nvPr/>
        </p:nvPicPr>
        <p:blipFill>
          <a:blip r:embed="rId5" cstate="print"/>
          <a:srcRect l="6775" t="4657" r="1874"/>
          <a:stretch>
            <a:fillRect/>
          </a:stretch>
        </p:blipFill>
        <p:spPr bwMode="auto">
          <a:xfrm>
            <a:off x="5084763" y="3529013"/>
            <a:ext cx="3852862" cy="233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0470" name="Rectangle 6"/>
          <p:cNvSpPr>
            <a:spLocks noChangeArrowheads="1"/>
          </p:cNvSpPr>
          <p:nvPr/>
        </p:nvSpPr>
        <p:spPr bwMode="auto">
          <a:xfrm>
            <a:off x="5158680" y="2708920"/>
            <a:ext cx="37338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b="1" dirty="0" smtClean="0">
                <a:solidFill>
                  <a:srgbClr val="FFFFFF"/>
                </a:solidFill>
                <a:ea typeface="+mn-ea"/>
              </a:rPr>
              <a:t>1-year survival (</a:t>
            </a:r>
            <a:r>
              <a:rPr lang="en-US" b="1" dirty="0">
                <a:solidFill>
                  <a:srgbClr val="FFFFFF"/>
                </a:solidFill>
                <a:ea typeface="+mn-ea"/>
              </a:rPr>
              <a:t>N</a:t>
            </a:r>
            <a:r>
              <a:rPr lang="en-US" b="1" dirty="0" smtClean="0">
                <a:solidFill>
                  <a:srgbClr val="FFFFFF"/>
                </a:solidFill>
                <a:ea typeface="+mn-ea"/>
              </a:rPr>
              <a:t> = 669)</a:t>
            </a:r>
          </a:p>
        </p:txBody>
      </p:sp>
      <p:sp>
        <p:nvSpPr>
          <p:cNvPr id="190473" name="Rectangle 9"/>
          <p:cNvSpPr>
            <a:spLocks noChangeArrowheads="1"/>
          </p:cNvSpPr>
          <p:nvPr/>
        </p:nvSpPr>
        <p:spPr bwMode="auto">
          <a:xfrm>
            <a:off x="558800" y="1564084"/>
            <a:ext cx="7848600" cy="712788"/>
          </a:xfrm>
          <a:prstGeom prst="rect">
            <a:avLst/>
          </a:prstGeom>
          <a:gradFill rotWithShape="1">
            <a:gsLst>
              <a:gs pos="0">
                <a:schemeClr val="tx1">
                  <a:gamma/>
                  <a:shade val="76471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76471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it-IT" sz="3600" b="1" smtClean="0">
              <a:solidFill>
                <a:srgbClr val="F09828"/>
              </a:solidFill>
              <a:ea typeface="+mn-ea"/>
            </a:endParaRPr>
          </a:p>
        </p:txBody>
      </p:sp>
      <p:sp>
        <p:nvSpPr>
          <p:cNvPr id="190474" name="Text Box 10"/>
          <p:cNvSpPr txBox="1">
            <a:spLocks noChangeArrowheads="1"/>
          </p:cNvSpPr>
          <p:nvPr/>
        </p:nvSpPr>
        <p:spPr bwMode="auto">
          <a:xfrm>
            <a:off x="819152" y="1545241"/>
            <a:ext cx="7253288" cy="7016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000000"/>
                </a:solidFill>
                <a:ea typeface="+mn-ea"/>
              </a:rPr>
              <a:t>Bortezomib</a:t>
            </a:r>
            <a:r>
              <a:rPr lang="en-US" sz="2000" b="1" dirty="0" smtClean="0">
                <a:solidFill>
                  <a:srgbClr val="000000"/>
                </a:solidFill>
                <a:ea typeface="+mn-ea"/>
              </a:rPr>
              <a:t>  1.3 mg/m</a:t>
            </a:r>
            <a:r>
              <a:rPr lang="en-US" sz="2000" b="1" baseline="30000" dirty="0" smtClean="0">
                <a:solidFill>
                  <a:srgbClr val="000000"/>
                </a:solidFill>
                <a:ea typeface="+mn-ea"/>
              </a:rPr>
              <a:t>2</a:t>
            </a:r>
            <a:r>
              <a:rPr lang="en-US" sz="2000" b="1" dirty="0" smtClean="0">
                <a:solidFill>
                  <a:srgbClr val="000000"/>
                </a:solidFill>
                <a:ea typeface="+mn-ea"/>
              </a:rPr>
              <a:t> IV push</a:t>
            </a:r>
          </a:p>
          <a:p>
            <a:pPr algn="ctr"/>
            <a:r>
              <a:rPr lang="en-US" sz="2000" b="1" dirty="0" smtClean="0">
                <a:solidFill>
                  <a:srgbClr val="000000"/>
                </a:solidFill>
                <a:ea typeface="+mn-ea"/>
              </a:rPr>
              <a:t>Days 1, 4, 8, 11 Q3W cycle, 8 cycles</a:t>
            </a:r>
          </a:p>
        </p:txBody>
      </p:sp>
      <p:sp>
        <p:nvSpPr>
          <p:cNvPr id="190475" name="Rectangle 11"/>
          <p:cNvSpPr>
            <a:spLocks noChangeArrowheads="1"/>
          </p:cNvSpPr>
          <p:nvPr/>
        </p:nvSpPr>
        <p:spPr bwMode="auto">
          <a:xfrm>
            <a:off x="323528" y="6381328"/>
            <a:ext cx="7649170" cy="2769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ea typeface="+mn-ea"/>
              </a:rPr>
              <a:t>Richardson PG, et al. </a:t>
            </a:r>
            <a:r>
              <a:rPr lang="en-US" sz="1200" b="1" i="1" dirty="0" smtClean="0">
                <a:solidFill>
                  <a:srgbClr val="FFFFFF"/>
                </a:solidFill>
                <a:ea typeface="+mn-ea"/>
              </a:rPr>
              <a:t>N </a:t>
            </a:r>
            <a:r>
              <a:rPr lang="en-US" sz="1200" b="1" i="1" dirty="0" err="1" smtClean="0">
                <a:solidFill>
                  <a:srgbClr val="FFFFFF"/>
                </a:solidFill>
                <a:ea typeface="+mn-ea"/>
              </a:rPr>
              <a:t>Engl</a:t>
            </a:r>
            <a:r>
              <a:rPr lang="en-US" sz="1200" b="1" i="1" dirty="0" smtClean="0">
                <a:solidFill>
                  <a:srgbClr val="FFFFFF"/>
                </a:solidFill>
                <a:ea typeface="+mn-ea"/>
              </a:rPr>
              <a:t> J Med. </a:t>
            </a:r>
            <a:r>
              <a:rPr lang="en-US" sz="1200" b="1" dirty="0" smtClean="0">
                <a:solidFill>
                  <a:srgbClr val="FFFFFF"/>
                </a:solidFill>
                <a:ea typeface="+mn-ea"/>
              </a:rPr>
              <a:t>2005;352(24):2487-2498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08335"/>
            <a:ext cx="9144000" cy="860425"/>
          </a:xfrm>
          <a:noFill/>
        </p:spPr>
        <p:txBody>
          <a:bodyPr/>
          <a:lstStyle/>
          <a:p>
            <a:r>
              <a:rPr lang="en-US" sz="3200" dirty="0" smtClean="0"/>
              <a:t>Len/</a:t>
            </a:r>
            <a:r>
              <a:rPr lang="en-US" sz="3200" dirty="0" err="1" smtClean="0"/>
              <a:t>Dex</a:t>
            </a:r>
            <a:r>
              <a:rPr lang="en-US" sz="3200" dirty="0" smtClean="0"/>
              <a:t> vs </a:t>
            </a:r>
            <a:r>
              <a:rPr lang="en-US" sz="3200" dirty="0" err="1" smtClean="0"/>
              <a:t>Dex</a:t>
            </a:r>
            <a:r>
              <a:rPr lang="en-US" sz="3200" dirty="0" smtClean="0"/>
              <a:t> in Relapsed MM </a:t>
            </a:r>
            <a:br>
              <a:rPr lang="en-US" sz="3200" dirty="0" smtClean="0"/>
            </a:br>
            <a:r>
              <a:rPr lang="en-US" sz="3200" dirty="0" smtClean="0"/>
              <a:t>(MM09-MM010)</a:t>
            </a:r>
          </a:p>
        </p:txBody>
      </p:sp>
      <p:sp>
        <p:nvSpPr>
          <p:cNvPr id="195587" name="Text Box 3"/>
          <p:cNvSpPr txBox="1">
            <a:spLocks noChangeArrowheads="1"/>
          </p:cNvSpPr>
          <p:nvPr/>
        </p:nvSpPr>
        <p:spPr bwMode="auto">
          <a:xfrm>
            <a:off x="-1208087" y="5256431"/>
            <a:ext cx="1841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30000"/>
              </a:spcBef>
            </a:pPr>
            <a:endParaRPr lang="it-IT" sz="1200" smtClean="0">
              <a:solidFill>
                <a:srgbClr val="FFFFFF"/>
              </a:solidFill>
              <a:ea typeface="+mn-ea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164391" y="2529055"/>
            <a:ext cx="1981199" cy="1044575"/>
            <a:chOff x="4219" y="797"/>
            <a:chExt cx="1248" cy="658"/>
          </a:xfrm>
        </p:grpSpPr>
        <p:sp>
          <p:nvSpPr>
            <p:cNvPr id="195589" name="Line 5"/>
            <p:cNvSpPr>
              <a:spLocks noChangeShapeType="1"/>
            </p:cNvSpPr>
            <p:nvPr/>
          </p:nvSpPr>
          <p:spPr bwMode="auto">
            <a:xfrm>
              <a:off x="4219" y="1049"/>
              <a:ext cx="192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5590" name="Text Box 6"/>
            <p:cNvSpPr txBox="1">
              <a:spLocks noChangeArrowheads="1"/>
            </p:cNvSpPr>
            <p:nvPr/>
          </p:nvSpPr>
          <p:spPr bwMode="auto">
            <a:xfrm>
              <a:off x="4398" y="948"/>
              <a:ext cx="1069" cy="1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smtClean="0">
                  <a:solidFill>
                    <a:srgbClr val="FFFFFF"/>
                  </a:solidFill>
                  <a:ea typeface="+mn-ea"/>
                </a:rPr>
                <a:t>MM-009 Dex alone</a:t>
              </a:r>
            </a:p>
          </p:txBody>
        </p:sp>
        <p:sp>
          <p:nvSpPr>
            <p:cNvPr id="195591" name="Text Box 7"/>
            <p:cNvSpPr txBox="1">
              <a:spLocks noChangeArrowheads="1"/>
            </p:cNvSpPr>
            <p:nvPr/>
          </p:nvSpPr>
          <p:spPr bwMode="auto">
            <a:xfrm>
              <a:off x="4398" y="797"/>
              <a:ext cx="981" cy="1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smtClean="0">
                  <a:solidFill>
                    <a:srgbClr val="FFFFFF"/>
                  </a:solidFill>
                  <a:ea typeface="+mn-ea"/>
                </a:rPr>
                <a:t>MM-009 Len/Dex</a:t>
              </a:r>
            </a:p>
          </p:txBody>
        </p:sp>
        <p:sp>
          <p:nvSpPr>
            <p:cNvPr id="195592" name="Line 8"/>
            <p:cNvSpPr>
              <a:spLocks noChangeShapeType="1"/>
            </p:cNvSpPr>
            <p:nvPr/>
          </p:nvSpPr>
          <p:spPr bwMode="auto">
            <a:xfrm>
              <a:off x="4219" y="886"/>
              <a:ext cx="192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5593" name="Line 9"/>
            <p:cNvSpPr>
              <a:spLocks noChangeShapeType="1"/>
            </p:cNvSpPr>
            <p:nvPr/>
          </p:nvSpPr>
          <p:spPr bwMode="auto">
            <a:xfrm>
              <a:off x="4219" y="1338"/>
              <a:ext cx="192" cy="1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5594" name="Text Box 10"/>
            <p:cNvSpPr txBox="1">
              <a:spLocks noChangeArrowheads="1"/>
            </p:cNvSpPr>
            <p:nvPr/>
          </p:nvSpPr>
          <p:spPr bwMode="auto">
            <a:xfrm>
              <a:off x="4398" y="1261"/>
              <a:ext cx="1069" cy="1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smtClean="0">
                  <a:solidFill>
                    <a:srgbClr val="FFFFFF"/>
                  </a:solidFill>
                  <a:ea typeface="+mn-ea"/>
                </a:rPr>
                <a:t>MM-010 Dex alone</a:t>
              </a:r>
            </a:p>
          </p:txBody>
        </p:sp>
        <p:sp>
          <p:nvSpPr>
            <p:cNvPr id="195595" name="Text Box 11"/>
            <p:cNvSpPr txBox="1">
              <a:spLocks noChangeArrowheads="1"/>
            </p:cNvSpPr>
            <p:nvPr/>
          </p:nvSpPr>
          <p:spPr bwMode="auto">
            <a:xfrm>
              <a:off x="4398" y="1111"/>
              <a:ext cx="981" cy="1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smtClean="0">
                  <a:solidFill>
                    <a:srgbClr val="FFFFFF"/>
                  </a:solidFill>
                  <a:ea typeface="+mn-ea"/>
                </a:rPr>
                <a:t>MM-010 Len/Dex</a:t>
              </a:r>
            </a:p>
          </p:txBody>
        </p:sp>
        <p:sp>
          <p:nvSpPr>
            <p:cNvPr id="195596" name="Line 12"/>
            <p:cNvSpPr>
              <a:spLocks noChangeShapeType="1"/>
            </p:cNvSpPr>
            <p:nvPr/>
          </p:nvSpPr>
          <p:spPr bwMode="auto">
            <a:xfrm>
              <a:off x="4219" y="1188"/>
              <a:ext cx="192" cy="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74616" y="2971935"/>
            <a:ext cx="4951414" cy="3328987"/>
            <a:chOff x="44" y="749"/>
            <a:chExt cx="3119" cy="1640"/>
          </a:xfrm>
        </p:grpSpPr>
        <p:sp>
          <p:nvSpPr>
            <p:cNvPr id="195598" name="Text Box 14"/>
            <p:cNvSpPr txBox="1">
              <a:spLocks noChangeArrowheads="1"/>
            </p:cNvSpPr>
            <p:nvPr/>
          </p:nvSpPr>
          <p:spPr bwMode="auto">
            <a:xfrm>
              <a:off x="255" y="2238"/>
              <a:ext cx="2908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400" dirty="0" smtClean="0">
                  <a:solidFill>
                    <a:srgbClr val="FFFFFF"/>
                  </a:solidFill>
                  <a:ea typeface="+mn-ea"/>
                </a:rPr>
                <a:t>Time to tumor progression, months</a:t>
              </a:r>
            </a:p>
          </p:txBody>
        </p: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44" y="749"/>
              <a:ext cx="2768" cy="1503"/>
              <a:chOff x="44" y="761"/>
              <a:chExt cx="2768" cy="1503"/>
            </a:xfrm>
          </p:grpSpPr>
          <p:sp>
            <p:nvSpPr>
              <p:cNvPr id="195600" name="Rectangle 16"/>
              <p:cNvSpPr>
                <a:spLocks noChangeArrowheads="1"/>
              </p:cNvSpPr>
              <p:nvPr/>
            </p:nvSpPr>
            <p:spPr bwMode="auto">
              <a:xfrm rot="16200000">
                <a:off x="-524" y="1358"/>
                <a:ext cx="1321" cy="1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 eaLnBrk="1" hangingPunct="1">
                  <a:lnSpc>
                    <a:spcPct val="80000"/>
                  </a:lnSpc>
                </a:pPr>
                <a:r>
                  <a:rPr lang="en-US" sz="1200" b="1" dirty="0" smtClean="0">
                    <a:solidFill>
                      <a:srgbClr val="FFFFFF"/>
                    </a:solidFill>
                    <a:ea typeface="+mn-ea"/>
                  </a:rPr>
                  <a:t>Proportion of patients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lang="en-US" sz="1200" b="1" dirty="0" smtClean="0">
                    <a:solidFill>
                      <a:srgbClr val="FFFFFF"/>
                    </a:solidFill>
                    <a:ea typeface="+mn-ea"/>
                  </a:rPr>
                  <a:t>without progression</a:t>
                </a:r>
              </a:p>
            </p:txBody>
          </p:sp>
          <p:sp>
            <p:nvSpPr>
              <p:cNvPr id="195601" name="Line 17"/>
              <p:cNvSpPr>
                <a:spLocks noChangeShapeType="1"/>
              </p:cNvSpPr>
              <p:nvPr/>
            </p:nvSpPr>
            <p:spPr bwMode="auto">
              <a:xfrm flipH="1">
                <a:off x="405" y="2131"/>
                <a:ext cx="2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02" name="Line 18"/>
              <p:cNvSpPr>
                <a:spLocks noChangeShapeType="1"/>
              </p:cNvSpPr>
              <p:nvPr/>
            </p:nvSpPr>
            <p:spPr bwMode="auto">
              <a:xfrm flipH="1">
                <a:off x="405" y="1999"/>
                <a:ext cx="2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03" name="Line 19"/>
              <p:cNvSpPr>
                <a:spLocks noChangeShapeType="1"/>
              </p:cNvSpPr>
              <p:nvPr/>
            </p:nvSpPr>
            <p:spPr bwMode="auto">
              <a:xfrm>
                <a:off x="426" y="2131"/>
                <a:ext cx="225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04" name="Line 20"/>
              <p:cNvSpPr>
                <a:spLocks noChangeShapeType="1"/>
              </p:cNvSpPr>
              <p:nvPr/>
            </p:nvSpPr>
            <p:spPr bwMode="auto">
              <a:xfrm>
                <a:off x="426" y="2131"/>
                <a:ext cx="1" cy="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05" name="Line 21"/>
              <p:cNvSpPr>
                <a:spLocks noChangeShapeType="1"/>
              </p:cNvSpPr>
              <p:nvPr/>
            </p:nvSpPr>
            <p:spPr bwMode="auto">
              <a:xfrm>
                <a:off x="676" y="2131"/>
                <a:ext cx="1" cy="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06" name="Line 22"/>
              <p:cNvSpPr>
                <a:spLocks noChangeShapeType="1"/>
              </p:cNvSpPr>
              <p:nvPr/>
            </p:nvSpPr>
            <p:spPr bwMode="auto">
              <a:xfrm>
                <a:off x="926" y="2131"/>
                <a:ext cx="1" cy="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07" name="Line 23"/>
              <p:cNvSpPr>
                <a:spLocks noChangeShapeType="1"/>
              </p:cNvSpPr>
              <p:nvPr/>
            </p:nvSpPr>
            <p:spPr bwMode="auto">
              <a:xfrm>
                <a:off x="1178" y="2131"/>
                <a:ext cx="0" cy="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08" name="Line 24"/>
              <p:cNvSpPr>
                <a:spLocks noChangeShapeType="1"/>
              </p:cNvSpPr>
              <p:nvPr/>
            </p:nvSpPr>
            <p:spPr bwMode="auto">
              <a:xfrm>
                <a:off x="1427" y="2131"/>
                <a:ext cx="1" cy="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09" name="Line 25"/>
              <p:cNvSpPr>
                <a:spLocks noChangeShapeType="1"/>
              </p:cNvSpPr>
              <p:nvPr/>
            </p:nvSpPr>
            <p:spPr bwMode="auto">
              <a:xfrm>
                <a:off x="1678" y="2131"/>
                <a:ext cx="1" cy="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10" name="Line 26"/>
              <p:cNvSpPr>
                <a:spLocks noChangeShapeType="1"/>
              </p:cNvSpPr>
              <p:nvPr/>
            </p:nvSpPr>
            <p:spPr bwMode="auto">
              <a:xfrm>
                <a:off x="1928" y="2131"/>
                <a:ext cx="1" cy="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11" name="Line 27"/>
              <p:cNvSpPr>
                <a:spLocks noChangeShapeType="1"/>
              </p:cNvSpPr>
              <p:nvPr/>
            </p:nvSpPr>
            <p:spPr bwMode="auto">
              <a:xfrm>
                <a:off x="2179" y="2131"/>
                <a:ext cx="1" cy="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12" name="Line 28"/>
              <p:cNvSpPr>
                <a:spLocks noChangeShapeType="1"/>
              </p:cNvSpPr>
              <p:nvPr/>
            </p:nvSpPr>
            <p:spPr bwMode="auto">
              <a:xfrm>
                <a:off x="2429" y="2131"/>
                <a:ext cx="1" cy="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13" name="Line 29"/>
              <p:cNvSpPr>
                <a:spLocks noChangeShapeType="1"/>
              </p:cNvSpPr>
              <p:nvPr/>
            </p:nvSpPr>
            <p:spPr bwMode="auto">
              <a:xfrm>
                <a:off x="2681" y="2143"/>
                <a:ext cx="0" cy="6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14" name="Line 30"/>
              <p:cNvSpPr>
                <a:spLocks noChangeShapeType="1"/>
              </p:cNvSpPr>
              <p:nvPr/>
            </p:nvSpPr>
            <p:spPr bwMode="auto">
              <a:xfrm>
                <a:off x="2684" y="2131"/>
                <a:ext cx="1" cy="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15" name="Line 31"/>
              <p:cNvSpPr>
                <a:spLocks noChangeShapeType="1"/>
              </p:cNvSpPr>
              <p:nvPr/>
            </p:nvSpPr>
            <p:spPr bwMode="auto">
              <a:xfrm>
                <a:off x="1880" y="1951"/>
                <a:ext cx="589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16" name="Text Box 32"/>
              <p:cNvSpPr txBox="1">
                <a:spLocks noChangeArrowheads="1"/>
              </p:cNvSpPr>
              <p:nvPr/>
            </p:nvSpPr>
            <p:spPr bwMode="auto">
              <a:xfrm>
                <a:off x="1983" y="1713"/>
                <a:ext cx="829" cy="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FFFF00"/>
                  </a:buClr>
                </a:pPr>
                <a:r>
                  <a:rPr lang="en-US" sz="1400" smtClean="0">
                    <a:solidFill>
                      <a:srgbClr val="FFFFFF"/>
                    </a:solidFill>
                    <a:ea typeface="+mn-ea"/>
                  </a:rPr>
                  <a:t>p &lt; 0.001</a:t>
                </a:r>
              </a:p>
            </p:txBody>
          </p:sp>
          <p:sp>
            <p:nvSpPr>
              <p:cNvPr id="195617" name="Line 33"/>
              <p:cNvSpPr>
                <a:spLocks noChangeShapeType="1"/>
              </p:cNvSpPr>
              <p:nvPr/>
            </p:nvSpPr>
            <p:spPr bwMode="auto">
              <a:xfrm flipV="1">
                <a:off x="426" y="781"/>
                <a:ext cx="1" cy="13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18" name="Rectangle 34"/>
              <p:cNvSpPr>
                <a:spLocks noChangeArrowheads="1"/>
              </p:cNvSpPr>
              <p:nvPr/>
            </p:nvSpPr>
            <p:spPr bwMode="auto">
              <a:xfrm>
                <a:off x="251" y="2059"/>
                <a:ext cx="157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/>
                <a:r>
                  <a:rPr lang="en-US" sz="1400" smtClean="0">
                    <a:solidFill>
                      <a:srgbClr val="FFFFFF"/>
                    </a:solidFill>
                    <a:ea typeface="+mn-ea"/>
                  </a:rPr>
                  <a:t>0.0</a:t>
                </a:r>
                <a:endParaRPr lang="en-US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19" name="Line 35"/>
              <p:cNvSpPr>
                <a:spLocks noChangeShapeType="1"/>
              </p:cNvSpPr>
              <p:nvPr/>
            </p:nvSpPr>
            <p:spPr bwMode="auto">
              <a:xfrm flipH="1">
                <a:off x="405" y="1865"/>
                <a:ext cx="21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20" name="Rectangle 36"/>
              <p:cNvSpPr>
                <a:spLocks noChangeArrowheads="1"/>
              </p:cNvSpPr>
              <p:nvPr/>
            </p:nvSpPr>
            <p:spPr bwMode="auto">
              <a:xfrm>
                <a:off x="255" y="1798"/>
                <a:ext cx="157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/>
                <a:r>
                  <a:rPr lang="en-US" sz="1400" smtClean="0">
                    <a:solidFill>
                      <a:srgbClr val="FFFFFF"/>
                    </a:solidFill>
                    <a:ea typeface="+mn-ea"/>
                  </a:rPr>
                  <a:t>0.2</a:t>
                </a:r>
                <a:endParaRPr lang="en-US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21" name="Line 37"/>
              <p:cNvSpPr>
                <a:spLocks noChangeShapeType="1"/>
              </p:cNvSpPr>
              <p:nvPr/>
            </p:nvSpPr>
            <p:spPr bwMode="auto">
              <a:xfrm flipH="1">
                <a:off x="405" y="1731"/>
                <a:ext cx="21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22" name="Line 38"/>
              <p:cNvSpPr>
                <a:spLocks noChangeShapeType="1"/>
              </p:cNvSpPr>
              <p:nvPr/>
            </p:nvSpPr>
            <p:spPr bwMode="auto">
              <a:xfrm flipH="1">
                <a:off x="405" y="1598"/>
                <a:ext cx="21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23" name="Rectangle 39"/>
              <p:cNvSpPr>
                <a:spLocks noChangeArrowheads="1"/>
              </p:cNvSpPr>
              <p:nvPr/>
            </p:nvSpPr>
            <p:spPr bwMode="auto">
              <a:xfrm>
                <a:off x="260" y="1561"/>
                <a:ext cx="157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/>
                <a:r>
                  <a:rPr lang="en-US" sz="1400" smtClean="0">
                    <a:solidFill>
                      <a:srgbClr val="FFFFFF"/>
                    </a:solidFill>
                    <a:ea typeface="+mn-ea"/>
                  </a:rPr>
                  <a:t>0.4</a:t>
                </a:r>
                <a:endParaRPr lang="en-US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24" name="Line 40"/>
              <p:cNvSpPr>
                <a:spLocks noChangeShapeType="1"/>
              </p:cNvSpPr>
              <p:nvPr/>
            </p:nvSpPr>
            <p:spPr bwMode="auto">
              <a:xfrm flipH="1">
                <a:off x="405" y="1465"/>
                <a:ext cx="2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25" name="Line 41"/>
              <p:cNvSpPr>
                <a:spLocks noChangeShapeType="1"/>
              </p:cNvSpPr>
              <p:nvPr/>
            </p:nvSpPr>
            <p:spPr bwMode="auto">
              <a:xfrm flipH="1">
                <a:off x="405" y="1332"/>
                <a:ext cx="2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26" name="Rectangle 42"/>
              <p:cNvSpPr>
                <a:spLocks noChangeArrowheads="1"/>
              </p:cNvSpPr>
              <p:nvPr/>
            </p:nvSpPr>
            <p:spPr bwMode="auto">
              <a:xfrm>
                <a:off x="260" y="1294"/>
                <a:ext cx="157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/>
                <a:r>
                  <a:rPr lang="en-US" sz="1400" smtClean="0">
                    <a:solidFill>
                      <a:srgbClr val="FFFFFF"/>
                    </a:solidFill>
                    <a:ea typeface="+mn-ea"/>
                  </a:rPr>
                  <a:t>0.6</a:t>
                </a:r>
                <a:endParaRPr lang="en-US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27" name="Line 43"/>
              <p:cNvSpPr>
                <a:spLocks noChangeShapeType="1"/>
              </p:cNvSpPr>
              <p:nvPr/>
            </p:nvSpPr>
            <p:spPr bwMode="auto">
              <a:xfrm flipH="1">
                <a:off x="405" y="1199"/>
                <a:ext cx="2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28" name="Line 44"/>
              <p:cNvSpPr>
                <a:spLocks noChangeShapeType="1"/>
              </p:cNvSpPr>
              <p:nvPr/>
            </p:nvSpPr>
            <p:spPr bwMode="auto">
              <a:xfrm flipH="1">
                <a:off x="405" y="1065"/>
                <a:ext cx="21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29" name="Rectangle 45"/>
              <p:cNvSpPr>
                <a:spLocks noChangeArrowheads="1"/>
              </p:cNvSpPr>
              <p:nvPr/>
            </p:nvSpPr>
            <p:spPr bwMode="auto">
              <a:xfrm>
                <a:off x="260" y="1028"/>
                <a:ext cx="157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/>
                <a:r>
                  <a:rPr lang="en-US" sz="1400" smtClean="0">
                    <a:solidFill>
                      <a:srgbClr val="FFFFFF"/>
                    </a:solidFill>
                    <a:ea typeface="+mn-ea"/>
                  </a:rPr>
                  <a:t>0.8</a:t>
                </a:r>
                <a:endParaRPr lang="en-US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30" name="Line 46"/>
              <p:cNvSpPr>
                <a:spLocks noChangeShapeType="1"/>
              </p:cNvSpPr>
              <p:nvPr/>
            </p:nvSpPr>
            <p:spPr bwMode="auto">
              <a:xfrm flipH="1">
                <a:off x="405" y="931"/>
                <a:ext cx="21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31" name="Line 47"/>
              <p:cNvSpPr>
                <a:spLocks noChangeShapeType="1"/>
              </p:cNvSpPr>
              <p:nvPr/>
            </p:nvSpPr>
            <p:spPr bwMode="auto">
              <a:xfrm flipH="1">
                <a:off x="405" y="799"/>
                <a:ext cx="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32" name="Rectangle 48"/>
              <p:cNvSpPr>
                <a:spLocks noChangeArrowheads="1"/>
              </p:cNvSpPr>
              <p:nvPr/>
            </p:nvSpPr>
            <p:spPr bwMode="auto">
              <a:xfrm>
                <a:off x="260" y="761"/>
                <a:ext cx="157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/>
                <a:r>
                  <a:rPr lang="en-US" sz="1400" smtClean="0">
                    <a:solidFill>
                      <a:srgbClr val="FFFFFF"/>
                    </a:solidFill>
                    <a:ea typeface="+mn-ea"/>
                  </a:rPr>
                  <a:t>1.0</a:t>
                </a:r>
                <a:endParaRPr lang="en-US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33" name="Freeform 49"/>
              <p:cNvSpPr>
                <a:spLocks/>
              </p:cNvSpPr>
              <p:nvPr/>
            </p:nvSpPr>
            <p:spPr bwMode="auto">
              <a:xfrm>
                <a:off x="440" y="791"/>
                <a:ext cx="25" cy="2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5"/>
                  </a:cxn>
                  <a:cxn ang="0">
                    <a:pos x="24" y="49"/>
                  </a:cxn>
                  <a:cxn ang="0">
                    <a:pos x="0" y="25"/>
                  </a:cxn>
                  <a:cxn ang="0">
                    <a:pos x="24" y="0"/>
                  </a:cxn>
                </a:cxnLst>
                <a:rect l="0" t="0" r="r" b="b"/>
                <a:pathLst>
                  <a:path w="48" h="49">
                    <a:moveTo>
                      <a:pt x="24" y="0"/>
                    </a:moveTo>
                    <a:lnTo>
                      <a:pt x="48" y="25"/>
                    </a:lnTo>
                    <a:lnTo>
                      <a:pt x="24" y="49"/>
                    </a:lnTo>
                    <a:lnTo>
                      <a:pt x="0" y="25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34" name="Line 50"/>
              <p:cNvSpPr>
                <a:spLocks noChangeShapeType="1"/>
              </p:cNvSpPr>
              <p:nvPr/>
            </p:nvSpPr>
            <p:spPr bwMode="auto">
              <a:xfrm>
                <a:off x="2041" y="1995"/>
                <a:ext cx="309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35" name="Line 51"/>
              <p:cNvSpPr>
                <a:spLocks noChangeShapeType="1"/>
              </p:cNvSpPr>
              <p:nvPr/>
            </p:nvSpPr>
            <p:spPr bwMode="auto">
              <a:xfrm>
                <a:off x="2229" y="1694"/>
                <a:ext cx="189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36" name="Line 52"/>
              <p:cNvSpPr>
                <a:spLocks noChangeShapeType="1"/>
              </p:cNvSpPr>
              <p:nvPr/>
            </p:nvSpPr>
            <p:spPr bwMode="auto">
              <a:xfrm>
                <a:off x="2232" y="1663"/>
                <a:ext cx="0" cy="34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37" name="Line 53"/>
              <p:cNvSpPr>
                <a:spLocks noChangeShapeType="1"/>
              </p:cNvSpPr>
              <p:nvPr/>
            </p:nvSpPr>
            <p:spPr bwMode="auto">
              <a:xfrm>
                <a:off x="2044" y="1960"/>
                <a:ext cx="0" cy="38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38" name="Line 54"/>
              <p:cNvSpPr>
                <a:spLocks noChangeShapeType="1"/>
              </p:cNvSpPr>
              <p:nvPr/>
            </p:nvSpPr>
            <p:spPr bwMode="auto">
              <a:xfrm>
                <a:off x="1913" y="1963"/>
                <a:ext cx="133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39" name="Line 55"/>
              <p:cNvSpPr>
                <a:spLocks noChangeShapeType="1"/>
              </p:cNvSpPr>
              <p:nvPr/>
            </p:nvSpPr>
            <p:spPr bwMode="auto">
              <a:xfrm>
                <a:off x="1915" y="1944"/>
                <a:ext cx="0" cy="22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40" name="Line 56"/>
              <p:cNvSpPr>
                <a:spLocks noChangeShapeType="1"/>
              </p:cNvSpPr>
              <p:nvPr/>
            </p:nvSpPr>
            <p:spPr bwMode="auto">
              <a:xfrm>
                <a:off x="1896" y="1945"/>
                <a:ext cx="22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41" name="Line 57"/>
              <p:cNvSpPr>
                <a:spLocks noChangeShapeType="1"/>
              </p:cNvSpPr>
              <p:nvPr/>
            </p:nvSpPr>
            <p:spPr bwMode="auto">
              <a:xfrm>
                <a:off x="1646" y="1915"/>
                <a:ext cx="221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42" name="Line 58"/>
              <p:cNvSpPr>
                <a:spLocks noChangeShapeType="1"/>
              </p:cNvSpPr>
              <p:nvPr/>
            </p:nvSpPr>
            <p:spPr bwMode="auto">
              <a:xfrm>
                <a:off x="1648" y="1901"/>
                <a:ext cx="0" cy="16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43" name="Line 59"/>
              <p:cNvSpPr>
                <a:spLocks noChangeShapeType="1"/>
              </p:cNvSpPr>
              <p:nvPr/>
            </p:nvSpPr>
            <p:spPr bwMode="auto">
              <a:xfrm>
                <a:off x="1533" y="1900"/>
                <a:ext cx="118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44" name="Line 60"/>
              <p:cNvSpPr>
                <a:spLocks noChangeShapeType="1"/>
              </p:cNvSpPr>
              <p:nvPr/>
            </p:nvSpPr>
            <p:spPr bwMode="auto">
              <a:xfrm>
                <a:off x="1534" y="1887"/>
                <a:ext cx="0" cy="16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45" name="Line 61"/>
              <p:cNvSpPr>
                <a:spLocks noChangeShapeType="1"/>
              </p:cNvSpPr>
              <p:nvPr/>
            </p:nvSpPr>
            <p:spPr bwMode="auto">
              <a:xfrm>
                <a:off x="1515" y="1890"/>
                <a:ext cx="22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46" name="Line 62"/>
              <p:cNvSpPr>
                <a:spLocks noChangeShapeType="1"/>
              </p:cNvSpPr>
              <p:nvPr/>
            </p:nvSpPr>
            <p:spPr bwMode="auto">
              <a:xfrm>
                <a:off x="1397" y="1856"/>
                <a:ext cx="51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47" name="Line 63"/>
              <p:cNvSpPr>
                <a:spLocks noChangeShapeType="1"/>
              </p:cNvSpPr>
              <p:nvPr/>
            </p:nvSpPr>
            <p:spPr bwMode="auto">
              <a:xfrm>
                <a:off x="1401" y="1843"/>
                <a:ext cx="0" cy="13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48" name="Line 64"/>
              <p:cNvSpPr>
                <a:spLocks noChangeShapeType="1"/>
              </p:cNvSpPr>
              <p:nvPr/>
            </p:nvSpPr>
            <p:spPr bwMode="auto">
              <a:xfrm>
                <a:off x="1347" y="1845"/>
                <a:ext cx="56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49" name="Line 65"/>
              <p:cNvSpPr>
                <a:spLocks noChangeShapeType="1"/>
              </p:cNvSpPr>
              <p:nvPr/>
            </p:nvSpPr>
            <p:spPr bwMode="auto">
              <a:xfrm>
                <a:off x="1347" y="1835"/>
                <a:ext cx="0" cy="13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50" name="Line 66"/>
              <p:cNvSpPr>
                <a:spLocks noChangeShapeType="1"/>
              </p:cNvSpPr>
              <p:nvPr/>
            </p:nvSpPr>
            <p:spPr bwMode="auto">
              <a:xfrm>
                <a:off x="1327" y="1834"/>
                <a:ext cx="23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51" name="Line 67"/>
              <p:cNvSpPr>
                <a:spLocks noChangeShapeType="1"/>
              </p:cNvSpPr>
              <p:nvPr/>
            </p:nvSpPr>
            <p:spPr bwMode="auto">
              <a:xfrm>
                <a:off x="1266" y="1815"/>
                <a:ext cx="5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52" name="Line 68"/>
              <p:cNvSpPr>
                <a:spLocks noChangeShapeType="1"/>
              </p:cNvSpPr>
              <p:nvPr/>
            </p:nvSpPr>
            <p:spPr bwMode="auto">
              <a:xfrm>
                <a:off x="1269" y="1800"/>
                <a:ext cx="0" cy="18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53" name="Line 69"/>
              <p:cNvSpPr>
                <a:spLocks noChangeShapeType="1"/>
              </p:cNvSpPr>
              <p:nvPr/>
            </p:nvSpPr>
            <p:spPr bwMode="auto">
              <a:xfrm>
                <a:off x="1249" y="1804"/>
                <a:ext cx="20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54" name="Line 70"/>
              <p:cNvSpPr>
                <a:spLocks noChangeShapeType="1"/>
              </p:cNvSpPr>
              <p:nvPr/>
            </p:nvSpPr>
            <p:spPr bwMode="auto">
              <a:xfrm>
                <a:off x="1152" y="1774"/>
                <a:ext cx="72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55" name="Line 71"/>
              <p:cNvSpPr>
                <a:spLocks noChangeShapeType="1"/>
              </p:cNvSpPr>
              <p:nvPr/>
            </p:nvSpPr>
            <p:spPr bwMode="auto">
              <a:xfrm>
                <a:off x="1149" y="1762"/>
                <a:ext cx="0" cy="15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56" name="Line 72"/>
              <p:cNvSpPr>
                <a:spLocks noChangeShapeType="1"/>
              </p:cNvSpPr>
              <p:nvPr/>
            </p:nvSpPr>
            <p:spPr bwMode="auto">
              <a:xfrm>
                <a:off x="1119" y="1765"/>
                <a:ext cx="33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57" name="Line 73"/>
              <p:cNvSpPr>
                <a:spLocks noChangeShapeType="1"/>
              </p:cNvSpPr>
              <p:nvPr/>
            </p:nvSpPr>
            <p:spPr bwMode="auto">
              <a:xfrm>
                <a:off x="1127" y="1711"/>
                <a:ext cx="0" cy="47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58" name="Line 74"/>
              <p:cNvSpPr>
                <a:spLocks noChangeShapeType="1"/>
              </p:cNvSpPr>
              <p:nvPr/>
            </p:nvSpPr>
            <p:spPr bwMode="auto">
              <a:xfrm>
                <a:off x="1119" y="1765"/>
                <a:ext cx="33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59" name="Line 75"/>
              <p:cNvSpPr>
                <a:spLocks noChangeShapeType="1"/>
              </p:cNvSpPr>
              <p:nvPr/>
            </p:nvSpPr>
            <p:spPr bwMode="auto">
              <a:xfrm>
                <a:off x="1058" y="1700"/>
                <a:ext cx="33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60" name="Line 76"/>
              <p:cNvSpPr>
                <a:spLocks noChangeShapeType="1"/>
              </p:cNvSpPr>
              <p:nvPr/>
            </p:nvSpPr>
            <p:spPr bwMode="auto">
              <a:xfrm>
                <a:off x="1023" y="1603"/>
                <a:ext cx="0" cy="33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61" name="Line 77"/>
              <p:cNvSpPr>
                <a:spLocks noChangeShapeType="1"/>
              </p:cNvSpPr>
              <p:nvPr/>
            </p:nvSpPr>
            <p:spPr bwMode="auto">
              <a:xfrm>
                <a:off x="926" y="1408"/>
                <a:ext cx="0" cy="87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62" name="Line 78"/>
              <p:cNvSpPr>
                <a:spLocks noChangeShapeType="1"/>
              </p:cNvSpPr>
              <p:nvPr/>
            </p:nvSpPr>
            <p:spPr bwMode="auto">
              <a:xfrm>
                <a:off x="887" y="1387"/>
                <a:ext cx="20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63" name="Line 79"/>
              <p:cNvSpPr>
                <a:spLocks noChangeShapeType="1"/>
              </p:cNvSpPr>
              <p:nvPr/>
            </p:nvSpPr>
            <p:spPr bwMode="auto">
              <a:xfrm>
                <a:off x="823" y="1293"/>
                <a:ext cx="0" cy="26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64" name="Line 80"/>
              <p:cNvSpPr>
                <a:spLocks noChangeShapeType="1"/>
              </p:cNvSpPr>
              <p:nvPr/>
            </p:nvSpPr>
            <p:spPr bwMode="auto">
              <a:xfrm>
                <a:off x="754" y="1249"/>
                <a:ext cx="21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65" name="Line 81"/>
              <p:cNvSpPr>
                <a:spLocks noChangeShapeType="1"/>
              </p:cNvSpPr>
              <p:nvPr/>
            </p:nvSpPr>
            <p:spPr bwMode="auto">
              <a:xfrm>
                <a:off x="723" y="1166"/>
                <a:ext cx="0" cy="58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66" name="Line 82"/>
              <p:cNvSpPr>
                <a:spLocks noChangeShapeType="1"/>
              </p:cNvSpPr>
              <p:nvPr/>
            </p:nvSpPr>
            <p:spPr bwMode="auto">
              <a:xfrm>
                <a:off x="670" y="1151"/>
                <a:ext cx="21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67" name="Line 83"/>
              <p:cNvSpPr>
                <a:spLocks noChangeShapeType="1"/>
              </p:cNvSpPr>
              <p:nvPr/>
            </p:nvSpPr>
            <p:spPr bwMode="auto">
              <a:xfrm>
                <a:off x="620" y="1064"/>
                <a:ext cx="0" cy="13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68" name="Line 84"/>
              <p:cNvSpPr>
                <a:spLocks noChangeShapeType="1"/>
              </p:cNvSpPr>
              <p:nvPr/>
            </p:nvSpPr>
            <p:spPr bwMode="auto">
              <a:xfrm>
                <a:off x="593" y="1052"/>
                <a:ext cx="21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69" name="Line 85"/>
              <p:cNvSpPr>
                <a:spLocks noChangeShapeType="1"/>
              </p:cNvSpPr>
              <p:nvPr/>
            </p:nvSpPr>
            <p:spPr bwMode="auto">
              <a:xfrm>
                <a:off x="553" y="1034"/>
                <a:ext cx="21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70" name="Line 86"/>
              <p:cNvSpPr>
                <a:spLocks noChangeShapeType="1"/>
              </p:cNvSpPr>
              <p:nvPr/>
            </p:nvSpPr>
            <p:spPr bwMode="auto">
              <a:xfrm>
                <a:off x="525" y="861"/>
                <a:ext cx="0" cy="116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71" name="Line 87"/>
              <p:cNvSpPr>
                <a:spLocks noChangeShapeType="1"/>
              </p:cNvSpPr>
              <p:nvPr/>
            </p:nvSpPr>
            <p:spPr bwMode="auto">
              <a:xfrm>
                <a:off x="508" y="860"/>
                <a:ext cx="20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72" name="Line 88"/>
              <p:cNvSpPr>
                <a:spLocks noChangeShapeType="1"/>
              </p:cNvSpPr>
              <p:nvPr/>
            </p:nvSpPr>
            <p:spPr bwMode="auto">
              <a:xfrm>
                <a:off x="431" y="800"/>
                <a:ext cx="21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73" name="Line 89"/>
              <p:cNvSpPr>
                <a:spLocks noChangeShapeType="1"/>
              </p:cNvSpPr>
              <p:nvPr/>
            </p:nvSpPr>
            <p:spPr bwMode="auto">
              <a:xfrm>
                <a:off x="502" y="823"/>
                <a:ext cx="21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74" name="Line 90"/>
              <p:cNvSpPr>
                <a:spLocks noChangeShapeType="1"/>
              </p:cNvSpPr>
              <p:nvPr/>
            </p:nvSpPr>
            <p:spPr bwMode="auto">
              <a:xfrm>
                <a:off x="503" y="811"/>
                <a:ext cx="0" cy="14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75" name="Line 91"/>
              <p:cNvSpPr>
                <a:spLocks noChangeShapeType="1"/>
              </p:cNvSpPr>
              <p:nvPr/>
            </p:nvSpPr>
            <p:spPr bwMode="auto">
              <a:xfrm>
                <a:off x="552" y="839"/>
                <a:ext cx="64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76" name="Line 92"/>
              <p:cNvSpPr>
                <a:spLocks noChangeShapeType="1"/>
              </p:cNvSpPr>
              <p:nvPr/>
            </p:nvSpPr>
            <p:spPr bwMode="auto">
              <a:xfrm>
                <a:off x="643" y="859"/>
                <a:ext cx="62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77" name="Line 93"/>
              <p:cNvSpPr>
                <a:spLocks noChangeShapeType="1"/>
              </p:cNvSpPr>
              <p:nvPr/>
            </p:nvSpPr>
            <p:spPr bwMode="auto">
              <a:xfrm>
                <a:off x="643" y="849"/>
                <a:ext cx="0" cy="13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78" name="Line 94"/>
              <p:cNvSpPr>
                <a:spLocks noChangeShapeType="1"/>
              </p:cNvSpPr>
              <p:nvPr/>
            </p:nvSpPr>
            <p:spPr bwMode="auto">
              <a:xfrm>
                <a:off x="555" y="830"/>
                <a:ext cx="0" cy="1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79" name="Line 95"/>
              <p:cNvSpPr>
                <a:spLocks noChangeShapeType="1"/>
              </p:cNvSpPr>
              <p:nvPr/>
            </p:nvSpPr>
            <p:spPr bwMode="auto">
              <a:xfrm>
                <a:off x="551" y="830"/>
                <a:ext cx="7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80" name="Line 96"/>
              <p:cNvSpPr>
                <a:spLocks noChangeShapeType="1"/>
              </p:cNvSpPr>
              <p:nvPr/>
            </p:nvSpPr>
            <p:spPr bwMode="auto">
              <a:xfrm>
                <a:off x="496" y="813"/>
                <a:ext cx="10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81" name="Line 97"/>
              <p:cNvSpPr>
                <a:spLocks noChangeShapeType="1"/>
              </p:cNvSpPr>
              <p:nvPr/>
            </p:nvSpPr>
            <p:spPr bwMode="auto">
              <a:xfrm>
                <a:off x="637" y="850"/>
                <a:ext cx="8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82" name="Line 98"/>
              <p:cNvSpPr>
                <a:spLocks noChangeShapeType="1"/>
              </p:cNvSpPr>
              <p:nvPr/>
            </p:nvSpPr>
            <p:spPr bwMode="auto">
              <a:xfrm>
                <a:off x="724" y="878"/>
                <a:ext cx="0" cy="21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83" name="Line 99"/>
              <p:cNvSpPr>
                <a:spLocks noChangeShapeType="1"/>
              </p:cNvSpPr>
              <p:nvPr/>
            </p:nvSpPr>
            <p:spPr bwMode="auto">
              <a:xfrm>
                <a:off x="782" y="929"/>
                <a:ext cx="13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84" name="Line 100"/>
              <p:cNvSpPr>
                <a:spLocks noChangeShapeType="1"/>
              </p:cNvSpPr>
              <p:nvPr/>
            </p:nvSpPr>
            <p:spPr bwMode="auto">
              <a:xfrm>
                <a:off x="784" y="920"/>
                <a:ext cx="0" cy="12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85" name="Line 101"/>
              <p:cNvSpPr>
                <a:spLocks noChangeShapeType="1"/>
              </p:cNvSpPr>
              <p:nvPr/>
            </p:nvSpPr>
            <p:spPr bwMode="auto">
              <a:xfrm>
                <a:off x="757" y="921"/>
                <a:ext cx="30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86" name="Line 102"/>
              <p:cNvSpPr>
                <a:spLocks noChangeShapeType="1"/>
              </p:cNvSpPr>
              <p:nvPr/>
            </p:nvSpPr>
            <p:spPr bwMode="auto">
              <a:xfrm>
                <a:off x="758" y="910"/>
                <a:ext cx="0" cy="12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87" name="Line 103"/>
              <p:cNvSpPr>
                <a:spLocks noChangeShapeType="1"/>
              </p:cNvSpPr>
              <p:nvPr/>
            </p:nvSpPr>
            <p:spPr bwMode="auto">
              <a:xfrm>
                <a:off x="818" y="939"/>
                <a:ext cx="0" cy="15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88" name="Line 104"/>
              <p:cNvSpPr>
                <a:spLocks noChangeShapeType="1"/>
              </p:cNvSpPr>
              <p:nvPr/>
            </p:nvSpPr>
            <p:spPr bwMode="auto">
              <a:xfrm>
                <a:off x="812" y="940"/>
                <a:ext cx="9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89" name="Line 105"/>
              <p:cNvSpPr>
                <a:spLocks noChangeShapeType="1"/>
              </p:cNvSpPr>
              <p:nvPr/>
            </p:nvSpPr>
            <p:spPr bwMode="auto">
              <a:xfrm>
                <a:off x="815" y="955"/>
                <a:ext cx="9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90" name="Line 106"/>
              <p:cNvSpPr>
                <a:spLocks noChangeShapeType="1"/>
              </p:cNvSpPr>
              <p:nvPr/>
            </p:nvSpPr>
            <p:spPr bwMode="auto">
              <a:xfrm>
                <a:off x="856" y="973"/>
                <a:ext cx="0" cy="27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91" name="Line 107"/>
              <p:cNvSpPr>
                <a:spLocks noChangeShapeType="1"/>
              </p:cNvSpPr>
              <p:nvPr/>
            </p:nvSpPr>
            <p:spPr bwMode="auto">
              <a:xfrm>
                <a:off x="853" y="1011"/>
                <a:ext cx="17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92" name="Line 108"/>
              <p:cNvSpPr>
                <a:spLocks noChangeShapeType="1"/>
              </p:cNvSpPr>
              <p:nvPr/>
            </p:nvSpPr>
            <p:spPr bwMode="auto">
              <a:xfrm>
                <a:off x="904" y="1047"/>
                <a:ext cx="18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93" name="Line 109"/>
              <p:cNvSpPr>
                <a:spLocks noChangeShapeType="1"/>
              </p:cNvSpPr>
              <p:nvPr/>
            </p:nvSpPr>
            <p:spPr bwMode="auto">
              <a:xfrm>
                <a:off x="906" y="1037"/>
                <a:ext cx="0" cy="12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94" name="Line 110"/>
              <p:cNvSpPr>
                <a:spLocks noChangeShapeType="1"/>
              </p:cNvSpPr>
              <p:nvPr/>
            </p:nvSpPr>
            <p:spPr bwMode="auto">
              <a:xfrm>
                <a:off x="969" y="1103"/>
                <a:ext cx="0" cy="12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95" name="Line 111"/>
              <p:cNvSpPr>
                <a:spLocks noChangeShapeType="1"/>
              </p:cNvSpPr>
              <p:nvPr/>
            </p:nvSpPr>
            <p:spPr bwMode="auto">
              <a:xfrm>
                <a:off x="968" y="1112"/>
                <a:ext cx="9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96" name="Line 112"/>
              <p:cNvSpPr>
                <a:spLocks noChangeShapeType="1"/>
              </p:cNvSpPr>
              <p:nvPr/>
            </p:nvSpPr>
            <p:spPr bwMode="auto">
              <a:xfrm>
                <a:off x="1091" y="1194"/>
                <a:ext cx="0" cy="12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97" name="Line 113"/>
              <p:cNvSpPr>
                <a:spLocks noChangeShapeType="1"/>
              </p:cNvSpPr>
              <p:nvPr/>
            </p:nvSpPr>
            <p:spPr bwMode="auto">
              <a:xfrm>
                <a:off x="1089" y="1204"/>
                <a:ext cx="21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98" name="Line 114"/>
              <p:cNvSpPr>
                <a:spLocks noChangeShapeType="1"/>
              </p:cNvSpPr>
              <p:nvPr/>
            </p:nvSpPr>
            <p:spPr bwMode="auto">
              <a:xfrm>
                <a:off x="1077" y="1194"/>
                <a:ext cx="17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699" name="Line 115"/>
              <p:cNvSpPr>
                <a:spLocks noChangeShapeType="1"/>
              </p:cNvSpPr>
              <p:nvPr/>
            </p:nvSpPr>
            <p:spPr bwMode="auto">
              <a:xfrm>
                <a:off x="1042" y="1180"/>
                <a:ext cx="17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00" name="Line 116"/>
              <p:cNvSpPr>
                <a:spLocks noChangeShapeType="1"/>
              </p:cNvSpPr>
              <p:nvPr/>
            </p:nvSpPr>
            <p:spPr bwMode="auto">
              <a:xfrm>
                <a:off x="1246" y="1336"/>
                <a:ext cx="72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01" name="Line 117"/>
              <p:cNvSpPr>
                <a:spLocks noChangeShapeType="1"/>
              </p:cNvSpPr>
              <p:nvPr/>
            </p:nvSpPr>
            <p:spPr bwMode="auto">
              <a:xfrm>
                <a:off x="1162" y="1298"/>
                <a:ext cx="21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02" name="Line 118"/>
              <p:cNvSpPr>
                <a:spLocks noChangeShapeType="1"/>
              </p:cNvSpPr>
              <p:nvPr/>
            </p:nvSpPr>
            <p:spPr bwMode="auto">
              <a:xfrm>
                <a:off x="1194" y="1297"/>
                <a:ext cx="0" cy="12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03" name="Line 119"/>
              <p:cNvSpPr>
                <a:spLocks noChangeShapeType="1"/>
              </p:cNvSpPr>
              <p:nvPr/>
            </p:nvSpPr>
            <p:spPr bwMode="auto">
              <a:xfrm>
                <a:off x="1220" y="1308"/>
                <a:ext cx="0" cy="18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04" name="Line 120"/>
              <p:cNvSpPr>
                <a:spLocks noChangeShapeType="1"/>
              </p:cNvSpPr>
              <p:nvPr/>
            </p:nvSpPr>
            <p:spPr bwMode="auto">
              <a:xfrm>
                <a:off x="1214" y="1309"/>
                <a:ext cx="9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05" name="Line 121"/>
              <p:cNvSpPr>
                <a:spLocks noChangeShapeType="1"/>
              </p:cNvSpPr>
              <p:nvPr/>
            </p:nvSpPr>
            <p:spPr bwMode="auto">
              <a:xfrm>
                <a:off x="1245" y="1328"/>
                <a:ext cx="0" cy="12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06" name="Line 122"/>
              <p:cNvSpPr>
                <a:spLocks noChangeShapeType="1"/>
              </p:cNvSpPr>
              <p:nvPr/>
            </p:nvSpPr>
            <p:spPr bwMode="auto">
              <a:xfrm>
                <a:off x="1228" y="1328"/>
                <a:ext cx="20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07" name="Line 123"/>
              <p:cNvSpPr>
                <a:spLocks noChangeShapeType="1"/>
              </p:cNvSpPr>
              <p:nvPr/>
            </p:nvSpPr>
            <p:spPr bwMode="auto">
              <a:xfrm>
                <a:off x="1359" y="1365"/>
                <a:ext cx="58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08" name="Line 124"/>
              <p:cNvSpPr>
                <a:spLocks noChangeShapeType="1"/>
              </p:cNvSpPr>
              <p:nvPr/>
            </p:nvSpPr>
            <p:spPr bwMode="auto">
              <a:xfrm>
                <a:off x="1362" y="1354"/>
                <a:ext cx="0" cy="12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09" name="Line 125"/>
              <p:cNvSpPr>
                <a:spLocks noChangeShapeType="1"/>
              </p:cNvSpPr>
              <p:nvPr/>
            </p:nvSpPr>
            <p:spPr bwMode="auto">
              <a:xfrm>
                <a:off x="1344" y="1354"/>
                <a:ext cx="21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10" name="Line 126"/>
              <p:cNvSpPr>
                <a:spLocks noChangeShapeType="1"/>
              </p:cNvSpPr>
              <p:nvPr/>
            </p:nvSpPr>
            <p:spPr bwMode="auto">
              <a:xfrm>
                <a:off x="1415" y="1362"/>
                <a:ext cx="0" cy="27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11" name="Line 127"/>
              <p:cNvSpPr>
                <a:spLocks noChangeShapeType="1"/>
              </p:cNvSpPr>
              <p:nvPr/>
            </p:nvSpPr>
            <p:spPr bwMode="auto">
              <a:xfrm>
                <a:off x="1413" y="1386"/>
                <a:ext cx="35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12" name="Line 128"/>
              <p:cNvSpPr>
                <a:spLocks noChangeShapeType="1"/>
              </p:cNvSpPr>
              <p:nvPr/>
            </p:nvSpPr>
            <p:spPr bwMode="auto">
              <a:xfrm>
                <a:off x="1451" y="1382"/>
                <a:ext cx="0" cy="15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13" name="Line 129"/>
              <p:cNvSpPr>
                <a:spLocks noChangeShapeType="1"/>
              </p:cNvSpPr>
              <p:nvPr/>
            </p:nvSpPr>
            <p:spPr bwMode="auto">
              <a:xfrm>
                <a:off x="1469" y="1415"/>
                <a:ext cx="84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14" name="Line 130"/>
              <p:cNvSpPr>
                <a:spLocks noChangeShapeType="1"/>
              </p:cNvSpPr>
              <p:nvPr/>
            </p:nvSpPr>
            <p:spPr bwMode="auto">
              <a:xfrm>
                <a:off x="1468" y="1404"/>
                <a:ext cx="0" cy="14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15" name="Line 131"/>
              <p:cNvSpPr>
                <a:spLocks noChangeShapeType="1"/>
              </p:cNvSpPr>
              <p:nvPr/>
            </p:nvSpPr>
            <p:spPr bwMode="auto">
              <a:xfrm>
                <a:off x="1450" y="1405"/>
                <a:ext cx="21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16" name="Line 132"/>
              <p:cNvSpPr>
                <a:spLocks noChangeShapeType="1"/>
              </p:cNvSpPr>
              <p:nvPr/>
            </p:nvSpPr>
            <p:spPr bwMode="auto">
              <a:xfrm>
                <a:off x="1548" y="1424"/>
                <a:ext cx="44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17" name="Line 133"/>
              <p:cNvSpPr>
                <a:spLocks noChangeShapeType="1"/>
              </p:cNvSpPr>
              <p:nvPr/>
            </p:nvSpPr>
            <p:spPr bwMode="auto">
              <a:xfrm>
                <a:off x="1550" y="1413"/>
                <a:ext cx="0" cy="15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18" name="Line 134"/>
              <p:cNvSpPr>
                <a:spLocks noChangeShapeType="1"/>
              </p:cNvSpPr>
              <p:nvPr/>
            </p:nvSpPr>
            <p:spPr bwMode="auto">
              <a:xfrm>
                <a:off x="1591" y="1422"/>
                <a:ext cx="0" cy="14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19" name="Line 135"/>
              <p:cNvSpPr>
                <a:spLocks noChangeShapeType="1"/>
              </p:cNvSpPr>
              <p:nvPr/>
            </p:nvSpPr>
            <p:spPr bwMode="auto">
              <a:xfrm>
                <a:off x="1638" y="1465"/>
                <a:ext cx="10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20" name="Line 136"/>
              <p:cNvSpPr>
                <a:spLocks noChangeShapeType="1"/>
              </p:cNvSpPr>
              <p:nvPr/>
            </p:nvSpPr>
            <p:spPr bwMode="auto">
              <a:xfrm>
                <a:off x="1644" y="1478"/>
                <a:ext cx="196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21" name="Line 137"/>
              <p:cNvSpPr>
                <a:spLocks noChangeShapeType="1"/>
              </p:cNvSpPr>
              <p:nvPr/>
            </p:nvSpPr>
            <p:spPr bwMode="auto">
              <a:xfrm>
                <a:off x="1647" y="1462"/>
                <a:ext cx="0" cy="15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22" name="Line 138"/>
              <p:cNvSpPr>
                <a:spLocks noChangeShapeType="1"/>
              </p:cNvSpPr>
              <p:nvPr/>
            </p:nvSpPr>
            <p:spPr bwMode="auto">
              <a:xfrm>
                <a:off x="1619" y="1433"/>
                <a:ext cx="0" cy="6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23" name="Line 139"/>
              <p:cNvSpPr>
                <a:spLocks noChangeShapeType="1"/>
              </p:cNvSpPr>
              <p:nvPr/>
            </p:nvSpPr>
            <p:spPr bwMode="auto">
              <a:xfrm>
                <a:off x="1855" y="1487"/>
                <a:ext cx="10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24" name="Line 140"/>
              <p:cNvSpPr>
                <a:spLocks noChangeShapeType="1"/>
              </p:cNvSpPr>
              <p:nvPr/>
            </p:nvSpPr>
            <p:spPr bwMode="auto">
              <a:xfrm>
                <a:off x="1864" y="1484"/>
                <a:ext cx="0" cy="15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25" name="Line 141"/>
              <p:cNvSpPr>
                <a:spLocks noChangeShapeType="1"/>
              </p:cNvSpPr>
              <p:nvPr/>
            </p:nvSpPr>
            <p:spPr bwMode="auto">
              <a:xfrm>
                <a:off x="1861" y="1497"/>
                <a:ext cx="19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26" name="Line 142"/>
              <p:cNvSpPr>
                <a:spLocks noChangeShapeType="1"/>
              </p:cNvSpPr>
              <p:nvPr/>
            </p:nvSpPr>
            <p:spPr bwMode="auto">
              <a:xfrm>
                <a:off x="1909" y="1533"/>
                <a:ext cx="31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27" name="Line 143"/>
              <p:cNvSpPr>
                <a:spLocks noChangeShapeType="1"/>
              </p:cNvSpPr>
              <p:nvPr/>
            </p:nvSpPr>
            <p:spPr bwMode="auto">
              <a:xfrm>
                <a:off x="1903" y="1513"/>
                <a:ext cx="10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28" name="Line 144"/>
              <p:cNvSpPr>
                <a:spLocks noChangeShapeType="1"/>
              </p:cNvSpPr>
              <p:nvPr/>
            </p:nvSpPr>
            <p:spPr bwMode="auto">
              <a:xfrm>
                <a:off x="1913" y="1510"/>
                <a:ext cx="0" cy="27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29" name="Line 145"/>
              <p:cNvSpPr>
                <a:spLocks noChangeShapeType="1"/>
              </p:cNvSpPr>
              <p:nvPr/>
            </p:nvSpPr>
            <p:spPr bwMode="auto">
              <a:xfrm>
                <a:off x="2185" y="1664"/>
                <a:ext cx="50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30" name="Line 146"/>
              <p:cNvSpPr>
                <a:spLocks noChangeShapeType="1"/>
              </p:cNvSpPr>
              <p:nvPr/>
            </p:nvSpPr>
            <p:spPr bwMode="auto">
              <a:xfrm>
                <a:off x="2187" y="1639"/>
                <a:ext cx="0" cy="28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31" name="Line 147"/>
              <p:cNvSpPr>
                <a:spLocks noChangeShapeType="1"/>
              </p:cNvSpPr>
              <p:nvPr/>
            </p:nvSpPr>
            <p:spPr bwMode="auto">
              <a:xfrm>
                <a:off x="2086" y="1641"/>
                <a:ext cx="104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32" name="Line 148"/>
              <p:cNvSpPr>
                <a:spLocks noChangeShapeType="1"/>
              </p:cNvSpPr>
              <p:nvPr/>
            </p:nvSpPr>
            <p:spPr bwMode="auto">
              <a:xfrm>
                <a:off x="2088" y="1619"/>
                <a:ext cx="0" cy="24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33" name="Line 149"/>
              <p:cNvSpPr>
                <a:spLocks noChangeShapeType="1"/>
              </p:cNvSpPr>
              <p:nvPr/>
            </p:nvSpPr>
            <p:spPr bwMode="auto">
              <a:xfrm>
                <a:off x="2072" y="1620"/>
                <a:ext cx="20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34" name="Line 150"/>
              <p:cNvSpPr>
                <a:spLocks noChangeShapeType="1"/>
              </p:cNvSpPr>
              <p:nvPr/>
            </p:nvSpPr>
            <p:spPr bwMode="auto">
              <a:xfrm>
                <a:off x="2038" y="1602"/>
                <a:ext cx="23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35" name="Line 151"/>
              <p:cNvSpPr>
                <a:spLocks noChangeShapeType="1"/>
              </p:cNvSpPr>
              <p:nvPr/>
            </p:nvSpPr>
            <p:spPr bwMode="auto">
              <a:xfrm>
                <a:off x="2041" y="1586"/>
                <a:ext cx="0" cy="16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36" name="Line 152"/>
              <p:cNvSpPr>
                <a:spLocks noChangeShapeType="1"/>
              </p:cNvSpPr>
              <p:nvPr/>
            </p:nvSpPr>
            <p:spPr bwMode="auto">
              <a:xfrm>
                <a:off x="1971" y="1588"/>
                <a:ext cx="73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37" name="Line 153"/>
              <p:cNvSpPr>
                <a:spLocks noChangeShapeType="1"/>
              </p:cNvSpPr>
              <p:nvPr/>
            </p:nvSpPr>
            <p:spPr bwMode="auto">
              <a:xfrm>
                <a:off x="1974" y="1558"/>
                <a:ext cx="0" cy="29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38" name="Line 154"/>
              <p:cNvSpPr>
                <a:spLocks noChangeShapeType="1"/>
              </p:cNvSpPr>
              <p:nvPr/>
            </p:nvSpPr>
            <p:spPr bwMode="auto">
              <a:xfrm>
                <a:off x="1952" y="1559"/>
                <a:ext cx="25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39" name="Line 155"/>
              <p:cNvSpPr>
                <a:spLocks noChangeShapeType="1"/>
              </p:cNvSpPr>
              <p:nvPr/>
            </p:nvSpPr>
            <p:spPr bwMode="auto">
              <a:xfrm>
                <a:off x="1934" y="1546"/>
                <a:ext cx="15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40" name="Line 156"/>
              <p:cNvSpPr>
                <a:spLocks noChangeShapeType="1"/>
              </p:cNvSpPr>
              <p:nvPr/>
            </p:nvSpPr>
            <p:spPr bwMode="auto">
              <a:xfrm>
                <a:off x="1937" y="1532"/>
                <a:ext cx="0" cy="16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41" name="Line 157"/>
              <p:cNvSpPr>
                <a:spLocks noChangeShapeType="1"/>
              </p:cNvSpPr>
              <p:nvPr/>
            </p:nvSpPr>
            <p:spPr bwMode="auto">
              <a:xfrm>
                <a:off x="626" y="839"/>
                <a:ext cx="3" cy="9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42" name="Line 158"/>
              <p:cNvSpPr>
                <a:spLocks noChangeShapeType="1"/>
              </p:cNvSpPr>
              <p:nvPr/>
            </p:nvSpPr>
            <p:spPr bwMode="auto">
              <a:xfrm>
                <a:off x="724" y="867"/>
                <a:ext cx="3" cy="3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43" name="Line 159"/>
              <p:cNvSpPr>
                <a:spLocks noChangeShapeType="1"/>
              </p:cNvSpPr>
              <p:nvPr/>
            </p:nvSpPr>
            <p:spPr bwMode="auto">
              <a:xfrm>
                <a:off x="806" y="930"/>
                <a:ext cx="3" cy="9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44" name="Line 160"/>
              <p:cNvSpPr>
                <a:spLocks noChangeShapeType="1"/>
              </p:cNvSpPr>
              <p:nvPr/>
            </p:nvSpPr>
            <p:spPr bwMode="auto">
              <a:xfrm>
                <a:off x="841" y="965"/>
                <a:ext cx="6" cy="9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45" name="Line 161"/>
              <p:cNvSpPr>
                <a:spLocks noChangeShapeType="1"/>
              </p:cNvSpPr>
              <p:nvPr/>
            </p:nvSpPr>
            <p:spPr bwMode="auto">
              <a:xfrm>
                <a:off x="923" y="1046"/>
                <a:ext cx="6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46" name="Freeform 162"/>
              <p:cNvSpPr>
                <a:spLocks/>
              </p:cNvSpPr>
              <p:nvPr/>
            </p:nvSpPr>
            <p:spPr bwMode="auto">
              <a:xfrm>
                <a:off x="948" y="1084"/>
                <a:ext cx="9" cy="1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3"/>
                  </a:cxn>
                  <a:cxn ang="0">
                    <a:pos x="3" y="6"/>
                  </a:cxn>
                </a:cxnLst>
                <a:rect l="0" t="0" r="r" b="b"/>
                <a:pathLst>
                  <a:path w="3" h="6">
                    <a:moveTo>
                      <a:pt x="0" y="0"/>
                    </a:moveTo>
                    <a:lnTo>
                      <a:pt x="2" y="3"/>
                    </a:lnTo>
                    <a:lnTo>
                      <a:pt x="3" y="6"/>
                    </a:lnTo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47" name="Line 163"/>
              <p:cNvSpPr>
                <a:spLocks noChangeShapeType="1"/>
              </p:cNvSpPr>
              <p:nvPr/>
            </p:nvSpPr>
            <p:spPr bwMode="auto">
              <a:xfrm>
                <a:off x="988" y="1113"/>
                <a:ext cx="4" cy="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48" name="Line 164"/>
              <p:cNvSpPr>
                <a:spLocks noChangeShapeType="1"/>
              </p:cNvSpPr>
              <p:nvPr/>
            </p:nvSpPr>
            <p:spPr bwMode="auto">
              <a:xfrm>
                <a:off x="1027" y="1156"/>
                <a:ext cx="6" cy="1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49" name="Line 165"/>
              <p:cNvSpPr>
                <a:spLocks noChangeShapeType="1"/>
              </p:cNvSpPr>
              <p:nvPr/>
            </p:nvSpPr>
            <p:spPr bwMode="auto">
              <a:xfrm>
                <a:off x="1127" y="1232"/>
                <a:ext cx="3" cy="19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50" name="Line 166"/>
              <p:cNvSpPr>
                <a:spLocks noChangeShapeType="1"/>
              </p:cNvSpPr>
              <p:nvPr/>
            </p:nvSpPr>
            <p:spPr bwMode="auto">
              <a:xfrm>
                <a:off x="1149" y="1270"/>
                <a:ext cx="3" cy="9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51" name="Line 167"/>
              <p:cNvSpPr>
                <a:spLocks noChangeShapeType="1"/>
              </p:cNvSpPr>
              <p:nvPr/>
            </p:nvSpPr>
            <p:spPr bwMode="auto">
              <a:xfrm>
                <a:off x="1625" y="1446"/>
                <a:ext cx="3" cy="1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52" name="Line 168"/>
              <p:cNvSpPr>
                <a:spLocks noChangeShapeType="1"/>
              </p:cNvSpPr>
              <p:nvPr/>
            </p:nvSpPr>
            <p:spPr bwMode="auto">
              <a:xfrm>
                <a:off x="1846" y="1478"/>
                <a:ext cx="3" cy="9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53" name="Line 169"/>
              <p:cNvSpPr>
                <a:spLocks noChangeShapeType="1"/>
              </p:cNvSpPr>
              <p:nvPr/>
            </p:nvSpPr>
            <p:spPr bwMode="auto">
              <a:xfrm>
                <a:off x="1953" y="1546"/>
                <a:ext cx="6" cy="13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54" name="Line 170"/>
              <p:cNvSpPr>
                <a:spLocks noChangeShapeType="1"/>
              </p:cNvSpPr>
              <p:nvPr/>
            </p:nvSpPr>
            <p:spPr bwMode="auto">
              <a:xfrm>
                <a:off x="2070" y="1603"/>
                <a:ext cx="3" cy="1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55" name="Freeform 171"/>
              <p:cNvSpPr>
                <a:spLocks/>
              </p:cNvSpPr>
              <p:nvPr/>
            </p:nvSpPr>
            <p:spPr bwMode="auto">
              <a:xfrm>
                <a:off x="412" y="785"/>
                <a:ext cx="25" cy="2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5"/>
                  </a:cxn>
                  <a:cxn ang="0">
                    <a:pos x="24" y="49"/>
                  </a:cxn>
                  <a:cxn ang="0">
                    <a:pos x="0" y="25"/>
                  </a:cxn>
                  <a:cxn ang="0">
                    <a:pos x="24" y="0"/>
                  </a:cxn>
                </a:cxnLst>
                <a:rect l="0" t="0" r="r" b="b"/>
                <a:pathLst>
                  <a:path w="48" h="49">
                    <a:moveTo>
                      <a:pt x="24" y="0"/>
                    </a:moveTo>
                    <a:lnTo>
                      <a:pt x="48" y="25"/>
                    </a:lnTo>
                    <a:lnTo>
                      <a:pt x="24" y="49"/>
                    </a:lnTo>
                    <a:lnTo>
                      <a:pt x="0" y="25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56" name="Freeform 172"/>
              <p:cNvSpPr>
                <a:spLocks/>
              </p:cNvSpPr>
              <p:nvPr/>
            </p:nvSpPr>
            <p:spPr bwMode="auto">
              <a:xfrm>
                <a:off x="478" y="801"/>
                <a:ext cx="25" cy="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4"/>
                  </a:cxn>
                  <a:cxn ang="0">
                    <a:pos x="24" y="48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48" y="24"/>
                    </a:lnTo>
                    <a:lnTo>
                      <a:pt x="24" y="48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57" name="Freeform 173"/>
              <p:cNvSpPr>
                <a:spLocks/>
              </p:cNvSpPr>
              <p:nvPr/>
            </p:nvSpPr>
            <p:spPr bwMode="auto">
              <a:xfrm>
                <a:off x="513" y="811"/>
                <a:ext cx="25" cy="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4"/>
                  </a:cxn>
                  <a:cxn ang="0">
                    <a:pos x="24" y="48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48" y="24"/>
                    </a:lnTo>
                    <a:lnTo>
                      <a:pt x="24" y="48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58" name="Freeform 174"/>
              <p:cNvSpPr>
                <a:spLocks/>
              </p:cNvSpPr>
              <p:nvPr/>
            </p:nvSpPr>
            <p:spPr bwMode="auto">
              <a:xfrm>
                <a:off x="528" y="817"/>
                <a:ext cx="25" cy="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4"/>
                  </a:cxn>
                  <a:cxn ang="0">
                    <a:pos x="24" y="48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48" y="24"/>
                    </a:lnTo>
                    <a:lnTo>
                      <a:pt x="24" y="48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59" name="Freeform 175"/>
              <p:cNvSpPr>
                <a:spLocks/>
              </p:cNvSpPr>
              <p:nvPr/>
            </p:nvSpPr>
            <p:spPr bwMode="auto">
              <a:xfrm>
                <a:off x="614" y="826"/>
                <a:ext cx="25" cy="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4"/>
                  </a:cxn>
                  <a:cxn ang="0">
                    <a:pos x="24" y="48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48" y="24"/>
                    </a:lnTo>
                    <a:lnTo>
                      <a:pt x="24" y="48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60" name="Freeform 176"/>
              <p:cNvSpPr>
                <a:spLocks/>
              </p:cNvSpPr>
              <p:nvPr/>
            </p:nvSpPr>
            <p:spPr bwMode="auto">
              <a:xfrm>
                <a:off x="617" y="836"/>
                <a:ext cx="25" cy="24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4"/>
                  </a:cxn>
                  <a:cxn ang="0">
                    <a:pos x="24" y="48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48" y="24"/>
                    </a:lnTo>
                    <a:lnTo>
                      <a:pt x="24" y="48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61" name="Freeform 177"/>
              <p:cNvSpPr>
                <a:spLocks/>
              </p:cNvSpPr>
              <p:nvPr/>
            </p:nvSpPr>
            <p:spPr bwMode="auto">
              <a:xfrm>
                <a:off x="702" y="845"/>
                <a:ext cx="25" cy="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4"/>
                  </a:cxn>
                  <a:cxn ang="0">
                    <a:pos x="24" y="48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48" y="24"/>
                    </a:lnTo>
                    <a:lnTo>
                      <a:pt x="24" y="48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62" name="Freeform 178"/>
              <p:cNvSpPr>
                <a:spLocks/>
              </p:cNvSpPr>
              <p:nvPr/>
            </p:nvSpPr>
            <p:spPr bwMode="auto">
              <a:xfrm>
                <a:off x="711" y="854"/>
                <a:ext cx="25" cy="2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4"/>
                  </a:cxn>
                  <a:cxn ang="0">
                    <a:pos x="24" y="49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8" h="49">
                    <a:moveTo>
                      <a:pt x="24" y="0"/>
                    </a:moveTo>
                    <a:lnTo>
                      <a:pt x="48" y="24"/>
                    </a:lnTo>
                    <a:lnTo>
                      <a:pt x="24" y="49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63" name="Freeform 179"/>
              <p:cNvSpPr>
                <a:spLocks/>
              </p:cNvSpPr>
              <p:nvPr/>
            </p:nvSpPr>
            <p:spPr bwMode="auto">
              <a:xfrm>
                <a:off x="714" y="889"/>
                <a:ext cx="26" cy="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9" y="24"/>
                  </a:cxn>
                  <a:cxn ang="0">
                    <a:pos x="24" y="48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9" h="48">
                    <a:moveTo>
                      <a:pt x="24" y="0"/>
                    </a:moveTo>
                    <a:lnTo>
                      <a:pt x="49" y="24"/>
                    </a:lnTo>
                    <a:lnTo>
                      <a:pt x="24" y="48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64" name="Freeform 180"/>
              <p:cNvSpPr>
                <a:spLocks/>
              </p:cNvSpPr>
              <p:nvPr/>
            </p:nvSpPr>
            <p:spPr bwMode="auto">
              <a:xfrm>
                <a:off x="733" y="899"/>
                <a:ext cx="26" cy="25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49" y="24"/>
                  </a:cxn>
                  <a:cxn ang="0">
                    <a:pos x="25" y="48"/>
                  </a:cxn>
                  <a:cxn ang="0">
                    <a:pos x="0" y="24"/>
                  </a:cxn>
                  <a:cxn ang="0">
                    <a:pos x="25" y="0"/>
                  </a:cxn>
                </a:cxnLst>
                <a:rect l="0" t="0" r="r" b="b"/>
                <a:pathLst>
                  <a:path w="49" h="48">
                    <a:moveTo>
                      <a:pt x="25" y="0"/>
                    </a:moveTo>
                    <a:lnTo>
                      <a:pt x="49" y="24"/>
                    </a:lnTo>
                    <a:lnTo>
                      <a:pt x="25" y="48"/>
                    </a:lnTo>
                    <a:lnTo>
                      <a:pt x="0" y="24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65" name="Freeform 181"/>
              <p:cNvSpPr>
                <a:spLocks/>
              </p:cNvSpPr>
              <p:nvPr/>
            </p:nvSpPr>
            <p:spPr bwMode="auto">
              <a:xfrm>
                <a:off x="756" y="908"/>
                <a:ext cx="25" cy="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4"/>
                  </a:cxn>
                  <a:cxn ang="0">
                    <a:pos x="24" y="48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48" y="24"/>
                    </a:lnTo>
                    <a:lnTo>
                      <a:pt x="24" y="48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66" name="Freeform 182"/>
              <p:cNvSpPr>
                <a:spLocks/>
              </p:cNvSpPr>
              <p:nvPr/>
            </p:nvSpPr>
            <p:spPr bwMode="auto">
              <a:xfrm>
                <a:off x="793" y="917"/>
                <a:ext cx="25" cy="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4"/>
                  </a:cxn>
                  <a:cxn ang="0">
                    <a:pos x="24" y="48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48" y="24"/>
                    </a:lnTo>
                    <a:lnTo>
                      <a:pt x="24" y="48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67" name="Freeform 183"/>
              <p:cNvSpPr>
                <a:spLocks/>
              </p:cNvSpPr>
              <p:nvPr/>
            </p:nvSpPr>
            <p:spPr bwMode="auto">
              <a:xfrm>
                <a:off x="796" y="927"/>
                <a:ext cx="25" cy="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4"/>
                  </a:cxn>
                  <a:cxn ang="0">
                    <a:pos x="24" y="49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8" h="49">
                    <a:moveTo>
                      <a:pt x="24" y="0"/>
                    </a:moveTo>
                    <a:lnTo>
                      <a:pt x="48" y="24"/>
                    </a:lnTo>
                    <a:lnTo>
                      <a:pt x="24" y="49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68" name="Freeform 184"/>
              <p:cNvSpPr>
                <a:spLocks/>
              </p:cNvSpPr>
              <p:nvPr/>
            </p:nvSpPr>
            <p:spPr bwMode="auto">
              <a:xfrm>
                <a:off x="815" y="942"/>
                <a:ext cx="26" cy="26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49" y="25"/>
                  </a:cxn>
                  <a:cxn ang="0">
                    <a:pos x="25" y="49"/>
                  </a:cxn>
                  <a:cxn ang="0">
                    <a:pos x="0" y="25"/>
                  </a:cxn>
                  <a:cxn ang="0">
                    <a:pos x="25" y="0"/>
                  </a:cxn>
                </a:cxnLst>
                <a:rect l="0" t="0" r="r" b="b"/>
                <a:pathLst>
                  <a:path w="49" h="49">
                    <a:moveTo>
                      <a:pt x="25" y="0"/>
                    </a:moveTo>
                    <a:lnTo>
                      <a:pt x="49" y="25"/>
                    </a:lnTo>
                    <a:lnTo>
                      <a:pt x="25" y="49"/>
                    </a:lnTo>
                    <a:lnTo>
                      <a:pt x="0" y="25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69" name="Freeform 185"/>
              <p:cNvSpPr>
                <a:spLocks/>
              </p:cNvSpPr>
              <p:nvPr/>
            </p:nvSpPr>
            <p:spPr bwMode="auto">
              <a:xfrm>
                <a:off x="828" y="952"/>
                <a:ext cx="25" cy="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4"/>
                  </a:cxn>
                  <a:cxn ang="0">
                    <a:pos x="24" y="48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48" y="24"/>
                    </a:lnTo>
                    <a:lnTo>
                      <a:pt x="24" y="48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70" name="Freeform 186"/>
              <p:cNvSpPr>
                <a:spLocks/>
              </p:cNvSpPr>
              <p:nvPr/>
            </p:nvSpPr>
            <p:spPr bwMode="auto">
              <a:xfrm>
                <a:off x="834" y="962"/>
                <a:ext cx="25" cy="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4"/>
                  </a:cxn>
                  <a:cxn ang="0">
                    <a:pos x="24" y="48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48" y="24"/>
                    </a:lnTo>
                    <a:lnTo>
                      <a:pt x="24" y="48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71" name="Freeform 187"/>
              <p:cNvSpPr>
                <a:spLocks/>
              </p:cNvSpPr>
              <p:nvPr/>
            </p:nvSpPr>
            <p:spPr bwMode="auto">
              <a:xfrm>
                <a:off x="841" y="990"/>
                <a:ext cx="25" cy="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4"/>
                  </a:cxn>
                  <a:cxn ang="0">
                    <a:pos x="24" y="48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48" y="24"/>
                    </a:lnTo>
                    <a:lnTo>
                      <a:pt x="24" y="48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72" name="Freeform 188"/>
              <p:cNvSpPr>
                <a:spLocks/>
              </p:cNvSpPr>
              <p:nvPr/>
            </p:nvSpPr>
            <p:spPr bwMode="auto">
              <a:xfrm>
                <a:off x="869" y="999"/>
                <a:ext cx="25" cy="2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4"/>
                  </a:cxn>
                  <a:cxn ang="0">
                    <a:pos x="24" y="49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8" h="49">
                    <a:moveTo>
                      <a:pt x="24" y="0"/>
                    </a:moveTo>
                    <a:lnTo>
                      <a:pt x="48" y="24"/>
                    </a:lnTo>
                    <a:lnTo>
                      <a:pt x="24" y="49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73" name="Freeform 189"/>
              <p:cNvSpPr>
                <a:spLocks/>
              </p:cNvSpPr>
              <p:nvPr/>
            </p:nvSpPr>
            <p:spPr bwMode="auto">
              <a:xfrm>
                <a:off x="875" y="1008"/>
                <a:ext cx="25" cy="2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4"/>
                  </a:cxn>
                  <a:cxn ang="0">
                    <a:pos x="24" y="49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8" h="49">
                    <a:moveTo>
                      <a:pt x="24" y="0"/>
                    </a:moveTo>
                    <a:lnTo>
                      <a:pt x="48" y="24"/>
                    </a:lnTo>
                    <a:lnTo>
                      <a:pt x="24" y="49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74" name="Freeform 190"/>
              <p:cNvSpPr>
                <a:spLocks/>
              </p:cNvSpPr>
              <p:nvPr/>
            </p:nvSpPr>
            <p:spPr bwMode="auto">
              <a:xfrm>
                <a:off x="881" y="1025"/>
                <a:ext cx="25" cy="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4"/>
                  </a:cxn>
                  <a:cxn ang="0">
                    <a:pos x="24" y="48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48" y="24"/>
                    </a:lnTo>
                    <a:lnTo>
                      <a:pt x="24" y="48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75" name="Freeform 191"/>
              <p:cNvSpPr>
                <a:spLocks/>
              </p:cNvSpPr>
              <p:nvPr/>
            </p:nvSpPr>
            <p:spPr bwMode="auto">
              <a:xfrm>
                <a:off x="910" y="1034"/>
                <a:ext cx="25" cy="25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49" y="24"/>
                  </a:cxn>
                  <a:cxn ang="0">
                    <a:pos x="25" y="48"/>
                  </a:cxn>
                  <a:cxn ang="0">
                    <a:pos x="0" y="24"/>
                  </a:cxn>
                  <a:cxn ang="0">
                    <a:pos x="25" y="0"/>
                  </a:cxn>
                </a:cxnLst>
                <a:rect l="0" t="0" r="r" b="b"/>
                <a:pathLst>
                  <a:path w="49" h="48">
                    <a:moveTo>
                      <a:pt x="25" y="0"/>
                    </a:moveTo>
                    <a:lnTo>
                      <a:pt x="49" y="24"/>
                    </a:lnTo>
                    <a:lnTo>
                      <a:pt x="25" y="48"/>
                    </a:lnTo>
                    <a:lnTo>
                      <a:pt x="0" y="24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76" name="Freeform 192"/>
              <p:cNvSpPr>
                <a:spLocks/>
              </p:cNvSpPr>
              <p:nvPr/>
            </p:nvSpPr>
            <p:spPr bwMode="auto">
              <a:xfrm>
                <a:off x="916" y="1062"/>
                <a:ext cx="25" cy="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4"/>
                  </a:cxn>
                  <a:cxn ang="0">
                    <a:pos x="24" y="48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48" y="24"/>
                    </a:lnTo>
                    <a:lnTo>
                      <a:pt x="24" y="48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77" name="Freeform 193"/>
              <p:cNvSpPr>
                <a:spLocks/>
              </p:cNvSpPr>
              <p:nvPr/>
            </p:nvSpPr>
            <p:spPr bwMode="auto">
              <a:xfrm>
                <a:off x="935" y="1071"/>
                <a:ext cx="25" cy="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4"/>
                  </a:cxn>
                  <a:cxn ang="0">
                    <a:pos x="24" y="48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48" y="24"/>
                    </a:lnTo>
                    <a:lnTo>
                      <a:pt x="24" y="48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78" name="Freeform 194"/>
              <p:cNvSpPr>
                <a:spLocks/>
              </p:cNvSpPr>
              <p:nvPr/>
            </p:nvSpPr>
            <p:spPr bwMode="auto">
              <a:xfrm>
                <a:off x="941" y="1081"/>
                <a:ext cx="25" cy="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4"/>
                  </a:cxn>
                  <a:cxn ang="0">
                    <a:pos x="24" y="49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8" h="49">
                    <a:moveTo>
                      <a:pt x="24" y="0"/>
                    </a:moveTo>
                    <a:lnTo>
                      <a:pt x="48" y="24"/>
                    </a:lnTo>
                    <a:lnTo>
                      <a:pt x="24" y="49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79" name="Freeform 195"/>
              <p:cNvSpPr>
                <a:spLocks/>
              </p:cNvSpPr>
              <p:nvPr/>
            </p:nvSpPr>
            <p:spPr bwMode="auto">
              <a:xfrm>
                <a:off x="945" y="1090"/>
                <a:ext cx="25" cy="2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5"/>
                  </a:cxn>
                  <a:cxn ang="0">
                    <a:pos x="24" y="49"/>
                  </a:cxn>
                  <a:cxn ang="0">
                    <a:pos x="0" y="25"/>
                  </a:cxn>
                  <a:cxn ang="0">
                    <a:pos x="24" y="0"/>
                  </a:cxn>
                </a:cxnLst>
                <a:rect l="0" t="0" r="r" b="b"/>
                <a:pathLst>
                  <a:path w="48" h="49">
                    <a:moveTo>
                      <a:pt x="24" y="0"/>
                    </a:moveTo>
                    <a:lnTo>
                      <a:pt x="48" y="25"/>
                    </a:lnTo>
                    <a:lnTo>
                      <a:pt x="24" y="49"/>
                    </a:lnTo>
                    <a:lnTo>
                      <a:pt x="0" y="25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80" name="Freeform 196"/>
              <p:cNvSpPr>
                <a:spLocks/>
              </p:cNvSpPr>
              <p:nvPr/>
            </p:nvSpPr>
            <p:spPr bwMode="auto">
              <a:xfrm>
                <a:off x="976" y="1100"/>
                <a:ext cx="25" cy="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4"/>
                  </a:cxn>
                  <a:cxn ang="0">
                    <a:pos x="24" y="48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48" y="24"/>
                    </a:lnTo>
                    <a:lnTo>
                      <a:pt x="24" y="48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81" name="Freeform 197"/>
              <p:cNvSpPr>
                <a:spLocks/>
              </p:cNvSpPr>
              <p:nvPr/>
            </p:nvSpPr>
            <p:spPr bwMode="auto">
              <a:xfrm>
                <a:off x="979" y="1106"/>
                <a:ext cx="26" cy="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9" y="24"/>
                  </a:cxn>
                  <a:cxn ang="0">
                    <a:pos x="24" y="48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9" h="48">
                    <a:moveTo>
                      <a:pt x="24" y="0"/>
                    </a:moveTo>
                    <a:lnTo>
                      <a:pt x="49" y="24"/>
                    </a:lnTo>
                    <a:lnTo>
                      <a:pt x="24" y="48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82" name="Freeform 198"/>
              <p:cNvSpPr>
                <a:spLocks/>
              </p:cNvSpPr>
              <p:nvPr/>
            </p:nvSpPr>
            <p:spPr bwMode="auto">
              <a:xfrm>
                <a:off x="988" y="1116"/>
                <a:ext cx="26" cy="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9" y="24"/>
                  </a:cxn>
                  <a:cxn ang="0">
                    <a:pos x="24" y="48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9" h="48">
                    <a:moveTo>
                      <a:pt x="24" y="0"/>
                    </a:moveTo>
                    <a:lnTo>
                      <a:pt x="49" y="24"/>
                    </a:lnTo>
                    <a:lnTo>
                      <a:pt x="24" y="48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83" name="Freeform 199"/>
              <p:cNvSpPr>
                <a:spLocks/>
              </p:cNvSpPr>
              <p:nvPr/>
            </p:nvSpPr>
            <p:spPr bwMode="auto">
              <a:xfrm>
                <a:off x="1005" y="1125"/>
                <a:ext cx="25" cy="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4"/>
                  </a:cxn>
                  <a:cxn ang="0">
                    <a:pos x="24" y="48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48" y="24"/>
                    </a:lnTo>
                    <a:lnTo>
                      <a:pt x="24" y="48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84" name="Freeform 200"/>
              <p:cNvSpPr>
                <a:spLocks/>
              </p:cNvSpPr>
              <p:nvPr/>
            </p:nvSpPr>
            <p:spPr bwMode="auto">
              <a:xfrm>
                <a:off x="1014" y="1144"/>
                <a:ext cx="25" cy="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4"/>
                  </a:cxn>
                  <a:cxn ang="0">
                    <a:pos x="24" y="48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48" y="24"/>
                    </a:lnTo>
                    <a:lnTo>
                      <a:pt x="24" y="48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85" name="Freeform 201"/>
              <p:cNvSpPr>
                <a:spLocks/>
              </p:cNvSpPr>
              <p:nvPr/>
            </p:nvSpPr>
            <p:spPr bwMode="auto">
              <a:xfrm>
                <a:off x="1020" y="1153"/>
                <a:ext cx="25" cy="2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4"/>
                  </a:cxn>
                  <a:cxn ang="0">
                    <a:pos x="24" y="49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8" h="49">
                    <a:moveTo>
                      <a:pt x="24" y="0"/>
                    </a:moveTo>
                    <a:lnTo>
                      <a:pt x="48" y="24"/>
                    </a:lnTo>
                    <a:lnTo>
                      <a:pt x="24" y="49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86" name="Freeform 202"/>
              <p:cNvSpPr>
                <a:spLocks/>
              </p:cNvSpPr>
              <p:nvPr/>
            </p:nvSpPr>
            <p:spPr bwMode="auto">
              <a:xfrm>
                <a:off x="1027" y="1162"/>
                <a:ext cx="25" cy="2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5"/>
                  </a:cxn>
                  <a:cxn ang="0">
                    <a:pos x="24" y="49"/>
                  </a:cxn>
                  <a:cxn ang="0">
                    <a:pos x="0" y="25"/>
                  </a:cxn>
                  <a:cxn ang="0">
                    <a:pos x="24" y="0"/>
                  </a:cxn>
                </a:cxnLst>
                <a:rect l="0" t="0" r="r" b="b"/>
                <a:pathLst>
                  <a:path w="48" h="49">
                    <a:moveTo>
                      <a:pt x="24" y="0"/>
                    </a:moveTo>
                    <a:lnTo>
                      <a:pt x="48" y="25"/>
                    </a:lnTo>
                    <a:lnTo>
                      <a:pt x="24" y="49"/>
                    </a:lnTo>
                    <a:lnTo>
                      <a:pt x="0" y="25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87" name="Freeform 203"/>
              <p:cNvSpPr>
                <a:spLocks/>
              </p:cNvSpPr>
              <p:nvPr/>
            </p:nvSpPr>
            <p:spPr bwMode="auto">
              <a:xfrm>
                <a:off x="1048" y="1172"/>
                <a:ext cx="25" cy="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4"/>
                  </a:cxn>
                  <a:cxn ang="0">
                    <a:pos x="24" y="48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48" y="24"/>
                    </a:lnTo>
                    <a:lnTo>
                      <a:pt x="24" y="48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88" name="Freeform 204"/>
              <p:cNvSpPr>
                <a:spLocks/>
              </p:cNvSpPr>
              <p:nvPr/>
            </p:nvSpPr>
            <p:spPr bwMode="auto">
              <a:xfrm>
                <a:off x="1064" y="1182"/>
                <a:ext cx="25" cy="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4"/>
                  </a:cxn>
                  <a:cxn ang="0">
                    <a:pos x="24" y="48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48" y="24"/>
                    </a:lnTo>
                    <a:lnTo>
                      <a:pt x="24" y="48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89" name="Freeform 205"/>
              <p:cNvSpPr>
                <a:spLocks/>
              </p:cNvSpPr>
              <p:nvPr/>
            </p:nvSpPr>
            <p:spPr bwMode="auto">
              <a:xfrm>
                <a:off x="1099" y="1191"/>
                <a:ext cx="25" cy="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4"/>
                  </a:cxn>
                  <a:cxn ang="0">
                    <a:pos x="24" y="48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48" y="24"/>
                    </a:lnTo>
                    <a:lnTo>
                      <a:pt x="24" y="48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90" name="Freeform 206"/>
              <p:cNvSpPr>
                <a:spLocks/>
              </p:cNvSpPr>
              <p:nvPr/>
            </p:nvSpPr>
            <p:spPr bwMode="auto">
              <a:xfrm>
                <a:off x="1105" y="1201"/>
                <a:ext cx="25" cy="24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4"/>
                  </a:cxn>
                  <a:cxn ang="0">
                    <a:pos x="24" y="48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48" y="24"/>
                    </a:lnTo>
                    <a:lnTo>
                      <a:pt x="24" y="48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91" name="Freeform 207"/>
              <p:cNvSpPr>
                <a:spLocks/>
              </p:cNvSpPr>
              <p:nvPr/>
            </p:nvSpPr>
            <p:spPr bwMode="auto">
              <a:xfrm>
                <a:off x="1115" y="1219"/>
                <a:ext cx="25" cy="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4"/>
                  </a:cxn>
                  <a:cxn ang="0">
                    <a:pos x="24" y="48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48" y="24"/>
                    </a:lnTo>
                    <a:lnTo>
                      <a:pt x="24" y="48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92" name="Freeform 208"/>
              <p:cNvSpPr>
                <a:spLocks/>
              </p:cNvSpPr>
              <p:nvPr/>
            </p:nvSpPr>
            <p:spPr bwMode="auto">
              <a:xfrm>
                <a:off x="1118" y="1238"/>
                <a:ext cx="25" cy="2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5"/>
                  </a:cxn>
                  <a:cxn ang="0">
                    <a:pos x="24" y="49"/>
                  </a:cxn>
                  <a:cxn ang="0">
                    <a:pos x="0" y="25"/>
                  </a:cxn>
                  <a:cxn ang="0">
                    <a:pos x="24" y="0"/>
                  </a:cxn>
                </a:cxnLst>
                <a:rect l="0" t="0" r="r" b="b"/>
                <a:pathLst>
                  <a:path w="48" h="49">
                    <a:moveTo>
                      <a:pt x="24" y="0"/>
                    </a:moveTo>
                    <a:lnTo>
                      <a:pt x="48" y="25"/>
                    </a:lnTo>
                    <a:lnTo>
                      <a:pt x="24" y="49"/>
                    </a:lnTo>
                    <a:lnTo>
                      <a:pt x="0" y="25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93" name="Freeform 209"/>
              <p:cNvSpPr>
                <a:spLocks/>
              </p:cNvSpPr>
              <p:nvPr/>
            </p:nvSpPr>
            <p:spPr bwMode="auto">
              <a:xfrm>
                <a:off x="1130" y="1248"/>
                <a:ext cx="25" cy="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4"/>
                  </a:cxn>
                  <a:cxn ang="0">
                    <a:pos x="24" y="48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48" y="24"/>
                    </a:lnTo>
                    <a:lnTo>
                      <a:pt x="24" y="48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94" name="Freeform 210"/>
              <p:cNvSpPr>
                <a:spLocks/>
              </p:cNvSpPr>
              <p:nvPr/>
            </p:nvSpPr>
            <p:spPr bwMode="auto">
              <a:xfrm>
                <a:off x="1137" y="1257"/>
                <a:ext cx="25" cy="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4"/>
                  </a:cxn>
                  <a:cxn ang="0">
                    <a:pos x="24" y="48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48" y="24"/>
                    </a:lnTo>
                    <a:lnTo>
                      <a:pt x="24" y="48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95" name="Freeform 211"/>
              <p:cNvSpPr>
                <a:spLocks/>
              </p:cNvSpPr>
              <p:nvPr/>
            </p:nvSpPr>
            <p:spPr bwMode="auto">
              <a:xfrm>
                <a:off x="1140" y="1267"/>
                <a:ext cx="25" cy="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4"/>
                  </a:cxn>
                  <a:cxn ang="0">
                    <a:pos x="24" y="48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48" y="24"/>
                    </a:lnTo>
                    <a:lnTo>
                      <a:pt x="24" y="48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96" name="Freeform 212"/>
              <p:cNvSpPr>
                <a:spLocks/>
              </p:cNvSpPr>
              <p:nvPr/>
            </p:nvSpPr>
            <p:spPr bwMode="auto">
              <a:xfrm>
                <a:off x="1146" y="1276"/>
                <a:ext cx="25" cy="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4"/>
                  </a:cxn>
                  <a:cxn ang="0">
                    <a:pos x="24" y="48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48" y="24"/>
                    </a:lnTo>
                    <a:lnTo>
                      <a:pt x="24" y="48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97" name="Freeform 213"/>
              <p:cNvSpPr>
                <a:spLocks/>
              </p:cNvSpPr>
              <p:nvPr/>
            </p:nvSpPr>
            <p:spPr bwMode="auto">
              <a:xfrm>
                <a:off x="1168" y="1285"/>
                <a:ext cx="26" cy="25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49" y="24"/>
                  </a:cxn>
                  <a:cxn ang="0">
                    <a:pos x="25" y="48"/>
                  </a:cxn>
                  <a:cxn ang="0">
                    <a:pos x="0" y="24"/>
                  </a:cxn>
                  <a:cxn ang="0">
                    <a:pos x="25" y="0"/>
                  </a:cxn>
                </a:cxnLst>
                <a:rect l="0" t="0" r="r" b="b"/>
                <a:pathLst>
                  <a:path w="49" h="48">
                    <a:moveTo>
                      <a:pt x="25" y="0"/>
                    </a:moveTo>
                    <a:lnTo>
                      <a:pt x="49" y="24"/>
                    </a:lnTo>
                    <a:lnTo>
                      <a:pt x="25" y="48"/>
                    </a:lnTo>
                    <a:lnTo>
                      <a:pt x="0" y="24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98" name="Freeform 214"/>
              <p:cNvSpPr>
                <a:spLocks/>
              </p:cNvSpPr>
              <p:nvPr/>
            </p:nvSpPr>
            <p:spPr bwMode="auto">
              <a:xfrm>
                <a:off x="1194" y="1295"/>
                <a:ext cx="25" cy="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4"/>
                  </a:cxn>
                  <a:cxn ang="0">
                    <a:pos x="24" y="48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48" y="24"/>
                    </a:lnTo>
                    <a:lnTo>
                      <a:pt x="24" y="48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799" name="Freeform 215"/>
              <p:cNvSpPr>
                <a:spLocks/>
              </p:cNvSpPr>
              <p:nvPr/>
            </p:nvSpPr>
            <p:spPr bwMode="auto">
              <a:xfrm>
                <a:off x="1216" y="1313"/>
                <a:ext cx="25" cy="2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5"/>
                  </a:cxn>
                  <a:cxn ang="0">
                    <a:pos x="24" y="49"/>
                  </a:cxn>
                  <a:cxn ang="0">
                    <a:pos x="0" y="25"/>
                  </a:cxn>
                  <a:cxn ang="0">
                    <a:pos x="24" y="0"/>
                  </a:cxn>
                </a:cxnLst>
                <a:rect l="0" t="0" r="r" b="b"/>
                <a:pathLst>
                  <a:path w="48" h="49">
                    <a:moveTo>
                      <a:pt x="24" y="0"/>
                    </a:moveTo>
                    <a:lnTo>
                      <a:pt x="48" y="25"/>
                    </a:lnTo>
                    <a:lnTo>
                      <a:pt x="24" y="49"/>
                    </a:lnTo>
                    <a:lnTo>
                      <a:pt x="0" y="25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00" name="Freeform 216"/>
              <p:cNvSpPr>
                <a:spLocks/>
              </p:cNvSpPr>
              <p:nvPr/>
            </p:nvSpPr>
            <p:spPr bwMode="auto">
              <a:xfrm>
                <a:off x="1316" y="1323"/>
                <a:ext cx="25" cy="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4"/>
                  </a:cxn>
                  <a:cxn ang="0">
                    <a:pos x="24" y="48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48" y="24"/>
                    </a:lnTo>
                    <a:lnTo>
                      <a:pt x="24" y="48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01" name="Freeform 217"/>
              <p:cNvSpPr>
                <a:spLocks/>
              </p:cNvSpPr>
              <p:nvPr/>
            </p:nvSpPr>
            <p:spPr bwMode="auto">
              <a:xfrm>
                <a:off x="1323" y="1333"/>
                <a:ext cx="25" cy="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4"/>
                  </a:cxn>
                  <a:cxn ang="0">
                    <a:pos x="24" y="48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48" y="24"/>
                    </a:lnTo>
                    <a:lnTo>
                      <a:pt x="24" y="48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02" name="Freeform 218"/>
              <p:cNvSpPr>
                <a:spLocks/>
              </p:cNvSpPr>
              <p:nvPr/>
            </p:nvSpPr>
            <p:spPr bwMode="auto">
              <a:xfrm>
                <a:off x="1332" y="1342"/>
                <a:ext cx="26" cy="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9" y="24"/>
                  </a:cxn>
                  <a:cxn ang="0">
                    <a:pos x="24" y="48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9" h="48">
                    <a:moveTo>
                      <a:pt x="24" y="0"/>
                    </a:moveTo>
                    <a:lnTo>
                      <a:pt x="49" y="24"/>
                    </a:lnTo>
                    <a:lnTo>
                      <a:pt x="24" y="48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03" name="Freeform 219"/>
              <p:cNvSpPr>
                <a:spLocks/>
              </p:cNvSpPr>
              <p:nvPr/>
            </p:nvSpPr>
            <p:spPr bwMode="auto">
              <a:xfrm>
                <a:off x="1386" y="1352"/>
                <a:ext cx="25" cy="24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4"/>
                  </a:cxn>
                  <a:cxn ang="0">
                    <a:pos x="24" y="48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48" y="24"/>
                    </a:lnTo>
                    <a:lnTo>
                      <a:pt x="24" y="48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04" name="Freeform 220"/>
              <p:cNvSpPr>
                <a:spLocks/>
              </p:cNvSpPr>
              <p:nvPr/>
            </p:nvSpPr>
            <p:spPr bwMode="auto">
              <a:xfrm>
                <a:off x="1417" y="1370"/>
                <a:ext cx="26" cy="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9" y="24"/>
                  </a:cxn>
                  <a:cxn ang="0">
                    <a:pos x="24" y="48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9" h="48">
                    <a:moveTo>
                      <a:pt x="24" y="0"/>
                    </a:moveTo>
                    <a:lnTo>
                      <a:pt x="49" y="24"/>
                    </a:lnTo>
                    <a:lnTo>
                      <a:pt x="24" y="48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05" name="Freeform 221"/>
              <p:cNvSpPr>
                <a:spLocks/>
              </p:cNvSpPr>
              <p:nvPr/>
            </p:nvSpPr>
            <p:spPr bwMode="auto">
              <a:xfrm>
                <a:off x="1439" y="1392"/>
                <a:ext cx="26" cy="26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49" y="25"/>
                  </a:cxn>
                  <a:cxn ang="0">
                    <a:pos x="25" y="49"/>
                  </a:cxn>
                  <a:cxn ang="0">
                    <a:pos x="0" y="25"/>
                  </a:cxn>
                  <a:cxn ang="0">
                    <a:pos x="25" y="0"/>
                  </a:cxn>
                </a:cxnLst>
                <a:rect l="0" t="0" r="r" b="b"/>
                <a:pathLst>
                  <a:path w="49" h="49">
                    <a:moveTo>
                      <a:pt x="25" y="0"/>
                    </a:moveTo>
                    <a:lnTo>
                      <a:pt x="49" y="25"/>
                    </a:lnTo>
                    <a:lnTo>
                      <a:pt x="25" y="49"/>
                    </a:lnTo>
                    <a:lnTo>
                      <a:pt x="0" y="25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06" name="Freeform 222"/>
              <p:cNvSpPr>
                <a:spLocks/>
              </p:cNvSpPr>
              <p:nvPr/>
            </p:nvSpPr>
            <p:spPr bwMode="auto">
              <a:xfrm>
                <a:off x="1518" y="1402"/>
                <a:ext cx="25" cy="25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49" y="24"/>
                  </a:cxn>
                  <a:cxn ang="0">
                    <a:pos x="25" y="48"/>
                  </a:cxn>
                  <a:cxn ang="0">
                    <a:pos x="0" y="24"/>
                  </a:cxn>
                  <a:cxn ang="0">
                    <a:pos x="25" y="0"/>
                  </a:cxn>
                </a:cxnLst>
                <a:rect l="0" t="0" r="r" b="b"/>
                <a:pathLst>
                  <a:path w="49" h="48">
                    <a:moveTo>
                      <a:pt x="25" y="0"/>
                    </a:moveTo>
                    <a:lnTo>
                      <a:pt x="49" y="24"/>
                    </a:lnTo>
                    <a:lnTo>
                      <a:pt x="25" y="48"/>
                    </a:lnTo>
                    <a:lnTo>
                      <a:pt x="0" y="24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07" name="Freeform 223"/>
              <p:cNvSpPr>
                <a:spLocks/>
              </p:cNvSpPr>
              <p:nvPr/>
            </p:nvSpPr>
            <p:spPr bwMode="auto">
              <a:xfrm>
                <a:off x="1562" y="1411"/>
                <a:ext cx="25" cy="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4"/>
                  </a:cxn>
                  <a:cxn ang="0">
                    <a:pos x="24" y="48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48" y="24"/>
                    </a:lnTo>
                    <a:lnTo>
                      <a:pt x="24" y="48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08" name="Freeform 224"/>
              <p:cNvSpPr>
                <a:spLocks/>
              </p:cNvSpPr>
              <p:nvPr/>
            </p:nvSpPr>
            <p:spPr bwMode="auto">
              <a:xfrm>
                <a:off x="1594" y="1421"/>
                <a:ext cx="25" cy="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9" y="24"/>
                  </a:cxn>
                  <a:cxn ang="0">
                    <a:pos x="24" y="48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9" h="48">
                    <a:moveTo>
                      <a:pt x="24" y="0"/>
                    </a:moveTo>
                    <a:lnTo>
                      <a:pt x="49" y="24"/>
                    </a:lnTo>
                    <a:lnTo>
                      <a:pt x="24" y="48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09" name="Freeform 225"/>
              <p:cNvSpPr>
                <a:spLocks/>
              </p:cNvSpPr>
              <p:nvPr/>
            </p:nvSpPr>
            <p:spPr bwMode="auto">
              <a:xfrm>
                <a:off x="1612" y="1433"/>
                <a:ext cx="26" cy="25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49" y="24"/>
                  </a:cxn>
                  <a:cxn ang="0">
                    <a:pos x="25" y="48"/>
                  </a:cxn>
                  <a:cxn ang="0">
                    <a:pos x="0" y="24"/>
                  </a:cxn>
                  <a:cxn ang="0">
                    <a:pos x="25" y="0"/>
                  </a:cxn>
                </a:cxnLst>
                <a:rect l="0" t="0" r="r" b="b"/>
                <a:pathLst>
                  <a:path w="49" h="48">
                    <a:moveTo>
                      <a:pt x="25" y="0"/>
                    </a:moveTo>
                    <a:lnTo>
                      <a:pt x="49" y="24"/>
                    </a:lnTo>
                    <a:lnTo>
                      <a:pt x="25" y="48"/>
                    </a:lnTo>
                    <a:lnTo>
                      <a:pt x="0" y="24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10" name="Freeform 226"/>
              <p:cNvSpPr>
                <a:spLocks/>
              </p:cNvSpPr>
              <p:nvPr/>
            </p:nvSpPr>
            <p:spPr bwMode="auto">
              <a:xfrm>
                <a:off x="1615" y="1452"/>
                <a:ext cx="26" cy="26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49" y="24"/>
                  </a:cxn>
                  <a:cxn ang="0">
                    <a:pos x="25" y="49"/>
                  </a:cxn>
                  <a:cxn ang="0">
                    <a:pos x="0" y="24"/>
                  </a:cxn>
                  <a:cxn ang="0">
                    <a:pos x="25" y="0"/>
                  </a:cxn>
                </a:cxnLst>
                <a:rect l="0" t="0" r="r" b="b"/>
                <a:pathLst>
                  <a:path w="49" h="49">
                    <a:moveTo>
                      <a:pt x="25" y="0"/>
                    </a:moveTo>
                    <a:lnTo>
                      <a:pt x="49" y="24"/>
                    </a:lnTo>
                    <a:lnTo>
                      <a:pt x="25" y="49"/>
                    </a:lnTo>
                    <a:lnTo>
                      <a:pt x="0" y="24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11" name="Freeform 227"/>
              <p:cNvSpPr>
                <a:spLocks/>
              </p:cNvSpPr>
              <p:nvPr/>
            </p:nvSpPr>
            <p:spPr bwMode="auto">
              <a:xfrm>
                <a:off x="1833" y="1464"/>
                <a:ext cx="25" cy="2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5"/>
                  </a:cxn>
                  <a:cxn ang="0">
                    <a:pos x="24" y="49"/>
                  </a:cxn>
                  <a:cxn ang="0">
                    <a:pos x="0" y="25"/>
                  </a:cxn>
                  <a:cxn ang="0">
                    <a:pos x="24" y="0"/>
                  </a:cxn>
                </a:cxnLst>
                <a:rect l="0" t="0" r="r" b="b"/>
                <a:pathLst>
                  <a:path w="48" h="49">
                    <a:moveTo>
                      <a:pt x="24" y="0"/>
                    </a:moveTo>
                    <a:lnTo>
                      <a:pt x="48" y="25"/>
                    </a:lnTo>
                    <a:lnTo>
                      <a:pt x="24" y="49"/>
                    </a:lnTo>
                    <a:lnTo>
                      <a:pt x="0" y="25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12" name="Freeform 228"/>
              <p:cNvSpPr>
                <a:spLocks/>
              </p:cNvSpPr>
              <p:nvPr/>
            </p:nvSpPr>
            <p:spPr bwMode="auto">
              <a:xfrm>
                <a:off x="1836" y="1474"/>
                <a:ext cx="25" cy="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4"/>
                  </a:cxn>
                  <a:cxn ang="0">
                    <a:pos x="24" y="48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48" y="24"/>
                    </a:lnTo>
                    <a:lnTo>
                      <a:pt x="24" y="48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13" name="Freeform 229"/>
              <p:cNvSpPr>
                <a:spLocks/>
              </p:cNvSpPr>
              <p:nvPr/>
            </p:nvSpPr>
            <p:spPr bwMode="auto">
              <a:xfrm>
                <a:off x="1874" y="1487"/>
                <a:ext cx="25" cy="25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49" y="24"/>
                  </a:cxn>
                  <a:cxn ang="0">
                    <a:pos x="25" y="48"/>
                  </a:cxn>
                  <a:cxn ang="0">
                    <a:pos x="0" y="24"/>
                  </a:cxn>
                  <a:cxn ang="0">
                    <a:pos x="25" y="0"/>
                  </a:cxn>
                </a:cxnLst>
                <a:rect l="0" t="0" r="r" b="b"/>
                <a:pathLst>
                  <a:path w="49" h="48">
                    <a:moveTo>
                      <a:pt x="25" y="0"/>
                    </a:moveTo>
                    <a:lnTo>
                      <a:pt x="49" y="24"/>
                    </a:lnTo>
                    <a:lnTo>
                      <a:pt x="25" y="48"/>
                    </a:lnTo>
                    <a:lnTo>
                      <a:pt x="0" y="24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14" name="Freeform 230"/>
              <p:cNvSpPr>
                <a:spLocks/>
              </p:cNvSpPr>
              <p:nvPr/>
            </p:nvSpPr>
            <p:spPr bwMode="auto">
              <a:xfrm>
                <a:off x="1887" y="1499"/>
                <a:ext cx="25" cy="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4"/>
                  </a:cxn>
                  <a:cxn ang="0">
                    <a:pos x="24" y="48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48" y="24"/>
                    </a:lnTo>
                    <a:lnTo>
                      <a:pt x="24" y="48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15" name="Freeform 231"/>
              <p:cNvSpPr>
                <a:spLocks/>
              </p:cNvSpPr>
              <p:nvPr/>
            </p:nvSpPr>
            <p:spPr bwMode="auto">
              <a:xfrm>
                <a:off x="1912" y="1521"/>
                <a:ext cx="25" cy="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4"/>
                  </a:cxn>
                  <a:cxn ang="0">
                    <a:pos x="24" y="48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48" y="24"/>
                    </a:lnTo>
                    <a:lnTo>
                      <a:pt x="24" y="48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16" name="Freeform 232"/>
              <p:cNvSpPr>
                <a:spLocks/>
              </p:cNvSpPr>
              <p:nvPr/>
            </p:nvSpPr>
            <p:spPr bwMode="auto">
              <a:xfrm>
                <a:off x="1940" y="1534"/>
                <a:ext cx="25" cy="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4"/>
                  </a:cxn>
                  <a:cxn ang="0">
                    <a:pos x="24" y="49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8" h="49">
                    <a:moveTo>
                      <a:pt x="24" y="0"/>
                    </a:moveTo>
                    <a:lnTo>
                      <a:pt x="48" y="24"/>
                    </a:lnTo>
                    <a:lnTo>
                      <a:pt x="24" y="49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17" name="Freeform 233"/>
              <p:cNvSpPr>
                <a:spLocks/>
              </p:cNvSpPr>
              <p:nvPr/>
            </p:nvSpPr>
            <p:spPr bwMode="auto">
              <a:xfrm>
                <a:off x="1946" y="1546"/>
                <a:ext cx="26" cy="2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9" y="25"/>
                  </a:cxn>
                  <a:cxn ang="0">
                    <a:pos x="24" y="49"/>
                  </a:cxn>
                  <a:cxn ang="0">
                    <a:pos x="0" y="25"/>
                  </a:cxn>
                  <a:cxn ang="0">
                    <a:pos x="24" y="0"/>
                  </a:cxn>
                </a:cxnLst>
                <a:rect l="0" t="0" r="r" b="b"/>
                <a:pathLst>
                  <a:path w="49" h="49">
                    <a:moveTo>
                      <a:pt x="24" y="0"/>
                    </a:moveTo>
                    <a:lnTo>
                      <a:pt x="49" y="25"/>
                    </a:lnTo>
                    <a:lnTo>
                      <a:pt x="24" y="49"/>
                    </a:lnTo>
                    <a:lnTo>
                      <a:pt x="0" y="25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18" name="Freeform 234"/>
              <p:cNvSpPr>
                <a:spLocks/>
              </p:cNvSpPr>
              <p:nvPr/>
            </p:nvSpPr>
            <p:spPr bwMode="auto">
              <a:xfrm>
                <a:off x="2013" y="1575"/>
                <a:ext cx="25" cy="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4"/>
                  </a:cxn>
                  <a:cxn ang="0">
                    <a:pos x="24" y="48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48" y="24"/>
                    </a:lnTo>
                    <a:lnTo>
                      <a:pt x="24" y="48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19" name="Freeform 235"/>
              <p:cNvSpPr>
                <a:spLocks/>
              </p:cNvSpPr>
              <p:nvPr/>
            </p:nvSpPr>
            <p:spPr bwMode="auto">
              <a:xfrm>
                <a:off x="2057" y="1590"/>
                <a:ext cx="25" cy="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4"/>
                  </a:cxn>
                  <a:cxn ang="0">
                    <a:pos x="24" y="48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48" y="24"/>
                    </a:lnTo>
                    <a:lnTo>
                      <a:pt x="24" y="48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20" name="Freeform 236"/>
              <p:cNvSpPr>
                <a:spLocks/>
              </p:cNvSpPr>
              <p:nvPr/>
            </p:nvSpPr>
            <p:spPr bwMode="auto">
              <a:xfrm>
                <a:off x="2060" y="1606"/>
                <a:ext cx="25" cy="2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4"/>
                  </a:cxn>
                  <a:cxn ang="0">
                    <a:pos x="24" y="49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8" h="49">
                    <a:moveTo>
                      <a:pt x="24" y="0"/>
                    </a:moveTo>
                    <a:lnTo>
                      <a:pt x="48" y="24"/>
                    </a:lnTo>
                    <a:lnTo>
                      <a:pt x="24" y="49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21" name="Freeform 237"/>
              <p:cNvSpPr>
                <a:spLocks/>
              </p:cNvSpPr>
              <p:nvPr/>
            </p:nvSpPr>
            <p:spPr bwMode="auto">
              <a:xfrm>
                <a:off x="2161" y="1629"/>
                <a:ext cx="25" cy="24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4"/>
                  </a:cxn>
                  <a:cxn ang="0">
                    <a:pos x="24" y="48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48" y="24"/>
                    </a:lnTo>
                    <a:lnTo>
                      <a:pt x="24" y="48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22" name="Freeform 238"/>
              <p:cNvSpPr>
                <a:spLocks/>
              </p:cNvSpPr>
              <p:nvPr/>
            </p:nvSpPr>
            <p:spPr bwMode="auto">
              <a:xfrm>
                <a:off x="2202" y="1650"/>
                <a:ext cx="25" cy="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4"/>
                  </a:cxn>
                  <a:cxn ang="0">
                    <a:pos x="24" y="48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48" y="24"/>
                    </a:lnTo>
                    <a:lnTo>
                      <a:pt x="24" y="48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23" name="Freeform 239"/>
              <p:cNvSpPr>
                <a:spLocks/>
              </p:cNvSpPr>
              <p:nvPr/>
            </p:nvSpPr>
            <p:spPr bwMode="auto">
              <a:xfrm>
                <a:off x="2406" y="1682"/>
                <a:ext cx="26" cy="25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49" y="24"/>
                  </a:cxn>
                  <a:cxn ang="0">
                    <a:pos x="25" y="49"/>
                  </a:cxn>
                  <a:cxn ang="0">
                    <a:pos x="0" y="24"/>
                  </a:cxn>
                  <a:cxn ang="0">
                    <a:pos x="25" y="0"/>
                  </a:cxn>
                </a:cxnLst>
                <a:rect l="0" t="0" r="r" b="b"/>
                <a:pathLst>
                  <a:path w="49" h="49">
                    <a:moveTo>
                      <a:pt x="25" y="0"/>
                    </a:moveTo>
                    <a:lnTo>
                      <a:pt x="49" y="24"/>
                    </a:lnTo>
                    <a:lnTo>
                      <a:pt x="25" y="49"/>
                    </a:lnTo>
                    <a:lnTo>
                      <a:pt x="0" y="24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24" name="Rectangle 240"/>
              <p:cNvSpPr>
                <a:spLocks noChangeArrowheads="1"/>
              </p:cNvSpPr>
              <p:nvPr/>
            </p:nvSpPr>
            <p:spPr bwMode="auto">
              <a:xfrm>
                <a:off x="453" y="791"/>
                <a:ext cx="22" cy="23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25" name="Rectangle 241"/>
              <p:cNvSpPr>
                <a:spLocks noChangeArrowheads="1"/>
              </p:cNvSpPr>
              <p:nvPr/>
            </p:nvSpPr>
            <p:spPr bwMode="auto">
              <a:xfrm>
                <a:off x="465" y="801"/>
                <a:ext cx="23" cy="2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26" name="Rectangle 242"/>
              <p:cNvSpPr>
                <a:spLocks noChangeArrowheads="1"/>
              </p:cNvSpPr>
              <p:nvPr/>
            </p:nvSpPr>
            <p:spPr bwMode="auto">
              <a:xfrm>
                <a:off x="472" y="807"/>
                <a:ext cx="22" cy="2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27" name="Rectangle 243"/>
              <p:cNvSpPr>
                <a:spLocks noChangeArrowheads="1"/>
              </p:cNvSpPr>
              <p:nvPr/>
            </p:nvSpPr>
            <p:spPr bwMode="auto">
              <a:xfrm>
                <a:off x="478" y="823"/>
                <a:ext cx="22" cy="2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28" name="Rectangle 244"/>
              <p:cNvSpPr>
                <a:spLocks noChangeArrowheads="1"/>
              </p:cNvSpPr>
              <p:nvPr/>
            </p:nvSpPr>
            <p:spPr bwMode="auto">
              <a:xfrm>
                <a:off x="494" y="839"/>
                <a:ext cx="22" cy="21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29" name="Rectangle 245"/>
              <p:cNvSpPr>
                <a:spLocks noChangeArrowheads="1"/>
              </p:cNvSpPr>
              <p:nvPr/>
            </p:nvSpPr>
            <p:spPr bwMode="auto">
              <a:xfrm>
                <a:off x="497" y="848"/>
                <a:ext cx="22" cy="2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30" name="Rectangle 246"/>
              <p:cNvSpPr>
                <a:spLocks noChangeArrowheads="1"/>
              </p:cNvSpPr>
              <p:nvPr/>
            </p:nvSpPr>
            <p:spPr bwMode="auto">
              <a:xfrm>
                <a:off x="513" y="924"/>
                <a:ext cx="22" cy="21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31" name="Rectangle 247"/>
              <p:cNvSpPr>
                <a:spLocks noChangeArrowheads="1"/>
              </p:cNvSpPr>
              <p:nvPr/>
            </p:nvSpPr>
            <p:spPr bwMode="auto">
              <a:xfrm>
                <a:off x="519" y="974"/>
                <a:ext cx="22" cy="2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32" name="Rectangle 248"/>
              <p:cNvSpPr>
                <a:spLocks noChangeArrowheads="1"/>
              </p:cNvSpPr>
              <p:nvPr/>
            </p:nvSpPr>
            <p:spPr bwMode="auto">
              <a:xfrm>
                <a:off x="525" y="990"/>
                <a:ext cx="22" cy="21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33" name="Rectangle 249"/>
              <p:cNvSpPr>
                <a:spLocks noChangeArrowheads="1"/>
              </p:cNvSpPr>
              <p:nvPr/>
            </p:nvSpPr>
            <p:spPr bwMode="auto">
              <a:xfrm>
                <a:off x="535" y="1005"/>
                <a:ext cx="22" cy="23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34" name="Rectangle 250"/>
              <p:cNvSpPr>
                <a:spLocks noChangeArrowheads="1"/>
              </p:cNvSpPr>
              <p:nvPr/>
            </p:nvSpPr>
            <p:spPr bwMode="auto">
              <a:xfrm>
                <a:off x="538" y="1021"/>
                <a:ext cx="22" cy="2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35" name="Rectangle 251"/>
              <p:cNvSpPr>
                <a:spLocks noChangeArrowheads="1"/>
              </p:cNvSpPr>
              <p:nvPr/>
            </p:nvSpPr>
            <p:spPr bwMode="auto">
              <a:xfrm>
                <a:off x="570" y="1028"/>
                <a:ext cx="22" cy="2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36" name="Rectangle 252"/>
              <p:cNvSpPr>
                <a:spLocks noChangeArrowheads="1"/>
              </p:cNvSpPr>
              <p:nvPr/>
            </p:nvSpPr>
            <p:spPr bwMode="auto">
              <a:xfrm>
                <a:off x="579" y="1037"/>
                <a:ext cx="22" cy="2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37" name="Rectangle 253"/>
              <p:cNvSpPr>
                <a:spLocks noChangeArrowheads="1"/>
              </p:cNvSpPr>
              <p:nvPr/>
            </p:nvSpPr>
            <p:spPr bwMode="auto">
              <a:xfrm>
                <a:off x="607" y="1046"/>
                <a:ext cx="22" cy="2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38" name="Rectangle 254"/>
              <p:cNvSpPr>
                <a:spLocks noChangeArrowheads="1"/>
              </p:cNvSpPr>
              <p:nvPr/>
            </p:nvSpPr>
            <p:spPr bwMode="auto">
              <a:xfrm>
                <a:off x="614" y="1078"/>
                <a:ext cx="21" cy="2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39" name="Rectangle 255"/>
              <p:cNvSpPr>
                <a:spLocks noChangeArrowheads="1"/>
              </p:cNvSpPr>
              <p:nvPr/>
            </p:nvSpPr>
            <p:spPr bwMode="auto">
              <a:xfrm>
                <a:off x="617" y="1087"/>
                <a:ext cx="22" cy="2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40" name="Rectangle 256"/>
              <p:cNvSpPr>
                <a:spLocks noChangeArrowheads="1"/>
              </p:cNvSpPr>
              <p:nvPr/>
            </p:nvSpPr>
            <p:spPr bwMode="auto">
              <a:xfrm>
                <a:off x="623" y="1106"/>
                <a:ext cx="22" cy="2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41" name="Rectangle 257"/>
              <p:cNvSpPr>
                <a:spLocks noChangeArrowheads="1"/>
              </p:cNvSpPr>
              <p:nvPr/>
            </p:nvSpPr>
            <p:spPr bwMode="auto">
              <a:xfrm>
                <a:off x="626" y="1113"/>
                <a:ext cx="22" cy="21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42" name="Rectangle 258"/>
              <p:cNvSpPr>
                <a:spLocks noChangeArrowheads="1"/>
              </p:cNvSpPr>
              <p:nvPr/>
            </p:nvSpPr>
            <p:spPr bwMode="auto">
              <a:xfrm>
                <a:off x="642" y="1122"/>
                <a:ext cx="22" cy="2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43" name="Rectangle 259"/>
              <p:cNvSpPr>
                <a:spLocks noChangeArrowheads="1"/>
              </p:cNvSpPr>
              <p:nvPr/>
            </p:nvSpPr>
            <p:spPr bwMode="auto">
              <a:xfrm>
                <a:off x="652" y="1131"/>
                <a:ext cx="22" cy="2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44" name="Rectangle 260"/>
              <p:cNvSpPr>
                <a:spLocks noChangeArrowheads="1"/>
              </p:cNvSpPr>
              <p:nvPr/>
            </p:nvSpPr>
            <p:spPr bwMode="auto">
              <a:xfrm>
                <a:off x="658" y="1138"/>
                <a:ext cx="22" cy="21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45" name="Rectangle 261"/>
              <p:cNvSpPr>
                <a:spLocks noChangeArrowheads="1"/>
              </p:cNvSpPr>
              <p:nvPr/>
            </p:nvSpPr>
            <p:spPr bwMode="auto">
              <a:xfrm>
                <a:off x="686" y="1147"/>
                <a:ext cx="22" cy="2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46" name="Rectangle 262"/>
              <p:cNvSpPr>
                <a:spLocks noChangeArrowheads="1"/>
              </p:cNvSpPr>
              <p:nvPr/>
            </p:nvSpPr>
            <p:spPr bwMode="auto">
              <a:xfrm>
                <a:off x="708" y="1156"/>
                <a:ext cx="22" cy="23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47" name="Rectangle 263"/>
              <p:cNvSpPr>
                <a:spLocks noChangeArrowheads="1"/>
              </p:cNvSpPr>
              <p:nvPr/>
            </p:nvSpPr>
            <p:spPr bwMode="auto">
              <a:xfrm>
                <a:off x="714" y="1219"/>
                <a:ext cx="22" cy="2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48" name="Rectangle 264"/>
              <p:cNvSpPr>
                <a:spLocks noChangeArrowheads="1"/>
              </p:cNvSpPr>
              <p:nvPr/>
            </p:nvSpPr>
            <p:spPr bwMode="auto">
              <a:xfrm>
                <a:off x="730" y="1229"/>
                <a:ext cx="22" cy="2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49" name="Rectangle 265"/>
              <p:cNvSpPr>
                <a:spLocks noChangeArrowheads="1"/>
              </p:cNvSpPr>
              <p:nvPr/>
            </p:nvSpPr>
            <p:spPr bwMode="auto">
              <a:xfrm>
                <a:off x="740" y="1235"/>
                <a:ext cx="22" cy="2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50" name="Rectangle 266"/>
              <p:cNvSpPr>
                <a:spLocks noChangeArrowheads="1"/>
              </p:cNvSpPr>
              <p:nvPr/>
            </p:nvSpPr>
            <p:spPr bwMode="auto">
              <a:xfrm>
                <a:off x="768" y="1244"/>
                <a:ext cx="22" cy="23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51" name="Rectangle 267"/>
              <p:cNvSpPr>
                <a:spLocks noChangeArrowheads="1"/>
              </p:cNvSpPr>
              <p:nvPr/>
            </p:nvSpPr>
            <p:spPr bwMode="auto">
              <a:xfrm>
                <a:off x="787" y="1254"/>
                <a:ext cx="22" cy="2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52" name="Rectangle 268"/>
              <p:cNvSpPr>
                <a:spLocks noChangeArrowheads="1"/>
              </p:cNvSpPr>
              <p:nvPr/>
            </p:nvSpPr>
            <p:spPr bwMode="auto">
              <a:xfrm>
                <a:off x="790" y="1264"/>
                <a:ext cx="22" cy="21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53" name="Rectangle 269"/>
              <p:cNvSpPr>
                <a:spLocks noChangeArrowheads="1"/>
              </p:cNvSpPr>
              <p:nvPr/>
            </p:nvSpPr>
            <p:spPr bwMode="auto">
              <a:xfrm>
                <a:off x="812" y="1273"/>
                <a:ext cx="22" cy="2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54" name="Rectangle 270"/>
              <p:cNvSpPr>
                <a:spLocks noChangeArrowheads="1"/>
              </p:cNvSpPr>
              <p:nvPr/>
            </p:nvSpPr>
            <p:spPr bwMode="auto">
              <a:xfrm>
                <a:off x="815" y="1320"/>
                <a:ext cx="23" cy="2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55" name="Rectangle 271"/>
              <p:cNvSpPr>
                <a:spLocks noChangeArrowheads="1"/>
              </p:cNvSpPr>
              <p:nvPr/>
            </p:nvSpPr>
            <p:spPr bwMode="auto">
              <a:xfrm>
                <a:off x="818" y="1330"/>
                <a:ext cx="23" cy="2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56" name="Rectangle 272"/>
              <p:cNvSpPr>
                <a:spLocks noChangeArrowheads="1"/>
              </p:cNvSpPr>
              <p:nvPr/>
            </p:nvSpPr>
            <p:spPr bwMode="auto">
              <a:xfrm>
                <a:off x="821" y="1339"/>
                <a:ext cx="23" cy="2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57" name="Rectangle 273"/>
              <p:cNvSpPr>
                <a:spLocks noChangeArrowheads="1"/>
              </p:cNvSpPr>
              <p:nvPr/>
            </p:nvSpPr>
            <p:spPr bwMode="auto">
              <a:xfrm>
                <a:off x="828" y="1348"/>
                <a:ext cx="22" cy="2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58" name="Rectangle 274"/>
              <p:cNvSpPr>
                <a:spLocks noChangeArrowheads="1"/>
              </p:cNvSpPr>
              <p:nvPr/>
            </p:nvSpPr>
            <p:spPr bwMode="auto">
              <a:xfrm>
                <a:off x="844" y="1355"/>
                <a:ext cx="22" cy="21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59" name="Rectangle 275"/>
              <p:cNvSpPr>
                <a:spLocks noChangeArrowheads="1"/>
              </p:cNvSpPr>
              <p:nvPr/>
            </p:nvSpPr>
            <p:spPr bwMode="auto">
              <a:xfrm>
                <a:off x="853" y="1364"/>
                <a:ext cx="22" cy="2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60" name="Rectangle 276"/>
              <p:cNvSpPr>
                <a:spLocks noChangeArrowheads="1"/>
              </p:cNvSpPr>
              <p:nvPr/>
            </p:nvSpPr>
            <p:spPr bwMode="auto">
              <a:xfrm>
                <a:off x="878" y="1373"/>
                <a:ext cx="22" cy="2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61" name="Rectangle 277"/>
              <p:cNvSpPr>
                <a:spLocks noChangeArrowheads="1"/>
              </p:cNvSpPr>
              <p:nvPr/>
            </p:nvSpPr>
            <p:spPr bwMode="auto">
              <a:xfrm>
                <a:off x="906" y="1392"/>
                <a:ext cx="23" cy="23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62" name="Rectangle 278"/>
              <p:cNvSpPr>
                <a:spLocks noChangeArrowheads="1"/>
              </p:cNvSpPr>
              <p:nvPr/>
            </p:nvSpPr>
            <p:spPr bwMode="auto">
              <a:xfrm>
                <a:off x="916" y="1487"/>
                <a:ext cx="22" cy="2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63" name="Rectangle 279"/>
              <p:cNvSpPr>
                <a:spLocks noChangeArrowheads="1"/>
              </p:cNvSpPr>
              <p:nvPr/>
            </p:nvSpPr>
            <p:spPr bwMode="auto">
              <a:xfrm>
                <a:off x="941" y="1496"/>
                <a:ext cx="22" cy="2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64" name="Rectangle 280"/>
              <p:cNvSpPr>
                <a:spLocks noChangeArrowheads="1"/>
              </p:cNvSpPr>
              <p:nvPr/>
            </p:nvSpPr>
            <p:spPr bwMode="auto">
              <a:xfrm>
                <a:off x="951" y="1506"/>
                <a:ext cx="22" cy="21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65" name="Rectangle 281"/>
              <p:cNvSpPr>
                <a:spLocks noChangeArrowheads="1"/>
              </p:cNvSpPr>
              <p:nvPr/>
            </p:nvSpPr>
            <p:spPr bwMode="auto">
              <a:xfrm>
                <a:off x="966" y="1524"/>
                <a:ext cx="22" cy="2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66" name="Rectangle 282"/>
              <p:cNvSpPr>
                <a:spLocks noChangeArrowheads="1"/>
              </p:cNvSpPr>
              <p:nvPr/>
            </p:nvSpPr>
            <p:spPr bwMode="auto">
              <a:xfrm>
                <a:off x="988" y="1546"/>
                <a:ext cx="23" cy="23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67" name="Rectangle 283"/>
              <p:cNvSpPr>
                <a:spLocks noChangeArrowheads="1"/>
              </p:cNvSpPr>
              <p:nvPr/>
            </p:nvSpPr>
            <p:spPr bwMode="auto">
              <a:xfrm>
                <a:off x="1005" y="1566"/>
                <a:ext cx="22" cy="21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68" name="Rectangle 284"/>
              <p:cNvSpPr>
                <a:spLocks noChangeArrowheads="1"/>
              </p:cNvSpPr>
              <p:nvPr/>
            </p:nvSpPr>
            <p:spPr bwMode="auto">
              <a:xfrm>
                <a:off x="1011" y="1584"/>
                <a:ext cx="22" cy="2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69" name="Rectangle 285"/>
              <p:cNvSpPr>
                <a:spLocks noChangeArrowheads="1"/>
              </p:cNvSpPr>
              <p:nvPr/>
            </p:nvSpPr>
            <p:spPr bwMode="auto">
              <a:xfrm>
                <a:off x="1014" y="1635"/>
                <a:ext cx="22" cy="2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70" name="Rectangle 286"/>
              <p:cNvSpPr>
                <a:spLocks noChangeArrowheads="1"/>
              </p:cNvSpPr>
              <p:nvPr/>
            </p:nvSpPr>
            <p:spPr bwMode="auto">
              <a:xfrm>
                <a:off x="1023" y="1644"/>
                <a:ext cx="22" cy="2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71" name="Rectangle 287"/>
              <p:cNvSpPr>
                <a:spLocks noChangeArrowheads="1"/>
              </p:cNvSpPr>
              <p:nvPr/>
            </p:nvSpPr>
            <p:spPr bwMode="auto">
              <a:xfrm>
                <a:off x="1027" y="1653"/>
                <a:ext cx="21" cy="2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72" name="Rectangle 288"/>
              <p:cNvSpPr>
                <a:spLocks noChangeArrowheads="1"/>
              </p:cNvSpPr>
              <p:nvPr/>
            </p:nvSpPr>
            <p:spPr bwMode="auto">
              <a:xfrm>
                <a:off x="1036" y="1672"/>
                <a:ext cx="22" cy="2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73" name="Rectangle 289"/>
              <p:cNvSpPr>
                <a:spLocks noChangeArrowheads="1"/>
              </p:cNvSpPr>
              <p:nvPr/>
            </p:nvSpPr>
            <p:spPr bwMode="auto">
              <a:xfrm>
                <a:off x="1042" y="1685"/>
                <a:ext cx="22" cy="2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74" name="Rectangle 290"/>
              <p:cNvSpPr>
                <a:spLocks noChangeArrowheads="1"/>
              </p:cNvSpPr>
              <p:nvPr/>
            </p:nvSpPr>
            <p:spPr bwMode="auto">
              <a:xfrm>
                <a:off x="1080" y="1694"/>
                <a:ext cx="22" cy="23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75" name="Rectangle 291"/>
              <p:cNvSpPr>
                <a:spLocks noChangeArrowheads="1"/>
              </p:cNvSpPr>
              <p:nvPr/>
            </p:nvSpPr>
            <p:spPr bwMode="auto">
              <a:xfrm>
                <a:off x="1105" y="1704"/>
                <a:ext cx="22" cy="2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76" name="Rectangle 292"/>
              <p:cNvSpPr>
                <a:spLocks noChangeArrowheads="1"/>
              </p:cNvSpPr>
              <p:nvPr/>
            </p:nvSpPr>
            <p:spPr bwMode="auto">
              <a:xfrm>
                <a:off x="1118" y="1754"/>
                <a:ext cx="22" cy="2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77" name="Rectangle 293"/>
              <p:cNvSpPr>
                <a:spLocks noChangeArrowheads="1"/>
              </p:cNvSpPr>
              <p:nvPr/>
            </p:nvSpPr>
            <p:spPr bwMode="auto">
              <a:xfrm>
                <a:off x="1219" y="1763"/>
                <a:ext cx="22" cy="23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78" name="Rectangle 294"/>
              <p:cNvSpPr>
                <a:spLocks noChangeArrowheads="1"/>
              </p:cNvSpPr>
              <p:nvPr/>
            </p:nvSpPr>
            <p:spPr bwMode="auto">
              <a:xfrm>
                <a:off x="1222" y="1773"/>
                <a:ext cx="22" cy="2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79" name="Rectangle 295"/>
              <p:cNvSpPr>
                <a:spLocks noChangeArrowheads="1"/>
              </p:cNvSpPr>
              <p:nvPr/>
            </p:nvSpPr>
            <p:spPr bwMode="auto">
              <a:xfrm>
                <a:off x="1234" y="1783"/>
                <a:ext cx="22" cy="21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80" name="Rectangle 296"/>
              <p:cNvSpPr>
                <a:spLocks noChangeArrowheads="1"/>
              </p:cNvSpPr>
              <p:nvPr/>
            </p:nvSpPr>
            <p:spPr bwMode="auto">
              <a:xfrm>
                <a:off x="1241" y="1792"/>
                <a:ext cx="21" cy="2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81" name="Rectangle 297"/>
              <p:cNvSpPr>
                <a:spLocks noChangeArrowheads="1"/>
              </p:cNvSpPr>
              <p:nvPr/>
            </p:nvSpPr>
            <p:spPr bwMode="auto">
              <a:xfrm>
                <a:off x="1288" y="1801"/>
                <a:ext cx="22" cy="2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82" name="Rectangle 298"/>
              <p:cNvSpPr>
                <a:spLocks noChangeArrowheads="1"/>
              </p:cNvSpPr>
              <p:nvPr/>
            </p:nvSpPr>
            <p:spPr bwMode="auto">
              <a:xfrm>
                <a:off x="1316" y="1811"/>
                <a:ext cx="22" cy="2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83" name="Rectangle 299"/>
              <p:cNvSpPr>
                <a:spLocks noChangeArrowheads="1"/>
              </p:cNvSpPr>
              <p:nvPr/>
            </p:nvSpPr>
            <p:spPr bwMode="auto">
              <a:xfrm>
                <a:off x="1319" y="1823"/>
                <a:ext cx="22" cy="2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84" name="Rectangle 300"/>
              <p:cNvSpPr>
                <a:spLocks noChangeArrowheads="1"/>
              </p:cNvSpPr>
              <p:nvPr/>
            </p:nvSpPr>
            <p:spPr bwMode="auto">
              <a:xfrm>
                <a:off x="1370" y="1833"/>
                <a:ext cx="22" cy="2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85" name="Rectangle 301"/>
              <p:cNvSpPr>
                <a:spLocks noChangeArrowheads="1"/>
              </p:cNvSpPr>
              <p:nvPr/>
            </p:nvSpPr>
            <p:spPr bwMode="auto">
              <a:xfrm>
                <a:off x="1420" y="1842"/>
                <a:ext cx="23" cy="2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86" name="Rectangle 302"/>
              <p:cNvSpPr>
                <a:spLocks noChangeArrowheads="1"/>
              </p:cNvSpPr>
              <p:nvPr/>
            </p:nvSpPr>
            <p:spPr bwMode="auto">
              <a:xfrm>
                <a:off x="1449" y="1852"/>
                <a:ext cx="22" cy="2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87" name="Rectangle 303"/>
              <p:cNvSpPr>
                <a:spLocks noChangeArrowheads="1"/>
              </p:cNvSpPr>
              <p:nvPr/>
            </p:nvSpPr>
            <p:spPr bwMode="auto">
              <a:xfrm>
                <a:off x="1461" y="1861"/>
                <a:ext cx="22" cy="2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88" name="Rectangle 304"/>
              <p:cNvSpPr>
                <a:spLocks noChangeArrowheads="1"/>
              </p:cNvSpPr>
              <p:nvPr/>
            </p:nvSpPr>
            <p:spPr bwMode="auto">
              <a:xfrm>
                <a:off x="1486" y="1871"/>
                <a:ext cx="22" cy="21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89" name="Rectangle 305"/>
              <p:cNvSpPr>
                <a:spLocks noChangeArrowheads="1"/>
              </p:cNvSpPr>
              <p:nvPr/>
            </p:nvSpPr>
            <p:spPr bwMode="auto">
              <a:xfrm>
                <a:off x="1505" y="1880"/>
                <a:ext cx="22" cy="2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90" name="Rectangle 306"/>
              <p:cNvSpPr>
                <a:spLocks noChangeArrowheads="1"/>
              </p:cNvSpPr>
              <p:nvPr/>
            </p:nvSpPr>
            <p:spPr bwMode="auto">
              <a:xfrm>
                <a:off x="1615" y="1889"/>
                <a:ext cx="23" cy="2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91" name="Rectangle 307"/>
              <p:cNvSpPr>
                <a:spLocks noChangeArrowheads="1"/>
              </p:cNvSpPr>
              <p:nvPr/>
            </p:nvSpPr>
            <p:spPr bwMode="auto">
              <a:xfrm>
                <a:off x="1833" y="1902"/>
                <a:ext cx="22" cy="2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92" name="Rectangle 308"/>
              <p:cNvSpPr>
                <a:spLocks noChangeArrowheads="1"/>
              </p:cNvSpPr>
              <p:nvPr/>
            </p:nvSpPr>
            <p:spPr bwMode="auto">
              <a:xfrm>
                <a:off x="1861" y="1911"/>
                <a:ext cx="23" cy="23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93" name="Rectangle 309"/>
              <p:cNvSpPr>
                <a:spLocks noChangeArrowheads="1"/>
              </p:cNvSpPr>
              <p:nvPr/>
            </p:nvSpPr>
            <p:spPr bwMode="auto">
              <a:xfrm>
                <a:off x="1877" y="1924"/>
                <a:ext cx="22" cy="2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94" name="Rectangle 310"/>
              <p:cNvSpPr>
                <a:spLocks noChangeArrowheads="1"/>
              </p:cNvSpPr>
              <p:nvPr/>
            </p:nvSpPr>
            <p:spPr bwMode="auto">
              <a:xfrm>
                <a:off x="1884" y="1934"/>
                <a:ext cx="22" cy="21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95" name="Rectangle 311"/>
              <p:cNvSpPr>
                <a:spLocks noChangeArrowheads="1"/>
              </p:cNvSpPr>
              <p:nvPr/>
            </p:nvSpPr>
            <p:spPr bwMode="auto">
              <a:xfrm>
                <a:off x="2013" y="1952"/>
                <a:ext cx="22" cy="2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96" name="Rectangle 312"/>
              <p:cNvSpPr>
                <a:spLocks noChangeArrowheads="1"/>
              </p:cNvSpPr>
              <p:nvPr/>
            </p:nvSpPr>
            <p:spPr bwMode="auto">
              <a:xfrm>
                <a:off x="2347" y="1984"/>
                <a:ext cx="22" cy="2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97" name="Rectangle 313"/>
              <p:cNvSpPr>
                <a:spLocks noChangeArrowheads="1"/>
              </p:cNvSpPr>
              <p:nvPr/>
            </p:nvSpPr>
            <p:spPr bwMode="auto">
              <a:xfrm>
                <a:off x="412" y="785"/>
                <a:ext cx="22" cy="2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98" name="Freeform 314"/>
              <p:cNvSpPr>
                <a:spLocks/>
              </p:cNvSpPr>
              <p:nvPr/>
            </p:nvSpPr>
            <p:spPr bwMode="auto">
              <a:xfrm>
                <a:off x="624" y="858"/>
                <a:ext cx="12" cy="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5"/>
                  </a:cxn>
                  <a:cxn ang="0">
                    <a:pos x="3" y="8"/>
                  </a:cxn>
                  <a:cxn ang="0">
                    <a:pos x="4" y="10"/>
                  </a:cxn>
                </a:cxnLst>
                <a:rect l="0" t="0" r="r" b="b"/>
                <a:pathLst>
                  <a:path w="4" h="10">
                    <a:moveTo>
                      <a:pt x="0" y="0"/>
                    </a:moveTo>
                    <a:lnTo>
                      <a:pt x="1" y="5"/>
                    </a:lnTo>
                    <a:lnTo>
                      <a:pt x="3" y="8"/>
                    </a:lnTo>
                    <a:lnTo>
                      <a:pt x="4" y="10"/>
                    </a:lnTo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899" name="Line 315"/>
              <p:cNvSpPr>
                <a:spLocks noChangeShapeType="1"/>
              </p:cNvSpPr>
              <p:nvPr/>
            </p:nvSpPr>
            <p:spPr bwMode="auto">
              <a:xfrm>
                <a:off x="828" y="978"/>
                <a:ext cx="4" cy="9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00" name="Freeform 316"/>
              <p:cNvSpPr>
                <a:spLocks/>
              </p:cNvSpPr>
              <p:nvPr/>
            </p:nvSpPr>
            <p:spPr bwMode="auto">
              <a:xfrm>
                <a:off x="924" y="1025"/>
                <a:ext cx="8" cy="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9"/>
                  </a:cxn>
                  <a:cxn ang="0">
                    <a:pos x="2" y="18"/>
                  </a:cxn>
                  <a:cxn ang="0">
                    <a:pos x="3" y="20"/>
                  </a:cxn>
                </a:cxnLst>
                <a:rect l="0" t="0" r="r" b="b"/>
                <a:pathLst>
                  <a:path w="3" h="20">
                    <a:moveTo>
                      <a:pt x="0" y="0"/>
                    </a:moveTo>
                    <a:lnTo>
                      <a:pt x="1" y="9"/>
                    </a:lnTo>
                    <a:lnTo>
                      <a:pt x="2" y="18"/>
                    </a:lnTo>
                    <a:lnTo>
                      <a:pt x="3" y="20"/>
                    </a:lnTo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01" name="Freeform 317"/>
              <p:cNvSpPr>
                <a:spLocks/>
              </p:cNvSpPr>
              <p:nvPr/>
            </p:nvSpPr>
            <p:spPr bwMode="auto">
              <a:xfrm>
                <a:off x="980" y="1106"/>
                <a:ext cx="9" cy="4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6"/>
                  </a:cxn>
                  <a:cxn ang="0">
                    <a:pos x="2" y="10"/>
                  </a:cxn>
                  <a:cxn ang="0">
                    <a:pos x="3" y="13"/>
                  </a:cxn>
                </a:cxnLst>
                <a:rect l="0" t="0" r="r" b="b"/>
                <a:pathLst>
                  <a:path w="3" h="13">
                    <a:moveTo>
                      <a:pt x="0" y="0"/>
                    </a:moveTo>
                    <a:lnTo>
                      <a:pt x="1" y="6"/>
                    </a:lnTo>
                    <a:lnTo>
                      <a:pt x="2" y="10"/>
                    </a:lnTo>
                    <a:lnTo>
                      <a:pt x="3" y="13"/>
                    </a:lnTo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02" name="Freeform 318"/>
              <p:cNvSpPr>
                <a:spLocks/>
              </p:cNvSpPr>
              <p:nvPr/>
            </p:nvSpPr>
            <p:spPr bwMode="auto">
              <a:xfrm>
                <a:off x="1028" y="1176"/>
                <a:ext cx="5" cy="2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6"/>
                  </a:cxn>
                  <a:cxn ang="0">
                    <a:pos x="2" y="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lnTo>
                      <a:pt x="1" y="6"/>
                    </a:lnTo>
                    <a:lnTo>
                      <a:pt x="2" y="9"/>
                    </a:lnTo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03" name="Line 319"/>
              <p:cNvSpPr>
                <a:spLocks noChangeShapeType="1"/>
              </p:cNvSpPr>
              <p:nvPr/>
            </p:nvSpPr>
            <p:spPr bwMode="auto">
              <a:xfrm>
                <a:off x="1282" y="1273"/>
                <a:ext cx="4" cy="10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04" name="Line 320"/>
              <p:cNvSpPr>
                <a:spLocks noChangeShapeType="1"/>
              </p:cNvSpPr>
              <p:nvPr/>
            </p:nvSpPr>
            <p:spPr bwMode="auto">
              <a:xfrm>
                <a:off x="1330" y="1302"/>
                <a:ext cx="2" cy="22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05" name="Line 321"/>
              <p:cNvSpPr>
                <a:spLocks noChangeShapeType="1"/>
              </p:cNvSpPr>
              <p:nvPr/>
            </p:nvSpPr>
            <p:spPr bwMode="auto">
              <a:xfrm>
                <a:off x="1449" y="1352"/>
                <a:ext cx="4" cy="12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06" name="Freeform 322"/>
              <p:cNvSpPr>
                <a:spLocks/>
              </p:cNvSpPr>
              <p:nvPr/>
            </p:nvSpPr>
            <p:spPr bwMode="auto">
              <a:xfrm>
                <a:off x="1632" y="1415"/>
                <a:ext cx="10" cy="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3"/>
                  </a:cxn>
                  <a:cxn ang="0">
                    <a:pos x="3" y="7"/>
                  </a:cxn>
                </a:cxnLst>
                <a:rect l="0" t="0" r="r" b="b"/>
                <a:pathLst>
                  <a:path w="3" h="7">
                    <a:moveTo>
                      <a:pt x="0" y="0"/>
                    </a:moveTo>
                    <a:lnTo>
                      <a:pt x="1" y="3"/>
                    </a:lnTo>
                    <a:lnTo>
                      <a:pt x="3" y="7"/>
                    </a:lnTo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07" name="Freeform 323"/>
              <p:cNvSpPr>
                <a:spLocks/>
              </p:cNvSpPr>
              <p:nvPr/>
            </p:nvSpPr>
            <p:spPr bwMode="auto">
              <a:xfrm>
                <a:off x="413" y="785"/>
                <a:ext cx="25" cy="2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5"/>
                  </a:cxn>
                  <a:cxn ang="0">
                    <a:pos x="24" y="49"/>
                  </a:cxn>
                  <a:cxn ang="0">
                    <a:pos x="0" y="25"/>
                  </a:cxn>
                  <a:cxn ang="0">
                    <a:pos x="24" y="0"/>
                  </a:cxn>
                </a:cxnLst>
                <a:rect l="0" t="0" r="r" b="b"/>
                <a:pathLst>
                  <a:path w="48" h="49">
                    <a:moveTo>
                      <a:pt x="24" y="0"/>
                    </a:moveTo>
                    <a:lnTo>
                      <a:pt x="48" y="25"/>
                    </a:lnTo>
                    <a:lnTo>
                      <a:pt x="24" y="49"/>
                    </a:lnTo>
                    <a:lnTo>
                      <a:pt x="0" y="25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08" name="Freeform 324"/>
              <p:cNvSpPr>
                <a:spLocks/>
              </p:cNvSpPr>
              <p:nvPr/>
            </p:nvSpPr>
            <p:spPr bwMode="auto">
              <a:xfrm>
                <a:off x="457" y="801"/>
                <a:ext cx="25" cy="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9" y="24"/>
                  </a:cxn>
                  <a:cxn ang="0">
                    <a:pos x="24" y="48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9" h="48">
                    <a:moveTo>
                      <a:pt x="24" y="0"/>
                    </a:moveTo>
                    <a:lnTo>
                      <a:pt x="49" y="24"/>
                    </a:lnTo>
                    <a:lnTo>
                      <a:pt x="24" y="48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09" name="Freeform 325"/>
              <p:cNvSpPr>
                <a:spLocks/>
              </p:cNvSpPr>
              <p:nvPr/>
            </p:nvSpPr>
            <p:spPr bwMode="auto">
              <a:xfrm>
                <a:off x="476" y="808"/>
                <a:ext cx="25" cy="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4"/>
                  </a:cxn>
                  <a:cxn ang="0">
                    <a:pos x="24" y="48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48" y="24"/>
                    </a:lnTo>
                    <a:lnTo>
                      <a:pt x="24" y="48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10" name="Freeform 326"/>
              <p:cNvSpPr>
                <a:spLocks/>
              </p:cNvSpPr>
              <p:nvPr/>
            </p:nvSpPr>
            <p:spPr bwMode="auto">
              <a:xfrm>
                <a:off x="517" y="814"/>
                <a:ext cx="24" cy="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4"/>
                  </a:cxn>
                  <a:cxn ang="0">
                    <a:pos x="24" y="48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48" y="24"/>
                    </a:lnTo>
                    <a:lnTo>
                      <a:pt x="24" y="48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11" name="Freeform 327"/>
              <p:cNvSpPr>
                <a:spLocks/>
              </p:cNvSpPr>
              <p:nvPr/>
            </p:nvSpPr>
            <p:spPr bwMode="auto">
              <a:xfrm>
                <a:off x="561" y="824"/>
                <a:ext cx="25" cy="25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49" y="24"/>
                  </a:cxn>
                  <a:cxn ang="0">
                    <a:pos x="25" y="48"/>
                  </a:cxn>
                  <a:cxn ang="0">
                    <a:pos x="0" y="24"/>
                  </a:cxn>
                  <a:cxn ang="0">
                    <a:pos x="25" y="0"/>
                  </a:cxn>
                </a:cxnLst>
                <a:rect l="0" t="0" r="r" b="b"/>
                <a:pathLst>
                  <a:path w="49" h="48">
                    <a:moveTo>
                      <a:pt x="25" y="0"/>
                    </a:moveTo>
                    <a:lnTo>
                      <a:pt x="49" y="24"/>
                    </a:lnTo>
                    <a:lnTo>
                      <a:pt x="25" y="48"/>
                    </a:lnTo>
                    <a:lnTo>
                      <a:pt x="0" y="24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12" name="Freeform 328"/>
              <p:cNvSpPr>
                <a:spLocks/>
              </p:cNvSpPr>
              <p:nvPr/>
            </p:nvSpPr>
            <p:spPr bwMode="auto">
              <a:xfrm>
                <a:off x="574" y="829"/>
                <a:ext cx="25" cy="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4"/>
                  </a:cxn>
                  <a:cxn ang="0">
                    <a:pos x="24" y="48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48" y="24"/>
                    </a:lnTo>
                    <a:lnTo>
                      <a:pt x="24" y="48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13" name="Freeform 329"/>
              <p:cNvSpPr>
                <a:spLocks/>
              </p:cNvSpPr>
              <p:nvPr/>
            </p:nvSpPr>
            <p:spPr bwMode="auto">
              <a:xfrm>
                <a:off x="611" y="846"/>
                <a:ext cx="25" cy="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4"/>
                  </a:cxn>
                  <a:cxn ang="0">
                    <a:pos x="24" y="49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8" h="49">
                    <a:moveTo>
                      <a:pt x="24" y="0"/>
                    </a:moveTo>
                    <a:lnTo>
                      <a:pt x="48" y="24"/>
                    </a:lnTo>
                    <a:lnTo>
                      <a:pt x="24" y="49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14" name="Freeform 330"/>
              <p:cNvSpPr>
                <a:spLocks/>
              </p:cNvSpPr>
              <p:nvPr/>
            </p:nvSpPr>
            <p:spPr bwMode="auto">
              <a:xfrm>
                <a:off x="614" y="861"/>
                <a:ext cx="25" cy="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5"/>
                  </a:cxn>
                  <a:cxn ang="0">
                    <a:pos x="24" y="49"/>
                  </a:cxn>
                  <a:cxn ang="0">
                    <a:pos x="0" y="25"/>
                  </a:cxn>
                  <a:cxn ang="0">
                    <a:pos x="24" y="0"/>
                  </a:cxn>
                </a:cxnLst>
                <a:rect l="0" t="0" r="r" b="b"/>
                <a:pathLst>
                  <a:path w="48" h="49">
                    <a:moveTo>
                      <a:pt x="24" y="0"/>
                    </a:moveTo>
                    <a:lnTo>
                      <a:pt x="48" y="25"/>
                    </a:lnTo>
                    <a:lnTo>
                      <a:pt x="24" y="49"/>
                    </a:lnTo>
                    <a:lnTo>
                      <a:pt x="0" y="25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15" name="Freeform 331"/>
              <p:cNvSpPr>
                <a:spLocks/>
              </p:cNvSpPr>
              <p:nvPr/>
            </p:nvSpPr>
            <p:spPr bwMode="auto">
              <a:xfrm>
                <a:off x="621" y="871"/>
                <a:ext cx="24" cy="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4"/>
                  </a:cxn>
                  <a:cxn ang="0">
                    <a:pos x="24" y="48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48" y="24"/>
                    </a:lnTo>
                    <a:lnTo>
                      <a:pt x="24" y="48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16" name="Freeform 332"/>
              <p:cNvSpPr>
                <a:spLocks/>
              </p:cNvSpPr>
              <p:nvPr/>
            </p:nvSpPr>
            <p:spPr bwMode="auto">
              <a:xfrm>
                <a:off x="624" y="877"/>
                <a:ext cx="25" cy="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4"/>
                  </a:cxn>
                  <a:cxn ang="0">
                    <a:pos x="24" y="48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48" y="24"/>
                    </a:lnTo>
                    <a:lnTo>
                      <a:pt x="24" y="48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17" name="Freeform 333"/>
              <p:cNvSpPr>
                <a:spLocks/>
              </p:cNvSpPr>
              <p:nvPr/>
            </p:nvSpPr>
            <p:spPr bwMode="auto">
              <a:xfrm>
                <a:off x="690" y="886"/>
                <a:ext cx="25" cy="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4"/>
                  </a:cxn>
                  <a:cxn ang="0">
                    <a:pos x="24" y="48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48" y="24"/>
                    </a:lnTo>
                    <a:lnTo>
                      <a:pt x="24" y="48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18" name="Freeform 334"/>
              <p:cNvSpPr>
                <a:spLocks/>
              </p:cNvSpPr>
              <p:nvPr/>
            </p:nvSpPr>
            <p:spPr bwMode="auto">
              <a:xfrm>
                <a:off x="706" y="896"/>
                <a:ext cx="24" cy="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4"/>
                  </a:cxn>
                  <a:cxn ang="0">
                    <a:pos x="24" y="48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48" y="24"/>
                    </a:lnTo>
                    <a:lnTo>
                      <a:pt x="24" y="48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19" name="Freeform 335"/>
              <p:cNvSpPr>
                <a:spLocks/>
              </p:cNvSpPr>
              <p:nvPr/>
            </p:nvSpPr>
            <p:spPr bwMode="auto">
              <a:xfrm>
                <a:off x="715" y="905"/>
                <a:ext cx="26" cy="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9" y="24"/>
                  </a:cxn>
                  <a:cxn ang="0">
                    <a:pos x="24" y="48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9" h="48">
                    <a:moveTo>
                      <a:pt x="24" y="0"/>
                    </a:moveTo>
                    <a:lnTo>
                      <a:pt x="49" y="24"/>
                    </a:lnTo>
                    <a:lnTo>
                      <a:pt x="24" y="48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20" name="Freeform 336"/>
              <p:cNvSpPr>
                <a:spLocks/>
              </p:cNvSpPr>
              <p:nvPr/>
            </p:nvSpPr>
            <p:spPr bwMode="auto">
              <a:xfrm>
                <a:off x="734" y="911"/>
                <a:ext cx="25" cy="25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49" y="24"/>
                  </a:cxn>
                  <a:cxn ang="0">
                    <a:pos x="25" y="48"/>
                  </a:cxn>
                  <a:cxn ang="0">
                    <a:pos x="0" y="24"/>
                  </a:cxn>
                  <a:cxn ang="0">
                    <a:pos x="25" y="0"/>
                  </a:cxn>
                </a:cxnLst>
                <a:rect l="0" t="0" r="r" b="b"/>
                <a:pathLst>
                  <a:path w="49" h="48">
                    <a:moveTo>
                      <a:pt x="25" y="0"/>
                    </a:moveTo>
                    <a:lnTo>
                      <a:pt x="49" y="24"/>
                    </a:lnTo>
                    <a:lnTo>
                      <a:pt x="25" y="48"/>
                    </a:lnTo>
                    <a:lnTo>
                      <a:pt x="0" y="24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21" name="Freeform 337"/>
              <p:cNvSpPr>
                <a:spLocks/>
              </p:cNvSpPr>
              <p:nvPr/>
            </p:nvSpPr>
            <p:spPr bwMode="auto">
              <a:xfrm>
                <a:off x="743" y="921"/>
                <a:ext cx="26" cy="2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4"/>
                  </a:cxn>
                  <a:cxn ang="0">
                    <a:pos x="24" y="49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8" h="49">
                    <a:moveTo>
                      <a:pt x="24" y="0"/>
                    </a:moveTo>
                    <a:lnTo>
                      <a:pt x="48" y="24"/>
                    </a:lnTo>
                    <a:lnTo>
                      <a:pt x="24" y="49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22" name="Freeform 338"/>
              <p:cNvSpPr>
                <a:spLocks/>
              </p:cNvSpPr>
              <p:nvPr/>
            </p:nvSpPr>
            <p:spPr bwMode="auto">
              <a:xfrm>
                <a:off x="763" y="930"/>
                <a:ext cx="25" cy="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4"/>
                  </a:cxn>
                  <a:cxn ang="0">
                    <a:pos x="24" y="49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8" h="49">
                    <a:moveTo>
                      <a:pt x="24" y="0"/>
                    </a:moveTo>
                    <a:lnTo>
                      <a:pt x="48" y="24"/>
                    </a:lnTo>
                    <a:lnTo>
                      <a:pt x="24" y="49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23" name="Freeform 339"/>
              <p:cNvSpPr>
                <a:spLocks/>
              </p:cNvSpPr>
              <p:nvPr/>
            </p:nvSpPr>
            <p:spPr bwMode="auto">
              <a:xfrm>
                <a:off x="778" y="940"/>
                <a:ext cx="25" cy="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5"/>
                  </a:cxn>
                  <a:cxn ang="0">
                    <a:pos x="24" y="49"/>
                  </a:cxn>
                  <a:cxn ang="0">
                    <a:pos x="0" y="25"/>
                  </a:cxn>
                  <a:cxn ang="0">
                    <a:pos x="24" y="0"/>
                  </a:cxn>
                </a:cxnLst>
                <a:rect l="0" t="0" r="r" b="b"/>
                <a:pathLst>
                  <a:path w="48" h="49">
                    <a:moveTo>
                      <a:pt x="24" y="0"/>
                    </a:moveTo>
                    <a:lnTo>
                      <a:pt x="48" y="25"/>
                    </a:lnTo>
                    <a:lnTo>
                      <a:pt x="24" y="49"/>
                    </a:lnTo>
                    <a:lnTo>
                      <a:pt x="0" y="25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24" name="Freeform 340"/>
              <p:cNvSpPr>
                <a:spLocks/>
              </p:cNvSpPr>
              <p:nvPr/>
            </p:nvSpPr>
            <p:spPr bwMode="auto">
              <a:xfrm>
                <a:off x="806" y="950"/>
                <a:ext cx="26" cy="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9" y="24"/>
                  </a:cxn>
                  <a:cxn ang="0">
                    <a:pos x="24" y="48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9" h="48">
                    <a:moveTo>
                      <a:pt x="24" y="0"/>
                    </a:moveTo>
                    <a:lnTo>
                      <a:pt x="49" y="24"/>
                    </a:lnTo>
                    <a:lnTo>
                      <a:pt x="24" y="48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25" name="Freeform 341"/>
              <p:cNvSpPr>
                <a:spLocks/>
              </p:cNvSpPr>
              <p:nvPr/>
            </p:nvSpPr>
            <p:spPr bwMode="auto">
              <a:xfrm>
                <a:off x="816" y="965"/>
                <a:ext cx="25" cy="25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49" y="24"/>
                  </a:cxn>
                  <a:cxn ang="0">
                    <a:pos x="25" y="48"/>
                  </a:cxn>
                  <a:cxn ang="0">
                    <a:pos x="0" y="24"/>
                  </a:cxn>
                  <a:cxn ang="0">
                    <a:pos x="25" y="0"/>
                  </a:cxn>
                </a:cxnLst>
                <a:rect l="0" t="0" r="r" b="b"/>
                <a:pathLst>
                  <a:path w="49" h="48">
                    <a:moveTo>
                      <a:pt x="25" y="0"/>
                    </a:moveTo>
                    <a:lnTo>
                      <a:pt x="49" y="24"/>
                    </a:lnTo>
                    <a:lnTo>
                      <a:pt x="25" y="48"/>
                    </a:lnTo>
                    <a:lnTo>
                      <a:pt x="0" y="24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26" name="Freeform 342"/>
              <p:cNvSpPr>
                <a:spLocks/>
              </p:cNvSpPr>
              <p:nvPr/>
            </p:nvSpPr>
            <p:spPr bwMode="auto">
              <a:xfrm>
                <a:off x="819" y="975"/>
                <a:ext cx="25" cy="25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49" y="24"/>
                  </a:cxn>
                  <a:cxn ang="0">
                    <a:pos x="25" y="48"/>
                  </a:cxn>
                  <a:cxn ang="0">
                    <a:pos x="0" y="24"/>
                  </a:cxn>
                  <a:cxn ang="0">
                    <a:pos x="25" y="0"/>
                  </a:cxn>
                </a:cxnLst>
                <a:rect l="0" t="0" r="r" b="b"/>
                <a:pathLst>
                  <a:path w="49" h="48">
                    <a:moveTo>
                      <a:pt x="25" y="0"/>
                    </a:moveTo>
                    <a:lnTo>
                      <a:pt x="49" y="24"/>
                    </a:lnTo>
                    <a:lnTo>
                      <a:pt x="25" y="48"/>
                    </a:lnTo>
                    <a:lnTo>
                      <a:pt x="0" y="24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27" name="Freeform 343"/>
              <p:cNvSpPr>
                <a:spLocks/>
              </p:cNvSpPr>
              <p:nvPr/>
            </p:nvSpPr>
            <p:spPr bwMode="auto">
              <a:xfrm>
                <a:off x="828" y="984"/>
                <a:ext cx="27" cy="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4"/>
                  </a:cxn>
                  <a:cxn ang="0">
                    <a:pos x="24" y="48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48" y="24"/>
                    </a:lnTo>
                    <a:lnTo>
                      <a:pt x="24" y="48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28" name="Freeform 344"/>
              <p:cNvSpPr>
                <a:spLocks/>
              </p:cNvSpPr>
              <p:nvPr/>
            </p:nvSpPr>
            <p:spPr bwMode="auto">
              <a:xfrm>
                <a:off x="844" y="993"/>
                <a:ext cx="25" cy="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4"/>
                  </a:cxn>
                  <a:cxn ang="0">
                    <a:pos x="24" y="48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48" y="24"/>
                    </a:lnTo>
                    <a:lnTo>
                      <a:pt x="24" y="48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29" name="Freeform 345"/>
              <p:cNvSpPr>
                <a:spLocks/>
              </p:cNvSpPr>
              <p:nvPr/>
            </p:nvSpPr>
            <p:spPr bwMode="auto">
              <a:xfrm>
                <a:off x="866" y="1003"/>
                <a:ext cx="25" cy="2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4"/>
                  </a:cxn>
                  <a:cxn ang="0">
                    <a:pos x="24" y="49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8" h="49">
                    <a:moveTo>
                      <a:pt x="24" y="0"/>
                    </a:moveTo>
                    <a:lnTo>
                      <a:pt x="48" y="24"/>
                    </a:lnTo>
                    <a:lnTo>
                      <a:pt x="24" y="49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30" name="Freeform 346"/>
              <p:cNvSpPr>
                <a:spLocks/>
              </p:cNvSpPr>
              <p:nvPr/>
            </p:nvSpPr>
            <p:spPr bwMode="auto">
              <a:xfrm>
                <a:off x="910" y="1012"/>
                <a:ext cx="26" cy="25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49" y="25"/>
                  </a:cxn>
                  <a:cxn ang="0">
                    <a:pos x="25" y="49"/>
                  </a:cxn>
                  <a:cxn ang="0">
                    <a:pos x="0" y="25"/>
                  </a:cxn>
                  <a:cxn ang="0">
                    <a:pos x="25" y="0"/>
                  </a:cxn>
                </a:cxnLst>
                <a:rect l="0" t="0" r="r" b="b"/>
                <a:pathLst>
                  <a:path w="49" h="49">
                    <a:moveTo>
                      <a:pt x="25" y="0"/>
                    </a:moveTo>
                    <a:lnTo>
                      <a:pt x="49" y="25"/>
                    </a:lnTo>
                    <a:lnTo>
                      <a:pt x="25" y="49"/>
                    </a:lnTo>
                    <a:lnTo>
                      <a:pt x="0" y="25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31" name="Freeform 347"/>
              <p:cNvSpPr>
                <a:spLocks/>
              </p:cNvSpPr>
              <p:nvPr/>
            </p:nvSpPr>
            <p:spPr bwMode="auto">
              <a:xfrm>
                <a:off x="914" y="1041"/>
                <a:ext cx="25" cy="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4"/>
                  </a:cxn>
                  <a:cxn ang="0">
                    <a:pos x="24" y="48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48" y="24"/>
                    </a:lnTo>
                    <a:lnTo>
                      <a:pt x="24" y="48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32" name="Freeform 348"/>
              <p:cNvSpPr>
                <a:spLocks/>
              </p:cNvSpPr>
              <p:nvPr/>
            </p:nvSpPr>
            <p:spPr bwMode="auto">
              <a:xfrm>
                <a:off x="917" y="1069"/>
                <a:ext cx="25" cy="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4"/>
                  </a:cxn>
                  <a:cxn ang="0">
                    <a:pos x="24" y="48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48" y="24"/>
                    </a:lnTo>
                    <a:lnTo>
                      <a:pt x="24" y="48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33" name="Freeform 349"/>
              <p:cNvSpPr>
                <a:spLocks/>
              </p:cNvSpPr>
              <p:nvPr/>
            </p:nvSpPr>
            <p:spPr bwMode="auto">
              <a:xfrm>
                <a:off x="920" y="1075"/>
                <a:ext cx="26" cy="2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4"/>
                  </a:cxn>
                  <a:cxn ang="0">
                    <a:pos x="24" y="49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8" h="49">
                    <a:moveTo>
                      <a:pt x="24" y="0"/>
                    </a:moveTo>
                    <a:lnTo>
                      <a:pt x="48" y="24"/>
                    </a:lnTo>
                    <a:lnTo>
                      <a:pt x="24" y="49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34" name="Freeform 350"/>
              <p:cNvSpPr>
                <a:spLocks/>
              </p:cNvSpPr>
              <p:nvPr/>
            </p:nvSpPr>
            <p:spPr bwMode="auto">
              <a:xfrm>
                <a:off x="932" y="1084"/>
                <a:ext cx="25" cy="2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5"/>
                  </a:cxn>
                  <a:cxn ang="0">
                    <a:pos x="24" y="49"/>
                  </a:cxn>
                  <a:cxn ang="0">
                    <a:pos x="0" y="25"/>
                  </a:cxn>
                  <a:cxn ang="0">
                    <a:pos x="24" y="0"/>
                  </a:cxn>
                </a:cxnLst>
                <a:rect l="0" t="0" r="r" b="b"/>
                <a:pathLst>
                  <a:path w="48" h="49">
                    <a:moveTo>
                      <a:pt x="24" y="0"/>
                    </a:moveTo>
                    <a:lnTo>
                      <a:pt x="48" y="25"/>
                    </a:lnTo>
                    <a:lnTo>
                      <a:pt x="24" y="49"/>
                    </a:lnTo>
                    <a:lnTo>
                      <a:pt x="0" y="25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35" name="Freeform 351"/>
              <p:cNvSpPr>
                <a:spLocks/>
              </p:cNvSpPr>
              <p:nvPr/>
            </p:nvSpPr>
            <p:spPr bwMode="auto">
              <a:xfrm>
                <a:off x="967" y="1094"/>
                <a:ext cx="25" cy="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5"/>
                  </a:cxn>
                  <a:cxn ang="0">
                    <a:pos x="24" y="49"/>
                  </a:cxn>
                  <a:cxn ang="0">
                    <a:pos x="0" y="25"/>
                  </a:cxn>
                  <a:cxn ang="0">
                    <a:pos x="24" y="0"/>
                  </a:cxn>
                </a:cxnLst>
                <a:rect l="0" t="0" r="r" b="b"/>
                <a:pathLst>
                  <a:path w="48" h="49">
                    <a:moveTo>
                      <a:pt x="24" y="0"/>
                    </a:moveTo>
                    <a:lnTo>
                      <a:pt x="48" y="25"/>
                    </a:lnTo>
                    <a:lnTo>
                      <a:pt x="24" y="49"/>
                    </a:lnTo>
                    <a:lnTo>
                      <a:pt x="0" y="25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36" name="Freeform 352"/>
              <p:cNvSpPr>
                <a:spLocks/>
              </p:cNvSpPr>
              <p:nvPr/>
            </p:nvSpPr>
            <p:spPr bwMode="auto">
              <a:xfrm>
                <a:off x="970" y="1113"/>
                <a:ext cx="25" cy="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4"/>
                  </a:cxn>
                  <a:cxn ang="0">
                    <a:pos x="24" y="48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48" y="24"/>
                    </a:lnTo>
                    <a:lnTo>
                      <a:pt x="24" y="48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37" name="Freeform 353"/>
              <p:cNvSpPr>
                <a:spLocks/>
              </p:cNvSpPr>
              <p:nvPr/>
            </p:nvSpPr>
            <p:spPr bwMode="auto">
              <a:xfrm>
                <a:off x="974" y="1126"/>
                <a:ext cx="25" cy="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4"/>
                  </a:cxn>
                  <a:cxn ang="0">
                    <a:pos x="24" y="48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48" y="24"/>
                    </a:lnTo>
                    <a:lnTo>
                      <a:pt x="24" y="48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38" name="Freeform 354"/>
              <p:cNvSpPr>
                <a:spLocks/>
              </p:cNvSpPr>
              <p:nvPr/>
            </p:nvSpPr>
            <p:spPr bwMode="auto">
              <a:xfrm>
                <a:off x="976" y="1135"/>
                <a:ext cx="25" cy="24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9" y="24"/>
                  </a:cxn>
                  <a:cxn ang="0">
                    <a:pos x="24" y="48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9" h="48">
                    <a:moveTo>
                      <a:pt x="24" y="0"/>
                    </a:moveTo>
                    <a:lnTo>
                      <a:pt x="49" y="24"/>
                    </a:lnTo>
                    <a:lnTo>
                      <a:pt x="24" y="48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39" name="Freeform 355"/>
              <p:cNvSpPr>
                <a:spLocks/>
              </p:cNvSpPr>
              <p:nvPr/>
            </p:nvSpPr>
            <p:spPr bwMode="auto">
              <a:xfrm>
                <a:off x="986" y="1144"/>
                <a:ext cx="25" cy="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9" y="24"/>
                  </a:cxn>
                  <a:cxn ang="0">
                    <a:pos x="24" y="48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9" h="48">
                    <a:moveTo>
                      <a:pt x="24" y="0"/>
                    </a:moveTo>
                    <a:lnTo>
                      <a:pt x="49" y="24"/>
                    </a:lnTo>
                    <a:lnTo>
                      <a:pt x="24" y="48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40" name="Freeform 356"/>
              <p:cNvSpPr>
                <a:spLocks/>
              </p:cNvSpPr>
              <p:nvPr/>
            </p:nvSpPr>
            <p:spPr bwMode="auto">
              <a:xfrm>
                <a:off x="1015" y="1163"/>
                <a:ext cx="24" cy="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5"/>
                  </a:cxn>
                  <a:cxn ang="0">
                    <a:pos x="24" y="49"/>
                  </a:cxn>
                  <a:cxn ang="0">
                    <a:pos x="0" y="25"/>
                  </a:cxn>
                  <a:cxn ang="0">
                    <a:pos x="24" y="0"/>
                  </a:cxn>
                </a:cxnLst>
                <a:rect l="0" t="0" r="r" b="b"/>
                <a:pathLst>
                  <a:path w="48" h="49">
                    <a:moveTo>
                      <a:pt x="24" y="0"/>
                    </a:moveTo>
                    <a:lnTo>
                      <a:pt x="48" y="25"/>
                    </a:lnTo>
                    <a:lnTo>
                      <a:pt x="24" y="49"/>
                    </a:lnTo>
                    <a:lnTo>
                      <a:pt x="0" y="25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41" name="Freeform 357"/>
              <p:cNvSpPr>
                <a:spLocks/>
              </p:cNvSpPr>
              <p:nvPr/>
            </p:nvSpPr>
            <p:spPr bwMode="auto">
              <a:xfrm>
                <a:off x="1017" y="1182"/>
                <a:ext cx="26" cy="2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4"/>
                  </a:cxn>
                  <a:cxn ang="0">
                    <a:pos x="24" y="48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48" y="24"/>
                    </a:lnTo>
                    <a:lnTo>
                      <a:pt x="24" y="48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42" name="Freeform 358"/>
              <p:cNvSpPr>
                <a:spLocks/>
              </p:cNvSpPr>
              <p:nvPr/>
            </p:nvSpPr>
            <p:spPr bwMode="auto">
              <a:xfrm>
                <a:off x="1021" y="1191"/>
                <a:ext cx="25" cy="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4"/>
                  </a:cxn>
                  <a:cxn ang="0">
                    <a:pos x="24" y="48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48" y="24"/>
                    </a:lnTo>
                    <a:lnTo>
                      <a:pt x="24" y="48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43" name="Freeform 359"/>
              <p:cNvSpPr>
                <a:spLocks/>
              </p:cNvSpPr>
              <p:nvPr/>
            </p:nvSpPr>
            <p:spPr bwMode="auto">
              <a:xfrm>
                <a:off x="1043" y="1210"/>
                <a:ext cx="25" cy="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4"/>
                  </a:cxn>
                  <a:cxn ang="0">
                    <a:pos x="24" y="48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48" y="24"/>
                    </a:lnTo>
                    <a:lnTo>
                      <a:pt x="24" y="48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44" name="Freeform 360"/>
              <p:cNvSpPr>
                <a:spLocks/>
              </p:cNvSpPr>
              <p:nvPr/>
            </p:nvSpPr>
            <p:spPr bwMode="auto">
              <a:xfrm>
                <a:off x="1068" y="1220"/>
                <a:ext cx="25" cy="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9" y="24"/>
                  </a:cxn>
                  <a:cxn ang="0">
                    <a:pos x="24" y="48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9" h="48">
                    <a:moveTo>
                      <a:pt x="24" y="0"/>
                    </a:moveTo>
                    <a:lnTo>
                      <a:pt x="49" y="24"/>
                    </a:lnTo>
                    <a:lnTo>
                      <a:pt x="24" y="48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45" name="Freeform 361"/>
              <p:cNvSpPr>
                <a:spLocks/>
              </p:cNvSpPr>
              <p:nvPr/>
            </p:nvSpPr>
            <p:spPr bwMode="auto">
              <a:xfrm>
                <a:off x="1106" y="1229"/>
                <a:ext cx="25" cy="2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4"/>
                  </a:cxn>
                  <a:cxn ang="0">
                    <a:pos x="24" y="49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8" h="49">
                    <a:moveTo>
                      <a:pt x="24" y="0"/>
                    </a:moveTo>
                    <a:lnTo>
                      <a:pt x="48" y="24"/>
                    </a:lnTo>
                    <a:lnTo>
                      <a:pt x="24" y="49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46" name="Freeform 362"/>
              <p:cNvSpPr>
                <a:spLocks/>
              </p:cNvSpPr>
              <p:nvPr/>
            </p:nvSpPr>
            <p:spPr bwMode="auto">
              <a:xfrm>
                <a:off x="1219" y="1238"/>
                <a:ext cx="25" cy="2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5"/>
                  </a:cxn>
                  <a:cxn ang="0">
                    <a:pos x="24" y="49"/>
                  </a:cxn>
                  <a:cxn ang="0">
                    <a:pos x="0" y="25"/>
                  </a:cxn>
                  <a:cxn ang="0">
                    <a:pos x="24" y="0"/>
                  </a:cxn>
                </a:cxnLst>
                <a:rect l="0" t="0" r="r" b="b"/>
                <a:pathLst>
                  <a:path w="48" h="49">
                    <a:moveTo>
                      <a:pt x="24" y="0"/>
                    </a:moveTo>
                    <a:lnTo>
                      <a:pt x="48" y="25"/>
                    </a:lnTo>
                    <a:lnTo>
                      <a:pt x="24" y="49"/>
                    </a:lnTo>
                    <a:lnTo>
                      <a:pt x="0" y="25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47" name="Freeform 363"/>
              <p:cNvSpPr>
                <a:spLocks/>
              </p:cNvSpPr>
              <p:nvPr/>
            </p:nvSpPr>
            <p:spPr bwMode="auto">
              <a:xfrm>
                <a:off x="1260" y="1248"/>
                <a:ext cx="26" cy="25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49" y="24"/>
                  </a:cxn>
                  <a:cxn ang="0">
                    <a:pos x="25" y="48"/>
                  </a:cxn>
                  <a:cxn ang="0">
                    <a:pos x="0" y="24"/>
                  </a:cxn>
                  <a:cxn ang="0">
                    <a:pos x="25" y="0"/>
                  </a:cxn>
                </a:cxnLst>
                <a:rect l="0" t="0" r="r" b="b"/>
                <a:pathLst>
                  <a:path w="49" h="48">
                    <a:moveTo>
                      <a:pt x="25" y="0"/>
                    </a:moveTo>
                    <a:lnTo>
                      <a:pt x="49" y="24"/>
                    </a:lnTo>
                    <a:lnTo>
                      <a:pt x="25" y="48"/>
                    </a:lnTo>
                    <a:lnTo>
                      <a:pt x="0" y="24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48" name="Freeform 364"/>
              <p:cNvSpPr>
                <a:spLocks/>
              </p:cNvSpPr>
              <p:nvPr/>
            </p:nvSpPr>
            <p:spPr bwMode="auto">
              <a:xfrm>
                <a:off x="1270" y="1260"/>
                <a:ext cx="25" cy="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4"/>
                  </a:cxn>
                  <a:cxn ang="0">
                    <a:pos x="24" y="48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48" y="24"/>
                    </a:lnTo>
                    <a:lnTo>
                      <a:pt x="24" y="48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49" name="Freeform 365"/>
              <p:cNvSpPr>
                <a:spLocks/>
              </p:cNvSpPr>
              <p:nvPr/>
            </p:nvSpPr>
            <p:spPr bwMode="auto">
              <a:xfrm>
                <a:off x="1273" y="1270"/>
                <a:ext cx="25" cy="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4"/>
                  </a:cxn>
                  <a:cxn ang="0">
                    <a:pos x="24" y="48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48" y="24"/>
                    </a:lnTo>
                    <a:lnTo>
                      <a:pt x="24" y="48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50" name="Freeform 366"/>
              <p:cNvSpPr>
                <a:spLocks/>
              </p:cNvSpPr>
              <p:nvPr/>
            </p:nvSpPr>
            <p:spPr bwMode="auto">
              <a:xfrm>
                <a:off x="1295" y="1280"/>
                <a:ext cx="25" cy="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4"/>
                  </a:cxn>
                  <a:cxn ang="0">
                    <a:pos x="24" y="48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48" y="24"/>
                    </a:lnTo>
                    <a:lnTo>
                      <a:pt x="24" y="48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51" name="Freeform 367"/>
              <p:cNvSpPr>
                <a:spLocks/>
              </p:cNvSpPr>
              <p:nvPr/>
            </p:nvSpPr>
            <p:spPr bwMode="auto">
              <a:xfrm>
                <a:off x="1316" y="1289"/>
                <a:ext cx="26" cy="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4"/>
                  </a:cxn>
                  <a:cxn ang="0">
                    <a:pos x="24" y="48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48" y="24"/>
                    </a:lnTo>
                    <a:lnTo>
                      <a:pt x="24" y="48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52" name="Freeform 368"/>
              <p:cNvSpPr>
                <a:spLocks/>
              </p:cNvSpPr>
              <p:nvPr/>
            </p:nvSpPr>
            <p:spPr bwMode="auto">
              <a:xfrm>
                <a:off x="1320" y="1310"/>
                <a:ext cx="25" cy="2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5"/>
                  </a:cxn>
                  <a:cxn ang="0">
                    <a:pos x="24" y="49"/>
                  </a:cxn>
                  <a:cxn ang="0">
                    <a:pos x="0" y="25"/>
                  </a:cxn>
                  <a:cxn ang="0">
                    <a:pos x="24" y="0"/>
                  </a:cxn>
                </a:cxnLst>
                <a:rect l="0" t="0" r="r" b="b"/>
                <a:pathLst>
                  <a:path w="48" h="49">
                    <a:moveTo>
                      <a:pt x="24" y="0"/>
                    </a:moveTo>
                    <a:lnTo>
                      <a:pt x="48" y="25"/>
                    </a:lnTo>
                    <a:lnTo>
                      <a:pt x="24" y="49"/>
                    </a:lnTo>
                    <a:lnTo>
                      <a:pt x="0" y="25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53" name="Freeform 369"/>
              <p:cNvSpPr>
                <a:spLocks/>
              </p:cNvSpPr>
              <p:nvPr/>
            </p:nvSpPr>
            <p:spPr bwMode="auto">
              <a:xfrm>
                <a:off x="1326" y="1321"/>
                <a:ext cx="26" cy="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9" y="24"/>
                  </a:cxn>
                  <a:cxn ang="0">
                    <a:pos x="24" y="48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9" h="48">
                    <a:moveTo>
                      <a:pt x="24" y="0"/>
                    </a:moveTo>
                    <a:lnTo>
                      <a:pt x="49" y="24"/>
                    </a:lnTo>
                    <a:lnTo>
                      <a:pt x="24" y="48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54" name="Freeform 370"/>
              <p:cNvSpPr>
                <a:spLocks/>
              </p:cNvSpPr>
              <p:nvPr/>
            </p:nvSpPr>
            <p:spPr bwMode="auto">
              <a:xfrm>
                <a:off x="1414" y="1330"/>
                <a:ext cx="26" cy="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9" y="24"/>
                  </a:cxn>
                  <a:cxn ang="0">
                    <a:pos x="24" y="48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9" h="48">
                    <a:moveTo>
                      <a:pt x="24" y="0"/>
                    </a:moveTo>
                    <a:lnTo>
                      <a:pt x="49" y="24"/>
                    </a:lnTo>
                    <a:lnTo>
                      <a:pt x="24" y="48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55" name="Freeform 371"/>
              <p:cNvSpPr>
                <a:spLocks/>
              </p:cNvSpPr>
              <p:nvPr/>
            </p:nvSpPr>
            <p:spPr bwMode="auto">
              <a:xfrm>
                <a:off x="1436" y="1339"/>
                <a:ext cx="26" cy="25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49" y="24"/>
                  </a:cxn>
                  <a:cxn ang="0">
                    <a:pos x="25" y="48"/>
                  </a:cxn>
                  <a:cxn ang="0">
                    <a:pos x="0" y="24"/>
                  </a:cxn>
                  <a:cxn ang="0">
                    <a:pos x="25" y="0"/>
                  </a:cxn>
                </a:cxnLst>
                <a:rect l="0" t="0" r="r" b="b"/>
                <a:pathLst>
                  <a:path w="49" h="48">
                    <a:moveTo>
                      <a:pt x="25" y="0"/>
                    </a:moveTo>
                    <a:lnTo>
                      <a:pt x="49" y="24"/>
                    </a:lnTo>
                    <a:lnTo>
                      <a:pt x="25" y="48"/>
                    </a:lnTo>
                    <a:lnTo>
                      <a:pt x="0" y="24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56" name="Freeform 372"/>
              <p:cNvSpPr>
                <a:spLocks/>
              </p:cNvSpPr>
              <p:nvPr/>
            </p:nvSpPr>
            <p:spPr bwMode="auto">
              <a:xfrm>
                <a:off x="1440" y="1352"/>
                <a:ext cx="25" cy="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4"/>
                  </a:cxn>
                  <a:cxn ang="0">
                    <a:pos x="24" y="48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48" y="24"/>
                    </a:lnTo>
                    <a:lnTo>
                      <a:pt x="24" y="48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57" name="Freeform 373"/>
              <p:cNvSpPr>
                <a:spLocks/>
              </p:cNvSpPr>
              <p:nvPr/>
            </p:nvSpPr>
            <p:spPr bwMode="auto">
              <a:xfrm>
                <a:off x="1477" y="1361"/>
                <a:ext cx="26" cy="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4"/>
                  </a:cxn>
                  <a:cxn ang="0">
                    <a:pos x="24" y="48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48" y="24"/>
                    </a:lnTo>
                    <a:lnTo>
                      <a:pt x="24" y="48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58" name="Freeform 374"/>
              <p:cNvSpPr>
                <a:spLocks/>
              </p:cNvSpPr>
              <p:nvPr/>
            </p:nvSpPr>
            <p:spPr bwMode="auto">
              <a:xfrm>
                <a:off x="1519" y="1380"/>
                <a:ext cx="25" cy="26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49" y="24"/>
                  </a:cxn>
                  <a:cxn ang="0">
                    <a:pos x="25" y="49"/>
                  </a:cxn>
                  <a:cxn ang="0">
                    <a:pos x="0" y="24"/>
                  </a:cxn>
                  <a:cxn ang="0">
                    <a:pos x="25" y="0"/>
                  </a:cxn>
                </a:cxnLst>
                <a:rect l="0" t="0" r="r" b="b"/>
                <a:pathLst>
                  <a:path w="49" h="49">
                    <a:moveTo>
                      <a:pt x="25" y="0"/>
                    </a:moveTo>
                    <a:lnTo>
                      <a:pt x="49" y="24"/>
                    </a:lnTo>
                    <a:lnTo>
                      <a:pt x="25" y="49"/>
                    </a:lnTo>
                    <a:lnTo>
                      <a:pt x="0" y="24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59" name="Freeform 375"/>
              <p:cNvSpPr>
                <a:spLocks/>
              </p:cNvSpPr>
              <p:nvPr/>
            </p:nvSpPr>
            <p:spPr bwMode="auto">
              <a:xfrm>
                <a:off x="1566" y="1392"/>
                <a:ext cx="24" cy="2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5"/>
                  </a:cxn>
                  <a:cxn ang="0">
                    <a:pos x="24" y="49"/>
                  </a:cxn>
                  <a:cxn ang="0">
                    <a:pos x="0" y="25"/>
                  </a:cxn>
                  <a:cxn ang="0">
                    <a:pos x="24" y="0"/>
                  </a:cxn>
                </a:cxnLst>
                <a:rect l="0" t="0" r="r" b="b"/>
                <a:pathLst>
                  <a:path w="48" h="49">
                    <a:moveTo>
                      <a:pt x="24" y="0"/>
                    </a:moveTo>
                    <a:lnTo>
                      <a:pt x="48" y="25"/>
                    </a:lnTo>
                    <a:lnTo>
                      <a:pt x="24" y="49"/>
                    </a:lnTo>
                    <a:lnTo>
                      <a:pt x="0" y="25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60" name="Freeform 376"/>
              <p:cNvSpPr>
                <a:spLocks/>
              </p:cNvSpPr>
              <p:nvPr/>
            </p:nvSpPr>
            <p:spPr bwMode="auto">
              <a:xfrm>
                <a:off x="1620" y="1403"/>
                <a:ext cx="24" cy="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4"/>
                  </a:cxn>
                  <a:cxn ang="0">
                    <a:pos x="24" y="48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48" y="24"/>
                    </a:lnTo>
                    <a:lnTo>
                      <a:pt x="24" y="48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61" name="Freeform 377"/>
              <p:cNvSpPr>
                <a:spLocks/>
              </p:cNvSpPr>
              <p:nvPr/>
            </p:nvSpPr>
            <p:spPr bwMode="auto">
              <a:xfrm>
                <a:off x="1623" y="1412"/>
                <a:ext cx="25" cy="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4"/>
                  </a:cxn>
                  <a:cxn ang="0">
                    <a:pos x="24" y="48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48" y="24"/>
                    </a:lnTo>
                    <a:lnTo>
                      <a:pt x="24" y="48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62" name="Freeform 378"/>
              <p:cNvSpPr>
                <a:spLocks/>
              </p:cNvSpPr>
              <p:nvPr/>
            </p:nvSpPr>
            <p:spPr bwMode="auto">
              <a:xfrm>
                <a:off x="1629" y="1424"/>
                <a:ext cx="25" cy="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4"/>
                  </a:cxn>
                  <a:cxn ang="0">
                    <a:pos x="24" y="48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48" y="24"/>
                    </a:lnTo>
                    <a:lnTo>
                      <a:pt x="24" y="48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63" name="Freeform 379"/>
              <p:cNvSpPr>
                <a:spLocks/>
              </p:cNvSpPr>
              <p:nvPr/>
            </p:nvSpPr>
            <p:spPr bwMode="auto">
              <a:xfrm>
                <a:off x="1635" y="1434"/>
                <a:ext cx="25" cy="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4"/>
                  </a:cxn>
                  <a:cxn ang="0">
                    <a:pos x="24" y="48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48" y="24"/>
                    </a:lnTo>
                    <a:lnTo>
                      <a:pt x="24" y="48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64" name="Freeform 380"/>
              <p:cNvSpPr>
                <a:spLocks/>
              </p:cNvSpPr>
              <p:nvPr/>
            </p:nvSpPr>
            <p:spPr bwMode="auto">
              <a:xfrm>
                <a:off x="1644" y="1446"/>
                <a:ext cx="26" cy="2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4"/>
                  </a:cxn>
                  <a:cxn ang="0">
                    <a:pos x="24" y="49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8" h="49">
                    <a:moveTo>
                      <a:pt x="24" y="0"/>
                    </a:moveTo>
                    <a:lnTo>
                      <a:pt x="48" y="24"/>
                    </a:lnTo>
                    <a:lnTo>
                      <a:pt x="24" y="49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65" name="Freeform 381"/>
              <p:cNvSpPr>
                <a:spLocks/>
              </p:cNvSpPr>
              <p:nvPr/>
            </p:nvSpPr>
            <p:spPr bwMode="auto">
              <a:xfrm>
                <a:off x="1717" y="1456"/>
                <a:ext cx="25" cy="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4"/>
                  </a:cxn>
                  <a:cxn ang="0">
                    <a:pos x="24" y="49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8" h="49">
                    <a:moveTo>
                      <a:pt x="24" y="0"/>
                    </a:moveTo>
                    <a:lnTo>
                      <a:pt x="48" y="24"/>
                    </a:lnTo>
                    <a:lnTo>
                      <a:pt x="24" y="49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66" name="Freeform 382"/>
              <p:cNvSpPr>
                <a:spLocks/>
              </p:cNvSpPr>
              <p:nvPr/>
            </p:nvSpPr>
            <p:spPr bwMode="auto">
              <a:xfrm>
                <a:off x="1723" y="1468"/>
                <a:ext cx="26" cy="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5"/>
                  </a:cxn>
                  <a:cxn ang="0">
                    <a:pos x="24" y="49"/>
                  </a:cxn>
                  <a:cxn ang="0">
                    <a:pos x="0" y="25"/>
                  </a:cxn>
                  <a:cxn ang="0">
                    <a:pos x="24" y="0"/>
                  </a:cxn>
                </a:cxnLst>
                <a:rect l="0" t="0" r="r" b="b"/>
                <a:pathLst>
                  <a:path w="48" h="49">
                    <a:moveTo>
                      <a:pt x="24" y="0"/>
                    </a:moveTo>
                    <a:lnTo>
                      <a:pt x="48" y="25"/>
                    </a:lnTo>
                    <a:lnTo>
                      <a:pt x="24" y="49"/>
                    </a:lnTo>
                    <a:lnTo>
                      <a:pt x="0" y="25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67" name="Freeform 383"/>
              <p:cNvSpPr>
                <a:spLocks/>
              </p:cNvSpPr>
              <p:nvPr/>
            </p:nvSpPr>
            <p:spPr bwMode="auto">
              <a:xfrm>
                <a:off x="1863" y="1481"/>
                <a:ext cx="25" cy="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4"/>
                  </a:cxn>
                  <a:cxn ang="0">
                    <a:pos x="24" y="48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48" y="24"/>
                    </a:lnTo>
                    <a:lnTo>
                      <a:pt x="24" y="48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68" name="Freeform 384"/>
              <p:cNvSpPr>
                <a:spLocks/>
              </p:cNvSpPr>
              <p:nvPr/>
            </p:nvSpPr>
            <p:spPr bwMode="auto">
              <a:xfrm>
                <a:off x="1944" y="1500"/>
                <a:ext cx="25" cy="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9" y="24"/>
                  </a:cxn>
                  <a:cxn ang="0">
                    <a:pos x="24" y="48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9" h="48">
                    <a:moveTo>
                      <a:pt x="24" y="0"/>
                    </a:moveTo>
                    <a:lnTo>
                      <a:pt x="49" y="24"/>
                    </a:lnTo>
                    <a:lnTo>
                      <a:pt x="24" y="48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69" name="Freeform 385"/>
              <p:cNvSpPr>
                <a:spLocks/>
              </p:cNvSpPr>
              <p:nvPr/>
            </p:nvSpPr>
            <p:spPr bwMode="auto">
              <a:xfrm>
                <a:off x="2057" y="1522"/>
                <a:ext cx="25" cy="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4"/>
                  </a:cxn>
                  <a:cxn ang="0">
                    <a:pos x="24" y="49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8" h="49">
                    <a:moveTo>
                      <a:pt x="24" y="0"/>
                    </a:moveTo>
                    <a:lnTo>
                      <a:pt x="48" y="24"/>
                    </a:lnTo>
                    <a:lnTo>
                      <a:pt x="24" y="49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70" name="Freeform 386"/>
              <p:cNvSpPr>
                <a:spLocks/>
              </p:cNvSpPr>
              <p:nvPr/>
            </p:nvSpPr>
            <p:spPr bwMode="auto">
              <a:xfrm>
                <a:off x="2357" y="1575"/>
                <a:ext cx="25" cy="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4"/>
                  </a:cxn>
                  <a:cxn ang="0">
                    <a:pos x="24" y="48"/>
                  </a:cxn>
                  <a:cxn ang="0">
                    <a:pos x="0" y="24"/>
                  </a:cxn>
                  <a:cxn ang="0">
                    <a:pos x="24" y="0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lnTo>
                      <a:pt x="48" y="24"/>
                    </a:lnTo>
                    <a:lnTo>
                      <a:pt x="24" y="48"/>
                    </a:lnTo>
                    <a:lnTo>
                      <a:pt x="0" y="2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71" name="Rectangle 387"/>
              <p:cNvSpPr>
                <a:spLocks noChangeArrowheads="1"/>
              </p:cNvSpPr>
              <p:nvPr/>
            </p:nvSpPr>
            <p:spPr bwMode="auto">
              <a:xfrm>
                <a:off x="476" y="792"/>
                <a:ext cx="22" cy="2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72" name="Rectangle 388"/>
              <p:cNvSpPr>
                <a:spLocks noChangeArrowheads="1"/>
              </p:cNvSpPr>
              <p:nvPr/>
            </p:nvSpPr>
            <p:spPr bwMode="auto">
              <a:xfrm>
                <a:off x="507" y="801"/>
                <a:ext cx="22" cy="23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73" name="Rectangle 389"/>
              <p:cNvSpPr>
                <a:spLocks noChangeArrowheads="1"/>
              </p:cNvSpPr>
              <p:nvPr/>
            </p:nvSpPr>
            <p:spPr bwMode="auto">
              <a:xfrm>
                <a:off x="510" y="808"/>
                <a:ext cx="23" cy="21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74" name="Rectangle 390"/>
              <p:cNvSpPr>
                <a:spLocks noChangeArrowheads="1"/>
              </p:cNvSpPr>
              <p:nvPr/>
            </p:nvSpPr>
            <p:spPr bwMode="auto">
              <a:xfrm>
                <a:off x="517" y="871"/>
                <a:ext cx="22" cy="2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75" name="Rectangle 391"/>
              <p:cNvSpPr>
                <a:spLocks noChangeArrowheads="1"/>
              </p:cNvSpPr>
              <p:nvPr/>
            </p:nvSpPr>
            <p:spPr bwMode="auto">
              <a:xfrm>
                <a:off x="520" y="886"/>
                <a:ext cx="21" cy="2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76" name="Rectangle 392"/>
              <p:cNvSpPr>
                <a:spLocks noChangeArrowheads="1"/>
              </p:cNvSpPr>
              <p:nvPr/>
            </p:nvSpPr>
            <p:spPr bwMode="auto">
              <a:xfrm>
                <a:off x="523" y="893"/>
                <a:ext cx="22" cy="2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77" name="Rectangle 393"/>
              <p:cNvSpPr>
                <a:spLocks noChangeArrowheads="1"/>
              </p:cNvSpPr>
              <p:nvPr/>
            </p:nvSpPr>
            <p:spPr bwMode="auto">
              <a:xfrm>
                <a:off x="526" y="915"/>
                <a:ext cx="21" cy="21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78" name="Rectangle 394"/>
              <p:cNvSpPr>
                <a:spLocks noChangeArrowheads="1"/>
              </p:cNvSpPr>
              <p:nvPr/>
            </p:nvSpPr>
            <p:spPr bwMode="auto">
              <a:xfrm>
                <a:off x="570" y="924"/>
                <a:ext cx="22" cy="23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79" name="Rectangle 395"/>
              <p:cNvSpPr>
                <a:spLocks noChangeArrowheads="1"/>
              </p:cNvSpPr>
              <p:nvPr/>
            </p:nvSpPr>
            <p:spPr bwMode="auto">
              <a:xfrm>
                <a:off x="574" y="933"/>
                <a:ext cx="21" cy="2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80" name="Rectangle 396"/>
              <p:cNvSpPr>
                <a:spLocks noChangeArrowheads="1"/>
              </p:cNvSpPr>
              <p:nvPr/>
            </p:nvSpPr>
            <p:spPr bwMode="auto">
              <a:xfrm>
                <a:off x="605" y="955"/>
                <a:ext cx="22" cy="23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81" name="Rectangle 397"/>
              <p:cNvSpPr>
                <a:spLocks noChangeArrowheads="1"/>
              </p:cNvSpPr>
              <p:nvPr/>
            </p:nvSpPr>
            <p:spPr bwMode="auto">
              <a:xfrm>
                <a:off x="611" y="965"/>
                <a:ext cx="22" cy="2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82" name="Rectangle 398"/>
              <p:cNvSpPr>
                <a:spLocks noChangeArrowheads="1"/>
              </p:cNvSpPr>
              <p:nvPr/>
            </p:nvSpPr>
            <p:spPr bwMode="auto">
              <a:xfrm>
                <a:off x="614" y="997"/>
                <a:ext cx="22" cy="21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83" name="Rectangle 399"/>
              <p:cNvSpPr>
                <a:spLocks noChangeArrowheads="1"/>
              </p:cNvSpPr>
              <p:nvPr/>
            </p:nvSpPr>
            <p:spPr bwMode="auto">
              <a:xfrm>
                <a:off x="621" y="1012"/>
                <a:ext cx="22" cy="2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84" name="Rectangle 400"/>
              <p:cNvSpPr>
                <a:spLocks noChangeArrowheads="1"/>
              </p:cNvSpPr>
              <p:nvPr/>
            </p:nvSpPr>
            <p:spPr bwMode="auto">
              <a:xfrm>
                <a:off x="624" y="1018"/>
                <a:ext cx="21" cy="23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85" name="Rectangle 401"/>
              <p:cNvSpPr>
                <a:spLocks noChangeArrowheads="1"/>
              </p:cNvSpPr>
              <p:nvPr/>
            </p:nvSpPr>
            <p:spPr bwMode="auto">
              <a:xfrm>
                <a:off x="627" y="1044"/>
                <a:ext cx="22" cy="2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86" name="Rectangle 402"/>
              <p:cNvSpPr>
                <a:spLocks noChangeArrowheads="1"/>
              </p:cNvSpPr>
              <p:nvPr/>
            </p:nvSpPr>
            <p:spPr bwMode="auto">
              <a:xfrm>
                <a:off x="633" y="1059"/>
                <a:ext cx="22" cy="2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87" name="Rectangle 403"/>
              <p:cNvSpPr>
                <a:spLocks noChangeArrowheads="1"/>
              </p:cNvSpPr>
              <p:nvPr/>
            </p:nvSpPr>
            <p:spPr bwMode="auto">
              <a:xfrm>
                <a:off x="636" y="1066"/>
                <a:ext cx="23" cy="21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88" name="Rectangle 404"/>
              <p:cNvSpPr>
                <a:spLocks noChangeArrowheads="1"/>
              </p:cNvSpPr>
              <p:nvPr/>
            </p:nvSpPr>
            <p:spPr bwMode="auto">
              <a:xfrm>
                <a:off x="639" y="1075"/>
                <a:ext cx="22" cy="23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89" name="Rectangle 405"/>
              <p:cNvSpPr>
                <a:spLocks noChangeArrowheads="1"/>
              </p:cNvSpPr>
              <p:nvPr/>
            </p:nvSpPr>
            <p:spPr bwMode="auto">
              <a:xfrm>
                <a:off x="645" y="1081"/>
                <a:ext cx="23" cy="23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90" name="Rectangle 406"/>
              <p:cNvSpPr>
                <a:spLocks noChangeArrowheads="1"/>
              </p:cNvSpPr>
              <p:nvPr/>
            </p:nvSpPr>
            <p:spPr bwMode="auto">
              <a:xfrm>
                <a:off x="661" y="1091"/>
                <a:ext cx="23" cy="2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91" name="Rectangle 407"/>
              <p:cNvSpPr>
                <a:spLocks noChangeArrowheads="1"/>
              </p:cNvSpPr>
              <p:nvPr/>
            </p:nvSpPr>
            <p:spPr bwMode="auto">
              <a:xfrm>
                <a:off x="680" y="1098"/>
                <a:ext cx="23" cy="21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92" name="Rectangle 408"/>
              <p:cNvSpPr>
                <a:spLocks noChangeArrowheads="1"/>
              </p:cNvSpPr>
              <p:nvPr/>
            </p:nvSpPr>
            <p:spPr bwMode="auto">
              <a:xfrm>
                <a:off x="690" y="1106"/>
                <a:ext cx="22" cy="23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93" name="Rectangle 409"/>
              <p:cNvSpPr>
                <a:spLocks noChangeArrowheads="1"/>
              </p:cNvSpPr>
              <p:nvPr/>
            </p:nvSpPr>
            <p:spPr bwMode="auto">
              <a:xfrm>
                <a:off x="712" y="1138"/>
                <a:ext cx="22" cy="21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94" name="Rectangle 410"/>
              <p:cNvSpPr>
                <a:spLocks noChangeArrowheads="1"/>
              </p:cNvSpPr>
              <p:nvPr/>
            </p:nvSpPr>
            <p:spPr bwMode="auto">
              <a:xfrm>
                <a:off x="715" y="1191"/>
                <a:ext cx="22" cy="2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95" name="Rectangle 411"/>
              <p:cNvSpPr>
                <a:spLocks noChangeArrowheads="1"/>
              </p:cNvSpPr>
              <p:nvPr/>
            </p:nvSpPr>
            <p:spPr bwMode="auto">
              <a:xfrm>
                <a:off x="721" y="1216"/>
                <a:ext cx="22" cy="2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96" name="Rectangle 412"/>
              <p:cNvSpPr>
                <a:spLocks noChangeArrowheads="1"/>
              </p:cNvSpPr>
              <p:nvPr/>
            </p:nvSpPr>
            <p:spPr bwMode="auto">
              <a:xfrm>
                <a:off x="734" y="1226"/>
                <a:ext cx="23" cy="2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97" name="Rectangle 413"/>
              <p:cNvSpPr>
                <a:spLocks noChangeArrowheads="1"/>
              </p:cNvSpPr>
              <p:nvPr/>
            </p:nvSpPr>
            <p:spPr bwMode="auto">
              <a:xfrm>
                <a:off x="743" y="1241"/>
                <a:ext cx="22" cy="23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98" name="Rectangle 414"/>
              <p:cNvSpPr>
                <a:spLocks noChangeArrowheads="1"/>
              </p:cNvSpPr>
              <p:nvPr/>
            </p:nvSpPr>
            <p:spPr bwMode="auto">
              <a:xfrm>
                <a:off x="813" y="1248"/>
                <a:ext cx="22" cy="2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5999" name="Rectangle 415"/>
              <p:cNvSpPr>
                <a:spLocks noChangeArrowheads="1"/>
              </p:cNvSpPr>
              <p:nvPr/>
            </p:nvSpPr>
            <p:spPr bwMode="auto">
              <a:xfrm>
                <a:off x="816" y="1305"/>
                <a:ext cx="22" cy="2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00" name="Rectangle 416"/>
              <p:cNvSpPr>
                <a:spLocks noChangeArrowheads="1"/>
              </p:cNvSpPr>
              <p:nvPr/>
            </p:nvSpPr>
            <p:spPr bwMode="auto">
              <a:xfrm>
                <a:off x="819" y="1314"/>
                <a:ext cx="22" cy="2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01" name="Rectangle 417"/>
              <p:cNvSpPr>
                <a:spLocks noChangeArrowheads="1"/>
              </p:cNvSpPr>
              <p:nvPr/>
            </p:nvSpPr>
            <p:spPr bwMode="auto">
              <a:xfrm>
                <a:off x="828" y="1324"/>
                <a:ext cx="22" cy="2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02" name="Rectangle 418"/>
              <p:cNvSpPr>
                <a:spLocks noChangeArrowheads="1"/>
              </p:cNvSpPr>
              <p:nvPr/>
            </p:nvSpPr>
            <p:spPr bwMode="auto">
              <a:xfrm>
                <a:off x="866" y="1330"/>
                <a:ext cx="22" cy="2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03" name="Rectangle 419"/>
              <p:cNvSpPr>
                <a:spLocks noChangeArrowheads="1"/>
              </p:cNvSpPr>
              <p:nvPr/>
            </p:nvSpPr>
            <p:spPr bwMode="auto">
              <a:xfrm>
                <a:off x="907" y="1349"/>
                <a:ext cx="23" cy="2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04" name="Rectangle 420"/>
              <p:cNvSpPr>
                <a:spLocks noChangeArrowheads="1"/>
              </p:cNvSpPr>
              <p:nvPr/>
            </p:nvSpPr>
            <p:spPr bwMode="auto">
              <a:xfrm>
                <a:off x="914" y="1371"/>
                <a:ext cx="22" cy="21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05" name="Rectangle 421"/>
              <p:cNvSpPr>
                <a:spLocks noChangeArrowheads="1"/>
              </p:cNvSpPr>
              <p:nvPr/>
            </p:nvSpPr>
            <p:spPr bwMode="auto">
              <a:xfrm>
                <a:off x="917" y="1472"/>
                <a:ext cx="22" cy="21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06" name="Rectangle 422"/>
              <p:cNvSpPr>
                <a:spLocks noChangeArrowheads="1"/>
              </p:cNvSpPr>
              <p:nvPr/>
            </p:nvSpPr>
            <p:spPr bwMode="auto">
              <a:xfrm>
                <a:off x="920" y="1497"/>
                <a:ext cx="22" cy="21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07" name="Rectangle 423"/>
              <p:cNvSpPr>
                <a:spLocks noChangeArrowheads="1"/>
              </p:cNvSpPr>
              <p:nvPr/>
            </p:nvSpPr>
            <p:spPr bwMode="auto">
              <a:xfrm>
                <a:off x="924" y="1506"/>
                <a:ext cx="22" cy="2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08" name="Rectangle 424"/>
              <p:cNvSpPr>
                <a:spLocks noChangeArrowheads="1"/>
              </p:cNvSpPr>
              <p:nvPr/>
            </p:nvSpPr>
            <p:spPr bwMode="auto">
              <a:xfrm>
                <a:off x="930" y="1513"/>
                <a:ext cx="22" cy="2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09" name="Rectangle 425"/>
              <p:cNvSpPr>
                <a:spLocks noChangeArrowheads="1"/>
              </p:cNvSpPr>
              <p:nvPr/>
            </p:nvSpPr>
            <p:spPr bwMode="auto">
              <a:xfrm>
                <a:off x="932" y="1531"/>
                <a:ext cx="22" cy="23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10" name="Rectangle 426"/>
              <p:cNvSpPr>
                <a:spLocks noChangeArrowheads="1"/>
              </p:cNvSpPr>
              <p:nvPr/>
            </p:nvSpPr>
            <p:spPr bwMode="auto">
              <a:xfrm>
                <a:off x="936" y="1547"/>
                <a:ext cx="21" cy="2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11" name="Rectangle 427"/>
              <p:cNvSpPr>
                <a:spLocks noChangeArrowheads="1"/>
              </p:cNvSpPr>
              <p:nvPr/>
            </p:nvSpPr>
            <p:spPr bwMode="auto">
              <a:xfrm>
                <a:off x="957" y="1554"/>
                <a:ext cx="23" cy="21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12" name="Rectangle 428"/>
              <p:cNvSpPr>
                <a:spLocks noChangeArrowheads="1"/>
              </p:cNvSpPr>
              <p:nvPr/>
            </p:nvSpPr>
            <p:spPr bwMode="auto">
              <a:xfrm>
                <a:off x="967" y="1563"/>
                <a:ext cx="22" cy="2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13" name="Rectangle 429"/>
              <p:cNvSpPr>
                <a:spLocks noChangeArrowheads="1"/>
              </p:cNvSpPr>
              <p:nvPr/>
            </p:nvSpPr>
            <p:spPr bwMode="auto">
              <a:xfrm>
                <a:off x="995" y="1572"/>
                <a:ext cx="22" cy="2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14" name="Rectangle 430"/>
              <p:cNvSpPr>
                <a:spLocks noChangeArrowheads="1"/>
              </p:cNvSpPr>
              <p:nvPr/>
            </p:nvSpPr>
            <p:spPr bwMode="auto">
              <a:xfrm>
                <a:off x="1017" y="1588"/>
                <a:ext cx="22" cy="2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15" name="Rectangle 431"/>
              <p:cNvSpPr>
                <a:spLocks noChangeArrowheads="1"/>
              </p:cNvSpPr>
              <p:nvPr/>
            </p:nvSpPr>
            <p:spPr bwMode="auto">
              <a:xfrm>
                <a:off x="1028" y="1597"/>
                <a:ext cx="21" cy="2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16" name="Rectangle 432"/>
              <p:cNvSpPr>
                <a:spLocks noChangeArrowheads="1"/>
              </p:cNvSpPr>
              <p:nvPr/>
            </p:nvSpPr>
            <p:spPr bwMode="auto">
              <a:xfrm>
                <a:off x="1071" y="1629"/>
                <a:ext cx="22" cy="2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17" name="Rectangle 433"/>
              <p:cNvSpPr>
                <a:spLocks noChangeArrowheads="1"/>
              </p:cNvSpPr>
              <p:nvPr/>
            </p:nvSpPr>
            <p:spPr bwMode="auto">
              <a:xfrm>
                <a:off x="1093" y="1639"/>
                <a:ext cx="22" cy="2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18" name="Rectangle 434"/>
              <p:cNvSpPr>
                <a:spLocks noChangeArrowheads="1"/>
              </p:cNvSpPr>
              <p:nvPr/>
            </p:nvSpPr>
            <p:spPr bwMode="auto">
              <a:xfrm>
                <a:off x="1097" y="1644"/>
                <a:ext cx="22" cy="23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19" name="Rectangle 435"/>
              <p:cNvSpPr>
                <a:spLocks noChangeArrowheads="1"/>
              </p:cNvSpPr>
              <p:nvPr/>
            </p:nvSpPr>
            <p:spPr bwMode="auto">
              <a:xfrm>
                <a:off x="1119" y="1679"/>
                <a:ext cx="22" cy="2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20" name="Rectangle 436"/>
              <p:cNvSpPr>
                <a:spLocks noChangeArrowheads="1"/>
              </p:cNvSpPr>
              <p:nvPr/>
            </p:nvSpPr>
            <p:spPr bwMode="auto">
              <a:xfrm>
                <a:off x="1146" y="1694"/>
                <a:ext cx="23" cy="23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21" name="Rectangle 437"/>
              <p:cNvSpPr>
                <a:spLocks noChangeArrowheads="1"/>
              </p:cNvSpPr>
              <p:nvPr/>
            </p:nvSpPr>
            <p:spPr bwMode="auto">
              <a:xfrm>
                <a:off x="1212" y="1704"/>
                <a:ext cx="23" cy="2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22" name="Rectangle 438"/>
              <p:cNvSpPr>
                <a:spLocks noChangeArrowheads="1"/>
              </p:cNvSpPr>
              <p:nvPr/>
            </p:nvSpPr>
            <p:spPr bwMode="auto">
              <a:xfrm>
                <a:off x="1219" y="1754"/>
                <a:ext cx="22" cy="23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23" name="Rectangle 439"/>
              <p:cNvSpPr>
                <a:spLocks noChangeArrowheads="1"/>
              </p:cNvSpPr>
              <p:nvPr/>
            </p:nvSpPr>
            <p:spPr bwMode="auto">
              <a:xfrm>
                <a:off x="1286" y="1761"/>
                <a:ext cx="22" cy="2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24" name="Rectangle 440"/>
              <p:cNvSpPr>
                <a:spLocks noChangeArrowheads="1"/>
              </p:cNvSpPr>
              <p:nvPr/>
            </p:nvSpPr>
            <p:spPr bwMode="auto">
              <a:xfrm>
                <a:off x="1298" y="1770"/>
                <a:ext cx="22" cy="23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25" name="Rectangle 441"/>
              <p:cNvSpPr>
                <a:spLocks noChangeArrowheads="1"/>
              </p:cNvSpPr>
              <p:nvPr/>
            </p:nvSpPr>
            <p:spPr bwMode="auto">
              <a:xfrm>
                <a:off x="1308" y="1780"/>
                <a:ext cx="22" cy="2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26" name="Rectangle 442"/>
              <p:cNvSpPr>
                <a:spLocks noChangeArrowheads="1"/>
              </p:cNvSpPr>
              <p:nvPr/>
            </p:nvSpPr>
            <p:spPr bwMode="auto">
              <a:xfrm>
                <a:off x="1316" y="1786"/>
                <a:ext cx="23" cy="2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27" name="Rectangle 443"/>
              <p:cNvSpPr>
                <a:spLocks noChangeArrowheads="1"/>
              </p:cNvSpPr>
              <p:nvPr/>
            </p:nvSpPr>
            <p:spPr bwMode="auto">
              <a:xfrm>
                <a:off x="1320" y="1805"/>
                <a:ext cx="22" cy="2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28" name="Rectangle 444"/>
              <p:cNvSpPr>
                <a:spLocks noChangeArrowheads="1"/>
              </p:cNvSpPr>
              <p:nvPr/>
            </p:nvSpPr>
            <p:spPr bwMode="auto">
              <a:xfrm>
                <a:off x="1323" y="1811"/>
                <a:ext cx="22" cy="2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29" name="Rectangle 445"/>
              <p:cNvSpPr>
                <a:spLocks noChangeArrowheads="1"/>
              </p:cNvSpPr>
              <p:nvPr/>
            </p:nvSpPr>
            <p:spPr bwMode="auto">
              <a:xfrm>
                <a:off x="1332" y="1820"/>
                <a:ext cx="23" cy="23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30" name="Rectangle 446"/>
              <p:cNvSpPr>
                <a:spLocks noChangeArrowheads="1"/>
              </p:cNvSpPr>
              <p:nvPr/>
            </p:nvSpPr>
            <p:spPr bwMode="auto">
              <a:xfrm>
                <a:off x="1377" y="1830"/>
                <a:ext cx="22" cy="2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31" name="Rectangle 447"/>
              <p:cNvSpPr>
                <a:spLocks noChangeArrowheads="1"/>
              </p:cNvSpPr>
              <p:nvPr/>
            </p:nvSpPr>
            <p:spPr bwMode="auto">
              <a:xfrm>
                <a:off x="1411" y="1836"/>
                <a:ext cx="22" cy="23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32" name="Rectangle 448"/>
              <p:cNvSpPr>
                <a:spLocks noChangeArrowheads="1"/>
              </p:cNvSpPr>
              <p:nvPr/>
            </p:nvSpPr>
            <p:spPr bwMode="auto">
              <a:xfrm>
                <a:off x="1414" y="1855"/>
                <a:ext cx="22" cy="2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33" name="Rectangle 449"/>
              <p:cNvSpPr>
                <a:spLocks noChangeArrowheads="1"/>
              </p:cNvSpPr>
              <p:nvPr/>
            </p:nvSpPr>
            <p:spPr bwMode="auto">
              <a:xfrm>
                <a:off x="1471" y="1865"/>
                <a:ext cx="22" cy="2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34" name="Rectangle 450"/>
              <p:cNvSpPr>
                <a:spLocks noChangeArrowheads="1"/>
              </p:cNvSpPr>
              <p:nvPr/>
            </p:nvSpPr>
            <p:spPr bwMode="auto">
              <a:xfrm>
                <a:off x="1493" y="1871"/>
                <a:ext cx="22" cy="2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35" name="Rectangle 451"/>
              <p:cNvSpPr>
                <a:spLocks noChangeArrowheads="1"/>
              </p:cNvSpPr>
              <p:nvPr/>
            </p:nvSpPr>
            <p:spPr bwMode="auto">
              <a:xfrm>
                <a:off x="1525" y="1880"/>
                <a:ext cx="21" cy="2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36" name="Rectangle 452"/>
              <p:cNvSpPr>
                <a:spLocks noChangeArrowheads="1"/>
              </p:cNvSpPr>
              <p:nvPr/>
            </p:nvSpPr>
            <p:spPr bwMode="auto">
              <a:xfrm>
                <a:off x="1635" y="1893"/>
                <a:ext cx="22" cy="2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37" name="Rectangle 453"/>
              <p:cNvSpPr>
                <a:spLocks noChangeArrowheads="1"/>
              </p:cNvSpPr>
              <p:nvPr/>
            </p:nvSpPr>
            <p:spPr bwMode="auto">
              <a:xfrm>
                <a:off x="1714" y="1902"/>
                <a:ext cx="22" cy="2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38" name="Rectangle 454"/>
              <p:cNvSpPr>
                <a:spLocks noChangeArrowheads="1"/>
              </p:cNvSpPr>
              <p:nvPr/>
            </p:nvSpPr>
            <p:spPr bwMode="auto">
              <a:xfrm>
                <a:off x="1720" y="1912"/>
                <a:ext cx="22" cy="2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39" name="Rectangle 455"/>
              <p:cNvSpPr>
                <a:spLocks noChangeArrowheads="1"/>
              </p:cNvSpPr>
              <p:nvPr/>
            </p:nvSpPr>
            <p:spPr bwMode="auto">
              <a:xfrm>
                <a:off x="1849" y="1928"/>
                <a:ext cx="22" cy="21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40" name="Rectangle 456"/>
              <p:cNvSpPr>
                <a:spLocks noChangeArrowheads="1"/>
              </p:cNvSpPr>
              <p:nvPr/>
            </p:nvSpPr>
            <p:spPr bwMode="auto">
              <a:xfrm>
                <a:off x="1912" y="1941"/>
                <a:ext cx="23" cy="21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41" name="Rectangle 457"/>
              <p:cNvSpPr>
                <a:spLocks noChangeArrowheads="1"/>
              </p:cNvSpPr>
              <p:nvPr/>
            </p:nvSpPr>
            <p:spPr bwMode="auto">
              <a:xfrm>
                <a:off x="2460" y="1941"/>
                <a:ext cx="22" cy="21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42" name="Line 458"/>
              <p:cNvSpPr>
                <a:spLocks noChangeShapeType="1"/>
              </p:cNvSpPr>
              <p:nvPr/>
            </p:nvSpPr>
            <p:spPr bwMode="auto">
              <a:xfrm>
                <a:off x="436" y="798"/>
                <a:ext cx="13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43" name="Line 459"/>
              <p:cNvSpPr>
                <a:spLocks noChangeShapeType="1"/>
              </p:cNvSpPr>
              <p:nvPr/>
            </p:nvSpPr>
            <p:spPr bwMode="auto">
              <a:xfrm>
                <a:off x="443" y="814"/>
                <a:ext cx="18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44" name="Line 460"/>
              <p:cNvSpPr>
                <a:spLocks noChangeShapeType="1"/>
              </p:cNvSpPr>
              <p:nvPr/>
            </p:nvSpPr>
            <p:spPr bwMode="auto">
              <a:xfrm>
                <a:off x="446" y="795"/>
                <a:ext cx="0" cy="19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45" name="Line 461"/>
              <p:cNvSpPr>
                <a:spLocks noChangeShapeType="1"/>
              </p:cNvSpPr>
              <p:nvPr/>
            </p:nvSpPr>
            <p:spPr bwMode="auto">
              <a:xfrm>
                <a:off x="498" y="821"/>
                <a:ext cx="7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46" name="Line 462"/>
              <p:cNvSpPr>
                <a:spLocks noChangeShapeType="1"/>
              </p:cNvSpPr>
              <p:nvPr/>
            </p:nvSpPr>
            <p:spPr bwMode="auto">
              <a:xfrm>
                <a:off x="540" y="827"/>
                <a:ext cx="12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47" name="Line 463"/>
              <p:cNvSpPr>
                <a:spLocks noChangeShapeType="1"/>
              </p:cNvSpPr>
              <p:nvPr/>
            </p:nvSpPr>
            <p:spPr bwMode="auto">
              <a:xfrm>
                <a:off x="547" y="825"/>
                <a:ext cx="0" cy="15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48" name="Line 464"/>
              <p:cNvSpPr>
                <a:spLocks noChangeShapeType="1"/>
              </p:cNvSpPr>
              <p:nvPr/>
            </p:nvSpPr>
            <p:spPr bwMode="auto">
              <a:xfrm>
                <a:off x="544" y="838"/>
                <a:ext cx="23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49" name="Line 465"/>
              <p:cNvSpPr>
                <a:spLocks noChangeShapeType="1"/>
              </p:cNvSpPr>
              <p:nvPr/>
            </p:nvSpPr>
            <p:spPr bwMode="auto">
              <a:xfrm>
                <a:off x="596" y="842"/>
                <a:ext cx="8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50" name="Line 466"/>
              <p:cNvSpPr>
                <a:spLocks noChangeShapeType="1"/>
              </p:cNvSpPr>
              <p:nvPr/>
            </p:nvSpPr>
            <p:spPr bwMode="auto">
              <a:xfrm>
                <a:off x="605" y="839"/>
                <a:ext cx="0" cy="19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51" name="Line 467"/>
              <p:cNvSpPr>
                <a:spLocks noChangeShapeType="1"/>
              </p:cNvSpPr>
              <p:nvPr/>
            </p:nvSpPr>
            <p:spPr bwMode="auto">
              <a:xfrm>
                <a:off x="602" y="857"/>
                <a:ext cx="12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52" name="Line 468"/>
              <p:cNvSpPr>
                <a:spLocks noChangeShapeType="1"/>
              </p:cNvSpPr>
              <p:nvPr/>
            </p:nvSpPr>
            <p:spPr bwMode="auto">
              <a:xfrm>
                <a:off x="645" y="889"/>
                <a:ext cx="16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53" name="Line 469"/>
              <p:cNvSpPr>
                <a:spLocks noChangeShapeType="1"/>
              </p:cNvSpPr>
              <p:nvPr/>
            </p:nvSpPr>
            <p:spPr bwMode="auto">
              <a:xfrm>
                <a:off x="659" y="890"/>
                <a:ext cx="0" cy="7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54" name="Line 470"/>
              <p:cNvSpPr>
                <a:spLocks noChangeShapeType="1"/>
              </p:cNvSpPr>
              <p:nvPr/>
            </p:nvSpPr>
            <p:spPr bwMode="auto">
              <a:xfrm>
                <a:off x="655" y="899"/>
                <a:ext cx="36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55" name="Line 471"/>
              <p:cNvSpPr>
                <a:spLocks noChangeShapeType="1"/>
              </p:cNvSpPr>
              <p:nvPr/>
            </p:nvSpPr>
            <p:spPr bwMode="auto">
              <a:xfrm>
                <a:off x="796" y="953"/>
                <a:ext cx="10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56" name="Line 472"/>
              <p:cNvSpPr>
                <a:spLocks noChangeShapeType="1"/>
              </p:cNvSpPr>
              <p:nvPr/>
            </p:nvSpPr>
            <p:spPr bwMode="auto">
              <a:xfrm>
                <a:off x="801" y="961"/>
                <a:ext cx="11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57" name="Line 473"/>
              <p:cNvSpPr>
                <a:spLocks noChangeShapeType="1"/>
              </p:cNvSpPr>
              <p:nvPr/>
            </p:nvSpPr>
            <p:spPr bwMode="auto">
              <a:xfrm>
                <a:off x="805" y="952"/>
                <a:ext cx="0" cy="8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58" name="Line 474"/>
              <p:cNvSpPr>
                <a:spLocks noChangeShapeType="1"/>
              </p:cNvSpPr>
              <p:nvPr/>
            </p:nvSpPr>
            <p:spPr bwMode="auto">
              <a:xfrm>
                <a:off x="862" y="1006"/>
                <a:ext cx="9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59" name="Line 475"/>
              <p:cNvSpPr>
                <a:spLocks noChangeShapeType="1"/>
              </p:cNvSpPr>
              <p:nvPr/>
            </p:nvSpPr>
            <p:spPr bwMode="auto">
              <a:xfrm>
                <a:off x="871" y="1004"/>
                <a:ext cx="0" cy="9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60" name="Line 476"/>
              <p:cNvSpPr>
                <a:spLocks noChangeShapeType="1"/>
              </p:cNvSpPr>
              <p:nvPr/>
            </p:nvSpPr>
            <p:spPr bwMode="auto">
              <a:xfrm>
                <a:off x="885" y="1016"/>
                <a:ext cx="11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61" name="Line 477"/>
              <p:cNvSpPr>
                <a:spLocks noChangeShapeType="1"/>
              </p:cNvSpPr>
              <p:nvPr/>
            </p:nvSpPr>
            <p:spPr bwMode="auto">
              <a:xfrm>
                <a:off x="895" y="1013"/>
                <a:ext cx="0" cy="12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62" name="Line 478"/>
              <p:cNvSpPr>
                <a:spLocks noChangeShapeType="1"/>
              </p:cNvSpPr>
              <p:nvPr/>
            </p:nvSpPr>
            <p:spPr bwMode="auto">
              <a:xfrm>
                <a:off x="892" y="1024"/>
                <a:ext cx="23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63" name="Line 479"/>
              <p:cNvSpPr>
                <a:spLocks noChangeShapeType="1"/>
              </p:cNvSpPr>
              <p:nvPr/>
            </p:nvSpPr>
            <p:spPr bwMode="auto">
              <a:xfrm>
                <a:off x="958" y="1105"/>
                <a:ext cx="15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64" name="Line 480"/>
              <p:cNvSpPr>
                <a:spLocks noChangeShapeType="1"/>
              </p:cNvSpPr>
              <p:nvPr/>
            </p:nvSpPr>
            <p:spPr bwMode="auto">
              <a:xfrm>
                <a:off x="952" y="1098"/>
                <a:ext cx="11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65" name="Line 481"/>
              <p:cNvSpPr>
                <a:spLocks noChangeShapeType="1"/>
              </p:cNvSpPr>
              <p:nvPr/>
            </p:nvSpPr>
            <p:spPr bwMode="auto">
              <a:xfrm>
                <a:off x="960" y="1095"/>
                <a:ext cx="0" cy="12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66" name="Line 482"/>
              <p:cNvSpPr>
                <a:spLocks noChangeShapeType="1"/>
              </p:cNvSpPr>
              <p:nvPr/>
            </p:nvSpPr>
            <p:spPr bwMode="auto">
              <a:xfrm>
                <a:off x="1131" y="1251"/>
                <a:ext cx="89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67" name="Line 483"/>
              <p:cNvSpPr>
                <a:spLocks noChangeShapeType="1"/>
              </p:cNvSpPr>
              <p:nvPr/>
            </p:nvSpPr>
            <p:spPr bwMode="auto">
              <a:xfrm>
                <a:off x="1012" y="1176"/>
                <a:ext cx="5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68" name="Line 484"/>
              <p:cNvSpPr>
                <a:spLocks noChangeShapeType="1"/>
              </p:cNvSpPr>
              <p:nvPr/>
            </p:nvSpPr>
            <p:spPr bwMode="auto">
              <a:xfrm>
                <a:off x="1006" y="1158"/>
                <a:ext cx="10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69" name="Line 485"/>
              <p:cNvSpPr>
                <a:spLocks noChangeShapeType="1"/>
              </p:cNvSpPr>
              <p:nvPr/>
            </p:nvSpPr>
            <p:spPr bwMode="auto">
              <a:xfrm>
                <a:off x="1014" y="1157"/>
                <a:ext cx="0" cy="21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70" name="Line 486"/>
              <p:cNvSpPr>
                <a:spLocks noChangeShapeType="1"/>
              </p:cNvSpPr>
              <p:nvPr/>
            </p:nvSpPr>
            <p:spPr bwMode="auto">
              <a:xfrm>
                <a:off x="1039" y="1206"/>
                <a:ext cx="10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71" name="Line 487"/>
              <p:cNvSpPr>
                <a:spLocks noChangeShapeType="1"/>
              </p:cNvSpPr>
              <p:nvPr/>
            </p:nvSpPr>
            <p:spPr bwMode="auto">
              <a:xfrm>
                <a:off x="1049" y="1202"/>
                <a:ext cx="0" cy="16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72" name="Line 488"/>
              <p:cNvSpPr>
                <a:spLocks noChangeShapeType="1"/>
              </p:cNvSpPr>
              <p:nvPr/>
            </p:nvSpPr>
            <p:spPr bwMode="auto">
              <a:xfrm>
                <a:off x="1061" y="1223"/>
                <a:ext cx="10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73" name="Line 489"/>
              <p:cNvSpPr>
                <a:spLocks noChangeShapeType="1"/>
              </p:cNvSpPr>
              <p:nvPr/>
            </p:nvSpPr>
            <p:spPr bwMode="auto">
              <a:xfrm>
                <a:off x="1071" y="1219"/>
                <a:ext cx="0" cy="13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74" name="Line 490"/>
              <p:cNvSpPr>
                <a:spLocks noChangeShapeType="1"/>
              </p:cNvSpPr>
              <p:nvPr/>
            </p:nvSpPr>
            <p:spPr bwMode="auto">
              <a:xfrm>
                <a:off x="1088" y="1233"/>
                <a:ext cx="10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75" name="Line 491"/>
              <p:cNvSpPr>
                <a:spLocks noChangeShapeType="1"/>
              </p:cNvSpPr>
              <p:nvPr/>
            </p:nvSpPr>
            <p:spPr bwMode="auto">
              <a:xfrm>
                <a:off x="1096" y="1229"/>
                <a:ext cx="0" cy="12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76" name="Line 492"/>
              <p:cNvSpPr>
                <a:spLocks noChangeShapeType="1"/>
              </p:cNvSpPr>
              <p:nvPr/>
            </p:nvSpPr>
            <p:spPr bwMode="auto">
              <a:xfrm>
                <a:off x="1092" y="1243"/>
                <a:ext cx="24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77" name="Line 493"/>
              <p:cNvSpPr>
                <a:spLocks noChangeShapeType="1"/>
              </p:cNvSpPr>
              <p:nvPr/>
            </p:nvSpPr>
            <p:spPr bwMode="auto">
              <a:xfrm>
                <a:off x="1127" y="1241"/>
                <a:ext cx="9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78" name="Line 494"/>
              <p:cNvSpPr>
                <a:spLocks noChangeShapeType="1"/>
              </p:cNvSpPr>
              <p:nvPr/>
            </p:nvSpPr>
            <p:spPr bwMode="auto">
              <a:xfrm>
                <a:off x="1134" y="1238"/>
                <a:ext cx="0" cy="12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79" name="Line 495"/>
              <p:cNvSpPr>
                <a:spLocks noChangeShapeType="1"/>
              </p:cNvSpPr>
              <p:nvPr/>
            </p:nvSpPr>
            <p:spPr bwMode="auto">
              <a:xfrm>
                <a:off x="1243" y="1252"/>
                <a:ext cx="9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80" name="Line 496"/>
              <p:cNvSpPr>
                <a:spLocks noChangeShapeType="1"/>
              </p:cNvSpPr>
              <p:nvPr/>
            </p:nvSpPr>
            <p:spPr bwMode="auto">
              <a:xfrm>
                <a:off x="1250" y="1249"/>
                <a:ext cx="0" cy="11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81" name="Line 497"/>
              <p:cNvSpPr>
                <a:spLocks noChangeShapeType="1"/>
              </p:cNvSpPr>
              <p:nvPr/>
            </p:nvSpPr>
            <p:spPr bwMode="auto">
              <a:xfrm>
                <a:off x="1247" y="1261"/>
                <a:ext cx="14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82" name="Line 498"/>
              <p:cNvSpPr>
                <a:spLocks noChangeShapeType="1"/>
              </p:cNvSpPr>
              <p:nvPr/>
            </p:nvSpPr>
            <p:spPr bwMode="auto">
              <a:xfrm>
                <a:off x="1352" y="1342"/>
                <a:ext cx="65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83" name="Line 499"/>
              <p:cNvSpPr>
                <a:spLocks noChangeShapeType="1"/>
              </p:cNvSpPr>
              <p:nvPr/>
            </p:nvSpPr>
            <p:spPr bwMode="auto">
              <a:xfrm>
                <a:off x="1347" y="1333"/>
                <a:ext cx="9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84" name="Line 500"/>
              <p:cNvSpPr>
                <a:spLocks noChangeShapeType="1"/>
              </p:cNvSpPr>
              <p:nvPr/>
            </p:nvSpPr>
            <p:spPr bwMode="auto">
              <a:xfrm>
                <a:off x="1355" y="1330"/>
                <a:ext cx="0" cy="12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85" name="Line 501"/>
              <p:cNvSpPr>
                <a:spLocks noChangeShapeType="1"/>
              </p:cNvSpPr>
              <p:nvPr/>
            </p:nvSpPr>
            <p:spPr bwMode="auto">
              <a:xfrm>
                <a:off x="1298" y="1282"/>
                <a:ext cx="0" cy="6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86" name="Line 502"/>
              <p:cNvSpPr>
                <a:spLocks noChangeShapeType="1"/>
              </p:cNvSpPr>
              <p:nvPr/>
            </p:nvSpPr>
            <p:spPr bwMode="auto">
              <a:xfrm>
                <a:off x="1320" y="1291"/>
                <a:ext cx="0" cy="6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87" name="Line 503"/>
              <p:cNvSpPr>
                <a:spLocks noChangeShapeType="1"/>
              </p:cNvSpPr>
              <p:nvPr/>
            </p:nvSpPr>
            <p:spPr bwMode="auto">
              <a:xfrm>
                <a:off x="1463" y="1373"/>
                <a:ext cx="45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88" name="Line 504"/>
              <p:cNvSpPr>
                <a:spLocks noChangeShapeType="1"/>
              </p:cNvSpPr>
              <p:nvPr/>
            </p:nvSpPr>
            <p:spPr bwMode="auto">
              <a:xfrm>
                <a:off x="1439" y="1341"/>
                <a:ext cx="0" cy="12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89" name="Line 505"/>
              <p:cNvSpPr>
                <a:spLocks noChangeShapeType="1"/>
              </p:cNvSpPr>
              <p:nvPr/>
            </p:nvSpPr>
            <p:spPr bwMode="auto">
              <a:xfrm>
                <a:off x="1465" y="1363"/>
                <a:ext cx="0" cy="13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90" name="Line 506"/>
              <p:cNvSpPr>
                <a:spLocks noChangeShapeType="1"/>
              </p:cNvSpPr>
              <p:nvPr/>
            </p:nvSpPr>
            <p:spPr bwMode="auto">
              <a:xfrm>
                <a:off x="1503" y="1392"/>
                <a:ext cx="19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91" name="Line 507"/>
              <p:cNvSpPr>
                <a:spLocks noChangeShapeType="1"/>
              </p:cNvSpPr>
              <p:nvPr/>
            </p:nvSpPr>
            <p:spPr bwMode="auto">
              <a:xfrm>
                <a:off x="1504" y="1373"/>
                <a:ext cx="0" cy="23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92" name="Line 508"/>
              <p:cNvSpPr>
                <a:spLocks noChangeShapeType="1"/>
              </p:cNvSpPr>
              <p:nvPr/>
            </p:nvSpPr>
            <p:spPr bwMode="auto">
              <a:xfrm>
                <a:off x="1541" y="1406"/>
                <a:ext cx="58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93" name="Line 509"/>
              <p:cNvSpPr>
                <a:spLocks noChangeShapeType="1"/>
              </p:cNvSpPr>
              <p:nvPr/>
            </p:nvSpPr>
            <p:spPr bwMode="auto">
              <a:xfrm>
                <a:off x="1543" y="1392"/>
                <a:ext cx="0" cy="17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94" name="Line 510"/>
              <p:cNvSpPr>
                <a:spLocks noChangeShapeType="1"/>
              </p:cNvSpPr>
              <p:nvPr/>
            </p:nvSpPr>
            <p:spPr bwMode="auto">
              <a:xfrm>
                <a:off x="1595" y="1415"/>
                <a:ext cx="27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95" name="Line 511"/>
              <p:cNvSpPr>
                <a:spLocks noChangeShapeType="1"/>
              </p:cNvSpPr>
              <p:nvPr/>
            </p:nvSpPr>
            <p:spPr bwMode="auto">
              <a:xfrm>
                <a:off x="1595" y="1405"/>
                <a:ext cx="0" cy="12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96" name="Line 512"/>
              <p:cNvSpPr>
                <a:spLocks noChangeShapeType="1"/>
              </p:cNvSpPr>
              <p:nvPr/>
            </p:nvSpPr>
            <p:spPr bwMode="auto">
              <a:xfrm>
                <a:off x="1671" y="1468"/>
                <a:ext cx="49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97" name="Line 513"/>
              <p:cNvSpPr>
                <a:spLocks noChangeShapeType="1"/>
              </p:cNvSpPr>
              <p:nvPr/>
            </p:nvSpPr>
            <p:spPr bwMode="auto">
              <a:xfrm>
                <a:off x="1671" y="1458"/>
                <a:ext cx="0" cy="13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98" name="Line 514"/>
              <p:cNvSpPr>
                <a:spLocks noChangeShapeType="1"/>
              </p:cNvSpPr>
              <p:nvPr/>
            </p:nvSpPr>
            <p:spPr bwMode="auto">
              <a:xfrm>
                <a:off x="1723" y="1493"/>
                <a:ext cx="169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099" name="Line 515"/>
              <p:cNvSpPr>
                <a:spLocks noChangeShapeType="1"/>
              </p:cNvSpPr>
              <p:nvPr/>
            </p:nvSpPr>
            <p:spPr bwMode="auto">
              <a:xfrm>
                <a:off x="1725" y="1481"/>
                <a:ext cx="0" cy="15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100" name="Line 516"/>
              <p:cNvSpPr>
                <a:spLocks noChangeShapeType="1"/>
              </p:cNvSpPr>
              <p:nvPr/>
            </p:nvSpPr>
            <p:spPr bwMode="auto">
              <a:xfrm>
                <a:off x="1730" y="1481"/>
                <a:ext cx="26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101" name="Line 517"/>
              <p:cNvSpPr>
                <a:spLocks noChangeShapeType="1"/>
              </p:cNvSpPr>
              <p:nvPr/>
            </p:nvSpPr>
            <p:spPr bwMode="auto">
              <a:xfrm>
                <a:off x="1888" y="1512"/>
                <a:ext cx="62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102" name="Line 518"/>
              <p:cNvSpPr>
                <a:spLocks noChangeShapeType="1"/>
              </p:cNvSpPr>
              <p:nvPr/>
            </p:nvSpPr>
            <p:spPr bwMode="auto">
              <a:xfrm>
                <a:off x="1892" y="1490"/>
                <a:ext cx="0" cy="24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103" name="Line 519"/>
              <p:cNvSpPr>
                <a:spLocks noChangeShapeType="1"/>
              </p:cNvSpPr>
              <p:nvPr/>
            </p:nvSpPr>
            <p:spPr bwMode="auto">
              <a:xfrm>
                <a:off x="1973" y="1535"/>
                <a:ext cx="114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104" name="Line 520"/>
              <p:cNvSpPr>
                <a:spLocks noChangeShapeType="1"/>
              </p:cNvSpPr>
              <p:nvPr/>
            </p:nvSpPr>
            <p:spPr bwMode="auto">
              <a:xfrm>
                <a:off x="1975" y="1509"/>
                <a:ext cx="0" cy="28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105" name="Line 521"/>
              <p:cNvSpPr>
                <a:spLocks noChangeShapeType="1"/>
              </p:cNvSpPr>
              <p:nvPr/>
            </p:nvSpPr>
            <p:spPr bwMode="auto">
              <a:xfrm>
                <a:off x="2087" y="1589"/>
                <a:ext cx="426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106" name="Line 522"/>
              <p:cNvSpPr>
                <a:spLocks noChangeShapeType="1"/>
              </p:cNvSpPr>
              <p:nvPr/>
            </p:nvSpPr>
            <p:spPr bwMode="auto">
              <a:xfrm>
                <a:off x="2089" y="1532"/>
                <a:ext cx="0" cy="58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107" name="Line 523"/>
              <p:cNvSpPr>
                <a:spLocks noChangeShapeType="1"/>
              </p:cNvSpPr>
              <p:nvPr/>
            </p:nvSpPr>
            <p:spPr bwMode="auto">
              <a:xfrm>
                <a:off x="1882" y="1935"/>
                <a:ext cx="0" cy="18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108" name="Line 524"/>
              <p:cNvSpPr>
                <a:spLocks noChangeShapeType="1"/>
              </p:cNvSpPr>
              <p:nvPr/>
            </p:nvSpPr>
            <p:spPr bwMode="auto">
              <a:xfrm>
                <a:off x="1749" y="1938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109" name="Line 525"/>
              <p:cNvSpPr>
                <a:spLocks noChangeShapeType="1"/>
              </p:cNvSpPr>
              <p:nvPr/>
            </p:nvSpPr>
            <p:spPr bwMode="auto">
              <a:xfrm>
                <a:off x="1752" y="1919"/>
                <a:ext cx="0" cy="22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110" name="Line 526"/>
              <p:cNvSpPr>
                <a:spLocks noChangeShapeType="1"/>
              </p:cNvSpPr>
              <p:nvPr/>
            </p:nvSpPr>
            <p:spPr bwMode="auto">
              <a:xfrm>
                <a:off x="1725" y="1922"/>
                <a:ext cx="29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111" name="Line 527"/>
              <p:cNvSpPr>
                <a:spLocks noChangeShapeType="1"/>
              </p:cNvSpPr>
              <p:nvPr/>
            </p:nvSpPr>
            <p:spPr bwMode="auto">
              <a:xfrm>
                <a:off x="1665" y="1914"/>
                <a:ext cx="55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112" name="Line 528"/>
              <p:cNvSpPr>
                <a:spLocks noChangeShapeType="1"/>
              </p:cNvSpPr>
              <p:nvPr/>
            </p:nvSpPr>
            <p:spPr bwMode="auto">
              <a:xfrm>
                <a:off x="1665" y="1905"/>
                <a:ext cx="0" cy="13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113" name="Line 529"/>
              <p:cNvSpPr>
                <a:spLocks noChangeShapeType="1"/>
              </p:cNvSpPr>
              <p:nvPr/>
            </p:nvSpPr>
            <p:spPr bwMode="auto">
              <a:xfrm>
                <a:off x="1558" y="1905"/>
                <a:ext cx="111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114" name="Line 530"/>
              <p:cNvSpPr>
                <a:spLocks noChangeShapeType="1"/>
              </p:cNvSpPr>
              <p:nvPr/>
            </p:nvSpPr>
            <p:spPr bwMode="auto">
              <a:xfrm>
                <a:off x="1556" y="1890"/>
                <a:ext cx="0" cy="18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115" name="Line 531"/>
              <p:cNvSpPr>
                <a:spLocks noChangeShapeType="1"/>
              </p:cNvSpPr>
              <p:nvPr/>
            </p:nvSpPr>
            <p:spPr bwMode="auto">
              <a:xfrm>
                <a:off x="1520" y="1891"/>
                <a:ext cx="40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116" name="Line 532"/>
              <p:cNvSpPr>
                <a:spLocks noChangeShapeType="1"/>
              </p:cNvSpPr>
              <p:nvPr/>
            </p:nvSpPr>
            <p:spPr bwMode="auto">
              <a:xfrm>
                <a:off x="1520" y="1885"/>
                <a:ext cx="0" cy="11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117" name="Line 533"/>
              <p:cNvSpPr>
                <a:spLocks noChangeShapeType="1"/>
              </p:cNvSpPr>
              <p:nvPr/>
            </p:nvSpPr>
            <p:spPr bwMode="auto">
              <a:xfrm>
                <a:off x="1511" y="1885"/>
                <a:ext cx="12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118" name="Line 534"/>
              <p:cNvSpPr>
                <a:spLocks noChangeShapeType="1"/>
              </p:cNvSpPr>
              <p:nvPr/>
            </p:nvSpPr>
            <p:spPr bwMode="auto">
              <a:xfrm>
                <a:off x="1442" y="1876"/>
                <a:ext cx="39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119" name="Line 535"/>
              <p:cNvSpPr>
                <a:spLocks noChangeShapeType="1"/>
              </p:cNvSpPr>
              <p:nvPr/>
            </p:nvSpPr>
            <p:spPr bwMode="auto">
              <a:xfrm>
                <a:off x="1444" y="1864"/>
                <a:ext cx="0" cy="13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120" name="Line 536"/>
              <p:cNvSpPr>
                <a:spLocks noChangeShapeType="1"/>
              </p:cNvSpPr>
              <p:nvPr/>
            </p:nvSpPr>
            <p:spPr bwMode="auto">
              <a:xfrm>
                <a:off x="1424" y="1866"/>
                <a:ext cx="24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121" name="Line 537"/>
              <p:cNvSpPr>
                <a:spLocks noChangeShapeType="1"/>
              </p:cNvSpPr>
              <p:nvPr/>
            </p:nvSpPr>
            <p:spPr bwMode="auto">
              <a:xfrm>
                <a:off x="1401" y="1847"/>
                <a:ext cx="13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122" name="Line 538"/>
              <p:cNvSpPr>
                <a:spLocks noChangeShapeType="1"/>
              </p:cNvSpPr>
              <p:nvPr/>
            </p:nvSpPr>
            <p:spPr bwMode="auto">
              <a:xfrm>
                <a:off x="1362" y="1841"/>
                <a:ext cx="39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123" name="Line 539"/>
              <p:cNvSpPr>
                <a:spLocks noChangeShapeType="1"/>
              </p:cNvSpPr>
              <p:nvPr/>
            </p:nvSpPr>
            <p:spPr bwMode="auto">
              <a:xfrm>
                <a:off x="1402" y="1839"/>
                <a:ext cx="0" cy="1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124" name="Line 540"/>
              <p:cNvSpPr>
                <a:spLocks noChangeShapeType="1"/>
              </p:cNvSpPr>
              <p:nvPr/>
            </p:nvSpPr>
            <p:spPr bwMode="auto">
              <a:xfrm>
                <a:off x="1362" y="1833"/>
                <a:ext cx="0" cy="12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125" name="Line 541"/>
              <p:cNvSpPr>
                <a:spLocks noChangeShapeType="1"/>
              </p:cNvSpPr>
              <p:nvPr/>
            </p:nvSpPr>
            <p:spPr bwMode="auto">
              <a:xfrm>
                <a:off x="1351" y="1834"/>
                <a:ext cx="14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126" name="Line 542"/>
              <p:cNvSpPr>
                <a:spLocks noChangeShapeType="1"/>
              </p:cNvSpPr>
              <p:nvPr/>
            </p:nvSpPr>
            <p:spPr bwMode="auto">
              <a:xfrm>
                <a:off x="1248" y="1772"/>
                <a:ext cx="40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127" name="Line 543"/>
              <p:cNvSpPr>
                <a:spLocks noChangeShapeType="1"/>
              </p:cNvSpPr>
              <p:nvPr/>
            </p:nvSpPr>
            <p:spPr bwMode="auto">
              <a:xfrm>
                <a:off x="1235" y="1765"/>
                <a:ext cx="14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128" name="Line 544"/>
              <p:cNvSpPr>
                <a:spLocks noChangeShapeType="1"/>
              </p:cNvSpPr>
              <p:nvPr/>
            </p:nvSpPr>
            <p:spPr bwMode="auto">
              <a:xfrm>
                <a:off x="1249" y="1762"/>
                <a:ext cx="0" cy="14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129" name="Line 545"/>
              <p:cNvSpPr>
                <a:spLocks noChangeShapeType="1"/>
              </p:cNvSpPr>
              <p:nvPr/>
            </p:nvSpPr>
            <p:spPr bwMode="auto">
              <a:xfrm>
                <a:off x="1225" y="1724"/>
                <a:ext cx="0" cy="3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130" name="Line 546"/>
              <p:cNvSpPr>
                <a:spLocks noChangeShapeType="1"/>
              </p:cNvSpPr>
              <p:nvPr/>
            </p:nvSpPr>
            <p:spPr bwMode="auto">
              <a:xfrm>
                <a:off x="1177" y="1717"/>
                <a:ext cx="40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131" name="Line 547"/>
              <p:cNvSpPr>
                <a:spLocks noChangeShapeType="1"/>
              </p:cNvSpPr>
              <p:nvPr/>
            </p:nvSpPr>
            <p:spPr bwMode="auto">
              <a:xfrm>
                <a:off x="1178" y="1706"/>
                <a:ext cx="0" cy="13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132" name="Line 548"/>
              <p:cNvSpPr>
                <a:spLocks noChangeShapeType="1"/>
              </p:cNvSpPr>
              <p:nvPr/>
            </p:nvSpPr>
            <p:spPr bwMode="auto">
              <a:xfrm>
                <a:off x="1127" y="1708"/>
                <a:ext cx="52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133" name="Line 549"/>
              <p:cNvSpPr>
                <a:spLocks noChangeShapeType="1"/>
              </p:cNvSpPr>
              <p:nvPr/>
            </p:nvSpPr>
            <p:spPr bwMode="auto">
              <a:xfrm>
                <a:off x="1130" y="1659"/>
                <a:ext cx="0" cy="5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134" name="Line 550"/>
              <p:cNvSpPr>
                <a:spLocks noChangeShapeType="1"/>
              </p:cNvSpPr>
              <p:nvPr/>
            </p:nvSpPr>
            <p:spPr bwMode="auto">
              <a:xfrm>
                <a:off x="1114" y="1658"/>
                <a:ext cx="18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135" name="Line 551"/>
              <p:cNvSpPr>
                <a:spLocks noChangeShapeType="1"/>
              </p:cNvSpPr>
              <p:nvPr/>
            </p:nvSpPr>
            <p:spPr bwMode="auto">
              <a:xfrm>
                <a:off x="1057" y="1641"/>
                <a:ext cx="17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136" name="Line 552"/>
              <p:cNvSpPr>
                <a:spLocks noChangeShapeType="1"/>
              </p:cNvSpPr>
              <p:nvPr/>
            </p:nvSpPr>
            <p:spPr bwMode="auto">
              <a:xfrm>
                <a:off x="1057" y="1609"/>
                <a:ext cx="0" cy="34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137" name="Line 553"/>
              <p:cNvSpPr>
                <a:spLocks noChangeShapeType="1"/>
              </p:cNvSpPr>
              <p:nvPr/>
            </p:nvSpPr>
            <p:spPr bwMode="auto">
              <a:xfrm>
                <a:off x="1044" y="1608"/>
                <a:ext cx="17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138" name="Line 554"/>
              <p:cNvSpPr>
                <a:spLocks noChangeShapeType="1"/>
              </p:cNvSpPr>
              <p:nvPr/>
            </p:nvSpPr>
            <p:spPr bwMode="auto">
              <a:xfrm>
                <a:off x="982" y="1577"/>
                <a:ext cx="18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139" name="Line 555"/>
              <p:cNvSpPr>
                <a:spLocks noChangeShapeType="1"/>
              </p:cNvSpPr>
              <p:nvPr/>
            </p:nvSpPr>
            <p:spPr bwMode="auto">
              <a:xfrm>
                <a:off x="927" y="1388"/>
                <a:ext cx="0" cy="85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140" name="Line 556"/>
              <p:cNvSpPr>
                <a:spLocks noChangeShapeType="1"/>
              </p:cNvSpPr>
              <p:nvPr/>
            </p:nvSpPr>
            <p:spPr bwMode="auto">
              <a:xfrm>
                <a:off x="892" y="1359"/>
                <a:ext cx="17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141" name="Line 557"/>
              <p:cNvSpPr>
                <a:spLocks noChangeShapeType="1"/>
              </p:cNvSpPr>
              <p:nvPr/>
            </p:nvSpPr>
            <p:spPr bwMode="auto">
              <a:xfrm>
                <a:off x="845" y="1339"/>
                <a:ext cx="52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142" name="Line 558"/>
              <p:cNvSpPr>
                <a:spLocks noChangeShapeType="1"/>
              </p:cNvSpPr>
              <p:nvPr/>
            </p:nvSpPr>
            <p:spPr bwMode="auto">
              <a:xfrm>
                <a:off x="896" y="1336"/>
                <a:ext cx="0" cy="23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143" name="Line 559"/>
              <p:cNvSpPr>
                <a:spLocks noChangeShapeType="1"/>
              </p:cNvSpPr>
              <p:nvPr/>
            </p:nvSpPr>
            <p:spPr bwMode="auto">
              <a:xfrm>
                <a:off x="827" y="1256"/>
                <a:ext cx="0" cy="5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144" name="Line 560"/>
              <p:cNvSpPr>
                <a:spLocks noChangeShapeType="1"/>
              </p:cNvSpPr>
              <p:nvPr/>
            </p:nvSpPr>
            <p:spPr bwMode="auto">
              <a:xfrm>
                <a:off x="763" y="1259"/>
                <a:ext cx="50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145" name="Line 561"/>
              <p:cNvSpPr>
                <a:spLocks noChangeShapeType="1"/>
              </p:cNvSpPr>
              <p:nvPr/>
            </p:nvSpPr>
            <p:spPr bwMode="auto">
              <a:xfrm>
                <a:off x="725" y="1118"/>
                <a:ext cx="0" cy="85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146" name="Line 562"/>
              <p:cNvSpPr>
                <a:spLocks noChangeShapeType="1"/>
              </p:cNvSpPr>
              <p:nvPr/>
            </p:nvSpPr>
            <p:spPr bwMode="auto">
              <a:xfrm>
                <a:off x="694" y="1119"/>
                <a:ext cx="32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147" name="Line 563"/>
              <p:cNvSpPr>
                <a:spLocks noChangeShapeType="1"/>
              </p:cNvSpPr>
              <p:nvPr/>
            </p:nvSpPr>
            <p:spPr bwMode="auto">
              <a:xfrm>
                <a:off x="625" y="981"/>
                <a:ext cx="0" cy="19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148" name="Line 564"/>
              <p:cNvSpPr>
                <a:spLocks noChangeShapeType="1"/>
              </p:cNvSpPr>
              <p:nvPr/>
            </p:nvSpPr>
            <p:spPr bwMode="auto">
              <a:xfrm>
                <a:off x="601" y="946"/>
                <a:ext cx="0" cy="27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149" name="Line 565"/>
              <p:cNvSpPr>
                <a:spLocks noChangeShapeType="1"/>
              </p:cNvSpPr>
              <p:nvPr/>
            </p:nvSpPr>
            <p:spPr bwMode="auto">
              <a:xfrm>
                <a:off x="598" y="969"/>
                <a:ext cx="25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150" name="Line 566"/>
              <p:cNvSpPr>
                <a:spLocks noChangeShapeType="1"/>
              </p:cNvSpPr>
              <p:nvPr/>
            </p:nvSpPr>
            <p:spPr bwMode="auto">
              <a:xfrm>
                <a:off x="579" y="946"/>
                <a:ext cx="25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151" name="Line 567"/>
              <p:cNvSpPr>
                <a:spLocks noChangeShapeType="1"/>
              </p:cNvSpPr>
              <p:nvPr/>
            </p:nvSpPr>
            <p:spPr bwMode="auto">
              <a:xfrm>
                <a:off x="554" y="935"/>
                <a:ext cx="25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152" name="Line 568"/>
              <p:cNvSpPr>
                <a:spLocks noChangeShapeType="1"/>
              </p:cNvSpPr>
              <p:nvPr/>
            </p:nvSpPr>
            <p:spPr bwMode="auto">
              <a:xfrm>
                <a:off x="556" y="923"/>
                <a:ext cx="0" cy="15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153" name="Line 569"/>
              <p:cNvSpPr>
                <a:spLocks noChangeShapeType="1"/>
              </p:cNvSpPr>
              <p:nvPr/>
            </p:nvSpPr>
            <p:spPr bwMode="auto">
              <a:xfrm>
                <a:off x="534" y="924"/>
                <a:ext cx="25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154" name="Line 570"/>
              <p:cNvSpPr>
                <a:spLocks noChangeShapeType="1"/>
              </p:cNvSpPr>
              <p:nvPr/>
            </p:nvSpPr>
            <p:spPr bwMode="auto">
              <a:xfrm>
                <a:off x="527" y="829"/>
                <a:ext cx="0" cy="42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155" name="Line 571"/>
              <p:cNvSpPr>
                <a:spLocks noChangeShapeType="1"/>
              </p:cNvSpPr>
              <p:nvPr/>
            </p:nvSpPr>
            <p:spPr bwMode="auto">
              <a:xfrm>
                <a:off x="492" y="808"/>
                <a:ext cx="25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156" name="Line 572"/>
              <p:cNvSpPr>
                <a:spLocks noChangeShapeType="1"/>
              </p:cNvSpPr>
              <p:nvPr/>
            </p:nvSpPr>
            <p:spPr bwMode="auto">
              <a:xfrm>
                <a:off x="434" y="803"/>
                <a:ext cx="45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157" name="Rectangle 573"/>
              <p:cNvSpPr>
                <a:spLocks noChangeArrowheads="1"/>
              </p:cNvSpPr>
              <p:nvPr/>
            </p:nvSpPr>
            <p:spPr bwMode="auto">
              <a:xfrm>
                <a:off x="413" y="785"/>
                <a:ext cx="22" cy="23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158" name="Rectangle 574"/>
              <p:cNvSpPr>
                <a:spLocks noChangeArrowheads="1"/>
              </p:cNvSpPr>
              <p:nvPr/>
            </p:nvSpPr>
            <p:spPr bwMode="auto">
              <a:xfrm>
                <a:off x="503" y="2158"/>
                <a:ext cx="63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/>
                <a:r>
                  <a:rPr lang="en-US" sz="1400" smtClean="0">
                    <a:solidFill>
                      <a:srgbClr val="FFFFFF"/>
                    </a:solidFill>
                    <a:ea typeface="+mn-ea"/>
                  </a:rPr>
                  <a:t>0</a:t>
                </a:r>
                <a:endParaRPr lang="en-US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159" name="Rectangle 575"/>
              <p:cNvSpPr>
                <a:spLocks noChangeArrowheads="1"/>
              </p:cNvSpPr>
              <p:nvPr/>
            </p:nvSpPr>
            <p:spPr bwMode="auto">
              <a:xfrm>
                <a:off x="599" y="2158"/>
                <a:ext cx="157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/>
                <a:r>
                  <a:rPr lang="en-US" sz="1400" smtClean="0">
                    <a:solidFill>
                      <a:srgbClr val="FFFFFF"/>
                    </a:solidFill>
                    <a:ea typeface="+mn-ea"/>
                  </a:rPr>
                  <a:t>2.5</a:t>
                </a:r>
                <a:endParaRPr lang="en-US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160" name="Rectangle 576"/>
              <p:cNvSpPr>
                <a:spLocks noChangeArrowheads="1"/>
              </p:cNvSpPr>
              <p:nvPr/>
            </p:nvSpPr>
            <p:spPr bwMode="auto">
              <a:xfrm>
                <a:off x="1004" y="2158"/>
                <a:ext cx="63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/>
                <a:r>
                  <a:rPr lang="en-US" sz="1400" smtClean="0">
                    <a:solidFill>
                      <a:srgbClr val="FFFFFF"/>
                    </a:solidFill>
                    <a:ea typeface="+mn-ea"/>
                  </a:rPr>
                  <a:t>5</a:t>
                </a:r>
                <a:endParaRPr lang="en-US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161" name="Rectangle 577"/>
              <p:cNvSpPr>
                <a:spLocks noChangeArrowheads="1"/>
              </p:cNvSpPr>
              <p:nvPr/>
            </p:nvSpPr>
            <p:spPr bwMode="auto">
              <a:xfrm>
                <a:off x="1105" y="2158"/>
                <a:ext cx="157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/>
                <a:r>
                  <a:rPr lang="en-US" sz="1400" smtClean="0">
                    <a:solidFill>
                      <a:srgbClr val="FFFFFF"/>
                    </a:solidFill>
                    <a:ea typeface="+mn-ea"/>
                  </a:rPr>
                  <a:t>7.5</a:t>
                </a:r>
                <a:endParaRPr lang="en-US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162" name="Rectangle 578"/>
              <p:cNvSpPr>
                <a:spLocks noChangeArrowheads="1"/>
              </p:cNvSpPr>
              <p:nvPr/>
            </p:nvSpPr>
            <p:spPr bwMode="auto">
              <a:xfrm>
                <a:off x="1363" y="2158"/>
                <a:ext cx="124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 eaLnBrk="1" hangingPunct="1"/>
                <a:r>
                  <a:rPr lang="en-US" sz="1400" smtClean="0">
                    <a:solidFill>
                      <a:srgbClr val="FFFFFF"/>
                    </a:solidFill>
                    <a:ea typeface="+mn-ea"/>
                  </a:rPr>
                  <a:t>10</a:t>
                </a:r>
                <a:endParaRPr lang="en-US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163" name="Rectangle 579"/>
              <p:cNvSpPr>
                <a:spLocks noChangeArrowheads="1"/>
              </p:cNvSpPr>
              <p:nvPr/>
            </p:nvSpPr>
            <p:spPr bwMode="auto">
              <a:xfrm>
                <a:off x="1567" y="2158"/>
                <a:ext cx="219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/>
                <a:r>
                  <a:rPr lang="en-US" sz="1400" smtClean="0">
                    <a:solidFill>
                      <a:srgbClr val="FFFFFF"/>
                    </a:solidFill>
                    <a:ea typeface="+mn-ea"/>
                  </a:rPr>
                  <a:t>12.5</a:t>
                </a:r>
                <a:endParaRPr lang="en-US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164" name="Rectangle 580"/>
              <p:cNvSpPr>
                <a:spLocks noChangeArrowheads="1"/>
              </p:cNvSpPr>
              <p:nvPr/>
            </p:nvSpPr>
            <p:spPr bwMode="auto">
              <a:xfrm>
                <a:off x="1863" y="2158"/>
                <a:ext cx="125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/>
                <a:r>
                  <a:rPr lang="en-US" sz="1400" smtClean="0">
                    <a:solidFill>
                      <a:srgbClr val="FFFFFF"/>
                    </a:solidFill>
                    <a:ea typeface="+mn-ea"/>
                  </a:rPr>
                  <a:t>15</a:t>
                </a:r>
                <a:endParaRPr lang="en-US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165" name="Rectangle 581"/>
              <p:cNvSpPr>
                <a:spLocks noChangeArrowheads="1"/>
              </p:cNvSpPr>
              <p:nvPr/>
            </p:nvSpPr>
            <p:spPr bwMode="auto">
              <a:xfrm>
                <a:off x="2076" y="2158"/>
                <a:ext cx="219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/>
                <a:r>
                  <a:rPr lang="en-US" sz="1400" smtClean="0">
                    <a:solidFill>
                      <a:srgbClr val="FFFFFF"/>
                    </a:solidFill>
                    <a:ea typeface="+mn-ea"/>
                  </a:rPr>
                  <a:t>17.5</a:t>
                </a:r>
                <a:endParaRPr lang="en-US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166" name="Rectangle 582"/>
              <p:cNvSpPr>
                <a:spLocks noChangeArrowheads="1"/>
              </p:cNvSpPr>
              <p:nvPr/>
            </p:nvSpPr>
            <p:spPr bwMode="auto">
              <a:xfrm>
                <a:off x="2364" y="2158"/>
                <a:ext cx="125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/>
                <a:r>
                  <a:rPr lang="en-US" sz="1400" smtClean="0">
                    <a:solidFill>
                      <a:srgbClr val="FFFFFF"/>
                    </a:solidFill>
                    <a:ea typeface="+mn-ea"/>
                  </a:rPr>
                  <a:t>20</a:t>
                </a:r>
                <a:endParaRPr lang="en-US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167" name="Rectangle 583"/>
              <p:cNvSpPr>
                <a:spLocks noChangeArrowheads="1"/>
              </p:cNvSpPr>
              <p:nvPr/>
            </p:nvSpPr>
            <p:spPr bwMode="auto">
              <a:xfrm>
                <a:off x="2585" y="2158"/>
                <a:ext cx="219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/>
                <a:r>
                  <a:rPr lang="en-US" sz="1400" smtClean="0">
                    <a:solidFill>
                      <a:srgbClr val="FFFFFF"/>
                    </a:solidFill>
                    <a:ea typeface="+mn-ea"/>
                  </a:rPr>
                  <a:t>22.5</a:t>
                </a:r>
                <a:endParaRPr lang="en-US" smtClean="0">
                  <a:solidFill>
                    <a:srgbClr val="FFFFFF"/>
                  </a:solidFill>
                  <a:ea typeface="+mn-ea"/>
                </a:endParaRPr>
              </a:p>
            </p:txBody>
          </p:sp>
        </p:grpSp>
      </p:grpSp>
      <p:sp>
        <p:nvSpPr>
          <p:cNvPr id="196168" name="Text Box 584"/>
          <p:cNvSpPr txBox="1">
            <a:spLocks noChangeArrowheads="1"/>
          </p:cNvSpPr>
          <p:nvPr/>
        </p:nvSpPr>
        <p:spPr bwMode="auto">
          <a:xfrm>
            <a:off x="323528" y="6381328"/>
            <a:ext cx="82772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fr-FR" sz="1200" b="1" dirty="0">
                <a:solidFill>
                  <a:srgbClr val="FFFFFF"/>
                </a:solidFill>
                <a:ea typeface="+mn-ea"/>
              </a:rPr>
              <a:t>Dimopoulos MA, et al. </a:t>
            </a:r>
            <a:r>
              <a:rPr lang="fr-FR" sz="1200" b="1" dirty="0" smtClean="0">
                <a:solidFill>
                  <a:srgbClr val="FFFFFF"/>
                </a:solidFill>
                <a:ea typeface="+mn-ea"/>
              </a:rPr>
              <a:t>N </a:t>
            </a:r>
            <a:r>
              <a:rPr lang="fr-FR" sz="1200" b="1" dirty="0" err="1" smtClean="0">
                <a:solidFill>
                  <a:srgbClr val="FFFFFF"/>
                </a:solidFill>
                <a:ea typeface="+mn-ea"/>
              </a:rPr>
              <a:t>Engl</a:t>
            </a:r>
            <a:r>
              <a:rPr lang="fr-FR" sz="1200" b="1" dirty="0" smtClean="0">
                <a:solidFill>
                  <a:srgbClr val="FFFFFF"/>
                </a:solidFill>
                <a:ea typeface="+mn-ea"/>
              </a:rPr>
              <a:t> J Med. 2007;357(21):2123-2132</a:t>
            </a:r>
            <a:r>
              <a:rPr lang="en-US" sz="1200" b="1" dirty="0" smtClean="0">
                <a:solidFill>
                  <a:srgbClr val="FFFFFF"/>
                </a:solidFill>
                <a:ea typeface="+mn-ea"/>
              </a:rPr>
              <a:t>; Weber DM, et al. J </a:t>
            </a:r>
            <a:r>
              <a:rPr lang="en-US" sz="1200" b="1" dirty="0" err="1" smtClean="0">
                <a:solidFill>
                  <a:srgbClr val="FFFFFF"/>
                </a:solidFill>
                <a:ea typeface="+mn-ea"/>
              </a:rPr>
              <a:t>Clin</a:t>
            </a:r>
            <a:r>
              <a:rPr lang="en-US" sz="1200" b="1" dirty="0" smtClean="0">
                <a:solidFill>
                  <a:srgbClr val="FFFFFF"/>
                </a:solidFill>
                <a:ea typeface="+mn-ea"/>
              </a:rPr>
              <a:t> </a:t>
            </a:r>
            <a:r>
              <a:rPr lang="en-US" sz="1200" b="1" dirty="0" err="1" smtClean="0">
                <a:solidFill>
                  <a:srgbClr val="FFFFFF"/>
                </a:solidFill>
                <a:ea typeface="+mn-ea"/>
              </a:rPr>
              <a:t>Oncol</a:t>
            </a:r>
            <a:r>
              <a:rPr lang="en-US" sz="1200" b="1" dirty="0" smtClean="0">
                <a:solidFill>
                  <a:srgbClr val="FFFFFF"/>
                </a:solidFill>
                <a:ea typeface="+mn-ea"/>
              </a:rPr>
              <a:t>. 2006;24(18S): Abstract 7521</a:t>
            </a:r>
          </a:p>
        </p:txBody>
      </p:sp>
      <p:grpSp>
        <p:nvGrpSpPr>
          <p:cNvPr id="5" name="Group 585"/>
          <p:cNvGrpSpPr>
            <a:grpSpLocks/>
          </p:cNvGrpSpPr>
          <p:nvPr/>
        </p:nvGrpSpPr>
        <p:grpSpPr bwMode="auto">
          <a:xfrm>
            <a:off x="4592641" y="2952884"/>
            <a:ext cx="4489454" cy="3400425"/>
            <a:chOff x="2803" y="1541"/>
            <a:chExt cx="2828" cy="1462"/>
          </a:xfrm>
        </p:grpSpPr>
        <p:sp>
          <p:nvSpPr>
            <p:cNvPr id="196170" name="Rectangle 586"/>
            <p:cNvSpPr>
              <a:spLocks noChangeArrowheads="1"/>
            </p:cNvSpPr>
            <p:nvPr/>
          </p:nvSpPr>
          <p:spPr bwMode="auto">
            <a:xfrm rot="16200000">
              <a:off x="2225" y="2248"/>
              <a:ext cx="127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GB" sz="1200" b="1" dirty="0" smtClean="0">
                  <a:solidFill>
                    <a:srgbClr val="FFFFFF"/>
                  </a:solidFill>
                  <a:ea typeface="ＭＳ Ｐゴシック" pitchFamily="-109" charset="-128"/>
                </a:rPr>
                <a:t>Cumulative survival</a:t>
              </a:r>
            </a:p>
          </p:txBody>
        </p:sp>
        <p:sp>
          <p:nvSpPr>
            <p:cNvPr id="196171" name="Line 587"/>
            <p:cNvSpPr>
              <a:spLocks noChangeAspect="1" noChangeShapeType="1"/>
            </p:cNvSpPr>
            <p:nvPr/>
          </p:nvSpPr>
          <p:spPr bwMode="auto">
            <a:xfrm>
              <a:off x="4513" y="3003"/>
              <a:ext cx="80" cy="0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172" name="Text Box 588"/>
            <p:cNvSpPr txBox="1">
              <a:spLocks noChangeAspect="1" noChangeArrowheads="1"/>
            </p:cNvSpPr>
            <p:nvPr/>
          </p:nvSpPr>
          <p:spPr bwMode="auto">
            <a:xfrm>
              <a:off x="3165" y="2869"/>
              <a:ext cx="2367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400" dirty="0" smtClean="0">
                  <a:solidFill>
                    <a:srgbClr val="FFFFFF"/>
                  </a:solidFill>
                  <a:ea typeface="ＭＳ Ｐゴシック" pitchFamily="-109" charset="-128"/>
                  <a:cs typeface="Arial" charset="0"/>
                </a:rPr>
                <a:t>Time, weeks</a:t>
              </a:r>
            </a:p>
          </p:txBody>
        </p:sp>
        <p:sp>
          <p:nvSpPr>
            <p:cNvPr id="196173" name="Text Box 589"/>
            <p:cNvSpPr txBox="1">
              <a:spLocks noChangeAspect="1" noChangeArrowheads="1"/>
            </p:cNvSpPr>
            <p:nvPr/>
          </p:nvSpPr>
          <p:spPr bwMode="auto">
            <a:xfrm>
              <a:off x="3361" y="2754"/>
              <a:ext cx="245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400" smtClean="0">
                  <a:solidFill>
                    <a:srgbClr val="FFFFFF"/>
                  </a:solidFill>
                  <a:ea typeface="ＭＳ Ｐゴシック" pitchFamily="-109" charset="-128"/>
                  <a:cs typeface="Arial" charset="0"/>
                </a:rPr>
                <a:t>20</a:t>
              </a:r>
            </a:p>
          </p:txBody>
        </p:sp>
        <p:sp>
          <p:nvSpPr>
            <p:cNvPr id="196174" name="Text Box 590"/>
            <p:cNvSpPr txBox="1">
              <a:spLocks noChangeAspect="1" noChangeArrowheads="1"/>
            </p:cNvSpPr>
            <p:nvPr/>
          </p:nvSpPr>
          <p:spPr bwMode="auto">
            <a:xfrm>
              <a:off x="3645" y="2754"/>
              <a:ext cx="250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400" smtClean="0">
                  <a:solidFill>
                    <a:srgbClr val="FFFFFF"/>
                  </a:solidFill>
                  <a:ea typeface="ＭＳ Ｐゴシック" pitchFamily="-109" charset="-128"/>
                  <a:cs typeface="Arial" charset="0"/>
                </a:rPr>
                <a:t>40</a:t>
              </a:r>
            </a:p>
          </p:txBody>
        </p:sp>
        <p:sp>
          <p:nvSpPr>
            <p:cNvPr id="196175" name="Text Box 591"/>
            <p:cNvSpPr txBox="1">
              <a:spLocks noChangeAspect="1" noChangeArrowheads="1"/>
            </p:cNvSpPr>
            <p:nvPr/>
          </p:nvSpPr>
          <p:spPr bwMode="auto">
            <a:xfrm>
              <a:off x="3949" y="2754"/>
              <a:ext cx="274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400" smtClean="0">
                  <a:solidFill>
                    <a:srgbClr val="FFFFFF"/>
                  </a:solidFill>
                  <a:ea typeface="ＭＳ Ｐゴシック" pitchFamily="-109" charset="-128"/>
                  <a:cs typeface="Arial" charset="0"/>
                </a:rPr>
                <a:t>60</a:t>
              </a:r>
            </a:p>
          </p:txBody>
        </p:sp>
        <p:sp>
          <p:nvSpPr>
            <p:cNvPr id="196176" name="Text Box 592"/>
            <p:cNvSpPr txBox="1">
              <a:spLocks noChangeAspect="1" noChangeArrowheads="1"/>
            </p:cNvSpPr>
            <p:nvPr/>
          </p:nvSpPr>
          <p:spPr bwMode="auto">
            <a:xfrm>
              <a:off x="4224" y="2754"/>
              <a:ext cx="279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400" smtClean="0">
                  <a:solidFill>
                    <a:srgbClr val="FFFFFF"/>
                  </a:solidFill>
                  <a:ea typeface="ＭＳ Ｐゴシック" pitchFamily="-109" charset="-128"/>
                  <a:cs typeface="Arial" charset="0"/>
                </a:rPr>
                <a:t>80</a:t>
              </a:r>
            </a:p>
          </p:txBody>
        </p:sp>
        <p:sp>
          <p:nvSpPr>
            <p:cNvPr id="196177" name="Line 593"/>
            <p:cNvSpPr>
              <a:spLocks noChangeAspect="1" noChangeShapeType="1"/>
            </p:cNvSpPr>
            <p:nvPr/>
          </p:nvSpPr>
          <p:spPr bwMode="auto">
            <a:xfrm>
              <a:off x="4812" y="2737"/>
              <a:ext cx="0" cy="32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178" name="Line 594"/>
            <p:cNvSpPr>
              <a:spLocks noChangeAspect="1" noChangeShapeType="1"/>
            </p:cNvSpPr>
            <p:nvPr/>
          </p:nvSpPr>
          <p:spPr bwMode="auto">
            <a:xfrm>
              <a:off x="4055" y="2737"/>
              <a:ext cx="0" cy="32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179" name="Line 595"/>
            <p:cNvSpPr>
              <a:spLocks noChangeAspect="1" noChangeShapeType="1"/>
            </p:cNvSpPr>
            <p:nvPr/>
          </p:nvSpPr>
          <p:spPr bwMode="auto">
            <a:xfrm>
              <a:off x="3916" y="2737"/>
              <a:ext cx="0" cy="32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180" name="Line 596"/>
            <p:cNvSpPr>
              <a:spLocks noChangeAspect="1" noChangeShapeType="1"/>
            </p:cNvSpPr>
            <p:nvPr/>
          </p:nvSpPr>
          <p:spPr bwMode="auto">
            <a:xfrm>
              <a:off x="3772" y="2737"/>
              <a:ext cx="0" cy="32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181" name="Line 597"/>
            <p:cNvSpPr>
              <a:spLocks noChangeAspect="1" noChangeShapeType="1"/>
            </p:cNvSpPr>
            <p:nvPr/>
          </p:nvSpPr>
          <p:spPr bwMode="auto">
            <a:xfrm>
              <a:off x="3633" y="2737"/>
              <a:ext cx="0" cy="32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182" name="Line 598"/>
            <p:cNvSpPr>
              <a:spLocks noChangeAspect="1" noChangeShapeType="1"/>
            </p:cNvSpPr>
            <p:nvPr/>
          </p:nvSpPr>
          <p:spPr bwMode="auto">
            <a:xfrm>
              <a:off x="3487" y="2737"/>
              <a:ext cx="0" cy="32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183" name="Line 599"/>
            <p:cNvSpPr>
              <a:spLocks noChangeAspect="1" noChangeShapeType="1"/>
            </p:cNvSpPr>
            <p:nvPr/>
          </p:nvSpPr>
          <p:spPr bwMode="auto">
            <a:xfrm>
              <a:off x="3344" y="2737"/>
              <a:ext cx="0" cy="32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184" name="Text Box 600"/>
            <p:cNvSpPr txBox="1">
              <a:spLocks noChangeAspect="1" noChangeArrowheads="1"/>
            </p:cNvSpPr>
            <p:nvPr/>
          </p:nvSpPr>
          <p:spPr bwMode="auto">
            <a:xfrm>
              <a:off x="4490" y="2754"/>
              <a:ext cx="304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400" smtClean="0">
                  <a:solidFill>
                    <a:srgbClr val="FFFFFF"/>
                  </a:solidFill>
                  <a:ea typeface="ＭＳ Ｐゴシック" pitchFamily="-109" charset="-128"/>
                  <a:cs typeface="Arial" charset="0"/>
                </a:rPr>
                <a:t>100</a:t>
              </a:r>
            </a:p>
          </p:txBody>
        </p:sp>
        <p:sp>
          <p:nvSpPr>
            <p:cNvPr id="196185" name="Text Box 601"/>
            <p:cNvSpPr txBox="1">
              <a:spLocks noChangeAspect="1" noChangeArrowheads="1"/>
            </p:cNvSpPr>
            <p:nvPr/>
          </p:nvSpPr>
          <p:spPr bwMode="auto">
            <a:xfrm>
              <a:off x="3138" y="2754"/>
              <a:ext cx="133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400" smtClean="0">
                  <a:solidFill>
                    <a:srgbClr val="FFFFFF"/>
                  </a:solidFill>
                  <a:ea typeface="ＭＳ Ｐゴシック" pitchFamily="-109" charset="-128"/>
                  <a:cs typeface="Arial" charset="0"/>
                </a:rPr>
                <a:t>0</a:t>
              </a:r>
            </a:p>
          </p:txBody>
        </p:sp>
        <p:sp>
          <p:nvSpPr>
            <p:cNvPr id="196186" name="Line 602"/>
            <p:cNvSpPr>
              <a:spLocks noChangeAspect="1" noChangeShapeType="1"/>
            </p:cNvSpPr>
            <p:nvPr/>
          </p:nvSpPr>
          <p:spPr bwMode="auto">
            <a:xfrm>
              <a:off x="4197" y="2737"/>
              <a:ext cx="0" cy="32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187" name="Line 603"/>
            <p:cNvSpPr>
              <a:spLocks noChangeAspect="1" noChangeShapeType="1"/>
            </p:cNvSpPr>
            <p:nvPr/>
          </p:nvSpPr>
          <p:spPr bwMode="auto">
            <a:xfrm>
              <a:off x="4335" y="2738"/>
              <a:ext cx="0" cy="32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188" name="Line 604"/>
            <p:cNvSpPr>
              <a:spLocks noChangeAspect="1" noChangeShapeType="1"/>
            </p:cNvSpPr>
            <p:nvPr/>
          </p:nvSpPr>
          <p:spPr bwMode="auto">
            <a:xfrm>
              <a:off x="4485" y="2737"/>
              <a:ext cx="0" cy="32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189" name="Line 605"/>
            <p:cNvSpPr>
              <a:spLocks noChangeAspect="1" noChangeShapeType="1"/>
            </p:cNvSpPr>
            <p:nvPr/>
          </p:nvSpPr>
          <p:spPr bwMode="auto">
            <a:xfrm>
              <a:off x="4645" y="2737"/>
              <a:ext cx="0" cy="32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190" name="Line 606"/>
            <p:cNvSpPr>
              <a:spLocks noChangeAspect="1" noChangeShapeType="1"/>
            </p:cNvSpPr>
            <p:nvPr/>
          </p:nvSpPr>
          <p:spPr bwMode="auto">
            <a:xfrm>
              <a:off x="3190" y="1590"/>
              <a:ext cx="0" cy="1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191" name="Line 607"/>
            <p:cNvSpPr>
              <a:spLocks noChangeAspect="1" noChangeShapeType="1"/>
            </p:cNvSpPr>
            <p:nvPr/>
          </p:nvSpPr>
          <p:spPr bwMode="auto">
            <a:xfrm>
              <a:off x="3172" y="2736"/>
              <a:ext cx="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192" name="Line 608"/>
            <p:cNvSpPr>
              <a:spLocks noChangeAspect="1" noChangeShapeType="1"/>
            </p:cNvSpPr>
            <p:nvPr/>
          </p:nvSpPr>
          <p:spPr bwMode="auto">
            <a:xfrm>
              <a:off x="3172" y="2451"/>
              <a:ext cx="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193" name="Line 609"/>
            <p:cNvSpPr>
              <a:spLocks noChangeAspect="1" noChangeShapeType="1"/>
            </p:cNvSpPr>
            <p:nvPr/>
          </p:nvSpPr>
          <p:spPr bwMode="auto">
            <a:xfrm>
              <a:off x="3172" y="2163"/>
              <a:ext cx="1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194" name="Line 610"/>
            <p:cNvSpPr>
              <a:spLocks noChangeAspect="1" noChangeShapeType="1"/>
            </p:cNvSpPr>
            <p:nvPr/>
          </p:nvSpPr>
          <p:spPr bwMode="auto">
            <a:xfrm>
              <a:off x="3172" y="1879"/>
              <a:ext cx="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195" name="Line 611"/>
            <p:cNvSpPr>
              <a:spLocks noChangeAspect="1" noChangeShapeType="1"/>
            </p:cNvSpPr>
            <p:nvPr/>
          </p:nvSpPr>
          <p:spPr bwMode="auto">
            <a:xfrm>
              <a:off x="3172" y="1590"/>
              <a:ext cx="18" cy="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196" name="Line 612"/>
            <p:cNvSpPr>
              <a:spLocks noChangeAspect="1" noChangeShapeType="1"/>
            </p:cNvSpPr>
            <p:nvPr/>
          </p:nvSpPr>
          <p:spPr bwMode="auto">
            <a:xfrm>
              <a:off x="3202" y="2736"/>
              <a:ext cx="24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197" name="Rectangle 613"/>
            <p:cNvSpPr>
              <a:spLocks noChangeAspect="1" noChangeArrowheads="1"/>
            </p:cNvSpPr>
            <p:nvPr/>
          </p:nvSpPr>
          <p:spPr bwMode="auto">
            <a:xfrm>
              <a:off x="2951" y="2672"/>
              <a:ext cx="219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400" smtClean="0">
                  <a:solidFill>
                    <a:srgbClr val="FFFFFF"/>
                  </a:solidFill>
                  <a:ea typeface="ＭＳ Ｐゴシック" pitchFamily="-109" charset="-128"/>
                </a:rPr>
                <a:t>0.00</a:t>
              </a:r>
            </a:p>
          </p:txBody>
        </p:sp>
        <p:sp>
          <p:nvSpPr>
            <p:cNvPr id="196198" name="Rectangle 614"/>
            <p:cNvSpPr>
              <a:spLocks noChangeAspect="1" noChangeArrowheads="1"/>
            </p:cNvSpPr>
            <p:nvPr/>
          </p:nvSpPr>
          <p:spPr bwMode="auto">
            <a:xfrm>
              <a:off x="2949" y="2392"/>
              <a:ext cx="219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400" smtClean="0">
                  <a:solidFill>
                    <a:srgbClr val="FFFFFF"/>
                  </a:solidFill>
                  <a:ea typeface="ＭＳ Ｐゴシック" pitchFamily="-109" charset="-128"/>
                </a:rPr>
                <a:t>0.25</a:t>
              </a:r>
            </a:p>
          </p:txBody>
        </p:sp>
        <p:sp>
          <p:nvSpPr>
            <p:cNvPr id="196199" name="Rectangle 615"/>
            <p:cNvSpPr>
              <a:spLocks noChangeAspect="1" noChangeArrowheads="1"/>
            </p:cNvSpPr>
            <p:nvPr/>
          </p:nvSpPr>
          <p:spPr bwMode="auto">
            <a:xfrm>
              <a:off x="2949" y="2104"/>
              <a:ext cx="219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400" smtClean="0">
                  <a:solidFill>
                    <a:srgbClr val="FFFFFF"/>
                  </a:solidFill>
                  <a:ea typeface="ＭＳ Ｐゴシック" pitchFamily="-109" charset="-128"/>
                </a:rPr>
                <a:t>0.50</a:t>
              </a:r>
            </a:p>
          </p:txBody>
        </p:sp>
        <p:sp>
          <p:nvSpPr>
            <p:cNvPr id="196200" name="Rectangle 616"/>
            <p:cNvSpPr>
              <a:spLocks noChangeAspect="1" noChangeArrowheads="1"/>
            </p:cNvSpPr>
            <p:nvPr/>
          </p:nvSpPr>
          <p:spPr bwMode="auto">
            <a:xfrm>
              <a:off x="2949" y="1825"/>
              <a:ext cx="219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400" smtClean="0">
                  <a:solidFill>
                    <a:srgbClr val="FFFFFF"/>
                  </a:solidFill>
                  <a:ea typeface="ＭＳ Ｐゴシック" pitchFamily="-109" charset="-128"/>
                </a:rPr>
                <a:t>0.75</a:t>
              </a:r>
            </a:p>
          </p:txBody>
        </p:sp>
        <p:sp>
          <p:nvSpPr>
            <p:cNvPr id="196201" name="Rectangle 617"/>
            <p:cNvSpPr>
              <a:spLocks noChangeAspect="1" noChangeArrowheads="1"/>
            </p:cNvSpPr>
            <p:nvPr/>
          </p:nvSpPr>
          <p:spPr bwMode="auto">
            <a:xfrm>
              <a:off x="2954" y="1541"/>
              <a:ext cx="219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400" smtClean="0">
                  <a:solidFill>
                    <a:srgbClr val="FFFFFF"/>
                  </a:solidFill>
                  <a:ea typeface="ＭＳ Ｐゴシック" pitchFamily="-109" charset="-128"/>
                </a:rPr>
                <a:t>1.00</a:t>
              </a:r>
            </a:p>
          </p:txBody>
        </p:sp>
        <p:grpSp>
          <p:nvGrpSpPr>
            <p:cNvPr id="6" name="Group 618"/>
            <p:cNvGrpSpPr>
              <a:grpSpLocks noChangeAspect="1"/>
            </p:cNvGrpSpPr>
            <p:nvPr/>
          </p:nvGrpSpPr>
          <p:grpSpPr bwMode="auto">
            <a:xfrm>
              <a:off x="3211" y="1584"/>
              <a:ext cx="1337" cy="370"/>
              <a:chOff x="946" y="1178"/>
              <a:chExt cx="3567" cy="751"/>
            </a:xfrm>
          </p:grpSpPr>
          <p:sp>
            <p:nvSpPr>
              <p:cNvPr id="196203" name="Line 619"/>
              <p:cNvSpPr>
                <a:spLocks noChangeAspect="1" noChangeShapeType="1"/>
              </p:cNvSpPr>
              <p:nvPr/>
            </p:nvSpPr>
            <p:spPr bwMode="auto">
              <a:xfrm>
                <a:off x="1174" y="1270"/>
                <a:ext cx="140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204" name="Line 620"/>
              <p:cNvSpPr>
                <a:spLocks noChangeAspect="1" noChangeShapeType="1"/>
              </p:cNvSpPr>
              <p:nvPr/>
            </p:nvSpPr>
            <p:spPr bwMode="auto">
              <a:xfrm>
                <a:off x="1522" y="1332"/>
                <a:ext cx="0" cy="31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205" name="Line 621"/>
              <p:cNvSpPr>
                <a:spLocks noChangeAspect="1" noChangeShapeType="1"/>
              </p:cNvSpPr>
              <p:nvPr/>
            </p:nvSpPr>
            <p:spPr bwMode="auto">
              <a:xfrm>
                <a:off x="1482" y="1338"/>
                <a:ext cx="44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206" name="Line 622"/>
              <p:cNvSpPr>
                <a:spLocks noChangeAspect="1" noChangeShapeType="1"/>
              </p:cNvSpPr>
              <p:nvPr/>
            </p:nvSpPr>
            <p:spPr bwMode="auto">
              <a:xfrm>
                <a:off x="1282" y="1269"/>
                <a:ext cx="0" cy="32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207" name="Line 623"/>
              <p:cNvSpPr>
                <a:spLocks noChangeAspect="1" noChangeShapeType="1"/>
              </p:cNvSpPr>
              <p:nvPr/>
            </p:nvSpPr>
            <p:spPr bwMode="auto">
              <a:xfrm>
                <a:off x="1258" y="1280"/>
                <a:ext cx="28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208" name="Line 624"/>
              <p:cNvSpPr>
                <a:spLocks noChangeAspect="1" noChangeShapeType="1"/>
              </p:cNvSpPr>
              <p:nvPr/>
            </p:nvSpPr>
            <p:spPr bwMode="auto">
              <a:xfrm>
                <a:off x="1158" y="1258"/>
                <a:ext cx="32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209" name="Line 625"/>
              <p:cNvSpPr>
                <a:spLocks noChangeAspect="1" noChangeShapeType="1"/>
              </p:cNvSpPr>
              <p:nvPr/>
            </p:nvSpPr>
            <p:spPr bwMode="auto">
              <a:xfrm>
                <a:off x="1049" y="1193"/>
                <a:ext cx="0" cy="32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210" name="Line 626"/>
              <p:cNvSpPr>
                <a:spLocks noChangeAspect="1" noChangeShapeType="1"/>
              </p:cNvSpPr>
              <p:nvPr/>
            </p:nvSpPr>
            <p:spPr bwMode="auto">
              <a:xfrm>
                <a:off x="2601" y="1461"/>
                <a:ext cx="281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211" name="Line 627"/>
              <p:cNvSpPr>
                <a:spLocks noChangeAspect="1" noChangeShapeType="1"/>
              </p:cNvSpPr>
              <p:nvPr/>
            </p:nvSpPr>
            <p:spPr bwMode="auto">
              <a:xfrm>
                <a:off x="2395" y="1407"/>
                <a:ext cx="0" cy="3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212" name="Line 628"/>
              <p:cNvSpPr>
                <a:spLocks noChangeAspect="1" noChangeShapeType="1"/>
              </p:cNvSpPr>
              <p:nvPr/>
            </p:nvSpPr>
            <p:spPr bwMode="auto">
              <a:xfrm>
                <a:off x="2186" y="1412"/>
                <a:ext cx="211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213" name="Line 629"/>
              <p:cNvSpPr>
                <a:spLocks noChangeAspect="1" noChangeShapeType="1"/>
              </p:cNvSpPr>
              <p:nvPr/>
            </p:nvSpPr>
            <p:spPr bwMode="auto">
              <a:xfrm>
                <a:off x="1911" y="1383"/>
                <a:ext cx="216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214" name="Line 630"/>
              <p:cNvSpPr>
                <a:spLocks noChangeAspect="1" noChangeShapeType="1"/>
              </p:cNvSpPr>
              <p:nvPr/>
            </p:nvSpPr>
            <p:spPr bwMode="auto">
              <a:xfrm>
                <a:off x="1916" y="1363"/>
                <a:ext cx="0" cy="23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215" name="Line 631"/>
              <p:cNvSpPr>
                <a:spLocks noChangeAspect="1" noChangeShapeType="1"/>
              </p:cNvSpPr>
              <p:nvPr/>
            </p:nvSpPr>
            <p:spPr bwMode="auto">
              <a:xfrm>
                <a:off x="1887" y="1368"/>
                <a:ext cx="32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216" name="Line 632"/>
              <p:cNvSpPr>
                <a:spLocks noChangeAspect="1" noChangeShapeType="1"/>
              </p:cNvSpPr>
              <p:nvPr/>
            </p:nvSpPr>
            <p:spPr bwMode="auto">
              <a:xfrm>
                <a:off x="1657" y="1325"/>
                <a:ext cx="0" cy="17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217" name="Line 633"/>
              <p:cNvSpPr>
                <a:spLocks noChangeAspect="1" noChangeShapeType="1"/>
              </p:cNvSpPr>
              <p:nvPr/>
            </p:nvSpPr>
            <p:spPr bwMode="auto">
              <a:xfrm>
                <a:off x="1513" y="1319"/>
                <a:ext cx="148" cy="18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218" name="Line 634"/>
              <p:cNvSpPr>
                <a:spLocks noChangeAspect="1" noChangeShapeType="1"/>
              </p:cNvSpPr>
              <p:nvPr/>
            </p:nvSpPr>
            <p:spPr bwMode="auto">
              <a:xfrm>
                <a:off x="1512" y="1303"/>
                <a:ext cx="0" cy="32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219" name="Line 635"/>
              <p:cNvSpPr>
                <a:spLocks noChangeAspect="1" noChangeShapeType="1"/>
              </p:cNvSpPr>
              <p:nvPr/>
            </p:nvSpPr>
            <p:spPr bwMode="auto">
              <a:xfrm>
                <a:off x="1163" y="1246"/>
                <a:ext cx="14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220" name="Line 636"/>
              <p:cNvSpPr>
                <a:spLocks noChangeAspect="1" noChangeShapeType="1"/>
              </p:cNvSpPr>
              <p:nvPr/>
            </p:nvSpPr>
            <p:spPr bwMode="auto">
              <a:xfrm>
                <a:off x="1034" y="1230"/>
                <a:ext cx="52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221" name="Line 637"/>
              <p:cNvSpPr>
                <a:spLocks noChangeAspect="1" noChangeShapeType="1"/>
              </p:cNvSpPr>
              <p:nvPr/>
            </p:nvSpPr>
            <p:spPr bwMode="auto">
              <a:xfrm>
                <a:off x="1040" y="1211"/>
                <a:ext cx="0" cy="21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222" name="Line 638"/>
              <p:cNvSpPr>
                <a:spLocks noChangeAspect="1" noChangeShapeType="1"/>
              </p:cNvSpPr>
              <p:nvPr/>
            </p:nvSpPr>
            <p:spPr bwMode="auto">
              <a:xfrm>
                <a:off x="973" y="1217"/>
                <a:ext cx="70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223" name="Line 639"/>
              <p:cNvSpPr>
                <a:spLocks noChangeAspect="1" noChangeShapeType="1"/>
              </p:cNvSpPr>
              <p:nvPr/>
            </p:nvSpPr>
            <p:spPr bwMode="auto">
              <a:xfrm>
                <a:off x="977" y="1194"/>
                <a:ext cx="0" cy="24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224" name="Line 640"/>
              <p:cNvSpPr>
                <a:spLocks noChangeAspect="1" noChangeShapeType="1"/>
              </p:cNvSpPr>
              <p:nvPr/>
            </p:nvSpPr>
            <p:spPr bwMode="auto">
              <a:xfrm>
                <a:off x="3137" y="1579"/>
                <a:ext cx="327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225" name="Line 641"/>
              <p:cNvSpPr>
                <a:spLocks noChangeAspect="1" noChangeShapeType="1"/>
              </p:cNvSpPr>
              <p:nvPr/>
            </p:nvSpPr>
            <p:spPr bwMode="auto">
              <a:xfrm>
                <a:off x="3139" y="1561"/>
                <a:ext cx="0" cy="23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226" name="Line 642"/>
              <p:cNvSpPr>
                <a:spLocks noChangeAspect="1" noChangeShapeType="1"/>
              </p:cNvSpPr>
              <p:nvPr/>
            </p:nvSpPr>
            <p:spPr bwMode="auto">
              <a:xfrm>
                <a:off x="3047" y="1549"/>
                <a:ext cx="31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227" name="Line 643"/>
              <p:cNvSpPr>
                <a:spLocks noChangeAspect="1" noChangeShapeType="1"/>
              </p:cNvSpPr>
              <p:nvPr/>
            </p:nvSpPr>
            <p:spPr bwMode="auto">
              <a:xfrm>
                <a:off x="3049" y="1524"/>
                <a:ext cx="0" cy="31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228" name="Line 644"/>
              <p:cNvSpPr>
                <a:spLocks noChangeAspect="1" noChangeShapeType="1"/>
              </p:cNvSpPr>
              <p:nvPr/>
            </p:nvSpPr>
            <p:spPr bwMode="auto">
              <a:xfrm>
                <a:off x="3027" y="1530"/>
                <a:ext cx="26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229" name="Line 645"/>
              <p:cNvSpPr>
                <a:spLocks noChangeAspect="1" noChangeShapeType="1"/>
              </p:cNvSpPr>
              <p:nvPr/>
            </p:nvSpPr>
            <p:spPr bwMode="auto">
              <a:xfrm>
                <a:off x="2881" y="1493"/>
                <a:ext cx="84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230" name="Line 646"/>
              <p:cNvSpPr>
                <a:spLocks noChangeAspect="1" noChangeShapeType="1"/>
              </p:cNvSpPr>
              <p:nvPr/>
            </p:nvSpPr>
            <p:spPr bwMode="auto">
              <a:xfrm>
                <a:off x="2958" y="1510"/>
                <a:ext cx="31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231" name="Line 647"/>
              <p:cNvSpPr>
                <a:spLocks noChangeAspect="1" noChangeShapeType="1"/>
              </p:cNvSpPr>
              <p:nvPr/>
            </p:nvSpPr>
            <p:spPr bwMode="auto">
              <a:xfrm>
                <a:off x="2962" y="1488"/>
                <a:ext cx="0" cy="28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232" name="Line 648"/>
              <p:cNvSpPr>
                <a:spLocks noChangeAspect="1" noChangeShapeType="1"/>
              </p:cNvSpPr>
              <p:nvPr/>
            </p:nvSpPr>
            <p:spPr bwMode="auto">
              <a:xfrm>
                <a:off x="2880" y="1457"/>
                <a:ext cx="0" cy="43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233" name="Line 649"/>
              <p:cNvSpPr>
                <a:spLocks noChangeAspect="1" noChangeShapeType="1"/>
              </p:cNvSpPr>
              <p:nvPr/>
            </p:nvSpPr>
            <p:spPr bwMode="auto">
              <a:xfrm>
                <a:off x="2606" y="1439"/>
                <a:ext cx="0" cy="27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234" name="Line 650"/>
              <p:cNvSpPr>
                <a:spLocks noChangeAspect="1" noChangeShapeType="1"/>
              </p:cNvSpPr>
              <p:nvPr/>
            </p:nvSpPr>
            <p:spPr bwMode="auto">
              <a:xfrm>
                <a:off x="2481" y="1442"/>
                <a:ext cx="130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235" name="Line 651"/>
              <p:cNvSpPr>
                <a:spLocks noChangeAspect="1" noChangeShapeType="1"/>
              </p:cNvSpPr>
              <p:nvPr/>
            </p:nvSpPr>
            <p:spPr bwMode="auto">
              <a:xfrm>
                <a:off x="2393" y="1429"/>
                <a:ext cx="102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236" name="Line 652"/>
              <p:cNvSpPr>
                <a:spLocks noChangeAspect="1" noChangeShapeType="1"/>
              </p:cNvSpPr>
              <p:nvPr/>
            </p:nvSpPr>
            <p:spPr bwMode="auto">
              <a:xfrm>
                <a:off x="2489" y="1426"/>
                <a:ext cx="0" cy="17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237" name="Line 653"/>
              <p:cNvSpPr>
                <a:spLocks noChangeAspect="1" noChangeShapeType="1"/>
              </p:cNvSpPr>
              <p:nvPr/>
            </p:nvSpPr>
            <p:spPr bwMode="auto">
              <a:xfrm>
                <a:off x="2192" y="1392"/>
                <a:ext cx="0" cy="22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238" name="Line 654"/>
              <p:cNvSpPr>
                <a:spLocks noChangeAspect="1" noChangeShapeType="1"/>
              </p:cNvSpPr>
              <p:nvPr/>
            </p:nvSpPr>
            <p:spPr bwMode="auto">
              <a:xfrm>
                <a:off x="2159" y="1396"/>
                <a:ext cx="38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239" name="Line 655"/>
              <p:cNvSpPr>
                <a:spLocks noChangeAspect="1" noChangeShapeType="1"/>
              </p:cNvSpPr>
              <p:nvPr/>
            </p:nvSpPr>
            <p:spPr bwMode="auto">
              <a:xfrm>
                <a:off x="1790" y="1358"/>
                <a:ext cx="53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240" name="Line 656"/>
              <p:cNvSpPr>
                <a:spLocks noChangeAspect="1" noChangeShapeType="1"/>
              </p:cNvSpPr>
              <p:nvPr/>
            </p:nvSpPr>
            <p:spPr bwMode="auto">
              <a:xfrm>
                <a:off x="1651" y="1338"/>
                <a:ext cx="141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241" name="Line 657"/>
              <p:cNvSpPr>
                <a:spLocks noChangeAspect="1" noChangeShapeType="1"/>
              </p:cNvSpPr>
              <p:nvPr/>
            </p:nvSpPr>
            <p:spPr bwMode="auto">
              <a:xfrm>
                <a:off x="1791" y="1332"/>
                <a:ext cx="0" cy="32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242" name="Line 658"/>
              <p:cNvSpPr>
                <a:spLocks noChangeAspect="1" noChangeShapeType="1"/>
              </p:cNvSpPr>
              <p:nvPr/>
            </p:nvSpPr>
            <p:spPr bwMode="auto">
              <a:xfrm>
                <a:off x="1392" y="1297"/>
                <a:ext cx="19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243" name="Line 659"/>
              <p:cNvSpPr>
                <a:spLocks noChangeAspect="1" noChangeShapeType="1"/>
              </p:cNvSpPr>
              <p:nvPr/>
            </p:nvSpPr>
            <p:spPr bwMode="auto">
              <a:xfrm>
                <a:off x="1380" y="1281"/>
                <a:ext cx="19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244" name="Line 660"/>
              <p:cNvSpPr>
                <a:spLocks noChangeAspect="1" noChangeShapeType="1"/>
              </p:cNvSpPr>
              <p:nvPr/>
            </p:nvSpPr>
            <p:spPr bwMode="auto">
              <a:xfrm>
                <a:off x="1396" y="1276"/>
                <a:ext cx="0" cy="27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245" name="Line 661"/>
              <p:cNvSpPr>
                <a:spLocks noChangeAspect="1" noChangeShapeType="1"/>
              </p:cNvSpPr>
              <p:nvPr/>
            </p:nvSpPr>
            <p:spPr bwMode="auto">
              <a:xfrm>
                <a:off x="1145" y="1247"/>
                <a:ext cx="6" cy="11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246" name="Freeform 662"/>
              <p:cNvSpPr>
                <a:spLocks noChangeAspect="1"/>
              </p:cNvSpPr>
              <p:nvPr/>
            </p:nvSpPr>
            <p:spPr bwMode="auto">
              <a:xfrm>
                <a:off x="946" y="1178"/>
                <a:ext cx="48" cy="4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3"/>
                  </a:cxn>
                  <a:cxn ang="0">
                    <a:pos x="24" y="46"/>
                  </a:cxn>
                  <a:cxn ang="0">
                    <a:pos x="0" y="23"/>
                  </a:cxn>
                  <a:cxn ang="0">
                    <a:pos x="24" y="0"/>
                  </a:cxn>
                </a:cxnLst>
                <a:rect l="0" t="0" r="r" b="b"/>
                <a:pathLst>
                  <a:path w="48" h="46">
                    <a:moveTo>
                      <a:pt x="24" y="0"/>
                    </a:moveTo>
                    <a:lnTo>
                      <a:pt x="48" y="23"/>
                    </a:lnTo>
                    <a:lnTo>
                      <a:pt x="24" y="46"/>
                    </a:lnTo>
                    <a:lnTo>
                      <a:pt x="0" y="23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hlink"/>
              </a:solidFill>
              <a:ln w="19050" cmpd="sng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247" name="Freeform 663"/>
              <p:cNvSpPr>
                <a:spLocks noChangeAspect="1"/>
              </p:cNvSpPr>
              <p:nvPr/>
            </p:nvSpPr>
            <p:spPr bwMode="auto">
              <a:xfrm>
                <a:off x="994" y="1195"/>
                <a:ext cx="49" cy="46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49" y="23"/>
                  </a:cxn>
                  <a:cxn ang="0">
                    <a:pos x="25" y="46"/>
                  </a:cxn>
                  <a:cxn ang="0">
                    <a:pos x="0" y="23"/>
                  </a:cxn>
                  <a:cxn ang="0">
                    <a:pos x="25" y="0"/>
                  </a:cxn>
                </a:cxnLst>
                <a:rect l="0" t="0" r="r" b="b"/>
                <a:pathLst>
                  <a:path w="49" h="46">
                    <a:moveTo>
                      <a:pt x="25" y="0"/>
                    </a:moveTo>
                    <a:lnTo>
                      <a:pt x="49" y="23"/>
                    </a:lnTo>
                    <a:lnTo>
                      <a:pt x="25" y="46"/>
                    </a:lnTo>
                    <a:lnTo>
                      <a:pt x="0" y="23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hlink"/>
              </a:solidFill>
              <a:ln w="19050" cmpd="sng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248" name="Freeform 664"/>
              <p:cNvSpPr>
                <a:spLocks noChangeAspect="1"/>
              </p:cNvSpPr>
              <p:nvPr/>
            </p:nvSpPr>
            <p:spPr bwMode="auto">
              <a:xfrm>
                <a:off x="1091" y="1207"/>
                <a:ext cx="48" cy="4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2"/>
                  </a:cxn>
                  <a:cxn ang="0">
                    <a:pos x="24" y="45"/>
                  </a:cxn>
                  <a:cxn ang="0">
                    <a:pos x="0" y="22"/>
                  </a:cxn>
                  <a:cxn ang="0">
                    <a:pos x="24" y="0"/>
                  </a:cxn>
                </a:cxnLst>
                <a:rect l="0" t="0" r="r" b="b"/>
                <a:pathLst>
                  <a:path w="48" h="45">
                    <a:moveTo>
                      <a:pt x="24" y="0"/>
                    </a:moveTo>
                    <a:lnTo>
                      <a:pt x="48" y="22"/>
                    </a:lnTo>
                    <a:lnTo>
                      <a:pt x="24" y="45"/>
                    </a:lnTo>
                    <a:lnTo>
                      <a:pt x="0" y="22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hlink"/>
              </a:solidFill>
              <a:ln w="19050" cmpd="sng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249" name="Freeform 665"/>
              <p:cNvSpPr>
                <a:spLocks noChangeAspect="1"/>
              </p:cNvSpPr>
              <p:nvPr/>
            </p:nvSpPr>
            <p:spPr bwMode="auto">
              <a:xfrm>
                <a:off x="1121" y="1224"/>
                <a:ext cx="48" cy="4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3"/>
                  </a:cxn>
                  <a:cxn ang="0">
                    <a:pos x="24" y="46"/>
                  </a:cxn>
                  <a:cxn ang="0">
                    <a:pos x="0" y="23"/>
                  </a:cxn>
                  <a:cxn ang="0">
                    <a:pos x="24" y="0"/>
                  </a:cxn>
                </a:cxnLst>
                <a:rect l="0" t="0" r="r" b="b"/>
                <a:pathLst>
                  <a:path w="48" h="46">
                    <a:moveTo>
                      <a:pt x="24" y="0"/>
                    </a:moveTo>
                    <a:lnTo>
                      <a:pt x="48" y="23"/>
                    </a:lnTo>
                    <a:lnTo>
                      <a:pt x="24" y="46"/>
                    </a:lnTo>
                    <a:lnTo>
                      <a:pt x="0" y="23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hlink"/>
              </a:solidFill>
              <a:ln w="19050" cmpd="sng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250" name="Freeform 666"/>
              <p:cNvSpPr>
                <a:spLocks noChangeAspect="1"/>
              </p:cNvSpPr>
              <p:nvPr/>
            </p:nvSpPr>
            <p:spPr bwMode="auto">
              <a:xfrm>
                <a:off x="1133" y="1235"/>
                <a:ext cx="48" cy="4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3"/>
                  </a:cxn>
                  <a:cxn ang="0">
                    <a:pos x="24" y="46"/>
                  </a:cxn>
                  <a:cxn ang="0">
                    <a:pos x="0" y="23"/>
                  </a:cxn>
                  <a:cxn ang="0">
                    <a:pos x="24" y="0"/>
                  </a:cxn>
                </a:cxnLst>
                <a:rect l="0" t="0" r="r" b="b"/>
                <a:pathLst>
                  <a:path w="48" h="46">
                    <a:moveTo>
                      <a:pt x="24" y="0"/>
                    </a:moveTo>
                    <a:lnTo>
                      <a:pt x="48" y="23"/>
                    </a:lnTo>
                    <a:lnTo>
                      <a:pt x="24" y="46"/>
                    </a:lnTo>
                    <a:lnTo>
                      <a:pt x="0" y="23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hlink"/>
              </a:solidFill>
              <a:ln w="19050" cmpd="sng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251" name="Freeform 667"/>
              <p:cNvSpPr>
                <a:spLocks noChangeAspect="1"/>
              </p:cNvSpPr>
              <p:nvPr/>
            </p:nvSpPr>
            <p:spPr bwMode="auto">
              <a:xfrm>
                <a:off x="1320" y="1252"/>
                <a:ext cx="49" cy="4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9" y="23"/>
                  </a:cxn>
                  <a:cxn ang="0">
                    <a:pos x="24" y="46"/>
                  </a:cxn>
                  <a:cxn ang="0">
                    <a:pos x="0" y="23"/>
                  </a:cxn>
                  <a:cxn ang="0">
                    <a:pos x="24" y="0"/>
                  </a:cxn>
                </a:cxnLst>
                <a:rect l="0" t="0" r="r" b="b"/>
                <a:pathLst>
                  <a:path w="49" h="46">
                    <a:moveTo>
                      <a:pt x="24" y="0"/>
                    </a:moveTo>
                    <a:lnTo>
                      <a:pt x="49" y="23"/>
                    </a:lnTo>
                    <a:lnTo>
                      <a:pt x="24" y="46"/>
                    </a:lnTo>
                    <a:lnTo>
                      <a:pt x="0" y="23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hlink"/>
              </a:solidFill>
              <a:ln w="19050" cmpd="sng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252" name="Freeform 668"/>
              <p:cNvSpPr>
                <a:spLocks noChangeAspect="1"/>
              </p:cNvSpPr>
              <p:nvPr/>
            </p:nvSpPr>
            <p:spPr bwMode="auto">
              <a:xfrm>
                <a:off x="1351" y="1264"/>
                <a:ext cx="48" cy="4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3"/>
                  </a:cxn>
                  <a:cxn ang="0">
                    <a:pos x="24" y="46"/>
                  </a:cxn>
                  <a:cxn ang="0">
                    <a:pos x="0" y="23"/>
                  </a:cxn>
                  <a:cxn ang="0">
                    <a:pos x="24" y="0"/>
                  </a:cxn>
                </a:cxnLst>
                <a:rect l="0" t="0" r="r" b="b"/>
                <a:pathLst>
                  <a:path w="48" h="46">
                    <a:moveTo>
                      <a:pt x="24" y="0"/>
                    </a:moveTo>
                    <a:lnTo>
                      <a:pt x="48" y="23"/>
                    </a:lnTo>
                    <a:lnTo>
                      <a:pt x="24" y="46"/>
                    </a:lnTo>
                    <a:lnTo>
                      <a:pt x="0" y="23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hlink"/>
              </a:solidFill>
              <a:ln w="19050" cmpd="sng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253" name="Freeform 669"/>
              <p:cNvSpPr>
                <a:spLocks noChangeAspect="1"/>
              </p:cNvSpPr>
              <p:nvPr/>
            </p:nvSpPr>
            <p:spPr bwMode="auto">
              <a:xfrm>
                <a:off x="1417" y="1281"/>
                <a:ext cx="48" cy="4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3"/>
                  </a:cxn>
                  <a:cxn ang="0">
                    <a:pos x="24" y="46"/>
                  </a:cxn>
                  <a:cxn ang="0">
                    <a:pos x="0" y="23"/>
                  </a:cxn>
                  <a:cxn ang="0">
                    <a:pos x="24" y="0"/>
                  </a:cxn>
                </a:cxnLst>
                <a:rect l="0" t="0" r="r" b="b"/>
                <a:pathLst>
                  <a:path w="48" h="46">
                    <a:moveTo>
                      <a:pt x="24" y="0"/>
                    </a:moveTo>
                    <a:lnTo>
                      <a:pt x="48" y="23"/>
                    </a:lnTo>
                    <a:lnTo>
                      <a:pt x="24" y="46"/>
                    </a:lnTo>
                    <a:lnTo>
                      <a:pt x="0" y="23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hlink"/>
              </a:solidFill>
              <a:ln w="19050" cmpd="sng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254" name="Freeform 670"/>
              <p:cNvSpPr>
                <a:spLocks noChangeAspect="1"/>
              </p:cNvSpPr>
              <p:nvPr/>
            </p:nvSpPr>
            <p:spPr bwMode="auto">
              <a:xfrm>
                <a:off x="1471" y="1293"/>
                <a:ext cx="49" cy="4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9" y="23"/>
                  </a:cxn>
                  <a:cxn ang="0">
                    <a:pos x="24" y="45"/>
                  </a:cxn>
                  <a:cxn ang="0">
                    <a:pos x="0" y="23"/>
                  </a:cxn>
                  <a:cxn ang="0">
                    <a:pos x="24" y="0"/>
                  </a:cxn>
                </a:cxnLst>
                <a:rect l="0" t="0" r="r" b="b"/>
                <a:pathLst>
                  <a:path w="49" h="45">
                    <a:moveTo>
                      <a:pt x="24" y="0"/>
                    </a:moveTo>
                    <a:lnTo>
                      <a:pt x="49" y="23"/>
                    </a:lnTo>
                    <a:lnTo>
                      <a:pt x="24" y="45"/>
                    </a:lnTo>
                    <a:lnTo>
                      <a:pt x="0" y="23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hlink"/>
              </a:solidFill>
              <a:ln w="19050" cmpd="sng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255" name="Freeform 671"/>
              <p:cNvSpPr>
                <a:spLocks noChangeAspect="1"/>
              </p:cNvSpPr>
              <p:nvPr/>
            </p:nvSpPr>
            <p:spPr bwMode="auto">
              <a:xfrm>
                <a:off x="1610" y="1304"/>
                <a:ext cx="48" cy="4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3"/>
                  </a:cxn>
                  <a:cxn ang="0">
                    <a:pos x="24" y="46"/>
                  </a:cxn>
                  <a:cxn ang="0">
                    <a:pos x="0" y="23"/>
                  </a:cxn>
                  <a:cxn ang="0">
                    <a:pos x="24" y="0"/>
                  </a:cxn>
                </a:cxnLst>
                <a:rect l="0" t="0" r="r" b="b"/>
                <a:pathLst>
                  <a:path w="48" h="46">
                    <a:moveTo>
                      <a:pt x="24" y="0"/>
                    </a:moveTo>
                    <a:lnTo>
                      <a:pt x="48" y="23"/>
                    </a:lnTo>
                    <a:lnTo>
                      <a:pt x="24" y="46"/>
                    </a:lnTo>
                    <a:lnTo>
                      <a:pt x="0" y="23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hlink"/>
              </a:solidFill>
              <a:ln w="19050" cmpd="sng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256" name="Freeform 672"/>
              <p:cNvSpPr>
                <a:spLocks noChangeAspect="1"/>
              </p:cNvSpPr>
              <p:nvPr/>
            </p:nvSpPr>
            <p:spPr bwMode="auto">
              <a:xfrm>
                <a:off x="1737" y="1321"/>
                <a:ext cx="48" cy="4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3"/>
                  </a:cxn>
                  <a:cxn ang="0">
                    <a:pos x="24" y="46"/>
                  </a:cxn>
                  <a:cxn ang="0">
                    <a:pos x="0" y="23"/>
                  </a:cxn>
                  <a:cxn ang="0">
                    <a:pos x="24" y="0"/>
                  </a:cxn>
                </a:cxnLst>
                <a:rect l="0" t="0" r="r" b="b"/>
                <a:pathLst>
                  <a:path w="48" h="46">
                    <a:moveTo>
                      <a:pt x="24" y="0"/>
                    </a:moveTo>
                    <a:lnTo>
                      <a:pt x="48" y="23"/>
                    </a:lnTo>
                    <a:lnTo>
                      <a:pt x="24" y="46"/>
                    </a:lnTo>
                    <a:lnTo>
                      <a:pt x="0" y="23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hlink"/>
              </a:solidFill>
              <a:ln w="19050" cmpd="sng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257" name="Freeform 673"/>
              <p:cNvSpPr>
                <a:spLocks noChangeAspect="1"/>
              </p:cNvSpPr>
              <p:nvPr/>
            </p:nvSpPr>
            <p:spPr bwMode="auto">
              <a:xfrm>
                <a:off x="1833" y="1333"/>
                <a:ext cx="49" cy="46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49" y="23"/>
                  </a:cxn>
                  <a:cxn ang="0">
                    <a:pos x="25" y="46"/>
                  </a:cxn>
                  <a:cxn ang="0">
                    <a:pos x="0" y="23"/>
                  </a:cxn>
                  <a:cxn ang="0">
                    <a:pos x="25" y="0"/>
                  </a:cxn>
                </a:cxnLst>
                <a:rect l="0" t="0" r="r" b="b"/>
                <a:pathLst>
                  <a:path w="49" h="46">
                    <a:moveTo>
                      <a:pt x="25" y="0"/>
                    </a:moveTo>
                    <a:lnTo>
                      <a:pt x="49" y="23"/>
                    </a:lnTo>
                    <a:lnTo>
                      <a:pt x="25" y="46"/>
                    </a:lnTo>
                    <a:lnTo>
                      <a:pt x="0" y="23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hlink"/>
              </a:solidFill>
              <a:ln w="19050" cmpd="sng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258" name="Freeform 674"/>
              <p:cNvSpPr>
                <a:spLocks noChangeAspect="1"/>
              </p:cNvSpPr>
              <p:nvPr/>
            </p:nvSpPr>
            <p:spPr bwMode="auto">
              <a:xfrm>
                <a:off x="1864" y="1350"/>
                <a:ext cx="48" cy="4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3"/>
                  </a:cxn>
                  <a:cxn ang="0">
                    <a:pos x="24" y="46"/>
                  </a:cxn>
                  <a:cxn ang="0">
                    <a:pos x="0" y="23"/>
                  </a:cxn>
                  <a:cxn ang="0">
                    <a:pos x="24" y="0"/>
                  </a:cxn>
                </a:cxnLst>
                <a:rect l="0" t="0" r="r" b="b"/>
                <a:pathLst>
                  <a:path w="48" h="46">
                    <a:moveTo>
                      <a:pt x="24" y="0"/>
                    </a:moveTo>
                    <a:lnTo>
                      <a:pt x="48" y="23"/>
                    </a:lnTo>
                    <a:lnTo>
                      <a:pt x="24" y="46"/>
                    </a:lnTo>
                    <a:lnTo>
                      <a:pt x="0" y="23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hlink"/>
              </a:solidFill>
              <a:ln w="19050" cmpd="sng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259" name="Freeform 675"/>
              <p:cNvSpPr>
                <a:spLocks noChangeAspect="1"/>
              </p:cNvSpPr>
              <p:nvPr/>
            </p:nvSpPr>
            <p:spPr bwMode="auto">
              <a:xfrm>
                <a:off x="2117" y="1367"/>
                <a:ext cx="48" cy="4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3"/>
                  </a:cxn>
                  <a:cxn ang="0">
                    <a:pos x="24" y="46"/>
                  </a:cxn>
                  <a:cxn ang="0">
                    <a:pos x="0" y="23"/>
                  </a:cxn>
                  <a:cxn ang="0">
                    <a:pos x="24" y="0"/>
                  </a:cxn>
                </a:cxnLst>
                <a:rect l="0" t="0" r="r" b="b"/>
                <a:pathLst>
                  <a:path w="48" h="46">
                    <a:moveTo>
                      <a:pt x="24" y="0"/>
                    </a:moveTo>
                    <a:lnTo>
                      <a:pt x="48" y="23"/>
                    </a:lnTo>
                    <a:lnTo>
                      <a:pt x="24" y="46"/>
                    </a:lnTo>
                    <a:lnTo>
                      <a:pt x="0" y="23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hlink"/>
              </a:solidFill>
              <a:ln w="19050" cmpd="sng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260" name="Freeform 676"/>
              <p:cNvSpPr>
                <a:spLocks noChangeAspect="1"/>
              </p:cNvSpPr>
              <p:nvPr/>
            </p:nvSpPr>
            <p:spPr bwMode="auto">
              <a:xfrm>
                <a:off x="2147" y="1379"/>
                <a:ext cx="49" cy="4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9" y="23"/>
                  </a:cxn>
                  <a:cxn ang="0">
                    <a:pos x="24" y="46"/>
                  </a:cxn>
                  <a:cxn ang="0">
                    <a:pos x="0" y="23"/>
                  </a:cxn>
                  <a:cxn ang="0">
                    <a:pos x="24" y="0"/>
                  </a:cxn>
                </a:cxnLst>
                <a:rect l="0" t="0" r="r" b="b"/>
                <a:pathLst>
                  <a:path w="49" h="46">
                    <a:moveTo>
                      <a:pt x="24" y="0"/>
                    </a:moveTo>
                    <a:lnTo>
                      <a:pt x="49" y="23"/>
                    </a:lnTo>
                    <a:lnTo>
                      <a:pt x="24" y="46"/>
                    </a:lnTo>
                    <a:lnTo>
                      <a:pt x="0" y="23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hlink"/>
              </a:solidFill>
              <a:ln w="19050" cmpd="sng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261" name="Freeform 677"/>
              <p:cNvSpPr>
                <a:spLocks noChangeAspect="1"/>
              </p:cNvSpPr>
              <p:nvPr/>
            </p:nvSpPr>
            <p:spPr bwMode="auto">
              <a:xfrm>
                <a:off x="2340" y="1396"/>
                <a:ext cx="49" cy="46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49" y="23"/>
                  </a:cxn>
                  <a:cxn ang="0">
                    <a:pos x="25" y="46"/>
                  </a:cxn>
                  <a:cxn ang="0">
                    <a:pos x="0" y="23"/>
                  </a:cxn>
                  <a:cxn ang="0">
                    <a:pos x="25" y="0"/>
                  </a:cxn>
                </a:cxnLst>
                <a:rect l="0" t="0" r="r" b="b"/>
                <a:pathLst>
                  <a:path w="49" h="46">
                    <a:moveTo>
                      <a:pt x="25" y="0"/>
                    </a:moveTo>
                    <a:lnTo>
                      <a:pt x="49" y="23"/>
                    </a:lnTo>
                    <a:lnTo>
                      <a:pt x="25" y="46"/>
                    </a:lnTo>
                    <a:lnTo>
                      <a:pt x="0" y="23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hlink"/>
              </a:solidFill>
              <a:ln w="19050" cmpd="sng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262" name="Freeform 678"/>
              <p:cNvSpPr>
                <a:spLocks noChangeAspect="1"/>
              </p:cNvSpPr>
              <p:nvPr/>
            </p:nvSpPr>
            <p:spPr bwMode="auto">
              <a:xfrm>
                <a:off x="2437" y="1407"/>
                <a:ext cx="48" cy="4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3"/>
                  </a:cxn>
                  <a:cxn ang="0">
                    <a:pos x="24" y="46"/>
                  </a:cxn>
                  <a:cxn ang="0">
                    <a:pos x="0" y="23"/>
                  </a:cxn>
                  <a:cxn ang="0">
                    <a:pos x="24" y="0"/>
                  </a:cxn>
                </a:cxnLst>
                <a:rect l="0" t="0" r="r" b="b"/>
                <a:pathLst>
                  <a:path w="48" h="46">
                    <a:moveTo>
                      <a:pt x="24" y="0"/>
                    </a:moveTo>
                    <a:lnTo>
                      <a:pt x="48" y="23"/>
                    </a:lnTo>
                    <a:lnTo>
                      <a:pt x="24" y="46"/>
                    </a:lnTo>
                    <a:lnTo>
                      <a:pt x="0" y="23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hlink"/>
              </a:solidFill>
              <a:ln w="19050" cmpd="sng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263" name="Freeform 679"/>
              <p:cNvSpPr>
                <a:spLocks noChangeAspect="1"/>
              </p:cNvSpPr>
              <p:nvPr/>
            </p:nvSpPr>
            <p:spPr bwMode="auto">
              <a:xfrm>
                <a:off x="2558" y="1425"/>
                <a:ext cx="48" cy="4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2"/>
                  </a:cxn>
                  <a:cxn ang="0">
                    <a:pos x="24" y="45"/>
                  </a:cxn>
                  <a:cxn ang="0">
                    <a:pos x="0" y="22"/>
                  </a:cxn>
                  <a:cxn ang="0">
                    <a:pos x="24" y="0"/>
                  </a:cxn>
                </a:cxnLst>
                <a:rect l="0" t="0" r="r" b="b"/>
                <a:pathLst>
                  <a:path w="48" h="45">
                    <a:moveTo>
                      <a:pt x="24" y="0"/>
                    </a:moveTo>
                    <a:lnTo>
                      <a:pt x="48" y="22"/>
                    </a:lnTo>
                    <a:lnTo>
                      <a:pt x="24" y="45"/>
                    </a:lnTo>
                    <a:lnTo>
                      <a:pt x="0" y="22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hlink"/>
              </a:solidFill>
              <a:ln w="19050" cmpd="sng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264" name="Freeform 680"/>
              <p:cNvSpPr>
                <a:spLocks noChangeAspect="1"/>
              </p:cNvSpPr>
              <p:nvPr/>
            </p:nvSpPr>
            <p:spPr bwMode="auto">
              <a:xfrm>
                <a:off x="2823" y="1442"/>
                <a:ext cx="49" cy="4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9" y="23"/>
                  </a:cxn>
                  <a:cxn ang="0">
                    <a:pos x="24" y="46"/>
                  </a:cxn>
                  <a:cxn ang="0">
                    <a:pos x="0" y="23"/>
                  </a:cxn>
                  <a:cxn ang="0">
                    <a:pos x="24" y="0"/>
                  </a:cxn>
                </a:cxnLst>
                <a:rect l="0" t="0" r="r" b="b"/>
                <a:pathLst>
                  <a:path w="49" h="46">
                    <a:moveTo>
                      <a:pt x="24" y="0"/>
                    </a:moveTo>
                    <a:lnTo>
                      <a:pt x="49" y="23"/>
                    </a:lnTo>
                    <a:lnTo>
                      <a:pt x="24" y="46"/>
                    </a:lnTo>
                    <a:lnTo>
                      <a:pt x="0" y="23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hlink"/>
              </a:solidFill>
              <a:ln w="19050" cmpd="sng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265" name="Freeform 681"/>
              <p:cNvSpPr>
                <a:spLocks noChangeAspect="1"/>
              </p:cNvSpPr>
              <p:nvPr/>
            </p:nvSpPr>
            <p:spPr bwMode="auto">
              <a:xfrm>
                <a:off x="2908" y="1476"/>
                <a:ext cx="48" cy="4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3"/>
                  </a:cxn>
                  <a:cxn ang="0">
                    <a:pos x="24" y="46"/>
                  </a:cxn>
                  <a:cxn ang="0">
                    <a:pos x="0" y="23"/>
                  </a:cxn>
                  <a:cxn ang="0">
                    <a:pos x="24" y="0"/>
                  </a:cxn>
                </a:cxnLst>
                <a:rect l="0" t="0" r="r" b="b"/>
                <a:pathLst>
                  <a:path w="48" h="46">
                    <a:moveTo>
                      <a:pt x="24" y="0"/>
                    </a:moveTo>
                    <a:lnTo>
                      <a:pt x="48" y="23"/>
                    </a:lnTo>
                    <a:lnTo>
                      <a:pt x="24" y="46"/>
                    </a:lnTo>
                    <a:lnTo>
                      <a:pt x="0" y="23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hlink"/>
              </a:solidFill>
              <a:ln w="19050" cmpd="sng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266" name="Freeform 682"/>
              <p:cNvSpPr>
                <a:spLocks noChangeAspect="1"/>
              </p:cNvSpPr>
              <p:nvPr/>
            </p:nvSpPr>
            <p:spPr bwMode="auto">
              <a:xfrm>
                <a:off x="2986" y="1493"/>
                <a:ext cx="49" cy="4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9" y="23"/>
                  </a:cxn>
                  <a:cxn ang="0">
                    <a:pos x="24" y="46"/>
                  </a:cxn>
                  <a:cxn ang="0">
                    <a:pos x="0" y="23"/>
                  </a:cxn>
                  <a:cxn ang="0">
                    <a:pos x="24" y="0"/>
                  </a:cxn>
                </a:cxnLst>
                <a:rect l="0" t="0" r="r" b="b"/>
                <a:pathLst>
                  <a:path w="49" h="46">
                    <a:moveTo>
                      <a:pt x="24" y="0"/>
                    </a:moveTo>
                    <a:lnTo>
                      <a:pt x="49" y="23"/>
                    </a:lnTo>
                    <a:lnTo>
                      <a:pt x="24" y="46"/>
                    </a:lnTo>
                    <a:lnTo>
                      <a:pt x="0" y="23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hlink"/>
              </a:solidFill>
              <a:ln w="19050" cmpd="sng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267" name="Freeform 683"/>
              <p:cNvSpPr>
                <a:spLocks noChangeAspect="1"/>
              </p:cNvSpPr>
              <p:nvPr/>
            </p:nvSpPr>
            <p:spPr bwMode="auto">
              <a:xfrm>
                <a:off x="3004" y="1511"/>
                <a:ext cx="49" cy="4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9" y="23"/>
                  </a:cxn>
                  <a:cxn ang="0">
                    <a:pos x="24" y="46"/>
                  </a:cxn>
                  <a:cxn ang="0">
                    <a:pos x="0" y="23"/>
                  </a:cxn>
                  <a:cxn ang="0">
                    <a:pos x="24" y="0"/>
                  </a:cxn>
                </a:cxnLst>
                <a:rect l="0" t="0" r="r" b="b"/>
                <a:pathLst>
                  <a:path w="49" h="46">
                    <a:moveTo>
                      <a:pt x="24" y="0"/>
                    </a:moveTo>
                    <a:lnTo>
                      <a:pt x="49" y="23"/>
                    </a:lnTo>
                    <a:lnTo>
                      <a:pt x="24" y="46"/>
                    </a:lnTo>
                    <a:lnTo>
                      <a:pt x="0" y="23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hlink"/>
              </a:solidFill>
              <a:ln w="19050" cmpd="sng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268" name="Freeform 684"/>
              <p:cNvSpPr>
                <a:spLocks noChangeAspect="1"/>
              </p:cNvSpPr>
              <p:nvPr/>
            </p:nvSpPr>
            <p:spPr bwMode="auto">
              <a:xfrm>
                <a:off x="3053" y="1522"/>
                <a:ext cx="48" cy="4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3"/>
                  </a:cxn>
                  <a:cxn ang="0">
                    <a:pos x="24" y="46"/>
                  </a:cxn>
                  <a:cxn ang="0">
                    <a:pos x="0" y="23"/>
                  </a:cxn>
                  <a:cxn ang="0">
                    <a:pos x="24" y="0"/>
                  </a:cxn>
                </a:cxnLst>
                <a:rect l="0" t="0" r="r" b="b"/>
                <a:pathLst>
                  <a:path w="48" h="46">
                    <a:moveTo>
                      <a:pt x="24" y="0"/>
                    </a:moveTo>
                    <a:lnTo>
                      <a:pt x="48" y="23"/>
                    </a:lnTo>
                    <a:lnTo>
                      <a:pt x="24" y="46"/>
                    </a:lnTo>
                    <a:lnTo>
                      <a:pt x="0" y="23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hlink"/>
              </a:solidFill>
              <a:ln w="19050" cmpd="sng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269" name="Freeform 685"/>
              <p:cNvSpPr>
                <a:spLocks noChangeAspect="1"/>
              </p:cNvSpPr>
              <p:nvPr/>
            </p:nvSpPr>
            <p:spPr bwMode="auto">
              <a:xfrm>
                <a:off x="3089" y="1539"/>
                <a:ext cx="48" cy="4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3"/>
                  </a:cxn>
                  <a:cxn ang="0">
                    <a:pos x="24" y="46"/>
                  </a:cxn>
                  <a:cxn ang="0">
                    <a:pos x="0" y="23"/>
                  </a:cxn>
                  <a:cxn ang="0">
                    <a:pos x="24" y="0"/>
                  </a:cxn>
                </a:cxnLst>
                <a:rect l="0" t="0" r="r" b="b"/>
                <a:pathLst>
                  <a:path w="48" h="46">
                    <a:moveTo>
                      <a:pt x="24" y="0"/>
                    </a:moveTo>
                    <a:lnTo>
                      <a:pt x="48" y="23"/>
                    </a:lnTo>
                    <a:lnTo>
                      <a:pt x="24" y="46"/>
                    </a:lnTo>
                    <a:lnTo>
                      <a:pt x="0" y="23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hlink"/>
              </a:solidFill>
              <a:ln w="19050" cmpd="sng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270" name="Freeform 686"/>
              <p:cNvSpPr>
                <a:spLocks noChangeAspect="1"/>
              </p:cNvSpPr>
              <p:nvPr/>
            </p:nvSpPr>
            <p:spPr bwMode="auto">
              <a:xfrm>
                <a:off x="3397" y="1562"/>
                <a:ext cx="48" cy="4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8" y="23"/>
                  </a:cxn>
                  <a:cxn ang="0">
                    <a:pos x="24" y="46"/>
                  </a:cxn>
                  <a:cxn ang="0">
                    <a:pos x="0" y="23"/>
                  </a:cxn>
                  <a:cxn ang="0">
                    <a:pos x="24" y="0"/>
                  </a:cxn>
                </a:cxnLst>
                <a:rect l="0" t="0" r="r" b="b"/>
                <a:pathLst>
                  <a:path w="48" h="46">
                    <a:moveTo>
                      <a:pt x="24" y="0"/>
                    </a:moveTo>
                    <a:lnTo>
                      <a:pt x="48" y="23"/>
                    </a:lnTo>
                    <a:lnTo>
                      <a:pt x="24" y="46"/>
                    </a:lnTo>
                    <a:lnTo>
                      <a:pt x="0" y="23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hlink"/>
              </a:solidFill>
              <a:ln w="19050" cmpd="sng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grpSp>
            <p:nvGrpSpPr>
              <p:cNvPr id="7" name="Group 687"/>
              <p:cNvGrpSpPr>
                <a:grpSpLocks noChangeAspect="1"/>
              </p:cNvGrpSpPr>
              <p:nvPr/>
            </p:nvGrpSpPr>
            <p:grpSpPr bwMode="auto">
              <a:xfrm>
                <a:off x="3451" y="1575"/>
                <a:ext cx="1062" cy="354"/>
                <a:chOff x="3451" y="1575"/>
                <a:chExt cx="1062" cy="354"/>
              </a:xfrm>
            </p:grpSpPr>
            <p:sp>
              <p:nvSpPr>
                <p:cNvPr id="196272" name="Line 688"/>
                <p:cNvSpPr>
                  <a:spLocks noChangeAspect="1" noChangeShapeType="1"/>
                </p:cNvSpPr>
                <p:nvPr/>
              </p:nvSpPr>
              <p:spPr bwMode="auto">
                <a:xfrm>
                  <a:off x="4376" y="1910"/>
                  <a:ext cx="104" cy="0"/>
                </a:xfrm>
                <a:prstGeom prst="line">
                  <a:avLst/>
                </a:prstGeom>
                <a:noFill/>
                <a:ln w="19050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273" name="Line 689"/>
                <p:cNvSpPr>
                  <a:spLocks noChangeAspect="1" noChangeShapeType="1"/>
                </p:cNvSpPr>
                <p:nvPr/>
              </p:nvSpPr>
              <p:spPr bwMode="auto">
                <a:xfrm>
                  <a:off x="4376" y="1824"/>
                  <a:ext cx="0" cy="93"/>
                </a:xfrm>
                <a:prstGeom prst="line">
                  <a:avLst/>
                </a:prstGeom>
                <a:noFill/>
                <a:ln w="19050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274" name="Line 690"/>
                <p:cNvSpPr>
                  <a:spLocks noChangeAspect="1" noChangeShapeType="1"/>
                </p:cNvSpPr>
                <p:nvPr/>
              </p:nvSpPr>
              <p:spPr bwMode="auto">
                <a:xfrm>
                  <a:off x="3897" y="1824"/>
                  <a:ext cx="485" cy="0"/>
                </a:xfrm>
                <a:prstGeom prst="line">
                  <a:avLst/>
                </a:prstGeom>
                <a:noFill/>
                <a:ln w="19050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275" name="Freeform 691"/>
                <p:cNvSpPr>
                  <a:spLocks noChangeAspect="1"/>
                </p:cNvSpPr>
                <p:nvPr/>
              </p:nvSpPr>
              <p:spPr bwMode="auto">
                <a:xfrm>
                  <a:off x="3899" y="1723"/>
                  <a:ext cx="4" cy="10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106"/>
                    </a:cxn>
                  </a:cxnLst>
                  <a:rect l="0" t="0" r="r" b="b"/>
                  <a:pathLst>
                    <a:path w="4" h="106">
                      <a:moveTo>
                        <a:pt x="4" y="0"/>
                      </a:moveTo>
                      <a:lnTo>
                        <a:pt x="0" y="106"/>
                      </a:lnTo>
                    </a:path>
                  </a:pathLst>
                </a:custGeom>
                <a:solidFill>
                  <a:schemeClr val="hlink"/>
                </a:solidFill>
                <a:ln w="19050" cmpd="sng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276" name="Freeform 692"/>
                <p:cNvSpPr>
                  <a:spLocks noChangeAspect="1"/>
                </p:cNvSpPr>
                <p:nvPr/>
              </p:nvSpPr>
              <p:spPr bwMode="auto">
                <a:xfrm>
                  <a:off x="3857" y="1724"/>
                  <a:ext cx="47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7" y="0"/>
                    </a:cxn>
                  </a:cxnLst>
                  <a:rect l="0" t="0" r="r" b="b"/>
                  <a:pathLst>
                    <a:path w="47" h="1">
                      <a:moveTo>
                        <a:pt x="0" y="0"/>
                      </a:moveTo>
                      <a:lnTo>
                        <a:pt x="47" y="0"/>
                      </a:lnTo>
                    </a:path>
                  </a:pathLst>
                </a:custGeom>
                <a:solidFill>
                  <a:schemeClr val="hlink"/>
                </a:solidFill>
                <a:ln w="19050" cmpd="sng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277" name="Freeform 693"/>
                <p:cNvSpPr>
                  <a:spLocks noChangeAspect="1"/>
                </p:cNvSpPr>
                <p:nvPr/>
              </p:nvSpPr>
              <p:spPr bwMode="auto">
                <a:xfrm>
                  <a:off x="3858" y="1689"/>
                  <a:ext cx="1" cy="3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" y="33"/>
                    </a:cxn>
                  </a:cxnLst>
                  <a:rect l="0" t="0" r="r" b="b"/>
                  <a:pathLst>
                    <a:path w="1" h="33">
                      <a:moveTo>
                        <a:pt x="0" y="0"/>
                      </a:moveTo>
                      <a:lnTo>
                        <a:pt x="1" y="33"/>
                      </a:lnTo>
                    </a:path>
                  </a:pathLst>
                </a:custGeom>
                <a:solidFill>
                  <a:schemeClr val="hlink"/>
                </a:solidFill>
                <a:ln w="19050" cmpd="sng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278" name="Freeform 694"/>
                <p:cNvSpPr>
                  <a:spLocks noChangeAspect="1"/>
                </p:cNvSpPr>
                <p:nvPr/>
              </p:nvSpPr>
              <p:spPr bwMode="auto">
                <a:xfrm>
                  <a:off x="3727" y="1686"/>
                  <a:ext cx="134" cy="3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134" y="0"/>
                    </a:cxn>
                  </a:cxnLst>
                  <a:rect l="0" t="0" r="r" b="b"/>
                  <a:pathLst>
                    <a:path w="134" h="3">
                      <a:moveTo>
                        <a:pt x="0" y="3"/>
                      </a:moveTo>
                      <a:lnTo>
                        <a:pt x="134" y="0"/>
                      </a:lnTo>
                    </a:path>
                  </a:pathLst>
                </a:custGeom>
                <a:solidFill>
                  <a:schemeClr val="hlink"/>
                </a:solidFill>
                <a:ln w="19050" cmpd="sng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279" name="Line 695"/>
                <p:cNvSpPr>
                  <a:spLocks noChangeAspect="1" noChangeShapeType="1"/>
                </p:cNvSpPr>
                <p:nvPr/>
              </p:nvSpPr>
              <p:spPr bwMode="auto">
                <a:xfrm>
                  <a:off x="3566" y="1660"/>
                  <a:ext cx="122" cy="0"/>
                </a:xfrm>
                <a:prstGeom prst="line">
                  <a:avLst/>
                </a:prstGeom>
                <a:noFill/>
                <a:ln w="19050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280" name="Freeform 696"/>
                <p:cNvSpPr>
                  <a:spLocks noChangeAspect="1"/>
                </p:cNvSpPr>
                <p:nvPr/>
              </p:nvSpPr>
              <p:spPr bwMode="auto">
                <a:xfrm>
                  <a:off x="3725" y="1663"/>
                  <a:ext cx="1" cy="3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30"/>
                    </a:cxn>
                  </a:cxnLst>
                  <a:rect l="0" t="0" r="r" b="b"/>
                  <a:pathLst>
                    <a:path w="1" h="30">
                      <a:moveTo>
                        <a:pt x="0" y="0"/>
                      </a:moveTo>
                      <a:lnTo>
                        <a:pt x="0" y="30"/>
                      </a:lnTo>
                    </a:path>
                  </a:pathLst>
                </a:custGeom>
                <a:solidFill>
                  <a:schemeClr val="hlink"/>
                </a:solidFill>
                <a:ln w="19050" cmpd="sng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281" name="Line 697"/>
                <p:cNvSpPr>
                  <a:spLocks noChangeAspect="1" noChangeShapeType="1"/>
                </p:cNvSpPr>
                <p:nvPr/>
              </p:nvSpPr>
              <p:spPr bwMode="auto">
                <a:xfrm>
                  <a:off x="3570" y="1640"/>
                  <a:ext cx="1" cy="15"/>
                </a:xfrm>
                <a:prstGeom prst="line">
                  <a:avLst/>
                </a:prstGeom>
                <a:noFill/>
                <a:ln w="19050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282" name="Freeform 698"/>
                <p:cNvSpPr>
                  <a:spLocks noChangeAspect="1"/>
                </p:cNvSpPr>
                <p:nvPr/>
              </p:nvSpPr>
              <p:spPr bwMode="auto">
                <a:xfrm>
                  <a:off x="3451" y="1607"/>
                  <a:ext cx="75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5" y="3"/>
                    </a:cxn>
                  </a:cxnLst>
                  <a:rect l="0" t="0" r="r" b="b"/>
                  <a:pathLst>
                    <a:path w="75" h="3">
                      <a:moveTo>
                        <a:pt x="0" y="0"/>
                      </a:moveTo>
                      <a:lnTo>
                        <a:pt x="75" y="3"/>
                      </a:lnTo>
                    </a:path>
                  </a:pathLst>
                </a:custGeom>
                <a:solidFill>
                  <a:schemeClr val="hlink"/>
                </a:solidFill>
                <a:ln w="19050" cmpd="sng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283" name="Freeform 699"/>
                <p:cNvSpPr>
                  <a:spLocks noChangeAspect="1"/>
                </p:cNvSpPr>
                <p:nvPr/>
              </p:nvSpPr>
              <p:spPr bwMode="auto">
                <a:xfrm>
                  <a:off x="3458" y="1575"/>
                  <a:ext cx="1" cy="35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35"/>
                    </a:cxn>
                  </a:cxnLst>
                  <a:rect l="0" t="0" r="r" b="b"/>
                  <a:pathLst>
                    <a:path w="1" h="35">
                      <a:moveTo>
                        <a:pt x="1" y="0"/>
                      </a:moveTo>
                      <a:lnTo>
                        <a:pt x="0" y="35"/>
                      </a:lnTo>
                    </a:path>
                  </a:pathLst>
                </a:custGeom>
                <a:solidFill>
                  <a:schemeClr val="hlink"/>
                </a:solidFill>
                <a:ln w="19050" cmpd="sng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284" name="Line 700"/>
                <p:cNvSpPr>
                  <a:spLocks noChangeAspect="1" noChangeShapeType="1"/>
                </p:cNvSpPr>
                <p:nvPr/>
              </p:nvSpPr>
              <p:spPr bwMode="auto">
                <a:xfrm>
                  <a:off x="3542" y="1624"/>
                  <a:ext cx="4" cy="13"/>
                </a:xfrm>
                <a:prstGeom prst="line">
                  <a:avLst/>
                </a:prstGeom>
                <a:noFill/>
                <a:ln w="19050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285" name="Freeform 701"/>
                <p:cNvSpPr>
                  <a:spLocks noChangeAspect="1"/>
                </p:cNvSpPr>
                <p:nvPr/>
              </p:nvSpPr>
              <p:spPr bwMode="auto">
                <a:xfrm>
                  <a:off x="3517" y="1587"/>
                  <a:ext cx="44" cy="44"/>
                </a:xfrm>
                <a:custGeom>
                  <a:avLst/>
                  <a:gdLst/>
                  <a:ahLst/>
                  <a:cxnLst>
                    <a:cxn ang="0">
                      <a:pos x="25" y="0"/>
                    </a:cxn>
                    <a:cxn ang="0">
                      <a:pos x="49" y="23"/>
                    </a:cxn>
                    <a:cxn ang="0">
                      <a:pos x="25" y="46"/>
                    </a:cxn>
                    <a:cxn ang="0">
                      <a:pos x="0" y="23"/>
                    </a:cxn>
                    <a:cxn ang="0">
                      <a:pos x="25" y="0"/>
                    </a:cxn>
                  </a:cxnLst>
                  <a:rect l="0" t="0" r="r" b="b"/>
                  <a:pathLst>
                    <a:path w="49" h="46">
                      <a:moveTo>
                        <a:pt x="25" y="0"/>
                      </a:moveTo>
                      <a:lnTo>
                        <a:pt x="49" y="23"/>
                      </a:lnTo>
                      <a:lnTo>
                        <a:pt x="25" y="46"/>
                      </a:lnTo>
                      <a:lnTo>
                        <a:pt x="0" y="23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19050" cmpd="sng">
                  <a:solidFill>
                    <a:schemeClr val="hlink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286" name="Freeform 702"/>
                <p:cNvSpPr>
                  <a:spLocks noChangeAspect="1"/>
                </p:cNvSpPr>
                <p:nvPr/>
              </p:nvSpPr>
              <p:spPr bwMode="auto">
                <a:xfrm>
                  <a:off x="3523" y="1616"/>
                  <a:ext cx="44" cy="44"/>
                </a:xfrm>
                <a:custGeom>
                  <a:avLst/>
                  <a:gdLst/>
                  <a:ahLst/>
                  <a:cxnLst>
                    <a:cxn ang="0">
                      <a:pos x="25" y="0"/>
                    </a:cxn>
                    <a:cxn ang="0">
                      <a:pos x="49" y="23"/>
                    </a:cxn>
                    <a:cxn ang="0">
                      <a:pos x="25" y="46"/>
                    </a:cxn>
                    <a:cxn ang="0">
                      <a:pos x="0" y="23"/>
                    </a:cxn>
                    <a:cxn ang="0">
                      <a:pos x="25" y="0"/>
                    </a:cxn>
                  </a:cxnLst>
                  <a:rect l="0" t="0" r="r" b="b"/>
                  <a:pathLst>
                    <a:path w="49" h="46">
                      <a:moveTo>
                        <a:pt x="25" y="0"/>
                      </a:moveTo>
                      <a:lnTo>
                        <a:pt x="49" y="23"/>
                      </a:lnTo>
                      <a:lnTo>
                        <a:pt x="25" y="46"/>
                      </a:lnTo>
                      <a:lnTo>
                        <a:pt x="0" y="23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19050" cmpd="sng">
                  <a:solidFill>
                    <a:schemeClr val="hlink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287" name="Freeform 703"/>
                <p:cNvSpPr>
                  <a:spLocks noChangeAspect="1"/>
                </p:cNvSpPr>
                <p:nvPr/>
              </p:nvSpPr>
              <p:spPr bwMode="auto">
                <a:xfrm>
                  <a:off x="3680" y="1639"/>
                  <a:ext cx="44" cy="44"/>
                </a:xfrm>
                <a:custGeom>
                  <a:avLst/>
                  <a:gdLst/>
                  <a:ahLst/>
                  <a:cxnLst>
                    <a:cxn ang="0">
                      <a:pos x="25" y="0"/>
                    </a:cxn>
                    <a:cxn ang="0">
                      <a:pos x="49" y="23"/>
                    </a:cxn>
                    <a:cxn ang="0">
                      <a:pos x="25" y="46"/>
                    </a:cxn>
                    <a:cxn ang="0">
                      <a:pos x="0" y="23"/>
                    </a:cxn>
                    <a:cxn ang="0">
                      <a:pos x="25" y="0"/>
                    </a:cxn>
                  </a:cxnLst>
                  <a:rect l="0" t="0" r="r" b="b"/>
                  <a:pathLst>
                    <a:path w="49" h="46">
                      <a:moveTo>
                        <a:pt x="25" y="0"/>
                      </a:moveTo>
                      <a:lnTo>
                        <a:pt x="49" y="23"/>
                      </a:lnTo>
                      <a:lnTo>
                        <a:pt x="25" y="46"/>
                      </a:lnTo>
                      <a:lnTo>
                        <a:pt x="0" y="23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19050" cmpd="sng">
                  <a:solidFill>
                    <a:schemeClr val="hlink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288" name="Freeform 704"/>
                <p:cNvSpPr>
                  <a:spLocks noChangeAspect="1"/>
                </p:cNvSpPr>
                <p:nvPr/>
              </p:nvSpPr>
              <p:spPr bwMode="auto">
                <a:xfrm>
                  <a:off x="3801" y="1667"/>
                  <a:ext cx="44" cy="44"/>
                </a:xfrm>
                <a:custGeom>
                  <a:avLst/>
                  <a:gdLst/>
                  <a:ahLst/>
                  <a:cxnLst>
                    <a:cxn ang="0">
                      <a:pos x="24" y="0"/>
                    </a:cxn>
                    <a:cxn ang="0">
                      <a:pos x="48" y="22"/>
                    </a:cxn>
                    <a:cxn ang="0">
                      <a:pos x="24" y="45"/>
                    </a:cxn>
                    <a:cxn ang="0">
                      <a:pos x="0" y="22"/>
                    </a:cxn>
                    <a:cxn ang="0">
                      <a:pos x="24" y="0"/>
                    </a:cxn>
                  </a:cxnLst>
                  <a:rect l="0" t="0" r="r" b="b"/>
                  <a:pathLst>
                    <a:path w="48" h="45">
                      <a:moveTo>
                        <a:pt x="24" y="0"/>
                      </a:moveTo>
                      <a:lnTo>
                        <a:pt x="48" y="22"/>
                      </a:lnTo>
                      <a:lnTo>
                        <a:pt x="24" y="45"/>
                      </a:lnTo>
                      <a:lnTo>
                        <a:pt x="0" y="22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19050" cmpd="sng">
                  <a:solidFill>
                    <a:schemeClr val="hlink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289" name="Freeform 705"/>
                <p:cNvSpPr>
                  <a:spLocks noChangeAspect="1"/>
                </p:cNvSpPr>
                <p:nvPr/>
              </p:nvSpPr>
              <p:spPr bwMode="auto">
                <a:xfrm>
                  <a:off x="4296" y="1803"/>
                  <a:ext cx="48" cy="46"/>
                </a:xfrm>
                <a:custGeom>
                  <a:avLst/>
                  <a:gdLst/>
                  <a:ahLst/>
                  <a:cxnLst>
                    <a:cxn ang="0">
                      <a:pos x="24" y="0"/>
                    </a:cxn>
                    <a:cxn ang="0">
                      <a:pos x="48" y="23"/>
                    </a:cxn>
                    <a:cxn ang="0">
                      <a:pos x="24" y="46"/>
                    </a:cxn>
                    <a:cxn ang="0">
                      <a:pos x="0" y="23"/>
                    </a:cxn>
                    <a:cxn ang="0">
                      <a:pos x="24" y="0"/>
                    </a:cxn>
                  </a:cxnLst>
                  <a:rect l="0" t="0" r="r" b="b"/>
                  <a:pathLst>
                    <a:path w="48" h="46">
                      <a:moveTo>
                        <a:pt x="24" y="0"/>
                      </a:moveTo>
                      <a:lnTo>
                        <a:pt x="48" y="23"/>
                      </a:lnTo>
                      <a:lnTo>
                        <a:pt x="24" y="46"/>
                      </a:lnTo>
                      <a:lnTo>
                        <a:pt x="0" y="23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19050" cmpd="sng">
                  <a:solidFill>
                    <a:schemeClr val="hlink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290" name="Freeform 706"/>
                <p:cNvSpPr>
                  <a:spLocks noChangeAspect="1"/>
                </p:cNvSpPr>
                <p:nvPr/>
              </p:nvSpPr>
              <p:spPr bwMode="auto">
                <a:xfrm>
                  <a:off x="4465" y="1884"/>
                  <a:ext cx="48" cy="45"/>
                </a:xfrm>
                <a:custGeom>
                  <a:avLst/>
                  <a:gdLst/>
                  <a:ahLst/>
                  <a:cxnLst>
                    <a:cxn ang="0">
                      <a:pos x="24" y="0"/>
                    </a:cxn>
                    <a:cxn ang="0">
                      <a:pos x="48" y="23"/>
                    </a:cxn>
                    <a:cxn ang="0">
                      <a:pos x="24" y="45"/>
                    </a:cxn>
                    <a:cxn ang="0">
                      <a:pos x="0" y="23"/>
                    </a:cxn>
                    <a:cxn ang="0">
                      <a:pos x="24" y="0"/>
                    </a:cxn>
                  </a:cxnLst>
                  <a:rect l="0" t="0" r="r" b="b"/>
                  <a:pathLst>
                    <a:path w="48" h="45">
                      <a:moveTo>
                        <a:pt x="24" y="0"/>
                      </a:moveTo>
                      <a:lnTo>
                        <a:pt x="48" y="23"/>
                      </a:lnTo>
                      <a:lnTo>
                        <a:pt x="24" y="45"/>
                      </a:lnTo>
                      <a:lnTo>
                        <a:pt x="0" y="23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19050" cmpd="sng">
                  <a:solidFill>
                    <a:schemeClr val="hlink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291" name="Freeform 707"/>
                <p:cNvSpPr>
                  <a:spLocks noChangeAspect="1"/>
                </p:cNvSpPr>
                <p:nvPr/>
              </p:nvSpPr>
              <p:spPr bwMode="auto">
                <a:xfrm>
                  <a:off x="3837" y="1702"/>
                  <a:ext cx="44" cy="44"/>
                </a:xfrm>
                <a:custGeom>
                  <a:avLst/>
                  <a:gdLst/>
                  <a:ahLst/>
                  <a:cxnLst>
                    <a:cxn ang="0">
                      <a:pos x="24" y="0"/>
                    </a:cxn>
                    <a:cxn ang="0">
                      <a:pos x="49" y="23"/>
                    </a:cxn>
                    <a:cxn ang="0">
                      <a:pos x="24" y="46"/>
                    </a:cxn>
                    <a:cxn ang="0">
                      <a:pos x="0" y="23"/>
                    </a:cxn>
                    <a:cxn ang="0">
                      <a:pos x="24" y="0"/>
                    </a:cxn>
                  </a:cxnLst>
                  <a:rect l="0" t="0" r="r" b="b"/>
                  <a:pathLst>
                    <a:path w="49" h="46">
                      <a:moveTo>
                        <a:pt x="24" y="0"/>
                      </a:moveTo>
                      <a:lnTo>
                        <a:pt x="49" y="23"/>
                      </a:lnTo>
                      <a:lnTo>
                        <a:pt x="24" y="46"/>
                      </a:lnTo>
                      <a:lnTo>
                        <a:pt x="0" y="23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19050" cmpd="sng">
                  <a:solidFill>
                    <a:schemeClr val="hlink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</p:grpSp>
        </p:grpSp>
        <p:grpSp>
          <p:nvGrpSpPr>
            <p:cNvPr id="8" name="Group 708"/>
            <p:cNvGrpSpPr>
              <a:grpSpLocks noChangeAspect="1"/>
            </p:cNvGrpSpPr>
            <p:nvPr/>
          </p:nvGrpSpPr>
          <p:grpSpPr bwMode="auto">
            <a:xfrm>
              <a:off x="3193" y="1579"/>
              <a:ext cx="1536" cy="854"/>
              <a:chOff x="898" y="1166"/>
              <a:chExt cx="4098" cy="1739"/>
            </a:xfrm>
          </p:grpSpPr>
          <p:sp>
            <p:nvSpPr>
              <p:cNvPr id="196293" name="Line 709"/>
              <p:cNvSpPr>
                <a:spLocks noChangeAspect="1" noChangeShapeType="1"/>
              </p:cNvSpPr>
              <p:nvPr/>
            </p:nvSpPr>
            <p:spPr bwMode="auto">
              <a:xfrm>
                <a:off x="1360" y="1311"/>
                <a:ext cx="23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294" name="Line 710"/>
              <p:cNvSpPr>
                <a:spLocks noChangeAspect="1" noChangeShapeType="1"/>
              </p:cNvSpPr>
              <p:nvPr/>
            </p:nvSpPr>
            <p:spPr bwMode="auto">
              <a:xfrm>
                <a:off x="1381" y="1306"/>
                <a:ext cx="0" cy="27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grpSp>
            <p:nvGrpSpPr>
              <p:cNvPr id="9" name="Group 711"/>
              <p:cNvGrpSpPr>
                <a:grpSpLocks noChangeAspect="1"/>
              </p:cNvGrpSpPr>
              <p:nvPr/>
            </p:nvGrpSpPr>
            <p:grpSpPr bwMode="auto">
              <a:xfrm>
                <a:off x="898" y="1166"/>
                <a:ext cx="4098" cy="1739"/>
                <a:chOff x="898" y="1166"/>
                <a:chExt cx="4098" cy="1739"/>
              </a:xfrm>
            </p:grpSpPr>
            <p:sp>
              <p:nvSpPr>
                <p:cNvPr id="196296" name="Line 712"/>
                <p:cNvSpPr>
                  <a:spLocks noChangeAspect="1" noChangeShapeType="1"/>
                </p:cNvSpPr>
                <p:nvPr/>
              </p:nvSpPr>
              <p:spPr bwMode="auto">
                <a:xfrm>
                  <a:off x="4980" y="2568"/>
                  <a:ext cx="0" cy="318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297" name="Line 713"/>
                <p:cNvSpPr>
                  <a:spLocks noChangeAspect="1" noChangeShapeType="1"/>
                </p:cNvSpPr>
                <p:nvPr/>
              </p:nvSpPr>
              <p:spPr bwMode="auto">
                <a:xfrm>
                  <a:off x="4407" y="2575"/>
                  <a:ext cx="557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298" name="Line 714"/>
                <p:cNvSpPr>
                  <a:spLocks noChangeAspect="1" noChangeShapeType="1"/>
                </p:cNvSpPr>
                <p:nvPr/>
              </p:nvSpPr>
              <p:spPr bwMode="auto">
                <a:xfrm>
                  <a:off x="3054" y="1755"/>
                  <a:ext cx="74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299" name="Line 715"/>
                <p:cNvSpPr>
                  <a:spLocks noChangeAspect="1" noChangeShapeType="1"/>
                </p:cNvSpPr>
                <p:nvPr/>
              </p:nvSpPr>
              <p:spPr bwMode="auto">
                <a:xfrm>
                  <a:off x="2514" y="1592"/>
                  <a:ext cx="228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300" name="Line 716"/>
                <p:cNvSpPr>
                  <a:spLocks noChangeAspect="1" noChangeShapeType="1"/>
                </p:cNvSpPr>
                <p:nvPr/>
              </p:nvSpPr>
              <p:spPr bwMode="auto">
                <a:xfrm>
                  <a:off x="1752" y="1444"/>
                  <a:ext cx="108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301" name="Line 717"/>
                <p:cNvSpPr>
                  <a:spLocks noChangeAspect="1" noChangeShapeType="1"/>
                </p:cNvSpPr>
                <p:nvPr/>
              </p:nvSpPr>
              <p:spPr bwMode="auto">
                <a:xfrm>
                  <a:off x="1757" y="1423"/>
                  <a:ext cx="0" cy="26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302" name="Line 718"/>
                <p:cNvSpPr>
                  <a:spLocks noChangeAspect="1" noChangeShapeType="1"/>
                </p:cNvSpPr>
                <p:nvPr/>
              </p:nvSpPr>
              <p:spPr bwMode="auto">
                <a:xfrm>
                  <a:off x="1713" y="1420"/>
                  <a:ext cx="50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303" name="Line 719"/>
                <p:cNvSpPr>
                  <a:spLocks noChangeAspect="1" noChangeShapeType="1"/>
                </p:cNvSpPr>
                <p:nvPr/>
              </p:nvSpPr>
              <p:spPr bwMode="auto">
                <a:xfrm>
                  <a:off x="1526" y="1356"/>
                  <a:ext cx="71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304" name="Line 720"/>
                <p:cNvSpPr>
                  <a:spLocks noChangeAspect="1" noChangeShapeType="1"/>
                </p:cNvSpPr>
                <p:nvPr/>
              </p:nvSpPr>
              <p:spPr bwMode="auto">
                <a:xfrm>
                  <a:off x="1375" y="1329"/>
                  <a:ext cx="61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305" name="Line 721"/>
                <p:cNvSpPr>
                  <a:spLocks noChangeAspect="1" noChangeShapeType="1"/>
                </p:cNvSpPr>
                <p:nvPr/>
              </p:nvSpPr>
              <p:spPr bwMode="auto">
                <a:xfrm>
                  <a:off x="1278" y="1297"/>
                  <a:ext cx="32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306" name="Line 722"/>
                <p:cNvSpPr>
                  <a:spLocks noChangeAspect="1" noChangeShapeType="1"/>
                </p:cNvSpPr>
                <p:nvPr/>
              </p:nvSpPr>
              <p:spPr bwMode="auto">
                <a:xfrm>
                  <a:off x="1053" y="1220"/>
                  <a:ext cx="32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307" name="Line 723"/>
                <p:cNvSpPr>
                  <a:spLocks noChangeAspect="1" noChangeShapeType="1"/>
                </p:cNvSpPr>
                <p:nvPr/>
              </p:nvSpPr>
              <p:spPr bwMode="auto">
                <a:xfrm>
                  <a:off x="938" y="1199"/>
                  <a:ext cx="112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308" name="Line 724"/>
                <p:cNvSpPr>
                  <a:spLocks noChangeAspect="1" noChangeShapeType="1"/>
                </p:cNvSpPr>
                <p:nvPr/>
              </p:nvSpPr>
              <p:spPr bwMode="auto">
                <a:xfrm>
                  <a:off x="1176" y="1242"/>
                  <a:ext cx="0" cy="33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309" name="Line 725"/>
                <p:cNvSpPr>
                  <a:spLocks noChangeAspect="1" noChangeShapeType="1"/>
                </p:cNvSpPr>
                <p:nvPr/>
              </p:nvSpPr>
              <p:spPr bwMode="auto">
                <a:xfrm>
                  <a:off x="4263" y="2262"/>
                  <a:ext cx="156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310" name="Line 726"/>
                <p:cNvSpPr>
                  <a:spLocks noChangeAspect="1" noChangeShapeType="1"/>
                </p:cNvSpPr>
                <p:nvPr/>
              </p:nvSpPr>
              <p:spPr bwMode="auto">
                <a:xfrm>
                  <a:off x="4413" y="2257"/>
                  <a:ext cx="0" cy="323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311" name="Line 727"/>
                <p:cNvSpPr>
                  <a:spLocks noChangeAspect="1" noChangeShapeType="1"/>
                </p:cNvSpPr>
                <p:nvPr/>
              </p:nvSpPr>
              <p:spPr bwMode="auto">
                <a:xfrm>
                  <a:off x="4263" y="2152"/>
                  <a:ext cx="0" cy="116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312" name="Line 728"/>
                <p:cNvSpPr>
                  <a:spLocks noChangeAspect="1" noChangeShapeType="1"/>
                </p:cNvSpPr>
                <p:nvPr/>
              </p:nvSpPr>
              <p:spPr bwMode="auto">
                <a:xfrm>
                  <a:off x="4172" y="2150"/>
                  <a:ext cx="97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313" name="Line 729"/>
                <p:cNvSpPr>
                  <a:spLocks noChangeAspect="1" noChangeShapeType="1"/>
                </p:cNvSpPr>
                <p:nvPr/>
              </p:nvSpPr>
              <p:spPr bwMode="auto">
                <a:xfrm>
                  <a:off x="4173" y="2052"/>
                  <a:ext cx="0" cy="104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314" name="Line 730"/>
                <p:cNvSpPr>
                  <a:spLocks noChangeAspect="1" noChangeShapeType="1"/>
                </p:cNvSpPr>
                <p:nvPr/>
              </p:nvSpPr>
              <p:spPr bwMode="auto">
                <a:xfrm>
                  <a:off x="3752" y="2055"/>
                  <a:ext cx="426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315" name="Line 731"/>
                <p:cNvSpPr>
                  <a:spLocks noChangeAspect="1" noChangeShapeType="1"/>
                </p:cNvSpPr>
                <p:nvPr/>
              </p:nvSpPr>
              <p:spPr bwMode="auto">
                <a:xfrm>
                  <a:off x="3758" y="1968"/>
                  <a:ext cx="0" cy="91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316" name="Line 732"/>
                <p:cNvSpPr>
                  <a:spLocks noChangeAspect="1" noChangeShapeType="1"/>
                </p:cNvSpPr>
                <p:nvPr/>
              </p:nvSpPr>
              <p:spPr bwMode="auto">
                <a:xfrm>
                  <a:off x="3381" y="1972"/>
                  <a:ext cx="383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317" name="Line 733"/>
                <p:cNvSpPr>
                  <a:spLocks noChangeAspect="1" noChangeShapeType="1"/>
                </p:cNvSpPr>
                <p:nvPr/>
              </p:nvSpPr>
              <p:spPr bwMode="auto">
                <a:xfrm>
                  <a:off x="3384" y="1912"/>
                  <a:ext cx="0" cy="65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318" name="Line 734"/>
                <p:cNvSpPr>
                  <a:spLocks noChangeAspect="1" noChangeShapeType="1"/>
                </p:cNvSpPr>
                <p:nvPr/>
              </p:nvSpPr>
              <p:spPr bwMode="auto">
                <a:xfrm>
                  <a:off x="3344" y="1916"/>
                  <a:ext cx="46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319" name="Line 735"/>
                <p:cNvSpPr>
                  <a:spLocks noChangeAspect="1" noChangeShapeType="1"/>
                </p:cNvSpPr>
                <p:nvPr/>
              </p:nvSpPr>
              <p:spPr bwMode="auto">
                <a:xfrm>
                  <a:off x="3239" y="1892"/>
                  <a:ext cx="76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320" name="Line 736"/>
                <p:cNvSpPr>
                  <a:spLocks noChangeAspect="1" noChangeShapeType="1"/>
                </p:cNvSpPr>
                <p:nvPr/>
              </p:nvSpPr>
              <p:spPr bwMode="auto">
                <a:xfrm>
                  <a:off x="3195" y="1860"/>
                  <a:ext cx="52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321" name="Line 737"/>
                <p:cNvSpPr>
                  <a:spLocks noChangeAspect="1" noChangeShapeType="1"/>
                </p:cNvSpPr>
                <p:nvPr/>
              </p:nvSpPr>
              <p:spPr bwMode="auto">
                <a:xfrm>
                  <a:off x="3245" y="1855"/>
                  <a:ext cx="0" cy="39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322" name="Line 738"/>
                <p:cNvSpPr>
                  <a:spLocks noChangeAspect="1" noChangeShapeType="1"/>
                </p:cNvSpPr>
                <p:nvPr/>
              </p:nvSpPr>
              <p:spPr bwMode="auto">
                <a:xfrm>
                  <a:off x="3012" y="1722"/>
                  <a:ext cx="52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323" name="Line 739"/>
                <p:cNvSpPr>
                  <a:spLocks noChangeAspect="1" noChangeShapeType="1"/>
                </p:cNvSpPr>
                <p:nvPr/>
              </p:nvSpPr>
              <p:spPr bwMode="auto">
                <a:xfrm>
                  <a:off x="3060" y="1718"/>
                  <a:ext cx="0" cy="33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324" name="Line 740"/>
                <p:cNvSpPr>
                  <a:spLocks noChangeAspect="1" noChangeShapeType="1"/>
                </p:cNvSpPr>
                <p:nvPr/>
              </p:nvSpPr>
              <p:spPr bwMode="auto">
                <a:xfrm>
                  <a:off x="2849" y="1653"/>
                  <a:ext cx="114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325" name="Line 741"/>
                <p:cNvSpPr>
                  <a:spLocks noChangeAspect="1" noChangeShapeType="1"/>
                </p:cNvSpPr>
                <p:nvPr/>
              </p:nvSpPr>
              <p:spPr bwMode="auto">
                <a:xfrm>
                  <a:off x="2845" y="1625"/>
                  <a:ext cx="0" cy="33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326" name="Line 742"/>
                <p:cNvSpPr>
                  <a:spLocks noChangeAspect="1" noChangeShapeType="1"/>
                </p:cNvSpPr>
                <p:nvPr/>
              </p:nvSpPr>
              <p:spPr bwMode="auto">
                <a:xfrm>
                  <a:off x="2806" y="1628"/>
                  <a:ext cx="44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327" name="Line 743"/>
                <p:cNvSpPr>
                  <a:spLocks noChangeAspect="1" noChangeShapeType="1"/>
                </p:cNvSpPr>
                <p:nvPr/>
              </p:nvSpPr>
              <p:spPr bwMode="auto">
                <a:xfrm>
                  <a:off x="2513" y="1566"/>
                  <a:ext cx="0" cy="33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328" name="Line 744"/>
                <p:cNvSpPr>
                  <a:spLocks noChangeAspect="1" noChangeShapeType="1"/>
                </p:cNvSpPr>
                <p:nvPr/>
              </p:nvSpPr>
              <p:spPr bwMode="auto">
                <a:xfrm>
                  <a:off x="2351" y="1565"/>
                  <a:ext cx="169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329" name="Line 745"/>
                <p:cNvSpPr>
                  <a:spLocks noChangeAspect="1" noChangeShapeType="1"/>
                </p:cNvSpPr>
                <p:nvPr/>
              </p:nvSpPr>
              <p:spPr bwMode="auto">
                <a:xfrm>
                  <a:off x="2355" y="1543"/>
                  <a:ext cx="0" cy="27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330" name="Line 746"/>
                <p:cNvSpPr>
                  <a:spLocks noChangeAspect="1" noChangeShapeType="1"/>
                </p:cNvSpPr>
                <p:nvPr/>
              </p:nvSpPr>
              <p:spPr bwMode="auto">
                <a:xfrm>
                  <a:off x="2266" y="1547"/>
                  <a:ext cx="93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331" name="Line 747"/>
                <p:cNvSpPr>
                  <a:spLocks noChangeAspect="1" noChangeShapeType="1"/>
                </p:cNvSpPr>
                <p:nvPr/>
              </p:nvSpPr>
              <p:spPr bwMode="auto">
                <a:xfrm>
                  <a:off x="2266" y="1517"/>
                  <a:ext cx="0" cy="37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332" name="Line 748"/>
                <p:cNvSpPr>
                  <a:spLocks noChangeAspect="1" noChangeShapeType="1"/>
                </p:cNvSpPr>
                <p:nvPr/>
              </p:nvSpPr>
              <p:spPr bwMode="auto">
                <a:xfrm>
                  <a:off x="2154" y="1524"/>
                  <a:ext cx="117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333" name="Line 749"/>
                <p:cNvSpPr>
                  <a:spLocks noChangeAspect="1" noChangeShapeType="1"/>
                </p:cNvSpPr>
                <p:nvPr/>
              </p:nvSpPr>
              <p:spPr bwMode="auto">
                <a:xfrm>
                  <a:off x="2160" y="1506"/>
                  <a:ext cx="0" cy="18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334" name="Line 750"/>
                <p:cNvSpPr>
                  <a:spLocks noChangeAspect="1" noChangeShapeType="1"/>
                </p:cNvSpPr>
                <p:nvPr/>
              </p:nvSpPr>
              <p:spPr bwMode="auto">
                <a:xfrm>
                  <a:off x="2075" y="1507"/>
                  <a:ext cx="91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335" name="Line 751"/>
                <p:cNvSpPr>
                  <a:spLocks noChangeAspect="1" noChangeShapeType="1"/>
                </p:cNvSpPr>
                <p:nvPr/>
              </p:nvSpPr>
              <p:spPr bwMode="auto">
                <a:xfrm>
                  <a:off x="2068" y="1489"/>
                  <a:ext cx="19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336" name="Line 752"/>
                <p:cNvSpPr>
                  <a:spLocks noChangeAspect="1" noChangeShapeType="1"/>
                </p:cNvSpPr>
                <p:nvPr/>
              </p:nvSpPr>
              <p:spPr bwMode="auto">
                <a:xfrm>
                  <a:off x="1935" y="1478"/>
                  <a:ext cx="87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337" name="Line 753"/>
                <p:cNvSpPr>
                  <a:spLocks noChangeAspect="1" noChangeShapeType="1"/>
                </p:cNvSpPr>
                <p:nvPr/>
              </p:nvSpPr>
              <p:spPr bwMode="auto">
                <a:xfrm>
                  <a:off x="1891" y="1455"/>
                  <a:ext cx="43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338" name="Line 754"/>
                <p:cNvSpPr>
                  <a:spLocks noChangeAspect="1" noChangeShapeType="1"/>
                </p:cNvSpPr>
                <p:nvPr/>
              </p:nvSpPr>
              <p:spPr bwMode="auto">
                <a:xfrm>
                  <a:off x="1931" y="1449"/>
                  <a:ext cx="0" cy="35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339" name="Line 755"/>
                <p:cNvSpPr>
                  <a:spLocks noChangeAspect="1" noChangeShapeType="1"/>
                </p:cNvSpPr>
                <p:nvPr/>
              </p:nvSpPr>
              <p:spPr bwMode="auto">
                <a:xfrm>
                  <a:off x="3022" y="1706"/>
                  <a:ext cx="6" cy="28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340" name="Freeform 756"/>
                <p:cNvSpPr>
                  <a:spLocks noChangeAspect="1"/>
                </p:cNvSpPr>
                <p:nvPr/>
              </p:nvSpPr>
              <p:spPr bwMode="auto">
                <a:xfrm>
                  <a:off x="3179" y="1786"/>
                  <a:ext cx="6" cy="5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1" y="9"/>
                    </a:cxn>
                  </a:cxnLst>
                  <a:rect l="0" t="0" r="r" b="b"/>
                  <a:pathLst>
                    <a:path w="1" h="9">
                      <a:moveTo>
                        <a:pt x="0" y="0"/>
                      </a:moveTo>
                      <a:lnTo>
                        <a:pt x="0" y="4"/>
                      </a:lnTo>
                      <a:lnTo>
                        <a:pt x="1" y="9"/>
                      </a:lnTo>
                    </a:path>
                  </a:pathLst>
                </a:custGeom>
                <a:solidFill>
                  <a:schemeClr val="accent2"/>
                </a:solidFill>
                <a:ln w="19050" cmpd="sng">
                  <a:solidFill>
                    <a:schemeClr val="accent2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341" name="Rectangle 757"/>
                <p:cNvSpPr>
                  <a:spLocks noChangeAspect="1" noChangeArrowheads="1"/>
                </p:cNvSpPr>
                <p:nvPr/>
              </p:nvSpPr>
              <p:spPr bwMode="auto">
                <a:xfrm>
                  <a:off x="898" y="1166"/>
                  <a:ext cx="42" cy="41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342" name="Rectangle 758"/>
                <p:cNvSpPr>
                  <a:spLocks noChangeAspect="1" noChangeArrowheads="1"/>
                </p:cNvSpPr>
                <p:nvPr/>
              </p:nvSpPr>
              <p:spPr bwMode="auto">
                <a:xfrm>
                  <a:off x="1006" y="1178"/>
                  <a:ext cx="43" cy="4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343" name="Rectangle 759"/>
                <p:cNvSpPr>
                  <a:spLocks noChangeAspect="1" noChangeArrowheads="1"/>
                </p:cNvSpPr>
                <p:nvPr/>
              </p:nvSpPr>
              <p:spPr bwMode="auto">
                <a:xfrm>
                  <a:off x="1091" y="1195"/>
                  <a:ext cx="42" cy="4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344" name="Rectangle 760"/>
                <p:cNvSpPr>
                  <a:spLocks noChangeAspect="1" noChangeArrowheads="1"/>
                </p:cNvSpPr>
                <p:nvPr/>
              </p:nvSpPr>
              <p:spPr bwMode="auto">
                <a:xfrm>
                  <a:off x="1115" y="1207"/>
                  <a:ext cx="42" cy="4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345" name="Rectangle 761"/>
                <p:cNvSpPr>
                  <a:spLocks noChangeAspect="1" noChangeArrowheads="1"/>
                </p:cNvSpPr>
                <p:nvPr/>
              </p:nvSpPr>
              <p:spPr bwMode="auto">
                <a:xfrm>
                  <a:off x="1121" y="1224"/>
                  <a:ext cx="42" cy="4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346" name="Rectangle 762"/>
                <p:cNvSpPr>
                  <a:spLocks noChangeAspect="1" noChangeArrowheads="1"/>
                </p:cNvSpPr>
                <p:nvPr/>
              </p:nvSpPr>
              <p:spPr bwMode="auto">
                <a:xfrm>
                  <a:off x="1127" y="1235"/>
                  <a:ext cx="42" cy="4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347" name="Rectangle 763"/>
                <p:cNvSpPr>
                  <a:spLocks noChangeAspect="1" noChangeArrowheads="1"/>
                </p:cNvSpPr>
                <p:nvPr/>
              </p:nvSpPr>
              <p:spPr bwMode="auto">
                <a:xfrm>
                  <a:off x="1200" y="1252"/>
                  <a:ext cx="42" cy="41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348" name="Rectangle 764"/>
                <p:cNvSpPr>
                  <a:spLocks noChangeAspect="1" noChangeArrowheads="1"/>
                </p:cNvSpPr>
                <p:nvPr/>
              </p:nvSpPr>
              <p:spPr bwMode="auto">
                <a:xfrm>
                  <a:off x="1242" y="1264"/>
                  <a:ext cx="42" cy="4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349" name="Rectangle 765"/>
                <p:cNvSpPr>
                  <a:spLocks noChangeAspect="1" noChangeArrowheads="1"/>
                </p:cNvSpPr>
                <p:nvPr/>
              </p:nvSpPr>
              <p:spPr bwMode="auto">
                <a:xfrm>
                  <a:off x="1314" y="1281"/>
                  <a:ext cx="43" cy="4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350" name="Rectangle 766"/>
                <p:cNvSpPr>
                  <a:spLocks noChangeAspect="1" noChangeArrowheads="1"/>
                </p:cNvSpPr>
                <p:nvPr/>
              </p:nvSpPr>
              <p:spPr bwMode="auto">
                <a:xfrm>
                  <a:off x="1338" y="1294"/>
                  <a:ext cx="43" cy="4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351" name="Rectangle 767"/>
                <p:cNvSpPr>
                  <a:spLocks noChangeAspect="1" noChangeArrowheads="1"/>
                </p:cNvSpPr>
                <p:nvPr/>
              </p:nvSpPr>
              <p:spPr bwMode="auto">
                <a:xfrm>
                  <a:off x="1429" y="1310"/>
                  <a:ext cx="42" cy="4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352" name="Rectangle 768"/>
                <p:cNvSpPr>
                  <a:spLocks noChangeAspect="1" noChangeArrowheads="1"/>
                </p:cNvSpPr>
                <p:nvPr/>
              </p:nvSpPr>
              <p:spPr bwMode="auto">
                <a:xfrm>
                  <a:off x="1477" y="1327"/>
                  <a:ext cx="43" cy="4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353" name="Rectangle 769"/>
                <p:cNvSpPr>
                  <a:spLocks noChangeAspect="1" noChangeArrowheads="1"/>
                </p:cNvSpPr>
                <p:nvPr/>
              </p:nvSpPr>
              <p:spPr bwMode="auto">
                <a:xfrm>
                  <a:off x="1592" y="1344"/>
                  <a:ext cx="42" cy="4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354" name="Rectangle 770"/>
                <p:cNvSpPr>
                  <a:spLocks noChangeAspect="1" noChangeArrowheads="1"/>
                </p:cNvSpPr>
                <p:nvPr/>
              </p:nvSpPr>
              <p:spPr bwMode="auto">
                <a:xfrm>
                  <a:off x="1646" y="1361"/>
                  <a:ext cx="43" cy="41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355" name="Rectangle 771"/>
                <p:cNvSpPr>
                  <a:spLocks noChangeAspect="1" noChangeArrowheads="1"/>
                </p:cNvSpPr>
                <p:nvPr/>
              </p:nvSpPr>
              <p:spPr bwMode="auto">
                <a:xfrm>
                  <a:off x="1658" y="1373"/>
                  <a:ext cx="43" cy="4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356" name="Rectangle 772"/>
                <p:cNvSpPr>
                  <a:spLocks noChangeAspect="1" noChangeArrowheads="1"/>
                </p:cNvSpPr>
                <p:nvPr/>
              </p:nvSpPr>
              <p:spPr bwMode="auto">
                <a:xfrm>
                  <a:off x="1676" y="1390"/>
                  <a:ext cx="43" cy="4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357" name="Rectangle 773"/>
                <p:cNvSpPr>
                  <a:spLocks noChangeAspect="1" noChangeArrowheads="1"/>
                </p:cNvSpPr>
                <p:nvPr/>
              </p:nvSpPr>
              <p:spPr bwMode="auto">
                <a:xfrm>
                  <a:off x="1707" y="1407"/>
                  <a:ext cx="42" cy="4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358" name="Rectangle 774"/>
                <p:cNvSpPr>
                  <a:spLocks noChangeAspect="1" noChangeArrowheads="1"/>
                </p:cNvSpPr>
                <p:nvPr/>
              </p:nvSpPr>
              <p:spPr bwMode="auto">
                <a:xfrm>
                  <a:off x="1845" y="1425"/>
                  <a:ext cx="43" cy="4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359" name="Rectangle 775"/>
                <p:cNvSpPr>
                  <a:spLocks noChangeAspect="1" noChangeArrowheads="1"/>
                </p:cNvSpPr>
                <p:nvPr/>
              </p:nvSpPr>
              <p:spPr bwMode="auto">
                <a:xfrm>
                  <a:off x="1882" y="1442"/>
                  <a:ext cx="42" cy="4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360" name="Rectangle 776"/>
                <p:cNvSpPr>
                  <a:spLocks noChangeAspect="1" noChangeArrowheads="1"/>
                </p:cNvSpPr>
                <p:nvPr/>
              </p:nvSpPr>
              <p:spPr bwMode="auto">
                <a:xfrm>
                  <a:off x="2020" y="1459"/>
                  <a:ext cx="43" cy="4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361" name="Rectangle 777"/>
                <p:cNvSpPr>
                  <a:spLocks noChangeAspect="1" noChangeArrowheads="1"/>
                </p:cNvSpPr>
                <p:nvPr/>
              </p:nvSpPr>
              <p:spPr bwMode="auto">
                <a:xfrm>
                  <a:off x="2027" y="1476"/>
                  <a:ext cx="42" cy="4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362" name="Rectangle 778"/>
                <p:cNvSpPr>
                  <a:spLocks noChangeAspect="1" noChangeArrowheads="1"/>
                </p:cNvSpPr>
                <p:nvPr/>
              </p:nvSpPr>
              <p:spPr bwMode="auto">
                <a:xfrm>
                  <a:off x="2105" y="1493"/>
                  <a:ext cx="42" cy="41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363" name="Rectangle 779"/>
                <p:cNvSpPr>
                  <a:spLocks noChangeAspect="1" noChangeArrowheads="1"/>
                </p:cNvSpPr>
                <p:nvPr/>
              </p:nvSpPr>
              <p:spPr bwMode="auto">
                <a:xfrm>
                  <a:off x="2220" y="1511"/>
                  <a:ext cx="42" cy="4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364" name="Rectangle 780"/>
                <p:cNvSpPr>
                  <a:spLocks noChangeAspect="1" noChangeArrowheads="1"/>
                </p:cNvSpPr>
                <p:nvPr/>
              </p:nvSpPr>
              <p:spPr bwMode="auto">
                <a:xfrm>
                  <a:off x="2304" y="1528"/>
                  <a:ext cx="42" cy="4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365" name="Rectangle 781"/>
                <p:cNvSpPr>
                  <a:spLocks noChangeAspect="1" noChangeArrowheads="1"/>
                </p:cNvSpPr>
                <p:nvPr/>
              </p:nvSpPr>
              <p:spPr bwMode="auto">
                <a:xfrm>
                  <a:off x="2461" y="1551"/>
                  <a:ext cx="42" cy="4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366" name="Rectangle 782"/>
                <p:cNvSpPr>
                  <a:spLocks noChangeAspect="1" noChangeArrowheads="1"/>
                </p:cNvSpPr>
                <p:nvPr/>
              </p:nvSpPr>
              <p:spPr bwMode="auto">
                <a:xfrm>
                  <a:off x="2733" y="1568"/>
                  <a:ext cx="42" cy="4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367" name="Rectangle 783"/>
                <p:cNvSpPr>
                  <a:spLocks noChangeAspect="1" noChangeArrowheads="1"/>
                </p:cNvSpPr>
                <p:nvPr/>
              </p:nvSpPr>
              <p:spPr bwMode="auto">
                <a:xfrm>
                  <a:off x="2769" y="1591"/>
                  <a:ext cx="42" cy="4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368" name="Rectangle 784"/>
                <p:cNvSpPr>
                  <a:spLocks noChangeAspect="1" noChangeArrowheads="1"/>
                </p:cNvSpPr>
                <p:nvPr/>
              </p:nvSpPr>
              <p:spPr bwMode="auto">
                <a:xfrm>
                  <a:off x="2787" y="1614"/>
                  <a:ext cx="42" cy="4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369" name="Rectangle 785"/>
                <p:cNvSpPr>
                  <a:spLocks noChangeAspect="1" noChangeArrowheads="1"/>
                </p:cNvSpPr>
                <p:nvPr/>
              </p:nvSpPr>
              <p:spPr bwMode="auto">
                <a:xfrm>
                  <a:off x="2938" y="1637"/>
                  <a:ext cx="42" cy="4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370" name="Rectangle 786"/>
                <p:cNvSpPr>
                  <a:spLocks noChangeAspect="1" noChangeArrowheads="1"/>
                </p:cNvSpPr>
                <p:nvPr/>
              </p:nvSpPr>
              <p:spPr bwMode="auto">
                <a:xfrm>
                  <a:off x="2986" y="1660"/>
                  <a:ext cx="42" cy="4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371" name="Rectangle 787"/>
                <p:cNvSpPr>
                  <a:spLocks noChangeAspect="1" noChangeArrowheads="1"/>
                </p:cNvSpPr>
                <p:nvPr/>
              </p:nvSpPr>
              <p:spPr bwMode="auto">
                <a:xfrm>
                  <a:off x="2998" y="1683"/>
                  <a:ext cx="43" cy="4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372" name="Rectangle 788"/>
                <p:cNvSpPr>
                  <a:spLocks noChangeAspect="1" noChangeArrowheads="1"/>
                </p:cNvSpPr>
                <p:nvPr/>
              </p:nvSpPr>
              <p:spPr bwMode="auto">
                <a:xfrm>
                  <a:off x="3004" y="1711"/>
                  <a:ext cx="43" cy="41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373" name="Rectangle 789"/>
                <p:cNvSpPr>
                  <a:spLocks noChangeAspect="1" noChangeArrowheads="1"/>
                </p:cNvSpPr>
                <p:nvPr/>
              </p:nvSpPr>
              <p:spPr bwMode="auto">
                <a:xfrm>
                  <a:off x="3107" y="1734"/>
                  <a:ext cx="42" cy="41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374" name="Rectangle 790"/>
                <p:cNvSpPr>
                  <a:spLocks noChangeAspect="1" noChangeArrowheads="1"/>
                </p:cNvSpPr>
                <p:nvPr/>
              </p:nvSpPr>
              <p:spPr bwMode="auto">
                <a:xfrm>
                  <a:off x="3155" y="1763"/>
                  <a:ext cx="42" cy="4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375" name="Rectangle 791"/>
                <p:cNvSpPr>
                  <a:spLocks noChangeAspect="1" noChangeArrowheads="1"/>
                </p:cNvSpPr>
                <p:nvPr/>
              </p:nvSpPr>
              <p:spPr bwMode="auto">
                <a:xfrm>
                  <a:off x="3155" y="1786"/>
                  <a:ext cx="42" cy="4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376" name="Rectangle 792"/>
                <p:cNvSpPr>
                  <a:spLocks noChangeAspect="1" noChangeArrowheads="1"/>
                </p:cNvSpPr>
                <p:nvPr/>
              </p:nvSpPr>
              <p:spPr bwMode="auto">
                <a:xfrm>
                  <a:off x="3161" y="1815"/>
                  <a:ext cx="43" cy="4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377" name="Rectangle 793"/>
                <p:cNvSpPr>
                  <a:spLocks noChangeAspect="1" noChangeArrowheads="1"/>
                </p:cNvSpPr>
                <p:nvPr/>
              </p:nvSpPr>
              <p:spPr bwMode="auto">
                <a:xfrm>
                  <a:off x="3185" y="1838"/>
                  <a:ext cx="43" cy="4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378" name="Rectangle 794"/>
                <p:cNvSpPr>
                  <a:spLocks noChangeAspect="1" noChangeArrowheads="1"/>
                </p:cNvSpPr>
                <p:nvPr/>
              </p:nvSpPr>
              <p:spPr bwMode="auto">
                <a:xfrm>
                  <a:off x="3300" y="1866"/>
                  <a:ext cx="42" cy="41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379" name="Rectangle 795"/>
                <p:cNvSpPr>
                  <a:spLocks noChangeAspect="1" noChangeArrowheads="1"/>
                </p:cNvSpPr>
                <p:nvPr/>
              </p:nvSpPr>
              <p:spPr bwMode="auto">
                <a:xfrm>
                  <a:off x="3318" y="1895"/>
                  <a:ext cx="42" cy="4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380" name="Rectangle 796"/>
                <p:cNvSpPr>
                  <a:spLocks noChangeAspect="1" noChangeArrowheads="1"/>
                </p:cNvSpPr>
                <p:nvPr/>
              </p:nvSpPr>
              <p:spPr bwMode="auto">
                <a:xfrm>
                  <a:off x="3692" y="1947"/>
                  <a:ext cx="43" cy="4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381" name="Rectangle 797"/>
                <p:cNvSpPr>
                  <a:spLocks noChangeAspect="1" noChangeArrowheads="1"/>
                </p:cNvSpPr>
                <p:nvPr/>
              </p:nvSpPr>
              <p:spPr bwMode="auto">
                <a:xfrm>
                  <a:off x="4109" y="2033"/>
                  <a:ext cx="42" cy="4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382" name="Rectangle 798"/>
                <p:cNvSpPr>
                  <a:spLocks noChangeAspect="1" noChangeArrowheads="1"/>
                </p:cNvSpPr>
                <p:nvPr/>
              </p:nvSpPr>
              <p:spPr bwMode="auto">
                <a:xfrm>
                  <a:off x="4199" y="2125"/>
                  <a:ext cx="43" cy="4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383" name="Rectangle 799"/>
                <p:cNvSpPr>
                  <a:spLocks noChangeAspect="1" noChangeArrowheads="1"/>
                </p:cNvSpPr>
                <p:nvPr/>
              </p:nvSpPr>
              <p:spPr bwMode="auto">
                <a:xfrm>
                  <a:off x="4344" y="2239"/>
                  <a:ext cx="43" cy="4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384" name="Rectangle 800"/>
                <p:cNvSpPr>
                  <a:spLocks noChangeAspect="1" noChangeArrowheads="1"/>
                </p:cNvSpPr>
                <p:nvPr/>
              </p:nvSpPr>
              <p:spPr bwMode="auto">
                <a:xfrm>
                  <a:off x="4936" y="2555"/>
                  <a:ext cx="42" cy="4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  <p:sp>
              <p:nvSpPr>
                <p:cNvPr id="196385" name="Rectangle 801"/>
                <p:cNvSpPr>
                  <a:spLocks noChangeAspect="1" noChangeArrowheads="1"/>
                </p:cNvSpPr>
                <p:nvPr/>
              </p:nvSpPr>
              <p:spPr bwMode="auto">
                <a:xfrm>
                  <a:off x="4954" y="2865"/>
                  <a:ext cx="42" cy="4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it-IT" b="1" baseline="30000" smtClean="0">
                    <a:solidFill>
                      <a:srgbClr val="FFFFFF"/>
                    </a:solidFill>
                    <a:ea typeface="+mn-ea"/>
                  </a:endParaRPr>
                </a:p>
              </p:txBody>
            </p:sp>
          </p:grpSp>
        </p:grpSp>
        <p:sp>
          <p:nvSpPr>
            <p:cNvPr id="196386" name="Freeform 802"/>
            <p:cNvSpPr>
              <a:spLocks noChangeAspect="1"/>
            </p:cNvSpPr>
            <p:nvPr/>
          </p:nvSpPr>
          <p:spPr bwMode="auto">
            <a:xfrm>
              <a:off x="3214" y="1575"/>
              <a:ext cx="2298" cy="4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4" y="72"/>
                </a:cxn>
                <a:cxn ang="0">
                  <a:pos x="234" y="66"/>
                </a:cxn>
                <a:cxn ang="0">
                  <a:pos x="252" y="126"/>
                </a:cxn>
                <a:cxn ang="0">
                  <a:pos x="384" y="150"/>
                </a:cxn>
                <a:cxn ang="0">
                  <a:pos x="444" y="198"/>
                </a:cxn>
                <a:cxn ang="0">
                  <a:pos x="552" y="222"/>
                </a:cxn>
                <a:cxn ang="0">
                  <a:pos x="582" y="252"/>
                </a:cxn>
                <a:cxn ang="0">
                  <a:pos x="882" y="276"/>
                </a:cxn>
                <a:cxn ang="0">
                  <a:pos x="900" y="324"/>
                </a:cxn>
                <a:cxn ang="0">
                  <a:pos x="1020" y="330"/>
                </a:cxn>
                <a:cxn ang="0">
                  <a:pos x="1038" y="384"/>
                </a:cxn>
                <a:cxn ang="0">
                  <a:pos x="1224" y="378"/>
                </a:cxn>
                <a:cxn ang="0">
                  <a:pos x="1248" y="462"/>
                </a:cxn>
                <a:cxn ang="0">
                  <a:pos x="1482" y="462"/>
                </a:cxn>
                <a:cxn ang="0">
                  <a:pos x="1488" y="516"/>
                </a:cxn>
                <a:cxn ang="0">
                  <a:pos x="1938" y="510"/>
                </a:cxn>
                <a:cxn ang="0">
                  <a:pos x="1950" y="570"/>
                </a:cxn>
                <a:cxn ang="0">
                  <a:pos x="2448" y="576"/>
                </a:cxn>
                <a:cxn ang="0">
                  <a:pos x="2460" y="624"/>
                </a:cxn>
                <a:cxn ang="0">
                  <a:pos x="2910" y="612"/>
                </a:cxn>
                <a:cxn ang="0">
                  <a:pos x="2904" y="666"/>
                </a:cxn>
                <a:cxn ang="0">
                  <a:pos x="2958" y="672"/>
                </a:cxn>
                <a:cxn ang="0">
                  <a:pos x="2964" y="720"/>
                </a:cxn>
                <a:cxn ang="0">
                  <a:pos x="3042" y="738"/>
                </a:cxn>
                <a:cxn ang="0">
                  <a:pos x="3390" y="744"/>
                </a:cxn>
                <a:cxn ang="0">
                  <a:pos x="3390" y="786"/>
                </a:cxn>
                <a:cxn ang="0">
                  <a:pos x="3924" y="786"/>
                </a:cxn>
                <a:cxn ang="0">
                  <a:pos x="3930" y="894"/>
                </a:cxn>
                <a:cxn ang="0">
                  <a:pos x="6132" y="894"/>
                </a:cxn>
              </a:cxnLst>
              <a:rect l="0" t="0" r="r" b="b"/>
              <a:pathLst>
                <a:path w="6132" h="894">
                  <a:moveTo>
                    <a:pt x="0" y="0"/>
                  </a:moveTo>
                  <a:lnTo>
                    <a:pt x="84" y="72"/>
                  </a:lnTo>
                  <a:lnTo>
                    <a:pt x="234" y="66"/>
                  </a:lnTo>
                  <a:lnTo>
                    <a:pt x="252" y="126"/>
                  </a:lnTo>
                  <a:lnTo>
                    <a:pt x="384" y="150"/>
                  </a:lnTo>
                  <a:lnTo>
                    <a:pt x="444" y="198"/>
                  </a:lnTo>
                  <a:lnTo>
                    <a:pt x="552" y="222"/>
                  </a:lnTo>
                  <a:lnTo>
                    <a:pt x="582" y="252"/>
                  </a:lnTo>
                  <a:lnTo>
                    <a:pt x="882" y="276"/>
                  </a:lnTo>
                  <a:lnTo>
                    <a:pt x="900" y="324"/>
                  </a:lnTo>
                  <a:lnTo>
                    <a:pt x="1020" y="330"/>
                  </a:lnTo>
                  <a:lnTo>
                    <a:pt x="1038" y="384"/>
                  </a:lnTo>
                  <a:lnTo>
                    <a:pt x="1224" y="378"/>
                  </a:lnTo>
                  <a:lnTo>
                    <a:pt x="1248" y="462"/>
                  </a:lnTo>
                  <a:lnTo>
                    <a:pt x="1482" y="462"/>
                  </a:lnTo>
                  <a:lnTo>
                    <a:pt x="1488" y="516"/>
                  </a:lnTo>
                  <a:lnTo>
                    <a:pt x="1938" y="510"/>
                  </a:lnTo>
                  <a:lnTo>
                    <a:pt x="1950" y="570"/>
                  </a:lnTo>
                  <a:lnTo>
                    <a:pt x="2448" y="576"/>
                  </a:lnTo>
                  <a:lnTo>
                    <a:pt x="2460" y="624"/>
                  </a:lnTo>
                  <a:lnTo>
                    <a:pt x="2910" y="612"/>
                  </a:lnTo>
                  <a:lnTo>
                    <a:pt x="2904" y="666"/>
                  </a:lnTo>
                  <a:lnTo>
                    <a:pt x="2958" y="672"/>
                  </a:lnTo>
                  <a:lnTo>
                    <a:pt x="2964" y="720"/>
                  </a:lnTo>
                  <a:lnTo>
                    <a:pt x="3042" y="738"/>
                  </a:lnTo>
                  <a:lnTo>
                    <a:pt x="3390" y="744"/>
                  </a:lnTo>
                  <a:lnTo>
                    <a:pt x="3390" y="786"/>
                  </a:lnTo>
                  <a:lnTo>
                    <a:pt x="3924" y="786"/>
                  </a:lnTo>
                  <a:lnTo>
                    <a:pt x="3930" y="894"/>
                  </a:lnTo>
                  <a:lnTo>
                    <a:pt x="6132" y="894"/>
                  </a:lnTo>
                </a:path>
              </a:pathLst>
            </a:custGeom>
            <a:noFill/>
            <a:ln w="19050" cmpd="sng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387" name="AutoShape 803"/>
            <p:cNvSpPr>
              <a:spLocks noChangeAspect="1" noChangeArrowheads="1"/>
            </p:cNvSpPr>
            <p:nvPr/>
          </p:nvSpPr>
          <p:spPr bwMode="auto">
            <a:xfrm>
              <a:off x="3231" y="1586"/>
              <a:ext cx="28" cy="35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388" name="AutoShape 804"/>
            <p:cNvSpPr>
              <a:spLocks noChangeAspect="1" noChangeArrowheads="1"/>
            </p:cNvSpPr>
            <p:nvPr/>
          </p:nvSpPr>
          <p:spPr bwMode="auto">
            <a:xfrm>
              <a:off x="3209" y="1558"/>
              <a:ext cx="27" cy="35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389" name="AutoShape 805"/>
            <p:cNvSpPr>
              <a:spLocks noChangeAspect="1" noChangeArrowheads="1"/>
            </p:cNvSpPr>
            <p:nvPr/>
          </p:nvSpPr>
          <p:spPr bwMode="auto">
            <a:xfrm>
              <a:off x="3305" y="1617"/>
              <a:ext cx="27" cy="35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390" name="AutoShape 806"/>
            <p:cNvSpPr>
              <a:spLocks noChangeAspect="1" noChangeArrowheads="1"/>
            </p:cNvSpPr>
            <p:nvPr/>
          </p:nvSpPr>
          <p:spPr bwMode="auto">
            <a:xfrm>
              <a:off x="3321" y="1623"/>
              <a:ext cx="27" cy="35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391" name="AutoShape 807"/>
            <p:cNvSpPr>
              <a:spLocks noChangeAspect="1" noChangeArrowheads="1"/>
            </p:cNvSpPr>
            <p:nvPr/>
          </p:nvSpPr>
          <p:spPr bwMode="auto">
            <a:xfrm>
              <a:off x="3338" y="1629"/>
              <a:ext cx="27" cy="36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392" name="AutoShape 808"/>
            <p:cNvSpPr>
              <a:spLocks noChangeAspect="1" noChangeArrowheads="1"/>
            </p:cNvSpPr>
            <p:nvPr/>
          </p:nvSpPr>
          <p:spPr bwMode="auto">
            <a:xfrm>
              <a:off x="3372" y="1648"/>
              <a:ext cx="27" cy="36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393" name="AutoShape 809"/>
            <p:cNvSpPr>
              <a:spLocks noChangeAspect="1" noChangeArrowheads="1"/>
            </p:cNvSpPr>
            <p:nvPr/>
          </p:nvSpPr>
          <p:spPr bwMode="auto">
            <a:xfrm>
              <a:off x="3388" y="1661"/>
              <a:ext cx="27" cy="35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394" name="AutoShape 810"/>
            <p:cNvSpPr>
              <a:spLocks noChangeAspect="1" noChangeArrowheads="1"/>
            </p:cNvSpPr>
            <p:nvPr/>
          </p:nvSpPr>
          <p:spPr bwMode="auto">
            <a:xfrm>
              <a:off x="3423" y="1678"/>
              <a:ext cx="28" cy="36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395" name="AutoShape 811"/>
            <p:cNvSpPr>
              <a:spLocks noChangeAspect="1" noChangeArrowheads="1"/>
            </p:cNvSpPr>
            <p:nvPr/>
          </p:nvSpPr>
          <p:spPr bwMode="auto">
            <a:xfrm>
              <a:off x="3442" y="1686"/>
              <a:ext cx="26" cy="35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396" name="AutoShape 812"/>
            <p:cNvSpPr>
              <a:spLocks noChangeAspect="1" noChangeArrowheads="1"/>
            </p:cNvSpPr>
            <p:nvPr/>
          </p:nvSpPr>
          <p:spPr bwMode="auto">
            <a:xfrm>
              <a:off x="3476" y="1690"/>
              <a:ext cx="26" cy="35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397" name="AutoShape 813"/>
            <p:cNvSpPr>
              <a:spLocks noChangeAspect="1" noChangeArrowheads="1"/>
            </p:cNvSpPr>
            <p:nvPr/>
          </p:nvSpPr>
          <p:spPr bwMode="auto">
            <a:xfrm>
              <a:off x="3495" y="1692"/>
              <a:ext cx="27" cy="35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398" name="AutoShape 814"/>
            <p:cNvSpPr>
              <a:spLocks noChangeAspect="1" noChangeArrowheads="1"/>
            </p:cNvSpPr>
            <p:nvPr/>
          </p:nvSpPr>
          <p:spPr bwMode="auto">
            <a:xfrm>
              <a:off x="3536" y="1700"/>
              <a:ext cx="27" cy="35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399" name="AutoShape 815"/>
            <p:cNvSpPr>
              <a:spLocks noChangeAspect="1" noChangeArrowheads="1"/>
            </p:cNvSpPr>
            <p:nvPr/>
          </p:nvSpPr>
          <p:spPr bwMode="auto">
            <a:xfrm>
              <a:off x="3542" y="1716"/>
              <a:ext cx="27" cy="35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400" name="AutoShape 816"/>
            <p:cNvSpPr>
              <a:spLocks noChangeAspect="1" noChangeArrowheads="1"/>
            </p:cNvSpPr>
            <p:nvPr/>
          </p:nvSpPr>
          <p:spPr bwMode="auto">
            <a:xfrm>
              <a:off x="3561" y="1717"/>
              <a:ext cx="27" cy="36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401" name="AutoShape 817"/>
            <p:cNvSpPr>
              <a:spLocks noChangeAspect="1" noChangeArrowheads="1"/>
            </p:cNvSpPr>
            <p:nvPr/>
          </p:nvSpPr>
          <p:spPr bwMode="auto">
            <a:xfrm>
              <a:off x="3572" y="1714"/>
              <a:ext cx="26" cy="35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402" name="AutoShape 818"/>
            <p:cNvSpPr>
              <a:spLocks noChangeAspect="1" noChangeArrowheads="1"/>
            </p:cNvSpPr>
            <p:nvPr/>
          </p:nvSpPr>
          <p:spPr bwMode="auto">
            <a:xfrm>
              <a:off x="3588" y="1720"/>
              <a:ext cx="27" cy="35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403" name="AutoShape 819"/>
            <p:cNvSpPr>
              <a:spLocks noChangeAspect="1" noChangeArrowheads="1"/>
            </p:cNvSpPr>
            <p:nvPr/>
          </p:nvSpPr>
          <p:spPr bwMode="auto">
            <a:xfrm>
              <a:off x="3598" y="1731"/>
              <a:ext cx="28" cy="35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404" name="AutoShape 820"/>
            <p:cNvSpPr>
              <a:spLocks noChangeAspect="1" noChangeArrowheads="1"/>
            </p:cNvSpPr>
            <p:nvPr/>
          </p:nvSpPr>
          <p:spPr bwMode="auto">
            <a:xfrm>
              <a:off x="3605" y="1749"/>
              <a:ext cx="27" cy="35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405" name="AutoShape 821"/>
            <p:cNvSpPr>
              <a:spLocks noChangeAspect="1" noChangeArrowheads="1"/>
            </p:cNvSpPr>
            <p:nvPr/>
          </p:nvSpPr>
          <p:spPr bwMode="auto">
            <a:xfrm>
              <a:off x="3648" y="1745"/>
              <a:ext cx="28" cy="35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406" name="AutoShape 822"/>
            <p:cNvSpPr>
              <a:spLocks noChangeAspect="1" noChangeArrowheads="1"/>
            </p:cNvSpPr>
            <p:nvPr/>
          </p:nvSpPr>
          <p:spPr bwMode="auto">
            <a:xfrm>
              <a:off x="3672" y="1776"/>
              <a:ext cx="27" cy="36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407" name="AutoShape 823"/>
            <p:cNvSpPr>
              <a:spLocks noChangeAspect="1" noChangeArrowheads="1"/>
            </p:cNvSpPr>
            <p:nvPr/>
          </p:nvSpPr>
          <p:spPr bwMode="auto">
            <a:xfrm>
              <a:off x="3767" y="1806"/>
              <a:ext cx="28" cy="36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408" name="AutoShape 824"/>
            <p:cNvSpPr>
              <a:spLocks noChangeAspect="1" noChangeArrowheads="1"/>
            </p:cNvSpPr>
            <p:nvPr/>
          </p:nvSpPr>
          <p:spPr bwMode="auto">
            <a:xfrm>
              <a:off x="3805" y="1802"/>
              <a:ext cx="27" cy="36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409" name="AutoShape 825"/>
            <p:cNvSpPr>
              <a:spLocks noChangeAspect="1" noChangeArrowheads="1"/>
            </p:cNvSpPr>
            <p:nvPr/>
          </p:nvSpPr>
          <p:spPr bwMode="auto">
            <a:xfrm>
              <a:off x="3819" y="1804"/>
              <a:ext cx="27" cy="35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410" name="AutoShape 826"/>
            <p:cNvSpPr>
              <a:spLocks noChangeAspect="1" noChangeArrowheads="1"/>
            </p:cNvSpPr>
            <p:nvPr/>
          </p:nvSpPr>
          <p:spPr bwMode="auto">
            <a:xfrm>
              <a:off x="3840" y="1802"/>
              <a:ext cx="27" cy="36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411" name="AutoShape 827"/>
            <p:cNvSpPr>
              <a:spLocks noChangeAspect="1" noChangeArrowheads="1"/>
            </p:cNvSpPr>
            <p:nvPr/>
          </p:nvSpPr>
          <p:spPr bwMode="auto">
            <a:xfrm>
              <a:off x="3855" y="1800"/>
              <a:ext cx="27" cy="35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412" name="AutoShape 828"/>
            <p:cNvSpPr>
              <a:spLocks noChangeAspect="1" noChangeArrowheads="1"/>
            </p:cNvSpPr>
            <p:nvPr/>
          </p:nvSpPr>
          <p:spPr bwMode="auto">
            <a:xfrm>
              <a:off x="3886" y="1798"/>
              <a:ext cx="27" cy="36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413" name="AutoShape 829"/>
            <p:cNvSpPr>
              <a:spLocks noChangeAspect="1" noChangeArrowheads="1"/>
            </p:cNvSpPr>
            <p:nvPr/>
          </p:nvSpPr>
          <p:spPr bwMode="auto">
            <a:xfrm>
              <a:off x="3897" y="1802"/>
              <a:ext cx="27" cy="36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414" name="AutoShape 830"/>
            <p:cNvSpPr>
              <a:spLocks noChangeAspect="1" noChangeArrowheads="1"/>
            </p:cNvSpPr>
            <p:nvPr/>
          </p:nvSpPr>
          <p:spPr bwMode="auto">
            <a:xfrm>
              <a:off x="3911" y="1804"/>
              <a:ext cx="26" cy="35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415" name="AutoShape 831"/>
            <p:cNvSpPr>
              <a:spLocks noChangeAspect="1" noChangeArrowheads="1"/>
            </p:cNvSpPr>
            <p:nvPr/>
          </p:nvSpPr>
          <p:spPr bwMode="auto">
            <a:xfrm>
              <a:off x="3924" y="1802"/>
              <a:ext cx="27" cy="36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416" name="AutoShape 832"/>
            <p:cNvSpPr>
              <a:spLocks noChangeAspect="1" noChangeArrowheads="1"/>
            </p:cNvSpPr>
            <p:nvPr/>
          </p:nvSpPr>
          <p:spPr bwMode="auto">
            <a:xfrm>
              <a:off x="3928" y="1820"/>
              <a:ext cx="27" cy="35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417" name="AutoShape 833"/>
            <p:cNvSpPr>
              <a:spLocks noChangeAspect="1" noChangeArrowheads="1"/>
            </p:cNvSpPr>
            <p:nvPr/>
          </p:nvSpPr>
          <p:spPr bwMode="auto">
            <a:xfrm>
              <a:off x="3933" y="1832"/>
              <a:ext cx="26" cy="35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418" name="AutoShape 834"/>
            <p:cNvSpPr>
              <a:spLocks noChangeAspect="1" noChangeArrowheads="1"/>
            </p:cNvSpPr>
            <p:nvPr/>
          </p:nvSpPr>
          <p:spPr bwMode="auto">
            <a:xfrm>
              <a:off x="3948" y="1842"/>
              <a:ext cx="27" cy="35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419" name="AutoShape 835"/>
            <p:cNvSpPr>
              <a:spLocks noChangeAspect="1" noChangeArrowheads="1"/>
            </p:cNvSpPr>
            <p:nvPr/>
          </p:nvSpPr>
          <p:spPr bwMode="auto">
            <a:xfrm>
              <a:off x="3959" y="1839"/>
              <a:ext cx="28" cy="36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420" name="AutoShape 836"/>
            <p:cNvSpPr>
              <a:spLocks noChangeAspect="1" noChangeArrowheads="1"/>
            </p:cNvSpPr>
            <p:nvPr/>
          </p:nvSpPr>
          <p:spPr bwMode="auto">
            <a:xfrm>
              <a:off x="3994" y="1834"/>
              <a:ext cx="28" cy="35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421" name="AutoShape 837"/>
            <p:cNvSpPr>
              <a:spLocks noChangeAspect="1" noChangeArrowheads="1"/>
            </p:cNvSpPr>
            <p:nvPr/>
          </p:nvSpPr>
          <p:spPr bwMode="auto">
            <a:xfrm>
              <a:off x="4032" y="1834"/>
              <a:ext cx="27" cy="35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422" name="AutoShape 838"/>
            <p:cNvSpPr>
              <a:spLocks noChangeAspect="1" noChangeArrowheads="1"/>
            </p:cNvSpPr>
            <p:nvPr/>
          </p:nvSpPr>
          <p:spPr bwMode="auto">
            <a:xfrm>
              <a:off x="4042" y="1834"/>
              <a:ext cx="28" cy="35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423" name="AutoShape 839"/>
            <p:cNvSpPr>
              <a:spLocks noChangeAspect="1" noChangeArrowheads="1"/>
            </p:cNvSpPr>
            <p:nvPr/>
          </p:nvSpPr>
          <p:spPr bwMode="auto">
            <a:xfrm>
              <a:off x="4057" y="1839"/>
              <a:ext cx="27" cy="36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424" name="AutoShape 840"/>
            <p:cNvSpPr>
              <a:spLocks noChangeAspect="1" noChangeArrowheads="1"/>
            </p:cNvSpPr>
            <p:nvPr/>
          </p:nvSpPr>
          <p:spPr bwMode="auto">
            <a:xfrm>
              <a:off x="4074" y="1835"/>
              <a:ext cx="27" cy="36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425" name="AutoShape 841"/>
            <p:cNvSpPr>
              <a:spLocks noChangeAspect="1" noChangeArrowheads="1"/>
            </p:cNvSpPr>
            <p:nvPr/>
          </p:nvSpPr>
          <p:spPr bwMode="auto">
            <a:xfrm>
              <a:off x="4090" y="1842"/>
              <a:ext cx="28" cy="35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426" name="AutoShape 842"/>
            <p:cNvSpPr>
              <a:spLocks noChangeAspect="1" noChangeArrowheads="1"/>
            </p:cNvSpPr>
            <p:nvPr/>
          </p:nvSpPr>
          <p:spPr bwMode="auto">
            <a:xfrm>
              <a:off x="4120" y="1842"/>
              <a:ext cx="27" cy="35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427" name="AutoShape 843"/>
            <p:cNvSpPr>
              <a:spLocks noChangeAspect="1" noChangeArrowheads="1"/>
            </p:cNvSpPr>
            <p:nvPr/>
          </p:nvSpPr>
          <p:spPr bwMode="auto">
            <a:xfrm>
              <a:off x="4126" y="1855"/>
              <a:ext cx="27" cy="36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428" name="AutoShape 844"/>
            <p:cNvSpPr>
              <a:spLocks noChangeAspect="1" noChangeArrowheads="1"/>
            </p:cNvSpPr>
            <p:nvPr/>
          </p:nvSpPr>
          <p:spPr bwMode="auto">
            <a:xfrm>
              <a:off x="4147" y="1857"/>
              <a:ext cx="27" cy="36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429" name="AutoShape 845"/>
            <p:cNvSpPr>
              <a:spLocks noChangeAspect="1" noChangeArrowheads="1"/>
            </p:cNvSpPr>
            <p:nvPr/>
          </p:nvSpPr>
          <p:spPr bwMode="auto">
            <a:xfrm>
              <a:off x="4168" y="1859"/>
              <a:ext cx="27" cy="35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430" name="AutoShape 846"/>
            <p:cNvSpPr>
              <a:spLocks noChangeAspect="1" noChangeArrowheads="1"/>
            </p:cNvSpPr>
            <p:nvPr/>
          </p:nvSpPr>
          <p:spPr bwMode="auto">
            <a:xfrm>
              <a:off x="4180" y="1853"/>
              <a:ext cx="27" cy="35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431" name="AutoShape 847"/>
            <p:cNvSpPr>
              <a:spLocks noChangeAspect="1" noChangeArrowheads="1"/>
            </p:cNvSpPr>
            <p:nvPr/>
          </p:nvSpPr>
          <p:spPr bwMode="auto">
            <a:xfrm>
              <a:off x="4206" y="1855"/>
              <a:ext cx="26" cy="36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432" name="AutoShape 848"/>
            <p:cNvSpPr>
              <a:spLocks noChangeAspect="1" noChangeArrowheads="1"/>
            </p:cNvSpPr>
            <p:nvPr/>
          </p:nvSpPr>
          <p:spPr bwMode="auto">
            <a:xfrm>
              <a:off x="4222" y="1857"/>
              <a:ext cx="27" cy="36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433" name="AutoShape 849"/>
            <p:cNvSpPr>
              <a:spLocks noChangeAspect="1" noChangeArrowheads="1"/>
            </p:cNvSpPr>
            <p:nvPr/>
          </p:nvSpPr>
          <p:spPr bwMode="auto">
            <a:xfrm>
              <a:off x="4243" y="1857"/>
              <a:ext cx="27" cy="36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434" name="AutoShape 850"/>
            <p:cNvSpPr>
              <a:spLocks noChangeAspect="1" noChangeArrowheads="1"/>
            </p:cNvSpPr>
            <p:nvPr/>
          </p:nvSpPr>
          <p:spPr bwMode="auto">
            <a:xfrm>
              <a:off x="4255" y="1857"/>
              <a:ext cx="27" cy="36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435" name="AutoShape 851"/>
            <p:cNvSpPr>
              <a:spLocks noChangeAspect="1" noChangeArrowheads="1"/>
            </p:cNvSpPr>
            <p:nvPr/>
          </p:nvSpPr>
          <p:spPr bwMode="auto">
            <a:xfrm>
              <a:off x="4280" y="1861"/>
              <a:ext cx="27" cy="36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436" name="AutoShape 852"/>
            <p:cNvSpPr>
              <a:spLocks noChangeAspect="1" noChangeArrowheads="1"/>
            </p:cNvSpPr>
            <p:nvPr/>
          </p:nvSpPr>
          <p:spPr bwMode="auto">
            <a:xfrm>
              <a:off x="4295" y="1879"/>
              <a:ext cx="26" cy="35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437" name="AutoShape 853"/>
            <p:cNvSpPr>
              <a:spLocks noChangeAspect="1" noChangeArrowheads="1"/>
            </p:cNvSpPr>
            <p:nvPr/>
          </p:nvSpPr>
          <p:spPr bwMode="auto">
            <a:xfrm>
              <a:off x="4313" y="1891"/>
              <a:ext cx="28" cy="35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438" name="AutoShape 854"/>
            <p:cNvSpPr>
              <a:spLocks noChangeAspect="1" noChangeArrowheads="1"/>
            </p:cNvSpPr>
            <p:nvPr/>
          </p:nvSpPr>
          <p:spPr bwMode="auto">
            <a:xfrm>
              <a:off x="4316" y="1914"/>
              <a:ext cx="27" cy="36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439" name="AutoShape 855"/>
            <p:cNvSpPr>
              <a:spLocks noChangeAspect="1" noChangeArrowheads="1"/>
            </p:cNvSpPr>
            <p:nvPr/>
          </p:nvSpPr>
          <p:spPr bwMode="auto">
            <a:xfrm>
              <a:off x="4337" y="1916"/>
              <a:ext cx="27" cy="36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440" name="AutoShape 856"/>
            <p:cNvSpPr>
              <a:spLocks noChangeAspect="1" noChangeArrowheads="1"/>
            </p:cNvSpPr>
            <p:nvPr/>
          </p:nvSpPr>
          <p:spPr bwMode="auto">
            <a:xfrm>
              <a:off x="4353" y="1918"/>
              <a:ext cx="28" cy="35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441" name="AutoShape 857"/>
            <p:cNvSpPr>
              <a:spLocks noChangeAspect="1" noChangeArrowheads="1"/>
            </p:cNvSpPr>
            <p:nvPr/>
          </p:nvSpPr>
          <p:spPr bwMode="auto">
            <a:xfrm>
              <a:off x="4376" y="1924"/>
              <a:ext cx="27" cy="36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442" name="AutoShape 858"/>
            <p:cNvSpPr>
              <a:spLocks noChangeAspect="1" noChangeArrowheads="1"/>
            </p:cNvSpPr>
            <p:nvPr/>
          </p:nvSpPr>
          <p:spPr bwMode="auto">
            <a:xfrm>
              <a:off x="4399" y="1914"/>
              <a:ext cx="27" cy="36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443" name="AutoShape 859"/>
            <p:cNvSpPr>
              <a:spLocks noChangeAspect="1" noChangeArrowheads="1"/>
            </p:cNvSpPr>
            <p:nvPr/>
          </p:nvSpPr>
          <p:spPr bwMode="auto">
            <a:xfrm>
              <a:off x="4422" y="1922"/>
              <a:ext cx="27" cy="35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444" name="AutoShape 860"/>
            <p:cNvSpPr>
              <a:spLocks noChangeAspect="1" noChangeArrowheads="1"/>
            </p:cNvSpPr>
            <p:nvPr/>
          </p:nvSpPr>
          <p:spPr bwMode="auto">
            <a:xfrm>
              <a:off x="4444" y="1920"/>
              <a:ext cx="27" cy="36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445" name="AutoShape 861"/>
            <p:cNvSpPr>
              <a:spLocks noChangeAspect="1" noChangeArrowheads="1"/>
            </p:cNvSpPr>
            <p:nvPr/>
          </p:nvSpPr>
          <p:spPr bwMode="auto">
            <a:xfrm>
              <a:off x="4464" y="1928"/>
              <a:ext cx="26" cy="35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446" name="AutoShape 862"/>
            <p:cNvSpPr>
              <a:spLocks noChangeAspect="1" noChangeArrowheads="1"/>
            </p:cNvSpPr>
            <p:nvPr/>
          </p:nvSpPr>
          <p:spPr bwMode="auto">
            <a:xfrm>
              <a:off x="4477" y="1942"/>
              <a:ext cx="27" cy="35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447" name="AutoShape 863"/>
            <p:cNvSpPr>
              <a:spLocks noChangeAspect="1" noChangeArrowheads="1"/>
            </p:cNvSpPr>
            <p:nvPr/>
          </p:nvSpPr>
          <p:spPr bwMode="auto">
            <a:xfrm>
              <a:off x="4497" y="1940"/>
              <a:ext cx="27" cy="35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448" name="AutoShape 864"/>
            <p:cNvSpPr>
              <a:spLocks noChangeAspect="1" noChangeArrowheads="1"/>
            </p:cNvSpPr>
            <p:nvPr/>
          </p:nvSpPr>
          <p:spPr bwMode="auto">
            <a:xfrm>
              <a:off x="4541" y="1940"/>
              <a:ext cx="27" cy="35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449" name="AutoShape 865"/>
            <p:cNvSpPr>
              <a:spLocks noChangeAspect="1" noChangeArrowheads="1"/>
            </p:cNvSpPr>
            <p:nvPr/>
          </p:nvSpPr>
          <p:spPr bwMode="auto">
            <a:xfrm>
              <a:off x="4564" y="1940"/>
              <a:ext cx="27" cy="35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450" name="AutoShape 866"/>
            <p:cNvSpPr>
              <a:spLocks noChangeAspect="1" noChangeArrowheads="1"/>
            </p:cNvSpPr>
            <p:nvPr/>
          </p:nvSpPr>
          <p:spPr bwMode="auto">
            <a:xfrm>
              <a:off x="4588" y="1936"/>
              <a:ext cx="26" cy="35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451" name="AutoShape 867"/>
            <p:cNvSpPr>
              <a:spLocks noChangeAspect="1" noChangeArrowheads="1"/>
            </p:cNvSpPr>
            <p:nvPr/>
          </p:nvSpPr>
          <p:spPr bwMode="auto">
            <a:xfrm>
              <a:off x="4597" y="1936"/>
              <a:ext cx="27" cy="35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452" name="AutoShape 868"/>
            <p:cNvSpPr>
              <a:spLocks noChangeAspect="1" noChangeArrowheads="1"/>
            </p:cNvSpPr>
            <p:nvPr/>
          </p:nvSpPr>
          <p:spPr bwMode="auto">
            <a:xfrm>
              <a:off x="4649" y="1934"/>
              <a:ext cx="27" cy="36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453" name="AutoShape 869"/>
            <p:cNvSpPr>
              <a:spLocks noChangeAspect="1" noChangeArrowheads="1"/>
            </p:cNvSpPr>
            <p:nvPr/>
          </p:nvSpPr>
          <p:spPr bwMode="auto">
            <a:xfrm>
              <a:off x="4720" y="1991"/>
              <a:ext cx="27" cy="35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454" name="AutoShape 870"/>
            <p:cNvSpPr>
              <a:spLocks noChangeAspect="1" noChangeArrowheads="1"/>
            </p:cNvSpPr>
            <p:nvPr/>
          </p:nvSpPr>
          <p:spPr bwMode="auto">
            <a:xfrm>
              <a:off x="4737" y="1991"/>
              <a:ext cx="27" cy="35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455" name="AutoShape 871"/>
            <p:cNvSpPr>
              <a:spLocks noChangeAspect="1" noChangeArrowheads="1"/>
            </p:cNvSpPr>
            <p:nvPr/>
          </p:nvSpPr>
          <p:spPr bwMode="auto">
            <a:xfrm>
              <a:off x="4754" y="1989"/>
              <a:ext cx="27" cy="35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456" name="AutoShape 872"/>
            <p:cNvSpPr>
              <a:spLocks noChangeAspect="1" noChangeArrowheads="1"/>
            </p:cNvSpPr>
            <p:nvPr/>
          </p:nvSpPr>
          <p:spPr bwMode="auto">
            <a:xfrm>
              <a:off x="4780" y="1987"/>
              <a:ext cx="26" cy="35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457" name="AutoShape 873"/>
            <p:cNvSpPr>
              <a:spLocks noChangeAspect="1" noChangeArrowheads="1"/>
            </p:cNvSpPr>
            <p:nvPr/>
          </p:nvSpPr>
          <p:spPr bwMode="auto">
            <a:xfrm>
              <a:off x="4843" y="1991"/>
              <a:ext cx="27" cy="35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458" name="AutoShape 874"/>
            <p:cNvSpPr>
              <a:spLocks noChangeAspect="1" noChangeArrowheads="1"/>
            </p:cNvSpPr>
            <p:nvPr/>
          </p:nvSpPr>
          <p:spPr bwMode="auto">
            <a:xfrm>
              <a:off x="4871" y="1995"/>
              <a:ext cx="27" cy="35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459" name="AutoShape 875"/>
            <p:cNvSpPr>
              <a:spLocks noChangeAspect="1" noChangeArrowheads="1"/>
            </p:cNvSpPr>
            <p:nvPr/>
          </p:nvSpPr>
          <p:spPr bwMode="auto">
            <a:xfrm>
              <a:off x="4907" y="1995"/>
              <a:ext cx="27" cy="35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460" name="AutoShape 876"/>
            <p:cNvSpPr>
              <a:spLocks noChangeAspect="1" noChangeArrowheads="1"/>
            </p:cNvSpPr>
            <p:nvPr/>
          </p:nvSpPr>
          <p:spPr bwMode="auto">
            <a:xfrm>
              <a:off x="4958" y="1995"/>
              <a:ext cx="27" cy="35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461" name="AutoShape 877"/>
            <p:cNvSpPr>
              <a:spLocks noChangeAspect="1" noChangeArrowheads="1"/>
            </p:cNvSpPr>
            <p:nvPr/>
          </p:nvSpPr>
          <p:spPr bwMode="auto">
            <a:xfrm>
              <a:off x="5498" y="1995"/>
              <a:ext cx="27" cy="35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grpSp>
          <p:nvGrpSpPr>
            <p:cNvPr id="10" name="Group 878"/>
            <p:cNvGrpSpPr>
              <a:grpSpLocks noChangeAspect="1"/>
            </p:cNvGrpSpPr>
            <p:nvPr/>
          </p:nvGrpSpPr>
          <p:grpSpPr bwMode="auto">
            <a:xfrm>
              <a:off x="3212" y="1575"/>
              <a:ext cx="1702" cy="939"/>
              <a:chOff x="750" y="1157"/>
              <a:chExt cx="3371" cy="1910"/>
            </a:xfrm>
          </p:grpSpPr>
          <p:sp>
            <p:nvSpPr>
              <p:cNvPr id="196463" name="Freeform 879"/>
              <p:cNvSpPr>
                <a:spLocks noChangeAspect="1"/>
              </p:cNvSpPr>
              <p:nvPr/>
            </p:nvSpPr>
            <p:spPr bwMode="auto">
              <a:xfrm>
                <a:off x="750" y="1158"/>
                <a:ext cx="3347" cy="187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8" y="36"/>
                  </a:cxn>
                  <a:cxn ang="0">
                    <a:pos x="114" y="84"/>
                  </a:cxn>
                  <a:cxn ang="0">
                    <a:pos x="222" y="102"/>
                  </a:cxn>
                  <a:cxn ang="0">
                    <a:pos x="312" y="168"/>
                  </a:cxn>
                  <a:cxn ang="0">
                    <a:pos x="396" y="192"/>
                  </a:cxn>
                  <a:cxn ang="0">
                    <a:pos x="510" y="264"/>
                  </a:cxn>
                  <a:cxn ang="0">
                    <a:pos x="594" y="318"/>
                  </a:cxn>
                  <a:cxn ang="0">
                    <a:pos x="654" y="336"/>
                  </a:cxn>
                  <a:cxn ang="0">
                    <a:pos x="738" y="366"/>
                  </a:cxn>
                  <a:cxn ang="0">
                    <a:pos x="822" y="360"/>
                  </a:cxn>
                  <a:cxn ang="0">
                    <a:pos x="846" y="420"/>
                  </a:cxn>
                  <a:cxn ang="0">
                    <a:pos x="960" y="444"/>
                  </a:cxn>
                  <a:cxn ang="0">
                    <a:pos x="1152" y="450"/>
                  </a:cxn>
                  <a:cxn ang="0">
                    <a:pos x="1212" y="498"/>
                  </a:cxn>
                  <a:cxn ang="0">
                    <a:pos x="1380" y="504"/>
                  </a:cxn>
                  <a:cxn ang="0">
                    <a:pos x="1392" y="552"/>
                  </a:cxn>
                  <a:cxn ang="0">
                    <a:pos x="1470" y="564"/>
                  </a:cxn>
                  <a:cxn ang="0">
                    <a:pos x="1566" y="576"/>
                  </a:cxn>
                  <a:cxn ang="0">
                    <a:pos x="1596" y="612"/>
                  </a:cxn>
                  <a:cxn ang="0">
                    <a:pos x="1710" y="618"/>
                  </a:cxn>
                  <a:cxn ang="0">
                    <a:pos x="1908" y="648"/>
                  </a:cxn>
                  <a:cxn ang="0">
                    <a:pos x="1968" y="678"/>
                  </a:cxn>
                  <a:cxn ang="0">
                    <a:pos x="2028" y="690"/>
                  </a:cxn>
                  <a:cxn ang="0">
                    <a:pos x="2274" y="690"/>
                  </a:cxn>
                  <a:cxn ang="0">
                    <a:pos x="2346" y="726"/>
                  </a:cxn>
                  <a:cxn ang="0">
                    <a:pos x="2430" y="786"/>
                  </a:cxn>
                  <a:cxn ang="0">
                    <a:pos x="2514" y="852"/>
                  </a:cxn>
                  <a:cxn ang="0">
                    <a:pos x="2640" y="834"/>
                  </a:cxn>
                  <a:cxn ang="0">
                    <a:pos x="2664" y="888"/>
                  </a:cxn>
                  <a:cxn ang="0">
                    <a:pos x="2706" y="900"/>
                  </a:cxn>
                  <a:cxn ang="0">
                    <a:pos x="2712" y="936"/>
                  </a:cxn>
                  <a:cxn ang="0">
                    <a:pos x="2802" y="936"/>
                  </a:cxn>
                  <a:cxn ang="0">
                    <a:pos x="2802" y="984"/>
                  </a:cxn>
                  <a:cxn ang="0">
                    <a:pos x="2928" y="978"/>
                  </a:cxn>
                  <a:cxn ang="0">
                    <a:pos x="2928" y="1014"/>
                  </a:cxn>
                  <a:cxn ang="0">
                    <a:pos x="2982" y="1014"/>
                  </a:cxn>
                  <a:cxn ang="0">
                    <a:pos x="2994" y="1074"/>
                  </a:cxn>
                  <a:cxn ang="0">
                    <a:pos x="3246" y="1074"/>
                  </a:cxn>
                  <a:cxn ang="0">
                    <a:pos x="3246" y="1134"/>
                  </a:cxn>
                  <a:cxn ang="0">
                    <a:pos x="3378" y="1134"/>
                  </a:cxn>
                  <a:cxn ang="0">
                    <a:pos x="3378" y="1200"/>
                  </a:cxn>
                  <a:cxn ang="0">
                    <a:pos x="3834" y="1200"/>
                  </a:cxn>
                  <a:cxn ang="0">
                    <a:pos x="3834" y="1392"/>
                  </a:cxn>
                  <a:cxn ang="0">
                    <a:pos x="4278" y="1392"/>
                  </a:cxn>
                  <a:cxn ang="0">
                    <a:pos x="4278" y="1878"/>
                  </a:cxn>
                  <a:cxn ang="0">
                    <a:pos x="4512" y="1878"/>
                  </a:cxn>
                </a:cxnLst>
                <a:rect l="0" t="0" r="r" b="b"/>
                <a:pathLst>
                  <a:path w="4512" h="1878">
                    <a:moveTo>
                      <a:pt x="0" y="0"/>
                    </a:moveTo>
                    <a:lnTo>
                      <a:pt x="78" y="36"/>
                    </a:lnTo>
                    <a:lnTo>
                      <a:pt x="114" y="84"/>
                    </a:lnTo>
                    <a:lnTo>
                      <a:pt x="222" y="102"/>
                    </a:lnTo>
                    <a:lnTo>
                      <a:pt x="312" y="168"/>
                    </a:lnTo>
                    <a:lnTo>
                      <a:pt x="396" y="192"/>
                    </a:lnTo>
                    <a:lnTo>
                      <a:pt x="510" y="264"/>
                    </a:lnTo>
                    <a:lnTo>
                      <a:pt x="594" y="318"/>
                    </a:lnTo>
                    <a:lnTo>
                      <a:pt x="654" y="336"/>
                    </a:lnTo>
                    <a:lnTo>
                      <a:pt x="738" y="366"/>
                    </a:lnTo>
                    <a:lnTo>
                      <a:pt x="822" y="360"/>
                    </a:lnTo>
                    <a:lnTo>
                      <a:pt x="846" y="420"/>
                    </a:lnTo>
                    <a:lnTo>
                      <a:pt x="960" y="444"/>
                    </a:lnTo>
                    <a:lnTo>
                      <a:pt x="1152" y="450"/>
                    </a:lnTo>
                    <a:lnTo>
                      <a:pt x="1212" y="498"/>
                    </a:lnTo>
                    <a:lnTo>
                      <a:pt x="1380" y="504"/>
                    </a:lnTo>
                    <a:lnTo>
                      <a:pt x="1392" y="552"/>
                    </a:lnTo>
                    <a:lnTo>
                      <a:pt x="1470" y="564"/>
                    </a:lnTo>
                    <a:lnTo>
                      <a:pt x="1566" y="576"/>
                    </a:lnTo>
                    <a:lnTo>
                      <a:pt x="1596" y="612"/>
                    </a:lnTo>
                    <a:lnTo>
                      <a:pt x="1710" y="618"/>
                    </a:lnTo>
                    <a:lnTo>
                      <a:pt x="1908" y="648"/>
                    </a:lnTo>
                    <a:lnTo>
                      <a:pt x="1968" y="678"/>
                    </a:lnTo>
                    <a:lnTo>
                      <a:pt x="2028" y="690"/>
                    </a:lnTo>
                    <a:lnTo>
                      <a:pt x="2274" y="690"/>
                    </a:lnTo>
                    <a:lnTo>
                      <a:pt x="2346" y="726"/>
                    </a:lnTo>
                    <a:lnTo>
                      <a:pt x="2430" y="786"/>
                    </a:lnTo>
                    <a:lnTo>
                      <a:pt x="2514" y="852"/>
                    </a:lnTo>
                    <a:lnTo>
                      <a:pt x="2640" y="834"/>
                    </a:lnTo>
                    <a:lnTo>
                      <a:pt x="2664" y="888"/>
                    </a:lnTo>
                    <a:lnTo>
                      <a:pt x="2706" y="900"/>
                    </a:lnTo>
                    <a:lnTo>
                      <a:pt x="2712" y="936"/>
                    </a:lnTo>
                    <a:lnTo>
                      <a:pt x="2802" y="936"/>
                    </a:lnTo>
                    <a:lnTo>
                      <a:pt x="2802" y="984"/>
                    </a:lnTo>
                    <a:lnTo>
                      <a:pt x="2928" y="978"/>
                    </a:lnTo>
                    <a:lnTo>
                      <a:pt x="2928" y="1014"/>
                    </a:lnTo>
                    <a:lnTo>
                      <a:pt x="2982" y="1014"/>
                    </a:lnTo>
                    <a:lnTo>
                      <a:pt x="2994" y="1074"/>
                    </a:lnTo>
                    <a:lnTo>
                      <a:pt x="3246" y="1074"/>
                    </a:lnTo>
                    <a:lnTo>
                      <a:pt x="3246" y="1134"/>
                    </a:lnTo>
                    <a:lnTo>
                      <a:pt x="3378" y="1134"/>
                    </a:lnTo>
                    <a:lnTo>
                      <a:pt x="3378" y="1200"/>
                    </a:lnTo>
                    <a:lnTo>
                      <a:pt x="3834" y="1200"/>
                    </a:lnTo>
                    <a:lnTo>
                      <a:pt x="3834" y="1392"/>
                    </a:lnTo>
                    <a:lnTo>
                      <a:pt x="4278" y="1392"/>
                    </a:lnTo>
                    <a:lnTo>
                      <a:pt x="4278" y="1878"/>
                    </a:lnTo>
                    <a:lnTo>
                      <a:pt x="4512" y="1878"/>
                    </a:lnTo>
                  </a:path>
                </a:pathLst>
              </a:custGeom>
              <a:noFill/>
              <a:ln w="19050" cmpd="sng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464" name="Rectangle 880"/>
              <p:cNvSpPr>
                <a:spLocks noChangeAspect="1" noChangeArrowheads="1"/>
              </p:cNvSpPr>
              <p:nvPr/>
            </p:nvSpPr>
            <p:spPr bwMode="auto">
              <a:xfrm>
                <a:off x="765" y="1157"/>
                <a:ext cx="41" cy="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465" name="Rectangle 881"/>
              <p:cNvSpPr>
                <a:spLocks noChangeAspect="1" noChangeArrowheads="1"/>
              </p:cNvSpPr>
              <p:nvPr/>
            </p:nvSpPr>
            <p:spPr bwMode="auto">
              <a:xfrm>
                <a:off x="836" y="1213"/>
                <a:ext cx="42" cy="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466" name="Rectangle 882"/>
              <p:cNvSpPr>
                <a:spLocks noChangeAspect="1" noChangeArrowheads="1"/>
              </p:cNvSpPr>
              <p:nvPr/>
            </p:nvSpPr>
            <p:spPr bwMode="auto">
              <a:xfrm>
                <a:off x="887" y="1229"/>
                <a:ext cx="41" cy="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467" name="Rectangle 883"/>
              <p:cNvSpPr>
                <a:spLocks noChangeAspect="1" noChangeArrowheads="1"/>
              </p:cNvSpPr>
              <p:nvPr/>
            </p:nvSpPr>
            <p:spPr bwMode="auto">
              <a:xfrm>
                <a:off x="952" y="1287"/>
                <a:ext cx="41" cy="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468" name="Rectangle 884"/>
              <p:cNvSpPr>
                <a:spLocks noChangeAspect="1" noChangeArrowheads="1"/>
              </p:cNvSpPr>
              <p:nvPr/>
            </p:nvSpPr>
            <p:spPr bwMode="auto">
              <a:xfrm>
                <a:off x="993" y="1311"/>
                <a:ext cx="42" cy="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469" name="Rectangle 885"/>
              <p:cNvSpPr>
                <a:spLocks noChangeAspect="1" noChangeArrowheads="1"/>
              </p:cNvSpPr>
              <p:nvPr/>
            </p:nvSpPr>
            <p:spPr bwMode="auto">
              <a:xfrm>
                <a:off x="1035" y="1323"/>
                <a:ext cx="41" cy="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470" name="Rectangle 886"/>
              <p:cNvSpPr>
                <a:spLocks noChangeAspect="1" noChangeArrowheads="1"/>
              </p:cNvSpPr>
              <p:nvPr/>
            </p:nvSpPr>
            <p:spPr bwMode="auto">
              <a:xfrm>
                <a:off x="1116" y="1393"/>
                <a:ext cx="42" cy="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471" name="Rectangle 887"/>
              <p:cNvSpPr>
                <a:spLocks noChangeAspect="1" noChangeArrowheads="1"/>
              </p:cNvSpPr>
              <p:nvPr/>
            </p:nvSpPr>
            <p:spPr bwMode="auto">
              <a:xfrm>
                <a:off x="1170" y="1455"/>
                <a:ext cx="41" cy="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472" name="Rectangle 888"/>
              <p:cNvSpPr>
                <a:spLocks noChangeAspect="1" noChangeArrowheads="1"/>
              </p:cNvSpPr>
              <p:nvPr/>
            </p:nvSpPr>
            <p:spPr bwMode="auto">
              <a:xfrm>
                <a:off x="1259" y="1481"/>
                <a:ext cx="41" cy="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473" name="Rectangle 889"/>
              <p:cNvSpPr>
                <a:spLocks noChangeAspect="1" noChangeArrowheads="1"/>
              </p:cNvSpPr>
              <p:nvPr/>
            </p:nvSpPr>
            <p:spPr bwMode="auto">
              <a:xfrm>
                <a:off x="1283" y="1495"/>
                <a:ext cx="41" cy="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474" name="Rectangle 890"/>
              <p:cNvSpPr>
                <a:spLocks noChangeAspect="1" noChangeArrowheads="1"/>
              </p:cNvSpPr>
              <p:nvPr/>
            </p:nvSpPr>
            <p:spPr bwMode="auto">
              <a:xfrm>
                <a:off x="1384" y="1553"/>
                <a:ext cx="41" cy="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475" name="Rectangle 891"/>
              <p:cNvSpPr>
                <a:spLocks noChangeAspect="1" noChangeArrowheads="1"/>
              </p:cNvSpPr>
              <p:nvPr/>
            </p:nvSpPr>
            <p:spPr bwMode="auto">
              <a:xfrm>
                <a:off x="1444" y="1565"/>
                <a:ext cx="42" cy="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476" name="Rectangle 892"/>
              <p:cNvSpPr>
                <a:spLocks noChangeAspect="1" noChangeArrowheads="1"/>
              </p:cNvSpPr>
              <p:nvPr/>
            </p:nvSpPr>
            <p:spPr bwMode="auto">
              <a:xfrm>
                <a:off x="1493" y="1577"/>
                <a:ext cx="42" cy="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477" name="Rectangle 893"/>
              <p:cNvSpPr>
                <a:spLocks noChangeAspect="1" noChangeArrowheads="1"/>
              </p:cNvSpPr>
              <p:nvPr/>
            </p:nvSpPr>
            <p:spPr bwMode="auto">
              <a:xfrm>
                <a:off x="1679" y="1641"/>
                <a:ext cx="41" cy="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478" name="Rectangle 894"/>
              <p:cNvSpPr>
                <a:spLocks noChangeAspect="1" noChangeArrowheads="1"/>
              </p:cNvSpPr>
              <p:nvPr/>
            </p:nvSpPr>
            <p:spPr bwMode="auto">
              <a:xfrm>
                <a:off x="1741" y="1649"/>
                <a:ext cx="42" cy="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479" name="Rectangle 895"/>
              <p:cNvSpPr>
                <a:spLocks noChangeAspect="1" noChangeArrowheads="1"/>
              </p:cNvSpPr>
              <p:nvPr/>
            </p:nvSpPr>
            <p:spPr bwMode="auto">
              <a:xfrm>
                <a:off x="1754" y="1673"/>
                <a:ext cx="42" cy="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480" name="Rectangle 896"/>
              <p:cNvSpPr>
                <a:spLocks noChangeAspect="1" noChangeArrowheads="1"/>
              </p:cNvSpPr>
              <p:nvPr/>
            </p:nvSpPr>
            <p:spPr bwMode="auto">
              <a:xfrm>
                <a:off x="1775" y="1695"/>
                <a:ext cx="42" cy="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481" name="Rectangle 897"/>
              <p:cNvSpPr>
                <a:spLocks noChangeAspect="1" noChangeArrowheads="1"/>
              </p:cNvSpPr>
              <p:nvPr/>
            </p:nvSpPr>
            <p:spPr bwMode="auto">
              <a:xfrm>
                <a:off x="1821" y="1703"/>
                <a:ext cx="42" cy="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482" name="Rectangle 898"/>
              <p:cNvSpPr>
                <a:spLocks noChangeAspect="1" noChangeArrowheads="1"/>
              </p:cNvSpPr>
              <p:nvPr/>
            </p:nvSpPr>
            <p:spPr bwMode="auto">
              <a:xfrm>
                <a:off x="1867" y="1709"/>
                <a:ext cx="42" cy="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483" name="Rectangle 899"/>
              <p:cNvSpPr>
                <a:spLocks noChangeAspect="1" noChangeArrowheads="1"/>
              </p:cNvSpPr>
              <p:nvPr/>
            </p:nvSpPr>
            <p:spPr bwMode="auto">
              <a:xfrm>
                <a:off x="1901" y="1723"/>
                <a:ext cx="42" cy="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484" name="Rectangle 900"/>
              <p:cNvSpPr>
                <a:spLocks noChangeAspect="1" noChangeArrowheads="1"/>
              </p:cNvSpPr>
              <p:nvPr/>
            </p:nvSpPr>
            <p:spPr bwMode="auto">
              <a:xfrm>
                <a:off x="1922" y="1737"/>
                <a:ext cx="42" cy="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485" name="Rectangle 901"/>
              <p:cNvSpPr>
                <a:spLocks noChangeAspect="1" noChangeArrowheads="1"/>
              </p:cNvSpPr>
              <p:nvPr/>
            </p:nvSpPr>
            <p:spPr bwMode="auto">
              <a:xfrm>
                <a:off x="1949" y="1753"/>
                <a:ext cx="41" cy="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486" name="Rectangle 902"/>
              <p:cNvSpPr>
                <a:spLocks noChangeAspect="1" noChangeArrowheads="1"/>
              </p:cNvSpPr>
              <p:nvPr/>
            </p:nvSpPr>
            <p:spPr bwMode="auto">
              <a:xfrm>
                <a:off x="1980" y="1751"/>
                <a:ext cx="42" cy="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487" name="Rectangle 903"/>
              <p:cNvSpPr>
                <a:spLocks noChangeAspect="1" noChangeArrowheads="1"/>
              </p:cNvSpPr>
              <p:nvPr/>
            </p:nvSpPr>
            <p:spPr bwMode="auto">
              <a:xfrm>
                <a:off x="2038" y="1751"/>
                <a:ext cx="41" cy="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488" name="Rectangle 904"/>
              <p:cNvSpPr>
                <a:spLocks noChangeAspect="1" noChangeArrowheads="1"/>
              </p:cNvSpPr>
              <p:nvPr/>
            </p:nvSpPr>
            <p:spPr bwMode="auto">
              <a:xfrm>
                <a:off x="2066" y="1753"/>
                <a:ext cx="42" cy="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489" name="Rectangle 905"/>
              <p:cNvSpPr>
                <a:spLocks noChangeAspect="1" noChangeArrowheads="1"/>
              </p:cNvSpPr>
              <p:nvPr/>
            </p:nvSpPr>
            <p:spPr bwMode="auto">
              <a:xfrm>
                <a:off x="2097" y="1761"/>
                <a:ext cx="42" cy="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490" name="Rectangle 906"/>
              <p:cNvSpPr>
                <a:spLocks noChangeAspect="1" noChangeArrowheads="1"/>
              </p:cNvSpPr>
              <p:nvPr/>
            </p:nvSpPr>
            <p:spPr bwMode="auto">
              <a:xfrm>
                <a:off x="2119" y="1767"/>
                <a:ext cx="42" cy="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491" name="Rectangle 907"/>
              <p:cNvSpPr>
                <a:spLocks noChangeAspect="1" noChangeArrowheads="1"/>
              </p:cNvSpPr>
              <p:nvPr/>
            </p:nvSpPr>
            <p:spPr bwMode="auto">
              <a:xfrm>
                <a:off x="2143" y="1785"/>
                <a:ext cx="42" cy="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492" name="Rectangle 908"/>
              <p:cNvSpPr>
                <a:spLocks noChangeAspect="1" noChangeArrowheads="1"/>
              </p:cNvSpPr>
              <p:nvPr/>
            </p:nvSpPr>
            <p:spPr bwMode="auto">
              <a:xfrm>
                <a:off x="2173" y="1799"/>
                <a:ext cx="41" cy="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493" name="Rectangle 909"/>
              <p:cNvSpPr>
                <a:spLocks noChangeAspect="1" noChangeArrowheads="1"/>
              </p:cNvSpPr>
              <p:nvPr/>
            </p:nvSpPr>
            <p:spPr bwMode="auto">
              <a:xfrm>
                <a:off x="2214" y="1811"/>
                <a:ext cx="42" cy="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494" name="Rectangle 910"/>
              <p:cNvSpPr>
                <a:spLocks noChangeAspect="1" noChangeArrowheads="1"/>
              </p:cNvSpPr>
              <p:nvPr/>
            </p:nvSpPr>
            <p:spPr bwMode="auto">
              <a:xfrm>
                <a:off x="2269" y="1811"/>
                <a:ext cx="42" cy="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495" name="Rectangle 911"/>
              <p:cNvSpPr>
                <a:spLocks noChangeAspect="1" noChangeArrowheads="1"/>
              </p:cNvSpPr>
              <p:nvPr/>
            </p:nvSpPr>
            <p:spPr bwMode="auto">
              <a:xfrm>
                <a:off x="2303" y="1813"/>
                <a:ext cx="42" cy="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496" name="Rectangle 912"/>
              <p:cNvSpPr>
                <a:spLocks noChangeAspect="1" noChangeArrowheads="1"/>
              </p:cNvSpPr>
              <p:nvPr/>
            </p:nvSpPr>
            <p:spPr bwMode="auto">
              <a:xfrm>
                <a:off x="2332" y="1811"/>
                <a:ext cx="41" cy="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497" name="Rectangle 913"/>
              <p:cNvSpPr>
                <a:spLocks noChangeAspect="1" noChangeArrowheads="1"/>
              </p:cNvSpPr>
              <p:nvPr/>
            </p:nvSpPr>
            <p:spPr bwMode="auto">
              <a:xfrm>
                <a:off x="2373" y="1819"/>
                <a:ext cx="42" cy="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498" name="Rectangle 914"/>
              <p:cNvSpPr>
                <a:spLocks noChangeAspect="1" noChangeArrowheads="1"/>
              </p:cNvSpPr>
              <p:nvPr/>
            </p:nvSpPr>
            <p:spPr bwMode="auto">
              <a:xfrm>
                <a:off x="2416" y="1815"/>
                <a:ext cx="42" cy="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499" name="Rectangle 915"/>
              <p:cNvSpPr>
                <a:spLocks noChangeAspect="1" noChangeArrowheads="1"/>
              </p:cNvSpPr>
              <p:nvPr/>
            </p:nvSpPr>
            <p:spPr bwMode="auto">
              <a:xfrm>
                <a:off x="2446" y="1841"/>
                <a:ext cx="41" cy="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500" name="Rectangle 916"/>
              <p:cNvSpPr>
                <a:spLocks noChangeAspect="1" noChangeArrowheads="1"/>
              </p:cNvSpPr>
              <p:nvPr/>
            </p:nvSpPr>
            <p:spPr bwMode="auto">
              <a:xfrm>
                <a:off x="2483" y="1863"/>
                <a:ext cx="42" cy="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501" name="Rectangle 917"/>
              <p:cNvSpPr>
                <a:spLocks noChangeAspect="1" noChangeArrowheads="1"/>
              </p:cNvSpPr>
              <p:nvPr/>
            </p:nvSpPr>
            <p:spPr bwMode="auto">
              <a:xfrm>
                <a:off x="2511" y="1891"/>
                <a:ext cx="42" cy="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502" name="Rectangle 918"/>
              <p:cNvSpPr>
                <a:spLocks noChangeAspect="1" noChangeArrowheads="1"/>
              </p:cNvSpPr>
              <p:nvPr/>
            </p:nvSpPr>
            <p:spPr bwMode="auto">
              <a:xfrm>
                <a:off x="2535" y="1909"/>
                <a:ext cx="41" cy="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503" name="Rectangle 919"/>
              <p:cNvSpPr>
                <a:spLocks noChangeAspect="1" noChangeArrowheads="1"/>
              </p:cNvSpPr>
              <p:nvPr/>
            </p:nvSpPr>
            <p:spPr bwMode="auto">
              <a:xfrm>
                <a:off x="2571" y="1941"/>
                <a:ext cx="41" cy="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504" name="Rectangle 920"/>
              <p:cNvSpPr>
                <a:spLocks noChangeAspect="1" noChangeArrowheads="1"/>
              </p:cNvSpPr>
              <p:nvPr/>
            </p:nvSpPr>
            <p:spPr bwMode="auto">
              <a:xfrm>
                <a:off x="2584" y="1969"/>
                <a:ext cx="41" cy="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505" name="Rectangle 921"/>
              <p:cNvSpPr>
                <a:spLocks noChangeAspect="1" noChangeArrowheads="1"/>
              </p:cNvSpPr>
              <p:nvPr/>
            </p:nvSpPr>
            <p:spPr bwMode="auto">
              <a:xfrm>
                <a:off x="2636" y="1959"/>
                <a:ext cx="41" cy="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506" name="Rectangle 922"/>
              <p:cNvSpPr>
                <a:spLocks noChangeAspect="1" noChangeArrowheads="1"/>
              </p:cNvSpPr>
              <p:nvPr/>
            </p:nvSpPr>
            <p:spPr bwMode="auto">
              <a:xfrm>
                <a:off x="2677" y="1957"/>
                <a:ext cx="42" cy="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507" name="Rectangle 923"/>
              <p:cNvSpPr>
                <a:spLocks noChangeAspect="1" noChangeArrowheads="1"/>
              </p:cNvSpPr>
              <p:nvPr/>
            </p:nvSpPr>
            <p:spPr bwMode="auto">
              <a:xfrm>
                <a:off x="2698" y="1979"/>
                <a:ext cx="42" cy="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508" name="Rectangle 924"/>
              <p:cNvSpPr>
                <a:spLocks noChangeAspect="1" noChangeArrowheads="1"/>
              </p:cNvSpPr>
              <p:nvPr/>
            </p:nvSpPr>
            <p:spPr bwMode="auto">
              <a:xfrm>
                <a:off x="2717" y="2011"/>
                <a:ext cx="42" cy="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509" name="Rectangle 925"/>
              <p:cNvSpPr>
                <a:spLocks noChangeAspect="1" noChangeArrowheads="1"/>
              </p:cNvSpPr>
              <p:nvPr/>
            </p:nvSpPr>
            <p:spPr bwMode="auto">
              <a:xfrm>
                <a:off x="2752" y="2057"/>
                <a:ext cx="41" cy="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510" name="Rectangle 926"/>
              <p:cNvSpPr>
                <a:spLocks noChangeAspect="1" noChangeArrowheads="1"/>
              </p:cNvSpPr>
              <p:nvPr/>
            </p:nvSpPr>
            <p:spPr bwMode="auto">
              <a:xfrm>
                <a:off x="2796" y="2063"/>
                <a:ext cx="42" cy="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511" name="Rectangle 927"/>
              <p:cNvSpPr>
                <a:spLocks noChangeAspect="1" noChangeArrowheads="1"/>
              </p:cNvSpPr>
              <p:nvPr/>
            </p:nvSpPr>
            <p:spPr bwMode="auto">
              <a:xfrm>
                <a:off x="2811" y="2097"/>
                <a:ext cx="41" cy="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512" name="Rectangle 928"/>
              <p:cNvSpPr>
                <a:spLocks noChangeAspect="1" noChangeArrowheads="1"/>
              </p:cNvSpPr>
              <p:nvPr/>
            </p:nvSpPr>
            <p:spPr bwMode="auto">
              <a:xfrm>
                <a:off x="2864" y="2107"/>
                <a:ext cx="42" cy="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513" name="Rectangle 929"/>
              <p:cNvSpPr>
                <a:spLocks noChangeAspect="1" noChangeArrowheads="1"/>
              </p:cNvSpPr>
              <p:nvPr/>
            </p:nvSpPr>
            <p:spPr bwMode="auto">
              <a:xfrm>
                <a:off x="2989" y="2201"/>
                <a:ext cx="41" cy="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514" name="Rectangle 930"/>
              <p:cNvSpPr>
                <a:spLocks noChangeAspect="1" noChangeArrowheads="1"/>
              </p:cNvSpPr>
              <p:nvPr/>
            </p:nvSpPr>
            <p:spPr bwMode="auto">
              <a:xfrm>
                <a:off x="3042" y="2197"/>
                <a:ext cx="42" cy="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515" name="Rectangle 931"/>
              <p:cNvSpPr>
                <a:spLocks noChangeAspect="1" noChangeArrowheads="1"/>
              </p:cNvSpPr>
              <p:nvPr/>
            </p:nvSpPr>
            <p:spPr bwMode="auto">
              <a:xfrm>
                <a:off x="3087" y="2199"/>
                <a:ext cx="41" cy="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516" name="Rectangle 932"/>
              <p:cNvSpPr>
                <a:spLocks noChangeAspect="1" noChangeArrowheads="1"/>
              </p:cNvSpPr>
              <p:nvPr/>
            </p:nvSpPr>
            <p:spPr bwMode="auto">
              <a:xfrm>
                <a:off x="3133" y="2203"/>
                <a:ext cx="41" cy="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517" name="Rectangle 933"/>
              <p:cNvSpPr>
                <a:spLocks noChangeAspect="1" noChangeArrowheads="1"/>
              </p:cNvSpPr>
              <p:nvPr/>
            </p:nvSpPr>
            <p:spPr bwMode="auto">
              <a:xfrm>
                <a:off x="3204" y="2261"/>
                <a:ext cx="42" cy="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518" name="Rectangle 934"/>
              <p:cNvSpPr>
                <a:spLocks noChangeAspect="1" noChangeArrowheads="1"/>
              </p:cNvSpPr>
              <p:nvPr/>
            </p:nvSpPr>
            <p:spPr bwMode="auto">
              <a:xfrm>
                <a:off x="3263" y="2321"/>
                <a:ext cx="42" cy="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519" name="Rectangle 935"/>
              <p:cNvSpPr>
                <a:spLocks noChangeAspect="1" noChangeArrowheads="1"/>
              </p:cNvSpPr>
              <p:nvPr/>
            </p:nvSpPr>
            <p:spPr bwMode="auto">
              <a:xfrm>
                <a:off x="3308" y="2335"/>
                <a:ext cx="41" cy="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520" name="Rectangle 936"/>
              <p:cNvSpPr>
                <a:spLocks noChangeAspect="1" noChangeArrowheads="1"/>
              </p:cNvSpPr>
              <p:nvPr/>
            </p:nvSpPr>
            <p:spPr bwMode="auto">
              <a:xfrm>
                <a:off x="3347" y="2333"/>
                <a:ext cx="41" cy="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521" name="Rectangle 937"/>
              <p:cNvSpPr>
                <a:spLocks noChangeAspect="1" noChangeArrowheads="1"/>
              </p:cNvSpPr>
              <p:nvPr/>
            </p:nvSpPr>
            <p:spPr bwMode="auto">
              <a:xfrm>
                <a:off x="3397" y="2337"/>
                <a:ext cx="41" cy="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522" name="Rectangle 938"/>
              <p:cNvSpPr>
                <a:spLocks noChangeAspect="1" noChangeArrowheads="1"/>
              </p:cNvSpPr>
              <p:nvPr/>
            </p:nvSpPr>
            <p:spPr bwMode="auto">
              <a:xfrm>
                <a:off x="3565" y="2335"/>
                <a:ext cx="41" cy="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523" name="Rectangle 939"/>
              <p:cNvSpPr>
                <a:spLocks noChangeAspect="1" noChangeArrowheads="1"/>
              </p:cNvSpPr>
              <p:nvPr/>
            </p:nvSpPr>
            <p:spPr bwMode="auto">
              <a:xfrm>
                <a:off x="3627" y="2521"/>
                <a:ext cx="41" cy="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524" name="Rectangle 940"/>
              <p:cNvSpPr>
                <a:spLocks noChangeAspect="1" noChangeArrowheads="1"/>
              </p:cNvSpPr>
              <p:nvPr/>
            </p:nvSpPr>
            <p:spPr bwMode="auto">
              <a:xfrm>
                <a:off x="3661" y="2521"/>
                <a:ext cx="42" cy="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525" name="Rectangle 941"/>
              <p:cNvSpPr>
                <a:spLocks noChangeAspect="1" noChangeArrowheads="1"/>
              </p:cNvSpPr>
              <p:nvPr/>
            </p:nvSpPr>
            <p:spPr bwMode="auto">
              <a:xfrm>
                <a:off x="3752" y="2521"/>
                <a:ext cx="41" cy="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  <p:sp>
            <p:nvSpPr>
              <p:cNvPr id="196526" name="Rectangle 942"/>
              <p:cNvSpPr>
                <a:spLocks noChangeAspect="1" noChangeArrowheads="1"/>
              </p:cNvSpPr>
              <p:nvPr/>
            </p:nvSpPr>
            <p:spPr bwMode="auto">
              <a:xfrm>
                <a:off x="4079" y="3011"/>
                <a:ext cx="42" cy="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endParaRPr lang="it-IT" b="1" baseline="30000" smtClean="0">
                  <a:solidFill>
                    <a:srgbClr val="FFFFFF"/>
                  </a:solidFill>
                  <a:ea typeface="+mn-ea"/>
                </a:endParaRPr>
              </a:p>
            </p:txBody>
          </p:sp>
        </p:grpSp>
        <p:sp>
          <p:nvSpPr>
            <p:cNvPr id="196527" name="Text Box 943"/>
            <p:cNvSpPr txBox="1">
              <a:spLocks noChangeAspect="1" noChangeArrowheads="1"/>
            </p:cNvSpPr>
            <p:nvPr/>
          </p:nvSpPr>
          <p:spPr bwMode="auto">
            <a:xfrm>
              <a:off x="5058" y="2754"/>
              <a:ext cx="304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400" smtClean="0">
                  <a:solidFill>
                    <a:srgbClr val="FFFFFF"/>
                  </a:solidFill>
                  <a:ea typeface="ＭＳ Ｐゴシック" pitchFamily="-109" charset="-128"/>
                  <a:cs typeface="Arial" charset="0"/>
                </a:rPr>
                <a:t>140</a:t>
              </a:r>
            </a:p>
          </p:txBody>
        </p:sp>
        <p:sp>
          <p:nvSpPr>
            <p:cNvPr id="196528" name="Text Box 944"/>
            <p:cNvSpPr txBox="1">
              <a:spLocks noChangeAspect="1" noChangeArrowheads="1"/>
            </p:cNvSpPr>
            <p:nvPr/>
          </p:nvSpPr>
          <p:spPr bwMode="auto">
            <a:xfrm>
              <a:off x="4784" y="2754"/>
              <a:ext cx="304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400" smtClean="0">
                  <a:solidFill>
                    <a:srgbClr val="FFFFFF"/>
                  </a:solidFill>
                  <a:ea typeface="ＭＳ Ｐゴシック" pitchFamily="-109" charset="-128"/>
                  <a:cs typeface="Arial" charset="0"/>
                </a:rPr>
                <a:t>120</a:t>
              </a:r>
            </a:p>
          </p:txBody>
        </p:sp>
        <p:sp>
          <p:nvSpPr>
            <p:cNvPr id="196529" name="Text Box 945"/>
            <p:cNvSpPr txBox="1">
              <a:spLocks noChangeAspect="1" noChangeArrowheads="1"/>
            </p:cNvSpPr>
            <p:nvPr/>
          </p:nvSpPr>
          <p:spPr bwMode="auto">
            <a:xfrm>
              <a:off x="5327" y="2754"/>
              <a:ext cx="304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400" smtClean="0">
                  <a:solidFill>
                    <a:srgbClr val="FFFFFF"/>
                  </a:solidFill>
                  <a:ea typeface="ＭＳ Ｐゴシック" pitchFamily="-109" charset="-128"/>
                  <a:cs typeface="Arial" charset="0"/>
                </a:rPr>
                <a:t>160</a:t>
              </a:r>
            </a:p>
          </p:txBody>
        </p:sp>
        <p:sp>
          <p:nvSpPr>
            <p:cNvPr id="196530" name="Line 946"/>
            <p:cNvSpPr>
              <a:spLocks noChangeAspect="1" noChangeShapeType="1"/>
            </p:cNvSpPr>
            <p:nvPr/>
          </p:nvSpPr>
          <p:spPr bwMode="auto">
            <a:xfrm>
              <a:off x="3189" y="2736"/>
              <a:ext cx="0" cy="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531" name="Line 947"/>
            <p:cNvSpPr>
              <a:spLocks noChangeAspect="1" noChangeShapeType="1"/>
            </p:cNvSpPr>
            <p:nvPr/>
          </p:nvSpPr>
          <p:spPr bwMode="auto">
            <a:xfrm>
              <a:off x="3345" y="2736"/>
              <a:ext cx="0" cy="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532" name="Line 948"/>
            <p:cNvSpPr>
              <a:spLocks noChangeAspect="1" noChangeShapeType="1"/>
            </p:cNvSpPr>
            <p:nvPr/>
          </p:nvSpPr>
          <p:spPr bwMode="auto">
            <a:xfrm>
              <a:off x="3486" y="2738"/>
              <a:ext cx="0" cy="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533" name="Line 949"/>
            <p:cNvSpPr>
              <a:spLocks noChangeAspect="1" noChangeShapeType="1"/>
            </p:cNvSpPr>
            <p:nvPr/>
          </p:nvSpPr>
          <p:spPr bwMode="auto">
            <a:xfrm>
              <a:off x="3631" y="2737"/>
              <a:ext cx="0" cy="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534" name="Line 950"/>
            <p:cNvSpPr>
              <a:spLocks noChangeAspect="1" noChangeShapeType="1"/>
            </p:cNvSpPr>
            <p:nvPr/>
          </p:nvSpPr>
          <p:spPr bwMode="auto">
            <a:xfrm>
              <a:off x="3767" y="2738"/>
              <a:ext cx="0" cy="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535" name="Line 951"/>
            <p:cNvSpPr>
              <a:spLocks noChangeAspect="1" noChangeShapeType="1"/>
            </p:cNvSpPr>
            <p:nvPr/>
          </p:nvSpPr>
          <p:spPr bwMode="auto">
            <a:xfrm>
              <a:off x="3909" y="2737"/>
              <a:ext cx="0" cy="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536" name="Line 952"/>
            <p:cNvSpPr>
              <a:spLocks noChangeAspect="1" noChangeShapeType="1"/>
            </p:cNvSpPr>
            <p:nvPr/>
          </p:nvSpPr>
          <p:spPr bwMode="auto">
            <a:xfrm>
              <a:off x="4054" y="2737"/>
              <a:ext cx="0" cy="32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537" name="Line 953"/>
            <p:cNvSpPr>
              <a:spLocks noChangeAspect="1" noChangeShapeType="1"/>
            </p:cNvSpPr>
            <p:nvPr/>
          </p:nvSpPr>
          <p:spPr bwMode="auto">
            <a:xfrm>
              <a:off x="4054" y="2737"/>
              <a:ext cx="0" cy="32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538" name="Line 954"/>
            <p:cNvSpPr>
              <a:spLocks noChangeAspect="1" noChangeShapeType="1"/>
            </p:cNvSpPr>
            <p:nvPr/>
          </p:nvSpPr>
          <p:spPr bwMode="auto">
            <a:xfrm>
              <a:off x="4057" y="2737"/>
              <a:ext cx="0" cy="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539" name="Line 955"/>
            <p:cNvSpPr>
              <a:spLocks noChangeAspect="1" noChangeShapeType="1"/>
            </p:cNvSpPr>
            <p:nvPr/>
          </p:nvSpPr>
          <p:spPr bwMode="auto">
            <a:xfrm>
              <a:off x="4191" y="2738"/>
              <a:ext cx="0" cy="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540" name="Line 956"/>
            <p:cNvSpPr>
              <a:spLocks noChangeAspect="1" noChangeShapeType="1"/>
            </p:cNvSpPr>
            <p:nvPr/>
          </p:nvSpPr>
          <p:spPr bwMode="auto">
            <a:xfrm>
              <a:off x="4335" y="2738"/>
              <a:ext cx="0" cy="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541" name="Line 957"/>
            <p:cNvSpPr>
              <a:spLocks noChangeAspect="1" noChangeShapeType="1"/>
            </p:cNvSpPr>
            <p:nvPr/>
          </p:nvSpPr>
          <p:spPr bwMode="auto">
            <a:xfrm>
              <a:off x="4487" y="2738"/>
              <a:ext cx="0" cy="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542" name="Line 958"/>
            <p:cNvSpPr>
              <a:spLocks noChangeAspect="1" noChangeShapeType="1"/>
            </p:cNvSpPr>
            <p:nvPr/>
          </p:nvSpPr>
          <p:spPr bwMode="auto">
            <a:xfrm>
              <a:off x="4487" y="2738"/>
              <a:ext cx="0" cy="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543" name="Line 959"/>
            <p:cNvSpPr>
              <a:spLocks noChangeAspect="1" noChangeShapeType="1"/>
            </p:cNvSpPr>
            <p:nvPr/>
          </p:nvSpPr>
          <p:spPr bwMode="auto">
            <a:xfrm>
              <a:off x="4641" y="2737"/>
              <a:ext cx="0" cy="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544" name="Line 960"/>
            <p:cNvSpPr>
              <a:spLocks noChangeAspect="1" noChangeShapeType="1"/>
            </p:cNvSpPr>
            <p:nvPr/>
          </p:nvSpPr>
          <p:spPr bwMode="auto">
            <a:xfrm>
              <a:off x="4801" y="2738"/>
              <a:ext cx="0" cy="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545" name="Line 961"/>
            <p:cNvSpPr>
              <a:spLocks noChangeAspect="1" noChangeShapeType="1"/>
            </p:cNvSpPr>
            <p:nvPr/>
          </p:nvSpPr>
          <p:spPr bwMode="auto">
            <a:xfrm>
              <a:off x="4934" y="2738"/>
              <a:ext cx="0" cy="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546" name="Line 962"/>
            <p:cNvSpPr>
              <a:spLocks noChangeAspect="1" noChangeShapeType="1"/>
            </p:cNvSpPr>
            <p:nvPr/>
          </p:nvSpPr>
          <p:spPr bwMode="auto">
            <a:xfrm>
              <a:off x="5084" y="2738"/>
              <a:ext cx="0" cy="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547" name="Line 963"/>
            <p:cNvSpPr>
              <a:spLocks noChangeAspect="1" noChangeShapeType="1"/>
            </p:cNvSpPr>
            <p:nvPr/>
          </p:nvSpPr>
          <p:spPr bwMode="auto">
            <a:xfrm>
              <a:off x="5215" y="2740"/>
              <a:ext cx="0" cy="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548" name="Line 964"/>
            <p:cNvSpPr>
              <a:spLocks noChangeAspect="1" noChangeShapeType="1"/>
            </p:cNvSpPr>
            <p:nvPr/>
          </p:nvSpPr>
          <p:spPr bwMode="auto">
            <a:xfrm>
              <a:off x="5349" y="2738"/>
              <a:ext cx="0" cy="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549" name="Line 965"/>
            <p:cNvSpPr>
              <a:spLocks noChangeAspect="1" noChangeShapeType="1"/>
            </p:cNvSpPr>
            <p:nvPr/>
          </p:nvSpPr>
          <p:spPr bwMode="auto">
            <a:xfrm>
              <a:off x="5483" y="2740"/>
              <a:ext cx="0" cy="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endParaRPr lang="it-IT" b="1" baseline="3000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96550" name="Text Box 966"/>
            <p:cNvSpPr txBox="1">
              <a:spLocks noChangeArrowheads="1"/>
            </p:cNvSpPr>
            <p:nvPr/>
          </p:nvSpPr>
          <p:spPr bwMode="auto">
            <a:xfrm>
              <a:off x="4890" y="2302"/>
              <a:ext cx="581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rgbClr val="FFFF00"/>
                </a:buClr>
              </a:pPr>
              <a:r>
                <a:rPr lang="en-US" sz="1400" smtClean="0">
                  <a:solidFill>
                    <a:srgbClr val="FFFFFF"/>
                  </a:solidFill>
                  <a:ea typeface="+mn-ea"/>
                </a:rPr>
                <a:t>p &lt; 0.03</a:t>
              </a:r>
            </a:p>
          </p:txBody>
        </p:sp>
      </p:grpSp>
      <p:sp>
        <p:nvSpPr>
          <p:cNvPr id="196551" name="Rectangle 967"/>
          <p:cNvSpPr>
            <a:spLocks noChangeArrowheads="1"/>
          </p:cNvSpPr>
          <p:nvPr/>
        </p:nvSpPr>
        <p:spPr bwMode="auto">
          <a:xfrm>
            <a:off x="5083284" y="1316039"/>
            <a:ext cx="3686175" cy="96043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pt-BR" sz="2000" b="1" dirty="0" smtClean="0">
                <a:solidFill>
                  <a:srgbClr val="000000"/>
                </a:solidFill>
                <a:ea typeface="+mn-ea"/>
              </a:rPr>
              <a:t>Dex 40 mg d 1</a:t>
            </a:r>
            <a:r>
              <a:rPr lang="pt-BR" sz="2000" b="1" dirty="0" smtClean="0">
                <a:solidFill>
                  <a:srgbClr val="000000"/>
                </a:solidFill>
                <a:ea typeface="+mn-ea"/>
                <a:cs typeface="Arial" charset="0"/>
              </a:rPr>
              <a:t>–</a:t>
            </a:r>
            <a:r>
              <a:rPr lang="pt-BR" sz="2000" b="1" dirty="0" smtClean="0">
                <a:solidFill>
                  <a:srgbClr val="000000"/>
                </a:solidFill>
                <a:ea typeface="+mn-ea"/>
              </a:rPr>
              <a:t>4, 9</a:t>
            </a:r>
            <a:r>
              <a:rPr lang="pt-BR" sz="2000" b="1" dirty="0" smtClean="0">
                <a:solidFill>
                  <a:srgbClr val="000000"/>
                </a:solidFill>
                <a:ea typeface="+mn-ea"/>
                <a:cs typeface="Arial" charset="0"/>
              </a:rPr>
              <a:t>–</a:t>
            </a:r>
            <a:r>
              <a:rPr lang="pt-BR" sz="2000" b="1" dirty="0" smtClean="0">
                <a:solidFill>
                  <a:srgbClr val="000000"/>
                </a:solidFill>
                <a:ea typeface="+mn-ea"/>
              </a:rPr>
              <a:t>12, 17</a:t>
            </a:r>
            <a:r>
              <a:rPr lang="pt-BR" sz="2000" b="1" dirty="0" smtClean="0">
                <a:solidFill>
                  <a:srgbClr val="000000"/>
                </a:solidFill>
                <a:ea typeface="+mn-ea"/>
                <a:cs typeface="Arial" charset="0"/>
              </a:rPr>
              <a:t>–</a:t>
            </a:r>
            <a:r>
              <a:rPr lang="pt-BR" sz="2000" b="1" dirty="0" smtClean="0">
                <a:solidFill>
                  <a:srgbClr val="000000"/>
                </a:solidFill>
                <a:ea typeface="+mn-ea"/>
              </a:rPr>
              <a:t>20</a:t>
            </a:r>
            <a:endParaRPr lang="en-US" sz="2000" b="1" dirty="0" smtClean="0">
              <a:solidFill>
                <a:srgbClr val="000000"/>
              </a:solidFill>
              <a:ea typeface="+mn-ea"/>
            </a:endParaRPr>
          </a:p>
        </p:txBody>
      </p:sp>
      <p:sp>
        <p:nvSpPr>
          <p:cNvPr id="196552" name="Text Box 968"/>
          <p:cNvSpPr txBox="1">
            <a:spLocks noChangeArrowheads="1"/>
          </p:cNvSpPr>
          <p:nvPr/>
        </p:nvSpPr>
        <p:spPr bwMode="auto">
          <a:xfrm>
            <a:off x="739783" y="2428827"/>
            <a:ext cx="829073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it-IT" sz="4000" b="1" baseline="30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TTP</a:t>
            </a:r>
          </a:p>
        </p:txBody>
      </p:sp>
      <p:sp>
        <p:nvSpPr>
          <p:cNvPr id="196553" name="Text Box 969"/>
          <p:cNvSpPr txBox="1">
            <a:spLocks noChangeArrowheads="1"/>
          </p:cNvSpPr>
          <p:nvPr/>
        </p:nvSpPr>
        <p:spPr bwMode="auto">
          <a:xfrm>
            <a:off x="5260975" y="2420888"/>
            <a:ext cx="1515158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it-IT" sz="4000" b="1" baseline="300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Survival</a:t>
            </a:r>
          </a:p>
        </p:txBody>
      </p:sp>
      <p:sp>
        <p:nvSpPr>
          <p:cNvPr id="196554" name="Rectangle 970"/>
          <p:cNvSpPr>
            <a:spLocks noChangeArrowheads="1"/>
          </p:cNvSpPr>
          <p:nvPr/>
        </p:nvSpPr>
        <p:spPr bwMode="auto">
          <a:xfrm>
            <a:off x="349359" y="1311275"/>
            <a:ext cx="3686175" cy="96043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pt-BR" sz="2000" b="1" dirty="0" smtClean="0">
                <a:solidFill>
                  <a:srgbClr val="000000"/>
                </a:solidFill>
                <a:ea typeface="+mn-ea"/>
              </a:rPr>
              <a:t>Lenalidomide 25 mg d 1</a:t>
            </a:r>
            <a:r>
              <a:rPr lang="pt-BR" sz="2000" b="1" dirty="0" smtClean="0">
                <a:solidFill>
                  <a:srgbClr val="000000"/>
                </a:solidFill>
                <a:ea typeface="+mn-ea"/>
                <a:cs typeface="Arial" charset="0"/>
              </a:rPr>
              <a:t>–</a:t>
            </a:r>
            <a:r>
              <a:rPr lang="pt-BR" sz="2000" b="1" dirty="0" smtClean="0">
                <a:solidFill>
                  <a:srgbClr val="000000"/>
                </a:solidFill>
                <a:ea typeface="+mn-ea"/>
              </a:rPr>
              <a:t>21</a:t>
            </a:r>
          </a:p>
          <a:p>
            <a:pPr algn="ctr" eaLnBrk="1" hangingPunct="1"/>
            <a:r>
              <a:rPr lang="pt-BR" sz="2000" b="1" dirty="0" smtClean="0">
                <a:solidFill>
                  <a:srgbClr val="000000"/>
                </a:solidFill>
                <a:ea typeface="+mn-ea"/>
              </a:rPr>
              <a:t>Dex 40 mg d 1</a:t>
            </a:r>
            <a:r>
              <a:rPr lang="pt-BR" sz="2000" b="1" dirty="0" smtClean="0">
                <a:solidFill>
                  <a:srgbClr val="000000"/>
                </a:solidFill>
                <a:ea typeface="+mn-ea"/>
                <a:cs typeface="Arial" charset="0"/>
              </a:rPr>
              <a:t>–</a:t>
            </a:r>
            <a:r>
              <a:rPr lang="pt-BR" sz="2000" b="1" dirty="0" smtClean="0">
                <a:solidFill>
                  <a:srgbClr val="000000"/>
                </a:solidFill>
                <a:ea typeface="+mn-ea"/>
              </a:rPr>
              <a:t>4, 9</a:t>
            </a:r>
            <a:r>
              <a:rPr lang="pt-BR" sz="2000" b="1" dirty="0" smtClean="0">
                <a:solidFill>
                  <a:srgbClr val="000000"/>
                </a:solidFill>
                <a:ea typeface="+mn-ea"/>
                <a:cs typeface="Arial" charset="0"/>
              </a:rPr>
              <a:t>–</a:t>
            </a:r>
            <a:r>
              <a:rPr lang="pt-BR" sz="2000" b="1" dirty="0" smtClean="0">
                <a:solidFill>
                  <a:srgbClr val="000000"/>
                </a:solidFill>
                <a:ea typeface="+mn-ea"/>
              </a:rPr>
              <a:t>12, 17</a:t>
            </a:r>
            <a:r>
              <a:rPr lang="pt-BR" sz="2000" b="1" dirty="0" smtClean="0">
                <a:solidFill>
                  <a:srgbClr val="000000"/>
                </a:solidFill>
                <a:ea typeface="+mn-ea"/>
                <a:cs typeface="Arial" charset="0"/>
              </a:rPr>
              <a:t>–</a:t>
            </a:r>
            <a:r>
              <a:rPr lang="pt-BR" sz="2000" b="1" dirty="0" smtClean="0">
                <a:solidFill>
                  <a:srgbClr val="000000"/>
                </a:solidFill>
                <a:ea typeface="+mn-ea"/>
              </a:rPr>
              <a:t>20</a:t>
            </a:r>
            <a:endParaRPr lang="en-US" sz="2000" b="1" dirty="0" smtClean="0">
              <a:solidFill>
                <a:srgbClr val="000000"/>
              </a:solidFill>
              <a:ea typeface="+mn-ea"/>
            </a:endParaRPr>
          </a:p>
        </p:txBody>
      </p:sp>
      <p:sp>
        <p:nvSpPr>
          <p:cNvPr id="196555" name="Text Box 971"/>
          <p:cNvSpPr txBox="1">
            <a:spLocks noChangeArrowheads="1"/>
          </p:cNvSpPr>
          <p:nvPr/>
        </p:nvSpPr>
        <p:spPr bwMode="auto">
          <a:xfrm>
            <a:off x="4262440" y="1677988"/>
            <a:ext cx="566181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it-IT" sz="4000" b="1" baseline="300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vs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1">
          <a:blip r:embed="rId2" cstate="print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6287" name="Group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515733"/>
              </p:ext>
            </p:extLst>
          </p:nvPr>
        </p:nvGraphicFramePr>
        <p:xfrm>
          <a:off x="152402" y="511178"/>
          <a:ext cx="8589947" cy="5356976"/>
        </p:xfrm>
        <a:graphic>
          <a:graphicData uri="http://schemas.openxmlformats.org/drawingml/2006/table">
            <a:tbl>
              <a:tblPr/>
              <a:tblGrid>
                <a:gridCol w="2802064"/>
                <a:gridCol w="5787883"/>
              </a:tblGrid>
              <a:tr h="380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Induction regimen</a:t>
                      </a:r>
                    </a:p>
                  </a:txBody>
                  <a:tcPr marL="35995" marR="35995" marT="36014" marB="36014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Schedule</a:t>
                      </a:r>
                    </a:p>
                  </a:txBody>
                  <a:tcPr marL="35995" marR="35995" marT="36014" marB="36014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4882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Bortezomib-Dexamethasone</a:t>
                      </a:r>
                      <a:r>
                        <a:rPr kumimoji="0" lang="it-IT" sz="12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kumimoji="0" lang="it-I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35995" marR="35995" marT="36014" marB="3601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21-day cycles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Bor: 1.3 mg/m</a:t>
                      </a:r>
                      <a:r>
                        <a:rPr kumimoji="0" lang="it-IT" sz="12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 </a:t>
                      </a:r>
                      <a:r>
                        <a:rPr kumimoji="0" lang="it-I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, d 1-4-8-11                            </a:t>
                      </a:r>
                      <a:r>
                        <a:rPr kumimoji="0" lang="it-IT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Dex</a:t>
                      </a:r>
                      <a:r>
                        <a:rPr kumimoji="0" lang="it-I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40 mg, d 1-4, 9-12  </a:t>
                      </a:r>
                      <a:endParaRPr kumimoji="0" lang="it-IT" sz="12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995" marR="35995" marT="36014" marB="3601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Bortezomib-Cylophosphamide-Dexamethasone</a:t>
                      </a:r>
                      <a:r>
                        <a:rPr kumimoji="0" lang="it-IT" sz="12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35995" marR="35995" marT="36014" marB="3601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28-day cycles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Bor: 1.3 mg/m</a:t>
                      </a:r>
                      <a:r>
                        <a:rPr kumimoji="0" lang="it-IT" sz="12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 </a:t>
                      </a:r>
                      <a:r>
                        <a:rPr kumimoji="0" lang="it-I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d 1-4-8-11 or 1.5 mg/m</a:t>
                      </a:r>
                      <a:r>
                        <a:rPr kumimoji="0" lang="it-IT" sz="12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 </a:t>
                      </a:r>
                      <a:r>
                        <a:rPr kumimoji="0" lang="it-I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d 1-8-15-22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Cycl: 300 mg/m</a:t>
                      </a:r>
                      <a:r>
                        <a:rPr kumimoji="0" lang="it-IT" sz="12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it-I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d 1-8-15-(22)                       </a:t>
                      </a:r>
                      <a:r>
                        <a:rPr kumimoji="0" lang="it-IT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Dex</a:t>
                      </a:r>
                      <a:r>
                        <a:rPr kumimoji="0" lang="it-I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 40 mg d 1, 8, 15, 22 </a:t>
                      </a:r>
                    </a:p>
                  </a:txBody>
                  <a:tcPr marL="35995" marR="35995" marT="36014" marB="3601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22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Bortezomib-Doxorubicin-Dexamethasone</a:t>
                      </a:r>
                      <a:r>
                        <a:rPr kumimoji="0" lang="it-IT" sz="12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  <a:r>
                        <a:rPr kumimoji="0" lang="it-I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</a:p>
                  </a:txBody>
                  <a:tcPr marL="35995" marR="35995" marT="36014" marB="3601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28-day cycles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Bor: 1.3 mg/m</a:t>
                      </a:r>
                      <a:r>
                        <a:rPr kumimoji="0" lang="it-IT" sz="12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 </a:t>
                      </a:r>
                      <a:r>
                        <a:rPr kumimoji="0" lang="it-I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d 1-4-8-11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Dox: 9 mg/m2 d 1-4                                       </a:t>
                      </a:r>
                      <a:r>
                        <a:rPr kumimoji="0" lang="it-IT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Dex</a:t>
                      </a:r>
                      <a:r>
                        <a:rPr kumimoji="0" lang="it-I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. 40 mg d  1, 8, 15, 22 </a:t>
                      </a:r>
                    </a:p>
                  </a:txBody>
                  <a:tcPr marL="35995" marR="35995" marT="36014" marB="3601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22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Bortezomib-Thalidomide-Dexamethasone</a:t>
                      </a:r>
                      <a:r>
                        <a:rPr kumimoji="0" lang="it-IT" sz="12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35995" marR="35995" marT="36014" marB="3601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</a:rPr>
                        <a:t>21-day cycles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Bor: </a:t>
                      </a:r>
                      <a:r>
                        <a:rPr kumimoji="0" lang="it-I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 mg/m</a:t>
                      </a:r>
                      <a:r>
                        <a:rPr kumimoji="0" lang="it-IT" sz="12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 </a:t>
                      </a:r>
                      <a:r>
                        <a:rPr kumimoji="0" lang="it-I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d 1-4-8-11 </a:t>
                      </a:r>
                      <a:endParaRPr kumimoji="0" lang="it-IT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Thal: 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100 - 200 mg/d                                      </a:t>
                      </a:r>
                      <a:r>
                        <a:rPr kumimoji="0" lang="it-IT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Dex</a:t>
                      </a:r>
                      <a:r>
                        <a:rPr kumimoji="0" lang="it-I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40 mg, d 1-4, 9-12 </a:t>
                      </a:r>
                      <a:endParaRPr kumimoji="0" lang="it-IT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5995" marR="35995" marT="36014" marB="3601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22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Bortezomib-Lenalidomide-Dexamethasone</a:t>
                      </a:r>
                      <a:r>
                        <a:rPr kumimoji="0" lang="it-IT" sz="12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it-IT" sz="12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995" marR="35995" marT="36014" marB="3601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28-day cycles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Bor: 1.3 or 1 mg/m</a:t>
                      </a:r>
                      <a:r>
                        <a:rPr kumimoji="0" lang="it-IT" sz="12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  </a:t>
                      </a:r>
                      <a:r>
                        <a:rPr kumimoji="0" lang="it-I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 1-4-8-11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Len:  15 or 25 mg d 1-21                                </a:t>
                      </a:r>
                      <a:r>
                        <a:rPr kumimoji="0" lang="it-IT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Dex</a:t>
                      </a:r>
                      <a:r>
                        <a:rPr kumimoji="0" lang="it-I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 40 mg  d 1, 8, 15, 22</a:t>
                      </a:r>
                    </a:p>
                  </a:txBody>
                  <a:tcPr marL="35995" marR="35995" marT="36014" marB="3601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0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Lenalidomide-Dexamethasone</a:t>
                      </a:r>
                      <a:r>
                        <a:rPr kumimoji="0" lang="it-IT" sz="12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it-IT" sz="12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995" marR="35995" marT="36014" marB="3601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28-day cycles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Len</a:t>
                      </a:r>
                      <a:r>
                        <a:rPr kumimoji="0" lang="it-I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 25 mg d 1-21                                         </a:t>
                      </a:r>
                      <a:r>
                        <a:rPr kumimoji="0" lang="it-IT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Dex</a:t>
                      </a:r>
                      <a:r>
                        <a:rPr kumimoji="0" lang="it-I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 40 mg  d 1, 8, 15, 22</a:t>
                      </a:r>
                    </a:p>
                  </a:txBody>
                  <a:tcPr marL="35995" marR="35995" marT="36014" marB="3601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90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Lenalidomide-Cyclophospamide-Dexamethasone</a:t>
                      </a:r>
                      <a:r>
                        <a:rPr kumimoji="0" lang="it-IT" sz="12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35995" marR="35995" marT="36014" marB="3601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28-day </a:t>
                      </a:r>
                      <a:r>
                        <a:rPr kumimoji="0" lang="it-IT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cycles</a:t>
                      </a:r>
                      <a:r>
                        <a:rPr kumimoji="0" lang="it-I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Len</a:t>
                      </a:r>
                      <a:r>
                        <a:rPr kumimoji="0" lang="it-I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 15 or 25 mg d 1-21                                </a:t>
                      </a:r>
                      <a:r>
                        <a:rPr kumimoji="0" lang="it-IT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Dex</a:t>
                      </a:r>
                      <a:r>
                        <a:rPr kumimoji="0" lang="it-I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 40 mg  d 1, 8, 15, 22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it-IT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Cycl</a:t>
                      </a:r>
                      <a:r>
                        <a:rPr kumimoji="0" lang="it-I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 300 mg/m</a:t>
                      </a:r>
                      <a:r>
                        <a:rPr kumimoji="0" lang="it-IT" sz="12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it-I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d 1-8-15-(22) </a:t>
                      </a:r>
                    </a:p>
                  </a:txBody>
                  <a:tcPr marL="35995" marR="35995" marT="36014" marB="36014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29818" name="Text Box 58"/>
          <p:cNvSpPr txBox="1">
            <a:spLocks noChangeArrowheads="1"/>
          </p:cNvSpPr>
          <p:nvPr/>
        </p:nvSpPr>
        <p:spPr bwMode="auto">
          <a:xfrm>
            <a:off x="-142875" y="-12462"/>
            <a:ext cx="94488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it-IT" sz="3000" b="1" dirty="0">
                <a:solidFill>
                  <a:srgbClr val="FF9900"/>
                </a:solidFill>
                <a:latin typeface="Arial"/>
                <a:ea typeface="+mn-ea"/>
              </a:rPr>
              <a:t>Current </a:t>
            </a:r>
            <a:r>
              <a:rPr lang="it-IT" sz="3000" b="1" dirty="0" smtClean="0">
                <a:solidFill>
                  <a:srgbClr val="FF9900"/>
                </a:solidFill>
                <a:latin typeface="Arial"/>
                <a:ea typeface="+mn-ea"/>
              </a:rPr>
              <a:t>Standard Regimens</a:t>
            </a:r>
            <a:endParaRPr lang="it-IT" sz="3000" b="1" dirty="0">
              <a:solidFill>
                <a:srgbClr val="FF9933"/>
              </a:solidFill>
              <a:latin typeface="Arial"/>
              <a:ea typeface="+mn-ea"/>
            </a:endParaRPr>
          </a:p>
        </p:txBody>
      </p:sp>
      <p:sp>
        <p:nvSpPr>
          <p:cNvPr id="709681" name="Text Box 49"/>
          <p:cNvSpPr txBox="1">
            <a:spLocks noChangeArrowheads="1"/>
          </p:cNvSpPr>
          <p:nvPr/>
        </p:nvSpPr>
        <p:spPr bwMode="auto">
          <a:xfrm>
            <a:off x="395536" y="6256159"/>
            <a:ext cx="874586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it-IT" sz="1200" b="1" baseline="30000" dirty="0">
                <a:solidFill>
                  <a:srgbClr val="FFFFFF"/>
                </a:solidFill>
                <a:latin typeface="Arial"/>
                <a:ea typeface="+mn-ea"/>
              </a:rPr>
              <a:t>1</a:t>
            </a:r>
            <a:r>
              <a:rPr lang="it-IT" sz="1200" b="1" dirty="0">
                <a:solidFill>
                  <a:srgbClr val="FFFFFF"/>
                </a:solidFill>
                <a:latin typeface="Arial"/>
                <a:ea typeface="+mn-ea"/>
              </a:rPr>
              <a:t>Harousseau JL, et al. </a:t>
            </a:r>
            <a:r>
              <a:rPr lang="it-IT" sz="1200" b="1" dirty="0" smtClean="0">
                <a:solidFill>
                  <a:srgbClr val="FFFFFF"/>
                </a:solidFill>
                <a:latin typeface="Arial"/>
                <a:ea typeface="+mn-ea"/>
              </a:rPr>
              <a:t>J Clin Oncol. 2010;28(30):4621-4629; </a:t>
            </a:r>
            <a:r>
              <a:rPr lang="it-IT" sz="1200" b="1" baseline="30000" dirty="0" smtClean="0">
                <a:solidFill>
                  <a:srgbClr val="FFFFFF"/>
                </a:solidFill>
                <a:latin typeface="Arial"/>
                <a:ea typeface="+mn-ea"/>
              </a:rPr>
              <a:t>2</a:t>
            </a:r>
            <a:r>
              <a:rPr lang="it-IT" sz="1200" b="1" dirty="0" smtClean="0">
                <a:solidFill>
                  <a:srgbClr val="FFFFFF"/>
                </a:solidFill>
                <a:latin typeface="Arial"/>
                <a:ea typeface="+mn-ea"/>
              </a:rPr>
              <a:t>Khan ML, et al. Br J Haematol. 2012;156(3):326-333; </a:t>
            </a:r>
            <a:br>
              <a:rPr lang="it-IT" sz="1200" b="1" dirty="0" smtClean="0">
                <a:solidFill>
                  <a:srgbClr val="FFFFFF"/>
                </a:solidFill>
                <a:latin typeface="Arial"/>
                <a:ea typeface="+mn-ea"/>
              </a:rPr>
            </a:br>
            <a:r>
              <a:rPr lang="it-IT" sz="1200" b="1" baseline="30000" dirty="0" smtClean="0">
                <a:solidFill>
                  <a:srgbClr val="FFFFFF"/>
                </a:solidFill>
                <a:latin typeface="Arial"/>
                <a:ea typeface="+mn-ea"/>
              </a:rPr>
              <a:t>3</a:t>
            </a:r>
            <a:r>
              <a:rPr lang="it-IT" sz="1200" b="1" dirty="0" smtClean="0">
                <a:solidFill>
                  <a:srgbClr val="FFFFFF"/>
                </a:solidFill>
                <a:latin typeface="Arial"/>
                <a:ea typeface="+mn-ea"/>
              </a:rPr>
              <a:t>Sonneveld </a:t>
            </a:r>
            <a:r>
              <a:rPr lang="it-IT" sz="1200" b="1" dirty="0">
                <a:solidFill>
                  <a:srgbClr val="FFFFFF"/>
                </a:solidFill>
                <a:latin typeface="Arial"/>
                <a:ea typeface="+mn-ea"/>
              </a:rPr>
              <a:t>P, et al. </a:t>
            </a:r>
            <a:r>
              <a:rPr lang="it-IT" sz="1200" b="1" dirty="0" smtClean="0">
                <a:solidFill>
                  <a:srgbClr val="FFFFFF"/>
                </a:solidFill>
                <a:latin typeface="Arial"/>
                <a:ea typeface="+mn-ea"/>
              </a:rPr>
              <a:t>J Clin Oncol. 2012;30(24):2946-5295;  </a:t>
            </a:r>
            <a:r>
              <a:rPr lang="it-IT" sz="1200" b="1" baseline="30000" dirty="0" smtClean="0">
                <a:solidFill>
                  <a:srgbClr val="FFFFFF"/>
                </a:solidFill>
                <a:latin typeface="Arial"/>
                <a:ea typeface="+mn-ea"/>
              </a:rPr>
              <a:t>4</a:t>
            </a:r>
            <a:r>
              <a:rPr lang="it-IT" sz="1200" b="1" dirty="0" smtClean="0">
                <a:solidFill>
                  <a:srgbClr val="FFFFFF"/>
                </a:solidFill>
                <a:latin typeface="Arial"/>
                <a:ea typeface="+mn-ea"/>
              </a:rPr>
              <a:t>Cavo </a:t>
            </a:r>
            <a:r>
              <a:rPr lang="it-IT" sz="1200" b="1" dirty="0">
                <a:solidFill>
                  <a:srgbClr val="FFFFFF"/>
                </a:solidFill>
                <a:latin typeface="Arial"/>
                <a:ea typeface="+mn-ea"/>
              </a:rPr>
              <a:t>M, et al. </a:t>
            </a:r>
            <a:r>
              <a:rPr lang="fr-FR" sz="1200" b="1" dirty="0">
                <a:solidFill>
                  <a:srgbClr val="FFFFFF"/>
                </a:solidFill>
                <a:latin typeface="Arial"/>
                <a:ea typeface="+mn-ea"/>
              </a:rPr>
              <a:t>Lancet. </a:t>
            </a:r>
            <a:r>
              <a:rPr lang="fr-FR" sz="1200" b="1" dirty="0" smtClean="0">
                <a:solidFill>
                  <a:srgbClr val="FFFFFF"/>
                </a:solidFill>
                <a:latin typeface="Arial"/>
                <a:ea typeface="+mn-ea"/>
              </a:rPr>
              <a:t>2010;376(9758):2075-2085; </a:t>
            </a:r>
            <a:br>
              <a:rPr lang="fr-FR" sz="1200" b="1" dirty="0" smtClean="0">
                <a:solidFill>
                  <a:srgbClr val="FFFFFF"/>
                </a:solidFill>
                <a:latin typeface="Arial"/>
                <a:ea typeface="+mn-ea"/>
              </a:rPr>
            </a:br>
            <a:r>
              <a:rPr lang="it-IT" sz="1200" b="1" baseline="30000" dirty="0" smtClean="0">
                <a:solidFill>
                  <a:srgbClr val="FFFFFF"/>
                </a:solidFill>
                <a:latin typeface="Arial"/>
                <a:ea typeface="+mn-ea"/>
              </a:rPr>
              <a:t>5</a:t>
            </a:r>
            <a:r>
              <a:rPr lang="it-IT" sz="1200" b="1" dirty="0" smtClean="0">
                <a:solidFill>
                  <a:srgbClr val="FFFFFF"/>
                </a:solidFill>
                <a:latin typeface="Arial"/>
                <a:ea typeface="+mn-ea"/>
              </a:rPr>
              <a:t>Richardson </a:t>
            </a:r>
            <a:r>
              <a:rPr lang="it-IT" sz="1200" b="1" dirty="0">
                <a:solidFill>
                  <a:srgbClr val="FFFFFF"/>
                </a:solidFill>
                <a:latin typeface="Arial"/>
                <a:ea typeface="+mn-ea"/>
              </a:rPr>
              <a:t>PG, et al. Blood 2010; </a:t>
            </a:r>
            <a:r>
              <a:rPr lang="it-IT" sz="1200" b="1" dirty="0" smtClean="0">
                <a:solidFill>
                  <a:srgbClr val="FFFFFF"/>
                </a:solidFill>
                <a:latin typeface="Arial"/>
                <a:ea typeface="+mn-ea"/>
              </a:rPr>
              <a:t>116(5):679-686. </a:t>
            </a:r>
            <a:endParaRPr lang="it-IT" sz="1200" b="1" dirty="0">
              <a:solidFill>
                <a:srgbClr val="FFFFFF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1220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5" name="Title 1"/>
          <p:cNvSpPr>
            <a:spLocks noGrp="1"/>
          </p:cNvSpPr>
          <p:nvPr>
            <p:ph type="title"/>
          </p:nvPr>
        </p:nvSpPr>
        <p:spPr>
          <a:xfrm>
            <a:off x="0" y="327946"/>
            <a:ext cx="9143999" cy="1012825"/>
          </a:xfrm>
        </p:spPr>
        <p:txBody>
          <a:bodyPr/>
          <a:lstStyle/>
          <a:p>
            <a:pPr>
              <a:buClr>
                <a:srgbClr val="FFEC3B"/>
              </a:buClr>
              <a:defRPr/>
            </a:pPr>
            <a:r>
              <a:rPr lang="en-US" sz="3200" dirty="0" smtClean="0">
                <a:cs typeface="Arial" charset="0"/>
                <a:sym typeface="Arial" charset="0"/>
              </a:rPr>
              <a:t>POM-</a:t>
            </a:r>
            <a:r>
              <a:rPr lang="en-US" sz="3200" dirty="0" err="1" smtClean="0">
                <a:cs typeface="Arial" charset="0"/>
                <a:sym typeface="Arial" charset="0"/>
              </a:rPr>
              <a:t>Dex</a:t>
            </a:r>
            <a:r>
              <a:rPr lang="en-US" sz="3200" dirty="0" smtClean="0">
                <a:cs typeface="Arial" charset="0"/>
                <a:sym typeface="Arial" charset="0"/>
              </a:rPr>
              <a:t> vs </a:t>
            </a:r>
            <a:r>
              <a:rPr lang="en-US" sz="3200" dirty="0" err="1" smtClean="0">
                <a:cs typeface="Arial" charset="0"/>
                <a:sym typeface="Arial" charset="0"/>
              </a:rPr>
              <a:t>Dex</a:t>
            </a:r>
            <a:r>
              <a:rPr lang="en-US" sz="3200" dirty="0" smtClean="0">
                <a:cs typeface="Arial" charset="0"/>
                <a:sym typeface="Arial" charset="0"/>
              </a:rPr>
              <a:t> in Relapsed MM</a:t>
            </a:r>
            <a:br>
              <a:rPr lang="en-US" sz="3200" dirty="0" smtClean="0">
                <a:cs typeface="Arial" charset="0"/>
                <a:sym typeface="Arial" charset="0"/>
              </a:rPr>
            </a:br>
            <a:r>
              <a:rPr lang="en-US" sz="3200" dirty="0" smtClean="0">
                <a:cs typeface="Arial" charset="0"/>
                <a:sym typeface="Arial" charset="0"/>
              </a:rPr>
              <a:t>MM-003</a:t>
            </a:r>
            <a:endParaRPr lang="en-US" sz="2000" i="1" dirty="0" smtClean="0">
              <a:cs typeface="Arial" charset="0"/>
              <a:sym typeface="Arial" charset="0"/>
            </a:endParaRPr>
          </a:p>
        </p:txBody>
      </p:sp>
      <p:sp>
        <p:nvSpPr>
          <p:cNvPr id="60419" name="TextBox 35"/>
          <p:cNvSpPr txBox="1">
            <a:spLocks noChangeArrowheads="1"/>
          </p:cNvSpPr>
          <p:nvPr/>
        </p:nvSpPr>
        <p:spPr bwMode="auto">
          <a:xfrm>
            <a:off x="832092" y="5919674"/>
            <a:ext cx="457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 eaLnBrk="1" hangingPunct="1">
              <a:buClr>
                <a:srgbClr val="FFFFFF"/>
              </a:buClr>
              <a:buFont typeface="Arial" charset="0"/>
              <a:buNone/>
            </a:pPr>
            <a:endParaRPr lang="en-US" sz="1200" dirty="0">
              <a:solidFill>
                <a:srgbClr val="FFFFFF"/>
              </a:solidFill>
              <a:latin typeface="Arial"/>
              <a:ea typeface="+mn-ea"/>
              <a:cs typeface="Arial" charset="0"/>
              <a:sym typeface="Arial" charset="0"/>
            </a:endParaRPr>
          </a:p>
          <a:p>
            <a:pPr eaLnBrk="1" hangingPunct="1">
              <a:buClr>
                <a:srgbClr val="FFFFFF"/>
              </a:buClr>
              <a:buFont typeface="Arial" charset="0"/>
              <a:buNone/>
            </a:pPr>
            <a:r>
              <a:rPr lang="en-US" sz="1200" baseline="30000" dirty="0">
                <a:solidFill>
                  <a:srgbClr val="FFFFFF"/>
                </a:solidFill>
                <a:latin typeface="Arial"/>
                <a:ea typeface="+mn-ea"/>
                <a:cs typeface="Arial" charset="0"/>
                <a:sym typeface="Arial" charset="0"/>
              </a:rPr>
              <a:t>a </a:t>
            </a:r>
            <a:r>
              <a:rPr lang="en-US" sz="1200" dirty="0">
                <a:solidFill>
                  <a:srgbClr val="FFFFFF"/>
                </a:solidFill>
                <a:latin typeface="Arial"/>
                <a:ea typeface="+mn-ea"/>
                <a:cs typeface="Arial" charset="0"/>
                <a:sym typeface="Arial" charset="0"/>
              </a:rPr>
              <a:t>Based on IMWG criteria. </a:t>
            </a:r>
          </a:p>
        </p:txBody>
      </p:sp>
      <p:pic>
        <p:nvPicPr>
          <p:cNvPr id="60420" name="Picture 66" descr="Slid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1484784"/>
            <a:ext cx="4419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1" name="TextBox 5"/>
          <p:cNvSpPr txBox="1">
            <a:spLocks noChangeArrowheads="1"/>
          </p:cNvSpPr>
          <p:nvPr/>
        </p:nvSpPr>
        <p:spPr bwMode="auto">
          <a:xfrm>
            <a:off x="323528" y="6392361"/>
            <a:ext cx="9144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 eaLnBrk="1" hangingPunct="1">
              <a:buClr>
                <a:srgbClr val="FFFFFF"/>
              </a:buClr>
              <a:buFont typeface="Arial" charset="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Arial"/>
                <a:ea typeface="+mn-ea"/>
                <a:cs typeface="Arial" charset="0"/>
                <a:sym typeface="Arial" charset="0"/>
              </a:rPr>
              <a:t>San-</a:t>
            </a:r>
            <a:r>
              <a:rPr lang="en-US" sz="1200" b="1" dirty="0" smtClean="0">
                <a:solidFill>
                  <a:srgbClr val="FFFFFF"/>
                </a:solidFill>
                <a:latin typeface="Arial"/>
                <a:ea typeface="+mn-ea"/>
                <a:cs typeface="Arial" panose="020B0604020202020204" pitchFamily="34" charset="0"/>
                <a:sym typeface="Arial" charset="0"/>
              </a:rPr>
              <a:t>Miguel</a:t>
            </a:r>
            <a:r>
              <a:rPr lang="en-US" sz="1200" b="1" dirty="0" smtClean="0">
                <a:solidFill>
                  <a:srgbClr val="FFFFFF"/>
                </a:solidFill>
                <a:latin typeface="Arial"/>
                <a:ea typeface="+mn-ea"/>
                <a:cs typeface="Arial" charset="0"/>
                <a:sym typeface="Arial" charset="0"/>
              </a:rPr>
              <a:t> JF, et al. </a:t>
            </a:r>
            <a:r>
              <a:rPr lang="en-US" sz="1200" b="1" i="1" dirty="0" smtClean="0">
                <a:solidFill>
                  <a:srgbClr val="FFFFFF"/>
                </a:solidFill>
                <a:latin typeface="Arial"/>
                <a:ea typeface="+mn-ea"/>
                <a:cs typeface="Arial" charset="0"/>
                <a:sym typeface="Arial" charset="0"/>
              </a:rPr>
              <a:t>J </a:t>
            </a:r>
            <a:r>
              <a:rPr lang="en-US" sz="1200" b="1" i="1" dirty="0" err="1" smtClean="0">
                <a:solidFill>
                  <a:srgbClr val="FFFFFF"/>
                </a:solidFill>
                <a:latin typeface="Arial"/>
                <a:ea typeface="+mn-ea"/>
                <a:cs typeface="Arial" charset="0"/>
                <a:sym typeface="Arial" charset="0"/>
              </a:rPr>
              <a:t>Clin</a:t>
            </a:r>
            <a:r>
              <a:rPr lang="en-US" sz="1200" b="1" i="1" dirty="0" smtClean="0">
                <a:solidFill>
                  <a:srgbClr val="FFFFFF"/>
                </a:solidFill>
                <a:latin typeface="Arial"/>
                <a:ea typeface="+mn-ea"/>
                <a:cs typeface="Arial" charset="0"/>
                <a:sym typeface="Arial" charset="0"/>
              </a:rPr>
              <a:t> </a:t>
            </a:r>
            <a:r>
              <a:rPr lang="en-US" sz="1200" b="1" i="1" dirty="0" err="1" smtClean="0">
                <a:solidFill>
                  <a:srgbClr val="FFFFFF"/>
                </a:solidFill>
                <a:latin typeface="Arial"/>
                <a:ea typeface="+mn-ea"/>
                <a:cs typeface="Arial" charset="0"/>
                <a:sym typeface="Arial" charset="0"/>
              </a:rPr>
              <a:t>Oncol</a:t>
            </a:r>
            <a:r>
              <a:rPr lang="en-US" sz="1200" b="1" i="1" dirty="0" smtClean="0">
                <a:solidFill>
                  <a:srgbClr val="FFFFFF"/>
                </a:solidFill>
                <a:latin typeface="Arial"/>
                <a:ea typeface="+mn-ea"/>
                <a:cs typeface="Arial" charset="0"/>
                <a:sym typeface="Arial" charset="0"/>
              </a:rPr>
              <a:t>. </a:t>
            </a:r>
            <a:r>
              <a:rPr lang="en-US" sz="1200" b="1" dirty="0" smtClean="0">
                <a:solidFill>
                  <a:srgbClr val="FFFFFF"/>
                </a:solidFill>
                <a:latin typeface="Arial"/>
                <a:ea typeface="+mn-ea"/>
                <a:cs typeface="Arial" charset="0"/>
                <a:sym typeface="Arial" charset="0"/>
              </a:rPr>
              <a:t>2013;31(</a:t>
            </a:r>
            <a:r>
              <a:rPr lang="en-US" sz="1200" b="1" dirty="0" err="1" smtClean="0">
                <a:solidFill>
                  <a:srgbClr val="FFFFFF"/>
                </a:solidFill>
                <a:latin typeface="Arial"/>
                <a:ea typeface="+mn-ea"/>
                <a:cs typeface="Arial" charset="0"/>
                <a:sym typeface="Arial" charset="0"/>
              </a:rPr>
              <a:t>Suppl</a:t>
            </a:r>
            <a:r>
              <a:rPr lang="en-US" sz="1200" b="1" dirty="0" smtClean="0">
                <a:solidFill>
                  <a:srgbClr val="FFFFFF"/>
                </a:solidFill>
                <a:latin typeface="Arial"/>
                <a:ea typeface="+mn-ea"/>
                <a:cs typeface="Arial" charset="0"/>
                <a:sym typeface="Arial" charset="0"/>
              </a:rPr>
              <a:t>): Abstract </a:t>
            </a:r>
            <a:r>
              <a:rPr lang="en-US" sz="1200" b="1" dirty="0">
                <a:solidFill>
                  <a:srgbClr val="FFFFFF"/>
                </a:solidFill>
                <a:latin typeface="Arial"/>
                <a:ea typeface="+mn-ea"/>
                <a:cs typeface="Arial" charset="0"/>
                <a:sym typeface="Arial" charset="0"/>
              </a:rPr>
              <a:t>8510.</a:t>
            </a:r>
          </a:p>
        </p:txBody>
      </p:sp>
      <p:sp>
        <p:nvSpPr>
          <p:cNvPr id="36" name="TextBox 23"/>
          <p:cNvSpPr txBox="1">
            <a:spLocks noChangeArrowheads="1"/>
          </p:cNvSpPr>
          <p:nvPr/>
        </p:nvSpPr>
        <p:spPr bwMode="auto">
          <a:xfrm rot="-5400000">
            <a:off x="3658254" y="2873345"/>
            <a:ext cx="166103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dirty="0">
                <a:solidFill>
                  <a:srgbClr val="FFFFFF"/>
                </a:solidFill>
                <a:latin typeface="Arial"/>
                <a:ea typeface="+mn-ea"/>
                <a:cs typeface="Arial" charset="0"/>
              </a:rPr>
              <a:t>Proportion of Patients</a:t>
            </a:r>
          </a:p>
        </p:txBody>
      </p:sp>
      <p:graphicFrame>
        <p:nvGraphicFramePr>
          <p:cNvPr id="37" name="Group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7075"/>
              </p:ext>
            </p:extLst>
          </p:nvPr>
        </p:nvGraphicFramePr>
        <p:xfrm>
          <a:off x="6222732" y="1575520"/>
          <a:ext cx="2701751" cy="823080"/>
        </p:xfrm>
        <a:graphic>
          <a:graphicData uri="http://schemas.openxmlformats.org/drawingml/2006/table">
            <a:tbl>
              <a:tblPr/>
              <a:tblGrid>
                <a:gridCol w="1728192"/>
                <a:gridCol w="973559"/>
              </a:tblGrid>
              <a:tr h="2636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0" marR="0" marT="45740" marB="45740" horzOverflow="overflow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  <a:cs typeface="Arial" charset="0"/>
                        </a:rPr>
                        <a:t>Median OS</a:t>
                      </a:r>
                    </a:p>
                  </a:txBody>
                  <a:tcPr marL="0" marR="0" marT="45740" marB="45740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6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  <a:ea typeface="ＭＳ Ｐゴシック" pitchFamily="34" charset="-128"/>
                          <a:cs typeface="Arial" charset="0"/>
                        </a:rPr>
                        <a:t>POM + LoDEX (N = 302) </a:t>
                      </a:r>
                    </a:p>
                  </a:txBody>
                  <a:tcPr marL="0" marR="0" marT="45740" marB="45740" horzOverflow="overflow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Arial" charset="0"/>
                          <a:ea typeface="ＭＳ Ｐゴシック" pitchFamily="34" charset="-128"/>
                          <a:cs typeface="Arial" charset="0"/>
                        </a:rPr>
                        <a:t>12.7 mos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6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34" charset="-128"/>
                          <a:cs typeface="Arial" charset="0"/>
                        </a:rPr>
                        <a:t>HiDEX (N = 153)</a:t>
                      </a:r>
                    </a:p>
                  </a:txBody>
                  <a:tcPr marL="0" marR="0" marT="45740" marB="45740" horzOverflow="overflow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ＭＳ Ｐゴシック" pitchFamily="34" charset="-128"/>
                          <a:cs typeface="Arial" charset="0"/>
                        </a:rPr>
                        <a:t>8.1 mos</a:t>
                      </a:r>
                    </a:p>
                  </a:txBody>
                  <a:tcPr marL="0" marR="0" marT="45740" marB="4574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uppo 40"/>
          <p:cNvGrpSpPr/>
          <p:nvPr/>
        </p:nvGrpSpPr>
        <p:grpSpPr>
          <a:xfrm>
            <a:off x="4639867" y="1719224"/>
            <a:ext cx="4860683" cy="3155220"/>
            <a:chOff x="4639867" y="1682240"/>
            <a:chExt cx="4860682" cy="2762831"/>
          </a:xfrm>
        </p:grpSpPr>
        <p:grpSp>
          <p:nvGrpSpPr>
            <p:cNvPr id="3" name="Gruppo 39"/>
            <p:cNvGrpSpPr/>
            <p:nvPr/>
          </p:nvGrpSpPr>
          <p:grpSpPr>
            <a:xfrm>
              <a:off x="4639867" y="1682240"/>
              <a:ext cx="4494936" cy="2564066"/>
              <a:chOff x="4639867" y="1682240"/>
              <a:chExt cx="4494936" cy="2564066"/>
            </a:xfrm>
          </p:grpSpPr>
          <p:sp>
            <p:nvSpPr>
              <p:cNvPr id="9" name="Freeform 22"/>
              <p:cNvSpPr>
                <a:spLocks/>
              </p:cNvSpPr>
              <p:nvPr/>
            </p:nvSpPr>
            <p:spPr bwMode="auto">
              <a:xfrm>
                <a:off x="5067700" y="1744112"/>
                <a:ext cx="4057435" cy="2292155"/>
              </a:xfrm>
              <a:custGeom>
                <a:avLst/>
                <a:gdLst>
                  <a:gd name="T0" fmla="*/ 0 w 3282"/>
                  <a:gd name="T1" fmla="*/ 0 h 1994"/>
                  <a:gd name="T2" fmla="*/ 0 w 3282"/>
                  <a:gd name="T3" fmla="*/ 2147483647 h 1994"/>
                  <a:gd name="T4" fmla="*/ 2147483647 w 3282"/>
                  <a:gd name="T5" fmla="*/ 2147483647 h 1994"/>
                  <a:gd name="T6" fmla="*/ 0 60000 65536"/>
                  <a:gd name="T7" fmla="*/ 0 60000 65536"/>
                  <a:gd name="T8" fmla="*/ 0 60000 65536"/>
                  <a:gd name="T9" fmla="*/ 0 w 3282"/>
                  <a:gd name="T10" fmla="*/ 0 h 1994"/>
                  <a:gd name="T11" fmla="*/ 3282 w 3282"/>
                  <a:gd name="T12" fmla="*/ 1994 h 199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82" h="1994">
                    <a:moveTo>
                      <a:pt x="0" y="0"/>
                    </a:moveTo>
                    <a:lnTo>
                      <a:pt x="0" y="1994"/>
                    </a:lnTo>
                    <a:lnTo>
                      <a:pt x="3282" y="199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de-DE" sz="1200">
                  <a:solidFill>
                    <a:srgbClr val="FFFFFF"/>
                  </a:solidFill>
                  <a:latin typeface="Arial"/>
                  <a:ea typeface="+mn-ea"/>
                  <a:cs typeface="Arial" charset="0"/>
                </a:endParaRPr>
              </a:p>
            </p:txBody>
          </p:sp>
          <p:sp>
            <p:nvSpPr>
              <p:cNvPr id="10" name="Line 23"/>
              <p:cNvSpPr>
                <a:spLocks noChangeShapeType="1"/>
              </p:cNvSpPr>
              <p:nvPr/>
            </p:nvSpPr>
            <p:spPr bwMode="auto">
              <a:xfrm>
                <a:off x="5029997" y="4036267"/>
                <a:ext cx="37703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de-DE" sz="1200">
                  <a:solidFill>
                    <a:srgbClr val="FFFFFF"/>
                  </a:solidFill>
                  <a:latin typeface="Arial"/>
                  <a:ea typeface="+mn-ea"/>
                  <a:cs typeface="Arial" charset="0"/>
                </a:endParaRPr>
              </a:p>
            </p:txBody>
          </p:sp>
          <p:sp>
            <p:nvSpPr>
              <p:cNvPr id="11" name="Line 24"/>
              <p:cNvSpPr>
                <a:spLocks noChangeShapeType="1"/>
              </p:cNvSpPr>
              <p:nvPr/>
            </p:nvSpPr>
            <p:spPr bwMode="auto">
              <a:xfrm flipV="1">
                <a:off x="5067700" y="4036267"/>
                <a:ext cx="0" cy="35769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de-DE" sz="1200">
                  <a:solidFill>
                    <a:srgbClr val="FFFFFF"/>
                  </a:solidFill>
                  <a:latin typeface="Arial"/>
                  <a:ea typeface="+mn-ea"/>
                  <a:cs typeface="Arial" charset="0"/>
                </a:endParaRPr>
              </a:p>
            </p:txBody>
          </p:sp>
          <p:sp>
            <p:nvSpPr>
              <p:cNvPr id="12" name="Line 30"/>
              <p:cNvSpPr>
                <a:spLocks noChangeShapeType="1"/>
              </p:cNvSpPr>
              <p:nvPr/>
            </p:nvSpPr>
            <p:spPr bwMode="auto">
              <a:xfrm>
                <a:off x="5029997" y="3586730"/>
                <a:ext cx="37703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de-DE" sz="1200">
                  <a:solidFill>
                    <a:srgbClr val="FFFFFF"/>
                  </a:solidFill>
                  <a:latin typeface="Arial"/>
                  <a:ea typeface="+mn-ea"/>
                  <a:cs typeface="Arial" charset="0"/>
                </a:endParaRPr>
              </a:p>
            </p:txBody>
          </p:sp>
          <p:sp>
            <p:nvSpPr>
              <p:cNvPr id="13" name="Line 31"/>
              <p:cNvSpPr>
                <a:spLocks noChangeShapeType="1"/>
              </p:cNvSpPr>
              <p:nvPr/>
            </p:nvSpPr>
            <p:spPr bwMode="auto">
              <a:xfrm>
                <a:off x="5029997" y="3140093"/>
                <a:ext cx="37703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de-DE" sz="1200">
                  <a:solidFill>
                    <a:srgbClr val="FFFFFF"/>
                  </a:solidFill>
                  <a:latin typeface="Arial"/>
                  <a:ea typeface="+mn-ea"/>
                  <a:cs typeface="Arial" charset="0"/>
                </a:endParaRPr>
              </a:p>
            </p:txBody>
          </p:sp>
          <p:sp>
            <p:nvSpPr>
              <p:cNvPr id="14" name="Line 32"/>
              <p:cNvSpPr>
                <a:spLocks noChangeShapeType="1"/>
              </p:cNvSpPr>
              <p:nvPr/>
            </p:nvSpPr>
            <p:spPr bwMode="auto">
              <a:xfrm>
                <a:off x="5029997" y="2692490"/>
                <a:ext cx="37703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de-DE" sz="1200">
                  <a:solidFill>
                    <a:srgbClr val="FFFFFF"/>
                  </a:solidFill>
                  <a:latin typeface="Arial"/>
                  <a:ea typeface="+mn-ea"/>
                  <a:cs typeface="Arial" charset="0"/>
                </a:endParaRPr>
              </a:p>
            </p:txBody>
          </p:sp>
          <p:sp>
            <p:nvSpPr>
              <p:cNvPr id="15" name="Line 34"/>
              <p:cNvSpPr>
                <a:spLocks noChangeShapeType="1"/>
              </p:cNvSpPr>
              <p:nvPr/>
            </p:nvSpPr>
            <p:spPr bwMode="auto">
              <a:xfrm>
                <a:off x="5029997" y="2242953"/>
                <a:ext cx="37703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de-DE" sz="1200">
                  <a:solidFill>
                    <a:srgbClr val="FFFFFF"/>
                  </a:solidFill>
                  <a:latin typeface="Arial"/>
                  <a:ea typeface="+mn-ea"/>
                  <a:cs typeface="Arial" charset="0"/>
                </a:endParaRPr>
              </a:p>
            </p:txBody>
          </p:sp>
          <p:sp>
            <p:nvSpPr>
              <p:cNvPr id="16" name="Line 35"/>
              <p:cNvSpPr>
                <a:spLocks noChangeShapeType="1"/>
              </p:cNvSpPr>
              <p:nvPr/>
            </p:nvSpPr>
            <p:spPr bwMode="auto">
              <a:xfrm>
                <a:off x="5029997" y="1796316"/>
                <a:ext cx="37703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de-DE" sz="1200">
                  <a:solidFill>
                    <a:srgbClr val="FFFFFF"/>
                  </a:solidFill>
                  <a:latin typeface="Arial"/>
                  <a:ea typeface="+mn-ea"/>
                  <a:cs typeface="Arial" charset="0"/>
                </a:endParaRPr>
              </a:p>
            </p:txBody>
          </p:sp>
          <p:sp>
            <p:nvSpPr>
              <p:cNvPr id="17" name="Line 25"/>
              <p:cNvSpPr>
                <a:spLocks noChangeShapeType="1"/>
              </p:cNvSpPr>
              <p:nvPr/>
            </p:nvSpPr>
            <p:spPr bwMode="auto">
              <a:xfrm flipV="1">
                <a:off x="5820796" y="4036267"/>
                <a:ext cx="0" cy="35769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de-DE" sz="1200">
                  <a:solidFill>
                    <a:srgbClr val="FFFFFF"/>
                  </a:solidFill>
                  <a:latin typeface="Arial"/>
                  <a:ea typeface="+mn-ea"/>
                  <a:cs typeface="Arial" charset="0"/>
                </a:endParaRPr>
              </a:p>
            </p:txBody>
          </p:sp>
          <p:sp>
            <p:nvSpPr>
              <p:cNvPr id="18" name="TextBox 16"/>
              <p:cNvSpPr txBox="1">
                <a:spLocks noChangeArrowheads="1"/>
              </p:cNvSpPr>
              <p:nvPr/>
            </p:nvSpPr>
            <p:spPr bwMode="auto">
              <a:xfrm>
                <a:off x="4639867" y="3923158"/>
                <a:ext cx="397866" cy="2425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 eaLnBrk="1" hangingPunct="1"/>
                <a:r>
                  <a:rPr lang="en-US" sz="1200" dirty="0">
                    <a:solidFill>
                      <a:srgbClr val="FFFFFF"/>
                    </a:solidFill>
                    <a:latin typeface="Arial"/>
                    <a:ea typeface="+mn-ea"/>
                    <a:cs typeface="Arial" charset="0"/>
                  </a:rPr>
                  <a:t>0.0</a:t>
                </a:r>
              </a:p>
            </p:txBody>
          </p:sp>
          <p:sp>
            <p:nvSpPr>
              <p:cNvPr id="19" name="TextBox 17"/>
              <p:cNvSpPr txBox="1">
                <a:spLocks noChangeArrowheads="1"/>
              </p:cNvSpPr>
              <p:nvPr/>
            </p:nvSpPr>
            <p:spPr bwMode="auto">
              <a:xfrm>
                <a:off x="4639867" y="3472654"/>
                <a:ext cx="397866" cy="2425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 eaLnBrk="1" hangingPunct="1"/>
                <a:r>
                  <a:rPr lang="en-US" sz="1200" dirty="0">
                    <a:solidFill>
                      <a:srgbClr val="FFFFFF"/>
                    </a:solidFill>
                    <a:latin typeface="Arial"/>
                    <a:ea typeface="+mn-ea"/>
                    <a:cs typeface="Arial" charset="0"/>
                  </a:rPr>
                  <a:t>0.2</a:t>
                </a:r>
              </a:p>
            </p:txBody>
          </p:sp>
          <p:sp>
            <p:nvSpPr>
              <p:cNvPr id="20" name="TextBox 18"/>
              <p:cNvSpPr txBox="1">
                <a:spLocks noChangeArrowheads="1"/>
              </p:cNvSpPr>
              <p:nvPr/>
            </p:nvSpPr>
            <p:spPr bwMode="auto">
              <a:xfrm>
                <a:off x="4639867" y="3021184"/>
                <a:ext cx="397866" cy="2425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 eaLnBrk="1" hangingPunct="1"/>
                <a:r>
                  <a:rPr lang="en-US" sz="1200" dirty="0">
                    <a:solidFill>
                      <a:srgbClr val="FFFFFF"/>
                    </a:solidFill>
                    <a:latin typeface="Arial"/>
                    <a:ea typeface="+mn-ea"/>
                    <a:cs typeface="Arial" charset="0"/>
                  </a:rPr>
                  <a:t>0.4</a:t>
                </a:r>
              </a:p>
            </p:txBody>
          </p:sp>
          <p:sp>
            <p:nvSpPr>
              <p:cNvPr id="21" name="TextBox 19"/>
              <p:cNvSpPr txBox="1">
                <a:spLocks noChangeArrowheads="1"/>
              </p:cNvSpPr>
              <p:nvPr/>
            </p:nvSpPr>
            <p:spPr bwMode="auto">
              <a:xfrm>
                <a:off x="4639867" y="2589048"/>
                <a:ext cx="397866" cy="2425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 eaLnBrk="1" hangingPunct="1"/>
                <a:r>
                  <a:rPr lang="en-US" sz="1200" dirty="0">
                    <a:solidFill>
                      <a:srgbClr val="FFFFFF"/>
                    </a:solidFill>
                    <a:latin typeface="Arial"/>
                    <a:ea typeface="+mn-ea"/>
                    <a:cs typeface="Arial" charset="0"/>
                  </a:rPr>
                  <a:t>0.6</a:t>
                </a:r>
              </a:p>
            </p:txBody>
          </p:sp>
          <p:sp>
            <p:nvSpPr>
              <p:cNvPr id="22" name="TextBox 20"/>
              <p:cNvSpPr txBox="1">
                <a:spLocks noChangeArrowheads="1"/>
              </p:cNvSpPr>
              <p:nvPr/>
            </p:nvSpPr>
            <p:spPr bwMode="auto">
              <a:xfrm>
                <a:off x="4639867" y="2130810"/>
                <a:ext cx="397866" cy="2425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 eaLnBrk="1" hangingPunct="1"/>
                <a:r>
                  <a:rPr lang="en-US" sz="1200" dirty="0">
                    <a:solidFill>
                      <a:srgbClr val="FFFFFF"/>
                    </a:solidFill>
                    <a:latin typeface="Arial"/>
                    <a:ea typeface="+mn-ea"/>
                    <a:cs typeface="Arial" charset="0"/>
                  </a:rPr>
                  <a:t>0.8</a:t>
                </a:r>
              </a:p>
            </p:txBody>
          </p:sp>
          <p:sp>
            <p:nvSpPr>
              <p:cNvPr id="23" name="TextBox 21"/>
              <p:cNvSpPr txBox="1">
                <a:spLocks noChangeArrowheads="1"/>
              </p:cNvSpPr>
              <p:nvPr/>
            </p:nvSpPr>
            <p:spPr bwMode="auto">
              <a:xfrm>
                <a:off x="4639867" y="1682240"/>
                <a:ext cx="397866" cy="2425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 eaLnBrk="1" hangingPunct="1"/>
                <a:r>
                  <a:rPr lang="en-US" sz="1200" dirty="0">
                    <a:solidFill>
                      <a:srgbClr val="FFFFFF"/>
                    </a:solidFill>
                    <a:latin typeface="Arial"/>
                    <a:ea typeface="+mn-ea"/>
                    <a:cs typeface="Arial" charset="0"/>
                  </a:rPr>
                  <a:t>1.0</a:t>
                </a:r>
              </a:p>
            </p:txBody>
          </p:sp>
          <p:sp>
            <p:nvSpPr>
              <p:cNvPr id="24" name="TextBox 26"/>
              <p:cNvSpPr txBox="1">
                <a:spLocks noChangeArrowheads="1"/>
              </p:cNvSpPr>
              <p:nvPr/>
            </p:nvSpPr>
            <p:spPr bwMode="auto">
              <a:xfrm>
                <a:off x="5030054" y="4084605"/>
                <a:ext cx="84960" cy="1617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/>
                <a:r>
                  <a:rPr lang="en-US" sz="1200" dirty="0">
                    <a:solidFill>
                      <a:srgbClr val="FFFFFF"/>
                    </a:solidFill>
                    <a:latin typeface="Arial"/>
                    <a:ea typeface="+mn-ea"/>
                    <a:cs typeface="Arial" charset="0"/>
                  </a:rPr>
                  <a:t>0</a:t>
                </a:r>
              </a:p>
            </p:txBody>
          </p:sp>
          <p:sp>
            <p:nvSpPr>
              <p:cNvPr id="25" name="TextBox 29"/>
              <p:cNvSpPr txBox="1">
                <a:spLocks noChangeArrowheads="1"/>
              </p:cNvSpPr>
              <p:nvPr/>
            </p:nvSpPr>
            <p:spPr bwMode="auto">
              <a:xfrm>
                <a:off x="5778089" y="4084605"/>
                <a:ext cx="84960" cy="1617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/>
                <a:r>
                  <a:rPr lang="en-US" sz="1200" dirty="0">
                    <a:solidFill>
                      <a:srgbClr val="FFFFFF"/>
                    </a:solidFill>
                    <a:latin typeface="Arial"/>
                    <a:ea typeface="+mn-ea"/>
                    <a:cs typeface="Arial" charset="0"/>
                  </a:rPr>
                  <a:t>4</a:t>
                </a:r>
              </a:p>
            </p:txBody>
          </p:sp>
          <p:sp>
            <p:nvSpPr>
              <p:cNvPr id="26" name="TextBox 33"/>
              <p:cNvSpPr txBox="1">
                <a:spLocks noChangeArrowheads="1"/>
              </p:cNvSpPr>
              <p:nvPr/>
            </p:nvSpPr>
            <p:spPr bwMode="auto">
              <a:xfrm>
                <a:off x="6532378" y="4084605"/>
                <a:ext cx="84960" cy="1617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/>
                <a:r>
                  <a:rPr lang="en-US" sz="1200" dirty="0">
                    <a:solidFill>
                      <a:srgbClr val="FFFFFF"/>
                    </a:solidFill>
                    <a:latin typeface="Arial"/>
                    <a:ea typeface="+mn-ea"/>
                    <a:cs typeface="Arial" charset="0"/>
                  </a:rPr>
                  <a:t>8</a:t>
                </a:r>
              </a:p>
            </p:txBody>
          </p:sp>
          <p:sp>
            <p:nvSpPr>
              <p:cNvPr id="27" name="TextBox 37"/>
              <p:cNvSpPr txBox="1">
                <a:spLocks noChangeArrowheads="1"/>
              </p:cNvSpPr>
              <p:nvPr/>
            </p:nvSpPr>
            <p:spPr bwMode="auto">
              <a:xfrm>
                <a:off x="7237195" y="4084605"/>
                <a:ext cx="169919" cy="1617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/>
                <a:r>
                  <a:rPr lang="en-US" sz="1200" dirty="0">
                    <a:solidFill>
                      <a:srgbClr val="FFFFFF"/>
                    </a:solidFill>
                    <a:latin typeface="Arial"/>
                    <a:ea typeface="+mn-ea"/>
                    <a:cs typeface="Arial" charset="0"/>
                  </a:rPr>
                  <a:t>12</a:t>
                </a:r>
              </a:p>
            </p:txBody>
          </p:sp>
          <p:sp>
            <p:nvSpPr>
              <p:cNvPr id="28" name="TextBox 42"/>
              <p:cNvSpPr txBox="1">
                <a:spLocks noChangeArrowheads="1"/>
              </p:cNvSpPr>
              <p:nvPr/>
            </p:nvSpPr>
            <p:spPr bwMode="auto">
              <a:xfrm>
                <a:off x="8749186" y="4084605"/>
                <a:ext cx="169919" cy="1617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/>
                <a:r>
                  <a:rPr lang="en-US" sz="1200" dirty="0">
                    <a:solidFill>
                      <a:srgbClr val="FFFFFF"/>
                    </a:solidFill>
                    <a:latin typeface="Arial"/>
                    <a:ea typeface="+mn-ea"/>
                    <a:cs typeface="Arial" charset="0"/>
                  </a:rPr>
                  <a:t>20</a:t>
                </a:r>
              </a:p>
            </p:txBody>
          </p:sp>
          <p:sp>
            <p:nvSpPr>
              <p:cNvPr id="29" name="Line 25"/>
              <p:cNvSpPr>
                <a:spLocks noChangeShapeType="1"/>
              </p:cNvSpPr>
              <p:nvPr/>
            </p:nvSpPr>
            <p:spPr bwMode="auto">
              <a:xfrm flipV="1">
                <a:off x="6574858" y="4036267"/>
                <a:ext cx="0" cy="35769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de-DE" sz="1200">
                  <a:solidFill>
                    <a:srgbClr val="FFFFFF"/>
                  </a:solidFill>
                  <a:latin typeface="Arial"/>
                  <a:ea typeface="+mn-ea"/>
                  <a:cs typeface="Arial" charset="0"/>
                </a:endParaRPr>
              </a:p>
            </p:txBody>
          </p:sp>
          <p:sp>
            <p:nvSpPr>
              <p:cNvPr id="30" name="Line 25"/>
              <p:cNvSpPr>
                <a:spLocks noChangeShapeType="1"/>
              </p:cNvSpPr>
              <p:nvPr/>
            </p:nvSpPr>
            <p:spPr bwMode="auto">
              <a:xfrm flipV="1">
                <a:off x="7327954" y="4036267"/>
                <a:ext cx="0" cy="35769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de-DE" sz="1200">
                  <a:solidFill>
                    <a:srgbClr val="FFFFFF"/>
                  </a:solidFill>
                  <a:latin typeface="Arial"/>
                  <a:ea typeface="+mn-ea"/>
                  <a:cs typeface="Arial" charset="0"/>
                </a:endParaRPr>
              </a:p>
            </p:txBody>
          </p:sp>
          <p:sp>
            <p:nvSpPr>
              <p:cNvPr id="31" name="Line 25"/>
              <p:cNvSpPr>
                <a:spLocks noChangeShapeType="1"/>
              </p:cNvSpPr>
              <p:nvPr/>
            </p:nvSpPr>
            <p:spPr bwMode="auto">
              <a:xfrm flipV="1">
                <a:off x="8835112" y="4035300"/>
                <a:ext cx="0" cy="3577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de-DE" sz="1200">
                  <a:solidFill>
                    <a:srgbClr val="FFFFFF"/>
                  </a:solidFill>
                  <a:latin typeface="Arial"/>
                  <a:ea typeface="+mn-ea"/>
                  <a:cs typeface="Arial" charset="0"/>
                </a:endParaRPr>
              </a:p>
            </p:txBody>
          </p:sp>
          <p:sp>
            <p:nvSpPr>
              <p:cNvPr id="32" name="TextBox 65"/>
              <p:cNvSpPr txBox="1">
                <a:spLocks noChangeArrowheads="1"/>
              </p:cNvSpPr>
              <p:nvPr/>
            </p:nvSpPr>
            <p:spPr bwMode="auto">
              <a:xfrm>
                <a:off x="7993191" y="4084605"/>
                <a:ext cx="169919" cy="1617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/>
                <a:r>
                  <a:rPr lang="en-US" sz="1200" dirty="0">
                    <a:solidFill>
                      <a:srgbClr val="FFFFFF"/>
                    </a:solidFill>
                    <a:latin typeface="Arial"/>
                    <a:ea typeface="+mn-ea"/>
                    <a:cs typeface="Arial" charset="0"/>
                  </a:rPr>
                  <a:t>16</a:t>
                </a:r>
              </a:p>
            </p:txBody>
          </p:sp>
          <p:sp>
            <p:nvSpPr>
              <p:cNvPr id="33" name="Line 25"/>
              <p:cNvSpPr>
                <a:spLocks noChangeShapeType="1"/>
              </p:cNvSpPr>
              <p:nvPr/>
            </p:nvSpPr>
            <p:spPr bwMode="auto">
              <a:xfrm flipV="1">
                <a:off x="8081049" y="4036267"/>
                <a:ext cx="0" cy="35769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de-DE" sz="1200">
                  <a:solidFill>
                    <a:srgbClr val="FFFFFF"/>
                  </a:solidFill>
                  <a:latin typeface="Arial"/>
                  <a:ea typeface="+mn-ea"/>
                  <a:cs typeface="Arial" charset="0"/>
                </a:endParaRPr>
              </a:p>
            </p:txBody>
          </p:sp>
          <p:pic>
            <p:nvPicPr>
              <p:cNvPr id="34" name="Picture 70"/>
              <p:cNvPicPr>
                <a:picLocks noChangeAspect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051265" y="1768281"/>
                <a:ext cx="4083538" cy="1801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5" name="TextBox 22"/>
            <p:cNvSpPr txBox="1">
              <a:spLocks noChangeArrowheads="1"/>
            </p:cNvSpPr>
            <p:nvPr/>
          </p:nvSpPr>
          <p:spPr bwMode="auto">
            <a:xfrm>
              <a:off x="6254990" y="4202520"/>
              <a:ext cx="1694695" cy="242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 dirty="0">
                  <a:solidFill>
                    <a:srgbClr val="FFFFFF"/>
                  </a:solidFill>
                  <a:latin typeface="Arial"/>
                  <a:ea typeface="+mn-ea"/>
                  <a:cs typeface="Arial" charset="0"/>
                </a:rPr>
                <a:t>Overall Survival (mos)</a:t>
              </a:r>
            </a:p>
          </p:txBody>
        </p:sp>
        <p:sp>
          <p:nvSpPr>
            <p:cNvPr id="38" name="TextBox 9"/>
            <p:cNvSpPr txBox="1">
              <a:spLocks noChangeArrowheads="1"/>
            </p:cNvSpPr>
            <p:nvPr/>
          </p:nvSpPr>
          <p:spPr bwMode="auto">
            <a:xfrm>
              <a:off x="7841611" y="2439149"/>
              <a:ext cx="1658938" cy="45815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GB" sz="1400" dirty="0">
                  <a:solidFill>
                    <a:srgbClr val="FFFFFF"/>
                  </a:solidFill>
                  <a:latin typeface="Arial"/>
                  <a:ea typeface="ＭＳ Ｐゴシック"/>
                  <a:cs typeface="ＭＳ Ｐゴシック"/>
                </a:rPr>
                <a:t>HR = 0.74</a:t>
              </a:r>
            </a:p>
            <a:p>
              <a:pPr eaLnBrk="1" hangingPunct="1"/>
              <a:r>
                <a:rPr lang="en-GB" sz="1400" i="1" dirty="0">
                  <a:solidFill>
                    <a:srgbClr val="FFFFFF"/>
                  </a:solidFill>
                  <a:latin typeface="Arial"/>
                  <a:ea typeface="ＭＳ Ｐゴシック"/>
                  <a:cs typeface="ＭＳ Ｐゴシック"/>
                </a:rPr>
                <a:t>P </a:t>
              </a:r>
              <a:r>
                <a:rPr lang="en-GB" sz="1400" dirty="0">
                  <a:solidFill>
                    <a:srgbClr val="FFFFFF"/>
                  </a:solidFill>
                  <a:latin typeface="Arial"/>
                  <a:ea typeface="ＭＳ Ｐゴシック"/>
                  <a:cs typeface="ＭＳ Ｐゴシック"/>
                </a:rPr>
                <a:t>= .028</a:t>
              </a:r>
              <a:endParaRPr lang="en-US" sz="1400" i="1" dirty="0">
                <a:solidFill>
                  <a:srgbClr val="FFFFFF"/>
                </a:solidFill>
                <a:latin typeface="Arial"/>
                <a:ea typeface="ＭＳ Ｐゴシック"/>
                <a:cs typeface="ＭＳ Ｐゴシック"/>
              </a:endParaRPr>
            </a:p>
          </p:txBody>
        </p:sp>
      </p:grpSp>
      <p:graphicFrame>
        <p:nvGraphicFramePr>
          <p:cNvPr id="39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30921"/>
              </p:ext>
            </p:extLst>
          </p:nvPr>
        </p:nvGraphicFramePr>
        <p:xfrm>
          <a:off x="4267200" y="4728832"/>
          <a:ext cx="4896544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504056"/>
                <a:gridCol w="144016"/>
                <a:gridCol w="576064"/>
                <a:gridCol w="792088"/>
                <a:gridCol w="720080"/>
                <a:gridCol w="792088"/>
                <a:gridCol w="720080"/>
              </a:tblGrid>
              <a:tr h="0">
                <a:tc gridSpan="2"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At Risk 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POM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+ LoDEX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302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231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145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71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HiDEX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153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2" name="Content Placeholder 2"/>
          <p:cNvSpPr txBox="1">
            <a:spLocks/>
          </p:cNvSpPr>
          <p:nvPr/>
        </p:nvSpPr>
        <p:spPr bwMode="auto">
          <a:xfrm>
            <a:off x="1295400" y="5754688"/>
            <a:ext cx="6696744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7338" indent="-287338" algn="ctr">
              <a:spcBef>
                <a:spcPct val="20000"/>
              </a:spcBef>
            </a:pPr>
            <a:r>
              <a:rPr lang="en-US" sz="2000" b="1" dirty="0">
                <a:solidFill>
                  <a:srgbClr val="FFEC3B"/>
                </a:solidFill>
                <a:latin typeface="Arial"/>
                <a:ea typeface="+mn-ea"/>
                <a:cs typeface="Arial" charset="0"/>
              </a:rPr>
              <a:t>76 pts (50%) in the HiDEX arm received POM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220916014"/>
              </p:ext>
            </p:extLst>
          </p:nvPr>
        </p:nvGraphicFramePr>
        <p:xfrm>
          <a:off x="19844" y="548682"/>
          <a:ext cx="4696172" cy="2736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 useBgFill="1">
        <p:nvSpPr>
          <p:cNvPr id="4" name="Rectangle 3"/>
          <p:cNvSpPr/>
          <p:nvPr/>
        </p:nvSpPr>
        <p:spPr>
          <a:xfrm>
            <a:off x="1763688" y="620688"/>
            <a:ext cx="216024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12" name="Titolo 1"/>
          <p:cNvSpPr txBox="1">
            <a:spLocks/>
          </p:cNvSpPr>
          <p:nvPr/>
        </p:nvSpPr>
        <p:spPr>
          <a:xfrm>
            <a:off x="-852603" y="90462"/>
            <a:ext cx="10801200" cy="89026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it-IT" sz="2200" kern="0" dirty="0" smtClean="0">
                <a:solidFill>
                  <a:srgbClr val="F09828"/>
                </a:solidFill>
              </a:rPr>
              <a:t>Carfilzomib in Bortezomib-Refractory MM Patients (PX-171-003-A1)</a:t>
            </a:r>
            <a:endParaRPr lang="it-IT" sz="2200" kern="0" dirty="0">
              <a:solidFill>
                <a:srgbClr val="F09828"/>
              </a:solidFill>
            </a:endParaRPr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393767" y="6290156"/>
            <a:ext cx="864272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it-IT" altLang="en-US" sz="800" b="1" dirty="0" smtClean="0">
                <a:solidFill>
                  <a:srgbClr val="FFFFFF"/>
                </a:solidFill>
                <a:latin typeface="Arial" pitchFamily="34" charset="0"/>
                <a:ea typeface="+mn-ea"/>
              </a:rPr>
              <a:t>CR, complete response; DOR, duration of response; MR, minimal response; ORR, overall response rate; PD, progressive disease; PR, partial response; SD, stable disease; VGPR, very good PR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it-IT" altLang="en-US" sz="1200" b="1" dirty="0" smtClean="0">
                <a:solidFill>
                  <a:srgbClr val="FFFFFF"/>
                </a:solidFill>
                <a:latin typeface="Arial" pitchFamily="34" charset="0"/>
                <a:ea typeface="+mn-ea"/>
              </a:rPr>
              <a:t>Siegel DS, </a:t>
            </a:r>
            <a:r>
              <a:rPr lang="it-IT" altLang="en-US" sz="1200" b="1" dirty="0">
                <a:solidFill>
                  <a:srgbClr val="FFFFFF"/>
                </a:solidFill>
                <a:latin typeface="Arial" pitchFamily="34" charset="0"/>
                <a:ea typeface="+mn-ea"/>
              </a:rPr>
              <a:t>et </a:t>
            </a:r>
            <a:r>
              <a:rPr lang="it-IT" altLang="en-US" sz="1200" b="1" dirty="0" smtClean="0">
                <a:solidFill>
                  <a:srgbClr val="FFFFFF"/>
                </a:solidFill>
                <a:latin typeface="Arial" pitchFamily="34" charset="0"/>
                <a:ea typeface="+mn-ea"/>
              </a:rPr>
              <a:t>al. </a:t>
            </a:r>
            <a:r>
              <a:rPr lang="it-IT" altLang="en-US" sz="1200" b="1" i="1" dirty="0" smtClean="0">
                <a:solidFill>
                  <a:srgbClr val="FFFFFF"/>
                </a:solidFill>
                <a:latin typeface="Arial" pitchFamily="34" charset="0"/>
                <a:ea typeface="+mn-ea"/>
              </a:rPr>
              <a:t>J Clin Oncol. </a:t>
            </a:r>
            <a:r>
              <a:rPr lang="it-IT" altLang="en-US" sz="1200" b="1" dirty="0" smtClean="0">
                <a:solidFill>
                  <a:srgbClr val="FFFFFF"/>
                </a:solidFill>
                <a:latin typeface="Arial" pitchFamily="34" charset="0"/>
                <a:ea typeface="+mn-ea"/>
              </a:rPr>
              <a:t>2011; 29(15S): Abstract 8027.</a:t>
            </a:r>
            <a:r>
              <a:rPr lang="en-US" sz="1200" b="1" dirty="0" smtClean="0">
                <a:solidFill>
                  <a:srgbClr val="FFFFFF"/>
                </a:solidFill>
                <a:latin typeface="Arial" pitchFamily="34" charset="0"/>
                <a:ea typeface="+mn-ea"/>
              </a:rPr>
              <a:t> </a:t>
            </a: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-324544" y="476672"/>
            <a:ext cx="46805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it-IT" sz="2000" b="1" dirty="0" smtClean="0">
                <a:solidFill>
                  <a:srgbClr val="FFFFFF"/>
                </a:solidFill>
                <a:latin typeface="Arial" pitchFamily="34" charset="0"/>
                <a:ea typeface="+mn-ea"/>
              </a:rPr>
              <a:t>Response Rates</a:t>
            </a:r>
            <a:endParaRPr lang="it-IT" sz="2000" b="1" dirty="0">
              <a:solidFill>
                <a:srgbClr val="FFFFFF"/>
              </a:solidFill>
              <a:latin typeface="Arial" pitchFamily="34" charset="0"/>
              <a:ea typeface="+mn-ea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-180528" y="3482710"/>
            <a:ext cx="46805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it-IT" sz="2000" b="1" dirty="0" smtClean="0">
                <a:solidFill>
                  <a:srgbClr val="FFFFFF"/>
                </a:solidFill>
                <a:latin typeface="Arial" pitchFamily="34" charset="0"/>
                <a:ea typeface="+mn-ea"/>
              </a:rPr>
              <a:t>PFS by Response</a:t>
            </a:r>
            <a:endParaRPr lang="it-IT" sz="2000" b="1" dirty="0">
              <a:solidFill>
                <a:srgbClr val="FFFFFF"/>
              </a:solidFill>
              <a:latin typeface="Arial" pitchFamily="34" charset="0"/>
              <a:ea typeface="+mn-ea"/>
            </a:endParaRPr>
          </a:p>
        </p:txBody>
      </p:sp>
      <p:graphicFrame>
        <p:nvGraphicFramePr>
          <p:cNvPr id="23" name="Tabel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406193"/>
              </p:ext>
            </p:extLst>
          </p:nvPr>
        </p:nvGraphicFramePr>
        <p:xfrm>
          <a:off x="4989060" y="3893184"/>
          <a:ext cx="3871417" cy="2381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989"/>
                <a:gridCol w="1090428"/>
              </a:tblGrid>
              <a:tr h="141338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 = 266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4" marB="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Grade 3-4, %</a:t>
                      </a:r>
                    </a:p>
                  </a:txBody>
                  <a:tcPr marL="91439" marR="91439" marT="45714" marB="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00"/>
                    </a:solidFill>
                  </a:tcPr>
                </a:tc>
              </a:tr>
              <a:tr h="201798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bg2"/>
                          </a:solidFill>
                          <a:latin typeface="Arial" pitchFamily="34" charset="0"/>
                          <a:cs typeface="Arial" pitchFamily="34" charset="0"/>
                        </a:rPr>
                        <a:t>Hematologic</a:t>
                      </a:r>
                      <a:endParaRPr lang="en-US" sz="1000" b="1" dirty="0">
                        <a:solidFill>
                          <a:schemeClr val="bg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4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4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141338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Thrombocytopenia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4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29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4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1338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Anemia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4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24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4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1338">
                <a:tc>
                  <a:txBody>
                    <a:bodyPr/>
                    <a:lstStyle/>
                    <a:p>
                      <a:r>
                        <a:rPr lang="en-US" sz="1000" b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Neutropenia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4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4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1338">
                <a:tc>
                  <a:txBody>
                    <a:bodyPr/>
                    <a:lstStyle/>
                    <a:p>
                      <a:r>
                        <a:rPr lang="en-US" sz="1000" b="1" dirty="0" err="1" smtClean="0">
                          <a:solidFill>
                            <a:schemeClr val="bg2"/>
                          </a:solidFill>
                          <a:latin typeface="Arial" pitchFamily="34" charset="0"/>
                          <a:cs typeface="Arial" pitchFamily="34" charset="0"/>
                        </a:rPr>
                        <a:t>Nonhematologic</a:t>
                      </a:r>
                      <a:r>
                        <a:rPr lang="en-US" sz="1000" b="1" dirty="0" smtClean="0">
                          <a:solidFill>
                            <a:schemeClr val="bg2"/>
                          </a:solidFill>
                          <a:latin typeface="Arial" pitchFamily="34" charset="0"/>
                          <a:cs typeface="Arial" pitchFamily="34" charset="0"/>
                        </a:rPr>
                        <a:t> (&gt;1.5%)</a:t>
                      </a:r>
                      <a:endParaRPr lang="en-US" sz="1000" b="1" dirty="0">
                        <a:solidFill>
                          <a:schemeClr val="bg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4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4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141338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Fatigue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4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7.5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4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1338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Upper respiratory tract infection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4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4.5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4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1338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Dyspnea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4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3.4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4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1338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Blood creatinine increased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4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2.6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4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1338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bg2"/>
                          </a:solidFill>
                          <a:latin typeface="Arial" pitchFamily="34" charset="0"/>
                          <a:cs typeface="Arial" pitchFamily="34" charset="0"/>
                        </a:rPr>
                        <a:t>Other AEs</a:t>
                      </a:r>
                      <a:r>
                        <a:rPr lang="en-US" sz="1000" b="1" baseline="0" dirty="0" smtClean="0">
                          <a:solidFill>
                            <a:schemeClr val="bg2"/>
                          </a:solidFill>
                          <a:latin typeface="Arial" pitchFamily="34" charset="0"/>
                          <a:cs typeface="Arial" pitchFamily="34" charset="0"/>
                        </a:rPr>
                        <a:t> of Interest </a:t>
                      </a:r>
                      <a:r>
                        <a:rPr lang="en-US" sz="1000" b="1" dirty="0" smtClean="0">
                          <a:solidFill>
                            <a:schemeClr val="bg2"/>
                          </a:solidFill>
                          <a:latin typeface="Arial" pitchFamily="34" charset="0"/>
                          <a:cs typeface="Arial" pitchFamily="34" charset="0"/>
                        </a:rPr>
                        <a:t>(&gt;1.5%)</a:t>
                      </a:r>
                      <a:endParaRPr lang="en-US" sz="1000" b="1" dirty="0">
                        <a:solidFill>
                          <a:schemeClr val="bg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4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4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141338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Peripheral neuropathy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4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1.1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14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4572000" y="3482710"/>
            <a:ext cx="46805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it-IT" sz="2000" b="1" dirty="0" smtClean="0">
                <a:solidFill>
                  <a:srgbClr val="FFFFFF"/>
                </a:solidFill>
                <a:latin typeface="Arial" pitchFamily="34" charset="0"/>
                <a:ea typeface="+mn-ea"/>
              </a:rPr>
              <a:t>Treatment-Emergent AEs</a:t>
            </a:r>
            <a:endParaRPr lang="it-IT" sz="2000" b="1" dirty="0">
              <a:solidFill>
                <a:srgbClr val="FFFFFF"/>
              </a:solidFill>
              <a:latin typeface="Arial" pitchFamily="34" charset="0"/>
              <a:ea typeface="+mn-ea"/>
            </a:endParaRPr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4644008" y="476672"/>
            <a:ext cx="46805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it-IT" sz="2000" b="1" dirty="0" smtClean="0">
                <a:solidFill>
                  <a:srgbClr val="FFFFFF"/>
                </a:solidFill>
                <a:latin typeface="Arial" pitchFamily="34" charset="0"/>
                <a:ea typeface="+mn-ea"/>
              </a:rPr>
              <a:t>Response Rates</a:t>
            </a:r>
            <a:endParaRPr lang="it-IT" sz="2000" b="1" dirty="0">
              <a:solidFill>
                <a:srgbClr val="FFFFFF"/>
              </a:solidFill>
              <a:latin typeface="Arial" pitchFamily="34" charset="0"/>
              <a:ea typeface="+mn-e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9512" y="2276872"/>
            <a:ext cx="391680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FFFFFF"/>
              </a:solidFill>
            </a:endParaRP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381314809"/>
              </p:ext>
            </p:extLst>
          </p:nvPr>
        </p:nvGraphicFramePr>
        <p:xfrm>
          <a:off x="5280672" y="1052736"/>
          <a:ext cx="3579804" cy="16561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580112" y="2564916"/>
            <a:ext cx="5040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>
                <a:solidFill>
                  <a:srgbClr val="FFFFFF"/>
                </a:solidFill>
                <a:latin typeface="Arial"/>
                <a:ea typeface="+mn-ea"/>
              </a:rPr>
              <a:t>(n = 1)</a:t>
            </a:r>
            <a:endParaRPr lang="en-US" sz="700" b="1" dirty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56176" y="2579055"/>
            <a:ext cx="5040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>
                <a:solidFill>
                  <a:srgbClr val="FFFFFF"/>
                </a:solidFill>
                <a:latin typeface="Arial"/>
                <a:ea typeface="+mn-ea"/>
              </a:rPr>
              <a:t>(n = 13)</a:t>
            </a:r>
            <a:endParaRPr lang="en-US" sz="700" b="1" dirty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60232" y="2564916"/>
            <a:ext cx="5040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>
                <a:solidFill>
                  <a:srgbClr val="FFFFFF"/>
                </a:solidFill>
                <a:latin typeface="Arial"/>
                <a:ea typeface="+mn-ea"/>
              </a:rPr>
              <a:t>(n = 47)</a:t>
            </a:r>
            <a:endParaRPr lang="en-US" sz="700" b="1" dirty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64288" y="2580885"/>
            <a:ext cx="5040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>
                <a:solidFill>
                  <a:srgbClr val="FFFFFF"/>
                </a:solidFill>
                <a:latin typeface="Arial"/>
                <a:ea typeface="+mn-ea"/>
              </a:rPr>
              <a:t>(n = 34)</a:t>
            </a:r>
            <a:endParaRPr lang="en-US" sz="700" b="1" dirty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68344" y="2564916"/>
            <a:ext cx="5040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>
                <a:solidFill>
                  <a:srgbClr val="FFFFFF"/>
                </a:solidFill>
                <a:latin typeface="Arial"/>
                <a:ea typeface="+mn-ea"/>
              </a:rPr>
              <a:t>(n = 81)</a:t>
            </a:r>
            <a:endParaRPr lang="en-US" sz="700" b="1" dirty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172400" y="2564916"/>
            <a:ext cx="5040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>
                <a:solidFill>
                  <a:srgbClr val="FFFFFF"/>
                </a:solidFill>
                <a:latin typeface="Arial"/>
                <a:ea typeface="+mn-ea"/>
              </a:rPr>
              <a:t>(n = 69)</a:t>
            </a:r>
            <a:endParaRPr lang="en-US" sz="700" b="1" dirty="0">
              <a:solidFill>
                <a:srgbClr val="FFFFFF"/>
              </a:solidFill>
              <a:latin typeface="Arial"/>
              <a:ea typeface="+mn-ea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724128" y="1340768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5724128" y="1556792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585540" y="1340768"/>
            <a:ext cx="82296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588224" y="1556792"/>
            <a:ext cx="27432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83139" y="1254532"/>
            <a:ext cx="84910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900" b="1" dirty="0" smtClean="0">
                <a:solidFill>
                  <a:srgbClr val="FFFFFF"/>
                </a:solidFill>
                <a:latin typeface="Arial"/>
                <a:ea typeface="+mn-ea"/>
              </a:rPr>
              <a:t>CBR = 37%</a:t>
            </a:r>
          </a:p>
          <a:p>
            <a:pPr>
              <a:spcAft>
                <a:spcPts val="600"/>
              </a:spcAft>
            </a:pPr>
            <a:r>
              <a:rPr lang="en-US" sz="900" b="1" dirty="0" smtClean="0">
                <a:solidFill>
                  <a:srgbClr val="FFFFFF"/>
                </a:solidFill>
                <a:latin typeface="Arial"/>
                <a:ea typeface="+mn-ea"/>
              </a:rPr>
              <a:t>ORR = 24%</a:t>
            </a:r>
            <a:endParaRPr lang="en-US" sz="900" b="1" dirty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34478" y="1255710"/>
            <a:ext cx="292388" cy="120032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700" b="1" dirty="0" smtClean="0">
                <a:solidFill>
                  <a:srgbClr val="FFFFFF"/>
                </a:solidFill>
                <a:latin typeface="Arial"/>
                <a:ea typeface="+mn-ea"/>
              </a:rPr>
              <a:t>Percentage of Patients</a:t>
            </a:r>
            <a:endParaRPr lang="en-US" sz="700" b="1" dirty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005817" y="2780928"/>
            <a:ext cx="3960440" cy="360040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FFFF00"/>
                </a:solidFill>
              </a:rPr>
              <a:t>Subset analyses of higher-risk populations showed similar response rates</a:t>
            </a:r>
          </a:p>
          <a:p>
            <a:pPr algn="ctr"/>
            <a:r>
              <a:rPr lang="en-US" sz="800" b="1" dirty="0" smtClean="0">
                <a:solidFill>
                  <a:srgbClr val="FFFFFF"/>
                </a:solidFill>
              </a:rPr>
              <a:t>(</a:t>
            </a:r>
            <a:r>
              <a:rPr lang="en-US" sz="800" b="1" dirty="0" err="1" smtClean="0">
                <a:solidFill>
                  <a:srgbClr val="FFFFFF"/>
                </a:solidFill>
              </a:rPr>
              <a:t>eg</a:t>
            </a:r>
            <a:r>
              <a:rPr lang="en-US" sz="800" b="1" dirty="0" smtClean="0">
                <a:solidFill>
                  <a:srgbClr val="FFFFFF"/>
                </a:solidFill>
              </a:rPr>
              <a:t>, unfavorable </a:t>
            </a:r>
            <a:r>
              <a:rPr lang="en-US" sz="800" b="1" dirty="0" err="1" smtClean="0">
                <a:solidFill>
                  <a:srgbClr val="FFFFFF"/>
                </a:solidFill>
              </a:rPr>
              <a:t>cytogenetics</a:t>
            </a:r>
            <a:r>
              <a:rPr lang="en-US" sz="800" b="1" dirty="0" smtClean="0">
                <a:solidFill>
                  <a:srgbClr val="FFFFFF"/>
                </a:solidFill>
              </a:rPr>
              <a:t>, baseline peripheral neuropathy)</a:t>
            </a:r>
            <a:endParaRPr lang="en-US" sz="800" b="1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60408" y="3172326"/>
            <a:ext cx="285195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solidFill>
                  <a:srgbClr val="FFFFFF"/>
                </a:solidFill>
                <a:latin typeface="Arial"/>
                <a:ea typeface="+mn-ea"/>
              </a:rPr>
              <a:t>* CR IRC determined; 11 patients had unconfirmed response</a:t>
            </a:r>
            <a:endParaRPr lang="en-US" sz="600" b="1" dirty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386380" y="841589"/>
            <a:ext cx="2714012" cy="216024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FFFF00"/>
                </a:solidFill>
              </a:rPr>
              <a:t>DOR: 7.8 months (≥PR) and 8.3 months (≥MR)</a:t>
            </a:r>
            <a:endParaRPr lang="en-US" sz="900" b="1" dirty="0">
              <a:solidFill>
                <a:srgbClr val="FFFF00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722376" y="4055328"/>
            <a:ext cx="0" cy="19659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83568" y="5989320"/>
            <a:ext cx="29523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640080" y="4078224"/>
            <a:ext cx="73152" cy="1911096"/>
            <a:chOff x="640080" y="4078224"/>
            <a:chExt cx="73152" cy="1911096"/>
          </a:xfrm>
        </p:grpSpPr>
        <p:cxnSp>
          <p:nvCxnSpPr>
            <p:cNvPr id="37" name="Straight Connector 36"/>
            <p:cNvCxnSpPr/>
            <p:nvPr/>
          </p:nvCxnSpPr>
          <p:spPr>
            <a:xfrm flipH="1">
              <a:off x="640080" y="5989320"/>
              <a:ext cx="640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649224" y="5596128"/>
              <a:ext cx="640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/>
            <p:cNvGrpSpPr/>
            <p:nvPr/>
          </p:nvGrpSpPr>
          <p:grpSpPr>
            <a:xfrm>
              <a:off x="649224" y="4837176"/>
              <a:ext cx="64008" cy="393192"/>
              <a:chOff x="182880" y="5748528"/>
              <a:chExt cx="64008" cy="393192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flipH="1">
                <a:off x="182880" y="6141720"/>
                <a:ext cx="640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>
                <a:off x="182880" y="5748528"/>
                <a:ext cx="640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649224" y="4078224"/>
              <a:ext cx="64008" cy="393192"/>
              <a:chOff x="182880" y="5748528"/>
              <a:chExt cx="64008" cy="393192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 flipH="1">
                <a:off x="182880" y="6141720"/>
                <a:ext cx="640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182880" y="5748528"/>
                <a:ext cx="640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" name="Group 45"/>
          <p:cNvGrpSpPr/>
          <p:nvPr/>
        </p:nvGrpSpPr>
        <p:grpSpPr>
          <a:xfrm rot="16200000">
            <a:off x="2390591" y="4787449"/>
            <a:ext cx="48006" cy="2442604"/>
            <a:chOff x="640080" y="4078224"/>
            <a:chExt cx="73152" cy="1911096"/>
          </a:xfrm>
        </p:grpSpPr>
        <p:cxnSp>
          <p:nvCxnSpPr>
            <p:cNvPr id="47" name="Straight Connector 46"/>
            <p:cNvCxnSpPr/>
            <p:nvPr/>
          </p:nvCxnSpPr>
          <p:spPr>
            <a:xfrm flipH="1">
              <a:off x="640080" y="5989320"/>
              <a:ext cx="640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649224" y="5596128"/>
              <a:ext cx="640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/>
            <p:cNvGrpSpPr/>
            <p:nvPr/>
          </p:nvGrpSpPr>
          <p:grpSpPr>
            <a:xfrm>
              <a:off x="649224" y="4837176"/>
              <a:ext cx="64008" cy="393192"/>
              <a:chOff x="182880" y="5748528"/>
              <a:chExt cx="64008" cy="393192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 flipH="1">
                <a:off x="182880" y="6141720"/>
                <a:ext cx="640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182880" y="5748528"/>
                <a:ext cx="640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649222" y="4078224"/>
              <a:ext cx="64010" cy="384877"/>
              <a:chOff x="182878" y="5748528"/>
              <a:chExt cx="64010" cy="384877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 flipH="1">
                <a:off x="182878" y="6133405"/>
                <a:ext cx="6400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182880" y="5748528"/>
                <a:ext cx="640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TextBox 54"/>
          <p:cNvSpPr txBox="1"/>
          <p:nvPr/>
        </p:nvSpPr>
        <p:spPr>
          <a:xfrm>
            <a:off x="290328" y="3966159"/>
            <a:ext cx="432048" cy="2177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2100"/>
              </a:spcAft>
            </a:pPr>
            <a:r>
              <a:rPr lang="en-US" sz="800" b="1" dirty="0" smtClean="0">
                <a:solidFill>
                  <a:srgbClr val="FFFFFF"/>
                </a:solidFill>
                <a:latin typeface="Arial"/>
                <a:ea typeface="+mn-ea"/>
              </a:rPr>
              <a:t>1.0</a:t>
            </a:r>
          </a:p>
          <a:p>
            <a:pPr algn="r">
              <a:spcAft>
                <a:spcPts val="2100"/>
              </a:spcAft>
            </a:pPr>
            <a:r>
              <a:rPr lang="en-US" sz="800" b="1" dirty="0" smtClean="0">
                <a:solidFill>
                  <a:srgbClr val="FFFFFF"/>
                </a:solidFill>
                <a:latin typeface="Arial"/>
                <a:ea typeface="+mn-ea"/>
              </a:rPr>
              <a:t>0.8</a:t>
            </a:r>
          </a:p>
          <a:p>
            <a:pPr algn="r">
              <a:spcAft>
                <a:spcPts val="2100"/>
              </a:spcAft>
            </a:pPr>
            <a:r>
              <a:rPr lang="en-US" sz="800" b="1" dirty="0" smtClean="0">
                <a:solidFill>
                  <a:srgbClr val="FFFFFF"/>
                </a:solidFill>
                <a:latin typeface="Arial"/>
                <a:ea typeface="+mn-ea"/>
              </a:rPr>
              <a:t>0.6</a:t>
            </a:r>
          </a:p>
          <a:p>
            <a:pPr algn="r">
              <a:spcAft>
                <a:spcPts val="2100"/>
              </a:spcAft>
            </a:pPr>
            <a:r>
              <a:rPr lang="en-US" sz="800" b="1" dirty="0" smtClean="0">
                <a:solidFill>
                  <a:srgbClr val="FFFFFF"/>
                </a:solidFill>
                <a:latin typeface="Arial"/>
                <a:ea typeface="+mn-ea"/>
              </a:rPr>
              <a:t>0.4</a:t>
            </a:r>
          </a:p>
          <a:p>
            <a:pPr algn="r">
              <a:spcAft>
                <a:spcPts val="2100"/>
              </a:spcAft>
            </a:pPr>
            <a:r>
              <a:rPr lang="en-US" sz="800" b="1" dirty="0" smtClean="0">
                <a:solidFill>
                  <a:srgbClr val="FFFFFF"/>
                </a:solidFill>
                <a:latin typeface="Arial"/>
                <a:ea typeface="+mn-ea"/>
              </a:rPr>
              <a:t>0.2</a:t>
            </a:r>
          </a:p>
          <a:p>
            <a:pPr algn="r">
              <a:spcAft>
                <a:spcPts val="2100"/>
              </a:spcAft>
            </a:pPr>
            <a:r>
              <a:rPr lang="en-US" sz="800" b="1" dirty="0" smtClean="0">
                <a:solidFill>
                  <a:srgbClr val="FFFFFF"/>
                </a:solidFill>
                <a:latin typeface="Arial"/>
                <a:ea typeface="+mn-ea"/>
              </a:rPr>
              <a:t>0.0</a:t>
            </a:r>
            <a:endParaRPr lang="en-US" sz="800" b="1" dirty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11560" y="6021288"/>
            <a:ext cx="35283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60375" algn="l"/>
                <a:tab pos="914400" algn="l"/>
                <a:tab pos="1430338" algn="l"/>
                <a:tab pos="1884363" algn="l"/>
                <a:tab pos="2400300" algn="l"/>
                <a:tab pos="2855913" algn="l"/>
              </a:tabLst>
            </a:pPr>
            <a:r>
              <a:rPr lang="en-US" sz="900" b="1" dirty="0" smtClean="0">
                <a:solidFill>
                  <a:srgbClr val="FFFFFF"/>
                </a:solidFill>
                <a:latin typeface="Arial"/>
                <a:ea typeface="+mn-ea"/>
              </a:rPr>
              <a:t>0	3	 6	9	12	15	18</a:t>
            </a:r>
            <a:endParaRPr lang="en-US" sz="900" b="1" dirty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691680" y="6155136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rgbClr val="FFFFFF"/>
                </a:solidFill>
                <a:latin typeface="Arial"/>
                <a:ea typeface="+mn-ea"/>
              </a:rPr>
              <a:t>Months</a:t>
            </a:r>
            <a:endParaRPr lang="en-US" sz="900" b="1" dirty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79512" y="3983377"/>
            <a:ext cx="323165" cy="208823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rgbClr val="FFFFFF"/>
                </a:solidFill>
                <a:latin typeface="Arial"/>
                <a:ea typeface="+mn-ea"/>
              </a:rPr>
              <a:t>Proportion Without Progression</a:t>
            </a:r>
            <a:endParaRPr lang="en-US" sz="900" b="1" dirty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752481" y="4070356"/>
            <a:ext cx="288851" cy="1882775"/>
          </a:xfrm>
          <a:custGeom>
            <a:avLst/>
            <a:gdLst>
              <a:gd name="connsiteX0" fmla="*/ 0 w 276225"/>
              <a:gd name="connsiteY0" fmla="*/ 0 h 1882775"/>
              <a:gd name="connsiteX1" fmla="*/ 276225 w 276225"/>
              <a:gd name="connsiteY1" fmla="*/ 1882775 h 1882775"/>
              <a:gd name="connsiteX0" fmla="*/ 3305 w 279530"/>
              <a:gd name="connsiteY0" fmla="*/ 0 h 1882775"/>
              <a:gd name="connsiteX1" fmla="*/ 204 w 279530"/>
              <a:gd name="connsiteY1" fmla="*/ 56356 h 1882775"/>
              <a:gd name="connsiteX2" fmla="*/ 279530 w 279530"/>
              <a:gd name="connsiteY2" fmla="*/ 1882775 h 1882775"/>
              <a:gd name="connsiteX0" fmla="*/ 3101 w 279326"/>
              <a:gd name="connsiteY0" fmla="*/ 0 h 1882775"/>
              <a:gd name="connsiteX1" fmla="*/ 0 w 279326"/>
              <a:gd name="connsiteY1" fmla="*/ 56356 h 1882775"/>
              <a:gd name="connsiteX2" fmla="*/ 279326 w 279326"/>
              <a:gd name="connsiteY2" fmla="*/ 1882775 h 1882775"/>
              <a:gd name="connsiteX0" fmla="*/ 0 w 276225"/>
              <a:gd name="connsiteY0" fmla="*/ 0 h 1882775"/>
              <a:gd name="connsiteX1" fmla="*/ 4043 w 276225"/>
              <a:gd name="connsiteY1" fmla="*/ 56356 h 1882775"/>
              <a:gd name="connsiteX2" fmla="*/ 276225 w 276225"/>
              <a:gd name="connsiteY2" fmla="*/ 1882775 h 1882775"/>
              <a:gd name="connsiteX0" fmla="*/ 3101 w 279326"/>
              <a:gd name="connsiteY0" fmla="*/ 0 h 1882775"/>
              <a:gd name="connsiteX1" fmla="*/ 0 w 279326"/>
              <a:gd name="connsiteY1" fmla="*/ 56356 h 1882775"/>
              <a:gd name="connsiteX2" fmla="*/ 279326 w 279326"/>
              <a:gd name="connsiteY2" fmla="*/ 1882775 h 1882775"/>
              <a:gd name="connsiteX0" fmla="*/ 3101 w 279326"/>
              <a:gd name="connsiteY0" fmla="*/ 0 h 1882775"/>
              <a:gd name="connsiteX1" fmla="*/ 0 w 279326"/>
              <a:gd name="connsiteY1" fmla="*/ 56356 h 1882775"/>
              <a:gd name="connsiteX2" fmla="*/ 23813 w 279326"/>
              <a:gd name="connsiteY2" fmla="*/ 63500 h 1882775"/>
              <a:gd name="connsiteX3" fmla="*/ 279326 w 279326"/>
              <a:gd name="connsiteY3" fmla="*/ 1882775 h 1882775"/>
              <a:gd name="connsiteX0" fmla="*/ 3101 w 279326"/>
              <a:gd name="connsiteY0" fmla="*/ 0 h 1882775"/>
              <a:gd name="connsiteX1" fmla="*/ 0 w 279326"/>
              <a:gd name="connsiteY1" fmla="*/ 56356 h 1882775"/>
              <a:gd name="connsiteX2" fmla="*/ 23813 w 279326"/>
              <a:gd name="connsiteY2" fmla="*/ 63500 h 1882775"/>
              <a:gd name="connsiteX3" fmla="*/ 279326 w 279326"/>
              <a:gd name="connsiteY3" fmla="*/ 1882775 h 1882775"/>
              <a:gd name="connsiteX0" fmla="*/ 3101 w 279326"/>
              <a:gd name="connsiteY0" fmla="*/ 0 h 1882775"/>
              <a:gd name="connsiteX1" fmla="*/ 0 w 279326"/>
              <a:gd name="connsiteY1" fmla="*/ 56356 h 1882775"/>
              <a:gd name="connsiteX2" fmla="*/ 23813 w 279326"/>
              <a:gd name="connsiteY2" fmla="*/ 63500 h 1882775"/>
              <a:gd name="connsiteX3" fmla="*/ 26194 w 279326"/>
              <a:gd name="connsiteY3" fmla="*/ 70644 h 1882775"/>
              <a:gd name="connsiteX4" fmla="*/ 279326 w 279326"/>
              <a:gd name="connsiteY4" fmla="*/ 1882775 h 1882775"/>
              <a:gd name="connsiteX0" fmla="*/ 3101 w 279326"/>
              <a:gd name="connsiteY0" fmla="*/ 0 h 1882775"/>
              <a:gd name="connsiteX1" fmla="*/ 0 w 279326"/>
              <a:gd name="connsiteY1" fmla="*/ 56356 h 1882775"/>
              <a:gd name="connsiteX2" fmla="*/ 23813 w 279326"/>
              <a:gd name="connsiteY2" fmla="*/ 63500 h 1882775"/>
              <a:gd name="connsiteX3" fmla="*/ 26194 w 279326"/>
              <a:gd name="connsiteY3" fmla="*/ 70644 h 1882775"/>
              <a:gd name="connsiteX4" fmla="*/ 40481 w 279326"/>
              <a:gd name="connsiteY4" fmla="*/ 77788 h 1882775"/>
              <a:gd name="connsiteX5" fmla="*/ 279326 w 279326"/>
              <a:gd name="connsiteY5" fmla="*/ 1882775 h 1882775"/>
              <a:gd name="connsiteX0" fmla="*/ 3101 w 279326"/>
              <a:gd name="connsiteY0" fmla="*/ 0 h 1882775"/>
              <a:gd name="connsiteX1" fmla="*/ 0 w 279326"/>
              <a:gd name="connsiteY1" fmla="*/ 56356 h 1882775"/>
              <a:gd name="connsiteX2" fmla="*/ 23813 w 279326"/>
              <a:gd name="connsiteY2" fmla="*/ 63500 h 1882775"/>
              <a:gd name="connsiteX3" fmla="*/ 26194 w 279326"/>
              <a:gd name="connsiteY3" fmla="*/ 70644 h 1882775"/>
              <a:gd name="connsiteX4" fmla="*/ 40481 w 279326"/>
              <a:gd name="connsiteY4" fmla="*/ 77788 h 1882775"/>
              <a:gd name="connsiteX5" fmla="*/ 38100 w 279326"/>
              <a:gd name="connsiteY5" fmla="*/ 127794 h 1882775"/>
              <a:gd name="connsiteX6" fmla="*/ 279326 w 279326"/>
              <a:gd name="connsiteY6" fmla="*/ 1882775 h 1882775"/>
              <a:gd name="connsiteX0" fmla="*/ 3101 w 279326"/>
              <a:gd name="connsiteY0" fmla="*/ 0 h 1882775"/>
              <a:gd name="connsiteX1" fmla="*/ 0 w 279326"/>
              <a:gd name="connsiteY1" fmla="*/ 56356 h 1882775"/>
              <a:gd name="connsiteX2" fmla="*/ 23813 w 279326"/>
              <a:gd name="connsiteY2" fmla="*/ 63500 h 1882775"/>
              <a:gd name="connsiteX3" fmla="*/ 26194 w 279326"/>
              <a:gd name="connsiteY3" fmla="*/ 70644 h 1882775"/>
              <a:gd name="connsiteX4" fmla="*/ 40481 w 279326"/>
              <a:gd name="connsiteY4" fmla="*/ 77788 h 1882775"/>
              <a:gd name="connsiteX5" fmla="*/ 38100 w 279326"/>
              <a:gd name="connsiteY5" fmla="*/ 127794 h 1882775"/>
              <a:gd name="connsiteX6" fmla="*/ 279326 w 279326"/>
              <a:gd name="connsiteY6" fmla="*/ 1882775 h 1882775"/>
              <a:gd name="connsiteX0" fmla="*/ 3101 w 279326"/>
              <a:gd name="connsiteY0" fmla="*/ 0 h 1882775"/>
              <a:gd name="connsiteX1" fmla="*/ 0 w 279326"/>
              <a:gd name="connsiteY1" fmla="*/ 56356 h 1882775"/>
              <a:gd name="connsiteX2" fmla="*/ 23813 w 279326"/>
              <a:gd name="connsiteY2" fmla="*/ 63500 h 1882775"/>
              <a:gd name="connsiteX3" fmla="*/ 26194 w 279326"/>
              <a:gd name="connsiteY3" fmla="*/ 70644 h 1882775"/>
              <a:gd name="connsiteX4" fmla="*/ 40481 w 279326"/>
              <a:gd name="connsiteY4" fmla="*/ 77788 h 1882775"/>
              <a:gd name="connsiteX5" fmla="*/ 38100 w 279326"/>
              <a:gd name="connsiteY5" fmla="*/ 127794 h 1882775"/>
              <a:gd name="connsiteX6" fmla="*/ 73819 w 279326"/>
              <a:gd name="connsiteY6" fmla="*/ 137319 h 1882775"/>
              <a:gd name="connsiteX7" fmla="*/ 279326 w 279326"/>
              <a:gd name="connsiteY7" fmla="*/ 1882775 h 1882775"/>
              <a:gd name="connsiteX0" fmla="*/ 3101 w 279326"/>
              <a:gd name="connsiteY0" fmla="*/ 0 h 1882775"/>
              <a:gd name="connsiteX1" fmla="*/ 0 w 279326"/>
              <a:gd name="connsiteY1" fmla="*/ 56356 h 1882775"/>
              <a:gd name="connsiteX2" fmla="*/ 23813 w 279326"/>
              <a:gd name="connsiteY2" fmla="*/ 63500 h 1882775"/>
              <a:gd name="connsiteX3" fmla="*/ 26194 w 279326"/>
              <a:gd name="connsiteY3" fmla="*/ 70644 h 1882775"/>
              <a:gd name="connsiteX4" fmla="*/ 40481 w 279326"/>
              <a:gd name="connsiteY4" fmla="*/ 77788 h 1882775"/>
              <a:gd name="connsiteX5" fmla="*/ 38100 w 279326"/>
              <a:gd name="connsiteY5" fmla="*/ 127794 h 1882775"/>
              <a:gd name="connsiteX6" fmla="*/ 73819 w 279326"/>
              <a:gd name="connsiteY6" fmla="*/ 137319 h 1882775"/>
              <a:gd name="connsiteX7" fmla="*/ 279326 w 279326"/>
              <a:gd name="connsiteY7" fmla="*/ 1882775 h 1882775"/>
              <a:gd name="connsiteX0" fmla="*/ 3101 w 279326"/>
              <a:gd name="connsiteY0" fmla="*/ 0 h 1882775"/>
              <a:gd name="connsiteX1" fmla="*/ 0 w 279326"/>
              <a:gd name="connsiteY1" fmla="*/ 56356 h 1882775"/>
              <a:gd name="connsiteX2" fmla="*/ 23813 w 279326"/>
              <a:gd name="connsiteY2" fmla="*/ 63500 h 1882775"/>
              <a:gd name="connsiteX3" fmla="*/ 26194 w 279326"/>
              <a:gd name="connsiteY3" fmla="*/ 70644 h 1882775"/>
              <a:gd name="connsiteX4" fmla="*/ 40481 w 279326"/>
              <a:gd name="connsiteY4" fmla="*/ 77788 h 1882775"/>
              <a:gd name="connsiteX5" fmla="*/ 38100 w 279326"/>
              <a:gd name="connsiteY5" fmla="*/ 127794 h 1882775"/>
              <a:gd name="connsiteX6" fmla="*/ 73819 w 279326"/>
              <a:gd name="connsiteY6" fmla="*/ 134938 h 1882775"/>
              <a:gd name="connsiteX7" fmla="*/ 279326 w 279326"/>
              <a:gd name="connsiteY7" fmla="*/ 1882775 h 1882775"/>
              <a:gd name="connsiteX0" fmla="*/ 3101 w 279326"/>
              <a:gd name="connsiteY0" fmla="*/ 0 h 1882775"/>
              <a:gd name="connsiteX1" fmla="*/ 0 w 279326"/>
              <a:gd name="connsiteY1" fmla="*/ 56356 h 1882775"/>
              <a:gd name="connsiteX2" fmla="*/ 23813 w 279326"/>
              <a:gd name="connsiteY2" fmla="*/ 63500 h 1882775"/>
              <a:gd name="connsiteX3" fmla="*/ 26194 w 279326"/>
              <a:gd name="connsiteY3" fmla="*/ 70644 h 1882775"/>
              <a:gd name="connsiteX4" fmla="*/ 40481 w 279326"/>
              <a:gd name="connsiteY4" fmla="*/ 77788 h 1882775"/>
              <a:gd name="connsiteX5" fmla="*/ 38100 w 279326"/>
              <a:gd name="connsiteY5" fmla="*/ 127794 h 1882775"/>
              <a:gd name="connsiteX6" fmla="*/ 73819 w 279326"/>
              <a:gd name="connsiteY6" fmla="*/ 134938 h 1882775"/>
              <a:gd name="connsiteX7" fmla="*/ 73819 w 279326"/>
              <a:gd name="connsiteY7" fmla="*/ 184944 h 1882775"/>
              <a:gd name="connsiteX8" fmla="*/ 279326 w 279326"/>
              <a:gd name="connsiteY8" fmla="*/ 1882775 h 1882775"/>
              <a:gd name="connsiteX0" fmla="*/ 3101 w 279326"/>
              <a:gd name="connsiteY0" fmla="*/ 0 h 1882775"/>
              <a:gd name="connsiteX1" fmla="*/ 0 w 279326"/>
              <a:gd name="connsiteY1" fmla="*/ 56356 h 1882775"/>
              <a:gd name="connsiteX2" fmla="*/ 23813 w 279326"/>
              <a:gd name="connsiteY2" fmla="*/ 63500 h 1882775"/>
              <a:gd name="connsiteX3" fmla="*/ 26194 w 279326"/>
              <a:gd name="connsiteY3" fmla="*/ 70644 h 1882775"/>
              <a:gd name="connsiteX4" fmla="*/ 40481 w 279326"/>
              <a:gd name="connsiteY4" fmla="*/ 77788 h 1882775"/>
              <a:gd name="connsiteX5" fmla="*/ 38100 w 279326"/>
              <a:gd name="connsiteY5" fmla="*/ 127794 h 1882775"/>
              <a:gd name="connsiteX6" fmla="*/ 73819 w 279326"/>
              <a:gd name="connsiteY6" fmla="*/ 134938 h 1882775"/>
              <a:gd name="connsiteX7" fmla="*/ 73819 w 279326"/>
              <a:gd name="connsiteY7" fmla="*/ 184944 h 1882775"/>
              <a:gd name="connsiteX8" fmla="*/ 279326 w 279326"/>
              <a:gd name="connsiteY8" fmla="*/ 1882775 h 1882775"/>
              <a:gd name="connsiteX0" fmla="*/ 3101 w 279326"/>
              <a:gd name="connsiteY0" fmla="*/ 0 h 1882775"/>
              <a:gd name="connsiteX1" fmla="*/ 0 w 279326"/>
              <a:gd name="connsiteY1" fmla="*/ 56356 h 1882775"/>
              <a:gd name="connsiteX2" fmla="*/ 23813 w 279326"/>
              <a:gd name="connsiteY2" fmla="*/ 63500 h 1882775"/>
              <a:gd name="connsiteX3" fmla="*/ 26194 w 279326"/>
              <a:gd name="connsiteY3" fmla="*/ 70644 h 1882775"/>
              <a:gd name="connsiteX4" fmla="*/ 40481 w 279326"/>
              <a:gd name="connsiteY4" fmla="*/ 77788 h 1882775"/>
              <a:gd name="connsiteX5" fmla="*/ 38100 w 279326"/>
              <a:gd name="connsiteY5" fmla="*/ 127794 h 1882775"/>
              <a:gd name="connsiteX6" fmla="*/ 73819 w 279326"/>
              <a:gd name="connsiteY6" fmla="*/ 134938 h 1882775"/>
              <a:gd name="connsiteX7" fmla="*/ 73819 w 279326"/>
              <a:gd name="connsiteY7" fmla="*/ 184944 h 1882775"/>
              <a:gd name="connsiteX8" fmla="*/ 83344 w 279326"/>
              <a:gd name="connsiteY8" fmla="*/ 187325 h 1882775"/>
              <a:gd name="connsiteX9" fmla="*/ 279326 w 279326"/>
              <a:gd name="connsiteY9" fmla="*/ 1882775 h 1882775"/>
              <a:gd name="connsiteX0" fmla="*/ 3101 w 279326"/>
              <a:gd name="connsiteY0" fmla="*/ 0 h 1882775"/>
              <a:gd name="connsiteX1" fmla="*/ 0 w 279326"/>
              <a:gd name="connsiteY1" fmla="*/ 56356 h 1882775"/>
              <a:gd name="connsiteX2" fmla="*/ 23813 w 279326"/>
              <a:gd name="connsiteY2" fmla="*/ 63500 h 1882775"/>
              <a:gd name="connsiteX3" fmla="*/ 26194 w 279326"/>
              <a:gd name="connsiteY3" fmla="*/ 70644 h 1882775"/>
              <a:gd name="connsiteX4" fmla="*/ 40481 w 279326"/>
              <a:gd name="connsiteY4" fmla="*/ 77788 h 1882775"/>
              <a:gd name="connsiteX5" fmla="*/ 38100 w 279326"/>
              <a:gd name="connsiteY5" fmla="*/ 127794 h 1882775"/>
              <a:gd name="connsiteX6" fmla="*/ 73819 w 279326"/>
              <a:gd name="connsiteY6" fmla="*/ 134938 h 1882775"/>
              <a:gd name="connsiteX7" fmla="*/ 73819 w 279326"/>
              <a:gd name="connsiteY7" fmla="*/ 184944 h 1882775"/>
              <a:gd name="connsiteX8" fmla="*/ 83344 w 279326"/>
              <a:gd name="connsiteY8" fmla="*/ 187325 h 1882775"/>
              <a:gd name="connsiteX9" fmla="*/ 83344 w 279326"/>
              <a:gd name="connsiteY9" fmla="*/ 1051719 h 1882775"/>
              <a:gd name="connsiteX10" fmla="*/ 279326 w 279326"/>
              <a:gd name="connsiteY10" fmla="*/ 1882775 h 1882775"/>
              <a:gd name="connsiteX0" fmla="*/ 3101 w 279326"/>
              <a:gd name="connsiteY0" fmla="*/ 0 h 1882775"/>
              <a:gd name="connsiteX1" fmla="*/ 0 w 279326"/>
              <a:gd name="connsiteY1" fmla="*/ 56356 h 1882775"/>
              <a:gd name="connsiteX2" fmla="*/ 23813 w 279326"/>
              <a:gd name="connsiteY2" fmla="*/ 63500 h 1882775"/>
              <a:gd name="connsiteX3" fmla="*/ 26194 w 279326"/>
              <a:gd name="connsiteY3" fmla="*/ 70644 h 1882775"/>
              <a:gd name="connsiteX4" fmla="*/ 40481 w 279326"/>
              <a:gd name="connsiteY4" fmla="*/ 77788 h 1882775"/>
              <a:gd name="connsiteX5" fmla="*/ 38100 w 279326"/>
              <a:gd name="connsiteY5" fmla="*/ 127794 h 1882775"/>
              <a:gd name="connsiteX6" fmla="*/ 73819 w 279326"/>
              <a:gd name="connsiteY6" fmla="*/ 134938 h 1882775"/>
              <a:gd name="connsiteX7" fmla="*/ 73819 w 279326"/>
              <a:gd name="connsiteY7" fmla="*/ 184944 h 1882775"/>
              <a:gd name="connsiteX8" fmla="*/ 83344 w 279326"/>
              <a:gd name="connsiteY8" fmla="*/ 187325 h 1882775"/>
              <a:gd name="connsiteX9" fmla="*/ 83344 w 279326"/>
              <a:gd name="connsiteY9" fmla="*/ 1051719 h 1882775"/>
              <a:gd name="connsiteX10" fmla="*/ 279326 w 279326"/>
              <a:gd name="connsiteY10" fmla="*/ 1882775 h 1882775"/>
              <a:gd name="connsiteX0" fmla="*/ 3101 w 279326"/>
              <a:gd name="connsiteY0" fmla="*/ 0 h 1882775"/>
              <a:gd name="connsiteX1" fmla="*/ 0 w 279326"/>
              <a:gd name="connsiteY1" fmla="*/ 56356 h 1882775"/>
              <a:gd name="connsiteX2" fmla="*/ 23813 w 279326"/>
              <a:gd name="connsiteY2" fmla="*/ 63500 h 1882775"/>
              <a:gd name="connsiteX3" fmla="*/ 26194 w 279326"/>
              <a:gd name="connsiteY3" fmla="*/ 70644 h 1882775"/>
              <a:gd name="connsiteX4" fmla="*/ 40481 w 279326"/>
              <a:gd name="connsiteY4" fmla="*/ 77788 h 1882775"/>
              <a:gd name="connsiteX5" fmla="*/ 38100 w 279326"/>
              <a:gd name="connsiteY5" fmla="*/ 127794 h 1882775"/>
              <a:gd name="connsiteX6" fmla="*/ 73819 w 279326"/>
              <a:gd name="connsiteY6" fmla="*/ 134938 h 1882775"/>
              <a:gd name="connsiteX7" fmla="*/ 73819 w 279326"/>
              <a:gd name="connsiteY7" fmla="*/ 184944 h 1882775"/>
              <a:gd name="connsiteX8" fmla="*/ 83344 w 279326"/>
              <a:gd name="connsiteY8" fmla="*/ 187325 h 1882775"/>
              <a:gd name="connsiteX9" fmla="*/ 83344 w 279326"/>
              <a:gd name="connsiteY9" fmla="*/ 1051719 h 1882775"/>
              <a:gd name="connsiteX10" fmla="*/ 85725 w 279326"/>
              <a:gd name="connsiteY10" fmla="*/ 1058863 h 1882775"/>
              <a:gd name="connsiteX11" fmla="*/ 279326 w 279326"/>
              <a:gd name="connsiteY11" fmla="*/ 1882775 h 1882775"/>
              <a:gd name="connsiteX0" fmla="*/ 3101 w 279326"/>
              <a:gd name="connsiteY0" fmla="*/ 0 h 1882775"/>
              <a:gd name="connsiteX1" fmla="*/ 0 w 279326"/>
              <a:gd name="connsiteY1" fmla="*/ 56356 h 1882775"/>
              <a:gd name="connsiteX2" fmla="*/ 23813 w 279326"/>
              <a:gd name="connsiteY2" fmla="*/ 63500 h 1882775"/>
              <a:gd name="connsiteX3" fmla="*/ 26194 w 279326"/>
              <a:gd name="connsiteY3" fmla="*/ 70644 h 1882775"/>
              <a:gd name="connsiteX4" fmla="*/ 40481 w 279326"/>
              <a:gd name="connsiteY4" fmla="*/ 77788 h 1882775"/>
              <a:gd name="connsiteX5" fmla="*/ 38100 w 279326"/>
              <a:gd name="connsiteY5" fmla="*/ 127794 h 1882775"/>
              <a:gd name="connsiteX6" fmla="*/ 73819 w 279326"/>
              <a:gd name="connsiteY6" fmla="*/ 134938 h 1882775"/>
              <a:gd name="connsiteX7" fmla="*/ 73819 w 279326"/>
              <a:gd name="connsiteY7" fmla="*/ 184944 h 1882775"/>
              <a:gd name="connsiteX8" fmla="*/ 83344 w 279326"/>
              <a:gd name="connsiteY8" fmla="*/ 187325 h 1882775"/>
              <a:gd name="connsiteX9" fmla="*/ 83344 w 279326"/>
              <a:gd name="connsiteY9" fmla="*/ 1051719 h 1882775"/>
              <a:gd name="connsiteX10" fmla="*/ 90487 w 279326"/>
              <a:gd name="connsiteY10" fmla="*/ 1056482 h 1882775"/>
              <a:gd name="connsiteX11" fmla="*/ 279326 w 279326"/>
              <a:gd name="connsiteY11" fmla="*/ 1882775 h 1882775"/>
              <a:gd name="connsiteX0" fmla="*/ 3101 w 279326"/>
              <a:gd name="connsiteY0" fmla="*/ 0 h 1882775"/>
              <a:gd name="connsiteX1" fmla="*/ 0 w 279326"/>
              <a:gd name="connsiteY1" fmla="*/ 56356 h 1882775"/>
              <a:gd name="connsiteX2" fmla="*/ 23813 w 279326"/>
              <a:gd name="connsiteY2" fmla="*/ 63500 h 1882775"/>
              <a:gd name="connsiteX3" fmla="*/ 26194 w 279326"/>
              <a:gd name="connsiteY3" fmla="*/ 70644 h 1882775"/>
              <a:gd name="connsiteX4" fmla="*/ 40481 w 279326"/>
              <a:gd name="connsiteY4" fmla="*/ 77788 h 1882775"/>
              <a:gd name="connsiteX5" fmla="*/ 38100 w 279326"/>
              <a:gd name="connsiteY5" fmla="*/ 127794 h 1882775"/>
              <a:gd name="connsiteX6" fmla="*/ 73819 w 279326"/>
              <a:gd name="connsiteY6" fmla="*/ 134938 h 1882775"/>
              <a:gd name="connsiteX7" fmla="*/ 73819 w 279326"/>
              <a:gd name="connsiteY7" fmla="*/ 184944 h 1882775"/>
              <a:gd name="connsiteX8" fmla="*/ 83344 w 279326"/>
              <a:gd name="connsiteY8" fmla="*/ 187325 h 1882775"/>
              <a:gd name="connsiteX9" fmla="*/ 83344 w 279326"/>
              <a:gd name="connsiteY9" fmla="*/ 1051719 h 1882775"/>
              <a:gd name="connsiteX10" fmla="*/ 90487 w 279326"/>
              <a:gd name="connsiteY10" fmla="*/ 1056482 h 1882775"/>
              <a:gd name="connsiteX11" fmla="*/ 88106 w 279326"/>
              <a:gd name="connsiteY11" fmla="*/ 1154113 h 1882775"/>
              <a:gd name="connsiteX12" fmla="*/ 279326 w 279326"/>
              <a:gd name="connsiteY12" fmla="*/ 1882775 h 1882775"/>
              <a:gd name="connsiteX0" fmla="*/ 3101 w 279326"/>
              <a:gd name="connsiteY0" fmla="*/ 0 h 1882775"/>
              <a:gd name="connsiteX1" fmla="*/ 0 w 279326"/>
              <a:gd name="connsiteY1" fmla="*/ 56356 h 1882775"/>
              <a:gd name="connsiteX2" fmla="*/ 23813 w 279326"/>
              <a:gd name="connsiteY2" fmla="*/ 63500 h 1882775"/>
              <a:gd name="connsiteX3" fmla="*/ 26194 w 279326"/>
              <a:gd name="connsiteY3" fmla="*/ 70644 h 1882775"/>
              <a:gd name="connsiteX4" fmla="*/ 40481 w 279326"/>
              <a:gd name="connsiteY4" fmla="*/ 77788 h 1882775"/>
              <a:gd name="connsiteX5" fmla="*/ 38100 w 279326"/>
              <a:gd name="connsiteY5" fmla="*/ 127794 h 1882775"/>
              <a:gd name="connsiteX6" fmla="*/ 73819 w 279326"/>
              <a:gd name="connsiteY6" fmla="*/ 134938 h 1882775"/>
              <a:gd name="connsiteX7" fmla="*/ 73819 w 279326"/>
              <a:gd name="connsiteY7" fmla="*/ 184944 h 1882775"/>
              <a:gd name="connsiteX8" fmla="*/ 83344 w 279326"/>
              <a:gd name="connsiteY8" fmla="*/ 187325 h 1882775"/>
              <a:gd name="connsiteX9" fmla="*/ 83344 w 279326"/>
              <a:gd name="connsiteY9" fmla="*/ 1051719 h 1882775"/>
              <a:gd name="connsiteX10" fmla="*/ 90487 w 279326"/>
              <a:gd name="connsiteY10" fmla="*/ 1056482 h 1882775"/>
              <a:gd name="connsiteX11" fmla="*/ 88106 w 279326"/>
              <a:gd name="connsiteY11" fmla="*/ 1154113 h 1882775"/>
              <a:gd name="connsiteX12" fmla="*/ 279326 w 279326"/>
              <a:gd name="connsiteY12" fmla="*/ 1882775 h 1882775"/>
              <a:gd name="connsiteX0" fmla="*/ 3101 w 279326"/>
              <a:gd name="connsiteY0" fmla="*/ 0 h 1882775"/>
              <a:gd name="connsiteX1" fmla="*/ 0 w 279326"/>
              <a:gd name="connsiteY1" fmla="*/ 56356 h 1882775"/>
              <a:gd name="connsiteX2" fmla="*/ 23813 w 279326"/>
              <a:gd name="connsiteY2" fmla="*/ 63500 h 1882775"/>
              <a:gd name="connsiteX3" fmla="*/ 26194 w 279326"/>
              <a:gd name="connsiteY3" fmla="*/ 70644 h 1882775"/>
              <a:gd name="connsiteX4" fmla="*/ 40481 w 279326"/>
              <a:gd name="connsiteY4" fmla="*/ 77788 h 1882775"/>
              <a:gd name="connsiteX5" fmla="*/ 38100 w 279326"/>
              <a:gd name="connsiteY5" fmla="*/ 127794 h 1882775"/>
              <a:gd name="connsiteX6" fmla="*/ 73819 w 279326"/>
              <a:gd name="connsiteY6" fmla="*/ 134938 h 1882775"/>
              <a:gd name="connsiteX7" fmla="*/ 73819 w 279326"/>
              <a:gd name="connsiteY7" fmla="*/ 184944 h 1882775"/>
              <a:gd name="connsiteX8" fmla="*/ 83344 w 279326"/>
              <a:gd name="connsiteY8" fmla="*/ 187325 h 1882775"/>
              <a:gd name="connsiteX9" fmla="*/ 83344 w 279326"/>
              <a:gd name="connsiteY9" fmla="*/ 1051719 h 1882775"/>
              <a:gd name="connsiteX10" fmla="*/ 90487 w 279326"/>
              <a:gd name="connsiteY10" fmla="*/ 1056482 h 1882775"/>
              <a:gd name="connsiteX11" fmla="*/ 88106 w 279326"/>
              <a:gd name="connsiteY11" fmla="*/ 1154113 h 1882775"/>
              <a:gd name="connsiteX12" fmla="*/ 128588 w 279326"/>
              <a:gd name="connsiteY12" fmla="*/ 1156494 h 1882775"/>
              <a:gd name="connsiteX13" fmla="*/ 279326 w 279326"/>
              <a:gd name="connsiteY13" fmla="*/ 1882775 h 1882775"/>
              <a:gd name="connsiteX0" fmla="*/ 3101 w 279326"/>
              <a:gd name="connsiteY0" fmla="*/ 0 h 1882775"/>
              <a:gd name="connsiteX1" fmla="*/ 0 w 279326"/>
              <a:gd name="connsiteY1" fmla="*/ 56356 h 1882775"/>
              <a:gd name="connsiteX2" fmla="*/ 23813 w 279326"/>
              <a:gd name="connsiteY2" fmla="*/ 63500 h 1882775"/>
              <a:gd name="connsiteX3" fmla="*/ 26194 w 279326"/>
              <a:gd name="connsiteY3" fmla="*/ 70644 h 1882775"/>
              <a:gd name="connsiteX4" fmla="*/ 40481 w 279326"/>
              <a:gd name="connsiteY4" fmla="*/ 77788 h 1882775"/>
              <a:gd name="connsiteX5" fmla="*/ 38100 w 279326"/>
              <a:gd name="connsiteY5" fmla="*/ 127794 h 1882775"/>
              <a:gd name="connsiteX6" fmla="*/ 73819 w 279326"/>
              <a:gd name="connsiteY6" fmla="*/ 134938 h 1882775"/>
              <a:gd name="connsiteX7" fmla="*/ 73819 w 279326"/>
              <a:gd name="connsiteY7" fmla="*/ 184944 h 1882775"/>
              <a:gd name="connsiteX8" fmla="*/ 83344 w 279326"/>
              <a:gd name="connsiteY8" fmla="*/ 187325 h 1882775"/>
              <a:gd name="connsiteX9" fmla="*/ 83344 w 279326"/>
              <a:gd name="connsiteY9" fmla="*/ 1051719 h 1882775"/>
              <a:gd name="connsiteX10" fmla="*/ 90487 w 279326"/>
              <a:gd name="connsiteY10" fmla="*/ 1056482 h 1882775"/>
              <a:gd name="connsiteX11" fmla="*/ 88106 w 279326"/>
              <a:gd name="connsiteY11" fmla="*/ 1154113 h 1882775"/>
              <a:gd name="connsiteX12" fmla="*/ 128588 w 279326"/>
              <a:gd name="connsiteY12" fmla="*/ 1156494 h 1882775"/>
              <a:gd name="connsiteX13" fmla="*/ 279326 w 279326"/>
              <a:gd name="connsiteY13" fmla="*/ 1882775 h 1882775"/>
              <a:gd name="connsiteX0" fmla="*/ 3101 w 279326"/>
              <a:gd name="connsiteY0" fmla="*/ 0 h 1882775"/>
              <a:gd name="connsiteX1" fmla="*/ 0 w 279326"/>
              <a:gd name="connsiteY1" fmla="*/ 56356 h 1882775"/>
              <a:gd name="connsiteX2" fmla="*/ 23813 w 279326"/>
              <a:gd name="connsiteY2" fmla="*/ 63500 h 1882775"/>
              <a:gd name="connsiteX3" fmla="*/ 26194 w 279326"/>
              <a:gd name="connsiteY3" fmla="*/ 70644 h 1882775"/>
              <a:gd name="connsiteX4" fmla="*/ 40481 w 279326"/>
              <a:gd name="connsiteY4" fmla="*/ 77788 h 1882775"/>
              <a:gd name="connsiteX5" fmla="*/ 38100 w 279326"/>
              <a:gd name="connsiteY5" fmla="*/ 127794 h 1882775"/>
              <a:gd name="connsiteX6" fmla="*/ 73819 w 279326"/>
              <a:gd name="connsiteY6" fmla="*/ 134938 h 1882775"/>
              <a:gd name="connsiteX7" fmla="*/ 73819 w 279326"/>
              <a:gd name="connsiteY7" fmla="*/ 184944 h 1882775"/>
              <a:gd name="connsiteX8" fmla="*/ 83344 w 279326"/>
              <a:gd name="connsiteY8" fmla="*/ 187325 h 1882775"/>
              <a:gd name="connsiteX9" fmla="*/ 83344 w 279326"/>
              <a:gd name="connsiteY9" fmla="*/ 1051719 h 1882775"/>
              <a:gd name="connsiteX10" fmla="*/ 90487 w 279326"/>
              <a:gd name="connsiteY10" fmla="*/ 1056482 h 1882775"/>
              <a:gd name="connsiteX11" fmla="*/ 88106 w 279326"/>
              <a:gd name="connsiteY11" fmla="*/ 1154113 h 1882775"/>
              <a:gd name="connsiteX12" fmla="*/ 128588 w 279326"/>
              <a:gd name="connsiteY12" fmla="*/ 1156494 h 1882775"/>
              <a:gd name="connsiteX13" fmla="*/ 128588 w 279326"/>
              <a:gd name="connsiteY13" fmla="*/ 1192213 h 1882775"/>
              <a:gd name="connsiteX14" fmla="*/ 279326 w 279326"/>
              <a:gd name="connsiteY14" fmla="*/ 1882775 h 1882775"/>
              <a:gd name="connsiteX0" fmla="*/ 3101 w 279326"/>
              <a:gd name="connsiteY0" fmla="*/ 0 h 1882775"/>
              <a:gd name="connsiteX1" fmla="*/ 0 w 279326"/>
              <a:gd name="connsiteY1" fmla="*/ 56356 h 1882775"/>
              <a:gd name="connsiteX2" fmla="*/ 23813 w 279326"/>
              <a:gd name="connsiteY2" fmla="*/ 63500 h 1882775"/>
              <a:gd name="connsiteX3" fmla="*/ 26194 w 279326"/>
              <a:gd name="connsiteY3" fmla="*/ 70644 h 1882775"/>
              <a:gd name="connsiteX4" fmla="*/ 40481 w 279326"/>
              <a:gd name="connsiteY4" fmla="*/ 77788 h 1882775"/>
              <a:gd name="connsiteX5" fmla="*/ 38100 w 279326"/>
              <a:gd name="connsiteY5" fmla="*/ 127794 h 1882775"/>
              <a:gd name="connsiteX6" fmla="*/ 73819 w 279326"/>
              <a:gd name="connsiteY6" fmla="*/ 134938 h 1882775"/>
              <a:gd name="connsiteX7" fmla="*/ 73819 w 279326"/>
              <a:gd name="connsiteY7" fmla="*/ 184944 h 1882775"/>
              <a:gd name="connsiteX8" fmla="*/ 83344 w 279326"/>
              <a:gd name="connsiteY8" fmla="*/ 187325 h 1882775"/>
              <a:gd name="connsiteX9" fmla="*/ 83344 w 279326"/>
              <a:gd name="connsiteY9" fmla="*/ 1051719 h 1882775"/>
              <a:gd name="connsiteX10" fmla="*/ 90487 w 279326"/>
              <a:gd name="connsiteY10" fmla="*/ 1056482 h 1882775"/>
              <a:gd name="connsiteX11" fmla="*/ 88106 w 279326"/>
              <a:gd name="connsiteY11" fmla="*/ 1154113 h 1882775"/>
              <a:gd name="connsiteX12" fmla="*/ 128588 w 279326"/>
              <a:gd name="connsiteY12" fmla="*/ 1156494 h 1882775"/>
              <a:gd name="connsiteX13" fmla="*/ 128588 w 279326"/>
              <a:gd name="connsiteY13" fmla="*/ 1192213 h 1882775"/>
              <a:gd name="connsiteX14" fmla="*/ 279326 w 279326"/>
              <a:gd name="connsiteY14" fmla="*/ 1882775 h 1882775"/>
              <a:gd name="connsiteX0" fmla="*/ 3101 w 279326"/>
              <a:gd name="connsiteY0" fmla="*/ 0 h 1882775"/>
              <a:gd name="connsiteX1" fmla="*/ 0 w 279326"/>
              <a:gd name="connsiteY1" fmla="*/ 56356 h 1882775"/>
              <a:gd name="connsiteX2" fmla="*/ 23813 w 279326"/>
              <a:gd name="connsiteY2" fmla="*/ 63500 h 1882775"/>
              <a:gd name="connsiteX3" fmla="*/ 26194 w 279326"/>
              <a:gd name="connsiteY3" fmla="*/ 70644 h 1882775"/>
              <a:gd name="connsiteX4" fmla="*/ 40481 w 279326"/>
              <a:gd name="connsiteY4" fmla="*/ 77788 h 1882775"/>
              <a:gd name="connsiteX5" fmla="*/ 38100 w 279326"/>
              <a:gd name="connsiteY5" fmla="*/ 127794 h 1882775"/>
              <a:gd name="connsiteX6" fmla="*/ 73819 w 279326"/>
              <a:gd name="connsiteY6" fmla="*/ 134938 h 1882775"/>
              <a:gd name="connsiteX7" fmla="*/ 73819 w 279326"/>
              <a:gd name="connsiteY7" fmla="*/ 184944 h 1882775"/>
              <a:gd name="connsiteX8" fmla="*/ 83344 w 279326"/>
              <a:gd name="connsiteY8" fmla="*/ 187325 h 1882775"/>
              <a:gd name="connsiteX9" fmla="*/ 83344 w 279326"/>
              <a:gd name="connsiteY9" fmla="*/ 1051719 h 1882775"/>
              <a:gd name="connsiteX10" fmla="*/ 90487 w 279326"/>
              <a:gd name="connsiteY10" fmla="*/ 1056482 h 1882775"/>
              <a:gd name="connsiteX11" fmla="*/ 88106 w 279326"/>
              <a:gd name="connsiteY11" fmla="*/ 1154113 h 1882775"/>
              <a:gd name="connsiteX12" fmla="*/ 128588 w 279326"/>
              <a:gd name="connsiteY12" fmla="*/ 1156494 h 1882775"/>
              <a:gd name="connsiteX13" fmla="*/ 128588 w 279326"/>
              <a:gd name="connsiteY13" fmla="*/ 1192213 h 1882775"/>
              <a:gd name="connsiteX14" fmla="*/ 150019 w 279326"/>
              <a:gd name="connsiteY14" fmla="*/ 1192213 h 1882775"/>
              <a:gd name="connsiteX15" fmla="*/ 279326 w 279326"/>
              <a:gd name="connsiteY15" fmla="*/ 1882775 h 1882775"/>
              <a:gd name="connsiteX0" fmla="*/ 3101 w 279326"/>
              <a:gd name="connsiteY0" fmla="*/ 0 h 1882775"/>
              <a:gd name="connsiteX1" fmla="*/ 0 w 279326"/>
              <a:gd name="connsiteY1" fmla="*/ 56356 h 1882775"/>
              <a:gd name="connsiteX2" fmla="*/ 23813 w 279326"/>
              <a:gd name="connsiteY2" fmla="*/ 63500 h 1882775"/>
              <a:gd name="connsiteX3" fmla="*/ 26194 w 279326"/>
              <a:gd name="connsiteY3" fmla="*/ 70644 h 1882775"/>
              <a:gd name="connsiteX4" fmla="*/ 40481 w 279326"/>
              <a:gd name="connsiteY4" fmla="*/ 77788 h 1882775"/>
              <a:gd name="connsiteX5" fmla="*/ 38100 w 279326"/>
              <a:gd name="connsiteY5" fmla="*/ 127794 h 1882775"/>
              <a:gd name="connsiteX6" fmla="*/ 73819 w 279326"/>
              <a:gd name="connsiteY6" fmla="*/ 134938 h 1882775"/>
              <a:gd name="connsiteX7" fmla="*/ 73819 w 279326"/>
              <a:gd name="connsiteY7" fmla="*/ 184944 h 1882775"/>
              <a:gd name="connsiteX8" fmla="*/ 83344 w 279326"/>
              <a:gd name="connsiteY8" fmla="*/ 187325 h 1882775"/>
              <a:gd name="connsiteX9" fmla="*/ 83344 w 279326"/>
              <a:gd name="connsiteY9" fmla="*/ 1051719 h 1882775"/>
              <a:gd name="connsiteX10" fmla="*/ 90487 w 279326"/>
              <a:gd name="connsiteY10" fmla="*/ 1056482 h 1882775"/>
              <a:gd name="connsiteX11" fmla="*/ 88106 w 279326"/>
              <a:gd name="connsiteY11" fmla="*/ 1154113 h 1882775"/>
              <a:gd name="connsiteX12" fmla="*/ 128588 w 279326"/>
              <a:gd name="connsiteY12" fmla="*/ 1156494 h 1882775"/>
              <a:gd name="connsiteX13" fmla="*/ 128588 w 279326"/>
              <a:gd name="connsiteY13" fmla="*/ 1192213 h 1882775"/>
              <a:gd name="connsiteX14" fmla="*/ 150019 w 279326"/>
              <a:gd name="connsiteY14" fmla="*/ 1192213 h 1882775"/>
              <a:gd name="connsiteX15" fmla="*/ 279326 w 279326"/>
              <a:gd name="connsiteY15" fmla="*/ 1882775 h 1882775"/>
              <a:gd name="connsiteX0" fmla="*/ 3101 w 279326"/>
              <a:gd name="connsiteY0" fmla="*/ 0 h 1882775"/>
              <a:gd name="connsiteX1" fmla="*/ 0 w 279326"/>
              <a:gd name="connsiteY1" fmla="*/ 56356 h 1882775"/>
              <a:gd name="connsiteX2" fmla="*/ 23813 w 279326"/>
              <a:gd name="connsiteY2" fmla="*/ 63500 h 1882775"/>
              <a:gd name="connsiteX3" fmla="*/ 26194 w 279326"/>
              <a:gd name="connsiteY3" fmla="*/ 70644 h 1882775"/>
              <a:gd name="connsiteX4" fmla="*/ 40481 w 279326"/>
              <a:gd name="connsiteY4" fmla="*/ 77788 h 1882775"/>
              <a:gd name="connsiteX5" fmla="*/ 38100 w 279326"/>
              <a:gd name="connsiteY5" fmla="*/ 127794 h 1882775"/>
              <a:gd name="connsiteX6" fmla="*/ 73819 w 279326"/>
              <a:gd name="connsiteY6" fmla="*/ 134938 h 1882775"/>
              <a:gd name="connsiteX7" fmla="*/ 73819 w 279326"/>
              <a:gd name="connsiteY7" fmla="*/ 184944 h 1882775"/>
              <a:gd name="connsiteX8" fmla="*/ 83344 w 279326"/>
              <a:gd name="connsiteY8" fmla="*/ 187325 h 1882775"/>
              <a:gd name="connsiteX9" fmla="*/ 83344 w 279326"/>
              <a:gd name="connsiteY9" fmla="*/ 1051719 h 1882775"/>
              <a:gd name="connsiteX10" fmla="*/ 90487 w 279326"/>
              <a:gd name="connsiteY10" fmla="*/ 1056482 h 1882775"/>
              <a:gd name="connsiteX11" fmla="*/ 88106 w 279326"/>
              <a:gd name="connsiteY11" fmla="*/ 1154113 h 1882775"/>
              <a:gd name="connsiteX12" fmla="*/ 128588 w 279326"/>
              <a:gd name="connsiteY12" fmla="*/ 1156494 h 1882775"/>
              <a:gd name="connsiteX13" fmla="*/ 128588 w 279326"/>
              <a:gd name="connsiteY13" fmla="*/ 1192213 h 1882775"/>
              <a:gd name="connsiteX14" fmla="*/ 150019 w 279326"/>
              <a:gd name="connsiteY14" fmla="*/ 1192213 h 1882775"/>
              <a:gd name="connsiteX15" fmla="*/ 150019 w 279326"/>
              <a:gd name="connsiteY15" fmla="*/ 1275556 h 1882775"/>
              <a:gd name="connsiteX16" fmla="*/ 279326 w 279326"/>
              <a:gd name="connsiteY16" fmla="*/ 1882775 h 1882775"/>
              <a:gd name="connsiteX0" fmla="*/ 3101 w 279326"/>
              <a:gd name="connsiteY0" fmla="*/ 0 h 1882775"/>
              <a:gd name="connsiteX1" fmla="*/ 0 w 279326"/>
              <a:gd name="connsiteY1" fmla="*/ 56356 h 1882775"/>
              <a:gd name="connsiteX2" fmla="*/ 23813 w 279326"/>
              <a:gd name="connsiteY2" fmla="*/ 63500 h 1882775"/>
              <a:gd name="connsiteX3" fmla="*/ 26194 w 279326"/>
              <a:gd name="connsiteY3" fmla="*/ 70644 h 1882775"/>
              <a:gd name="connsiteX4" fmla="*/ 40481 w 279326"/>
              <a:gd name="connsiteY4" fmla="*/ 77788 h 1882775"/>
              <a:gd name="connsiteX5" fmla="*/ 38100 w 279326"/>
              <a:gd name="connsiteY5" fmla="*/ 127794 h 1882775"/>
              <a:gd name="connsiteX6" fmla="*/ 73819 w 279326"/>
              <a:gd name="connsiteY6" fmla="*/ 134938 h 1882775"/>
              <a:gd name="connsiteX7" fmla="*/ 73819 w 279326"/>
              <a:gd name="connsiteY7" fmla="*/ 184944 h 1882775"/>
              <a:gd name="connsiteX8" fmla="*/ 83344 w 279326"/>
              <a:gd name="connsiteY8" fmla="*/ 187325 h 1882775"/>
              <a:gd name="connsiteX9" fmla="*/ 83344 w 279326"/>
              <a:gd name="connsiteY9" fmla="*/ 1051719 h 1882775"/>
              <a:gd name="connsiteX10" fmla="*/ 90487 w 279326"/>
              <a:gd name="connsiteY10" fmla="*/ 1056482 h 1882775"/>
              <a:gd name="connsiteX11" fmla="*/ 88106 w 279326"/>
              <a:gd name="connsiteY11" fmla="*/ 1154113 h 1882775"/>
              <a:gd name="connsiteX12" fmla="*/ 128588 w 279326"/>
              <a:gd name="connsiteY12" fmla="*/ 1156494 h 1882775"/>
              <a:gd name="connsiteX13" fmla="*/ 128588 w 279326"/>
              <a:gd name="connsiteY13" fmla="*/ 1192213 h 1882775"/>
              <a:gd name="connsiteX14" fmla="*/ 150019 w 279326"/>
              <a:gd name="connsiteY14" fmla="*/ 1192213 h 1882775"/>
              <a:gd name="connsiteX15" fmla="*/ 150019 w 279326"/>
              <a:gd name="connsiteY15" fmla="*/ 1275556 h 1882775"/>
              <a:gd name="connsiteX16" fmla="*/ 279326 w 279326"/>
              <a:gd name="connsiteY16" fmla="*/ 1882775 h 1882775"/>
              <a:gd name="connsiteX0" fmla="*/ 3101 w 279326"/>
              <a:gd name="connsiteY0" fmla="*/ 0 h 1882775"/>
              <a:gd name="connsiteX1" fmla="*/ 0 w 279326"/>
              <a:gd name="connsiteY1" fmla="*/ 56356 h 1882775"/>
              <a:gd name="connsiteX2" fmla="*/ 23813 w 279326"/>
              <a:gd name="connsiteY2" fmla="*/ 63500 h 1882775"/>
              <a:gd name="connsiteX3" fmla="*/ 26194 w 279326"/>
              <a:gd name="connsiteY3" fmla="*/ 70644 h 1882775"/>
              <a:gd name="connsiteX4" fmla="*/ 40481 w 279326"/>
              <a:gd name="connsiteY4" fmla="*/ 77788 h 1882775"/>
              <a:gd name="connsiteX5" fmla="*/ 38100 w 279326"/>
              <a:gd name="connsiteY5" fmla="*/ 127794 h 1882775"/>
              <a:gd name="connsiteX6" fmla="*/ 73819 w 279326"/>
              <a:gd name="connsiteY6" fmla="*/ 134938 h 1882775"/>
              <a:gd name="connsiteX7" fmla="*/ 73819 w 279326"/>
              <a:gd name="connsiteY7" fmla="*/ 184944 h 1882775"/>
              <a:gd name="connsiteX8" fmla="*/ 83344 w 279326"/>
              <a:gd name="connsiteY8" fmla="*/ 187325 h 1882775"/>
              <a:gd name="connsiteX9" fmla="*/ 83344 w 279326"/>
              <a:gd name="connsiteY9" fmla="*/ 1051719 h 1882775"/>
              <a:gd name="connsiteX10" fmla="*/ 90487 w 279326"/>
              <a:gd name="connsiteY10" fmla="*/ 1056482 h 1882775"/>
              <a:gd name="connsiteX11" fmla="*/ 88106 w 279326"/>
              <a:gd name="connsiteY11" fmla="*/ 1154113 h 1882775"/>
              <a:gd name="connsiteX12" fmla="*/ 128588 w 279326"/>
              <a:gd name="connsiteY12" fmla="*/ 1156494 h 1882775"/>
              <a:gd name="connsiteX13" fmla="*/ 128588 w 279326"/>
              <a:gd name="connsiteY13" fmla="*/ 1192213 h 1882775"/>
              <a:gd name="connsiteX14" fmla="*/ 150019 w 279326"/>
              <a:gd name="connsiteY14" fmla="*/ 1192213 h 1882775"/>
              <a:gd name="connsiteX15" fmla="*/ 150019 w 279326"/>
              <a:gd name="connsiteY15" fmla="*/ 1275556 h 1882775"/>
              <a:gd name="connsiteX16" fmla="*/ 161925 w 279326"/>
              <a:gd name="connsiteY16" fmla="*/ 1280319 h 1882775"/>
              <a:gd name="connsiteX17" fmla="*/ 279326 w 279326"/>
              <a:gd name="connsiteY17" fmla="*/ 1882775 h 1882775"/>
              <a:gd name="connsiteX0" fmla="*/ 3101 w 279326"/>
              <a:gd name="connsiteY0" fmla="*/ 0 h 1882775"/>
              <a:gd name="connsiteX1" fmla="*/ 0 w 279326"/>
              <a:gd name="connsiteY1" fmla="*/ 56356 h 1882775"/>
              <a:gd name="connsiteX2" fmla="*/ 23813 w 279326"/>
              <a:gd name="connsiteY2" fmla="*/ 63500 h 1882775"/>
              <a:gd name="connsiteX3" fmla="*/ 26194 w 279326"/>
              <a:gd name="connsiteY3" fmla="*/ 70644 h 1882775"/>
              <a:gd name="connsiteX4" fmla="*/ 40481 w 279326"/>
              <a:gd name="connsiteY4" fmla="*/ 77788 h 1882775"/>
              <a:gd name="connsiteX5" fmla="*/ 38100 w 279326"/>
              <a:gd name="connsiteY5" fmla="*/ 127794 h 1882775"/>
              <a:gd name="connsiteX6" fmla="*/ 73819 w 279326"/>
              <a:gd name="connsiteY6" fmla="*/ 134938 h 1882775"/>
              <a:gd name="connsiteX7" fmla="*/ 73819 w 279326"/>
              <a:gd name="connsiteY7" fmla="*/ 184944 h 1882775"/>
              <a:gd name="connsiteX8" fmla="*/ 83344 w 279326"/>
              <a:gd name="connsiteY8" fmla="*/ 187325 h 1882775"/>
              <a:gd name="connsiteX9" fmla="*/ 83344 w 279326"/>
              <a:gd name="connsiteY9" fmla="*/ 1051719 h 1882775"/>
              <a:gd name="connsiteX10" fmla="*/ 90487 w 279326"/>
              <a:gd name="connsiteY10" fmla="*/ 1056482 h 1882775"/>
              <a:gd name="connsiteX11" fmla="*/ 88106 w 279326"/>
              <a:gd name="connsiteY11" fmla="*/ 1154113 h 1882775"/>
              <a:gd name="connsiteX12" fmla="*/ 128588 w 279326"/>
              <a:gd name="connsiteY12" fmla="*/ 1156494 h 1882775"/>
              <a:gd name="connsiteX13" fmla="*/ 128588 w 279326"/>
              <a:gd name="connsiteY13" fmla="*/ 1192213 h 1882775"/>
              <a:gd name="connsiteX14" fmla="*/ 150019 w 279326"/>
              <a:gd name="connsiteY14" fmla="*/ 1192213 h 1882775"/>
              <a:gd name="connsiteX15" fmla="*/ 150019 w 279326"/>
              <a:gd name="connsiteY15" fmla="*/ 1275556 h 1882775"/>
              <a:gd name="connsiteX16" fmla="*/ 161925 w 279326"/>
              <a:gd name="connsiteY16" fmla="*/ 1280319 h 1882775"/>
              <a:gd name="connsiteX17" fmla="*/ 164306 w 279326"/>
              <a:gd name="connsiteY17" fmla="*/ 1716088 h 1882775"/>
              <a:gd name="connsiteX18" fmla="*/ 279326 w 279326"/>
              <a:gd name="connsiteY18" fmla="*/ 1882775 h 1882775"/>
              <a:gd name="connsiteX0" fmla="*/ 3101 w 279326"/>
              <a:gd name="connsiteY0" fmla="*/ 0 h 1882775"/>
              <a:gd name="connsiteX1" fmla="*/ 0 w 279326"/>
              <a:gd name="connsiteY1" fmla="*/ 56356 h 1882775"/>
              <a:gd name="connsiteX2" fmla="*/ 23813 w 279326"/>
              <a:gd name="connsiteY2" fmla="*/ 63500 h 1882775"/>
              <a:gd name="connsiteX3" fmla="*/ 26194 w 279326"/>
              <a:gd name="connsiteY3" fmla="*/ 70644 h 1882775"/>
              <a:gd name="connsiteX4" fmla="*/ 40481 w 279326"/>
              <a:gd name="connsiteY4" fmla="*/ 77788 h 1882775"/>
              <a:gd name="connsiteX5" fmla="*/ 38100 w 279326"/>
              <a:gd name="connsiteY5" fmla="*/ 127794 h 1882775"/>
              <a:gd name="connsiteX6" fmla="*/ 73819 w 279326"/>
              <a:gd name="connsiteY6" fmla="*/ 134938 h 1882775"/>
              <a:gd name="connsiteX7" fmla="*/ 73819 w 279326"/>
              <a:gd name="connsiteY7" fmla="*/ 184944 h 1882775"/>
              <a:gd name="connsiteX8" fmla="*/ 83344 w 279326"/>
              <a:gd name="connsiteY8" fmla="*/ 187325 h 1882775"/>
              <a:gd name="connsiteX9" fmla="*/ 83344 w 279326"/>
              <a:gd name="connsiteY9" fmla="*/ 1051719 h 1882775"/>
              <a:gd name="connsiteX10" fmla="*/ 90487 w 279326"/>
              <a:gd name="connsiteY10" fmla="*/ 1056482 h 1882775"/>
              <a:gd name="connsiteX11" fmla="*/ 88106 w 279326"/>
              <a:gd name="connsiteY11" fmla="*/ 1154113 h 1882775"/>
              <a:gd name="connsiteX12" fmla="*/ 128588 w 279326"/>
              <a:gd name="connsiteY12" fmla="*/ 1156494 h 1882775"/>
              <a:gd name="connsiteX13" fmla="*/ 128588 w 279326"/>
              <a:gd name="connsiteY13" fmla="*/ 1192213 h 1882775"/>
              <a:gd name="connsiteX14" fmla="*/ 150019 w 279326"/>
              <a:gd name="connsiteY14" fmla="*/ 1192213 h 1882775"/>
              <a:gd name="connsiteX15" fmla="*/ 150019 w 279326"/>
              <a:gd name="connsiteY15" fmla="*/ 1275556 h 1882775"/>
              <a:gd name="connsiteX16" fmla="*/ 161925 w 279326"/>
              <a:gd name="connsiteY16" fmla="*/ 1280319 h 1882775"/>
              <a:gd name="connsiteX17" fmla="*/ 164306 w 279326"/>
              <a:gd name="connsiteY17" fmla="*/ 1716088 h 1882775"/>
              <a:gd name="connsiteX18" fmla="*/ 279326 w 279326"/>
              <a:gd name="connsiteY18" fmla="*/ 1882775 h 1882775"/>
              <a:gd name="connsiteX0" fmla="*/ 3101 w 279326"/>
              <a:gd name="connsiteY0" fmla="*/ 0 h 1882775"/>
              <a:gd name="connsiteX1" fmla="*/ 0 w 279326"/>
              <a:gd name="connsiteY1" fmla="*/ 56356 h 1882775"/>
              <a:gd name="connsiteX2" fmla="*/ 23813 w 279326"/>
              <a:gd name="connsiteY2" fmla="*/ 63500 h 1882775"/>
              <a:gd name="connsiteX3" fmla="*/ 26194 w 279326"/>
              <a:gd name="connsiteY3" fmla="*/ 70644 h 1882775"/>
              <a:gd name="connsiteX4" fmla="*/ 40481 w 279326"/>
              <a:gd name="connsiteY4" fmla="*/ 77788 h 1882775"/>
              <a:gd name="connsiteX5" fmla="*/ 38100 w 279326"/>
              <a:gd name="connsiteY5" fmla="*/ 127794 h 1882775"/>
              <a:gd name="connsiteX6" fmla="*/ 73819 w 279326"/>
              <a:gd name="connsiteY6" fmla="*/ 134938 h 1882775"/>
              <a:gd name="connsiteX7" fmla="*/ 73819 w 279326"/>
              <a:gd name="connsiteY7" fmla="*/ 184944 h 1882775"/>
              <a:gd name="connsiteX8" fmla="*/ 83344 w 279326"/>
              <a:gd name="connsiteY8" fmla="*/ 187325 h 1882775"/>
              <a:gd name="connsiteX9" fmla="*/ 83344 w 279326"/>
              <a:gd name="connsiteY9" fmla="*/ 1051719 h 1882775"/>
              <a:gd name="connsiteX10" fmla="*/ 90487 w 279326"/>
              <a:gd name="connsiteY10" fmla="*/ 1056482 h 1882775"/>
              <a:gd name="connsiteX11" fmla="*/ 88106 w 279326"/>
              <a:gd name="connsiteY11" fmla="*/ 1154113 h 1882775"/>
              <a:gd name="connsiteX12" fmla="*/ 128588 w 279326"/>
              <a:gd name="connsiteY12" fmla="*/ 1156494 h 1882775"/>
              <a:gd name="connsiteX13" fmla="*/ 128588 w 279326"/>
              <a:gd name="connsiteY13" fmla="*/ 1192213 h 1882775"/>
              <a:gd name="connsiteX14" fmla="*/ 150019 w 279326"/>
              <a:gd name="connsiteY14" fmla="*/ 1192213 h 1882775"/>
              <a:gd name="connsiteX15" fmla="*/ 150019 w 279326"/>
              <a:gd name="connsiteY15" fmla="*/ 1275556 h 1882775"/>
              <a:gd name="connsiteX16" fmla="*/ 161925 w 279326"/>
              <a:gd name="connsiteY16" fmla="*/ 1280319 h 1882775"/>
              <a:gd name="connsiteX17" fmla="*/ 164306 w 279326"/>
              <a:gd name="connsiteY17" fmla="*/ 1716088 h 1882775"/>
              <a:gd name="connsiteX18" fmla="*/ 173831 w 279326"/>
              <a:gd name="connsiteY18" fmla="*/ 1720850 h 1882775"/>
              <a:gd name="connsiteX19" fmla="*/ 279326 w 279326"/>
              <a:gd name="connsiteY19" fmla="*/ 1882775 h 1882775"/>
              <a:gd name="connsiteX0" fmla="*/ 3101 w 279326"/>
              <a:gd name="connsiteY0" fmla="*/ 0 h 1882775"/>
              <a:gd name="connsiteX1" fmla="*/ 0 w 279326"/>
              <a:gd name="connsiteY1" fmla="*/ 56356 h 1882775"/>
              <a:gd name="connsiteX2" fmla="*/ 23813 w 279326"/>
              <a:gd name="connsiteY2" fmla="*/ 63500 h 1882775"/>
              <a:gd name="connsiteX3" fmla="*/ 26194 w 279326"/>
              <a:gd name="connsiteY3" fmla="*/ 70644 h 1882775"/>
              <a:gd name="connsiteX4" fmla="*/ 40481 w 279326"/>
              <a:gd name="connsiteY4" fmla="*/ 77788 h 1882775"/>
              <a:gd name="connsiteX5" fmla="*/ 38100 w 279326"/>
              <a:gd name="connsiteY5" fmla="*/ 127794 h 1882775"/>
              <a:gd name="connsiteX6" fmla="*/ 73819 w 279326"/>
              <a:gd name="connsiteY6" fmla="*/ 134938 h 1882775"/>
              <a:gd name="connsiteX7" fmla="*/ 73819 w 279326"/>
              <a:gd name="connsiteY7" fmla="*/ 184944 h 1882775"/>
              <a:gd name="connsiteX8" fmla="*/ 83344 w 279326"/>
              <a:gd name="connsiteY8" fmla="*/ 187325 h 1882775"/>
              <a:gd name="connsiteX9" fmla="*/ 83344 w 279326"/>
              <a:gd name="connsiteY9" fmla="*/ 1051719 h 1882775"/>
              <a:gd name="connsiteX10" fmla="*/ 90487 w 279326"/>
              <a:gd name="connsiteY10" fmla="*/ 1056482 h 1882775"/>
              <a:gd name="connsiteX11" fmla="*/ 88106 w 279326"/>
              <a:gd name="connsiteY11" fmla="*/ 1154113 h 1882775"/>
              <a:gd name="connsiteX12" fmla="*/ 128588 w 279326"/>
              <a:gd name="connsiteY12" fmla="*/ 1156494 h 1882775"/>
              <a:gd name="connsiteX13" fmla="*/ 128588 w 279326"/>
              <a:gd name="connsiteY13" fmla="*/ 1192213 h 1882775"/>
              <a:gd name="connsiteX14" fmla="*/ 150019 w 279326"/>
              <a:gd name="connsiteY14" fmla="*/ 1192213 h 1882775"/>
              <a:gd name="connsiteX15" fmla="*/ 150019 w 279326"/>
              <a:gd name="connsiteY15" fmla="*/ 1275556 h 1882775"/>
              <a:gd name="connsiteX16" fmla="*/ 161925 w 279326"/>
              <a:gd name="connsiteY16" fmla="*/ 1280319 h 1882775"/>
              <a:gd name="connsiteX17" fmla="*/ 164306 w 279326"/>
              <a:gd name="connsiteY17" fmla="*/ 1716088 h 1882775"/>
              <a:gd name="connsiteX18" fmla="*/ 173831 w 279326"/>
              <a:gd name="connsiteY18" fmla="*/ 1720850 h 1882775"/>
              <a:gd name="connsiteX19" fmla="*/ 176213 w 279326"/>
              <a:gd name="connsiteY19" fmla="*/ 1751806 h 1882775"/>
              <a:gd name="connsiteX20" fmla="*/ 279326 w 279326"/>
              <a:gd name="connsiteY20" fmla="*/ 1882775 h 1882775"/>
              <a:gd name="connsiteX0" fmla="*/ 3101 w 279326"/>
              <a:gd name="connsiteY0" fmla="*/ 0 h 1882775"/>
              <a:gd name="connsiteX1" fmla="*/ 0 w 279326"/>
              <a:gd name="connsiteY1" fmla="*/ 56356 h 1882775"/>
              <a:gd name="connsiteX2" fmla="*/ 23813 w 279326"/>
              <a:gd name="connsiteY2" fmla="*/ 63500 h 1882775"/>
              <a:gd name="connsiteX3" fmla="*/ 26194 w 279326"/>
              <a:gd name="connsiteY3" fmla="*/ 70644 h 1882775"/>
              <a:gd name="connsiteX4" fmla="*/ 40481 w 279326"/>
              <a:gd name="connsiteY4" fmla="*/ 77788 h 1882775"/>
              <a:gd name="connsiteX5" fmla="*/ 38100 w 279326"/>
              <a:gd name="connsiteY5" fmla="*/ 127794 h 1882775"/>
              <a:gd name="connsiteX6" fmla="*/ 73819 w 279326"/>
              <a:gd name="connsiteY6" fmla="*/ 134938 h 1882775"/>
              <a:gd name="connsiteX7" fmla="*/ 73819 w 279326"/>
              <a:gd name="connsiteY7" fmla="*/ 184944 h 1882775"/>
              <a:gd name="connsiteX8" fmla="*/ 83344 w 279326"/>
              <a:gd name="connsiteY8" fmla="*/ 187325 h 1882775"/>
              <a:gd name="connsiteX9" fmla="*/ 83344 w 279326"/>
              <a:gd name="connsiteY9" fmla="*/ 1051719 h 1882775"/>
              <a:gd name="connsiteX10" fmla="*/ 90487 w 279326"/>
              <a:gd name="connsiteY10" fmla="*/ 1056482 h 1882775"/>
              <a:gd name="connsiteX11" fmla="*/ 88106 w 279326"/>
              <a:gd name="connsiteY11" fmla="*/ 1154113 h 1882775"/>
              <a:gd name="connsiteX12" fmla="*/ 128588 w 279326"/>
              <a:gd name="connsiteY12" fmla="*/ 1156494 h 1882775"/>
              <a:gd name="connsiteX13" fmla="*/ 128588 w 279326"/>
              <a:gd name="connsiteY13" fmla="*/ 1192213 h 1882775"/>
              <a:gd name="connsiteX14" fmla="*/ 150019 w 279326"/>
              <a:gd name="connsiteY14" fmla="*/ 1192213 h 1882775"/>
              <a:gd name="connsiteX15" fmla="*/ 150019 w 279326"/>
              <a:gd name="connsiteY15" fmla="*/ 1275556 h 1882775"/>
              <a:gd name="connsiteX16" fmla="*/ 161925 w 279326"/>
              <a:gd name="connsiteY16" fmla="*/ 1280319 h 1882775"/>
              <a:gd name="connsiteX17" fmla="*/ 164306 w 279326"/>
              <a:gd name="connsiteY17" fmla="*/ 1716088 h 1882775"/>
              <a:gd name="connsiteX18" fmla="*/ 173831 w 279326"/>
              <a:gd name="connsiteY18" fmla="*/ 1720850 h 1882775"/>
              <a:gd name="connsiteX19" fmla="*/ 176213 w 279326"/>
              <a:gd name="connsiteY19" fmla="*/ 1751806 h 1882775"/>
              <a:gd name="connsiteX20" fmla="*/ 279326 w 279326"/>
              <a:gd name="connsiteY20" fmla="*/ 1882775 h 1882775"/>
              <a:gd name="connsiteX0" fmla="*/ 3101 w 279326"/>
              <a:gd name="connsiteY0" fmla="*/ 0 h 1882775"/>
              <a:gd name="connsiteX1" fmla="*/ 0 w 279326"/>
              <a:gd name="connsiteY1" fmla="*/ 56356 h 1882775"/>
              <a:gd name="connsiteX2" fmla="*/ 23813 w 279326"/>
              <a:gd name="connsiteY2" fmla="*/ 63500 h 1882775"/>
              <a:gd name="connsiteX3" fmla="*/ 26194 w 279326"/>
              <a:gd name="connsiteY3" fmla="*/ 70644 h 1882775"/>
              <a:gd name="connsiteX4" fmla="*/ 40481 w 279326"/>
              <a:gd name="connsiteY4" fmla="*/ 77788 h 1882775"/>
              <a:gd name="connsiteX5" fmla="*/ 38100 w 279326"/>
              <a:gd name="connsiteY5" fmla="*/ 127794 h 1882775"/>
              <a:gd name="connsiteX6" fmla="*/ 73819 w 279326"/>
              <a:gd name="connsiteY6" fmla="*/ 134938 h 1882775"/>
              <a:gd name="connsiteX7" fmla="*/ 73819 w 279326"/>
              <a:gd name="connsiteY7" fmla="*/ 184944 h 1882775"/>
              <a:gd name="connsiteX8" fmla="*/ 83344 w 279326"/>
              <a:gd name="connsiteY8" fmla="*/ 187325 h 1882775"/>
              <a:gd name="connsiteX9" fmla="*/ 83344 w 279326"/>
              <a:gd name="connsiteY9" fmla="*/ 1051719 h 1882775"/>
              <a:gd name="connsiteX10" fmla="*/ 90487 w 279326"/>
              <a:gd name="connsiteY10" fmla="*/ 1056482 h 1882775"/>
              <a:gd name="connsiteX11" fmla="*/ 88106 w 279326"/>
              <a:gd name="connsiteY11" fmla="*/ 1154113 h 1882775"/>
              <a:gd name="connsiteX12" fmla="*/ 128588 w 279326"/>
              <a:gd name="connsiteY12" fmla="*/ 1156494 h 1882775"/>
              <a:gd name="connsiteX13" fmla="*/ 128588 w 279326"/>
              <a:gd name="connsiteY13" fmla="*/ 1192213 h 1882775"/>
              <a:gd name="connsiteX14" fmla="*/ 150019 w 279326"/>
              <a:gd name="connsiteY14" fmla="*/ 1192213 h 1882775"/>
              <a:gd name="connsiteX15" fmla="*/ 150019 w 279326"/>
              <a:gd name="connsiteY15" fmla="*/ 1275556 h 1882775"/>
              <a:gd name="connsiteX16" fmla="*/ 161925 w 279326"/>
              <a:gd name="connsiteY16" fmla="*/ 1280319 h 1882775"/>
              <a:gd name="connsiteX17" fmla="*/ 164306 w 279326"/>
              <a:gd name="connsiteY17" fmla="*/ 1716088 h 1882775"/>
              <a:gd name="connsiteX18" fmla="*/ 173831 w 279326"/>
              <a:gd name="connsiteY18" fmla="*/ 1720850 h 1882775"/>
              <a:gd name="connsiteX19" fmla="*/ 176213 w 279326"/>
              <a:gd name="connsiteY19" fmla="*/ 1751806 h 1882775"/>
              <a:gd name="connsiteX20" fmla="*/ 183356 w 279326"/>
              <a:gd name="connsiteY20" fmla="*/ 1756569 h 1882775"/>
              <a:gd name="connsiteX21" fmla="*/ 279326 w 279326"/>
              <a:gd name="connsiteY21" fmla="*/ 1882775 h 1882775"/>
              <a:gd name="connsiteX0" fmla="*/ 3101 w 279326"/>
              <a:gd name="connsiteY0" fmla="*/ 0 h 1882775"/>
              <a:gd name="connsiteX1" fmla="*/ 0 w 279326"/>
              <a:gd name="connsiteY1" fmla="*/ 56356 h 1882775"/>
              <a:gd name="connsiteX2" fmla="*/ 23813 w 279326"/>
              <a:gd name="connsiteY2" fmla="*/ 63500 h 1882775"/>
              <a:gd name="connsiteX3" fmla="*/ 26194 w 279326"/>
              <a:gd name="connsiteY3" fmla="*/ 70644 h 1882775"/>
              <a:gd name="connsiteX4" fmla="*/ 40481 w 279326"/>
              <a:gd name="connsiteY4" fmla="*/ 77788 h 1882775"/>
              <a:gd name="connsiteX5" fmla="*/ 38100 w 279326"/>
              <a:gd name="connsiteY5" fmla="*/ 127794 h 1882775"/>
              <a:gd name="connsiteX6" fmla="*/ 73819 w 279326"/>
              <a:gd name="connsiteY6" fmla="*/ 134938 h 1882775"/>
              <a:gd name="connsiteX7" fmla="*/ 73819 w 279326"/>
              <a:gd name="connsiteY7" fmla="*/ 184944 h 1882775"/>
              <a:gd name="connsiteX8" fmla="*/ 83344 w 279326"/>
              <a:gd name="connsiteY8" fmla="*/ 187325 h 1882775"/>
              <a:gd name="connsiteX9" fmla="*/ 83344 w 279326"/>
              <a:gd name="connsiteY9" fmla="*/ 1051719 h 1882775"/>
              <a:gd name="connsiteX10" fmla="*/ 90487 w 279326"/>
              <a:gd name="connsiteY10" fmla="*/ 1056482 h 1882775"/>
              <a:gd name="connsiteX11" fmla="*/ 88106 w 279326"/>
              <a:gd name="connsiteY11" fmla="*/ 1154113 h 1882775"/>
              <a:gd name="connsiteX12" fmla="*/ 128588 w 279326"/>
              <a:gd name="connsiteY12" fmla="*/ 1156494 h 1882775"/>
              <a:gd name="connsiteX13" fmla="*/ 128588 w 279326"/>
              <a:gd name="connsiteY13" fmla="*/ 1192213 h 1882775"/>
              <a:gd name="connsiteX14" fmla="*/ 150019 w 279326"/>
              <a:gd name="connsiteY14" fmla="*/ 1192213 h 1882775"/>
              <a:gd name="connsiteX15" fmla="*/ 150019 w 279326"/>
              <a:gd name="connsiteY15" fmla="*/ 1275556 h 1882775"/>
              <a:gd name="connsiteX16" fmla="*/ 161925 w 279326"/>
              <a:gd name="connsiteY16" fmla="*/ 1280319 h 1882775"/>
              <a:gd name="connsiteX17" fmla="*/ 164306 w 279326"/>
              <a:gd name="connsiteY17" fmla="*/ 1716088 h 1882775"/>
              <a:gd name="connsiteX18" fmla="*/ 173831 w 279326"/>
              <a:gd name="connsiteY18" fmla="*/ 1720850 h 1882775"/>
              <a:gd name="connsiteX19" fmla="*/ 176213 w 279326"/>
              <a:gd name="connsiteY19" fmla="*/ 1751806 h 1882775"/>
              <a:gd name="connsiteX20" fmla="*/ 183356 w 279326"/>
              <a:gd name="connsiteY20" fmla="*/ 1756569 h 1882775"/>
              <a:gd name="connsiteX21" fmla="*/ 188119 w 279326"/>
              <a:gd name="connsiteY21" fmla="*/ 1782763 h 1882775"/>
              <a:gd name="connsiteX22" fmla="*/ 279326 w 279326"/>
              <a:gd name="connsiteY22" fmla="*/ 1882775 h 1882775"/>
              <a:gd name="connsiteX0" fmla="*/ 3101 w 279326"/>
              <a:gd name="connsiteY0" fmla="*/ 0 h 1882775"/>
              <a:gd name="connsiteX1" fmla="*/ 0 w 279326"/>
              <a:gd name="connsiteY1" fmla="*/ 56356 h 1882775"/>
              <a:gd name="connsiteX2" fmla="*/ 23813 w 279326"/>
              <a:gd name="connsiteY2" fmla="*/ 63500 h 1882775"/>
              <a:gd name="connsiteX3" fmla="*/ 26194 w 279326"/>
              <a:gd name="connsiteY3" fmla="*/ 70644 h 1882775"/>
              <a:gd name="connsiteX4" fmla="*/ 40481 w 279326"/>
              <a:gd name="connsiteY4" fmla="*/ 77788 h 1882775"/>
              <a:gd name="connsiteX5" fmla="*/ 38100 w 279326"/>
              <a:gd name="connsiteY5" fmla="*/ 127794 h 1882775"/>
              <a:gd name="connsiteX6" fmla="*/ 73819 w 279326"/>
              <a:gd name="connsiteY6" fmla="*/ 134938 h 1882775"/>
              <a:gd name="connsiteX7" fmla="*/ 73819 w 279326"/>
              <a:gd name="connsiteY7" fmla="*/ 184944 h 1882775"/>
              <a:gd name="connsiteX8" fmla="*/ 83344 w 279326"/>
              <a:gd name="connsiteY8" fmla="*/ 187325 h 1882775"/>
              <a:gd name="connsiteX9" fmla="*/ 83344 w 279326"/>
              <a:gd name="connsiteY9" fmla="*/ 1051719 h 1882775"/>
              <a:gd name="connsiteX10" fmla="*/ 90487 w 279326"/>
              <a:gd name="connsiteY10" fmla="*/ 1056482 h 1882775"/>
              <a:gd name="connsiteX11" fmla="*/ 88106 w 279326"/>
              <a:gd name="connsiteY11" fmla="*/ 1154113 h 1882775"/>
              <a:gd name="connsiteX12" fmla="*/ 128588 w 279326"/>
              <a:gd name="connsiteY12" fmla="*/ 1156494 h 1882775"/>
              <a:gd name="connsiteX13" fmla="*/ 128588 w 279326"/>
              <a:gd name="connsiteY13" fmla="*/ 1192213 h 1882775"/>
              <a:gd name="connsiteX14" fmla="*/ 150019 w 279326"/>
              <a:gd name="connsiteY14" fmla="*/ 1192213 h 1882775"/>
              <a:gd name="connsiteX15" fmla="*/ 150019 w 279326"/>
              <a:gd name="connsiteY15" fmla="*/ 1275556 h 1882775"/>
              <a:gd name="connsiteX16" fmla="*/ 161925 w 279326"/>
              <a:gd name="connsiteY16" fmla="*/ 1280319 h 1882775"/>
              <a:gd name="connsiteX17" fmla="*/ 164306 w 279326"/>
              <a:gd name="connsiteY17" fmla="*/ 1716088 h 1882775"/>
              <a:gd name="connsiteX18" fmla="*/ 173831 w 279326"/>
              <a:gd name="connsiteY18" fmla="*/ 1720850 h 1882775"/>
              <a:gd name="connsiteX19" fmla="*/ 176213 w 279326"/>
              <a:gd name="connsiteY19" fmla="*/ 1751806 h 1882775"/>
              <a:gd name="connsiteX20" fmla="*/ 183356 w 279326"/>
              <a:gd name="connsiteY20" fmla="*/ 1756569 h 1882775"/>
              <a:gd name="connsiteX21" fmla="*/ 188119 w 279326"/>
              <a:gd name="connsiteY21" fmla="*/ 1782763 h 1882775"/>
              <a:gd name="connsiteX22" fmla="*/ 279326 w 279326"/>
              <a:gd name="connsiteY22" fmla="*/ 1882775 h 1882775"/>
              <a:gd name="connsiteX0" fmla="*/ 3101 w 279326"/>
              <a:gd name="connsiteY0" fmla="*/ 0 h 1882775"/>
              <a:gd name="connsiteX1" fmla="*/ 0 w 279326"/>
              <a:gd name="connsiteY1" fmla="*/ 56356 h 1882775"/>
              <a:gd name="connsiteX2" fmla="*/ 23813 w 279326"/>
              <a:gd name="connsiteY2" fmla="*/ 63500 h 1882775"/>
              <a:gd name="connsiteX3" fmla="*/ 26194 w 279326"/>
              <a:gd name="connsiteY3" fmla="*/ 70644 h 1882775"/>
              <a:gd name="connsiteX4" fmla="*/ 40481 w 279326"/>
              <a:gd name="connsiteY4" fmla="*/ 77788 h 1882775"/>
              <a:gd name="connsiteX5" fmla="*/ 38100 w 279326"/>
              <a:gd name="connsiteY5" fmla="*/ 127794 h 1882775"/>
              <a:gd name="connsiteX6" fmla="*/ 73819 w 279326"/>
              <a:gd name="connsiteY6" fmla="*/ 134938 h 1882775"/>
              <a:gd name="connsiteX7" fmla="*/ 73819 w 279326"/>
              <a:gd name="connsiteY7" fmla="*/ 184944 h 1882775"/>
              <a:gd name="connsiteX8" fmla="*/ 83344 w 279326"/>
              <a:gd name="connsiteY8" fmla="*/ 187325 h 1882775"/>
              <a:gd name="connsiteX9" fmla="*/ 83344 w 279326"/>
              <a:gd name="connsiteY9" fmla="*/ 1051719 h 1882775"/>
              <a:gd name="connsiteX10" fmla="*/ 90487 w 279326"/>
              <a:gd name="connsiteY10" fmla="*/ 1056482 h 1882775"/>
              <a:gd name="connsiteX11" fmla="*/ 88106 w 279326"/>
              <a:gd name="connsiteY11" fmla="*/ 1154113 h 1882775"/>
              <a:gd name="connsiteX12" fmla="*/ 128588 w 279326"/>
              <a:gd name="connsiteY12" fmla="*/ 1156494 h 1882775"/>
              <a:gd name="connsiteX13" fmla="*/ 128588 w 279326"/>
              <a:gd name="connsiteY13" fmla="*/ 1192213 h 1882775"/>
              <a:gd name="connsiteX14" fmla="*/ 150019 w 279326"/>
              <a:gd name="connsiteY14" fmla="*/ 1192213 h 1882775"/>
              <a:gd name="connsiteX15" fmla="*/ 150019 w 279326"/>
              <a:gd name="connsiteY15" fmla="*/ 1275556 h 1882775"/>
              <a:gd name="connsiteX16" fmla="*/ 161925 w 279326"/>
              <a:gd name="connsiteY16" fmla="*/ 1280319 h 1882775"/>
              <a:gd name="connsiteX17" fmla="*/ 164306 w 279326"/>
              <a:gd name="connsiteY17" fmla="*/ 1716088 h 1882775"/>
              <a:gd name="connsiteX18" fmla="*/ 173831 w 279326"/>
              <a:gd name="connsiteY18" fmla="*/ 1720850 h 1882775"/>
              <a:gd name="connsiteX19" fmla="*/ 176213 w 279326"/>
              <a:gd name="connsiteY19" fmla="*/ 1751806 h 1882775"/>
              <a:gd name="connsiteX20" fmla="*/ 183356 w 279326"/>
              <a:gd name="connsiteY20" fmla="*/ 1756569 h 1882775"/>
              <a:gd name="connsiteX21" fmla="*/ 188119 w 279326"/>
              <a:gd name="connsiteY21" fmla="*/ 1782763 h 1882775"/>
              <a:gd name="connsiteX22" fmla="*/ 216694 w 279326"/>
              <a:gd name="connsiteY22" fmla="*/ 1785144 h 1882775"/>
              <a:gd name="connsiteX23" fmla="*/ 279326 w 279326"/>
              <a:gd name="connsiteY23" fmla="*/ 1882775 h 1882775"/>
              <a:gd name="connsiteX0" fmla="*/ 3101 w 279326"/>
              <a:gd name="connsiteY0" fmla="*/ 0 h 1882775"/>
              <a:gd name="connsiteX1" fmla="*/ 0 w 279326"/>
              <a:gd name="connsiteY1" fmla="*/ 56356 h 1882775"/>
              <a:gd name="connsiteX2" fmla="*/ 23813 w 279326"/>
              <a:gd name="connsiteY2" fmla="*/ 63500 h 1882775"/>
              <a:gd name="connsiteX3" fmla="*/ 26194 w 279326"/>
              <a:gd name="connsiteY3" fmla="*/ 70644 h 1882775"/>
              <a:gd name="connsiteX4" fmla="*/ 40481 w 279326"/>
              <a:gd name="connsiteY4" fmla="*/ 77788 h 1882775"/>
              <a:gd name="connsiteX5" fmla="*/ 38100 w 279326"/>
              <a:gd name="connsiteY5" fmla="*/ 127794 h 1882775"/>
              <a:gd name="connsiteX6" fmla="*/ 73819 w 279326"/>
              <a:gd name="connsiteY6" fmla="*/ 134938 h 1882775"/>
              <a:gd name="connsiteX7" fmla="*/ 73819 w 279326"/>
              <a:gd name="connsiteY7" fmla="*/ 184944 h 1882775"/>
              <a:gd name="connsiteX8" fmla="*/ 83344 w 279326"/>
              <a:gd name="connsiteY8" fmla="*/ 187325 h 1882775"/>
              <a:gd name="connsiteX9" fmla="*/ 83344 w 279326"/>
              <a:gd name="connsiteY9" fmla="*/ 1051719 h 1882775"/>
              <a:gd name="connsiteX10" fmla="*/ 90487 w 279326"/>
              <a:gd name="connsiteY10" fmla="*/ 1056482 h 1882775"/>
              <a:gd name="connsiteX11" fmla="*/ 88106 w 279326"/>
              <a:gd name="connsiteY11" fmla="*/ 1154113 h 1882775"/>
              <a:gd name="connsiteX12" fmla="*/ 128588 w 279326"/>
              <a:gd name="connsiteY12" fmla="*/ 1156494 h 1882775"/>
              <a:gd name="connsiteX13" fmla="*/ 128588 w 279326"/>
              <a:gd name="connsiteY13" fmla="*/ 1192213 h 1882775"/>
              <a:gd name="connsiteX14" fmla="*/ 150019 w 279326"/>
              <a:gd name="connsiteY14" fmla="*/ 1192213 h 1882775"/>
              <a:gd name="connsiteX15" fmla="*/ 150019 w 279326"/>
              <a:gd name="connsiteY15" fmla="*/ 1275556 h 1882775"/>
              <a:gd name="connsiteX16" fmla="*/ 161925 w 279326"/>
              <a:gd name="connsiteY16" fmla="*/ 1280319 h 1882775"/>
              <a:gd name="connsiteX17" fmla="*/ 164306 w 279326"/>
              <a:gd name="connsiteY17" fmla="*/ 1716088 h 1882775"/>
              <a:gd name="connsiteX18" fmla="*/ 173831 w 279326"/>
              <a:gd name="connsiteY18" fmla="*/ 1720850 h 1882775"/>
              <a:gd name="connsiteX19" fmla="*/ 176213 w 279326"/>
              <a:gd name="connsiteY19" fmla="*/ 1751806 h 1882775"/>
              <a:gd name="connsiteX20" fmla="*/ 183356 w 279326"/>
              <a:gd name="connsiteY20" fmla="*/ 1756569 h 1882775"/>
              <a:gd name="connsiteX21" fmla="*/ 188119 w 279326"/>
              <a:gd name="connsiteY21" fmla="*/ 1782763 h 1882775"/>
              <a:gd name="connsiteX22" fmla="*/ 216694 w 279326"/>
              <a:gd name="connsiteY22" fmla="*/ 1785144 h 1882775"/>
              <a:gd name="connsiteX23" fmla="*/ 279326 w 279326"/>
              <a:gd name="connsiteY23" fmla="*/ 1882775 h 1882775"/>
              <a:gd name="connsiteX0" fmla="*/ 3101 w 279326"/>
              <a:gd name="connsiteY0" fmla="*/ 0 h 1882775"/>
              <a:gd name="connsiteX1" fmla="*/ 0 w 279326"/>
              <a:gd name="connsiteY1" fmla="*/ 56356 h 1882775"/>
              <a:gd name="connsiteX2" fmla="*/ 23813 w 279326"/>
              <a:gd name="connsiteY2" fmla="*/ 63500 h 1882775"/>
              <a:gd name="connsiteX3" fmla="*/ 26194 w 279326"/>
              <a:gd name="connsiteY3" fmla="*/ 70644 h 1882775"/>
              <a:gd name="connsiteX4" fmla="*/ 40481 w 279326"/>
              <a:gd name="connsiteY4" fmla="*/ 77788 h 1882775"/>
              <a:gd name="connsiteX5" fmla="*/ 38100 w 279326"/>
              <a:gd name="connsiteY5" fmla="*/ 127794 h 1882775"/>
              <a:gd name="connsiteX6" fmla="*/ 73819 w 279326"/>
              <a:gd name="connsiteY6" fmla="*/ 134938 h 1882775"/>
              <a:gd name="connsiteX7" fmla="*/ 73819 w 279326"/>
              <a:gd name="connsiteY7" fmla="*/ 184944 h 1882775"/>
              <a:gd name="connsiteX8" fmla="*/ 83344 w 279326"/>
              <a:gd name="connsiteY8" fmla="*/ 187325 h 1882775"/>
              <a:gd name="connsiteX9" fmla="*/ 83344 w 279326"/>
              <a:gd name="connsiteY9" fmla="*/ 1051719 h 1882775"/>
              <a:gd name="connsiteX10" fmla="*/ 90487 w 279326"/>
              <a:gd name="connsiteY10" fmla="*/ 1056482 h 1882775"/>
              <a:gd name="connsiteX11" fmla="*/ 88106 w 279326"/>
              <a:gd name="connsiteY11" fmla="*/ 1154113 h 1882775"/>
              <a:gd name="connsiteX12" fmla="*/ 128588 w 279326"/>
              <a:gd name="connsiteY12" fmla="*/ 1156494 h 1882775"/>
              <a:gd name="connsiteX13" fmla="*/ 128588 w 279326"/>
              <a:gd name="connsiteY13" fmla="*/ 1192213 h 1882775"/>
              <a:gd name="connsiteX14" fmla="*/ 150019 w 279326"/>
              <a:gd name="connsiteY14" fmla="*/ 1192213 h 1882775"/>
              <a:gd name="connsiteX15" fmla="*/ 150019 w 279326"/>
              <a:gd name="connsiteY15" fmla="*/ 1275556 h 1882775"/>
              <a:gd name="connsiteX16" fmla="*/ 161925 w 279326"/>
              <a:gd name="connsiteY16" fmla="*/ 1280319 h 1882775"/>
              <a:gd name="connsiteX17" fmla="*/ 164306 w 279326"/>
              <a:gd name="connsiteY17" fmla="*/ 1716088 h 1882775"/>
              <a:gd name="connsiteX18" fmla="*/ 173831 w 279326"/>
              <a:gd name="connsiteY18" fmla="*/ 1720850 h 1882775"/>
              <a:gd name="connsiteX19" fmla="*/ 176213 w 279326"/>
              <a:gd name="connsiteY19" fmla="*/ 1751806 h 1882775"/>
              <a:gd name="connsiteX20" fmla="*/ 183356 w 279326"/>
              <a:gd name="connsiteY20" fmla="*/ 1756569 h 1882775"/>
              <a:gd name="connsiteX21" fmla="*/ 188119 w 279326"/>
              <a:gd name="connsiteY21" fmla="*/ 1782763 h 1882775"/>
              <a:gd name="connsiteX22" fmla="*/ 216694 w 279326"/>
              <a:gd name="connsiteY22" fmla="*/ 1785144 h 1882775"/>
              <a:gd name="connsiteX23" fmla="*/ 219075 w 279326"/>
              <a:gd name="connsiteY23" fmla="*/ 1801813 h 1882775"/>
              <a:gd name="connsiteX24" fmla="*/ 279326 w 279326"/>
              <a:gd name="connsiteY24" fmla="*/ 1882775 h 1882775"/>
              <a:gd name="connsiteX0" fmla="*/ 3101 w 280988"/>
              <a:gd name="connsiteY0" fmla="*/ 0 h 1882775"/>
              <a:gd name="connsiteX1" fmla="*/ 0 w 280988"/>
              <a:gd name="connsiteY1" fmla="*/ 56356 h 1882775"/>
              <a:gd name="connsiteX2" fmla="*/ 23813 w 280988"/>
              <a:gd name="connsiteY2" fmla="*/ 63500 h 1882775"/>
              <a:gd name="connsiteX3" fmla="*/ 26194 w 280988"/>
              <a:gd name="connsiteY3" fmla="*/ 70644 h 1882775"/>
              <a:gd name="connsiteX4" fmla="*/ 40481 w 280988"/>
              <a:gd name="connsiteY4" fmla="*/ 77788 h 1882775"/>
              <a:gd name="connsiteX5" fmla="*/ 38100 w 280988"/>
              <a:gd name="connsiteY5" fmla="*/ 127794 h 1882775"/>
              <a:gd name="connsiteX6" fmla="*/ 73819 w 280988"/>
              <a:gd name="connsiteY6" fmla="*/ 134938 h 1882775"/>
              <a:gd name="connsiteX7" fmla="*/ 73819 w 280988"/>
              <a:gd name="connsiteY7" fmla="*/ 184944 h 1882775"/>
              <a:gd name="connsiteX8" fmla="*/ 83344 w 280988"/>
              <a:gd name="connsiteY8" fmla="*/ 187325 h 1882775"/>
              <a:gd name="connsiteX9" fmla="*/ 83344 w 280988"/>
              <a:gd name="connsiteY9" fmla="*/ 1051719 h 1882775"/>
              <a:gd name="connsiteX10" fmla="*/ 90487 w 280988"/>
              <a:gd name="connsiteY10" fmla="*/ 1056482 h 1882775"/>
              <a:gd name="connsiteX11" fmla="*/ 88106 w 280988"/>
              <a:gd name="connsiteY11" fmla="*/ 1154113 h 1882775"/>
              <a:gd name="connsiteX12" fmla="*/ 128588 w 280988"/>
              <a:gd name="connsiteY12" fmla="*/ 1156494 h 1882775"/>
              <a:gd name="connsiteX13" fmla="*/ 128588 w 280988"/>
              <a:gd name="connsiteY13" fmla="*/ 1192213 h 1882775"/>
              <a:gd name="connsiteX14" fmla="*/ 150019 w 280988"/>
              <a:gd name="connsiteY14" fmla="*/ 1192213 h 1882775"/>
              <a:gd name="connsiteX15" fmla="*/ 150019 w 280988"/>
              <a:gd name="connsiteY15" fmla="*/ 1275556 h 1882775"/>
              <a:gd name="connsiteX16" fmla="*/ 161925 w 280988"/>
              <a:gd name="connsiteY16" fmla="*/ 1280319 h 1882775"/>
              <a:gd name="connsiteX17" fmla="*/ 164306 w 280988"/>
              <a:gd name="connsiteY17" fmla="*/ 1716088 h 1882775"/>
              <a:gd name="connsiteX18" fmla="*/ 173831 w 280988"/>
              <a:gd name="connsiteY18" fmla="*/ 1720850 h 1882775"/>
              <a:gd name="connsiteX19" fmla="*/ 176213 w 280988"/>
              <a:gd name="connsiteY19" fmla="*/ 1751806 h 1882775"/>
              <a:gd name="connsiteX20" fmla="*/ 183356 w 280988"/>
              <a:gd name="connsiteY20" fmla="*/ 1756569 h 1882775"/>
              <a:gd name="connsiteX21" fmla="*/ 188119 w 280988"/>
              <a:gd name="connsiteY21" fmla="*/ 1782763 h 1882775"/>
              <a:gd name="connsiteX22" fmla="*/ 216694 w 280988"/>
              <a:gd name="connsiteY22" fmla="*/ 1785144 h 1882775"/>
              <a:gd name="connsiteX23" fmla="*/ 219075 w 280988"/>
              <a:gd name="connsiteY23" fmla="*/ 1801813 h 1882775"/>
              <a:gd name="connsiteX24" fmla="*/ 280988 w 280988"/>
              <a:gd name="connsiteY24" fmla="*/ 1808956 h 1882775"/>
              <a:gd name="connsiteX25" fmla="*/ 279326 w 280988"/>
              <a:gd name="connsiteY25" fmla="*/ 1882775 h 1882775"/>
              <a:gd name="connsiteX0" fmla="*/ 3101 w 280988"/>
              <a:gd name="connsiteY0" fmla="*/ 0 h 1882775"/>
              <a:gd name="connsiteX1" fmla="*/ 0 w 280988"/>
              <a:gd name="connsiteY1" fmla="*/ 56356 h 1882775"/>
              <a:gd name="connsiteX2" fmla="*/ 23813 w 280988"/>
              <a:gd name="connsiteY2" fmla="*/ 63500 h 1882775"/>
              <a:gd name="connsiteX3" fmla="*/ 26194 w 280988"/>
              <a:gd name="connsiteY3" fmla="*/ 70644 h 1882775"/>
              <a:gd name="connsiteX4" fmla="*/ 40481 w 280988"/>
              <a:gd name="connsiteY4" fmla="*/ 77788 h 1882775"/>
              <a:gd name="connsiteX5" fmla="*/ 38100 w 280988"/>
              <a:gd name="connsiteY5" fmla="*/ 127794 h 1882775"/>
              <a:gd name="connsiteX6" fmla="*/ 73819 w 280988"/>
              <a:gd name="connsiteY6" fmla="*/ 134938 h 1882775"/>
              <a:gd name="connsiteX7" fmla="*/ 73819 w 280988"/>
              <a:gd name="connsiteY7" fmla="*/ 184944 h 1882775"/>
              <a:gd name="connsiteX8" fmla="*/ 83344 w 280988"/>
              <a:gd name="connsiteY8" fmla="*/ 187325 h 1882775"/>
              <a:gd name="connsiteX9" fmla="*/ 83344 w 280988"/>
              <a:gd name="connsiteY9" fmla="*/ 1051719 h 1882775"/>
              <a:gd name="connsiteX10" fmla="*/ 90487 w 280988"/>
              <a:gd name="connsiteY10" fmla="*/ 1056482 h 1882775"/>
              <a:gd name="connsiteX11" fmla="*/ 88106 w 280988"/>
              <a:gd name="connsiteY11" fmla="*/ 1154113 h 1882775"/>
              <a:gd name="connsiteX12" fmla="*/ 128588 w 280988"/>
              <a:gd name="connsiteY12" fmla="*/ 1156494 h 1882775"/>
              <a:gd name="connsiteX13" fmla="*/ 128588 w 280988"/>
              <a:gd name="connsiteY13" fmla="*/ 1192213 h 1882775"/>
              <a:gd name="connsiteX14" fmla="*/ 150019 w 280988"/>
              <a:gd name="connsiteY14" fmla="*/ 1192213 h 1882775"/>
              <a:gd name="connsiteX15" fmla="*/ 150019 w 280988"/>
              <a:gd name="connsiteY15" fmla="*/ 1275556 h 1882775"/>
              <a:gd name="connsiteX16" fmla="*/ 161925 w 280988"/>
              <a:gd name="connsiteY16" fmla="*/ 1280319 h 1882775"/>
              <a:gd name="connsiteX17" fmla="*/ 164306 w 280988"/>
              <a:gd name="connsiteY17" fmla="*/ 1716088 h 1882775"/>
              <a:gd name="connsiteX18" fmla="*/ 173831 w 280988"/>
              <a:gd name="connsiteY18" fmla="*/ 1720850 h 1882775"/>
              <a:gd name="connsiteX19" fmla="*/ 176213 w 280988"/>
              <a:gd name="connsiteY19" fmla="*/ 1751806 h 1882775"/>
              <a:gd name="connsiteX20" fmla="*/ 183356 w 280988"/>
              <a:gd name="connsiteY20" fmla="*/ 1756569 h 1882775"/>
              <a:gd name="connsiteX21" fmla="*/ 188119 w 280988"/>
              <a:gd name="connsiteY21" fmla="*/ 1782763 h 1882775"/>
              <a:gd name="connsiteX22" fmla="*/ 216694 w 280988"/>
              <a:gd name="connsiteY22" fmla="*/ 1785144 h 1882775"/>
              <a:gd name="connsiteX23" fmla="*/ 219075 w 280988"/>
              <a:gd name="connsiteY23" fmla="*/ 1801813 h 1882775"/>
              <a:gd name="connsiteX24" fmla="*/ 280988 w 280988"/>
              <a:gd name="connsiteY24" fmla="*/ 1808956 h 1882775"/>
              <a:gd name="connsiteX25" fmla="*/ 279326 w 280988"/>
              <a:gd name="connsiteY25" fmla="*/ 1882775 h 1882775"/>
              <a:gd name="connsiteX0" fmla="*/ 3101 w 281217"/>
              <a:gd name="connsiteY0" fmla="*/ 0 h 1882775"/>
              <a:gd name="connsiteX1" fmla="*/ 0 w 281217"/>
              <a:gd name="connsiteY1" fmla="*/ 56356 h 1882775"/>
              <a:gd name="connsiteX2" fmla="*/ 23813 w 281217"/>
              <a:gd name="connsiteY2" fmla="*/ 63500 h 1882775"/>
              <a:gd name="connsiteX3" fmla="*/ 26194 w 281217"/>
              <a:gd name="connsiteY3" fmla="*/ 70644 h 1882775"/>
              <a:gd name="connsiteX4" fmla="*/ 40481 w 281217"/>
              <a:gd name="connsiteY4" fmla="*/ 77788 h 1882775"/>
              <a:gd name="connsiteX5" fmla="*/ 38100 w 281217"/>
              <a:gd name="connsiteY5" fmla="*/ 127794 h 1882775"/>
              <a:gd name="connsiteX6" fmla="*/ 73819 w 281217"/>
              <a:gd name="connsiteY6" fmla="*/ 134938 h 1882775"/>
              <a:gd name="connsiteX7" fmla="*/ 73819 w 281217"/>
              <a:gd name="connsiteY7" fmla="*/ 184944 h 1882775"/>
              <a:gd name="connsiteX8" fmla="*/ 83344 w 281217"/>
              <a:gd name="connsiteY8" fmla="*/ 187325 h 1882775"/>
              <a:gd name="connsiteX9" fmla="*/ 83344 w 281217"/>
              <a:gd name="connsiteY9" fmla="*/ 1051719 h 1882775"/>
              <a:gd name="connsiteX10" fmla="*/ 90487 w 281217"/>
              <a:gd name="connsiteY10" fmla="*/ 1056482 h 1882775"/>
              <a:gd name="connsiteX11" fmla="*/ 88106 w 281217"/>
              <a:gd name="connsiteY11" fmla="*/ 1154113 h 1882775"/>
              <a:gd name="connsiteX12" fmla="*/ 128588 w 281217"/>
              <a:gd name="connsiteY12" fmla="*/ 1156494 h 1882775"/>
              <a:gd name="connsiteX13" fmla="*/ 128588 w 281217"/>
              <a:gd name="connsiteY13" fmla="*/ 1192213 h 1882775"/>
              <a:gd name="connsiteX14" fmla="*/ 150019 w 281217"/>
              <a:gd name="connsiteY14" fmla="*/ 1192213 h 1882775"/>
              <a:gd name="connsiteX15" fmla="*/ 150019 w 281217"/>
              <a:gd name="connsiteY15" fmla="*/ 1275556 h 1882775"/>
              <a:gd name="connsiteX16" fmla="*/ 161925 w 281217"/>
              <a:gd name="connsiteY16" fmla="*/ 1280319 h 1882775"/>
              <a:gd name="connsiteX17" fmla="*/ 164306 w 281217"/>
              <a:gd name="connsiteY17" fmla="*/ 1716088 h 1882775"/>
              <a:gd name="connsiteX18" fmla="*/ 173831 w 281217"/>
              <a:gd name="connsiteY18" fmla="*/ 1720850 h 1882775"/>
              <a:gd name="connsiteX19" fmla="*/ 176213 w 281217"/>
              <a:gd name="connsiteY19" fmla="*/ 1751806 h 1882775"/>
              <a:gd name="connsiteX20" fmla="*/ 183356 w 281217"/>
              <a:gd name="connsiteY20" fmla="*/ 1756569 h 1882775"/>
              <a:gd name="connsiteX21" fmla="*/ 188119 w 281217"/>
              <a:gd name="connsiteY21" fmla="*/ 1782763 h 1882775"/>
              <a:gd name="connsiteX22" fmla="*/ 216694 w 281217"/>
              <a:gd name="connsiteY22" fmla="*/ 1785144 h 1882775"/>
              <a:gd name="connsiteX23" fmla="*/ 219075 w 281217"/>
              <a:gd name="connsiteY23" fmla="*/ 1801813 h 1882775"/>
              <a:gd name="connsiteX24" fmla="*/ 280988 w 281217"/>
              <a:gd name="connsiteY24" fmla="*/ 1808956 h 1882775"/>
              <a:gd name="connsiteX25" fmla="*/ 280988 w 281217"/>
              <a:gd name="connsiteY25" fmla="*/ 1830388 h 1882775"/>
              <a:gd name="connsiteX26" fmla="*/ 279326 w 281217"/>
              <a:gd name="connsiteY26" fmla="*/ 1882775 h 1882775"/>
              <a:gd name="connsiteX0" fmla="*/ 3101 w 288851"/>
              <a:gd name="connsiteY0" fmla="*/ 0 h 1882775"/>
              <a:gd name="connsiteX1" fmla="*/ 0 w 288851"/>
              <a:gd name="connsiteY1" fmla="*/ 56356 h 1882775"/>
              <a:gd name="connsiteX2" fmla="*/ 23813 w 288851"/>
              <a:gd name="connsiteY2" fmla="*/ 63500 h 1882775"/>
              <a:gd name="connsiteX3" fmla="*/ 26194 w 288851"/>
              <a:gd name="connsiteY3" fmla="*/ 70644 h 1882775"/>
              <a:gd name="connsiteX4" fmla="*/ 40481 w 288851"/>
              <a:gd name="connsiteY4" fmla="*/ 77788 h 1882775"/>
              <a:gd name="connsiteX5" fmla="*/ 38100 w 288851"/>
              <a:gd name="connsiteY5" fmla="*/ 127794 h 1882775"/>
              <a:gd name="connsiteX6" fmla="*/ 73819 w 288851"/>
              <a:gd name="connsiteY6" fmla="*/ 134938 h 1882775"/>
              <a:gd name="connsiteX7" fmla="*/ 73819 w 288851"/>
              <a:gd name="connsiteY7" fmla="*/ 184944 h 1882775"/>
              <a:gd name="connsiteX8" fmla="*/ 83344 w 288851"/>
              <a:gd name="connsiteY8" fmla="*/ 187325 h 1882775"/>
              <a:gd name="connsiteX9" fmla="*/ 83344 w 288851"/>
              <a:gd name="connsiteY9" fmla="*/ 1051719 h 1882775"/>
              <a:gd name="connsiteX10" fmla="*/ 90487 w 288851"/>
              <a:gd name="connsiteY10" fmla="*/ 1056482 h 1882775"/>
              <a:gd name="connsiteX11" fmla="*/ 88106 w 288851"/>
              <a:gd name="connsiteY11" fmla="*/ 1154113 h 1882775"/>
              <a:gd name="connsiteX12" fmla="*/ 128588 w 288851"/>
              <a:gd name="connsiteY12" fmla="*/ 1156494 h 1882775"/>
              <a:gd name="connsiteX13" fmla="*/ 128588 w 288851"/>
              <a:gd name="connsiteY13" fmla="*/ 1192213 h 1882775"/>
              <a:gd name="connsiteX14" fmla="*/ 150019 w 288851"/>
              <a:gd name="connsiteY14" fmla="*/ 1192213 h 1882775"/>
              <a:gd name="connsiteX15" fmla="*/ 150019 w 288851"/>
              <a:gd name="connsiteY15" fmla="*/ 1275556 h 1882775"/>
              <a:gd name="connsiteX16" fmla="*/ 161925 w 288851"/>
              <a:gd name="connsiteY16" fmla="*/ 1280319 h 1882775"/>
              <a:gd name="connsiteX17" fmla="*/ 164306 w 288851"/>
              <a:gd name="connsiteY17" fmla="*/ 1716088 h 1882775"/>
              <a:gd name="connsiteX18" fmla="*/ 173831 w 288851"/>
              <a:gd name="connsiteY18" fmla="*/ 1720850 h 1882775"/>
              <a:gd name="connsiteX19" fmla="*/ 176213 w 288851"/>
              <a:gd name="connsiteY19" fmla="*/ 1751806 h 1882775"/>
              <a:gd name="connsiteX20" fmla="*/ 183356 w 288851"/>
              <a:gd name="connsiteY20" fmla="*/ 1756569 h 1882775"/>
              <a:gd name="connsiteX21" fmla="*/ 188119 w 288851"/>
              <a:gd name="connsiteY21" fmla="*/ 1782763 h 1882775"/>
              <a:gd name="connsiteX22" fmla="*/ 216694 w 288851"/>
              <a:gd name="connsiteY22" fmla="*/ 1785144 h 1882775"/>
              <a:gd name="connsiteX23" fmla="*/ 219075 w 288851"/>
              <a:gd name="connsiteY23" fmla="*/ 1801813 h 1882775"/>
              <a:gd name="connsiteX24" fmla="*/ 280988 w 288851"/>
              <a:gd name="connsiteY24" fmla="*/ 1808956 h 1882775"/>
              <a:gd name="connsiteX25" fmla="*/ 280988 w 288851"/>
              <a:gd name="connsiteY25" fmla="*/ 1830388 h 1882775"/>
              <a:gd name="connsiteX26" fmla="*/ 288851 w 288851"/>
              <a:gd name="connsiteY26" fmla="*/ 1882775 h 1882775"/>
              <a:gd name="connsiteX0" fmla="*/ 3101 w 288851"/>
              <a:gd name="connsiteY0" fmla="*/ 0 h 1882775"/>
              <a:gd name="connsiteX1" fmla="*/ 0 w 288851"/>
              <a:gd name="connsiteY1" fmla="*/ 56356 h 1882775"/>
              <a:gd name="connsiteX2" fmla="*/ 23813 w 288851"/>
              <a:gd name="connsiteY2" fmla="*/ 63500 h 1882775"/>
              <a:gd name="connsiteX3" fmla="*/ 26194 w 288851"/>
              <a:gd name="connsiteY3" fmla="*/ 70644 h 1882775"/>
              <a:gd name="connsiteX4" fmla="*/ 40481 w 288851"/>
              <a:gd name="connsiteY4" fmla="*/ 77788 h 1882775"/>
              <a:gd name="connsiteX5" fmla="*/ 38100 w 288851"/>
              <a:gd name="connsiteY5" fmla="*/ 127794 h 1882775"/>
              <a:gd name="connsiteX6" fmla="*/ 73819 w 288851"/>
              <a:gd name="connsiteY6" fmla="*/ 134938 h 1882775"/>
              <a:gd name="connsiteX7" fmla="*/ 73819 w 288851"/>
              <a:gd name="connsiteY7" fmla="*/ 184944 h 1882775"/>
              <a:gd name="connsiteX8" fmla="*/ 83344 w 288851"/>
              <a:gd name="connsiteY8" fmla="*/ 187325 h 1882775"/>
              <a:gd name="connsiteX9" fmla="*/ 83344 w 288851"/>
              <a:gd name="connsiteY9" fmla="*/ 1051719 h 1882775"/>
              <a:gd name="connsiteX10" fmla="*/ 90487 w 288851"/>
              <a:gd name="connsiteY10" fmla="*/ 1056482 h 1882775"/>
              <a:gd name="connsiteX11" fmla="*/ 88106 w 288851"/>
              <a:gd name="connsiteY11" fmla="*/ 1154113 h 1882775"/>
              <a:gd name="connsiteX12" fmla="*/ 128588 w 288851"/>
              <a:gd name="connsiteY12" fmla="*/ 1156494 h 1882775"/>
              <a:gd name="connsiteX13" fmla="*/ 128588 w 288851"/>
              <a:gd name="connsiteY13" fmla="*/ 1192213 h 1882775"/>
              <a:gd name="connsiteX14" fmla="*/ 150019 w 288851"/>
              <a:gd name="connsiteY14" fmla="*/ 1192213 h 1882775"/>
              <a:gd name="connsiteX15" fmla="*/ 150019 w 288851"/>
              <a:gd name="connsiteY15" fmla="*/ 1275556 h 1882775"/>
              <a:gd name="connsiteX16" fmla="*/ 161925 w 288851"/>
              <a:gd name="connsiteY16" fmla="*/ 1280319 h 1882775"/>
              <a:gd name="connsiteX17" fmla="*/ 164306 w 288851"/>
              <a:gd name="connsiteY17" fmla="*/ 1716088 h 1882775"/>
              <a:gd name="connsiteX18" fmla="*/ 173831 w 288851"/>
              <a:gd name="connsiteY18" fmla="*/ 1720850 h 1882775"/>
              <a:gd name="connsiteX19" fmla="*/ 176213 w 288851"/>
              <a:gd name="connsiteY19" fmla="*/ 1751806 h 1882775"/>
              <a:gd name="connsiteX20" fmla="*/ 183356 w 288851"/>
              <a:gd name="connsiteY20" fmla="*/ 1756569 h 1882775"/>
              <a:gd name="connsiteX21" fmla="*/ 188119 w 288851"/>
              <a:gd name="connsiteY21" fmla="*/ 1782763 h 1882775"/>
              <a:gd name="connsiteX22" fmla="*/ 216694 w 288851"/>
              <a:gd name="connsiteY22" fmla="*/ 1785144 h 1882775"/>
              <a:gd name="connsiteX23" fmla="*/ 219075 w 288851"/>
              <a:gd name="connsiteY23" fmla="*/ 1801813 h 1882775"/>
              <a:gd name="connsiteX24" fmla="*/ 280988 w 288851"/>
              <a:gd name="connsiteY24" fmla="*/ 1808956 h 1882775"/>
              <a:gd name="connsiteX25" fmla="*/ 280988 w 288851"/>
              <a:gd name="connsiteY25" fmla="*/ 1830388 h 1882775"/>
              <a:gd name="connsiteX26" fmla="*/ 285750 w 288851"/>
              <a:gd name="connsiteY26" fmla="*/ 1832769 h 1882775"/>
              <a:gd name="connsiteX27" fmla="*/ 288851 w 288851"/>
              <a:gd name="connsiteY27" fmla="*/ 1882775 h 1882775"/>
              <a:gd name="connsiteX0" fmla="*/ 3101 w 288851"/>
              <a:gd name="connsiteY0" fmla="*/ 0 h 1882775"/>
              <a:gd name="connsiteX1" fmla="*/ 0 w 288851"/>
              <a:gd name="connsiteY1" fmla="*/ 56356 h 1882775"/>
              <a:gd name="connsiteX2" fmla="*/ 23813 w 288851"/>
              <a:gd name="connsiteY2" fmla="*/ 63500 h 1882775"/>
              <a:gd name="connsiteX3" fmla="*/ 26194 w 288851"/>
              <a:gd name="connsiteY3" fmla="*/ 70644 h 1882775"/>
              <a:gd name="connsiteX4" fmla="*/ 40481 w 288851"/>
              <a:gd name="connsiteY4" fmla="*/ 77788 h 1882775"/>
              <a:gd name="connsiteX5" fmla="*/ 38100 w 288851"/>
              <a:gd name="connsiteY5" fmla="*/ 127794 h 1882775"/>
              <a:gd name="connsiteX6" fmla="*/ 73819 w 288851"/>
              <a:gd name="connsiteY6" fmla="*/ 134938 h 1882775"/>
              <a:gd name="connsiteX7" fmla="*/ 73819 w 288851"/>
              <a:gd name="connsiteY7" fmla="*/ 184944 h 1882775"/>
              <a:gd name="connsiteX8" fmla="*/ 83344 w 288851"/>
              <a:gd name="connsiteY8" fmla="*/ 187325 h 1882775"/>
              <a:gd name="connsiteX9" fmla="*/ 83344 w 288851"/>
              <a:gd name="connsiteY9" fmla="*/ 1051719 h 1882775"/>
              <a:gd name="connsiteX10" fmla="*/ 90487 w 288851"/>
              <a:gd name="connsiteY10" fmla="*/ 1056482 h 1882775"/>
              <a:gd name="connsiteX11" fmla="*/ 88106 w 288851"/>
              <a:gd name="connsiteY11" fmla="*/ 1154113 h 1882775"/>
              <a:gd name="connsiteX12" fmla="*/ 128588 w 288851"/>
              <a:gd name="connsiteY12" fmla="*/ 1156494 h 1882775"/>
              <a:gd name="connsiteX13" fmla="*/ 128588 w 288851"/>
              <a:gd name="connsiteY13" fmla="*/ 1192213 h 1882775"/>
              <a:gd name="connsiteX14" fmla="*/ 150019 w 288851"/>
              <a:gd name="connsiteY14" fmla="*/ 1192213 h 1882775"/>
              <a:gd name="connsiteX15" fmla="*/ 150019 w 288851"/>
              <a:gd name="connsiteY15" fmla="*/ 1275556 h 1882775"/>
              <a:gd name="connsiteX16" fmla="*/ 161925 w 288851"/>
              <a:gd name="connsiteY16" fmla="*/ 1280319 h 1882775"/>
              <a:gd name="connsiteX17" fmla="*/ 164306 w 288851"/>
              <a:gd name="connsiteY17" fmla="*/ 1716088 h 1882775"/>
              <a:gd name="connsiteX18" fmla="*/ 173831 w 288851"/>
              <a:gd name="connsiteY18" fmla="*/ 1720850 h 1882775"/>
              <a:gd name="connsiteX19" fmla="*/ 176213 w 288851"/>
              <a:gd name="connsiteY19" fmla="*/ 1751806 h 1882775"/>
              <a:gd name="connsiteX20" fmla="*/ 183356 w 288851"/>
              <a:gd name="connsiteY20" fmla="*/ 1756569 h 1882775"/>
              <a:gd name="connsiteX21" fmla="*/ 180975 w 288851"/>
              <a:gd name="connsiteY21" fmla="*/ 1782763 h 1882775"/>
              <a:gd name="connsiteX22" fmla="*/ 216694 w 288851"/>
              <a:gd name="connsiteY22" fmla="*/ 1785144 h 1882775"/>
              <a:gd name="connsiteX23" fmla="*/ 219075 w 288851"/>
              <a:gd name="connsiteY23" fmla="*/ 1801813 h 1882775"/>
              <a:gd name="connsiteX24" fmla="*/ 280988 w 288851"/>
              <a:gd name="connsiteY24" fmla="*/ 1808956 h 1882775"/>
              <a:gd name="connsiteX25" fmla="*/ 280988 w 288851"/>
              <a:gd name="connsiteY25" fmla="*/ 1830388 h 1882775"/>
              <a:gd name="connsiteX26" fmla="*/ 285750 w 288851"/>
              <a:gd name="connsiteY26" fmla="*/ 1832769 h 1882775"/>
              <a:gd name="connsiteX27" fmla="*/ 288851 w 288851"/>
              <a:gd name="connsiteY27" fmla="*/ 1882775 h 1882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88851" h="1882775">
                <a:moveTo>
                  <a:pt x="3101" y="0"/>
                </a:moveTo>
                <a:lnTo>
                  <a:pt x="0" y="56356"/>
                </a:lnTo>
                <a:lnTo>
                  <a:pt x="23813" y="63500"/>
                </a:lnTo>
                <a:cubicBezTo>
                  <a:pt x="24607" y="69850"/>
                  <a:pt x="25400" y="64294"/>
                  <a:pt x="26194" y="70644"/>
                </a:cubicBezTo>
                <a:cubicBezTo>
                  <a:pt x="27781" y="76200"/>
                  <a:pt x="38894" y="72232"/>
                  <a:pt x="40481" y="77788"/>
                </a:cubicBezTo>
                <a:lnTo>
                  <a:pt x="38100" y="127794"/>
                </a:lnTo>
                <a:lnTo>
                  <a:pt x="73819" y="134938"/>
                </a:lnTo>
                <a:lnTo>
                  <a:pt x="73819" y="184944"/>
                </a:lnTo>
                <a:cubicBezTo>
                  <a:pt x="73025" y="189706"/>
                  <a:pt x="84138" y="182563"/>
                  <a:pt x="83344" y="187325"/>
                </a:cubicBezTo>
                <a:lnTo>
                  <a:pt x="83344" y="1051719"/>
                </a:lnTo>
                <a:cubicBezTo>
                  <a:pt x="84138" y="1061244"/>
                  <a:pt x="89693" y="1046957"/>
                  <a:pt x="90487" y="1056482"/>
                </a:cubicBezTo>
                <a:cubicBezTo>
                  <a:pt x="89693" y="1089026"/>
                  <a:pt x="88900" y="1121569"/>
                  <a:pt x="88106" y="1154113"/>
                </a:cubicBezTo>
                <a:lnTo>
                  <a:pt x="128588" y="1156494"/>
                </a:lnTo>
                <a:lnTo>
                  <a:pt x="128588" y="1192213"/>
                </a:lnTo>
                <a:lnTo>
                  <a:pt x="150019" y="1192213"/>
                </a:lnTo>
                <a:lnTo>
                  <a:pt x="150019" y="1275556"/>
                </a:lnTo>
                <a:cubicBezTo>
                  <a:pt x="150813" y="1284287"/>
                  <a:pt x="161131" y="1271588"/>
                  <a:pt x="161925" y="1280319"/>
                </a:cubicBezTo>
                <a:cubicBezTo>
                  <a:pt x="162719" y="1425575"/>
                  <a:pt x="163512" y="1570832"/>
                  <a:pt x="164306" y="1716088"/>
                </a:cubicBezTo>
                <a:cubicBezTo>
                  <a:pt x="167481" y="1720057"/>
                  <a:pt x="170656" y="1716881"/>
                  <a:pt x="173831" y="1720850"/>
                </a:cubicBezTo>
                <a:lnTo>
                  <a:pt x="176213" y="1751806"/>
                </a:lnTo>
                <a:cubicBezTo>
                  <a:pt x="180182" y="1756569"/>
                  <a:pt x="179387" y="1751806"/>
                  <a:pt x="183356" y="1756569"/>
                </a:cubicBezTo>
                <a:lnTo>
                  <a:pt x="180975" y="1782763"/>
                </a:lnTo>
                <a:lnTo>
                  <a:pt x="216694" y="1785144"/>
                </a:lnTo>
                <a:cubicBezTo>
                  <a:pt x="220663" y="1791494"/>
                  <a:pt x="215106" y="1795463"/>
                  <a:pt x="219075" y="1801813"/>
                </a:cubicBezTo>
                <a:lnTo>
                  <a:pt x="280988" y="1808956"/>
                </a:lnTo>
                <a:cubicBezTo>
                  <a:pt x="280194" y="1817687"/>
                  <a:pt x="281782" y="1821657"/>
                  <a:pt x="280988" y="1830388"/>
                </a:cubicBezTo>
                <a:cubicBezTo>
                  <a:pt x="282575" y="1835150"/>
                  <a:pt x="284163" y="1828007"/>
                  <a:pt x="285750" y="1832769"/>
                </a:cubicBezTo>
                <a:lnTo>
                  <a:pt x="288851" y="1882775"/>
                </a:lnTo>
              </a:path>
            </a:pathLst>
          </a:custGeom>
          <a:noFill/>
          <a:ln w="285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11560" y="3805017"/>
            <a:ext cx="19957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>
                <a:solidFill>
                  <a:srgbClr val="FFFFFF"/>
                </a:solidFill>
                <a:latin typeface="Arial"/>
                <a:ea typeface="+mn-ea"/>
              </a:rPr>
              <a:t>Median PFS = 3.7 months (95% CI 2.8-4.6)</a:t>
            </a:r>
            <a:endParaRPr lang="en-US" sz="700" b="1" dirty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059837" y="3835230"/>
            <a:ext cx="1440161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tabLst>
                <a:tab pos="685800" algn="l"/>
              </a:tabLst>
            </a:pPr>
            <a:r>
              <a:rPr lang="en-US" sz="700" b="1" dirty="0" smtClean="0">
                <a:solidFill>
                  <a:srgbClr val="FFFFFF"/>
                </a:solidFill>
                <a:latin typeface="Arial"/>
                <a:ea typeface="+mn-ea"/>
              </a:rPr>
              <a:t>CR+VGPR	10.6 months</a:t>
            </a:r>
          </a:p>
          <a:p>
            <a:pPr>
              <a:lnSpc>
                <a:spcPct val="110000"/>
              </a:lnSpc>
              <a:tabLst>
                <a:tab pos="685800" algn="l"/>
              </a:tabLst>
            </a:pPr>
            <a:r>
              <a:rPr lang="en-US" sz="700" b="1" dirty="0" smtClean="0">
                <a:solidFill>
                  <a:srgbClr val="FFFFFF"/>
                </a:solidFill>
                <a:latin typeface="Arial"/>
                <a:ea typeface="+mn-ea"/>
              </a:rPr>
              <a:t>PR	  8.3 months</a:t>
            </a:r>
          </a:p>
          <a:p>
            <a:pPr>
              <a:lnSpc>
                <a:spcPct val="110000"/>
              </a:lnSpc>
              <a:tabLst>
                <a:tab pos="685800" algn="l"/>
              </a:tabLst>
            </a:pPr>
            <a:r>
              <a:rPr lang="en-US" sz="700" b="1" dirty="0" smtClean="0">
                <a:solidFill>
                  <a:srgbClr val="FFFFFF"/>
                </a:solidFill>
                <a:latin typeface="Arial"/>
                <a:ea typeface="+mn-ea"/>
              </a:rPr>
              <a:t>MR	  9.6 months</a:t>
            </a:r>
          </a:p>
          <a:p>
            <a:pPr>
              <a:lnSpc>
                <a:spcPct val="110000"/>
              </a:lnSpc>
              <a:tabLst>
                <a:tab pos="685800" algn="l"/>
              </a:tabLst>
            </a:pPr>
            <a:r>
              <a:rPr lang="en-US" sz="700" b="1" dirty="0" smtClean="0">
                <a:solidFill>
                  <a:srgbClr val="FFFFFF"/>
                </a:solidFill>
                <a:latin typeface="Arial"/>
                <a:ea typeface="+mn-ea"/>
              </a:rPr>
              <a:t>SD	  3.7 months</a:t>
            </a:r>
          </a:p>
          <a:p>
            <a:pPr>
              <a:lnSpc>
                <a:spcPct val="110000"/>
              </a:lnSpc>
              <a:tabLst>
                <a:tab pos="685800" algn="l"/>
              </a:tabLst>
            </a:pPr>
            <a:r>
              <a:rPr lang="en-US" sz="700" b="1" dirty="0" smtClean="0">
                <a:solidFill>
                  <a:srgbClr val="FFFFFF"/>
                </a:solidFill>
                <a:latin typeface="Arial"/>
                <a:ea typeface="+mn-ea"/>
              </a:rPr>
              <a:t>PD	  0.5 months		</a:t>
            </a:r>
            <a:endParaRPr lang="en-US" sz="700" b="1" dirty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62" name="Freeform 61"/>
          <p:cNvSpPr/>
          <p:nvPr/>
        </p:nvSpPr>
        <p:spPr>
          <a:xfrm>
            <a:off x="752480" y="4070351"/>
            <a:ext cx="1762125" cy="1812925"/>
          </a:xfrm>
          <a:custGeom>
            <a:avLst/>
            <a:gdLst>
              <a:gd name="connsiteX0" fmla="*/ 0 w 1752600"/>
              <a:gd name="connsiteY0" fmla="*/ 0 h 1819275"/>
              <a:gd name="connsiteX1" fmla="*/ 1752600 w 1752600"/>
              <a:gd name="connsiteY1" fmla="*/ 1819275 h 1819275"/>
              <a:gd name="connsiteX0" fmla="*/ 0 w 1752600"/>
              <a:gd name="connsiteY0" fmla="*/ 4826 h 1824101"/>
              <a:gd name="connsiteX1" fmla="*/ 168275 w 1752600"/>
              <a:gd name="connsiteY1" fmla="*/ 11176 h 1824101"/>
              <a:gd name="connsiteX2" fmla="*/ 1752600 w 1752600"/>
              <a:gd name="connsiteY2" fmla="*/ 1824101 h 1824101"/>
              <a:gd name="connsiteX0" fmla="*/ 0 w 1762125"/>
              <a:gd name="connsiteY0" fmla="*/ 0 h 1828800"/>
              <a:gd name="connsiteX1" fmla="*/ 177800 w 1762125"/>
              <a:gd name="connsiteY1" fmla="*/ 15875 h 1828800"/>
              <a:gd name="connsiteX2" fmla="*/ 1762125 w 1762125"/>
              <a:gd name="connsiteY2" fmla="*/ 1828800 h 1828800"/>
              <a:gd name="connsiteX0" fmla="*/ 0 w 1762125"/>
              <a:gd name="connsiteY0" fmla="*/ 0 h 1828800"/>
              <a:gd name="connsiteX1" fmla="*/ 177800 w 1762125"/>
              <a:gd name="connsiteY1" fmla="*/ 15875 h 1828800"/>
              <a:gd name="connsiteX2" fmla="*/ 1762125 w 1762125"/>
              <a:gd name="connsiteY2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62125 w 1762125"/>
              <a:gd name="connsiteY2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90501 w 1762125"/>
              <a:gd name="connsiteY2" fmla="*/ 98425 h 1828800"/>
              <a:gd name="connsiteX3" fmla="*/ 1762125 w 1762125"/>
              <a:gd name="connsiteY3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90501 w 1762125"/>
              <a:gd name="connsiteY2" fmla="*/ 98425 h 1828800"/>
              <a:gd name="connsiteX3" fmla="*/ 1762125 w 1762125"/>
              <a:gd name="connsiteY3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1762125 w 1762125"/>
              <a:gd name="connsiteY3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8601 w 1762125"/>
              <a:gd name="connsiteY3" fmla="*/ 101600 h 1828800"/>
              <a:gd name="connsiteX4" fmla="*/ 1762125 w 1762125"/>
              <a:gd name="connsiteY4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8601 w 1762125"/>
              <a:gd name="connsiteY3" fmla="*/ 101600 h 1828800"/>
              <a:gd name="connsiteX4" fmla="*/ 1762125 w 1762125"/>
              <a:gd name="connsiteY4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1762125 w 1762125"/>
              <a:gd name="connsiteY4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1762125 w 1762125"/>
              <a:gd name="connsiteY5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1762125 w 1762125"/>
              <a:gd name="connsiteY5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1762125 w 1762125"/>
              <a:gd name="connsiteY6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1762125 w 1762125"/>
              <a:gd name="connsiteY6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1762125 w 1762125"/>
              <a:gd name="connsiteY7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1762125 w 1762125"/>
              <a:gd name="connsiteY7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1762125 w 1762125"/>
              <a:gd name="connsiteY8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298451 w 1762125"/>
              <a:gd name="connsiteY8" fmla="*/ 374650 h 1828800"/>
              <a:gd name="connsiteX9" fmla="*/ 1762125 w 1762125"/>
              <a:gd name="connsiteY9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298451 w 1762125"/>
              <a:gd name="connsiteY8" fmla="*/ 374650 h 1828800"/>
              <a:gd name="connsiteX9" fmla="*/ 1762125 w 1762125"/>
              <a:gd name="connsiteY9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298451 w 1762125"/>
              <a:gd name="connsiteY8" fmla="*/ 374650 h 1828800"/>
              <a:gd name="connsiteX9" fmla="*/ 311151 w 1762125"/>
              <a:gd name="connsiteY9" fmla="*/ 374650 h 1828800"/>
              <a:gd name="connsiteX10" fmla="*/ 1762125 w 1762125"/>
              <a:gd name="connsiteY10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298451 w 1762125"/>
              <a:gd name="connsiteY8" fmla="*/ 374650 h 1828800"/>
              <a:gd name="connsiteX9" fmla="*/ 311151 w 1762125"/>
              <a:gd name="connsiteY9" fmla="*/ 374650 h 1828800"/>
              <a:gd name="connsiteX10" fmla="*/ 311151 w 1762125"/>
              <a:gd name="connsiteY10" fmla="*/ 415925 h 1828800"/>
              <a:gd name="connsiteX11" fmla="*/ 1762125 w 1762125"/>
              <a:gd name="connsiteY11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298451 w 1762125"/>
              <a:gd name="connsiteY8" fmla="*/ 374650 h 1828800"/>
              <a:gd name="connsiteX9" fmla="*/ 311151 w 1762125"/>
              <a:gd name="connsiteY9" fmla="*/ 374650 h 1828800"/>
              <a:gd name="connsiteX10" fmla="*/ 311151 w 1762125"/>
              <a:gd name="connsiteY10" fmla="*/ 415925 h 1828800"/>
              <a:gd name="connsiteX11" fmla="*/ 1762125 w 1762125"/>
              <a:gd name="connsiteY11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298451 w 1762125"/>
              <a:gd name="connsiteY8" fmla="*/ 374650 h 1828800"/>
              <a:gd name="connsiteX9" fmla="*/ 311151 w 1762125"/>
              <a:gd name="connsiteY9" fmla="*/ 374650 h 1828800"/>
              <a:gd name="connsiteX10" fmla="*/ 311151 w 1762125"/>
              <a:gd name="connsiteY10" fmla="*/ 415925 h 1828800"/>
              <a:gd name="connsiteX11" fmla="*/ 327026 w 1762125"/>
              <a:gd name="connsiteY11" fmla="*/ 419100 h 1828800"/>
              <a:gd name="connsiteX12" fmla="*/ 1762125 w 1762125"/>
              <a:gd name="connsiteY12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298451 w 1762125"/>
              <a:gd name="connsiteY8" fmla="*/ 374650 h 1828800"/>
              <a:gd name="connsiteX9" fmla="*/ 311151 w 1762125"/>
              <a:gd name="connsiteY9" fmla="*/ 374650 h 1828800"/>
              <a:gd name="connsiteX10" fmla="*/ 311151 w 1762125"/>
              <a:gd name="connsiteY10" fmla="*/ 415925 h 1828800"/>
              <a:gd name="connsiteX11" fmla="*/ 327026 w 1762125"/>
              <a:gd name="connsiteY11" fmla="*/ 419100 h 1828800"/>
              <a:gd name="connsiteX12" fmla="*/ 336551 w 1762125"/>
              <a:gd name="connsiteY12" fmla="*/ 450850 h 1828800"/>
              <a:gd name="connsiteX13" fmla="*/ 1762125 w 1762125"/>
              <a:gd name="connsiteY13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298451 w 1762125"/>
              <a:gd name="connsiteY8" fmla="*/ 374650 h 1828800"/>
              <a:gd name="connsiteX9" fmla="*/ 311151 w 1762125"/>
              <a:gd name="connsiteY9" fmla="*/ 374650 h 1828800"/>
              <a:gd name="connsiteX10" fmla="*/ 311151 w 1762125"/>
              <a:gd name="connsiteY10" fmla="*/ 415925 h 1828800"/>
              <a:gd name="connsiteX11" fmla="*/ 327026 w 1762125"/>
              <a:gd name="connsiteY11" fmla="*/ 419100 h 1828800"/>
              <a:gd name="connsiteX12" fmla="*/ 336551 w 1762125"/>
              <a:gd name="connsiteY12" fmla="*/ 450850 h 1828800"/>
              <a:gd name="connsiteX13" fmla="*/ 1762125 w 1762125"/>
              <a:gd name="connsiteY13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298451 w 1762125"/>
              <a:gd name="connsiteY8" fmla="*/ 374650 h 1828800"/>
              <a:gd name="connsiteX9" fmla="*/ 311151 w 1762125"/>
              <a:gd name="connsiteY9" fmla="*/ 374650 h 1828800"/>
              <a:gd name="connsiteX10" fmla="*/ 311151 w 1762125"/>
              <a:gd name="connsiteY10" fmla="*/ 415925 h 1828800"/>
              <a:gd name="connsiteX11" fmla="*/ 327026 w 1762125"/>
              <a:gd name="connsiteY11" fmla="*/ 419100 h 1828800"/>
              <a:gd name="connsiteX12" fmla="*/ 336551 w 1762125"/>
              <a:gd name="connsiteY12" fmla="*/ 450850 h 1828800"/>
              <a:gd name="connsiteX13" fmla="*/ 365126 w 1762125"/>
              <a:gd name="connsiteY13" fmla="*/ 454025 h 1828800"/>
              <a:gd name="connsiteX14" fmla="*/ 1762125 w 1762125"/>
              <a:gd name="connsiteY14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298451 w 1762125"/>
              <a:gd name="connsiteY8" fmla="*/ 374650 h 1828800"/>
              <a:gd name="connsiteX9" fmla="*/ 311151 w 1762125"/>
              <a:gd name="connsiteY9" fmla="*/ 374650 h 1828800"/>
              <a:gd name="connsiteX10" fmla="*/ 311151 w 1762125"/>
              <a:gd name="connsiteY10" fmla="*/ 415925 h 1828800"/>
              <a:gd name="connsiteX11" fmla="*/ 327026 w 1762125"/>
              <a:gd name="connsiteY11" fmla="*/ 419100 h 1828800"/>
              <a:gd name="connsiteX12" fmla="*/ 336551 w 1762125"/>
              <a:gd name="connsiteY12" fmla="*/ 450850 h 1828800"/>
              <a:gd name="connsiteX13" fmla="*/ 365126 w 1762125"/>
              <a:gd name="connsiteY13" fmla="*/ 454025 h 1828800"/>
              <a:gd name="connsiteX14" fmla="*/ 368301 w 1762125"/>
              <a:gd name="connsiteY14" fmla="*/ 479425 h 1828800"/>
              <a:gd name="connsiteX15" fmla="*/ 1762125 w 1762125"/>
              <a:gd name="connsiteY15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298451 w 1762125"/>
              <a:gd name="connsiteY8" fmla="*/ 374650 h 1828800"/>
              <a:gd name="connsiteX9" fmla="*/ 311151 w 1762125"/>
              <a:gd name="connsiteY9" fmla="*/ 374650 h 1828800"/>
              <a:gd name="connsiteX10" fmla="*/ 311151 w 1762125"/>
              <a:gd name="connsiteY10" fmla="*/ 415925 h 1828800"/>
              <a:gd name="connsiteX11" fmla="*/ 327026 w 1762125"/>
              <a:gd name="connsiteY11" fmla="*/ 419100 h 1828800"/>
              <a:gd name="connsiteX12" fmla="*/ 336551 w 1762125"/>
              <a:gd name="connsiteY12" fmla="*/ 450850 h 1828800"/>
              <a:gd name="connsiteX13" fmla="*/ 365126 w 1762125"/>
              <a:gd name="connsiteY13" fmla="*/ 454025 h 1828800"/>
              <a:gd name="connsiteX14" fmla="*/ 368301 w 1762125"/>
              <a:gd name="connsiteY14" fmla="*/ 479425 h 1828800"/>
              <a:gd name="connsiteX15" fmla="*/ 415926 w 1762125"/>
              <a:gd name="connsiteY15" fmla="*/ 479425 h 1828800"/>
              <a:gd name="connsiteX16" fmla="*/ 1762125 w 1762125"/>
              <a:gd name="connsiteY16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298451 w 1762125"/>
              <a:gd name="connsiteY8" fmla="*/ 374650 h 1828800"/>
              <a:gd name="connsiteX9" fmla="*/ 311151 w 1762125"/>
              <a:gd name="connsiteY9" fmla="*/ 374650 h 1828800"/>
              <a:gd name="connsiteX10" fmla="*/ 311151 w 1762125"/>
              <a:gd name="connsiteY10" fmla="*/ 415925 h 1828800"/>
              <a:gd name="connsiteX11" fmla="*/ 327026 w 1762125"/>
              <a:gd name="connsiteY11" fmla="*/ 419100 h 1828800"/>
              <a:gd name="connsiteX12" fmla="*/ 336551 w 1762125"/>
              <a:gd name="connsiteY12" fmla="*/ 450850 h 1828800"/>
              <a:gd name="connsiteX13" fmla="*/ 365126 w 1762125"/>
              <a:gd name="connsiteY13" fmla="*/ 454025 h 1828800"/>
              <a:gd name="connsiteX14" fmla="*/ 368301 w 1762125"/>
              <a:gd name="connsiteY14" fmla="*/ 479425 h 1828800"/>
              <a:gd name="connsiteX15" fmla="*/ 415926 w 1762125"/>
              <a:gd name="connsiteY15" fmla="*/ 479425 h 1828800"/>
              <a:gd name="connsiteX16" fmla="*/ 1762125 w 1762125"/>
              <a:gd name="connsiteY16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298451 w 1762125"/>
              <a:gd name="connsiteY8" fmla="*/ 374650 h 1828800"/>
              <a:gd name="connsiteX9" fmla="*/ 311151 w 1762125"/>
              <a:gd name="connsiteY9" fmla="*/ 374650 h 1828800"/>
              <a:gd name="connsiteX10" fmla="*/ 311151 w 1762125"/>
              <a:gd name="connsiteY10" fmla="*/ 415925 h 1828800"/>
              <a:gd name="connsiteX11" fmla="*/ 327026 w 1762125"/>
              <a:gd name="connsiteY11" fmla="*/ 419100 h 1828800"/>
              <a:gd name="connsiteX12" fmla="*/ 336551 w 1762125"/>
              <a:gd name="connsiteY12" fmla="*/ 450850 h 1828800"/>
              <a:gd name="connsiteX13" fmla="*/ 365126 w 1762125"/>
              <a:gd name="connsiteY13" fmla="*/ 454025 h 1828800"/>
              <a:gd name="connsiteX14" fmla="*/ 368301 w 1762125"/>
              <a:gd name="connsiteY14" fmla="*/ 479425 h 1828800"/>
              <a:gd name="connsiteX15" fmla="*/ 415926 w 1762125"/>
              <a:gd name="connsiteY15" fmla="*/ 479425 h 1828800"/>
              <a:gd name="connsiteX16" fmla="*/ 425451 w 1762125"/>
              <a:gd name="connsiteY16" fmla="*/ 574675 h 1828800"/>
              <a:gd name="connsiteX17" fmla="*/ 1762125 w 1762125"/>
              <a:gd name="connsiteY17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298451 w 1762125"/>
              <a:gd name="connsiteY8" fmla="*/ 374650 h 1828800"/>
              <a:gd name="connsiteX9" fmla="*/ 311151 w 1762125"/>
              <a:gd name="connsiteY9" fmla="*/ 374650 h 1828800"/>
              <a:gd name="connsiteX10" fmla="*/ 311151 w 1762125"/>
              <a:gd name="connsiteY10" fmla="*/ 415925 h 1828800"/>
              <a:gd name="connsiteX11" fmla="*/ 327026 w 1762125"/>
              <a:gd name="connsiteY11" fmla="*/ 419100 h 1828800"/>
              <a:gd name="connsiteX12" fmla="*/ 336551 w 1762125"/>
              <a:gd name="connsiteY12" fmla="*/ 450850 h 1828800"/>
              <a:gd name="connsiteX13" fmla="*/ 365126 w 1762125"/>
              <a:gd name="connsiteY13" fmla="*/ 454025 h 1828800"/>
              <a:gd name="connsiteX14" fmla="*/ 368301 w 1762125"/>
              <a:gd name="connsiteY14" fmla="*/ 479425 h 1828800"/>
              <a:gd name="connsiteX15" fmla="*/ 415926 w 1762125"/>
              <a:gd name="connsiteY15" fmla="*/ 479425 h 1828800"/>
              <a:gd name="connsiteX16" fmla="*/ 425451 w 1762125"/>
              <a:gd name="connsiteY16" fmla="*/ 574675 h 1828800"/>
              <a:gd name="connsiteX17" fmla="*/ 1762125 w 1762125"/>
              <a:gd name="connsiteY17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298451 w 1762125"/>
              <a:gd name="connsiteY8" fmla="*/ 374650 h 1828800"/>
              <a:gd name="connsiteX9" fmla="*/ 311151 w 1762125"/>
              <a:gd name="connsiteY9" fmla="*/ 374650 h 1828800"/>
              <a:gd name="connsiteX10" fmla="*/ 311151 w 1762125"/>
              <a:gd name="connsiteY10" fmla="*/ 415925 h 1828800"/>
              <a:gd name="connsiteX11" fmla="*/ 327026 w 1762125"/>
              <a:gd name="connsiteY11" fmla="*/ 419100 h 1828800"/>
              <a:gd name="connsiteX12" fmla="*/ 336551 w 1762125"/>
              <a:gd name="connsiteY12" fmla="*/ 450850 h 1828800"/>
              <a:gd name="connsiteX13" fmla="*/ 365126 w 1762125"/>
              <a:gd name="connsiteY13" fmla="*/ 454025 h 1828800"/>
              <a:gd name="connsiteX14" fmla="*/ 368301 w 1762125"/>
              <a:gd name="connsiteY14" fmla="*/ 479425 h 1828800"/>
              <a:gd name="connsiteX15" fmla="*/ 415926 w 1762125"/>
              <a:gd name="connsiteY15" fmla="*/ 479425 h 1828800"/>
              <a:gd name="connsiteX16" fmla="*/ 415926 w 1762125"/>
              <a:gd name="connsiteY16" fmla="*/ 574675 h 1828800"/>
              <a:gd name="connsiteX17" fmla="*/ 1762125 w 1762125"/>
              <a:gd name="connsiteY17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298451 w 1762125"/>
              <a:gd name="connsiteY8" fmla="*/ 374650 h 1828800"/>
              <a:gd name="connsiteX9" fmla="*/ 311151 w 1762125"/>
              <a:gd name="connsiteY9" fmla="*/ 374650 h 1828800"/>
              <a:gd name="connsiteX10" fmla="*/ 311151 w 1762125"/>
              <a:gd name="connsiteY10" fmla="*/ 415925 h 1828800"/>
              <a:gd name="connsiteX11" fmla="*/ 327026 w 1762125"/>
              <a:gd name="connsiteY11" fmla="*/ 419100 h 1828800"/>
              <a:gd name="connsiteX12" fmla="*/ 336551 w 1762125"/>
              <a:gd name="connsiteY12" fmla="*/ 450850 h 1828800"/>
              <a:gd name="connsiteX13" fmla="*/ 365126 w 1762125"/>
              <a:gd name="connsiteY13" fmla="*/ 454025 h 1828800"/>
              <a:gd name="connsiteX14" fmla="*/ 368301 w 1762125"/>
              <a:gd name="connsiteY14" fmla="*/ 479425 h 1828800"/>
              <a:gd name="connsiteX15" fmla="*/ 415926 w 1762125"/>
              <a:gd name="connsiteY15" fmla="*/ 479425 h 1828800"/>
              <a:gd name="connsiteX16" fmla="*/ 415926 w 1762125"/>
              <a:gd name="connsiteY16" fmla="*/ 574675 h 1828800"/>
              <a:gd name="connsiteX17" fmla="*/ 431801 w 1762125"/>
              <a:gd name="connsiteY17" fmla="*/ 581025 h 1828800"/>
              <a:gd name="connsiteX18" fmla="*/ 1762125 w 1762125"/>
              <a:gd name="connsiteY18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298451 w 1762125"/>
              <a:gd name="connsiteY8" fmla="*/ 374650 h 1828800"/>
              <a:gd name="connsiteX9" fmla="*/ 311151 w 1762125"/>
              <a:gd name="connsiteY9" fmla="*/ 374650 h 1828800"/>
              <a:gd name="connsiteX10" fmla="*/ 311151 w 1762125"/>
              <a:gd name="connsiteY10" fmla="*/ 415925 h 1828800"/>
              <a:gd name="connsiteX11" fmla="*/ 327026 w 1762125"/>
              <a:gd name="connsiteY11" fmla="*/ 419100 h 1828800"/>
              <a:gd name="connsiteX12" fmla="*/ 336551 w 1762125"/>
              <a:gd name="connsiteY12" fmla="*/ 450850 h 1828800"/>
              <a:gd name="connsiteX13" fmla="*/ 365126 w 1762125"/>
              <a:gd name="connsiteY13" fmla="*/ 454025 h 1828800"/>
              <a:gd name="connsiteX14" fmla="*/ 368301 w 1762125"/>
              <a:gd name="connsiteY14" fmla="*/ 479425 h 1828800"/>
              <a:gd name="connsiteX15" fmla="*/ 415926 w 1762125"/>
              <a:gd name="connsiteY15" fmla="*/ 479425 h 1828800"/>
              <a:gd name="connsiteX16" fmla="*/ 415926 w 1762125"/>
              <a:gd name="connsiteY16" fmla="*/ 574675 h 1828800"/>
              <a:gd name="connsiteX17" fmla="*/ 431801 w 1762125"/>
              <a:gd name="connsiteY17" fmla="*/ 581025 h 1828800"/>
              <a:gd name="connsiteX18" fmla="*/ 441326 w 1762125"/>
              <a:gd name="connsiteY18" fmla="*/ 638175 h 1828800"/>
              <a:gd name="connsiteX19" fmla="*/ 1762125 w 1762125"/>
              <a:gd name="connsiteY19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298451 w 1762125"/>
              <a:gd name="connsiteY8" fmla="*/ 374650 h 1828800"/>
              <a:gd name="connsiteX9" fmla="*/ 311151 w 1762125"/>
              <a:gd name="connsiteY9" fmla="*/ 374650 h 1828800"/>
              <a:gd name="connsiteX10" fmla="*/ 311151 w 1762125"/>
              <a:gd name="connsiteY10" fmla="*/ 415925 h 1828800"/>
              <a:gd name="connsiteX11" fmla="*/ 327026 w 1762125"/>
              <a:gd name="connsiteY11" fmla="*/ 419100 h 1828800"/>
              <a:gd name="connsiteX12" fmla="*/ 336551 w 1762125"/>
              <a:gd name="connsiteY12" fmla="*/ 450850 h 1828800"/>
              <a:gd name="connsiteX13" fmla="*/ 365126 w 1762125"/>
              <a:gd name="connsiteY13" fmla="*/ 454025 h 1828800"/>
              <a:gd name="connsiteX14" fmla="*/ 368301 w 1762125"/>
              <a:gd name="connsiteY14" fmla="*/ 479425 h 1828800"/>
              <a:gd name="connsiteX15" fmla="*/ 415926 w 1762125"/>
              <a:gd name="connsiteY15" fmla="*/ 479425 h 1828800"/>
              <a:gd name="connsiteX16" fmla="*/ 415926 w 1762125"/>
              <a:gd name="connsiteY16" fmla="*/ 574675 h 1828800"/>
              <a:gd name="connsiteX17" fmla="*/ 431801 w 1762125"/>
              <a:gd name="connsiteY17" fmla="*/ 581025 h 1828800"/>
              <a:gd name="connsiteX18" fmla="*/ 441326 w 1762125"/>
              <a:gd name="connsiteY18" fmla="*/ 638175 h 1828800"/>
              <a:gd name="connsiteX19" fmla="*/ 1762125 w 1762125"/>
              <a:gd name="connsiteY19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298451 w 1762125"/>
              <a:gd name="connsiteY8" fmla="*/ 374650 h 1828800"/>
              <a:gd name="connsiteX9" fmla="*/ 311151 w 1762125"/>
              <a:gd name="connsiteY9" fmla="*/ 374650 h 1828800"/>
              <a:gd name="connsiteX10" fmla="*/ 311151 w 1762125"/>
              <a:gd name="connsiteY10" fmla="*/ 415925 h 1828800"/>
              <a:gd name="connsiteX11" fmla="*/ 327026 w 1762125"/>
              <a:gd name="connsiteY11" fmla="*/ 419100 h 1828800"/>
              <a:gd name="connsiteX12" fmla="*/ 336551 w 1762125"/>
              <a:gd name="connsiteY12" fmla="*/ 450850 h 1828800"/>
              <a:gd name="connsiteX13" fmla="*/ 365126 w 1762125"/>
              <a:gd name="connsiteY13" fmla="*/ 454025 h 1828800"/>
              <a:gd name="connsiteX14" fmla="*/ 368301 w 1762125"/>
              <a:gd name="connsiteY14" fmla="*/ 479425 h 1828800"/>
              <a:gd name="connsiteX15" fmla="*/ 415926 w 1762125"/>
              <a:gd name="connsiteY15" fmla="*/ 479425 h 1828800"/>
              <a:gd name="connsiteX16" fmla="*/ 415926 w 1762125"/>
              <a:gd name="connsiteY16" fmla="*/ 574675 h 1828800"/>
              <a:gd name="connsiteX17" fmla="*/ 431801 w 1762125"/>
              <a:gd name="connsiteY17" fmla="*/ 581025 h 1828800"/>
              <a:gd name="connsiteX18" fmla="*/ 428626 w 1762125"/>
              <a:gd name="connsiteY18" fmla="*/ 638175 h 1828800"/>
              <a:gd name="connsiteX19" fmla="*/ 1762125 w 1762125"/>
              <a:gd name="connsiteY19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298451 w 1762125"/>
              <a:gd name="connsiteY8" fmla="*/ 374650 h 1828800"/>
              <a:gd name="connsiteX9" fmla="*/ 311151 w 1762125"/>
              <a:gd name="connsiteY9" fmla="*/ 374650 h 1828800"/>
              <a:gd name="connsiteX10" fmla="*/ 311151 w 1762125"/>
              <a:gd name="connsiteY10" fmla="*/ 415925 h 1828800"/>
              <a:gd name="connsiteX11" fmla="*/ 327026 w 1762125"/>
              <a:gd name="connsiteY11" fmla="*/ 419100 h 1828800"/>
              <a:gd name="connsiteX12" fmla="*/ 336551 w 1762125"/>
              <a:gd name="connsiteY12" fmla="*/ 450850 h 1828800"/>
              <a:gd name="connsiteX13" fmla="*/ 365126 w 1762125"/>
              <a:gd name="connsiteY13" fmla="*/ 454025 h 1828800"/>
              <a:gd name="connsiteX14" fmla="*/ 368301 w 1762125"/>
              <a:gd name="connsiteY14" fmla="*/ 479425 h 1828800"/>
              <a:gd name="connsiteX15" fmla="*/ 415926 w 1762125"/>
              <a:gd name="connsiteY15" fmla="*/ 479425 h 1828800"/>
              <a:gd name="connsiteX16" fmla="*/ 415926 w 1762125"/>
              <a:gd name="connsiteY16" fmla="*/ 574675 h 1828800"/>
              <a:gd name="connsiteX17" fmla="*/ 431801 w 1762125"/>
              <a:gd name="connsiteY17" fmla="*/ 581025 h 1828800"/>
              <a:gd name="connsiteX18" fmla="*/ 428626 w 1762125"/>
              <a:gd name="connsiteY18" fmla="*/ 638175 h 1828800"/>
              <a:gd name="connsiteX19" fmla="*/ 444501 w 1762125"/>
              <a:gd name="connsiteY19" fmla="*/ 638175 h 1828800"/>
              <a:gd name="connsiteX20" fmla="*/ 1762125 w 1762125"/>
              <a:gd name="connsiteY20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298451 w 1762125"/>
              <a:gd name="connsiteY8" fmla="*/ 374650 h 1828800"/>
              <a:gd name="connsiteX9" fmla="*/ 311151 w 1762125"/>
              <a:gd name="connsiteY9" fmla="*/ 374650 h 1828800"/>
              <a:gd name="connsiteX10" fmla="*/ 311151 w 1762125"/>
              <a:gd name="connsiteY10" fmla="*/ 415925 h 1828800"/>
              <a:gd name="connsiteX11" fmla="*/ 327026 w 1762125"/>
              <a:gd name="connsiteY11" fmla="*/ 419100 h 1828800"/>
              <a:gd name="connsiteX12" fmla="*/ 336551 w 1762125"/>
              <a:gd name="connsiteY12" fmla="*/ 450850 h 1828800"/>
              <a:gd name="connsiteX13" fmla="*/ 365126 w 1762125"/>
              <a:gd name="connsiteY13" fmla="*/ 454025 h 1828800"/>
              <a:gd name="connsiteX14" fmla="*/ 368301 w 1762125"/>
              <a:gd name="connsiteY14" fmla="*/ 479425 h 1828800"/>
              <a:gd name="connsiteX15" fmla="*/ 415926 w 1762125"/>
              <a:gd name="connsiteY15" fmla="*/ 479425 h 1828800"/>
              <a:gd name="connsiteX16" fmla="*/ 415926 w 1762125"/>
              <a:gd name="connsiteY16" fmla="*/ 574675 h 1828800"/>
              <a:gd name="connsiteX17" fmla="*/ 431801 w 1762125"/>
              <a:gd name="connsiteY17" fmla="*/ 581025 h 1828800"/>
              <a:gd name="connsiteX18" fmla="*/ 428626 w 1762125"/>
              <a:gd name="connsiteY18" fmla="*/ 638175 h 1828800"/>
              <a:gd name="connsiteX19" fmla="*/ 444501 w 1762125"/>
              <a:gd name="connsiteY19" fmla="*/ 638175 h 1828800"/>
              <a:gd name="connsiteX20" fmla="*/ 441326 w 1762125"/>
              <a:gd name="connsiteY20" fmla="*/ 708025 h 1828800"/>
              <a:gd name="connsiteX21" fmla="*/ 1762125 w 1762125"/>
              <a:gd name="connsiteY21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298451 w 1762125"/>
              <a:gd name="connsiteY8" fmla="*/ 374650 h 1828800"/>
              <a:gd name="connsiteX9" fmla="*/ 311151 w 1762125"/>
              <a:gd name="connsiteY9" fmla="*/ 374650 h 1828800"/>
              <a:gd name="connsiteX10" fmla="*/ 311151 w 1762125"/>
              <a:gd name="connsiteY10" fmla="*/ 415925 h 1828800"/>
              <a:gd name="connsiteX11" fmla="*/ 327026 w 1762125"/>
              <a:gd name="connsiteY11" fmla="*/ 419100 h 1828800"/>
              <a:gd name="connsiteX12" fmla="*/ 336551 w 1762125"/>
              <a:gd name="connsiteY12" fmla="*/ 450850 h 1828800"/>
              <a:gd name="connsiteX13" fmla="*/ 365126 w 1762125"/>
              <a:gd name="connsiteY13" fmla="*/ 454025 h 1828800"/>
              <a:gd name="connsiteX14" fmla="*/ 368301 w 1762125"/>
              <a:gd name="connsiteY14" fmla="*/ 479425 h 1828800"/>
              <a:gd name="connsiteX15" fmla="*/ 415926 w 1762125"/>
              <a:gd name="connsiteY15" fmla="*/ 479425 h 1828800"/>
              <a:gd name="connsiteX16" fmla="*/ 415926 w 1762125"/>
              <a:gd name="connsiteY16" fmla="*/ 574675 h 1828800"/>
              <a:gd name="connsiteX17" fmla="*/ 431801 w 1762125"/>
              <a:gd name="connsiteY17" fmla="*/ 581025 h 1828800"/>
              <a:gd name="connsiteX18" fmla="*/ 428626 w 1762125"/>
              <a:gd name="connsiteY18" fmla="*/ 638175 h 1828800"/>
              <a:gd name="connsiteX19" fmla="*/ 444501 w 1762125"/>
              <a:gd name="connsiteY19" fmla="*/ 638175 h 1828800"/>
              <a:gd name="connsiteX20" fmla="*/ 441326 w 1762125"/>
              <a:gd name="connsiteY20" fmla="*/ 708025 h 1828800"/>
              <a:gd name="connsiteX21" fmla="*/ 1762125 w 1762125"/>
              <a:gd name="connsiteY21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298451 w 1762125"/>
              <a:gd name="connsiteY8" fmla="*/ 374650 h 1828800"/>
              <a:gd name="connsiteX9" fmla="*/ 311151 w 1762125"/>
              <a:gd name="connsiteY9" fmla="*/ 374650 h 1828800"/>
              <a:gd name="connsiteX10" fmla="*/ 311151 w 1762125"/>
              <a:gd name="connsiteY10" fmla="*/ 415925 h 1828800"/>
              <a:gd name="connsiteX11" fmla="*/ 327026 w 1762125"/>
              <a:gd name="connsiteY11" fmla="*/ 419100 h 1828800"/>
              <a:gd name="connsiteX12" fmla="*/ 336551 w 1762125"/>
              <a:gd name="connsiteY12" fmla="*/ 450850 h 1828800"/>
              <a:gd name="connsiteX13" fmla="*/ 365126 w 1762125"/>
              <a:gd name="connsiteY13" fmla="*/ 454025 h 1828800"/>
              <a:gd name="connsiteX14" fmla="*/ 368301 w 1762125"/>
              <a:gd name="connsiteY14" fmla="*/ 479425 h 1828800"/>
              <a:gd name="connsiteX15" fmla="*/ 415926 w 1762125"/>
              <a:gd name="connsiteY15" fmla="*/ 479425 h 1828800"/>
              <a:gd name="connsiteX16" fmla="*/ 415926 w 1762125"/>
              <a:gd name="connsiteY16" fmla="*/ 574675 h 1828800"/>
              <a:gd name="connsiteX17" fmla="*/ 431801 w 1762125"/>
              <a:gd name="connsiteY17" fmla="*/ 581025 h 1828800"/>
              <a:gd name="connsiteX18" fmla="*/ 428626 w 1762125"/>
              <a:gd name="connsiteY18" fmla="*/ 638175 h 1828800"/>
              <a:gd name="connsiteX19" fmla="*/ 444501 w 1762125"/>
              <a:gd name="connsiteY19" fmla="*/ 638175 h 1828800"/>
              <a:gd name="connsiteX20" fmla="*/ 441326 w 1762125"/>
              <a:gd name="connsiteY20" fmla="*/ 708025 h 1828800"/>
              <a:gd name="connsiteX21" fmla="*/ 447676 w 1762125"/>
              <a:gd name="connsiteY21" fmla="*/ 711200 h 1828800"/>
              <a:gd name="connsiteX22" fmla="*/ 1762125 w 1762125"/>
              <a:gd name="connsiteY22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298451 w 1762125"/>
              <a:gd name="connsiteY8" fmla="*/ 374650 h 1828800"/>
              <a:gd name="connsiteX9" fmla="*/ 311151 w 1762125"/>
              <a:gd name="connsiteY9" fmla="*/ 374650 h 1828800"/>
              <a:gd name="connsiteX10" fmla="*/ 311151 w 1762125"/>
              <a:gd name="connsiteY10" fmla="*/ 415925 h 1828800"/>
              <a:gd name="connsiteX11" fmla="*/ 327026 w 1762125"/>
              <a:gd name="connsiteY11" fmla="*/ 419100 h 1828800"/>
              <a:gd name="connsiteX12" fmla="*/ 336551 w 1762125"/>
              <a:gd name="connsiteY12" fmla="*/ 450850 h 1828800"/>
              <a:gd name="connsiteX13" fmla="*/ 365126 w 1762125"/>
              <a:gd name="connsiteY13" fmla="*/ 454025 h 1828800"/>
              <a:gd name="connsiteX14" fmla="*/ 368301 w 1762125"/>
              <a:gd name="connsiteY14" fmla="*/ 479425 h 1828800"/>
              <a:gd name="connsiteX15" fmla="*/ 415926 w 1762125"/>
              <a:gd name="connsiteY15" fmla="*/ 479425 h 1828800"/>
              <a:gd name="connsiteX16" fmla="*/ 415926 w 1762125"/>
              <a:gd name="connsiteY16" fmla="*/ 574675 h 1828800"/>
              <a:gd name="connsiteX17" fmla="*/ 431801 w 1762125"/>
              <a:gd name="connsiteY17" fmla="*/ 581025 h 1828800"/>
              <a:gd name="connsiteX18" fmla="*/ 428626 w 1762125"/>
              <a:gd name="connsiteY18" fmla="*/ 638175 h 1828800"/>
              <a:gd name="connsiteX19" fmla="*/ 444501 w 1762125"/>
              <a:gd name="connsiteY19" fmla="*/ 638175 h 1828800"/>
              <a:gd name="connsiteX20" fmla="*/ 441326 w 1762125"/>
              <a:gd name="connsiteY20" fmla="*/ 708025 h 1828800"/>
              <a:gd name="connsiteX21" fmla="*/ 447676 w 1762125"/>
              <a:gd name="connsiteY21" fmla="*/ 711200 h 1828800"/>
              <a:gd name="connsiteX22" fmla="*/ 457201 w 1762125"/>
              <a:gd name="connsiteY22" fmla="*/ 796925 h 1828800"/>
              <a:gd name="connsiteX23" fmla="*/ 1762125 w 1762125"/>
              <a:gd name="connsiteY23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298451 w 1762125"/>
              <a:gd name="connsiteY8" fmla="*/ 374650 h 1828800"/>
              <a:gd name="connsiteX9" fmla="*/ 311151 w 1762125"/>
              <a:gd name="connsiteY9" fmla="*/ 374650 h 1828800"/>
              <a:gd name="connsiteX10" fmla="*/ 311151 w 1762125"/>
              <a:gd name="connsiteY10" fmla="*/ 415925 h 1828800"/>
              <a:gd name="connsiteX11" fmla="*/ 327026 w 1762125"/>
              <a:gd name="connsiteY11" fmla="*/ 419100 h 1828800"/>
              <a:gd name="connsiteX12" fmla="*/ 336551 w 1762125"/>
              <a:gd name="connsiteY12" fmla="*/ 450850 h 1828800"/>
              <a:gd name="connsiteX13" fmla="*/ 365126 w 1762125"/>
              <a:gd name="connsiteY13" fmla="*/ 454025 h 1828800"/>
              <a:gd name="connsiteX14" fmla="*/ 368301 w 1762125"/>
              <a:gd name="connsiteY14" fmla="*/ 479425 h 1828800"/>
              <a:gd name="connsiteX15" fmla="*/ 415926 w 1762125"/>
              <a:gd name="connsiteY15" fmla="*/ 479425 h 1828800"/>
              <a:gd name="connsiteX16" fmla="*/ 415926 w 1762125"/>
              <a:gd name="connsiteY16" fmla="*/ 574675 h 1828800"/>
              <a:gd name="connsiteX17" fmla="*/ 431801 w 1762125"/>
              <a:gd name="connsiteY17" fmla="*/ 581025 h 1828800"/>
              <a:gd name="connsiteX18" fmla="*/ 428626 w 1762125"/>
              <a:gd name="connsiteY18" fmla="*/ 638175 h 1828800"/>
              <a:gd name="connsiteX19" fmla="*/ 444501 w 1762125"/>
              <a:gd name="connsiteY19" fmla="*/ 638175 h 1828800"/>
              <a:gd name="connsiteX20" fmla="*/ 441326 w 1762125"/>
              <a:gd name="connsiteY20" fmla="*/ 708025 h 1828800"/>
              <a:gd name="connsiteX21" fmla="*/ 447676 w 1762125"/>
              <a:gd name="connsiteY21" fmla="*/ 711200 h 1828800"/>
              <a:gd name="connsiteX22" fmla="*/ 457201 w 1762125"/>
              <a:gd name="connsiteY22" fmla="*/ 796925 h 1828800"/>
              <a:gd name="connsiteX23" fmla="*/ 1762125 w 1762125"/>
              <a:gd name="connsiteY23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298451 w 1762125"/>
              <a:gd name="connsiteY8" fmla="*/ 374650 h 1828800"/>
              <a:gd name="connsiteX9" fmla="*/ 311151 w 1762125"/>
              <a:gd name="connsiteY9" fmla="*/ 374650 h 1828800"/>
              <a:gd name="connsiteX10" fmla="*/ 311151 w 1762125"/>
              <a:gd name="connsiteY10" fmla="*/ 415925 h 1828800"/>
              <a:gd name="connsiteX11" fmla="*/ 327026 w 1762125"/>
              <a:gd name="connsiteY11" fmla="*/ 419100 h 1828800"/>
              <a:gd name="connsiteX12" fmla="*/ 336551 w 1762125"/>
              <a:gd name="connsiteY12" fmla="*/ 450850 h 1828800"/>
              <a:gd name="connsiteX13" fmla="*/ 365126 w 1762125"/>
              <a:gd name="connsiteY13" fmla="*/ 454025 h 1828800"/>
              <a:gd name="connsiteX14" fmla="*/ 368301 w 1762125"/>
              <a:gd name="connsiteY14" fmla="*/ 479425 h 1828800"/>
              <a:gd name="connsiteX15" fmla="*/ 415926 w 1762125"/>
              <a:gd name="connsiteY15" fmla="*/ 479425 h 1828800"/>
              <a:gd name="connsiteX16" fmla="*/ 415926 w 1762125"/>
              <a:gd name="connsiteY16" fmla="*/ 574675 h 1828800"/>
              <a:gd name="connsiteX17" fmla="*/ 431801 w 1762125"/>
              <a:gd name="connsiteY17" fmla="*/ 581025 h 1828800"/>
              <a:gd name="connsiteX18" fmla="*/ 428626 w 1762125"/>
              <a:gd name="connsiteY18" fmla="*/ 638175 h 1828800"/>
              <a:gd name="connsiteX19" fmla="*/ 444501 w 1762125"/>
              <a:gd name="connsiteY19" fmla="*/ 638175 h 1828800"/>
              <a:gd name="connsiteX20" fmla="*/ 441326 w 1762125"/>
              <a:gd name="connsiteY20" fmla="*/ 708025 h 1828800"/>
              <a:gd name="connsiteX21" fmla="*/ 447676 w 1762125"/>
              <a:gd name="connsiteY21" fmla="*/ 711200 h 1828800"/>
              <a:gd name="connsiteX22" fmla="*/ 447676 w 1762125"/>
              <a:gd name="connsiteY22" fmla="*/ 800100 h 1828800"/>
              <a:gd name="connsiteX23" fmla="*/ 1762125 w 1762125"/>
              <a:gd name="connsiteY23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298451 w 1762125"/>
              <a:gd name="connsiteY8" fmla="*/ 374650 h 1828800"/>
              <a:gd name="connsiteX9" fmla="*/ 311151 w 1762125"/>
              <a:gd name="connsiteY9" fmla="*/ 374650 h 1828800"/>
              <a:gd name="connsiteX10" fmla="*/ 311151 w 1762125"/>
              <a:gd name="connsiteY10" fmla="*/ 415925 h 1828800"/>
              <a:gd name="connsiteX11" fmla="*/ 327026 w 1762125"/>
              <a:gd name="connsiteY11" fmla="*/ 419100 h 1828800"/>
              <a:gd name="connsiteX12" fmla="*/ 336551 w 1762125"/>
              <a:gd name="connsiteY12" fmla="*/ 450850 h 1828800"/>
              <a:gd name="connsiteX13" fmla="*/ 365126 w 1762125"/>
              <a:gd name="connsiteY13" fmla="*/ 454025 h 1828800"/>
              <a:gd name="connsiteX14" fmla="*/ 368301 w 1762125"/>
              <a:gd name="connsiteY14" fmla="*/ 479425 h 1828800"/>
              <a:gd name="connsiteX15" fmla="*/ 415926 w 1762125"/>
              <a:gd name="connsiteY15" fmla="*/ 479425 h 1828800"/>
              <a:gd name="connsiteX16" fmla="*/ 415926 w 1762125"/>
              <a:gd name="connsiteY16" fmla="*/ 574675 h 1828800"/>
              <a:gd name="connsiteX17" fmla="*/ 431801 w 1762125"/>
              <a:gd name="connsiteY17" fmla="*/ 581025 h 1828800"/>
              <a:gd name="connsiteX18" fmla="*/ 428626 w 1762125"/>
              <a:gd name="connsiteY18" fmla="*/ 638175 h 1828800"/>
              <a:gd name="connsiteX19" fmla="*/ 444501 w 1762125"/>
              <a:gd name="connsiteY19" fmla="*/ 638175 h 1828800"/>
              <a:gd name="connsiteX20" fmla="*/ 441326 w 1762125"/>
              <a:gd name="connsiteY20" fmla="*/ 708025 h 1828800"/>
              <a:gd name="connsiteX21" fmla="*/ 447676 w 1762125"/>
              <a:gd name="connsiteY21" fmla="*/ 711200 h 1828800"/>
              <a:gd name="connsiteX22" fmla="*/ 447676 w 1762125"/>
              <a:gd name="connsiteY22" fmla="*/ 800100 h 1828800"/>
              <a:gd name="connsiteX23" fmla="*/ 476251 w 1762125"/>
              <a:gd name="connsiteY23" fmla="*/ 803275 h 1828800"/>
              <a:gd name="connsiteX24" fmla="*/ 1762125 w 1762125"/>
              <a:gd name="connsiteY24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298451 w 1762125"/>
              <a:gd name="connsiteY8" fmla="*/ 374650 h 1828800"/>
              <a:gd name="connsiteX9" fmla="*/ 311151 w 1762125"/>
              <a:gd name="connsiteY9" fmla="*/ 374650 h 1828800"/>
              <a:gd name="connsiteX10" fmla="*/ 311151 w 1762125"/>
              <a:gd name="connsiteY10" fmla="*/ 415925 h 1828800"/>
              <a:gd name="connsiteX11" fmla="*/ 327026 w 1762125"/>
              <a:gd name="connsiteY11" fmla="*/ 419100 h 1828800"/>
              <a:gd name="connsiteX12" fmla="*/ 336551 w 1762125"/>
              <a:gd name="connsiteY12" fmla="*/ 450850 h 1828800"/>
              <a:gd name="connsiteX13" fmla="*/ 365126 w 1762125"/>
              <a:gd name="connsiteY13" fmla="*/ 454025 h 1828800"/>
              <a:gd name="connsiteX14" fmla="*/ 368301 w 1762125"/>
              <a:gd name="connsiteY14" fmla="*/ 479425 h 1828800"/>
              <a:gd name="connsiteX15" fmla="*/ 415926 w 1762125"/>
              <a:gd name="connsiteY15" fmla="*/ 479425 h 1828800"/>
              <a:gd name="connsiteX16" fmla="*/ 415926 w 1762125"/>
              <a:gd name="connsiteY16" fmla="*/ 574675 h 1828800"/>
              <a:gd name="connsiteX17" fmla="*/ 431801 w 1762125"/>
              <a:gd name="connsiteY17" fmla="*/ 581025 h 1828800"/>
              <a:gd name="connsiteX18" fmla="*/ 428626 w 1762125"/>
              <a:gd name="connsiteY18" fmla="*/ 638175 h 1828800"/>
              <a:gd name="connsiteX19" fmla="*/ 444501 w 1762125"/>
              <a:gd name="connsiteY19" fmla="*/ 638175 h 1828800"/>
              <a:gd name="connsiteX20" fmla="*/ 441326 w 1762125"/>
              <a:gd name="connsiteY20" fmla="*/ 708025 h 1828800"/>
              <a:gd name="connsiteX21" fmla="*/ 447676 w 1762125"/>
              <a:gd name="connsiteY21" fmla="*/ 711200 h 1828800"/>
              <a:gd name="connsiteX22" fmla="*/ 447676 w 1762125"/>
              <a:gd name="connsiteY22" fmla="*/ 800100 h 1828800"/>
              <a:gd name="connsiteX23" fmla="*/ 476251 w 1762125"/>
              <a:gd name="connsiteY23" fmla="*/ 803275 h 1828800"/>
              <a:gd name="connsiteX24" fmla="*/ 488951 w 1762125"/>
              <a:gd name="connsiteY24" fmla="*/ 819150 h 1828800"/>
              <a:gd name="connsiteX25" fmla="*/ 1762125 w 1762125"/>
              <a:gd name="connsiteY25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298451 w 1762125"/>
              <a:gd name="connsiteY8" fmla="*/ 374650 h 1828800"/>
              <a:gd name="connsiteX9" fmla="*/ 311151 w 1762125"/>
              <a:gd name="connsiteY9" fmla="*/ 374650 h 1828800"/>
              <a:gd name="connsiteX10" fmla="*/ 311151 w 1762125"/>
              <a:gd name="connsiteY10" fmla="*/ 415925 h 1828800"/>
              <a:gd name="connsiteX11" fmla="*/ 327026 w 1762125"/>
              <a:gd name="connsiteY11" fmla="*/ 419100 h 1828800"/>
              <a:gd name="connsiteX12" fmla="*/ 336551 w 1762125"/>
              <a:gd name="connsiteY12" fmla="*/ 450850 h 1828800"/>
              <a:gd name="connsiteX13" fmla="*/ 365126 w 1762125"/>
              <a:gd name="connsiteY13" fmla="*/ 454025 h 1828800"/>
              <a:gd name="connsiteX14" fmla="*/ 368301 w 1762125"/>
              <a:gd name="connsiteY14" fmla="*/ 479425 h 1828800"/>
              <a:gd name="connsiteX15" fmla="*/ 415926 w 1762125"/>
              <a:gd name="connsiteY15" fmla="*/ 479425 h 1828800"/>
              <a:gd name="connsiteX16" fmla="*/ 415926 w 1762125"/>
              <a:gd name="connsiteY16" fmla="*/ 574675 h 1828800"/>
              <a:gd name="connsiteX17" fmla="*/ 431801 w 1762125"/>
              <a:gd name="connsiteY17" fmla="*/ 581025 h 1828800"/>
              <a:gd name="connsiteX18" fmla="*/ 428626 w 1762125"/>
              <a:gd name="connsiteY18" fmla="*/ 638175 h 1828800"/>
              <a:gd name="connsiteX19" fmla="*/ 444501 w 1762125"/>
              <a:gd name="connsiteY19" fmla="*/ 638175 h 1828800"/>
              <a:gd name="connsiteX20" fmla="*/ 441326 w 1762125"/>
              <a:gd name="connsiteY20" fmla="*/ 708025 h 1828800"/>
              <a:gd name="connsiteX21" fmla="*/ 447676 w 1762125"/>
              <a:gd name="connsiteY21" fmla="*/ 711200 h 1828800"/>
              <a:gd name="connsiteX22" fmla="*/ 447676 w 1762125"/>
              <a:gd name="connsiteY22" fmla="*/ 800100 h 1828800"/>
              <a:gd name="connsiteX23" fmla="*/ 476251 w 1762125"/>
              <a:gd name="connsiteY23" fmla="*/ 803275 h 1828800"/>
              <a:gd name="connsiteX24" fmla="*/ 479426 w 1762125"/>
              <a:gd name="connsiteY24" fmla="*/ 819150 h 1828800"/>
              <a:gd name="connsiteX25" fmla="*/ 1762125 w 1762125"/>
              <a:gd name="connsiteY25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298451 w 1762125"/>
              <a:gd name="connsiteY8" fmla="*/ 374650 h 1828800"/>
              <a:gd name="connsiteX9" fmla="*/ 311151 w 1762125"/>
              <a:gd name="connsiteY9" fmla="*/ 374650 h 1828800"/>
              <a:gd name="connsiteX10" fmla="*/ 311151 w 1762125"/>
              <a:gd name="connsiteY10" fmla="*/ 415925 h 1828800"/>
              <a:gd name="connsiteX11" fmla="*/ 327026 w 1762125"/>
              <a:gd name="connsiteY11" fmla="*/ 419100 h 1828800"/>
              <a:gd name="connsiteX12" fmla="*/ 336551 w 1762125"/>
              <a:gd name="connsiteY12" fmla="*/ 450850 h 1828800"/>
              <a:gd name="connsiteX13" fmla="*/ 365126 w 1762125"/>
              <a:gd name="connsiteY13" fmla="*/ 454025 h 1828800"/>
              <a:gd name="connsiteX14" fmla="*/ 368301 w 1762125"/>
              <a:gd name="connsiteY14" fmla="*/ 479425 h 1828800"/>
              <a:gd name="connsiteX15" fmla="*/ 415926 w 1762125"/>
              <a:gd name="connsiteY15" fmla="*/ 479425 h 1828800"/>
              <a:gd name="connsiteX16" fmla="*/ 415926 w 1762125"/>
              <a:gd name="connsiteY16" fmla="*/ 574675 h 1828800"/>
              <a:gd name="connsiteX17" fmla="*/ 431801 w 1762125"/>
              <a:gd name="connsiteY17" fmla="*/ 581025 h 1828800"/>
              <a:gd name="connsiteX18" fmla="*/ 428626 w 1762125"/>
              <a:gd name="connsiteY18" fmla="*/ 638175 h 1828800"/>
              <a:gd name="connsiteX19" fmla="*/ 444501 w 1762125"/>
              <a:gd name="connsiteY19" fmla="*/ 638175 h 1828800"/>
              <a:gd name="connsiteX20" fmla="*/ 441326 w 1762125"/>
              <a:gd name="connsiteY20" fmla="*/ 708025 h 1828800"/>
              <a:gd name="connsiteX21" fmla="*/ 447676 w 1762125"/>
              <a:gd name="connsiteY21" fmla="*/ 711200 h 1828800"/>
              <a:gd name="connsiteX22" fmla="*/ 447676 w 1762125"/>
              <a:gd name="connsiteY22" fmla="*/ 800100 h 1828800"/>
              <a:gd name="connsiteX23" fmla="*/ 476251 w 1762125"/>
              <a:gd name="connsiteY23" fmla="*/ 803275 h 1828800"/>
              <a:gd name="connsiteX24" fmla="*/ 479426 w 1762125"/>
              <a:gd name="connsiteY24" fmla="*/ 819150 h 1828800"/>
              <a:gd name="connsiteX25" fmla="*/ 511176 w 1762125"/>
              <a:gd name="connsiteY25" fmla="*/ 822325 h 1828800"/>
              <a:gd name="connsiteX26" fmla="*/ 1762125 w 1762125"/>
              <a:gd name="connsiteY26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298451 w 1762125"/>
              <a:gd name="connsiteY8" fmla="*/ 374650 h 1828800"/>
              <a:gd name="connsiteX9" fmla="*/ 311151 w 1762125"/>
              <a:gd name="connsiteY9" fmla="*/ 374650 h 1828800"/>
              <a:gd name="connsiteX10" fmla="*/ 311151 w 1762125"/>
              <a:gd name="connsiteY10" fmla="*/ 415925 h 1828800"/>
              <a:gd name="connsiteX11" fmla="*/ 327026 w 1762125"/>
              <a:gd name="connsiteY11" fmla="*/ 419100 h 1828800"/>
              <a:gd name="connsiteX12" fmla="*/ 336551 w 1762125"/>
              <a:gd name="connsiteY12" fmla="*/ 450850 h 1828800"/>
              <a:gd name="connsiteX13" fmla="*/ 365126 w 1762125"/>
              <a:gd name="connsiteY13" fmla="*/ 454025 h 1828800"/>
              <a:gd name="connsiteX14" fmla="*/ 368301 w 1762125"/>
              <a:gd name="connsiteY14" fmla="*/ 479425 h 1828800"/>
              <a:gd name="connsiteX15" fmla="*/ 415926 w 1762125"/>
              <a:gd name="connsiteY15" fmla="*/ 479425 h 1828800"/>
              <a:gd name="connsiteX16" fmla="*/ 415926 w 1762125"/>
              <a:gd name="connsiteY16" fmla="*/ 574675 h 1828800"/>
              <a:gd name="connsiteX17" fmla="*/ 431801 w 1762125"/>
              <a:gd name="connsiteY17" fmla="*/ 581025 h 1828800"/>
              <a:gd name="connsiteX18" fmla="*/ 428626 w 1762125"/>
              <a:gd name="connsiteY18" fmla="*/ 638175 h 1828800"/>
              <a:gd name="connsiteX19" fmla="*/ 444501 w 1762125"/>
              <a:gd name="connsiteY19" fmla="*/ 638175 h 1828800"/>
              <a:gd name="connsiteX20" fmla="*/ 441326 w 1762125"/>
              <a:gd name="connsiteY20" fmla="*/ 708025 h 1828800"/>
              <a:gd name="connsiteX21" fmla="*/ 447676 w 1762125"/>
              <a:gd name="connsiteY21" fmla="*/ 711200 h 1828800"/>
              <a:gd name="connsiteX22" fmla="*/ 447676 w 1762125"/>
              <a:gd name="connsiteY22" fmla="*/ 800100 h 1828800"/>
              <a:gd name="connsiteX23" fmla="*/ 476251 w 1762125"/>
              <a:gd name="connsiteY23" fmla="*/ 803275 h 1828800"/>
              <a:gd name="connsiteX24" fmla="*/ 479426 w 1762125"/>
              <a:gd name="connsiteY24" fmla="*/ 819150 h 1828800"/>
              <a:gd name="connsiteX25" fmla="*/ 511176 w 1762125"/>
              <a:gd name="connsiteY25" fmla="*/ 822325 h 1828800"/>
              <a:gd name="connsiteX26" fmla="*/ 511176 w 1762125"/>
              <a:gd name="connsiteY26" fmla="*/ 844550 h 1828800"/>
              <a:gd name="connsiteX27" fmla="*/ 1762125 w 1762125"/>
              <a:gd name="connsiteY27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298451 w 1762125"/>
              <a:gd name="connsiteY8" fmla="*/ 374650 h 1828800"/>
              <a:gd name="connsiteX9" fmla="*/ 311151 w 1762125"/>
              <a:gd name="connsiteY9" fmla="*/ 374650 h 1828800"/>
              <a:gd name="connsiteX10" fmla="*/ 311151 w 1762125"/>
              <a:gd name="connsiteY10" fmla="*/ 415925 h 1828800"/>
              <a:gd name="connsiteX11" fmla="*/ 327026 w 1762125"/>
              <a:gd name="connsiteY11" fmla="*/ 419100 h 1828800"/>
              <a:gd name="connsiteX12" fmla="*/ 336551 w 1762125"/>
              <a:gd name="connsiteY12" fmla="*/ 450850 h 1828800"/>
              <a:gd name="connsiteX13" fmla="*/ 365126 w 1762125"/>
              <a:gd name="connsiteY13" fmla="*/ 454025 h 1828800"/>
              <a:gd name="connsiteX14" fmla="*/ 368301 w 1762125"/>
              <a:gd name="connsiteY14" fmla="*/ 479425 h 1828800"/>
              <a:gd name="connsiteX15" fmla="*/ 415926 w 1762125"/>
              <a:gd name="connsiteY15" fmla="*/ 479425 h 1828800"/>
              <a:gd name="connsiteX16" fmla="*/ 415926 w 1762125"/>
              <a:gd name="connsiteY16" fmla="*/ 574675 h 1828800"/>
              <a:gd name="connsiteX17" fmla="*/ 431801 w 1762125"/>
              <a:gd name="connsiteY17" fmla="*/ 581025 h 1828800"/>
              <a:gd name="connsiteX18" fmla="*/ 428626 w 1762125"/>
              <a:gd name="connsiteY18" fmla="*/ 638175 h 1828800"/>
              <a:gd name="connsiteX19" fmla="*/ 444501 w 1762125"/>
              <a:gd name="connsiteY19" fmla="*/ 638175 h 1828800"/>
              <a:gd name="connsiteX20" fmla="*/ 441326 w 1762125"/>
              <a:gd name="connsiteY20" fmla="*/ 708025 h 1828800"/>
              <a:gd name="connsiteX21" fmla="*/ 447676 w 1762125"/>
              <a:gd name="connsiteY21" fmla="*/ 711200 h 1828800"/>
              <a:gd name="connsiteX22" fmla="*/ 447676 w 1762125"/>
              <a:gd name="connsiteY22" fmla="*/ 800100 h 1828800"/>
              <a:gd name="connsiteX23" fmla="*/ 476251 w 1762125"/>
              <a:gd name="connsiteY23" fmla="*/ 803275 h 1828800"/>
              <a:gd name="connsiteX24" fmla="*/ 479426 w 1762125"/>
              <a:gd name="connsiteY24" fmla="*/ 819150 h 1828800"/>
              <a:gd name="connsiteX25" fmla="*/ 511176 w 1762125"/>
              <a:gd name="connsiteY25" fmla="*/ 822325 h 1828800"/>
              <a:gd name="connsiteX26" fmla="*/ 511176 w 1762125"/>
              <a:gd name="connsiteY26" fmla="*/ 844550 h 1828800"/>
              <a:gd name="connsiteX27" fmla="*/ 555626 w 1762125"/>
              <a:gd name="connsiteY27" fmla="*/ 847725 h 1828800"/>
              <a:gd name="connsiteX28" fmla="*/ 1762125 w 1762125"/>
              <a:gd name="connsiteY28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298451 w 1762125"/>
              <a:gd name="connsiteY8" fmla="*/ 374650 h 1828800"/>
              <a:gd name="connsiteX9" fmla="*/ 311151 w 1762125"/>
              <a:gd name="connsiteY9" fmla="*/ 374650 h 1828800"/>
              <a:gd name="connsiteX10" fmla="*/ 311151 w 1762125"/>
              <a:gd name="connsiteY10" fmla="*/ 415925 h 1828800"/>
              <a:gd name="connsiteX11" fmla="*/ 327026 w 1762125"/>
              <a:gd name="connsiteY11" fmla="*/ 419100 h 1828800"/>
              <a:gd name="connsiteX12" fmla="*/ 336551 w 1762125"/>
              <a:gd name="connsiteY12" fmla="*/ 450850 h 1828800"/>
              <a:gd name="connsiteX13" fmla="*/ 365126 w 1762125"/>
              <a:gd name="connsiteY13" fmla="*/ 454025 h 1828800"/>
              <a:gd name="connsiteX14" fmla="*/ 368301 w 1762125"/>
              <a:gd name="connsiteY14" fmla="*/ 479425 h 1828800"/>
              <a:gd name="connsiteX15" fmla="*/ 415926 w 1762125"/>
              <a:gd name="connsiteY15" fmla="*/ 479425 h 1828800"/>
              <a:gd name="connsiteX16" fmla="*/ 415926 w 1762125"/>
              <a:gd name="connsiteY16" fmla="*/ 574675 h 1828800"/>
              <a:gd name="connsiteX17" fmla="*/ 431801 w 1762125"/>
              <a:gd name="connsiteY17" fmla="*/ 581025 h 1828800"/>
              <a:gd name="connsiteX18" fmla="*/ 428626 w 1762125"/>
              <a:gd name="connsiteY18" fmla="*/ 638175 h 1828800"/>
              <a:gd name="connsiteX19" fmla="*/ 444501 w 1762125"/>
              <a:gd name="connsiteY19" fmla="*/ 638175 h 1828800"/>
              <a:gd name="connsiteX20" fmla="*/ 441326 w 1762125"/>
              <a:gd name="connsiteY20" fmla="*/ 708025 h 1828800"/>
              <a:gd name="connsiteX21" fmla="*/ 447676 w 1762125"/>
              <a:gd name="connsiteY21" fmla="*/ 711200 h 1828800"/>
              <a:gd name="connsiteX22" fmla="*/ 447676 w 1762125"/>
              <a:gd name="connsiteY22" fmla="*/ 800100 h 1828800"/>
              <a:gd name="connsiteX23" fmla="*/ 476251 w 1762125"/>
              <a:gd name="connsiteY23" fmla="*/ 803275 h 1828800"/>
              <a:gd name="connsiteX24" fmla="*/ 479426 w 1762125"/>
              <a:gd name="connsiteY24" fmla="*/ 819150 h 1828800"/>
              <a:gd name="connsiteX25" fmla="*/ 511176 w 1762125"/>
              <a:gd name="connsiteY25" fmla="*/ 822325 h 1828800"/>
              <a:gd name="connsiteX26" fmla="*/ 511176 w 1762125"/>
              <a:gd name="connsiteY26" fmla="*/ 844550 h 1828800"/>
              <a:gd name="connsiteX27" fmla="*/ 555626 w 1762125"/>
              <a:gd name="connsiteY27" fmla="*/ 847725 h 1828800"/>
              <a:gd name="connsiteX28" fmla="*/ 1762125 w 1762125"/>
              <a:gd name="connsiteY28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298451 w 1762125"/>
              <a:gd name="connsiteY8" fmla="*/ 374650 h 1828800"/>
              <a:gd name="connsiteX9" fmla="*/ 311151 w 1762125"/>
              <a:gd name="connsiteY9" fmla="*/ 374650 h 1828800"/>
              <a:gd name="connsiteX10" fmla="*/ 311151 w 1762125"/>
              <a:gd name="connsiteY10" fmla="*/ 415925 h 1828800"/>
              <a:gd name="connsiteX11" fmla="*/ 327026 w 1762125"/>
              <a:gd name="connsiteY11" fmla="*/ 419100 h 1828800"/>
              <a:gd name="connsiteX12" fmla="*/ 336551 w 1762125"/>
              <a:gd name="connsiteY12" fmla="*/ 450850 h 1828800"/>
              <a:gd name="connsiteX13" fmla="*/ 365126 w 1762125"/>
              <a:gd name="connsiteY13" fmla="*/ 454025 h 1828800"/>
              <a:gd name="connsiteX14" fmla="*/ 368301 w 1762125"/>
              <a:gd name="connsiteY14" fmla="*/ 479425 h 1828800"/>
              <a:gd name="connsiteX15" fmla="*/ 415926 w 1762125"/>
              <a:gd name="connsiteY15" fmla="*/ 479425 h 1828800"/>
              <a:gd name="connsiteX16" fmla="*/ 415926 w 1762125"/>
              <a:gd name="connsiteY16" fmla="*/ 574675 h 1828800"/>
              <a:gd name="connsiteX17" fmla="*/ 431801 w 1762125"/>
              <a:gd name="connsiteY17" fmla="*/ 581025 h 1828800"/>
              <a:gd name="connsiteX18" fmla="*/ 428626 w 1762125"/>
              <a:gd name="connsiteY18" fmla="*/ 638175 h 1828800"/>
              <a:gd name="connsiteX19" fmla="*/ 444501 w 1762125"/>
              <a:gd name="connsiteY19" fmla="*/ 638175 h 1828800"/>
              <a:gd name="connsiteX20" fmla="*/ 441326 w 1762125"/>
              <a:gd name="connsiteY20" fmla="*/ 708025 h 1828800"/>
              <a:gd name="connsiteX21" fmla="*/ 447676 w 1762125"/>
              <a:gd name="connsiteY21" fmla="*/ 711200 h 1828800"/>
              <a:gd name="connsiteX22" fmla="*/ 447676 w 1762125"/>
              <a:gd name="connsiteY22" fmla="*/ 800100 h 1828800"/>
              <a:gd name="connsiteX23" fmla="*/ 476251 w 1762125"/>
              <a:gd name="connsiteY23" fmla="*/ 803275 h 1828800"/>
              <a:gd name="connsiteX24" fmla="*/ 479426 w 1762125"/>
              <a:gd name="connsiteY24" fmla="*/ 819150 h 1828800"/>
              <a:gd name="connsiteX25" fmla="*/ 511176 w 1762125"/>
              <a:gd name="connsiteY25" fmla="*/ 822325 h 1828800"/>
              <a:gd name="connsiteX26" fmla="*/ 511176 w 1762125"/>
              <a:gd name="connsiteY26" fmla="*/ 844550 h 1828800"/>
              <a:gd name="connsiteX27" fmla="*/ 555626 w 1762125"/>
              <a:gd name="connsiteY27" fmla="*/ 847725 h 1828800"/>
              <a:gd name="connsiteX28" fmla="*/ 555626 w 1762125"/>
              <a:gd name="connsiteY28" fmla="*/ 914400 h 1828800"/>
              <a:gd name="connsiteX29" fmla="*/ 1762125 w 1762125"/>
              <a:gd name="connsiteY29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298451 w 1762125"/>
              <a:gd name="connsiteY8" fmla="*/ 374650 h 1828800"/>
              <a:gd name="connsiteX9" fmla="*/ 311151 w 1762125"/>
              <a:gd name="connsiteY9" fmla="*/ 374650 h 1828800"/>
              <a:gd name="connsiteX10" fmla="*/ 311151 w 1762125"/>
              <a:gd name="connsiteY10" fmla="*/ 415925 h 1828800"/>
              <a:gd name="connsiteX11" fmla="*/ 327026 w 1762125"/>
              <a:gd name="connsiteY11" fmla="*/ 419100 h 1828800"/>
              <a:gd name="connsiteX12" fmla="*/ 336551 w 1762125"/>
              <a:gd name="connsiteY12" fmla="*/ 450850 h 1828800"/>
              <a:gd name="connsiteX13" fmla="*/ 365126 w 1762125"/>
              <a:gd name="connsiteY13" fmla="*/ 454025 h 1828800"/>
              <a:gd name="connsiteX14" fmla="*/ 368301 w 1762125"/>
              <a:gd name="connsiteY14" fmla="*/ 479425 h 1828800"/>
              <a:gd name="connsiteX15" fmla="*/ 415926 w 1762125"/>
              <a:gd name="connsiteY15" fmla="*/ 479425 h 1828800"/>
              <a:gd name="connsiteX16" fmla="*/ 415926 w 1762125"/>
              <a:gd name="connsiteY16" fmla="*/ 574675 h 1828800"/>
              <a:gd name="connsiteX17" fmla="*/ 431801 w 1762125"/>
              <a:gd name="connsiteY17" fmla="*/ 581025 h 1828800"/>
              <a:gd name="connsiteX18" fmla="*/ 428626 w 1762125"/>
              <a:gd name="connsiteY18" fmla="*/ 638175 h 1828800"/>
              <a:gd name="connsiteX19" fmla="*/ 444501 w 1762125"/>
              <a:gd name="connsiteY19" fmla="*/ 638175 h 1828800"/>
              <a:gd name="connsiteX20" fmla="*/ 441326 w 1762125"/>
              <a:gd name="connsiteY20" fmla="*/ 708025 h 1828800"/>
              <a:gd name="connsiteX21" fmla="*/ 447676 w 1762125"/>
              <a:gd name="connsiteY21" fmla="*/ 711200 h 1828800"/>
              <a:gd name="connsiteX22" fmla="*/ 447676 w 1762125"/>
              <a:gd name="connsiteY22" fmla="*/ 800100 h 1828800"/>
              <a:gd name="connsiteX23" fmla="*/ 476251 w 1762125"/>
              <a:gd name="connsiteY23" fmla="*/ 803275 h 1828800"/>
              <a:gd name="connsiteX24" fmla="*/ 479426 w 1762125"/>
              <a:gd name="connsiteY24" fmla="*/ 819150 h 1828800"/>
              <a:gd name="connsiteX25" fmla="*/ 511176 w 1762125"/>
              <a:gd name="connsiteY25" fmla="*/ 822325 h 1828800"/>
              <a:gd name="connsiteX26" fmla="*/ 511176 w 1762125"/>
              <a:gd name="connsiteY26" fmla="*/ 844550 h 1828800"/>
              <a:gd name="connsiteX27" fmla="*/ 555626 w 1762125"/>
              <a:gd name="connsiteY27" fmla="*/ 847725 h 1828800"/>
              <a:gd name="connsiteX28" fmla="*/ 555626 w 1762125"/>
              <a:gd name="connsiteY28" fmla="*/ 914400 h 1828800"/>
              <a:gd name="connsiteX29" fmla="*/ 1762125 w 1762125"/>
              <a:gd name="connsiteY29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298451 w 1762125"/>
              <a:gd name="connsiteY8" fmla="*/ 374650 h 1828800"/>
              <a:gd name="connsiteX9" fmla="*/ 311151 w 1762125"/>
              <a:gd name="connsiteY9" fmla="*/ 374650 h 1828800"/>
              <a:gd name="connsiteX10" fmla="*/ 311151 w 1762125"/>
              <a:gd name="connsiteY10" fmla="*/ 415925 h 1828800"/>
              <a:gd name="connsiteX11" fmla="*/ 327026 w 1762125"/>
              <a:gd name="connsiteY11" fmla="*/ 419100 h 1828800"/>
              <a:gd name="connsiteX12" fmla="*/ 336551 w 1762125"/>
              <a:gd name="connsiteY12" fmla="*/ 450850 h 1828800"/>
              <a:gd name="connsiteX13" fmla="*/ 365126 w 1762125"/>
              <a:gd name="connsiteY13" fmla="*/ 454025 h 1828800"/>
              <a:gd name="connsiteX14" fmla="*/ 368301 w 1762125"/>
              <a:gd name="connsiteY14" fmla="*/ 479425 h 1828800"/>
              <a:gd name="connsiteX15" fmla="*/ 415926 w 1762125"/>
              <a:gd name="connsiteY15" fmla="*/ 479425 h 1828800"/>
              <a:gd name="connsiteX16" fmla="*/ 415926 w 1762125"/>
              <a:gd name="connsiteY16" fmla="*/ 574675 h 1828800"/>
              <a:gd name="connsiteX17" fmla="*/ 431801 w 1762125"/>
              <a:gd name="connsiteY17" fmla="*/ 581025 h 1828800"/>
              <a:gd name="connsiteX18" fmla="*/ 428626 w 1762125"/>
              <a:gd name="connsiteY18" fmla="*/ 638175 h 1828800"/>
              <a:gd name="connsiteX19" fmla="*/ 444501 w 1762125"/>
              <a:gd name="connsiteY19" fmla="*/ 638175 h 1828800"/>
              <a:gd name="connsiteX20" fmla="*/ 441326 w 1762125"/>
              <a:gd name="connsiteY20" fmla="*/ 708025 h 1828800"/>
              <a:gd name="connsiteX21" fmla="*/ 447676 w 1762125"/>
              <a:gd name="connsiteY21" fmla="*/ 711200 h 1828800"/>
              <a:gd name="connsiteX22" fmla="*/ 447676 w 1762125"/>
              <a:gd name="connsiteY22" fmla="*/ 800100 h 1828800"/>
              <a:gd name="connsiteX23" fmla="*/ 476251 w 1762125"/>
              <a:gd name="connsiteY23" fmla="*/ 803275 h 1828800"/>
              <a:gd name="connsiteX24" fmla="*/ 479426 w 1762125"/>
              <a:gd name="connsiteY24" fmla="*/ 819150 h 1828800"/>
              <a:gd name="connsiteX25" fmla="*/ 511176 w 1762125"/>
              <a:gd name="connsiteY25" fmla="*/ 822325 h 1828800"/>
              <a:gd name="connsiteX26" fmla="*/ 511176 w 1762125"/>
              <a:gd name="connsiteY26" fmla="*/ 844550 h 1828800"/>
              <a:gd name="connsiteX27" fmla="*/ 555626 w 1762125"/>
              <a:gd name="connsiteY27" fmla="*/ 847725 h 1828800"/>
              <a:gd name="connsiteX28" fmla="*/ 555626 w 1762125"/>
              <a:gd name="connsiteY28" fmla="*/ 914400 h 1828800"/>
              <a:gd name="connsiteX29" fmla="*/ 574676 w 1762125"/>
              <a:gd name="connsiteY29" fmla="*/ 911225 h 1828800"/>
              <a:gd name="connsiteX30" fmla="*/ 1762125 w 1762125"/>
              <a:gd name="connsiteY30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298451 w 1762125"/>
              <a:gd name="connsiteY8" fmla="*/ 374650 h 1828800"/>
              <a:gd name="connsiteX9" fmla="*/ 311151 w 1762125"/>
              <a:gd name="connsiteY9" fmla="*/ 374650 h 1828800"/>
              <a:gd name="connsiteX10" fmla="*/ 311151 w 1762125"/>
              <a:gd name="connsiteY10" fmla="*/ 415925 h 1828800"/>
              <a:gd name="connsiteX11" fmla="*/ 327026 w 1762125"/>
              <a:gd name="connsiteY11" fmla="*/ 419100 h 1828800"/>
              <a:gd name="connsiteX12" fmla="*/ 336551 w 1762125"/>
              <a:gd name="connsiteY12" fmla="*/ 450850 h 1828800"/>
              <a:gd name="connsiteX13" fmla="*/ 365126 w 1762125"/>
              <a:gd name="connsiteY13" fmla="*/ 454025 h 1828800"/>
              <a:gd name="connsiteX14" fmla="*/ 368301 w 1762125"/>
              <a:gd name="connsiteY14" fmla="*/ 479425 h 1828800"/>
              <a:gd name="connsiteX15" fmla="*/ 415926 w 1762125"/>
              <a:gd name="connsiteY15" fmla="*/ 479425 h 1828800"/>
              <a:gd name="connsiteX16" fmla="*/ 415926 w 1762125"/>
              <a:gd name="connsiteY16" fmla="*/ 574675 h 1828800"/>
              <a:gd name="connsiteX17" fmla="*/ 431801 w 1762125"/>
              <a:gd name="connsiteY17" fmla="*/ 581025 h 1828800"/>
              <a:gd name="connsiteX18" fmla="*/ 428626 w 1762125"/>
              <a:gd name="connsiteY18" fmla="*/ 638175 h 1828800"/>
              <a:gd name="connsiteX19" fmla="*/ 444501 w 1762125"/>
              <a:gd name="connsiteY19" fmla="*/ 638175 h 1828800"/>
              <a:gd name="connsiteX20" fmla="*/ 441326 w 1762125"/>
              <a:gd name="connsiteY20" fmla="*/ 708025 h 1828800"/>
              <a:gd name="connsiteX21" fmla="*/ 447676 w 1762125"/>
              <a:gd name="connsiteY21" fmla="*/ 711200 h 1828800"/>
              <a:gd name="connsiteX22" fmla="*/ 447676 w 1762125"/>
              <a:gd name="connsiteY22" fmla="*/ 800100 h 1828800"/>
              <a:gd name="connsiteX23" fmla="*/ 476251 w 1762125"/>
              <a:gd name="connsiteY23" fmla="*/ 803275 h 1828800"/>
              <a:gd name="connsiteX24" fmla="*/ 479426 w 1762125"/>
              <a:gd name="connsiteY24" fmla="*/ 819150 h 1828800"/>
              <a:gd name="connsiteX25" fmla="*/ 511176 w 1762125"/>
              <a:gd name="connsiteY25" fmla="*/ 822325 h 1828800"/>
              <a:gd name="connsiteX26" fmla="*/ 511176 w 1762125"/>
              <a:gd name="connsiteY26" fmla="*/ 844550 h 1828800"/>
              <a:gd name="connsiteX27" fmla="*/ 555626 w 1762125"/>
              <a:gd name="connsiteY27" fmla="*/ 847725 h 1828800"/>
              <a:gd name="connsiteX28" fmla="*/ 555626 w 1762125"/>
              <a:gd name="connsiteY28" fmla="*/ 914400 h 1828800"/>
              <a:gd name="connsiteX29" fmla="*/ 581026 w 1762125"/>
              <a:gd name="connsiteY29" fmla="*/ 920750 h 1828800"/>
              <a:gd name="connsiteX30" fmla="*/ 1762125 w 1762125"/>
              <a:gd name="connsiteY30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298451 w 1762125"/>
              <a:gd name="connsiteY8" fmla="*/ 374650 h 1828800"/>
              <a:gd name="connsiteX9" fmla="*/ 311151 w 1762125"/>
              <a:gd name="connsiteY9" fmla="*/ 374650 h 1828800"/>
              <a:gd name="connsiteX10" fmla="*/ 311151 w 1762125"/>
              <a:gd name="connsiteY10" fmla="*/ 415925 h 1828800"/>
              <a:gd name="connsiteX11" fmla="*/ 327026 w 1762125"/>
              <a:gd name="connsiteY11" fmla="*/ 419100 h 1828800"/>
              <a:gd name="connsiteX12" fmla="*/ 336551 w 1762125"/>
              <a:gd name="connsiteY12" fmla="*/ 450850 h 1828800"/>
              <a:gd name="connsiteX13" fmla="*/ 365126 w 1762125"/>
              <a:gd name="connsiteY13" fmla="*/ 454025 h 1828800"/>
              <a:gd name="connsiteX14" fmla="*/ 368301 w 1762125"/>
              <a:gd name="connsiteY14" fmla="*/ 479425 h 1828800"/>
              <a:gd name="connsiteX15" fmla="*/ 415926 w 1762125"/>
              <a:gd name="connsiteY15" fmla="*/ 479425 h 1828800"/>
              <a:gd name="connsiteX16" fmla="*/ 415926 w 1762125"/>
              <a:gd name="connsiteY16" fmla="*/ 574675 h 1828800"/>
              <a:gd name="connsiteX17" fmla="*/ 431801 w 1762125"/>
              <a:gd name="connsiteY17" fmla="*/ 581025 h 1828800"/>
              <a:gd name="connsiteX18" fmla="*/ 428626 w 1762125"/>
              <a:gd name="connsiteY18" fmla="*/ 638175 h 1828800"/>
              <a:gd name="connsiteX19" fmla="*/ 444501 w 1762125"/>
              <a:gd name="connsiteY19" fmla="*/ 638175 h 1828800"/>
              <a:gd name="connsiteX20" fmla="*/ 441326 w 1762125"/>
              <a:gd name="connsiteY20" fmla="*/ 708025 h 1828800"/>
              <a:gd name="connsiteX21" fmla="*/ 447676 w 1762125"/>
              <a:gd name="connsiteY21" fmla="*/ 711200 h 1828800"/>
              <a:gd name="connsiteX22" fmla="*/ 447676 w 1762125"/>
              <a:gd name="connsiteY22" fmla="*/ 800100 h 1828800"/>
              <a:gd name="connsiteX23" fmla="*/ 476251 w 1762125"/>
              <a:gd name="connsiteY23" fmla="*/ 803275 h 1828800"/>
              <a:gd name="connsiteX24" fmla="*/ 479426 w 1762125"/>
              <a:gd name="connsiteY24" fmla="*/ 819150 h 1828800"/>
              <a:gd name="connsiteX25" fmla="*/ 511176 w 1762125"/>
              <a:gd name="connsiteY25" fmla="*/ 822325 h 1828800"/>
              <a:gd name="connsiteX26" fmla="*/ 511176 w 1762125"/>
              <a:gd name="connsiteY26" fmla="*/ 844550 h 1828800"/>
              <a:gd name="connsiteX27" fmla="*/ 555626 w 1762125"/>
              <a:gd name="connsiteY27" fmla="*/ 847725 h 1828800"/>
              <a:gd name="connsiteX28" fmla="*/ 555626 w 1762125"/>
              <a:gd name="connsiteY28" fmla="*/ 914400 h 1828800"/>
              <a:gd name="connsiteX29" fmla="*/ 581026 w 1762125"/>
              <a:gd name="connsiteY29" fmla="*/ 920750 h 1828800"/>
              <a:gd name="connsiteX30" fmla="*/ 587376 w 1762125"/>
              <a:gd name="connsiteY30" fmla="*/ 1060450 h 1828800"/>
              <a:gd name="connsiteX31" fmla="*/ 1762125 w 1762125"/>
              <a:gd name="connsiteY31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298451 w 1762125"/>
              <a:gd name="connsiteY8" fmla="*/ 374650 h 1828800"/>
              <a:gd name="connsiteX9" fmla="*/ 311151 w 1762125"/>
              <a:gd name="connsiteY9" fmla="*/ 374650 h 1828800"/>
              <a:gd name="connsiteX10" fmla="*/ 311151 w 1762125"/>
              <a:gd name="connsiteY10" fmla="*/ 415925 h 1828800"/>
              <a:gd name="connsiteX11" fmla="*/ 327026 w 1762125"/>
              <a:gd name="connsiteY11" fmla="*/ 419100 h 1828800"/>
              <a:gd name="connsiteX12" fmla="*/ 336551 w 1762125"/>
              <a:gd name="connsiteY12" fmla="*/ 450850 h 1828800"/>
              <a:gd name="connsiteX13" fmla="*/ 365126 w 1762125"/>
              <a:gd name="connsiteY13" fmla="*/ 454025 h 1828800"/>
              <a:gd name="connsiteX14" fmla="*/ 368301 w 1762125"/>
              <a:gd name="connsiteY14" fmla="*/ 479425 h 1828800"/>
              <a:gd name="connsiteX15" fmla="*/ 415926 w 1762125"/>
              <a:gd name="connsiteY15" fmla="*/ 479425 h 1828800"/>
              <a:gd name="connsiteX16" fmla="*/ 415926 w 1762125"/>
              <a:gd name="connsiteY16" fmla="*/ 574675 h 1828800"/>
              <a:gd name="connsiteX17" fmla="*/ 431801 w 1762125"/>
              <a:gd name="connsiteY17" fmla="*/ 581025 h 1828800"/>
              <a:gd name="connsiteX18" fmla="*/ 428626 w 1762125"/>
              <a:gd name="connsiteY18" fmla="*/ 638175 h 1828800"/>
              <a:gd name="connsiteX19" fmla="*/ 444501 w 1762125"/>
              <a:gd name="connsiteY19" fmla="*/ 638175 h 1828800"/>
              <a:gd name="connsiteX20" fmla="*/ 441326 w 1762125"/>
              <a:gd name="connsiteY20" fmla="*/ 708025 h 1828800"/>
              <a:gd name="connsiteX21" fmla="*/ 447676 w 1762125"/>
              <a:gd name="connsiteY21" fmla="*/ 711200 h 1828800"/>
              <a:gd name="connsiteX22" fmla="*/ 447676 w 1762125"/>
              <a:gd name="connsiteY22" fmla="*/ 800100 h 1828800"/>
              <a:gd name="connsiteX23" fmla="*/ 476251 w 1762125"/>
              <a:gd name="connsiteY23" fmla="*/ 803275 h 1828800"/>
              <a:gd name="connsiteX24" fmla="*/ 479426 w 1762125"/>
              <a:gd name="connsiteY24" fmla="*/ 819150 h 1828800"/>
              <a:gd name="connsiteX25" fmla="*/ 511176 w 1762125"/>
              <a:gd name="connsiteY25" fmla="*/ 822325 h 1828800"/>
              <a:gd name="connsiteX26" fmla="*/ 511176 w 1762125"/>
              <a:gd name="connsiteY26" fmla="*/ 844550 h 1828800"/>
              <a:gd name="connsiteX27" fmla="*/ 555626 w 1762125"/>
              <a:gd name="connsiteY27" fmla="*/ 847725 h 1828800"/>
              <a:gd name="connsiteX28" fmla="*/ 555626 w 1762125"/>
              <a:gd name="connsiteY28" fmla="*/ 914400 h 1828800"/>
              <a:gd name="connsiteX29" fmla="*/ 581026 w 1762125"/>
              <a:gd name="connsiteY29" fmla="*/ 920750 h 1828800"/>
              <a:gd name="connsiteX30" fmla="*/ 587376 w 1762125"/>
              <a:gd name="connsiteY30" fmla="*/ 1060450 h 1828800"/>
              <a:gd name="connsiteX31" fmla="*/ 1762125 w 1762125"/>
              <a:gd name="connsiteY31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298451 w 1762125"/>
              <a:gd name="connsiteY8" fmla="*/ 374650 h 1828800"/>
              <a:gd name="connsiteX9" fmla="*/ 311151 w 1762125"/>
              <a:gd name="connsiteY9" fmla="*/ 374650 h 1828800"/>
              <a:gd name="connsiteX10" fmla="*/ 311151 w 1762125"/>
              <a:gd name="connsiteY10" fmla="*/ 415925 h 1828800"/>
              <a:gd name="connsiteX11" fmla="*/ 327026 w 1762125"/>
              <a:gd name="connsiteY11" fmla="*/ 419100 h 1828800"/>
              <a:gd name="connsiteX12" fmla="*/ 336551 w 1762125"/>
              <a:gd name="connsiteY12" fmla="*/ 450850 h 1828800"/>
              <a:gd name="connsiteX13" fmla="*/ 365126 w 1762125"/>
              <a:gd name="connsiteY13" fmla="*/ 454025 h 1828800"/>
              <a:gd name="connsiteX14" fmla="*/ 368301 w 1762125"/>
              <a:gd name="connsiteY14" fmla="*/ 479425 h 1828800"/>
              <a:gd name="connsiteX15" fmla="*/ 415926 w 1762125"/>
              <a:gd name="connsiteY15" fmla="*/ 479425 h 1828800"/>
              <a:gd name="connsiteX16" fmla="*/ 415926 w 1762125"/>
              <a:gd name="connsiteY16" fmla="*/ 574675 h 1828800"/>
              <a:gd name="connsiteX17" fmla="*/ 431801 w 1762125"/>
              <a:gd name="connsiteY17" fmla="*/ 581025 h 1828800"/>
              <a:gd name="connsiteX18" fmla="*/ 428626 w 1762125"/>
              <a:gd name="connsiteY18" fmla="*/ 638175 h 1828800"/>
              <a:gd name="connsiteX19" fmla="*/ 444501 w 1762125"/>
              <a:gd name="connsiteY19" fmla="*/ 638175 h 1828800"/>
              <a:gd name="connsiteX20" fmla="*/ 441326 w 1762125"/>
              <a:gd name="connsiteY20" fmla="*/ 708025 h 1828800"/>
              <a:gd name="connsiteX21" fmla="*/ 447676 w 1762125"/>
              <a:gd name="connsiteY21" fmla="*/ 711200 h 1828800"/>
              <a:gd name="connsiteX22" fmla="*/ 447676 w 1762125"/>
              <a:gd name="connsiteY22" fmla="*/ 800100 h 1828800"/>
              <a:gd name="connsiteX23" fmla="*/ 476251 w 1762125"/>
              <a:gd name="connsiteY23" fmla="*/ 803275 h 1828800"/>
              <a:gd name="connsiteX24" fmla="*/ 479426 w 1762125"/>
              <a:gd name="connsiteY24" fmla="*/ 819150 h 1828800"/>
              <a:gd name="connsiteX25" fmla="*/ 511176 w 1762125"/>
              <a:gd name="connsiteY25" fmla="*/ 822325 h 1828800"/>
              <a:gd name="connsiteX26" fmla="*/ 511176 w 1762125"/>
              <a:gd name="connsiteY26" fmla="*/ 844550 h 1828800"/>
              <a:gd name="connsiteX27" fmla="*/ 555626 w 1762125"/>
              <a:gd name="connsiteY27" fmla="*/ 847725 h 1828800"/>
              <a:gd name="connsiteX28" fmla="*/ 555626 w 1762125"/>
              <a:gd name="connsiteY28" fmla="*/ 914400 h 1828800"/>
              <a:gd name="connsiteX29" fmla="*/ 581026 w 1762125"/>
              <a:gd name="connsiteY29" fmla="*/ 920750 h 1828800"/>
              <a:gd name="connsiteX30" fmla="*/ 587376 w 1762125"/>
              <a:gd name="connsiteY30" fmla="*/ 1060450 h 1828800"/>
              <a:gd name="connsiteX31" fmla="*/ 669926 w 1762125"/>
              <a:gd name="connsiteY31" fmla="*/ 1060450 h 1828800"/>
              <a:gd name="connsiteX32" fmla="*/ 1762125 w 1762125"/>
              <a:gd name="connsiteY32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298451 w 1762125"/>
              <a:gd name="connsiteY8" fmla="*/ 374650 h 1828800"/>
              <a:gd name="connsiteX9" fmla="*/ 311151 w 1762125"/>
              <a:gd name="connsiteY9" fmla="*/ 374650 h 1828800"/>
              <a:gd name="connsiteX10" fmla="*/ 311151 w 1762125"/>
              <a:gd name="connsiteY10" fmla="*/ 415925 h 1828800"/>
              <a:gd name="connsiteX11" fmla="*/ 327026 w 1762125"/>
              <a:gd name="connsiteY11" fmla="*/ 419100 h 1828800"/>
              <a:gd name="connsiteX12" fmla="*/ 336551 w 1762125"/>
              <a:gd name="connsiteY12" fmla="*/ 450850 h 1828800"/>
              <a:gd name="connsiteX13" fmla="*/ 365126 w 1762125"/>
              <a:gd name="connsiteY13" fmla="*/ 454025 h 1828800"/>
              <a:gd name="connsiteX14" fmla="*/ 368301 w 1762125"/>
              <a:gd name="connsiteY14" fmla="*/ 479425 h 1828800"/>
              <a:gd name="connsiteX15" fmla="*/ 415926 w 1762125"/>
              <a:gd name="connsiteY15" fmla="*/ 479425 h 1828800"/>
              <a:gd name="connsiteX16" fmla="*/ 415926 w 1762125"/>
              <a:gd name="connsiteY16" fmla="*/ 574675 h 1828800"/>
              <a:gd name="connsiteX17" fmla="*/ 431801 w 1762125"/>
              <a:gd name="connsiteY17" fmla="*/ 581025 h 1828800"/>
              <a:gd name="connsiteX18" fmla="*/ 428626 w 1762125"/>
              <a:gd name="connsiteY18" fmla="*/ 638175 h 1828800"/>
              <a:gd name="connsiteX19" fmla="*/ 444501 w 1762125"/>
              <a:gd name="connsiteY19" fmla="*/ 638175 h 1828800"/>
              <a:gd name="connsiteX20" fmla="*/ 441326 w 1762125"/>
              <a:gd name="connsiteY20" fmla="*/ 708025 h 1828800"/>
              <a:gd name="connsiteX21" fmla="*/ 447676 w 1762125"/>
              <a:gd name="connsiteY21" fmla="*/ 711200 h 1828800"/>
              <a:gd name="connsiteX22" fmla="*/ 447676 w 1762125"/>
              <a:gd name="connsiteY22" fmla="*/ 800100 h 1828800"/>
              <a:gd name="connsiteX23" fmla="*/ 476251 w 1762125"/>
              <a:gd name="connsiteY23" fmla="*/ 803275 h 1828800"/>
              <a:gd name="connsiteX24" fmla="*/ 479426 w 1762125"/>
              <a:gd name="connsiteY24" fmla="*/ 819150 h 1828800"/>
              <a:gd name="connsiteX25" fmla="*/ 511176 w 1762125"/>
              <a:gd name="connsiteY25" fmla="*/ 822325 h 1828800"/>
              <a:gd name="connsiteX26" fmla="*/ 511176 w 1762125"/>
              <a:gd name="connsiteY26" fmla="*/ 844550 h 1828800"/>
              <a:gd name="connsiteX27" fmla="*/ 555626 w 1762125"/>
              <a:gd name="connsiteY27" fmla="*/ 847725 h 1828800"/>
              <a:gd name="connsiteX28" fmla="*/ 555626 w 1762125"/>
              <a:gd name="connsiteY28" fmla="*/ 914400 h 1828800"/>
              <a:gd name="connsiteX29" fmla="*/ 581026 w 1762125"/>
              <a:gd name="connsiteY29" fmla="*/ 920750 h 1828800"/>
              <a:gd name="connsiteX30" fmla="*/ 587376 w 1762125"/>
              <a:gd name="connsiteY30" fmla="*/ 1060450 h 1828800"/>
              <a:gd name="connsiteX31" fmla="*/ 669926 w 1762125"/>
              <a:gd name="connsiteY31" fmla="*/ 1060450 h 1828800"/>
              <a:gd name="connsiteX32" fmla="*/ 1762125 w 1762125"/>
              <a:gd name="connsiteY32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298451 w 1762125"/>
              <a:gd name="connsiteY8" fmla="*/ 374650 h 1828800"/>
              <a:gd name="connsiteX9" fmla="*/ 311151 w 1762125"/>
              <a:gd name="connsiteY9" fmla="*/ 374650 h 1828800"/>
              <a:gd name="connsiteX10" fmla="*/ 311151 w 1762125"/>
              <a:gd name="connsiteY10" fmla="*/ 415925 h 1828800"/>
              <a:gd name="connsiteX11" fmla="*/ 327026 w 1762125"/>
              <a:gd name="connsiteY11" fmla="*/ 419100 h 1828800"/>
              <a:gd name="connsiteX12" fmla="*/ 336551 w 1762125"/>
              <a:gd name="connsiteY12" fmla="*/ 450850 h 1828800"/>
              <a:gd name="connsiteX13" fmla="*/ 365126 w 1762125"/>
              <a:gd name="connsiteY13" fmla="*/ 454025 h 1828800"/>
              <a:gd name="connsiteX14" fmla="*/ 368301 w 1762125"/>
              <a:gd name="connsiteY14" fmla="*/ 479425 h 1828800"/>
              <a:gd name="connsiteX15" fmla="*/ 415926 w 1762125"/>
              <a:gd name="connsiteY15" fmla="*/ 479425 h 1828800"/>
              <a:gd name="connsiteX16" fmla="*/ 415926 w 1762125"/>
              <a:gd name="connsiteY16" fmla="*/ 574675 h 1828800"/>
              <a:gd name="connsiteX17" fmla="*/ 431801 w 1762125"/>
              <a:gd name="connsiteY17" fmla="*/ 581025 h 1828800"/>
              <a:gd name="connsiteX18" fmla="*/ 428626 w 1762125"/>
              <a:gd name="connsiteY18" fmla="*/ 638175 h 1828800"/>
              <a:gd name="connsiteX19" fmla="*/ 444501 w 1762125"/>
              <a:gd name="connsiteY19" fmla="*/ 638175 h 1828800"/>
              <a:gd name="connsiteX20" fmla="*/ 441326 w 1762125"/>
              <a:gd name="connsiteY20" fmla="*/ 708025 h 1828800"/>
              <a:gd name="connsiteX21" fmla="*/ 447676 w 1762125"/>
              <a:gd name="connsiteY21" fmla="*/ 711200 h 1828800"/>
              <a:gd name="connsiteX22" fmla="*/ 447676 w 1762125"/>
              <a:gd name="connsiteY22" fmla="*/ 800100 h 1828800"/>
              <a:gd name="connsiteX23" fmla="*/ 476251 w 1762125"/>
              <a:gd name="connsiteY23" fmla="*/ 803275 h 1828800"/>
              <a:gd name="connsiteX24" fmla="*/ 479426 w 1762125"/>
              <a:gd name="connsiteY24" fmla="*/ 819150 h 1828800"/>
              <a:gd name="connsiteX25" fmla="*/ 511176 w 1762125"/>
              <a:gd name="connsiteY25" fmla="*/ 822325 h 1828800"/>
              <a:gd name="connsiteX26" fmla="*/ 511176 w 1762125"/>
              <a:gd name="connsiteY26" fmla="*/ 844550 h 1828800"/>
              <a:gd name="connsiteX27" fmla="*/ 555626 w 1762125"/>
              <a:gd name="connsiteY27" fmla="*/ 847725 h 1828800"/>
              <a:gd name="connsiteX28" fmla="*/ 555626 w 1762125"/>
              <a:gd name="connsiteY28" fmla="*/ 914400 h 1828800"/>
              <a:gd name="connsiteX29" fmla="*/ 581026 w 1762125"/>
              <a:gd name="connsiteY29" fmla="*/ 920750 h 1828800"/>
              <a:gd name="connsiteX30" fmla="*/ 587376 w 1762125"/>
              <a:gd name="connsiteY30" fmla="*/ 1060450 h 1828800"/>
              <a:gd name="connsiteX31" fmla="*/ 669926 w 1762125"/>
              <a:gd name="connsiteY31" fmla="*/ 1060450 h 1828800"/>
              <a:gd name="connsiteX32" fmla="*/ 669926 w 1762125"/>
              <a:gd name="connsiteY32" fmla="*/ 1149350 h 1828800"/>
              <a:gd name="connsiteX33" fmla="*/ 1762125 w 1762125"/>
              <a:gd name="connsiteY33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298451 w 1762125"/>
              <a:gd name="connsiteY8" fmla="*/ 374650 h 1828800"/>
              <a:gd name="connsiteX9" fmla="*/ 311151 w 1762125"/>
              <a:gd name="connsiteY9" fmla="*/ 374650 h 1828800"/>
              <a:gd name="connsiteX10" fmla="*/ 311151 w 1762125"/>
              <a:gd name="connsiteY10" fmla="*/ 415925 h 1828800"/>
              <a:gd name="connsiteX11" fmla="*/ 327026 w 1762125"/>
              <a:gd name="connsiteY11" fmla="*/ 419100 h 1828800"/>
              <a:gd name="connsiteX12" fmla="*/ 336551 w 1762125"/>
              <a:gd name="connsiteY12" fmla="*/ 450850 h 1828800"/>
              <a:gd name="connsiteX13" fmla="*/ 365126 w 1762125"/>
              <a:gd name="connsiteY13" fmla="*/ 454025 h 1828800"/>
              <a:gd name="connsiteX14" fmla="*/ 368301 w 1762125"/>
              <a:gd name="connsiteY14" fmla="*/ 479425 h 1828800"/>
              <a:gd name="connsiteX15" fmla="*/ 415926 w 1762125"/>
              <a:gd name="connsiteY15" fmla="*/ 479425 h 1828800"/>
              <a:gd name="connsiteX16" fmla="*/ 415926 w 1762125"/>
              <a:gd name="connsiteY16" fmla="*/ 574675 h 1828800"/>
              <a:gd name="connsiteX17" fmla="*/ 431801 w 1762125"/>
              <a:gd name="connsiteY17" fmla="*/ 581025 h 1828800"/>
              <a:gd name="connsiteX18" fmla="*/ 428626 w 1762125"/>
              <a:gd name="connsiteY18" fmla="*/ 638175 h 1828800"/>
              <a:gd name="connsiteX19" fmla="*/ 444501 w 1762125"/>
              <a:gd name="connsiteY19" fmla="*/ 638175 h 1828800"/>
              <a:gd name="connsiteX20" fmla="*/ 441326 w 1762125"/>
              <a:gd name="connsiteY20" fmla="*/ 708025 h 1828800"/>
              <a:gd name="connsiteX21" fmla="*/ 447676 w 1762125"/>
              <a:gd name="connsiteY21" fmla="*/ 711200 h 1828800"/>
              <a:gd name="connsiteX22" fmla="*/ 447676 w 1762125"/>
              <a:gd name="connsiteY22" fmla="*/ 800100 h 1828800"/>
              <a:gd name="connsiteX23" fmla="*/ 476251 w 1762125"/>
              <a:gd name="connsiteY23" fmla="*/ 803275 h 1828800"/>
              <a:gd name="connsiteX24" fmla="*/ 479426 w 1762125"/>
              <a:gd name="connsiteY24" fmla="*/ 819150 h 1828800"/>
              <a:gd name="connsiteX25" fmla="*/ 511176 w 1762125"/>
              <a:gd name="connsiteY25" fmla="*/ 822325 h 1828800"/>
              <a:gd name="connsiteX26" fmla="*/ 511176 w 1762125"/>
              <a:gd name="connsiteY26" fmla="*/ 844550 h 1828800"/>
              <a:gd name="connsiteX27" fmla="*/ 555626 w 1762125"/>
              <a:gd name="connsiteY27" fmla="*/ 847725 h 1828800"/>
              <a:gd name="connsiteX28" fmla="*/ 555626 w 1762125"/>
              <a:gd name="connsiteY28" fmla="*/ 914400 h 1828800"/>
              <a:gd name="connsiteX29" fmla="*/ 581026 w 1762125"/>
              <a:gd name="connsiteY29" fmla="*/ 920750 h 1828800"/>
              <a:gd name="connsiteX30" fmla="*/ 587376 w 1762125"/>
              <a:gd name="connsiteY30" fmla="*/ 1060450 h 1828800"/>
              <a:gd name="connsiteX31" fmla="*/ 669926 w 1762125"/>
              <a:gd name="connsiteY31" fmla="*/ 1060450 h 1828800"/>
              <a:gd name="connsiteX32" fmla="*/ 669926 w 1762125"/>
              <a:gd name="connsiteY32" fmla="*/ 1149350 h 1828800"/>
              <a:gd name="connsiteX33" fmla="*/ 1762125 w 1762125"/>
              <a:gd name="connsiteY33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298451 w 1762125"/>
              <a:gd name="connsiteY8" fmla="*/ 374650 h 1828800"/>
              <a:gd name="connsiteX9" fmla="*/ 311151 w 1762125"/>
              <a:gd name="connsiteY9" fmla="*/ 374650 h 1828800"/>
              <a:gd name="connsiteX10" fmla="*/ 311151 w 1762125"/>
              <a:gd name="connsiteY10" fmla="*/ 415925 h 1828800"/>
              <a:gd name="connsiteX11" fmla="*/ 327026 w 1762125"/>
              <a:gd name="connsiteY11" fmla="*/ 419100 h 1828800"/>
              <a:gd name="connsiteX12" fmla="*/ 336551 w 1762125"/>
              <a:gd name="connsiteY12" fmla="*/ 450850 h 1828800"/>
              <a:gd name="connsiteX13" fmla="*/ 365126 w 1762125"/>
              <a:gd name="connsiteY13" fmla="*/ 454025 h 1828800"/>
              <a:gd name="connsiteX14" fmla="*/ 368301 w 1762125"/>
              <a:gd name="connsiteY14" fmla="*/ 479425 h 1828800"/>
              <a:gd name="connsiteX15" fmla="*/ 415926 w 1762125"/>
              <a:gd name="connsiteY15" fmla="*/ 479425 h 1828800"/>
              <a:gd name="connsiteX16" fmla="*/ 415926 w 1762125"/>
              <a:gd name="connsiteY16" fmla="*/ 574675 h 1828800"/>
              <a:gd name="connsiteX17" fmla="*/ 431801 w 1762125"/>
              <a:gd name="connsiteY17" fmla="*/ 581025 h 1828800"/>
              <a:gd name="connsiteX18" fmla="*/ 428626 w 1762125"/>
              <a:gd name="connsiteY18" fmla="*/ 638175 h 1828800"/>
              <a:gd name="connsiteX19" fmla="*/ 444501 w 1762125"/>
              <a:gd name="connsiteY19" fmla="*/ 638175 h 1828800"/>
              <a:gd name="connsiteX20" fmla="*/ 441326 w 1762125"/>
              <a:gd name="connsiteY20" fmla="*/ 708025 h 1828800"/>
              <a:gd name="connsiteX21" fmla="*/ 447676 w 1762125"/>
              <a:gd name="connsiteY21" fmla="*/ 711200 h 1828800"/>
              <a:gd name="connsiteX22" fmla="*/ 447676 w 1762125"/>
              <a:gd name="connsiteY22" fmla="*/ 800100 h 1828800"/>
              <a:gd name="connsiteX23" fmla="*/ 476251 w 1762125"/>
              <a:gd name="connsiteY23" fmla="*/ 803275 h 1828800"/>
              <a:gd name="connsiteX24" fmla="*/ 479426 w 1762125"/>
              <a:gd name="connsiteY24" fmla="*/ 819150 h 1828800"/>
              <a:gd name="connsiteX25" fmla="*/ 511176 w 1762125"/>
              <a:gd name="connsiteY25" fmla="*/ 822325 h 1828800"/>
              <a:gd name="connsiteX26" fmla="*/ 511176 w 1762125"/>
              <a:gd name="connsiteY26" fmla="*/ 844550 h 1828800"/>
              <a:gd name="connsiteX27" fmla="*/ 555626 w 1762125"/>
              <a:gd name="connsiteY27" fmla="*/ 847725 h 1828800"/>
              <a:gd name="connsiteX28" fmla="*/ 555626 w 1762125"/>
              <a:gd name="connsiteY28" fmla="*/ 914400 h 1828800"/>
              <a:gd name="connsiteX29" fmla="*/ 581026 w 1762125"/>
              <a:gd name="connsiteY29" fmla="*/ 920750 h 1828800"/>
              <a:gd name="connsiteX30" fmla="*/ 587376 w 1762125"/>
              <a:gd name="connsiteY30" fmla="*/ 1060450 h 1828800"/>
              <a:gd name="connsiteX31" fmla="*/ 669926 w 1762125"/>
              <a:gd name="connsiteY31" fmla="*/ 1060450 h 1828800"/>
              <a:gd name="connsiteX32" fmla="*/ 669926 w 1762125"/>
              <a:gd name="connsiteY32" fmla="*/ 1149350 h 1828800"/>
              <a:gd name="connsiteX33" fmla="*/ 730251 w 1762125"/>
              <a:gd name="connsiteY33" fmla="*/ 1158875 h 1828800"/>
              <a:gd name="connsiteX34" fmla="*/ 1762125 w 1762125"/>
              <a:gd name="connsiteY34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298451 w 1762125"/>
              <a:gd name="connsiteY8" fmla="*/ 374650 h 1828800"/>
              <a:gd name="connsiteX9" fmla="*/ 311151 w 1762125"/>
              <a:gd name="connsiteY9" fmla="*/ 374650 h 1828800"/>
              <a:gd name="connsiteX10" fmla="*/ 311151 w 1762125"/>
              <a:gd name="connsiteY10" fmla="*/ 415925 h 1828800"/>
              <a:gd name="connsiteX11" fmla="*/ 327026 w 1762125"/>
              <a:gd name="connsiteY11" fmla="*/ 419100 h 1828800"/>
              <a:gd name="connsiteX12" fmla="*/ 336551 w 1762125"/>
              <a:gd name="connsiteY12" fmla="*/ 450850 h 1828800"/>
              <a:gd name="connsiteX13" fmla="*/ 365126 w 1762125"/>
              <a:gd name="connsiteY13" fmla="*/ 454025 h 1828800"/>
              <a:gd name="connsiteX14" fmla="*/ 368301 w 1762125"/>
              <a:gd name="connsiteY14" fmla="*/ 479425 h 1828800"/>
              <a:gd name="connsiteX15" fmla="*/ 415926 w 1762125"/>
              <a:gd name="connsiteY15" fmla="*/ 479425 h 1828800"/>
              <a:gd name="connsiteX16" fmla="*/ 415926 w 1762125"/>
              <a:gd name="connsiteY16" fmla="*/ 574675 h 1828800"/>
              <a:gd name="connsiteX17" fmla="*/ 431801 w 1762125"/>
              <a:gd name="connsiteY17" fmla="*/ 581025 h 1828800"/>
              <a:gd name="connsiteX18" fmla="*/ 428626 w 1762125"/>
              <a:gd name="connsiteY18" fmla="*/ 638175 h 1828800"/>
              <a:gd name="connsiteX19" fmla="*/ 444501 w 1762125"/>
              <a:gd name="connsiteY19" fmla="*/ 638175 h 1828800"/>
              <a:gd name="connsiteX20" fmla="*/ 441326 w 1762125"/>
              <a:gd name="connsiteY20" fmla="*/ 708025 h 1828800"/>
              <a:gd name="connsiteX21" fmla="*/ 447676 w 1762125"/>
              <a:gd name="connsiteY21" fmla="*/ 711200 h 1828800"/>
              <a:gd name="connsiteX22" fmla="*/ 447676 w 1762125"/>
              <a:gd name="connsiteY22" fmla="*/ 800100 h 1828800"/>
              <a:gd name="connsiteX23" fmla="*/ 476251 w 1762125"/>
              <a:gd name="connsiteY23" fmla="*/ 803275 h 1828800"/>
              <a:gd name="connsiteX24" fmla="*/ 479426 w 1762125"/>
              <a:gd name="connsiteY24" fmla="*/ 819150 h 1828800"/>
              <a:gd name="connsiteX25" fmla="*/ 511176 w 1762125"/>
              <a:gd name="connsiteY25" fmla="*/ 822325 h 1828800"/>
              <a:gd name="connsiteX26" fmla="*/ 511176 w 1762125"/>
              <a:gd name="connsiteY26" fmla="*/ 844550 h 1828800"/>
              <a:gd name="connsiteX27" fmla="*/ 555626 w 1762125"/>
              <a:gd name="connsiteY27" fmla="*/ 847725 h 1828800"/>
              <a:gd name="connsiteX28" fmla="*/ 555626 w 1762125"/>
              <a:gd name="connsiteY28" fmla="*/ 914400 h 1828800"/>
              <a:gd name="connsiteX29" fmla="*/ 581026 w 1762125"/>
              <a:gd name="connsiteY29" fmla="*/ 920750 h 1828800"/>
              <a:gd name="connsiteX30" fmla="*/ 587376 w 1762125"/>
              <a:gd name="connsiteY30" fmla="*/ 1060450 h 1828800"/>
              <a:gd name="connsiteX31" fmla="*/ 669926 w 1762125"/>
              <a:gd name="connsiteY31" fmla="*/ 1060450 h 1828800"/>
              <a:gd name="connsiteX32" fmla="*/ 669926 w 1762125"/>
              <a:gd name="connsiteY32" fmla="*/ 1149350 h 1828800"/>
              <a:gd name="connsiteX33" fmla="*/ 730251 w 1762125"/>
              <a:gd name="connsiteY33" fmla="*/ 1158875 h 1828800"/>
              <a:gd name="connsiteX34" fmla="*/ 1762125 w 1762125"/>
              <a:gd name="connsiteY34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298451 w 1762125"/>
              <a:gd name="connsiteY8" fmla="*/ 374650 h 1828800"/>
              <a:gd name="connsiteX9" fmla="*/ 311151 w 1762125"/>
              <a:gd name="connsiteY9" fmla="*/ 374650 h 1828800"/>
              <a:gd name="connsiteX10" fmla="*/ 311151 w 1762125"/>
              <a:gd name="connsiteY10" fmla="*/ 415925 h 1828800"/>
              <a:gd name="connsiteX11" fmla="*/ 327026 w 1762125"/>
              <a:gd name="connsiteY11" fmla="*/ 419100 h 1828800"/>
              <a:gd name="connsiteX12" fmla="*/ 336551 w 1762125"/>
              <a:gd name="connsiteY12" fmla="*/ 450850 h 1828800"/>
              <a:gd name="connsiteX13" fmla="*/ 365126 w 1762125"/>
              <a:gd name="connsiteY13" fmla="*/ 454025 h 1828800"/>
              <a:gd name="connsiteX14" fmla="*/ 368301 w 1762125"/>
              <a:gd name="connsiteY14" fmla="*/ 479425 h 1828800"/>
              <a:gd name="connsiteX15" fmla="*/ 415926 w 1762125"/>
              <a:gd name="connsiteY15" fmla="*/ 479425 h 1828800"/>
              <a:gd name="connsiteX16" fmla="*/ 415926 w 1762125"/>
              <a:gd name="connsiteY16" fmla="*/ 574675 h 1828800"/>
              <a:gd name="connsiteX17" fmla="*/ 431801 w 1762125"/>
              <a:gd name="connsiteY17" fmla="*/ 581025 h 1828800"/>
              <a:gd name="connsiteX18" fmla="*/ 428626 w 1762125"/>
              <a:gd name="connsiteY18" fmla="*/ 638175 h 1828800"/>
              <a:gd name="connsiteX19" fmla="*/ 444501 w 1762125"/>
              <a:gd name="connsiteY19" fmla="*/ 638175 h 1828800"/>
              <a:gd name="connsiteX20" fmla="*/ 441326 w 1762125"/>
              <a:gd name="connsiteY20" fmla="*/ 708025 h 1828800"/>
              <a:gd name="connsiteX21" fmla="*/ 447676 w 1762125"/>
              <a:gd name="connsiteY21" fmla="*/ 711200 h 1828800"/>
              <a:gd name="connsiteX22" fmla="*/ 447676 w 1762125"/>
              <a:gd name="connsiteY22" fmla="*/ 800100 h 1828800"/>
              <a:gd name="connsiteX23" fmla="*/ 476251 w 1762125"/>
              <a:gd name="connsiteY23" fmla="*/ 803275 h 1828800"/>
              <a:gd name="connsiteX24" fmla="*/ 479426 w 1762125"/>
              <a:gd name="connsiteY24" fmla="*/ 819150 h 1828800"/>
              <a:gd name="connsiteX25" fmla="*/ 511176 w 1762125"/>
              <a:gd name="connsiteY25" fmla="*/ 822325 h 1828800"/>
              <a:gd name="connsiteX26" fmla="*/ 511176 w 1762125"/>
              <a:gd name="connsiteY26" fmla="*/ 844550 h 1828800"/>
              <a:gd name="connsiteX27" fmla="*/ 555626 w 1762125"/>
              <a:gd name="connsiteY27" fmla="*/ 847725 h 1828800"/>
              <a:gd name="connsiteX28" fmla="*/ 555626 w 1762125"/>
              <a:gd name="connsiteY28" fmla="*/ 914400 h 1828800"/>
              <a:gd name="connsiteX29" fmla="*/ 581026 w 1762125"/>
              <a:gd name="connsiteY29" fmla="*/ 920750 h 1828800"/>
              <a:gd name="connsiteX30" fmla="*/ 587376 w 1762125"/>
              <a:gd name="connsiteY30" fmla="*/ 1060450 h 1828800"/>
              <a:gd name="connsiteX31" fmla="*/ 669926 w 1762125"/>
              <a:gd name="connsiteY31" fmla="*/ 1060450 h 1828800"/>
              <a:gd name="connsiteX32" fmla="*/ 669926 w 1762125"/>
              <a:gd name="connsiteY32" fmla="*/ 1149350 h 1828800"/>
              <a:gd name="connsiteX33" fmla="*/ 730251 w 1762125"/>
              <a:gd name="connsiteY33" fmla="*/ 1149350 h 1828800"/>
              <a:gd name="connsiteX34" fmla="*/ 1762125 w 1762125"/>
              <a:gd name="connsiteY34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298451 w 1762125"/>
              <a:gd name="connsiteY8" fmla="*/ 374650 h 1828800"/>
              <a:gd name="connsiteX9" fmla="*/ 311151 w 1762125"/>
              <a:gd name="connsiteY9" fmla="*/ 374650 h 1828800"/>
              <a:gd name="connsiteX10" fmla="*/ 311151 w 1762125"/>
              <a:gd name="connsiteY10" fmla="*/ 415925 h 1828800"/>
              <a:gd name="connsiteX11" fmla="*/ 327026 w 1762125"/>
              <a:gd name="connsiteY11" fmla="*/ 419100 h 1828800"/>
              <a:gd name="connsiteX12" fmla="*/ 336551 w 1762125"/>
              <a:gd name="connsiteY12" fmla="*/ 450850 h 1828800"/>
              <a:gd name="connsiteX13" fmla="*/ 365126 w 1762125"/>
              <a:gd name="connsiteY13" fmla="*/ 454025 h 1828800"/>
              <a:gd name="connsiteX14" fmla="*/ 368301 w 1762125"/>
              <a:gd name="connsiteY14" fmla="*/ 479425 h 1828800"/>
              <a:gd name="connsiteX15" fmla="*/ 415926 w 1762125"/>
              <a:gd name="connsiteY15" fmla="*/ 479425 h 1828800"/>
              <a:gd name="connsiteX16" fmla="*/ 415926 w 1762125"/>
              <a:gd name="connsiteY16" fmla="*/ 574675 h 1828800"/>
              <a:gd name="connsiteX17" fmla="*/ 431801 w 1762125"/>
              <a:gd name="connsiteY17" fmla="*/ 581025 h 1828800"/>
              <a:gd name="connsiteX18" fmla="*/ 428626 w 1762125"/>
              <a:gd name="connsiteY18" fmla="*/ 638175 h 1828800"/>
              <a:gd name="connsiteX19" fmla="*/ 444501 w 1762125"/>
              <a:gd name="connsiteY19" fmla="*/ 638175 h 1828800"/>
              <a:gd name="connsiteX20" fmla="*/ 441326 w 1762125"/>
              <a:gd name="connsiteY20" fmla="*/ 708025 h 1828800"/>
              <a:gd name="connsiteX21" fmla="*/ 447676 w 1762125"/>
              <a:gd name="connsiteY21" fmla="*/ 711200 h 1828800"/>
              <a:gd name="connsiteX22" fmla="*/ 447676 w 1762125"/>
              <a:gd name="connsiteY22" fmla="*/ 800100 h 1828800"/>
              <a:gd name="connsiteX23" fmla="*/ 476251 w 1762125"/>
              <a:gd name="connsiteY23" fmla="*/ 803275 h 1828800"/>
              <a:gd name="connsiteX24" fmla="*/ 479426 w 1762125"/>
              <a:gd name="connsiteY24" fmla="*/ 819150 h 1828800"/>
              <a:gd name="connsiteX25" fmla="*/ 511176 w 1762125"/>
              <a:gd name="connsiteY25" fmla="*/ 822325 h 1828800"/>
              <a:gd name="connsiteX26" fmla="*/ 511176 w 1762125"/>
              <a:gd name="connsiteY26" fmla="*/ 844550 h 1828800"/>
              <a:gd name="connsiteX27" fmla="*/ 555626 w 1762125"/>
              <a:gd name="connsiteY27" fmla="*/ 847725 h 1828800"/>
              <a:gd name="connsiteX28" fmla="*/ 555626 w 1762125"/>
              <a:gd name="connsiteY28" fmla="*/ 914400 h 1828800"/>
              <a:gd name="connsiteX29" fmla="*/ 581026 w 1762125"/>
              <a:gd name="connsiteY29" fmla="*/ 920750 h 1828800"/>
              <a:gd name="connsiteX30" fmla="*/ 587376 w 1762125"/>
              <a:gd name="connsiteY30" fmla="*/ 1060450 h 1828800"/>
              <a:gd name="connsiteX31" fmla="*/ 669926 w 1762125"/>
              <a:gd name="connsiteY31" fmla="*/ 1060450 h 1828800"/>
              <a:gd name="connsiteX32" fmla="*/ 669926 w 1762125"/>
              <a:gd name="connsiteY32" fmla="*/ 1149350 h 1828800"/>
              <a:gd name="connsiteX33" fmla="*/ 730251 w 1762125"/>
              <a:gd name="connsiteY33" fmla="*/ 1149350 h 1828800"/>
              <a:gd name="connsiteX34" fmla="*/ 736601 w 1762125"/>
              <a:gd name="connsiteY34" fmla="*/ 1244600 h 1828800"/>
              <a:gd name="connsiteX35" fmla="*/ 1762125 w 1762125"/>
              <a:gd name="connsiteY35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298451 w 1762125"/>
              <a:gd name="connsiteY8" fmla="*/ 374650 h 1828800"/>
              <a:gd name="connsiteX9" fmla="*/ 311151 w 1762125"/>
              <a:gd name="connsiteY9" fmla="*/ 374650 h 1828800"/>
              <a:gd name="connsiteX10" fmla="*/ 311151 w 1762125"/>
              <a:gd name="connsiteY10" fmla="*/ 415925 h 1828800"/>
              <a:gd name="connsiteX11" fmla="*/ 327026 w 1762125"/>
              <a:gd name="connsiteY11" fmla="*/ 419100 h 1828800"/>
              <a:gd name="connsiteX12" fmla="*/ 336551 w 1762125"/>
              <a:gd name="connsiteY12" fmla="*/ 450850 h 1828800"/>
              <a:gd name="connsiteX13" fmla="*/ 365126 w 1762125"/>
              <a:gd name="connsiteY13" fmla="*/ 454025 h 1828800"/>
              <a:gd name="connsiteX14" fmla="*/ 368301 w 1762125"/>
              <a:gd name="connsiteY14" fmla="*/ 479425 h 1828800"/>
              <a:gd name="connsiteX15" fmla="*/ 415926 w 1762125"/>
              <a:gd name="connsiteY15" fmla="*/ 479425 h 1828800"/>
              <a:gd name="connsiteX16" fmla="*/ 415926 w 1762125"/>
              <a:gd name="connsiteY16" fmla="*/ 574675 h 1828800"/>
              <a:gd name="connsiteX17" fmla="*/ 431801 w 1762125"/>
              <a:gd name="connsiteY17" fmla="*/ 581025 h 1828800"/>
              <a:gd name="connsiteX18" fmla="*/ 428626 w 1762125"/>
              <a:gd name="connsiteY18" fmla="*/ 638175 h 1828800"/>
              <a:gd name="connsiteX19" fmla="*/ 444501 w 1762125"/>
              <a:gd name="connsiteY19" fmla="*/ 638175 h 1828800"/>
              <a:gd name="connsiteX20" fmla="*/ 441326 w 1762125"/>
              <a:gd name="connsiteY20" fmla="*/ 708025 h 1828800"/>
              <a:gd name="connsiteX21" fmla="*/ 447676 w 1762125"/>
              <a:gd name="connsiteY21" fmla="*/ 711200 h 1828800"/>
              <a:gd name="connsiteX22" fmla="*/ 447676 w 1762125"/>
              <a:gd name="connsiteY22" fmla="*/ 800100 h 1828800"/>
              <a:gd name="connsiteX23" fmla="*/ 476251 w 1762125"/>
              <a:gd name="connsiteY23" fmla="*/ 803275 h 1828800"/>
              <a:gd name="connsiteX24" fmla="*/ 479426 w 1762125"/>
              <a:gd name="connsiteY24" fmla="*/ 819150 h 1828800"/>
              <a:gd name="connsiteX25" fmla="*/ 511176 w 1762125"/>
              <a:gd name="connsiteY25" fmla="*/ 822325 h 1828800"/>
              <a:gd name="connsiteX26" fmla="*/ 511176 w 1762125"/>
              <a:gd name="connsiteY26" fmla="*/ 844550 h 1828800"/>
              <a:gd name="connsiteX27" fmla="*/ 555626 w 1762125"/>
              <a:gd name="connsiteY27" fmla="*/ 847725 h 1828800"/>
              <a:gd name="connsiteX28" fmla="*/ 555626 w 1762125"/>
              <a:gd name="connsiteY28" fmla="*/ 914400 h 1828800"/>
              <a:gd name="connsiteX29" fmla="*/ 581026 w 1762125"/>
              <a:gd name="connsiteY29" fmla="*/ 920750 h 1828800"/>
              <a:gd name="connsiteX30" fmla="*/ 587376 w 1762125"/>
              <a:gd name="connsiteY30" fmla="*/ 1060450 h 1828800"/>
              <a:gd name="connsiteX31" fmla="*/ 669926 w 1762125"/>
              <a:gd name="connsiteY31" fmla="*/ 1060450 h 1828800"/>
              <a:gd name="connsiteX32" fmla="*/ 669926 w 1762125"/>
              <a:gd name="connsiteY32" fmla="*/ 1149350 h 1828800"/>
              <a:gd name="connsiteX33" fmla="*/ 730251 w 1762125"/>
              <a:gd name="connsiteY33" fmla="*/ 1149350 h 1828800"/>
              <a:gd name="connsiteX34" fmla="*/ 736601 w 1762125"/>
              <a:gd name="connsiteY34" fmla="*/ 1244600 h 1828800"/>
              <a:gd name="connsiteX35" fmla="*/ 1762125 w 1762125"/>
              <a:gd name="connsiteY35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298451 w 1762125"/>
              <a:gd name="connsiteY8" fmla="*/ 374650 h 1828800"/>
              <a:gd name="connsiteX9" fmla="*/ 311151 w 1762125"/>
              <a:gd name="connsiteY9" fmla="*/ 374650 h 1828800"/>
              <a:gd name="connsiteX10" fmla="*/ 311151 w 1762125"/>
              <a:gd name="connsiteY10" fmla="*/ 415925 h 1828800"/>
              <a:gd name="connsiteX11" fmla="*/ 327026 w 1762125"/>
              <a:gd name="connsiteY11" fmla="*/ 419100 h 1828800"/>
              <a:gd name="connsiteX12" fmla="*/ 336551 w 1762125"/>
              <a:gd name="connsiteY12" fmla="*/ 450850 h 1828800"/>
              <a:gd name="connsiteX13" fmla="*/ 365126 w 1762125"/>
              <a:gd name="connsiteY13" fmla="*/ 454025 h 1828800"/>
              <a:gd name="connsiteX14" fmla="*/ 368301 w 1762125"/>
              <a:gd name="connsiteY14" fmla="*/ 479425 h 1828800"/>
              <a:gd name="connsiteX15" fmla="*/ 415926 w 1762125"/>
              <a:gd name="connsiteY15" fmla="*/ 479425 h 1828800"/>
              <a:gd name="connsiteX16" fmla="*/ 415926 w 1762125"/>
              <a:gd name="connsiteY16" fmla="*/ 574675 h 1828800"/>
              <a:gd name="connsiteX17" fmla="*/ 431801 w 1762125"/>
              <a:gd name="connsiteY17" fmla="*/ 581025 h 1828800"/>
              <a:gd name="connsiteX18" fmla="*/ 428626 w 1762125"/>
              <a:gd name="connsiteY18" fmla="*/ 638175 h 1828800"/>
              <a:gd name="connsiteX19" fmla="*/ 444501 w 1762125"/>
              <a:gd name="connsiteY19" fmla="*/ 638175 h 1828800"/>
              <a:gd name="connsiteX20" fmla="*/ 441326 w 1762125"/>
              <a:gd name="connsiteY20" fmla="*/ 708025 h 1828800"/>
              <a:gd name="connsiteX21" fmla="*/ 447676 w 1762125"/>
              <a:gd name="connsiteY21" fmla="*/ 711200 h 1828800"/>
              <a:gd name="connsiteX22" fmla="*/ 447676 w 1762125"/>
              <a:gd name="connsiteY22" fmla="*/ 800100 h 1828800"/>
              <a:gd name="connsiteX23" fmla="*/ 476251 w 1762125"/>
              <a:gd name="connsiteY23" fmla="*/ 803275 h 1828800"/>
              <a:gd name="connsiteX24" fmla="*/ 479426 w 1762125"/>
              <a:gd name="connsiteY24" fmla="*/ 819150 h 1828800"/>
              <a:gd name="connsiteX25" fmla="*/ 511176 w 1762125"/>
              <a:gd name="connsiteY25" fmla="*/ 822325 h 1828800"/>
              <a:gd name="connsiteX26" fmla="*/ 511176 w 1762125"/>
              <a:gd name="connsiteY26" fmla="*/ 844550 h 1828800"/>
              <a:gd name="connsiteX27" fmla="*/ 555626 w 1762125"/>
              <a:gd name="connsiteY27" fmla="*/ 847725 h 1828800"/>
              <a:gd name="connsiteX28" fmla="*/ 555626 w 1762125"/>
              <a:gd name="connsiteY28" fmla="*/ 914400 h 1828800"/>
              <a:gd name="connsiteX29" fmla="*/ 581026 w 1762125"/>
              <a:gd name="connsiteY29" fmla="*/ 920750 h 1828800"/>
              <a:gd name="connsiteX30" fmla="*/ 587376 w 1762125"/>
              <a:gd name="connsiteY30" fmla="*/ 1060450 h 1828800"/>
              <a:gd name="connsiteX31" fmla="*/ 669926 w 1762125"/>
              <a:gd name="connsiteY31" fmla="*/ 1060450 h 1828800"/>
              <a:gd name="connsiteX32" fmla="*/ 669926 w 1762125"/>
              <a:gd name="connsiteY32" fmla="*/ 1149350 h 1828800"/>
              <a:gd name="connsiteX33" fmla="*/ 730251 w 1762125"/>
              <a:gd name="connsiteY33" fmla="*/ 1149350 h 1828800"/>
              <a:gd name="connsiteX34" fmla="*/ 736601 w 1762125"/>
              <a:gd name="connsiteY34" fmla="*/ 1244600 h 1828800"/>
              <a:gd name="connsiteX35" fmla="*/ 758826 w 1762125"/>
              <a:gd name="connsiteY35" fmla="*/ 1250950 h 1828800"/>
              <a:gd name="connsiteX36" fmla="*/ 1762125 w 1762125"/>
              <a:gd name="connsiteY36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298451 w 1762125"/>
              <a:gd name="connsiteY8" fmla="*/ 374650 h 1828800"/>
              <a:gd name="connsiteX9" fmla="*/ 311151 w 1762125"/>
              <a:gd name="connsiteY9" fmla="*/ 374650 h 1828800"/>
              <a:gd name="connsiteX10" fmla="*/ 311151 w 1762125"/>
              <a:gd name="connsiteY10" fmla="*/ 415925 h 1828800"/>
              <a:gd name="connsiteX11" fmla="*/ 327026 w 1762125"/>
              <a:gd name="connsiteY11" fmla="*/ 419100 h 1828800"/>
              <a:gd name="connsiteX12" fmla="*/ 336551 w 1762125"/>
              <a:gd name="connsiteY12" fmla="*/ 450850 h 1828800"/>
              <a:gd name="connsiteX13" fmla="*/ 365126 w 1762125"/>
              <a:gd name="connsiteY13" fmla="*/ 454025 h 1828800"/>
              <a:gd name="connsiteX14" fmla="*/ 368301 w 1762125"/>
              <a:gd name="connsiteY14" fmla="*/ 479425 h 1828800"/>
              <a:gd name="connsiteX15" fmla="*/ 415926 w 1762125"/>
              <a:gd name="connsiteY15" fmla="*/ 479425 h 1828800"/>
              <a:gd name="connsiteX16" fmla="*/ 415926 w 1762125"/>
              <a:gd name="connsiteY16" fmla="*/ 574675 h 1828800"/>
              <a:gd name="connsiteX17" fmla="*/ 431801 w 1762125"/>
              <a:gd name="connsiteY17" fmla="*/ 581025 h 1828800"/>
              <a:gd name="connsiteX18" fmla="*/ 428626 w 1762125"/>
              <a:gd name="connsiteY18" fmla="*/ 638175 h 1828800"/>
              <a:gd name="connsiteX19" fmla="*/ 444501 w 1762125"/>
              <a:gd name="connsiteY19" fmla="*/ 638175 h 1828800"/>
              <a:gd name="connsiteX20" fmla="*/ 441326 w 1762125"/>
              <a:gd name="connsiteY20" fmla="*/ 708025 h 1828800"/>
              <a:gd name="connsiteX21" fmla="*/ 447676 w 1762125"/>
              <a:gd name="connsiteY21" fmla="*/ 711200 h 1828800"/>
              <a:gd name="connsiteX22" fmla="*/ 447676 w 1762125"/>
              <a:gd name="connsiteY22" fmla="*/ 800100 h 1828800"/>
              <a:gd name="connsiteX23" fmla="*/ 476251 w 1762125"/>
              <a:gd name="connsiteY23" fmla="*/ 803275 h 1828800"/>
              <a:gd name="connsiteX24" fmla="*/ 479426 w 1762125"/>
              <a:gd name="connsiteY24" fmla="*/ 819150 h 1828800"/>
              <a:gd name="connsiteX25" fmla="*/ 511176 w 1762125"/>
              <a:gd name="connsiteY25" fmla="*/ 822325 h 1828800"/>
              <a:gd name="connsiteX26" fmla="*/ 511176 w 1762125"/>
              <a:gd name="connsiteY26" fmla="*/ 844550 h 1828800"/>
              <a:gd name="connsiteX27" fmla="*/ 555626 w 1762125"/>
              <a:gd name="connsiteY27" fmla="*/ 847725 h 1828800"/>
              <a:gd name="connsiteX28" fmla="*/ 555626 w 1762125"/>
              <a:gd name="connsiteY28" fmla="*/ 914400 h 1828800"/>
              <a:gd name="connsiteX29" fmla="*/ 581026 w 1762125"/>
              <a:gd name="connsiteY29" fmla="*/ 920750 h 1828800"/>
              <a:gd name="connsiteX30" fmla="*/ 587376 w 1762125"/>
              <a:gd name="connsiteY30" fmla="*/ 1060450 h 1828800"/>
              <a:gd name="connsiteX31" fmla="*/ 669926 w 1762125"/>
              <a:gd name="connsiteY31" fmla="*/ 1060450 h 1828800"/>
              <a:gd name="connsiteX32" fmla="*/ 669926 w 1762125"/>
              <a:gd name="connsiteY32" fmla="*/ 1149350 h 1828800"/>
              <a:gd name="connsiteX33" fmla="*/ 730251 w 1762125"/>
              <a:gd name="connsiteY33" fmla="*/ 1149350 h 1828800"/>
              <a:gd name="connsiteX34" fmla="*/ 736601 w 1762125"/>
              <a:gd name="connsiteY34" fmla="*/ 1244600 h 1828800"/>
              <a:gd name="connsiteX35" fmla="*/ 755651 w 1762125"/>
              <a:gd name="connsiteY35" fmla="*/ 1244600 h 1828800"/>
              <a:gd name="connsiteX36" fmla="*/ 1762125 w 1762125"/>
              <a:gd name="connsiteY36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298451 w 1762125"/>
              <a:gd name="connsiteY8" fmla="*/ 374650 h 1828800"/>
              <a:gd name="connsiteX9" fmla="*/ 311151 w 1762125"/>
              <a:gd name="connsiteY9" fmla="*/ 374650 h 1828800"/>
              <a:gd name="connsiteX10" fmla="*/ 311151 w 1762125"/>
              <a:gd name="connsiteY10" fmla="*/ 415925 h 1828800"/>
              <a:gd name="connsiteX11" fmla="*/ 327026 w 1762125"/>
              <a:gd name="connsiteY11" fmla="*/ 419100 h 1828800"/>
              <a:gd name="connsiteX12" fmla="*/ 336551 w 1762125"/>
              <a:gd name="connsiteY12" fmla="*/ 450850 h 1828800"/>
              <a:gd name="connsiteX13" fmla="*/ 365126 w 1762125"/>
              <a:gd name="connsiteY13" fmla="*/ 454025 h 1828800"/>
              <a:gd name="connsiteX14" fmla="*/ 368301 w 1762125"/>
              <a:gd name="connsiteY14" fmla="*/ 479425 h 1828800"/>
              <a:gd name="connsiteX15" fmla="*/ 415926 w 1762125"/>
              <a:gd name="connsiteY15" fmla="*/ 479425 h 1828800"/>
              <a:gd name="connsiteX16" fmla="*/ 415926 w 1762125"/>
              <a:gd name="connsiteY16" fmla="*/ 574675 h 1828800"/>
              <a:gd name="connsiteX17" fmla="*/ 431801 w 1762125"/>
              <a:gd name="connsiteY17" fmla="*/ 581025 h 1828800"/>
              <a:gd name="connsiteX18" fmla="*/ 428626 w 1762125"/>
              <a:gd name="connsiteY18" fmla="*/ 638175 h 1828800"/>
              <a:gd name="connsiteX19" fmla="*/ 444501 w 1762125"/>
              <a:gd name="connsiteY19" fmla="*/ 638175 h 1828800"/>
              <a:gd name="connsiteX20" fmla="*/ 441326 w 1762125"/>
              <a:gd name="connsiteY20" fmla="*/ 708025 h 1828800"/>
              <a:gd name="connsiteX21" fmla="*/ 447676 w 1762125"/>
              <a:gd name="connsiteY21" fmla="*/ 711200 h 1828800"/>
              <a:gd name="connsiteX22" fmla="*/ 447676 w 1762125"/>
              <a:gd name="connsiteY22" fmla="*/ 800100 h 1828800"/>
              <a:gd name="connsiteX23" fmla="*/ 476251 w 1762125"/>
              <a:gd name="connsiteY23" fmla="*/ 803275 h 1828800"/>
              <a:gd name="connsiteX24" fmla="*/ 479426 w 1762125"/>
              <a:gd name="connsiteY24" fmla="*/ 819150 h 1828800"/>
              <a:gd name="connsiteX25" fmla="*/ 511176 w 1762125"/>
              <a:gd name="connsiteY25" fmla="*/ 822325 h 1828800"/>
              <a:gd name="connsiteX26" fmla="*/ 511176 w 1762125"/>
              <a:gd name="connsiteY26" fmla="*/ 844550 h 1828800"/>
              <a:gd name="connsiteX27" fmla="*/ 555626 w 1762125"/>
              <a:gd name="connsiteY27" fmla="*/ 847725 h 1828800"/>
              <a:gd name="connsiteX28" fmla="*/ 555626 w 1762125"/>
              <a:gd name="connsiteY28" fmla="*/ 914400 h 1828800"/>
              <a:gd name="connsiteX29" fmla="*/ 581026 w 1762125"/>
              <a:gd name="connsiteY29" fmla="*/ 920750 h 1828800"/>
              <a:gd name="connsiteX30" fmla="*/ 587376 w 1762125"/>
              <a:gd name="connsiteY30" fmla="*/ 1060450 h 1828800"/>
              <a:gd name="connsiteX31" fmla="*/ 669926 w 1762125"/>
              <a:gd name="connsiteY31" fmla="*/ 1060450 h 1828800"/>
              <a:gd name="connsiteX32" fmla="*/ 669926 w 1762125"/>
              <a:gd name="connsiteY32" fmla="*/ 1149350 h 1828800"/>
              <a:gd name="connsiteX33" fmla="*/ 730251 w 1762125"/>
              <a:gd name="connsiteY33" fmla="*/ 1149350 h 1828800"/>
              <a:gd name="connsiteX34" fmla="*/ 736601 w 1762125"/>
              <a:gd name="connsiteY34" fmla="*/ 1244600 h 1828800"/>
              <a:gd name="connsiteX35" fmla="*/ 755651 w 1762125"/>
              <a:gd name="connsiteY35" fmla="*/ 1244600 h 1828800"/>
              <a:gd name="connsiteX36" fmla="*/ 758826 w 1762125"/>
              <a:gd name="connsiteY36" fmla="*/ 1311275 h 1828800"/>
              <a:gd name="connsiteX37" fmla="*/ 1762125 w 1762125"/>
              <a:gd name="connsiteY37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298451 w 1762125"/>
              <a:gd name="connsiteY8" fmla="*/ 374650 h 1828800"/>
              <a:gd name="connsiteX9" fmla="*/ 311151 w 1762125"/>
              <a:gd name="connsiteY9" fmla="*/ 374650 h 1828800"/>
              <a:gd name="connsiteX10" fmla="*/ 311151 w 1762125"/>
              <a:gd name="connsiteY10" fmla="*/ 415925 h 1828800"/>
              <a:gd name="connsiteX11" fmla="*/ 327026 w 1762125"/>
              <a:gd name="connsiteY11" fmla="*/ 419100 h 1828800"/>
              <a:gd name="connsiteX12" fmla="*/ 336551 w 1762125"/>
              <a:gd name="connsiteY12" fmla="*/ 450850 h 1828800"/>
              <a:gd name="connsiteX13" fmla="*/ 365126 w 1762125"/>
              <a:gd name="connsiteY13" fmla="*/ 454025 h 1828800"/>
              <a:gd name="connsiteX14" fmla="*/ 368301 w 1762125"/>
              <a:gd name="connsiteY14" fmla="*/ 479425 h 1828800"/>
              <a:gd name="connsiteX15" fmla="*/ 415926 w 1762125"/>
              <a:gd name="connsiteY15" fmla="*/ 479425 h 1828800"/>
              <a:gd name="connsiteX16" fmla="*/ 415926 w 1762125"/>
              <a:gd name="connsiteY16" fmla="*/ 574675 h 1828800"/>
              <a:gd name="connsiteX17" fmla="*/ 431801 w 1762125"/>
              <a:gd name="connsiteY17" fmla="*/ 581025 h 1828800"/>
              <a:gd name="connsiteX18" fmla="*/ 428626 w 1762125"/>
              <a:gd name="connsiteY18" fmla="*/ 638175 h 1828800"/>
              <a:gd name="connsiteX19" fmla="*/ 444501 w 1762125"/>
              <a:gd name="connsiteY19" fmla="*/ 638175 h 1828800"/>
              <a:gd name="connsiteX20" fmla="*/ 441326 w 1762125"/>
              <a:gd name="connsiteY20" fmla="*/ 708025 h 1828800"/>
              <a:gd name="connsiteX21" fmla="*/ 447676 w 1762125"/>
              <a:gd name="connsiteY21" fmla="*/ 711200 h 1828800"/>
              <a:gd name="connsiteX22" fmla="*/ 447676 w 1762125"/>
              <a:gd name="connsiteY22" fmla="*/ 800100 h 1828800"/>
              <a:gd name="connsiteX23" fmla="*/ 476251 w 1762125"/>
              <a:gd name="connsiteY23" fmla="*/ 803275 h 1828800"/>
              <a:gd name="connsiteX24" fmla="*/ 479426 w 1762125"/>
              <a:gd name="connsiteY24" fmla="*/ 819150 h 1828800"/>
              <a:gd name="connsiteX25" fmla="*/ 511176 w 1762125"/>
              <a:gd name="connsiteY25" fmla="*/ 822325 h 1828800"/>
              <a:gd name="connsiteX26" fmla="*/ 511176 w 1762125"/>
              <a:gd name="connsiteY26" fmla="*/ 844550 h 1828800"/>
              <a:gd name="connsiteX27" fmla="*/ 555626 w 1762125"/>
              <a:gd name="connsiteY27" fmla="*/ 847725 h 1828800"/>
              <a:gd name="connsiteX28" fmla="*/ 555626 w 1762125"/>
              <a:gd name="connsiteY28" fmla="*/ 914400 h 1828800"/>
              <a:gd name="connsiteX29" fmla="*/ 581026 w 1762125"/>
              <a:gd name="connsiteY29" fmla="*/ 920750 h 1828800"/>
              <a:gd name="connsiteX30" fmla="*/ 587376 w 1762125"/>
              <a:gd name="connsiteY30" fmla="*/ 1060450 h 1828800"/>
              <a:gd name="connsiteX31" fmla="*/ 669926 w 1762125"/>
              <a:gd name="connsiteY31" fmla="*/ 1060450 h 1828800"/>
              <a:gd name="connsiteX32" fmla="*/ 669926 w 1762125"/>
              <a:gd name="connsiteY32" fmla="*/ 1149350 h 1828800"/>
              <a:gd name="connsiteX33" fmla="*/ 730251 w 1762125"/>
              <a:gd name="connsiteY33" fmla="*/ 1149350 h 1828800"/>
              <a:gd name="connsiteX34" fmla="*/ 736601 w 1762125"/>
              <a:gd name="connsiteY34" fmla="*/ 1244600 h 1828800"/>
              <a:gd name="connsiteX35" fmla="*/ 755651 w 1762125"/>
              <a:gd name="connsiteY35" fmla="*/ 1244600 h 1828800"/>
              <a:gd name="connsiteX36" fmla="*/ 758826 w 1762125"/>
              <a:gd name="connsiteY36" fmla="*/ 1311275 h 1828800"/>
              <a:gd name="connsiteX37" fmla="*/ 1762125 w 1762125"/>
              <a:gd name="connsiteY37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298451 w 1762125"/>
              <a:gd name="connsiteY8" fmla="*/ 374650 h 1828800"/>
              <a:gd name="connsiteX9" fmla="*/ 311151 w 1762125"/>
              <a:gd name="connsiteY9" fmla="*/ 374650 h 1828800"/>
              <a:gd name="connsiteX10" fmla="*/ 311151 w 1762125"/>
              <a:gd name="connsiteY10" fmla="*/ 415925 h 1828800"/>
              <a:gd name="connsiteX11" fmla="*/ 327026 w 1762125"/>
              <a:gd name="connsiteY11" fmla="*/ 419100 h 1828800"/>
              <a:gd name="connsiteX12" fmla="*/ 336551 w 1762125"/>
              <a:gd name="connsiteY12" fmla="*/ 450850 h 1828800"/>
              <a:gd name="connsiteX13" fmla="*/ 365126 w 1762125"/>
              <a:gd name="connsiteY13" fmla="*/ 454025 h 1828800"/>
              <a:gd name="connsiteX14" fmla="*/ 368301 w 1762125"/>
              <a:gd name="connsiteY14" fmla="*/ 479425 h 1828800"/>
              <a:gd name="connsiteX15" fmla="*/ 415926 w 1762125"/>
              <a:gd name="connsiteY15" fmla="*/ 479425 h 1828800"/>
              <a:gd name="connsiteX16" fmla="*/ 415926 w 1762125"/>
              <a:gd name="connsiteY16" fmla="*/ 574675 h 1828800"/>
              <a:gd name="connsiteX17" fmla="*/ 431801 w 1762125"/>
              <a:gd name="connsiteY17" fmla="*/ 581025 h 1828800"/>
              <a:gd name="connsiteX18" fmla="*/ 428626 w 1762125"/>
              <a:gd name="connsiteY18" fmla="*/ 638175 h 1828800"/>
              <a:gd name="connsiteX19" fmla="*/ 444501 w 1762125"/>
              <a:gd name="connsiteY19" fmla="*/ 638175 h 1828800"/>
              <a:gd name="connsiteX20" fmla="*/ 441326 w 1762125"/>
              <a:gd name="connsiteY20" fmla="*/ 708025 h 1828800"/>
              <a:gd name="connsiteX21" fmla="*/ 447676 w 1762125"/>
              <a:gd name="connsiteY21" fmla="*/ 711200 h 1828800"/>
              <a:gd name="connsiteX22" fmla="*/ 447676 w 1762125"/>
              <a:gd name="connsiteY22" fmla="*/ 800100 h 1828800"/>
              <a:gd name="connsiteX23" fmla="*/ 476251 w 1762125"/>
              <a:gd name="connsiteY23" fmla="*/ 803275 h 1828800"/>
              <a:gd name="connsiteX24" fmla="*/ 479426 w 1762125"/>
              <a:gd name="connsiteY24" fmla="*/ 819150 h 1828800"/>
              <a:gd name="connsiteX25" fmla="*/ 511176 w 1762125"/>
              <a:gd name="connsiteY25" fmla="*/ 822325 h 1828800"/>
              <a:gd name="connsiteX26" fmla="*/ 511176 w 1762125"/>
              <a:gd name="connsiteY26" fmla="*/ 844550 h 1828800"/>
              <a:gd name="connsiteX27" fmla="*/ 555626 w 1762125"/>
              <a:gd name="connsiteY27" fmla="*/ 847725 h 1828800"/>
              <a:gd name="connsiteX28" fmla="*/ 555626 w 1762125"/>
              <a:gd name="connsiteY28" fmla="*/ 914400 h 1828800"/>
              <a:gd name="connsiteX29" fmla="*/ 581026 w 1762125"/>
              <a:gd name="connsiteY29" fmla="*/ 920750 h 1828800"/>
              <a:gd name="connsiteX30" fmla="*/ 587376 w 1762125"/>
              <a:gd name="connsiteY30" fmla="*/ 1060450 h 1828800"/>
              <a:gd name="connsiteX31" fmla="*/ 669926 w 1762125"/>
              <a:gd name="connsiteY31" fmla="*/ 1060450 h 1828800"/>
              <a:gd name="connsiteX32" fmla="*/ 669926 w 1762125"/>
              <a:gd name="connsiteY32" fmla="*/ 1149350 h 1828800"/>
              <a:gd name="connsiteX33" fmla="*/ 730251 w 1762125"/>
              <a:gd name="connsiteY33" fmla="*/ 1149350 h 1828800"/>
              <a:gd name="connsiteX34" fmla="*/ 736601 w 1762125"/>
              <a:gd name="connsiteY34" fmla="*/ 1244600 h 1828800"/>
              <a:gd name="connsiteX35" fmla="*/ 755651 w 1762125"/>
              <a:gd name="connsiteY35" fmla="*/ 1244600 h 1828800"/>
              <a:gd name="connsiteX36" fmla="*/ 758826 w 1762125"/>
              <a:gd name="connsiteY36" fmla="*/ 1311275 h 1828800"/>
              <a:gd name="connsiteX37" fmla="*/ 828676 w 1762125"/>
              <a:gd name="connsiteY37" fmla="*/ 1311275 h 1828800"/>
              <a:gd name="connsiteX38" fmla="*/ 1762125 w 1762125"/>
              <a:gd name="connsiteY38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298451 w 1762125"/>
              <a:gd name="connsiteY8" fmla="*/ 374650 h 1828800"/>
              <a:gd name="connsiteX9" fmla="*/ 311151 w 1762125"/>
              <a:gd name="connsiteY9" fmla="*/ 374650 h 1828800"/>
              <a:gd name="connsiteX10" fmla="*/ 311151 w 1762125"/>
              <a:gd name="connsiteY10" fmla="*/ 415925 h 1828800"/>
              <a:gd name="connsiteX11" fmla="*/ 327026 w 1762125"/>
              <a:gd name="connsiteY11" fmla="*/ 419100 h 1828800"/>
              <a:gd name="connsiteX12" fmla="*/ 336551 w 1762125"/>
              <a:gd name="connsiteY12" fmla="*/ 450850 h 1828800"/>
              <a:gd name="connsiteX13" fmla="*/ 365126 w 1762125"/>
              <a:gd name="connsiteY13" fmla="*/ 454025 h 1828800"/>
              <a:gd name="connsiteX14" fmla="*/ 368301 w 1762125"/>
              <a:gd name="connsiteY14" fmla="*/ 479425 h 1828800"/>
              <a:gd name="connsiteX15" fmla="*/ 415926 w 1762125"/>
              <a:gd name="connsiteY15" fmla="*/ 479425 h 1828800"/>
              <a:gd name="connsiteX16" fmla="*/ 415926 w 1762125"/>
              <a:gd name="connsiteY16" fmla="*/ 574675 h 1828800"/>
              <a:gd name="connsiteX17" fmla="*/ 431801 w 1762125"/>
              <a:gd name="connsiteY17" fmla="*/ 581025 h 1828800"/>
              <a:gd name="connsiteX18" fmla="*/ 428626 w 1762125"/>
              <a:gd name="connsiteY18" fmla="*/ 638175 h 1828800"/>
              <a:gd name="connsiteX19" fmla="*/ 444501 w 1762125"/>
              <a:gd name="connsiteY19" fmla="*/ 638175 h 1828800"/>
              <a:gd name="connsiteX20" fmla="*/ 441326 w 1762125"/>
              <a:gd name="connsiteY20" fmla="*/ 708025 h 1828800"/>
              <a:gd name="connsiteX21" fmla="*/ 447676 w 1762125"/>
              <a:gd name="connsiteY21" fmla="*/ 711200 h 1828800"/>
              <a:gd name="connsiteX22" fmla="*/ 447676 w 1762125"/>
              <a:gd name="connsiteY22" fmla="*/ 800100 h 1828800"/>
              <a:gd name="connsiteX23" fmla="*/ 476251 w 1762125"/>
              <a:gd name="connsiteY23" fmla="*/ 803275 h 1828800"/>
              <a:gd name="connsiteX24" fmla="*/ 479426 w 1762125"/>
              <a:gd name="connsiteY24" fmla="*/ 819150 h 1828800"/>
              <a:gd name="connsiteX25" fmla="*/ 511176 w 1762125"/>
              <a:gd name="connsiteY25" fmla="*/ 822325 h 1828800"/>
              <a:gd name="connsiteX26" fmla="*/ 511176 w 1762125"/>
              <a:gd name="connsiteY26" fmla="*/ 844550 h 1828800"/>
              <a:gd name="connsiteX27" fmla="*/ 555626 w 1762125"/>
              <a:gd name="connsiteY27" fmla="*/ 847725 h 1828800"/>
              <a:gd name="connsiteX28" fmla="*/ 555626 w 1762125"/>
              <a:gd name="connsiteY28" fmla="*/ 914400 h 1828800"/>
              <a:gd name="connsiteX29" fmla="*/ 581026 w 1762125"/>
              <a:gd name="connsiteY29" fmla="*/ 920750 h 1828800"/>
              <a:gd name="connsiteX30" fmla="*/ 587376 w 1762125"/>
              <a:gd name="connsiteY30" fmla="*/ 1060450 h 1828800"/>
              <a:gd name="connsiteX31" fmla="*/ 669926 w 1762125"/>
              <a:gd name="connsiteY31" fmla="*/ 1060450 h 1828800"/>
              <a:gd name="connsiteX32" fmla="*/ 669926 w 1762125"/>
              <a:gd name="connsiteY32" fmla="*/ 1149350 h 1828800"/>
              <a:gd name="connsiteX33" fmla="*/ 730251 w 1762125"/>
              <a:gd name="connsiteY33" fmla="*/ 1149350 h 1828800"/>
              <a:gd name="connsiteX34" fmla="*/ 736601 w 1762125"/>
              <a:gd name="connsiteY34" fmla="*/ 1244600 h 1828800"/>
              <a:gd name="connsiteX35" fmla="*/ 755651 w 1762125"/>
              <a:gd name="connsiteY35" fmla="*/ 1244600 h 1828800"/>
              <a:gd name="connsiteX36" fmla="*/ 758826 w 1762125"/>
              <a:gd name="connsiteY36" fmla="*/ 1311275 h 1828800"/>
              <a:gd name="connsiteX37" fmla="*/ 828676 w 1762125"/>
              <a:gd name="connsiteY37" fmla="*/ 1311275 h 1828800"/>
              <a:gd name="connsiteX38" fmla="*/ 1762125 w 1762125"/>
              <a:gd name="connsiteY38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298451 w 1762125"/>
              <a:gd name="connsiteY8" fmla="*/ 374650 h 1828800"/>
              <a:gd name="connsiteX9" fmla="*/ 311151 w 1762125"/>
              <a:gd name="connsiteY9" fmla="*/ 374650 h 1828800"/>
              <a:gd name="connsiteX10" fmla="*/ 311151 w 1762125"/>
              <a:gd name="connsiteY10" fmla="*/ 415925 h 1828800"/>
              <a:gd name="connsiteX11" fmla="*/ 327026 w 1762125"/>
              <a:gd name="connsiteY11" fmla="*/ 419100 h 1828800"/>
              <a:gd name="connsiteX12" fmla="*/ 336551 w 1762125"/>
              <a:gd name="connsiteY12" fmla="*/ 450850 h 1828800"/>
              <a:gd name="connsiteX13" fmla="*/ 365126 w 1762125"/>
              <a:gd name="connsiteY13" fmla="*/ 454025 h 1828800"/>
              <a:gd name="connsiteX14" fmla="*/ 368301 w 1762125"/>
              <a:gd name="connsiteY14" fmla="*/ 479425 h 1828800"/>
              <a:gd name="connsiteX15" fmla="*/ 415926 w 1762125"/>
              <a:gd name="connsiteY15" fmla="*/ 479425 h 1828800"/>
              <a:gd name="connsiteX16" fmla="*/ 415926 w 1762125"/>
              <a:gd name="connsiteY16" fmla="*/ 574675 h 1828800"/>
              <a:gd name="connsiteX17" fmla="*/ 431801 w 1762125"/>
              <a:gd name="connsiteY17" fmla="*/ 581025 h 1828800"/>
              <a:gd name="connsiteX18" fmla="*/ 428626 w 1762125"/>
              <a:gd name="connsiteY18" fmla="*/ 638175 h 1828800"/>
              <a:gd name="connsiteX19" fmla="*/ 444501 w 1762125"/>
              <a:gd name="connsiteY19" fmla="*/ 638175 h 1828800"/>
              <a:gd name="connsiteX20" fmla="*/ 441326 w 1762125"/>
              <a:gd name="connsiteY20" fmla="*/ 708025 h 1828800"/>
              <a:gd name="connsiteX21" fmla="*/ 447676 w 1762125"/>
              <a:gd name="connsiteY21" fmla="*/ 711200 h 1828800"/>
              <a:gd name="connsiteX22" fmla="*/ 447676 w 1762125"/>
              <a:gd name="connsiteY22" fmla="*/ 800100 h 1828800"/>
              <a:gd name="connsiteX23" fmla="*/ 476251 w 1762125"/>
              <a:gd name="connsiteY23" fmla="*/ 803275 h 1828800"/>
              <a:gd name="connsiteX24" fmla="*/ 479426 w 1762125"/>
              <a:gd name="connsiteY24" fmla="*/ 819150 h 1828800"/>
              <a:gd name="connsiteX25" fmla="*/ 511176 w 1762125"/>
              <a:gd name="connsiteY25" fmla="*/ 822325 h 1828800"/>
              <a:gd name="connsiteX26" fmla="*/ 511176 w 1762125"/>
              <a:gd name="connsiteY26" fmla="*/ 844550 h 1828800"/>
              <a:gd name="connsiteX27" fmla="*/ 555626 w 1762125"/>
              <a:gd name="connsiteY27" fmla="*/ 847725 h 1828800"/>
              <a:gd name="connsiteX28" fmla="*/ 555626 w 1762125"/>
              <a:gd name="connsiteY28" fmla="*/ 914400 h 1828800"/>
              <a:gd name="connsiteX29" fmla="*/ 581026 w 1762125"/>
              <a:gd name="connsiteY29" fmla="*/ 920750 h 1828800"/>
              <a:gd name="connsiteX30" fmla="*/ 587376 w 1762125"/>
              <a:gd name="connsiteY30" fmla="*/ 1060450 h 1828800"/>
              <a:gd name="connsiteX31" fmla="*/ 669926 w 1762125"/>
              <a:gd name="connsiteY31" fmla="*/ 1060450 h 1828800"/>
              <a:gd name="connsiteX32" fmla="*/ 669926 w 1762125"/>
              <a:gd name="connsiteY32" fmla="*/ 1149350 h 1828800"/>
              <a:gd name="connsiteX33" fmla="*/ 730251 w 1762125"/>
              <a:gd name="connsiteY33" fmla="*/ 1149350 h 1828800"/>
              <a:gd name="connsiteX34" fmla="*/ 736601 w 1762125"/>
              <a:gd name="connsiteY34" fmla="*/ 1244600 h 1828800"/>
              <a:gd name="connsiteX35" fmla="*/ 755651 w 1762125"/>
              <a:gd name="connsiteY35" fmla="*/ 1244600 h 1828800"/>
              <a:gd name="connsiteX36" fmla="*/ 758826 w 1762125"/>
              <a:gd name="connsiteY36" fmla="*/ 1311275 h 1828800"/>
              <a:gd name="connsiteX37" fmla="*/ 828676 w 1762125"/>
              <a:gd name="connsiteY37" fmla="*/ 1311275 h 1828800"/>
              <a:gd name="connsiteX38" fmla="*/ 838201 w 1762125"/>
              <a:gd name="connsiteY38" fmla="*/ 1336675 h 1828800"/>
              <a:gd name="connsiteX39" fmla="*/ 1762125 w 1762125"/>
              <a:gd name="connsiteY39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298451 w 1762125"/>
              <a:gd name="connsiteY8" fmla="*/ 374650 h 1828800"/>
              <a:gd name="connsiteX9" fmla="*/ 311151 w 1762125"/>
              <a:gd name="connsiteY9" fmla="*/ 374650 h 1828800"/>
              <a:gd name="connsiteX10" fmla="*/ 311151 w 1762125"/>
              <a:gd name="connsiteY10" fmla="*/ 415925 h 1828800"/>
              <a:gd name="connsiteX11" fmla="*/ 327026 w 1762125"/>
              <a:gd name="connsiteY11" fmla="*/ 419100 h 1828800"/>
              <a:gd name="connsiteX12" fmla="*/ 336551 w 1762125"/>
              <a:gd name="connsiteY12" fmla="*/ 450850 h 1828800"/>
              <a:gd name="connsiteX13" fmla="*/ 365126 w 1762125"/>
              <a:gd name="connsiteY13" fmla="*/ 454025 h 1828800"/>
              <a:gd name="connsiteX14" fmla="*/ 368301 w 1762125"/>
              <a:gd name="connsiteY14" fmla="*/ 479425 h 1828800"/>
              <a:gd name="connsiteX15" fmla="*/ 415926 w 1762125"/>
              <a:gd name="connsiteY15" fmla="*/ 479425 h 1828800"/>
              <a:gd name="connsiteX16" fmla="*/ 415926 w 1762125"/>
              <a:gd name="connsiteY16" fmla="*/ 574675 h 1828800"/>
              <a:gd name="connsiteX17" fmla="*/ 431801 w 1762125"/>
              <a:gd name="connsiteY17" fmla="*/ 581025 h 1828800"/>
              <a:gd name="connsiteX18" fmla="*/ 428626 w 1762125"/>
              <a:gd name="connsiteY18" fmla="*/ 638175 h 1828800"/>
              <a:gd name="connsiteX19" fmla="*/ 444501 w 1762125"/>
              <a:gd name="connsiteY19" fmla="*/ 638175 h 1828800"/>
              <a:gd name="connsiteX20" fmla="*/ 441326 w 1762125"/>
              <a:gd name="connsiteY20" fmla="*/ 708025 h 1828800"/>
              <a:gd name="connsiteX21" fmla="*/ 447676 w 1762125"/>
              <a:gd name="connsiteY21" fmla="*/ 711200 h 1828800"/>
              <a:gd name="connsiteX22" fmla="*/ 447676 w 1762125"/>
              <a:gd name="connsiteY22" fmla="*/ 800100 h 1828800"/>
              <a:gd name="connsiteX23" fmla="*/ 476251 w 1762125"/>
              <a:gd name="connsiteY23" fmla="*/ 803275 h 1828800"/>
              <a:gd name="connsiteX24" fmla="*/ 479426 w 1762125"/>
              <a:gd name="connsiteY24" fmla="*/ 819150 h 1828800"/>
              <a:gd name="connsiteX25" fmla="*/ 511176 w 1762125"/>
              <a:gd name="connsiteY25" fmla="*/ 822325 h 1828800"/>
              <a:gd name="connsiteX26" fmla="*/ 511176 w 1762125"/>
              <a:gd name="connsiteY26" fmla="*/ 844550 h 1828800"/>
              <a:gd name="connsiteX27" fmla="*/ 555626 w 1762125"/>
              <a:gd name="connsiteY27" fmla="*/ 847725 h 1828800"/>
              <a:gd name="connsiteX28" fmla="*/ 555626 w 1762125"/>
              <a:gd name="connsiteY28" fmla="*/ 914400 h 1828800"/>
              <a:gd name="connsiteX29" fmla="*/ 581026 w 1762125"/>
              <a:gd name="connsiteY29" fmla="*/ 920750 h 1828800"/>
              <a:gd name="connsiteX30" fmla="*/ 587376 w 1762125"/>
              <a:gd name="connsiteY30" fmla="*/ 1060450 h 1828800"/>
              <a:gd name="connsiteX31" fmla="*/ 669926 w 1762125"/>
              <a:gd name="connsiteY31" fmla="*/ 1060450 h 1828800"/>
              <a:gd name="connsiteX32" fmla="*/ 669926 w 1762125"/>
              <a:gd name="connsiteY32" fmla="*/ 1149350 h 1828800"/>
              <a:gd name="connsiteX33" fmla="*/ 730251 w 1762125"/>
              <a:gd name="connsiteY33" fmla="*/ 1149350 h 1828800"/>
              <a:gd name="connsiteX34" fmla="*/ 736601 w 1762125"/>
              <a:gd name="connsiteY34" fmla="*/ 1244600 h 1828800"/>
              <a:gd name="connsiteX35" fmla="*/ 755651 w 1762125"/>
              <a:gd name="connsiteY35" fmla="*/ 1244600 h 1828800"/>
              <a:gd name="connsiteX36" fmla="*/ 758826 w 1762125"/>
              <a:gd name="connsiteY36" fmla="*/ 1311275 h 1828800"/>
              <a:gd name="connsiteX37" fmla="*/ 828676 w 1762125"/>
              <a:gd name="connsiteY37" fmla="*/ 1311275 h 1828800"/>
              <a:gd name="connsiteX38" fmla="*/ 838201 w 1762125"/>
              <a:gd name="connsiteY38" fmla="*/ 1336675 h 1828800"/>
              <a:gd name="connsiteX39" fmla="*/ 892176 w 1762125"/>
              <a:gd name="connsiteY39" fmla="*/ 1336675 h 1828800"/>
              <a:gd name="connsiteX40" fmla="*/ 1762125 w 1762125"/>
              <a:gd name="connsiteY40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298451 w 1762125"/>
              <a:gd name="connsiteY8" fmla="*/ 374650 h 1828800"/>
              <a:gd name="connsiteX9" fmla="*/ 311151 w 1762125"/>
              <a:gd name="connsiteY9" fmla="*/ 374650 h 1828800"/>
              <a:gd name="connsiteX10" fmla="*/ 311151 w 1762125"/>
              <a:gd name="connsiteY10" fmla="*/ 415925 h 1828800"/>
              <a:gd name="connsiteX11" fmla="*/ 327026 w 1762125"/>
              <a:gd name="connsiteY11" fmla="*/ 419100 h 1828800"/>
              <a:gd name="connsiteX12" fmla="*/ 336551 w 1762125"/>
              <a:gd name="connsiteY12" fmla="*/ 450850 h 1828800"/>
              <a:gd name="connsiteX13" fmla="*/ 365126 w 1762125"/>
              <a:gd name="connsiteY13" fmla="*/ 454025 h 1828800"/>
              <a:gd name="connsiteX14" fmla="*/ 368301 w 1762125"/>
              <a:gd name="connsiteY14" fmla="*/ 479425 h 1828800"/>
              <a:gd name="connsiteX15" fmla="*/ 415926 w 1762125"/>
              <a:gd name="connsiteY15" fmla="*/ 479425 h 1828800"/>
              <a:gd name="connsiteX16" fmla="*/ 415926 w 1762125"/>
              <a:gd name="connsiteY16" fmla="*/ 574675 h 1828800"/>
              <a:gd name="connsiteX17" fmla="*/ 431801 w 1762125"/>
              <a:gd name="connsiteY17" fmla="*/ 581025 h 1828800"/>
              <a:gd name="connsiteX18" fmla="*/ 428626 w 1762125"/>
              <a:gd name="connsiteY18" fmla="*/ 638175 h 1828800"/>
              <a:gd name="connsiteX19" fmla="*/ 444501 w 1762125"/>
              <a:gd name="connsiteY19" fmla="*/ 638175 h 1828800"/>
              <a:gd name="connsiteX20" fmla="*/ 441326 w 1762125"/>
              <a:gd name="connsiteY20" fmla="*/ 708025 h 1828800"/>
              <a:gd name="connsiteX21" fmla="*/ 447676 w 1762125"/>
              <a:gd name="connsiteY21" fmla="*/ 711200 h 1828800"/>
              <a:gd name="connsiteX22" fmla="*/ 447676 w 1762125"/>
              <a:gd name="connsiteY22" fmla="*/ 800100 h 1828800"/>
              <a:gd name="connsiteX23" fmla="*/ 476251 w 1762125"/>
              <a:gd name="connsiteY23" fmla="*/ 803275 h 1828800"/>
              <a:gd name="connsiteX24" fmla="*/ 479426 w 1762125"/>
              <a:gd name="connsiteY24" fmla="*/ 819150 h 1828800"/>
              <a:gd name="connsiteX25" fmla="*/ 511176 w 1762125"/>
              <a:gd name="connsiteY25" fmla="*/ 822325 h 1828800"/>
              <a:gd name="connsiteX26" fmla="*/ 511176 w 1762125"/>
              <a:gd name="connsiteY26" fmla="*/ 844550 h 1828800"/>
              <a:gd name="connsiteX27" fmla="*/ 555626 w 1762125"/>
              <a:gd name="connsiteY27" fmla="*/ 847725 h 1828800"/>
              <a:gd name="connsiteX28" fmla="*/ 555626 w 1762125"/>
              <a:gd name="connsiteY28" fmla="*/ 914400 h 1828800"/>
              <a:gd name="connsiteX29" fmla="*/ 581026 w 1762125"/>
              <a:gd name="connsiteY29" fmla="*/ 920750 h 1828800"/>
              <a:gd name="connsiteX30" fmla="*/ 587376 w 1762125"/>
              <a:gd name="connsiteY30" fmla="*/ 1060450 h 1828800"/>
              <a:gd name="connsiteX31" fmla="*/ 669926 w 1762125"/>
              <a:gd name="connsiteY31" fmla="*/ 1060450 h 1828800"/>
              <a:gd name="connsiteX32" fmla="*/ 669926 w 1762125"/>
              <a:gd name="connsiteY32" fmla="*/ 1149350 h 1828800"/>
              <a:gd name="connsiteX33" fmla="*/ 730251 w 1762125"/>
              <a:gd name="connsiteY33" fmla="*/ 1149350 h 1828800"/>
              <a:gd name="connsiteX34" fmla="*/ 736601 w 1762125"/>
              <a:gd name="connsiteY34" fmla="*/ 1244600 h 1828800"/>
              <a:gd name="connsiteX35" fmla="*/ 755651 w 1762125"/>
              <a:gd name="connsiteY35" fmla="*/ 1244600 h 1828800"/>
              <a:gd name="connsiteX36" fmla="*/ 758826 w 1762125"/>
              <a:gd name="connsiteY36" fmla="*/ 1311275 h 1828800"/>
              <a:gd name="connsiteX37" fmla="*/ 828676 w 1762125"/>
              <a:gd name="connsiteY37" fmla="*/ 1311275 h 1828800"/>
              <a:gd name="connsiteX38" fmla="*/ 838201 w 1762125"/>
              <a:gd name="connsiteY38" fmla="*/ 1336675 h 1828800"/>
              <a:gd name="connsiteX39" fmla="*/ 892176 w 1762125"/>
              <a:gd name="connsiteY39" fmla="*/ 1336675 h 1828800"/>
              <a:gd name="connsiteX40" fmla="*/ 1762125 w 1762125"/>
              <a:gd name="connsiteY40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298451 w 1762125"/>
              <a:gd name="connsiteY8" fmla="*/ 374650 h 1828800"/>
              <a:gd name="connsiteX9" fmla="*/ 311151 w 1762125"/>
              <a:gd name="connsiteY9" fmla="*/ 374650 h 1828800"/>
              <a:gd name="connsiteX10" fmla="*/ 311151 w 1762125"/>
              <a:gd name="connsiteY10" fmla="*/ 415925 h 1828800"/>
              <a:gd name="connsiteX11" fmla="*/ 327026 w 1762125"/>
              <a:gd name="connsiteY11" fmla="*/ 419100 h 1828800"/>
              <a:gd name="connsiteX12" fmla="*/ 336551 w 1762125"/>
              <a:gd name="connsiteY12" fmla="*/ 450850 h 1828800"/>
              <a:gd name="connsiteX13" fmla="*/ 365126 w 1762125"/>
              <a:gd name="connsiteY13" fmla="*/ 454025 h 1828800"/>
              <a:gd name="connsiteX14" fmla="*/ 368301 w 1762125"/>
              <a:gd name="connsiteY14" fmla="*/ 479425 h 1828800"/>
              <a:gd name="connsiteX15" fmla="*/ 415926 w 1762125"/>
              <a:gd name="connsiteY15" fmla="*/ 479425 h 1828800"/>
              <a:gd name="connsiteX16" fmla="*/ 415926 w 1762125"/>
              <a:gd name="connsiteY16" fmla="*/ 574675 h 1828800"/>
              <a:gd name="connsiteX17" fmla="*/ 431801 w 1762125"/>
              <a:gd name="connsiteY17" fmla="*/ 581025 h 1828800"/>
              <a:gd name="connsiteX18" fmla="*/ 428626 w 1762125"/>
              <a:gd name="connsiteY18" fmla="*/ 638175 h 1828800"/>
              <a:gd name="connsiteX19" fmla="*/ 444501 w 1762125"/>
              <a:gd name="connsiteY19" fmla="*/ 638175 h 1828800"/>
              <a:gd name="connsiteX20" fmla="*/ 441326 w 1762125"/>
              <a:gd name="connsiteY20" fmla="*/ 708025 h 1828800"/>
              <a:gd name="connsiteX21" fmla="*/ 447676 w 1762125"/>
              <a:gd name="connsiteY21" fmla="*/ 711200 h 1828800"/>
              <a:gd name="connsiteX22" fmla="*/ 447676 w 1762125"/>
              <a:gd name="connsiteY22" fmla="*/ 800100 h 1828800"/>
              <a:gd name="connsiteX23" fmla="*/ 476251 w 1762125"/>
              <a:gd name="connsiteY23" fmla="*/ 803275 h 1828800"/>
              <a:gd name="connsiteX24" fmla="*/ 479426 w 1762125"/>
              <a:gd name="connsiteY24" fmla="*/ 819150 h 1828800"/>
              <a:gd name="connsiteX25" fmla="*/ 511176 w 1762125"/>
              <a:gd name="connsiteY25" fmla="*/ 822325 h 1828800"/>
              <a:gd name="connsiteX26" fmla="*/ 511176 w 1762125"/>
              <a:gd name="connsiteY26" fmla="*/ 844550 h 1828800"/>
              <a:gd name="connsiteX27" fmla="*/ 555626 w 1762125"/>
              <a:gd name="connsiteY27" fmla="*/ 847725 h 1828800"/>
              <a:gd name="connsiteX28" fmla="*/ 555626 w 1762125"/>
              <a:gd name="connsiteY28" fmla="*/ 914400 h 1828800"/>
              <a:gd name="connsiteX29" fmla="*/ 581026 w 1762125"/>
              <a:gd name="connsiteY29" fmla="*/ 920750 h 1828800"/>
              <a:gd name="connsiteX30" fmla="*/ 587376 w 1762125"/>
              <a:gd name="connsiteY30" fmla="*/ 1060450 h 1828800"/>
              <a:gd name="connsiteX31" fmla="*/ 669926 w 1762125"/>
              <a:gd name="connsiteY31" fmla="*/ 1060450 h 1828800"/>
              <a:gd name="connsiteX32" fmla="*/ 669926 w 1762125"/>
              <a:gd name="connsiteY32" fmla="*/ 1149350 h 1828800"/>
              <a:gd name="connsiteX33" fmla="*/ 730251 w 1762125"/>
              <a:gd name="connsiteY33" fmla="*/ 1149350 h 1828800"/>
              <a:gd name="connsiteX34" fmla="*/ 736601 w 1762125"/>
              <a:gd name="connsiteY34" fmla="*/ 1244600 h 1828800"/>
              <a:gd name="connsiteX35" fmla="*/ 755651 w 1762125"/>
              <a:gd name="connsiteY35" fmla="*/ 1244600 h 1828800"/>
              <a:gd name="connsiteX36" fmla="*/ 758826 w 1762125"/>
              <a:gd name="connsiteY36" fmla="*/ 1311275 h 1828800"/>
              <a:gd name="connsiteX37" fmla="*/ 828676 w 1762125"/>
              <a:gd name="connsiteY37" fmla="*/ 1311275 h 1828800"/>
              <a:gd name="connsiteX38" fmla="*/ 838201 w 1762125"/>
              <a:gd name="connsiteY38" fmla="*/ 1336675 h 1828800"/>
              <a:gd name="connsiteX39" fmla="*/ 892176 w 1762125"/>
              <a:gd name="connsiteY39" fmla="*/ 1336675 h 1828800"/>
              <a:gd name="connsiteX40" fmla="*/ 901701 w 1762125"/>
              <a:gd name="connsiteY40" fmla="*/ 1403350 h 1828800"/>
              <a:gd name="connsiteX41" fmla="*/ 1762125 w 1762125"/>
              <a:gd name="connsiteY41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298451 w 1762125"/>
              <a:gd name="connsiteY8" fmla="*/ 374650 h 1828800"/>
              <a:gd name="connsiteX9" fmla="*/ 311151 w 1762125"/>
              <a:gd name="connsiteY9" fmla="*/ 374650 h 1828800"/>
              <a:gd name="connsiteX10" fmla="*/ 311151 w 1762125"/>
              <a:gd name="connsiteY10" fmla="*/ 415925 h 1828800"/>
              <a:gd name="connsiteX11" fmla="*/ 327026 w 1762125"/>
              <a:gd name="connsiteY11" fmla="*/ 419100 h 1828800"/>
              <a:gd name="connsiteX12" fmla="*/ 336551 w 1762125"/>
              <a:gd name="connsiteY12" fmla="*/ 450850 h 1828800"/>
              <a:gd name="connsiteX13" fmla="*/ 365126 w 1762125"/>
              <a:gd name="connsiteY13" fmla="*/ 454025 h 1828800"/>
              <a:gd name="connsiteX14" fmla="*/ 368301 w 1762125"/>
              <a:gd name="connsiteY14" fmla="*/ 479425 h 1828800"/>
              <a:gd name="connsiteX15" fmla="*/ 415926 w 1762125"/>
              <a:gd name="connsiteY15" fmla="*/ 479425 h 1828800"/>
              <a:gd name="connsiteX16" fmla="*/ 415926 w 1762125"/>
              <a:gd name="connsiteY16" fmla="*/ 574675 h 1828800"/>
              <a:gd name="connsiteX17" fmla="*/ 431801 w 1762125"/>
              <a:gd name="connsiteY17" fmla="*/ 581025 h 1828800"/>
              <a:gd name="connsiteX18" fmla="*/ 428626 w 1762125"/>
              <a:gd name="connsiteY18" fmla="*/ 638175 h 1828800"/>
              <a:gd name="connsiteX19" fmla="*/ 444501 w 1762125"/>
              <a:gd name="connsiteY19" fmla="*/ 638175 h 1828800"/>
              <a:gd name="connsiteX20" fmla="*/ 441326 w 1762125"/>
              <a:gd name="connsiteY20" fmla="*/ 708025 h 1828800"/>
              <a:gd name="connsiteX21" fmla="*/ 447676 w 1762125"/>
              <a:gd name="connsiteY21" fmla="*/ 711200 h 1828800"/>
              <a:gd name="connsiteX22" fmla="*/ 447676 w 1762125"/>
              <a:gd name="connsiteY22" fmla="*/ 800100 h 1828800"/>
              <a:gd name="connsiteX23" fmla="*/ 476251 w 1762125"/>
              <a:gd name="connsiteY23" fmla="*/ 803275 h 1828800"/>
              <a:gd name="connsiteX24" fmla="*/ 479426 w 1762125"/>
              <a:gd name="connsiteY24" fmla="*/ 819150 h 1828800"/>
              <a:gd name="connsiteX25" fmla="*/ 511176 w 1762125"/>
              <a:gd name="connsiteY25" fmla="*/ 822325 h 1828800"/>
              <a:gd name="connsiteX26" fmla="*/ 511176 w 1762125"/>
              <a:gd name="connsiteY26" fmla="*/ 844550 h 1828800"/>
              <a:gd name="connsiteX27" fmla="*/ 555626 w 1762125"/>
              <a:gd name="connsiteY27" fmla="*/ 847725 h 1828800"/>
              <a:gd name="connsiteX28" fmla="*/ 555626 w 1762125"/>
              <a:gd name="connsiteY28" fmla="*/ 914400 h 1828800"/>
              <a:gd name="connsiteX29" fmla="*/ 581026 w 1762125"/>
              <a:gd name="connsiteY29" fmla="*/ 920750 h 1828800"/>
              <a:gd name="connsiteX30" fmla="*/ 587376 w 1762125"/>
              <a:gd name="connsiteY30" fmla="*/ 1060450 h 1828800"/>
              <a:gd name="connsiteX31" fmla="*/ 669926 w 1762125"/>
              <a:gd name="connsiteY31" fmla="*/ 1060450 h 1828800"/>
              <a:gd name="connsiteX32" fmla="*/ 669926 w 1762125"/>
              <a:gd name="connsiteY32" fmla="*/ 1149350 h 1828800"/>
              <a:gd name="connsiteX33" fmla="*/ 730251 w 1762125"/>
              <a:gd name="connsiteY33" fmla="*/ 1149350 h 1828800"/>
              <a:gd name="connsiteX34" fmla="*/ 736601 w 1762125"/>
              <a:gd name="connsiteY34" fmla="*/ 1244600 h 1828800"/>
              <a:gd name="connsiteX35" fmla="*/ 755651 w 1762125"/>
              <a:gd name="connsiteY35" fmla="*/ 1244600 h 1828800"/>
              <a:gd name="connsiteX36" fmla="*/ 758826 w 1762125"/>
              <a:gd name="connsiteY36" fmla="*/ 1311275 h 1828800"/>
              <a:gd name="connsiteX37" fmla="*/ 828676 w 1762125"/>
              <a:gd name="connsiteY37" fmla="*/ 1311275 h 1828800"/>
              <a:gd name="connsiteX38" fmla="*/ 838201 w 1762125"/>
              <a:gd name="connsiteY38" fmla="*/ 1336675 h 1828800"/>
              <a:gd name="connsiteX39" fmla="*/ 892176 w 1762125"/>
              <a:gd name="connsiteY39" fmla="*/ 1336675 h 1828800"/>
              <a:gd name="connsiteX40" fmla="*/ 901701 w 1762125"/>
              <a:gd name="connsiteY40" fmla="*/ 1403350 h 1828800"/>
              <a:gd name="connsiteX41" fmla="*/ 1762125 w 1762125"/>
              <a:gd name="connsiteY41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298451 w 1762125"/>
              <a:gd name="connsiteY8" fmla="*/ 374650 h 1828800"/>
              <a:gd name="connsiteX9" fmla="*/ 311151 w 1762125"/>
              <a:gd name="connsiteY9" fmla="*/ 374650 h 1828800"/>
              <a:gd name="connsiteX10" fmla="*/ 311151 w 1762125"/>
              <a:gd name="connsiteY10" fmla="*/ 415925 h 1828800"/>
              <a:gd name="connsiteX11" fmla="*/ 327026 w 1762125"/>
              <a:gd name="connsiteY11" fmla="*/ 419100 h 1828800"/>
              <a:gd name="connsiteX12" fmla="*/ 336551 w 1762125"/>
              <a:gd name="connsiteY12" fmla="*/ 450850 h 1828800"/>
              <a:gd name="connsiteX13" fmla="*/ 365126 w 1762125"/>
              <a:gd name="connsiteY13" fmla="*/ 454025 h 1828800"/>
              <a:gd name="connsiteX14" fmla="*/ 368301 w 1762125"/>
              <a:gd name="connsiteY14" fmla="*/ 479425 h 1828800"/>
              <a:gd name="connsiteX15" fmla="*/ 415926 w 1762125"/>
              <a:gd name="connsiteY15" fmla="*/ 479425 h 1828800"/>
              <a:gd name="connsiteX16" fmla="*/ 415926 w 1762125"/>
              <a:gd name="connsiteY16" fmla="*/ 574675 h 1828800"/>
              <a:gd name="connsiteX17" fmla="*/ 431801 w 1762125"/>
              <a:gd name="connsiteY17" fmla="*/ 581025 h 1828800"/>
              <a:gd name="connsiteX18" fmla="*/ 428626 w 1762125"/>
              <a:gd name="connsiteY18" fmla="*/ 638175 h 1828800"/>
              <a:gd name="connsiteX19" fmla="*/ 444501 w 1762125"/>
              <a:gd name="connsiteY19" fmla="*/ 638175 h 1828800"/>
              <a:gd name="connsiteX20" fmla="*/ 441326 w 1762125"/>
              <a:gd name="connsiteY20" fmla="*/ 708025 h 1828800"/>
              <a:gd name="connsiteX21" fmla="*/ 447676 w 1762125"/>
              <a:gd name="connsiteY21" fmla="*/ 711200 h 1828800"/>
              <a:gd name="connsiteX22" fmla="*/ 447676 w 1762125"/>
              <a:gd name="connsiteY22" fmla="*/ 800100 h 1828800"/>
              <a:gd name="connsiteX23" fmla="*/ 476251 w 1762125"/>
              <a:gd name="connsiteY23" fmla="*/ 803275 h 1828800"/>
              <a:gd name="connsiteX24" fmla="*/ 479426 w 1762125"/>
              <a:gd name="connsiteY24" fmla="*/ 819150 h 1828800"/>
              <a:gd name="connsiteX25" fmla="*/ 511176 w 1762125"/>
              <a:gd name="connsiteY25" fmla="*/ 822325 h 1828800"/>
              <a:gd name="connsiteX26" fmla="*/ 511176 w 1762125"/>
              <a:gd name="connsiteY26" fmla="*/ 844550 h 1828800"/>
              <a:gd name="connsiteX27" fmla="*/ 555626 w 1762125"/>
              <a:gd name="connsiteY27" fmla="*/ 847725 h 1828800"/>
              <a:gd name="connsiteX28" fmla="*/ 555626 w 1762125"/>
              <a:gd name="connsiteY28" fmla="*/ 914400 h 1828800"/>
              <a:gd name="connsiteX29" fmla="*/ 581026 w 1762125"/>
              <a:gd name="connsiteY29" fmla="*/ 920750 h 1828800"/>
              <a:gd name="connsiteX30" fmla="*/ 587376 w 1762125"/>
              <a:gd name="connsiteY30" fmla="*/ 1060450 h 1828800"/>
              <a:gd name="connsiteX31" fmla="*/ 669926 w 1762125"/>
              <a:gd name="connsiteY31" fmla="*/ 1060450 h 1828800"/>
              <a:gd name="connsiteX32" fmla="*/ 669926 w 1762125"/>
              <a:gd name="connsiteY32" fmla="*/ 1149350 h 1828800"/>
              <a:gd name="connsiteX33" fmla="*/ 730251 w 1762125"/>
              <a:gd name="connsiteY33" fmla="*/ 1149350 h 1828800"/>
              <a:gd name="connsiteX34" fmla="*/ 736601 w 1762125"/>
              <a:gd name="connsiteY34" fmla="*/ 1244600 h 1828800"/>
              <a:gd name="connsiteX35" fmla="*/ 755651 w 1762125"/>
              <a:gd name="connsiteY35" fmla="*/ 1244600 h 1828800"/>
              <a:gd name="connsiteX36" fmla="*/ 758826 w 1762125"/>
              <a:gd name="connsiteY36" fmla="*/ 1311275 h 1828800"/>
              <a:gd name="connsiteX37" fmla="*/ 828676 w 1762125"/>
              <a:gd name="connsiteY37" fmla="*/ 1311275 h 1828800"/>
              <a:gd name="connsiteX38" fmla="*/ 838201 w 1762125"/>
              <a:gd name="connsiteY38" fmla="*/ 1336675 h 1828800"/>
              <a:gd name="connsiteX39" fmla="*/ 892176 w 1762125"/>
              <a:gd name="connsiteY39" fmla="*/ 1336675 h 1828800"/>
              <a:gd name="connsiteX40" fmla="*/ 889001 w 1762125"/>
              <a:gd name="connsiteY40" fmla="*/ 1403350 h 1828800"/>
              <a:gd name="connsiteX41" fmla="*/ 1762125 w 1762125"/>
              <a:gd name="connsiteY41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298451 w 1762125"/>
              <a:gd name="connsiteY8" fmla="*/ 374650 h 1828800"/>
              <a:gd name="connsiteX9" fmla="*/ 311151 w 1762125"/>
              <a:gd name="connsiteY9" fmla="*/ 374650 h 1828800"/>
              <a:gd name="connsiteX10" fmla="*/ 311151 w 1762125"/>
              <a:gd name="connsiteY10" fmla="*/ 415925 h 1828800"/>
              <a:gd name="connsiteX11" fmla="*/ 327026 w 1762125"/>
              <a:gd name="connsiteY11" fmla="*/ 419100 h 1828800"/>
              <a:gd name="connsiteX12" fmla="*/ 336551 w 1762125"/>
              <a:gd name="connsiteY12" fmla="*/ 450850 h 1828800"/>
              <a:gd name="connsiteX13" fmla="*/ 365126 w 1762125"/>
              <a:gd name="connsiteY13" fmla="*/ 454025 h 1828800"/>
              <a:gd name="connsiteX14" fmla="*/ 368301 w 1762125"/>
              <a:gd name="connsiteY14" fmla="*/ 479425 h 1828800"/>
              <a:gd name="connsiteX15" fmla="*/ 415926 w 1762125"/>
              <a:gd name="connsiteY15" fmla="*/ 479425 h 1828800"/>
              <a:gd name="connsiteX16" fmla="*/ 415926 w 1762125"/>
              <a:gd name="connsiteY16" fmla="*/ 574675 h 1828800"/>
              <a:gd name="connsiteX17" fmla="*/ 431801 w 1762125"/>
              <a:gd name="connsiteY17" fmla="*/ 581025 h 1828800"/>
              <a:gd name="connsiteX18" fmla="*/ 428626 w 1762125"/>
              <a:gd name="connsiteY18" fmla="*/ 638175 h 1828800"/>
              <a:gd name="connsiteX19" fmla="*/ 444501 w 1762125"/>
              <a:gd name="connsiteY19" fmla="*/ 638175 h 1828800"/>
              <a:gd name="connsiteX20" fmla="*/ 441326 w 1762125"/>
              <a:gd name="connsiteY20" fmla="*/ 708025 h 1828800"/>
              <a:gd name="connsiteX21" fmla="*/ 447676 w 1762125"/>
              <a:gd name="connsiteY21" fmla="*/ 711200 h 1828800"/>
              <a:gd name="connsiteX22" fmla="*/ 447676 w 1762125"/>
              <a:gd name="connsiteY22" fmla="*/ 800100 h 1828800"/>
              <a:gd name="connsiteX23" fmla="*/ 476251 w 1762125"/>
              <a:gd name="connsiteY23" fmla="*/ 803275 h 1828800"/>
              <a:gd name="connsiteX24" fmla="*/ 479426 w 1762125"/>
              <a:gd name="connsiteY24" fmla="*/ 819150 h 1828800"/>
              <a:gd name="connsiteX25" fmla="*/ 511176 w 1762125"/>
              <a:gd name="connsiteY25" fmla="*/ 822325 h 1828800"/>
              <a:gd name="connsiteX26" fmla="*/ 511176 w 1762125"/>
              <a:gd name="connsiteY26" fmla="*/ 844550 h 1828800"/>
              <a:gd name="connsiteX27" fmla="*/ 555626 w 1762125"/>
              <a:gd name="connsiteY27" fmla="*/ 847725 h 1828800"/>
              <a:gd name="connsiteX28" fmla="*/ 555626 w 1762125"/>
              <a:gd name="connsiteY28" fmla="*/ 914400 h 1828800"/>
              <a:gd name="connsiteX29" fmla="*/ 581026 w 1762125"/>
              <a:gd name="connsiteY29" fmla="*/ 920750 h 1828800"/>
              <a:gd name="connsiteX30" fmla="*/ 587376 w 1762125"/>
              <a:gd name="connsiteY30" fmla="*/ 1060450 h 1828800"/>
              <a:gd name="connsiteX31" fmla="*/ 669926 w 1762125"/>
              <a:gd name="connsiteY31" fmla="*/ 1060450 h 1828800"/>
              <a:gd name="connsiteX32" fmla="*/ 669926 w 1762125"/>
              <a:gd name="connsiteY32" fmla="*/ 1149350 h 1828800"/>
              <a:gd name="connsiteX33" fmla="*/ 730251 w 1762125"/>
              <a:gd name="connsiteY33" fmla="*/ 1149350 h 1828800"/>
              <a:gd name="connsiteX34" fmla="*/ 736601 w 1762125"/>
              <a:gd name="connsiteY34" fmla="*/ 1244600 h 1828800"/>
              <a:gd name="connsiteX35" fmla="*/ 755651 w 1762125"/>
              <a:gd name="connsiteY35" fmla="*/ 1244600 h 1828800"/>
              <a:gd name="connsiteX36" fmla="*/ 758826 w 1762125"/>
              <a:gd name="connsiteY36" fmla="*/ 1311275 h 1828800"/>
              <a:gd name="connsiteX37" fmla="*/ 828676 w 1762125"/>
              <a:gd name="connsiteY37" fmla="*/ 1311275 h 1828800"/>
              <a:gd name="connsiteX38" fmla="*/ 838201 w 1762125"/>
              <a:gd name="connsiteY38" fmla="*/ 1336675 h 1828800"/>
              <a:gd name="connsiteX39" fmla="*/ 892176 w 1762125"/>
              <a:gd name="connsiteY39" fmla="*/ 1336675 h 1828800"/>
              <a:gd name="connsiteX40" fmla="*/ 889001 w 1762125"/>
              <a:gd name="connsiteY40" fmla="*/ 1403350 h 1828800"/>
              <a:gd name="connsiteX41" fmla="*/ 911226 w 1762125"/>
              <a:gd name="connsiteY41" fmla="*/ 1403350 h 1828800"/>
              <a:gd name="connsiteX42" fmla="*/ 1762125 w 1762125"/>
              <a:gd name="connsiteY42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298451 w 1762125"/>
              <a:gd name="connsiteY8" fmla="*/ 374650 h 1828800"/>
              <a:gd name="connsiteX9" fmla="*/ 311151 w 1762125"/>
              <a:gd name="connsiteY9" fmla="*/ 374650 h 1828800"/>
              <a:gd name="connsiteX10" fmla="*/ 311151 w 1762125"/>
              <a:gd name="connsiteY10" fmla="*/ 415925 h 1828800"/>
              <a:gd name="connsiteX11" fmla="*/ 327026 w 1762125"/>
              <a:gd name="connsiteY11" fmla="*/ 419100 h 1828800"/>
              <a:gd name="connsiteX12" fmla="*/ 336551 w 1762125"/>
              <a:gd name="connsiteY12" fmla="*/ 450850 h 1828800"/>
              <a:gd name="connsiteX13" fmla="*/ 365126 w 1762125"/>
              <a:gd name="connsiteY13" fmla="*/ 454025 h 1828800"/>
              <a:gd name="connsiteX14" fmla="*/ 368301 w 1762125"/>
              <a:gd name="connsiteY14" fmla="*/ 479425 h 1828800"/>
              <a:gd name="connsiteX15" fmla="*/ 415926 w 1762125"/>
              <a:gd name="connsiteY15" fmla="*/ 479425 h 1828800"/>
              <a:gd name="connsiteX16" fmla="*/ 415926 w 1762125"/>
              <a:gd name="connsiteY16" fmla="*/ 574675 h 1828800"/>
              <a:gd name="connsiteX17" fmla="*/ 431801 w 1762125"/>
              <a:gd name="connsiteY17" fmla="*/ 581025 h 1828800"/>
              <a:gd name="connsiteX18" fmla="*/ 428626 w 1762125"/>
              <a:gd name="connsiteY18" fmla="*/ 638175 h 1828800"/>
              <a:gd name="connsiteX19" fmla="*/ 444501 w 1762125"/>
              <a:gd name="connsiteY19" fmla="*/ 638175 h 1828800"/>
              <a:gd name="connsiteX20" fmla="*/ 441326 w 1762125"/>
              <a:gd name="connsiteY20" fmla="*/ 708025 h 1828800"/>
              <a:gd name="connsiteX21" fmla="*/ 447676 w 1762125"/>
              <a:gd name="connsiteY21" fmla="*/ 711200 h 1828800"/>
              <a:gd name="connsiteX22" fmla="*/ 447676 w 1762125"/>
              <a:gd name="connsiteY22" fmla="*/ 800100 h 1828800"/>
              <a:gd name="connsiteX23" fmla="*/ 476251 w 1762125"/>
              <a:gd name="connsiteY23" fmla="*/ 803275 h 1828800"/>
              <a:gd name="connsiteX24" fmla="*/ 479426 w 1762125"/>
              <a:gd name="connsiteY24" fmla="*/ 819150 h 1828800"/>
              <a:gd name="connsiteX25" fmla="*/ 511176 w 1762125"/>
              <a:gd name="connsiteY25" fmla="*/ 822325 h 1828800"/>
              <a:gd name="connsiteX26" fmla="*/ 511176 w 1762125"/>
              <a:gd name="connsiteY26" fmla="*/ 844550 h 1828800"/>
              <a:gd name="connsiteX27" fmla="*/ 555626 w 1762125"/>
              <a:gd name="connsiteY27" fmla="*/ 847725 h 1828800"/>
              <a:gd name="connsiteX28" fmla="*/ 555626 w 1762125"/>
              <a:gd name="connsiteY28" fmla="*/ 914400 h 1828800"/>
              <a:gd name="connsiteX29" fmla="*/ 581026 w 1762125"/>
              <a:gd name="connsiteY29" fmla="*/ 920750 h 1828800"/>
              <a:gd name="connsiteX30" fmla="*/ 587376 w 1762125"/>
              <a:gd name="connsiteY30" fmla="*/ 1060450 h 1828800"/>
              <a:gd name="connsiteX31" fmla="*/ 669926 w 1762125"/>
              <a:gd name="connsiteY31" fmla="*/ 1060450 h 1828800"/>
              <a:gd name="connsiteX32" fmla="*/ 669926 w 1762125"/>
              <a:gd name="connsiteY32" fmla="*/ 1149350 h 1828800"/>
              <a:gd name="connsiteX33" fmla="*/ 730251 w 1762125"/>
              <a:gd name="connsiteY33" fmla="*/ 1149350 h 1828800"/>
              <a:gd name="connsiteX34" fmla="*/ 736601 w 1762125"/>
              <a:gd name="connsiteY34" fmla="*/ 1244600 h 1828800"/>
              <a:gd name="connsiteX35" fmla="*/ 755651 w 1762125"/>
              <a:gd name="connsiteY35" fmla="*/ 1244600 h 1828800"/>
              <a:gd name="connsiteX36" fmla="*/ 758826 w 1762125"/>
              <a:gd name="connsiteY36" fmla="*/ 1311275 h 1828800"/>
              <a:gd name="connsiteX37" fmla="*/ 828676 w 1762125"/>
              <a:gd name="connsiteY37" fmla="*/ 1311275 h 1828800"/>
              <a:gd name="connsiteX38" fmla="*/ 838201 w 1762125"/>
              <a:gd name="connsiteY38" fmla="*/ 1336675 h 1828800"/>
              <a:gd name="connsiteX39" fmla="*/ 892176 w 1762125"/>
              <a:gd name="connsiteY39" fmla="*/ 1336675 h 1828800"/>
              <a:gd name="connsiteX40" fmla="*/ 889001 w 1762125"/>
              <a:gd name="connsiteY40" fmla="*/ 1403350 h 1828800"/>
              <a:gd name="connsiteX41" fmla="*/ 911226 w 1762125"/>
              <a:gd name="connsiteY41" fmla="*/ 1403350 h 1828800"/>
              <a:gd name="connsiteX42" fmla="*/ 914401 w 1762125"/>
              <a:gd name="connsiteY42" fmla="*/ 1470025 h 1828800"/>
              <a:gd name="connsiteX43" fmla="*/ 1762125 w 1762125"/>
              <a:gd name="connsiteY43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298451 w 1762125"/>
              <a:gd name="connsiteY8" fmla="*/ 374650 h 1828800"/>
              <a:gd name="connsiteX9" fmla="*/ 311151 w 1762125"/>
              <a:gd name="connsiteY9" fmla="*/ 374650 h 1828800"/>
              <a:gd name="connsiteX10" fmla="*/ 311151 w 1762125"/>
              <a:gd name="connsiteY10" fmla="*/ 415925 h 1828800"/>
              <a:gd name="connsiteX11" fmla="*/ 327026 w 1762125"/>
              <a:gd name="connsiteY11" fmla="*/ 419100 h 1828800"/>
              <a:gd name="connsiteX12" fmla="*/ 336551 w 1762125"/>
              <a:gd name="connsiteY12" fmla="*/ 450850 h 1828800"/>
              <a:gd name="connsiteX13" fmla="*/ 365126 w 1762125"/>
              <a:gd name="connsiteY13" fmla="*/ 454025 h 1828800"/>
              <a:gd name="connsiteX14" fmla="*/ 368301 w 1762125"/>
              <a:gd name="connsiteY14" fmla="*/ 479425 h 1828800"/>
              <a:gd name="connsiteX15" fmla="*/ 415926 w 1762125"/>
              <a:gd name="connsiteY15" fmla="*/ 479425 h 1828800"/>
              <a:gd name="connsiteX16" fmla="*/ 415926 w 1762125"/>
              <a:gd name="connsiteY16" fmla="*/ 574675 h 1828800"/>
              <a:gd name="connsiteX17" fmla="*/ 431801 w 1762125"/>
              <a:gd name="connsiteY17" fmla="*/ 581025 h 1828800"/>
              <a:gd name="connsiteX18" fmla="*/ 428626 w 1762125"/>
              <a:gd name="connsiteY18" fmla="*/ 638175 h 1828800"/>
              <a:gd name="connsiteX19" fmla="*/ 444501 w 1762125"/>
              <a:gd name="connsiteY19" fmla="*/ 638175 h 1828800"/>
              <a:gd name="connsiteX20" fmla="*/ 441326 w 1762125"/>
              <a:gd name="connsiteY20" fmla="*/ 708025 h 1828800"/>
              <a:gd name="connsiteX21" fmla="*/ 447676 w 1762125"/>
              <a:gd name="connsiteY21" fmla="*/ 711200 h 1828800"/>
              <a:gd name="connsiteX22" fmla="*/ 447676 w 1762125"/>
              <a:gd name="connsiteY22" fmla="*/ 800100 h 1828800"/>
              <a:gd name="connsiteX23" fmla="*/ 476251 w 1762125"/>
              <a:gd name="connsiteY23" fmla="*/ 803275 h 1828800"/>
              <a:gd name="connsiteX24" fmla="*/ 479426 w 1762125"/>
              <a:gd name="connsiteY24" fmla="*/ 819150 h 1828800"/>
              <a:gd name="connsiteX25" fmla="*/ 511176 w 1762125"/>
              <a:gd name="connsiteY25" fmla="*/ 822325 h 1828800"/>
              <a:gd name="connsiteX26" fmla="*/ 511176 w 1762125"/>
              <a:gd name="connsiteY26" fmla="*/ 844550 h 1828800"/>
              <a:gd name="connsiteX27" fmla="*/ 555626 w 1762125"/>
              <a:gd name="connsiteY27" fmla="*/ 847725 h 1828800"/>
              <a:gd name="connsiteX28" fmla="*/ 555626 w 1762125"/>
              <a:gd name="connsiteY28" fmla="*/ 914400 h 1828800"/>
              <a:gd name="connsiteX29" fmla="*/ 581026 w 1762125"/>
              <a:gd name="connsiteY29" fmla="*/ 920750 h 1828800"/>
              <a:gd name="connsiteX30" fmla="*/ 587376 w 1762125"/>
              <a:gd name="connsiteY30" fmla="*/ 1060450 h 1828800"/>
              <a:gd name="connsiteX31" fmla="*/ 669926 w 1762125"/>
              <a:gd name="connsiteY31" fmla="*/ 1060450 h 1828800"/>
              <a:gd name="connsiteX32" fmla="*/ 669926 w 1762125"/>
              <a:gd name="connsiteY32" fmla="*/ 1149350 h 1828800"/>
              <a:gd name="connsiteX33" fmla="*/ 730251 w 1762125"/>
              <a:gd name="connsiteY33" fmla="*/ 1149350 h 1828800"/>
              <a:gd name="connsiteX34" fmla="*/ 736601 w 1762125"/>
              <a:gd name="connsiteY34" fmla="*/ 1244600 h 1828800"/>
              <a:gd name="connsiteX35" fmla="*/ 755651 w 1762125"/>
              <a:gd name="connsiteY35" fmla="*/ 1244600 h 1828800"/>
              <a:gd name="connsiteX36" fmla="*/ 758826 w 1762125"/>
              <a:gd name="connsiteY36" fmla="*/ 1311275 h 1828800"/>
              <a:gd name="connsiteX37" fmla="*/ 828676 w 1762125"/>
              <a:gd name="connsiteY37" fmla="*/ 1311275 h 1828800"/>
              <a:gd name="connsiteX38" fmla="*/ 838201 w 1762125"/>
              <a:gd name="connsiteY38" fmla="*/ 1336675 h 1828800"/>
              <a:gd name="connsiteX39" fmla="*/ 892176 w 1762125"/>
              <a:gd name="connsiteY39" fmla="*/ 1336675 h 1828800"/>
              <a:gd name="connsiteX40" fmla="*/ 889001 w 1762125"/>
              <a:gd name="connsiteY40" fmla="*/ 1403350 h 1828800"/>
              <a:gd name="connsiteX41" fmla="*/ 911226 w 1762125"/>
              <a:gd name="connsiteY41" fmla="*/ 1403350 h 1828800"/>
              <a:gd name="connsiteX42" fmla="*/ 914401 w 1762125"/>
              <a:gd name="connsiteY42" fmla="*/ 1470025 h 1828800"/>
              <a:gd name="connsiteX43" fmla="*/ 1762125 w 1762125"/>
              <a:gd name="connsiteY43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298451 w 1762125"/>
              <a:gd name="connsiteY8" fmla="*/ 374650 h 1828800"/>
              <a:gd name="connsiteX9" fmla="*/ 311151 w 1762125"/>
              <a:gd name="connsiteY9" fmla="*/ 374650 h 1828800"/>
              <a:gd name="connsiteX10" fmla="*/ 311151 w 1762125"/>
              <a:gd name="connsiteY10" fmla="*/ 415925 h 1828800"/>
              <a:gd name="connsiteX11" fmla="*/ 327026 w 1762125"/>
              <a:gd name="connsiteY11" fmla="*/ 419100 h 1828800"/>
              <a:gd name="connsiteX12" fmla="*/ 336551 w 1762125"/>
              <a:gd name="connsiteY12" fmla="*/ 450850 h 1828800"/>
              <a:gd name="connsiteX13" fmla="*/ 365126 w 1762125"/>
              <a:gd name="connsiteY13" fmla="*/ 454025 h 1828800"/>
              <a:gd name="connsiteX14" fmla="*/ 368301 w 1762125"/>
              <a:gd name="connsiteY14" fmla="*/ 479425 h 1828800"/>
              <a:gd name="connsiteX15" fmla="*/ 415926 w 1762125"/>
              <a:gd name="connsiteY15" fmla="*/ 479425 h 1828800"/>
              <a:gd name="connsiteX16" fmla="*/ 415926 w 1762125"/>
              <a:gd name="connsiteY16" fmla="*/ 574675 h 1828800"/>
              <a:gd name="connsiteX17" fmla="*/ 431801 w 1762125"/>
              <a:gd name="connsiteY17" fmla="*/ 581025 h 1828800"/>
              <a:gd name="connsiteX18" fmla="*/ 428626 w 1762125"/>
              <a:gd name="connsiteY18" fmla="*/ 638175 h 1828800"/>
              <a:gd name="connsiteX19" fmla="*/ 444501 w 1762125"/>
              <a:gd name="connsiteY19" fmla="*/ 638175 h 1828800"/>
              <a:gd name="connsiteX20" fmla="*/ 441326 w 1762125"/>
              <a:gd name="connsiteY20" fmla="*/ 708025 h 1828800"/>
              <a:gd name="connsiteX21" fmla="*/ 447676 w 1762125"/>
              <a:gd name="connsiteY21" fmla="*/ 711200 h 1828800"/>
              <a:gd name="connsiteX22" fmla="*/ 447676 w 1762125"/>
              <a:gd name="connsiteY22" fmla="*/ 800100 h 1828800"/>
              <a:gd name="connsiteX23" fmla="*/ 476251 w 1762125"/>
              <a:gd name="connsiteY23" fmla="*/ 803275 h 1828800"/>
              <a:gd name="connsiteX24" fmla="*/ 479426 w 1762125"/>
              <a:gd name="connsiteY24" fmla="*/ 819150 h 1828800"/>
              <a:gd name="connsiteX25" fmla="*/ 511176 w 1762125"/>
              <a:gd name="connsiteY25" fmla="*/ 822325 h 1828800"/>
              <a:gd name="connsiteX26" fmla="*/ 511176 w 1762125"/>
              <a:gd name="connsiteY26" fmla="*/ 844550 h 1828800"/>
              <a:gd name="connsiteX27" fmla="*/ 555626 w 1762125"/>
              <a:gd name="connsiteY27" fmla="*/ 847725 h 1828800"/>
              <a:gd name="connsiteX28" fmla="*/ 555626 w 1762125"/>
              <a:gd name="connsiteY28" fmla="*/ 914400 h 1828800"/>
              <a:gd name="connsiteX29" fmla="*/ 581026 w 1762125"/>
              <a:gd name="connsiteY29" fmla="*/ 920750 h 1828800"/>
              <a:gd name="connsiteX30" fmla="*/ 587376 w 1762125"/>
              <a:gd name="connsiteY30" fmla="*/ 1060450 h 1828800"/>
              <a:gd name="connsiteX31" fmla="*/ 669926 w 1762125"/>
              <a:gd name="connsiteY31" fmla="*/ 1060450 h 1828800"/>
              <a:gd name="connsiteX32" fmla="*/ 669926 w 1762125"/>
              <a:gd name="connsiteY32" fmla="*/ 1149350 h 1828800"/>
              <a:gd name="connsiteX33" fmla="*/ 730251 w 1762125"/>
              <a:gd name="connsiteY33" fmla="*/ 1149350 h 1828800"/>
              <a:gd name="connsiteX34" fmla="*/ 736601 w 1762125"/>
              <a:gd name="connsiteY34" fmla="*/ 1244600 h 1828800"/>
              <a:gd name="connsiteX35" fmla="*/ 755651 w 1762125"/>
              <a:gd name="connsiteY35" fmla="*/ 1244600 h 1828800"/>
              <a:gd name="connsiteX36" fmla="*/ 758826 w 1762125"/>
              <a:gd name="connsiteY36" fmla="*/ 1311275 h 1828800"/>
              <a:gd name="connsiteX37" fmla="*/ 828676 w 1762125"/>
              <a:gd name="connsiteY37" fmla="*/ 1311275 h 1828800"/>
              <a:gd name="connsiteX38" fmla="*/ 838201 w 1762125"/>
              <a:gd name="connsiteY38" fmla="*/ 1336675 h 1828800"/>
              <a:gd name="connsiteX39" fmla="*/ 892176 w 1762125"/>
              <a:gd name="connsiteY39" fmla="*/ 1336675 h 1828800"/>
              <a:gd name="connsiteX40" fmla="*/ 889001 w 1762125"/>
              <a:gd name="connsiteY40" fmla="*/ 1403350 h 1828800"/>
              <a:gd name="connsiteX41" fmla="*/ 911226 w 1762125"/>
              <a:gd name="connsiteY41" fmla="*/ 1403350 h 1828800"/>
              <a:gd name="connsiteX42" fmla="*/ 914401 w 1762125"/>
              <a:gd name="connsiteY42" fmla="*/ 1470025 h 1828800"/>
              <a:gd name="connsiteX43" fmla="*/ 1016001 w 1762125"/>
              <a:gd name="connsiteY43" fmla="*/ 1476375 h 1828800"/>
              <a:gd name="connsiteX44" fmla="*/ 1762125 w 1762125"/>
              <a:gd name="connsiteY44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298451 w 1762125"/>
              <a:gd name="connsiteY8" fmla="*/ 374650 h 1828800"/>
              <a:gd name="connsiteX9" fmla="*/ 311151 w 1762125"/>
              <a:gd name="connsiteY9" fmla="*/ 374650 h 1828800"/>
              <a:gd name="connsiteX10" fmla="*/ 311151 w 1762125"/>
              <a:gd name="connsiteY10" fmla="*/ 415925 h 1828800"/>
              <a:gd name="connsiteX11" fmla="*/ 327026 w 1762125"/>
              <a:gd name="connsiteY11" fmla="*/ 419100 h 1828800"/>
              <a:gd name="connsiteX12" fmla="*/ 336551 w 1762125"/>
              <a:gd name="connsiteY12" fmla="*/ 450850 h 1828800"/>
              <a:gd name="connsiteX13" fmla="*/ 365126 w 1762125"/>
              <a:gd name="connsiteY13" fmla="*/ 454025 h 1828800"/>
              <a:gd name="connsiteX14" fmla="*/ 368301 w 1762125"/>
              <a:gd name="connsiteY14" fmla="*/ 479425 h 1828800"/>
              <a:gd name="connsiteX15" fmla="*/ 415926 w 1762125"/>
              <a:gd name="connsiteY15" fmla="*/ 479425 h 1828800"/>
              <a:gd name="connsiteX16" fmla="*/ 415926 w 1762125"/>
              <a:gd name="connsiteY16" fmla="*/ 574675 h 1828800"/>
              <a:gd name="connsiteX17" fmla="*/ 431801 w 1762125"/>
              <a:gd name="connsiteY17" fmla="*/ 581025 h 1828800"/>
              <a:gd name="connsiteX18" fmla="*/ 428626 w 1762125"/>
              <a:gd name="connsiteY18" fmla="*/ 638175 h 1828800"/>
              <a:gd name="connsiteX19" fmla="*/ 444501 w 1762125"/>
              <a:gd name="connsiteY19" fmla="*/ 638175 h 1828800"/>
              <a:gd name="connsiteX20" fmla="*/ 441326 w 1762125"/>
              <a:gd name="connsiteY20" fmla="*/ 708025 h 1828800"/>
              <a:gd name="connsiteX21" fmla="*/ 447676 w 1762125"/>
              <a:gd name="connsiteY21" fmla="*/ 711200 h 1828800"/>
              <a:gd name="connsiteX22" fmla="*/ 447676 w 1762125"/>
              <a:gd name="connsiteY22" fmla="*/ 800100 h 1828800"/>
              <a:gd name="connsiteX23" fmla="*/ 476251 w 1762125"/>
              <a:gd name="connsiteY23" fmla="*/ 803275 h 1828800"/>
              <a:gd name="connsiteX24" fmla="*/ 479426 w 1762125"/>
              <a:gd name="connsiteY24" fmla="*/ 819150 h 1828800"/>
              <a:gd name="connsiteX25" fmla="*/ 511176 w 1762125"/>
              <a:gd name="connsiteY25" fmla="*/ 822325 h 1828800"/>
              <a:gd name="connsiteX26" fmla="*/ 511176 w 1762125"/>
              <a:gd name="connsiteY26" fmla="*/ 844550 h 1828800"/>
              <a:gd name="connsiteX27" fmla="*/ 555626 w 1762125"/>
              <a:gd name="connsiteY27" fmla="*/ 847725 h 1828800"/>
              <a:gd name="connsiteX28" fmla="*/ 555626 w 1762125"/>
              <a:gd name="connsiteY28" fmla="*/ 914400 h 1828800"/>
              <a:gd name="connsiteX29" fmla="*/ 581026 w 1762125"/>
              <a:gd name="connsiteY29" fmla="*/ 920750 h 1828800"/>
              <a:gd name="connsiteX30" fmla="*/ 587376 w 1762125"/>
              <a:gd name="connsiteY30" fmla="*/ 1060450 h 1828800"/>
              <a:gd name="connsiteX31" fmla="*/ 669926 w 1762125"/>
              <a:gd name="connsiteY31" fmla="*/ 1060450 h 1828800"/>
              <a:gd name="connsiteX32" fmla="*/ 669926 w 1762125"/>
              <a:gd name="connsiteY32" fmla="*/ 1149350 h 1828800"/>
              <a:gd name="connsiteX33" fmla="*/ 730251 w 1762125"/>
              <a:gd name="connsiteY33" fmla="*/ 1149350 h 1828800"/>
              <a:gd name="connsiteX34" fmla="*/ 736601 w 1762125"/>
              <a:gd name="connsiteY34" fmla="*/ 1244600 h 1828800"/>
              <a:gd name="connsiteX35" fmla="*/ 755651 w 1762125"/>
              <a:gd name="connsiteY35" fmla="*/ 1244600 h 1828800"/>
              <a:gd name="connsiteX36" fmla="*/ 758826 w 1762125"/>
              <a:gd name="connsiteY36" fmla="*/ 1311275 h 1828800"/>
              <a:gd name="connsiteX37" fmla="*/ 828676 w 1762125"/>
              <a:gd name="connsiteY37" fmla="*/ 1311275 h 1828800"/>
              <a:gd name="connsiteX38" fmla="*/ 838201 w 1762125"/>
              <a:gd name="connsiteY38" fmla="*/ 1336675 h 1828800"/>
              <a:gd name="connsiteX39" fmla="*/ 892176 w 1762125"/>
              <a:gd name="connsiteY39" fmla="*/ 1336675 h 1828800"/>
              <a:gd name="connsiteX40" fmla="*/ 889001 w 1762125"/>
              <a:gd name="connsiteY40" fmla="*/ 1403350 h 1828800"/>
              <a:gd name="connsiteX41" fmla="*/ 911226 w 1762125"/>
              <a:gd name="connsiteY41" fmla="*/ 1403350 h 1828800"/>
              <a:gd name="connsiteX42" fmla="*/ 914401 w 1762125"/>
              <a:gd name="connsiteY42" fmla="*/ 1470025 h 1828800"/>
              <a:gd name="connsiteX43" fmla="*/ 1016001 w 1762125"/>
              <a:gd name="connsiteY43" fmla="*/ 1476375 h 1828800"/>
              <a:gd name="connsiteX44" fmla="*/ 1762125 w 1762125"/>
              <a:gd name="connsiteY44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298451 w 1762125"/>
              <a:gd name="connsiteY8" fmla="*/ 374650 h 1828800"/>
              <a:gd name="connsiteX9" fmla="*/ 311151 w 1762125"/>
              <a:gd name="connsiteY9" fmla="*/ 374650 h 1828800"/>
              <a:gd name="connsiteX10" fmla="*/ 311151 w 1762125"/>
              <a:gd name="connsiteY10" fmla="*/ 415925 h 1828800"/>
              <a:gd name="connsiteX11" fmla="*/ 327026 w 1762125"/>
              <a:gd name="connsiteY11" fmla="*/ 419100 h 1828800"/>
              <a:gd name="connsiteX12" fmla="*/ 336551 w 1762125"/>
              <a:gd name="connsiteY12" fmla="*/ 450850 h 1828800"/>
              <a:gd name="connsiteX13" fmla="*/ 365126 w 1762125"/>
              <a:gd name="connsiteY13" fmla="*/ 454025 h 1828800"/>
              <a:gd name="connsiteX14" fmla="*/ 368301 w 1762125"/>
              <a:gd name="connsiteY14" fmla="*/ 479425 h 1828800"/>
              <a:gd name="connsiteX15" fmla="*/ 415926 w 1762125"/>
              <a:gd name="connsiteY15" fmla="*/ 479425 h 1828800"/>
              <a:gd name="connsiteX16" fmla="*/ 415926 w 1762125"/>
              <a:gd name="connsiteY16" fmla="*/ 574675 h 1828800"/>
              <a:gd name="connsiteX17" fmla="*/ 431801 w 1762125"/>
              <a:gd name="connsiteY17" fmla="*/ 581025 h 1828800"/>
              <a:gd name="connsiteX18" fmla="*/ 428626 w 1762125"/>
              <a:gd name="connsiteY18" fmla="*/ 638175 h 1828800"/>
              <a:gd name="connsiteX19" fmla="*/ 444501 w 1762125"/>
              <a:gd name="connsiteY19" fmla="*/ 638175 h 1828800"/>
              <a:gd name="connsiteX20" fmla="*/ 441326 w 1762125"/>
              <a:gd name="connsiteY20" fmla="*/ 708025 h 1828800"/>
              <a:gd name="connsiteX21" fmla="*/ 447676 w 1762125"/>
              <a:gd name="connsiteY21" fmla="*/ 711200 h 1828800"/>
              <a:gd name="connsiteX22" fmla="*/ 447676 w 1762125"/>
              <a:gd name="connsiteY22" fmla="*/ 800100 h 1828800"/>
              <a:gd name="connsiteX23" fmla="*/ 476251 w 1762125"/>
              <a:gd name="connsiteY23" fmla="*/ 803275 h 1828800"/>
              <a:gd name="connsiteX24" fmla="*/ 479426 w 1762125"/>
              <a:gd name="connsiteY24" fmla="*/ 819150 h 1828800"/>
              <a:gd name="connsiteX25" fmla="*/ 511176 w 1762125"/>
              <a:gd name="connsiteY25" fmla="*/ 822325 h 1828800"/>
              <a:gd name="connsiteX26" fmla="*/ 511176 w 1762125"/>
              <a:gd name="connsiteY26" fmla="*/ 844550 h 1828800"/>
              <a:gd name="connsiteX27" fmla="*/ 555626 w 1762125"/>
              <a:gd name="connsiteY27" fmla="*/ 847725 h 1828800"/>
              <a:gd name="connsiteX28" fmla="*/ 555626 w 1762125"/>
              <a:gd name="connsiteY28" fmla="*/ 914400 h 1828800"/>
              <a:gd name="connsiteX29" fmla="*/ 581026 w 1762125"/>
              <a:gd name="connsiteY29" fmla="*/ 920750 h 1828800"/>
              <a:gd name="connsiteX30" fmla="*/ 587376 w 1762125"/>
              <a:gd name="connsiteY30" fmla="*/ 1060450 h 1828800"/>
              <a:gd name="connsiteX31" fmla="*/ 669926 w 1762125"/>
              <a:gd name="connsiteY31" fmla="*/ 1060450 h 1828800"/>
              <a:gd name="connsiteX32" fmla="*/ 669926 w 1762125"/>
              <a:gd name="connsiteY32" fmla="*/ 1149350 h 1828800"/>
              <a:gd name="connsiteX33" fmla="*/ 730251 w 1762125"/>
              <a:gd name="connsiteY33" fmla="*/ 1149350 h 1828800"/>
              <a:gd name="connsiteX34" fmla="*/ 736601 w 1762125"/>
              <a:gd name="connsiteY34" fmla="*/ 1244600 h 1828800"/>
              <a:gd name="connsiteX35" fmla="*/ 755651 w 1762125"/>
              <a:gd name="connsiteY35" fmla="*/ 1244600 h 1828800"/>
              <a:gd name="connsiteX36" fmla="*/ 758826 w 1762125"/>
              <a:gd name="connsiteY36" fmla="*/ 1311275 h 1828800"/>
              <a:gd name="connsiteX37" fmla="*/ 828676 w 1762125"/>
              <a:gd name="connsiteY37" fmla="*/ 1311275 h 1828800"/>
              <a:gd name="connsiteX38" fmla="*/ 838201 w 1762125"/>
              <a:gd name="connsiteY38" fmla="*/ 1336675 h 1828800"/>
              <a:gd name="connsiteX39" fmla="*/ 892176 w 1762125"/>
              <a:gd name="connsiteY39" fmla="*/ 1336675 h 1828800"/>
              <a:gd name="connsiteX40" fmla="*/ 889001 w 1762125"/>
              <a:gd name="connsiteY40" fmla="*/ 1403350 h 1828800"/>
              <a:gd name="connsiteX41" fmla="*/ 911226 w 1762125"/>
              <a:gd name="connsiteY41" fmla="*/ 1403350 h 1828800"/>
              <a:gd name="connsiteX42" fmla="*/ 914401 w 1762125"/>
              <a:gd name="connsiteY42" fmla="*/ 1470025 h 1828800"/>
              <a:gd name="connsiteX43" fmla="*/ 1006476 w 1762125"/>
              <a:gd name="connsiteY43" fmla="*/ 1463675 h 1828800"/>
              <a:gd name="connsiteX44" fmla="*/ 1762125 w 1762125"/>
              <a:gd name="connsiteY44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298451 w 1762125"/>
              <a:gd name="connsiteY8" fmla="*/ 374650 h 1828800"/>
              <a:gd name="connsiteX9" fmla="*/ 311151 w 1762125"/>
              <a:gd name="connsiteY9" fmla="*/ 374650 h 1828800"/>
              <a:gd name="connsiteX10" fmla="*/ 311151 w 1762125"/>
              <a:gd name="connsiteY10" fmla="*/ 415925 h 1828800"/>
              <a:gd name="connsiteX11" fmla="*/ 327026 w 1762125"/>
              <a:gd name="connsiteY11" fmla="*/ 419100 h 1828800"/>
              <a:gd name="connsiteX12" fmla="*/ 336551 w 1762125"/>
              <a:gd name="connsiteY12" fmla="*/ 450850 h 1828800"/>
              <a:gd name="connsiteX13" fmla="*/ 365126 w 1762125"/>
              <a:gd name="connsiteY13" fmla="*/ 454025 h 1828800"/>
              <a:gd name="connsiteX14" fmla="*/ 368301 w 1762125"/>
              <a:gd name="connsiteY14" fmla="*/ 479425 h 1828800"/>
              <a:gd name="connsiteX15" fmla="*/ 415926 w 1762125"/>
              <a:gd name="connsiteY15" fmla="*/ 479425 h 1828800"/>
              <a:gd name="connsiteX16" fmla="*/ 415926 w 1762125"/>
              <a:gd name="connsiteY16" fmla="*/ 574675 h 1828800"/>
              <a:gd name="connsiteX17" fmla="*/ 431801 w 1762125"/>
              <a:gd name="connsiteY17" fmla="*/ 581025 h 1828800"/>
              <a:gd name="connsiteX18" fmla="*/ 428626 w 1762125"/>
              <a:gd name="connsiteY18" fmla="*/ 638175 h 1828800"/>
              <a:gd name="connsiteX19" fmla="*/ 444501 w 1762125"/>
              <a:gd name="connsiteY19" fmla="*/ 638175 h 1828800"/>
              <a:gd name="connsiteX20" fmla="*/ 441326 w 1762125"/>
              <a:gd name="connsiteY20" fmla="*/ 708025 h 1828800"/>
              <a:gd name="connsiteX21" fmla="*/ 447676 w 1762125"/>
              <a:gd name="connsiteY21" fmla="*/ 711200 h 1828800"/>
              <a:gd name="connsiteX22" fmla="*/ 447676 w 1762125"/>
              <a:gd name="connsiteY22" fmla="*/ 800100 h 1828800"/>
              <a:gd name="connsiteX23" fmla="*/ 476251 w 1762125"/>
              <a:gd name="connsiteY23" fmla="*/ 803275 h 1828800"/>
              <a:gd name="connsiteX24" fmla="*/ 479426 w 1762125"/>
              <a:gd name="connsiteY24" fmla="*/ 819150 h 1828800"/>
              <a:gd name="connsiteX25" fmla="*/ 511176 w 1762125"/>
              <a:gd name="connsiteY25" fmla="*/ 822325 h 1828800"/>
              <a:gd name="connsiteX26" fmla="*/ 511176 w 1762125"/>
              <a:gd name="connsiteY26" fmla="*/ 844550 h 1828800"/>
              <a:gd name="connsiteX27" fmla="*/ 555626 w 1762125"/>
              <a:gd name="connsiteY27" fmla="*/ 847725 h 1828800"/>
              <a:gd name="connsiteX28" fmla="*/ 555626 w 1762125"/>
              <a:gd name="connsiteY28" fmla="*/ 914400 h 1828800"/>
              <a:gd name="connsiteX29" fmla="*/ 581026 w 1762125"/>
              <a:gd name="connsiteY29" fmla="*/ 920750 h 1828800"/>
              <a:gd name="connsiteX30" fmla="*/ 587376 w 1762125"/>
              <a:gd name="connsiteY30" fmla="*/ 1060450 h 1828800"/>
              <a:gd name="connsiteX31" fmla="*/ 669926 w 1762125"/>
              <a:gd name="connsiteY31" fmla="*/ 1060450 h 1828800"/>
              <a:gd name="connsiteX32" fmla="*/ 669926 w 1762125"/>
              <a:gd name="connsiteY32" fmla="*/ 1149350 h 1828800"/>
              <a:gd name="connsiteX33" fmla="*/ 730251 w 1762125"/>
              <a:gd name="connsiteY33" fmla="*/ 1149350 h 1828800"/>
              <a:gd name="connsiteX34" fmla="*/ 736601 w 1762125"/>
              <a:gd name="connsiteY34" fmla="*/ 1244600 h 1828800"/>
              <a:gd name="connsiteX35" fmla="*/ 755651 w 1762125"/>
              <a:gd name="connsiteY35" fmla="*/ 1244600 h 1828800"/>
              <a:gd name="connsiteX36" fmla="*/ 758826 w 1762125"/>
              <a:gd name="connsiteY36" fmla="*/ 1311275 h 1828800"/>
              <a:gd name="connsiteX37" fmla="*/ 828676 w 1762125"/>
              <a:gd name="connsiteY37" fmla="*/ 1311275 h 1828800"/>
              <a:gd name="connsiteX38" fmla="*/ 838201 w 1762125"/>
              <a:gd name="connsiteY38" fmla="*/ 1336675 h 1828800"/>
              <a:gd name="connsiteX39" fmla="*/ 892176 w 1762125"/>
              <a:gd name="connsiteY39" fmla="*/ 1336675 h 1828800"/>
              <a:gd name="connsiteX40" fmla="*/ 889001 w 1762125"/>
              <a:gd name="connsiteY40" fmla="*/ 1403350 h 1828800"/>
              <a:gd name="connsiteX41" fmla="*/ 911226 w 1762125"/>
              <a:gd name="connsiteY41" fmla="*/ 1403350 h 1828800"/>
              <a:gd name="connsiteX42" fmla="*/ 914401 w 1762125"/>
              <a:gd name="connsiteY42" fmla="*/ 1470025 h 1828800"/>
              <a:gd name="connsiteX43" fmla="*/ 1009651 w 1762125"/>
              <a:gd name="connsiteY43" fmla="*/ 1470025 h 1828800"/>
              <a:gd name="connsiteX44" fmla="*/ 1762125 w 1762125"/>
              <a:gd name="connsiteY44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298451 w 1762125"/>
              <a:gd name="connsiteY8" fmla="*/ 374650 h 1828800"/>
              <a:gd name="connsiteX9" fmla="*/ 311151 w 1762125"/>
              <a:gd name="connsiteY9" fmla="*/ 374650 h 1828800"/>
              <a:gd name="connsiteX10" fmla="*/ 311151 w 1762125"/>
              <a:gd name="connsiteY10" fmla="*/ 415925 h 1828800"/>
              <a:gd name="connsiteX11" fmla="*/ 327026 w 1762125"/>
              <a:gd name="connsiteY11" fmla="*/ 419100 h 1828800"/>
              <a:gd name="connsiteX12" fmla="*/ 336551 w 1762125"/>
              <a:gd name="connsiteY12" fmla="*/ 450850 h 1828800"/>
              <a:gd name="connsiteX13" fmla="*/ 365126 w 1762125"/>
              <a:gd name="connsiteY13" fmla="*/ 454025 h 1828800"/>
              <a:gd name="connsiteX14" fmla="*/ 368301 w 1762125"/>
              <a:gd name="connsiteY14" fmla="*/ 479425 h 1828800"/>
              <a:gd name="connsiteX15" fmla="*/ 415926 w 1762125"/>
              <a:gd name="connsiteY15" fmla="*/ 479425 h 1828800"/>
              <a:gd name="connsiteX16" fmla="*/ 415926 w 1762125"/>
              <a:gd name="connsiteY16" fmla="*/ 574675 h 1828800"/>
              <a:gd name="connsiteX17" fmla="*/ 431801 w 1762125"/>
              <a:gd name="connsiteY17" fmla="*/ 581025 h 1828800"/>
              <a:gd name="connsiteX18" fmla="*/ 428626 w 1762125"/>
              <a:gd name="connsiteY18" fmla="*/ 638175 h 1828800"/>
              <a:gd name="connsiteX19" fmla="*/ 444501 w 1762125"/>
              <a:gd name="connsiteY19" fmla="*/ 638175 h 1828800"/>
              <a:gd name="connsiteX20" fmla="*/ 441326 w 1762125"/>
              <a:gd name="connsiteY20" fmla="*/ 708025 h 1828800"/>
              <a:gd name="connsiteX21" fmla="*/ 447676 w 1762125"/>
              <a:gd name="connsiteY21" fmla="*/ 711200 h 1828800"/>
              <a:gd name="connsiteX22" fmla="*/ 447676 w 1762125"/>
              <a:gd name="connsiteY22" fmla="*/ 800100 h 1828800"/>
              <a:gd name="connsiteX23" fmla="*/ 476251 w 1762125"/>
              <a:gd name="connsiteY23" fmla="*/ 803275 h 1828800"/>
              <a:gd name="connsiteX24" fmla="*/ 479426 w 1762125"/>
              <a:gd name="connsiteY24" fmla="*/ 819150 h 1828800"/>
              <a:gd name="connsiteX25" fmla="*/ 511176 w 1762125"/>
              <a:gd name="connsiteY25" fmla="*/ 822325 h 1828800"/>
              <a:gd name="connsiteX26" fmla="*/ 511176 w 1762125"/>
              <a:gd name="connsiteY26" fmla="*/ 844550 h 1828800"/>
              <a:gd name="connsiteX27" fmla="*/ 555626 w 1762125"/>
              <a:gd name="connsiteY27" fmla="*/ 847725 h 1828800"/>
              <a:gd name="connsiteX28" fmla="*/ 555626 w 1762125"/>
              <a:gd name="connsiteY28" fmla="*/ 914400 h 1828800"/>
              <a:gd name="connsiteX29" fmla="*/ 581026 w 1762125"/>
              <a:gd name="connsiteY29" fmla="*/ 920750 h 1828800"/>
              <a:gd name="connsiteX30" fmla="*/ 587376 w 1762125"/>
              <a:gd name="connsiteY30" fmla="*/ 1060450 h 1828800"/>
              <a:gd name="connsiteX31" fmla="*/ 669926 w 1762125"/>
              <a:gd name="connsiteY31" fmla="*/ 1060450 h 1828800"/>
              <a:gd name="connsiteX32" fmla="*/ 669926 w 1762125"/>
              <a:gd name="connsiteY32" fmla="*/ 1149350 h 1828800"/>
              <a:gd name="connsiteX33" fmla="*/ 730251 w 1762125"/>
              <a:gd name="connsiteY33" fmla="*/ 1149350 h 1828800"/>
              <a:gd name="connsiteX34" fmla="*/ 736601 w 1762125"/>
              <a:gd name="connsiteY34" fmla="*/ 1244600 h 1828800"/>
              <a:gd name="connsiteX35" fmla="*/ 755651 w 1762125"/>
              <a:gd name="connsiteY35" fmla="*/ 1244600 h 1828800"/>
              <a:gd name="connsiteX36" fmla="*/ 758826 w 1762125"/>
              <a:gd name="connsiteY36" fmla="*/ 1311275 h 1828800"/>
              <a:gd name="connsiteX37" fmla="*/ 828676 w 1762125"/>
              <a:gd name="connsiteY37" fmla="*/ 1311275 h 1828800"/>
              <a:gd name="connsiteX38" fmla="*/ 838201 w 1762125"/>
              <a:gd name="connsiteY38" fmla="*/ 1336675 h 1828800"/>
              <a:gd name="connsiteX39" fmla="*/ 892176 w 1762125"/>
              <a:gd name="connsiteY39" fmla="*/ 1336675 h 1828800"/>
              <a:gd name="connsiteX40" fmla="*/ 889001 w 1762125"/>
              <a:gd name="connsiteY40" fmla="*/ 1403350 h 1828800"/>
              <a:gd name="connsiteX41" fmla="*/ 911226 w 1762125"/>
              <a:gd name="connsiteY41" fmla="*/ 1403350 h 1828800"/>
              <a:gd name="connsiteX42" fmla="*/ 914401 w 1762125"/>
              <a:gd name="connsiteY42" fmla="*/ 1470025 h 1828800"/>
              <a:gd name="connsiteX43" fmla="*/ 1009651 w 1762125"/>
              <a:gd name="connsiteY43" fmla="*/ 1470025 h 1828800"/>
              <a:gd name="connsiteX44" fmla="*/ 1006476 w 1762125"/>
              <a:gd name="connsiteY44" fmla="*/ 1504950 h 1828800"/>
              <a:gd name="connsiteX45" fmla="*/ 1762125 w 1762125"/>
              <a:gd name="connsiteY45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298451 w 1762125"/>
              <a:gd name="connsiteY8" fmla="*/ 374650 h 1828800"/>
              <a:gd name="connsiteX9" fmla="*/ 311151 w 1762125"/>
              <a:gd name="connsiteY9" fmla="*/ 374650 h 1828800"/>
              <a:gd name="connsiteX10" fmla="*/ 311151 w 1762125"/>
              <a:gd name="connsiteY10" fmla="*/ 415925 h 1828800"/>
              <a:gd name="connsiteX11" fmla="*/ 327026 w 1762125"/>
              <a:gd name="connsiteY11" fmla="*/ 419100 h 1828800"/>
              <a:gd name="connsiteX12" fmla="*/ 336551 w 1762125"/>
              <a:gd name="connsiteY12" fmla="*/ 450850 h 1828800"/>
              <a:gd name="connsiteX13" fmla="*/ 365126 w 1762125"/>
              <a:gd name="connsiteY13" fmla="*/ 454025 h 1828800"/>
              <a:gd name="connsiteX14" fmla="*/ 368301 w 1762125"/>
              <a:gd name="connsiteY14" fmla="*/ 479425 h 1828800"/>
              <a:gd name="connsiteX15" fmla="*/ 415926 w 1762125"/>
              <a:gd name="connsiteY15" fmla="*/ 479425 h 1828800"/>
              <a:gd name="connsiteX16" fmla="*/ 415926 w 1762125"/>
              <a:gd name="connsiteY16" fmla="*/ 574675 h 1828800"/>
              <a:gd name="connsiteX17" fmla="*/ 431801 w 1762125"/>
              <a:gd name="connsiteY17" fmla="*/ 581025 h 1828800"/>
              <a:gd name="connsiteX18" fmla="*/ 428626 w 1762125"/>
              <a:gd name="connsiteY18" fmla="*/ 638175 h 1828800"/>
              <a:gd name="connsiteX19" fmla="*/ 444501 w 1762125"/>
              <a:gd name="connsiteY19" fmla="*/ 638175 h 1828800"/>
              <a:gd name="connsiteX20" fmla="*/ 441326 w 1762125"/>
              <a:gd name="connsiteY20" fmla="*/ 708025 h 1828800"/>
              <a:gd name="connsiteX21" fmla="*/ 447676 w 1762125"/>
              <a:gd name="connsiteY21" fmla="*/ 711200 h 1828800"/>
              <a:gd name="connsiteX22" fmla="*/ 447676 w 1762125"/>
              <a:gd name="connsiteY22" fmla="*/ 800100 h 1828800"/>
              <a:gd name="connsiteX23" fmla="*/ 476251 w 1762125"/>
              <a:gd name="connsiteY23" fmla="*/ 803275 h 1828800"/>
              <a:gd name="connsiteX24" fmla="*/ 479426 w 1762125"/>
              <a:gd name="connsiteY24" fmla="*/ 819150 h 1828800"/>
              <a:gd name="connsiteX25" fmla="*/ 511176 w 1762125"/>
              <a:gd name="connsiteY25" fmla="*/ 822325 h 1828800"/>
              <a:gd name="connsiteX26" fmla="*/ 511176 w 1762125"/>
              <a:gd name="connsiteY26" fmla="*/ 844550 h 1828800"/>
              <a:gd name="connsiteX27" fmla="*/ 555626 w 1762125"/>
              <a:gd name="connsiteY27" fmla="*/ 847725 h 1828800"/>
              <a:gd name="connsiteX28" fmla="*/ 555626 w 1762125"/>
              <a:gd name="connsiteY28" fmla="*/ 914400 h 1828800"/>
              <a:gd name="connsiteX29" fmla="*/ 581026 w 1762125"/>
              <a:gd name="connsiteY29" fmla="*/ 920750 h 1828800"/>
              <a:gd name="connsiteX30" fmla="*/ 587376 w 1762125"/>
              <a:gd name="connsiteY30" fmla="*/ 1060450 h 1828800"/>
              <a:gd name="connsiteX31" fmla="*/ 669926 w 1762125"/>
              <a:gd name="connsiteY31" fmla="*/ 1060450 h 1828800"/>
              <a:gd name="connsiteX32" fmla="*/ 669926 w 1762125"/>
              <a:gd name="connsiteY32" fmla="*/ 1149350 h 1828800"/>
              <a:gd name="connsiteX33" fmla="*/ 730251 w 1762125"/>
              <a:gd name="connsiteY33" fmla="*/ 1149350 h 1828800"/>
              <a:gd name="connsiteX34" fmla="*/ 736601 w 1762125"/>
              <a:gd name="connsiteY34" fmla="*/ 1244600 h 1828800"/>
              <a:gd name="connsiteX35" fmla="*/ 755651 w 1762125"/>
              <a:gd name="connsiteY35" fmla="*/ 1244600 h 1828800"/>
              <a:gd name="connsiteX36" fmla="*/ 758826 w 1762125"/>
              <a:gd name="connsiteY36" fmla="*/ 1311275 h 1828800"/>
              <a:gd name="connsiteX37" fmla="*/ 828676 w 1762125"/>
              <a:gd name="connsiteY37" fmla="*/ 1311275 h 1828800"/>
              <a:gd name="connsiteX38" fmla="*/ 838201 w 1762125"/>
              <a:gd name="connsiteY38" fmla="*/ 1336675 h 1828800"/>
              <a:gd name="connsiteX39" fmla="*/ 892176 w 1762125"/>
              <a:gd name="connsiteY39" fmla="*/ 1336675 h 1828800"/>
              <a:gd name="connsiteX40" fmla="*/ 889001 w 1762125"/>
              <a:gd name="connsiteY40" fmla="*/ 1403350 h 1828800"/>
              <a:gd name="connsiteX41" fmla="*/ 911226 w 1762125"/>
              <a:gd name="connsiteY41" fmla="*/ 1403350 h 1828800"/>
              <a:gd name="connsiteX42" fmla="*/ 914401 w 1762125"/>
              <a:gd name="connsiteY42" fmla="*/ 1470025 h 1828800"/>
              <a:gd name="connsiteX43" fmla="*/ 1009651 w 1762125"/>
              <a:gd name="connsiteY43" fmla="*/ 1470025 h 1828800"/>
              <a:gd name="connsiteX44" fmla="*/ 1006476 w 1762125"/>
              <a:gd name="connsiteY44" fmla="*/ 1504950 h 1828800"/>
              <a:gd name="connsiteX45" fmla="*/ 1762125 w 1762125"/>
              <a:gd name="connsiteY45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298451 w 1762125"/>
              <a:gd name="connsiteY8" fmla="*/ 374650 h 1828800"/>
              <a:gd name="connsiteX9" fmla="*/ 311151 w 1762125"/>
              <a:gd name="connsiteY9" fmla="*/ 374650 h 1828800"/>
              <a:gd name="connsiteX10" fmla="*/ 311151 w 1762125"/>
              <a:gd name="connsiteY10" fmla="*/ 415925 h 1828800"/>
              <a:gd name="connsiteX11" fmla="*/ 327026 w 1762125"/>
              <a:gd name="connsiteY11" fmla="*/ 419100 h 1828800"/>
              <a:gd name="connsiteX12" fmla="*/ 336551 w 1762125"/>
              <a:gd name="connsiteY12" fmla="*/ 450850 h 1828800"/>
              <a:gd name="connsiteX13" fmla="*/ 365126 w 1762125"/>
              <a:gd name="connsiteY13" fmla="*/ 454025 h 1828800"/>
              <a:gd name="connsiteX14" fmla="*/ 368301 w 1762125"/>
              <a:gd name="connsiteY14" fmla="*/ 479425 h 1828800"/>
              <a:gd name="connsiteX15" fmla="*/ 415926 w 1762125"/>
              <a:gd name="connsiteY15" fmla="*/ 479425 h 1828800"/>
              <a:gd name="connsiteX16" fmla="*/ 415926 w 1762125"/>
              <a:gd name="connsiteY16" fmla="*/ 574675 h 1828800"/>
              <a:gd name="connsiteX17" fmla="*/ 431801 w 1762125"/>
              <a:gd name="connsiteY17" fmla="*/ 581025 h 1828800"/>
              <a:gd name="connsiteX18" fmla="*/ 428626 w 1762125"/>
              <a:gd name="connsiteY18" fmla="*/ 638175 h 1828800"/>
              <a:gd name="connsiteX19" fmla="*/ 444501 w 1762125"/>
              <a:gd name="connsiteY19" fmla="*/ 638175 h 1828800"/>
              <a:gd name="connsiteX20" fmla="*/ 441326 w 1762125"/>
              <a:gd name="connsiteY20" fmla="*/ 708025 h 1828800"/>
              <a:gd name="connsiteX21" fmla="*/ 447676 w 1762125"/>
              <a:gd name="connsiteY21" fmla="*/ 711200 h 1828800"/>
              <a:gd name="connsiteX22" fmla="*/ 447676 w 1762125"/>
              <a:gd name="connsiteY22" fmla="*/ 800100 h 1828800"/>
              <a:gd name="connsiteX23" fmla="*/ 476251 w 1762125"/>
              <a:gd name="connsiteY23" fmla="*/ 803275 h 1828800"/>
              <a:gd name="connsiteX24" fmla="*/ 479426 w 1762125"/>
              <a:gd name="connsiteY24" fmla="*/ 819150 h 1828800"/>
              <a:gd name="connsiteX25" fmla="*/ 511176 w 1762125"/>
              <a:gd name="connsiteY25" fmla="*/ 822325 h 1828800"/>
              <a:gd name="connsiteX26" fmla="*/ 511176 w 1762125"/>
              <a:gd name="connsiteY26" fmla="*/ 844550 h 1828800"/>
              <a:gd name="connsiteX27" fmla="*/ 555626 w 1762125"/>
              <a:gd name="connsiteY27" fmla="*/ 847725 h 1828800"/>
              <a:gd name="connsiteX28" fmla="*/ 555626 w 1762125"/>
              <a:gd name="connsiteY28" fmla="*/ 914400 h 1828800"/>
              <a:gd name="connsiteX29" fmla="*/ 581026 w 1762125"/>
              <a:gd name="connsiteY29" fmla="*/ 920750 h 1828800"/>
              <a:gd name="connsiteX30" fmla="*/ 587376 w 1762125"/>
              <a:gd name="connsiteY30" fmla="*/ 1060450 h 1828800"/>
              <a:gd name="connsiteX31" fmla="*/ 669926 w 1762125"/>
              <a:gd name="connsiteY31" fmla="*/ 1060450 h 1828800"/>
              <a:gd name="connsiteX32" fmla="*/ 669926 w 1762125"/>
              <a:gd name="connsiteY32" fmla="*/ 1149350 h 1828800"/>
              <a:gd name="connsiteX33" fmla="*/ 730251 w 1762125"/>
              <a:gd name="connsiteY33" fmla="*/ 1149350 h 1828800"/>
              <a:gd name="connsiteX34" fmla="*/ 736601 w 1762125"/>
              <a:gd name="connsiteY34" fmla="*/ 1244600 h 1828800"/>
              <a:gd name="connsiteX35" fmla="*/ 755651 w 1762125"/>
              <a:gd name="connsiteY35" fmla="*/ 1244600 h 1828800"/>
              <a:gd name="connsiteX36" fmla="*/ 758826 w 1762125"/>
              <a:gd name="connsiteY36" fmla="*/ 1311275 h 1828800"/>
              <a:gd name="connsiteX37" fmla="*/ 828676 w 1762125"/>
              <a:gd name="connsiteY37" fmla="*/ 1311275 h 1828800"/>
              <a:gd name="connsiteX38" fmla="*/ 838201 w 1762125"/>
              <a:gd name="connsiteY38" fmla="*/ 1336675 h 1828800"/>
              <a:gd name="connsiteX39" fmla="*/ 892176 w 1762125"/>
              <a:gd name="connsiteY39" fmla="*/ 1336675 h 1828800"/>
              <a:gd name="connsiteX40" fmla="*/ 889001 w 1762125"/>
              <a:gd name="connsiteY40" fmla="*/ 1403350 h 1828800"/>
              <a:gd name="connsiteX41" fmla="*/ 911226 w 1762125"/>
              <a:gd name="connsiteY41" fmla="*/ 1403350 h 1828800"/>
              <a:gd name="connsiteX42" fmla="*/ 914401 w 1762125"/>
              <a:gd name="connsiteY42" fmla="*/ 1470025 h 1828800"/>
              <a:gd name="connsiteX43" fmla="*/ 1009651 w 1762125"/>
              <a:gd name="connsiteY43" fmla="*/ 1470025 h 1828800"/>
              <a:gd name="connsiteX44" fmla="*/ 1006476 w 1762125"/>
              <a:gd name="connsiteY44" fmla="*/ 1504950 h 1828800"/>
              <a:gd name="connsiteX45" fmla="*/ 1022351 w 1762125"/>
              <a:gd name="connsiteY45" fmla="*/ 1504950 h 1828800"/>
              <a:gd name="connsiteX46" fmla="*/ 1762125 w 1762125"/>
              <a:gd name="connsiteY46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298451 w 1762125"/>
              <a:gd name="connsiteY8" fmla="*/ 374650 h 1828800"/>
              <a:gd name="connsiteX9" fmla="*/ 311151 w 1762125"/>
              <a:gd name="connsiteY9" fmla="*/ 374650 h 1828800"/>
              <a:gd name="connsiteX10" fmla="*/ 311151 w 1762125"/>
              <a:gd name="connsiteY10" fmla="*/ 415925 h 1828800"/>
              <a:gd name="connsiteX11" fmla="*/ 327026 w 1762125"/>
              <a:gd name="connsiteY11" fmla="*/ 419100 h 1828800"/>
              <a:gd name="connsiteX12" fmla="*/ 336551 w 1762125"/>
              <a:gd name="connsiteY12" fmla="*/ 450850 h 1828800"/>
              <a:gd name="connsiteX13" fmla="*/ 365126 w 1762125"/>
              <a:gd name="connsiteY13" fmla="*/ 454025 h 1828800"/>
              <a:gd name="connsiteX14" fmla="*/ 368301 w 1762125"/>
              <a:gd name="connsiteY14" fmla="*/ 479425 h 1828800"/>
              <a:gd name="connsiteX15" fmla="*/ 415926 w 1762125"/>
              <a:gd name="connsiteY15" fmla="*/ 479425 h 1828800"/>
              <a:gd name="connsiteX16" fmla="*/ 415926 w 1762125"/>
              <a:gd name="connsiteY16" fmla="*/ 574675 h 1828800"/>
              <a:gd name="connsiteX17" fmla="*/ 431801 w 1762125"/>
              <a:gd name="connsiteY17" fmla="*/ 581025 h 1828800"/>
              <a:gd name="connsiteX18" fmla="*/ 428626 w 1762125"/>
              <a:gd name="connsiteY18" fmla="*/ 638175 h 1828800"/>
              <a:gd name="connsiteX19" fmla="*/ 444501 w 1762125"/>
              <a:gd name="connsiteY19" fmla="*/ 638175 h 1828800"/>
              <a:gd name="connsiteX20" fmla="*/ 441326 w 1762125"/>
              <a:gd name="connsiteY20" fmla="*/ 708025 h 1828800"/>
              <a:gd name="connsiteX21" fmla="*/ 447676 w 1762125"/>
              <a:gd name="connsiteY21" fmla="*/ 711200 h 1828800"/>
              <a:gd name="connsiteX22" fmla="*/ 447676 w 1762125"/>
              <a:gd name="connsiteY22" fmla="*/ 800100 h 1828800"/>
              <a:gd name="connsiteX23" fmla="*/ 476251 w 1762125"/>
              <a:gd name="connsiteY23" fmla="*/ 803275 h 1828800"/>
              <a:gd name="connsiteX24" fmla="*/ 479426 w 1762125"/>
              <a:gd name="connsiteY24" fmla="*/ 819150 h 1828800"/>
              <a:gd name="connsiteX25" fmla="*/ 511176 w 1762125"/>
              <a:gd name="connsiteY25" fmla="*/ 822325 h 1828800"/>
              <a:gd name="connsiteX26" fmla="*/ 511176 w 1762125"/>
              <a:gd name="connsiteY26" fmla="*/ 844550 h 1828800"/>
              <a:gd name="connsiteX27" fmla="*/ 555626 w 1762125"/>
              <a:gd name="connsiteY27" fmla="*/ 847725 h 1828800"/>
              <a:gd name="connsiteX28" fmla="*/ 555626 w 1762125"/>
              <a:gd name="connsiteY28" fmla="*/ 914400 h 1828800"/>
              <a:gd name="connsiteX29" fmla="*/ 581026 w 1762125"/>
              <a:gd name="connsiteY29" fmla="*/ 920750 h 1828800"/>
              <a:gd name="connsiteX30" fmla="*/ 587376 w 1762125"/>
              <a:gd name="connsiteY30" fmla="*/ 1060450 h 1828800"/>
              <a:gd name="connsiteX31" fmla="*/ 669926 w 1762125"/>
              <a:gd name="connsiteY31" fmla="*/ 1060450 h 1828800"/>
              <a:gd name="connsiteX32" fmla="*/ 669926 w 1762125"/>
              <a:gd name="connsiteY32" fmla="*/ 1149350 h 1828800"/>
              <a:gd name="connsiteX33" fmla="*/ 730251 w 1762125"/>
              <a:gd name="connsiteY33" fmla="*/ 1149350 h 1828800"/>
              <a:gd name="connsiteX34" fmla="*/ 736601 w 1762125"/>
              <a:gd name="connsiteY34" fmla="*/ 1244600 h 1828800"/>
              <a:gd name="connsiteX35" fmla="*/ 755651 w 1762125"/>
              <a:gd name="connsiteY35" fmla="*/ 1244600 h 1828800"/>
              <a:gd name="connsiteX36" fmla="*/ 758826 w 1762125"/>
              <a:gd name="connsiteY36" fmla="*/ 1311275 h 1828800"/>
              <a:gd name="connsiteX37" fmla="*/ 828676 w 1762125"/>
              <a:gd name="connsiteY37" fmla="*/ 1311275 h 1828800"/>
              <a:gd name="connsiteX38" fmla="*/ 838201 w 1762125"/>
              <a:gd name="connsiteY38" fmla="*/ 1336675 h 1828800"/>
              <a:gd name="connsiteX39" fmla="*/ 892176 w 1762125"/>
              <a:gd name="connsiteY39" fmla="*/ 1336675 h 1828800"/>
              <a:gd name="connsiteX40" fmla="*/ 889001 w 1762125"/>
              <a:gd name="connsiteY40" fmla="*/ 1403350 h 1828800"/>
              <a:gd name="connsiteX41" fmla="*/ 911226 w 1762125"/>
              <a:gd name="connsiteY41" fmla="*/ 1403350 h 1828800"/>
              <a:gd name="connsiteX42" fmla="*/ 914401 w 1762125"/>
              <a:gd name="connsiteY42" fmla="*/ 1470025 h 1828800"/>
              <a:gd name="connsiteX43" fmla="*/ 1009651 w 1762125"/>
              <a:gd name="connsiteY43" fmla="*/ 1470025 h 1828800"/>
              <a:gd name="connsiteX44" fmla="*/ 1006476 w 1762125"/>
              <a:gd name="connsiteY44" fmla="*/ 1504950 h 1828800"/>
              <a:gd name="connsiteX45" fmla="*/ 1022351 w 1762125"/>
              <a:gd name="connsiteY45" fmla="*/ 1504950 h 1828800"/>
              <a:gd name="connsiteX46" fmla="*/ 1022351 w 1762125"/>
              <a:gd name="connsiteY46" fmla="*/ 1568450 h 1828800"/>
              <a:gd name="connsiteX47" fmla="*/ 1762125 w 1762125"/>
              <a:gd name="connsiteY47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298451 w 1762125"/>
              <a:gd name="connsiteY8" fmla="*/ 374650 h 1828800"/>
              <a:gd name="connsiteX9" fmla="*/ 311151 w 1762125"/>
              <a:gd name="connsiteY9" fmla="*/ 374650 h 1828800"/>
              <a:gd name="connsiteX10" fmla="*/ 311151 w 1762125"/>
              <a:gd name="connsiteY10" fmla="*/ 415925 h 1828800"/>
              <a:gd name="connsiteX11" fmla="*/ 327026 w 1762125"/>
              <a:gd name="connsiteY11" fmla="*/ 419100 h 1828800"/>
              <a:gd name="connsiteX12" fmla="*/ 336551 w 1762125"/>
              <a:gd name="connsiteY12" fmla="*/ 450850 h 1828800"/>
              <a:gd name="connsiteX13" fmla="*/ 365126 w 1762125"/>
              <a:gd name="connsiteY13" fmla="*/ 454025 h 1828800"/>
              <a:gd name="connsiteX14" fmla="*/ 368301 w 1762125"/>
              <a:gd name="connsiteY14" fmla="*/ 479425 h 1828800"/>
              <a:gd name="connsiteX15" fmla="*/ 415926 w 1762125"/>
              <a:gd name="connsiteY15" fmla="*/ 479425 h 1828800"/>
              <a:gd name="connsiteX16" fmla="*/ 415926 w 1762125"/>
              <a:gd name="connsiteY16" fmla="*/ 574675 h 1828800"/>
              <a:gd name="connsiteX17" fmla="*/ 431801 w 1762125"/>
              <a:gd name="connsiteY17" fmla="*/ 581025 h 1828800"/>
              <a:gd name="connsiteX18" fmla="*/ 428626 w 1762125"/>
              <a:gd name="connsiteY18" fmla="*/ 638175 h 1828800"/>
              <a:gd name="connsiteX19" fmla="*/ 444501 w 1762125"/>
              <a:gd name="connsiteY19" fmla="*/ 638175 h 1828800"/>
              <a:gd name="connsiteX20" fmla="*/ 441326 w 1762125"/>
              <a:gd name="connsiteY20" fmla="*/ 708025 h 1828800"/>
              <a:gd name="connsiteX21" fmla="*/ 447676 w 1762125"/>
              <a:gd name="connsiteY21" fmla="*/ 711200 h 1828800"/>
              <a:gd name="connsiteX22" fmla="*/ 447676 w 1762125"/>
              <a:gd name="connsiteY22" fmla="*/ 800100 h 1828800"/>
              <a:gd name="connsiteX23" fmla="*/ 476251 w 1762125"/>
              <a:gd name="connsiteY23" fmla="*/ 803275 h 1828800"/>
              <a:gd name="connsiteX24" fmla="*/ 479426 w 1762125"/>
              <a:gd name="connsiteY24" fmla="*/ 819150 h 1828800"/>
              <a:gd name="connsiteX25" fmla="*/ 511176 w 1762125"/>
              <a:gd name="connsiteY25" fmla="*/ 822325 h 1828800"/>
              <a:gd name="connsiteX26" fmla="*/ 511176 w 1762125"/>
              <a:gd name="connsiteY26" fmla="*/ 844550 h 1828800"/>
              <a:gd name="connsiteX27" fmla="*/ 555626 w 1762125"/>
              <a:gd name="connsiteY27" fmla="*/ 847725 h 1828800"/>
              <a:gd name="connsiteX28" fmla="*/ 555626 w 1762125"/>
              <a:gd name="connsiteY28" fmla="*/ 914400 h 1828800"/>
              <a:gd name="connsiteX29" fmla="*/ 581026 w 1762125"/>
              <a:gd name="connsiteY29" fmla="*/ 920750 h 1828800"/>
              <a:gd name="connsiteX30" fmla="*/ 587376 w 1762125"/>
              <a:gd name="connsiteY30" fmla="*/ 1060450 h 1828800"/>
              <a:gd name="connsiteX31" fmla="*/ 669926 w 1762125"/>
              <a:gd name="connsiteY31" fmla="*/ 1060450 h 1828800"/>
              <a:gd name="connsiteX32" fmla="*/ 669926 w 1762125"/>
              <a:gd name="connsiteY32" fmla="*/ 1149350 h 1828800"/>
              <a:gd name="connsiteX33" fmla="*/ 730251 w 1762125"/>
              <a:gd name="connsiteY33" fmla="*/ 1149350 h 1828800"/>
              <a:gd name="connsiteX34" fmla="*/ 736601 w 1762125"/>
              <a:gd name="connsiteY34" fmla="*/ 1244600 h 1828800"/>
              <a:gd name="connsiteX35" fmla="*/ 755651 w 1762125"/>
              <a:gd name="connsiteY35" fmla="*/ 1244600 h 1828800"/>
              <a:gd name="connsiteX36" fmla="*/ 758826 w 1762125"/>
              <a:gd name="connsiteY36" fmla="*/ 1311275 h 1828800"/>
              <a:gd name="connsiteX37" fmla="*/ 828676 w 1762125"/>
              <a:gd name="connsiteY37" fmla="*/ 1311275 h 1828800"/>
              <a:gd name="connsiteX38" fmla="*/ 838201 w 1762125"/>
              <a:gd name="connsiteY38" fmla="*/ 1336675 h 1828800"/>
              <a:gd name="connsiteX39" fmla="*/ 892176 w 1762125"/>
              <a:gd name="connsiteY39" fmla="*/ 1336675 h 1828800"/>
              <a:gd name="connsiteX40" fmla="*/ 889001 w 1762125"/>
              <a:gd name="connsiteY40" fmla="*/ 1403350 h 1828800"/>
              <a:gd name="connsiteX41" fmla="*/ 911226 w 1762125"/>
              <a:gd name="connsiteY41" fmla="*/ 1403350 h 1828800"/>
              <a:gd name="connsiteX42" fmla="*/ 914401 w 1762125"/>
              <a:gd name="connsiteY42" fmla="*/ 1470025 h 1828800"/>
              <a:gd name="connsiteX43" fmla="*/ 1009651 w 1762125"/>
              <a:gd name="connsiteY43" fmla="*/ 1470025 h 1828800"/>
              <a:gd name="connsiteX44" fmla="*/ 1006476 w 1762125"/>
              <a:gd name="connsiteY44" fmla="*/ 1504950 h 1828800"/>
              <a:gd name="connsiteX45" fmla="*/ 1022351 w 1762125"/>
              <a:gd name="connsiteY45" fmla="*/ 1504950 h 1828800"/>
              <a:gd name="connsiteX46" fmla="*/ 1022351 w 1762125"/>
              <a:gd name="connsiteY46" fmla="*/ 1568450 h 1828800"/>
              <a:gd name="connsiteX47" fmla="*/ 1762125 w 1762125"/>
              <a:gd name="connsiteY47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298451 w 1762125"/>
              <a:gd name="connsiteY8" fmla="*/ 374650 h 1828800"/>
              <a:gd name="connsiteX9" fmla="*/ 311151 w 1762125"/>
              <a:gd name="connsiteY9" fmla="*/ 374650 h 1828800"/>
              <a:gd name="connsiteX10" fmla="*/ 311151 w 1762125"/>
              <a:gd name="connsiteY10" fmla="*/ 415925 h 1828800"/>
              <a:gd name="connsiteX11" fmla="*/ 327026 w 1762125"/>
              <a:gd name="connsiteY11" fmla="*/ 419100 h 1828800"/>
              <a:gd name="connsiteX12" fmla="*/ 336551 w 1762125"/>
              <a:gd name="connsiteY12" fmla="*/ 450850 h 1828800"/>
              <a:gd name="connsiteX13" fmla="*/ 365126 w 1762125"/>
              <a:gd name="connsiteY13" fmla="*/ 454025 h 1828800"/>
              <a:gd name="connsiteX14" fmla="*/ 368301 w 1762125"/>
              <a:gd name="connsiteY14" fmla="*/ 479425 h 1828800"/>
              <a:gd name="connsiteX15" fmla="*/ 415926 w 1762125"/>
              <a:gd name="connsiteY15" fmla="*/ 479425 h 1828800"/>
              <a:gd name="connsiteX16" fmla="*/ 415926 w 1762125"/>
              <a:gd name="connsiteY16" fmla="*/ 574675 h 1828800"/>
              <a:gd name="connsiteX17" fmla="*/ 431801 w 1762125"/>
              <a:gd name="connsiteY17" fmla="*/ 581025 h 1828800"/>
              <a:gd name="connsiteX18" fmla="*/ 428626 w 1762125"/>
              <a:gd name="connsiteY18" fmla="*/ 638175 h 1828800"/>
              <a:gd name="connsiteX19" fmla="*/ 444501 w 1762125"/>
              <a:gd name="connsiteY19" fmla="*/ 638175 h 1828800"/>
              <a:gd name="connsiteX20" fmla="*/ 441326 w 1762125"/>
              <a:gd name="connsiteY20" fmla="*/ 708025 h 1828800"/>
              <a:gd name="connsiteX21" fmla="*/ 447676 w 1762125"/>
              <a:gd name="connsiteY21" fmla="*/ 711200 h 1828800"/>
              <a:gd name="connsiteX22" fmla="*/ 447676 w 1762125"/>
              <a:gd name="connsiteY22" fmla="*/ 800100 h 1828800"/>
              <a:gd name="connsiteX23" fmla="*/ 476251 w 1762125"/>
              <a:gd name="connsiteY23" fmla="*/ 803275 h 1828800"/>
              <a:gd name="connsiteX24" fmla="*/ 479426 w 1762125"/>
              <a:gd name="connsiteY24" fmla="*/ 819150 h 1828800"/>
              <a:gd name="connsiteX25" fmla="*/ 511176 w 1762125"/>
              <a:gd name="connsiteY25" fmla="*/ 822325 h 1828800"/>
              <a:gd name="connsiteX26" fmla="*/ 511176 w 1762125"/>
              <a:gd name="connsiteY26" fmla="*/ 844550 h 1828800"/>
              <a:gd name="connsiteX27" fmla="*/ 555626 w 1762125"/>
              <a:gd name="connsiteY27" fmla="*/ 847725 h 1828800"/>
              <a:gd name="connsiteX28" fmla="*/ 555626 w 1762125"/>
              <a:gd name="connsiteY28" fmla="*/ 914400 h 1828800"/>
              <a:gd name="connsiteX29" fmla="*/ 581026 w 1762125"/>
              <a:gd name="connsiteY29" fmla="*/ 920750 h 1828800"/>
              <a:gd name="connsiteX30" fmla="*/ 587376 w 1762125"/>
              <a:gd name="connsiteY30" fmla="*/ 1060450 h 1828800"/>
              <a:gd name="connsiteX31" fmla="*/ 669926 w 1762125"/>
              <a:gd name="connsiteY31" fmla="*/ 1060450 h 1828800"/>
              <a:gd name="connsiteX32" fmla="*/ 669926 w 1762125"/>
              <a:gd name="connsiteY32" fmla="*/ 1149350 h 1828800"/>
              <a:gd name="connsiteX33" fmla="*/ 730251 w 1762125"/>
              <a:gd name="connsiteY33" fmla="*/ 1149350 h 1828800"/>
              <a:gd name="connsiteX34" fmla="*/ 736601 w 1762125"/>
              <a:gd name="connsiteY34" fmla="*/ 1244600 h 1828800"/>
              <a:gd name="connsiteX35" fmla="*/ 755651 w 1762125"/>
              <a:gd name="connsiteY35" fmla="*/ 1244600 h 1828800"/>
              <a:gd name="connsiteX36" fmla="*/ 758826 w 1762125"/>
              <a:gd name="connsiteY36" fmla="*/ 1311275 h 1828800"/>
              <a:gd name="connsiteX37" fmla="*/ 828676 w 1762125"/>
              <a:gd name="connsiteY37" fmla="*/ 1311275 h 1828800"/>
              <a:gd name="connsiteX38" fmla="*/ 838201 w 1762125"/>
              <a:gd name="connsiteY38" fmla="*/ 1336675 h 1828800"/>
              <a:gd name="connsiteX39" fmla="*/ 892176 w 1762125"/>
              <a:gd name="connsiteY39" fmla="*/ 1336675 h 1828800"/>
              <a:gd name="connsiteX40" fmla="*/ 889001 w 1762125"/>
              <a:gd name="connsiteY40" fmla="*/ 1403350 h 1828800"/>
              <a:gd name="connsiteX41" fmla="*/ 911226 w 1762125"/>
              <a:gd name="connsiteY41" fmla="*/ 1403350 h 1828800"/>
              <a:gd name="connsiteX42" fmla="*/ 914401 w 1762125"/>
              <a:gd name="connsiteY42" fmla="*/ 1470025 h 1828800"/>
              <a:gd name="connsiteX43" fmla="*/ 1009651 w 1762125"/>
              <a:gd name="connsiteY43" fmla="*/ 1470025 h 1828800"/>
              <a:gd name="connsiteX44" fmla="*/ 1006476 w 1762125"/>
              <a:gd name="connsiteY44" fmla="*/ 1504950 h 1828800"/>
              <a:gd name="connsiteX45" fmla="*/ 1022351 w 1762125"/>
              <a:gd name="connsiteY45" fmla="*/ 1504950 h 1828800"/>
              <a:gd name="connsiteX46" fmla="*/ 1022351 w 1762125"/>
              <a:gd name="connsiteY46" fmla="*/ 1568450 h 1828800"/>
              <a:gd name="connsiteX47" fmla="*/ 1282701 w 1762125"/>
              <a:gd name="connsiteY47" fmla="*/ 1577975 h 1828800"/>
              <a:gd name="connsiteX48" fmla="*/ 1762125 w 1762125"/>
              <a:gd name="connsiteY48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298451 w 1762125"/>
              <a:gd name="connsiteY8" fmla="*/ 374650 h 1828800"/>
              <a:gd name="connsiteX9" fmla="*/ 311151 w 1762125"/>
              <a:gd name="connsiteY9" fmla="*/ 374650 h 1828800"/>
              <a:gd name="connsiteX10" fmla="*/ 311151 w 1762125"/>
              <a:gd name="connsiteY10" fmla="*/ 415925 h 1828800"/>
              <a:gd name="connsiteX11" fmla="*/ 327026 w 1762125"/>
              <a:gd name="connsiteY11" fmla="*/ 419100 h 1828800"/>
              <a:gd name="connsiteX12" fmla="*/ 336551 w 1762125"/>
              <a:gd name="connsiteY12" fmla="*/ 450850 h 1828800"/>
              <a:gd name="connsiteX13" fmla="*/ 365126 w 1762125"/>
              <a:gd name="connsiteY13" fmla="*/ 454025 h 1828800"/>
              <a:gd name="connsiteX14" fmla="*/ 368301 w 1762125"/>
              <a:gd name="connsiteY14" fmla="*/ 479425 h 1828800"/>
              <a:gd name="connsiteX15" fmla="*/ 415926 w 1762125"/>
              <a:gd name="connsiteY15" fmla="*/ 479425 h 1828800"/>
              <a:gd name="connsiteX16" fmla="*/ 415926 w 1762125"/>
              <a:gd name="connsiteY16" fmla="*/ 574675 h 1828800"/>
              <a:gd name="connsiteX17" fmla="*/ 431801 w 1762125"/>
              <a:gd name="connsiteY17" fmla="*/ 581025 h 1828800"/>
              <a:gd name="connsiteX18" fmla="*/ 428626 w 1762125"/>
              <a:gd name="connsiteY18" fmla="*/ 638175 h 1828800"/>
              <a:gd name="connsiteX19" fmla="*/ 444501 w 1762125"/>
              <a:gd name="connsiteY19" fmla="*/ 638175 h 1828800"/>
              <a:gd name="connsiteX20" fmla="*/ 441326 w 1762125"/>
              <a:gd name="connsiteY20" fmla="*/ 708025 h 1828800"/>
              <a:gd name="connsiteX21" fmla="*/ 447676 w 1762125"/>
              <a:gd name="connsiteY21" fmla="*/ 711200 h 1828800"/>
              <a:gd name="connsiteX22" fmla="*/ 447676 w 1762125"/>
              <a:gd name="connsiteY22" fmla="*/ 800100 h 1828800"/>
              <a:gd name="connsiteX23" fmla="*/ 476251 w 1762125"/>
              <a:gd name="connsiteY23" fmla="*/ 803275 h 1828800"/>
              <a:gd name="connsiteX24" fmla="*/ 479426 w 1762125"/>
              <a:gd name="connsiteY24" fmla="*/ 819150 h 1828800"/>
              <a:gd name="connsiteX25" fmla="*/ 511176 w 1762125"/>
              <a:gd name="connsiteY25" fmla="*/ 822325 h 1828800"/>
              <a:gd name="connsiteX26" fmla="*/ 511176 w 1762125"/>
              <a:gd name="connsiteY26" fmla="*/ 844550 h 1828800"/>
              <a:gd name="connsiteX27" fmla="*/ 555626 w 1762125"/>
              <a:gd name="connsiteY27" fmla="*/ 847725 h 1828800"/>
              <a:gd name="connsiteX28" fmla="*/ 555626 w 1762125"/>
              <a:gd name="connsiteY28" fmla="*/ 914400 h 1828800"/>
              <a:gd name="connsiteX29" fmla="*/ 581026 w 1762125"/>
              <a:gd name="connsiteY29" fmla="*/ 920750 h 1828800"/>
              <a:gd name="connsiteX30" fmla="*/ 587376 w 1762125"/>
              <a:gd name="connsiteY30" fmla="*/ 1060450 h 1828800"/>
              <a:gd name="connsiteX31" fmla="*/ 669926 w 1762125"/>
              <a:gd name="connsiteY31" fmla="*/ 1060450 h 1828800"/>
              <a:gd name="connsiteX32" fmla="*/ 669926 w 1762125"/>
              <a:gd name="connsiteY32" fmla="*/ 1149350 h 1828800"/>
              <a:gd name="connsiteX33" fmla="*/ 730251 w 1762125"/>
              <a:gd name="connsiteY33" fmla="*/ 1149350 h 1828800"/>
              <a:gd name="connsiteX34" fmla="*/ 736601 w 1762125"/>
              <a:gd name="connsiteY34" fmla="*/ 1244600 h 1828800"/>
              <a:gd name="connsiteX35" fmla="*/ 755651 w 1762125"/>
              <a:gd name="connsiteY35" fmla="*/ 1244600 h 1828800"/>
              <a:gd name="connsiteX36" fmla="*/ 758826 w 1762125"/>
              <a:gd name="connsiteY36" fmla="*/ 1311275 h 1828800"/>
              <a:gd name="connsiteX37" fmla="*/ 828676 w 1762125"/>
              <a:gd name="connsiteY37" fmla="*/ 1311275 h 1828800"/>
              <a:gd name="connsiteX38" fmla="*/ 838201 w 1762125"/>
              <a:gd name="connsiteY38" fmla="*/ 1336675 h 1828800"/>
              <a:gd name="connsiteX39" fmla="*/ 892176 w 1762125"/>
              <a:gd name="connsiteY39" fmla="*/ 1336675 h 1828800"/>
              <a:gd name="connsiteX40" fmla="*/ 889001 w 1762125"/>
              <a:gd name="connsiteY40" fmla="*/ 1403350 h 1828800"/>
              <a:gd name="connsiteX41" fmla="*/ 911226 w 1762125"/>
              <a:gd name="connsiteY41" fmla="*/ 1403350 h 1828800"/>
              <a:gd name="connsiteX42" fmla="*/ 914401 w 1762125"/>
              <a:gd name="connsiteY42" fmla="*/ 1470025 h 1828800"/>
              <a:gd name="connsiteX43" fmla="*/ 1009651 w 1762125"/>
              <a:gd name="connsiteY43" fmla="*/ 1470025 h 1828800"/>
              <a:gd name="connsiteX44" fmla="*/ 1006476 w 1762125"/>
              <a:gd name="connsiteY44" fmla="*/ 1504950 h 1828800"/>
              <a:gd name="connsiteX45" fmla="*/ 1022351 w 1762125"/>
              <a:gd name="connsiteY45" fmla="*/ 1504950 h 1828800"/>
              <a:gd name="connsiteX46" fmla="*/ 1022351 w 1762125"/>
              <a:gd name="connsiteY46" fmla="*/ 1568450 h 1828800"/>
              <a:gd name="connsiteX47" fmla="*/ 1282701 w 1762125"/>
              <a:gd name="connsiteY47" fmla="*/ 1577975 h 1828800"/>
              <a:gd name="connsiteX48" fmla="*/ 1762125 w 1762125"/>
              <a:gd name="connsiteY48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298451 w 1762125"/>
              <a:gd name="connsiteY8" fmla="*/ 374650 h 1828800"/>
              <a:gd name="connsiteX9" fmla="*/ 311151 w 1762125"/>
              <a:gd name="connsiteY9" fmla="*/ 374650 h 1828800"/>
              <a:gd name="connsiteX10" fmla="*/ 311151 w 1762125"/>
              <a:gd name="connsiteY10" fmla="*/ 415925 h 1828800"/>
              <a:gd name="connsiteX11" fmla="*/ 327026 w 1762125"/>
              <a:gd name="connsiteY11" fmla="*/ 419100 h 1828800"/>
              <a:gd name="connsiteX12" fmla="*/ 336551 w 1762125"/>
              <a:gd name="connsiteY12" fmla="*/ 450850 h 1828800"/>
              <a:gd name="connsiteX13" fmla="*/ 365126 w 1762125"/>
              <a:gd name="connsiteY13" fmla="*/ 454025 h 1828800"/>
              <a:gd name="connsiteX14" fmla="*/ 368301 w 1762125"/>
              <a:gd name="connsiteY14" fmla="*/ 479425 h 1828800"/>
              <a:gd name="connsiteX15" fmla="*/ 415926 w 1762125"/>
              <a:gd name="connsiteY15" fmla="*/ 479425 h 1828800"/>
              <a:gd name="connsiteX16" fmla="*/ 415926 w 1762125"/>
              <a:gd name="connsiteY16" fmla="*/ 574675 h 1828800"/>
              <a:gd name="connsiteX17" fmla="*/ 431801 w 1762125"/>
              <a:gd name="connsiteY17" fmla="*/ 581025 h 1828800"/>
              <a:gd name="connsiteX18" fmla="*/ 428626 w 1762125"/>
              <a:gd name="connsiteY18" fmla="*/ 638175 h 1828800"/>
              <a:gd name="connsiteX19" fmla="*/ 444501 w 1762125"/>
              <a:gd name="connsiteY19" fmla="*/ 638175 h 1828800"/>
              <a:gd name="connsiteX20" fmla="*/ 441326 w 1762125"/>
              <a:gd name="connsiteY20" fmla="*/ 708025 h 1828800"/>
              <a:gd name="connsiteX21" fmla="*/ 447676 w 1762125"/>
              <a:gd name="connsiteY21" fmla="*/ 711200 h 1828800"/>
              <a:gd name="connsiteX22" fmla="*/ 447676 w 1762125"/>
              <a:gd name="connsiteY22" fmla="*/ 800100 h 1828800"/>
              <a:gd name="connsiteX23" fmla="*/ 476251 w 1762125"/>
              <a:gd name="connsiteY23" fmla="*/ 803275 h 1828800"/>
              <a:gd name="connsiteX24" fmla="*/ 479426 w 1762125"/>
              <a:gd name="connsiteY24" fmla="*/ 819150 h 1828800"/>
              <a:gd name="connsiteX25" fmla="*/ 511176 w 1762125"/>
              <a:gd name="connsiteY25" fmla="*/ 822325 h 1828800"/>
              <a:gd name="connsiteX26" fmla="*/ 511176 w 1762125"/>
              <a:gd name="connsiteY26" fmla="*/ 844550 h 1828800"/>
              <a:gd name="connsiteX27" fmla="*/ 555626 w 1762125"/>
              <a:gd name="connsiteY27" fmla="*/ 847725 h 1828800"/>
              <a:gd name="connsiteX28" fmla="*/ 555626 w 1762125"/>
              <a:gd name="connsiteY28" fmla="*/ 914400 h 1828800"/>
              <a:gd name="connsiteX29" fmla="*/ 581026 w 1762125"/>
              <a:gd name="connsiteY29" fmla="*/ 920750 h 1828800"/>
              <a:gd name="connsiteX30" fmla="*/ 587376 w 1762125"/>
              <a:gd name="connsiteY30" fmla="*/ 1060450 h 1828800"/>
              <a:gd name="connsiteX31" fmla="*/ 669926 w 1762125"/>
              <a:gd name="connsiteY31" fmla="*/ 1060450 h 1828800"/>
              <a:gd name="connsiteX32" fmla="*/ 669926 w 1762125"/>
              <a:gd name="connsiteY32" fmla="*/ 1149350 h 1828800"/>
              <a:gd name="connsiteX33" fmla="*/ 730251 w 1762125"/>
              <a:gd name="connsiteY33" fmla="*/ 1149350 h 1828800"/>
              <a:gd name="connsiteX34" fmla="*/ 736601 w 1762125"/>
              <a:gd name="connsiteY34" fmla="*/ 1244600 h 1828800"/>
              <a:gd name="connsiteX35" fmla="*/ 755651 w 1762125"/>
              <a:gd name="connsiteY35" fmla="*/ 1244600 h 1828800"/>
              <a:gd name="connsiteX36" fmla="*/ 758826 w 1762125"/>
              <a:gd name="connsiteY36" fmla="*/ 1311275 h 1828800"/>
              <a:gd name="connsiteX37" fmla="*/ 828676 w 1762125"/>
              <a:gd name="connsiteY37" fmla="*/ 1311275 h 1828800"/>
              <a:gd name="connsiteX38" fmla="*/ 838201 w 1762125"/>
              <a:gd name="connsiteY38" fmla="*/ 1336675 h 1828800"/>
              <a:gd name="connsiteX39" fmla="*/ 892176 w 1762125"/>
              <a:gd name="connsiteY39" fmla="*/ 1336675 h 1828800"/>
              <a:gd name="connsiteX40" fmla="*/ 889001 w 1762125"/>
              <a:gd name="connsiteY40" fmla="*/ 1403350 h 1828800"/>
              <a:gd name="connsiteX41" fmla="*/ 911226 w 1762125"/>
              <a:gd name="connsiteY41" fmla="*/ 1403350 h 1828800"/>
              <a:gd name="connsiteX42" fmla="*/ 914401 w 1762125"/>
              <a:gd name="connsiteY42" fmla="*/ 1470025 h 1828800"/>
              <a:gd name="connsiteX43" fmla="*/ 1009651 w 1762125"/>
              <a:gd name="connsiteY43" fmla="*/ 1470025 h 1828800"/>
              <a:gd name="connsiteX44" fmla="*/ 1006476 w 1762125"/>
              <a:gd name="connsiteY44" fmla="*/ 1504950 h 1828800"/>
              <a:gd name="connsiteX45" fmla="*/ 1022351 w 1762125"/>
              <a:gd name="connsiteY45" fmla="*/ 1504950 h 1828800"/>
              <a:gd name="connsiteX46" fmla="*/ 1022351 w 1762125"/>
              <a:gd name="connsiteY46" fmla="*/ 1568450 h 1828800"/>
              <a:gd name="connsiteX47" fmla="*/ 1282701 w 1762125"/>
              <a:gd name="connsiteY47" fmla="*/ 1568450 h 1828800"/>
              <a:gd name="connsiteX48" fmla="*/ 1762125 w 1762125"/>
              <a:gd name="connsiteY48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298451 w 1762125"/>
              <a:gd name="connsiteY8" fmla="*/ 374650 h 1828800"/>
              <a:gd name="connsiteX9" fmla="*/ 311151 w 1762125"/>
              <a:gd name="connsiteY9" fmla="*/ 374650 h 1828800"/>
              <a:gd name="connsiteX10" fmla="*/ 311151 w 1762125"/>
              <a:gd name="connsiteY10" fmla="*/ 415925 h 1828800"/>
              <a:gd name="connsiteX11" fmla="*/ 327026 w 1762125"/>
              <a:gd name="connsiteY11" fmla="*/ 419100 h 1828800"/>
              <a:gd name="connsiteX12" fmla="*/ 336551 w 1762125"/>
              <a:gd name="connsiteY12" fmla="*/ 450850 h 1828800"/>
              <a:gd name="connsiteX13" fmla="*/ 365126 w 1762125"/>
              <a:gd name="connsiteY13" fmla="*/ 454025 h 1828800"/>
              <a:gd name="connsiteX14" fmla="*/ 368301 w 1762125"/>
              <a:gd name="connsiteY14" fmla="*/ 479425 h 1828800"/>
              <a:gd name="connsiteX15" fmla="*/ 415926 w 1762125"/>
              <a:gd name="connsiteY15" fmla="*/ 479425 h 1828800"/>
              <a:gd name="connsiteX16" fmla="*/ 415926 w 1762125"/>
              <a:gd name="connsiteY16" fmla="*/ 574675 h 1828800"/>
              <a:gd name="connsiteX17" fmla="*/ 431801 w 1762125"/>
              <a:gd name="connsiteY17" fmla="*/ 581025 h 1828800"/>
              <a:gd name="connsiteX18" fmla="*/ 428626 w 1762125"/>
              <a:gd name="connsiteY18" fmla="*/ 638175 h 1828800"/>
              <a:gd name="connsiteX19" fmla="*/ 444501 w 1762125"/>
              <a:gd name="connsiteY19" fmla="*/ 638175 h 1828800"/>
              <a:gd name="connsiteX20" fmla="*/ 441326 w 1762125"/>
              <a:gd name="connsiteY20" fmla="*/ 708025 h 1828800"/>
              <a:gd name="connsiteX21" fmla="*/ 447676 w 1762125"/>
              <a:gd name="connsiteY21" fmla="*/ 711200 h 1828800"/>
              <a:gd name="connsiteX22" fmla="*/ 447676 w 1762125"/>
              <a:gd name="connsiteY22" fmla="*/ 800100 h 1828800"/>
              <a:gd name="connsiteX23" fmla="*/ 476251 w 1762125"/>
              <a:gd name="connsiteY23" fmla="*/ 803275 h 1828800"/>
              <a:gd name="connsiteX24" fmla="*/ 479426 w 1762125"/>
              <a:gd name="connsiteY24" fmla="*/ 819150 h 1828800"/>
              <a:gd name="connsiteX25" fmla="*/ 511176 w 1762125"/>
              <a:gd name="connsiteY25" fmla="*/ 822325 h 1828800"/>
              <a:gd name="connsiteX26" fmla="*/ 511176 w 1762125"/>
              <a:gd name="connsiteY26" fmla="*/ 844550 h 1828800"/>
              <a:gd name="connsiteX27" fmla="*/ 555626 w 1762125"/>
              <a:gd name="connsiteY27" fmla="*/ 847725 h 1828800"/>
              <a:gd name="connsiteX28" fmla="*/ 555626 w 1762125"/>
              <a:gd name="connsiteY28" fmla="*/ 914400 h 1828800"/>
              <a:gd name="connsiteX29" fmla="*/ 581026 w 1762125"/>
              <a:gd name="connsiteY29" fmla="*/ 920750 h 1828800"/>
              <a:gd name="connsiteX30" fmla="*/ 587376 w 1762125"/>
              <a:gd name="connsiteY30" fmla="*/ 1060450 h 1828800"/>
              <a:gd name="connsiteX31" fmla="*/ 669926 w 1762125"/>
              <a:gd name="connsiteY31" fmla="*/ 1060450 h 1828800"/>
              <a:gd name="connsiteX32" fmla="*/ 669926 w 1762125"/>
              <a:gd name="connsiteY32" fmla="*/ 1149350 h 1828800"/>
              <a:gd name="connsiteX33" fmla="*/ 730251 w 1762125"/>
              <a:gd name="connsiteY33" fmla="*/ 1149350 h 1828800"/>
              <a:gd name="connsiteX34" fmla="*/ 736601 w 1762125"/>
              <a:gd name="connsiteY34" fmla="*/ 1244600 h 1828800"/>
              <a:gd name="connsiteX35" fmla="*/ 755651 w 1762125"/>
              <a:gd name="connsiteY35" fmla="*/ 1244600 h 1828800"/>
              <a:gd name="connsiteX36" fmla="*/ 758826 w 1762125"/>
              <a:gd name="connsiteY36" fmla="*/ 1311275 h 1828800"/>
              <a:gd name="connsiteX37" fmla="*/ 828676 w 1762125"/>
              <a:gd name="connsiteY37" fmla="*/ 1311275 h 1828800"/>
              <a:gd name="connsiteX38" fmla="*/ 838201 w 1762125"/>
              <a:gd name="connsiteY38" fmla="*/ 1336675 h 1828800"/>
              <a:gd name="connsiteX39" fmla="*/ 892176 w 1762125"/>
              <a:gd name="connsiteY39" fmla="*/ 1336675 h 1828800"/>
              <a:gd name="connsiteX40" fmla="*/ 889001 w 1762125"/>
              <a:gd name="connsiteY40" fmla="*/ 1403350 h 1828800"/>
              <a:gd name="connsiteX41" fmla="*/ 911226 w 1762125"/>
              <a:gd name="connsiteY41" fmla="*/ 1403350 h 1828800"/>
              <a:gd name="connsiteX42" fmla="*/ 914401 w 1762125"/>
              <a:gd name="connsiteY42" fmla="*/ 1470025 h 1828800"/>
              <a:gd name="connsiteX43" fmla="*/ 1009651 w 1762125"/>
              <a:gd name="connsiteY43" fmla="*/ 1470025 h 1828800"/>
              <a:gd name="connsiteX44" fmla="*/ 1006476 w 1762125"/>
              <a:gd name="connsiteY44" fmla="*/ 1504950 h 1828800"/>
              <a:gd name="connsiteX45" fmla="*/ 1022351 w 1762125"/>
              <a:gd name="connsiteY45" fmla="*/ 1504950 h 1828800"/>
              <a:gd name="connsiteX46" fmla="*/ 1022351 w 1762125"/>
              <a:gd name="connsiteY46" fmla="*/ 1568450 h 1828800"/>
              <a:gd name="connsiteX47" fmla="*/ 1282701 w 1762125"/>
              <a:gd name="connsiteY47" fmla="*/ 1568450 h 1828800"/>
              <a:gd name="connsiteX48" fmla="*/ 1292226 w 1762125"/>
              <a:gd name="connsiteY48" fmla="*/ 1657350 h 1828800"/>
              <a:gd name="connsiteX49" fmla="*/ 1762125 w 1762125"/>
              <a:gd name="connsiteY49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298451 w 1762125"/>
              <a:gd name="connsiteY8" fmla="*/ 374650 h 1828800"/>
              <a:gd name="connsiteX9" fmla="*/ 311151 w 1762125"/>
              <a:gd name="connsiteY9" fmla="*/ 374650 h 1828800"/>
              <a:gd name="connsiteX10" fmla="*/ 311151 w 1762125"/>
              <a:gd name="connsiteY10" fmla="*/ 415925 h 1828800"/>
              <a:gd name="connsiteX11" fmla="*/ 327026 w 1762125"/>
              <a:gd name="connsiteY11" fmla="*/ 419100 h 1828800"/>
              <a:gd name="connsiteX12" fmla="*/ 336551 w 1762125"/>
              <a:gd name="connsiteY12" fmla="*/ 450850 h 1828800"/>
              <a:gd name="connsiteX13" fmla="*/ 365126 w 1762125"/>
              <a:gd name="connsiteY13" fmla="*/ 454025 h 1828800"/>
              <a:gd name="connsiteX14" fmla="*/ 368301 w 1762125"/>
              <a:gd name="connsiteY14" fmla="*/ 479425 h 1828800"/>
              <a:gd name="connsiteX15" fmla="*/ 415926 w 1762125"/>
              <a:gd name="connsiteY15" fmla="*/ 479425 h 1828800"/>
              <a:gd name="connsiteX16" fmla="*/ 415926 w 1762125"/>
              <a:gd name="connsiteY16" fmla="*/ 574675 h 1828800"/>
              <a:gd name="connsiteX17" fmla="*/ 431801 w 1762125"/>
              <a:gd name="connsiteY17" fmla="*/ 581025 h 1828800"/>
              <a:gd name="connsiteX18" fmla="*/ 428626 w 1762125"/>
              <a:gd name="connsiteY18" fmla="*/ 638175 h 1828800"/>
              <a:gd name="connsiteX19" fmla="*/ 444501 w 1762125"/>
              <a:gd name="connsiteY19" fmla="*/ 638175 h 1828800"/>
              <a:gd name="connsiteX20" fmla="*/ 441326 w 1762125"/>
              <a:gd name="connsiteY20" fmla="*/ 708025 h 1828800"/>
              <a:gd name="connsiteX21" fmla="*/ 447676 w 1762125"/>
              <a:gd name="connsiteY21" fmla="*/ 711200 h 1828800"/>
              <a:gd name="connsiteX22" fmla="*/ 447676 w 1762125"/>
              <a:gd name="connsiteY22" fmla="*/ 800100 h 1828800"/>
              <a:gd name="connsiteX23" fmla="*/ 476251 w 1762125"/>
              <a:gd name="connsiteY23" fmla="*/ 803275 h 1828800"/>
              <a:gd name="connsiteX24" fmla="*/ 479426 w 1762125"/>
              <a:gd name="connsiteY24" fmla="*/ 819150 h 1828800"/>
              <a:gd name="connsiteX25" fmla="*/ 511176 w 1762125"/>
              <a:gd name="connsiteY25" fmla="*/ 822325 h 1828800"/>
              <a:gd name="connsiteX26" fmla="*/ 511176 w 1762125"/>
              <a:gd name="connsiteY26" fmla="*/ 844550 h 1828800"/>
              <a:gd name="connsiteX27" fmla="*/ 555626 w 1762125"/>
              <a:gd name="connsiteY27" fmla="*/ 847725 h 1828800"/>
              <a:gd name="connsiteX28" fmla="*/ 555626 w 1762125"/>
              <a:gd name="connsiteY28" fmla="*/ 914400 h 1828800"/>
              <a:gd name="connsiteX29" fmla="*/ 581026 w 1762125"/>
              <a:gd name="connsiteY29" fmla="*/ 920750 h 1828800"/>
              <a:gd name="connsiteX30" fmla="*/ 587376 w 1762125"/>
              <a:gd name="connsiteY30" fmla="*/ 1060450 h 1828800"/>
              <a:gd name="connsiteX31" fmla="*/ 669926 w 1762125"/>
              <a:gd name="connsiteY31" fmla="*/ 1060450 h 1828800"/>
              <a:gd name="connsiteX32" fmla="*/ 669926 w 1762125"/>
              <a:gd name="connsiteY32" fmla="*/ 1149350 h 1828800"/>
              <a:gd name="connsiteX33" fmla="*/ 730251 w 1762125"/>
              <a:gd name="connsiteY33" fmla="*/ 1149350 h 1828800"/>
              <a:gd name="connsiteX34" fmla="*/ 736601 w 1762125"/>
              <a:gd name="connsiteY34" fmla="*/ 1244600 h 1828800"/>
              <a:gd name="connsiteX35" fmla="*/ 755651 w 1762125"/>
              <a:gd name="connsiteY35" fmla="*/ 1244600 h 1828800"/>
              <a:gd name="connsiteX36" fmla="*/ 758826 w 1762125"/>
              <a:gd name="connsiteY36" fmla="*/ 1311275 h 1828800"/>
              <a:gd name="connsiteX37" fmla="*/ 828676 w 1762125"/>
              <a:gd name="connsiteY37" fmla="*/ 1311275 h 1828800"/>
              <a:gd name="connsiteX38" fmla="*/ 838201 w 1762125"/>
              <a:gd name="connsiteY38" fmla="*/ 1336675 h 1828800"/>
              <a:gd name="connsiteX39" fmla="*/ 892176 w 1762125"/>
              <a:gd name="connsiteY39" fmla="*/ 1336675 h 1828800"/>
              <a:gd name="connsiteX40" fmla="*/ 889001 w 1762125"/>
              <a:gd name="connsiteY40" fmla="*/ 1403350 h 1828800"/>
              <a:gd name="connsiteX41" fmla="*/ 911226 w 1762125"/>
              <a:gd name="connsiteY41" fmla="*/ 1403350 h 1828800"/>
              <a:gd name="connsiteX42" fmla="*/ 914401 w 1762125"/>
              <a:gd name="connsiteY42" fmla="*/ 1470025 h 1828800"/>
              <a:gd name="connsiteX43" fmla="*/ 1009651 w 1762125"/>
              <a:gd name="connsiteY43" fmla="*/ 1470025 h 1828800"/>
              <a:gd name="connsiteX44" fmla="*/ 1006476 w 1762125"/>
              <a:gd name="connsiteY44" fmla="*/ 1504950 h 1828800"/>
              <a:gd name="connsiteX45" fmla="*/ 1022351 w 1762125"/>
              <a:gd name="connsiteY45" fmla="*/ 1504950 h 1828800"/>
              <a:gd name="connsiteX46" fmla="*/ 1022351 w 1762125"/>
              <a:gd name="connsiteY46" fmla="*/ 1568450 h 1828800"/>
              <a:gd name="connsiteX47" fmla="*/ 1282701 w 1762125"/>
              <a:gd name="connsiteY47" fmla="*/ 1568450 h 1828800"/>
              <a:gd name="connsiteX48" fmla="*/ 1292226 w 1762125"/>
              <a:gd name="connsiteY48" fmla="*/ 1657350 h 1828800"/>
              <a:gd name="connsiteX49" fmla="*/ 1762125 w 1762125"/>
              <a:gd name="connsiteY49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298451 w 1762125"/>
              <a:gd name="connsiteY8" fmla="*/ 374650 h 1828800"/>
              <a:gd name="connsiteX9" fmla="*/ 311151 w 1762125"/>
              <a:gd name="connsiteY9" fmla="*/ 374650 h 1828800"/>
              <a:gd name="connsiteX10" fmla="*/ 311151 w 1762125"/>
              <a:gd name="connsiteY10" fmla="*/ 415925 h 1828800"/>
              <a:gd name="connsiteX11" fmla="*/ 327026 w 1762125"/>
              <a:gd name="connsiteY11" fmla="*/ 419100 h 1828800"/>
              <a:gd name="connsiteX12" fmla="*/ 336551 w 1762125"/>
              <a:gd name="connsiteY12" fmla="*/ 450850 h 1828800"/>
              <a:gd name="connsiteX13" fmla="*/ 365126 w 1762125"/>
              <a:gd name="connsiteY13" fmla="*/ 454025 h 1828800"/>
              <a:gd name="connsiteX14" fmla="*/ 368301 w 1762125"/>
              <a:gd name="connsiteY14" fmla="*/ 479425 h 1828800"/>
              <a:gd name="connsiteX15" fmla="*/ 415926 w 1762125"/>
              <a:gd name="connsiteY15" fmla="*/ 479425 h 1828800"/>
              <a:gd name="connsiteX16" fmla="*/ 415926 w 1762125"/>
              <a:gd name="connsiteY16" fmla="*/ 574675 h 1828800"/>
              <a:gd name="connsiteX17" fmla="*/ 431801 w 1762125"/>
              <a:gd name="connsiteY17" fmla="*/ 581025 h 1828800"/>
              <a:gd name="connsiteX18" fmla="*/ 428626 w 1762125"/>
              <a:gd name="connsiteY18" fmla="*/ 638175 h 1828800"/>
              <a:gd name="connsiteX19" fmla="*/ 444501 w 1762125"/>
              <a:gd name="connsiteY19" fmla="*/ 638175 h 1828800"/>
              <a:gd name="connsiteX20" fmla="*/ 441326 w 1762125"/>
              <a:gd name="connsiteY20" fmla="*/ 708025 h 1828800"/>
              <a:gd name="connsiteX21" fmla="*/ 447676 w 1762125"/>
              <a:gd name="connsiteY21" fmla="*/ 711200 h 1828800"/>
              <a:gd name="connsiteX22" fmla="*/ 447676 w 1762125"/>
              <a:gd name="connsiteY22" fmla="*/ 800100 h 1828800"/>
              <a:gd name="connsiteX23" fmla="*/ 476251 w 1762125"/>
              <a:gd name="connsiteY23" fmla="*/ 803275 h 1828800"/>
              <a:gd name="connsiteX24" fmla="*/ 479426 w 1762125"/>
              <a:gd name="connsiteY24" fmla="*/ 819150 h 1828800"/>
              <a:gd name="connsiteX25" fmla="*/ 511176 w 1762125"/>
              <a:gd name="connsiteY25" fmla="*/ 822325 h 1828800"/>
              <a:gd name="connsiteX26" fmla="*/ 511176 w 1762125"/>
              <a:gd name="connsiteY26" fmla="*/ 844550 h 1828800"/>
              <a:gd name="connsiteX27" fmla="*/ 555626 w 1762125"/>
              <a:gd name="connsiteY27" fmla="*/ 847725 h 1828800"/>
              <a:gd name="connsiteX28" fmla="*/ 555626 w 1762125"/>
              <a:gd name="connsiteY28" fmla="*/ 914400 h 1828800"/>
              <a:gd name="connsiteX29" fmla="*/ 581026 w 1762125"/>
              <a:gd name="connsiteY29" fmla="*/ 920750 h 1828800"/>
              <a:gd name="connsiteX30" fmla="*/ 587376 w 1762125"/>
              <a:gd name="connsiteY30" fmla="*/ 1060450 h 1828800"/>
              <a:gd name="connsiteX31" fmla="*/ 669926 w 1762125"/>
              <a:gd name="connsiteY31" fmla="*/ 1060450 h 1828800"/>
              <a:gd name="connsiteX32" fmla="*/ 669926 w 1762125"/>
              <a:gd name="connsiteY32" fmla="*/ 1149350 h 1828800"/>
              <a:gd name="connsiteX33" fmla="*/ 730251 w 1762125"/>
              <a:gd name="connsiteY33" fmla="*/ 1149350 h 1828800"/>
              <a:gd name="connsiteX34" fmla="*/ 736601 w 1762125"/>
              <a:gd name="connsiteY34" fmla="*/ 1244600 h 1828800"/>
              <a:gd name="connsiteX35" fmla="*/ 755651 w 1762125"/>
              <a:gd name="connsiteY35" fmla="*/ 1244600 h 1828800"/>
              <a:gd name="connsiteX36" fmla="*/ 758826 w 1762125"/>
              <a:gd name="connsiteY36" fmla="*/ 1311275 h 1828800"/>
              <a:gd name="connsiteX37" fmla="*/ 828676 w 1762125"/>
              <a:gd name="connsiteY37" fmla="*/ 1311275 h 1828800"/>
              <a:gd name="connsiteX38" fmla="*/ 838201 w 1762125"/>
              <a:gd name="connsiteY38" fmla="*/ 1336675 h 1828800"/>
              <a:gd name="connsiteX39" fmla="*/ 892176 w 1762125"/>
              <a:gd name="connsiteY39" fmla="*/ 1336675 h 1828800"/>
              <a:gd name="connsiteX40" fmla="*/ 889001 w 1762125"/>
              <a:gd name="connsiteY40" fmla="*/ 1403350 h 1828800"/>
              <a:gd name="connsiteX41" fmla="*/ 911226 w 1762125"/>
              <a:gd name="connsiteY41" fmla="*/ 1403350 h 1828800"/>
              <a:gd name="connsiteX42" fmla="*/ 914401 w 1762125"/>
              <a:gd name="connsiteY42" fmla="*/ 1470025 h 1828800"/>
              <a:gd name="connsiteX43" fmla="*/ 1009651 w 1762125"/>
              <a:gd name="connsiteY43" fmla="*/ 1470025 h 1828800"/>
              <a:gd name="connsiteX44" fmla="*/ 1006476 w 1762125"/>
              <a:gd name="connsiteY44" fmla="*/ 1504950 h 1828800"/>
              <a:gd name="connsiteX45" fmla="*/ 1022351 w 1762125"/>
              <a:gd name="connsiteY45" fmla="*/ 1504950 h 1828800"/>
              <a:gd name="connsiteX46" fmla="*/ 1022351 w 1762125"/>
              <a:gd name="connsiteY46" fmla="*/ 1568450 h 1828800"/>
              <a:gd name="connsiteX47" fmla="*/ 1282701 w 1762125"/>
              <a:gd name="connsiteY47" fmla="*/ 1568450 h 1828800"/>
              <a:gd name="connsiteX48" fmla="*/ 1292226 w 1762125"/>
              <a:gd name="connsiteY48" fmla="*/ 1657350 h 1828800"/>
              <a:gd name="connsiteX49" fmla="*/ 1393826 w 1762125"/>
              <a:gd name="connsiteY49" fmla="*/ 1654175 h 1828800"/>
              <a:gd name="connsiteX50" fmla="*/ 1762125 w 1762125"/>
              <a:gd name="connsiteY50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298451 w 1762125"/>
              <a:gd name="connsiteY8" fmla="*/ 374650 h 1828800"/>
              <a:gd name="connsiteX9" fmla="*/ 311151 w 1762125"/>
              <a:gd name="connsiteY9" fmla="*/ 374650 h 1828800"/>
              <a:gd name="connsiteX10" fmla="*/ 311151 w 1762125"/>
              <a:gd name="connsiteY10" fmla="*/ 415925 h 1828800"/>
              <a:gd name="connsiteX11" fmla="*/ 327026 w 1762125"/>
              <a:gd name="connsiteY11" fmla="*/ 419100 h 1828800"/>
              <a:gd name="connsiteX12" fmla="*/ 336551 w 1762125"/>
              <a:gd name="connsiteY12" fmla="*/ 450850 h 1828800"/>
              <a:gd name="connsiteX13" fmla="*/ 365126 w 1762125"/>
              <a:gd name="connsiteY13" fmla="*/ 454025 h 1828800"/>
              <a:gd name="connsiteX14" fmla="*/ 368301 w 1762125"/>
              <a:gd name="connsiteY14" fmla="*/ 479425 h 1828800"/>
              <a:gd name="connsiteX15" fmla="*/ 415926 w 1762125"/>
              <a:gd name="connsiteY15" fmla="*/ 479425 h 1828800"/>
              <a:gd name="connsiteX16" fmla="*/ 415926 w 1762125"/>
              <a:gd name="connsiteY16" fmla="*/ 574675 h 1828800"/>
              <a:gd name="connsiteX17" fmla="*/ 431801 w 1762125"/>
              <a:gd name="connsiteY17" fmla="*/ 581025 h 1828800"/>
              <a:gd name="connsiteX18" fmla="*/ 428626 w 1762125"/>
              <a:gd name="connsiteY18" fmla="*/ 638175 h 1828800"/>
              <a:gd name="connsiteX19" fmla="*/ 444501 w 1762125"/>
              <a:gd name="connsiteY19" fmla="*/ 638175 h 1828800"/>
              <a:gd name="connsiteX20" fmla="*/ 441326 w 1762125"/>
              <a:gd name="connsiteY20" fmla="*/ 708025 h 1828800"/>
              <a:gd name="connsiteX21" fmla="*/ 447676 w 1762125"/>
              <a:gd name="connsiteY21" fmla="*/ 711200 h 1828800"/>
              <a:gd name="connsiteX22" fmla="*/ 447676 w 1762125"/>
              <a:gd name="connsiteY22" fmla="*/ 800100 h 1828800"/>
              <a:gd name="connsiteX23" fmla="*/ 476251 w 1762125"/>
              <a:gd name="connsiteY23" fmla="*/ 803275 h 1828800"/>
              <a:gd name="connsiteX24" fmla="*/ 479426 w 1762125"/>
              <a:gd name="connsiteY24" fmla="*/ 819150 h 1828800"/>
              <a:gd name="connsiteX25" fmla="*/ 511176 w 1762125"/>
              <a:gd name="connsiteY25" fmla="*/ 822325 h 1828800"/>
              <a:gd name="connsiteX26" fmla="*/ 511176 w 1762125"/>
              <a:gd name="connsiteY26" fmla="*/ 844550 h 1828800"/>
              <a:gd name="connsiteX27" fmla="*/ 555626 w 1762125"/>
              <a:gd name="connsiteY27" fmla="*/ 847725 h 1828800"/>
              <a:gd name="connsiteX28" fmla="*/ 555626 w 1762125"/>
              <a:gd name="connsiteY28" fmla="*/ 914400 h 1828800"/>
              <a:gd name="connsiteX29" fmla="*/ 581026 w 1762125"/>
              <a:gd name="connsiteY29" fmla="*/ 920750 h 1828800"/>
              <a:gd name="connsiteX30" fmla="*/ 587376 w 1762125"/>
              <a:gd name="connsiteY30" fmla="*/ 1060450 h 1828800"/>
              <a:gd name="connsiteX31" fmla="*/ 669926 w 1762125"/>
              <a:gd name="connsiteY31" fmla="*/ 1060450 h 1828800"/>
              <a:gd name="connsiteX32" fmla="*/ 669926 w 1762125"/>
              <a:gd name="connsiteY32" fmla="*/ 1149350 h 1828800"/>
              <a:gd name="connsiteX33" fmla="*/ 730251 w 1762125"/>
              <a:gd name="connsiteY33" fmla="*/ 1149350 h 1828800"/>
              <a:gd name="connsiteX34" fmla="*/ 736601 w 1762125"/>
              <a:gd name="connsiteY34" fmla="*/ 1244600 h 1828800"/>
              <a:gd name="connsiteX35" fmla="*/ 755651 w 1762125"/>
              <a:gd name="connsiteY35" fmla="*/ 1244600 h 1828800"/>
              <a:gd name="connsiteX36" fmla="*/ 758826 w 1762125"/>
              <a:gd name="connsiteY36" fmla="*/ 1311275 h 1828800"/>
              <a:gd name="connsiteX37" fmla="*/ 828676 w 1762125"/>
              <a:gd name="connsiteY37" fmla="*/ 1311275 h 1828800"/>
              <a:gd name="connsiteX38" fmla="*/ 838201 w 1762125"/>
              <a:gd name="connsiteY38" fmla="*/ 1336675 h 1828800"/>
              <a:gd name="connsiteX39" fmla="*/ 892176 w 1762125"/>
              <a:gd name="connsiteY39" fmla="*/ 1336675 h 1828800"/>
              <a:gd name="connsiteX40" fmla="*/ 889001 w 1762125"/>
              <a:gd name="connsiteY40" fmla="*/ 1403350 h 1828800"/>
              <a:gd name="connsiteX41" fmla="*/ 911226 w 1762125"/>
              <a:gd name="connsiteY41" fmla="*/ 1403350 h 1828800"/>
              <a:gd name="connsiteX42" fmla="*/ 914401 w 1762125"/>
              <a:gd name="connsiteY42" fmla="*/ 1470025 h 1828800"/>
              <a:gd name="connsiteX43" fmla="*/ 1009651 w 1762125"/>
              <a:gd name="connsiteY43" fmla="*/ 1470025 h 1828800"/>
              <a:gd name="connsiteX44" fmla="*/ 1006476 w 1762125"/>
              <a:gd name="connsiteY44" fmla="*/ 1504950 h 1828800"/>
              <a:gd name="connsiteX45" fmla="*/ 1022351 w 1762125"/>
              <a:gd name="connsiteY45" fmla="*/ 1504950 h 1828800"/>
              <a:gd name="connsiteX46" fmla="*/ 1022351 w 1762125"/>
              <a:gd name="connsiteY46" fmla="*/ 1568450 h 1828800"/>
              <a:gd name="connsiteX47" fmla="*/ 1282701 w 1762125"/>
              <a:gd name="connsiteY47" fmla="*/ 1568450 h 1828800"/>
              <a:gd name="connsiteX48" fmla="*/ 1292226 w 1762125"/>
              <a:gd name="connsiteY48" fmla="*/ 1657350 h 1828800"/>
              <a:gd name="connsiteX49" fmla="*/ 1393826 w 1762125"/>
              <a:gd name="connsiteY49" fmla="*/ 1654175 h 1828800"/>
              <a:gd name="connsiteX50" fmla="*/ 1762125 w 1762125"/>
              <a:gd name="connsiteY50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298451 w 1762125"/>
              <a:gd name="connsiteY8" fmla="*/ 374650 h 1828800"/>
              <a:gd name="connsiteX9" fmla="*/ 311151 w 1762125"/>
              <a:gd name="connsiteY9" fmla="*/ 374650 h 1828800"/>
              <a:gd name="connsiteX10" fmla="*/ 311151 w 1762125"/>
              <a:gd name="connsiteY10" fmla="*/ 415925 h 1828800"/>
              <a:gd name="connsiteX11" fmla="*/ 327026 w 1762125"/>
              <a:gd name="connsiteY11" fmla="*/ 419100 h 1828800"/>
              <a:gd name="connsiteX12" fmla="*/ 336551 w 1762125"/>
              <a:gd name="connsiteY12" fmla="*/ 450850 h 1828800"/>
              <a:gd name="connsiteX13" fmla="*/ 365126 w 1762125"/>
              <a:gd name="connsiteY13" fmla="*/ 454025 h 1828800"/>
              <a:gd name="connsiteX14" fmla="*/ 368301 w 1762125"/>
              <a:gd name="connsiteY14" fmla="*/ 479425 h 1828800"/>
              <a:gd name="connsiteX15" fmla="*/ 415926 w 1762125"/>
              <a:gd name="connsiteY15" fmla="*/ 479425 h 1828800"/>
              <a:gd name="connsiteX16" fmla="*/ 415926 w 1762125"/>
              <a:gd name="connsiteY16" fmla="*/ 574675 h 1828800"/>
              <a:gd name="connsiteX17" fmla="*/ 431801 w 1762125"/>
              <a:gd name="connsiteY17" fmla="*/ 581025 h 1828800"/>
              <a:gd name="connsiteX18" fmla="*/ 428626 w 1762125"/>
              <a:gd name="connsiteY18" fmla="*/ 638175 h 1828800"/>
              <a:gd name="connsiteX19" fmla="*/ 444501 w 1762125"/>
              <a:gd name="connsiteY19" fmla="*/ 638175 h 1828800"/>
              <a:gd name="connsiteX20" fmla="*/ 441326 w 1762125"/>
              <a:gd name="connsiteY20" fmla="*/ 708025 h 1828800"/>
              <a:gd name="connsiteX21" fmla="*/ 447676 w 1762125"/>
              <a:gd name="connsiteY21" fmla="*/ 711200 h 1828800"/>
              <a:gd name="connsiteX22" fmla="*/ 447676 w 1762125"/>
              <a:gd name="connsiteY22" fmla="*/ 800100 h 1828800"/>
              <a:gd name="connsiteX23" fmla="*/ 476251 w 1762125"/>
              <a:gd name="connsiteY23" fmla="*/ 803275 h 1828800"/>
              <a:gd name="connsiteX24" fmla="*/ 479426 w 1762125"/>
              <a:gd name="connsiteY24" fmla="*/ 819150 h 1828800"/>
              <a:gd name="connsiteX25" fmla="*/ 511176 w 1762125"/>
              <a:gd name="connsiteY25" fmla="*/ 822325 h 1828800"/>
              <a:gd name="connsiteX26" fmla="*/ 511176 w 1762125"/>
              <a:gd name="connsiteY26" fmla="*/ 844550 h 1828800"/>
              <a:gd name="connsiteX27" fmla="*/ 555626 w 1762125"/>
              <a:gd name="connsiteY27" fmla="*/ 847725 h 1828800"/>
              <a:gd name="connsiteX28" fmla="*/ 555626 w 1762125"/>
              <a:gd name="connsiteY28" fmla="*/ 914400 h 1828800"/>
              <a:gd name="connsiteX29" fmla="*/ 581026 w 1762125"/>
              <a:gd name="connsiteY29" fmla="*/ 920750 h 1828800"/>
              <a:gd name="connsiteX30" fmla="*/ 587376 w 1762125"/>
              <a:gd name="connsiteY30" fmla="*/ 1060450 h 1828800"/>
              <a:gd name="connsiteX31" fmla="*/ 669926 w 1762125"/>
              <a:gd name="connsiteY31" fmla="*/ 1060450 h 1828800"/>
              <a:gd name="connsiteX32" fmla="*/ 669926 w 1762125"/>
              <a:gd name="connsiteY32" fmla="*/ 1149350 h 1828800"/>
              <a:gd name="connsiteX33" fmla="*/ 730251 w 1762125"/>
              <a:gd name="connsiteY33" fmla="*/ 1149350 h 1828800"/>
              <a:gd name="connsiteX34" fmla="*/ 736601 w 1762125"/>
              <a:gd name="connsiteY34" fmla="*/ 1244600 h 1828800"/>
              <a:gd name="connsiteX35" fmla="*/ 755651 w 1762125"/>
              <a:gd name="connsiteY35" fmla="*/ 1244600 h 1828800"/>
              <a:gd name="connsiteX36" fmla="*/ 758826 w 1762125"/>
              <a:gd name="connsiteY36" fmla="*/ 1311275 h 1828800"/>
              <a:gd name="connsiteX37" fmla="*/ 828676 w 1762125"/>
              <a:gd name="connsiteY37" fmla="*/ 1311275 h 1828800"/>
              <a:gd name="connsiteX38" fmla="*/ 838201 w 1762125"/>
              <a:gd name="connsiteY38" fmla="*/ 1336675 h 1828800"/>
              <a:gd name="connsiteX39" fmla="*/ 892176 w 1762125"/>
              <a:gd name="connsiteY39" fmla="*/ 1336675 h 1828800"/>
              <a:gd name="connsiteX40" fmla="*/ 889001 w 1762125"/>
              <a:gd name="connsiteY40" fmla="*/ 1403350 h 1828800"/>
              <a:gd name="connsiteX41" fmla="*/ 911226 w 1762125"/>
              <a:gd name="connsiteY41" fmla="*/ 1403350 h 1828800"/>
              <a:gd name="connsiteX42" fmla="*/ 914401 w 1762125"/>
              <a:gd name="connsiteY42" fmla="*/ 1470025 h 1828800"/>
              <a:gd name="connsiteX43" fmla="*/ 1009651 w 1762125"/>
              <a:gd name="connsiteY43" fmla="*/ 1470025 h 1828800"/>
              <a:gd name="connsiteX44" fmla="*/ 1006476 w 1762125"/>
              <a:gd name="connsiteY44" fmla="*/ 1504950 h 1828800"/>
              <a:gd name="connsiteX45" fmla="*/ 1022351 w 1762125"/>
              <a:gd name="connsiteY45" fmla="*/ 1504950 h 1828800"/>
              <a:gd name="connsiteX46" fmla="*/ 1022351 w 1762125"/>
              <a:gd name="connsiteY46" fmla="*/ 1568450 h 1828800"/>
              <a:gd name="connsiteX47" fmla="*/ 1282701 w 1762125"/>
              <a:gd name="connsiteY47" fmla="*/ 1568450 h 1828800"/>
              <a:gd name="connsiteX48" fmla="*/ 1282701 w 1762125"/>
              <a:gd name="connsiteY48" fmla="*/ 1657350 h 1828800"/>
              <a:gd name="connsiteX49" fmla="*/ 1393826 w 1762125"/>
              <a:gd name="connsiteY49" fmla="*/ 1654175 h 1828800"/>
              <a:gd name="connsiteX50" fmla="*/ 1762125 w 1762125"/>
              <a:gd name="connsiteY50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298451 w 1762125"/>
              <a:gd name="connsiteY8" fmla="*/ 374650 h 1828800"/>
              <a:gd name="connsiteX9" fmla="*/ 311151 w 1762125"/>
              <a:gd name="connsiteY9" fmla="*/ 374650 h 1828800"/>
              <a:gd name="connsiteX10" fmla="*/ 311151 w 1762125"/>
              <a:gd name="connsiteY10" fmla="*/ 415925 h 1828800"/>
              <a:gd name="connsiteX11" fmla="*/ 327026 w 1762125"/>
              <a:gd name="connsiteY11" fmla="*/ 419100 h 1828800"/>
              <a:gd name="connsiteX12" fmla="*/ 336551 w 1762125"/>
              <a:gd name="connsiteY12" fmla="*/ 450850 h 1828800"/>
              <a:gd name="connsiteX13" fmla="*/ 365126 w 1762125"/>
              <a:gd name="connsiteY13" fmla="*/ 454025 h 1828800"/>
              <a:gd name="connsiteX14" fmla="*/ 368301 w 1762125"/>
              <a:gd name="connsiteY14" fmla="*/ 479425 h 1828800"/>
              <a:gd name="connsiteX15" fmla="*/ 415926 w 1762125"/>
              <a:gd name="connsiteY15" fmla="*/ 479425 h 1828800"/>
              <a:gd name="connsiteX16" fmla="*/ 415926 w 1762125"/>
              <a:gd name="connsiteY16" fmla="*/ 574675 h 1828800"/>
              <a:gd name="connsiteX17" fmla="*/ 431801 w 1762125"/>
              <a:gd name="connsiteY17" fmla="*/ 581025 h 1828800"/>
              <a:gd name="connsiteX18" fmla="*/ 428626 w 1762125"/>
              <a:gd name="connsiteY18" fmla="*/ 638175 h 1828800"/>
              <a:gd name="connsiteX19" fmla="*/ 444501 w 1762125"/>
              <a:gd name="connsiteY19" fmla="*/ 638175 h 1828800"/>
              <a:gd name="connsiteX20" fmla="*/ 441326 w 1762125"/>
              <a:gd name="connsiteY20" fmla="*/ 708025 h 1828800"/>
              <a:gd name="connsiteX21" fmla="*/ 447676 w 1762125"/>
              <a:gd name="connsiteY21" fmla="*/ 711200 h 1828800"/>
              <a:gd name="connsiteX22" fmla="*/ 447676 w 1762125"/>
              <a:gd name="connsiteY22" fmla="*/ 800100 h 1828800"/>
              <a:gd name="connsiteX23" fmla="*/ 476251 w 1762125"/>
              <a:gd name="connsiteY23" fmla="*/ 803275 h 1828800"/>
              <a:gd name="connsiteX24" fmla="*/ 479426 w 1762125"/>
              <a:gd name="connsiteY24" fmla="*/ 819150 h 1828800"/>
              <a:gd name="connsiteX25" fmla="*/ 511176 w 1762125"/>
              <a:gd name="connsiteY25" fmla="*/ 822325 h 1828800"/>
              <a:gd name="connsiteX26" fmla="*/ 511176 w 1762125"/>
              <a:gd name="connsiteY26" fmla="*/ 844550 h 1828800"/>
              <a:gd name="connsiteX27" fmla="*/ 555626 w 1762125"/>
              <a:gd name="connsiteY27" fmla="*/ 847725 h 1828800"/>
              <a:gd name="connsiteX28" fmla="*/ 555626 w 1762125"/>
              <a:gd name="connsiteY28" fmla="*/ 914400 h 1828800"/>
              <a:gd name="connsiteX29" fmla="*/ 581026 w 1762125"/>
              <a:gd name="connsiteY29" fmla="*/ 920750 h 1828800"/>
              <a:gd name="connsiteX30" fmla="*/ 587376 w 1762125"/>
              <a:gd name="connsiteY30" fmla="*/ 1060450 h 1828800"/>
              <a:gd name="connsiteX31" fmla="*/ 669926 w 1762125"/>
              <a:gd name="connsiteY31" fmla="*/ 1060450 h 1828800"/>
              <a:gd name="connsiteX32" fmla="*/ 669926 w 1762125"/>
              <a:gd name="connsiteY32" fmla="*/ 1149350 h 1828800"/>
              <a:gd name="connsiteX33" fmla="*/ 730251 w 1762125"/>
              <a:gd name="connsiteY33" fmla="*/ 1149350 h 1828800"/>
              <a:gd name="connsiteX34" fmla="*/ 736601 w 1762125"/>
              <a:gd name="connsiteY34" fmla="*/ 1244600 h 1828800"/>
              <a:gd name="connsiteX35" fmla="*/ 755651 w 1762125"/>
              <a:gd name="connsiteY35" fmla="*/ 1244600 h 1828800"/>
              <a:gd name="connsiteX36" fmla="*/ 758826 w 1762125"/>
              <a:gd name="connsiteY36" fmla="*/ 1311275 h 1828800"/>
              <a:gd name="connsiteX37" fmla="*/ 828676 w 1762125"/>
              <a:gd name="connsiteY37" fmla="*/ 1311275 h 1828800"/>
              <a:gd name="connsiteX38" fmla="*/ 838201 w 1762125"/>
              <a:gd name="connsiteY38" fmla="*/ 1336675 h 1828800"/>
              <a:gd name="connsiteX39" fmla="*/ 892176 w 1762125"/>
              <a:gd name="connsiteY39" fmla="*/ 1336675 h 1828800"/>
              <a:gd name="connsiteX40" fmla="*/ 889001 w 1762125"/>
              <a:gd name="connsiteY40" fmla="*/ 1403350 h 1828800"/>
              <a:gd name="connsiteX41" fmla="*/ 911226 w 1762125"/>
              <a:gd name="connsiteY41" fmla="*/ 1403350 h 1828800"/>
              <a:gd name="connsiteX42" fmla="*/ 914401 w 1762125"/>
              <a:gd name="connsiteY42" fmla="*/ 1470025 h 1828800"/>
              <a:gd name="connsiteX43" fmla="*/ 1009651 w 1762125"/>
              <a:gd name="connsiteY43" fmla="*/ 1470025 h 1828800"/>
              <a:gd name="connsiteX44" fmla="*/ 1006476 w 1762125"/>
              <a:gd name="connsiteY44" fmla="*/ 1504950 h 1828800"/>
              <a:gd name="connsiteX45" fmla="*/ 1022351 w 1762125"/>
              <a:gd name="connsiteY45" fmla="*/ 1504950 h 1828800"/>
              <a:gd name="connsiteX46" fmla="*/ 1022351 w 1762125"/>
              <a:gd name="connsiteY46" fmla="*/ 1568450 h 1828800"/>
              <a:gd name="connsiteX47" fmla="*/ 1282701 w 1762125"/>
              <a:gd name="connsiteY47" fmla="*/ 1568450 h 1828800"/>
              <a:gd name="connsiteX48" fmla="*/ 1282701 w 1762125"/>
              <a:gd name="connsiteY48" fmla="*/ 1657350 h 1828800"/>
              <a:gd name="connsiteX49" fmla="*/ 1393826 w 1762125"/>
              <a:gd name="connsiteY49" fmla="*/ 1654175 h 1828800"/>
              <a:gd name="connsiteX50" fmla="*/ 1403351 w 1762125"/>
              <a:gd name="connsiteY50" fmla="*/ 1698625 h 1828800"/>
              <a:gd name="connsiteX51" fmla="*/ 1762125 w 1762125"/>
              <a:gd name="connsiteY51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298451 w 1762125"/>
              <a:gd name="connsiteY8" fmla="*/ 374650 h 1828800"/>
              <a:gd name="connsiteX9" fmla="*/ 311151 w 1762125"/>
              <a:gd name="connsiteY9" fmla="*/ 374650 h 1828800"/>
              <a:gd name="connsiteX10" fmla="*/ 311151 w 1762125"/>
              <a:gd name="connsiteY10" fmla="*/ 415925 h 1828800"/>
              <a:gd name="connsiteX11" fmla="*/ 327026 w 1762125"/>
              <a:gd name="connsiteY11" fmla="*/ 419100 h 1828800"/>
              <a:gd name="connsiteX12" fmla="*/ 336551 w 1762125"/>
              <a:gd name="connsiteY12" fmla="*/ 450850 h 1828800"/>
              <a:gd name="connsiteX13" fmla="*/ 365126 w 1762125"/>
              <a:gd name="connsiteY13" fmla="*/ 454025 h 1828800"/>
              <a:gd name="connsiteX14" fmla="*/ 368301 w 1762125"/>
              <a:gd name="connsiteY14" fmla="*/ 479425 h 1828800"/>
              <a:gd name="connsiteX15" fmla="*/ 415926 w 1762125"/>
              <a:gd name="connsiteY15" fmla="*/ 479425 h 1828800"/>
              <a:gd name="connsiteX16" fmla="*/ 415926 w 1762125"/>
              <a:gd name="connsiteY16" fmla="*/ 574675 h 1828800"/>
              <a:gd name="connsiteX17" fmla="*/ 431801 w 1762125"/>
              <a:gd name="connsiteY17" fmla="*/ 581025 h 1828800"/>
              <a:gd name="connsiteX18" fmla="*/ 428626 w 1762125"/>
              <a:gd name="connsiteY18" fmla="*/ 638175 h 1828800"/>
              <a:gd name="connsiteX19" fmla="*/ 444501 w 1762125"/>
              <a:gd name="connsiteY19" fmla="*/ 638175 h 1828800"/>
              <a:gd name="connsiteX20" fmla="*/ 441326 w 1762125"/>
              <a:gd name="connsiteY20" fmla="*/ 708025 h 1828800"/>
              <a:gd name="connsiteX21" fmla="*/ 447676 w 1762125"/>
              <a:gd name="connsiteY21" fmla="*/ 711200 h 1828800"/>
              <a:gd name="connsiteX22" fmla="*/ 447676 w 1762125"/>
              <a:gd name="connsiteY22" fmla="*/ 800100 h 1828800"/>
              <a:gd name="connsiteX23" fmla="*/ 476251 w 1762125"/>
              <a:gd name="connsiteY23" fmla="*/ 803275 h 1828800"/>
              <a:gd name="connsiteX24" fmla="*/ 479426 w 1762125"/>
              <a:gd name="connsiteY24" fmla="*/ 819150 h 1828800"/>
              <a:gd name="connsiteX25" fmla="*/ 511176 w 1762125"/>
              <a:gd name="connsiteY25" fmla="*/ 822325 h 1828800"/>
              <a:gd name="connsiteX26" fmla="*/ 511176 w 1762125"/>
              <a:gd name="connsiteY26" fmla="*/ 844550 h 1828800"/>
              <a:gd name="connsiteX27" fmla="*/ 555626 w 1762125"/>
              <a:gd name="connsiteY27" fmla="*/ 847725 h 1828800"/>
              <a:gd name="connsiteX28" fmla="*/ 555626 w 1762125"/>
              <a:gd name="connsiteY28" fmla="*/ 914400 h 1828800"/>
              <a:gd name="connsiteX29" fmla="*/ 581026 w 1762125"/>
              <a:gd name="connsiteY29" fmla="*/ 920750 h 1828800"/>
              <a:gd name="connsiteX30" fmla="*/ 587376 w 1762125"/>
              <a:gd name="connsiteY30" fmla="*/ 1060450 h 1828800"/>
              <a:gd name="connsiteX31" fmla="*/ 669926 w 1762125"/>
              <a:gd name="connsiteY31" fmla="*/ 1060450 h 1828800"/>
              <a:gd name="connsiteX32" fmla="*/ 669926 w 1762125"/>
              <a:gd name="connsiteY32" fmla="*/ 1149350 h 1828800"/>
              <a:gd name="connsiteX33" fmla="*/ 730251 w 1762125"/>
              <a:gd name="connsiteY33" fmla="*/ 1149350 h 1828800"/>
              <a:gd name="connsiteX34" fmla="*/ 736601 w 1762125"/>
              <a:gd name="connsiteY34" fmla="*/ 1244600 h 1828800"/>
              <a:gd name="connsiteX35" fmla="*/ 755651 w 1762125"/>
              <a:gd name="connsiteY35" fmla="*/ 1244600 h 1828800"/>
              <a:gd name="connsiteX36" fmla="*/ 758826 w 1762125"/>
              <a:gd name="connsiteY36" fmla="*/ 1311275 h 1828800"/>
              <a:gd name="connsiteX37" fmla="*/ 828676 w 1762125"/>
              <a:gd name="connsiteY37" fmla="*/ 1311275 h 1828800"/>
              <a:gd name="connsiteX38" fmla="*/ 838201 w 1762125"/>
              <a:gd name="connsiteY38" fmla="*/ 1336675 h 1828800"/>
              <a:gd name="connsiteX39" fmla="*/ 892176 w 1762125"/>
              <a:gd name="connsiteY39" fmla="*/ 1336675 h 1828800"/>
              <a:gd name="connsiteX40" fmla="*/ 889001 w 1762125"/>
              <a:gd name="connsiteY40" fmla="*/ 1403350 h 1828800"/>
              <a:gd name="connsiteX41" fmla="*/ 911226 w 1762125"/>
              <a:gd name="connsiteY41" fmla="*/ 1403350 h 1828800"/>
              <a:gd name="connsiteX42" fmla="*/ 914401 w 1762125"/>
              <a:gd name="connsiteY42" fmla="*/ 1470025 h 1828800"/>
              <a:gd name="connsiteX43" fmla="*/ 1009651 w 1762125"/>
              <a:gd name="connsiteY43" fmla="*/ 1470025 h 1828800"/>
              <a:gd name="connsiteX44" fmla="*/ 1006476 w 1762125"/>
              <a:gd name="connsiteY44" fmla="*/ 1504950 h 1828800"/>
              <a:gd name="connsiteX45" fmla="*/ 1022351 w 1762125"/>
              <a:gd name="connsiteY45" fmla="*/ 1504950 h 1828800"/>
              <a:gd name="connsiteX46" fmla="*/ 1022351 w 1762125"/>
              <a:gd name="connsiteY46" fmla="*/ 1568450 h 1828800"/>
              <a:gd name="connsiteX47" fmla="*/ 1282701 w 1762125"/>
              <a:gd name="connsiteY47" fmla="*/ 1568450 h 1828800"/>
              <a:gd name="connsiteX48" fmla="*/ 1282701 w 1762125"/>
              <a:gd name="connsiteY48" fmla="*/ 1657350 h 1828800"/>
              <a:gd name="connsiteX49" fmla="*/ 1393826 w 1762125"/>
              <a:gd name="connsiteY49" fmla="*/ 1654175 h 1828800"/>
              <a:gd name="connsiteX50" fmla="*/ 1403351 w 1762125"/>
              <a:gd name="connsiteY50" fmla="*/ 1698625 h 1828800"/>
              <a:gd name="connsiteX51" fmla="*/ 1762125 w 1762125"/>
              <a:gd name="connsiteY51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298451 w 1762125"/>
              <a:gd name="connsiteY8" fmla="*/ 374650 h 1828800"/>
              <a:gd name="connsiteX9" fmla="*/ 311151 w 1762125"/>
              <a:gd name="connsiteY9" fmla="*/ 374650 h 1828800"/>
              <a:gd name="connsiteX10" fmla="*/ 311151 w 1762125"/>
              <a:gd name="connsiteY10" fmla="*/ 415925 h 1828800"/>
              <a:gd name="connsiteX11" fmla="*/ 327026 w 1762125"/>
              <a:gd name="connsiteY11" fmla="*/ 419100 h 1828800"/>
              <a:gd name="connsiteX12" fmla="*/ 336551 w 1762125"/>
              <a:gd name="connsiteY12" fmla="*/ 450850 h 1828800"/>
              <a:gd name="connsiteX13" fmla="*/ 365126 w 1762125"/>
              <a:gd name="connsiteY13" fmla="*/ 454025 h 1828800"/>
              <a:gd name="connsiteX14" fmla="*/ 368301 w 1762125"/>
              <a:gd name="connsiteY14" fmla="*/ 479425 h 1828800"/>
              <a:gd name="connsiteX15" fmla="*/ 415926 w 1762125"/>
              <a:gd name="connsiteY15" fmla="*/ 479425 h 1828800"/>
              <a:gd name="connsiteX16" fmla="*/ 415926 w 1762125"/>
              <a:gd name="connsiteY16" fmla="*/ 574675 h 1828800"/>
              <a:gd name="connsiteX17" fmla="*/ 431801 w 1762125"/>
              <a:gd name="connsiteY17" fmla="*/ 581025 h 1828800"/>
              <a:gd name="connsiteX18" fmla="*/ 428626 w 1762125"/>
              <a:gd name="connsiteY18" fmla="*/ 638175 h 1828800"/>
              <a:gd name="connsiteX19" fmla="*/ 444501 w 1762125"/>
              <a:gd name="connsiteY19" fmla="*/ 638175 h 1828800"/>
              <a:gd name="connsiteX20" fmla="*/ 441326 w 1762125"/>
              <a:gd name="connsiteY20" fmla="*/ 708025 h 1828800"/>
              <a:gd name="connsiteX21" fmla="*/ 447676 w 1762125"/>
              <a:gd name="connsiteY21" fmla="*/ 711200 h 1828800"/>
              <a:gd name="connsiteX22" fmla="*/ 447676 w 1762125"/>
              <a:gd name="connsiteY22" fmla="*/ 800100 h 1828800"/>
              <a:gd name="connsiteX23" fmla="*/ 476251 w 1762125"/>
              <a:gd name="connsiteY23" fmla="*/ 803275 h 1828800"/>
              <a:gd name="connsiteX24" fmla="*/ 479426 w 1762125"/>
              <a:gd name="connsiteY24" fmla="*/ 819150 h 1828800"/>
              <a:gd name="connsiteX25" fmla="*/ 511176 w 1762125"/>
              <a:gd name="connsiteY25" fmla="*/ 822325 h 1828800"/>
              <a:gd name="connsiteX26" fmla="*/ 511176 w 1762125"/>
              <a:gd name="connsiteY26" fmla="*/ 844550 h 1828800"/>
              <a:gd name="connsiteX27" fmla="*/ 555626 w 1762125"/>
              <a:gd name="connsiteY27" fmla="*/ 847725 h 1828800"/>
              <a:gd name="connsiteX28" fmla="*/ 555626 w 1762125"/>
              <a:gd name="connsiteY28" fmla="*/ 914400 h 1828800"/>
              <a:gd name="connsiteX29" fmla="*/ 581026 w 1762125"/>
              <a:gd name="connsiteY29" fmla="*/ 920750 h 1828800"/>
              <a:gd name="connsiteX30" fmla="*/ 587376 w 1762125"/>
              <a:gd name="connsiteY30" fmla="*/ 1060450 h 1828800"/>
              <a:gd name="connsiteX31" fmla="*/ 669926 w 1762125"/>
              <a:gd name="connsiteY31" fmla="*/ 1060450 h 1828800"/>
              <a:gd name="connsiteX32" fmla="*/ 669926 w 1762125"/>
              <a:gd name="connsiteY32" fmla="*/ 1149350 h 1828800"/>
              <a:gd name="connsiteX33" fmla="*/ 730251 w 1762125"/>
              <a:gd name="connsiteY33" fmla="*/ 1149350 h 1828800"/>
              <a:gd name="connsiteX34" fmla="*/ 736601 w 1762125"/>
              <a:gd name="connsiteY34" fmla="*/ 1244600 h 1828800"/>
              <a:gd name="connsiteX35" fmla="*/ 755651 w 1762125"/>
              <a:gd name="connsiteY35" fmla="*/ 1244600 h 1828800"/>
              <a:gd name="connsiteX36" fmla="*/ 758826 w 1762125"/>
              <a:gd name="connsiteY36" fmla="*/ 1311275 h 1828800"/>
              <a:gd name="connsiteX37" fmla="*/ 828676 w 1762125"/>
              <a:gd name="connsiteY37" fmla="*/ 1311275 h 1828800"/>
              <a:gd name="connsiteX38" fmla="*/ 838201 w 1762125"/>
              <a:gd name="connsiteY38" fmla="*/ 1336675 h 1828800"/>
              <a:gd name="connsiteX39" fmla="*/ 892176 w 1762125"/>
              <a:gd name="connsiteY39" fmla="*/ 1336675 h 1828800"/>
              <a:gd name="connsiteX40" fmla="*/ 889001 w 1762125"/>
              <a:gd name="connsiteY40" fmla="*/ 1403350 h 1828800"/>
              <a:gd name="connsiteX41" fmla="*/ 911226 w 1762125"/>
              <a:gd name="connsiteY41" fmla="*/ 1403350 h 1828800"/>
              <a:gd name="connsiteX42" fmla="*/ 914401 w 1762125"/>
              <a:gd name="connsiteY42" fmla="*/ 1470025 h 1828800"/>
              <a:gd name="connsiteX43" fmla="*/ 1009651 w 1762125"/>
              <a:gd name="connsiteY43" fmla="*/ 1470025 h 1828800"/>
              <a:gd name="connsiteX44" fmla="*/ 1006476 w 1762125"/>
              <a:gd name="connsiteY44" fmla="*/ 1504950 h 1828800"/>
              <a:gd name="connsiteX45" fmla="*/ 1022351 w 1762125"/>
              <a:gd name="connsiteY45" fmla="*/ 1504950 h 1828800"/>
              <a:gd name="connsiteX46" fmla="*/ 1022351 w 1762125"/>
              <a:gd name="connsiteY46" fmla="*/ 1568450 h 1828800"/>
              <a:gd name="connsiteX47" fmla="*/ 1282701 w 1762125"/>
              <a:gd name="connsiteY47" fmla="*/ 1568450 h 1828800"/>
              <a:gd name="connsiteX48" fmla="*/ 1282701 w 1762125"/>
              <a:gd name="connsiteY48" fmla="*/ 1657350 h 1828800"/>
              <a:gd name="connsiteX49" fmla="*/ 1393826 w 1762125"/>
              <a:gd name="connsiteY49" fmla="*/ 1654175 h 1828800"/>
              <a:gd name="connsiteX50" fmla="*/ 1403351 w 1762125"/>
              <a:gd name="connsiteY50" fmla="*/ 1698625 h 1828800"/>
              <a:gd name="connsiteX51" fmla="*/ 1460501 w 1762125"/>
              <a:gd name="connsiteY51" fmla="*/ 1698625 h 1828800"/>
              <a:gd name="connsiteX52" fmla="*/ 1762125 w 1762125"/>
              <a:gd name="connsiteY52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298451 w 1762125"/>
              <a:gd name="connsiteY8" fmla="*/ 374650 h 1828800"/>
              <a:gd name="connsiteX9" fmla="*/ 311151 w 1762125"/>
              <a:gd name="connsiteY9" fmla="*/ 374650 h 1828800"/>
              <a:gd name="connsiteX10" fmla="*/ 311151 w 1762125"/>
              <a:gd name="connsiteY10" fmla="*/ 415925 h 1828800"/>
              <a:gd name="connsiteX11" fmla="*/ 327026 w 1762125"/>
              <a:gd name="connsiteY11" fmla="*/ 419100 h 1828800"/>
              <a:gd name="connsiteX12" fmla="*/ 336551 w 1762125"/>
              <a:gd name="connsiteY12" fmla="*/ 450850 h 1828800"/>
              <a:gd name="connsiteX13" fmla="*/ 365126 w 1762125"/>
              <a:gd name="connsiteY13" fmla="*/ 454025 h 1828800"/>
              <a:gd name="connsiteX14" fmla="*/ 368301 w 1762125"/>
              <a:gd name="connsiteY14" fmla="*/ 479425 h 1828800"/>
              <a:gd name="connsiteX15" fmla="*/ 415926 w 1762125"/>
              <a:gd name="connsiteY15" fmla="*/ 479425 h 1828800"/>
              <a:gd name="connsiteX16" fmla="*/ 415926 w 1762125"/>
              <a:gd name="connsiteY16" fmla="*/ 574675 h 1828800"/>
              <a:gd name="connsiteX17" fmla="*/ 431801 w 1762125"/>
              <a:gd name="connsiteY17" fmla="*/ 581025 h 1828800"/>
              <a:gd name="connsiteX18" fmla="*/ 428626 w 1762125"/>
              <a:gd name="connsiteY18" fmla="*/ 638175 h 1828800"/>
              <a:gd name="connsiteX19" fmla="*/ 444501 w 1762125"/>
              <a:gd name="connsiteY19" fmla="*/ 638175 h 1828800"/>
              <a:gd name="connsiteX20" fmla="*/ 441326 w 1762125"/>
              <a:gd name="connsiteY20" fmla="*/ 708025 h 1828800"/>
              <a:gd name="connsiteX21" fmla="*/ 447676 w 1762125"/>
              <a:gd name="connsiteY21" fmla="*/ 711200 h 1828800"/>
              <a:gd name="connsiteX22" fmla="*/ 447676 w 1762125"/>
              <a:gd name="connsiteY22" fmla="*/ 800100 h 1828800"/>
              <a:gd name="connsiteX23" fmla="*/ 476251 w 1762125"/>
              <a:gd name="connsiteY23" fmla="*/ 803275 h 1828800"/>
              <a:gd name="connsiteX24" fmla="*/ 479426 w 1762125"/>
              <a:gd name="connsiteY24" fmla="*/ 819150 h 1828800"/>
              <a:gd name="connsiteX25" fmla="*/ 511176 w 1762125"/>
              <a:gd name="connsiteY25" fmla="*/ 822325 h 1828800"/>
              <a:gd name="connsiteX26" fmla="*/ 511176 w 1762125"/>
              <a:gd name="connsiteY26" fmla="*/ 844550 h 1828800"/>
              <a:gd name="connsiteX27" fmla="*/ 555626 w 1762125"/>
              <a:gd name="connsiteY27" fmla="*/ 847725 h 1828800"/>
              <a:gd name="connsiteX28" fmla="*/ 555626 w 1762125"/>
              <a:gd name="connsiteY28" fmla="*/ 914400 h 1828800"/>
              <a:gd name="connsiteX29" fmla="*/ 581026 w 1762125"/>
              <a:gd name="connsiteY29" fmla="*/ 920750 h 1828800"/>
              <a:gd name="connsiteX30" fmla="*/ 587376 w 1762125"/>
              <a:gd name="connsiteY30" fmla="*/ 1060450 h 1828800"/>
              <a:gd name="connsiteX31" fmla="*/ 669926 w 1762125"/>
              <a:gd name="connsiteY31" fmla="*/ 1060450 h 1828800"/>
              <a:gd name="connsiteX32" fmla="*/ 669926 w 1762125"/>
              <a:gd name="connsiteY32" fmla="*/ 1149350 h 1828800"/>
              <a:gd name="connsiteX33" fmla="*/ 730251 w 1762125"/>
              <a:gd name="connsiteY33" fmla="*/ 1149350 h 1828800"/>
              <a:gd name="connsiteX34" fmla="*/ 736601 w 1762125"/>
              <a:gd name="connsiteY34" fmla="*/ 1244600 h 1828800"/>
              <a:gd name="connsiteX35" fmla="*/ 755651 w 1762125"/>
              <a:gd name="connsiteY35" fmla="*/ 1244600 h 1828800"/>
              <a:gd name="connsiteX36" fmla="*/ 758826 w 1762125"/>
              <a:gd name="connsiteY36" fmla="*/ 1311275 h 1828800"/>
              <a:gd name="connsiteX37" fmla="*/ 828676 w 1762125"/>
              <a:gd name="connsiteY37" fmla="*/ 1311275 h 1828800"/>
              <a:gd name="connsiteX38" fmla="*/ 838201 w 1762125"/>
              <a:gd name="connsiteY38" fmla="*/ 1336675 h 1828800"/>
              <a:gd name="connsiteX39" fmla="*/ 892176 w 1762125"/>
              <a:gd name="connsiteY39" fmla="*/ 1336675 h 1828800"/>
              <a:gd name="connsiteX40" fmla="*/ 889001 w 1762125"/>
              <a:gd name="connsiteY40" fmla="*/ 1403350 h 1828800"/>
              <a:gd name="connsiteX41" fmla="*/ 911226 w 1762125"/>
              <a:gd name="connsiteY41" fmla="*/ 1403350 h 1828800"/>
              <a:gd name="connsiteX42" fmla="*/ 914401 w 1762125"/>
              <a:gd name="connsiteY42" fmla="*/ 1470025 h 1828800"/>
              <a:gd name="connsiteX43" fmla="*/ 1009651 w 1762125"/>
              <a:gd name="connsiteY43" fmla="*/ 1470025 h 1828800"/>
              <a:gd name="connsiteX44" fmla="*/ 1006476 w 1762125"/>
              <a:gd name="connsiteY44" fmla="*/ 1504950 h 1828800"/>
              <a:gd name="connsiteX45" fmla="*/ 1022351 w 1762125"/>
              <a:gd name="connsiteY45" fmla="*/ 1504950 h 1828800"/>
              <a:gd name="connsiteX46" fmla="*/ 1022351 w 1762125"/>
              <a:gd name="connsiteY46" fmla="*/ 1568450 h 1828800"/>
              <a:gd name="connsiteX47" fmla="*/ 1282701 w 1762125"/>
              <a:gd name="connsiteY47" fmla="*/ 1568450 h 1828800"/>
              <a:gd name="connsiteX48" fmla="*/ 1282701 w 1762125"/>
              <a:gd name="connsiteY48" fmla="*/ 1657350 h 1828800"/>
              <a:gd name="connsiteX49" fmla="*/ 1393826 w 1762125"/>
              <a:gd name="connsiteY49" fmla="*/ 1654175 h 1828800"/>
              <a:gd name="connsiteX50" fmla="*/ 1403351 w 1762125"/>
              <a:gd name="connsiteY50" fmla="*/ 1698625 h 1828800"/>
              <a:gd name="connsiteX51" fmla="*/ 1460501 w 1762125"/>
              <a:gd name="connsiteY51" fmla="*/ 1698625 h 1828800"/>
              <a:gd name="connsiteX52" fmla="*/ 1762125 w 1762125"/>
              <a:gd name="connsiteY52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298451 w 1762125"/>
              <a:gd name="connsiteY8" fmla="*/ 374650 h 1828800"/>
              <a:gd name="connsiteX9" fmla="*/ 311151 w 1762125"/>
              <a:gd name="connsiteY9" fmla="*/ 374650 h 1828800"/>
              <a:gd name="connsiteX10" fmla="*/ 311151 w 1762125"/>
              <a:gd name="connsiteY10" fmla="*/ 415925 h 1828800"/>
              <a:gd name="connsiteX11" fmla="*/ 327026 w 1762125"/>
              <a:gd name="connsiteY11" fmla="*/ 419100 h 1828800"/>
              <a:gd name="connsiteX12" fmla="*/ 336551 w 1762125"/>
              <a:gd name="connsiteY12" fmla="*/ 450850 h 1828800"/>
              <a:gd name="connsiteX13" fmla="*/ 365126 w 1762125"/>
              <a:gd name="connsiteY13" fmla="*/ 454025 h 1828800"/>
              <a:gd name="connsiteX14" fmla="*/ 368301 w 1762125"/>
              <a:gd name="connsiteY14" fmla="*/ 479425 h 1828800"/>
              <a:gd name="connsiteX15" fmla="*/ 415926 w 1762125"/>
              <a:gd name="connsiteY15" fmla="*/ 479425 h 1828800"/>
              <a:gd name="connsiteX16" fmla="*/ 415926 w 1762125"/>
              <a:gd name="connsiteY16" fmla="*/ 574675 h 1828800"/>
              <a:gd name="connsiteX17" fmla="*/ 431801 w 1762125"/>
              <a:gd name="connsiteY17" fmla="*/ 581025 h 1828800"/>
              <a:gd name="connsiteX18" fmla="*/ 428626 w 1762125"/>
              <a:gd name="connsiteY18" fmla="*/ 638175 h 1828800"/>
              <a:gd name="connsiteX19" fmla="*/ 444501 w 1762125"/>
              <a:gd name="connsiteY19" fmla="*/ 638175 h 1828800"/>
              <a:gd name="connsiteX20" fmla="*/ 441326 w 1762125"/>
              <a:gd name="connsiteY20" fmla="*/ 708025 h 1828800"/>
              <a:gd name="connsiteX21" fmla="*/ 447676 w 1762125"/>
              <a:gd name="connsiteY21" fmla="*/ 711200 h 1828800"/>
              <a:gd name="connsiteX22" fmla="*/ 447676 w 1762125"/>
              <a:gd name="connsiteY22" fmla="*/ 800100 h 1828800"/>
              <a:gd name="connsiteX23" fmla="*/ 476251 w 1762125"/>
              <a:gd name="connsiteY23" fmla="*/ 803275 h 1828800"/>
              <a:gd name="connsiteX24" fmla="*/ 479426 w 1762125"/>
              <a:gd name="connsiteY24" fmla="*/ 819150 h 1828800"/>
              <a:gd name="connsiteX25" fmla="*/ 511176 w 1762125"/>
              <a:gd name="connsiteY25" fmla="*/ 822325 h 1828800"/>
              <a:gd name="connsiteX26" fmla="*/ 511176 w 1762125"/>
              <a:gd name="connsiteY26" fmla="*/ 844550 h 1828800"/>
              <a:gd name="connsiteX27" fmla="*/ 555626 w 1762125"/>
              <a:gd name="connsiteY27" fmla="*/ 847725 h 1828800"/>
              <a:gd name="connsiteX28" fmla="*/ 555626 w 1762125"/>
              <a:gd name="connsiteY28" fmla="*/ 914400 h 1828800"/>
              <a:gd name="connsiteX29" fmla="*/ 581026 w 1762125"/>
              <a:gd name="connsiteY29" fmla="*/ 920750 h 1828800"/>
              <a:gd name="connsiteX30" fmla="*/ 587376 w 1762125"/>
              <a:gd name="connsiteY30" fmla="*/ 1060450 h 1828800"/>
              <a:gd name="connsiteX31" fmla="*/ 669926 w 1762125"/>
              <a:gd name="connsiteY31" fmla="*/ 1060450 h 1828800"/>
              <a:gd name="connsiteX32" fmla="*/ 669926 w 1762125"/>
              <a:gd name="connsiteY32" fmla="*/ 1149350 h 1828800"/>
              <a:gd name="connsiteX33" fmla="*/ 730251 w 1762125"/>
              <a:gd name="connsiteY33" fmla="*/ 1149350 h 1828800"/>
              <a:gd name="connsiteX34" fmla="*/ 736601 w 1762125"/>
              <a:gd name="connsiteY34" fmla="*/ 1244600 h 1828800"/>
              <a:gd name="connsiteX35" fmla="*/ 755651 w 1762125"/>
              <a:gd name="connsiteY35" fmla="*/ 1244600 h 1828800"/>
              <a:gd name="connsiteX36" fmla="*/ 758826 w 1762125"/>
              <a:gd name="connsiteY36" fmla="*/ 1311275 h 1828800"/>
              <a:gd name="connsiteX37" fmla="*/ 828676 w 1762125"/>
              <a:gd name="connsiteY37" fmla="*/ 1311275 h 1828800"/>
              <a:gd name="connsiteX38" fmla="*/ 838201 w 1762125"/>
              <a:gd name="connsiteY38" fmla="*/ 1336675 h 1828800"/>
              <a:gd name="connsiteX39" fmla="*/ 892176 w 1762125"/>
              <a:gd name="connsiteY39" fmla="*/ 1336675 h 1828800"/>
              <a:gd name="connsiteX40" fmla="*/ 889001 w 1762125"/>
              <a:gd name="connsiteY40" fmla="*/ 1403350 h 1828800"/>
              <a:gd name="connsiteX41" fmla="*/ 911226 w 1762125"/>
              <a:gd name="connsiteY41" fmla="*/ 1403350 h 1828800"/>
              <a:gd name="connsiteX42" fmla="*/ 914401 w 1762125"/>
              <a:gd name="connsiteY42" fmla="*/ 1470025 h 1828800"/>
              <a:gd name="connsiteX43" fmla="*/ 1009651 w 1762125"/>
              <a:gd name="connsiteY43" fmla="*/ 1470025 h 1828800"/>
              <a:gd name="connsiteX44" fmla="*/ 1006476 w 1762125"/>
              <a:gd name="connsiteY44" fmla="*/ 1504950 h 1828800"/>
              <a:gd name="connsiteX45" fmla="*/ 1022351 w 1762125"/>
              <a:gd name="connsiteY45" fmla="*/ 1504950 h 1828800"/>
              <a:gd name="connsiteX46" fmla="*/ 1022351 w 1762125"/>
              <a:gd name="connsiteY46" fmla="*/ 1568450 h 1828800"/>
              <a:gd name="connsiteX47" fmla="*/ 1282701 w 1762125"/>
              <a:gd name="connsiteY47" fmla="*/ 1568450 h 1828800"/>
              <a:gd name="connsiteX48" fmla="*/ 1282701 w 1762125"/>
              <a:gd name="connsiteY48" fmla="*/ 1657350 h 1828800"/>
              <a:gd name="connsiteX49" fmla="*/ 1393826 w 1762125"/>
              <a:gd name="connsiteY49" fmla="*/ 1654175 h 1828800"/>
              <a:gd name="connsiteX50" fmla="*/ 1403351 w 1762125"/>
              <a:gd name="connsiteY50" fmla="*/ 1698625 h 1828800"/>
              <a:gd name="connsiteX51" fmla="*/ 1460501 w 1762125"/>
              <a:gd name="connsiteY51" fmla="*/ 1698625 h 1828800"/>
              <a:gd name="connsiteX52" fmla="*/ 1470026 w 1762125"/>
              <a:gd name="connsiteY52" fmla="*/ 1739900 h 1828800"/>
              <a:gd name="connsiteX53" fmla="*/ 1762125 w 1762125"/>
              <a:gd name="connsiteY53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298451 w 1762125"/>
              <a:gd name="connsiteY8" fmla="*/ 374650 h 1828800"/>
              <a:gd name="connsiteX9" fmla="*/ 311151 w 1762125"/>
              <a:gd name="connsiteY9" fmla="*/ 374650 h 1828800"/>
              <a:gd name="connsiteX10" fmla="*/ 311151 w 1762125"/>
              <a:gd name="connsiteY10" fmla="*/ 415925 h 1828800"/>
              <a:gd name="connsiteX11" fmla="*/ 327026 w 1762125"/>
              <a:gd name="connsiteY11" fmla="*/ 419100 h 1828800"/>
              <a:gd name="connsiteX12" fmla="*/ 336551 w 1762125"/>
              <a:gd name="connsiteY12" fmla="*/ 450850 h 1828800"/>
              <a:gd name="connsiteX13" fmla="*/ 365126 w 1762125"/>
              <a:gd name="connsiteY13" fmla="*/ 454025 h 1828800"/>
              <a:gd name="connsiteX14" fmla="*/ 368301 w 1762125"/>
              <a:gd name="connsiteY14" fmla="*/ 479425 h 1828800"/>
              <a:gd name="connsiteX15" fmla="*/ 415926 w 1762125"/>
              <a:gd name="connsiteY15" fmla="*/ 479425 h 1828800"/>
              <a:gd name="connsiteX16" fmla="*/ 415926 w 1762125"/>
              <a:gd name="connsiteY16" fmla="*/ 574675 h 1828800"/>
              <a:gd name="connsiteX17" fmla="*/ 431801 w 1762125"/>
              <a:gd name="connsiteY17" fmla="*/ 581025 h 1828800"/>
              <a:gd name="connsiteX18" fmla="*/ 428626 w 1762125"/>
              <a:gd name="connsiteY18" fmla="*/ 638175 h 1828800"/>
              <a:gd name="connsiteX19" fmla="*/ 444501 w 1762125"/>
              <a:gd name="connsiteY19" fmla="*/ 638175 h 1828800"/>
              <a:gd name="connsiteX20" fmla="*/ 441326 w 1762125"/>
              <a:gd name="connsiteY20" fmla="*/ 708025 h 1828800"/>
              <a:gd name="connsiteX21" fmla="*/ 447676 w 1762125"/>
              <a:gd name="connsiteY21" fmla="*/ 711200 h 1828800"/>
              <a:gd name="connsiteX22" fmla="*/ 447676 w 1762125"/>
              <a:gd name="connsiteY22" fmla="*/ 800100 h 1828800"/>
              <a:gd name="connsiteX23" fmla="*/ 476251 w 1762125"/>
              <a:gd name="connsiteY23" fmla="*/ 803275 h 1828800"/>
              <a:gd name="connsiteX24" fmla="*/ 479426 w 1762125"/>
              <a:gd name="connsiteY24" fmla="*/ 819150 h 1828800"/>
              <a:gd name="connsiteX25" fmla="*/ 511176 w 1762125"/>
              <a:gd name="connsiteY25" fmla="*/ 822325 h 1828800"/>
              <a:gd name="connsiteX26" fmla="*/ 511176 w 1762125"/>
              <a:gd name="connsiteY26" fmla="*/ 844550 h 1828800"/>
              <a:gd name="connsiteX27" fmla="*/ 555626 w 1762125"/>
              <a:gd name="connsiteY27" fmla="*/ 847725 h 1828800"/>
              <a:gd name="connsiteX28" fmla="*/ 555626 w 1762125"/>
              <a:gd name="connsiteY28" fmla="*/ 914400 h 1828800"/>
              <a:gd name="connsiteX29" fmla="*/ 581026 w 1762125"/>
              <a:gd name="connsiteY29" fmla="*/ 920750 h 1828800"/>
              <a:gd name="connsiteX30" fmla="*/ 587376 w 1762125"/>
              <a:gd name="connsiteY30" fmla="*/ 1060450 h 1828800"/>
              <a:gd name="connsiteX31" fmla="*/ 669926 w 1762125"/>
              <a:gd name="connsiteY31" fmla="*/ 1060450 h 1828800"/>
              <a:gd name="connsiteX32" fmla="*/ 669926 w 1762125"/>
              <a:gd name="connsiteY32" fmla="*/ 1149350 h 1828800"/>
              <a:gd name="connsiteX33" fmla="*/ 730251 w 1762125"/>
              <a:gd name="connsiteY33" fmla="*/ 1149350 h 1828800"/>
              <a:gd name="connsiteX34" fmla="*/ 736601 w 1762125"/>
              <a:gd name="connsiteY34" fmla="*/ 1244600 h 1828800"/>
              <a:gd name="connsiteX35" fmla="*/ 755651 w 1762125"/>
              <a:gd name="connsiteY35" fmla="*/ 1244600 h 1828800"/>
              <a:gd name="connsiteX36" fmla="*/ 758826 w 1762125"/>
              <a:gd name="connsiteY36" fmla="*/ 1311275 h 1828800"/>
              <a:gd name="connsiteX37" fmla="*/ 828676 w 1762125"/>
              <a:gd name="connsiteY37" fmla="*/ 1311275 h 1828800"/>
              <a:gd name="connsiteX38" fmla="*/ 838201 w 1762125"/>
              <a:gd name="connsiteY38" fmla="*/ 1336675 h 1828800"/>
              <a:gd name="connsiteX39" fmla="*/ 892176 w 1762125"/>
              <a:gd name="connsiteY39" fmla="*/ 1336675 h 1828800"/>
              <a:gd name="connsiteX40" fmla="*/ 889001 w 1762125"/>
              <a:gd name="connsiteY40" fmla="*/ 1403350 h 1828800"/>
              <a:gd name="connsiteX41" fmla="*/ 911226 w 1762125"/>
              <a:gd name="connsiteY41" fmla="*/ 1403350 h 1828800"/>
              <a:gd name="connsiteX42" fmla="*/ 914401 w 1762125"/>
              <a:gd name="connsiteY42" fmla="*/ 1470025 h 1828800"/>
              <a:gd name="connsiteX43" fmla="*/ 1009651 w 1762125"/>
              <a:gd name="connsiteY43" fmla="*/ 1470025 h 1828800"/>
              <a:gd name="connsiteX44" fmla="*/ 1006476 w 1762125"/>
              <a:gd name="connsiteY44" fmla="*/ 1504950 h 1828800"/>
              <a:gd name="connsiteX45" fmla="*/ 1022351 w 1762125"/>
              <a:gd name="connsiteY45" fmla="*/ 1504950 h 1828800"/>
              <a:gd name="connsiteX46" fmla="*/ 1022351 w 1762125"/>
              <a:gd name="connsiteY46" fmla="*/ 1568450 h 1828800"/>
              <a:gd name="connsiteX47" fmla="*/ 1282701 w 1762125"/>
              <a:gd name="connsiteY47" fmla="*/ 1568450 h 1828800"/>
              <a:gd name="connsiteX48" fmla="*/ 1282701 w 1762125"/>
              <a:gd name="connsiteY48" fmla="*/ 1657350 h 1828800"/>
              <a:gd name="connsiteX49" fmla="*/ 1393826 w 1762125"/>
              <a:gd name="connsiteY49" fmla="*/ 1654175 h 1828800"/>
              <a:gd name="connsiteX50" fmla="*/ 1403351 w 1762125"/>
              <a:gd name="connsiteY50" fmla="*/ 1698625 h 1828800"/>
              <a:gd name="connsiteX51" fmla="*/ 1460501 w 1762125"/>
              <a:gd name="connsiteY51" fmla="*/ 1698625 h 1828800"/>
              <a:gd name="connsiteX52" fmla="*/ 1470026 w 1762125"/>
              <a:gd name="connsiteY52" fmla="*/ 1739900 h 1828800"/>
              <a:gd name="connsiteX53" fmla="*/ 1762125 w 1762125"/>
              <a:gd name="connsiteY53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298451 w 1762125"/>
              <a:gd name="connsiteY8" fmla="*/ 374650 h 1828800"/>
              <a:gd name="connsiteX9" fmla="*/ 311151 w 1762125"/>
              <a:gd name="connsiteY9" fmla="*/ 374650 h 1828800"/>
              <a:gd name="connsiteX10" fmla="*/ 311151 w 1762125"/>
              <a:gd name="connsiteY10" fmla="*/ 415925 h 1828800"/>
              <a:gd name="connsiteX11" fmla="*/ 327026 w 1762125"/>
              <a:gd name="connsiteY11" fmla="*/ 419100 h 1828800"/>
              <a:gd name="connsiteX12" fmla="*/ 336551 w 1762125"/>
              <a:gd name="connsiteY12" fmla="*/ 450850 h 1828800"/>
              <a:gd name="connsiteX13" fmla="*/ 365126 w 1762125"/>
              <a:gd name="connsiteY13" fmla="*/ 454025 h 1828800"/>
              <a:gd name="connsiteX14" fmla="*/ 368301 w 1762125"/>
              <a:gd name="connsiteY14" fmla="*/ 479425 h 1828800"/>
              <a:gd name="connsiteX15" fmla="*/ 415926 w 1762125"/>
              <a:gd name="connsiteY15" fmla="*/ 479425 h 1828800"/>
              <a:gd name="connsiteX16" fmla="*/ 415926 w 1762125"/>
              <a:gd name="connsiteY16" fmla="*/ 574675 h 1828800"/>
              <a:gd name="connsiteX17" fmla="*/ 431801 w 1762125"/>
              <a:gd name="connsiteY17" fmla="*/ 581025 h 1828800"/>
              <a:gd name="connsiteX18" fmla="*/ 428626 w 1762125"/>
              <a:gd name="connsiteY18" fmla="*/ 638175 h 1828800"/>
              <a:gd name="connsiteX19" fmla="*/ 444501 w 1762125"/>
              <a:gd name="connsiteY19" fmla="*/ 638175 h 1828800"/>
              <a:gd name="connsiteX20" fmla="*/ 441326 w 1762125"/>
              <a:gd name="connsiteY20" fmla="*/ 708025 h 1828800"/>
              <a:gd name="connsiteX21" fmla="*/ 447676 w 1762125"/>
              <a:gd name="connsiteY21" fmla="*/ 711200 h 1828800"/>
              <a:gd name="connsiteX22" fmla="*/ 447676 w 1762125"/>
              <a:gd name="connsiteY22" fmla="*/ 800100 h 1828800"/>
              <a:gd name="connsiteX23" fmla="*/ 476251 w 1762125"/>
              <a:gd name="connsiteY23" fmla="*/ 803275 h 1828800"/>
              <a:gd name="connsiteX24" fmla="*/ 479426 w 1762125"/>
              <a:gd name="connsiteY24" fmla="*/ 819150 h 1828800"/>
              <a:gd name="connsiteX25" fmla="*/ 511176 w 1762125"/>
              <a:gd name="connsiteY25" fmla="*/ 822325 h 1828800"/>
              <a:gd name="connsiteX26" fmla="*/ 511176 w 1762125"/>
              <a:gd name="connsiteY26" fmla="*/ 844550 h 1828800"/>
              <a:gd name="connsiteX27" fmla="*/ 555626 w 1762125"/>
              <a:gd name="connsiteY27" fmla="*/ 847725 h 1828800"/>
              <a:gd name="connsiteX28" fmla="*/ 555626 w 1762125"/>
              <a:gd name="connsiteY28" fmla="*/ 914400 h 1828800"/>
              <a:gd name="connsiteX29" fmla="*/ 581026 w 1762125"/>
              <a:gd name="connsiteY29" fmla="*/ 920750 h 1828800"/>
              <a:gd name="connsiteX30" fmla="*/ 587376 w 1762125"/>
              <a:gd name="connsiteY30" fmla="*/ 1060450 h 1828800"/>
              <a:gd name="connsiteX31" fmla="*/ 669926 w 1762125"/>
              <a:gd name="connsiteY31" fmla="*/ 1060450 h 1828800"/>
              <a:gd name="connsiteX32" fmla="*/ 669926 w 1762125"/>
              <a:gd name="connsiteY32" fmla="*/ 1149350 h 1828800"/>
              <a:gd name="connsiteX33" fmla="*/ 730251 w 1762125"/>
              <a:gd name="connsiteY33" fmla="*/ 1149350 h 1828800"/>
              <a:gd name="connsiteX34" fmla="*/ 736601 w 1762125"/>
              <a:gd name="connsiteY34" fmla="*/ 1244600 h 1828800"/>
              <a:gd name="connsiteX35" fmla="*/ 755651 w 1762125"/>
              <a:gd name="connsiteY35" fmla="*/ 1244600 h 1828800"/>
              <a:gd name="connsiteX36" fmla="*/ 758826 w 1762125"/>
              <a:gd name="connsiteY36" fmla="*/ 1311275 h 1828800"/>
              <a:gd name="connsiteX37" fmla="*/ 828676 w 1762125"/>
              <a:gd name="connsiteY37" fmla="*/ 1311275 h 1828800"/>
              <a:gd name="connsiteX38" fmla="*/ 838201 w 1762125"/>
              <a:gd name="connsiteY38" fmla="*/ 1336675 h 1828800"/>
              <a:gd name="connsiteX39" fmla="*/ 892176 w 1762125"/>
              <a:gd name="connsiteY39" fmla="*/ 1336675 h 1828800"/>
              <a:gd name="connsiteX40" fmla="*/ 889001 w 1762125"/>
              <a:gd name="connsiteY40" fmla="*/ 1403350 h 1828800"/>
              <a:gd name="connsiteX41" fmla="*/ 911226 w 1762125"/>
              <a:gd name="connsiteY41" fmla="*/ 1403350 h 1828800"/>
              <a:gd name="connsiteX42" fmla="*/ 914401 w 1762125"/>
              <a:gd name="connsiteY42" fmla="*/ 1470025 h 1828800"/>
              <a:gd name="connsiteX43" fmla="*/ 1009651 w 1762125"/>
              <a:gd name="connsiteY43" fmla="*/ 1470025 h 1828800"/>
              <a:gd name="connsiteX44" fmla="*/ 1006476 w 1762125"/>
              <a:gd name="connsiteY44" fmla="*/ 1504950 h 1828800"/>
              <a:gd name="connsiteX45" fmla="*/ 1022351 w 1762125"/>
              <a:gd name="connsiteY45" fmla="*/ 1504950 h 1828800"/>
              <a:gd name="connsiteX46" fmla="*/ 1022351 w 1762125"/>
              <a:gd name="connsiteY46" fmla="*/ 1568450 h 1828800"/>
              <a:gd name="connsiteX47" fmla="*/ 1282701 w 1762125"/>
              <a:gd name="connsiteY47" fmla="*/ 1568450 h 1828800"/>
              <a:gd name="connsiteX48" fmla="*/ 1282701 w 1762125"/>
              <a:gd name="connsiteY48" fmla="*/ 1657350 h 1828800"/>
              <a:gd name="connsiteX49" fmla="*/ 1393826 w 1762125"/>
              <a:gd name="connsiteY49" fmla="*/ 1654175 h 1828800"/>
              <a:gd name="connsiteX50" fmla="*/ 1403351 w 1762125"/>
              <a:gd name="connsiteY50" fmla="*/ 1698625 h 1828800"/>
              <a:gd name="connsiteX51" fmla="*/ 1460501 w 1762125"/>
              <a:gd name="connsiteY51" fmla="*/ 1698625 h 1828800"/>
              <a:gd name="connsiteX52" fmla="*/ 1460501 w 1762125"/>
              <a:gd name="connsiteY52" fmla="*/ 1739900 h 1828800"/>
              <a:gd name="connsiteX53" fmla="*/ 1762125 w 1762125"/>
              <a:gd name="connsiteY53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298451 w 1762125"/>
              <a:gd name="connsiteY8" fmla="*/ 374650 h 1828800"/>
              <a:gd name="connsiteX9" fmla="*/ 311151 w 1762125"/>
              <a:gd name="connsiteY9" fmla="*/ 374650 h 1828800"/>
              <a:gd name="connsiteX10" fmla="*/ 311151 w 1762125"/>
              <a:gd name="connsiteY10" fmla="*/ 415925 h 1828800"/>
              <a:gd name="connsiteX11" fmla="*/ 327026 w 1762125"/>
              <a:gd name="connsiteY11" fmla="*/ 419100 h 1828800"/>
              <a:gd name="connsiteX12" fmla="*/ 336551 w 1762125"/>
              <a:gd name="connsiteY12" fmla="*/ 450850 h 1828800"/>
              <a:gd name="connsiteX13" fmla="*/ 365126 w 1762125"/>
              <a:gd name="connsiteY13" fmla="*/ 454025 h 1828800"/>
              <a:gd name="connsiteX14" fmla="*/ 368301 w 1762125"/>
              <a:gd name="connsiteY14" fmla="*/ 479425 h 1828800"/>
              <a:gd name="connsiteX15" fmla="*/ 415926 w 1762125"/>
              <a:gd name="connsiteY15" fmla="*/ 479425 h 1828800"/>
              <a:gd name="connsiteX16" fmla="*/ 415926 w 1762125"/>
              <a:gd name="connsiteY16" fmla="*/ 574675 h 1828800"/>
              <a:gd name="connsiteX17" fmla="*/ 431801 w 1762125"/>
              <a:gd name="connsiteY17" fmla="*/ 581025 h 1828800"/>
              <a:gd name="connsiteX18" fmla="*/ 428626 w 1762125"/>
              <a:gd name="connsiteY18" fmla="*/ 638175 h 1828800"/>
              <a:gd name="connsiteX19" fmla="*/ 444501 w 1762125"/>
              <a:gd name="connsiteY19" fmla="*/ 638175 h 1828800"/>
              <a:gd name="connsiteX20" fmla="*/ 441326 w 1762125"/>
              <a:gd name="connsiteY20" fmla="*/ 708025 h 1828800"/>
              <a:gd name="connsiteX21" fmla="*/ 447676 w 1762125"/>
              <a:gd name="connsiteY21" fmla="*/ 711200 h 1828800"/>
              <a:gd name="connsiteX22" fmla="*/ 447676 w 1762125"/>
              <a:gd name="connsiteY22" fmla="*/ 800100 h 1828800"/>
              <a:gd name="connsiteX23" fmla="*/ 476251 w 1762125"/>
              <a:gd name="connsiteY23" fmla="*/ 803275 h 1828800"/>
              <a:gd name="connsiteX24" fmla="*/ 479426 w 1762125"/>
              <a:gd name="connsiteY24" fmla="*/ 819150 h 1828800"/>
              <a:gd name="connsiteX25" fmla="*/ 511176 w 1762125"/>
              <a:gd name="connsiteY25" fmla="*/ 822325 h 1828800"/>
              <a:gd name="connsiteX26" fmla="*/ 511176 w 1762125"/>
              <a:gd name="connsiteY26" fmla="*/ 844550 h 1828800"/>
              <a:gd name="connsiteX27" fmla="*/ 555626 w 1762125"/>
              <a:gd name="connsiteY27" fmla="*/ 847725 h 1828800"/>
              <a:gd name="connsiteX28" fmla="*/ 555626 w 1762125"/>
              <a:gd name="connsiteY28" fmla="*/ 914400 h 1828800"/>
              <a:gd name="connsiteX29" fmla="*/ 581026 w 1762125"/>
              <a:gd name="connsiteY29" fmla="*/ 920750 h 1828800"/>
              <a:gd name="connsiteX30" fmla="*/ 587376 w 1762125"/>
              <a:gd name="connsiteY30" fmla="*/ 1060450 h 1828800"/>
              <a:gd name="connsiteX31" fmla="*/ 669926 w 1762125"/>
              <a:gd name="connsiteY31" fmla="*/ 1060450 h 1828800"/>
              <a:gd name="connsiteX32" fmla="*/ 669926 w 1762125"/>
              <a:gd name="connsiteY32" fmla="*/ 1149350 h 1828800"/>
              <a:gd name="connsiteX33" fmla="*/ 730251 w 1762125"/>
              <a:gd name="connsiteY33" fmla="*/ 1149350 h 1828800"/>
              <a:gd name="connsiteX34" fmla="*/ 736601 w 1762125"/>
              <a:gd name="connsiteY34" fmla="*/ 1244600 h 1828800"/>
              <a:gd name="connsiteX35" fmla="*/ 755651 w 1762125"/>
              <a:gd name="connsiteY35" fmla="*/ 1244600 h 1828800"/>
              <a:gd name="connsiteX36" fmla="*/ 758826 w 1762125"/>
              <a:gd name="connsiteY36" fmla="*/ 1311275 h 1828800"/>
              <a:gd name="connsiteX37" fmla="*/ 828676 w 1762125"/>
              <a:gd name="connsiteY37" fmla="*/ 1311275 h 1828800"/>
              <a:gd name="connsiteX38" fmla="*/ 838201 w 1762125"/>
              <a:gd name="connsiteY38" fmla="*/ 1336675 h 1828800"/>
              <a:gd name="connsiteX39" fmla="*/ 892176 w 1762125"/>
              <a:gd name="connsiteY39" fmla="*/ 1336675 h 1828800"/>
              <a:gd name="connsiteX40" fmla="*/ 889001 w 1762125"/>
              <a:gd name="connsiteY40" fmla="*/ 1403350 h 1828800"/>
              <a:gd name="connsiteX41" fmla="*/ 911226 w 1762125"/>
              <a:gd name="connsiteY41" fmla="*/ 1403350 h 1828800"/>
              <a:gd name="connsiteX42" fmla="*/ 914401 w 1762125"/>
              <a:gd name="connsiteY42" fmla="*/ 1470025 h 1828800"/>
              <a:gd name="connsiteX43" fmla="*/ 1009651 w 1762125"/>
              <a:gd name="connsiteY43" fmla="*/ 1470025 h 1828800"/>
              <a:gd name="connsiteX44" fmla="*/ 1006476 w 1762125"/>
              <a:gd name="connsiteY44" fmla="*/ 1504950 h 1828800"/>
              <a:gd name="connsiteX45" fmla="*/ 1022351 w 1762125"/>
              <a:gd name="connsiteY45" fmla="*/ 1504950 h 1828800"/>
              <a:gd name="connsiteX46" fmla="*/ 1022351 w 1762125"/>
              <a:gd name="connsiteY46" fmla="*/ 1568450 h 1828800"/>
              <a:gd name="connsiteX47" fmla="*/ 1282701 w 1762125"/>
              <a:gd name="connsiteY47" fmla="*/ 1568450 h 1828800"/>
              <a:gd name="connsiteX48" fmla="*/ 1282701 w 1762125"/>
              <a:gd name="connsiteY48" fmla="*/ 1657350 h 1828800"/>
              <a:gd name="connsiteX49" fmla="*/ 1393826 w 1762125"/>
              <a:gd name="connsiteY49" fmla="*/ 1654175 h 1828800"/>
              <a:gd name="connsiteX50" fmla="*/ 1403351 w 1762125"/>
              <a:gd name="connsiteY50" fmla="*/ 1698625 h 1828800"/>
              <a:gd name="connsiteX51" fmla="*/ 1460501 w 1762125"/>
              <a:gd name="connsiteY51" fmla="*/ 1698625 h 1828800"/>
              <a:gd name="connsiteX52" fmla="*/ 1460501 w 1762125"/>
              <a:gd name="connsiteY52" fmla="*/ 1739900 h 1828800"/>
              <a:gd name="connsiteX53" fmla="*/ 1533526 w 1762125"/>
              <a:gd name="connsiteY53" fmla="*/ 1739900 h 1828800"/>
              <a:gd name="connsiteX54" fmla="*/ 1762125 w 1762125"/>
              <a:gd name="connsiteY54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298451 w 1762125"/>
              <a:gd name="connsiteY8" fmla="*/ 374650 h 1828800"/>
              <a:gd name="connsiteX9" fmla="*/ 311151 w 1762125"/>
              <a:gd name="connsiteY9" fmla="*/ 374650 h 1828800"/>
              <a:gd name="connsiteX10" fmla="*/ 311151 w 1762125"/>
              <a:gd name="connsiteY10" fmla="*/ 415925 h 1828800"/>
              <a:gd name="connsiteX11" fmla="*/ 327026 w 1762125"/>
              <a:gd name="connsiteY11" fmla="*/ 419100 h 1828800"/>
              <a:gd name="connsiteX12" fmla="*/ 336551 w 1762125"/>
              <a:gd name="connsiteY12" fmla="*/ 450850 h 1828800"/>
              <a:gd name="connsiteX13" fmla="*/ 365126 w 1762125"/>
              <a:gd name="connsiteY13" fmla="*/ 454025 h 1828800"/>
              <a:gd name="connsiteX14" fmla="*/ 368301 w 1762125"/>
              <a:gd name="connsiteY14" fmla="*/ 479425 h 1828800"/>
              <a:gd name="connsiteX15" fmla="*/ 415926 w 1762125"/>
              <a:gd name="connsiteY15" fmla="*/ 479425 h 1828800"/>
              <a:gd name="connsiteX16" fmla="*/ 415926 w 1762125"/>
              <a:gd name="connsiteY16" fmla="*/ 574675 h 1828800"/>
              <a:gd name="connsiteX17" fmla="*/ 431801 w 1762125"/>
              <a:gd name="connsiteY17" fmla="*/ 581025 h 1828800"/>
              <a:gd name="connsiteX18" fmla="*/ 428626 w 1762125"/>
              <a:gd name="connsiteY18" fmla="*/ 638175 h 1828800"/>
              <a:gd name="connsiteX19" fmla="*/ 444501 w 1762125"/>
              <a:gd name="connsiteY19" fmla="*/ 638175 h 1828800"/>
              <a:gd name="connsiteX20" fmla="*/ 441326 w 1762125"/>
              <a:gd name="connsiteY20" fmla="*/ 708025 h 1828800"/>
              <a:gd name="connsiteX21" fmla="*/ 447676 w 1762125"/>
              <a:gd name="connsiteY21" fmla="*/ 711200 h 1828800"/>
              <a:gd name="connsiteX22" fmla="*/ 447676 w 1762125"/>
              <a:gd name="connsiteY22" fmla="*/ 800100 h 1828800"/>
              <a:gd name="connsiteX23" fmla="*/ 476251 w 1762125"/>
              <a:gd name="connsiteY23" fmla="*/ 803275 h 1828800"/>
              <a:gd name="connsiteX24" fmla="*/ 479426 w 1762125"/>
              <a:gd name="connsiteY24" fmla="*/ 819150 h 1828800"/>
              <a:gd name="connsiteX25" fmla="*/ 511176 w 1762125"/>
              <a:gd name="connsiteY25" fmla="*/ 822325 h 1828800"/>
              <a:gd name="connsiteX26" fmla="*/ 511176 w 1762125"/>
              <a:gd name="connsiteY26" fmla="*/ 844550 h 1828800"/>
              <a:gd name="connsiteX27" fmla="*/ 555626 w 1762125"/>
              <a:gd name="connsiteY27" fmla="*/ 847725 h 1828800"/>
              <a:gd name="connsiteX28" fmla="*/ 555626 w 1762125"/>
              <a:gd name="connsiteY28" fmla="*/ 914400 h 1828800"/>
              <a:gd name="connsiteX29" fmla="*/ 581026 w 1762125"/>
              <a:gd name="connsiteY29" fmla="*/ 920750 h 1828800"/>
              <a:gd name="connsiteX30" fmla="*/ 587376 w 1762125"/>
              <a:gd name="connsiteY30" fmla="*/ 1060450 h 1828800"/>
              <a:gd name="connsiteX31" fmla="*/ 669926 w 1762125"/>
              <a:gd name="connsiteY31" fmla="*/ 1060450 h 1828800"/>
              <a:gd name="connsiteX32" fmla="*/ 669926 w 1762125"/>
              <a:gd name="connsiteY32" fmla="*/ 1149350 h 1828800"/>
              <a:gd name="connsiteX33" fmla="*/ 730251 w 1762125"/>
              <a:gd name="connsiteY33" fmla="*/ 1149350 h 1828800"/>
              <a:gd name="connsiteX34" fmla="*/ 736601 w 1762125"/>
              <a:gd name="connsiteY34" fmla="*/ 1244600 h 1828800"/>
              <a:gd name="connsiteX35" fmla="*/ 755651 w 1762125"/>
              <a:gd name="connsiteY35" fmla="*/ 1244600 h 1828800"/>
              <a:gd name="connsiteX36" fmla="*/ 758826 w 1762125"/>
              <a:gd name="connsiteY36" fmla="*/ 1311275 h 1828800"/>
              <a:gd name="connsiteX37" fmla="*/ 828676 w 1762125"/>
              <a:gd name="connsiteY37" fmla="*/ 1311275 h 1828800"/>
              <a:gd name="connsiteX38" fmla="*/ 838201 w 1762125"/>
              <a:gd name="connsiteY38" fmla="*/ 1336675 h 1828800"/>
              <a:gd name="connsiteX39" fmla="*/ 892176 w 1762125"/>
              <a:gd name="connsiteY39" fmla="*/ 1336675 h 1828800"/>
              <a:gd name="connsiteX40" fmla="*/ 889001 w 1762125"/>
              <a:gd name="connsiteY40" fmla="*/ 1403350 h 1828800"/>
              <a:gd name="connsiteX41" fmla="*/ 911226 w 1762125"/>
              <a:gd name="connsiteY41" fmla="*/ 1403350 h 1828800"/>
              <a:gd name="connsiteX42" fmla="*/ 914401 w 1762125"/>
              <a:gd name="connsiteY42" fmla="*/ 1470025 h 1828800"/>
              <a:gd name="connsiteX43" fmla="*/ 1009651 w 1762125"/>
              <a:gd name="connsiteY43" fmla="*/ 1470025 h 1828800"/>
              <a:gd name="connsiteX44" fmla="*/ 1006476 w 1762125"/>
              <a:gd name="connsiteY44" fmla="*/ 1504950 h 1828800"/>
              <a:gd name="connsiteX45" fmla="*/ 1022351 w 1762125"/>
              <a:gd name="connsiteY45" fmla="*/ 1504950 h 1828800"/>
              <a:gd name="connsiteX46" fmla="*/ 1022351 w 1762125"/>
              <a:gd name="connsiteY46" fmla="*/ 1568450 h 1828800"/>
              <a:gd name="connsiteX47" fmla="*/ 1282701 w 1762125"/>
              <a:gd name="connsiteY47" fmla="*/ 1568450 h 1828800"/>
              <a:gd name="connsiteX48" fmla="*/ 1282701 w 1762125"/>
              <a:gd name="connsiteY48" fmla="*/ 1657350 h 1828800"/>
              <a:gd name="connsiteX49" fmla="*/ 1393826 w 1762125"/>
              <a:gd name="connsiteY49" fmla="*/ 1654175 h 1828800"/>
              <a:gd name="connsiteX50" fmla="*/ 1403351 w 1762125"/>
              <a:gd name="connsiteY50" fmla="*/ 1698625 h 1828800"/>
              <a:gd name="connsiteX51" fmla="*/ 1460501 w 1762125"/>
              <a:gd name="connsiteY51" fmla="*/ 1698625 h 1828800"/>
              <a:gd name="connsiteX52" fmla="*/ 1460501 w 1762125"/>
              <a:gd name="connsiteY52" fmla="*/ 1739900 h 1828800"/>
              <a:gd name="connsiteX53" fmla="*/ 1533526 w 1762125"/>
              <a:gd name="connsiteY53" fmla="*/ 1739900 h 1828800"/>
              <a:gd name="connsiteX54" fmla="*/ 1762125 w 1762125"/>
              <a:gd name="connsiteY54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298451 w 1762125"/>
              <a:gd name="connsiteY8" fmla="*/ 374650 h 1828800"/>
              <a:gd name="connsiteX9" fmla="*/ 311151 w 1762125"/>
              <a:gd name="connsiteY9" fmla="*/ 374650 h 1828800"/>
              <a:gd name="connsiteX10" fmla="*/ 311151 w 1762125"/>
              <a:gd name="connsiteY10" fmla="*/ 415925 h 1828800"/>
              <a:gd name="connsiteX11" fmla="*/ 327026 w 1762125"/>
              <a:gd name="connsiteY11" fmla="*/ 419100 h 1828800"/>
              <a:gd name="connsiteX12" fmla="*/ 336551 w 1762125"/>
              <a:gd name="connsiteY12" fmla="*/ 450850 h 1828800"/>
              <a:gd name="connsiteX13" fmla="*/ 365126 w 1762125"/>
              <a:gd name="connsiteY13" fmla="*/ 454025 h 1828800"/>
              <a:gd name="connsiteX14" fmla="*/ 368301 w 1762125"/>
              <a:gd name="connsiteY14" fmla="*/ 479425 h 1828800"/>
              <a:gd name="connsiteX15" fmla="*/ 415926 w 1762125"/>
              <a:gd name="connsiteY15" fmla="*/ 479425 h 1828800"/>
              <a:gd name="connsiteX16" fmla="*/ 415926 w 1762125"/>
              <a:gd name="connsiteY16" fmla="*/ 574675 h 1828800"/>
              <a:gd name="connsiteX17" fmla="*/ 431801 w 1762125"/>
              <a:gd name="connsiteY17" fmla="*/ 581025 h 1828800"/>
              <a:gd name="connsiteX18" fmla="*/ 428626 w 1762125"/>
              <a:gd name="connsiteY18" fmla="*/ 638175 h 1828800"/>
              <a:gd name="connsiteX19" fmla="*/ 444501 w 1762125"/>
              <a:gd name="connsiteY19" fmla="*/ 638175 h 1828800"/>
              <a:gd name="connsiteX20" fmla="*/ 441326 w 1762125"/>
              <a:gd name="connsiteY20" fmla="*/ 708025 h 1828800"/>
              <a:gd name="connsiteX21" fmla="*/ 447676 w 1762125"/>
              <a:gd name="connsiteY21" fmla="*/ 711200 h 1828800"/>
              <a:gd name="connsiteX22" fmla="*/ 447676 w 1762125"/>
              <a:gd name="connsiteY22" fmla="*/ 800100 h 1828800"/>
              <a:gd name="connsiteX23" fmla="*/ 476251 w 1762125"/>
              <a:gd name="connsiteY23" fmla="*/ 803275 h 1828800"/>
              <a:gd name="connsiteX24" fmla="*/ 479426 w 1762125"/>
              <a:gd name="connsiteY24" fmla="*/ 819150 h 1828800"/>
              <a:gd name="connsiteX25" fmla="*/ 511176 w 1762125"/>
              <a:gd name="connsiteY25" fmla="*/ 822325 h 1828800"/>
              <a:gd name="connsiteX26" fmla="*/ 511176 w 1762125"/>
              <a:gd name="connsiteY26" fmla="*/ 844550 h 1828800"/>
              <a:gd name="connsiteX27" fmla="*/ 555626 w 1762125"/>
              <a:gd name="connsiteY27" fmla="*/ 847725 h 1828800"/>
              <a:gd name="connsiteX28" fmla="*/ 555626 w 1762125"/>
              <a:gd name="connsiteY28" fmla="*/ 914400 h 1828800"/>
              <a:gd name="connsiteX29" fmla="*/ 581026 w 1762125"/>
              <a:gd name="connsiteY29" fmla="*/ 920750 h 1828800"/>
              <a:gd name="connsiteX30" fmla="*/ 587376 w 1762125"/>
              <a:gd name="connsiteY30" fmla="*/ 1060450 h 1828800"/>
              <a:gd name="connsiteX31" fmla="*/ 669926 w 1762125"/>
              <a:gd name="connsiteY31" fmla="*/ 1060450 h 1828800"/>
              <a:gd name="connsiteX32" fmla="*/ 669926 w 1762125"/>
              <a:gd name="connsiteY32" fmla="*/ 1149350 h 1828800"/>
              <a:gd name="connsiteX33" fmla="*/ 730251 w 1762125"/>
              <a:gd name="connsiteY33" fmla="*/ 1149350 h 1828800"/>
              <a:gd name="connsiteX34" fmla="*/ 736601 w 1762125"/>
              <a:gd name="connsiteY34" fmla="*/ 1244600 h 1828800"/>
              <a:gd name="connsiteX35" fmla="*/ 755651 w 1762125"/>
              <a:gd name="connsiteY35" fmla="*/ 1244600 h 1828800"/>
              <a:gd name="connsiteX36" fmla="*/ 758826 w 1762125"/>
              <a:gd name="connsiteY36" fmla="*/ 1311275 h 1828800"/>
              <a:gd name="connsiteX37" fmla="*/ 828676 w 1762125"/>
              <a:gd name="connsiteY37" fmla="*/ 1311275 h 1828800"/>
              <a:gd name="connsiteX38" fmla="*/ 838201 w 1762125"/>
              <a:gd name="connsiteY38" fmla="*/ 1336675 h 1828800"/>
              <a:gd name="connsiteX39" fmla="*/ 892176 w 1762125"/>
              <a:gd name="connsiteY39" fmla="*/ 1336675 h 1828800"/>
              <a:gd name="connsiteX40" fmla="*/ 889001 w 1762125"/>
              <a:gd name="connsiteY40" fmla="*/ 1403350 h 1828800"/>
              <a:gd name="connsiteX41" fmla="*/ 911226 w 1762125"/>
              <a:gd name="connsiteY41" fmla="*/ 1403350 h 1828800"/>
              <a:gd name="connsiteX42" fmla="*/ 914401 w 1762125"/>
              <a:gd name="connsiteY42" fmla="*/ 1470025 h 1828800"/>
              <a:gd name="connsiteX43" fmla="*/ 1009651 w 1762125"/>
              <a:gd name="connsiteY43" fmla="*/ 1470025 h 1828800"/>
              <a:gd name="connsiteX44" fmla="*/ 1006476 w 1762125"/>
              <a:gd name="connsiteY44" fmla="*/ 1504950 h 1828800"/>
              <a:gd name="connsiteX45" fmla="*/ 1022351 w 1762125"/>
              <a:gd name="connsiteY45" fmla="*/ 1504950 h 1828800"/>
              <a:gd name="connsiteX46" fmla="*/ 1022351 w 1762125"/>
              <a:gd name="connsiteY46" fmla="*/ 1568450 h 1828800"/>
              <a:gd name="connsiteX47" fmla="*/ 1282701 w 1762125"/>
              <a:gd name="connsiteY47" fmla="*/ 1568450 h 1828800"/>
              <a:gd name="connsiteX48" fmla="*/ 1282701 w 1762125"/>
              <a:gd name="connsiteY48" fmla="*/ 1657350 h 1828800"/>
              <a:gd name="connsiteX49" fmla="*/ 1393826 w 1762125"/>
              <a:gd name="connsiteY49" fmla="*/ 1654175 h 1828800"/>
              <a:gd name="connsiteX50" fmla="*/ 1403351 w 1762125"/>
              <a:gd name="connsiteY50" fmla="*/ 1698625 h 1828800"/>
              <a:gd name="connsiteX51" fmla="*/ 1460501 w 1762125"/>
              <a:gd name="connsiteY51" fmla="*/ 1698625 h 1828800"/>
              <a:gd name="connsiteX52" fmla="*/ 1460501 w 1762125"/>
              <a:gd name="connsiteY52" fmla="*/ 1739900 h 1828800"/>
              <a:gd name="connsiteX53" fmla="*/ 1533526 w 1762125"/>
              <a:gd name="connsiteY53" fmla="*/ 1739900 h 1828800"/>
              <a:gd name="connsiteX54" fmla="*/ 1536701 w 1762125"/>
              <a:gd name="connsiteY54" fmla="*/ 1784350 h 1828800"/>
              <a:gd name="connsiteX55" fmla="*/ 1762125 w 1762125"/>
              <a:gd name="connsiteY55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298451 w 1762125"/>
              <a:gd name="connsiteY8" fmla="*/ 374650 h 1828800"/>
              <a:gd name="connsiteX9" fmla="*/ 311151 w 1762125"/>
              <a:gd name="connsiteY9" fmla="*/ 374650 h 1828800"/>
              <a:gd name="connsiteX10" fmla="*/ 311151 w 1762125"/>
              <a:gd name="connsiteY10" fmla="*/ 415925 h 1828800"/>
              <a:gd name="connsiteX11" fmla="*/ 327026 w 1762125"/>
              <a:gd name="connsiteY11" fmla="*/ 419100 h 1828800"/>
              <a:gd name="connsiteX12" fmla="*/ 336551 w 1762125"/>
              <a:gd name="connsiteY12" fmla="*/ 450850 h 1828800"/>
              <a:gd name="connsiteX13" fmla="*/ 365126 w 1762125"/>
              <a:gd name="connsiteY13" fmla="*/ 454025 h 1828800"/>
              <a:gd name="connsiteX14" fmla="*/ 368301 w 1762125"/>
              <a:gd name="connsiteY14" fmla="*/ 479425 h 1828800"/>
              <a:gd name="connsiteX15" fmla="*/ 415926 w 1762125"/>
              <a:gd name="connsiteY15" fmla="*/ 479425 h 1828800"/>
              <a:gd name="connsiteX16" fmla="*/ 415926 w 1762125"/>
              <a:gd name="connsiteY16" fmla="*/ 574675 h 1828800"/>
              <a:gd name="connsiteX17" fmla="*/ 431801 w 1762125"/>
              <a:gd name="connsiteY17" fmla="*/ 581025 h 1828800"/>
              <a:gd name="connsiteX18" fmla="*/ 428626 w 1762125"/>
              <a:gd name="connsiteY18" fmla="*/ 638175 h 1828800"/>
              <a:gd name="connsiteX19" fmla="*/ 444501 w 1762125"/>
              <a:gd name="connsiteY19" fmla="*/ 638175 h 1828800"/>
              <a:gd name="connsiteX20" fmla="*/ 441326 w 1762125"/>
              <a:gd name="connsiteY20" fmla="*/ 708025 h 1828800"/>
              <a:gd name="connsiteX21" fmla="*/ 447676 w 1762125"/>
              <a:gd name="connsiteY21" fmla="*/ 711200 h 1828800"/>
              <a:gd name="connsiteX22" fmla="*/ 447676 w 1762125"/>
              <a:gd name="connsiteY22" fmla="*/ 800100 h 1828800"/>
              <a:gd name="connsiteX23" fmla="*/ 476251 w 1762125"/>
              <a:gd name="connsiteY23" fmla="*/ 803275 h 1828800"/>
              <a:gd name="connsiteX24" fmla="*/ 479426 w 1762125"/>
              <a:gd name="connsiteY24" fmla="*/ 819150 h 1828800"/>
              <a:gd name="connsiteX25" fmla="*/ 511176 w 1762125"/>
              <a:gd name="connsiteY25" fmla="*/ 822325 h 1828800"/>
              <a:gd name="connsiteX26" fmla="*/ 511176 w 1762125"/>
              <a:gd name="connsiteY26" fmla="*/ 844550 h 1828800"/>
              <a:gd name="connsiteX27" fmla="*/ 555626 w 1762125"/>
              <a:gd name="connsiteY27" fmla="*/ 847725 h 1828800"/>
              <a:gd name="connsiteX28" fmla="*/ 555626 w 1762125"/>
              <a:gd name="connsiteY28" fmla="*/ 914400 h 1828800"/>
              <a:gd name="connsiteX29" fmla="*/ 581026 w 1762125"/>
              <a:gd name="connsiteY29" fmla="*/ 920750 h 1828800"/>
              <a:gd name="connsiteX30" fmla="*/ 587376 w 1762125"/>
              <a:gd name="connsiteY30" fmla="*/ 1060450 h 1828800"/>
              <a:gd name="connsiteX31" fmla="*/ 669926 w 1762125"/>
              <a:gd name="connsiteY31" fmla="*/ 1060450 h 1828800"/>
              <a:gd name="connsiteX32" fmla="*/ 669926 w 1762125"/>
              <a:gd name="connsiteY32" fmla="*/ 1149350 h 1828800"/>
              <a:gd name="connsiteX33" fmla="*/ 730251 w 1762125"/>
              <a:gd name="connsiteY33" fmla="*/ 1149350 h 1828800"/>
              <a:gd name="connsiteX34" fmla="*/ 736601 w 1762125"/>
              <a:gd name="connsiteY34" fmla="*/ 1244600 h 1828800"/>
              <a:gd name="connsiteX35" fmla="*/ 755651 w 1762125"/>
              <a:gd name="connsiteY35" fmla="*/ 1244600 h 1828800"/>
              <a:gd name="connsiteX36" fmla="*/ 758826 w 1762125"/>
              <a:gd name="connsiteY36" fmla="*/ 1311275 h 1828800"/>
              <a:gd name="connsiteX37" fmla="*/ 828676 w 1762125"/>
              <a:gd name="connsiteY37" fmla="*/ 1311275 h 1828800"/>
              <a:gd name="connsiteX38" fmla="*/ 838201 w 1762125"/>
              <a:gd name="connsiteY38" fmla="*/ 1336675 h 1828800"/>
              <a:gd name="connsiteX39" fmla="*/ 892176 w 1762125"/>
              <a:gd name="connsiteY39" fmla="*/ 1336675 h 1828800"/>
              <a:gd name="connsiteX40" fmla="*/ 889001 w 1762125"/>
              <a:gd name="connsiteY40" fmla="*/ 1403350 h 1828800"/>
              <a:gd name="connsiteX41" fmla="*/ 911226 w 1762125"/>
              <a:gd name="connsiteY41" fmla="*/ 1403350 h 1828800"/>
              <a:gd name="connsiteX42" fmla="*/ 914401 w 1762125"/>
              <a:gd name="connsiteY42" fmla="*/ 1470025 h 1828800"/>
              <a:gd name="connsiteX43" fmla="*/ 1009651 w 1762125"/>
              <a:gd name="connsiteY43" fmla="*/ 1470025 h 1828800"/>
              <a:gd name="connsiteX44" fmla="*/ 1006476 w 1762125"/>
              <a:gd name="connsiteY44" fmla="*/ 1504950 h 1828800"/>
              <a:gd name="connsiteX45" fmla="*/ 1022351 w 1762125"/>
              <a:gd name="connsiteY45" fmla="*/ 1504950 h 1828800"/>
              <a:gd name="connsiteX46" fmla="*/ 1022351 w 1762125"/>
              <a:gd name="connsiteY46" fmla="*/ 1568450 h 1828800"/>
              <a:gd name="connsiteX47" fmla="*/ 1282701 w 1762125"/>
              <a:gd name="connsiteY47" fmla="*/ 1568450 h 1828800"/>
              <a:gd name="connsiteX48" fmla="*/ 1282701 w 1762125"/>
              <a:gd name="connsiteY48" fmla="*/ 1657350 h 1828800"/>
              <a:gd name="connsiteX49" fmla="*/ 1393826 w 1762125"/>
              <a:gd name="connsiteY49" fmla="*/ 1654175 h 1828800"/>
              <a:gd name="connsiteX50" fmla="*/ 1403351 w 1762125"/>
              <a:gd name="connsiteY50" fmla="*/ 1698625 h 1828800"/>
              <a:gd name="connsiteX51" fmla="*/ 1460501 w 1762125"/>
              <a:gd name="connsiteY51" fmla="*/ 1698625 h 1828800"/>
              <a:gd name="connsiteX52" fmla="*/ 1460501 w 1762125"/>
              <a:gd name="connsiteY52" fmla="*/ 1739900 h 1828800"/>
              <a:gd name="connsiteX53" fmla="*/ 1533526 w 1762125"/>
              <a:gd name="connsiteY53" fmla="*/ 1739900 h 1828800"/>
              <a:gd name="connsiteX54" fmla="*/ 1536701 w 1762125"/>
              <a:gd name="connsiteY54" fmla="*/ 1784350 h 1828800"/>
              <a:gd name="connsiteX55" fmla="*/ 1762125 w 1762125"/>
              <a:gd name="connsiteY55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298451 w 1762125"/>
              <a:gd name="connsiteY8" fmla="*/ 374650 h 1828800"/>
              <a:gd name="connsiteX9" fmla="*/ 311151 w 1762125"/>
              <a:gd name="connsiteY9" fmla="*/ 374650 h 1828800"/>
              <a:gd name="connsiteX10" fmla="*/ 311151 w 1762125"/>
              <a:gd name="connsiteY10" fmla="*/ 415925 h 1828800"/>
              <a:gd name="connsiteX11" fmla="*/ 327026 w 1762125"/>
              <a:gd name="connsiteY11" fmla="*/ 419100 h 1828800"/>
              <a:gd name="connsiteX12" fmla="*/ 336551 w 1762125"/>
              <a:gd name="connsiteY12" fmla="*/ 450850 h 1828800"/>
              <a:gd name="connsiteX13" fmla="*/ 365126 w 1762125"/>
              <a:gd name="connsiteY13" fmla="*/ 454025 h 1828800"/>
              <a:gd name="connsiteX14" fmla="*/ 368301 w 1762125"/>
              <a:gd name="connsiteY14" fmla="*/ 479425 h 1828800"/>
              <a:gd name="connsiteX15" fmla="*/ 415926 w 1762125"/>
              <a:gd name="connsiteY15" fmla="*/ 479425 h 1828800"/>
              <a:gd name="connsiteX16" fmla="*/ 415926 w 1762125"/>
              <a:gd name="connsiteY16" fmla="*/ 574675 h 1828800"/>
              <a:gd name="connsiteX17" fmla="*/ 431801 w 1762125"/>
              <a:gd name="connsiteY17" fmla="*/ 581025 h 1828800"/>
              <a:gd name="connsiteX18" fmla="*/ 428626 w 1762125"/>
              <a:gd name="connsiteY18" fmla="*/ 638175 h 1828800"/>
              <a:gd name="connsiteX19" fmla="*/ 444501 w 1762125"/>
              <a:gd name="connsiteY19" fmla="*/ 638175 h 1828800"/>
              <a:gd name="connsiteX20" fmla="*/ 441326 w 1762125"/>
              <a:gd name="connsiteY20" fmla="*/ 708025 h 1828800"/>
              <a:gd name="connsiteX21" fmla="*/ 447676 w 1762125"/>
              <a:gd name="connsiteY21" fmla="*/ 711200 h 1828800"/>
              <a:gd name="connsiteX22" fmla="*/ 447676 w 1762125"/>
              <a:gd name="connsiteY22" fmla="*/ 800100 h 1828800"/>
              <a:gd name="connsiteX23" fmla="*/ 476251 w 1762125"/>
              <a:gd name="connsiteY23" fmla="*/ 803275 h 1828800"/>
              <a:gd name="connsiteX24" fmla="*/ 479426 w 1762125"/>
              <a:gd name="connsiteY24" fmla="*/ 819150 h 1828800"/>
              <a:gd name="connsiteX25" fmla="*/ 511176 w 1762125"/>
              <a:gd name="connsiteY25" fmla="*/ 822325 h 1828800"/>
              <a:gd name="connsiteX26" fmla="*/ 511176 w 1762125"/>
              <a:gd name="connsiteY26" fmla="*/ 844550 h 1828800"/>
              <a:gd name="connsiteX27" fmla="*/ 555626 w 1762125"/>
              <a:gd name="connsiteY27" fmla="*/ 847725 h 1828800"/>
              <a:gd name="connsiteX28" fmla="*/ 555626 w 1762125"/>
              <a:gd name="connsiteY28" fmla="*/ 914400 h 1828800"/>
              <a:gd name="connsiteX29" fmla="*/ 581026 w 1762125"/>
              <a:gd name="connsiteY29" fmla="*/ 920750 h 1828800"/>
              <a:gd name="connsiteX30" fmla="*/ 587376 w 1762125"/>
              <a:gd name="connsiteY30" fmla="*/ 1060450 h 1828800"/>
              <a:gd name="connsiteX31" fmla="*/ 669926 w 1762125"/>
              <a:gd name="connsiteY31" fmla="*/ 1060450 h 1828800"/>
              <a:gd name="connsiteX32" fmla="*/ 669926 w 1762125"/>
              <a:gd name="connsiteY32" fmla="*/ 1149350 h 1828800"/>
              <a:gd name="connsiteX33" fmla="*/ 730251 w 1762125"/>
              <a:gd name="connsiteY33" fmla="*/ 1149350 h 1828800"/>
              <a:gd name="connsiteX34" fmla="*/ 736601 w 1762125"/>
              <a:gd name="connsiteY34" fmla="*/ 1244600 h 1828800"/>
              <a:gd name="connsiteX35" fmla="*/ 755651 w 1762125"/>
              <a:gd name="connsiteY35" fmla="*/ 1244600 h 1828800"/>
              <a:gd name="connsiteX36" fmla="*/ 758826 w 1762125"/>
              <a:gd name="connsiteY36" fmla="*/ 1311275 h 1828800"/>
              <a:gd name="connsiteX37" fmla="*/ 828676 w 1762125"/>
              <a:gd name="connsiteY37" fmla="*/ 1311275 h 1828800"/>
              <a:gd name="connsiteX38" fmla="*/ 838201 w 1762125"/>
              <a:gd name="connsiteY38" fmla="*/ 1336675 h 1828800"/>
              <a:gd name="connsiteX39" fmla="*/ 892176 w 1762125"/>
              <a:gd name="connsiteY39" fmla="*/ 1336675 h 1828800"/>
              <a:gd name="connsiteX40" fmla="*/ 889001 w 1762125"/>
              <a:gd name="connsiteY40" fmla="*/ 1403350 h 1828800"/>
              <a:gd name="connsiteX41" fmla="*/ 911226 w 1762125"/>
              <a:gd name="connsiteY41" fmla="*/ 1403350 h 1828800"/>
              <a:gd name="connsiteX42" fmla="*/ 914401 w 1762125"/>
              <a:gd name="connsiteY42" fmla="*/ 1470025 h 1828800"/>
              <a:gd name="connsiteX43" fmla="*/ 1009651 w 1762125"/>
              <a:gd name="connsiteY43" fmla="*/ 1470025 h 1828800"/>
              <a:gd name="connsiteX44" fmla="*/ 1006476 w 1762125"/>
              <a:gd name="connsiteY44" fmla="*/ 1504950 h 1828800"/>
              <a:gd name="connsiteX45" fmla="*/ 1022351 w 1762125"/>
              <a:gd name="connsiteY45" fmla="*/ 1504950 h 1828800"/>
              <a:gd name="connsiteX46" fmla="*/ 1022351 w 1762125"/>
              <a:gd name="connsiteY46" fmla="*/ 1568450 h 1828800"/>
              <a:gd name="connsiteX47" fmla="*/ 1282701 w 1762125"/>
              <a:gd name="connsiteY47" fmla="*/ 1568450 h 1828800"/>
              <a:gd name="connsiteX48" fmla="*/ 1282701 w 1762125"/>
              <a:gd name="connsiteY48" fmla="*/ 1657350 h 1828800"/>
              <a:gd name="connsiteX49" fmla="*/ 1393826 w 1762125"/>
              <a:gd name="connsiteY49" fmla="*/ 1654175 h 1828800"/>
              <a:gd name="connsiteX50" fmla="*/ 1403351 w 1762125"/>
              <a:gd name="connsiteY50" fmla="*/ 1698625 h 1828800"/>
              <a:gd name="connsiteX51" fmla="*/ 1460501 w 1762125"/>
              <a:gd name="connsiteY51" fmla="*/ 1698625 h 1828800"/>
              <a:gd name="connsiteX52" fmla="*/ 1460501 w 1762125"/>
              <a:gd name="connsiteY52" fmla="*/ 1739900 h 1828800"/>
              <a:gd name="connsiteX53" fmla="*/ 1533526 w 1762125"/>
              <a:gd name="connsiteY53" fmla="*/ 1739900 h 1828800"/>
              <a:gd name="connsiteX54" fmla="*/ 1536701 w 1762125"/>
              <a:gd name="connsiteY54" fmla="*/ 1784350 h 1828800"/>
              <a:gd name="connsiteX55" fmla="*/ 1574801 w 1762125"/>
              <a:gd name="connsiteY55" fmla="*/ 1784350 h 1828800"/>
              <a:gd name="connsiteX56" fmla="*/ 1762125 w 1762125"/>
              <a:gd name="connsiteY56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298451 w 1762125"/>
              <a:gd name="connsiteY8" fmla="*/ 374650 h 1828800"/>
              <a:gd name="connsiteX9" fmla="*/ 311151 w 1762125"/>
              <a:gd name="connsiteY9" fmla="*/ 374650 h 1828800"/>
              <a:gd name="connsiteX10" fmla="*/ 311151 w 1762125"/>
              <a:gd name="connsiteY10" fmla="*/ 415925 h 1828800"/>
              <a:gd name="connsiteX11" fmla="*/ 327026 w 1762125"/>
              <a:gd name="connsiteY11" fmla="*/ 419100 h 1828800"/>
              <a:gd name="connsiteX12" fmla="*/ 336551 w 1762125"/>
              <a:gd name="connsiteY12" fmla="*/ 450850 h 1828800"/>
              <a:gd name="connsiteX13" fmla="*/ 365126 w 1762125"/>
              <a:gd name="connsiteY13" fmla="*/ 454025 h 1828800"/>
              <a:gd name="connsiteX14" fmla="*/ 368301 w 1762125"/>
              <a:gd name="connsiteY14" fmla="*/ 479425 h 1828800"/>
              <a:gd name="connsiteX15" fmla="*/ 415926 w 1762125"/>
              <a:gd name="connsiteY15" fmla="*/ 479425 h 1828800"/>
              <a:gd name="connsiteX16" fmla="*/ 415926 w 1762125"/>
              <a:gd name="connsiteY16" fmla="*/ 574675 h 1828800"/>
              <a:gd name="connsiteX17" fmla="*/ 431801 w 1762125"/>
              <a:gd name="connsiteY17" fmla="*/ 581025 h 1828800"/>
              <a:gd name="connsiteX18" fmla="*/ 428626 w 1762125"/>
              <a:gd name="connsiteY18" fmla="*/ 638175 h 1828800"/>
              <a:gd name="connsiteX19" fmla="*/ 444501 w 1762125"/>
              <a:gd name="connsiteY19" fmla="*/ 638175 h 1828800"/>
              <a:gd name="connsiteX20" fmla="*/ 441326 w 1762125"/>
              <a:gd name="connsiteY20" fmla="*/ 708025 h 1828800"/>
              <a:gd name="connsiteX21" fmla="*/ 447676 w 1762125"/>
              <a:gd name="connsiteY21" fmla="*/ 711200 h 1828800"/>
              <a:gd name="connsiteX22" fmla="*/ 447676 w 1762125"/>
              <a:gd name="connsiteY22" fmla="*/ 800100 h 1828800"/>
              <a:gd name="connsiteX23" fmla="*/ 476251 w 1762125"/>
              <a:gd name="connsiteY23" fmla="*/ 803275 h 1828800"/>
              <a:gd name="connsiteX24" fmla="*/ 479426 w 1762125"/>
              <a:gd name="connsiteY24" fmla="*/ 819150 h 1828800"/>
              <a:gd name="connsiteX25" fmla="*/ 511176 w 1762125"/>
              <a:gd name="connsiteY25" fmla="*/ 822325 h 1828800"/>
              <a:gd name="connsiteX26" fmla="*/ 511176 w 1762125"/>
              <a:gd name="connsiteY26" fmla="*/ 844550 h 1828800"/>
              <a:gd name="connsiteX27" fmla="*/ 555626 w 1762125"/>
              <a:gd name="connsiteY27" fmla="*/ 847725 h 1828800"/>
              <a:gd name="connsiteX28" fmla="*/ 555626 w 1762125"/>
              <a:gd name="connsiteY28" fmla="*/ 914400 h 1828800"/>
              <a:gd name="connsiteX29" fmla="*/ 581026 w 1762125"/>
              <a:gd name="connsiteY29" fmla="*/ 920750 h 1828800"/>
              <a:gd name="connsiteX30" fmla="*/ 587376 w 1762125"/>
              <a:gd name="connsiteY30" fmla="*/ 1060450 h 1828800"/>
              <a:gd name="connsiteX31" fmla="*/ 669926 w 1762125"/>
              <a:gd name="connsiteY31" fmla="*/ 1060450 h 1828800"/>
              <a:gd name="connsiteX32" fmla="*/ 669926 w 1762125"/>
              <a:gd name="connsiteY32" fmla="*/ 1149350 h 1828800"/>
              <a:gd name="connsiteX33" fmla="*/ 730251 w 1762125"/>
              <a:gd name="connsiteY33" fmla="*/ 1149350 h 1828800"/>
              <a:gd name="connsiteX34" fmla="*/ 736601 w 1762125"/>
              <a:gd name="connsiteY34" fmla="*/ 1244600 h 1828800"/>
              <a:gd name="connsiteX35" fmla="*/ 755651 w 1762125"/>
              <a:gd name="connsiteY35" fmla="*/ 1244600 h 1828800"/>
              <a:gd name="connsiteX36" fmla="*/ 758826 w 1762125"/>
              <a:gd name="connsiteY36" fmla="*/ 1311275 h 1828800"/>
              <a:gd name="connsiteX37" fmla="*/ 828676 w 1762125"/>
              <a:gd name="connsiteY37" fmla="*/ 1311275 h 1828800"/>
              <a:gd name="connsiteX38" fmla="*/ 838201 w 1762125"/>
              <a:gd name="connsiteY38" fmla="*/ 1336675 h 1828800"/>
              <a:gd name="connsiteX39" fmla="*/ 892176 w 1762125"/>
              <a:gd name="connsiteY39" fmla="*/ 1336675 h 1828800"/>
              <a:gd name="connsiteX40" fmla="*/ 889001 w 1762125"/>
              <a:gd name="connsiteY40" fmla="*/ 1403350 h 1828800"/>
              <a:gd name="connsiteX41" fmla="*/ 911226 w 1762125"/>
              <a:gd name="connsiteY41" fmla="*/ 1403350 h 1828800"/>
              <a:gd name="connsiteX42" fmla="*/ 914401 w 1762125"/>
              <a:gd name="connsiteY42" fmla="*/ 1470025 h 1828800"/>
              <a:gd name="connsiteX43" fmla="*/ 1009651 w 1762125"/>
              <a:gd name="connsiteY43" fmla="*/ 1470025 h 1828800"/>
              <a:gd name="connsiteX44" fmla="*/ 1006476 w 1762125"/>
              <a:gd name="connsiteY44" fmla="*/ 1504950 h 1828800"/>
              <a:gd name="connsiteX45" fmla="*/ 1022351 w 1762125"/>
              <a:gd name="connsiteY45" fmla="*/ 1504950 h 1828800"/>
              <a:gd name="connsiteX46" fmla="*/ 1022351 w 1762125"/>
              <a:gd name="connsiteY46" fmla="*/ 1568450 h 1828800"/>
              <a:gd name="connsiteX47" fmla="*/ 1282701 w 1762125"/>
              <a:gd name="connsiteY47" fmla="*/ 1568450 h 1828800"/>
              <a:gd name="connsiteX48" fmla="*/ 1282701 w 1762125"/>
              <a:gd name="connsiteY48" fmla="*/ 1657350 h 1828800"/>
              <a:gd name="connsiteX49" fmla="*/ 1393826 w 1762125"/>
              <a:gd name="connsiteY49" fmla="*/ 1654175 h 1828800"/>
              <a:gd name="connsiteX50" fmla="*/ 1403351 w 1762125"/>
              <a:gd name="connsiteY50" fmla="*/ 1698625 h 1828800"/>
              <a:gd name="connsiteX51" fmla="*/ 1460501 w 1762125"/>
              <a:gd name="connsiteY51" fmla="*/ 1698625 h 1828800"/>
              <a:gd name="connsiteX52" fmla="*/ 1460501 w 1762125"/>
              <a:gd name="connsiteY52" fmla="*/ 1739900 h 1828800"/>
              <a:gd name="connsiteX53" fmla="*/ 1533526 w 1762125"/>
              <a:gd name="connsiteY53" fmla="*/ 1739900 h 1828800"/>
              <a:gd name="connsiteX54" fmla="*/ 1536701 w 1762125"/>
              <a:gd name="connsiteY54" fmla="*/ 1784350 h 1828800"/>
              <a:gd name="connsiteX55" fmla="*/ 1574801 w 1762125"/>
              <a:gd name="connsiteY55" fmla="*/ 1784350 h 1828800"/>
              <a:gd name="connsiteX56" fmla="*/ 1577976 w 1762125"/>
              <a:gd name="connsiteY56" fmla="*/ 1812925 h 1828800"/>
              <a:gd name="connsiteX57" fmla="*/ 1762125 w 1762125"/>
              <a:gd name="connsiteY57" fmla="*/ 1828800 h 1828800"/>
              <a:gd name="connsiteX0" fmla="*/ 0 w 1762125"/>
              <a:gd name="connsiteY0" fmla="*/ 0 h 1828800"/>
              <a:gd name="connsiteX1" fmla="*/ 177800 w 1762125"/>
              <a:gd name="connsiteY1" fmla="*/ 3175 h 1828800"/>
              <a:gd name="connsiteX2" fmla="*/ 174626 w 1762125"/>
              <a:gd name="connsiteY2" fmla="*/ 95250 h 1828800"/>
              <a:gd name="connsiteX3" fmla="*/ 225426 w 1762125"/>
              <a:gd name="connsiteY3" fmla="*/ 92075 h 1828800"/>
              <a:gd name="connsiteX4" fmla="*/ 231776 w 1762125"/>
              <a:gd name="connsiteY4" fmla="*/ 146050 h 1828800"/>
              <a:gd name="connsiteX5" fmla="*/ 282576 w 1762125"/>
              <a:gd name="connsiteY5" fmla="*/ 152400 h 1828800"/>
              <a:gd name="connsiteX6" fmla="*/ 288926 w 1762125"/>
              <a:gd name="connsiteY6" fmla="*/ 200025 h 1828800"/>
              <a:gd name="connsiteX7" fmla="*/ 292101 w 1762125"/>
              <a:gd name="connsiteY7" fmla="*/ 196850 h 1828800"/>
              <a:gd name="connsiteX8" fmla="*/ 298451 w 1762125"/>
              <a:gd name="connsiteY8" fmla="*/ 374650 h 1828800"/>
              <a:gd name="connsiteX9" fmla="*/ 311151 w 1762125"/>
              <a:gd name="connsiteY9" fmla="*/ 374650 h 1828800"/>
              <a:gd name="connsiteX10" fmla="*/ 311151 w 1762125"/>
              <a:gd name="connsiteY10" fmla="*/ 415925 h 1828800"/>
              <a:gd name="connsiteX11" fmla="*/ 327026 w 1762125"/>
              <a:gd name="connsiteY11" fmla="*/ 419100 h 1828800"/>
              <a:gd name="connsiteX12" fmla="*/ 336551 w 1762125"/>
              <a:gd name="connsiteY12" fmla="*/ 450850 h 1828800"/>
              <a:gd name="connsiteX13" fmla="*/ 365126 w 1762125"/>
              <a:gd name="connsiteY13" fmla="*/ 454025 h 1828800"/>
              <a:gd name="connsiteX14" fmla="*/ 368301 w 1762125"/>
              <a:gd name="connsiteY14" fmla="*/ 479425 h 1828800"/>
              <a:gd name="connsiteX15" fmla="*/ 415926 w 1762125"/>
              <a:gd name="connsiteY15" fmla="*/ 479425 h 1828800"/>
              <a:gd name="connsiteX16" fmla="*/ 415926 w 1762125"/>
              <a:gd name="connsiteY16" fmla="*/ 574675 h 1828800"/>
              <a:gd name="connsiteX17" fmla="*/ 431801 w 1762125"/>
              <a:gd name="connsiteY17" fmla="*/ 581025 h 1828800"/>
              <a:gd name="connsiteX18" fmla="*/ 428626 w 1762125"/>
              <a:gd name="connsiteY18" fmla="*/ 638175 h 1828800"/>
              <a:gd name="connsiteX19" fmla="*/ 444501 w 1762125"/>
              <a:gd name="connsiteY19" fmla="*/ 638175 h 1828800"/>
              <a:gd name="connsiteX20" fmla="*/ 441326 w 1762125"/>
              <a:gd name="connsiteY20" fmla="*/ 708025 h 1828800"/>
              <a:gd name="connsiteX21" fmla="*/ 447676 w 1762125"/>
              <a:gd name="connsiteY21" fmla="*/ 711200 h 1828800"/>
              <a:gd name="connsiteX22" fmla="*/ 447676 w 1762125"/>
              <a:gd name="connsiteY22" fmla="*/ 800100 h 1828800"/>
              <a:gd name="connsiteX23" fmla="*/ 476251 w 1762125"/>
              <a:gd name="connsiteY23" fmla="*/ 803275 h 1828800"/>
              <a:gd name="connsiteX24" fmla="*/ 479426 w 1762125"/>
              <a:gd name="connsiteY24" fmla="*/ 819150 h 1828800"/>
              <a:gd name="connsiteX25" fmla="*/ 511176 w 1762125"/>
              <a:gd name="connsiteY25" fmla="*/ 822325 h 1828800"/>
              <a:gd name="connsiteX26" fmla="*/ 511176 w 1762125"/>
              <a:gd name="connsiteY26" fmla="*/ 844550 h 1828800"/>
              <a:gd name="connsiteX27" fmla="*/ 555626 w 1762125"/>
              <a:gd name="connsiteY27" fmla="*/ 847725 h 1828800"/>
              <a:gd name="connsiteX28" fmla="*/ 555626 w 1762125"/>
              <a:gd name="connsiteY28" fmla="*/ 914400 h 1828800"/>
              <a:gd name="connsiteX29" fmla="*/ 581026 w 1762125"/>
              <a:gd name="connsiteY29" fmla="*/ 920750 h 1828800"/>
              <a:gd name="connsiteX30" fmla="*/ 587376 w 1762125"/>
              <a:gd name="connsiteY30" fmla="*/ 1060450 h 1828800"/>
              <a:gd name="connsiteX31" fmla="*/ 669926 w 1762125"/>
              <a:gd name="connsiteY31" fmla="*/ 1060450 h 1828800"/>
              <a:gd name="connsiteX32" fmla="*/ 669926 w 1762125"/>
              <a:gd name="connsiteY32" fmla="*/ 1149350 h 1828800"/>
              <a:gd name="connsiteX33" fmla="*/ 730251 w 1762125"/>
              <a:gd name="connsiteY33" fmla="*/ 1149350 h 1828800"/>
              <a:gd name="connsiteX34" fmla="*/ 736601 w 1762125"/>
              <a:gd name="connsiteY34" fmla="*/ 1244600 h 1828800"/>
              <a:gd name="connsiteX35" fmla="*/ 755651 w 1762125"/>
              <a:gd name="connsiteY35" fmla="*/ 1244600 h 1828800"/>
              <a:gd name="connsiteX36" fmla="*/ 758826 w 1762125"/>
              <a:gd name="connsiteY36" fmla="*/ 1311275 h 1828800"/>
              <a:gd name="connsiteX37" fmla="*/ 828676 w 1762125"/>
              <a:gd name="connsiteY37" fmla="*/ 1311275 h 1828800"/>
              <a:gd name="connsiteX38" fmla="*/ 838201 w 1762125"/>
              <a:gd name="connsiteY38" fmla="*/ 1336675 h 1828800"/>
              <a:gd name="connsiteX39" fmla="*/ 892176 w 1762125"/>
              <a:gd name="connsiteY39" fmla="*/ 1336675 h 1828800"/>
              <a:gd name="connsiteX40" fmla="*/ 889001 w 1762125"/>
              <a:gd name="connsiteY40" fmla="*/ 1403350 h 1828800"/>
              <a:gd name="connsiteX41" fmla="*/ 911226 w 1762125"/>
              <a:gd name="connsiteY41" fmla="*/ 1403350 h 1828800"/>
              <a:gd name="connsiteX42" fmla="*/ 914401 w 1762125"/>
              <a:gd name="connsiteY42" fmla="*/ 1470025 h 1828800"/>
              <a:gd name="connsiteX43" fmla="*/ 1009651 w 1762125"/>
              <a:gd name="connsiteY43" fmla="*/ 1470025 h 1828800"/>
              <a:gd name="connsiteX44" fmla="*/ 1006476 w 1762125"/>
              <a:gd name="connsiteY44" fmla="*/ 1504950 h 1828800"/>
              <a:gd name="connsiteX45" fmla="*/ 1022351 w 1762125"/>
              <a:gd name="connsiteY45" fmla="*/ 1504950 h 1828800"/>
              <a:gd name="connsiteX46" fmla="*/ 1022351 w 1762125"/>
              <a:gd name="connsiteY46" fmla="*/ 1568450 h 1828800"/>
              <a:gd name="connsiteX47" fmla="*/ 1282701 w 1762125"/>
              <a:gd name="connsiteY47" fmla="*/ 1568450 h 1828800"/>
              <a:gd name="connsiteX48" fmla="*/ 1282701 w 1762125"/>
              <a:gd name="connsiteY48" fmla="*/ 1657350 h 1828800"/>
              <a:gd name="connsiteX49" fmla="*/ 1393826 w 1762125"/>
              <a:gd name="connsiteY49" fmla="*/ 1654175 h 1828800"/>
              <a:gd name="connsiteX50" fmla="*/ 1403351 w 1762125"/>
              <a:gd name="connsiteY50" fmla="*/ 1698625 h 1828800"/>
              <a:gd name="connsiteX51" fmla="*/ 1460501 w 1762125"/>
              <a:gd name="connsiteY51" fmla="*/ 1698625 h 1828800"/>
              <a:gd name="connsiteX52" fmla="*/ 1460501 w 1762125"/>
              <a:gd name="connsiteY52" fmla="*/ 1739900 h 1828800"/>
              <a:gd name="connsiteX53" fmla="*/ 1533526 w 1762125"/>
              <a:gd name="connsiteY53" fmla="*/ 1739900 h 1828800"/>
              <a:gd name="connsiteX54" fmla="*/ 1536701 w 1762125"/>
              <a:gd name="connsiteY54" fmla="*/ 1784350 h 1828800"/>
              <a:gd name="connsiteX55" fmla="*/ 1574801 w 1762125"/>
              <a:gd name="connsiteY55" fmla="*/ 1784350 h 1828800"/>
              <a:gd name="connsiteX56" fmla="*/ 1577976 w 1762125"/>
              <a:gd name="connsiteY56" fmla="*/ 1812925 h 1828800"/>
              <a:gd name="connsiteX57" fmla="*/ 1762125 w 1762125"/>
              <a:gd name="connsiteY57" fmla="*/ 1828800 h 1828800"/>
              <a:gd name="connsiteX0" fmla="*/ 0 w 1762125"/>
              <a:gd name="connsiteY0" fmla="*/ 0 h 1812925"/>
              <a:gd name="connsiteX1" fmla="*/ 177800 w 1762125"/>
              <a:gd name="connsiteY1" fmla="*/ 3175 h 1812925"/>
              <a:gd name="connsiteX2" fmla="*/ 174626 w 1762125"/>
              <a:gd name="connsiteY2" fmla="*/ 95250 h 1812925"/>
              <a:gd name="connsiteX3" fmla="*/ 225426 w 1762125"/>
              <a:gd name="connsiteY3" fmla="*/ 92075 h 1812925"/>
              <a:gd name="connsiteX4" fmla="*/ 231776 w 1762125"/>
              <a:gd name="connsiteY4" fmla="*/ 146050 h 1812925"/>
              <a:gd name="connsiteX5" fmla="*/ 282576 w 1762125"/>
              <a:gd name="connsiteY5" fmla="*/ 152400 h 1812925"/>
              <a:gd name="connsiteX6" fmla="*/ 288926 w 1762125"/>
              <a:gd name="connsiteY6" fmla="*/ 200025 h 1812925"/>
              <a:gd name="connsiteX7" fmla="*/ 292101 w 1762125"/>
              <a:gd name="connsiteY7" fmla="*/ 196850 h 1812925"/>
              <a:gd name="connsiteX8" fmla="*/ 298451 w 1762125"/>
              <a:gd name="connsiteY8" fmla="*/ 374650 h 1812925"/>
              <a:gd name="connsiteX9" fmla="*/ 311151 w 1762125"/>
              <a:gd name="connsiteY9" fmla="*/ 374650 h 1812925"/>
              <a:gd name="connsiteX10" fmla="*/ 311151 w 1762125"/>
              <a:gd name="connsiteY10" fmla="*/ 415925 h 1812925"/>
              <a:gd name="connsiteX11" fmla="*/ 327026 w 1762125"/>
              <a:gd name="connsiteY11" fmla="*/ 419100 h 1812925"/>
              <a:gd name="connsiteX12" fmla="*/ 336551 w 1762125"/>
              <a:gd name="connsiteY12" fmla="*/ 450850 h 1812925"/>
              <a:gd name="connsiteX13" fmla="*/ 365126 w 1762125"/>
              <a:gd name="connsiteY13" fmla="*/ 454025 h 1812925"/>
              <a:gd name="connsiteX14" fmla="*/ 368301 w 1762125"/>
              <a:gd name="connsiteY14" fmla="*/ 479425 h 1812925"/>
              <a:gd name="connsiteX15" fmla="*/ 415926 w 1762125"/>
              <a:gd name="connsiteY15" fmla="*/ 479425 h 1812925"/>
              <a:gd name="connsiteX16" fmla="*/ 415926 w 1762125"/>
              <a:gd name="connsiteY16" fmla="*/ 574675 h 1812925"/>
              <a:gd name="connsiteX17" fmla="*/ 431801 w 1762125"/>
              <a:gd name="connsiteY17" fmla="*/ 581025 h 1812925"/>
              <a:gd name="connsiteX18" fmla="*/ 428626 w 1762125"/>
              <a:gd name="connsiteY18" fmla="*/ 638175 h 1812925"/>
              <a:gd name="connsiteX19" fmla="*/ 444501 w 1762125"/>
              <a:gd name="connsiteY19" fmla="*/ 638175 h 1812925"/>
              <a:gd name="connsiteX20" fmla="*/ 441326 w 1762125"/>
              <a:gd name="connsiteY20" fmla="*/ 708025 h 1812925"/>
              <a:gd name="connsiteX21" fmla="*/ 447676 w 1762125"/>
              <a:gd name="connsiteY21" fmla="*/ 711200 h 1812925"/>
              <a:gd name="connsiteX22" fmla="*/ 447676 w 1762125"/>
              <a:gd name="connsiteY22" fmla="*/ 800100 h 1812925"/>
              <a:gd name="connsiteX23" fmla="*/ 476251 w 1762125"/>
              <a:gd name="connsiteY23" fmla="*/ 803275 h 1812925"/>
              <a:gd name="connsiteX24" fmla="*/ 479426 w 1762125"/>
              <a:gd name="connsiteY24" fmla="*/ 819150 h 1812925"/>
              <a:gd name="connsiteX25" fmla="*/ 511176 w 1762125"/>
              <a:gd name="connsiteY25" fmla="*/ 822325 h 1812925"/>
              <a:gd name="connsiteX26" fmla="*/ 511176 w 1762125"/>
              <a:gd name="connsiteY26" fmla="*/ 844550 h 1812925"/>
              <a:gd name="connsiteX27" fmla="*/ 555626 w 1762125"/>
              <a:gd name="connsiteY27" fmla="*/ 847725 h 1812925"/>
              <a:gd name="connsiteX28" fmla="*/ 555626 w 1762125"/>
              <a:gd name="connsiteY28" fmla="*/ 914400 h 1812925"/>
              <a:gd name="connsiteX29" fmla="*/ 581026 w 1762125"/>
              <a:gd name="connsiteY29" fmla="*/ 920750 h 1812925"/>
              <a:gd name="connsiteX30" fmla="*/ 587376 w 1762125"/>
              <a:gd name="connsiteY30" fmla="*/ 1060450 h 1812925"/>
              <a:gd name="connsiteX31" fmla="*/ 669926 w 1762125"/>
              <a:gd name="connsiteY31" fmla="*/ 1060450 h 1812925"/>
              <a:gd name="connsiteX32" fmla="*/ 669926 w 1762125"/>
              <a:gd name="connsiteY32" fmla="*/ 1149350 h 1812925"/>
              <a:gd name="connsiteX33" fmla="*/ 730251 w 1762125"/>
              <a:gd name="connsiteY33" fmla="*/ 1149350 h 1812925"/>
              <a:gd name="connsiteX34" fmla="*/ 736601 w 1762125"/>
              <a:gd name="connsiteY34" fmla="*/ 1244600 h 1812925"/>
              <a:gd name="connsiteX35" fmla="*/ 755651 w 1762125"/>
              <a:gd name="connsiteY35" fmla="*/ 1244600 h 1812925"/>
              <a:gd name="connsiteX36" fmla="*/ 758826 w 1762125"/>
              <a:gd name="connsiteY36" fmla="*/ 1311275 h 1812925"/>
              <a:gd name="connsiteX37" fmla="*/ 828676 w 1762125"/>
              <a:gd name="connsiteY37" fmla="*/ 1311275 h 1812925"/>
              <a:gd name="connsiteX38" fmla="*/ 838201 w 1762125"/>
              <a:gd name="connsiteY38" fmla="*/ 1336675 h 1812925"/>
              <a:gd name="connsiteX39" fmla="*/ 892176 w 1762125"/>
              <a:gd name="connsiteY39" fmla="*/ 1336675 h 1812925"/>
              <a:gd name="connsiteX40" fmla="*/ 889001 w 1762125"/>
              <a:gd name="connsiteY40" fmla="*/ 1403350 h 1812925"/>
              <a:gd name="connsiteX41" fmla="*/ 911226 w 1762125"/>
              <a:gd name="connsiteY41" fmla="*/ 1403350 h 1812925"/>
              <a:gd name="connsiteX42" fmla="*/ 914401 w 1762125"/>
              <a:gd name="connsiteY42" fmla="*/ 1470025 h 1812925"/>
              <a:gd name="connsiteX43" fmla="*/ 1009651 w 1762125"/>
              <a:gd name="connsiteY43" fmla="*/ 1470025 h 1812925"/>
              <a:gd name="connsiteX44" fmla="*/ 1006476 w 1762125"/>
              <a:gd name="connsiteY44" fmla="*/ 1504950 h 1812925"/>
              <a:gd name="connsiteX45" fmla="*/ 1022351 w 1762125"/>
              <a:gd name="connsiteY45" fmla="*/ 1504950 h 1812925"/>
              <a:gd name="connsiteX46" fmla="*/ 1022351 w 1762125"/>
              <a:gd name="connsiteY46" fmla="*/ 1568450 h 1812925"/>
              <a:gd name="connsiteX47" fmla="*/ 1282701 w 1762125"/>
              <a:gd name="connsiteY47" fmla="*/ 1568450 h 1812925"/>
              <a:gd name="connsiteX48" fmla="*/ 1282701 w 1762125"/>
              <a:gd name="connsiteY48" fmla="*/ 1657350 h 1812925"/>
              <a:gd name="connsiteX49" fmla="*/ 1393826 w 1762125"/>
              <a:gd name="connsiteY49" fmla="*/ 1654175 h 1812925"/>
              <a:gd name="connsiteX50" fmla="*/ 1403351 w 1762125"/>
              <a:gd name="connsiteY50" fmla="*/ 1698625 h 1812925"/>
              <a:gd name="connsiteX51" fmla="*/ 1460501 w 1762125"/>
              <a:gd name="connsiteY51" fmla="*/ 1698625 h 1812925"/>
              <a:gd name="connsiteX52" fmla="*/ 1460501 w 1762125"/>
              <a:gd name="connsiteY52" fmla="*/ 1739900 h 1812925"/>
              <a:gd name="connsiteX53" fmla="*/ 1533526 w 1762125"/>
              <a:gd name="connsiteY53" fmla="*/ 1739900 h 1812925"/>
              <a:gd name="connsiteX54" fmla="*/ 1536701 w 1762125"/>
              <a:gd name="connsiteY54" fmla="*/ 1784350 h 1812925"/>
              <a:gd name="connsiteX55" fmla="*/ 1574801 w 1762125"/>
              <a:gd name="connsiteY55" fmla="*/ 1784350 h 1812925"/>
              <a:gd name="connsiteX56" fmla="*/ 1577976 w 1762125"/>
              <a:gd name="connsiteY56" fmla="*/ 1812925 h 1812925"/>
              <a:gd name="connsiteX57" fmla="*/ 1762125 w 1762125"/>
              <a:gd name="connsiteY57" fmla="*/ 1812925 h 181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762125" h="1812925">
                <a:moveTo>
                  <a:pt x="0" y="0"/>
                </a:moveTo>
                <a:lnTo>
                  <a:pt x="177800" y="3175"/>
                </a:lnTo>
                <a:lnTo>
                  <a:pt x="174626" y="95250"/>
                </a:lnTo>
                <a:lnTo>
                  <a:pt x="225426" y="92075"/>
                </a:lnTo>
                <a:lnTo>
                  <a:pt x="231776" y="146050"/>
                </a:lnTo>
                <a:lnTo>
                  <a:pt x="282576" y="152400"/>
                </a:lnTo>
                <a:lnTo>
                  <a:pt x="288926" y="200025"/>
                </a:lnTo>
                <a:cubicBezTo>
                  <a:pt x="293159" y="205317"/>
                  <a:pt x="287868" y="191558"/>
                  <a:pt x="292101" y="196850"/>
                </a:cubicBezTo>
                <a:lnTo>
                  <a:pt x="298451" y="374650"/>
                </a:lnTo>
                <a:cubicBezTo>
                  <a:pt x="304801" y="378883"/>
                  <a:pt x="304801" y="370417"/>
                  <a:pt x="311151" y="374650"/>
                </a:cubicBezTo>
                <a:lnTo>
                  <a:pt x="311151" y="415925"/>
                </a:lnTo>
                <a:cubicBezTo>
                  <a:pt x="316443" y="423333"/>
                  <a:pt x="321734" y="411692"/>
                  <a:pt x="327026" y="419100"/>
                </a:cubicBezTo>
                <a:lnTo>
                  <a:pt x="336551" y="450850"/>
                </a:lnTo>
                <a:cubicBezTo>
                  <a:pt x="345018" y="459317"/>
                  <a:pt x="356659" y="445558"/>
                  <a:pt x="365126" y="454025"/>
                </a:cubicBezTo>
                <a:cubicBezTo>
                  <a:pt x="370418" y="457200"/>
                  <a:pt x="363009" y="476250"/>
                  <a:pt x="368301" y="479425"/>
                </a:cubicBezTo>
                <a:lnTo>
                  <a:pt x="415926" y="479425"/>
                </a:lnTo>
                <a:lnTo>
                  <a:pt x="415926" y="574675"/>
                </a:lnTo>
                <a:cubicBezTo>
                  <a:pt x="423334" y="584200"/>
                  <a:pt x="424393" y="571500"/>
                  <a:pt x="431801" y="581025"/>
                </a:cubicBezTo>
                <a:lnTo>
                  <a:pt x="428626" y="638175"/>
                </a:lnTo>
                <a:cubicBezTo>
                  <a:pt x="438151" y="644525"/>
                  <a:pt x="434976" y="631825"/>
                  <a:pt x="444501" y="638175"/>
                </a:cubicBezTo>
                <a:lnTo>
                  <a:pt x="441326" y="708025"/>
                </a:lnTo>
                <a:cubicBezTo>
                  <a:pt x="446618" y="713317"/>
                  <a:pt x="442384" y="705908"/>
                  <a:pt x="447676" y="711200"/>
                </a:cubicBezTo>
                <a:lnTo>
                  <a:pt x="447676" y="800100"/>
                </a:lnTo>
                <a:cubicBezTo>
                  <a:pt x="456143" y="804333"/>
                  <a:pt x="467784" y="799042"/>
                  <a:pt x="476251" y="803275"/>
                </a:cubicBezTo>
                <a:cubicBezTo>
                  <a:pt x="486834" y="810683"/>
                  <a:pt x="468843" y="811742"/>
                  <a:pt x="479426" y="819150"/>
                </a:cubicBezTo>
                <a:cubicBezTo>
                  <a:pt x="492126" y="827617"/>
                  <a:pt x="498476" y="813858"/>
                  <a:pt x="511176" y="822325"/>
                </a:cubicBezTo>
                <a:cubicBezTo>
                  <a:pt x="518584" y="828675"/>
                  <a:pt x="503768" y="838200"/>
                  <a:pt x="511176" y="844550"/>
                </a:cubicBezTo>
                <a:lnTo>
                  <a:pt x="555626" y="847725"/>
                </a:lnTo>
                <a:lnTo>
                  <a:pt x="555626" y="914400"/>
                </a:lnTo>
                <a:cubicBezTo>
                  <a:pt x="561976" y="918633"/>
                  <a:pt x="574676" y="916517"/>
                  <a:pt x="581026" y="920750"/>
                </a:cubicBezTo>
                <a:lnTo>
                  <a:pt x="587376" y="1060450"/>
                </a:lnTo>
                <a:lnTo>
                  <a:pt x="669926" y="1060450"/>
                </a:lnTo>
                <a:lnTo>
                  <a:pt x="669926" y="1149350"/>
                </a:lnTo>
                <a:lnTo>
                  <a:pt x="730251" y="1149350"/>
                </a:lnTo>
                <a:lnTo>
                  <a:pt x="736601" y="1244600"/>
                </a:lnTo>
                <a:cubicBezTo>
                  <a:pt x="749301" y="1254125"/>
                  <a:pt x="742951" y="1235075"/>
                  <a:pt x="755651" y="1244600"/>
                </a:cubicBezTo>
                <a:lnTo>
                  <a:pt x="758826" y="1311275"/>
                </a:lnTo>
                <a:lnTo>
                  <a:pt x="828676" y="1311275"/>
                </a:lnTo>
                <a:cubicBezTo>
                  <a:pt x="838201" y="1317625"/>
                  <a:pt x="828676" y="1330325"/>
                  <a:pt x="838201" y="1336675"/>
                </a:cubicBezTo>
                <a:lnTo>
                  <a:pt x="892176" y="1336675"/>
                </a:lnTo>
                <a:lnTo>
                  <a:pt x="889001" y="1403350"/>
                </a:lnTo>
                <a:cubicBezTo>
                  <a:pt x="897468" y="1408642"/>
                  <a:pt x="902759" y="1398058"/>
                  <a:pt x="911226" y="1403350"/>
                </a:cubicBezTo>
                <a:lnTo>
                  <a:pt x="914401" y="1470025"/>
                </a:lnTo>
                <a:lnTo>
                  <a:pt x="1009651" y="1470025"/>
                </a:lnTo>
                <a:lnTo>
                  <a:pt x="1006476" y="1504950"/>
                </a:lnTo>
                <a:cubicBezTo>
                  <a:pt x="1017059" y="1509183"/>
                  <a:pt x="1011768" y="1500717"/>
                  <a:pt x="1022351" y="1504950"/>
                </a:cubicBezTo>
                <a:lnTo>
                  <a:pt x="1022351" y="1568450"/>
                </a:lnTo>
                <a:lnTo>
                  <a:pt x="1282701" y="1568450"/>
                </a:lnTo>
                <a:lnTo>
                  <a:pt x="1282701" y="1657350"/>
                </a:lnTo>
                <a:lnTo>
                  <a:pt x="1393826" y="1654175"/>
                </a:lnTo>
                <a:lnTo>
                  <a:pt x="1403351" y="1698625"/>
                </a:lnTo>
                <a:lnTo>
                  <a:pt x="1460501" y="1698625"/>
                </a:lnTo>
                <a:lnTo>
                  <a:pt x="1460501" y="1739900"/>
                </a:lnTo>
                <a:lnTo>
                  <a:pt x="1533526" y="1739900"/>
                </a:lnTo>
                <a:lnTo>
                  <a:pt x="1536701" y="1784350"/>
                </a:lnTo>
                <a:lnTo>
                  <a:pt x="1574801" y="1784350"/>
                </a:lnTo>
                <a:lnTo>
                  <a:pt x="1577976" y="1812925"/>
                </a:lnTo>
                <a:lnTo>
                  <a:pt x="1762125" y="1812925"/>
                </a:lnTo>
              </a:path>
            </a:pathLst>
          </a:custGeom>
          <a:noFill/>
          <a:ln w="28575">
            <a:solidFill>
              <a:srgbClr val="00FF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64" name="Freeform 63"/>
          <p:cNvSpPr/>
          <p:nvPr/>
        </p:nvSpPr>
        <p:spPr>
          <a:xfrm>
            <a:off x="762006" y="4067175"/>
            <a:ext cx="2206625" cy="1416050"/>
          </a:xfrm>
          <a:custGeom>
            <a:avLst/>
            <a:gdLst>
              <a:gd name="connsiteX0" fmla="*/ 0 w 2212975"/>
              <a:gd name="connsiteY0" fmla="*/ 0 h 1422400"/>
              <a:gd name="connsiteX1" fmla="*/ 2212975 w 2212975"/>
              <a:gd name="connsiteY1" fmla="*/ 1422400 h 1422400"/>
              <a:gd name="connsiteX0" fmla="*/ 0 w 2212975"/>
              <a:gd name="connsiteY0" fmla="*/ 0 h 1422400"/>
              <a:gd name="connsiteX1" fmla="*/ 111125 w 2212975"/>
              <a:gd name="connsiteY1" fmla="*/ 9525 h 1422400"/>
              <a:gd name="connsiteX2" fmla="*/ 2212975 w 2212975"/>
              <a:gd name="connsiteY2" fmla="*/ 1422400 h 1422400"/>
              <a:gd name="connsiteX0" fmla="*/ 0 w 2212975"/>
              <a:gd name="connsiteY0" fmla="*/ 0 h 1422400"/>
              <a:gd name="connsiteX1" fmla="*/ 111125 w 2212975"/>
              <a:gd name="connsiteY1" fmla="*/ 9525 h 1422400"/>
              <a:gd name="connsiteX2" fmla="*/ 2212975 w 2212975"/>
              <a:gd name="connsiteY2" fmla="*/ 1422400 h 1422400"/>
              <a:gd name="connsiteX0" fmla="*/ 0 w 2212975"/>
              <a:gd name="connsiteY0" fmla="*/ 0 h 1422400"/>
              <a:gd name="connsiteX1" fmla="*/ 104775 w 2212975"/>
              <a:gd name="connsiteY1" fmla="*/ 0 h 1422400"/>
              <a:gd name="connsiteX2" fmla="*/ 2212975 w 2212975"/>
              <a:gd name="connsiteY2" fmla="*/ 1422400 h 1422400"/>
              <a:gd name="connsiteX0" fmla="*/ 0 w 2212975"/>
              <a:gd name="connsiteY0" fmla="*/ 0 h 1422400"/>
              <a:gd name="connsiteX1" fmla="*/ 104775 w 2212975"/>
              <a:gd name="connsiteY1" fmla="*/ 0 h 1422400"/>
              <a:gd name="connsiteX2" fmla="*/ 101600 w 2212975"/>
              <a:gd name="connsiteY2" fmla="*/ 44450 h 1422400"/>
              <a:gd name="connsiteX3" fmla="*/ 2212975 w 2212975"/>
              <a:gd name="connsiteY3" fmla="*/ 1422400 h 1422400"/>
              <a:gd name="connsiteX0" fmla="*/ 0 w 2212975"/>
              <a:gd name="connsiteY0" fmla="*/ 0 h 1422400"/>
              <a:gd name="connsiteX1" fmla="*/ 104775 w 2212975"/>
              <a:gd name="connsiteY1" fmla="*/ 0 h 1422400"/>
              <a:gd name="connsiteX2" fmla="*/ 101600 w 2212975"/>
              <a:gd name="connsiteY2" fmla="*/ 44450 h 1422400"/>
              <a:gd name="connsiteX3" fmla="*/ 2212975 w 2212975"/>
              <a:gd name="connsiteY3" fmla="*/ 1422400 h 1422400"/>
              <a:gd name="connsiteX0" fmla="*/ 0 w 2212975"/>
              <a:gd name="connsiteY0" fmla="*/ 0 h 1422400"/>
              <a:gd name="connsiteX1" fmla="*/ 104775 w 2212975"/>
              <a:gd name="connsiteY1" fmla="*/ 0 h 1422400"/>
              <a:gd name="connsiteX2" fmla="*/ 101600 w 2212975"/>
              <a:gd name="connsiteY2" fmla="*/ 44450 h 1422400"/>
              <a:gd name="connsiteX3" fmla="*/ 371475 w 2212975"/>
              <a:gd name="connsiteY3" fmla="*/ 47625 h 1422400"/>
              <a:gd name="connsiteX4" fmla="*/ 2212975 w 2212975"/>
              <a:gd name="connsiteY4" fmla="*/ 1422400 h 1422400"/>
              <a:gd name="connsiteX0" fmla="*/ 0 w 2212975"/>
              <a:gd name="connsiteY0" fmla="*/ 0 h 1422400"/>
              <a:gd name="connsiteX1" fmla="*/ 104775 w 2212975"/>
              <a:gd name="connsiteY1" fmla="*/ 0 h 1422400"/>
              <a:gd name="connsiteX2" fmla="*/ 101600 w 2212975"/>
              <a:gd name="connsiteY2" fmla="*/ 44450 h 1422400"/>
              <a:gd name="connsiteX3" fmla="*/ 371475 w 2212975"/>
              <a:gd name="connsiteY3" fmla="*/ 47625 h 1422400"/>
              <a:gd name="connsiteX4" fmla="*/ 2212975 w 2212975"/>
              <a:gd name="connsiteY4" fmla="*/ 1422400 h 1422400"/>
              <a:gd name="connsiteX0" fmla="*/ 0 w 2212975"/>
              <a:gd name="connsiteY0" fmla="*/ 0 h 1422400"/>
              <a:gd name="connsiteX1" fmla="*/ 104775 w 2212975"/>
              <a:gd name="connsiteY1" fmla="*/ 0 h 1422400"/>
              <a:gd name="connsiteX2" fmla="*/ 101600 w 2212975"/>
              <a:gd name="connsiteY2" fmla="*/ 44450 h 1422400"/>
              <a:gd name="connsiteX3" fmla="*/ 371475 w 2212975"/>
              <a:gd name="connsiteY3" fmla="*/ 47625 h 1422400"/>
              <a:gd name="connsiteX4" fmla="*/ 374650 w 2212975"/>
              <a:gd name="connsiteY4" fmla="*/ 101600 h 1422400"/>
              <a:gd name="connsiteX5" fmla="*/ 2212975 w 2212975"/>
              <a:gd name="connsiteY5" fmla="*/ 1422400 h 1422400"/>
              <a:gd name="connsiteX0" fmla="*/ 0 w 2212975"/>
              <a:gd name="connsiteY0" fmla="*/ 0 h 1422400"/>
              <a:gd name="connsiteX1" fmla="*/ 104775 w 2212975"/>
              <a:gd name="connsiteY1" fmla="*/ 0 h 1422400"/>
              <a:gd name="connsiteX2" fmla="*/ 101600 w 2212975"/>
              <a:gd name="connsiteY2" fmla="*/ 44450 h 1422400"/>
              <a:gd name="connsiteX3" fmla="*/ 371475 w 2212975"/>
              <a:gd name="connsiteY3" fmla="*/ 47625 h 1422400"/>
              <a:gd name="connsiteX4" fmla="*/ 374650 w 2212975"/>
              <a:gd name="connsiteY4" fmla="*/ 101600 h 1422400"/>
              <a:gd name="connsiteX5" fmla="*/ 2212975 w 2212975"/>
              <a:gd name="connsiteY5" fmla="*/ 1422400 h 1422400"/>
              <a:gd name="connsiteX0" fmla="*/ 0 w 2212975"/>
              <a:gd name="connsiteY0" fmla="*/ 0 h 1422400"/>
              <a:gd name="connsiteX1" fmla="*/ 104775 w 2212975"/>
              <a:gd name="connsiteY1" fmla="*/ 0 h 1422400"/>
              <a:gd name="connsiteX2" fmla="*/ 101600 w 2212975"/>
              <a:gd name="connsiteY2" fmla="*/ 44450 h 1422400"/>
              <a:gd name="connsiteX3" fmla="*/ 371475 w 2212975"/>
              <a:gd name="connsiteY3" fmla="*/ 47625 h 1422400"/>
              <a:gd name="connsiteX4" fmla="*/ 374650 w 2212975"/>
              <a:gd name="connsiteY4" fmla="*/ 101600 h 1422400"/>
              <a:gd name="connsiteX5" fmla="*/ 469900 w 2212975"/>
              <a:gd name="connsiteY5" fmla="*/ 104775 h 1422400"/>
              <a:gd name="connsiteX6" fmla="*/ 2212975 w 2212975"/>
              <a:gd name="connsiteY6" fmla="*/ 1422400 h 1422400"/>
              <a:gd name="connsiteX0" fmla="*/ 0 w 2212975"/>
              <a:gd name="connsiteY0" fmla="*/ 0 h 1422400"/>
              <a:gd name="connsiteX1" fmla="*/ 104775 w 2212975"/>
              <a:gd name="connsiteY1" fmla="*/ 0 h 1422400"/>
              <a:gd name="connsiteX2" fmla="*/ 101600 w 2212975"/>
              <a:gd name="connsiteY2" fmla="*/ 44450 h 1422400"/>
              <a:gd name="connsiteX3" fmla="*/ 371475 w 2212975"/>
              <a:gd name="connsiteY3" fmla="*/ 47625 h 1422400"/>
              <a:gd name="connsiteX4" fmla="*/ 374650 w 2212975"/>
              <a:gd name="connsiteY4" fmla="*/ 101600 h 1422400"/>
              <a:gd name="connsiteX5" fmla="*/ 469900 w 2212975"/>
              <a:gd name="connsiteY5" fmla="*/ 104775 h 1422400"/>
              <a:gd name="connsiteX6" fmla="*/ 2212975 w 2212975"/>
              <a:gd name="connsiteY6" fmla="*/ 1422400 h 1422400"/>
              <a:gd name="connsiteX0" fmla="*/ 0 w 2212975"/>
              <a:gd name="connsiteY0" fmla="*/ 0 h 1422400"/>
              <a:gd name="connsiteX1" fmla="*/ 104775 w 2212975"/>
              <a:gd name="connsiteY1" fmla="*/ 0 h 1422400"/>
              <a:gd name="connsiteX2" fmla="*/ 101600 w 2212975"/>
              <a:gd name="connsiteY2" fmla="*/ 44450 h 1422400"/>
              <a:gd name="connsiteX3" fmla="*/ 371475 w 2212975"/>
              <a:gd name="connsiteY3" fmla="*/ 47625 h 1422400"/>
              <a:gd name="connsiteX4" fmla="*/ 374650 w 2212975"/>
              <a:gd name="connsiteY4" fmla="*/ 101600 h 1422400"/>
              <a:gd name="connsiteX5" fmla="*/ 469900 w 2212975"/>
              <a:gd name="connsiteY5" fmla="*/ 104775 h 1422400"/>
              <a:gd name="connsiteX6" fmla="*/ 469900 w 2212975"/>
              <a:gd name="connsiteY6" fmla="*/ 149225 h 1422400"/>
              <a:gd name="connsiteX7" fmla="*/ 2212975 w 2212975"/>
              <a:gd name="connsiteY7" fmla="*/ 1422400 h 1422400"/>
              <a:gd name="connsiteX0" fmla="*/ 0 w 2212975"/>
              <a:gd name="connsiteY0" fmla="*/ 0 h 1422400"/>
              <a:gd name="connsiteX1" fmla="*/ 104775 w 2212975"/>
              <a:gd name="connsiteY1" fmla="*/ 0 h 1422400"/>
              <a:gd name="connsiteX2" fmla="*/ 101600 w 2212975"/>
              <a:gd name="connsiteY2" fmla="*/ 44450 h 1422400"/>
              <a:gd name="connsiteX3" fmla="*/ 371475 w 2212975"/>
              <a:gd name="connsiteY3" fmla="*/ 47625 h 1422400"/>
              <a:gd name="connsiteX4" fmla="*/ 374650 w 2212975"/>
              <a:gd name="connsiteY4" fmla="*/ 101600 h 1422400"/>
              <a:gd name="connsiteX5" fmla="*/ 469900 w 2212975"/>
              <a:gd name="connsiteY5" fmla="*/ 104775 h 1422400"/>
              <a:gd name="connsiteX6" fmla="*/ 469900 w 2212975"/>
              <a:gd name="connsiteY6" fmla="*/ 149225 h 1422400"/>
              <a:gd name="connsiteX7" fmla="*/ 2212975 w 2212975"/>
              <a:gd name="connsiteY7" fmla="*/ 1422400 h 1422400"/>
              <a:gd name="connsiteX0" fmla="*/ 0 w 2212975"/>
              <a:gd name="connsiteY0" fmla="*/ 0 h 1422400"/>
              <a:gd name="connsiteX1" fmla="*/ 104775 w 2212975"/>
              <a:gd name="connsiteY1" fmla="*/ 0 h 1422400"/>
              <a:gd name="connsiteX2" fmla="*/ 101600 w 2212975"/>
              <a:gd name="connsiteY2" fmla="*/ 44450 h 1422400"/>
              <a:gd name="connsiteX3" fmla="*/ 371475 w 2212975"/>
              <a:gd name="connsiteY3" fmla="*/ 47625 h 1422400"/>
              <a:gd name="connsiteX4" fmla="*/ 374650 w 2212975"/>
              <a:gd name="connsiteY4" fmla="*/ 101600 h 1422400"/>
              <a:gd name="connsiteX5" fmla="*/ 469900 w 2212975"/>
              <a:gd name="connsiteY5" fmla="*/ 104775 h 1422400"/>
              <a:gd name="connsiteX6" fmla="*/ 469900 w 2212975"/>
              <a:gd name="connsiteY6" fmla="*/ 149225 h 1422400"/>
              <a:gd name="connsiteX7" fmla="*/ 495300 w 2212975"/>
              <a:gd name="connsiteY7" fmla="*/ 152400 h 1422400"/>
              <a:gd name="connsiteX8" fmla="*/ 2212975 w 2212975"/>
              <a:gd name="connsiteY8" fmla="*/ 1422400 h 1422400"/>
              <a:gd name="connsiteX0" fmla="*/ 0 w 2212975"/>
              <a:gd name="connsiteY0" fmla="*/ 0 h 1422400"/>
              <a:gd name="connsiteX1" fmla="*/ 104775 w 2212975"/>
              <a:gd name="connsiteY1" fmla="*/ 0 h 1422400"/>
              <a:gd name="connsiteX2" fmla="*/ 101600 w 2212975"/>
              <a:gd name="connsiteY2" fmla="*/ 44450 h 1422400"/>
              <a:gd name="connsiteX3" fmla="*/ 371475 w 2212975"/>
              <a:gd name="connsiteY3" fmla="*/ 47625 h 1422400"/>
              <a:gd name="connsiteX4" fmla="*/ 374650 w 2212975"/>
              <a:gd name="connsiteY4" fmla="*/ 101600 h 1422400"/>
              <a:gd name="connsiteX5" fmla="*/ 469900 w 2212975"/>
              <a:gd name="connsiteY5" fmla="*/ 104775 h 1422400"/>
              <a:gd name="connsiteX6" fmla="*/ 469900 w 2212975"/>
              <a:gd name="connsiteY6" fmla="*/ 149225 h 1422400"/>
              <a:gd name="connsiteX7" fmla="*/ 495300 w 2212975"/>
              <a:gd name="connsiteY7" fmla="*/ 152400 h 1422400"/>
              <a:gd name="connsiteX8" fmla="*/ 508000 w 2212975"/>
              <a:gd name="connsiteY8" fmla="*/ 206375 h 1422400"/>
              <a:gd name="connsiteX9" fmla="*/ 2212975 w 2212975"/>
              <a:gd name="connsiteY9" fmla="*/ 1422400 h 1422400"/>
              <a:gd name="connsiteX0" fmla="*/ 0 w 2212975"/>
              <a:gd name="connsiteY0" fmla="*/ 0 h 1422400"/>
              <a:gd name="connsiteX1" fmla="*/ 104775 w 2212975"/>
              <a:gd name="connsiteY1" fmla="*/ 0 h 1422400"/>
              <a:gd name="connsiteX2" fmla="*/ 101600 w 2212975"/>
              <a:gd name="connsiteY2" fmla="*/ 44450 h 1422400"/>
              <a:gd name="connsiteX3" fmla="*/ 371475 w 2212975"/>
              <a:gd name="connsiteY3" fmla="*/ 47625 h 1422400"/>
              <a:gd name="connsiteX4" fmla="*/ 374650 w 2212975"/>
              <a:gd name="connsiteY4" fmla="*/ 101600 h 1422400"/>
              <a:gd name="connsiteX5" fmla="*/ 469900 w 2212975"/>
              <a:gd name="connsiteY5" fmla="*/ 104775 h 1422400"/>
              <a:gd name="connsiteX6" fmla="*/ 469900 w 2212975"/>
              <a:gd name="connsiteY6" fmla="*/ 149225 h 1422400"/>
              <a:gd name="connsiteX7" fmla="*/ 495300 w 2212975"/>
              <a:gd name="connsiteY7" fmla="*/ 152400 h 1422400"/>
              <a:gd name="connsiteX8" fmla="*/ 508000 w 2212975"/>
              <a:gd name="connsiteY8" fmla="*/ 206375 h 1422400"/>
              <a:gd name="connsiteX9" fmla="*/ 2212975 w 2212975"/>
              <a:gd name="connsiteY9" fmla="*/ 1422400 h 1422400"/>
              <a:gd name="connsiteX0" fmla="*/ 0 w 2212975"/>
              <a:gd name="connsiteY0" fmla="*/ 0 h 1422400"/>
              <a:gd name="connsiteX1" fmla="*/ 104775 w 2212975"/>
              <a:gd name="connsiteY1" fmla="*/ 0 h 1422400"/>
              <a:gd name="connsiteX2" fmla="*/ 101600 w 2212975"/>
              <a:gd name="connsiteY2" fmla="*/ 44450 h 1422400"/>
              <a:gd name="connsiteX3" fmla="*/ 371475 w 2212975"/>
              <a:gd name="connsiteY3" fmla="*/ 47625 h 1422400"/>
              <a:gd name="connsiteX4" fmla="*/ 374650 w 2212975"/>
              <a:gd name="connsiteY4" fmla="*/ 101600 h 1422400"/>
              <a:gd name="connsiteX5" fmla="*/ 469900 w 2212975"/>
              <a:gd name="connsiteY5" fmla="*/ 104775 h 1422400"/>
              <a:gd name="connsiteX6" fmla="*/ 469900 w 2212975"/>
              <a:gd name="connsiteY6" fmla="*/ 149225 h 1422400"/>
              <a:gd name="connsiteX7" fmla="*/ 495300 w 2212975"/>
              <a:gd name="connsiteY7" fmla="*/ 152400 h 1422400"/>
              <a:gd name="connsiteX8" fmla="*/ 495300 w 2212975"/>
              <a:gd name="connsiteY8" fmla="*/ 206375 h 1422400"/>
              <a:gd name="connsiteX9" fmla="*/ 2212975 w 2212975"/>
              <a:gd name="connsiteY9" fmla="*/ 1422400 h 1422400"/>
              <a:gd name="connsiteX0" fmla="*/ 0 w 2212975"/>
              <a:gd name="connsiteY0" fmla="*/ 0 h 1422400"/>
              <a:gd name="connsiteX1" fmla="*/ 104775 w 2212975"/>
              <a:gd name="connsiteY1" fmla="*/ 0 h 1422400"/>
              <a:gd name="connsiteX2" fmla="*/ 101600 w 2212975"/>
              <a:gd name="connsiteY2" fmla="*/ 44450 h 1422400"/>
              <a:gd name="connsiteX3" fmla="*/ 371475 w 2212975"/>
              <a:gd name="connsiteY3" fmla="*/ 47625 h 1422400"/>
              <a:gd name="connsiteX4" fmla="*/ 374650 w 2212975"/>
              <a:gd name="connsiteY4" fmla="*/ 101600 h 1422400"/>
              <a:gd name="connsiteX5" fmla="*/ 469900 w 2212975"/>
              <a:gd name="connsiteY5" fmla="*/ 104775 h 1422400"/>
              <a:gd name="connsiteX6" fmla="*/ 469900 w 2212975"/>
              <a:gd name="connsiteY6" fmla="*/ 149225 h 1422400"/>
              <a:gd name="connsiteX7" fmla="*/ 495300 w 2212975"/>
              <a:gd name="connsiteY7" fmla="*/ 152400 h 1422400"/>
              <a:gd name="connsiteX8" fmla="*/ 495300 w 2212975"/>
              <a:gd name="connsiteY8" fmla="*/ 206375 h 1422400"/>
              <a:gd name="connsiteX9" fmla="*/ 539750 w 2212975"/>
              <a:gd name="connsiteY9" fmla="*/ 212725 h 1422400"/>
              <a:gd name="connsiteX10" fmla="*/ 2212975 w 2212975"/>
              <a:gd name="connsiteY10" fmla="*/ 1422400 h 1422400"/>
              <a:gd name="connsiteX0" fmla="*/ 0 w 2212975"/>
              <a:gd name="connsiteY0" fmla="*/ 0 h 1422400"/>
              <a:gd name="connsiteX1" fmla="*/ 104775 w 2212975"/>
              <a:gd name="connsiteY1" fmla="*/ 0 h 1422400"/>
              <a:gd name="connsiteX2" fmla="*/ 101600 w 2212975"/>
              <a:gd name="connsiteY2" fmla="*/ 44450 h 1422400"/>
              <a:gd name="connsiteX3" fmla="*/ 371475 w 2212975"/>
              <a:gd name="connsiteY3" fmla="*/ 47625 h 1422400"/>
              <a:gd name="connsiteX4" fmla="*/ 374650 w 2212975"/>
              <a:gd name="connsiteY4" fmla="*/ 101600 h 1422400"/>
              <a:gd name="connsiteX5" fmla="*/ 469900 w 2212975"/>
              <a:gd name="connsiteY5" fmla="*/ 104775 h 1422400"/>
              <a:gd name="connsiteX6" fmla="*/ 469900 w 2212975"/>
              <a:gd name="connsiteY6" fmla="*/ 149225 h 1422400"/>
              <a:gd name="connsiteX7" fmla="*/ 495300 w 2212975"/>
              <a:gd name="connsiteY7" fmla="*/ 152400 h 1422400"/>
              <a:gd name="connsiteX8" fmla="*/ 495300 w 2212975"/>
              <a:gd name="connsiteY8" fmla="*/ 206375 h 1422400"/>
              <a:gd name="connsiteX9" fmla="*/ 539750 w 2212975"/>
              <a:gd name="connsiteY9" fmla="*/ 212725 h 1422400"/>
              <a:gd name="connsiteX10" fmla="*/ 2212975 w 2212975"/>
              <a:gd name="connsiteY10" fmla="*/ 1422400 h 1422400"/>
              <a:gd name="connsiteX0" fmla="*/ 0 w 2212975"/>
              <a:gd name="connsiteY0" fmla="*/ 0 h 1422400"/>
              <a:gd name="connsiteX1" fmla="*/ 104775 w 2212975"/>
              <a:gd name="connsiteY1" fmla="*/ 0 h 1422400"/>
              <a:gd name="connsiteX2" fmla="*/ 101600 w 2212975"/>
              <a:gd name="connsiteY2" fmla="*/ 44450 h 1422400"/>
              <a:gd name="connsiteX3" fmla="*/ 371475 w 2212975"/>
              <a:gd name="connsiteY3" fmla="*/ 47625 h 1422400"/>
              <a:gd name="connsiteX4" fmla="*/ 374650 w 2212975"/>
              <a:gd name="connsiteY4" fmla="*/ 101600 h 1422400"/>
              <a:gd name="connsiteX5" fmla="*/ 469900 w 2212975"/>
              <a:gd name="connsiteY5" fmla="*/ 104775 h 1422400"/>
              <a:gd name="connsiteX6" fmla="*/ 469900 w 2212975"/>
              <a:gd name="connsiteY6" fmla="*/ 149225 h 1422400"/>
              <a:gd name="connsiteX7" fmla="*/ 495300 w 2212975"/>
              <a:gd name="connsiteY7" fmla="*/ 152400 h 1422400"/>
              <a:gd name="connsiteX8" fmla="*/ 495300 w 2212975"/>
              <a:gd name="connsiteY8" fmla="*/ 206375 h 1422400"/>
              <a:gd name="connsiteX9" fmla="*/ 539750 w 2212975"/>
              <a:gd name="connsiteY9" fmla="*/ 212725 h 1422400"/>
              <a:gd name="connsiteX10" fmla="*/ 539750 w 2212975"/>
              <a:gd name="connsiteY10" fmla="*/ 260350 h 1422400"/>
              <a:gd name="connsiteX11" fmla="*/ 2212975 w 2212975"/>
              <a:gd name="connsiteY11" fmla="*/ 1422400 h 1422400"/>
              <a:gd name="connsiteX0" fmla="*/ 0 w 2212975"/>
              <a:gd name="connsiteY0" fmla="*/ 0 h 1422400"/>
              <a:gd name="connsiteX1" fmla="*/ 104775 w 2212975"/>
              <a:gd name="connsiteY1" fmla="*/ 0 h 1422400"/>
              <a:gd name="connsiteX2" fmla="*/ 101600 w 2212975"/>
              <a:gd name="connsiteY2" fmla="*/ 44450 h 1422400"/>
              <a:gd name="connsiteX3" fmla="*/ 371475 w 2212975"/>
              <a:gd name="connsiteY3" fmla="*/ 47625 h 1422400"/>
              <a:gd name="connsiteX4" fmla="*/ 374650 w 2212975"/>
              <a:gd name="connsiteY4" fmla="*/ 101600 h 1422400"/>
              <a:gd name="connsiteX5" fmla="*/ 469900 w 2212975"/>
              <a:gd name="connsiteY5" fmla="*/ 104775 h 1422400"/>
              <a:gd name="connsiteX6" fmla="*/ 469900 w 2212975"/>
              <a:gd name="connsiteY6" fmla="*/ 149225 h 1422400"/>
              <a:gd name="connsiteX7" fmla="*/ 495300 w 2212975"/>
              <a:gd name="connsiteY7" fmla="*/ 152400 h 1422400"/>
              <a:gd name="connsiteX8" fmla="*/ 495300 w 2212975"/>
              <a:gd name="connsiteY8" fmla="*/ 206375 h 1422400"/>
              <a:gd name="connsiteX9" fmla="*/ 539750 w 2212975"/>
              <a:gd name="connsiteY9" fmla="*/ 212725 h 1422400"/>
              <a:gd name="connsiteX10" fmla="*/ 539750 w 2212975"/>
              <a:gd name="connsiteY10" fmla="*/ 260350 h 1422400"/>
              <a:gd name="connsiteX11" fmla="*/ 2212975 w 2212975"/>
              <a:gd name="connsiteY11" fmla="*/ 1422400 h 1422400"/>
              <a:gd name="connsiteX0" fmla="*/ 0 w 2212975"/>
              <a:gd name="connsiteY0" fmla="*/ 0 h 1422400"/>
              <a:gd name="connsiteX1" fmla="*/ 104775 w 2212975"/>
              <a:gd name="connsiteY1" fmla="*/ 0 h 1422400"/>
              <a:gd name="connsiteX2" fmla="*/ 101600 w 2212975"/>
              <a:gd name="connsiteY2" fmla="*/ 44450 h 1422400"/>
              <a:gd name="connsiteX3" fmla="*/ 371475 w 2212975"/>
              <a:gd name="connsiteY3" fmla="*/ 47625 h 1422400"/>
              <a:gd name="connsiteX4" fmla="*/ 374650 w 2212975"/>
              <a:gd name="connsiteY4" fmla="*/ 101600 h 1422400"/>
              <a:gd name="connsiteX5" fmla="*/ 469900 w 2212975"/>
              <a:gd name="connsiteY5" fmla="*/ 104775 h 1422400"/>
              <a:gd name="connsiteX6" fmla="*/ 469900 w 2212975"/>
              <a:gd name="connsiteY6" fmla="*/ 149225 h 1422400"/>
              <a:gd name="connsiteX7" fmla="*/ 495300 w 2212975"/>
              <a:gd name="connsiteY7" fmla="*/ 152400 h 1422400"/>
              <a:gd name="connsiteX8" fmla="*/ 495300 w 2212975"/>
              <a:gd name="connsiteY8" fmla="*/ 206375 h 1422400"/>
              <a:gd name="connsiteX9" fmla="*/ 539750 w 2212975"/>
              <a:gd name="connsiteY9" fmla="*/ 212725 h 1422400"/>
              <a:gd name="connsiteX10" fmla="*/ 539750 w 2212975"/>
              <a:gd name="connsiteY10" fmla="*/ 260350 h 1422400"/>
              <a:gd name="connsiteX11" fmla="*/ 558800 w 2212975"/>
              <a:gd name="connsiteY11" fmla="*/ 260350 h 1422400"/>
              <a:gd name="connsiteX12" fmla="*/ 2212975 w 2212975"/>
              <a:gd name="connsiteY12" fmla="*/ 1422400 h 1422400"/>
              <a:gd name="connsiteX0" fmla="*/ 0 w 2212975"/>
              <a:gd name="connsiteY0" fmla="*/ 0 h 1422400"/>
              <a:gd name="connsiteX1" fmla="*/ 104775 w 2212975"/>
              <a:gd name="connsiteY1" fmla="*/ 0 h 1422400"/>
              <a:gd name="connsiteX2" fmla="*/ 101600 w 2212975"/>
              <a:gd name="connsiteY2" fmla="*/ 44450 h 1422400"/>
              <a:gd name="connsiteX3" fmla="*/ 371475 w 2212975"/>
              <a:gd name="connsiteY3" fmla="*/ 47625 h 1422400"/>
              <a:gd name="connsiteX4" fmla="*/ 374650 w 2212975"/>
              <a:gd name="connsiteY4" fmla="*/ 101600 h 1422400"/>
              <a:gd name="connsiteX5" fmla="*/ 469900 w 2212975"/>
              <a:gd name="connsiteY5" fmla="*/ 104775 h 1422400"/>
              <a:gd name="connsiteX6" fmla="*/ 469900 w 2212975"/>
              <a:gd name="connsiteY6" fmla="*/ 149225 h 1422400"/>
              <a:gd name="connsiteX7" fmla="*/ 495300 w 2212975"/>
              <a:gd name="connsiteY7" fmla="*/ 152400 h 1422400"/>
              <a:gd name="connsiteX8" fmla="*/ 495300 w 2212975"/>
              <a:gd name="connsiteY8" fmla="*/ 206375 h 1422400"/>
              <a:gd name="connsiteX9" fmla="*/ 539750 w 2212975"/>
              <a:gd name="connsiteY9" fmla="*/ 212725 h 1422400"/>
              <a:gd name="connsiteX10" fmla="*/ 539750 w 2212975"/>
              <a:gd name="connsiteY10" fmla="*/ 260350 h 1422400"/>
              <a:gd name="connsiteX11" fmla="*/ 558800 w 2212975"/>
              <a:gd name="connsiteY11" fmla="*/ 260350 h 1422400"/>
              <a:gd name="connsiteX12" fmla="*/ 574675 w 2212975"/>
              <a:gd name="connsiteY12" fmla="*/ 361950 h 1422400"/>
              <a:gd name="connsiteX13" fmla="*/ 2212975 w 2212975"/>
              <a:gd name="connsiteY13" fmla="*/ 1422400 h 1422400"/>
              <a:gd name="connsiteX0" fmla="*/ 0 w 2212975"/>
              <a:gd name="connsiteY0" fmla="*/ 0 h 1422400"/>
              <a:gd name="connsiteX1" fmla="*/ 104775 w 2212975"/>
              <a:gd name="connsiteY1" fmla="*/ 0 h 1422400"/>
              <a:gd name="connsiteX2" fmla="*/ 101600 w 2212975"/>
              <a:gd name="connsiteY2" fmla="*/ 44450 h 1422400"/>
              <a:gd name="connsiteX3" fmla="*/ 371475 w 2212975"/>
              <a:gd name="connsiteY3" fmla="*/ 47625 h 1422400"/>
              <a:gd name="connsiteX4" fmla="*/ 374650 w 2212975"/>
              <a:gd name="connsiteY4" fmla="*/ 101600 h 1422400"/>
              <a:gd name="connsiteX5" fmla="*/ 469900 w 2212975"/>
              <a:gd name="connsiteY5" fmla="*/ 104775 h 1422400"/>
              <a:gd name="connsiteX6" fmla="*/ 469900 w 2212975"/>
              <a:gd name="connsiteY6" fmla="*/ 149225 h 1422400"/>
              <a:gd name="connsiteX7" fmla="*/ 495300 w 2212975"/>
              <a:gd name="connsiteY7" fmla="*/ 152400 h 1422400"/>
              <a:gd name="connsiteX8" fmla="*/ 495300 w 2212975"/>
              <a:gd name="connsiteY8" fmla="*/ 206375 h 1422400"/>
              <a:gd name="connsiteX9" fmla="*/ 539750 w 2212975"/>
              <a:gd name="connsiteY9" fmla="*/ 212725 h 1422400"/>
              <a:gd name="connsiteX10" fmla="*/ 539750 w 2212975"/>
              <a:gd name="connsiteY10" fmla="*/ 260350 h 1422400"/>
              <a:gd name="connsiteX11" fmla="*/ 558800 w 2212975"/>
              <a:gd name="connsiteY11" fmla="*/ 260350 h 1422400"/>
              <a:gd name="connsiteX12" fmla="*/ 574675 w 2212975"/>
              <a:gd name="connsiteY12" fmla="*/ 361950 h 1422400"/>
              <a:gd name="connsiteX13" fmla="*/ 2212975 w 2212975"/>
              <a:gd name="connsiteY13" fmla="*/ 1422400 h 1422400"/>
              <a:gd name="connsiteX0" fmla="*/ 0 w 2212975"/>
              <a:gd name="connsiteY0" fmla="*/ 0 h 1422400"/>
              <a:gd name="connsiteX1" fmla="*/ 104775 w 2212975"/>
              <a:gd name="connsiteY1" fmla="*/ 0 h 1422400"/>
              <a:gd name="connsiteX2" fmla="*/ 101600 w 2212975"/>
              <a:gd name="connsiteY2" fmla="*/ 44450 h 1422400"/>
              <a:gd name="connsiteX3" fmla="*/ 371475 w 2212975"/>
              <a:gd name="connsiteY3" fmla="*/ 47625 h 1422400"/>
              <a:gd name="connsiteX4" fmla="*/ 374650 w 2212975"/>
              <a:gd name="connsiteY4" fmla="*/ 101600 h 1422400"/>
              <a:gd name="connsiteX5" fmla="*/ 469900 w 2212975"/>
              <a:gd name="connsiteY5" fmla="*/ 104775 h 1422400"/>
              <a:gd name="connsiteX6" fmla="*/ 469900 w 2212975"/>
              <a:gd name="connsiteY6" fmla="*/ 149225 h 1422400"/>
              <a:gd name="connsiteX7" fmla="*/ 495300 w 2212975"/>
              <a:gd name="connsiteY7" fmla="*/ 152400 h 1422400"/>
              <a:gd name="connsiteX8" fmla="*/ 495300 w 2212975"/>
              <a:gd name="connsiteY8" fmla="*/ 206375 h 1422400"/>
              <a:gd name="connsiteX9" fmla="*/ 539750 w 2212975"/>
              <a:gd name="connsiteY9" fmla="*/ 212725 h 1422400"/>
              <a:gd name="connsiteX10" fmla="*/ 539750 w 2212975"/>
              <a:gd name="connsiteY10" fmla="*/ 260350 h 1422400"/>
              <a:gd name="connsiteX11" fmla="*/ 558800 w 2212975"/>
              <a:gd name="connsiteY11" fmla="*/ 260350 h 1422400"/>
              <a:gd name="connsiteX12" fmla="*/ 558800 w 2212975"/>
              <a:gd name="connsiteY12" fmla="*/ 365125 h 1422400"/>
              <a:gd name="connsiteX13" fmla="*/ 2212975 w 2212975"/>
              <a:gd name="connsiteY13" fmla="*/ 1422400 h 1422400"/>
              <a:gd name="connsiteX0" fmla="*/ 0 w 2212975"/>
              <a:gd name="connsiteY0" fmla="*/ 0 h 1422400"/>
              <a:gd name="connsiteX1" fmla="*/ 104775 w 2212975"/>
              <a:gd name="connsiteY1" fmla="*/ 0 h 1422400"/>
              <a:gd name="connsiteX2" fmla="*/ 101600 w 2212975"/>
              <a:gd name="connsiteY2" fmla="*/ 44450 h 1422400"/>
              <a:gd name="connsiteX3" fmla="*/ 371475 w 2212975"/>
              <a:gd name="connsiteY3" fmla="*/ 47625 h 1422400"/>
              <a:gd name="connsiteX4" fmla="*/ 374650 w 2212975"/>
              <a:gd name="connsiteY4" fmla="*/ 101600 h 1422400"/>
              <a:gd name="connsiteX5" fmla="*/ 469900 w 2212975"/>
              <a:gd name="connsiteY5" fmla="*/ 104775 h 1422400"/>
              <a:gd name="connsiteX6" fmla="*/ 469900 w 2212975"/>
              <a:gd name="connsiteY6" fmla="*/ 149225 h 1422400"/>
              <a:gd name="connsiteX7" fmla="*/ 495300 w 2212975"/>
              <a:gd name="connsiteY7" fmla="*/ 152400 h 1422400"/>
              <a:gd name="connsiteX8" fmla="*/ 495300 w 2212975"/>
              <a:gd name="connsiteY8" fmla="*/ 206375 h 1422400"/>
              <a:gd name="connsiteX9" fmla="*/ 539750 w 2212975"/>
              <a:gd name="connsiteY9" fmla="*/ 212725 h 1422400"/>
              <a:gd name="connsiteX10" fmla="*/ 539750 w 2212975"/>
              <a:gd name="connsiteY10" fmla="*/ 260350 h 1422400"/>
              <a:gd name="connsiteX11" fmla="*/ 568325 w 2212975"/>
              <a:gd name="connsiteY11" fmla="*/ 260350 h 1422400"/>
              <a:gd name="connsiteX12" fmla="*/ 558800 w 2212975"/>
              <a:gd name="connsiteY12" fmla="*/ 365125 h 1422400"/>
              <a:gd name="connsiteX13" fmla="*/ 2212975 w 2212975"/>
              <a:gd name="connsiteY13" fmla="*/ 1422400 h 1422400"/>
              <a:gd name="connsiteX0" fmla="*/ 0 w 2212975"/>
              <a:gd name="connsiteY0" fmla="*/ 0 h 1422400"/>
              <a:gd name="connsiteX1" fmla="*/ 104775 w 2212975"/>
              <a:gd name="connsiteY1" fmla="*/ 0 h 1422400"/>
              <a:gd name="connsiteX2" fmla="*/ 101600 w 2212975"/>
              <a:gd name="connsiteY2" fmla="*/ 44450 h 1422400"/>
              <a:gd name="connsiteX3" fmla="*/ 371475 w 2212975"/>
              <a:gd name="connsiteY3" fmla="*/ 47625 h 1422400"/>
              <a:gd name="connsiteX4" fmla="*/ 374650 w 2212975"/>
              <a:gd name="connsiteY4" fmla="*/ 101600 h 1422400"/>
              <a:gd name="connsiteX5" fmla="*/ 469900 w 2212975"/>
              <a:gd name="connsiteY5" fmla="*/ 104775 h 1422400"/>
              <a:gd name="connsiteX6" fmla="*/ 469900 w 2212975"/>
              <a:gd name="connsiteY6" fmla="*/ 149225 h 1422400"/>
              <a:gd name="connsiteX7" fmla="*/ 495300 w 2212975"/>
              <a:gd name="connsiteY7" fmla="*/ 152400 h 1422400"/>
              <a:gd name="connsiteX8" fmla="*/ 495300 w 2212975"/>
              <a:gd name="connsiteY8" fmla="*/ 206375 h 1422400"/>
              <a:gd name="connsiteX9" fmla="*/ 539750 w 2212975"/>
              <a:gd name="connsiteY9" fmla="*/ 212725 h 1422400"/>
              <a:gd name="connsiteX10" fmla="*/ 539750 w 2212975"/>
              <a:gd name="connsiteY10" fmla="*/ 260350 h 1422400"/>
              <a:gd name="connsiteX11" fmla="*/ 568325 w 2212975"/>
              <a:gd name="connsiteY11" fmla="*/ 260350 h 1422400"/>
              <a:gd name="connsiteX12" fmla="*/ 574675 w 2212975"/>
              <a:gd name="connsiteY12" fmla="*/ 368300 h 1422400"/>
              <a:gd name="connsiteX13" fmla="*/ 2212975 w 2212975"/>
              <a:gd name="connsiteY13" fmla="*/ 1422400 h 1422400"/>
              <a:gd name="connsiteX0" fmla="*/ 0 w 2212975"/>
              <a:gd name="connsiteY0" fmla="*/ 0 h 1422400"/>
              <a:gd name="connsiteX1" fmla="*/ 104775 w 2212975"/>
              <a:gd name="connsiteY1" fmla="*/ 0 h 1422400"/>
              <a:gd name="connsiteX2" fmla="*/ 101600 w 2212975"/>
              <a:gd name="connsiteY2" fmla="*/ 44450 h 1422400"/>
              <a:gd name="connsiteX3" fmla="*/ 371475 w 2212975"/>
              <a:gd name="connsiteY3" fmla="*/ 47625 h 1422400"/>
              <a:gd name="connsiteX4" fmla="*/ 374650 w 2212975"/>
              <a:gd name="connsiteY4" fmla="*/ 101600 h 1422400"/>
              <a:gd name="connsiteX5" fmla="*/ 469900 w 2212975"/>
              <a:gd name="connsiteY5" fmla="*/ 104775 h 1422400"/>
              <a:gd name="connsiteX6" fmla="*/ 469900 w 2212975"/>
              <a:gd name="connsiteY6" fmla="*/ 149225 h 1422400"/>
              <a:gd name="connsiteX7" fmla="*/ 495300 w 2212975"/>
              <a:gd name="connsiteY7" fmla="*/ 152400 h 1422400"/>
              <a:gd name="connsiteX8" fmla="*/ 495300 w 2212975"/>
              <a:gd name="connsiteY8" fmla="*/ 206375 h 1422400"/>
              <a:gd name="connsiteX9" fmla="*/ 539750 w 2212975"/>
              <a:gd name="connsiteY9" fmla="*/ 212725 h 1422400"/>
              <a:gd name="connsiteX10" fmla="*/ 539750 w 2212975"/>
              <a:gd name="connsiteY10" fmla="*/ 260350 h 1422400"/>
              <a:gd name="connsiteX11" fmla="*/ 568325 w 2212975"/>
              <a:gd name="connsiteY11" fmla="*/ 260350 h 1422400"/>
              <a:gd name="connsiteX12" fmla="*/ 574675 w 2212975"/>
              <a:gd name="connsiteY12" fmla="*/ 368300 h 1422400"/>
              <a:gd name="connsiteX13" fmla="*/ 869950 w 2212975"/>
              <a:gd name="connsiteY13" fmla="*/ 365125 h 1422400"/>
              <a:gd name="connsiteX14" fmla="*/ 2212975 w 2212975"/>
              <a:gd name="connsiteY14" fmla="*/ 1422400 h 1422400"/>
              <a:gd name="connsiteX0" fmla="*/ 0 w 2212975"/>
              <a:gd name="connsiteY0" fmla="*/ 0 h 1422400"/>
              <a:gd name="connsiteX1" fmla="*/ 104775 w 2212975"/>
              <a:gd name="connsiteY1" fmla="*/ 0 h 1422400"/>
              <a:gd name="connsiteX2" fmla="*/ 101600 w 2212975"/>
              <a:gd name="connsiteY2" fmla="*/ 44450 h 1422400"/>
              <a:gd name="connsiteX3" fmla="*/ 371475 w 2212975"/>
              <a:gd name="connsiteY3" fmla="*/ 47625 h 1422400"/>
              <a:gd name="connsiteX4" fmla="*/ 374650 w 2212975"/>
              <a:gd name="connsiteY4" fmla="*/ 101600 h 1422400"/>
              <a:gd name="connsiteX5" fmla="*/ 469900 w 2212975"/>
              <a:gd name="connsiteY5" fmla="*/ 104775 h 1422400"/>
              <a:gd name="connsiteX6" fmla="*/ 469900 w 2212975"/>
              <a:gd name="connsiteY6" fmla="*/ 149225 h 1422400"/>
              <a:gd name="connsiteX7" fmla="*/ 495300 w 2212975"/>
              <a:gd name="connsiteY7" fmla="*/ 152400 h 1422400"/>
              <a:gd name="connsiteX8" fmla="*/ 495300 w 2212975"/>
              <a:gd name="connsiteY8" fmla="*/ 206375 h 1422400"/>
              <a:gd name="connsiteX9" fmla="*/ 539750 w 2212975"/>
              <a:gd name="connsiteY9" fmla="*/ 212725 h 1422400"/>
              <a:gd name="connsiteX10" fmla="*/ 539750 w 2212975"/>
              <a:gd name="connsiteY10" fmla="*/ 260350 h 1422400"/>
              <a:gd name="connsiteX11" fmla="*/ 568325 w 2212975"/>
              <a:gd name="connsiteY11" fmla="*/ 260350 h 1422400"/>
              <a:gd name="connsiteX12" fmla="*/ 574675 w 2212975"/>
              <a:gd name="connsiteY12" fmla="*/ 368300 h 1422400"/>
              <a:gd name="connsiteX13" fmla="*/ 869950 w 2212975"/>
              <a:gd name="connsiteY13" fmla="*/ 365125 h 1422400"/>
              <a:gd name="connsiteX14" fmla="*/ 2212975 w 2212975"/>
              <a:gd name="connsiteY14" fmla="*/ 1422400 h 1422400"/>
              <a:gd name="connsiteX0" fmla="*/ 0 w 2212975"/>
              <a:gd name="connsiteY0" fmla="*/ 0 h 1422400"/>
              <a:gd name="connsiteX1" fmla="*/ 104775 w 2212975"/>
              <a:gd name="connsiteY1" fmla="*/ 0 h 1422400"/>
              <a:gd name="connsiteX2" fmla="*/ 101600 w 2212975"/>
              <a:gd name="connsiteY2" fmla="*/ 44450 h 1422400"/>
              <a:gd name="connsiteX3" fmla="*/ 371475 w 2212975"/>
              <a:gd name="connsiteY3" fmla="*/ 47625 h 1422400"/>
              <a:gd name="connsiteX4" fmla="*/ 374650 w 2212975"/>
              <a:gd name="connsiteY4" fmla="*/ 101600 h 1422400"/>
              <a:gd name="connsiteX5" fmla="*/ 469900 w 2212975"/>
              <a:gd name="connsiteY5" fmla="*/ 104775 h 1422400"/>
              <a:gd name="connsiteX6" fmla="*/ 469900 w 2212975"/>
              <a:gd name="connsiteY6" fmla="*/ 149225 h 1422400"/>
              <a:gd name="connsiteX7" fmla="*/ 495300 w 2212975"/>
              <a:gd name="connsiteY7" fmla="*/ 152400 h 1422400"/>
              <a:gd name="connsiteX8" fmla="*/ 495300 w 2212975"/>
              <a:gd name="connsiteY8" fmla="*/ 206375 h 1422400"/>
              <a:gd name="connsiteX9" fmla="*/ 539750 w 2212975"/>
              <a:gd name="connsiteY9" fmla="*/ 212725 h 1422400"/>
              <a:gd name="connsiteX10" fmla="*/ 539750 w 2212975"/>
              <a:gd name="connsiteY10" fmla="*/ 260350 h 1422400"/>
              <a:gd name="connsiteX11" fmla="*/ 568325 w 2212975"/>
              <a:gd name="connsiteY11" fmla="*/ 260350 h 1422400"/>
              <a:gd name="connsiteX12" fmla="*/ 574675 w 2212975"/>
              <a:gd name="connsiteY12" fmla="*/ 368300 h 1422400"/>
              <a:gd name="connsiteX13" fmla="*/ 869950 w 2212975"/>
              <a:gd name="connsiteY13" fmla="*/ 365125 h 1422400"/>
              <a:gd name="connsiteX14" fmla="*/ 869950 w 2212975"/>
              <a:gd name="connsiteY14" fmla="*/ 422275 h 1422400"/>
              <a:gd name="connsiteX15" fmla="*/ 2212975 w 2212975"/>
              <a:gd name="connsiteY15" fmla="*/ 1422400 h 1422400"/>
              <a:gd name="connsiteX0" fmla="*/ 0 w 2212975"/>
              <a:gd name="connsiteY0" fmla="*/ 0 h 1422400"/>
              <a:gd name="connsiteX1" fmla="*/ 104775 w 2212975"/>
              <a:gd name="connsiteY1" fmla="*/ 0 h 1422400"/>
              <a:gd name="connsiteX2" fmla="*/ 101600 w 2212975"/>
              <a:gd name="connsiteY2" fmla="*/ 44450 h 1422400"/>
              <a:gd name="connsiteX3" fmla="*/ 371475 w 2212975"/>
              <a:gd name="connsiteY3" fmla="*/ 47625 h 1422400"/>
              <a:gd name="connsiteX4" fmla="*/ 374650 w 2212975"/>
              <a:gd name="connsiteY4" fmla="*/ 101600 h 1422400"/>
              <a:gd name="connsiteX5" fmla="*/ 469900 w 2212975"/>
              <a:gd name="connsiteY5" fmla="*/ 104775 h 1422400"/>
              <a:gd name="connsiteX6" fmla="*/ 469900 w 2212975"/>
              <a:gd name="connsiteY6" fmla="*/ 149225 h 1422400"/>
              <a:gd name="connsiteX7" fmla="*/ 495300 w 2212975"/>
              <a:gd name="connsiteY7" fmla="*/ 152400 h 1422400"/>
              <a:gd name="connsiteX8" fmla="*/ 495300 w 2212975"/>
              <a:gd name="connsiteY8" fmla="*/ 206375 h 1422400"/>
              <a:gd name="connsiteX9" fmla="*/ 539750 w 2212975"/>
              <a:gd name="connsiteY9" fmla="*/ 212725 h 1422400"/>
              <a:gd name="connsiteX10" fmla="*/ 539750 w 2212975"/>
              <a:gd name="connsiteY10" fmla="*/ 260350 h 1422400"/>
              <a:gd name="connsiteX11" fmla="*/ 568325 w 2212975"/>
              <a:gd name="connsiteY11" fmla="*/ 260350 h 1422400"/>
              <a:gd name="connsiteX12" fmla="*/ 574675 w 2212975"/>
              <a:gd name="connsiteY12" fmla="*/ 368300 h 1422400"/>
              <a:gd name="connsiteX13" fmla="*/ 869950 w 2212975"/>
              <a:gd name="connsiteY13" fmla="*/ 365125 h 1422400"/>
              <a:gd name="connsiteX14" fmla="*/ 869950 w 2212975"/>
              <a:gd name="connsiteY14" fmla="*/ 422275 h 1422400"/>
              <a:gd name="connsiteX15" fmla="*/ 2212975 w 2212975"/>
              <a:gd name="connsiteY15" fmla="*/ 1422400 h 1422400"/>
              <a:gd name="connsiteX0" fmla="*/ 0 w 2212975"/>
              <a:gd name="connsiteY0" fmla="*/ 0 h 1422400"/>
              <a:gd name="connsiteX1" fmla="*/ 104775 w 2212975"/>
              <a:gd name="connsiteY1" fmla="*/ 0 h 1422400"/>
              <a:gd name="connsiteX2" fmla="*/ 101600 w 2212975"/>
              <a:gd name="connsiteY2" fmla="*/ 44450 h 1422400"/>
              <a:gd name="connsiteX3" fmla="*/ 371475 w 2212975"/>
              <a:gd name="connsiteY3" fmla="*/ 47625 h 1422400"/>
              <a:gd name="connsiteX4" fmla="*/ 374650 w 2212975"/>
              <a:gd name="connsiteY4" fmla="*/ 101600 h 1422400"/>
              <a:gd name="connsiteX5" fmla="*/ 469900 w 2212975"/>
              <a:gd name="connsiteY5" fmla="*/ 104775 h 1422400"/>
              <a:gd name="connsiteX6" fmla="*/ 469900 w 2212975"/>
              <a:gd name="connsiteY6" fmla="*/ 149225 h 1422400"/>
              <a:gd name="connsiteX7" fmla="*/ 495300 w 2212975"/>
              <a:gd name="connsiteY7" fmla="*/ 152400 h 1422400"/>
              <a:gd name="connsiteX8" fmla="*/ 495300 w 2212975"/>
              <a:gd name="connsiteY8" fmla="*/ 206375 h 1422400"/>
              <a:gd name="connsiteX9" fmla="*/ 539750 w 2212975"/>
              <a:gd name="connsiteY9" fmla="*/ 212725 h 1422400"/>
              <a:gd name="connsiteX10" fmla="*/ 539750 w 2212975"/>
              <a:gd name="connsiteY10" fmla="*/ 260350 h 1422400"/>
              <a:gd name="connsiteX11" fmla="*/ 568325 w 2212975"/>
              <a:gd name="connsiteY11" fmla="*/ 260350 h 1422400"/>
              <a:gd name="connsiteX12" fmla="*/ 574675 w 2212975"/>
              <a:gd name="connsiteY12" fmla="*/ 368300 h 1422400"/>
              <a:gd name="connsiteX13" fmla="*/ 869950 w 2212975"/>
              <a:gd name="connsiteY13" fmla="*/ 365125 h 1422400"/>
              <a:gd name="connsiteX14" fmla="*/ 869950 w 2212975"/>
              <a:gd name="connsiteY14" fmla="*/ 422275 h 1422400"/>
              <a:gd name="connsiteX15" fmla="*/ 968375 w 2212975"/>
              <a:gd name="connsiteY15" fmla="*/ 425450 h 1422400"/>
              <a:gd name="connsiteX16" fmla="*/ 2212975 w 2212975"/>
              <a:gd name="connsiteY16" fmla="*/ 1422400 h 1422400"/>
              <a:gd name="connsiteX0" fmla="*/ 0 w 2212975"/>
              <a:gd name="connsiteY0" fmla="*/ 0 h 1422400"/>
              <a:gd name="connsiteX1" fmla="*/ 104775 w 2212975"/>
              <a:gd name="connsiteY1" fmla="*/ 0 h 1422400"/>
              <a:gd name="connsiteX2" fmla="*/ 101600 w 2212975"/>
              <a:gd name="connsiteY2" fmla="*/ 44450 h 1422400"/>
              <a:gd name="connsiteX3" fmla="*/ 371475 w 2212975"/>
              <a:gd name="connsiteY3" fmla="*/ 47625 h 1422400"/>
              <a:gd name="connsiteX4" fmla="*/ 374650 w 2212975"/>
              <a:gd name="connsiteY4" fmla="*/ 101600 h 1422400"/>
              <a:gd name="connsiteX5" fmla="*/ 469900 w 2212975"/>
              <a:gd name="connsiteY5" fmla="*/ 104775 h 1422400"/>
              <a:gd name="connsiteX6" fmla="*/ 469900 w 2212975"/>
              <a:gd name="connsiteY6" fmla="*/ 149225 h 1422400"/>
              <a:gd name="connsiteX7" fmla="*/ 495300 w 2212975"/>
              <a:gd name="connsiteY7" fmla="*/ 152400 h 1422400"/>
              <a:gd name="connsiteX8" fmla="*/ 495300 w 2212975"/>
              <a:gd name="connsiteY8" fmla="*/ 206375 h 1422400"/>
              <a:gd name="connsiteX9" fmla="*/ 539750 w 2212975"/>
              <a:gd name="connsiteY9" fmla="*/ 212725 h 1422400"/>
              <a:gd name="connsiteX10" fmla="*/ 539750 w 2212975"/>
              <a:gd name="connsiteY10" fmla="*/ 260350 h 1422400"/>
              <a:gd name="connsiteX11" fmla="*/ 568325 w 2212975"/>
              <a:gd name="connsiteY11" fmla="*/ 260350 h 1422400"/>
              <a:gd name="connsiteX12" fmla="*/ 574675 w 2212975"/>
              <a:gd name="connsiteY12" fmla="*/ 368300 h 1422400"/>
              <a:gd name="connsiteX13" fmla="*/ 869950 w 2212975"/>
              <a:gd name="connsiteY13" fmla="*/ 365125 h 1422400"/>
              <a:gd name="connsiteX14" fmla="*/ 869950 w 2212975"/>
              <a:gd name="connsiteY14" fmla="*/ 422275 h 1422400"/>
              <a:gd name="connsiteX15" fmla="*/ 968375 w 2212975"/>
              <a:gd name="connsiteY15" fmla="*/ 425450 h 1422400"/>
              <a:gd name="connsiteX16" fmla="*/ 2212975 w 2212975"/>
              <a:gd name="connsiteY16" fmla="*/ 1422400 h 1422400"/>
              <a:gd name="connsiteX0" fmla="*/ 0 w 2212975"/>
              <a:gd name="connsiteY0" fmla="*/ 0 h 1422400"/>
              <a:gd name="connsiteX1" fmla="*/ 104775 w 2212975"/>
              <a:gd name="connsiteY1" fmla="*/ 0 h 1422400"/>
              <a:gd name="connsiteX2" fmla="*/ 101600 w 2212975"/>
              <a:gd name="connsiteY2" fmla="*/ 44450 h 1422400"/>
              <a:gd name="connsiteX3" fmla="*/ 371475 w 2212975"/>
              <a:gd name="connsiteY3" fmla="*/ 47625 h 1422400"/>
              <a:gd name="connsiteX4" fmla="*/ 374650 w 2212975"/>
              <a:gd name="connsiteY4" fmla="*/ 101600 h 1422400"/>
              <a:gd name="connsiteX5" fmla="*/ 469900 w 2212975"/>
              <a:gd name="connsiteY5" fmla="*/ 104775 h 1422400"/>
              <a:gd name="connsiteX6" fmla="*/ 469900 w 2212975"/>
              <a:gd name="connsiteY6" fmla="*/ 149225 h 1422400"/>
              <a:gd name="connsiteX7" fmla="*/ 495300 w 2212975"/>
              <a:gd name="connsiteY7" fmla="*/ 152400 h 1422400"/>
              <a:gd name="connsiteX8" fmla="*/ 495300 w 2212975"/>
              <a:gd name="connsiteY8" fmla="*/ 206375 h 1422400"/>
              <a:gd name="connsiteX9" fmla="*/ 539750 w 2212975"/>
              <a:gd name="connsiteY9" fmla="*/ 212725 h 1422400"/>
              <a:gd name="connsiteX10" fmla="*/ 539750 w 2212975"/>
              <a:gd name="connsiteY10" fmla="*/ 260350 h 1422400"/>
              <a:gd name="connsiteX11" fmla="*/ 568325 w 2212975"/>
              <a:gd name="connsiteY11" fmla="*/ 260350 h 1422400"/>
              <a:gd name="connsiteX12" fmla="*/ 574675 w 2212975"/>
              <a:gd name="connsiteY12" fmla="*/ 368300 h 1422400"/>
              <a:gd name="connsiteX13" fmla="*/ 869950 w 2212975"/>
              <a:gd name="connsiteY13" fmla="*/ 365125 h 1422400"/>
              <a:gd name="connsiteX14" fmla="*/ 869950 w 2212975"/>
              <a:gd name="connsiteY14" fmla="*/ 422275 h 1422400"/>
              <a:gd name="connsiteX15" fmla="*/ 968375 w 2212975"/>
              <a:gd name="connsiteY15" fmla="*/ 425450 h 1422400"/>
              <a:gd name="connsiteX16" fmla="*/ 955675 w 2212975"/>
              <a:gd name="connsiteY16" fmla="*/ 492125 h 1422400"/>
              <a:gd name="connsiteX17" fmla="*/ 2212975 w 2212975"/>
              <a:gd name="connsiteY17" fmla="*/ 1422400 h 1422400"/>
              <a:gd name="connsiteX0" fmla="*/ 0 w 2212975"/>
              <a:gd name="connsiteY0" fmla="*/ 0 h 1422400"/>
              <a:gd name="connsiteX1" fmla="*/ 104775 w 2212975"/>
              <a:gd name="connsiteY1" fmla="*/ 0 h 1422400"/>
              <a:gd name="connsiteX2" fmla="*/ 101600 w 2212975"/>
              <a:gd name="connsiteY2" fmla="*/ 44450 h 1422400"/>
              <a:gd name="connsiteX3" fmla="*/ 371475 w 2212975"/>
              <a:gd name="connsiteY3" fmla="*/ 47625 h 1422400"/>
              <a:gd name="connsiteX4" fmla="*/ 374650 w 2212975"/>
              <a:gd name="connsiteY4" fmla="*/ 101600 h 1422400"/>
              <a:gd name="connsiteX5" fmla="*/ 469900 w 2212975"/>
              <a:gd name="connsiteY5" fmla="*/ 104775 h 1422400"/>
              <a:gd name="connsiteX6" fmla="*/ 469900 w 2212975"/>
              <a:gd name="connsiteY6" fmla="*/ 149225 h 1422400"/>
              <a:gd name="connsiteX7" fmla="*/ 495300 w 2212975"/>
              <a:gd name="connsiteY7" fmla="*/ 152400 h 1422400"/>
              <a:gd name="connsiteX8" fmla="*/ 495300 w 2212975"/>
              <a:gd name="connsiteY8" fmla="*/ 206375 h 1422400"/>
              <a:gd name="connsiteX9" fmla="*/ 539750 w 2212975"/>
              <a:gd name="connsiteY9" fmla="*/ 212725 h 1422400"/>
              <a:gd name="connsiteX10" fmla="*/ 539750 w 2212975"/>
              <a:gd name="connsiteY10" fmla="*/ 260350 h 1422400"/>
              <a:gd name="connsiteX11" fmla="*/ 568325 w 2212975"/>
              <a:gd name="connsiteY11" fmla="*/ 260350 h 1422400"/>
              <a:gd name="connsiteX12" fmla="*/ 574675 w 2212975"/>
              <a:gd name="connsiteY12" fmla="*/ 368300 h 1422400"/>
              <a:gd name="connsiteX13" fmla="*/ 869950 w 2212975"/>
              <a:gd name="connsiteY13" fmla="*/ 365125 h 1422400"/>
              <a:gd name="connsiteX14" fmla="*/ 869950 w 2212975"/>
              <a:gd name="connsiteY14" fmla="*/ 422275 h 1422400"/>
              <a:gd name="connsiteX15" fmla="*/ 968375 w 2212975"/>
              <a:gd name="connsiteY15" fmla="*/ 425450 h 1422400"/>
              <a:gd name="connsiteX16" fmla="*/ 955675 w 2212975"/>
              <a:gd name="connsiteY16" fmla="*/ 492125 h 1422400"/>
              <a:gd name="connsiteX17" fmla="*/ 2212975 w 2212975"/>
              <a:gd name="connsiteY17" fmla="*/ 1422400 h 1422400"/>
              <a:gd name="connsiteX0" fmla="*/ 0 w 2212975"/>
              <a:gd name="connsiteY0" fmla="*/ 0 h 1422400"/>
              <a:gd name="connsiteX1" fmla="*/ 104775 w 2212975"/>
              <a:gd name="connsiteY1" fmla="*/ 0 h 1422400"/>
              <a:gd name="connsiteX2" fmla="*/ 101600 w 2212975"/>
              <a:gd name="connsiteY2" fmla="*/ 44450 h 1422400"/>
              <a:gd name="connsiteX3" fmla="*/ 371475 w 2212975"/>
              <a:gd name="connsiteY3" fmla="*/ 47625 h 1422400"/>
              <a:gd name="connsiteX4" fmla="*/ 374650 w 2212975"/>
              <a:gd name="connsiteY4" fmla="*/ 101600 h 1422400"/>
              <a:gd name="connsiteX5" fmla="*/ 469900 w 2212975"/>
              <a:gd name="connsiteY5" fmla="*/ 104775 h 1422400"/>
              <a:gd name="connsiteX6" fmla="*/ 469900 w 2212975"/>
              <a:gd name="connsiteY6" fmla="*/ 149225 h 1422400"/>
              <a:gd name="connsiteX7" fmla="*/ 495300 w 2212975"/>
              <a:gd name="connsiteY7" fmla="*/ 152400 h 1422400"/>
              <a:gd name="connsiteX8" fmla="*/ 495300 w 2212975"/>
              <a:gd name="connsiteY8" fmla="*/ 206375 h 1422400"/>
              <a:gd name="connsiteX9" fmla="*/ 539750 w 2212975"/>
              <a:gd name="connsiteY9" fmla="*/ 212725 h 1422400"/>
              <a:gd name="connsiteX10" fmla="*/ 539750 w 2212975"/>
              <a:gd name="connsiteY10" fmla="*/ 260350 h 1422400"/>
              <a:gd name="connsiteX11" fmla="*/ 568325 w 2212975"/>
              <a:gd name="connsiteY11" fmla="*/ 260350 h 1422400"/>
              <a:gd name="connsiteX12" fmla="*/ 574675 w 2212975"/>
              <a:gd name="connsiteY12" fmla="*/ 368300 h 1422400"/>
              <a:gd name="connsiteX13" fmla="*/ 869950 w 2212975"/>
              <a:gd name="connsiteY13" fmla="*/ 365125 h 1422400"/>
              <a:gd name="connsiteX14" fmla="*/ 869950 w 2212975"/>
              <a:gd name="connsiteY14" fmla="*/ 422275 h 1422400"/>
              <a:gd name="connsiteX15" fmla="*/ 952500 w 2212975"/>
              <a:gd name="connsiteY15" fmla="*/ 425450 h 1422400"/>
              <a:gd name="connsiteX16" fmla="*/ 955675 w 2212975"/>
              <a:gd name="connsiteY16" fmla="*/ 492125 h 1422400"/>
              <a:gd name="connsiteX17" fmla="*/ 2212975 w 2212975"/>
              <a:gd name="connsiteY17" fmla="*/ 1422400 h 1422400"/>
              <a:gd name="connsiteX0" fmla="*/ 0 w 2212975"/>
              <a:gd name="connsiteY0" fmla="*/ 0 h 1422400"/>
              <a:gd name="connsiteX1" fmla="*/ 104775 w 2212975"/>
              <a:gd name="connsiteY1" fmla="*/ 0 h 1422400"/>
              <a:gd name="connsiteX2" fmla="*/ 101600 w 2212975"/>
              <a:gd name="connsiteY2" fmla="*/ 44450 h 1422400"/>
              <a:gd name="connsiteX3" fmla="*/ 371475 w 2212975"/>
              <a:gd name="connsiteY3" fmla="*/ 47625 h 1422400"/>
              <a:gd name="connsiteX4" fmla="*/ 374650 w 2212975"/>
              <a:gd name="connsiteY4" fmla="*/ 101600 h 1422400"/>
              <a:gd name="connsiteX5" fmla="*/ 469900 w 2212975"/>
              <a:gd name="connsiteY5" fmla="*/ 104775 h 1422400"/>
              <a:gd name="connsiteX6" fmla="*/ 469900 w 2212975"/>
              <a:gd name="connsiteY6" fmla="*/ 149225 h 1422400"/>
              <a:gd name="connsiteX7" fmla="*/ 495300 w 2212975"/>
              <a:gd name="connsiteY7" fmla="*/ 152400 h 1422400"/>
              <a:gd name="connsiteX8" fmla="*/ 495300 w 2212975"/>
              <a:gd name="connsiteY8" fmla="*/ 206375 h 1422400"/>
              <a:gd name="connsiteX9" fmla="*/ 539750 w 2212975"/>
              <a:gd name="connsiteY9" fmla="*/ 212725 h 1422400"/>
              <a:gd name="connsiteX10" fmla="*/ 539750 w 2212975"/>
              <a:gd name="connsiteY10" fmla="*/ 260350 h 1422400"/>
              <a:gd name="connsiteX11" fmla="*/ 568325 w 2212975"/>
              <a:gd name="connsiteY11" fmla="*/ 260350 h 1422400"/>
              <a:gd name="connsiteX12" fmla="*/ 574675 w 2212975"/>
              <a:gd name="connsiteY12" fmla="*/ 368300 h 1422400"/>
              <a:gd name="connsiteX13" fmla="*/ 869950 w 2212975"/>
              <a:gd name="connsiteY13" fmla="*/ 365125 h 1422400"/>
              <a:gd name="connsiteX14" fmla="*/ 869950 w 2212975"/>
              <a:gd name="connsiteY14" fmla="*/ 422275 h 1422400"/>
              <a:gd name="connsiteX15" fmla="*/ 952500 w 2212975"/>
              <a:gd name="connsiteY15" fmla="*/ 425450 h 1422400"/>
              <a:gd name="connsiteX16" fmla="*/ 955675 w 2212975"/>
              <a:gd name="connsiteY16" fmla="*/ 492125 h 1422400"/>
              <a:gd name="connsiteX17" fmla="*/ 971550 w 2212975"/>
              <a:gd name="connsiteY17" fmla="*/ 492125 h 1422400"/>
              <a:gd name="connsiteX18" fmla="*/ 2212975 w 2212975"/>
              <a:gd name="connsiteY18" fmla="*/ 1422400 h 1422400"/>
              <a:gd name="connsiteX0" fmla="*/ 0 w 2212975"/>
              <a:gd name="connsiteY0" fmla="*/ 0 h 1422400"/>
              <a:gd name="connsiteX1" fmla="*/ 104775 w 2212975"/>
              <a:gd name="connsiteY1" fmla="*/ 0 h 1422400"/>
              <a:gd name="connsiteX2" fmla="*/ 101600 w 2212975"/>
              <a:gd name="connsiteY2" fmla="*/ 44450 h 1422400"/>
              <a:gd name="connsiteX3" fmla="*/ 371475 w 2212975"/>
              <a:gd name="connsiteY3" fmla="*/ 47625 h 1422400"/>
              <a:gd name="connsiteX4" fmla="*/ 374650 w 2212975"/>
              <a:gd name="connsiteY4" fmla="*/ 101600 h 1422400"/>
              <a:gd name="connsiteX5" fmla="*/ 469900 w 2212975"/>
              <a:gd name="connsiteY5" fmla="*/ 104775 h 1422400"/>
              <a:gd name="connsiteX6" fmla="*/ 469900 w 2212975"/>
              <a:gd name="connsiteY6" fmla="*/ 149225 h 1422400"/>
              <a:gd name="connsiteX7" fmla="*/ 495300 w 2212975"/>
              <a:gd name="connsiteY7" fmla="*/ 152400 h 1422400"/>
              <a:gd name="connsiteX8" fmla="*/ 495300 w 2212975"/>
              <a:gd name="connsiteY8" fmla="*/ 206375 h 1422400"/>
              <a:gd name="connsiteX9" fmla="*/ 539750 w 2212975"/>
              <a:gd name="connsiteY9" fmla="*/ 212725 h 1422400"/>
              <a:gd name="connsiteX10" fmla="*/ 539750 w 2212975"/>
              <a:gd name="connsiteY10" fmla="*/ 260350 h 1422400"/>
              <a:gd name="connsiteX11" fmla="*/ 568325 w 2212975"/>
              <a:gd name="connsiteY11" fmla="*/ 260350 h 1422400"/>
              <a:gd name="connsiteX12" fmla="*/ 574675 w 2212975"/>
              <a:gd name="connsiteY12" fmla="*/ 368300 h 1422400"/>
              <a:gd name="connsiteX13" fmla="*/ 869950 w 2212975"/>
              <a:gd name="connsiteY13" fmla="*/ 365125 h 1422400"/>
              <a:gd name="connsiteX14" fmla="*/ 869950 w 2212975"/>
              <a:gd name="connsiteY14" fmla="*/ 422275 h 1422400"/>
              <a:gd name="connsiteX15" fmla="*/ 952500 w 2212975"/>
              <a:gd name="connsiteY15" fmla="*/ 425450 h 1422400"/>
              <a:gd name="connsiteX16" fmla="*/ 955675 w 2212975"/>
              <a:gd name="connsiteY16" fmla="*/ 492125 h 1422400"/>
              <a:gd name="connsiteX17" fmla="*/ 971550 w 2212975"/>
              <a:gd name="connsiteY17" fmla="*/ 492125 h 1422400"/>
              <a:gd name="connsiteX18" fmla="*/ 984250 w 2212975"/>
              <a:gd name="connsiteY18" fmla="*/ 546100 h 1422400"/>
              <a:gd name="connsiteX19" fmla="*/ 2212975 w 2212975"/>
              <a:gd name="connsiteY19" fmla="*/ 1422400 h 1422400"/>
              <a:gd name="connsiteX0" fmla="*/ 0 w 2212975"/>
              <a:gd name="connsiteY0" fmla="*/ 0 h 1422400"/>
              <a:gd name="connsiteX1" fmla="*/ 104775 w 2212975"/>
              <a:gd name="connsiteY1" fmla="*/ 0 h 1422400"/>
              <a:gd name="connsiteX2" fmla="*/ 101600 w 2212975"/>
              <a:gd name="connsiteY2" fmla="*/ 44450 h 1422400"/>
              <a:gd name="connsiteX3" fmla="*/ 371475 w 2212975"/>
              <a:gd name="connsiteY3" fmla="*/ 47625 h 1422400"/>
              <a:gd name="connsiteX4" fmla="*/ 374650 w 2212975"/>
              <a:gd name="connsiteY4" fmla="*/ 101600 h 1422400"/>
              <a:gd name="connsiteX5" fmla="*/ 469900 w 2212975"/>
              <a:gd name="connsiteY5" fmla="*/ 104775 h 1422400"/>
              <a:gd name="connsiteX6" fmla="*/ 469900 w 2212975"/>
              <a:gd name="connsiteY6" fmla="*/ 149225 h 1422400"/>
              <a:gd name="connsiteX7" fmla="*/ 495300 w 2212975"/>
              <a:gd name="connsiteY7" fmla="*/ 152400 h 1422400"/>
              <a:gd name="connsiteX8" fmla="*/ 495300 w 2212975"/>
              <a:gd name="connsiteY8" fmla="*/ 206375 h 1422400"/>
              <a:gd name="connsiteX9" fmla="*/ 539750 w 2212975"/>
              <a:gd name="connsiteY9" fmla="*/ 212725 h 1422400"/>
              <a:gd name="connsiteX10" fmla="*/ 539750 w 2212975"/>
              <a:gd name="connsiteY10" fmla="*/ 260350 h 1422400"/>
              <a:gd name="connsiteX11" fmla="*/ 568325 w 2212975"/>
              <a:gd name="connsiteY11" fmla="*/ 260350 h 1422400"/>
              <a:gd name="connsiteX12" fmla="*/ 574675 w 2212975"/>
              <a:gd name="connsiteY12" fmla="*/ 368300 h 1422400"/>
              <a:gd name="connsiteX13" fmla="*/ 869950 w 2212975"/>
              <a:gd name="connsiteY13" fmla="*/ 365125 h 1422400"/>
              <a:gd name="connsiteX14" fmla="*/ 869950 w 2212975"/>
              <a:gd name="connsiteY14" fmla="*/ 422275 h 1422400"/>
              <a:gd name="connsiteX15" fmla="*/ 952500 w 2212975"/>
              <a:gd name="connsiteY15" fmla="*/ 425450 h 1422400"/>
              <a:gd name="connsiteX16" fmla="*/ 955675 w 2212975"/>
              <a:gd name="connsiteY16" fmla="*/ 492125 h 1422400"/>
              <a:gd name="connsiteX17" fmla="*/ 971550 w 2212975"/>
              <a:gd name="connsiteY17" fmla="*/ 492125 h 1422400"/>
              <a:gd name="connsiteX18" fmla="*/ 984250 w 2212975"/>
              <a:gd name="connsiteY18" fmla="*/ 546100 h 1422400"/>
              <a:gd name="connsiteX19" fmla="*/ 2212975 w 2212975"/>
              <a:gd name="connsiteY19" fmla="*/ 1422400 h 1422400"/>
              <a:gd name="connsiteX0" fmla="*/ 0 w 2212975"/>
              <a:gd name="connsiteY0" fmla="*/ 0 h 1422400"/>
              <a:gd name="connsiteX1" fmla="*/ 104775 w 2212975"/>
              <a:gd name="connsiteY1" fmla="*/ 0 h 1422400"/>
              <a:gd name="connsiteX2" fmla="*/ 101600 w 2212975"/>
              <a:gd name="connsiteY2" fmla="*/ 44450 h 1422400"/>
              <a:gd name="connsiteX3" fmla="*/ 371475 w 2212975"/>
              <a:gd name="connsiteY3" fmla="*/ 47625 h 1422400"/>
              <a:gd name="connsiteX4" fmla="*/ 374650 w 2212975"/>
              <a:gd name="connsiteY4" fmla="*/ 101600 h 1422400"/>
              <a:gd name="connsiteX5" fmla="*/ 469900 w 2212975"/>
              <a:gd name="connsiteY5" fmla="*/ 104775 h 1422400"/>
              <a:gd name="connsiteX6" fmla="*/ 469900 w 2212975"/>
              <a:gd name="connsiteY6" fmla="*/ 149225 h 1422400"/>
              <a:gd name="connsiteX7" fmla="*/ 495300 w 2212975"/>
              <a:gd name="connsiteY7" fmla="*/ 152400 h 1422400"/>
              <a:gd name="connsiteX8" fmla="*/ 495300 w 2212975"/>
              <a:gd name="connsiteY8" fmla="*/ 206375 h 1422400"/>
              <a:gd name="connsiteX9" fmla="*/ 539750 w 2212975"/>
              <a:gd name="connsiteY9" fmla="*/ 212725 h 1422400"/>
              <a:gd name="connsiteX10" fmla="*/ 539750 w 2212975"/>
              <a:gd name="connsiteY10" fmla="*/ 260350 h 1422400"/>
              <a:gd name="connsiteX11" fmla="*/ 568325 w 2212975"/>
              <a:gd name="connsiteY11" fmla="*/ 260350 h 1422400"/>
              <a:gd name="connsiteX12" fmla="*/ 574675 w 2212975"/>
              <a:gd name="connsiteY12" fmla="*/ 368300 h 1422400"/>
              <a:gd name="connsiteX13" fmla="*/ 869950 w 2212975"/>
              <a:gd name="connsiteY13" fmla="*/ 365125 h 1422400"/>
              <a:gd name="connsiteX14" fmla="*/ 869950 w 2212975"/>
              <a:gd name="connsiteY14" fmla="*/ 422275 h 1422400"/>
              <a:gd name="connsiteX15" fmla="*/ 952500 w 2212975"/>
              <a:gd name="connsiteY15" fmla="*/ 425450 h 1422400"/>
              <a:gd name="connsiteX16" fmla="*/ 955675 w 2212975"/>
              <a:gd name="connsiteY16" fmla="*/ 492125 h 1422400"/>
              <a:gd name="connsiteX17" fmla="*/ 971550 w 2212975"/>
              <a:gd name="connsiteY17" fmla="*/ 492125 h 1422400"/>
              <a:gd name="connsiteX18" fmla="*/ 974725 w 2212975"/>
              <a:gd name="connsiteY18" fmla="*/ 546100 h 1422400"/>
              <a:gd name="connsiteX19" fmla="*/ 2212975 w 2212975"/>
              <a:gd name="connsiteY19" fmla="*/ 1422400 h 1422400"/>
              <a:gd name="connsiteX0" fmla="*/ 0 w 2212975"/>
              <a:gd name="connsiteY0" fmla="*/ 0 h 1422400"/>
              <a:gd name="connsiteX1" fmla="*/ 104775 w 2212975"/>
              <a:gd name="connsiteY1" fmla="*/ 0 h 1422400"/>
              <a:gd name="connsiteX2" fmla="*/ 101600 w 2212975"/>
              <a:gd name="connsiteY2" fmla="*/ 44450 h 1422400"/>
              <a:gd name="connsiteX3" fmla="*/ 371475 w 2212975"/>
              <a:gd name="connsiteY3" fmla="*/ 47625 h 1422400"/>
              <a:gd name="connsiteX4" fmla="*/ 374650 w 2212975"/>
              <a:gd name="connsiteY4" fmla="*/ 101600 h 1422400"/>
              <a:gd name="connsiteX5" fmla="*/ 469900 w 2212975"/>
              <a:gd name="connsiteY5" fmla="*/ 104775 h 1422400"/>
              <a:gd name="connsiteX6" fmla="*/ 469900 w 2212975"/>
              <a:gd name="connsiteY6" fmla="*/ 149225 h 1422400"/>
              <a:gd name="connsiteX7" fmla="*/ 495300 w 2212975"/>
              <a:gd name="connsiteY7" fmla="*/ 152400 h 1422400"/>
              <a:gd name="connsiteX8" fmla="*/ 495300 w 2212975"/>
              <a:gd name="connsiteY8" fmla="*/ 206375 h 1422400"/>
              <a:gd name="connsiteX9" fmla="*/ 539750 w 2212975"/>
              <a:gd name="connsiteY9" fmla="*/ 212725 h 1422400"/>
              <a:gd name="connsiteX10" fmla="*/ 539750 w 2212975"/>
              <a:gd name="connsiteY10" fmla="*/ 260350 h 1422400"/>
              <a:gd name="connsiteX11" fmla="*/ 568325 w 2212975"/>
              <a:gd name="connsiteY11" fmla="*/ 260350 h 1422400"/>
              <a:gd name="connsiteX12" fmla="*/ 574675 w 2212975"/>
              <a:gd name="connsiteY12" fmla="*/ 368300 h 1422400"/>
              <a:gd name="connsiteX13" fmla="*/ 869950 w 2212975"/>
              <a:gd name="connsiteY13" fmla="*/ 365125 h 1422400"/>
              <a:gd name="connsiteX14" fmla="*/ 869950 w 2212975"/>
              <a:gd name="connsiteY14" fmla="*/ 422275 h 1422400"/>
              <a:gd name="connsiteX15" fmla="*/ 952500 w 2212975"/>
              <a:gd name="connsiteY15" fmla="*/ 425450 h 1422400"/>
              <a:gd name="connsiteX16" fmla="*/ 955675 w 2212975"/>
              <a:gd name="connsiteY16" fmla="*/ 492125 h 1422400"/>
              <a:gd name="connsiteX17" fmla="*/ 971550 w 2212975"/>
              <a:gd name="connsiteY17" fmla="*/ 492125 h 1422400"/>
              <a:gd name="connsiteX18" fmla="*/ 974725 w 2212975"/>
              <a:gd name="connsiteY18" fmla="*/ 546100 h 1422400"/>
              <a:gd name="connsiteX19" fmla="*/ 987425 w 2212975"/>
              <a:gd name="connsiteY19" fmla="*/ 549275 h 1422400"/>
              <a:gd name="connsiteX20" fmla="*/ 2212975 w 2212975"/>
              <a:gd name="connsiteY20" fmla="*/ 1422400 h 1422400"/>
              <a:gd name="connsiteX0" fmla="*/ 0 w 2212975"/>
              <a:gd name="connsiteY0" fmla="*/ 0 h 1422400"/>
              <a:gd name="connsiteX1" fmla="*/ 104775 w 2212975"/>
              <a:gd name="connsiteY1" fmla="*/ 0 h 1422400"/>
              <a:gd name="connsiteX2" fmla="*/ 101600 w 2212975"/>
              <a:gd name="connsiteY2" fmla="*/ 44450 h 1422400"/>
              <a:gd name="connsiteX3" fmla="*/ 371475 w 2212975"/>
              <a:gd name="connsiteY3" fmla="*/ 47625 h 1422400"/>
              <a:gd name="connsiteX4" fmla="*/ 374650 w 2212975"/>
              <a:gd name="connsiteY4" fmla="*/ 101600 h 1422400"/>
              <a:gd name="connsiteX5" fmla="*/ 469900 w 2212975"/>
              <a:gd name="connsiteY5" fmla="*/ 104775 h 1422400"/>
              <a:gd name="connsiteX6" fmla="*/ 469900 w 2212975"/>
              <a:gd name="connsiteY6" fmla="*/ 149225 h 1422400"/>
              <a:gd name="connsiteX7" fmla="*/ 495300 w 2212975"/>
              <a:gd name="connsiteY7" fmla="*/ 152400 h 1422400"/>
              <a:gd name="connsiteX8" fmla="*/ 495300 w 2212975"/>
              <a:gd name="connsiteY8" fmla="*/ 206375 h 1422400"/>
              <a:gd name="connsiteX9" fmla="*/ 539750 w 2212975"/>
              <a:gd name="connsiteY9" fmla="*/ 212725 h 1422400"/>
              <a:gd name="connsiteX10" fmla="*/ 539750 w 2212975"/>
              <a:gd name="connsiteY10" fmla="*/ 260350 h 1422400"/>
              <a:gd name="connsiteX11" fmla="*/ 568325 w 2212975"/>
              <a:gd name="connsiteY11" fmla="*/ 260350 h 1422400"/>
              <a:gd name="connsiteX12" fmla="*/ 574675 w 2212975"/>
              <a:gd name="connsiteY12" fmla="*/ 368300 h 1422400"/>
              <a:gd name="connsiteX13" fmla="*/ 869950 w 2212975"/>
              <a:gd name="connsiteY13" fmla="*/ 365125 h 1422400"/>
              <a:gd name="connsiteX14" fmla="*/ 869950 w 2212975"/>
              <a:gd name="connsiteY14" fmla="*/ 422275 h 1422400"/>
              <a:gd name="connsiteX15" fmla="*/ 952500 w 2212975"/>
              <a:gd name="connsiteY15" fmla="*/ 425450 h 1422400"/>
              <a:gd name="connsiteX16" fmla="*/ 955675 w 2212975"/>
              <a:gd name="connsiteY16" fmla="*/ 492125 h 1422400"/>
              <a:gd name="connsiteX17" fmla="*/ 971550 w 2212975"/>
              <a:gd name="connsiteY17" fmla="*/ 492125 h 1422400"/>
              <a:gd name="connsiteX18" fmla="*/ 974725 w 2212975"/>
              <a:gd name="connsiteY18" fmla="*/ 546100 h 1422400"/>
              <a:gd name="connsiteX19" fmla="*/ 987425 w 2212975"/>
              <a:gd name="connsiteY19" fmla="*/ 549275 h 1422400"/>
              <a:gd name="connsiteX20" fmla="*/ 981075 w 2212975"/>
              <a:gd name="connsiteY20" fmla="*/ 619125 h 1422400"/>
              <a:gd name="connsiteX21" fmla="*/ 2212975 w 2212975"/>
              <a:gd name="connsiteY21" fmla="*/ 1422400 h 1422400"/>
              <a:gd name="connsiteX0" fmla="*/ 0 w 2212975"/>
              <a:gd name="connsiteY0" fmla="*/ 0 h 1422400"/>
              <a:gd name="connsiteX1" fmla="*/ 104775 w 2212975"/>
              <a:gd name="connsiteY1" fmla="*/ 0 h 1422400"/>
              <a:gd name="connsiteX2" fmla="*/ 101600 w 2212975"/>
              <a:gd name="connsiteY2" fmla="*/ 44450 h 1422400"/>
              <a:gd name="connsiteX3" fmla="*/ 371475 w 2212975"/>
              <a:gd name="connsiteY3" fmla="*/ 47625 h 1422400"/>
              <a:gd name="connsiteX4" fmla="*/ 374650 w 2212975"/>
              <a:gd name="connsiteY4" fmla="*/ 101600 h 1422400"/>
              <a:gd name="connsiteX5" fmla="*/ 469900 w 2212975"/>
              <a:gd name="connsiteY5" fmla="*/ 104775 h 1422400"/>
              <a:gd name="connsiteX6" fmla="*/ 469900 w 2212975"/>
              <a:gd name="connsiteY6" fmla="*/ 149225 h 1422400"/>
              <a:gd name="connsiteX7" fmla="*/ 495300 w 2212975"/>
              <a:gd name="connsiteY7" fmla="*/ 152400 h 1422400"/>
              <a:gd name="connsiteX8" fmla="*/ 495300 w 2212975"/>
              <a:gd name="connsiteY8" fmla="*/ 206375 h 1422400"/>
              <a:gd name="connsiteX9" fmla="*/ 539750 w 2212975"/>
              <a:gd name="connsiteY9" fmla="*/ 212725 h 1422400"/>
              <a:gd name="connsiteX10" fmla="*/ 539750 w 2212975"/>
              <a:gd name="connsiteY10" fmla="*/ 260350 h 1422400"/>
              <a:gd name="connsiteX11" fmla="*/ 568325 w 2212975"/>
              <a:gd name="connsiteY11" fmla="*/ 260350 h 1422400"/>
              <a:gd name="connsiteX12" fmla="*/ 574675 w 2212975"/>
              <a:gd name="connsiteY12" fmla="*/ 368300 h 1422400"/>
              <a:gd name="connsiteX13" fmla="*/ 869950 w 2212975"/>
              <a:gd name="connsiteY13" fmla="*/ 365125 h 1422400"/>
              <a:gd name="connsiteX14" fmla="*/ 869950 w 2212975"/>
              <a:gd name="connsiteY14" fmla="*/ 422275 h 1422400"/>
              <a:gd name="connsiteX15" fmla="*/ 952500 w 2212975"/>
              <a:gd name="connsiteY15" fmla="*/ 425450 h 1422400"/>
              <a:gd name="connsiteX16" fmla="*/ 955675 w 2212975"/>
              <a:gd name="connsiteY16" fmla="*/ 492125 h 1422400"/>
              <a:gd name="connsiteX17" fmla="*/ 971550 w 2212975"/>
              <a:gd name="connsiteY17" fmla="*/ 492125 h 1422400"/>
              <a:gd name="connsiteX18" fmla="*/ 974725 w 2212975"/>
              <a:gd name="connsiteY18" fmla="*/ 546100 h 1422400"/>
              <a:gd name="connsiteX19" fmla="*/ 987425 w 2212975"/>
              <a:gd name="connsiteY19" fmla="*/ 549275 h 1422400"/>
              <a:gd name="connsiteX20" fmla="*/ 981075 w 2212975"/>
              <a:gd name="connsiteY20" fmla="*/ 619125 h 1422400"/>
              <a:gd name="connsiteX21" fmla="*/ 2212975 w 2212975"/>
              <a:gd name="connsiteY21" fmla="*/ 1422400 h 1422400"/>
              <a:gd name="connsiteX0" fmla="*/ 0 w 2212975"/>
              <a:gd name="connsiteY0" fmla="*/ 0 h 1422400"/>
              <a:gd name="connsiteX1" fmla="*/ 104775 w 2212975"/>
              <a:gd name="connsiteY1" fmla="*/ 0 h 1422400"/>
              <a:gd name="connsiteX2" fmla="*/ 101600 w 2212975"/>
              <a:gd name="connsiteY2" fmla="*/ 44450 h 1422400"/>
              <a:gd name="connsiteX3" fmla="*/ 371475 w 2212975"/>
              <a:gd name="connsiteY3" fmla="*/ 47625 h 1422400"/>
              <a:gd name="connsiteX4" fmla="*/ 374650 w 2212975"/>
              <a:gd name="connsiteY4" fmla="*/ 101600 h 1422400"/>
              <a:gd name="connsiteX5" fmla="*/ 469900 w 2212975"/>
              <a:gd name="connsiteY5" fmla="*/ 104775 h 1422400"/>
              <a:gd name="connsiteX6" fmla="*/ 469900 w 2212975"/>
              <a:gd name="connsiteY6" fmla="*/ 149225 h 1422400"/>
              <a:gd name="connsiteX7" fmla="*/ 495300 w 2212975"/>
              <a:gd name="connsiteY7" fmla="*/ 152400 h 1422400"/>
              <a:gd name="connsiteX8" fmla="*/ 495300 w 2212975"/>
              <a:gd name="connsiteY8" fmla="*/ 206375 h 1422400"/>
              <a:gd name="connsiteX9" fmla="*/ 539750 w 2212975"/>
              <a:gd name="connsiteY9" fmla="*/ 212725 h 1422400"/>
              <a:gd name="connsiteX10" fmla="*/ 539750 w 2212975"/>
              <a:gd name="connsiteY10" fmla="*/ 260350 h 1422400"/>
              <a:gd name="connsiteX11" fmla="*/ 568325 w 2212975"/>
              <a:gd name="connsiteY11" fmla="*/ 260350 h 1422400"/>
              <a:gd name="connsiteX12" fmla="*/ 574675 w 2212975"/>
              <a:gd name="connsiteY12" fmla="*/ 368300 h 1422400"/>
              <a:gd name="connsiteX13" fmla="*/ 869950 w 2212975"/>
              <a:gd name="connsiteY13" fmla="*/ 365125 h 1422400"/>
              <a:gd name="connsiteX14" fmla="*/ 869950 w 2212975"/>
              <a:gd name="connsiteY14" fmla="*/ 422275 h 1422400"/>
              <a:gd name="connsiteX15" fmla="*/ 952500 w 2212975"/>
              <a:gd name="connsiteY15" fmla="*/ 425450 h 1422400"/>
              <a:gd name="connsiteX16" fmla="*/ 955675 w 2212975"/>
              <a:gd name="connsiteY16" fmla="*/ 492125 h 1422400"/>
              <a:gd name="connsiteX17" fmla="*/ 971550 w 2212975"/>
              <a:gd name="connsiteY17" fmla="*/ 492125 h 1422400"/>
              <a:gd name="connsiteX18" fmla="*/ 974725 w 2212975"/>
              <a:gd name="connsiteY18" fmla="*/ 546100 h 1422400"/>
              <a:gd name="connsiteX19" fmla="*/ 987425 w 2212975"/>
              <a:gd name="connsiteY19" fmla="*/ 549275 h 1422400"/>
              <a:gd name="connsiteX20" fmla="*/ 981075 w 2212975"/>
              <a:gd name="connsiteY20" fmla="*/ 619125 h 1422400"/>
              <a:gd name="connsiteX21" fmla="*/ 1139825 w 2212975"/>
              <a:gd name="connsiteY21" fmla="*/ 622300 h 1422400"/>
              <a:gd name="connsiteX22" fmla="*/ 2212975 w 2212975"/>
              <a:gd name="connsiteY22" fmla="*/ 1422400 h 1422400"/>
              <a:gd name="connsiteX0" fmla="*/ 0 w 2212975"/>
              <a:gd name="connsiteY0" fmla="*/ 0 h 1422400"/>
              <a:gd name="connsiteX1" fmla="*/ 104775 w 2212975"/>
              <a:gd name="connsiteY1" fmla="*/ 0 h 1422400"/>
              <a:gd name="connsiteX2" fmla="*/ 101600 w 2212975"/>
              <a:gd name="connsiteY2" fmla="*/ 44450 h 1422400"/>
              <a:gd name="connsiteX3" fmla="*/ 371475 w 2212975"/>
              <a:gd name="connsiteY3" fmla="*/ 47625 h 1422400"/>
              <a:gd name="connsiteX4" fmla="*/ 374650 w 2212975"/>
              <a:gd name="connsiteY4" fmla="*/ 101600 h 1422400"/>
              <a:gd name="connsiteX5" fmla="*/ 469900 w 2212975"/>
              <a:gd name="connsiteY5" fmla="*/ 104775 h 1422400"/>
              <a:gd name="connsiteX6" fmla="*/ 469900 w 2212975"/>
              <a:gd name="connsiteY6" fmla="*/ 149225 h 1422400"/>
              <a:gd name="connsiteX7" fmla="*/ 495300 w 2212975"/>
              <a:gd name="connsiteY7" fmla="*/ 152400 h 1422400"/>
              <a:gd name="connsiteX8" fmla="*/ 495300 w 2212975"/>
              <a:gd name="connsiteY8" fmla="*/ 206375 h 1422400"/>
              <a:gd name="connsiteX9" fmla="*/ 539750 w 2212975"/>
              <a:gd name="connsiteY9" fmla="*/ 212725 h 1422400"/>
              <a:gd name="connsiteX10" fmla="*/ 539750 w 2212975"/>
              <a:gd name="connsiteY10" fmla="*/ 260350 h 1422400"/>
              <a:gd name="connsiteX11" fmla="*/ 568325 w 2212975"/>
              <a:gd name="connsiteY11" fmla="*/ 260350 h 1422400"/>
              <a:gd name="connsiteX12" fmla="*/ 574675 w 2212975"/>
              <a:gd name="connsiteY12" fmla="*/ 368300 h 1422400"/>
              <a:gd name="connsiteX13" fmla="*/ 869950 w 2212975"/>
              <a:gd name="connsiteY13" fmla="*/ 365125 h 1422400"/>
              <a:gd name="connsiteX14" fmla="*/ 869950 w 2212975"/>
              <a:gd name="connsiteY14" fmla="*/ 422275 h 1422400"/>
              <a:gd name="connsiteX15" fmla="*/ 952500 w 2212975"/>
              <a:gd name="connsiteY15" fmla="*/ 425450 h 1422400"/>
              <a:gd name="connsiteX16" fmla="*/ 955675 w 2212975"/>
              <a:gd name="connsiteY16" fmla="*/ 492125 h 1422400"/>
              <a:gd name="connsiteX17" fmla="*/ 971550 w 2212975"/>
              <a:gd name="connsiteY17" fmla="*/ 492125 h 1422400"/>
              <a:gd name="connsiteX18" fmla="*/ 974725 w 2212975"/>
              <a:gd name="connsiteY18" fmla="*/ 546100 h 1422400"/>
              <a:gd name="connsiteX19" fmla="*/ 987425 w 2212975"/>
              <a:gd name="connsiteY19" fmla="*/ 549275 h 1422400"/>
              <a:gd name="connsiteX20" fmla="*/ 981075 w 2212975"/>
              <a:gd name="connsiteY20" fmla="*/ 619125 h 1422400"/>
              <a:gd name="connsiteX21" fmla="*/ 1139825 w 2212975"/>
              <a:gd name="connsiteY21" fmla="*/ 622300 h 1422400"/>
              <a:gd name="connsiteX22" fmla="*/ 2212975 w 2212975"/>
              <a:gd name="connsiteY22" fmla="*/ 1422400 h 1422400"/>
              <a:gd name="connsiteX0" fmla="*/ 0 w 2212975"/>
              <a:gd name="connsiteY0" fmla="*/ 0 h 1422400"/>
              <a:gd name="connsiteX1" fmla="*/ 104775 w 2212975"/>
              <a:gd name="connsiteY1" fmla="*/ 0 h 1422400"/>
              <a:gd name="connsiteX2" fmla="*/ 101600 w 2212975"/>
              <a:gd name="connsiteY2" fmla="*/ 44450 h 1422400"/>
              <a:gd name="connsiteX3" fmla="*/ 371475 w 2212975"/>
              <a:gd name="connsiteY3" fmla="*/ 47625 h 1422400"/>
              <a:gd name="connsiteX4" fmla="*/ 374650 w 2212975"/>
              <a:gd name="connsiteY4" fmla="*/ 101600 h 1422400"/>
              <a:gd name="connsiteX5" fmla="*/ 469900 w 2212975"/>
              <a:gd name="connsiteY5" fmla="*/ 104775 h 1422400"/>
              <a:gd name="connsiteX6" fmla="*/ 469900 w 2212975"/>
              <a:gd name="connsiteY6" fmla="*/ 149225 h 1422400"/>
              <a:gd name="connsiteX7" fmla="*/ 495300 w 2212975"/>
              <a:gd name="connsiteY7" fmla="*/ 152400 h 1422400"/>
              <a:gd name="connsiteX8" fmla="*/ 495300 w 2212975"/>
              <a:gd name="connsiteY8" fmla="*/ 206375 h 1422400"/>
              <a:gd name="connsiteX9" fmla="*/ 539750 w 2212975"/>
              <a:gd name="connsiteY9" fmla="*/ 212725 h 1422400"/>
              <a:gd name="connsiteX10" fmla="*/ 539750 w 2212975"/>
              <a:gd name="connsiteY10" fmla="*/ 260350 h 1422400"/>
              <a:gd name="connsiteX11" fmla="*/ 568325 w 2212975"/>
              <a:gd name="connsiteY11" fmla="*/ 260350 h 1422400"/>
              <a:gd name="connsiteX12" fmla="*/ 574675 w 2212975"/>
              <a:gd name="connsiteY12" fmla="*/ 368300 h 1422400"/>
              <a:gd name="connsiteX13" fmla="*/ 869950 w 2212975"/>
              <a:gd name="connsiteY13" fmla="*/ 365125 h 1422400"/>
              <a:gd name="connsiteX14" fmla="*/ 869950 w 2212975"/>
              <a:gd name="connsiteY14" fmla="*/ 422275 h 1422400"/>
              <a:gd name="connsiteX15" fmla="*/ 952500 w 2212975"/>
              <a:gd name="connsiteY15" fmla="*/ 425450 h 1422400"/>
              <a:gd name="connsiteX16" fmla="*/ 955675 w 2212975"/>
              <a:gd name="connsiteY16" fmla="*/ 492125 h 1422400"/>
              <a:gd name="connsiteX17" fmla="*/ 971550 w 2212975"/>
              <a:gd name="connsiteY17" fmla="*/ 492125 h 1422400"/>
              <a:gd name="connsiteX18" fmla="*/ 974725 w 2212975"/>
              <a:gd name="connsiteY18" fmla="*/ 546100 h 1422400"/>
              <a:gd name="connsiteX19" fmla="*/ 987425 w 2212975"/>
              <a:gd name="connsiteY19" fmla="*/ 549275 h 1422400"/>
              <a:gd name="connsiteX20" fmla="*/ 981075 w 2212975"/>
              <a:gd name="connsiteY20" fmla="*/ 619125 h 1422400"/>
              <a:gd name="connsiteX21" fmla="*/ 1139825 w 2212975"/>
              <a:gd name="connsiteY21" fmla="*/ 622300 h 1422400"/>
              <a:gd name="connsiteX22" fmla="*/ 1146175 w 2212975"/>
              <a:gd name="connsiteY22" fmla="*/ 739775 h 1422400"/>
              <a:gd name="connsiteX23" fmla="*/ 2212975 w 2212975"/>
              <a:gd name="connsiteY23" fmla="*/ 1422400 h 1422400"/>
              <a:gd name="connsiteX0" fmla="*/ 0 w 2212975"/>
              <a:gd name="connsiteY0" fmla="*/ 0 h 1422400"/>
              <a:gd name="connsiteX1" fmla="*/ 104775 w 2212975"/>
              <a:gd name="connsiteY1" fmla="*/ 0 h 1422400"/>
              <a:gd name="connsiteX2" fmla="*/ 101600 w 2212975"/>
              <a:gd name="connsiteY2" fmla="*/ 44450 h 1422400"/>
              <a:gd name="connsiteX3" fmla="*/ 371475 w 2212975"/>
              <a:gd name="connsiteY3" fmla="*/ 47625 h 1422400"/>
              <a:gd name="connsiteX4" fmla="*/ 374650 w 2212975"/>
              <a:gd name="connsiteY4" fmla="*/ 101600 h 1422400"/>
              <a:gd name="connsiteX5" fmla="*/ 469900 w 2212975"/>
              <a:gd name="connsiteY5" fmla="*/ 104775 h 1422400"/>
              <a:gd name="connsiteX6" fmla="*/ 469900 w 2212975"/>
              <a:gd name="connsiteY6" fmla="*/ 149225 h 1422400"/>
              <a:gd name="connsiteX7" fmla="*/ 495300 w 2212975"/>
              <a:gd name="connsiteY7" fmla="*/ 152400 h 1422400"/>
              <a:gd name="connsiteX8" fmla="*/ 495300 w 2212975"/>
              <a:gd name="connsiteY8" fmla="*/ 206375 h 1422400"/>
              <a:gd name="connsiteX9" fmla="*/ 539750 w 2212975"/>
              <a:gd name="connsiteY9" fmla="*/ 212725 h 1422400"/>
              <a:gd name="connsiteX10" fmla="*/ 539750 w 2212975"/>
              <a:gd name="connsiteY10" fmla="*/ 260350 h 1422400"/>
              <a:gd name="connsiteX11" fmla="*/ 568325 w 2212975"/>
              <a:gd name="connsiteY11" fmla="*/ 260350 h 1422400"/>
              <a:gd name="connsiteX12" fmla="*/ 574675 w 2212975"/>
              <a:gd name="connsiteY12" fmla="*/ 368300 h 1422400"/>
              <a:gd name="connsiteX13" fmla="*/ 869950 w 2212975"/>
              <a:gd name="connsiteY13" fmla="*/ 365125 h 1422400"/>
              <a:gd name="connsiteX14" fmla="*/ 869950 w 2212975"/>
              <a:gd name="connsiteY14" fmla="*/ 422275 h 1422400"/>
              <a:gd name="connsiteX15" fmla="*/ 952500 w 2212975"/>
              <a:gd name="connsiteY15" fmla="*/ 425450 h 1422400"/>
              <a:gd name="connsiteX16" fmla="*/ 955675 w 2212975"/>
              <a:gd name="connsiteY16" fmla="*/ 492125 h 1422400"/>
              <a:gd name="connsiteX17" fmla="*/ 971550 w 2212975"/>
              <a:gd name="connsiteY17" fmla="*/ 492125 h 1422400"/>
              <a:gd name="connsiteX18" fmla="*/ 974725 w 2212975"/>
              <a:gd name="connsiteY18" fmla="*/ 546100 h 1422400"/>
              <a:gd name="connsiteX19" fmla="*/ 987425 w 2212975"/>
              <a:gd name="connsiteY19" fmla="*/ 549275 h 1422400"/>
              <a:gd name="connsiteX20" fmla="*/ 981075 w 2212975"/>
              <a:gd name="connsiteY20" fmla="*/ 619125 h 1422400"/>
              <a:gd name="connsiteX21" fmla="*/ 1139825 w 2212975"/>
              <a:gd name="connsiteY21" fmla="*/ 622300 h 1422400"/>
              <a:gd name="connsiteX22" fmla="*/ 1146175 w 2212975"/>
              <a:gd name="connsiteY22" fmla="*/ 739775 h 1422400"/>
              <a:gd name="connsiteX23" fmla="*/ 2212975 w 2212975"/>
              <a:gd name="connsiteY23" fmla="*/ 1422400 h 1422400"/>
              <a:gd name="connsiteX0" fmla="*/ 0 w 2212975"/>
              <a:gd name="connsiteY0" fmla="*/ 0 h 1422400"/>
              <a:gd name="connsiteX1" fmla="*/ 104775 w 2212975"/>
              <a:gd name="connsiteY1" fmla="*/ 0 h 1422400"/>
              <a:gd name="connsiteX2" fmla="*/ 101600 w 2212975"/>
              <a:gd name="connsiteY2" fmla="*/ 44450 h 1422400"/>
              <a:gd name="connsiteX3" fmla="*/ 371475 w 2212975"/>
              <a:gd name="connsiteY3" fmla="*/ 47625 h 1422400"/>
              <a:gd name="connsiteX4" fmla="*/ 374650 w 2212975"/>
              <a:gd name="connsiteY4" fmla="*/ 101600 h 1422400"/>
              <a:gd name="connsiteX5" fmla="*/ 469900 w 2212975"/>
              <a:gd name="connsiteY5" fmla="*/ 104775 h 1422400"/>
              <a:gd name="connsiteX6" fmla="*/ 469900 w 2212975"/>
              <a:gd name="connsiteY6" fmla="*/ 149225 h 1422400"/>
              <a:gd name="connsiteX7" fmla="*/ 495300 w 2212975"/>
              <a:gd name="connsiteY7" fmla="*/ 152400 h 1422400"/>
              <a:gd name="connsiteX8" fmla="*/ 495300 w 2212975"/>
              <a:gd name="connsiteY8" fmla="*/ 206375 h 1422400"/>
              <a:gd name="connsiteX9" fmla="*/ 539750 w 2212975"/>
              <a:gd name="connsiteY9" fmla="*/ 212725 h 1422400"/>
              <a:gd name="connsiteX10" fmla="*/ 539750 w 2212975"/>
              <a:gd name="connsiteY10" fmla="*/ 260350 h 1422400"/>
              <a:gd name="connsiteX11" fmla="*/ 568325 w 2212975"/>
              <a:gd name="connsiteY11" fmla="*/ 260350 h 1422400"/>
              <a:gd name="connsiteX12" fmla="*/ 574675 w 2212975"/>
              <a:gd name="connsiteY12" fmla="*/ 368300 h 1422400"/>
              <a:gd name="connsiteX13" fmla="*/ 869950 w 2212975"/>
              <a:gd name="connsiteY13" fmla="*/ 365125 h 1422400"/>
              <a:gd name="connsiteX14" fmla="*/ 869950 w 2212975"/>
              <a:gd name="connsiteY14" fmla="*/ 422275 h 1422400"/>
              <a:gd name="connsiteX15" fmla="*/ 952500 w 2212975"/>
              <a:gd name="connsiteY15" fmla="*/ 425450 h 1422400"/>
              <a:gd name="connsiteX16" fmla="*/ 955675 w 2212975"/>
              <a:gd name="connsiteY16" fmla="*/ 492125 h 1422400"/>
              <a:gd name="connsiteX17" fmla="*/ 971550 w 2212975"/>
              <a:gd name="connsiteY17" fmla="*/ 492125 h 1422400"/>
              <a:gd name="connsiteX18" fmla="*/ 974725 w 2212975"/>
              <a:gd name="connsiteY18" fmla="*/ 546100 h 1422400"/>
              <a:gd name="connsiteX19" fmla="*/ 987425 w 2212975"/>
              <a:gd name="connsiteY19" fmla="*/ 549275 h 1422400"/>
              <a:gd name="connsiteX20" fmla="*/ 981075 w 2212975"/>
              <a:gd name="connsiteY20" fmla="*/ 619125 h 1422400"/>
              <a:gd name="connsiteX21" fmla="*/ 1139825 w 2212975"/>
              <a:gd name="connsiteY21" fmla="*/ 622300 h 1422400"/>
              <a:gd name="connsiteX22" fmla="*/ 1146175 w 2212975"/>
              <a:gd name="connsiteY22" fmla="*/ 739775 h 1422400"/>
              <a:gd name="connsiteX23" fmla="*/ 1190625 w 2212975"/>
              <a:gd name="connsiteY23" fmla="*/ 736600 h 1422400"/>
              <a:gd name="connsiteX24" fmla="*/ 2212975 w 2212975"/>
              <a:gd name="connsiteY24" fmla="*/ 1422400 h 1422400"/>
              <a:gd name="connsiteX0" fmla="*/ 0 w 2212975"/>
              <a:gd name="connsiteY0" fmla="*/ 0 h 1422400"/>
              <a:gd name="connsiteX1" fmla="*/ 104775 w 2212975"/>
              <a:gd name="connsiteY1" fmla="*/ 0 h 1422400"/>
              <a:gd name="connsiteX2" fmla="*/ 101600 w 2212975"/>
              <a:gd name="connsiteY2" fmla="*/ 44450 h 1422400"/>
              <a:gd name="connsiteX3" fmla="*/ 371475 w 2212975"/>
              <a:gd name="connsiteY3" fmla="*/ 47625 h 1422400"/>
              <a:gd name="connsiteX4" fmla="*/ 374650 w 2212975"/>
              <a:gd name="connsiteY4" fmla="*/ 101600 h 1422400"/>
              <a:gd name="connsiteX5" fmla="*/ 469900 w 2212975"/>
              <a:gd name="connsiteY5" fmla="*/ 104775 h 1422400"/>
              <a:gd name="connsiteX6" fmla="*/ 469900 w 2212975"/>
              <a:gd name="connsiteY6" fmla="*/ 149225 h 1422400"/>
              <a:gd name="connsiteX7" fmla="*/ 495300 w 2212975"/>
              <a:gd name="connsiteY7" fmla="*/ 152400 h 1422400"/>
              <a:gd name="connsiteX8" fmla="*/ 495300 w 2212975"/>
              <a:gd name="connsiteY8" fmla="*/ 206375 h 1422400"/>
              <a:gd name="connsiteX9" fmla="*/ 539750 w 2212975"/>
              <a:gd name="connsiteY9" fmla="*/ 212725 h 1422400"/>
              <a:gd name="connsiteX10" fmla="*/ 539750 w 2212975"/>
              <a:gd name="connsiteY10" fmla="*/ 260350 h 1422400"/>
              <a:gd name="connsiteX11" fmla="*/ 568325 w 2212975"/>
              <a:gd name="connsiteY11" fmla="*/ 260350 h 1422400"/>
              <a:gd name="connsiteX12" fmla="*/ 574675 w 2212975"/>
              <a:gd name="connsiteY12" fmla="*/ 368300 h 1422400"/>
              <a:gd name="connsiteX13" fmla="*/ 869950 w 2212975"/>
              <a:gd name="connsiteY13" fmla="*/ 365125 h 1422400"/>
              <a:gd name="connsiteX14" fmla="*/ 869950 w 2212975"/>
              <a:gd name="connsiteY14" fmla="*/ 422275 h 1422400"/>
              <a:gd name="connsiteX15" fmla="*/ 952500 w 2212975"/>
              <a:gd name="connsiteY15" fmla="*/ 425450 h 1422400"/>
              <a:gd name="connsiteX16" fmla="*/ 955675 w 2212975"/>
              <a:gd name="connsiteY16" fmla="*/ 492125 h 1422400"/>
              <a:gd name="connsiteX17" fmla="*/ 971550 w 2212975"/>
              <a:gd name="connsiteY17" fmla="*/ 492125 h 1422400"/>
              <a:gd name="connsiteX18" fmla="*/ 974725 w 2212975"/>
              <a:gd name="connsiteY18" fmla="*/ 546100 h 1422400"/>
              <a:gd name="connsiteX19" fmla="*/ 987425 w 2212975"/>
              <a:gd name="connsiteY19" fmla="*/ 549275 h 1422400"/>
              <a:gd name="connsiteX20" fmla="*/ 981075 w 2212975"/>
              <a:gd name="connsiteY20" fmla="*/ 619125 h 1422400"/>
              <a:gd name="connsiteX21" fmla="*/ 1139825 w 2212975"/>
              <a:gd name="connsiteY21" fmla="*/ 622300 h 1422400"/>
              <a:gd name="connsiteX22" fmla="*/ 1146175 w 2212975"/>
              <a:gd name="connsiteY22" fmla="*/ 739775 h 1422400"/>
              <a:gd name="connsiteX23" fmla="*/ 1190625 w 2212975"/>
              <a:gd name="connsiteY23" fmla="*/ 736600 h 1422400"/>
              <a:gd name="connsiteX24" fmla="*/ 2212975 w 2212975"/>
              <a:gd name="connsiteY24" fmla="*/ 1422400 h 1422400"/>
              <a:gd name="connsiteX0" fmla="*/ 0 w 2212975"/>
              <a:gd name="connsiteY0" fmla="*/ 0 h 1422400"/>
              <a:gd name="connsiteX1" fmla="*/ 104775 w 2212975"/>
              <a:gd name="connsiteY1" fmla="*/ 0 h 1422400"/>
              <a:gd name="connsiteX2" fmla="*/ 101600 w 2212975"/>
              <a:gd name="connsiteY2" fmla="*/ 44450 h 1422400"/>
              <a:gd name="connsiteX3" fmla="*/ 371475 w 2212975"/>
              <a:gd name="connsiteY3" fmla="*/ 47625 h 1422400"/>
              <a:gd name="connsiteX4" fmla="*/ 374650 w 2212975"/>
              <a:gd name="connsiteY4" fmla="*/ 101600 h 1422400"/>
              <a:gd name="connsiteX5" fmla="*/ 469900 w 2212975"/>
              <a:gd name="connsiteY5" fmla="*/ 104775 h 1422400"/>
              <a:gd name="connsiteX6" fmla="*/ 469900 w 2212975"/>
              <a:gd name="connsiteY6" fmla="*/ 149225 h 1422400"/>
              <a:gd name="connsiteX7" fmla="*/ 495300 w 2212975"/>
              <a:gd name="connsiteY7" fmla="*/ 152400 h 1422400"/>
              <a:gd name="connsiteX8" fmla="*/ 495300 w 2212975"/>
              <a:gd name="connsiteY8" fmla="*/ 206375 h 1422400"/>
              <a:gd name="connsiteX9" fmla="*/ 539750 w 2212975"/>
              <a:gd name="connsiteY9" fmla="*/ 212725 h 1422400"/>
              <a:gd name="connsiteX10" fmla="*/ 539750 w 2212975"/>
              <a:gd name="connsiteY10" fmla="*/ 260350 h 1422400"/>
              <a:gd name="connsiteX11" fmla="*/ 568325 w 2212975"/>
              <a:gd name="connsiteY11" fmla="*/ 260350 h 1422400"/>
              <a:gd name="connsiteX12" fmla="*/ 574675 w 2212975"/>
              <a:gd name="connsiteY12" fmla="*/ 368300 h 1422400"/>
              <a:gd name="connsiteX13" fmla="*/ 869950 w 2212975"/>
              <a:gd name="connsiteY13" fmla="*/ 365125 h 1422400"/>
              <a:gd name="connsiteX14" fmla="*/ 869950 w 2212975"/>
              <a:gd name="connsiteY14" fmla="*/ 422275 h 1422400"/>
              <a:gd name="connsiteX15" fmla="*/ 952500 w 2212975"/>
              <a:gd name="connsiteY15" fmla="*/ 425450 h 1422400"/>
              <a:gd name="connsiteX16" fmla="*/ 955675 w 2212975"/>
              <a:gd name="connsiteY16" fmla="*/ 492125 h 1422400"/>
              <a:gd name="connsiteX17" fmla="*/ 971550 w 2212975"/>
              <a:gd name="connsiteY17" fmla="*/ 492125 h 1422400"/>
              <a:gd name="connsiteX18" fmla="*/ 974725 w 2212975"/>
              <a:gd name="connsiteY18" fmla="*/ 546100 h 1422400"/>
              <a:gd name="connsiteX19" fmla="*/ 987425 w 2212975"/>
              <a:gd name="connsiteY19" fmla="*/ 549275 h 1422400"/>
              <a:gd name="connsiteX20" fmla="*/ 981075 w 2212975"/>
              <a:gd name="connsiteY20" fmla="*/ 619125 h 1422400"/>
              <a:gd name="connsiteX21" fmla="*/ 1139825 w 2212975"/>
              <a:gd name="connsiteY21" fmla="*/ 622300 h 1422400"/>
              <a:gd name="connsiteX22" fmla="*/ 1146175 w 2212975"/>
              <a:gd name="connsiteY22" fmla="*/ 739775 h 1422400"/>
              <a:gd name="connsiteX23" fmla="*/ 1190625 w 2212975"/>
              <a:gd name="connsiteY23" fmla="*/ 736600 h 1422400"/>
              <a:gd name="connsiteX24" fmla="*/ 1206500 w 2212975"/>
              <a:gd name="connsiteY24" fmla="*/ 812800 h 1422400"/>
              <a:gd name="connsiteX25" fmla="*/ 2212975 w 2212975"/>
              <a:gd name="connsiteY25" fmla="*/ 1422400 h 1422400"/>
              <a:gd name="connsiteX0" fmla="*/ 0 w 2212975"/>
              <a:gd name="connsiteY0" fmla="*/ 0 h 1422400"/>
              <a:gd name="connsiteX1" fmla="*/ 104775 w 2212975"/>
              <a:gd name="connsiteY1" fmla="*/ 0 h 1422400"/>
              <a:gd name="connsiteX2" fmla="*/ 101600 w 2212975"/>
              <a:gd name="connsiteY2" fmla="*/ 44450 h 1422400"/>
              <a:gd name="connsiteX3" fmla="*/ 371475 w 2212975"/>
              <a:gd name="connsiteY3" fmla="*/ 47625 h 1422400"/>
              <a:gd name="connsiteX4" fmla="*/ 374650 w 2212975"/>
              <a:gd name="connsiteY4" fmla="*/ 101600 h 1422400"/>
              <a:gd name="connsiteX5" fmla="*/ 469900 w 2212975"/>
              <a:gd name="connsiteY5" fmla="*/ 104775 h 1422400"/>
              <a:gd name="connsiteX6" fmla="*/ 469900 w 2212975"/>
              <a:gd name="connsiteY6" fmla="*/ 149225 h 1422400"/>
              <a:gd name="connsiteX7" fmla="*/ 495300 w 2212975"/>
              <a:gd name="connsiteY7" fmla="*/ 152400 h 1422400"/>
              <a:gd name="connsiteX8" fmla="*/ 495300 w 2212975"/>
              <a:gd name="connsiteY8" fmla="*/ 206375 h 1422400"/>
              <a:gd name="connsiteX9" fmla="*/ 539750 w 2212975"/>
              <a:gd name="connsiteY9" fmla="*/ 212725 h 1422400"/>
              <a:gd name="connsiteX10" fmla="*/ 539750 w 2212975"/>
              <a:gd name="connsiteY10" fmla="*/ 260350 h 1422400"/>
              <a:gd name="connsiteX11" fmla="*/ 568325 w 2212975"/>
              <a:gd name="connsiteY11" fmla="*/ 260350 h 1422400"/>
              <a:gd name="connsiteX12" fmla="*/ 574675 w 2212975"/>
              <a:gd name="connsiteY12" fmla="*/ 368300 h 1422400"/>
              <a:gd name="connsiteX13" fmla="*/ 869950 w 2212975"/>
              <a:gd name="connsiteY13" fmla="*/ 365125 h 1422400"/>
              <a:gd name="connsiteX14" fmla="*/ 869950 w 2212975"/>
              <a:gd name="connsiteY14" fmla="*/ 422275 h 1422400"/>
              <a:gd name="connsiteX15" fmla="*/ 952500 w 2212975"/>
              <a:gd name="connsiteY15" fmla="*/ 425450 h 1422400"/>
              <a:gd name="connsiteX16" fmla="*/ 955675 w 2212975"/>
              <a:gd name="connsiteY16" fmla="*/ 492125 h 1422400"/>
              <a:gd name="connsiteX17" fmla="*/ 971550 w 2212975"/>
              <a:gd name="connsiteY17" fmla="*/ 492125 h 1422400"/>
              <a:gd name="connsiteX18" fmla="*/ 974725 w 2212975"/>
              <a:gd name="connsiteY18" fmla="*/ 546100 h 1422400"/>
              <a:gd name="connsiteX19" fmla="*/ 987425 w 2212975"/>
              <a:gd name="connsiteY19" fmla="*/ 549275 h 1422400"/>
              <a:gd name="connsiteX20" fmla="*/ 981075 w 2212975"/>
              <a:gd name="connsiteY20" fmla="*/ 619125 h 1422400"/>
              <a:gd name="connsiteX21" fmla="*/ 1139825 w 2212975"/>
              <a:gd name="connsiteY21" fmla="*/ 622300 h 1422400"/>
              <a:gd name="connsiteX22" fmla="*/ 1146175 w 2212975"/>
              <a:gd name="connsiteY22" fmla="*/ 739775 h 1422400"/>
              <a:gd name="connsiteX23" fmla="*/ 1190625 w 2212975"/>
              <a:gd name="connsiteY23" fmla="*/ 736600 h 1422400"/>
              <a:gd name="connsiteX24" fmla="*/ 1206500 w 2212975"/>
              <a:gd name="connsiteY24" fmla="*/ 812800 h 1422400"/>
              <a:gd name="connsiteX25" fmla="*/ 2212975 w 2212975"/>
              <a:gd name="connsiteY25" fmla="*/ 1422400 h 1422400"/>
              <a:gd name="connsiteX0" fmla="*/ 0 w 2212975"/>
              <a:gd name="connsiteY0" fmla="*/ 0 h 1422400"/>
              <a:gd name="connsiteX1" fmla="*/ 104775 w 2212975"/>
              <a:gd name="connsiteY1" fmla="*/ 0 h 1422400"/>
              <a:gd name="connsiteX2" fmla="*/ 101600 w 2212975"/>
              <a:gd name="connsiteY2" fmla="*/ 44450 h 1422400"/>
              <a:gd name="connsiteX3" fmla="*/ 371475 w 2212975"/>
              <a:gd name="connsiteY3" fmla="*/ 47625 h 1422400"/>
              <a:gd name="connsiteX4" fmla="*/ 374650 w 2212975"/>
              <a:gd name="connsiteY4" fmla="*/ 101600 h 1422400"/>
              <a:gd name="connsiteX5" fmla="*/ 469900 w 2212975"/>
              <a:gd name="connsiteY5" fmla="*/ 104775 h 1422400"/>
              <a:gd name="connsiteX6" fmla="*/ 469900 w 2212975"/>
              <a:gd name="connsiteY6" fmla="*/ 149225 h 1422400"/>
              <a:gd name="connsiteX7" fmla="*/ 495300 w 2212975"/>
              <a:gd name="connsiteY7" fmla="*/ 152400 h 1422400"/>
              <a:gd name="connsiteX8" fmla="*/ 495300 w 2212975"/>
              <a:gd name="connsiteY8" fmla="*/ 206375 h 1422400"/>
              <a:gd name="connsiteX9" fmla="*/ 539750 w 2212975"/>
              <a:gd name="connsiteY9" fmla="*/ 212725 h 1422400"/>
              <a:gd name="connsiteX10" fmla="*/ 539750 w 2212975"/>
              <a:gd name="connsiteY10" fmla="*/ 260350 h 1422400"/>
              <a:gd name="connsiteX11" fmla="*/ 568325 w 2212975"/>
              <a:gd name="connsiteY11" fmla="*/ 260350 h 1422400"/>
              <a:gd name="connsiteX12" fmla="*/ 574675 w 2212975"/>
              <a:gd name="connsiteY12" fmla="*/ 368300 h 1422400"/>
              <a:gd name="connsiteX13" fmla="*/ 869950 w 2212975"/>
              <a:gd name="connsiteY13" fmla="*/ 365125 h 1422400"/>
              <a:gd name="connsiteX14" fmla="*/ 869950 w 2212975"/>
              <a:gd name="connsiteY14" fmla="*/ 422275 h 1422400"/>
              <a:gd name="connsiteX15" fmla="*/ 952500 w 2212975"/>
              <a:gd name="connsiteY15" fmla="*/ 425450 h 1422400"/>
              <a:gd name="connsiteX16" fmla="*/ 955675 w 2212975"/>
              <a:gd name="connsiteY16" fmla="*/ 492125 h 1422400"/>
              <a:gd name="connsiteX17" fmla="*/ 971550 w 2212975"/>
              <a:gd name="connsiteY17" fmla="*/ 492125 h 1422400"/>
              <a:gd name="connsiteX18" fmla="*/ 974725 w 2212975"/>
              <a:gd name="connsiteY18" fmla="*/ 546100 h 1422400"/>
              <a:gd name="connsiteX19" fmla="*/ 987425 w 2212975"/>
              <a:gd name="connsiteY19" fmla="*/ 549275 h 1422400"/>
              <a:gd name="connsiteX20" fmla="*/ 981075 w 2212975"/>
              <a:gd name="connsiteY20" fmla="*/ 619125 h 1422400"/>
              <a:gd name="connsiteX21" fmla="*/ 1139825 w 2212975"/>
              <a:gd name="connsiteY21" fmla="*/ 622300 h 1422400"/>
              <a:gd name="connsiteX22" fmla="*/ 1146175 w 2212975"/>
              <a:gd name="connsiteY22" fmla="*/ 739775 h 1422400"/>
              <a:gd name="connsiteX23" fmla="*/ 1190625 w 2212975"/>
              <a:gd name="connsiteY23" fmla="*/ 736600 h 1422400"/>
              <a:gd name="connsiteX24" fmla="*/ 1196975 w 2212975"/>
              <a:gd name="connsiteY24" fmla="*/ 812800 h 1422400"/>
              <a:gd name="connsiteX25" fmla="*/ 2212975 w 2212975"/>
              <a:gd name="connsiteY25" fmla="*/ 1422400 h 1422400"/>
              <a:gd name="connsiteX0" fmla="*/ 0 w 2212975"/>
              <a:gd name="connsiteY0" fmla="*/ 0 h 1422400"/>
              <a:gd name="connsiteX1" fmla="*/ 104775 w 2212975"/>
              <a:gd name="connsiteY1" fmla="*/ 0 h 1422400"/>
              <a:gd name="connsiteX2" fmla="*/ 101600 w 2212975"/>
              <a:gd name="connsiteY2" fmla="*/ 44450 h 1422400"/>
              <a:gd name="connsiteX3" fmla="*/ 371475 w 2212975"/>
              <a:gd name="connsiteY3" fmla="*/ 47625 h 1422400"/>
              <a:gd name="connsiteX4" fmla="*/ 374650 w 2212975"/>
              <a:gd name="connsiteY4" fmla="*/ 101600 h 1422400"/>
              <a:gd name="connsiteX5" fmla="*/ 469900 w 2212975"/>
              <a:gd name="connsiteY5" fmla="*/ 104775 h 1422400"/>
              <a:gd name="connsiteX6" fmla="*/ 469900 w 2212975"/>
              <a:gd name="connsiteY6" fmla="*/ 149225 h 1422400"/>
              <a:gd name="connsiteX7" fmla="*/ 495300 w 2212975"/>
              <a:gd name="connsiteY7" fmla="*/ 152400 h 1422400"/>
              <a:gd name="connsiteX8" fmla="*/ 495300 w 2212975"/>
              <a:gd name="connsiteY8" fmla="*/ 206375 h 1422400"/>
              <a:gd name="connsiteX9" fmla="*/ 539750 w 2212975"/>
              <a:gd name="connsiteY9" fmla="*/ 212725 h 1422400"/>
              <a:gd name="connsiteX10" fmla="*/ 539750 w 2212975"/>
              <a:gd name="connsiteY10" fmla="*/ 260350 h 1422400"/>
              <a:gd name="connsiteX11" fmla="*/ 568325 w 2212975"/>
              <a:gd name="connsiteY11" fmla="*/ 260350 h 1422400"/>
              <a:gd name="connsiteX12" fmla="*/ 574675 w 2212975"/>
              <a:gd name="connsiteY12" fmla="*/ 368300 h 1422400"/>
              <a:gd name="connsiteX13" fmla="*/ 869950 w 2212975"/>
              <a:gd name="connsiteY13" fmla="*/ 365125 h 1422400"/>
              <a:gd name="connsiteX14" fmla="*/ 869950 w 2212975"/>
              <a:gd name="connsiteY14" fmla="*/ 422275 h 1422400"/>
              <a:gd name="connsiteX15" fmla="*/ 952500 w 2212975"/>
              <a:gd name="connsiteY15" fmla="*/ 425450 h 1422400"/>
              <a:gd name="connsiteX16" fmla="*/ 955675 w 2212975"/>
              <a:gd name="connsiteY16" fmla="*/ 492125 h 1422400"/>
              <a:gd name="connsiteX17" fmla="*/ 971550 w 2212975"/>
              <a:gd name="connsiteY17" fmla="*/ 492125 h 1422400"/>
              <a:gd name="connsiteX18" fmla="*/ 974725 w 2212975"/>
              <a:gd name="connsiteY18" fmla="*/ 546100 h 1422400"/>
              <a:gd name="connsiteX19" fmla="*/ 987425 w 2212975"/>
              <a:gd name="connsiteY19" fmla="*/ 549275 h 1422400"/>
              <a:gd name="connsiteX20" fmla="*/ 981075 w 2212975"/>
              <a:gd name="connsiteY20" fmla="*/ 619125 h 1422400"/>
              <a:gd name="connsiteX21" fmla="*/ 1139825 w 2212975"/>
              <a:gd name="connsiteY21" fmla="*/ 622300 h 1422400"/>
              <a:gd name="connsiteX22" fmla="*/ 1146175 w 2212975"/>
              <a:gd name="connsiteY22" fmla="*/ 739775 h 1422400"/>
              <a:gd name="connsiteX23" fmla="*/ 1190625 w 2212975"/>
              <a:gd name="connsiteY23" fmla="*/ 736600 h 1422400"/>
              <a:gd name="connsiteX24" fmla="*/ 1196975 w 2212975"/>
              <a:gd name="connsiteY24" fmla="*/ 812800 h 1422400"/>
              <a:gd name="connsiteX25" fmla="*/ 1435100 w 2212975"/>
              <a:gd name="connsiteY25" fmla="*/ 812800 h 1422400"/>
              <a:gd name="connsiteX26" fmla="*/ 2212975 w 2212975"/>
              <a:gd name="connsiteY26" fmla="*/ 1422400 h 1422400"/>
              <a:gd name="connsiteX0" fmla="*/ 0 w 2212975"/>
              <a:gd name="connsiteY0" fmla="*/ 0 h 1422400"/>
              <a:gd name="connsiteX1" fmla="*/ 104775 w 2212975"/>
              <a:gd name="connsiteY1" fmla="*/ 0 h 1422400"/>
              <a:gd name="connsiteX2" fmla="*/ 101600 w 2212975"/>
              <a:gd name="connsiteY2" fmla="*/ 44450 h 1422400"/>
              <a:gd name="connsiteX3" fmla="*/ 371475 w 2212975"/>
              <a:gd name="connsiteY3" fmla="*/ 47625 h 1422400"/>
              <a:gd name="connsiteX4" fmla="*/ 374650 w 2212975"/>
              <a:gd name="connsiteY4" fmla="*/ 101600 h 1422400"/>
              <a:gd name="connsiteX5" fmla="*/ 469900 w 2212975"/>
              <a:gd name="connsiteY5" fmla="*/ 104775 h 1422400"/>
              <a:gd name="connsiteX6" fmla="*/ 469900 w 2212975"/>
              <a:gd name="connsiteY6" fmla="*/ 149225 h 1422400"/>
              <a:gd name="connsiteX7" fmla="*/ 495300 w 2212975"/>
              <a:gd name="connsiteY7" fmla="*/ 152400 h 1422400"/>
              <a:gd name="connsiteX8" fmla="*/ 495300 w 2212975"/>
              <a:gd name="connsiteY8" fmla="*/ 206375 h 1422400"/>
              <a:gd name="connsiteX9" fmla="*/ 539750 w 2212975"/>
              <a:gd name="connsiteY9" fmla="*/ 212725 h 1422400"/>
              <a:gd name="connsiteX10" fmla="*/ 539750 w 2212975"/>
              <a:gd name="connsiteY10" fmla="*/ 260350 h 1422400"/>
              <a:gd name="connsiteX11" fmla="*/ 568325 w 2212975"/>
              <a:gd name="connsiteY11" fmla="*/ 260350 h 1422400"/>
              <a:gd name="connsiteX12" fmla="*/ 574675 w 2212975"/>
              <a:gd name="connsiteY12" fmla="*/ 368300 h 1422400"/>
              <a:gd name="connsiteX13" fmla="*/ 869950 w 2212975"/>
              <a:gd name="connsiteY13" fmla="*/ 365125 h 1422400"/>
              <a:gd name="connsiteX14" fmla="*/ 869950 w 2212975"/>
              <a:gd name="connsiteY14" fmla="*/ 422275 h 1422400"/>
              <a:gd name="connsiteX15" fmla="*/ 952500 w 2212975"/>
              <a:gd name="connsiteY15" fmla="*/ 425450 h 1422400"/>
              <a:gd name="connsiteX16" fmla="*/ 955675 w 2212975"/>
              <a:gd name="connsiteY16" fmla="*/ 492125 h 1422400"/>
              <a:gd name="connsiteX17" fmla="*/ 971550 w 2212975"/>
              <a:gd name="connsiteY17" fmla="*/ 492125 h 1422400"/>
              <a:gd name="connsiteX18" fmla="*/ 974725 w 2212975"/>
              <a:gd name="connsiteY18" fmla="*/ 546100 h 1422400"/>
              <a:gd name="connsiteX19" fmla="*/ 987425 w 2212975"/>
              <a:gd name="connsiteY19" fmla="*/ 549275 h 1422400"/>
              <a:gd name="connsiteX20" fmla="*/ 981075 w 2212975"/>
              <a:gd name="connsiteY20" fmla="*/ 619125 h 1422400"/>
              <a:gd name="connsiteX21" fmla="*/ 1139825 w 2212975"/>
              <a:gd name="connsiteY21" fmla="*/ 622300 h 1422400"/>
              <a:gd name="connsiteX22" fmla="*/ 1146175 w 2212975"/>
              <a:gd name="connsiteY22" fmla="*/ 739775 h 1422400"/>
              <a:gd name="connsiteX23" fmla="*/ 1190625 w 2212975"/>
              <a:gd name="connsiteY23" fmla="*/ 736600 h 1422400"/>
              <a:gd name="connsiteX24" fmla="*/ 1196975 w 2212975"/>
              <a:gd name="connsiteY24" fmla="*/ 812800 h 1422400"/>
              <a:gd name="connsiteX25" fmla="*/ 1435100 w 2212975"/>
              <a:gd name="connsiteY25" fmla="*/ 812800 h 1422400"/>
              <a:gd name="connsiteX26" fmla="*/ 2212975 w 2212975"/>
              <a:gd name="connsiteY26" fmla="*/ 1422400 h 1422400"/>
              <a:gd name="connsiteX0" fmla="*/ 0 w 2212975"/>
              <a:gd name="connsiteY0" fmla="*/ 0 h 1422400"/>
              <a:gd name="connsiteX1" fmla="*/ 104775 w 2212975"/>
              <a:gd name="connsiteY1" fmla="*/ 0 h 1422400"/>
              <a:gd name="connsiteX2" fmla="*/ 101600 w 2212975"/>
              <a:gd name="connsiteY2" fmla="*/ 44450 h 1422400"/>
              <a:gd name="connsiteX3" fmla="*/ 371475 w 2212975"/>
              <a:gd name="connsiteY3" fmla="*/ 47625 h 1422400"/>
              <a:gd name="connsiteX4" fmla="*/ 374650 w 2212975"/>
              <a:gd name="connsiteY4" fmla="*/ 101600 h 1422400"/>
              <a:gd name="connsiteX5" fmla="*/ 469900 w 2212975"/>
              <a:gd name="connsiteY5" fmla="*/ 104775 h 1422400"/>
              <a:gd name="connsiteX6" fmla="*/ 469900 w 2212975"/>
              <a:gd name="connsiteY6" fmla="*/ 149225 h 1422400"/>
              <a:gd name="connsiteX7" fmla="*/ 495300 w 2212975"/>
              <a:gd name="connsiteY7" fmla="*/ 152400 h 1422400"/>
              <a:gd name="connsiteX8" fmla="*/ 495300 w 2212975"/>
              <a:gd name="connsiteY8" fmla="*/ 206375 h 1422400"/>
              <a:gd name="connsiteX9" fmla="*/ 539750 w 2212975"/>
              <a:gd name="connsiteY9" fmla="*/ 212725 h 1422400"/>
              <a:gd name="connsiteX10" fmla="*/ 539750 w 2212975"/>
              <a:gd name="connsiteY10" fmla="*/ 260350 h 1422400"/>
              <a:gd name="connsiteX11" fmla="*/ 568325 w 2212975"/>
              <a:gd name="connsiteY11" fmla="*/ 260350 h 1422400"/>
              <a:gd name="connsiteX12" fmla="*/ 574675 w 2212975"/>
              <a:gd name="connsiteY12" fmla="*/ 368300 h 1422400"/>
              <a:gd name="connsiteX13" fmla="*/ 869950 w 2212975"/>
              <a:gd name="connsiteY13" fmla="*/ 365125 h 1422400"/>
              <a:gd name="connsiteX14" fmla="*/ 869950 w 2212975"/>
              <a:gd name="connsiteY14" fmla="*/ 422275 h 1422400"/>
              <a:gd name="connsiteX15" fmla="*/ 952500 w 2212975"/>
              <a:gd name="connsiteY15" fmla="*/ 425450 h 1422400"/>
              <a:gd name="connsiteX16" fmla="*/ 955675 w 2212975"/>
              <a:gd name="connsiteY16" fmla="*/ 492125 h 1422400"/>
              <a:gd name="connsiteX17" fmla="*/ 971550 w 2212975"/>
              <a:gd name="connsiteY17" fmla="*/ 492125 h 1422400"/>
              <a:gd name="connsiteX18" fmla="*/ 974725 w 2212975"/>
              <a:gd name="connsiteY18" fmla="*/ 546100 h 1422400"/>
              <a:gd name="connsiteX19" fmla="*/ 987425 w 2212975"/>
              <a:gd name="connsiteY19" fmla="*/ 549275 h 1422400"/>
              <a:gd name="connsiteX20" fmla="*/ 981075 w 2212975"/>
              <a:gd name="connsiteY20" fmla="*/ 619125 h 1422400"/>
              <a:gd name="connsiteX21" fmla="*/ 1139825 w 2212975"/>
              <a:gd name="connsiteY21" fmla="*/ 622300 h 1422400"/>
              <a:gd name="connsiteX22" fmla="*/ 1146175 w 2212975"/>
              <a:gd name="connsiteY22" fmla="*/ 739775 h 1422400"/>
              <a:gd name="connsiteX23" fmla="*/ 1190625 w 2212975"/>
              <a:gd name="connsiteY23" fmla="*/ 736600 h 1422400"/>
              <a:gd name="connsiteX24" fmla="*/ 1196975 w 2212975"/>
              <a:gd name="connsiteY24" fmla="*/ 812800 h 1422400"/>
              <a:gd name="connsiteX25" fmla="*/ 1435100 w 2212975"/>
              <a:gd name="connsiteY25" fmla="*/ 812800 h 1422400"/>
              <a:gd name="connsiteX26" fmla="*/ 1441450 w 2212975"/>
              <a:gd name="connsiteY26" fmla="*/ 876300 h 1422400"/>
              <a:gd name="connsiteX27" fmla="*/ 2212975 w 2212975"/>
              <a:gd name="connsiteY27" fmla="*/ 1422400 h 1422400"/>
              <a:gd name="connsiteX0" fmla="*/ 0 w 2212975"/>
              <a:gd name="connsiteY0" fmla="*/ 0 h 1422400"/>
              <a:gd name="connsiteX1" fmla="*/ 104775 w 2212975"/>
              <a:gd name="connsiteY1" fmla="*/ 0 h 1422400"/>
              <a:gd name="connsiteX2" fmla="*/ 101600 w 2212975"/>
              <a:gd name="connsiteY2" fmla="*/ 44450 h 1422400"/>
              <a:gd name="connsiteX3" fmla="*/ 371475 w 2212975"/>
              <a:gd name="connsiteY3" fmla="*/ 47625 h 1422400"/>
              <a:gd name="connsiteX4" fmla="*/ 374650 w 2212975"/>
              <a:gd name="connsiteY4" fmla="*/ 101600 h 1422400"/>
              <a:gd name="connsiteX5" fmla="*/ 469900 w 2212975"/>
              <a:gd name="connsiteY5" fmla="*/ 104775 h 1422400"/>
              <a:gd name="connsiteX6" fmla="*/ 469900 w 2212975"/>
              <a:gd name="connsiteY6" fmla="*/ 149225 h 1422400"/>
              <a:gd name="connsiteX7" fmla="*/ 495300 w 2212975"/>
              <a:gd name="connsiteY7" fmla="*/ 152400 h 1422400"/>
              <a:gd name="connsiteX8" fmla="*/ 495300 w 2212975"/>
              <a:gd name="connsiteY8" fmla="*/ 206375 h 1422400"/>
              <a:gd name="connsiteX9" fmla="*/ 539750 w 2212975"/>
              <a:gd name="connsiteY9" fmla="*/ 212725 h 1422400"/>
              <a:gd name="connsiteX10" fmla="*/ 539750 w 2212975"/>
              <a:gd name="connsiteY10" fmla="*/ 260350 h 1422400"/>
              <a:gd name="connsiteX11" fmla="*/ 568325 w 2212975"/>
              <a:gd name="connsiteY11" fmla="*/ 260350 h 1422400"/>
              <a:gd name="connsiteX12" fmla="*/ 574675 w 2212975"/>
              <a:gd name="connsiteY12" fmla="*/ 368300 h 1422400"/>
              <a:gd name="connsiteX13" fmla="*/ 869950 w 2212975"/>
              <a:gd name="connsiteY13" fmla="*/ 365125 h 1422400"/>
              <a:gd name="connsiteX14" fmla="*/ 869950 w 2212975"/>
              <a:gd name="connsiteY14" fmla="*/ 422275 h 1422400"/>
              <a:gd name="connsiteX15" fmla="*/ 952500 w 2212975"/>
              <a:gd name="connsiteY15" fmla="*/ 425450 h 1422400"/>
              <a:gd name="connsiteX16" fmla="*/ 955675 w 2212975"/>
              <a:gd name="connsiteY16" fmla="*/ 492125 h 1422400"/>
              <a:gd name="connsiteX17" fmla="*/ 971550 w 2212975"/>
              <a:gd name="connsiteY17" fmla="*/ 492125 h 1422400"/>
              <a:gd name="connsiteX18" fmla="*/ 974725 w 2212975"/>
              <a:gd name="connsiteY18" fmla="*/ 546100 h 1422400"/>
              <a:gd name="connsiteX19" fmla="*/ 987425 w 2212975"/>
              <a:gd name="connsiteY19" fmla="*/ 549275 h 1422400"/>
              <a:gd name="connsiteX20" fmla="*/ 981075 w 2212975"/>
              <a:gd name="connsiteY20" fmla="*/ 619125 h 1422400"/>
              <a:gd name="connsiteX21" fmla="*/ 1139825 w 2212975"/>
              <a:gd name="connsiteY21" fmla="*/ 622300 h 1422400"/>
              <a:gd name="connsiteX22" fmla="*/ 1146175 w 2212975"/>
              <a:gd name="connsiteY22" fmla="*/ 739775 h 1422400"/>
              <a:gd name="connsiteX23" fmla="*/ 1190625 w 2212975"/>
              <a:gd name="connsiteY23" fmla="*/ 736600 h 1422400"/>
              <a:gd name="connsiteX24" fmla="*/ 1196975 w 2212975"/>
              <a:gd name="connsiteY24" fmla="*/ 812800 h 1422400"/>
              <a:gd name="connsiteX25" fmla="*/ 1435100 w 2212975"/>
              <a:gd name="connsiteY25" fmla="*/ 812800 h 1422400"/>
              <a:gd name="connsiteX26" fmla="*/ 1441450 w 2212975"/>
              <a:gd name="connsiteY26" fmla="*/ 876300 h 1422400"/>
              <a:gd name="connsiteX27" fmla="*/ 2212975 w 2212975"/>
              <a:gd name="connsiteY27" fmla="*/ 1422400 h 1422400"/>
              <a:gd name="connsiteX0" fmla="*/ 0 w 2212975"/>
              <a:gd name="connsiteY0" fmla="*/ 0 h 1422400"/>
              <a:gd name="connsiteX1" fmla="*/ 104775 w 2212975"/>
              <a:gd name="connsiteY1" fmla="*/ 0 h 1422400"/>
              <a:gd name="connsiteX2" fmla="*/ 101600 w 2212975"/>
              <a:gd name="connsiteY2" fmla="*/ 44450 h 1422400"/>
              <a:gd name="connsiteX3" fmla="*/ 371475 w 2212975"/>
              <a:gd name="connsiteY3" fmla="*/ 47625 h 1422400"/>
              <a:gd name="connsiteX4" fmla="*/ 374650 w 2212975"/>
              <a:gd name="connsiteY4" fmla="*/ 101600 h 1422400"/>
              <a:gd name="connsiteX5" fmla="*/ 469900 w 2212975"/>
              <a:gd name="connsiteY5" fmla="*/ 104775 h 1422400"/>
              <a:gd name="connsiteX6" fmla="*/ 469900 w 2212975"/>
              <a:gd name="connsiteY6" fmla="*/ 149225 h 1422400"/>
              <a:gd name="connsiteX7" fmla="*/ 495300 w 2212975"/>
              <a:gd name="connsiteY7" fmla="*/ 152400 h 1422400"/>
              <a:gd name="connsiteX8" fmla="*/ 495300 w 2212975"/>
              <a:gd name="connsiteY8" fmla="*/ 206375 h 1422400"/>
              <a:gd name="connsiteX9" fmla="*/ 539750 w 2212975"/>
              <a:gd name="connsiteY9" fmla="*/ 212725 h 1422400"/>
              <a:gd name="connsiteX10" fmla="*/ 539750 w 2212975"/>
              <a:gd name="connsiteY10" fmla="*/ 260350 h 1422400"/>
              <a:gd name="connsiteX11" fmla="*/ 568325 w 2212975"/>
              <a:gd name="connsiteY11" fmla="*/ 260350 h 1422400"/>
              <a:gd name="connsiteX12" fmla="*/ 574675 w 2212975"/>
              <a:gd name="connsiteY12" fmla="*/ 368300 h 1422400"/>
              <a:gd name="connsiteX13" fmla="*/ 869950 w 2212975"/>
              <a:gd name="connsiteY13" fmla="*/ 365125 h 1422400"/>
              <a:gd name="connsiteX14" fmla="*/ 869950 w 2212975"/>
              <a:gd name="connsiteY14" fmla="*/ 422275 h 1422400"/>
              <a:gd name="connsiteX15" fmla="*/ 952500 w 2212975"/>
              <a:gd name="connsiteY15" fmla="*/ 425450 h 1422400"/>
              <a:gd name="connsiteX16" fmla="*/ 955675 w 2212975"/>
              <a:gd name="connsiteY16" fmla="*/ 492125 h 1422400"/>
              <a:gd name="connsiteX17" fmla="*/ 971550 w 2212975"/>
              <a:gd name="connsiteY17" fmla="*/ 492125 h 1422400"/>
              <a:gd name="connsiteX18" fmla="*/ 974725 w 2212975"/>
              <a:gd name="connsiteY18" fmla="*/ 546100 h 1422400"/>
              <a:gd name="connsiteX19" fmla="*/ 987425 w 2212975"/>
              <a:gd name="connsiteY19" fmla="*/ 549275 h 1422400"/>
              <a:gd name="connsiteX20" fmla="*/ 981075 w 2212975"/>
              <a:gd name="connsiteY20" fmla="*/ 619125 h 1422400"/>
              <a:gd name="connsiteX21" fmla="*/ 1139825 w 2212975"/>
              <a:gd name="connsiteY21" fmla="*/ 622300 h 1422400"/>
              <a:gd name="connsiteX22" fmla="*/ 1146175 w 2212975"/>
              <a:gd name="connsiteY22" fmla="*/ 739775 h 1422400"/>
              <a:gd name="connsiteX23" fmla="*/ 1190625 w 2212975"/>
              <a:gd name="connsiteY23" fmla="*/ 736600 h 1422400"/>
              <a:gd name="connsiteX24" fmla="*/ 1196975 w 2212975"/>
              <a:gd name="connsiteY24" fmla="*/ 812800 h 1422400"/>
              <a:gd name="connsiteX25" fmla="*/ 1435100 w 2212975"/>
              <a:gd name="connsiteY25" fmla="*/ 812800 h 1422400"/>
              <a:gd name="connsiteX26" fmla="*/ 1441450 w 2212975"/>
              <a:gd name="connsiteY26" fmla="*/ 876300 h 1422400"/>
              <a:gd name="connsiteX27" fmla="*/ 1635125 w 2212975"/>
              <a:gd name="connsiteY27" fmla="*/ 882650 h 1422400"/>
              <a:gd name="connsiteX28" fmla="*/ 2212975 w 2212975"/>
              <a:gd name="connsiteY28" fmla="*/ 1422400 h 1422400"/>
              <a:gd name="connsiteX0" fmla="*/ 0 w 2212975"/>
              <a:gd name="connsiteY0" fmla="*/ 0 h 1422400"/>
              <a:gd name="connsiteX1" fmla="*/ 104775 w 2212975"/>
              <a:gd name="connsiteY1" fmla="*/ 0 h 1422400"/>
              <a:gd name="connsiteX2" fmla="*/ 101600 w 2212975"/>
              <a:gd name="connsiteY2" fmla="*/ 44450 h 1422400"/>
              <a:gd name="connsiteX3" fmla="*/ 371475 w 2212975"/>
              <a:gd name="connsiteY3" fmla="*/ 47625 h 1422400"/>
              <a:gd name="connsiteX4" fmla="*/ 374650 w 2212975"/>
              <a:gd name="connsiteY4" fmla="*/ 101600 h 1422400"/>
              <a:gd name="connsiteX5" fmla="*/ 469900 w 2212975"/>
              <a:gd name="connsiteY5" fmla="*/ 104775 h 1422400"/>
              <a:gd name="connsiteX6" fmla="*/ 469900 w 2212975"/>
              <a:gd name="connsiteY6" fmla="*/ 149225 h 1422400"/>
              <a:gd name="connsiteX7" fmla="*/ 495300 w 2212975"/>
              <a:gd name="connsiteY7" fmla="*/ 152400 h 1422400"/>
              <a:gd name="connsiteX8" fmla="*/ 495300 w 2212975"/>
              <a:gd name="connsiteY8" fmla="*/ 206375 h 1422400"/>
              <a:gd name="connsiteX9" fmla="*/ 539750 w 2212975"/>
              <a:gd name="connsiteY9" fmla="*/ 212725 h 1422400"/>
              <a:gd name="connsiteX10" fmla="*/ 539750 w 2212975"/>
              <a:gd name="connsiteY10" fmla="*/ 260350 h 1422400"/>
              <a:gd name="connsiteX11" fmla="*/ 568325 w 2212975"/>
              <a:gd name="connsiteY11" fmla="*/ 260350 h 1422400"/>
              <a:gd name="connsiteX12" fmla="*/ 574675 w 2212975"/>
              <a:gd name="connsiteY12" fmla="*/ 368300 h 1422400"/>
              <a:gd name="connsiteX13" fmla="*/ 869950 w 2212975"/>
              <a:gd name="connsiteY13" fmla="*/ 365125 h 1422400"/>
              <a:gd name="connsiteX14" fmla="*/ 869950 w 2212975"/>
              <a:gd name="connsiteY14" fmla="*/ 422275 h 1422400"/>
              <a:gd name="connsiteX15" fmla="*/ 952500 w 2212975"/>
              <a:gd name="connsiteY15" fmla="*/ 425450 h 1422400"/>
              <a:gd name="connsiteX16" fmla="*/ 955675 w 2212975"/>
              <a:gd name="connsiteY16" fmla="*/ 492125 h 1422400"/>
              <a:gd name="connsiteX17" fmla="*/ 971550 w 2212975"/>
              <a:gd name="connsiteY17" fmla="*/ 492125 h 1422400"/>
              <a:gd name="connsiteX18" fmla="*/ 974725 w 2212975"/>
              <a:gd name="connsiteY18" fmla="*/ 546100 h 1422400"/>
              <a:gd name="connsiteX19" fmla="*/ 987425 w 2212975"/>
              <a:gd name="connsiteY19" fmla="*/ 549275 h 1422400"/>
              <a:gd name="connsiteX20" fmla="*/ 981075 w 2212975"/>
              <a:gd name="connsiteY20" fmla="*/ 619125 h 1422400"/>
              <a:gd name="connsiteX21" fmla="*/ 1139825 w 2212975"/>
              <a:gd name="connsiteY21" fmla="*/ 622300 h 1422400"/>
              <a:gd name="connsiteX22" fmla="*/ 1146175 w 2212975"/>
              <a:gd name="connsiteY22" fmla="*/ 739775 h 1422400"/>
              <a:gd name="connsiteX23" fmla="*/ 1190625 w 2212975"/>
              <a:gd name="connsiteY23" fmla="*/ 736600 h 1422400"/>
              <a:gd name="connsiteX24" fmla="*/ 1196975 w 2212975"/>
              <a:gd name="connsiteY24" fmla="*/ 812800 h 1422400"/>
              <a:gd name="connsiteX25" fmla="*/ 1435100 w 2212975"/>
              <a:gd name="connsiteY25" fmla="*/ 812800 h 1422400"/>
              <a:gd name="connsiteX26" fmla="*/ 1441450 w 2212975"/>
              <a:gd name="connsiteY26" fmla="*/ 876300 h 1422400"/>
              <a:gd name="connsiteX27" fmla="*/ 1635125 w 2212975"/>
              <a:gd name="connsiteY27" fmla="*/ 882650 h 1422400"/>
              <a:gd name="connsiteX28" fmla="*/ 2212975 w 2212975"/>
              <a:gd name="connsiteY28" fmla="*/ 1422400 h 1422400"/>
              <a:gd name="connsiteX0" fmla="*/ 0 w 2212975"/>
              <a:gd name="connsiteY0" fmla="*/ 0 h 1422400"/>
              <a:gd name="connsiteX1" fmla="*/ 104775 w 2212975"/>
              <a:gd name="connsiteY1" fmla="*/ 0 h 1422400"/>
              <a:gd name="connsiteX2" fmla="*/ 101600 w 2212975"/>
              <a:gd name="connsiteY2" fmla="*/ 44450 h 1422400"/>
              <a:gd name="connsiteX3" fmla="*/ 371475 w 2212975"/>
              <a:gd name="connsiteY3" fmla="*/ 47625 h 1422400"/>
              <a:gd name="connsiteX4" fmla="*/ 374650 w 2212975"/>
              <a:gd name="connsiteY4" fmla="*/ 101600 h 1422400"/>
              <a:gd name="connsiteX5" fmla="*/ 469900 w 2212975"/>
              <a:gd name="connsiteY5" fmla="*/ 104775 h 1422400"/>
              <a:gd name="connsiteX6" fmla="*/ 469900 w 2212975"/>
              <a:gd name="connsiteY6" fmla="*/ 149225 h 1422400"/>
              <a:gd name="connsiteX7" fmla="*/ 495300 w 2212975"/>
              <a:gd name="connsiteY7" fmla="*/ 152400 h 1422400"/>
              <a:gd name="connsiteX8" fmla="*/ 495300 w 2212975"/>
              <a:gd name="connsiteY8" fmla="*/ 206375 h 1422400"/>
              <a:gd name="connsiteX9" fmla="*/ 539750 w 2212975"/>
              <a:gd name="connsiteY9" fmla="*/ 212725 h 1422400"/>
              <a:gd name="connsiteX10" fmla="*/ 539750 w 2212975"/>
              <a:gd name="connsiteY10" fmla="*/ 260350 h 1422400"/>
              <a:gd name="connsiteX11" fmla="*/ 568325 w 2212975"/>
              <a:gd name="connsiteY11" fmla="*/ 260350 h 1422400"/>
              <a:gd name="connsiteX12" fmla="*/ 574675 w 2212975"/>
              <a:gd name="connsiteY12" fmla="*/ 368300 h 1422400"/>
              <a:gd name="connsiteX13" fmla="*/ 869950 w 2212975"/>
              <a:gd name="connsiteY13" fmla="*/ 365125 h 1422400"/>
              <a:gd name="connsiteX14" fmla="*/ 869950 w 2212975"/>
              <a:gd name="connsiteY14" fmla="*/ 422275 h 1422400"/>
              <a:gd name="connsiteX15" fmla="*/ 952500 w 2212975"/>
              <a:gd name="connsiteY15" fmla="*/ 425450 h 1422400"/>
              <a:gd name="connsiteX16" fmla="*/ 955675 w 2212975"/>
              <a:gd name="connsiteY16" fmla="*/ 492125 h 1422400"/>
              <a:gd name="connsiteX17" fmla="*/ 971550 w 2212975"/>
              <a:gd name="connsiteY17" fmla="*/ 492125 h 1422400"/>
              <a:gd name="connsiteX18" fmla="*/ 974725 w 2212975"/>
              <a:gd name="connsiteY18" fmla="*/ 546100 h 1422400"/>
              <a:gd name="connsiteX19" fmla="*/ 987425 w 2212975"/>
              <a:gd name="connsiteY19" fmla="*/ 549275 h 1422400"/>
              <a:gd name="connsiteX20" fmla="*/ 981075 w 2212975"/>
              <a:gd name="connsiteY20" fmla="*/ 619125 h 1422400"/>
              <a:gd name="connsiteX21" fmla="*/ 1139825 w 2212975"/>
              <a:gd name="connsiteY21" fmla="*/ 622300 h 1422400"/>
              <a:gd name="connsiteX22" fmla="*/ 1146175 w 2212975"/>
              <a:gd name="connsiteY22" fmla="*/ 739775 h 1422400"/>
              <a:gd name="connsiteX23" fmla="*/ 1190625 w 2212975"/>
              <a:gd name="connsiteY23" fmla="*/ 736600 h 1422400"/>
              <a:gd name="connsiteX24" fmla="*/ 1196975 w 2212975"/>
              <a:gd name="connsiteY24" fmla="*/ 812800 h 1422400"/>
              <a:gd name="connsiteX25" fmla="*/ 1435100 w 2212975"/>
              <a:gd name="connsiteY25" fmla="*/ 812800 h 1422400"/>
              <a:gd name="connsiteX26" fmla="*/ 1441450 w 2212975"/>
              <a:gd name="connsiteY26" fmla="*/ 876300 h 1422400"/>
              <a:gd name="connsiteX27" fmla="*/ 1638300 w 2212975"/>
              <a:gd name="connsiteY27" fmla="*/ 873125 h 1422400"/>
              <a:gd name="connsiteX28" fmla="*/ 2212975 w 2212975"/>
              <a:gd name="connsiteY28" fmla="*/ 1422400 h 1422400"/>
              <a:gd name="connsiteX0" fmla="*/ 0 w 2212975"/>
              <a:gd name="connsiteY0" fmla="*/ 0 h 1422400"/>
              <a:gd name="connsiteX1" fmla="*/ 104775 w 2212975"/>
              <a:gd name="connsiteY1" fmla="*/ 0 h 1422400"/>
              <a:gd name="connsiteX2" fmla="*/ 101600 w 2212975"/>
              <a:gd name="connsiteY2" fmla="*/ 44450 h 1422400"/>
              <a:gd name="connsiteX3" fmla="*/ 371475 w 2212975"/>
              <a:gd name="connsiteY3" fmla="*/ 47625 h 1422400"/>
              <a:gd name="connsiteX4" fmla="*/ 374650 w 2212975"/>
              <a:gd name="connsiteY4" fmla="*/ 101600 h 1422400"/>
              <a:gd name="connsiteX5" fmla="*/ 469900 w 2212975"/>
              <a:gd name="connsiteY5" fmla="*/ 104775 h 1422400"/>
              <a:gd name="connsiteX6" fmla="*/ 469900 w 2212975"/>
              <a:gd name="connsiteY6" fmla="*/ 149225 h 1422400"/>
              <a:gd name="connsiteX7" fmla="*/ 495300 w 2212975"/>
              <a:gd name="connsiteY7" fmla="*/ 152400 h 1422400"/>
              <a:gd name="connsiteX8" fmla="*/ 495300 w 2212975"/>
              <a:gd name="connsiteY8" fmla="*/ 206375 h 1422400"/>
              <a:gd name="connsiteX9" fmla="*/ 539750 w 2212975"/>
              <a:gd name="connsiteY9" fmla="*/ 212725 h 1422400"/>
              <a:gd name="connsiteX10" fmla="*/ 539750 w 2212975"/>
              <a:gd name="connsiteY10" fmla="*/ 260350 h 1422400"/>
              <a:gd name="connsiteX11" fmla="*/ 568325 w 2212975"/>
              <a:gd name="connsiteY11" fmla="*/ 260350 h 1422400"/>
              <a:gd name="connsiteX12" fmla="*/ 574675 w 2212975"/>
              <a:gd name="connsiteY12" fmla="*/ 368300 h 1422400"/>
              <a:gd name="connsiteX13" fmla="*/ 869950 w 2212975"/>
              <a:gd name="connsiteY13" fmla="*/ 365125 h 1422400"/>
              <a:gd name="connsiteX14" fmla="*/ 869950 w 2212975"/>
              <a:gd name="connsiteY14" fmla="*/ 422275 h 1422400"/>
              <a:gd name="connsiteX15" fmla="*/ 952500 w 2212975"/>
              <a:gd name="connsiteY15" fmla="*/ 425450 h 1422400"/>
              <a:gd name="connsiteX16" fmla="*/ 955675 w 2212975"/>
              <a:gd name="connsiteY16" fmla="*/ 492125 h 1422400"/>
              <a:gd name="connsiteX17" fmla="*/ 971550 w 2212975"/>
              <a:gd name="connsiteY17" fmla="*/ 492125 h 1422400"/>
              <a:gd name="connsiteX18" fmla="*/ 974725 w 2212975"/>
              <a:gd name="connsiteY18" fmla="*/ 546100 h 1422400"/>
              <a:gd name="connsiteX19" fmla="*/ 987425 w 2212975"/>
              <a:gd name="connsiteY19" fmla="*/ 549275 h 1422400"/>
              <a:gd name="connsiteX20" fmla="*/ 981075 w 2212975"/>
              <a:gd name="connsiteY20" fmla="*/ 619125 h 1422400"/>
              <a:gd name="connsiteX21" fmla="*/ 1139825 w 2212975"/>
              <a:gd name="connsiteY21" fmla="*/ 622300 h 1422400"/>
              <a:gd name="connsiteX22" fmla="*/ 1146175 w 2212975"/>
              <a:gd name="connsiteY22" fmla="*/ 739775 h 1422400"/>
              <a:gd name="connsiteX23" fmla="*/ 1190625 w 2212975"/>
              <a:gd name="connsiteY23" fmla="*/ 736600 h 1422400"/>
              <a:gd name="connsiteX24" fmla="*/ 1196975 w 2212975"/>
              <a:gd name="connsiteY24" fmla="*/ 812800 h 1422400"/>
              <a:gd name="connsiteX25" fmla="*/ 1435100 w 2212975"/>
              <a:gd name="connsiteY25" fmla="*/ 812800 h 1422400"/>
              <a:gd name="connsiteX26" fmla="*/ 1441450 w 2212975"/>
              <a:gd name="connsiteY26" fmla="*/ 876300 h 1422400"/>
              <a:gd name="connsiteX27" fmla="*/ 1638300 w 2212975"/>
              <a:gd name="connsiteY27" fmla="*/ 873125 h 1422400"/>
              <a:gd name="connsiteX28" fmla="*/ 1641475 w 2212975"/>
              <a:gd name="connsiteY28" fmla="*/ 958850 h 1422400"/>
              <a:gd name="connsiteX29" fmla="*/ 2212975 w 2212975"/>
              <a:gd name="connsiteY29" fmla="*/ 1422400 h 1422400"/>
              <a:gd name="connsiteX0" fmla="*/ 0 w 2212975"/>
              <a:gd name="connsiteY0" fmla="*/ 0 h 1422400"/>
              <a:gd name="connsiteX1" fmla="*/ 104775 w 2212975"/>
              <a:gd name="connsiteY1" fmla="*/ 0 h 1422400"/>
              <a:gd name="connsiteX2" fmla="*/ 101600 w 2212975"/>
              <a:gd name="connsiteY2" fmla="*/ 44450 h 1422400"/>
              <a:gd name="connsiteX3" fmla="*/ 371475 w 2212975"/>
              <a:gd name="connsiteY3" fmla="*/ 47625 h 1422400"/>
              <a:gd name="connsiteX4" fmla="*/ 374650 w 2212975"/>
              <a:gd name="connsiteY4" fmla="*/ 101600 h 1422400"/>
              <a:gd name="connsiteX5" fmla="*/ 469900 w 2212975"/>
              <a:gd name="connsiteY5" fmla="*/ 104775 h 1422400"/>
              <a:gd name="connsiteX6" fmla="*/ 469900 w 2212975"/>
              <a:gd name="connsiteY6" fmla="*/ 149225 h 1422400"/>
              <a:gd name="connsiteX7" fmla="*/ 495300 w 2212975"/>
              <a:gd name="connsiteY7" fmla="*/ 152400 h 1422400"/>
              <a:gd name="connsiteX8" fmla="*/ 495300 w 2212975"/>
              <a:gd name="connsiteY8" fmla="*/ 206375 h 1422400"/>
              <a:gd name="connsiteX9" fmla="*/ 539750 w 2212975"/>
              <a:gd name="connsiteY9" fmla="*/ 212725 h 1422400"/>
              <a:gd name="connsiteX10" fmla="*/ 539750 w 2212975"/>
              <a:gd name="connsiteY10" fmla="*/ 260350 h 1422400"/>
              <a:gd name="connsiteX11" fmla="*/ 568325 w 2212975"/>
              <a:gd name="connsiteY11" fmla="*/ 260350 h 1422400"/>
              <a:gd name="connsiteX12" fmla="*/ 574675 w 2212975"/>
              <a:gd name="connsiteY12" fmla="*/ 368300 h 1422400"/>
              <a:gd name="connsiteX13" fmla="*/ 869950 w 2212975"/>
              <a:gd name="connsiteY13" fmla="*/ 365125 h 1422400"/>
              <a:gd name="connsiteX14" fmla="*/ 869950 w 2212975"/>
              <a:gd name="connsiteY14" fmla="*/ 422275 h 1422400"/>
              <a:gd name="connsiteX15" fmla="*/ 952500 w 2212975"/>
              <a:gd name="connsiteY15" fmla="*/ 425450 h 1422400"/>
              <a:gd name="connsiteX16" fmla="*/ 955675 w 2212975"/>
              <a:gd name="connsiteY16" fmla="*/ 492125 h 1422400"/>
              <a:gd name="connsiteX17" fmla="*/ 971550 w 2212975"/>
              <a:gd name="connsiteY17" fmla="*/ 492125 h 1422400"/>
              <a:gd name="connsiteX18" fmla="*/ 974725 w 2212975"/>
              <a:gd name="connsiteY18" fmla="*/ 546100 h 1422400"/>
              <a:gd name="connsiteX19" fmla="*/ 987425 w 2212975"/>
              <a:gd name="connsiteY19" fmla="*/ 549275 h 1422400"/>
              <a:gd name="connsiteX20" fmla="*/ 981075 w 2212975"/>
              <a:gd name="connsiteY20" fmla="*/ 619125 h 1422400"/>
              <a:gd name="connsiteX21" fmla="*/ 1139825 w 2212975"/>
              <a:gd name="connsiteY21" fmla="*/ 622300 h 1422400"/>
              <a:gd name="connsiteX22" fmla="*/ 1146175 w 2212975"/>
              <a:gd name="connsiteY22" fmla="*/ 739775 h 1422400"/>
              <a:gd name="connsiteX23" fmla="*/ 1190625 w 2212975"/>
              <a:gd name="connsiteY23" fmla="*/ 736600 h 1422400"/>
              <a:gd name="connsiteX24" fmla="*/ 1196975 w 2212975"/>
              <a:gd name="connsiteY24" fmla="*/ 812800 h 1422400"/>
              <a:gd name="connsiteX25" fmla="*/ 1435100 w 2212975"/>
              <a:gd name="connsiteY25" fmla="*/ 812800 h 1422400"/>
              <a:gd name="connsiteX26" fmla="*/ 1441450 w 2212975"/>
              <a:gd name="connsiteY26" fmla="*/ 876300 h 1422400"/>
              <a:gd name="connsiteX27" fmla="*/ 1638300 w 2212975"/>
              <a:gd name="connsiteY27" fmla="*/ 873125 h 1422400"/>
              <a:gd name="connsiteX28" fmla="*/ 1641475 w 2212975"/>
              <a:gd name="connsiteY28" fmla="*/ 958850 h 1422400"/>
              <a:gd name="connsiteX29" fmla="*/ 2212975 w 2212975"/>
              <a:gd name="connsiteY29" fmla="*/ 1422400 h 1422400"/>
              <a:gd name="connsiteX0" fmla="*/ 0 w 2212975"/>
              <a:gd name="connsiteY0" fmla="*/ 0 h 1422400"/>
              <a:gd name="connsiteX1" fmla="*/ 104775 w 2212975"/>
              <a:gd name="connsiteY1" fmla="*/ 0 h 1422400"/>
              <a:gd name="connsiteX2" fmla="*/ 101600 w 2212975"/>
              <a:gd name="connsiteY2" fmla="*/ 44450 h 1422400"/>
              <a:gd name="connsiteX3" fmla="*/ 371475 w 2212975"/>
              <a:gd name="connsiteY3" fmla="*/ 47625 h 1422400"/>
              <a:gd name="connsiteX4" fmla="*/ 374650 w 2212975"/>
              <a:gd name="connsiteY4" fmla="*/ 101600 h 1422400"/>
              <a:gd name="connsiteX5" fmla="*/ 469900 w 2212975"/>
              <a:gd name="connsiteY5" fmla="*/ 104775 h 1422400"/>
              <a:gd name="connsiteX6" fmla="*/ 469900 w 2212975"/>
              <a:gd name="connsiteY6" fmla="*/ 149225 h 1422400"/>
              <a:gd name="connsiteX7" fmla="*/ 495300 w 2212975"/>
              <a:gd name="connsiteY7" fmla="*/ 152400 h 1422400"/>
              <a:gd name="connsiteX8" fmla="*/ 495300 w 2212975"/>
              <a:gd name="connsiteY8" fmla="*/ 206375 h 1422400"/>
              <a:gd name="connsiteX9" fmla="*/ 539750 w 2212975"/>
              <a:gd name="connsiteY9" fmla="*/ 212725 h 1422400"/>
              <a:gd name="connsiteX10" fmla="*/ 539750 w 2212975"/>
              <a:gd name="connsiteY10" fmla="*/ 260350 h 1422400"/>
              <a:gd name="connsiteX11" fmla="*/ 568325 w 2212975"/>
              <a:gd name="connsiteY11" fmla="*/ 260350 h 1422400"/>
              <a:gd name="connsiteX12" fmla="*/ 574675 w 2212975"/>
              <a:gd name="connsiteY12" fmla="*/ 368300 h 1422400"/>
              <a:gd name="connsiteX13" fmla="*/ 869950 w 2212975"/>
              <a:gd name="connsiteY13" fmla="*/ 365125 h 1422400"/>
              <a:gd name="connsiteX14" fmla="*/ 869950 w 2212975"/>
              <a:gd name="connsiteY14" fmla="*/ 422275 h 1422400"/>
              <a:gd name="connsiteX15" fmla="*/ 952500 w 2212975"/>
              <a:gd name="connsiteY15" fmla="*/ 425450 h 1422400"/>
              <a:gd name="connsiteX16" fmla="*/ 955675 w 2212975"/>
              <a:gd name="connsiteY16" fmla="*/ 492125 h 1422400"/>
              <a:gd name="connsiteX17" fmla="*/ 971550 w 2212975"/>
              <a:gd name="connsiteY17" fmla="*/ 492125 h 1422400"/>
              <a:gd name="connsiteX18" fmla="*/ 974725 w 2212975"/>
              <a:gd name="connsiteY18" fmla="*/ 546100 h 1422400"/>
              <a:gd name="connsiteX19" fmla="*/ 987425 w 2212975"/>
              <a:gd name="connsiteY19" fmla="*/ 549275 h 1422400"/>
              <a:gd name="connsiteX20" fmla="*/ 981075 w 2212975"/>
              <a:gd name="connsiteY20" fmla="*/ 619125 h 1422400"/>
              <a:gd name="connsiteX21" fmla="*/ 1139825 w 2212975"/>
              <a:gd name="connsiteY21" fmla="*/ 622300 h 1422400"/>
              <a:gd name="connsiteX22" fmla="*/ 1146175 w 2212975"/>
              <a:gd name="connsiteY22" fmla="*/ 739775 h 1422400"/>
              <a:gd name="connsiteX23" fmla="*/ 1190625 w 2212975"/>
              <a:gd name="connsiteY23" fmla="*/ 736600 h 1422400"/>
              <a:gd name="connsiteX24" fmla="*/ 1196975 w 2212975"/>
              <a:gd name="connsiteY24" fmla="*/ 812800 h 1422400"/>
              <a:gd name="connsiteX25" fmla="*/ 1435100 w 2212975"/>
              <a:gd name="connsiteY25" fmla="*/ 812800 h 1422400"/>
              <a:gd name="connsiteX26" fmla="*/ 1441450 w 2212975"/>
              <a:gd name="connsiteY26" fmla="*/ 876300 h 1422400"/>
              <a:gd name="connsiteX27" fmla="*/ 1638300 w 2212975"/>
              <a:gd name="connsiteY27" fmla="*/ 873125 h 1422400"/>
              <a:gd name="connsiteX28" fmla="*/ 1641475 w 2212975"/>
              <a:gd name="connsiteY28" fmla="*/ 958850 h 1422400"/>
              <a:gd name="connsiteX29" fmla="*/ 1946275 w 2212975"/>
              <a:gd name="connsiteY29" fmla="*/ 962025 h 1422400"/>
              <a:gd name="connsiteX30" fmla="*/ 2212975 w 2212975"/>
              <a:gd name="connsiteY30" fmla="*/ 1422400 h 1422400"/>
              <a:gd name="connsiteX0" fmla="*/ 0 w 2212975"/>
              <a:gd name="connsiteY0" fmla="*/ 0 h 1422400"/>
              <a:gd name="connsiteX1" fmla="*/ 104775 w 2212975"/>
              <a:gd name="connsiteY1" fmla="*/ 0 h 1422400"/>
              <a:gd name="connsiteX2" fmla="*/ 101600 w 2212975"/>
              <a:gd name="connsiteY2" fmla="*/ 44450 h 1422400"/>
              <a:gd name="connsiteX3" fmla="*/ 371475 w 2212975"/>
              <a:gd name="connsiteY3" fmla="*/ 47625 h 1422400"/>
              <a:gd name="connsiteX4" fmla="*/ 374650 w 2212975"/>
              <a:gd name="connsiteY4" fmla="*/ 101600 h 1422400"/>
              <a:gd name="connsiteX5" fmla="*/ 469900 w 2212975"/>
              <a:gd name="connsiteY5" fmla="*/ 104775 h 1422400"/>
              <a:gd name="connsiteX6" fmla="*/ 469900 w 2212975"/>
              <a:gd name="connsiteY6" fmla="*/ 149225 h 1422400"/>
              <a:gd name="connsiteX7" fmla="*/ 495300 w 2212975"/>
              <a:gd name="connsiteY7" fmla="*/ 152400 h 1422400"/>
              <a:gd name="connsiteX8" fmla="*/ 495300 w 2212975"/>
              <a:gd name="connsiteY8" fmla="*/ 206375 h 1422400"/>
              <a:gd name="connsiteX9" fmla="*/ 539750 w 2212975"/>
              <a:gd name="connsiteY9" fmla="*/ 212725 h 1422400"/>
              <a:gd name="connsiteX10" fmla="*/ 539750 w 2212975"/>
              <a:gd name="connsiteY10" fmla="*/ 260350 h 1422400"/>
              <a:gd name="connsiteX11" fmla="*/ 568325 w 2212975"/>
              <a:gd name="connsiteY11" fmla="*/ 260350 h 1422400"/>
              <a:gd name="connsiteX12" fmla="*/ 574675 w 2212975"/>
              <a:gd name="connsiteY12" fmla="*/ 368300 h 1422400"/>
              <a:gd name="connsiteX13" fmla="*/ 869950 w 2212975"/>
              <a:gd name="connsiteY13" fmla="*/ 365125 h 1422400"/>
              <a:gd name="connsiteX14" fmla="*/ 869950 w 2212975"/>
              <a:gd name="connsiteY14" fmla="*/ 422275 h 1422400"/>
              <a:gd name="connsiteX15" fmla="*/ 952500 w 2212975"/>
              <a:gd name="connsiteY15" fmla="*/ 425450 h 1422400"/>
              <a:gd name="connsiteX16" fmla="*/ 955675 w 2212975"/>
              <a:gd name="connsiteY16" fmla="*/ 492125 h 1422400"/>
              <a:gd name="connsiteX17" fmla="*/ 971550 w 2212975"/>
              <a:gd name="connsiteY17" fmla="*/ 492125 h 1422400"/>
              <a:gd name="connsiteX18" fmla="*/ 974725 w 2212975"/>
              <a:gd name="connsiteY18" fmla="*/ 546100 h 1422400"/>
              <a:gd name="connsiteX19" fmla="*/ 987425 w 2212975"/>
              <a:gd name="connsiteY19" fmla="*/ 549275 h 1422400"/>
              <a:gd name="connsiteX20" fmla="*/ 981075 w 2212975"/>
              <a:gd name="connsiteY20" fmla="*/ 619125 h 1422400"/>
              <a:gd name="connsiteX21" fmla="*/ 1139825 w 2212975"/>
              <a:gd name="connsiteY21" fmla="*/ 622300 h 1422400"/>
              <a:gd name="connsiteX22" fmla="*/ 1146175 w 2212975"/>
              <a:gd name="connsiteY22" fmla="*/ 739775 h 1422400"/>
              <a:gd name="connsiteX23" fmla="*/ 1190625 w 2212975"/>
              <a:gd name="connsiteY23" fmla="*/ 736600 h 1422400"/>
              <a:gd name="connsiteX24" fmla="*/ 1196975 w 2212975"/>
              <a:gd name="connsiteY24" fmla="*/ 812800 h 1422400"/>
              <a:gd name="connsiteX25" fmla="*/ 1435100 w 2212975"/>
              <a:gd name="connsiteY25" fmla="*/ 812800 h 1422400"/>
              <a:gd name="connsiteX26" fmla="*/ 1441450 w 2212975"/>
              <a:gd name="connsiteY26" fmla="*/ 876300 h 1422400"/>
              <a:gd name="connsiteX27" fmla="*/ 1638300 w 2212975"/>
              <a:gd name="connsiteY27" fmla="*/ 873125 h 1422400"/>
              <a:gd name="connsiteX28" fmla="*/ 1641475 w 2212975"/>
              <a:gd name="connsiteY28" fmla="*/ 958850 h 1422400"/>
              <a:gd name="connsiteX29" fmla="*/ 1946275 w 2212975"/>
              <a:gd name="connsiteY29" fmla="*/ 962025 h 1422400"/>
              <a:gd name="connsiteX30" fmla="*/ 2212975 w 2212975"/>
              <a:gd name="connsiteY30" fmla="*/ 1422400 h 1422400"/>
              <a:gd name="connsiteX0" fmla="*/ 0 w 2212975"/>
              <a:gd name="connsiteY0" fmla="*/ 0 h 1422400"/>
              <a:gd name="connsiteX1" fmla="*/ 104775 w 2212975"/>
              <a:gd name="connsiteY1" fmla="*/ 0 h 1422400"/>
              <a:gd name="connsiteX2" fmla="*/ 101600 w 2212975"/>
              <a:gd name="connsiteY2" fmla="*/ 44450 h 1422400"/>
              <a:gd name="connsiteX3" fmla="*/ 371475 w 2212975"/>
              <a:gd name="connsiteY3" fmla="*/ 47625 h 1422400"/>
              <a:gd name="connsiteX4" fmla="*/ 374650 w 2212975"/>
              <a:gd name="connsiteY4" fmla="*/ 101600 h 1422400"/>
              <a:gd name="connsiteX5" fmla="*/ 469900 w 2212975"/>
              <a:gd name="connsiteY5" fmla="*/ 104775 h 1422400"/>
              <a:gd name="connsiteX6" fmla="*/ 469900 w 2212975"/>
              <a:gd name="connsiteY6" fmla="*/ 149225 h 1422400"/>
              <a:gd name="connsiteX7" fmla="*/ 495300 w 2212975"/>
              <a:gd name="connsiteY7" fmla="*/ 152400 h 1422400"/>
              <a:gd name="connsiteX8" fmla="*/ 495300 w 2212975"/>
              <a:gd name="connsiteY8" fmla="*/ 206375 h 1422400"/>
              <a:gd name="connsiteX9" fmla="*/ 539750 w 2212975"/>
              <a:gd name="connsiteY9" fmla="*/ 212725 h 1422400"/>
              <a:gd name="connsiteX10" fmla="*/ 539750 w 2212975"/>
              <a:gd name="connsiteY10" fmla="*/ 260350 h 1422400"/>
              <a:gd name="connsiteX11" fmla="*/ 568325 w 2212975"/>
              <a:gd name="connsiteY11" fmla="*/ 260350 h 1422400"/>
              <a:gd name="connsiteX12" fmla="*/ 574675 w 2212975"/>
              <a:gd name="connsiteY12" fmla="*/ 368300 h 1422400"/>
              <a:gd name="connsiteX13" fmla="*/ 869950 w 2212975"/>
              <a:gd name="connsiteY13" fmla="*/ 365125 h 1422400"/>
              <a:gd name="connsiteX14" fmla="*/ 869950 w 2212975"/>
              <a:gd name="connsiteY14" fmla="*/ 422275 h 1422400"/>
              <a:gd name="connsiteX15" fmla="*/ 952500 w 2212975"/>
              <a:gd name="connsiteY15" fmla="*/ 425450 h 1422400"/>
              <a:gd name="connsiteX16" fmla="*/ 955675 w 2212975"/>
              <a:gd name="connsiteY16" fmla="*/ 492125 h 1422400"/>
              <a:gd name="connsiteX17" fmla="*/ 971550 w 2212975"/>
              <a:gd name="connsiteY17" fmla="*/ 492125 h 1422400"/>
              <a:gd name="connsiteX18" fmla="*/ 974725 w 2212975"/>
              <a:gd name="connsiteY18" fmla="*/ 546100 h 1422400"/>
              <a:gd name="connsiteX19" fmla="*/ 987425 w 2212975"/>
              <a:gd name="connsiteY19" fmla="*/ 549275 h 1422400"/>
              <a:gd name="connsiteX20" fmla="*/ 981075 w 2212975"/>
              <a:gd name="connsiteY20" fmla="*/ 619125 h 1422400"/>
              <a:gd name="connsiteX21" fmla="*/ 1139825 w 2212975"/>
              <a:gd name="connsiteY21" fmla="*/ 622300 h 1422400"/>
              <a:gd name="connsiteX22" fmla="*/ 1146175 w 2212975"/>
              <a:gd name="connsiteY22" fmla="*/ 739775 h 1422400"/>
              <a:gd name="connsiteX23" fmla="*/ 1190625 w 2212975"/>
              <a:gd name="connsiteY23" fmla="*/ 736600 h 1422400"/>
              <a:gd name="connsiteX24" fmla="*/ 1196975 w 2212975"/>
              <a:gd name="connsiteY24" fmla="*/ 812800 h 1422400"/>
              <a:gd name="connsiteX25" fmla="*/ 1435100 w 2212975"/>
              <a:gd name="connsiteY25" fmla="*/ 812800 h 1422400"/>
              <a:gd name="connsiteX26" fmla="*/ 1441450 w 2212975"/>
              <a:gd name="connsiteY26" fmla="*/ 876300 h 1422400"/>
              <a:gd name="connsiteX27" fmla="*/ 1638300 w 2212975"/>
              <a:gd name="connsiteY27" fmla="*/ 873125 h 1422400"/>
              <a:gd name="connsiteX28" fmla="*/ 1641475 w 2212975"/>
              <a:gd name="connsiteY28" fmla="*/ 958850 h 1422400"/>
              <a:gd name="connsiteX29" fmla="*/ 1946275 w 2212975"/>
              <a:gd name="connsiteY29" fmla="*/ 962025 h 1422400"/>
              <a:gd name="connsiteX30" fmla="*/ 1946275 w 2212975"/>
              <a:gd name="connsiteY30" fmla="*/ 1120775 h 1422400"/>
              <a:gd name="connsiteX31" fmla="*/ 2212975 w 2212975"/>
              <a:gd name="connsiteY31" fmla="*/ 1422400 h 1422400"/>
              <a:gd name="connsiteX0" fmla="*/ 0 w 2212975"/>
              <a:gd name="connsiteY0" fmla="*/ 0 h 1422400"/>
              <a:gd name="connsiteX1" fmla="*/ 104775 w 2212975"/>
              <a:gd name="connsiteY1" fmla="*/ 0 h 1422400"/>
              <a:gd name="connsiteX2" fmla="*/ 101600 w 2212975"/>
              <a:gd name="connsiteY2" fmla="*/ 44450 h 1422400"/>
              <a:gd name="connsiteX3" fmla="*/ 371475 w 2212975"/>
              <a:gd name="connsiteY3" fmla="*/ 47625 h 1422400"/>
              <a:gd name="connsiteX4" fmla="*/ 374650 w 2212975"/>
              <a:gd name="connsiteY4" fmla="*/ 101600 h 1422400"/>
              <a:gd name="connsiteX5" fmla="*/ 469900 w 2212975"/>
              <a:gd name="connsiteY5" fmla="*/ 104775 h 1422400"/>
              <a:gd name="connsiteX6" fmla="*/ 469900 w 2212975"/>
              <a:gd name="connsiteY6" fmla="*/ 149225 h 1422400"/>
              <a:gd name="connsiteX7" fmla="*/ 495300 w 2212975"/>
              <a:gd name="connsiteY7" fmla="*/ 152400 h 1422400"/>
              <a:gd name="connsiteX8" fmla="*/ 495300 w 2212975"/>
              <a:gd name="connsiteY8" fmla="*/ 206375 h 1422400"/>
              <a:gd name="connsiteX9" fmla="*/ 539750 w 2212975"/>
              <a:gd name="connsiteY9" fmla="*/ 212725 h 1422400"/>
              <a:gd name="connsiteX10" fmla="*/ 539750 w 2212975"/>
              <a:gd name="connsiteY10" fmla="*/ 260350 h 1422400"/>
              <a:gd name="connsiteX11" fmla="*/ 568325 w 2212975"/>
              <a:gd name="connsiteY11" fmla="*/ 260350 h 1422400"/>
              <a:gd name="connsiteX12" fmla="*/ 574675 w 2212975"/>
              <a:gd name="connsiteY12" fmla="*/ 368300 h 1422400"/>
              <a:gd name="connsiteX13" fmla="*/ 869950 w 2212975"/>
              <a:gd name="connsiteY13" fmla="*/ 365125 h 1422400"/>
              <a:gd name="connsiteX14" fmla="*/ 869950 w 2212975"/>
              <a:gd name="connsiteY14" fmla="*/ 422275 h 1422400"/>
              <a:gd name="connsiteX15" fmla="*/ 952500 w 2212975"/>
              <a:gd name="connsiteY15" fmla="*/ 425450 h 1422400"/>
              <a:gd name="connsiteX16" fmla="*/ 955675 w 2212975"/>
              <a:gd name="connsiteY16" fmla="*/ 492125 h 1422400"/>
              <a:gd name="connsiteX17" fmla="*/ 971550 w 2212975"/>
              <a:gd name="connsiteY17" fmla="*/ 492125 h 1422400"/>
              <a:gd name="connsiteX18" fmla="*/ 974725 w 2212975"/>
              <a:gd name="connsiteY18" fmla="*/ 546100 h 1422400"/>
              <a:gd name="connsiteX19" fmla="*/ 987425 w 2212975"/>
              <a:gd name="connsiteY19" fmla="*/ 549275 h 1422400"/>
              <a:gd name="connsiteX20" fmla="*/ 981075 w 2212975"/>
              <a:gd name="connsiteY20" fmla="*/ 619125 h 1422400"/>
              <a:gd name="connsiteX21" fmla="*/ 1139825 w 2212975"/>
              <a:gd name="connsiteY21" fmla="*/ 622300 h 1422400"/>
              <a:gd name="connsiteX22" fmla="*/ 1146175 w 2212975"/>
              <a:gd name="connsiteY22" fmla="*/ 739775 h 1422400"/>
              <a:gd name="connsiteX23" fmla="*/ 1190625 w 2212975"/>
              <a:gd name="connsiteY23" fmla="*/ 736600 h 1422400"/>
              <a:gd name="connsiteX24" fmla="*/ 1196975 w 2212975"/>
              <a:gd name="connsiteY24" fmla="*/ 812800 h 1422400"/>
              <a:gd name="connsiteX25" fmla="*/ 1435100 w 2212975"/>
              <a:gd name="connsiteY25" fmla="*/ 812800 h 1422400"/>
              <a:gd name="connsiteX26" fmla="*/ 1441450 w 2212975"/>
              <a:gd name="connsiteY26" fmla="*/ 876300 h 1422400"/>
              <a:gd name="connsiteX27" fmla="*/ 1638300 w 2212975"/>
              <a:gd name="connsiteY27" fmla="*/ 873125 h 1422400"/>
              <a:gd name="connsiteX28" fmla="*/ 1641475 w 2212975"/>
              <a:gd name="connsiteY28" fmla="*/ 958850 h 1422400"/>
              <a:gd name="connsiteX29" fmla="*/ 1946275 w 2212975"/>
              <a:gd name="connsiteY29" fmla="*/ 962025 h 1422400"/>
              <a:gd name="connsiteX30" fmla="*/ 1946275 w 2212975"/>
              <a:gd name="connsiteY30" fmla="*/ 1120775 h 1422400"/>
              <a:gd name="connsiteX31" fmla="*/ 2212975 w 2212975"/>
              <a:gd name="connsiteY31" fmla="*/ 1422400 h 1422400"/>
              <a:gd name="connsiteX0" fmla="*/ 0 w 2212975"/>
              <a:gd name="connsiteY0" fmla="*/ 0 h 1422400"/>
              <a:gd name="connsiteX1" fmla="*/ 104775 w 2212975"/>
              <a:gd name="connsiteY1" fmla="*/ 0 h 1422400"/>
              <a:gd name="connsiteX2" fmla="*/ 101600 w 2212975"/>
              <a:gd name="connsiteY2" fmla="*/ 44450 h 1422400"/>
              <a:gd name="connsiteX3" fmla="*/ 371475 w 2212975"/>
              <a:gd name="connsiteY3" fmla="*/ 47625 h 1422400"/>
              <a:gd name="connsiteX4" fmla="*/ 374650 w 2212975"/>
              <a:gd name="connsiteY4" fmla="*/ 101600 h 1422400"/>
              <a:gd name="connsiteX5" fmla="*/ 469900 w 2212975"/>
              <a:gd name="connsiteY5" fmla="*/ 104775 h 1422400"/>
              <a:gd name="connsiteX6" fmla="*/ 469900 w 2212975"/>
              <a:gd name="connsiteY6" fmla="*/ 149225 h 1422400"/>
              <a:gd name="connsiteX7" fmla="*/ 495300 w 2212975"/>
              <a:gd name="connsiteY7" fmla="*/ 152400 h 1422400"/>
              <a:gd name="connsiteX8" fmla="*/ 495300 w 2212975"/>
              <a:gd name="connsiteY8" fmla="*/ 206375 h 1422400"/>
              <a:gd name="connsiteX9" fmla="*/ 539750 w 2212975"/>
              <a:gd name="connsiteY9" fmla="*/ 212725 h 1422400"/>
              <a:gd name="connsiteX10" fmla="*/ 539750 w 2212975"/>
              <a:gd name="connsiteY10" fmla="*/ 260350 h 1422400"/>
              <a:gd name="connsiteX11" fmla="*/ 568325 w 2212975"/>
              <a:gd name="connsiteY11" fmla="*/ 260350 h 1422400"/>
              <a:gd name="connsiteX12" fmla="*/ 574675 w 2212975"/>
              <a:gd name="connsiteY12" fmla="*/ 368300 h 1422400"/>
              <a:gd name="connsiteX13" fmla="*/ 869950 w 2212975"/>
              <a:gd name="connsiteY13" fmla="*/ 365125 h 1422400"/>
              <a:gd name="connsiteX14" fmla="*/ 869950 w 2212975"/>
              <a:gd name="connsiteY14" fmla="*/ 422275 h 1422400"/>
              <a:gd name="connsiteX15" fmla="*/ 952500 w 2212975"/>
              <a:gd name="connsiteY15" fmla="*/ 425450 h 1422400"/>
              <a:gd name="connsiteX16" fmla="*/ 955675 w 2212975"/>
              <a:gd name="connsiteY16" fmla="*/ 492125 h 1422400"/>
              <a:gd name="connsiteX17" fmla="*/ 971550 w 2212975"/>
              <a:gd name="connsiteY17" fmla="*/ 492125 h 1422400"/>
              <a:gd name="connsiteX18" fmla="*/ 974725 w 2212975"/>
              <a:gd name="connsiteY18" fmla="*/ 546100 h 1422400"/>
              <a:gd name="connsiteX19" fmla="*/ 987425 w 2212975"/>
              <a:gd name="connsiteY19" fmla="*/ 549275 h 1422400"/>
              <a:gd name="connsiteX20" fmla="*/ 981075 w 2212975"/>
              <a:gd name="connsiteY20" fmla="*/ 619125 h 1422400"/>
              <a:gd name="connsiteX21" fmla="*/ 1139825 w 2212975"/>
              <a:gd name="connsiteY21" fmla="*/ 622300 h 1422400"/>
              <a:gd name="connsiteX22" fmla="*/ 1146175 w 2212975"/>
              <a:gd name="connsiteY22" fmla="*/ 739775 h 1422400"/>
              <a:gd name="connsiteX23" fmla="*/ 1190625 w 2212975"/>
              <a:gd name="connsiteY23" fmla="*/ 736600 h 1422400"/>
              <a:gd name="connsiteX24" fmla="*/ 1196975 w 2212975"/>
              <a:gd name="connsiteY24" fmla="*/ 812800 h 1422400"/>
              <a:gd name="connsiteX25" fmla="*/ 1435100 w 2212975"/>
              <a:gd name="connsiteY25" fmla="*/ 812800 h 1422400"/>
              <a:gd name="connsiteX26" fmla="*/ 1441450 w 2212975"/>
              <a:gd name="connsiteY26" fmla="*/ 876300 h 1422400"/>
              <a:gd name="connsiteX27" fmla="*/ 1638300 w 2212975"/>
              <a:gd name="connsiteY27" fmla="*/ 873125 h 1422400"/>
              <a:gd name="connsiteX28" fmla="*/ 1641475 w 2212975"/>
              <a:gd name="connsiteY28" fmla="*/ 958850 h 1422400"/>
              <a:gd name="connsiteX29" fmla="*/ 1933575 w 2212975"/>
              <a:gd name="connsiteY29" fmla="*/ 962025 h 1422400"/>
              <a:gd name="connsiteX30" fmla="*/ 1946275 w 2212975"/>
              <a:gd name="connsiteY30" fmla="*/ 1120775 h 1422400"/>
              <a:gd name="connsiteX31" fmla="*/ 2212975 w 2212975"/>
              <a:gd name="connsiteY31" fmla="*/ 1422400 h 1422400"/>
              <a:gd name="connsiteX0" fmla="*/ 0 w 2212975"/>
              <a:gd name="connsiteY0" fmla="*/ 0 h 1422400"/>
              <a:gd name="connsiteX1" fmla="*/ 104775 w 2212975"/>
              <a:gd name="connsiteY1" fmla="*/ 0 h 1422400"/>
              <a:gd name="connsiteX2" fmla="*/ 101600 w 2212975"/>
              <a:gd name="connsiteY2" fmla="*/ 44450 h 1422400"/>
              <a:gd name="connsiteX3" fmla="*/ 371475 w 2212975"/>
              <a:gd name="connsiteY3" fmla="*/ 47625 h 1422400"/>
              <a:gd name="connsiteX4" fmla="*/ 374650 w 2212975"/>
              <a:gd name="connsiteY4" fmla="*/ 101600 h 1422400"/>
              <a:gd name="connsiteX5" fmla="*/ 469900 w 2212975"/>
              <a:gd name="connsiteY5" fmla="*/ 104775 h 1422400"/>
              <a:gd name="connsiteX6" fmla="*/ 469900 w 2212975"/>
              <a:gd name="connsiteY6" fmla="*/ 149225 h 1422400"/>
              <a:gd name="connsiteX7" fmla="*/ 495300 w 2212975"/>
              <a:gd name="connsiteY7" fmla="*/ 152400 h 1422400"/>
              <a:gd name="connsiteX8" fmla="*/ 495300 w 2212975"/>
              <a:gd name="connsiteY8" fmla="*/ 206375 h 1422400"/>
              <a:gd name="connsiteX9" fmla="*/ 539750 w 2212975"/>
              <a:gd name="connsiteY9" fmla="*/ 212725 h 1422400"/>
              <a:gd name="connsiteX10" fmla="*/ 539750 w 2212975"/>
              <a:gd name="connsiteY10" fmla="*/ 260350 h 1422400"/>
              <a:gd name="connsiteX11" fmla="*/ 568325 w 2212975"/>
              <a:gd name="connsiteY11" fmla="*/ 260350 h 1422400"/>
              <a:gd name="connsiteX12" fmla="*/ 574675 w 2212975"/>
              <a:gd name="connsiteY12" fmla="*/ 368300 h 1422400"/>
              <a:gd name="connsiteX13" fmla="*/ 869950 w 2212975"/>
              <a:gd name="connsiteY13" fmla="*/ 365125 h 1422400"/>
              <a:gd name="connsiteX14" fmla="*/ 869950 w 2212975"/>
              <a:gd name="connsiteY14" fmla="*/ 422275 h 1422400"/>
              <a:gd name="connsiteX15" fmla="*/ 952500 w 2212975"/>
              <a:gd name="connsiteY15" fmla="*/ 425450 h 1422400"/>
              <a:gd name="connsiteX16" fmla="*/ 955675 w 2212975"/>
              <a:gd name="connsiteY16" fmla="*/ 492125 h 1422400"/>
              <a:gd name="connsiteX17" fmla="*/ 971550 w 2212975"/>
              <a:gd name="connsiteY17" fmla="*/ 492125 h 1422400"/>
              <a:gd name="connsiteX18" fmla="*/ 974725 w 2212975"/>
              <a:gd name="connsiteY18" fmla="*/ 546100 h 1422400"/>
              <a:gd name="connsiteX19" fmla="*/ 987425 w 2212975"/>
              <a:gd name="connsiteY19" fmla="*/ 549275 h 1422400"/>
              <a:gd name="connsiteX20" fmla="*/ 981075 w 2212975"/>
              <a:gd name="connsiteY20" fmla="*/ 619125 h 1422400"/>
              <a:gd name="connsiteX21" fmla="*/ 1139825 w 2212975"/>
              <a:gd name="connsiteY21" fmla="*/ 622300 h 1422400"/>
              <a:gd name="connsiteX22" fmla="*/ 1146175 w 2212975"/>
              <a:gd name="connsiteY22" fmla="*/ 739775 h 1422400"/>
              <a:gd name="connsiteX23" fmla="*/ 1190625 w 2212975"/>
              <a:gd name="connsiteY23" fmla="*/ 736600 h 1422400"/>
              <a:gd name="connsiteX24" fmla="*/ 1196975 w 2212975"/>
              <a:gd name="connsiteY24" fmla="*/ 812800 h 1422400"/>
              <a:gd name="connsiteX25" fmla="*/ 1435100 w 2212975"/>
              <a:gd name="connsiteY25" fmla="*/ 812800 h 1422400"/>
              <a:gd name="connsiteX26" fmla="*/ 1441450 w 2212975"/>
              <a:gd name="connsiteY26" fmla="*/ 876300 h 1422400"/>
              <a:gd name="connsiteX27" fmla="*/ 1638300 w 2212975"/>
              <a:gd name="connsiteY27" fmla="*/ 873125 h 1422400"/>
              <a:gd name="connsiteX28" fmla="*/ 1641475 w 2212975"/>
              <a:gd name="connsiteY28" fmla="*/ 958850 h 1422400"/>
              <a:gd name="connsiteX29" fmla="*/ 1933575 w 2212975"/>
              <a:gd name="connsiteY29" fmla="*/ 962025 h 1422400"/>
              <a:gd name="connsiteX30" fmla="*/ 1936750 w 2212975"/>
              <a:gd name="connsiteY30" fmla="*/ 1120775 h 1422400"/>
              <a:gd name="connsiteX31" fmla="*/ 2212975 w 2212975"/>
              <a:gd name="connsiteY31" fmla="*/ 1422400 h 1422400"/>
              <a:gd name="connsiteX0" fmla="*/ 0 w 2212975"/>
              <a:gd name="connsiteY0" fmla="*/ 0 h 1422400"/>
              <a:gd name="connsiteX1" fmla="*/ 104775 w 2212975"/>
              <a:gd name="connsiteY1" fmla="*/ 0 h 1422400"/>
              <a:gd name="connsiteX2" fmla="*/ 101600 w 2212975"/>
              <a:gd name="connsiteY2" fmla="*/ 44450 h 1422400"/>
              <a:gd name="connsiteX3" fmla="*/ 371475 w 2212975"/>
              <a:gd name="connsiteY3" fmla="*/ 47625 h 1422400"/>
              <a:gd name="connsiteX4" fmla="*/ 374650 w 2212975"/>
              <a:gd name="connsiteY4" fmla="*/ 101600 h 1422400"/>
              <a:gd name="connsiteX5" fmla="*/ 469900 w 2212975"/>
              <a:gd name="connsiteY5" fmla="*/ 104775 h 1422400"/>
              <a:gd name="connsiteX6" fmla="*/ 469900 w 2212975"/>
              <a:gd name="connsiteY6" fmla="*/ 149225 h 1422400"/>
              <a:gd name="connsiteX7" fmla="*/ 495300 w 2212975"/>
              <a:gd name="connsiteY7" fmla="*/ 152400 h 1422400"/>
              <a:gd name="connsiteX8" fmla="*/ 495300 w 2212975"/>
              <a:gd name="connsiteY8" fmla="*/ 206375 h 1422400"/>
              <a:gd name="connsiteX9" fmla="*/ 539750 w 2212975"/>
              <a:gd name="connsiteY9" fmla="*/ 212725 h 1422400"/>
              <a:gd name="connsiteX10" fmla="*/ 539750 w 2212975"/>
              <a:gd name="connsiteY10" fmla="*/ 260350 h 1422400"/>
              <a:gd name="connsiteX11" fmla="*/ 568325 w 2212975"/>
              <a:gd name="connsiteY11" fmla="*/ 260350 h 1422400"/>
              <a:gd name="connsiteX12" fmla="*/ 574675 w 2212975"/>
              <a:gd name="connsiteY12" fmla="*/ 368300 h 1422400"/>
              <a:gd name="connsiteX13" fmla="*/ 869950 w 2212975"/>
              <a:gd name="connsiteY13" fmla="*/ 365125 h 1422400"/>
              <a:gd name="connsiteX14" fmla="*/ 869950 w 2212975"/>
              <a:gd name="connsiteY14" fmla="*/ 422275 h 1422400"/>
              <a:gd name="connsiteX15" fmla="*/ 952500 w 2212975"/>
              <a:gd name="connsiteY15" fmla="*/ 425450 h 1422400"/>
              <a:gd name="connsiteX16" fmla="*/ 955675 w 2212975"/>
              <a:gd name="connsiteY16" fmla="*/ 492125 h 1422400"/>
              <a:gd name="connsiteX17" fmla="*/ 971550 w 2212975"/>
              <a:gd name="connsiteY17" fmla="*/ 492125 h 1422400"/>
              <a:gd name="connsiteX18" fmla="*/ 974725 w 2212975"/>
              <a:gd name="connsiteY18" fmla="*/ 546100 h 1422400"/>
              <a:gd name="connsiteX19" fmla="*/ 987425 w 2212975"/>
              <a:gd name="connsiteY19" fmla="*/ 549275 h 1422400"/>
              <a:gd name="connsiteX20" fmla="*/ 981075 w 2212975"/>
              <a:gd name="connsiteY20" fmla="*/ 619125 h 1422400"/>
              <a:gd name="connsiteX21" fmla="*/ 1139825 w 2212975"/>
              <a:gd name="connsiteY21" fmla="*/ 622300 h 1422400"/>
              <a:gd name="connsiteX22" fmla="*/ 1146175 w 2212975"/>
              <a:gd name="connsiteY22" fmla="*/ 739775 h 1422400"/>
              <a:gd name="connsiteX23" fmla="*/ 1190625 w 2212975"/>
              <a:gd name="connsiteY23" fmla="*/ 736600 h 1422400"/>
              <a:gd name="connsiteX24" fmla="*/ 1196975 w 2212975"/>
              <a:gd name="connsiteY24" fmla="*/ 812800 h 1422400"/>
              <a:gd name="connsiteX25" fmla="*/ 1435100 w 2212975"/>
              <a:gd name="connsiteY25" fmla="*/ 812800 h 1422400"/>
              <a:gd name="connsiteX26" fmla="*/ 1441450 w 2212975"/>
              <a:gd name="connsiteY26" fmla="*/ 876300 h 1422400"/>
              <a:gd name="connsiteX27" fmla="*/ 1638300 w 2212975"/>
              <a:gd name="connsiteY27" fmla="*/ 873125 h 1422400"/>
              <a:gd name="connsiteX28" fmla="*/ 1641475 w 2212975"/>
              <a:gd name="connsiteY28" fmla="*/ 958850 h 1422400"/>
              <a:gd name="connsiteX29" fmla="*/ 1933575 w 2212975"/>
              <a:gd name="connsiteY29" fmla="*/ 962025 h 1422400"/>
              <a:gd name="connsiteX30" fmla="*/ 1936750 w 2212975"/>
              <a:gd name="connsiteY30" fmla="*/ 1120775 h 1422400"/>
              <a:gd name="connsiteX31" fmla="*/ 1965325 w 2212975"/>
              <a:gd name="connsiteY31" fmla="*/ 1123950 h 1422400"/>
              <a:gd name="connsiteX32" fmla="*/ 2212975 w 2212975"/>
              <a:gd name="connsiteY32" fmla="*/ 1422400 h 1422400"/>
              <a:gd name="connsiteX0" fmla="*/ 0 w 2212975"/>
              <a:gd name="connsiteY0" fmla="*/ 0 h 1422400"/>
              <a:gd name="connsiteX1" fmla="*/ 104775 w 2212975"/>
              <a:gd name="connsiteY1" fmla="*/ 0 h 1422400"/>
              <a:gd name="connsiteX2" fmla="*/ 101600 w 2212975"/>
              <a:gd name="connsiteY2" fmla="*/ 44450 h 1422400"/>
              <a:gd name="connsiteX3" fmla="*/ 371475 w 2212975"/>
              <a:gd name="connsiteY3" fmla="*/ 47625 h 1422400"/>
              <a:gd name="connsiteX4" fmla="*/ 374650 w 2212975"/>
              <a:gd name="connsiteY4" fmla="*/ 101600 h 1422400"/>
              <a:gd name="connsiteX5" fmla="*/ 469900 w 2212975"/>
              <a:gd name="connsiteY5" fmla="*/ 104775 h 1422400"/>
              <a:gd name="connsiteX6" fmla="*/ 469900 w 2212975"/>
              <a:gd name="connsiteY6" fmla="*/ 149225 h 1422400"/>
              <a:gd name="connsiteX7" fmla="*/ 495300 w 2212975"/>
              <a:gd name="connsiteY7" fmla="*/ 152400 h 1422400"/>
              <a:gd name="connsiteX8" fmla="*/ 495300 w 2212975"/>
              <a:gd name="connsiteY8" fmla="*/ 206375 h 1422400"/>
              <a:gd name="connsiteX9" fmla="*/ 539750 w 2212975"/>
              <a:gd name="connsiteY9" fmla="*/ 212725 h 1422400"/>
              <a:gd name="connsiteX10" fmla="*/ 539750 w 2212975"/>
              <a:gd name="connsiteY10" fmla="*/ 260350 h 1422400"/>
              <a:gd name="connsiteX11" fmla="*/ 568325 w 2212975"/>
              <a:gd name="connsiteY11" fmla="*/ 260350 h 1422400"/>
              <a:gd name="connsiteX12" fmla="*/ 574675 w 2212975"/>
              <a:gd name="connsiteY12" fmla="*/ 368300 h 1422400"/>
              <a:gd name="connsiteX13" fmla="*/ 869950 w 2212975"/>
              <a:gd name="connsiteY13" fmla="*/ 365125 h 1422400"/>
              <a:gd name="connsiteX14" fmla="*/ 869950 w 2212975"/>
              <a:gd name="connsiteY14" fmla="*/ 422275 h 1422400"/>
              <a:gd name="connsiteX15" fmla="*/ 952500 w 2212975"/>
              <a:gd name="connsiteY15" fmla="*/ 425450 h 1422400"/>
              <a:gd name="connsiteX16" fmla="*/ 955675 w 2212975"/>
              <a:gd name="connsiteY16" fmla="*/ 492125 h 1422400"/>
              <a:gd name="connsiteX17" fmla="*/ 971550 w 2212975"/>
              <a:gd name="connsiteY17" fmla="*/ 492125 h 1422400"/>
              <a:gd name="connsiteX18" fmla="*/ 974725 w 2212975"/>
              <a:gd name="connsiteY18" fmla="*/ 546100 h 1422400"/>
              <a:gd name="connsiteX19" fmla="*/ 987425 w 2212975"/>
              <a:gd name="connsiteY19" fmla="*/ 549275 h 1422400"/>
              <a:gd name="connsiteX20" fmla="*/ 981075 w 2212975"/>
              <a:gd name="connsiteY20" fmla="*/ 619125 h 1422400"/>
              <a:gd name="connsiteX21" fmla="*/ 1139825 w 2212975"/>
              <a:gd name="connsiteY21" fmla="*/ 622300 h 1422400"/>
              <a:gd name="connsiteX22" fmla="*/ 1146175 w 2212975"/>
              <a:gd name="connsiteY22" fmla="*/ 739775 h 1422400"/>
              <a:gd name="connsiteX23" fmla="*/ 1190625 w 2212975"/>
              <a:gd name="connsiteY23" fmla="*/ 736600 h 1422400"/>
              <a:gd name="connsiteX24" fmla="*/ 1196975 w 2212975"/>
              <a:gd name="connsiteY24" fmla="*/ 812800 h 1422400"/>
              <a:gd name="connsiteX25" fmla="*/ 1435100 w 2212975"/>
              <a:gd name="connsiteY25" fmla="*/ 812800 h 1422400"/>
              <a:gd name="connsiteX26" fmla="*/ 1441450 w 2212975"/>
              <a:gd name="connsiteY26" fmla="*/ 876300 h 1422400"/>
              <a:gd name="connsiteX27" fmla="*/ 1638300 w 2212975"/>
              <a:gd name="connsiteY27" fmla="*/ 873125 h 1422400"/>
              <a:gd name="connsiteX28" fmla="*/ 1641475 w 2212975"/>
              <a:gd name="connsiteY28" fmla="*/ 958850 h 1422400"/>
              <a:gd name="connsiteX29" fmla="*/ 1933575 w 2212975"/>
              <a:gd name="connsiteY29" fmla="*/ 962025 h 1422400"/>
              <a:gd name="connsiteX30" fmla="*/ 1936750 w 2212975"/>
              <a:gd name="connsiteY30" fmla="*/ 1120775 h 1422400"/>
              <a:gd name="connsiteX31" fmla="*/ 1965325 w 2212975"/>
              <a:gd name="connsiteY31" fmla="*/ 1123950 h 1422400"/>
              <a:gd name="connsiteX32" fmla="*/ 1968500 w 2212975"/>
              <a:gd name="connsiteY32" fmla="*/ 1285875 h 1422400"/>
              <a:gd name="connsiteX33" fmla="*/ 2212975 w 2212975"/>
              <a:gd name="connsiteY33" fmla="*/ 1422400 h 1422400"/>
              <a:gd name="connsiteX0" fmla="*/ 0 w 2212975"/>
              <a:gd name="connsiteY0" fmla="*/ 0 h 1422400"/>
              <a:gd name="connsiteX1" fmla="*/ 104775 w 2212975"/>
              <a:gd name="connsiteY1" fmla="*/ 0 h 1422400"/>
              <a:gd name="connsiteX2" fmla="*/ 101600 w 2212975"/>
              <a:gd name="connsiteY2" fmla="*/ 44450 h 1422400"/>
              <a:gd name="connsiteX3" fmla="*/ 371475 w 2212975"/>
              <a:gd name="connsiteY3" fmla="*/ 47625 h 1422400"/>
              <a:gd name="connsiteX4" fmla="*/ 374650 w 2212975"/>
              <a:gd name="connsiteY4" fmla="*/ 101600 h 1422400"/>
              <a:gd name="connsiteX5" fmla="*/ 469900 w 2212975"/>
              <a:gd name="connsiteY5" fmla="*/ 104775 h 1422400"/>
              <a:gd name="connsiteX6" fmla="*/ 469900 w 2212975"/>
              <a:gd name="connsiteY6" fmla="*/ 149225 h 1422400"/>
              <a:gd name="connsiteX7" fmla="*/ 495300 w 2212975"/>
              <a:gd name="connsiteY7" fmla="*/ 152400 h 1422400"/>
              <a:gd name="connsiteX8" fmla="*/ 495300 w 2212975"/>
              <a:gd name="connsiteY8" fmla="*/ 206375 h 1422400"/>
              <a:gd name="connsiteX9" fmla="*/ 539750 w 2212975"/>
              <a:gd name="connsiteY9" fmla="*/ 212725 h 1422400"/>
              <a:gd name="connsiteX10" fmla="*/ 539750 w 2212975"/>
              <a:gd name="connsiteY10" fmla="*/ 260350 h 1422400"/>
              <a:gd name="connsiteX11" fmla="*/ 568325 w 2212975"/>
              <a:gd name="connsiteY11" fmla="*/ 260350 h 1422400"/>
              <a:gd name="connsiteX12" fmla="*/ 574675 w 2212975"/>
              <a:gd name="connsiteY12" fmla="*/ 368300 h 1422400"/>
              <a:gd name="connsiteX13" fmla="*/ 869950 w 2212975"/>
              <a:gd name="connsiteY13" fmla="*/ 365125 h 1422400"/>
              <a:gd name="connsiteX14" fmla="*/ 869950 w 2212975"/>
              <a:gd name="connsiteY14" fmla="*/ 422275 h 1422400"/>
              <a:gd name="connsiteX15" fmla="*/ 952500 w 2212975"/>
              <a:gd name="connsiteY15" fmla="*/ 425450 h 1422400"/>
              <a:gd name="connsiteX16" fmla="*/ 955675 w 2212975"/>
              <a:gd name="connsiteY16" fmla="*/ 492125 h 1422400"/>
              <a:gd name="connsiteX17" fmla="*/ 971550 w 2212975"/>
              <a:gd name="connsiteY17" fmla="*/ 492125 h 1422400"/>
              <a:gd name="connsiteX18" fmla="*/ 974725 w 2212975"/>
              <a:gd name="connsiteY18" fmla="*/ 546100 h 1422400"/>
              <a:gd name="connsiteX19" fmla="*/ 987425 w 2212975"/>
              <a:gd name="connsiteY19" fmla="*/ 549275 h 1422400"/>
              <a:gd name="connsiteX20" fmla="*/ 981075 w 2212975"/>
              <a:gd name="connsiteY20" fmla="*/ 619125 h 1422400"/>
              <a:gd name="connsiteX21" fmla="*/ 1139825 w 2212975"/>
              <a:gd name="connsiteY21" fmla="*/ 622300 h 1422400"/>
              <a:gd name="connsiteX22" fmla="*/ 1146175 w 2212975"/>
              <a:gd name="connsiteY22" fmla="*/ 739775 h 1422400"/>
              <a:gd name="connsiteX23" fmla="*/ 1190625 w 2212975"/>
              <a:gd name="connsiteY23" fmla="*/ 736600 h 1422400"/>
              <a:gd name="connsiteX24" fmla="*/ 1196975 w 2212975"/>
              <a:gd name="connsiteY24" fmla="*/ 812800 h 1422400"/>
              <a:gd name="connsiteX25" fmla="*/ 1435100 w 2212975"/>
              <a:gd name="connsiteY25" fmla="*/ 812800 h 1422400"/>
              <a:gd name="connsiteX26" fmla="*/ 1441450 w 2212975"/>
              <a:gd name="connsiteY26" fmla="*/ 876300 h 1422400"/>
              <a:gd name="connsiteX27" fmla="*/ 1638300 w 2212975"/>
              <a:gd name="connsiteY27" fmla="*/ 873125 h 1422400"/>
              <a:gd name="connsiteX28" fmla="*/ 1641475 w 2212975"/>
              <a:gd name="connsiteY28" fmla="*/ 958850 h 1422400"/>
              <a:gd name="connsiteX29" fmla="*/ 1933575 w 2212975"/>
              <a:gd name="connsiteY29" fmla="*/ 962025 h 1422400"/>
              <a:gd name="connsiteX30" fmla="*/ 1936750 w 2212975"/>
              <a:gd name="connsiteY30" fmla="*/ 1120775 h 1422400"/>
              <a:gd name="connsiteX31" fmla="*/ 1965325 w 2212975"/>
              <a:gd name="connsiteY31" fmla="*/ 1123950 h 1422400"/>
              <a:gd name="connsiteX32" fmla="*/ 1968500 w 2212975"/>
              <a:gd name="connsiteY32" fmla="*/ 1285875 h 1422400"/>
              <a:gd name="connsiteX33" fmla="*/ 2212975 w 2212975"/>
              <a:gd name="connsiteY33" fmla="*/ 1422400 h 1422400"/>
              <a:gd name="connsiteX0" fmla="*/ 0 w 2212975"/>
              <a:gd name="connsiteY0" fmla="*/ 0 h 1422400"/>
              <a:gd name="connsiteX1" fmla="*/ 104775 w 2212975"/>
              <a:gd name="connsiteY1" fmla="*/ 0 h 1422400"/>
              <a:gd name="connsiteX2" fmla="*/ 101600 w 2212975"/>
              <a:gd name="connsiteY2" fmla="*/ 44450 h 1422400"/>
              <a:gd name="connsiteX3" fmla="*/ 371475 w 2212975"/>
              <a:gd name="connsiteY3" fmla="*/ 47625 h 1422400"/>
              <a:gd name="connsiteX4" fmla="*/ 374650 w 2212975"/>
              <a:gd name="connsiteY4" fmla="*/ 101600 h 1422400"/>
              <a:gd name="connsiteX5" fmla="*/ 469900 w 2212975"/>
              <a:gd name="connsiteY5" fmla="*/ 104775 h 1422400"/>
              <a:gd name="connsiteX6" fmla="*/ 469900 w 2212975"/>
              <a:gd name="connsiteY6" fmla="*/ 149225 h 1422400"/>
              <a:gd name="connsiteX7" fmla="*/ 495300 w 2212975"/>
              <a:gd name="connsiteY7" fmla="*/ 152400 h 1422400"/>
              <a:gd name="connsiteX8" fmla="*/ 495300 w 2212975"/>
              <a:gd name="connsiteY8" fmla="*/ 206375 h 1422400"/>
              <a:gd name="connsiteX9" fmla="*/ 539750 w 2212975"/>
              <a:gd name="connsiteY9" fmla="*/ 212725 h 1422400"/>
              <a:gd name="connsiteX10" fmla="*/ 539750 w 2212975"/>
              <a:gd name="connsiteY10" fmla="*/ 260350 h 1422400"/>
              <a:gd name="connsiteX11" fmla="*/ 568325 w 2212975"/>
              <a:gd name="connsiteY11" fmla="*/ 260350 h 1422400"/>
              <a:gd name="connsiteX12" fmla="*/ 574675 w 2212975"/>
              <a:gd name="connsiteY12" fmla="*/ 368300 h 1422400"/>
              <a:gd name="connsiteX13" fmla="*/ 869950 w 2212975"/>
              <a:gd name="connsiteY13" fmla="*/ 365125 h 1422400"/>
              <a:gd name="connsiteX14" fmla="*/ 869950 w 2212975"/>
              <a:gd name="connsiteY14" fmla="*/ 422275 h 1422400"/>
              <a:gd name="connsiteX15" fmla="*/ 952500 w 2212975"/>
              <a:gd name="connsiteY15" fmla="*/ 425450 h 1422400"/>
              <a:gd name="connsiteX16" fmla="*/ 955675 w 2212975"/>
              <a:gd name="connsiteY16" fmla="*/ 492125 h 1422400"/>
              <a:gd name="connsiteX17" fmla="*/ 971550 w 2212975"/>
              <a:gd name="connsiteY17" fmla="*/ 492125 h 1422400"/>
              <a:gd name="connsiteX18" fmla="*/ 974725 w 2212975"/>
              <a:gd name="connsiteY18" fmla="*/ 546100 h 1422400"/>
              <a:gd name="connsiteX19" fmla="*/ 987425 w 2212975"/>
              <a:gd name="connsiteY19" fmla="*/ 549275 h 1422400"/>
              <a:gd name="connsiteX20" fmla="*/ 981075 w 2212975"/>
              <a:gd name="connsiteY20" fmla="*/ 619125 h 1422400"/>
              <a:gd name="connsiteX21" fmla="*/ 1139825 w 2212975"/>
              <a:gd name="connsiteY21" fmla="*/ 622300 h 1422400"/>
              <a:gd name="connsiteX22" fmla="*/ 1146175 w 2212975"/>
              <a:gd name="connsiteY22" fmla="*/ 739775 h 1422400"/>
              <a:gd name="connsiteX23" fmla="*/ 1190625 w 2212975"/>
              <a:gd name="connsiteY23" fmla="*/ 736600 h 1422400"/>
              <a:gd name="connsiteX24" fmla="*/ 1196975 w 2212975"/>
              <a:gd name="connsiteY24" fmla="*/ 812800 h 1422400"/>
              <a:gd name="connsiteX25" fmla="*/ 1435100 w 2212975"/>
              <a:gd name="connsiteY25" fmla="*/ 812800 h 1422400"/>
              <a:gd name="connsiteX26" fmla="*/ 1441450 w 2212975"/>
              <a:gd name="connsiteY26" fmla="*/ 876300 h 1422400"/>
              <a:gd name="connsiteX27" fmla="*/ 1638300 w 2212975"/>
              <a:gd name="connsiteY27" fmla="*/ 873125 h 1422400"/>
              <a:gd name="connsiteX28" fmla="*/ 1641475 w 2212975"/>
              <a:gd name="connsiteY28" fmla="*/ 958850 h 1422400"/>
              <a:gd name="connsiteX29" fmla="*/ 1933575 w 2212975"/>
              <a:gd name="connsiteY29" fmla="*/ 962025 h 1422400"/>
              <a:gd name="connsiteX30" fmla="*/ 1936750 w 2212975"/>
              <a:gd name="connsiteY30" fmla="*/ 1120775 h 1422400"/>
              <a:gd name="connsiteX31" fmla="*/ 1965325 w 2212975"/>
              <a:gd name="connsiteY31" fmla="*/ 1123950 h 1422400"/>
              <a:gd name="connsiteX32" fmla="*/ 1968500 w 2212975"/>
              <a:gd name="connsiteY32" fmla="*/ 1285875 h 1422400"/>
              <a:gd name="connsiteX33" fmla="*/ 2009775 w 2212975"/>
              <a:gd name="connsiteY33" fmla="*/ 1279525 h 1422400"/>
              <a:gd name="connsiteX34" fmla="*/ 2212975 w 2212975"/>
              <a:gd name="connsiteY34" fmla="*/ 1422400 h 1422400"/>
              <a:gd name="connsiteX0" fmla="*/ 0 w 2212975"/>
              <a:gd name="connsiteY0" fmla="*/ 0 h 1422400"/>
              <a:gd name="connsiteX1" fmla="*/ 104775 w 2212975"/>
              <a:gd name="connsiteY1" fmla="*/ 0 h 1422400"/>
              <a:gd name="connsiteX2" fmla="*/ 101600 w 2212975"/>
              <a:gd name="connsiteY2" fmla="*/ 44450 h 1422400"/>
              <a:gd name="connsiteX3" fmla="*/ 371475 w 2212975"/>
              <a:gd name="connsiteY3" fmla="*/ 47625 h 1422400"/>
              <a:gd name="connsiteX4" fmla="*/ 374650 w 2212975"/>
              <a:gd name="connsiteY4" fmla="*/ 101600 h 1422400"/>
              <a:gd name="connsiteX5" fmla="*/ 469900 w 2212975"/>
              <a:gd name="connsiteY5" fmla="*/ 104775 h 1422400"/>
              <a:gd name="connsiteX6" fmla="*/ 469900 w 2212975"/>
              <a:gd name="connsiteY6" fmla="*/ 149225 h 1422400"/>
              <a:gd name="connsiteX7" fmla="*/ 495300 w 2212975"/>
              <a:gd name="connsiteY7" fmla="*/ 152400 h 1422400"/>
              <a:gd name="connsiteX8" fmla="*/ 495300 w 2212975"/>
              <a:gd name="connsiteY8" fmla="*/ 206375 h 1422400"/>
              <a:gd name="connsiteX9" fmla="*/ 539750 w 2212975"/>
              <a:gd name="connsiteY9" fmla="*/ 212725 h 1422400"/>
              <a:gd name="connsiteX10" fmla="*/ 539750 w 2212975"/>
              <a:gd name="connsiteY10" fmla="*/ 260350 h 1422400"/>
              <a:gd name="connsiteX11" fmla="*/ 568325 w 2212975"/>
              <a:gd name="connsiteY11" fmla="*/ 260350 h 1422400"/>
              <a:gd name="connsiteX12" fmla="*/ 574675 w 2212975"/>
              <a:gd name="connsiteY12" fmla="*/ 368300 h 1422400"/>
              <a:gd name="connsiteX13" fmla="*/ 869950 w 2212975"/>
              <a:gd name="connsiteY13" fmla="*/ 365125 h 1422400"/>
              <a:gd name="connsiteX14" fmla="*/ 869950 w 2212975"/>
              <a:gd name="connsiteY14" fmla="*/ 422275 h 1422400"/>
              <a:gd name="connsiteX15" fmla="*/ 952500 w 2212975"/>
              <a:gd name="connsiteY15" fmla="*/ 425450 h 1422400"/>
              <a:gd name="connsiteX16" fmla="*/ 955675 w 2212975"/>
              <a:gd name="connsiteY16" fmla="*/ 492125 h 1422400"/>
              <a:gd name="connsiteX17" fmla="*/ 971550 w 2212975"/>
              <a:gd name="connsiteY17" fmla="*/ 492125 h 1422400"/>
              <a:gd name="connsiteX18" fmla="*/ 974725 w 2212975"/>
              <a:gd name="connsiteY18" fmla="*/ 546100 h 1422400"/>
              <a:gd name="connsiteX19" fmla="*/ 987425 w 2212975"/>
              <a:gd name="connsiteY19" fmla="*/ 549275 h 1422400"/>
              <a:gd name="connsiteX20" fmla="*/ 981075 w 2212975"/>
              <a:gd name="connsiteY20" fmla="*/ 619125 h 1422400"/>
              <a:gd name="connsiteX21" fmla="*/ 1139825 w 2212975"/>
              <a:gd name="connsiteY21" fmla="*/ 622300 h 1422400"/>
              <a:gd name="connsiteX22" fmla="*/ 1146175 w 2212975"/>
              <a:gd name="connsiteY22" fmla="*/ 739775 h 1422400"/>
              <a:gd name="connsiteX23" fmla="*/ 1190625 w 2212975"/>
              <a:gd name="connsiteY23" fmla="*/ 736600 h 1422400"/>
              <a:gd name="connsiteX24" fmla="*/ 1196975 w 2212975"/>
              <a:gd name="connsiteY24" fmla="*/ 812800 h 1422400"/>
              <a:gd name="connsiteX25" fmla="*/ 1435100 w 2212975"/>
              <a:gd name="connsiteY25" fmla="*/ 812800 h 1422400"/>
              <a:gd name="connsiteX26" fmla="*/ 1441450 w 2212975"/>
              <a:gd name="connsiteY26" fmla="*/ 876300 h 1422400"/>
              <a:gd name="connsiteX27" fmla="*/ 1638300 w 2212975"/>
              <a:gd name="connsiteY27" fmla="*/ 873125 h 1422400"/>
              <a:gd name="connsiteX28" fmla="*/ 1641475 w 2212975"/>
              <a:gd name="connsiteY28" fmla="*/ 958850 h 1422400"/>
              <a:gd name="connsiteX29" fmla="*/ 1933575 w 2212975"/>
              <a:gd name="connsiteY29" fmla="*/ 962025 h 1422400"/>
              <a:gd name="connsiteX30" fmla="*/ 1936750 w 2212975"/>
              <a:gd name="connsiteY30" fmla="*/ 1120775 h 1422400"/>
              <a:gd name="connsiteX31" fmla="*/ 1965325 w 2212975"/>
              <a:gd name="connsiteY31" fmla="*/ 1123950 h 1422400"/>
              <a:gd name="connsiteX32" fmla="*/ 1968500 w 2212975"/>
              <a:gd name="connsiteY32" fmla="*/ 1285875 h 1422400"/>
              <a:gd name="connsiteX33" fmla="*/ 2009775 w 2212975"/>
              <a:gd name="connsiteY33" fmla="*/ 1279525 h 1422400"/>
              <a:gd name="connsiteX34" fmla="*/ 2212975 w 2212975"/>
              <a:gd name="connsiteY34" fmla="*/ 1422400 h 1422400"/>
              <a:gd name="connsiteX0" fmla="*/ 0 w 2212975"/>
              <a:gd name="connsiteY0" fmla="*/ 0 h 1422400"/>
              <a:gd name="connsiteX1" fmla="*/ 104775 w 2212975"/>
              <a:gd name="connsiteY1" fmla="*/ 0 h 1422400"/>
              <a:gd name="connsiteX2" fmla="*/ 101600 w 2212975"/>
              <a:gd name="connsiteY2" fmla="*/ 44450 h 1422400"/>
              <a:gd name="connsiteX3" fmla="*/ 371475 w 2212975"/>
              <a:gd name="connsiteY3" fmla="*/ 47625 h 1422400"/>
              <a:gd name="connsiteX4" fmla="*/ 374650 w 2212975"/>
              <a:gd name="connsiteY4" fmla="*/ 101600 h 1422400"/>
              <a:gd name="connsiteX5" fmla="*/ 469900 w 2212975"/>
              <a:gd name="connsiteY5" fmla="*/ 104775 h 1422400"/>
              <a:gd name="connsiteX6" fmla="*/ 469900 w 2212975"/>
              <a:gd name="connsiteY6" fmla="*/ 149225 h 1422400"/>
              <a:gd name="connsiteX7" fmla="*/ 495300 w 2212975"/>
              <a:gd name="connsiteY7" fmla="*/ 152400 h 1422400"/>
              <a:gd name="connsiteX8" fmla="*/ 495300 w 2212975"/>
              <a:gd name="connsiteY8" fmla="*/ 206375 h 1422400"/>
              <a:gd name="connsiteX9" fmla="*/ 539750 w 2212975"/>
              <a:gd name="connsiteY9" fmla="*/ 212725 h 1422400"/>
              <a:gd name="connsiteX10" fmla="*/ 539750 w 2212975"/>
              <a:gd name="connsiteY10" fmla="*/ 260350 h 1422400"/>
              <a:gd name="connsiteX11" fmla="*/ 568325 w 2212975"/>
              <a:gd name="connsiteY11" fmla="*/ 260350 h 1422400"/>
              <a:gd name="connsiteX12" fmla="*/ 574675 w 2212975"/>
              <a:gd name="connsiteY12" fmla="*/ 368300 h 1422400"/>
              <a:gd name="connsiteX13" fmla="*/ 869950 w 2212975"/>
              <a:gd name="connsiteY13" fmla="*/ 365125 h 1422400"/>
              <a:gd name="connsiteX14" fmla="*/ 869950 w 2212975"/>
              <a:gd name="connsiteY14" fmla="*/ 422275 h 1422400"/>
              <a:gd name="connsiteX15" fmla="*/ 952500 w 2212975"/>
              <a:gd name="connsiteY15" fmla="*/ 425450 h 1422400"/>
              <a:gd name="connsiteX16" fmla="*/ 955675 w 2212975"/>
              <a:gd name="connsiteY16" fmla="*/ 492125 h 1422400"/>
              <a:gd name="connsiteX17" fmla="*/ 971550 w 2212975"/>
              <a:gd name="connsiteY17" fmla="*/ 492125 h 1422400"/>
              <a:gd name="connsiteX18" fmla="*/ 974725 w 2212975"/>
              <a:gd name="connsiteY18" fmla="*/ 546100 h 1422400"/>
              <a:gd name="connsiteX19" fmla="*/ 987425 w 2212975"/>
              <a:gd name="connsiteY19" fmla="*/ 549275 h 1422400"/>
              <a:gd name="connsiteX20" fmla="*/ 981075 w 2212975"/>
              <a:gd name="connsiteY20" fmla="*/ 619125 h 1422400"/>
              <a:gd name="connsiteX21" fmla="*/ 1139825 w 2212975"/>
              <a:gd name="connsiteY21" fmla="*/ 622300 h 1422400"/>
              <a:gd name="connsiteX22" fmla="*/ 1146175 w 2212975"/>
              <a:gd name="connsiteY22" fmla="*/ 739775 h 1422400"/>
              <a:gd name="connsiteX23" fmla="*/ 1190625 w 2212975"/>
              <a:gd name="connsiteY23" fmla="*/ 736600 h 1422400"/>
              <a:gd name="connsiteX24" fmla="*/ 1196975 w 2212975"/>
              <a:gd name="connsiteY24" fmla="*/ 812800 h 1422400"/>
              <a:gd name="connsiteX25" fmla="*/ 1435100 w 2212975"/>
              <a:gd name="connsiteY25" fmla="*/ 812800 h 1422400"/>
              <a:gd name="connsiteX26" fmla="*/ 1441450 w 2212975"/>
              <a:gd name="connsiteY26" fmla="*/ 876300 h 1422400"/>
              <a:gd name="connsiteX27" fmla="*/ 1638300 w 2212975"/>
              <a:gd name="connsiteY27" fmla="*/ 873125 h 1422400"/>
              <a:gd name="connsiteX28" fmla="*/ 1641475 w 2212975"/>
              <a:gd name="connsiteY28" fmla="*/ 958850 h 1422400"/>
              <a:gd name="connsiteX29" fmla="*/ 1933575 w 2212975"/>
              <a:gd name="connsiteY29" fmla="*/ 962025 h 1422400"/>
              <a:gd name="connsiteX30" fmla="*/ 1936750 w 2212975"/>
              <a:gd name="connsiteY30" fmla="*/ 1120775 h 1422400"/>
              <a:gd name="connsiteX31" fmla="*/ 1965325 w 2212975"/>
              <a:gd name="connsiteY31" fmla="*/ 1123950 h 1422400"/>
              <a:gd name="connsiteX32" fmla="*/ 1968500 w 2212975"/>
              <a:gd name="connsiteY32" fmla="*/ 1285875 h 1422400"/>
              <a:gd name="connsiteX33" fmla="*/ 2009775 w 2212975"/>
              <a:gd name="connsiteY33" fmla="*/ 1285875 h 1422400"/>
              <a:gd name="connsiteX34" fmla="*/ 2212975 w 2212975"/>
              <a:gd name="connsiteY34" fmla="*/ 1422400 h 1422400"/>
              <a:gd name="connsiteX0" fmla="*/ 0 w 2212975"/>
              <a:gd name="connsiteY0" fmla="*/ 0 h 1422400"/>
              <a:gd name="connsiteX1" fmla="*/ 104775 w 2212975"/>
              <a:gd name="connsiteY1" fmla="*/ 0 h 1422400"/>
              <a:gd name="connsiteX2" fmla="*/ 101600 w 2212975"/>
              <a:gd name="connsiteY2" fmla="*/ 44450 h 1422400"/>
              <a:gd name="connsiteX3" fmla="*/ 371475 w 2212975"/>
              <a:gd name="connsiteY3" fmla="*/ 47625 h 1422400"/>
              <a:gd name="connsiteX4" fmla="*/ 374650 w 2212975"/>
              <a:gd name="connsiteY4" fmla="*/ 101600 h 1422400"/>
              <a:gd name="connsiteX5" fmla="*/ 469900 w 2212975"/>
              <a:gd name="connsiteY5" fmla="*/ 104775 h 1422400"/>
              <a:gd name="connsiteX6" fmla="*/ 469900 w 2212975"/>
              <a:gd name="connsiteY6" fmla="*/ 149225 h 1422400"/>
              <a:gd name="connsiteX7" fmla="*/ 495300 w 2212975"/>
              <a:gd name="connsiteY7" fmla="*/ 152400 h 1422400"/>
              <a:gd name="connsiteX8" fmla="*/ 495300 w 2212975"/>
              <a:gd name="connsiteY8" fmla="*/ 206375 h 1422400"/>
              <a:gd name="connsiteX9" fmla="*/ 539750 w 2212975"/>
              <a:gd name="connsiteY9" fmla="*/ 212725 h 1422400"/>
              <a:gd name="connsiteX10" fmla="*/ 539750 w 2212975"/>
              <a:gd name="connsiteY10" fmla="*/ 260350 h 1422400"/>
              <a:gd name="connsiteX11" fmla="*/ 568325 w 2212975"/>
              <a:gd name="connsiteY11" fmla="*/ 260350 h 1422400"/>
              <a:gd name="connsiteX12" fmla="*/ 574675 w 2212975"/>
              <a:gd name="connsiteY12" fmla="*/ 368300 h 1422400"/>
              <a:gd name="connsiteX13" fmla="*/ 869950 w 2212975"/>
              <a:gd name="connsiteY13" fmla="*/ 365125 h 1422400"/>
              <a:gd name="connsiteX14" fmla="*/ 869950 w 2212975"/>
              <a:gd name="connsiteY14" fmla="*/ 422275 h 1422400"/>
              <a:gd name="connsiteX15" fmla="*/ 952500 w 2212975"/>
              <a:gd name="connsiteY15" fmla="*/ 425450 h 1422400"/>
              <a:gd name="connsiteX16" fmla="*/ 955675 w 2212975"/>
              <a:gd name="connsiteY16" fmla="*/ 492125 h 1422400"/>
              <a:gd name="connsiteX17" fmla="*/ 971550 w 2212975"/>
              <a:gd name="connsiteY17" fmla="*/ 492125 h 1422400"/>
              <a:gd name="connsiteX18" fmla="*/ 974725 w 2212975"/>
              <a:gd name="connsiteY18" fmla="*/ 546100 h 1422400"/>
              <a:gd name="connsiteX19" fmla="*/ 987425 w 2212975"/>
              <a:gd name="connsiteY19" fmla="*/ 549275 h 1422400"/>
              <a:gd name="connsiteX20" fmla="*/ 981075 w 2212975"/>
              <a:gd name="connsiteY20" fmla="*/ 619125 h 1422400"/>
              <a:gd name="connsiteX21" fmla="*/ 1139825 w 2212975"/>
              <a:gd name="connsiteY21" fmla="*/ 622300 h 1422400"/>
              <a:gd name="connsiteX22" fmla="*/ 1146175 w 2212975"/>
              <a:gd name="connsiteY22" fmla="*/ 739775 h 1422400"/>
              <a:gd name="connsiteX23" fmla="*/ 1190625 w 2212975"/>
              <a:gd name="connsiteY23" fmla="*/ 736600 h 1422400"/>
              <a:gd name="connsiteX24" fmla="*/ 1196975 w 2212975"/>
              <a:gd name="connsiteY24" fmla="*/ 812800 h 1422400"/>
              <a:gd name="connsiteX25" fmla="*/ 1435100 w 2212975"/>
              <a:gd name="connsiteY25" fmla="*/ 812800 h 1422400"/>
              <a:gd name="connsiteX26" fmla="*/ 1441450 w 2212975"/>
              <a:gd name="connsiteY26" fmla="*/ 876300 h 1422400"/>
              <a:gd name="connsiteX27" fmla="*/ 1638300 w 2212975"/>
              <a:gd name="connsiteY27" fmla="*/ 873125 h 1422400"/>
              <a:gd name="connsiteX28" fmla="*/ 1641475 w 2212975"/>
              <a:gd name="connsiteY28" fmla="*/ 958850 h 1422400"/>
              <a:gd name="connsiteX29" fmla="*/ 1933575 w 2212975"/>
              <a:gd name="connsiteY29" fmla="*/ 962025 h 1422400"/>
              <a:gd name="connsiteX30" fmla="*/ 1936750 w 2212975"/>
              <a:gd name="connsiteY30" fmla="*/ 1120775 h 1422400"/>
              <a:gd name="connsiteX31" fmla="*/ 1965325 w 2212975"/>
              <a:gd name="connsiteY31" fmla="*/ 1123950 h 1422400"/>
              <a:gd name="connsiteX32" fmla="*/ 1968500 w 2212975"/>
              <a:gd name="connsiteY32" fmla="*/ 1285875 h 1422400"/>
              <a:gd name="connsiteX33" fmla="*/ 2009775 w 2212975"/>
              <a:gd name="connsiteY33" fmla="*/ 1285875 h 1422400"/>
              <a:gd name="connsiteX34" fmla="*/ 2019300 w 2212975"/>
              <a:gd name="connsiteY34" fmla="*/ 1422400 h 1422400"/>
              <a:gd name="connsiteX35" fmla="*/ 2212975 w 2212975"/>
              <a:gd name="connsiteY35" fmla="*/ 1422400 h 1422400"/>
              <a:gd name="connsiteX0" fmla="*/ 0 w 2212975"/>
              <a:gd name="connsiteY0" fmla="*/ 0 h 1422400"/>
              <a:gd name="connsiteX1" fmla="*/ 104775 w 2212975"/>
              <a:gd name="connsiteY1" fmla="*/ 0 h 1422400"/>
              <a:gd name="connsiteX2" fmla="*/ 101600 w 2212975"/>
              <a:gd name="connsiteY2" fmla="*/ 44450 h 1422400"/>
              <a:gd name="connsiteX3" fmla="*/ 371475 w 2212975"/>
              <a:gd name="connsiteY3" fmla="*/ 47625 h 1422400"/>
              <a:gd name="connsiteX4" fmla="*/ 374650 w 2212975"/>
              <a:gd name="connsiteY4" fmla="*/ 101600 h 1422400"/>
              <a:gd name="connsiteX5" fmla="*/ 469900 w 2212975"/>
              <a:gd name="connsiteY5" fmla="*/ 104775 h 1422400"/>
              <a:gd name="connsiteX6" fmla="*/ 469900 w 2212975"/>
              <a:gd name="connsiteY6" fmla="*/ 149225 h 1422400"/>
              <a:gd name="connsiteX7" fmla="*/ 495300 w 2212975"/>
              <a:gd name="connsiteY7" fmla="*/ 152400 h 1422400"/>
              <a:gd name="connsiteX8" fmla="*/ 495300 w 2212975"/>
              <a:gd name="connsiteY8" fmla="*/ 206375 h 1422400"/>
              <a:gd name="connsiteX9" fmla="*/ 539750 w 2212975"/>
              <a:gd name="connsiteY9" fmla="*/ 212725 h 1422400"/>
              <a:gd name="connsiteX10" fmla="*/ 539750 w 2212975"/>
              <a:gd name="connsiteY10" fmla="*/ 260350 h 1422400"/>
              <a:gd name="connsiteX11" fmla="*/ 568325 w 2212975"/>
              <a:gd name="connsiteY11" fmla="*/ 260350 h 1422400"/>
              <a:gd name="connsiteX12" fmla="*/ 574675 w 2212975"/>
              <a:gd name="connsiteY12" fmla="*/ 368300 h 1422400"/>
              <a:gd name="connsiteX13" fmla="*/ 869950 w 2212975"/>
              <a:gd name="connsiteY13" fmla="*/ 365125 h 1422400"/>
              <a:gd name="connsiteX14" fmla="*/ 869950 w 2212975"/>
              <a:gd name="connsiteY14" fmla="*/ 422275 h 1422400"/>
              <a:gd name="connsiteX15" fmla="*/ 952500 w 2212975"/>
              <a:gd name="connsiteY15" fmla="*/ 425450 h 1422400"/>
              <a:gd name="connsiteX16" fmla="*/ 955675 w 2212975"/>
              <a:gd name="connsiteY16" fmla="*/ 492125 h 1422400"/>
              <a:gd name="connsiteX17" fmla="*/ 971550 w 2212975"/>
              <a:gd name="connsiteY17" fmla="*/ 492125 h 1422400"/>
              <a:gd name="connsiteX18" fmla="*/ 974725 w 2212975"/>
              <a:gd name="connsiteY18" fmla="*/ 546100 h 1422400"/>
              <a:gd name="connsiteX19" fmla="*/ 987425 w 2212975"/>
              <a:gd name="connsiteY19" fmla="*/ 549275 h 1422400"/>
              <a:gd name="connsiteX20" fmla="*/ 981075 w 2212975"/>
              <a:gd name="connsiteY20" fmla="*/ 619125 h 1422400"/>
              <a:gd name="connsiteX21" fmla="*/ 1139825 w 2212975"/>
              <a:gd name="connsiteY21" fmla="*/ 622300 h 1422400"/>
              <a:gd name="connsiteX22" fmla="*/ 1146175 w 2212975"/>
              <a:gd name="connsiteY22" fmla="*/ 739775 h 1422400"/>
              <a:gd name="connsiteX23" fmla="*/ 1190625 w 2212975"/>
              <a:gd name="connsiteY23" fmla="*/ 736600 h 1422400"/>
              <a:gd name="connsiteX24" fmla="*/ 1196975 w 2212975"/>
              <a:gd name="connsiteY24" fmla="*/ 812800 h 1422400"/>
              <a:gd name="connsiteX25" fmla="*/ 1435100 w 2212975"/>
              <a:gd name="connsiteY25" fmla="*/ 812800 h 1422400"/>
              <a:gd name="connsiteX26" fmla="*/ 1441450 w 2212975"/>
              <a:gd name="connsiteY26" fmla="*/ 876300 h 1422400"/>
              <a:gd name="connsiteX27" fmla="*/ 1638300 w 2212975"/>
              <a:gd name="connsiteY27" fmla="*/ 873125 h 1422400"/>
              <a:gd name="connsiteX28" fmla="*/ 1641475 w 2212975"/>
              <a:gd name="connsiteY28" fmla="*/ 958850 h 1422400"/>
              <a:gd name="connsiteX29" fmla="*/ 1933575 w 2212975"/>
              <a:gd name="connsiteY29" fmla="*/ 962025 h 1422400"/>
              <a:gd name="connsiteX30" fmla="*/ 1936750 w 2212975"/>
              <a:gd name="connsiteY30" fmla="*/ 1120775 h 1422400"/>
              <a:gd name="connsiteX31" fmla="*/ 1965325 w 2212975"/>
              <a:gd name="connsiteY31" fmla="*/ 1123950 h 1422400"/>
              <a:gd name="connsiteX32" fmla="*/ 1968500 w 2212975"/>
              <a:gd name="connsiteY32" fmla="*/ 1285875 h 1422400"/>
              <a:gd name="connsiteX33" fmla="*/ 2009775 w 2212975"/>
              <a:gd name="connsiteY33" fmla="*/ 1285875 h 1422400"/>
              <a:gd name="connsiteX34" fmla="*/ 2019300 w 2212975"/>
              <a:gd name="connsiteY34" fmla="*/ 1422400 h 1422400"/>
              <a:gd name="connsiteX35" fmla="*/ 2212975 w 2212975"/>
              <a:gd name="connsiteY35" fmla="*/ 1422400 h 1422400"/>
              <a:gd name="connsiteX0" fmla="*/ 0 w 2212975"/>
              <a:gd name="connsiteY0" fmla="*/ 0 h 1422400"/>
              <a:gd name="connsiteX1" fmla="*/ 104775 w 2212975"/>
              <a:gd name="connsiteY1" fmla="*/ 0 h 1422400"/>
              <a:gd name="connsiteX2" fmla="*/ 101600 w 2212975"/>
              <a:gd name="connsiteY2" fmla="*/ 44450 h 1422400"/>
              <a:gd name="connsiteX3" fmla="*/ 371475 w 2212975"/>
              <a:gd name="connsiteY3" fmla="*/ 47625 h 1422400"/>
              <a:gd name="connsiteX4" fmla="*/ 374650 w 2212975"/>
              <a:gd name="connsiteY4" fmla="*/ 101600 h 1422400"/>
              <a:gd name="connsiteX5" fmla="*/ 469900 w 2212975"/>
              <a:gd name="connsiteY5" fmla="*/ 104775 h 1422400"/>
              <a:gd name="connsiteX6" fmla="*/ 469900 w 2212975"/>
              <a:gd name="connsiteY6" fmla="*/ 149225 h 1422400"/>
              <a:gd name="connsiteX7" fmla="*/ 495300 w 2212975"/>
              <a:gd name="connsiteY7" fmla="*/ 152400 h 1422400"/>
              <a:gd name="connsiteX8" fmla="*/ 495300 w 2212975"/>
              <a:gd name="connsiteY8" fmla="*/ 206375 h 1422400"/>
              <a:gd name="connsiteX9" fmla="*/ 539750 w 2212975"/>
              <a:gd name="connsiteY9" fmla="*/ 212725 h 1422400"/>
              <a:gd name="connsiteX10" fmla="*/ 539750 w 2212975"/>
              <a:gd name="connsiteY10" fmla="*/ 260350 h 1422400"/>
              <a:gd name="connsiteX11" fmla="*/ 568325 w 2212975"/>
              <a:gd name="connsiteY11" fmla="*/ 260350 h 1422400"/>
              <a:gd name="connsiteX12" fmla="*/ 574675 w 2212975"/>
              <a:gd name="connsiteY12" fmla="*/ 368300 h 1422400"/>
              <a:gd name="connsiteX13" fmla="*/ 869950 w 2212975"/>
              <a:gd name="connsiteY13" fmla="*/ 365125 h 1422400"/>
              <a:gd name="connsiteX14" fmla="*/ 869950 w 2212975"/>
              <a:gd name="connsiteY14" fmla="*/ 422275 h 1422400"/>
              <a:gd name="connsiteX15" fmla="*/ 952500 w 2212975"/>
              <a:gd name="connsiteY15" fmla="*/ 425450 h 1422400"/>
              <a:gd name="connsiteX16" fmla="*/ 955675 w 2212975"/>
              <a:gd name="connsiteY16" fmla="*/ 492125 h 1422400"/>
              <a:gd name="connsiteX17" fmla="*/ 971550 w 2212975"/>
              <a:gd name="connsiteY17" fmla="*/ 492125 h 1422400"/>
              <a:gd name="connsiteX18" fmla="*/ 974725 w 2212975"/>
              <a:gd name="connsiteY18" fmla="*/ 546100 h 1422400"/>
              <a:gd name="connsiteX19" fmla="*/ 987425 w 2212975"/>
              <a:gd name="connsiteY19" fmla="*/ 549275 h 1422400"/>
              <a:gd name="connsiteX20" fmla="*/ 981075 w 2212975"/>
              <a:gd name="connsiteY20" fmla="*/ 619125 h 1422400"/>
              <a:gd name="connsiteX21" fmla="*/ 1139825 w 2212975"/>
              <a:gd name="connsiteY21" fmla="*/ 622300 h 1422400"/>
              <a:gd name="connsiteX22" fmla="*/ 1146175 w 2212975"/>
              <a:gd name="connsiteY22" fmla="*/ 739775 h 1422400"/>
              <a:gd name="connsiteX23" fmla="*/ 1190625 w 2212975"/>
              <a:gd name="connsiteY23" fmla="*/ 736600 h 1422400"/>
              <a:gd name="connsiteX24" fmla="*/ 1196975 w 2212975"/>
              <a:gd name="connsiteY24" fmla="*/ 812800 h 1422400"/>
              <a:gd name="connsiteX25" fmla="*/ 1435100 w 2212975"/>
              <a:gd name="connsiteY25" fmla="*/ 812800 h 1422400"/>
              <a:gd name="connsiteX26" fmla="*/ 1441450 w 2212975"/>
              <a:gd name="connsiteY26" fmla="*/ 876300 h 1422400"/>
              <a:gd name="connsiteX27" fmla="*/ 1638300 w 2212975"/>
              <a:gd name="connsiteY27" fmla="*/ 873125 h 1422400"/>
              <a:gd name="connsiteX28" fmla="*/ 1641475 w 2212975"/>
              <a:gd name="connsiteY28" fmla="*/ 958850 h 1422400"/>
              <a:gd name="connsiteX29" fmla="*/ 1933575 w 2212975"/>
              <a:gd name="connsiteY29" fmla="*/ 962025 h 1422400"/>
              <a:gd name="connsiteX30" fmla="*/ 1936750 w 2212975"/>
              <a:gd name="connsiteY30" fmla="*/ 1120775 h 1422400"/>
              <a:gd name="connsiteX31" fmla="*/ 1965325 w 2212975"/>
              <a:gd name="connsiteY31" fmla="*/ 1123950 h 1422400"/>
              <a:gd name="connsiteX32" fmla="*/ 1968500 w 2212975"/>
              <a:gd name="connsiteY32" fmla="*/ 1285875 h 1422400"/>
              <a:gd name="connsiteX33" fmla="*/ 2009775 w 2212975"/>
              <a:gd name="connsiteY33" fmla="*/ 1285875 h 1422400"/>
              <a:gd name="connsiteX34" fmla="*/ 2016125 w 2212975"/>
              <a:gd name="connsiteY34" fmla="*/ 1416050 h 1422400"/>
              <a:gd name="connsiteX35" fmla="*/ 2212975 w 2212975"/>
              <a:gd name="connsiteY35" fmla="*/ 1422400 h 1422400"/>
              <a:gd name="connsiteX0" fmla="*/ 0 w 2206625"/>
              <a:gd name="connsiteY0" fmla="*/ 0 h 1416050"/>
              <a:gd name="connsiteX1" fmla="*/ 104775 w 2206625"/>
              <a:gd name="connsiteY1" fmla="*/ 0 h 1416050"/>
              <a:gd name="connsiteX2" fmla="*/ 101600 w 2206625"/>
              <a:gd name="connsiteY2" fmla="*/ 44450 h 1416050"/>
              <a:gd name="connsiteX3" fmla="*/ 371475 w 2206625"/>
              <a:gd name="connsiteY3" fmla="*/ 47625 h 1416050"/>
              <a:gd name="connsiteX4" fmla="*/ 374650 w 2206625"/>
              <a:gd name="connsiteY4" fmla="*/ 101600 h 1416050"/>
              <a:gd name="connsiteX5" fmla="*/ 469900 w 2206625"/>
              <a:gd name="connsiteY5" fmla="*/ 104775 h 1416050"/>
              <a:gd name="connsiteX6" fmla="*/ 469900 w 2206625"/>
              <a:gd name="connsiteY6" fmla="*/ 149225 h 1416050"/>
              <a:gd name="connsiteX7" fmla="*/ 495300 w 2206625"/>
              <a:gd name="connsiteY7" fmla="*/ 152400 h 1416050"/>
              <a:gd name="connsiteX8" fmla="*/ 495300 w 2206625"/>
              <a:gd name="connsiteY8" fmla="*/ 206375 h 1416050"/>
              <a:gd name="connsiteX9" fmla="*/ 539750 w 2206625"/>
              <a:gd name="connsiteY9" fmla="*/ 212725 h 1416050"/>
              <a:gd name="connsiteX10" fmla="*/ 539750 w 2206625"/>
              <a:gd name="connsiteY10" fmla="*/ 260350 h 1416050"/>
              <a:gd name="connsiteX11" fmla="*/ 568325 w 2206625"/>
              <a:gd name="connsiteY11" fmla="*/ 260350 h 1416050"/>
              <a:gd name="connsiteX12" fmla="*/ 574675 w 2206625"/>
              <a:gd name="connsiteY12" fmla="*/ 368300 h 1416050"/>
              <a:gd name="connsiteX13" fmla="*/ 869950 w 2206625"/>
              <a:gd name="connsiteY13" fmla="*/ 365125 h 1416050"/>
              <a:gd name="connsiteX14" fmla="*/ 869950 w 2206625"/>
              <a:gd name="connsiteY14" fmla="*/ 422275 h 1416050"/>
              <a:gd name="connsiteX15" fmla="*/ 952500 w 2206625"/>
              <a:gd name="connsiteY15" fmla="*/ 425450 h 1416050"/>
              <a:gd name="connsiteX16" fmla="*/ 955675 w 2206625"/>
              <a:gd name="connsiteY16" fmla="*/ 492125 h 1416050"/>
              <a:gd name="connsiteX17" fmla="*/ 971550 w 2206625"/>
              <a:gd name="connsiteY17" fmla="*/ 492125 h 1416050"/>
              <a:gd name="connsiteX18" fmla="*/ 974725 w 2206625"/>
              <a:gd name="connsiteY18" fmla="*/ 546100 h 1416050"/>
              <a:gd name="connsiteX19" fmla="*/ 987425 w 2206625"/>
              <a:gd name="connsiteY19" fmla="*/ 549275 h 1416050"/>
              <a:gd name="connsiteX20" fmla="*/ 981075 w 2206625"/>
              <a:gd name="connsiteY20" fmla="*/ 619125 h 1416050"/>
              <a:gd name="connsiteX21" fmla="*/ 1139825 w 2206625"/>
              <a:gd name="connsiteY21" fmla="*/ 622300 h 1416050"/>
              <a:gd name="connsiteX22" fmla="*/ 1146175 w 2206625"/>
              <a:gd name="connsiteY22" fmla="*/ 739775 h 1416050"/>
              <a:gd name="connsiteX23" fmla="*/ 1190625 w 2206625"/>
              <a:gd name="connsiteY23" fmla="*/ 736600 h 1416050"/>
              <a:gd name="connsiteX24" fmla="*/ 1196975 w 2206625"/>
              <a:gd name="connsiteY24" fmla="*/ 812800 h 1416050"/>
              <a:gd name="connsiteX25" fmla="*/ 1435100 w 2206625"/>
              <a:gd name="connsiteY25" fmla="*/ 812800 h 1416050"/>
              <a:gd name="connsiteX26" fmla="*/ 1441450 w 2206625"/>
              <a:gd name="connsiteY26" fmla="*/ 876300 h 1416050"/>
              <a:gd name="connsiteX27" fmla="*/ 1638300 w 2206625"/>
              <a:gd name="connsiteY27" fmla="*/ 873125 h 1416050"/>
              <a:gd name="connsiteX28" fmla="*/ 1641475 w 2206625"/>
              <a:gd name="connsiteY28" fmla="*/ 958850 h 1416050"/>
              <a:gd name="connsiteX29" fmla="*/ 1933575 w 2206625"/>
              <a:gd name="connsiteY29" fmla="*/ 962025 h 1416050"/>
              <a:gd name="connsiteX30" fmla="*/ 1936750 w 2206625"/>
              <a:gd name="connsiteY30" fmla="*/ 1120775 h 1416050"/>
              <a:gd name="connsiteX31" fmla="*/ 1965325 w 2206625"/>
              <a:gd name="connsiteY31" fmla="*/ 1123950 h 1416050"/>
              <a:gd name="connsiteX32" fmla="*/ 1968500 w 2206625"/>
              <a:gd name="connsiteY32" fmla="*/ 1285875 h 1416050"/>
              <a:gd name="connsiteX33" fmla="*/ 2009775 w 2206625"/>
              <a:gd name="connsiteY33" fmla="*/ 1285875 h 1416050"/>
              <a:gd name="connsiteX34" fmla="*/ 2016125 w 2206625"/>
              <a:gd name="connsiteY34" fmla="*/ 1416050 h 1416050"/>
              <a:gd name="connsiteX35" fmla="*/ 2206625 w 2206625"/>
              <a:gd name="connsiteY35" fmla="*/ 1412875 h 141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206625" h="1416050">
                <a:moveTo>
                  <a:pt x="0" y="0"/>
                </a:moveTo>
                <a:lnTo>
                  <a:pt x="104775" y="0"/>
                </a:lnTo>
                <a:lnTo>
                  <a:pt x="101600" y="44450"/>
                </a:lnTo>
                <a:lnTo>
                  <a:pt x="371475" y="47625"/>
                </a:lnTo>
                <a:lnTo>
                  <a:pt x="374650" y="101600"/>
                </a:lnTo>
                <a:lnTo>
                  <a:pt x="469900" y="104775"/>
                </a:lnTo>
                <a:lnTo>
                  <a:pt x="469900" y="149225"/>
                </a:lnTo>
                <a:cubicBezTo>
                  <a:pt x="480483" y="155575"/>
                  <a:pt x="484717" y="146050"/>
                  <a:pt x="495300" y="152400"/>
                </a:cubicBezTo>
                <a:lnTo>
                  <a:pt x="495300" y="206375"/>
                </a:lnTo>
                <a:lnTo>
                  <a:pt x="539750" y="212725"/>
                </a:lnTo>
                <a:lnTo>
                  <a:pt x="539750" y="260350"/>
                </a:lnTo>
                <a:cubicBezTo>
                  <a:pt x="547158" y="263525"/>
                  <a:pt x="560917" y="257175"/>
                  <a:pt x="568325" y="260350"/>
                </a:cubicBezTo>
                <a:lnTo>
                  <a:pt x="574675" y="368300"/>
                </a:lnTo>
                <a:lnTo>
                  <a:pt x="869950" y="365125"/>
                </a:lnTo>
                <a:lnTo>
                  <a:pt x="869950" y="422275"/>
                </a:lnTo>
                <a:lnTo>
                  <a:pt x="952500" y="425450"/>
                </a:lnTo>
                <a:lnTo>
                  <a:pt x="955675" y="492125"/>
                </a:lnTo>
                <a:cubicBezTo>
                  <a:pt x="964142" y="498475"/>
                  <a:pt x="963083" y="485775"/>
                  <a:pt x="971550" y="492125"/>
                </a:cubicBezTo>
                <a:lnTo>
                  <a:pt x="974725" y="546100"/>
                </a:lnTo>
                <a:cubicBezTo>
                  <a:pt x="985308" y="554567"/>
                  <a:pt x="976842" y="540808"/>
                  <a:pt x="987425" y="549275"/>
                </a:cubicBezTo>
                <a:lnTo>
                  <a:pt x="981075" y="619125"/>
                </a:lnTo>
                <a:lnTo>
                  <a:pt x="1139825" y="622300"/>
                </a:lnTo>
                <a:lnTo>
                  <a:pt x="1146175" y="739775"/>
                </a:lnTo>
                <a:lnTo>
                  <a:pt x="1190625" y="736600"/>
                </a:lnTo>
                <a:lnTo>
                  <a:pt x="1196975" y="812800"/>
                </a:lnTo>
                <a:lnTo>
                  <a:pt x="1435100" y="812800"/>
                </a:lnTo>
                <a:lnTo>
                  <a:pt x="1441450" y="876300"/>
                </a:lnTo>
                <a:lnTo>
                  <a:pt x="1638300" y="873125"/>
                </a:lnTo>
                <a:lnTo>
                  <a:pt x="1641475" y="958850"/>
                </a:lnTo>
                <a:lnTo>
                  <a:pt x="1933575" y="962025"/>
                </a:lnTo>
                <a:cubicBezTo>
                  <a:pt x="1934633" y="1014942"/>
                  <a:pt x="1935692" y="1067858"/>
                  <a:pt x="1936750" y="1120775"/>
                </a:cubicBezTo>
                <a:cubicBezTo>
                  <a:pt x="1948392" y="1131358"/>
                  <a:pt x="1953683" y="1113367"/>
                  <a:pt x="1965325" y="1123950"/>
                </a:cubicBezTo>
                <a:cubicBezTo>
                  <a:pt x="1966383" y="1177925"/>
                  <a:pt x="1967442" y="1231900"/>
                  <a:pt x="1968500" y="1285875"/>
                </a:cubicBezTo>
                <a:lnTo>
                  <a:pt x="2009775" y="1285875"/>
                </a:lnTo>
                <a:lnTo>
                  <a:pt x="2016125" y="1416050"/>
                </a:lnTo>
                <a:lnTo>
                  <a:pt x="2206625" y="1412875"/>
                </a:lnTo>
              </a:path>
            </a:pathLst>
          </a:custGeom>
          <a:noFill/>
          <a:ln w="28575">
            <a:solidFill>
              <a:srgbClr val="66FFF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65" name="Freeform 64"/>
          <p:cNvSpPr/>
          <p:nvPr/>
        </p:nvSpPr>
        <p:spPr>
          <a:xfrm>
            <a:off x="765179" y="4070350"/>
            <a:ext cx="2479675" cy="1638300"/>
          </a:xfrm>
          <a:custGeom>
            <a:avLst/>
            <a:gdLst>
              <a:gd name="connsiteX0" fmla="*/ 0 w 2479675"/>
              <a:gd name="connsiteY0" fmla="*/ 0 h 1638300"/>
              <a:gd name="connsiteX1" fmla="*/ 2479675 w 2479675"/>
              <a:gd name="connsiteY1" fmla="*/ 1638300 h 1638300"/>
              <a:gd name="connsiteX0" fmla="*/ 0 w 2479675"/>
              <a:gd name="connsiteY0" fmla="*/ 2109 h 1640409"/>
              <a:gd name="connsiteX1" fmla="*/ 155575 w 2479675"/>
              <a:gd name="connsiteY1" fmla="*/ 5284 h 1640409"/>
              <a:gd name="connsiteX2" fmla="*/ 2479675 w 2479675"/>
              <a:gd name="connsiteY2" fmla="*/ 1640409 h 1640409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2479675 w 2479675"/>
              <a:gd name="connsiteY2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2479675 w 2479675"/>
              <a:gd name="connsiteY3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2479675 w 2479675"/>
              <a:gd name="connsiteY4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2479675 w 2479675"/>
              <a:gd name="connsiteY4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2479675 w 2479675"/>
              <a:gd name="connsiteY5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2479675 w 2479675"/>
              <a:gd name="connsiteY5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469900 w 2479675"/>
              <a:gd name="connsiteY5" fmla="*/ 76200 h 1638300"/>
              <a:gd name="connsiteX6" fmla="*/ 2479675 w 2479675"/>
              <a:gd name="connsiteY6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469900 w 2479675"/>
              <a:gd name="connsiteY5" fmla="*/ 76200 h 1638300"/>
              <a:gd name="connsiteX6" fmla="*/ 2479675 w 2479675"/>
              <a:gd name="connsiteY6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454025 w 2479675"/>
              <a:gd name="connsiteY5" fmla="*/ 66675 h 1638300"/>
              <a:gd name="connsiteX6" fmla="*/ 2479675 w 2479675"/>
              <a:gd name="connsiteY6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454025 w 2479675"/>
              <a:gd name="connsiteY5" fmla="*/ 66675 h 1638300"/>
              <a:gd name="connsiteX6" fmla="*/ 469900 w 2479675"/>
              <a:gd name="connsiteY6" fmla="*/ 101600 h 1638300"/>
              <a:gd name="connsiteX7" fmla="*/ 2479675 w 2479675"/>
              <a:gd name="connsiteY7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454025 w 2479675"/>
              <a:gd name="connsiteY5" fmla="*/ 66675 h 1638300"/>
              <a:gd name="connsiteX6" fmla="*/ 469900 w 2479675"/>
              <a:gd name="connsiteY6" fmla="*/ 101600 h 1638300"/>
              <a:gd name="connsiteX7" fmla="*/ 2479675 w 2479675"/>
              <a:gd name="connsiteY7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454025 w 2479675"/>
              <a:gd name="connsiteY5" fmla="*/ 66675 h 1638300"/>
              <a:gd name="connsiteX6" fmla="*/ 454025 w 2479675"/>
              <a:gd name="connsiteY6" fmla="*/ 104775 h 1638300"/>
              <a:gd name="connsiteX7" fmla="*/ 2479675 w 2479675"/>
              <a:gd name="connsiteY7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454025 w 2479675"/>
              <a:gd name="connsiteY5" fmla="*/ 66675 h 1638300"/>
              <a:gd name="connsiteX6" fmla="*/ 454025 w 2479675"/>
              <a:gd name="connsiteY6" fmla="*/ 104775 h 1638300"/>
              <a:gd name="connsiteX7" fmla="*/ 600075 w 2479675"/>
              <a:gd name="connsiteY7" fmla="*/ 104775 h 1638300"/>
              <a:gd name="connsiteX8" fmla="*/ 2479675 w 2479675"/>
              <a:gd name="connsiteY8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454025 w 2479675"/>
              <a:gd name="connsiteY5" fmla="*/ 66675 h 1638300"/>
              <a:gd name="connsiteX6" fmla="*/ 454025 w 2479675"/>
              <a:gd name="connsiteY6" fmla="*/ 104775 h 1638300"/>
              <a:gd name="connsiteX7" fmla="*/ 600075 w 2479675"/>
              <a:gd name="connsiteY7" fmla="*/ 104775 h 1638300"/>
              <a:gd name="connsiteX8" fmla="*/ 2479675 w 2479675"/>
              <a:gd name="connsiteY8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454025 w 2479675"/>
              <a:gd name="connsiteY5" fmla="*/ 66675 h 1638300"/>
              <a:gd name="connsiteX6" fmla="*/ 454025 w 2479675"/>
              <a:gd name="connsiteY6" fmla="*/ 104775 h 1638300"/>
              <a:gd name="connsiteX7" fmla="*/ 600075 w 2479675"/>
              <a:gd name="connsiteY7" fmla="*/ 104775 h 1638300"/>
              <a:gd name="connsiteX8" fmla="*/ 600075 w 2479675"/>
              <a:gd name="connsiteY8" fmla="*/ 146050 h 1638300"/>
              <a:gd name="connsiteX9" fmla="*/ 2479675 w 2479675"/>
              <a:gd name="connsiteY9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454025 w 2479675"/>
              <a:gd name="connsiteY5" fmla="*/ 66675 h 1638300"/>
              <a:gd name="connsiteX6" fmla="*/ 454025 w 2479675"/>
              <a:gd name="connsiteY6" fmla="*/ 104775 h 1638300"/>
              <a:gd name="connsiteX7" fmla="*/ 600075 w 2479675"/>
              <a:gd name="connsiteY7" fmla="*/ 104775 h 1638300"/>
              <a:gd name="connsiteX8" fmla="*/ 600075 w 2479675"/>
              <a:gd name="connsiteY8" fmla="*/ 146050 h 1638300"/>
              <a:gd name="connsiteX9" fmla="*/ 2479675 w 2479675"/>
              <a:gd name="connsiteY9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454025 w 2479675"/>
              <a:gd name="connsiteY5" fmla="*/ 66675 h 1638300"/>
              <a:gd name="connsiteX6" fmla="*/ 454025 w 2479675"/>
              <a:gd name="connsiteY6" fmla="*/ 104775 h 1638300"/>
              <a:gd name="connsiteX7" fmla="*/ 600075 w 2479675"/>
              <a:gd name="connsiteY7" fmla="*/ 104775 h 1638300"/>
              <a:gd name="connsiteX8" fmla="*/ 600075 w 2479675"/>
              <a:gd name="connsiteY8" fmla="*/ 146050 h 1638300"/>
              <a:gd name="connsiteX9" fmla="*/ 625475 w 2479675"/>
              <a:gd name="connsiteY9" fmla="*/ 146050 h 1638300"/>
              <a:gd name="connsiteX10" fmla="*/ 2479675 w 2479675"/>
              <a:gd name="connsiteY10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454025 w 2479675"/>
              <a:gd name="connsiteY5" fmla="*/ 66675 h 1638300"/>
              <a:gd name="connsiteX6" fmla="*/ 454025 w 2479675"/>
              <a:gd name="connsiteY6" fmla="*/ 104775 h 1638300"/>
              <a:gd name="connsiteX7" fmla="*/ 600075 w 2479675"/>
              <a:gd name="connsiteY7" fmla="*/ 104775 h 1638300"/>
              <a:gd name="connsiteX8" fmla="*/ 600075 w 2479675"/>
              <a:gd name="connsiteY8" fmla="*/ 146050 h 1638300"/>
              <a:gd name="connsiteX9" fmla="*/ 625475 w 2479675"/>
              <a:gd name="connsiteY9" fmla="*/ 146050 h 1638300"/>
              <a:gd name="connsiteX10" fmla="*/ 647700 w 2479675"/>
              <a:gd name="connsiteY10" fmla="*/ 269875 h 1638300"/>
              <a:gd name="connsiteX11" fmla="*/ 2479675 w 2479675"/>
              <a:gd name="connsiteY11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454025 w 2479675"/>
              <a:gd name="connsiteY5" fmla="*/ 66675 h 1638300"/>
              <a:gd name="connsiteX6" fmla="*/ 454025 w 2479675"/>
              <a:gd name="connsiteY6" fmla="*/ 104775 h 1638300"/>
              <a:gd name="connsiteX7" fmla="*/ 600075 w 2479675"/>
              <a:gd name="connsiteY7" fmla="*/ 104775 h 1638300"/>
              <a:gd name="connsiteX8" fmla="*/ 600075 w 2479675"/>
              <a:gd name="connsiteY8" fmla="*/ 146050 h 1638300"/>
              <a:gd name="connsiteX9" fmla="*/ 625475 w 2479675"/>
              <a:gd name="connsiteY9" fmla="*/ 146050 h 1638300"/>
              <a:gd name="connsiteX10" fmla="*/ 647700 w 2479675"/>
              <a:gd name="connsiteY10" fmla="*/ 269875 h 1638300"/>
              <a:gd name="connsiteX11" fmla="*/ 2479675 w 2479675"/>
              <a:gd name="connsiteY11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454025 w 2479675"/>
              <a:gd name="connsiteY5" fmla="*/ 66675 h 1638300"/>
              <a:gd name="connsiteX6" fmla="*/ 454025 w 2479675"/>
              <a:gd name="connsiteY6" fmla="*/ 104775 h 1638300"/>
              <a:gd name="connsiteX7" fmla="*/ 600075 w 2479675"/>
              <a:gd name="connsiteY7" fmla="*/ 104775 h 1638300"/>
              <a:gd name="connsiteX8" fmla="*/ 600075 w 2479675"/>
              <a:gd name="connsiteY8" fmla="*/ 146050 h 1638300"/>
              <a:gd name="connsiteX9" fmla="*/ 625475 w 2479675"/>
              <a:gd name="connsiteY9" fmla="*/ 146050 h 1638300"/>
              <a:gd name="connsiteX10" fmla="*/ 631825 w 2479675"/>
              <a:gd name="connsiteY10" fmla="*/ 269875 h 1638300"/>
              <a:gd name="connsiteX11" fmla="*/ 2479675 w 2479675"/>
              <a:gd name="connsiteY11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454025 w 2479675"/>
              <a:gd name="connsiteY5" fmla="*/ 66675 h 1638300"/>
              <a:gd name="connsiteX6" fmla="*/ 454025 w 2479675"/>
              <a:gd name="connsiteY6" fmla="*/ 104775 h 1638300"/>
              <a:gd name="connsiteX7" fmla="*/ 600075 w 2479675"/>
              <a:gd name="connsiteY7" fmla="*/ 104775 h 1638300"/>
              <a:gd name="connsiteX8" fmla="*/ 600075 w 2479675"/>
              <a:gd name="connsiteY8" fmla="*/ 146050 h 1638300"/>
              <a:gd name="connsiteX9" fmla="*/ 625475 w 2479675"/>
              <a:gd name="connsiteY9" fmla="*/ 146050 h 1638300"/>
              <a:gd name="connsiteX10" fmla="*/ 631825 w 2479675"/>
              <a:gd name="connsiteY10" fmla="*/ 269875 h 1638300"/>
              <a:gd name="connsiteX11" fmla="*/ 727075 w 2479675"/>
              <a:gd name="connsiteY11" fmla="*/ 276225 h 1638300"/>
              <a:gd name="connsiteX12" fmla="*/ 2479675 w 2479675"/>
              <a:gd name="connsiteY12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454025 w 2479675"/>
              <a:gd name="connsiteY5" fmla="*/ 66675 h 1638300"/>
              <a:gd name="connsiteX6" fmla="*/ 454025 w 2479675"/>
              <a:gd name="connsiteY6" fmla="*/ 104775 h 1638300"/>
              <a:gd name="connsiteX7" fmla="*/ 600075 w 2479675"/>
              <a:gd name="connsiteY7" fmla="*/ 104775 h 1638300"/>
              <a:gd name="connsiteX8" fmla="*/ 600075 w 2479675"/>
              <a:gd name="connsiteY8" fmla="*/ 146050 h 1638300"/>
              <a:gd name="connsiteX9" fmla="*/ 625475 w 2479675"/>
              <a:gd name="connsiteY9" fmla="*/ 146050 h 1638300"/>
              <a:gd name="connsiteX10" fmla="*/ 631825 w 2479675"/>
              <a:gd name="connsiteY10" fmla="*/ 269875 h 1638300"/>
              <a:gd name="connsiteX11" fmla="*/ 727075 w 2479675"/>
              <a:gd name="connsiteY11" fmla="*/ 276225 h 1638300"/>
              <a:gd name="connsiteX12" fmla="*/ 2479675 w 2479675"/>
              <a:gd name="connsiteY12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454025 w 2479675"/>
              <a:gd name="connsiteY5" fmla="*/ 66675 h 1638300"/>
              <a:gd name="connsiteX6" fmla="*/ 454025 w 2479675"/>
              <a:gd name="connsiteY6" fmla="*/ 104775 h 1638300"/>
              <a:gd name="connsiteX7" fmla="*/ 600075 w 2479675"/>
              <a:gd name="connsiteY7" fmla="*/ 104775 h 1638300"/>
              <a:gd name="connsiteX8" fmla="*/ 600075 w 2479675"/>
              <a:gd name="connsiteY8" fmla="*/ 146050 h 1638300"/>
              <a:gd name="connsiteX9" fmla="*/ 625475 w 2479675"/>
              <a:gd name="connsiteY9" fmla="*/ 146050 h 1638300"/>
              <a:gd name="connsiteX10" fmla="*/ 631825 w 2479675"/>
              <a:gd name="connsiteY10" fmla="*/ 269875 h 1638300"/>
              <a:gd name="connsiteX11" fmla="*/ 727075 w 2479675"/>
              <a:gd name="connsiteY11" fmla="*/ 276225 h 1638300"/>
              <a:gd name="connsiteX12" fmla="*/ 727075 w 2479675"/>
              <a:gd name="connsiteY12" fmla="*/ 327025 h 1638300"/>
              <a:gd name="connsiteX13" fmla="*/ 2479675 w 2479675"/>
              <a:gd name="connsiteY13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454025 w 2479675"/>
              <a:gd name="connsiteY5" fmla="*/ 66675 h 1638300"/>
              <a:gd name="connsiteX6" fmla="*/ 454025 w 2479675"/>
              <a:gd name="connsiteY6" fmla="*/ 104775 h 1638300"/>
              <a:gd name="connsiteX7" fmla="*/ 600075 w 2479675"/>
              <a:gd name="connsiteY7" fmla="*/ 104775 h 1638300"/>
              <a:gd name="connsiteX8" fmla="*/ 600075 w 2479675"/>
              <a:gd name="connsiteY8" fmla="*/ 146050 h 1638300"/>
              <a:gd name="connsiteX9" fmla="*/ 625475 w 2479675"/>
              <a:gd name="connsiteY9" fmla="*/ 146050 h 1638300"/>
              <a:gd name="connsiteX10" fmla="*/ 631825 w 2479675"/>
              <a:gd name="connsiteY10" fmla="*/ 269875 h 1638300"/>
              <a:gd name="connsiteX11" fmla="*/ 727075 w 2479675"/>
              <a:gd name="connsiteY11" fmla="*/ 276225 h 1638300"/>
              <a:gd name="connsiteX12" fmla="*/ 727075 w 2479675"/>
              <a:gd name="connsiteY12" fmla="*/ 327025 h 1638300"/>
              <a:gd name="connsiteX13" fmla="*/ 2479675 w 2479675"/>
              <a:gd name="connsiteY13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454025 w 2479675"/>
              <a:gd name="connsiteY5" fmla="*/ 66675 h 1638300"/>
              <a:gd name="connsiteX6" fmla="*/ 454025 w 2479675"/>
              <a:gd name="connsiteY6" fmla="*/ 104775 h 1638300"/>
              <a:gd name="connsiteX7" fmla="*/ 600075 w 2479675"/>
              <a:gd name="connsiteY7" fmla="*/ 104775 h 1638300"/>
              <a:gd name="connsiteX8" fmla="*/ 600075 w 2479675"/>
              <a:gd name="connsiteY8" fmla="*/ 146050 h 1638300"/>
              <a:gd name="connsiteX9" fmla="*/ 625475 w 2479675"/>
              <a:gd name="connsiteY9" fmla="*/ 146050 h 1638300"/>
              <a:gd name="connsiteX10" fmla="*/ 631825 w 2479675"/>
              <a:gd name="connsiteY10" fmla="*/ 269875 h 1638300"/>
              <a:gd name="connsiteX11" fmla="*/ 727075 w 2479675"/>
              <a:gd name="connsiteY11" fmla="*/ 276225 h 1638300"/>
              <a:gd name="connsiteX12" fmla="*/ 727075 w 2479675"/>
              <a:gd name="connsiteY12" fmla="*/ 327025 h 1638300"/>
              <a:gd name="connsiteX13" fmla="*/ 733425 w 2479675"/>
              <a:gd name="connsiteY13" fmla="*/ 330200 h 1638300"/>
              <a:gd name="connsiteX14" fmla="*/ 2479675 w 2479675"/>
              <a:gd name="connsiteY14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454025 w 2479675"/>
              <a:gd name="connsiteY5" fmla="*/ 66675 h 1638300"/>
              <a:gd name="connsiteX6" fmla="*/ 454025 w 2479675"/>
              <a:gd name="connsiteY6" fmla="*/ 104775 h 1638300"/>
              <a:gd name="connsiteX7" fmla="*/ 600075 w 2479675"/>
              <a:gd name="connsiteY7" fmla="*/ 104775 h 1638300"/>
              <a:gd name="connsiteX8" fmla="*/ 600075 w 2479675"/>
              <a:gd name="connsiteY8" fmla="*/ 146050 h 1638300"/>
              <a:gd name="connsiteX9" fmla="*/ 625475 w 2479675"/>
              <a:gd name="connsiteY9" fmla="*/ 146050 h 1638300"/>
              <a:gd name="connsiteX10" fmla="*/ 631825 w 2479675"/>
              <a:gd name="connsiteY10" fmla="*/ 269875 h 1638300"/>
              <a:gd name="connsiteX11" fmla="*/ 727075 w 2479675"/>
              <a:gd name="connsiteY11" fmla="*/ 276225 h 1638300"/>
              <a:gd name="connsiteX12" fmla="*/ 727075 w 2479675"/>
              <a:gd name="connsiteY12" fmla="*/ 327025 h 1638300"/>
              <a:gd name="connsiteX13" fmla="*/ 733425 w 2479675"/>
              <a:gd name="connsiteY13" fmla="*/ 330200 h 1638300"/>
              <a:gd name="connsiteX14" fmla="*/ 736600 w 2479675"/>
              <a:gd name="connsiteY14" fmla="*/ 431800 h 1638300"/>
              <a:gd name="connsiteX15" fmla="*/ 2479675 w 2479675"/>
              <a:gd name="connsiteY15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454025 w 2479675"/>
              <a:gd name="connsiteY5" fmla="*/ 66675 h 1638300"/>
              <a:gd name="connsiteX6" fmla="*/ 454025 w 2479675"/>
              <a:gd name="connsiteY6" fmla="*/ 104775 h 1638300"/>
              <a:gd name="connsiteX7" fmla="*/ 600075 w 2479675"/>
              <a:gd name="connsiteY7" fmla="*/ 104775 h 1638300"/>
              <a:gd name="connsiteX8" fmla="*/ 600075 w 2479675"/>
              <a:gd name="connsiteY8" fmla="*/ 146050 h 1638300"/>
              <a:gd name="connsiteX9" fmla="*/ 625475 w 2479675"/>
              <a:gd name="connsiteY9" fmla="*/ 146050 h 1638300"/>
              <a:gd name="connsiteX10" fmla="*/ 631825 w 2479675"/>
              <a:gd name="connsiteY10" fmla="*/ 269875 h 1638300"/>
              <a:gd name="connsiteX11" fmla="*/ 727075 w 2479675"/>
              <a:gd name="connsiteY11" fmla="*/ 276225 h 1638300"/>
              <a:gd name="connsiteX12" fmla="*/ 727075 w 2479675"/>
              <a:gd name="connsiteY12" fmla="*/ 327025 h 1638300"/>
              <a:gd name="connsiteX13" fmla="*/ 733425 w 2479675"/>
              <a:gd name="connsiteY13" fmla="*/ 330200 h 1638300"/>
              <a:gd name="connsiteX14" fmla="*/ 736600 w 2479675"/>
              <a:gd name="connsiteY14" fmla="*/ 431800 h 1638300"/>
              <a:gd name="connsiteX15" fmla="*/ 2479675 w 2479675"/>
              <a:gd name="connsiteY15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454025 w 2479675"/>
              <a:gd name="connsiteY5" fmla="*/ 66675 h 1638300"/>
              <a:gd name="connsiteX6" fmla="*/ 454025 w 2479675"/>
              <a:gd name="connsiteY6" fmla="*/ 104775 h 1638300"/>
              <a:gd name="connsiteX7" fmla="*/ 600075 w 2479675"/>
              <a:gd name="connsiteY7" fmla="*/ 104775 h 1638300"/>
              <a:gd name="connsiteX8" fmla="*/ 600075 w 2479675"/>
              <a:gd name="connsiteY8" fmla="*/ 146050 h 1638300"/>
              <a:gd name="connsiteX9" fmla="*/ 625475 w 2479675"/>
              <a:gd name="connsiteY9" fmla="*/ 146050 h 1638300"/>
              <a:gd name="connsiteX10" fmla="*/ 631825 w 2479675"/>
              <a:gd name="connsiteY10" fmla="*/ 269875 h 1638300"/>
              <a:gd name="connsiteX11" fmla="*/ 727075 w 2479675"/>
              <a:gd name="connsiteY11" fmla="*/ 276225 h 1638300"/>
              <a:gd name="connsiteX12" fmla="*/ 727075 w 2479675"/>
              <a:gd name="connsiteY12" fmla="*/ 327025 h 1638300"/>
              <a:gd name="connsiteX13" fmla="*/ 733425 w 2479675"/>
              <a:gd name="connsiteY13" fmla="*/ 330200 h 1638300"/>
              <a:gd name="connsiteX14" fmla="*/ 736600 w 2479675"/>
              <a:gd name="connsiteY14" fmla="*/ 431800 h 1638300"/>
              <a:gd name="connsiteX15" fmla="*/ 793750 w 2479675"/>
              <a:gd name="connsiteY15" fmla="*/ 431800 h 1638300"/>
              <a:gd name="connsiteX16" fmla="*/ 2479675 w 2479675"/>
              <a:gd name="connsiteY16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454025 w 2479675"/>
              <a:gd name="connsiteY5" fmla="*/ 66675 h 1638300"/>
              <a:gd name="connsiteX6" fmla="*/ 454025 w 2479675"/>
              <a:gd name="connsiteY6" fmla="*/ 104775 h 1638300"/>
              <a:gd name="connsiteX7" fmla="*/ 600075 w 2479675"/>
              <a:gd name="connsiteY7" fmla="*/ 104775 h 1638300"/>
              <a:gd name="connsiteX8" fmla="*/ 600075 w 2479675"/>
              <a:gd name="connsiteY8" fmla="*/ 146050 h 1638300"/>
              <a:gd name="connsiteX9" fmla="*/ 625475 w 2479675"/>
              <a:gd name="connsiteY9" fmla="*/ 146050 h 1638300"/>
              <a:gd name="connsiteX10" fmla="*/ 631825 w 2479675"/>
              <a:gd name="connsiteY10" fmla="*/ 269875 h 1638300"/>
              <a:gd name="connsiteX11" fmla="*/ 727075 w 2479675"/>
              <a:gd name="connsiteY11" fmla="*/ 276225 h 1638300"/>
              <a:gd name="connsiteX12" fmla="*/ 727075 w 2479675"/>
              <a:gd name="connsiteY12" fmla="*/ 327025 h 1638300"/>
              <a:gd name="connsiteX13" fmla="*/ 733425 w 2479675"/>
              <a:gd name="connsiteY13" fmla="*/ 330200 h 1638300"/>
              <a:gd name="connsiteX14" fmla="*/ 736600 w 2479675"/>
              <a:gd name="connsiteY14" fmla="*/ 431800 h 1638300"/>
              <a:gd name="connsiteX15" fmla="*/ 793750 w 2479675"/>
              <a:gd name="connsiteY15" fmla="*/ 431800 h 1638300"/>
              <a:gd name="connsiteX16" fmla="*/ 2479675 w 2479675"/>
              <a:gd name="connsiteY16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454025 w 2479675"/>
              <a:gd name="connsiteY5" fmla="*/ 66675 h 1638300"/>
              <a:gd name="connsiteX6" fmla="*/ 454025 w 2479675"/>
              <a:gd name="connsiteY6" fmla="*/ 104775 h 1638300"/>
              <a:gd name="connsiteX7" fmla="*/ 600075 w 2479675"/>
              <a:gd name="connsiteY7" fmla="*/ 104775 h 1638300"/>
              <a:gd name="connsiteX8" fmla="*/ 600075 w 2479675"/>
              <a:gd name="connsiteY8" fmla="*/ 146050 h 1638300"/>
              <a:gd name="connsiteX9" fmla="*/ 625475 w 2479675"/>
              <a:gd name="connsiteY9" fmla="*/ 146050 h 1638300"/>
              <a:gd name="connsiteX10" fmla="*/ 631825 w 2479675"/>
              <a:gd name="connsiteY10" fmla="*/ 269875 h 1638300"/>
              <a:gd name="connsiteX11" fmla="*/ 727075 w 2479675"/>
              <a:gd name="connsiteY11" fmla="*/ 276225 h 1638300"/>
              <a:gd name="connsiteX12" fmla="*/ 727075 w 2479675"/>
              <a:gd name="connsiteY12" fmla="*/ 327025 h 1638300"/>
              <a:gd name="connsiteX13" fmla="*/ 733425 w 2479675"/>
              <a:gd name="connsiteY13" fmla="*/ 330200 h 1638300"/>
              <a:gd name="connsiteX14" fmla="*/ 736600 w 2479675"/>
              <a:gd name="connsiteY14" fmla="*/ 431800 h 1638300"/>
              <a:gd name="connsiteX15" fmla="*/ 793750 w 2479675"/>
              <a:gd name="connsiteY15" fmla="*/ 431800 h 1638300"/>
              <a:gd name="connsiteX16" fmla="*/ 800100 w 2479675"/>
              <a:gd name="connsiteY16" fmla="*/ 508000 h 1638300"/>
              <a:gd name="connsiteX17" fmla="*/ 2479675 w 2479675"/>
              <a:gd name="connsiteY17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454025 w 2479675"/>
              <a:gd name="connsiteY5" fmla="*/ 66675 h 1638300"/>
              <a:gd name="connsiteX6" fmla="*/ 454025 w 2479675"/>
              <a:gd name="connsiteY6" fmla="*/ 104775 h 1638300"/>
              <a:gd name="connsiteX7" fmla="*/ 600075 w 2479675"/>
              <a:gd name="connsiteY7" fmla="*/ 104775 h 1638300"/>
              <a:gd name="connsiteX8" fmla="*/ 600075 w 2479675"/>
              <a:gd name="connsiteY8" fmla="*/ 146050 h 1638300"/>
              <a:gd name="connsiteX9" fmla="*/ 625475 w 2479675"/>
              <a:gd name="connsiteY9" fmla="*/ 146050 h 1638300"/>
              <a:gd name="connsiteX10" fmla="*/ 631825 w 2479675"/>
              <a:gd name="connsiteY10" fmla="*/ 269875 h 1638300"/>
              <a:gd name="connsiteX11" fmla="*/ 727075 w 2479675"/>
              <a:gd name="connsiteY11" fmla="*/ 276225 h 1638300"/>
              <a:gd name="connsiteX12" fmla="*/ 727075 w 2479675"/>
              <a:gd name="connsiteY12" fmla="*/ 327025 h 1638300"/>
              <a:gd name="connsiteX13" fmla="*/ 733425 w 2479675"/>
              <a:gd name="connsiteY13" fmla="*/ 330200 h 1638300"/>
              <a:gd name="connsiteX14" fmla="*/ 736600 w 2479675"/>
              <a:gd name="connsiteY14" fmla="*/ 431800 h 1638300"/>
              <a:gd name="connsiteX15" fmla="*/ 793750 w 2479675"/>
              <a:gd name="connsiteY15" fmla="*/ 431800 h 1638300"/>
              <a:gd name="connsiteX16" fmla="*/ 800100 w 2479675"/>
              <a:gd name="connsiteY16" fmla="*/ 508000 h 1638300"/>
              <a:gd name="connsiteX17" fmla="*/ 2479675 w 2479675"/>
              <a:gd name="connsiteY17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454025 w 2479675"/>
              <a:gd name="connsiteY5" fmla="*/ 66675 h 1638300"/>
              <a:gd name="connsiteX6" fmla="*/ 454025 w 2479675"/>
              <a:gd name="connsiteY6" fmla="*/ 104775 h 1638300"/>
              <a:gd name="connsiteX7" fmla="*/ 600075 w 2479675"/>
              <a:gd name="connsiteY7" fmla="*/ 104775 h 1638300"/>
              <a:gd name="connsiteX8" fmla="*/ 600075 w 2479675"/>
              <a:gd name="connsiteY8" fmla="*/ 146050 h 1638300"/>
              <a:gd name="connsiteX9" fmla="*/ 625475 w 2479675"/>
              <a:gd name="connsiteY9" fmla="*/ 146050 h 1638300"/>
              <a:gd name="connsiteX10" fmla="*/ 631825 w 2479675"/>
              <a:gd name="connsiteY10" fmla="*/ 269875 h 1638300"/>
              <a:gd name="connsiteX11" fmla="*/ 727075 w 2479675"/>
              <a:gd name="connsiteY11" fmla="*/ 276225 h 1638300"/>
              <a:gd name="connsiteX12" fmla="*/ 727075 w 2479675"/>
              <a:gd name="connsiteY12" fmla="*/ 327025 h 1638300"/>
              <a:gd name="connsiteX13" fmla="*/ 733425 w 2479675"/>
              <a:gd name="connsiteY13" fmla="*/ 330200 h 1638300"/>
              <a:gd name="connsiteX14" fmla="*/ 736600 w 2479675"/>
              <a:gd name="connsiteY14" fmla="*/ 431800 h 1638300"/>
              <a:gd name="connsiteX15" fmla="*/ 793750 w 2479675"/>
              <a:gd name="connsiteY15" fmla="*/ 431800 h 1638300"/>
              <a:gd name="connsiteX16" fmla="*/ 800100 w 2479675"/>
              <a:gd name="connsiteY16" fmla="*/ 508000 h 1638300"/>
              <a:gd name="connsiteX17" fmla="*/ 901700 w 2479675"/>
              <a:gd name="connsiteY17" fmla="*/ 514350 h 1638300"/>
              <a:gd name="connsiteX18" fmla="*/ 2479675 w 2479675"/>
              <a:gd name="connsiteY18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454025 w 2479675"/>
              <a:gd name="connsiteY5" fmla="*/ 66675 h 1638300"/>
              <a:gd name="connsiteX6" fmla="*/ 454025 w 2479675"/>
              <a:gd name="connsiteY6" fmla="*/ 104775 h 1638300"/>
              <a:gd name="connsiteX7" fmla="*/ 600075 w 2479675"/>
              <a:gd name="connsiteY7" fmla="*/ 104775 h 1638300"/>
              <a:gd name="connsiteX8" fmla="*/ 600075 w 2479675"/>
              <a:gd name="connsiteY8" fmla="*/ 146050 h 1638300"/>
              <a:gd name="connsiteX9" fmla="*/ 625475 w 2479675"/>
              <a:gd name="connsiteY9" fmla="*/ 146050 h 1638300"/>
              <a:gd name="connsiteX10" fmla="*/ 631825 w 2479675"/>
              <a:gd name="connsiteY10" fmla="*/ 269875 h 1638300"/>
              <a:gd name="connsiteX11" fmla="*/ 727075 w 2479675"/>
              <a:gd name="connsiteY11" fmla="*/ 276225 h 1638300"/>
              <a:gd name="connsiteX12" fmla="*/ 727075 w 2479675"/>
              <a:gd name="connsiteY12" fmla="*/ 327025 h 1638300"/>
              <a:gd name="connsiteX13" fmla="*/ 733425 w 2479675"/>
              <a:gd name="connsiteY13" fmla="*/ 330200 h 1638300"/>
              <a:gd name="connsiteX14" fmla="*/ 736600 w 2479675"/>
              <a:gd name="connsiteY14" fmla="*/ 431800 h 1638300"/>
              <a:gd name="connsiteX15" fmla="*/ 793750 w 2479675"/>
              <a:gd name="connsiteY15" fmla="*/ 431800 h 1638300"/>
              <a:gd name="connsiteX16" fmla="*/ 800100 w 2479675"/>
              <a:gd name="connsiteY16" fmla="*/ 508000 h 1638300"/>
              <a:gd name="connsiteX17" fmla="*/ 901700 w 2479675"/>
              <a:gd name="connsiteY17" fmla="*/ 514350 h 1638300"/>
              <a:gd name="connsiteX18" fmla="*/ 2479675 w 2479675"/>
              <a:gd name="connsiteY18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454025 w 2479675"/>
              <a:gd name="connsiteY5" fmla="*/ 66675 h 1638300"/>
              <a:gd name="connsiteX6" fmla="*/ 454025 w 2479675"/>
              <a:gd name="connsiteY6" fmla="*/ 104775 h 1638300"/>
              <a:gd name="connsiteX7" fmla="*/ 600075 w 2479675"/>
              <a:gd name="connsiteY7" fmla="*/ 104775 h 1638300"/>
              <a:gd name="connsiteX8" fmla="*/ 600075 w 2479675"/>
              <a:gd name="connsiteY8" fmla="*/ 146050 h 1638300"/>
              <a:gd name="connsiteX9" fmla="*/ 625475 w 2479675"/>
              <a:gd name="connsiteY9" fmla="*/ 146050 h 1638300"/>
              <a:gd name="connsiteX10" fmla="*/ 631825 w 2479675"/>
              <a:gd name="connsiteY10" fmla="*/ 269875 h 1638300"/>
              <a:gd name="connsiteX11" fmla="*/ 727075 w 2479675"/>
              <a:gd name="connsiteY11" fmla="*/ 276225 h 1638300"/>
              <a:gd name="connsiteX12" fmla="*/ 727075 w 2479675"/>
              <a:gd name="connsiteY12" fmla="*/ 327025 h 1638300"/>
              <a:gd name="connsiteX13" fmla="*/ 733425 w 2479675"/>
              <a:gd name="connsiteY13" fmla="*/ 330200 h 1638300"/>
              <a:gd name="connsiteX14" fmla="*/ 736600 w 2479675"/>
              <a:gd name="connsiteY14" fmla="*/ 431800 h 1638300"/>
              <a:gd name="connsiteX15" fmla="*/ 793750 w 2479675"/>
              <a:gd name="connsiteY15" fmla="*/ 431800 h 1638300"/>
              <a:gd name="connsiteX16" fmla="*/ 800100 w 2479675"/>
              <a:gd name="connsiteY16" fmla="*/ 508000 h 1638300"/>
              <a:gd name="connsiteX17" fmla="*/ 901700 w 2479675"/>
              <a:gd name="connsiteY17" fmla="*/ 514350 h 1638300"/>
              <a:gd name="connsiteX18" fmla="*/ 901700 w 2479675"/>
              <a:gd name="connsiteY18" fmla="*/ 561975 h 1638300"/>
              <a:gd name="connsiteX19" fmla="*/ 2479675 w 2479675"/>
              <a:gd name="connsiteY19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454025 w 2479675"/>
              <a:gd name="connsiteY5" fmla="*/ 66675 h 1638300"/>
              <a:gd name="connsiteX6" fmla="*/ 454025 w 2479675"/>
              <a:gd name="connsiteY6" fmla="*/ 104775 h 1638300"/>
              <a:gd name="connsiteX7" fmla="*/ 600075 w 2479675"/>
              <a:gd name="connsiteY7" fmla="*/ 104775 h 1638300"/>
              <a:gd name="connsiteX8" fmla="*/ 600075 w 2479675"/>
              <a:gd name="connsiteY8" fmla="*/ 146050 h 1638300"/>
              <a:gd name="connsiteX9" fmla="*/ 625475 w 2479675"/>
              <a:gd name="connsiteY9" fmla="*/ 146050 h 1638300"/>
              <a:gd name="connsiteX10" fmla="*/ 631825 w 2479675"/>
              <a:gd name="connsiteY10" fmla="*/ 269875 h 1638300"/>
              <a:gd name="connsiteX11" fmla="*/ 727075 w 2479675"/>
              <a:gd name="connsiteY11" fmla="*/ 276225 h 1638300"/>
              <a:gd name="connsiteX12" fmla="*/ 727075 w 2479675"/>
              <a:gd name="connsiteY12" fmla="*/ 327025 h 1638300"/>
              <a:gd name="connsiteX13" fmla="*/ 733425 w 2479675"/>
              <a:gd name="connsiteY13" fmla="*/ 330200 h 1638300"/>
              <a:gd name="connsiteX14" fmla="*/ 736600 w 2479675"/>
              <a:gd name="connsiteY14" fmla="*/ 431800 h 1638300"/>
              <a:gd name="connsiteX15" fmla="*/ 793750 w 2479675"/>
              <a:gd name="connsiteY15" fmla="*/ 431800 h 1638300"/>
              <a:gd name="connsiteX16" fmla="*/ 800100 w 2479675"/>
              <a:gd name="connsiteY16" fmla="*/ 508000 h 1638300"/>
              <a:gd name="connsiteX17" fmla="*/ 901700 w 2479675"/>
              <a:gd name="connsiteY17" fmla="*/ 514350 h 1638300"/>
              <a:gd name="connsiteX18" fmla="*/ 901700 w 2479675"/>
              <a:gd name="connsiteY18" fmla="*/ 561975 h 1638300"/>
              <a:gd name="connsiteX19" fmla="*/ 2479675 w 2479675"/>
              <a:gd name="connsiteY19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454025 w 2479675"/>
              <a:gd name="connsiteY5" fmla="*/ 66675 h 1638300"/>
              <a:gd name="connsiteX6" fmla="*/ 454025 w 2479675"/>
              <a:gd name="connsiteY6" fmla="*/ 104775 h 1638300"/>
              <a:gd name="connsiteX7" fmla="*/ 600075 w 2479675"/>
              <a:gd name="connsiteY7" fmla="*/ 104775 h 1638300"/>
              <a:gd name="connsiteX8" fmla="*/ 600075 w 2479675"/>
              <a:gd name="connsiteY8" fmla="*/ 146050 h 1638300"/>
              <a:gd name="connsiteX9" fmla="*/ 625475 w 2479675"/>
              <a:gd name="connsiteY9" fmla="*/ 146050 h 1638300"/>
              <a:gd name="connsiteX10" fmla="*/ 631825 w 2479675"/>
              <a:gd name="connsiteY10" fmla="*/ 269875 h 1638300"/>
              <a:gd name="connsiteX11" fmla="*/ 727075 w 2479675"/>
              <a:gd name="connsiteY11" fmla="*/ 276225 h 1638300"/>
              <a:gd name="connsiteX12" fmla="*/ 727075 w 2479675"/>
              <a:gd name="connsiteY12" fmla="*/ 327025 h 1638300"/>
              <a:gd name="connsiteX13" fmla="*/ 733425 w 2479675"/>
              <a:gd name="connsiteY13" fmla="*/ 330200 h 1638300"/>
              <a:gd name="connsiteX14" fmla="*/ 736600 w 2479675"/>
              <a:gd name="connsiteY14" fmla="*/ 431800 h 1638300"/>
              <a:gd name="connsiteX15" fmla="*/ 793750 w 2479675"/>
              <a:gd name="connsiteY15" fmla="*/ 431800 h 1638300"/>
              <a:gd name="connsiteX16" fmla="*/ 800100 w 2479675"/>
              <a:gd name="connsiteY16" fmla="*/ 508000 h 1638300"/>
              <a:gd name="connsiteX17" fmla="*/ 901700 w 2479675"/>
              <a:gd name="connsiteY17" fmla="*/ 514350 h 1638300"/>
              <a:gd name="connsiteX18" fmla="*/ 901700 w 2479675"/>
              <a:gd name="connsiteY18" fmla="*/ 561975 h 1638300"/>
              <a:gd name="connsiteX19" fmla="*/ 1044575 w 2479675"/>
              <a:gd name="connsiteY19" fmla="*/ 558800 h 1638300"/>
              <a:gd name="connsiteX20" fmla="*/ 2479675 w 2479675"/>
              <a:gd name="connsiteY20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454025 w 2479675"/>
              <a:gd name="connsiteY5" fmla="*/ 66675 h 1638300"/>
              <a:gd name="connsiteX6" fmla="*/ 454025 w 2479675"/>
              <a:gd name="connsiteY6" fmla="*/ 104775 h 1638300"/>
              <a:gd name="connsiteX7" fmla="*/ 600075 w 2479675"/>
              <a:gd name="connsiteY7" fmla="*/ 104775 h 1638300"/>
              <a:gd name="connsiteX8" fmla="*/ 600075 w 2479675"/>
              <a:gd name="connsiteY8" fmla="*/ 146050 h 1638300"/>
              <a:gd name="connsiteX9" fmla="*/ 625475 w 2479675"/>
              <a:gd name="connsiteY9" fmla="*/ 146050 h 1638300"/>
              <a:gd name="connsiteX10" fmla="*/ 631825 w 2479675"/>
              <a:gd name="connsiteY10" fmla="*/ 269875 h 1638300"/>
              <a:gd name="connsiteX11" fmla="*/ 727075 w 2479675"/>
              <a:gd name="connsiteY11" fmla="*/ 276225 h 1638300"/>
              <a:gd name="connsiteX12" fmla="*/ 727075 w 2479675"/>
              <a:gd name="connsiteY12" fmla="*/ 327025 h 1638300"/>
              <a:gd name="connsiteX13" fmla="*/ 733425 w 2479675"/>
              <a:gd name="connsiteY13" fmla="*/ 330200 h 1638300"/>
              <a:gd name="connsiteX14" fmla="*/ 736600 w 2479675"/>
              <a:gd name="connsiteY14" fmla="*/ 431800 h 1638300"/>
              <a:gd name="connsiteX15" fmla="*/ 793750 w 2479675"/>
              <a:gd name="connsiteY15" fmla="*/ 431800 h 1638300"/>
              <a:gd name="connsiteX16" fmla="*/ 800100 w 2479675"/>
              <a:gd name="connsiteY16" fmla="*/ 508000 h 1638300"/>
              <a:gd name="connsiteX17" fmla="*/ 901700 w 2479675"/>
              <a:gd name="connsiteY17" fmla="*/ 514350 h 1638300"/>
              <a:gd name="connsiteX18" fmla="*/ 901700 w 2479675"/>
              <a:gd name="connsiteY18" fmla="*/ 561975 h 1638300"/>
              <a:gd name="connsiteX19" fmla="*/ 1044575 w 2479675"/>
              <a:gd name="connsiteY19" fmla="*/ 558800 h 1638300"/>
              <a:gd name="connsiteX20" fmla="*/ 2479675 w 2479675"/>
              <a:gd name="connsiteY20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454025 w 2479675"/>
              <a:gd name="connsiteY5" fmla="*/ 66675 h 1638300"/>
              <a:gd name="connsiteX6" fmla="*/ 454025 w 2479675"/>
              <a:gd name="connsiteY6" fmla="*/ 104775 h 1638300"/>
              <a:gd name="connsiteX7" fmla="*/ 600075 w 2479675"/>
              <a:gd name="connsiteY7" fmla="*/ 104775 h 1638300"/>
              <a:gd name="connsiteX8" fmla="*/ 600075 w 2479675"/>
              <a:gd name="connsiteY8" fmla="*/ 146050 h 1638300"/>
              <a:gd name="connsiteX9" fmla="*/ 625475 w 2479675"/>
              <a:gd name="connsiteY9" fmla="*/ 146050 h 1638300"/>
              <a:gd name="connsiteX10" fmla="*/ 631825 w 2479675"/>
              <a:gd name="connsiteY10" fmla="*/ 269875 h 1638300"/>
              <a:gd name="connsiteX11" fmla="*/ 727075 w 2479675"/>
              <a:gd name="connsiteY11" fmla="*/ 276225 h 1638300"/>
              <a:gd name="connsiteX12" fmla="*/ 727075 w 2479675"/>
              <a:gd name="connsiteY12" fmla="*/ 327025 h 1638300"/>
              <a:gd name="connsiteX13" fmla="*/ 733425 w 2479675"/>
              <a:gd name="connsiteY13" fmla="*/ 330200 h 1638300"/>
              <a:gd name="connsiteX14" fmla="*/ 736600 w 2479675"/>
              <a:gd name="connsiteY14" fmla="*/ 431800 h 1638300"/>
              <a:gd name="connsiteX15" fmla="*/ 793750 w 2479675"/>
              <a:gd name="connsiteY15" fmla="*/ 431800 h 1638300"/>
              <a:gd name="connsiteX16" fmla="*/ 800100 w 2479675"/>
              <a:gd name="connsiteY16" fmla="*/ 508000 h 1638300"/>
              <a:gd name="connsiteX17" fmla="*/ 901700 w 2479675"/>
              <a:gd name="connsiteY17" fmla="*/ 514350 h 1638300"/>
              <a:gd name="connsiteX18" fmla="*/ 901700 w 2479675"/>
              <a:gd name="connsiteY18" fmla="*/ 561975 h 1638300"/>
              <a:gd name="connsiteX19" fmla="*/ 1060450 w 2479675"/>
              <a:gd name="connsiteY19" fmla="*/ 558800 h 1638300"/>
              <a:gd name="connsiteX20" fmla="*/ 2479675 w 2479675"/>
              <a:gd name="connsiteY20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454025 w 2479675"/>
              <a:gd name="connsiteY5" fmla="*/ 66675 h 1638300"/>
              <a:gd name="connsiteX6" fmla="*/ 454025 w 2479675"/>
              <a:gd name="connsiteY6" fmla="*/ 104775 h 1638300"/>
              <a:gd name="connsiteX7" fmla="*/ 600075 w 2479675"/>
              <a:gd name="connsiteY7" fmla="*/ 104775 h 1638300"/>
              <a:gd name="connsiteX8" fmla="*/ 600075 w 2479675"/>
              <a:gd name="connsiteY8" fmla="*/ 146050 h 1638300"/>
              <a:gd name="connsiteX9" fmla="*/ 625475 w 2479675"/>
              <a:gd name="connsiteY9" fmla="*/ 146050 h 1638300"/>
              <a:gd name="connsiteX10" fmla="*/ 631825 w 2479675"/>
              <a:gd name="connsiteY10" fmla="*/ 269875 h 1638300"/>
              <a:gd name="connsiteX11" fmla="*/ 727075 w 2479675"/>
              <a:gd name="connsiteY11" fmla="*/ 276225 h 1638300"/>
              <a:gd name="connsiteX12" fmla="*/ 727075 w 2479675"/>
              <a:gd name="connsiteY12" fmla="*/ 327025 h 1638300"/>
              <a:gd name="connsiteX13" fmla="*/ 733425 w 2479675"/>
              <a:gd name="connsiteY13" fmla="*/ 330200 h 1638300"/>
              <a:gd name="connsiteX14" fmla="*/ 736600 w 2479675"/>
              <a:gd name="connsiteY14" fmla="*/ 431800 h 1638300"/>
              <a:gd name="connsiteX15" fmla="*/ 793750 w 2479675"/>
              <a:gd name="connsiteY15" fmla="*/ 431800 h 1638300"/>
              <a:gd name="connsiteX16" fmla="*/ 800100 w 2479675"/>
              <a:gd name="connsiteY16" fmla="*/ 508000 h 1638300"/>
              <a:gd name="connsiteX17" fmla="*/ 901700 w 2479675"/>
              <a:gd name="connsiteY17" fmla="*/ 514350 h 1638300"/>
              <a:gd name="connsiteX18" fmla="*/ 901700 w 2479675"/>
              <a:gd name="connsiteY18" fmla="*/ 561975 h 1638300"/>
              <a:gd name="connsiteX19" fmla="*/ 1060450 w 2479675"/>
              <a:gd name="connsiteY19" fmla="*/ 558800 h 1638300"/>
              <a:gd name="connsiteX20" fmla="*/ 1069975 w 2479675"/>
              <a:gd name="connsiteY20" fmla="*/ 676275 h 1638300"/>
              <a:gd name="connsiteX21" fmla="*/ 2479675 w 2479675"/>
              <a:gd name="connsiteY21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454025 w 2479675"/>
              <a:gd name="connsiteY5" fmla="*/ 66675 h 1638300"/>
              <a:gd name="connsiteX6" fmla="*/ 454025 w 2479675"/>
              <a:gd name="connsiteY6" fmla="*/ 104775 h 1638300"/>
              <a:gd name="connsiteX7" fmla="*/ 600075 w 2479675"/>
              <a:gd name="connsiteY7" fmla="*/ 104775 h 1638300"/>
              <a:gd name="connsiteX8" fmla="*/ 600075 w 2479675"/>
              <a:gd name="connsiteY8" fmla="*/ 146050 h 1638300"/>
              <a:gd name="connsiteX9" fmla="*/ 625475 w 2479675"/>
              <a:gd name="connsiteY9" fmla="*/ 146050 h 1638300"/>
              <a:gd name="connsiteX10" fmla="*/ 631825 w 2479675"/>
              <a:gd name="connsiteY10" fmla="*/ 269875 h 1638300"/>
              <a:gd name="connsiteX11" fmla="*/ 727075 w 2479675"/>
              <a:gd name="connsiteY11" fmla="*/ 276225 h 1638300"/>
              <a:gd name="connsiteX12" fmla="*/ 727075 w 2479675"/>
              <a:gd name="connsiteY12" fmla="*/ 327025 h 1638300"/>
              <a:gd name="connsiteX13" fmla="*/ 733425 w 2479675"/>
              <a:gd name="connsiteY13" fmla="*/ 330200 h 1638300"/>
              <a:gd name="connsiteX14" fmla="*/ 736600 w 2479675"/>
              <a:gd name="connsiteY14" fmla="*/ 431800 h 1638300"/>
              <a:gd name="connsiteX15" fmla="*/ 793750 w 2479675"/>
              <a:gd name="connsiteY15" fmla="*/ 431800 h 1638300"/>
              <a:gd name="connsiteX16" fmla="*/ 800100 w 2479675"/>
              <a:gd name="connsiteY16" fmla="*/ 508000 h 1638300"/>
              <a:gd name="connsiteX17" fmla="*/ 901700 w 2479675"/>
              <a:gd name="connsiteY17" fmla="*/ 514350 h 1638300"/>
              <a:gd name="connsiteX18" fmla="*/ 901700 w 2479675"/>
              <a:gd name="connsiteY18" fmla="*/ 561975 h 1638300"/>
              <a:gd name="connsiteX19" fmla="*/ 1060450 w 2479675"/>
              <a:gd name="connsiteY19" fmla="*/ 558800 h 1638300"/>
              <a:gd name="connsiteX20" fmla="*/ 1069975 w 2479675"/>
              <a:gd name="connsiteY20" fmla="*/ 676275 h 1638300"/>
              <a:gd name="connsiteX21" fmla="*/ 2479675 w 2479675"/>
              <a:gd name="connsiteY21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454025 w 2479675"/>
              <a:gd name="connsiteY5" fmla="*/ 66675 h 1638300"/>
              <a:gd name="connsiteX6" fmla="*/ 454025 w 2479675"/>
              <a:gd name="connsiteY6" fmla="*/ 104775 h 1638300"/>
              <a:gd name="connsiteX7" fmla="*/ 600075 w 2479675"/>
              <a:gd name="connsiteY7" fmla="*/ 104775 h 1638300"/>
              <a:gd name="connsiteX8" fmla="*/ 600075 w 2479675"/>
              <a:gd name="connsiteY8" fmla="*/ 146050 h 1638300"/>
              <a:gd name="connsiteX9" fmla="*/ 625475 w 2479675"/>
              <a:gd name="connsiteY9" fmla="*/ 146050 h 1638300"/>
              <a:gd name="connsiteX10" fmla="*/ 631825 w 2479675"/>
              <a:gd name="connsiteY10" fmla="*/ 269875 h 1638300"/>
              <a:gd name="connsiteX11" fmla="*/ 727075 w 2479675"/>
              <a:gd name="connsiteY11" fmla="*/ 276225 h 1638300"/>
              <a:gd name="connsiteX12" fmla="*/ 727075 w 2479675"/>
              <a:gd name="connsiteY12" fmla="*/ 327025 h 1638300"/>
              <a:gd name="connsiteX13" fmla="*/ 733425 w 2479675"/>
              <a:gd name="connsiteY13" fmla="*/ 330200 h 1638300"/>
              <a:gd name="connsiteX14" fmla="*/ 736600 w 2479675"/>
              <a:gd name="connsiteY14" fmla="*/ 431800 h 1638300"/>
              <a:gd name="connsiteX15" fmla="*/ 793750 w 2479675"/>
              <a:gd name="connsiteY15" fmla="*/ 431800 h 1638300"/>
              <a:gd name="connsiteX16" fmla="*/ 800100 w 2479675"/>
              <a:gd name="connsiteY16" fmla="*/ 508000 h 1638300"/>
              <a:gd name="connsiteX17" fmla="*/ 901700 w 2479675"/>
              <a:gd name="connsiteY17" fmla="*/ 514350 h 1638300"/>
              <a:gd name="connsiteX18" fmla="*/ 901700 w 2479675"/>
              <a:gd name="connsiteY18" fmla="*/ 561975 h 1638300"/>
              <a:gd name="connsiteX19" fmla="*/ 1060450 w 2479675"/>
              <a:gd name="connsiteY19" fmla="*/ 558800 h 1638300"/>
              <a:gd name="connsiteX20" fmla="*/ 1069975 w 2479675"/>
              <a:gd name="connsiteY20" fmla="*/ 676275 h 1638300"/>
              <a:gd name="connsiteX21" fmla="*/ 1130300 w 2479675"/>
              <a:gd name="connsiteY21" fmla="*/ 685800 h 1638300"/>
              <a:gd name="connsiteX22" fmla="*/ 2479675 w 2479675"/>
              <a:gd name="connsiteY22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454025 w 2479675"/>
              <a:gd name="connsiteY5" fmla="*/ 66675 h 1638300"/>
              <a:gd name="connsiteX6" fmla="*/ 454025 w 2479675"/>
              <a:gd name="connsiteY6" fmla="*/ 104775 h 1638300"/>
              <a:gd name="connsiteX7" fmla="*/ 600075 w 2479675"/>
              <a:gd name="connsiteY7" fmla="*/ 104775 h 1638300"/>
              <a:gd name="connsiteX8" fmla="*/ 600075 w 2479675"/>
              <a:gd name="connsiteY8" fmla="*/ 146050 h 1638300"/>
              <a:gd name="connsiteX9" fmla="*/ 625475 w 2479675"/>
              <a:gd name="connsiteY9" fmla="*/ 146050 h 1638300"/>
              <a:gd name="connsiteX10" fmla="*/ 631825 w 2479675"/>
              <a:gd name="connsiteY10" fmla="*/ 269875 h 1638300"/>
              <a:gd name="connsiteX11" fmla="*/ 727075 w 2479675"/>
              <a:gd name="connsiteY11" fmla="*/ 276225 h 1638300"/>
              <a:gd name="connsiteX12" fmla="*/ 727075 w 2479675"/>
              <a:gd name="connsiteY12" fmla="*/ 327025 h 1638300"/>
              <a:gd name="connsiteX13" fmla="*/ 733425 w 2479675"/>
              <a:gd name="connsiteY13" fmla="*/ 330200 h 1638300"/>
              <a:gd name="connsiteX14" fmla="*/ 736600 w 2479675"/>
              <a:gd name="connsiteY14" fmla="*/ 431800 h 1638300"/>
              <a:gd name="connsiteX15" fmla="*/ 793750 w 2479675"/>
              <a:gd name="connsiteY15" fmla="*/ 431800 h 1638300"/>
              <a:gd name="connsiteX16" fmla="*/ 800100 w 2479675"/>
              <a:gd name="connsiteY16" fmla="*/ 508000 h 1638300"/>
              <a:gd name="connsiteX17" fmla="*/ 901700 w 2479675"/>
              <a:gd name="connsiteY17" fmla="*/ 514350 h 1638300"/>
              <a:gd name="connsiteX18" fmla="*/ 901700 w 2479675"/>
              <a:gd name="connsiteY18" fmla="*/ 561975 h 1638300"/>
              <a:gd name="connsiteX19" fmla="*/ 1060450 w 2479675"/>
              <a:gd name="connsiteY19" fmla="*/ 558800 h 1638300"/>
              <a:gd name="connsiteX20" fmla="*/ 1069975 w 2479675"/>
              <a:gd name="connsiteY20" fmla="*/ 676275 h 1638300"/>
              <a:gd name="connsiteX21" fmla="*/ 1130300 w 2479675"/>
              <a:gd name="connsiteY21" fmla="*/ 685800 h 1638300"/>
              <a:gd name="connsiteX22" fmla="*/ 2479675 w 2479675"/>
              <a:gd name="connsiteY22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454025 w 2479675"/>
              <a:gd name="connsiteY5" fmla="*/ 66675 h 1638300"/>
              <a:gd name="connsiteX6" fmla="*/ 454025 w 2479675"/>
              <a:gd name="connsiteY6" fmla="*/ 104775 h 1638300"/>
              <a:gd name="connsiteX7" fmla="*/ 600075 w 2479675"/>
              <a:gd name="connsiteY7" fmla="*/ 104775 h 1638300"/>
              <a:gd name="connsiteX8" fmla="*/ 600075 w 2479675"/>
              <a:gd name="connsiteY8" fmla="*/ 146050 h 1638300"/>
              <a:gd name="connsiteX9" fmla="*/ 625475 w 2479675"/>
              <a:gd name="connsiteY9" fmla="*/ 146050 h 1638300"/>
              <a:gd name="connsiteX10" fmla="*/ 631825 w 2479675"/>
              <a:gd name="connsiteY10" fmla="*/ 269875 h 1638300"/>
              <a:gd name="connsiteX11" fmla="*/ 727075 w 2479675"/>
              <a:gd name="connsiteY11" fmla="*/ 276225 h 1638300"/>
              <a:gd name="connsiteX12" fmla="*/ 727075 w 2479675"/>
              <a:gd name="connsiteY12" fmla="*/ 327025 h 1638300"/>
              <a:gd name="connsiteX13" fmla="*/ 733425 w 2479675"/>
              <a:gd name="connsiteY13" fmla="*/ 330200 h 1638300"/>
              <a:gd name="connsiteX14" fmla="*/ 736600 w 2479675"/>
              <a:gd name="connsiteY14" fmla="*/ 431800 h 1638300"/>
              <a:gd name="connsiteX15" fmla="*/ 793750 w 2479675"/>
              <a:gd name="connsiteY15" fmla="*/ 431800 h 1638300"/>
              <a:gd name="connsiteX16" fmla="*/ 800100 w 2479675"/>
              <a:gd name="connsiteY16" fmla="*/ 508000 h 1638300"/>
              <a:gd name="connsiteX17" fmla="*/ 901700 w 2479675"/>
              <a:gd name="connsiteY17" fmla="*/ 514350 h 1638300"/>
              <a:gd name="connsiteX18" fmla="*/ 901700 w 2479675"/>
              <a:gd name="connsiteY18" fmla="*/ 561975 h 1638300"/>
              <a:gd name="connsiteX19" fmla="*/ 1060450 w 2479675"/>
              <a:gd name="connsiteY19" fmla="*/ 558800 h 1638300"/>
              <a:gd name="connsiteX20" fmla="*/ 1069975 w 2479675"/>
              <a:gd name="connsiteY20" fmla="*/ 676275 h 1638300"/>
              <a:gd name="connsiteX21" fmla="*/ 1133475 w 2479675"/>
              <a:gd name="connsiteY21" fmla="*/ 676275 h 1638300"/>
              <a:gd name="connsiteX22" fmla="*/ 2479675 w 2479675"/>
              <a:gd name="connsiteY22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454025 w 2479675"/>
              <a:gd name="connsiteY5" fmla="*/ 66675 h 1638300"/>
              <a:gd name="connsiteX6" fmla="*/ 454025 w 2479675"/>
              <a:gd name="connsiteY6" fmla="*/ 104775 h 1638300"/>
              <a:gd name="connsiteX7" fmla="*/ 600075 w 2479675"/>
              <a:gd name="connsiteY7" fmla="*/ 104775 h 1638300"/>
              <a:gd name="connsiteX8" fmla="*/ 600075 w 2479675"/>
              <a:gd name="connsiteY8" fmla="*/ 146050 h 1638300"/>
              <a:gd name="connsiteX9" fmla="*/ 625475 w 2479675"/>
              <a:gd name="connsiteY9" fmla="*/ 146050 h 1638300"/>
              <a:gd name="connsiteX10" fmla="*/ 631825 w 2479675"/>
              <a:gd name="connsiteY10" fmla="*/ 269875 h 1638300"/>
              <a:gd name="connsiteX11" fmla="*/ 727075 w 2479675"/>
              <a:gd name="connsiteY11" fmla="*/ 276225 h 1638300"/>
              <a:gd name="connsiteX12" fmla="*/ 727075 w 2479675"/>
              <a:gd name="connsiteY12" fmla="*/ 327025 h 1638300"/>
              <a:gd name="connsiteX13" fmla="*/ 733425 w 2479675"/>
              <a:gd name="connsiteY13" fmla="*/ 330200 h 1638300"/>
              <a:gd name="connsiteX14" fmla="*/ 736600 w 2479675"/>
              <a:gd name="connsiteY14" fmla="*/ 431800 h 1638300"/>
              <a:gd name="connsiteX15" fmla="*/ 793750 w 2479675"/>
              <a:gd name="connsiteY15" fmla="*/ 431800 h 1638300"/>
              <a:gd name="connsiteX16" fmla="*/ 800100 w 2479675"/>
              <a:gd name="connsiteY16" fmla="*/ 508000 h 1638300"/>
              <a:gd name="connsiteX17" fmla="*/ 901700 w 2479675"/>
              <a:gd name="connsiteY17" fmla="*/ 514350 h 1638300"/>
              <a:gd name="connsiteX18" fmla="*/ 901700 w 2479675"/>
              <a:gd name="connsiteY18" fmla="*/ 561975 h 1638300"/>
              <a:gd name="connsiteX19" fmla="*/ 1060450 w 2479675"/>
              <a:gd name="connsiteY19" fmla="*/ 558800 h 1638300"/>
              <a:gd name="connsiteX20" fmla="*/ 1069975 w 2479675"/>
              <a:gd name="connsiteY20" fmla="*/ 676275 h 1638300"/>
              <a:gd name="connsiteX21" fmla="*/ 1133475 w 2479675"/>
              <a:gd name="connsiteY21" fmla="*/ 676275 h 1638300"/>
              <a:gd name="connsiteX22" fmla="*/ 1149350 w 2479675"/>
              <a:gd name="connsiteY22" fmla="*/ 730250 h 1638300"/>
              <a:gd name="connsiteX23" fmla="*/ 2479675 w 2479675"/>
              <a:gd name="connsiteY23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454025 w 2479675"/>
              <a:gd name="connsiteY5" fmla="*/ 66675 h 1638300"/>
              <a:gd name="connsiteX6" fmla="*/ 454025 w 2479675"/>
              <a:gd name="connsiteY6" fmla="*/ 104775 h 1638300"/>
              <a:gd name="connsiteX7" fmla="*/ 600075 w 2479675"/>
              <a:gd name="connsiteY7" fmla="*/ 104775 h 1638300"/>
              <a:gd name="connsiteX8" fmla="*/ 600075 w 2479675"/>
              <a:gd name="connsiteY8" fmla="*/ 146050 h 1638300"/>
              <a:gd name="connsiteX9" fmla="*/ 625475 w 2479675"/>
              <a:gd name="connsiteY9" fmla="*/ 146050 h 1638300"/>
              <a:gd name="connsiteX10" fmla="*/ 631825 w 2479675"/>
              <a:gd name="connsiteY10" fmla="*/ 269875 h 1638300"/>
              <a:gd name="connsiteX11" fmla="*/ 727075 w 2479675"/>
              <a:gd name="connsiteY11" fmla="*/ 276225 h 1638300"/>
              <a:gd name="connsiteX12" fmla="*/ 727075 w 2479675"/>
              <a:gd name="connsiteY12" fmla="*/ 327025 h 1638300"/>
              <a:gd name="connsiteX13" fmla="*/ 733425 w 2479675"/>
              <a:gd name="connsiteY13" fmla="*/ 330200 h 1638300"/>
              <a:gd name="connsiteX14" fmla="*/ 736600 w 2479675"/>
              <a:gd name="connsiteY14" fmla="*/ 431800 h 1638300"/>
              <a:gd name="connsiteX15" fmla="*/ 793750 w 2479675"/>
              <a:gd name="connsiteY15" fmla="*/ 431800 h 1638300"/>
              <a:gd name="connsiteX16" fmla="*/ 800100 w 2479675"/>
              <a:gd name="connsiteY16" fmla="*/ 508000 h 1638300"/>
              <a:gd name="connsiteX17" fmla="*/ 901700 w 2479675"/>
              <a:gd name="connsiteY17" fmla="*/ 514350 h 1638300"/>
              <a:gd name="connsiteX18" fmla="*/ 901700 w 2479675"/>
              <a:gd name="connsiteY18" fmla="*/ 561975 h 1638300"/>
              <a:gd name="connsiteX19" fmla="*/ 1060450 w 2479675"/>
              <a:gd name="connsiteY19" fmla="*/ 558800 h 1638300"/>
              <a:gd name="connsiteX20" fmla="*/ 1069975 w 2479675"/>
              <a:gd name="connsiteY20" fmla="*/ 676275 h 1638300"/>
              <a:gd name="connsiteX21" fmla="*/ 1133475 w 2479675"/>
              <a:gd name="connsiteY21" fmla="*/ 676275 h 1638300"/>
              <a:gd name="connsiteX22" fmla="*/ 1149350 w 2479675"/>
              <a:gd name="connsiteY22" fmla="*/ 730250 h 1638300"/>
              <a:gd name="connsiteX23" fmla="*/ 2479675 w 2479675"/>
              <a:gd name="connsiteY23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454025 w 2479675"/>
              <a:gd name="connsiteY5" fmla="*/ 66675 h 1638300"/>
              <a:gd name="connsiteX6" fmla="*/ 454025 w 2479675"/>
              <a:gd name="connsiteY6" fmla="*/ 104775 h 1638300"/>
              <a:gd name="connsiteX7" fmla="*/ 600075 w 2479675"/>
              <a:gd name="connsiteY7" fmla="*/ 104775 h 1638300"/>
              <a:gd name="connsiteX8" fmla="*/ 600075 w 2479675"/>
              <a:gd name="connsiteY8" fmla="*/ 146050 h 1638300"/>
              <a:gd name="connsiteX9" fmla="*/ 625475 w 2479675"/>
              <a:gd name="connsiteY9" fmla="*/ 146050 h 1638300"/>
              <a:gd name="connsiteX10" fmla="*/ 631825 w 2479675"/>
              <a:gd name="connsiteY10" fmla="*/ 269875 h 1638300"/>
              <a:gd name="connsiteX11" fmla="*/ 727075 w 2479675"/>
              <a:gd name="connsiteY11" fmla="*/ 276225 h 1638300"/>
              <a:gd name="connsiteX12" fmla="*/ 727075 w 2479675"/>
              <a:gd name="connsiteY12" fmla="*/ 327025 h 1638300"/>
              <a:gd name="connsiteX13" fmla="*/ 733425 w 2479675"/>
              <a:gd name="connsiteY13" fmla="*/ 330200 h 1638300"/>
              <a:gd name="connsiteX14" fmla="*/ 736600 w 2479675"/>
              <a:gd name="connsiteY14" fmla="*/ 431800 h 1638300"/>
              <a:gd name="connsiteX15" fmla="*/ 793750 w 2479675"/>
              <a:gd name="connsiteY15" fmla="*/ 431800 h 1638300"/>
              <a:gd name="connsiteX16" fmla="*/ 800100 w 2479675"/>
              <a:gd name="connsiteY16" fmla="*/ 508000 h 1638300"/>
              <a:gd name="connsiteX17" fmla="*/ 901700 w 2479675"/>
              <a:gd name="connsiteY17" fmla="*/ 514350 h 1638300"/>
              <a:gd name="connsiteX18" fmla="*/ 901700 w 2479675"/>
              <a:gd name="connsiteY18" fmla="*/ 561975 h 1638300"/>
              <a:gd name="connsiteX19" fmla="*/ 1060450 w 2479675"/>
              <a:gd name="connsiteY19" fmla="*/ 558800 h 1638300"/>
              <a:gd name="connsiteX20" fmla="*/ 1069975 w 2479675"/>
              <a:gd name="connsiteY20" fmla="*/ 676275 h 1638300"/>
              <a:gd name="connsiteX21" fmla="*/ 1133475 w 2479675"/>
              <a:gd name="connsiteY21" fmla="*/ 676275 h 1638300"/>
              <a:gd name="connsiteX22" fmla="*/ 1133475 w 2479675"/>
              <a:gd name="connsiteY22" fmla="*/ 736600 h 1638300"/>
              <a:gd name="connsiteX23" fmla="*/ 2479675 w 2479675"/>
              <a:gd name="connsiteY23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454025 w 2479675"/>
              <a:gd name="connsiteY5" fmla="*/ 66675 h 1638300"/>
              <a:gd name="connsiteX6" fmla="*/ 454025 w 2479675"/>
              <a:gd name="connsiteY6" fmla="*/ 104775 h 1638300"/>
              <a:gd name="connsiteX7" fmla="*/ 600075 w 2479675"/>
              <a:gd name="connsiteY7" fmla="*/ 104775 h 1638300"/>
              <a:gd name="connsiteX8" fmla="*/ 600075 w 2479675"/>
              <a:gd name="connsiteY8" fmla="*/ 146050 h 1638300"/>
              <a:gd name="connsiteX9" fmla="*/ 625475 w 2479675"/>
              <a:gd name="connsiteY9" fmla="*/ 146050 h 1638300"/>
              <a:gd name="connsiteX10" fmla="*/ 631825 w 2479675"/>
              <a:gd name="connsiteY10" fmla="*/ 269875 h 1638300"/>
              <a:gd name="connsiteX11" fmla="*/ 727075 w 2479675"/>
              <a:gd name="connsiteY11" fmla="*/ 276225 h 1638300"/>
              <a:gd name="connsiteX12" fmla="*/ 727075 w 2479675"/>
              <a:gd name="connsiteY12" fmla="*/ 327025 h 1638300"/>
              <a:gd name="connsiteX13" fmla="*/ 733425 w 2479675"/>
              <a:gd name="connsiteY13" fmla="*/ 330200 h 1638300"/>
              <a:gd name="connsiteX14" fmla="*/ 736600 w 2479675"/>
              <a:gd name="connsiteY14" fmla="*/ 431800 h 1638300"/>
              <a:gd name="connsiteX15" fmla="*/ 793750 w 2479675"/>
              <a:gd name="connsiteY15" fmla="*/ 431800 h 1638300"/>
              <a:gd name="connsiteX16" fmla="*/ 800100 w 2479675"/>
              <a:gd name="connsiteY16" fmla="*/ 508000 h 1638300"/>
              <a:gd name="connsiteX17" fmla="*/ 901700 w 2479675"/>
              <a:gd name="connsiteY17" fmla="*/ 514350 h 1638300"/>
              <a:gd name="connsiteX18" fmla="*/ 901700 w 2479675"/>
              <a:gd name="connsiteY18" fmla="*/ 561975 h 1638300"/>
              <a:gd name="connsiteX19" fmla="*/ 1060450 w 2479675"/>
              <a:gd name="connsiteY19" fmla="*/ 558800 h 1638300"/>
              <a:gd name="connsiteX20" fmla="*/ 1069975 w 2479675"/>
              <a:gd name="connsiteY20" fmla="*/ 676275 h 1638300"/>
              <a:gd name="connsiteX21" fmla="*/ 1133475 w 2479675"/>
              <a:gd name="connsiteY21" fmla="*/ 676275 h 1638300"/>
              <a:gd name="connsiteX22" fmla="*/ 1133475 w 2479675"/>
              <a:gd name="connsiteY22" fmla="*/ 736600 h 1638300"/>
              <a:gd name="connsiteX23" fmla="*/ 1190625 w 2479675"/>
              <a:gd name="connsiteY23" fmla="*/ 736600 h 1638300"/>
              <a:gd name="connsiteX24" fmla="*/ 2479675 w 2479675"/>
              <a:gd name="connsiteY24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454025 w 2479675"/>
              <a:gd name="connsiteY5" fmla="*/ 66675 h 1638300"/>
              <a:gd name="connsiteX6" fmla="*/ 454025 w 2479675"/>
              <a:gd name="connsiteY6" fmla="*/ 104775 h 1638300"/>
              <a:gd name="connsiteX7" fmla="*/ 600075 w 2479675"/>
              <a:gd name="connsiteY7" fmla="*/ 104775 h 1638300"/>
              <a:gd name="connsiteX8" fmla="*/ 600075 w 2479675"/>
              <a:gd name="connsiteY8" fmla="*/ 146050 h 1638300"/>
              <a:gd name="connsiteX9" fmla="*/ 625475 w 2479675"/>
              <a:gd name="connsiteY9" fmla="*/ 146050 h 1638300"/>
              <a:gd name="connsiteX10" fmla="*/ 631825 w 2479675"/>
              <a:gd name="connsiteY10" fmla="*/ 269875 h 1638300"/>
              <a:gd name="connsiteX11" fmla="*/ 727075 w 2479675"/>
              <a:gd name="connsiteY11" fmla="*/ 276225 h 1638300"/>
              <a:gd name="connsiteX12" fmla="*/ 727075 w 2479675"/>
              <a:gd name="connsiteY12" fmla="*/ 327025 h 1638300"/>
              <a:gd name="connsiteX13" fmla="*/ 733425 w 2479675"/>
              <a:gd name="connsiteY13" fmla="*/ 330200 h 1638300"/>
              <a:gd name="connsiteX14" fmla="*/ 736600 w 2479675"/>
              <a:gd name="connsiteY14" fmla="*/ 431800 h 1638300"/>
              <a:gd name="connsiteX15" fmla="*/ 793750 w 2479675"/>
              <a:gd name="connsiteY15" fmla="*/ 431800 h 1638300"/>
              <a:gd name="connsiteX16" fmla="*/ 800100 w 2479675"/>
              <a:gd name="connsiteY16" fmla="*/ 508000 h 1638300"/>
              <a:gd name="connsiteX17" fmla="*/ 901700 w 2479675"/>
              <a:gd name="connsiteY17" fmla="*/ 514350 h 1638300"/>
              <a:gd name="connsiteX18" fmla="*/ 901700 w 2479675"/>
              <a:gd name="connsiteY18" fmla="*/ 561975 h 1638300"/>
              <a:gd name="connsiteX19" fmla="*/ 1060450 w 2479675"/>
              <a:gd name="connsiteY19" fmla="*/ 558800 h 1638300"/>
              <a:gd name="connsiteX20" fmla="*/ 1069975 w 2479675"/>
              <a:gd name="connsiteY20" fmla="*/ 676275 h 1638300"/>
              <a:gd name="connsiteX21" fmla="*/ 1133475 w 2479675"/>
              <a:gd name="connsiteY21" fmla="*/ 676275 h 1638300"/>
              <a:gd name="connsiteX22" fmla="*/ 1133475 w 2479675"/>
              <a:gd name="connsiteY22" fmla="*/ 736600 h 1638300"/>
              <a:gd name="connsiteX23" fmla="*/ 1190625 w 2479675"/>
              <a:gd name="connsiteY23" fmla="*/ 736600 h 1638300"/>
              <a:gd name="connsiteX24" fmla="*/ 2479675 w 2479675"/>
              <a:gd name="connsiteY24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454025 w 2479675"/>
              <a:gd name="connsiteY5" fmla="*/ 66675 h 1638300"/>
              <a:gd name="connsiteX6" fmla="*/ 454025 w 2479675"/>
              <a:gd name="connsiteY6" fmla="*/ 104775 h 1638300"/>
              <a:gd name="connsiteX7" fmla="*/ 600075 w 2479675"/>
              <a:gd name="connsiteY7" fmla="*/ 104775 h 1638300"/>
              <a:gd name="connsiteX8" fmla="*/ 600075 w 2479675"/>
              <a:gd name="connsiteY8" fmla="*/ 146050 h 1638300"/>
              <a:gd name="connsiteX9" fmla="*/ 625475 w 2479675"/>
              <a:gd name="connsiteY9" fmla="*/ 146050 h 1638300"/>
              <a:gd name="connsiteX10" fmla="*/ 631825 w 2479675"/>
              <a:gd name="connsiteY10" fmla="*/ 269875 h 1638300"/>
              <a:gd name="connsiteX11" fmla="*/ 727075 w 2479675"/>
              <a:gd name="connsiteY11" fmla="*/ 276225 h 1638300"/>
              <a:gd name="connsiteX12" fmla="*/ 727075 w 2479675"/>
              <a:gd name="connsiteY12" fmla="*/ 327025 h 1638300"/>
              <a:gd name="connsiteX13" fmla="*/ 733425 w 2479675"/>
              <a:gd name="connsiteY13" fmla="*/ 330200 h 1638300"/>
              <a:gd name="connsiteX14" fmla="*/ 736600 w 2479675"/>
              <a:gd name="connsiteY14" fmla="*/ 431800 h 1638300"/>
              <a:gd name="connsiteX15" fmla="*/ 793750 w 2479675"/>
              <a:gd name="connsiteY15" fmla="*/ 431800 h 1638300"/>
              <a:gd name="connsiteX16" fmla="*/ 800100 w 2479675"/>
              <a:gd name="connsiteY16" fmla="*/ 508000 h 1638300"/>
              <a:gd name="connsiteX17" fmla="*/ 901700 w 2479675"/>
              <a:gd name="connsiteY17" fmla="*/ 514350 h 1638300"/>
              <a:gd name="connsiteX18" fmla="*/ 901700 w 2479675"/>
              <a:gd name="connsiteY18" fmla="*/ 561975 h 1638300"/>
              <a:gd name="connsiteX19" fmla="*/ 1060450 w 2479675"/>
              <a:gd name="connsiteY19" fmla="*/ 558800 h 1638300"/>
              <a:gd name="connsiteX20" fmla="*/ 1069975 w 2479675"/>
              <a:gd name="connsiteY20" fmla="*/ 676275 h 1638300"/>
              <a:gd name="connsiteX21" fmla="*/ 1133475 w 2479675"/>
              <a:gd name="connsiteY21" fmla="*/ 676275 h 1638300"/>
              <a:gd name="connsiteX22" fmla="*/ 1133475 w 2479675"/>
              <a:gd name="connsiteY22" fmla="*/ 736600 h 1638300"/>
              <a:gd name="connsiteX23" fmla="*/ 1190625 w 2479675"/>
              <a:gd name="connsiteY23" fmla="*/ 736600 h 1638300"/>
              <a:gd name="connsiteX24" fmla="*/ 1203325 w 2479675"/>
              <a:gd name="connsiteY24" fmla="*/ 815975 h 1638300"/>
              <a:gd name="connsiteX25" fmla="*/ 2479675 w 2479675"/>
              <a:gd name="connsiteY25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454025 w 2479675"/>
              <a:gd name="connsiteY5" fmla="*/ 66675 h 1638300"/>
              <a:gd name="connsiteX6" fmla="*/ 454025 w 2479675"/>
              <a:gd name="connsiteY6" fmla="*/ 104775 h 1638300"/>
              <a:gd name="connsiteX7" fmla="*/ 600075 w 2479675"/>
              <a:gd name="connsiteY7" fmla="*/ 104775 h 1638300"/>
              <a:gd name="connsiteX8" fmla="*/ 600075 w 2479675"/>
              <a:gd name="connsiteY8" fmla="*/ 146050 h 1638300"/>
              <a:gd name="connsiteX9" fmla="*/ 625475 w 2479675"/>
              <a:gd name="connsiteY9" fmla="*/ 146050 h 1638300"/>
              <a:gd name="connsiteX10" fmla="*/ 631825 w 2479675"/>
              <a:gd name="connsiteY10" fmla="*/ 269875 h 1638300"/>
              <a:gd name="connsiteX11" fmla="*/ 727075 w 2479675"/>
              <a:gd name="connsiteY11" fmla="*/ 276225 h 1638300"/>
              <a:gd name="connsiteX12" fmla="*/ 727075 w 2479675"/>
              <a:gd name="connsiteY12" fmla="*/ 327025 h 1638300"/>
              <a:gd name="connsiteX13" fmla="*/ 733425 w 2479675"/>
              <a:gd name="connsiteY13" fmla="*/ 330200 h 1638300"/>
              <a:gd name="connsiteX14" fmla="*/ 736600 w 2479675"/>
              <a:gd name="connsiteY14" fmla="*/ 431800 h 1638300"/>
              <a:gd name="connsiteX15" fmla="*/ 793750 w 2479675"/>
              <a:gd name="connsiteY15" fmla="*/ 431800 h 1638300"/>
              <a:gd name="connsiteX16" fmla="*/ 800100 w 2479675"/>
              <a:gd name="connsiteY16" fmla="*/ 508000 h 1638300"/>
              <a:gd name="connsiteX17" fmla="*/ 901700 w 2479675"/>
              <a:gd name="connsiteY17" fmla="*/ 514350 h 1638300"/>
              <a:gd name="connsiteX18" fmla="*/ 901700 w 2479675"/>
              <a:gd name="connsiteY18" fmla="*/ 561975 h 1638300"/>
              <a:gd name="connsiteX19" fmla="*/ 1060450 w 2479675"/>
              <a:gd name="connsiteY19" fmla="*/ 558800 h 1638300"/>
              <a:gd name="connsiteX20" fmla="*/ 1069975 w 2479675"/>
              <a:gd name="connsiteY20" fmla="*/ 676275 h 1638300"/>
              <a:gd name="connsiteX21" fmla="*/ 1133475 w 2479675"/>
              <a:gd name="connsiteY21" fmla="*/ 676275 h 1638300"/>
              <a:gd name="connsiteX22" fmla="*/ 1133475 w 2479675"/>
              <a:gd name="connsiteY22" fmla="*/ 736600 h 1638300"/>
              <a:gd name="connsiteX23" fmla="*/ 1190625 w 2479675"/>
              <a:gd name="connsiteY23" fmla="*/ 736600 h 1638300"/>
              <a:gd name="connsiteX24" fmla="*/ 1203325 w 2479675"/>
              <a:gd name="connsiteY24" fmla="*/ 815975 h 1638300"/>
              <a:gd name="connsiteX25" fmla="*/ 2479675 w 2479675"/>
              <a:gd name="connsiteY25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454025 w 2479675"/>
              <a:gd name="connsiteY5" fmla="*/ 66675 h 1638300"/>
              <a:gd name="connsiteX6" fmla="*/ 454025 w 2479675"/>
              <a:gd name="connsiteY6" fmla="*/ 104775 h 1638300"/>
              <a:gd name="connsiteX7" fmla="*/ 600075 w 2479675"/>
              <a:gd name="connsiteY7" fmla="*/ 104775 h 1638300"/>
              <a:gd name="connsiteX8" fmla="*/ 600075 w 2479675"/>
              <a:gd name="connsiteY8" fmla="*/ 146050 h 1638300"/>
              <a:gd name="connsiteX9" fmla="*/ 625475 w 2479675"/>
              <a:gd name="connsiteY9" fmla="*/ 146050 h 1638300"/>
              <a:gd name="connsiteX10" fmla="*/ 631825 w 2479675"/>
              <a:gd name="connsiteY10" fmla="*/ 269875 h 1638300"/>
              <a:gd name="connsiteX11" fmla="*/ 727075 w 2479675"/>
              <a:gd name="connsiteY11" fmla="*/ 276225 h 1638300"/>
              <a:gd name="connsiteX12" fmla="*/ 727075 w 2479675"/>
              <a:gd name="connsiteY12" fmla="*/ 327025 h 1638300"/>
              <a:gd name="connsiteX13" fmla="*/ 733425 w 2479675"/>
              <a:gd name="connsiteY13" fmla="*/ 330200 h 1638300"/>
              <a:gd name="connsiteX14" fmla="*/ 736600 w 2479675"/>
              <a:gd name="connsiteY14" fmla="*/ 431800 h 1638300"/>
              <a:gd name="connsiteX15" fmla="*/ 793750 w 2479675"/>
              <a:gd name="connsiteY15" fmla="*/ 431800 h 1638300"/>
              <a:gd name="connsiteX16" fmla="*/ 800100 w 2479675"/>
              <a:gd name="connsiteY16" fmla="*/ 508000 h 1638300"/>
              <a:gd name="connsiteX17" fmla="*/ 901700 w 2479675"/>
              <a:gd name="connsiteY17" fmla="*/ 514350 h 1638300"/>
              <a:gd name="connsiteX18" fmla="*/ 901700 w 2479675"/>
              <a:gd name="connsiteY18" fmla="*/ 561975 h 1638300"/>
              <a:gd name="connsiteX19" fmla="*/ 1060450 w 2479675"/>
              <a:gd name="connsiteY19" fmla="*/ 558800 h 1638300"/>
              <a:gd name="connsiteX20" fmla="*/ 1069975 w 2479675"/>
              <a:gd name="connsiteY20" fmla="*/ 676275 h 1638300"/>
              <a:gd name="connsiteX21" fmla="*/ 1133475 w 2479675"/>
              <a:gd name="connsiteY21" fmla="*/ 676275 h 1638300"/>
              <a:gd name="connsiteX22" fmla="*/ 1133475 w 2479675"/>
              <a:gd name="connsiteY22" fmla="*/ 736600 h 1638300"/>
              <a:gd name="connsiteX23" fmla="*/ 1190625 w 2479675"/>
              <a:gd name="connsiteY23" fmla="*/ 736600 h 1638300"/>
              <a:gd name="connsiteX24" fmla="*/ 1193800 w 2479675"/>
              <a:gd name="connsiteY24" fmla="*/ 806450 h 1638300"/>
              <a:gd name="connsiteX25" fmla="*/ 2479675 w 2479675"/>
              <a:gd name="connsiteY25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454025 w 2479675"/>
              <a:gd name="connsiteY5" fmla="*/ 66675 h 1638300"/>
              <a:gd name="connsiteX6" fmla="*/ 454025 w 2479675"/>
              <a:gd name="connsiteY6" fmla="*/ 104775 h 1638300"/>
              <a:gd name="connsiteX7" fmla="*/ 600075 w 2479675"/>
              <a:gd name="connsiteY7" fmla="*/ 104775 h 1638300"/>
              <a:gd name="connsiteX8" fmla="*/ 600075 w 2479675"/>
              <a:gd name="connsiteY8" fmla="*/ 146050 h 1638300"/>
              <a:gd name="connsiteX9" fmla="*/ 625475 w 2479675"/>
              <a:gd name="connsiteY9" fmla="*/ 146050 h 1638300"/>
              <a:gd name="connsiteX10" fmla="*/ 631825 w 2479675"/>
              <a:gd name="connsiteY10" fmla="*/ 269875 h 1638300"/>
              <a:gd name="connsiteX11" fmla="*/ 727075 w 2479675"/>
              <a:gd name="connsiteY11" fmla="*/ 276225 h 1638300"/>
              <a:gd name="connsiteX12" fmla="*/ 727075 w 2479675"/>
              <a:gd name="connsiteY12" fmla="*/ 327025 h 1638300"/>
              <a:gd name="connsiteX13" fmla="*/ 733425 w 2479675"/>
              <a:gd name="connsiteY13" fmla="*/ 330200 h 1638300"/>
              <a:gd name="connsiteX14" fmla="*/ 736600 w 2479675"/>
              <a:gd name="connsiteY14" fmla="*/ 431800 h 1638300"/>
              <a:gd name="connsiteX15" fmla="*/ 793750 w 2479675"/>
              <a:gd name="connsiteY15" fmla="*/ 431800 h 1638300"/>
              <a:gd name="connsiteX16" fmla="*/ 800100 w 2479675"/>
              <a:gd name="connsiteY16" fmla="*/ 508000 h 1638300"/>
              <a:gd name="connsiteX17" fmla="*/ 901700 w 2479675"/>
              <a:gd name="connsiteY17" fmla="*/ 514350 h 1638300"/>
              <a:gd name="connsiteX18" fmla="*/ 901700 w 2479675"/>
              <a:gd name="connsiteY18" fmla="*/ 561975 h 1638300"/>
              <a:gd name="connsiteX19" fmla="*/ 1060450 w 2479675"/>
              <a:gd name="connsiteY19" fmla="*/ 558800 h 1638300"/>
              <a:gd name="connsiteX20" fmla="*/ 1069975 w 2479675"/>
              <a:gd name="connsiteY20" fmla="*/ 676275 h 1638300"/>
              <a:gd name="connsiteX21" fmla="*/ 1133475 w 2479675"/>
              <a:gd name="connsiteY21" fmla="*/ 676275 h 1638300"/>
              <a:gd name="connsiteX22" fmla="*/ 1133475 w 2479675"/>
              <a:gd name="connsiteY22" fmla="*/ 736600 h 1638300"/>
              <a:gd name="connsiteX23" fmla="*/ 1190625 w 2479675"/>
              <a:gd name="connsiteY23" fmla="*/ 736600 h 1638300"/>
              <a:gd name="connsiteX24" fmla="*/ 1193800 w 2479675"/>
              <a:gd name="connsiteY24" fmla="*/ 806450 h 1638300"/>
              <a:gd name="connsiteX25" fmla="*/ 1247775 w 2479675"/>
              <a:gd name="connsiteY25" fmla="*/ 812800 h 1638300"/>
              <a:gd name="connsiteX26" fmla="*/ 2479675 w 2479675"/>
              <a:gd name="connsiteY26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454025 w 2479675"/>
              <a:gd name="connsiteY5" fmla="*/ 66675 h 1638300"/>
              <a:gd name="connsiteX6" fmla="*/ 454025 w 2479675"/>
              <a:gd name="connsiteY6" fmla="*/ 104775 h 1638300"/>
              <a:gd name="connsiteX7" fmla="*/ 600075 w 2479675"/>
              <a:gd name="connsiteY7" fmla="*/ 104775 h 1638300"/>
              <a:gd name="connsiteX8" fmla="*/ 600075 w 2479675"/>
              <a:gd name="connsiteY8" fmla="*/ 146050 h 1638300"/>
              <a:gd name="connsiteX9" fmla="*/ 625475 w 2479675"/>
              <a:gd name="connsiteY9" fmla="*/ 146050 h 1638300"/>
              <a:gd name="connsiteX10" fmla="*/ 631825 w 2479675"/>
              <a:gd name="connsiteY10" fmla="*/ 269875 h 1638300"/>
              <a:gd name="connsiteX11" fmla="*/ 727075 w 2479675"/>
              <a:gd name="connsiteY11" fmla="*/ 276225 h 1638300"/>
              <a:gd name="connsiteX12" fmla="*/ 727075 w 2479675"/>
              <a:gd name="connsiteY12" fmla="*/ 327025 h 1638300"/>
              <a:gd name="connsiteX13" fmla="*/ 733425 w 2479675"/>
              <a:gd name="connsiteY13" fmla="*/ 330200 h 1638300"/>
              <a:gd name="connsiteX14" fmla="*/ 736600 w 2479675"/>
              <a:gd name="connsiteY14" fmla="*/ 431800 h 1638300"/>
              <a:gd name="connsiteX15" fmla="*/ 793750 w 2479675"/>
              <a:gd name="connsiteY15" fmla="*/ 431800 h 1638300"/>
              <a:gd name="connsiteX16" fmla="*/ 800100 w 2479675"/>
              <a:gd name="connsiteY16" fmla="*/ 508000 h 1638300"/>
              <a:gd name="connsiteX17" fmla="*/ 901700 w 2479675"/>
              <a:gd name="connsiteY17" fmla="*/ 514350 h 1638300"/>
              <a:gd name="connsiteX18" fmla="*/ 901700 w 2479675"/>
              <a:gd name="connsiteY18" fmla="*/ 561975 h 1638300"/>
              <a:gd name="connsiteX19" fmla="*/ 1060450 w 2479675"/>
              <a:gd name="connsiteY19" fmla="*/ 558800 h 1638300"/>
              <a:gd name="connsiteX20" fmla="*/ 1069975 w 2479675"/>
              <a:gd name="connsiteY20" fmla="*/ 676275 h 1638300"/>
              <a:gd name="connsiteX21" fmla="*/ 1133475 w 2479675"/>
              <a:gd name="connsiteY21" fmla="*/ 676275 h 1638300"/>
              <a:gd name="connsiteX22" fmla="*/ 1133475 w 2479675"/>
              <a:gd name="connsiteY22" fmla="*/ 736600 h 1638300"/>
              <a:gd name="connsiteX23" fmla="*/ 1190625 w 2479675"/>
              <a:gd name="connsiteY23" fmla="*/ 736600 h 1638300"/>
              <a:gd name="connsiteX24" fmla="*/ 1193800 w 2479675"/>
              <a:gd name="connsiteY24" fmla="*/ 806450 h 1638300"/>
              <a:gd name="connsiteX25" fmla="*/ 1247775 w 2479675"/>
              <a:gd name="connsiteY25" fmla="*/ 812800 h 1638300"/>
              <a:gd name="connsiteX26" fmla="*/ 2479675 w 2479675"/>
              <a:gd name="connsiteY26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454025 w 2479675"/>
              <a:gd name="connsiteY5" fmla="*/ 66675 h 1638300"/>
              <a:gd name="connsiteX6" fmla="*/ 454025 w 2479675"/>
              <a:gd name="connsiteY6" fmla="*/ 104775 h 1638300"/>
              <a:gd name="connsiteX7" fmla="*/ 600075 w 2479675"/>
              <a:gd name="connsiteY7" fmla="*/ 104775 h 1638300"/>
              <a:gd name="connsiteX8" fmla="*/ 600075 w 2479675"/>
              <a:gd name="connsiteY8" fmla="*/ 146050 h 1638300"/>
              <a:gd name="connsiteX9" fmla="*/ 625475 w 2479675"/>
              <a:gd name="connsiteY9" fmla="*/ 146050 h 1638300"/>
              <a:gd name="connsiteX10" fmla="*/ 631825 w 2479675"/>
              <a:gd name="connsiteY10" fmla="*/ 269875 h 1638300"/>
              <a:gd name="connsiteX11" fmla="*/ 727075 w 2479675"/>
              <a:gd name="connsiteY11" fmla="*/ 276225 h 1638300"/>
              <a:gd name="connsiteX12" fmla="*/ 727075 w 2479675"/>
              <a:gd name="connsiteY12" fmla="*/ 327025 h 1638300"/>
              <a:gd name="connsiteX13" fmla="*/ 733425 w 2479675"/>
              <a:gd name="connsiteY13" fmla="*/ 330200 h 1638300"/>
              <a:gd name="connsiteX14" fmla="*/ 736600 w 2479675"/>
              <a:gd name="connsiteY14" fmla="*/ 431800 h 1638300"/>
              <a:gd name="connsiteX15" fmla="*/ 793750 w 2479675"/>
              <a:gd name="connsiteY15" fmla="*/ 431800 h 1638300"/>
              <a:gd name="connsiteX16" fmla="*/ 800100 w 2479675"/>
              <a:gd name="connsiteY16" fmla="*/ 508000 h 1638300"/>
              <a:gd name="connsiteX17" fmla="*/ 901700 w 2479675"/>
              <a:gd name="connsiteY17" fmla="*/ 514350 h 1638300"/>
              <a:gd name="connsiteX18" fmla="*/ 901700 w 2479675"/>
              <a:gd name="connsiteY18" fmla="*/ 561975 h 1638300"/>
              <a:gd name="connsiteX19" fmla="*/ 1060450 w 2479675"/>
              <a:gd name="connsiteY19" fmla="*/ 558800 h 1638300"/>
              <a:gd name="connsiteX20" fmla="*/ 1069975 w 2479675"/>
              <a:gd name="connsiteY20" fmla="*/ 676275 h 1638300"/>
              <a:gd name="connsiteX21" fmla="*/ 1133475 w 2479675"/>
              <a:gd name="connsiteY21" fmla="*/ 676275 h 1638300"/>
              <a:gd name="connsiteX22" fmla="*/ 1133475 w 2479675"/>
              <a:gd name="connsiteY22" fmla="*/ 736600 h 1638300"/>
              <a:gd name="connsiteX23" fmla="*/ 1190625 w 2479675"/>
              <a:gd name="connsiteY23" fmla="*/ 736600 h 1638300"/>
              <a:gd name="connsiteX24" fmla="*/ 1193800 w 2479675"/>
              <a:gd name="connsiteY24" fmla="*/ 806450 h 1638300"/>
              <a:gd name="connsiteX25" fmla="*/ 1238250 w 2479675"/>
              <a:gd name="connsiteY25" fmla="*/ 803275 h 1638300"/>
              <a:gd name="connsiteX26" fmla="*/ 2479675 w 2479675"/>
              <a:gd name="connsiteY26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454025 w 2479675"/>
              <a:gd name="connsiteY5" fmla="*/ 66675 h 1638300"/>
              <a:gd name="connsiteX6" fmla="*/ 454025 w 2479675"/>
              <a:gd name="connsiteY6" fmla="*/ 104775 h 1638300"/>
              <a:gd name="connsiteX7" fmla="*/ 600075 w 2479675"/>
              <a:gd name="connsiteY7" fmla="*/ 104775 h 1638300"/>
              <a:gd name="connsiteX8" fmla="*/ 600075 w 2479675"/>
              <a:gd name="connsiteY8" fmla="*/ 146050 h 1638300"/>
              <a:gd name="connsiteX9" fmla="*/ 625475 w 2479675"/>
              <a:gd name="connsiteY9" fmla="*/ 146050 h 1638300"/>
              <a:gd name="connsiteX10" fmla="*/ 631825 w 2479675"/>
              <a:gd name="connsiteY10" fmla="*/ 269875 h 1638300"/>
              <a:gd name="connsiteX11" fmla="*/ 727075 w 2479675"/>
              <a:gd name="connsiteY11" fmla="*/ 276225 h 1638300"/>
              <a:gd name="connsiteX12" fmla="*/ 727075 w 2479675"/>
              <a:gd name="connsiteY12" fmla="*/ 327025 h 1638300"/>
              <a:gd name="connsiteX13" fmla="*/ 733425 w 2479675"/>
              <a:gd name="connsiteY13" fmla="*/ 330200 h 1638300"/>
              <a:gd name="connsiteX14" fmla="*/ 736600 w 2479675"/>
              <a:gd name="connsiteY14" fmla="*/ 431800 h 1638300"/>
              <a:gd name="connsiteX15" fmla="*/ 793750 w 2479675"/>
              <a:gd name="connsiteY15" fmla="*/ 431800 h 1638300"/>
              <a:gd name="connsiteX16" fmla="*/ 800100 w 2479675"/>
              <a:gd name="connsiteY16" fmla="*/ 508000 h 1638300"/>
              <a:gd name="connsiteX17" fmla="*/ 901700 w 2479675"/>
              <a:gd name="connsiteY17" fmla="*/ 514350 h 1638300"/>
              <a:gd name="connsiteX18" fmla="*/ 901700 w 2479675"/>
              <a:gd name="connsiteY18" fmla="*/ 561975 h 1638300"/>
              <a:gd name="connsiteX19" fmla="*/ 1060450 w 2479675"/>
              <a:gd name="connsiteY19" fmla="*/ 558800 h 1638300"/>
              <a:gd name="connsiteX20" fmla="*/ 1069975 w 2479675"/>
              <a:gd name="connsiteY20" fmla="*/ 676275 h 1638300"/>
              <a:gd name="connsiteX21" fmla="*/ 1133475 w 2479675"/>
              <a:gd name="connsiteY21" fmla="*/ 676275 h 1638300"/>
              <a:gd name="connsiteX22" fmla="*/ 1133475 w 2479675"/>
              <a:gd name="connsiteY22" fmla="*/ 736600 h 1638300"/>
              <a:gd name="connsiteX23" fmla="*/ 1190625 w 2479675"/>
              <a:gd name="connsiteY23" fmla="*/ 736600 h 1638300"/>
              <a:gd name="connsiteX24" fmla="*/ 1193800 w 2479675"/>
              <a:gd name="connsiteY24" fmla="*/ 806450 h 1638300"/>
              <a:gd name="connsiteX25" fmla="*/ 1238250 w 2479675"/>
              <a:gd name="connsiteY25" fmla="*/ 803275 h 1638300"/>
              <a:gd name="connsiteX26" fmla="*/ 1247775 w 2479675"/>
              <a:gd name="connsiteY26" fmla="*/ 857250 h 1638300"/>
              <a:gd name="connsiteX27" fmla="*/ 2479675 w 2479675"/>
              <a:gd name="connsiteY27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454025 w 2479675"/>
              <a:gd name="connsiteY5" fmla="*/ 66675 h 1638300"/>
              <a:gd name="connsiteX6" fmla="*/ 454025 w 2479675"/>
              <a:gd name="connsiteY6" fmla="*/ 104775 h 1638300"/>
              <a:gd name="connsiteX7" fmla="*/ 600075 w 2479675"/>
              <a:gd name="connsiteY7" fmla="*/ 104775 h 1638300"/>
              <a:gd name="connsiteX8" fmla="*/ 600075 w 2479675"/>
              <a:gd name="connsiteY8" fmla="*/ 146050 h 1638300"/>
              <a:gd name="connsiteX9" fmla="*/ 625475 w 2479675"/>
              <a:gd name="connsiteY9" fmla="*/ 146050 h 1638300"/>
              <a:gd name="connsiteX10" fmla="*/ 631825 w 2479675"/>
              <a:gd name="connsiteY10" fmla="*/ 269875 h 1638300"/>
              <a:gd name="connsiteX11" fmla="*/ 727075 w 2479675"/>
              <a:gd name="connsiteY11" fmla="*/ 276225 h 1638300"/>
              <a:gd name="connsiteX12" fmla="*/ 727075 w 2479675"/>
              <a:gd name="connsiteY12" fmla="*/ 327025 h 1638300"/>
              <a:gd name="connsiteX13" fmla="*/ 733425 w 2479675"/>
              <a:gd name="connsiteY13" fmla="*/ 330200 h 1638300"/>
              <a:gd name="connsiteX14" fmla="*/ 736600 w 2479675"/>
              <a:gd name="connsiteY14" fmla="*/ 431800 h 1638300"/>
              <a:gd name="connsiteX15" fmla="*/ 793750 w 2479675"/>
              <a:gd name="connsiteY15" fmla="*/ 431800 h 1638300"/>
              <a:gd name="connsiteX16" fmla="*/ 800100 w 2479675"/>
              <a:gd name="connsiteY16" fmla="*/ 508000 h 1638300"/>
              <a:gd name="connsiteX17" fmla="*/ 901700 w 2479675"/>
              <a:gd name="connsiteY17" fmla="*/ 514350 h 1638300"/>
              <a:gd name="connsiteX18" fmla="*/ 901700 w 2479675"/>
              <a:gd name="connsiteY18" fmla="*/ 561975 h 1638300"/>
              <a:gd name="connsiteX19" fmla="*/ 1060450 w 2479675"/>
              <a:gd name="connsiteY19" fmla="*/ 558800 h 1638300"/>
              <a:gd name="connsiteX20" fmla="*/ 1069975 w 2479675"/>
              <a:gd name="connsiteY20" fmla="*/ 676275 h 1638300"/>
              <a:gd name="connsiteX21" fmla="*/ 1133475 w 2479675"/>
              <a:gd name="connsiteY21" fmla="*/ 676275 h 1638300"/>
              <a:gd name="connsiteX22" fmla="*/ 1133475 w 2479675"/>
              <a:gd name="connsiteY22" fmla="*/ 736600 h 1638300"/>
              <a:gd name="connsiteX23" fmla="*/ 1190625 w 2479675"/>
              <a:gd name="connsiteY23" fmla="*/ 736600 h 1638300"/>
              <a:gd name="connsiteX24" fmla="*/ 1193800 w 2479675"/>
              <a:gd name="connsiteY24" fmla="*/ 806450 h 1638300"/>
              <a:gd name="connsiteX25" fmla="*/ 1238250 w 2479675"/>
              <a:gd name="connsiteY25" fmla="*/ 803275 h 1638300"/>
              <a:gd name="connsiteX26" fmla="*/ 1247775 w 2479675"/>
              <a:gd name="connsiteY26" fmla="*/ 857250 h 1638300"/>
              <a:gd name="connsiteX27" fmla="*/ 2479675 w 2479675"/>
              <a:gd name="connsiteY27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454025 w 2479675"/>
              <a:gd name="connsiteY5" fmla="*/ 66675 h 1638300"/>
              <a:gd name="connsiteX6" fmla="*/ 454025 w 2479675"/>
              <a:gd name="connsiteY6" fmla="*/ 104775 h 1638300"/>
              <a:gd name="connsiteX7" fmla="*/ 600075 w 2479675"/>
              <a:gd name="connsiteY7" fmla="*/ 104775 h 1638300"/>
              <a:gd name="connsiteX8" fmla="*/ 600075 w 2479675"/>
              <a:gd name="connsiteY8" fmla="*/ 146050 h 1638300"/>
              <a:gd name="connsiteX9" fmla="*/ 625475 w 2479675"/>
              <a:gd name="connsiteY9" fmla="*/ 146050 h 1638300"/>
              <a:gd name="connsiteX10" fmla="*/ 631825 w 2479675"/>
              <a:gd name="connsiteY10" fmla="*/ 269875 h 1638300"/>
              <a:gd name="connsiteX11" fmla="*/ 727075 w 2479675"/>
              <a:gd name="connsiteY11" fmla="*/ 276225 h 1638300"/>
              <a:gd name="connsiteX12" fmla="*/ 727075 w 2479675"/>
              <a:gd name="connsiteY12" fmla="*/ 327025 h 1638300"/>
              <a:gd name="connsiteX13" fmla="*/ 733425 w 2479675"/>
              <a:gd name="connsiteY13" fmla="*/ 330200 h 1638300"/>
              <a:gd name="connsiteX14" fmla="*/ 736600 w 2479675"/>
              <a:gd name="connsiteY14" fmla="*/ 431800 h 1638300"/>
              <a:gd name="connsiteX15" fmla="*/ 793750 w 2479675"/>
              <a:gd name="connsiteY15" fmla="*/ 431800 h 1638300"/>
              <a:gd name="connsiteX16" fmla="*/ 800100 w 2479675"/>
              <a:gd name="connsiteY16" fmla="*/ 508000 h 1638300"/>
              <a:gd name="connsiteX17" fmla="*/ 901700 w 2479675"/>
              <a:gd name="connsiteY17" fmla="*/ 514350 h 1638300"/>
              <a:gd name="connsiteX18" fmla="*/ 901700 w 2479675"/>
              <a:gd name="connsiteY18" fmla="*/ 561975 h 1638300"/>
              <a:gd name="connsiteX19" fmla="*/ 1060450 w 2479675"/>
              <a:gd name="connsiteY19" fmla="*/ 558800 h 1638300"/>
              <a:gd name="connsiteX20" fmla="*/ 1069975 w 2479675"/>
              <a:gd name="connsiteY20" fmla="*/ 676275 h 1638300"/>
              <a:gd name="connsiteX21" fmla="*/ 1133475 w 2479675"/>
              <a:gd name="connsiteY21" fmla="*/ 676275 h 1638300"/>
              <a:gd name="connsiteX22" fmla="*/ 1133475 w 2479675"/>
              <a:gd name="connsiteY22" fmla="*/ 736600 h 1638300"/>
              <a:gd name="connsiteX23" fmla="*/ 1190625 w 2479675"/>
              <a:gd name="connsiteY23" fmla="*/ 736600 h 1638300"/>
              <a:gd name="connsiteX24" fmla="*/ 1193800 w 2479675"/>
              <a:gd name="connsiteY24" fmla="*/ 806450 h 1638300"/>
              <a:gd name="connsiteX25" fmla="*/ 1238250 w 2479675"/>
              <a:gd name="connsiteY25" fmla="*/ 803275 h 1638300"/>
              <a:gd name="connsiteX26" fmla="*/ 1247775 w 2479675"/>
              <a:gd name="connsiteY26" fmla="*/ 857250 h 1638300"/>
              <a:gd name="connsiteX27" fmla="*/ 1358900 w 2479675"/>
              <a:gd name="connsiteY27" fmla="*/ 863600 h 1638300"/>
              <a:gd name="connsiteX28" fmla="*/ 2479675 w 2479675"/>
              <a:gd name="connsiteY28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454025 w 2479675"/>
              <a:gd name="connsiteY5" fmla="*/ 66675 h 1638300"/>
              <a:gd name="connsiteX6" fmla="*/ 454025 w 2479675"/>
              <a:gd name="connsiteY6" fmla="*/ 104775 h 1638300"/>
              <a:gd name="connsiteX7" fmla="*/ 600075 w 2479675"/>
              <a:gd name="connsiteY7" fmla="*/ 104775 h 1638300"/>
              <a:gd name="connsiteX8" fmla="*/ 600075 w 2479675"/>
              <a:gd name="connsiteY8" fmla="*/ 146050 h 1638300"/>
              <a:gd name="connsiteX9" fmla="*/ 625475 w 2479675"/>
              <a:gd name="connsiteY9" fmla="*/ 146050 h 1638300"/>
              <a:gd name="connsiteX10" fmla="*/ 631825 w 2479675"/>
              <a:gd name="connsiteY10" fmla="*/ 269875 h 1638300"/>
              <a:gd name="connsiteX11" fmla="*/ 727075 w 2479675"/>
              <a:gd name="connsiteY11" fmla="*/ 276225 h 1638300"/>
              <a:gd name="connsiteX12" fmla="*/ 727075 w 2479675"/>
              <a:gd name="connsiteY12" fmla="*/ 327025 h 1638300"/>
              <a:gd name="connsiteX13" fmla="*/ 733425 w 2479675"/>
              <a:gd name="connsiteY13" fmla="*/ 330200 h 1638300"/>
              <a:gd name="connsiteX14" fmla="*/ 736600 w 2479675"/>
              <a:gd name="connsiteY14" fmla="*/ 431800 h 1638300"/>
              <a:gd name="connsiteX15" fmla="*/ 793750 w 2479675"/>
              <a:gd name="connsiteY15" fmla="*/ 431800 h 1638300"/>
              <a:gd name="connsiteX16" fmla="*/ 800100 w 2479675"/>
              <a:gd name="connsiteY16" fmla="*/ 508000 h 1638300"/>
              <a:gd name="connsiteX17" fmla="*/ 901700 w 2479675"/>
              <a:gd name="connsiteY17" fmla="*/ 514350 h 1638300"/>
              <a:gd name="connsiteX18" fmla="*/ 901700 w 2479675"/>
              <a:gd name="connsiteY18" fmla="*/ 561975 h 1638300"/>
              <a:gd name="connsiteX19" fmla="*/ 1060450 w 2479675"/>
              <a:gd name="connsiteY19" fmla="*/ 558800 h 1638300"/>
              <a:gd name="connsiteX20" fmla="*/ 1069975 w 2479675"/>
              <a:gd name="connsiteY20" fmla="*/ 676275 h 1638300"/>
              <a:gd name="connsiteX21" fmla="*/ 1133475 w 2479675"/>
              <a:gd name="connsiteY21" fmla="*/ 676275 h 1638300"/>
              <a:gd name="connsiteX22" fmla="*/ 1133475 w 2479675"/>
              <a:gd name="connsiteY22" fmla="*/ 736600 h 1638300"/>
              <a:gd name="connsiteX23" fmla="*/ 1190625 w 2479675"/>
              <a:gd name="connsiteY23" fmla="*/ 736600 h 1638300"/>
              <a:gd name="connsiteX24" fmla="*/ 1193800 w 2479675"/>
              <a:gd name="connsiteY24" fmla="*/ 806450 h 1638300"/>
              <a:gd name="connsiteX25" fmla="*/ 1238250 w 2479675"/>
              <a:gd name="connsiteY25" fmla="*/ 803275 h 1638300"/>
              <a:gd name="connsiteX26" fmla="*/ 1247775 w 2479675"/>
              <a:gd name="connsiteY26" fmla="*/ 857250 h 1638300"/>
              <a:gd name="connsiteX27" fmla="*/ 1358900 w 2479675"/>
              <a:gd name="connsiteY27" fmla="*/ 863600 h 1638300"/>
              <a:gd name="connsiteX28" fmla="*/ 2479675 w 2479675"/>
              <a:gd name="connsiteY28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454025 w 2479675"/>
              <a:gd name="connsiteY5" fmla="*/ 66675 h 1638300"/>
              <a:gd name="connsiteX6" fmla="*/ 454025 w 2479675"/>
              <a:gd name="connsiteY6" fmla="*/ 104775 h 1638300"/>
              <a:gd name="connsiteX7" fmla="*/ 600075 w 2479675"/>
              <a:gd name="connsiteY7" fmla="*/ 104775 h 1638300"/>
              <a:gd name="connsiteX8" fmla="*/ 600075 w 2479675"/>
              <a:gd name="connsiteY8" fmla="*/ 146050 h 1638300"/>
              <a:gd name="connsiteX9" fmla="*/ 625475 w 2479675"/>
              <a:gd name="connsiteY9" fmla="*/ 146050 h 1638300"/>
              <a:gd name="connsiteX10" fmla="*/ 631825 w 2479675"/>
              <a:gd name="connsiteY10" fmla="*/ 269875 h 1638300"/>
              <a:gd name="connsiteX11" fmla="*/ 727075 w 2479675"/>
              <a:gd name="connsiteY11" fmla="*/ 276225 h 1638300"/>
              <a:gd name="connsiteX12" fmla="*/ 727075 w 2479675"/>
              <a:gd name="connsiteY12" fmla="*/ 327025 h 1638300"/>
              <a:gd name="connsiteX13" fmla="*/ 733425 w 2479675"/>
              <a:gd name="connsiteY13" fmla="*/ 330200 h 1638300"/>
              <a:gd name="connsiteX14" fmla="*/ 736600 w 2479675"/>
              <a:gd name="connsiteY14" fmla="*/ 431800 h 1638300"/>
              <a:gd name="connsiteX15" fmla="*/ 793750 w 2479675"/>
              <a:gd name="connsiteY15" fmla="*/ 431800 h 1638300"/>
              <a:gd name="connsiteX16" fmla="*/ 800100 w 2479675"/>
              <a:gd name="connsiteY16" fmla="*/ 508000 h 1638300"/>
              <a:gd name="connsiteX17" fmla="*/ 901700 w 2479675"/>
              <a:gd name="connsiteY17" fmla="*/ 514350 h 1638300"/>
              <a:gd name="connsiteX18" fmla="*/ 901700 w 2479675"/>
              <a:gd name="connsiteY18" fmla="*/ 561975 h 1638300"/>
              <a:gd name="connsiteX19" fmla="*/ 1060450 w 2479675"/>
              <a:gd name="connsiteY19" fmla="*/ 558800 h 1638300"/>
              <a:gd name="connsiteX20" fmla="*/ 1069975 w 2479675"/>
              <a:gd name="connsiteY20" fmla="*/ 676275 h 1638300"/>
              <a:gd name="connsiteX21" fmla="*/ 1133475 w 2479675"/>
              <a:gd name="connsiteY21" fmla="*/ 676275 h 1638300"/>
              <a:gd name="connsiteX22" fmla="*/ 1133475 w 2479675"/>
              <a:gd name="connsiteY22" fmla="*/ 736600 h 1638300"/>
              <a:gd name="connsiteX23" fmla="*/ 1190625 w 2479675"/>
              <a:gd name="connsiteY23" fmla="*/ 736600 h 1638300"/>
              <a:gd name="connsiteX24" fmla="*/ 1193800 w 2479675"/>
              <a:gd name="connsiteY24" fmla="*/ 806450 h 1638300"/>
              <a:gd name="connsiteX25" fmla="*/ 1247775 w 2479675"/>
              <a:gd name="connsiteY25" fmla="*/ 803275 h 1638300"/>
              <a:gd name="connsiteX26" fmla="*/ 1247775 w 2479675"/>
              <a:gd name="connsiteY26" fmla="*/ 857250 h 1638300"/>
              <a:gd name="connsiteX27" fmla="*/ 1358900 w 2479675"/>
              <a:gd name="connsiteY27" fmla="*/ 863600 h 1638300"/>
              <a:gd name="connsiteX28" fmla="*/ 2479675 w 2479675"/>
              <a:gd name="connsiteY28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454025 w 2479675"/>
              <a:gd name="connsiteY5" fmla="*/ 66675 h 1638300"/>
              <a:gd name="connsiteX6" fmla="*/ 454025 w 2479675"/>
              <a:gd name="connsiteY6" fmla="*/ 104775 h 1638300"/>
              <a:gd name="connsiteX7" fmla="*/ 600075 w 2479675"/>
              <a:gd name="connsiteY7" fmla="*/ 104775 h 1638300"/>
              <a:gd name="connsiteX8" fmla="*/ 600075 w 2479675"/>
              <a:gd name="connsiteY8" fmla="*/ 146050 h 1638300"/>
              <a:gd name="connsiteX9" fmla="*/ 625475 w 2479675"/>
              <a:gd name="connsiteY9" fmla="*/ 146050 h 1638300"/>
              <a:gd name="connsiteX10" fmla="*/ 631825 w 2479675"/>
              <a:gd name="connsiteY10" fmla="*/ 269875 h 1638300"/>
              <a:gd name="connsiteX11" fmla="*/ 727075 w 2479675"/>
              <a:gd name="connsiteY11" fmla="*/ 276225 h 1638300"/>
              <a:gd name="connsiteX12" fmla="*/ 727075 w 2479675"/>
              <a:gd name="connsiteY12" fmla="*/ 327025 h 1638300"/>
              <a:gd name="connsiteX13" fmla="*/ 733425 w 2479675"/>
              <a:gd name="connsiteY13" fmla="*/ 330200 h 1638300"/>
              <a:gd name="connsiteX14" fmla="*/ 736600 w 2479675"/>
              <a:gd name="connsiteY14" fmla="*/ 431800 h 1638300"/>
              <a:gd name="connsiteX15" fmla="*/ 793750 w 2479675"/>
              <a:gd name="connsiteY15" fmla="*/ 431800 h 1638300"/>
              <a:gd name="connsiteX16" fmla="*/ 800100 w 2479675"/>
              <a:gd name="connsiteY16" fmla="*/ 508000 h 1638300"/>
              <a:gd name="connsiteX17" fmla="*/ 901700 w 2479675"/>
              <a:gd name="connsiteY17" fmla="*/ 514350 h 1638300"/>
              <a:gd name="connsiteX18" fmla="*/ 901700 w 2479675"/>
              <a:gd name="connsiteY18" fmla="*/ 561975 h 1638300"/>
              <a:gd name="connsiteX19" fmla="*/ 1060450 w 2479675"/>
              <a:gd name="connsiteY19" fmla="*/ 558800 h 1638300"/>
              <a:gd name="connsiteX20" fmla="*/ 1069975 w 2479675"/>
              <a:gd name="connsiteY20" fmla="*/ 676275 h 1638300"/>
              <a:gd name="connsiteX21" fmla="*/ 1133475 w 2479675"/>
              <a:gd name="connsiteY21" fmla="*/ 676275 h 1638300"/>
              <a:gd name="connsiteX22" fmla="*/ 1133475 w 2479675"/>
              <a:gd name="connsiteY22" fmla="*/ 736600 h 1638300"/>
              <a:gd name="connsiteX23" fmla="*/ 1190625 w 2479675"/>
              <a:gd name="connsiteY23" fmla="*/ 736600 h 1638300"/>
              <a:gd name="connsiteX24" fmla="*/ 1193800 w 2479675"/>
              <a:gd name="connsiteY24" fmla="*/ 806450 h 1638300"/>
              <a:gd name="connsiteX25" fmla="*/ 1247775 w 2479675"/>
              <a:gd name="connsiteY25" fmla="*/ 803275 h 1638300"/>
              <a:gd name="connsiteX26" fmla="*/ 1247775 w 2479675"/>
              <a:gd name="connsiteY26" fmla="*/ 857250 h 1638300"/>
              <a:gd name="connsiteX27" fmla="*/ 1358900 w 2479675"/>
              <a:gd name="connsiteY27" fmla="*/ 863600 h 1638300"/>
              <a:gd name="connsiteX28" fmla="*/ 1362075 w 2479675"/>
              <a:gd name="connsiteY28" fmla="*/ 981075 h 1638300"/>
              <a:gd name="connsiteX29" fmla="*/ 2479675 w 2479675"/>
              <a:gd name="connsiteY29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454025 w 2479675"/>
              <a:gd name="connsiteY5" fmla="*/ 66675 h 1638300"/>
              <a:gd name="connsiteX6" fmla="*/ 454025 w 2479675"/>
              <a:gd name="connsiteY6" fmla="*/ 104775 h 1638300"/>
              <a:gd name="connsiteX7" fmla="*/ 600075 w 2479675"/>
              <a:gd name="connsiteY7" fmla="*/ 104775 h 1638300"/>
              <a:gd name="connsiteX8" fmla="*/ 600075 w 2479675"/>
              <a:gd name="connsiteY8" fmla="*/ 146050 h 1638300"/>
              <a:gd name="connsiteX9" fmla="*/ 625475 w 2479675"/>
              <a:gd name="connsiteY9" fmla="*/ 146050 h 1638300"/>
              <a:gd name="connsiteX10" fmla="*/ 631825 w 2479675"/>
              <a:gd name="connsiteY10" fmla="*/ 269875 h 1638300"/>
              <a:gd name="connsiteX11" fmla="*/ 727075 w 2479675"/>
              <a:gd name="connsiteY11" fmla="*/ 276225 h 1638300"/>
              <a:gd name="connsiteX12" fmla="*/ 727075 w 2479675"/>
              <a:gd name="connsiteY12" fmla="*/ 327025 h 1638300"/>
              <a:gd name="connsiteX13" fmla="*/ 733425 w 2479675"/>
              <a:gd name="connsiteY13" fmla="*/ 330200 h 1638300"/>
              <a:gd name="connsiteX14" fmla="*/ 736600 w 2479675"/>
              <a:gd name="connsiteY14" fmla="*/ 431800 h 1638300"/>
              <a:gd name="connsiteX15" fmla="*/ 793750 w 2479675"/>
              <a:gd name="connsiteY15" fmla="*/ 431800 h 1638300"/>
              <a:gd name="connsiteX16" fmla="*/ 800100 w 2479675"/>
              <a:gd name="connsiteY16" fmla="*/ 508000 h 1638300"/>
              <a:gd name="connsiteX17" fmla="*/ 901700 w 2479675"/>
              <a:gd name="connsiteY17" fmla="*/ 514350 h 1638300"/>
              <a:gd name="connsiteX18" fmla="*/ 901700 w 2479675"/>
              <a:gd name="connsiteY18" fmla="*/ 561975 h 1638300"/>
              <a:gd name="connsiteX19" fmla="*/ 1060450 w 2479675"/>
              <a:gd name="connsiteY19" fmla="*/ 558800 h 1638300"/>
              <a:gd name="connsiteX20" fmla="*/ 1069975 w 2479675"/>
              <a:gd name="connsiteY20" fmla="*/ 676275 h 1638300"/>
              <a:gd name="connsiteX21" fmla="*/ 1133475 w 2479675"/>
              <a:gd name="connsiteY21" fmla="*/ 676275 h 1638300"/>
              <a:gd name="connsiteX22" fmla="*/ 1133475 w 2479675"/>
              <a:gd name="connsiteY22" fmla="*/ 736600 h 1638300"/>
              <a:gd name="connsiteX23" fmla="*/ 1190625 w 2479675"/>
              <a:gd name="connsiteY23" fmla="*/ 736600 h 1638300"/>
              <a:gd name="connsiteX24" fmla="*/ 1193800 w 2479675"/>
              <a:gd name="connsiteY24" fmla="*/ 806450 h 1638300"/>
              <a:gd name="connsiteX25" fmla="*/ 1247775 w 2479675"/>
              <a:gd name="connsiteY25" fmla="*/ 803275 h 1638300"/>
              <a:gd name="connsiteX26" fmla="*/ 1247775 w 2479675"/>
              <a:gd name="connsiteY26" fmla="*/ 857250 h 1638300"/>
              <a:gd name="connsiteX27" fmla="*/ 1358900 w 2479675"/>
              <a:gd name="connsiteY27" fmla="*/ 863600 h 1638300"/>
              <a:gd name="connsiteX28" fmla="*/ 1362075 w 2479675"/>
              <a:gd name="connsiteY28" fmla="*/ 981075 h 1638300"/>
              <a:gd name="connsiteX29" fmla="*/ 2479675 w 2479675"/>
              <a:gd name="connsiteY29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454025 w 2479675"/>
              <a:gd name="connsiteY5" fmla="*/ 66675 h 1638300"/>
              <a:gd name="connsiteX6" fmla="*/ 454025 w 2479675"/>
              <a:gd name="connsiteY6" fmla="*/ 104775 h 1638300"/>
              <a:gd name="connsiteX7" fmla="*/ 600075 w 2479675"/>
              <a:gd name="connsiteY7" fmla="*/ 104775 h 1638300"/>
              <a:gd name="connsiteX8" fmla="*/ 600075 w 2479675"/>
              <a:gd name="connsiteY8" fmla="*/ 146050 h 1638300"/>
              <a:gd name="connsiteX9" fmla="*/ 625475 w 2479675"/>
              <a:gd name="connsiteY9" fmla="*/ 146050 h 1638300"/>
              <a:gd name="connsiteX10" fmla="*/ 631825 w 2479675"/>
              <a:gd name="connsiteY10" fmla="*/ 269875 h 1638300"/>
              <a:gd name="connsiteX11" fmla="*/ 727075 w 2479675"/>
              <a:gd name="connsiteY11" fmla="*/ 276225 h 1638300"/>
              <a:gd name="connsiteX12" fmla="*/ 727075 w 2479675"/>
              <a:gd name="connsiteY12" fmla="*/ 327025 h 1638300"/>
              <a:gd name="connsiteX13" fmla="*/ 733425 w 2479675"/>
              <a:gd name="connsiteY13" fmla="*/ 330200 h 1638300"/>
              <a:gd name="connsiteX14" fmla="*/ 736600 w 2479675"/>
              <a:gd name="connsiteY14" fmla="*/ 431800 h 1638300"/>
              <a:gd name="connsiteX15" fmla="*/ 793750 w 2479675"/>
              <a:gd name="connsiteY15" fmla="*/ 431800 h 1638300"/>
              <a:gd name="connsiteX16" fmla="*/ 800100 w 2479675"/>
              <a:gd name="connsiteY16" fmla="*/ 508000 h 1638300"/>
              <a:gd name="connsiteX17" fmla="*/ 901700 w 2479675"/>
              <a:gd name="connsiteY17" fmla="*/ 514350 h 1638300"/>
              <a:gd name="connsiteX18" fmla="*/ 901700 w 2479675"/>
              <a:gd name="connsiteY18" fmla="*/ 561975 h 1638300"/>
              <a:gd name="connsiteX19" fmla="*/ 1060450 w 2479675"/>
              <a:gd name="connsiteY19" fmla="*/ 558800 h 1638300"/>
              <a:gd name="connsiteX20" fmla="*/ 1069975 w 2479675"/>
              <a:gd name="connsiteY20" fmla="*/ 676275 h 1638300"/>
              <a:gd name="connsiteX21" fmla="*/ 1133475 w 2479675"/>
              <a:gd name="connsiteY21" fmla="*/ 676275 h 1638300"/>
              <a:gd name="connsiteX22" fmla="*/ 1133475 w 2479675"/>
              <a:gd name="connsiteY22" fmla="*/ 736600 h 1638300"/>
              <a:gd name="connsiteX23" fmla="*/ 1190625 w 2479675"/>
              <a:gd name="connsiteY23" fmla="*/ 736600 h 1638300"/>
              <a:gd name="connsiteX24" fmla="*/ 1193800 w 2479675"/>
              <a:gd name="connsiteY24" fmla="*/ 806450 h 1638300"/>
              <a:gd name="connsiteX25" fmla="*/ 1247775 w 2479675"/>
              <a:gd name="connsiteY25" fmla="*/ 803275 h 1638300"/>
              <a:gd name="connsiteX26" fmla="*/ 1247775 w 2479675"/>
              <a:gd name="connsiteY26" fmla="*/ 857250 h 1638300"/>
              <a:gd name="connsiteX27" fmla="*/ 1358900 w 2479675"/>
              <a:gd name="connsiteY27" fmla="*/ 863600 h 1638300"/>
              <a:gd name="connsiteX28" fmla="*/ 1362075 w 2479675"/>
              <a:gd name="connsiteY28" fmla="*/ 981075 h 1638300"/>
              <a:gd name="connsiteX29" fmla="*/ 1438275 w 2479675"/>
              <a:gd name="connsiteY29" fmla="*/ 987425 h 1638300"/>
              <a:gd name="connsiteX30" fmla="*/ 2479675 w 2479675"/>
              <a:gd name="connsiteY30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454025 w 2479675"/>
              <a:gd name="connsiteY5" fmla="*/ 66675 h 1638300"/>
              <a:gd name="connsiteX6" fmla="*/ 454025 w 2479675"/>
              <a:gd name="connsiteY6" fmla="*/ 104775 h 1638300"/>
              <a:gd name="connsiteX7" fmla="*/ 600075 w 2479675"/>
              <a:gd name="connsiteY7" fmla="*/ 104775 h 1638300"/>
              <a:gd name="connsiteX8" fmla="*/ 600075 w 2479675"/>
              <a:gd name="connsiteY8" fmla="*/ 146050 h 1638300"/>
              <a:gd name="connsiteX9" fmla="*/ 625475 w 2479675"/>
              <a:gd name="connsiteY9" fmla="*/ 146050 h 1638300"/>
              <a:gd name="connsiteX10" fmla="*/ 631825 w 2479675"/>
              <a:gd name="connsiteY10" fmla="*/ 269875 h 1638300"/>
              <a:gd name="connsiteX11" fmla="*/ 727075 w 2479675"/>
              <a:gd name="connsiteY11" fmla="*/ 276225 h 1638300"/>
              <a:gd name="connsiteX12" fmla="*/ 727075 w 2479675"/>
              <a:gd name="connsiteY12" fmla="*/ 327025 h 1638300"/>
              <a:gd name="connsiteX13" fmla="*/ 733425 w 2479675"/>
              <a:gd name="connsiteY13" fmla="*/ 330200 h 1638300"/>
              <a:gd name="connsiteX14" fmla="*/ 736600 w 2479675"/>
              <a:gd name="connsiteY14" fmla="*/ 431800 h 1638300"/>
              <a:gd name="connsiteX15" fmla="*/ 793750 w 2479675"/>
              <a:gd name="connsiteY15" fmla="*/ 431800 h 1638300"/>
              <a:gd name="connsiteX16" fmla="*/ 800100 w 2479675"/>
              <a:gd name="connsiteY16" fmla="*/ 508000 h 1638300"/>
              <a:gd name="connsiteX17" fmla="*/ 901700 w 2479675"/>
              <a:gd name="connsiteY17" fmla="*/ 514350 h 1638300"/>
              <a:gd name="connsiteX18" fmla="*/ 901700 w 2479675"/>
              <a:gd name="connsiteY18" fmla="*/ 561975 h 1638300"/>
              <a:gd name="connsiteX19" fmla="*/ 1060450 w 2479675"/>
              <a:gd name="connsiteY19" fmla="*/ 558800 h 1638300"/>
              <a:gd name="connsiteX20" fmla="*/ 1069975 w 2479675"/>
              <a:gd name="connsiteY20" fmla="*/ 676275 h 1638300"/>
              <a:gd name="connsiteX21" fmla="*/ 1133475 w 2479675"/>
              <a:gd name="connsiteY21" fmla="*/ 676275 h 1638300"/>
              <a:gd name="connsiteX22" fmla="*/ 1133475 w 2479675"/>
              <a:gd name="connsiteY22" fmla="*/ 736600 h 1638300"/>
              <a:gd name="connsiteX23" fmla="*/ 1190625 w 2479675"/>
              <a:gd name="connsiteY23" fmla="*/ 736600 h 1638300"/>
              <a:gd name="connsiteX24" fmla="*/ 1193800 w 2479675"/>
              <a:gd name="connsiteY24" fmla="*/ 806450 h 1638300"/>
              <a:gd name="connsiteX25" fmla="*/ 1247775 w 2479675"/>
              <a:gd name="connsiteY25" fmla="*/ 803275 h 1638300"/>
              <a:gd name="connsiteX26" fmla="*/ 1247775 w 2479675"/>
              <a:gd name="connsiteY26" fmla="*/ 857250 h 1638300"/>
              <a:gd name="connsiteX27" fmla="*/ 1358900 w 2479675"/>
              <a:gd name="connsiteY27" fmla="*/ 863600 h 1638300"/>
              <a:gd name="connsiteX28" fmla="*/ 1362075 w 2479675"/>
              <a:gd name="connsiteY28" fmla="*/ 981075 h 1638300"/>
              <a:gd name="connsiteX29" fmla="*/ 1438275 w 2479675"/>
              <a:gd name="connsiteY29" fmla="*/ 987425 h 1638300"/>
              <a:gd name="connsiteX30" fmla="*/ 2479675 w 2479675"/>
              <a:gd name="connsiteY30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454025 w 2479675"/>
              <a:gd name="connsiteY5" fmla="*/ 66675 h 1638300"/>
              <a:gd name="connsiteX6" fmla="*/ 454025 w 2479675"/>
              <a:gd name="connsiteY6" fmla="*/ 104775 h 1638300"/>
              <a:gd name="connsiteX7" fmla="*/ 600075 w 2479675"/>
              <a:gd name="connsiteY7" fmla="*/ 104775 h 1638300"/>
              <a:gd name="connsiteX8" fmla="*/ 600075 w 2479675"/>
              <a:gd name="connsiteY8" fmla="*/ 146050 h 1638300"/>
              <a:gd name="connsiteX9" fmla="*/ 625475 w 2479675"/>
              <a:gd name="connsiteY9" fmla="*/ 146050 h 1638300"/>
              <a:gd name="connsiteX10" fmla="*/ 631825 w 2479675"/>
              <a:gd name="connsiteY10" fmla="*/ 269875 h 1638300"/>
              <a:gd name="connsiteX11" fmla="*/ 727075 w 2479675"/>
              <a:gd name="connsiteY11" fmla="*/ 276225 h 1638300"/>
              <a:gd name="connsiteX12" fmla="*/ 727075 w 2479675"/>
              <a:gd name="connsiteY12" fmla="*/ 327025 h 1638300"/>
              <a:gd name="connsiteX13" fmla="*/ 733425 w 2479675"/>
              <a:gd name="connsiteY13" fmla="*/ 330200 h 1638300"/>
              <a:gd name="connsiteX14" fmla="*/ 736600 w 2479675"/>
              <a:gd name="connsiteY14" fmla="*/ 431800 h 1638300"/>
              <a:gd name="connsiteX15" fmla="*/ 793750 w 2479675"/>
              <a:gd name="connsiteY15" fmla="*/ 431800 h 1638300"/>
              <a:gd name="connsiteX16" fmla="*/ 800100 w 2479675"/>
              <a:gd name="connsiteY16" fmla="*/ 508000 h 1638300"/>
              <a:gd name="connsiteX17" fmla="*/ 901700 w 2479675"/>
              <a:gd name="connsiteY17" fmla="*/ 514350 h 1638300"/>
              <a:gd name="connsiteX18" fmla="*/ 901700 w 2479675"/>
              <a:gd name="connsiteY18" fmla="*/ 561975 h 1638300"/>
              <a:gd name="connsiteX19" fmla="*/ 1060450 w 2479675"/>
              <a:gd name="connsiteY19" fmla="*/ 558800 h 1638300"/>
              <a:gd name="connsiteX20" fmla="*/ 1069975 w 2479675"/>
              <a:gd name="connsiteY20" fmla="*/ 676275 h 1638300"/>
              <a:gd name="connsiteX21" fmla="*/ 1133475 w 2479675"/>
              <a:gd name="connsiteY21" fmla="*/ 676275 h 1638300"/>
              <a:gd name="connsiteX22" fmla="*/ 1133475 w 2479675"/>
              <a:gd name="connsiteY22" fmla="*/ 736600 h 1638300"/>
              <a:gd name="connsiteX23" fmla="*/ 1190625 w 2479675"/>
              <a:gd name="connsiteY23" fmla="*/ 736600 h 1638300"/>
              <a:gd name="connsiteX24" fmla="*/ 1193800 w 2479675"/>
              <a:gd name="connsiteY24" fmla="*/ 806450 h 1638300"/>
              <a:gd name="connsiteX25" fmla="*/ 1247775 w 2479675"/>
              <a:gd name="connsiteY25" fmla="*/ 803275 h 1638300"/>
              <a:gd name="connsiteX26" fmla="*/ 1247775 w 2479675"/>
              <a:gd name="connsiteY26" fmla="*/ 857250 h 1638300"/>
              <a:gd name="connsiteX27" fmla="*/ 1358900 w 2479675"/>
              <a:gd name="connsiteY27" fmla="*/ 863600 h 1638300"/>
              <a:gd name="connsiteX28" fmla="*/ 1362075 w 2479675"/>
              <a:gd name="connsiteY28" fmla="*/ 981075 h 1638300"/>
              <a:gd name="connsiteX29" fmla="*/ 1438275 w 2479675"/>
              <a:gd name="connsiteY29" fmla="*/ 987425 h 1638300"/>
              <a:gd name="connsiteX30" fmla="*/ 1435100 w 2479675"/>
              <a:gd name="connsiteY30" fmla="*/ 1025525 h 1638300"/>
              <a:gd name="connsiteX31" fmla="*/ 2479675 w 2479675"/>
              <a:gd name="connsiteY31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454025 w 2479675"/>
              <a:gd name="connsiteY5" fmla="*/ 66675 h 1638300"/>
              <a:gd name="connsiteX6" fmla="*/ 454025 w 2479675"/>
              <a:gd name="connsiteY6" fmla="*/ 104775 h 1638300"/>
              <a:gd name="connsiteX7" fmla="*/ 600075 w 2479675"/>
              <a:gd name="connsiteY7" fmla="*/ 104775 h 1638300"/>
              <a:gd name="connsiteX8" fmla="*/ 600075 w 2479675"/>
              <a:gd name="connsiteY8" fmla="*/ 146050 h 1638300"/>
              <a:gd name="connsiteX9" fmla="*/ 625475 w 2479675"/>
              <a:gd name="connsiteY9" fmla="*/ 146050 h 1638300"/>
              <a:gd name="connsiteX10" fmla="*/ 631825 w 2479675"/>
              <a:gd name="connsiteY10" fmla="*/ 269875 h 1638300"/>
              <a:gd name="connsiteX11" fmla="*/ 727075 w 2479675"/>
              <a:gd name="connsiteY11" fmla="*/ 276225 h 1638300"/>
              <a:gd name="connsiteX12" fmla="*/ 727075 w 2479675"/>
              <a:gd name="connsiteY12" fmla="*/ 327025 h 1638300"/>
              <a:gd name="connsiteX13" fmla="*/ 733425 w 2479675"/>
              <a:gd name="connsiteY13" fmla="*/ 330200 h 1638300"/>
              <a:gd name="connsiteX14" fmla="*/ 736600 w 2479675"/>
              <a:gd name="connsiteY14" fmla="*/ 431800 h 1638300"/>
              <a:gd name="connsiteX15" fmla="*/ 793750 w 2479675"/>
              <a:gd name="connsiteY15" fmla="*/ 431800 h 1638300"/>
              <a:gd name="connsiteX16" fmla="*/ 800100 w 2479675"/>
              <a:gd name="connsiteY16" fmla="*/ 508000 h 1638300"/>
              <a:gd name="connsiteX17" fmla="*/ 901700 w 2479675"/>
              <a:gd name="connsiteY17" fmla="*/ 514350 h 1638300"/>
              <a:gd name="connsiteX18" fmla="*/ 901700 w 2479675"/>
              <a:gd name="connsiteY18" fmla="*/ 561975 h 1638300"/>
              <a:gd name="connsiteX19" fmla="*/ 1060450 w 2479675"/>
              <a:gd name="connsiteY19" fmla="*/ 558800 h 1638300"/>
              <a:gd name="connsiteX20" fmla="*/ 1069975 w 2479675"/>
              <a:gd name="connsiteY20" fmla="*/ 676275 h 1638300"/>
              <a:gd name="connsiteX21" fmla="*/ 1133475 w 2479675"/>
              <a:gd name="connsiteY21" fmla="*/ 676275 h 1638300"/>
              <a:gd name="connsiteX22" fmla="*/ 1133475 w 2479675"/>
              <a:gd name="connsiteY22" fmla="*/ 736600 h 1638300"/>
              <a:gd name="connsiteX23" fmla="*/ 1190625 w 2479675"/>
              <a:gd name="connsiteY23" fmla="*/ 736600 h 1638300"/>
              <a:gd name="connsiteX24" fmla="*/ 1193800 w 2479675"/>
              <a:gd name="connsiteY24" fmla="*/ 806450 h 1638300"/>
              <a:gd name="connsiteX25" fmla="*/ 1247775 w 2479675"/>
              <a:gd name="connsiteY25" fmla="*/ 803275 h 1638300"/>
              <a:gd name="connsiteX26" fmla="*/ 1247775 w 2479675"/>
              <a:gd name="connsiteY26" fmla="*/ 857250 h 1638300"/>
              <a:gd name="connsiteX27" fmla="*/ 1358900 w 2479675"/>
              <a:gd name="connsiteY27" fmla="*/ 863600 h 1638300"/>
              <a:gd name="connsiteX28" fmla="*/ 1362075 w 2479675"/>
              <a:gd name="connsiteY28" fmla="*/ 981075 h 1638300"/>
              <a:gd name="connsiteX29" fmla="*/ 1438275 w 2479675"/>
              <a:gd name="connsiteY29" fmla="*/ 987425 h 1638300"/>
              <a:gd name="connsiteX30" fmla="*/ 1435100 w 2479675"/>
              <a:gd name="connsiteY30" fmla="*/ 1025525 h 1638300"/>
              <a:gd name="connsiteX31" fmla="*/ 2479675 w 2479675"/>
              <a:gd name="connsiteY31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454025 w 2479675"/>
              <a:gd name="connsiteY5" fmla="*/ 66675 h 1638300"/>
              <a:gd name="connsiteX6" fmla="*/ 454025 w 2479675"/>
              <a:gd name="connsiteY6" fmla="*/ 104775 h 1638300"/>
              <a:gd name="connsiteX7" fmla="*/ 600075 w 2479675"/>
              <a:gd name="connsiteY7" fmla="*/ 104775 h 1638300"/>
              <a:gd name="connsiteX8" fmla="*/ 600075 w 2479675"/>
              <a:gd name="connsiteY8" fmla="*/ 146050 h 1638300"/>
              <a:gd name="connsiteX9" fmla="*/ 625475 w 2479675"/>
              <a:gd name="connsiteY9" fmla="*/ 146050 h 1638300"/>
              <a:gd name="connsiteX10" fmla="*/ 631825 w 2479675"/>
              <a:gd name="connsiteY10" fmla="*/ 269875 h 1638300"/>
              <a:gd name="connsiteX11" fmla="*/ 727075 w 2479675"/>
              <a:gd name="connsiteY11" fmla="*/ 276225 h 1638300"/>
              <a:gd name="connsiteX12" fmla="*/ 727075 w 2479675"/>
              <a:gd name="connsiteY12" fmla="*/ 327025 h 1638300"/>
              <a:gd name="connsiteX13" fmla="*/ 733425 w 2479675"/>
              <a:gd name="connsiteY13" fmla="*/ 330200 h 1638300"/>
              <a:gd name="connsiteX14" fmla="*/ 736600 w 2479675"/>
              <a:gd name="connsiteY14" fmla="*/ 431800 h 1638300"/>
              <a:gd name="connsiteX15" fmla="*/ 793750 w 2479675"/>
              <a:gd name="connsiteY15" fmla="*/ 431800 h 1638300"/>
              <a:gd name="connsiteX16" fmla="*/ 800100 w 2479675"/>
              <a:gd name="connsiteY16" fmla="*/ 508000 h 1638300"/>
              <a:gd name="connsiteX17" fmla="*/ 901700 w 2479675"/>
              <a:gd name="connsiteY17" fmla="*/ 514350 h 1638300"/>
              <a:gd name="connsiteX18" fmla="*/ 901700 w 2479675"/>
              <a:gd name="connsiteY18" fmla="*/ 561975 h 1638300"/>
              <a:gd name="connsiteX19" fmla="*/ 1060450 w 2479675"/>
              <a:gd name="connsiteY19" fmla="*/ 558800 h 1638300"/>
              <a:gd name="connsiteX20" fmla="*/ 1069975 w 2479675"/>
              <a:gd name="connsiteY20" fmla="*/ 676275 h 1638300"/>
              <a:gd name="connsiteX21" fmla="*/ 1133475 w 2479675"/>
              <a:gd name="connsiteY21" fmla="*/ 676275 h 1638300"/>
              <a:gd name="connsiteX22" fmla="*/ 1133475 w 2479675"/>
              <a:gd name="connsiteY22" fmla="*/ 736600 h 1638300"/>
              <a:gd name="connsiteX23" fmla="*/ 1190625 w 2479675"/>
              <a:gd name="connsiteY23" fmla="*/ 736600 h 1638300"/>
              <a:gd name="connsiteX24" fmla="*/ 1193800 w 2479675"/>
              <a:gd name="connsiteY24" fmla="*/ 806450 h 1638300"/>
              <a:gd name="connsiteX25" fmla="*/ 1247775 w 2479675"/>
              <a:gd name="connsiteY25" fmla="*/ 803275 h 1638300"/>
              <a:gd name="connsiteX26" fmla="*/ 1247775 w 2479675"/>
              <a:gd name="connsiteY26" fmla="*/ 857250 h 1638300"/>
              <a:gd name="connsiteX27" fmla="*/ 1358900 w 2479675"/>
              <a:gd name="connsiteY27" fmla="*/ 863600 h 1638300"/>
              <a:gd name="connsiteX28" fmla="*/ 1362075 w 2479675"/>
              <a:gd name="connsiteY28" fmla="*/ 981075 h 1638300"/>
              <a:gd name="connsiteX29" fmla="*/ 1438275 w 2479675"/>
              <a:gd name="connsiteY29" fmla="*/ 987425 h 1638300"/>
              <a:gd name="connsiteX30" fmla="*/ 1444625 w 2479675"/>
              <a:gd name="connsiteY30" fmla="*/ 1025525 h 1638300"/>
              <a:gd name="connsiteX31" fmla="*/ 2479675 w 2479675"/>
              <a:gd name="connsiteY31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454025 w 2479675"/>
              <a:gd name="connsiteY5" fmla="*/ 66675 h 1638300"/>
              <a:gd name="connsiteX6" fmla="*/ 454025 w 2479675"/>
              <a:gd name="connsiteY6" fmla="*/ 104775 h 1638300"/>
              <a:gd name="connsiteX7" fmla="*/ 600075 w 2479675"/>
              <a:gd name="connsiteY7" fmla="*/ 104775 h 1638300"/>
              <a:gd name="connsiteX8" fmla="*/ 600075 w 2479675"/>
              <a:gd name="connsiteY8" fmla="*/ 146050 h 1638300"/>
              <a:gd name="connsiteX9" fmla="*/ 625475 w 2479675"/>
              <a:gd name="connsiteY9" fmla="*/ 146050 h 1638300"/>
              <a:gd name="connsiteX10" fmla="*/ 631825 w 2479675"/>
              <a:gd name="connsiteY10" fmla="*/ 269875 h 1638300"/>
              <a:gd name="connsiteX11" fmla="*/ 727075 w 2479675"/>
              <a:gd name="connsiteY11" fmla="*/ 276225 h 1638300"/>
              <a:gd name="connsiteX12" fmla="*/ 727075 w 2479675"/>
              <a:gd name="connsiteY12" fmla="*/ 327025 h 1638300"/>
              <a:gd name="connsiteX13" fmla="*/ 733425 w 2479675"/>
              <a:gd name="connsiteY13" fmla="*/ 330200 h 1638300"/>
              <a:gd name="connsiteX14" fmla="*/ 736600 w 2479675"/>
              <a:gd name="connsiteY14" fmla="*/ 431800 h 1638300"/>
              <a:gd name="connsiteX15" fmla="*/ 793750 w 2479675"/>
              <a:gd name="connsiteY15" fmla="*/ 431800 h 1638300"/>
              <a:gd name="connsiteX16" fmla="*/ 800100 w 2479675"/>
              <a:gd name="connsiteY16" fmla="*/ 508000 h 1638300"/>
              <a:gd name="connsiteX17" fmla="*/ 901700 w 2479675"/>
              <a:gd name="connsiteY17" fmla="*/ 514350 h 1638300"/>
              <a:gd name="connsiteX18" fmla="*/ 901700 w 2479675"/>
              <a:gd name="connsiteY18" fmla="*/ 561975 h 1638300"/>
              <a:gd name="connsiteX19" fmla="*/ 1060450 w 2479675"/>
              <a:gd name="connsiteY19" fmla="*/ 558800 h 1638300"/>
              <a:gd name="connsiteX20" fmla="*/ 1069975 w 2479675"/>
              <a:gd name="connsiteY20" fmla="*/ 676275 h 1638300"/>
              <a:gd name="connsiteX21" fmla="*/ 1133475 w 2479675"/>
              <a:gd name="connsiteY21" fmla="*/ 676275 h 1638300"/>
              <a:gd name="connsiteX22" fmla="*/ 1133475 w 2479675"/>
              <a:gd name="connsiteY22" fmla="*/ 736600 h 1638300"/>
              <a:gd name="connsiteX23" fmla="*/ 1190625 w 2479675"/>
              <a:gd name="connsiteY23" fmla="*/ 736600 h 1638300"/>
              <a:gd name="connsiteX24" fmla="*/ 1193800 w 2479675"/>
              <a:gd name="connsiteY24" fmla="*/ 806450 h 1638300"/>
              <a:gd name="connsiteX25" fmla="*/ 1247775 w 2479675"/>
              <a:gd name="connsiteY25" fmla="*/ 803275 h 1638300"/>
              <a:gd name="connsiteX26" fmla="*/ 1247775 w 2479675"/>
              <a:gd name="connsiteY26" fmla="*/ 857250 h 1638300"/>
              <a:gd name="connsiteX27" fmla="*/ 1358900 w 2479675"/>
              <a:gd name="connsiteY27" fmla="*/ 863600 h 1638300"/>
              <a:gd name="connsiteX28" fmla="*/ 1362075 w 2479675"/>
              <a:gd name="connsiteY28" fmla="*/ 981075 h 1638300"/>
              <a:gd name="connsiteX29" fmla="*/ 1438275 w 2479675"/>
              <a:gd name="connsiteY29" fmla="*/ 987425 h 1638300"/>
              <a:gd name="connsiteX30" fmla="*/ 1444625 w 2479675"/>
              <a:gd name="connsiteY30" fmla="*/ 1025525 h 1638300"/>
              <a:gd name="connsiteX31" fmla="*/ 1530350 w 2479675"/>
              <a:gd name="connsiteY31" fmla="*/ 1025525 h 1638300"/>
              <a:gd name="connsiteX32" fmla="*/ 2479675 w 2479675"/>
              <a:gd name="connsiteY32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454025 w 2479675"/>
              <a:gd name="connsiteY5" fmla="*/ 66675 h 1638300"/>
              <a:gd name="connsiteX6" fmla="*/ 454025 w 2479675"/>
              <a:gd name="connsiteY6" fmla="*/ 104775 h 1638300"/>
              <a:gd name="connsiteX7" fmla="*/ 600075 w 2479675"/>
              <a:gd name="connsiteY7" fmla="*/ 104775 h 1638300"/>
              <a:gd name="connsiteX8" fmla="*/ 600075 w 2479675"/>
              <a:gd name="connsiteY8" fmla="*/ 146050 h 1638300"/>
              <a:gd name="connsiteX9" fmla="*/ 625475 w 2479675"/>
              <a:gd name="connsiteY9" fmla="*/ 146050 h 1638300"/>
              <a:gd name="connsiteX10" fmla="*/ 631825 w 2479675"/>
              <a:gd name="connsiteY10" fmla="*/ 269875 h 1638300"/>
              <a:gd name="connsiteX11" fmla="*/ 727075 w 2479675"/>
              <a:gd name="connsiteY11" fmla="*/ 276225 h 1638300"/>
              <a:gd name="connsiteX12" fmla="*/ 727075 w 2479675"/>
              <a:gd name="connsiteY12" fmla="*/ 327025 h 1638300"/>
              <a:gd name="connsiteX13" fmla="*/ 733425 w 2479675"/>
              <a:gd name="connsiteY13" fmla="*/ 330200 h 1638300"/>
              <a:gd name="connsiteX14" fmla="*/ 736600 w 2479675"/>
              <a:gd name="connsiteY14" fmla="*/ 431800 h 1638300"/>
              <a:gd name="connsiteX15" fmla="*/ 793750 w 2479675"/>
              <a:gd name="connsiteY15" fmla="*/ 431800 h 1638300"/>
              <a:gd name="connsiteX16" fmla="*/ 800100 w 2479675"/>
              <a:gd name="connsiteY16" fmla="*/ 508000 h 1638300"/>
              <a:gd name="connsiteX17" fmla="*/ 901700 w 2479675"/>
              <a:gd name="connsiteY17" fmla="*/ 514350 h 1638300"/>
              <a:gd name="connsiteX18" fmla="*/ 901700 w 2479675"/>
              <a:gd name="connsiteY18" fmla="*/ 561975 h 1638300"/>
              <a:gd name="connsiteX19" fmla="*/ 1060450 w 2479675"/>
              <a:gd name="connsiteY19" fmla="*/ 558800 h 1638300"/>
              <a:gd name="connsiteX20" fmla="*/ 1069975 w 2479675"/>
              <a:gd name="connsiteY20" fmla="*/ 676275 h 1638300"/>
              <a:gd name="connsiteX21" fmla="*/ 1133475 w 2479675"/>
              <a:gd name="connsiteY21" fmla="*/ 676275 h 1638300"/>
              <a:gd name="connsiteX22" fmla="*/ 1133475 w 2479675"/>
              <a:gd name="connsiteY22" fmla="*/ 736600 h 1638300"/>
              <a:gd name="connsiteX23" fmla="*/ 1190625 w 2479675"/>
              <a:gd name="connsiteY23" fmla="*/ 736600 h 1638300"/>
              <a:gd name="connsiteX24" fmla="*/ 1193800 w 2479675"/>
              <a:gd name="connsiteY24" fmla="*/ 806450 h 1638300"/>
              <a:gd name="connsiteX25" fmla="*/ 1247775 w 2479675"/>
              <a:gd name="connsiteY25" fmla="*/ 803275 h 1638300"/>
              <a:gd name="connsiteX26" fmla="*/ 1247775 w 2479675"/>
              <a:gd name="connsiteY26" fmla="*/ 857250 h 1638300"/>
              <a:gd name="connsiteX27" fmla="*/ 1358900 w 2479675"/>
              <a:gd name="connsiteY27" fmla="*/ 863600 h 1638300"/>
              <a:gd name="connsiteX28" fmla="*/ 1362075 w 2479675"/>
              <a:gd name="connsiteY28" fmla="*/ 981075 h 1638300"/>
              <a:gd name="connsiteX29" fmla="*/ 1438275 w 2479675"/>
              <a:gd name="connsiteY29" fmla="*/ 987425 h 1638300"/>
              <a:gd name="connsiteX30" fmla="*/ 1444625 w 2479675"/>
              <a:gd name="connsiteY30" fmla="*/ 1025525 h 1638300"/>
              <a:gd name="connsiteX31" fmla="*/ 1530350 w 2479675"/>
              <a:gd name="connsiteY31" fmla="*/ 1025525 h 1638300"/>
              <a:gd name="connsiteX32" fmla="*/ 2479675 w 2479675"/>
              <a:gd name="connsiteY32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454025 w 2479675"/>
              <a:gd name="connsiteY5" fmla="*/ 66675 h 1638300"/>
              <a:gd name="connsiteX6" fmla="*/ 454025 w 2479675"/>
              <a:gd name="connsiteY6" fmla="*/ 104775 h 1638300"/>
              <a:gd name="connsiteX7" fmla="*/ 600075 w 2479675"/>
              <a:gd name="connsiteY7" fmla="*/ 104775 h 1638300"/>
              <a:gd name="connsiteX8" fmla="*/ 600075 w 2479675"/>
              <a:gd name="connsiteY8" fmla="*/ 146050 h 1638300"/>
              <a:gd name="connsiteX9" fmla="*/ 625475 w 2479675"/>
              <a:gd name="connsiteY9" fmla="*/ 146050 h 1638300"/>
              <a:gd name="connsiteX10" fmla="*/ 631825 w 2479675"/>
              <a:gd name="connsiteY10" fmla="*/ 269875 h 1638300"/>
              <a:gd name="connsiteX11" fmla="*/ 727075 w 2479675"/>
              <a:gd name="connsiteY11" fmla="*/ 276225 h 1638300"/>
              <a:gd name="connsiteX12" fmla="*/ 727075 w 2479675"/>
              <a:gd name="connsiteY12" fmla="*/ 327025 h 1638300"/>
              <a:gd name="connsiteX13" fmla="*/ 733425 w 2479675"/>
              <a:gd name="connsiteY13" fmla="*/ 330200 h 1638300"/>
              <a:gd name="connsiteX14" fmla="*/ 736600 w 2479675"/>
              <a:gd name="connsiteY14" fmla="*/ 431800 h 1638300"/>
              <a:gd name="connsiteX15" fmla="*/ 793750 w 2479675"/>
              <a:gd name="connsiteY15" fmla="*/ 431800 h 1638300"/>
              <a:gd name="connsiteX16" fmla="*/ 800100 w 2479675"/>
              <a:gd name="connsiteY16" fmla="*/ 508000 h 1638300"/>
              <a:gd name="connsiteX17" fmla="*/ 901700 w 2479675"/>
              <a:gd name="connsiteY17" fmla="*/ 514350 h 1638300"/>
              <a:gd name="connsiteX18" fmla="*/ 901700 w 2479675"/>
              <a:gd name="connsiteY18" fmla="*/ 561975 h 1638300"/>
              <a:gd name="connsiteX19" fmla="*/ 1060450 w 2479675"/>
              <a:gd name="connsiteY19" fmla="*/ 558800 h 1638300"/>
              <a:gd name="connsiteX20" fmla="*/ 1069975 w 2479675"/>
              <a:gd name="connsiteY20" fmla="*/ 676275 h 1638300"/>
              <a:gd name="connsiteX21" fmla="*/ 1133475 w 2479675"/>
              <a:gd name="connsiteY21" fmla="*/ 676275 h 1638300"/>
              <a:gd name="connsiteX22" fmla="*/ 1133475 w 2479675"/>
              <a:gd name="connsiteY22" fmla="*/ 736600 h 1638300"/>
              <a:gd name="connsiteX23" fmla="*/ 1190625 w 2479675"/>
              <a:gd name="connsiteY23" fmla="*/ 736600 h 1638300"/>
              <a:gd name="connsiteX24" fmla="*/ 1193800 w 2479675"/>
              <a:gd name="connsiteY24" fmla="*/ 806450 h 1638300"/>
              <a:gd name="connsiteX25" fmla="*/ 1247775 w 2479675"/>
              <a:gd name="connsiteY25" fmla="*/ 803275 h 1638300"/>
              <a:gd name="connsiteX26" fmla="*/ 1247775 w 2479675"/>
              <a:gd name="connsiteY26" fmla="*/ 857250 h 1638300"/>
              <a:gd name="connsiteX27" fmla="*/ 1358900 w 2479675"/>
              <a:gd name="connsiteY27" fmla="*/ 863600 h 1638300"/>
              <a:gd name="connsiteX28" fmla="*/ 1362075 w 2479675"/>
              <a:gd name="connsiteY28" fmla="*/ 981075 h 1638300"/>
              <a:gd name="connsiteX29" fmla="*/ 1438275 w 2479675"/>
              <a:gd name="connsiteY29" fmla="*/ 987425 h 1638300"/>
              <a:gd name="connsiteX30" fmla="*/ 1444625 w 2479675"/>
              <a:gd name="connsiteY30" fmla="*/ 1025525 h 1638300"/>
              <a:gd name="connsiteX31" fmla="*/ 1530350 w 2479675"/>
              <a:gd name="connsiteY31" fmla="*/ 1025525 h 1638300"/>
              <a:gd name="connsiteX32" fmla="*/ 1533525 w 2479675"/>
              <a:gd name="connsiteY32" fmla="*/ 1076325 h 1638300"/>
              <a:gd name="connsiteX33" fmla="*/ 2479675 w 2479675"/>
              <a:gd name="connsiteY33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454025 w 2479675"/>
              <a:gd name="connsiteY5" fmla="*/ 66675 h 1638300"/>
              <a:gd name="connsiteX6" fmla="*/ 454025 w 2479675"/>
              <a:gd name="connsiteY6" fmla="*/ 104775 h 1638300"/>
              <a:gd name="connsiteX7" fmla="*/ 600075 w 2479675"/>
              <a:gd name="connsiteY7" fmla="*/ 104775 h 1638300"/>
              <a:gd name="connsiteX8" fmla="*/ 600075 w 2479675"/>
              <a:gd name="connsiteY8" fmla="*/ 146050 h 1638300"/>
              <a:gd name="connsiteX9" fmla="*/ 625475 w 2479675"/>
              <a:gd name="connsiteY9" fmla="*/ 146050 h 1638300"/>
              <a:gd name="connsiteX10" fmla="*/ 631825 w 2479675"/>
              <a:gd name="connsiteY10" fmla="*/ 269875 h 1638300"/>
              <a:gd name="connsiteX11" fmla="*/ 727075 w 2479675"/>
              <a:gd name="connsiteY11" fmla="*/ 276225 h 1638300"/>
              <a:gd name="connsiteX12" fmla="*/ 727075 w 2479675"/>
              <a:gd name="connsiteY12" fmla="*/ 327025 h 1638300"/>
              <a:gd name="connsiteX13" fmla="*/ 733425 w 2479675"/>
              <a:gd name="connsiteY13" fmla="*/ 330200 h 1638300"/>
              <a:gd name="connsiteX14" fmla="*/ 736600 w 2479675"/>
              <a:gd name="connsiteY14" fmla="*/ 431800 h 1638300"/>
              <a:gd name="connsiteX15" fmla="*/ 793750 w 2479675"/>
              <a:gd name="connsiteY15" fmla="*/ 431800 h 1638300"/>
              <a:gd name="connsiteX16" fmla="*/ 800100 w 2479675"/>
              <a:gd name="connsiteY16" fmla="*/ 508000 h 1638300"/>
              <a:gd name="connsiteX17" fmla="*/ 901700 w 2479675"/>
              <a:gd name="connsiteY17" fmla="*/ 514350 h 1638300"/>
              <a:gd name="connsiteX18" fmla="*/ 901700 w 2479675"/>
              <a:gd name="connsiteY18" fmla="*/ 561975 h 1638300"/>
              <a:gd name="connsiteX19" fmla="*/ 1060450 w 2479675"/>
              <a:gd name="connsiteY19" fmla="*/ 558800 h 1638300"/>
              <a:gd name="connsiteX20" fmla="*/ 1069975 w 2479675"/>
              <a:gd name="connsiteY20" fmla="*/ 676275 h 1638300"/>
              <a:gd name="connsiteX21" fmla="*/ 1133475 w 2479675"/>
              <a:gd name="connsiteY21" fmla="*/ 676275 h 1638300"/>
              <a:gd name="connsiteX22" fmla="*/ 1133475 w 2479675"/>
              <a:gd name="connsiteY22" fmla="*/ 736600 h 1638300"/>
              <a:gd name="connsiteX23" fmla="*/ 1190625 w 2479675"/>
              <a:gd name="connsiteY23" fmla="*/ 736600 h 1638300"/>
              <a:gd name="connsiteX24" fmla="*/ 1193800 w 2479675"/>
              <a:gd name="connsiteY24" fmla="*/ 806450 h 1638300"/>
              <a:gd name="connsiteX25" fmla="*/ 1247775 w 2479675"/>
              <a:gd name="connsiteY25" fmla="*/ 803275 h 1638300"/>
              <a:gd name="connsiteX26" fmla="*/ 1247775 w 2479675"/>
              <a:gd name="connsiteY26" fmla="*/ 857250 h 1638300"/>
              <a:gd name="connsiteX27" fmla="*/ 1358900 w 2479675"/>
              <a:gd name="connsiteY27" fmla="*/ 863600 h 1638300"/>
              <a:gd name="connsiteX28" fmla="*/ 1362075 w 2479675"/>
              <a:gd name="connsiteY28" fmla="*/ 981075 h 1638300"/>
              <a:gd name="connsiteX29" fmla="*/ 1438275 w 2479675"/>
              <a:gd name="connsiteY29" fmla="*/ 987425 h 1638300"/>
              <a:gd name="connsiteX30" fmla="*/ 1444625 w 2479675"/>
              <a:gd name="connsiteY30" fmla="*/ 1025525 h 1638300"/>
              <a:gd name="connsiteX31" fmla="*/ 1530350 w 2479675"/>
              <a:gd name="connsiteY31" fmla="*/ 1025525 h 1638300"/>
              <a:gd name="connsiteX32" fmla="*/ 1533525 w 2479675"/>
              <a:gd name="connsiteY32" fmla="*/ 1076325 h 1638300"/>
              <a:gd name="connsiteX33" fmla="*/ 2479675 w 2479675"/>
              <a:gd name="connsiteY33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454025 w 2479675"/>
              <a:gd name="connsiteY5" fmla="*/ 66675 h 1638300"/>
              <a:gd name="connsiteX6" fmla="*/ 454025 w 2479675"/>
              <a:gd name="connsiteY6" fmla="*/ 104775 h 1638300"/>
              <a:gd name="connsiteX7" fmla="*/ 600075 w 2479675"/>
              <a:gd name="connsiteY7" fmla="*/ 104775 h 1638300"/>
              <a:gd name="connsiteX8" fmla="*/ 600075 w 2479675"/>
              <a:gd name="connsiteY8" fmla="*/ 146050 h 1638300"/>
              <a:gd name="connsiteX9" fmla="*/ 625475 w 2479675"/>
              <a:gd name="connsiteY9" fmla="*/ 146050 h 1638300"/>
              <a:gd name="connsiteX10" fmla="*/ 631825 w 2479675"/>
              <a:gd name="connsiteY10" fmla="*/ 269875 h 1638300"/>
              <a:gd name="connsiteX11" fmla="*/ 727075 w 2479675"/>
              <a:gd name="connsiteY11" fmla="*/ 276225 h 1638300"/>
              <a:gd name="connsiteX12" fmla="*/ 727075 w 2479675"/>
              <a:gd name="connsiteY12" fmla="*/ 327025 h 1638300"/>
              <a:gd name="connsiteX13" fmla="*/ 733425 w 2479675"/>
              <a:gd name="connsiteY13" fmla="*/ 330200 h 1638300"/>
              <a:gd name="connsiteX14" fmla="*/ 736600 w 2479675"/>
              <a:gd name="connsiteY14" fmla="*/ 431800 h 1638300"/>
              <a:gd name="connsiteX15" fmla="*/ 793750 w 2479675"/>
              <a:gd name="connsiteY15" fmla="*/ 431800 h 1638300"/>
              <a:gd name="connsiteX16" fmla="*/ 800100 w 2479675"/>
              <a:gd name="connsiteY16" fmla="*/ 508000 h 1638300"/>
              <a:gd name="connsiteX17" fmla="*/ 901700 w 2479675"/>
              <a:gd name="connsiteY17" fmla="*/ 514350 h 1638300"/>
              <a:gd name="connsiteX18" fmla="*/ 901700 w 2479675"/>
              <a:gd name="connsiteY18" fmla="*/ 561975 h 1638300"/>
              <a:gd name="connsiteX19" fmla="*/ 1060450 w 2479675"/>
              <a:gd name="connsiteY19" fmla="*/ 558800 h 1638300"/>
              <a:gd name="connsiteX20" fmla="*/ 1069975 w 2479675"/>
              <a:gd name="connsiteY20" fmla="*/ 676275 h 1638300"/>
              <a:gd name="connsiteX21" fmla="*/ 1133475 w 2479675"/>
              <a:gd name="connsiteY21" fmla="*/ 676275 h 1638300"/>
              <a:gd name="connsiteX22" fmla="*/ 1133475 w 2479675"/>
              <a:gd name="connsiteY22" fmla="*/ 736600 h 1638300"/>
              <a:gd name="connsiteX23" fmla="*/ 1190625 w 2479675"/>
              <a:gd name="connsiteY23" fmla="*/ 736600 h 1638300"/>
              <a:gd name="connsiteX24" fmla="*/ 1193800 w 2479675"/>
              <a:gd name="connsiteY24" fmla="*/ 806450 h 1638300"/>
              <a:gd name="connsiteX25" fmla="*/ 1247775 w 2479675"/>
              <a:gd name="connsiteY25" fmla="*/ 803275 h 1638300"/>
              <a:gd name="connsiteX26" fmla="*/ 1247775 w 2479675"/>
              <a:gd name="connsiteY26" fmla="*/ 857250 h 1638300"/>
              <a:gd name="connsiteX27" fmla="*/ 1358900 w 2479675"/>
              <a:gd name="connsiteY27" fmla="*/ 863600 h 1638300"/>
              <a:gd name="connsiteX28" fmla="*/ 1362075 w 2479675"/>
              <a:gd name="connsiteY28" fmla="*/ 981075 h 1638300"/>
              <a:gd name="connsiteX29" fmla="*/ 1438275 w 2479675"/>
              <a:gd name="connsiteY29" fmla="*/ 987425 h 1638300"/>
              <a:gd name="connsiteX30" fmla="*/ 1444625 w 2479675"/>
              <a:gd name="connsiteY30" fmla="*/ 1025525 h 1638300"/>
              <a:gd name="connsiteX31" fmla="*/ 1530350 w 2479675"/>
              <a:gd name="connsiteY31" fmla="*/ 1025525 h 1638300"/>
              <a:gd name="connsiteX32" fmla="*/ 1533525 w 2479675"/>
              <a:gd name="connsiteY32" fmla="*/ 1076325 h 1638300"/>
              <a:gd name="connsiteX33" fmla="*/ 1612900 w 2479675"/>
              <a:gd name="connsiteY33" fmla="*/ 1076325 h 1638300"/>
              <a:gd name="connsiteX34" fmla="*/ 2479675 w 2479675"/>
              <a:gd name="connsiteY34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454025 w 2479675"/>
              <a:gd name="connsiteY5" fmla="*/ 66675 h 1638300"/>
              <a:gd name="connsiteX6" fmla="*/ 454025 w 2479675"/>
              <a:gd name="connsiteY6" fmla="*/ 104775 h 1638300"/>
              <a:gd name="connsiteX7" fmla="*/ 600075 w 2479675"/>
              <a:gd name="connsiteY7" fmla="*/ 104775 h 1638300"/>
              <a:gd name="connsiteX8" fmla="*/ 600075 w 2479675"/>
              <a:gd name="connsiteY8" fmla="*/ 146050 h 1638300"/>
              <a:gd name="connsiteX9" fmla="*/ 625475 w 2479675"/>
              <a:gd name="connsiteY9" fmla="*/ 146050 h 1638300"/>
              <a:gd name="connsiteX10" fmla="*/ 631825 w 2479675"/>
              <a:gd name="connsiteY10" fmla="*/ 269875 h 1638300"/>
              <a:gd name="connsiteX11" fmla="*/ 727075 w 2479675"/>
              <a:gd name="connsiteY11" fmla="*/ 276225 h 1638300"/>
              <a:gd name="connsiteX12" fmla="*/ 727075 w 2479675"/>
              <a:gd name="connsiteY12" fmla="*/ 327025 h 1638300"/>
              <a:gd name="connsiteX13" fmla="*/ 733425 w 2479675"/>
              <a:gd name="connsiteY13" fmla="*/ 330200 h 1638300"/>
              <a:gd name="connsiteX14" fmla="*/ 736600 w 2479675"/>
              <a:gd name="connsiteY14" fmla="*/ 431800 h 1638300"/>
              <a:gd name="connsiteX15" fmla="*/ 793750 w 2479675"/>
              <a:gd name="connsiteY15" fmla="*/ 431800 h 1638300"/>
              <a:gd name="connsiteX16" fmla="*/ 800100 w 2479675"/>
              <a:gd name="connsiteY16" fmla="*/ 508000 h 1638300"/>
              <a:gd name="connsiteX17" fmla="*/ 901700 w 2479675"/>
              <a:gd name="connsiteY17" fmla="*/ 514350 h 1638300"/>
              <a:gd name="connsiteX18" fmla="*/ 901700 w 2479675"/>
              <a:gd name="connsiteY18" fmla="*/ 561975 h 1638300"/>
              <a:gd name="connsiteX19" fmla="*/ 1060450 w 2479675"/>
              <a:gd name="connsiteY19" fmla="*/ 558800 h 1638300"/>
              <a:gd name="connsiteX20" fmla="*/ 1069975 w 2479675"/>
              <a:gd name="connsiteY20" fmla="*/ 676275 h 1638300"/>
              <a:gd name="connsiteX21" fmla="*/ 1133475 w 2479675"/>
              <a:gd name="connsiteY21" fmla="*/ 676275 h 1638300"/>
              <a:gd name="connsiteX22" fmla="*/ 1133475 w 2479675"/>
              <a:gd name="connsiteY22" fmla="*/ 736600 h 1638300"/>
              <a:gd name="connsiteX23" fmla="*/ 1190625 w 2479675"/>
              <a:gd name="connsiteY23" fmla="*/ 736600 h 1638300"/>
              <a:gd name="connsiteX24" fmla="*/ 1193800 w 2479675"/>
              <a:gd name="connsiteY24" fmla="*/ 806450 h 1638300"/>
              <a:gd name="connsiteX25" fmla="*/ 1247775 w 2479675"/>
              <a:gd name="connsiteY25" fmla="*/ 803275 h 1638300"/>
              <a:gd name="connsiteX26" fmla="*/ 1247775 w 2479675"/>
              <a:gd name="connsiteY26" fmla="*/ 857250 h 1638300"/>
              <a:gd name="connsiteX27" fmla="*/ 1358900 w 2479675"/>
              <a:gd name="connsiteY27" fmla="*/ 863600 h 1638300"/>
              <a:gd name="connsiteX28" fmla="*/ 1362075 w 2479675"/>
              <a:gd name="connsiteY28" fmla="*/ 981075 h 1638300"/>
              <a:gd name="connsiteX29" fmla="*/ 1438275 w 2479675"/>
              <a:gd name="connsiteY29" fmla="*/ 987425 h 1638300"/>
              <a:gd name="connsiteX30" fmla="*/ 1444625 w 2479675"/>
              <a:gd name="connsiteY30" fmla="*/ 1025525 h 1638300"/>
              <a:gd name="connsiteX31" fmla="*/ 1530350 w 2479675"/>
              <a:gd name="connsiteY31" fmla="*/ 1025525 h 1638300"/>
              <a:gd name="connsiteX32" fmla="*/ 1533525 w 2479675"/>
              <a:gd name="connsiteY32" fmla="*/ 1076325 h 1638300"/>
              <a:gd name="connsiteX33" fmla="*/ 1612900 w 2479675"/>
              <a:gd name="connsiteY33" fmla="*/ 1076325 h 1638300"/>
              <a:gd name="connsiteX34" fmla="*/ 2479675 w 2479675"/>
              <a:gd name="connsiteY34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454025 w 2479675"/>
              <a:gd name="connsiteY5" fmla="*/ 66675 h 1638300"/>
              <a:gd name="connsiteX6" fmla="*/ 454025 w 2479675"/>
              <a:gd name="connsiteY6" fmla="*/ 104775 h 1638300"/>
              <a:gd name="connsiteX7" fmla="*/ 600075 w 2479675"/>
              <a:gd name="connsiteY7" fmla="*/ 104775 h 1638300"/>
              <a:gd name="connsiteX8" fmla="*/ 600075 w 2479675"/>
              <a:gd name="connsiteY8" fmla="*/ 146050 h 1638300"/>
              <a:gd name="connsiteX9" fmla="*/ 625475 w 2479675"/>
              <a:gd name="connsiteY9" fmla="*/ 146050 h 1638300"/>
              <a:gd name="connsiteX10" fmla="*/ 631825 w 2479675"/>
              <a:gd name="connsiteY10" fmla="*/ 269875 h 1638300"/>
              <a:gd name="connsiteX11" fmla="*/ 727075 w 2479675"/>
              <a:gd name="connsiteY11" fmla="*/ 276225 h 1638300"/>
              <a:gd name="connsiteX12" fmla="*/ 727075 w 2479675"/>
              <a:gd name="connsiteY12" fmla="*/ 327025 h 1638300"/>
              <a:gd name="connsiteX13" fmla="*/ 733425 w 2479675"/>
              <a:gd name="connsiteY13" fmla="*/ 330200 h 1638300"/>
              <a:gd name="connsiteX14" fmla="*/ 736600 w 2479675"/>
              <a:gd name="connsiteY14" fmla="*/ 431800 h 1638300"/>
              <a:gd name="connsiteX15" fmla="*/ 793750 w 2479675"/>
              <a:gd name="connsiteY15" fmla="*/ 431800 h 1638300"/>
              <a:gd name="connsiteX16" fmla="*/ 800100 w 2479675"/>
              <a:gd name="connsiteY16" fmla="*/ 508000 h 1638300"/>
              <a:gd name="connsiteX17" fmla="*/ 901700 w 2479675"/>
              <a:gd name="connsiteY17" fmla="*/ 514350 h 1638300"/>
              <a:gd name="connsiteX18" fmla="*/ 901700 w 2479675"/>
              <a:gd name="connsiteY18" fmla="*/ 561975 h 1638300"/>
              <a:gd name="connsiteX19" fmla="*/ 1060450 w 2479675"/>
              <a:gd name="connsiteY19" fmla="*/ 558800 h 1638300"/>
              <a:gd name="connsiteX20" fmla="*/ 1069975 w 2479675"/>
              <a:gd name="connsiteY20" fmla="*/ 676275 h 1638300"/>
              <a:gd name="connsiteX21" fmla="*/ 1133475 w 2479675"/>
              <a:gd name="connsiteY21" fmla="*/ 676275 h 1638300"/>
              <a:gd name="connsiteX22" fmla="*/ 1133475 w 2479675"/>
              <a:gd name="connsiteY22" fmla="*/ 736600 h 1638300"/>
              <a:gd name="connsiteX23" fmla="*/ 1190625 w 2479675"/>
              <a:gd name="connsiteY23" fmla="*/ 736600 h 1638300"/>
              <a:gd name="connsiteX24" fmla="*/ 1193800 w 2479675"/>
              <a:gd name="connsiteY24" fmla="*/ 806450 h 1638300"/>
              <a:gd name="connsiteX25" fmla="*/ 1247775 w 2479675"/>
              <a:gd name="connsiteY25" fmla="*/ 803275 h 1638300"/>
              <a:gd name="connsiteX26" fmla="*/ 1247775 w 2479675"/>
              <a:gd name="connsiteY26" fmla="*/ 857250 h 1638300"/>
              <a:gd name="connsiteX27" fmla="*/ 1358900 w 2479675"/>
              <a:gd name="connsiteY27" fmla="*/ 863600 h 1638300"/>
              <a:gd name="connsiteX28" fmla="*/ 1362075 w 2479675"/>
              <a:gd name="connsiteY28" fmla="*/ 981075 h 1638300"/>
              <a:gd name="connsiteX29" fmla="*/ 1438275 w 2479675"/>
              <a:gd name="connsiteY29" fmla="*/ 987425 h 1638300"/>
              <a:gd name="connsiteX30" fmla="*/ 1444625 w 2479675"/>
              <a:gd name="connsiteY30" fmla="*/ 1025525 h 1638300"/>
              <a:gd name="connsiteX31" fmla="*/ 1530350 w 2479675"/>
              <a:gd name="connsiteY31" fmla="*/ 1025525 h 1638300"/>
              <a:gd name="connsiteX32" fmla="*/ 1533525 w 2479675"/>
              <a:gd name="connsiteY32" fmla="*/ 1076325 h 1638300"/>
              <a:gd name="connsiteX33" fmla="*/ 1612900 w 2479675"/>
              <a:gd name="connsiteY33" fmla="*/ 1076325 h 1638300"/>
              <a:gd name="connsiteX34" fmla="*/ 1622425 w 2479675"/>
              <a:gd name="connsiteY34" fmla="*/ 1123950 h 1638300"/>
              <a:gd name="connsiteX35" fmla="*/ 2479675 w 2479675"/>
              <a:gd name="connsiteY35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454025 w 2479675"/>
              <a:gd name="connsiteY5" fmla="*/ 66675 h 1638300"/>
              <a:gd name="connsiteX6" fmla="*/ 454025 w 2479675"/>
              <a:gd name="connsiteY6" fmla="*/ 104775 h 1638300"/>
              <a:gd name="connsiteX7" fmla="*/ 600075 w 2479675"/>
              <a:gd name="connsiteY7" fmla="*/ 104775 h 1638300"/>
              <a:gd name="connsiteX8" fmla="*/ 600075 w 2479675"/>
              <a:gd name="connsiteY8" fmla="*/ 146050 h 1638300"/>
              <a:gd name="connsiteX9" fmla="*/ 625475 w 2479675"/>
              <a:gd name="connsiteY9" fmla="*/ 146050 h 1638300"/>
              <a:gd name="connsiteX10" fmla="*/ 631825 w 2479675"/>
              <a:gd name="connsiteY10" fmla="*/ 269875 h 1638300"/>
              <a:gd name="connsiteX11" fmla="*/ 727075 w 2479675"/>
              <a:gd name="connsiteY11" fmla="*/ 276225 h 1638300"/>
              <a:gd name="connsiteX12" fmla="*/ 727075 w 2479675"/>
              <a:gd name="connsiteY12" fmla="*/ 327025 h 1638300"/>
              <a:gd name="connsiteX13" fmla="*/ 733425 w 2479675"/>
              <a:gd name="connsiteY13" fmla="*/ 330200 h 1638300"/>
              <a:gd name="connsiteX14" fmla="*/ 736600 w 2479675"/>
              <a:gd name="connsiteY14" fmla="*/ 431800 h 1638300"/>
              <a:gd name="connsiteX15" fmla="*/ 793750 w 2479675"/>
              <a:gd name="connsiteY15" fmla="*/ 431800 h 1638300"/>
              <a:gd name="connsiteX16" fmla="*/ 800100 w 2479675"/>
              <a:gd name="connsiteY16" fmla="*/ 508000 h 1638300"/>
              <a:gd name="connsiteX17" fmla="*/ 901700 w 2479675"/>
              <a:gd name="connsiteY17" fmla="*/ 514350 h 1638300"/>
              <a:gd name="connsiteX18" fmla="*/ 901700 w 2479675"/>
              <a:gd name="connsiteY18" fmla="*/ 561975 h 1638300"/>
              <a:gd name="connsiteX19" fmla="*/ 1060450 w 2479675"/>
              <a:gd name="connsiteY19" fmla="*/ 558800 h 1638300"/>
              <a:gd name="connsiteX20" fmla="*/ 1069975 w 2479675"/>
              <a:gd name="connsiteY20" fmla="*/ 676275 h 1638300"/>
              <a:gd name="connsiteX21" fmla="*/ 1133475 w 2479675"/>
              <a:gd name="connsiteY21" fmla="*/ 676275 h 1638300"/>
              <a:gd name="connsiteX22" fmla="*/ 1133475 w 2479675"/>
              <a:gd name="connsiteY22" fmla="*/ 736600 h 1638300"/>
              <a:gd name="connsiteX23" fmla="*/ 1190625 w 2479675"/>
              <a:gd name="connsiteY23" fmla="*/ 736600 h 1638300"/>
              <a:gd name="connsiteX24" fmla="*/ 1193800 w 2479675"/>
              <a:gd name="connsiteY24" fmla="*/ 806450 h 1638300"/>
              <a:gd name="connsiteX25" fmla="*/ 1247775 w 2479675"/>
              <a:gd name="connsiteY25" fmla="*/ 803275 h 1638300"/>
              <a:gd name="connsiteX26" fmla="*/ 1247775 w 2479675"/>
              <a:gd name="connsiteY26" fmla="*/ 857250 h 1638300"/>
              <a:gd name="connsiteX27" fmla="*/ 1358900 w 2479675"/>
              <a:gd name="connsiteY27" fmla="*/ 863600 h 1638300"/>
              <a:gd name="connsiteX28" fmla="*/ 1362075 w 2479675"/>
              <a:gd name="connsiteY28" fmla="*/ 981075 h 1638300"/>
              <a:gd name="connsiteX29" fmla="*/ 1438275 w 2479675"/>
              <a:gd name="connsiteY29" fmla="*/ 987425 h 1638300"/>
              <a:gd name="connsiteX30" fmla="*/ 1444625 w 2479675"/>
              <a:gd name="connsiteY30" fmla="*/ 1025525 h 1638300"/>
              <a:gd name="connsiteX31" fmla="*/ 1530350 w 2479675"/>
              <a:gd name="connsiteY31" fmla="*/ 1025525 h 1638300"/>
              <a:gd name="connsiteX32" fmla="*/ 1533525 w 2479675"/>
              <a:gd name="connsiteY32" fmla="*/ 1076325 h 1638300"/>
              <a:gd name="connsiteX33" fmla="*/ 1612900 w 2479675"/>
              <a:gd name="connsiteY33" fmla="*/ 1076325 h 1638300"/>
              <a:gd name="connsiteX34" fmla="*/ 1622425 w 2479675"/>
              <a:gd name="connsiteY34" fmla="*/ 1123950 h 1638300"/>
              <a:gd name="connsiteX35" fmla="*/ 2479675 w 2479675"/>
              <a:gd name="connsiteY35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454025 w 2479675"/>
              <a:gd name="connsiteY5" fmla="*/ 66675 h 1638300"/>
              <a:gd name="connsiteX6" fmla="*/ 454025 w 2479675"/>
              <a:gd name="connsiteY6" fmla="*/ 104775 h 1638300"/>
              <a:gd name="connsiteX7" fmla="*/ 600075 w 2479675"/>
              <a:gd name="connsiteY7" fmla="*/ 104775 h 1638300"/>
              <a:gd name="connsiteX8" fmla="*/ 600075 w 2479675"/>
              <a:gd name="connsiteY8" fmla="*/ 146050 h 1638300"/>
              <a:gd name="connsiteX9" fmla="*/ 625475 w 2479675"/>
              <a:gd name="connsiteY9" fmla="*/ 146050 h 1638300"/>
              <a:gd name="connsiteX10" fmla="*/ 631825 w 2479675"/>
              <a:gd name="connsiteY10" fmla="*/ 269875 h 1638300"/>
              <a:gd name="connsiteX11" fmla="*/ 727075 w 2479675"/>
              <a:gd name="connsiteY11" fmla="*/ 276225 h 1638300"/>
              <a:gd name="connsiteX12" fmla="*/ 727075 w 2479675"/>
              <a:gd name="connsiteY12" fmla="*/ 327025 h 1638300"/>
              <a:gd name="connsiteX13" fmla="*/ 733425 w 2479675"/>
              <a:gd name="connsiteY13" fmla="*/ 330200 h 1638300"/>
              <a:gd name="connsiteX14" fmla="*/ 736600 w 2479675"/>
              <a:gd name="connsiteY14" fmla="*/ 431800 h 1638300"/>
              <a:gd name="connsiteX15" fmla="*/ 793750 w 2479675"/>
              <a:gd name="connsiteY15" fmla="*/ 431800 h 1638300"/>
              <a:gd name="connsiteX16" fmla="*/ 800100 w 2479675"/>
              <a:gd name="connsiteY16" fmla="*/ 508000 h 1638300"/>
              <a:gd name="connsiteX17" fmla="*/ 901700 w 2479675"/>
              <a:gd name="connsiteY17" fmla="*/ 514350 h 1638300"/>
              <a:gd name="connsiteX18" fmla="*/ 901700 w 2479675"/>
              <a:gd name="connsiteY18" fmla="*/ 561975 h 1638300"/>
              <a:gd name="connsiteX19" fmla="*/ 1060450 w 2479675"/>
              <a:gd name="connsiteY19" fmla="*/ 558800 h 1638300"/>
              <a:gd name="connsiteX20" fmla="*/ 1069975 w 2479675"/>
              <a:gd name="connsiteY20" fmla="*/ 676275 h 1638300"/>
              <a:gd name="connsiteX21" fmla="*/ 1133475 w 2479675"/>
              <a:gd name="connsiteY21" fmla="*/ 676275 h 1638300"/>
              <a:gd name="connsiteX22" fmla="*/ 1133475 w 2479675"/>
              <a:gd name="connsiteY22" fmla="*/ 736600 h 1638300"/>
              <a:gd name="connsiteX23" fmla="*/ 1190625 w 2479675"/>
              <a:gd name="connsiteY23" fmla="*/ 736600 h 1638300"/>
              <a:gd name="connsiteX24" fmla="*/ 1193800 w 2479675"/>
              <a:gd name="connsiteY24" fmla="*/ 806450 h 1638300"/>
              <a:gd name="connsiteX25" fmla="*/ 1247775 w 2479675"/>
              <a:gd name="connsiteY25" fmla="*/ 803275 h 1638300"/>
              <a:gd name="connsiteX26" fmla="*/ 1247775 w 2479675"/>
              <a:gd name="connsiteY26" fmla="*/ 857250 h 1638300"/>
              <a:gd name="connsiteX27" fmla="*/ 1358900 w 2479675"/>
              <a:gd name="connsiteY27" fmla="*/ 863600 h 1638300"/>
              <a:gd name="connsiteX28" fmla="*/ 1362075 w 2479675"/>
              <a:gd name="connsiteY28" fmla="*/ 981075 h 1638300"/>
              <a:gd name="connsiteX29" fmla="*/ 1438275 w 2479675"/>
              <a:gd name="connsiteY29" fmla="*/ 987425 h 1638300"/>
              <a:gd name="connsiteX30" fmla="*/ 1444625 w 2479675"/>
              <a:gd name="connsiteY30" fmla="*/ 1025525 h 1638300"/>
              <a:gd name="connsiteX31" fmla="*/ 1530350 w 2479675"/>
              <a:gd name="connsiteY31" fmla="*/ 1025525 h 1638300"/>
              <a:gd name="connsiteX32" fmla="*/ 1533525 w 2479675"/>
              <a:gd name="connsiteY32" fmla="*/ 1076325 h 1638300"/>
              <a:gd name="connsiteX33" fmla="*/ 1612900 w 2479675"/>
              <a:gd name="connsiteY33" fmla="*/ 1076325 h 1638300"/>
              <a:gd name="connsiteX34" fmla="*/ 1612900 w 2479675"/>
              <a:gd name="connsiteY34" fmla="*/ 1127125 h 1638300"/>
              <a:gd name="connsiteX35" fmla="*/ 2479675 w 2479675"/>
              <a:gd name="connsiteY35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454025 w 2479675"/>
              <a:gd name="connsiteY5" fmla="*/ 66675 h 1638300"/>
              <a:gd name="connsiteX6" fmla="*/ 454025 w 2479675"/>
              <a:gd name="connsiteY6" fmla="*/ 104775 h 1638300"/>
              <a:gd name="connsiteX7" fmla="*/ 600075 w 2479675"/>
              <a:gd name="connsiteY7" fmla="*/ 104775 h 1638300"/>
              <a:gd name="connsiteX8" fmla="*/ 600075 w 2479675"/>
              <a:gd name="connsiteY8" fmla="*/ 146050 h 1638300"/>
              <a:gd name="connsiteX9" fmla="*/ 625475 w 2479675"/>
              <a:gd name="connsiteY9" fmla="*/ 146050 h 1638300"/>
              <a:gd name="connsiteX10" fmla="*/ 631825 w 2479675"/>
              <a:gd name="connsiteY10" fmla="*/ 269875 h 1638300"/>
              <a:gd name="connsiteX11" fmla="*/ 727075 w 2479675"/>
              <a:gd name="connsiteY11" fmla="*/ 276225 h 1638300"/>
              <a:gd name="connsiteX12" fmla="*/ 727075 w 2479675"/>
              <a:gd name="connsiteY12" fmla="*/ 327025 h 1638300"/>
              <a:gd name="connsiteX13" fmla="*/ 733425 w 2479675"/>
              <a:gd name="connsiteY13" fmla="*/ 330200 h 1638300"/>
              <a:gd name="connsiteX14" fmla="*/ 736600 w 2479675"/>
              <a:gd name="connsiteY14" fmla="*/ 431800 h 1638300"/>
              <a:gd name="connsiteX15" fmla="*/ 793750 w 2479675"/>
              <a:gd name="connsiteY15" fmla="*/ 431800 h 1638300"/>
              <a:gd name="connsiteX16" fmla="*/ 800100 w 2479675"/>
              <a:gd name="connsiteY16" fmla="*/ 508000 h 1638300"/>
              <a:gd name="connsiteX17" fmla="*/ 901700 w 2479675"/>
              <a:gd name="connsiteY17" fmla="*/ 514350 h 1638300"/>
              <a:gd name="connsiteX18" fmla="*/ 901700 w 2479675"/>
              <a:gd name="connsiteY18" fmla="*/ 561975 h 1638300"/>
              <a:gd name="connsiteX19" fmla="*/ 1060450 w 2479675"/>
              <a:gd name="connsiteY19" fmla="*/ 558800 h 1638300"/>
              <a:gd name="connsiteX20" fmla="*/ 1069975 w 2479675"/>
              <a:gd name="connsiteY20" fmla="*/ 676275 h 1638300"/>
              <a:gd name="connsiteX21" fmla="*/ 1133475 w 2479675"/>
              <a:gd name="connsiteY21" fmla="*/ 676275 h 1638300"/>
              <a:gd name="connsiteX22" fmla="*/ 1133475 w 2479675"/>
              <a:gd name="connsiteY22" fmla="*/ 736600 h 1638300"/>
              <a:gd name="connsiteX23" fmla="*/ 1190625 w 2479675"/>
              <a:gd name="connsiteY23" fmla="*/ 736600 h 1638300"/>
              <a:gd name="connsiteX24" fmla="*/ 1193800 w 2479675"/>
              <a:gd name="connsiteY24" fmla="*/ 806450 h 1638300"/>
              <a:gd name="connsiteX25" fmla="*/ 1247775 w 2479675"/>
              <a:gd name="connsiteY25" fmla="*/ 803275 h 1638300"/>
              <a:gd name="connsiteX26" fmla="*/ 1247775 w 2479675"/>
              <a:gd name="connsiteY26" fmla="*/ 857250 h 1638300"/>
              <a:gd name="connsiteX27" fmla="*/ 1358900 w 2479675"/>
              <a:gd name="connsiteY27" fmla="*/ 863600 h 1638300"/>
              <a:gd name="connsiteX28" fmla="*/ 1362075 w 2479675"/>
              <a:gd name="connsiteY28" fmla="*/ 981075 h 1638300"/>
              <a:gd name="connsiteX29" fmla="*/ 1438275 w 2479675"/>
              <a:gd name="connsiteY29" fmla="*/ 987425 h 1638300"/>
              <a:gd name="connsiteX30" fmla="*/ 1444625 w 2479675"/>
              <a:gd name="connsiteY30" fmla="*/ 1025525 h 1638300"/>
              <a:gd name="connsiteX31" fmla="*/ 1530350 w 2479675"/>
              <a:gd name="connsiteY31" fmla="*/ 1025525 h 1638300"/>
              <a:gd name="connsiteX32" fmla="*/ 1533525 w 2479675"/>
              <a:gd name="connsiteY32" fmla="*/ 1076325 h 1638300"/>
              <a:gd name="connsiteX33" fmla="*/ 1612900 w 2479675"/>
              <a:gd name="connsiteY33" fmla="*/ 1076325 h 1638300"/>
              <a:gd name="connsiteX34" fmla="*/ 1612900 w 2479675"/>
              <a:gd name="connsiteY34" fmla="*/ 1127125 h 1638300"/>
              <a:gd name="connsiteX35" fmla="*/ 1689100 w 2479675"/>
              <a:gd name="connsiteY35" fmla="*/ 1120775 h 1638300"/>
              <a:gd name="connsiteX36" fmla="*/ 2479675 w 2479675"/>
              <a:gd name="connsiteY36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454025 w 2479675"/>
              <a:gd name="connsiteY5" fmla="*/ 66675 h 1638300"/>
              <a:gd name="connsiteX6" fmla="*/ 454025 w 2479675"/>
              <a:gd name="connsiteY6" fmla="*/ 104775 h 1638300"/>
              <a:gd name="connsiteX7" fmla="*/ 600075 w 2479675"/>
              <a:gd name="connsiteY7" fmla="*/ 104775 h 1638300"/>
              <a:gd name="connsiteX8" fmla="*/ 600075 w 2479675"/>
              <a:gd name="connsiteY8" fmla="*/ 146050 h 1638300"/>
              <a:gd name="connsiteX9" fmla="*/ 625475 w 2479675"/>
              <a:gd name="connsiteY9" fmla="*/ 146050 h 1638300"/>
              <a:gd name="connsiteX10" fmla="*/ 631825 w 2479675"/>
              <a:gd name="connsiteY10" fmla="*/ 269875 h 1638300"/>
              <a:gd name="connsiteX11" fmla="*/ 727075 w 2479675"/>
              <a:gd name="connsiteY11" fmla="*/ 276225 h 1638300"/>
              <a:gd name="connsiteX12" fmla="*/ 727075 w 2479675"/>
              <a:gd name="connsiteY12" fmla="*/ 327025 h 1638300"/>
              <a:gd name="connsiteX13" fmla="*/ 733425 w 2479675"/>
              <a:gd name="connsiteY13" fmla="*/ 330200 h 1638300"/>
              <a:gd name="connsiteX14" fmla="*/ 736600 w 2479675"/>
              <a:gd name="connsiteY14" fmla="*/ 431800 h 1638300"/>
              <a:gd name="connsiteX15" fmla="*/ 793750 w 2479675"/>
              <a:gd name="connsiteY15" fmla="*/ 431800 h 1638300"/>
              <a:gd name="connsiteX16" fmla="*/ 800100 w 2479675"/>
              <a:gd name="connsiteY16" fmla="*/ 508000 h 1638300"/>
              <a:gd name="connsiteX17" fmla="*/ 901700 w 2479675"/>
              <a:gd name="connsiteY17" fmla="*/ 514350 h 1638300"/>
              <a:gd name="connsiteX18" fmla="*/ 901700 w 2479675"/>
              <a:gd name="connsiteY18" fmla="*/ 561975 h 1638300"/>
              <a:gd name="connsiteX19" fmla="*/ 1060450 w 2479675"/>
              <a:gd name="connsiteY19" fmla="*/ 558800 h 1638300"/>
              <a:gd name="connsiteX20" fmla="*/ 1069975 w 2479675"/>
              <a:gd name="connsiteY20" fmla="*/ 676275 h 1638300"/>
              <a:gd name="connsiteX21" fmla="*/ 1133475 w 2479675"/>
              <a:gd name="connsiteY21" fmla="*/ 676275 h 1638300"/>
              <a:gd name="connsiteX22" fmla="*/ 1133475 w 2479675"/>
              <a:gd name="connsiteY22" fmla="*/ 736600 h 1638300"/>
              <a:gd name="connsiteX23" fmla="*/ 1190625 w 2479675"/>
              <a:gd name="connsiteY23" fmla="*/ 736600 h 1638300"/>
              <a:gd name="connsiteX24" fmla="*/ 1193800 w 2479675"/>
              <a:gd name="connsiteY24" fmla="*/ 806450 h 1638300"/>
              <a:gd name="connsiteX25" fmla="*/ 1247775 w 2479675"/>
              <a:gd name="connsiteY25" fmla="*/ 803275 h 1638300"/>
              <a:gd name="connsiteX26" fmla="*/ 1247775 w 2479675"/>
              <a:gd name="connsiteY26" fmla="*/ 857250 h 1638300"/>
              <a:gd name="connsiteX27" fmla="*/ 1358900 w 2479675"/>
              <a:gd name="connsiteY27" fmla="*/ 863600 h 1638300"/>
              <a:gd name="connsiteX28" fmla="*/ 1362075 w 2479675"/>
              <a:gd name="connsiteY28" fmla="*/ 981075 h 1638300"/>
              <a:gd name="connsiteX29" fmla="*/ 1438275 w 2479675"/>
              <a:gd name="connsiteY29" fmla="*/ 987425 h 1638300"/>
              <a:gd name="connsiteX30" fmla="*/ 1444625 w 2479675"/>
              <a:gd name="connsiteY30" fmla="*/ 1025525 h 1638300"/>
              <a:gd name="connsiteX31" fmla="*/ 1530350 w 2479675"/>
              <a:gd name="connsiteY31" fmla="*/ 1025525 h 1638300"/>
              <a:gd name="connsiteX32" fmla="*/ 1533525 w 2479675"/>
              <a:gd name="connsiteY32" fmla="*/ 1076325 h 1638300"/>
              <a:gd name="connsiteX33" fmla="*/ 1612900 w 2479675"/>
              <a:gd name="connsiteY33" fmla="*/ 1076325 h 1638300"/>
              <a:gd name="connsiteX34" fmla="*/ 1612900 w 2479675"/>
              <a:gd name="connsiteY34" fmla="*/ 1127125 h 1638300"/>
              <a:gd name="connsiteX35" fmla="*/ 1689100 w 2479675"/>
              <a:gd name="connsiteY35" fmla="*/ 1120775 h 1638300"/>
              <a:gd name="connsiteX36" fmla="*/ 2479675 w 2479675"/>
              <a:gd name="connsiteY36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454025 w 2479675"/>
              <a:gd name="connsiteY5" fmla="*/ 66675 h 1638300"/>
              <a:gd name="connsiteX6" fmla="*/ 454025 w 2479675"/>
              <a:gd name="connsiteY6" fmla="*/ 104775 h 1638300"/>
              <a:gd name="connsiteX7" fmla="*/ 600075 w 2479675"/>
              <a:gd name="connsiteY7" fmla="*/ 104775 h 1638300"/>
              <a:gd name="connsiteX8" fmla="*/ 600075 w 2479675"/>
              <a:gd name="connsiteY8" fmla="*/ 146050 h 1638300"/>
              <a:gd name="connsiteX9" fmla="*/ 625475 w 2479675"/>
              <a:gd name="connsiteY9" fmla="*/ 146050 h 1638300"/>
              <a:gd name="connsiteX10" fmla="*/ 631825 w 2479675"/>
              <a:gd name="connsiteY10" fmla="*/ 269875 h 1638300"/>
              <a:gd name="connsiteX11" fmla="*/ 727075 w 2479675"/>
              <a:gd name="connsiteY11" fmla="*/ 276225 h 1638300"/>
              <a:gd name="connsiteX12" fmla="*/ 727075 w 2479675"/>
              <a:gd name="connsiteY12" fmla="*/ 327025 h 1638300"/>
              <a:gd name="connsiteX13" fmla="*/ 733425 w 2479675"/>
              <a:gd name="connsiteY13" fmla="*/ 330200 h 1638300"/>
              <a:gd name="connsiteX14" fmla="*/ 736600 w 2479675"/>
              <a:gd name="connsiteY14" fmla="*/ 431800 h 1638300"/>
              <a:gd name="connsiteX15" fmla="*/ 793750 w 2479675"/>
              <a:gd name="connsiteY15" fmla="*/ 431800 h 1638300"/>
              <a:gd name="connsiteX16" fmla="*/ 800100 w 2479675"/>
              <a:gd name="connsiteY16" fmla="*/ 508000 h 1638300"/>
              <a:gd name="connsiteX17" fmla="*/ 901700 w 2479675"/>
              <a:gd name="connsiteY17" fmla="*/ 514350 h 1638300"/>
              <a:gd name="connsiteX18" fmla="*/ 901700 w 2479675"/>
              <a:gd name="connsiteY18" fmla="*/ 561975 h 1638300"/>
              <a:gd name="connsiteX19" fmla="*/ 1060450 w 2479675"/>
              <a:gd name="connsiteY19" fmla="*/ 558800 h 1638300"/>
              <a:gd name="connsiteX20" fmla="*/ 1069975 w 2479675"/>
              <a:gd name="connsiteY20" fmla="*/ 676275 h 1638300"/>
              <a:gd name="connsiteX21" fmla="*/ 1133475 w 2479675"/>
              <a:gd name="connsiteY21" fmla="*/ 676275 h 1638300"/>
              <a:gd name="connsiteX22" fmla="*/ 1133475 w 2479675"/>
              <a:gd name="connsiteY22" fmla="*/ 736600 h 1638300"/>
              <a:gd name="connsiteX23" fmla="*/ 1190625 w 2479675"/>
              <a:gd name="connsiteY23" fmla="*/ 736600 h 1638300"/>
              <a:gd name="connsiteX24" fmla="*/ 1193800 w 2479675"/>
              <a:gd name="connsiteY24" fmla="*/ 806450 h 1638300"/>
              <a:gd name="connsiteX25" fmla="*/ 1247775 w 2479675"/>
              <a:gd name="connsiteY25" fmla="*/ 803275 h 1638300"/>
              <a:gd name="connsiteX26" fmla="*/ 1247775 w 2479675"/>
              <a:gd name="connsiteY26" fmla="*/ 857250 h 1638300"/>
              <a:gd name="connsiteX27" fmla="*/ 1358900 w 2479675"/>
              <a:gd name="connsiteY27" fmla="*/ 863600 h 1638300"/>
              <a:gd name="connsiteX28" fmla="*/ 1362075 w 2479675"/>
              <a:gd name="connsiteY28" fmla="*/ 981075 h 1638300"/>
              <a:gd name="connsiteX29" fmla="*/ 1438275 w 2479675"/>
              <a:gd name="connsiteY29" fmla="*/ 987425 h 1638300"/>
              <a:gd name="connsiteX30" fmla="*/ 1444625 w 2479675"/>
              <a:gd name="connsiteY30" fmla="*/ 1025525 h 1638300"/>
              <a:gd name="connsiteX31" fmla="*/ 1530350 w 2479675"/>
              <a:gd name="connsiteY31" fmla="*/ 1025525 h 1638300"/>
              <a:gd name="connsiteX32" fmla="*/ 1533525 w 2479675"/>
              <a:gd name="connsiteY32" fmla="*/ 1076325 h 1638300"/>
              <a:gd name="connsiteX33" fmla="*/ 1612900 w 2479675"/>
              <a:gd name="connsiteY33" fmla="*/ 1076325 h 1638300"/>
              <a:gd name="connsiteX34" fmla="*/ 1612900 w 2479675"/>
              <a:gd name="connsiteY34" fmla="*/ 1127125 h 1638300"/>
              <a:gd name="connsiteX35" fmla="*/ 1679575 w 2479675"/>
              <a:gd name="connsiteY35" fmla="*/ 1123950 h 1638300"/>
              <a:gd name="connsiteX36" fmla="*/ 2479675 w 2479675"/>
              <a:gd name="connsiteY36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454025 w 2479675"/>
              <a:gd name="connsiteY5" fmla="*/ 66675 h 1638300"/>
              <a:gd name="connsiteX6" fmla="*/ 454025 w 2479675"/>
              <a:gd name="connsiteY6" fmla="*/ 104775 h 1638300"/>
              <a:gd name="connsiteX7" fmla="*/ 600075 w 2479675"/>
              <a:gd name="connsiteY7" fmla="*/ 104775 h 1638300"/>
              <a:gd name="connsiteX8" fmla="*/ 600075 w 2479675"/>
              <a:gd name="connsiteY8" fmla="*/ 146050 h 1638300"/>
              <a:gd name="connsiteX9" fmla="*/ 625475 w 2479675"/>
              <a:gd name="connsiteY9" fmla="*/ 146050 h 1638300"/>
              <a:gd name="connsiteX10" fmla="*/ 631825 w 2479675"/>
              <a:gd name="connsiteY10" fmla="*/ 269875 h 1638300"/>
              <a:gd name="connsiteX11" fmla="*/ 727075 w 2479675"/>
              <a:gd name="connsiteY11" fmla="*/ 276225 h 1638300"/>
              <a:gd name="connsiteX12" fmla="*/ 727075 w 2479675"/>
              <a:gd name="connsiteY12" fmla="*/ 327025 h 1638300"/>
              <a:gd name="connsiteX13" fmla="*/ 733425 w 2479675"/>
              <a:gd name="connsiteY13" fmla="*/ 330200 h 1638300"/>
              <a:gd name="connsiteX14" fmla="*/ 736600 w 2479675"/>
              <a:gd name="connsiteY14" fmla="*/ 431800 h 1638300"/>
              <a:gd name="connsiteX15" fmla="*/ 793750 w 2479675"/>
              <a:gd name="connsiteY15" fmla="*/ 431800 h 1638300"/>
              <a:gd name="connsiteX16" fmla="*/ 800100 w 2479675"/>
              <a:gd name="connsiteY16" fmla="*/ 508000 h 1638300"/>
              <a:gd name="connsiteX17" fmla="*/ 901700 w 2479675"/>
              <a:gd name="connsiteY17" fmla="*/ 514350 h 1638300"/>
              <a:gd name="connsiteX18" fmla="*/ 901700 w 2479675"/>
              <a:gd name="connsiteY18" fmla="*/ 561975 h 1638300"/>
              <a:gd name="connsiteX19" fmla="*/ 1060450 w 2479675"/>
              <a:gd name="connsiteY19" fmla="*/ 558800 h 1638300"/>
              <a:gd name="connsiteX20" fmla="*/ 1069975 w 2479675"/>
              <a:gd name="connsiteY20" fmla="*/ 676275 h 1638300"/>
              <a:gd name="connsiteX21" fmla="*/ 1133475 w 2479675"/>
              <a:gd name="connsiteY21" fmla="*/ 676275 h 1638300"/>
              <a:gd name="connsiteX22" fmla="*/ 1133475 w 2479675"/>
              <a:gd name="connsiteY22" fmla="*/ 736600 h 1638300"/>
              <a:gd name="connsiteX23" fmla="*/ 1190625 w 2479675"/>
              <a:gd name="connsiteY23" fmla="*/ 736600 h 1638300"/>
              <a:gd name="connsiteX24" fmla="*/ 1193800 w 2479675"/>
              <a:gd name="connsiteY24" fmla="*/ 806450 h 1638300"/>
              <a:gd name="connsiteX25" fmla="*/ 1247775 w 2479675"/>
              <a:gd name="connsiteY25" fmla="*/ 803275 h 1638300"/>
              <a:gd name="connsiteX26" fmla="*/ 1247775 w 2479675"/>
              <a:gd name="connsiteY26" fmla="*/ 857250 h 1638300"/>
              <a:gd name="connsiteX27" fmla="*/ 1358900 w 2479675"/>
              <a:gd name="connsiteY27" fmla="*/ 863600 h 1638300"/>
              <a:gd name="connsiteX28" fmla="*/ 1362075 w 2479675"/>
              <a:gd name="connsiteY28" fmla="*/ 981075 h 1638300"/>
              <a:gd name="connsiteX29" fmla="*/ 1438275 w 2479675"/>
              <a:gd name="connsiteY29" fmla="*/ 987425 h 1638300"/>
              <a:gd name="connsiteX30" fmla="*/ 1444625 w 2479675"/>
              <a:gd name="connsiteY30" fmla="*/ 1025525 h 1638300"/>
              <a:gd name="connsiteX31" fmla="*/ 1530350 w 2479675"/>
              <a:gd name="connsiteY31" fmla="*/ 1025525 h 1638300"/>
              <a:gd name="connsiteX32" fmla="*/ 1533525 w 2479675"/>
              <a:gd name="connsiteY32" fmla="*/ 1076325 h 1638300"/>
              <a:gd name="connsiteX33" fmla="*/ 1612900 w 2479675"/>
              <a:gd name="connsiteY33" fmla="*/ 1076325 h 1638300"/>
              <a:gd name="connsiteX34" fmla="*/ 1612900 w 2479675"/>
              <a:gd name="connsiteY34" fmla="*/ 1127125 h 1638300"/>
              <a:gd name="connsiteX35" fmla="*/ 1679575 w 2479675"/>
              <a:gd name="connsiteY35" fmla="*/ 1123950 h 1638300"/>
              <a:gd name="connsiteX36" fmla="*/ 1685925 w 2479675"/>
              <a:gd name="connsiteY36" fmla="*/ 1162050 h 1638300"/>
              <a:gd name="connsiteX37" fmla="*/ 2479675 w 2479675"/>
              <a:gd name="connsiteY37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454025 w 2479675"/>
              <a:gd name="connsiteY5" fmla="*/ 66675 h 1638300"/>
              <a:gd name="connsiteX6" fmla="*/ 454025 w 2479675"/>
              <a:gd name="connsiteY6" fmla="*/ 104775 h 1638300"/>
              <a:gd name="connsiteX7" fmla="*/ 600075 w 2479675"/>
              <a:gd name="connsiteY7" fmla="*/ 104775 h 1638300"/>
              <a:gd name="connsiteX8" fmla="*/ 600075 w 2479675"/>
              <a:gd name="connsiteY8" fmla="*/ 146050 h 1638300"/>
              <a:gd name="connsiteX9" fmla="*/ 625475 w 2479675"/>
              <a:gd name="connsiteY9" fmla="*/ 146050 h 1638300"/>
              <a:gd name="connsiteX10" fmla="*/ 631825 w 2479675"/>
              <a:gd name="connsiteY10" fmla="*/ 269875 h 1638300"/>
              <a:gd name="connsiteX11" fmla="*/ 727075 w 2479675"/>
              <a:gd name="connsiteY11" fmla="*/ 276225 h 1638300"/>
              <a:gd name="connsiteX12" fmla="*/ 727075 w 2479675"/>
              <a:gd name="connsiteY12" fmla="*/ 327025 h 1638300"/>
              <a:gd name="connsiteX13" fmla="*/ 733425 w 2479675"/>
              <a:gd name="connsiteY13" fmla="*/ 330200 h 1638300"/>
              <a:gd name="connsiteX14" fmla="*/ 736600 w 2479675"/>
              <a:gd name="connsiteY14" fmla="*/ 431800 h 1638300"/>
              <a:gd name="connsiteX15" fmla="*/ 793750 w 2479675"/>
              <a:gd name="connsiteY15" fmla="*/ 431800 h 1638300"/>
              <a:gd name="connsiteX16" fmla="*/ 800100 w 2479675"/>
              <a:gd name="connsiteY16" fmla="*/ 508000 h 1638300"/>
              <a:gd name="connsiteX17" fmla="*/ 901700 w 2479675"/>
              <a:gd name="connsiteY17" fmla="*/ 514350 h 1638300"/>
              <a:gd name="connsiteX18" fmla="*/ 901700 w 2479675"/>
              <a:gd name="connsiteY18" fmla="*/ 561975 h 1638300"/>
              <a:gd name="connsiteX19" fmla="*/ 1060450 w 2479675"/>
              <a:gd name="connsiteY19" fmla="*/ 558800 h 1638300"/>
              <a:gd name="connsiteX20" fmla="*/ 1069975 w 2479675"/>
              <a:gd name="connsiteY20" fmla="*/ 676275 h 1638300"/>
              <a:gd name="connsiteX21" fmla="*/ 1133475 w 2479675"/>
              <a:gd name="connsiteY21" fmla="*/ 676275 h 1638300"/>
              <a:gd name="connsiteX22" fmla="*/ 1133475 w 2479675"/>
              <a:gd name="connsiteY22" fmla="*/ 736600 h 1638300"/>
              <a:gd name="connsiteX23" fmla="*/ 1190625 w 2479675"/>
              <a:gd name="connsiteY23" fmla="*/ 736600 h 1638300"/>
              <a:gd name="connsiteX24" fmla="*/ 1193800 w 2479675"/>
              <a:gd name="connsiteY24" fmla="*/ 806450 h 1638300"/>
              <a:gd name="connsiteX25" fmla="*/ 1247775 w 2479675"/>
              <a:gd name="connsiteY25" fmla="*/ 803275 h 1638300"/>
              <a:gd name="connsiteX26" fmla="*/ 1247775 w 2479675"/>
              <a:gd name="connsiteY26" fmla="*/ 857250 h 1638300"/>
              <a:gd name="connsiteX27" fmla="*/ 1358900 w 2479675"/>
              <a:gd name="connsiteY27" fmla="*/ 863600 h 1638300"/>
              <a:gd name="connsiteX28" fmla="*/ 1362075 w 2479675"/>
              <a:gd name="connsiteY28" fmla="*/ 981075 h 1638300"/>
              <a:gd name="connsiteX29" fmla="*/ 1438275 w 2479675"/>
              <a:gd name="connsiteY29" fmla="*/ 987425 h 1638300"/>
              <a:gd name="connsiteX30" fmla="*/ 1444625 w 2479675"/>
              <a:gd name="connsiteY30" fmla="*/ 1025525 h 1638300"/>
              <a:gd name="connsiteX31" fmla="*/ 1530350 w 2479675"/>
              <a:gd name="connsiteY31" fmla="*/ 1025525 h 1638300"/>
              <a:gd name="connsiteX32" fmla="*/ 1533525 w 2479675"/>
              <a:gd name="connsiteY32" fmla="*/ 1076325 h 1638300"/>
              <a:gd name="connsiteX33" fmla="*/ 1612900 w 2479675"/>
              <a:gd name="connsiteY33" fmla="*/ 1076325 h 1638300"/>
              <a:gd name="connsiteX34" fmla="*/ 1612900 w 2479675"/>
              <a:gd name="connsiteY34" fmla="*/ 1127125 h 1638300"/>
              <a:gd name="connsiteX35" fmla="*/ 1679575 w 2479675"/>
              <a:gd name="connsiteY35" fmla="*/ 1123950 h 1638300"/>
              <a:gd name="connsiteX36" fmla="*/ 1685925 w 2479675"/>
              <a:gd name="connsiteY36" fmla="*/ 1162050 h 1638300"/>
              <a:gd name="connsiteX37" fmla="*/ 2479675 w 2479675"/>
              <a:gd name="connsiteY37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454025 w 2479675"/>
              <a:gd name="connsiteY5" fmla="*/ 66675 h 1638300"/>
              <a:gd name="connsiteX6" fmla="*/ 454025 w 2479675"/>
              <a:gd name="connsiteY6" fmla="*/ 104775 h 1638300"/>
              <a:gd name="connsiteX7" fmla="*/ 600075 w 2479675"/>
              <a:gd name="connsiteY7" fmla="*/ 104775 h 1638300"/>
              <a:gd name="connsiteX8" fmla="*/ 600075 w 2479675"/>
              <a:gd name="connsiteY8" fmla="*/ 146050 h 1638300"/>
              <a:gd name="connsiteX9" fmla="*/ 625475 w 2479675"/>
              <a:gd name="connsiteY9" fmla="*/ 146050 h 1638300"/>
              <a:gd name="connsiteX10" fmla="*/ 631825 w 2479675"/>
              <a:gd name="connsiteY10" fmla="*/ 269875 h 1638300"/>
              <a:gd name="connsiteX11" fmla="*/ 727075 w 2479675"/>
              <a:gd name="connsiteY11" fmla="*/ 276225 h 1638300"/>
              <a:gd name="connsiteX12" fmla="*/ 727075 w 2479675"/>
              <a:gd name="connsiteY12" fmla="*/ 327025 h 1638300"/>
              <a:gd name="connsiteX13" fmla="*/ 733425 w 2479675"/>
              <a:gd name="connsiteY13" fmla="*/ 330200 h 1638300"/>
              <a:gd name="connsiteX14" fmla="*/ 736600 w 2479675"/>
              <a:gd name="connsiteY14" fmla="*/ 431800 h 1638300"/>
              <a:gd name="connsiteX15" fmla="*/ 793750 w 2479675"/>
              <a:gd name="connsiteY15" fmla="*/ 431800 h 1638300"/>
              <a:gd name="connsiteX16" fmla="*/ 800100 w 2479675"/>
              <a:gd name="connsiteY16" fmla="*/ 508000 h 1638300"/>
              <a:gd name="connsiteX17" fmla="*/ 901700 w 2479675"/>
              <a:gd name="connsiteY17" fmla="*/ 514350 h 1638300"/>
              <a:gd name="connsiteX18" fmla="*/ 901700 w 2479675"/>
              <a:gd name="connsiteY18" fmla="*/ 561975 h 1638300"/>
              <a:gd name="connsiteX19" fmla="*/ 1060450 w 2479675"/>
              <a:gd name="connsiteY19" fmla="*/ 558800 h 1638300"/>
              <a:gd name="connsiteX20" fmla="*/ 1069975 w 2479675"/>
              <a:gd name="connsiteY20" fmla="*/ 676275 h 1638300"/>
              <a:gd name="connsiteX21" fmla="*/ 1133475 w 2479675"/>
              <a:gd name="connsiteY21" fmla="*/ 676275 h 1638300"/>
              <a:gd name="connsiteX22" fmla="*/ 1133475 w 2479675"/>
              <a:gd name="connsiteY22" fmla="*/ 736600 h 1638300"/>
              <a:gd name="connsiteX23" fmla="*/ 1190625 w 2479675"/>
              <a:gd name="connsiteY23" fmla="*/ 736600 h 1638300"/>
              <a:gd name="connsiteX24" fmla="*/ 1193800 w 2479675"/>
              <a:gd name="connsiteY24" fmla="*/ 806450 h 1638300"/>
              <a:gd name="connsiteX25" fmla="*/ 1247775 w 2479675"/>
              <a:gd name="connsiteY25" fmla="*/ 803275 h 1638300"/>
              <a:gd name="connsiteX26" fmla="*/ 1247775 w 2479675"/>
              <a:gd name="connsiteY26" fmla="*/ 857250 h 1638300"/>
              <a:gd name="connsiteX27" fmla="*/ 1358900 w 2479675"/>
              <a:gd name="connsiteY27" fmla="*/ 863600 h 1638300"/>
              <a:gd name="connsiteX28" fmla="*/ 1362075 w 2479675"/>
              <a:gd name="connsiteY28" fmla="*/ 981075 h 1638300"/>
              <a:gd name="connsiteX29" fmla="*/ 1438275 w 2479675"/>
              <a:gd name="connsiteY29" fmla="*/ 987425 h 1638300"/>
              <a:gd name="connsiteX30" fmla="*/ 1444625 w 2479675"/>
              <a:gd name="connsiteY30" fmla="*/ 1025525 h 1638300"/>
              <a:gd name="connsiteX31" fmla="*/ 1530350 w 2479675"/>
              <a:gd name="connsiteY31" fmla="*/ 1025525 h 1638300"/>
              <a:gd name="connsiteX32" fmla="*/ 1533525 w 2479675"/>
              <a:gd name="connsiteY32" fmla="*/ 1076325 h 1638300"/>
              <a:gd name="connsiteX33" fmla="*/ 1612900 w 2479675"/>
              <a:gd name="connsiteY33" fmla="*/ 1076325 h 1638300"/>
              <a:gd name="connsiteX34" fmla="*/ 1612900 w 2479675"/>
              <a:gd name="connsiteY34" fmla="*/ 1127125 h 1638300"/>
              <a:gd name="connsiteX35" fmla="*/ 1679575 w 2479675"/>
              <a:gd name="connsiteY35" fmla="*/ 1123950 h 1638300"/>
              <a:gd name="connsiteX36" fmla="*/ 1676400 w 2479675"/>
              <a:gd name="connsiteY36" fmla="*/ 1165225 h 1638300"/>
              <a:gd name="connsiteX37" fmla="*/ 2479675 w 2479675"/>
              <a:gd name="connsiteY37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454025 w 2479675"/>
              <a:gd name="connsiteY5" fmla="*/ 66675 h 1638300"/>
              <a:gd name="connsiteX6" fmla="*/ 454025 w 2479675"/>
              <a:gd name="connsiteY6" fmla="*/ 104775 h 1638300"/>
              <a:gd name="connsiteX7" fmla="*/ 600075 w 2479675"/>
              <a:gd name="connsiteY7" fmla="*/ 104775 h 1638300"/>
              <a:gd name="connsiteX8" fmla="*/ 600075 w 2479675"/>
              <a:gd name="connsiteY8" fmla="*/ 146050 h 1638300"/>
              <a:gd name="connsiteX9" fmla="*/ 625475 w 2479675"/>
              <a:gd name="connsiteY9" fmla="*/ 146050 h 1638300"/>
              <a:gd name="connsiteX10" fmla="*/ 631825 w 2479675"/>
              <a:gd name="connsiteY10" fmla="*/ 269875 h 1638300"/>
              <a:gd name="connsiteX11" fmla="*/ 727075 w 2479675"/>
              <a:gd name="connsiteY11" fmla="*/ 276225 h 1638300"/>
              <a:gd name="connsiteX12" fmla="*/ 727075 w 2479675"/>
              <a:gd name="connsiteY12" fmla="*/ 327025 h 1638300"/>
              <a:gd name="connsiteX13" fmla="*/ 733425 w 2479675"/>
              <a:gd name="connsiteY13" fmla="*/ 330200 h 1638300"/>
              <a:gd name="connsiteX14" fmla="*/ 736600 w 2479675"/>
              <a:gd name="connsiteY14" fmla="*/ 431800 h 1638300"/>
              <a:gd name="connsiteX15" fmla="*/ 793750 w 2479675"/>
              <a:gd name="connsiteY15" fmla="*/ 431800 h 1638300"/>
              <a:gd name="connsiteX16" fmla="*/ 800100 w 2479675"/>
              <a:gd name="connsiteY16" fmla="*/ 508000 h 1638300"/>
              <a:gd name="connsiteX17" fmla="*/ 901700 w 2479675"/>
              <a:gd name="connsiteY17" fmla="*/ 514350 h 1638300"/>
              <a:gd name="connsiteX18" fmla="*/ 901700 w 2479675"/>
              <a:gd name="connsiteY18" fmla="*/ 561975 h 1638300"/>
              <a:gd name="connsiteX19" fmla="*/ 1060450 w 2479675"/>
              <a:gd name="connsiteY19" fmla="*/ 558800 h 1638300"/>
              <a:gd name="connsiteX20" fmla="*/ 1069975 w 2479675"/>
              <a:gd name="connsiteY20" fmla="*/ 676275 h 1638300"/>
              <a:gd name="connsiteX21" fmla="*/ 1133475 w 2479675"/>
              <a:gd name="connsiteY21" fmla="*/ 676275 h 1638300"/>
              <a:gd name="connsiteX22" fmla="*/ 1133475 w 2479675"/>
              <a:gd name="connsiteY22" fmla="*/ 736600 h 1638300"/>
              <a:gd name="connsiteX23" fmla="*/ 1190625 w 2479675"/>
              <a:gd name="connsiteY23" fmla="*/ 736600 h 1638300"/>
              <a:gd name="connsiteX24" fmla="*/ 1193800 w 2479675"/>
              <a:gd name="connsiteY24" fmla="*/ 806450 h 1638300"/>
              <a:gd name="connsiteX25" fmla="*/ 1247775 w 2479675"/>
              <a:gd name="connsiteY25" fmla="*/ 803275 h 1638300"/>
              <a:gd name="connsiteX26" fmla="*/ 1247775 w 2479675"/>
              <a:gd name="connsiteY26" fmla="*/ 857250 h 1638300"/>
              <a:gd name="connsiteX27" fmla="*/ 1358900 w 2479675"/>
              <a:gd name="connsiteY27" fmla="*/ 863600 h 1638300"/>
              <a:gd name="connsiteX28" fmla="*/ 1362075 w 2479675"/>
              <a:gd name="connsiteY28" fmla="*/ 981075 h 1638300"/>
              <a:gd name="connsiteX29" fmla="*/ 1438275 w 2479675"/>
              <a:gd name="connsiteY29" fmla="*/ 987425 h 1638300"/>
              <a:gd name="connsiteX30" fmla="*/ 1444625 w 2479675"/>
              <a:gd name="connsiteY30" fmla="*/ 1025525 h 1638300"/>
              <a:gd name="connsiteX31" fmla="*/ 1530350 w 2479675"/>
              <a:gd name="connsiteY31" fmla="*/ 1025525 h 1638300"/>
              <a:gd name="connsiteX32" fmla="*/ 1533525 w 2479675"/>
              <a:gd name="connsiteY32" fmla="*/ 1076325 h 1638300"/>
              <a:gd name="connsiteX33" fmla="*/ 1612900 w 2479675"/>
              <a:gd name="connsiteY33" fmla="*/ 1076325 h 1638300"/>
              <a:gd name="connsiteX34" fmla="*/ 1612900 w 2479675"/>
              <a:gd name="connsiteY34" fmla="*/ 1127125 h 1638300"/>
              <a:gd name="connsiteX35" fmla="*/ 1679575 w 2479675"/>
              <a:gd name="connsiteY35" fmla="*/ 1123950 h 1638300"/>
              <a:gd name="connsiteX36" fmla="*/ 1676400 w 2479675"/>
              <a:gd name="connsiteY36" fmla="*/ 1165225 h 1638300"/>
              <a:gd name="connsiteX37" fmla="*/ 1797050 w 2479675"/>
              <a:gd name="connsiteY37" fmla="*/ 1168400 h 1638300"/>
              <a:gd name="connsiteX38" fmla="*/ 2479675 w 2479675"/>
              <a:gd name="connsiteY38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454025 w 2479675"/>
              <a:gd name="connsiteY5" fmla="*/ 66675 h 1638300"/>
              <a:gd name="connsiteX6" fmla="*/ 454025 w 2479675"/>
              <a:gd name="connsiteY6" fmla="*/ 104775 h 1638300"/>
              <a:gd name="connsiteX7" fmla="*/ 600075 w 2479675"/>
              <a:gd name="connsiteY7" fmla="*/ 104775 h 1638300"/>
              <a:gd name="connsiteX8" fmla="*/ 600075 w 2479675"/>
              <a:gd name="connsiteY8" fmla="*/ 146050 h 1638300"/>
              <a:gd name="connsiteX9" fmla="*/ 625475 w 2479675"/>
              <a:gd name="connsiteY9" fmla="*/ 146050 h 1638300"/>
              <a:gd name="connsiteX10" fmla="*/ 631825 w 2479675"/>
              <a:gd name="connsiteY10" fmla="*/ 269875 h 1638300"/>
              <a:gd name="connsiteX11" fmla="*/ 727075 w 2479675"/>
              <a:gd name="connsiteY11" fmla="*/ 276225 h 1638300"/>
              <a:gd name="connsiteX12" fmla="*/ 727075 w 2479675"/>
              <a:gd name="connsiteY12" fmla="*/ 327025 h 1638300"/>
              <a:gd name="connsiteX13" fmla="*/ 733425 w 2479675"/>
              <a:gd name="connsiteY13" fmla="*/ 330200 h 1638300"/>
              <a:gd name="connsiteX14" fmla="*/ 736600 w 2479675"/>
              <a:gd name="connsiteY14" fmla="*/ 431800 h 1638300"/>
              <a:gd name="connsiteX15" fmla="*/ 793750 w 2479675"/>
              <a:gd name="connsiteY15" fmla="*/ 431800 h 1638300"/>
              <a:gd name="connsiteX16" fmla="*/ 800100 w 2479675"/>
              <a:gd name="connsiteY16" fmla="*/ 508000 h 1638300"/>
              <a:gd name="connsiteX17" fmla="*/ 901700 w 2479675"/>
              <a:gd name="connsiteY17" fmla="*/ 514350 h 1638300"/>
              <a:gd name="connsiteX18" fmla="*/ 901700 w 2479675"/>
              <a:gd name="connsiteY18" fmla="*/ 561975 h 1638300"/>
              <a:gd name="connsiteX19" fmla="*/ 1060450 w 2479675"/>
              <a:gd name="connsiteY19" fmla="*/ 558800 h 1638300"/>
              <a:gd name="connsiteX20" fmla="*/ 1069975 w 2479675"/>
              <a:gd name="connsiteY20" fmla="*/ 676275 h 1638300"/>
              <a:gd name="connsiteX21" fmla="*/ 1133475 w 2479675"/>
              <a:gd name="connsiteY21" fmla="*/ 676275 h 1638300"/>
              <a:gd name="connsiteX22" fmla="*/ 1133475 w 2479675"/>
              <a:gd name="connsiteY22" fmla="*/ 736600 h 1638300"/>
              <a:gd name="connsiteX23" fmla="*/ 1190625 w 2479675"/>
              <a:gd name="connsiteY23" fmla="*/ 736600 h 1638300"/>
              <a:gd name="connsiteX24" fmla="*/ 1193800 w 2479675"/>
              <a:gd name="connsiteY24" fmla="*/ 806450 h 1638300"/>
              <a:gd name="connsiteX25" fmla="*/ 1247775 w 2479675"/>
              <a:gd name="connsiteY25" fmla="*/ 803275 h 1638300"/>
              <a:gd name="connsiteX26" fmla="*/ 1247775 w 2479675"/>
              <a:gd name="connsiteY26" fmla="*/ 857250 h 1638300"/>
              <a:gd name="connsiteX27" fmla="*/ 1358900 w 2479675"/>
              <a:gd name="connsiteY27" fmla="*/ 863600 h 1638300"/>
              <a:gd name="connsiteX28" fmla="*/ 1362075 w 2479675"/>
              <a:gd name="connsiteY28" fmla="*/ 981075 h 1638300"/>
              <a:gd name="connsiteX29" fmla="*/ 1438275 w 2479675"/>
              <a:gd name="connsiteY29" fmla="*/ 987425 h 1638300"/>
              <a:gd name="connsiteX30" fmla="*/ 1444625 w 2479675"/>
              <a:gd name="connsiteY30" fmla="*/ 1025525 h 1638300"/>
              <a:gd name="connsiteX31" fmla="*/ 1530350 w 2479675"/>
              <a:gd name="connsiteY31" fmla="*/ 1025525 h 1638300"/>
              <a:gd name="connsiteX32" fmla="*/ 1533525 w 2479675"/>
              <a:gd name="connsiteY32" fmla="*/ 1076325 h 1638300"/>
              <a:gd name="connsiteX33" fmla="*/ 1612900 w 2479675"/>
              <a:gd name="connsiteY33" fmla="*/ 1076325 h 1638300"/>
              <a:gd name="connsiteX34" fmla="*/ 1612900 w 2479675"/>
              <a:gd name="connsiteY34" fmla="*/ 1127125 h 1638300"/>
              <a:gd name="connsiteX35" fmla="*/ 1679575 w 2479675"/>
              <a:gd name="connsiteY35" fmla="*/ 1123950 h 1638300"/>
              <a:gd name="connsiteX36" fmla="*/ 1676400 w 2479675"/>
              <a:gd name="connsiteY36" fmla="*/ 1165225 h 1638300"/>
              <a:gd name="connsiteX37" fmla="*/ 1797050 w 2479675"/>
              <a:gd name="connsiteY37" fmla="*/ 1168400 h 1638300"/>
              <a:gd name="connsiteX38" fmla="*/ 2479675 w 2479675"/>
              <a:gd name="connsiteY38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454025 w 2479675"/>
              <a:gd name="connsiteY5" fmla="*/ 66675 h 1638300"/>
              <a:gd name="connsiteX6" fmla="*/ 454025 w 2479675"/>
              <a:gd name="connsiteY6" fmla="*/ 104775 h 1638300"/>
              <a:gd name="connsiteX7" fmla="*/ 600075 w 2479675"/>
              <a:gd name="connsiteY7" fmla="*/ 104775 h 1638300"/>
              <a:gd name="connsiteX8" fmla="*/ 600075 w 2479675"/>
              <a:gd name="connsiteY8" fmla="*/ 146050 h 1638300"/>
              <a:gd name="connsiteX9" fmla="*/ 625475 w 2479675"/>
              <a:gd name="connsiteY9" fmla="*/ 146050 h 1638300"/>
              <a:gd name="connsiteX10" fmla="*/ 631825 w 2479675"/>
              <a:gd name="connsiteY10" fmla="*/ 269875 h 1638300"/>
              <a:gd name="connsiteX11" fmla="*/ 727075 w 2479675"/>
              <a:gd name="connsiteY11" fmla="*/ 276225 h 1638300"/>
              <a:gd name="connsiteX12" fmla="*/ 727075 w 2479675"/>
              <a:gd name="connsiteY12" fmla="*/ 327025 h 1638300"/>
              <a:gd name="connsiteX13" fmla="*/ 733425 w 2479675"/>
              <a:gd name="connsiteY13" fmla="*/ 330200 h 1638300"/>
              <a:gd name="connsiteX14" fmla="*/ 736600 w 2479675"/>
              <a:gd name="connsiteY14" fmla="*/ 431800 h 1638300"/>
              <a:gd name="connsiteX15" fmla="*/ 793750 w 2479675"/>
              <a:gd name="connsiteY15" fmla="*/ 431800 h 1638300"/>
              <a:gd name="connsiteX16" fmla="*/ 800100 w 2479675"/>
              <a:gd name="connsiteY16" fmla="*/ 508000 h 1638300"/>
              <a:gd name="connsiteX17" fmla="*/ 901700 w 2479675"/>
              <a:gd name="connsiteY17" fmla="*/ 514350 h 1638300"/>
              <a:gd name="connsiteX18" fmla="*/ 901700 w 2479675"/>
              <a:gd name="connsiteY18" fmla="*/ 561975 h 1638300"/>
              <a:gd name="connsiteX19" fmla="*/ 1060450 w 2479675"/>
              <a:gd name="connsiteY19" fmla="*/ 558800 h 1638300"/>
              <a:gd name="connsiteX20" fmla="*/ 1069975 w 2479675"/>
              <a:gd name="connsiteY20" fmla="*/ 676275 h 1638300"/>
              <a:gd name="connsiteX21" fmla="*/ 1133475 w 2479675"/>
              <a:gd name="connsiteY21" fmla="*/ 676275 h 1638300"/>
              <a:gd name="connsiteX22" fmla="*/ 1133475 w 2479675"/>
              <a:gd name="connsiteY22" fmla="*/ 736600 h 1638300"/>
              <a:gd name="connsiteX23" fmla="*/ 1190625 w 2479675"/>
              <a:gd name="connsiteY23" fmla="*/ 736600 h 1638300"/>
              <a:gd name="connsiteX24" fmla="*/ 1193800 w 2479675"/>
              <a:gd name="connsiteY24" fmla="*/ 806450 h 1638300"/>
              <a:gd name="connsiteX25" fmla="*/ 1247775 w 2479675"/>
              <a:gd name="connsiteY25" fmla="*/ 803275 h 1638300"/>
              <a:gd name="connsiteX26" fmla="*/ 1247775 w 2479675"/>
              <a:gd name="connsiteY26" fmla="*/ 857250 h 1638300"/>
              <a:gd name="connsiteX27" fmla="*/ 1358900 w 2479675"/>
              <a:gd name="connsiteY27" fmla="*/ 863600 h 1638300"/>
              <a:gd name="connsiteX28" fmla="*/ 1362075 w 2479675"/>
              <a:gd name="connsiteY28" fmla="*/ 981075 h 1638300"/>
              <a:gd name="connsiteX29" fmla="*/ 1438275 w 2479675"/>
              <a:gd name="connsiteY29" fmla="*/ 987425 h 1638300"/>
              <a:gd name="connsiteX30" fmla="*/ 1444625 w 2479675"/>
              <a:gd name="connsiteY30" fmla="*/ 1025525 h 1638300"/>
              <a:gd name="connsiteX31" fmla="*/ 1530350 w 2479675"/>
              <a:gd name="connsiteY31" fmla="*/ 1025525 h 1638300"/>
              <a:gd name="connsiteX32" fmla="*/ 1533525 w 2479675"/>
              <a:gd name="connsiteY32" fmla="*/ 1076325 h 1638300"/>
              <a:gd name="connsiteX33" fmla="*/ 1612900 w 2479675"/>
              <a:gd name="connsiteY33" fmla="*/ 1076325 h 1638300"/>
              <a:gd name="connsiteX34" fmla="*/ 1612900 w 2479675"/>
              <a:gd name="connsiteY34" fmla="*/ 1127125 h 1638300"/>
              <a:gd name="connsiteX35" fmla="*/ 1679575 w 2479675"/>
              <a:gd name="connsiteY35" fmla="*/ 1123950 h 1638300"/>
              <a:gd name="connsiteX36" fmla="*/ 1676400 w 2479675"/>
              <a:gd name="connsiteY36" fmla="*/ 1165225 h 1638300"/>
              <a:gd name="connsiteX37" fmla="*/ 1797050 w 2479675"/>
              <a:gd name="connsiteY37" fmla="*/ 1168400 h 1638300"/>
              <a:gd name="connsiteX38" fmla="*/ 1797050 w 2479675"/>
              <a:gd name="connsiteY38" fmla="*/ 1219200 h 1638300"/>
              <a:gd name="connsiteX39" fmla="*/ 2479675 w 2479675"/>
              <a:gd name="connsiteY39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454025 w 2479675"/>
              <a:gd name="connsiteY5" fmla="*/ 66675 h 1638300"/>
              <a:gd name="connsiteX6" fmla="*/ 454025 w 2479675"/>
              <a:gd name="connsiteY6" fmla="*/ 104775 h 1638300"/>
              <a:gd name="connsiteX7" fmla="*/ 600075 w 2479675"/>
              <a:gd name="connsiteY7" fmla="*/ 104775 h 1638300"/>
              <a:gd name="connsiteX8" fmla="*/ 600075 w 2479675"/>
              <a:gd name="connsiteY8" fmla="*/ 146050 h 1638300"/>
              <a:gd name="connsiteX9" fmla="*/ 625475 w 2479675"/>
              <a:gd name="connsiteY9" fmla="*/ 146050 h 1638300"/>
              <a:gd name="connsiteX10" fmla="*/ 631825 w 2479675"/>
              <a:gd name="connsiteY10" fmla="*/ 269875 h 1638300"/>
              <a:gd name="connsiteX11" fmla="*/ 727075 w 2479675"/>
              <a:gd name="connsiteY11" fmla="*/ 276225 h 1638300"/>
              <a:gd name="connsiteX12" fmla="*/ 727075 w 2479675"/>
              <a:gd name="connsiteY12" fmla="*/ 327025 h 1638300"/>
              <a:gd name="connsiteX13" fmla="*/ 733425 w 2479675"/>
              <a:gd name="connsiteY13" fmla="*/ 330200 h 1638300"/>
              <a:gd name="connsiteX14" fmla="*/ 736600 w 2479675"/>
              <a:gd name="connsiteY14" fmla="*/ 431800 h 1638300"/>
              <a:gd name="connsiteX15" fmla="*/ 793750 w 2479675"/>
              <a:gd name="connsiteY15" fmla="*/ 431800 h 1638300"/>
              <a:gd name="connsiteX16" fmla="*/ 800100 w 2479675"/>
              <a:gd name="connsiteY16" fmla="*/ 508000 h 1638300"/>
              <a:gd name="connsiteX17" fmla="*/ 901700 w 2479675"/>
              <a:gd name="connsiteY17" fmla="*/ 514350 h 1638300"/>
              <a:gd name="connsiteX18" fmla="*/ 901700 w 2479675"/>
              <a:gd name="connsiteY18" fmla="*/ 561975 h 1638300"/>
              <a:gd name="connsiteX19" fmla="*/ 1060450 w 2479675"/>
              <a:gd name="connsiteY19" fmla="*/ 558800 h 1638300"/>
              <a:gd name="connsiteX20" fmla="*/ 1069975 w 2479675"/>
              <a:gd name="connsiteY20" fmla="*/ 676275 h 1638300"/>
              <a:gd name="connsiteX21" fmla="*/ 1133475 w 2479675"/>
              <a:gd name="connsiteY21" fmla="*/ 676275 h 1638300"/>
              <a:gd name="connsiteX22" fmla="*/ 1133475 w 2479675"/>
              <a:gd name="connsiteY22" fmla="*/ 736600 h 1638300"/>
              <a:gd name="connsiteX23" fmla="*/ 1190625 w 2479675"/>
              <a:gd name="connsiteY23" fmla="*/ 736600 h 1638300"/>
              <a:gd name="connsiteX24" fmla="*/ 1193800 w 2479675"/>
              <a:gd name="connsiteY24" fmla="*/ 806450 h 1638300"/>
              <a:gd name="connsiteX25" fmla="*/ 1247775 w 2479675"/>
              <a:gd name="connsiteY25" fmla="*/ 803275 h 1638300"/>
              <a:gd name="connsiteX26" fmla="*/ 1247775 w 2479675"/>
              <a:gd name="connsiteY26" fmla="*/ 857250 h 1638300"/>
              <a:gd name="connsiteX27" fmla="*/ 1358900 w 2479675"/>
              <a:gd name="connsiteY27" fmla="*/ 863600 h 1638300"/>
              <a:gd name="connsiteX28" fmla="*/ 1362075 w 2479675"/>
              <a:gd name="connsiteY28" fmla="*/ 981075 h 1638300"/>
              <a:gd name="connsiteX29" fmla="*/ 1438275 w 2479675"/>
              <a:gd name="connsiteY29" fmla="*/ 987425 h 1638300"/>
              <a:gd name="connsiteX30" fmla="*/ 1444625 w 2479675"/>
              <a:gd name="connsiteY30" fmla="*/ 1025525 h 1638300"/>
              <a:gd name="connsiteX31" fmla="*/ 1530350 w 2479675"/>
              <a:gd name="connsiteY31" fmla="*/ 1025525 h 1638300"/>
              <a:gd name="connsiteX32" fmla="*/ 1533525 w 2479675"/>
              <a:gd name="connsiteY32" fmla="*/ 1076325 h 1638300"/>
              <a:gd name="connsiteX33" fmla="*/ 1612900 w 2479675"/>
              <a:gd name="connsiteY33" fmla="*/ 1076325 h 1638300"/>
              <a:gd name="connsiteX34" fmla="*/ 1612900 w 2479675"/>
              <a:gd name="connsiteY34" fmla="*/ 1127125 h 1638300"/>
              <a:gd name="connsiteX35" fmla="*/ 1679575 w 2479675"/>
              <a:gd name="connsiteY35" fmla="*/ 1123950 h 1638300"/>
              <a:gd name="connsiteX36" fmla="*/ 1676400 w 2479675"/>
              <a:gd name="connsiteY36" fmla="*/ 1165225 h 1638300"/>
              <a:gd name="connsiteX37" fmla="*/ 1797050 w 2479675"/>
              <a:gd name="connsiteY37" fmla="*/ 1168400 h 1638300"/>
              <a:gd name="connsiteX38" fmla="*/ 1797050 w 2479675"/>
              <a:gd name="connsiteY38" fmla="*/ 1219200 h 1638300"/>
              <a:gd name="connsiteX39" fmla="*/ 2479675 w 2479675"/>
              <a:gd name="connsiteY39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454025 w 2479675"/>
              <a:gd name="connsiteY5" fmla="*/ 66675 h 1638300"/>
              <a:gd name="connsiteX6" fmla="*/ 454025 w 2479675"/>
              <a:gd name="connsiteY6" fmla="*/ 104775 h 1638300"/>
              <a:gd name="connsiteX7" fmla="*/ 600075 w 2479675"/>
              <a:gd name="connsiteY7" fmla="*/ 104775 h 1638300"/>
              <a:gd name="connsiteX8" fmla="*/ 600075 w 2479675"/>
              <a:gd name="connsiteY8" fmla="*/ 146050 h 1638300"/>
              <a:gd name="connsiteX9" fmla="*/ 625475 w 2479675"/>
              <a:gd name="connsiteY9" fmla="*/ 146050 h 1638300"/>
              <a:gd name="connsiteX10" fmla="*/ 631825 w 2479675"/>
              <a:gd name="connsiteY10" fmla="*/ 269875 h 1638300"/>
              <a:gd name="connsiteX11" fmla="*/ 727075 w 2479675"/>
              <a:gd name="connsiteY11" fmla="*/ 276225 h 1638300"/>
              <a:gd name="connsiteX12" fmla="*/ 727075 w 2479675"/>
              <a:gd name="connsiteY12" fmla="*/ 327025 h 1638300"/>
              <a:gd name="connsiteX13" fmla="*/ 733425 w 2479675"/>
              <a:gd name="connsiteY13" fmla="*/ 330200 h 1638300"/>
              <a:gd name="connsiteX14" fmla="*/ 736600 w 2479675"/>
              <a:gd name="connsiteY14" fmla="*/ 431800 h 1638300"/>
              <a:gd name="connsiteX15" fmla="*/ 793750 w 2479675"/>
              <a:gd name="connsiteY15" fmla="*/ 431800 h 1638300"/>
              <a:gd name="connsiteX16" fmla="*/ 800100 w 2479675"/>
              <a:gd name="connsiteY16" fmla="*/ 508000 h 1638300"/>
              <a:gd name="connsiteX17" fmla="*/ 901700 w 2479675"/>
              <a:gd name="connsiteY17" fmla="*/ 514350 h 1638300"/>
              <a:gd name="connsiteX18" fmla="*/ 901700 w 2479675"/>
              <a:gd name="connsiteY18" fmla="*/ 561975 h 1638300"/>
              <a:gd name="connsiteX19" fmla="*/ 1060450 w 2479675"/>
              <a:gd name="connsiteY19" fmla="*/ 558800 h 1638300"/>
              <a:gd name="connsiteX20" fmla="*/ 1069975 w 2479675"/>
              <a:gd name="connsiteY20" fmla="*/ 676275 h 1638300"/>
              <a:gd name="connsiteX21" fmla="*/ 1133475 w 2479675"/>
              <a:gd name="connsiteY21" fmla="*/ 676275 h 1638300"/>
              <a:gd name="connsiteX22" fmla="*/ 1133475 w 2479675"/>
              <a:gd name="connsiteY22" fmla="*/ 736600 h 1638300"/>
              <a:gd name="connsiteX23" fmla="*/ 1190625 w 2479675"/>
              <a:gd name="connsiteY23" fmla="*/ 736600 h 1638300"/>
              <a:gd name="connsiteX24" fmla="*/ 1193800 w 2479675"/>
              <a:gd name="connsiteY24" fmla="*/ 806450 h 1638300"/>
              <a:gd name="connsiteX25" fmla="*/ 1247775 w 2479675"/>
              <a:gd name="connsiteY25" fmla="*/ 803275 h 1638300"/>
              <a:gd name="connsiteX26" fmla="*/ 1247775 w 2479675"/>
              <a:gd name="connsiteY26" fmla="*/ 857250 h 1638300"/>
              <a:gd name="connsiteX27" fmla="*/ 1358900 w 2479675"/>
              <a:gd name="connsiteY27" fmla="*/ 863600 h 1638300"/>
              <a:gd name="connsiteX28" fmla="*/ 1362075 w 2479675"/>
              <a:gd name="connsiteY28" fmla="*/ 981075 h 1638300"/>
              <a:gd name="connsiteX29" fmla="*/ 1438275 w 2479675"/>
              <a:gd name="connsiteY29" fmla="*/ 987425 h 1638300"/>
              <a:gd name="connsiteX30" fmla="*/ 1444625 w 2479675"/>
              <a:gd name="connsiteY30" fmla="*/ 1025525 h 1638300"/>
              <a:gd name="connsiteX31" fmla="*/ 1530350 w 2479675"/>
              <a:gd name="connsiteY31" fmla="*/ 1025525 h 1638300"/>
              <a:gd name="connsiteX32" fmla="*/ 1533525 w 2479675"/>
              <a:gd name="connsiteY32" fmla="*/ 1076325 h 1638300"/>
              <a:gd name="connsiteX33" fmla="*/ 1612900 w 2479675"/>
              <a:gd name="connsiteY33" fmla="*/ 1076325 h 1638300"/>
              <a:gd name="connsiteX34" fmla="*/ 1612900 w 2479675"/>
              <a:gd name="connsiteY34" fmla="*/ 1127125 h 1638300"/>
              <a:gd name="connsiteX35" fmla="*/ 1679575 w 2479675"/>
              <a:gd name="connsiteY35" fmla="*/ 1123950 h 1638300"/>
              <a:gd name="connsiteX36" fmla="*/ 1676400 w 2479675"/>
              <a:gd name="connsiteY36" fmla="*/ 1165225 h 1638300"/>
              <a:gd name="connsiteX37" fmla="*/ 1797050 w 2479675"/>
              <a:gd name="connsiteY37" fmla="*/ 1168400 h 1638300"/>
              <a:gd name="connsiteX38" fmla="*/ 1797050 w 2479675"/>
              <a:gd name="connsiteY38" fmla="*/ 1219200 h 1638300"/>
              <a:gd name="connsiteX39" fmla="*/ 1876425 w 2479675"/>
              <a:gd name="connsiteY39" fmla="*/ 1219200 h 1638300"/>
              <a:gd name="connsiteX40" fmla="*/ 2479675 w 2479675"/>
              <a:gd name="connsiteY40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454025 w 2479675"/>
              <a:gd name="connsiteY5" fmla="*/ 66675 h 1638300"/>
              <a:gd name="connsiteX6" fmla="*/ 454025 w 2479675"/>
              <a:gd name="connsiteY6" fmla="*/ 104775 h 1638300"/>
              <a:gd name="connsiteX7" fmla="*/ 600075 w 2479675"/>
              <a:gd name="connsiteY7" fmla="*/ 104775 h 1638300"/>
              <a:gd name="connsiteX8" fmla="*/ 600075 w 2479675"/>
              <a:gd name="connsiteY8" fmla="*/ 146050 h 1638300"/>
              <a:gd name="connsiteX9" fmla="*/ 625475 w 2479675"/>
              <a:gd name="connsiteY9" fmla="*/ 146050 h 1638300"/>
              <a:gd name="connsiteX10" fmla="*/ 631825 w 2479675"/>
              <a:gd name="connsiteY10" fmla="*/ 269875 h 1638300"/>
              <a:gd name="connsiteX11" fmla="*/ 727075 w 2479675"/>
              <a:gd name="connsiteY11" fmla="*/ 276225 h 1638300"/>
              <a:gd name="connsiteX12" fmla="*/ 727075 w 2479675"/>
              <a:gd name="connsiteY12" fmla="*/ 327025 h 1638300"/>
              <a:gd name="connsiteX13" fmla="*/ 733425 w 2479675"/>
              <a:gd name="connsiteY13" fmla="*/ 330200 h 1638300"/>
              <a:gd name="connsiteX14" fmla="*/ 736600 w 2479675"/>
              <a:gd name="connsiteY14" fmla="*/ 431800 h 1638300"/>
              <a:gd name="connsiteX15" fmla="*/ 793750 w 2479675"/>
              <a:gd name="connsiteY15" fmla="*/ 431800 h 1638300"/>
              <a:gd name="connsiteX16" fmla="*/ 800100 w 2479675"/>
              <a:gd name="connsiteY16" fmla="*/ 508000 h 1638300"/>
              <a:gd name="connsiteX17" fmla="*/ 901700 w 2479675"/>
              <a:gd name="connsiteY17" fmla="*/ 514350 h 1638300"/>
              <a:gd name="connsiteX18" fmla="*/ 901700 w 2479675"/>
              <a:gd name="connsiteY18" fmla="*/ 561975 h 1638300"/>
              <a:gd name="connsiteX19" fmla="*/ 1060450 w 2479675"/>
              <a:gd name="connsiteY19" fmla="*/ 558800 h 1638300"/>
              <a:gd name="connsiteX20" fmla="*/ 1069975 w 2479675"/>
              <a:gd name="connsiteY20" fmla="*/ 676275 h 1638300"/>
              <a:gd name="connsiteX21" fmla="*/ 1133475 w 2479675"/>
              <a:gd name="connsiteY21" fmla="*/ 676275 h 1638300"/>
              <a:gd name="connsiteX22" fmla="*/ 1133475 w 2479675"/>
              <a:gd name="connsiteY22" fmla="*/ 736600 h 1638300"/>
              <a:gd name="connsiteX23" fmla="*/ 1190625 w 2479675"/>
              <a:gd name="connsiteY23" fmla="*/ 736600 h 1638300"/>
              <a:gd name="connsiteX24" fmla="*/ 1193800 w 2479675"/>
              <a:gd name="connsiteY24" fmla="*/ 806450 h 1638300"/>
              <a:gd name="connsiteX25" fmla="*/ 1247775 w 2479675"/>
              <a:gd name="connsiteY25" fmla="*/ 803275 h 1638300"/>
              <a:gd name="connsiteX26" fmla="*/ 1247775 w 2479675"/>
              <a:gd name="connsiteY26" fmla="*/ 857250 h 1638300"/>
              <a:gd name="connsiteX27" fmla="*/ 1358900 w 2479675"/>
              <a:gd name="connsiteY27" fmla="*/ 863600 h 1638300"/>
              <a:gd name="connsiteX28" fmla="*/ 1362075 w 2479675"/>
              <a:gd name="connsiteY28" fmla="*/ 981075 h 1638300"/>
              <a:gd name="connsiteX29" fmla="*/ 1438275 w 2479675"/>
              <a:gd name="connsiteY29" fmla="*/ 987425 h 1638300"/>
              <a:gd name="connsiteX30" fmla="*/ 1444625 w 2479675"/>
              <a:gd name="connsiteY30" fmla="*/ 1025525 h 1638300"/>
              <a:gd name="connsiteX31" fmla="*/ 1530350 w 2479675"/>
              <a:gd name="connsiteY31" fmla="*/ 1025525 h 1638300"/>
              <a:gd name="connsiteX32" fmla="*/ 1533525 w 2479675"/>
              <a:gd name="connsiteY32" fmla="*/ 1076325 h 1638300"/>
              <a:gd name="connsiteX33" fmla="*/ 1612900 w 2479675"/>
              <a:gd name="connsiteY33" fmla="*/ 1076325 h 1638300"/>
              <a:gd name="connsiteX34" fmla="*/ 1612900 w 2479675"/>
              <a:gd name="connsiteY34" fmla="*/ 1127125 h 1638300"/>
              <a:gd name="connsiteX35" fmla="*/ 1679575 w 2479675"/>
              <a:gd name="connsiteY35" fmla="*/ 1123950 h 1638300"/>
              <a:gd name="connsiteX36" fmla="*/ 1676400 w 2479675"/>
              <a:gd name="connsiteY36" fmla="*/ 1165225 h 1638300"/>
              <a:gd name="connsiteX37" fmla="*/ 1797050 w 2479675"/>
              <a:gd name="connsiteY37" fmla="*/ 1168400 h 1638300"/>
              <a:gd name="connsiteX38" fmla="*/ 1797050 w 2479675"/>
              <a:gd name="connsiteY38" fmla="*/ 1219200 h 1638300"/>
              <a:gd name="connsiteX39" fmla="*/ 1876425 w 2479675"/>
              <a:gd name="connsiteY39" fmla="*/ 1219200 h 1638300"/>
              <a:gd name="connsiteX40" fmla="*/ 2479675 w 2479675"/>
              <a:gd name="connsiteY40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454025 w 2479675"/>
              <a:gd name="connsiteY5" fmla="*/ 66675 h 1638300"/>
              <a:gd name="connsiteX6" fmla="*/ 454025 w 2479675"/>
              <a:gd name="connsiteY6" fmla="*/ 104775 h 1638300"/>
              <a:gd name="connsiteX7" fmla="*/ 600075 w 2479675"/>
              <a:gd name="connsiteY7" fmla="*/ 104775 h 1638300"/>
              <a:gd name="connsiteX8" fmla="*/ 600075 w 2479675"/>
              <a:gd name="connsiteY8" fmla="*/ 146050 h 1638300"/>
              <a:gd name="connsiteX9" fmla="*/ 625475 w 2479675"/>
              <a:gd name="connsiteY9" fmla="*/ 146050 h 1638300"/>
              <a:gd name="connsiteX10" fmla="*/ 631825 w 2479675"/>
              <a:gd name="connsiteY10" fmla="*/ 269875 h 1638300"/>
              <a:gd name="connsiteX11" fmla="*/ 727075 w 2479675"/>
              <a:gd name="connsiteY11" fmla="*/ 276225 h 1638300"/>
              <a:gd name="connsiteX12" fmla="*/ 727075 w 2479675"/>
              <a:gd name="connsiteY12" fmla="*/ 327025 h 1638300"/>
              <a:gd name="connsiteX13" fmla="*/ 733425 w 2479675"/>
              <a:gd name="connsiteY13" fmla="*/ 330200 h 1638300"/>
              <a:gd name="connsiteX14" fmla="*/ 736600 w 2479675"/>
              <a:gd name="connsiteY14" fmla="*/ 431800 h 1638300"/>
              <a:gd name="connsiteX15" fmla="*/ 793750 w 2479675"/>
              <a:gd name="connsiteY15" fmla="*/ 431800 h 1638300"/>
              <a:gd name="connsiteX16" fmla="*/ 800100 w 2479675"/>
              <a:gd name="connsiteY16" fmla="*/ 508000 h 1638300"/>
              <a:gd name="connsiteX17" fmla="*/ 901700 w 2479675"/>
              <a:gd name="connsiteY17" fmla="*/ 514350 h 1638300"/>
              <a:gd name="connsiteX18" fmla="*/ 901700 w 2479675"/>
              <a:gd name="connsiteY18" fmla="*/ 561975 h 1638300"/>
              <a:gd name="connsiteX19" fmla="*/ 1060450 w 2479675"/>
              <a:gd name="connsiteY19" fmla="*/ 558800 h 1638300"/>
              <a:gd name="connsiteX20" fmla="*/ 1069975 w 2479675"/>
              <a:gd name="connsiteY20" fmla="*/ 676275 h 1638300"/>
              <a:gd name="connsiteX21" fmla="*/ 1133475 w 2479675"/>
              <a:gd name="connsiteY21" fmla="*/ 676275 h 1638300"/>
              <a:gd name="connsiteX22" fmla="*/ 1133475 w 2479675"/>
              <a:gd name="connsiteY22" fmla="*/ 736600 h 1638300"/>
              <a:gd name="connsiteX23" fmla="*/ 1190625 w 2479675"/>
              <a:gd name="connsiteY23" fmla="*/ 736600 h 1638300"/>
              <a:gd name="connsiteX24" fmla="*/ 1193800 w 2479675"/>
              <a:gd name="connsiteY24" fmla="*/ 806450 h 1638300"/>
              <a:gd name="connsiteX25" fmla="*/ 1247775 w 2479675"/>
              <a:gd name="connsiteY25" fmla="*/ 803275 h 1638300"/>
              <a:gd name="connsiteX26" fmla="*/ 1247775 w 2479675"/>
              <a:gd name="connsiteY26" fmla="*/ 857250 h 1638300"/>
              <a:gd name="connsiteX27" fmla="*/ 1358900 w 2479675"/>
              <a:gd name="connsiteY27" fmla="*/ 863600 h 1638300"/>
              <a:gd name="connsiteX28" fmla="*/ 1362075 w 2479675"/>
              <a:gd name="connsiteY28" fmla="*/ 981075 h 1638300"/>
              <a:gd name="connsiteX29" fmla="*/ 1438275 w 2479675"/>
              <a:gd name="connsiteY29" fmla="*/ 987425 h 1638300"/>
              <a:gd name="connsiteX30" fmla="*/ 1444625 w 2479675"/>
              <a:gd name="connsiteY30" fmla="*/ 1025525 h 1638300"/>
              <a:gd name="connsiteX31" fmla="*/ 1530350 w 2479675"/>
              <a:gd name="connsiteY31" fmla="*/ 1025525 h 1638300"/>
              <a:gd name="connsiteX32" fmla="*/ 1533525 w 2479675"/>
              <a:gd name="connsiteY32" fmla="*/ 1076325 h 1638300"/>
              <a:gd name="connsiteX33" fmla="*/ 1612900 w 2479675"/>
              <a:gd name="connsiteY33" fmla="*/ 1076325 h 1638300"/>
              <a:gd name="connsiteX34" fmla="*/ 1612900 w 2479675"/>
              <a:gd name="connsiteY34" fmla="*/ 1127125 h 1638300"/>
              <a:gd name="connsiteX35" fmla="*/ 1679575 w 2479675"/>
              <a:gd name="connsiteY35" fmla="*/ 1123950 h 1638300"/>
              <a:gd name="connsiteX36" fmla="*/ 1676400 w 2479675"/>
              <a:gd name="connsiteY36" fmla="*/ 1165225 h 1638300"/>
              <a:gd name="connsiteX37" fmla="*/ 1797050 w 2479675"/>
              <a:gd name="connsiteY37" fmla="*/ 1168400 h 1638300"/>
              <a:gd name="connsiteX38" fmla="*/ 1797050 w 2479675"/>
              <a:gd name="connsiteY38" fmla="*/ 1219200 h 1638300"/>
              <a:gd name="connsiteX39" fmla="*/ 1876425 w 2479675"/>
              <a:gd name="connsiteY39" fmla="*/ 1219200 h 1638300"/>
              <a:gd name="connsiteX40" fmla="*/ 1885950 w 2479675"/>
              <a:gd name="connsiteY40" fmla="*/ 1282700 h 1638300"/>
              <a:gd name="connsiteX41" fmla="*/ 2479675 w 2479675"/>
              <a:gd name="connsiteY41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454025 w 2479675"/>
              <a:gd name="connsiteY5" fmla="*/ 66675 h 1638300"/>
              <a:gd name="connsiteX6" fmla="*/ 454025 w 2479675"/>
              <a:gd name="connsiteY6" fmla="*/ 104775 h 1638300"/>
              <a:gd name="connsiteX7" fmla="*/ 600075 w 2479675"/>
              <a:gd name="connsiteY7" fmla="*/ 104775 h 1638300"/>
              <a:gd name="connsiteX8" fmla="*/ 600075 w 2479675"/>
              <a:gd name="connsiteY8" fmla="*/ 146050 h 1638300"/>
              <a:gd name="connsiteX9" fmla="*/ 625475 w 2479675"/>
              <a:gd name="connsiteY9" fmla="*/ 146050 h 1638300"/>
              <a:gd name="connsiteX10" fmla="*/ 631825 w 2479675"/>
              <a:gd name="connsiteY10" fmla="*/ 269875 h 1638300"/>
              <a:gd name="connsiteX11" fmla="*/ 727075 w 2479675"/>
              <a:gd name="connsiteY11" fmla="*/ 276225 h 1638300"/>
              <a:gd name="connsiteX12" fmla="*/ 727075 w 2479675"/>
              <a:gd name="connsiteY12" fmla="*/ 327025 h 1638300"/>
              <a:gd name="connsiteX13" fmla="*/ 733425 w 2479675"/>
              <a:gd name="connsiteY13" fmla="*/ 330200 h 1638300"/>
              <a:gd name="connsiteX14" fmla="*/ 736600 w 2479675"/>
              <a:gd name="connsiteY14" fmla="*/ 431800 h 1638300"/>
              <a:gd name="connsiteX15" fmla="*/ 793750 w 2479675"/>
              <a:gd name="connsiteY15" fmla="*/ 431800 h 1638300"/>
              <a:gd name="connsiteX16" fmla="*/ 800100 w 2479675"/>
              <a:gd name="connsiteY16" fmla="*/ 508000 h 1638300"/>
              <a:gd name="connsiteX17" fmla="*/ 901700 w 2479675"/>
              <a:gd name="connsiteY17" fmla="*/ 514350 h 1638300"/>
              <a:gd name="connsiteX18" fmla="*/ 901700 w 2479675"/>
              <a:gd name="connsiteY18" fmla="*/ 561975 h 1638300"/>
              <a:gd name="connsiteX19" fmla="*/ 1060450 w 2479675"/>
              <a:gd name="connsiteY19" fmla="*/ 558800 h 1638300"/>
              <a:gd name="connsiteX20" fmla="*/ 1069975 w 2479675"/>
              <a:gd name="connsiteY20" fmla="*/ 676275 h 1638300"/>
              <a:gd name="connsiteX21" fmla="*/ 1133475 w 2479675"/>
              <a:gd name="connsiteY21" fmla="*/ 676275 h 1638300"/>
              <a:gd name="connsiteX22" fmla="*/ 1133475 w 2479675"/>
              <a:gd name="connsiteY22" fmla="*/ 736600 h 1638300"/>
              <a:gd name="connsiteX23" fmla="*/ 1190625 w 2479675"/>
              <a:gd name="connsiteY23" fmla="*/ 736600 h 1638300"/>
              <a:gd name="connsiteX24" fmla="*/ 1193800 w 2479675"/>
              <a:gd name="connsiteY24" fmla="*/ 806450 h 1638300"/>
              <a:gd name="connsiteX25" fmla="*/ 1247775 w 2479675"/>
              <a:gd name="connsiteY25" fmla="*/ 803275 h 1638300"/>
              <a:gd name="connsiteX26" fmla="*/ 1247775 w 2479675"/>
              <a:gd name="connsiteY26" fmla="*/ 857250 h 1638300"/>
              <a:gd name="connsiteX27" fmla="*/ 1358900 w 2479675"/>
              <a:gd name="connsiteY27" fmla="*/ 863600 h 1638300"/>
              <a:gd name="connsiteX28" fmla="*/ 1362075 w 2479675"/>
              <a:gd name="connsiteY28" fmla="*/ 981075 h 1638300"/>
              <a:gd name="connsiteX29" fmla="*/ 1438275 w 2479675"/>
              <a:gd name="connsiteY29" fmla="*/ 987425 h 1638300"/>
              <a:gd name="connsiteX30" fmla="*/ 1444625 w 2479675"/>
              <a:gd name="connsiteY30" fmla="*/ 1025525 h 1638300"/>
              <a:gd name="connsiteX31" fmla="*/ 1530350 w 2479675"/>
              <a:gd name="connsiteY31" fmla="*/ 1025525 h 1638300"/>
              <a:gd name="connsiteX32" fmla="*/ 1533525 w 2479675"/>
              <a:gd name="connsiteY32" fmla="*/ 1076325 h 1638300"/>
              <a:gd name="connsiteX33" fmla="*/ 1612900 w 2479675"/>
              <a:gd name="connsiteY33" fmla="*/ 1076325 h 1638300"/>
              <a:gd name="connsiteX34" fmla="*/ 1612900 w 2479675"/>
              <a:gd name="connsiteY34" fmla="*/ 1127125 h 1638300"/>
              <a:gd name="connsiteX35" fmla="*/ 1679575 w 2479675"/>
              <a:gd name="connsiteY35" fmla="*/ 1123950 h 1638300"/>
              <a:gd name="connsiteX36" fmla="*/ 1676400 w 2479675"/>
              <a:gd name="connsiteY36" fmla="*/ 1165225 h 1638300"/>
              <a:gd name="connsiteX37" fmla="*/ 1797050 w 2479675"/>
              <a:gd name="connsiteY37" fmla="*/ 1168400 h 1638300"/>
              <a:gd name="connsiteX38" fmla="*/ 1797050 w 2479675"/>
              <a:gd name="connsiteY38" fmla="*/ 1219200 h 1638300"/>
              <a:gd name="connsiteX39" fmla="*/ 1876425 w 2479675"/>
              <a:gd name="connsiteY39" fmla="*/ 1219200 h 1638300"/>
              <a:gd name="connsiteX40" fmla="*/ 1885950 w 2479675"/>
              <a:gd name="connsiteY40" fmla="*/ 1282700 h 1638300"/>
              <a:gd name="connsiteX41" fmla="*/ 2479675 w 2479675"/>
              <a:gd name="connsiteY41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454025 w 2479675"/>
              <a:gd name="connsiteY5" fmla="*/ 66675 h 1638300"/>
              <a:gd name="connsiteX6" fmla="*/ 454025 w 2479675"/>
              <a:gd name="connsiteY6" fmla="*/ 104775 h 1638300"/>
              <a:gd name="connsiteX7" fmla="*/ 600075 w 2479675"/>
              <a:gd name="connsiteY7" fmla="*/ 104775 h 1638300"/>
              <a:gd name="connsiteX8" fmla="*/ 600075 w 2479675"/>
              <a:gd name="connsiteY8" fmla="*/ 146050 h 1638300"/>
              <a:gd name="connsiteX9" fmla="*/ 625475 w 2479675"/>
              <a:gd name="connsiteY9" fmla="*/ 146050 h 1638300"/>
              <a:gd name="connsiteX10" fmla="*/ 631825 w 2479675"/>
              <a:gd name="connsiteY10" fmla="*/ 269875 h 1638300"/>
              <a:gd name="connsiteX11" fmla="*/ 727075 w 2479675"/>
              <a:gd name="connsiteY11" fmla="*/ 276225 h 1638300"/>
              <a:gd name="connsiteX12" fmla="*/ 727075 w 2479675"/>
              <a:gd name="connsiteY12" fmla="*/ 327025 h 1638300"/>
              <a:gd name="connsiteX13" fmla="*/ 733425 w 2479675"/>
              <a:gd name="connsiteY13" fmla="*/ 330200 h 1638300"/>
              <a:gd name="connsiteX14" fmla="*/ 736600 w 2479675"/>
              <a:gd name="connsiteY14" fmla="*/ 431800 h 1638300"/>
              <a:gd name="connsiteX15" fmla="*/ 793750 w 2479675"/>
              <a:gd name="connsiteY15" fmla="*/ 431800 h 1638300"/>
              <a:gd name="connsiteX16" fmla="*/ 800100 w 2479675"/>
              <a:gd name="connsiteY16" fmla="*/ 508000 h 1638300"/>
              <a:gd name="connsiteX17" fmla="*/ 901700 w 2479675"/>
              <a:gd name="connsiteY17" fmla="*/ 514350 h 1638300"/>
              <a:gd name="connsiteX18" fmla="*/ 901700 w 2479675"/>
              <a:gd name="connsiteY18" fmla="*/ 561975 h 1638300"/>
              <a:gd name="connsiteX19" fmla="*/ 1060450 w 2479675"/>
              <a:gd name="connsiteY19" fmla="*/ 558800 h 1638300"/>
              <a:gd name="connsiteX20" fmla="*/ 1069975 w 2479675"/>
              <a:gd name="connsiteY20" fmla="*/ 676275 h 1638300"/>
              <a:gd name="connsiteX21" fmla="*/ 1133475 w 2479675"/>
              <a:gd name="connsiteY21" fmla="*/ 676275 h 1638300"/>
              <a:gd name="connsiteX22" fmla="*/ 1133475 w 2479675"/>
              <a:gd name="connsiteY22" fmla="*/ 736600 h 1638300"/>
              <a:gd name="connsiteX23" fmla="*/ 1190625 w 2479675"/>
              <a:gd name="connsiteY23" fmla="*/ 736600 h 1638300"/>
              <a:gd name="connsiteX24" fmla="*/ 1193800 w 2479675"/>
              <a:gd name="connsiteY24" fmla="*/ 806450 h 1638300"/>
              <a:gd name="connsiteX25" fmla="*/ 1247775 w 2479675"/>
              <a:gd name="connsiteY25" fmla="*/ 803275 h 1638300"/>
              <a:gd name="connsiteX26" fmla="*/ 1247775 w 2479675"/>
              <a:gd name="connsiteY26" fmla="*/ 857250 h 1638300"/>
              <a:gd name="connsiteX27" fmla="*/ 1358900 w 2479675"/>
              <a:gd name="connsiteY27" fmla="*/ 863600 h 1638300"/>
              <a:gd name="connsiteX28" fmla="*/ 1362075 w 2479675"/>
              <a:gd name="connsiteY28" fmla="*/ 981075 h 1638300"/>
              <a:gd name="connsiteX29" fmla="*/ 1438275 w 2479675"/>
              <a:gd name="connsiteY29" fmla="*/ 987425 h 1638300"/>
              <a:gd name="connsiteX30" fmla="*/ 1444625 w 2479675"/>
              <a:gd name="connsiteY30" fmla="*/ 1025525 h 1638300"/>
              <a:gd name="connsiteX31" fmla="*/ 1530350 w 2479675"/>
              <a:gd name="connsiteY31" fmla="*/ 1025525 h 1638300"/>
              <a:gd name="connsiteX32" fmla="*/ 1533525 w 2479675"/>
              <a:gd name="connsiteY32" fmla="*/ 1076325 h 1638300"/>
              <a:gd name="connsiteX33" fmla="*/ 1612900 w 2479675"/>
              <a:gd name="connsiteY33" fmla="*/ 1076325 h 1638300"/>
              <a:gd name="connsiteX34" fmla="*/ 1612900 w 2479675"/>
              <a:gd name="connsiteY34" fmla="*/ 1127125 h 1638300"/>
              <a:gd name="connsiteX35" fmla="*/ 1679575 w 2479675"/>
              <a:gd name="connsiteY35" fmla="*/ 1123950 h 1638300"/>
              <a:gd name="connsiteX36" fmla="*/ 1676400 w 2479675"/>
              <a:gd name="connsiteY36" fmla="*/ 1165225 h 1638300"/>
              <a:gd name="connsiteX37" fmla="*/ 1797050 w 2479675"/>
              <a:gd name="connsiteY37" fmla="*/ 1168400 h 1638300"/>
              <a:gd name="connsiteX38" fmla="*/ 1797050 w 2479675"/>
              <a:gd name="connsiteY38" fmla="*/ 1219200 h 1638300"/>
              <a:gd name="connsiteX39" fmla="*/ 1876425 w 2479675"/>
              <a:gd name="connsiteY39" fmla="*/ 1219200 h 1638300"/>
              <a:gd name="connsiteX40" fmla="*/ 1876425 w 2479675"/>
              <a:gd name="connsiteY40" fmla="*/ 1282700 h 1638300"/>
              <a:gd name="connsiteX41" fmla="*/ 2479675 w 2479675"/>
              <a:gd name="connsiteY41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454025 w 2479675"/>
              <a:gd name="connsiteY5" fmla="*/ 66675 h 1638300"/>
              <a:gd name="connsiteX6" fmla="*/ 454025 w 2479675"/>
              <a:gd name="connsiteY6" fmla="*/ 104775 h 1638300"/>
              <a:gd name="connsiteX7" fmla="*/ 600075 w 2479675"/>
              <a:gd name="connsiteY7" fmla="*/ 104775 h 1638300"/>
              <a:gd name="connsiteX8" fmla="*/ 600075 w 2479675"/>
              <a:gd name="connsiteY8" fmla="*/ 146050 h 1638300"/>
              <a:gd name="connsiteX9" fmla="*/ 625475 w 2479675"/>
              <a:gd name="connsiteY9" fmla="*/ 146050 h 1638300"/>
              <a:gd name="connsiteX10" fmla="*/ 631825 w 2479675"/>
              <a:gd name="connsiteY10" fmla="*/ 269875 h 1638300"/>
              <a:gd name="connsiteX11" fmla="*/ 727075 w 2479675"/>
              <a:gd name="connsiteY11" fmla="*/ 276225 h 1638300"/>
              <a:gd name="connsiteX12" fmla="*/ 727075 w 2479675"/>
              <a:gd name="connsiteY12" fmla="*/ 327025 h 1638300"/>
              <a:gd name="connsiteX13" fmla="*/ 733425 w 2479675"/>
              <a:gd name="connsiteY13" fmla="*/ 330200 h 1638300"/>
              <a:gd name="connsiteX14" fmla="*/ 736600 w 2479675"/>
              <a:gd name="connsiteY14" fmla="*/ 431800 h 1638300"/>
              <a:gd name="connsiteX15" fmla="*/ 793750 w 2479675"/>
              <a:gd name="connsiteY15" fmla="*/ 431800 h 1638300"/>
              <a:gd name="connsiteX16" fmla="*/ 800100 w 2479675"/>
              <a:gd name="connsiteY16" fmla="*/ 508000 h 1638300"/>
              <a:gd name="connsiteX17" fmla="*/ 901700 w 2479675"/>
              <a:gd name="connsiteY17" fmla="*/ 514350 h 1638300"/>
              <a:gd name="connsiteX18" fmla="*/ 901700 w 2479675"/>
              <a:gd name="connsiteY18" fmla="*/ 561975 h 1638300"/>
              <a:gd name="connsiteX19" fmla="*/ 1060450 w 2479675"/>
              <a:gd name="connsiteY19" fmla="*/ 558800 h 1638300"/>
              <a:gd name="connsiteX20" fmla="*/ 1069975 w 2479675"/>
              <a:gd name="connsiteY20" fmla="*/ 676275 h 1638300"/>
              <a:gd name="connsiteX21" fmla="*/ 1133475 w 2479675"/>
              <a:gd name="connsiteY21" fmla="*/ 676275 h 1638300"/>
              <a:gd name="connsiteX22" fmla="*/ 1133475 w 2479675"/>
              <a:gd name="connsiteY22" fmla="*/ 736600 h 1638300"/>
              <a:gd name="connsiteX23" fmla="*/ 1190625 w 2479675"/>
              <a:gd name="connsiteY23" fmla="*/ 736600 h 1638300"/>
              <a:gd name="connsiteX24" fmla="*/ 1193800 w 2479675"/>
              <a:gd name="connsiteY24" fmla="*/ 806450 h 1638300"/>
              <a:gd name="connsiteX25" fmla="*/ 1247775 w 2479675"/>
              <a:gd name="connsiteY25" fmla="*/ 803275 h 1638300"/>
              <a:gd name="connsiteX26" fmla="*/ 1247775 w 2479675"/>
              <a:gd name="connsiteY26" fmla="*/ 857250 h 1638300"/>
              <a:gd name="connsiteX27" fmla="*/ 1358900 w 2479675"/>
              <a:gd name="connsiteY27" fmla="*/ 863600 h 1638300"/>
              <a:gd name="connsiteX28" fmla="*/ 1362075 w 2479675"/>
              <a:gd name="connsiteY28" fmla="*/ 981075 h 1638300"/>
              <a:gd name="connsiteX29" fmla="*/ 1438275 w 2479675"/>
              <a:gd name="connsiteY29" fmla="*/ 987425 h 1638300"/>
              <a:gd name="connsiteX30" fmla="*/ 1444625 w 2479675"/>
              <a:gd name="connsiteY30" fmla="*/ 1025525 h 1638300"/>
              <a:gd name="connsiteX31" fmla="*/ 1530350 w 2479675"/>
              <a:gd name="connsiteY31" fmla="*/ 1025525 h 1638300"/>
              <a:gd name="connsiteX32" fmla="*/ 1533525 w 2479675"/>
              <a:gd name="connsiteY32" fmla="*/ 1076325 h 1638300"/>
              <a:gd name="connsiteX33" fmla="*/ 1612900 w 2479675"/>
              <a:gd name="connsiteY33" fmla="*/ 1076325 h 1638300"/>
              <a:gd name="connsiteX34" fmla="*/ 1612900 w 2479675"/>
              <a:gd name="connsiteY34" fmla="*/ 1127125 h 1638300"/>
              <a:gd name="connsiteX35" fmla="*/ 1679575 w 2479675"/>
              <a:gd name="connsiteY35" fmla="*/ 1123950 h 1638300"/>
              <a:gd name="connsiteX36" fmla="*/ 1676400 w 2479675"/>
              <a:gd name="connsiteY36" fmla="*/ 1165225 h 1638300"/>
              <a:gd name="connsiteX37" fmla="*/ 1797050 w 2479675"/>
              <a:gd name="connsiteY37" fmla="*/ 1168400 h 1638300"/>
              <a:gd name="connsiteX38" fmla="*/ 1797050 w 2479675"/>
              <a:gd name="connsiteY38" fmla="*/ 1219200 h 1638300"/>
              <a:gd name="connsiteX39" fmla="*/ 1876425 w 2479675"/>
              <a:gd name="connsiteY39" fmla="*/ 1219200 h 1638300"/>
              <a:gd name="connsiteX40" fmla="*/ 1876425 w 2479675"/>
              <a:gd name="connsiteY40" fmla="*/ 1282700 h 1638300"/>
              <a:gd name="connsiteX41" fmla="*/ 1971675 w 2479675"/>
              <a:gd name="connsiteY41" fmla="*/ 1285875 h 1638300"/>
              <a:gd name="connsiteX42" fmla="*/ 2479675 w 2479675"/>
              <a:gd name="connsiteY42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454025 w 2479675"/>
              <a:gd name="connsiteY5" fmla="*/ 66675 h 1638300"/>
              <a:gd name="connsiteX6" fmla="*/ 454025 w 2479675"/>
              <a:gd name="connsiteY6" fmla="*/ 104775 h 1638300"/>
              <a:gd name="connsiteX7" fmla="*/ 600075 w 2479675"/>
              <a:gd name="connsiteY7" fmla="*/ 104775 h 1638300"/>
              <a:gd name="connsiteX8" fmla="*/ 600075 w 2479675"/>
              <a:gd name="connsiteY8" fmla="*/ 146050 h 1638300"/>
              <a:gd name="connsiteX9" fmla="*/ 625475 w 2479675"/>
              <a:gd name="connsiteY9" fmla="*/ 146050 h 1638300"/>
              <a:gd name="connsiteX10" fmla="*/ 631825 w 2479675"/>
              <a:gd name="connsiteY10" fmla="*/ 269875 h 1638300"/>
              <a:gd name="connsiteX11" fmla="*/ 727075 w 2479675"/>
              <a:gd name="connsiteY11" fmla="*/ 276225 h 1638300"/>
              <a:gd name="connsiteX12" fmla="*/ 727075 w 2479675"/>
              <a:gd name="connsiteY12" fmla="*/ 327025 h 1638300"/>
              <a:gd name="connsiteX13" fmla="*/ 733425 w 2479675"/>
              <a:gd name="connsiteY13" fmla="*/ 330200 h 1638300"/>
              <a:gd name="connsiteX14" fmla="*/ 736600 w 2479675"/>
              <a:gd name="connsiteY14" fmla="*/ 431800 h 1638300"/>
              <a:gd name="connsiteX15" fmla="*/ 793750 w 2479675"/>
              <a:gd name="connsiteY15" fmla="*/ 431800 h 1638300"/>
              <a:gd name="connsiteX16" fmla="*/ 800100 w 2479675"/>
              <a:gd name="connsiteY16" fmla="*/ 508000 h 1638300"/>
              <a:gd name="connsiteX17" fmla="*/ 901700 w 2479675"/>
              <a:gd name="connsiteY17" fmla="*/ 514350 h 1638300"/>
              <a:gd name="connsiteX18" fmla="*/ 901700 w 2479675"/>
              <a:gd name="connsiteY18" fmla="*/ 561975 h 1638300"/>
              <a:gd name="connsiteX19" fmla="*/ 1060450 w 2479675"/>
              <a:gd name="connsiteY19" fmla="*/ 558800 h 1638300"/>
              <a:gd name="connsiteX20" fmla="*/ 1069975 w 2479675"/>
              <a:gd name="connsiteY20" fmla="*/ 676275 h 1638300"/>
              <a:gd name="connsiteX21" fmla="*/ 1133475 w 2479675"/>
              <a:gd name="connsiteY21" fmla="*/ 676275 h 1638300"/>
              <a:gd name="connsiteX22" fmla="*/ 1133475 w 2479675"/>
              <a:gd name="connsiteY22" fmla="*/ 736600 h 1638300"/>
              <a:gd name="connsiteX23" fmla="*/ 1190625 w 2479675"/>
              <a:gd name="connsiteY23" fmla="*/ 736600 h 1638300"/>
              <a:gd name="connsiteX24" fmla="*/ 1193800 w 2479675"/>
              <a:gd name="connsiteY24" fmla="*/ 806450 h 1638300"/>
              <a:gd name="connsiteX25" fmla="*/ 1247775 w 2479675"/>
              <a:gd name="connsiteY25" fmla="*/ 803275 h 1638300"/>
              <a:gd name="connsiteX26" fmla="*/ 1247775 w 2479675"/>
              <a:gd name="connsiteY26" fmla="*/ 857250 h 1638300"/>
              <a:gd name="connsiteX27" fmla="*/ 1358900 w 2479675"/>
              <a:gd name="connsiteY27" fmla="*/ 863600 h 1638300"/>
              <a:gd name="connsiteX28" fmla="*/ 1362075 w 2479675"/>
              <a:gd name="connsiteY28" fmla="*/ 981075 h 1638300"/>
              <a:gd name="connsiteX29" fmla="*/ 1438275 w 2479675"/>
              <a:gd name="connsiteY29" fmla="*/ 987425 h 1638300"/>
              <a:gd name="connsiteX30" fmla="*/ 1444625 w 2479675"/>
              <a:gd name="connsiteY30" fmla="*/ 1025525 h 1638300"/>
              <a:gd name="connsiteX31" fmla="*/ 1530350 w 2479675"/>
              <a:gd name="connsiteY31" fmla="*/ 1025525 h 1638300"/>
              <a:gd name="connsiteX32" fmla="*/ 1533525 w 2479675"/>
              <a:gd name="connsiteY32" fmla="*/ 1076325 h 1638300"/>
              <a:gd name="connsiteX33" fmla="*/ 1612900 w 2479675"/>
              <a:gd name="connsiteY33" fmla="*/ 1076325 h 1638300"/>
              <a:gd name="connsiteX34" fmla="*/ 1612900 w 2479675"/>
              <a:gd name="connsiteY34" fmla="*/ 1127125 h 1638300"/>
              <a:gd name="connsiteX35" fmla="*/ 1679575 w 2479675"/>
              <a:gd name="connsiteY35" fmla="*/ 1123950 h 1638300"/>
              <a:gd name="connsiteX36" fmla="*/ 1676400 w 2479675"/>
              <a:gd name="connsiteY36" fmla="*/ 1165225 h 1638300"/>
              <a:gd name="connsiteX37" fmla="*/ 1797050 w 2479675"/>
              <a:gd name="connsiteY37" fmla="*/ 1168400 h 1638300"/>
              <a:gd name="connsiteX38" fmla="*/ 1797050 w 2479675"/>
              <a:gd name="connsiteY38" fmla="*/ 1219200 h 1638300"/>
              <a:gd name="connsiteX39" fmla="*/ 1876425 w 2479675"/>
              <a:gd name="connsiteY39" fmla="*/ 1219200 h 1638300"/>
              <a:gd name="connsiteX40" fmla="*/ 1876425 w 2479675"/>
              <a:gd name="connsiteY40" fmla="*/ 1282700 h 1638300"/>
              <a:gd name="connsiteX41" fmla="*/ 1971675 w 2479675"/>
              <a:gd name="connsiteY41" fmla="*/ 1285875 h 1638300"/>
              <a:gd name="connsiteX42" fmla="*/ 2479675 w 2479675"/>
              <a:gd name="connsiteY42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454025 w 2479675"/>
              <a:gd name="connsiteY5" fmla="*/ 66675 h 1638300"/>
              <a:gd name="connsiteX6" fmla="*/ 454025 w 2479675"/>
              <a:gd name="connsiteY6" fmla="*/ 104775 h 1638300"/>
              <a:gd name="connsiteX7" fmla="*/ 600075 w 2479675"/>
              <a:gd name="connsiteY7" fmla="*/ 104775 h 1638300"/>
              <a:gd name="connsiteX8" fmla="*/ 600075 w 2479675"/>
              <a:gd name="connsiteY8" fmla="*/ 146050 h 1638300"/>
              <a:gd name="connsiteX9" fmla="*/ 625475 w 2479675"/>
              <a:gd name="connsiteY9" fmla="*/ 146050 h 1638300"/>
              <a:gd name="connsiteX10" fmla="*/ 631825 w 2479675"/>
              <a:gd name="connsiteY10" fmla="*/ 269875 h 1638300"/>
              <a:gd name="connsiteX11" fmla="*/ 727075 w 2479675"/>
              <a:gd name="connsiteY11" fmla="*/ 276225 h 1638300"/>
              <a:gd name="connsiteX12" fmla="*/ 727075 w 2479675"/>
              <a:gd name="connsiteY12" fmla="*/ 327025 h 1638300"/>
              <a:gd name="connsiteX13" fmla="*/ 733425 w 2479675"/>
              <a:gd name="connsiteY13" fmla="*/ 330200 h 1638300"/>
              <a:gd name="connsiteX14" fmla="*/ 736600 w 2479675"/>
              <a:gd name="connsiteY14" fmla="*/ 431800 h 1638300"/>
              <a:gd name="connsiteX15" fmla="*/ 793750 w 2479675"/>
              <a:gd name="connsiteY15" fmla="*/ 431800 h 1638300"/>
              <a:gd name="connsiteX16" fmla="*/ 800100 w 2479675"/>
              <a:gd name="connsiteY16" fmla="*/ 508000 h 1638300"/>
              <a:gd name="connsiteX17" fmla="*/ 901700 w 2479675"/>
              <a:gd name="connsiteY17" fmla="*/ 514350 h 1638300"/>
              <a:gd name="connsiteX18" fmla="*/ 901700 w 2479675"/>
              <a:gd name="connsiteY18" fmla="*/ 561975 h 1638300"/>
              <a:gd name="connsiteX19" fmla="*/ 1060450 w 2479675"/>
              <a:gd name="connsiteY19" fmla="*/ 558800 h 1638300"/>
              <a:gd name="connsiteX20" fmla="*/ 1069975 w 2479675"/>
              <a:gd name="connsiteY20" fmla="*/ 676275 h 1638300"/>
              <a:gd name="connsiteX21" fmla="*/ 1133475 w 2479675"/>
              <a:gd name="connsiteY21" fmla="*/ 676275 h 1638300"/>
              <a:gd name="connsiteX22" fmla="*/ 1133475 w 2479675"/>
              <a:gd name="connsiteY22" fmla="*/ 736600 h 1638300"/>
              <a:gd name="connsiteX23" fmla="*/ 1190625 w 2479675"/>
              <a:gd name="connsiteY23" fmla="*/ 736600 h 1638300"/>
              <a:gd name="connsiteX24" fmla="*/ 1193800 w 2479675"/>
              <a:gd name="connsiteY24" fmla="*/ 806450 h 1638300"/>
              <a:gd name="connsiteX25" fmla="*/ 1247775 w 2479675"/>
              <a:gd name="connsiteY25" fmla="*/ 803275 h 1638300"/>
              <a:gd name="connsiteX26" fmla="*/ 1247775 w 2479675"/>
              <a:gd name="connsiteY26" fmla="*/ 857250 h 1638300"/>
              <a:gd name="connsiteX27" fmla="*/ 1358900 w 2479675"/>
              <a:gd name="connsiteY27" fmla="*/ 863600 h 1638300"/>
              <a:gd name="connsiteX28" fmla="*/ 1362075 w 2479675"/>
              <a:gd name="connsiteY28" fmla="*/ 981075 h 1638300"/>
              <a:gd name="connsiteX29" fmla="*/ 1438275 w 2479675"/>
              <a:gd name="connsiteY29" fmla="*/ 987425 h 1638300"/>
              <a:gd name="connsiteX30" fmla="*/ 1444625 w 2479675"/>
              <a:gd name="connsiteY30" fmla="*/ 1025525 h 1638300"/>
              <a:gd name="connsiteX31" fmla="*/ 1530350 w 2479675"/>
              <a:gd name="connsiteY31" fmla="*/ 1025525 h 1638300"/>
              <a:gd name="connsiteX32" fmla="*/ 1533525 w 2479675"/>
              <a:gd name="connsiteY32" fmla="*/ 1076325 h 1638300"/>
              <a:gd name="connsiteX33" fmla="*/ 1612900 w 2479675"/>
              <a:gd name="connsiteY33" fmla="*/ 1076325 h 1638300"/>
              <a:gd name="connsiteX34" fmla="*/ 1612900 w 2479675"/>
              <a:gd name="connsiteY34" fmla="*/ 1127125 h 1638300"/>
              <a:gd name="connsiteX35" fmla="*/ 1679575 w 2479675"/>
              <a:gd name="connsiteY35" fmla="*/ 1123950 h 1638300"/>
              <a:gd name="connsiteX36" fmla="*/ 1676400 w 2479675"/>
              <a:gd name="connsiteY36" fmla="*/ 1165225 h 1638300"/>
              <a:gd name="connsiteX37" fmla="*/ 1797050 w 2479675"/>
              <a:gd name="connsiteY37" fmla="*/ 1168400 h 1638300"/>
              <a:gd name="connsiteX38" fmla="*/ 1797050 w 2479675"/>
              <a:gd name="connsiteY38" fmla="*/ 1219200 h 1638300"/>
              <a:gd name="connsiteX39" fmla="*/ 1876425 w 2479675"/>
              <a:gd name="connsiteY39" fmla="*/ 1219200 h 1638300"/>
              <a:gd name="connsiteX40" fmla="*/ 1876425 w 2479675"/>
              <a:gd name="connsiteY40" fmla="*/ 1282700 h 1638300"/>
              <a:gd name="connsiteX41" fmla="*/ 1971675 w 2479675"/>
              <a:gd name="connsiteY41" fmla="*/ 1285875 h 1638300"/>
              <a:gd name="connsiteX42" fmla="*/ 1974850 w 2479675"/>
              <a:gd name="connsiteY42" fmla="*/ 1403350 h 1638300"/>
              <a:gd name="connsiteX43" fmla="*/ 2479675 w 2479675"/>
              <a:gd name="connsiteY43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454025 w 2479675"/>
              <a:gd name="connsiteY5" fmla="*/ 66675 h 1638300"/>
              <a:gd name="connsiteX6" fmla="*/ 454025 w 2479675"/>
              <a:gd name="connsiteY6" fmla="*/ 104775 h 1638300"/>
              <a:gd name="connsiteX7" fmla="*/ 600075 w 2479675"/>
              <a:gd name="connsiteY7" fmla="*/ 104775 h 1638300"/>
              <a:gd name="connsiteX8" fmla="*/ 600075 w 2479675"/>
              <a:gd name="connsiteY8" fmla="*/ 146050 h 1638300"/>
              <a:gd name="connsiteX9" fmla="*/ 625475 w 2479675"/>
              <a:gd name="connsiteY9" fmla="*/ 146050 h 1638300"/>
              <a:gd name="connsiteX10" fmla="*/ 631825 w 2479675"/>
              <a:gd name="connsiteY10" fmla="*/ 269875 h 1638300"/>
              <a:gd name="connsiteX11" fmla="*/ 727075 w 2479675"/>
              <a:gd name="connsiteY11" fmla="*/ 276225 h 1638300"/>
              <a:gd name="connsiteX12" fmla="*/ 727075 w 2479675"/>
              <a:gd name="connsiteY12" fmla="*/ 327025 h 1638300"/>
              <a:gd name="connsiteX13" fmla="*/ 733425 w 2479675"/>
              <a:gd name="connsiteY13" fmla="*/ 330200 h 1638300"/>
              <a:gd name="connsiteX14" fmla="*/ 736600 w 2479675"/>
              <a:gd name="connsiteY14" fmla="*/ 431800 h 1638300"/>
              <a:gd name="connsiteX15" fmla="*/ 793750 w 2479675"/>
              <a:gd name="connsiteY15" fmla="*/ 431800 h 1638300"/>
              <a:gd name="connsiteX16" fmla="*/ 800100 w 2479675"/>
              <a:gd name="connsiteY16" fmla="*/ 508000 h 1638300"/>
              <a:gd name="connsiteX17" fmla="*/ 901700 w 2479675"/>
              <a:gd name="connsiteY17" fmla="*/ 514350 h 1638300"/>
              <a:gd name="connsiteX18" fmla="*/ 901700 w 2479675"/>
              <a:gd name="connsiteY18" fmla="*/ 561975 h 1638300"/>
              <a:gd name="connsiteX19" fmla="*/ 1060450 w 2479675"/>
              <a:gd name="connsiteY19" fmla="*/ 558800 h 1638300"/>
              <a:gd name="connsiteX20" fmla="*/ 1069975 w 2479675"/>
              <a:gd name="connsiteY20" fmla="*/ 676275 h 1638300"/>
              <a:gd name="connsiteX21" fmla="*/ 1133475 w 2479675"/>
              <a:gd name="connsiteY21" fmla="*/ 676275 h 1638300"/>
              <a:gd name="connsiteX22" fmla="*/ 1133475 w 2479675"/>
              <a:gd name="connsiteY22" fmla="*/ 736600 h 1638300"/>
              <a:gd name="connsiteX23" fmla="*/ 1190625 w 2479675"/>
              <a:gd name="connsiteY23" fmla="*/ 736600 h 1638300"/>
              <a:gd name="connsiteX24" fmla="*/ 1193800 w 2479675"/>
              <a:gd name="connsiteY24" fmla="*/ 806450 h 1638300"/>
              <a:gd name="connsiteX25" fmla="*/ 1247775 w 2479675"/>
              <a:gd name="connsiteY25" fmla="*/ 803275 h 1638300"/>
              <a:gd name="connsiteX26" fmla="*/ 1247775 w 2479675"/>
              <a:gd name="connsiteY26" fmla="*/ 857250 h 1638300"/>
              <a:gd name="connsiteX27" fmla="*/ 1358900 w 2479675"/>
              <a:gd name="connsiteY27" fmla="*/ 863600 h 1638300"/>
              <a:gd name="connsiteX28" fmla="*/ 1362075 w 2479675"/>
              <a:gd name="connsiteY28" fmla="*/ 981075 h 1638300"/>
              <a:gd name="connsiteX29" fmla="*/ 1438275 w 2479675"/>
              <a:gd name="connsiteY29" fmla="*/ 987425 h 1638300"/>
              <a:gd name="connsiteX30" fmla="*/ 1444625 w 2479675"/>
              <a:gd name="connsiteY30" fmla="*/ 1025525 h 1638300"/>
              <a:gd name="connsiteX31" fmla="*/ 1530350 w 2479675"/>
              <a:gd name="connsiteY31" fmla="*/ 1025525 h 1638300"/>
              <a:gd name="connsiteX32" fmla="*/ 1533525 w 2479675"/>
              <a:gd name="connsiteY32" fmla="*/ 1076325 h 1638300"/>
              <a:gd name="connsiteX33" fmla="*/ 1612900 w 2479675"/>
              <a:gd name="connsiteY33" fmla="*/ 1076325 h 1638300"/>
              <a:gd name="connsiteX34" fmla="*/ 1612900 w 2479675"/>
              <a:gd name="connsiteY34" fmla="*/ 1127125 h 1638300"/>
              <a:gd name="connsiteX35" fmla="*/ 1679575 w 2479675"/>
              <a:gd name="connsiteY35" fmla="*/ 1123950 h 1638300"/>
              <a:gd name="connsiteX36" fmla="*/ 1676400 w 2479675"/>
              <a:gd name="connsiteY36" fmla="*/ 1165225 h 1638300"/>
              <a:gd name="connsiteX37" fmla="*/ 1797050 w 2479675"/>
              <a:gd name="connsiteY37" fmla="*/ 1168400 h 1638300"/>
              <a:gd name="connsiteX38" fmla="*/ 1797050 w 2479675"/>
              <a:gd name="connsiteY38" fmla="*/ 1219200 h 1638300"/>
              <a:gd name="connsiteX39" fmla="*/ 1876425 w 2479675"/>
              <a:gd name="connsiteY39" fmla="*/ 1219200 h 1638300"/>
              <a:gd name="connsiteX40" fmla="*/ 1876425 w 2479675"/>
              <a:gd name="connsiteY40" fmla="*/ 1282700 h 1638300"/>
              <a:gd name="connsiteX41" fmla="*/ 1971675 w 2479675"/>
              <a:gd name="connsiteY41" fmla="*/ 1285875 h 1638300"/>
              <a:gd name="connsiteX42" fmla="*/ 1974850 w 2479675"/>
              <a:gd name="connsiteY42" fmla="*/ 1403350 h 1638300"/>
              <a:gd name="connsiteX43" fmla="*/ 2479675 w 2479675"/>
              <a:gd name="connsiteY43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454025 w 2479675"/>
              <a:gd name="connsiteY5" fmla="*/ 66675 h 1638300"/>
              <a:gd name="connsiteX6" fmla="*/ 454025 w 2479675"/>
              <a:gd name="connsiteY6" fmla="*/ 104775 h 1638300"/>
              <a:gd name="connsiteX7" fmla="*/ 600075 w 2479675"/>
              <a:gd name="connsiteY7" fmla="*/ 104775 h 1638300"/>
              <a:gd name="connsiteX8" fmla="*/ 600075 w 2479675"/>
              <a:gd name="connsiteY8" fmla="*/ 146050 h 1638300"/>
              <a:gd name="connsiteX9" fmla="*/ 625475 w 2479675"/>
              <a:gd name="connsiteY9" fmla="*/ 146050 h 1638300"/>
              <a:gd name="connsiteX10" fmla="*/ 631825 w 2479675"/>
              <a:gd name="connsiteY10" fmla="*/ 269875 h 1638300"/>
              <a:gd name="connsiteX11" fmla="*/ 727075 w 2479675"/>
              <a:gd name="connsiteY11" fmla="*/ 276225 h 1638300"/>
              <a:gd name="connsiteX12" fmla="*/ 727075 w 2479675"/>
              <a:gd name="connsiteY12" fmla="*/ 327025 h 1638300"/>
              <a:gd name="connsiteX13" fmla="*/ 733425 w 2479675"/>
              <a:gd name="connsiteY13" fmla="*/ 330200 h 1638300"/>
              <a:gd name="connsiteX14" fmla="*/ 736600 w 2479675"/>
              <a:gd name="connsiteY14" fmla="*/ 431800 h 1638300"/>
              <a:gd name="connsiteX15" fmla="*/ 793750 w 2479675"/>
              <a:gd name="connsiteY15" fmla="*/ 431800 h 1638300"/>
              <a:gd name="connsiteX16" fmla="*/ 800100 w 2479675"/>
              <a:gd name="connsiteY16" fmla="*/ 508000 h 1638300"/>
              <a:gd name="connsiteX17" fmla="*/ 901700 w 2479675"/>
              <a:gd name="connsiteY17" fmla="*/ 514350 h 1638300"/>
              <a:gd name="connsiteX18" fmla="*/ 901700 w 2479675"/>
              <a:gd name="connsiteY18" fmla="*/ 561975 h 1638300"/>
              <a:gd name="connsiteX19" fmla="*/ 1060450 w 2479675"/>
              <a:gd name="connsiteY19" fmla="*/ 558800 h 1638300"/>
              <a:gd name="connsiteX20" fmla="*/ 1069975 w 2479675"/>
              <a:gd name="connsiteY20" fmla="*/ 676275 h 1638300"/>
              <a:gd name="connsiteX21" fmla="*/ 1133475 w 2479675"/>
              <a:gd name="connsiteY21" fmla="*/ 676275 h 1638300"/>
              <a:gd name="connsiteX22" fmla="*/ 1133475 w 2479675"/>
              <a:gd name="connsiteY22" fmla="*/ 736600 h 1638300"/>
              <a:gd name="connsiteX23" fmla="*/ 1190625 w 2479675"/>
              <a:gd name="connsiteY23" fmla="*/ 736600 h 1638300"/>
              <a:gd name="connsiteX24" fmla="*/ 1193800 w 2479675"/>
              <a:gd name="connsiteY24" fmla="*/ 806450 h 1638300"/>
              <a:gd name="connsiteX25" fmla="*/ 1247775 w 2479675"/>
              <a:gd name="connsiteY25" fmla="*/ 803275 h 1638300"/>
              <a:gd name="connsiteX26" fmla="*/ 1247775 w 2479675"/>
              <a:gd name="connsiteY26" fmla="*/ 857250 h 1638300"/>
              <a:gd name="connsiteX27" fmla="*/ 1358900 w 2479675"/>
              <a:gd name="connsiteY27" fmla="*/ 863600 h 1638300"/>
              <a:gd name="connsiteX28" fmla="*/ 1362075 w 2479675"/>
              <a:gd name="connsiteY28" fmla="*/ 981075 h 1638300"/>
              <a:gd name="connsiteX29" fmla="*/ 1438275 w 2479675"/>
              <a:gd name="connsiteY29" fmla="*/ 987425 h 1638300"/>
              <a:gd name="connsiteX30" fmla="*/ 1444625 w 2479675"/>
              <a:gd name="connsiteY30" fmla="*/ 1025525 h 1638300"/>
              <a:gd name="connsiteX31" fmla="*/ 1530350 w 2479675"/>
              <a:gd name="connsiteY31" fmla="*/ 1025525 h 1638300"/>
              <a:gd name="connsiteX32" fmla="*/ 1533525 w 2479675"/>
              <a:gd name="connsiteY32" fmla="*/ 1076325 h 1638300"/>
              <a:gd name="connsiteX33" fmla="*/ 1612900 w 2479675"/>
              <a:gd name="connsiteY33" fmla="*/ 1076325 h 1638300"/>
              <a:gd name="connsiteX34" fmla="*/ 1612900 w 2479675"/>
              <a:gd name="connsiteY34" fmla="*/ 1127125 h 1638300"/>
              <a:gd name="connsiteX35" fmla="*/ 1679575 w 2479675"/>
              <a:gd name="connsiteY35" fmla="*/ 1123950 h 1638300"/>
              <a:gd name="connsiteX36" fmla="*/ 1676400 w 2479675"/>
              <a:gd name="connsiteY36" fmla="*/ 1165225 h 1638300"/>
              <a:gd name="connsiteX37" fmla="*/ 1797050 w 2479675"/>
              <a:gd name="connsiteY37" fmla="*/ 1168400 h 1638300"/>
              <a:gd name="connsiteX38" fmla="*/ 1797050 w 2479675"/>
              <a:gd name="connsiteY38" fmla="*/ 1219200 h 1638300"/>
              <a:gd name="connsiteX39" fmla="*/ 1876425 w 2479675"/>
              <a:gd name="connsiteY39" fmla="*/ 1219200 h 1638300"/>
              <a:gd name="connsiteX40" fmla="*/ 1876425 w 2479675"/>
              <a:gd name="connsiteY40" fmla="*/ 1282700 h 1638300"/>
              <a:gd name="connsiteX41" fmla="*/ 1971675 w 2479675"/>
              <a:gd name="connsiteY41" fmla="*/ 1285875 h 1638300"/>
              <a:gd name="connsiteX42" fmla="*/ 1974850 w 2479675"/>
              <a:gd name="connsiteY42" fmla="*/ 1403350 h 1638300"/>
              <a:gd name="connsiteX43" fmla="*/ 2301875 w 2479675"/>
              <a:gd name="connsiteY43" fmla="*/ 1393825 h 1638300"/>
              <a:gd name="connsiteX44" fmla="*/ 2479675 w 2479675"/>
              <a:gd name="connsiteY44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454025 w 2479675"/>
              <a:gd name="connsiteY5" fmla="*/ 66675 h 1638300"/>
              <a:gd name="connsiteX6" fmla="*/ 454025 w 2479675"/>
              <a:gd name="connsiteY6" fmla="*/ 104775 h 1638300"/>
              <a:gd name="connsiteX7" fmla="*/ 600075 w 2479675"/>
              <a:gd name="connsiteY7" fmla="*/ 104775 h 1638300"/>
              <a:gd name="connsiteX8" fmla="*/ 600075 w 2479675"/>
              <a:gd name="connsiteY8" fmla="*/ 146050 h 1638300"/>
              <a:gd name="connsiteX9" fmla="*/ 625475 w 2479675"/>
              <a:gd name="connsiteY9" fmla="*/ 146050 h 1638300"/>
              <a:gd name="connsiteX10" fmla="*/ 631825 w 2479675"/>
              <a:gd name="connsiteY10" fmla="*/ 269875 h 1638300"/>
              <a:gd name="connsiteX11" fmla="*/ 727075 w 2479675"/>
              <a:gd name="connsiteY11" fmla="*/ 276225 h 1638300"/>
              <a:gd name="connsiteX12" fmla="*/ 727075 w 2479675"/>
              <a:gd name="connsiteY12" fmla="*/ 327025 h 1638300"/>
              <a:gd name="connsiteX13" fmla="*/ 733425 w 2479675"/>
              <a:gd name="connsiteY13" fmla="*/ 330200 h 1638300"/>
              <a:gd name="connsiteX14" fmla="*/ 736600 w 2479675"/>
              <a:gd name="connsiteY14" fmla="*/ 431800 h 1638300"/>
              <a:gd name="connsiteX15" fmla="*/ 793750 w 2479675"/>
              <a:gd name="connsiteY15" fmla="*/ 431800 h 1638300"/>
              <a:gd name="connsiteX16" fmla="*/ 800100 w 2479675"/>
              <a:gd name="connsiteY16" fmla="*/ 508000 h 1638300"/>
              <a:gd name="connsiteX17" fmla="*/ 901700 w 2479675"/>
              <a:gd name="connsiteY17" fmla="*/ 514350 h 1638300"/>
              <a:gd name="connsiteX18" fmla="*/ 901700 w 2479675"/>
              <a:gd name="connsiteY18" fmla="*/ 561975 h 1638300"/>
              <a:gd name="connsiteX19" fmla="*/ 1060450 w 2479675"/>
              <a:gd name="connsiteY19" fmla="*/ 558800 h 1638300"/>
              <a:gd name="connsiteX20" fmla="*/ 1069975 w 2479675"/>
              <a:gd name="connsiteY20" fmla="*/ 676275 h 1638300"/>
              <a:gd name="connsiteX21" fmla="*/ 1133475 w 2479675"/>
              <a:gd name="connsiteY21" fmla="*/ 676275 h 1638300"/>
              <a:gd name="connsiteX22" fmla="*/ 1133475 w 2479675"/>
              <a:gd name="connsiteY22" fmla="*/ 736600 h 1638300"/>
              <a:gd name="connsiteX23" fmla="*/ 1190625 w 2479675"/>
              <a:gd name="connsiteY23" fmla="*/ 736600 h 1638300"/>
              <a:gd name="connsiteX24" fmla="*/ 1193800 w 2479675"/>
              <a:gd name="connsiteY24" fmla="*/ 806450 h 1638300"/>
              <a:gd name="connsiteX25" fmla="*/ 1247775 w 2479675"/>
              <a:gd name="connsiteY25" fmla="*/ 803275 h 1638300"/>
              <a:gd name="connsiteX26" fmla="*/ 1247775 w 2479675"/>
              <a:gd name="connsiteY26" fmla="*/ 857250 h 1638300"/>
              <a:gd name="connsiteX27" fmla="*/ 1358900 w 2479675"/>
              <a:gd name="connsiteY27" fmla="*/ 863600 h 1638300"/>
              <a:gd name="connsiteX28" fmla="*/ 1362075 w 2479675"/>
              <a:gd name="connsiteY28" fmla="*/ 981075 h 1638300"/>
              <a:gd name="connsiteX29" fmla="*/ 1438275 w 2479675"/>
              <a:gd name="connsiteY29" fmla="*/ 987425 h 1638300"/>
              <a:gd name="connsiteX30" fmla="*/ 1444625 w 2479675"/>
              <a:gd name="connsiteY30" fmla="*/ 1025525 h 1638300"/>
              <a:gd name="connsiteX31" fmla="*/ 1530350 w 2479675"/>
              <a:gd name="connsiteY31" fmla="*/ 1025525 h 1638300"/>
              <a:gd name="connsiteX32" fmla="*/ 1533525 w 2479675"/>
              <a:gd name="connsiteY32" fmla="*/ 1076325 h 1638300"/>
              <a:gd name="connsiteX33" fmla="*/ 1612900 w 2479675"/>
              <a:gd name="connsiteY33" fmla="*/ 1076325 h 1638300"/>
              <a:gd name="connsiteX34" fmla="*/ 1612900 w 2479675"/>
              <a:gd name="connsiteY34" fmla="*/ 1127125 h 1638300"/>
              <a:gd name="connsiteX35" fmla="*/ 1679575 w 2479675"/>
              <a:gd name="connsiteY35" fmla="*/ 1123950 h 1638300"/>
              <a:gd name="connsiteX36" fmla="*/ 1676400 w 2479675"/>
              <a:gd name="connsiteY36" fmla="*/ 1165225 h 1638300"/>
              <a:gd name="connsiteX37" fmla="*/ 1797050 w 2479675"/>
              <a:gd name="connsiteY37" fmla="*/ 1168400 h 1638300"/>
              <a:gd name="connsiteX38" fmla="*/ 1797050 w 2479675"/>
              <a:gd name="connsiteY38" fmla="*/ 1219200 h 1638300"/>
              <a:gd name="connsiteX39" fmla="*/ 1876425 w 2479675"/>
              <a:gd name="connsiteY39" fmla="*/ 1219200 h 1638300"/>
              <a:gd name="connsiteX40" fmla="*/ 1876425 w 2479675"/>
              <a:gd name="connsiteY40" fmla="*/ 1282700 h 1638300"/>
              <a:gd name="connsiteX41" fmla="*/ 1971675 w 2479675"/>
              <a:gd name="connsiteY41" fmla="*/ 1285875 h 1638300"/>
              <a:gd name="connsiteX42" fmla="*/ 1974850 w 2479675"/>
              <a:gd name="connsiteY42" fmla="*/ 1403350 h 1638300"/>
              <a:gd name="connsiteX43" fmla="*/ 2301875 w 2479675"/>
              <a:gd name="connsiteY43" fmla="*/ 1393825 h 1638300"/>
              <a:gd name="connsiteX44" fmla="*/ 2479675 w 2479675"/>
              <a:gd name="connsiteY44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454025 w 2479675"/>
              <a:gd name="connsiteY5" fmla="*/ 66675 h 1638300"/>
              <a:gd name="connsiteX6" fmla="*/ 454025 w 2479675"/>
              <a:gd name="connsiteY6" fmla="*/ 104775 h 1638300"/>
              <a:gd name="connsiteX7" fmla="*/ 600075 w 2479675"/>
              <a:gd name="connsiteY7" fmla="*/ 104775 h 1638300"/>
              <a:gd name="connsiteX8" fmla="*/ 600075 w 2479675"/>
              <a:gd name="connsiteY8" fmla="*/ 146050 h 1638300"/>
              <a:gd name="connsiteX9" fmla="*/ 625475 w 2479675"/>
              <a:gd name="connsiteY9" fmla="*/ 146050 h 1638300"/>
              <a:gd name="connsiteX10" fmla="*/ 631825 w 2479675"/>
              <a:gd name="connsiteY10" fmla="*/ 269875 h 1638300"/>
              <a:gd name="connsiteX11" fmla="*/ 727075 w 2479675"/>
              <a:gd name="connsiteY11" fmla="*/ 276225 h 1638300"/>
              <a:gd name="connsiteX12" fmla="*/ 727075 w 2479675"/>
              <a:gd name="connsiteY12" fmla="*/ 327025 h 1638300"/>
              <a:gd name="connsiteX13" fmla="*/ 733425 w 2479675"/>
              <a:gd name="connsiteY13" fmla="*/ 330200 h 1638300"/>
              <a:gd name="connsiteX14" fmla="*/ 736600 w 2479675"/>
              <a:gd name="connsiteY14" fmla="*/ 431800 h 1638300"/>
              <a:gd name="connsiteX15" fmla="*/ 793750 w 2479675"/>
              <a:gd name="connsiteY15" fmla="*/ 431800 h 1638300"/>
              <a:gd name="connsiteX16" fmla="*/ 800100 w 2479675"/>
              <a:gd name="connsiteY16" fmla="*/ 508000 h 1638300"/>
              <a:gd name="connsiteX17" fmla="*/ 901700 w 2479675"/>
              <a:gd name="connsiteY17" fmla="*/ 514350 h 1638300"/>
              <a:gd name="connsiteX18" fmla="*/ 901700 w 2479675"/>
              <a:gd name="connsiteY18" fmla="*/ 561975 h 1638300"/>
              <a:gd name="connsiteX19" fmla="*/ 1060450 w 2479675"/>
              <a:gd name="connsiteY19" fmla="*/ 558800 h 1638300"/>
              <a:gd name="connsiteX20" fmla="*/ 1069975 w 2479675"/>
              <a:gd name="connsiteY20" fmla="*/ 676275 h 1638300"/>
              <a:gd name="connsiteX21" fmla="*/ 1133475 w 2479675"/>
              <a:gd name="connsiteY21" fmla="*/ 676275 h 1638300"/>
              <a:gd name="connsiteX22" fmla="*/ 1133475 w 2479675"/>
              <a:gd name="connsiteY22" fmla="*/ 736600 h 1638300"/>
              <a:gd name="connsiteX23" fmla="*/ 1190625 w 2479675"/>
              <a:gd name="connsiteY23" fmla="*/ 736600 h 1638300"/>
              <a:gd name="connsiteX24" fmla="*/ 1193800 w 2479675"/>
              <a:gd name="connsiteY24" fmla="*/ 806450 h 1638300"/>
              <a:gd name="connsiteX25" fmla="*/ 1247775 w 2479675"/>
              <a:gd name="connsiteY25" fmla="*/ 803275 h 1638300"/>
              <a:gd name="connsiteX26" fmla="*/ 1247775 w 2479675"/>
              <a:gd name="connsiteY26" fmla="*/ 857250 h 1638300"/>
              <a:gd name="connsiteX27" fmla="*/ 1358900 w 2479675"/>
              <a:gd name="connsiteY27" fmla="*/ 863600 h 1638300"/>
              <a:gd name="connsiteX28" fmla="*/ 1362075 w 2479675"/>
              <a:gd name="connsiteY28" fmla="*/ 981075 h 1638300"/>
              <a:gd name="connsiteX29" fmla="*/ 1438275 w 2479675"/>
              <a:gd name="connsiteY29" fmla="*/ 987425 h 1638300"/>
              <a:gd name="connsiteX30" fmla="*/ 1444625 w 2479675"/>
              <a:gd name="connsiteY30" fmla="*/ 1025525 h 1638300"/>
              <a:gd name="connsiteX31" fmla="*/ 1530350 w 2479675"/>
              <a:gd name="connsiteY31" fmla="*/ 1025525 h 1638300"/>
              <a:gd name="connsiteX32" fmla="*/ 1533525 w 2479675"/>
              <a:gd name="connsiteY32" fmla="*/ 1076325 h 1638300"/>
              <a:gd name="connsiteX33" fmla="*/ 1612900 w 2479675"/>
              <a:gd name="connsiteY33" fmla="*/ 1076325 h 1638300"/>
              <a:gd name="connsiteX34" fmla="*/ 1612900 w 2479675"/>
              <a:gd name="connsiteY34" fmla="*/ 1127125 h 1638300"/>
              <a:gd name="connsiteX35" fmla="*/ 1679575 w 2479675"/>
              <a:gd name="connsiteY35" fmla="*/ 1123950 h 1638300"/>
              <a:gd name="connsiteX36" fmla="*/ 1676400 w 2479675"/>
              <a:gd name="connsiteY36" fmla="*/ 1165225 h 1638300"/>
              <a:gd name="connsiteX37" fmla="*/ 1797050 w 2479675"/>
              <a:gd name="connsiteY37" fmla="*/ 1168400 h 1638300"/>
              <a:gd name="connsiteX38" fmla="*/ 1797050 w 2479675"/>
              <a:gd name="connsiteY38" fmla="*/ 1219200 h 1638300"/>
              <a:gd name="connsiteX39" fmla="*/ 1876425 w 2479675"/>
              <a:gd name="connsiteY39" fmla="*/ 1219200 h 1638300"/>
              <a:gd name="connsiteX40" fmla="*/ 1876425 w 2479675"/>
              <a:gd name="connsiteY40" fmla="*/ 1282700 h 1638300"/>
              <a:gd name="connsiteX41" fmla="*/ 1971675 w 2479675"/>
              <a:gd name="connsiteY41" fmla="*/ 1285875 h 1638300"/>
              <a:gd name="connsiteX42" fmla="*/ 1974850 w 2479675"/>
              <a:gd name="connsiteY42" fmla="*/ 1403350 h 1638300"/>
              <a:gd name="connsiteX43" fmla="*/ 2301875 w 2479675"/>
              <a:gd name="connsiteY43" fmla="*/ 1393825 h 1638300"/>
              <a:gd name="connsiteX44" fmla="*/ 2289175 w 2479675"/>
              <a:gd name="connsiteY44" fmla="*/ 1619250 h 1638300"/>
              <a:gd name="connsiteX45" fmla="*/ 2479675 w 2479675"/>
              <a:gd name="connsiteY45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454025 w 2479675"/>
              <a:gd name="connsiteY5" fmla="*/ 66675 h 1638300"/>
              <a:gd name="connsiteX6" fmla="*/ 454025 w 2479675"/>
              <a:gd name="connsiteY6" fmla="*/ 104775 h 1638300"/>
              <a:gd name="connsiteX7" fmla="*/ 600075 w 2479675"/>
              <a:gd name="connsiteY7" fmla="*/ 104775 h 1638300"/>
              <a:gd name="connsiteX8" fmla="*/ 600075 w 2479675"/>
              <a:gd name="connsiteY8" fmla="*/ 146050 h 1638300"/>
              <a:gd name="connsiteX9" fmla="*/ 625475 w 2479675"/>
              <a:gd name="connsiteY9" fmla="*/ 146050 h 1638300"/>
              <a:gd name="connsiteX10" fmla="*/ 631825 w 2479675"/>
              <a:gd name="connsiteY10" fmla="*/ 269875 h 1638300"/>
              <a:gd name="connsiteX11" fmla="*/ 727075 w 2479675"/>
              <a:gd name="connsiteY11" fmla="*/ 276225 h 1638300"/>
              <a:gd name="connsiteX12" fmla="*/ 727075 w 2479675"/>
              <a:gd name="connsiteY12" fmla="*/ 327025 h 1638300"/>
              <a:gd name="connsiteX13" fmla="*/ 733425 w 2479675"/>
              <a:gd name="connsiteY13" fmla="*/ 330200 h 1638300"/>
              <a:gd name="connsiteX14" fmla="*/ 736600 w 2479675"/>
              <a:gd name="connsiteY14" fmla="*/ 431800 h 1638300"/>
              <a:gd name="connsiteX15" fmla="*/ 793750 w 2479675"/>
              <a:gd name="connsiteY15" fmla="*/ 431800 h 1638300"/>
              <a:gd name="connsiteX16" fmla="*/ 800100 w 2479675"/>
              <a:gd name="connsiteY16" fmla="*/ 508000 h 1638300"/>
              <a:gd name="connsiteX17" fmla="*/ 901700 w 2479675"/>
              <a:gd name="connsiteY17" fmla="*/ 514350 h 1638300"/>
              <a:gd name="connsiteX18" fmla="*/ 901700 w 2479675"/>
              <a:gd name="connsiteY18" fmla="*/ 561975 h 1638300"/>
              <a:gd name="connsiteX19" fmla="*/ 1060450 w 2479675"/>
              <a:gd name="connsiteY19" fmla="*/ 558800 h 1638300"/>
              <a:gd name="connsiteX20" fmla="*/ 1069975 w 2479675"/>
              <a:gd name="connsiteY20" fmla="*/ 676275 h 1638300"/>
              <a:gd name="connsiteX21" fmla="*/ 1133475 w 2479675"/>
              <a:gd name="connsiteY21" fmla="*/ 676275 h 1638300"/>
              <a:gd name="connsiteX22" fmla="*/ 1133475 w 2479675"/>
              <a:gd name="connsiteY22" fmla="*/ 736600 h 1638300"/>
              <a:gd name="connsiteX23" fmla="*/ 1190625 w 2479675"/>
              <a:gd name="connsiteY23" fmla="*/ 736600 h 1638300"/>
              <a:gd name="connsiteX24" fmla="*/ 1193800 w 2479675"/>
              <a:gd name="connsiteY24" fmla="*/ 806450 h 1638300"/>
              <a:gd name="connsiteX25" fmla="*/ 1247775 w 2479675"/>
              <a:gd name="connsiteY25" fmla="*/ 803275 h 1638300"/>
              <a:gd name="connsiteX26" fmla="*/ 1247775 w 2479675"/>
              <a:gd name="connsiteY26" fmla="*/ 857250 h 1638300"/>
              <a:gd name="connsiteX27" fmla="*/ 1358900 w 2479675"/>
              <a:gd name="connsiteY27" fmla="*/ 863600 h 1638300"/>
              <a:gd name="connsiteX28" fmla="*/ 1362075 w 2479675"/>
              <a:gd name="connsiteY28" fmla="*/ 981075 h 1638300"/>
              <a:gd name="connsiteX29" fmla="*/ 1438275 w 2479675"/>
              <a:gd name="connsiteY29" fmla="*/ 987425 h 1638300"/>
              <a:gd name="connsiteX30" fmla="*/ 1444625 w 2479675"/>
              <a:gd name="connsiteY30" fmla="*/ 1025525 h 1638300"/>
              <a:gd name="connsiteX31" fmla="*/ 1530350 w 2479675"/>
              <a:gd name="connsiteY31" fmla="*/ 1025525 h 1638300"/>
              <a:gd name="connsiteX32" fmla="*/ 1533525 w 2479675"/>
              <a:gd name="connsiteY32" fmla="*/ 1076325 h 1638300"/>
              <a:gd name="connsiteX33" fmla="*/ 1612900 w 2479675"/>
              <a:gd name="connsiteY33" fmla="*/ 1076325 h 1638300"/>
              <a:gd name="connsiteX34" fmla="*/ 1612900 w 2479675"/>
              <a:gd name="connsiteY34" fmla="*/ 1127125 h 1638300"/>
              <a:gd name="connsiteX35" fmla="*/ 1679575 w 2479675"/>
              <a:gd name="connsiteY35" fmla="*/ 1123950 h 1638300"/>
              <a:gd name="connsiteX36" fmla="*/ 1676400 w 2479675"/>
              <a:gd name="connsiteY36" fmla="*/ 1165225 h 1638300"/>
              <a:gd name="connsiteX37" fmla="*/ 1797050 w 2479675"/>
              <a:gd name="connsiteY37" fmla="*/ 1168400 h 1638300"/>
              <a:gd name="connsiteX38" fmla="*/ 1797050 w 2479675"/>
              <a:gd name="connsiteY38" fmla="*/ 1219200 h 1638300"/>
              <a:gd name="connsiteX39" fmla="*/ 1876425 w 2479675"/>
              <a:gd name="connsiteY39" fmla="*/ 1219200 h 1638300"/>
              <a:gd name="connsiteX40" fmla="*/ 1876425 w 2479675"/>
              <a:gd name="connsiteY40" fmla="*/ 1282700 h 1638300"/>
              <a:gd name="connsiteX41" fmla="*/ 1971675 w 2479675"/>
              <a:gd name="connsiteY41" fmla="*/ 1285875 h 1638300"/>
              <a:gd name="connsiteX42" fmla="*/ 1974850 w 2479675"/>
              <a:gd name="connsiteY42" fmla="*/ 1403350 h 1638300"/>
              <a:gd name="connsiteX43" fmla="*/ 2301875 w 2479675"/>
              <a:gd name="connsiteY43" fmla="*/ 1393825 h 1638300"/>
              <a:gd name="connsiteX44" fmla="*/ 2289175 w 2479675"/>
              <a:gd name="connsiteY44" fmla="*/ 1619250 h 1638300"/>
              <a:gd name="connsiteX45" fmla="*/ 2479675 w 2479675"/>
              <a:gd name="connsiteY45" fmla="*/ 1638300 h 1638300"/>
              <a:gd name="connsiteX0" fmla="*/ 0 w 2479675"/>
              <a:gd name="connsiteY0" fmla="*/ 0 h 1638300"/>
              <a:gd name="connsiteX1" fmla="*/ 155575 w 2479675"/>
              <a:gd name="connsiteY1" fmla="*/ 3175 h 1638300"/>
              <a:gd name="connsiteX2" fmla="*/ 161925 w 2479675"/>
              <a:gd name="connsiteY2" fmla="*/ 38100 h 1638300"/>
              <a:gd name="connsiteX3" fmla="*/ 342900 w 2479675"/>
              <a:gd name="connsiteY3" fmla="*/ 31750 h 1638300"/>
              <a:gd name="connsiteX4" fmla="*/ 346075 w 2479675"/>
              <a:gd name="connsiteY4" fmla="*/ 66675 h 1638300"/>
              <a:gd name="connsiteX5" fmla="*/ 454025 w 2479675"/>
              <a:gd name="connsiteY5" fmla="*/ 66675 h 1638300"/>
              <a:gd name="connsiteX6" fmla="*/ 454025 w 2479675"/>
              <a:gd name="connsiteY6" fmla="*/ 104775 h 1638300"/>
              <a:gd name="connsiteX7" fmla="*/ 600075 w 2479675"/>
              <a:gd name="connsiteY7" fmla="*/ 104775 h 1638300"/>
              <a:gd name="connsiteX8" fmla="*/ 600075 w 2479675"/>
              <a:gd name="connsiteY8" fmla="*/ 146050 h 1638300"/>
              <a:gd name="connsiteX9" fmla="*/ 625475 w 2479675"/>
              <a:gd name="connsiteY9" fmla="*/ 146050 h 1638300"/>
              <a:gd name="connsiteX10" fmla="*/ 631825 w 2479675"/>
              <a:gd name="connsiteY10" fmla="*/ 269875 h 1638300"/>
              <a:gd name="connsiteX11" fmla="*/ 727075 w 2479675"/>
              <a:gd name="connsiteY11" fmla="*/ 276225 h 1638300"/>
              <a:gd name="connsiteX12" fmla="*/ 727075 w 2479675"/>
              <a:gd name="connsiteY12" fmla="*/ 327025 h 1638300"/>
              <a:gd name="connsiteX13" fmla="*/ 733425 w 2479675"/>
              <a:gd name="connsiteY13" fmla="*/ 330200 h 1638300"/>
              <a:gd name="connsiteX14" fmla="*/ 736600 w 2479675"/>
              <a:gd name="connsiteY14" fmla="*/ 431800 h 1638300"/>
              <a:gd name="connsiteX15" fmla="*/ 793750 w 2479675"/>
              <a:gd name="connsiteY15" fmla="*/ 431800 h 1638300"/>
              <a:gd name="connsiteX16" fmla="*/ 800100 w 2479675"/>
              <a:gd name="connsiteY16" fmla="*/ 508000 h 1638300"/>
              <a:gd name="connsiteX17" fmla="*/ 901700 w 2479675"/>
              <a:gd name="connsiteY17" fmla="*/ 514350 h 1638300"/>
              <a:gd name="connsiteX18" fmla="*/ 901700 w 2479675"/>
              <a:gd name="connsiteY18" fmla="*/ 561975 h 1638300"/>
              <a:gd name="connsiteX19" fmla="*/ 1060450 w 2479675"/>
              <a:gd name="connsiteY19" fmla="*/ 558800 h 1638300"/>
              <a:gd name="connsiteX20" fmla="*/ 1069975 w 2479675"/>
              <a:gd name="connsiteY20" fmla="*/ 676275 h 1638300"/>
              <a:gd name="connsiteX21" fmla="*/ 1133475 w 2479675"/>
              <a:gd name="connsiteY21" fmla="*/ 676275 h 1638300"/>
              <a:gd name="connsiteX22" fmla="*/ 1133475 w 2479675"/>
              <a:gd name="connsiteY22" fmla="*/ 736600 h 1638300"/>
              <a:gd name="connsiteX23" fmla="*/ 1190625 w 2479675"/>
              <a:gd name="connsiteY23" fmla="*/ 736600 h 1638300"/>
              <a:gd name="connsiteX24" fmla="*/ 1193800 w 2479675"/>
              <a:gd name="connsiteY24" fmla="*/ 806450 h 1638300"/>
              <a:gd name="connsiteX25" fmla="*/ 1247775 w 2479675"/>
              <a:gd name="connsiteY25" fmla="*/ 803275 h 1638300"/>
              <a:gd name="connsiteX26" fmla="*/ 1247775 w 2479675"/>
              <a:gd name="connsiteY26" fmla="*/ 857250 h 1638300"/>
              <a:gd name="connsiteX27" fmla="*/ 1358900 w 2479675"/>
              <a:gd name="connsiteY27" fmla="*/ 863600 h 1638300"/>
              <a:gd name="connsiteX28" fmla="*/ 1362075 w 2479675"/>
              <a:gd name="connsiteY28" fmla="*/ 981075 h 1638300"/>
              <a:gd name="connsiteX29" fmla="*/ 1438275 w 2479675"/>
              <a:gd name="connsiteY29" fmla="*/ 987425 h 1638300"/>
              <a:gd name="connsiteX30" fmla="*/ 1444625 w 2479675"/>
              <a:gd name="connsiteY30" fmla="*/ 1025525 h 1638300"/>
              <a:gd name="connsiteX31" fmla="*/ 1530350 w 2479675"/>
              <a:gd name="connsiteY31" fmla="*/ 1025525 h 1638300"/>
              <a:gd name="connsiteX32" fmla="*/ 1533525 w 2479675"/>
              <a:gd name="connsiteY32" fmla="*/ 1076325 h 1638300"/>
              <a:gd name="connsiteX33" fmla="*/ 1612900 w 2479675"/>
              <a:gd name="connsiteY33" fmla="*/ 1076325 h 1638300"/>
              <a:gd name="connsiteX34" fmla="*/ 1612900 w 2479675"/>
              <a:gd name="connsiteY34" fmla="*/ 1127125 h 1638300"/>
              <a:gd name="connsiteX35" fmla="*/ 1679575 w 2479675"/>
              <a:gd name="connsiteY35" fmla="*/ 1123950 h 1638300"/>
              <a:gd name="connsiteX36" fmla="*/ 1676400 w 2479675"/>
              <a:gd name="connsiteY36" fmla="*/ 1165225 h 1638300"/>
              <a:gd name="connsiteX37" fmla="*/ 1797050 w 2479675"/>
              <a:gd name="connsiteY37" fmla="*/ 1168400 h 1638300"/>
              <a:gd name="connsiteX38" fmla="*/ 1797050 w 2479675"/>
              <a:gd name="connsiteY38" fmla="*/ 1219200 h 1638300"/>
              <a:gd name="connsiteX39" fmla="*/ 1876425 w 2479675"/>
              <a:gd name="connsiteY39" fmla="*/ 1219200 h 1638300"/>
              <a:gd name="connsiteX40" fmla="*/ 1876425 w 2479675"/>
              <a:gd name="connsiteY40" fmla="*/ 1282700 h 1638300"/>
              <a:gd name="connsiteX41" fmla="*/ 1971675 w 2479675"/>
              <a:gd name="connsiteY41" fmla="*/ 1285875 h 1638300"/>
              <a:gd name="connsiteX42" fmla="*/ 1974850 w 2479675"/>
              <a:gd name="connsiteY42" fmla="*/ 1403350 h 1638300"/>
              <a:gd name="connsiteX43" fmla="*/ 2301875 w 2479675"/>
              <a:gd name="connsiteY43" fmla="*/ 1393825 h 1638300"/>
              <a:gd name="connsiteX44" fmla="*/ 2289175 w 2479675"/>
              <a:gd name="connsiteY44" fmla="*/ 1619250 h 1638300"/>
              <a:gd name="connsiteX45" fmla="*/ 2479675 w 2479675"/>
              <a:gd name="connsiteY45" fmla="*/ 1638300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479675" h="1638300">
                <a:moveTo>
                  <a:pt x="0" y="0"/>
                </a:moveTo>
                <a:lnTo>
                  <a:pt x="155575" y="3175"/>
                </a:lnTo>
                <a:cubicBezTo>
                  <a:pt x="165100" y="9525"/>
                  <a:pt x="152400" y="31750"/>
                  <a:pt x="161925" y="38100"/>
                </a:cubicBezTo>
                <a:lnTo>
                  <a:pt x="342900" y="31750"/>
                </a:lnTo>
                <a:lnTo>
                  <a:pt x="346075" y="66675"/>
                </a:lnTo>
                <a:lnTo>
                  <a:pt x="454025" y="66675"/>
                </a:lnTo>
                <a:lnTo>
                  <a:pt x="454025" y="104775"/>
                </a:lnTo>
                <a:lnTo>
                  <a:pt x="600075" y="104775"/>
                </a:lnTo>
                <a:lnTo>
                  <a:pt x="600075" y="146050"/>
                </a:lnTo>
                <a:cubicBezTo>
                  <a:pt x="608542" y="154517"/>
                  <a:pt x="617008" y="137583"/>
                  <a:pt x="625475" y="146050"/>
                </a:cubicBezTo>
                <a:lnTo>
                  <a:pt x="631825" y="269875"/>
                </a:lnTo>
                <a:lnTo>
                  <a:pt x="727075" y="276225"/>
                </a:lnTo>
                <a:lnTo>
                  <a:pt x="727075" y="327025"/>
                </a:lnTo>
                <a:cubicBezTo>
                  <a:pt x="732367" y="331258"/>
                  <a:pt x="728133" y="325967"/>
                  <a:pt x="733425" y="330200"/>
                </a:cubicBezTo>
                <a:cubicBezTo>
                  <a:pt x="734483" y="364067"/>
                  <a:pt x="735542" y="397933"/>
                  <a:pt x="736600" y="431800"/>
                </a:cubicBezTo>
                <a:lnTo>
                  <a:pt x="793750" y="431800"/>
                </a:lnTo>
                <a:lnTo>
                  <a:pt x="800100" y="508000"/>
                </a:lnTo>
                <a:lnTo>
                  <a:pt x="901700" y="514350"/>
                </a:lnTo>
                <a:lnTo>
                  <a:pt x="901700" y="561975"/>
                </a:lnTo>
                <a:lnTo>
                  <a:pt x="1060450" y="558800"/>
                </a:lnTo>
                <a:lnTo>
                  <a:pt x="1069975" y="676275"/>
                </a:lnTo>
                <a:lnTo>
                  <a:pt x="1133475" y="676275"/>
                </a:lnTo>
                <a:lnTo>
                  <a:pt x="1133475" y="736600"/>
                </a:lnTo>
                <a:lnTo>
                  <a:pt x="1190625" y="736600"/>
                </a:lnTo>
                <a:lnTo>
                  <a:pt x="1193800" y="806450"/>
                </a:lnTo>
                <a:lnTo>
                  <a:pt x="1247775" y="803275"/>
                </a:lnTo>
                <a:lnTo>
                  <a:pt x="1247775" y="857250"/>
                </a:lnTo>
                <a:lnTo>
                  <a:pt x="1358900" y="863600"/>
                </a:lnTo>
                <a:cubicBezTo>
                  <a:pt x="1359958" y="902758"/>
                  <a:pt x="1361017" y="941917"/>
                  <a:pt x="1362075" y="981075"/>
                </a:cubicBezTo>
                <a:lnTo>
                  <a:pt x="1438275" y="987425"/>
                </a:lnTo>
                <a:lnTo>
                  <a:pt x="1444625" y="1025525"/>
                </a:lnTo>
                <a:lnTo>
                  <a:pt x="1530350" y="1025525"/>
                </a:lnTo>
                <a:lnTo>
                  <a:pt x="1533525" y="1076325"/>
                </a:lnTo>
                <a:lnTo>
                  <a:pt x="1612900" y="1076325"/>
                </a:lnTo>
                <a:lnTo>
                  <a:pt x="1612900" y="1127125"/>
                </a:lnTo>
                <a:lnTo>
                  <a:pt x="1679575" y="1123950"/>
                </a:lnTo>
                <a:lnTo>
                  <a:pt x="1676400" y="1165225"/>
                </a:lnTo>
                <a:lnTo>
                  <a:pt x="1797050" y="1168400"/>
                </a:lnTo>
                <a:lnTo>
                  <a:pt x="1797050" y="1219200"/>
                </a:lnTo>
                <a:lnTo>
                  <a:pt x="1876425" y="1219200"/>
                </a:lnTo>
                <a:lnTo>
                  <a:pt x="1876425" y="1282700"/>
                </a:lnTo>
                <a:lnTo>
                  <a:pt x="1971675" y="1285875"/>
                </a:lnTo>
                <a:cubicBezTo>
                  <a:pt x="1972733" y="1325033"/>
                  <a:pt x="1973792" y="1364192"/>
                  <a:pt x="1974850" y="1403350"/>
                </a:cubicBezTo>
                <a:lnTo>
                  <a:pt x="2301875" y="1393825"/>
                </a:lnTo>
                <a:lnTo>
                  <a:pt x="2289175" y="1619250"/>
                </a:lnTo>
                <a:lnTo>
                  <a:pt x="2479675" y="1638300"/>
                </a:lnTo>
              </a:path>
            </a:pathLst>
          </a:custGeom>
          <a:noFill/>
          <a:ln w="28575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758825" y="4064000"/>
            <a:ext cx="2736850" cy="1006475"/>
          </a:xfrm>
          <a:custGeom>
            <a:avLst/>
            <a:gdLst>
              <a:gd name="connsiteX0" fmla="*/ 0 w 2736850"/>
              <a:gd name="connsiteY0" fmla="*/ 0 h 1003300"/>
              <a:gd name="connsiteX1" fmla="*/ 2736850 w 2736850"/>
              <a:gd name="connsiteY1" fmla="*/ 1003300 h 1003300"/>
              <a:gd name="connsiteX0" fmla="*/ 0 w 2736850"/>
              <a:gd name="connsiteY0" fmla="*/ 0 h 1003300"/>
              <a:gd name="connsiteX1" fmla="*/ 168275 w 2736850"/>
              <a:gd name="connsiteY1" fmla="*/ 6350 h 1003300"/>
              <a:gd name="connsiteX2" fmla="*/ 2736850 w 2736850"/>
              <a:gd name="connsiteY2" fmla="*/ 1003300 h 1003300"/>
              <a:gd name="connsiteX0" fmla="*/ 0 w 2736850"/>
              <a:gd name="connsiteY0" fmla="*/ 0 h 1003300"/>
              <a:gd name="connsiteX1" fmla="*/ 168275 w 2736850"/>
              <a:gd name="connsiteY1" fmla="*/ 6350 h 1003300"/>
              <a:gd name="connsiteX2" fmla="*/ 2736850 w 2736850"/>
              <a:gd name="connsiteY2" fmla="*/ 1003300 h 1003300"/>
              <a:gd name="connsiteX0" fmla="*/ 0 w 2736850"/>
              <a:gd name="connsiteY0" fmla="*/ 3175 h 1006475"/>
              <a:gd name="connsiteX1" fmla="*/ 168275 w 2736850"/>
              <a:gd name="connsiteY1" fmla="*/ 0 h 1006475"/>
              <a:gd name="connsiteX2" fmla="*/ 2736850 w 2736850"/>
              <a:gd name="connsiteY2" fmla="*/ 1006475 h 1006475"/>
              <a:gd name="connsiteX0" fmla="*/ 0 w 2736850"/>
              <a:gd name="connsiteY0" fmla="*/ 3175 h 1006475"/>
              <a:gd name="connsiteX1" fmla="*/ 168275 w 2736850"/>
              <a:gd name="connsiteY1" fmla="*/ 0 h 1006475"/>
              <a:gd name="connsiteX2" fmla="*/ 174625 w 2736850"/>
              <a:gd name="connsiteY2" fmla="*/ 53976 h 1006475"/>
              <a:gd name="connsiteX3" fmla="*/ 2736850 w 2736850"/>
              <a:gd name="connsiteY3" fmla="*/ 1006475 h 1006475"/>
              <a:gd name="connsiteX0" fmla="*/ 0 w 2736850"/>
              <a:gd name="connsiteY0" fmla="*/ 3175 h 1006475"/>
              <a:gd name="connsiteX1" fmla="*/ 168275 w 2736850"/>
              <a:gd name="connsiteY1" fmla="*/ 0 h 1006475"/>
              <a:gd name="connsiteX2" fmla="*/ 174625 w 2736850"/>
              <a:gd name="connsiteY2" fmla="*/ 53976 h 1006475"/>
              <a:gd name="connsiteX3" fmla="*/ 2736850 w 2736850"/>
              <a:gd name="connsiteY3" fmla="*/ 1006475 h 1006475"/>
              <a:gd name="connsiteX0" fmla="*/ 0 w 2736850"/>
              <a:gd name="connsiteY0" fmla="*/ 3175 h 1006475"/>
              <a:gd name="connsiteX1" fmla="*/ 168275 w 2736850"/>
              <a:gd name="connsiteY1" fmla="*/ 0 h 1006475"/>
              <a:gd name="connsiteX2" fmla="*/ 165100 w 2736850"/>
              <a:gd name="connsiteY2" fmla="*/ 53976 h 1006475"/>
              <a:gd name="connsiteX3" fmla="*/ 2736850 w 2736850"/>
              <a:gd name="connsiteY3" fmla="*/ 1006475 h 1006475"/>
              <a:gd name="connsiteX0" fmla="*/ 0 w 2736850"/>
              <a:gd name="connsiteY0" fmla="*/ 3175 h 1006475"/>
              <a:gd name="connsiteX1" fmla="*/ 168275 w 2736850"/>
              <a:gd name="connsiteY1" fmla="*/ 0 h 1006475"/>
              <a:gd name="connsiteX2" fmla="*/ 165100 w 2736850"/>
              <a:gd name="connsiteY2" fmla="*/ 53976 h 1006475"/>
              <a:gd name="connsiteX3" fmla="*/ 285750 w 2736850"/>
              <a:gd name="connsiteY3" fmla="*/ 44451 h 1006475"/>
              <a:gd name="connsiteX4" fmla="*/ 2736850 w 2736850"/>
              <a:gd name="connsiteY4" fmla="*/ 1006475 h 1006475"/>
              <a:gd name="connsiteX0" fmla="*/ 0 w 2736850"/>
              <a:gd name="connsiteY0" fmla="*/ 3175 h 1006475"/>
              <a:gd name="connsiteX1" fmla="*/ 168275 w 2736850"/>
              <a:gd name="connsiteY1" fmla="*/ 0 h 1006475"/>
              <a:gd name="connsiteX2" fmla="*/ 165100 w 2736850"/>
              <a:gd name="connsiteY2" fmla="*/ 53976 h 1006475"/>
              <a:gd name="connsiteX3" fmla="*/ 285750 w 2736850"/>
              <a:gd name="connsiteY3" fmla="*/ 44451 h 1006475"/>
              <a:gd name="connsiteX4" fmla="*/ 2736850 w 2736850"/>
              <a:gd name="connsiteY4" fmla="*/ 1006475 h 1006475"/>
              <a:gd name="connsiteX0" fmla="*/ 0 w 2736850"/>
              <a:gd name="connsiteY0" fmla="*/ 3175 h 1006475"/>
              <a:gd name="connsiteX1" fmla="*/ 168275 w 2736850"/>
              <a:gd name="connsiteY1" fmla="*/ 0 h 1006475"/>
              <a:gd name="connsiteX2" fmla="*/ 165100 w 2736850"/>
              <a:gd name="connsiteY2" fmla="*/ 53976 h 1006475"/>
              <a:gd name="connsiteX3" fmla="*/ 285750 w 2736850"/>
              <a:gd name="connsiteY3" fmla="*/ 50801 h 1006475"/>
              <a:gd name="connsiteX4" fmla="*/ 2736850 w 2736850"/>
              <a:gd name="connsiteY4" fmla="*/ 1006475 h 1006475"/>
              <a:gd name="connsiteX0" fmla="*/ 0 w 2736850"/>
              <a:gd name="connsiteY0" fmla="*/ 3175 h 1006475"/>
              <a:gd name="connsiteX1" fmla="*/ 168275 w 2736850"/>
              <a:gd name="connsiteY1" fmla="*/ 0 h 1006475"/>
              <a:gd name="connsiteX2" fmla="*/ 165100 w 2736850"/>
              <a:gd name="connsiteY2" fmla="*/ 53976 h 1006475"/>
              <a:gd name="connsiteX3" fmla="*/ 285750 w 2736850"/>
              <a:gd name="connsiteY3" fmla="*/ 50801 h 1006475"/>
              <a:gd name="connsiteX4" fmla="*/ 292100 w 2736850"/>
              <a:gd name="connsiteY4" fmla="*/ 82551 h 1006475"/>
              <a:gd name="connsiteX5" fmla="*/ 2736850 w 2736850"/>
              <a:gd name="connsiteY5" fmla="*/ 1006475 h 1006475"/>
              <a:gd name="connsiteX0" fmla="*/ 0 w 2736850"/>
              <a:gd name="connsiteY0" fmla="*/ 3175 h 1006475"/>
              <a:gd name="connsiteX1" fmla="*/ 168275 w 2736850"/>
              <a:gd name="connsiteY1" fmla="*/ 0 h 1006475"/>
              <a:gd name="connsiteX2" fmla="*/ 165100 w 2736850"/>
              <a:gd name="connsiteY2" fmla="*/ 53976 h 1006475"/>
              <a:gd name="connsiteX3" fmla="*/ 285750 w 2736850"/>
              <a:gd name="connsiteY3" fmla="*/ 50801 h 1006475"/>
              <a:gd name="connsiteX4" fmla="*/ 292100 w 2736850"/>
              <a:gd name="connsiteY4" fmla="*/ 82551 h 1006475"/>
              <a:gd name="connsiteX5" fmla="*/ 2736850 w 2736850"/>
              <a:gd name="connsiteY5" fmla="*/ 1006475 h 1006475"/>
              <a:gd name="connsiteX0" fmla="*/ 0 w 2736850"/>
              <a:gd name="connsiteY0" fmla="*/ 3175 h 1006475"/>
              <a:gd name="connsiteX1" fmla="*/ 168275 w 2736850"/>
              <a:gd name="connsiteY1" fmla="*/ 0 h 1006475"/>
              <a:gd name="connsiteX2" fmla="*/ 165100 w 2736850"/>
              <a:gd name="connsiteY2" fmla="*/ 53976 h 1006475"/>
              <a:gd name="connsiteX3" fmla="*/ 285750 w 2736850"/>
              <a:gd name="connsiteY3" fmla="*/ 50801 h 1006475"/>
              <a:gd name="connsiteX4" fmla="*/ 292100 w 2736850"/>
              <a:gd name="connsiteY4" fmla="*/ 82551 h 1006475"/>
              <a:gd name="connsiteX5" fmla="*/ 704850 w 2736850"/>
              <a:gd name="connsiteY5" fmla="*/ 82551 h 1006475"/>
              <a:gd name="connsiteX6" fmla="*/ 2736850 w 2736850"/>
              <a:gd name="connsiteY6" fmla="*/ 1006475 h 1006475"/>
              <a:gd name="connsiteX0" fmla="*/ 0 w 2736850"/>
              <a:gd name="connsiteY0" fmla="*/ 3175 h 1006475"/>
              <a:gd name="connsiteX1" fmla="*/ 168275 w 2736850"/>
              <a:gd name="connsiteY1" fmla="*/ 0 h 1006475"/>
              <a:gd name="connsiteX2" fmla="*/ 165100 w 2736850"/>
              <a:gd name="connsiteY2" fmla="*/ 53976 h 1006475"/>
              <a:gd name="connsiteX3" fmla="*/ 285750 w 2736850"/>
              <a:gd name="connsiteY3" fmla="*/ 50801 h 1006475"/>
              <a:gd name="connsiteX4" fmla="*/ 292100 w 2736850"/>
              <a:gd name="connsiteY4" fmla="*/ 82551 h 1006475"/>
              <a:gd name="connsiteX5" fmla="*/ 704850 w 2736850"/>
              <a:gd name="connsiteY5" fmla="*/ 82551 h 1006475"/>
              <a:gd name="connsiteX6" fmla="*/ 2736850 w 2736850"/>
              <a:gd name="connsiteY6" fmla="*/ 1006475 h 1006475"/>
              <a:gd name="connsiteX0" fmla="*/ 0 w 2736850"/>
              <a:gd name="connsiteY0" fmla="*/ 3175 h 1006475"/>
              <a:gd name="connsiteX1" fmla="*/ 168275 w 2736850"/>
              <a:gd name="connsiteY1" fmla="*/ 0 h 1006475"/>
              <a:gd name="connsiteX2" fmla="*/ 165100 w 2736850"/>
              <a:gd name="connsiteY2" fmla="*/ 53976 h 1006475"/>
              <a:gd name="connsiteX3" fmla="*/ 285750 w 2736850"/>
              <a:gd name="connsiteY3" fmla="*/ 50801 h 1006475"/>
              <a:gd name="connsiteX4" fmla="*/ 292100 w 2736850"/>
              <a:gd name="connsiteY4" fmla="*/ 82551 h 1006475"/>
              <a:gd name="connsiteX5" fmla="*/ 704850 w 2736850"/>
              <a:gd name="connsiteY5" fmla="*/ 82551 h 1006475"/>
              <a:gd name="connsiteX6" fmla="*/ 708025 w 2736850"/>
              <a:gd name="connsiteY6" fmla="*/ 212726 h 1006475"/>
              <a:gd name="connsiteX7" fmla="*/ 2736850 w 2736850"/>
              <a:gd name="connsiteY7" fmla="*/ 1006475 h 1006475"/>
              <a:gd name="connsiteX0" fmla="*/ 0 w 2736850"/>
              <a:gd name="connsiteY0" fmla="*/ 3175 h 1006475"/>
              <a:gd name="connsiteX1" fmla="*/ 168275 w 2736850"/>
              <a:gd name="connsiteY1" fmla="*/ 0 h 1006475"/>
              <a:gd name="connsiteX2" fmla="*/ 165100 w 2736850"/>
              <a:gd name="connsiteY2" fmla="*/ 53976 h 1006475"/>
              <a:gd name="connsiteX3" fmla="*/ 285750 w 2736850"/>
              <a:gd name="connsiteY3" fmla="*/ 50801 h 1006475"/>
              <a:gd name="connsiteX4" fmla="*/ 292100 w 2736850"/>
              <a:gd name="connsiteY4" fmla="*/ 82551 h 1006475"/>
              <a:gd name="connsiteX5" fmla="*/ 704850 w 2736850"/>
              <a:gd name="connsiteY5" fmla="*/ 82551 h 1006475"/>
              <a:gd name="connsiteX6" fmla="*/ 708025 w 2736850"/>
              <a:gd name="connsiteY6" fmla="*/ 212726 h 1006475"/>
              <a:gd name="connsiteX7" fmla="*/ 2736850 w 2736850"/>
              <a:gd name="connsiteY7" fmla="*/ 1006475 h 1006475"/>
              <a:gd name="connsiteX0" fmla="*/ 0 w 2736850"/>
              <a:gd name="connsiteY0" fmla="*/ 3175 h 1006475"/>
              <a:gd name="connsiteX1" fmla="*/ 168275 w 2736850"/>
              <a:gd name="connsiteY1" fmla="*/ 0 h 1006475"/>
              <a:gd name="connsiteX2" fmla="*/ 165100 w 2736850"/>
              <a:gd name="connsiteY2" fmla="*/ 53976 h 1006475"/>
              <a:gd name="connsiteX3" fmla="*/ 285750 w 2736850"/>
              <a:gd name="connsiteY3" fmla="*/ 50801 h 1006475"/>
              <a:gd name="connsiteX4" fmla="*/ 292100 w 2736850"/>
              <a:gd name="connsiteY4" fmla="*/ 82551 h 1006475"/>
              <a:gd name="connsiteX5" fmla="*/ 704850 w 2736850"/>
              <a:gd name="connsiteY5" fmla="*/ 82551 h 1006475"/>
              <a:gd name="connsiteX6" fmla="*/ 708025 w 2736850"/>
              <a:gd name="connsiteY6" fmla="*/ 212726 h 1006475"/>
              <a:gd name="connsiteX7" fmla="*/ 1371600 w 2736850"/>
              <a:gd name="connsiteY7" fmla="*/ 219076 h 1006475"/>
              <a:gd name="connsiteX8" fmla="*/ 2736850 w 2736850"/>
              <a:gd name="connsiteY8" fmla="*/ 1006475 h 1006475"/>
              <a:gd name="connsiteX0" fmla="*/ 0 w 2736850"/>
              <a:gd name="connsiteY0" fmla="*/ 3175 h 1006475"/>
              <a:gd name="connsiteX1" fmla="*/ 168275 w 2736850"/>
              <a:gd name="connsiteY1" fmla="*/ 0 h 1006475"/>
              <a:gd name="connsiteX2" fmla="*/ 165100 w 2736850"/>
              <a:gd name="connsiteY2" fmla="*/ 53976 h 1006475"/>
              <a:gd name="connsiteX3" fmla="*/ 285750 w 2736850"/>
              <a:gd name="connsiteY3" fmla="*/ 50801 h 1006475"/>
              <a:gd name="connsiteX4" fmla="*/ 292100 w 2736850"/>
              <a:gd name="connsiteY4" fmla="*/ 82551 h 1006475"/>
              <a:gd name="connsiteX5" fmla="*/ 704850 w 2736850"/>
              <a:gd name="connsiteY5" fmla="*/ 82551 h 1006475"/>
              <a:gd name="connsiteX6" fmla="*/ 708025 w 2736850"/>
              <a:gd name="connsiteY6" fmla="*/ 212726 h 1006475"/>
              <a:gd name="connsiteX7" fmla="*/ 1371600 w 2736850"/>
              <a:gd name="connsiteY7" fmla="*/ 219076 h 1006475"/>
              <a:gd name="connsiteX8" fmla="*/ 2736850 w 2736850"/>
              <a:gd name="connsiteY8" fmla="*/ 1006475 h 1006475"/>
              <a:gd name="connsiteX0" fmla="*/ 0 w 2736850"/>
              <a:gd name="connsiteY0" fmla="*/ 3175 h 1006475"/>
              <a:gd name="connsiteX1" fmla="*/ 168275 w 2736850"/>
              <a:gd name="connsiteY1" fmla="*/ 0 h 1006475"/>
              <a:gd name="connsiteX2" fmla="*/ 165100 w 2736850"/>
              <a:gd name="connsiteY2" fmla="*/ 53976 h 1006475"/>
              <a:gd name="connsiteX3" fmla="*/ 285750 w 2736850"/>
              <a:gd name="connsiteY3" fmla="*/ 50801 h 1006475"/>
              <a:gd name="connsiteX4" fmla="*/ 292100 w 2736850"/>
              <a:gd name="connsiteY4" fmla="*/ 82551 h 1006475"/>
              <a:gd name="connsiteX5" fmla="*/ 704850 w 2736850"/>
              <a:gd name="connsiteY5" fmla="*/ 82551 h 1006475"/>
              <a:gd name="connsiteX6" fmla="*/ 708025 w 2736850"/>
              <a:gd name="connsiteY6" fmla="*/ 212726 h 1006475"/>
              <a:gd name="connsiteX7" fmla="*/ 1371600 w 2736850"/>
              <a:gd name="connsiteY7" fmla="*/ 219076 h 1006475"/>
              <a:gd name="connsiteX8" fmla="*/ 1384300 w 2736850"/>
              <a:gd name="connsiteY8" fmla="*/ 234951 h 1006475"/>
              <a:gd name="connsiteX9" fmla="*/ 2736850 w 2736850"/>
              <a:gd name="connsiteY9" fmla="*/ 1006475 h 1006475"/>
              <a:gd name="connsiteX0" fmla="*/ 0 w 2736850"/>
              <a:gd name="connsiteY0" fmla="*/ 3175 h 1006475"/>
              <a:gd name="connsiteX1" fmla="*/ 168275 w 2736850"/>
              <a:gd name="connsiteY1" fmla="*/ 0 h 1006475"/>
              <a:gd name="connsiteX2" fmla="*/ 165100 w 2736850"/>
              <a:gd name="connsiteY2" fmla="*/ 53976 h 1006475"/>
              <a:gd name="connsiteX3" fmla="*/ 285750 w 2736850"/>
              <a:gd name="connsiteY3" fmla="*/ 50801 h 1006475"/>
              <a:gd name="connsiteX4" fmla="*/ 292100 w 2736850"/>
              <a:gd name="connsiteY4" fmla="*/ 82551 h 1006475"/>
              <a:gd name="connsiteX5" fmla="*/ 704850 w 2736850"/>
              <a:gd name="connsiteY5" fmla="*/ 82551 h 1006475"/>
              <a:gd name="connsiteX6" fmla="*/ 708025 w 2736850"/>
              <a:gd name="connsiteY6" fmla="*/ 212726 h 1006475"/>
              <a:gd name="connsiteX7" fmla="*/ 1371600 w 2736850"/>
              <a:gd name="connsiteY7" fmla="*/ 219076 h 1006475"/>
              <a:gd name="connsiteX8" fmla="*/ 1384300 w 2736850"/>
              <a:gd name="connsiteY8" fmla="*/ 234951 h 1006475"/>
              <a:gd name="connsiteX9" fmla="*/ 1390650 w 2736850"/>
              <a:gd name="connsiteY9" fmla="*/ 320676 h 1006475"/>
              <a:gd name="connsiteX10" fmla="*/ 2736850 w 2736850"/>
              <a:gd name="connsiteY10" fmla="*/ 1006475 h 1006475"/>
              <a:gd name="connsiteX0" fmla="*/ 0 w 2736850"/>
              <a:gd name="connsiteY0" fmla="*/ 3175 h 1006475"/>
              <a:gd name="connsiteX1" fmla="*/ 168275 w 2736850"/>
              <a:gd name="connsiteY1" fmla="*/ 0 h 1006475"/>
              <a:gd name="connsiteX2" fmla="*/ 165100 w 2736850"/>
              <a:gd name="connsiteY2" fmla="*/ 53976 h 1006475"/>
              <a:gd name="connsiteX3" fmla="*/ 285750 w 2736850"/>
              <a:gd name="connsiteY3" fmla="*/ 50801 h 1006475"/>
              <a:gd name="connsiteX4" fmla="*/ 292100 w 2736850"/>
              <a:gd name="connsiteY4" fmla="*/ 82551 h 1006475"/>
              <a:gd name="connsiteX5" fmla="*/ 704850 w 2736850"/>
              <a:gd name="connsiteY5" fmla="*/ 82551 h 1006475"/>
              <a:gd name="connsiteX6" fmla="*/ 708025 w 2736850"/>
              <a:gd name="connsiteY6" fmla="*/ 212726 h 1006475"/>
              <a:gd name="connsiteX7" fmla="*/ 1371600 w 2736850"/>
              <a:gd name="connsiteY7" fmla="*/ 219076 h 1006475"/>
              <a:gd name="connsiteX8" fmla="*/ 1384300 w 2736850"/>
              <a:gd name="connsiteY8" fmla="*/ 234951 h 1006475"/>
              <a:gd name="connsiteX9" fmla="*/ 1390650 w 2736850"/>
              <a:gd name="connsiteY9" fmla="*/ 320676 h 1006475"/>
              <a:gd name="connsiteX10" fmla="*/ 2736850 w 2736850"/>
              <a:gd name="connsiteY10" fmla="*/ 1006475 h 1006475"/>
              <a:gd name="connsiteX0" fmla="*/ 0 w 2736850"/>
              <a:gd name="connsiteY0" fmla="*/ 3175 h 1006475"/>
              <a:gd name="connsiteX1" fmla="*/ 168275 w 2736850"/>
              <a:gd name="connsiteY1" fmla="*/ 0 h 1006475"/>
              <a:gd name="connsiteX2" fmla="*/ 165100 w 2736850"/>
              <a:gd name="connsiteY2" fmla="*/ 53976 h 1006475"/>
              <a:gd name="connsiteX3" fmla="*/ 285750 w 2736850"/>
              <a:gd name="connsiteY3" fmla="*/ 50801 h 1006475"/>
              <a:gd name="connsiteX4" fmla="*/ 292100 w 2736850"/>
              <a:gd name="connsiteY4" fmla="*/ 82551 h 1006475"/>
              <a:gd name="connsiteX5" fmla="*/ 704850 w 2736850"/>
              <a:gd name="connsiteY5" fmla="*/ 82551 h 1006475"/>
              <a:gd name="connsiteX6" fmla="*/ 708025 w 2736850"/>
              <a:gd name="connsiteY6" fmla="*/ 212726 h 1006475"/>
              <a:gd name="connsiteX7" fmla="*/ 1371600 w 2736850"/>
              <a:gd name="connsiteY7" fmla="*/ 219076 h 1006475"/>
              <a:gd name="connsiteX8" fmla="*/ 1384300 w 2736850"/>
              <a:gd name="connsiteY8" fmla="*/ 234951 h 1006475"/>
              <a:gd name="connsiteX9" fmla="*/ 1387475 w 2736850"/>
              <a:gd name="connsiteY9" fmla="*/ 320676 h 1006475"/>
              <a:gd name="connsiteX10" fmla="*/ 2736850 w 2736850"/>
              <a:gd name="connsiteY10" fmla="*/ 1006475 h 1006475"/>
              <a:gd name="connsiteX0" fmla="*/ 0 w 2736850"/>
              <a:gd name="connsiteY0" fmla="*/ 3175 h 1006475"/>
              <a:gd name="connsiteX1" fmla="*/ 168275 w 2736850"/>
              <a:gd name="connsiteY1" fmla="*/ 0 h 1006475"/>
              <a:gd name="connsiteX2" fmla="*/ 165100 w 2736850"/>
              <a:gd name="connsiteY2" fmla="*/ 53976 h 1006475"/>
              <a:gd name="connsiteX3" fmla="*/ 285750 w 2736850"/>
              <a:gd name="connsiteY3" fmla="*/ 50801 h 1006475"/>
              <a:gd name="connsiteX4" fmla="*/ 292100 w 2736850"/>
              <a:gd name="connsiteY4" fmla="*/ 82551 h 1006475"/>
              <a:gd name="connsiteX5" fmla="*/ 704850 w 2736850"/>
              <a:gd name="connsiteY5" fmla="*/ 82551 h 1006475"/>
              <a:gd name="connsiteX6" fmla="*/ 708025 w 2736850"/>
              <a:gd name="connsiteY6" fmla="*/ 212726 h 1006475"/>
              <a:gd name="connsiteX7" fmla="*/ 1371600 w 2736850"/>
              <a:gd name="connsiteY7" fmla="*/ 219076 h 1006475"/>
              <a:gd name="connsiteX8" fmla="*/ 1384300 w 2736850"/>
              <a:gd name="connsiteY8" fmla="*/ 234951 h 1006475"/>
              <a:gd name="connsiteX9" fmla="*/ 1387475 w 2736850"/>
              <a:gd name="connsiteY9" fmla="*/ 320676 h 1006475"/>
              <a:gd name="connsiteX10" fmla="*/ 1406525 w 2736850"/>
              <a:gd name="connsiteY10" fmla="*/ 323851 h 1006475"/>
              <a:gd name="connsiteX11" fmla="*/ 2736850 w 2736850"/>
              <a:gd name="connsiteY11" fmla="*/ 1006475 h 1006475"/>
              <a:gd name="connsiteX0" fmla="*/ 0 w 2736850"/>
              <a:gd name="connsiteY0" fmla="*/ 3175 h 1006475"/>
              <a:gd name="connsiteX1" fmla="*/ 168275 w 2736850"/>
              <a:gd name="connsiteY1" fmla="*/ 0 h 1006475"/>
              <a:gd name="connsiteX2" fmla="*/ 165100 w 2736850"/>
              <a:gd name="connsiteY2" fmla="*/ 53976 h 1006475"/>
              <a:gd name="connsiteX3" fmla="*/ 285750 w 2736850"/>
              <a:gd name="connsiteY3" fmla="*/ 50801 h 1006475"/>
              <a:gd name="connsiteX4" fmla="*/ 292100 w 2736850"/>
              <a:gd name="connsiteY4" fmla="*/ 82551 h 1006475"/>
              <a:gd name="connsiteX5" fmla="*/ 704850 w 2736850"/>
              <a:gd name="connsiteY5" fmla="*/ 82551 h 1006475"/>
              <a:gd name="connsiteX6" fmla="*/ 708025 w 2736850"/>
              <a:gd name="connsiteY6" fmla="*/ 212726 h 1006475"/>
              <a:gd name="connsiteX7" fmla="*/ 1371600 w 2736850"/>
              <a:gd name="connsiteY7" fmla="*/ 219076 h 1006475"/>
              <a:gd name="connsiteX8" fmla="*/ 1384300 w 2736850"/>
              <a:gd name="connsiteY8" fmla="*/ 234951 h 1006475"/>
              <a:gd name="connsiteX9" fmla="*/ 1387475 w 2736850"/>
              <a:gd name="connsiteY9" fmla="*/ 320676 h 1006475"/>
              <a:gd name="connsiteX10" fmla="*/ 1406525 w 2736850"/>
              <a:gd name="connsiteY10" fmla="*/ 323851 h 1006475"/>
              <a:gd name="connsiteX11" fmla="*/ 1416050 w 2736850"/>
              <a:gd name="connsiteY11" fmla="*/ 444501 h 1006475"/>
              <a:gd name="connsiteX12" fmla="*/ 2736850 w 2736850"/>
              <a:gd name="connsiteY12" fmla="*/ 1006475 h 1006475"/>
              <a:gd name="connsiteX0" fmla="*/ 0 w 2736850"/>
              <a:gd name="connsiteY0" fmla="*/ 3175 h 1006475"/>
              <a:gd name="connsiteX1" fmla="*/ 168275 w 2736850"/>
              <a:gd name="connsiteY1" fmla="*/ 0 h 1006475"/>
              <a:gd name="connsiteX2" fmla="*/ 165100 w 2736850"/>
              <a:gd name="connsiteY2" fmla="*/ 53976 h 1006475"/>
              <a:gd name="connsiteX3" fmla="*/ 285750 w 2736850"/>
              <a:gd name="connsiteY3" fmla="*/ 50801 h 1006475"/>
              <a:gd name="connsiteX4" fmla="*/ 292100 w 2736850"/>
              <a:gd name="connsiteY4" fmla="*/ 82551 h 1006475"/>
              <a:gd name="connsiteX5" fmla="*/ 704850 w 2736850"/>
              <a:gd name="connsiteY5" fmla="*/ 82551 h 1006475"/>
              <a:gd name="connsiteX6" fmla="*/ 708025 w 2736850"/>
              <a:gd name="connsiteY6" fmla="*/ 212726 h 1006475"/>
              <a:gd name="connsiteX7" fmla="*/ 1371600 w 2736850"/>
              <a:gd name="connsiteY7" fmla="*/ 219076 h 1006475"/>
              <a:gd name="connsiteX8" fmla="*/ 1384300 w 2736850"/>
              <a:gd name="connsiteY8" fmla="*/ 234951 h 1006475"/>
              <a:gd name="connsiteX9" fmla="*/ 1387475 w 2736850"/>
              <a:gd name="connsiteY9" fmla="*/ 320676 h 1006475"/>
              <a:gd name="connsiteX10" fmla="*/ 1406525 w 2736850"/>
              <a:gd name="connsiteY10" fmla="*/ 323851 h 1006475"/>
              <a:gd name="connsiteX11" fmla="*/ 1416050 w 2736850"/>
              <a:gd name="connsiteY11" fmla="*/ 444501 h 1006475"/>
              <a:gd name="connsiteX12" fmla="*/ 1416050 w 2736850"/>
              <a:gd name="connsiteY12" fmla="*/ 450851 h 1006475"/>
              <a:gd name="connsiteX13" fmla="*/ 2736850 w 2736850"/>
              <a:gd name="connsiteY13" fmla="*/ 1006475 h 1006475"/>
              <a:gd name="connsiteX0" fmla="*/ 0 w 2736850"/>
              <a:gd name="connsiteY0" fmla="*/ 3175 h 1006475"/>
              <a:gd name="connsiteX1" fmla="*/ 168275 w 2736850"/>
              <a:gd name="connsiteY1" fmla="*/ 0 h 1006475"/>
              <a:gd name="connsiteX2" fmla="*/ 165100 w 2736850"/>
              <a:gd name="connsiteY2" fmla="*/ 53976 h 1006475"/>
              <a:gd name="connsiteX3" fmla="*/ 285750 w 2736850"/>
              <a:gd name="connsiteY3" fmla="*/ 50801 h 1006475"/>
              <a:gd name="connsiteX4" fmla="*/ 292100 w 2736850"/>
              <a:gd name="connsiteY4" fmla="*/ 82551 h 1006475"/>
              <a:gd name="connsiteX5" fmla="*/ 704850 w 2736850"/>
              <a:gd name="connsiteY5" fmla="*/ 82551 h 1006475"/>
              <a:gd name="connsiteX6" fmla="*/ 708025 w 2736850"/>
              <a:gd name="connsiteY6" fmla="*/ 212726 h 1006475"/>
              <a:gd name="connsiteX7" fmla="*/ 1371600 w 2736850"/>
              <a:gd name="connsiteY7" fmla="*/ 219076 h 1006475"/>
              <a:gd name="connsiteX8" fmla="*/ 1384300 w 2736850"/>
              <a:gd name="connsiteY8" fmla="*/ 234951 h 1006475"/>
              <a:gd name="connsiteX9" fmla="*/ 1387475 w 2736850"/>
              <a:gd name="connsiteY9" fmla="*/ 320676 h 1006475"/>
              <a:gd name="connsiteX10" fmla="*/ 1406525 w 2736850"/>
              <a:gd name="connsiteY10" fmla="*/ 323851 h 1006475"/>
              <a:gd name="connsiteX11" fmla="*/ 1416050 w 2736850"/>
              <a:gd name="connsiteY11" fmla="*/ 444501 h 1006475"/>
              <a:gd name="connsiteX12" fmla="*/ 1416050 w 2736850"/>
              <a:gd name="connsiteY12" fmla="*/ 450851 h 1006475"/>
              <a:gd name="connsiteX13" fmla="*/ 1466850 w 2736850"/>
              <a:gd name="connsiteY13" fmla="*/ 454026 h 1006475"/>
              <a:gd name="connsiteX14" fmla="*/ 2736850 w 2736850"/>
              <a:gd name="connsiteY14" fmla="*/ 1006475 h 1006475"/>
              <a:gd name="connsiteX0" fmla="*/ 0 w 2736850"/>
              <a:gd name="connsiteY0" fmla="*/ 3175 h 1006475"/>
              <a:gd name="connsiteX1" fmla="*/ 168275 w 2736850"/>
              <a:gd name="connsiteY1" fmla="*/ 0 h 1006475"/>
              <a:gd name="connsiteX2" fmla="*/ 165100 w 2736850"/>
              <a:gd name="connsiteY2" fmla="*/ 53976 h 1006475"/>
              <a:gd name="connsiteX3" fmla="*/ 285750 w 2736850"/>
              <a:gd name="connsiteY3" fmla="*/ 50801 h 1006475"/>
              <a:gd name="connsiteX4" fmla="*/ 292100 w 2736850"/>
              <a:gd name="connsiteY4" fmla="*/ 82551 h 1006475"/>
              <a:gd name="connsiteX5" fmla="*/ 704850 w 2736850"/>
              <a:gd name="connsiteY5" fmla="*/ 82551 h 1006475"/>
              <a:gd name="connsiteX6" fmla="*/ 708025 w 2736850"/>
              <a:gd name="connsiteY6" fmla="*/ 212726 h 1006475"/>
              <a:gd name="connsiteX7" fmla="*/ 1371600 w 2736850"/>
              <a:gd name="connsiteY7" fmla="*/ 219076 h 1006475"/>
              <a:gd name="connsiteX8" fmla="*/ 1384300 w 2736850"/>
              <a:gd name="connsiteY8" fmla="*/ 234951 h 1006475"/>
              <a:gd name="connsiteX9" fmla="*/ 1387475 w 2736850"/>
              <a:gd name="connsiteY9" fmla="*/ 320676 h 1006475"/>
              <a:gd name="connsiteX10" fmla="*/ 1406525 w 2736850"/>
              <a:gd name="connsiteY10" fmla="*/ 323851 h 1006475"/>
              <a:gd name="connsiteX11" fmla="*/ 1416050 w 2736850"/>
              <a:gd name="connsiteY11" fmla="*/ 444501 h 1006475"/>
              <a:gd name="connsiteX12" fmla="*/ 1416050 w 2736850"/>
              <a:gd name="connsiteY12" fmla="*/ 450851 h 1006475"/>
              <a:gd name="connsiteX13" fmla="*/ 1466850 w 2736850"/>
              <a:gd name="connsiteY13" fmla="*/ 454026 h 1006475"/>
              <a:gd name="connsiteX14" fmla="*/ 2736850 w 2736850"/>
              <a:gd name="connsiteY14" fmla="*/ 1006475 h 1006475"/>
              <a:gd name="connsiteX0" fmla="*/ 0 w 2736850"/>
              <a:gd name="connsiteY0" fmla="*/ 3175 h 1006475"/>
              <a:gd name="connsiteX1" fmla="*/ 168275 w 2736850"/>
              <a:gd name="connsiteY1" fmla="*/ 0 h 1006475"/>
              <a:gd name="connsiteX2" fmla="*/ 165100 w 2736850"/>
              <a:gd name="connsiteY2" fmla="*/ 53976 h 1006475"/>
              <a:gd name="connsiteX3" fmla="*/ 285750 w 2736850"/>
              <a:gd name="connsiteY3" fmla="*/ 50801 h 1006475"/>
              <a:gd name="connsiteX4" fmla="*/ 292100 w 2736850"/>
              <a:gd name="connsiteY4" fmla="*/ 82551 h 1006475"/>
              <a:gd name="connsiteX5" fmla="*/ 704850 w 2736850"/>
              <a:gd name="connsiteY5" fmla="*/ 82551 h 1006475"/>
              <a:gd name="connsiteX6" fmla="*/ 708025 w 2736850"/>
              <a:gd name="connsiteY6" fmla="*/ 212726 h 1006475"/>
              <a:gd name="connsiteX7" fmla="*/ 1371600 w 2736850"/>
              <a:gd name="connsiteY7" fmla="*/ 219076 h 1006475"/>
              <a:gd name="connsiteX8" fmla="*/ 1384300 w 2736850"/>
              <a:gd name="connsiteY8" fmla="*/ 234951 h 1006475"/>
              <a:gd name="connsiteX9" fmla="*/ 1387475 w 2736850"/>
              <a:gd name="connsiteY9" fmla="*/ 320676 h 1006475"/>
              <a:gd name="connsiteX10" fmla="*/ 1406525 w 2736850"/>
              <a:gd name="connsiteY10" fmla="*/ 323851 h 1006475"/>
              <a:gd name="connsiteX11" fmla="*/ 1416050 w 2736850"/>
              <a:gd name="connsiteY11" fmla="*/ 444501 h 1006475"/>
              <a:gd name="connsiteX12" fmla="*/ 1416050 w 2736850"/>
              <a:gd name="connsiteY12" fmla="*/ 450851 h 1006475"/>
              <a:gd name="connsiteX13" fmla="*/ 1466850 w 2736850"/>
              <a:gd name="connsiteY13" fmla="*/ 454026 h 1006475"/>
              <a:gd name="connsiteX14" fmla="*/ 1463675 w 2736850"/>
              <a:gd name="connsiteY14" fmla="*/ 590551 h 1006475"/>
              <a:gd name="connsiteX15" fmla="*/ 2736850 w 2736850"/>
              <a:gd name="connsiteY15" fmla="*/ 1006475 h 1006475"/>
              <a:gd name="connsiteX0" fmla="*/ 0 w 2736850"/>
              <a:gd name="connsiteY0" fmla="*/ 3175 h 1006475"/>
              <a:gd name="connsiteX1" fmla="*/ 168275 w 2736850"/>
              <a:gd name="connsiteY1" fmla="*/ 0 h 1006475"/>
              <a:gd name="connsiteX2" fmla="*/ 165100 w 2736850"/>
              <a:gd name="connsiteY2" fmla="*/ 53976 h 1006475"/>
              <a:gd name="connsiteX3" fmla="*/ 285750 w 2736850"/>
              <a:gd name="connsiteY3" fmla="*/ 50801 h 1006475"/>
              <a:gd name="connsiteX4" fmla="*/ 292100 w 2736850"/>
              <a:gd name="connsiteY4" fmla="*/ 82551 h 1006475"/>
              <a:gd name="connsiteX5" fmla="*/ 704850 w 2736850"/>
              <a:gd name="connsiteY5" fmla="*/ 82551 h 1006475"/>
              <a:gd name="connsiteX6" fmla="*/ 708025 w 2736850"/>
              <a:gd name="connsiteY6" fmla="*/ 212726 h 1006475"/>
              <a:gd name="connsiteX7" fmla="*/ 1371600 w 2736850"/>
              <a:gd name="connsiteY7" fmla="*/ 219076 h 1006475"/>
              <a:gd name="connsiteX8" fmla="*/ 1384300 w 2736850"/>
              <a:gd name="connsiteY8" fmla="*/ 234951 h 1006475"/>
              <a:gd name="connsiteX9" fmla="*/ 1387475 w 2736850"/>
              <a:gd name="connsiteY9" fmla="*/ 320676 h 1006475"/>
              <a:gd name="connsiteX10" fmla="*/ 1406525 w 2736850"/>
              <a:gd name="connsiteY10" fmla="*/ 323851 h 1006475"/>
              <a:gd name="connsiteX11" fmla="*/ 1416050 w 2736850"/>
              <a:gd name="connsiteY11" fmla="*/ 444501 h 1006475"/>
              <a:gd name="connsiteX12" fmla="*/ 1416050 w 2736850"/>
              <a:gd name="connsiteY12" fmla="*/ 450851 h 1006475"/>
              <a:gd name="connsiteX13" fmla="*/ 1466850 w 2736850"/>
              <a:gd name="connsiteY13" fmla="*/ 454026 h 1006475"/>
              <a:gd name="connsiteX14" fmla="*/ 1463675 w 2736850"/>
              <a:gd name="connsiteY14" fmla="*/ 590551 h 1006475"/>
              <a:gd name="connsiteX15" fmla="*/ 2736850 w 2736850"/>
              <a:gd name="connsiteY15" fmla="*/ 1006475 h 1006475"/>
              <a:gd name="connsiteX0" fmla="*/ 0 w 2736850"/>
              <a:gd name="connsiteY0" fmla="*/ 3175 h 1006475"/>
              <a:gd name="connsiteX1" fmla="*/ 168275 w 2736850"/>
              <a:gd name="connsiteY1" fmla="*/ 0 h 1006475"/>
              <a:gd name="connsiteX2" fmla="*/ 165100 w 2736850"/>
              <a:gd name="connsiteY2" fmla="*/ 53976 h 1006475"/>
              <a:gd name="connsiteX3" fmla="*/ 285750 w 2736850"/>
              <a:gd name="connsiteY3" fmla="*/ 50801 h 1006475"/>
              <a:gd name="connsiteX4" fmla="*/ 292100 w 2736850"/>
              <a:gd name="connsiteY4" fmla="*/ 82551 h 1006475"/>
              <a:gd name="connsiteX5" fmla="*/ 704850 w 2736850"/>
              <a:gd name="connsiteY5" fmla="*/ 82551 h 1006475"/>
              <a:gd name="connsiteX6" fmla="*/ 708025 w 2736850"/>
              <a:gd name="connsiteY6" fmla="*/ 212726 h 1006475"/>
              <a:gd name="connsiteX7" fmla="*/ 1371600 w 2736850"/>
              <a:gd name="connsiteY7" fmla="*/ 219076 h 1006475"/>
              <a:gd name="connsiteX8" fmla="*/ 1384300 w 2736850"/>
              <a:gd name="connsiteY8" fmla="*/ 234951 h 1006475"/>
              <a:gd name="connsiteX9" fmla="*/ 1387475 w 2736850"/>
              <a:gd name="connsiteY9" fmla="*/ 320676 h 1006475"/>
              <a:gd name="connsiteX10" fmla="*/ 1406525 w 2736850"/>
              <a:gd name="connsiteY10" fmla="*/ 323851 h 1006475"/>
              <a:gd name="connsiteX11" fmla="*/ 1416050 w 2736850"/>
              <a:gd name="connsiteY11" fmla="*/ 444501 h 1006475"/>
              <a:gd name="connsiteX12" fmla="*/ 1416050 w 2736850"/>
              <a:gd name="connsiteY12" fmla="*/ 450851 h 1006475"/>
              <a:gd name="connsiteX13" fmla="*/ 1463675 w 2736850"/>
              <a:gd name="connsiteY13" fmla="*/ 454026 h 1006475"/>
              <a:gd name="connsiteX14" fmla="*/ 1463675 w 2736850"/>
              <a:gd name="connsiteY14" fmla="*/ 590551 h 1006475"/>
              <a:gd name="connsiteX15" fmla="*/ 2736850 w 2736850"/>
              <a:gd name="connsiteY15" fmla="*/ 1006475 h 1006475"/>
              <a:gd name="connsiteX0" fmla="*/ 0 w 2736850"/>
              <a:gd name="connsiteY0" fmla="*/ 3175 h 1006475"/>
              <a:gd name="connsiteX1" fmla="*/ 168275 w 2736850"/>
              <a:gd name="connsiteY1" fmla="*/ 0 h 1006475"/>
              <a:gd name="connsiteX2" fmla="*/ 165100 w 2736850"/>
              <a:gd name="connsiteY2" fmla="*/ 53976 h 1006475"/>
              <a:gd name="connsiteX3" fmla="*/ 285750 w 2736850"/>
              <a:gd name="connsiteY3" fmla="*/ 50801 h 1006475"/>
              <a:gd name="connsiteX4" fmla="*/ 292100 w 2736850"/>
              <a:gd name="connsiteY4" fmla="*/ 82551 h 1006475"/>
              <a:gd name="connsiteX5" fmla="*/ 704850 w 2736850"/>
              <a:gd name="connsiteY5" fmla="*/ 82551 h 1006475"/>
              <a:gd name="connsiteX6" fmla="*/ 708025 w 2736850"/>
              <a:gd name="connsiteY6" fmla="*/ 212726 h 1006475"/>
              <a:gd name="connsiteX7" fmla="*/ 1371600 w 2736850"/>
              <a:gd name="connsiteY7" fmla="*/ 219076 h 1006475"/>
              <a:gd name="connsiteX8" fmla="*/ 1384300 w 2736850"/>
              <a:gd name="connsiteY8" fmla="*/ 234951 h 1006475"/>
              <a:gd name="connsiteX9" fmla="*/ 1387475 w 2736850"/>
              <a:gd name="connsiteY9" fmla="*/ 320676 h 1006475"/>
              <a:gd name="connsiteX10" fmla="*/ 1406525 w 2736850"/>
              <a:gd name="connsiteY10" fmla="*/ 323851 h 1006475"/>
              <a:gd name="connsiteX11" fmla="*/ 1416050 w 2736850"/>
              <a:gd name="connsiteY11" fmla="*/ 444501 h 1006475"/>
              <a:gd name="connsiteX12" fmla="*/ 1416050 w 2736850"/>
              <a:gd name="connsiteY12" fmla="*/ 450851 h 1006475"/>
              <a:gd name="connsiteX13" fmla="*/ 1463675 w 2736850"/>
              <a:gd name="connsiteY13" fmla="*/ 454026 h 1006475"/>
              <a:gd name="connsiteX14" fmla="*/ 1463675 w 2736850"/>
              <a:gd name="connsiteY14" fmla="*/ 590551 h 1006475"/>
              <a:gd name="connsiteX15" fmla="*/ 1489075 w 2736850"/>
              <a:gd name="connsiteY15" fmla="*/ 593726 h 1006475"/>
              <a:gd name="connsiteX16" fmla="*/ 2736850 w 2736850"/>
              <a:gd name="connsiteY16" fmla="*/ 1006475 h 1006475"/>
              <a:gd name="connsiteX0" fmla="*/ 0 w 2736850"/>
              <a:gd name="connsiteY0" fmla="*/ 3175 h 1006475"/>
              <a:gd name="connsiteX1" fmla="*/ 168275 w 2736850"/>
              <a:gd name="connsiteY1" fmla="*/ 0 h 1006475"/>
              <a:gd name="connsiteX2" fmla="*/ 165100 w 2736850"/>
              <a:gd name="connsiteY2" fmla="*/ 53976 h 1006475"/>
              <a:gd name="connsiteX3" fmla="*/ 285750 w 2736850"/>
              <a:gd name="connsiteY3" fmla="*/ 50801 h 1006475"/>
              <a:gd name="connsiteX4" fmla="*/ 292100 w 2736850"/>
              <a:gd name="connsiteY4" fmla="*/ 82551 h 1006475"/>
              <a:gd name="connsiteX5" fmla="*/ 704850 w 2736850"/>
              <a:gd name="connsiteY5" fmla="*/ 82551 h 1006475"/>
              <a:gd name="connsiteX6" fmla="*/ 708025 w 2736850"/>
              <a:gd name="connsiteY6" fmla="*/ 212726 h 1006475"/>
              <a:gd name="connsiteX7" fmla="*/ 1371600 w 2736850"/>
              <a:gd name="connsiteY7" fmla="*/ 219076 h 1006475"/>
              <a:gd name="connsiteX8" fmla="*/ 1384300 w 2736850"/>
              <a:gd name="connsiteY8" fmla="*/ 234951 h 1006475"/>
              <a:gd name="connsiteX9" fmla="*/ 1387475 w 2736850"/>
              <a:gd name="connsiteY9" fmla="*/ 320676 h 1006475"/>
              <a:gd name="connsiteX10" fmla="*/ 1406525 w 2736850"/>
              <a:gd name="connsiteY10" fmla="*/ 323851 h 1006475"/>
              <a:gd name="connsiteX11" fmla="*/ 1416050 w 2736850"/>
              <a:gd name="connsiteY11" fmla="*/ 444501 h 1006475"/>
              <a:gd name="connsiteX12" fmla="*/ 1416050 w 2736850"/>
              <a:gd name="connsiteY12" fmla="*/ 450851 h 1006475"/>
              <a:gd name="connsiteX13" fmla="*/ 1463675 w 2736850"/>
              <a:gd name="connsiteY13" fmla="*/ 454026 h 1006475"/>
              <a:gd name="connsiteX14" fmla="*/ 1463675 w 2736850"/>
              <a:gd name="connsiteY14" fmla="*/ 590551 h 1006475"/>
              <a:gd name="connsiteX15" fmla="*/ 1489075 w 2736850"/>
              <a:gd name="connsiteY15" fmla="*/ 593726 h 1006475"/>
              <a:gd name="connsiteX16" fmla="*/ 1498600 w 2736850"/>
              <a:gd name="connsiteY16" fmla="*/ 704851 h 1006475"/>
              <a:gd name="connsiteX17" fmla="*/ 2736850 w 2736850"/>
              <a:gd name="connsiteY17" fmla="*/ 1006475 h 1006475"/>
              <a:gd name="connsiteX0" fmla="*/ 0 w 2736850"/>
              <a:gd name="connsiteY0" fmla="*/ 3175 h 1006475"/>
              <a:gd name="connsiteX1" fmla="*/ 168275 w 2736850"/>
              <a:gd name="connsiteY1" fmla="*/ 0 h 1006475"/>
              <a:gd name="connsiteX2" fmla="*/ 165100 w 2736850"/>
              <a:gd name="connsiteY2" fmla="*/ 53976 h 1006475"/>
              <a:gd name="connsiteX3" fmla="*/ 285750 w 2736850"/>
              <a:gd name="connsiteY3" fmla="*/ 50801 h 1006475"/>
              <a:gd name="connsiteX4" fmla="*/ 292100 w 2736850"/>
              <a:gd name="connsiteY4" fmla="*/ 82551 h 1006475"/>
              <a:gd name="connsiteX5" fmla="*/ 704850 w 2736850"/>
              <a:gd name="connsiteY5" fmla="*/ 82551 h 1006475"/>
              <a:gd name="connsiteX6" fmla="*/ 708025 w 2736850"/>
              <a:gd name="connsiteY6" fmla="*/ 212726 h 1006475"/>
              <a:gd name="connsiteX7" fmla="*/ 1371600 w 2736850"/>
              <a:gd name="connsiteY7" fmla="*/ 219076 h 1006475"/>
              <a:gd name="connsiteX8" fmla="*/ 1384300 w 2736850"/>
              <a:gd name="connsiteY8" fmla="*/ 234951 h 1006475"/>
              <a:gd name="connsiteX9" fmla="*/ 1387475 w 2736850"/>
              <a:gd name="connsiteY9" fmla="*/ 320676 h 1006475"/>
              <a:gd name="connsiteX10" fmla="*/ 1406525 w 2736850"/>
              <a:gd name="connsiteY10" fmla="*/ 323851 h 1006475"/>
              <a:gd name="connsiteX11" fmla="*/ 1416050 w 2736850"/>
              <a:gd name="connsiteY11" fmla="*/ 444501 h 1006475"/>
              <a:gd name="connsiteX12" fmla="*/ 1416050 w 2736850"/>
              <a:gd name="connsiteY12" fmla="*/ 450851 h 1006475"/>
              <a:gd name="connsiteX13" fmla="*/ 1463675 w 2736850"/>
              <a:gd name="connsiteY13" fmla="*/ 454026 h 1006475"/>
              <a:gd name="connsiteX14" fmla="*/ 1463675 w 2736850"/>
              <a:gd name="connsiteY14" fmla="*/ 590551 h 1006475"/>
              <a:gd name="connsiteX15" fmla="*/ 1489075 w 2736850"/>
              <a:gd name="connsiteY15" fmla="*/ 593726 h 1006475"/>
              <a:gd name="connsiteX16" fmla="*/ 1498600 w 2736850"/>
              <a:gd name="connsiteY16" fmla="*/ 704851 h 1006475"/>
              <a:gd name="connsiteX17" fmla="*/ 2736850 w 2736850"/>
              <a:gd name="connsiteY17" fmla="*/ 1006475 h 1006475"/>
              <a:gd name="connsiteX0" fmla="*/ 0 w 2736850"/>
              <a:gd name="connsiteY0" fmla="*/ 3175 h 1006475"/>
              <a:gd name="connsiteX1" fmla="*/ 168275 w 2736850"/>
              <a:gd name="connsiteY1" fmla="*/ 0 h 1006475"/>
              <a:gd name="connsiteX2" fmla="*/ 165100 w 2736850"/>
              <a:gd name="connsiteY2" fmla="*/ 53976 h 1006475"/>
              <a:gd name="connsiteX3" fmla="*/ 285750 w 2736850"/>
              <a:gd name="connsiteY3" fmla="*/ 50801 h 1006475"/>
              <a:gd name="connsiteX4" fmla="*/ 292100 w 2736850"/>
              <a:gd name="connsiteY4" fmla="*/ 82551 h 1006475"/>
              <a:gd name="connsiteX5" fmla="*/ 704850 w 2736850"/>
              <a:gd name="connsiteY5" fmla="*/ 82551 h 1006475"/>
              <a:gd name="connsiteX6" fmla="*/ 708025 w 2736850"/>
              <a:gd name="connsiteY6" fmla="*/ 212726 h 1006475"/>
              <a:gd name="connsiteX7" fmla="*/ 1371600 w 2736850"/>
              <a:gd name="connsiteY7" fmla="*/ 219076 h 1006475"/>
              <a:gd name="connsiteX8" fmla="*/ 1384300 w 2736850"/>
              <a:gd name="connsiteY8" fmla="*/ 234951 h 1006475"/>
              <a:gd name="connsiteX9" fmla="*/ 1387475 w 2736850"/>
              <a:gd name="connsiteY9" fmla="*/ 320676 h 1006475"/>
              <a:gd name="connsiteX10" fmla="*/ 1406525 w 2736850"/>
              <a:gd name="connsiteY10" fmla="*/ 323851 h 1006475"/>
              <a:gd name="connsiteX11" fmla="*/ 1416050 w 2736850"/>
              <a:gd name="connsiteY11" fmla="*/ 444501 h 1006475"/>
              <a:gd name="connsiteX12" fmla="*/ 1416050 w 2736850"/>
              <a:gd name="connsiteY12" fmla="*/ 450851 h 1006475"/>
              <a:gd name="connsiteX13" fmla="*/ 1463675 w 2736850"/>
              <a:gd name="connsiteY13" fmla="*/ 454026 h 1006475"/>
              <a:gd name="connsiteX14" fmla="*/ 1463675 w 2736850"/>
              <a:gd name="connsiteY14" fmla="*/ 590551 h 1006475"/>
              <a:gd name="connsiteX15" fmla="*/ 1489075 w 2736850"/>
              <a:gd name="connsiteY15" fmla="*/ 593726 h 1006475"/>
              <a:gd name="connsiteX16" fmla="*/ 1495425 w 2736850"/>
              <a:gd name="connsiteY16" fmla="*/ 708026 h 1006475"/>
              <a:gd name="connsiteX17" fmla="*/ 2736850 w 2736850"/>
              <a:gd name="connsiteY17" fmla="*/ 1006475 h 1006475"/>
              <a:gd name="connsiteX0" fmla="*/ 0 w 2736850"/>
              <a:gd name="connsiteY0" fmla="*/ 3175 h 1006475"/>
              <a:gd name="connsiteX1" fmla="*/ 168275 w 2736850"/>
              <a:gd name="connsiteY1" fmla="*/ 0 h 1006475"/>
              <a:gd name="connsiteX2" fmla="*/ 165100 w 2736850"/>
              <a:gd name="connsiteY2" fmla="*/ 53976 h 1006475"/>
              <a:gd name="connsiteX3" fmla="*/ 285750 w 2736850"/>
              <a:gd name="connsiteY3" fmla="*/ 50801 h 1006475"/>
              <a:gd name="connsiteX4" fmla="*/ 292100 w 2736850"/>
              <a:gd name="connsiteY4" fmla="*/ 82551 h 1006475"/>
              <a:gd name="connsiteX5" fmla="*/ 704850 w 2736850"/>
              <a:gd name="connsiteY5" fmla="*/ 82551 h 1006475"/>
              <a:gd name="connsiteX6" fmla="*/ 708025 w 2736850"/>
              <a:gd name="connsiteY6" fmla="*/ 212726 h 1006475"/>
              <a:gd name="connsiteX7" fmla="*/ 1371600 w 2736850"/>
              <a:gd name="connsiteY7" fmla="*/ 219076 h 1006475"/>
              <a:gd name="connsiteX8" fmla="*/ 1384300 w 2736850"/>
              <a:gd name="connsiteY8" fmla="*/ 234951 h 1006475"/>
              <a:gd name="connsiteX9" fmla="*/ 1387475 w 2736850"/>
              <a:gd name="connsiteY9" fmla="*/ 320676 h 1006475"/>
              <a:gd name="connsiteX10" fmla="*/ 1406525 w 2736850"/>
              <a:gd name="connsiteY10" fmla="*/ 323851 h 1006475"/>
              <a:gd name="connsiteX11" fmla="*/ 1416050 w 2736850"/>
              <a:gd name="connsiteY11" fmla="*/ 444501 h 1006475"/>
              <a:gd name="connsiteX12" fmla="*/ 1416050 w 2736850"/>
              <a:gd name="connsiteY12" fmla="*/ 450851 h 1006475"/>
              <a:gd name="connsiteX13" fmla="*/ 1463675 w 2736850"/>
              <a:gd name="connsiteY13" fmla="*/ 454026 h 1006475"/>
              <a:gd name="connsiteX14" fmla="*/ 1463675 w 2736850"/>
              <a:gd name="connsiteY14" fmla="*/ 590551 h 1006475"/>
              <a:gd name="connsiteX15" fmla="*/ 1489075 w 2736850"/>
              <a:gd name="connsiteY15" fmla="*/ 593726 h 1006475"/>
              <a:gd name="connsiteX16" fmla="*/ 1495425 w 2736850"/>
              <a:gd name="connsiteY16" fmla="*/ 708026 h 1006475"/>
              <a:gd name="connsiteX17" fmla="*/ 1546225 w 2736850"/>
              <a:gd name="connsiteY17" fmla="*/ 711201 h 1006475"/>
              <a:gd name="connsiteX18" fmla="*/ 2736850 w 2736850"/>
              <a:gd name="connsiteY18" fmla="*/ 1006475 h 1006475"/>
              <a:gd name="connsiteX0" fmla="*/ 0 w 2736850"/>
              <a:gd name="connsiteY0" fmla="*/ 3175 h 1006475"/>
              <a:gd name="connsiteX1" fmla="*/ 168275 w 2736850"/>
              <a:gd name="connsiteY1" fmla="*/ 0 h 1006475"/>
              <a:gd name="connsiteX2" fmla="*/ 165100 w 2736850"/>
              <a:gd name="connsiteY2" fmla="*/ 53976 h 1006475"/>
              <a:gd name="connsiteX3" fmla="*/ 285750 w 2736850"/>
              <a:gd name="connsiteY3" fmla="*/ 50801 h 1006475"/>
              <a:gd name="connsiteX4" fmla="*/ 292100 w 2736850"/>
              <a:gd name="connsiteY4" fmla="*/ 82551 h 1006475"/>
              <a:gd name="connsiteX5" fmla="*/ 704850 w 2736850"/>
              <a:gd name="connsiteY5" fmla="*/ 82551 h 1006475"/>
              <a:gd name="connsiteX6" fmla="*/ 708025 w 2736850"/>
              <a:gd name="connsiteY6" fmla="*/ 212726 h 1006475"/>
              <a:gd name="connsiteX7" fmla="*/ 1371600 w 2736850"/>
              <a:gd name="connsiteY7" fmla="*/ 219076 h 1006475"/>
              <a:gd name="connsiteX8" fmla="*/ 1384300 w 2736850"/>
              <a:gd name="connsiteY8" fmla="*/ 234951 h 1006475"/>
              <a:gd name="connsiteX9" fmla="*/ 1387475 w 2736850"/>
              <a:gd name="connsiteY9" fmla="*/ 320676 h 1006475"/>
              <a:gd name="connsiteX10" fmla="*/ 1406525 w 2736850"/>
              <a:gd name="connsiteY10" fmla="*/ 323851 h 1006475"/>
              <a:gd name="connsiteX11" fmla="*/ 1416050 w 2736850"/>
              <a:gd name="connsiteY11" fmla="*/ 444501 h 1006475"/>
              <a:gd name="connsiteX12" fmla="*/ 1416050 w 2736850"/>
              <a:gd name="connsiteY12" fmla="*/ 450851 h 1006475"/>
              <a:gd name="connsiteX13" fmla="*/ 1463675 w 2736850"/>
              <a:gd name="connsiteY13" fmla="*/ 454026 h 1006475"/>
              <a:gd name="connsiteX14" fmla="*/ 1463675 w 2736850"/>
              <a:gd name="connsiteY14" fmla="*/ 590551 h 1006475"/>
              <a:gd name="connsiteX15" fmla="*/ 1489075 w 2736850"/>
              <a:gd name="connsiteY15" fmla="*/ 593726 h 1006475"/>
              <a:gd name="connsiteX16" fmla="*/ 1495425 w 2736850"/>
              <a:gd name="connsiteY16" fmla="*/ 708026 h 1006475"/>
              <a:gd name="connsiteX17" fmla="*/ 1546225 w 2736850"/>
              <a:gd name="connsiteY17" fmla="*/ 711201 h 1006475"/>
              <a:gd name="connsiteX18" fmla="*/ 2736850 w 2736850"/>
              <a:gd name="connsiteY18" fmla="*/ 1006475 h 1006475"/>
              <a:gd name="connsiteX0" fmla="*/ 0 w 2736850"/>
              <a:gd name="connsiteY0" fmla="*/ 3175 h 1006475"/>
              <a:gd name="connsiteX1" fmla="*/ 168275 w 2736850"/>
              <a:gd name="connsiteY1" fmla="*/ 0 h 1006475"/>
              <a:gd name="connsiteX2" fmla="*/ 165100 w 2736850"/>
              <a:gd name="connsiteY2" fmla="*/ 53976 h 1006475"/>
              <a:gd name="connsiteX3" fmla="*/ 285750 w 2736850"/>
              <a:gd name="connsiteY3" fmla="*/ 50801 h 1006475"/>
              <a:gd name="connsiteX4" fmla="*/ 292100 w 2736850"/>
              <a:gd name="connsiteY4" fmla="*/ 82551 h 1006475"/>
              <a:gd name="connsiteX5" fmla="*/ 704850 w 2736850"/>
              <a:gd name="connsiteY5" fmla="*/ 82551 h 1006475"/>
              <a:gd name="connsiteX6" fmla="*/ 708025 w 2736850"/>
              <a:gd name="connsiteY6" fmla="*/ 212726 h 1006475"/>
              <a:gd name="connsiteX7" fmla="*/ 1371600 w 2736850"/>
              <a:gd name="connsiteY7" fmla="*/ 219076 h 1006475"/>
              <a:gd name="connsiteX8" fmla="*/ 1384300 w 2736850"/>
              <a:gd name="connsiteY8" fmla="*/ 234951 h 1006475"/>
              <a:gd name="connsiteX9" fmla="*/ 1387475 w 2736850"/>
              <a:gd name="connsiteY9" fmla="*/ 320676 h 1006475"/>
              <a:gd name="connsiteX10" fmla="*/ 1406525 w 2736850"/>
              <a:gd name="connsiteY10" fmla="*/ 323851 h 1006475"/>
              <a:gd name="connsiteX11" fmla="*/ 1416050 w 2736850"/>
              <a:gd name="connsiteY11" fmla="*/ 444501 h 1006475"/>
              <a:gd name="connsiteX12" fmla="*/ 1416050 w 2736850"/>
              <a:gd name="connsiteY12" fmla="*/ 450851 h 1006475"/>
              <a:gd name="connsiteX13" fmla="*/ 1463675 w 2736850"/>
              <a:gd name="connsiteY13" fmla="*/ 454026 h 1006475"/>
              <a:gd name="connsiteX14" fmla="*/ 1463675 w 2736850"/>
              <a:gd name="connsiteY14" fmla="*/ 590551 h 1006475"/>
              <a:gd name="connsiteX15" fmla="*/ 1489075 w 2736850"/>
              <a:gd name="connsiteY15" fmla="*/ 593726 h 1006475"/>
              <a:gd name="connsiteX16" fmla="*/ 1495425 w 2736850"/>
              <a:gd name="connsiteY16" fmla="*/ 708026 h 1006475"/>
              <a:gd name="connsiteX17" fmla="*/ 1546225 w 2736850"/>
              <a:gd name="connsiteY17" fmla="*/ 711201 h 1006475"/>
              <a:gd name="connsiteX18" fmla="*/ 1549400 w 2736850"/>
              <a:gd name="connsiteY18" fmla="*/ 847726 h 1006475"/>
              <a:gd name="connsiteX19" fmla="*/ 2736850 w 2736850"/>
              <a:gd name="connsiteY19" fmla="*/ 1006475 h 1006475"/>
              <a:gd name="connsiteX0" fmla="*/ 0 w 2736850"/>
              <a:gd name="connsiteY0" fmla="*/ 3175 h 1006475"/>
              <a:gd name="connsiteX1" fmla="*/ 168275 w 2736850"/>
              <a:gd name="connsiteY1" fmla="*/ 0 h 1006475"/>
              <a:gd name="connsiteX2" fmla="*/ 165100 w 2736850"/>
              <a:gd name="connsiteY2" fmla="*/ 53976 h 1006475"/>
              <a:gd name="connsiteX3" fmla="*/ 285750 w 2736850"/>
              <a:gd name="connsiteY3" fmla="*/ 50801 h 1006475"/>
              <a:gd name="connsiteX4" fmla="*/ 292100 w 2736850"/>
              <a:gd name="connsiteY4" fmla="*/ 82551 h 1006475"/>
              <a:gd name="connsiteX5" fmla="*/ 704850 w 2736850"/>
              <a:gd name="connsiteY5" fmla="*/ 82551 h 1006475"/>
              <a:gd name="connsiteX6" fmla="*/ 708025 w 2736850"/>
              <a:gd name="connsiteY6" fmla="*/ 212726 h 1006475"/>
              <a:gd name="connsiteX7" fmla="*/ 1371600 w 2736850"/>
              <a:gd name="connsiteY7" fmla="*/ 219076 h 1006475"/>
              <a:gd name="connsiteX8" fmla="*/ 1384300 w 2736850"/>
              <a:gd name="connsiteY8" fmla="*/ 234951 h 1006475"/>
              <a:gd name="connsiteX9" fmla="*/ 1387475 w 2736850"/>
              <a:gd name="connsiteY9" fmla="*/ 320676 h 1006475"/>
              <a:gd name="connsiteX10" fmla="*/ 1406525 w 2736850"/>
              <a:gd name="connsiteY10" fmla="*/ 323851 h 1006475"/>
              <a:gd name="connsiteX11" fmla="*/ 1416050 w 2736850"/>
              <a:gd name="connsiteY11" fmla="*/ 444501 h 1006475"/>
              <a:gd name="connsiteX12" fmla="*/ 1416050 w 2736850"/>
              <a:gd name="connsiteY12" fmla="*/ 450851 h 1006475"/>
              <a:gd name="connsiteX13" fmla="*/ 1463675 w 2736850"/>
              <a:gd name="connsiteY13" fmla="*/ 454026 h 1006475"/>
              <a:gd name="connsiteX14" fmla="*/ 1463675 w 2736850"/>
              <a:gd name="connsiteY14" fmla="*/ 590551 h 1006475"/>
              <a:gd name="connsiteX15" fmla="*/ 1489075 w 2736850"/>
              <a:gd name="connsiteY15" fmla="*/ 593726 h 1006475"/>
              <a:gd name="connsiteX16" fmla="*/ 1495425 w 2736850"/>
              <a:gd name="connsiteY16" fmla="*/ 708026 h 1006475"/>
              <a:gd name="connsiteX17" fmla="*/ 1546225 w 2736850"/>
              <a:gd name="connsiteY17" fmla="*/ 711201 h 1006475"/>
              <a:gd name="connsiteX18" fmla="*/ 1549400 w 2736850"/>
              <a:gd name="connsiteY18" fmla="*/ 847726 h 1006475"/>
              <a:gd name="connsiteX19" fmla="*/ 2736850 w 2736850"/>
              <a:gd name="connsiteY19" fmla="*/ 1006475 h 1006475"/>
              <a:gd name="connsiteX0" fmla="*/ 0 w 2736850"/>
              <a:gd name="connsiteY0" fmla="*/ 3175 h 1006475"/>
              <a:gd name="connsiteX1" fmla="*/ 168275 w 2736850"/>
              <a:gd name="connsiteY1" fmla="*/ 0 h 1006475"/>
              <a:gd name="connsiteX2" fmla="*/ 165100 w 2736850"/>
              <a:gd name="connsiteY2" fmla="*/ 53976 h 1006475"/>
              <a:gd name="connsiteX3" fmla="*/ 285750 w 2736850"/>
              <a:gd name="connsiteY3" fmla="*/ 50801 h 1006475"/>
              <a:gd name="connsiteX4" fmla="*/ 292100 w 2736850"/>
              <a:gd name="connsiteY4" fmla="*/ 82551 h 1006475"/>
              <a:gd name="connsiteX5" fmla="*/ 704850 w 2736850"/>
              <a:gd name="connsiteY5" fmla="*/ 82551 h 1006475"/>
              <a:gd name="connsiteX6" fmla="*/ 708025 w 2736850"/>
              <a:gd name="connsiteY6" fmla="*/ 212726 h 1006475"/>
              <a:gd name="connsiteX7" fmla="*/ 1371600 w 2736850"/>
              <a:gd name="connsiteY7" fmla="*/ 219076 h 1006475"/>
              <a:gd name="connsiteX8" fmla="*/ 1384300 w 2736850"/>
              <a:gd name="connsiteY8" fmla="*/ 234951 h 1006475"/>
              <a:gd name="connsiteX9" fmla="*/ 1387475 w 2736850"/>
              <a:gd name="connsiteY9" fmla="*/ 320676 h 1006475"/>
              <a:gd name="connsiteX10" fmla="*/ 1406525 w 2736850"/>
              <a:gd name="connsiteY10" fmla="*/ 323851 h 1006475"/>
              <a:gd name="connsiteX11" fmla="*/ 1416050 w 2736850"/>
              <a:gd name="connsiteY11" fmla="*/ 444501 h 1006475"/>
              <a:gd name="connsiteX12" fmla="*/ 1416050 w 2736850"/>
              <a:gd name="connsiteY12" fmla="*/ 450851 h 1006475"/>
              <a:gd name="connsiteX13" fmla="*/ 1463675 w 2736850"/>
              <a:gd name="connsiteY13" fmla="*/ 454026 h 1006475"/>
              <a:gd name="connsiteX14" fmla="*/ 1463675 w 2736850"/>
              <a:gd name="connsiteY14" fmla="*/ 590551 h 1006475"/>
              <a:gd name="connsiteX15" fmla="*/ 1489075 w 2736850"/>
              <a:gd name="connsiteY15" fmla="*/ 593726 h 1006475"/>
              <a:gd name="connsiteX16" fmla="*/ 1495425 w 2736850"/>
              <a:gd name="connsiteY16" fmla="*/ 708026 h 1006475"/>
              <a:gd name="connsiteX17" fmla="*/ 1546225 w 2736850"/>
              <a:gd name="connsiteY17" fmla="*/ 711201 h 1006475"/>
              <a:gd name="connsiteX18" fmla="*/ 1549400 w 2736850"/>
              <a:gd name="connsiteY18" fmla="*/ 847726 h 1006475"/>
              <a:gd name="connsiteX19" fmla="*/ 1673225 w 2736850"/>
              <a:gd name="connsiteY19" fmla="*/ 850901 h 1006475"/>
              <a:gd name="connsiteX20" fmla="*/ 2736850 w 2736850"/>
              <a:gd name="connsiteY20" fmla="*/ 1006475 h 1006475"/>
              <a:gd name="connsiteX0" fmla="*/ 0 w 2736850"/>
              <a:gd name="connsiteY0" fmla="*/ 3175 h 1006475"/>
              <a:gd name="connsiteX1" fmla="*/ 168275 w 2736850"/>
              <a:gd name="connsiteY1" fmla="*/ 0 h 1006475"/>
              <a:gd name="connsiteX2" fmla="*/ 165100 w 2736850"/>
              <a:gd name="connsiteY2" fmla="*/ 53976 h 1006475"/>
              <a:gd name="connsiteX3" fmla="*/ 285750 w 2736850"/>
              <a:gd name="connsiteY3" fmla="*/ 50801 h 1006475"/>
              <a:gd name="connsiteX4" fmla="*/ 292100 w 2736850"/>
              <a:gd name="connsiteY4" fmla="*/ 82551 h 1006475"/>
              <a:gd name="connsiteX5" fmla="*/ 704850 w 2736850"/>
              <a:gd name="connsiteY5" fmla="*/ 82551 h 1006475"/>
              <a:gd name="connsiteX6" fmla="*/ 708025 w 2736850"/>
              <a:gd name="connsiteY6" fmla="*/ 212726 h 1006475"/>
              <a:gd name="connsiteX7" fmla="*/ 1371600 w 2736850"/>
              <a:gd name="connsiteY7" fmla="*/ 219076 h 1006475"/>
              <a:gd name="connsiteX8" fmla="*/ 1384300 w 2736850"/>
              <a:gd name="connsiteY8" fmla="*/ 234951 h 1006475"/>
              <a:gd name="connsiteX9" fmla="*/ 1387475 w 2736850"/>
              <a:gd name="connsiteY9" fmla="*/ 320676 h 1006475"/>
              <a:gd name="connsiteX10" fmla="*/ 1406525 w 2736850"/>
              <a:gd name="connsiteY10" fmla="*/ 323851 h 1006475"/>
              <a:gd name="connsiteX11" fmla="*/ 1416050 w 2736850"/>
              <a:gd name="connsiteY11" fmla="*/ 444501 h 1006475"/>
              <a:gd name="connsiteX12" fmla="*/ 1416050 w 2736850"/>
              <a:gd name="connsiteY12" fmla="*/ 450851 h 1006475"/>
              <a:gd name="connsiteX13" fmla="*/ 1463675 w 2736850"/>
              <a:gd name="connsiteY13" fmla="*/ 454026 h 1006475"/>
              <a:gd name="connsiteX14" fmla="*/ 1463675 w 2736850"/>
              <a:gd name="connsiteY14" fmla="*/ 590551 h 1006475"/>
              <a:gd name="connsiteX15" fmla="*/ 1489075 w 2736850"/>
              <a:gd name="connsiteY15" fmla="*/ 593726 h 1006475"/>
              <a:gd name="connsiteX16" fmla="*/ 1495425 w 2736850"/>
              <a:gd name="connsiteY16" fmla="*/ 708026 h 1006475"/>
              <a:gd name="connsiteX17" fmla="*/ 1546225 w 2736850"/>
              <a:gd name="connsiteY17" fmla="*/ 711201 h 1006475"/>
              <a:gd name="connsiteX18" fmla="*/ 1549400 w 2736850"/>
              <a:gd name="connsiteY18" fmla="*/ 847726 h 1006475"/>
              <a:gd name="connsiteX19" fmla="*/ 1673225 w 2736850"/>
              <a:gd name="connsiteY19" fmla="*/ 850901 h 1006475"/>
              <a:gd name="connsiteX20" fmla="*/ 2736850 w 2736850"/>
              <a:gd name="connsiteY20" fmla="*/ 1006475 h 1006475"/>
              <a:gd name="connsiteX0" fmla="*/ 0 w 2736850"/>
              <a:gd name="connsiteY0" fmla="*/ 3175 h 1006475"/>
              <a:gd name="connsiteX1" fmla="*/ 168275 w 2736850"/>
              <a:gd name="connsiteY1" fmla="*/ 0 h 1006475"/>
              <a:gd name="connsiteX2" fmla="*/ 165100 w 2736850"/>
              <a:gd name="connsiteY2" fmla="*/ 53976 h 1006475"/>
              <a:gd name="connsiteX3" fmla="*/ 285750 w 2736850"/>
              <a:gd name="connsiteY3" fmla="*/ 50801 h 1006475"/>
              <a:gd name="connsiteX4" fmla="*/ 292100 w 2736850"/>
              <a:gd name="connsiteY4" fmla="*/ 82551 h 1006475"/>
              <a:gd name="connsiteX5" fmla="*/ 704850 w 2736850"/>
              <a:gd name="connsiteY5" fmla="*/ 82551 h 1006475"/>
              <a:gd name="connsiteX6" fmla="*/ 708025 w 2736850"/>
              <a:gd name="connsiteY6" fmla="*/ 212726 h 1006475"/>
              <a:gd name="connsiteX7" fmla="*/ 1371600 w 2736850"/>
              <a:gd name="connsiteY7" fmla="*/ 219076 h 1006475"/>
              <a:gd name="connsiteX8" fmla="*/ 1384300 w 2736850"/>
              <a:gd name="connsiteY8" fmla="*/ 234951 h 1006475"/>
              <a:gd name="connsiteX9" fmla="*/ 1387475 w 2736850"/>
              <a:gd name="connsiteY9" fmla="*/ 320676 h 1006475"/>
              <a:gd name="connsiteX10" fmla="*/ 1406525 w 2736850"/>
              <a:gd name="connsiteY10" fmla="*/ 323851 h 1006475"/>
              <a:gd name="connsiteX11" fmla="*/ 1416050 w 2736850"/>
              <a:gd name="connsiteY11" fmla="*/ 444501 h 1006475"/>
              <a:gd name="connsiteX12" fmla="*/ 1416050 w 2736850"/>
              <a:gd name="connsiteY12" fmla="*/ 450851 h 1006475"/>
              <a:gd name="connsiteX13" fmla="*/ 1463675 w 2736850"/>
              <a:gd name="connsiteY13" fmla="*/ 454026 h 1006475"/>
              <a:gd name="connsiteX14" fmla="*/ 1463675 w 2736850"/>
              <a:gd name="connsiteY14" fmla="*/ 590551 h 1006475"/>
              <a:gd name="connsiteX15" fmla="*/ 1489075 w 2736850"/>
              <a:gd name="connsiteY15" fmla="*/ 593726 h 1006475"/>
              <a:gd name="connsiteX16" fmla="*/ 1495425 w 2736850"/>
              <a:gd name="connsiteY16" fmla="*/ 708026 h 1006475"/>
              <a:gd name="connsiteX17" fmla="*/ 1546225 w 2736850"/>
              <a:gd name="connsiteY17" fmla="*/ 711201 h 1006475"/>
              <a:gd name="connsiteX18" fmla="*/ 1549400 w 2736850"/>
              <a:gd name="connsiteY18" fmla="*/ 847726 h 1006475"/>
              <a:gd name="connsiteX19" fmla="*/ 1673225 w 2736850"/>
              <a:gd name="connsiteY19" fmla="*/ 850901 h 1006475"/>
              <a:gd name="connsiteX20" fmla="*/ 1689100 w 2736850"/>
              <a:gd name="connsiteY20" fmla="*/ 1000126 h 1006475"/>
              <a:gd name="connsiteX21" fmla="*/ 2736850 w 2736850"/>
              <a:gd name="connsiteY21" fmla="*/ 1006475 h 1006475"/>
              <a:gd name="connsiteX0" fmla="*/ 0 w 2736850"/>
              <a:gd name="connsiteY0" fmla="*/ 3175 h 1006475"/>
              <a:gd name="connsiteX1" fmla="*/ 168275 w 2736850"/>
              <a:gd name="connsiteY1" fmla="*/ 0 h 1006475"/>
              <a:gd name="connsiteX2" fmla="*/ 165100 w 2736850"/>
              <a:gd name="connsiteY2" fmla="*/ 53976 h 1006475"/>
              <a:gd name="connsiteX3" fmla="*/ 285750 w 2736850"/>
              <a:gd name="connsiteY3" fmla="*/ 50801 h 1006475"/>
              <a:gd name="connsiteX4" fmla="*/ 292100 w 2736850"/>
              <a:gd name="connsiteY4" fmla="*/ 82551 h 1006475"/>
              <a:gd name="connsiteX5" fmla="*/ 704850 w 2736850"/>
              <a:gd name="connsiteY5" fmla="*/ 82551 h 1006475"/>
              <a:gd name="connsiteX6" fmla="*/ 708025 w 2736850"/>
              <a:gd name="connsiteY6" fmla="*/ 212726 h 1006475"/>
              <a:gd name="connsiteX7" fmla="*/ 1371600 w 2736850"/>
              <a:gd name="connsiteY7" fmla="*/ 219076 h 1006475"/>
              <a:gd name="connsiteX8" fmla="*/ 1384300 w 2736850"/>
              <a:gd name="connsiteY8" fmla="*/ 234951 h 1006475"/>
              <a:gd name="connsiteX9" fmla="*/ 1387475 w 2736850"/>
              <a:gd name="connsiteY9" fmla="*/ 320676 h 1006475"/>
              <a:gd name="connsiteX10" fmla="*/ 1406525 w 2736850"/>
              <a:gd name="connsiteY10" fmla="*/ 323851 h 1006475"/>
              <a:gd name="connsiteX11" fmla="*/ 1416050 w 2736850"/>
              <a:gd name="connsiteY11" fmla="*/ 444501 h 1006475"/>
              <a:gd name="connsiteX12" fmla="*/ 1416050 w 2736850"/>
              <a:gd name="connsiteY12" fmla="*/ 450851 h 1006475"/>
              <a:gd name="connsiteX13" fmla="*/ 1463675 w 2736850"/>
              <a:gd name="connsiteY13" fmla="*/ 454026 h 1006475"/>
              <a:gd name="connsiteX14" fmla="*/ 1463675 w 2736850"/>
              <a:gd name="connsiteY14" fmla="*/ 590551 h 1006475"/>
              <a:gd name="connsiteX15" fmla="*/ 1489075 w 2736850"/>
              <a:gd name="connsiteY15" fmla="*/ 593726 h 1006475"/>
              <a:gd name="connsiteX16" fmla="*/ 1495425 w 2736850"/>
              <a:gd name="connsiteY16" fmla="*/ 708026 h 1006475"/>
              <a:gd name="connsiteX17" fmla="*/ 1546225 w 2736850"/>
              <a:gd name="connsiteY17" fmla="*/ 711201 h 1006475"/>
              <a:gd name="connsiteX18" fmla="*/ 1549400 w 2736850"/>
              <a:gd name="connsiteY18" fmla="*/ 847726 h 1006475"/>
              <a:gd name="connsiteX19" fmla="*/ 1673225 w 2736850"/>
              <a:gd name="connsiteY19" fmla="*/ 850901 h 1006475"/>
              <a:gd name="connsiteX20" fmla="*/ 1689100 w 2736850"/>
              <a:gd name="connsiteY20" fmla="*/ 1000126 h 1006475"/>
              <a:gd name="connsiteX21" fmla="*/ 2736850 w 2736850"/>
              <a:gd name="connsiteY21" fmla="*/ 1006475 h 1006475"/>
              <a:gd name="connsiteX0" fmla="*/ 0 w 2736850"/>
              <a:gd name="connsiteY0" fmla="*/ 3175 h 1006475"/>
              <a:gd name="connsiteX1" fmla="*/ 168275 w 2736850"/>
              <a:gd name="connsiteY1" fmla="*/ 0 h 1006475"/>
              <a:gd name="connsiteX2" fmla="*/ 165100 w 2736850"/>
              <a:gd name="connsiteY2" fmla="*/ 53976 h 1006475"/>
              <a:gd name="connsiteX3" fmla="*/ 285750 w 2736850"/>
              <a:gd name="connsiteY3" fmla="*/ 50801 h 1006475"/>
              <a:gd name="connsiteX4" fmla="*/ 292100 w 2736850"/>
              <a:gd name="connsiteY4" fmla="*/ 82551 h 1006475"/>
              <a:gd name="connsiteX5" fmla="*/ 704850 w 2736850"/>
              <a:gd name="connsiteY5" fmla="*/ 82551 h 1006475"/>
              <a:gd name="connsiteX6" fmla="*/ 708025 w 2736850"/>
              <a:gd name="connsiteY6" fmla="*/ 212726 h 1006475"/>
              <a:gd name="connsiteX7" fmla="*/ 1371600 w 2736850"/>
              <a:gd name="connsiteY7" fmla="*/ 219076 h 1006475"/>
              <a:gd name="connsiteX8" fmla="*/ 1384300 w 2736850"/>
              <a:gd name="connsiteY8" fmla="*/ 234951 h 1006475"/>
              <a:gd name="connsiteX9" fmla="*/ 1387475 w 2736850"/>
              <a:gd name="connsiteY9" fmla="*/ 320676 h 1006475"/>
              <a:gd name="connsiteX10" fmla="*/ 1406525 w 2736850"/>
              <a:gd name="connsiteY10" fmla="*/ 323851 h 1006475"/>
              <a:gd name="connsiteX11" fmla="*/ 1416050 w 2736850"/>
              <a:gd name="connsiteY11" fmla="*/ 444501 h 1006475"/>
              <a:gd name="connsiteX12" fmla="*/ 1416050 w 2736850"/>
              <a:gd name="connsiteY12" fmla="*/ 450851 h 1006475"/>
              <a:gd name="connsiteX13" fmla="*/ 1463675 w 2736850"/>
              <a:gd name="connsiteY13" fmla="*/ 454026 h 1006475"/>
              <a:gd name="connsiteX14" fmla="*/ 1463675 w 2736850"/>
              <a:gd name="connsiteY14" fmla="*/ 590551 h 1006475"/>
              <a:gd name="connsiteX15" fmla="*/ 1489075 w 2736850"/>
              <a:gd name="connsiteY15" fmla="*/ 593726 h 1006475"/>
              <a:gd name="connsiteX16" fmla="*/ 1495425 w 2736850"/>
              <a:gd name="connsiteY16" fmla="*/ 708026 h 1006475"/>
              <a:gd name="connsiteX17" fmla="*/ 1546225 w 2736850"/>
              <a:gd name="connsiteY17" fmla="*/ 711201 h 1006475"/>
              <a:gd name="connsiteX18" fmla="*/ 1549400 w 2736850"/>
              <a:gd name="connsiteY18" fmla="*/ 847726 h 1006475"/>
              <a:gd name="connsiteX19" fmla="*/ 1673225 w 2736850"/>
              <a:gd name="connsiteY19" fmla="*/ 850901 h 1006475"/>
              <a:gd name="connsiteX20" fmla="*/ 1679575 w 2736850"/>
              <a:gd name="connsiteY20" fmla="*/ 1003301 h 1006475"/>
              <a:gd name="connsiteX21" fmla="*/ 2736850 w 2736850"/>
              <a:gd name="connsiteY21" fmla="*/ 1006475 h 1006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736850" h="1006475">
                <a:moveTo>
                  <a:pt x="0" y="3175"/>
                </a:moveTo>
                <a:lnTo>
                  <a:pt x="168275" y="0"/>
                </a:lnTo>
                <a:lnTo>
                  <a:pt x="165100" y="53976"/>
                </a:lnTo>
                <a:lnTo>
                  <a:pt x="285750" y="50801"/>
                </a:lnTo>
                <a:lnTo>
                  <a:pt x="292100" y="82551"/>
                </a:lnTo>
                <a:lnTo>
                  <a:pt x="704850" y="82551"/>
                </a:lnTo>
                <a:cubicBezTo>
                  <a:pt x="705908" y="125943"/>
                  <a:pt x="706967" y="169334"/>
                  <a:pt x="708025" y="212726"/>
                </a:cubicBezTo>
                <a:lnTo>
                  <a:pt x="1371600" y="219076"/>
                </a:lnTo>
                <a:cubicBezTo>
                  <a:pt x="1381125" y="224368"/>
                  <a:pt x="1374775" y="229659"/>
                  <a:pt x="1384300" y="234951"/>
                </a:cubicBezTo>
                <a:lnTo>
                  <a:pt x="1387475" y="320676"/>
                </a:lnTo>
                <a:cubicBezTo>
                  <a:pt x="1401233" y="329143"/>
                  <a:pt x="1392767" y="315384"/>
                  <a:pt x="1406525" y="323851"/>
                </a:cubicBezTo>
                <a:cubicBezTo>
                  <a:pt x="1420283" y="329143"/>
                  <a:pt x="1402292" y="439209"/>
                  <a:pt x="1416050" y="444501"/>
                </a:cubicBezTo>
                <a:cubicBezTo>
                  <a:pt x="1423458" y="445559"/>
                  <a:pt x="1408642" y="449793"/>
                  <a:pt x="1416050" y="450851"/>
                </a:cubicBezTo>
                <a:lnTo>
                  <a:pt x="1463675" y="454026"/>
                </a:lnTo>
                <a:cubicBezTo>
                  <a:pt x="1462617" y="499534"/>
                  <a:pt x="1464733" y="545043"/>
                  <a:pt x="1463675" y="590551"/>
                </a:cubicBezTo>
                <a:cubicBezTo>
                  <a:pt x="1481667" y="596901"/>
                  <a:pt x="1471083" y="587376"/>
                  <a:pt x="1489075" y="593726"/>
                </a:cubicBezTo>
                <a:lnTo>
                  <a:pt x="1495425" y="708026"/>
                </a:lnTo>
                <a:lnTo>
                  <a:pt x="1546225" y="711201"/>
                </a:lnTo>
                <a:cubicBezTo>
                  <a:pt x="1547283" y="756709"/>
                  <a:pt x="1548342" y="802218"/>
                  <a:pt x="1549400" y="847726"/>
                </a:cubicBezTo>
                <a:lnTo>
                  <a:pt x="1673225" y="850901"/>
                </a:lnTo>
                <a:lnTo>
                  <a:pt x="1679575" y="1003301"/>
                </a:lnTo>
                <a:lnTo>
                  <a:pt x="2736850" y="1006475"/>
                </a:lnTo>
              </a:path>
            </a:pathLst>
          </a:custGeom>
          <a:noFill/>
          <a:ln w="28575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FFFFFF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843808" y="3933056"/>
            <a:ext cx="182880" cy="0"/>
          </a:xfrm>
          <a:prstGeom prst="line">
            <a:avLst/>
          </a:prstGeom>
          <a:ln w="190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843808" y="4077072"/>
            <a:ext cx="182880" cy="0"/>
          </a:xfrm>
          <a:prstGeom prst="line">
            <a:avLst/>
          </a:prstGeom>
          <a:ln w="19050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843808" y="4178808"/>
            <a:ext cx="182880" cy="0"/>
          </a:xfrm>
          <a:prstGeom prst="line">
            <a:avLst/>
          </a:prstGeom>
          <a:ln w="19050">
            <a:solidFill>
              <a:srgbClr val="66FF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843808" y="4293096"/>
            <a:ext cx="182880" cy="0"/>
          </a:xfrm>
          <a:prstGeom prst="line">
            <a:avLst/>
          </a:prstGeom>
          <a:ln w="19050">
            <a:solidFill>
              <a:srgbClr val="00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2843808" y="4407408"/>
            <a:ext cx="182880" cy="0"/>
          </a:xfrm>
          <a:prstGeom prst="line">
            <a:avLst/>
          </a:prstGeom>
          <a:ln w="19050">
            <a:solidFill>
              <a:schemeClr val="tx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e 14"/>
          <p:cNvSpPr/>
          <p:nvPr/>
        </p:nvSpPr>
        <p:spPr>
          <a:xfrm>
            <a:off x="7932802" y="4134370"/>
            <a:ext cx="743654" cy="93610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>
              <a:solidFill>
                <a:srgbClr val="FFFFFF"/>
              </a:solidFill>
            </a:endParaRPr>
          </a:p>
        </p:txBody>
      </p:sp>
      <p:sp>
        <p:nvSpPr>
          <p:cNvPr id="70" name="Ovale 15"/>
          <p:cNvSpPr/>
          <p:nvPr/>
        </p:nvSpPr>
        <p:spPr>
          <a:xfrm>
            <a:off x="8100398" y="5907225"/>
            <a:ext cx="463773" cy="50406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0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1"/>
          </a:xfrm>
        </p:spPr>
        <p:txBody>
          <a:bodyPr/>
          <a:lstStyle/>
          <a:p>
            <a:r>
              <a:rPr lang="de-DE" altLang="en-US" sz="3200" b="1" dirty="0" smtClean="0">
                <a:solidFill>
                  <a:srgbClr val="FF9900"/>
                </a:solidFill>
                <a:latin typeface="Arial" charset="0"/>
                <a:cs typeface="Arial" charset="0"/>
              </a:rPr>
              <a:t>Bendamustine in R/R MM</a:t>
            </a:r>
            <a:endParaRPr lang="en-GB" altLang="en-US" sz="3200" b="1" dirty="0" smtClean="0">
              <a:solidFill>
                <a:srgbClr val="FF9900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7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6785141"/>
              </p:ext>
            </p:extLst>
          </p:nvPr>
        </p:nvGraphicFramePr>
        <p:xfrm>
          <a:off x="250877" y="1124744"/>
          <a:ext cx="8713611" cy="47548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8452"/>
                <a:gridCol w="6265159"/>
              </a:tblGrid>
              <a:tr h="223471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Study</a:t>
                      </a:r>
                      <a:r>
                        <a:rPr lang="de-DE" sz="1600" b="1" baseline="0" dirty="0" smtClean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600" b="1" baseline="0" dirty="0" err="1" smtClean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details</a:t>
                      </a:r>
                      <a:endParaRPr lang="en-GB" sz="16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7" marR="91447" marT="45722" marB="4572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err="1" smtClean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Results</a:t>
                      </a:r>
                      <a:endParaRPr lang="en-GB" sz="16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7" marR="91447" marT="45722" marB="4572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893886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r>
                        <a:rPr lang="de-DE" sz="16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Thal + Dex</a:t>
                      </a:r>
                      <a:r>
                        <a:rPr lang="de-DE" sz="1600" b="1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r>
                        <a:rPr lang="de-DE" sz="16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de-DE" sz="1600" b="1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two</a:t>
                      </a:r>
                      <a:r>
                        <a:rPr lang="de-DE" sz="16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600" b="1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doses</a:t>
                      </a:r>
                      <a:r>
                        <a:rPr lang="de-DE" sz="16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600" b="1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</a:t>
                      </a:r>
                      <a:r>
                        <a:rPr lang="de-DE" sz="16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600" b="1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bendamustine</a:t>
                      </a:r>
                      <a:r>
                        <a:rPr lang="de-DE" sz="16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60mg/m</a:t>
                      </a:r>
                      <a:r>
                        <a:rPr lang="en-GB" sz="1600" b="1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vs 100mg/m</a:t>
                      </a:r>
                      <a:r>
                        <a:rPr lang="en-GB" sz="1600" b="1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GB" sz="16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91447" marR="91447" marT="45722" marB="4572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n=95</a:t>
                      </a:r>
                      <a:endParaRPr lang="en-GB" sz="16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B100TD stopped due</a:t>
                      </a:r>
                      <a:r>
                        <a:rPr lang="en-GB" sz="16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lack of tolerability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1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B60TD: ≥ PR46%, median PFS 7.5 </a:t>
                      </a:r>
                      <a:r>
                        <a:rPr lang="en-GB" sz="1600" b="1" dirty="0" err="1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mos</a:t>
                      </a:r>
                      <a:endParaRPr lang="en-GB" sz="1600" b="1" dirty="0" smtClean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Grade 3/4: </a:t>
                      </a:r>
                      <a:r>
                        <a:rPr lang="de-DE" sz="160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neutropenia</a:t>
                      </a:r>
                      <a:r>
                        <a:rPr lang="de-DE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32%, </a:t>
                      </a:r>
                      <a:r>
                        <a:rPr lang="de-DE" sz="160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thrombocytopenia</a:t>
                      </a:r>
                      <a:r>
                        <a:rPr lang="de-DE" sz="16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25%, </a:t>
                      </a:r>
                      <a:r>
                        <a:rPr lang="de-DE" sz="1600" b="1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anemia</a:t>
                      </a:r>
                      <a:r>
                        <a:rPr lang="de-DE" sz="16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14%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7" marR="91447" marT="45722" marB="4572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61489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</a:t>
                      </a:r>
                      <a:r>
                        <a:rPr lang="de-DE" sz="160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Bortezomib</a:t>
                      </a:r>
                      <a:r>
                        <a:rPr lang="de-DE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+ Dex</a:t>
                      </a:r>
                      <a:r>
                        <a:rPr lang="de-DE" sz="1600" b="1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  <a:p>
                      <a:r>
                        <a:rPr lang="de-DE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(6 </a:t>
                      </a:r>
                      <a:r>
                        <a:rPr lang="de-DE" sz="160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cycles</a:t>
                      </a:r>
                      <a:r>
                        <a:rPr lang="de-DE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+ 6 </a:t>
                      </a:r>
                      <a:r>
                        <a:rPr lang="de-DE" sz="160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cycles</a:t>
                      </a:r>
                      <a:r>
                        <a:rPr lang="de-DE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60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maintenance</a:t>
                      </a:r>
                      <a:r>
                        <a:rPr lang="de-DE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7" marR="91447" marT="45722" marB="4572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n=73,</a:t>
                      </a:r>
                      <a:r>
                        <a:rPr lang="de-DE" sz="16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median </a:t>
                      </a:r>
                      <a:r>
                        <a:rPr lang="de-DE" sz="1600" b="1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</a:t>
                      </a:r>
                      <a:r>
                        <a:rPr lang="de-DE" sz="16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75.8 </a:t>
                      </a:r>
                      <a:r>
                        <a:rPr lang="de-DE" sz="1600" b="1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years</a:t>
                      </a:r>
                      <a:endParaRPr lang="de-DE" sz="1600" b="1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1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≥ PR 69.8%, VGPR 16.5%, CR 13.6%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1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Median PFS 10.8 </a:t>
                      </a:r>
                      <a:r>
                        <a:rPr lang="de-DE" sz="1600" b="1" dirty="0" err="1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mos</a:t>
                      </a:r>
                      <a:endParaRPr lang="de-DE" sz="1600" b="1" dirty="0" smtClean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1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Median OS 23 </a:t>
                      </a:r>
                      <a:r>
                        <a:rPr lang="de-DE" sz="1600" b="1" dirty="0" err="1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mos</a:t>
                      </a:r>
                      <a:endParaRPr lang="de-DE" sz="1600" b="1" dirty="0" smtClean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Grade 3/4: neutropenia:  19.1%, thrombocytopenia 10.9%, sepsis: 19.1%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7" marR="91447" marT="45722" marB="4572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61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</a:t>
                      </a:r>
                      <a:r>
                        <a:rPr lang="de-DE" sz="160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Bortezomib</a:t>
                      </a:r>
                      <a:r>
                        <a:rPr lang="de-DE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+ Dex</a:t>
                      </a:r>
                      <a:r>
                        <a:rPr lang="de-DE" sz="1600" b="1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de-DE" sz="160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</a:t>
                      </a:r>
                      <a:r>
                        <a:rPr lang="de-DE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60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</a:t>
                      </a:r>
                      <a:r>
                        <a:rPr lang="de-DE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6 </a:t>
                      </a:r>
                      <a:r>
                        <a:rPr lang="de-DE" sz="160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cycles</a:t>
                      </a:r>
                      <a:r>
                        <a:rPr lang="de-DE" sz="16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+ 12 </a:t>
                      </a:r>
                      <a:r>
                        <a:rPr lang="de-DE" sz="1600" b="1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mos</a:t>
                      </a:r>
                      <a:r>
                        <a:rPr lang="de-DE" sz="16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600" b="1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consolidation</a:t>
                      </a:r>
                      <a:r>
                        <a:rPr lang="de-DE" sz="16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GB" sz="16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7" marR="91447" marT="45722" marB="4572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n=75,</a:t>
                      </a:r>
                      <a:r>
                        <a:rPr lang="de-DE" sz="16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median </a:t>
                      </a:r>
                      <a:r>
                        <a:rPr lang="de-DE" sz="1600" b="1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</a:t>
                      </a:r>
                      <a:r>
                        <a:rPr lang="de-DE" sz="16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68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1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≥ PR 71.5%, VGPR</a:t>
                      </a:r>
                      <a:r>
                        <a:rPr lang="en-GB" sz="1600" b="1" baseline="0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18.5%, CR 16%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1" baseline="0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 </a:t>
                      </a:r>
                      <a:r>
                        <a:rPr lang="de-DE" sz="1600" b="1" baseline="0" dirty="0" err="1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bortezomib</a:t>
                      </a:r>
                      <a:r>
                        <a:rPr lang="de-DE" sz="1600" b="1" baseline="0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600" b="1" baseline="0" dirty="0" err="1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reduced</a:t>
                      </a:r>
                      <a:r>
                        <a:rPr lang="de-DE" sz="1600" b="1" baseline="0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ORR</a:t>
                      </a:r>
                      <a:endParaRPr lang="en-GB" sz="1600" b="1" baseline="0" dirty="0" smtClean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1" baseline="0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Median TTP 16.5 </a:t>
                      </a:r>
                      <a:r>
                        <a:rPr lang="de-DE" sz="1600" b="1" baseline="0" dirty="0" err="1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mos</a:t>
                      </a:r>
                      <a:r>
                        <a:rPr lang="de-DE" sz="1600" b="1" baseline="0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PFS 15.5 </a:t>
                      </a:r>
                      <a:r>
                        <a:rPr lang="de-DE" sz="1600" b="1" baseline="0" dirty="0" err="1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mos</a:t>
                      </a:r>
                      <a:endParaRPr lang="de-DE" sz="1600" b="1" baseline="0" dirty="0" smtClean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Severe AEs: thrombocytopenia (30.5%), neutropenia (18.5%), infections (12%)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7" marR="91447" marT="45722" marB="4572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Textfeld 4"/>
          <p:cNvSpPr txBox="1">
            <a:spLocks noChangeArrowheads="1"/>
          </p:cNvSpPr>
          <p:nvPr/>
        </p:nvSpPr>
        <p:spPr bwMode="auto">
          <a:xfrm>
            <a:off x="375563" y="6239053"/>
            <a:ext cx="87684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457200" eaLnBrk="1" hangingPunct="1"/>
            <a:r>
              <a:rPr lang="de-DE" altLang="en-US" sz="1200" b="1" dirty="0" smtClean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 charset="0"/>
              </a:rPr>
              <a:t>1. Schey S, et al. </a:t>
            </a:r>
            <a:r>
              <a:rPr lang="de-DE" altLang="en-US" sz="1200" b="1" i="1" dirty="0" smtClean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 charset="0"/>
              </a:rPr>
              <a:t>Blood. </a:t>
            </a:r>
            <a:r>
              <a:rPr lang="de-DE" altLang="en-US" sz="1200" b="1" dirty="0" smtClean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 charset="0"/>
              </a:rPr>
              <a:t>2013;120: Abstract 286</a:t>
            </a:r>
            <a:r>
              <a:rPr lang="en-US" altLang="en-US" sz="1200" b="1" dirty="0" smtClean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 charset="0"/>
              </a:rPr>
              <a:t>; 2. </a:t>
            </a:r>
            <a:r>
              <a:rPr lang="en-US" altLang="en-US" sz="1200" b="1" dirty="0" err="1" smtClean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 charset="0"/>
              </a:rPr>
              <a:t>Rodon</a:t>
            </a:r>
            <a:r>
              <a:rPr lang="en-US" altLang="en-US" sz="1200" b="1" dirty="0" smtClean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 charset="0"/>
              </a:rPr>
              <a:t> G, et al. </a:t>
            </a:r>
            <a:r>
              <a:rPr lang="en-US" altLang="en-US" sz="1200" b="1" i="1" dirty="0" smtClean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 charset="0"/>
              </a:rPr>
              <a:t>Blood. </a:t>
            </a:r>
            <a:r>
              <a:rPr lang="en-US" altLang="en-US" sz="1200" b="1" dirty="0" smtClean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 charset="0"/>
              </a:rPr>
              <a:t>2013;120: Abstract 1971; </a:t>
            </a:r>
            <a:r>
              <a:rPr lang="de-DE" altLang="en-US" sz="1200" b="1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 charset="0"/>
              </a:rPr>
              <a:t>3. Offidani </a:t>
            </a:r>
            <a:r>
              <a:rPr lang="de-DE" altLang="en-US" sz="1200" b="1" dirty="0" smtClean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 charset="0"/>
              </a:rPr>
              <a:t> M, et </a:t>
            </a:r>
            <a:r>
              <a:rPr lang="de-DE" altLang="en-US" sz="1200" b="1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 charset="0"/>
              </a:rPr>
              <a:t>al. </a:t>
            </a:r>
            <a:r>
              <a:rPr lang="de-DE" altLang="en-US" sz="1200" b="1" i="1" dirty="0" smtClean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 charset="0"/>
              </a:rPr>
              <a:t>Blood. </a:t>
            </a:r>
            <a:r>
              <a:rPr lang="de-DE" altLang="en-US" sz="1200" b="1" dirty="0" smtClean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 charset="0"/>
              </a:rPr>
              <a:t>2013;120: Abstract 1974</a:t>
            </a:r>
            <a:endParaRPr lang="de-DE" altLang="en-US" sz="1200" b="1" dirty="0">
              <a:solidFill>
                <a:srgbClr val="FFFFFF"/>
              </a:solidFill>
              <a:latin typeface="Arial"/>
              <a:ea typeface="ＭＳ Ｐゴシック" pitchFamily="34" charset="-128"/>
              <a:cs typeface="Arial" charset="0"/>
            </a:endParaRPr>
          </a:p>
          <a:p>
            <a:pPr defTabSz="457200" eaLnBrk="1" hangingPunct="1"/>
            <a:endParaRPr lang="de-DE" altLang="en-US" sz="1200" b="1" dirty="0" smtClean="0">
              <a:solidFill>
                <a:srgbClr val="FFFFFF"/>
              </a:solidFill>
              <a:latin typeface="Arial"/>
              <a:ea typeface="ＭＳ Ｐゴシック" pitchFamily="34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3161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8209" y="260648"/>
            <a:ext cx="8467725" cy="1143000"/>
          </a:xfrm>
        </p:spPr>
        <p:txBody>
          <a:bodyPr/>
          <a:lstStyle/>
          <a:p>
            <a:r>
              <a:rPr lang="en-GB" sz="3200" dirty="0" smtClean="0"/>
              <a:t>Course of Disease: MM is Characterised by a Pattern of Remission and Relapse</a:t>
            </a:r>
            <a:endParaRPr lang="en-GB" sz="320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8954399"/>
              </p:ext>
            </p:extLst>
          </p:nvPr>
        </p:nvGraphicFramePr>
        <p:xfrm>
          <a:off x="363543" y="4507188"/>
          <a:ext cx="8416518" cy="1371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037266"/>
                <a:gridCol w="1793084"/>
                <a:gridCol w="1793084"/>
                <a:gridCol w="1793084"/>
              </a:tblGrid>
              <a:tr h="324000">
                <a:tc>
                  <a:txBody>
                    <a:bodyPr/>
                    <a:lstStyle/>
                    <a:p>
                      <a:endParaRPr lang="en-GB" b="1" dirty="0">
                        <a:solidFill>
                          <a:schemeClr val="bg2"/>
                        </a:solidFill>
                      </a:endParaRPr>
                    </a:p>
                  </a:txBody>
                  <a:tcPr marL="92948" marR="9294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r>
                        <a:rPr lang="en-GB" b="1" baseline="30000" dirty="0" smtClean="0">
                          <a:solidFill>
                            <a:schemeClr val="bg2"/>
                          </a:solidFill>
                        </a:rPr>
                        <a:t>st</a:t>
                      </a:r>
                      <a:r>
                        <a:rPr lang="en-GB" b="1" dirty="0" smtClean="0">
                          <a:solidFill>
                            <a:schemeClr val="bg2"/>
                          </a:solidFill>
                        </a:rPr>
                        <a:t> line</a:t>
                      </a:r>
                      <a:endParaRPr lang="en-GB" b="1" dirty="0">
                        <a:solidFill>
                          <a:schemeClr val="bg2"/>
                        </a:solidFill>
                      </a:endParaRPr>
                    </a:p>
                  </a:txBody>
                  <a:tcPr marL="92948" marR="9294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r>
                        <a:rPr lang="en-GB" b="1" baseline="30000" dirty="0" smtClean="0">
                          <a:solidFill>
                            <a:schemeClr val="bg2"/>
                          </a:solidFill>
                        </a:rPr>
                        <a:t>nd</a:t>
                      </a:r>
                      <a:r>
                        <a:rPr lang="en-GB" b="1" dirty="0" smtClean="0">
                          <a:solidFill>
                            <a:schemeClr val="bg2"/>
                          </a:solidFill>
                        </a:rPr>
                        <a:t> line</a:t>
                      </a:r>
                      <a:endParaRPr lang="en-GB" b="1" dirty="0">
                        <a:solidFill>
                          <a:schemeClr val="bg2"/>
                        </a:solidFill>
                      </a:endParaRPr>
                    </a:p>
                  </a:txBody>
                  <a:tcPr marL="92948" marR="9294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2"/>
                          </a:solidFill>
                        </a:rPr>
                        <a:t>&gt;3</a:t>
                      </a:r>
                      <a:r>
                        <a:rPr lang="en-GB" b="1" baseline="30000" dirty="0" smtClean="0">
                          <a:solidFill>
                            <a:schemeClr val="bg2"/>
                          </a:solidFill>
                        </a:rPr>
                        <a:t>rd</a:t>
                      </a:r>
                      <a:r>
                        <a:rPr lang="en-GB" b="1" baseline="0" dirty="0" smtClean="0">
                          <a:solidFill>
                            <a:schemeClr val="bg2"/>
                          </a:solidFill>
                        </a:rPr>
                        <a:t> line</a:t>
                      </a:r>
                      <a:endParaRPr lang="en-GB" b="1" dirty="0">
                        <a:solidFill>
                          <a:schemeClr val="bg2"/>
                        </a:solidFill>
                      </a:endParaRPr>
                    </a:p>
                  </a:txBody>
                  <a:tcPr marL="92948" marR="9294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Median OS, months</a:t>
                      </a:r>
                      <a:endParaRPr lang="en-GB" sz="1600" b="1" dirty="0"/>
                    </a:p>
                  </a:txBody>
                  <a:tcPr marL="92948" marR="9294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20–50</a:t>
                      </a:r>
                      <a:endParaRPr lang="en-GB" sz="1600" b="1" dirty="0"/>
                    </a:p>
                  </a:txBody>
                  <a:tcPr marL="92948" marR="9294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14–16</a:t>
                      </a:r>
                      <a:endParaRPr lang="en-GB" sz="1600" b="1" dirty="0"/>
                    </a:p>
                  </a:txBody>
                  <a:tcPr marL="92948" marR="9294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6–10</a:t>
                      </a:r>
                      <a:endParaRPr lang="en-GB" sz="1600" b="1" dirty="0"/>
                    </a:p>
                  </a:txBody>
                  <a:tcPr marL="92948" marR="9294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Sensitivity to chemotherapy</a:t>
                      </a:r>
                      <a:endParaRPr lang="en-GB" sz="1600" b="1" dirty="0"/>
                    </a:p>
                  </a:txBody>
                  <a:tcPr marL="92948" marR="9294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rgbClr val="92D050"/>
                          </a:solidFill>
                        </a:rPr>
                        <a:t>Sensitive</a:t>
                      </a:r>
                      <a:r>
                        <a:rPr lang="en-GB" sz="1600" b="1" dirty="0" smtClean="0"/>
                        <a:t> </a:t>
                      </a:r>
                      <a:endParaRPr lang="en-GB" sz="1600" b="1" dirty="0"/>
                    </a:p>
                  </a:txBody>
                  <a:tcPr marL="92948" marR="9294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Resistant</a:t>
                      </a:r>
                      <a:endParaRPr lang="en-GB" sz="1600" b="1" dirty="0">
                        <a:solidFill>
                          <a:schemeClr val="tx2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92948" marR="9294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Resistant</a:t>
                      </a:r>
                      <a:endParaRPr lang="en-GB" sz="1600" b="1" dirty="0">
                        <a:solidFill>
                          <a:schemeClr val="tx2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92948" marR="9294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Adverse events</a:t>
                      </a:r>
                      <a:endParaRPr lang="en-GB" sz="1600" b="1" dirty="0"/>
                    </a:p>
                  </a:txBody>
                  <a:tcPr marL="92948" marR="9294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rgbClr val="92D050"/>
                          </a:solidFill>
                        </a:rPr>
                        <a:t>Lower risk SAE</a:t>
                      </a:r>
                      <a:endParaRPr lang="en-GB" sz="1600" b="1" dirty="0">
                        <a:solidFill>
                          <a:srgbClr val="92D050"/>
                        </a:solidFill>
                      </a:endParaRPr>
                    </a:p>
                  </a:txBody>
                  <a:tcPr marL="92948" marR="9294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High risk SAE</a:t>
                      </a:r>
                      <a:endParaRPr lang="en-GB" sz="1600" b="1" dirty="0">
                        <a:solidFill>
                          <a:schemeClr val="tx2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92948" marR="9294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High risk SAE</a:t>
                      </a:r>
                      <a:endParaRPr lang="en-GB" sz="1600" b="1" dirty="0">
                        <a:solidFill>
                          <a:schemeClr val="tx2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92948" marR="9294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62200" y="6165304"/>
            <a:ext cx="8530280" cy="515938"/>
          </a:xfrm>
        </p:spPr>
        <p:txBody>
          <a:bodyPr/>
          <a:lstStyle/>
          <a:p>
            <a:r>
              <a:rPr lang="en-GB" sz="1200" b="1" dirty="0" smtClean="0"/>
              <a:t>MGUS, monoclonal </a:t>
            </a:r>
            <a:r>
              <a:rPr lang="en-GB" sz="1200" b="1" dirty="0" err="1" smtClean="0"/>
              <a:t>gammopathy</a:t>
            </a:r>
            <a:r>
              <a:rPr lang="en-GB" sz="1200" b="1" dirty="0" smtClean="0"/>
              <a:t> of unknown significance; MM, multiple myeloma; OS, overall survival; SAE, serious adverse event</a:t>
            </a:r>
          </a:p>
          <a:p>
            <a:endParaRPr lang="en-GB" sz="1200" b="1" dirty="0" smtClean="0"/>
          </a:p>
          <a:p>
            <a:r>
              <a:rPr lang="en-US" sz="1200" b="1" dirty="0"/>
              <a:t>Adapted from: </a:t>
            </a:r>
            <a:r>
              <a:rPr lang="en-US" sz="1200" b="1" dirty="0" err="1"/>
              <a:t>Durie</a:t>
            </a:r>
            <a:r>
              <a:rPr lang="en-US" sz="1200" b="1" dirty="0"/>
              <a:t> BGM. 2008/2009 edition. North Hollywood, CA: International Myeloma Foundation; 2008.</a:t>
            </a:r>
          </a:p>
        </p:txBody>
      </p:sp>
      <p:grpSp>
        <p:nvGrpSpPr>
          <p:cNvPr id="2" name="Group 59"/>
          <p:cNvGrpSpPr/>
          <p:nvPr/>
        </p:nvGrpSpPr>
        <p:grpSpPr>
          <a:xfrm>
            <a:off x="541429" y="1287001"/>
            <a:ext cx="8061143" cy="3108508"/>
            <a:chOff x="541429" y="1556792"/>
            <a:chExt cx="8061142" cy="3108508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2650256" y="1825301"/>
              <a:ext cx="0" cy="2473133"/>
            </a:xfrm>
            <a:prstGeom prst="line">
              <a:avLst/>
            </a:prstGeom>
            <a:ln w="19050">
              <a:solidFill>
                <a:schemeClr val="accent6">
                  <a:alpha val="99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6553580" y="1825774"/>
              <a:ext cx="0" cy="2473133"/>
            </a:xfrm>
            <a:prstGeom prst="line">
              <a:avLst/>
            </a:prstGeom>
            <a:ln w="19050">
              <a:solidFill>
                <a:schemeClr val="accent6">
                  <a:alpha val="99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1"/>
            <p:cNvGrpSpPr/>
            <p:nvPr/>
          </p:nvGrpSpPr>
          <p:grpSpPr>
            <a:xfrm>
              <a:off x="1121997" y="1556792"/>
              <a:ext cx="6661788" cy="391886"/>
              <a:chOff x="1411906" y="1611078"/>
              <a:chExt cx="6661788" cy="391886"/>
            </a:xfrm>
          </p:grpSpPr>
          <p:sp>
            <p:nvSpPr>
              <p:cNvPr id="44" name="Rounded Rectangle 43"/>
              <p:cNvSpPr/>
              <p:nvPr/>
            </p:nvSpPr>
            <p:spPr bwMode="auto">
              <a:xfrm>
                <a:off x="1411906" y="1611078"/>
                <a:ext cx="1505787" cy="391886"/>
              </a:xfrm>
              <a:prstGeom prst="roundRect">
                <a:avLst>
                  <a:gd name="adj" fmla="val 34849"/>
                </a:avLst>
              </a:prstGeom>
              <a:solidFill>
                <a:srgbClr val="0066CC"/>
              </a:solidFill>
              <a:ln>
                <a:headEnd type="oval" w="med" len="med"/>
                <a:tailEnd type="triangl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46800" tIns="46800" rIns="468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40000"/>
                  </a:spcBef>
                  <a:buClr>
                    <a:prstClr val="white"/>
                  </a:buClr>
                </a:pPr>
                <a:r>
                  <a:rPr lang="en-US" sz="1400" b="1" dirty="0" smtClean="0">
                    <a:solidFill>
                      <a:srgbClr val="FFFF00"/>
                    </a:solidFill>
                    <a:cs typeface="Arial" charset="0"/>
                  </a:rPr>
                  <a:t>Asymptomatic</a:t>
                </a:r>
              </a:p>
            </p:txBody>
          </p:sp>
          <p:sp>
            <p:nvSpPr>
              <p:cNvPr id="45" name="Rounded Rectangle 44"/>
              <p:cNvSpPr/>
              <p:nvPr/>
            </p:nvSpPr>
            <p:spPr bwMode="auto">
              <a:xfrm>
                <a:off x="2972493" y="1611078"/>
                <a:ext cx="1584000" cy="391886"/>
              </a:xfrm>
              <a:prstGeom prst="roundRect">
                <a:avLst>
                  <a:gd name="adj" fmla="val 34849"/>
                </a:avLst>
              </a:prstGeom>
              <a:solidFill>
                <a:srgbClr val="0066CC"/>
              </a:solidFill>
              <a:ln>
                <a:headEnd type="oval" w="med" len="med"/>
                <a:tailEnd type="triangl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46800" tIns="46800" rIns="468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40000"/>
                  </a:spcBef>
                  <a:buClr>
                    <a:prstClr val="white"/>
                  </a:buClr>
                </a:pPr>
                <a:r>
                  <a:rPr lang="en-US" sz="1400" b="1" dirty="0" smtClean="0">
                    <a:solidFill>
                      <a:srgbClr val="FFFF00"/>
                    </a:solidFill>
                    <a:cs typeface="Arial" charset="0"/>
                  </a:rPr>
                  <a:t>Symptomatic</a:t>
                </a:r>
              </a:p>
            </p:txBody>
          </p:sp>
          <p:sp>
            <p:nvSpPr>
              <p:cNvPr id="46" name="Rounded Rectangle 45"/>
              <p:cNvSpPr/>
              <p:nvPr/>
            </p:nvSpPr>
            <p:spPr bwMode="auto">
              <a:xfrm>
                <a:off x="4609762" y="1611078"/>
                <a:ext cx="2195531" cy="391886"/>
              </a:xfrm>
              <a:prstGeom prst="roundRect">
                <a:avLst>
                  <a:gd name="adj" fmla="val 34849"/>
                </a:avLst>
              </a:prstGeom>
              <a:solidFill>
                <a:srgbClr val="0066CC"/>
              </a:solidFill>
              <a:ln>
                <a:headEnd type="oval" w="med" len="med"/>
                <a:tailEnd type="triangl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46800" tIns="46800" rIns="468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40000"/>
                  </a:spcBef>
                  <a:buClr>
                    <a:prstClr val="white"/>
                  </a:buClr>
                </a:pPr>
                <a:r>
                  <a:rPr lang="en-US" sz="1400" b="1" dirty="0" smtClean="0">
                    <a:solidFill>
                      <a:srgbClr val="FFFF00"/>
                    </a:solidFill>
                    <a:cs typeface="Arial" charset="0"/>
                  </a:rPr>
                  <a:t>Relapsing</a:t>
                </a:r>
              </a:p>
            </p:txBody>
          </p:sp>
          <p:sp>
            <p:nvSpPr>
              <p:cNvPr id="47" name="Rounded Rectangle 46"/>
              <p:cNvSpPr/>
              <p:nvPr/>
            </p:nvSpPr>
            <p:spPr bwMode="auto">
              <a:xfrm>
                <a:off x="6849694" y="1611078"/>
                <a:ext cx="1224000" cy="391886"/>
              </a:xfrm>
              <a:prstGeom prst="roundRect">
                <a:avLst>
                  <a:gd name="adj" fmla="val 37879"/>
                </a:avLst>
              </a:prstGeom>
              <a:solidFill>
                <a:srgbClr val="0066CC"/>
              </a:solidFill>
              <a:ln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46800" tIns="46800" rIns="468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40000"/>
                  </a:spcBef>
                  <a:buClr>
                    <a:prstClr val="white"/>
                  </a:buClr>
                </a:pPr>
                <a:r>
                  <a:rPr lang="en-US" sz="1400" b="1" dirty="0" smtClean="0">
                    <a:solidFill>
                      <a:srgbClr val="FFFF00"/>
                    </a:solidFill>
                    <a:cs typeface="Arial" charset="0"/>
                  </a:rPr>
                  <a:t>Refractory</a:t>
                </a:r>
              </a:p>
            </p:txBody>
          </p:sp>
        </p:grpSp>
        <p:cxnSp>
          <p:nvCxnSpPr>
            <p:cNvPr id="10" name="Straight Connector 9"/>
            <p:cNvCxnSpPr/>
            <p:nvPr/>
          </p:nvCxnSpPr>
          <p:spPr>
            <a:xfrm>
              <a:off x="1372530" y="2368310"/>
              <a:ext cx="0" cy="19448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358430" y="4305117"/>
              <a:ext cx="6421546" cy="0"/>
            </a:xfrm>
            <a:prstGeom prst="straightConnector1">
              <a:avLst/>
            </a:prstGeom>
            <a:ln w="19050">
              <a:solidFill>
                <a:schemeClr val="tx1">
                  <a:alpha val="99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194362" y="2362656"/>
              <a:ext cx="19191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196794" y="3138211"/>
              <a:ext cx="1645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196794" y="3780856"/>
              <a:ext cx="1645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Up Arrow 14"/>
            <p:cNvSpPr/>
            <p:nvPr/>
          </p:nvSpPr>
          <p:spPr>
            <a:xfrm flipH="1">
              <a:off x="3245717" y="3062829"/>
              <a:ext cx="16450" cy="1325473"/>
            </a:xfrm>
            <a:prstGeom prst="upArrow">
              <a:avLst/>
            </a:prstGeom>
            <a:solidFill>
              <a:schemeClr val="accent1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prstClr val="white"/>
                </a:solidFill>
              </a:endParaRPr>
            </a:p>
          </p:txBody>
        </p:sp>
        <p:sp>
          <p:nvSpPr>
            <p:cNvPr id="16" name="Up Arrow 15"/>
            <p:cNvSpPr/>
            <p:nvPr/>
          </p:nvSpPr>
          <p:spPr>
            <a:xfrm>
              <a:off x="6524551" y="2895099"/>
              <a:ext cx="16450" cy="1493201"/>
            </a:xfrm>
            <a:prstGeom prst="upArrow">
              <a:avLst/>
            </a:prstGeom>
            <a:solidFill>
              <a:schemeClr val="accent1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prstClr val="white"/>
                </a:solidFill>
              </a:endParaRPr>
            </a:p>
          </p:txBody>
        </p:sp>
        <p:sp>
          <p:nvSpPr>
            <p:cNvPr id="17" name="Up Arrow 16"/>
            <p:cNvSpPr/>
            <p:nvPr/>
          </p:nvSpPr>
          <p:spPr>
            <a:xfrm flipH="1">
              <a:off x="5042226" y="3427496"/>
              <a:ext cx="16450" cy="960805"/>
            </a:xfrm>
            <a:prstGeom prst="upArrow">
              <a:avLst/>
            </a:prstGeom>
            <a:solidFill>
              <a:schemeClr val="accent1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prstClr val="white"/>
                </a:solidFill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5634470" y="2174234"/>
              <a:ext cx="1723729" cy="1462080"/>
            </a:xfrm>
            <a:custGeom>
              <a:avLst/>
              <a:gdLst>
                <a:gd name="connsiteX0" fmla="*/ 1131683 w 1131683"/>
                <a:gd name="connsiteY0" fmla="*/ 0 h 1299172"/>
                <a:gd name="connsiteX1" fmla="*/ 715224 w 1131683"/>
                <a:gd name="connsiteY1" fmla="*/ 810285 h 1299172"/>
                <a:gd name="connsiteX2" fmla="*/ 602056 w 1131683"/>
                <a:gd name="connsiteY2" fmla="*/ 493414 h 1299172"/>
                <a:gd name="connsiteX3" fmla="*/ 149382 w 1131683"/>
                <a:gd name="connsiteY3" fmla="*/ 1299172 h 1299172"/>
                <a:gd name="connsiteX4" fmla="*/ 0 w 1131683"/>
                <a:gd name="connsiteY4" fmla="*/ 1290118 h 1299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1683" h="1299172">
                  <a:moveTo>
                    <a:pt x="1131683" y="0"/>
                  </a:moveTo>
                  <a:lnTo>
                    <a:pt x="715224" y="810285"/>
                  </a:lnTo>
                  <a:lnTo>
                    <a:pt x="602056" y="493414"/>
                  </a:lnTo>
                  <a:lnTo>
                    <a:pt x="149382" y="1299172"/>
                  </a:lnTo>
                  <a:lnTo>
                    <a:pt x="0" y="1290118"/>
                  </a:lnTo>
                </a:path>
              </a:pathLst>
            </a:cu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prstClr val="white"/>
                </a:solidFill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4214117" y="3269520"/>
              <a:ext cx="1289350" cy="998494"/>
            </a:xfrm>
            <a:custGeom>
              <a:avLst/>
              <a:gdLst>
                <a:gd name="connsiteX0" fmla="*/ 846499 w 846499"/>
                <a:gd name="connsiteY0" fmla="*/ 321398 h 887240"/>
                <a:gd name="connsiteX1" fmla="*/ 688064 w 846499"/>
                <a:gd name="connsiteY1" fmla="*/ 325925 h 887240"/>
                <a:gd name="connsiteX2" fmla="*/ 543208 w 846499"/>
                <a:gd name="connsiteY2" fmla="*/ 0 h 887240"/>
                <a:gd name="connsiteX3" fmla="*/ 199177 w 846499"/>
                <a:gd name="connsiteY3" fmla="*/ 810285 h 887240"/>
                <a:gd name="connsiteX4" fmla="*/ 40741 w 846499"/>
                <a:gd name="connsiteY4" fmla="*/ 810285 h 887240"/>
                <a:gd name="connsiteX5" fmla="*/ 0 w 846499"/>
                <a:gd name="connsiteY5" fmla="*/ 887240 h 887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6499" h="887240">
                  <a:moveTo>
                    <a:pt x="846499" y="321398"/>
                  </a:moveTo>
                  <a:lnTo>
                    <a:pt x="688064" y="325925"/>
                  </a:lnTo>
                  <a:lnTo>
                    <a:pt x="543208" y="0"/>
                  </a:lnTo>
                  <a:lnTo>
                    <a:pt x="199177" y="810285"/>
                  </a:lnTo>
                  <a:lnTo>
                    <a:pt x="40741" y="810285"/>
                  </a:lnTo>
                  <a:lnTo>
                    <a:pt x="0" y="887240"/>
                  </a:lnTo>
                </a:path>
              </a:pathLst>
            </a:cu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prstClr val="white"/>
                </a:solidFill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4276172" y="4089711"/>
              <a:ext cx="62055" cy="91698"/>
            </a:xfrm>
            <a:custGeom>
              <a:avLst/>
              <a:gdLst>
                <a:gd name="connsiteX0" fmla="*/ 40741 w 40741"/>
                <a:gd name="connsiteY0" fmla="*/ 0 h 81481"/>
                <a:gd name="connsiteX1" fmla="*/ 0 w 40741"/>
                <a:gd name="connsiteY1" fmla="*/ 81481 h 81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741" h="81481">
                  <a:moveTo>
                    <a:pt x="40741" y="0"/>
                  </a:moveTo>
                  <a:lnTo>
                    <a:pt x="0" y="81481"/>
                  </a:lnTo>
                </a:path>
              </a:pathLst>
            </a:cu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prstClr val="white"/>
                </a:solidFill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4091099" y="4089711"/>
              <a:ext cx="124108" cy="183398"/>
            </a:xfrm>
            <a:custGeom>
              <a:avLst/>
              <a:gdLst>
                <a:gd name="connsiteX0" fmla="*/ 81481 w 81481"/>
                <a:gd name="connsiteY0" fmla="*/ 0 h 162963"/>
                <a:gd name="connsiteX1" fmla="*/ 0 w 81481"/>
                <a:gd name="connsiteY1" fmla="*/ 162963 h 162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481" h="162963">
                  <a:moveTo>
                    <a:pt x="81481" y="0"/>
                  </a:moveTo>
                  <a:lnTo>
                    <a:pt x="0" y="162963"/>
                  </a:lnTo>
                </a:path>
              </a:pathLst>
            </a:cu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prstClr val="white"/>
                </a:solidFill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>
              <a:off x="1380306" y="2831405"/>
              <a:ext cx="2771758" cy="1344911"/>
            </a:xfrm>
            <a:custGeom>
              <a:avLst/>
              <a:gdLst>
                <a:gd name="connsiteX0" fmla="*/ 1819747 w 1819747"/>
                <a:gd name="connsiteY0" fmla="*/ 1195058 h 1195058"/>
                <a:gd name="connsiteX1" fmla="*/ 1652258 w 1819747"/>
                <a:gd name="connsiteY1" fmla="*/ 1195058 h 1195058"/>
                <a:gd name="connsiteX2" fmla="*/ 1231272 w 1819747"/>
                <a:gd name="connsiteY2" fmla="*/ 0 h 1195058"/>
                <a:gd name="connsiteX3" fmla="*/ 823866 w 1819747"/>
                <a:gd name="connsiteY3" fmla="*/ 841972 h 1195058"/>
                <a:gd name="connsiteX4" fmla="*/ 0 w 1819747"/>
                <a:gd name="connsiteY4" fmla="*/ 846499 h 1195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747" h="1195058">
                  <a:moveTo>
                    <a:pt x="1819747" y="1195058"/>
                  </a:moveTo>
                  <a:lnTo>
                    <a:pt x="1652258" y="1195058"/>
                  </a:lnTo>
                  <a:lnTo>
                    <a:pt x="1231272" y="0"/>
                  </a:lnTo>
                  <a:lnTo>
                    <a:pt x="823866" y="841972"/>
                  </a:lnTo>
                  <a:lnTo>
                    <a:pt x="0" y="846499"/>
                  </a:lnTo>
                </a:path>
              </a:pathLst>
            </a:cu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prstClr val="white"/>
                </a:solidFill>
              </a:endParaRPr>
            </a:p>
          </p:txBody>
        </p:sp>
        <p:sp>
          <p:nvSpPr>
            <p:cNvPr id="25" name="Down Arrow 24"/>
            <p:cNvSpPr/>
            <p:nvPr/>
          </p:nvSpPr>
          <p:spPr>
            <a:xfrm rot="8100000" flipV="1">
              <a:off x="6316982" y="2539851"/>
              <a:ext cx="73094" cy="274168"/>
            </a:xfrm>
            <a:prstGeom prst="downArrow">
              <a:avLst/>
            </a:prstGeom>
            <a:solidFill>
              <a:schemeClr val="accent1"/>
            </a:solidFill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b="1">
                <a:solidFill>
                  <a:prstClr val="white"/>
                </a:solidFill>
              </a:endParaRPr>
            </a:p>
          </p:txBody>
        </p:sp>
        <p:sp>
          <p:nvSpPr>
            <p:cNvPr id="26" name="Down Arrow 25"/>
            <p:cNvSpPr/>
            <p:nvPr/>
          </p:nvSpPr>
          <p:spPr>
            <a:xfrm rot="8100000" flipV="1">
              <a:off x="4787435" y="3091535"/>
              <a:ext cx="73094" cy="274168"/>
            </a:xfrm>
            <a:prstGeom prst="downArrow">
              <a:avLst/>
            </a:prstGeom>
            <a:solidFill>
              <a:schemeClr val="accent1"/>
            </a:solidFill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b="1">
                <a:solidFill>
                  <a:prstClr val="white"/>
                </a:solidFill>
              </a:endParaRPr>
            </a:p>
          </p:txBody>
        </p:sp>
        <p:sp>
          <p:nvSpPr>
            <p:cNvPr id="27" name="Down Arrow 26"/>
            <p:cNvSpPr/>
            <p:nvPr/>
          </p:nvSpPr>
          <p:spPr>
            <a:xfrm rot="8100000" flipV="1">
              <a:off x="2949618" y="2739068"/>
              <a:ext cx="72926" cy="276045"/>
            </a:xfrm>
            <a:prstGeom prst="downArrow">
              <a:avLst/>
            </a:prstGeom>
            <a:solidFill>
              <a:schemeClr val="accent1"/>
            </a:solidFill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b="1">
                <a:solidFill>
                  <a:prstClr val="white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582353" y="2420889"/>
              <a:ext cx="10589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b="1" dirty="0" smtClean="0">
                  <a:solidFill>
                    <a:prstClr val="white"/>
                  </a:solidFill>
                  <a:latin typeface="+mn-lt"/>
                  <a:ea typeface="+mn-ea"/>
                </a:rPr>
                <a:t>ACTIVE MYELOMA</a:t>
              </a:r>
              <a:endParaRPr lang="en-GB" sz="1000" b="1" dirty="0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957380" y="2591888"/>
              <a:ext cx="16451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b="1" dirty="0" smtClean="0">
                  <a:solidFill>
                    <a:prstClr val="white"/>
                  </a:solidFill>
                  <a:latin typeface="+mn-lt"/>
                  <a:ea typeface="+mn-ea"/>
                </a:rPr>
                <a:t>RELAPSED REFRACTORY</a:t>
              </a:r>
              <a:endParaRPr lang="en-GB" sz="1000" b="1" dirty="0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290921" y="2919233"/>
              <a:ext cx="16451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b="1" dirty="0" smtClean="0">
                  <a:solidFill>
                    <a:prstClr val="white"/>
                  </a:solidFill>
                  <a:latin typeface="+mn-lt"/>
                  <a:ea typeface="+mn-ea"/>
                </a:rPr>
                <a:t>1</a:t>
              </a:r>
              <a:r>
                <a:rPr lang="en-GB" sz="1000" b="1" baseline="30000" dirty="0" smtClean="0">
                  <a:solidFill>
                    <a:prstClr val="white"/>
                  </a:solidFill>
                  <a:latin typeface="+mn-lt"/>
                  <a:ea typeface="+mn-ea"/>
                </a:rPr>
                <a:t>st</a:t>
              </a:r>
              <a:r>
                <a:rPr lang="en-GB" sz="1000" b="1" dirty="0" smtClean="0">
                  <a:solidFill>
                    <a:prstClr val="white"/>
                  </a:solidFill>
                  <a:latin typeface="+mn-lt"/>
                  <a:ea typeface="+mn-ea"/>
                </a:rPr>
                <a:t> RELAPSE</a:t>
              </a:r>
              <a:endParaRPr lang="en-GB" sz="1000" b="1" dirty="0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705130" y="3612257"/>
              <a:ext cx="10208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b="1" dirty="0" smtClean="0">
                  <a:solidFill>
                    <a:prstClr val="white"/>
                  </a:solidFill>
                  <a:latin typeface="+mn-lt"/>
                  <a:ea typeface="+mn-ea"/>
                </a:rPr>
                <a:t>Plateau remission</a:t>
              </a:r>
              <a:endParaRPr lang="en-GB" sz="1000" b="1" dirty="0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286178" y="3103346"/>
              <a:ext cx="14234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b="1" dirty="0" smtClean="0">
                  <a:solidFill>
                    <a:prstClr val="white"/>
                  </a:solidFill>
                  <a:latin typeface="+mn-lt"/>
                  <a:ea typeface="+mn-ea"/>
                </a:rPr>
                <a:t>Smouldering myeloma or MGUS</a:t>
              </a:r>
              <a:endParaRPr lang="en-GB" sz="1000" b="1" dirty="0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433265" y="4388301"/>
              <a:ext cx="16451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 smtClean="0">
                  <a:solidFill>
                    <a:prstClr val="white"/>
                  </a:solidFill>
                  <a:latin typeface="+mn-lt"/>
                  <a:ea typeface="+mn-ea"/>
                </a:rPr>
                <a:t>1</a:t>
              </a:r>
              <a:r>
                <a:rPr lang="en-GB" sz="1200" b="1" baseline="30000" dirty="0" smtClean="0">
                  <a:solidFill>
                    <a:prstClr val="white"/>
                  </a:solidFill>
                  <a:latin typeface="+mn-lt"/>
                  <a:ea typeface="+mn-ea"/>
                </a:rPr>
                <a:t>st</a:t>
              </a:r>
              <a:r>
                <a:rPr lang="en-GB" sz="1200" b="1" dirty="0">
                  <a:solidFill>
                    <a:prstClr val="white"/>
                  </a:solidFill>
                  <a:latin typeface="+mn-lt"/>
                  <a:ea typeface="+mn-ea"/>
                </a:rPr>
                <a:t> </a:t>
              </a:r>
              <a:r>
                <a:rPr lang="en-GB" sz="1200" b="1" dirty="0" smtClean="0">
                  <a:solidFill>
                    <a:prstClr val="white"/>
                  </a:solidFill>
                  <a:latin typeface="+mn-lt"/>
                  <a:ea typeface="+mn-ea"/>
                </a:rPr>
                <a:t>line</a:t>
              </a:r>
              <a:endParaRPr lang="en-GB" sz="1200" b="1" dirty="0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29186" y="4388301"/>
              <a:ext cx="16451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prstClr val="white"/>
                  </a:solidFill>
                  <a:latin typeface="+mn-lt"/>
                  <a:ea typeface="+mn-ea"/>
                </a:rPr>
                <a:t>2</a:t>
              </a:r>
              <a:r>
                <a:rPr lang="en-GB" sz="1200" b="1" baseline="30000" dirty="0">
                  <a:solidFill>
                    <a:prstClr val="white"/>
                  </a:solidFill>
                  <a:latin typeface="+mn-lt"/>
                  <a:ea typeface="+mn-ea"/>
                </a:rPr>
                <a:t>nd </a:t>
              </a:r>
              <a:r>
                <a:rPr lang="en-GB" sz="1200" b="1" dirty="0" smtClean="0">
                  <a:solidFill>
                    <a:prstClr val="white"/>
                  </a:solidFill>
                  <a:latin typeface="+mn-lt"/>
                  <a:ea typeface="+mn-ea"/>
                </a:rPr>
                <a:t>line</a:t>
              </a:r>
              <a:endParaRPr lang="en-GB" sz="1200" b="1" dirty="0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11591" y="4388301"/>
              <a:ext cx="16451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 smtClean="0">
                  <a:solidFill>
                    <a:prstClr val="white"/>
                  </a:solidFill>
                  <a:latin typeface="+mn-lt"/>
                  <a:ea typeface="+mn-ea"/>
                </a:rPr>
                <a:t>3</a:t>
              </a:r>
              <a:r>
                <a:rPr lang="en-GB" sz="1200" b="1" baseline="30000" dirty="0" smtClean="0">
                  <a:solidFill>
                    <a:prstClr val="white"/>
                  </a:solidFill>
                  <a:latin typeface="+mn-lt"/>
                  <a:ea typeface="+mn-ea"/>
                </a:rPr>
                <a:t>rd</a:t>
              </a:r>
              <a:r>
                <a:rPr lang="en-GB" sz="1200" b="1" dirty="0" smtClean="0">
                  <a:solidFill>
                    <a:prstClr val="white"/>
                  </a:solidFill>
                  <a:latin typeface="+mn-lt"/>
                  <a:ea typeface="+mn-ea"/>
                </a:rPr>
                <a:t> line</a:t>
              </a:r>
              <a:endParaRPr lang="en-GB" sz="1200" b="1" dirty="0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78073" y="2228660"/>
              <a:ext cx="6032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b="1" dirty="0" smtClean="0">
                  <a:solidFill>
                    <a:prstClr val="white"/>
                  </a:solidFill>
                  <a:latin typeface="Times New Roman" pitchFamily="18" charset="0"/>
                  <a:ea typeface="+mn-ea"/>
                </a:rPr>
                <a:t>100</a:t>
              </a:r>
              <a:endParaRPr lang="en-GB" sz="1000" b="1" dirty="0">
                <a:solidFill>
                  <a:prstClr val="white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52746" y="2995256"/>
              <a:ext cx="60323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b="1" dirty="0" smtClean="0">
                  <a:solidFill>
                    <a:prstClr val="white"/>
                  </a:solidFill>
                  <a:latin typeface="Times New Roman" pitchFamily="18" charset="0"/>
                  <a:ea typeface="+mn-ea"/>
                </a:rPr>
                <a:t>50</a:t>
              </a:r>
              <a:endParaRPr lang="en-GB" sz="1000" b="1" dirty="0">
                <a:solidFill>
                  <a:prstClr val="white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52746" y="3641407"/>
              <a:ext cx="60323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b="1" dirty="0" smtClean="0">
                  <a:solidFill>
                    <a:prstClr val="white"/>
                  </a:solidFill>
                  <a:latin typeface="Times New Roman" pitchFamily="18" charset="0"/>
                  <a:ea typeface="+mn-ea"/>
                </a:rPr>
                <a:t>20</a:t>
              </a:r>
              <a:endParaRPr lang="en-GB" sz="1000" b="1" dirty="0">
                <a:solidFill>
                  <a:prstClr val="white"/>
                </a:solidFill>
                <a:latin typeface="Times New Roman" pitchFamily="18" charset="0"/>
                <a:ea typeface="+mn-ea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 rot="16200000">
              <a:off x="-267392" y="2959937"/>
              <a:ext cx="19254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 smtClean="0">
                  <a:solidFill>
                    <a:prstClr val="white"/>
                  </a:solidFill>
                  <a:latin typeface="+mn-lt"/>
                  <a:ea typeface="+mn-ea"/>
                </a:rPr>
                <a:t>M protein level, g/L</a:t>
              </a:r>
              <a:endParaRPr lang="en-GB" sz="1400" b="1" dirty="0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48" name="Text Box 38"/>
            <p:cNvSpPr txBox="1">
              <a:spLocks noChangeArrowheads="1"/>
            </p:cNvSpPr>
            <p:nvPr/>
          </p:nvSpPr>
          <p:spPr bwMode="auto">
            <a:xfrm>
              <a:off x="3090312" y="1990001"/>
              <a:ext cx="3033713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FFFFFF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200">
                  <a:solidFill>
                    <a:srgbClr val="FFFFFF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200">
                  <a:solidFill>
                    <a:srgbClr val="FFFFFF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200">
                  <a:solidFill>
                    <a:srgbClr val="FFFFFF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200">
                  <a:solidFill>
                    <a:srgbClr val="FFFFFF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FFFFFF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FFFFFF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FFFFFF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FFFFFF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ea typeface="+mn-ea"/>
                </a:rPr>
                <a:t>Remission duration decreases </a:t>
              </a:r>
              <a:br>
                <a:rPr lang="en-US" sz="1400" b="1" kern="0" dirty="0" smtClean="0">
                  <a:solidFill>
                    <a:prstClr val="white"/>
                  </a:solidFill>
                  <a:ea typeface="+mn-ea"/>
                </a:rPr>
              </a:br>
              <a:r>
                <a:rPr lang="en-US" sz="1400" b="1" kern="0" dirty="0" smtClean="0">
                  <a:solidFill>
                    <a:prstClr val="white"/>
                  </a:solidFill>
                  <a:ea typeface="+mn-ea"/>
                </a:rPr>
                <a:t>with each line of therapy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282555" y="3598131"/>
              <a:ext cx="220911" cy="802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prstClr val="white"/>
                </a:solidFill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5441414" y="3549709"/>
              <a:ext cx="117213" cy="183398"/>
            </a:xfrm>
            <a:custGeom>
              <a:avLst/>
              <a:gdLst>
                <a:gd name="connsiteX0" fmla="*/ 76954 w 76954"/>
                <a:gd name="connsiteY0" fmla="*/ 0 h 162963"/>
                <a:gd name="connsiteX1" fmla="*/ 0 w 76954"/>
                <a:gd name="connsiteY1" fmla="*/ 162963 h 162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954" h="162963">
                  <a:moveTo>
                    <a:pt x="76954" y="0"/>
                  </a:moveTo>
                  <a:lnTo>
                    <a:pt x="0" y="162963"/>
                  </a:lnTo>
                </a:path>
              </a:pathLst>
            </a:cu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prstClr val="white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618208" y="3582540"/>
              <a:ext cx="220911" cy="802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prstClr val="white"/>
                </a:solidFill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5558626" y="3544615"/>
              <a:ext cx="131004" cy="183396"/>
            </a:xfrm>
            <a:custGeom>
              <a:avLst/>
              <a:gdLst>
                <a:gd name="connsiteX0" fmla="*/ 86008 w 86008"/>
                <a:gd name="connsiteY0" fmla="*/ 0 h 162962"/>
                <a:gd name="connsiteX1" fmla="*/ 0 w 86008"/>
                <a:gd name="connsiteY1" fmla="*/ 162962 h 162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008" h="162962">
                  <a:moveTo>
                    <a:pt x="86008" y="0"/>
                  </a:moveTo>
                  <a:lnTo>
                    <a:pt x="0" y="162962"/>
                  </a:lnTo>
                </a:path>
              </a:pathLst>
            </a:cu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prstClr val="white"/>
                </a:solidFill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>
              <a:off x="5264944" y="3636169"/>
              <a:ext cx="235744" cy="0"/>
            </a:xfrm>
            <a:custGeom>
              <a:avLst/>
              <a:gdLst>
                <a:gd name="connsiteX0" fmla="*/ 0 w 235744"/>
                <a:gd name="connsiteY0" fmla="*/ 0 h 0"/>
                <a:gd name="connsiteX1" fmla="*/ 235744 w 235744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5744">
                  <a:moveTo>
                    <a:pt x="0" y="0"/>
                  </a:moveTo>
                  <a:lnTo>
                    <a:pt x="235744" y="0"/>
                  </a:lnTo>
                </a:path>
              </a:pathLst>
            </a:cu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prstClr val="white"/>
                </a:solidFill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>
              <a:off x="5632400" y="3635500"/>
              <a:ext cx="235744" cy="0"/>
            </a:xfrm>
            <a:custGeom>
              <a:avLst/>
              <a:gdLst>
                <a:gd name="connsiteX0" fmla="*/ 0 w 235744"/>
                <a:gd name="connsiteY0" fmla="*/ 0 h 0"/>
                <a:gd name="connsiteX1" fmla="*/ 235744 w 235744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5744">
                  <a:moveTo>
                    <a:pt x="0" y="0"/>
                  </a:moveTo>
                  <a:lnTo>
                    <a:pt x="235744" y="0"/>
                  </a:lnTo>
                </a:path>
              </a:pathLst>
            </a:cu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prstClr val="white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63168" y="2348880"/>
              <a:ext cx="16451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b="1" dirty="0" smtClean="0">
                  <a:solidFill>
                    <a:prstClr val="white"/>
                  </a:solidFill>
                  <a:latin typeface="+mn-lt"/>
                  <a:ea typeface="+mn-ea"/>
                </a:rPr>
                <a:t>2</a:t>
              </a:r>
              <a:r>
                <a:rPr lang="en-GB" sz="1000" b="1" baseline="30000" dirty="0" smtClean="0">
                  <a:solidFill>
                    <a:prstClr val="white"/>
                  </a:solidFill>
                  <a:latin typeface="+mn-lt"/>
                  <a:ea typeface="+mn-ea"/>
                </a:rPr>
                <a:t>nd</a:t>
              </a:r>
              <a:r>
                <a:rPr lang="en-GB" sz="1000" b="1" dirty="0" smtClean="0">
                  <a:solidFill>
                    <a:prstClr val="white"/>
                  </a:solidFill>
                  <a:latin typeface="+mn-lt"/>
                  <a:ea typeface="+mn-ea"/>
                </a:rPr>
                <a:t> RELAPSE</a:t>
              </a:r>
              <a:endParaRPr lang="en-GB" sz="1000" b="1" dirty="0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14104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23528" y="269776"/>
            <a:ext cx="8467725" cy="1143000"/>
          </a:xfrm>
        </p:spPr>
        <p:txBody>
          <a:bodyPr/>
          <a:lstStyle/>
          <a:p>
            <a:r>
              <a:rPr lang="it-IT" sz="3200" dirty="0"/>
              <a:t>Management of </a:t>
            </a:r>
            <a:r>
              <a:rPr lang="it-IT" sz="3200" dirty="0" smtClean="0"/>
              <a:t>Hematologic Toxicity</a:t>
            </a:r>
            <a:endParaRPr lang="it-IT" sz="3200" dirty="0"/>
          </a:p>
        </p:txBody>
      </p:sp>
      <p:graphicFrame>
        <p:nvGraphicFramePr>
          <p:cNvPr id="4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4235"/>
              </p:ext>
            </p:extLst>
          </p:nvPr>
        </p:nvGraphicFramePr>
        <p:xfrm>
          <a:off x="923595" y="1268760"/>
          <a:ext cx="7296811" cy="2304256"/>
        </p:xfrm>
        <a:graphic>
          <a:graphicData uri="http://schemas.openxmlformats.org/drawingml/2006/table">
            <a:tbl>
              <a:tblPr/>
              <a:tblGrid>
                <a:gridCol w="3346578"/>
                <a:gridCol w="3950233"/>
              </a:tblGrid>
              <a:tr h="6308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C89D37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itchFamily="34" charset="0"/>
                        </a:rPr>
                        <a:t>Neutropenia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C89D37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itchFamily="34" charset="0"/>
                        </a:rPr>
                        <a:t>Action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8757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C89D37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During the cycle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C89D37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&lt; 500/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μL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  ANC</a:t>
                      </a:r>
                      <a:endParaRPr kumimoji="0" lang="it-IT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FFFF66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Withhold until grade 1,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FFFF66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reinitiate at lower dose</a:t>
                      </a:r>
                      <a:endParaRPr kumimoji="0" lang="it-IT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76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C89D37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On the first day of next cycle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C89D37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&gt; 1,500/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μL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  ANC</a:t>
                      </a:r>
                      <a:endParaRPr kumimoji="0" lang="it-IT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C89D37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it-IT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marL="101250" marR="10125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6539148"/>
              </p:ext>
            </p:extLst>
          </p:nvPr>
        </p:nvGraphicFramePr>
        <p:xfrm>
          <a:off x="923599" y="4058578"/>
          <a:ext cx="7296810" cy="2106726"/>
        </p:xfrm>
        <a:graphic>
          <a:graphicData uri="http://schemas.openxmlformats.org/drawingml/2006/table">
            <a:tbl>
              <a:tblPr/>
              <a:tblGrid>
                <a:gridCol w="3346577"/>
                <a:gridCol w="3950233"/>
              </a:tblGrid>
              <a:tr h="5767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C89D37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itchFamily="34" charset="0"/>
                        </a:rPr>
                        <a:t>Thrombocytopenia</a:t>
                      </a:r>
                      <a:endParaRPr kumimoji="0" lang="it-IT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C89D37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itchFamily="34" charset="0"/>
                        </a:rPr>
                        <a:t>Action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800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C89D37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During the cycle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C89D37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&lt; 25-50,000/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μL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  PLT</a:t>
                      </a:r>
                      <a:endParaRPr kumimoji="0" lang="it-IT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FFFF66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Withhold until grade 1,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FFFF66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reinitiate at lower dose</a:t>
                      </a:r>
                      <a:endParaRPr kumimoji="0" lang="it-IT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93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C89D37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On the first day of next cycle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C89D37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&lt; 75,000/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μL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  PLT</a:t>
                      </a:r>
                      <a:endParaRPr kumimoji="0" lang="it-IT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C89D37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it-IT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marL="101250" marR="10125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859592" y="6458853"/>
            <a:ext cx="8305800" cy="210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60000"/>
              </a:lnSpc>
              <a:spcBef>
                <a:spcPct val="50000"/>
              </a:spcBef>
              <a:buClr>
                <a:srgbClr val="FFFFFF"/>
              </a:buClr>
              <a:buSzPct val="100000"/>
              <a:buFont typeface="Arial" pitchFamily="34" charset="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Arial" pitchFamily="34" charset="0"/>
                <a:ea typeface="+mn-ea"/>
                <a:cs typeface="Arial" pitchFamily="34" charset="0"/>
              </a:rPr>
              <a:t>ANC, absolute neutrophil count; PLT, platelet</a:t>
            </a:r>
            <a:endParaRPr lang="en-US" sz="1200" b="1" dirty="0">
              <a:solidFill>
                <a:srgbClr val="FFFFFF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00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8018" y="269776"/>
            <a:ext cx="8796470" cy="1143000"/>
          </a:xfrm>
        </p:spPr>
        <p:txBody>
          <a:bodyPr/>
          <a:lstStyle/>
          <a:p>
            <a:r>
              <a:rPr lang="it-IT" sz="3200" dirty="0"/>
              <a:t>Management of </a:t>
            </a:r>
            <a:r>
              <a:rPr lang="it-IT" sz="3200" dirty="0" smtClean="0"/>
              <a:t>Non-Hematological Toxicity</a:t>
            </a:r>
            <a:endParaRPr lang="it-IT" sz="3200" dirty="0"/>
          </a:p>
        </p:txBody>
      </p:sp>
      <p:graphicFrame>
        <p:nvGraphicFramePr>
          <p:cNvPr id="4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4412341"/>
              </p:ext>
            </p:extLst>
          </p:nvPr>
        </p:nvGraphicFramePr>
        <p:xfrm>
          <a:off x="222250" y="1412776"/>
          <a:ext cx="8750300" cy="2290566"/>
        </p:xfrm>
        <a:graphic>
          <a:graphicData uri="http://schemas.openxmlformats.org/drawingml/2006/table">
            <a:tbl>
              <a:tblPr/>
              <a:tblGrid>
                <a:gridCol w="5053828"/>
                <a:gridCol w="3696472"/>
              </a:tblGrid>
              <a:tr h="5006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C89D37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itchFamily="34" charset="0"/>
                        </a:rPr>
                        <a:t>Thromboembolism: risk factors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FFFF66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itchFamily="34" charset="0"/>
                        </a:rPr>
                        <a:t>Action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6950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C89D37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 risk factors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C89D37"/>
                        </a:buClr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Aspirin 100 mg/d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0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C89D37"/>
                        </a:buClr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Previous TE, infection, immobilization, CVC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C89D37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Doxorubicin, high-dose dexamethasone (&gt; 160 mg/mo),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C89D37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Enoxaparin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40 mg/d (4 months) 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 Aspirin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4823869"/>
              </p:ext>
            </p:extLst>
          </p:nvPr>
        </p:nvGraphicFramePr>
        <p:xfrm>
          <a:off x="196850" y="4005064"/>
          <a:ext cx="8750301" cy="1890718"/>
        </p:xfrm>
        <a:graphic>
          <a:graphicData uri="http://schemas.openxmlformats.org/drawingml/2006/table">
            <a:tbl>
              <a:tblPr/>
              <a:tblGrid>
                <a:gridCol w="5117836"/>
                <a:gridCol w="3632465"/>
              </a:tblGrid>
              <a:tr h="5006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C89D37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itchFamily="34" charset="0"/>
                        </a:rPr>
                        <a:t>Peripheral  neuropathy symptoms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C89D37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itchFamily="34" charset="0"/>
                        </a:rPr>
                        <a:t>Action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6950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Grade 1 (paresthesia)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No action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0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Grade 1 with pain or grade 2-3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Withhold until grade 1,                                      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reinitiate at lower dose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219520" y="6170821"/>
            <a:ext cx="8305800" cy="210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60000"/>
              </a:lnSpc>
              <a:spcBef>
                <a:spcPct val="50000"/>
              </a:spcBef>
              <a:buClr>
                <a:srgbClr val="FFFFFF"/>
              </a:buClr>
              <a:buSzPct val="100000"/>
              <a:buFont typeface="Arial" pitchFamily="34" charset="0"/>
              <a:buNone/>
            </a:pPr>
            <a:r>
              <a:rPr lang="en-US" sz="1200" b="1" dirty="0">
                <a:solidFill>
                  <a:srgbClr val="FFFFFF"/>
                </a:solidFill>
                <a:latin typeface="Arial" pitchFamily="34" charset="0"/>
                <a:ea typeface="+mn-ea"/>
                <a:cs typeface="Arial" pitchFamily="34" charset="0"/>
              </a:rPr>
              <a:t>ADL, Activity of Daily Living; CVC, central venous </a:t>
            </a:r>
            <a:r>
              <a:rPr lang="en-US" sz="1200" b="1" dirty="0" smtClean="0">
                <a:solidFill>
                  <a:srgbClr val="FFFFFF"/>
                </a:solidFill>
                <a:latin typeface="Arial" pitchFamily="34" charset="0"/>
                <a:ea typeface="+mn-ea"/>
                <a:cs typeface="Arial" pitchFamily="34" charset="0"/>
              </a:rPr>
              <a:t>catheter; TE, thromboembolism </a:t>
            </a:r>
            <a:endParaRPr lang="en-US" sz="1200" b="1" dirty="0">
              <a:solidFill>
                <a:srgbClr val="FFFFFF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00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38209" y="986245"/>
            <a:ext cx="8467725" cy="1143000"/>
          </a:xfrm>
        </p:spPr>
        <p:txBody>
          <a:bodyPr/>
          <a:lstStyle/>
          <a:p>
            <a:r>
              <a:rPr lang="it-IT" sz="2800" dirty="0" smtClean="0">
                <a:solidFill>
                  <a:srgbClr val="FFFF00"/>
                </a:solidFill>
              </a:rPr>
              <a:t>Dexamethasone-Dose</a:t>
            </a:r>
            <a:endParaRPr lang="it-IT" sz="2800" dirty="0">
              <a:solidFill>
                <a:srgbClr val="FFFF00"/>
              </a:solidFill>
            </a:endParaRPr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2997945"/>
              </p:ext>
            </p:extLst>
          </p:nvPr>
        </p:nvGraphicFramePr>
        <p:xfrm>
          <a:off x="923595" y="1850341"/>
          <a:ext cx="7280871" cy="1495680"/>
        </p:xfrm>
        <a:graphic>
          <a:graphicData uri="http://schemas.openxmlformats.org/drawingml/2006/table">
            <a:tbl>
              <a:tblPr/>
              <a:tblGrid>
                <a:gridCol w="3339267"/>
                <a:gridCol w="3941604"/>
              </a:tblGrid>
              <a:tr h="2370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C89D37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itchFamily="34" charset="0"/>
                        </a:rPr>
                        <a:t>Age 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C89D37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itchFamily="34" charset="0"/>
                        </a:rPr>
                        <a:t>Action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2906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≤ 65 years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40 mg/day  -   twice weekly </a:t>
                      </a:r>
                      <a:r>
                        <a:rPr lang="en-US" b="1" baseline="0" dirty="0" smtClean="0"/>
                        <a:t>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906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65</a:t>
                      </a:r>
                      <a:r>
                        <a:rPr lang="en-US" b="1" baseline="0" dirty="0" smtClean="0"/>
                        <a:t>–</a:t>
                      </a:r>
                      <a:r>
                        <a:rPr lang="en-US" b="1" dirty="0" smtClean="0"/>
                        <a:t>75 years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40 mg/day   -  weekly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906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≥ 75 years 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10-20 mg/day   -   weekly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itolo 1"/>
          <p:cNvSpPr txBox="1">
            <a:spLocks/>
          </p:cNvSpPr>
          <p:nvPr/>
        </p:nvSpPr>
        <p:spPr bwMode="auto">
          <a:xfrm>
            <a:off x="335481" y="3506525"/>
            <a:ext cx="8467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it-IT" sz="2800" kern="0" dirty="0" smtClean="0">
                <a:solidFill>
                  <a:srgbClr val="FFFF00"/>
                </a:solidFill>
              </a:rPr>
              <a:t>Lenalidomide-Dose</a:t>
            </a:r>
            <a:endParaRPr lang="it-IT" sz="2800" kern="0" dirty="0">
              <a:solidFill>
                <a:srgbClr val="FFFF00"/>
              </a:solidFill>
            </a:endParaRPr>
          </a:p>
        </p:txBody>
      </p:sp>
      <p:grpSp>
        <p:nvGrpSpPr>
          <p:cNvPr id="3" name="Gruppo 2"/>
          <p:cNvGrpSpPr/>
          <p:nvPr/>
        </p:nvGrpSpPr>
        <p:grpSpPr>
          <a:xfrm>
            <a:off x="467544" y="4368056"/>
            <a:ext cx="8217263" cy="1797259"/>
            <a:chOff x="1117651" y="4002486"/>
            <a:chExt cx="10557239" cy="1797259"/>
          </a:xfrm>
        </p:grpSpPr>
        <p:graphicFrame>
          <p:nvGraphicFramePr>
            <p:cNvPr id="8" name="Group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51848664"/>
                </p:ext>
              </p:extLst>
            </p:nvPr>
          </p:nvGraphicFramePr>
          <p:xfrm>
            <a:off x="1152406" y="4002486"/>
            <a:ext cx="10522484" cy="1495680"/>
          </p:xfrm>
          <a:graphic>
            <a:graphicData uri="http://schemas.openxmlformats.org/drawingml/2006/table">
              <a:tbl>
                <a:tblPr/>
                <a:tblGrid>
                  <a:gridCol w="3756323"/>
                  <a:gridCol w="4433888"/>
                </a:tblGrid>
                <a:tr h="251472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65000"/>
                          </a:spcBef>
                          <a:spcAft>
                            <a:spcPct val="0"/>
                          </a:spcAft>
                          <a:buClr>
                            <a:srgbClr val="C89D37"/>
                          </a:buClr>
                          <a:buSzPct val="90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20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latin typeface="Arial" pitchFamily="34" charset="0"/>
                          </a:rPr>
                          <a:t>Renal function</a:t>
                        </a:r>
                      </a:p>
                    </a:txBody>
                    <a:tcPr marL="101250" marR="101250" marT="46800" marB="46800" anchor="ctr" horzOverflow="overflow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99CC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65000"/>
                          </a:spcBef>
                          <a:spcAft>
                            <a:spcPct val="0"/>
                          </a:spcAft>
                          <a:buClr>
                            <a:srgbClr val="C89D37"/>
                          </a:buClr>
                          <a:buSzPct val="90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20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latin typeface="Arial" pitchFamily="34" charset="0"/>
                          </a:rPr>
                          <a:t>Action</a:t>
                        </a:r>
                      </a:p>
                    </a:txBody>
                    <a:tcPr marL="101250" marR="101250" marT="46800" marB="46800" anchor="ctr" horzOverflow="overflow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99CCFF"/>
                      </a:solidFill>
                    </a:tcPr>
                  </a:tc>
                </a:tr>
                <a:tr h="349083">
                  <a:tc>
                    <a:txBody>
                      <a:bodyPr/>
                      <a:lstStyle/>
                      <a:p>
                        <a:r>
                          <a:rPr lang="en-US" b="1" dirty="0" smtClean="0"/>
                          <a:t>≥ 50ml/min  </a:t>
                        </a:r>
                        <a:r>
                          <a:rPr lang="en-GB" sz="1800" b="1" dirty="0" err="1" smtClean="0"/>
                          <a:t>CL</a:t>
                        </a:r>
                        <a:r>
                          <a:rPr lang="en-GB" sz="1800" b="1" baseline="-25000" dirty="0" err="1" smtClean="0"/>
                          <a:t>Cr</a:t>
                        </a:r>
                        <a:r>
                          <a:rPr lang="en-GB" sz="1800" b="1" dirty="0" smtClean="0"/>
                          <a:t> </a:t>
                        </a:r>
                        <a:endParaRPr lang="en-US" b="1" dirty="0"/>
                      </a:p>
                    </a:txBody>
                    <a:tcPr marL="102870" marR="10287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GB" sz="1800" b="1" dirty="0" smtClean="0"/>
                          <a:t>25 mg once daily</a:t>
                        </a:r>
                        <a:endParaRPr lang="en-US" sz="1800" b="1" dirty="0" smtClean="0"/>
                      </a:p>
                    </a:txBody>
                    <a:tcPr marL="102870" marR="10287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  <a:tr h="349083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GB" sz="1800" b="1" dirty="0" smtClean="0"/>
                          <a:t>30-50 ml/min</a:t>
                        </a:r>
                        <a:r>
                          <a:rPr lang="en-GB" sz="1800" b="1" dirty="0" smtClean="0">
                            <a:sym typeface="Symbol" pitchFamily="18" charset="2"/>
                          </a:rPr>
                          <a:t>  </a:t>
                        </a:r>
                        <a:r>
                          <a:rPr lang="en-GB" sz="1800" b="1" dirty="0" err="1" smtClean="0"/>
                          <a:t>CL</a:t>
                        </a:r>
                        <a:r>
                          <a:rPr lang="en-GB" sz="1800" b="1" baseline="-25000" dirty="0" err="1" smtClean="0"/>
                          <a:t>Cr</a:t>
                        </a:r>
                        <a:r>
                          <a:rPr lang="en-GB" sz="1800" b="1" dirty="0" smtClean="0"/>
                          <a:t> </a:t>
                        </a:r>
                        <a:endParaRPr lang="en-US" sz="1800" b="1" dirty="0" smtClean="0"/>
                      </a:p>
                    </a:txBody>
                    <a:tcPr marL="102870" marR="10287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GB" sz="1800" b="1" dirty="0" smtClean="0"/>
                          <a:t>10 mg once daily</a:t>
                        </a:r>
                        <a:endParaRPr lang="en-US" sz="1800" b="1" dirty="0" smtClean="0"/>
                      </a:p>
                    </a:txBody>
                    <a:tcPr marL="102870" marR="10287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  <a:tr h="349083">
                  <a:tc>
                    <a:txBody>
                      <a:bodyPr/>
                      <a:lstStyle/>
                      <a:p>
                        <a:r>
                          <a:rPr lang="en-GB" sz="1800" b="1" dirty="0" smtClean="0"/>
                          <a:t>&lt; 30ml/min  </a:t>
                        </a:r>
                        <a:r>
                          <a:rPr lang="en-GB" sz="1800" b="1" dirty="0" err="1" smtClean="0"/>
                          <a:t>CL</a:t>
                        </a:r>
                        <a:r>
                          <a:rPr lang="en-GB" sz="1800" b="1" baseline="-25000" dirty="0" err="1" smtClean="0"/>
                          <a:t>Cr</a:t>
                        </a:r>
                        <a:r>
                          <a:rPr lang="en-GB" sz="1800" b="1" dirty="0" smtClean="0"/>
                          <a:t> </a:t>
                        </a:r>
                        <a:endParaRPr lang="en-US" b="1" dirty="0"/>
                      </a:p>
                    </a:txBody>
                    <a:tcPr marL="102870" marR="10287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GB" sz="1800" b="1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Arial" charset="0"/>
                            <a:ea typeface="+mn-ea"/>
                            <a:cs typeface="+mn-cs"/>
                          </a:rPr>
                          <a:t>5 mg once daily</a:t>
                        </a:r>
                        <a:endPara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endParaRPr>
                      </a:p>
                    </a:txBody>
                    <a:tcPr marL="102870" marR="10287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</a:tbl>
            </a:graphicData>
          </a:graphic>
        </p:graphicFrame>
        <p:sp>
          <p:nvSpPr>
            <p:cNvPr id="9" name="Text Box 17"/>
            <p:cNvSpPr txBox="1">
              <a:spLocks noChangeArrowheads="1"/>
            </p:cNvSpPr>
            <p:nvPr/>
          </p:nvSpPr>
          <p:spPr bwMode="auto">
            <a:xfrm>
              <a:off x="1117651" y="5589238"/>
              <a:ext cx="9344025" cy="2105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Clr>
                  <a:srgbClr val="FFFFFF"/>
                </a:buClr>
                <a:buSzPct val="100000"/>
              </a:pPr>
              <a:r>
                <a:rPr lang="en-GB" sz="1200" b="1" dirty="0" err="1" smtClean="0">
                  <a:solidFill>
                    <a:srgbClr val="FFFFFF"/>
                  </a:solidFill>
                  <a:latin typeface="Arial"/>
                  <a:ea typeface="+mn-ea"/>
                </a:rPr>
                <a:t>CL</a:t>
              </a:r>
              <a:r>
                <a:rPr lang="en-GB" sz="1200" b="1" baseline="-25000" dirty="0" err="1" smtClean="0">
                  <a:solidFill>
                    <a:srgbClr val="FFFFFF"/>
                  </a:solidFill>
                  <a:latin typeface="Arial"/>
                  <a:ea typeface="+mn-ea"/>
                </a:rPr>
                <a:t>Cr</a:t>
              </a:r>
              <a:r>
                <a:rPr lang="en-US" sz="1200" b="1" dirty="0">
                  <a:solidFill>
                    <a:srgbClr val="FFFFFF"/>
                  </a:solidFill>
                  <a:latin typeface="Arial"/>
                  <a:ea typeface="+mn-ea"/>
                  <a:cs typeface="Arial" pitchFamily="34" charset="0"/>
                </a:rPr>
                <a:t> </a:t>
              </a:r>
              <a:r>
                <a:rPr lang="en-US" sz="1200" b="1" dirty="0" smtClean="0">
                  <a:solidFill>
                    <a:srgbClr val="FFFFFF"/>
                  </a:solidFill>
                  <a:latin typeface="Arial"/>
                  <a:ea typeface="+mn-ea"/>
                  <a:cs typeface="Arial" pitchFamily="34" charset="0"/>
                </a:rPr>
                <a:t>, </a:t>
              </a:r>
              <a:r>
                <a:rPr lang="en-US" sz="1200" b="1" dirty="0" smtClean="0">
                  <a:solidFill>
                    <a:srgbClr val="FFFFFF"/>
                  </a:solidFill>
                  <a:latin typeface="Arial" pitchFamily="34" charset="0"/>
                  <a:ea typeface="+mn-ea"/>
                  <a:cs typeface="Arial" pitchFamily="34" charset="0"/>
                </a:rPr>
                <a:t>creatinine clearance</a:t>
              </a:r>
              <a:endParaRPr lang="en-US" sz="1200" b="1" dirty="0">
                <a:solidFill>
                  <a:srgbClr val="FFFFFF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395536" y="6392361"/>
            <a:ext cx="532130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r>
              <a:rPr lang="en-US" sz="1200" b="1" dirty="0" err="1" smtClean="0">
                <a:solidFill>
                  <a:srgbClr val="FFFFFF"/>
                </a:solidFill>
                <a:latin typeface="Arial" pitchFamily="34" charset="0"/>
                <a:ea typeface="+mn-ea"/>
              </a:rPr>
              <a:t>Dimopoulos</a:t>
            </a:r>
            <a:r>
              <a:rPr lang="en-US" sz="1200" b="1" dirty="0" smtClean="0">
                <a:solidFill>
                  <a:srgbClr val="FFFFFF"/>
                </a:solidFill>
                <a:latin typeface="Arial" pitchFamily="34" charset="0"/>
                <a:ea typeface="+mn-ea"/>
              </a:rPr>
              <a:t> MA, et al. </a:t>
            </a:r>
            <a:r>
              <a:rPr lang="en-US" sz="1200" b="1" i="1" dirty="0" smtClean="0">
                <a:solidFill>
                  <a:srgbClr val="FFFFFF"/>
                </a:solidFill>
                <a:latin typeface="Arial" pitchFamily="34" charset="0"/>
                <a:ea typeface="+mn-ea"/>
              </a:rPr>
              <a:t>Leukemia.</a:t>
            </a:r>
            <a:r>
              <a:rPr lang="en-US" sz="1200" b="1" dirty="0" smtClean="0">
                <a:solidFill>
                  <a:srgbClr val="FFFFFF"/>
                </a:solidFill>
                <a:latin typeface="Arial" pitchFamily="34" charset="0"/>
                <a:ea typeface="+mn-ea"/>
              </a:rPr>
              <a:t> 2011;25(5):749-760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91680" y="539969"/>
            <a:ext cx="5696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b="1" dirty="0" smtClean="0">
                <a:solidFill>
                  <a:srgbClr val="F09828"/>
                </a:solidFill>
                <a:latin typeface="Arial"/>
                <a:ea typeface="+mn-ea"/>
              </a:rPr>
              <a:t>Dose Reduction Strategies</a:t>
            </a:r>
            <a:endParaRPr lang="nl-NL" sz="3200" b="1" dirty="0">
              <a:solidFill>
                <a:srgbClr val="F09828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99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128014" y="-99392"/>
            <a:ext cx="8796469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Arial"/>
                <a:ea typeface="+mn-ea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3600" b="1" dirty="0" smtClean="0">
                <a:solidFill>
                  <a:srgbClr val="FF9900"/>
                </a:solidFill>
                <a:latin typeface="Arial"/>
                <a:ea typeface="+mn-ea"/>
              </a:rPr>
              <a:t>Prophylactic Antibiotic  </a:t>
            </a:r>
          </a:p>
          <a:p>
            <a:pPr>
              <a:lnSpc>
                <a:spcPct val="150000"/>
              </a:lnSpc>
            </a:pPr>
            <a:endParaRPr lang="en-US" sz="1400" b="1" dirty="0" smtClean="0">
              <a:solidFill>
                <a:srgbClr val="FF9900"/>
              </a:solidFill>
              <a:latin typeface="Arial"/>
              <a:ea typeface="+mn-ea"/>
            </a:endParaRPr>
          </a:p>
          <a:p>
            <a:r>
              <a:rPr lang="en-US" b="1" dirty="0" smtClean="0">
                <a:solidFill>
                  <a:srgbClr val="FFFFFF"/>
                </a:solidFill>
                <a:latin typeface="Arial"/>
                <a:ea typeface="+mn-ea"/>
              </a:rPr>
              <a:t>		</a:t>
            </a:r>
          </a:p>
          <a:p>
            <a:endParaRPr lang="en-US" b="1" dirty="0" smtClean="0">
              <a:solidFill>
                <a:srgbClr val="FFFFFF"/>
              </a:solidFill>
              <a:latin typeface="Arial"/>
              <a:ea typeface="+mn-ea"/>
            </a:endParaRPr>
          </a:p>
          <a:p>
            <a:endParaRPr lang="en-US" b="1" dirty="0" smtClean="0">
              <a:solidFill>
                <a:srgbClr val="FFFFFF"/>
              </a:solidFill>
              <a:latin typeface="Arial"/>
              <a:ea typeface="+mn-ea"/>
            </a:endParaRPr>
          </a:p>
          <a:p>
            <a:r>
              <a:rPr lang="en-US" b="1" dirty="0" smtClean="0">
                <a:solidFill>
                  <a:srgbClr val="FFFFFF"/>
                </a:solidFill>
                <a:latin typeface="Arial"/>
                <a:ea typeface="+mn-ea"/>
              </a:rPr>
              <a:t> </a:t>
            </a:r>
            <a:endParaRPr lang="en-US" b="1" dirty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3" name="Text Box 17"/>
          <p:cNvSpPr txBox="1">
            <a:spLocks noChangeArrowheads="1"/>
          </p:cNvSpPr>
          <p:nvPr/>
        </p:nvSpPr>
        <p:spPr bwMode="auto">
          <a:xfrm>
            <a:off x="395536" y="6237312"/>
            <a:ext cx="8305800" cy="210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60000"/>
              </a:lnSpc>
              <a:spcBef>
                <a:spcPct val="50000"/>
              </a:spcBef>
              <a:buClr>
                <a:srgbClr val="FFFFFF"/>
              </a:buClr>
              <a:buSzPct val="100000"/>
              <a:buFont typeface="Arial" pitchFamily="34" charset="0"/>
              <a:buNone/>
            </a:pPr>
            <a:r>
              <a:rPr lang="en-US" sz="1200" b="1" dirty="0" smtClean="0">
                <a:solidFill>
                  <a:srgbClr val="FFFFFF"/>
                </a:solidFill>
                <a:latin typeface="Arial" pitchFamily="34" charset="0"/>
                <a:ea typeface="+mn-ea"/>
                <a:cs typeface="Arial" pitchFamily="34" charset="0"/>
              </a:rPr>
              <a:t>ASCT, autologous stem cell transplantation; </a:t>
            </a:r>
            <a:r>
              <a:rPr lang="en-US" sz="1200" b="1" dirty="0" err="1" smtClean="0">
                <a:solidFill>
                  <a:srgbClr val="FFFFFF"/>
                </a:solidFill>
                <a:latin typeface="Arial" pitchFamily="34" charset="0"/>
                <a:ea typeface="+mn-ea"/>
                <a:cs typeface="Arial" pitchFamily="34" charset="0"/>
              </a:rPr>
              <a:t>allo</a:t>
            </a:r>
            <a:r>
              <a:rPr lang="en-US" sz="1200" b="1" dirty="0" smtClean="0">
                <a:solidFill>
                  <a:srgbClr val="FFFFFF"/>
                </a:solidFill>
                <a:latin typeface="Arial" pitchFamily="34" charset="0"/>
                <a:ea typeface="+mn-ea"/>
                <a:cs typeface="Arial" pitchFamily="34" charset="0"/>
              </a:rPr>
              <a:t>-SCT, allogeneic stem cell transplantation</a:t>
            </a:r>
            <a:endParaRPr lang="en-US" sz="1200" b="1" dirty="0">
              <a:solidFill>
                <a:srgbClr val="FFFFFF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graphicFrame>
        <p:nvGraphicFramePr>
          <p:cNvPr id="4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0412216"/>
              </p:ext>
            </p:extLst>
          </p:nvPr>
        </p:nvGraphicFramePr>
        <p:xfrm>
          <a:off x="243997" y="1384186"/>
          <a:ext cx="8750300" cy="3280758"/>
        </p:xfrm>
        <a:graphic>
          <a:graphicData uri="http://schemas.openxmlformats.org/drawingml/2006/table">
            <a:tbl>
              <a:tblPr/>
              <a:tblGrid>
                <a:gridCol w="4013200"/>
                <a:gridCol w="4737100"/>
              </a:tblGrid>
              <a:tr h="5006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C89D37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itchFamily="34" charset="0"/>
                        </a:rPr>
                        <a:t>Infection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FFFF66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itchFamily="34" charset="0"/>
                        </a:rPr>
                        <a:t>Action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6950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C89D37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At least for the first 3 cycles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C89D37"/>
                        </a:buClr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Prophylactic antibiotic 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0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C89D37"/>
                        </a:buClr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Low blood counts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C89D37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Immediate antibiotic treatment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0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C89D37"/>
                        </a:buClr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Bortezomib, ASCT/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allo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-SCT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C89D37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Prophylactic acyclovir 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0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C89D37"/>
                        </a:buClr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C89D37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Vaccination against influenza, Streptococcus pneumonia and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Haemophilus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influenzae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081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-100519" y="476672"/>
            <a:ext cx="9345037" cy="890266"/>
          </a:xfrm>
        </p:spPr>
        <p:txBody>
          <a:bodyPr/>
          <a:lstStyle/>
          <a:p>
            <a:r>
              <a:rPr lang="it-IT" sz="2800" dirty="0" smtClean="0"/>
              <a:t>Pomalidomide + Low-Dose dexamethasone </a:t>
            </a:r>
            <a:br>
              <a:rPr lang="it-IT" sz="2800" dirty="0" smtClean="0"/>
            </a:br>
            <a:r>
              <a:rPr lang="it-IT" sz="2800" dirty="0" smtClean="0"/>
              <a:t>MM-008</a:t>
            </a:r>
            <a:endParaRPr lang="it-IT" sz="2800" dirty="0"/>
          </a:p>
        </p:txBody>
      </p:sp>
      <p:graphicFrame>
        <p:nvGraphicFramePr>
          <p:cNvPr id="8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0249724"/>
              </p:ext>
            </p:extLst>
          </p:nvPr>
        </p:nvGraphicFramePr>
        <p:xfrm>
          <a:off x="193485" y="2666447"/>
          <a:ext cx="8771003" cy="1890718"/>
        </p:xfrm>
        <a:graphic>
          <a:graphicData uri="http://schemas.openxmlformats.org/drawingml/2006/table">
            <a:tbl>
              <a:tblPr/>
              <a:tblGrid>
                <a:gridCol w="4022695"/>
                <a:gridCol w="4748308"/>
              </a:tblGrid>
              <a:tr h="5006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C89D37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itchFamily="34" charset="0"/>
                        </a:rPr>
                        <a:t>Renal function</a:t>
                      </a:r>
                    </a:p>
                  </a:txBody>
                  <a:tcPr marL="101250" marR="10125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C89D37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itchFamily="34" charset="0"/>
                        </a:rPr>
                        <a:t>Action</a:t>
                      </a:r>
                    </a:p>
                  </a:txBody>
                  <a:tcPr marL="101250" marR="10125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69502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≥ 60ml/min  </a:t>
                      </a:r>
                      <a:r>
                        <a:rPr lang="en-GB" sz="1600" b="1" dirty="0" err="1" smtClean="0"/>
                        <a:t>CL</a:t>
                      </a:r>
                      <a:r>
                        <a:rPr lang="en-GB" sz="1600" b="1" baseline="-25000" dirty="0" err="1" smtClean="0"/>
                        <a:t>Cr</a:t>
                      </a:r>
                      <a:r>
                        <a:rPr lang="en-GB" sz="1600" b="1" dirty="0" smtClean="0"/>
                        <a:t> </a:t>
                      </a:r>
                      <a:endParaRPr lang="en-US" sz="1600" b="1" dirty="0"/>
                    </a:p>
                  </a:txBody>
                  <a:tcPr marL="102870" marR="1028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it-IT" altLang="en-US" sz="1600" b="1" dirty="0" smtClean="0">
                          <a:solidFill>
                            <a:srgbClr val="FFFFFF"/>
                          </a:solidFill>
                          <a:latin typeface="Arial" pitchFamily="34" charset="0"/>
                        </a:rPr>
                        <a:t>POM 4 mg/day d 1-21/28</a:t>
                      </a:r>
                    </a:p>
                  </a:txBody>
                  <a:tcPr marL="102870" marR="1028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020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&lt; 30ml/min  </a:t>
                      </a:r>
                      <a:r>
                        <a:rPr lang="en-GB" sz="1600" b="1" dirty="0" err="1" smtClean="0"/>
                        <a:t>CL</a:t>
                      </a:r>
                      <a:r>
                        <a:rPr lang="en-GB" sz="1600" b="1" baseline="-25000" dirty="0" err="1" smtClean="0"/>
                        <a:t>Cr</a:t>
                      </a:r>
                      <a:r>
                        <a:rPr lang="en-GB" sz="1600" b="1" dirty="0" smtClean="0"/>
                        <a:t> </a:t>
                      </a:r>
                      <a:endParaRPr lang="en-US" sz="1600" b="1" dirty="0"/>
                    </a:p>
                  </a:txBody>
                  <a:tcPr marL="102870" marR="1028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it-IT" altLang="en-US" sz="1600" b="1" dirty="0" smtClean="0">
                          <a:solidFill>
                            <a:srgbClr val="FFFFFF"/>
                          </a:solidFill>
                          <a:latin typeface="Arial" pitchFamily="34" charset="0"/>
                        </a:rPr>
                        <a:t>POM 2 mg/day  escalating to 4 mg/day</a:t>
                      </a:r>
                      <a:endParaRPr lang="it-IT" altLang="en-US" sz="1600" b="1" dirty="0" smtClean="0">
                        <a:solidFill>
                          <a:srgbClr val="FFFFFF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2870" marR="1028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323528" y="6392361"/>
            <a:ext cx="532130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r>
              <a:rPr lang="it-IT" altLang="en-US" sz="1200" b="1" dirty="0">
                <a:solidFill>
                  <a:srgbClr val="FFFFFF"/>
                </a:solidFill>
                <a:latin typeface="Arial" pitchFamily="34" charset="0"/>
                <a:ea typeface="+mn-ea"/>
              </a:rPr>
              <a:t>Siegel </a:t>
            </a:r>
            <a:r>
              <a:rPr lang="it-IT" altLang="en-US" sz="1200" b="1" dirty="0" smtClean="0">
                <a:solidFill>
                  <a:srgbClr val="FFFFFF"/>
                </a:solidFill>
                <a:latin typeface="Arial" pitchFamily="34" charset="0"/>
                <a:ea typeface="+mn-ea"/>
              </a:rPr>
              <a:t>DS, </a:t>
            </a:r>
            <a:r>
              <a:rPr lang="it-IT" altLang="en-US" sz="1200" b="1" dirty="0">
                <a:solidFill>
                  <a:srgbClr val="FFFFFF"/>
                </a:solidFill>
                <a:latin typeface="Arial" pitchFamily="34" charset="0"/>
                <a:ea typeface="+mn-ea"/>
              </a:rPr>
              <a:t>et al. </a:t>
            </a:r>
            <a:r>
              <a:rPr lang="it-IT" altLang="en-US" sz="1200" b="1" i="1" dirty="0" smtClean="0">
                <a:solidFill>
                  <a:srgbClr val="FFFFFF"/>
                </a:solidFill>
                <a:latin typeface="Arial" pitchFamily="34" charset="0"/>
                <a:ea typeface="+mn-ea"/>
              </a:rPr>
              <a:t>Blood. </a:t>
            </a:r>
            <a:r>
              <a:rPr lang="it-IT" altLang="en-US" sz="1200" b="1" dirty="0" smtClean="0">
                <a:solidFill>
                  <a:srgbClr val="FFFFFF"/>
                </a:solidFill>
                <a:latin typeface="Arial" pitchFamily="34" charset="0"/>
                <a:ea typeface="+mn-ea"/>
              </a:rPr>
              <a:t>2013;120: Abstract 3185</a:t>
            </a:r>
            <a:r>
              <a:rPr lang="en-US" sz="1200" b="1" dirty="0" smtClean="0">
                <a:solidFill>
                  <a:srgbClr val="FFFFFF"/>
                </a:solidFill>
                <a:latin typeface="Arial" pitchFamily="34" charset="0"/>
                <a:ea typeface="+mn-ea"/>
              </a:rPr>
              <a:t> 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55513" y="1444714"/>
            <a:ext cx="88417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it-IT" sz="2000" b="1" dirty="0">
                <a:solidFill>
                  <a:srgbClr val="FFFF00"/>
                </a:solidFill>
                <a:latin typeface="Arial" pitchFamily="34" charset="0"/>
                <a:ea typeface="+mn-ea"/>
              </a:rPr>
              <a:t>A </a:t>
            </a:r>
            <a:r>
              <a:rPr lang="it-IT" sz="2000" b="1" dirty="0" smtClean="0">
                <a:solidFill>
                  <a:srgbClr val="FFFF00"/>
                </a:solidFill>
                <a:latin typeface="Arial" pitchFamily="34" charset="0"/>
                <a:ea typeface="+mn-ea"/>
              </a:rPr>
              <a:t>phase </a:t>
            </a:r>
            <a:r>
              <a:rPr lang="it-IT" sz="2000" b="1" dirty="0">
                <a:solidFill>
                  <a:srgbClr val="FFFF00"/>
                </a:solidFill>
                <a:latin typeface="Arial" pitchFamily="34" charset="0"/>
                <a:ea typeface="+mn-ea"/>
              </a:rPr>
              <a:t>1 </a:t>
            </a:r>
            <a:r>
              <a:rPr lang="it-IT" sz="2000" b="1" dirty="0" smtClean="0">
                <a:solidFill>
                  <a:srgbClr val="FFFF00"/>
                </a:solidFill>
                <a:latin typeface="Arial" pitchFamily="34" charset="0"/>
                <a:ea typeface="+mn-ea"/>
              </a:rPr>
              <a:t>study in patients with R/R MM </a:t>
            </a:r>
            <a:r>
              <a:rPr lang="it-IT" sz="2000" b="1" dirty="0">
                <a:solidFill>
                  <a:srgbClr val="FFFF00"/>
                </a:solidFill>
                <a:latin typeface="Arial" pitchFamily="34" charset="0"/>
                <a:ea typeface="+mn-ea"/>
              </a:rPr>
              <a:t>and </a:t>
            </a:r>
            <a:r>
              <a:rPr lang="it-IT" sz="2000" b="1" dirty="0" smtClean="0">
                <a:solidFill>
                  <a:srgbClr val="FFFF00"/>
                </a:solidFill>
                <a:latin typeface="Arial" pitchFamily="34" charset="0"/>
                <a:ea typeface="+mn-ea"/>
              </a:rPr>
              <a:t>impaired </a:t>
            </a:r>
            <a:r>
              <a:rPr lang="it-IT" sz="2000" b="1" dirty="0">
                <a:solidFill>
                  <a:srgbClr val="FFFF00"/>
                </a:solidFill>
                <a:latin typeface="Arial" pitchFamily="34" charset="0"/>
                <a:ea typeface="+mn-ea"/>
              </a:rPr>
              <a:t>renal function</a:t>
            </a:r>
          </a:p>
        </p:txBody>
      </p:sp>
    </p:spTree>
    <p:extLst>
      <p:ext uri="{BB962C8B-B14F-4D97-AF65-F5344CB8AC3E}">
        <p14:creationId xmlns:p14="http://schemas.microsoft.com/office/powerpoint/2010/main" val="293174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969" name="Rectangle 1"/>
          <p:cNvSpPr>
            <a:spLocks noChangeArrowheads="1"/>
          </p:cNvSpPr>
          <p:nvPr/>
        </p:nvSpPr>
        <p:spPr bwMode="auto">
          <a:xfrm>
            <a:off x="909876" y="404664"/>
            <a:ext cx="733944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altLang="ja-JP" sz="2800" b="1" dirty="0" smtClean="0">
                <a:solidFill>
                  <a:srgbClr val="FF9900"/>
                </a:solidFill>
                <a:latin typeface="Arial" pitchFamily="34" charset="0"/>
                <a:ea typeface="MS Mincho" pitchFamily="49" charset="-128"/>
                <a:cs typeface="Arial" pitchFamily="34" charset="0"/>
              </a:rPr>
              <a:t>Management of Adverse Events</a:t>
            </a:r>
          </a:p>
          <a:p>
            <a:pPr algn="ctr"/>
            <a:r>
              <a:rPr lang="en-GB" altLang="ja-JP" sz="2800" b="1" dirty="0" smtClean="0">
                <a:solidFill>
                  <a:srgbClr val="FF9900"/>
                </a:solidFill>
                <a:latin typeface="Arial" pitchFamily="34" charset="0"/>
                <a:ea typeface="MS Mincho" pitchFamily="49" charset="-128"/>
                <a:cs typeface="Arial" pitchFamily="34" charset="0"/>
              </a:rPr>
              <a:t>in MM Patients Treated With Novel Agents</a:t>
            </a:r>
            <a:endParaRPr lang="it-IT" altLang="ja-JP" sz="2800" b="1" dirty="0" smtClean="0">
              <a:solidFill>
                <a:srgbClr val="FF99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graphicFrame>
        <p:nvGraphicFramePr>
          <p:cNvPr id="5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1173405"/>
              </p:ext>
            </p:extLst>
          </p:nvPr>
        </p:nvGraphicFramePr>
        <p:xfrm>
          <a:off x="222250" y="1844824"/>
          <a:ext cx="8750300" cy="1890718"/>
        </p:xfrm>
        <a:graphic>
          <a:graphicData uri="http://schemas.openxmlformats.org/drawingml/2006/table">
            <a:tbl>
              <a:tblPr/>
              <a:tblGrid>
                <a:gridCol w="4013200"/>
                <a:gridCol w="4737100"/>
              </a:tblGrid>
              <a:tr h="5006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C89D37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itchFamily="34" charset="0"/>
                        </a:rPr>
                        <a:t>Skin toxicity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C89D37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itchFamily="34" charset="0"/>
                        </a:rPr>
                        <a:t>Action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6950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Grade 1 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Steroids and antihistamines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0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Grade 1 with pain or grade 2-3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Steroids and antihistamines,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withhold until grade 1, reinitiate at lower dose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9600228"/>
              </p:ext>
            </p:extLst>
          </p:nvPr>
        </p:nvGraphicFramePr>
        <p:xfrm>
          <a:off x="214188" y="4346594"/>
          <a:ext cx="8750300" cy="1890718"/>
        </p:xfrm>
        <a:graphic>
          <a:graphicData uri="http://schemas.openxmlformats.org/drawingml/2006/table">
            <a:tbl>
              <a:tblPr/>
              <a:tblGrid>
                <a:gridCol w="4013200"/>
                <a:gridCol w="4737100"/>
              </a:tblGrid>
              <a:tr h="5006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C89D37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itchFamily="34" charset="0"/>
                        </a:rPr>
                        <a:t>Gastrointestinal toxicity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C89D37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itchFamily="34" charset="0"/>
                        </a:rPr>
                        <a:t>Action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6950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Grade 1 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Supportive therapy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0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Grade 1 with pain or grade 2-3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Supportive therapy,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withhold until grade 1, reinitiate at lower dose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52047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" y="269776"/>
            <a:ext cx="9144004" cy="1143000"/>
          </a:xfrm>
        </p:spPr>
        <p:txBody>
          <a:bodyPr/>
          <a:lstStyle/>
          <a:p>
            <a:r>
              <a:rPr lang="en-US" sz="3600" dirty="0" smtClean="0"/>
              <a:t>prIME </a:t>
            </a:r>
            <a:r>
              <a:rPr lang="en-US" sz="3600" dirty="0" err="1" smtClean="0"/>
              <a:t>Points</a:t>
            </a:r>
            <a:r>
              <a:rPr lang="en-US" sz="3600" baseline="30000" dirty="0" err="1" smtClean="0"/>
              <a:t>TM</a:t>
            </a:r>
            <a:r>
              <a:rPr lang="en-US" sz="3600" dirty="0" smtClean="0"/>
              <a:t> </a:t>
            </a:r>
            <a:endParaRPr lang="el-GR" sz="3600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764704" y="1340768"/>
            <a:ext cx="9884588" cy="4248472"/>
          </a:xfrm>
        </p:spPr>
        <p:txBody>
          <a:bodyPr/>
          <a:lstStyle/>
          <a:p>
            <a:pPr>
              <a:buBlip>
                <a:blip r:embed="rId4"/>
              </a:buBlip>
            </a:pPr>
            <a:r>
              <a:rPr lang="en-US" sz="2600" dirty="0" smtClean="0"/>
              <a:t>Evaluation of disease status</a:t>
            </a:r>
          </a:p>
          <a:p>
            <a:pPr lvl="1"/>
            <a:r>
              <a:rPr lang="en-US" sz="2600" dirty="0" smtClean="0"/>
              <a:t>Early –Late relapse</a:t>
            </a:r>
          </a:p>
          <a:p>
            <a:pPr lvl="1"/>
            <a:r>
              <a:rPr lang="en-US" sz="2600" dirty="0" smtClean="0"/>
              <a:t>Sensitive – Resistant  disease</a:t>
            </a:r>
          </a:p>
          <a:p>
            <a:pPr marL="533400" indent="-533400">
              <a:buFontTx/>
              <a:buAutoNum type="arabicPeriod"/>
            </a:pPr>
            <a:endParaRPr lang="en-US" sz="2600" dirty="0" smtClean="0"/>
          </a:p>
          <a:p>
            <a:pPr>
              <a:buBlip>
                <a:blip r:embed="rId4"/>
              </a:buBlip>
            </a:pPr>
            <a:r>
              <a:rPr lang="en-US" sz="2600" dirty="0" smtClean="0"/>
              <a:t>Evaluation of patient status</a:t>
            </a:r>
          </a:p>
          <a:p>
            <a:pPr lvl="1"/>
            <a:r>
              <a:rPr lang="en-US" sz="2600" dirty="0" smtClean="0"/>
              <a:t>Fit  - Frail condition </a:t>
            </a:r>
          </a:p>
          <a:p>
            <a:pPr marL="990600" lvl="1" indent="-533400">
              <a:buNone/>
            </a:pPr>
            <a:r>
              <a:rPr lang="en-US" sz="2600" dirty="0" smtClean="0"/>
              <a:t> </a:t>
            </a:r>
          </a:p>
          <a:p>
            <a:pPr>
              <a:buBlip>
                <a:blip r:embed="rId4"/>
              </a:buBlip>
            </a:pPr>
            <a:r>
              <a:rPr lang="en-US" sz="2600" dirty="0" smtClean="0"/>
              <a:t>Prompt  action  on adverse event</a:t>
            </a:r>
          </a:p>
          <a:p>
            <a:pPr lvl="1"/>
            <a:r>
              <a:rPr lang="en-US" sz="2600" dirty="0" smtClean="0"/>
              <a:t>withhold until grade 1</a:t>
            </a:r>
          </a:p>
          <a:p>
            <a:pPr lvl="1"/>
            <a:r>
              <a:rPr lang="en-US" sz="2600" dirty="0" smtClean="0"/>
              <a:t>reinitiate at lower dose</a:t>
            </a:r>
          </a:p>
        </p:txBody>
      </p:sp>
    </p:spTree>
    <p:extLst>
      <p:ext uri="{BB962C8B-B14F-4D97-AF65-F5344CB8AC3E}">
        <p14:creationId xmlns:p14="http://schemas.microsoft.com/office/powerpoint/2010/main" val="298333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060" y="216446"/>
            <a:ext cx="8734425" cy="476250"/>
          </a:xfrm>
          <a:noFill/>
        </p:spPr>
        <p:txBody>
          <a:bodyPr/>
          <a:lstStyle/>
          <a:p>
            <a:r>
              <a:rPr lang="en-US" dirty="0" smtClean="0"/>
              <a:t>Therapeutic Algorithm</a:t>
            </a:r>
          </a:p>
        </p:txBody>
      </p:sp>
      <p:graphicFrame>
        <p:nvGraphicFramePr>
          <p:cNvPr id="209950" name="Group 30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384677639"/>
              </p:ext>
            </p:extLst>
          </p:nvPr>
        </p:nvGraphicFramePr>
        <p:xfrm>
          <a:off x="411538" y="914832"/>
          <a:ext cx="8334374" cy="3378264"/>
        </p:xfrm>
        <a:graphic>
          <a:graphicData uri="http://schemas.openxmlformats.org/drawingml/2006/table">
            <a:tbl>
              <a:tblPr/>
              <a:tblGrid>
                <a:gridCol w="1354037"/>
                <a:gridCol w="2371357"/>
                <a:gridCol w="2304490"/>
                <a:gridCol w="2304490"/>
              </a:tblGrid>
              <a:tr h="306575">
                <a:tc>
                  <a:txBody>
                    <a:bodyPr/>
                    <a:lstStyle/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 Young fit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 Elderly fit 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Elderly unfit/frail  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528816">
                <a:tc>
                  <a:txBody>
                    <a:bodyPr/>
                    <a:lstStyle/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Diagnosis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VTD - ASCT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MPV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Rd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1° Relapse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Bort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-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Dex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Len-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Dex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Bort-Dex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40608">
                <a:tc>
                  <a:txBody>
                    <a:bodyPr/>
                    <a:lstStyle/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2° Relapse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Len-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Dex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Bort-Dex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Len-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Dex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3° Relapse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Pom-Dex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Pom-Dex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Pom-Dex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304">
                <a:tc>
                  <a:txBody>
                    <a:bodyPr/>
                    <a:lstStyle/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3° Relapse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Carf-Dex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Carfilzomib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Carfilzomib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5800">
                <a:tc>
                  <a:txBody>
                    <a:bodyPr/>
                    <a:lstStyle/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4° Relapse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Thal-Dex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Thal-Dex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Thal-Dex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9949" name="Rectangle 29"/>
          <p:cNvSpPr>
            <a:spLocks noChangeArrowheads="1"/>
          </p:cNvSpPr>
          <p:nvPr/>
        </p:nvSpPr>
        <p:spPr bwMode="auto">
          <a:xfrm>
            <a:off x="-277809" y="5829301"/>
            <a:ext cx="95361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Ctr="1">
            <a:spAutoFit/>
          </a:bodyPr>
          <a:lstStyle/>
          <a:p>
            <a:pPr eaLnBrk="1" hangingPunct="1">
              <a:spcBef>
                <a:spcPct val="40000"/>
              </a:spcBef>
              <a:buClr>
                <a:srgbClr val="F09828"/>
              </a:buClr>
            </a:pPr>
            <a:r>
              <a:rPr lang="en-US" sz="2000" smtClean="0">
                <a:solidFill>
                  <a:srgbClr val="FFFFFF"/>
                </a:solidFill>
                <a:latin typeface="Arial"/>
              </a:rPr>
              <a:t> 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2279211" y="5038144"/>
            <a:ext cx="4600940" cy="163121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ctr" eaLnBrk="1" hangingPunct="1"/>
            <a:r>
              <a:rPr lang="it-IT" sz="2000" b="1" dirty="0" smtClean="0">
                <a:solidFill>
                  <a:srgbClr val="FFFFFF"/>
                </a:solidFill>
                <a:latin typeface="Arial"/>
                <a:sym typeface="Wingdings" pitchFamily="2" charset="2"/>
              </a:rPr>
              <a:t>Asymptomatic Progressive </a:t>
            </a:r>
            <a:r>
              <a:rPr lang="it-IT" sz="2000" b="1" dirty="0">
                <a:solidFill>
                  <a:srgbClr val="FFFFFF"/>
                </a:solidFill>
                <a:latin typeface="Arial"/>
                <a:sym typeface="Wingdings" pitchFamily="2" charset="2"/>
              </a:rPr>
              <a:t>D</a:t>
            </a:r>
            <a:r>
              <a:rPr lang="it-IT" sz="2000" b="1" dirty="0" smtClean="0">
                <a:solidFill>
                  <a:srgbClr val="FFFFFF"/>
                </a:solidFill>
                <a:latin typeface="Arial"/>
                <a:sym typeface="Wingdings" pitchFamily="2" charset="2"/>
              </a:rPr>
              <a:t>isease </a:t>
            </a:r>
          </a:p>
          <a:p>
            <a:pPr algn="ctr" eaLnBrk="1" hangingPunct="1"/>
            <a:endParaRPr lang="it-IT" sz="2000" b="1" dirty="0" smtClean="0">
              <a:solidFill>
                <a:srgbClr val="FFFFFF"/>
              </a:solidFill>
              <a:latin typeface="Arial"/>
              <a:sym typeface="Wingdings" pitchFamily="2" charset="2"/>
            </a:endParaRPr>
          </a:p>
          <a:p>
            <a:pPr algn="ctr" eaLnBrk="1" hangingPunct="1"/>
            <a:r>
              <a:rPr lang="it-IT" sz="2000" b="1" dirty="0" smtClean="0">
                <a:solidFill>
                  <a:srgbClr val="FFFFFF"/>
                </a:solidFill>
                <a:latin typeface="Arial"/>
                <a:sym typeface="Wingdings" pitchFamily="2" charset="2"/>
              </a:rPr>
              <a:t>Symptomatic Progressive </a:t>
            </a:r>
            <a:r>
              <a:rPr lang="it-IT" sz="2000" b="1" dirty="0">
                <a:solidFill>
                  <a:srgbClr val="FFFFFF"/>
                </a:solidFill>
                <a:latin typeface="Arial"/>
                <a:sym typeface="Wingdings" pitchFamily="2" charset="2"/>
              </a:rPr>
              <a:t>D</a:t>
            </a:r>
            <a:r>
              <a:rPr lang="it-IT" sz="2000" b="1" dirty="0" smtClean="0">
                <a:solidFill>
                  <a:srgbClr val="FFFFFF"/>
                </a:solidFill>
                <a:latin typeface="Arial"/>
                <a:sym typeface="Wingdings" pitchFamily="2" charset="2"/>
              </a:rPr>
              <a:t>isease </a:t>
            </a:r>
          </a:p>
          <a:p>
            <a:pPr algn="ctr" eaLnBrk="1" hangingPunct="1"/>
            <a:endParaRPr lang="it-IT" sz="2000" b="1" dirty="0" smtClean="0">
              <a:solidFill>
                <a:srgbClr val="FFFFFF"/>
              </a:solidFill>
              <a:latin typeface="Arial"/>
              <a:sym typeface="Wingdings" pitchFamily="2" charset="2"/>
            </a:endParaRPr>
          </a:p>
          <a:p>
            <a:pPr algn="ctr" eaLnBrk="1" hangingPunct="1"/>
            <a:r>
              <a:rPr lang="it-IT" sz="2000" b="1" dirty="0" err="1" smtClean="0">
                <a:solidFill>
                  <a:srgbClr val="FFFFFF"/>
                </a:solidFill>
                <a:latin typeface="Arial"/>
                <a:sym typeface="Wingdings" pitchFamily="2" charset="2"/>
              </a:rPr>
              <a:t>Switch</a:t>
            </a:r>
            <a:r>
              <a:rPr lang="it-IT" sz="2000" b="1" dirty="0" smtClean="0">
                <a:solidFill>
                  <a:srgbClr val="FFFFFF"/>
                </a:solidFill>
                <a:latin typeface="Arial"/>
                <a:sym typeface="Wingdings" pitchFamily="2" charset="2"/>
              </a:rPr>
              <a:t>  </a:t>
            </a:r>
            <a:r>
              <a:rPr lang="it-IT" sz="2000" b="1" dirty="0" err="1" smtClean="0">
                <a:solidFill>
                  <a:srgbClr val="FFFFFF"/>
                </a:solidFill>
                <a:latin typeface="Arial"/>
                <a:sym typeface="Wingdings" pitchFamily="2" charset="2"/>
              </a:rPr>
              <a:t>--</a:t>
            </a:r>
            <a:r>
              <a:rPr lang="it-IT" sz="2000" b="1" dirty="0" smtClean="0">
                <a:solidFill>
                  <a:srgbClr val="FFFFFF"/>
                </a:solidFill>
                <a:latin typeface="Arial"/>
                <a:sym typeface="Wingdings" pitchFamily="2" charset="2"/>
              </a:rPr>
              <a:t> </a:t>
            </a:r>
            <a:r>
              <a:rPr lang="it-IT" sz="2000" b="1" dirty="0" err="1" smtClean="0">
                <a:solidFill>
                  <a:srgbClr val="FFFFFF"/>
                </a:solidFill>
                <a:latin typeface="Arial"/>
                <a:sym typeface="Wingdings" pitchFamily="2" charset="2"/>
              </a:rPr>
              <a:t>Rechallenge</a:t>
            </a:r>
            <a:endParaRPr lang="it-IT" sz="2000" b="1" dirty="0" smtClean="0">
              <a:solidFill>
                <a:srgbClr val="FFFFFF"/>
              </a:solidFill>
              <a:latin typeface="Arial"/>
              <a:sym typeface="Wingdings" pitchFamily="2" charset="2"/>
            </a:endParaRPr>
          </a:p>
        </p:txBody>
      </p:sp>
      <p:sp>
        <p:nvSpPr>
          <p:cNvPr id="7" name="Text Placeholder 12"/>
          <p:cNvSpPr txBox="1">
            <a:spLocks/>
          </p:cNvSpPr>
          <p:nvPr/>
        </p:nvSpPr>
        <p:spPr>
          <a:xfrm>
            <a:off x="-216024" y="4353222"/>
            <a:ext cx="9540552" cy="515938"/>
          </a:xfrm>
          <a:prstGeom prst="rect">
            <a:avLst/>
          </a:prstGeom>
        </p:spPr>
        <p:txBody>
          <a:bodyPr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SzTx/>
              <a:tabLst/>
              <a:defRPr/>
            </a:pPr>
            <a:r>
              <a:rPr kumimoji="0" lang="en-GB" sz="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ASCT,  </a:t>
            </a:r>
            <a:r>
              <a:rPr kumimoji="0" lang="en-GB" sz="9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autologous</a:t>
            </a:r>
            <a:r>
              <a:rPr kumimoji="0" lang="en-GB" sz="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stem cell transplant; BTZ, </a:t>
            </a:r>
            <a:r>
              <a:rPr kumimoji="0" lang="en-GB" sz="9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bortezomib</a:t>
            </a:r>
            <a:r>
              <a:rPr kumimoji="0" lang="en-GB" sz="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CFZ, </a:t>
            </a:r>
            <a:r>
              <a:rPr kumimoji="0" lang="en-GB" sz="9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carfilzomib</a:t>
            </a:r>
            <a:r>
              <a:rPr kumimoji="0" lang="en-GB" sz="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CYC, </a:t>
            </a:r>
            <a:r>
              <a:rPr kumimoji="0" lang="en-GB" sz="9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cyclophosphamide</a:t>
            </a:r>
            <a:r>
              <a:rPr kumimoji="0" lang="en-GB" sz="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DEX, </a:t>
            </a:r>
            <a:r>
              <a:rPr kumimoji="0" lang="en-GB" sz="9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dexamathasone</a:t>
            </a:r>
            <a:r>
              <a:rPr kumimoji="0" lang="en-GB" sz="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DOXO, doxorubicin; LEN,</a:t>
            </a:r>
            <a:r>
              <a:rPr kumimoji="0" lang="en-GB" sz="9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9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lenalidomide</a:t>
            </a:r>
            <a:r>
              <a:rPr kumimoji="0" lang="en-GB" sz="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</a:t>
            </a:r>
            <a:r>
              <a:rPr kumimoji="0" lang="it-IT" sz="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MPT, melphalan+prednisone+thalidomide; </a:t>
            </a:r>
            <a:r>
              <a:rPr kumimoji="0" lang="en-GB" sz="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MPV, </a:t>
            </a:r>
            <a:r>
              <a:rPr kumimoji="0" lang="en-GB" sz="9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melphalan+prednisone+thalidomide</a:t>
            </a:r>
            <a:r>
              <a:rPr kumimoji="0" lang="en-GB" sz="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POM, </a:t>
            </a:r>
            <a:r>
              <a:rPr kumimoji="0" lang="en-GB" sz="9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pomalidomide</a:t>
            </a:r>
            <a:r>
              <a:rPr kumimoji="0" lang="en-GB" sz="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Rd,</a:t>
            </a:r>
            <a:r>
              <a:rPr kumimoji="0" lang="en-GB" sz="9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900" b="1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en-GB" sz="9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enalidomide</a:t>
            </a:r>
            <a:r>
              <a:rPr kumimoji="0" lang="en-GB" sz="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</a:t>
            </a:r>
            <a:r>
              <a:rPr kumimoji="0" lang="en-GB" sz="9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dexamethasone</a:t>
            </a:r>
            <a:r>
              <a:rPr kumimoji="0" lang="en-GB" sz="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THAL, thalidomide; VTD, </a:t>
            </a:r>
            <a:r>
              <a:rPr kumimoji="0" lang="en-GB" sz="9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bortezomib+thalidomide+dexamethasone</a:t>
            </a:r>
            <a:endParaRPr kumimoji="0" lang="en-GB" sz="9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045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3752"/>
            <a:ext cx="9144000" cy="1575048"/>
          </a:xfrm>
        </p:spPr>
        <p:txBody>
          <a:bodyPr/>
          <a:lstStyle/>
          <a:p>
            <a:r>
              <a:rPr lang="en-US" sz="3600" dirty="0" smtClean="0"/>
              <a:t>When Should </a:t>
            </a:r>
            <a:r>
              <a:rPr lang="en-US" sz="3600" dirty="0"/>
              <a:t>W</a:t>
            </a:r>
            <a:r>
              <a:rPr lang="en-US" sz="3600" dirty="0" smtClean="0"/>
              <a:t>e Start/Change </a:t>
            </a:r>
            <a:r>
              <a:rPr lang="en-US" sz="3600" dirty="0"/>
              <a:t>T</a:t>
            </a:r>
            <a:r>
              <a:rPr lang="en-US" sz="3600" dirty="0" smtClean="0"/>
              <a:t>reatment in R/R MM </a:t>
            </a:r>
            <a:r>
              <a:rPr lang="en-US" sz="3600" dirty="0"/>
              <a:t>P</a:t>
            </a:r>
            <a:r>
              <a:rPr lang="en-US" sz="3600" dirty="0" smtClean="0"/>
              <a:t>atients?</a:t>
            </a:r>
            <a:endParaRPr lang="el-GR" sz="3600" dirty="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-180528" y="1844824"/>
            <a:ext cx="8748889" cy="4392612"/>
          </a:xfrm>
        </p:spPr>
        <p:txBody>
          <a:bodyPr/>
          <a:lstStyle/>
          <a:p>
            <a:pPr marL="514350" indent="-514350">
              <a:buClr>
                <a:srgbClr val="F09828"/>
              </a:buClr>
              <a:buFont typeface="+mj-lt"/>
              <a:buAutoNum type="arabicPeriod"/>
            </a:pPr>
            <a:r>
              <a:rPr lang="en-US" dirty="0" smtClean="0"/>
              <a:t>Asymptomatic progressive disease</a:t>
            </a:r>
          </a:p>
          <a:p>
            <a:pPr lvl="1">
              <a:buClr>
                <a:srgbClr val="F09828"/>
              </a:buClr>
            </a:pPr>
            <a:r>
              <a:rPr lang="en-US" sz="2400" dirty="0"/>
              <a:t>	</a:t>
            </a:r>
            <a:r>
              <a:rPr lang="en-US" sz="2400" dirty="0" smtClean="0"/>
              <a:t>Confirmed increase &gt;25% M protein</a:t>
            </a:r>
          </a:p>
          <a:p>
            <a:pPr lvl="1">
              <a:buClr>
                <a:srgbClr val="F09828"/>
              </a:buClr>
            </a:pPr>
            <a:endParaRPr lang="en-US" sz="2400" dirty="0"/>
          </a:p>
          <a:p>
            <a:pPr marL="514350" indent="-514350">
              <a:buClr>
                <a:srgbClr val="F09828"/>
              </a:buClr>
              <a:buFont typeface="+mj-lt"/>
              <a:buAutoNum type="arabicPeriod"/>
            </a:pPr>
            <a:r>
              <a:rPr lang="en-US" sz="2800" dirty="0" smtClean="0"/>
              <a:t>Symptomatic progressive disease</a:t>
            </a:r>
          </a:p>
          <a:p>
            <a:pPr lvl="1">
              <a:buClr>
                <a:srgbClr val="F09828"/>
              </a:buClr>
            </a:pPr>
            <a:r>
              <a:rPr lang="en-US" sz="2400" dirty="0" smtClean="0"/>
              <a:t>	    CRAB criteria</a:t>
            </a:r>
          </a:p>
          <a:p>
            <a:pPr marL="609600" indent="-609600">
              <a:buFont typeface="+mj-lt"/>
              <a:buAutoNum type="arabicPeriod"/>
            </a:pPr>
            <a:endParaRPr lang="en-US" sz="2800" b="0" dirty="0" smtClean="0"/>
          </a:p>
        </p:txBody>
      </p:sp>
      <p:sp>
        <p:nvSpPr>
          <p:cNvPr id="13316" name="Text Box 8"/>
          <p:cNvSpPr txBox="1">
            <a:spLocks noChangeArrowheads="1"/>
          </p:cNvSpPr>
          <p:nvPr/>
        </p:nvSpPr>
        <p:spPr bwMode="auto">
          <a:xfrm>
            <a:off x="361363" y="6392361"/>
            <a:ext cx="8675133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  <a:buClr>
                <a:srgbClr val="FFFF00"/>
              </a:buClr>
            </a:pPr>
            <a:r>
              <a:rPr lang="en-US" sz="1200" b="1" dirty="0">
                <a:solidFill>
                  <a:srgbClr val="FFFFFF"/>
                </a:solidFill>
                <a:latin typeface="Arial"/>
              </a:rPr>
              <a:t>CRAB: C = Calcium (elevated), R = Renal failure, A = Anemia, B = Bone lesions; PDN, prednisone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" y="269776"/>
            <a:ext cx="9144004" cy="1143000"/>
          </a:xfrm>
        </p:spPr>
        <p:txBody>
          <a:bodyPr/>
          <a:lstStyle/>
          <a:p>
            <a:r>
              <a:rPr lang="en-US" sz="3600" dirty="0" smtClean="0"/>
              <a:t>When to Start Treatment: </a:t>
            </a:r>
            <a:br>
              <a:rPr lang="en-US" sz="3600" dirty="0" smtClean="0"/>
            </a:br>
            <a:r>
              <a:rPr lang="en-US" sz="3600" dirty="0" smtClean="0"/>
              <a:t>Asymptomatic Progressive Disease</a:t>
            </a:r>
            <a:endParaRPr lang="el-GR" sz="3600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-612576" y="1412776"/>
            <a:ext cx="9289032" cy="4536504"/>
          </a:xfrm>
        </p:spPr>
        <p:txBody>
          <a:bodyPr/>
          <a:lstStyle/>
          <a:p>
            <a:r>
              <a:rPr lang="en-US" sz="1800" dirty="0" smtClean="0"/>
              <a:t>Diagnostic  criteria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sz="1800" dirty="0" smtClean="0"/>
              <a:t>No CRAB 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sz="1800" dirty="0" smtClean="0"/>
              <a:t>Confirmed  increase  &gt;25%  M protein 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sz="1800" dirty="0" smtClean="0"/>
              <a:t>Absolute increase  &gt;1 g/dl  or  &gt;500 mg/24 h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sz="1800" dirty="0" smtClean="0"/>
              <a:t>Bone marrow plasma cell  &gt;10%</a:t>
            </a:r>
          </a:p>
          <a:p>
            <a:pPr marL="533400" indent="-533400">
              <a:buFontTx/>
              <a:buAutoNum type="arabicPeriod"/>
            </a:pPr>
            <a:endParaRPr lang="en-US" sz="1800" b="0" dirty="0" smtClean="0"/>
          </a:p>
          <a:p>
            <a:r>
              <a:rPr lang="en-US" sz="1800" dirty="0" smtClean="0"/>
              <a:t>Treatment  choice</a:t>
            </a:r>
          </a:p>
          <a:p>
            <a:pPr lvl="1"/>
            <a:r>
              <a:rPr lang="en-US" sz="1800" dirty="0" smtClean="0"/>
              <a:t>Increase dose-intensity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Len (10mg</a:t>
            </a:r>
            <a:r>
              <a:rPr lang="en-US" sz="1800" dirty="0" smtClean="0">
                <a:sym typeface="Wingdings" pitchFamily="2" charset="2"/>
              </a:rPr>
              <a:t>25mg) </a:t>
            </a:r>
            <a:r>
              <a:rPr lang="en-US" sz="1800" dirty="0" err="1" smtClean="0">
                <a:sym typeface="Wingdings" pitchFamily="2" charset="2"/>
              </a:rPr>
              <a:t>Bort</a:t>
            </a:r>
            <a:r>
              <a:rPr lang="en-US" sz="1800" dirty="0" smtClean="0">
                <a:sym typeface="Wingdings" pitchFamily="2" charset="2"/>
              </a:rPr>
              <a:t> (once  twice weekly)</a:t>
            </a:r>
            <a:endParaRPr lang="en-US" sz="1800" dirty="0" smtClean="0"/>
          </a:p>
          <a:p>
            <a:pPr lvl="1"/>
            <a:r>
              <a:rPr lang="en-US" sz="1800" dirty="0" smtClean="0"/>
              <a:t>Add 2</a:t>
            </a:r>
            <a:r>
              <a:rPr lang="en-US" sz="1800" baseline="30000" dirty="0" smtClean="0"/>
              <a:t>nd</a:t>
            </a:r>
            <a:r>
              <a:rPr lang="en-US" sz="1800" dirty="0" smtClean="0"/>
              <a:t> agent corticosteroids</a:t>
            </a:r>
          </a:p>
          <a:p>
            <a:pPr marL="990600" lvl="1" indent="-53340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Dex</a:t>
            </a:r>
            <a:r>
              <a:rPr lang="en-US" sz="1800" dirty="0" smtClean="0"/>
              <a:t> (40 mg weekly), PDN (50mg bid), Len (10mg</a:t>
            </a:r>
            <a:r>
              <a:rPr lang="en-US" sz="1800" dirty="0" smtClean="0">
                <a:sym typeface="Wingdings" pitchFamily="2" charset="2"/>
              </a:rPr>
              <a:t>25mg) </a:t>
            </a:r>
            <a:endParaRPr lang="en-US" sz="1800" dirty="0" smtClean="0"/>
          </a:p>
          <a:p>
            <a:pPr lvl="1"/>
            <a:r>
              <a:rPr lang="en-US" sz="1800" dirty="0" smtClean="0"/>
              <a:t>Add 3</a:t>
            </a:r>
            <a:r>
              <a:rPr lang="en-US" sz="1800" baseline="30000" dirty="0" smtClean="0"/>
              <a:t>rd</a:t>
            </a:r>
            <a:r>
              <a:rPr lang="en-US" sz="1800" dirty="0" smtClean="0"/>
              <a:t> agent </a:t>
            </a:r>
          </a:p>
          <a:p>
            <a:pPr marL="990600" lvl="1" indent="-53340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Cyclo</a:t>
            </a:r>
            <a:r>
              <a:rPr lang="en-US" sz="1800" dirty="0" smtClean="0"/>
              <a:t> – </a:t>
            </a:r>
            <a:r>
              <a:rPr lang="en-US" sz="1800" dirty="0" err="1" smtClean="0"/>
              <a:t>Doxo</a:t>
            </a:r>
            <a:r>
              <a:rPr lang="en-US" sz="1800" dirty="0" smtClean="0"/>
              <a:t> – Len – </a:t>
            </a:r>
            <a:r>
              <a:rPr lang="en-US" sz="1800" dirty="0" err="1" smtClean="0"/>
              <a:t>Bort</a:t>
            </a:r>
            <a:r>
              <a:rPr lang="en-US" sz="1800" dirty="0" smtClean="0"/>
              <a:t> </a:t>
            </a:r>
          </a:p>
        </p:txBody>
      </p:sp>
      <p:sp>
        <p:nvSpPr>
          <p:cNvPr id="5" name="Text Placeholder 9"/>
          <p:cNvSpPr txBox="1">
            <a:spLocks/>
          </p:cNvSpPr>
          <p:nvPr/>
        </p:nvSpPr>
        <p:spPr>
          <a:xfrm>
            <a:off x="395536" y="6381328"/>
            <a:ext cx="8640960" cy="515938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40000"/>
              </a:spcBef>
              <a:buClr>
                <a:srgbClr val="F09828"/>
              </a:buClr>
              <a:defRPr/>
            </a:pPr>
            <a:r>
              <a:rPr lang="en-GB" sz="1200" b="1" kern="0" dirty="0" err="1" smtClean="0">
                <a:solidFill>
                  <a:srgbClr val="FFFFFF"/>
                </a:solidFill>
                <a:latin typeface="Arial"/>
                <a:ea typeface="+mn-ea"/>
              </a:rPr>
              <a:t>Rajkumar</a:t>
            </a:r>
            <a:r>
              <a:rPr lang="en-GB" sz="1200" b="1" kern="0" dirty="0" smtClean="0">
                <a:solidFill>
                  <a:srgbClr val="FFFFFF"/>
                </a:solidFill>
                <a:latin typeface="Arial"/>
                <a:ea typeface="+mn-ea"/>
              </a:rPr>
              <a:t> SV, et al. Blood 2011;117: 4691–4695;  </a:t>
            </a:r>
            <a:r>
              <a:rPr lang="da-DK" sz="1200" b="1" kern="0" dirty="0" smtClean="0">
                <a:solidFill>
                  <a:srgbClr val="FFFFFF"/>
                </a:solidFill>
                <a:latin typeface="Arial"/>
                <a:ea typeface="+mn-ea"/>
              </a:rPr>
              <a:t>Palumbo A, et al. N Engl J Med. 2011;364(11):1046–1060</a:t>
            </a:r>
            <a:endParaRPr lang="da-DK" sz="1200" b="1" kern="0" dirty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6305" y="6093296"/>
            <a:ext cx="6047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Bort, bortezomib</a:t>
            </a:r>
            <a:endParaRPr lang="nl-NL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-792513" y="1556792"/>
            <a:ext cx="8748889" cy="5976664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 smtClean="0"/>
              <a:t>Diagnostic  criteria</a:t>
            </a:r>
          </a:p>
          <a:p>
            <a:pPr marL="990600" lvl="1" indent="-533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 smtClean="0"/>
              <a:t>CRAB </a:t>
            </a:r>
          </a:p>
          <a:p>
            <a:pPr marL="1390650" lvl="2" indent="-533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dirty="0" smtClean="0"/>
              <a:t>New bone lesion </a:t>
            </a:r>
          </a:p>
          <a:p>
            <a:pPr marL="1390650" lvl="2" indent="-533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dirty="0" err="1" smtClean="0"/>
              <a:t>Hypercalcemia</a:t>
            </a:r>
            <a:r>
              <a:rPr lang="en-US" sz="1800" dirty="0" smtClean="0"/>
              <a:t> </a:t>
            </a:r>
            <a:r>
              <a:rPr lang="en-US" sz="1800" b="0" dirty="0"/>
              <a:t>(&gt;11.5 mg/</a:t>
            </a:r>
            <a:r>
              <a:rPr lang="en-US" sz="1800" b="0" dirty="0" err="1"/>
              <a:t>dL</a:t>
            </a:r>
            <a:r>
              <a:rPr lang="en-US" sz="1800" b="0" dirty="0"/>
              <a:t>) </a:t>
            </a:r>
            <a:endParaRPr lang="en-US" sz="1800" dirty="0" smtClean="0"/>
          </a:p>
          <a:p>
            <a:pPr marL="1390650" lvl="2" indent="-533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dirty="0" smtClean="0"/>
              <a:t>Hemoglobin (&lt;10 g/</a:t>
            </a:r>
            <a:r>
              <a:rPr lang="en-US" sz="1800" dirty="0" err="1" smtClean="0"/>
              <a:t>dL</a:t>
            </a:r>
            <a:r>
              <a:rPr lang="en-US" sz="1800" dirty="0" smtClean="0"/>
              <a:t>)</a:t>
            </a:r>
            <a:endParaRPr lang="en-US" sz="1800" dirty="0"/>
          </a:p>
          <a:p>
            <a:pPr marL="1390650" lvl="2" indent="-533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dirty="0" smtClean="0"/>
              <a:t>Serum creatinine (&gt;2 mg/</a:t>
            </a:r>
            <a:r>
              <a:rPr lang="en-US" sz="1800" dirty="0" err="1" smtClean="0"/>
              <a:t>dL</a:t>
            </a:r>
            <a:r>
              <a:rPr lang="en-US" sz="1800" dirty="0" smtClean="0"/>
              <a:t>)</a:t>
            </a:r>
          </a:p>
          <a:p>
            <a:pPr marL="990600" lvl="1" indent="-533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 smtClean="0"/>
              <a:t>Confirmed  doubling M protein within ≤2 months </a:t>
            </a:r>
          </a:p>
          <a:p>
            <a:pPr lvl="2" indent="-28575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dirty="0" smtClean="0"/>
              <a:t>Absolute increase &gt;1 g/</a:t>
            </a:r>
            <a:r>
              <a:rPr lang="en-US" sz="1800" dirty="0" err="1" smtClean="0"/>
              <a:t>dL</a:t>
            </a:r>
            <a:r>
              <a:rPr lang="en-US" sz="1800" dirty="0" smtClean="0"/>
              <a:t>  or  &gt;500 mg/24 h</a:t>
            </a:r>
          </a:p>
          <a:p>
            <a:pPr marL="533400" indent="-533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Tx/>
              <a:buAutoNum type="arabicPeriod"/>
            </a:pPr>
            <a:endParaRPr lang="en-US" sz="1800" dirty="0" smtClean="0"/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 smtClean="0"/>
              <a:t>Treatment  choice</a:t>
            </a:r>
          </a:p>
          <a:p>
            <a:pPr marL="990600" lvl="1" indent="-533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 smtClean="0"/>
              <a:t>Switch </a:t>
            </a:r>
            <a:r>
              <a:rPr lang="en-US" sz="1800" dirty="0" err="1" smtClean="0"/>
              <a:t>bortezomib</a:t>
            </a:r>
            <a:r>
              <a:rPr lang="en-US" sz="1800" dirty="0" smtClean="0"/>
              <a:t> </a:t>
            </a:r>
            <a:r>
              <a:rPr lang="en-US" sz="1800" dirty="0" smtClean="0">
                <a:sym typeface="Wingdings" pitchFamily="2" charset="2"/>
              </a:rPr>
              <a:t> </a:t>
            </a:r>
            <a:r>
              <a:rPr lang="en-US" sz="1800" dirty="0" err="1" smtClean="0">
                <a:sym typeface="Wingdings" pitchFamily="2" charset="2"/>
              </a:rPr>
              <a:t>lenalidomide</a:t>
            </a:r>
            <a:r>
              <a:rPr lang="en-US" sz="1800" dirty="0" smtClean="0">
                <a:sym typeface="Wingdings" pitchFamily="2" charset="2"/>
              </a:rPr>
              <a:t> combination</a:t>
            </a:r>
            <a:endParaRPr lang="en-US" sz="1800" dirty="0" smtClean="0"/>
          </a:p>
          <a:p>
            <a:pPr marL="990600" lvl="1" indent="-533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 smtClean="0"/>
              <a:t>Switch lenalidomide </a:t>
            </a:r>
            <a:r>
              <a:rPr lang="en-US" sz="1800" dirty="0" smtClean="0">
                <a:sym typeface="Wingdings" pitchFamily="2" charset="2"/>
              </a:rPr>
              <a:t> </a:t>
            </a:r>
            <a:r>
              <a:rPr lang="en-US" sz="1800" dirty="0" err="1" smtClean="0">
                <a:sym typeface="Wingdings" pitchFamily="2" charset="2"/>
              </a:rPr>
              <a:t>bortezomib</a:t>
            </a:r>
            <a:r>
              <a:rPr lang="en-US" sz="1800" dirty="0" smtClean="0">
                <a:sym typeface="Wingdings" pitchFamily="2" charset="2"/>
              </a:rPr>
              <a:t> combination</a:t>
            </a:r>
            <a:endParaRPr lang="en-US" sz="1800" dirty="0" smtClean="0"/>
          </a:p>
          <a:p>
            <a:pPr marL="990600" lvl="1" indent="-533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 smtClean="0"/>
              <a:t>Introduce </a:t>
            </a:r>
            <a:r>
              <a:rPr lang="en-US" sz="1800" dirty="0" err="1" smtClean="0"/>
              <a:t>pomalidomide</a:t>
            </a:r>
            <a:r>
              <a:rPr lang="en-US" sz="1800" dirty="0" smtClean="0"/>
              <a:t>  combination</a:t>
            </a:r>
          </a:p>
          <a:p>
            <a:pPr marL="990600" lvl="1" indent="-533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 smtClean="0"/>
              <a:t>Introduce </a:t>
            </a:r>
            <a:r>
              <a:rPr lang="en-US" sz="1800" dirty="0" err="1"/>
              <a:t>c</a:t>
            </a:r>
            <a:r>
              <a:rPr lang="en-US" sz="1800" dirty="0" err="1" smtClean="0"/>
              <a:t>arfilzomib</a:t>
            </a:r>
            <a:r>
              <a:rPr lang="en-US" sz="1800" dirty="0" smtClean="0"/>
              <a:t> </a:t>
            </a:r>
            <a:r>
              <a:rPr lang="en-US" sz="1800" dirty="0" smtClean="0">
                <a:sym typeface="Wingdings" pitchFamily="2" charset="2"/>
              </a:rPr>
              <a:t> combination</a:t>
            </a:r>
            <a:endParaRPr lang="en-US" sz="1800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" y="341784"/>
            <a:ext cx="914400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3600" kern="0" dirty="0" smtClean="0">
                <a:solidFill>
                  <a:srgbClr val="F09828"/>
                </a:solidFill>
              </a:rPr>
              <a:t>When to Start Treatment: </a:t>
            </a:r>
          </a:p>
          <a:p>
            <a:pPr>
              <a:lnSpc>
                <a:spcPct val="85000"/>
              </a:lnSpc>
            </a:pPr>
            <a:r>
              <a:rPr lang="en-US" sz="3600" kern="0" dirty="0" smtClean="0">
                <a:solidFill>
                  <a:srgbClr val="F09828"/>
                </a:solidFill>
              </a:rPr>
              <a:t>Symptomatic Progressive Disease</a:t>
            </a:r>
            <a:endParaRPr lang="el-GR" sz="3600" kern="0" dirty="0" smtClean="0">
              <a:solidFill>
                <a:srgbClr val="F09828"/>
              </a:solidFill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95536" y="6392373"/>
            <a:ext cx="8424936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  <a:buClr>
                <a:srgbClr val="FFFF00"/>
              </a:buClr>
            </a:pPr>
            <a:r>
              <a:rPr lang="en-GB" sz="1200" b="1" kern="0" dirty="0">
                <a:solidFill>
                  <a:srgbClr val="FFFFFF"/>
                </a:solidFill>
                <a:latin typeface="Arial"/>
              </a:rPr>
              <a:t>Kyle RA, </a:t>
            </a:r>
            <a:r>
              <a:rPr lang="en-GB" sz="1200" b="1" kern="0" dirty="0" err="1">
                <a:solidFill>
                  <a:srgbClr val="FFFFFF"/>
                </a:solidFill>
                <a:latin typeface="Arial"/>
              </a:rPr>
              <a:t>Rajkumar</a:t>
            </a:r>
            <a:r>
              <a:rPr lang="en-GB" sz="1200" b="1" kern="0" dirty="0">
                <a:solidFill>
                  <a:srgbClr val="FFFFFF"/>
                </a:solidFill>
                <a:latin typeface="Arial"/>
              </a:rPr>
              <a:t> SV. </a:t>
            </a:r>
            <a:r>
              <a:rPr lang="en-GB" sz="1200" b="1" kern="0" dirty="0" err="1">
                <a:solidFill>
                  <a:srgbClr val="FFFFFF"/>
                </a:solidFill>
                <a:latin typeface="Arial"/>
              </a:rPr>
              <a:t>Leukemia</a:t>
            </a:r>
            <a:r>
              <a:rPr lang="en-GB" sz="1200" b="1" kern="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GB" sz="1200" b="1" kern="0" dirty="0" smtClean="0">
                <a:solidFill>
                  <a:srgbClr val="FFFFFF"/>
                </a:solidFill>
                <a:latin typeface="Arial"/>
              </a:rPr>
              <a:t>2009;23(1):3–9; </a:t>
            </a:r>
            <a:r>
              <a:rPr lang="en-US" sz="1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+mn-ea"/>
              </a:rPr>
              <a:t>Palumbo A, et al.</a:t>
            </a:r>
            <a:r>
              <a:rPr lang="pt-BR" sz="1200" b="1" dirty="0" smtClean="0">
                <a:solidFill>
                  <a:srgbClr val="FFFFFF"/>
                </a:solidFill>
                <a:latin typeface="Arial"/>
                <a:ea typeface="+mn-ea"/>
              </a:rPr>
              <a:t> </a:t>
            </a:r>
            <a:r>
              <a:rPr lang="pt-BR" sz="1200" b="1" i="1" dirty="0">
                <a:solidFill>
                  <a:srgbClr val="FFFFFF"/>
                </a:solidFill>
                <a:latin typeface="Arial"/>
                <a:ea typeface="+mn-ea"/>
              </a:rPr>
              <a:t>N Engl J Med. </a:t>
            </a:r>
            <a:r>
              <a:rPr lang="pt-BR" sz="1200" b="1" dirty="0" smtClean="0">
                <a:solidFill>
                  <a:srgbClr val="FFFFFF"/>
                </a:solidFill>
                <a:latin typeface="Arial"/>
                <a:ea typeface="+mn-ea"/>
              </a:rPr>
              <a:t>2011;364(11</a:t>
            </a:r>
            <a:r>
              <a:rPr lang="pt-BR" sz="1200" b="1" dirty="0">
                <a:solidFill>
                  <a:srgbClr val="FFFFFF"/>
                </a:solidFill>
                <a:latin typeface="Arial"/>
                <a:ea typeface="+mn-ea"/>
              </a:rPr>
              <a:t>):</a:t>
            </a:r>
            <a:r>
              <a:rPr lang="pt-BR" sz="1200" b="1" dirty="0" smtClean="0">
                <a:solidFill>
                  <a:srgbClr val="FFFFFF"/>
                </a:solidFill>
                <a:latin typeface="Arial"/>
                <a:ea typeface="+mn-ea"/>
              </a:rPr>
              <a:t>1046-1060.</a:t>
            </a:r>
            <a:endParaRPr lang="el-GR" sz="1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816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2189" y="341784"/>
            <a:ext cx="8980311" cy="1143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3600" dirty="0" smtClean="0"/>
              <a:t>When to Start Treatment: </a:t>
            </a:r>
            <a:br>
              <a:rPr lang="en-US" sz="3600" dirty="0" smtClean="0"/>
            </a:br>
            <a:r>
              <a:rPr lang="en-US" sz="3600" dirty="0" smtClean="0"/>
              <a:t>Switch or </a:t>
            </a:r>
            <a:r>
              <a:rPr lang="en-US" sz="3600" dirty="0" err="1" smtClean="0"/>
              <a:t>Rechallenge</a:t>
            </a:r>
            <a:endParaRPr lang="el-GR" sz="3600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215599" y="1772816"/>
            <a:ext cx="8748889" cy="5976664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 smtClean="0"/>
              <a:t>Previous progression-free survival (PFS) &lt;6 months CRAB </a:t>
            </a:r>
          </a:p>
          <a:p>
            <a:pPr marL="990600" lvl="1" indent="-533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 smtClean="0"/>
              <a:t>Switch </a:t>
            </a:r>
            <a:r>
              <a:rPr lang="en-US" sz="2200" dirty="0" err="1" smtClean="0"/>
              <a:t>bortezomib</a:t>
            </a:r>
            <a:r>
              <a:rPr lang="en-US" sz="2200" dirty="0" smtClean="0"/>
              <a:t> </a:t>
            </a:r>
            <a:r>
              <a:rPr lang="en-US" sz="2200" dirty="0" smtClean="0">
                <a:sym typeface="Wingdings" pitchFamily="2" charset="2"/>
              </a:rPr>
              <a:t></a:t>
            </a:r>
            <a:r>
              <a:rPr lang="en-US" sz="2200" dirty="0" smtClean="0"/>
              <a:t> </a:t>
            </a:r>
            <a:r>
              <a:rPr lang="en-US" sz="2200" dirty="0" err="1" smtClean="0"/>
              <a:t>lenalidomide</a:t>
            </a:r>
            <a:r>
              <a:rPr lang="en-US" sz="2200" dirty="0" smtClean="0"/>
              <a:t> combination</a:t>
            </a:r>
          </a:p>
          <a:p>
            <a:pPr marL="990600" lvl="1" indent="-533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 smtClean="0"/>
              <a:t>Switch lenalidomide </a:t>
            </a:r>
            <a:r>
              <a:rPr lang="en-US" sz="2200" dirty="0" smtClean="0">
                <a:sym typeface="Wingdings" pitchFamily="2" charset="2"/>
              </a:rPr>
              <a:t></a:t>
            </a:r>
            <a:r>
              <a:rPr lang="en-US" sz="2200" dirty="0" smtClean="0"/>
              <a:t> </a:t>
            </a:r>
            <a:r>
              <a:rPr lang="en-US" sz="2200" dirty="0" err="1" smtClean="0"/>
              <a:t>bortezomib</a:t>
            </a:r>
            <a:r>
              <a:rPr lang="en-US" sz="2200" dirty="0" smtClean="0"/>
              <a:t> combination</a:t>
            </a:r>
          </a:p>
          <a:p>
            <a:pPr marL="990600" lvl="1" indent="-533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 smtClean="0"/>
              <a:t>Introduce </a:t>
            </a:r>
            <a:r>
              <a:rPr lang="en-US" sz="2200" dirty="0" err="1" smtClean="0"/>
              <a:t>pomalidomide</a:t>
            </a:r>
            <a:r>
              <a:rPr lang="en-US" sz="2200" dirty="0" smtClean="0"/>
              <a:t> combination</a:t>
            </a:r>
          </a:p>
          <a:p>
            <a:pPr marL="990600" lvl="1" indent="-533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 smtClean="0"/>
              <a:t>Introduce </a:t>
            </a:r>
            <a:r>
              <a:rPr lang="en-US" sz="2200" dirty="0" err="1" smtClean="0"/>
              <a:t>carfilzomib</a:t>
            </a:r>
            <a:r>
              <a:rPr lang="en-US" sz="2200" dirty="0" smtClean="0"/>
              <a:t> combination</a:t>
            </a:r>
          </a:p>
          <a:p>
            <a:pPr marL="990600" lvl="1" indent="-533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endParaRPr lang="en-US" sz="2200" dirty="0" smtClean="0"/>
          </a:p>
          <a:p>
            <a:pPr marL="533400" indent="-533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 smtClean="0"/>
              <a:t>Previous PFS/free interval &gt;6 months </a:t>
            </a:r>
          </a:p>
          <a:p>
            <a:pPr marL="990600" lvl="1" indent="-533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 smtClean="0"/>
              <a:t>Rechallenge previous regimen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395536" y="6392373"/>
            <a:ext cx="8424936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  <a:buClr>
                <a:srgbClr val="FFFF00"/>
              </a:buClr>
            </a:pPr>
            <a:r>
              <a:rPr lang="en-GB" sz="1200" b="1" kern="0" dirty="0">
                <a:solidFill>
                  <a:srgbClr val="FFFFFF"/>
                </a:solidFill>
                <a:latin typeface="Arial"/>
              </a:rPr>
              <a:t>Kyle RA, </a:t>
            </a:r>
            <a:r>
              <a:rPr lang="en-GB" sz="1200" b="1" kern="0" dirty="0" err="1">
                <a:solidFill>
                  <a:srgbClr val="FFFFFF"/>
                </a:solidFill>
                <a:latin typeface="Arial"/>
              </a:rPr>
              <a:t>Rajkumar</a:t>
            </a:r>
            <a:r>
              <a:rPr lang="en-GB" sz="1200" b="1" kern="0" dirty="0">
                <a:solidFill>
                  <a:srgbClr val="FFFFFF"/>
                </a:solidFill>
                <a:latin typeface="Arial"/>
              </a:rPr>
              <a:t> SV. </a:t>
            </a:r>
            <a:r>
              <a:rPr lang="en-GB" sz="1200" b="1" kern="0" dirty="0" err="1">
                <a:solidFill>
                  <a:srgbClr val="FFFFFF"/>
                </a:solidFill>
                <a:latin typeface="Arial"/>
              </a:rPr>
              <a:t>Leukemia</a:t>
            </a:r>
            <a:r>
              <a:rPr lang="en-GB" sz="1200" b="1" kern="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GB" sz="1200" b="1" kern="0" dirty="0" smtClean="0">
                <a:solidFill>
                  <a:srgbClr val="FFFFFF"/>
                </a:solidFill>
                <a:latin typeface="Arial"/>
              </a:rPr>
              <a:t>2009;23(1):3–9; </a:t>
            </a:r>
            <a:r>
              <a:rPr lang="en-US" sz="1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+mn-ea"/>
              </a:rPr>
              <a:t>Palumbo A, et al.</a:t>
            </a:r>
            <a:r>
              <a:rPr lang="pt-BR" sz="1200" b="1" dirty="0" smtClean="0">
                <a:solidFill>
                  <a:srgbClr val="FFFFFF"/>
                </a:solidFill>
                <a:latin typeface="Arial"/>
                <a:ea typeface="+mn-ea"/>
              </a:rPr>
              <a:t> </a:t>
            </a:r>
            <a:r>
              <a:rPr lang="pt-BR" sz="1200" b="1" i="1" dirty="0">
                <a:solidFill>
                  <a:srgbClr val="FFFFFF"/>
                </a:solidFill>
                <a:latin typeface="Arial"/>
                <a:ea typeface="+mn-ea"/>
              </a:rPr>
              <a:t>N Engl J Med. </a:t>
            </a:r>
            <a:r>
              <a:rPr lang="pt-BR" sz="1200" b="1" dirty="0" smtClean="0">
                <a:solidFill>
                  <a:srgbClr val="FFFFFF"/>
                </a:solidFill>
                <a:latin typeface="Arial"/>
                <a:ea typeface="+mn-ea"/>
              </a:rPr>
              <a:t>2011;364(11</a:t>
            </a:r>
            <a:r>
              <a:rPr lang="pt-BR" sz="1200" b="1" dirty="0">
                <a:solidFill>
                  <a:srgbClr val="FFFFFF"/>
                </a:solidFill>
                <a:latin typeface="Arial"/>
                <a:ea typeface="+mn-ea"/>
              </a:rPr>
              <a:t>):</a:t>
            </a:r>
            <a:r>
              <a:rPr lang="pt-BR" sz="1200" b="1" dirty="0" smtClean="0">
                <a:solidFill>
                  <a:srgbClr val="FFFFFF"/>
                </a:solidFill>
                <a:latin typeface="Arial"/>
                <a:ea typeface="+mn-ea"/>
              </a:rPr>
              <a:t>1046-1060.</a:t>
            </a:r>
            <a:endParaRPr lang="el-GR" sz="1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910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60648"/>
            <a:ext cx="9144000" cy="1143000"/>
          </a:xfrm>
        </p:spPr>
        <p:txBody>
          <a:bodyPr/>
          <a:lstStyle/>
          <a:p>
            <a:r>
              <a:rPr lang="en-US" sz="3600" dirty="0" smtClean="0"/>
              <a:t>In R/R MM </a:t>
            </a:r>
            <a:r>
              <a:rPr lang="en-US" sz="3600" dirty="0"/>
              <a:t>T</a:t>
            </a:r>
            <a:r>
              <a:rPr lang="en-US" sz="3600" dirty="0" smtClean="0"/>
              <a:t>reatment </a:t>
            </a:r>
            <a:r>
              <a:rPr lang="en-US" sz="3600" dirty="0"/>
              <a:t>C</a:t>
            </a:r>
            <a:r>
              <a:rPr lang="en-US" sz="3600" dirty="0" smtClean="0"/>
              <a:t>hoice is Mainly </a:t>
            </a:r>
            <a:r>
              <a:rPr lang="en-US" sz="3600" dirty="0"/>
              <a:t>D</a:t>
            </a:r>
            <a:r>
              <a:rPr lang="en-US" sz="3600" dirty="0" smtClean="0"/>
              <a:t>etermined </a:t>
            </a:r>
            <a:r>
              <a:rPr lang="en-US" sz="3600" dirty="0"/>
              <a:t>B</a:t>
            </a:r>
            <a:r>
              <a:rPr lang="en-US" sz="3600" dirty="0" smtClean="0"/>
              <a:t>y:</a:t>
            </a:r>
            <a:endParaRPr lang="el-GR" sz="3600" dirty="0" smtClean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1594396" y="1844824"/>
            <a:ext cx="8902700" cy="3600450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sz="2800" dirty="0" smtClean="0"/>
              <a:t>Disease aggressiveness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800" dirty="0" smtClean="0"/>
              <a:t>Age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800" dirty="0" smtClean="0"/>
              <a:t>Co-morbidities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800" dirty="0" smtClean="0"/>
              <a:t>Patient’s choice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4" name="Rectangle 3"/>
          <p:cNvSpPr>
            <a:spLocks noChangeArrowheads="1"/>
          </p:cNvSpPr>
          <p:nvPr/>
        </p:nvSpPr>
        <p:spPr bwMode="auto">
          <a:xfrm>
            <a:off x="281" y="0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it-IT" sz="2000">
              <a:solidFill>
                <a:srgbClr val="000066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409605" name="Rectangle 4"/>
          <p:cNvSpPr>
            <a:spLocks noChangeArrowheads="1"/>
          </p:cNvSpPr>
          <p:nvPr/>
        </p:nvSpPr>
        <p:spPr bwMode="auto">
          <a:xfrm>
            <a:off x="1310646" y="215026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it-IT" sz="1800">
              <a:solidFill>
                <a:srgbClr val="FFFFFF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09607" name="CasellaDiTesto 7"/>
          <p:cNvSpPr txBox="1">
            <a:spLocks noChangeArrowheads="1"/>
          </p:cNvSpPr>
          <p:nvPr/>
        </p:nvSpPr>
        <p:spPr bwMode="auto">
          <a:xfrm>
            <a:off x="395542" y="6237324"/>
            <a:ext cx="407194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pt-BR" sz="1000" b="1" dirty="0">
                <a:solidFill>
                  <a:srgbClr val="FFFFFF"/>
                </a:solidFill>
                <a:latin typeface="Arial"/>
                <a:ea typeface="+mn-ea"/>
              </a:rPr>
              <a:t>GI, gastrointestinal; AE, adverse </a:t>
            </a:r>
            <a:r>
              <a:rPr lang="pt-BR" sz="1000" b="1" dirty="0" smtClean="0">
                <a:solidFill>
                  <a:srgbClr val="FFFFFF"/>
                </a:solidFill>
                <a:latin typeface="Arial"/>
                <a:ea typeface="+mn-ea"/>
              </a:rPr>
              <a:t>event</a:t>
            </a:r>
            <a:endParaRPr lang="it-IT" sz="1200" b="1" dirty="0" smtClean="0">
              <a:solidFill>
                <a:srgbClr val="FFFFFF"/>
              </a:solidFill>
              <a:latin typeface="Arial" pitchFamily="34" charset="0"/>
              <a:ea typeface="+mn-ea"/>
            </a:endParaRPr>
          </a:p>
          <a:p>
            <a:pPr eaLnBrk="1" hangingPunct="1"/>
            <a:r>
              <a:rPr lang="it-IT" sz="1200" b="1" dirty="0" smtClean="0">
                <a:solidFill>
                  <a:srgbClr val="FFFFFF"/>
                </a:solidFill>
                <a:latin typeface="Arial" pitchFamily="34" charset="0"/>
                <a:ea typeface="+mn-ea"/>
              </a:rPr>
              <a:t>Bringhen S, et </a:t>
            </a:r>
            <a:r>
              <a:rPr lang="it-IT" sz="1200" b="1" dirty="0">
                <a:solidFill>
                  <a:srgbClr val="FFFFFF"/>
                </a:solidFill>
                <a:latin typeface="Arial" pitchFamily="34" charset="0"/>
                <a:ea typeface="+mn-ea"/>
              </a:rPr>
              <a:t>al. </a:t>
            </a:r>
            <a:r>
              <a:rPr lang="en-US" sz="1200" b="1" i="1" dirty="0" err="1">
                <a:solidFill>
                  <a:srgbClr val="FFFFFF"/>
                </a:solidFill>
                <a:latin typeface="Arial" pitchFamily="34" charset="0"/>
                <a:ea typeface="+mn-ea"/>
              </a:rPr>
              <a:t>Haematologica</a:t>
            </a:r>
            <a:r>
              <a:rPr lang="en-US" sz="1200" b="1" i="1" dirty="0">
                <a:solidFill>
                  <a:srgbClr val="FFFFFF"/>
                </a:solidFill>
                <a:latin typeface="Arial" pitchFamily="34" charset="0"/>
                <a:ea typeface="+mn-ea"/>
              </a:rPr>
              <a:t>.</a:t>
            </a:r>
            <a:r>
              <a:rPr lang="en-US" sz="1200" b="1" dirty="0">
                <a:solidFill>
                  <a:srgbClr val="FFFFFF"/>
                </a:solidFill>
                <a:latin typeface="Arial" pitchFamily="34" charset="0"/>
                <a:ea typeface="+mn-ea"/>
              </a:rPr>
              <a:t> </a:t>
            </a:r>
            <a:r>
              <a:rPr lang="en-US" sz="1200" b="1" dirty="0" smtClean="0">
                <a:solidFill>
                  <a:srgbClr val="FFFFFF"/>
                </a:solidFill>
                <a:latin typeface="Arial" pitchFamily="34" charset="0"/>
                <a:ea typeface="+mn-ea"/>
              </a:rPr>
              <a:t>2013;98(6):980-987.</a:t>
            </a:r>
            <a:endParaRPr lang="it-IT" sz="1200" b="1" dirty="0">
              <a:solidFill>
                <a:srgbClr val="FFFFFF"/>
              </a:solidFill>
              <a:latin typeface="Arial" pitchFamily="34" charset="0"/>
              <a:ea typeface="+mn-ea"/>
            </a:endParaRPr>
          </a:p>
        </p:txBody>
      </p:sp>
      <p:grpSp>
        <p:nvGrpSpPr>
          <p:cNvPr id="3" name="Group 77"/>
          <p:cNvGrpSpPr/>
          <p:nvPr/>
        </p:nvGrpSpPr>
        <p:grpSpPr>
          <a:xfrm>
            <a:off x="12161" y="2098416"/>
            <a:ext cx="3646601" cy="3169234"/>
            <a:chOff x="274465" y="1607838"/>
            <a:chExt cx="8399455" cy="3806900"/>
          </a:xfrm>
        </p:grpSpPr>
        <p:sp>
          <p:nvSpPr>
            <p:cNvPr id="79" name="Freeform 78"/>
            <p:cNvSpPr/>
            <p:nvPr/>
          </p:nvSpPr>
          <p:spPr bwMode="auto">
            <a:xfrm>
              <a:off x="1563688" y="1742775"/>
              <a:ext cx="6985508" cy="2998788"/>
            </a:xfrm>
            <a:custGeom>
              <a:avLst/>
              <a:gdLst>
                <a:gd name="connsiteX0" fmla="*/ 0 w 6871855"/>
                <a:gd name="connsiteY0" fmla="*/ 0 h 3288145"/>
                <a:gd name="connsiteX1" fmla="*/ 0 w 6871855"/>
                <a:gd name="connsiteY1" fmla="*/ 3288145 h 3288145"/>
                <a:gd name="connsiteX2" fmla="*/ 6871855 w 6871855"/>
                <a:gd name="connsiteY2" fmla="*/ 3288145 h 328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71855" h="3288145">
                  <a:moveTo>
                    <a:pt x="0" y="0"/>
                  </a:moveTo>
                  <a:lnTo>
                    <a:pt x="0" y="3288145"/>
                  </a:lnTo>
                  <a:lnTo>
                    <a:pt x="6871855" y="3288145"/>
                  </a:lnTo>
                </a:path>
              </a:pathLst>
            </a:cu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defRPr/>
              </a:pPr>
              <a:endParaRPr lang="en-US" sz="1400">
                <a:solidFill>
                  <a:srgbClr val="FFFFFF"/>
                </a:solidFill>
              </a:endParaRPr>
            </a:p>
          </p:txBody>
        </p:sp>
        <p:cxnSp>
          <p:nvCxnSpPr>
            <p:cNvPr id="80" name="Straight Connector 79"/>
            <p:cNvCxnSpPr/>
            <p:nvPr/>
          </p:nvCxnSpPr>
          <p:spPr bwMode="auto">
            <a:xfrm>
              <a:off x="1491310" y="1742775"/>
              <a:ext cx="635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1" name="Straight Connector 80"/>
            <p:cNvCxnSpPr/>
            <p:nvPr/>
          </p:nvCxnSpPr>
          <p:spPr bwMode="auto">
            <a:xfrm>
              <a:off x="1494485" y="2346025"/>
              <a:ext cx="65087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2" name="Straight Connector 81"/>
            <p:cNvCxnSpPr/>
            <p:nvPr/>
          </p:nvCxnSpPr>
          <p:spPr bwMode="auto">
            <a:xfrm>
              <a:off x="1494485" y="2944513"/>
              <a:ext cx="65087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3" name="Straight Connector 82"/>
            <p:cNvCxnSpPr/>
            <p:nvPr/>
          </p:nvCxnSpPr>
          <p:spPr bwMode="auto">
            <a:xfrm>
              <a:off x="1494485" y="3543000"/>
              <a:ext cx="65087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4" name="Straight Connector 83"/>
            <p:cNvCxnSpPr/>
            <p:nvPr/>
          </p:nvCxnSpPr>
          <p:spPr bwMode="auto">
            <a:xfrm>
              <a:off x="1494485" y="4143075"/>
              <a:ext cx="65087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5" name="Straight Connector 84"/>
            <p:cNvCxnSpPr/>
            <p:nvPr/>
          </p:nvCxnSpPr>
          <p:spPr bwMode="auto">
            <a:xfrm>
              <a:off x="1494485" y="4741563"/>
              <a:ext cx="65087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6" name="TextBox 312"/>
            <p:cNvSpPr txBox="1">
              <a:spLocks noChangeArrowheads="1"/>
            </p:cNvSpPr>
            <p:nvPr/>
          </p:nvSpPr>
          <p:spPr bwMode="auto">
            <a:xfrm>
              <a:off x="651834" y="1607838"/>
              <a:ext cx="857354" cy="305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r" eaLnBrk="1" hangingPunct="1"/>
              <a:r>
                <a:rPr lang="en-US" sz="1050" dirty="0">
                  <a:solidFill>
                    <a:srgbClr val="FFFFFF"/>
                  </a:solidFill>
                  <a:ea typeface="+mn-ea"/>
                </a:rPr>
                <a:t>1.0</a:t>
              </a:r>
            </a:p>
          </p:txBody>
        </p:sp>
        <p:sp>
          <p:nvSpPr>
            <p:cNvPr id="87" name="TextBox 313"/>
            <p:cNvSpPr txBox="1">
              <a:spLocks noChangeArrowheads="1"/>
            </p:cNvSpPr>
            <p:nvPr/>
          </p:nvSpPr>
          <p:spPr bwMode="auto">
            <a:xfrm>
              <a:off x="651834" y="2206780"/>
              <a:ext cx="857354" cy="305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r" eaLnBrk="1" hangingPunct="1"/>
              <a:r>
                <a:rPr lang="en-US" sz="1050" dirty="0">
                  <a:solidFill>
                    <a:srgbClr val="FFFFFF"/>
                  </a:solidFill>
                  <a:ea typeface="+mn-ea"/>
                </a:rPr>
                <a:t>0.8</a:t>
              </a:r>
            </a:p>
          </p:txBody>
        </p:sp>
        <p:sp>
          <p:nvSpPr>
            <p:cNvPr id="88" name="TextBox 314"/>
            <p:cNvSpPr txBox="1">
              <a:spLocks noChangeArrowheads="1"/>
            </p:cNvSpPr>
            <p:nvPr/>
          </p:nvSpPr>
          <p:spPr bwMode="auto">
            <a:xfrm>
              <a:off x="651834" y="2805727"/>
              <a:ext cx="857354" cy="305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r" eaLnBrk="1" hangingPunct="1"/>
              <a:r>
                <a:rPr lang="en-US" sz="1050">
                  <a:solidFill>
                    <a:srgbClr val="FFFFFF"/>
                  </a:solidFill>
                  <a:ea typeface="+mn-ea"/>
                </a:rPr>
                <a:t>0.6</a:t>
              </a:r>
            </a:p>
          </p:txBody>
        </p:sp>
        <p:sp>
          <p:nvSpPr>
            <p:cNvPr id="89" name="TextBox 315"/>
            <p:cNvSpPr txBox="1">
              <a:spLocks noChangeArrowheads="1"/>
            </p:cNvSpPr>
            <p:nvPr/>
          </p:nvSpPr>
          <p:spPr bwMode="auto">
            <a:xfrm>
              <a:off x="651834" y="3404669"/>
              <a:ext cx="857354" cy="305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r" eaLnBrk="1" hangingPunct="1"/>
              <a:r>
                <a:rPr lang="en-US" sz="1050">
                  <a:solidFill>
                    <a:srgbClr val="FFFFFF"/>
                  </a:solidFill>
                  <a:ea typeface="+mn-ea"/>
                </a:rPr>
                <a:t>0.4</a:t>
              </a:r>
            </a:p>
          </p:txBody>
        </p:sp>
        <p:sp>
          <p:nvSpPr>
            <p:cNvPr id="90" name="TextBox 316"/>
            <p:cNvSpPr txBox="1">
              <a:spLocks noChangeArrowheads="1"/>
            </p:cNvSpPr>
            <p:nvPr/>
          </p:nvSpPr>
          <p:spPr bwMode="auto">
            <a:xfrm>
              <a:off x="651834" y="4003610"/>
              <a:ext cx="857354" cy="305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r" eaLnBrk="1" hangingPunct="1"/>
              <a:r>
                <a:rPr lang="en-US" sz="1050">
                  <a:solidFill>
                    <a:srgbClr val="FFFFFF"/>
                  </a:solidFill>
                  <a:ea typeface="+mn-ea"/>
                </a:rPr>
                <a:t>0.2</a:t>
              </a:r>
            </a:p>
          </p:txBody>
        </p:sp>
        <p:sp>
          <p:nvSpPr>
            <p:cNvPr id="91" name="TextBox 317"/>
            <p:cNvSpPr txBox="1">
              <a:spLocks noChangeArrowheads="1"/>
            </p:cNvSpPr>
            <p:nvPr/>
          </p:nvSpPr>
          <p:spPr bwMode="auto">
            <a:xfrm>
              <a:off x="910288" y="4602555"/>
              <a:ext cx="598893" cy="305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r" eaLnBrk="1" hangingPunct="1"/>
              <a:r>
                <a:rPr lang="en-US" sz="1050">
                  <a:solidFill>
                    <a:srgbClr val="FFFFFF"/>
                  </a:solidFill>
                  <a:ea typeface="+mn-ea"/>
                </a:rPr>
                <a:t>0</a:t>
              </a:r>
            </a:p>
          </p:txBody>
        </p:sp>
        <p:cxnSp>
          <p:nvCxnSpPr>
            <p:cNvPr id="92" name="Straight Connector 91"/>
            <p:cNvCxnSpPr/>
            <p:nvPr/>
          </p:nvCxnSpPr>
          <p:spPr bwMode="auto">
            <a:xfrm rot="5400000">
              <a:off x="1667489" y="4776383"/>
              <a:ext cx="58737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3" name="TextBox 319"/>
            <p:cNvSpPr txBox="1">
              <a:spLocks noChangeArrowheads="1"/>
            </p:cNvSpPr>
            <p:nvPr/>
          </p:nvSpPr>
          <p:spPr bwMode="auto">
            <a:xfrm>
              <a:off x="1475300" y="4795489"/>
              <a:ext cx="457241" cy="280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sz="1050" dirty="0">
                  <a:solidFill>
                    <a:srgbClr val="FFFFFF"/>
                  </a:solidFill>
                  <a:ea typeface="+mn-ea"/>
                </a:rPr>
                <a:t>0</a:t>
              </a:r>
            </a:p>
          </p:txBody>
        </p:sp>
        <p:cxnSp>
          <p:nvCxnSpPr>
            <p:cNvPr id="94" name="Straight Connector 93"/>
            <p:cNvCxnSpPr/>
            <p:nvPr/>
          </p:nvCxnSpPr>
          <p:spPr bwMode="auto">
            <a:xfrm rot="5400000">
              <a:off x="5042513" y="4776383"/>
              <a:ext cx="58737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5" name="TextBox 337"/>
            <p:cNvSpPr txBox="1">
              <a:spLocks noChangeArrowheads="1"/>
            </p:cNvSpPr>
            <p:nvPr/>
          </p:nvSpPr>
          <p:spPr bwMode="auto">
            <a:xfrm>
              <a:off x="4845989" y="4795489"/>
              <a:ext cx="457241" cy="280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sz="1050" dirty="0" smtClean="0">
                  <a:solidFill>
                    <a:srgbClr val="FFFFFF"/>
                  </a:solidFill>
                  <a:ea typeface="+mn-ea"/>
                </a:rPr>
                <a:t>1.5</a:t>
              </a:r>
              <a:endParaRPr lang="en-US" sz="1050" dirty="0">
                <a:solidFill>
                  <a:srgbClr val="FFFFFF"/>
                </a:solidFill>
                <a:ea typeface="+mn-ea"/>
              </a:endParaRPr>
            </a:p>
          </p:txBody>
        </p:sp>
        <p:cxnSp>
          <p:nvCxnSpPr>
            <p:cNvPr id="96" name="Straight Connector 95"/>
            <p:cNvCxnSpPr/>
            <p:nvPr/>
          </p:nvCxnSpPr>
          <p:spPr bwMode="auto">
            <a:xfrm rot="5400000">
              <a:off x="6167521" y="4776383"/>
              <a:ext cx="58737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7" name="TextBox 339"/>
            <p:cNvSpPr txBox="1">
              <a:spLocks noChangeArrowheads="1"/>
            </p:cNvSpPr>
            <p:nvPr/>
          </p:nvSpPr>
          <p:spPr bwMode="auto">
            <a:xfrm>
              <a:off x="5969552" y="4795489"/>
              <a:ext cx="457241" cy="280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sz="1050" dirty="0" smtClean="0">
                  <a:solidFill>
                    <a:srgbClr val="FFFFFF"/>
                  </a:solidFill>
                  <a:ea typeface="+mn-ea"/>
                </a:rPr>
                <a:t>2</a:t>
              </a:r>
              <a:endParaRPr lang="en-US" sz="1050" dirty="0">
                <a:solidFill>
                  <a:srgbClr val="FFFFFF"/>
                </a:solidFill>
                <a:ea typeface="+mn-ea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 rot="5400000">
              <a:off x="7292529" y="4776383"/>
              <a:ext cx="58737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9" name="TextBox 341"/>
            <p:cNvSpPr txBox="1">
              <a:spLocks noChangeArrowheads="1"/>
            </p:cNvSpPr>
            <p:nvPr/>
          </p:nvSpPr>
          <p:spPr bwMode="auto">
            <a:xfrm>
              <a:off x="7093115" y="4795489"/>
              <a:ext cx="457241" cy="280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sz="1050" dirty="0" smtClean="0">
                  <a:solidFill>
                    <a:srgbClr val="FFFFFF"/>
                  </a:solidFill>
                  <a:ea typeface="+mn-ea"/>
                </a:rPr>
                <a:t>2.5</a:t>
              </a:r>
              <a:endParaRPr lang="en-US" sz="1050" dirty="0">
                <a:solidFill>
                  <a:srgbClr val="FFFFFF"/>
                </a:solidFill>
                <a:ea typeface="+mn-ea"/>
              </a:endParaRPr>
            </a:p>
          </p:txBody>
        </p:sp>
        <p:cxnSp>
          <p:nvCxnSpPr>
            <p:cNvPr id="100" name="Straight Connector 99"/>
            <p:cNvCxnSpPr/>
            <p:nvPr/>
          </p:nvCxnSpPr>
          <p:spPr bwMode="auto">
            <a:xfrm rot="5400000">
              <a:off x="8417539" y="4776383"/>
              <a:ext cx="58737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1" name="TextBox 343"/>
            <p:cNvSpPr txBox="1">
              <a:spLocks noChangeArrowheads="1"/>
            </p:cNvSpPr>
            <p:nvPr/>
          </p:nvSpPr>
          <p:spPr bwMode="auto">
            <a:xfrm>
              <a:off x="8216679" y="4795489"/>
              <a:ext cx="457241" cy="280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sz="1050" dirty="0" smtClean="0">
                  <a:solidFill>
                    <a:srgbClr val="FFFFFF"/>
                  </a:solidFill>
                  <a:ea typeface="+mn-ea"/>
                </a:rPr>
                <a:t>3</a:t>
              </a:r>
              <a:endParaRPr lang="en-US" sz="1050" dirty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02" name="TextBox 344"/>
            <p:cNvSpPr txBox="1">
              <a:spLocks noChangeArrowheads="1"/>
            </p:cNvSpPr>
            <p:nvPr/>
          </p:nvSpPr>
          <p:spPr bwMode="auto">
            <a:xfrm rot="16200000">
              <a:off x="-891732" y="2928752"/>
              <a:ext cx="2970423" cy="6380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sz="1200" b="1" dirty="0">
                  <a:solidFill>
                    <a:srgbClr val="FFFFFF"/>
                  </a:solidFill>
                  <a:ea typeface="+mn-ea"/>
                </a:rPr>
                <a:t>Probability of </a:t>
              </a:r>
              <a:r>
                <a:rPr lang="en-US" sz="1200" b="1" dirty="0" smtClean="0">
                  <a:solidFill>
                    <a:srgbClr val="FFFFFF"/>
                  </a:solidFill>
                  <a:ea typeface="+mn-ea"/>
                </a:rPr>
                <a:t>Survival, %</a:t>
              </a:r>
              <a:endParaRPr lang="en-US" sz="1200" b="1" dirty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03" name="TextBox 345"/>
            <p:cNvSpPr txBox="1">
              <a:spLocks noChangeArrowheads="1"/>
            </p:cNvSpPr>
            <p:nvPr/>
          </p:nvSpPr>
          <p:spPr bwMode="auto">
            <a:xfrm>
              <a:off x="1606983" y="5082005"/>
              <a:ext cx="6878681" cy="332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sz="1200" b="1" dirty="0" smtClean="0">
                  <a:solidFill>
                    <a:srgbClr val="FFFFFF"/>
                  </a:solidFill>
                  <a:ea typeface="+mn-ea"/>
                </a:rPr>
                <a:t>Time since diagnosis, years</a:t>
              </a:r>
              <a:endParaRPr lang="en-US" sz="1200" b="1" dirty="0">
                <a:solidFill>
                  <a:srgbClr val="FFFFFF"/>
                </a:solidFill>
                <a:ea typeface="+mn-ea"/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 bwMode="auto">
            <a:xfrm rot="5400000">
              <a:off x="2792497" y="4776383"/>
              <a:ext cx="58737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5" name="TextBox 337"/>
            <p:cNvSpPr txBox="1">
              <a:spLocks noChangeArrowheads="1"/>
            </p:cNvSpPr>
            <p:nvPr/>
          </p:nvSpPr>
          <p:spPr bwMode="auto">
            <a:xfrm>
              <a:off x="2598863" y="4795489"/>
              <a:ext cx="457241" cy="280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sz="1050" dirty="0" smtClean="0">
                  <a:solidFill>
                    <a:srgbClr val="FFFFFF"/>
                  </a:solidFill>
                  <a:ea typeface="+mn-ea"/>
                </a:rPr>
                <a:t>.5</a:t>
              </a:r>
              <a:endParaRPr lang="en-US" sz="1050" dirty="0">
                <a:solidFill>
                  <a:srgbClr val="FFFFFF"/>
                </a:solidFill>
                <a:ea typeface="+mn-ea"/>
              </a:endParaRPr>
            </a:p>
          </p:txBody>
        </p:sp>
        <p:grpSp>
          <p:nvGrpSpPr>
            <p:cNvPr id="4" name="Group 105"/>
            <p:cNvGrpSpPr/>
            <p:nvPr/>
          </p:nvGrpSpPr>
          <p:grpSpPr>
            <a:xfrm>
              <a:off x="1707969" y="1750423"/>
              <a:ext cx="6756762" cy="1041763"/>
              <a:chOff x="1707969" y="1750423"/>
              <a:chExt cx="6756762" cy="1041763"/>
            </a:xfrm>
          </p:grpSpPr>
          <p:sp>
            <p:nvSpPr>
              <p:cNvPr id="115" name="Freeform 114"/>
              <p:cNvSpPr/>
              <p:nvPr/>
            </p:nvSpPr>
            <p:spPr>
              <a:xfrm>
                <a:off x="1707969" y="1750423"/>
                <a:ext cx="6061165" cy="930728"/>
              </a:xfrm>
              <a:custGeom>
                <a:avLst/>
                <a:gdLst>
                  <a:gd name="connsiteX0" fmla="*/ 0 w 6061165"/>
                  <a:gd name="connsiteY0" fmla="*/ 0 h 930728"/>
                  <a:gd name="connsiteX1" fmla="*/ 111034 w 6061165"/>
                  <a:gd name="connsiteY1" fmla="*/ 0 h 930728"/>
                  <a:gd name="connsiteX2" fmla="*/ 111034 w 6061165"/>
                  <a:gd name="connsiteY2" fmla="*/ 35923 h 930728"/>
                  <a:gd name="connsiteX3" fmla="*/ 202474 w 6061165"/>
                  <a:gd name="connsiteY3" fmla="*/ 35923 h 930728"/>
                  <a:gd name="connsiteX4" fmla="*/ 202474 w 6061165"/>
                  <a:gd name="connsiteY4" fmla="*/ 62048 h 930728"/>
                  <a:gd name="connsiteX5" fmla="*/ 336368 w 6061165"/>
                  <a:gd name="connsiteY5" fmla="*/ 62048 h 930728"/>
                  <a:gd name="connsiteX6" fmla="*/ 336368 w 6061165"/>
                  <a:gd name="connsiteY6" fmla="*/ 91440 h 930728"/>
                  <a:gd name="connsiteX7" fmla="*/ 522514 w 6061165"/>
                  <a:gd name="connsiteY7" fmla="*/ 91440 h 930728"/>
                  <a:gd name="connsiteX8" fmla="*/ 522514 w 6061165"/>
                  <a:gd name="connsiteY8" fmla="*/ 111034 h 930728"/>
                  <a:gd name="connsiteX9" fmla="*/ 613954 w 6061165"/>
                  <a:gd name="connsiteY9" fmla="*/ 111034 h 930728"/>
                  <a:gd name="connsiteX10" fmla="*/ 613954 w 6061165"/>
                  <a:gd name="connsiteY10" fmla="*/ 137160 h 930728"/>
                  <a:gd name="connsiteX11" fmla="*/ 702128 w 6061165"/>
                  <a:gd name="connsiteY11" fmla="*/ 137160 h 930728"/>
                  <a:gd name="connsiteX12" fmla="*/ 702128 w 6061165"/>
                  <a:gd name="connsiteY12" fmla="*/ 150223 h 930728"/>
                  <a:gd name="connsiteX13" fmla="*/ 871945 w 6061165"/>
                  <a:gd name="connsiteY13" fmla="*/ 150223 h 930728"/>
                  <a:gd name="connsiteX14" fmla="*/ 871945 w 6061165"/>
                  <a:gd name="connsiteY14" fmla="*/ 150223 h 930728"/>
                  <a:gd name="connsiteX15" fmla="*/ 1005840 w 6061165"/>
                  <a:gd name="connsiteY15" fmla="*/ 150223 h 930728"/>
                  <a:gd name="connsiteX16" fmla="*/ 1005840 w 6061165"/>
                  <a:gd name="connsiteY16" fmla="*/ 186146 h 930728"/>
                  <a:gd name="connsiteX17" fmla="*/ 1143000 w 6061165"/>
                  <a:gd name="connsiteY17" fmla="*/ 186146 h 930728"/>
                  <a:gd name="connsiteX18" fmla="*/ 1143000 w 6061165"/>
                  <a:gd name="connsiteY18" fmla="*/ 205740 h 930728"/>
                  <a:gd name="connsiteX19" fmla="*/ 1244237 w 6061165"/>
                  <a:gd name="connsiteY19" fmla="*/ 205740 h 930728"/>
                  <a:gd name="connsiteX20" fmla="*/ 1244237 w 6061165"/>
                  <a:gd name="connsiteY20" fmla="*/ 225334 h 930728"/>
                  <a:gd name="connsiteX21" fmla="*/ 1358537 w 6061165"/>
                  <a:gd name="connsiteY21" fmla="*/ 225334 h 930728"/>
                  <a:gd name="connsiteX22" fmla="*/ 1358537 w 6061165"/>
                  <a:gd name="connsiteY22" fmla="*/ 225334 h 930728"/>
                  <a:gd name="connsiteX23" fmla="*/ 1492431 w 6061165"/>
                  <a:gd name="connsiteY23" fmla="*/ 225334 h 930728"/>
                  <a:gd name="connsiteX24" fmla="*/ 1492431 w 6061165"/>
                  <a:gd name="connsiteY24" fmla="*/ 271054 h 930728"/>
                  <a:gd name="connsiteX25" fmla="*/ 1734094 w 6061165"/>
                  <a:gd name="connsiteY25" fmla="*/ 271054 h 930728"/>
                  <a:gd name="connsiteX26" fmla="*/ 1734094 w 6061165"/>
                  <a:gd name="connsiteY26" fmla="*/ 293914 h 930728"/>
                  <a:gd name="connsiteX27" fmla="*/ 1867988 w 6061165"/>
                  <a:gd name="connsiteY27" fmla="*/ 293914 h 930728"/>
                  <a:gd name="connsiteX28" fmla="*/ 1867988 w 6061165"/>
                  <a:gd name="connsiteY28" fmla="*/ 316774 h 930728"/>
                  <a:gd name="connsiteX29" fmla="*/ 2018211 w 6061165"/>
                  <a:gd name="connsiteY29" fmla="*/ 316774 h 930728"/>
                  <a:gd name="connsiteX30" fmla="*/ 2018211 w 6061165"/>
                  <a:gd name="connsiteY30" fmla="*/ 346166 h 930728"/>
                  <a:gd name="connsiteX31" fmla="*/ 2125980 w 6061165"/>
                  <a:gd name="connsiteY31" fmla="*/ 346166 h 930728"/>
                  <a:gd name="connsiteX32" fmla="*/ 2125980 w 6061165"/>
                  <a:gd name="connsiteY32" fmla="*/ 346166 h 930728"/>
                  <a:gd name="connsiteX33" fmla="*/ 2125980 w 6061165"/>
                  <a:gd name="connsiteY33" fmla="*/ 375557 h 930728"/>
                  <a:gd name="connsiteX34" fmla="*/ 2325188 w 6061165"/>
                  <a:gd name="connsiteY34" fmla="*/ 375557 h 930728"/>
                  <a:gd name="connsiteX35" fmla="*/ 2325188 w 6061165"/>
                  <a:gd name="connsiteY35" fmla="*/ 404948 h 930728"/>
                  <a:gd name="connsiteX36" fmla="*/ 2455817 w 6061165"/>
                  <a:gd name="connsiteY36" fmla="*/ 404948 h 930728"/>
                  <a:gd name="connsiteX37" fmla="*/ 2455817 w 6061165"/>
                  <a:gd name="connsiteY37" fmla="*/ 427808 h 930728"/>
                  <a:gd name="connsiteX38" fmla="*/ 2606040 w 6061165"/>
                  <a:gd name="connsiteY38" fmla="*/ 427808 h 930728"/>
                  <a:gd name="connsiteX39" fmla="*/ 2606040 w 6061165"/>
                  <a:gd name="connsiteY39" fmla="*/ 450668 h 930728"/>
                  <a:gd name="connsiteX40" fmla="*/ 2785654 w 6061165"/>
                  <a:gd name="connsiteY40" fmla="*/ 450668 h 930728"/>
                  <a:gd name="connsiteX41" fmla="*/ 2785654 w 6061165"/>
                  <a:gd name="connsiteY41" fmla="*/ 480060 h 930728"/>
                  <a:gd name="connsiteX42" fmla="*/ 2942408 w 6061165"/>
                  <a:gd name="connsiteY42" fmla="*/ 480060 h 930728"/>
                  <a:gd name="connsiteX43" fmla="*/ 2942408 w 6061165"/>
                  <a:gd name="connsiteY43" fmla="*/ 502920 h 930728"/>
                  <a:gd name="connsiteX44" fmla="*/ 3138351 w 6061165"/>
                  <a:gd name="connsiteY44" fmla="*/ 502920 h 930728"/>
                  <a:gd name="connsiteX45" fmla="*/ 3138351 w 6061165"/>
                  <a:gd name="connsiteY45" fmla="*/ 502920 h 930728"/>
                  <a:gd name="connsiteX46" fmla="*/ 3138351 w 6061165"/>
                  <a:gd name="connsiteY46" fmla="*/ 529046 h 930728"/>
                  <a:gd name="connsiteX47" fmla="*/ 3265714 w 6061165"/>
                  <a:gd name="connsiteY47" fmla="*/ 529046 h 930728"/>
                  <a:gd name="connsiteX48" fmla="*/ 3265714 w 6061165"/>
                  <a:gd name="connsiteY48" fmla="*/ 551906 h 930728"/>
                  <a:gd name="connsiteX49" fmla="*/ 3389811 w 6061165"/>
                  <a:gd name="connsiteY49" fmla="*/ 551906 h 930728"/>
                  <a:gd name="connsiteX50" fmla="*/ 3389811 w 6061165"/>
                  <a:gd name="connsiteY50" fmla="*/ 551906 h 930728"/>
                  <a:gd name="connsiteX51" fmla="*/ 3510642 w 6061165"/>
                  <a:gd name="connsiteY51" fmla="*/ 551906 h 930728"/>
                  <a:gd name="connsiteX52" fmla="*/ 3510642 w 6061165"/>
                  <a:gd name="connsiteY52" fmla="*/ 600891 h 930728"/>
                  <a:gd name="connsiteX53" fmla="*/ 3686991 w 6061165"/>
                  <a:gd name="connsiteY53" fmla="*/ 600891 h 930728"/>
                  <a:gd name="connsiteX54" fmla="*/ 3686991 w 6061165"/>
                  <a:gd name="connsiteY54" fmla="*/ 627017 h 930728"/>
                  <a:gd name="connsiteX55" fmla="*/ 3935185 w 6061165"/>
                  <a:gd name="connsiteY55" fmla="*/ 627017 h 930728"/>
                  <a:gd name="connsiteX56" fmla="*/ 3935185 w 6061165"/>
                  <a:gd name="connsiteY56" fmla="*/ 659674 h 930728"/>
                  <a:gd name="connsiteX57" fmla="*/ 3974374 w 6061165"/>
                  <a:gd name="connsiteY57" fmla="*/ 659674 h 930728"/>
                  <a:gd name="connsiteX58" fmla="*/ 4134394 w 6061165"/>
                  <a:gd name="connsiteY58" fmla="*/ 659674 h 930728"/>
                  <a:gd name="connsiteX59" fmla="*/ 4147457 w 6061165"/>
                  <a:gd name="connsiteY59" fmla="*/ 672737 h 930728"/>
                  <a:gd name="connsiteX60" fmla="*/ 4304211 w 6061165"/>
                  <a:gd name="connsiteY60" fmla="*/ 672737 h 930728"/>
                  <a:gd name="connsiteX61" fmla="*/ 4304211 w 6061165"/>
                  <a:gd name="connsiteY61" fmla="*/ 695597 h 930728"/>
                  <a:gd name="connsiteX62" fmla="*/ 4500154 w 6061165"/>
                  <a:gd name="connsiteY62" fmla="*/ 695597 h 930728"/>
                  <a:gd name="connsiteX63" fmla="*/ 4500154 w 6061165"/>
                  <a:gd name="connsiteY63" fmla="*/ 721723 h 930728"/>
                  <a:gd name="connsiteX64" fmla="*/ 4692831 w 6061165"/>
                  <a:gd name="connsiteY64" fmla="*/ 721723 h 930728"/>
                  <a:gd name="connsiteX65" fmla="*/ 4692831 w 6061165"/>
                  <a:gd name="connsiteY65" fmla="*/ 744583 h 930728"/>
                  <a:gd name="connsiteX66" fmla="*/ 4807131 w 6061165"/>
                  <a:gd name="connsiteY66" fmla="*/ 744583 h 930728"/>
                  <a:gd name="connsiteX67" fmla="*/ 4807131 w 6061165"/>
                  <a:gd name="connsiteY67" fmla="*/ 767443 h 930728"/>
                  <a:gd name="connsiteX68" fmla="*/ 5061857 w 6061165"/>
                  <a:gd name="connsiteY68" fmla="*/ 767443 h 930728"/>
                  <a:gd name="connsiteX69" fmla="*/ 5061857 w 6061165"/>
                  <a:gd name="connsiteY69" fmla="*/ 783771 h 930728"/>
                  <a:gd name="connsiteX70" fmla="*/ 5153297 w 6061165"/>
                  <a:gd name="connsiteY70" fmla="*/ 783771 h 930728"/>
                  <a:gd name="connsiteX71" fmla="*/ 5153297 w 6061165"/>
                  <a:gd name="connsiteY71" fmla="*/ 803366 h 930728"/>
                  <a:gd name="connsiteX72" fmla="*/ 5244737 w 6061165"/>
                  <a:gd name="connsiteY72" fmla="*/ 803366 h 930728"/>
                  <a:gd name="connsiteX73" fmla="*/ 5244737 w 6061165"/>
                  <a:gd name="connsiteY73" fmla="*/ 829491 h 930728"/>
                  <a:gd name="connsiteX74" fmla="*/ 5394960 w 6061165"/>
                  <a:gd name="connsiteY74" fmla="*/ 829491 h 930728"/>
                  <a:gd name="connsiteX75" fmla="*/ 5394960 w 6061165"/>
                  <a:gd name="connsiteY75" fmla="*/ 829491 h 930728"/>
                  <a:gd name="connsiteX76" fmla="*/ 5564777 w 6061165"/>
                  <a:gd name="connsiteY76" fmla="*/ 829491 h 930728"/>
                  <a:gd name="connsiteX77" fmla="*/ 5564777 w 6061165"/>
                  <a:gd name="connsiteY77" fmla="*/ 858883 h 930728"/>
                  <a:gd name="connsiteX78" fmla="*/ 5744391 w 6061165"/>
                  <a:gd name="connsiteY78" fmla="*/ 858883 h 930728"/>
                  <a:gd name="connsiteX79" fmla="*/ 5744391 w 6061165"/>
                  <a:gd name="connsiteY79" fmla="*/ 858883 h 930728"/>
                  <a:gd name="connsiteX80" fmla="*/ 5826034 w 6061165"/>
                  <a:gd name="connsiteY80" fmla="*/ 858883 h 930728"/>
                  <a:gd name="connsiteX81" fmla="*/ 5826034 w 6061165"/>
                  <a:gd name="connsiteY81" fmla="*/ 904603 h 930728"/>
                  <a:gd name="connsiteX82" fmla="*/ 5953397 w 6061165"/>
                  <a:gd name="connsiteY82" fmla="*/ 904603 h 930728"/>
                  <a:gd name="connsiteX83" fmla="*/ 5953397 w 6061165"/>
                  <a:gd name="connsiteY83" fmla="*/ 930728 h 930728"/>
                  <a:gd name="connsiteX84" fmla="*/ 6061165 w 6061165"/>
                  <a:gd name="connsiteY84" fmla="*/ 930728 h 930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</a:cxnLst>
                <a:rect l="l" t="t" r="r" b="b"/>
                <a:pathLst>
                  <a:path w="6061165" h="930728">
                    <a:moveTo>
                      <a:pt x="0" y="0"/>
                    </a:moveTo>
                    <a:lnTo>
                      <a:pt x="111034" y="0"/>
                    </a:lnTo>
                    <a:lnTo>
                      <a:pt x="111034" y="35923"/>
                    </a:lnTo>
                    <a:lnTo>
                      <a:pt x="202474" y="35923"/>
                    </a:lnTo>
                    <a:lnTo>
                      <a:pt x="202474" y="62048"/>
                    </a:lnTo>
                    <a:lnTo>
                      <a:pt x="336368" y="62048"/>
                    </a:lnTo>
                    <a:lnTo>
                      <a:pt x="336368" y="91440"/>
                    </a:lnTo>
                    <a:lnTo>
                      <a:pt x="522514" y="91440"/>
                    </a:lnTo>
                    <a:lnTo>
                      <a:pt x="522514" y="111034"/>
                    </a:lnTo>
                    <a:lnTo>
                      <a:pt x="613954" y="111034"/>
                    </a:lnTo>
                    <a:lnTo>
                      <a:pt x="613954" y="137160"/>
                    </a:lnTo>
                    <a:lnTo>
                      <a:pt x="702128" y="137160"/>
                    </a:lnTo>
                    <a:lnTo>
                      <a:pt x="702128" y="150223"/>
                    </a:lnTo>
                    <a:lnTo>
                      <a:pt x="871945" y="150223"/>
                    </a:lnTo>
                    <a:lnTo>
                      <a:pt x="871945" y="150223"/>
                    </a:lnTo>
                    <a:lnTo>
                      <a:pt x="1005840" y="150223"/>
                    </a:lnTo>
                    <a:lnTo>
                      <a:pt x="1005840" y="186146"/>
                    </a:lnTo>
                    <a:lnTo>
                      <a:pt x="1143000" y="186146"/>
                    </a:lnTo>
                    <a:lnTo>
                      <a:pt x="1143000" y="205740"/>
                    </a:lnTo>
                    <a:lnTo>
                      <a:pt x="1244237" y="205740"/>
                    </a:lnTo>
                    <a:lnTo>
                      <a:pt x="1244237" y="225334"/>
                    </a:lnTo>
                    <a:lnTo>
                      <a:pt x="1358537" y="225334"/>
                    </a:lnTo>
                    <a:lnTo>
                      <a:pt x="1358537" y="225334"/>
                    </a:lnTo>
                    <a:lnTo>
                      <a:pt x="1492431" y="225334"/>
                    </a:lnTo>
                    <a:lnTo>
                      <a:pt x="1492431" y="271054"/>
                    </a:lnTo>
                    <a:lnTo>
                      <a:pt x="1734094" y="271054"/>
                    </a:lnTo>
                    <a:lnTo>
                      <a:pt x="1734094" y="293914"/>
                    </a:lnTo>
                    <a:lnTo>
                      <a:pt x="1867988" y="293914"/>
                    </a:lnTo>
                    <a:lnTo>
                      <a:pt x="1867988" y="316774"/>
                    </a:lnTo>
                    <a:lnTo>
                      <a:pt x="2018211" y="316774"/>
                    </a:lnTo>
                    <a:lnTo>
                      <a:pt x="2018211" y="346166"/>
                    </a:lnTo>
                    <a:lnTo>
                      <a:pt x="2125980" y="346166"/>
                    </a:lnTo>
                    <a:lnTo>
                      <a:pt x="2125980" y="346166"/>
                    </a:lnTo>
                    <a:lnTo>
                      <a:pt x="2125980" y="375557"/>
                    </a:lnTo>
                    <a:lnTo>
                      <a:pt x="2325188" y="375557"/>
                    </a:lnTo>
                    <a:lnTo>
                      <a:pt x="2325188" y="404948"/>
                    </a:lnTo>
                    <a:lnTo>
                      <a:pt x="2455817" y="404948"/>
                    </a:lnTo>
                    <a:lnTo>
                      <a:pt x="2455817" y="427808"/>
                    </a:lnTo>
                    <a:lnTo>
                      <a:pt x="2606040" y="427808"/>
                    </a:lnTo>
                    <a:lnTo>
                      <a:pt x="2606040" y="450668"/>
                    </a:lnTo>
                    <a:lnTo>
                      <a:pt x="2785654" y="450668"/>
                    </a:lnTo>
                    <a:lnTo>
                      <a:pt x="2785654" y="480060"/>
                    </a:lnTo>
                    <a:lnTo>
                      <a:pt x="2942408" y="480060"/>
                    </a:lnTo>
                    <a:lnTo>
                      <a:pt x="2942408" y="502920"/>
                    </a:lnTo>
                    <a:lnTo>
                      <a:pt x="3138351" y="502920"/>
                    </a:lnTo>
                    <a:lnTo>
                      <a:pt x="3138351" y="502920"/>
                    </a:lnTo>
                    <a:lnTo>
                      <a:pt x="3138351" y="529046"/>
                    </a:lnTo>
                    <a:lnTo>
                      <a:pt x="3265714" y="529046"/>
                    </a:lnTo>
                    <a:lnTo>
                      <a:pt x="3265714" y="551906"/>
                    </a:lnTo>
                    <a:lnTo>
                      <a:pt x="3389811" y="551906"/>
                    </a:lnTo>
                    <a:lnTo>
                      <a:pt x="3389811" y="551906"/>
                    </a:lnTo>
                    <a:lnTo>
                      <a:pt x="3510642" y="551906"/>
                    </a:lnTo>
                    <a:lnTo>
                      <a:pt x="3510642" y="600891"/>
                    </a:lnTo>
                    <a:lnTo>
                      <a:pt x="3686991" y="600891"/>
                    </a:lnTo>
                    <a:lnTo>
                      <a:pt x="3686991" y="627017"/>
                    </a:lnTo>
                    <a:lnTo>
                      <a:pt x="3935185" y="627017"/>
                    </a:lnTo>
                    <a:lnTo>
                      <a:pt x="3935185" y="659674"/>
                    </a:lnTo>
                    <a:lnTo>
                      <a:pt x="3974374" y="659674"/>
                    </a:lnTo>
                    <a:lnTo>
                      <a:pt x="4134394" y="659674"/>
                    </a:lnTo>
                    <a:lnTo>
                      <a:pt x="4147457" y="672737"/>
                    </a:lnTo>
                    <a:lnTo>
                      <a:pt x="4304211" y="672737"/>
                    </a:lnTo>
                    <a:lnTo>
                      <a:pt x="4304211" y="695597"/>
                    </a:lnTo>
                    <a:lnTo>
                      <a:pt x="4500154" y="695597"/>
                    </a:lnTo>
                    <a:lnTo>
                      <a:pt x="4500154" y="721723"/>
                    </a:lnTo>
                    <a:lnTo>
                      <a:pt x="4692831" y="721723"/>
                    </a:lnTo>
                    <a:lnTo>
                      <a:pt x="4692831" y="744583"/>
                    </a:lnTo>
                    <a:lnTo>
                      <a:pt x="4807131" y="744583"/>
                    </a:lnTo>
                    <a:lnTo>
                      <a:pt x="4807131" y="767443"/>
                    </a:lnTo>
                    <a:lnTo>
                      <a:pt x="5061857" y="767443"/>
                    </a:lnTo>
                    <a:lnTo>
                      <a:pt x="5061857" y="783771"/>
                    </a:lnTo>
                    <a:lnTo>
                      <a:pt x="5153297" y="783771"/>
                    </a:lnTo>
                    <a:lnTo>
                      <a:pt x="5153297" y="803366"/>
                    </a:lnTo>
                    <a:lnTo>
                      <a:pt x="5244737" y="803366"/>
                    </a:lnTo>
                    <a:lnTo>
                      <a:pt x="5244737" y="829491"/>
                    </a:lnTo>
                    <a:lnTo>
                      <a:pt x="5394960" y="829491"/>
                    </a:lnTo>
                    <a:lnTo>
                      <a:pt x="5394960" y="829491"/>
                    </a:lnTo>
                    <a:lnTo>
                      <a:pt x="5564777" y="829491"/>
                    </a:lnTo>
                    <a:lnTo>
                      <a:pt x="5564777" y="858883"/>
                    </a:lnTo>
                    <a:lnTo>
                      <a:pt x="5744391" y="858883"/>
                    </a:lnTo>
                    <a:lnTo>
                      <a:pt x="5744391" y="858883"/>
                    </a:lnTo>
                    <a:lnTo>
                      <a:pt x="5826034" y="858883"/>
                    </a:lnTo>
                    <a:lnTo>
                      <a:pt x="5826034" y="904603"/>
                    </a:lnTo>
                    <a:lnTo>
                      <a:pt x="5953397" y="904603"/>
                    </a:lnTo>
                    <a:lnTo>
                      <a:pt x="5953397" y="930728"/>
                    </a:lnTo>
                    <a:lnTo>
                      <a:pt x="6061165" y="930728"/>
                    </a:lnTo>
                  </a:path>
                </a:pathLst>
              </a:custGeom>
              <a:noFill/>
              <a:ln w="28575" cap="sq">
                <a:solidFill>
                  <a:srgbClr val="00FF00"/>
                </a:solidFill>
                <a:miter lim="800000"/>
                <a:headEnd/>
                <a:tailEnd/>
              </a:ln>
            </p:spPr>
            <p:txBody>
              <a:bodyPr rtlCol="0" anchor="ctr"/>
              <a:lstStyle/>
              <a:p>
                <a:pPr algn="ctr" eaLnBrk="1" hangingPunct="1"/>
                <a:endParaRPr lang="en-US" sz="1400" b="1">
                  <a:solidFill>
                    <a:srgbClr val="FFFFFF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116" name="Freeform 115"/>
              <p:cNvSpPr/>
              <p:nvPr/>
            </p:nvSpPr>
            <p:spPr>
              <a:xfrm>
                <a:off x="7765869" y="2681152"/>
                <a:ext cx="698862" cy="111034"/>
              </a:xfrm>
              <a:custGeom>
                <a:avLst/>
                <a:gdLst>
                  <a:gd name="connsiteX0" fmla="*/ 698862 w 698862"/>
                  <a:gd name="connsiteY0" fmla="*/ 111034 h 111034"/>
                  <a:gd name="connsiteX1" fmla="*/ 646611 w 698862"/>
                  <a:gd name="connsiteY1" fmla="*/ 111034 h 111034"/>
                  <a:gd name="connsiteX2" fmla="*/ 561702 w 698862"/>
                  <a:gd name="connsiteY2" fmla="*/ 111034 h 111034"/>
                  <a:gd name="connsiteX3" fmla="*/ 561702 w 698862"/>
                  <a:gd name="connsiteY3" fmla="*/ 71846 h 111034"/>
                  <a:gd name="connsiteX4" fmla="*/ 463731 w 698862"/>
                  <a:gd name="connsiteY4" fmla="*/ 71846 h 111034"/>
                  <a:gd name="connsiteX5" fmla="*/ 463731 w 698862"/>
                  <a:gd name="connsiteY5" fmla="*/ 71846 h 111034"/>
                  <a:gd name="connsiteX6" fmla="*/ 205740 w 698862"/>
                  <a:gd name="connsiteY6" fmla="*/ 71846 h 111034"/>
                  <a:gd name="connsiteX7" fmla="*/ 205740 w 698862"/>
                  <a:gd name="connsiteY7" fmla="*/ 32657 h 111034"/>
                  <a:gd name="connsiteX8" fmla="*/ 111034 w 698862"/>
                  <a:gd name="connsiteY8" fmla="*/ 32657 h 111034"/>
                  <a:gd name="connsiteX9" fmla="*/ 111034 w 698862"/>
                  <a:gd name="connsiteY9" fmla="*/ 22860 h 111034"/>
                  <a:gd name="connsiteX10" fmla="*/ 39188 w 698862"/>
                  <a:gd name="connsiteY10" fmla="*/ 22860 h 111034"/>
                  <a:gd name="connsiteX11" fmla="*/ 39188 w 698862"/>
                  <a:gd name="connsiteY11" fmla="*/ 0 h 111034"/>
                  <a:gd name="connsiteX12" fmla="*/ 0 w 698862"/>
                  <a:gd name="connsiteY12" fmla="*/ 0 h 111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98862" h="111034">
                    <a:moveTo>
                      <a:pt x="698862" y="111034"/>
                    </a:moveTo>
                    <a:lnTo>
                      <a:pt x="646611" y="111034"/>
                    </a:lnTo>
                    <a:lnTo>
                      <a:pt x="561702" y="111034"/>
                    </a:lnTo>
                    <a:lnTo>
                      <a:pt x="561702" y="71846"/>
                    </a:lnTo>
                    <a:lnTo>
                      <a:pt x="463731" y="71846"/>
                    </a:lnTo>
                    <a:lnTo>
                      <a:pt x="463731" y="71846"/>
                    </a:lnTo>
                    <a:lnTo>
                      <a:pt x="205740" y="71846"/>
                    </a:lnTo>
                    <a:lnTo>
                      <a:pt x="205740" y="32657"/>
                    </a:lnTo>
                    <a:lnTo>
                      <a:pt x="111034" y="32657"/>
                    </a:lnTo>
                    <a:lnTo>
                      <a:pt x="111034" y="22860"/>
                    </a:lnTo>
                    <a:lnTo>
                      <a:pt x="39188" y="22860"/>
                    </a:lnTo>
                    <a:lnTo>
                      <a:pt x="39188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sq">
                <a:solidFill>
                  <a:srgbClr val="00FF00"/>
                </a:solidFill>
                <a:miter lim="800000"/>
                <a:headEnd/>
                <a:tailEnd/>
              </a:ln>
            </p:spPr>
            <p:txBody>
              <a:bodyPr rtlCol="0" anchor="ctr"/>
              <a:lstStyle/>
              <a:p>
                <a:pPr algn="ctr" eaLnBrk="1" hangingPunct="1"/>
                <a:endParaRPr lang="en-US" sz="1400" b="1">
                  <a:solidFill>
                    <a:srgbClr val="FFFFFF"/>
                  </a:solidFill>
                  <a:latin typeface="Times New Roman" pitchFamily="18" charset="0"/>
                  <a:ea typeface="+mn-ea"/>
                </a:endParaRPr>
              </a:p>
            </p:txBody>
          </p:sp>
        </p:grpSp>
        <p:sp>
          <p:nvSpPr>
            <p:cNvPr id="107" name="Freeform 106"/>
            <p:cNvSpPr/>
            <p:nvPr/>
          </p:nvSpPr>
          <p:spPr>
            <a:xfrm>
              <a:off x="1695450" y="1752600"/>
              <a:ext cx="6739890" cy="1474470"/>
            </a:xfrm>
            <a:custGeom>
              <a:avLst/>
              <a:gdLst>
                <a:gd name="connsiteX0" fmla="*/ 0 w 6739890"/>
                <a:gd name="connsiteY0" fmla="*/ 0 h 1474470"/>
                <a:gd name="connsiteX1" fmla="*/ 110490 w 6739890"/>
                <a:gd name="connsiteY1" fmla="*/ 0 h 1474470"/>
                <a:gd name="connsiteX2" fmla="*/ 110490 w 6739890"/>
                <a:gd name="connsiteY2" fmla="*/ 76200 h 1474470"/>
                <a:gd name="connsiteX3" fmla="*/ 190500 w 6739890"/>
                <a:gd name="connsiteY3" fmla="*/ 76200 h 1474470"/>
                <a:gd name="connsiteX4" fmla="*/ 190500 w 6739890"/>
                <a:gd name="connsiteY4" fmla="*/ 133350 h 1474470"/>
                <a:gd name="connsiteX5" fmla="*/ 247650 w 6739890"/>
                <a:gd name="connsiteY5" fmla="*/ 133350 h 1474470"/>
                <a:gd name="connsiteX6" fmla="*/ 247650 w 6739890"/>
                <a:gd name="connsiteY6" fmla="*/ 209550 h 1474470"/>
                <a:gd name="connsiteX7" fmla="*/ 312420 w 6739890"/>
                <a:gd name="connsiteY7" fmla="*/ 209550 h 1474470"/>
                <a:gd name="connsiteX8" fmla="*/ 312420 w 6739890"/>
                <a:gd name="connsiteY8" fmla="*/ 339090 h 1474470"/>
                <a:gd name="connsiteX9" fmla="*/ 407670 w 6739890"/>
                <a:gd name="connsiteY9" fmla="*/ 339090 h 1474470"/>
                <a:gd name="connsiteX10" fmla="*/ 407670 w 6739890"/>
                <a:gd name="connsiteY10" fmla="*/ 403860 h 1474470"/>
                <a:gd name="connsiteX11" fmla="*/ 491490 w 6739890"/>
                <a:gd name="connsiteY11" fmla="*/ 403860 h 1474470"/>
                <a:gd name="connsiteX12" fmla="*/ 491490 w 6739890"/>
                <a:gd name="connsiteY12" fmla="*/ 445770 h 1474470"/>
                <a:gd name="connsiteX13" fmla="*/ 552450 w 6739890"/>
                <a:gd name="connsiteY13" fmla="*/ 445770 h 1474470"/>
                <a:gd name="connsiteX14" fmla="*/ 552450 w 6739890"/>
                <a:gd name="connsiteY14" fmla="*/ 480060 h 1474470"/>
                <a:gd name="connsiteX15" fmla="*/ 647700 w 6739890"/>
                <a:gd name="connsiteY15" fmla="*/ 480060 h 1474470"/>
                <a:gd name="connsiteX16" fmla="*/ 647700 w 6739890"/>
                <a:gd name="connsiteY16" fmla="*/ 529590 h 1474470"/>
                <a:gd name="connsiteX17" fmla="*/ 704850 w 6739890"/>
                <a:gd name="connsiteY17" fmla="*/ 529590 h 1474470"/>
                <a:gd name="connsiteX18" fmla="*/ 704850 w 6739890"/>
                <a:gd name="connsiteY18" fmla="*/ 586740 h 1474470"/>
                <a:gd name="connsiteX19" fmla="*/ 769620 w 6739890"/>
                <a:gd name="connsiteY19" fmla="*/ 586740 h 1474470"/>
                <a:gd name="connsiteX20" fmla="*/ 769620 w 6739890"/>
                <a:gd name="connsiteY20" fmla="*/ 586740 h 1474470"/>
                <a:gd name="connsiteX21" fmla="*/ 838200 w 6739890"/>
                <a:gd name="connsiteY21" fmla="*/ 586740 h 1474470"/>
                <a:gd name="connsiteX22" fmla="*/ 838200 w 6739890"/>
                <a:gd name="connsiteY22" fmla="*/ 666750 h 1474470"/>
                <a:gd name="connsiteX23" fmla="*/ 1158240 w 6739890"/>
                <a:gd name="connsiteY23" fmla="*/ 666750 h 1474470"/>
                <a:gd name="connsiteX24" fmla="*/ 1158240 w 6739890"/>
                <a:gd name="connsiteY24" fmla="*/ 704850 h 1474470"/>
                <a:gd name="connsiteX25" fmla="*/ 1215390 w 6739890"/>
                <a:gd name="connsiteY25" fmla="*/ 704850 h 1474470"/>
                <a:gd name="connsiteX26" fmla="*/ 1215390 w 6739890"/>
                <a:gd name="connsiteY26" fmla="*/ 704850 h 1474470"/>
                <a:gd name="connsiteX27" fmla="*/ 1409700 w 6739890"/>
                <a:gd name="connsiteY27" fmla="*/ 704850 h 1474470"/>
                <a:gd name="connsiteX28" fmla="*/ 1409700 w 6739890"/>
                <a:gd name="connsiteY28" fmla="*/ 746760 h 1474470"/>
                <a:gd name="connsiteX29" fmla="*/ 1470660 w 6739890"/>
                <a:gd name="connsiteY29" fmla="*/ 746760 h 1474470"/>
                <a:gd name="connsiteX30" fmla="*/ 1470660 w 6739890"/>
                <a:gd name="connsiteY30" fmla="*/ 803910 h 1474470"/>
                <a:gd name="connsiteX31" fmla="*/ 1531620 w 6739890"/>
                <a:gd name="connsiteY31" fmla="*/ 803910 h 1474470"/>
                <a:gd name="connsiteX32" fmla="*/ 1531620 w 6739890"/>
                <a:gd name="connsiteY32" fmla="*/ 834390 h 1474470"/>
                <a:gd name="connsiteX33" fmla="*/ 1649730 w 6739890"/>
                <a:gd name="connsiteY33" fmla="*/ 834390 h 1474470"/>
                <a:gd name="connsiteX34" fmla="*/ 1649730 w 6739890"/>
                <a:gd name="connsiteY34" fmla="*/ 864870 h 1474470"/>
                <a:gd name="connsiteX35" fmla="*/ 1821180 w 6739890"/>
                <a:gd name="connsiteY35" fmla="*/ 864870 h 1474470"/>
                <a:gd name="connsiteX36" fmla="*/ 1821180 w 6739890"/>
                <a:gd name="connsiteY36" fmla="*/ 906780 h 1474470"/>
                <a:gd name="connsiteX37" fmla="*/ 1981200 w 6739890"/>
                <a:gd name="connsiteY37" fmla="*/ 906780 h 1474470"/>
                <a:gd name="connsiteX38" fmla="*/ 1981200 w 6739890"/>
                <a:gd name="connsiteY38" fmla="*/ 944880 h 1474470"/>
                <a:gd name="connsiteX39" fmla="*/ 2190750 w 6739890"/>
                <a:gd name="connsiteY39" fmla="*/ 944880 h 1474470"/>
                <a:gd name="connsiteX40" fmla="*/ 2320290 w 6739890"/>
                <a:gd name="connsiteY40" fmla="*/ 944880 h 1474470"/>
                <a:gd name="connsiteX41" fmla="*/ 2320290 w 6739890"/>
                <a:gd name="connsiteY41" fmla="*/ 979170 h 1474470"/>
                <a:gd name="connsiteX42" fmla="*/ 2442210 w 6739890"/>
                <a:gd name="connsiteY42" fmla="*/ 979170 h 1474470"/>
                <a:gd name="connsiteX43" fmla="*/ 2442210 w 6739890"/>
                <a:gd name="connsiteY43" fmla="*/ 1005840 h 1474470"/>
                <a:gd name="connsiteX44" fmla="*/ 2556510 w 6739890"/>
                <a:gd name="connsiteY44" fmla="*/ 1005840 h 1474470"/>
                <a:gd name="connsiteX45" fmla="*/ 2556510 w 6739890"/>
                <a:gd name="connsiteY45" fmla="*/ 1005840 h 1474470"/>
                <a:gd name="connsiteX46" fmla="*/ 2773680 w 6739890"/>
                <a:gd name="connsiteY46" fmla="*/ 1005840 h 1474470"/>
                <a:gd name="connsiteX47" fmla="*/ 2773680 w 6739890"/>
                <a:gd name="connsiteY47" fmla="*/ 1059180 h 1474470"/>
                <a:gd name="connsiteX48" fmla="*/ 2891790 w 6739890"/>
                <a:gd name="connsiteY48" fmla="*/ 1059180 h 1474470"/>
                <a:gd name="connsiteX49" fmla="*/ 2891790 w 6739890"/>
                <a:gd name="connsiteY49" fmla="*/ 1082040 h 1474470"/>
                <a:gd name="connsiteX50" fmla="*/ 3048000 w 6739890"/>
                <a:gd name="connsiteY50" fmla="*/ 1082040 h 1474470"/>
                <a:gd name="connsiteX51" fmla="*/ 3048000 w 6739890"/>
                <a:gd name="connsiteY51" fmla="*/ 1082040 h 1474470"/>
                <a:gd name="connsiteX52" fmla="*/ 3280410 w 6739890"/>
                <a:gd name="connsiteY52" fmla="*/ 1082040 h 1474470"/>
                <a:gd name="connsiteX53" fmla="*/ 3280410 w 6739890"/>
                <a:gd name="connsiteY53" fmla="*/ 1116330 h 1474470"/>
                <a:gd name="connsiteX54" fmla="*/ 3573780 w 6739890"/>
                <a:gd name="connsiteY54" fmla="*/ 1116330 h 1474470"/>
                <a:gd name="connsiteX55" fmla="*/ 3573780 w 6739890"/>
                <a:gd name="connsiteY55" fmla="*/ 1165860 h 1474470"/>
                <a:gd name="connsiteX56" fmla="*/ 3615690 w 6739890"/>
                <a:gd name="connsiteY56" fmla="*/ 1162050 h 1474470"/>
                <a:gd name="connsiteX57" fmla="*/ 4099560 w 6739890"/>
                <a:gd name="connsiteY57" fmla="*/ 1162050 h 1474470"/>
                <a:gd name="connsiteX58" fmla="*/ 4099560 w 6739890"/>
                <a:gd name="connsiteY58" fmla="*/ 1181100 h 1474470"/>
                <a:gd name="connsiteX59" fmla="*/ 4282440 w 6739890"/>
                <a:gd name="connsiteY59" fmla="*/ 1181100 h 1474470"/>
                <a:gd name="connsiteX60" fmla="*/ 4514850 w 6739890"/>
                <a:gd name="connsiteY60" fmla="*/ 1181100 h 1474470"/>
                <a:gd name="connsiteX61" fmla="*/ 4606290 w 6739890"/>
                <a:gd name="connsiteY61" fmla="*/ 1181100 h 1474470"/>
                <a:gd name="connsiteX62" fmla="*/ 4606290 w 6739890"/>
                <a:gd name="connsiteY62" fmla="*/ 1226820 h 1474470"/>
                <a:gd name="connsiteX63" fmla="*/ 4652010 w 6739890"/>
                <a:gd name="connsiteY63" fmla="*/ 1226820 h 1474470"/>
                <a:gd name="connsiteX64" fmla="*/ 4751070 w 6739890"/>
                <a:gd name="connsiteY64" fmla="*/ 1226820 h 1474470"/>
                <a:gd name="connsiteX65" fmla="*/ 4751070 w 6739890"/>
                <a:gd name="connsiteY65" fmla="*/ 1226820 h 1474470"/>
                <a:gd name="connsiteX66" fmla="*/ 4895850 w 6739890"/>
                <a:gd name="connsiteY66" fmla="*/ 1226820 h 1474470"/>
                <a:gd name="connsiteX67" fmla="*/ 4895850 w 6739890"/>
                <a:gd name="connsiteY67" fmla="*/ 1283970 h 1474470"/>
                <a:gd name="connsiteX68" fmla="*/ 4994910 w 6739890"/>
                <a:gd name="connsiteY68" fmla="*/ 1283970 h 1474470"/>
                <a:gd name="connsiteX69" fmla="*/ 4994910 w 6739890"/>
                <a:gd name="connsiteY69" fmla="*/ 1283970 h 1474470"/>
                <a:gd name="connsiteX70" fmla="*/ 5090160 w 6739890"/>
                <a:gd name="connsiteY70" fmla="*/ 1283970 h 1474470"/>
                <a:gd name="connsiteX71" fmla="*/ 5090160 w 6739890"/>
                <a:gd name="connsiteY71" fmla="*/ 1329690 h 1474470"/>
                <a:gd name="connsiteX72" fmla="*/ 5436870 w 6739890"/>
                <a:gd name="connsiteY72" fmla="*/ 1329690 h 1474470"/>
                <a:gd name="connsiteX73" fmla="*/ 5524500 w 6739890"/>
                <a:gd name="connsiteY73" fmla="*/ 1329690 h 1474470"/>
                <a:gd name="connsiteX74" fmla="*/ 5524500 w 6739890"/>
                <a:gd name="connsiteY74" fmla="*/ 1329690 h 1474470"/>
                <a:gd name="connsiteX75" fmla="*/ 5943600 w 6739890"/>
                <a:gd name="connsiteY75" fmla="*/ 1329690 h 1474470"/>
                <a:gd name="connsiteX76" fmla="*/ 5943600 w 6739890"/>
                <a:gd name="connsiteY76" fmla="*/ 1367790 h 1474470"/>
                <a:gd name="connsiteX77" fmla="*/ 6019800 w 6739890"/>
                <a:gd name="connsiteY77" fmla="*/ 1367790 h 1474470"/>
                <a:gd name="connsiteX78" fmla="*/ 6019800 w 6739890"/>
                <a:gd name="connsiteY78" fmla="*/ 1398270 h 1474470"/>
                <a:gd name="connsiteX79" fmla="*/ 6168390 w 6739890"/>
                <a:gd name="connsiteY79" fmla="*/ 1398270 h 1474470"/>
                <a:gd name="connsiteX80" fmla="*/ 6168390 w 6739890"/>
                <a:gd name="connsiteY80" fmla="*/ 1398270 h 1474470"/>
                <a:gd name="connsiteX81" fmla="*/ 6328410 w 6739890"/>
                <a:gd name="connsiteY81" fmla="*/ 1398270 h 1474470"/>
                <a:gd name="connsiteX82" fmla="*/ 6328410 w 6739890"/>
                <a:gd name="connsiteY82" fmla="*/ 1447800 h 1474470"/>
                <a:gd name="connsiteX83" fmla="*/ 6423660 w 6739890"/>
                <a:gd name="connsiteY83" fmla="*/ 1447800 h 1474470"/>
                <a:gd name="connsiteX84" fmla="*/ 6423660 w 6739890"/>
                <a:gd name="connsiteY84" fmla="*/ 1474470 h 1474470"/>
                <a:gd name="connsiteX85" fmla="*/ 6739890 w 6739890"/>
                <a:gd name="connsiteY85" fmla="*/ 1474470 h 1474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739890" h="1474470">
                  <a:moveTo>
                    <a:pt x="0" y="0"/>
                  </a:moveTo>
                  <a:lnTo>
                    <a:pt x="110490" y="0"/>
                  </a:lnTo>
                  <a:lnTo>
                    <a:pt x="110490" y="76200"/>
                  </a:lnTo>
                  <a:lnTo>
                    <a:pt x="190500" y="76200"/>
                  </a:lnTo>
                  <a:lnTo>
                    <a:pt x="190500" y="133350"/>
                  </a:lnTo>
                  <a:lnTo>
                    <a:pt x="247650" y="133350"/>
                  </a:lnTo>
                  <a:lnTo>
                    <a:pt x="247650" y="209550"/>
                  </a:lnTo>
                  <a:lnTo>
                    <a:pt x="312420" y="209550"/>
                  </a:lnTo>
                  <a:lnTo>
                    <a:pt x="312420" y="339090"/>
                  </a:lnTo>
                  <a:lnTo>
                    <a:pt x="407670" y="339090"/>
                  </a:lnTo>
                  <a:lnTo>
                    <a:pt x="407670" y="403860"/>
                  </a:lnTo>
                  <a:lnTo>
                    <a:pt x="491490" y="403860"/>
                  </a:lnTo>
                  <a:lnTo>
                    <a:pt x="491490" y="445770"/>
                  </a:lnTo>
                  <a:lnTo>
                    <a:pt x="552450" y="445770"/>
                  </a:lnTo>
                  <a:lnTo>
                    <a:pt x="552450" y="480060"/>
                  </a:lnTo>
                  <a:lnTo>
                    <a:pt x="647700" y="480060"/>
                  </a:lnTo>
                  <a:lnTo>
                    <a:pt x="647700" y="529590"/>
                  </a:lnTo>
                  <a:lnTo>
                    <a:pt x="704850" y="529590"/>
                  </a:lnTo>
                  <a:lnTo>
                    <a:pt x="704850" y="586740"/>
                  </a:lnTo>
                  <a:lnTo>
                    <a:pt x="769620" y="586740"/>
                  </a:lnTo>
                  <a:lnTo>
                    <a:pt x="769620" y="586740"/>
                  </a:lnTo>
                  <a:lnTo>
                    <a:pt x="838200" y="586740"/>
                  </a:lnTo>
                  <a:lnTo>
                    <a:pt x="838200" y="666750"/>
                  </a:lnTo>
                  <a:lnTo>
                    <a:pt x="1158240" y="666750"/>
                  </a:lnTo>
                  <a:lnTo>
                    <a:pt x="1158240" y="704850"/>
                  </a:lnTo>
                  <a:lnTo>
                    <a:pt x="1215390" y="704850"/>
                  </a:lnTo>
                  <a:lnTo>
                    <a:pt x="1215390" y="704850"/>
                  </a:lnTo>
                  <a:lnTo>
                    <a:pt x="1409700" y="704850"/>
                  </a:lnTo>
                  <a:lnTo>
                    <a:pt x="1409700" y="746760"/>
                  </a:lnTo>
                  <a:lnTo>
                    <a:pt x="1470660" y="746760"/>
                  </a:lnTo>
                  <a:lnTo>
                    <a:pt x="1470660" y="803910"/>
                  </a:lnTo>
                  <a:lnTo>
                    <a:pt x="1531620" y="803910"/>
                  </a:lnTo>
                  <a:lnTo>
                    <a:pt x="1531620" y="834390"/>
                  </a:lnTo>
                  <a:lnTo>
                    <a:pt x="1649730" y="834390"/>
                  </a:lnTo>
                  <a:lnTo>
                    <a:pt x="1649730" y="864870"/>
                  </a:lnTo>
                  <a:lnTo>
                    <a:pt x="1821180" y="864870"/>
                  </a:lnTo>
                  <a:lnTo>
                    <a:pt x="1821180" y="906780"/>
                  </a:lnTo>
                  <a:lnTo>
                    <a:pt x="1981200" y="906780"/>
                  </a:lnTo>
                  <a:lnTo>
                    <a:pt x="1981200" y="944880"/>
                  </a:lnTo>
                  <a:lnTo>
                    <a:pt x="2190750" y="944880"/>
                  </a:lnTo>
                  <a:lnTo>
                    <a:pt x="2320290" y="944880"/>
                  </a:lnTo>
                  <a:lnTo>
                    <a:pt x="2320290" y="979170"/>
                  </a:lnTo>
                  <a:lnTo>
                    <a:pt x="2442210" y="979170"/>
                  </a:lnTo>
                  <a:lnTo>
                    <a:pt x="2442210" y="1005840"/>
                  </a:lnTo>
                  <a:lnTo>
                    <a:pt x="2556510" y="1005840"/>
                  </a:lnTo>
                  <a:lnTo>
                    <a:pt x="2556510" y="1005840"/>
                  </a:lnTo>
                  <a:lnTo>
                    <a:pt x="2773680" y="1005840"/>
                  </a:lnTo>
                  <a:lnTo>
                    <a:pt x="2773680" y="1059180"/>
                  </a:lnTo>
                  <a:lnTo>
                    <a:pt x="2891790" y="1059180"/>
                  </a:lnTo>
                  <a:lnTo>
                    <a:pt x="2891790" y="1082040"/>
                  </a:lnTo>
                  <a:lnTo>
                    <a:pt x="3048000" y="1082040"/>
                  </a:lnTo>
                  <a:lnTo>
                    <a:pt x="3048000" y="1082040"/>
                  </a:lnTo>
                  <a:lnTo>
                    <a:pt x="3280410" y="1082040"/>
                  </a:lnTo>
                  <a:lnTo>
                    <a:pt x="3280410" y="1116330"/>
                  </a:lnTo>
                  <a:lnTo>
                    <a:pt x="3573780" y="1116330"/>
                  </a:lnTo>
                  <a:lnTo>
                    <a:pt x="3573780" y="1165860"/>
                  </a:lnTo>
                  <a:lnTo>
                    <a:pt x="3615690" y="1162050"/>
                  </a:lnTo>
                  <a:lnTo>
                    <a:pt x="4099560" y="1162050"/>
                  </a:lnTo>
                  <a:lnTo>
                    <a:pt x="4099560" y="1181100"/>
                  </a:lnTo>
                  <a:lnTo>
                    <a:pt x="4282440" y="1181100"/>
                  </a:lnTo>
                  <a:lnTo>
                    <a:pt x="4514850" y="1181100"/>
                  </a:lnTo>
                  <a:lnTo>
                    <a:pt x="4606290" y="1181100"/>
                  </a:lnTo>
                  <a:lnTo>
                    <a:pt x="4606290" y="1226820"/>
                  </a:lnTo>
                  <a:lnTo>
                    <a:pt x="4652010" y="1226820"/>
                  </a:lnTo>
                  <a:lnTo>
                    <a:pt x="4751070" y="1226820"/>
                  </a:lnTo>
                  <a:lnTo>
                    <a:pt x="4751070" y="1226820"/>
                  </a:lnTo>
                  <a:lnTo>
                    <a:pt x="4895850" y="1226820"/>
                  </a:lnTo>
                  <a:lnTo>
                    <a:pt x="4895850" y="1283970"/>
                  </a:lnTo>
                  <a:lnTo>
                    <a:pt x="4994910" y="1283970"/>
                  </a:lnTo>
                  <a:lnTo>
                    <a:pt x="4994910" y="1283970"/>
                  </a:lnTo>
                  <a:lnTo>
                    <a:pt x="5090160" y="1283970"/>
                  </a:lnTo>
                  <a:lnTo>
                    <a:pt x="5090160" y="1329690"/>
                  </a:lnTo>
                  <a:lnTo>
                    <a:pt x="5436870" y="1329690"/>
                  </a:lnTo>
                  <a:lnTo>
                    <a:pt x="5524500" y="1329690"/>
                  </a:lnTo>
                  <a:lnTo>
                    <a:pt x="5524500" y="1329690"/>
                  </a:lnTo>
                  <a:lnTo>
                    <a:pt x="5943600" y="1329690"/>
                  </a:lnTo>
                  <a:lnTo>
                    <a:pt x="5943600" y="1367790"/>
                  </a:lnTo>
                  <a:lnTo>
                    <a:pt x="6019800" y="1367790"/>
                  </a:lnTo>
                  <a:lnTo>
                    <a:pt x="6019800" y="1398270"/>
                  </a:lnTo>
                  <a:lnTo>
                    <a:pt x="6168390" y="1398270"/>
                  </a:lnTo>
                  <a:lnTo>
                    <a:pt x="6168390" y="1398270"/>
                  </a:lnTo>
                  <a:lnTo>
                    <a:pt x="6328410" y="1398270"/>
                  </a:lnTo>
                  <a:lnTo>
                    <a:pt x="6328410" y="1447800"/>
                  </a:lnTo>
                  <a:lnTo>
                    <a:pt x="6423660" y="1447800"/>
                  </a:lnTo>
                  <a:lnTo>
                    <a:pt x="6423660" y="1474470"/>
                  </a:lnTo>
                  <a:lnTo>
                    <a:pt x="6739890" y="1474470"/>
                  </a:lnTo>
                </a:path>
              </a:pathLst>
            </a:custGeom>
            <a:noFill/>
            <a:ln w="28575" cap="sq">
              <a:solidFill>
                <a:srgbClr val="FFFF00"/>
              </a:solidFill>
              <a:miter lim="800000"/>
              <a:headEnd/>
              <a:tailEnd/>
            </a:ln>
          </p:spPr>
          <p:txBody>
            <a:bodyPr rtlCol="0" anchor="ctr"/>
            <a:lstStyle/>
            <a:p>
              <a:pPr algn="ctr" eaLnBrk="1" hangingPunct="1"/>
              <a:endParaRPr lang="en-US" sz="1400" b="1">
                <a:solidFill>
                  <a:srgbClr val="FFFFFF"/>
                </a:solidFill>
                <a:latin typeface="Times New Roman" pitchFamily="18" charset="0"/>
                <a:ea typeface="+mn-ea"/>
              </a:endParaRPr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1812202" y="3697005"/>
              <a:ext cx="405440" cy="0"/>
            </a:xfrm>
            <a:prstGeom prst="line">
              <a:avLst/>
            </a:prstGeom>
            <a:noFill/>
            <a:ln w="28575" cap="sq">
              <a:solidFill>
                <a:srgbClr val="66FFFF"/>
              </a:solidFill>
              <a:miter lim="800000"/>
              <a:headEnd/>
              <a:tailEnd/>
            </a:ln>
          </p:spPr>
        </p:cxnSp>
        <p:cxnSp>
          <p:nvCxnSpPr>
            <p:cNvPr id="109" name="Straight Connector 108"/>
            <p:cNvCxnSpPr/>
            <p:nvPr/>
          </p:nvCxnSpPr>
          <p:spPr>
            <a:xfrm>
              <a:off x="1812202" y="4248809"/>
              <a:ext cx="405440" cy="0"/>
            </a:xfrm>
            <a:prstGeom prst="line">
              <a:avLst/>
            </a:prstGeom>
            <a:noFill/>
            <a:ln w="28575" cap="sq">
              <a:solidFill>
                <a:srgbClr val="FFFF00"/>
              </a:solidFill>
              <a:miter lim="800000"/>
              <a:headEnd/>
              <a:tailEnd/>
            </a:ln>
          </p:spPr>
        </p:cxnSp>
        <p:sp>
          <p:nvSpPr>
            <p:cNvPr id="110" name="TextBox 109"/>
            <p:cNvSpPr txBox="1"/>
            <p:nvPr/>
          </p:nvSpPr>
          <p:spPr>
            <a:xfrm>
              <a:off x="2205427" y="4064141"/>
              <a:ext cx="4010579" cy="554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/>
              <a:r>
                <a:rPr lang="en-US" sz="1200" b="1" dirty="0">
                  <a:solidFill>
                    <a:srgbClr val="FFFFFF"/>
                  </a:solidFill>
                  <a:latin typeface="Arial"/>
                  <a:ea typeface="+mn-ea"/>
                </a:rPr>
                <a:t>G</a:t>
              </a:r>
              <a:r>
                <a:rPr lang="en-US" sz="1200" b="1" dirty="0" smtClean="0">
                  <a:solidFill>
                    <a:srgbClr val="FFFFFF"/>
                  </a:solidFill>
                  <a:latin typeface="Arial"/>
                  <a:ea typeface="+mn-ea"/>
                </a:rPr>
                <a:t>rade 3 to 4 cardiac, </a:t>
              </a:r>
              <a:br>
                <a:rPr lang="en-US" sz="1200" b="1" dirty="0" smtClean="0">
                  <a:solidFill>
                    <a:srgbClr val="FFFFFF"/>
                  </a:solidFill>
                  <a:latin typeface="Arial"/>
                  <a:ea typeface="+mn-ea"/>
                </a:rPr>
              </a:br>
              <a:r>
                <a:rPr lang="en-US" sz="1200" b="1" dirty="0" smtClean="0">
                  <a:solidFill>
                    <a:srgbClr val="FFFFFF"/>
                  </a:solidFill>
                  <a:latin typeface="Arial"/>
                  <a:ea typeface="+mn-ea"/>
                </a:rPr>
                <a:t>infective or GI AEs</a:t>
              </a:r>
              <a:endParaRPr lang="en-US" sz="1200" b="1" dirty="0">
                <a:solidFill>
                  <a:srgbClr val="FFFFFF"/>
                </a:solidFill>
                <a:latin typeface="Arial"/>
                <a:ea typeface="+mn-ea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205427" y="3512337"/>
              <a:ext cx="4523808" cy="554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/>
              <a:r>
                <a:rPr lang="en-US" sz="1200" b="1" dirty="0" smtClean="0">
                  <a:solidFill>
                    <a:srgbClr val="FFFFFF"/>
                  </a:solidFill>
                  <a:latin typeface="Arial"/>
                  <a:ea typeface="+mn-ea"/>
                </a:rPr>
                <a:t>No grade 3 to 4 cardiac, </a:t>
              </a:r>
              <a:br>
                <a:rPr lang="en-US" sz="1200" b="1" dirty="0" smtClean="0">
                  <a:solidFill>
                    <a:srgbClr val="FFFFFF"/>
                  </a:solidFill>
                  <a:latin typeface="Arial"/>
                  <a:ea typeface="+mn-ea"/>
                </a:rPr>
              </a:br>
              <a:r>
                <a:rPr lang="en-US" sz="1200" b="1" dirty="0" smtClean="0">
                  <a:solidFill>
                    <a:srgbClr val="FFFFFF"/>
                  </a:solidFill>
                  <a:latin typeface="Arial"/>
                  <a:ea typeface="+mn-ea"/>
                </a:rPr>
                <a:t>infective or GI AEs</a:t>
              </a:r>
              <a:endParaRPr lang="en-US" sz="1200" b="1" dirty="0">
                <a:solidFill>
                  <a:srgbClr val="FFFFFF"/>
                </a:solidFill>
                <a:latin typeface="Arial"/>
                <a:ea typeface="+mn-ea"/>
              </a:endParaRPr>
            </a:p>
          </p:txBody>
        </p:sp>
        <p:cxnSp>
          <p:nvCxnSpPr>
            <p:cNvPr id="112" name="Straight Connector 111"/>
            <p:cNvCxnSpPr/>
            <p:nvPr/>
          </p:nvCxnSpPr>
          <p:spPr bwMode="auto">
            <a:xfrm rot="5400000">
              <a:off x="3917505" y="4776383"/>
              <a:ext cx="58737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3" name="TextBox 337"/>
            <p:cNvSpPr txBox="1">
              <a:spLocks noChangeArrowheads="1"/>
            </p:cNvSpPr>
            <p:nvPr/>
          </p:nvSpPr>
          <p:spPr bwMode="auto">
            <a:xfrm>
              <a:off x="3722426" y="4795489"/>
              <a:ext cx="457241" cy="280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sz="1050" dirty="0" smtClean="0">
                  <a:solidFill>
                    <a:srgbClr val="FFFFFF"/>
                  </a:solidFill>
                  <a:ea typeface="+mn-ea"/>
                </a:rPr>
                <a:t>1</a:t>
              </a:r>
              <a:endParaRPr lang="en-US" sz="1050" dirty="0">
                <a:solidFill>
                  <a:srgbClr val="FFFFFF"/>
                </a:solidFill>
                <a:ea typeface="+mn-ea"/>
              </a:endParaRPr>
            </a:p>
          </p:txBody>
        </p:sp>
      </p:grpSp>
      <p:sp>
        <p:nvSpPr>
          <p:cNvPr id="73" name="Text Box 8"/>
          <p:cNvSpPr txBox="1">
            <a:spLocks noChangeArrowheads="1"/>
          </p:cNvSpPr>
          <p:nvPr/>
        </p:nvSpPr>
        <p:spPr bwMode="auto">
          <a:xfrm>
            <a:off x="379534" y="5368708"/>
            <a:ext cx="851294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Clr>
                <a:srgbClr val="FFFF00"/>
              </a:buClr>
            </a:pPr>
            <a:r>
              <a:rPr lang="pt-BR" sz="1200" b="1" baseline="30000" dirty="0" smtClean="0">
                <a:solidFill>
                  <a:srgbClr val="FFFFFF"/>
                </a:solidFill>
                <a:latin typeface="Arial"/>
                <a:ea typeface="+mn-ea"/>
              </a:rPr>
              <a:t>a</a:t>
            </a:r>
            <a:r>
              <a:rPr lang="pt-BR" sz="1200" b="1" dirty="0" smtClean="0">
                <a:solidFill>
                  <a:srgbClr val="FFFFFF"/>
                </a:solidFill>
                <a:latin typeface="Arial"/>
                <a:ea typeface="+mn-ea"/>
              </a:rPr>
              <a:t>at least one adverse event; </a:t>
            </a:r>
            <a:r>
              <a:rPr lang="pt-BR" sz="1200" b="1" baseline="30000" dirty="0" smtClean="0">
                <a:solidFill>
                  <a:srgbClr val="FFFFFF"/>
                </a:solidFill>
                <a:latin typeface="Arial"/>
                <a:ea typeface="+mn-ea"/>
              </a:rPr>
              <a:t>b</a:t>
            </a:r>
            <a:r>
              <a:rPr lang="pt-BR" sz="1200" b="1" dirty="0" smtClean="0">
                <a:solidFill>
                  <a:srgbClr val="FFFFFF"/>
                </a:solidFill>
                <a:latin typeface="Arial"/>
                <a:ea typeface="+mn-ea"/>
              </a:rPr>
              <a:t>Due to AEs, withdrawal of consent, patient compliance, unknown; progressive disease was excluded.</a:t>
            </a:r>
            <a:endParaRPr lang="el-GR" sz="1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</a:endParaRPr>
          </a:p>
        </p:txBody>
      </p:sp>
      <p:pic>
        <p:nvPicPr>
          <p:cNvPr id="1782787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87"/>
          <a:stretch/>
        </p:blipFill>
        <p:spPr bwMode="auto">
          <a:xfrm>
            <a:off x="3721945" y="2204864"/>
            <a:ext cx="5586589" cy="306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82788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26" t="34781" b="58498"/>
          <a:stretch/>
        </p:blipFill>
        <p:spPr bwMode="auto">
          <a:xfrm>
            <a:off x="7943847" y="2157940"/>
            <a:ext cx="660602" cy="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26" t="48608" b="42043"/>
          <a:stretch/>
        </p:blipFill>
        <p:spPr bwMode="auto">
          <a:xfrm>
            <a:off x="7939111" y="2420919"/>
            <a:ext cx="660602" cy="36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345"/>
          <p:cNvSpPr txBox="1">
            <a:spLocks noChangeArrowheads="1"/>
          </p:cNvSpPr>
          <p:nvPr/>
        </p:nvSpPr>
        <p:spPr bwMode="auto">
          <a:xfrm>
            <a:off x="5340087" y="4990682"/>
            <a:ext cx="29863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1200" b="1" dirty="0" smtClean="0">
                <a:solidFill>
                  <a:srgbClr val="FFFFFF"/>
                </a:solidFill>
                <a:ea typeface="+mn-ea"/>
              </a:rPr>
              <a:t>Percent, %</a:t>
            </a:r>
            <a:endParaRPr lang="en-US" sz="1200" b="1" dirty="0">
              <a:solidFill>
                <a:srgbClr val="FFFFFF"/>
              </a:solidFill>
              <a:ea typeface="+mn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32040" y="2996952"/>
            <a:ext cx="2915930" cy="338328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932040" y="4149080"/>
            <a:ext cx="3401568" cy="338328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080960" y="2491752"/>
            <a:ext cx="73152" cy="7315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FFFFFF"/>
              </a:solidFill>
            </a:endParaRPr>
          </a:p>
        </p:txBody>
      </p:sp>
      <p:sp useBgFill="1">
        <p:nvSpPr>
          <p:cNvPr id="5" name="TextBox 4"/>
          <p:cNvSpPr txBox="1"/>
          <p:nvPr/>
        </p:nvSpPr>
        <p:spPr>
          <a:xfrm>
            <a:off x="3604615" y="2786756"/>
            <a:ext cx="1304090" cy="4308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 smtClean="0">
                <a:solidFill>
                  <a:srgbClr val="FFFFFF"/>
                </a:solidFill>
                <a:latin typeface="Arial"/>
                <a:ea typeface="+mn-ea"/>
              </a:rPr>
              <a:t>Nonhematologic</a:t>
            </a:r>
            <a:r>
              <a:rPr lang="en-US" sz="1100" b="1" dirty="0" smtClean="0">
                <a:solidFill>
                  <a:srgbClr val="FFFFFF"/>
                </a:solidFill>
                <a:latin typeface="Arial"/>
                <a:ea typeface="+mn-ea"/>
              </a:rPr>
              <a:t> </a:t>
            </a:r>
            <a:r>
              <a:rPr lang="en-US" sz="1100" b="1" dirty="0" err="1" smtClean="0">
                <a:solidFill>
                  <a:srgbClr val="FFFFFF"/>
                </a:solidFill>
                <a:latin typeface="Arial"/>
                <a:ea typeface="+mn-ea"/>
              </a:rPr>
              <a:t>AEs</a:t>
            </a:r>
            <a:r>
              <a:rPr lang="en-US" sz="1100" b="1" baseline="30000" dirty="0" err="1" smtClean="0">
                <a:solidFill>
                  <a:srgbClr val="FFFFFF"/>
                </a:solidFill>
                <a:latin typeface="Arial"/>
                <a:ea typeface="+mn-ea"/>
              </a:rPr>
              <a:t>a</a:t>
            </a:r>
            <a:endParaRPr lang="en-US" sz="1100" b="1" dirty="0">
              <a:solidFill>
                <a:srgbClr val="FFFFFF"/>
              </a:solidFill>
              <a:latin typeface="Arial"/>
              <a:ea typeface="+mn-ea"/>
            </a:endParaRPr>
          </a:p>
        </p:txBody>
      </p:sp>
      <p:sp useBgFill="1">
        <p:nvSpPr>
          <p:cNvPr id="54" name="TextBox 53"/>
          <p:cNvSpPr txBox="1"/>
          <p:nvPr/>
        </p:nvSpPr>
        <p:spPr>
          <a:xfrm>
            <a:off x="3563888" y="4014766"/>
            <a:ext cx="1304090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 smtClean="0">
                <a:solidFill>
                  <a:srgbClr val="FFFFFF"/>
                </a:solidFill>
                <a:latin typeface="Arial"/>
                <a:ea typeface="+mn-ea"/>
              </a:rPr>
              <a:t>Discontinuation</a:t>
            </a:r>
            <a:r>
              <a:rPr lang="en-US" sz="1100" b="1" baseline="30000" dirty="0" err="1" smtClean="0">
                <a:solidFill>
                  <a:srgbClr val="FFFFFF"/>
                </a:solidFill>
                <a:latin typeface="Arial"/>
                <a:ea typeface="+mn-ea"/>
              </a:rPr>
              <a:t>b</a:t>
            </a:r>
            <a:endParaRPr lang="en-US" sz="1100" b="1" dirty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55" name="Title 3"/>
          <p:cNvSpPr>
            <a:spLocks noGrp="1"/>
          </p:cNvSpPr>
          <p:nvPr>
            <p:ph type="title"/>
          </p:nvPr>
        </p:nvSpPr>
        <p:spPr>
          <a:xfrm>
            <a:off x="338209" y="197768"/>
            <a:ext cx="8467725" cy="1143000"/>
          </a:xfrm>
        </p:spPr>
        <p:txBody>
          <a:bodyPr>
            <a:noAutofit/>
          </a:bodyPr>
          <a:lstStyle/>
          <a:p>
            <a:r>
              <a:rPr lang="en-GB" sz="2800" dirty="0" smtClean="0"/>
              <a:t>Grade 3/4 Cardiac Infective, GI AEs Impact on survival of 1435 myeloma patients: multivariate analysis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7647161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NDDATAS" val="0"/>
  <p:tag name="SENDMETHODE" val="1"/>
  <p:tag name="SENDTO" val="demo@e-powervote.com"/>
  <p:tag name="PROGRAMID" val="0"/>
  <p:tag name="GROUPID" val="0"/>
  <p:tag name="PVXVOTES" val="4.0.4ix"/>
  <p:tag name="SENDID" val=""/>
  <p:tag name="SENDPASS" val=""/>
  <p:tag name="PXID" val="1"/>
  <p:tag name="NBSLIDES" val="9"/>
  <p:tag name="FILEPATH" val="C:\Users\rschumacher\Desktop"/>
  <p:tag name="BOXDEFS" val="nb=10;b1=00001;n1=1¤¤¤¤;c1=0;w1=1;b2=00002;n2=2¤¤¤¤;c2=0;w2=1;b3=00003;n3=3¤¤¤¤;c3=0;w3=1;b4=00004;n4=4¤¤¤¤;c4=0;w4=1;b5=00005;n5=5¤¤¤¤;c5=0;w5=1;b6=00006;n6=6¤¤¤¤;c6=0;w6=1;b7=00007;n7=7¤¤¤¤;c7=0;w7=1;b8=00008;n8=8¤¤¤¤;c8=0;w8=1;b9=00009;n9=9¤¤¤¤;c9=0;w9=1;b10=00010;n10=10¤¤¤¤;c10=0;w10=1;"/>
  <p:tag name="BOXFILE" val="C:\Program Files\PowerVote\Quizz 3G\Sessions\box.ini"/>
  <p:tag name="BOXCOLSHEADS" val="SyncPart=1¤SyncOrder=1¤T1=#¤W1=0¤Cb1=¤Ct1=¤T2=*¤W2=1440¤Cb2=¤Ct2=¤T3=Name¤W3=1440¤Cb3=¤Ct3=¤T4=First name¤W4=1440¤Cb4=¤Ct4=¤T5=Service¤W5=1440¤Cb5=¤Ct5=¤T6=e-mail¤W6=1440¤Cb6=¤Ct6=¤T7=Comments¤W7=1440¤Cb7=¤Ct7=¤"/>
</p:tagLst>
</file>

<file path=ppt/theme/theme1.xml><?xml version="1.0" encoding="utf-8"?>
<a:theme xmlns:a="http://schemas.openxmlformats.org/drawingml/2006/main" name="Default Design">
  <a:themeElements>
    <a:clrScheme name="Default Design 14">
      <a:dk1>
        <a:srgbClr val="000000"/>
      </a:dk1>
      <a:lt1>
        <a:srgbClr val="FFFFFF"/>
      </a:lt1>
      <a:dk2>
        <a:srgbClr val="000066"/>
      </a:dk2>
      <a:lt2>
        <a:srgbClr val="F09828"/>
      </a:lt2>
      <a:accent1>
        <a:srgbClr val="DDDA68"/>
      </a:accent1>
      <a:accent2>
        <a:srgbClr val="99D0D7"/>
      </a:accent2>
      <a:accent3>
        <a:srgbClr val="AAAAB8"/>
      </a:accent3>
      <a:accent4>
        <a:srgbClr val="DADADA"/>
      </a:accent4>
      <a:accent5>
        <a:srgbClr val="EBEAB9"/>
      </a:accent5>
      <a:accent6>
        <a:srgbClr val="8ABCC3"/>
      </a:accent6>
      <a:hlink>
        <a:srgbClr val="7FE258"/>
      </a:hlink>
      <a:folHlink>
        <a:srgbClr val="DF918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6A737B"/>
        </a:dk2>
        <a:lt2>
          <a:srgbClr val="F09828"/>
        </a:lt2>
        <a:accent1>
          <a:srgbClr val="DDDA68"/>
        </a:accent1>
        <a:accent2>
          <a:srgbClr val="99D0D7"/>
        </a:accent2>
        <a:accent3>
          <a:srgbClr val="B9BCBF"/>
        </a:accent3>
        <a:accent4>
          <a:srgbClr val="DADADA"/>
        </a:accent4>
        <a:accent5>
          <a:srgbClr val="EBEAB9"/>
        </a:accent5>
        <a:accent6>
          <a:srgbClr val="8ABCC3"/>
        </a:accent6>
        <a:hlink>
          <a:srgbClr val="7FE258"/>
        </a:hlink>
        <a:folHlink>
          <a:srgbClr val="DF91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66"/>
        </a:dk2>
        <a:lt2>
          <a:srgbClr val="F09828"/>
        </a:lt2>
        <a:accent1>
          <a:srgbClr val="DDDA68"/>
        </a:accent1>
        <a:accent2>
          <a:srgbClr val="99D0D7"/>
        </a:accent2>
        <a:accent3>
          <a:srgbClr val="AAAAB8"/>
        </a:accent3>
        <a:accent4>
          <a:srgbClr val="DADADA"/>
        </a:accent4>
        <a:accent5>
          <a:srgbClr val="EBEAB9"/>
        </a:accent5>
        <a:accent6>
          <a:srgbClr val="8ABCC3"/>
        </a:accent6>
        <a:hlink>
          <a:srgbClr val="7FE258"/>
        </a:hlink>
        <a:folHlink>
          <a:srgbClr val="DF918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efault Design">
  <a:themeElements>
    <a:clrScheme name="Default Design 14">
      <a:dk1>
        <a:srgbClr val="000000"/>
      </a:dk1>
      <a:lt1>
        <a:srgbClr val="FFFFFF"/>
      </a:lt1>
      <a:dk2>
        <a:srgbClr val="000066"/>
      </a:dk2>
      <a:lt2>
        <a:srgbClr val="F09828"/>
      </a:lt2>
      <a:accent1>
        <a:srgbClr val="DDDA68"/>
      </a:accent1>
      <a:accent2>
        <a:srgbClr val="99D0D7"/>
      </a:accent2>
      <a:accent3>
        <a:srgbClr val="AAAAB8"/>
      </a:accent3>
      <a:accent4>
        <a:srgbClr val="DADADA"/>
      </a:accent4>
      <a:accent5>
        <a:srgbClr val="EBEAB9"/>
      </a:accent5>
      <a:accent6>
        <a:srgbClr val="8ABCC3"/>
      </a:accent6>
      <a:hlink>
        <a:srgbClr val="7FE258"/>
      </a:hlink>
      <a:folHlink>
        <a:srgbClr val="DF918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6A737B"/>
        </a:dk2>
        <a:lt2>
          <a:srgbClr val="F09828"/>
        </a:lt2>
        <a:accent1>
          <a:srgbClr val="DDDA68"/>
        </a:accent1>
        <a:accent2>
          <a:srgbClr val="99D0D7"/>
        </a:accent2>
        <a:accent3>
          <a:srgbClr val="B9BCBF"/>
        </a:accent3>
        <a:accent4>
          <a:srgbClr val="DADADA"/>
        </a:accent4>
        <a:accent5>
          <a:srgbClr val="EBEAB9"/>
        </a:accent5>
        <a:accent6>
          <a:srgbClr val="8ABCC3"/>
        </a:accent6>
        <a:hlink>
          <a:srgbClr val="7FE258"/>
        </a:hlink>
        <a:folHlink>
          <a:srgbClr val="DF91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66"/>
        </a:dk2>
        <a:lt2>
          <a:srgbClr val="F09828"/>
        </a:lt2>
        <a:accent1>
          <a:srgbClr val="DDDA68"/>
        </a:accent1>
        <a:accent2>
          <a:srgbClr val="99D0D7"/>
        </a:accent2>
        <a:accent3>
          <a:srgbClr val="AAAAB8"/>
        </a:accent3>
        <a:accent4>
          <a:srgbClr val="DADADA"/>
        </a:accent4>
        <a:accent5>
          <a:srgbClr val="EBEAB9"/>
        </a:accent5>
        <a:accent6>
          <a:srgbClr val="8ABCC3"/>
        </a:accent6>
        <a:hlink>
          <a:srgbClr val="7FE258"/>
        </a:hlink>
        <a:folHlink>
          <a:srgbClr val="DF918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efault Design">
  <a:themeElements>
    <a:clrScheme name="Default Design 14">
      <a:dk1>
        <a:srgbClr val="000000"/>
      </a:dk1>
      <a:lt1>
        <a:srgbClr val="FFFFFF"/>
      </a:lt1>
      <a:dk2>
        <a:srgbClr val="000066"/>
      </a:dk2>
      <a:lt2>
        <a:srgbClr val="F09828"/>
      </a:lt2>
      <a:accent1>
        <a:srgbClr val="DDDA68"/>
      </a:accent1>
      <a:accent2>
        <a:srgbClr val="99D0D7"/>
      </a:accent2>
      <a:accent3>
        <a:srgbClr val="AAAAB8"/>
      </a:accent3>
      <a:accent4>
        <a:srgbClr val="DADADA"/>
      </a:accent4>
      <a:accent5>
        <a:srgbClr val="EBEAB9"/>
      </a:accent5>
      <a:accent6>
        <a:srgbClr val="8ABCC3"/>
      </a:accent6>
      <a:hlink>
        <a:srgbClr val="7FE258"/>
      </a:hlink>
      <a:folHlink>
        <a:srgbClr val="DF918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6A737B"/>
        </a:dk2>
        <a:lt2>
          <a:srgbClr val="F09828"/>
        </a:lt2>
        <a:accent1>
          <a:srgbClr val="DDDA68"/>
        </a:accent1>
        <a:accent2>
          <a:srgbClr val="99D0D7"/>
        </a:accent2>
        <a:accent3>
          <a:srgbClr val="B9BCBF"/>
        </a:accent3>
        <a:accent4>
          <a:srgbClr val="DADADA"/>
        </a:accent4>
        <a:accent5>
          <a:srgbClr val="EBEAB9"/>
        </a:accent5>
        <a:accent6>
          <a:srgbClr val="8ABCC3"/>
        </a:accent6>
        <a:hlink>
          <a:srgbClr val="7FE258"/>
        </a:hlink>
        <a:folHlink>
          <a:srgbClr val="DF91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66"/>
        </a:dk2>
        <a:lt2>
          <a:srgbClr val="F09828"/>
        </a:lt2>
        <a:accent1>
          <a:srgbClr val="DDDA68"/>
        </a:accent1>
        <a:accent2>
          <a:srgbClr val="99D0D7"/>
        </a:accent2>
        <a:accent3>
          <a:srgbClr val="AAAAB8"/>
        </a:accent3>
        <a:accent4>
          <a:srgbClr val="DADADA"/>
        </a:accent4>
        <a:accent5>
          <a:srgbClr val="EBEAB9"/>
        </a:accent5>
        <a:accent6>
          <a:srgbClr val="8ABCC3"/>
        </a:accent6>
        <a:hlink>
          <a:srgbClr val="7FE258"/>
        </a:hlink>
        <a:folHlink>
          <a:srgbClr val="DF918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7_Default Design">
  <a:themeElements>
    <a:clrScheme name="7_Default Design 14">
      <a:dk1>
        <a:srgbClr val="003366"/>
      </a:dk1>
      <a:lt1>
        <a:srgbClr val="FFFFFF"/>
      </a:lt1>
      <a:dk2>
        <a:srgbClr val="000099"/>
      </a:dk2>
      <a:lt2>
        <a:srgbClr val="CCFFFF"/>
      </a:lt2>
      <a:accent1>
        <a:srgbClr val="3366CC"/>
      </a:accent1>
      <a:accent2>
        <a:srgbClr val="8ECCE9"/>
      </a:accent2>
      <a:accent3>
        <a:srgbClr val="AAAACA"/>
      </a:accent3>
      <a:accent4>
        <a:srgbClr val="DADADA"/>
      </a:accent4>
      <a:accent5>
        <a:srgbClr val="ADB8E2"/>
      </a:accent5>
      <a:accent6>
        <a:srgbClr val="80B9D3"/>
      </a:accent6>
      <a:hlink>
        <a:srgbClr val="FFCC00"/>
      </a:hlink>
      <a:folHlink>
        <a:srgbClr val="009999"/>
      </a:folHlink>
    </a:clrScheme>
    <a:fontScheme name="7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FF6600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rgbClr val="FF6600">
              <a:gamma/>
              <a:shade val="60000"/>
              <a:invGamma/>
            </a:srgbClr>
          </a:prstShdw>
        </a:effectLst>
      </a:spPr>
      <a:bodyPr vert="horz" wrap="non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8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ago" pitchFamily="2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FF6600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rgbClr val="FF6600">
              <a:gamma/>
              <a:shade val="60000"/>
              <a:invGamma/>
            </a:srgbClr>
          </a:prstShdw>
        </a:effectLst>
      </a:spPr>
      <a:bodyPr vert="horz" wrap="non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8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ago" pitchFamily="2" charset="0"/>
            <a:cs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+mn-lt"/>
          </a:defRPr>
        </a:defPPr>
      </a:lstStyle>
    </a:txDef>
  </a:objectDefaults>
  <a:extraClrSchemeLst>
    <a:extraClrScheme>
      <a:clrScheme name="7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Default Design 13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8A9848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7D8940"/>
        </a:accent6>
        <a:hlink>
          <a:srgbClr val="8ECCE9"/>
        </a:hlink>
        <a:folHlink>
          <a:srgbClr val="FFC42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Default Design 14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8ECCE9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80B9D3"/>
        </a:accent6>
        <a:hlink>
          <a:srgbClr val="FFCC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4BC0BE"/>
      </a:hlink>
      <a:folHlink>
        <a:srgbClr val="33CC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FFFF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FFFF"/>
        </a:hlink>
        <a:folHlink>
          <a:srgbClr val="33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4BC0BE"/>
      </a:hlink>
      <a:folHlink>
        <a:srgbClr val="33CC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FFFF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FFFF"/>
        </a:hlink>
        <a:folHlink>
          <a:srgbClr val="33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Default Design">
  <a:themeElements>
    <a:clrScheme name="Default Design 14">
      <a:dk1>
        <a:srgbClr val="000000"/>
      </a:dk1>
      <a:lt1>
        <a:srgbClr val="FFFFFF"/>
      </a:lt1>
      <a:dk2>
        <a:srgbClr val="000066"/>
      </a:dk2>
      <a:lt2>
        <a:srgbClr val="F09828"/>
      </a:lt2>
      <a:accent1>
        <a:srgbClr val="DDDA68"/>
      </a:accent1>
      <a:accent2>
        <a:srgbClr val="99D0D7"/>
      </a:accent2>
      <a:accent3>
        <a:srgbClr val="AAAAB8"/>
      </a:accent3>
      <a:accent4>
        <a:srgbClr val="DADADA"/>
      </a:accent4>
      <a:accent5>
        <a:srgbClr val="EBEAB9"/>
      </a:accent5>
      <a:accent6>
        <a:srgbClr val="8ABCC3"/>
      </a:accent6>
      <a:hlink>
        <a:srgbClr val="7FE258"/>
      </a:hlink>
      <a:folHlink>
        <a:srgbClr val="DF918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6A737B"/>
        </a:dk2>
        <a:lt2>
          <a:srgbClr val="F09828"/>
        </a:lt2>
        <a:accent1>
          <a:srgbClr val="DDDA68"/>
        </a:accent1>
        <a:accent2>
          <a:srgbClr val="99D0D7"/>
        </a:accent2>
        <a:accent3>
          <a:srgbClr val="B9BCBF"/>
        </a:accent3>
        <a:accent4>
          <a:srgbClr val="DADADA"/>
        </a:accent4>
        <a:accent5>
          <a:srgbClr val="EBEAB9"/>
        </a:accent5>
        <a:accent6>
          <a:srgbClr val="8ABCC3"/>
        </a:accent6>
        <a:hlink>
          <a:srgbClr val="7FE258"/>
        </a:hlink>
        <a:folHlink>
          <a:srgbClr val="DF91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66"/>
        </a:dk2>
        <a:lt2>
          <a:srgbClr val="F09828"/>
        </a:lt2>
        <a:accent1>
          <a:srgbClr val="DDDA68"/>
        </a:accent1>
        <a:accent2>
          <a:srgbClr val="99D0D7"/>
        </a:accent2>
        <a:accent3>
          <a:srgbClr val="AAAAB8"/>
        </a:accent3>
        <a:accent4>
          <a:srgbClr val="DADADA"/>
        </a:accent4>
        <a:accent5>
          <a:srgbClr val="EBEAB9"/>
        </a:accent5>
        <a:accent6>
          <a:srgbClr val="8ABCC3"/>
        </a:accent6>
        <a:hlink>
          <a:srgbClr val="7FE258"/>
        </a:hlink>
        <a:folHlink>
          <a:srgbClr val="DF918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24_Default Design">
  <a:themeElements>
    <a:clrScheme name="12_Default Design 14">
      <a:dk1>
        <a:srgbClr val="000000"/>
      </a:dk1>
      <a:lt1>
        <a:srgbClr val="FFFFFF"/>
      </a:lt1>
      <a:dk2>
        <a:srgbClr val="000066"/>
      </a:dk2>
      <a:lt2>
        <a:srgbClr val="F09828"/>
      </a:lt2>
      <a:accent1>
        <a:srgbClr val="DDDA68"/>
      </a:accent1>
      <a:accent2>
        <a:srgbClr val="99D0D7"/>
      </a:accent2>
      <a:accent3>
        <a:srgbClr val="AAAAB8"/>
      </a:accent3>
      <a:accent4>
        <a:srgbClr val="DADADA"/>
      </a:accent4>
      <a:accent5>
        <a:srgbClr val="EBEAB9"/>
      </a:accent5>
      <a:accent6>
        <a:srgbClr val="8ABCC3"/>
      </a:accent6>
      <a:hlink>
        <a:srgbClr val="7FE258"/>
      </a:hlink>
      <a:folHlink>
        <a:srgbClr val="DF9189"/>
      </a:folHlink>
    </a:clrScheme>
    <a:fontScheme name="1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efault Design 13">
        <a:dk1>
          <a:srgbClr val="000000"/>
        </a:dk1>
        <a:lt1>
          <a:srgbClr val="FFFFFF"/>
        </a:lt1>
        <a:dk2>
          <a:srgbClr val="6A737B"/>
        </a:dk2>
        <a:lt2>
          <a:srgbClr val="F09828"/>
        </a:lt2>
        <a:accent1>
          <a:srgbClr val="DDDA68"/>
        </a:accent1>
        <a:accent2>
          <a:srgbClr val="99D0D7"/>
        </a:accent2>
        <a:accent3>
          <a:srgbClr val="B9BCBF"/>
        </a:accent3>
        <a:accent4>
          <a:srgbClr val="DADADA"/>
        </a:accent4>
        <a:accent5>
          <a:srgbClr val="EBEAB9"/>
        </a:accent5>
        <a:accent6>
          <a:srgbClr val="8ABCC3"/>
        </a:accent6>
        <a:hlink>
          <a:srgbClr val="7FE258"/>
        </a:hlink>
        <a:folHlink>
          <a:srgbClr val="DF91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efault Design 14">
        <a:dk1>
          <a:srgbClr val="000000"/>
        </a:dk1>
        <a:lt1>
          <a:srgbClr val="FFFFFF"/>
        </a:lt1>
        <a:dk2>
          <a:srgbClr val="000066"/>
        </a:dk2>
        <a:lt2>
          <a:srgbClr val="F09828"/>
        </a:lt2>
        <a:accent1>
          <a:srgbClr val="DDDA68"/>
        </a:accent1>
        <a:accent2>
          <a:srgbClr val="99D0D7"/>
        </a:accent2>
        <a:accent3>
          <a:srgbClr val="AAAAB8"/>
        </a:accent3>
        <a:accent4>
          <a:srgbClr val="DADADA"/>
        </a:accent4>
        <a:accent5>
          <a:srgbClr val="EBEAB9"/>
        </a:accent5>
        <a:accent6>
          <a:srgbClr val="8ABCC3"/>
        </a:accent6>
        <a:hlink>
          <a:srgbClr val="7FE258"/>
        </a:hlink>
        <a:folHlink>
          <a:srgbClr val="DF918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565</TotalTime>
  <Words>2731</Words>
  <Application>Microsoft Office PowerPoint</Application>
  <PresentationFormat>On-screen Show (4:3)</PresentationFormat>
  <Paragraphs>644</Paragraphs>
  <Slides>26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Default Design</vt:lpstr>
      <vt:lpstr>1_Default Design</vt:lpstr>
      <vt:lpstr>2_Default Design</vt:lpstr>
      <vt:lpstr>7_Default Design</vt:lpstr>
      <vt:lpstr>4_Default Design</vt:lpstr>
      <vt:lpstr>5_Default Design</vt:lpstr>
      <vt:lpstr>6_Default Design</vt:lpstr>
      <vt:lpstr>24_Default Design</vt:lpstr>
      <vt:lpstr>First do no Harm (Primum non nocere): Balancing Quality of Life With Quantity of Life</vt:lpstr>
      <vt:lpstr>Course of Disease: MM is Characterised by a Pattern of Remission and Relapse</vt:lpstr>
      <vt:lpstr>Therapeutic Algorithm</vt:lpstr>
      <vt:lpstr>When Should We Start/Change Treatment in R/R MM Patients?</vt:lpstr>
      <vt:lpstr>When to Start Treatment:  Asymptomatic Progressive Disease</vt:lpstr>
      <vt:lpstr>PowerPoint Presentation</vt:lpstr>
      <vt:lpstr>When to Start Treatment:  Switch or Rechallenge</vt:lpstr>
      <vt:lpstr>In R/R MM Treatment Choice is Mainly Determined By:</vt:lpstr>
      <vt:lpstr>Grade 3/4 Cardiac Infective, GI AEs Impact on survival of 1435 myeloma patients: multivariate analysis </vt:lpstr>
      <vt:lpstr>PowerPoint Presentation</vt:lpstr>
      <vt:lpstr>PowerPoint Presentation</vt:lpstr>
      <vt:lpstr>Treatment Strategy </vt:lpstr>
      <vt:lpstr>Therapeutic Algorithm</vt:lpstr>
      <vt:lpstr>Bortezomib vs Dexamethasone in Relapsed MM</vt:lpstr>
      <vt:lpstr>Len/Dex vs Dex in Relapsed MM  (MM09-MM010)</vt:lpstr>
      <vt:lpstr>PowerPoint Presentation</vt:lpstr>
      <vt:lpstr>POM-Dex vs Dex in Relapsed MM MM-003</vt:lpstr>
      <vt:lpstr>PowerPoint Presentation</vt:lpstr>
      <vt:lpstr>Bendamustine in R/R MM</vt:lpstr>
      <vt:lpstr>Management of Hematologic Toxicity</vt:lpstr>
      <vt:lpstr>Management of Non-Hematological Toxicity</vt:lpstr>
      <vt:lpstr>Dexamethasone-Dose</vt:lpstr>
      <vt:lpstr>PowerPoint Presentation</vt:lpstr>
      <vt:lpstr>Pomalidomide + Low-Dose dexamethasone  MM-008</vt:lpstr>
      <vt:lpstr>PowerPoint Presentation</vt:lpstr>
      <vt:lpstr>prIME PointsTM </vt:lpstr>
    </vt:vector>
  </TitlesOfParts>
  <Company>Froidevaux, Eicher &amp; Partner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steht die erste Zeile in Bold Hier steht die zweite Zeile in Roman</dc:title>
  <dc:creator>Jill hefti</dc:creator>
  <cp:lastModifiedBy>Sanneke Koekkoek, BSN, OCN</cp:lastModifiedBy>
  <cp:revision>107</cp:revision>
  <dcterms:created xsi:type="dcterms:W3CDTF">2012-07-19T13:46:53Z</dcterms:created>
  <dcterms:modified xsi:type="dcterms:W3CDTF">2014-11-10T09:38:30Z</dcterms:modified>
</cp:coreProperties>
</file>