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1198" r:id="rId2"/>
    <p:sldId id="1200" r:id="rId3"/>
    <p:sldId id="1326" r:id="rId4"/>
    <p:sldId id="1208" r:id="rId5"/>
    <p:sldId id="1345" r:id="rId6"/>
    <p:sldId id="1350" r:id="rId7"/>
    <p:sldId id="1349" r:id="rId8"/>
    <p:sldId id="1347" r:id="rId9"/>
    <p:sldId id="1310" r:id="rId10"/>
    <p:sldId id="1328" r:id="rId11"/>
    <p:sldId id="1324" r:id="rId12"/>
    <p:sldId id="1283" r:id="rId13"/>
    <p:sldId id="1344" r:id="rId14"/>
    <p:sldId id="1319" r:id="rId15"/>
    <p:sldId id="1339" r:id="rId16"/>
    <p:sldId id="1314" r:id="rId17"/>
  </p:sldIdLst>
  <p:sldSz cx="9144000" cy="6858000" type="screen4x3"/>
  <p:notesSz cx="7010400" cy="9296400"/>
  <p:custDataLst>
    <p:tags r:id="rId20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69" userDrawn="1">
          <p15:clr>
            <a:srgbClr val="A4A3A4"/>
          </p15:clr>
        </p15:guide>
        <p15:guide id="2" orient="horz" pos="4178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1185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  <p15:guide id="6" orient="horz" pos="3784">
          <p15:clr>
            <a:srgbClr val="A4A3A4"/>
          </p15:clr>
        </p15:guide>
        <p15:guide id="7" pos="425">
          <p15:clr>
            <a:srgbClr val="A4A3A4"/>
          </p15:clr>
        </p15:guide>
        <p15:guide id="8" pos="1782">
          <p15:clr>
            <a:srgbClr val="A4A3A4"/>
          </p15:clr>
        </p15:guide>
        <p15:guide id="9" pos="3288" userDrawn="1">
          <p15:clr>
            <a:srgbClr val="A4A3A4"/>
          </p15:clr>
        </p15:guide>
        <p15:guide id="10" pos="181" userDrawn="1">
          <p15:clr>
            <a:srgbClr val="A4A3A4"/>
          </p15:clr>
        </p15:guide>
        <p15:guide id="11" pos="5285">
          <p15:clr>
            <a:srgbClr val="A4A3A4"/>
          </p15:clr>
        </p15:guide>
        <p15:guide id="12" pos="1474" userDrawn="1">
          <p15:clr>
            <a:srgbClr val="A4A3A4"/>
          </p15:clr>
        </p15:guide>
        <p15:guide id="13" orient="horz" pos="4267">
          <p15:clr>
            <a:srgbClr val="A4A3A4"/>
          </p15:clr>
        </p15:guide>
        <p15:guide id="14" orient="horz" pos="736">
          <p15:clr>
            <a:srgbClr val="A4A3A4"/>
          </p15:clr>
        </p15:guide>
        <p15:guide id="15" orient="horz" pos="1003" userDrawn="1">
          <p15:clr>
            <a:srgbClr val="A4A3A4"/>
          </p15:clr>
        </p15:guide>
        <p15:guide id="16" orient="horz" pos="4135">
          <p15:clr>
            <a:srgbClr val="A4A3A4"/>
          </p15:clr>
        </p15:guide>
        <p15:guide id="17" orient="horz" pos="2727" userDrawn="1">
          <p15:clr>
            <a:srgbClr val="A4A3A4"/>
          </p15:clr>
        </p15:guide>
        <p15:guide id="18" orient="horz" pos="1344" userDrawn="1">
          <p15:clr>
            <a:srgbClr val="A4A3A4"/>
          </p15:clr>
        </p15:guide>
        <p15:guide id="19" orient="horz" pos="2500" userDrawn="1">
          <p15:clr>
            <a:srgbClr val="A4A3A4"/>
          </p15:clr>
        </p15:guide>
        <p15:guide id="20" orient="horz" pos="3997" userDrawn="1">
          <p15:clr>
            <a:srgbClr val="A4A3A4"/>
          </p15:clr>
        </p15:guide>
        <p15:guide id="21" orient="horz" pos="1570" userDrawn="1">
          <p15:clr>
            <a:srgbClr val="A4A3A4"/>
          </p15:clr>
        </p15:guide>
        <p15:guide id="22" orient="horz" pos="255" userDrawn="1">
          <p15:clr>
            <a:srgbClr val="A4A3A4"/>
          </p15:clr>
        </p15:guide>
        <p15:guide id="23" pos="420">
          <p15:clr>
            <a:srgbClr val="A4A3A4"/>
          </p15:clr>
        </p15:guide>
        <p15:guide id="24" pos="5556" userDrawn="1">
          <p15:clr>
            <a:srgbClr val="A4A3A4"/>
          </p15:clr>
        </p15:guide>
        <p15:guide id="25" pos="357">
          <p15:clr>
            <a:srgbClr val="A4A3A4"/>
          </p15:clr>
        </p15:guide>
        <p15:guide id="26" pos="5534" userDrawn="1">
          <p15:clr>
            <a:srgbClr val="A4A3A4"/>
          </p15:clr>
        </p15:guide>
        <p15:guide id="27" pos="2886">
          <p15:clr>
            <a:srgbClr val="A4A3A4"/>
          </p15:clr>
        </p15:guide>
        <p15:guide id="28" pos="2199">
          <p15:clr>
            <a:srgbClr val="A4A3A4"/>
          </p15:clr>
        </p15:guide>
        <p15:guide id="29" orient="horz" pos="693">
          <p15:clr>
            <a:srgbClr val="A4A3A4"/>
          </p15:clr>
        </p15:guide>
        <p15:guide id="30" orient="horz" pos="958">
          <p15:clr>
            <a:srgbClr val="A4A3A4"/>
          </p15:clr>
        </p15:guide>
        <p15:guide id="31" pos="68" userDrawn="1">
          <p15:clr>
            <a:srgbClr val="A4A3A4"/>
          </p15:clr>
        </p15:guide>
        <p15:guide id="32" orient="horz" pos="962">
          <p15:clr>
            <a:srgbClr val="A4A3A4"/>
          </p15:clr>
        </p15:guide>
        <p15:guide id="33" orient="horz" pos="4100">
          <p15:clr>
            <a:srgbClr val="A4A3A4"/>
          </p15:clr>
        </p15:guide>
        <p15:guide id="34" orient="horz" pos="3715">
          <p15:clr>
            <a:srgbClr val="A4A3A4"/>
          </p15:clr>
        </p15:guide>
        <p15:guide id="35" pos="279">
          <p15:clr>
            <a:srgbClr val="A4A3A4"/>
          </p15:clr>
        </p15:guide>
        <p15:guide id="36" pos="1864">
          <p15:clr>
            <a:srgbClr val="A4A3A4"/>
          </p15:clr>
        </p15:guide>
        <p15:guide id="37" pos="175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51">
          <p15:clr>
            <a:srgbClr val="A4A3A4"/>
          </p15:clr>
        </p15:guide>
        <p15:guide id="3" orient="horz" pos="2931">
          <p15:clr>
            <a:srgbClr val="A4A3A4"/>
          </p15:clr>
        </p15:guide>
        <p15:guide id="4" pos="2212">
          <p15:clr>
            <a:srgbClr val="A4A3A4"/>
          </p15:clr>
        </p15:guide>
        <p15:guide id="5" orient="horz" pos="2877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pos="2148">
          <p15:clr>
            <a:srgbClr val="A4A3A4"/>
          </p15:clr>
        </p15:guide>
        <p15:guide id="8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Author" initials="A" lastIdx="1089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00"/>
    <a:srgbClr val="F09828"/>
    <a:srgbClr val="AEDB76"/>
    <a:srgbClr val="D6DEE2"/>
    <a:srgbClr val="D8DEE2"/>
    <a:srgbClr val="FFFFCC"/>
    <a:srgbClr val="E5EBEE"/>
    <a:srgbClr val="33669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80284" autoAdjust="0"/>
  </p:normalViewPr>
  <p:slideViewPr>
    <p:cSldViewPr snapToGrid="0" showGuides="1">
      <p:cViewPr>
        <p:scale>
          <a:sx n="75" d="100"/>
          <a:sy n="75" d="100"/>
        </p:scale>
        <p:origin x="-1458" y="102"/>
      </p:cViewPr>
      <p:guideLst>
        <p:guide orient="horz" pos="530"/>
        <p:guide orient="horz" pos="2182"/>
        <p:guide orient="horz" pos="4178"/>
        <p:guide orient="horz" pos="624"/>
        <p:guide pos="5474"/>
        <p:guide pos="2886"/>
        <p:guide pos="287"/>
      </p:guideLst>
    </p:cSldViewPr>
  </p:slideViewPr>
  <p:outlineViewPr>
    <p:cViewPr>
      <p:scale>
        <a:sx n="33" d="100"/>
        <a:sy n="33" d="100"/>
      </p:scale>
      <p:origin x="0" y="6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1758" y="-72"/>
      </p:cViewPr>
      <p:guideLst>
        <p:guide orient="horz" pos="2880"/>
        <p:guide orient="horz" pos="2931"/>
        <p:guide orient="horz" pos="2877"/>
        <p:guide orient="horz" pos="2928"/>
        <p:guide pos="2151"/>
        <p:guide pos="2212"/>
        <p:guide pos="214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1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4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6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28703186374736833"/>
                  <c:y val="-0.42644255797559633"/>
                </c:manualLayout>
              </c:layout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 sz="1300" b="1" dirty="0" smtClean="0">
                        <a:latin typeface="Arial" panose="020B0604020202020204" pitchFamily="34" charset="0"/>
                      </a:rPr>
                      <a:t>4%</a:t>
                    </a:r>
                    <a:endParaRPr lang="en-US" sz="1400" dirty="0">
                      <a:latin typeface="Arial" panose="020B0604020202020204" pitchFamily="34" charset="0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27228857070245266"/>
                  <c:y val="-0.22751723072489347"/>
                </c:manualLayout>
              </c:layout>
              <c:tx>
                <c:rich>
                  <a:bodyPr/>
                  <a:lstStyle/>
                  <a:p>
                    <a:pPr>
                      <a:defRPr sz="13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pPr>
                    <a:r>
                      <a:rPr lang="en-US" sz="13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24%</a:t>
                    </a:r>
                    <a:endParaRPr lang="en-US" sz="1400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21013985856864001"/>
                  <c:y val="-4.8648739875448113E-2"/>
                </c:manualLayout>
              </c:layout>
              <c:tx>
                <c:rich>
                  <a:bodyPr/>
                  <a:lstStyle/>
                  <a:p>
                    <a:pPr>
                      <a:defRPr sz="1300" b="1">
                        <a:latin typeface="+mn-lt"/>
                      </a:defRPr>
                    </a:pPr>
                    <a:r>
                      <a:rPr lang="en-US" sz="1300" b="1" dirty="0" smtClean="0">
                        <a:latin typeface="+mn-lt"/>
                      </a:rPr>
                      <a:t>4%</a:t>
                    </a:r>
                    <a:endParaRPr lang="en-US" sz="1400" dirty="0" smtClean="0">
                      <a:latin typeface="+mn-lt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13699284355123637"/>
                  <c:y val="0.26969560459105174"/>
                </c:manualLayout>
              </c:layout>
              <c:tx>
                <c:rich>
                  <a:bodyPr/>
                  <a:lstStyle/>
                  <a:p>
                    <a:r>
                      <a:rPr lang="en-US" sz="1300" b="1" dirty="0" smtClean="0"/>
                      <a:t>4%</a:t>
                    </a:r>
                    <a:endParaRPr lang="en-US" dirty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14901570743890216"/>
                  <c:y val="-0.63971459765983196"/>
                </c:manualLayout>
              </c:layout>
              <c:tx>
                <c:rich>
                  <a:bodyPr/>
                  <a:lstStyle/>
                  <a:p>
                    <a:r>
                      <a:rPr lang="en-US" sz="1300" b="1" dirty="0" smtClean="0"/>
                      <a:t>78%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7817475355864341E-3"/>
                  <c:y val="-7.173122535801961E-2"/>
                </c:manualLayout>
              </c:layout>
              <c:tx>
                <c:rich>
                  <a:bodyPr/>
                  <a:lstStyle/>
                  <a:p>
                    <a:pPr>
                      <a:defRPr sz="1300" b="1">
                        <a:latin typeface="+mn-lt"/>
                      </a:defRPr>
                    </a:pPr>
                    <a:r>
                      <a:rPr lang="en-US" sz="1300" b="1" dirty="0" smtClean="0">
                        <a:latin typeface="+mn-lt"/>
                      </a:rPr>
                      <a:t>10%</a:t>
                    </a:r>
                    <a:endParaRPr lang="en-US" sz="1400" dirty="0" smtClean="0">
                      <a:latin typeface="+mn-lt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9844039047158405E-3"/>
                  <c:y val="-0.35461760058991532"/>
                </c:manualLayout>
              </c:layout>
              <c:spPr/>
              <c:txPr>
                <a:bodyPr/>
                <a:lstStyle/>
                <a:p>
                  <a:pPr>
                    <a:defRPr sz="1300" b="1"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1.9873140857392807E-3"/>
                  <c:y val="-9.1638433709300027E-2"/>
                </c:manualLayout>
              </c:layout>
              <c:spPr/>
              <c:txPr>
                <a:bodyPr/>
                <a:lstStyle/>
                <a:p>
                  <a:pPr>
                    <a:defRPr sz="1300" b="1"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8.3333333333333565E-2"/>
                  <c:y val="-3.51351351351352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24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3989501312336008E-3"/>
                  <c:y val="-0.1135135135135141"/>
                </c:manualLayout>
              </c:layout>
              <c:tx>
                <c:rich>
                  <a:bodyPr/>
                  <a:lstStyle/>
                  <a:p>
                    <a:pPr>
                      <a:defRPr sz="2000"/>
                    </a:pPr>
                    <a:r>
                      <a:rPr lang="en-US" sz="1400" dirty="0" smtClean="0">
                        <a:latin typeface="+mn-lt"/>
                        <a:cs typeface="Arial" panose="020B0604020202020204" pitchFamily="34" charset="0"/>
                      </a:rPr>
                      <a:t>63%</a:t>
                    </a:r>
                    <a:endParaRPr lang="en-US" sz="2000" dirty="0">
                      <a:latin typeface="+mn-lt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6028416"/>
        <c:axId val="205759232"/>
      </c:barChart>
      <c:catAx>
        <c:axId val="186028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5759232"/>
        <c:crosses val="autoZero"/>
        <c:auto val="0"/>
        <c:lblAlgn val="ctr"/>
        <c:lblOffset val="100"/>
        <c:tickLblSkip val="1"/>
        <c:noMultiLvlLbl val="0"/>
      </c:catAx>
      <c:valAx>
        <c:axId val="205759232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86028416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>
          <a:solidFill>
            <a:srgbClr val="1C1C1C"/>
          </a:solidFill>
        </a:defRPr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376304503541"/>
          <c:y val="7.5975014020431539E-2"/>
          <c:w val="0.85095746706441266"/>
          <c:h val="0.8234988024444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1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4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7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400" b="1">
                        <a:solidFill>
                          <a:schemeClr val="tx1"/>
                        </a:solidFill>
                      </a:defRPr>
                    </a:pPr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63%</a:t>
                    </a:r>
                    <a:endParaRPr lang="en-US" dirty="0">
                      <a:solidFill>
                        <a:srgbClr val="FFFFCC"/>
                      </a:solidFill>
                      <a:latin typeface="Arial" panose="020B0604020202020204" pitchFamily="34" charset="0"/>
                    </a:endParaRPr>
                  </a:p>
                </c:rich>
              </c:tx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7.1192834603276814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11%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8787480392779116E-3"/>
                  <c:y val="-2.7858065714326048E-2"/>
                </c:manualLayout>
              </c:layout>
              <c:tx>
                <c:rich>
                  <a:bodyPr/>
                  <a:lstStyle/>
                  <a:p>
                    <a: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pPr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1%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8787480392779116E-3"/>
                  <c:y val="-4.9525450158801457E-2"/>
                </c:manualLayout>
              </c:layout>
              <c:tx>
                <c:rich>
                  <a:bodyPr/>
                  <a:lstStyle/>
                  <a:p>
                    <a:pPr>
                      <a:defRPr sz="1400" b="1">
                        <a:solidFill>
                          <a:schemeClr val="tx1"/>
                        </a:solidFill>
                      </a:defRPr>
                    </a:pPr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21%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8787480392779116E-3"/>
                  <c:y val="-0.24143656952415304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54%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5.7574960785558224E-3"/>
                  <c:y val="-8.6669537777901443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14%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63</c:v>
                </c:pt>
                <c:pt idx="1">
                  <c:v>11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-2.1667384444475735E-2"/>
                </c:manualLayout>
              </c:layout>
              <c:tx>
                <c:rich>
                  <a:bodyPr/>
                  <a:lstStyle/>
                  <a:p>
                    <a:pPr>
                      <a:defRPr sz="1400" b="1">
                        <a:latin typeface="Arial" panose="020B0604020202020204" pitchFamily="34" charset="0"/>
                      </a:defRPr>
                    </a:pPr>
                    <a:r>
                      <a:rPr lang="en-US" sz="1400" b="1" dirty="0" smtClean="0">
                        <a:latin typeface="Arial" panose="020B0604020202020204" pitchFamily="34" charset="0"/>
                      </a:rPr>
                      <a:t>17%</a:t>
                    </a:r>
                    <a:endParaRPr lang="en-US" sz="1400" b="1" dirty="0">
                      <a:latin typeface="Arial" panose="020B0604020202020204" pitchFamily="34" charset="0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9.2119937256893103E-2"/>
                  <c:y val="2.1667384444475735E-2"/>
                </c:manualLayout>
              </c:layout>
              <c:tx>
                <c:rich>
                  <a:bodyPr/>
                  <a:lstStyle/>
                  <a:p>
                    <a:pPr>
                      <a:defRPr sz="1200" b="0"/>
                    </a:pPr>
                    <a:r>
                      <a:rPr lang="en-US" sz="1200" b="0" dirty="0" smtClean="0"/>
                      <a:t>2%</a:t>
                    </a:r>
                    <a:endParaRPr lang="en-US" sz="1200" b="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19189255906115887"/>
                  <c:y val="-1.5636277106846296E-2"/>
                </c:manualLayout>
              </c:layout>
              <c:tx>
                <c:rich>
                  <a:bodyPr/>
                  <a:lstStyle/>
                  <a:p>
                    <a: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pPr>
                    <a:r>
                      <a:rPr lang="en-US" sz="1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1%</a:t>
                    </a:r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8.9241189217615119E-2"/>
                  <c:y val="-2.1667384444475735E-2"/>
                </c:manualLayout>
              </c:layout>
              <c:tx>
                <c:rich>
                  <a:bodyPr/>
                  <a:lstStyle/>
                  <a:p>
                    <a:pPr>
                      <a:defRPr sz="1200" b="0"/>
                    </a:pPr>
                    <a:r>
                      <a:rPr lang="en-US" sz="1200" b="0" dirty="0" smtClean="0"/>
                      <a:t>1%</a:t>
                    </a:r>
                    <a:endParaRPr lang="en-US" b="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21584768"/>
        <c:axId val="221951104"/>
      </c:barChart>
      <c:catAx>
        <c:axId val="221584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en-US"/>
          </a:p>
        </c:txPr>
        <c:crossAx val="221951104"/>
        <c:crosses val="autoZero"/>
        <c:auto val="1"/>
        <c:lblAlgn val="ctr"/>
        <c:lblOffset val="100"/>
        <c:noMultiLvlLbl val="0"/>
      </c:catAx>
      <c:valAx>
        <c:axId val="221951104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2158476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rgbClr val="1C1C1C"/>
          </a:solidFill>
        </a:defRPr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0.77279</cdr:x>
      <cdr:y>0.75927</cdr:y>
    </cdr:from>
    <cdr:to>
      <cdr:x>0.86138</cdr:x>
      <cdr:y>0.84077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483" y="2924256"/>
          <a:ext cx="354857" cy="313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</a:rPr>
            <a:t>4</a:t>
          </a:r>
          <a:r>
            <a:rPr lang="en-US" sz="1400" b="1" dirty="0" smtClean="0">
              <a:solidFill>
                <a:schemeClr val="tx1"/>
              </a:solidFill>
              <a:latin typeface="Arial" panose="020B0604020202020204" pitchFamily="34" charset="0"/>
            </a:rPr>
            <a:t>%</a:t>
          </a:r>
          <a:endParaRPr lang="en-US" sz="1400" b="1" dirty="0">
            <a:solidFill>
              <a:schemeClr val="tx1"/>
            </a:solidFill>
            <a:latin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0.19797</cdr:x>
      <cdr:y>0.13104</cdr:y>
    </cdr:from>
    <cdr:to>
      <cdr:x>0.30012</cdr:x>
      <cdr:y>0.20189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90194" y="533052"/>
          <a:ext cx="459329" cy="288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chemeClr val="tx1"/>
              </a:solidFill>
              <a:latin typeface="Arial" panose="020B0604020202020204" pitchFamily="34" charset="0"/>
            </a:rPr>
            <a:t>83%</a:t>
          </a:r>
          <a:endParaRPr lang="en-US" sz="1800" b="1" dirty="0">
            <a:solidFill>
              <a:schemeClr val="tx1"/>
            </a:solidFill>
            <a:latin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0.35127</cdr:x>
      <cdr:y>0.23515</cdr:y>
    </cdr:from>
    <cdr:to>
      <cdr:x>0.38454</cdr:x>
      <cdr:y>0.27192</cdr:y>
    </cdr:to>
    <cdr:cxnSp macro="">
      <cdr:nvCxnSpPr>
        <cdr:cNvPr id="7" name="Straight Connector 6"/>
        <cdr:cNvCxnSpPr/>
      </cdr:nvCxnSpPr>
      <cdr:spPr bwMode="auto">
        <a:xfrm xmlns:a="http://schemas.openxmlformats.org/drawingml/2006/main">
          <a:off x="1579520" y="956567"/>
          <a:ext cx="149611" cy="149611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0.37505</cdr:x>
      <cdr:y>0.25552</cdr:y>
    </cdr:from>
    <cdr:to>
      <cdr:x>0.4772</cdr:x>
      <cdr:y>0.32637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686455" y="1039457"/>
          <a:ext cx="459329" cy="288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 smtClean="0">
              <a:solidFill>
                <a:schemeClr val="tx1"/>
              </a:solidFill>
              <a:latin typeface="Arial" panose="020B0604020202020204" pitchFamily="34" charset="0"/>
            </a:rPr>
            <a:t>1%</a:t>
          </a:r>
          <a:endParaRPr lang="en-US" sz="1200" b="1" dirty="0">
            <a:solidFill>
              <a:schemeClr val="tx1"/>
            </a:solidFill>
            <a:latin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635" y="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F1197C59-186B-49D3-8B9A-128914F4F9DD}" type="datetime8">
              <a:rPr lang="en-GB"/>
              <a:pPr/>
              <a:t>06/12/2014 20:03</a:t>
            </a:fld>
            <a:endParaRPr lang="en-US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62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635" y="883062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0801420B-A259-440B-91CE-1E62EBCD8C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5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288" y="255588"/>
            <a:ext cx="3916362" cy="293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5928" y="3354902"/>
            <a:ext cx="6538546" cy="545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22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fld id="{FED13BBB-D318-4230-A9E3-8C2A2E4F3973}" type="datetime8">
              <a:rPr lang="en-GB"/>
              <a:pPr/>
              <a:t>06/12/2014 20:02</a:t>
            </a:fld>
            <a:endParaRPr lang="en-GB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41" y="8832222"/>
            <a:ext cx="3038160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/>
            </a:lvl1pPr>
          </a:lstStyle>
          <a:p>
            <a:fld id="{66904992-98B2-43EF-8AFA-B426A3D09A69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941507" name="Text Box 2051"/>
          <p:cNvSpPr txBox="1">
            <a:spLocks noChangeArrowheads="1"/>
          </p:cNvSpPr>
          <p:nvPr/>
        </p:nvSpPr>
        <p:spPr bwMode="auto">
          <a:xfrm>
            <a:off x="4196933" y="2965950"/>
            <a:ext cx="777036" cy="30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74" tIns="46287" rIns="92574" bIns="46287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B50A4"/>
                </a:solidFill>
                <a:latin typeface="Arial Narrow" pitchFamily="34" charset="0"/>
              </a:rPr>
              <a:t>Slide </a:t>
            </a:r>
            <a:fld id="{37D24B2B-0DA7-483B-A26D-964E1FBF1EB2}" type="slidenum">
              <a:rPr lang="en-US" sz="1400" b="1">
                <a:solidFill>
                  <a:srgbClr val="0B50A4"/>
                </a:solidFill>
                <a:latin typeface="Arial Narrow" pitchFamily="34" charset="0"/>
              </a:rPr>
              <a:pPr eaLnBrk="0" hangingPunct="0"/>
              <a:t>‹#›</a:t>
            </a:fld>
            <a:endParaRPr lang="en-US" sz="1400" b="1" dirty="0">
              <a:solidFill>
                <a:srgbClr val="0B50A4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618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5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1143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781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Genomic analysis of RT </a:t>
            </a:r>
            <a:r>
              <a:rPr lang="en-US" smtClean="0"/>
              <a:t>is ongoing.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70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C00000"/>
                </a:solidFill>
              </a:rPr>
              <a:t>Per clinical review, 16 patients discontinued due to AE/unacceptable toxicity and 2 patients discontinued because of death (these were grouped under one category in Table 14.1.1.3, n=18). They are separated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33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14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40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C00000"/>
                </a:solidFill>
              </a:rPr>
              <a:t>Atrial fibrillation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100" dirty="0" smtClean="0">
                <a:solidFill>
                  <a:srgbClr val="C00000"/>
                </a:solidFill>
              </a:rPr>
              <a:t>Resolution</a:t>
            </a:r>
            <a:r>
              <a:rPr lang="en-US" sz="1100" baseline="0" dirty="0" smtClean="0">
                <a:solidFill>
                  <a:srgbClr val="C00000"/>
                </a:solidFill>
              </a:rPr>
              <a:t> of atrial fibrillation: 5 of 11 patients had resolution of atrial fibrillation at time of data cut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sz="1100" baseline="0" dirty="0" smtClean="0">
                <a:solidFill>
                  <a:srgbClr val="C00000"/>
                </a:solidFill>
              </a:rPr>
              <a:t>Major bleeding 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2 events led to treatment discontinuation; no grade 4 or fatal bleeding events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baseline="0" dirty="0" smtClean="0">
                <a:solidFill>
                  <a:srgbClr val="336699"/>
                </a:solidFill>
              </a:rPr>
              <a:t>P</a:t>
            </a:r>
            <a:r>
              <a:rPr lang="en-US" sz="1100" dirty="0" smtClean="0">
                <a:solidFill>
                  <a:srgbClr val="C00000"/>
                </a:solidFill>
              </a:rPr>
              <a:t>atient with </a:t>
            </a:r>
            <a:r>
              <a:rPr lang="en-US" sz="1100" dirty="0" err="1" smtClean="0">
                <a:solidFill>
                  <a:srgbClr val="C00000"/>
                </a:solidFill>
              </a:rPr>
              <a:t>intercostal</a:t>
            </a:r>
            <a:r>
              <a:rPr lang="en-US" sz="1100" dirty="0" smtClean="0">
                <a:solidFill>
                  <a:srgbClr val="C00000"/>
                </a:solidFill>
              </a:rPr>
              <a:t> hemorrhage was on </a:t>
            </a:r>
            <a:r>
              <a:rPr lang="en-US" sz="1100" dirty="0" err="1" smtClean="0">
                <a:solidFill>
                  <a:srgbClr val="C00000"/>
                </a:solidFill>
              </a:rPr>
              <a:t>dalteparin</a:t>
            </a:r>
            <a:r>
              <a:rPr lang="en-US" sz="1100" dirty="0" smtClean="0">
                <a:solidFill>
                  <a:srgbClr val="C00000"/>
                </a:solidFill>
              </a:rPr>
              <a:t>, and the patient with intracranial hemorrhage had heparin and </a:t>
            </a:r>
            <a:r>
              <a:rPr lang="en-US" sz="1100" dirty="0" err="1" smtClean="0">
                <a:solidFill>
                  <a:srgbClr val="C00000"/>
                </a:solidFill>
              </a:rPr>
              <a:t>alteplase</a:t>
            </a:r>
            <a:r>
              <a:rPr lang="en-US" sz="1100" dirty="0" smtClean="0">
                <a:solidFill>
                  <a:srgbClr val="C00000"/>
                </a:solidFill>
              </a:rPr>
              <a:t> as ongoing as-needed medications for a port.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405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RESONATE</a:t>
            </a:r>
            <a:r>
              <a:rPr lang="en-US" baseline="0" dirty="0" smtClean="0"/>
              <a:t> study, at median follow-up of 9.4 months, median PFS was not reached for patients with del17p in the ibrutinib arm, compared to median PFS of 5.8 months with </a:t>
            </a:r>
            <a:r>
              <a:rPr lang="en-US" baseline="0" dirty="0" err="1" smtClean="0"/>
              <a:t>ofatumumab</a:t>
            </a:r>
            <a:r>
              <a:rPr lang="en-US" baseline="0" dirty="0" smtClean="0"/>
              <a:t> (Byrd et al, NEJM 2014)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1102/1103 studies, patients with del17p receiving ibrutinib had, at a median follow-up of 3 years (O’Brien et al, ASCO 2014)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Median PFS of 28.1 months, with 30-month PFS rate of 45.9%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Median OS was not reached, with 30-month OS rate of 65.9%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6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75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Deletion</a:t>
            </a:r>
            <a:r>
              <a:rPr lang="en-GB" baseline="0" dirty="0" smtClean="0"/>
              <a:t>17p+ was defined as &gt;7%</a:t>
            </a:r>
            <a:endParaRPr lang="en-GB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A3774-0962-4B94-AD94-E75C675C6723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7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303"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Prior PI3K inhibitor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: n=3 (2%);</a:t>
            </a:r>
          </a:p>
          <a:p>
            <a:pPr defTabSz="913303">
              <a:defRPr/>
            </a:pP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Prior lenalidomide or thalidomide: n=7 (5%)</a:t>
            </a:r>
          </a:p>
          <a:p>
            <a:pPr defTabSz="913303">
              <a:defRPr/>
            </a:pPr>
            <a:endParaRPr lang="en-US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7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303"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Prior PI3K inhibitor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: n=3 (2%);</a:t>
            </a:r>
          </a:p>
          <a:p>
            <a:pPr defTabSz="913303">
              <a:defRPr/>
            </a:pP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Prior lenalidomide or thalidomide: n=7 (5%)</a:t>
            </a:r>
          </a:p>
          <a:p>
            <a:pPr defTabSz="913303">
              <a:defRPr/>
            </a:pPr>
            <a:endParaRPr lang="en-US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7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44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988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NZ" dirty="0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531CCDE-E595-4FA2-98DF-749E9EC45692}" type="datetime8">
              <a:rPr lang="en-GB" smtClean="0">
                <a:latin typeface="Arial" pitchFamily="34" charset="0"/>
              </a:rPr>
              <a:pPr>
                <a:defRPr/>
              </a:pPr>
              <a:t>06/12/2014 20:02</a:t>
            </a:fld>
            <a:endParaRPr lang="en-GB" dirty="0" smtClean="0">
              <a:latin typeface="Arial" pitchFamily="34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5EC182C-89B2-45BA-9604-C2A58A299609}" type="slidenum">
              <a:rPr lang="en-GB" smtClean="0">
                <a:latin typeface="Arial" pitchFamily="34" charset="0"/>
              </a:rPr>
              <a:pPr>
                <a:defRPr/>
              </a:pPr>
              <a:t>8</a:t>
            </a:fld>
            <a:endParaRPr lang="en-GB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2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06/12/2014 20:02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23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8563" y="1603375"/>
            <a:ext cx="6745287" cy="127635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085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1738" y="3222625"/>
            <a:ext cx="6740525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8563" y="1603375"/>
            <a:ext cx="6745287" cy="127635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1738" y="3222625"/>
            <a:ext cx="6740525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8563" y="1603375"/>
            <a:ext cx="6745287" cy="127635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085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1738" y="3222625"/>
            <a:ext cx="6740525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397001"/>
            <a:ext cx="8018462" cy="4752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022350" indent="-215900">
              <a:buFont typeface="Arial" pitchFamily="34" charset="0"/>
              <a:buChar char="•"/>
              <a:defRPr lang="en-US" sz="2000" b="0" dirty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143000" indent="-228600">
              <a:defRPr lang="en-US" sz="2000" b="1" dirty="0" smtClean="0">
                <a:solidFill>
                  <a:schemeClr val="bg2"/>
                </a:solidFill>
                <a:latin typeface="+mn-lt"/>
              </a:defRPr>
            </a:lvl4pPr>
            <a:lvl5pPr marL="1143000" indent="-228600">
              <a:defRPr lang="en-US" sz="2000" b="1" dirty="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5"/>
          <p:cNvSpPr>
            <a:spLocks noGrp="1"/>
          </p:cNvSpPr>
          <p:nvPr>
            <p:ph type="title"/>
          </p:nvPr>
        </p:nvSpPr>
        <p:spPr>
          <a:xfrm>
            <a:off x="274320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5"/>
          <p:cNvSpPr>
            <a:spLocks noGrp="1"/>
          </p:cNvSpPr>
          <p:nvPr>
            <p:ph type="title"/>
          </p:nvPr>
        </p:nvSpPr>
        <p:spPr>
          <a:xfrm>
            <a:off x="552734" y="-12241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5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263" y="1397000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782047" y="1385627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0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solidFill>
                  <a:srgbClr val="336699"/>
                </a:solidFill>
              </a:defRPr>
            </a:lvl1pPr>
            <a:lvl2pPr>
              <a:defRPr sz="2000" b="0">
                <a:solidFill>
                  <a:srgbClr val="336699"/>
                </a:solidFill>
              </a:defRPr>
            </a:lvl2pPr>
            <a:lvl3pPr>
              <a:defRPr sz="1800" b="0">
                <a:solidFill>
                  <a:srgbClr val="336699"/>
                </a:solidFill>
              </a:defRPr>
            </a:lvl3pPr>
            <a:lvl4pPr>
              <a:defRPr sz="1600" b="0">
                <a:solidFill>
                  <a:srgbClr val="336699"/>
                </a:solidFill>
              </a:defRPr>
            </a:lvl4pPr>
            <a:lvl5pPr>
              <a:defRPr sz="1600" b="0">
                <a:solidFill>
                  <a:srgbClr val="3366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>
                <a:solidFill>
                  <a:srgbClr val="336699"/>
                </a:solidFill>
              </a:defRPr>
            </a:lvl1pPr>
            <a:lvl2pPr>
              <a:defRPr sz="2000" b="0">
                <a:solidFill>
                  <a:srgbClr val="336699"/>
                </a:solidFill>
              </a:defRPr>
            </a:lvl2pPr>
            <a:lvl3pPr>
              <a:defRPr sz="1800" b="0">
                <a:solidFill>
                  <a:srgbClr val="336699"/>
                </a:solidFill>
              </a:defRPr>
            </a:lvl3pPr>
            <a:lvl4pPr>
              <a:defRPr sz="1600" b="0">
                <a:solidFill>
                  <a:srgbClr val="336699"/>
                </a:solidFill>
              </a:defRPr>
            </a:lvl4pPr>
            <a:lvl5pPr>
              <a:defRPr sz="1600" b="0">
                <a:solidFill>
                  <a:srgbClr val="3366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13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EA28BCC3-E98F-4EA8-B984-E29DC6285AB1}" type="datetime1">
              <a:rPr lang="en-US"/>
              <a:pPr>
                <a:defRPr/>
              </a:pPr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2BCEE6DB-1C28-4042-AC34-9BA08A625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4" y="1410448"/>
            <a:ext cx="8018462" cy="47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1484" y="6425987"/>
            <a:ext cx="29617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 </a:t>
            </a:r>
            <a:r>
              <a:rPr lang="en-US" sz="1200" b="1" i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2014, PCYC-1117</a:t>
            </a:r>
            <a:r>
              <a:rPr lang="en-US" sz="1200" b="1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1" i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O’Brien S </a:t>
            </a:r>
            <a:r>
              <a:rPr lang="en-US" sz="1200" b="1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endParaRPr lang="en-US" sz="12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52734" y="-12241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59" r:id="rId3"/>
    <p:sldLayoutId id="2147483654" r:id="rId4"/>
    <p:sldLayoutId id="2147483658" r:id="rId5"/>
    <p:sldLayoutId id="2147483656" r:id="rId6"/>
    <p:sldLayoutId id="2147483657" r:id="rId7"/>
    <p:sldLayoutId id="214748366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0">
          <a:solidFill>
            <a:srgbClr val="F098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00000"/>
        <a:buFont typeface="Arial" panose="020B0604020202020204" pitchFamily="34" charset="0"/>
        <a:buChar char="•"/>
        <a:defRPr sz="28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00000"/>
        <a:buFont typeface="Lucida Grande"/>
        <a:buChar char="–"/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00000"/>
        <a:buFont typeface="Wingdings" charset="2"/>
        <a:buChar char="§"/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899068"/>
            <a:ext cx="8910084" cy="2273669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Efficacy and Safety of Ibrutinib in Patients With Relapsed or Refractory Chronic Lymphocytic Leukemia or Small Lymphocytic Lymphoma With 17p Deletion: Results From the Phase II RESONATE™-17 Trial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9069" y="4665233"/>
            <a:ext cx="8857883" cy="3382026"/>
          </a:xfrm>
        </p:spPr>
        <p:txBody>
          <a:bodyPr/>
          <a:lstStyle/>
          <a:p>
            <a:r>
              <a:rPr lang="en-US" sz="2000" b="1" dirty="0" smtClean="0"/>
              <a:t>O’Brien S, Jones JA, </a:t>
            </a:r>
            <a:r>
              <a:rPr lang="en-US" sz="2000" b="1" dirty="0" err="1" smtClean="0"/>
              <a:t>Coutre</a:t>
            </a:r>
            <a:r>
              <a:rPr lang="en-US" sz="2000" b="1" dirty="0" smtClean="0"/>
              <a:t> SE, </a:t>
            </a:r>
            <a:br>
              <a:rPr lang="en-US" sz="2000" b="1" dirty="0" smtClean="0"/>
            </a:br>
            <a:r>
              <a:rPr lang="en-US" sz="2000" b="1" dirty="0" err="1" smtClean="0"/>
              <a:t>Mato</a:t>
            </a:r>
            <a:r>
              <a:rPr lang="en-US" sz="2000" b="1" dirty="0" smtClean="0"/>
              <a:t> AR, </a:t>
            </a:r>
            <a:r>
              <a:rPr lang="en-US" sz="2000" b="1" dirty="0" err="1" smtClean="0"/>
              <a:t>Hillmen</a:t>
            </a:r>
            <a:r>
              <a:rPr lang="en-US" sz="2000" b="1" dirty="0" smtClean="0"/>
              <a:t> P, Tam C, </a:t>
            </a:r>
            <a:r>
              <a:rPr lang="en-US" sz="2000" b="1" dirty="0" err="1" smtClean="0"/>
              <a:t>Österborg</a:t>
            </a:r>
            <a:r>
              <a:rPr lang="en-US" sz="2000" b="1" dirty="0" smtClean="0"/>
              <a:t> A, Siddiqi T, </a:t>
            </a:r>
            <a:r>
              <a:rPr lang="en-US" sz="2000" b="1" dirty="0" err="1" smtClean="0"/>
              <a:t>Thirman</a:t>
            </a:r>
            <a:r>
              <a:rPr lang="en-US" sz="2000" b="1" dirty="0" smtClean="0"/>
              <a:t> MJ, Furman RR, </a:t>
            </a:r>
            <a:r>
              <a:rPr lang="en-US" sz="2000" b="1" dirty="0" err="1" smtClean="0"/>
              <a:t>Ilhan</a:t>
            </a:r>
            <a:r>
              <a:rPr lang="en-US" sz="2000" b="1" dirty="0" smtClean="0"/>
              <a:t> O, Keating M, Call TG, Brown JR, Stevens-Brogan M, Li Y, </a:t>
            </a:r>
            <a:r>
              <a:rPr lang="en-US" sz="2000" b="1" dirty="0" err="1" smtClean="0"/>
              <a:t>Fardis</a:t>
            </a:r>
            <a:r>
              <a:rPr lang="en-US" sz="2000" b="1" dirty="0" smtClean="0"/>
              <a:t> M, </a:t>
            </a:r>
            <a:r>
              <a:rPr lang="en-US" sz="2000" b="1" dirty="0" err="1" smtClean="0"/>
              <a:t>Clow</a:t>
            </a:r>
            <a:r>
              <a:rPr lang="en-US" sz="2000" b="1" dirty="0" smtClean="0"/>
              <a:t> F, James DF, Chu AD, </a:t>
            </a:r>
            <a:r>
              <a:rPr lang="en-US" sz="2000" b="1" dirty="0" err="1" smtClean="0"/>
              <a:t>Hallek</a:t>
            </a:r>
            <a:r>
              <a:rPr lang="en-US" sz="2000" b="1" dirty="0" smtClean="0"/>
              <a:t> M, </a:t>
            </a:r>
            <a:r>
              <a:rPr lang="en-US" sz="2000" b="1" dirty="0" err="1" smtClean="0"/>
              <a:t>Stilgenbauer</a:t>
            </a:r>
            <a:r>
              <a:rPr lang="en-US" sz="2000" b="1" dirty="0" smtClean="0"/>
              <a:t> S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349500" y="3841499"/>
            <a:ext cx="4464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800" b="1">
                <a:solidFill>
                  <a:srgbClr val="FFFF00"/>
                </a:solidFill>
              </a:rPr>
              <a:t>Abstract </a:t>
            </a:r>
            <a:r>
              <a:rPr lang="en-US" altLang="en-US" sz="2800" b="1" smtClean="0">
                <a:solidFill>
                  <a:srgbClr val="FFFF00"/>
                </a:solidFill>
              </a:rPr>
              <a:t>327</a:t>
            </a:r>
            <a:endParaRPr lang="en-US" alt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773104"/>
              </p:ext>
            </p:extLst>
          </p:nvPr>
        </p:nvGraphicFramePr>
        <p:xfrm>
          <a:off x="340425" y="1512673"/>
          <a:ext cx="8638470" cy="454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402"/>
                <a:gridCol w="2074460"/>
                <a:gridCol w="1732603"/>
                <a:gridCol w="1678005"/>
              </a:tblGrid>
              <a:tr h="64209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Baseline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Characteristic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Richter’s*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(n = 11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Non-Richter’s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PD (n = 9)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Non-PD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(n = 124)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173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% del17p cells (range)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65% (13-92)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86% (9-95)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65% (8-97)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73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Del11q present, 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11%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</a:t>
                      </a:r>
                      <a:r>
                        <a:rPr lang="el-G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β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microglobulin </a:t>
                      </a:r>
                      <a:b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(range),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mg/L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 (3.6-9.3)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 (2.6-16)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 (1.8-19.8)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47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LDH**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(range), U/L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471 (229-916)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327 (162-495)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249 (127-1979)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number of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prior therapies (range)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(1-4)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(1-5)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(1-7)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244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Bulky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disease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&gt;5 cm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&gt;10 cm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64%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100%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22%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44%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92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time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to PD (range), days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158 (31-337)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232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(86-421)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4048" y="300256"/>
            <a:ext cx="8403804" cy="1143000"/>
          </a:xfrm>
        </p:spPr>
        <p:txBody>
          <a:bodyPr/>
          <a:lstStyle/>
          <a:p>
            <a:r>
              <a:rPr lang="en-US" dirty="0" smtClean="0"/>
              <a:t>Characteristics of Patients With PD </a:t>
            </a:r>
            <a:br>
              <a:rPr lang="en-US" dirty="0" smtClean="0"/>
            </a:br>
            <a:r>
              <a:rPr lang="en-US" dirty="0" smtClean="0"/>
              <a:t>(n = 20)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112" y="6097824"/>
            <a:ext cx="865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*10 of 11 Richter’s cases occurred within first 6 months (183 days);  **ULN at central lab: 250 U/L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3019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1472" y="-13648"/>
            <a:ext cx="8045356" cy="1143000"/>
          </a:xfrm>
        </p:spPr>
        <p:txBody>
          <a:bodyPr/>
          <a:lstStyle/>
          <a:p>
            <a:r>
              <a:rPr lang="en-NZ" dirty="0"/>
              <a:t>Overall </a:t>
            </a:r>
            <a:r>
              <a:rPr lang="en-NZ" dirty="0" smtClean="0"/>
              <a:t>Survival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05134" y="2342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9pPr>
          </a:lstStyle>
          <a:p>
            <a:endParaRPr lang="en-NZ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5724718" y="1626546"/>
            <a:ext cx="3348507" cy="118867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Median OS not reached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Median follow-up 11.5 months</a:t>
            </a:r>
            <a:endParaRPr lang="en-US" dirty="0"/>
          </a:p>
        </p:txBody>
      </p:sp>
      <p:sp>
        <p:nvSpPr>
          <p:cNvPr id="1170" name="Rectangle 1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Picture 1" descr="PCYC 1117_f_tte_os_emf_OS figure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6" r="2259" b="78209"/>
          <a:stretch/>
        </p:blipFill>
        <p:spPr>
          <a:xfrm>
            <a:off x="147829" y="1569495"/>
            <a:ext cx="5425021" cy="73555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59520"/>
              </p:ext>
            </p:extLst>
          </p:nvPr>
        </p:nvGraphicFramePr>
        <p:xfrm>
          <a:off x="5856687" y="2883869"/>
          <a:ext cx="3176478" cy="250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66"/>
                <a:gridCol w="537882"/>
                <a:gridCol w="1180830"/>
              </a:tblGrid>
              <a:tr h="38963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12-month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OS rate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493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83.5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101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Del17p quartiles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&lt;25%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25%-50%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50%-75%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≥75%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35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37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33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85%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89%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86%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76%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671" y="5634365"/>
            <a:ext cx="553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144      143     138     135    134     133     128     124     120     118     118     114      57 </a:t>
            </a:r>
            <a:endParaRPr lang="en-US" sz="10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05050" y="5319266"/>
            <a:ext cx="157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Months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236424" y="3231454"/>
            <a:ext cx="27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Overall Survival, %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4644" y="4868555"/>
            <a:ext cx="1023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Censored</a:t>
            </a:r>
            <a:endParaRPr lang="en-US" sz="1050" b="1" dirty="0"/>
          </a:p>
        </p:txBody>
      </p:sp>
      <p:sp>
        <p:nvSpPr>
          <p:cNvPr id="16" name="Diamond 15"/>
          <p:cNvSpPr/>
          <p:nvPr/>
        </p:nvSpPr>
        <p:spPr bwMode="auto">
          <a:xfrm>
            <a:off x="644174" y="4953000"/>
            <a:ext cx="91440" cy="91440"/>
          </a:xfrm>
          <a:prstGeom prst="diamond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31" y="1096839"/>
            <a:ext cx="625016" cy="432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82000"/>
              </a:lnSpc>
            </a:pPr>
            <a:r>
              <a:rPr lang="en-US" sz="1200" b="1" dirty="0" smtClean="0"/>
              <a:t>100 -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80 -</a:t>
            </a:r>
            <a:br>
              <a:rPr lang="en-US" sz="1200" b="1" dirty="0" smtClean="0"/>
            </a:br>
            <a:r>
              <a:rPr lang="en-US" sz="1200" b="1" dirty="0" smtClean="0"/>
              <a:t>60 -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40 -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20 -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0 -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2948" y="5428416"/>
            <a:ext cx="1571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Number at Risk:</a:t>
            </a:r>
            <a:endParaRPr 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1339" y="5175845"/>
            <a:ext cx="521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0         1         2         3         4        5          6        7         8         9        10       11       12         </a:t>
            </a:r>
            <a:endParaRPr lang="en-US" sz="1050" b="1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64199" y="1580708"/>
            <a:ext cx="0" cy="35387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3058250" y="2612130"/>
            <a:ext cx="0" cy="5029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5471545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6708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10613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14709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18805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290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2671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30711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34616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38617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42617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46618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50618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36" name="Rectangle 35"/>
          <p:cNvSpPr/>
          <p:nvPr/>
        </p:nvSpPr>
        <p:spPr bwMode="auto">
          <a:xfrm>
            <a:off x="541339" y="1569495"/>
            <a:ext cx="5031511" cy="45719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148" y="310488"/>
            <a:ext cx="8045356" cy="1143000"/>
          </a:xfrm>
        </p:spPr>
        <p:txBody>
          <a:bodyPr/>
          <a:lstStyle/>
          <a:p>
            <a:r>
              <a:rPr lang="en-NZ" dirty="0" smtClean="0"/>
              <a:t>Patient Disposition in All-Treated Population</a:t>
            </a:r>
            <a:endParaRPr lang="en-NZ" dirty="0"/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288689"/>
              </p:ext>
            </p:extLst>
          </p:nvPr>
        </p:nvGraphicFramePr>
        <p:xfrm>
          <a:off x="452547" y="1449363"/>
          <a:ext cx="8283270" cy="446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533"/>
                <a:gridCol w="2240737"/>
              </a:tblGrid>
              <a:tr h="76539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Disposition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144)</a:t>
                      </a:r>
                      <a:endParaRPr lang="en-NZ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Discontinued study treatment</a:t>
                      </a:r>
                      <a:endParaRPr lang="en-NZ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43 (30%)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Ongoing in treatment phase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101 (70%)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73">
                <a:tc>
                  <a:txBody>
                    <a:bodyPr/>
                    <a:lstStyle/>
                    <a:p>
                      <a:pPr marL="53975" marR="0" indent="-53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NZ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Median time on study at time of analysis, months (range)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11.5 (0.5-16.6+)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Primary reason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discontinuation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Progressive disease</a:t>
                      </a:r>
                      <a:endParaRPr lang="en-NZ" sz="1800" b="0" kern="1200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 (13%)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AE/unacceptable toxicity*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16 (11%)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Patient withdrawal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 (2%)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Deaths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Investigator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decision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827">
                <a:tc>
                  <a:txBody>
                    <a:bodyPr/>
                    <a:lstStyle/>
                    <a:p>
                      <a:pPr marL="404813" marR="0" lvl="1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NZ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Withdrawal due to </a:t>
                      </a:r>
                      <a:r>
                        <a:rPr lang="en-NZ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SCT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 (2%)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642938" marR="0" lvl="1" indent="-238125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NZ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Other**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 (1%)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466238" y="5946800"/>
            <a:ext cx="8426588" cy="572180"/>
          </a:xfrm>
        </p:spPr>
        <p:txBody>
          <a:bodyPr/>
          <a:lstStyle/>
          <a:p>
            <a:pPr marL="0" indent="0" fontAlgn="ctr">
              <a:spcAft>
                <a:spcPts val="0"/>
              </a:spcAft>
              <a:buNone/>
            </a:pPr>
            <a:r>
              <a:rPr lang="en-US" sz="1400" dirty="0" smtClean="0"/>
              <a:t>*Among these patients, 10 (7%) eventually had fatal events (pneumonia, sepsis, myocardial, or renal infarction, health deterioration); **Patient </a:t>
            </a:r>
            <a:r>
              <a:rPr lang="en-US" sz="1400" dirty="0"/>
              <a:t>insurance expired</a:t>
            </a:r>
          </a:p>
          <a:p>
            <a:pPr marL="0" indent="0" fontAlgn="ctr"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73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048" y="386688"/>
            <a:ext cx="8045356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Treatment-Emergent Adverse Events (≥15% of Patients) Regardless of Attribution </a:t>
            </a:r>
            <a:endParaRPr lang="en-NZ" baseline="30000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31800" y="6188344"/>
            <a:ext cx="9156700" cy="380746"/>
          </a:xfrm>
        </p:spPr>
        <p:txBody>
          <a:bodyPr/>
          <a:lstStyle/>
          <a:p>
            <a:pPr marL="182880" indent="-182880">
              <a:buNone/>
            </a:pPr>
            <a:r>
              <a:rPr lang="en-US" sz="1400" dirty="0" smtClean="0"/>
              <a:t>TEAE, treatment-emergent AEs were reported in all patients receiving study drug</a:t>
            </a:r>
            <a:endParaRPr lang="en-NZ" sz="1400" dirty="0"/>
          </a:p>
          <a:p>
            <a:endParaRPr lang="en-NZ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78192"/>
              </p:ext>
            </p:extLst>
          </p:nvPr>
        </p:nvGraphicFramePr>
        <p:xfrm>
          <a:off x="538238" y="1498600"/>
          <a:ext cx="7992161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111"/>
                <a:gridCol w="1837025"/>
                <a:gridCol w="1837025"/>
              </a:tblGrid>
              <a:tr h="5793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Adverse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event</a:t>
                      </a:r>
                      <a:endParaRPr lang="en-US" sz="2000" b="1" strike="sng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144)</a:t>
                      </a:r>
                      <a:endParaRPr lang="en-NZ" sz="18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00" marR="127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0" marB="0" anchor="b"/>
                </a:tc>
              </a:tr>
              <a:tr h="339725">
                <a:tc vMerge="1"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800" b="1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Any grade, %</a:t>
                      </a:r>
                      <a:endParaRPr lang="en-NZ" sz="18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800" b="1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Grade 3-4, %</a:t>
                      </a:r>
                      <a:endParaRPr lang="en-NZ" sz="18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Diarrhea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36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Fatigue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31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Cough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24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44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Arthralgia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22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0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Nausea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603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Hypertension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Anemia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2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Pyrexia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603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Decreased appetite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603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Muscle spasms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43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Neutropenia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Peripheral edema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15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26836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554"/>
              </p:ext>
            </p:extLst>
          </p:nvPr>
        </p:nvGraphicFramePr>
        <p:xfrm>
          <a:off x="325723" y="1572356"/>
          <a:ext cx="8488077" cy="461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926"/>
                <a:gridCol w="2821151"/>
              </a:tblGrid>
              <a:tr h="56477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Adverse Event</a:t>
                      </a:r>
                      <a:endParaRPr lang="en-US" sz="2000" b="1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144), %</a:t>
                      </a:r>
                      <a:endParaRPr lang="en-NZ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312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Any grade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≥3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infection AE (in &gt;1 patient)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2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Pneumonia</a:t>
                      </a:r>
                      <a:endParaRPr lang="en-US" sz="1800" b="0" baseline="300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Urinary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tract infection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Bronchitis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Cellulitis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Herpes zoster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Bacteremia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Sepsis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Septic shock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4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Skin cancers (squamous cell carcinoma or BCC)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Non-skin cancer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0048" y="297788"/>
            <a:ext cx="8869680" cy="1143000"/>
          </a:xfrm>
        </p:spPr>
        <p:txBody>
          <a:bodyPr/>
          <a:lstStyle/>
          <a:p>
            <a:r>
              <a:rPr lang="en-US" dirty="0" smtClean="0"/>
              <a:t>Safety Overview </a:t>
            </a:r>
            <a:br>
              <a:rPr lang="en-US" dirty="0" smtClean="0"/>
            </a:br>
            <a:r>
              <a:rPr lang="en-US" dirty="0" smtClean="0"/>
              <a:t>Infections and Malignancies 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102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1" y="1484786"/>
            <a:ext cx="8676193" cy="51621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Atrial fibrillation of any grade  (n=11; 8%)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Including </a:t>
            </a:r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 smtClean="0">
                <a:solidFill>
                  <a:srgbClr val="000000"/>
                </a:solidFill>
              </a:rPr>
              <a:t>rade 3-4 in 3.5% of patients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No treatment discontinuations; no grade 5 events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5 patients had history of atrial fibrillation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Major bleeding, all grade 2 or 3 (n=7; 5%)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Intracranial </a:t>
            </a:r>
            <a:r>
              <a:rPr lang="en-US" sz="1800" dirty="0">
                <a:solidFill>
                  <a:srgbClr val="000000"/>
                </a:solidFill>
              </a:rPr>
              <a:t>hemorrhage, spontaneous </a:t>
            </a:r>
            <a:r>
              <a:rPr lang="en-US" sz="1800" dirty="0" smtClean="0">
                <a:solidFill>
                  <a:srgbClr val="000000"/>
                </a:solidFill>
              </a:rPr>
              <a:t>hematoma*, </a:t>
            </a:r>
            <a:r>
              <a:rPr lang="en-US" sz="1800" dirty="0">
                <a:solidFill>
                  <a:srgbClr val="000000"/>
                </a:solidFill>
              </a:rPr>
              <a:t>traumatic hematoma, gastric ulcer hemorrhage, hematuria, hemoptysis, intercostal artery </a:t>
            </a:r>
            <a:r>
              <a:rPr lang="en-US" sz="1800" dirty="0" smtClean="0">
                <a:solidFill>
                  <a:srgbClr val="000000"/>
                </a:solidFill>
              </a:rPr>
              <a:t>hemorrhage: 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1 patient each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Concomitant meds: anticoagulation (2 patients), aspirin (1 patient)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Factor XI deficiency in 1 patient*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Tumor lysis syndrome (n=1; &lt;1%)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Non-serious event in the setting of PD on day 157, 1 day after discontinuation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52DF0245-2CA1-6445-9E71-A40071F654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4048" y="81888"/>
            <a:ext cx="8466038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Safety Overview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cs typeface="Arial"/>
              </a:rPr>
              <a:t>Atrial Fibrillation, Bleeding-Related Events and TLS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62" y="6408293"/>
            <a:ext cx="7504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*In a patient with a history of spontaneous hematoma; platelet count &lt;100 x 10</a:t>
            </a:r>
            <a:r>
              <a:rPr lang="en-US" sz="1200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/L at time of bleeding event. 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102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007" y="1497167"/>
            <a:ext cx="8678487" cy="478379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Ibrutinib is efficacious with a favorable </a:t>
            </a:r>
            <a:r>
              <a:rPr lang="en-US" dirty="0">
                <a:solidFill>
                  <a:srgbClr val="000000"/>
                </a:solidFill>
              </a:rPr>
              <a:t>risk-benefit </a:t>
            </a:r>
            <a:r>
              <a:rPr lang="en-US" dirty="0" smtClean="0">
                <a:solidFill>
                  <a:srgbClr val="000000"/>
                </a:solidFill>
              </a:rPr>
              <a:t>profile in largest prospective study in del17p CLL/SLL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Best response (ORR including PR-L): 83%*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Median PFS and DOR: not reached at median </a:t>
            </a:r>
            <a:r>
              <a:rPr lang="en-US" dirty="0">
                <a:solidFill>
                  <a:srgbClr val="000000"/>
                </a:solidFill>
              </a:rPr>
              <a:t>follow up </a:t>
            </a:r>
            <a:r>
              <a:rPr lang="en-US" dirty="0" smtClean="0">
                <a:solidFill>
                  <a:srgbClr val="000000"/>
                </a:solidFill>
              </a:rPr>
              <a:t>11.5 months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12-month PFS: 79%, </a:t>
            </a:r>
            <a:r>
              <a:rPr lang="en-US" dirty="0">
                <a:solidFill>
                  <a:srgbClr val="000000"/>
                </a:solidFill>
              </a:rPr>
              <a:t>consistent with </a:t>
            </a:r>
            <a:r>
              <a:rPr lang="en-US" dirty="0" smtClean="0">
                <a:solidFill>
                  <a:srgbClr val="000000"/>
                </a:solidFill>
              </a:rPr>
              <a:t>previously-observed efficacy</a:t>
            </a:r>
            <a:r>
              <a:rPr lang="en-US" baseline="30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PFS outcomes favorable compared to </a:t>
            </a:r>
            <a:r>
              <a:rPr lang="en-US" dirty="0">
                <a:solidFill>
                  <a:srgbClr val="000000"/>
                </a:solidFill>
              </a:rPr>
              <a:t>that of </a:t>
            </a:r>
            <a:r>
              <a:rPr lang="en-US" dirty="0" smtClean="0">
                <a:solidFill>
                  <a:srgbClr val="000000"/>
                </a:solidFill>
              </a:rPr>
              <a:t>front-line del17p CLL treated with FCR or </a:t>
            </a:r>
            <a:r>
              <a:rPr lang="en-US" dirty="0" err="1" smtClean="0">
                <a:solidFill>
                  <a:srgbClr val="000000"/>
                </a:solidFill>
              </a:rPr>
              <a:t>alemtuzumab</a:t>
            </a:r>
            <a:r>
              <a:rPr lang="en-US" dirty="0" smtClean="0">
                <a:solidFill>
                  <a:srgbClr val="000000"/>
                </a:solidFill>
              </a:rPr>
              <a:t> (median PFS: 11 months)</a:t>
            </a:r>
            <a:r>
              <a:rPr lang="en-US" baseline="30000" dirty="0" smtClean="0">
                <a:solidFill>
                  <a:srgbClr val="000000"/>
                </a:solidFill>
              </a:rPr>
              <a:t>2,3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Safety profile consistent </a:t>
            </a:r>
            <a:r>
              <a:rPr lang="en-US" dirty="0">
                <a:solidFill>
                  <a:srgbClr val="000000"/>
                </a:solidFill>
              </a:rPr>
              <a:t>with </a:t>
            </a:r>
            <a:r>
              <a:rPr lang="en-US" dirty="0" smtClean="0">
                <a:solidFill>
                  <a:srgbClr val="000000"/>
                </a:solidFill>
              </a:rPr>
              <a:t>previous reports for ibrutinib</a:t>
            </a:r>
            <a:r>
              <a:rPr lang="en-US" baseline="30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Ibrutinib effective in </a:t>
            </a:r>
            <a:r>
              <a:rPr lang="en-US" dirty="0">
                <a:solidFill>
                  <a:srgbClr val="000000"/>
                </a:solidFill>
              </a:rPr>
              <a:t>patients with </a:t>
            </a:r>
            <a:r>
              <a:rPr lang="en-US" dirty="0" smtClean="0">
                <a:solidFill>
                  <a:srgbClr val="000000"/>
                </a:solidFill>
              </a:rPr>
              <a:t>del17p </a:t>
            </a:r>
            <a:r>
              <a:rPr lang="en-US" dirty="0">
                <a:solidFill>
                  <a:srgbClr val="000000"/>
                </a:solidFill>
              </a:rPr>
              <a:t>CLL/</a:t>
            </a:r>
            <a:r>
              <a:rPr lang="en-US" dirty="0" smtClean="0">
                <a:solidFill>
                  <a:srgbClr val="000000"/>
                </a:solidFill>
              </a:rPr>
              <a:t>SLL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F0245-2CA1-6445-9E71-A40071F6548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048" y="81888"/>
            <a:ext cx="8045356" cy="1143000"/>
          </a:xfrm>
        </p:spPr>
        <p:txBody>
          <a:bodyPr/>
          <a:lstStyle/>
          <a:p>
            <a:r>
              <a:rPr lang="en-NZ" dirty="0" smtClean="0"/>
              <a:t>Conclusions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-14429" y="6404011"/>
            <a:ext cx="892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NZ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NZ" sz="1200" dirty="0">
                <a:solidFill>
                  <a:srgbClr val="000000"/>
                </a:solidFill>
                <a:latin typeface="Arial" panose="020B0604020202020204" pitchFamily="34" charset="0"/>
              </a:rPr>
              <a:t>Byrd et al. NEJM. 2013;369:32-</a:t>
            </a:r>
            <a:r>
              <a:rPr lang="en-NZ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42; </a:t>
            </a:r>
            <a:r>
              <a:rPr lang="en-NZ" sz="12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NZ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Hallek et al. Lancet. 2010;376:1164-74; 3. Hillmen et al. J Clin Oncol. 2007;10:5616-23;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419" y="614703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*Based on investigator-assessed ORR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18791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24" y="-10254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421" y="1287516"/>
            <a:ext cx="8750871" cy="484333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CLL with del17p associated with aggressive </a:t>
            </a:r>
            <a:r>
              <a:rPr lang="en-US" dirty="0"/>
              <a:t>clinical </a:t>
            </a:r>
            <a:r>
              <a:rPr lang="en-US" dirty="0" smtClean="0"/>
              <a:t>course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Median </a:t>
            </a:r>
            <a:r>
              <a:rPr lang="en-US" dirty="0"/>
              <a:t>survival </a:t>
            </a:r>
            <a:r>
              <a:rPr lang="en-US" dirty="0" smtClean="0"/>
              <a:t>&lt;2 </a:t>
            </a:r>
            <a:r>
              <a:rPr lang="en-US" dirty="0"/>
              <a:t>years in </a:t>
            </a:r>
            <a:r>
              <a:rPr lang="en-US" dirty="0" smtClean="0"/>
              <a:t>relapsed/refractory (R/R) CLL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Median PFS 11 months in front-line CLL with </a:t>
            </a:r>
            <a:r>
              <a:rPr lang="en-US" dirty="0" err="1" smtClean="0"/>
              <a:t>fludarabine</a:t>
            </a:r>
            <a:r>
              <a:rPr lang="en-US" dirty="0" smtClean="0"/>
              <a:t>, cyclophosphamide, and rituximab (FCR) or alemtuzumab</a:t>
            </a:r>
            <a:r>
              <a:rPr lang="en-US" baseline="30000" dirty="0" smtClean="0"/>
              <a:t>1,2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Ibrutinib</a:t>
            </a:r>
            <a:r>
              <a:rPr lang="en-US" dirty="0" smtClean="0"/>
              <a:t>: first-in-class, once-daily, oral, covalent BTK inhibitor indicated for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Patients with CLL who received at least 1 therapy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Patients with previously untreated del17p CLL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Phase III RESONATE</a:t>
            </a:r>
            <a:r>
              <a:rPr lang="en-US" baseline="30000" dirty="0"/>
              <a:t>TM</a:t>
            </a:r>
            <a:r>
              <a:rPr lang="en-US" dirty="0" smtClean="0"/>
              <a:t> study: significant PFS and OS benefit, compared with ofatumumab, in previously-treated CLL with single-agent ibrutinib</a:t>
            </a:r>
            <a:r>
              <a:rPr lang="en-US" baseline="30000" dirty="0" smtClean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723" y="6019983"/>
            <a:ext cx="847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NZ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Hallek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M, et al.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Lancet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2010;376(9747):1164-1174; 2. </a:t>
            </a:r>
            <a:r>
              <a:rPr lang="en-NZ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Hillmen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P, et al. 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 Clin Oncol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2007;10(35):5616-5623; 3. Byrd JC, et al. 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NZ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Engl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J Med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2014; 371(3):213-223.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16952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800099" y="163776"/>
            <a:ext cx="7679023" cy="114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PCYC-1117 (RESONATE</a:t>
            </a:r>
            <a:r>
              <a:rPr lang="en-US" baseline="30000" dirty="0" smtClean="0"/>
              <a:t>TM</a:t>
            </a:r>
            <a:r>
              <a:rPr lang="en-US" dirty="0" smtClean="0"/>
              <a:t>-17) Study Design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4512895"/>
            <a:ext cx="8550102" cy="132335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 smtClean="0"/>
              <a:t>Phase II, open-label, single-arm, multicenter, international study</a:t>
            </a:r>
          </a:p>
          <a:p>
            <a:pPr>
              <a:spcAft>
                <a:spcPts val="0"/>
              </a:spcAft>
            </a:pPr>
            <a:r>
              <a:rPr lang="en-US" sz="2000" b="1" dirty="0" smtClean="0"/>
              <a:t>Primary endpoint</a:t>
            </a:r>
            <a:r>
              <a:rPr lang="en-US" sz="2000" dirty="0" smtClean="0"/>
              <a:t>: ORR as evaluated by IRC (2008 IWCLL criteria)</a:t>
            </a:r>
            <a:r>
              <a:rPr lang="en-US" sz="2000" baseline="30000" dirty="0" smtClean="0"/>
              <a:t>1,2</a:t>
            </a:r>
          </a:p>
          <a:p>
            <a:pPr>
              <a:spcAft>
                <a:spcPts val="0"/>
              </a:spcAft>
            </a:pPr>
            <a:r>
              <a:rPr lang="en-US" sz="2000" b="1" dirty="0" smtClean="0"/>
              <a:t>Secondary endpoints</a:t>
            </a:r>
            <a:r>
              <a:rPr lang="en-US" sz="2000" dirty="0" smtClean="0"/>
              <a:t>: DOR, safety, tolerability </a:t>
            </a:r>
          </a:p>
          <a:p>
            <a:pPr>
              <a:spcAft>
                <a:spcPts val="0"/>
              </a:spcAft>
            </a:pPr>
            <a:r>
              <a:rPr lang="en-US" sz="2000" b="1" dirty="0" smtClean="0"/>
              <a:t>Exploratory endpoints</a:t>
            </a:r>
            <a:r>
              <a:rPr lang="en-US" sz="2000" dirty="0" smtClean="0"/>
              <a:t>: PFS, OS</a:t>
            </a:r>
            <a:endParaRPr lang="en-US" sz="2000" dirty="0"/>
          </a:p>
        </p:txBody>
      </p:sp>
      <p:sp>
        <p:nvSpPr>
          <p:cNvPr id="25614" name="TextBox 24"/>
          <p:cNvSpPr txBox="1">
            <a:spLocks noChangeArrowheads="1"/>
          </p:cNvSpPr>
          <p:nvPr/>
        </p:nvSpPr>
        <p:spPr bwMode="auto">
          <a:xfrm>
            <a:off x="7056880" y="2005386"/>
            <a:ext cx="1859203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Primary analysis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12 months after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last patient enrolled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6527" y="6147798"/>
            <a:ext cx="840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Hallek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M, et al. 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2008;111(12):5446-5456; 2. </a:t>
            </a:r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Hallek</a:t>
            </a:r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M, et al.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1200" i="1" dirty="0"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2012; 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210 June 04 (e-letter).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407856" y="2014436"/>
            <a:ext cx="3389262" cy="122505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Ibrutinib 420 mg PO daily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until unacceptable toxicity or disease progression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(N = 144)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25468" y="1246161"/>
            <a:ext cx="3006247" cy="295614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Key eligibility criteria</a:t>
            </a: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CLL/SLL</a:t>
            </a:r>
            <a:endParaRPr lang="en-NZ" sz="1600" b="1" strike="sngStrike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Documentation of </a:t>
            </a:r>
            <a:b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del17p13.1 in peripheral blood by FISH analysis* </a:t>
            </a:r>
            <a:endParaRPr lang="en-NZ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R/R disease after ≥1 prior  therapy</a:t>
            </a: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ECOG PS 0-1</a:t>
            </a: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Measurable nodal disease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1715" y="145111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Single-agent ibrutinib in del17p CLL/SLL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869" y="4218977"/>
            <a:ext cx="305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*Cut-off for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del17p was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&gt;7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% positive cells.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72" y="-13648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Baseline Characteristics</a:t>
            </a:r>
            <a:endParaRPr lang="en-US" sz="3200" dirty="0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016743"/>
              </p:ext>
            </p:extLst>
          </p:nvPr>
        </p:nvGraphicFramePr>
        <p:xfrm>
          <a:off x="467145" y="1187357"/>
          <a:ext cx="8426601" cy="512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58"/>
                <a:gridCol w="2591843"/>
              </a:tblGrid>
              <a:tr h="41784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Characteristics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(N = 144)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53916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CLL / SLL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95% / 5%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age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(range)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years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64 (36-89)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916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Rai stage III-IV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63%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562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Bulky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disease ≥5 cm / ≥10 cm</a:t>
                      </a:r>
                      <a:endParaRPr lang="en-NZ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49% / 10%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0725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NZ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</a:t>
                      </a:r>
                      <a:r>
                        <a:rPr lang="en-NZ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% d</a:t>
                      </a:r>
                      <a:r>
                        <a:rPr lang="en-NZ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el17p</a:t>
                      </a:r>
                      <a:r>
                        <a:rPr lang="en-NZ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NZ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cells (range)</a:t>
                      </a:r>
                      <a:endParaRPr lang="en-NZ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65.5% (7.5-96.5)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562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Del11q</a:t>
                      </a:r>
                      <a:endParaRPr lang="en-NZ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16%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</a:t>
                      </a:r>
                      <a:r>
                        <a:rPr lang="el-GR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β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microglobulin (range), mg/L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microglobulin ≥3.5 mg/L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 (2-20)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lactate dehydrogenase (range), U/L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Lactate dehydrogenase ≥250 U/L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258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(127-1979)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53%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3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ALC x 10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/L (range)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ALC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≥25.0 x 10</a:t>
                      </a:r>
                      <a:r>
                        <a:rPr lang="en-US" sz="1600" b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/L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 (0.4-385)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57%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7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Median hemoglobin (range), g/</a:t>
                      </a:r>
                      <a:r>
                        <a:rPr lang="en-US" sz="16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dL</a:t>
                      </a:r>
                      <a:endParaRPr lang="en-US" sz="1600" b="1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 (6-16)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6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Median platelet count x 10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/L (range)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112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(26-637)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11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4105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465343"/>
              </p:ext>
            </p:extLst>
          </p:nvPr>
        </p:nvGraphicFramePr>
        <p:xfrm>
          <a:off x="481743" y="1457240"/>
          <a:ext cx="8412003" cy="4091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650"/>
                <a:gridCol w="2587353"/>
              </a:tblGrid>
              <a:tr h="54965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Characteristics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(N = 144)</a:t>
                      </a:r>
                      <a:endParaRPr lang="en-US" sz="2000" b="1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98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number of 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rior therapies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(range)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(1-7)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≥3 prior therapies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39%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Prior types of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therapies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Alkylating agent 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Purine analog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Regimens with anti-CD20 antibody</a:t>
                      </a:r>
                      <a:endParaRPr lang="en-US" sz="1800" b="0" strike="sngStrike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Alemtuzumab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22%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438">
                <a:tc>
                  <a:txBody>
                    <a:bodyPr/>
                    <a:lstStyle/>
                    <a:p>
                      <a:pPr marL="0" marR="0" indent="222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Lenalidomide or thalidomide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438">
                <a:tc>
                  <a:txBody>
                    <a:bodyPr/>
                    <a:lstStyle/>
                    <a:p>
                      <a:pPr marL="0" marR="0" indent="222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PI3K inhibitor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28" y="0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Baseline Characteristics (cont’d)</a:t>
            </a:r>
            <a:endParaRPr lang="en-US" sz="3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41263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751" y="5476186"/>
            <a:ext cx="8734587" cy="630685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700" dirty="0" smtClean="0"/>
              <a:t>Best response (ORR+PR-L) by IRC without second confirmatory CT scan: 74% (95% CI: 66-80)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700" dirty="0" smtClean="0"/>
              <a:t>Median DOR was not reached; 12-month DOR rate: 88.3%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7280" y="0"/>
            <a:ext cx="8045356" cy="1143000"/>
          </a:xfrm>
        </p:spPr>
        <p:txBody>
          <a:bodyPr>
            <a:normAutofit/>
          </a:bodyPr>
          <a:lstStyle/>
          <a:p>
            <a:r>
              <a:rPr lang="en-NZ" dirty="0" smtClean="0"/>
              <a:t>Overall Response: </a:t>
            </a:r>
            <a:br>
              <a:rPr lang="en-NZ" dirty="0" smtClean="0"/>
            </a:br>
            <a:r>
              <a:rPr lang="en-NZ" dirty="0" smtClean="0"/>
              <a:t>Investigator and IRC Assessment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483" y="6222393"/>
            <a:ext cx="84809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Unknown/missing/not applicable/not evaluable: 6% (8/144); PR-L, partial response with lymphocytosis.</a:t>
            </a:r>
          </a:p>
          <a:p>
            <a:pPr>
              <a:lnSpc>
                <a:spcPct val="9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Confirmed responses by IRC required second confirmatory CT scan performed at least 2 months after the first scan.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39050" y="5206972"/>
            <a:ext cx="2657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/>
              <a:t>Median follow-up: 11.5 months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66163" y="1113190"/>
            <a:ext cx="4005618" cy="4311175"/>
            <a:chOff x="-76200" y="689866"/>
            <a:chExt cx="9144000" cy="5259952"/>
          </a:xfrm>
        </p:grpSpPr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2745547840"/>
                </p:ext>
              </p:extLst>
            </p:nvPr>
          </p:nvGraphicFramePr>
          <p:xfrm flipH="1">
            <a:off x="-76200" y="689866"/>
            <a:ext cx="9144000" cy="46989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797602" y="2781103"/>
              <a:ext cx="1380040" cy="3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3012" y="5311451"/>
              <a:ext cx="3270241" cy="638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latin typeface="Arial" panose="020B0604020202020204" pitchFamily="34" charset="0"/>
                </a:rPr>
                <a:t>Ibrutinib</a:t>
              </a:r>
              <a:r>
                <a:rPr lang="en-US" sz="1400" b="1" dirty="0" smtClean="0">
                  <a:latin typeface="Arial" panose="020B0604020202020204" pitchFamily="34" charset="0"/>
                </a:rPr>
                <a:t/>
              </a:r>
              <a:br>
                <a:rPr lang="en-US" sz="1400" b="1" dirty="0" smtClean="0">
                  <a:latin typeface="Arial" panose="020B0604020202020204" pitchFamily="34" charset="0"/>
                </a:rPr>
              </a:br>
              <a:r>
                <a:rPr lang="en-US" sz="1400" b="1" dirty="0" smtClean="0">
                  <a:latin typeface="Arial" panose="020B0604020202020204" pitchFamily="34" charset="0"/>
                </a:rPr>
                <a:t>(N = 144)</a:t>
              </a:r>
              <a:endParaRPr lang="en-US" sz="1400" b="1" dirty="0">
                <a:latin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237121" y="4870567"/>
              <a:ext cx="1353765" cy="525714"/>
              <a:chOff x="1141585" y="4870567"/>
              <a:chExt cx="1353765" cy="52571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141585" y="4870567"/>
                <a:ext cx="1157080" cy="525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PR-L</a:t>
                </a:r>
              </a:p>
              <a:p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342951" y="5102690"/>
                <a:ext cx="152399" cy="14227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342410" y="4944493"/>
                <a:ext cx="152399" cy="1422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6291540" y="1039925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Arial" panose="020B0604020202020204" pitchFamily="34" charset="0"/>
              </a:rPr>
              <a:t>IRC Assessment</a:t>
            </a:r>
            <a:endParaRPr lang="en-NZ" b="1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739" y="2018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65%</a:t>
            </a:r>
            <a:endParaRPr lang="en-US" b="1" dirty="0"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8457" y="904636"/>
            <a:ext cx="4496610" cy="4514488"/>
            <a:chOff x="4291790" y="1244377"/>
            <a:chExt cx="4496610" cy="4514488"/>
          </a:xfrm>
        </p:grpSpPr>
        <p:sp>
          <p:nvSpPr>
            <p:cNvPr id="88" name="TextBox 87"/>
            <p:cNvSpPr txBox="1"/>
            <p:nvPr/>
          </p:nvSpPr>
          <p:spPr>
            <a:xfrm>
              <a:off x="5910436" y="5235645"/>
              <a:ext cx="1696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latin typeface="Arial" panose="020B0604020202020204" pitchFamily="34" charset="0"/>
                </a:rPr>
                <a:t>I</a:t>
              </a:r>
              <a:r>
                <a:rPr lang="en-US" sz="1400" b="1" dirty="0" err="1" smtClean="0">
                  <a:latin typeface="Arial" panose="020B0604020202020204" pitchFamily="34" charset="0"/>
                </a:rPr>
                <a:t>brutinib</a:t>
              </a:r>
              <a:endParaRPr lang="en-US" sz="1400" b="1" dirty="0" smtClean="0">
                <a:latin typeface="Arial" panose="020B0604020202020204" pitchFamily="34" charset="0"/>
              </a:endParaRPr>
            </a:p>
            <a:p>
              <a:pPr algn="ctr"/>
              <a:r>
                <a:rPr lang="en-US" sz="1400" b="1" dirty="0" smtClean="0">
                  <a:latin typeface="Arial" panose="020B0604020202020204" pitchFamily="34" charset="0"/>
                </a:rPr>
                <a:t>(N = 144)</a:t>
              </a:r>
              <a:endParaRPr lang="en-US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25629" y="1366949"/>
              <a:ext cx="290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latin typeface="Arial" panose="020B0604020202020204" pitchFamily="34" charset="0"/>
                </a:rPr>
                <a:t>Investigator Assessment</a:t>
              </a:r>
              <a:endParaRPr lang="en-NZ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69" name="Chart 68"/>
            <p:cNvGraphicFramePr/>
            <p:nvPr>
              <p:extLst>
                <p:ext uri="{D42A27DB-BD31-4B8C-83A1-F6EECF244321}">
                  <p14:modId xmlns:p14="http://schemas.microsoft.com/office/powerpoint/2010/main" val="1083042066"/>
                </p:ext>
              </p:extLst>
            </p:nvPr>
          </p:nvGraphicFramePr>
          <p:xfrm>
            <a:off x="4291790" y="1244377"/>
            <a:ext cx="4496610" cy="4067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29" name="Straight Connector 28"/>
            <p:cNvCxnSpPr/>
            <p:nvPr/>
          </p:nvCxnSpPr>
          <p:spPr bwMode="auto">
            <a:xfrm flipV="1">
              <a:off x="5872346" y="2159906"/>
              <a:ext cx="296214" cy="12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8"/>
            <p:cNvGrpSpPr/>
            <p:nvPr/>
          </p:nvGrpSpPr>
          <p:grpSpPr>
            <a:xfrm>
              <a:off x="5066701" y="4852669"/>
              <a:ext cx="727334" cy="769441"/>
              <a:chOff x="-1120005" y="4952461"/>
              <a:chExt cx="727334" cy="76944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-1120005" y="4952461"/>
                <a:ext cx="726518" cy="769441"/>
                <a:chOff x="4466324" y="5940620"/>
                <a:chExt cx="726518" cy="769441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4466324" y="5940620"/>
                  <a:ext cx="50687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CR</a:t>
                  </a:r>
                </a:p>
                <a:p>
                  <a:r>
                    <a:rPr lang="en-US" sz="11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CRi</a:t>
                  </a:r>
                  <a:endPara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PR-L</a:t>
                  </a:r>
                </a:p>
                <a:p>
                  <a:r>
                    <a:rPr lang="en-US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</a:t>
                  </a:r>
                  <a:endParaRPr 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26082" y="6052854"/>
                  <a:ext cx="66760" cy="525362"/>
                  <a:chOff x="5126082" y="6052854"/>
                  <a:chExt cx="66760" cy="525362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5126082" y="6461602"/>
                    <a:ext cx="66760" cy="116614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126082" y="6326258"/>
                    <a:ext cx="66760" cy="11661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126082" y="6052854"/>
                    <a:ext cx="66760" cy="116614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2" name="Rectangle 31"/>
              <p:cNvSpPr/>
              <p:nvPr/>
            </p:nvSpPr>
            <p:spPr>
              <a:xfrm>
                <a:off x="-459431" y="5203727"/>
                <a:ext cx="66760" cy="1166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D9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 rot="16200000">
            <a:off x="-718285" y="2912471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Percent of Responders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325723" y="6574925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8909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5012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Overall Response Rate* by Subgroup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859" y="6340587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</a:rPr>
              <a:t>*Based on investigator-assessed ORR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5723" y="6533981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36936" y="3169222"/>
            <a:ext cx="191796" cy="38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9430" y="1168024"/>
            <a:ext cx="2770495" cy="490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All Subjects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Age</a:t>
            </a:r>
          </a:p>
          <a:p>
            <a:pPr>
              <a:lnSpc>
                <a:spcPct val="84000"/>
              </a:lnSpc>
            </a:pPr>
            <a:r>
              <a:rPr lang="en-US" sz="1200" b="1" dirty="0"/>
              <a:t> </a:t>
            </a:r>
            <a:r>
              <a:rPr lang="en-US" sz="1200" b="1" dirty="0" smtClean="0"/>
              <a:t> &lt;65 Years</a:t>
            </a:r>
          </a:p>
          <a:p>
            <a:pPr>
              <a:lnSpc>
                <a:spcPct val="84000"/>
              </a:lnSpc>
            </a:pPr>
            <a:r>
              <a:rPr lang="en-US" sz="1200" b="1" dirty="0"/>
              <a:t> 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Arial"/>
                <a:cs typeface="Arial"/>
              </a:rPr>
              <a:t>≥65 Years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Gender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Female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Male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Rai stage at baseline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  Stage 0-II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Stage III-IV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Bulky disease at baseline ≥5 cm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Number of prior systemic therapies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1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2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Prior </a:t>
            </a:r>
            <a:r>
              <a:rPr lang="en-US" sz="1200" b="1" dirty="0" err="1" smtClean="0">
                <a:latin typeface="Arial"/>
                <a:cs typeface="Arial"/>
              </a:rPr>
              <a:t>fludarabine</a:t>
            </a:r>
            <a:endParaRPr lang="en-US" sz="1200" b="1" dirty="0" smtClean="0">
              <a:latin typeface="Arial"/>
              <a:cs typeface="Arial"/>
            </a:endParaRP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No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Yes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LDH ≥250 U’L</a:t>
            </a:r>
          </a:p>
          <a:p>
            <a:pPr>
              <a:lnSpc>
                <a:spcPct val="84000"/>
              </a:lnSpc>
            </a:pPr>
            <a:r>
              <a:rPr lang="el-GR" sz="1200" b="1" dirty="0" smtClean="0">
                <a:latin typeface="Arial"/>
                <a:cs typeface="Arial"/>
              </a:rPr>
              <a:t>β</a:t>
            </a:r>
            <a:r>
              <a:rPr lang="en-US" sz="1200" b="1" dirty="0" smtClean="0">
                <a:latin typeface="Arial"/>
                <a:cs typeface="Arial"/>
              </a:rPr>
              <a:t>2-microglobulin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&lt;3.5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≥3.5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Del17p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  &lt; median %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 median %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Del17p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&lt;25%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25-50%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50%-75%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≥75% quartiles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Del11q present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72916" y="956053"/>
            <a:ext cx="2770495" cy="2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u="sng" dirty="0" smtClean="0"/>
              <a:t>N           ORR        95% CI</a:t>
            </a:r>
            <a:endParaRPr lang="en-US" sz="1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414445" y="1168024"/>
            <a:ext cx="532272" cy="490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144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75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69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48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96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53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91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71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48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40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56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59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77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27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113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61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83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35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37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33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39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23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73128" y="1185797"/>
            <a:ext cx="532272" cy="490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82.6</a:t>
            </a:r>
            <a:endParaRPr lang="en-US" sz="1200" b="1" dirty="0"/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89.3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75.4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83.3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88.7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79.1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81.7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87.5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80.4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78.0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85.9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83.1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85.2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81.4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83.6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81.9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80.0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89.2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84.8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76.9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87.0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05400" y="1183132"/>
            <a:ext cx="1084575" cy="521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(75.4, 88.4)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(80.1, 95.3)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(63.5, 84.9)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(67.4, 91.1)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(74.4, 90.2)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(77.0, 95.7)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(69.3, 86.9)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(70.7, 89.9)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(67.4, 91.1)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(73.2, 95.8)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(57.6, 89.8)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(65.3, 87.7)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(76.6, 92.5)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(72.9, 90.7)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(66.3, 95.8)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(73.0, 88.1)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(71.9, 91.8)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(72.0, 89.5)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(63.1, 91.6)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(74.6, 97.0)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(68.1, 94.9)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(60.7, 88.9)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(66.4, 97.2)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endParaRPr lang="en-US" sz="1200" b="1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3172875" y="1208968"/>
            <a:ext cx="0" cy="49006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4627276" y="4654651"/>
            <a:ext cx="0" cy="292608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029807" y="6123253"/>
            <a:ext cx="4148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0          20         40         60         80        100 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98453" y="6289048"/>
            <a:ext cx="705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ORR%</a:t>
            </a:r>
            <a:endParaRPr lang="en-US" sz="1200" b="1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432054" y="1208968"/>
            <a:ext cx="0" cy="49006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0"/>
          <p:cNvSpPr/>
          <p:nvPr/>
        </p:nvSpPr>
        <p:spPr bwMode="auto">
          <a:xfrm>
            <a:off x="5375696" y="1241176"/>
            <a:ext cx="128016" cy="12801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573816" y="156883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83291" y="172250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55884" y="2040006"/>
            <a:ext cx="82296" cy="8229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403382" y="2179076"/>
            <a:ext cx="109728" cy="10972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553028" y="2498476"/>
            <a:ext cx="82296" cy="8229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283250" y="2626751"/>
            <a:ext cx="109728" cy="10972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368076" y="2789819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360456" y="3113596"/>
            <a:ext cx="73152" cy="7315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537280" y="327059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334294" y="3408299"/>
            <a:ext cx="82296" cy="8229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264738" y="3713379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476026" y="3866144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399328" y="401422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489020" y="4350095"/>
            <a:ext cx="36576" cy="3657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348050" y="4471426"/>
            <a:ext cx="109728" cy="10972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412028" y="478257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368076" y="494132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336884" y="526449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578772" y="541054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463700" y="5569295"/>
            <a:ext cx="54864" cy="54864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244966" y="571534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527120" y="5886795"/>
            <a:ext cx="45720" cy="4572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44966" y="1305184"/>
            <a:ext cx="3474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5241711" y="1260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5597137" y="1260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5360242" y="1614815"/>
            <a:ext cx="4114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>
            <a:off x="5777684" y="157011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5365409" y="1571137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4897494" y="1774835"/>
            <a:ext cx="5936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>
            <a:off x="4907019" y="1719331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5494060" y="171959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>
            <a:off x="5012155" y="2074814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5665256" y="203519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5013799" y="203202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5207260" y="219101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5642730" y="219101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5208056" y="2225949"/>
            <a:ext cx="4389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5271676" y="2543073"/>
            <a:ext cx="5212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5277230" y="2501788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5792884" y="2503322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5068396" y="2687965"/>
            <a:ext cx="4754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5548362" y="264859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5068396" y="264224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5105744" y="2835539"/>
            <a:ext cx="5303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5113190" y="279173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>
            <a:off x="5632236" y="279808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5018074" y="3143822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5018074" y="309710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>
            <a:off x="5665256" y="310724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>
            <a:off x="5174528" y="3296249"/>
            <a:ext cx="6126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>
            <a:off x="5176941" y="324392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5793940" y="325687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5014304" y="3449447"/>
            <a:ext cx="6217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5018074" y="3403727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5630030" y="340829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4957195" y="371477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5572422" y="371184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950630" y="3760496"/>
            <a:ext cx="6217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5265724" y="3911864"/>
            <a:ext cx="44805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>
            <a:off x="5710224" y="386450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>
            <a:off x="5271512" y="386450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5157764" y="4059946"/>
            <a:ext cx="4937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/>
          <p:nvPr/>
        </p:nvCxnSpPr>
        <p:spPr bwMode="auto">
          <a:xfrm>
            <a:off x="5652235" y="4014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>
            <a:off x="5162840" y="4014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/>
          <p:nvPr/>
        </p:nvCxnSpPr>
        <p:spPr bwMode="auto">
          <a:xfrm>
            <a:off x="4988904" y="4370441"/>
            <a:ext cx="8046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/>
          <p:nvPr/>
        </p:nvCxnSpPr>
        <p:spPr bwMode="auto">
          <a:xfrm>
            <a:off x="4982554" y="432495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5790705" y="4325721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>
            <a:off x="5162840" y="448057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5587331" y="448057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/>
          <p:nvPr/>
        </p:nvCxnSpPr>
        <p:spPr bwMode="auto">
          <a:xfrm>
            <a:off x="5136394" y="478445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Connector 94"/>
          <p:cNvCxnSpPr/>
          <p:nvPr/>
        </p:nvCxnSpPr>
        <p:spPr bwMode="auto">
          <a:xfrm>
            <a:off x="5690505" y="478445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/>
          <p:nvPr/>
        </p:nvCxnSpPr>
        <p:spPr bwMode="auto">
          <a:xfrm>
            <a:off x="5136394" y="49413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/>
          <p:nvPr/>
        </p:nvCxnSpPr>
        <p:spPr bwMode="auto">
          <a:xfrm>
            <a:off x="5623011" y="494006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5687482" y="524601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/>
          <p:nvPr/>
        </p:nvCxnSpPr>
        <p:spPr bwMode="auto">
          <a:xfrm>
            <a:off x="4900138" y="524661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/>
          <p:nvPr/>
        </p:nvCxnSpPr>
        <p:spPr bwMode="auto">
          <a:xfrm>
            <a:off x="5830356" y="539682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Connector 100"/>
          <p:cNvCxnSpPr/>
          <p:nvPr/>
        </p:nvCxnSpPr>
        <p:spPr bwMode="auto">
          <a:xfrm>
            <a:off x="5214406" y="539682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/>
          <p:nvPr/>
        </p:nvCxnSpPr>
        <p:spPr bwMode="auto">
          <a:xfrm>
            <a:off x="5771722" y="5551007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Connector 102"/>
          <p:cNvCxnSpPr/>
          <p:nvPr/>
        </p:nvCxnSpPr>
        <p:spPr bwMode="auto">
          <a:xfrm>
            <a:off x="5036646" y="555024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601288" y="570162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4833406" y="570797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>
            <a:off x="5829928" y="586393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4987317" y="586012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>
            <a:off x="317058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>
            <a:off x="371668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426913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Connector 110"/>
          <p:cNvCxnSpPr/>
          <p:nvPr/>
        </p:nvCxnSpPr>
        <p:spPr bwMode="auto">
          <a:xfrm>
            <a:off x="480888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/>
          <p:nvPr/>
        </p:nvCxnSpPr>
        <p:spPr bwMode="auto">
          <a:xfrm>
            <a:off x="592013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/>
          <p:nvPr/>
        </p:nvCxnSpPr>
        <p:spPr bwMode="auto">
          <a:xfrm>
            <a:off x="536172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/>
          <p:nvPr/>
        </p:nvCxnSpPr>
        <p:spPr bwMode="auto">
          <a:xfrm>
            <a:off x="5159204" y="4518616"/>
            <a:ext cx="4297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/>
          <p:nvPr/>
        </p:nvCxnSpPr>
        <p:spPr bwMode="auto">
          <a:xfrm>
            <a:off x="5127284" y="4831179"/>
            <a:ext cx="566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/>
          <p:nvPr/>
        </p:nvCxnSpPr>
        <p:spPr bwMode="auto">
          <a:xfrm>
            <a:off x="5139622" y="4985786"/>
            <a:ext cx="4846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4895375" y="5289857"/>
            <a:ext cx="7955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5215241" y="5442549"/>
            <a:ext cx="6126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/>
          <p:nvPr/>
        </p:nvCxnSpPr>
        <p:spPr bwMode="auto">
          <a:xfrm>
            <a:off x="5041940" y="5594685"/>
            <a:ext cx="7315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/>
          <p:nvPr/>
        </p:nvCxnSpPr>
        <p:spPr bwMode="auto">
          <a:xfrm>
            <a:off x="4842527" y="5747684"/>
            <a:ext cx="7589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/>
          <p:nvPr/>
        </p:nvCxnSpPr>
        <p:spPr bwMode="auto">
          <a:xfrm flipV="1">
            <a:off x="4994612" y="5905845"/>
            <a:ext cx="835744" cy="38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>
          <a:xfrm>
            <a:off x="384047" y="120650"/>
            <a:ext cx="8568283" cy="1009650"/>
          </a:xfrm>
        </p:spPr>
        <p:txBody>
          <a:bodyPr>
            <a:normAutofit/>
          </a:bodyPr>
          <a:lstStyle/>
          <a:p>
            <a:pPr>
              <a:tabLst>
                <a:tab pos="1371600" algn="l"/>
              </a:tabLst>
            </a:pPr>
            <a:r>
              <a:rPr lang="en-US" dirty="0" smtClean="0"/>
              <a:t>Sustained Hematologic Improvement*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386709"/>
              </p:ext>
            </p:extLst>
          </p:nvPr>
        </p:nvGraphicFramePr>
        <p:xfrm>
          <a:off x="482600" y="1681472"/>
          <a:ext cx="8140700" cy="26251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0"/>
                <a:gridCol w="2044700"/>
              </a:tblGrid>
              <a:tr h="5208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Improvement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 H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ematologic Parameters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(%)</a:t>
                      </a:r>
                      <a:endParaRPr lang="en-NZ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Patients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with a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ny baseline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cytopenia, n = 91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70 (77)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700" marR="127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Baseline neutropenia (ANC ≤1.5 x 10</a:t>
                      </a:r>
                      <a:r>
                        <a:rPr lang="en-US" sz="1800" b="1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/L), n = 26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22 (85)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Baseline anemia (Hgb ≤11 g/dL), n = 63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33 (52)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  <a:defRPr/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Baseline thrombocytopenia (PLT ≤100 x 10</a:t>
                      </a:r>
                      <a:r>
                        <a:rPr lang="en-US" sz="1800" b="1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/L), n = 58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42 (72)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5" name="TextBox 7"/>
          <p:cNvSpPr txBox="1">
            <a:spLocks noChangeArrowheads="1"/>
          </p:cNvSpPr>
          <p:nvPr/>
        </p:nvSpPr>
        <p:spPr bwMode="auto">
          <a:xfrm>
            <a:off x="448743" y="4343578"/>
            <a:ext cx="820427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aseline="30000" dirty="0" smtClean="0">
                <a:latin typeface="Arial" panose="020B0604020202020204" pitchFamily="34" charset="0"/>
              </a:rPr>
              <a:t>*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Sustained hematologic improvement defined as increase of ≥50% over baseline (or above normal) in a hematologic parameter that was sustained continuously for ≥56 days without blood transfusion or growth factors.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18133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148" y="81888"/>
            <a:ext cx="8045356" cy="1035712"/>
          </a:xfrm>
        </p:spPr>
        <p:txBody>
          <a:bodyPr/>
          <a:lstStyle/>
          <a:p>
            <a:r>
              <a:rPr lang="en-NZ" dirty="0" smtClean="0"/>
              <a:t>Progression-Free Survival</a:t>
            </a:r>
            <a:endParaRPr lang="en-NZ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9pPr>
          </a:lstStyle>
          <a:p>
            <a:endParaRPr lang="en-NZ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27057" y="1593271"/>
            <a:ext cx="3377664" cy="1272631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Median PFS not reached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Median follow-up 11.5 months</a:t>
            </a:r>
          </a:p>
        </p:txBody>
      </p:sp>
      <p:pic>
        <p:nvPicPr>
          <p:cNvPr id="2" name="Picture 1" descr="PCYC 1117_f_tte_pfs_emf_INV_PFS figure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223" b="75953"/>
          <a:stretch/>
        </p:blipFill>
        <p:spPr>
          <a:xfrm>
            <a:off x="594644" y="1571183"/>
            <a:ext cx="4988591" cy="101961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40687"/>
              </p:ext>
            </p:extLst>
          </p:nvPr>
        </p:nvGraphicFramePr>
        <p:xfrm>
          <a:off x="5754356" y="2921209"/>
          <a:ext cx="323757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05"/>
                <a:gridCol w="599017"/>
                <a:gridCol w="1126153"/>
              </a:tblGrid>
              <a:tr h="40796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12-month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PFS rate</a:t>
                      </a:r>
                      <a:endParaRPr lang="en-US" sz="1600" strike="sngStrike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845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79.3%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418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Del17p quartiles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&lt;25%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25%-50%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50%-75%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≥75%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287338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35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37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33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85%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81%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83%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69%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434" y="5672465"/>
            <a:ext cx="553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144      139     136     133     128     125     116     114     113     110      110    104      38 </a:t>
            </a:r>
            <a:endParaRPr 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05050" y="5366891"/>
            <a:ext cx="157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Months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236424" y="3231454"/>
            <a:ext cx="27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Progression-Free Survival, %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4644" y="4868555"/>
            <a:ext cx="1023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Censored</a:t>
            </a:r>
            <a:endParaRPr lang="en-US" sz="1050" b="1" dirty="0"/>
          </a:p>
        </p:txBody>
      </p:sp>
      <p:sp>
        <p:nvSpPr>
          <p:cNvPr id="13" name="Diamond 12"/>
          <p:cNvSpPr/>
          <p:nvPr/>
        </p:nvSpPr>
        <p:spPr bwMode="auto">
          <a:xfrm>
            <a:off x="644174" y="4953000"/>
            <a:ext cx="91440" cy="91440"/>
          </a:xfrm>
          <a:prstGeom prst="diamond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31" y="1104459"/>
            <a:ext cx="625016" cy="696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82000"/>
              </a:lnSpc>
            </a:pPr>
            <a:r>
              <a:rPr lang="en-US" sz="1200" b="1" dirty="0" smtClean="0"/>
              <a:t>100 -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80 -</a:t>
            </a:r>
            <a:br>
              <a:rPr lang="en-US" sz="1200" b="1" dirty="0" smtClean="0"/>
            </a:br>
            <a:r>
              <a:rPr lang="en-US" sz="1200" b="1" dirty="0" smtClean="0"/>
              <a:t>60 -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40 -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20 -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0 -</a:t>
            </a:r>
          </a:p>
          <a:p>
            <a:pPr algn="r">
              <a:lnSpc>
                <a:spcPct val="382000"/>
              </a:lnSpc>
            </a:pPr>
            <a:endParaRPr lang="en-US" sz="1200" b="1" dirty="0" smtClean="0"/>
          </a:p>
          <a:p>
            <a:pPr algn="r">
              <a:lnSpc>
                <a:spcPct val="382000"/>
              </a:lnSpc>
            </a:pPr>
            <a:endParaRPr lang="en-US" sz="1200" b="1" dirty="0" smtClean="0"/>
          </a:p>
          <a:p>
            <a:pPr algn="r">
              <a:lnSpc>
                <a:spcPct val="382000"/>
              </a:lnSpc>
            </a:pPr>
            <a:endParaRPr lang="en-US" sz="1200" b="1" dirty="0" smtClean="0"/>
          </a:p>
          <a:p>
            <a:pPr algn="r">
              <a:lnSpc>
                <a:spcPct val="382000"/>
              </a:lnSpc>
            </a:pP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2948" y="5466516"/>
            <a:ext cx="1571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Number at Risk:</a:t>
            </a:r>
            <a:endParaRPr lang="en-US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1339" y="5163145"/>
            <a:ext cx="521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0         1         2         3         4        5          6        7         8         9        10       11       12         </a:t>
            </a:r>
            <a:endParaRPr lang="en-US" sz="1050" b="1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73724" y="1571183"/>
            <a:ext cx="0" cy="3566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3067775" y="2610225"/>
            <a:ext cx="0" cy="5029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5471545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6708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10613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14709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18805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2290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671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30711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34616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38617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42617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46618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50618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36" name="Rectangle 35"/>
          <p:cNvSpPr/>
          <p:nvPr/>
        </p:nvSpPr>
        <p:spPr bwMode="auto">
          <a:xfrm>
            <a:off x="541339" y="1569495"/>
            <a:ext cx="5031511" cy="45719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37" name="Rectangle 36"/>
          <p:cNvSpPr/>
          <p:nvPr/>
        </p:nvSpPr>
        <p:spPr bwMode="auto">
          <a:xfrm rot="16200000">
            <a:off x="3067166" y="1982160"/>
            <a:ext cx="5031511" cy="45719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1&quot;/&gt;&lt;property id=&quot;20307&quot; value=&quot;1165&quot;/&gt;&lt;/object&gt;&lt;object type=&quot;3&quot; unique_id=&quot;10006&quot;&gt;&lt;property id=&quot;20148&quot; value=&quot;5&quot;/&gt;&lt;property id=&quot;20300&quot; value=&quot;Slide 2&quot;/&gt;&lt;property id=&quot;20307&quot; value=&quot;1116&quot;/&gt;&lt;/object&gt;&lt;object type=&quot;3&quot; unique_id=&quot;10007&quot;&gt;&lt;property id=&quot;20148&quot; value=&quot;5&quot;/&gt;&lt;property id=&quot;20300&quot; value=&quot;Slide 3&quot;/&gt;&lt;property id=&quot;20307&quot; value=&quot;1117&quot;/&gt;&lt;/object&gt;&lt;object type=&quot;3&quot; unique_id=&quot;10016&quot;&gt;&lt;property id=&quot;20148&quot; value=&quot;5&quot;/&gt;&lt;property id=&quot;20300&quot; value=&quot;Slide 4&quot;/&gt;&lt;property id=&quot;20307&quot; value=&quot;1158&quot;/&gt;&lt;/object&gt;&lt;object type=&quot;3&quot; unique_id=&quot;10232&quot;&gt;&lt;property id=&quot;20148&quot; value=&quot;5&quot;/&gt;&lt;property id=&quot;20300&quot; value=&quot;Slide 5&quot;/&gt;&lt;property id=&quot;20307&quot; value=&quot;1166&quot;/&gt;&lt;/object&gt;&lt;/object&gt;&lt;/object&gt;&lt;/database&gt;"/>
  <p:tag name="SECTOMILLISECCONVERTED" val="1"/>
  <p:tag name="ISPRING_RESOURCE_PATHS_HASH_PRESENTER" val="4a98757dfa7a7edbbbb4877eccb8ba548eafafd"/>
</p:tagLst>
</file>

<file path=ppt/theme/theme1.xml><?xml version="1.0" encoding="utf-8"?>
<a:theme xmlns:a="http://schemas.openxmlformats.org/drawingml/2006/main" name="ibrutinib-oral-template">
  <a:themeElements>
    <a:clrScheme name="Clinical Trials">
      <a:dk1>
        <a:srgbClr val="336699"/>
      </a:dk1>
      <a:lt1>
        <a:srgbClr val="FFFFFF"/>
      </a:lt1>
      <a:dk2>
        <a:srgbClr val="FFB652"/>
      </a:dk2>
      <a:lt2>
        <a:srgbClr val="94420E"/>
      </a:lt2>
      <a:accent1>
        <a:srgbClr val="7E99AA"/>
      </a:accent1>
      <a:accent2>
        <a:srgbClr val="0098AA"/>
      </a:accent2>
      <a:accent3>
        <a:srgbClr val="006784"/>
      </a:accent3>
      <a:accent4>
        <a:srgbClr val="FFB652"/>
      </a:accent4>
      <a:accent5>
        <a:srgbClr val="94420E"/>
      </a:accent5>
      <a:accent6>
        <a:srgbClr val="7E99AA"/>
      </a:accent6>
      <a:hlink>
        <a:srgbClr val="94420E"/>
      </a:hlink>
      <a:folHlink>
        <a:srgbClr val="FFB65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sulin IDEAS templat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F3B63"/>
        </a:accent1>
        <a:accent2>
          <a:srgbClr val="3B528F"/>
        </a:accent2>
        <a:accent3>
          <a:srgbClr val="FFFFFF"/>
        </a:accent3>
        <a:accent4>
          <a:srgbClr val="000000"/>
        </a:accent4>
        <a:accent5>
          <a:srgbClr val="C6AFB7"/>
        </a:accent5>
        <a:accent6>
          <a:srgbClr val="354981"/>
        </a:accent6>
        <a:hlink>
          <a:srgbClr val="7B913B"/>
        </a:hlink>
        <a:folHlink>
          <a:srgbClr val="B68A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D5F8C"/>
        </a:accent1>
        <a:accent2>
          <a:srgbClr val="6C83C2"/>
        </a:accent2>
        <a:accent3>
          <a:srgbClr val="FFFFFF"/>
        </a:accent3>
        <a:accent4>
          <a:srgbClr val="000000"/>
        </a:accent4>
        <a:accent5>
          <a:srgbClr val="DBB6C5"/>
        </a:accent5>
        <a:accent6>
          <a:srgbClr val="6176B0"/>
        </a:accent6>
        <a:hlink>
          <a:srgbClr val="94AF47"/>
        </a:hlink>
        <a:folHlink>
          <a:srgbClr val="CBA1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E88A9"/>
        </a:accent1>
        <a:accent2>
          <a:srgbClr val="95A5D3"/>
        </a:accent2>
        <a:accent3>
          <a:srgbClr val="FFFFFF"/>
        </a:accent3>
        <a:accent4>
          <a:srgbClr val="000000"/>
        </a:accent4>
        <a:accent5>
          <a:srgbClr val="E3C3D1"/>
        </a:accent5>
        <a:accent6>
          <a:srgbClr val="8795BF"/>
        </a:accent6>
        <a:hlink>
          <a:srgbClr val="FFFF99"/>
        </a:hlink>
        <a:folHlink>
          <a:srgbClr val="DFC59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E88A9"/>
        </a:accent1>
        <a:accent2>
          <a:srgbClr val="ADBADD"/>
        </a:accent2>
        <a:accent3>
          <a:srgbClr val="FFFFFF"/>
        </a:accent3>
        <a:accent4>
          <a:srgbClr val="000000"/>
        </a:accent4>
        <a:accent5>
          <a:srgbClr val="E3C3D1"/>
        </a:accent5>
        <a:accent6>
          <a:srgbClr val="9CA8C8"/>
        </a:accent6>
        <a:hlink>
          <a:srgbClr val="FFFF99"/>
        </a:hlink>
        <a:folHlink>
          <a:srgbClr val="DFC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inical Trials">
    <a:dk1>
      <a:srgbClr val="336699"/>
    </a:dk1>
    <a:lt1>
      <a:srgbClr val="FFFFFF"/>
    </a:lt1>
    <a:dk2>
      <a:srgbClr val="FFB652"/>
    </a:dk2>
    <a:lt2>
      <a:srgbClr val="94420E"/>
    </a:lt2>
    <a:accent1>
      <a:srgbClr val="7E99AA"/>
    </a:accent1>
    <a:accent2>
      <a:srgbClr val="0098AA"/>
    </a:accent2>
    <a:accent3>
      <a:srgbClr val="006784"/>
    </a:accent3>
    <a:accent4>
      <a:srgbClr val="FFB652"/>
    </a:accent4>
    <a:accent5>
      <a:srgbClr val="94420E"/>
    </a:accent5>
    <a:accent6>
      <a:srgbClr val="7E99AA"/>
    </a:accent6>
    <a:hlink>
      <a:srgbClr val="94420E"/>
    </a:hlink>
    <a:folHlink>
      <a:srgbClr val="FFB65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linical Trials">
    <a:dk1>
      <a:srgbClr val="336699"/>
    </a:dk1>
    <a:lt1>
      <a:srgbClr val="FFFFFF"/>
    </a:lt1>
    <a:dk2>
      <a:srgbClr val="FFB652"/>
    </a:dk2>
    <a:lt2>
      <a:srgbClr val="94420E"/>
    </a:lt2>
    <a:accent1>
      <a:srgbClr val="7E99AA"/>
    </a:accent1>
    <a:accent2>
      <a:srgbClr val="0098AA"/>
    </a:accent2>
    <a:accent3>
      <a:srgbClr val="006784"/>
    </a:accent3>
    <a:accent4>
      <a:srgbClr val="FFB652"/>
    </a:accent4>
    <a:accent5>
      <a:srgbClr val="94420E"/>
    </a:accent5>
    <a:accent6>
      <a:srgbClr val="7E99AA"/>
    </a:accent6>
    <a:hlink>
      <a:srgbClr val="94420E"/>
    </a:hlink>
    <a:folHlink>
      <a:srgbClr val="FFB65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ibrutinib-oral-template</Template>
  <TotalTime>0</TotalTime>
  <Words>2354</Words>
  <Application>Microsoft Office PowerPoint</Application>
  <PresentationFormat>On-screen Show (4:3)</PresentationFormat>
  <Paragraphs>564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ibrutinib-oral-template</vt:lpstr>
      <vt:lpstr>Efficacy and Safety of Ibrutinib in Patients With Relapsed or Refractory Chronic Lymphocytic Leukemia or Small Lymphocytic Lymphoma With 17p Deletion: Results From the Phase II RESONATE™-17 Trial</vt:lpstr>
      <vt:lpstr>Introduction </vt:lpstr>
      <vt:lpstr>PCYC-1117 (RESONATETM-17) Study Design</vt:lpstr>
      <vt:lpstr>Baseline Characteristics</vt:lpstr>
      <vt:lpstr>Baseline Characteristics (cont’d)</vt:lpstr>
      <vt:lpstr>Overall Response:  Investigator and IRC Assessment</vt:lpstr>
      <vt:lpstr>Overall Response Rate* by Subgroup</vt:lpstr>
      <vt:lpstr>Sustained Hematologic Improvement*</vt:lpstr>
      <vt:lpstr>Progression-Free Survival</vt:lpstr>
      <vt:lpstr>Characteristics of Patients With PD  (n = 20)</vt:lpstr>
      <vt:lpstr>Overall Survival</vt:lpstr>
      <vt:lpstr>Patient Disposition in All-Treated Population</vt:lpstr>
      <vt:lpstr>Treatment-Emergent Adverse Events (≥15% of Patients) Regardless of Attribution </vt:lpstr>
      <vt:lpstr>Safety Overview  Infections and Malignancies </vt:lpstr>
      <vt:lpstr>Safety Overview  Atrial Fibrillation, Bleeding-Related Events and TLS</vt:lpstr>
      <vt:lpstr>Conclusions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2014-04-08T00:43:02Z</dcterms:created>
  <dcterms:modified xsi:type="dcterms:W3CDTF">2014-12-07T01:04:16Z</dcterms:modified>
</cp:coreProperties>
</file>