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drawings/drawing2.xml" ContentType="application/vnd.openxmlformats-officedocument.drawingml.chartshape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trictFirstAndLastChars="0" saveSubsetFonts="1">
  <p:sldMasterIdLst>
    <p:sldMasterId id="2147483652" r:id="rId1"/>
  </p:sldMasterIdLst>
  <p:notesMasterIdLst>
    <p:notesMasterId r:id="rId18"/>
  </p:notesMasterIdLst>
  <p:handoutMasterIdLst>
    <p:handoutMasterId r:id="rId19"/>
  </p:handoutMasterIdLst>
  <p:sldIdLst>
    <p:sldId id="1198" r:id="rId2"/>
    <p:sldId id="1200" r:id="rId3"/>
    <p:sldId id="1326" r:id="rId4"/>
    <p:sldId id="1208" r:id="rId5"/>
    <p:sldId id="1345" r:id="rId6"/>
    <p:sldId id="1350" r:id="rId7"/>
    <p:sldId id="1349" r:id="rId8"/>
    <p:sldId id="1347" r:id="rId9"/>
    <p:sldId id="1310" r:id="rId10"/>
    <p:sldId id="1328" r:id="rId11"/>
    <p:sldId id="1324" r:id="rId12"/>
    <p:sldId id="1283" r:id="rId13"/>
    <p:sldId id="1344" r:id="rId14"/>
    <p:sldId id="1319" r:id="rId15"/>
    <p:sldId id="1339" r:id="rId16"/>
    <p:sldId id="1314" r:id="rId17"/>
  </p:sldIdLst>
  <p:sldSz cx="9144000" cy="6858000" type="screen4x3"/>
  <p:notesSz cx="7010400" cy="9296400"/>
  <p:custDataLst>
    <p:tags r:id="rId20"/>
  </p:custData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69" userDrawn="1">
          <p15:clr>
            <a:srgbClr val="A4A3A4"/>
          </p15:clr>
        </p15:guide>
        <p15:guide id="2" orient="horz" pos="4178" userDrawn="1">
          <p15:clr>
            <a:srgbClr val="A4A3A4"/>
          </p15:clr>
        </p15:guide>
        <p15:guide id="3" orient="horz" pos="595" userDrawn="1">
          <p15:clr>
            <a:srgbClr val="A4A3A4"/>
          </p15:clr>
        </p15:guide>
        <p15:guide id="4" orient="horz" pos="1185" userDrawn="1">
          <p15:clr>
            <a:srgbClr val="A4A3A4"/>
          </p15:clr>
        </p15:guide>
        <p15:guide id="5" orient="horz" pos="3543" userDrawn="1">
          <p15:clr>
            <a:srgbClr val="A4A3A4"/>
          </p15:clr>
        </p15:guide>
        <p15:guide id="6" orient="horz" pos="3784">
          <p15:clr>
            <a:srgbClr val="A4A3A4"/>
          </p15:clr>
        </p15:guide>
        <p15:guide id="7" pos="425">
          <p15:clr>
            <a:srgbClr val="A4A3A4"/>
          </p15:clr>
        </p15:guide>
        <p15:guide id="8" pos="1782">
          <p15:clr>
            <a:srgbClr val="A4A3A4"/>
          </p15:clr>
        </p15:guide>
        <p15:guide id="9" pos="3288" userDrawn="1">
          <p15:clr>
            <a:srgbClr val="A4A3A4"/>
          </p15:clr>
        </p15:guide>
        <p15:guide id="10" pos="181" userDrawn="1">
          <p15:clr>
            <a:srgbClr val="A4A3A4"/>
          </p15:clr>
        </p15:guide>
        <p15:guide id="11" pos="5285">
          <p15:clr>
            <a:srgbClr val="A4A3A4"/>
          </p15:clr>
        </p15:guide>
        <p15:guide id="12" pos="1474" userDrawn="1">
          <p15:clr>
            <a:srgbClr val="A4A3A4"/>
          </p15:clr>
        </p15:guide>
        <p15:guide id="13" orient="horz" pos="4267">
          <p15:clr>
            <a:srgbClr val="A4A3A4"/>
          </p15:clr>
        </p15:guide>
        <p15:guide id="14" orient="horz" pos="736">
          <p15:clr>
            <a:srgbClr val="A4A3A4"/>
          </p15:clr>
        </p15:guide>
        <p15:guide id="15" orient="horz" pos="1003" userDrawn="1">
          <p15:clr>
            <a:srgbClr val="A4A3A4"/>
          </p15:clr>
        </p15:guide>
        <p15:guide id="16" orient="horz" pos="4135">
          <p15:clr>
            <a:srgbClr val="A4A3A4"/>
          </p15:clr>
        </p15:guide>
        <p15:guide id="17" orient="horz" pos="2727" userDrawn="1">
          <p15:clr>
            <a:srgbClr val="A4A3A4"/>
          </p15:clr>
        </p15:guide>
        <p15:guide id="18" orient="horz" pos="1344" userDrawn="1">
          <p15:clr>
            <a:srgbClr val="A4A3A4"/>
          </p15:clr>
        </p15:guide>
        <p15:guide id="19" orient="horz" pos="2500" userDrawn="1">
          <p15:clr>
            <a:srgbClr val="A4A3A4"/>
          </p15:clr>
        </p15:guide>
        <p15:guide id="20" orient="horz" pos="3997" userDrawn="1">
          <p15:clr>
            <a:srgbClr val="A4A3A4"/>
          </p15:clr>
        </p15:guide>
        <p15:guide id="21" orient="horz" pos="1570" userDrawn="1">
          <p15:clr>
            <a:srgbClr val="A4A3A4"/>
          </p15:clr>
        </p15:guide>
        <p15:guide id="22" orient="horz" pos="255" userDrawn="1">
          <p15:clr>
            <a:srgbClr val="A4A3A4"/>
          </p15:clr>
        </p15:guide>
        <p15:guide id="23" pos="420">
          <p15:clr>
            <a:srgbClr val="A4A3A4"/>
          </p15:clr>
        </p15:guide>
        <p15:guide id="24" pos="5556" userDrawn="1">
          <p15:clr>
            <a:srgbClr val="A4A3A4"/>
          </p15:clr>
        </p15:guide>
        <p15:guide id="25" pos="357">
          <p15:clr>
            <a:srgbClr val="A4A3A4"/>
          </p15:clr>
        </p15:guide>
        <p15:guide id="26" pos="5534" userDrawn="1">
          <p15:clr>
            <a:srgbClr val="A4A3A4"/>
          </p15:clr>
        </p15:guide>
        <p15:guide id="27" pos="2886">
          <p15:clr>
            <a:srgbClr val="A4A3A4"/>
          </p15:clr>
        </p15:guide>
        <p15:guide id="28" pos="2199">
          <p15:clr>
            <a:srgbClr val="A4A3A4"/>
          </p15:clr>
        </p15:guide>
        <p15:guide id="29" orient="horz" pos="693">
          <p15:clr>
            <a:srgbClr val="A4A3A4"/>
          </p15:clr>
        </p15:guide>
        <p15:guide id="30" orient="horz" pos="958">
          <p15:clr>
            <a:srgbClr val="A4A3A4"/>
          </p15:clr>
        </p15:guide>
        <p15:guide id="31" pos="68" userDrawn="1">
          <p15:clr>
            <a:srgbClr val="A4A3A4"/>
          </p15:clr>
        </p15:guide>
        <p15:guide id="32" orient="horz" pos="962">
          <p15:clr>
            <a:srgbClr val="A4A3A4"/>
          </p15:clr>
        </p15:guide>
        <p15:guide id="33" orient="horz" pos="4100">
          <p15:clr>
            <a:srgbClr val="A4A3A4"/>
          </p15:clr>
        </p15:guide>
        <p15:guide id="34" orient="horz" pos="3715">
          <p15:clr>
            <a:srgbClr val="A4A3A4"/>
          </p15:clr>
        </p15:guide>
        <p15:guide id="35" pos="279">
          <p15:clr>
            <a:srgbClr val="A4A3A4"/>
          </p15:clr>
        </p15:guide>
        <p15:guide id="36" pos="1864">
          <p15:clr>
            <a:srgbClr val="A4A3A4"/>
          </p15:clr>
        </p15:guide>
        <p15:guide id="37" pos="1757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51">
          <p15:clr>
            <a:srgbClr val="A4A3A4"/>
          </p15:clr>
        </p15:guide>
        <p15:guide id="3" orient="horz" pos="2931">
          <p15:clr>
            <a:srgbClr val="A4A3A4"/>
          </p15:clr>
        </p15:guide>
        <p15:guide id="4" pos="2212">
          <p15:clr>
            <a:srgbClr val="A4A3A4"/>
          </p15:clr>
        </p15:guide>
        <p15:guide id="5" orient="horz" pos="2877">
          <p15:clr>
            <a:srgbClr val="A4A3A4"/>
          </p15:clr>
        </p15:guide>
        <p15:guide id="6" orient="horz" pos="2928">
          <p15:clr>
            <a:srgbClr val="A4A3A4"/>
          </p15:clr>
        </p15:guide>
        <p15:guide id="7" pos="2148">
          <p15:clr>
            <a:srgbClr val="A4A3A4"/>
          </p15:clr>
        </p15:guide>
        <p15:guide id="8" pos="220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4" name="Author" initials="A" lastIdx="1089" clrIdx="1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000000"/>
    <a:srgbClr val="F09828"/>
    <a:srgbClr val="AEDB76"/>
    <a:srgbClr val="D6DEE2"/>
    <a:srgbClr val="D8DEE2"/>
    <a:srgbClr val="FFFFCC"/>
    <a:srgbClr val="E5EBEE"/>
    <a:srgbClr val="336699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88" autoAdjust="0"/>
    <p:restoredTop sz="80284" autoAdjust="0"/>
  </p:normalViewPr>
  <p:slideViewPr>
    <p:cSldViewPr snapToGrid="0" showGuides="1">
      <p:cViewPr>
        <p:scale>
          <a:sx n="75" d="100"/>
          <a:sy n="75" d="100"/>
        </p:scale>
        <p:origin x="-3066" y="-1002"/>
      </p:cViewPr>
      <p:guideLst>
        <p:guide orient="horz" pos="530"/>
        <p:guide orient="horz" pos="2182"/>
        <p:guide orient="horz" pos="4178"/>
        <p:guide orient="horz" pos="624"/>
        <p:guide pos="5474"/>
        <p:guide pos="2886"/>
        <p:guide pos="287"/>
      </p:guideLst>
    </p:cSldViewPr>
  </p:slideViewPr>
  <p:outlineViewPr>
    <p:cViewPr>
      <p:scale>
        <a:sx n="33" d="100"/>
        <a:sy n="33" d="100"/>
      </p:scale>
      <p:origin x="0" y="62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6" d="100"/>
        <a:sy n="106" d="100"/>
      </p:scale>
      <p:origin x="0" y="0"/>
    </p:cViewPr>
  </p:sorterViewPr>
  <p:notesViewPr>
    <p:cSldViewPr snapToGrid="0" showGuides="1">
      <p:cViewPr>
        <p:scale>
          <a:sx n="100" d="100"/>
          <a:sy n="100" d="100"/>
        </p:scale>
        <p:origin x="-1758" y="-72"/>
      </p:cViewPr>
      <p:guideLst>
        <p:guide orient="horz" pos="2880"/>
        <p:guide orient="horz" pos="2931"/>
        <p:guide orient="horz" pos="2877"/>
        <p:guide orient="horz" pos="2928"/>
        <p:guide pos="2151"/>
        <p:guide pos="2212"/>
        <p:guide pos="2148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2.xml"/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dk2" tx1="lt1" bg2="dk1" tx2="lt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0070C0"/>
              </a:solidFill>
            </c:spPr>
          </c:dPt>
          <c:dPt>
            <c:idx val="1"/>
            <c:invertIfNegative val="0"/>
            <c:bubble3D val="0"/>
            <c:spPr>
              <a:solidFill>
                <a:srgbClr val="A96100"/>
              </a:solidFill>
            </c:spPr>
          </c:dPt>
          <c:dPt>
            <c:idx val="2"/>
            <c:invertIfNegative val="0"/>
            <c:bubble3D val="0"/>
            <c:spPr>
              <a:solidFill>
                <a:srgbClr val="FF0000"/>
              </a:solidFill>
            </c:spPr>
          </c:dPt>
          <c:dPt>
            <c:idx val="3"/>
            <c:invertIfNegative val="0"/>
            <c:bubble3D val="0"/>
            <c:spPr>
              <a:solidFill>
                <a:srgbClr val="0070C0"/>
              </a:solidFill>
            </c:spPr>
          </c:dPt>
          <c:dPt>
            <c:idx val="4"/>
            <c:invertIfNegative val="0"/>
            <c:bubble3D val="0"/>
            <c:spPr>
              <a:solidFill>
                <a:srgbClr val="A96100"/>
              </a:solidFill>
            </c:spPr>
          </c:dPt>
          <c:dPt>
            <c:idx val="5"/>
            <c:invertIfNegative val="0"/>
            <c:bubble3D val="0"/>
            <c:spPr>
              <a:solidFill>
                <a:srgbClr val="FF0000"/>
              </a:solidFill>
            </c:spPr>
          </c:dPt>
          <c:dPt>
            <c:idx val="6"/>
            <c:invertIfNegative val="0"/>
            <c:bubble3D val="0"/>
            <c:spPr>
              <a:solidFill>
                <a:srgbClr val="FF0000"/>
              </a:solidFill>
            </c:spPr>
          </c:dPt>
          <c:dPt>
            <c:idx val="7"/>
            <c:invertIfNegative val="0"/>
            <c:bubble3D val="0"/>
            <c:spPr>
              <a:solidFill>
                <a:srgbClr val="92D050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c:spPr>
          </c:dPt>
          <c:dPt>
            <c:idx val="8"/>
            <c:invertIfNegative val="0"/>
            <c:bubble3D val="0"/>
            <c:spPr>
              <a:solidFill>
                <a:srgbClr val="FF0000"/>
              </a:solidFill>
            </c:spPr>
          </c:dPt>
          <c:dPt>
            <c:idx val="9"/>
            <c:invertIfNegative val="0"/>
            <c:bubble3D val="0"/>
            <c:spPr>
              <a:solidFill>
                <a:srgbClr val="FF0000"/>
              </a:solidFill>
            </c:spPr>
          </c:dPt>
          <c:dPt>
            <c:idx val="10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</c:spPr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0.28703186374736833"/>
                  <c:y val="-0.42644255797559633"/>
                </c:manualLayout>
              </c:layout>
              <c:tx>
                <c:rich>
                  <a:bodyPr/>
                  <a:lstStyle/>
                  <a:p>
                    <a:pPr>
                      <a:defRPr sz="1300" b="1"/>
                    </a:pPr>
                    <a:r>
                      <a:rPr lang="en-US" sz="1300" b="1" dirty="0" smtClean="0">
                        <a:latin typeface="Arial" panose="020B0604020202020204" pitchFamily="34" charset="0"/>
                      </a:rPr>
                      <a:t>4%</a:t>
                    </a:r>
                    <a:endParaRPr lang="en-US" sz="1400" dirty="0">
                      <a:latin typeface="Arial" panose="020B0604020202020204" pitchFamily="34" charset="0"/>
                    </a:endParaRPr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-0.27228857070245266"/>
                  <c:y val="-0.22751723072489347"/>
                </c:manualLayout>
              </c:layout>
              <c:tx>
                <c:rich>
                  <a:bodyPr/>
                  <a:lstStyle/>
                  <a:p>
                    <a:pPr>
                      <a:defRPr sz="13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pPr>
                    <a:r>
                      <a:rPr lang="en-US" sz="13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</a:rPr>
                      <a:t>24%</a:t>
                    </a:r>
                    <a:endParaRPr lang="en-US" sz="1400" dirty="0" smtClean="0">
                      <a:solidFill>
                        <a:schemeClr val="tx1"/>
                      </a:solidFill>
                      <a:latin typeface="Arial" panose="020B0604020202020204" pitchFamily="34" charset="0"/>
                    </a:endParaRPr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-0.21013985856864001"/>
                  <c:y val="-4.8648739875448113E-2"/>
                </c:manualLayout>
              </c:layout>
              <c:tx>
                <c:rich>
                  <a:bodyPr/>
                  <a:lstStyle/>
                  <a:p>
                    <a:pPr>
                      <a:defRPr sz="1300" b="1">
                        <a:latin typeface="+mn-lt"/>
                      </a:defRPr>
                    </a:pPr>
                    <a:r>
                      <a:rPr lang="en-US" sz="1300" b="1" dirty="0" smtClean="0">
                        <a:latin typeface="+mn-lt"/>
                      </a:rPr>
                      <a:t>4%</a:t>
                    </a:r>
                    <a:endParaRPr lang="en-US" sz="1400" dirty="0" smtClean="0">
                      <a:latin typeface="+mn-lt"/>
                    </a:endParaRPr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-0.13699284355123637"/>
                  <c:y val="0.26969560459105174"/>
                </c:manualLayout>
              </c:layout>
              <c:tx>
                <c:rich>
                  <a:bodyPr/>
                  <a:lstStyle/>
                  <a:p>
                    <a:r>
                      <a:rPr lang="en-US" sz="1300" b="1" dirty="0" smtClean="0"/>
                      <a:t>4%</a:t>
                    </a:r>
                    <a:endParaRPr lang="en-US" dirty="0" smtClean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0.14901570743890216"/>
                  <c:y val="-0.63971459765983196"/>
                </c:manualLayout>
              </c:layout>
              <c:tx>
                <c:rich>
                  <a:bodyPr/>
                  <a:lstStyle/>
                  <a:p>
                    <a:r>
                      <a:rPr lang="en-US" sz="1300" b="1" dirty="0" smtClean="0"/>
                      <a:t>78%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1.7817475355864341E-3"/>
                  <c:y val="-7.173122535801961E-2"/>
                </c:manualLayout>
              </c:layout>
              <c:tx>
                <c:rich>
                  <a:bodyPr/>
                  <a:lstStyle/>
                  <a:p>
                    <a:pPr>
                      <a:defRPr sz="1300" b="1">
                        <a:latin typeface="+mn-lt"/>
                      </a:defRPr>
                    </a:pPr>
                    <a:r>
                      <a:rPr lang="en-US" sz="1300" b="1" dirty="0" smtClean="0">
                        <a:latin typeface="+mn-lt"/>
                      </a:rPr>
                      <a:t>10%</a:t>
                    </a:r>
                    <a:endParaRPr lang="en-US" sz="1400" dirty="0" smtClean="0">
                      <a:latin typeface="+mn-lt"/>
                    </a:endParaRPr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layout>
                <c:manualLayout>
                  <c:x val="-3.9844039047158405E-3"/>
                  <c:y val="-0.35461760058991532"/>
                </c:manualLayout>
              </c:layout>
              <c:spPr/>
              <c:txPr>
                <a:bodyPr/>
                <a:lstStyle/>
                <a:p>
                  <a:pPr>
                    <a:defRPr sz="1300" b="1">
                      <a:latin typeface="+mn-lt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layout>
                <c:manualLayout>
                  <c:x val="-1.9873140857392807E-3"/>
                  <c:y val="-9.1638433709300027E-2"/>
                </c:manualLayout>
              </c:layout>
              <c:spPr/>
              <c:txPr>
                <a:bodyPr/>
                <a:lstStyle/>
                <a:p>
                  <a:pPr>
                    <a:defRPr sz="1300" b="1">
                      <a:latin typeface="+mn-lt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layout>
                <c:manualLayout>
                  <c:x val="8.3333333333333565E-2"/>
                  <c:y val="-3.513513513513524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3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1">
                  <c:v>SD</c:v>
                </c:pt>
                <c:pt idx="2">
                  <c:v>PD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60</c:v>
                </c:pt>
                <c:pt idx="1">
                  <c:v>24</c:v>
                </c:pt>
                <c:pt idx="2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2.3989501312336008E-3"/>
                  <c:y val="-0.1135135135135141"/>
                </c:manualLayout>
              </c:layout>
              <c:tx>
                <c:rich>
                  <a:bodyPr/>
                  <a:lstStyle/>
                  <a:p>
                    <a:pPr>
                      <a:defRPr sz="2000"/>
                    </a:pPr>
                    <a:r>
                      <a:rPr lang="en-US" sz="1400" dirty="0" smtClean="0">
                        <a:latin typeface="+mn-lt"/>
                        <a:cs typeface="Arial" panose="020B0604020202020204" pitchFamily="34" charset="0"/>
                      </a:rPr>
                      <a:t>63%</a:t>
                    </a:r>
                    <a:endParaRPr lang="en-US" sz="2000" dirty="0">
                      <a:latin typeface="+mn-lt"/>
                    </a:endParaRPr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1">
                  <c:v>SD</c:v>
                </c:pt>
                <c:pt idx="2">
                  <c:v>PD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05889792"/>
        <c:axId val="105891328"/>
      </c:barChart>
      <c:catAx>
        <c:axId val="1058897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txPr>
          <a:bodyPr/>
          <a:lstStyle/>
          <a:p>
            <a: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05891328"/>
        <c:crosses val="autoZero"/>
        <c:auto val="0"/>
        <c:lblAlgn val="ctr"/>
        <c:lblOffset val="100"/>
        <c:tickLblSkip val="1"/>
        <c:noMultiLvlLbl val="0"/>
      </c:catAx>
      <c:valAx>
        <c:axId val="105891328"/>
        <c:scaling>
          <c:orientation val="minMax"/>
          <c:max val="10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txPr>
          <a:bodyPr/>
          <a:lstStyle/>
          <a:p>
            <a:pPr>
              <a:defRPr sz="14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05889792"/>
        <c:crosses val="autoZero"/>
        <c:crossBetween val="between"/>
        <c:majorUnit val="20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>
          <a:solidFill>
            <a:srgbClr val="1C1C1C"/>
          </a:solidFill>
        </a:defRPr>
      </a:pPr>
      <a:endParaRPr lang="en-US"/>
    </a:p>
  </c:txPr>
  <c:externalData r:id="rId2">
    <c:autoUpdate val="0"/>
  </c:externalData>
  <c:userShapes r:id="rId3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dk2" tx1="lt1" bg2="dk1" tx2="lt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17376304503541"/>
          <c:y val="7.5975014020431539E-2"/>
          <c:w val="0.85095746706441266"/>
          <c:h val="0.823498802444412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0070C0"/>
              </a:solidFill>
            </c:spPr>
          </c:dPt>
          <c:dPt>
            <c:idx val="1"/>
            <c:invertIfNegative val="0"/>
            <c:bubble3D val="0"/>
            <c:spPr>
              <a:solidFill>
                <a:srgbClr val="A96100"/>
              </a:solidFill>
            </c:spPr>
          </c:dPt>
          <c:dPt>
            <c:idx val="2"/>
            <c:invertIfNegative val="0"/>
            <c:bubble3D val="0"/>
            <c:spPr>
              <a:solidFill>
                <a:srgbClr val="FF0000"/>
              </a:solidFill>
            </c:spPr>
          </c:dPt>
          <c:dPt>
            <c:idx val="3"/>
            <c:invertIfNegative val="0"/>
            <c:bubble3D val="0"/>
            <c:spPr>
              <a:solidFill>
                <a:srgbClr val="0070C0"/>
              </a:solidFill>
            </c:spPr>
          </c:dPt>
          <c:dPt>
            <c:idx val="4"/>
            <c:invertIfNegative val="0"/>
            <c:bubble3D val="0"/>
            <c:spPr>
              <a:solidFill>
                <a:srgbClr val="A96100"/>
              </a:solidFill>
            </c:spPr>
          </c:dPt>
          <c:dPt>
            <c:idx val="5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</c:spPr>
          </c:dPt>
          <c:dPt>
            <c:idx val="6"/>
            <c:invertIfNegative val="0"/>
            <c:bubble3D val="0"/>
            <c:spPr>
              <a:solidFill>
                <a:srgbClr val="0070C0"/>
              </a:solidFill>
            </c:spPr>
          </c:dPt>
          <c:dPt>
            <c:idx val="7"/>
            <c:invertIfNegative val="0"/>
            <c:bubble3D val="0"/>
            <c:spPr>
              <a:solidFill>
                <a:srgbClr val="92D050"/>
              </a:solidFill>
            </c:spPr>
          </c:dPt>
          <c:dPt>
            <c:idx val="8"/>
            <c:invertIfNegative val="0"/>
            <c:bubble3D val="0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</c:spPr>
          </c:dPt>
          <c:dPt>
            <c:idx val="9"/>
            <c:invertIfNegative val="0"/>
            <c:bubble3D val="0"/>
            <c:spPr>
              <a:solidFill>
                <a:srgbClr val="FF0000"/>
              </a:solidFill>
            </c:spPr>
          </c:dPt>
          <c:dPt>
            <c:idx val="10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pPr>
                      <a:defRPr sz="1400" b="1">
                        <a:solidFill>
                          <a:schemeClr val="tx1"/>
                        </a:solidFill>
                      </a:defRPr>
                    </a:pPr>
                    <a:r>
                      <a:rPr lang="en-US" sz="14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</a:rPr>
                      <a:t>63%</a:t>
                    </a:r>
                    <a:endParaRPr lang="en-US" dirty="0">
                      <a:solidFill>
                        <a:srgbClr val="FFFFCC"/>
                      </a:solidFill>
                      <a:latin typeface="Arial" panose="020B0604020202020204" pitchFamily="34" charset="0"/>
                    </a:endParaRPr>
                  </a:p>
                </c:rich>
              </c:tx>
              <c:spPr/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"/>
                  <c:y val="-7.1192834603276814E-2"/>
                </c:manualLayout>
              </c:layout>
              <c:tx>
                <c:rich>
                  <a:bodyPr/>
                  <a:lstStyle/>
                  <a:p>
                    <a:r>
                      <a:rPr lang="en-US" sz="14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</a:rPr>
                      <a:t>11%</a:t>
                    </a:r>
                    <a:endParaRPr lang="en-US" dirty="0">
                      <a:latin typeface="Arial" panose="020B0604020202020204" pitchFamily="34" charset="0"/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2.8787480392779116E-3"/>
                  <c:y val="-2.7858065714326048E-2"/>
                </c:manualLayout>
              </c:layout>
              <c:tx>
                <c:rich>
                  <a:bodyPr/>
                  <a:lstStyle/>
                  <a:p>
                    <a:pPr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pPr>
                    <a:r>
                      <a:rPr lang="en-US" sz="14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</a:rPr>
                      <a:t>1%</a:t>
                    </a:r>
                    <a:endParaRPr lang="en-US" dirty="0">
                      <a:latin typeface="Arial" panose="020B0604020202020204" pitchFamily="34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2.8787480392779116E-3"/>
                  <c:y val="-4.9525450158801457E-2"/>
                </c:manualLayout>
              </c:layout>
              <c:tx>
                <c:rich>
                  <a:bodyPr/>
                  <a:lstStyle/>
                  <a:p>
                    <a:pPr>
                      <a:defRPr sz="1400" b="1">
                        <a:solidFill>
                          <a:schemeClr val="tx1"/>
                        </a:solidFill>
                      </a:defRPr>
                    </a:pPr>
                    <a:r>
                      <a:rPr lang="en-US" sz="1400" b="1" dirty="0" smtClean="0">
                        <a:solidFill>
                          <a:schemeClr val="tx1"/>
                        </a:solidFill>
                      </a:rPr>
                      <a:t>21%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2.8787480392779116E-3"/>
                  <c:y val="-0.24143656952415304"/>
                </c:manualLayout>
              </c:layout>
              <c:tx>
                <c:rich>
                  <a:bodyPr/>
                  <a:lstStyle/>
                  <a:p>
                    <a:r>
                      <a:rPr lang="en-US" sz="1400" b="1" dirty="0" smtClean="0">
                        <a:solidFill>
                          <a:schemeClr val="tx1"/>
                        </a:solidFill>
                      </a:rPr>
                      <a:t>54%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5.7574960785558224E-3"/>
                  <c:y val="-8.6669537777901443E-2"/>
                </c:manualLayout>
              </c:layout>
              <c:tx>
                <c:rich>
                  <a:bodyPr/>
                  <a:lstStyle/>
                  <a:p>
                    <a:r>
                      <a:rPr lang="en-US" sz="1400" b="1" dirty="0" smtClean="0">
                        <a:solidFill>
                          <a:schemeClr val="tx1"/>
                        </a:solidFill>
                      </a:rPr>
                      <a:t>14%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1">
                    <a:solidFill>
                      <a:schemeClr val="tx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1">
                  <c:v>SD</c:v>
                </c:pt>
                <c:pt idx="2">
                  <c:v>PD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63</c:v>
                </c:pt>
                <c:pt idx="1">
                  <c:v>11</c:v>
                </c:pt>
                <c:pt idx="2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FFC000"/>
            </a:solidFill>
          </c:spPr>
          <c:invertIfNegative val="0"/>
          <c:dLbls>
            <c:dLbl>
              <c:idx val="0"/>
              <c:layout>
                <c:manualLayout>
                  <c:x val="0"/>
                  <c:y val="-2.1667384444475735E-2"/>
                </c:manualLayout>
              </c:layout>
              <c:tx>
                <c:rich>
                  <a:bodyPr/>
                  <a:lstStyle/>
                  <a:p>
                    <a:pPr>
                      <a:defRPr sz="1400" b="1">
                        <a:latin typeface="Arial" panose="020B0604020202020204" pitchFamily="34" charset="0"/>
                      </a:defRPr>
                    </a:pPr>
                    <a:r>
                      <a:rPr lang="en-US" sz="1400" b="1" dirty="0" smtClean="0">
                        <a:latin typeface="Arial" panose="020B0604020202020204" pitchFamily="34" charset="0"/>
                      </a:rPr>
                      <a:t>17%</a:t>
                    </a:r>
                    <a:endParaRPr lang="en-US" sz="1400" b="1" dirty="0">
                      <a:latin typeface="Arial" panose="020B0604020202020204" pitchFamily="34" charset="0"/>
                    </a:endParaRPr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9.2119937256893103E-2"/>
                  <c:y val="2.1667384444475735E-2"/>
                </c:manualLayout>
              </c:layout>
              <c:tx>
                <c:rich>
                  <a:bodyPr/>
                  <a:lstStyle/>
                  <a:p>
                    <a:pPr>
                      <a:defRPr sz="1200" b="0"/>
                    </a:pPr>
                    <a:r>
                      <a:rPr lang="en-US" sz="1200" b="0" dirty="0" smtClean="0"/>
                      <a:t>2%</a:t>
                    </a:r>
                    <a:endParaRPr lang="en-US" sz="1200" b="0" dirty="0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1">
                  <c:v>SD</c:v>
                </c:pt>
                <c:pt idx="2">
                  <c:v>PD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</c:spPr>
          <c:invertIfNegative val="0"/>
          <c:dLbls>
            <c:dLbl>
              <c:idx val="0"/>
              <c:layout>
                <c:manualLayout>
                  <c:x val="0.19189255906115887"/>
                  <c:y val="-1.5636277106846296E-2"/>
                </c:manualLayout>
              </c:layout>
              <c:tx>
                <c:rich>
                  <a:bodyPr/>
                  <a:lstStyle/>
                  <a:p>
                    <a: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pPr>
                    <a:r>
                      <a:rPr lang="en-US" sz="12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</a:rPr>
                      <a:t>1%</a:t>
                    </a:r>
                    <a:endParaRPr lang="en-US" dirty="0">
                      <a:solidFill>
                        <a:schemeClr val="tx1"/>
                      </a:solidFill>
                      <a:latin typeface="Arial" panose="020B0604020202020204" pitchFamily="34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8.9241189217615119E-2"/>
                  <c:y val="-2.1667384444475735E-2"/>
                </c:manualLayout>
              </c:layout>
              <c:tx>
                <c:rich>
                  <a:bodyPr/>
                  <a:lstStyle/>
                  <a:p>
                    <a:pPr>
                      <a:defRPr sz="1200" b="0"/>
                    </a:pPr>
                    <a:r>
                      <a:rPr lang="en-US" sz="1200" b="0" dirty="0" smtClean="0"/>
                      <a:t>1%</a:t>
                    </a:r>
                    <a:endParaRPr lang="en-US" b="0" dirty="0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1">
                  <c:v>SD</c:v>
                </c:pt>
                <c:pt idx="2">
                  <c:v>PD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rgbClr val="92D050"/>
            </a:solidFill>
          </c:spPr>
          <c:invertIfNegative val="0"/>
          <c:cat>
            <c:strRef>
              <c:f>Sheet1!$A$2:$A$4</c:f>
              <c:strCache>
                <c:ptCount val="3"/>
                <c:pt idx="1">
                  <c:v>SD</c:v>
                </c:pt>
                <c:pt idx="2">
                  <c:v>PD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05912576"/>
        <c:axId val="105943040"/>
      </c:barChart>
      <c:catAx>
        <c:axId val="1059125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txPr>
          <a:bodyPr/>
          <a:lstStyle/>
          <a:p>
            <a:pPr>
              <a:defRPr sz="1400">
                <a:solidFill>
                  <a:schemeClr val="tx1"/>
                </a:solidFill>
              </a:defRPr>
            </a:pPr>
            <a:endParaRPr lang="en-US"/>
          </a:p>
        </c:txPr>
        <c:crossAx val="105943040"/>
        <c:crosses val="autoZero"/>
        <c:auto val="1"/>
        <c:lblAlgn val="ctr"/>
        <c:lblOffset val="100"/>
        <c:noMultiLvlLbl val="0"/>
      </c:catAx>
      <c:valAx>
        <c:axId val="105943040"/>
        <c:scaling>
          <c:orientation val="minMax"/>
          <c:max val="10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txPr>
          <a:bodyPr/>
          <a:lstStyle/>
          <a:p>
            <a: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05912576"/>
        <c:crosses val="autoZero"/>
        <c:crossBetween val="between"/>
        <c:majorUnit val="20"/>
      </c:valAx>
    </c:plotArea>
    <c:plotVisOnly val="1"/>
    <c:dispBlanksAs val="gap"/>
    <c:showDLblsOverMax val="0"/>
  </c:chart>
  <c:txPr>
    <a:bodyPr/>
    <a:lstStyle/>
    <a:p>
      <a:pPr>
        <a:defRPr sz="1800">
          <a:solidFill>
            <a:srgbClr val="1C1C1C"/>
          </a:solidFill>
        </a:defRPr>
      </a:pPr>
      <a:endParaRPr lang="en-US"/>
    </a:p>
  </c:txPr>
  <c:externalData r:id="rId2">
    <c:autoUpdate val="0"/>
  </c:externalData>
  <c:userShapes r:id="rId3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0.77279</cdr:x>
      <cdr:y>0.75927</cdr:y>
    </cdr:from>
    <cdr:to>
      <cdr:x>0.86138</cdr:x>
      <cdr:y>0.84077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095483" y="2924256"/>
          <a:ext cx="354857" cy="31389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400" b="1" dirty="0">
              <a:solidFill>
                <a:schemeClr val="tx1"/>
              </a:solidFill>
              <a:latin typeface="Arial" panose="020B0604020202020204" pitchFamily="34" charset="0"/>
            </a:rPr>
            <a:t>4</a:t>
          </a:r>
          <a:r>
            <a:rPr lang="en-US" sz="1400" b="1" dirty="0" smtClean="0">
              <a:solidFill>
                <a:schemeClr val="tx1"/>
              </a:solidFill>
              <a:latin typeface="Arial" panose="020B0604020202020204" pitchFamily="34" charset="0"/>
            </a:rPr>
            <a:t>%</a:t>
          </a:r>
          <a:endParaRPr lang="en-US" sz="1400" b="1" dirty="0">
            <a:solidFill>
              <a:schemeClr val="tx1"/>
            </a:solidFill>
            <a:latin typeface="Arial" panose="020B0604020202020204" pitchFamily="34" charset="0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0.19797</cdr:x>
      <cdr:y>0.13104</cdr:y>
    </cdr:from>
    <cdr:to>
      <cdr:x>0.30012</cdr:x>
      <cdr:y>0.20189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890194" y="533052"/>
          <a:ext cx="459329" cy="28821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 b="1" dirty="0" smtClean="0">
              <a:solidFill>
                <a:schemeClr val="tx1"/>
              </a:solidFill>
              <a:latin typeface="Arial" panose="020B0604020202020204" pitchFamily="34" charset="0"/>
            </a:rPr>
            <a:t>83%</a:t>
          </a:r>
          <a:endParaRPr lang="en-US" sz="1800" b="1" dirty="0">
            <a:solidFill>
              <a:schemeClr val="tx1"/>
            </a:solidFill>
            <a:latin typeface="Arial" panose="020B0604020202020204" pitchFamily="34" charset="0"/>
          </a:endParaRPr>
        </a:p>
      </cdr:txBody>
    </cdr:sp>
  </cdr:relSizeAnchor>
  <cdr:relSizeAnchor xmlns:cdr="http://schemas.openxmlformats.org/drawingml/2006/chartDrawing">
    <cdr:from>
      <cdr:x>0.35127</cdr:x>
      <cdr:y>0.23515</cdr:y>
    </cdr:from>
    <cdr:to>
      <cdr:x>0.38454</cdr:x>
      <cdr:y>0.27192</cdr:y>
    </cdr:to>
    <cdr:cxnSp macro="">
      <cdr:nvCxnSpPr>
        <cdr:cNvPr id="7" name="Straight Connector 6"/>
        <cdr:cNvCxnSpPr/>
      </cdr:nvCxnSpPr>
      <cdr:spPr bwMode="auto">
        <a:xfrm xmlns:a="http://schemas.openxmlformats.org/drawingml/2006/main">
          <a:off x="1579520" y="956567"/>
          <a:ext cx="149611" cy="149611"/>
        </a:xfrm>
        <a:prstGeom xmlns:a="http://schemas.openxmlformats.org/drawingml/2006/main" prst="line">
          <a:avLst/>
        </a:prstGeom>
        <a:solidFill xmlns:a="http://schemas.openxmlformats.org/drawingml/2006/main">
          <a:schemeClr val="accent1"/>
        </a:solidFill>
        <a:ln xmlns:a="http://schemas.openxmlformats.org/drawingml/2006/main" w="12700" cap="flat" cmpd="sng" algn="ctr">
          <a:solidFill>
            <a:schemeClr val="bg1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 xmlns:a="http://schemas.openxmlformats.org/drawingml/2006/main"/>
        <a:extLst xmlns:a="http://schemas.openxmlformats.org/drawingml/2006/main"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cdr:spPr>
    </cdr:cxnSp>
  </cdr:relSizeAnchor>
  <cdr:relSizeAnchor xmlns:cdr="http://schemas.openxmlformats.org/drawingml/2006/chartDrawing">
    <cdr:from>
      <cdr:x>0.37505</cdr:x>
      <cdr:y>0.25552</cdr:y>
    </cdr:from>
    <cdr:to>
      <cdr:x>0.4772</cdr:x>
      <cdr:y>0.32637</cdr:y>
    </cdr:to>
    <cdr:sp macro="" textlink="">
      <cdr:nvSpPr>
        <cdr:cNvPr id="9" name="TextBox 8"/>
        <cdr:cNvSpPr txBox="1"/>
      </cdr:nvSpPr>
      <cdr:spPr>
        <a:xfrm xmlns:a="http://schemas.openxmlformats.org/drawingml/2006/main">
          <a:off x="1686455" y="1039457"/>
          <a:ext cx="459329" cy="28821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 b="1" dirty="0" smtClean="0">
              <a:solidFill>
                <a:schemeClr val="tx1"/>
              </a:solidFill>
              <a:latin typeface="Arial" panose="020B0604020202020204" pitchFamily="34" charset="0"/>
            </a:rPr>
            <a:t>1%</a:t>
          </a:r>
          <a:endParaRPr lang="en-US" sz="1200" b="1" dirty="0">
            <a:solidFill>
              <a:schemeClr val="tx1"/>
            </a:solidFill>
            <a:latin typeface="Arial" panose="020B0604020202020204" pitchFamily="34" charset="0"/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38162" cy="464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574" tIns="46287" rIns="92574" bIns="46287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635" y="1"/>
            <a:ext cx="3038162" cy="464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574" tIns="46287" rIns="92574" bIns="46287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fld id="{F1197C59-186B-49D3-8B9A-128914F4F9DD}" type="datetime8">
              <a:rPr lang="en-GB"/>
              <a:pPr/>
              <a:t>12/12/2014 13:37</a:t>
            </a:fld>
            <a:endParaRPr lang="en-US" dirty="0"/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0621"/>
            <a:ext cx="3038162" cy="464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635" y="8830621"/>
            <a:ext cx="3038162" cy="464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fld id="{0801420B-A259-440B-91CE-1E62EBCD8C0A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8550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8288" y="255588"/>
            <a:ext cx="3916362" cy="29384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35928" y="3354902"/>
            <a:ext cx="6538546" cy="5459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574" tIns="46287" rIns="92574" bIns="462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2222"/>
            <a:ext cx="3038162" cy="464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900"/>
            </a:lvl1pPr>
          </a:lstStyle>
          <a:p>
            <a:fld id="{FED13BBB-D318-4230-A9E3-8C2A2E4F3973}" type="datetime8">
              <a:rPr lang="en-GB"/>
              <a:pPr/>
              <a:t>12/12/2014 13:37</a:t>
            </a:fld>
            <a:endParaRPr lang="en-GB" dirty="0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241" y="8832222"/>
            <a:ext cx="3038160" cy="464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900"/>
            </a:lvl1pPr>
          </a:lstStyle>
          <a:p>
            <a:fld id="{66904992-98B2-43EF-8AFA-B426A3D09A69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1941507" name="Text Box 2051"/>
          <p:cNvSpPr txBox="1">
            <a:spLocks noChangeArrowheads="1"/>
          </p:cNvSpPr>
          <p:nvPr/>
        </p:nvSpPr>
        <p:spPr bwMode="auto">
          <a:xfrm>
            <a:off x="4196933" y="2965950"/>
            <a:ext cx="777036" cy="309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574" tIns="46287" rIns="92574" bIns="46287">
            <a:spAutoFit/>
          </a:bodyPr>
          <a:lstStyle/>
          <a:p>
            <a:pPr eaLnBrk="0" hangingPunct="0"/>
            <a:r>
              <a:rPr lang="en-US" sz="1400" b="1" dirty="0">
                <a:solidFill>
                  <a:srgbClr val="0B50A4"/>
                </a:solidFill>
                <a:latin typeface="Arial Narrow" pitchFamily="34" charset="0"/>
              </a:rPr>
              <a:t>Slide </a:t>
            </a:r>
            <a:fld id="{37D24B2B-0DA7-483B-A26D-964E1FBF1EB2}" type="slidenum">
              <a:rPr lang="en-US" sz="1400" b="1">
                <a:solidFill>
                  <a:srgbClr val="0B50A4"/>
                </a:solidFill>
                <a:latin typeface="Arial Narrow" pitchFamily="34" charset="0"/>
              </a:rPr>
              <a:pPr eaLnBrk="0" hangingPunct="0"/>
              <a:t>‹#›</a:t>
            </a:fld>
            <a:endParaRPr lang="en-US" sz="1400" b="1" dirty="0">
              <a:solidFill>
                <a:srgbClr val="0B50A4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96182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5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228600" indent="-114300" algn="l" rtl="0" eaLnBrk="0" fontAlgn="base" hangingPunct="0">
      <a:spcBef>
        <a:spcPct val="30000"/>
      </a:spcBef>
      <a:spcAft>
        <a:spcPct val="0"/>
      </a:spcAft>
      <a:buFont typeface="Wingdings" pitchFamily="2" charset="2"/>
      <a:buChar char="§"/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457200" indent="-114300" algn="l" rtl="0" eaLnBrk="0" fontAlgn="base" hangingPunct="0">
      <a:spcBef>
        <a:spcPct val="30000"/>
      </a:spcBef>
      <a:spcAft>
        <a:spcPct val="0"/>
      </a:spcAft>
      <a:buFont typeface="Times New Roman" pitchFamily="18" charset="0"/>
      <a:buChar char="–"/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685800" indent="-114300" algn="l" rtl="0" eaLnBrk="0" fontAlgn="base" hangingPunct="0">
      <a:spcBef>
        <a:spcPct val="30000"/>
      </a:spcBef>
      <a:spcAft>
        <a:spcPct val="0"/>
      </a:spcAft>
      <a:buFont typeface="Times New Roman" pitchFamily="18" charset="0"/>
      <a:buChar char="–"/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914400" indent="-114300" algn="l" rtl="0" eaLnBrk="0" fontAlgn="base" hangingPunct="0">
      <a:spcBef>
        <a:spcPct val="30000"/>
      </a:spcBef>
      <a:spcAft>
        <a:spcPct val="0"/>
      </a:spcAft>
      <a:buFont typeface="Times New Roman" pitchFamily="18" charset="0"/>
      <a:buChar char="–"/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ED13BBB-D318-4230-A9E3-8C2A2E4F3973}" type="datetime8">
              <a:rPr lang="en-GB" smtClean="0"/>
              <a:pPr/>
              <a:t>12/12/2014 13:37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904992-98B2-43EF-8AFA-B426A3D09A69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07817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Genomic analysis of RT </a:t>
            </a:r>
            <a:r>
              <a:rPr lang="en-US" smtClean="0"/>
              <a:t>is ongoing.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ED13BBB-D318-4230-A9E3-8C2A2E4F3973}" type="datetime8">
              <a:rPr lang="en-GB" smtClean="0"/>
              <a:pPr/>
              <a:t>12/12/2014 13:37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904992-98B2-43EF-8AFA-B426A3D09A69}" type="slidenum">
              <a:rPr lang="en-GB" smtClean="0"/>
              <a:pPr/>
              <a:t>10</a:t>
            </a:fld>
            <a:endParaRPr lang="en-GB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ED13BBB-D318-4230-A9E3-8C2A2E4F3973}" type="datetime8">
              <a:rPr lang="en-GB" smtClean="0"/>
              <a:pPr/>
              <a:t>12/12/2014 13:37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904992-98B2-43EF-8AFA-B426A3D09A69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57075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>
                <a:solidFill>
                  <a:srgbClr val="C00000"/>
                </a:solidFill>
              </a:rPr>
              <a:t>Per clinical review, 16 patients discontinued due to AE/unacceptable toxicity and 2 patients discontinued because of death (these were grouped under one category in Table 14.1.1.3, n=18). They are separated here.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ED13BBB-D318-4230-A9E3-8C2A2E4F3973}" type="datetime8">
              <a:rPr lang="en-GB" smtClean="0"/>
              <a:pPr/>
              <a:t>12/12/2014 13:37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904992-98B2-43EF-8AFA-B426A3D09A69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33328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ED13BBB-D318-4230-A9E3-8C2A2E4F3973}" type="datetime8">
              <a:rPr lang="en-GB" smtClean="0"/>
              <a:pPr/>
              <a:t>12/12/2014 13:37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904992-98B2-43EF-8AFA-B426A3D09A69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74143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ED13BBB-D318-4230-A9E3-8C2A2E4F3973}" type="datetime8">
              <a:rPr lang="en-GB" smtClean="0"/>
              <a:pPr/>
              <a:t>12/12/2014 13:37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904992-98B2-43EF-8AFA-B426A3D09A69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44052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>
                <a:solidFill>
                  <a:srgbClr val="C00000"/>
                </a:solidFill>
              </a:rPr>
              <a:t>Atrial fibrillation</a:t>
            </a:r>
          </a:p>
          <a:p>
            <a:pPr marL="1714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1100" dirty="0" smtClean="0">
                <a:solidFill>
                  <a:srgbClr val="C00000"/>
                </a:solidFill>
              </a:rPr>
              <a:t>Resolution</a:t>
            </a:r>
            <a:r>
              <a:rPr lang="en-US" sz="1100" baseline="0" dirty="0" smtClean="0">
                <a:solidFill>
                  <a:srgbClr val="C00000"/>
                </a:solidFill>
              </a:rPr>
              <a:t> of atrial fibrillation: 5 of 11 patients had resolution of atrial fibrillation at time of data cut</a:t>
            </a:r>
          </a:p>
          <a:p>
            <a:pPr marL="1714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sz="1100" baseline="0" dirty="0" smtClean="0">
              <a:solidFill>
                <a:srgbClr val="C00000"/>
              </a:solidFill>
            </a:endParaRP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sz="1100" baseline="0" dirty="0" smtClean="0">
                <a:solidFill>
                  <a:srgbClr val="C00000"/>
                </a:solidFill>
              </a:rPr>
              <a:t>Major bleeding </a:t>
            </a:r>
          </a:p>
          <a:p>
            <a:pPr marL="1714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dirty="0" smtClean="0">
                <a:solidFill>
                  <a:srgbClr val="000000"/>
                </a:solidFill>
              </a:rPr>
              <a:t>2 events led to treatment discontinuation; no grade 4 or fatal bleeding events</a:t>
            </a:r>
          </a:p>
          <a:p>
            <a:pPr marL="1714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baseline="0" dirty="0" smtClean="0">
                <a:solidFill>
                  <a:srgbClr val="336699"/>
                </a:solidFill>
              </a:rPr>
              <a:t>P</a:t>
            </a:r>
            <a:r>
              <a:rPr lang="en-US" sz="1100" dirty="0" smtClean="0">
                <a:solidFill>
                  <a:srgbClr val="C00000"/>
                </a:solidFill>
              </a:rPr>
              <a:t>atient with </a:t>
            </a:r>
            <a:r>
              <a:rPr lang="en-US" sz="1100" dirty="0" err="1" smtClean="0">
                <a:solidFill>
                  <a:srgbClr val="C00000"/>
                </a:solidFill>
              </a:rPr>
              <a:t>intercostal</a:t>
            </a:r>
            <a:r>
              <a:rPr lang="en-US" sz="1100" dirty="0" smtClean="0">
                <a:solidFill>
                  <a:srgbClr val="C00000"/>
                </a:solidFill>
              </a:rPr>
              <a:t> hemorrhage was on </a:t>
            </a:r>
            <a:r>
              <a:rPr lang="en-US" sz="1100" dirty="0" err="1" smtClean="0">
                <a:solidFill>
                  <a:srgbClr val="C00000"/>
                </a:solidFill>
              </a:rPr>
              <a:t>dalteparin</a:t>
            </a:r>
            <a:r>
              <a:rPr lang="en-US" sz="1100" dirty="0" smtClean="0">
                <a:solidFill>
                  <a:srgbClr val="C00000"/>
                </a:solidFill>
              </a:rPr>
              <a:t>, and the patient with intracranial hemorrhage had heparin and </a:t>
            </a:r>
            <a:r>
              <a:rPr lang="en-US" sz="1100" dirty="0" err="1" smtClean="0">
                <a:solidFill>
                  <a:srgbClr val="C00000"/>
                </a:solidFill>
              </a:rPr>
              <a:t>alteplase</a:t>
            </a:r>
            <a:r>
              <a:rPr lang="en-US" sz="1100" dirty="0" smtClean="0">
                <a:solidFill>
                  <a:srgbClr val="C00000"/>
                </a:solidFill>
              </a:rPr>
              <a:t> as ongoing as-needed medications for a port.</a:t>
            </a:r>
            <a:endParaRPr lang="en-US" dirty="0" smtClean="0">
              <a:solidFill>
                <a:srgbClr val="000000"/>
              </a:solidFill>
            </a:endParaRP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US" sz="1100" baseline="0" dirty="0" smtClean="0">
              <a:solidFill>
                <a:srgbClr val="C00000"/>
              </a:solidFill>
            </a:endParaRP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US" sz="1100" baseline="0" dirty="0" smtClean="0">
              <a:solidFill>
                <a:srgbClr val="C00000"/>
              </a:solidFill>
            </a:endParaRP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100" baseline="0" dirty="0" smtClean="0">
              <a:solidFill>
                <a:srgbClr val="C00000"/>
              </a:solidFill>
            </a:endParaRP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100" dirty="0" smtClean="0">
              <a:solidFill>
                <a:srgbClr val="C0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100" dirty="0" smtClean="0">
              <a:solidFill>
                <a:srgbClr val="C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ED13BBB-D318-4230-A9E3-8C2A2E4F3973}" type="datetime8">
              <a:rPr lang="en-GB" smtClean="0"/>
              <a:pPr/>
              <a:t>12/12/2014 13:37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904992-98B2-43EF-8AFA-B426A3D09A69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44052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 RESONATE</a:t>
            </a:r>
            <a:r>
              <a:rPr lang="en-US" baseline="0" dirty="0" smtClean="0"/>
              <a:t> study, at median follow-up of 9.4 months, median PFS was not reached for patients with del17p in the ibrutinib arm, compared to median PFS of 5.8 months with </a:t>
            </a:r>
            <a:r>
              <a:rPr lang="en-US" baseline="0" dirty="0" err="1" smtClean="0"/>
              <a:t>ofatumumab</a:t>
            </a:r>
            <a:r>
              <a:rPr lang="en-US" baseline="0" dirty="0" smtClean="0"/>
              <a:t> (Byrd et al, NEJM 2014)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the 1102/1103 studies, patients with del17p receiving ibrutinib had, at a median follow-up of 3 years (O’Brien et al, ASCO 2014)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Median PFS of 28.1 months, with 30-month PFS rate of 45.9% 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Median OS was not reached, with 30-month OS rate of 65.9%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ED13BBB-D318-4230-A9E3-8C2A2E4F3973}" type="datetime8">
              <a:rPr lang="en-GB" smtClean="0"/>
              <a:pPr/>
              <a:t>12/12/2014 13:37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904992-98B2-43EF-8AFA-B426A3D09A69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66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ED13BBB-D318-4230-A9E3-8C2A2E4F3973}" type="datetime8">
              <a:rPr lang="en-GB" smtClean="0"/>
              <a:pPr/>
              <a:t>12/12/2014 13:37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904992-98B2-43EF-8AFA-B426A3D09A69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6752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noFill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dirty="0" smtClean="0"/>
              <a:t>Deletion</a:t>
            </a:r>
            <a:r>
              <a:rPr lang="en-GB" baseline="0" dirty="0" smtClean="0"/>
              <a:t>17p+ was defined as &gt;7%</a:t>
            </a:r>
            <a:endParaRPr lang="en-GB" dirty="0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3A3774-0962-4B94-AD94-E75C675C6723}" type="slidenum">
              <a:rPr lang="en-US" smtClean="0">
                <a:solidFill>
                  <a:srgbClr val="000000"/>
                </a:solidFill>
              </a:rPr>
              <a:pPr/>
              <a:t>3</a:t>
            </a:fld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479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3303"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Prior PI3K inhibitor</a:t>
            </a:r>
            <a:r>
              <a:rPr lang="en-US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: n=3 (2%);</a:t>
            </a:r>
          </a:p>
          <a:p>
            <a:pPr defTabSz="913303">
              <a:defRPr/>
            </a:pPr>
            <a:r>
              <a:rPr lang="en-US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Prior lenalidomide or thalidomide: n=7 (5%)</a:t>
            </a:r>
          </a:p>
          <a:p>
            <a:pPr defTabSz="913303">
              <a:defRPr/>
            </a:pPr>
            <a:endParaRPr lang="en-US" baseline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ED13BBB-D318-4230-A9E3-8C2A2E4F3973}" type="datetime8">
              <a:rPr lang="en-GB" smtClean="0"/>
              <a:pPr/>
              <a:t>12/12/2014 13:37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904992-98B2-43EF-8AFA-B426A3D09A69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1174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3303"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Prior PI3K inhibitor</a:t>
            </a:r>
            <a:r>
              <a:rPr lang="en-US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: n=3 (2%);</a:t>
            </a:r>
          </a:p>
          <a:p>
            <a:pPr defTabSz="913303">
              <a:defRPr/>
            </a:pPr>
            <a:r>
              <a:rPr lang="en-US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Prior lenalidomide or thalidomide: n=7 (5%)</a:t>
            </a:r>
          </a:p>
          <a:p>
            <a:pPr defTabSz="913303">
              <a:defRPr/>
            </a:pPr>
            <a:endParaRPr lang="en-US" baseline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ED13BBB-D318-4230-A9E3-8C2A2E4F3973}" type="datetime8">
              <a:rPr lang="en-GB" smtClean="0"/>
              <a:pPr/>
              <a:t>12/12/2014 13:37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904992-98B2-43EF-8AFA-B426A3D09A69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1174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ED13BBB-D318-4230-A9E3-8C2A2E4F3973}" type="datetime8">
              <a:rPr lang="en-GB" smtClean="0"/>
              <a:pPr/>
              <a:t>12/12/2014 13:37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904992-98B2-43EF-8AFA-B426A3D09A69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4447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ED13BBB-D318-4230-A9E3-8C2A2E4F3973}" type="datetime8">
              <a:rPr lang="en-GB" smtClean="0"/>
              <a:pPr/>
              <a:t>12/12/2014 13:37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904992-98B2-43EF-8AFA-B426A3D09A69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2988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NZ" dirty="0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3531CCDE-E595-4FA2-98DF-749E9EC45692}" type="datetime8">
              <a:rPr lang="en-GB" smtClean="0">
                <a:latin typeface="Arial" pitchFamily="34" charset="0"/>
              </a:rPr>
              <a:pPr>
                <a:defRPr/>
              </a:pPr>
              <a:t>12/12/2014 13:37</a:t>
            </a:fld>
            <a:endParaRPr lang="en-GB" dirty="0" smtClean="0">
              <a:latin typeface="Arial" pitchFamily="34" charset="0"/>
            </a:endParaRP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D5EC182C-89B2-45BA-9604-C2A58A299609}" type="slidenum">
              <a:rPr lang="en-GB" smtClean="0">
                <a:latin typeface="Arial" pitchFamily="34" charset="0"/>
              </a:rPr>
              <a:pPr>
                <a:defRPr/>
              </a:pPr>
              <a:t>8</a:t>
            </a:fld>
            <a:endParaRPr lang="en-GB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9828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ED13BBB-D318-4230-A9E3-8C2A2E4F3973}" type="datetime8">
              <a:rPr lang="en-GB" smtClean="0"/>
              <a:pPr/>
              <a:t>12/12/2014 13:37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904992-98B2-43EF-8AFA-B426A3D09A69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1239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589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198563" y="1603375"/>
            <a:ext cx="6745287" cy="1276350"/>
          </a:xfrm>
          <a:prstGeom prst="rect">
            <a:avLst/>
          </a:prstGeom>
        </p:spPr>
        <p:txBody>
          <a:bodyPr/>
          <a:lstStyle>
            <a:lvl1pPr algn="ctr">
              <a:defRPr sz="3600">
                <a:solidFill>
                  <a:srgbClr val="F09828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208589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201738" y="3222625"/>
            <a:ext cx="6740525" cy="1752600"/>
          </a:xfrm>
        </p:spPr>
        <p:txBody>
          <a:bodyPr/>
          <a:lstStyle>
            <a:lvl1pPr marL="0" indent="0" algn="ctr">
              <a:lnSpc>
                <a:spcPct val="95000"/>
              </a:lnSpc>
              <a:spcBef>
                <a:spcPct val="0"/>
              </a:spcBef>
              <a:buFontTx/>
              <a:buNone/>
              <a:defRPr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198563" y="1603375"/>
            <a:ext cx="6745287" cy="1276350"/>
          </a:xfrm>
          <a:prstGeom prst="rect">
            <a:avLst/>
          </a:prstGeom>
        </p:spPr>
        <p:txBody>
          <a:bodyPr/>
          <a:lstStyle>
            <a:lvl1pPr algn="ctr">
              <a:defRPr sz="3600">
                <a:solidFill>
                  <a:srgbClr val="F09828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201738" y="3222625"/>
            <a:ext cx="6740525" cy="1752600"/>
          </a:xfrm>
        </p:spPr>
        <p:txBody>
          <a:bodyPr/>
          <a:lstStyle>
            <a:lvl1pPr marL="0" indent="0" algn="ctr">
              <a:lnSpc>
                <a:spcPct val="95000"/>
              </a:lnSpc>
              <a:spcBef>
                <a:spcPct val="0"/>
              </a:spcBef>
              <a:buFontTx/>
              <a:buNone/>
              <a:defRPr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Alternativ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589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198563" y="1603375"/>
            <a:ext cx="6745287" cy="1276350"/>
          </a:xfrm>
          <a:prstGeom prst="rect">
            <a:avLst/>
          </a:prstGeom>
        </p:spPr>
        <p:txBody>
          <a:bodyPr/>
          <a:lstStyle>
            <a:lvl1pPr algn="ctr">
              <a:defRPr sz="3600">
                <a:solidFill>
                  <a:srgbClr val="F09828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208589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201738" y="3222625"/>
            <a:ext cx="6740525" cy="1752600"/>
          </a:xfrm>
        </p:spPr>
        <p:txBody>
          <a:bodyPr/>
          <a:lstStyle>
            <a:lvl1pPr marL="0" indent="0" algn="ctr">
              <a:lnSpc>
                <a:spcPct val="95000"/>
              </a:lnSpc>
              <a:spcBef>
                <a:spcPct val="0"/>
              </a:spcBef>
              <a:buFontTx/>
              <a:buNone/>
              <a:defRPr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397001"/>
            <a:ext cx="8018462" cy="47523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 marL="1022350" indent="-215900">
              <a:buFont typeface="Arial" pitchFamily="34" charset="0"/>
              <a:buChar char="•"/>
              <a:defRPr lang="en-US" sz="2000" b="0" dirty="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143000" indent="-228600">
              <a:defRPr lang="en-US" sz="2000" b="1" dirty="0" smtClean="0">
                <a:solidFill>
                  <a:schemeClr val="bg2"/>
                </a:solidFill>
                <a:latin typeface="+mn-lt"/>
              </a:defRPr>
            </a:lvl4pPr>
            <a:lvl5pPr marL="1143000" indent="-228600">
              <a:defRPr lang="en-US" sz="2000" b="1" dirty="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991140" y="6562262"/>
            <a:ext cx="2133600" cy="2906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2DF0245-2CA1-6445-9E71-A40071F6548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15"/>
          <p:cNvSpPr>
            <a:spLocks noGrp="1"/>
          </p:cNvSpPr>
          <p:nvPr>
            <p:ph type="title"/>
          </p:nvPr>
        </p:nvSpPr>
        <p:spPr>
          <a:xfrm>
            <a:off x="274320" y="81888"/>
            <a:ext cx="8045356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91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991140" y="6562262"/>
            <a:ext cx="2133600" cy="2906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2DF0245-2CA1-6445-9E71-A40071F6548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15"/>
          <p:cNvSpPr>
            <a:spLocks noGrp="1"/>
          </p:cNvSpPr>
          <p:nvPr>
            <p:ph type="title"/>
          </p:nvPr>
        </p:nvSpPr>
        <p:spPr>
          <a:xfrm>
            <a:off x="552734" y="-12241"/>
            <a:ext cx="8045356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454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6263" y="1397000"/>
            <a:ext cx="4024312" cy="4886325"/>
          </a:xfrm>
        </p:spPr>
        <p:txBody>
          <a:bodyPr/>
          <a:lstStyle>
            <a:lvl1pPr>
              <a:defRPr sz="2000" b="1">
                <a:solidFill>
                  <a:schemeClr val="tx1"/>
                </a:solidFill>
              </a:defRPr>
            </a:lvl1pPr>
            <a:lvl2pPr>
              <a:defRPr sz="1800" b="0">
                <a:solidFill>
                  <a:schemeClr val="tx1"/>
                </a:solidFill>
              </a:defRPr>
            </a:lvl2pPr>
            <a:lvl3pPr>
              <a:defRPr sz="1600" b="0">
                <a:solidFill>
                  <a:schemeClr val="tx1"/>
                </a:solidFill>
              </a:defRPr>
            </a:lvl3pPr>
            <a:lvl4pPr>
              <a:defRPr sz="1800" b="0">
                <a:solidFill>
                  <a:schemeClr val="bg2"/>
                </a:solidFill>
                <a:effectLst/>
                <a:latin typeface="+mj-lt"/>
              </a:defRPr>
            </a:lvl4pPr>
            <a:lvl5pPr>
              <a:defRPr sz="1800" b="0">
                <a:solidFill>
                  <a:schemeClr val="bg2"/>
                </a:solidFill>
                <a:effectLst/>
                <a:latin typeface="+mj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991140" y="6562262"/>
            <a:ext cx="2133600" cy="2906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2DF0245-2CA1-6445-9E71-A40071F6548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0"/>
          </p:nvPr>
        </p:nvSpPr>
        <p:spPr>
          <a:xfrm>
            <a:off x="4782047" y="1385627"/>
            <a:ext cx="4024312" cy="4886325"/>
          </a:xfrm>
        </p:spPr>
        <p:txBody>
          <a:bodyPr/>
          <a:lstStyle>
            <a:lvl1pPr>
              <a:defRPr sz="2000" b="1">
                <a:solidFill>
                  <a:schemeClr val="tx1"/>
                </a:solidFill>
              </a:defRPr>
            </a:lvl1pPr>
            <a:lvl2pPr>
              <a:defRPr sz="1800" b="0">
                <a:solidFill>
                  <a:schemeClr val="tx1"/>
                </a:solidFill>
              </a:defRPr>
            </a:lvl2pPr>
            <a:lvl3pPr>
              <a:defRPr sz="1600" b="0">
                <a:solidFill>
                  <a:schemeClr val="tx1"/>
                </a:solidFill>
              </a:defRPr>
            </a:lvl3pPr>
            <a:lvl4pPr>
              <a:defRPr sz="1800" b="0">
                <a:solidFill>
                  <a:schemeClr val="bg2"/>
                </a:solidFill>
                <a:effectLst/>
                <a:latin typeface="+mj-lt"/>
              </a:defRPr>
            </a:lvl4pPr>
            <a:lvl5pPr>
              <a:defRPr sz="1800" b="0">
                <a:solidFill>
                  <a:schemeClr val="bg2"/>
                </a:solidFill>
                <a:effectLst/>
                <a:latin typeface="+mj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Title Placeholder 15"/>
          <p:cNvSpPr>
            <a:spLocks noGrp="1"/>
          </p:cNvSpPr>
          <p:nvPr>
            <p:ph type="title"/>
          </p:nvPr>
        </p:nvSpPr>
        <p:spPr>
          <a:xfrm>
            <a:off x="552734" y="81888"/>
            <a:ext cx="8045356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003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 b="0">
                <a:solidFill>
                  <a:srgbClr val="336699"/>
                </a:solidFill>
              </a:defRPr>
            </a:lvl1pPr>
            <a:lvl2pPr>
              <a:defRPr sz="2000" b="0">
                <a:solidFill>
                  <a:srgbClr val="336699"/>
                </a:solidFill>
              </a:defRPr>
            </a:lvl2pPr>
            <a:lvl3pPr>
              <a:defRPr sz="1800" b="0">
                <a:solidFill>
                  <a:srgbClr val="336699"/>
                </a:solidFill>
              </a:defRPr>
            </a:lvl3pPr>
            <a:lvl4pPr>
              <a:defRPr sz="1600" b="0">
                <a:solidFill>
                  <a:srgbClr val="336699"/>
                </a:solidFill>
              </a:defRPr>
            </a:lvl4pPr>
            <a:lvl5pPr>
              <a:defRPr sz="1600" b="0">
                <a:solidFill>
                  <a:srgbClr val="336699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 b="0">
                <a:solidFill>
                  <a:srgbClr val="336699"/>
                </a:solidFill>
              </a:defRPr>
            </a:lvl1pPr>
            <a:lvl2pPr>
              <a:defRPr sz="2000" b="0">
                <a:solidFill>
                  <a:srgbClr val="336699"/>
                </a:solidFill>
              </a:defRPr>
            </a:lvl2pPr>
            <a:lvl3pPr>
              <a:defRPr sz="1800" b="0">
                <a:solidFill>
                  <a:srgbClr val="336699"/>
                </a:solidFill>
              </a:defRPr>
            </a:lvl3pPr>
            <a:lvl4pPr>
              <a:defRPr sz="1600" b="0">
                <a:solidFill>
                  <a:srgbClr val="336699"/>
                </a:solidFill>
              </a:defRPr>
            </a:lvl4pPr>
            <a:lvl5pPr>
              <a:defRPr sz="1600" b="0">
                <a:solidFill>
                  <a:srgbClr val="336699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6991140" y="6562262"/>
            <a:ext cx="2133600" cy="2906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2DF0245-2CA1-6445-9E71-A40071F6548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5"/>
          <p:cNvSpPr>
            <a:spLocks noGrp="1"/>
          </p:cNvSpPr>
          <p:nvPr>
            <p:ph type="title"/>
          </p:nvPr>
        </p:nvSpPr>
        <p:spPr>
          <a:xfrm>
            <a:off x="552734" y="81888"/>
            <a:ext cx="8045356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10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213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fld id="{EA28BCC3-E98F-4EA8-B984-E29DC6285AB1}" type="datetime1">
              <a:rPr lang="en-US"/>
              <a:pPr>
                <a:defRPr/>
              </a:pPr>
              <a:t>12/12/2014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fld id="{2BCEE6DB-1C28-4042-AC34-9BA08A625F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07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7664" y="1410448"/>
            <a:ext cx="8018462" cy="475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991140" y="6562262"/>
            <a:ext cx="2133600" cy="2906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2DF0245-2CA1-6445-9E71-A40071F6548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1484" y="6425987"/>
            <a:ext cx="296177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b="1" i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ASH </a:t>
            </a:r>
            <a:r>
              <a:rPr lang="en-US" sz="1200" b="1" i="0" baseline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2014, PCYC-1117</a:t>
            </a:r>
            <a:r>
              <a:rPr lang="en-US" sz="1200" b="1" i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200" b="1" i="0" baseline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O’Brien S </a:t>
            </a:r>
            <a:r>
              <a:rPr lang="en-US" sz="1200" b="1" i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al.</a:t>
            </a:r>
            <a:endParaRPr lang="en-US" sz="1200" b="1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itle Placeholder 15"/>
          <p:cNvSpPr>
            <a:spLocks noGrp="1"/>
          </p:cNvSpPr>
          <p:nvPr>
            <p:ph type="title"/>
          </p:nvPr>
        </p:nvSpPr>
        <p:spPr>
          <a:xfrm>
            <a:off x="552734" y="-12241"/>
            <a:ext cx="8045356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3" r:id="rId1"/>
    <p:sldLayoutId id="2147483660" r:id="rId2"/>
    <p:sldLayoutId id="2147483659" r:id="rId3"/>
    <p:sldLayoutId id="2147483654" r:id="rId4"/>
    <p:sldLayoutId id="2147483658" r:id="rId5"/>
    <p:sldLayoutId id="2147483656" r:id="rId6"/>
    <p:sldLayoutId id="2147483657" r:id="rId7"/>
    <p:sldLayoutId id="2147483661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 i="0">
          <a:solidFill>
            <a:srgbClr val="F09828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bg2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bg2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bg2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bg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bg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bg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bg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bg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ts val="0"/>
        </a:spcBef>
        <a:spcAft>
          <a:spcPts val="600"/>
        </a:spcAft>
        <a:buClr>
          <a:srgbClr val="F09828"/>
        </a:buClr>
        <a:buSzPct val="100000"/>
        <a:buFont typeface="Arial" panose="020B0604020202020204" pitchFamily="34" charset="0"/>
        <a:buChar char="•"/>
        <a:defRPr sz="2800" b="1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1" fontAlgn="base" hangingPunct="1">
        <a:spcBef>
          <a:spcPts val="0"/>
        </a:spcBef>
        <a:spcAft>
          <a:spcPts val="600"/>
        </a:spcAft>
        <a:buClr>
          <a:srgbClr val="F09828"/>
        </a:buClr>
        <a:buSzPct val="100000"/>
        <a:buFont typeface="Lucida Grande"/>
        <a:buChar char="–"/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l" rtl="0" eaLnBrk="1" fontAlgn="base" hangingPunct="1">
        <a:spcBef>
          <a:spcPts val="0"/>
        </a:spcBef>
        <a:spcAft>
          <a:spcPts val="600"/>
        </a:spcAft>
        <a:buClr>
          <a:srgbClr val="F09828"/>
        </a:buClr>
        <a:buSzPct val="100000"/>
        <a:buFont typeface="Wingdings" charset="2"/>
        <a:buChar char="§"/>
        <a:defRPr sz="20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BC5C8A"/>
        </a:buClr>
        <a:defRPr sz="2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BC5C8A"/>
        </a:buClr>
        <a:buChar char="»"/>
        <a:defRPr sz="2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BC5C8A"/>
        </a:buClr>
        <a:buChar char="»"/>
        <a:defRPr sz="2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BC5C8A"/>
        </a:buClr>
        <a:buChar char="»"/>
        <a:defRPr sz="2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BC5C8A"/>
        </a:buClr>
        <a:buChar char="»"/>
        <a:defRPr sz="2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BC5C8A"/>
        </a:buClr>
        <a:buChar char="»"/>
        <a:defRPr sz="2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" y="899068"/>
            <a:ext cx="8910084" cy="2273669"/>
          </a:xfrm>
        </p:spPr>
        <p:txBody>
          <a:bodyPr anchor="ctr">
            <a:noAutofit/>
          </a:bodyPr>
          <a:lstStyle/>
          <a:p>
            <a:r>
              <a:rPr lang="en-US" dirty="0" smtClean="0"/>
              <a:t>Efficacy and Safety of Ibrutinib in Patients With Relapsed or Refractory Chronic Lymphocytic Leukemia or Small Lymphocytic Lymphoma With 17p Deletion: Results From the Phase II RESONATE™-17 Trial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9069" y="4665233"/>
            <a:ext cx="8857883" cy="3382026"/>
          </a:xfrm>
        </p:spPr>
        <p:txBody>
          <a:bodyPr/>
          <a:lstStyle/>
          <a:p>
            <a:r>
              <a:rPr lang="en-US" sz="2000" b="1" dirty="0" smtClean="0"/>
              <a:t>O’Brien S, Jones JA, </a:t>
            </a:r>
            <a:r>
              <a:rPr lang="en-US" sz="2000" b="1" dirty="0" err="1" smtClean="0"/>
              <a:t>Coutre</a:t>
            </a:r>
            <a:r>
              <a:rPr lang="en-US" sz="2000" b="1" dirty="0" smtClean="0"/>
              <a:t> SE, </a:t>
            </a:r>
            <a:br>
              <a:rPr lang="en-US" sz="2000" b="1" dirty="0" smtClean="0"/>
            </a:br>
            <a:r>
              <a:rPr lang="en-US" sz="2000" b="1" dirty="0" err="1" smtClean="0"/>
              <a:t>Mato</a:t>
            </a:r>
            <a:r>
              <a:rPr lang="en-US" sz="2000" b="1" dirty="0" smtClean="0"/>
              <a:t> AR, </a:t>
            </a:r>
            <a:r>
              <a:rPr lang="en-US" sz="2000" b="1" dirty="0" err="1" smtClean="0"/>
              <a:t>Hillmen</a:t>
            </a:r>
            <a:r>
              <a:rPr lang="en-US" sz="2000" b="1" dirty="0" smtClean="0"/>
              <a:t> P, Tam C, </a:t>
            </a:r>
            <a:r>
              <a:rPr lang="en-US" sz="2000" b="1" dirty="0" err="1" smtClean="0"/>
              <a:t>Österborg</a:t>
            </a:r>
            <a:r>
              <a:rPr lang="en-US" sz="2000" b="1" dirty="0" smtClean="0"/>
              <a:t> A, Siddiqi T, </a:t>
            </a:r>
            <a:r>
              <a:rPr lang="en-US" sz="2000" b="1" dirty="0" err="1" smtClean="0"/>
              <a:t>Thirman</a:t>
            </a:r>
            <a:r>
              <a:rPr lang="en-US" sz="2000" b="1" dirty="0" smtClean="0"/>
              <a:t> MJ, Furman RR, </a:t>
            </a:r>
            <a:r>
              <a:rPr lang="en-US" sz="2000" b="1" dirty="0" err="1" smtClean="0"/>
              <a:t>Ilhan</a:t>
            </a:r>
            <a:r>
              <a:rPr lang="en-US" sz="2000" b="1" dirty="0" smtClean="0"/>
              <a:t> O, Keating M, Call TG, Brown JR, Stevens-Brogan M, Li Y, </a:t>
            </a:r>
            <a:r>
              <a:rPr lang="en-US" sz="2000" b="1" dirty="0" err="1" smtClean="0"/>
              <a:t>Fardis</a:t>
            </a:r>
            <a:r>
              <a:rPr lang="en-US" sz="2000" b="1" dirty="0" smtClean="0"/>
              <a:t> M, </a:t>
            </a:r>
            <a:r>
              <a:rPr lang="en-US" sz="2000" b="1" dirty="0" err="1" smtClean="0"/>
              <a:t>Clow</a:t>
            </a:r>
            <a:r>
              <a:rPr lang="en-US" sz="2000" b="1" dirty="0" smtClean="0"/>
              <a:t> F, James DF, Chu AD, </a:t>
            </a:r>
            <a:r>
              <a:rPr lang="en-US" sz="2000" b="1" dirty="0" err="1" smtClean="0"/>
              <a:t>Hallek</a:t>
            </a:r>
            <a:r>
              <a:rPr lang="en-US" sz="2000" b="1" dirty="0" smtClean="0"/>
              <a:t> M, </a:t>
            </a:r>
            <a:r>
              <a:rPr lang="en-US" sz="2000" b="1" dirty="0" err="1" smtClean="0"/>
              <a:t>Stilgenbauer</a:t>
            </a:r>
            <a:r>
              <a:rPr lang="en-US" sz="2000" b="1" dirty="0" smtClean="0"/>
              <a:t> S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2349500" y="3841499"/>
            <a:ext cx="44640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 sz="2800" b="1">
                <a:solidFill>
                  <a:srgbClr val="FFFF00"/>
                </a:solidFill>
              </a:rPr>
              <a:t>Abstract </a:t>
            </a:r>
            <a:r>
              <a:rPr lang="en-US" altLang="en-US" sz="2800" b="1" smtClean="0">
                <a:solidFill>
                  <a:srgbClr val="FFFF00"/>
                </a:solidFill>
              </a:rPr>
              <a:t>327</a:t>
            </a:r>
            <a:endParaRPr lang="en-US" altLang="en-US" sz="28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773104"/>
              </p:ext>
            </p:extLst>
          </p:nvPr>
        </p:nvGraphicFramePr>
        <p:xfrm>
          <a:off x="340425" y="1512673"/>
          <a:ext cx="8638470" cy="4543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3402"/>
                <a:gridCol w="2074460"/>
                <a:gridCol w="1732603"/>
                <a:gridCol w="1678005"/>
              </a:tblGrid>
              <a:tr h="642092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Baseline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Characteristic</a:t>
                      </a:r>
                      <a:endParaRPr lang="en-US" sz="1800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Richter’s*</a:t>
                      </a:r>
                    </a:p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(n = 11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)</a:t>
                      </a:r>
                      <a:endParaRPr lang="en-US" sz="1800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Non-Richter’s 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PD (n = 9)</a:t>
                      </a:r>
                      <a:endParaRPr lang="en-US" sz="1800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Non-PD</a:t>
                      </a:r>
                    </a:p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(n = 124)</a:t>
                      </a:r>
                      <a:endParaRPr lang="en-US" sz="1800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371736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Median % del17p cells (range)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65% (13-92)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86% (9-95)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65% (8-97)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1736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Del11q present, %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11%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18%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546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Median </a:t>
                      </a:r>
                      <a:r>
                        <a:rPr lang="el-GR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β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microglobulin </a:t>
                      </a:r>
                      <a:br>
                        <a:rPr lang="en-US" sz="16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</a:b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(range), 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mg/L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7 (3.6-9.3)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6 (2.6-16)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5 (1.8-19.8)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8479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Median LDH**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(range), U/L 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471 (229-916)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327 (162-495)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249 (127-1979)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546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Median number of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prior therapies (range)</a:t>
                      </a:r>
                      <a:endParaRPr lang="en-US" sz="16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2 (1-4)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2 (1-5)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2 (1-7)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12448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Bulky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disease</a:t>
                      </a:r>
                    </a:p>
                    <a:p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&gt;5 cm</a:t>
                      </a:r>
                    </a:p>
                    <a:p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&gt;10 cm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64%</a:t>
                      </a:r>
                    </a:p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18%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100%</a:t>
                      </a:r>
                    </a:p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22%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44%</a:t>
                      </a:r>
                    </a:p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9%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74921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Median time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to PD (range), days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158 (31-337)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232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(86-421)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NA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4048" y="300256"/>
            <a:ext cx="8403804" cy="1143000"/>
          </a:xfrm>
        </p:spPr>
        <p:txBody>
          <a:bodyPr/>
          <a:lstStyle/>
          <a:p>
            <a:r>
              <a:rPr lang="en-US" dirty="0" smtClean="0"/>
              <a:t>Characteristics of Patients With PD </a:t>
            </a:r>
            <a:br>
              <a:rPr lang="en-US" dirty="0" smtClean="0"/>
            </a:br>
            <a:r>
              <a:rPr lang="en-US" dirty="0" smtClean="0"/>
              <a:t>(n = 20)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6112" y="6097824"/>
            <a:ext cx="8657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*10 of 11 Richter’s cases occurred within first 6 months (183 days);  **ULN at central lab: 250 U/L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53019" y="6424797"/>
            <a:ext cx="8153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09828"/>
              </a:buClr>
              <a:buChar char="•"/>
              <a:defRPr sz="3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hangingPunct="0">
              <a:spcBef>
                <a:spcPct val="50000"/>
              </a:spcBef>
              <a:buClrTx/>
              <a:buFontTx/>
              <a:buNone/>
              <a:defRPr/>
            </a:pPr>
            <a:r>
              <a:rPr lang="nl-NL" altLang="en-US" sz="1200" b="1" dirty="0" smtClean="0">
                <a:solidFill>
                  <a:srgbClr val="FFFFFF"/>
                </a:solidFill>
                <a:latin typeface="Arial"/>
              </a:rPr>
              <a:t>O’Brien S, et al. </a:t>
            </a:r>
            <a:r>
              <a:rPr lang="nl-NL" altLang="en-US" sz="1200" b="1" i="1" dirty="0" smtClean="0">
                <a:solidFill>
                  <a:srgbClr val="FFFFFF"/>
                </a:solidFill>
                <a:latin typeface="Arial"/>
              </a:rPr>
              <a:t>Blood. </a:t>
            </a:r>
            <a:r>
              <a:rPr lang="nl-NL" altLang="en-US" sz="1200" b="1" dirty="0" smtClean="0">
                <a:solidFill>
                  <a:srgbClr val="FFFFFF"/>
                </a:solidFill>
                <a:latin typeface="Arial"/>
              </a:rPr>
              <a:t>2013;124: Abstract  327.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1472" y="-13648"/>
            <a:ext cx="8045356" cy="1143000"/>
          </a:xfrm>
        </p:spPr>
        <p:txBody>
          <a:bodyPr/>
          <a:lstStyle/>
          <a:p>
            <a:r>
              <a:rPr lang="en-NZ" dirty="0"/>
              <a:t>Overall </a:t>
            </a:r>
            <a:r>
              <a:rPr lang="en-NZ" dirty="0" smtClean="0"/>
              <a:t>Survival</a:t>
            </a:r>
            <a:endParaRPr lang="en-US" dirty="0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705134" y="234288"/>
            <a:ext cx="8045356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bg2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bg2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bg2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bg2"/>
                </a:solidFill>
                <a:latin typeface="Arial" charset="0"/>
              </a:defRPr>
            </a:lvl9pPr>
          </a:lstStyle>
          <a:p>
            <a:endParaRPr lang="en-NZ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6"/>
          <p:cNvSpPr>
            <a:spLocks noGrp="1"/>
          </p:cNvSpPr>
          <p:nvPr>
            <p:ph idx="1"/>
          </p:nvPr>
        </p:nvSpPr>
        <p:spPr>
          <a:xfrm>
            <a:off x="5724718" y="1626546"/>
            <a:ext cx="3348507" cy="1188671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000" dirty="0" smtClean="0"/>
              <a:t>Median OS not reached</a:t>
            </a:r>
          </a:p>
          <a:p>
            <a:pPr>
              <a:spcBef>
                <a:spcPts val="600"/>
              </a:spcBef>
            </a:pPr>
            <a:r>
              <a:rPr lang="en-US" sz="2000" dirty="0" smtClean="0"/>
              <a:t>Median follow-up 11.5 months</a:t>
            </a:r>
            <a:endParaRPr lang="en-US" dirty="0"/>
          </a:p>
        </p:txBody>
      </p:sp>
      <p:sp>
        <p:nvSpPr>
          <p:cNvPr id="1170" name="Rectangle 14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2" name="Picture 1" descr="PCYC 1117_f_tte_os_emf_OS figure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26" r="2259" b="78209"/>
          <a:stretch/>
        </p:blipFill>
        <p:spPr>
          <a:xfrm>
            <a:off x="147829" y="1569495"/>
            <a:ext cx="5425021" cy="735555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759520"/>
              </p:ext>
            </p:extLst>
          </p:nvPr>
        </p:nvGraphicFramePr>
        <p:xfrm>
          <a:off x="5856687" y="2883869"/>
          <a:ext cx="3176478" cy="2508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766"/>
                <a:gridCol w="537882"/>
                <a:gridCol w="1180830"/>
              </a:tblGrid>
              <a:tr h="389639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N</a:t>
                      </a:r>
                      <a:endParaRPr lang="en-US" sz="1600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12-month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 OS rate</a:t>
                      </a:r>
                      <a:endParaRPr lang="en-US" sz="160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374932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Overall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144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83.5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61017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Del17p quartiles</a:t>
                      </a:r>
                    </a:p>
                    <a:p>
                      <a:pPr marL="0" indent="287338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&lt;25%</a:t>
                      </a:r>
                    </a:p>
                    <a:p>
                      <a:pPr marL="0" indent="287338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25%-50%</a:t>
                      </a:r>
                    </a:p>
                    <a:p>
                      <a:pPr marL="0" indent="287338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50%-75%</a:t>
                      </a:r>
                    </a:p>
                    <a:p>
                      <a:pPr marL="0" indent="287338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≥75%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lang="en-US" sz="16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  <a:p>
                      <a:pPr marL="0" indent="0" algn="ctr"/>
                      <a:endParaRPr lang="en-US" sz="16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  <a:p>
                      <a:pPr marL="0" indent="0"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35</a:t>
                      </a:r>
                    </a:p>
                    <a:p>
                      <a:pPr marL="0" indent="0"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37</a:t>
                      </a:r>
                    </a:p>
                    <a:p>
                      <a:pPr marL="0" indent="0"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33</a:t>
                      </a:r>
                    </a:p>
                    <a:p>
                      <a:pPr marL="0" indent="0"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39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  <a:p>
                      <a:pPr algn="ctr"/>
                      <a:endParaRPr lang="en-US" sz="16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85%</a:t>
                      </a:r>
                    </a:p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89%</a:t>
                      </a:r>
                    </a:p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86%</a:t>
                      </a:r>
                    </a:p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76%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325723" y="6424797"/>
            <a:ext cx="8153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09828"/>
              </a:buClr>
              <a:buChar char="•"/>
              <a:defRPr sz="3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hangingPunct="0">
              <a:spcBef>
                <a:spcPct val="50000"/>
              </a:spcBef>
              <a:buClrTx/>
              <a:buFontTx/>
              <a:buNone/>
              <a:defRPr/>
            </a:pPr>
            <a:r>
              <a:rPr lang="nl-NL" altLang="en-US" sz="1200" b="1" dirty="0" smtClean="0">
                <a:solidFill>
                  <a:srgbClr val="FFFFFF"/>
                </a:solidFill>
                <a:latin typeface="Arial"/>
              </a:rPr>
              <a:t>O’Brien S, et al. </a:t>
            </a:r>
            <a:r>
              <a:rPr lang="nl-NL" altLang="en-US" sz="1200" b="1" i="1" dirty="0" smtClean="0">
                <a:solidFill>
                  <a:srgbClr val="FFFFFF"/>
                </a:solidFill>
                <a:latin typeface="Arial"/>
              </a:rPr>
              <a:t>Blood. </a:t>
            </a:r>
            <a:r>
              <a:rPr lang="nl-NL" altLang="en-US" sz="1200" b="1" dirty="0" smtClean="0">
                <a:solidFill>
                  <a:srgbClr val="FFFFFF"/>
                </a:solidFill>
                <a:latin typeface="Arial"/>
              </a:rPr>
              <a:t>2013;124: Abstract  327.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3671" y="5634365"/>
            <a:ext cx="55337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144      143     138     135    134     133     128     124     120     118     118     114      57 </a:t>
            </a:r>
            <a:endParaRPr lang="en-US" sz="105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305050" y="5319266"/>
            <a:ext cx="1571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Months</a:t>
            </a:r>
            <a:endParaRPr lang="en-US" sz="1200" b="1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-1236424" y="3231454"/>
            <a:ext cx="27844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Overall Survival, %</a:t>
            </a:r>
            <a:endParaRPr lang="en-US" sz="1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94644" y="4868555"/>
            <a:ext cx="10236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/>
              <a:t>Censored</a:t>
            </a:r>
            <a:endParaRPr lang="en-US" sz="1050" b="1" dirty="0"/>
          </a:p>
        </p:txBody>
      </p:sp>
      <p:sp>
        <p:nvSpPr>
          <p:cNvPr id="16" name="Diamond 15"/>
          <p:cNvSpPr/>
          <p:nvPr/>
        </p:nvSpPr>
        <p:spPr bwMode="auto">
          <a:xfrm>
            <a:off x="644174" y="4953000"/>
            <a:ext cx="91440" cy="91440"/>
          </a:xfrm>
          <a:prstGeom prst="diamond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931" y="1096839"/>
            <a:ext cx="625016" cy="432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382000"/>
              </a:lnSpc>
            </a:pPr>
            <a:r>
              <a:rPr lang="en-US" sz="1200" b="1" dirty="0" smtClean="0"/>
              <a:t>100 -</a:t>
            </a:r>
          </a:p>
          <a:p>
            <a:pPr algn="r">
              <a:lnSpc>
                <a:spcPct val="382000"/>
              </a:lnSpc>
            </a:pPr>
            <a:r>
              <a:rPr lang="en-US" sz="1200" b="1" dirty="0" smtClean="0"/>
              <a:t>80 -</a:t>
            </a:r>
            <a:br>
              <a:rPr lang="en-US" sz="1200" b="1" dirty="0" smtClean="0"/>
            </a:br>
            <a:r>
              <a:rPr lang="en-US" sz="1200" b="1" dirty="0" smtClean="0"/>
              <a:t>60 -</a:t>
            </a:r>
          </a:p>
          <a:p>
            <a:pPr algn="r">
              <a:lnSpc>
                <a:spcPct val="382000"/>
              </a:lnSpc>
            </a:pPr>
            <a:r>
              <a:rPr lang="en-US" sz="1200" b="1" dirty="0" smtClean="0"/>
              <a:t>40 -</a:t>
            </a:r>
          </a:p>
          <a:p>
            <a:pPr algn="r">
              <a:lnSpc>
                <a:spcPct val="382000"/>
              </a:lnSpc>
            </a:pPr>
            <a:r>
              <a:rPr lang="en-US" sz="1200" b="1" dirty="0" smtClean="0"/>
              <a:t>20 -</a:t>
            </a:r>
          </a:p>
          <a:p>
            <a:pPr algn="r">
              <a:lnSpc>
                <a:spcPct val="382000"/>
              </a:lnSpc>
            </a:pPr>
            <a:r>
              <a:rPr lang="en-US" sz="1200" b="1" dirty="0" smtClean="0"/>
              <a:t>0 -</a:t>
            </a:r>
            <a:endParaRPr lang="en-US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72948" y="5428416"/>
            <a:ext cx="15716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/>
              <a:t>Number at Risk:</a:t>
            </a:r>
            <a:endParaRPr lang="en-US" sz="105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41339" y="5175845"/>
            <a:ext cx="5211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0         1         2         3         4        5          6        7         8         9        10       11       12         </a:t>
            </a:r>
            <a:endParaRPr lang="en-US" sz="1050" b="1" dirty="0"/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564199" y="1580708"/>
            <a:ext cx="0" cy="353872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/>
          <p:cNvCxnSpPr/>
          <p:nvPr/>
        </p:nvCxnSpPr>
        <p:spPr bwMode="auto">
          <a:xfrm rot="5400000">
            <a:off x="3058250" y="2612130"/>
            <a:ext cx="0" cy="50292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/>
          <p:cNvCxnSpPr/>
          <p:nvPr/>
        </p:nvCxnSpPr>
        <p:spPr bwMode="auto">
          <a:xfrm>
            <a:off x="5471545" y="5128260"/>
            <a:ext cx="0" cy="6400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/>
          <p:cNvCxnSpPr/>
          <p:nvPr/>
        </p:nvCxnSpPr>
        <p:spPr bwMode="auto">
          <a:xfrm>
            <a:off x="670844" y="5128260"/>
            <a:ext cx="0" cy="6400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/>
          <p:cNvCxnSpPr/>
          <p:nvPr/>
        </p:nvCxnSpPr>
        <p:spPr bwMode="auto">
          <a:xfrm>
            <a:off x="1061369" y="5128260"/>
            <a:ext cx="0" cy="6400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Connector 25"/>
          <p:cNvCxnSpPr/>
          <p:nvPr/>
        </p:nvCxnSpPr>
        <p:spPr bwMode="auto">
          <a:xfrm>
            <a:off x="1470944" y="5128260"/>
            <a:ext cx="0" cy="6400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Connector 26"/>
          <p:cNvCxnSpPr/>
          <p:nvPr/>
        </p:nvCxnSpPr>
        <p:spPr bwMode="auto">
          <a:xfrm>
            <a:off x="1880519" y="5128260"/>
            <a:ext cx="0" cy="6400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Connector 27"/>
          <p:cNvCxnSpPr/>
          <p:nvPr/>
        </p:nvCxnSpPr>
        <p:spPr bwMode="auto">
          <a:xfrm>
            <a:off x="2290094" y="5128260"/>
            <a:ext cx="0" cy="6400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Connector 28"/>
          <p:cNvCxnSpPr/>
          <p:nvPr/>
        </p:nvCxnSpPr>
        <p:spPr bwMode="auto">
          <a:xfrm>
            <a:off x="2671094" y="5128260"/>
            <a:ext cx="0" cy="6400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Connector 29"/>
          <p:cNvCxnSpPr/>
          <p:nvPr/>
        </p:nvCxnSpPr>
        <p:spPr bwMode="auto">
          <a:xfrm>
            <a:off x="3071144" y="5128260"/>
            <a:ext cx="0" cy="6400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Connector 30"/>
          <p:cNvCxnSpPr/>
          <p:nvPr/>
        </p:nvCxnSpPr>
        <p:spPr bwMode="auto">
          <a:xfrm>
            <a:off x="3461669" y="5128260"/>
            <a:ext cx="0" cy="6400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Connector 31"/>
          <p:cNvCxnSpPr/>
          <p:nvPr/>
        </p:nvCxnSpPr>
        <p:spPr bwMode="auto">
          <a:xfrm>
            <a:off x="3861719" y="5128260"/>
            <a:ext cx="0" cy="6400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Connector 32"/>
          <p:cNvCxnSpPr/>
          <p:nvPr/>
        </p:nvCxnSpPr>
        <p:spPr bwMode="auto">
          <a:xfrm>
            <a:off x="4261769" y="5128260"/>
            <a:ext cx="0" cy="6400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33"/>
          <p:cNvCxnSpPr/>
          <p:nvPr/>
        </p:nvCxnSpPr>
        <p:spPr bwMode="auto">
          <a:xfrm>
            <a:off x="4661819" y="5128260"/>
            <a:ext cx="0" cy="6400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Connector 34"/>
          <p:cNvCxnSpPr/>
          <p:nvPr/>
        </p:nvCxnSpPr>
        <p:spPr bwMode="auto">
          <a:xfrm>
            <a:off x="5061869" y="5128260"/>
            <a:ext cx="0" cy="6400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 useBgFill="1">
        <p:nvSpPr>
          <p:cNvPr id="36" name="Rectangle 35"/>
          <p:cNvSpPr/>
          <p:nvPr/>
        </p:nvSpPr>
        <p:spPr bwMode="auto">
          <a:xfrm>
            <a:off x="541339" y="1569495"/>
            <a:ext cx="5031511" cy="45719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42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9148" y="310488"/>
            <a:ext cx="8045356" cy="1143000"/>
          </a:xfrm>
        </p:spPr>
        <p:txBody>
          <a:bodyPr/>
          <a:lstStyle/>
          <a:p>
            <a:r>
              <a:rPr lang="en-NZ" dirty="0" smtClean="0"/>
              <a:t>Patient Disposition in All-Treated Population</a:t>
            </a:r>
            <a:endParaRPr lang="en-NZ" dirty="0"/>
          </a:p>
        </p:txBody>
      </p:sp>
      <p:graphicFrame>
        <p:nvGraphicFramePr>
          <p:cNvPr id="6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1288689"/>
              </p:ext>
            </p:extLst>
          </p:nvPr>
        </p:nvGraphicFramePr>
        <p:xfrm>
          <a:off x="452547" y="1449363"/>
          <a:ext cx="8283270" cy="4468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2533"/>
                <a:gridCol w="2240737"/>
              </a:tblGrid>
              <a:tr h="765398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</a:pPr>
                      <a:r>
                        <a:rPr lang="en-US" sz="20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Disposition</a:t>
                      </a:r>
                      <a:endParaRPr lang="en-US" sz="2000" b="1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7687" marR="97687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</a:pPr>
                      <a:r>
                        <a:rPr lang="en-US" sz="2000" kern="120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Ibrutinib</a:t>
                      </a:r>
                      <a:r>
                        <a:rPr lang="en-US" sz="20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</a:pPr>
                      <a:r>
                        <a:rPr lang="en-US" sz="20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(N = 144)</a:t>
                      </a:r>
                      <a:endParaRPr lang="en-NZ" sz="2000" b="1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308094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Discontinued study treatment</a:t>
                      </a:r>
                      <a:endParaRPr lang="en-NZ" sz="18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" marR="63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43 (30%)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6350" marR="63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8094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Ongoing in treatment phase</a:t>
                      </a:r>
                      <a:endParaRPr lang="en-NZ" sz="1800" b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101 (70%)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6350" marR="63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273">
                <a:tc>
                  <a:txBody>
                    <a:bodyPr/>
                    <a:lstStyle/>
                    <a:p>
                      <a:pPr marL="53975" marR="0" indent="-53975" algn="l" defTabSz="914400" rtl="0" eaLnBrk="1" latinLnBrk="0" hangingPunct="1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</a:pPr>
                      <a:r>
                        <a:rPr lang="en-NZ" sz="18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Median time on study at time of analysis, months (range)</a:t>
                      </a:r>
                      <a:endParaRPr lang="en-NZ" sz="1800" b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11.5 (0.5-16.6+)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6350" marR="63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8094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Primary reason 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for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discontinuation</a:t>
                      </a:r>
                      <a:endParaRPr lang="en-NZ" sz="1800" b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6350" marR="63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8094">
                <a:tc>
                  <a:txBody>
                    <a:bodyPr/>
                    <a:lstStyle/>
                    <a:p>
                      <a:pPr marL="185738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tabLst>
                          <a:tab pos="185738" algn="l"/>
                        </a:tabLs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Progressive disease</a:t>
                      </a:r>
                      <a:endParaRPr lang="en-NZ" sz="1800" b="0" kern="1200" baseline="30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18 (13%)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6350" marR="63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8094">
                <a:tc>
                  <a:txBody>
                    <a:bodyPr/>
                    <a:lstStyle/>
                    <a:p>
                      <a:pPr marL="185738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tabLst>
                          <a:tab pos="185738" algn="l"/>
                        </a:tabLs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AE/unacceptable toxicity*</a:t>
                      </a:r>
                      <a:endParaRPr lang="en-NZ" sz="18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16 (11%)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6350" marR="63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8094">
                <a:tc>
                  <a:txBody>
                    <a:bodyPr/>
                    <a:lstStyle/>
                    <a:p>
                      <a:pPr marL="185738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tabLst>
                          <a:tab pos="185738" algn="l"/>
                        </a:tabLs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Patient withdrawal</a:t>
                      </a:r>
                      <a:endParaRPr lang="en-NZ" sz="18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3 (2%)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6350" marR="63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8094">
                <a:tc>
                  <a:txBody>
                    <a:bodyPr/>
                    <a:lstStyle/>
                    <a:p>
                      <a:pPr marL="185738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tabLst>
                          <a:tab pos="185738" algn="l"/>
                        </a:tabLs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Deaths</a:t>
                      </a:r>
                      <a:endParaRPr lang="en-NZ" sz="18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2 (1%)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6350" marR="63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8094">
                <a:tc>
                  <a:txBody>
                    <a:bodyPr/>
                    <a:lstStyle/>
                    <a:p>
                      <a:pPr marL="185738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tabLst>
                          <a:tab pos="185738" algn="l"/>
                        </a:tabLs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Investigator 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decision</a:t>
                      </a:r>
                      <a:endParaRPr lang="en-NZ" sz="18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6350" marR="63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8827">
                <a:tc>
                  <a:txBody>
                    <a:bodyPr/>
                    <a:lstStyle/>
                    <a:p>
                      <a:pPr marL="404813" marR="0" lvl="1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tabLst>
                          <a:tab pos="185738" algn="l"/>
                        </a:tabLst>
                      </a:pPr>
                      <a:r>
                        <a:rPr lang="en-NZ" sz="1800" b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Withdrawal due to </a:t>
                      </a:r>
                      <a:r>
                        <a:rPr lang="en-NZ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SCT</a:t>
                      </a:r>
                      <a:endParaRPr lang="en-NZ" sz="18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3 (2%)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6350" marR="63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8094">
                <a:tc>
                  <a:txBody>
                    <a:bodyPr/>
                    <a:lstStyle/>
                    <a:p>
                      <a:pPr marL="642938" marR="0" lvl="1" indent="-238125" algn="l" defTabSz="914400" rtl="0" eaLnBrk="1" latinLnBrk="0" hangingPunct="1">
                        <a:lnSpc>
                          <a:spcPct val="115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tabLst>
                          <a:tab pos="185738" algn="l"/>
                        </a:tabLst>
                      </a:pPr>
                      <a:r>
                        <a:rPr lang="en-NZ" sz="1800" b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Other**</a:t>
                      </a:r>
                      <a:endParaRPr lang="en-NZ" sz="18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 (1%)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6350" marR="63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Content Placeholder 6"/>
          <p:cNvSpPr>
            <a:spLocks noGrp="1"/>
          </p:cNvSpPr>
          <p:nvPr>
            <p:ph idx="1"/>
          </p:nvPr>
        </p:nvSpPr>
        <p:spPr>
          <a:xfrm>
            <a:off x="466238" y="5946800"/>
            <a:ext cx="8426588" cy="572180"/>
          </a:xfrm>
        </p:spPr>
        <p:txBody>
          <a:bodyPr/>
          <a:lstStyle/>
          <a:p>
            <a:pPr marL="0" indent="0" fontAlgn="ctr">
              <a:spcAft>
                <a:spcPts val="0"/>
              </a:spcAft>
              <a:buNone/>
            </a:pPr>
            <a:r>
              <a:rPr lang="en-US" sz="1400" dirty="0" smtClean="0"/>
              <a:t>*Among these patients, 10 (7%) eventually had fatal events (pneumonia, sepsis, myocardial, or renal infarction, health deterioration); **Patient </a:t>
            </a:r>
            <a:r>
              <a:rPr lang="en-US" sz="1400" dirty="0"/>
              <a:t>insurance expired</a:t>
            </a:r>
          </a:p>
          <a:p>
            <a:pPr marL="0" indent="0" fontAlgn="ctr">
              <a:spcAft>
                <a:spcPts val="0"/>
              </a:spcAft>
              <a:buNone/>
            </a:pPr>
            <a:endParaRPr lang="en-US" sz="1400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25723" y="6424797"/>
            <a:ext cx="8153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09828"/>
              </a:buClr>
              <a:buChar char="•"/>
              <a:defRPr sz="3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hangingPunct="0">
              <a:spcBef>
                <a:spcPct val="50000"/>
              </a:spcBef>
              <a:buClrTx/>
              <a:buFontTx/>
              <a:buNone/>
              <a:defRPr/>
            </a:pPr>
            <a:r>
              <a:rPr lang="nl-NL" altLang="en-US" sz="1200" b="1" dirty="0" smtClean="0">
                <a:solidFill>
                  <a:srgbClr val="FFFFFF"/>
                </a:solidFill>
                <a:latin typeface="Arial"/>
              </a:rPr>
              <a:t>O’Brien S, et al. </a:t>
            </a:r>
            <a:r>
              <a:rPr lang="nl-NL" altLang="en-US" sz="1200" b="1" i="1" dirty="0" smtClean="0">
                <a:solidFill>
                  <a:srgbClr val="FFFFFF"/>
                </a:solidFill>
                <a:latin typeface="Arial"/>
              </a:rPr>
              <a:t>Blood. </a:t>
            </a:r>
            <a:r>
              <a:rPr lang="nl-NL" altLang="en-US" sz="1200" b="1" dirty="0" smtClean="0">
                <a:solidFill>
                  <a:srgbClr val="FFFFFF"/>
                </a:solidFill>
                <a:latin typeface="Arial"/>
              </a:rPr>
              <a:t>2013;124: Abstract  327. </a:t>
            </a:r>
          </a:p>
        </p:txBody>
      </p:sp>
    </p:spTree>
    <p:extLst>
      <p:ext uri="{BB962C8B-B14F-4D97-AF65-F5344CB8AC3E}">
        <p14:creationId xmlns:p14="http://schemas.microsoft.com/office/powerpoint/2010/main" val="37332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4048" y="386688"/>
            <a:ext cx="8045356" cy="1143000"/>
          </a:xfrm>
        </p:spPr>
        <p:txBody>
          <a:bodyPr>
            <a:normAutofit fontScale="90000"/>
          </a:bodyPr>
          <a:lstStyle/>
          <a:p>
            <a:r>
              <a:rPr lang="en-NZ" dirty="0" smtClean="0"/>
              <a:t>Treatment-Emergent Adverse Events (≥15% of Patients) Regardless of Attribution </a:t>
            </a:r>
            <a:endParaRPr lang="en-NZ" baseline="30000" dirty="0"/>
          </a:p>
        </p:txBody>
      </p: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431800" y="6188344"/>
            <a:ext cx="9156700" cy="380746"/>
          </a:xfrm>
        </p:spPr>
        <p:txBody>
          <a:bodyPr/>
          <a:lstStyle/>
          <a:p>
            <a:pPr marL="182880" indent="-182880">
              <a:buNone/>
            </a:pPr>
            <a:r>
              <a:rPr lang="en-US" sz="1400" dirty="0" smtClean="0"/>
              <a:t>TEAE, treatment-emergent AEs were reported in all patients receiving study drug</a:t>
            </a:r>
            <a:endParaRPr lang="en-NZ" sz="1400" dirty="0"/>
          </a:p>
          <a:p>
            <a:endParaRPr lang="en-NZ" sz="1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378192"/>
              </p:ext>
            </p:extLst>
          </p:nvPr>
        </p:nvGraphicFramePr>
        <p:xfrm>
          <a:off x="538238" y="1498600"/>
          <a:ext cx="7992161" cy="469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8111"/>
                <a:gridCol w="1837025"/>
                <a:gridCol w="1837025"/>
              </a:tblGrid>
              <a:tr h="579300">
                <a:tc rowSpan="2"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Adverse</a:t>
                      </a:r>
                      <a:r>
                        <a:rPr lang="en-US" sz="2000" baseline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 event</a:t>
                      </a:r>
                      <a:endParaRPr lang="en-US" sz="2000" b="1" strike="sng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687" marR="97687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Ibrutinib</a:t>
                      </a:r>
                      <a:r>
                        <a:rPr lang="en-US" sz="1800" kern="1200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(N = 144)</a:t>
                      </a:r>
                      <a:endParaRPr lang="en-NZ" sz="1800" b="1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12700" marR="127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</a:pPr>
                      <a:endParaRPr lang="en-NZ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0" marB="0" anchor="b"/>
                </a:tc>
              </a:tr>
              <a:tr h="339725">
                <a:tc vMerge="1">
                  <a:txBody>
                    <a:bodyPr/>
                    <a:lstStyle/>
                    <a:p>
                      <a:pPr marL="0" marR="0" indent="0" algn="l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tabLst>
                          <a:tab pos="182880" algn="l"/>
                          <a:tab pos="365760" algn="l"/>
                          <a:tab pos="548640" algn="l"/>
                          <a:tab pos="457200" algn="l"/>
                        </a:tabLst>
                      </a:pPr>
                      <a:endParaRPr lang="en-US" sz="1600" b="1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800" b="1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Any grade, %</a:t>
                      </a:r>
                      <a:endParaRPr lang="en-NZ" sz="1800" b="1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0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800" b="1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Grade 3-4, %</a:t>
                      </a:r>
                      <a:endParaRPr lang="en-NZ" sz="1800" b="1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308412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Diarrhea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2545" marR="4254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36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2545" marR="4254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2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2545" marR="4254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8412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Fatigue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2545" marR="4254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31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2545" marR="4254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2545" marR="4254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8412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Cough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2545" marR="4254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24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2545" marR="4254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&lt;1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2545" marR="4254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0447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Arthralgia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2545" marR="4254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22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2545" marR="4254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2545" marR="4254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501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Nausea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2545" marR="4254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19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2545" marR="4254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2545" marR="4254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6033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Hypertension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2545" marR="4254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19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2545" marR="4254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8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2545" marR="4254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8412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Anemia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2545" marR="4254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19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2545" marR="4254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8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2545" marR="4254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292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Pyrexia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2545" marR="4254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17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2545" marR="4254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2545" marR="4254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6033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Decreased appetite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2545" marR="4254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17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2545" marR="4254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2545" marR="4254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6033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Muscle spasms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2545" marR="4254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17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2545" marR="4254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2545" marR="4254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1439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Neutropenia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2545" marR="4254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17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2545" marR="4254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14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2545" marR="4254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8412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Peripheral edema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2545" marR="4254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15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2545" marR="4254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&lt;1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2545" marR="4254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25723" y="6424797"/>
            <a:ext cx="8153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09828"/>
              </a:buClr>
              <a:buChar char="•"/>
              <a:defRPr sz="3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hangingPunct="0">
              <a:spcBef>
                <a:spcPct val="50000"/>
              </a:spcBef>
              <a:buClrTx/>
              <a:buFontTx/>
              <a:buNone/>
              <a:defRPr/>
            </a:pPr>
            <a:r>
              <a:rPr lang="nl-NL" altLang="en-US" sz="1200" b="1" dirty="0" smtClean="0">
                <a:solidFill>
                  <a:srgbClr val="FFFFFF"/>
                </a:solidFill>
                <a:latin typeface="Arial"/>
              </a:rPr>
              <a:t>O’Brien S, et al. </a:t>
            </a:r>
            <a:r>
              <a:rPr lang="nl-NL" altLang="en-US" sz="1200" b="1" i="1" dirty="0" smtClean="0">
                <a:solidFill>
                  <a:srgbClr val="FFFFFF"/>
                </a:solidFill>
                <a:latin typeface="Arial"/>
              </a:rPr>
              <a:t>Blood. </a:t>
            </a:r>
            <a:r>
              <a:rPr lang="nl-NL" altLang="en-US" sz="1200" b="1" dirty="0" smtClean="0">
                <a:solidFill>
                  <a:srgbClr val="FFFFFF"/>
                </a:solidFill>
                <a:latin typeface="Arial"/>
              </a:rPr>
              <a:t>2013;124: Abstract  327. </a:t>
            </a:r>
          </a:p>
        </p:txBody>
      </p:sp>
    </p:spTree>
    <p:extLst>
      <p:ext uri="{BB962C8B-B14F-4D97-AF65-F5344CB8AC3E}">
        <p14:creationId xmlns:p14="http://schemas.microsoft.com/office/powerpoint/2010/main" val="268361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1554"/>
              </p:ext>
            </p:extLst>
          </p:nvPr>
        </p:nvGraphicFramePr>
        <p:xfrm>
          <a:off x="325723" y="1572356"/>
          <a:ext cx="8488077" cy="4610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6926"/>
                <a:gridCol w="2821151"/>
              </a:tblGrid>
              <a:tr h="564771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182880" algn="l"/>
                          <a:tab pos="365760" algn="l"/>
                          <a:tab pos="548640" algn="l"/>
                          <a:tab pos="457200" algn="l"/>
                        </a:tabLs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Adverse Event</a:t>
                      </a:r>
                      <a:endParaRPr lang="en-US" sz="2000" b="1" baseline="30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/>
                        <a:cs typeface="Arial"/>
                      </a:endParaRPr>
                    </a:p>
                  </a:txBody>
                  <a:tcPr marL="73025" marR="7302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Ibrutinib</a:t>
                      </a:r>
                      <a:r>
                        <a:rPr lang="en-US" sz="2000" kern="1200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20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(N =</a:t>
                      </a:r>
                      <a:r>
                        <a:rPr lang="en-US" sz="2000" kern="1200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20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144), %</a:t>
                      </a:r>
                      <a:endParaRPr lang="en-NZ" sz="2000" b="1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3025" marR="7302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331206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tabLst>
                          <a:tab pos="182880" algn="l"/>
                          <a:tab pos="365760" algn="l"/>
                          <a:tab pos="548640" algn="l"/>
                          <a:tab pos="457200" algn="l"/>
                        </a:tabLst>
                      </a:pP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Any grade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≥3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infection AE (in &gt;1 patient)</a:t>
                      </a:r>
                      <a:endParaRPr lang="en-US" sz="1800" b="1" baseline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/>
                        <a:cs typeface="Arial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200"/>
                        </a:spcBef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24</a:t>
                      </a:r>
                      <a:endParaRPr lang="en-US" sz="18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1206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tabLst>
                          <a:tab pos="182880" algn="l"/>
                          <a:tab pos="365760" algn="l"/>
                          <a:tab pos="548640" algn="l"/>
                          <a:tab pos="457200" algn="l"/>
                        </a:tabLst>
                      </a:pP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   Pneumonia</a:t>
                      </a:r>
                      <a:endParaRPr lang="en-US" sz="1800" b="0" baseline="300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/>
                        <a:cs typeface="Arial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200"/>
                        </a:spcBef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10</a:t>
                      </a:r>
                      <a:endParaRPr lang="en-US" sz="1800" b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71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   Urinary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tract infection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71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   Bronchitis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71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   Cellulitis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71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   Herpes zoster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71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   Bacteremia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7183">
                <a:tc>
                  <a:txBody>
                    <a:bodyPr/>
                    <a:lstStyle/>
                    <a:p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   Sepsis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71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   Septic shock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249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Skin cancers (squamous cell carcinoma or BCC)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7183">
                <a:tc>
                  <a:txBody>
                    <a:bodyPr/>
                    <a:lstStyle/>
                    <a:p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Non-skin cancer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30048" y="297788"/>
            <a:ext cx="8869680" cy="1143000"/>
          </a:xfrm>
        </p:spPr>
        <p:txBody>
          <a:bodyPr/>
          <a:lstStyle/>
          <a:p>
            <a:r>
              <a:rPr lang="en-US" dirty="0" smtClean="0"/>
              <a:t>Safety Overview </a:t>
            </a:r>
            <a:br>
              <a:rPr lang="en-US" dirty="0" smtClean="0"/>
            </a:br>
            <a:r>
              <a:rPr lang="en-US" dirty="0" smtClean="0"/>
              <a:t>Infections and Malignancies </a:t>
            </a:r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25723" y="6424797"/>
            <a:ext cx="8153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09828"/>
              </a:buClr>
              <a:buChar char="•"/>
              <a:defRPr sz="3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hangingPunct="0">
              <a:spcBef>
                <a:spcPct val="50000"/>
              </a:spcBef>
              <a:buClrTx/>
              <a:buFontTx/>
              <a:buNone/>
              <a:defRPr/>
            </a:pPr>
            <a:r>
              <a:rPr lang="nl-NL" altLang="en-US" sz="1200" b="1" dirty="0" smtClean="0">
                <a:solidFill>
                  <a:srgbClr val="FFFFFF"/>
                </a:solidFill>
                <a:latin typeface="Arial"/>
              </a:rPr>
              <a:t>O’Brien S, et al. </a:t>
            </a:r>
            <a:r>
              <a:rPr lang="nl-NL" altLang="en-US" sz="1200" b="1" i="1" dirty="0" smtClean="0">
                <a:solidFill>
                  <a:srgbClr val="FFFFFF"/>
                </a:solidFill>
                <a:latin typeface="Arial"/>
              </a:rPr>
              <a:t>Blood. </a:t>
            </a:r>
            <a:r>
              <a:rPr lang="nl-NL" altLang="en-US" sz="1200" b="1" dirty="0" smtClean="0">
                <a:solidFill>
                  <a:srgbClr val="FFFFFF"/>
                </a:solidFill>
                <a:latin typeface="Arial"/>
              </a:rPr>
              <a:t>2013;124: Abstract  327. </a:t>
            </a:r>
          </a:p>
        </p:txBody>
      </p:sp>
    </p:spTree>
    <p:extLst>
      <p:ext uri="{BB962C8B-B14F-4D97-AF65-F5344CB8AC3E}">
        <p14:creationId xmlns:p14="http://schemas.microsoft.com/office/powerpoint/2010/main" val="31028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1751" y="1484787"/>
            <a:ext cx="8676193" cy="4700114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2000" dirty="0" smtClean="0"/>
              <a:t>Atrial fibrillation of any grade  (n = 11; 8%)</a:t>
            </a:r>
          </a:p>
          <a:p>
            <a:pPr lvl="1">
              <a:lnSpc>
                <a:spcPct val="110000"/>
              </a:lnSpc>
            </a:pPr>
            <a:r>
              <a:rPr lang="en-US" sz="1800" dirty="0" smtClean="0"/>
              <a:t>Including </a:t>
            </a:r>
            <a:r>
              <a:rPr lang="en-US" sz="1800" dirty="0"/>
              <a:t>g</a:t>
            </a:r>
            <a:r>
              <a:rPr lang="en-US" sz="1800" dirty="0" smtClean="0"/>
              <a:t>rade 3-4 in 3.5% of patients</a:t>
            </a:r>
          </a:p>
          <a:p>
            <a:pPr lvl="1">
              <a:lnSpc>
                <a:spcPct val="110000"/>
              </a:lnSpc>
            </a:pPr>
            <a:r>
              <a:rPr lang="en-US" sz="1800" dirty="0" smtClean="0"/>
              <a:t>No treatment discontinuations; no grade 5 events</a:t>
            </a:r>
          </a:p>
          <a:p>
            <a:pPr lvl="1">
              <a:lnSpc>
                <a:spcPct val="110000"/>
              </a:lnSpc>
            </a:pPr>
            <a:r>
              <a:rPr lang="en-US" sz="1800" dirty="0" smtClean="0"/>
              <a:t>5 patients had history of atrial fibrillation</a:t>
            </a:r>
          </a:p>
          <a:p>
            <a:pPr>
              <a:lnSpc>
                <a:spcPct val="110000"/>
              </a:lnSpc>
            </a:pPr>
            <a:r>
              <a:rPr lang="en-US" sz="2000" dirty="0" smtClean="0"/>
              <a:t>Major bleeding, all grade 2 or 3 (n = 7; 5%)</a:t>
            </a:r>
          </a:p>
          <a:p>
            <a:pPr lvl="1">
              <a:lnSpc>
                <a:spcPct val="110000"/>
              </a:lnSpc>
            </a:pPr>
            <a:r>
              <a:rPr lang="en-US" sz="1600" dirty="0" smtClean="0"/>
              <a:t>Intracranial </a:t>
            </a:r>
            <a:r>
              <a:rPr lang="en-US" sz="1600" dirty="0"/>
              <a:t>hemorrhage, spontaneous </a:t>
            </a:r>
            <a:r>
              <a:rPr lang="en-US" sz="1600" dirty="0" smtClean="0"/>
              <a:t>hematoma*, </a:t>
            </a:r>
            <a:r>
              <a:rPr lang="en-US" sz="1600" dirty="0"/>
              <a:t>traumatic hematoma, gastric ulcer hemorrhage, hematuria, hemoptysis, intercostal artery </a:t>
            </a:r>
            <a:r>
              <a:rPr lang="en-US" sz="1600" dirty="0" smtClean="0"/>
              <a:t>hemorrhage: </a:t>
            </a:r>
            <a:br>
              <a:rPr lang="en-US" sz="1600" dirty="0" smtClean="0"/>
            </a:br>
            <a:r>
              <a:rPr lang="en-US" sz="1600" dirty="0" smtClean="0"/>
              <a:t>1 patient each</a:t>
            </a:r>
          </a:p>
          <a:p>
            <a:pPr lvl="2">
              <a:lnSpc>
                <a:spcPct val="11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Concomitant meds: anticoagulation (2 patients), aspirin (1 patient)</a:t>
            </a:r>
          </a:p>
          <a:p>
            <a:pPr lvl="2">
              <a:lnSpc>
                <a:spcPct val="11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Factor XI deficiency in 1 patient*</a:t>
            </a:r>
            <a:endParaRPr lang="en-US" sz="1800" dirty="0" smtClean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sz="2000" dirty="0" smtClean="0"/>
              <a:t>Tumor lysis syndrome (n = 1; &lt;1%)</a:t>
            </a:r>
          </a:p>
          <a:p>
            <a:pPr lvl="1">
              <a:lnSpc>
                <a:spcPct val="110000"/>
              </a:lnSpc>
            </a:pPr>
            <a:r>
              <a:rPr lang="en-US" sz="1800" dirty="0" err="1" smtClean="0"/>
              <a:t>Nonserious</a:t>
            </a:r>
            <a:r>
              <a:rPr lang="en-US" sz="1800" dirty="0" smtClean="0"/>
              <a:t> event in the setting of PD on day 157, 1 day after discontinuation</a:t>
            </a:r>
            <a:endParaRPr 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fld id="{52DF0245-2CA1-6445-9E71-A40071F6548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0" y="158088"/>
            <a:ext cx="91440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Safety Overview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>
                <a:cs typeface="Arial"/>
              </a:rPr>
              <a:t>Atrial Fibrillation, Bleeding-Related Events and TLS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61662" y="6141593"/>
            <a:ext cx="67136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Arial" panose="020B0604020202020204" pitchFamily="34" charset="0"/>
              </a:rPr>
              <a:t>*In a patient with a history of spontaneous hematoma; platelet count &lt;100 x 10</a:t>
            </a:r>
            <a:r>
              <a:rPr lang="en-US" sz="1000" b="1" baseline="30000" dirty="0" smtClean="0">
                <a:latin typeface="Arial" panose="020B0604020202020204" pitchFamily="34" charset="0"/>
              </a:rPr>
              <a:t>9</a:t>
            </a:r>
            <a:r>
              <a:rPr lang="en-US" sz="1000" b="1" dirty="0" smtClean="0">
                <a:latin typeface="Arial" panose="020B0604020202020204" pitchFamily="34" charset="0"/>
              </a:rPr>
              <a:t>/L at time of bleeding event. </a:t>
            </a:r>
            <a:endParaRPr lang="en-US" sz="1000" b="1" dirty="0">
              <a:latin typeface="Arial" panose="020B0604020202020204" pitchFamily="34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25723" y="6424797"/>
            <a:ext cx="8153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09828"/>
              </a:buClr>
              <a:buChar char="•"/>
              <a:defRPr sz="3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hangingPunct="0">
              <a:spcBef>
                <a:spcPct val="50000"/>
              </a:spcBef>
              <a:buClrTx/>
              <a:buFontTx/>
              <a:buNone/>
              <a:defRPr/>
            </a:pPr>
            <a:r>
              <a:rPr lang="nl-NL" altLang="en-US" sz="1200" b="1" dirty="0" smtClean="0">
                <a:solidFill>
                  <a:srgbClr val="FFFFFF"/>
                </a:solidFill>
                <a:latin typeface="Arial"/>
              </a:rPr>
              <a:t>O’Brien S, et al. </a:t>
            </a:r>
            <a:r>
              <a:rPr lang="nl-NL" altLang="en-US" sz="1200" b="1" i="1" dirty="0" smtClean="0">
                <a:solidFill>
                  <a:srgbClr val="FFFFFF"/>
                </a:solidFill>
                <a:latin typeface="Arial"/>
              </a:rPr>
              <a:t>Blood. </a:t>
            </a:r>
            <a:r>
              <a:rPr lang="nl-NL" altLang="en-US" sz="1200" b="1" dirty="0" smtClean="0">
                <a:solidFill>
                  <a:srgbClr val="FFFFFF"/>
                </a:solidFill>
                <a:latin typeface="Arial"/>
              </a:rPr>
              <a:t>2013;124: Abstract  327. </a:t>
            </a:r>
          </a:p>
        </p:txBody>
      </p:sp>
    </p:spTree>
    <p:extLst>
      <p:ext uri="{BB962C8B-B14F-4D97-AF65-F5344CB8AC3E}">
        <p14:creationId xmlns:p14="http://schemas.microsoft.com/office/powerpoint/2010/main" val="31028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6007" y="1192367"/>
            <a:ext cx="8678487" cy="478379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Ibrutinib is efficacious with a favorable </a:t>
            </a:r>
            <a:r>
              <a:rPr lang="en-US" dirty="0"/>
              <a:t>risk-benefit </a:t>
            </a:r>
            <a:r>
              <a:rPr lang="en-US" dirty="0" smtClean="0"/>
              <a:t>profile in largest prospective study in del17p CLL/SLL </a:t>
            </a:r>
          </a:p>
          <a:p>
            <a:pPr lvl="1"/>
            <a:r>
              <a:rPr lang="en-US" dirty="0" smtClean="0"/>
              <a:t>Best response (ORR including PR-L): 83%*</a:t>
            </a:r>
          </a:p>
          <a:p>
            <a:pPr lvl="1"/>
            <a:r>
              <a:rPr lang="en-US" dirty="0" smtClean="0"/>
              <a:t>Median PFS and DOR: not reached at median </a:t>
            </a:r>
            <a:r>
              <a:rPr lang="en-US" dirty="0"/>
              <a:t>follow up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11.5 months</a:t>
            </a:r>
          </a:p>
          <a:p>
            <a:pPr lvl="1"/>
            <a:r>
              <a:rPr lang="en-US" dirty="0" smtClean="0"/>
              <a:t>12-month PFS: 79%, </a:t>
            </a:r>
            <a:r>
              <a:rPr lang="en-US" dirty="0"/>
              <a:t>consistent with </a:t>
            </a:r>
            <a:r>
              <a:rPr lang="en-US" dirty="0" smtClean="0"/>
              <a:t>previously-observed efficacy</a:t>
            </a:r>
            <a:r>
              <a:rPr lang="en-US" baseline="30000" dirty="0" smtClean="0"/>
              <a:t>1</a:t>
            </a:r>
            <a:r>
              <a:rPr lang="en-US" dirty="0" smtClean="0"/>
              <a:t> </a:t>
            </a:r>
          </a:p>
          <a:p>
            <a:r>
              <a:rPr lang="en-US" dirty="0" smtClean="0"/>
              <a:t>PFS outcomes favorable compared to </a:t>
            </a:r>
            <a:r>
              <a:rPr lang="en-US" dirty="0"/>
              <a:t>that of </a:t>
            </a:r>
            <a:r>
              <a:rPr lang="en-US" dirty="0" smtClean="0"/>
              <a:t>front-line del17p CLL treated with FCR or </a:t>
            </a:r>
            <a:r>
              <a:rPr lang="en-US" dirty="0" err="1" smtClean="0"/>
              <a:t>alemtuzumab</a:t>
            </a:r>
            <a:r>
              <a:rPr lang="en-US" dirty="0" smtClean="0"/>
              <a:t> (median PFS: 11 months)</a:t>
            </a:r>
            <a:r>
              <a:rPr lang="en-US" baseline="30000" dirty="0" smtClean="0"/>
              <a:t>2,3</a:t>
            </a:r>
            <a:r>
              <a:rPr lang="en-US" dirty="0" smtClean="0"/>
              <a:t>  </a:t>
            </a:r>
          </a:p>
          <a:p>
            <a:r>
              <a:rPr lang="en-US" dirty="0" smtClean="0"/>
              <a:t>Safety profile consistent </a:t>
            </a:r>
            <a:r>
              <a:rPr lang="en-US" dirty="0"/>
              <a:t>with </a:t>
            </a:r>
            <a:r>
              <a:rPr lang="en-US" dirty="0" smtClean="0"/>
              <a:t>previous reports for ibrutinib</a:t>
            </a:r>
            <a:r>
              <a:rPr lang="en-US" baseline="30000" dirty="0" smtClean="0"/>
              <a:t>1</a:t>
            </a:r>
            <a:r>
              <a:rPr lang="en-US" dirty="0" smtClean="0"/>
              <a:t> </a:t>
            </a:r>
          </a:p>
          <a:p>
            <a:r>
              <a:rPr lang="en-US" dirty="0" smtClean="0"/>
              <a:t>Ibrutinib effective in </a:t>
            </a:r>
            <a:r>
              <a:rPr lang="en-US" dirty="0"/>
              <a:t>patients with </a:t>
            </a:r>
            <a:r>
              <a:rPr lang="en-US" dirty="0" smtClean="0"/>
              <a:t>del17p </a:t>
            </a:r>
            <a:r>
              <a:rPr lang="en-US" dirty="0"/>
              <a:t>CLL/</a:t>
            </a:r>
            <a:r>
              <a:rPr lang="en-US" dirty="0" smtClean="0"/>
              <a:t>SLL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4048" y="5688"/>
            <a:ext cx="8045356" cy="1143000"/>
          </a:xfrm>
        </p:spPr>
        <p:txBody>
          <a:bodyPr/>
          <a:lstStyle/>
          <a:p>
            <a:r>
              <a:rPr lang="en-NZ" dirty="0" smtClean="0"/>
              <a:t>Conclusions</a:t>
            </a:r>
            <a:endParaRPr lang="en-NZ" dirty="0"/>
          </a:p>
        </p:txBody>
      </p:sp>
      <p:sp>
        <p:nvSpPr>
          <p:cNvPr id="6" name="TextBox 5"/>
          <p:cNvSpPr txBox="1"/>
          <p:nvPr/>
        </p:nvSpPr>
        <p:spPr>
          <a:xfrm>
            <a:off x="430213" y="5908711"/>
            <a:ext cx="8924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b="1" dirty="0">
                <a:latin typeface="Arial" panose="020B0604020202020204" pitchFamily="34" charset="0"/>
              </a:rPr>
              <a:t>1</a:t>
            </a:r>
            <a:r>
              <a:rPr lang="en-NZ" sz="1000" b="1" dirty="0" smtClean="0">
                <a:latin typeface="Arial" panose="020B0604020202020204" pitchFamily="34" charset="0"/>
              </a:rPr>
              <a:t>. </a:t>
            </a:r>
            <a:r>
              <a:rPr lang="en-NZ" sz="1000" b="1" dirty="0">
                <a:latin typeface="Arial" panose="020B0604020202020204" pitchFamily="34" charset="0"/>
              </a:rPr>
              <a:t>Byrd </a:t>
            </a:r>
            <a:r>
              <a:rPr lang="en-NZ" sz="1000" b="1" dirty="0" smtClean="0">
                <a:latin typeface="Arial" panose="020B0604020202020204" pitchFamily="34" charset="0"/>
              </a:rPr>
              <a:t>JC, et </a:t>
            </a:r>
            <a:r>
              <a:rPr lang="en-NZ" sz="1000" b="1" dirty="0">
                <a:latin typeface="Arial" panose="020B0604020202020204" pitchFamily="34" charset="0"/>
              </a:rPr>
              <a:t>al. </a:t>
            </a:r>
            <a:r>
              <a:rPr lang="en-NZ" sz="1000" b="1" i="1" dirty="0" smtClean="0">
                <a:latin typeface="Arial" panose="020B0604020202020204" pitchFamily="34" charset="0"/>
              </a:rPr>
              <a:t>N </a:t>
            </a:r>
            <a:r>
              <a:rPr lang="en-NZ" sz="1000" b="1" i="1" dirty="0" err="1" smtClean="0">
                <a:latin typeface="Arial" panose="020B0604020202020204" pitchFamily="34" charset="0"/>
              </a:rPr>
              <a:t>Engl</a:t>
            </a:r>
            <a:r>
              <a:rPr lang="en-NZ" sz="1000" b="1" i="1" dirty="0" smtClean="0">
                <a:latin typeface="Arial" panose="020B0604020202020204" pitchFamily="34" charset="0"/>
              </a:rPr>
              <a:t> J Med</a:t>
            </a:r>
            <a:r>
              <a:rPr lang="en-NZ" sz="1000" b="1" dirty="0" smtClean="0">
                <a:latin typeface="Arial" panose="020B0604020202020204" pitchFamily="34" charset="0"/>
              </a:rPr>
              <a:t>. 2013;369(1):32-42. </a:t>
            </a:r>
            <a:r>
              <a:rPr lang="en-NZ" sz="1000" b="1" dirty="0">
                <a:latin typeface="Arial" panose="020B0604020202020204" pitchFamily="34" charset="0"/>
              </a:rPr>
              <a:t>2</a:t>
            </a:r>
            <a:r>
              <a:rPr lang="en-NZ" sz="1000" b="1" dirty="0" smtClean="0">
                <a:latin typeface="Arial" panose="020B0604020202020204" pitchFamily="34" charset="0"/>
              </a:rPr>
              <a:t>. </a:t>
            </a:r>
            <a:r>
              <a:rPr lang="en-NZ" sz="1000" b="1" dirty="0" err="1" smtClean="0">
                <a:latin typeface="Arial" panose="020B0604020202020204" pitchFamily="34" charset="0"/>
              </a:rPr>
              <a:t>Hallek</a:t>
            </a:r>
            <a:r>
              <a:rPr lang="en-NZ" sz="1000" b="1" dirty="0" smtClean="0">
                <a:latin typeface="Arial" panose="020B0604020202020204" pitchFamily="34" charset="0"/>
              </a:rPr>
              <a:t> </a:t>
            </a:r>
            <a:r>
              <a:rPr lang="en-NZ" sz="1000" b="1" dirty="0">
                <a:latin typeface="Arial" panose="020B0604020202020204" pitchFamily="34" charset="0"/>
              </a:rPr>
              <a:t> </a:t>
            </a:r>
            <a:r>
              <a:rPr lang="en-NZ" sz="1000" b="1" dirty="0" smtClean="0">
                <a:latin typeface="Arial" panose="020B0604020202020204" pitchFamily="34" charset="0"/>
              </a:rPr>
              <a:t>M, et al. </a:t>
            </a:r>
            <a:r>
              <a:rPr lang="en-NZ" sz="1000" b="1" i="1" dirty="0" smtClean="0">
                <a:latin typeface="Arial" panose="020B0604020202020204" pitchFamily="34" charset="0"/>
              </a:rPr>
              <a:t>Lancet</a:t>
            </a:r>
            <a:r>
              <a:rPr lang="en-NZ" sz="1000" b="1" dirty="0" smtClean="0">
                <a:latin typeface="Arial" panose="020B0604020202020204" pitchFamily="34" charset="0"/>
              </a:rPr>
              <a:t>. 2010;376(9747):1164-1174</a:t>
            </a:r>
            <a:r>
              <a:rPr lang="en-NZ" sz="1000" b="1" dirty="0">
                <a:latin typeface="Arial" panose="020B0604020202020204" pitchFamily="34" charset="0"/>
              </a:rPr>
              <a:t>.</a:t>
            </a:r>
            <a:r>
              <a:rPr lang="en-NZ" sz="1000" b="1" dirty="0" smtClean="0">
                <a:latin typeface="Arial" panose="020B0604020202020204" pitchFamily="34" charset="0"/>
              </a:rPr>
              <a:t> 3. </a:t>
            </a:r>
            <a:r>
              <a:rPr lang="en-NZ" sz="1000" b="1" dirty="0" err="1" smtClean="0">
                <a:latin typeface="Arial" panose="020B0604020202020204" pitchFamily="34" charset="0"/>
              </a:rPr>
              <a:t>Hillmen</a:t>
            </a:r>
            <a:r>
              <a:rPr lang="en-NZ" sz="1000" b="1" dirty="0" smtClean="0">
                <a:latin typeface="Arial" panose="020B0604020202020204" pitchFamily="34" charset="0"/>
              </a:rPr>
              <a:t> P, et al. </a:t>
            </a:r>
            <a:r>
              <a:rPr lang="en-NZ" sz="1000" b="1" i="1" dirty="0" smtClean="0">
                <a:latin typeface="Arial" panose="020B0604020202020204" pitchFamily="34" charset="0"/>
              </a:rPr>
              <a:t>J Clin Oncol.</a:t>
            </a:r>
            <a:r>
              <a:rPr lang="en-NZ" sz="1000" b="1" dirty="0" smtClean="0">
                <a:latin typeface="Arial" panose="020B0604020202020204" pitchFamily="34" charset="0"/>
              </a:rPr>
              <a:t> 2007;25(35):5616-5623;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5613" y="5740638"/>
            <a:ext cx="25058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Arial" panose="020B0604020202020204" pitchFamily="34" charset="0"/>
              </a:rPr>
              <a:t>*Based on investigator-assessed ORR</a:t>
            </a:r>
            <a:endParaRPr lang="en-US" sz="1000" b="1" dirty="0">
              <a:latin typeface="Arial" panose="020B0604020202020204" pitchFamily="34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25723" y="6424797"/>
            <a:ext cx="8153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09828"/>
              </a:buClr>
              <a:buChar char="•"/>
              <a:defRPr sz="3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hangingPunct="0">
              <a:spcBef>
                <a:spcPct val="50000"/>
              </a:spcBef>
              <a:buClrTx/>
              <a:buFontTx/>
              <a:buNone/>
              <a:defRPr/>
            </a:pPr>
            <a:r>
              <a:rPr lang="nl-NL" altLang="en-US" sz="1200" b="1" dirty="0" smtClean="0">
                <a:solidFill>
                  <a:srgbClr val="FFFFFF"/>
                </a:solidFill>
                <a:latin typeface="Arial"/>
              </a:rPr>
              <a:t>O’Brien S, et al. </a:t>
            </a:r>
            <a:r>
              <a:rPr lang="nl-NL" altLang="en-US" sz="1200" b="1" i="1" dirty="0" smtClean="0">
                <a:solidFill>
                  <a:srgbClr val="FFFFFF"/>
                </a:solidFill>
                <a:latin typeface="Arial"/>
              </a:rPr>
              <a:t>Blood. </a:t>
            </a:r>
            <a:r>
              <a:rPr lang="nl-NL" altLang="en-US" sz="1200" b="1" dirty="0" smtClean="0">
                <a:solidFill>
                  <a:srgbClr val="FFFFFF"/>
                </a:solidFill>
                <a:latin typeface="Arial"/>
              </a:rPr>
              <a:t>2013;124: Abstract  327. </a:t>
            </a:r>
          </a:p>
        </p:txBody>
      </p:sp>
    </p:spTree>
    <p:extLst>
      <p:ext uri="{BB962C8B-B14F-4D97-AF65-F5344CB8AC3E}">
        <p14:creationId xmlns:p14="http://schemas.microsoft.com/office/powerpoint/2010/main" val="187911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824" y="-10254"/>
            <a:ext cx="8045356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7421" y="1287516"/>
            <a:ext cx="8750871" cy="4843334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CLL with del17p associated with aggressive </a:t>
            </a:r>
            <a:r>
              <a:rPr lang="en-US" dirty="0"/>
              <a:t>clinical </a:t>
            </a:r>
            <a:r>
              <a:rPr lang="en-US" dirty="0" smtClean="0"/>
              <a:t>course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Median </a:t>
            </a:r>
            <a:r>
              <a:rPr lang="en-US" dirty="0"/>
              <a:t>survival </a:t>
            </a:r>
            <a:r>
              <a:rPr lang="en-US" dirty="0" smtClean="0"/>
              <a:t>&lt;2 </a:t>
            </a:r>
            <a:r>
              <a:rPr lang="en-US" dirty="0"/>
              <a:t>years in </a:t>
            </a:r>
            <a:r>
              <a:rPr lang="en-US" dirty="0" smtClean="0"/>
              <a:t>relapsed/refractory (R/R) CLL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Median PFS 11 months in front-line CLL with </a:t>
            </a:r>
            <a:r>
              <a:rPr lang="en-US" dirty="0" err="1" smtClean="0"/>
              <a:t>fludarabine</a:t>
            </a:r>
            <a:r>
              <a:rPr lang="en-US" dirty="0" smtClean="0"/>
              <a:t>, cyclophosphamide, and rituximab (FCR) or alemtuzumab</a:t>
            </a:r>
            <a:r>
              <a:rPr lang="en-US" baseline="30000" dirty="0" smtClean="0"/>
              <a:t>1,2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 err="1" smtClean="0"/>
              <a:t>Ibrutinib</a:t>
            </a:r>
            <a:r>
              <a:rPr lang="en-US" dirty="0" smtClean="0"/>
              <a:t>: first-in-class, once-daily, oral, covalent BTK inhibitor indicated for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Patients with CLL who received at least 1 therapy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Patients with previously untreated del17p CLL 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Phase III RESONATE</a:t>
            </a:r>
            <a:r>
              <a:rPr lang="en-US" baseline="30000" dirty="0"/>
              <a:t>TM</a:t>
            </a:r>
            <a:r>
              <a:rPr lang="en-US" dirty="0" smtClean="0"/>
              <a:t> study: significant PFS and OS benefit, compared with ofatumumab, in previously-treated CLL with single-agent ibrutinib</a:t>
            </a:r>
            <a:r>
              <a:rPr lang="en-US" baseline="30000" dirty="0" smtClean="0"/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5723" y="6019983"/>
            <a:ext cx="8477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NZ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Hallek</a:t>
            </a:r>
            <a:r>
              <a:rPr lang="en-NZ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M, et al.</a:t>
            </a:r>
            <a:r>
              <a:rPr lang="en-NZ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Lancet</a:t>
            </a:r>
            <a:r>
              <a:rPr lang="en-NZ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 2010;376(9747):1164-1174; 2. </a:t>
            </a:r>
            <a:r>
              <a:rPr lang="en-NZ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Hillmen</a:t>
            </a:r>
            <a:r>
              <a:rPr lang="en-NZ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P, et al. </a:t>
            </a:r>
            <a:r>
              <a:rPr lang="en-NZ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J Clin Oncol</a:t>
            </a:r>
            <a:r>
              <a:rPr lang="en-NZ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 2007;10(35):5616-5623; 3. Byrd JC, et al. </a:t>
            </a:r>
            <a:r>
              <a:rPr lang="en-NZ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NZ" sz="12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Engl</a:t>
            </a:r>
            <a:r>
              <a:rPr lang="en-NZ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J Med</a:t>
            </a:r>
            <a:r>
              <a:rPr lang="en-NZ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 2014; 371(3):213-223.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25723" y="6424797"/>
            <a:ext cx="8153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09828"/>
              </a:buClr>
              <a:buChar char="•"/>
              <a:defRPr sz="3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hangingPunct="0">
              <a:spcBef>
                <a:spcPct val="50000"/>
              </a:spcBef>
              <a:buClrTx/>
              <a:buFontTx/>
              <a:buNone/>
              <a:defRPr/>
            </a:pPr>
            <a:r>
              <a:rPr lang="nl-NL" altLang="en-US" sz="1200" b="1" dirty="0" smtClean="0">
                <a:solidFill>
                  <a:srgbClr val="FFFFFF"/>
                </a:solidFill>
                <a:latin typeface="Arial"/>
              </a:rPr>
              <a:t>O’Brien S, et al. </a:t>
            </a:r>
            <a:r>
              <a:rPr lang="nl-NL" altLang="en-US" sz="1200" b="1" i="1" dirty="0" smtClean="0">
                <a:solidFill>
                  <a:srgbClr val="FFFFFF"/>
                </a:solidFill>
                <a:latin typeface="Arial"/>
              </a:rPr>
              <a:t>Blood. </a:t>
            </a:r>
            <a:r>
              <a:rPr lang="nl-NL" altLang="en-US" sz="1200" b="1" dirty="0" smtClean="0">
                <a:solidFill>
                  <a:srgbClr val="FFFFFF"/>
                </a:solidFill>
                <a:latin typeface="Arial"/>
              </a:rPr>
              <a:t>2013;124: Abstract  327. </a:t>
            </a:r>
          </a:p>
        </p:txBody>
      </p:sp>
    </p:spTree>
    <p:extLst>
      <p:ext uri="{BB962C8B-B14F-4D97-AF65-F5344CB8AC3E}">
        <p14:creationId xmlns:p14="http://schemas.microsoft.com/office/powerpoint/2010/main" val="169525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itle 1"/>
          <p:cNvSpPr>
            <a:spLocks noGrp="1"/>
          </p:cNvSpPr>
          <p:nvPr>
            <p:ph type="title"/>
          </p:nvPr>
        </p:nvSpPr>
        <p:spPr>
          <a:xfrm>
            <a:off x="800099" y="163776"/>
            <a:ext cx="7679023" cy="1143000"/>
          </a:xfrm>
        </p:spPr>
        <p:txBody>
          <a:bodyPr>
            <a:normAutofit/>
          </a:bodyPr>
          <a:lstStyle/>
          <a:p>
            <a:pPr>
              <a:lnSpc>
                <a:spcPct val="85000"/>
              </a:lnSpc>
            </a:pPr>
            <a:r>
              <a:rPr lang="en-US" dirty="0" smtClean="0"/>
              <a:t>PCYC-1117 (RESONATE</a:t>
            </a:r>
            <a:r>
              <a:rPr lang="en-US" baseline="30000" dirty="0" smtClean="0"/>
              <a:t>TM</a:t>
            </a:r>
            <a:r>
              <a:rPr lang="en-US" dirty="0" smtClean="0"/>
              <a:t>-17) Study Design</a:t>
            </a:r>
            <a:endParaRPr lang="en-US" sz="18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8" y="4512895"/>
            <a:ext cx="8550102" cy="1323351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sz="2000" dirty="0" smtClean="0"/>
              <a:t>Phase II, open-label, single-arm, multicenter, international study</a:t>
            </a:r>
          </a:p>
          <a:p>
            <a:pPr>
              <a:spcAft>
                <a:spcPts val="0"/>
              </a:spcAft>
            </a:pPr>
            <a:r>
              <a:rPr lang="en-US" sz="2000" b="1" dirty="0" smtClean="0"/>
              <a:t>Primary endpoint</a:t>
            </a:r>
            <a:r>
              <a:rPr lang="en-US" sz="2000" dirty="0" smtClean="0"/>
              <a:t>: ORR as evaluated by IRC (2008 IWCLL criteria)</a:t>
            </a:r>
            <a:r>
              <a:rPr lang="en-US" sz="2000" baseline="30000" dirty="0" smtClean="0"/>
              <a:t>1,2</a:t>
            </a:r>
          </a:p>
          <a:p>
            <a:pPr>
              <a:spcAft>
                <a:spcPts val="0"/>
              </a:spcAft>
            </a:pPr>
            <a:r>
              <a:rPr lang="en-US" sz="2000" b="1" dirty="0" smtClean="0"/>
              <a:t>Secondary endpoints</a:t>
            </a:r>
            <a:r>
              <a:rPr lang="en-US" sz="2000" dirty="0" smtClean="0"/>
              <a:t>: DOR, safety, tolerability </a:t>
            </a:r>
          </a:p>
          <a:p>
            <a:pPr>
              <a:spcAft>
                <a:spcPts val="0"/>
              </a:spcAft>
            </a:pPr>
            <a:r>
              <a:rPr lang="en-US" sz="2000" b="1" dirty="0" smtClean="0"/>
              <a:t>Exploratory endpoints</a:t>
            </a:r>
            <a:r>
              <a:rPr lang="en-US" sz="2000" dirty="0" smtClean="0"/>
              <a:t>: PFS, OS</a:t>
            </a:r>
            <a:endParaRPr lang="en-US" sz="2000" dirty="0"/>
          </a:p>
        </p:txBody>
      </p:sp>
      <p:sp>
        <p:nvSpPr>
          <p:cNvPr id="25614" name="TextBox 24"/>
          <p:cNvSpPr txBox="1">
            <a:spLocks noChangeArrowheads="1"/>
          </p:cNvSpPr>
          <p:nvPr/>
        </p:nvSpPr>
        <p:spPr bwMode="auto">
          <a:xfrm>
            <a:off x="7056880" y="2005386"/>
            <a:ext cx="1859203" cy="147732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Primary analysis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12 months after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last patient enrolled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6527" y="6147798"/>
            <a:ext cx="8409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Hallek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M, et al. </a:t>
            </a:r>
            <a:r>
              <a:rPr lang="en-NZ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Blood</a:t>
            </a:r>
            <a:r>
              <a:rPr lang="en-NZ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 2008;111(12):5446-5456; 2. </a:t>
            </a:r>
            <a:r>
              <a:rPr lang="en-NZ" sz="1200" dirty="0" err="1">
                <a:latin typeface="Arial" panose="020B0604020202020204" pitchFamily="34" charset="0"/>
                <a:cs typeface="Arial" panose="020B0604020202020204" pitchFamily="34" charset="0"/>
              </a:rPr>
              <a:t>Hallek</a:t>
            </a:r>
            <a:r>
              <a:rPr lang="en-NZ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NZ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M, et al.</a:t>
            </a:r>
            <a:r>
              <a:rPr lang="en-NZ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NZ" sz="1200" i="1" dirty="0">
                <a:latin typeface="Arial" panose="020B0604020202020204" pitchFamily="34" charset="0"/>
                <a:cs typeface="Arial" panose="020B0604020202020204" pitchFamily="34" charset="0"/>
              </a:rPr>
              <a:t>Blood. </a:t>
            </a:r>
            <a:r>
              <a:rPr lang="en-NZ" sz="1200" dirty="0">
                <a:latin typeface="Arial" panose="020B0604020202020204" pitchFamily="34" charset="0"/>
                <a:cs typeface="Arial" panose="020B0604020202020204" pitchFamily="34" charset="0"/>
              </a:rPr>
              <a:t>2012; </a:t>
            </a:r>
            <a:r>
              <a:rPr lang="en-NZ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210 June 04 (e-letter).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>
            <a:off x="3407856" y="2014436"/>
            <a:ext cx="3389262" cy="1225051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Ibrutinib 420 mg PO daily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until unacceptable toxicity or disease progression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(N = 144)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225468" y="1246161"/>
            <a:ext cx="3006247" cy="2956143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Key eligibility criteria</a:t>
            </a:r>
          </a:p>
          <a:p>
            <a:pPr marL="173038" marR="0" indent="-173038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NZ" sz="16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CLL/SLL</a:t>
            </a:r>
            <a:endParaRPr lang="en-NZ" sz="1600" b="1" strike="sngStrike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173038" marR="0" indent="-173038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NZ" sz="16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Documentation of </a:t>
            </a:r>
            <a:br>
              <a:rPr lang="en-NZ" sz="1600" b="1" dirty="0" smtClean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NZ" sz="16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del17p13.1 in peripheral blood by FISH analysis* </a:t>
            </a:r>
            <a:endParaRPr lang="en-NZ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173038" marR="0" indent="-173038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NZ" sz="16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R/R disease after ≥1 prior  therapy</a:t>
            </a:r>
          </a:p>
          <a:p>
            <a:pPr marL="173038" marR="0" indent="-173038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NZ" sz="16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ECOG PS 0-1</a:t>
            </a:r>
          </a:p>
          <a:p>
            <a:pPr marL="173038" marR="0" indent="-173038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NZ" sz="16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Measurable nodal disease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31715" y="1451114"/>
            <a:ext cx="4634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</a:rPr>
              <a:t>Single-agent ibrutinib in del17p CLL/SLL</a:t>
            </a:r>
            <a:endParaRPr lang="en-US" b="1" dirty="0"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8869" y="4218977"/>
            <a:ext cx="3052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*Cut-off for </a:t>
            </a:r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del17p was 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&gt;7</a:t>
            </a:r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% positive cells.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325723" y="6424797"/>
            <a:ext cx="8153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09828"/>
              </a:buClr>
              <a:buChar char="•"/>
              <a:defRPr sz="3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hangingPunct="0">
              <a:spcBef>
                <a:spcPct val="50000"/>
              </a:spcBef>
              <a:buClrTx/>
              <a:buFontTx/>
              <a:buNone/>
              <a:defRPr/>
            </a:pPr>
            <a:r>
              <a:rPr lang="nl-NL" altLang="en-US" sz="1200" b="1" dirty="0" smtClean="0">
                <a:solidFill>
                  <a:srgbClr val="FFFFFF"/>
                </a:solidFill>
                <a:latin typeface="Arial"/>
              </a:rPr>
              <a:t>O’Brien S, et al. </a:t>
            </a:r>
            <a:r>
              <a:rPr lang="nl-NL" altLang="en-US" sz="1200" b="1" i="1" dirty="0" smtClean="0">
                <a:solidFill>
                  <a:srgbClr val="FFFFFF"/>
                </a:solidFill>
                <a:latin typeface="Arial"/>
              </a:rPr>
              <a:t>Blood. </a:t>
            </a:r>
            <a:r>
              <a:rPr lang="nl-NL" altLang="en-US" sz="1200" b="1" dirty="0" smtClean="0">
                <a:solidFill>
                  <a:srgbClr val="FFFFFF"/>
                </a:solidFill>
                <a:latin typeface="Arial"/>
              </a:rPr>
              <a:t>2013;124: Abstract  327.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72" y="-13648"/>
            <a:ext cx="8045356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Baseline Characteristics</a:t>
            </a:r>
            <a:endParaRPr lang="en-US" sz="3200" dirty="0"/>
          </a:p>
        </p:txBody>
      </p:sp>
      <p:graphicFrame>
        <p:nvGraphicFramePr>
          <p:cNvPr id="10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5016743"/>
              </p:ext>
            </p:extLst>
          </p:nvPr>
        </p:nvGraphicFramePr>
        <p:xfrm>
          <a:off x="467145" y="1187357"/>
          <a:ext cx="8426601" cy="51251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4758"/>
                <a:gridCol w="2591843"/>
              </a:tblGrid>
              <a:tr h="417844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Characteristics</a:t>
                      </a:r>
                      <a:endParaRPr lang="en-US" sz="1800" b="1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687" marR="97687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</a:pPr>
                      <a:r>
                        <a:rPr lang="en-US" sz="1800" kern="120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Ibrutinib</a:t>
                      </a: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(N = 144)</a:t>
                      </a:r>
                      <a:endParaRPr lang="en-US" sz="1800" b="1" kern="120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353916"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1857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CLL / SLL</a:t>
                      </a:r>
                      <a:endParaRPr lang="en-US" sz="1600" b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7687" marR="9768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95% / 5%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7687" marR="9768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39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185738" algn="l"/>
                        </a:tabLst>
                        <a:defRPr/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Median age</a:t>
                      </a:r>
                      <a:r>
                        <a:rPr lang="en-US" sz="1600" b="1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(range)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600" b="1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years</a:t>
                      </a:r>
                      <a:endParaRPr lang="en-US" sz="1600" b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7687" marR="9768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64 (36-89)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7687" marR="9768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3916"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1857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Rai stage III-IV</a:t>
                      </a:r>
                      <a:endParaRPr lang="en-US" sz="1600" b="1" kern="12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7687" marR="9768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63%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7687" marR="9768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8562"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185738" algn="l"/>
                        </a:tabLst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Bulky 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disease ≥5 cm / ≥10 cm</a:t>
                      </a:r>
                      <a:endParaRPr lang="en-NZ" sz="1600" b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49% / 10%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0725"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185738" algn="l"/>
                        </a:tabLst>
                      </a:pPr>
                      <a:r>
                        <a:rPr lang="en-NZ" sz="16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Median</a:t>
                      </a:r>
                      <a:r>
                        <a:rPr lang="en-NZ" sz="1600" b="1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% d</a:t>
                      </a:r>
                      <a:r>
                        <a:rPr lang="en-NZ" sz="16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el17p</a:t>
                      </a:r>
                      <a:r>
                        <a:rPr lang="en-NZ" sz="1600" b="1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NZ" sz="16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cells (range)</a:t>
                      </a:r>
                      <a:endParaRPr lang="en-NZ" sz="1600" b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65.5% (7.5-96.5)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8562"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1857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Del11q</a:t>
                      </a:r>
                      <a:endParaRPr lang="en-NZ" sz="1600" b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16%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952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185738" algn="l"/>
                        </a:tabLst>
                        <a:defRPr/>
                      </a:pPr>
                      <a:r>
                        <a:rPr lang="en-US" sz="1600" b="1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Median </a:t>
                      </a:r>
                      <a:r>
                        <a:rPr lang="el-GR" sz="1600" b="1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β</a:t>
                      </a:r>
                      <a:r>
                        <a:rPr lang="en-US" sz="1600" b="1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 microglobulin (range), mg/L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185738" algn="l"/>
                        </a:tabLst>
                        <a:defRPr/>
                      </a:pPr>
                      <a:r>
                        <a:rPr lang="en-US" sz="1600" b="1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β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 microglobulin ≥3.5 mg/L</a:t>
                      </a:r>
                      <a:endParaRPr lang="en-US" sz="1600" b="0" kern="1200" baseline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69404" marR="6940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185738" algn="l"/>
                        </a:tabLst>
                        <a:defRPr/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 (2-20)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185738" algn="l"/>
                        </a:tabLst>
                        <a:defRPr/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78%</a:t>
                      </a:r>
                    </a:p>
                  </a:txBody>
                  <a:tcPr marL="69404" marR="6940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952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185738" algn="l"/>
                        </a:tabLst>
                        <a:defRPr/>
                      </a:pPr>
                      <a:r>
                        <a:rPr lang="en-US" sz="1600" b="1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Median lactate dehydrogenase (range), U/L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185738" algn="l"/>
                        </a:tabLst>
                        <a:defRPr/>
                      </a:pPr>
                      <a:r>
                        <a:rPr lang="en-US" sz="1600" b="1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Lactate dehydrogenase ≥250 U/L</a:t>
                      </a:r>
                      <a:endParaRPr lang="en-US" sz="1600" b="0" kern="1200" baseline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69404" marR="6940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185738" algn="l"/>
                        </a:tabLst>
                        <a:defRPr/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258</a:t>
                      </a:r>
                      <a:r>
                        <a:rPr lang="en-US" sz="1600" b="1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(127-1979)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185738" algn="l"/>
                        </a:tabLst>
                        <a:defRPr/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53%</a:t>
                      </a:r>
                    </a:p>
                  </a:txBody>
                  <a:tcPr marL="69404" marR="6940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734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185738" algn="l"/>
                        </a:tabLst>
                        <a:defRPr/>
                      </a:pPr>
                      <a:r>
                        <a:rPr lang="en-US" sz="1600" b="1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Median ALC x 10</a:t>
                      </a:r>
                      <a:r>
                        <a:rPr lang="en-US" sz="1600" b="1" kern="1200" baseline="300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r>
                        <a:rPr lang="en-US" sz="1600" b="1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/L (range)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185738" algn="l"/>
                        </a:tabLst>
                        <a:defRPr/>
                      </a:pP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  ALC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≥25.0 x 10</a:t>
                      </a:r>
                      <a:r>
                        <a:rPr lang="en-US" sz="1600" b="0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9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/L</a:t>
                      </a:r>
                      <a:endParaRPr lang="en-US" sz="1600" b="0" kern="1200" baseline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69404" marR="6940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185738" algn="l"/>
                        </a:tabLst>
                        <a:defRPr/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33 (0.4-385)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185738" algn="l"/>
                        </a:tabLst>
                        <a:defRPr/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57%</a:t>
                      </a:r>
                    </a:p>
                  </a:txBody>
                  <a:tcPr marL="69404" marR="6940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77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185738" algn="l"/>
                        </a:tabLst>
                        <a:defRPr/>
                      </a:pPr>
                      <a:r>
                        <a:rPr lang="en-US" sz="1600" b="1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Median hemoglobin (range), g/</a:t>
                      </a:r>
                      <a:r>
                        <a:rPr lang="en-US" sz="1600" b="1" kern="120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dL</a:t>
                      </a:r>
                      <a:endParaRPr lang="en-US" sz="1600" b="1" kern="1200" baseline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69404" marR="6940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185738" algn="l"/>
                        </a:tabLst>
                        <a:defRPr/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11 (6-16)</a:t>
                      </a:r>
                    </a:p>
                  </a:txBody>
                  <a:tcPr marL="69404" marR="6940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160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185738" algn="l"/>
                        </a:tabLst>
                        <a:defRPr/>
                      </a:pPr>
                      <a:r>
                        <a:rPr lang="en-US" sz="1600" b="1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Median platelet count x 10</a:t>
                      </a:r>
                      <a:r>
                        <a:rPr lang="en-US" sz="1600" b="1" kern="1200" baseline="300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9</a:t>
                      </a:r>
                      <a:r>
                        <a:rPr lang="en-US" sz="1600" b="1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/L (range)</a:t>
                      </a:r>
                    </a:p>
                  </a:txBody>
                  <a:tcPr marL="69404" marR="6940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185738" algn="l"/>
                        </a:tabLst>
                        <a:defRPr/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112</a:t>
                      </a:r>
                      <a:r>
                        <a:rPr lang="en-US" sz="1600" b="1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(26-637)</a:t>
                      </a:r>
                      <a:endParaRPr lang="en-US" sz="1600" b="1" kern="12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69404" marR="6940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51123" y="6424797"/>
            <a:ext cx="8153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09828"/>
              </a:buClr>
              <a:buChar char="•"/>
              <a:defRPr sz="3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hangingPunct="0">
              <a:spcBef>
                <a:spcPct val="50000"/>
              </a:spcBef>
              <a:buClrTx/>
              <a:buFontTx/>
              <a:buNone/>
              <a:defRPr/>
            </a:pPr>
            <a:r>
              <a:rPr lang="nl-NL" altLang="en-US" sz="1200" b="1" dirty="0" smtClean="0">
                <a:solidFill>
                  <a:srgbClr val="FFFFFF"/>
                </a:solidFill>
                <a:latin typeface="Arial"/>
              </a:rPr>
              <a:t>O’Brien S, et al. </a:t>
            </a:r>
            <a:r>
              <a:rPr lang="nl-NL" altLang="en-US" sz="1200" b="1" i="1" dirty="0" smtClean="0">
                <a:solidFill>
                  <a:srgbClr val="FFFFFF"/>
                </a:solidFill>
                <a:latin typeface="Arial"/>
              </a:rPr>
              <a:t>Blood. </a:t>
            </a:r>
            <a:r>
              <a:rPr lang="nl-NL" altLang="en-US" sz="1200" b="1" dirty="0" smtClean="0">
                <a:solidFill>
                  <a:srgbClr val="FFFFFF"/>
                </a:solidFill>
                <a:latin typeface="Arial"/>
              </a:rPr>
              <a:t>2013;124: Abstract  327. </a:t>
            </a:r>
          </a:p>
        </p:txBody>
      </p:sp>
    </p:spTree>
    <p:extLst>
      <p:ext uri="{BB962C8B-B14F-4D97-AF65-F5344CB8AC3E}">
        <p14:creationId xmlns:p14="http://schemas.microsoft.com/office/powerpoint/2010/main" val="410508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1465343"/>
              </p:ext>
            </p:extLst>
          </p:nvPr>
        </p:nvGraphicFramePr>
        <p:xfrm>
          <a:off x="481743" y="1457240"/>
          <a:ext cx="8412003" cy="4091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4650"/>
                <a:gridCol w="2587353"/>
              </a:tblGrid>
              <a:tr h="549653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Characteristics</a:t>
                      </a:r>
                      <a:endParaRPr lang="en-US" sz="2000" b="1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687" marR="97687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</a:pPr>
                      <a:r>
                        <a:rPr lang="en-US" sz="2000" kern="120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Ibrutinib</a:t>
                      </a:r>
                      <a:r>
                        <a:rPr lang="en-US" sz="20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(N = 144)</a:t>
                      </a:r>
                      <a:endParaRPr lang="en-US" sz="2000" b="1" kern="120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3981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185738" algn="l"/>
                        </a:tabLst>
                        <a:defRPr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Median</a:t>
                      </a: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number of p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rior therapies </a:t>
                      </a: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(range)</a:t>
                      </a:r>
                      <a:endParaRPr lang="en-NZ" sz="1800" b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69404" marR="6940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2 (1-7)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69404" marR="6940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529">
                <a:tc>
                  <a:txBody>
                    <a:bodyPr/>
                    <a:lstStyle/>
                    <a:p>
                      <a:pPr marL="0" marR="0" indent="1158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185738" algn="l"/>
                        </a:tabLst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 ≥3 prior therapies</a:t>
                      </a:r>
                      <a:endParaRPr lang="en-NZ" sz="18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69404" marR="6940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39%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69404" marR="6940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5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185738" algn="l"/>
                        </a:tabLst>
                        <a:defRPr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Prior types of</a:t>
                      </a: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therapies</a:t>
                      </a:r>
                    </a:p>
                  </a:txBody>
                  <a:tcPr marL="69404" marR="6940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69404" marR="6940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5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185738" algn="l"/>
                        </a:tabLst>
                        <a:defRPr/>
                      </a:pP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   Alkylating agent </a:t>
                      </a:r>
                      <a:endParaRPr lang="en-US" sz="1800" b="0" kern="12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404" marR="6940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81%</a:t>
                      </a:r>
                    </a:p>
                  </a:txBody>
                  <a:tcPr marL="69404" marR="6940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5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185738" algn="l"/>
                        </a:tabLst>
                        <a:defRPr/>
                      </a:pP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   Purine analog</a:t>
                      </a:r>
                    </a:p>
                  </a:txBody>
                  <a:tcPr marL="69404" marR="6940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60%</a:t>
                      </a:r>
                    </a:p>
                  </a:txBody>
                  <a:tcPr marL="69404" marR="6940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6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185738" algn="l"/>
                        </a:tabLst>
                        <a:defRPr/>
                      </a:pP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   Regimens with anti-CD20 antibody</a:t>
                      </a:r>
                      <a:endParaRPr lang="en-US" sz="1800" b="0" strike="sngStrike" kern="1200" baseline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404" marR="6940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74%</a:t>
                      </a:r>
                    </a:p>
                  </a:txBody>
                  <a:tcPr marL="69404" marR="6940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14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185738" algn="l"/>
                        </a:tabLst>
                        <a:defRPr/>
                      </a:pP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   Alemtuzumab</a:t>
                      </a:r>
                      <a:endParaRPr lang="en-US" sz="1800" b="0" kern="1200" baseline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69404" marR="6940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22%</a:t>
                      </a:r>
                      <a:endParaRPr lang="en-US" sz="18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69404" marR="6940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1438">
                <a:tc>
                  <a:txBody>
                    <a:bodyPr/>
                    <a:lstStyle/>
                    <a:p>
                      <a:pPr marL="0" marR="0" indent="2222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185738" algn="l"/>
                        </a:tabLst>
                        <a:defRPr/>
                      </a:pP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Lenalidomide or thalidomide</a:t>
                      </a:r>
                    </a:p>
                  </a:txBody>
                  <a:tcPr marL="69404" marR="6940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5%</a:t>
                      </a:r>
                    </a:p>
                  </a:txBody>
                  <a:tcPr marL="69404" marR="6940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1438">
                <a:tc>
                  <a:txBody>
                    <a:bodyPr/>
                    <a:lstStyle/>
                    <a:p>
                      <a:pPr marL="0" marR="0" indent="2222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185738" algn="l"/>
                        </a:tabLst>
                        <a:defRPr/>
                      </a:pP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PI3K inhibitor</a:t>
                      </a:r>
                    </a:p>
                  </a:txBody>
                  <a:tcPr marL="69404" marR="6940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2%</a:t>
                      </a:r>
                    </a:p>
                  </a:txBody>
                  <a:tcPr marL="69404" marR="6940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528" y="0"/>
            <a:ext cx="8045356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Baseline Characteristics (cont’d)</a:t>
            </a:r>
            <a:endParaRPr lang="en-US" sz="3200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25723" y="6424797"/>
            <a:ext cx="8153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09828"/>
              </a:buClr>
              <a:buChar char="•"/>
              <a:defRPr sz="3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hangingPunct="0">
              <a:spcBef>
                <a:spcPct val="50000"/>
              </a:spcBef>
              <a:buClrTx/>
              <a:buFontTx/>
              <a:buNone/>
              <a:defRPr/>
            </a:pPr>
            <a:r>
              <a:rPr lang="nl-NL" altLang="en-US" sz="1200" b="1" dirty="0" smtClean="0">
                <a:solidFill>
                  <a:srgbClr val="FFFFFF"/>
                </a:solidFill>
                <a:latin typeface="Arial"/>
              </a:rPr>
              <a:t>O’Brien S, et al. </a:t>
            </a:r>
            <a:r>
              <a:rPr lang="nl-NL" altLang="en-US" sz="1200" b="1" i="1" dirty="0" smtClean="0">
                <a:solidFill>
                  <a:srgbClr val="FFFFFF"/>
                </a:solidFill>
                <a:latin typeface="Arial"/>
              </a:rPr>
              <a:t>Blood. </a:t>
            </a:r>
            <a:r>
              <a:rPr lang="nl-NL" altLang="en-US" sz="1200" b="1" dirty="0" smtClean="0">
                <a:solidFill>
                  <a:srgbClr val="FFFFFF"/>
                </a:solidFill>
                <a:latin typeface="Arial"/>
              </a:rPr>
              <a:t>2013;124: Abstract  327. </a:t>
            </a:r>
          </a:p>
        </p:txBody>
      </p:sp>
    </p:spTree>
    <p:extLst>
      <p:ext uri="{BB962C8B-B14F-4D97-AF65-F5344CB8AC3E}">
        <p14:creationId xmlns:p14="http://schemas.microsoft.com/office/powerpoint/2010/main" val="412637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1751" y="5476186"/>
            <a:ext cx="8734587" cy="630685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700" dirty="0" smtClean="0"/>
              <a:t>Best response (ORR+PR-L) by IRC without second confirmatory CT scan: 74% (95% CI: 66-80) </a:t>
            </a: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700" dirty="0" smtClean="0"/>
              <a:t>Median DOR was not reached; 12-month DOR rate: 88.3%</a:t>
            </a:r>
            <a:endParaRPr lang="en-US" sz="17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7280" y="0"/>
            <a:ext cx="8045356" cy="1143000"/>
          </a:xfrm>
        </p:spPr>
        <p:txBody>
          <a:bodyPr>
            <a:normAutofit/>
          </a:bodyPr>
          <a:lstStyle/>
          <a:p>
            <a:r>
              <a:rPr lang="en-NZ" dirty="0" smtClean="0"/>
              <a:t>Overall Response: </a:t>
            </a:r>
            <a:br>
              <a:rPr lang="en-NZ" dirty="0" smtClean="0"/>
            </a:br>
            <a:r>
              <a:rPr lang="en-NZ" dirty="0" smtClean="0"/>
              <a:t>Investigator and IRC Assessment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3483" y="6222393"/>
            <a:ext cx="8480974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Unknown/missing/not applicable/not evaluable: 6% (8/144); PR-L, partial response with lymphocytosis.</a:t>
            </a:r>
          </a:p>
          <a:p>
            <a:pPr>
              <a:lnSpc>
                <a:spcPct val="90000"/>
              </a:lnSpc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Confirmed responses by IRC required second confirmatory CT scan performed at least 2 months after the first scan.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539050" y="5206972"/>
            <a:ext cx="26575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 smtClean="0"/>
              <a:t>Median follow-up: 11.5 months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866163" y="1113190"/>
            <a:ext cx="4005618" cy="4311175"/>
            <a:chOff x="-76200" y="689866"/>
            <a:chExt cx="9144000" cy="5259952"/>
          </a:xfrm>
        </p:grpSpPr>
        <p:graphicFrame>
          <p:nvGraphicFramePr>
            <p:cNvPr id="2" name="Chart 1"/>
            <p:cNvGraphicFramePr/>
            <p:nvPr>
              <p:extLst>
                <p:ext uri="{D42A27DB-BD31-4B8C-83A1-F6EECF244321}">
                  <p14:modId xmlns:p14="http://schemas.microsoft.com/office/powerpoint/2010/main" val="2745547840"/>
                </p:ext>
              </p:extLst>
            </p:nvPr>
          </p:nvGraphicFramePr>
          <p:xfrm flipH="1">
            <a:off x="-76200" y="689866"/>
            <a:ext cx="9144000" cy="469899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1797602" y="2781103"/>
              <a:ext cx="1380040" cy="375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60%</a:t>
              </a:r>
              <a:endParaRPr 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73012" y="5311451"/>
              <a:ext cx="3270241" cy="638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 smtClean="0">
                  <a:latin typeface="Arial" panose="020B0604020202020204" pitchFamily="34" charset="0"/>
                </a:rPr>
                <a:t>Ibrutinib</a:t>
              </a:r>
              <a:r>
                <a:rPr lang="en-US" sz="1400" b="1" dirty="0" smtClean="0">
                  <a:latin typeface="Arial" panose="020B0604020202020204" pitchFamily="34" charset="0"/>
                </a:rPr>
                <a:t/>
              </a:r>
              <a:br>
                <a:rPr lang="en-US" sz="1400" b="1" dirty="0" smtClean="0">
                  <a:latin typeface="Arial" panose="020B0604020202020204" pitchFamily="34" charset="0"/>
                </a:rPr>
              </a:br>
              <a:r>
                <a:rPr lang="en-US" sz="1400" b="1" dirty="0" smtClean="0">
                  <a:latin typeface="Arial" panose="020B0604020202020204" pitchFamily="34" charset="0"/>
                </a:rPr>
                <a:t>(N = 144)</a:t>
              </a:r>
              <a:endParaRPr lang="en-US" sz="1400" b="1" dirty="0">
                <a:latin typeface="Arial" panose="020B0604020202020204" pitchFamily="34" charset="0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237121" y="4870567"/>
              <a:ext cx="1353765" cy="525714"/>
              <a:chOff x="1141585" y="4870567"/>
              <a:chExt cx="1353765" cy="525714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1141585" y="4870567"/>
                <a:ext cx="1157080" cy="5257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PR-L</a:t>
                </a:r>
              </a:p>
              <a:p>
                <a:r>
                  <a:rPr lang="en-US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PR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342951" y="5102690"/>
                <a:ext cx="152399" cy="142278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342410" y="4944493"/>
                <a:ext cx="152399" cy="14227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4" name="TextBox 3"/>
          <p:cNvSpPr txBox="1"/>
          <p:nvPr/>
        </p:nvSpPr>
        <p:spPr>
          <a:xfrm>
            <a:off x="6291540" y="1039925"/>
            <a:ext cx="1997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latin typeface="Arial" panose="020B0604020202020204" pitchFamily="34" charset="0"/>
              </a:rPr>
              <a:t>IRC Assessment</a:t>
            </a:r>
            <a:endParaRPr lang="en-NZ" b="1" dirty="0">
              <a:latin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38739" y="201824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</a:rPr>
              <a:t>65%</a:t>
            </a:r>
            <a:endParaRPr lang="en-US" b="1" dirty="0">
              <a:latin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58457" y="904636"/>
            <a:ext cx="4496610" cy="4514488"/>
            <a:chOff x="4291790" y="1244377"/>
            <a:chExt cx="4496610" cy="4514488"/>
          </a:xfrm>
        </p:grpSpPr>
        <p:sp>
          <p:nvSpPr>
            <p:cNvPr id="88" name="TextBox 87"/>
            <p:cNvSpPr txBox="1"/>
            <p:nvPr/>
          </p:nvSpPr>
          <p:spPr>
            <a:xfrm>
              <a:off x="5910436" y="5235645"/>
              <a:ext cx="16968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>
                  <a:latin typeface="Arial" panose="020B0604020202020204" pitchFamily="34" charset="0"/>
                </a:rPr>
                <a:t>I</a:t>
              </a:r>
              <a:r>
                <a:rPr lang="en-US" sz="1400" b="1" dirty="0" err="1" smtClean="0">
                  <a:latin typeface="Arial" panose="020B0604020202020204" pitchFamily="34" charset="0"/>
                </a:rPr>
                <a:t>brutinib</a:t>
              </a:r>
              <a:endParaRPr lang="en-US" sz="1400" b="1" dirty="0" smtClean="0">
                <a:latin typeface="Arial" panose="020B0604020202020204" pitchFamily="34" charset="0"/>
              </a:endParaRPr>
            </a:p>
            <a:p>
              <a:pPr algn="ctr"/>
              <a:r>
                <a:rPr lang="en-US" sz="1400" b="1" dirty="0" smtClean="0">
                  <a:latin typeface="Arial" panose="020B0604020202020204" pitchFamily="34" charset="0"/>
                </a:rPr>
                <a:t>(N = 144)</a:t>
              </a:r>
              <a:endParaRPr lang="en-US" sz="1400" b="1" dirty="0">
                <a:latin typeface="Arial" panose="020B060402020202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825629" y="1366949"/>
              <a:ext cx="2907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b="1" dirty="0" smtClean="0">
                  <a:latin typeface="Arial" panose="020B0604020202020204" pitchFamily="34" charset="0"/>
                </a:rPr>
                <a:t>Investigator Assessment</a:t>
              </a:r>
              <a:endParaRPr lang="en-NZ" b="1" dirty="0">
                <a:latin typeface="Arial" panose="020B0604020202020204" pitchFamily="34" charset="0"/>
              </a:endParaRPr>
            </a:p>
          </p:txBody>
        </p:sp>
        <p:graphicFrame>
          <p:nvGraphicFramePr>
            <p:cNvPr id="69" name="Chart 68"/>
            <p:cNvGraphicFramePr/>
            <p:nvPr>
              <p:extLst>
                <p:ext uri="{D42A27DB-BD31-4B8C-83A1-F6EECF244321}">
                  <p14:modId xmlns:p14="http://schemas.microsoft.com/office/powerpoint/2010/main" val="1083042066"/>
                </p:ext>
              </p:extLst>
            </p:nvPr>
          </p:nvGraphicFramePr>
          <p:xfrm>
            <a:off x="4291790" y="1244377"/>
            <a:ext cx="4496610" cy="406797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cxnSp>
          <p:nvCxnSpPr>
            <p:cNvPr id="29" name="Straight Connector 28"/>
            <p:cNvCxnSpPr/>
            <p:nvPr/>
          </p:nvCxnSpPr>
          <p:spPr bwMode="auto">
            <a:xfrm flipV="1">
              <a:off x="5872346" y="2159906"/>
              <a:ext cx="296214" cy="1287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9" name="Group 8"/>
            <p:cNvGrpSpPr/>
            <p:nvPr/>
          </p:nvGrpSpPr>
          <p:grpSpPr>
            <a:xfrm>
              <a:off x="5066701" y="4852669"/>
              <a:ext cx="727334" cy="769441"/>
              <a:chOff x="-1120005" y="4952461"/>
              <a:chExt cx="727334" cy="769441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-1120005" y="4952461"/>
                <a:ext cx="726518" cy="769441"/>
                <a:chOff x="4466324" y="5940620"/>
                <a:chExt cx="726518" cy="769441"/>
              </a:xfrm>
            </p:grpSpPr>
            <p:sp>
              <p:nvSpPr>
                <p:cNvPr id="92" name="TextBox 91"/>
                <p:cNvSpPr txBox="1"/>
                <p:nvPr/>
              </p:nvSpPr>
              <p:spPr>
                <a:xfrm>
                  <a:off x="4466324" y="5940620"/>
                  <a:ext cx="506870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CR</a:t>
                  </a:r>
                </a:p>
                <a:p>
                  <a:r>
                    <a:rPr lang="en-US" sz="1100" dirty="0" err="1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CRi</a:t>
                  </a:r>
                  <a:endParaRPr lang="en-US" sz="11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r>
                    <a:rPr lang="en-US" sz="11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PR-L</a:t>
                  </a:r>
                </a:p>
                <a:p>
                  <a:r>
                    <a:rPr lang="en-US" sz="11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PR</a:t>
                  </a:r>
                  <a:endParaRPr lang="en-US" sz="11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7" name="Group 16"/>
                <p:cNvGrpSpPr/>
                <p:nvPr/>
              </p:nvGrpSpPr>
              <p:grpSpPr>
                <a:xfrm>
                  <a:off x="5126082" y="6052854"/>
                  <a:ext cx="66760" cy="525362"/>
                  <a:chOff x="5126082" y="6052854"/>
                  <a:chExt cx="66760" cy="525362"/>
                </a:xfrm>
              </p:grpSpPr>
              <p:sp>
                <p:nvSpPr>
                  <p:cNvPr id="90" name="Rectangle 89"/>
                  <p:cNvSpPr/>
                  <p:nvPr/>
                </p:nvSpPr>
                <p:spPr>
                  <a:xfrm>
                    <a:off x="5126082" y="6461602"/>
                    <a:ext cx="66760" cy="116614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91" name="Rectangle 90"/>
                  <p:cNvSpPr/>
                  <p:nvPr/>
                </p:nvSpPr>
                <p:spPr>
                  <a:xfrm>
                    <a:off x="5126082" y="6326258"/>
                    <a:ext cx="66760" cy="116614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38" name="Rectangle 37"/>
                  <p:cNvSpPr/>
                  <p:nvPr/>
                </p:nvSpPr>
                <p:spPr>
                  <a:xfrm>
                    <a:off x="5126082" y="6052854"/>
                    <a:ext cx="66760" cy="116614"/>
                  </a:xfrm>
                  <a:prstGeom prst="rect">
                    <a:avLst/>
                  </a:prstGeom>
                  <a:solidFill>
                    <a:srgbClr val="92D050"/>
                  </a:solidFill>
                  <a:ln>
                    <a:solidFill>
                      <a:srgbClr val="92D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  <a:latin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32" name="Rectangle 31"/>
              <p:cNvSpPr/>
              <p:nvPr/>
            </p:nvSpPr>
            <p:spPr>
              <a:xfrm>
                <a:off x="-459431" y="5203727"/>
                <a:ext cx="66760" cy="11661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FD92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33" name="TextBox 32"/>
          <p:cNvSpPr txBox="1"/>
          <p:nvPr/>
        </p:nvSpPr>
        <p:spPr>
          <a:xfrm rot="16200000">
            <a:off x="-718285" y="2912471"/>
            <a:ext cx="2143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</a:rPr>
              <a:t>Percent of Responders</a:t>
            </a:r>
            <a:endParaRPr lang="en-US" sz="1400" b="1" dirty="0">
              <a:latin typeface="Arial" panose="020B0604020202020204" pitchFamily="34" charset="0"/>
            </a:endParaRPr>
          </a:p>
        </p:txBody>
      </p:sp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325723" y="6574925"/>
            <a:ext cx="8153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09828"/>
              </a:buClr>
              <a:buChar char="•"/>
              <a:defRPr sz="3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hangingPunct="0">
              <a:spcBef>
                <a:spcPct val="50000"/>
              </a:spcBef>
              <a:buClrTx/>
              <a:buFontTx/>
              <a:buNone/>
              <a:defRPr/>
            </a:pPr>
            <a:r>
              <a:rPr lang="nl-NL" altLang="en-US" sz="1200" b="1" dirty="0" smtClean="0">
                <a:solidFill>
                  <a:srgbClr val="FFFFFF"/>
                </a:solidFill>
                <a:latin typeface="Arial"/>
              </a:rPr>
              <a:t>O’Brien S, et al. </a:t>
            </a:r>
            <a:r>
              <a:rPr lang="nl-NL" altLang="en-US" sz="1200" b="1" i="1" dirty="0" smtClean="0">
                <a:solidFill>
                  <a:srgbClr val="FFFFFF"/>
                </a:solidFill>
                <a:latin typeface="Arial"/>
              </a:rPr>
              <a:t>Blood. </a:t>
            </a:r>
            <a:r>
              <a:rPr lang="nl-NL" altLang="en-US" sz="1200" b="1" dirty="0" smtClean="0">
                <a:solidFill>
                  <a:srgbClr val="FFFFFF"/>
                </a:solidFill>
                <a:latin typeface="Arial"/>
              </a:rPr>
              <a:t>2013;124: Abstract  327. </a:t>
            </a:r>
          </a:p>
        </p:txBody>
      </p:sp>
    </p:spTree>
    <p:extLst>
      <p:ext uri="{BB962C8B-B14F-4D97-AF65-F5344CB8AC3E}">
        <p14:creationId xmlns:p14="http://schemas.microsoft.com/office/powerpoint/2010/main" val="389092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15012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Overall Response Rate* by Subgroup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6859" y="6340587"/>
            <a:ext cx="28023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</a:rPr>
              <a:t>*Based on investigator-assessed ORR</a:t>
            </a:r>
            <a:endParaRPr lang="en-US" sz="1200" dirty="0">
              <a:latin typeface="Arial" panose="020B0604020202020204" pitchFamily="34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25723" y="6533981"/>
            <a:ext cx="8153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09828"/>
              </a:buClr>
              <a:buChar char="•"/>
              <a:defRPr sz="3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hangingPunct="0">
              <a:spcBef>
                <a:spcPct val="50000"/>
              </a:spcBef>
              <a:buClrTx/>
              <a:buFontTx/>
              <a:buNone/>
              <a:defRPr/>
            </a:pPr>
            <a:r>
              <a:rPr lang="nl-NL" altLang="en-US" sz="1200" b="1" dirty="0" smtClean="0">
                <a:solidFill>
                  <a:srgbClr val="FFFFFF"/>
                </a:solidFill>
                <a:latin typeface="Arial"/>
              </a:rPr>
              <a:t>O’Brien S, et al. </a:t>
            </a:r>
            <a:r>
              <a:rPr lang="nl-NL" altLang="en-US" sz="1200" b="1" i="1" dirty="0" smtClean="0">
                <a:solidFill>
                  <a:srgbClr val="FFFFFF"/>
                </a:solidFill>
                <a:latin typeface="Arial"/>
              </a:rPr>
              <a:t>Blood. </a:t>
            </a:r>
            <a:r>
              <a:rPr lang="nl-NL" altLang="en-US" sz="1200" b="1" dirty="0" smtClean="0">
                <a:solidFill>
                  <a:srgbClr val="FFFFFF"/>
                </a:solidFill>
                <a:latin typeface="Arial"/>
              </a:rPr>
              <a:t>2013;124: Abstract  327.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36936" y="3169222"/>
            <a:ext cx="191796" cy="380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9430" y="1168024"/>
            <a:ext cx="2770495" cy="4900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4000"/>
              </a:lnSpc>
            </a:pPr>
            <a:r>
              <a:rPr lang="en-US" sz="1200" b="1" dirty="0" smtClean="0"/>
              <a:t>All Subjects</a:t>
            </a:r>
          </a:p>
          <a:p>
            <a:pPr>
              <a:lnSpc>
                <a:spcPct val="84000"/>
              </a:lnSpc>
            </a:pPr>
            <a:r>
              <a:rPr lang="en-US" sz="1200" b="1" dirty="0" smtClean="0"/>
              <a:t>Age</a:t>
            </a:r>
          </a:p>
          <a:p>
            <a:pPr>
              <a:lnSpc>
                <a:spcPct val="84000"/>
              </a:lnSpc>
            </a:pPr>
            <a:r>
              <a:rPr lang="en-US" sz="1200" b="1" dirty="0"/>
              <a:t> </a:t>
            </a:r>
            <a:r>
              <a:rPr lang="en-US" sz="1200" b="1" dirty="0" smtClean="0"/>
              <a:t> &lt;65 Years</a:t>
            </a:r>
          </a:p>
          <a:p>
            <a:pPr>
              <a:lnSpc>
                <a:spcPct val="84000"/>
              </a:lnSpc>
            </a:pPr>
            <a:r>
              <a:rPr lang="en-US" sz="1200" b="1" dirty="0"/>
              <a:t> </a:t>
            </a:r>
            <a:r>
              <a:rPr lang="en-US" sz="1200" b="1" dirty="0" smtClean="0"/>
              <a:t> </a:t>
            </a:r>
            <a:r>
              <a:rPr lang="en-US" sz="1200" b="1" dirty="0" smtClean="0">
                <a:latin typeface="Arial"/>
                <a:cs typeface="Arial"/>
              </a:rPr>
              <a:t>≥65 Years</a:t>
            </a:r>
          </a:p>
          <a:p>
            <a:pPr>
              <a:lnSpc>
                <a:spcPct val="84000"/>
              </a:lnSpc>
            </a:pPr>
            <a:r>
              <a:rPr lang="en-US" sz="1200" b="1" dirty="0" smtClean="0">
                <a:latin typeface="Arial"/>
                <a:cs typeface="Arial"/>
              </a:rPr>
              <a:t>Gender</a:t>
            </a:r>
          </a:p>
          <a:p>
            <a:pPr>
              <a:lnSpc>
                <a:spcPct val="84000"/>
              </a:lnSpc>
            </a:pPr>
            <a:r>
              <a:rPr lang="en-US" sz="1200" b="1" dirty="0">
                <a:latin typeface="Arial"/>
                <a:cs typeface="Arial"/>
              </a:rPr>
              <a:t> </a:t>
            </a:r>
            <a:r>
              <a:rPr lang="en-US" sz="1200" b="1" dirty="0" smtClean="0">
                <a:latin typeface="Arial"/>
                <a:cs typeface="Arial"/>
              </a:rPr>
              <a:t> Female</a:t>
            </a:r>
          </a:p>
          <a:p>
            <a:pPr>
              <a:lnSpc>
                <a:spcPct val="84000"/>
              </a:lnSpc>
            </a:pPr>
            <a:r>
              <a:rPr lang="en-US" sz="1200" b="1" dirty="0">
                <a:latin typeface="Arial"/>
                <a:cs typeface="Arial"/>
              </a:rPr>
              <a:t> </a:t>
            </a:r>
            <a:r>
              <a:rPr lang="en-US" sz="1200" b="1" dirty="0" smtClean="0">
                <a:latin typeface="Arial"/>
                <a:cs typeface="Arial"/>
              </a:rPr>
              <a:t> Male</a:t>
            </a:r>
          </a:p>
          <a:p>
            <a:pPr>
              <a:lnSpc>
                <a:spcPct val="84000"/>
              </a:lnSpc>
            </a:pPr>
            <a:r>
              <a:rPr lang="en-US" sz="1200" b="1" dirty="0" smtClean="0">
                <a:latin typeface="Arial"/>
                <a:cs typeface="Arial"/>
              </a:rPr>
              <a:t>Rai stage at baseline</a:t>
            </a:r>
          </a:p>
          <a:p>
            <a:pPr>
              <a:lnSpc>
                <a:spcPct val="84000"/>
              </a:lnSpc>
            </a:pPr>
            <a:r>
              <a:rPr lang="en-US" sz="1200" b="1" dirty="0" smtClean="0">
                <a:latin typeface="Arial"/>
                <a:cs typeface="Arial"/>
              </a:rPr>
              <a:t>  Stage 0-II</a:t>
            </a:r>
          </a:p>
          <a:p>
            <a:pPr>
              <a:lnSpc>
                <a:spcPct val="84000"/>
              </a:lnSpc>
            </a:pPr>
            <a:r>
              <a:rPr lang="en-US" sz="1200" b="1" dirty="0">
                <a:latin typeface="Arial"/>
                <a:cs typeface="Arial"/>
              </a:rPr>
              <a:t> </a:t>
            </a:r>
            <a:r>
              <a:rPr lang="en-US" sz="1200" b="1" dirty="0" smtClean="0">
                <a:latin typeface="Arial"/>
                <a:cs typeface="Arial"/>
              </a:rPr>
              <a:t> Stage III-IV</a:t>
            </a:r>
          </a:p>
          <a:p>
            <a:pPr>
              <a:lnSpc>
                <a:spcPct val="84000"/>
              </a:lnSpc>
            </a:pPr>
            <a:r>
              <a:rPr lang="en-US" sz="1200" b="1" dirty="0" smtClean="0">
                <a:latin typeface="Arial"/>
                <a:cs typeface="Arial"/>
              </a:rPr>
              <a:t>Bulky disease at baseline ≥5 cm</a:t>
            </a:r>
          </a:p>
          <a:p>
            <a:pPr>
              <a:lnSpc>
                <a:spcPct val="84000"/>
              </a:lnSpc>
            </a:pPr>
            <a:r>
              <a:rPr lang="en-US" sz="1200" b="1" dirty="0" smtClean="0">
                <a:latin typeface="Arial"/>
                <a:cs typeface="Arial"/>
              </a:rPr>
              <a:t>Number of prior systemic therapies</a:t>
            </a:r>
          </a:p>
          <a:p>
            <a:pPr>
              <a:lnSpc>
                <a:spcPct val="84000"/>
              </a:lnSpc>
            </a:pPr>
            <a:r>
              <a:rPr lang="en-US" sz="1200" b="1" dirty="0">
                <a:latin typeface="Arial"/>
                <a:cs typeface="Arial"/>
              </a:rPr>
              <a:t> </a:t>
            </a:r>
            <a:r>
              <a:rPr lang="en-US" sz="1200" b="1" dirty="0" smtClean="0">
                <a:latin typeface="Arial"/>
                <a:cs typeface="Arial"/>
              </a:rPr>
              <a:t> 1</a:t>
            </a:r>
          </a:p>
          <a:p>
            <a:pPr>
              <a:lnSpc>
                <a:spcPct val="84000"/>
              </a:lnSpc>
            </a:pPr>
            <a:r>
              <a:rPr lang="en-US" sz="1200" b="1" dirty="0">
                <a:latin typeface="Arial"/>
                <a:cs typeface="Arial"/>
              </a:rPr>
              <a:t> </a:t>
            </a:r>
            <a:r>
              <a:rPr lang="en-US" sz="1200" b="1" dirty="0" smtClean="0">
                <a:latin typeface="Arial"/>
                <a:cs typeface="Arial"/>
              </a:rPr>
              <a:t> 2</a:t>
            </a:r>
          </a:p>
          <a:p>
            <a:pPr>
              <a:lnSpc>
                <a:spcPct val="84000"/>
              </a:lnSpc>
            </a:pPr>
            <a:r>
              <a:rPr lang="en-US" sz="1200" b="1" dirty="0">
                <a:latin typeface="Arial"/>
                <a:cs typeface="Arial"/>
              </a:rPr>
              <a:t> </a:t>
            </a:r>
            <a:r>
              <a:rPr lang="en-US" sz="1200" b="1" dirty="0" smtClean="0">
                <a:latin typeface="Arial"/>
                <a:cs typeface="Arial"/>
              </a:rPr>
              <a:t> ≥3</a:t>
            </a:r>
          </a:p>
          <a:p>
            <a:pPr>
              <a:lnSpc>
                <a:spcPct val="84000"/>
              </a:lnSpc>
            </a:pPr>
            <a:r>
              <a:rPr lang="en-US" sz="1200" b="1" dirty="0" smtClean="0">
                <a:latin typeface="Arial"/>
                <a:cs typeface="Arial"/>
              </a:rPr>
              <a:t>Prior </a:t>
            </a:r>
            <a:r>
              <a:rPr lang="en-US" sz="1200" b="1" dirty="0" err="1" smtClean="0">
                <a:latin typeface="Arial"/>
                <a:cs typeface="Arial"/>
              </a:rPr>
              <a:t>fludarabine</a:t>
            </a:r>
            <a:endParaRPr lang="en-US" sz="1200" b="1" dirty="0" smtClean="0">
              <a:latin typeface="Arial"/>
              <a:cs typeface="Arial"/>
            </a:endParaRPr>
          </a:p>
          <a:p>
            <a:pPr>
              <a:lnSpc>
                <a:spcPct val="84000"/>
              </a:lnSpc>
            </a:pPr>
            <a:r>
              <a:rPr lang="en-US" sz="1200" b="1" dirty="0">
                <a:latin typeface="Arial"/>
                <a:cs typeface="Arial"/>
              </a:rPr>
              <a:t> </a:t>
            </a:r>
            <a:r>
              <a:rPr lang="en-US" sz="1200" b="1" dirty="0" smtClean="0">
                <a:latin typeface="Arial"/>
                <a:cs typeface="Arial"/>
              </a:rPr>
              <a:t> No</a:t>
            </a:r>
          </a:p>
          <a:p>
            <a:pPr>
              <a:lnSpc>
                <a:spcPct val="84000"/>
              </a:lnSpc>
            </a:pPr>
            <a:r>
              <a:rPr lang="en-US" sz="1200" b="1" dirty="0">
                <a:latin typeface="Arial"/>
                <a:cs typeface="Arial"/>
              </a:rPr>
              <a:t> </a:t>
            </a:r>
            <a:r>
              <a:rPr lang="en-US" sz="1200" b="1" dirty="0" smtClean="0">
                <a:latin typeface="Arial"/>
                <a:cs typeface="Arial"/>
              </a:rPr>
              <a:t> Yes</a:t>
            </a:r>
          </a:p>
          <a:p>
            <a:pPr>
              <a:lnSpc>
                <a:spcPct val="84000"/>
              </a:lnSpc>
            </a:pPr>
            <a:r>
              <a:rPr lang="en-US" sz="1200" b="1" dirty="0" smtClean="0">
                <a:latin typeface="Arial"/>
                <a:cs typeface="Arial"/>
              </a:rPr>
              <a:t>LDH ≥250 U’L</a:t>
            </a:r>
          </a:p>
          <a:p>
            <a:pPr>
              <a:lnSpc>
                <a:spcPct val="84000"/>
              </a:lnSpc>
            </a:pPr>
            <a:r>
              <a:rPr lang="el-GR" sz="1200" b="1" dirty="0" smtClean="0">
                <a:latin typeface="Arial"/>
                <a:cs typeface="Arial"/>
              </a:rPr>
              <a:t>β</a:t>
            </a:r>
            <a:r>
              <a:rPr lang="en-US" sz="1200" b="1" dirty="0" smtClean="0">
                <a:latin typeface="Arial"/>
                <a:cs typeface="Arial"/>
              </a:rPr>
              <a:t>2-microglobulin</a:t>
            </a:r>
          </a:p>
          <a:p>
            <a:pPr>
              <a:lnSpc>
                <a:spcPct val="84000"/>
              </a:lnSpc>
            </a:pPr>
            <a:r>
              <a:rPr lang="en-US" sz="1200" b="1" dirty="0">
                <a:latin typeface="Arial"/>
                <a:cs typeface="Arial"/>
              </a:rPr>
              <a:t> </a:t>
            </a:r>
            <a:r>
              <a:rPr lang="en-US" sz="1200" b="1" dirty="0" smtClean="0">
                <a:latin typeface="Arial"/>
                <a:cs typeface="Arial"/>
              </a:rPr>
              <a:t> &lt;3.5</a:t>
            </a:r>
          </a:p>
          <a:p>
            <a:pPr>
              <a:lnSpc>
                <a:spcPct val="84000"/>
              </a:lnSpc>
            </a:pPr>
            <a:r>
              <a:rPr lang="en-US" sz="1200" b="1" dirty="0">
                <a:latin typeface="Arial"/>
                <a:cs typeface="Arial"/>
              </a:rPr>
              <a:t> </a:t>
            </a:r>
            <a:r>
              <a:rPr lang="en-US" sz="1200" b="1" dirty="0" smtClean="0">
                <a:latin typeface="Arial"/>
                <a:cs typeface="Arial"/>
              </a:rPr>
              <a:t> ≥3.5</a:t>
            </a:r>
          </a:p>
          <a:p>
            <a:pPr>
              <a:lnSpc>
                <a:spcPct val="84000"/>
              </a:lnSpc>
            </a:pPr>
            <a:r>
              <a:rPr lang="en-US" sz="1200" b="1" dirty="0" smtClean="0">
                <a:latin typeface="Arial"/>
                <a:cs typeface="Arial"/>
              </a:rPr>
              <a:t>Del17p</a:t>
            </a:r>
          </a:p>
          <a:p>
            <a:pPr>
              <a:lnSpc>
                <a:spcPct val="84000"/>
              </a:lnSpc>
            </a:pPr>
            <a:r>
              <a:rPr lang="en-US" sz="1200" b="1" dirty="0" smtClean="0">
                <a:latin typeface="Arial"/>
                <a:cs typeface="Arial"/>
              </a:rPr>
              <a:t>  &lt; median %</a:t>
            </a:r>
          </a:p>
          <a:p>
            <a:pPr>
              <a:lnSpc>
                <a:spcPct val="84000"/>
              </a:lnSpc>
            </a:pPr>
            <a:r>
              <a:rPr lang="en-US" sz="1200" b="1" dirty="0">
                <a:latin typeface="Arial"/>
                <a:cs typeface="Arial"/>
              </a:rPr>
              <a:t> </a:t>
            </a:r>
            <a:r>
              <a:rPr lang="en-US" sz="1200" b="1" dirty="0" smtClean="0">
                <a:latin typeface="Arial"/>
                <a:cs typeface="Arial"/>
              </a:rPr>
              <a:t> ≥ median %</a:t>
            </a:r>
          </a:p>
          <a:p>
            <a:pPr>
              <a:lnSpc>
                <a:spcPct val="84000"/>
              </a:lnSpc>
            </a:pPr>
            <a:r>
              <a:rPr lang="en-US" sz="1200" b="1" dirty="0" smtClean="0">
                <a:latin typeface="Arial"/>
                <a:cs typeface="Arial"/>
              </a:rPr>
              <a:t>Del17p quartiles</a:t>
            </a:r>
          </a:p>
          <a:p>
            <a:pPr>
              <a:lnSpc>
                <a:spcPct val="84000"/>
              </a:lnSpc>
            </a:pPr>
            <a:r>
              <a:rPr lang="en-US" sz="1200" b="1" dirty="0">
                <a:latin typeface="Arial"/>
                <a:cs typeface="Arial"/>
              </a:rPr>
              <a:t> </a:t>
            </a:r>
            <a:r>
              <a:rPr lang="en-US" sz="1200" b="1" dirty="0" smtClean="0">
                <a:latin typeface="Arial"/>
                <a:cs typeface="Arial"/>
              </a:rPr>
              <a:t> &lt;25% quartiles</a:t>
            </a:r>
          </a:p>
          <a:p>
            <a:pPr>
              <a:lnSpc>
                <a:spcPct val="84000"/>
              </a:lnSpc>
            </a:pPr>
            <a:r>
              <a:rPr lang="en-US" sz="1200" b="1" dirty="0">
                <a:latin typeface="Arial"/>
                <a:cs typeface="Arial"/>
              </a:rPr>
              <a:t> </a:t>
            </a:r>
            <a:r>
              <a:rPr lang="en-US" sz="1200" b="1" dirty="0" smtClean="0">
                <a:latin typeface="Arial"/>
                <a:cs typeface="Arial"/>
              </a:rPr>
              <a:t> 25-50% quartiles</a:t>
            </a:r>
          </a:p>
          <a:p>
            <a:pPr>
              <a:lnSpc>
                <a:spcPct val="84000"/>
              </a:lnSpc>
            </a:pPr>
            <a:r>
              <a:rPr lang="en-US" sz="1200" b="1" dirty="0">
                <a:latin typeface="Arial"/>
                <a:cs typeface="Arial"/>
              </a:rPr>
              <a:t> </a:t>
            </a:r>
            <a:r>
              <a:rPr lang="en-US" sz="1200" b="1" dirty="0" smtClean="0">
                <a:latin typeface="Arial"/>
                <a:cs typeface="Arial"/>
              </a:rPr>
              <a:t> 50%-75% quartiles</a:t>
            </a:r>
          </a:p>
          <a:p>
            <a:pPr>
              <a:lnSpc>
                <a:spcPct val="84000"/>
              </a:lnSpc>
            </a:pPr>
            <a:r>
              <a:rPr lang="en-US" sz="1200" b="1" dirty="0">
                <a:latin typeface="Arial"/>
                <a:cs typeface="Arial"/>
              </a:rPr>
              <a:t> </a:t>
            </a:r>
            <a:r>
              <a:rPr lang="en-US" sz="1200" b="1" dirty="0" smtClean="0">
                <a:latin typeface="Arial"/>
                <a:cs typeface="Arial"/>
              </a:rPr>
              <a:t> ≥75% quartiles</a:t>
            </a:r>
          </a:p>
          <a:p>
            <a:pPr>
              <a:lnSpc>
                <a:spcPct val="84000"/>
              </a:lnSpc>
            </a:pPr>
            <a:r>
              <a:rPr lang="en-US" sz="1200" b="1" dirty="0" smtClean="0">
                <a:latin typeface="Arial"/>
                <a:cs typeface="Arial"/>
              </a:rPr>
              <a:t>Del11q present</a:t>
            </a:r>
            <a:endParaRPr 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472916" y="956053"/>
            <a:ext cx="2770495" cy="247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4000"/>
              </a:lnSpc>
            </a:pPr>
            <a:r>
              <a:rPr lang="en-US" sz="1200" b="1" u="sng" dirty="0" smtClean="0"/>
              <a:t>N           ORR        95% CI</a:t>
            </a:r>
            <a:endParaRPr lang="en-US" sz="1200" b="1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6414445" y="1168024"/>
            <a:ext cx="532272" cy="4900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4000"/>
              </a:lnSpc>
            </a:pPr>
            <a:r>
              <a:rPr lang="en-US" sz="1200" b="1" dirty="0" smtClean="0"/>
              <a:t>144</a:t>
            </a:r>
          </a:p>
          <a:p>
            <a:pPr>
              <a:lnSpc>
                <a:spcPct val="84000"/>
              </a:lnSpc>
            </a:pPr>
            <a:endParaRPr lang="en-US" sz="1200" b="1" dirty="0" smtClean="0"/>
          </a:p>
          <a:p>
            <a:pPr>
              <a:lnSpc>
                <a:spcPct val="84000"/>
              </a:lnSpc>
            </a:pPr>
            <a:r>
              <a:rPr lang="en-US" sz="1200" b="1" dirty="0" smtClean="0"/>
              <a:t>75</a:t>
            </a:r>
          </a:p>
          <a:p>
            <a:pPr>
              <a:lnSpc>
                <a:spcPct val="84000"/>
              </a:lnSpc>
            </a:pPr>
            <a:r>
              <a:rPr lang="en-US" sz="1200" b="1" dirty="0" smtClean="0"/>
              <a:t>69</a:t>
            </a:r>
          </a:p>
          <a:p>
            <a:pPr>
              <a:lnSpc>
                <a:spcPct val="84000"/>
              </a:lnSpc>
            </a:pPr>
            <a:endParaRPr lang="en-US" sz="1200" b="1" dirty="0" smtClean="0"/>
          </a:p>
          <a:p>
            <a:pPr>
              <a:lnSpc>
                <a:spcPct val="84000"/>
              </a:lnSpc>
            </a:pPr>
            <a:r>
              <a:rPr lang="en-US" sz="1200" b="1" dirty="0" smtClean="0"/>
              <a:t>48</a:t>
            </a:r>
          </a:p>
          <a:p>
            <a:pPr>
              <a:lnSpc>
                <a:spcPct val="84000"/>
              </a:lnSpc>
            </a:pPr>
            <a:r>
              <a:rPr lang="en-US" sz="1200" b="1" dirty="0" smtClean="0"/>
              <a:t>96</a:t>
            </a:r>
          </a:p>
          <a:p>
            <a:pPr>
              <a:lnSpc>
                <a:spcPct val="84000"/>
              </a:lnSpc>
            </a:pPr>
            <a:endParaRPr lang="en-US" sz="1200" b="1" dirty="0" smtClean="0"/>
          </a:p>
          <a:p>
            <a:pPr>
              <a:lnSpc>
                <a:spcPct val="84000"/>
              </a:lnSpc>
            </a:pPr>
            <a:r>
              <a:rPr lang="en-US" sz="1200" b="1" dirty="0" smtClean="0"/>
              <a:t>53</a:t>
            </a:r>
          </a:p>
          <a:p>
            <a:pPr>
              <a:lnSpc>
                <a:spcPct val="84000"/>
              </a:lnSpc>
            </a:pPr>
            <a:r>
              <a:rPr lang="en-US" sz="1200" b="1" dirty="0" smtClean="0"/>
              <a:t>91</a:t>
            </a:r>
          </a:p>
          <a:p>
            <a:pPr>
              <a:lnSpc>
                <a:spcPct val="84000"/>
              </a:lnSpc>
            </a:pPr>
            <a:r>
              <a:rPr lang="en-US" sz="1200" b="1" dirty="0" smtClean="0"/>
              <a:t>71</a:t>
            </a:r>
          </a:p>
          <a:p>
            <a:pPr>
              <a:lnSpc>
                <a:spcPct val="84000"/>
              </a:lnSpc>
            </a:pPr>
            <a:endParaRPr lang="en-US" sz="1200" b="1" dirty="0" smtClean="0"/>
          </a:p>
          <a:p>
            <a:pPr>
              <a:lnSpc>
                <a:spcPct val="84000"/>
              </a:lnSpc>
            </a:pPr>
            <a:r>
              <a:rPr lang="en-US" sz="1200" b="1" dirty="0" smtClean="0"/>
              <a:t>48</a:t>
            </a:r>
          </a:p>
          <a:p>
            <a:pPr>
              <a:lnSpc>
                <a:spcPct val="84000"/>
              </a:lnSpc>
            </a:pPr>
            <a:r>
              <a:rPr lang="en-US" sz="1200" b="1" dirty="0" smtClean="0"/>
              <a:t>40</a:t>
            </a:r>
          </a:p>
          <a:p>
            <a:pPr>
              <a:lnSpc>
                <a:spcPct val="84000"/>
              </a:lnSpc>
            </a:pPr>
            <a:r>
              <a:rPr lang="en-US" sz="1200" b="1" dirty="0" smtClean="0"/>
              <a:t>56</a:t>
            </a:r>
          </a:p>
          <a:p>
            <a:pPr>
              <a:lnSpc>
                <a:spcPct val="84000"/>
              </a:lnSpc>
            </a:pPr>
            <a:endParaRPr lang="en-US" sz="1200" b="1" dirty="0" smtClean="0"/>
          </a:p>
          <a:p>
            <a:pPr>
              <a:lnSpc>
                <a:spcPct val="84000"/>
              </a:lnSpc>
            </a:pPr>
            <a:r>
              <a:rPr lang="en-US" sz="1200" b="1" dirty="0" smtClean="0"/>
              <a:t>59</a:t>
            </a:r>
          </a:p>
          <a:p>
            <a:pPr>
              <a:lnSpc>
                <a:spcPct val="84000"/>
              </a:lnSpc>
            </a:pPr>
            <a:r>
              <a:rPr lang="en-US" sz="1200" b="1" dirty="0" smtClean="0"/>
              <a:t>85</a:t>
            </a:r>
          </a:p>
          <a:p>
            <a:pPr>
              <a:lnSpc>
                <a:spcPct val="84000"/>
              </a:lnSpc>
            </a:pPr>
            <a:r>
              <a:rPr lang="en-US" sz="1200" b="1" dirty="0" smtClean="0"/>
              <a:t>77</a:t>
            </a:r>
          </a:p>
          <a:p>
            <a:pPr>
              <a:lnSpc>
                <a:spcPct val="84000"/>
              </a:lnSpc>
            </a:pPr>
            <a:endParaRPr lang="en-US" sz="1200" b="1" dirty="0" smtClean="0"/>
          </a:p>
          <a:p>
            <a:pPr>
              <a:lnSpc>
                <a:spcPct val="84000"/>
              </a:lnSpc>
            </a:pPr>
            <a:r>
              <a:rPr lang="en-US" sz="1200" b="1" dirty="0" smtClean="0"/>
              <a:t>27</a:t>
            </a:r>
          </a:p>
          <a:p>
            <a:pPr>
              <a:lnSpc>
                <a:spcPct val="84000"/>
              </a:lnSpc>
            </a:pPr>
            <a:r>
              <a:rPr lang="en-US" sz="1200" b="1" dirty="0" smtClean="0"/>
              <a:t>113</a:t>
            </a:r>
          </a:p>
          <a:p>
            <a:pPr>
              <a:lnSpc>
                <a:spcPct val="84000"/>
              </a:lnSpc>
            </a:pPr>
            <a:endParaRPr lang="en-US" sz="1200" b="1" dirty="0" smtClean="0"/>
          </a:p>
          <a:p>
            <a:pPr>
              <a:lnSpc>
                <a:spcPct val="84000"/>
              </a:lnSpc>
            </a:pPr>
            <a:r>
              <a:rPr lang="en-US" sz="1200" b="1" dirty="0" smtClean="0"/>
              <a:t>61</a:t>
            </a:r>
          </a:p>
          <a:p>
            <a:pPr>
              <a:lnSpc>
                <a:spcPct val="84000"/>
              </a:lnSpc>
            </a:pPr>
            <a:r>
              <a:rPr lang="en-US" sz="1200" b="1" dirty="0" smtClean="0"/>
              <a:t>83</a:t>
            </a:r>
          </a:p>
          <a:p>
            <a:pPr>
              <a:lnSpc>
                <a:spcPct val="84000"/>
              </a:lnSpc>
            </a:pPr>
            <a:endParaRPr lang="en-US" sz="1200" b="1" dirty="0" smtClean="0"/>
          </a:p>
          <a:p>
            <a:pPr>
              <a:lnSpc>
                <a:spcPct val="84000"/>
              </a:lnSpc>
            </a:pPr>
            <a:r>
              <a:rPr lang="en-US" sz="1200" b="1" dirty="0" smtClean="0"/>
              <a:t>35</a:t>
            </a:r>
          </a:p>
          <a:p>
            <a:pPr>
              <a:lnSpc>
                <a:spcPct val="84000"/>
              </a:lnSpc>
            </a:pPr>
            <a:r>
              <a:rPr lang="en-US" sz="1200" b="1" dirty="0" smtClean="0"/>
              <a:t>37</a:t>
            </a:r>
          </a:p>
          <a:p>
            <a:pPr>
              <a:lnSpc>
                <a:spcPct val="84000"/>
              </a:lnSpc>
            </a:pPr>
            <a:r>
              <a:rPr lang="en-US" sz="1200" b="1" dirty="0" smtClean="0"/>
              <a:t>33</a:t>
            </a:r>
          </a:p>
          <a:p>
            <a:pPr>
              <a:lnSpc>
                <a:spcPct val="84000"/>
              </a:lnSpc>
            </a:pPr>
            <a:r>
              <a:rPr lang="en-US" sz="1200" b="1" dirty="0" smtClean="0"/>
              <a:t>39</a:t>
            </a:r>
          </a:p>
          <a:p>
            <a:pPr>
              <a:lnSpc>
                <a:spcPct val="84000"/>
              </a:lnSpc>
            </a:pPr>
            <a:r>
              <a:rPr lang="en-US" sz="1200" b="1" dirty="0" smtClean="0"/>
              <a:t>23</a:t>
            </a:r>
            <a:endParaRPr lang="en-US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073128" y="1185797"/>
            <a:ext cx="532272" cy="4900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4000"/>
              </a:lnSpc>
            </a:pPr>
            <a:r>
              <a:rPr lang="en-US" sz="1200" b="1" dirty="0" smtClean="0"/>
              <a:t>82.6</a:t>
            </a:r>
            <a:endParaRPr lang="en-US" sz="1200" b="1" dirty="0"/>
          </a:p>
          <a:p>
            <a:pPr>
              <a:lnSpc>
                <a:spcPct val="84000"/>
              </a:lnSpc>
            </a:pPr>
            <a:endParaRPr lang="en-US" sz="1200" b="1" dirty="0" smtClean="0"/>
          </a:p>
          <a:p>
            <a:pPr>
              <a:lnSpc>
                <a:spcPct val="84000"/>
              </a:lnSpc>
            </a:pPr>
            <a:r>
              <a:rPr lang="en-US" sz="1200" b="1" dirty="0" smtClean="0"/>
              <a:t>89.3</a:t>
            </a:r>
          </a:p>
          <a:p>
            <a:pPr>
              <a:lnSpc>
                <a:spcPct val="84000"/>
              </a:lnSpc>
            </a:pPr>
            <a:r>
              <a:rPr lang="en-US" sz="1200" b="1" dirty="0" smtClean="0"/>
              <a:t>75.4</a:t>
            </a:r>
          </a:p>
          <a:p>
            <a:pPr>
              <a:lnSpc>
                <a:spcPct val="84000"/>
              </a:lnSpc>
            </a:pPr>
            <a:endParaRPr lang="en-US" sz="1200" b="1" dirty="0"/>
          </a:p>
          <a:p>
            <a:pPr>
              <a:lnSpc>
                <a:spcPct val="84000"/>
              </a:lnSpc>
            </a:pPr>
            <a:r>
              <a:rPr lang="en-US" sz="1200" b="1" dirty="0" smtClean="0"/>
              <a:t>81.3</a:t>
            </a:r>
          </a:p>
          <a:p>
            <a:pPr>
              <a:lnSpc>
                <a:spcPct val="84000"/>
              </a:lnSpc>
            </a:pPr>
            <a:r>
              <a:rPr lang="en-US" sz="1200" b="1" dirty="0" smtClean="0"/>
              <a:t>83.3</a:t>
            </a:r>
          </a:p>
          <a:p>
            <a:pPr>
              <a:lnSpc>
                <a:spcPct val="84000"/>
              </a:lnSpc>
            </a:pPr>
            <a:endParaRPr lang="en-US" sz="1200" b="1" dirty="0"/>
          </a:p>
          <a:p>
            <a:pPr>
              <a:lnSpc>
                <a:spcPct val="84000"/>
              </a:lnSpc>
            </a:pPr>
            <a:r>
              <a:rPr lang="en-US" sz="1200" b="1" dirty="0" smtClean="0"/>
              <a:t>88.7</a:t>
            </a:r>
          </a:p>
          <a:p>
            <a:pPr>
              <a:lnSpc>
                <a:spcPct val="84000"/>
              </a:lnSpc>
            </a:pPr>
            <a:r>
              <a:rPr lang="en-US" sz="1200" b="1" dirty="0" smtClean="0"/>
              <a:t>79.1</a:t>
            </a:r>
          </a:p>
          <a:p>
            <a:pPr>
              <a:lnSpc>
                <a:spcPct val="84000"/>
              </a:lnSpc>
            </a:pPr>
            <a:r>
              <a:rPr lang="en-US" sz="1200" b="1" dirty="0" smtClean="0"/>
              <a:t>81.7</a:t>
            </a:r>
          </a:p>
          <a:p>
            <a:pPr>
              <a:lnSpc>
                <a:spcPct val="84000"/>
              </a:lnSpc>
            </a:pPr>
            <a:endParaRPr lang="en-US" sz="1200" b="1" dirty="0"/>
          </a:p>
          <a:p>
            <a:pPr>
              <a:lnSpc>
                <a:spcPct val="84000"/>
              </a:lnSpc>
            </a:pPr>
            <a:r>
              <a:rPr lang="en-US" sz="1200" b="1" dirty="0" smtClean="0"/>
              <a:t>81.3</a:t>
            </a:r>
          </a:p>
          <a:p>
            <a:pPr>
              <a:lnSpc>
                <a:spcPct val="84000"/>
              </a:lnSpc>
            </a:pPr>
            <a:r>
              <a:rPr lang="en-US" sz="1200" b="1" dirty="0" smtClean="0"/>
              <a:t>87.5</a:t>
            </a:r>
          </a:p>
          <a:p>
            <a:pPr>
              <a:lnSpc>
                <a:spcPct val="84000"/>
              </a:lnSpc>
            </a:pPr>
            <a:r>
              <a:rPr lang="en-US" sz="1200" b="1" dirty="0" smtClean="0"/>
              <a:t>80.4</a:t>
            </a:r>
          </a:p>
          <a:p>
            <a:pPr>
              <a:lnSpc>
                <a:spcPct val="84000"/>
              </a:lnSpc>
            </a:pPr>
            <a:endParaRPr lang="en-US" sz="1200" b="1" dirty="0"/>
          </a:p>
          <a:p>
            <a:pPr>
              <a:lnSpc>
                <a:spcPct val="84000"/>
              </a:lnSpc>
            </a:pPr>
            <a:r>
              <a:rPr lang="en-US" sz="1200" b="1" dirty="0" smtClean="0"/>
              <a:t>78.0</a:t>
            </a:r>
          </a:p>
          <a:p>
            <a:pPr>
              <a:lnSpc>
                <a:spcPct val="84000"/>
              </a:lnSpc>
            </a:pPr>
            <a:r>
              <a:rPr lang="en-US" sz="1200" b="1" dirty="0" smtClean="0"/>
              <a:t>85.9</a:t>
            </a:r>
          </a:p>
          <a:p>
            <a:pPr>
              <a:lnSpc>
                <a:spcPct val="84000"/>
              </a:lnSpc>
            </a:pPr>
            <a:r>
              <a:rPr lang="en-US" sz="1200" b="1" dirty="0" smtClean="0"/>
              <a:t>83.1</a:t>
            </a:r>
          </a:p>
          <a:p>
            <a:pPr>
              <a:lnSpc>
                <a:spcPct val="84000"/>
              </a:lnSpc>
            </a:pPr>
            <a:endParaRPr lang="en-US" sz="1200" b="1" dirty="0"/>
          </a:p>
          <a:p>
            <a:pPr>
              <a:lnSpc>
                <a:spcPct val="84000"/>
              </a:lnSpc>
            </a:pPr>
            <a:r>
              <a:rPr lang="en-US" sz="1200" b="1" dirty="0" smtClean="0"/>
              <a:t>85.2</a:t>
            </a:r>
          </a:p>
          <a:p>
            <a:pPr>
              <a:lnSpc>
                <a:spcPct val="84000"/>
              </a:lnSpc>
            </a:pPr>
            <a:r>
              <a:rPr lang="en-US" sz="1200" b="1" dirty="0" smtClean="0"/>
              <a:t>81.4</a:t>
            </a:r>
          </a:p>
          <a:p>
            <a:pPr>
              <a:lnSpc>
                <a:spcPct val="84000"/>
              </a:lnSpc>
            </a:pPr>
            <a:endParaRPr lang="en-US" sz="1200" b="1" dirty="0"/>
          </a:p>
          <a:p>
            <a:pPr>
              <a:lnSpc>
                <a:spcPct val="84000"/>
              </a:lnSpc>
            </a:pPr>
            <a:r>
              <a:rPr lang="en-US" sz="1200" b="1" dirty="0" smtClean="0"/>
              <a:t>83.6</a:t>
            </a:r>
          </a:p>
          <a:p>
            <a:pPr>
              <a:lnSpc>
                <a:spcPct val="84000"/>
              </a:lnSpc>
            </a:pPr>
            <a:r>
              <a:rPr lang="en-US" sz="1200" b="1" dirty="0" smtClean="0"/>
              <a:t>81.9</a:t>
            </a:r>
          </a:p>
          <a:p>
            <a:pPr>
              <a:lnSpc>
                <a:spcPct val="84000"/>
              </a:lnSpc>
            </a:pPr>
            <a:endParaRPr lang="en-US" sz="1200" b="1" dirty="0"/>
          </a:p>
          <a:p>
            <a:pPr>
              <a:lnSpc>
                <a:spcPct val="84000"/>
              </a:lnSpc>
            </a:pPr>
            <a:r>
              <a:rPr lang="en-US" sz="1200" b="1" dirty="0" smtClean="0"/>
              <a:t>80.0</a:t>
            </a:r>
          </a:p>
          <a:p>
            <a:pPr>
              <a:lnSpc>
                <a:spcPct val="84000"/>
              </a:lnSpc>
            </a:pPr>
            <a:r>
              <a:rPr lang="en-US" sz="1200" b="1" dirty="0" smtClean="0"/>
              <a:t>89.2</a:t>
            </a:r>
          </a:p>
          <a:p>
            <a:pPr>
              <a:lnSpc>
                <a:spcPct val="84000"/>
              </a:lnSpc>
            </a:pPr>
            <a:r>
              <a:rPr lang="en-US" sz="1200" b="1" dirty="0" smtClean="0"/>
              <a:t>84.8</a:t>
            </a:r>
          </a:p>
          <a:p>
            <a:pPr>
              <a:lnSpc>
                <a:spcPct val="84000"/>
              </a:lnSpc>
            </a:pPr>
            <a:r>
              <a:rPr lang="en-US" sz="1200" b="1" dirty="0" smtClean="0"/>
              <a:t>76.9</a:t>
            </a:r>
          </a:p>
          <a:p>
            <a:pPr>
              <a:lnSpc>
                <a:spcPct val="84000"/>
              </a:lnSpc>
            </a:pPr>
            <a:r>
              <a:rPr lang="en-US" sz="1200" b="1" dirty="0" smtClean="0"/>
              <a:t>87.0</a:t>
            </a:r>
            <a:endParaRPr lang="en-US" sz="1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605400" y="1183132"/>
            <a:ext cx="1084575" cy="521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4000"/>
              </a:lnSpc>
            </a:pPr>
            <a:r>
              <a:rPr lang="en-US" sz="1200" b="1" dirty="0" smtClean="0"/>
              <a:t>(75.4, 88.4)</a:t>
            </a:r>
          </a:p>
          <a:p>
            <a:pPr>
              <a:lnSpc>
                <a:spcPct val="84000"/>
              </a:lnSpc>
            </a:pPr>
            <a:endParaRPr lang="en-US" sz="1200" b="1" dirty="0"/>
          </a:p>
          <a:p>
            <a:pPr>
              <a:lnSpc>
                <a:spcPct val="84000"/>
              </a:lnSpc>
            </a:pPr>
            <a:r>
              <a:rPr lang="en-US" sz="1200" b="1" dirty="0" smtClean="0"/>
              <a:t>(80.1, 95.3)</a:t>
            </a:r>
          </a:p>
          <a:p>
            <a:pPr>
              <a:lnSpc>
                <a:spcPct val="84000"/>
              </a:lnSpc>
            </a:pPr>
            <a:r>
              <a:rPr lang="en-US" sz="1200" b="1" dirty="0" smtClean="0"/>
              <a:t>(63.5, 84.9)</a:t>
            </a:r>
          </a:p>
          <a:p>
            <a:pPr>
              <a:lnSpc>
                <a:spcPct val="84000"/>
              </a:lnSpc>
            </a:pPr>
            <a:endParaRPr lang="en-US" sz="1200" b="1" dirty="0"/>
          </a:p>
          <a:p>
            <a:pPr>
              <a:lnSpc>
                <a:spcPct val="84000"/>
              </a:lnSpc>
            </a:pPr>
            <a:r>
              <a:rPr lang="en-US" sz="1200" b="1" dirty="0" smtClean="0"/>
              <a:t>(67.4, 91.1)</a:t>
            </a:r>
          </a:p>
          <a:p>
            <a:pPr>
              <a:lnSpc>
                <a:spcPct val="84000"/>
              </a:lnSpc>
            </a:pPr>
            <a:r>
              <a:rPr lang="en-US" sz="1200" b="1" dirty="0" smtClean="0"/>
              <a:t>(74.4, 90.2)</a:t>
            </a:r>
          </a:p>
          <a:p>
            <a:pPr>
              <a:lnSpc>
                <a:spcPct val="84000"/>
              </a:lnSpc>
            </a:pPr>
            <a:endParaRPr lang="en-US" sz="1200" b="1" dirty="0"/>
          </a:p>
          <a:p>
            <a:pPr>
              <a:lnSpc>
                <a:spcPct val="84000"/>
              </a:lnSpc>
            </a:pPr>
            <a:r>
              <a:rPr lang="en-US" sz="1200" b="1" dirty="0" smtClean="0"/>
              <a:t>(77.0, 95.7)</a:t>
            </a:r>
          </a:p>
          <a:p>
            <a:pPr>
              <a:lnSpc>
                <a:spcPct val="84000"/>
              </a:lnSpc>
            </a:pPr>
            <a:r>
              <a:rPr lang="en-US" sz="1200" b="1" dirty="0" smtClean="0"/>
              <a:t>(69.3, 86.9)</a:t>
            </a:r>
          </a:p>
          <a:p>
            <a:pPr>
              <a:lnSpc>
                <a:spcPct val="84000"/>
              </a:lnSpc>
            </a:pPr>
            <a:r>
              <a:rPr lang="en-US" sz="1200" b="1" dirty="0" smtClean="0"/>
              <a:t>(70.7, 89.9)</a:t>
            </a:r>
          </a:p>
          <a:p>
            <a:pPr>
              <a:lnSpc>
                <a:spcPct val="84000"/>
              </a:lnSpc>
            </a:pPr>
            <a:endParaRPr lang="en-US" sz="1200" b="1" dirty="0"/>
          </a:p>
          <a:p>
            <a:pPr>
              <a:lnSpc>
                <a:spcPct val="84000"/>
              </a:lnSpc>
            </a:pPr>
            <a:r>
              <a:rPr lang="en-US" sz="1200" b="1" dirty="0" smtClean="0"/>
              <a:t>(67.4, 91.1)</a:t>
            </a:r>
          </a:p>
          <a:p>
            <a:pPr>
              <a:lnSpc>
                <a:spcPct val="84000"/>
              </a:lnSpc>
            </a:pPr>
            <a:r>
              <a:rPr lang="en-US" sz="1200" b="1" dirty="0" smtClean="0"/>
              <a:t>(73.2, 95.8)</a:t>
            </a:r>
          </a:p>
          <a:p>
            <a:pPr>
              <a:lnSpc>
                <a:spcPct val="84000"/>
              </a:lnSpc>
            </a:pPr>
            <a:r>
              <a:rPr lang="en-US" sz="1200" b="1" dirty="0" smtClean="0"/>
              <a:t>(57.6, 89.8)</a:t>
            </a:r>
          </a:p>
          <a:p>
            <a:pPr>
              <a:lnSpc>
                <a:spcPct val="84000"/>
              </a:lnSpc>
            </a:pPr>
            <a:endParaRPr lang="en-US" sz="1200" b="1" dirty="0"/>
          </a:p>
          <a:p>
            <a:pPr>
              <a:lnSpc>
                <a:spcPct val="84000"/>
              </a:lnSpc>
            </a:pPr>
            <a:r>
              <a:rPr lang="en-US" sz="1200" b="1" dirty="0" smtClean="0"/>
              <a:t>(65.3, 87.7)</a:t>
            </a:r>
          </a:p>
          <a:p>
            <a:pPr>
              <a:lnSpc>
                <a:spcPct val="84000"/>
              </a:lnSpc>
            </a:pPr>
            <a:r>
              <a:rPr lang="en-US" sz="1200" b="1" dirty="0" smtClean="0"/>
              <a:t>(76.6, 92.5)</a:t>
            </a:r>
          </a:p>
          <a:p>
            <a:pPr>
              <a:lnSpc>
                <a:spcPct val="84000"/>
              </a:lnSpc>
            </a:pPr>
            <a:r>
              <a:rPr lang="en-US" sz="1200" b="1" dirty="0" smtClean="0"/>
              <a:t>(72.9, 90.7)</a:t>
            </a:r>
          </a:p>
          <a:p>
            <a:pPr>
              <a:lnSpc>
                <a:spcPct val="84000"/>
              </a:lnSpc>
            </a:pPr>
            <a:endParaRPr lang="en-US" sz="1200" b="1" dirty="0"/>
          </a:p>
          <a:p>
            <a:pPr>
              <a:lnSpc>
                <a:spcPct val="84000"/>
              </a:lnSpc>
            </a:pPr>
            <a:r>
              <a:rPr lang="en-US" sz="1200" b="1" dirty="0" smtClean="0"/>
              <a:t>(66.3, 95.8)</a:t>
            </a:r>
          </a:p>
          <a:p>
            <a:pPr>
              <a:lnSpc>
                <a:spcPct val="84000"/>
              </a:lnSpc>
            </a:pPr>
            <a:r>
              <a:rPr lang="en-US" sz="1200" b="1" dirty="0" smtClean="0"/>
              <a:t>(73.0, 88.1)</a:t>
            </a:r>
          </a:p>
          <a:p>
            <a:pPr>
              <a:lnSpc>
                <a:spcPct val="84000"/>
              </a:lnSpc>
            </a:pPr>
            <a:endParaRPr lang="en-US" sz="1200" b="1" dirty="0"/>
          </a:p>
          <a:p>
            <a:pPr>
              <a:lnSpc>
                <a:spcPct val="84000"/>
              </a:lnSpc>
            </a:pPr>
            <a:r>
              <a:rPr lang="en-US" sz="1200" b="1" dirty="0" smtClean="0"/>
              <a:t>(71.9, 91.8)</a:t>
            </a:r>
          </a:p>
          <a:p>
            <a:pPr>
              <a:lnSpc>
                <a:spcPct val="84000"/>
              </a:lnSpc>
            </a:pPr>
            <a:r>
              <a:rPr lang="en-US" sz="1200" b="1" dirty="0" smtClean="0"/>
              <a:t>(72.0, 89.5)</a:t>
            </a:r>
          </a:p>
          <a:p>
            <a:pPr>
              <a:lnSpc>
                <a:spcPct val="84000"/>
              </a:lnSpc>
            </a:pPr>
            <a:endParaRPr lang="en-US" sz="1200" b="1" dirty="0"/>
          </a:p>
          <a:p>
            <a:pPr>
              <a:lnSpc>
                <a:spcPct val="84000"/>
              </a:lnSpc>
            </a:pPr>
            <a:r>
              <a:rPr lang="en-US" sz="1200" b="1" dirty="0" smtClean="0"/>
              <a:t>(63.1, 91.6)</a:t>
            </a:r>
          </a:p>
          <a:p>
            <a:pPr>
              <a:lnSpc>
                <a:spcPct val="84000"/>
              </a:lnSpc>
            </a:pPr>
            <a:r>
              <a:rPr lang="en-US" sz="1200" b="1" dirty="0" smtClean="0"/>
              <a:t>(74.6, 97.0)</a:t>
            </a:r>
          </a:p>
          <a:p>
            <a:pPr>
              <a:lnSpc>
                <a:spcPct val="84000"/>
              </a:lnSpc>
            </a:pPr>
            <a:r>
              <a:rPr lang="en-US" sz="1200" b="1" dirty="0" smtClean="0"/>
              <a:t>(68.1, 94.9)</a:t>
            </a:r>
          </a:p>
          <a:p>
            <a:pPr>
              <a:lnSpc>
                <a:spcPct val="84000"/>
              </a:lnSpc>
            </a:pPr>
            <a:r>
              <a:rPr lang="en-US" sz="1200" b="1" dirty="0" smtClean="0"/>
              <a:t>(60.7, 88.9)</a:t>
            </a:r>
          </a:p>
          <a:p>
            <a:pPr>
              <a:lnSpc>
                <a:spcPct val="84000"/>
              </a:lnSpc>
            </a:pPr>
            <a:r>
              <a:rPr lang="en-US" sz="1200" b="1" dirty="0" smtClean="0"/>
              <a:t>(66.4, 97.2)</a:t>
            </a:r>
          </a:p>
          <a:p>
            <a:pPr>
              <a:lnSpc>
                <a:spcPct val="84000"/>
              </a:lnSpc>
            </a:pPr>
            <a:endParaRPr lang="en-US" sz="1200" b="1" dirty="0"/>
          </a:p>
          <a:p>
            <a:pPr>
              <a:lnSpc>
                <a:spcPct val="84000"/>
              </a:lnSpc>
            </a:pPr>
            <a:endParaRPr lang="en-US" sz="1200" b="1" dirty="0"/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3172875" y="1208968"/>
            <a:ext cx="0" cy="4900637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/>
          <p:nvPr/>
        </p:nvCxnSpPr>
        <p:spPr bwMode="auto">
          <a:xfrm rot="5400000">
            <a:off x="4627276" y="4654651"/>
            <a:ext cx="0" cy="292608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3029807" y="6123253"/>
            <a:ext cx="4148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0          20         40         60         80        100 </a:t>
            </a:r>
            <a:endParaRPr lang="en-US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398453" y="6289048"/>
            <a:ext cx="705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ORR%</a:t>
            </a:r>
            <a:endParaRPr lang="en-US" sz="1200" b="1" dirty="0"/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5432054" y="1208968"/>
            <a:ext cx="0" cy="490063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Oval 20"/>
          <p:cNvSpPr/>
          <p:nvPr/>
        </p:nvSpPr>
        <p:spPr bwMode="auto">
          <a:xfrm>
            <a:off x="5375696" y="1241176"/>
            <a:ext cx="128016" cy="128016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5573816" y="1568836"/>
            <a:ext cx="91440" cy="91440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5183291" y="1722506"/>
            <a:ext cx="91440" cy="91440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5355884" y="2040006"/>
            <a:ext cx="82296" cy="82296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5403382" y="2179076"/>
            <a:ext cx="109728" cy="109728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5553028" y="2498476"/>
            <a:ext cx="82296" cy="82296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5283250" y="2626751"/>
            <a:ext cx="109728" cy="109728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5368076" y="2789819"/>
            <a:ext cx="91440" cy="91440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5360456" y="3113596"/>
            <a:ext cx="73152" cy="7315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5537280" y="3270595"/>
            <a:ext cx="64008" cy="64008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5334294" y="3408299"/>
            <a:ext cx="82296" cy="82296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5264738" y="3713379"/>
            <a:ext cx="91440" cy="91440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5476026" y="3866144"/>
            <a:ext cx="91440" cy="91440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5399328" y="4014226"/>
            <a:ext cx="91440" cy="91440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5489020" y="4350095"/>
            <a:ext cx="36576" cy="36576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5348050" y="4471426"/>
            <a:ext cx="109728" cy="109728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5412028" y="4782576"/>
            <a:ext cx="91440" cy="91440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5368076" y="4941326"/>
            <a:ext cx="91440" cy="91440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5336884" y="5264495"/>
            <a:ext cx="64008" cy="64008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0" name="Oval 39"/>
          <p:cNvSpPr/>
          <p:nvPr/>
        </p:nvSpPr>
        <p:spPr bwMode="auto">
          <a:xfrm>
            <a:off x="5578772" y="5410545"/>
            <a:ext cx="64008" cy="64008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5463700" y="5569295"/>
            <a:ext cx="54864" cy="54864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5244966" y="5715345"/>
            <a:ext cx="64008" cy="64008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5527120" y="5886795"/>
            <a:ext cx="45720" cy="45720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45" name="Straight Connector 44"/>
          <p:cNvCxnSpPr/>
          <p:nvPr/>
        </p:nvCxnSpPr>
        <p:spPr bwMode="auto">
          <a:xfrm>
            <a:off x="5244966" y="1305184"/>
            <a:ext cx="34747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Connector 46"/>
          <p:cNvCxnSpPr/>
          <p:nvPr/>
        </p:nvCxnSpPr>
        <p:spPr bwMode="auto">
          <a:xfrm>
            <a:off x="5241711" y="1260226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Connector 47"/>
          <p:cNvCxnSpPr/>
          <p:nvPr/>
        </p:nvCxnSpPr>
        <p:spPr bwMode="auto">
          <a:xfrm>
            <a:off x="5597137" y="1260226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Connector 48"/>
          <p:cNvCxnSpPr/>
          <p:nvPr/>
        </p:nvCxnSpPr>
        <p:spPr bwMode="auto">
          <a:xfrm>
            <a:off x="5360242" y="1614815"/>
            <a:ext cx="41148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Connector 49"/>
          <p:cNvCxnSpPr/>
          <p:nvPr/>
        </p:nvCxnSpPr>
        <p:spPr bwMode="auto">
          <a:xfrm>
            <a:off x="5777684" y="1570116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Connector 50"/>
          <p:cNvCxnSpPr/>
          <p:nvPr/>
        </p:nvCxnSpPr>
        <p:spPr bwMode="auto">
          <a:xfrm>
            <a:off x="5365409" y="1571137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Connector 51"/>
          <p:cNvCxnSpPr/>
          <p:nvPr/>
        </p:nvCxnSpPr>
        <p:spPr bwMode="auto">
          <a:xfrm>
            <a:off x="4897494" y="1774835"/>
            <a:ext cx="59363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Straight Connector 53"/>
          <p:cNvCxnSpPr/>
          <p:nvPr/>
        </p:nvCxnSpPr>
        <p:spPr bwMode="auto">
          <a:xfrm>
            <a:off x="4907019" y="1719331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Straight Connector 54"/>
          <p:cNvCxnSpPr/>
          <p:nvPr/>
        </p:nvCxnSpPr>
        <p:spPr bwMode="auto">
          <a:xfrm>
            <a:off x="5494060" y="1719590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/>
          <p:cNvCxnSpPr/>
          <p:nvPr/>
        </p:nvCxnSpPr>
        <p:spPr bwMode="auto">
          <a:xfrm>
            <a:off x="5012155" y="2074814"/>
            <a:ext cx="64008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Connector 56"/>
          <p:cNvCxnSpPr/>
          <p:nvPr/>
        </p:nvCxnSpPr>
        <p:spPr bwMode="auto">
          <a:xfrm>
            <a:off x="5665256" y="2035195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Straight Connector 57"/>
          <p:cNvCxnSpPr/>
          <p:nvPr/>
        </p:nvCxnSpPr>
        <p:spPr bwMode="auto">
          <a:xfrm>
            <a:off x="5013799" y="2032020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Straight Connector 58"/>
          <p:cNvCxnSpPr/>
          <p:nvPr/>
        </p:nvCxnSpPr>
        <p:spPr bwMode="auto">
          <a:xfrm>
            <a:off x="5207260" y="2191014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Straight Connector 59"/>
          <p:cNvCxnSpPr/>
          <p:nvPr/>
        </p:nvCxnSpPr>
        <p:spPr bwMode="auto">
          <a:xfrm>
            <a:off x="5642730" y="2191014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Straight Connector 60"/>
          <p:cNvCxnSpPr/>
          <p:nvPr/>
        </p:nvCxnSpPr>
        <p:spPr bwMode="auto">
          <a:xfrm>
            <a:off x="5208056" y="2225949"/>
            <a:ext cx="43891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Connector 61"/>
          <p:cNvCxnSpPr/>
          <p:nvPr/>
        </p:nvCxnSpPr>
        <p:spPr bwMode="auto">
          <a:xfrm>
            <a:off x="5271676" y="2543073"/>
            <a:ext cx="52120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Connector 62"/>
          <p:cNvCxnSpPr/>
          <p:nvPr/>
        </p:nvCxnSpPr>
        <p:spPr bwMode="auto">
          <a:xfrm>
            <a:off x="5277230" y="2501788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Straight Connector 63"/>
          <p:cNvCxnSpPr/>
          <p:nvPr/>
        </p:nvCxnSpPr>
        <p:spPr bwMode="auto">
          <a:xfrm>
            <a:off x="5792884" y="2503322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Connector 64"/>
          <p:cNvCxnSpPr/>
          <p:nvPr/>
        </p:nvCxnSpPr>
        <p:spPr bwMode="auto">
          <a:xfrm>
            <a:off x="5068396" y="2687965"/>
            <a:ext cx="47548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Straight Connector 65"/>
          <p:cNvCxnSpPr/>
          <p:nvPr/>
        </p:nvCxnSpPr>
        <p:spPr bwMode="auto">
          <a:xfrm>
            <a:off x="5548362" y="2648595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Straight Connector 66"/>
          <p:cNvCxnSpPr/>
          <p:nvPr/>
        </p:nvCxnSpPr>
        <p:spPr bwMode="auto">
          <a:xfrm>
            <a:off x="5068396" y="2642245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Straight Connector 67"/>
          <p:cNvCxnSpPr/>
          <p:nvPr/>
        </p:nvCxnSpPr>
        <p:spPr bwMode="auto">
          <a:xfrm>
            <a:off x="5105744" y="2835539"/>
            <a:ext cx="53035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Straight Connector 68"/>
          <p:cNvCxnSpPr/>
          <p:nvPr/>
        </p:nvCxnSpPr>
        <p:spPr bwMode="auto">
          <a:xfrm>
            <a:off x="5113190" y="2791734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Straight Connector 69"/>
          <p:cNvCxnSpPr/>
          <p:nvPr/>
        </p:nvCxnSpPr>
        <p:spPr bwMode="auto">
          <a:xfrm>
            <a:off x="5632236" y="2798084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Straight Connector 70"/>
          <p:cNvCxnSpPr/>
          <p:nvPr/>
        </p:nvCxnSpPr>
        <p:spPr bwMode="auto">
          <a:xfrm>
            <a:off x="5018074" y="3143822"/>
            <a:ext cx="64008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Straight Connector 71"/>
          <p:cNvCxnSpPr/>
          <p:nvPr/>
        </p:nvCxnSpPr>
        <p:spPr bwMode="auto">
          <a:xfrm>
            <a:off x="5018074" y="3097106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Straight Connector 72"/>
          <p:cNvCxnSpPr/>
          <p:nvPr/>
        </p:nvCxnSpPr>
        <p:spPr bwMode="auto">
          <a:xfrm>
            <a:off x="5665256" y="3107246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Straight Connector 73"/>
          <p:cNvCxnSpPr/>
          <p:nvPr/>
        </p:nvCxnSpPr>
        <p:spPr bwMode="auto">
          <a:xfrm>
            <a:off x="5174528" y="3296249"/>
            <a:ext cx="61264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Straight Connector 74"/>
          <p:cNvCxnSpPr/>
          <p:nvPr/>
        </p:nvCxnSpPr>
        <p:spPr bwMode="auto">
          <a:xfrm>
            <a:off x="5176941" y="3243925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Straight Connector 75"/>
          <p:cNvCxnSpPr/>
          <p:nvPr/>
        </p:nvCxnSpPr>
        <p:spPr bwMode="auto">
          <a:xfrm>
            <a:off x="5793940" y="3256879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Straight Connector 76"/>
          <p:cNvCxnSpPr/>
          <p:nvPr/>
        </p:nvCxnSpPr>
        <p:spPr bwMode="auto">
          <a:xfrm>
            <a:off x="5014304" y="3449447"/>
            <a:ext cx="62179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Straight Connector 77"/>
          <p:cNvCxnSpPr/>
          <p:nvPr/>
        </p:nvCxnSpPr>
        <p:spPr bwMode="auto">
          <a:xfrm>
            <a:off x="5018074" y="3403727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Straight Connector 78"/>
          <p:cNvCxnSpPr/>
          <p:nvPr/>
        </p:nvCxnSpPr>
        <p:spPr bwMode="auto">
          <a:xfrm>
            <a:off x="5630030" y="3408299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Straight Connector 79"/>
          <p:cNvCxnSpPr/>
          <p:nvPr/>
        </p:nvCxnSpPr>
        <p:spPr bwMode="auto">
          <a:xfrm>
            <a:off x="4957195" y="3714776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Straight Connector 80"/>
          <p:cNvCxnSpPr/>
          <p:nvPr/>
        </p:nvCxnSpPr>
        <p:spPr bwMode="auto">
          <a:xfrm>
            <a:off x="5572422" y="3711845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Straight Connector 81"/>
          <p:cNvCxnSpPr/>
          <p:nvPr/>
        </p:nvCxnSpPr>
        <p:spPr bwMode="auto">
          <a:xfrm>
            <a:off x="4950630" y="3760496"/>
            <a:ext cx="62179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Straight Connector 82"/>
          <p:cNvCxnSpPr/>
          <p:nvPr/>
        </p:nvCxnSpPr>
        <p:spPr bwMode="auto">
          <a:xfrm>
            <a:off x="5265724" y="3911864"/>
            <a:ext cx="44805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Straight Connector 83"/>
          <p:cNvCxnSpPr/>
          <p:nvPr/>
        </p:nvCxnSpPr>
        <p:spPr bwMode="auto">
          <a:xfrm>
            <a:off x="5710224" y="3864509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Straight Connector 84"/>
          <p:cNvCxnSpPr/>
          <p:nvPr/>
        </p:nvCxnSpPr>
        <p:spPr bwMode="auto">
          <a:xfrm>
            <a:off x="5271512" y="3864509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Straight Connector 85"/>
          <p:cNvCxnSpPr/>
          <p:nvPr/>
        </p:nvCxnSpPr>
        <p:spPr bwMode="auto">
          <a:xfrm>
            <a:off x="5157764" y="4059946"/>
            <a:ext cx="49377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" name="Straight Connector 86"/>
          <p:cNvCxnSpPr/>
          <p:nvPr/>
        </p:nvCxnSpPr>
        <p:spPr bwMode="auto">
          <a:xfrm>
            <a:off x="5652235" y="4014226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Straight Connector 87"/>
          <p:cNvCxnSpPr/>
          <p:nvPr/>
        </p:nvCxnSpPr>
        <p:spPr bwMode="auto">
          <a:xfrm>
            <a:off x="5162840" y="4014226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" name="Straight Connector 88"/>
          <p:cNvCxnSpPr/>
          <p:nvPr/>
        </p:nvCxnSpPr>
        <p:spPr bwMode="auto">
          <a:xfrm>
            <a:off x="4988904" y="4370441"/>
            <a:ext cx="80467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Straight Connector 89"/>
          <p:cNvCxnSpPr/>
          <p:nvPr/>
        </p:nvCxnSpPr>
        <p:spPr bwMode="auto">
          <a:xfrm>
            <a:off x="4982554" y="4324959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Straight Connector 90"/>
          <p:cNvCxnSpPr/>
          <p:nvPr/>
        </p:nvCxnSpPr>
        <p:spPr bwMode="auto">
          <a:xfrm>
            <a:off x="5790705" y="4325721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Straight Connector 91"/>
          <p:cNvCxnSpPr/>
          <p:nvPr/>
        </p:nvCxnSpPr>
        <p:spPr bwMode="auto">
          <a:xfrm>
            <a:off x="5162840" y="4480570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" name="Straight Connector 92"/>
          <p:cNvCxnSpPr/>
          <p:nvPr/>
        </p:nvCxnSpPr>
        <p:spPr bwMode="auto">
          <a:xfrm>
            <a:off x="5587331" y="4480570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Straight Connector 93"/>
          <p:cNvCxnSpPr/>
          <p:nvPr/>
        </p:nvCxnSpPr>
        <p:spPr bwMode="auto">
          <a:xfrm>
            <a:off x="5136394" y="4784455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" name="Straight Connector 94"/>
          <p:cNvCxnSpPr/>
          <p:nvPr/>
        </p:nvCxnSpPr>
        <p:spPr bwMode="auto">
          <a:xfrm>
            <a:off x="5690505" y="4784455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" name="Straight Connector 95"/>
          <p:cNvCxnSpPr/>
          <p:nvPr/>
        </p:nvCxnSpPr>
        <p:spPr bwMode="auto">
          <a:xfrm>
            <a:off x="5136394" y="4941326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" name="Straight Connector 96"/>
          <p:cNvCxnSpPr/>
          <p:nvPr/>
        </p:nvCxnSpPr>
        <p:spPr bwMode="auto">
          <a:xfrm>
            <a:off x="5623011" y="4940066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8" name="Straight Connector 97"/>
          <p:cNvCxnSpPr/>
          <p:nvPr/>
        </p:nvCxnSpPr>
        <p:spPr bwMode="auto">
          <a:xfrm>
            <a:off x="5687482" y="5246016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9" name="Straight Connector 98"/>
          <p:cNvCxnSpPr/>
          <p:nvPr/>
        </p:nvCxnSpPr>
        <p:spPr bwMode="auto">
          <a:xfrm>
            <a:off x="4900138" y="5246615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0" name="Straight Connector 99"/>
          <p:cNvCxnSpPr/>
          <p:nvPr/>
        </p:nvCxnSpPr>
        <p:spPr bwMode="auto">
          <a:xfrm>
            <a:off x="5830356" y="5396829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1" name="Straight Connector 100"/>
          <p:cNvCxnSpPr/>
          <p:nvPr/>
        </p:nvCxnSpPr>
        <p:spPr bwMode="auto">
          <a:xfrm>
            <a:off x="5214406" y="5396829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" name="Straight Connector 101"/>
          <p:cNvCxnSpPr/>
          <p:nvPr/>
        </p:nvCxnSpPr>
        <p:spPr bwMode="auto">
          <a:xfrm>
            <a:off x="5771722" y="5551007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" name="Straight Connector 102"/>
          <p:cNvCxnSpPr/>
          <p:nvPr/>
        </p:nvCxnSpPr>
        <p:spPr bwMode="auto">
          <a:xfrm>
            <a:off x="5036646" y="5550245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" name="Straight Connector 103"/>
          <p:cNvCxnSpPr/>
          <p:nvPr/>
        </p:nvCxnSpPr>
        <p:spPr bwMode="auto">
          <a:xfrm>
            <a:off x="5601288" y="5701629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5" name="Straight Connector 104"/>
          <p:cNvCxnSpPr/>
          <p:nvPr/>
        </p:nvCxnSpPr>
        <p:spPr bwMode="auto">
          <a:xfrm>
            <a:off x="4833406" y="5707979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" name="Straight Connector 105"/>
          <p:cNvCxnSpPr/>
          <p:nvPr/>
        </p:nvCxnSpPr>
        <p:spPr bwMode="auto">
          <a:xfrm>
            <a:off x="5829928" y="5863935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7" name="Straight Connector 106"/>
          <p:cNvCxnSpPr/>
          <p:nvPr/>
        </p:nvCxnSpPr>
        <p:spPr bwMode="auto">
          <a:xfrm>
            <a:off x="4987317" y="5860125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8" name="Straight Connector 107"/>
          <p:cNvCxnSpPr/>
          <p:nvPr/>
        </p:nvCxnSpPr>
        <p:spPr bwMode="auto">
          <a:xfrm>
            <a:off x="3170586" y="6118184"/>
            <a:ext cx="0" cy="4572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9" name="Straight Connector 108"/>
          <p:cNvCxnSpPr/>
          <p:nvPr/>
        </p:nvCxnSpPr>
        <p:spPr bwMode="auto">
          <a:xfrm>
            <a:off x="3716686" y="6118184"/>
            <a:ext cx="0" cy="4572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0" name="Straight Connector 109"/>
          <p:cNvCxnSpPr/>
          <p:nvPr/>
        </p:nvCxnSpPr>
        <p:spPr bwMode="auto">
          <a:xfrm>
            <a:off x="4269136" y="6118184"/>
            <a:ext cx="0" cy="4572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1" name="Straight Connector 110"/>
          <p:cNvCxnSpPr/>
          <p:nvPr/>
        </p:nvCxnSpPr>
        <p:spPr bwMode="auto">
          <a:xfrm>
            <a:off x="4808886" y="6118184"/>
            <a:ext cx="0" cy="4572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" name="Straight Connector 111"/>
          <p:cNvCxnSpPr/>
          <p:nvPr/>
        </p:nvCxnSpPr>
        <p:spPr bwMode="auto">
          <a:xfrm>
            <a:off x="5920136" y="6118184"/>
            <a:ext cx="0" cy="4572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" name="Straight Connector 112"/>
          <p:cNvCxnSpPr/>
          <p:nvPr/>
        </p:nvCxnSpPr>
        <p:spPr bwMode="auto">
          <a:xfrm>
            <a:off x="5361726" y="6118184"/>
            <a:ext cx="0" cy="4572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4" name="Straight Connector 113"/>
          <p:cNvCxnSpPr/>
          <p:nvPr/>
        </p:nvCxnSpPr>
        <p:spPr bwMode="auto">
          <a:xfrm>
            <a:off x="5159204" y="4518616"/>
            <a:ext cx="42976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5" name="Straight Connector 114"/>
          <p:cNvCxnSpPr/>
          <p:nvPr/>
        </p:nvCxnSpPr>
        <p:spPr bwMode="auto">
          <a:xfrm>
            <a:off x="5127284" y="4831179"/>
            <a:ext cx="56692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6" name="Straight Connector 115"/>
          <p:cNvCxnSpPr/>
          <p:nvPr/>
        </p:nvCxnSpPr>
        <p:spPr bwMode="auto">
          <a:xfrm>
            <a:off x="5139622" y="4985786"/>
            <a:ext cx="48463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" name="Straight Connector 116"/>
          <p:cNvCxnSpPr/>
          <p:nvPr/>
        </p:nvCxnSpPr>
        <p:spPr bwMode="auto">
          <a:xfrm>
            <a:off x="4895375" y="5289857"/>
            <a:ext cx="79552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" name="Straight Connector 117"/>
          <p:cNvCxnSpPr/>
          <p:nvPr/>
        </p:nvCxnSpPr>
        <p:spPr bwMode="auto">
          <a:xfrm>
            <a:off x="5215241" y="5442549"/>
            <a:ext cx="61264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9" name="Straight Connector 118"/>
          <p:cNvCxnSpPr/>
          <p:nvPr/>
        </p:nvCxnSpPr>
        <p:spPr bwMode="auto">
          <a:xfrm>
            <a:off x="5041940" y="5594685"/>
            <a:ext cx="73152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" name="Straight Connector 119"/>
          <p:cNvCxnSpPr/>
          <p:nvPr/>
        </p:nvCxnSpPr>
        <p:spPr bwMode="auto">
          <a:xfrm>
            <a:off x="4842527" y="5747684"/>
            <a:ext cx="75895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" name="Straight Connector 120"/>
          <p:cNvCxnSpPr/>
          <p:nvPr/>
        </p:nvCxnSpPr>
        <p:spPr bwMode="auto">
          <a:xfrm flipV="1">
            <a:off x="4994612" y="5905845"/>
            <a:ext cx="835744" cy="381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itle 2"/>
          <p:cNvSpPr>
            <a:spLocks noGrp="1"/>
          </p:cNvSpPr>
          <p:nvPr>
            <p:ph type="title"/>
          </p:nvPr>
        </p:nvSpPr>
        <p:spPr>
          <a:xfrm>
            <a:off x="384047" y="120650"/>
            <a:ext cx="8568283" cy="1009650"/>
          </a:xfrm>
        </p:spPr>
        <p:txBody>
          <a:bodyPr>
            <a:normAutofit/>
          </a:bodyPr>
          <a:lstStyle/>
          <a:p>
            <a:pPr>
              <a:tabLst>
                <a:tab pos="1371600" algn="l"/>
              </a:tabLst>
            </a:pPr>
            <a:r>
              <a:rPr lang="en-US" dirty="0" smtClean="0"/>
              <a:t>Sustained Hematologic Improvement*</a:t>
            </a:r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5386709"/>
              </p:ext>
            </p:extLst>
          </p:nvPr>
        </p:nvGraphicFramePr>
        <p:xfrm>
          <a:off x="482600" y="1681472"/>
          <a:ext cx="8140700" cy="262513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96000"/>
                <a:gridCol w="2044700"/>
              </a:tblGrid>
              <a:tr h="52081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182880" algn="l"/>
                          <a:tab pos="365760" algn="l"/>
                          <a:tab pos="548640" algn="l"/>
                        </a:tabLs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Improvement</a:t>
                      </a:r>
                      <a:r>
                        <a:rPr lang="en-US" sz="2000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in H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ematologic Parameters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/>
                        <a:cs typeface="Arial"/>
                      </a:endParaRPr>
                    </a:p>
                  </a:txBody>
                  <a:tcPr marL="73025" marR="7302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</a:pPr>
                      <a:r>
                        <a:rPr lang="en-US" sz="20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 (%)</a:t>
                      </a:r>
                      <a:endParaRPr lang="en-NZ" sz="2000" b="1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3025" marR="7302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52607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182880" algn="l"/>
                          <a:tab pos="365760" algn="l"/>
                          <a:tab pos="548640" algn="l"/>
                          <a:tab pos="457200" algn="l"/>
                        </a:tabLs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Patients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with a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ny baseline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cytopenia, n = 91</a:t>
                      </a:r>
                      <a:endParaRPr lang="en-US" sz="1800" b="1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25" marR="7302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70 (77)</a:t>
                      </a:r>
                      <a:endParaRPr lang="en-US" sz="18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12700" marR="127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607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182880" algn="l"/>
                          <a:tab pos="365760" algn="l"/>
                          <a:tab pos="548640" algn="l"/>
                          <a:tab pos="457200" algn="l"/>
                        </a:tabLst>
                      </a:pP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Baseline neutropenia (ANC ≤1.5 x 10</a:t>
                      </a:r>
                      <a:r>
                        <a:rPr lang="en-US" sz="1800" b="1" baseline="300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/L), n = 26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/>
                        <a:cs typeface="Arial"/>
                      </a:endParaRPr>
                    </a:p>
                  </a:txBody>
                  <a:tcPr marL="73025" marR="7302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22 (85)</a:t>
                      </a:r>
                      <a:endParaRPr lang="en-US" sz="1800" b="1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6350" marR="63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607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182880" algn="l"/>
                          <a:tab pos="365760" algn="l"/>
                          <a:tab pos="548640" algn="l"/>
                          <a:tab pos="457200" algn="l"/>
                        </a:tabLst>
                      </a:pP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Baseline anemia (Hgb ≤11 g/dL), n = 63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/>
                        <a:cs typeface="Arial"/>
                      </a:endParaRPr>
                    </a:p>
                  </a:txBody>
                  <a:tcPr marL="73025" marR="7302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33 (52)</a:t>
                      </a:r>
                      <a:endParaRPr lang="en-US" sz="1800" b="1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73025" marR="7302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60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>
                          <a:tab pos="182880" algn="l"/>
                          <a:tab pos="365760" algn="l"/>
                          <a:tab pos="548640" algn="l"/>
                          <a:tab pos="457200" algn="l"/>
                        </a:tabLst>
                        <a:defRPr/>
                      </a:pP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Baseline thrombocytopenia (PLT ≤100 x 10</a:t>
                      </a:r>
                      <a:r>
                        <a:rPr lang="en-US" sz="1800" b="1" baseline="300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/L), n = 58</a:t>
                      </a:r>
                      <a:endParaRPr lang="en-US" sz="1800" b="1" baseline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/>
                        <a:cs typeface="Arial"/>
                      </a:endParaRPr>
                    </a:p>
                  </a:txBody>
                  <a:tcPr marL="73025" marR="7302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42 (72)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73025" marR="7302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245" name="TextBox 7"/>
          <p:cNvSpPr txBox="1">
            <a:spLocks noChangeArrowheads="1"/>
          </p:cNvSpPr>
          <p:nvPr/>
        </p:nvSpPr>
        <p:spPr bwMode="auto">
          <a:xfrm>
            <a:off x="448743" y="4343578"/>
            <a:ext cx="8204279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aseline="30000" dirty="0" smtClean="0">
                <a:latin typeface="Arial" panose="020B0604020202020204" pitchFamily="34" charset="0"/>
              </a:rPr>
              <a:t>*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Sustained hematologic improvement defined as increase of ≥50% over baseline (or above normal) in a hematologic parameter that was sustained continuously for ≥56 days without blood transfusion or growth factors.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25723" y="6424797"/>
            <a:ext cx="8153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09828"/>
              </a:buClr>
              <a:buChar char="•"/>
              <a:defRPr sz="3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hangingPunct="0">
              <a:spcBef>
                <a:spcPct val="50000"/>
              </a:spcBef>
              <a:buClrTx/>
              <a:buFontTx/>
              <a:buNone/>
              <a:defRPr/>
            </a:pPr>
            <a:r>
              <a:rPr lang="nl-NL" altLang="en-US" sz="1200" b="1" dirty="0" smtClean="0">
                <a:solidFill>
                  <a:srgbClr val="FFFFFF"/>
                </a:solidFill>
                <a:latin typeface="Arial"/>
              </a:rPr>
              <a:t>O’Brien S, et al. </a:t>
            </a:r>
            <a:r>
              <a:rPr lang="nl-NL" altLang="en-US" sz="1200" b="1" i="1" dirty="0" smtClean="0">
                <a:solidFill>
                  <a:srgbClr val="FFFFFF"/>
                </a:solidFill>
                <a:latin typeface="Arial"/>
              </a:rPr>
              <a:t>Blood. </a:t>
            </a:r>
            <a:r>
              <a:rPr lang="nl-NL" altLang="en-US" sz="1200" b="1" dirty="0" smtClean="0">
                <a:solidFill>
                  <a:srgbClr val="FFFFFF"/>
                </a:solidFill>
                <a:latin typeface="Arial"/>
              </a:rPr>
              <a:t>2013;124: Abstract  327. </a:t>
            </a:r>
          </a:p>
        </p:txBody>
      </p:sp>
    </p:spTree>
    <p:extLst>
      <p:ext uri="{BB962C8B-B14F-4D97-AF65-F5344CB8AC3E}">
        <p14:creationId xmlns:p14="http://schemas.microsoft.com/office/powerpoint/2010/main" val="181339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9148" y="81888"/>
            <a:ext cx="8045356" cy="1035712"/>
          </a:xfrm>
        </p:spPr>
        <p:txBody>
          <a:bodyPr/>
          <a:lstStyle/>
          <a:p>
            <a:r>
              <a:rPr lang="en-NZ" dirty="0" smtClean="0"/>
              <a:t>Progression-Free Survival</a:t>
            </a:r>
            <a:endParaRPr lang="en-NZ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552734" y="81888"/>
            <a:ext cx="8045356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bg2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bg2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bg2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bg2"/>
                </a:solidFill>
                <a:latin typeface="Arial" charset="0"/>
              </a:defRPr>
            </a:lvl9pPr>
          </a:lstStyle>
          <a:p>
            <a:endParaRPr lang="en-NZ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727057" y="1593271"/>
            <a:ext cx="3377664" cy="1272631"/>
          </a:xfrm>
        </p:spPr>
        <p:txBody>
          <a:bodyPr>
            <a:normAutofit fontScale="92500"/>
          </a:bodyPr>
          <a:lstStyle/>
          <a:p>
            <a:pPr>
              <a:spcBef>
                <a:spcPts val="600"/>
              </a:spcBef>
            </a:pPr>
            <a:r>
              <a:rPr lang="en-US" sz="2000" dirty="0" smtClean="0"/>
              <a:t>Median PFS not reached</a:t>
            </a:r>
          </a:p>
          <a:p>
            <a:pPr>
              <a:spcBef>
                <a:spcPts val="600"/>
              </a:spcBef>
            </a:pPr>
            <a:r>
              <a:rPr lang="en-US" sz="2000" dirty="0" smtClean="0"/>
              <a:t>Median follow-up 11.5 months</a:t>
            </a:r>
          </a:p>
        </p:txBody>
      </p:sp>
      <p:pic>
        <p:nvPicPr>
          <p:cNvPr id="2" name="Picture 1" descr="PCYC 1117_f_tte_pfs_emf_INV_PFS figure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6" t="223" b="75953"/>
          <a:stretch/>
        </p:blipFill>
        <p:spPr>
          <a:xfrm>
            <a:off x="594644" y="1571183"/>
            <a:ext cx="4988591" cy="1019617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340687"/>
              </p:ext>
            </p:extLst>
          </p:nvPr>
        </p:nvGraphicFramePr>
        <p:xfrm>
          <a:off x="5754356" y="2921209"/>
          <a:ext cx="3237575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405"/>
                <a:gridCol w="599017"/>
                <a:gridCol w="1126153"/>
              </a:tblGrid>
              <a:tr h="407962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N</a:t>
                      </a:r>
                      <a:endParaRPr lang="en-US" sz="1600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12-month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 PFS rate</a:t>
                      </a:r>
                      <a:endParaRPr lang="en-US" sz="1600" strike="sngStrike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28450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Overall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144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79.3%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74183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Del17p quartiles</a:t>
                      </a:r>
                    </a:p>
                    <a:p>
                      <a:pPr marL="0" indent="287338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&lt;25%</a:t>
                      </a:r>
                    </a:p>
                    <a:p>
                      <a:pPr marL="0" indent="287338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25%-50%</a:t>
                      </a:r>
                    </a:p>
                    <a:p>
                      <a:pPr marL="0" indent="287338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50%-75%</a:t>
                      </a:r>
                    </a:p>
                    <a:p>
                      <a:pPr marL="0" indent="287338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≥75%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287338" algn="ctr"/>
                      <a:endParaRPr lang="en-US" sz="16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  <a:p>
                      <a:pPr marL="0" indent="0" algn="ctr"/>
                      <a:endParaRPr lang="en-US" sz="16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  <a:p>
                      <a:pPr marL="0" indent="0"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35</a:t>
                      </a:r>
                    </a:p>
                    <a:p>
                      <a:pPr marL="0" indent="0"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37</a:t>
                      </a:r>
                    </a:p>
                    <a:p>
                      <a:pPr marL="0" indent="0"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33</a:t>
                      </a:r>
                    </a:p>
                    <a:p>
                      <a:pPr marL="0" indent="0"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39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  <a:p>
                      <a:pPr algn="ctr"/>
                      <a:endParaRPr lang="en-US" sz="16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85%</a:t>
                      </a:r>
                    </a:p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81%</a:t>
                      </a:r>
                    </a:p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83%</a:t>
                      </a:r>
                      <a:endParaRPr lang="en-US" sz="160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69%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25723" y="6424797"/>
            <a:ext cx="8153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09828"/>
              </a:buClr>
              <a:buChar char="•"/>
              <a:defRPr sz="3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hangingPunct="0">
              <a:spcBef>
                <a:spcPct val="50000"/>
              </a:spcBef>
              <a:buClrTx/>
              <a:buFontTx/>
              <a:buNone/>
              <a:defRPr/>
            </a:pPr>
            <a:r>
              <a:rPr lang="nl-NL" altLang="en-US" sz="1200" b="1" dirty="0" smtClean="0">
                <a:solidFill>
                  <a:srgbClr val="FFFFFF"/>
                </a:solidFill>
                <a:latin typeface="Arial"/>
              </a:rPr>
              <a:t>O’Brien S, et al. </a:t>
            </a:r>
            <a:r>
              <a:rPr lang="nl-NL" altLang="en-US" sz="1200" b="1" i="1" dirty="0" smtClean="0">
                <a:solidFill>
                  <a:srgbClr val="FFFFFF"/>
                </a:solidFill>
                <a:latin typeface="Arial"/>
              </a:rPr>
              <a:t>Blood. </a:t>
            </a:r>
            <a:r>
              <a:rPr lang="nl-NL" altLang="en-US" sz="1200" b="1" dirty="0" smtClean="0">
                <a:solidFill>
                  <a:srgbClr val="FFFFFF"/>
                </a:solidFill>
                <a:latin typeface="Arial"/>
              </a:rPr>
              <a:t>2013;124: Abstract  327.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8434" y="5672465"/>
            <a:ext cx="55337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144      139     136     133     128     125     116     114     113     110      110    104      38 </a:t>
            </a:r>
            <a:endParaRPr lang="en-US" sz="105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305050" y="5366891"/>
            <a:ext cx="1571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Months</a:t>
            </a:r>
            <a:endParaRPr lang="en-US" sz="1200" b="1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1236424" y="3231454"/>
            <a:ext cx="27844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Progression-Free Survival, %</a:t>
            </a:r>
            <a:endParaRPr lang="en-US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94644" y="4868555"/>
            <a:ext cx="10236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/>
              <a:t>Censored</a:t>
            </a:r>
            <a:endParaRPr lang="en-US" sz="1050" b="1" dirty="0"/>
          </a:p>
        </p:txBody>
      </p:sp>
      <p:sp>
        <p:nvSpPr>
          <p:cNvPr id="13" name="Diamond 12"/>
          <p:cNvSpPr/>
          <p:nvPr/>
        </p:nvSpPr>
        <p:spPr bwMode="auto">
          <a:xfrm>
            <a:off x="644174" y="4953000"/>
            <a:ext cx="91440" cy="91440"/>
          </a:xfrm>
          <a:prstGeom prst="diamond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931" y="1104459"/>
            <a:ext cx="625016" cy="6969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382000"/>
              </a:lnSpc>
            </a:pPr>
            <a:r>
              <a:rPr lang="en-US" sz="1200" b="1" dirty="0" smtClean="0"/>
              <a:t>100 -</a:t>
            </a:r>
          </a:p>
          <a:p>
            <a:pPr algn="r">
              <a:lnSpc>
                <a:spcPct val="382000"/>
              </a:lnSpc>
            </a:pPr>
            <a:r>
              <a:rPr lang="en-US" sz="1200" b="1" dirty="0" smtClean="0"/>
              <a:t>80 -</a:t>
            </a:r>
            <a:br>
              <a:rPr lang="en-US" sz="1200" b="1" dirty="0" smtClean="0"/>
            </a:br>
            <a:r>
              <a:rPr lang="en-US" sz="1200" b="1" dirty="0" smtClean="0"/>
              <a:t>60 -</a:t>
            </a:r>
          </a:p>
          <a:p>
            <a:pPr algn="r">
              <a:lnSpc>
                <a:spcPct val="382000"/>
              </a:lnSpc>
            </a:pPr>
            <a:r>
              <a:rPr lang="en-US" sz="1200" b="1" dirty="0" smtClean="0"/>
              <a:t>40 -</a:t>
            </a:r>
          </a:p>
          <a:p>
            <a:pPr algn="r">
              <a:lnSpc>
                <a:spcPct val="382000"/>
              </a:lnSpc>
            </a:pPr>
            <a:r>
              <a:rPr lang="en-US" sz="1200" b="1" dirty="0" smtClean="0"/>
              <a:t>20 -</a:t>
            </a:r>
          </a:p>
          <a:p>
            <a:pPr algn="r">
              <a:lnSpc>
                <a:spcPct val="382000"/>
              </a:lnSpc>
            </a:pPr>
            <a:r>
              <a:rPr lang="en-US" sz="1200" b="1" dirty="0" smtClean="0"/>
              <a:t>0 -</a:t>
            </a:r>
          </a:p>
          <a:p>
            <a:pPr algn="r">
              <a:lnSpc>
                <a:spcPct val="382000"/>
              </a:lnSpc>
            </a:pPr>
            <a:endParaRPr lang="en-US" sz="1200" b="1" dirty="0" smtClean="0"/>
          </a:p>
          <a:p>
            <a:pPr algn="r">
              <a:lnSpc>
                <a:spcPct val="382000"/>
              </a:lnSpc>
            </a:pPr>
            <a:endParaRPr lang="en-US" sz="1200" b="1" dirty="0" smtClean="0"/>
          </a:p>
          <a:p>
            <a:pPr algn="r">
              <a:lnSpc>
                <a:spcPct val="382000"/>
              </a:lnSpc>
            </a:pPr>
            <a:endParaRPr lang="en-US" sz="1200" b="1" dirty="0" smtClean="0"/>
          </a:p>
          <a:p>
            <a:pPr algn="r">
              <a:lnSpc>
                <a:spcPct val="382000"/>
              </a:lnSpc>
            </a:pPr>
            <a:endParaRPr lang="en-US" sz="1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72948" y="5466516"/>
            <a:ext cx="15716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/>
              <a:t>Number at Risk:</a:t>
            </a:r>
            <a:endParaRPr lang="en-US" sz="105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41339" y="5163145"/>
            <a:ext cx="5211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0         1         2         3         4        5          6        7         8         9        10       11       12         </a:t>
            </a:r>
            <a:endParaRPr lang="en-US" sz="1050" b="1" dirty="0"/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573724" y="1571183"/>
            <a:ext cx="0" cy="356616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/>
          <p:cNvCxnSpPr/>
          <p:nvPr/>
        </p:nvCxnSpPr>
        <p:spPr bwMode="auto">
          <a:xfrm rot="5400000">
            <a:off x="3067775" y="2610225"/>
            <a:ext cx="0" cy="50292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/>
          <p:cNvCxnSpPr/>
          <p:nvPr/>
        </p:nvCxnSpPr>
        <p:spPr bwMode="auto">
          <a:xfrm>
            <a:off x="5471545" y="5128260"/>
            <a:ext cx="0" cy="6400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/>
          <p:cNvCxnSpPr/>
          <p:nvPr/>
        </p:nvCxnSpPr>
        <p:spPr bwMode="auto">
          <a:xfrm>
            <a:off x="670844" y="5128260"/>
            <a:ext cx="0" cy="6400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/>
          <p:cNvCxnSpPr/>
          <p:nvPr/>
        </p:nvCxnSpPr>
        <p:spPr bwMode="auto">
          <a:xfrm>
            <a:off x="1061369" y="5128260"/>
            <a:ext cx="0" cy="6400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/>
          <p:cNvCxnSpPr/>
          <p:nvPr/>
        </p:nvCxnSpPr>
        <p:spPr bwMode="auto">
          <a:xfrm>
            <a:off x="1470944" y="5128260"/>
            <a:ext cx="0" cy="6400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Connector 25"/>
          <p:cNvCxnSpPr/>
          <p:nvPr/>
        </p:nvCxnSpPr>
        <p:spPr bwMode="auto">
          <a:xfrm>
            <a:off x="1880519" y="5128260"/>
            <a:ext cx="0" cy="6400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Connector 26"/>
          <p:cNvCxnSpPr/>
          <p:nvPr/>
        </p:nvCxnSpPr>
        <p:spPr bwMode="auto">
          <a:xfrm>
            <a:off x="2290094" y="5128260"/>
            <a:ext cx="0" cy="6400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Connector 27"/>
          <p:cNvCxnSpPr/>
          <p:nvPr/>
        </p:nvCxnSpPr>
        <p:spPr bwMode="auto">
          <a:xfrm>
            <a:off x="2671094" y="5128260"/>
            <a:ext cx="0" cy="6400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Connector 28"/>
          <p:cNvCxnSpPr/>
          <p:nvPr/>
        </p:nvCxnSpPr>
        <p:spPr bwMode="auto">
          <a:xfrm>
            <a:off x="3071144" y="5128260"/>
            <a:ext cx="0" cy="6400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Connector 29"/>
          <p:cNvCxnSpPr/>
          <p:nvPr/>
        </p:nvCxnSpPr>
        <p:spPr bwMode="auto">
          <a:xfrm>
            <a:off x="3461669" y="5128260"/>
            <a:ext cx="0" cy="6400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Connector 30"/>
          <p:cNvCxnSpPr/>
          <p:nvPr/>
        </p:nvCxnSpPr>
        <p:spPr bwMode="auto">
          <a:xfrm>
            <a:off x="3861719" y="5128260"/>
            <a:ext cx="0" cy="6400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Connector 31"/>
          <p:cNvCxnSpPr/>
          <p:nvPr/>
        </p:nvCxnSpPr>
        <p:spPr bwMode="auto">
          <a:xfrm>
            <a:off x="4261769" y="5128260"/>
            <a:ext cx="0" cy="6400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Connector 32"/>
          <p:cNvCxnSpPr/>
          <p:nvPr/>
        </p:nvCxnSpPr>
        <p:spPr bwMode="auto">
          <a:xfrm>
            <a:off x="4661819" y="5128260"/>
            <a:ext cx="0" cy="6400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33"/>
          <p:cNvCxnSpPr/>
          <p:nvPr/>
        </p:nvCxnSpPr>
        <p:spPr bwMode="auto">
          <a:xfrm>
            <a:off x="5061869" y="5128260"/>
            <a:ext cx="0" cy="6400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 useBgFill="1">
        <p:nvSpPr>
          <p:cNvPr id="36" name="Rectangle 35"/>
          <p:cNvSpPr/>
          <p:nvPr/>
        </p:nvSpPr>
        <p:spPr bwMode="auto">
          <a:xfrm>
            <a:off x="541339" y="1569495"/>
            <a:ext cx="5031511" cy="45719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 useBgFill="1">
        <p:nvSpPr>
          <p:cNvPr id="37" name="Rectangle 36"/>
          <p:cNvSpPr/>
          <p:nvPr/>
        </p:nvSpPr>
        <p:spPr bwMode="auto">
          <a:xfrm rot="16200000">
            <a:off x="3067166" y="1982160"/>
            <a:ext cx="5031511" cy="45719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74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5&quot;&gt;&lt;property id=&quot;20148&quot; value=&quot;5&quot;/&gt;&lt;property id=&quot;20300&quot; value=&quot;Slide 1&quot;/&gt;&lt;property id=&quot;20307&quot; value=&quot;1165&quot;/&gt;&lt;/object&gt;&lt;object type=&quot;3&quot; unique_id=&quot;10006&quot;&gt;&lt;property id=&quot;20148&quot; value=&quot;5&quot;/&gt;&lt;property id=&quot;20300&quot; value=&quot;Slide 2&quot;/&gt;&lt;property id=&quot;20307&quot; value=&quot;1116&quot;/&gt;&lt;/object&gt;&lt;object type=&quot;3&quot; unique_id=&quot;10007&quot;&gt;&lt;property id=&quot;20148&quot; value=&quot;5&quot;/&gt;&lt;property id=&quot;20300&quot; value=&quot;Slide 3&quot;/&gt;&lt;property id=&quot;20307&quot; value=&quot;1117&quot;/&gt;&lt;/object&gt;&lt;object type=&quot;3&quot; unique_id=&quot;10016&quot;&gt;&lt;property id=&quot;20148&quot; value=&quot;5&quot;/&gt;&lt;property id=&quot;20300&quot; value=&quot;Slide 4&quot;/&gt;&lt;property id=&quot;20307&quot; value=&quot;1158&quot;/&gt;&lt;/object&gt;&lt;object type=&quot;3&quot; unique_id=&quot;10232&quot;&gt;&lt;property id=&quot;20148&quot; value=&quot;5&quot;/&gt;&lt;property id=&quot;20300&quot; value=&quot;Slide 5&quot;/&gt;&lt;property id=&quot;20307&quot; value=&quot;1166&quot;/&gt;&lt;/object&gt;&lt;/object&gt;&lt;/object&gt;&lt;/database&gt;"/>
  <p:tag name="SECTOMILLISECCONVERTED" val="1"/>
  <p:tag name="ISPRING_RESOURCE_PATHS_HASH_PRESENTER" val="4a98757dfa7a7edbbbb4877eccb8ba548eafafd"/>
</p:tagLst>
</file>

<file path=ppt/theme/theme1.xml><?xml version="1.0" encoding="utf-8"?>
<a:theme xmlns:a="http://schemas.openxmlformats.org/drawingml/2006/main" name="ibrutinib-oral-template">
  <a:themeElements>
    <a:clrScheme name="Clinical Trials">
      <a:dk1>
        <a:srgbClr val="336699"/>
      </a:dk1>
      <a:lt1>
        <a:srgbClr val="FFFFFF"/>
      </a:lt1>
      <a:dk2>
        <a:srgbClr val="FFB652"/>
      </a:dk2>
      <a:lt2>
        <a:srgbClr val="94420E"/>
      </a:lt2>
      <a:accent1>
        <a:srgbClr val="7E99AA"/>
      </a:accent1>
      <a:accent2>
        <a:srgbClr val="0098AA"/>
      </a:accent2>
      <a:accent3>
        <a:srgbClr val="006784"/>
      </a:accent3>
      <a:accent4>
        <a:srgbClr val="FFB652"/>
      </a:accent4>
      <a:accent5>
        <a:srgbClr val="94420E"/>
      </a:accent5>
      <a:accent6>
        <a:srgbClr val="7E99AA"/>
      </a:accent6>
      <a:hlink>
        <a:srgbClr val="94420E"/>
      </a:hlink>
      <a:folHlink>
        <a:srgbClr val="FFB65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Insulin IDEAS template 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ulin IDEAS template 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ulin IDEAS template 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ulin IDEAS template 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ulin IDEAS template 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ulin IDEAS template 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ulin IDEAS template 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ulin IDEAS template 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ulin IDEAS template 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ulin IDEAS template 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ulin IDEAS template 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ulin IDEAS template 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ulin IDEAS template 1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8F3B63"/>
        </a:accent1>
        <a:accent2>
          <a:srgbClr val="3B528F"/>
        </a:accent2>
        <a:accent3>
          <a:srgbClr val="FFFFFF"/>
        </a:accent3>
        <a:accent4>
          <a:srgbClr val="000000"/>
        </a:accent4>
        <a:accent5>
          <a:srgbClr val="C6AFB7"/>
        </a:accent5>
        <a:accent6>
          <a:srgbClr val="354981"/>
        </a:accent6>
        <a:hlink>
          <a:srgbClr val="7B913B"/>
        </a:hlink>
        <a:folHlink>
          <a:srgbClr val="B68A3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ulin IDEAS template 1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BD5F8C"/>
        </a:accent1>
        <a:accent2>
          <a:srgbClr val="6C83C2"/>
        </a:accent2>
        <a:accent3>
          <a:srgbClr val="FFFFFF"/>
        </a:accent3>
        <a:accent4>
          <a:srgbClr val="000000"/>
        </a:accent4>
        <a:accent5>
          <a:srgbClr val="DBB6C5"/>
        </a:accent5>
        <a:accent6>
          <a:srgbClr val="6176B0"/>
        </a:accent6>
        <a:hlink>
          <a:srgbClr val="94AF47"/>
        </a:hlink>
        <a:folHlink>
          <a:srgbClr val="CBA15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ulin IDEAS template 1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E88A9"/>
        </a:accent1>
        <a:accent2>
          <a:srgbClr val="95A5D3"/>
        </a:accent2>
        <a:accent3>
          <a:srgbClr val="FFFFFF"/>
        </a:accent3>
        <a:accent4>
          <a:srgbClr val="000000"/>
        </a:accent4>
        <a:accent5>
          <a:srgbClr val="E3C3D1"/>
        </a:accent5>
        <a:accent6>
          <a:srgbClr val="8795BF"/>
        </a:accent6>
        <a:hlink>
          <a:srgbClr val="FFFF99"/>
        </a:hlink>
        <a:folHlink>
          <a:srgbClr val="DFC59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ulin IDEAS template 1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E88A9"/>
        </a:accent1>
        <a:accent2>
          <a:srgbClr val="ADBADD"/>
        </a:accent2>
        <a:accent3>
          <a:srgbClr val="FFFFFF"/>
        </a:accent3>
        <a:accent4>
          <a:srgbClr val="000000"/>
        </a:accent4>
        <a:accent5>
          <a:srgbClr val="E3C3D1"/>
        </a:accent5>
        <a:accent6>
          <a:srgbClr val="9CA8C8"/>
        </a:accent6>
        <a:hlink>
          <a:srgbClr val="FFFF99"/>
        </a:hlink>
        <a:folHlink>
          <a:srgbClr val="DFC59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linical Trials">
    <a:dk1>
      <a:srgbClr val="336699"/>
    </a:dk1>
    <a:lt1>
      <a:srgbClr val="FFFFFF"/>
    </a:lt1>
    <a:dk2>
      <a:srgbClr val="FFB652"/>
    </a:dk2>
    <a:lt2>
      <a:srgbClr val="94420E"/>
    </a:lt2>
    <a:accent1>
      <a:srgbClr val="7E99AA"/>
    </a:accent1>
    <a:accent2>
      <a:srgbClr val="0098AA"/>
    </a:accent2>
    <a:accent3>
      <a:srgbClr val="006784"/>
    </a:accent3>
    <a:accent4>
      <a:srgbClr val="FFB652"/>
    </a:accent4>
    <a:accent5>
      <a:srgbClr val="94420E"/>
    </a:accent5>
    <a:accent6>
      <a:srgbClr val="7E99AA"/>
    </a:accent6>
    <a:hlink>
      <a:srgbClr val="94420E"/>
    </a:hlink>
    <a:folHlink>
      <a:srgbClr val="FFB652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Clinical Trials">
    <a:dk1>
      <a:srgbClr val="336699"/>
    </a:dk1>
    <a:lt1>
      <a:srgbClr val="FFFFFF"/>
    </a:lt1>
    <a:dk2>
      <a:srgbClr val="FFB652"/>
    </a:dk2>
    <a:lt2>
      <a:srgbClr val="94420E"/>
    </a:lt2>
    <a:accent1>
      <a:srgbClr val="7E99AA"/>
    </a:accent1>
    <a:accent2>
      <a:srgbClr val="0098AA"/>
    </a:accent2>
    <a:accent3>
      <a:srgbClr val="006784"/>
    </a:accent3>
    <a:accent4>
      <a:srgbClr val="FFB652"/>
    </a:accent4>
    <a:accent5>
      <a:srgbClr val="94420E"/>
    </a:accent5>
    <a:accent6>
      <a:srgbClr val="7E99AA"/>
    </a:accent6>
    <a:hlink>
      <a:srgbClr val="94420E"/>
    </a:hlink>
    <a:folHlink>
      <a:srgbClr val="FFB652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ibrutinib-oral-template</Template>
  <TotalTime>0</TotalTime>
  <Words>2325</Words>
  <Application>Microsoft Office PowerPoint</Application>
  <PresentationFormat>On-screen Show (4:3)</PresentationFormat>
  <Paragraphs>563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ibrutinib-oral-template</vt:lpstr>
      <vt:lpstr>Efficacy and Safety of Ibrutinib in Patients With Relapsed or Refractory Chronic Lymphocytic Leukemia or Small Lymphocytic Lymphoma With 17p Deletion: Results From the Phase II RESONATE™-17 Trial</vt:lpstr>
      <vt:lpstr>Introduction </vt:lpstr>
      <vt:lpstr>PCYC-1117 (RESONATETM-17) Study Design</vt:lpstr>
      <vt:lpstr>Baseline Characteristics</vt:lpstr>
      <vt:lpstr>Baseline Characteristics (cont’d)</vt:lpstr>
      <vt:lpstr>Overall Response:  Investigator and IRC Assessment</vt:lpstr>
      <vt:lpstr>Overall Response Rate* by Subgroup</vt:lpstr>
      <vt:lpstr>Sustained Hematologic Improvement*</vt:lpstr>
      <vt:lpstr>Progression-Free Survival</vt:lpstr>
      <vt:lpstr>Characteristics of Patients With PD  (n = 20)</vt:lpstr>
      <vt:lpstr>Overall Survival</vt:lpstr>
      <vt:lpstr>Patient Disposition in All-Treated Population</vt:lpstr>
      <vt:lpstr>Treatment-Emergent Adverse Events (≥15% of Patients) Regardless of Attribution </vt:lpstr>
      <vt:lpstr>Safety Overview  Infections and Malignancies </vt:lpstr>
      <vt:lpstr>Safety Overview  Atrial Fibrillation, Bleeding-Related Events and TLS</vt:lpstr>
      <vt:lpstr>Conclusions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2014-04-08T00:43:02Z</dcterms:created>
  <dcterms:modified xsi:type="dcterms:W3CDTF">2014-12-12T18:40:59Z</dcterms:modified>
</cp:coreProperties>
</file>