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26" r:id="rId2"/>
  </p:sldMasterIdLst>
  <p:notesMasterIdLst>
    <p:notesMasterId r:id="rId44"/>
  </p:notesMasterIdLst>
  <p:sldIdLst>
    <p:sldId id="262" r:id="rId3"/>
    <p:sldId id="317" r:id="rId4"/>
    <p:sldId id="264" r:id="rId5"/>
    <p:sldId id="304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319" r:id="rId18"/>
    <p:sldId id="280" r:id="rId19"/>
    <p:sldId id="321" r:id="rId20"/>
    <p:sldId id="305" r:id="rId21"/>
    <p:sldId id="284" r:id="rId22"/>
    <p:sldId id="285" r:id="rId23"/>
    <p:sldId id="286" r:id="rId24"/>
    <p:sldId id="312" r:id="rId25"/>
    <p:sldId id="287" r:id="rId26"/>
    <p:sldId id="307" r:id="rId27"/>
    <p:sldId id="289" r:id="rId28"/>
    <p:sldId id="290" r:id="rId29"/>
    <p:sldId id="309" r:id="rId30"/>
    <p:sldId id="323" r:id="rId31"/>
    <p:sldId id="325" r:id="rId32"/>
    <p:sldId id="294" r:id="rId33"/>
    <p:sldId id="327" r:id="rId34"/>
    <p:sldId id="296" r:id="rId35"/>
    <p:sldId id="297" r:id="rId36"/>
    <p:sldId id="298" r:id="rId37"/>
    <p:sldId id="329" r:id="rId38"/>
    <p:sldId id="299" r:id="rId39"/>
    <p:sldId id="300" r:id="rId40"/>
    <p:sldId id="301" r:id="rId41"/>
    <p:sldId id="331" r:id="rId42"/>
    <p:sldId id="303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neke Koekkoek, BSN, OCN" initials="SKBO" lastIdx="52" clrIdx="0"/>
  <p:cmAuthor id="1" name="Janice Galleshaw, MD" initials="JGM" lastIdx="33" clrIdx="1"/>
  <p:cmAuthor id="2" name="Mariví Mateos Manteca" initials="" lastIdx="1" clrIdx="2"/>
  <p:cmAuthor id="3" name="Christi Gray" initials="CG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828"/>
    <a:srgbClr val="99CCFF"/>
    <a:srgbClr val="669900"/>
    <a:srgbClr val="492FB7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589" autoAdjust="0"/>
    <p:restoredTop sz="98934" autoAdjust="0"/>
  </p:normalViewPr>
  <p:slideViewPr>
    <p:cSldViewPr snapToGrid="0">
      <p:cViewPr>
        <p:scale>
          <a:sx n="70" d="100"/>
          <a:sy n="70" d="100"/>
        </p:scale>
        <p:origin x="-2298" y="-918"/>
      </p:cViewPr>
      <p:guideLst>
        <p:guide orient="horz" pos="4159"/>
        <p:guide orient="horz" pos="528"/>
        <p:guide orient="horz" pos="622"/>
        <p:guide orient="horz" pos="2161"/>
        <p:guide pos="291"/>
        <p:guide pos="287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8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2A54A9-1339-4644-B36D-2A29E85540DD}" type="datetimeFigureOut">
              <a:rPr lang="nl-NL"/>
              <a:pPr/>
              <a:t>10-11-2014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387D30-B45F-4546-BEB0-235530785DEA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7796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2FA0248C-69E6-D94B-9281-EED4492E080F}" type="slidenum">
              <a:rPr lang="en-GB">
                <a:latin typeface="Times New Roman" charset="0"/>
                <a:cs typeface="ＭＳ Ｐゴシック" charset="0"/>
              </a:rPr>
              <a:pPr/>
              <a:t>1</a:t>
            </a:fld>
            <a:endParaRPr lang="en-GB">
              <a:latin typeface="Times New Roman" charset="0"/>
              <a:cs typeface="ＭＳ Ｐゴシック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>
              <a:latin typeface="Calibri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BE">
              <a:latin typeface="Calibri" charset="0"/>
              <a:cs typeface="ＭＳ Ｐゴシック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55650" indent="-290513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62050" indent="-2317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27188" indent="-2317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92325" indent="-2317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49525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3006725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63925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921125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56518A74-DEBA-004E-88AD-36DDE5759EFB}" type="slidenum">
              <a:rPr lang="en-US">
                <a:solidFill>
                  <a:srgbClr val="000000"/>
                </a:solidFill>
                <a:cs typeface="ＭＳ Ｐゴシック" charset="0"/>
              </a:rPr>
              <a:pPr/>
              <a:t>14</a:t>
            </a:fld>
            <a:endParaRPr lang="en-US">
              <a:solidFill>
                <a:srgbClr val="000000"/>
              </a:solidFill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 noChangeArrowheads="1"/>
          </p:cNvSpPr>
          <p:nvPr/>
        </p:nvSpPr>
        <p:spPr bwMode="auto">
          <a:xfrm>
            <a:off x="388620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325" tIns="47161" rIns="94325" bIns="47161" anchor="b"/>
          <a:lstStyle>
            <a:lvl1pPr defTabSz="9429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9429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429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429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429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533F3A5D-CFF2-8B4B-96B4-F3A3D2E3AAFC}" type="slidenum">
              <a:rPr lang="en-US">
                <a:solidFill>
                  <a:srgbClr val="000000"/>
                </a:solidFill>
                <a:latin typeface="Times" charset="0"/>
                <a:cs typeface="ＭＳ Ｐゴシック" charset="0"/>
              </a:rPr>
              <a:pPr/>
              <a:t>15</a:t>
            </a:fld>
            <a:endParaRPr lang="en-US">
              <a:solidFill>
                <a:srgbClr val="000000"/>
              </a:solidFill>
              <a:latin typeface="Times" charset="0"/>
              <a:cs typeface="ＭＳ Ｐゴシック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4325" tIns="47161" rIns="94325" bIns="47161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l-GR">
              <a:latin typeface="Calibri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BDF4F24C-255F-EA49-A98C-CDE5D7235B50}" type="slidenum">
              <a:rPr lang="en-GB">
                <a:solidFill>
                  <a:srgbClr val="000000"/>
                </a:solidFill>
                <a:latin typeface="Times New Roman" charset="0"/>
                <a:cs typeface="ＭＳ Ｐゴシック" charset="0"/>
              </a:rPr>
              <a:pPr/>
              <a:t>16</a:t>
            </a:fld>
            <a:endParaRPr lang="en-GB">
              <a:solidFill>
                <a:srgbClr val="000000"/>
              </a:solidFill>
              <a:latin typeface="Times New Roman" charset="0"/>
              <a:cs typeface="ＭＳ Ｐゴシック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>
              <a:latin typeface="Calibri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0" hangingPunct="0"/>
            <a:fld id="{3338199C-A287-5346-BA68-1FF2F58D9B78}" type="slidenum">
              <a:rPr lang="en-GB">
                <a:solidFill>
                  <a:srgbClr val="000000"/>
                </a:solidFill>
                <a:latin typeface="Arial" charset="0"/>
                <a:cs typeface="ＭＳ Ｐゴシック" charset="0"/>
              </a:rPr>
              <a:pPr eaLnBrk="0" hangingPunct="0"/>
              <a:t>17</a:t>
            </a:fld>
            <a:endParaRPr lang="en-GB">
              <a:solidFill>
                <a:srgbClr val="000000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>
                <a:latin typeface="Arial" charset="0"/>
                <a:cs typeface="ＭＳ Ｐゴシック" charset="0"/>
              </a:rPr>
              <a:t>I have shortened the first sentence in order to do not repeat again the same message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FA18B965-C4E1-D845-9BC6-F4221CEA4D75}" type="slidenum">
              <a:rPr lang="en-GB">
                <a:latin typeface="Arial" charset="0"/>
              </a:rPr>
              <a:pPr/>
              <a:t>18</a:t>
            </a:fld>
            <a:endParaRPr lang="en-GB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D5A8BB45-94C9-4943-9445-09F17BF8A0BB}" type="slidenum">
              <a:rPr lang="en-GB">
                <a:latin typeface="Arial" charset="0"/>
              </a:rPr>
              <a:pPr/>
              <a:t>19</a:t>
            </a:fld>
            <a:endParaRPr lang="en-GB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967CAEC9-98A2-4F43-8DD8-0356A66187DC}" type="slidenum">
              <a:rPr lang="en-GB">
                <a:solidFill>
                  <a:srgbClr val="000000"/>
                </a:solidFill>
              </a:rPr>
              <a:pPr/>
              <a:t>20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63B063FF-1FAF-D142-BF57-CF8BDC0E05F6}" type="slidenum">
              <a:rPr lang="en-GB">
                <a:solidFill>
                  <a:srgbClr val="000000"/>
                </a:solidFill>
              </a:rPr>
              <a:pPr/>
              <a:t>21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>
              <a:latin typeface="Arial" charset="0"/>
              <a:cs typeface="ＭＳ Ｐゴシック" charset="0"/>
            </a:endParaRPr>
          </a:p>
        </p:txBody>
      </p:sp>
      <p:sp>
        <p:nvSpPr>
          <p:cNvPr id="76804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0" hangingPunct="0"/>
            <a:r>
              <a:rPr lang="es-ES_tradnl">
                <a:solidFill>
                  <a:srgbClr val="000000"/>
                </a:solidFill>
                <a:latin typeface="Arial" charset="0"/>
                <a:cs typeface="ＭＳ Ｐゴシック" charset="0"/>
              </a:rPr>
              <a:t>PHENOTYPE OF WM B-LYMPHOCYTE</a:t>
            </a:r>
          </a:p>
        </p:txBody>
      </p:sp>
      <p:sp>
        <p:nvSpPr>
          <p:cNvPr id="7680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0" hangingPunct="0"/>
            <a:fld id="{6292B1CE-2679-C144-9853-977E29C14DF0}" type="slidenum">
              <a:rPr lang="es-ES_tradnl">
                <a:solidFill>
                  <a:srgbClr val="000000"/>
                </a:solidFill>
                <a:latin typeface="Arial" charset="0"/>
                <a:cs typeface="ＭＳ Ｐゴシック" charset="0"/>
              </a:rPr>
              <a:pPr eaLnBrk="0" hangingPunct="0"/>
              <a:t>22</a:t>
            </a:fld>
            <a:endParaRPr lang="es-ES_tradnl">
              <a:solidFill>
                <a:srgbClr val="000000"/>
              </a:solidFill>
              <a:latin typeface="Arial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3D5A1817-956E-3A40-82B9-CBE633B24E72}" type="slidenum">
              <a:rPr lang="en-GB">
                <a:solidFill>
                  <a:srgbClr val="000000"/>
                </a:solidFill>
                <a:latin typeface="Arial" charset="0"/>
                <a:cs typeface="ＭＳ Ｐゴシック" charset="0"/>
              </a:rPr>
              <a:pPr/>
              <a:t>24</a:t>
            </a:fld>
            <a:endParaRPr lang="en-GB">
              <a:solidFill>
                <a:srgbClr val="000000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B8248859-1F66-2647-9920-307492DB05E0}" type="slidenum">
              <a:rPr lang="en-GB">
                <a:latin typeface="Times New Roman" charset="0"/>
                <a:cs typeface="ＭＳ Ｐゴシック" charset="0"/>
              </a:rPr>
              <a:pPr/>
              <a:t>2</a:t>
            </a:fld>
            <a:endParaRPr lang="en-GB">
              <a:latin typeface="Times New Roman" charset="0"/>
              <a:cs typeface="ＭＳ Ｐゴシック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>
              <a:latin typeface="Calibri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1363" indent="-284163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1413" indent="-227013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98613" indent="-227013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5813" indent="-227013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E26CFBCB-5115-E34E-B806-4AC66AF384B0}" type="slidenum">
              <a:rPr lang="fr-FR">
                <a:latin typeface="Times New Roman" charset="0"/>
              </a:rPr>
              <a:pPr/>
              <a:t>25</a:t>
            </a:fld>
            <a:endParaRPr lang="fr-FR">
              <a:latin typeface="Times New Roman" charset="0"/>
            </a:endParaRPr>
          </a:p>
        </p:txBody>
      </p:sp>
      <p:sp>
        <p:nvSpPr>
          <p:cNvPr id="8089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90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cs typeface="ＭＳ Ｐゴシック" charset="0"/>
            </a:endParaRPr>
          </a:p>
        </p:txBody>
      </p:sp>
      <p:sp>
        <p:nvSpPr>
          <p:cNvPr id="80901" name="Date Placeholder 3"/>
          <p:cNvSpPr txBox="1">
            <a:spLocks noGrp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r>
              <a:rPr lang="en-US">
                <a:latin typeface="Arial" charset="0"/>
                <a:cs typeface="ＭＳ Ｐゴシック" charset="0"/>
              </a:rPr>
              <a:t>For ASH Dec 09</a:t>
            </a:r>
          </a:p>
        </p:txBody>
      </p:sp>
      <p:sp>
        <p:nvSpPr>
          <p:cNvPr id="80902" name="Footer Placeholder 4"/>
          <p:cNvSpPr txBox="1">
            <a:spLocks noGrp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  <a:cs typeface="ＭＳ Ｐゴシック" charset="0"/>
              </a:rPr>
              <a:t>DRAFT</a:t>
            </a:r>
          </a:p>
        </p:txBody>
      </p:sp>
      <p:sp>
        <p:nvSpPr>
          <p:cNvPr id="80903" name="Slide Number Placeholder 5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fld id="{17DCE389-3607-D740-9B65-D5EBBF32A372}" type="slidenum">
              <a:rPr lang="en-US">
                <a:latin typeface="Arial" charset="0"/>
                <a:cs typeface="ＭＳ Ｐゴシック" charset="0"/>
              </a:rPr>
              <a:pPr algn="r"/>
              <a:t>25</a:t>
            </a:fld>
            <a:endParaRPr lang="en-US">
              <a:latin typeface="Arial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0" hangingPunct="0"/>
            <a:fld id="{1564130A-32CC-5944-B3AB-1294E8E8E9CD}" type="slidenum">
              <a:rPr lang="es-ES_tradnl">
                <a:solidFill>
                  <a:srgbClr val="000000"/>
                </a:solidFill>
                <a:latin typeface="Times New Roman" charset="0"/>
                <a:cs typeface="ＭＳ Ｐゴシック" charset="0"/>
              </a:rPr>
              <a:pPr eaLnBrk="0" hangingPunct="0"/>
              <a:t>26</a:t>
            </a:fld>
            <a:endParaRPr lang="es-ES_tradnl">
              <a:solidFill>
                <a:srgbClr val="000000"/>
              </a:solidFill>
              <a:latin typeface="Times New Roman" charset="0"/>
              <a:cs typeface="ＭＳ Ｐゴシック" charset="0"/>
            </a:endParaRPr>
          </a:p>
        </p:txBody>
      </p:sp>
      <p:sp>
        <p:nvSpPr>
          <p:cNvPr id="82947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s-ES_tradnl">
                <a:solidFill>
                  <a:srgbClr val="000000"/>
                </a:solidFill>
                <a:latin typeface="Times New Roman" charset="0"/>
                <a:cs typeface="ＭＳ Ｐゴシック" charset="0"/>
              </a:rPr>
              <a:t>PHENOTYPE OF WM B-LYMPHOCYTE</a:t>
            </a:r>
          </a:p>
        </p:txBody>
      </p:sp>
      <p:sp>
        <p:nvSpPr>
          <p:cNvPr id="8294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s-ES_tradnl">
                <a:solidFill>
                  <a:srgbClr val="000000"/>
                </a:solidFill>
                <a:latin typeface="Times New Roman" charset="0"/>
                <a:cs typeface="ＭＳ Ｐゴシック" charset="0"/>
              </a:rPr>
              <a:t>PHENOTYPE OF WM B-LYMPHOCYTE</a:t>
            </a:r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>
              <a:latin typeface="Calibri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0" hangingPunct="0"/>
            <a:fld id="{E2B1187F-3A50-6A47-8493-14000F74E0CF}" type="slidenum">
              <a:rPr lang="es-ES_tradnl">
                <a:solidFill>
                  <a:srgbClr val="000000"/>
                </a:solidFill>
                <a:latin typeface="Times New Roman" charset="0"/>
                <a:cs typeface="ＭＳ Ｐゴシック" charset="0"/>
              </a:rPr>
              <a:pPr eaLnBrk="0" hangingPunct="0"/>
              <a:t>27</a:t>
            </a:fld>
            <a:endParaRPr lang="es-ES_tradnl">
              <a:solidFill>
                <a:srgbClr val="000000"/>
              </a:solidFill>
              <a:latin typeface="Times New Roman" charset="0"/>
              <a:cs typeface="ＭＳ Ｐゴシック" charset="0"/>
            </a:endParaRPr>
          </a:p>
        </p:txBody>
      </p:sp>
      <p:sp>
        <p:nvSpPr>
          <p:cNvPr id="83971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s-ES_tradnl">
                <a:solidFill>
                  <a:srgbClr val="000000"/>
                </a:solidFill>
                <a:latin typeface="Times New Roman" charset="0"/>
                <a:cs typeface="ＭＳ Ｐゴシック" charset="0"/>
              </a:rPr>
              <a:t>PHENOTYPE OF WM B-LYMPHOCYTE</a:t>
            </a:r>
          </a:p>
        </p:txBody>
      </p:sp>
      <p:sp>
        <p:nvSpPr>
          <p:cNvPr id="8397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s-ES_tradnl">
                <a:solidFill>
                  <a:srgbClr val="000000"/>
                </a:solidFill>
                <a:latin typeface="Times New Roman" charset="0"/>
                <a:cs typeface="ＭＳ Ｐゴシック" charset="0"/>
              </a:rPr>
              <a:t>PHENOTYPE OF WM B-LYMPHOCYTE</a:t>
            </a:r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but I think you have to add lenalidomide because the comparison is lenalidomide plu low dose dexamethasone plus/minus ixazomib.</a:t>
            </a:r>
            <a:endParaRPr lang="nl-NL" sz="120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4A57FE49-D591-374C-B148-F786691851A0}" type="slidenum">
              <a:rPr lang="en-GB">
                <a:solidFill>
                  <a:srgbClr val="000000"/>
                </a:solidFill>
                <a:latin typeface="Arial" charset="0"/>
              </a:rPr>
              <a:pPr/>
              <a:t>28</a:t>
            </a:fld>
            <a:endParaRPr lang="en-GB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75B7DB45-9824-5D46-AC6C-11D542023E3F}" type="slidenum">
              <a:rPr lang="en-GB">
                <a:latin typeface="Arial" charset="0"/>
              </a:rPr>
              <a:pPr/>
              <a:t>29</a:t>
            </a:fld>
            <a:endParaRPr lang="en-GB">
              <a:latin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61905958-F6CA-9A44-AFF0-A208F95BA1BF}" type="slidenum">
              <a:rPr lang="en-GB">
                <a:latin typeface="Arial" charset="0"/>
              </a:rPr>
              <a:pPr/>
              <a:t>30</a:t>
            </a:fld>
            <a:endParaRPr lang="en-GB">
              <a:latin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32AEC6F7-21B5-3F4D-9AA9-7965CF82E7D0}" type="slidenum">
              <a:rPr lang="en-US">
                <a:latin typeface="Arial" charset="0"/>
              </a:rPr>
              <a:pPr/>
              <a:t>31</a:t>
            </a:fld>
            <a:endParaRPr lang="en-US">
              <a:latin typeface="Arial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Median follow-up: 7.4 months (range, 0.9-13)</a:t>
            </a:r>
          </a:p>
          <a:p>
            <a:pPr eaLnBrk="1" hangingPunct="1">
              <a:spcBef>
                <a:spcPct val="0"/>
              </a:spcBef>
            </a:pPr>
            <a:endParaRPr lang="en-US" b="1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b="1">
                <a:latin typeface="Calibri" charset="0"/>
              </a:rPr>
              <a:t>Reference</a:t>
            </a:r>
          </a:p>
          <a:p>
            <a:pPr eaLnBrk="1" hangingPunct="1">
              <a:spcBef>
                <a:spcPct val="0"/>
              </a:spcBef>
              <a:buFont typeface="Wingdings" charset="0"/>
              <a:buAutoNum type="arabicPeriod"/>
            </a:pPr>
            <a:r>
              <a:rPr lang="en-US">
                <a:latin typeface="Calibri" charset="0"/>
              </a:rPr>
              <a:t>Lacy MQ, Hayman SR, Gertz MA. Pomalidomide plus low-dose dexamethasone as therapy for relapsed multiple myeloma. </a:t>
            </a:r>
            <a:r>
              <a:rPr lang="en-US" i="1">
                <a:latin typeface="Calibri" charset="0"/>
              </a:rPr>
              <a:t>J Clin Oncol.</a:t>
            </a:r>
            <a:r>
              <a:rPr lang="en-US">
                <a:latin typeface="Calibri" charset="0"/>
              </a:rPr>
              <a:t> 2009;27:5008-5014.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2530A288-BA8A-774A-9D47-58B34E2A168C}" type="slidenum">
              <a:rPr lang="en-GB">
                <a:latin typeface="Arial" charset="0"/>
              </a:rPr>
              <a:pPr/>
              <a:t>32</a:t>
            </a:fld>
            <a:endParaRPr lang="en-GB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>
              <a:latin typeface="Calibri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06E75CCC-AA58-7D45-ABB0-1C8E33C6A223}" type="slidenum">
              <a:rPr lang="en-US">
                <a:solidFill>
                  <a:srgbClr val="000000"/>
                </a:solidFill>
                <a:latin typeface="Arial" charset="0"/>
              </a:rPr>
              <a:pPr/>
              <a:t>33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i="1">
              <a:latin typeface="Calibri" charset="0"/>
              <a:cs typeface="ＭＳ Ｐゴシック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55650" indent="-290513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62050" indent="-2317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27188" indent="-2317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92325" indent="-2317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49525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3006725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63925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921125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F1DBBB58-4DB1-C545-A807-0AA6C1987448}" type="slidenum">
              <a:rPr lang="en-US">
                <a:latin typeface="Arial" charset="0"/>
                <a:cs typeface="ＭＳ Ｐゴシック" charset="0"/>
              </a:rPr>
              <a:pPr/>
              <a:t>34</a:t>
            </a:fld>
            <a:endParaRPr lang="en-US">
              <a:latin typeface="Arial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0" hangingPunct="0"/>
            <a:r>
              <a:rPr lang="es-ES_tradnl">
                <a:latin typeface="Arial" charset="0"/>
                <a:cs typeface="ＭＳ Ｐゴシック" charset="0"/>
              </a:rPr>
              <a:t>PHENOTYPE OF WM B-LYMPHOCYTE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9150" y="4333875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90500" indent="-190500" eaLnBrk="1" hangingPunct="1">
              <a:spcBef>
                <a:spcPct val="50000"/>
              </a:spcBef>
            </a:pPr>
            <a:r>
              <a:rPr lang="en-US">
                <a:latin typeface="Arial" charset="0"/>
                <a:cs typeface="ＭＳ Ｐゴシック" charset="0"/>
              </a:rPr>
              <a:t>I have added that: novel agents are necessary.</a:t>
            </a:r>
            <a:endParaRPr lang="en-US" sz="1100" b="1">
              <a:latin typeface="Arial" charset="0"/>
              <a:cs typeface="ＭＳ Ｐゴシック" charset="0"/>
            </a:endParaRPr>
          </a:p>
          <a:p>
            <a:pPr marL="190500" indent="-190500" eaLnBrk="1" hangingPunct="1">
              <a:spcBef>
                <a:spcPct val="0"/>
              </a:spcBef>
            </a:pPr>
            <a:endParaRPr lang="en-US" sz="1100" b="1">
              <a:latin typeface="Arial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0" hangingPunct="0"/>
            <a:fld id="{D668CA4D-7FDE-D346-8E2D-B2C5F3E379BA}" type="slidenum">
              <a:rPr lang="es-ES_tradnl">
                <a:solidFill>
                  <a:srgbClr val="000000"/>
                </a:solidFill>
                <a:latin typeface="Times New Roman" charset="0"/>
                <a:cs typeface="ＭＳ Ｐゴシック" charset="0"/>
              </a:rPr>
              <a:pPr eaLnBrk="0" hangingPunct="0"/>
              <a:t>35</a:t>
            </a:fld>
            <a:endParaRPr lang="es-ES_tradnl">
              <a:solidFill>
                <a:srgbClr val="000000"/>
              </a:solidFill>
              <a:latin typeface="Times New Roman" charset="0"/>
              <a:cs typeface="ＭＳ Ｐゴシック" charset="0"/>
            </a:endParaRPr>
          </a:p>
        </p:txBody>
      </p:sp>
      <p:sp>
        <p:nvSpPr>
          <p:cNvPr id="93187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s-ES_tradnl">
                <a:solidFill>
                  <a:srgbClr val="000000"/>
                </a:solidFill>
                <a:latin typeface="Times New Roman" charset="0"/>
                <a:cs typeface="ＭＳ Ｐゴシック" charset="0"/>
              </a:rPr>
              <a:t>PHENOTYPE OF WM B-LYMPHOCYTE</a:t>
            </a:r>
          </a:p>
        </p:txBody>
      </p:sp>
      <p:sp>
        <p:nvSpPr>
          <p:cNvPr id="9318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s-ES_tradnl">
                <a:solidFill>
                  <a:srgbClr val="000000"/>
                </a:solidFill>
                <a:latin typeface="Times New Roman" charset="0"/>
                <a:cs typeface="ＭＳ Ｐゴシック" charset="0"/>
              </a:rPr>
              <a:t>PHENOTYPE OF WM B-LYMPHOCYTE</a:t>
            </a:r>
          </a:p>
        </p:txBody>
      </p:sp>
      <p:sp>
        <p:nvSpPr>
          <p:cNvPr id="93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>
              <a:latin typeface="Calibri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0" hangingPunct="0"/>
            <a:fld id="{D668CA4D-7FDE-D346-8E2D-B2C5F3E379BA}" type="slidenum">
              <a:rPr lang="es-ES_tradnl">
                <a:solidFill>
                  <a:srgbClr val="000000"/>
                </a:solidFill>
                <a:latin typeface="Times New Roman" charset="0"/>
                <a:cs typeface="ＭＳ Ｐゴシック" charset="0"/>
              </a:rPr>
              <a:pPr eaLnBrk="0" hangingPunct="0"/>
              <a:t>36</a:t>
            </a:fld>
            <a:endParaRPr lang="es-ES_tradnl">
              <a:solidFill>
                <a:srgbClr val="000000"/>
              </a:solidFill>
              <a:latin typeface="Times New Roman" charset="0"/>
              <a:cs typeface="ＭＳ Ｐゴシック" charset="0"/>
            </a:endParaRPr>
          </a:p>
        </p:txBody>
      </p:sp>
      <p:sp>
        <p:nvSpPr>
          <p:cNvPr id="93187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s-ES_tradnl">
                <a:solidFill>
                  <a:srgbClr val="000000"/>
                </a:solidFill>
                <a:latin typeface="Times New Roman" charset="0"/>
                <a:cs typeface="ＭＳ Ｐゴシック" charset="0"/>
              </a:rPr>
              <a:t>PHENOTYPE OF WM B-LYMPHOCYTE</a:t>
            </a:r>
          </a:p>
        </p:txBody>
      </p:sp>
      <p:sp>
        <p:nvSpPr>
          <p:cNvPr id="9318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s-ES_tradnl">
                <a:solidFill>
                  <a:srgbClr val="000000"/>
                </a:solidFill>
                <a:latin typeface="Times New Roman" charset="0"/>
                <a:cs typeface="ＭＳ Ｐゴシック" charset="0"/>
              </a:rPr>
              <a:t>PHENOTYPE OF WM B-LYMPHOCYTE</a:t>
            </a:r>
          </a:p>
        </p:txBody>
      </p:sp>
      <p:sp>
        <p:nvSpPr>
          <p:cNvPr id="93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>
              <a:latin typeface="Calibri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>
              <a:latin typeface="Calibri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590156FA-0BE5-C940-942C-9DCAD9B67BB1}" type="slidenum">
              <a:rPr lang="en-US">
                <a:solidFill>
                  <a:srgbClr val="000000"/>
                </a:solidFill>
                <a:latin typeface="Arial" charset="0"/>
              </a:rPr>
              <a:pPr/>
              <a:t>37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>
              <a:latin typeface="Calibri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50D79E6D-BCA3-474A-90D5-D1B4991C4E24}" type="slidenum">
              <a:rPr lang="en-US">
                <a:solidFill>
                  <a:srgbClr val="000000"/>
                </a:solidFill>
                <a:latin typeface="Arial" charset="0"/>
              </a:rPr>
              <a:pPr/>
              <a:t>38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0" hangingPunct="0"/>
            <a:fld id="{0D6E4DB8-7F9D-254C-9457-98302A132282}" type="slidenum">
              <a:rPr lang="es-ES_tradnl">
                <a:solidFill>
                  <a:srgbClr val="000000"/>
                </a:solidFill>
                <a:latin typeface="Times New Roman" charset="0"/>
                <a:cs typeface="ＭＳ Ｐゴシック" charset="0"/>
              </a:rPr>
              <a:pPr eaLnBrk="0" hangingPunct="0"/>
              <a:t>39</a:t>
            </a:fld>
            <a:endParaRPr lang="es-ES_tradnl">
              <a:solidFill>
                <a:srgbClr val="000000"/>
              </a:solidFill>
              <a:latin typeface="Times New Roman" charset="0"/>
              <a:cs typeface="ＭＳ Ｐゴシック" charset="0"/>
            </a:endParaRPr>
          </a:p>
        </p:txBody>
      </p:sp>
      <p:sp>
        <p:nvSpPr>
          <p:cNvPr id="96259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s-ES_tradnl">
                <a:solidFill>
                  <a:srgbClr val="000000"/>
                </a:solidFill>
                <a:latin typeface="Times New Roman" charset="0"/>
                <a:cs typeface="ＭＳ Ｐゴシック" charset="0"/>
              </a:rPr>
              <a:t>PHENOTYPE OF WM B-LYMPHOCYTE</a:t>
            </a:r>
          </a:p>
        </p:txBody>
      </p:sp>
      <p:sp>
        <p:nvSpPr>
          <p:cNvPr id="9626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s-ES_tradnl">
                <a:solidFill>
                  <a:srgbClr val="000000"/>
                </a:solidFill>
                <a:latin typeface="Times New Roman" charset="0"/>
                <a:cs typeface="ＭＳ Ｐゴシック" charset="0"/>
              </a:rPr>
              <a:t>PHENOTYPE OF WM B-LYMPHOCYTE</a:t>
            </a:r>
          </a:p>
        </p:txBody>
      </p:sp>
      <p:sp>
        <p:nvSpPr>
          <p:cNvPr id="962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>
              <a:latin typeface="Calibri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52C29E52-6700-F24B-8609-70D998E419C7}" type="slidenum">
              <a:rPr lang="en-GB">
                <a:latin typeface="Arial" charset="0"/>
              </a:rPr>
              <a:pPr/>
              <a:t>40</a:t>
            </a:fld>
            <a:endParaRPr lang="en-GB">
              <a:latin typeface="Arial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>
              <a:latin typeface="Arial" charset="0"/>
              <a:cs typeface="ＭＳ Ｐゴシック" charset="0"/>
            </a:endParaRPr>
          </a:p>
        </p:txBody>
      </p:sp>
      <p:sp>
        <p:nvSpPr>
          <p:cNvPr id="9830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0" hangingPunct="0">
              <a:spcBef>
                <a:spcPct val="20000"/>
              </a:spcBef>
            </a:pPr>
            <a:fld id="{C117FD01-EF9A-4A49-8A37-C64FE6F6403A}" type="slidenum">
              <a:rPr lang="en-US" b="1">
                <a:solidFill>
                  <a:srgbClr val="000000"/>
                </a:solidFill>
                <a:latin typeface="Arial" charset="0"/>
                <a:cs typeface="ＭＳ Ｐゴシック" charset="0"/>
              </a:rPr>
              <a:pPr algn="r" eaLnBrk="0" hangingPunct="0">
                <a:spcBef>
                  <a:spcPct val="20000"/>
                </a:spcBef>
              </a:pPr>
              <a:t>41</a:t>
            </a:fld>
            <a:endParaRPr lang="en-US" b="1">
              <a:solidFill>
                <a:srgbClr val="000000"/>
              </a:solidFill>
              <a:latin typeface="Arial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l-GR">
              <a:latin typeface="Calibri" charset="0"/>
              <a:cs typeface="ＭＳ Ｐゴシック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55650" indent="-290513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62050" indent="-2317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27188" indent="-2317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92325" indent="-2317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49525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3006725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63925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921125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6B3A53B3-AE3E-594C-BE97-0A9A5C188D1D}" type="slidenum">
              <a:rPr lang="en-US">
                <a:solidFill>
                  <a:srgbClr val="000000"/>
                </a:solidFill>
                <a:cs typeface="ＭＳ Ｐゴシック" charset="0"/>
              </a:rPr>
              <a:pPr/>
              <a:t>5</a:t>
            </a:fld>
            <a:endParaRPr lang="en-US">
              <a:solidFill>
                <a:srgbClr val="000000"/>
              </a:solidFill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55650" indent="-290513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62050" indent="-2317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27188" indent="-2317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92325" indent="-2317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49525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3006725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63925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921125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DDF7A579-4FBD-584E-B581-FCDA363311A5}" type="slidenum">
              <a:rPr lang="en-US">
                <a:solidFill>
                  <a:srgbClr val="000000"/>
                </a:solidFill>
                <a:latin typeface="Arial" charset="0"/>
                <a:cs typeface="ＭＳ Ｐゴシック" charset="0"/>
              </a:rPr>
              <a:pPr/>
              <a:t>7</a:t>
            </a:fld>
            <a:endParaRPr lang="en-US">
              <a:solidFill>
                <a:srgbClr val="000000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62467" name="Slide Number Placeholder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651" tIns="44826" rIns="89651" bIns="44826" anchor="b"/>
          <a:lstStyle>
            <a:lvl1pPr defTabSz="465138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65138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65138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65138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65138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465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465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465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465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fld id="{C1E3836B-C3A3-8E40-A4F4-650B77156CC3}" type="slidenum">
              <a:rPr lang="en-GB" sz="1100">
                <a:solidFill>
                  <a:srgbClr val="000000"/>
                </a:solidFill>
                <a:latin typeface="Arial" charset="0"/>
                <a:cs typeface="ＭＳ Ｐゴシック" charset="0"/>
              </a:rPr>
              <a:pPr algn="r"/>
              <a:t>7</a:t>
            </a:fld>
            <a:endParaRPr lang="en-GB" sz="1100">
              <a:solidFill>
                <a:srgbClr val="000000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1888" y="701675"/>
            <a:ext cx="4583112" cy="34369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2338" y="4349750"/>
            <a:ext cx="5000625" cy="414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dirty="0">
                <a:latin typeface="Arial" charset="0"/>
                <a:cs typeface="ＭＳ Ｐゴシック" charset="0"/>
              </a:rPr>
              <a:t>Abbreviations</a:t>
            </a:r>
          </a:p>
          <a:p>
            <a:pPr eaLnBrk="1" hangingPunct="1">
              <a:spcBef>
                <a:spcPct val="0"/>
              </a:spcBef>
            </a:pPr>
            <a:r>
              <a:rPr lang="en-GB" dirty="0">
                <a:latin typeface="Arial" charset="0"/>
                <a:cs typeface="ＭＳ Ｐゴシック" charset="0"/>
              </a:rPr>
              <a:t>Len = </a:t>
            </a:r>
            <a:r>
              <a:rPr lang="en-GB" dirty="0" err="1">
                <a:latin typeface="Arial" charset="0"/>
                <a:cs typeface="ＭＳ Ｐゴシック" charset="0"/>
              </a:rPr>
              <a:t>lenalidomide</a:t>
            </a:r>
            <a:r>
              <a:rPr lang="en-GB" dirty="0">
                <a:latin typeface="Arial" charset="0"/>
                <a:cs typeface="ＭＳ Ｐゴシック" charset="0"/>
              </a:rPr>
              <a:t>; MP = </a:t>
            </a:r>
            <a:r>
              <a:rPr lang="en-GB" dirty="0" err="1">
                <a:latin typeface="Arial" charset="0"/>
                <a:cs typeface="ＭＳ Ｐゴシック" charset="0"/>
              </a:rPr>
              <a:t>melphalan</a:t>
            </a:r>
            <a:r>
              <a:rPr lang="en-GB" dirty="0">
                <a:latin typeface="Arial" charset="0"/>
                <a:cs typeface="ＭＳ Ｐゴシック" charset="0"/>
              </a:rPr>
              <a:t>, prednisone;</a:t>
            </a:r>
            <a:r>
              <a:rPr lang="en-GB" altLang="ja-JP" dirty="0">
                <a:latin typeface="Arial" charset="0"/>
                <a:cs typeface="ＭＳ Ｐゴシック" charset="0"/>
              </a:rPr>
              <a:t> </a:t>
            </a:r>
            <a:r>
              <a:rPr lang="en-GB" dirty="0">
                <a:latin typeface="Arial" charset="0"/>
                <a:cs typeface="ＭＳ Ｐゴシック" charset="0"/>
              </a:rPr>
              <a:t>MPV = </a:t>
            </a:r>
            <a:r>
              <a:rPr lang="en-GB" dirty="0" err="1">
                <a:latin typeface="Arial" charset="0"/>
                <a:cs typeface="ＭＳ Ｐゴシック" charset="0"/>
              </a:rPr>
              <a:t>melphalan</a:t>
            </a:r>
            <a:r>
              <a:rPr lang="en-GB" dirty="0">
                <a:latin typeface="Arial" charset="0"/>
                <a:cs typeface="ＭＳ Ｐゴシック" charset="0"/>
              </a:rPr>
              <a:t>, prednisone, </a:t>
            </a:r>
            <a:r>
              <a:rPr lang="en-GB" dirty="0" err="1">
                <a:latin typeface="Arial" charset="0"/>
                <a:cs typeface="ＭＳ Ｐゴシック" charset="0"/>
              </a:rPr>
              <a:t>bortezomib</a:t>
            </a:r>
            <a:r>
              <a:rPr lang="en-GB" dirty="0">
                <a:latin typeface="Arial" charset="0"/>
                <a:cs typeface="ＭＳ Ｐゴシック" charset="0"/>
              </a:rPr>
              <a:t>; PR = partial response; VISTA = </a:t>
            </a:r>
            <a:r>
              <a:rPr lang="en-US" dirty="0" err="1">
                <a:latin typeface="Arial" charset="0"/>
                <a:cs typeface="ＭＳ Ｐゴシック" charset="0"/>
              </a:rPr>
              <a:t>Velcade</a:t>
            </a:r>
            <a:r>
              <a:rPr lang="en-US" baseline="30000" dirty="0">
                <a:latin typeface="Arial" charset="0"/>
                <a:cs typeface="ＭＳ Ｐゴシック" charset="0"/>
              </a:rPr>
              <a:t>®</a:t>
            </a:r>
            <a:r>
              <a:rPr lang="en-US" dirty="0">
                <a:latin typeface="Arial" charset="0"/>
                <a:cs typeface="ＭＳ Ｐゴシック" charset="0"/>
              </a:rPr>
              <a:t> (</a:t>
            </a:r>
            <a:r>
              <a:rPr lang="en-US" dirty="0" err="1">
                <a:latin typeface="Arial" charset="0"/>
                <a:cs typeface="ＭＳ Ｐゴシック" charset="0"/>
              </a:rPr>
              <a:t>bortezomib</a:t>
            </a:r>
            <a:r>
              <a:rPr lang="en-US" dirty="0">
                <a:latin typeface="Arial" charset="0"/>
                <a:cs typeface="ＭＳ Ｐゴシック" charset="0"/>
              </a:rPr>
              <a:t>) as Initial Standard Therapy in multiple myeloma: Assessment with </a:t>
            </a:r>
            <a:r>
              <a:rPr lang="en-US" dirty="0" err="1">
                <a:latin typeface="Arial" charset="0"/>
                <a:cs typeface="ＭＳ Ｐゴシック" charset="0"/>
              </a:rPr>
              <a:t>melphalan</a:t>
            </a:r>
            <a:r>
              <a:rPr lang="en-US" dirty="0">
                <a:latin typeface="Arial" charset="0"/>
                <a:cs typeface="ＭＳ Ｐゴシック" charset="0"/>
              </a:rPr>
              <a:t> and prednisone</a:t>
            </a:r>
            <a:r>
              <a:rPr lang="en-GB" altLang="ja-JP" dirty="0">
                <a:latin typeface="Arial" charset="0"/>
                <a:cs typeface="ＭＳ Ｐゴシック" charset="0"/>
              </a:rPr>
              <a:t>. </a:t>
            </a:r>
          </a:p>
        </p:txBody>
      </p:sp>
      <p:sp>
        <p:nvSpPr>
          <p:cNvPr id="62470" name="Rectangle 7"/>
          <p:cNvSpPr txBox="1">
            <a:spLocks noGrp="1" noChangeArrowheads="1"/>
          </p:cNvSpPr>
          <p:nvPr/>
        </p:nvSpPr>
        <p:spPr bwMode="auto">
          <a:xfrm>
            <a:off x="3921125" y="8701088"/>
            <a:ext cx="2924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632" tIns="44815" rIns="89632" bIns="44815" anchor="b"/>
          <a:lstStyle>
            <a:lvl1pPr defTabSz="465138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65138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65138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65138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65138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465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465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465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465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fld id="{50B72CEA-5683-8C42-B561-E7586CD028E1}" type="slidenum">
              <a:rPr lang="en-US" sz="1100">
                <a:solidFill>
                  <a:srgbClr val="000000"/>
                </a:solidFill>
                <a:latin typeface="Arial" charset="0"/>
                <a:cs typeface="ＭＳ Ｐゴシック" charset="0"/>
              </a:rPr>
              <a:pPr algn="r"/>
              <a:t>7</a:t>
            </a:fld>
            <a:endParaRPr lang="en-US" sz="1100">
              <a:solidFill>
                <a:srgbClr val="000000"/>
              </a:solidFill>
              <a:latin typeface="Arial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55650" indent="-290513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63638" indent="-2317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30363" indent="-2317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95500" indent="-2317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0" hangingPunct="0"/>
            <a:fld id="{8349D51A-3171-994A-8626-548CB450462E}" type="slidenum">
              <a:rPr lang="fr-FR">
                <a:solidFill>
                  <a:srgbClr val="000000"/>
                </a:solidFill>
                <a:latin typeface="Times" charset="0"/>
                <a:cs typeface="ＭＳ Ｐゴシック" charset="0"/>
              </a:rPr>
              <a:pPr eaLnBrk="0" hangingPunct="0"/>
              <a:t>8</a:t>
            </a:fld>
            <a:endParaRPr lang="fr-FR">
              <a:solidFill>
                <a:srgbClr val="000000"/>
              </a:solidFill>
              <a:latin typeface="Times" charset="0"/>
              <a:cs typeface="ＭＳ Ｐゴシック" charset="0"/>
            </a:endParaRPr>
          </a:p>
        </p:txBody>
      </p:sp>
      <p:sp>
        <p:nvSpPr>
          <p:cNvPr id="6349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 defTabSz="9302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9302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302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302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302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fld id="{77AEE2EA-E5B8-F24F-BC39-3F13205559F5}" type="slidenum">
              <a:rPr lang="es-ES">
                <a:solidFill>
                  <a:srgbClr val="000000"/>
                </a:solidFill>
                <a:latin typeface="Arial" charset="0"/>
                <a:cs typeface="Arial" charset="0"/>
              </a:rPr>
              <a:pPr algn="r"/>
              <a:t>8</a:t>
            </a:fld>
            <a:endParaRPr lang="es-E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8350" cy="34337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3493" name="Rectangle 3"/>
          <p:cNvSpPr>
            <a:spLocks noGrp="1"/>
          </p:cNvSpPr>
          <p:nvPr>
            <p:ph type="body" idx="1"/>
          </p:nvPr>
        </p:nvSpPr>
        <p:spPr bwMode="auto">
          <a:xfrm>
            <a:off x="912813" y="4344988"/>
            <a:ext cx="5032375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3599" tIns="46798" rIns="93599" bIns="46798" numCol="1" anchor="t" anchorCtr="0" compatLnSpc="1">
            <a:prstTxWarp prst="textNoShape">
              <a:avLst/>
            </a:prstTxWarp>
          </a:bodyPr>
          <a:lstStyle/>
          <a:p>
            <a:pPr marL="90488" indent="-90488" eaLnBrk="1" hangingPunct="1">
              <a:spcBef>
                <a:spcPct val="0"/>
              </a:spcBef>
            </a:pPr>
            <a:endParaRPr lang="el-GR">
              <a:latin typeface="Calibri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55650" indent="-290513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63638" indent="-2317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30363" indent="-2317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95500" indent="-2317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0" hangingPunct="0"/>
            <a:fld id="{7B79D8BD-067D-9842-961D-6479FC514049}" type="slidenum">
              <a:rPr lang="fr-FR">
                <a:solidFill>
                  <a:srgbClr val="000000"/>
                </a:solidFill>
                <a:latin typeface="Times" charset="0"/>
                <a:cs typeface="ＭＳ Ｐゴシック" charset="0"/>
              </a:rPr>
              <a:pPr eaLnBrk="0" hangingPunct="0"/>
              <a:t>9</a:t>
            </a:fld>
            <a:endParaRPr lang="fr-FR">
              <a:solidFill>
                <a:srgbClr val="000000"/>
              </a:solidFill>
              <a:latin typeface="Times" charset="0"/>
              <a:cs typeface="ＭＳ Ｐゴシック" charset="0"/>
            </a:endParaRPr>
          </a:p>
        </p:txBody>
      </p:sp>
      <p:sp>
        <p:nvSpPr>
          <p:cNvPr id="6451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 defTabSz="9302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9302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302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302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302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fld id="{23085142-E282-244D-8403-D935599218EB}" type="slidenum">
              <a:rPr lang="es-ES">
                <a:solidFill>
                  <a:srgbClr val="000000"/>
                </a:solidFill>
                <a:latin typeface="Arial" charset="0"/>
                <a:cs typeface="Arial" charset="0"/>
              </a:rPr>
              <a:pPr algn="r"/>
              <a:t>9</a:t>
            </a:fld>
            <a:endParaRPr lang="es-E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451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8350" cy="34337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7" name="Rectangle 3"/>
          <p:cNvSpPr>
            <a:spLocks noGrp="1"/>
          </p:cNvSpPr>
          <p:nvPr>
            <p:ph type="body" idx="1"/>
          </p:nvPr>
        </p:nvSpPr>
        <p:spPr bwMode="auto">
          <a:xfrm>
            <a:off x="912813" y="4344988"/>
            <a:ext cx="5032375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3599" tIns="46798" rIns="93599" bIns="46798" numCol="1" anchor="t" anchorCtr="0" compatLnSpc="1">
            <a:prstTxWarp prst="textNoShape">
              <a:avLst/>
            </a:prstTxWarp>
          </a:bodyPr>
          <a:lstStyle/>
          <a:p>
            <a:pPr marL="90488" indent="-90488" eaLnBrk="1" hangingPunct="1">
              <a:spcBef>
                <a:spcPct val="0"/>
              </a:spcBef>
            </a:pPr>
            <a:endParaRPr lang="el-GR">
              <a:latin typeface="Calibri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55650" indent="-290513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63638" indent="-2317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30363" indent="-2317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95500" indent="-2317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0" hangingPunct="0"/>
            <a:fld id="{70E964D7-5A73-BB49-BBBC-E79447805BBD}" type="slidenum">
              <a:rPr lang="fr-FR">
                <a:solidFill>
                  <a:srgbClr val="000000"/>
                </a:solidFill>
                <a:latin typeface="Times" charset="0"/>
                <a:cs typeface="ＭＳ Ｐゴシック" charset="0"/>
              </a:rPr>
              <a:pPr eaLnBrk="0" hangingPunct="0"/>
              <a:t>10</a:t>
            </a:fld>
            <a:endParaRPr lang="fr-FR">
              <a:solidFill>
                <a:srgbClr val="000000"/>
              </a:solidFill>
              <a:latin typeface="Times" charset="0"/>
              <a:cs typeface="ＭＳ Ｐゴシック" charset="0"/>
            </a:endParaRPr>
          </a:p>
        </p:txBody>
      </p:sp>
      <p:sp>
        <p:nvSpPr>
          <p:cNvPr id="6553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 defTabSz="9302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9302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302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302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302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fld id="{D59C670E-2A79-D44A-B4EF-77775ADA2394}" type="slidenum">
              <a:rPr lang="es-ES">
                <a:solidFill>
                  <a:srgbClr val="000000"/>
                </a:solidFill>
                <a:latin typeface="Arial" charset="0"/>
                <a:cs typeface="Arial" charset="0"/>
              </a:rPr>
              <a:pPr algn="r"/>
              <a:t>10</a:t>
            </a:fld>
            <a:endParaRPr lang="es-E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554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8350" cy="34337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541" name="Rectangle 3"/>
          <p:cNvSpPr>
            <a:spLocks noGrp="1"/>
          </p:cNvSpPr>
          <p:nvPr>
            <p:ph type="body" idx="1"/>
          </p:nvPr>
        </p:nvSpPr>
        <p:spPr bwMode="auto">
          <a:xfrm>
            <a:off x="912813" y="4344988"/>
            <a:ext cx="5032375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3599" tIns="46798" rIns="93599" bIns="46798" numCol="1" anchor="t" anchorCtr="0" compatLnSpc="1">
            <a:prstTxWarp prst="textNoShape">
              <a:avLst/>
            </a:prstTxWarp>
          </a:bodyPr>
          <a:lstStyle/>
          <a:p>
            <a:pPr marL="90488" indent="-90488" eaLnBrk="1" hangingPunct="1">
              <a:spcBef>
                <a:spcPct val="0"/>
              </a:spcBef>
            </a:pPr>
            <a:endParaRPr lang="el-GR">
              <a:latin typeface="Calibri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l-GR">
              <a:latin typeface="Calibri" charset="0"/>
              <a:cs typeface="ＭＳ Ｐゴシック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55650" indent="-290513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62050" indent="-2317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27188" indent="-2317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92325" indent="-231775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49525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3006725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63925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921125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89D1742B-4D55-E64E-ABF3-477E34E175F0}" type="slidenum">
              <a:rPr lang="en-US">
                <a:cs typeface="ＭＳ Ｐゴシック" charset="0"/>
              </a:rPr>
              <a:pPr/>
              <a:t>12</a:t>
            </a:fld>
            <a:endParaRPr lang="en-US"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6" name="Rectangle 3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nl-NL" altLang="nl-NL" smtClean="0">
                <a:ea typeface="+mn-ea"/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nl-NL" altLang="nl-NL" smtClean="0">
                <a:ea typeface="+mn-ea"/>
              </a:endParaRPr>
            </a:p>
          </p:txBody>
        </p:sp>
      </p:grpSp>
      <p:pic>
        <p:nvPicPr>
          <p:cNvPr id="8" name="Picture 9" descr="prime band white onc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1788" y="1638306"/>
            <a:ext cx="8480425" cy="1470025"/>
          </a:xfrm>
        </p:spPr>
        <p:txBody>
          <a:bodyPr anchor="b"/>
          <a:lstStyle>
            <a:lvl1pPr>
              <a:defRPr sz="44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8613" y="4343406"/>
            <a:ext cx="8486775" cy="1870075"/>
          </a:xfrm>
        </p:spPr>
        <p:txBody>
          <a:bodyPr/>
          <a:lstStyle>
            <a:lvl1pPr marL="0" indent="0" algn="ctr">
              <a:buFontTx/>
              <a:buNone/>
              <a:defRPr sz="2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6141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71129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9313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3751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200" y="1295400"/>
            <a:ext cx="89154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3F5909-4C65-BF4B-B079-ECF437EEE6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92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68314"/>
            <a:ext cx="8226425" cy="1012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0" y="5918200"/>
            <a:ext cx="9144000" cy="939800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0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68282"/>
            <a:ext cx="8226425" cy="1012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0" y="5918200"/>
            <a:ext cx="9144000" cy="939800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60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68282"/>
            <a:ext cx="8226425" cy="1012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0" y="5918200"/>
            <a:ext cx="9144000" cy="939800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53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accent6">
                    <a:lumMod val="9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02134D-45DF-6B40-ACE2-685F80371BD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370247"/>
      </p:ext>
    </p:extLst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8600" cy="5073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9350"/>
            <a:ext cx="4038600" cy="5073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67CC9B-6F3A-0142-AF4B-6FA8BA7E2AC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949551"/>
      </p:ext>
    </p:extLst>
  </p:cSld>
  <p:clrMapOvr>
    <a:masterClrMapping/>
  </p:clrMapOvr>
  <p:transition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00" y="905181"/>
            <a:ext cx="4090968" cy="639762"/>
          </a:xfrm>
        </p:spPr>
        <p:txBody>
          <a:bodyPr anchor="b"/>
          <a:lstStyle>
            <a:lvl1pPr marL="0" indent="0">
              <a:lnSpc>
                <a:spcPct val="85000"/>
              </a:lnSpc>
              <a:spcAft>
                <a:spcPts val="0"/>
              </a:spcAft>
              <a:buNone/>
              <a:defRPr sz="2100" b="1">
                <a:solidFill>
                  <a:srgbClr val="FFFFC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200" y="1603665"/>
            <a:ext cx="4090968" cy="447169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725" y="905181"/>
            <a:ext cx="4092575" cy="639762"/>
          </a:xfrm>
        </p:spPr>
        <p:txBody>
          <a:bodyPr anchor="b"/>
          <a:lstStyle>
            <a:lvl1pPr marL="0" indent="0">
              <a:lnSpc>
                <a:spcPct val="85000"/>
              </a:lnSpc>
              <a:spcAft>
                <a:spcPts val="0"/>
              </a:spcAft>
              <a:buNone/>
              <a:defRPr sz="2100" b="1">
                <a:solidFill>
                  <a:srgbClr val="FFFFC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7725" y="1603665"/>
            <a:ext cx="4092575" cy="447169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4578DE-A436-A242-8030-0C0024730AE1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193712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608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accent6">
                    <a:lumMod val="9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F6B4B8-D679-E44D-907B-69C55CF15A7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1303"/>
      </p:ext>
    </p:extLst>
  </p:cSld>
  <p:clrMapOvr>
    <a:masterClrMapping/>
  </p:clrMapOvr>
  <p:transition spd="slow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15DF55-0A55-B140-A208-4DDB9492F7D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255024"/>
      </p:ext>
    </p:extLst>
  </p:cSld>
  <p:clrMapOvr>
    <a:masterClrMapping/>
  </p:clrMapOvr>
  <p:transition spd="slow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- 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7738951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037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63642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843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124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38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1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98747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1031" name="Rectangle 12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nl-NL" altLang="nl-NL" smtClean="0">
                <a:ea typeface="+mn-ea"/>
              </a:endParaRPr>
            </a:p>
          </p:txBody>
        </p:sp>
        <p:sp>
          <p:nvSpPr>
            <p:cNvPr id="1032" name="Oval 13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nl-NL" altLang="nl-NL" smtClean="0">
                <a:ea typeface="+mn-ea"/>
              </a:endParaRPr>
            </a:p>
          </p:txBody>
        </p:sp>
      </p:grpSp>
      <p:sp>
        <p:nvSpPr>
          <p:cNvPr id="103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214313"/>
            <a:ext cx="8467725" cy="11430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600200"/>
            <a:ext cx="84169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30" name="Picture 16" descr="prime band white onc"/>
          <p:cNvPicPr>
            <a:picLocks noChangeAspect="1" noChangeArrowheads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022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4023" r:id="rId13"/>
    <p:sldLayoutId id="2147483995" r:id="rId14"/>
    <p:sldLayoutId id="2147483996" r:id="rId15"/>
    <p:sldLayoutId id="2147483997" r:id="rId16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-"/>
        <a:defRPr sz="2400" b="1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b="1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ltGray">
          <a:xfrm>
            <a:off x="0" y="0"/>
            <a:ext cx="9144000" cy="76835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111D3B"/>
              </a:solidFill>
              <a:latin typeface="Calibri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1775" y="1042988"/>
            <a:ext cx="8707438" cy="524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 </a:t>
            </a:r>
            <a:endParaRPr lang="en-GB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31775" y="57150"/>
            <a:ext cx="8680450" cy="666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5875" y="6559550"/>
            <a:ext cx="593725" cy="2968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4FA5BDB0-C6FB-4C4F-A6A9-2E24A09EFA60}" type="slidenum">
              <a:rPr lang="en-US" smtClean="0">
                <a:solidFill>
                  <a:srgbClr val="FFFFFF"/>
                </a:solidFill>
                <a:cs typeface="Arial" charset="0"/>
              </a:rPr>
              <a:pPr/>
              <a:t>‹#›</a:t>
            </a:fld>
            <a:endParaRPr lang="en-US" smtClean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14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</p:sldLayoutIdLst>
  <p:transition spd="slow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spc="-50">
          <a:solidFill>
            <a:srgbClr val="FFFFCC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FFFFCC"/>
          </a:solidFill>
          <a:latin typeface="Arial" charset="0"/>
          <a:ea typeface="ＭＳ Ｐゴシック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FFFFCC"/>
          </a:solidFill>
          <a:latin typeface="Arial" charset="0"/>
          <a:ea typeface="ＭＳ Ｐゴシック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FFFFCC"/>
          </a:solidFill>
          <a:latin typeface="Arial" charset="0"/>
          <a:ea typeface="ＭＳ Ｐゴシック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FFFFCC"/>
          </a:solidFill>
          <a:latin typeface="Arial" charset="0"/>
          <a:ea typeface="ＭＳ Ｐゴシック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ct val="0"/>
        </a:spcBef>
        <a:spcAft>
          <a:spcPts val="300"/>
        </a:spcAft>
        <a:buClr>
          <a:srgbClr val="FFFFCC"/>
        </a:buClr>
        <a:buSzPct val="95000"/>
        <a:buFont typeface="Wingdings 2" charset="0"/>
        <a:buChar char=""/>
        <a:defRPr sz="2400">
          <a:solidFill>
            <a:schemeClr val="bg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71488" indent="-185738" algn="l" rtl="0" eaLnBrk="0" fontAlgn="base" hangingPunct="0">
        <a:lnSpc>
          <a:spcPct val="90000"/>
        </a:lnSpc>
        <a:spcBef>
          <a:spcPct val="0"/>
        </a:spcBef>
        <a:spcAft>
          <a:spcPts val="300"/>
        </a:spcAft>
        <a:buClr>
          <a:schemeClr val="bg1"/>
        </a:buClr>
        <a:buFont typeface="Arial" charset="0"/>
        <a:buChar char="‒"/>
        <a:defRPr sz="2400">
          <a:solidFill>
            <a:schemeClr val="bg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00075" indent="-134938" algn="l" rtl="0" eaLnBrk="0" fontAlgn="base" hangingPunct="0">
        <a:lnSpc>
          <a:spcPct val="90000"/>
        </a:lnSpc>
        <a:spcBef>
          <a:spcPct val="0"/>
        </a:spcBef>
        <a:spcAft>
          <a:spcPts val="300"/>
        </a:spcAft>
        <a:buClr>
          <a:srgbClr val="FFFFCC"/>
        </a:buClr>
        <a:buChar char="•"/>
        <a:defRPr sz="2400">
          <a:solidFill>
            <a:schemeClr val="bg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914400" indent="-174625" algn="l" rtl="0" eaLnBrk="0" fontAlgn="base" hangingPunct="0">
        <a:lnSpc>
          <a:spcPct val="90000"/>
        </a:lnSpc>
        <a:spcBef>
          <a:spcPct val="0"/>
        </a:spcBef>
        <a:spcAft>
          <a:spcPts val="300"/>
        </a:spcAft>
        <a:buClr>
          <a:schemeClr val="bg1"/>
        </a:buClr>
        <a:buFont typeface="Arial" charset="0"/>
        <a:buChar char="‒"/>
        <a:defRPr sz="2400">
          <a:solidFill>
            <a:schemeClr val="bg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1143000" indent="-120650" algn="l" rtl="0" eaLnBrk="0" fontAlgn="base" hangingPunct="0">
        <a:lnSpc>
          <a:spcPct val="90000"/>
        </a:lnSpc>
        <a:spcBef>
          <a:spcPct val="0"/>
        </a:spcBef>
        <a:spcAft>
          <a:spcPts val="300"/>
        </a:spcAft>
        <a:buClr>
          <a:srgbClr val="FFFFCC"/>
        </a:buClr>
        <a:buFont typeface="Arial" charset="0"/>
        <a:buChar char="•"/>
        <a:defRPr sz="2400">
          <a:solidFill>
            <a:schemeClr val="bg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1811338" indent="-217488" algn="l" rtl="0" eaLnBrk="1" fontAlgn="base" hangingPunct="1">
        <a:spcBef>
          <a:spcPct val="0"/>
        </a:spcBef>
        <a:spcAft>
          <a:spcPct val="20000"/>
        </a:spcAft>
        <a:buChar char="»"/>
        <a:defRPr sz="1600">
          <a:solidFill>
            <a:schemeClr val="tx1"/>
          </a:solidFill>
          <a:latin typeface="+mn-lt"/>
        </a:defRPr>
      </a:lvl6pPr>
      <a:lvl7pPr marL="2268538" indent="-217488" algn="l" rtl="0" eaLnBrk="1" fontAlgn="base" hangingPunct="1">
        <a:spcBef>
          <a:spcPct val="0"/>
        </a:spcBef>
        <a:spcAft>
          <a:spcPct val="20000"/>
        </a:spcAft>
        <a:buChar char="»"/>
        <a:defRPr sz="1600">
          <a:solidFill>
            <a:schemeClr val="tx1"/>
          </a:solidFill>
          <a:latin typeface="+mn-lt"/>
        </a:defRPr>
      </a:lvl7pPr>
      <a:lvl8pPr marL="2725738" indent="-217488" algn="l" rtl="0" eaLnBrk="1" fontAlgn="base" hangingPunct="1">
        <a:spcBef>
          <a:spcPct val="0"/>
        </a:spcBef>
        <a:spcAft>
          <a:spcPct val="20000"/>
        </a:spcAft>
        <a:buChar char="»"/>
        <a:defRPr sz="1600">
          <a:solidFill>
            <a:schemeClr val="tx1"/>
          </a:solidFill>
          <a:latin typeface="+mn-lt"/>
        </a:defRPr>
      </a:lvl8pPr>
      <a:lvl9pPr marL="3182938" indent="-217488" algn="l" rtl="0" eaLnBrk="1" fontAlgn="base" hangingPunct="1">
        <a:spcBef>
          <a:spcPct val="0"/>
        </a:spcBef>
        <a:spcAft>
          <a:spcPct val="2000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Excel_97-2003_Worksheet1.xls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194" name="Text Box 2"/>
          <p:cNvSpPr txBox="1">
            <a:spLocks noChangeArrowheads="1"/>
          </p:cNvSpPr>
          <p:nvPr/>
        </p:nvSpPr>
        <p:spPr bwMode="auto">
          <a:xfrm>
            <a:off x="0" y="3013698"/>
            <a:ext cx="9144000" cy="1034129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3600" dirty="0" smtClean="0">
                <a:solidFill>
                  <a:schemeClr val="tx2"/>
                </a:solidFill>
              </a:rPr>
              <a:t>What a Difference a Generation </a:t>
            </a:r>
            <a:r>
              <a:rPr lang="en-US" sz="3600" dirty="0">
                <a:solidFill>
                  <a:schemeClr val="tx2"/>
                </a:solidFill>
              </a:rPr>
              <a:t>M</a:t>
            </a:r>
            <a:r>
              <a:rPr lang="en-US" sz="3600" dirty="0" smtClean="0">
                <a:solidFill>
                  <a:schemeClr val="tx2"/>
                </a:solidFill>
              </a:rPr>
              <a:t>akes: The Evolution of Novel Agents</a:t>
            </a:r>
            <a:endParaRPr lang="es-ES_tradnl" sz="3600" dirty="0">
              <a:solidFill>
                <a:schemeClr val="tx2"/>
              </a:solidFill>
            </a:endParaRP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6589713" y="260350"/>
            <a:ext cx="2014537" cy="1646238"/>
            <a:chOff x="4419" y="119"/>
            <a:chExt cx="1633" cy="1307"/>
          </a:xfrm>
        </p:grpSpPr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4419" y="1011"/>
              <a:ext cx="1633" cy="415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099" dir="2700000" algn="ctr" rotWithShape="0">
                <a:schemeClr val="bg2">
                  <a:alpha val="74997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s-ES_tradnl" sz="1400" b="1" dirty="0" err="1">
                  <a:ea typeface="+mn-ea"/>
                </a:rPr>
                <a:t>Cancer</a:t>
              </a:r>
              <a:r>
                <a:rPr lang="es-ES_tradnl" sz="1400" b="1" dirty="0">
                  <a:ea typeface="+mn-ea"/>
                </a:rPr>
                <a:t> </a:t>
              </a:r>
              <a:r>
                <a:rPr lang="es-ES_tradnl" sz="1400" b="1" dirty="0" err="1">
                  <a:ea typeface="+mn-ea"/>
                </a:rPr>
                <a:t>Research</a:t>
              </a:r>
              <a:r>
                <a:rPr lang="es-ES_tradnl" sz="1400" b="1" dirty="0">
                  <a:ea typeface="+mn-ea"/>
                </a:rPr>
                <a:t> Center</a:t>
              </a:r>
            </a:p>
          </p:txBody>
        </p:sp>
        <p:pic>
          <p:nvPicPr>
            <p:cNvPr id="9228" name="Picture 6" descr="Logo CIC"/>
            <p:cNvPicPr>
              <a:picLocks noChangeAspect="1" noChangeArrowheads="1"/>
            </p:cNvPicPr>
            <p:nvPr/>
          </p:nvPicPr>
          <p:blipFill>
            <a:blip r:embed="rId3" cstate="email">
              <a:clrChange>
                <a:clrFrom>
                  <a:srgbClr val="010101"/>
                </a:clrFrom>
                <a:clrTo>
                  <a:srgbClr val="01010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8" y="119"/>
              <a:ext cx="1575" cy="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21" name="Group 14"/>
          <p:cNvGrpSpPr>
            <a:grpSpLocks/>
          </p:cNvGrpSpPr>
          <p:nvPr/>
        </p:nvGrpSpPr>
        <p:grpSpPr bwMode="auto">
          <a:xfrm>
            <a:off x="3584575" y="333375"/>
            <a:ext cx="2376488" cy="1592263"/>
            <a:chOff x="2298" y="164"/>
            <a:chExt cx="1926" cy="1265"/>
          </a:xfrm>
        </p:grpSpPr>
        <p:pic>
          <p:nvPicPr>
            <p:cNvPr id="9225" name="Picture 11" descr="escudo universidad"/>
            <p:cNvPicPr>
              <a:picLocks noChangeAspect="1" noChangeArrowheads="1"/>
            </p:cNvPicPr>
            <p:nvPr/>
          </p:nvPicPr>
          <p:blipFill>
            <a:blip r:embed="rId4" cstate="email">
              <a:clrChange>
                <a:clrFrom>
                  <a:srgbClr val="010101"/>
                </a:clrFrom>
                <a:clrTo>
                  <a:srgbClr val="01010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6" y="164"/>
              <a:ext cx="889" cy="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6" name="Text Box 12"/>
            <p:cNvSpPr txBox="1">
              <a:spLocks noChangeArrowheads="1"/>
            </p:cNvSpPr>
            <p:nvPr/>
          </p:nvSpPr>
          <p:spPr bwMode="auto">
            <a:xfrm>
              <a:off x="2298" y="1066"/>
              <a:ext cx="1926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38138" indent="-338138"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70000"/>
                </a:spcBef>
                <a:buClr>
                  <a:srgbClr val="66FFFF"/>
                </a:buClr>
                <a:buFont typeface="Wingdings" charset="0"/>
                <a:buNone/>
              </a:pPr>
              <a:r>
                <a:rPr lang="es-ES_tradnl" sz="1400">
                  <a:cs typeface="ＭＳ Ｐゴシック" charset="0"/>
                </a:rPr>
                <a:t>University of Salamanca</a:t>
              </a:r>
            </a:p>
          </p:txBody>
        </p:sp>
      </p:grpSp>
      <p:grpSp>
        <p:nvGrpSpPr>
          <p:cNvPr id="9222" name="Agrupar 19"/>
          <p:cNvGrpSpPr>
            <a:grpSpLocks/>
          </p:cNvGrpSpPr>
          <p:nvPr/>
        </p:nvGrpSpPr>
        <p:grpSpPr bwMode="auto">
          <a:xfrm>
            <a:off x="581025" y="404813"/>
            <a:ext cx="2508250" cy="1552575"/>
            <a:chOff x="247650" y="404664"/>
            <a:chExt cx="3227388" cy="1956643"/>
          </a:xfrm>
        </p:grpSpPr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247650" y="1701090"/>
              <a:ext cx="3227388" cy="660217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099" dir="2700000" algn="ctr" rotWithShape="0">
                <a:schemeClr val="bg2">
                  <a:alpha val="74997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s-ES_tradnl" sz="1400" b="1" dirty="0" err="1">
                  <a:ea typeface="+mn-ea"/>
                </a:rPr>
                <a:t>Institute</a:t>
              </a:r>
              <a:r>
                <a:rPr lang="es-ES_tradnl" sz="1400" b="1" dirty="0">
                  <a:ea typeface="+mn-ea"/>
                </a:rPr>
                <a:t> of </a:t>
              </a:r>
              <a:r>
                <a:rPr lang="es-ES_tradnl" sz="1400" b="1" dirty="0" err="1">
                  <a:ea typeface="+mn-ea"/>
                </a:rPr>
                <a:t>Biomedical</a:t>
              </a:r>
              <a:r>
                <a:rPr lang="es-ES_tradnl" sz="1400" b="1" dirty="0">
                  <a:ea typeface="+mn-ea"/>
                </a:rPr>
                <a:t> </a:t>
              </a:r>
              <a:r>
                <a:rPr lang="es-ES_tradnl" sz="1400" b="1" dirty="0" err="1">
                  <a:ea typeface="+mn-ea"/>
                </a:rPr>
                <a:t>Research</a:t>
              </a:r>
              <a:r>
                <a:rPr lang="es-ES_tradnl" sz="1400" b="1" dirty="0">
                  <a:ea typeface="+mn-ea"/>
                </a:rPr>
                <a:t> of Salamanca </a:t>
              </a:r>
            </a:p>
          </p:txBody>
        </p:sp>
        <p:pic>
          <p:nvPicPr>
            <p:cNvPr id="9224" name="Imagen 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035" y="404664"/>
              <a:ext cx="1828800" cy="1220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050925" y="4475163"/>
            <a:ext cx="6977063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38138" indent="-3381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70000"/>
              </a:spcBef>
              <a:buClr>
                <a:srgbClr val="66FFFF"/>
              </a:buClr>
              <a:buFont typeface="Wingdings" charset="0"/>
              <a:buNone/>
            </a:pPr>
            <a:r>
              <a:rPr lang="es-ES_tradnl" sz="2800" b="1" dirty="0">
                <a:solidFill>
                  <a:srgbClr val="FFFFFF"/>
                </a:solidFill>
                <a:cs typeface="ＭＳ Ｐゴシック" charset="0"/>
              </a:rPr>
              <a:t>María-Victoria Mateos, MD, PhD</a:t>
            </a:r>
          </a:p>
          <a:p>
            <a:pPr algn="ctr" eaLnBrk="1" hangingPunct="1"/>
            <a:r>
              <a:rPr lang="en-US" sz="2000" b="1" dirty="0" smtClean="0">
                <a:solidFill>
                  <a:srgbClr val="FFFFFF"/>
                </a:solidFill>
                <a:cs typeface="Arial" charset="0"/>
              </a:rPr>
              <a:t>University </a:t>
            </a:r>
            <a:r>
              <a:rPr lang="en-US" sz="2000" b="1" dirty="0">
                <a:solidFill>
                  <a:srgbClr val="FFFFFF"/>
                </a:solidFill>
                <a:cs typeface="Arial" charset="0"/>
              </a:rPr>
              <a:t>Hospital of Salamanca</a:t>
            </a:r>
          </a:p>
          <a:p>
            <a:pPr algn="ctr" eaLnBrk="1" hangingPunct="1"/>
            <a:r>
              <a:rPr lang="en-US" sz="2000" b="1" dirty="0">
                <a:solidFill>
                  <a:srgbClr val="FFFFFF"/>
                </a:solidFill>
                <a:cs typeface="Arial" charset="0"/>
              </a:rPr>
              <a:t>Salamanca, Spain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0025" y="511175"/>
            <a:ext cx="8701088" cy="85725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5000"/>
              </a:lnSpc>
              <a:defRPr/>
            </a:pPr>
            <a:r>
              <a:rPr lang="en-GB" dirty="0">
                <a:ea typeface="+mj-ea"/>
              </a:rPr>
              <a:t>Phase II RETRIEVE </a:t>
            </a:r>
            <a:r>
              <a:rPr lang="en-GB" dirty="0" smtClean="0">
                <a:ea typeface="+mj-ea"/>
              </a:rPr>
              <a:t>Study</a:t>
            </a:r>
            <a:r>
              <a:rPr lang="en-GB" dirty="0">
                <a:ea typeface="+mj-ea"/>
              </a:rPr>
              <a:t>: </a:t>
            </a:r>
            <a:r>
              <a:rPr lang="en-GB" dirty="0" smtClean="0">
                <a:ea typeface="+mj-ea"/>
              </a:rPr>
              <a:t>Conclusions</a:t>
            </a:r>
            <a:endParaRPr lang="en-US" dirty="0">
              <a:ea typeface="+mj-ea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54013" y="1635125"/>
            <a:ext cx="8669337" cy="469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F09828"/>
              </a:buClr>
              <a:buSzPct val="75000"/>
              <a:buFont typeface="Arial"/>
              <a:buChar char="•"/>
              <a:defRPr/>
            </a:pPr>
            <a:r>
              <a:rPr lang="en-US" sz="2200" b="1" dirty="0">
                <a:solidFill>
                  <a:srgbClr val="FFFFFF"/>
                </a:solidFill>
                <a:ea typeface="+mn-ea"/>
                <a:cs typeface="MS PGothic" charset="0"/>
              </a:rPr>
              <a:t>Retreatment with </a:t>
            </a:r>
            <a:r>
              <a:rPr lang="en-US" sz="2200" b="1" dirty="0" err="1">
                <a:solidFill>
                  <a:srgbClr val="FFFFFF"/>
                </a:solidFill>
                <a:ea typeface="+mn-ea"/>
                <a:cs typeface="MS PGothic" charset="0"/>
              </a:rPr>
              <a:t>bortezomib</a:t>
            </a:r>
            <a:r>
              <a:rPr lang="en-US" sz="2200" b="1" dirty="0">
                <a:solidFill>
                  <a:srgbClr val="FFFFFF"/>
                </a:solidFill>
                <a:ea typeface="+mn-ea"/>
                <a:cs typeface="MS PGothic" charset="0"/>
              </a:rPr>
              <a:t> is feasible</a:t>
            </a:r>
          </a:p>
          <a:p>
            <a:pPr marL="342900" indent="-342900">
              <a:spcBef>
                <a:spcPts val="600"/>
              </a:spcBef>
              <a:buClr>
                <a:srgbClr val="F09828"/>
              </a:buClr>
              <a:buSzPct val="75000"/>
              <a:buFont typeface="Arial"/>
              <a:buChar char="•"/>
              <a:defRPr/>
            </a:pPr>
            <a:r>
              <a:rPr lang="en-US" sz="2200" b="1" dirty="0">
                <a:solidFill>
                  <a:srgbClr val="FFFFFF"/>
                </a:solidFill>
                <a:ea typeface="+mn-ea"/>
                <a:cs typeface="MS PGothic" charset="0"/>
              </a:rPr>
              <a:t>The most benefit of retreatment is </a:t>
            </a:r>
            <a:r>
              <a:rPr lang="en-US" sz="2200" b="1" dirty="0" smtClean="0">
                <a:solidFill>
                  <a:srgbClr val="FFFFFF"/>
                </a:solidFill>
                <a:ea typeface="+mn-ea"/>
                <a:cs typeface="MS PGothic" charset="0"/>
              </a:rPr>
              <a:t>observed in:</a:t>
            </a:r>
            <a:endParaRPr lang="en-US" sz="2200" b="1" dirty="0">
              <a:solidFill>
                <a:srgbClr val="FFFFFF"/>
              </a:solidFill>
              <a:ea typeface="+mn-ea"/>
              <a:cs typeface="MS PGothic" charset="0"/>
            </a:endParaRPr>
          </a:p>
          <a:p>
            <a:pPr marL="800100" lvl="1" indent="-342900">
              <a:spcBef>
                <a:spcPts val="600"/>
              </a:spcBef>
              <a:buClr>
                <a:srgbClr val="F09828"/>
              </a:buClr>
              <a:buSzPct val="75000"/>
              <a:buFont typeface="Arial" panose="020B0604020202020204" pitchFamily="34" charset="0"/>
              <a:buChar char="‒"/>
              <a:defRPr/>
            </a:pPr>
            <a:r>
              <a:rPr lang="en-US" sz="2200" b="1" dirty="0" smtClean="0">
                <a:solidFill>
                  <a:srgbClr val="FFFFFF"/>
                </a:solidFill>
                <a:ea typeface="+mn-ea"/>
                <a:cs typeface="MS PGothic" charset="0"/>
              </a:rPr>
              <a:t>Patients </a:t>
            </a:r>
            <a:r>
              <a:rPr lang="en-US" sz="2200" b="1" dirty="0">
                <a:solidFill>
                  <a:srgbClr val="FFFFFF"/>
                </a:solidFill>
                <a:ea typeface="+mn-ea"/>
                <a:cs typeface="MS PGothic" charset="0"/>
              </a:rPr>
              <a:t>who achieved CR/PR to prior </a:t>
            </a:r>
            <a:r>
              <a:rPr lang="en-US" sz="2200" b="1" dirty="0" err="1">
                <a:solidFill>
                  <a:srgbClr val="FFFFFF"/>
                </a:solidFill>
                <a:ea typeface="+mn-ea"/>
                <a:cs typeface="MS PGothic" charset="0"/>
              </a:rPr>
              <a:t>bortezomib</a:t>
            </a:r>
            <a:r>
              <a:rPr lang="en-US" sz="2200" b="1" dirty="0">
                <a:solidFill>
                  <a:srgbClr val="FFFFFF"/>
                </a:solidFill>
                <a:ea typeface="+mn-ea"/>
                <a:cs typeface="MS PGothic" charset="0"/>
              </a:rPr>
              <a:t> </a:t>
            </a:r>
            <a:r>
              <a:rPr lang="en-US" sz="2200" b="1" dirty="0" smtClean="0">
                <a:solidFill>
                  <a:srgbClr val="FFFFFF"/>
                </a:solidFill>
                <a:ea typeface="+mn-ea"/>
                <a:cs typeface="MS PGothic" charset="0"/>
              </a:rPr>
              <a:t/>
            </a:r>
            <a:br>
              <a:rPr lang="en-US" sz="2200" b="1" dirty="0" smtClean="0">
                <a:solidFill>
                  <a:srgbClr val="FFFFFF"/>
                </a:solidFill>
                <a:ea typeface="+mn-ea"/>
                <a:cs typeface="MS PGothic" charset="0"/>
              </a:rPr>
            </a:br>
            <a:r>
              <a:rPr lang="en-US" sz="2200" b="1" dirty="0" smtClean="0">
                <a:solidFill>
                  <a:srgbClr val="FFFFFF"/>
                </a:solidFill>
                <a:ea typeface="+mn-ea"/>
                <a:cs typeface="MS PGothic" charset="0"/>
              </a:rPr>
              <a:t>therapy</a:t>
            </a:r>
            <a:endParaRPr lang="en-US" sz="2200" b="1" dirty="0">
              <a:solidFill>
                <a:srgbClr val="FFFFFF"/>
              </a:solidFill>
              <a:ea typeface="+mn-ea"/>
              <a:cs typeface="MS PGothic" charset="0"/>
            </a:endParaRPr>
          </a:p>
          <a:p>
            <a:pPr marL="800100" lvl="1" indent="-342900">
              <a:spcBef>
                <a:spcPts val="600"/>
              </a:spcBef>
              <a:buClr>
                <a:srgbClr val="F09828"/>
              </a:buClr>
              <a:buSzPct val="75000"/>
              <a:buFont typeface="Arial" panose="020B0604020202020204" pitchFamily="34" charset="0"/>
              <a:buChar char="‒"/>
              <a:defRPr/>
            </a:pPr>
            <a:r>
              <a:rPr lang="en-US" sz="2200" b="1" dirty="0" smtClean="0">
                <a:solidFill>
                  <a:srgbClr val="FFFFFF"/>
                </a:solidFill>
                <a:ea typeface="+mn-ea"/>
                <a:cs typeface="MS PGothic" charset="0"/>
              </a:rPr>
              <a:t>Patients </a:t>
            </a:r>
            <a:r>
              <a:rPr lang="en-US" sz="2200" b="1" dirty="0">
                <a:solidFill>
                  <a:srgbClr val="FFFFFF"/>
                </a:solidFill>
                <a:ea typeface="+mn-ea"/>
                <a:cs typeface="MS PGothic" charset="0"/>
              </a:rPr>
              <a:t>who received full dose</a:t>
            </a:r>
          </a:p>
          <a:p>
            <a:pPr marL="800100" lvl="1" indent="-342900">
              <a:spcBef>
                <a:spcPts val="600"/>
              </a:spcBef>
              <a:buClr>
                <a:srgbClr val="F09828"/>
              </a:buClr>
              <a:buSzPct val="75000"/>
              <a:buFont typeface="Arial" panose="020B0604020202020204" pitchFamily="34" charset="0"/>
              <a:buChar char="‒"/>
              <a:defRPr/>
            </a:pPr>
            <a:r>
              <a:rPr lang="en-US" sz="2200" b="1" dirty="0" smtClean="0">
                <a:solidFill>
                  <a:srgbClr val="FFFFFF"/>
                </a:solidFill>
                <a:ea typeface="+mn-ea"/>
                <a:cs typeface="MS PGothic" charset="0"/>
              </a:rPr>
              <a:t>Patients </a:t>
            </a:r>
            <a:r>
              <a:rPr lang="en-US" sz="2200" b="1" dirty="0">
                <a:solidFill>
                  <a:srgbClr val="FFFFFF"/>
                </a:solidFill>
                <a:ea typeface="+mn-ea"/>
                <a:cs typeface="MS PGothic" charset="0"/>
              </a:rPr>
              <a:t>who received retreatment as </a:t>
            </a:r>
            <a:r>
              <a:rPr lang="en-US" sz="2200" b="1" dirty="0" smtClean="0">
                <a:solidFill>
                  <a:srgbClr val="FFFFFF"/>
                </a:solidFill>
                <a:ea typeface="+mn-ea"/>
                <a:cs typeface="MS PGothic" charset="0"/>
              </a:rPr>
              <a:t>first or second </a:t>
            </a:r>
            <a:r>
              <a:rPr lang="en-US" sz="2200" b="1" dirty="0">
                <a:solidFill>
                  <a:srgbClr val="FFFFFF"/>
                </a:solidFill>
                <a:ea typeface="+mn-ea"/>
                <a:cs typeface="MS PGothic" charset="0"/>
              </a:rPr>
              <a:t>rescue </a:t>
            </a:r>
            <a:r>
              <a:rPr lang="en-US" sz="2200" b="1" dirty="0" smtClean="0">
                <a:solidFill>
                  <a:srgbClr val="FFFFFF"/>
                </a:solidFill>
                <a:ea typeface="+mn-ea"/>
                <a:cs typeface="MS PGothic" charset="0"/>
              </a:rPr>
              <a:t>treatment</a:t>
            </a:r>
            <a:endParaRPr lang="en-US" sz="2200" b="1" dirty="0">
              <a:solidFill>
                <a:srgbClr val="FFFFFF"/>
              </a:solidFill>
              <a:ea typeface="+mn-ea"/>
              <a:cs typeface="MS PGothic" charset="0"/>
            </a:endParaRPr>
          </a:p>
          <a:p>
            <a:pPr>
              <a:spcBef>
                <a:spcPts val="600"/>
              </a:spcBef>
              <a:buClr>
                <a:srgbClr val="F09828"/>
              </a:buClr>
              <a:buSzPct val="75000"/>
              <a:defRPr/>
            </a:pPr>
            <a:endParaRPr lang="en-US" sz="2200" b="1" dirty="0" smtClean="0">
              <a:solidFill>
                <a:srgbClr val="FFFFFF"/>
              </a:solidFill>
              <a:ea typeface="+mn-ea"/>
              <a:cs typeface="MS PGothic" charset="0"/>
            </a:endParaRPr>
          </a:p>
          <a:p>
            <a:pPr>
              <a:spcBef>
                <a:spcPts val="600"/>
              </a:spcBef>
              <a:buClr>
                <a:srgbClr val="F09828"/>
              </a:buClr>
              <a:buSzPct val="75000"/>
              <a:defRPr/>
            </a:pPr>
            <a:endParaRPr lang="en-US" sz="2200" b="1" dirty="0">
              <a:solidFill>
                <a:srgbClr val="FFFFFF"/>
              </a:solidFill>
              <a:ea typeface="+mn-ea"/>
              <a:cs typeface="MS PGothic" charset="0"/>
            </a:endParaRPr>
          </a:p>
          <a:p>
            <a:pPr>
              <a:spcBef>
                <a:spcPts val="600"/>
              </a:spcBef>
              <a:buClr>
                <a:srgbClr val="F09828"/>
              </a:buClr>
              <a:buSzPct val="75000"/>
              <a:defRPr/>
            </a:pPr>
            <a:r>
              <a:rPr lang="en-US" sz="2200" b="1" i="1" dirty="0" smtClean="0">
                <a:solidFill>
                  <a:srgbClr val="FFFF00"/>
                </a:solidFill>
                <a:ea typeface="+mn-ea"/>
                <a:cs typeface="MS PGothic" charset="0"/>
              </a:rPr>
              <a:t>Retreatment with </a:t>
            </a:r>
            <a:r>
              <a:rPr lang="en-US" sz="2200" b="1" i="1" dirty="0" err="1" smtClean="0">
                <a:solidFill>
                  <a:srgbClr val="FFFF00"/>
                </a:solidFill>
                <a:ea typeface="+mn-ea"/>
                <a:cs typeface="MS PGothic" charset="0"/>
              </a:rPr>
              <a:t>bortezomib</a:t>
            </a:r>
            <a:r>
              <a:rPr lang="en-US" sz="2200" b="1" i="1" dirty="0" smtClean="0">
                <a:solidFill>
                  <a:srgbClr val="FFFF00"/>
                </a:solidFill>
                <a:ea typeface="+mn-ea"/>
                <a:cs typeface="MS PGothic" charset="0"/>
              </a:rPr>
              <a:t> would be more attractive after the introduction of agents with different </a:t>
            </a:r>
            <a:r>
              <a:rPr lang="en-US" sz="2200" b="1" i="1" dirty="0">
                <a:solidFill>
                  <a:srgbClr val="FFFF00"/>
                </a:solidFill>
                <a:ea typeface="+mn-ea"/>
                <a:cs typeface="MS PGothic" charset="0"/>
              </a:rPr>
              <a:t>mode of action </a:t>
            </a:r>
            <a:r>
              <a:rPr lang="en-US" sz="2200" b="1" i="1" dirty="0" smtClean="0">
                <a:solidFill>
                  <a:srgbClr val="FFFF00"/>
                </a:solidFill>
                <a:ea typeface="+mn-ea"/>
                <a:cs typeface="MS PGothic" charset="0"/>
              </a:rPr>
              <a:t>(</a:t>
            </a:r>
            <a:r>
              <a:rPr lang="en-US" sz="2200" b="1" i="1" dirty="0" err="1" smtClean="0">
                <a:solidFill>
                  <a:srgbClr val="FFFF00"/>
                </a:solidFill>
                <a:ea typeface="+mn-ea"/>
                <a:cs typeface="MS PGothic" charset="0"/>
              </a:rPr>
              <a:t>MoA</a:t>
            </a:r>
            <a:r>
              <a:rPr lang="en-US" sz="2200" b="1" i="1" dirty="0" smtClean="0">
                <a:solidFill>
                  <a:srgbClr val="FFFF00"/>
                </a:solidFill>
                <a:ea typeface="+mn-ea"/>
                <a:cs typeface="MS PGothic" charset="0"/>
              </a:rPr>
              <a:t>), such as histone </a:t>
            </a:r>
            <a:r>
              <a:rPr lang="en-US" sz="2200" b="1" i="1" dirty="0" err="1" smtClean="0">
                <a:solidFill>
                  <a:srgbClr val="FFFF00"/>
                </a:solidFill>
                <a:ea typeface="+mn-ea"/>
                <a:cs typeface="MS PGothic" charset="0"/>
              </a:rPr>
              <a:t>deacetylase</a:t>
            </a:r>
            <a:r>
              <a:rPr lang="en-US" sz="2200" b="1" i="1" dirty="0">
                <a:solidFill>
                  <a:srgbClr val="FFFF00"/>
                </a:solidFill>
                <a:ea typeface="+mn-ea"/>
                <a:cs typeface="MS PGothic" charset="0"/>
              </a:rPr>
              <a:t> inhibitors monoclonal </a:t>
            </a:r>
            <a:r>
              <a:rPr lang="en-US" sz="2200" b="1" i="1" dirty="0" smtClean="0">
                <a:solidFill>
                  <a:srgbClr val="FFFF00"/>
                </a:solidFill>
                <a:ea typeface="+mn-ea"/>
                <a:cs typeface="MS PGothic" charset="0"/>
              </a:rPr>
              <a:t>antibodies</a:t>
            </a:r>
            <a:endParaRPr lang="en-US" sz="2200" b="1" i="1" dirty="0">
              <a:solidFill>
                <a:srgbClr val="FFFF00"/>
              </a:solidFill>
              <a:ea typeface="+mn-ea"/>
              <a:cs typeface="MS P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>
          <a:xfrm>
            <a:off x="-12700" y="1377950"/>
            <a:ext cx="9180513" cy="576263"/>
          </a:xfrm>
        </p:spPr>
        <p:txBody>
          <a:bodyPr/>
          <a:lstStyle/>
          <a:p>
            <a:pPr eaLnBrk="1" hangingPunct="1">
              <a:buClr>
                <a:srgbClr val="FF8000"/>
              </a:buClr>
            </a:pPr>
            <a:r>
              <a:rPr lang="en-US" sz="2200">
                <a:solidFill>
                  <a:srgbClr val="FFFF00"/>
                </a:solidFill>
                <a:latin typeface="Arial" charset="0"/>
                <a:cs typeface="Arial" charset="0"/>
              </a:rPr>
              <a:t>Decisions based on treatment used upfront and its efficacy</a:t>
            </a:r>
          </a:p>
        </p:txBody>
      </p:sp>
      <p:cxnSp>
        <p:nvCxnSpPr>
          <p:cNvPr id="20483" name="AutoShape 4"/>
          <p:cNvCxnSpPr>
            <a:cxnSpLocks noChangeShapeType="1"/>
          </p:cNvCxnSpPr>
          <p:nvPr/>
        </p:nvCxnSpPr>
        <p:spPr bwMode="auto">
          <a:xfrm flipH="1">
            <a:off x="2419350" y="3916363"/>
            <a:ext cx="2768600" cy="1441450"/>
          </a:xfrm>
          <a:prstGeom prst="straightConnector1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0484" name="Group 5"/>
          <p:cNvGrpSpPr>
            <a:grpSpLocks/>
          </p:cNvGrpSpPr>
          <p:nvPr/>
        </p:nvGrpSpPr>
        <p:grpSpPr bwMode="auto">
          <a:xfrm>
            <a:off x="115888" y="1863725"/>
            <a:ext cx="4545012" cy="4905375"/>
            <a:chOff x="17" y="958"/>
            <a:chExt cx="2863" cy="3090"/>
          </a:xfrm>
        </p:grpSpPr>
        <p:sp>
          <p:nvSpPr>
            <p:cNvPr id="20498" name="Text Box 6"/>
            <p:cNvSpPr txBox="1">
              <a:spLocks noChangeArrowheads="1"/>
            </p:cNvSpPr>
            <p:nvPr/>
          </p:nvSpPr>
          <p:spPr bwMode="auto">
            <a:xfrm>
              <a:off x="340" y="1797"/>
              <a:ext cx="196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9933"/>
                  </a:solidFill>
                  <a:cs typeface="Arial" charset="0"/>
                </a:rPr>
                <a:t>Modest efficacy or progression under treatment</a:t>
              </a:r>
            </a:p>
          </p:txBody>
        </p:sp>
        <p:sp>
          <p:nvSpPr>
            <p:cNvPr id="20499" name="Text Box 7"/>
            <p:cNvSpPr txBox="1">
              <a:spLocks noChangeArrowheads="1"/>
            </p:cNvSpPr>
            <p:nvPr/>
          </p:nvSpPr>
          <p:spPr bwMode="auto">
            <a:xfrm>
              <a:off x="636" y="3215"/>
              <a:ext cx="13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1612900" algn="l"/>
                </a:tabLst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tabLst>
                  <a:tab pos="1612900" algn="l"/>
                </a:tabLs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612900" algn="l"/>
                </a:tabLs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612900" algn="l"/>
                </a:tabLs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612900" algn="l"/>
                </a:tabLs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tabLst>
                  <a:tab pos="1612900" algn="l"/>
                </a:tabLs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tabLst>
                  <a:tab pos="1612900" algn="l"/>
                </a:tabLs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tabLst>
                  <a:tab pos="1612900" algn="l"/>
                </a:tabLs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tabLst>
                  <a:tab pos="1612900" algn="l"/>
                </a:tabLs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FFFF00"/>
                  </a:solidFill>
                  <a:cs typeface="Arial" charset="0"/>
                </a:rPr>
                <a:t>Switch drug class</a:t>
              </a:r>
            </a:p>
          </p:txBody>
        </p:sp>
        <p:sp>
          <p:nvSpPr>
            <p:cNvPr id="20500" name="Rectangle 8"/>
            <p:cNvSpPr>
              <a:spLocks noChangeArrowheads="1"/>
            </p:cNvSpPr>
            <p:nvPr/>
          </p:nvSpPr>
          <p:spPr bwMode="auto">
            <a:xfrm>
              <a:off x="1744" y="3455"/>
              <a:ext cx="41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cs typeface="Arial" charset="0"/>
                </a:rPr>
                <a:t>IMiD</a:t>
              </a:r>
            </a:p>
          </p:txBody>
        </p:sp>
        <p:sp>
          <p:nvSpPr>
            <p:cNvPr id="20501" name="Rectangle 9"/>
            <p:cNvSpPr>
              <a:spLocks noChangeArrowheads="1"/>
            </p:cNvSpPr>
            <p:nvPr/>
          </p:nvSpPr>
          <p:spPr bwMode="auto">
            <a:xfrm>
              <a:off x="17" y="3385"/>
              <a:ext cx="94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cs typeface="Arial" charset="0"/>
                </a:rPr>
                <a:t>Proteasome </a:t>
              </a:r>
            </a:p>
            <a:p>
              <a:r>
                <a:rPr lang="en-US">
                  <a:cs typeface="Arial" charset="0"/>
                </a:rPr>
                <a:t>inhibitor</a:t>
              </a:r>
            </a:p>
          </p:txBody>
        </p:sp>
        <p:sp>
          <p:nvSpPr>
            <p:cNvPr id="20502" name="Rectangle 10"/>
            <p:cNvSpPr>
              <a:spLocks noChangeArrowheads="1"/>
            </p:cNvSpPr>
            <p:nvPr/>
          </p:nvSpPr>
          <p:spPr bwMode="auto">
            <a:xfrm>
              <a:off x="281" y="3815"/>
              <a:ext cx="21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cs typeface="Arial" charset="0"/>
                </a:rPr>
                <a:t>or </a:t>
              </a:r>
              <a:r>
                <a:rPr lang="en-US" dirty="0" err="1">
                  <a:cs typeface="Arial" charset="0"/>
                </a:rPr>
                <a:t>alkylators</a:t>
              </a:r>
              <a:r>
                <a:rPr lang="en-US" dirty="0">
                  <a:cs typeface="Arial" charset="0"/>
                </a:rPr>
                <a:t> if not used upfront</a:t>
              </a:r>
            </a:p>
          </p:txBody>
        </p:sp>
        <p:sp>
          <p:nvSpPr>
            <p:cNvPr id="20503" name="Line 11"/>
            <p:cNvSpPr>
              <a:spLocks noChangeShapeType="1"/>
            </p:cNvSpPr>
            <p:nvPr/>
          </p:nvSpPr>
          <p:spPr bwMode="auto">
            <a:xfrm>
              <a:off x="990" y="3571"/>
              <a:ext cx="6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cxnSp>
          <p:nvCxnSpPr>
            <p:cNvPr id="20504" name="AutoShape 12"/>
            <p:cNvCxnSpPr>
              <a:cxnSpLocks noChangeShapeType="1"/>
              <a:endCxn id="20498" idx="0"/>
            </p:cNvCxnSpPr>
            <p:nvPr/>
          </p:nvCxnSpPr>
          <p:spPr bwMode="auto">
            <a:xfrm rot="10800000" flipV="1">
              <a:off x="1322" y="958"/>
              <a:ext cx="1558" cy="839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5" name="AutoShape 13"/>
            <p:cNvCxnSpPr>
              <a:cxnSpLocks noChangeShapeType="1"/>
              <a:stCxn id="20498" idx="2"/>
              <a:endCxn id="20499" idx="0"/>
            </p:cNvCxnSpPr>
            <p:nvPr/>
          </p:nvCxnSpPr>
          <p:spPr bwMode="auto">
            <a:xfrm flipH="1">
              <a:off x="1315" y="2379"/>
              <a:ext cx="0" cy="83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6" name="Line 14"/>
            <p:cNvSpPr>
              <a:spLocks noChangeShapeType="1"/>
            </p:cNvSpPr>
            <p:nvPr/>
          </p:nvSpPr>
          <p:spPr bwMode="auto">
            <a:xfrm>
              <a:off x="1327" y="3579"/>
              <a:ext cx="0" cy="3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cxnSp>
        <p:nvCxnSpPr>
          <p:cNvPr id="20485" name="AutoShape 15"/>
          <p:cNvCxnSpPr>
            <a:cxnSpLocks noChangeShapeType="1"/>
          </p:cNvCxnSpPr>
          <p:nvPr/>
        </p:nvCxnSpPr>
        <p:spPr bwMode="auto">
          <a:xfrm flipV="1">
            <a:off x="3198813" y="5611813"/>
            <a:ext cx="1333500" cy="19050"/>
          </a:xfrm>
          <a:prstGeom prst="straightConnector1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0486" name="Group 18"/>
          <p:cNvGrpSpPr>
            <a:grpSpLocks/>
          </p:cNvGrpSpPr>
          <p:nvPr/>
        </p:nvGrpSpPr>
        <p:grpSpPr bwMode="auto">
          <a:xfrm>
            <a:off x="4660899" y="1863725"/>
            <a:ext cx="4397375" cy="4073525"/>
            <a:chOff x="2880" y="958"/>
            <a:chExt cx="2770" cy="2566"/>
          </a:xfrm>
        </p:grpSpPr>
        <p:cxnSp>
          <p:nvCxnSpPr>
            <p:cNvPr id="20494" name="AutoShape 19"/>
            <p:cNvCxnSpPr>
              <a:cxnSpLocks noChangeShapeType="1"/>
            </p:cNvCxnSpPr>
            <p:nvPr/>
          </p:nvCxnSpPr>
          <p:spPr bwMode="auto">
            <a:xfrm flipH="1">
              <a:off x="5160" y="2204"/>
              <a:ext cx="0" cy="913"/>
            </a:xfrm>
            <a:prstGeom prst="straightConnector1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5" name="Rectangle 20"/>
            <p:cNvSpPr>
              <a:spLocks noChangeArrowheads="1"/>
            </p:cNvSpPr>
            <p:nvPr/>
          </p:nvSpPr>
          <p:spPr bwMode="auto">
            <a:xfrm>
              <a:off x="4653" y="1797"/>
              <a:ext cx="997" cy="40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9999">
                  <a:alpha val="74997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9933"/>
                  </a:solidFill>
                  <a:cs typeface="Arial" charset="0"/>
                </a:rPr>
                <a:t>Biologic </a:t>
              </a:r>
              <a:endParaRPr lang="en-US" b="1" dirty="0">
                <a:solidFill>
                  <a:srgbClr val="FF9933"/>
                </a:solidFill>
                <a:cs typeface="Arial" charset="0"/>
              </a:endParaRPr>
            </a:p>
            <a:p>
              <a:pPr algn="ctr"/>
              <a:r>
                <a:rPr lang="en-US" b="1" dirty="0" smtClean="0">
                  <a:solidFill>
                    <a:srgbClr val="FF9933"/>
                  </a:solidFill>
                  <a:cs typeface="Arial" charset="0"/>
                </a:rPr>
                <a:t>progression </a:t>
              </a:r>
              <a:endParaRPr lang="en-US" b="1" dirty="0">
                <a:solidFill>
                  <a:srgbClr val="FF9933"/>
                </a:solidFill>
                <a:cs typeface="Arial" charset="0"/>
              </a:endParaRPr>
            </a:p>
          </p:txBody>
        </p:sp>
        <p:sp>
          <p:nvSpPr>
            <p:cNvPr id="20496" name="Rectangle 21"/>
            <p:cNvSpPr>
              <a:spLocks noChangeArrowheads="1"/>
            </p:cNvSpPr>
            <p:nvPr/>
          </p:nvSpPr>
          <p:spPr bwMode="auto">
            <a:xfrm>
              <a:off x="4454" y="3117"/>
              <a:ext cx="1187" cy="40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9999">
                  <a:alpha val="74997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s-ES" b="1" dirty="0" err="1">
                  <a:solidFill>
                    <a:srgbClr val="FFFF00"/>
                  </a:solidFill>
                  <a:cs typeface="Arial" charset="0"/>
                </a:rPr>
                <a:t>Increase</a:t>
              </a:r>
              <a:r>
                <a:rPr lang="es-ES" b="1" dirty="0">
                  <a:solidFill>
                    <a:srgbClr val="FFFF00"/>
                  </a:solidFill>
                  <a:cs typeface="Arial" charset="0"/>
                </a:rPr>
                <a:t> </a:t>
              </a:r>
              <a:r>
                <a:rPr lang="es-ES" b="1" dirty="0" err="1" smtClean="0">
                  <a:solidFill>
                    <a:srgbClr val="FFFF00"/>
                  </a:solidFill>
                  <a:cs typeface="Arial" charset="0"/>
                </a:rPr>
                <a:t>dose</a:t>
              </a:r>
              <a:r>
                <a:rPr lang="es-ES" b="1" dirty="0" smtClean="0">
                  <a:solidFill>
                    <a:srgbClr val="FFFF00"/>
                  </a:solidFill>
                  <a:cs typeface="Arial" charset="0"/>
                </a:rPr>
                <a:t> /</a:t>
              </a:r>
              <a:r>
                <a:rPr lang="es-ES" b="1" dirty="0">
                  <a:solidFill>
                    <a:srgbClr val="FFFF00"/>
                  </a:solidFill>
                  <a:cs typeface="Arial" charset="0"/>
                </a:rPr>
                <a:t> </a:t>
              </a:r>
              <a:r>
                <a:rPr lang="es-ES" b="1" dirty="0" err="1" smtClean="0">
                  <a:solidFill>
                    <a:srgbClr val="FFFF00"/>
                  </a:solidFill>
                  <a:cs typeface="Arial" charset="0"/>
                </a:rPr>
                <a:t>add</a:t>
              </a:r>
              <a:r>
                <a:rPr lang="es-ES" b="1" dirty="0" smtClean="0">
                  <a:solidFill>
                    <a:srgbClr val="FFFF00"/>
                  </a:solidFill>
                  <a:cs typeface="Arial" charset="0"/>
                </a:rPr>
                <a:t> </a:t>
              </a:r>
              <a:r>
                <a:rPr lang="es-ES" b="1" dirty="0">
                  <a:solidFill>
                    <a:srgbClr val="FFFF00"/>
                  </a:solidFill>
                  <a:cs typeface="Arial" charset="0"/>
                </a:rPr>
                <a:t>a new </a:t>
              </a:r>
              <a:r>
                <a:rPr lang="es-ES" b="1" dirty="0" err="1">
                  <a:solidFill>
                    <a:srgbClr val="FFFF00"/>
                  </a:solidFill>
                  <a:cs typeface="Arial" charset="0"/>
                </a:rPr>
                <a:t>drug</a:t>
              </a:r>
              <a:endParaRPr lang="es-ES" b="1" dirty="0">
                <a:solidFill>
                  <a:srgbClr val="FFFF00"/>
                </a:solidFill>
                <a:cs typeface="Arial" charset="0"/>
              </a:endParaRPr>
            </a:p>
          </p:txBody>
        </p:sp>
        <p:cxnSp>
          <p:nvCxnSpPr>
            <p:cNvPr id="20497" name="AutoShape 22"/>
            <p:cNvCxnSpPr>
              <a:cxnSpLocks noChangeShapeType="1"/>
              <a:endCxn id="20495" idx="0"/>
            </p:cNvCxnSpPr>
            <p:nvPr/>
          </p:nvCxnSpPr>
          <p:spPr bwMode="auto">
            <a:xfrm>
              <a:off x="2880" y="958"/>
              <a:ext cx="2272" cy="839"/>
            </a:xfrm>
            <a:prstGeom prst="bentConnector2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487" name="Group 23"/>
          <p:cNvGrpSpPr>
            <a:grpSpLocks/>
          </p:cNvGrpSpPr>
          <p:nvPr/>
        </p:nvGrpSpPr>
        <p:grpSpPr bwMode="auto">
          <a:xfrm>
            <a:off x="4572002" y="1852613"/>
            <a:ext cx="2514601" cy="4362449"/>
            <a:chOff x="2800" y="951"/>
            <a:chExt cx="1584" cy="2748"/>
          </a:xfrm>
        </p:grpSpPr>
        <p:sp>
          <p:nvSpPr>
            <p:cNvPr id="20490" name="Text Box 24"/>
            <p:cNvSpPr txBox="1">
              <a:spLocks noChangeArrowheads="1"/>
            </p:cNvSpPr>
            <p:nvPr/>
          </p:nvSpPr>
          <p:spPr bwMode="auto">
            <a:xfrm>
              <a:off x="2800" y="1797"/>
              <a:ext cx="158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9933"/>
                  </a:solidFill>
                  <a:cs typeface="Arial" charset="0"/>
                </a:rPr>
                <a:t>CR </a:t>
              </a:r>
              <a:r>
                <a:rPr lang="en-US" sz="1800" dirty="0" smtClean="0">
                  <a:solidFill>
                    <a:srgbClr val="FF9933"/>
                  </a:solidFill>
                  <a:cs typeface="Arial" charset="0"/>
                </a:rPr>
                <a:t>and durable </a:t>
              </a:r>
              <a:r>
                <a:rPr lang="nl-NL" sz="1800" dirty="0" smtClean="0">
                  <a:solidFill>
                    <a:srgbClr val="F09828"/>
                  </a:solidFill>
                </a:rPr>
                <a:t>TFI,</a:t>
              </a:r>
              <a:r>
                <a:rPr lang="nl-NL" sz="1800" dirty="0" smtClean="0"/>
                <a:t> </a:t>
              </a:r>
              <a:r>
                <a:rPr lang="en-US" sz="1800" dirty="0" smtClean="0">
                  <a:solidFill>
                    <a:srgbClr val="FF9933"/>
                  </a:solidFill>
                  <a:cs typeface="Arial" charset="0"/>
                </a:rPr>
                <a:t>(&gt;12 months)</a:t>
              </a:r>
              <a:endParaRPr lang="en-US" sz="1800" dirty="0">
                <a:solidFill>
                  <a:srgbClr val="FF9933"/>
                </a:solidFill>
                <a:cs typeface="Arial" charset="0"/>
              </a:endParaRPr>
            </a:p>
          </p:txBody>
        </p:sp>
        <p:sp>
          <p:nvSpPr>
            <p:cNvPr id="20491" name="Text Box 25"/>
            <p:cNvSpPr txBox="1">
              <a:spLocks noChangeArrowheads="1"/>
            </p:cNvSpPr>
            <p:nvPr/>
          </p:nvSpPr>
          <p:spPr bwMode="auto">
            <a:xfrm>
              <a:off x="2945" y="3117"/>
              <a:ext cx="1215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rgbClr val="FFFF00"/>
                  </a:solidFill>
                  <a:cs typeface="Arial" charset="0"/>
                </a:rPr>
                <a:t>Retreatment</a:t>
              </a:r>
              <a:endParaRPr lang="en-US" sz="1800" dirty="0">
                <a:solidFill>
                  <a:srgbClr val="FFFF00"/>
                </a:solidFill>
                <a:cs typeface="Arial" charset="0"/>
              </a:endParaRPr>
            </a:p>
            <a:p>
              <a:pPr algn="ctr"/>
              <a:r>
                <a:rPr lang="en-US" sz="1800" dirty="0" smtClean="0">
                  <a:solidFill>
                    <a:srgbClr val="FFFF00"/>
                  </a:solidFill>
                  <a:cs typeface="Arial" charset="0"/>
                </a:rPr>
                <a:t>(first or second </a:t>
              </a:r>
            </a:p>
            <a:p>
              <a:pPr algn="ctr"/>
              <a:r>
                <a:rPr lang="en-US" sz="1800" dirty="0" smtClean="0">
                  <a:solidFill>
                    <a:srgbClr val="FFFF00"/>
                  </a:solidFill>
                  <a:cs typeface="Arial" charset="0"/>
                </a:rPr>
                <a:t>option</a:t>
              </a:r>
              <a:r>
                <a:rPr lang="en-US" sz="1800" dirty="0">
                  <a:solidFill>
                    <a:srgbClr val="FFFF00"/>
                  </a:solidFill>
                  <a:cs typeface="Arial" charset="0"/>
                </a:rPr>
                <a:t>)</a:t>
              </a:r>
            </a:p>
          </p:txBody>
        </p:sp>
        <p:cxnSp>
          <p:nvCxnSpPr>
            <p:cNvPr id="20492" name="AutoShape 26"/>
            <p:cNvCxnSpPr>
              <a:cxnSpLocks noChangeShapeType="1"/>
              <a:endCxn id="20490" idx="0"/>
            </p:cNvCxnSpPr>
            <p:nvPr/>
          </p:nvCxnSpPr>
          <p:spPr bwMode="auto">
            <a:xfrm rot="16200000" flipH="1">
              <a:off x="2799" y="1004"/>
              <a:ext cx="846" cy="74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FFFF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3" name="AutoShape 27"/>
            <p:cNvCxnSpPr>
              <a:cxnSpLocks noChangeShapeType="1"/>
              <a:stCxn id="20490" idx="2"/>
            </p:cNvCxnSpPr>
            <p:nvPr/>
          </p:nvCxnSpPr>
          <p:spPr bwMode="auto">
            <a:xfrm>
              <a:off x="3592" y="2204"/>
              <a:ext cx="0" cy="919"/>
            </a:xfrm>
            <a:prstGeom prst="straightConnector1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0488" name="AutoShape 28"/>
          <p:cNvCxnSpPr>
            <a:cxnSpLocks noChangeShapeType="1"/>
          </p:cNvCxnSpPr>
          <p:nvPr/>
        </p:nvCxnSpPr>
        <p:spPr bwMode="auto">
          <a:xfrm>
            <a:off x="6819900" y="5611813"/>
            <a:ext cx="336550" cy="0"/>
          </a:xfrm>
          <a:prstGeom prst="straightConnector1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9" name="47 CuadroTexto"/>
          <p:cNvSpPr txBox="1">
            <a:spLocks noChangeArrowheads="1"/>
          </p:cNvSpPr>
          <p:nvPr/>
        </p:nvSpPr>
        <p:spPr bwMode="auto">
          <a:xfrm>
            <a:off x="171450" y="436435"/>
            <a:ext cx="8769350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s-ES_tradnl" sz="3600" dirty="0" err="1">
                <a:solidFill>
                  <a:srgbClr val="F09828"/>
                </a:solidFill>
                <a:cs typeface="ＭＳ Ｐゴシック" charset="0"/>
              </a:rPr>
              <a:t>Options</a:t>
            </a:r>
            <a:r>
              <a:rPr lang="es-ES_tradnl" sz="3600" dirty="0">
                <a:solidFill>
                  <a:srgbClr val="F09828"/>
                </a:solidFill>
                <a:cs typeface="ＭＳ Ｐゴシック" charset="0"/>
              </a:rPr>
              <a:t> of </a:t>
            </a:r>
            <a:r>
              <a:rPr lang="es-ES_tradnl" sz="3600" dirty="0" err="1">
                <a:solidFill>
                  <a:srgbClr val="F09828"/>
                </a:solidFill>
                <a:cs typeface="ＭＳ Ｐゴシック" charset="0"/>
              </a:rPr>
              <a:t>Treatment</a:t>
            </a:r>
            <a:r>
              <a:rPr lang="es-ES_tradnl" sz="3600" dirty="0">
                <a:solidFill>
                  <a:srgbClr val="F09828"/>
                </a:solidFill>
                <a:cs typeface="ＭＳ Ｐゴシック" charset="0"/>
              </a:rPr>
              <a:t> at </a:t>
            </a:r>
            <a:r>
              <a:rPr lang="es-ES_tradnl" sz="3600" dirty="0" err="1">
                <a:solidFill>
                  <a:srgbClr val="F09828"/>
                </a:solidFill>
                <a:cs typeface="ＭＳ Ｐゴシック" charset="0"/>
              </a:rPr>
              <a:t>the</a:t>
            </a:r>
            <a:r>
              <a:rPr lang="es-ES_tradnl" sz="3600" dirty="0">
                <a:solidFill>
                  <a:srgbClr val="F09828"/>
                </a:solidFill>
                <a:cs typeface="ＭＳ Ｐゴシック" charset="0"/>
              </a:rPr>
              <a:t> </a:t>
            </a:r>
            <a:r>
              <a:rPr lang="es-ES_tradnl" sz="3600" dirty="0" smtClean="0">
                <a:solidFill>
                  <a:srgbClr val="F09828"/>
                </a:solidFill>
                <a:cs typeface="ＭＳ Ｐゴシック" charset="0"/>
              </a:rPr>
              <a:t/>
            </a:r>
            <a:br>
              <a:rPr lang="es-ES_tradnl" sz="3600" dirty="0" smtClean="0">
                <a:solidFill>
                  <a:srgbClr val="F09828"/>
                </a:solidFill>
                <a:cs typeface="ＭＳ Ｐゴシック" charset="0"/>
              </a:rPr>
            </a:br>
            <a:r>
              <a:rPr lang="es-ES_tradnl" sz="3600" dirty="0" err="1" smtClean="0">
                <a:solidFill>
                  <a:srgbClr val="F09828"/>
                </a:solidFill>
                <a:cs typeface="ＭＳ Ｐゴシック" charset="0"/>
              </a:rPr>
              <a:t>Moment</a:t>
            </a:r>
            <a:r>
              <a:rPr lang="es-ES_tradnl" sz="3600" dirty="0" smtClean="0">
                <a:solidFill>
                  <a:srgbClr val="F09828"/>
                </a:solidFill>
                <a:cs typeface="ＭＳ Ｐゴシック" charset="0"/>
              </a:rPr>
              <a:t> of </a:t>
            </a:r>
            <a:r>
              <a:rPr lang="es-ES_tradnl" sz="3600" dirty="0" err="1">
                <a:solidFill>
                  <a:srgbClr val="F09828"/>
                </a:solidFill>
                <a:cs typeface="ＭＳ Ｐゴシック" charset="0"/>
              </a:rPr>
              <a:t>Relapse</a:t>
            </a:r>
            <a:endParaRPr lang="en-US" dirty="0">
              <a:solidFill>
                <a:srgbClr val="F09828"/>
              </a:solidFill>
              <a:cs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" y="483374"/>
            <a:ext cx="8915400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600" dirty="0">
                <a:solidFill>
                  <a:srgbClr val="F09828"/>
                </a:solidFill>
                <a:latin typeface="Arial" charset="0"/>
                <a:cs typeface="Arial" charset="0"/>
              </a:rPr>
              <a:t>Main Randomized Trials of Treatment </a:t>
            </a:r>
            <a:br>
              <a:rPr lang="en-US" sz="3600" dirty="0">
                <a:solidFill>
                  <a:srgbClr val="F09828"/>
                </a:solidFill>
                <a:latin typeface="Arial" charset="0"/>
                <a:cs typeface="Arial" charset="0"/>
              </a:rPr>
            </a:br>
            <a:r>
              <a:rPr lang="en-US" sz="3600" dirty="0" smtClean="0">
                <a:solidFill>
                  <a:srgbClr val="F09828"/>
                </a:solidFill>
                <a:latin typeface="Arial" charset="0"/>
                <a:cs typeface="Arial" charset="0"/>
              </a:rPr>
              <a:t>for </a:t>
            </a:r>
            <a:r>
              <a:rPr lang="en-US" sz="3600" dirty="0">
                <a:solidFill>
                  <a:srgbClr val="F09828"/>
                </a:solidFill>
                <a:latin typeface="Arial" charset="0"/>
                <a:cs typeface="Arial" charset="0"/>
              </a:rPr>
              <a:t>Relapsed/Refractory Myeloma</a:t>
            </a:r>
          </a:p>
        </p:txBody>
      </p:sp>
      <p:graphicFrame>
        <p:nvGraphicFramePr>
          <p:cNvPr id="302083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322299231"/>
              </p:ext>
            </p:extLst>
          </p:nvPr>
        </p:nvGraphicFramePr>
        <p:xfrm>
          <a:off x="454025" y="1639888"/>
          <a:ext cx="8328025" cy="2981377"/>
        </p:xfrm>
        <a:graphic>
          <a:graphicData uri="http://schemas.openxmlformats.org/drawingml/2006/table">
            <a:tbl>
              <a:tblPr/>
              <a:tblGrid>
                <a:gridCol w="2219889"/>
                <a:gridCol w="1269436"/>
                <a:gridCol w="1362075"/>
                <a:gridCol w="1647825"/>
                <a:gridCol w="1828800"/>
              </a:tblGrid>
              <a:tr h="36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Regimen</a:t>
                      </a:r>
                    </a:p>
                  </a:txBody>
                  <a:tcPr marT="45723" marB="45723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ORR, %</a:t>
                      </a:r>
                    </a:p>
                  </a:txBody>
                  <a:tcPr marT="45723" marB="4572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CR, %</a:t>
                      </a:r>
                    </a:p>
                  </a:txBody>
                  <a:tcPr marT="45723" marB="4572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TTP, months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OS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400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Bortezomib</a:t>
                      </a: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b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vs Dex</a:t>
                      </a:r>
                      <a:r>
                        <a:rPr kumimoji="0" lang="en-US" sz="1800" b="1" i="0" u="none" strike="noStrike" cap="none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3" marB="45723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 vs 18</a:t>
                      </a:r>
                    </a:p>
                  </a:txBody>
                  <a:tcPr marT="45723" marB="4572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vs 1</a:t>
                      </a:r>
                    </a:p>
                  </a:txBody>
                  <a:tcPr marT="45723" marB="4572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6.2 vs 3.5</a:t>
                      </a:r>
                    </a:p>
                  </a:txBody>
                  <a:tcPr marT="45723" marB="4572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80% vs 66%</a:t>
                      </a:r>
                      <a:b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 1 year</a:t>
                      </a:r>
                    </a:p>
                  </a:txBody>
                  <a:tcPr marT="45723" marB="4572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49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Bortezomib</a:t>
                      </a: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PLD vs </a:t>
                      </a:r>
                      <a:r>
                        <a:rPr kumimoji="0" lang="en-GB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bortezomib</a:t>
                      </a:r>
                      <a:r>
                        <a:rPr kumimoji="0" lang="en-US" sz="1800" b="1" i="0" u="none" strike="noStrike" cap="none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3" marB="45723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 vs 41</a:t>
                      </a:r>
                    </a:p>
                  </a:txBody>
                  <a:tcPr marT="45723" marB="4572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 vs 2</a:t>
                      </a:r>
                    </a:p>
                  </a:txBody>
                  <a:tcPr marT="45723" marB="4572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9.3 vs 6.5</a:t>
                      </a:r>
                    </a:p>
                  </a:txBody>
                  <a:tcPr marT="45723" marB="4572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76% vs 65%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 15 months</a:t>
                      </a:r>
                    </a:p>
                  </a:txBody>
                  <a:tcPr marT="45723" marB="4572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Lenalidomide</a:t>
                      </a: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en-US" sz="18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</a:t>
                      </a: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b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vs Dex</a:t>
                      </a:r>
                      <a:r>
                        <a:rPr kumimoji="0" lang="en-US" sz="1800" b="1" i="0" u="none" strike="noStrike" cap="none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3" marB="45723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 vs 19.9</a:t>
                      </a:r>
                    </a:p>
                  </a:txBody>
                  <a:tcPr marT="45723" marB="4572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14.1 vs 0.6</a:t>
                      </a:r>
                    </a:p>
                  </a:txBody>
                  <a:tcPr marT="45723" marB="4572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11.1 vs 4.7</a:t>
                      </a:r>
                    </a:p>
                  </a:txBody>
                  <a:tcPr marT="45723" marB="4572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29.6 vs 20.2 months</a:t>
                      </a:r>
                    </a:p>
                  </a:txBody>
                  <a:tcPr marT="45723" marB="4572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Lenalidomide</a:t>
                      </a: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en-US" sz="18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</a:t>
                      </a: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b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vs Dex</a:t>
                      </a:r>
                      <a:r>
                        <a:rPr kumimoji="0" lang="en-US" sz="1800" b="1" i="0" u="none" strike="noStrike" cap="none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3" marB="45723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60.2 vs 24</a:t>
                      </a:r>
                    </a:p>
                  </a:txBody>
                  <a:tcPr marT="45723" marB="4572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 vs 3.4</a:t>
                      </a:r>
                    </a:p>
                  </a:txBody>
                  <a:tcPr marT="45723" marB="4572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11.3 vs 4.7</a:t>
                      </a:r>
                    </a:p>
                  </a:txBody>
                  <a:tcPr marT="45723" marB="4572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reached vs 20.6 months</a:t>
                      </a:r>
                    </a:p>
                  </a:txBody>
                  <a:tcPr marT="45723" marB="4572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36" name="Text Box 41"/>
          <p:cNvSpPr txBox="1">
            <a:spLocks noChangeArrowheads="1"/>
          </p:cNvSpPr>
          <p:nvPr/>
        </p:nvSpPr>
        <p:spPr bwMode="auto">
          <a:xfrm>
            <a:off x="366713" y="6142038"/>
            <a:ext cx="84343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cs typeface="ＭＳ Ｐゴシック" charset="0"/>
              </a:rPr>
              <a:t>1. Richardson PG, et al. </a:t>
            </a:r>
            <a:r>
              <a:rPr lang="en-US" sz="1200" i="1" dirty="0">
                <a:cs typeface="ＭＳ Ｐゴシック" charset="0"/>
              </a:rPr>
              <a:t>N </a:t>
            </a:r>
            <a:r>
              <a:rPr lang="en-US" sz="1200" i="1" dirty="0" err="1">
                <a:cs typeface="ＭＳ Ｐゴシック" charset="0"/>
              </a:rPr>
              <a:t>Engl</a:t>
            </a:r>
            <a:r>
              <a:rPr lang="en-US" sz="1200" i="1" dirty="0">
                <a:cs typeface="ＭＳ Ｐゴシック" charset="0"/>
              </a:rPr>
              <a:t> J Med.</a:t>
            </a:r>
            <a:r>
              <a:rPr lang="en-US" sz="1200" dirty="0">
                <a:cs typeface="ＭＳ Ｐゴシック" charset="0"/>
              </a:rPr>
              <a:t> 2005;352(24):</a:t>
            </a:r>
            <a:r>
              <a:rPr lang="en-US" sz="1200" dirty="0" smtClean="0">
                <a:cs typeface="ＭＳ Ｐゴシック" charset="0"/>
              </a:rPr>
              <a:t>2487-2498. </a:t>
            </a:r>
            <a:r>
              <a:rPr lang="en-US" sz="1200" dirty="0">
                <a:cs typeface="ＭＳ Ｐゴシック" charset="0"/>
              </a:rPr>
              <a:t>2. </a:t>
            </a:r>
            <a:r>
              <a:rPr lang="en-US" sz="1200" dirty="0" err="1">
                <a:cs typeface="ＭＳ Ｐゴシック" charset="0"/>
              </a:rPr>
              <a:t>Orlowski</a:t>
            </a:r>
            <a:r>
              <a:rPr lang="en-US" sz="1200" dirty="0">
                <a:cs typeface="ＭＳ Ｐゴシック" charset="0"/>
              </a:rPr>
              <a:t> RZ, et al. </a:t>
            </a:r>
            <a:r>
              <a:rPr lang="en-US" sz="1200" i="1" dirty="0">
                <a:cs typeface="ＭＳ Ｐゴシック" charset="0"/>
              </a:rPr>
              <a:t>J </a:t>
            </a:r>
            <a:r>
              <a:rPr lang="en-US" sz="1200" i="1" dirty="0" err="1">
                <a:cs typeface="ＭＳ Ｐゴシック" charset="0"/>
              </a:rPr>
              <a:t>Clin</a:t>
            </a:r>
            <a:r>
              <a:rPr lang="en-US" sz="1200" i="1" dirty="0">
                <a:cs typeface="ＭＳ Ｐゴシック" charset="0"/>
              </a:rPr>
              <a:t> </a:t>
            </a:r>
            <a:r>
              <a:rPr lang="en-US" sz="1200" i="1" dirty="0" err="1">
                <a:cs typeface="ＭＳ Ｐゴシック" charset="0"/>
              </a:rPr>
              <a:t>Oncol</a:t>
            </a:r>
            <a:r>
              <a:rPr lang="en-US" sz="1200" i="1" dirty="0">
                <a:cs typeface="ＭＳ Ｐゴシック" charset="0"/>
              </a:rPr>
              <a:t>. </a:t>
            </a:r>
            <a:r>
              <a:rPr lang="en-US" sz="1200" dirty="0">
                <a:cs typeface="ＭＳ Ｐゴシック" charset="0"/>
              </a:rPr>
              <a:t>2007;25(25):</a:t>
            </a:r>
            <a:r>
              <a:rPr lang="en-US" sz="1200" dirty="0" smtClean="0">
                <a:cs typeface="ＭＳ Ｐゴシック" charset="0"/>
              </a:rPr>
              <a:t>3892-3901. </a:t>
            </a:r>
            <a:r>
              <a:rPr lang="en-US" sz="1200" dirty="0">
                <a:cs typeface="ＭＳ Ｐゴシック" charset="0"/>
              </a:rPr>
              <a:t>3. Weber DM, et al. </a:t>
            </a:r>
            <a:r>
              <a:rPr lang="en-US" sz="1200" i="1" dirty="0">
                <a:cs typeface="ＭＳ Ｐゴシック" charset="0"/>
              </a:rPr>
              <a:t>N </a:t>
            </a:r>
            <a:r>
              <a:rPr lang="en-US" sz="1200" i="1" dirty="0" err="1">
                <a:cs typeface="ＭＳ Ｐゴシック" charset="0"/>
              </a:rPr>
              <a:t>Engl</a:t>
            </a:r>
            <a:r>
              <a:rPr lang="en-US" sz="1200" i="1" dirty="0">
                <a:cs typeface="ＭＳ Ｐゴシック" charset="0"/>
              </a:rPr>
              <a:t> J Med. </a:t>
            </a:r>
            <a:r>
              <a:rPr lang="en-US" sz="1200" dirty="0">
                <a:cs typeface="ＭＳ Ｐゴシック" charset="0"/>
              </a:rPr>
              <a:t>2007;357(21):</a:t>
            </a:r>
            <a:r>
              <a:rPr lang="en-US" sz="1200" dirty="0" smtClean="0">
                <a:cs typeface="ＭＳ Ｐゴシック" charset="0"/>
              </a:rPr>
              <a:t>2133-2142. </a:t>
            </a:r>
            <a:r>
              <a:rPr lang="en-US" sz="1200" dirty="0">
                <a:cs typeface="ＭＳ Ｐゴシック" charset="0"/>
              </a:rPr>
              <a:t>4. </a:t>
            </a:r>
            <a:r>
              <a:rPr lang="en-US" sz="1200" dirty="0" err="1">
                <a:cs typeface="ＭＳ Ｐゴシック" charset="0"/>
              </a:rPr>
              <a:t>Dimopoulos</a:t>
            </a:r>
            <a:r>
              <a:rPr lang="en-US" sz="1200" dirty="0">
                <a:cs typeface="ＭＳ Ｐゴシック" charset="0"/>
              </a:rPr>
              <a:t> M, et al. </a:t>
            </a:r>
            <a:r>
              <a:rPr lang="en-US" sz="1200" i="1" dirty="0">
                <a:cs typeface="ＭＳ Ｐゴシック" charset="0"/>
              </a:rPr>
              <a:t>N </a:t>
            </a:r>
            <a:r>
              <a:rPr lang="en-US" sz="1200" i="1" dirty="0" err="1">
                <a:cs typeface="ＭＳ Ｐゴシック" charset="0"/>
              </a:rPr>
              <a:t>Engl</a:t>
            </a:r>
            <a:r>
              <a:rPr lang="en-US" sz="1200" i="1" dirty="0">
                <a:cs typeface="ＭＳ Ｐゴシック" charset="0"/>
              </a:rPr>
              <a:t> J Med. </a:t>
            </a:r>
            <a:r>
              <a:rPr lang="en-US" sz="1200" dirty="0">
                <a:cs typeface="ＭＳ Ｐゴシック" charset="0"/>
              </a:rPr>
              <a:t>2007;357(21):2123-2132.</a:t>
            </a:r>
          </a:p>
        </p:txBody>
      </p:sp>
      <p:sp>
        <p:nvSpPr>
          <p:cNvPr id="21537" name="CuadroTexto 5"/>
          <p:cNvSpPr txBox="1">
            <a:spLocks noChangeArrowheads="1"/>
          </p:cNvSpPr>
          <p:nvPr/>
        </p:nvSpPr>
        <p:spPr bwMode="auto">
          <a:xfrm>
            <a:off x="361950" y="4927600"/>
            <a:ext cx="851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Clr>
                <a:srgbClr val="F09828"/>
              </a:buClr>
              <a:buFontTx/>
              <a:buChar char="•"/>
            </a:pPr>
            <a:r>
              <a:rPr lang="es-ES" sz="2000" dirty="0" err="1"/>
              <a:t>Lenalidomide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not</a:t>
            </a:r>
            <a:r>
              <a:rPr lang="es-ES" sz="2000" dirty="0"/>
              <a:t> </a:t>
            </a:r>
            <a:r>
              <a:rPr lang="es-ES" sz="2000" dirty="0" err="1"/>
              <a:t>used</a:t>
            </a:r>
            <a:r>
              <a:rPr lang="es-ES" sz="2000" dirty="0"/>
              <a:t> in </a:t>
            </a:r>
            <a:r>
              <a:rPr lang="es-ES" sz="2000" dirty="0" err="1"/>
              <a:t>first</a:t>
            </a:r>
            <a:r>
              <a:rPr lang="es-ES" sz="2000" dirty="0"/>
              <a:t> line in </a:t>
            </a:r>
            <a:r>
              <a:rPr lang="es-ES" sz="2000" dirty="0" err="1"/>
              <a:t>Europe</a:t>
            </a:r>
            <a:r>
              <a:rPr lang="es-ES" sz="2000" dirty="0"/>
              <a:t> </a:t>
            </a:r>
            <a:r>
              <a:rPr lang="es-ES" sz="2000" dirty="0" err="1"/>
              <a:t>now</a:t>
            </a:r>
            <a:r>
              <a:rPr lang="es-ES" sz="2000" dirty="0"/>
              <a:t> </a:t>
            </a:r>
            <a:r>
              <a:rPr lang="es-ES" sz="2000" dirty="0" err="1"/>
              <a:t>but</a:t>
            </a:r>
            <a:r>
              <a:rPr lang="es-ES" sz="2000" dirty="0" smtClean="0"/>
              <a:t>...</a:t>
            </a:r>
            <a:endParaRPr lang="es-ES" sz="2000" dirty="0"/>
          </a:p>
          <a:p>
            <a:pPr>
              <a:buClr>
                <a:srgbClr val="F09828"/>
              </a:buClr>
              <a:buFontTx/>
              <a:buChar char="•"/>
            </a:pPr>
            <a:r>
              <a:rPr lang="es-ES" sz="2000" dirty="0" err="1"/>
              <a:t>It</a:t>
            </a:r>
            <a:r>
              <a:rPr lang="es-ES" sz="2000" dirty="0"/>
              <a:t> </a:t>
            </a:r>
            <a:r>
              <a:rPr lang="es-ES" sz="2000" dirty="0" err="1"/>
              <a:t>will</a:t>
            </a:r>
            <a:r>
              <a:rPr lang="es-ES" sz="2000" dirty="0"/>
              <a:t> be </a:t>
            </a:r>
            <a:r>
              <a:rPr lang="es-ES" sz="2000" dirty="0" err="1"/>
              <a:t>used</a:t>
            </a:r>
            <a:r>
              <a:rPr lang="es-ES" sz="2000" dirty="0"/>
              <a:t> </a:t>
            </a:r>
            <a:r>
              <a:rPr lang="es-ES" sz="2000" dirty="0" err="1"/>
              <a:t>much</a:t>
            </a:r>
            <a:r>
              <a:rPr lang="es-ES" sz="2000" dirty="0"/>
              <a:t> more in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 smtClean="0"/>
              <a:t>future</a:t>
            </a:r>
            <a:r>
              <a:rPr lang="es-ES" sz="2000" dirty="0" smtClean="0"/>
              <a:t> </a:t>
            </a:r>
            <a:r>
              <a:rPr lang="es-ES" sz="2000" dirty="0"/>
              <a:t>and</a:t>
            </a:r>
            <a:r>
              <a:rPr lang="es-ES" sz="2000" dirty="0" smtClean="0"/>
              <a:t>...</a:t>
            </a:r>
            <a:endParaRPr lang="es-ES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23850" y="352425"/>
            <a:ext cx="8458200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de-DE" sz="3200" dirty="0">
                <a:latin typeface="Arial" charset="0"/>
                <a:cs typeface="Arial" charset="0"/>
              </a:rPr>
              <a:t>...But Thalidomide and Mainly Bortezomib A</a:t>
            </a:r>
            <a:r>
              <a:rPr lang="de-DE" sz="3200" dirty="0" smtClean="0">
                <a:latin typeface="Arial" charset="0"/>
                <a:cs typeface="Arial" charset="0"/>
              </a:rPr>
              <a:t>re </a:t>
            </a:r>
            <a:r>
              <a:rPr lang="de-DE" sz="3200" dirty="0">
                <a:latin typeface="Arial" charset="0"/>
                <a:cs typeface="Arial" charset="0"/>
              </a:rPr>
              <a:t>Used in </a:t>
            </a:r>
            <a:r>
              <a:rPr lang="de-DE" sz="3200" dirty="0" smtClean="0">
                <a:latin typeface="Arial" charset="0"/>
                <a:cs typeface="Arial" charset="0"/>
              </a:rPr>
              <a:t>First-Line </a:t>
            </a:r>
            <a:r>
              <a:rPr lang="de-DE" sz="3200" dirty="0">
                <a:latin typeface="Arial" charset="0"/>
                <a:cs typeface="Arial" charset="0"/>
              </a:rPr>
              <a:t>Therapy</a:t>
            </a:r>
            <a:endParaRPr lang="en-GB" sz="3200" dirty="0">
              <a:latin typeface="Arial" charset="0"/>
              <a:cs typeface="Arial" charset="0"/>
            </a:endParaRPr>
          </a:p>
        </p:txBody>
      </p:sp>
      <p:sp>
        <p:nvSpPr>
          <p:cNvPr id="22531" name="Inhaltsplatzhalter 2"/>
          <p:cNvSpPr>
            <a:spLocks noGrp="1"/>
          </p:cNvSpPr>
          <p:nvPr>
            <p:ph idx="1"/>
          </p:nvPr>
        </p:nvSpPr>
        <p:spPr>
          <a:xfrm>
            <a:off x="219075" y="1743075"/>
            <a:ext cx="8705850" cy="4525963"/>
          </a:xfrm>
        </p:spPr>
        <p:txBody>
          <a:bodyPr/>
          <a:lstStyle/>
          <a:p>
            <a:r>
              <a:rPr lang="en-GB" sz="2600" dirty="0">
                <a:latin typeface="Arial" charset="0"/>
                <a:cs typeface="Arial" charset="0"/>
              </a:rPr>
              <a:t>What are the implications for treatment at relapse?</a:t>
            </a:r>
          </a:p>
          <a:p>
            <a:endParaRPr lang="de-DE" sz="2600" dirty="0">
              <a:latin typeface="Arial" charset="0"/>
              <a:cs typeface="Arial" charset="0"/>
            </a:endParaRPr>
          </a:p>
          <a:p>
            <a:pPr lvl="1"/>
            <a:r>
              <a:rPr lang="de-DE" sz="2600" dirty="0">
                <a:latin typeface="Arial" charset="0"/>
                <a:cs typeface="Arial" charset="0"/>
              </a:rPr>
              <a:t>How can relapse during treatment</a:t>
            </a:r>
            <a:r>
              <a:rPr lang="de-DE" sz="2600" dirty="0" smtClean="0">
                <a:latin typeface="Arial" charset="0"/>
                <a:cs typeface="Arial" charset="0"/>
              </a:rPr>
              <a:t>, such as maintenance </a:t>
            </a:r>
            <a:r>
              <a:rPr lang="de-DE" sz="2600" dirty="0">
                <a:latin typeface="Arial" charset="0"/>
                <a:cs typeface="Arial" charset="0"/>
              </a:rPr>
              <a:t>treatment, be managed?</a:t>
            </a:r>
          </a:p>
          <a:p>
            <a:pPr lvl="1"/>
            <a:endParaRPr lang="de-DE" sz="2600" dirty="0">
              <a:latin typeface="Arial" charset="0"/>
              <a:cs typeface="Arial" charset="0"/>
            </a:endParaRPr>
          </a:p>
          <a:p>
            <a:pPr lvl="1"/>
            <a:r>
              <a:rPr lang="de-DE" sz="2600" dirty="0">
                <a:latin typeface="Arial" charset="0"/>
                <a:cs typeface="Arial" charset="0"/>
              </a:rPr>
              <a:t>Is retreatment feasible?</a:t>
            </a:r>
          </a:p>
          <a:p>
            <a:pPr lvl="1"/>
            <a:endParaRPr lang="en-GB" sz="26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98425" y="417513"/>
            <a:ext cx="8934450" cy="838200"/>
          </a:xfrm>
        </p:spPr>
        <p:txBody>
          <a:bodyPr/>
          <a:lstStyle/>
          <a:p>
            <a:r>
              <a:rPr lang="en-GB" sz="3600" dirty="0">
                <a:solidFill>
                  <a:srgbClr val="F09828"/>
                </a:solidFill>
                <a:latin typeface="Arial" charset="0"/>
                <a:cs typeface="Arial" charset="0"/>
              </a:rPr>
              <a:t>Retreatment </a:t>
            </a:r>
            <a:r>
              <a:rPr lang="en-GB" sz="3600" dirty="0" smtClean="0">
                <a:solidFill>
                  <a:srgbClr val="F09828"/>
                </a:solidFill>
                <a:latin typeface="Arial" charset="0"/>
                <a:cs typeface="Arial" charset="0"/>
              </a:rPr>
              <a:t>With </a:t>
            </a:r>
            <a:r>
              <a:rPr lang="en-GB" sz="3600" dirty="0" err="1">
                <a:solidFill>
                  <a:srgbClr val="F09828"/>
                </a:solidFill>
                <a:latin typeface="Arial" charset="0"/>
                <a:cs typeface="Arial" charset="0"/>
              </a:rPr>
              <a:t>IMiDs</a:t>
            </a:r>
            <a:endParaRPr lang="en-GB" sz="3600" dirty="0">
              <a:solidFill>
                <a:srgbClr val="F09828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90537"/>
              </p:ext>
            </p:extLst>
          </p:nvPr>
        </p:nvGraphicFramePr>
        <p:xfrm>
          <a:off x="395288" y="2349500"/>
          <a:ext cx="8548687" cy="2900364"/>
        </p:xfrm>
        <a:graphic>
          <a:graphicData uri="http://schemas.openxmlformats.org/drawingml/2006/table">
            <a:tbl>
              <a:tblPr/>
              <a:tblGrid>
                <a:gridCol w="1833562"/>
                <a:gridCol w="1695450"/>
                <a:gridCol w="1647825"/>
                <a:gridCol w="1666875"/>
                <a:gridCol w="1704975"/>
              </a:tblGrid>
              <a:tr h="966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 = 140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46" marR="91446" marT="45706" marB="45706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Lenalidomide</a:t>
                      </a: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  <a:sym typeface="Wingdings" charset="0"/>
                        </a:rPr>
                        <a:t></a:t>
                      </a: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en-GB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lenalidomide</a:t>
                      </a: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 = 48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46" marR="91446" marT="45706" marB="45706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Lenalidomid</a:t>
                      </a: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  <a:sym typeface="Wingdings" charset="0"/>
                        </a:rPr>
                        <a:t> </a:t>
                      </a: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  <a:sym typeface="Wingdings" charset="0"/>
                        </a:rPr>
                        <a:t>thalidomide </a:t>
                      </a: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 = 11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46" marR="91446" marT="45706" marB="45706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dirty="0" smtClean="0">
                          <a:solidFill>
                            <a:schemeClr val="bg2"/>
                          </a:solidFill>
                          <a:cs typeface="ＭＳ Ｐゴシック" charset="0"/>
                        </a:rPr>
                        <a:t>Thalidomide</a:t>
                      </a: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  <a:sym typeface="Wingdings" charset="0"/>
                        </a:rPr>
                        <a:t> </a:t>
                      </a:r>
                      <a:r>
                        <a:rPr kumimoji="0" lang="en-GB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  <a:sym typeface="Wingdings" charset="0"/>
                        </a:rPr>
                        <a:t>l</a:t>
                      </a:r>
                      <a:r>
                        <a:rPr kumimoji="0" lang="en-GB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enalidomid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 = 58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46" marR="91446" marT="45706" marB="45706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Thalidomide  </a:t>
                      </a: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  <a:sym typeface="Wingdings" charset="0"/>
                        </a:rPr>
                        <a:t> </a:t>
                      </a: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  <a:sym typeface="Wingdings" charset="0"/>
                        </a:rPr>
                        <a:t>t</a:t>
                      </a:r>
                      <a:r>
                        <a:rPr lang="en-GB" sz="1400" b="1" dirty="0" smtClean="0">
                          <a:solidFill>
                            <a:schemeClr val="bg2"/>
                          </a:solidFill>
                          <a:cs typeface="ＭＳ Ｐゴシック" charset="0"/>
                        </a:rPr>
                        <a:t>halidomide 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 = 23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46" marR="91446" marT="45706" marB="45706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966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ORR (≥PR) to repeat IMiD therapy</a:t>
                      </a:r>
                    </a:p>
                  </a:txBody>
                  <a:tcPr marL="91446" marR="91446"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54%</a:t>
                      </a:r>
                    </a:p>
                  </a:txBody>
                  <a:tcPr marL="91446" marR="91446"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20%</a:t>
                      </a:r>
                    </a:p>
                  </a:txBody>
                  <a:tcPr marL="91446" marR="91446"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48%</a:t>
                      </a:r>
                    </a:p>
                  </a:txBody>
                  <a:tcPr marL="91446" marR="91446"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30%</a:t>
                      </a:r>
                    </a:p>
                  </a:txBody>
                  <a:tcPr marL="91446" marR="91446"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6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Median TTP from start of repeat IMiD therapy</a:t>
                      </a:r>
                    </a:p>
                  </a:txBody>
                  <a:tcPr marL="91446" marR="91446"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16 months</a:t>
                      </a:r>
                    </a:p>
                  </a:txBody>
                  <a:tcPr marL="91446" marR="91446"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 months</a:t>
                      </a:r>
                    </a:p>
                  </a:txBody>
                  <a:tcPr marL="91446" marR="91446"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 months</a:t>
                      </a:r>
                    </a:p>
                  </a:txBody>
                  <a:tcPr marL="91446" marR="91446"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 months</a:t>
                      </a:r>
                    </a:p>
                  </a:txBody>
                  <a:tcPr marL="91446" marR="91446"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75" name="Rectangle 5"/>
          <p:cNvSpPr>
            <a:spLocks noChangeArrowheads="1"/>
          </p:cNvSpPr>
          <p:nvPr/>
        </p:nvSpPr>
        <p:spPr bwMode="auto">
          <a:xfrm>
            <a:off x="388938" y="5300663"/>
            <a:ext cx="8569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defTabSz="457200">
              <a:buClr>
                <a:srgbClr val="F09828"/>
              </a:buClr>
              <a:buFontTx/>
              <a:buChar char="•"/>
            </a:pPr>
            <a:r>
              <a:rPr lang="en-US" b="1" dirty="0">
                <a:solidFill>
                  <a:srgbClr val="FFFFFF"/>
                </a:solidFill>
              </a:rPr>
              <a:t>Repeat therapy with </a:t>
            </a:r>
            <a:r>
              <a:rPr lang="en-US" b="1" dirty="0" err="1">
                <a:solidFill>
                  <a:srgbClr val="FFFFFF"/>
                </a:solidFill>
              </a:rPr>
              <a:t>IMiDs</a:t>
            </a:r>
            <a:r>
              <a:rPr lang="en-US" b="1" dirty="0">
                <a:solidFill>
                  <a:srgbClr val="FFFFFF"/>
                </a:solidFill>
              </a:rPr>
              <a:t> is feasible</a:t>
            </a:r>
          </a:p>
          <a:p>
            <a:pPr marL="285750" indent="-285750" defTabSz="457200">
              <a:buClr>
                <a:srgbClr val="F09828"/>
              </a:buClr>
              <a:buFontTx/>
              <a:buChar char="•"/>
            </a:pPr>
            <a:r>
              <a:rPr lang="en-US" b="1" dirty="0">
                <a:solidFill>
                  <a:srgbClr val="FFFFFF"/>
                </a:solidFill>
              </a:rPr>
              <a:t>Response rates </a:t>
            </a:r>
            <a:r>
              <a:rPr lang="en-GB" b="1" dirty="0">
                <a:solidFill>
                  <a:srgbClr val="FFFFFF"/>
                </a:solidFill>
              </a:rPr>
              <a:t>with </a:t>
            </a:r>
            <a:r>
              <a:rPr lang="en-GB" b="1" dirty="0" err="1">
                <a:solidFill>
                  <a:srgbClr val="FFFFFF"/>
                </a:solidFill>
              </a:rPr>
              <a:t>lenalidomide</a:t>
            </a:r>
            <a:r>
              <a:rPr lang="en-GB" b="1" dirty="0">
                <a:solidFill>
                  <a:srgbClr val="FFFFFF"/>
                </a:solidFill>
              </a:rPr>
              <a:t> retreatment is higher than with repeat </a:t>
            </a:r>
            <a:r>
              <a:rPr lang="en-GB" b="1" dirty="0" smtClean="0">
                <a:solidFill>
                  <a:srgbClr val="FFFFFF"/>
                </a:solidFill>
              </a:rPr>
              <a:t>thalidomide </a:t>
            </a:r>
            <a:r>
              <a:rPr lang="en-GB" b="1" dirty="0">
                <a:solidFill>
                  <a:srgbClr val="FFFFFF"/>
                </a:solidFill>
              </a:rPr>
              <a:t>administration</a:t>
            </a:r>
          </a:p>
        </p:txBody>
      </p:sp>
      <p:sp>
        <p:nvSpPr>
          <p:cNvPr id="23576" name="TextBox 6"/>
          <p:cNvSpPr txBox="1">
            <a:spLocks noChangeArrowheads="1"/>
          </p:cNvSpPr>
          <p:nvPr/>
        </p:nvSpPr>
        <p:spPr bwMode="auto">
          <a:xfrm>
            <a:off x="368300" y="6407150"/>
            <a:ext cx="3465096" cy="27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Clr>
                <a:srgbClr val="9970FE"/>
              </a:buClr>
              <a:buSzPct val="75000"/>
            </a:pPr>
            <a:r>
              <a:rPr lang="en-GB" sz="1200" dirty="0">
                <a:solidFill>
                  <a:srgbClr val="FFFFFF"/>
                </a:solidFill>
              </a:rPr>
              <a:t>Madan S, et al. </a:t>
            </a:r>
            <a:r>
              <a:rPr lang="en-GB" sz="1200" i="1" dirty="0">
                <a:solidFill>
                  <a:srgbClr val="FFFFFF"/>
                </a:solidFill>
              </a:rPr>
              <a:t>Blood. </a:t>
            </a:r>
            <a:r>
              <a:rPr lang="en-GB" sz="1200" dirty="0">
                <a:solidFill>
                  <a:srgbClr val="FFFFFF"/>
                </a:solidFill>
              </a:rPr>
              <a:t>2011;118(7):</a:t>
            </a:r>
            <a:r>
              <a:rPr lang="en-GB" sz="1200" dirty="0" smtClean="0">
                <a:solidFill>
                  <a:srgbClr val="FFFFFF"/>
                </a:solidFill>
              </a:rPr>
              <a:t>1763-1765.</a:t>
            </a:r>
            <a:endParaRPr lang="en-GB" sz="1200" dirty="0">
              <a:solidFill>
                <a:srgbClr val="FFFFFF"/>
              </a:solidFill>
            </a:endParaRPr>
          </a:p>
        </p:txBody>
      </p:sp>
      <p:sp>
        <p:nvSpPr>
          <p:cNvPr id="26651" name="Rectangle 1"/>
          <p:cNvSpPr>
            <a:spLocks noChangeArrowheads="1"/>
          </p:cNvSpPr>
          <p:nvPr/>
        </p:nvSpPr>
        <p:spPr bwMode="auto">
          <a:xfrm>
            <a:off x="366713" y="1284288"/>
            <a:ext cx="77835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lang="en-GB" sz="2000" b="1" dirty="0">
                <a:solidFill>
                  <a:srgbClr val="FFFF00"/>
                </a:solidFill>
                <a:ea typeface="+mn-ea"/>
              </a:rPr>
              <a:t>Retrospective study</a:t>
            </a:r>
            <a:endParaRPr lang="en-US" sz="2000" b="1" dirty="0">
              <a:solidFill>
                <a:srgbClr val="FFFF00"/>
              </a:solidFill>
              <a:ea typeface="+mn-ea"/>
            </a:endParaRPr>
          </a:p>
          <a:p>
            <a:pPr marL="285750" indent="-285750" defTabSz="457200">
              <a:buClr>
                <a:srgbClr val="F09828"/>
              </a:buClr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FFFFFF"/>
                </a:solidFill>
                <a:ea typeface="+mn-ea"/>
              </a:rPr>
              <a:t>Median of 2 treatments </a:t>
            </a:r>
            <a:r>
              <a:rPr lang="en-GB" b="1" dirty="0">
                <a:solidFill>
                  <a:srgbClr val="FFFFFF"/>
                </a:solidFill>
                <a:ea typeface="+mn-ea"/>
              </a:rPr>
              <a:t>prior to </a:t>
            </a:r>
            <a:r>
              <a:rPr lang="en-GB" b="1" dirty="0" err="1" smtClean="0">
                <a:solidFill>
                  <a:srgbClr val="FFFFFF"/>
                </a:solidFill>
                <a:ea typeface="+mn-ea"/>
              </a:rPr>
              <a:t>IMiD</a:t>
            </a:r>
            <a:r>
              <a:rPr lang="en-GB" b="1" dirty="0">
                <a:solidFill>
                  <a:srgbClr val="FFFFFF"/>
                </a:solidFill>
                <a:ea typeface="+mn-ea"/>
              </a:rPr>
              <a:t>-</a:t>
            </a:r>
            <a:r>
              <a:rPr lang="en-GB" b="1" dirty="0" smtClean="0">
                <a:solidFill>
                  <a:srgbClr val="FFFFFF"/>
                </a:solidFill>
                <a:ea typeface="+mn-ea"/>
              </a:rPr>
              <a:t>based </a:t>
            </a:r>
            <a:r>
              <a:rPr lang="en-GB" b="1" dirty="0">
                <a:solidFill>
                  <a:srgbClr val="FFFFFF"/>
                </a:solidFill>
                <a:ea typeface="+mn-ea"/>
              </a:rPr>
              <a:t>salvage therapy</a:t>
            </a:r>
          </a:p>
          <a:p>
            <a:pPr marL="285750" indent="-285750" defTabSz="457200">
              <a:buClr>
                <a:srgbClr val="F09828"/>
              </a:buClr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FFFFFF"/>
                </a:solidFill>
                <a:ea typeface="+mn-ea"/>
              </a:rPr>
              <a:t>Median time from </a:t>
            </a:r>
            <a:r>
              <a:rPr lang="en-GB" b="1" dirty="0">
                <a:solidFill>
                  <a:srgbClr val="FFFFFF"/>
                </a:solidFill>
                <a:ea typeface="+mn-ea"/>
              </a:rPr>
              <a:t>diagnosis to repeat exposure to </a:t>
            </a:r>
            <a:r>
              <a:rPr lang="en-GB" b="1" dirty="0" err="1">
                <a:solidFill>
                  <a:srgbClr val="FFFFFF"/>
                </a:solidFill>
                <a:ea typeface="+mn-ea"/>
              </a:rPr>
              <a:t>IMiD</a:t>
            </a:r>
            <a:r>
              <a:rPr lang="en-GB" b="1" dirty="0">
                <a:solidFill>
                  <a:srgbClr val="FFFFFF"/>
                </a:solidFill>
                <a:ea typeface="+mn-ea"/>
              </a:rPr>
              <a:t>: 28 months</a:t>
            </a:r>
            <a:endParaRPr lang="en-US" b="1" dirty="0">
              <a:solidFill>
                <a:srgbClr val="FFFFFF"/>
              </a:solidFill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6"/>
          <p:cNvSpPr>
            <a:spLocks noGrp="1" noChangeArrowheads="1"/>
          </p:cNvSpPr>
          <p:nvPr>
            <p:ph type="title"/>
          </p:nvPr>
        </p:nvSpPr>
        <p:spPr>
          <a:xfrm>
            <a:off x="0" y="466725"/>
            <a:ext cx="9143999" cy="8382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200" dirty="0">
                <a:latin typeface="Arial" charset="0"/>
                <a:cs typeface="Arial" charset="0"/>
              </a:rPr>
              <a:t>Triple and Quadruple </a:t>
            </a:r>
            <a:r>
              <a:rPr lang="en-US" sz="3200" dirty="0" err="1" smtClean="0">
                <a:latin typeface="Arial" charset="0"/>
                <a:cs typeface="Arial" charset="0"/>
              </a:rPr>
              <a:t>Lenalidomide</a:t>
            </a:r>
            <a:r>
              <a:rPr lang="en-US" sz="3200" dirty="0" smtClean="0">
                <a:latin typeface="Arial" charset="0"/>
                <a:cs typeface="Arial" charset="0"/>
              </a:rPr>
              <a:t> </a:t>
            </a:r>
            <a:r>
              <a:rPr lang="en-US" sz="3200" dirty="0">
                <a:latin typeface="Arial" charset="0"/>
                <a:cs typeface="Arial" charset="0"/>
              </a:rPr>
              <a:t>and </a:t>
            </a:r>
            <a:r>
              <a:rPr lang="en-US" sz="3200" dirty="0" err="1">
                <a:latin typeface="Arial" charset="0"/>
                <a:cs typeface="Arial" charset="0"/>
              </a:rPr>
              <a:t>Bortezomib</a:t>
            </a:r>
            <a:r>
              <a:rPr lang="en-US" sz="3200" dirty="0">
                <a:latin typeface="Arial" charset="0"/>
                <a:cs typeface="Arial" charset="0"/>
              </a:rPr>
              <a:t>-Based Combinations in </a:t>
            </a:r>
            <a:r>
              <a:rPr lang="en-US" sz="3200" dirty="0">
                <a:solidFill>
                  <a:srgbClr val="F09828"/>
                </a:solidFill>
                <a:latin typeface="Arial" charset="0"/>
                <a:cs typeface="Arial" charset="0"/>
              </a:rPr>
              <a:t>Relapsed/Refractory </a:t>
            </a:r>
            <a:r>
              <a:rPr lang="en-US" sz="3200" dirty="0" smtClean="0">
                <a:solidFill>
                  <a:srgbClr val="F09828"/>
                </a:solidFill>
                <a:latin typeface="Arial" charset="0"/>
                <a:cs typeface="Arial" charset="0"/>
              </a:rPr>
              <a:t>MM</a:t>
            </a:r>
            <a:endParaRPr lang="en-US" sz="3200" dirty="0">
              <a:latin typeface="Arial" charset="0"/>
              <a:cs typeface="Arial" charset="0"/>
            </a:endParaRPr>
          </a:p>
        </p:txBody>
      </p:sp>
      <p:graphicFrame>
        <p:nvGraphicFramePr>
          <p:cNvPr id="374979" name="Group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450161"/>
              </p:ext>
            </p:extLst>
          </p:nvPr>
        </p:nvGraphicFramePr>
        <p:xfrm>
          <a:off x="466725" y="1608112"/>
          <a:ext cx="8161338" cy="3999669"/>
        </p:xfrm>
        <a:graphic>
          <a:graphicData uri="http://schemas.openxmlformats.org/drawingml/2006/table">
            <a:tbl>
              <a:tblPr/>
              <a:tblGrid>
                <a:gridCol w="1377950"/>
                <a:gridCol w="1627188"/>
                <a:gridCol w="2289666"/>
                <a:gridCol w="2866534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Regimen</a:t>
                      </a:r>
                    </a:p>
                  </a:txBody>
                  <a:tcPr marL="91434" marR="91434" marT="45719" marB="45719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8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(evaluable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)</a:t>
                      </a:r>
                    </a:p>
                  </a:txBody>
                  <a:tcPr marL="91434" marR="91434" marT="45719" marB="45719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8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Responses</a:t>
                      </a:r>
                    </a:p>
                  </a:txBody>
                  <a:tcPr marL="91434" marR="91434" marT="45719" marB="45719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8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Toxicities</a:t>
                      </a:r>
                    </a:p>
                  </a:txBody>
                  <a:tcPr marL="91434" marR="91434" marT="45719" marB="45719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D8F3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VMPT</a:t>
                      </a:r>
                      <a:r>
                        <a:rPr kumimoji="0" lang="en-U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1434" marR="91434" marT="45719" marB="4571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30</a:t>
                      </a:r>
                    </a:p>
                  </a:txBody>
                  <a:tcPr marL="91434" marR="91434" marT="45719" marB="4571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23% PR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43% CR/VGPR</a:t>
                      </a:r>
                    </a:p>
                  </a:txBody>
                  <a:tcPr marL="91434" marR="91434" marT="45719" marB="4571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PN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4" marR="91434" marT="45719" marB="4571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VMDT</a:t>
                      </a:r>
                      <a:r>
                        <a:rPr kumimoji="0" lang="en-U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4" marR="91434" marT="45719" marB="4571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62</a:t>
                      </a:r>
                    </a:p>
                  </a:txBody>
                  <a:tcPr marL="91434" marR="91434" marT="45719" marB="4571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66% ≥PR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40% CR/VGPR</a:t>
                      </a:r>
                    </a:p>
                  </a:txBody>
                  <a:tcPr marL="91434" marR="91434" marT="45719" marB="4571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Grade 3/4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myelosuppression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, infections, PN</a:t>
                      </a:r>
                    </a:p>
                  </a:txBody>
                  <a:tcPr marL="91434" marR="91434" marT="45719" marB="4571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VCD</a:t>
                      </a:r>
                      <a:r>
                        <a:rPr kumimoji="0" lang="en-U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1434" marR="91434" marT="45719" marB="4571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4" marR="91434" marT="45719" marB="4571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82% ≥PR</a:t>
                      </a:r>
                    </a:p>
                  </a:txBody>
                  <a:tcPr marL="91434" marR="91434" marT="45719" marB="4571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>
                          <a:tab pos="11271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Grade 3/4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myelosuppression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, infections, PN</a:t>
                      </a:r>
                    </a:p>
                  </a:txBody>
                  <a:tcPr marL="91434" marR="91434" marT="45719" marB="4571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VMD</a:t>
                      </a:r>
                      <a:r>
                        <a:rPr kumimoji="0" lang="en-U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1434" marR="91434" marT="45719" marB="4571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53</a:t>
                      </a:r>
                    </a:p>
                  </a:txBody>
                  <a:tcPr marL="91434" marR="91434" marT="45719" marB="4571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23% CR/nCR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34% CR/nCR </a:t>
                      </a:r>
                      <a:b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</a:b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4" marR="91434" marT="45719" marB="4571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Grade 3/4 thrombocytopenia,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infections, neutropenia, PN</a:t>
                      </a:r>
                    </a:p>
                  </a:txBody>
                  <a:tcPr marL="91434" marR="91434" marT="45719" marB="4571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RVD</a:t>
                      </a:r>
                      <a:r>
                        <a:rPr kumimoji="0" lang="en-U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1434" marR="91434" marT="45719" marB="4571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62</a:t>
                      </a:r>
                    </a:p>
                  </a:txBody>
                  <a:tcPr marL="91434" marR="91434" marT="45719" marB="4571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64% ≥PR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25% nCR/CR</a:t>
                      </a:r>
                    </a:p>
                  </a:txBody>
                  <a:tcPr marL="91434" marR="91434" marT="45719" marB="4571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Grade 3/4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myelosuppression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; </a:t>
                      </a:r>
                      <a:b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</a:b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DVT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 patients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Grade 3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PN 2 patients</a:t>
                      </a:r>
                    </a:p>
                  </a:txBody>
                  <a:tcPr marL="91434" marR="91434" marT="45719" marB="4571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RCD</a:t>
                      </a:r>
                      <a:r>
                        <a:rPr kumimoji="0" lang="en-U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marL="91434" marR="91434" marT="45719" marB="4571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21</a:t>
                      </a:r>
                    </a:p>
                  </a:txBody>
                  <a:tcPr marL="91434" marR="91434" marT="45719" marB="4571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14% VGPR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5% CR</a:t>
                      </a:r>
                    </a:p>
                  </a:txBody>
                  <a:tcPr marL="91434" marR="91434" marT="45719" marB="4571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Neutropenia, DVT 3 patients</a:t>
                      </a:r>
                    </a:p>
                  </a:txBody>
                  <a:tcPr marL="91434" marR="91434" marT="45719" marB="4571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9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PAD</a:t>
                      </a:r>
                      <a:r>
                        <a:rPr kumimoji="0" lang="en-U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4" marR="91434" marT="45719" marB="4571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64</a:t>
                      </a:r>
                    </a:p>
                  </a:txBody>
                  <a:tcPr marL="91434" marR="91434" marT="45719" marB="4571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25% VGPR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67% ≥PR</a:t>
                      </a:r>
                    </a:p>
                  </a:txBody>
                  <a:tcPr marL="91434" marR="91434" marT="45719" marB="4571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Grade 3/4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myelosuppression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, infections, GI disturbances, PN</a:t>
                      </a:r>
                    </a:p>
                  </a:txBody>
                  <a:tcPr marL="91434" marR="91434" marT="45719" marB="4571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21" name="Text Box 232"/>
          <p:cNvSpPr txBox="1">
            <a:spLocks noChangeArrowheads="1"/>
          </p:cNvSpPr>
          <p:nvPr/>
        </p:nvSpPr>
        <p:spPr bwMode="auto">
          <a:xfrm>
            <a:off x="2413000" y="6070600"/>
            <a:ext cx="1841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endParaRPr lang="fr-FR" sz="1200" b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4622" name="Rectangle 35"/>
          <p:cNvSpPr>
            <a:spLocks noChangeArrowheads="1"/>
          </p:cNvSpPr>
          <p:nvPr/>
        </p:nvSpPr>
        <p:spPr bwMode="auto">
          <a:xfrm>
            <a:off x="354013" y="5897675"/>
            <a:ext cx="877887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rgbClr val="FFFFFF"/>
                </a:solidFill>
                <a:cs typeface="ＭＳ Ｐゴシック" charset="0"/>
              </a:rPr>
              <a:t>DVT, deep vein thrombosis; GI, gastrointestinal; </a:t>
            </a:r>
            <a:r>
              <a:rPr lang="en-US" sz="1000" b="1" dirty="0" err="1">
                <a:solidFill>
                  <a:srgbClr val="FFFFFF"/>
                </a:solidFill>
                <a:cs typeface="ＭＳ Ｐゴシック" charset="0"/>
              </a:rPr>
              <a:t>nCR</a:t>
            </a:r>
            <a:r>
              <a:rPr lang="en-US" sz="1000" b="1" dirty="0">
                <a:solidFill>
                  <a:srgbClr val="FFFFFF"/>
                </a:solidFill>
                <a:cs typeface="ＭＳ Ｐゴシック" charset="0"/>
              </a:rPr>
              <a:t>, near </a:t>
            </a:r>
            <a:r>
              <a:rPr lang="en-US" sz="1000" b="1" dirty="0" smtClean="0">
                <a:solidFill>
                  <a:srgbClr val="FFFFFF"/>
                </a:solidFill>
                <a:cs typeface="ＭＳ Ｐゴシック" charset="0"/>
              </a:rPr>
              <a:t>CR</a:t>
            </a:r>
            <a:endParaRPr lang="en-US" sz="1000" b="1" dirty="0">
              <a:solidFill>
                <a:srgbClr val="FFFFFF"/>
              </a:solidFill>
              <a:cs typeface="ＭＳ Ｐゴシック" charset="0"/>
            </a:endParaRPr>
          </a:p>
          <a:p>
            <a:endParaRPr lang="en-US" sz="1000" b="1" dirty="0">
              <a:solidFill>
                <a:srgbClr val="FFFFFF"/>
              </a:solidFill>
              <a:cs typeface="ＭＳ Ｐゴシック" charset="0"/>
            </a:endParaRPr>
          </a:p>
          <a:p>
            <a:r>
              <a:rPr lang="en-US" sz="1000" b="1" dirty="0">
                <a:solidFill>
                  <a:srgbClr val="FFFFFF"/>
                </a:solidFill>
                <a:cs typeface="ＭＳ Ｐゴシック" charset="0"/>
              </a:rPr>
              <a:t>1. Palumbo A, et al. </a:t>
            </a:r>
            <a:r>
              <a:rPr lang="en-US" sz="1000" b="1" i="1" dirty="0">
                <a:solidFill>
                  <a:srgbClr val="FFFFFF"/>
                </a:solidFill>
                <a:cs typeface="ＭＳ Ｐゴシック" charset="0"/>
              </a:rPr>
              <a:t>Blood. </a:t>
            </a:r>
            <a:r>
              <a:rPr lang="en-US" sz="1000" b="1" dirty="0">
                <a:solidFill>
                  <a:srgbClr val="FFFFFF"/>
                </a:solidFill>
                <a:cs typeface="ＭＳ Ｐゴシック" charset="0"/>
              </a:rPr>
              <a:t>2007;109(7):2767-2772. </a:t>
            </a:r>
            <a:r>
              <a:rPr lang="en-US" sz="1000" b="1" dirty="0" smtClean="0">
                <a:solidFill>
                  <a:srgbClr val="FFFFFF"/>
                </a:solidFill>
                <a:cs typeface="ＭＳ Ｐゴシック" charset="0"/>
              </a:rPr>
              <a:t>2. </a:t>
            </a:r>
            <a:r>
              <a:rPr lang="en-US" sz="1000" b="1" dirty="0" err="1" smtClean="0">
                <a:solidFill>
                  <a:srgbClr val="FFFFFF"/>
                </a:solidFill>
                <a:cs typeface="ＭＳ Ｐゴシック" charset="0"/>
              </a:rPr>
              <a:t>Terpos</a:t>
            </a:r>
            <a:r>
              <a:rPr lang="en-US" sz="1000" b="1" dirty="0" smtClean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n-US" sz="1000" b="1" dirty="0">
                <a:solidFill>
                  <a:srgbClr val="FFFFFF"/>
                </a:solidFill>
                <a:cs typeface="ＭＳ Ｐゴシック" charset="0"/>
              </a:rPr>
              <a:t>E, et al. </a:t>
            </a:r>
            <a:r>
              <a:rPr lang="en-US" sz="1000" b="1" i="1" dirty="0">
                <a:solidFill>
                  <a:srgbClr val="FFFFFF"/>
                </a:solidFill>
                <a:cs typeface="ＭＳ Ｐゴシック" charset="0"/>
              </a:rPr>
              <a:t>Leukemia.</a:t>
            </a:r>
            <a:r>
              <a:rPr lang="en-US" sz="1000" b="1" dirty="0">
                <a:solidFill>
                  <a:srgbClr val="FFFFFF"/>
                </a:solidFill>
                <a:cs typeface="ＭＳ Ｐゴシック" charset="0"/>
              </a:rPr>
              <a:t> 2008;22(12):2247-2256. 3. </a:t>
            </a:r>
            <a:r>
              <a:rPr lang="en-US" sz="1000" b="1" dirty="0" err="1">
                <a:solidFill>
                  <a:srgbClr val="FFFFFF"/>
                </a:solidFill>
                <a:cs typeface="ＭＳ Ｐゴシック" charset="0"/>
              </a:rPr>
              <a:t>Kropff</a:t>
            </a:r>
            <a:r>
              <a:rPr lang="en-US" sz="1000" b="1" dirty="0">
                <a:solidFill>
                  <a:srgbClr val="FFFFFF"/>
                </a:solidFill>
                <a:cs typeface="ＭＳ Ｐゴシック" charset="0"/>
              </a:rPr>
              <a:t> M, et al. </a:t>
            </a:r>
            <a:r>
              <a:rPr lang="en-US" sz="1000" b="1" i="1" dirty="0">
                <a:solidFill>
                  <a:srgbClr val="FFFFFF"/>
                </a:solidFill>
                <a:cs typeface="ＭＳ Ｐゴシック" charset="0"/>
              </a:rPr>
              <a:t>Br J </a:t>
            </a:r>
            <a:r>
              <a:rPr lang="en-US" sz="1000" b="1" i="1" dirty="0" err="1">
                <a:solidFill>
                  <a:srgbClr val="FFFFFF"/>
                </a:solidFill>
                <a:cs typeface="ＭＳ Ｐゴシック" charset="0"/>
              </a:rPr>
              <a:t>Haematol</a:t>
            </a:r>
            <a:r>
              <a:rPr lang="en-US" sz="1000" b="1" i="1" dirty="0">
                <a:solidFill>
                  <a:srgbClr val="FFFFFF"/>
                </a:solidFill>
                <a:cs typeface="ＭＳ Ｐゴシック" charset="0"/>
              </a:rPr>
              <a:t>.</a:t>
            </a:r>
            <a:r>
              <a:rPr lang="en-US" sz="1000" b="1" dirty="0">
                <a:solidFill>
                  <a:srgbClr val="FFFFFF"/>
                </a:solidFill>
                <a:cs typeface="ＭＳ Ｐゴシック" charset="0"/>
              </a:rPr>
              <a:t> 2007;138(3):330-337. 4. </a:t>
            </a:r>
            <a:r>
              <a:rPr lang="en-US" sz="1000" b="1" dirty="0" err="1">
                <a:solidFill>
                  <a:srgbClr val="FFFFFF"/>
                </a:solidFill>
                <a:cs typeface="ＭＳ Ｐゴシック" charset="0"/>
              </a:rPr>
              <a:t>Popat</a:t>
            </a:r>
            <a:r>
              <a:rPr lang="en-US" sz="1000" b="1" dirty="0">
                <a:solidFill>
                  <a:srgbClr val="FFFFFF"/>
                </a:solidFill>
                <a:cs typeface="ＭＳ Ｐゴシック" charset="0"/>
              </a:rPr>
              <a:t> R, et al. </a:t>
            </a:r>
            <a:r>
              <a:rPr lang="en-US" sz="1000" b="1" i="1" dirty="0">
                <a:solidFill>
                  <a:srgbClr val="FFFFFF"/>
                </a:solidFill>
                <a:cs typeface="ＭＳ Ｐゴシック" charset="0"/>
              </a:rPr>
              <a:t>Br J </a:t>
            </a:r>
            <a:r>
              <a:rPr lang="en-US" sz="1000" b="1" i="1" dirty="0" err="1">
                <a:solidFill>
                  <a:srgbClr val="FFFFFF"/>
                </a:solidFill>
                <a:cs typeface="ＭＳ Ｐゴシック" charset="0"/>
              </a:rPr>
              <a:t>Haematol</a:t>
            </a:r>
            <a:r>
              <a:rPr lang="en-US" sz="1000" b="1" i="1" dirty="0">
                <a:solidFill>
                  <a:srgbClr val="FFFFFF"/>
                </a:solidFill>
                <a:cs typeface="ＭＳ Ｐゴシック" charset="0"/>
              </a:rPr>
              <a:t>. </a:t>
            </a:r>
            <a:r>
              <a:rPr lang="en-US" sz="1000" b="1" dirty="0">
                <a:solidFill>
                  <a:srgbClr val="FFFFFF"/>
                </a:solidFill>
                <a:cs typeface="ＭＳ Ｐゴシック" charset="0"/>
              </a:rPr>
              <a:t>2009;144(6):887-894. 5. </a:t>
            </a:r>
            <a:r>
              <a:rPr lang="en-GB" sz="1000" b="1" dirty="0">
                <a:solidFill>
                  <a:srgbClr val="FFFFFF"/>
                </a:solidFill>
                <a:cs typeface="ＭＳ Ｐゴシック" charset="0"/>
              </a:rPr>
              <a:t>Richardson PG, et al. </a:t>
            </a:r>
            <a:r>
              <a:rPr lang="en-GB" sz="1000" b="1" i="1" dirty="0" err="1">
                <a:solidFill>
                  <a:srgbClr val="FFFFFF"/>
                </a:solidFill>
                <a:cs typeface="ＭＳ Ｐゴシック" charset="0"/>
              </a:rPr>
              <a:t>Haematologica</a:t>
            </a:r>
            <a:r>
              <a:rPr lang="en-GB" sz="1000" b="1" i="1" dirty="0">
                <a:solidFill>
                  <a:srgbClr val="FFFFFF"/>
                </a:solidFill>
                <a:cs typeface="ＭＳ Ｐゴシック" charset="0"/>
              </a:rPr>
              <a:t>. </a:t>
            </a:r>
            <a:r>
              <a:rPr lang="en-GB" sz="1000" b="1" dirty="0">
                <a:solidFill>
                  <a:srgbClr val="FFFFFF"/>
                </a:solidFill>
                <a:cs typeface="ＭＳ Ｐゴシック" charset="0"/>
              </a:rPr>
              <a:t>2011;96(</a:t>
            </a:r>
            <a:r>
              <a:rPr lang="en-GB" sz="1000" b="1" dirty="0" err="1">
                <a:solidFill>
                  <a:srgbClr val="FFFFFF"/>
                </a:solidFill>
                <a:cs typeface="ＭＳ Ｐゴシック" charset="0"/>
              </a:rPr>
              <a:t>suppl</a:t>
            </a:r>
            <a:r>
              <a:rPr lang="en-GB" sz="1000" b="1" dirty="0">
                <a:solidFill>
                  <a:srgbClr val="FFFFFF"/>
                </a:solidFill>
                <a:cs typeface="ＭＳ Ｐゴシック" charset="0"/>
              </a:rPr>
              <a:t> 1): Abstract S105. </a:t>
            </a:r>
            <a:r>
              <a:rPr lang="en-US" sz="1000" b="1" dirty="0">
                <a:solidFill>
                  <a:srgbClr val="FFFFFF"/>
                </a:solidFill>
                <a:cs typeface="ＭＳ Ｐゴシック" charset="0"/>
              </a:rPr>
              <a:t>6. Morgan GJ, et al. </a:t>
            </a:r>
            <a:r>
              <a:rPr lang="en-US" sz="1000" b="1" i="1" dirty="0">
                <a:solidFill>
                  <a:srgbClr val="FFFFFF"/>
                </a:solidFill>
                <a:cs typeface="ＭＳ Ｐゴシック" charset="0"/>
              </a:rPr>
              <a:t>Br J </a:t>
            </a:r>
            <a:r>
              <a:rPr lang="en-US" sz="1000" b="1" i="1" dirty="0" err="1">
                <a:solidFill>
                  <a:srgbClr val="FFFFFF"/>
                </a:solidFill>
                <a:cs typeface="ＭＳ Ｐゴシック" charset="0"/>
              </a:rPr>
              <a:t>Haematol</a:t>
            </a:r>
            <a:r>
              <a:rPr lang="en-US" sz="1000" b="1" i="1" dirty="0">
                <a:solidFill>
                  <a:srgbClr val="FFFFFF"/>
                </a:solidFill>
                <a:cs typeface="ＭＳ Ｐゴシック" charset="0"/>
              </a:rPr>
              <a:t>. </a:t>
            </a:r>
            <a:r>
              <a:rPr lang="en-US" sz="1000" b="1" dirty="0">
                <a:solidFill>
                  <a:srgbClr val="FFFFFF"/>
                </a:solidFill>
                <a:cs typeface="ＭＳ Ｐゴシック" charset="0"/>
              </a:rPr>
              <a:t>2007;137(3):268-269. 7. Palumbo A, et al. </a:t>
            </a:r>
            <a:r>
              <a:rPr lang="en-US" sz="1000" b="1" i="1" dirty="0">
                <a:solidFill>
                  <a:srgbClr val="FFFFFF"/>
                </a:solidFill>
                <a:cs typeface="ＭＳ Ｐゴシック" charset="0"/>
              </a:rPr>
              <a:t>Ann </a:t>
            </a:r>
            <a:r>
              <a:rPr lang="en-US" sz="1000" b="1" i="1" dirty="0" err="1">
                <a:solidFill>
                  <a:srgbClr val="FFFFFF"/>
                </a:solidFill>
                <a:cs typeface="ＭＳ Ｐゴシック" charset="0"/>
              </a:rPr>
              <a:t>Oncol</a:t>
            </a:r>
            <a:r>
              <a:rPr lang="en-US" sz="1000" b="1" i="1" dirty="0">
                <a:solidFill>
                  <a:srgbClr val="FFFFFF"/>
                </a:solidFill>
                <a:cs typeface="ＭＳ Ｐゴシック" charset="0"/>
              </a:rPr>
              <a:t>. </a:t>
            </a:r>
            <a:r>
              <a:rPr lang="en-US" sz="1000" b="1" dirty="0">
                <a:solidFill>
                  <a:srgbClr val="FFFFFF"/>
                </a:solidFill>
                <a:cs typeface="ＭＳ Ｐゴシック" charset="0"/>
              </a:rPr>
              <a:t>2008;19(6):1160-1165.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 descr=" 26626"/>
          <p:cNvSpPr>
            <a:spLocks noChangeArrowheads="1"/>
          </p:cNvSpPr>
          <p:nvPr/>
        </p:nvSpPr>
        <p:spPr bwMode="auto">
          <a:xfrm>
            <a:off x="357188" y="6400955"/>
            <a:ext cx="7004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s-ES" sz="1200" b="1" dirty="0" err="1">
                <a:cs typeface="Arial" charset="0"/>
              </a:rPr>
              <a:t>Kumar</a:t>
            </a:r>
            <a:r>
              <a:rPr lang="es-ES" sz="1200" b="1" dirty="0">
                <a:cs typeface="Arial" charset="0"/>
              </a:rPr>
              <a:t> SK, et al. </a:t>
            </a:r>
            <a:r>
              <a:rPr lang="es-ES" sz="1200" b="1" i="1" dirty="0" err="1">
                <a:cs typeface="Arial" charset="0"/>
              </a:rPr>
              <a:t>Blood</a:t>
            </a:r>
            <a:r>
              <a:rPr lang="es-ES" sz="1200" b="1" i="1" dirty="0">
                <a:cs typeface="Arial" charset="0"/>
              </a:rPr>
              <a:t>.</a:t>
            </a:r>
            <a:r>
              <a:rPr lang="es-ES" sz="1200" b="1" dirty="0">
                <a:cs typeface="Arial" charset="0"/>
              </a:rPr>
              <a:t> 2008;111(5):</a:t>
            </a:r>
            <a:r>
              <a:rPr lang="es-ES" sz="1200" b="1" dirty="0" smtClean="0">
                <a:cs typeface="Arial" charset="0"/>
              </a:rPr>
              <a:t>2516-2520. </a:t>
            </a:r>
            <a:r>
              <a:rPr lang="es-ES" sz="1200" b="1" dirty="0" err="1">
                <a:cs typeface="Arial" charset="0"/>
              </a:rPr>
              <a:t>Kumar</a:t>
            </a:r>
            <a:r>
              <a:rPr lang="es-ES" sz="1200" b="1" dirty="0">
                <a:cs typeface="Arial" charset="0"/>
              </a:rPr>
              <a:t> SK, et al. </a:t>
            </a:r>
            <a:r>
              <a:rPr lang="es-ES" sz="1200" b="1" i="1" dirty="0" err="1">
                <a:cs typeface="Arial" charset="0"/>
              </a:rPr>
              <a:t>Leukemia</a:t>
            </a:r>
            <a:r>
              <a:rPr lang="es-ES" sz="1200" b="1" i="1" dirty="0">
                <a:cs typeface="Arial" charset="0"/>
              </a:rPr>
              <a:t>.</a:t>
            </a:r>
            <a:r>
              <a:rPr lang="es-ES" sz="1200" b="1" dirty="0">
                <a:cs typeface="Arial" charset="0"/>
              </a:rPr>
              <a:t> 2012;26(1):</a:t>
            </a:r>
            <a:r>
              <a:rPr lang="es-ES" sz="1200" b="1" dirty="0" smtClean="0">
                <a:cs typeface="Arial" charset="0"/>
              </a:rPr>
              <a:t>149-157.</a:t>
            </a:r>
            <a:endParaRPr lang="es-ES" sz="1200" b="1" dirty="0">
              <a:cs typeface="Arial" charset="0"/>
            </a:endParaRPr>
          </a:p>
        </p:txBody>
      </p:sp>
      <p:sp>
        <p:nvSpPr>
          <p:cNvPr id="151" name="47 CuadroTexto" descr=" 40964"/>
          <p:cNvSpPr txBox="1">
            <a:spLocks noChangeArrowheads="1"/>
          </p:cNvSpPr>
          <p:nvPr/>
        </p:nvSpPr>
        <p:spPr bwMode="auto">
          <a:xfrm>
            <a:off x="692150" y="5564188"/>
            <a:ext cx="7731125" cy="430212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200">
                <a:cs typeface="ＭＳ Ｐゴシック" charset="0"/>
              </a:rPr>
              <a:t>Novel agents are necessary for these refractory patients</a:t>
            </a:r>
          </a:p>
        </p:txBody>
      </p:sp>
      <p:sp>
        <p:nvSpPr>
          <p:cNvPr id="26628" name="47 CuadroTexto" descr=" 26628"/>
          <p:cNvSpPr txBox="1">
            <a:spLocks noChangeArrowheads="1"/>
          </p:cNvSpPr>
          <p:nvPr/>
        </p:nvSpPr>
        <p:spPr bwMode="auto">
          <a:xfrm>
            <a:off x="347663" y="1072154"/>
            <a:ext cx="40227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cs typeface="ＭＳ Ｐゴシック" charset="0"/>
              </a:rPr>
              <a:t>Evolution of MM OS over the years</a:t>
            </a:r>
          </a:p>
        </p:txBody>
      </p:sp>
      <p:sp>
        <p:nvSpPr>
          <p:cNvPr id="26629" name="Rectangle 8" descr=" 26629"/>
          <p:cNvSpPr>
            <a:spLocks noChangeArrowheads="1"/>
          </p:cNvSpPr>
          <p:nvPr/>
        </p:nvSpPr>
        <p:spPr bwMode="auto">
          <a:xfrm>
            <a:off x="3167063" y="1831975"/>
            <a:ext cx="7309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200" b="1" dirty="0" smtClean="0">
                <a:solidFill>
                  <a:srgbClr val="FFFFFF"/>
                </a:solidFill>
              </a:rPr>
              <a:t>1971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-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1976</a:t>
            </a:r>
            <a:endParaRPr lang="en-US" sz="1200" b="1" baseline="300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6630" name="Line 9" descr=" 26630"/>
          <p:cNvSpPr>
            <a:spLocks noChangeShapeType="1"/>
          </p:cNvSpPr>
          <p:nvPr/>
        </p:nvSpPr>
        <p:spPr bwMode="auto">
          <a:xfrm>
            <a:off x="2844800" y="1903413"/>
            <a:ext cx="25717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31" name="Rectangle 10" descr=" 26631"/>
          <p:cNvSpPr>
            <a:spLocks noChangeArrowheads="1"/>
          </p:cNvSpPr>
          <p:nvPr/>
        </p:nvSpPr>
        <p:spPr bwMode="auto">
          <a:xfrm>
            <a:off x="3171825" y="2616200"/>
            <a:ext cx="7309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200" b="1" dirty="0" smtClean="0">
                <a:solidFill>
                  <a:srgbClr val="FFFFFF"/>
                </a:solidFill>
              </a:rPr>
              <a:t>1994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-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2000</a:t>
            </a:r>
            <a:endParaRPr lang="en-US" sz="1200" b="1" baseline="300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6632" name="Line 11" descr=" 26632"/>
          <p:cNvSpPr>
            <a:spLocks noChangeShapeType="1"/>
          </p:cNvSpPr>
          <p:nvPr/>
        </p:nvSpPr>
        <p:spPr bwMode="auto">
          <a:xfrm>
            <a:off x="2851150" y="2687638"/>
            <a:ext cx="257175" cy="0"/>
          </a:xfrm>
          <a:prstGeom prst="line">
            <a:avLst/>
          </a:prstGeom>
          <a:noFill/>
          <a:ln w="22225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33" name="Rectangle 12" descr=" 26633"/>
          <p:cNvSpPr>
            <a:spLocks noChangeArrowheads="1"/>
          </p:cNvSpPr>
          <p:nvPr/>
        </p:nvSpPr>
        <p:spPr bwMode="auto">
          <a:xfrm>
            <a:off x="3171825" y="2409825"/>
            <a:ext cx="7309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200" b="1" dirty="0" smtClean="0">
                <a:solidFill>
                  <a:srgbClr val="FFFFFF"/>
                </a:solidFill>
              </a:rPr>
              <a:t>1989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-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1994</a:t>
            </a:r>
            <a:endParaRPr lang="en-US" sz="1200" b="1" baseline="300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6634" name="Line 13" descr=" 26634"/>
          <p:cNvSpPr>
            <a:spLocks noChangeShapeType="1"/>
          </p:cNvSpPr>
          <p:nvPr/>
        </p:nvSpPr>
        <p:spPr bwMode="auto">
          <a:xfrm>
            <a:off x="2851150" y="2481263"/>
            <a:ext cx="257175" cy="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35" name="Rectangle 14" descr=" 26635"/>
          <p:cNvSpPr>
            <a:spLocks noChangeArrowheads="1"/>
          </p:cNvSpPr>
          <p:nvPr/>
        </p:nvSpPr>
        <p:spPr bwMode="auto">
          <a:xfrm>
            <a:off x="3167063" y="2025650"/>
            <a:ext cx="7309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200" b="1" dirty="0" smtClean="0">
                <a:solidFill>
                  <a:srgbClr val="FFFFFF"/>
                </a:solidFill>
              </a:rPr>
              <a:t>1977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-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1982</a:t>
            </a:r>
            <a:endParaRPr lang="en-US" sz="1200" b="1" baseline="300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6636" name="Line 15" descr=" 26636"/>
          <p:cNvSpPr>
            <a:spLocks noChangeShapeType="1"/>
          </p:cNvSpPr>
          <p:nvPr/>
        </p:nvSpPr>
        <p:spPr bwMode="auto">
          <a:xfrm>
            <a:off x="2846388" y="2097088"/>
            <a:ext cx="255587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37" name="Rectangle 18" descr=" 26637"/>
          <p:cNvSpPr>
            <a:spLocks noChangeArrowheads="1"/>
          </p:cNvSpPr>
          <p:nvPr/>
        </p:nvSpPr>
        <p:spPr bwMode="auto">
          <a:xfrm>
            <a:off x="3171825" y="2217738"/>
            <a:ext cx="7309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200" b="1" dirty="0" smtClean="0">
                <a:solidFill>
                  <a:srgbClr val="FFFFFF"/>
                </a:solidFill>
              </a:rPr>
              <a:t>1983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-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1988</a:t>
            </a:r>
            <a:endParaRPr lang="en-US" sz="1200" b="1" baseline="300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6638" name="Line 19" descr=" 26638"/>
          <p:cNvSpPr>
            <a:spLocks noChangeShapeType="1"/>
          </p:cNvSpPr>
          <p:nvPr/>
        </p:nvSpPr>
        <p:spPr bwMode="auto">
          <a:xfrm>
            <a:off x="2851150" y="2287588"/>
            <a:ext cx="257175" cy="0"/>
          </a:xfrm>
          <a:prstGeom prst="line">
            <a:avLst/>
          </a:prstGeom>
          <a:noFill/>
          <a:ln w="2222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39" name="Rectangle 21" descr=" 26639"/>
          <p:cNvSpPr>
            <a:spLocks noChangeArrowheads="1"/>
          </p:cNvSpPr>
          <p:nvPr/>
        </p:nvSpPr>
        <p:spPr bwMode="auto">
          <a:xfrm>
            <a:off x="1465263" y="4830763"/>
            <a:ext cx="242970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200" b="1" dirty="0">
                <a:solidFill>
                  <a:srgbClr val="FFFFFF"/>
                </a:solidFill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</a:rPr>
              <a:t>From </a:t>
            </a:r>
            <a:r>
              <a:rPr lang="en-US" sz="1200" b="1" dirty="0">
                <a:solidFill>
                  <a:srgbClr val="FFFFFF"/>
                </a:solidFill>
              </a:rPr>
              <a:t>ASCT R</a:t>
            </a:r>
            <a:r>
              <a:rPr lang="en-US" sz="1200" b="1" dirty="0" smtClean="0">
                <a:solidFill>
                  <a:srgbClr val="FFFFFF"/>
                </a:solidFill>
              </a:rPr>
              <a:t>elapse, month</a:t>
            </a:r>
            <a:endParaRPr lang="en-US" sz="1200" b="1" baseline="30000" dirty="0">
              <a:solidFill>
                <a:srgbClr val="FFFFFF"/>
              </a:solidFill>
            </a:endParaRPr>
          </a:p>
        </p:txBody>
      </p:sp>
      <p:sp>
        <p:nvSpPr>
          <p:cNvPr id="26640" name="Line 22" descr=" 26640"/>
          <p:cNvSpPr>
            <a:spLocks noChangeShapeType="1"/>
          </p:cNvSpPr>
          <p:nvPr/>
        </p:nvSpPr>
        <p:spPr bwMode="auto">
          <a:xfrm>
            <a:off x="715963" y="4515005"/>
            <a:ext cx="3671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41" name="Line 23" descr=" 26641"/>
          <p:cNvSpPr>
            <a:spLocks noChangeShapeType="1"/>
          </p:cNvSpPr>
          <p:nvPr/>
        </p:nvSpPr>
        <p:spPr bwMode="auto">
          <a:xfrm flipV="1">
            <a:off x="715963" y="4506913"/>
            <a:ext cx="0" cy="55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42" name="Line 24" descr=" 26642"/>
          <p:cNvSpPr>
            <a:spLocks noChangeShapeType="1"/>
          </p:cNvSpPr>
          <p:nvPr/>
        </p:nvSpPr>
        <p:spPr bwMode="auto">
          <a:xfrm flipV="1">
            <a:off x="1239838" y="4506913"/>
            <a:ext cx="0" cy="55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43" name="Line 25" descr=" 26643"/>
          <p:cNvSpPr>
            <a:spLocks noChangeShapeType="1"/>
          </p:cNvSpPr>
          <p:nvPr/>
        </p:nvSpPr>
        <p:spPr bwMode="auto">
          <a:xfrm flipV="1">
            <a:off x="1763713" y="4506913"/>
            <a:ext cx="0" cy="55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44" name="Line 26" descr=" 26644"/>
          <p:cNvSpPr>
            <a:spLocks noChangeShapeType="1"/>
          </p:cNvSpPr>
          <p:nvPr/>
        </p:nvSpPr>
        <p:spPr bwMode="auto">
          <a:xfrm flipV="1">
            <a:off x="2287588" y="4506913"/>
            <a:ext cx="0" cy="55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45" name="Line 27" descr=" 26645"/>
          <p:cNvSpPr>
            <a:spLocks noChangeShapeType="1"/>
          </p:cNvSpPr>
          <p:nvPr/>
        </p:nvSpPr>
        <p:spPr bwMode="auto">
          <a:xfrm flipV="1">
            <a:off x="2813050" y="4506913"/>
            <a:ext cx="0" cy="55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46" name="Line 28" descr=" 26646"/>
          <p:cNvSpPr>
            <a:spLocks noChangeShapeType="1"/>
          </p:cNvSpPr>
          <p:nvPr/>
        </p:nvSpPr>
        <p:spPr bwMode="auto">
          <a:xfrm flipV="1">
            <a:off x="3338513" y="4506913"/>
            <a:ext cx="0" cy="55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47" name="Line 29" descr=" 26647"/>
          <p:cNvSpPr>
            <a:spLocks noChangeShapeType="1"/>
          </p:cNvSpPr>
          <p:nvPr/>
        </p:nvSpPr>
        <p:spPr bwMode="auto">
          <a:xfrm flipV="1">
            <a:off x="3862388" y="4506913"/>
            <a:ext cx="0" cy="55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48" name="Line 30" descr=" 26648"/>
          <p:cNvSpPr>
            <a:spLocks noChangeShapeType="1"/>
          </p:cNvSpPr>
          <p:nvPr/>
        </p:nvSpPr>
        <p:spPr bwMode="auto">
          <a:xfrm flipV="1">
            <a:off x="4380222" y="4506913"/>
            <a:ext cx="0" cy="55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49" name="Rectangle 31" descr=" 26649"/>
          <p:cNvSpPr>
            <a:spLocks noChangeArrowheads="1"/>
          </p:cNvSpPr>
          <p:nvPr/>
        </p:nvSpPr>
        <p:spPr bwMode="auto">
          <a:xfrm>
            <a:off x="687388" y="459898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200">
                <a:solidFill>
                  <a:srgbClr val="FFFFFF"/>
                </a:solidFill>
              </a:rPr>
              <a:t>0</a:t>
            </a:r>
            <a:endParaRPr lang="en-US" sz="1200" baseline="30000">
              <a:solidFill>
                <a:srgbClr val="FFFFFF"/>
              </a:solidFill>
            </a:endParaRPr>
          </a:p>
        </p:txBody>
      </p:sp>
      <p:sp>
        <p:nvSpPr>
          <p:cNvPr id="26650" name="Rectangle 32" descr=" 26650"/>
          <p:cNvSpPr>
            <a:spLocks noChangeArrowheads="1"/>
          </p:cNvSpPr>
          <p:nvPr/>
        </p:nvSpPr>
        <p:spPr bwMode="auto">
          <a:xfrm>
            <a:off x="1184275" y="4598988"/>
            <a:ext cx="169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200">
                <a:solidFill>
                  <a:srgbClr val="FFFFFF"/>
                </a:solidFill>
              </a:rPr>
              <a:t>20</a:t>
            </a:r>
            <a:endParaRPr lang="en-US" sz="1200" baseline="30000">
              <a:solidFill>
                <a:srgbClr val="FFFFFF"/>
              </a:solidFill>
            </a:endParaRPr>
          </a:p>
        </p:txBody>
      </p:sp>
      <p:sp>
        <p:nvSpPr>
          <p:cNvPr id="26651" name="Rectangle 33" descr=" 26651"/>
          <p:cNvSpPr>
            <a:spLocks noChangeArrowheads="1"/>
          </p:cNvSpPr>
          <p:nvPr/>
        </p:nvSpPr>
        <p:spPr bwMode="auto">
          <a:xfrm>
            <a:off x="1708150" y="4598988"/>
            <a:ext cx="169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200">
                <a:solidFill>
                  <a:srgbClr val="FFFFFF"/>
                </a:solidFill>
              </a:rPr>
              <a:t>40</a:t>
            </a:r>
            <a:endParaRPr lang="en-US" sz="1200" baseline="30000">
              <a:solidFill>
                <a:srgbClr val="FFFFFF"/>
              </a:solidFill>
            </a:endParaRPr>
          </a:p>
        </p:txBody>
      </p:sp>
      <p:sp>
        <p:nvSpPr>
          <p:cNvPr id="26652" name="Rectangle 34" descr=" 26652"/>
          <p:cNvSpPr>
            <a:spLocks noChangeArrowheads="1"/>
          </p:cNvSpPr>
          <p:nvPr/>
        </p:nvSpPr>
        <p:spPr bwMode="auto">
          <a:xfrm>
            <a:off x="2232025" y="4598988"/>
            <a:ext cx="169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200">
                <a:solidFill>
                  <a:srgbClr val="FFFFFF"/>
                </a:solidFill>
              </a:rPr>
              <a:t>60</a:t>
            </a:r>
            <a:endParaRPr lang="en-US" sz="1200" baseline="30000">
              <a:solidFill>
                <a:srgbClr val="FFFFFF"/>
              </a:solidFill>
            </a:endParaRPr>
          </a:p>
        </p:txBody>
      </p:sp>
      <p:sp>
        <p:nvSpPr>
          <p:cNvPr id="26653" name="Rectangle 35" descr=" 26653"/>
          <p:cNvSpPr>
            <a:spLocks noChangeArrowheads="1"/>
          </p:cNvSpPr>
          <p:nvPr/>
        </p:nvSpPr>
        <p:spPr bwMode="auto">
          <a:xfrm>
            <a:off x="2757488" y="4598988"/>
            <a:ext cx="169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200">
                <a:solidFill>
                  <a:srgbClr val="FFFFFF"/>
                </a:solidFill>
              </a:rPr>
              <a:t>80</a:t>
            </a:r>
            <a:endParaRPr lang="en-US" sz="1200" baseline="30000">
              <a:solidFill>
                <a:srgbClr val="FFFFFF"/>
              </a:solidFill>
            </a:endParaRPr>
          </a:p>
        </p:txBody>
      </p:sp>
      <p:sp>
        <p:nvSpPr>
          <p:cNvPr id="26654" name="Rectangle 36" descr=" 26654"/>
          <p:cNvSpPr>
            <a:spLocks noChangeArrowheads="1"/>
          </p:cNvSpPr>
          <p:nvPr/>
        </p:nvSpPr>
        <p:spPr bwMode="auto">
          <a:xfrm>
            <a:off x="3254375" y="4598988"/>
            <a:ext cx="2555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200">
                <a:solidFill>
                  <a:srgbClr val="FFFFFF"/>
                </a:solidFill>
              </a:rPr>
              <a:t>100</a:t>
            </a:r>
            <a:endParaRPr lang="en-US" sz="1200" baseline="30000">
              <a:solidFill>
                <a:srgbClr val="FFFFFF"/>
              </a:solidFill>
            </a:endParaRPr>
          </a:p>
        </p:txBody>
      </p:sp>
      <p:sp>
        <p:nvSpPr>
          <p:cNvPr id="26655" name="Rectangle 37" descr=" 26655"/>
          <p:cNvSpPr>
            <a:spLocks noChangeArrowheads="1"/>
          </p:cNvSpPr>
          <p:nvPr/>
        </p:nvSpPr>
        <p:spPr bwMode="auto">
          <a:xfrm>
            <a:off x="3776663" y="4598988"/>
            <a:ext cx="2555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200">
                <a:solidFill>
                  <a:srgbClr val="FFFFFF"/>
                </a:solidFill>
              </a:rPr>
              <a:t>120</a:t>
            </a:r>
            <a:endParaRPr lang="en-US" sz="1200" baseline="30000">
              <a:solidFill>
                <a:srgbClr val="FFFFFF"/>
              </a:solidFill>
            </a:endParaRPr>
          </a:p>
        </p:txBody>
      </p:sp>
      <p:sp>
        <p:nvSpPr>
          <p:cNvPr id="26656" name="Rectangle 38" descr=" 26656"/>
          <p:cNvSpPr>
            <a:spLocks noChangeArrowheads="1"/>
          </p:cNvSpPr>
          <p:nvPr/>
        </p:nvSpPr>
        <p:spPr bwMode="auto">
          <a:xfrm>
            <a:off x="4279900" y="4613275"/>
            <a:ext cx="2555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200">
                <a:solidFill>
                  <a:srgbClr val="FFFFFF"/>
                </a:solidFill>
              </a:rPr>
              <a:t>140</a:t>
            </a:r>
            <a:endParaRPr lang="en-US" sz="1200" baseline="30000">
              <a:solidFill>
                <a:srgbClr val="FFFFFF"/>
              </a:solidFill>
            </a:endParaRPr>
          </a:p>
        </p:txBody>
      </p:sp>
      <p:sp>
        <p:nvSpPr>
          <p:cNvPr id="26657" name="Rectangle 39" descr=" 26657"/>
          <p:cNvSpPr>
            <a:spLocks noChangeArrowheads="1"/>
          </p:cNvSpPr>
          <p:nvPr/>
        </p:nvSpPr>
        <p:spPr bwMode="auto">
          <a:xfrm rot="-5400000">
            <a:off x="-86235" y="3014405"/>
            <a:ext cx="59792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200" b="1" dirty="0">
                <a:solidFill>
                  <a:srgbClr val="FFFFFF"/>
                </a:solidFill>
              </a:rPr>
              <a:t>Survival</a:t>
            </a:r>
            <a:endParaRPr lang="en-US" sz="1200" b="1" baseline="30000" dirty="0">
              <a:solidFill>
                <a:srgbClr val="FFFFFF"/>
              </a:solidFill>
            </a:endParaRPr>
          </a:p>
        </p:txBody>
      </p:sp>
      <p:sp>
        <p:nvSpPr>
          <p:cNvPr id="26658" name="Line 40" descr=" 26658"/>
          <p:cNvSpPr>
            <a:spLocks noChangeShapeType="1"/>
          </p:cNvSpPr>
          <p:nvPr/>
        </p:nvSpPr>
        <p:spPr bwMode="auto">
          <a:xfrm flipV="1">
            <a:off x="715963" y="1833563"/>
            <a:ext cx="0" cy="2709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59" name="Line 41" descr=" 26659"/>
          <p:cNvSpPr>
            <a:spLocks noChangeShapeType="1"/>
          </p:cNvSpPr>
          <p:nvPr/>
        </p:nvSpPr>
        <p:spPr bwMode="auto">
          <a:xfrm>
            <a:off x="642938" y="4506913"/>
            <a:ext cx="73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60" name="Line 42" descr=" 26660"/>
          <p:cNvSpPr>
            <a:spLocks noChangeShapeType="1"/>
          </p:cNvSpPr>
          <p:nvPr/>
        </p:nvSpPr>
        <p:spPr bwMode="auto">
          <a:xfrm>
            <a:off x="642938" y="3981450"/>
            <a:ext cx="73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61" name="Line 43" descr=" 26661"/>
          <p:cNvSpPr>
            <a:spLocks noChangeShapeType="1"/>
          </p:cNvSpPr>
          <p:nvPr/>
        </p:nvSpPr>
        <p:spPr bwMode="auto">
          <a:xfrm>
            <a:off x="642938" y="3455988"/>
            <a:ext cx="73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62" name="Line 44" descr=" 26662"/>
          <p:cNvSpPr>
            <a:spLocks noChangeShapeType="1"/>
          </p:cNvSpPr>
          <p:nvPr/>
        </p:nvSpPr>
        <p:spPr bwMode="auto">
          <a:xfrm>
            <a:off x="642938" y="2930525"/>
            <a:ext cx="73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63" name="Line 45" descr=" 26663"/>
          <p:cNvSpPr>
            <a:spLocks noChangeShapeType="1"/>
          </p:cNvSpPr>
          <p:nvPr/>
        </p:nvSpPr>
        <p:spPr bwMode="auto">
          <a:xfrm>
            <a:off x="642938" y="2405063"/>
            <a:ext cx="73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64" name="Line 46" descr=" 26664"/>
          <p:cNvSpPr>
            <a:spLocks noChangeShapeType="1"/>
          </p:cNvSpPr>
          <p:nvPr/>
        </p:nvSpPr>
        <p:spPr bwMode="auto">
          <a:xfrm>
            <a:off x="642938" y="1879600"/>
            <a:ext cx="73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65" name="Rectangle 47" descr=" 26665"/>
          <p:cNvSpPr>
            <a:spLocks noChangeArrowheads="1"/>
          </p:cNvSpPr>
          <p:nvPr/>
        </p:nvSpPr>
        <p:spPr bwMode="auto">
          <a:xfrm>
            <a:off x="414338" y="4403725"/>
            <a:ext cx="212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200">
                <a:solidFill>
                  <a:srgbClr val="FFFFFF"/>
                </a:solidFill>
              </a:rPr>
              <a:t>0.0</a:t>
            </a:r>
            <a:endParaRPr lang="en-US" sz="1200" baseline="30000">
              <a:solidFill>
                <a:srgbClr val="FFFFFF"/>
              </a:solidFill>
            </a:endParaRPr>
          </a:p>
        </p:txBody>
      </p:sp>
      <p:sp>
        <p:nvSpPr>
          <p:cNvPr id="26666" name="Rectangle 48" descr=" 26666"/>
          <p:cNvSpPr>
            <a:spLocks noChangeArrowheads="1"/>
          </p:cNvSpPr>
          <p:nvPr/>
        </p:nvSpPr>
        <p:spPr bwMode="auto">
          <a:xfrm>
            <a:off x="414338" y="3876675"/>
            <a:ext cx="212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200">
                <a:solidFill>
                  <a:srgbClr val="FFFFFF"/>
                </a:solidFill>
              </a:rPr>
              <a:t>0.2</a:t>
            </a:r>
            <a:endParaRPr lang="en-US" sz="1200" baseline="30000">
              <a:solidFill>
                <a:srgbClr val="FFFFFF"/>
              </a:solidFill>
            </a:endParaRPr>
          </a:p>
        </p:txBody>
      </p:sp>
      <p:sp>
        <p:nvSpPr>
          <p:cNvPr id="26667" name="Rectangle 49" descr=" 26667"/>
          <p:cNvSpPr>
            <a:spLocks noChangeArrowheads="1"/>
          </p:cNvSpPr>
          <p:nvPr/>
        </p:nvSpPr>
        <p:spPr bwMode="auto">
          <a:xfrm>
            <a:off x="414338" y="3351213"/>
            <a:ext cx="212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200">
                <a:solidFill>
                  <a:srgbClr val="FFFFFF"/>
                </a:solidFill>
              </a:rPr>
              <a:t>0.4</a:t>
            </a:r>
            <a:endParaRPr lang="en-US" sz="1200" baseline="30000">
              <a:solidFill>
                <a:srgbClr val="FFFFFF"/>
              </a:solidFill>
            </a:endParaRPr>
          </a:p>
        </p:txBody>
      </p:sp>
      <p:sp>
        <p:nvSpPr>
          <p:cNvPr id="26668" name="Rectangle 50" descr=" 26668"/>
          <p:cNvSpPr>
            <a:spLocks noChangeArrowheads="1"/>
          </p:cNvSpPr>
          <p:nvPr/>
        </p:nvSpPr>
        <p:spPr bwMode="auto">
          <a:xfrm>
            <a:off x="414338" y="2827338"/>
            <a:ext cx="212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200">
                <a:solidFill>
                  <a:srgbClr val="FFFFFF"/>
                </a:solidFill>
              </a:rPr>
              <a:t>0.6</a:t>
            </a:r>
            <a:endParaRPr lang="en-US" sz="1200" baseline="30000">
              <a:solidFill>
                <a:srgbClr val="FFFFFF"/>
              </a:solidFill>
            </a:endParaRPr>
          </a:p>
        </p:txBody>
      </p:sp>
      <p:sp>
        <p:nvSpPr>
          <p:cNvPr id="26669" name="Rectangle 51" descr=" 26669"/>
          <p:cNvSpPr>
            <a:spLocks noChangeArrowheads="1"/>
          </p:cNvSpPr>
          <p:nvPr/>
        </p:nvSpPr>
        <p:spPr bwMode="auto">
          <a:xfrm>
            <a:off x="414338" y="2300288"/>
            <a:ext cx="212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200">
                <a:solidFill>
                  <a:srgbClr val="FFFFFF"/>
                </a:solidFill>
              </a:rPr>
              <a:t>0.8</a:t>
            </a:r>
            <a:endParaRPr lang="en-US" sz="1200" baseline="30000">
              <a:solidFill>
                <a:srgbClr val="FFFFFF"/>
              </a:solidFill>
            </a:endParaRPr>
          </a:p>
        </p:txBody>
      </p:sp>
      <p:sp>
        <p:nvSpPr>
          <p:cNvPr id="26670" name="Rectangle 52" descr=" 26670"/>
          <p:cNvSpPr>
            <a:spLocks noChangeArrowheads="1"/>
          </p:cNvSpPr>
          <p:nvPr/>
        </p:nvSpPr>
        <p:spPr bwMode="auto">
          <a:xfrm>
            <a:off x="414338" y="1806575"/>
            <a:ext cx="212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200" dirty="0">
                <a:solidFill>
                  <a:srgbClr val="FFFFFF"/>
                </a:solidFill>
              </a:rPr>
              <a:t>1.0</a:t>
            </a:r>
            <a:endParaRPr lang="en-US" sz="1200" baseline="30000" dirty="0">
              <a:solidFill>
                <a:srgbClr val="FFFFFF"/>
              </a:solidFill>
            </a:endParaRPr>
          </a:p>
        </p:txBody>
      </p:sp>
      <p:sp>
        <p:nvSpPr>
          <p:cNvPr id="26671" name="Freeform 53" descr=" 26671"/>
          <p:cNvSpPr>
            <a:spLocks/>
          </p:cNvSpPr>
          <p:nvPr/>
        </p:nvSpPr>
        <p:spPr bwMode="auto">
          <a:xfrm flipV="1">
            <a:off x="715963" y="1879600"/>
            <a:ext cx="3146425" cy="2428875"/>
          </a:xfrm>
          <a:custGeom>
            <a:avLst/>
            <a:gdLst>
              <a:gd name="T0" fmla="*/ 2147483647 w 4285"/>
              <a:gd name="T1" fmla="*/ 2147483647 h 4399"/>
              <a:gd name="T2" fmla="*/ 2147483647 w 4285"/>
              <a:gd name="T3" fmla="*/ 2147483647 h 4399"/>
              <a:gd name="T4" fmla="*/ 2147483647 w 4285"/>
              <a:gd name="T5" fmla="*/ 2147483647 h 4399"/>
              <a:gd name="T6" fmla="*/ 2147483647 w 4285"/>
              <a:gd name="T7" fmla="*/ 2147483647 h 4399"/>
              <a:gd name="T8" fmla="*/ 2147483647 w 4285"/>
              <a:gd name="T9" fmla="*/ 2147483647 h 4399"/>
              <a:gd name="T10" fmla="*/ 2147483647 w 4285"/>
              <a:gd name="T11" fmla="*/ 2147483647 h 4399"/>
              <a:gd name="T12" fmla="*/ 2147483647 w 4285"/>
              <a:gd name="T13" fmla="*/ 2147483647 h 4399"/>
              <a:gd name="T14" fmla="*/ 2147483647 w 4285"/>
              <a:gd name="T15" fmla="*/ 2147483647 h 4399"/>
              <a:gd name="T16" fmla="*/ 2147483647 w 4285"/>
              <a:gd name="T17" fmla="*/ 2147483647 h 4399"/>
              <a:gd name="T18" fmla="*/ 2147483647 w 4285"/>
              <a:gd name="T19" fmla="*/ 2147483647 h 4399"/>
              <a:gd name="T20" fmla="*/ 2147483647 w 4285"/>
              <a:gd name="T21" fmla="*/ 2147483647 h 4399"/>
              <a:gd name="T22" fmla="*/ 2147483647 w 4285"/>
              <a:gd name="T23" fmla="*/ 2147483647 h 4399"/>
              <a:gd name="T24" fmla="*/ 2147483647 w 4285"/>
              <a:gd name="T25" fmla="*/ 2147483647 h 4399"/>
              <a:gd name="T26" fmla="*/ 2147483647 w 4285"/>
              <a:gd name="T27" fmla="*/ 2147483647 h 4399"/>
              <a:gd name="T28" fmla="*/ 2147483647 w 4285"/>
              <a:gd name="T29" fmla="*/ 2147483647 h 4399"/>
              <a:gd name="T30" fmla="*/ 2147483647 w 4285"/>
              <a:gd name="T31" fmla="*/ 2147483647 h 4399"/>
              <a:gd name="T32" fmla="*/ 2147483647 w 4285"/>
              <a:gd name="T33" fmla="*/ 2147483647 h 4399"/>
              <a:gd name="T34" fmla="*/ 2147483647 w 4285"/>
              <a:gd name="T35" fmla="*/ 2147483647 h 4399"/>
              <a:gd name="T36" fmla="*/ 2147483647 w 4285"/>
              <a:gd name="T37" fmla="*/ 2147483647 h 4399"/>
              <a:gd name="T38" fmla="*/ 2147483647 w 4285"/>
              <a:gd name="T39" fmla="*/ 2147483647 h 4399"/>
              <a:gd name="T40" fmla="*/ 2147483647 w 4285"/>
              <a:gd name="T41" fmla="*/ 2147483647 h 4399"/>
              <a:gd name="T42" fmla="*/ 2147483647 w 4285"/>
              <a:gd name="T43" fmla="*/ 2147483647 h 4399"/>
              <a:gd name="T44" fmla="*/ 2147483647 w 4285"/>
              <a:gd name="T45" fmla="*/ 2147483647 h 4399"/>
              <a:gd name="T46" fmla="*/ 2147483647 w 4285"/>
              <a:gd name="T47" fmla="*/ 2147483647 h 4399"/>
              <a:gd name="T48" fmla="*/ 2147483647 w 4285"/>
              <a:gd name="T49" fmla="*/ 2147483647 h 4399"/>
              <a:gd name="T50" fmla="*/ 2147483647 w 4285"/>
              <a:gd name="T51" fmla="*/ 2147483647 h 4399"/>
              <a:gd name="T52" fmla="*/ 2147483647 w 4285"/>
              <a:gd name="T53" fmla="*/ 2147483647 h 4399"/>
              <a:gd name="T54" fmla="*/ 2147483647 w 4285"/>
              <a:gd name="T55" fmla="*/ 2147483647 h 4399"/>
              <a:gd name="T56" fmla="*/ 2147483647 w 4285"/>
              <a:gd name="T57" fmla="*/ 2147483647 h 4399"/>
              <a:gd name="T58" fmla="*/ 2147483647 w 4285"/>
              <a:gd name="T59" fmla="*/ 2147483647 h 4399"/>
              <a:gd name="T60" fmla="*/ 2147483647 w 4285"/>
              <a:gd name="T61" fmla="*/ 2147483647 h 4399"/>
              <a:gd name="T62" fmla="*/ 2147483647 w 4285"/>
              <a:gd name="T63" fmla="*/ 2147483647 h 4399"/>
              <a:gd name="T64" fmla="*/ 2147483647 w 4285"/>
              <a:gd name="T65" fmla="*/ 2147483647 h 4399"/>
              <a:gd name="T66" fmla="*/ 2147483647 w 4285"/>
              <a:gd name="T67" fmla="*/ 2147483647 h 4399"/>
              <a:gd name="T68" fmla="*/ 2147483647 w 4285"/>
              <a:gd name="T69" fmla="*/ 2147483647 h 4399"/>
              <a:gd name="T70" fmla="*/ 2147483647 w 4285"/>
              <a:gd name="T71" fmla="*/ 2147483647 h 4399"/>
              <a:gd name="T72" fmla="*/ 2147483647 w 4285"/>
              <a:gd name="T73" fmla="*/ 2147483647 h 4399"/>
              <a:gd name="T74" fmla="*/ 2147483647 w 4285"/>
              <a:gd name="T75" fmla="*/ 2147483647 h 4399"/>
              <a:gd name="T76" fmla="*/ 2147483647 w 4285"/>
              <a:gd name="T77" fmla="*/ 2147483647 h 4399"/>
              <a:gd name="T78" fmla="*/ 2147483647 w 4285"/>
              <a:gd name="T79" fmla="*/ 2147483647 h 4399"/>
              <a:gd name="T80" fmla="*/ 2147483647 w 4285"/>
              <a:gd name="T81" fmla="*/ 2147483647 h 4399"/>
              <a:gd name="T82" fmla="*/ 2147483647 w 4285"/>
              <a:gd name="T83" fmla="*/ 2147483647 h 4399"/>
              <a:gd name="T84" fmla="*/ 2147483647 w 4285"/>
              <a:gd name="T85" fmla="*/ 2147483647 h 4399"/>
              <a:gd name="T86" fmla="*/ 2147483647 w 4285"/>
              <a:gd name="T87" fmla="*/ 2147483647 h 4399"/>
              <a:gd name="T88" fmla="*/ 2147483647 w 4285"/>
              <a:gd name="T89" fmla="*/ 2147483647 h 4399"/>
              <a:gd name="T90" fmla="*/ 2147483647 w 4285"/>
              <a:gd name="T91" fmla="*/ 2147483647 h 4399"/>
              <a:gd name="T92" fmla="*/ 2147483647 w 4285"/>
              <a:gd name="T93" fmla="*/ 2147483647 h 4399"/>
              <a:gd name="T94" fmla="*/ 2147483647 w 4285"/>
              <a:gd name="T95" fmla="*/ 2147483647 h 4399"/>
              <a:gd name="T96" fmla="*/ 2147483647 w 4285"/>
              <a:gd name="T97" fmla="*/ 2147483647 h 4399"/>
              <a:gd name="T98" fmla="*/ 2147483647 w 4285"/>
              <a:gd name="T99" fmla="*/ 2147483647 h 4399"/>
              <a:gd name="T100" fmla="*/ 2147483647 w 4285"/>
              <a:gd name="T101" fmla="*/ 2147483647 h 4399"/>
              <a:gd name="T102" fmla="*/ 2147483647 w 4285"/>
              <a:gd name="T103" fmla="*/ 2147483647 h 4399"/>
              <a:gd name="T104" fmla="*/ 2147483647 w 4285"/>
              <a:gd name="T105" fmla="*/ 2147483647 h 4399"/>
              <a:gd name="T106" fmla="*/ 2147483647 w 4285"/>
              <a:gd name="T107" fmla="*/ 2147483647 h 4399"/>
              <a:gd name="T108" fmla="*/ 2147483647 w 4285"/>
              <a:gd name="T109" fmla="*/ 2147483647 h 4399"/>
              <a:gd name="T110" fmla="*/ 2147483647 w 4285"/>
              <a:gd name="T111" fmla="*/ 2147483647 h 4399"/>
              <a:gd name="T112" fmla="*/ 2147483647 w 4285"/>
              <a:gd name="T113" fmla="*/ 2147483647 h 4399"/>
              <a:gd name="T114" fmla="*/ 2147483647 w 4285"/>
              <a:gd name="T115" fmla="*/ 2147483647 h 4399"/>
              <a:gd name="T116" fmla="*/ 2147483647 w 4285"/>
              <a:gd name="T117" fmla="*/ 2147483647 h 4399"/>
              <a:gd name="T118" fmla="*/ 2147483647 w 4285"/>
              <a:gd name="T119" fmla="*/ 2147483647 h 4399"/>
              <a:gd name="T120" fmla="*/ 2147483647 w 4285"/>
              <a:gd name="T121" fmla="*/ 2147483647 h 4399"/>
              <a:gd name="T122" fmla="*/ 2147483647 w 4285"/>
              <a:gd name="T123" fmla="*/ 2147483647 h 4399"/>
              <a:gd name="T124" fmla="*/ 2147483647 w 4285"/>
              <a:gd name="T125" fmla="*/ 2147483647 h 439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4285"/>
              <a:gd name="T190" fmla="*/ 0 h 4399"/>
              <a:gd name="T191" fmla="*/ 4285 w 4285"/>
              <a:gd name="T192" fmla="*/ 4399 h 4399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4285" h="4399">
                <a:moveTo>
                  <a:pt x="0" y="4399"/>
                </a:moveTo>
                <a:lnTo>
                  <a:pt x="2" y="4399"/>
                </a:lnTo>
                <a:lnTo>
                  <a:pt x="2" y="4388"/>
                </a:lnTo>
                <a:lnTo>
                  <a:pt x="3" y="4388"/>
                </a:lnTo>
                <a:lnTo>
                  <a:pt x="3" y="4364"/>
                </a:lnTo>
                <a:lnTo>
                  <a:pt x="4" y="4364"/>
                </a:lnTo>
                <a:lnTo>
                  <a:pt x="4" y="4353"/>
                </a:lnTo>
                <a:lnTo>
                  <a:pt x="5" y="4353"/>
                </a:lnTo>
                <a:lnTo>
                  <a:pt x="5" y="4341"/>
                </a:lnTo>
                <a:lnTo>
                  <a:pt x="10" y="4341"/>
                </a:lnTo>
                <a:lnTo>
                  <a:pt x="10" y="4318"/>
                </a:lnTo>
                <a:lnTo>
                  <a:pt x="11" y="4318"/>
                </a:lnTo>
                <a:lnTo>
                  <a:pt x="11" y="4306"/>
                </a:lnTo>
                <a:lnTo>
                  <a:pt x="14" y="4306"/>
                </a:lnTo>
                <a:lnTo>
                  <a:pt x="14" y="4294"/>
                </a:lnTo>
                <a:lnTo>
                  <a:pt x="17" y="4294"/>
                </a:lnTo>
                <a:lnTo>
                  <a:pt x="17" y="4259"/>
                </a:lnTo>
                <a:lnTo>
                  <a:pt x="21" y="4259"/>
                </a:lnTo>
                <a:lnTo>
                  <a:pt x="21" y="4247"/>
                </a:lnTo>
                <a:lnTo>
                  <a:pt x="23" y="4247"/>
                </a:lnTo>
                <a:lnTo>
                  <a:pt x="23" y="4236"/>
                </a:lnTo>
                <a:lnTo>
                  <a:pt x="25" y="4236"/>
                </a:lnTo>
                <a:lnTo>
                  <a:pt x="25" y="4224"/>
                </a:lnTo>
                <a:lnTo>
                  <a:pt x="30" y="4224"/>
                </a:lnTo>
                <a:lnTo>
                  <a:pt x="30" y="4212"/>
                </a:lnTo>
                <a:lnTo>
                  <a:pt x="31" y="4212"/>
                </a:lnTo>
                <a:lnTo>
                  <a:pt x="31" y="4201"/>
                </a:lnTo>
                <a:lnTo>
                  <a:pt x="34" y="4201"/>
                </a:lnTo>
                <a:lnTo>
                  <a:pt x="34" y="4177"/>
                </a:lnTo>
                <a:lnTo>
                  <a:pt x="42" y="4177"/>
                </a:lnTo>
                <a:lnTo>
                  <a:pt x="42" y="4154"/>
                </a:lnTo>
                <a:lnTo>
                  <a:pt x="46" y="4154"/>
                </a:lnTo>
                <a:lnTo>
                  <a:pt x="46" y="4142"/>
                </a:lnTo>
                <a:lnTo>
                  <a:pt x="48" y="4142"/>
                </a:lnTo>
                <a:lnTo>
                  <a:pt x="48" y="4130"/>
                </a:lnTo>
                <a:lnTo>
                  <a:pt x="51" y="4130"/>
                </a:lnTo>
                <a:lnTo>
                  <a:pt x="51" y="4119"/>
                </a:lnTo>
                <a:lnTo>
                  <a:pt x="57" y="4119"/>
                </a:lnTo>
                <a:lnTo>
                  <a:pt x="57" y="4107"/>
                </a:lnTo>
                <a:lnTo>
                  <a:pt x="61" y="4107"/>
                </a:lnTo>
                <a:lnTo>
                  <a:pt x="61" y="4095"/>
                </a:lnTo>
                <a:lnTo>
                  <a:pt x="63" y="4095"/>
                </a:lnTo>
                <a:lnTo>
                  <a:pt x="63" y="4084"/>
                </a:lnTo>
                <a:lnTo>
                  <a:pt x="66" y="4084"/>
                </a:lnTo>
                <a:lnTo>
                  <a:pt x="66" y="4072"/>
                </a:lnTo>
                <a:lnTo>
                  <a:pt x="70" y="4072"/>
                </a:lnTo>
                <a:lnTo>
                  <a:pt x="70" y="4060"/>
                </a:lnTo>
                <a:lnTo>
                  <a:pt x="72" y="4060"/>
                </a:lnTo>
                <a:lnTo>
                  <a:pt x="72" y="4037"/>
                </a:lnTo>
                <a:lnTo>
                  <a:pt x="78" y="4037"/>
                </a:lnTo>
                <a:lnTo>
                  <a:pt x="78" y="4025"/>
                </a:lnTo>
                <a:lnTo>
                  <a:pt x="79" y="4025"/>
                </a:lnTo>
                <a:lnTo>
                  <a:pt x="79" y="4013"/>
                </a:lnTo>
                <a:lnTo>
                  <a:pt x="83" y="4013"/>
                </a:lnTo>
                <a:lnTo>
                  <a:pt x="83" y="3990"/>
                </a:lnTo>
                <a:lnTo>
                  <a:pt x="90" y="3990"/>
                </a:lnTo>
                <a:lnTo>
                  <a:pt x="90" y="3967"/>
                </a:lnTo>
                <a:lnTo>
                  <a:pt x="97" y="3967"/>
                </a:lnTo>
                <a:lnTo>
                  <a:pt x="97" y="3955"/>
                </a:lnTo>
                <a:lnTo>
                  <a:pt x="100" y="3955"/>
                </a:lnTo>
                <a:lnTo>
                  <a:pt x="100" y="3943"/>
                </a:lnTo>
                <a:lnTo>
                  <a:pt x="103" y="3943"/>
                </a:lnTo>
                <a:lnTo>
                  <a:pt x="103" y="3920"/>
                </a:lnTo>
                <a:lnTo>
                  <a:pt x="104" y="3920"/>
                </a:lnTo>
                <a:lnTo>
                  <a:pt x="104" y="3908"/>
                </a:lnTo>
                <a:lnTo>
                  <a:pt x="107" y="3908"/>
                </a:lnTo>
                <a:lnTo>
                  <a:pt x="107" y="3885"/>
                </a:lnTo>
                <a:lnTo>
                  <a:pt x="110" y="3885"/>
                </a:lnTo>
                <a:lnTo>
                  <a:pt x="110" y="3873"/>
                </a:lnTo>
                <a:lnTo>
                  <a:pt x="112" y="3873"/>
                </a:lnTo>
                <a:lnTo>
                  <a:pt x="112" y="3861"/>
                </a:lnTo>
                <a:lnTo>
                  <a:pt x="113" y="3861"/>
                </a:lnTo>
                <a:lnTo>
                  <a:pt x="113" y="3850"/>
                </a:lnTo>
                <a:lnTo>
                  <a:pt x="123" y="3850"/>
                </a:lnTo>
                <a:lnTo>
                  <a:pt x="123" y="3826"/>
                </a:lnTo>
                <a:lnTo>
                  <a:pt x="126" y="3826"/>
                </a:lnTo>
                <a:lnTo>
                  <a:pt x="126" y="3814"/>
                </a:lnTo>
                <a:lnTo>
                  <a:pt x="131" y="3814"/>
                </a:lnTo>
                <a:lnTo>
                  <a:pt x="131" y="3803"/>
                </a:lnTo>
                <a:lnTo>
                  <a:pt x="132" y="3803"/>
                </a:lnTo>
                <a:lnTo>
                  <a:pt x="132" y="3791"/>
                </a:lnTo>
                <a:lnTo>
                  <a:pt x="133" y="3791"/>
                </a:lnTo>
                <a:lnTo>
                  <a:pt x="133" y="3779"/>
                </a:lnTo>
                <a:lnTo>
                  <a:pt x="141" y="3779"/>
                </a:lnTo>
                <a:lnTo>
                  <a:pt x="141" y="3768"/>
                </a:lnTo>
                <a:lnTo>
                  <a:pt x="145" y="3768"/>
                </a:lnTo>
                <a:lnTo>
                  <a:pt x="145" y="3756"/>
                </a:lnTo>
                <a:lnTo>
                  <a:pt x="146" y="3756"/>
                </a:lnTo>
                <a:lnTo>
                  <a:pt x="146" y="3744"/>
                </a:lnTo>
                <a:lnTo>
                  <a:pt x="149" y="3744"/>
                </a:lnTo>
                <a:lnTo>
                  <a:pt x="149" y="3733"/>
                </a:lnTo>
                <a:lnTo>
                  <a:pt x="150" y="3733"/>
                </a:lnTo>
                <a:lnTo>
                  <a:pt x="150" y="3721"/>
                </a:lnTo>
                <a:lnTo>
                  <a:pt x="152" y="3721"/>
                </a:lnTo>
                <a:lnTo>
                  <a:pt x="152" y="3709"/>
                </a:lnTo>
                <a:lnTo>
                  <a:pt x="160" y="3709"/>
                </a:lnTo>
                <a:lnTo>
                  <a:pt x="160" y="3697"/>
                </a:lnTo>
                <a:lnTo>
                  <a:pt x="164" y="3697"/>
                </a:lnTo>
                <a:lnTo>
                  <a:pt x="164" y="3686"/>
                </a:lnTo>
                <a:lnTo>
                  <a:pt x="167" y="3686"/>
                </a:lnTo>
                <a:lnTo>
                  <a:pt x="167" y="3674"/>
                </a:lnTo>
                <a:lnTo>
                  <a:pt x="168" y="3674"/>
                </a:lnTo>
                <a:lnTo>
                  <a:pt x="168" y="3651"/>
                </a:lnTo>
                <a:lnTo>
                  <a:pt x="171" y="3651"/>
                </a:lnTo>
                <a:lnTo>
                  <a:pt x="171" y="3639"/>
                </a:lnTo>
                <a:lnTo>
                  <a:pt x="172" y="3639"/>
                </a:lnTo>
                <a:lnTo>
                  <a:pt x="172" y="3627"/>
                </a:lnTo>
                <a:lnTo>
                  <a:pt x="174" y="3627"/>
                </a:lnTo>
                <a:lnTo>
                  <a:pt x="174" y="3616"/>
                </a:lnTo>
                <a:lnTo>
                  <a:pt x="188" y="3616"/>
                </a:lnTo>
                <a:lnTo>
                  <a:pt x="188" y="3604"/>
                </a:lnTo>
                <a:lnTo>
                  <a:pt x="192" y="3604"/>
                </a:lnTo>
                <a:lnTo>
                  <a:pt x="192" y="3592"/>
                </a:lnTo>
                <a:lnTo>
                  <a:pt x="193" y="3592"/>
                </a:lnTo>
                <a:lnTo>
                  <a:pt x="193" y="3580"/>
                </a:lnTo>
                <a:lnTo>
                  <a:pt x="199" y="3580"/>
                </a:lnTo>
                <a:lnTo>
                  <a:pt x="199" y="3569"/>
                </a:lnTo>
                <a:lnTo>
                  <a:pt x="208" y="3569"/>
                </a:lnTo>
                <a:lnTo>
                  <a:pt x="208" y="3557"/>
                </a:lnTo>
                <a:lnTo>
                  <a:pt x="210" y="3557"/>
                </a:lnTo>
                <a:lnTo>
                  <a:pt x="210" y="3545"/>
                </a:lnTo>
                <a:lnTo>
                  <a:pt x="215" y="3545"/>
                </a:lnTo>
                <a:lnTo>
                  <a:pt x="215" y="3534"/>
                </a:lnTo>
                <a:lnTo>
                  <a:pt x="218" y="3534"/>
                </a:lnTo>
                <a:lnTo>
                  <a:pt x="218" y="3510"/>
                </a:lnTo>
                <a:lnTo>
                  <a:pt x="222" y="3510"/>
                </a:lnTo>
                <a:lnTo>
                  <a:pt x="222" y="3499"/>
                </a:lnTo>
                <a:lnTo>
                  <a:pt x="226" y="3499"/>
                </a:lnTo>
                <a:lnTo>
                  <a:pt x="226" y="3487"/>
                </a:lnTo>
                <a:lnTo>
                  <a:pt x="237" y="3487"/>
                </a:lnTo>
                <a:lnTo>
                  <a:pt x="237" y="3475"/>
                </a:lnTo>
                <a:lnTo>
                  <a:pt x="246" y="3475"/>
                </a:lnTo>
                <a:lnTo>
                  <a:pt x="246" y="3463"/>
                </a:lnTo>
                <a:lnTo>
                  <a:pt x="252" y="3463"/>
                </a:lnTo>
                <a:lnTo>
                  <a:pt x="252" y="3452"/>
                </a:lnTo>
                <a:lnTo>
                  <a:pt x="253" y="3452"/>
                </a:lnTo>
                <a:lnTo>
                  <a:pt x="253" y="3440"/>
                </a:lnTo>
                <a:lnTo>
                  <a:pt x="260" y="3440"/>
                </a:lnTo>
                <a:lnTo>
                  <a:pt x="260" y="3428"/>
                </a:lnTo>
                <a:lnTo>
                  <a:pt x="265" y="3428"/>
                </a:lnTo>
                <a:lnTo>
                  <a:pt x="265" y="3417"/>
                </a:lnTo>
                <a:lnTo>
                  <a:pt x="275" y="3417"/>
                </a:lnTo>
                <a:lnTo>
                  <a:pt x="275" y="3405"/>
                </a:lnTo>
                <a:lnTo>
                  <a:pt x="286" y="3405"/>
                </a:lnTo>
                <a:lnTo>
                  <a:pt x="286" y="3382"/>
                </a:lnTo>
                <a:lnTo>
                  <a:pt x="287" y="3382"/>
                </a:lnTo>
                <a:lnTo>
                  <a:pt x="287" y="3370"/>
                </a:lnTo>
                <a:lnTo>
                  <a:pt x="288" y="3370"/>
                </a:lnTo>
                <a:lnTo>
                  <a:pt x="288" y="3358"/>
                </a:lnTo>
                <a:lnTo>
                  <a:pt x="293" y="3358"/>
                </a:lnTo>
                <a:lnTo>
                  <a:pt x="293" y="3346"/>
                </a:lnTo>
                <a:lnTo>
                  <a:pt x="300" y="3346"/>
                </a:lnTo>
                <a:lnTo>
                  <a:pt x="300" y="3335"/>
                </a:lnTo>
                <a:lnTo>
                  <a:pt x="301" y="3335"/>
                </a:lnTo>
                <a:lnTo>
                  <a:pt x="301" y="3323"/>
                </a:lnTo>
                <a:lnTo>
                  <a:pt x="305" y="3323"/>
                </a:lnTo>
                <a:lnTo>
                  <a:pt x="305" y="3311"/>
                </a:lnTo>
                <a:lnTo>
                  <a:pt x="315" y="3311"/>
                </a:lnTo>
                <a:lnTo>
                  <a:pt x="315" y="3300"/>
                </a:lnTo>
                <a:lnTo>
                  <a:pt x="316" y="3300"/>
                </a:lnTo>
                <a:lnTo>
                  <a:pt x="316" y="3288"/>
                </a:lnTo>
                <a:lnTo>
                  <a:pt x="322" y="3288"/>
                </a:lnTo>
                <a:lnTo>
                  <a:pt x="322" y="3265"/>
                </a:lnTo>
                <a:lnTo>
                  <a:pt x="323" y="3265"/>
                </a:lnTo>
                <a:lnTo>
                  <a:pt x="323" y="3241"/>
                </a:lnTo>
                <a:lnTo>
                  <a:pt x="326" y="3241"/>
                </a:lnTo>
                <a:lnTo>
                  <a:pt x="326" y="3229"/>
                </a:lnTo>
                <a:lnTo>
                  <a:pt x="334" y="3229"/>
                </a:lnTo>
                <a:lnTo>
                  <a:pt x="334" y="3218"/>
                </a:lnTo>
                <a:lnTo>
                  <a:pt x="341" y="3218"/>
                </a:lnTo>
                <a:lnTo>
                  <a:pt x="341" y="3206"/>
                </a:lnTo>
                <a:lnTo>
                  <a:pt x="359" y="3206"/>
                </a:lnTo>
                <a:lnTo>
                  <a:pt x="359" y="3194"/>
                </a:lnTo>
                <a:lnTo>
                  <a:pt x="364" y="3194"/>
                </a:lnTo>
                <a:lnTo>
                  <a:pt x="364" y="3183"/>
                </a:lnTo>
                <a:lnTo>
                  <a:pt x="370" y="3183"/>
                </a:lnTo>
                <a:lnTo>
                  <a:pt x="370" y="3171"/>
                </a:lnTo>
                <a:lnTo>
                  <a:pt x="380" y="3171"/>
                </a:lnTo>
                <a:lnTo>
                  <a:pt x="380" y="3159"/>
                </a:lnTo>
                <a:lnTo>
                  <a:pt x="383" y="3159"/>
                </a:lnTo>
                <a:lnTo>
                  <a:pt x="383" y="3148"/>
                </a:lnTo>
                <a:lnTo>
                  <a:pt x="387" y="3148"/>
                </a:lnTo>
                <a:lnTo>
                  <a:pt x="387" y="3136"/>
                </a:lnTo>
                <a:lnTo>
                  <a:pt x="393" y="3136"/>
                </a:lnTo>
                <a:lnTo>
                  <a:pt x="393" y="3124"/>
                </a:lnTo>
                <a:lnTo>
                  <a:pt x="396" y="3124"/>
                </a:lnTo>
                <a:lnTo>
                  <a:pt x="396" y="3112"/>
                </a:lnTo>
                <a:lnTo>
                  <a:pt x="398" y="3112"/>
                </a:lnTo>
                <a:lnTo>
                  <a:pt x="398" y="3101"/>
                </a:lnTo>
                <a:lnTo>
                  <a:pt x="401" y="3101"/>
                </a:lnTo>
                <a:lnTo>
                  <a:pt x="401" y="3089"/>
                </a:lnTo>
                <a:lnTo>
                  <a:pt x="407" y="3089"/>
                </a:lnTo>
                <a:lnTo>
                  <a:pt x="407" y="3077"/>
                </a:lnTo>
                <a:lnTo>
                  <a:pt x="427" y="3077"/>
                </a:lnTo>
                <a:lnTo>
                  <a:pt x="427" y="3066"/>
                </a:lnTo>
                <a:lnTo>
                  <a:pt x="429" y="3066"/>
                </a:lnTo>
                <a:lnTo>
                  <a:pt x="429" y="3031"/>
                </a:lnTo>
                <a:lnTo>
                  <a:pt x="432" y="3031"/>
                </a:lnTo>
                <a:lnTo>
                  <a:pt x="432" y="3019"/>
                </a:lnTo>
                <a:lnTo>
                  <a:pt x="435" y="3019"/>
                </a:lnTo>
                <a:lnTo>
                  <a:pt x="435" y="3007"/>
                </a:lnTo>
                <a:lnTo>
                  <a:pt x="443" y="3007"/>
                </a:lnTo>
                <a:lnTo>
                  <a:pt x="443" y="2995"/>
                </a:lnTo>
                <a:lnTo>
                  <a:pt x="447" y="2995"/>
                </a:lnTo>
                <a:lnTo>
                  <a:pt x="447" y="2984"/>
                </a:lnTo>
                <a:lnTo>
                  <a:pt x="452" y="2984"/>
                </a:lnTo>
                <a:lnTo>
                  <a:pt x="452" y="2972"/>
                </a:lnTo>
                <a:lnTo>
                  <a:pt x="462" y="2972"/>
                </a:lnTo>
                <a:lnTo>
                  <a:pt x="462" y="2960"/>
                </a:lnTo>
                <a:lnTo>
                  <a:pt x="464" y="2960"/>
                </a:lnTo>
                <a:lnTo>
                  <a:pt x="464" y="2949"/>
                </a:lnTo>
                <a:lnTo>
                  <a:pt x="470" y="2949"/>
                </a:lnTo>
                <a:lnTo>
                  <a:pt x="470" y="2937"/>
                </a:lnTo>
                <a:lnTo>
                  <a:pt x="501" y="2937"/>
                </a:lnTo>
                <a:lnTo>
                  <a:pt x="501" y="2925"/>
                </a:lnTo>
                <a:lnTo>
                  <a:pt x="503" y="2925"/>
                </a:lnTo>
                <a:lnTo>
                  <a:pt x="503" y="2914"/>
                </a:lnTo>
                <a:lnTo>
                  <a:pt x="504" y="2914"/>
                </a:lnTo>
                <a:lnTo>
                  <a:pt x="504" y="2902"/>
                </a:lnTo>
                <a:lnTo>
                  <a:pt x="511" y="2902"/>
                </a:lnTo>
                <a:lnTo>
                  <a:pt x="511" y="2890"/>
                </a:lnTo>
                <a:lnTo>
                  <a:pt x="518" y="2890"/>
                </a:lnTo>
                <a:lnTo>
                  <a:pt x="518" y="2878"/>
                </a:lnTo>
                <a:lnTo>
                  <a:pt x="524" y="2878"/>
                </a:lnTo>
                <a:lnTo>
                  <a:pt x="524" y="2867"/>
                </a:lnTo>
                <a:lnTo>
                  <a:pt x="525" y="2867"/>
                </a:lnTo>
                <a:lnTo>
                  <a:pt x="525" y="2855"/>
                </a:lnTo>
                <a:lnTo>
                  <a:pt x="530" y="2855"/>
                </a:lnTo>
                <a:lnTo>
                  <a:pt x="530" y="2832"/>
                </a:lnTo>
                <a:lnTo>
                  <a:pt x="533" y="2832"/>
                </a:lnTo>
                <a:lnTo>
                  <a:pt x="533" y="2820"/>
                </a:lnTo>
                <a:lnTo>
                  <a:pt x="539" y="2820"/>
                </a:lnTo>
                <a:lnTo>
                  <a:pt x="539" y="2808"/>
                </a:lnTo>
                <a:lnTo>
                  <a:pt x="545" y="2808"/>
                </a:lnTo>
                <a:lnTo>
                  <a:pt x="545" y="2797"/>
                </a:lnTo>
                <a:lnTo>
                  <a:pt x="556" y="2797"/>
                </a:lnTo>
                <a:lnTo>
                  <a:pt x="556" y="2785"/>
                </a:lnTo>
                <a:lnTo>
                  <a:pt x="565" y="2785"/>
                </a:lnTo>
                <a:lnTo>
                  <a:pt x="565" y="2773"/>
                </a:lnTo>
                <a:lnTo>
                  <a:pt x="572" y="2773"/>
                </a:lnTo>
                <a:lnTo>
                  <a:pt x="572" y="2761"/>
                </a:lnTo>
                <a:lnTo>
                  <a:pt x="579" y="2761"/>
                </a:lnTo>
                <a:lnTo>
                  <a:pt x="579" y="2750"/>
                </a:lnTo>
                <a:lnTo>
                  <a:pt x="581" y="2750"/>
                </a:lnTo>
                <a:lnTo>
                  <a:pt x="581" y="2738"/>
                </a:lnTo>
                <a:lnTo>
                  <a:pt x="584" y="2738"/>
                </a:lnTo>
                <a:lnTo>
                  <a:pt x="584" y="2726"/>
                </a:lnTo>
                <a:lnTo>
                  <a:pt x="591" y="2726"/>
                </a:lnTo>
                <a:lnTo>
                  <a:pt x="591" y="2715"/>
                </a:lnTo>
                <a:lnTo>
                  <a:pt x="608" y="2715"/>
                </a:lnTo>
                <a:lnTo>
                  <a:pt x="608" y="2703"/>
                </a:lnTo>
                <a:lnTo>
                  <a:pt x="612" y="2703"/>
                </a:lnTo>
                <a:lnTo>
                  <a:pt x="612" y="2691"/>
                </a:lnTo>
                <a:lnTo>
                  <a:pt x="618" y="2691"/>
                </a:lnTo>
                <a:lnTo>
                  <a:pt x="618" y="2680"/>
                </a:lnTo>
                <a:lnTo>
                  <a:pt x="624" y="2680"/>
                </a:lnTo>
                <a:lnTo>
                  <a:pt x="624" y="2668"/>
                </a:lnTo>
                <a:lnTo>
                  <a:pt x="631" y="2668"/>
                </a:lnTo>
                <a:lnTo>
                  <a:pt x="631" y="2656"/>
                </a:lnTo>
                <a:lnTo>
                  <a:pt x="638" y="2656"/>
                </a:lnTo>
                <a:lnTo>
                  <a:pt x="638" y="2644"/>
                </a:lnTo>
                <a:lnTo>
                  <a:pt x="639" y="2644"/>
                </a:lnTo>
                <a:lnTo>
                  <a:pt x="639" y="2633"/>
                </a:lnTo>
                <a:lnTo>
                  <a:pt x="646" y="2633"/>
                </a:lnTo>
                <a:lnTo>
                  <a:pt x="646" y="2621"/>
                </a:lnTo>
                <a:lnTo>
                  <a:pt x="653" y="2621"/>
                </a:lnTo>
                <a:lnTo>
                  <a:pt x="653" y="2609"/>
                </a:lnTo>
                <a:lnTo>
                  <a:pt x="665" y="2609"/>
                </a:lnTo>
                <a:lnTo>
                  <a:pt x="665" y="2598"/>
                </a:lnTo>
                <a:lnTo>
                  <a:pt x="679" y="2598"/>
                </a:lnTo>
                <a:lnTo>
                  <a:pt x="679" y="2586"/>
                </a:lnTo>
                <a:lnTo>
                  <a:pt x="684" y="2586"/>
                </a:lnTo>
                <a:lnTo>
                  <a:pt x="684" y="2574"/>
                </a:lnTo>
                <a:lnTo>
                  <a:pt x="686" y="2574"/>
                </a:lnTo>
                <a:lnTo>
                  <a:pt x="686" y="2563"/>
                </a:lnTo>
                <a:lnTo>
                  <a:pt x="687" y="2563"/>
                </a:lnTo>
                <a:lnTo>
                  <a:pt x="687" y="2551"/>
                </a:lnTo>
                <a:lnTo>
                  <a:pt x="692" y="2551"/>
                </a:lnTo>
                <a:lnTo>
                  <a:pt x="692" y="2539"/>
                </a:lnTo>
                <a:lnTo>
                  <a:pt x="693" y="2539"/>
                </a:lnTo>
                <a:lnTo>
                  <a:pt x="693" y="2527"/>
                </a:lnTo>
                <a:lnTo>
                  <a:pt x="698" y="2527"/>
                </a:lnTo>
                <a:lnTo>
                  <a:pt x="698" y="2516"/>
                </a:lnTo>
                <a:lnTo>
                  <a:pt x="713" y="2516"/>
                </a:lnTo>
                <a:lnTo>
                  <a:pt x="713" y="2504"/>
                </a:lnTo>
                <a:lnTo>
                  <a:pt x="720" y="2504"/>
                </a:lnTo>
                <a:lnTo>
                  <a:pt x="720" y="2492"/>
                </a:lnTo>
                <a:lnTo>
                  <a:pt x="722" y="2492"/>
                </a:lnTo>
                <a:lnTo>
                  <a:pt x="722" y="2481"/>
                </a:lnTo>
                <a:lnTo>
                  <a:pt x="725" y="2481"/>
                </a:lnTo>
                <a:lnTo>
                  <a:pt x="725" y="2469"/>
                </a:lnTo>
                <a:lnTo>
                  <a:pt x="726" y="2469"/>
                </a:lnTo>
                <a:lnTo>
                  <a:pt x="726" y="2457"/>
                </a:lnTo>
                <a:lnTo>
                  <a:pt x="731" y="2457"/>
                </a:lnTo>
                <a:lnTo>
                  <a:pt x="731" y="2446"/>
                </a:lnTo>
                <a:lnTo>
                  <a:pt x="734" y="2446"/>
                </a:lnTo>
                <a:lnTo>
                  <a:pt x="734" y="2434"/>
                </a:lnTo>
                <a:lnTo>
                  <a:pt x="754" y="2434"/>
                </a:lnTo>
                <a:lnTo>
                  <a:pt x="754" y="2422"/>
                </a:lnTo>
                <a:lnTo>
                  <a:pt x="760" y="2422"/>
                </a:lnTo>
                <a:lnTo>
                  <a:pt x="760" y="2410"/>
                </a:lnTo>
                <a:lnTo>
                  <a:pt x="773" y="2410"/>
                </a:lnTo>
                <a:lnTo>
                  <a:pt x="773" y="2399"/>
                </a:lnTo>
                <a:lnTo>
                  <a:pt x="774" y="2399"/>
                </a:lnTo>
                <a:lnTo>
                  <a:pt x="774" y="2387"/>
                </a:lnTo>
                <a:lnTo>
                  <a:pt x="776" y="2387"/>
                </a:lnTo>
                <a:lnTo>
                  <a:pt x="776" y="2375"/>
                </a:lnTo>
                <a:lnTo>
                  <a:pt x="779" y="2375"/>
                </a:lnTo>
                <a:lnTo>
                  <a:pt x="779" y="2364"/>
                </a:lnTo>
                <a:lnTo>
                  <a:pt x="784" y="2364"/>
                </a:lnTo>
                <a:lnTo>
                  <a:pt x="784" y="2352"/>
                </a:lnTo>
                <a:lnTo>
                  <a:pt x="788" y="2352"/>
                </a:lnTo>
                <a:lnTo>
                  <a:pt x="788" y="2340"/>
                </a:lnTo>
                <a:lnTo>
                  <a:pt x="794" y="2340"/>
                </a:lnTo>
                <a:lnTo>
                  <a:pt x="794" y="2329"/>
                </a:lnTo>
                <a:lnTo>
                  <a:pt x="795" y="2329"/>
                </a:lnTo>
                <a:lnTo>
                  <a:pt x="795" y="2317"/>
                </a:lnTo>
                <a:lnTo>
                  <a:pt x="810" y="2317"/>
                </a:lnTo>
                <a:lnTo>
                  <a:pt x="810" y="2305"/>
                </a:lnTo>
                <a:lnTo>
                  <a:pt x="811" y="2305"/>
                </a:lnTo>
                <a:lnTo>
                  <a:pt x="811" y="2293"/>
                </a:lnTo>
                <a:lnTo>
                  <a:pt x="824" y="2293"/>
                </a:lnTo>
                <a:lnTo>
                  <a:pt x="824" y="2282"/>
                </a:lnTo>
                <a:lnTo>
                  <a:pt x="831" y="2282"/>
                </a:lnTo>
                <a:lnTo>
                  <a:pt x="831" y="2270"/>
                </a:lnTo>
                <a:lnTo>
                  <a:pt x="835" y="2270"/>
                </a:lnTo>
                <a:lnTo>
                  <a:pt x="835" y="2258"/>
                </a:lnTo>
                <a:lnTo>
                  <a:pt x="843" y="2258"/>
                </a:lnTo>
                <a:lnTo>
                  <a:pt x="843" y="2247"/>
                </a:lnTo>
                <a:lnTo>
                  <a:pt x="860" y="2247"/>
                </a:lnTo>
                <a:lnTo>
                  <a:pt x="860" y="2235"/>
                </a:lnTo>
                <a:lnTo>
                  <a:pt x="863" y="2235"/>
                </a:lnTo>
                <a:lnTo>
                  <a:pt x="863" y="2223"/>
                </a:lnTo>
                <a:lnTo>
                  <a:pt x="874" y="2223"/>
                </a:lnTo>
                <a:lnTo>
                  <a:pt x="874" y="2212"/>
                </a:lnTo>
                <a:lnTo>
                  <a:pt x="877" y="2212"/>
                </a:lnTo>
                <a:lnTo>
                  <a:pt x="877" y="2200"/>
                </a:lnTo>
                <a:lnTo>
                  <a:pt x="884" y="2200"/>
                </a:lnTo>
                <a:lnTo>
                  <a:pt x="884" y="2188"/>
                </a:lnTo>
                <a:lnTo>
                  <a:pt x="891" y="2188"/>
                </a:lnTo>
                <a:lnTo>
                  <a:pt x="891" y="2176"/>
                </a:lnTo>
                <a:lnTo>
                  <a:pt x="902" y="2176"/>
                </a:lnTo>
                <a:lnTo>
                  <a:pt x="902" y="2165"/>
                </a:lnTo>
                <a:lnTo>
                  <a:pt x="909" y="2165"/>
                </a:lnTo>
                <a:lnTo>
                  <a:pt x="909" y="2153"/>
                </a:lnTo>
                <a:lnTo>
                  <a:pt x="912" y="2153"/>
                </a:lnTo>
                <a:lnTo>
                  <a:pt x="912" y="2141"/>
                </a:lnTo>
                <a:lnTo>
                  <a:pt x="918" y="2141"/>
                </a:lnTo>
                <a:lnTo>
                  <a:pt x="918" y="2130"/>
                </a:lnTo>
                <a:lnTo>
                  <a:pt x="930" y="2130"/>
                </a:lnTo>
                <a:lnTo>
                  <a:pt x="930" y="2118"/>
                </a:lnTo>
                <a:lnTo>
                  <a:pt x="938" y="2118"/>
                </a:lnTo>
                <a:lnTo>
                  <a:pt x="938" y="2106"/>
                </a:lnTo>
                <a:lnTo>
                  <a:pt x="942" y="2106"/>
                </a:lnTo>
                <a:lnTo>
                  <a:pt x="942" y="2095"/>
                </a:lnTo>
                <a:lnTo>
                  <a:pt x="950" y="2095"/>
                </a:lnTo>
                <a:lnTo>
                  <a:pt x="950" y="2083"/>
                </a:lnTo>
                <a:lnTo>
                  <a:pt x="957" y="2083"/>
                </a:lnTo>
                <a:lnTo>
                  <a:pt x="957" y="2071"/>
                </a:lnTo>
                <a:lnTo>
                  <a:pt x="971" y="2071"/>
                </a:lnTo>
                <a:lnTo>
                  <a:pt x="971" y="2059"/>
                </a:lnTo>
                <a:lnTo>
                  <a:pt x="972" y="2059"/>
                </a:lnTo>
                <a:lnTo>
                  <a:pt x="972" y="2048"/>
                </a:lnTo>
                <a:lnTo>
                  <a:pt x="977" y="2048"/>
                </a:lnTo>
                <a:lnTo>
                  <a:pt x="977" y="2024"/>
                </a:lnTo>
                <a:lnTo>
                  <a:pt x="992" y="2024"/>
                </a:lnTo>
                <a:lnTo>
                  <a:pt x="992" y="1989"/>
                </a:lnTo>
                <a:lnTo>
                  <a:pt x="1000" y="1989"/>
                </a:lnTo>
                <a:lnTo>
                  <a:pt x="1000" y="1978"/>
                </a:lnTo>
                <a:lnTo>
                  <a:pt x="1005" y="1978"/>
                </a:lnTo>
                <a:lnTo>
                  <a:pt x="1005" y="1966"/>
                </a:lnTo>
                <a:lnTo>
                  <a:pt x="1012" y="1966"/>
                </a:lnTo>
                <a:lnTo>
                  <a:pt x="1012" y="1954"/>
                </a:lnTo>
                <a:lnTo>
                  <a:pt x="1026" y="1954"/>
                </a:lnTo>
                <a:lnTo>
                  <a:pt x="1026" y="1942"/>
                </a:lnTo>
                <a:lnTo>
                  <a:pt x="1043" y="1942"/>
                </a:lnTo>
                <a:lnTo>
                  <a:pt x="1043" y="1931"/>
                </a:lnTo>
                <a:lnTo>
                  <a:pt x="1048" y="1931"/>
                </a:lnTo>
                <a:lnTo>
                  <a:pt x="1048" y="1919"/>
                </a:lnTo>
                <a:lnTo>
                  <a:pt x="1067" y="1919"/>
                </a:lnTo>
                <a:lnTo>
                  <a:pt x="1067" y="1907"/>
                </a:lnTo>
                <a:lnTo>
                  <a:pt x="1075" y="1907"/>
                </a:lnTo>
                <a:lnTo>
                  <a:pt x="1075" y="1896"/>
                </a:lnTo>
                <a:lnTo>
                  <a:pt x="1078" y="1896"/>
                </a:lnTo>
                <a:lnTo>
                  <a:pt x="1078" y="1884"/>
                </a:lnTo>
                <a:lnTo>
                  <a:pt x="1084" y="1884"/>
                </a:lnTo>
                <a:lnTo>
                  <a:pt x="1084" y="1872"/>
                </a:lnTo>
                <a:lnTo>
                  <a:pt x="1105" y="1872"/>
                </a:lnTo>
                <a:lnTo>
                  <a:pt x="1105" y="1861"/>
                </a:lnTo>
                <a:lnTo>
                  <a:pt x="1112" y="1861"/>
                </a:lnTo>
                <a:lnTo>
                  <a:pt x="1112" y="1849"/>
                </a:lnTo>
                <a:lnTo>
                  <a:pt x="1121" y="1849"/>
                </a:lnTo>
                <a:lnTo>
                  <a:pt x="1121" y="1837"/>
                </a:lnTo>
                <a:lnTo>
                  <a:pt x="1124" y="1837"/>
                </a:lnTo>
                <a:lnTo>
                  <a:pt x="1124" y="1825"/>
                </a:lnTo>
                <a:lnTo>
                  <a:pt x="1125" y="1825"/>
                </a:lnTo>
                <a:lnTo>
                  <a:pt x="1125" y="1814"/>
                </a:lnTo>
                <a:lnTo>
                  <a:pt x="1128" y="1814"/>
                </a:lnTo>
                <a:lnTo>
                  <a:pt x="1128" y="1802"/>
                </a:lnTo>
                <a:lnTo>
                  <a:pt x="1134" y="1802"/>
                </a:lnTo>
                <a:lnTo>
                  <a:pt x="1134" y="1790"/>
                </a:lnTo>
                <a:lnTo>
                  <a:pt x="1151" y="1790"/>
                </a:lnTo>
                <a:lnTo>
                  <a:pt x="1151" y="1779"/>
                </a:lnTo>
                <a:lnTo>
                  <a:pt x="1153" y="1779"/>
                </a:lnTo>
                <a:lnTo>
                  <a:pt x="1153" y="1767"/>
                </a:lnTo>
                <a:lnTo>
                  <a:pt x="1154" y="1767"/>
                </a:lnTo>
                <a:lnTo>
                  <a:pt x="1154" y="1755"/>
                </a:lnTo>
                <a:lnTo>
                  <a:pt x="1172" y="1755"/>
                </a:lnTo>
                <a:lnTo>
                  <a:pt x="1172" y="1744"/>
                </a:lnTo>
                <a:lnTo>
                  <a:pt x="1175" y="1744"/>
                </a:lnTo>
                <a:lnTo>
                  <a:pt x="1175" y="1732"/>
                </a:lnTo>
                <a:lnTo>
                  <a:pt x="1176" y="1732"/>
                </a:lnTo>
                <a:lnTo>
                  <a:pt x="1176" y="1720"/>
                </a:lnTo>
                <a:lnTo>
                  <a:pt x="1178" y="1720"/>
                </a:lnTo>
                <a:lnTo>
                  <a:pt x="1178" y="1697"/>
                </a:lnTo>
                <a:lnTo>
                  <a:pt x="1187" y="1697"/>
                </a:lnTo>
                <a:lnTo>
                  <a:pt x="1187" y="1685"/>
                </a:lnTo>
                <a:lnTo>
                  <a:pt x="1189" y="1685"/>
                </a:lnTo>
                <a:lnTo>
                  <a:pt x="1189" y="1673"/>
                </a:lnTo>
                <a:lnTo>
                  <a:pt x="1195" y="1673"/>
                </a:lnTo>
                <a:lnTo>
                  <a:pt x="1195" y="1662"/>
                </a:lnTo>
                <a:lnTo>
                  <a:pt x="1208" y="1662"/>
                </a:lnTo>
                <a:lnTo>
                  <a:pt x="1208" y="1650"/>
                </a:lnTo>
                <a:lnTo>
                  <a:pt x="1223" y="1650"/>
                </a:lnTo>
                <a:lnTo>
                  <a:pt x="1223" y="1638"/>
                </a:lnTo>
                <a:lnTo>
                  <a:pt x="1234" y="1638"/>
                </a:lnTo>
                <a:lnTo>
                  <a:pt x="1234" y="1627"/>
                </a:lnTo>
                <a:lnTo>
                  <a:pt x="1249" y="1627"/>
                </a:lnTo>
                <a:lnTo>
                  <a:pt x="1249" y="1615"/>
                </a:lnTo>
                <a:lnTo>
                  <a:pt x="1274" y="1615"/>
                </a:lnTo>
                <a:lnTo>
                  <a:pt x="1274" y="1603"/>
                </a:lnTo>
                <a:lnTo>
                  <a:pt x="1281" y="1603"/>
                </a:lnTo>
                <a:lnTo>
                  <a:pt x="1281" y="1591"/>
                </a:lnTo>
                <a:lnTo>
                  <a:pt x="1284" y="1591"/>
                </a:lnTo>
                <a:lnTo>
                  <a:pt x="1284" y="1580"/>
                </a:lnTo>
                <a:lnTo>
                  <a:pt x="1286" y="1580"/>
                </a:lnTo>
                <a:lnTo>
                  <a:pt x="1286" y="1568"/>
                </a:lnTo>
                <a:lnTo>
                  <a:pt x="1300" y="1568"/>
                </a:lnTo>
                <a:lnTo>
                  <a:pt x="1300" y="1556"/>
                </a:lnTo>
                <a:lnTo>
                  <a:pt x="1311" y="1556"/>
                </a:lnTo>
                <a:lnTo>
                  <a:pt x="1311" y="1545"/>
                </a:lnTo>
                <a:lnTo>
                  <a:pt x="1321" y="1545"/>
                </a:lnTo>
                <a:lnTo>
                  <a:pt x="1321" y="1533"/>
                </a:lnTo>
                <a:lnTo>
                  <a:pt x="1356" y="1533"/>
                </a:lnTo>
                <a:lnTo>
                  <a:pt x="1356" y="1521"/>
                </a:lnTo>
                <a:lnTo>
                  <a:pt x="1382" y="1521"/>
                </a:lnTo>
                <a:lnTo>
                  <a:pt x="1382" y="1510"/>
                </a:lnTo>
                <a:lnTo>
                  <a:pt x="1395" y="1510"/>
                </a:lnTo>
                <a:lnTo>
                  <a:pt x="1395" y="1498"/>
                </a:lnTo>
                <a:lnTo>
                  <a:pt x="1398" y="1498"/>
                </a:lnTo>
                <a:lnTo>
                  <a:pt x="1398" y="1486"/>
                </a:lnTo>
                <a:lnTo>
                  <a:pt x="1408" y="1486"/>
                </a:lnTo>
                <a:lnTo>
                  <a:pt x="1408" y="1474"/>
                </a:lnTo>
                <a:lnTo>
                  <a:pt x="1417" y="1474"/>
                </a:lnTo>
                <a:lnTo>
                  <a:pt x="1417" y="1463"/>
                </a:lnTo>
                <a:lnTo>
                  <a:pt x="1418" y="1463"/>
                </a:lnTo>
                <a:lnTo>
                  <a:pt x="1418" y="1451"/>
                </a:lnTo>
                <a:lnTo>
                  <a:pt x="1426" y="1451"/>
                </a:lnTo>
                <a:lnTo>
                  <a:pt x="1426" y="1439"/>
                </a:lnTo>
                <a:lnTo>
                  <a:pt x="1427" y="1439"/>
                </a:lnTo>
                <a:lnTo>
                  <a:pt x="1427" y="1428"/>
                </a:lnTo>
                <a:lnTo>
                  <a:pt x="1439" y="1428"/>
                </a:lnTo>
                <a:lnTo>
                  <a:pt x="1439" y="1416"/>
                </a:lnTo>
                <a:lnTo>
                  <a:pt x="1444" y="1416"/>
                </a:lnTo>
                <a:lnTo>
                  <a:pt x="1444" y="1404"/>
                </a:lnTo>
                <a:lnTo>
                  <a:pt x="1446" y="1404"/>
                </a:lnTo>
                <a:lnTo>
                  <a:pt x="1446" y="1393"/>
                </a:lnTo>
                <a:lnTo>
                  <a:pt x="1451" y="1393"/>
                </a:lnTo>
                <a:lnTo>
                  <a:pt x="1451" y="1381"/>
                </a:lnTo>
                <a:lnTo>
                  <a:pt x="1469" y="1381"/>
                </a:lnTo>
                <a:lnTo>
                  <a:pt x="1469" y="1369"/>
                </a:lnTo>
                <a:lnTo>
                  <a:pt x="1483" y="1369"/>
                </a:lnTo>
                <a:lnTo>
                  <a:pt x="1483" y="1357"/>
                </a:lnTo>
                <a:lnTo>
                  <a:pt x="1537" y="1357"/>
                </a:lnTo>
                <a:lnTo>
                  <a:pt x="1537" y="1346"/>
                </a:lnTo>
                <a:lnTo>
                  <a:pt x="1553" y="1346"/>
                </a:lnTo>
                <a:lnTo>
                  <a:pt x="1553" y="1334"/>
                </a:lnTo>
                <a:lnTo>
                  <a:pt x="1554" y="1334"/>
                </a:lnTo>
                <a:lnTo>
                  <a:pt x="1554" y="1322"/>
                </a:lnTo>
                <a:lnTo>
                  <a:pt x="1566" y="1322"/>
                </a:lnTo>
                <a:lnTo>
                  <a:pt x="1566" y="1311"/>
                </a:lnTo>
                <a:lnTo>
                  <a:pt x="1577" y="1311"/>
                </a:lnTo>
                <a:lnTo>
                  <a:pt x="1577" y="1287"/>
                </a:lnTo>
                <a:lnTo>
                  <a:pt x="1582" y="1287"/>
                </a:lnTo>
                <a:lnTo>
                  <a:pt x="1582" y="1276"/>
                </a:lnTo>
                <a:lnTo>
                  <a:pt x="1598" y="1276"/>
                </a:lnTo>
                <a:lnTo>
                  <a:pt x="1598" y="1264"/>
                </a:lnTo>
                <a:lnTo>
                  <a:pt x="1638" y="1264"/>
                </a:lnTo>
                <a:lnTo>
                  <a:pt x="1638" y="1252"/>
                </a:lnTo>
                <a:lnTo>
                  <a:pt x="1654" y="1252"/>
                </a:lnTo>
                <a:lnTo>
                  <a:pt x="1654" y="1240"/>
                </a:lnTo>
                <a:lnTo>
                  <a:pt x="1665" y="1240"/>
                </a:lnTo>
                <a:lnTo>
                  <a:pt x="1665" y="1229"/>
                </a:lnTo>
                <a:lnTo>
                  <a:pt x="1669" y="1229"/>
                </a:lnTo>
                <a:lnTo>
                  <a:pt x="1669" y="1217"/>
                </a:lnTo>
                <a:lnTo>
                  <a:pt x="1676" y="1217"/>
                </a:lnTo>
                <a:lnTo>
                  <a:pt x="1676" y="1205"/>
                </a:lnTo>
                <a:lnTo>
                  <a:pt x="1688" y="1205"/>
                </a:lnTo>
                <a:lnTo>
                  <a:pt x="1688" y="1194"/>
                </a:lnTo>
                <a:lnTo>
                  <a:pt x="1714" y="1194"/>
                </a:lnTo>
                <a:lnTo>
                  <a:pt x="1714" y="1182"/>
                </a:lnTo>
                <a:lnTo>
                  <a:pt x="1728" y="1182"/>
                </a:lnTo>
                <a:lnTo>
                  <a:pt x="1728" y="1170"/>
                </a:lnTo>
                <a:lnTo>
                  <a:pt x="1738" y="1170"/>
                </a:lnTo>
                <a:lnTo>
                  <a:pt x="1738" y="1159"/>
                </a:lnTo>
                <a:lnTo>
                  <a:pt x="1741" y="1159"/>
                </a:lnTo>
                <a:lnTo>
                  <a:pt x="1741" y="1147"/>
                </a:lnTo>
                <a:lnTo>
                  <a:pt x="1749" y="1147"/>
                </a:lnTo>
                <a:lnTo>
                  <a:pt x="1749" y="1135"/>
                </a:lnTo>
                <a:lnTo>
                  <a:pt x="1753" y="1135"/>
                </a:lnTo>
                <a:lnTo>
                  <a:pt x="1753" y="1123"/>
                </a:lnTo>
                <a:lnTo>
                  <a:pt x="1785" y="1123"/>
                </a:lnTo>
                <a:lnTo>
                  <a:pt x="1785" y="1100"/>
                </a:lnTo>
                <a:lnTo>
                  <a:pt x="1797" y="1100"/>
                </a:lnTo>
                <a:lnTo>
                  <a:pt x="1797" y="1088"/>
                </a:lnTo>
                <a:lnTo>
                  <a:pt x="1802" y="1088"/>
                </a:lnTo>
                <a:lnTo>
                  <a:pt x="1802" y="1077"/>
                </a:lnTo>
                <a:lnTo>
                  <a:pt x="1823" y="1077"/>
                </a:lnTo>
                <a:lnTo>
                  <a:pt x="1823" y="1065"/>
                </a:lnTo>
                <a:lnTo>
                  <a:pt x="1838" y="1065"/>
                </a:lnTo>
                <a:lnTo>
                  <a:pt x="1838" y="1053"/>
                </a:lnTo>
                <a:lnTo>
                  <a:pt x="1856" y="1053"/>
                </a:lnTo>
                <a:lnTo>
                  <a:pt x="1856" y="1042"/>
                </a:lnTo>
                <a:lnTo>
                  <a:pt x="1918" y="1042"/>
                </a:lnTo>
                <a:lnTo>
                  <a:pt x="1918" y="1030"/>
                </a:lnTo>
                <a:lnTo>
                  <a:pt x="1936" y="1030"/>
                </a:lnTo>
                <a:lnTo>
                  <a:pt x="1936" y="1018"/>
                </a:lnTo>
                <a:lnTo>
                  <a:pt x="1958" y="1018"/>
                </a:lnTo>
                <a:lnTo>
                  <a:pt x="1958" y="1006"/>
                </a:lnTo>
                <a:lnTo>
                  <a:pt x="1973" y="1006"/>
                </a:lnTo>
                <a:lnTo>
                  <a:pt x="1973" y="995"/>
                </a:lnTo>
                <a:lnTo>
                  <a:pt x="1987" y="995"/>
                </a:lnTo>
                <a:lnTo>
                  <a:pt x="1987" y="971"/>
                </a:lnTo>
                <a:lnTo>
                  <a:pt x="2006" y="971"/>
                </a:lnTo>
                <a:lnTo>
                  <a:pt x="2006" y="960"/>
                </a:lnTo>
                <a:lnTo>
                  <a:pt x="2011" y="960"/>
                </a:lnTo>
                <a:lnTo>
                  <a:pt x="2011" y="948"/>
                </a:lnTo>
                <a:lnTo>
                  <a:pt x="2062" y="948"/>
                </a:lnTo>
                <a:lnTo>
                  <a:pt x="2062" y="936"/>
                </a:lnTo>
                <a:lnTo>
                  <a:pt x="2073" y="936"/>
                </a:lnTo>
                <a:lnTo>
                  <a:pt x="2073" y="925"/>
                </a:lnTo>
                <a:lnTo>
                  <a:pt x="2079" y="925"/>
                </a:lnTo>
                <a:lnTo>
                  <a:pt x="2079" y="913"/>
                </a:lnTo>
                <a:lnTo>
                  <a:pt x="2105" y="913"/>
                </a:lnTo>
                <a:lnTo>
                  <a:pt x="2105" y="901"/>
                </a:lnTo>
                <a:lnTo>
                  <a:pt x="2110" y="901"/>
                </a:lnTo>
                <a:lnTo>
                  <a:pt x="2110" y="889"/>
                </a:lnTo>
                <a:lnTo>
                  <a:pt x="2112" y="889"/>
                </a:lnTo>
                <a:lnTo>
                  <a:pt x="2112" y="878"/>
                </a:lnTo>
                <a:lnTo>
                  <a:pt x="2150" y="878"/>
                </a:lnTo>
                <a:lnTo>
                  <a:pt x="2150" y="866"/>
                </a:lnTo>
                <a:lnTo>
                  <a:pt x="2166" y="866"/>
                </a:lnTo>
                <a:lnTo>
                  <a:pt x="2166" y="854"/>
                </a:lnTo>
                <a:lnTo>
                  <a:pt x="2217" y="854"/>
                </a:lnTo>
                <a:lnTo>
                  <a:pt x="2217" y="843"/>
                </a:lnTo>
                <a:lnTo>
                  <a:pt x="2231" y="843"/>
                </a:lnTo>
                <a:lnTo>
                  <a:pt x="2231" y="831"/>
                </a:lnTo>
                <a:lnTo>
                  <a:pt x="2245" y="831"/>
                </a:lnTo>
                <a:lnTo>
                  <a:pt x="2245" y="819"/>
                </a:lnTo>
                <a:lnTo>
                  <a:pt x="2270" y="819"/>
                </a:lnTo>
                <a:lnTo>
                  <a:pt x="2270" y="808"/>
                </a:lnTo>
                <a:lnTo>
                  <a:pt x="2303" y="808"/>
                </a:lnTo>
                <a:lnTo>
                  <a:pt x="2303" y="796"/>
                </a:lnTo>
                <a:lnTo>
                  <a:pt x="2343" y="796"/>
                </a:lnTo>
                <a:lnTo>
                  <a:pt x="2343" y="784"/>
                </a:lnTo>
                <a:lnTo>
                  <a:pt x="2353" y="784"/>
                </a:lnTo>
                <a:lnTo>
                  <a:pt x="2353" y="772"/>
                </a:lnTo>
                <a:lnTo>
                  <a:pt x="2364" y="772"/>
                </a:lnTo>
                <a:lnTo>
                  <a:pt x="2364" y="761"/>
                </a:lnTo>
                <a:lnTo>
                  <a:pt x="2388" y="761"/>
                </a:lnTo>
                <a:lnTo>
                  <a:pt x="2388" y="749"/>
                </a:lnTo>
                <a:lnTo>
                  <a:pt x="2399" y="749"/>
                </a:lnTo>
                <a:lnTo>
                  <a:pt x="2399" y="737"/>
                </a:lnTo>
                <a:lnTo>
                  <a:pt x="2417" y="737"/>
                </a:lnTo>
                <a:lnTo>
                  <a:pt x="2417" y="726"/>
                </a:lnTo>
                <a:lnTo>
                  <a:pt x="2444" y="726"/>
                </a:lnTo>
                <a:lnTo>
                  <a:pt x="2444" y="714"/>
                </a:lnTo>
                <a:lnTo>
                  <a:pt x="2452" y="714"/>
                </a:lnTo>
                <a:lnTo>
                  <a:pt x="2452" y="702"/>
                </a:lnTo>
                <a:lnTo>
                  <a:pt x="2480" y="702"/>
                </a:lnTo>
                <a:lnTo>
                  <a:pt x="2480" y="691"/>
                </a:lnTo>
                <a:lnTo>
                  <a:pt x="2518" y="691"/>
                </a:lnTo>
                <a:lnTo>
                  <a:pt x="2518" y="679"/>
                </a:lnTo>
                <a:lnTo>
                  <a:pt x="2529" y="679"/>
                </a:lnTo>
                <a:lnTo>
                  <a:pt x="2529" y="667"/>
                </a:lnTo>
                <a:lnTo>
                  <a:pt x="2539" y="667"/>
                </a:lnTo>
                <a:lnTo>
                  <a:pt x="2539" y="655"/>
                </a:lnTo>
                <a:lnTo>
                  <a:pt x="2563" y="655"/>
                </a:lnTo>
                <a:lnTo>
                  <a:pt x="2563" y="644"/>
                </a:lnTo>
                <a:lnTo>
                  <a:pt x="2572" y="644"/>
                </a:lnTo>
                <a:lnTo>
                  <a:pt x="2572" y="632"/>
                </a:lnTo>
                <a:lnTo>
                  <a:pt x="2606" y="632"/>
                </a:lnTo>
                <a:lnTo>
                  <a:pt x="2606" y="620"/>
                </a:lnTo>
                <a:lnTo>
                  <a:pt x="2637" y="620"/>
                </a:lnTo>
                <a:lnTo>
                  <a:pt x="2637" y="609"/>
                </a:lnTo>
                <a:lnTo>
                  <a:pt x="2638" y="609"/>
                </a:lnTo>
                <a:lnTo>
                  <a:pt x="2638" y="597"/>
                </a:lnTo>
                <a:lnTo>
                  <a:pt x="2644" y="597"/>
                </a:lnTo>
                <a:lnTo>
                  <a:pt x="2644" y="585"/>
                </a:lnTo>
                <a:lnTo>
                  <a:pt x="2681" y="585"/>
                </a:lnTo>
                <a:lnTo>
                  <a:pt x="2681" y="574"/>
                </a:lnTo>
                <a:lnTo>
                  <a:pt x="2701" y="574"/>
                </a:lnTo>
                <a:lnTo>
                  <a:pt x="2701" y="562"/>
                </a:lnTo>
                <a:lnTo>
                  <a:pt x="2705" y="562"/>
                </a:lnTo>
                <a:lnTo>
                  <a:pt x="2705" y="550"/>
                </a:lnTo>
                <a:lnTo>
                  <a:pt x="2713" y="550"/>
                </a:lnTo>
                <a:lnTo>
                  <a:pt x="2713" y="538"/>
                </a:lnTo>
                <a:lnTo>
                  <a:pt x="2725" y="538"/>
                </a:lnTo>
                <a:lnTo>
                  <a:pt x="2725" y="515"/>
                </a:lnTo>
                <a:lnTo>
                  <a:pt x="2764" y="515"/>
                </a:lnTo>
                <a:lnTo>
                  <a:pt x="2764" y="503"/>
                </a:lnTo>
                <a:lnTo>
                  <a:pt x="2769" y="503"/>
                </a:lnTo>
                <a:lnTo>
                  <a:pt x="2769" y="492"/>
                </a:lnTo>
                <a:lnTo>
                  <a:pt x="2770" y="492"/>
                </a:lnTo>
                <a:lnTo>
                  <a:pt x="2770" y="480"/>
                </a:lnTo>
                <a:lnTo>
                  <a:pt x="2780" y="480"/>
                </a:lnTo>
                <a:lnTo>
                  <a:pt x="2780" y="468"/>
                </a:lnTo>
                <a:lnTo>
                  <a:pt x="2837" y="468"/>
                </a:lnTo>
                <a:lnTo>
                  <a:pt x="2837" y="457"/>
                </a:lnTo>
                <a:lnTo>
                  <a:pt x="2847" y="457"/>
                </a:lnTo>
                <a:lnTo>
                  <a:pt x="2847" y="445"/>
                </a:lnTo>
                <a:lnTo>
                  <a:pt x="2894" y="445"/>
                </a:lnTo>
                <a:lnTo>
                  <a:pt x="2894" y="433"/>
                </a:lnTo>
                <a:lnTo>
                  <a:pt x="2901" y="433"/>
                </a:lnTo>
                <a:lnTo>
                  <a:pt x="2901" y="421"/>
                </a:lnTo>
                <a:lnTo>
                  <a:pt x="2902" y="421"/>
                </a:lnTo>
                <a:lnTo>
                  <a:pt x="2902" y="410"/>
                </a:lnTo>
                <a:lnTo>
                  <a:pt x="2920" y="410"/>
                </a:lnTo>
                <a:lnTo>
                  <a:pt x="2920" y="398"/>
                </a:lnTo>
                <a:lnTo>
                  <a:pt x="2965" y="398"/>
                </a:lnTo>
                <a:lnTo>
                  <a:pt x="2965" y="386"/>
                </a:lnTo>
                <a:lnTo>
                  <a:pt x="2969" y="386"/>
                </a:lnTo>
                <a:lnTo>
                  <a:pt x="2969" y="375"/>
                </a:lnTo>
                <a:lnTo>
                  <a:pt x="2970" y="375"/>
                </a:lnTo>
                <a:lnTo>
                  <a:pt x="2970" y="363"/>
                </a:lnTo>
                <a:lnTo>
                  <a:pt x="2990" y="363"/>
                </a:lnTo>
                <a:lnTo>
                  <a:pt x="2990" y="351"/>
                </a:lnTo>
                <a:lnTo>
                  <a:pt x="2997" y="351"/>
                </a:lnTo>
                <a:lnTo>
                  <a:pt x="2997" y="340"/>
                </a:lnTo>
                <a:lnTo>
                  <a:pt x="3007" y="340"/>
                </a:lnTo>
                <a:lnTo>
                  <a:pt x="3007" y="328"/>
                </a:lnTo>
                <a:lnTo>
                  <a:pt x="3013" y="328"/>
                </a:lnTo>
                <a:lnTo>
                  <a:pt x="3013" y="316"/>
                </a:lnTo>
                <a:lnTo>
                  <a:pt x="3022" y="316"/>
                </a:lnTo>
                <a:lnTo>
                  <a:pt x="3022" y="304"/>
                </a:lnTo>
                <a:lnTo>
                  <a:pt x="3030" y="304"/>
                </a:lnTo>
                <a:lnTo>
                  <a:pt x="3030" y="293"/>
                </a:lnTo>
                <a:lnTo>
                  <a:pt x="3067" y="293"/>
                </a:lnTo>
                <a:lnTo>
                  <a:pt x="3067" y="281"/>
                </a:lnTo>
                <a:lnTo>
                  <a:pt x="3073" y="281"/>
                </a:lnTo>
                <a:lnTo>
                  <a:pt x="3073" y="269"/>
                </a:lnTo>
                <a:lnTo>
                  <a:pt x="3087" y="269"/>
                </a:lnTo>
                <a:lnTo>
                  <a:pt x="3087" y="258"/>
                </a:lnTo>
                <a:lnTo>
                  <a:pt x="3123" y="258"/>
                </a:lnTo>
                <a:lnTo>
                  <a:pt x="3123" y="246"/>
                </a:lnTo>
                <a:lnTo>
                  <a:pt x="3130" y="246"/>
                </a:lnTo>
                <a:lnTo>
                  <a:pt x="3130" y="234"/>
                </a:lnTo>
                <a:lnTo>
                  <a:pt x="3168" y="234"/>
                </a:lnTo>
                <a:lnTo>
                  <a:pt x="3168" y="223"/>
                </a:lnTo>
                <a:lnTo>
                  <a:pt x="3169" y="223"/>
                </a:lnTo>
                <a:lnTo>
                  <a:pt x="3169" y="211"/>
                </a:lnTo>
                <a:lnTo>
                  <a:pt x="3227" y="211"/>
                </a:lnTo>
                <a:lnTo>
                  <a:pt x="3227" y="199"/>
                </a:lnTo>
                <a:lnTo>
                  <a:pt x="3321" y="199"/>
                </a:lnTo>
                <a:lnTo>
                  <a:pt x="3321" y="187"/>
                </a:lnTo>
                <a:lnTo>
                  <a:pt x="3382" y="187"/>
                </a:lnTo>
                <a:lnTo>
                  <a:pt x="3382" y="176"/>
                </a:lnTo>
                <a:lnTo>
                  <a:pt x="3469" y="176"/>
                </a:lnTo>
                <a:lnTo>
                  <a:pt x="3469" y="164"/>
                </a:lnTo>
                <a:lnTo>
                  <a:pt x="3479" y="164"/>
                </a:lnTo>
                <a:lnTo>
                  <a:pt x="3479" y="152"/>
                </a:lnTo>
                <a:lnTo>
                  <a:pt x="3514" y="152"/>
                </a:lnTo>
                <a:lnTo>
                  <a:pt x="3514" y="141"/>
                </a:lnTo>
                <a:lnTo>
                  <a:pt x="3583" y="141"/>
                </a:lnTo>
                <a:lnTo>
                  <a:pt x="3583" y="129"/>
                </a:lnTo>
                <a:lnTo>
                  <a:pt x="3613" y="129"/>
                </a:lnTo>
                <a:lnTo>
                  <a:pt x="3613" y="117"/>
                </a:lnTo>
                <a:lnTo>
                  <a:pt x="3754" y="117"/>
                </a:lnTo>
                <a:lnTo>
                  <a:pt x="3754" y="106"/>
                </a:lnTo>
                <a:lnTo>
                  <a:pt x="3778" y="106"/>
                </a:lnTo>
                <a:lnTo>
                  <a:pt x="3778" y="94"/>
                </a:lnTo>
                <a:lnTo>
                  <a:pt x="3860" y="94"/>
                </a:lnTo>
                <a:lnTo>
                  <a:pt x="3860" y="82"/>
                </a:lnTo>
                <a:lnTo>
                  <a:pt x="3927" y="82"/>
                </a:lnTo>
                <a:lnTo>
                  <a:pt x="3927" y="70"/>
                </a:lnTo>
                <a:lnTo>
                  <a:pt x="4076" y="70"/>
                </a:lnTo>
                <a:lnTo>
                  <a:pt x="4076" y="59"/>
                </a:lnTo>
                <a:lnTo>
                  <a:pt x="4164" y="59"/>
                </a:lnTo>
                <a:lnTo>
                  <a:pt x="4164" y="47"/>
                </a:lnTo>
                <a:lnTo>
                  <a:pt x="4170" y="47"/>
                </a:lnTo>
                <a:lnTo>
                  <a:pt x="4170" y="35"/>
                </a:lnTo>
                <a:lnTo>
                  <a:pt x="4221" y="35"/>
                </a:lnTo>
                <a:lnTo>
                  <a:pt x="4221" y="24"/>
                </a:lnTo>
                <a:lnTo>
                  <a:pt x="4252" y="24"/>
                </a:lnTo>
                <a:lnTo>
                  <a:pt x="4252" y="12"/>
                </a:lnTo>
                <a:lnTo>
                  <a:pt x="4267" y="12"/>
                </a:lnTo>
                <a:lnTo>
                  <a:pt x="4267" y="0"/>
                </a:lnTo>
                <a:lnTo>
                  <a:pt x="4285" y="0"/>
                </a:lnTo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72" name="Freeform 54" descr=" 26672"/>
          <p:cNvSpPr>
            <a:spLocks/>
          </p:cNvSpPr>
          <p:nvPr/>
        </p:nvSpPr>
        <p:spPr bwMode="invGray">
          <a:xfrm flipV="1">
            <a:off x="715963" y="1879600"/>
            <a:ext cx="3146425" cy="2349500"/>
          </a:xfrm>
          <a:custGeom>
            <a:avLst/>
            <a:gdLst>
              <a:gd name="T0" fmla="*/ 2147483647 w 4285"/>
              <a:gd name="T1" fmla="*/ 2147483647 h 4257"/>
              <a:gd name="T2" fmla="*/ 2147483647 w 4285"/>
              <a:gd name="T3" fmla="*/ 2147483647 h 4257"/>
              <a:gd name="T4" fmla="*/ 2147483647 w 4285"/>
              <a:gd name="T5" fmla="*/ 2147483647 h 4257"/>
              <a:gd name="T6" fmla="*/ 2147483647 w 4285"/>
              <a:gd name="T7" fmla="*/ 2147483647 h 4257"/>
              <a:gd name="T8" fmla="*/ 2147483647 w 4285"/>
              <a:gd name="T9" fmla="*/ 2147483647 h 4257"/>
              <a:gd name="T10" fmla="*/ 2147483647 w 4285"/>
              <a:gd name="T11" fmla="*/ 2147483647 h 4257"/>
              <a:gd name="T12" fmla="*/ 2147483647 w 4285"/>
              <a:gd name="T13" fmla="*/ 2147483647 h 4257"/>
              <a:gd name="T14" fmla="*/ 2147483647 w 4285"/>
              <a:gd name="T15" fmla="*/ 2147483647 h 4257"/>
              <a:gd name="T16" fmla="*/ 2147483647 w 4285"/>
              <a:gd name="T17" fmla="*/ 2147483647 h 4257"/>
              <a:gd name="T18" fmla="*/ 2147483647 w 4285"/>
              <a:gd name="T19" fmla="*/ 2147483647 h 4257"/>
              <a:gd name="T20" fmla="*/ 2147483647 w 4285"/>
              <a:gd name="T21" fmla="*/ 2147483647 h 4257"/>
              <a:gd name="T22" fmla="*/ 2147483647 w 4285"/>
              <a:gd name="T23" fmla="*/ 2147483647 h 4257"/>
              <a:gd name="T24" fmla="*/ 2147483647 w 4285"/>
              <a:gd name="T25" fmla="*/ 2147483647 h 4257"/>
              <a:gd name="T26" fmla="*/ 2147483647 w 4285"/>
              <a:gd name="T27" fmla="*/ 2147483647 h 4257"/>
              <a:gd name="T28" fmla="*/ 2147483647 w 4285"/>
              <a:gd name="T29" fmla="*/ 2147483647 h 4257"/>
              <a:gd name="T30" fmla="*/ 2147483647 w 4285"/>
              <a:gd name="T31" fmla="*/ 2147483647 h 4257"/>
              <a:gd name="T32" fmla="*/ 2147483647 w 4285"/>
              <a:gd name="T33" fmla="*/ 2147483647 h 4257"/>
              <a:gd name="T34" fmla="*/ 2147483647 w 4285"/>
              <a:gd name="T35" fmla="*/ 2147483647 h 4257"/>
              <a:gd name="T36" fmla="*/ 2147483647 w 4285"/>
              <a:gd name="T37" fmla="*/ 2147483647 h 4257"/>
              <a:gd name="T38" fmla="*/ 2147483647 w 4285"/>
              <a:gd name="T39" fmla="*/ 2147483647 h 4257"/>
              <a:gd name="T40" fmla="*/ 2147483647 w 4285"/>
              <a:gd name="T41" fmla="*/ 2147483647 h 4257"/>
              <a:gd name="T42" fmla="*/ 2147483647 w 4285"/>
              <a:gd name="T43" fmla="*/ 2147483647 h 4257"/>
              <a:gd name="T44" fmla="*/ 2147483647 w 4285"/>
              <a:gd name="T45" fmla="*/ 2147483647 h 4257"/>
              <a:gd name="T46" fmla="*/ 2147483647 w 4285"/>
              <a:gd name="T47" fmla="*/ 2147483647 h 4257"/>
              <a:gd name="T48" fmla="*/ 2147483647 w 4285"/>
              <a:gd name="T49" fmla="*/ 2147483647 h 4257"/>
              <a:gd name="T50" fmla="*/ 2147483647 w 4285"/>
              <a:gd name="T51" fmla="*/ 2147483647 h 4257"/>
              <a:gd name="T52" fmla="*/ 2147483647 w 4285"/>
              <a:gd name="T53" fmla="*/ 2147483647 h 4257"/>
              <a:gd name="T54" fmla="*/ 2147483647 w 4285"/>
              <a:gd name="T55" fmla="*/ 2147483647 h 4257"/>
              <a:gd name="T56" fmla="*/ 2147483647 w 4285"/>
              <a:gd name="T57" fmla="*/ 2147483647 h 4257"/>
              <a:gd name="T58" fmla="*/ 2147483647 w 4285"/>
              <a:gd name="T59" fmla="*/ 2147483647 h 4257"/>
              <a:gd name="T60" fmla="*/ 2147483647 w 4285"/>
              <a:gd name="T61" fmla="*/ 2147483647 h 4257"/>
              <a:gd name="T62" fmla="*/ 2147483647 w 4285"/>
              <a:gd name="T63" fmla="*/ 2147483647 h 4257"/>
              <a:gd name="T64" fmla="*/ 2147483647 w 4285"/>
              <a:gd name="T65" fmla="*/ 2147483647 h 4257"/>
              <a:gd name="T66" fmla="*/ 2147483647 w 4285"/>
              <a:gd name="T67" fmla="*/ 2147483647 h 4257"/>
              <a:gd name="T68" fmla="*/ 2147483647 w 4285"/>
              <a:gd name="T69" fmla="*/ 2147483647 h 4257"/>
              <a:gd name="T70" fmla="*/ 2147483647 w 4285"/>
              <a:gd name="T71" fmla="*/ 2147483647 h 4257"/>
              <a:gd name="T72" fmla="*/ 2147483647 w 4285"/>
              <a:gd name="T73" fmla="*/ 2147483647 h 4257"/>
              <a:gd name="T74" fmla="*/ 2147483647 w 4285"/>
              <a:gd name="T75" fmla="*/ 2147483647 h 4257"/>
              <a:gd name="T76" fmla="*/ 2147483647 w 4285"/>
              <a:gd name="T77" fmla="*/ 2147483647 h 4257"/>
              <a:gd name="T78" fmla="*/ 2147483647 w 4285"/>
              <a:gd name="T79" fmla="*/ 2147483647 h 4257"/>
              <a:gd name="T80" fmla="*/ 2147483647 w 4285"/>
              <a:gd name="T81" fmla="*/ 2147483647 h 4257"/>
              <a:gd name="T82" fmla="*/ 2147483647 w 4285"/>
              <a:gd name="T83" fmla="*/ 2147483647 h 4257"/>
              <a:gd name="T84" fmla="*/ 2147483647 w 4285"/>
              <a:gd name="T85" fmla="*/ 2147483647 h 4257"/>
              <a:gd name="T86" fmla="*/ 2147483647 w 4285"/>
              <a:gd name="T87" fmla="*/ 2147483647 h 4257"/>
              <a:gd name="T88" fmla="*/ 2147483647 w 4285"/>
              <a:gd name="T89" fmla="*/ 2147483647 h 4257"/>
              <a:gd name="T90" fmla="*/ 2147483647 w 4285"/>
              <a:gd name="T91" fmla="*/ 2147483647 h 4257"/>
              <a:gd name="T92" fmla="*/ 2147483647 w 4285"/>
              <a:gd name="T93" fmla="*/ 2147483647 h 4257"/>
              <a:gd name="T94" fmla="*/ 2147483647 w 4285"/>
              <a:gd name="T95" fmla="*/ 2147483647 h 4257"/>
              <a:gd name="T96" fmla="*/ 2147483647 w 4285"/>
              <a:gd name="T97" fmla="*/ 2147483647 h 4257"/>
              <a:gd name="T98" fmla="*/ 2147483647 w 4285"/>
              <a:gd name="T99" fmla="*/ 2147483647 h 4257"/>
              <a:gd name="T100" fmla="*/ 2147483647 w 4285"/>
              <a:gd name="T101" fmla="*/ 2147483647 h 4257"/>
              <a:gd name="T102" fmla="*/ 2147483647 w 4285"/>
              <a:gd name="T103" fmla="*/ 2147483647 h 4257"/>
              <a:gd name="T104" fmla="*/ 2147483647 w 4285"/>
              <a:gd name="T105" fmla="*/ 2147483647 h 4257"/>
              <a:gd name="T106" fmla="*/ 2147483647 w 4285"/>
              <a:gd name="T107" fmla="*/ 2147483647 h 4257"/>
              <a:gd name="T108" fmla="*/ 2147483647 w 4285"/>
              <a:gd name="T109" fmla="*/ 2147483647 h 4257"/>
              <a:gd name="T110" fmla="*/ 2147483647 w 4285"/>
              <a:gd name="T111" fmla="*/ 2147483647 h 4257"/>
              <a:gd name="T112" fmla="*/ 2147483647 w 4285"/>
              <a:gd name="T113" fmla="*/ 2147483647 h 4257"/>
              <a:gd name="T114" fmla="*/ 2147483647 w 4285"/>
              <a:gd name="T115" fmla="*/ 2147483647 h 4257"/>
              <a:gd name="T116" fmla="*/ 2147483647 w 4285"/>
              <a:gd name="T117" fmla="*/ 2147483647 h 425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285"/>
              <a:gd name="T178" fmla="*/ 0 h 4257"/>
              <a:gd name="T179" fmla="*/ 4285 w 4285"/>
              <a:gd name="T180" fmla="*/ 4257 h 4257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285" h="4257">
                <a:moveTo>
                  <a:pt x="0" y="4257"/>
                </a:moveTo>
                <a:lnTo>
                  <a:pt x="2" y="4257"/>
                </a:lnTo>
                <a:lnTo>
                  <a:pt x="2" y="4249"/>
                </a:lnTo>
                <a:lnTo>
                  <a:pt x="5" y="4249"/>
                </a:lnTo>
                <a:lnTo>
                  <a:pt x="5" y="4232"/>
                </a:lnTo>
                <a:lnTo>
                  <a:pt x="7" y="4232"/>
                </a:lnTo>
                <a:lnTo>
                  <a:pt x="7" y="4223"/>
                </a:lnTo>
                <a:lnTo>
                  <a:pt x="9" y="4223"/>
                </a:lnTo>
                <a:lnTo>
                  <a:pt x="9" y="4215"/>
                </a:lnTo>
                <a:lnTo>
                  <a:pt x="12" y="4215"/>
                </a:lnTo>
                <a:lnTo>
                  <a:pt x="12" y="4206"/>
                </a:lnTo>
                <a:lnTo>
                  <a:pt x="15" y="4206"/>
                </a:lnTo>
                <a:lnTo>
                  <a:pt x="15" y="4198"/>
                </a:lnTo>
                <a:lnTo>
                  <a:pt x="21" y="4198"/>
                </a:lnTo>
                <a:lnTo>
                  <a:pt x="21" y="4181"/>
                </a:lnTo>
                <a:lnTo>
                  <a:pt x="24" y="4181"/>
                </a:lnTo>
                <a:lnTo>
                  <a:pt x="24" y="4172"/>
                </a:lnTo>
                <a:lnTo>
                  <a:pt x="26" y="4172"/>
                </a:lnTo>
                <a:lnTo>
                  <a:pt x="26" y="4155"/>
                </a:lnTo>
                <a:lnTo>
                  <a:pt x="29" y="4155"/>
                </a:lnTo>
                <a:lnTo>
                  <a:pt x="29" y="4138"/>
                </a:lnTo>
                <a:lnTo>
                  <a:pt x="30" y="4138"/>
                </a:lnTo>
                <a:lnTo>
                  <a:pt x="30" y="4129"/>
                </a:lnTo>
                <a:lnTo>
                  <a:pt x="32" y="4129"/>
                </a:lnTo>
                <a:lnTo>
                  <a:pt x="32" y="4112"/>
                </a:lnTo>
                <a:lnTo>
                  <a:pt x="35" y="4112"/>
                </a:lnTo>
                <a:lnTo>
                  <a:pt x="35" y="4104"/>
                </a:lnTo>
                <a:lnTo>
                  <a:pt x="37" y="4104"/>
                </a:lnTo>
                <a:lnTo>
                  <a:pt x="37" y="4087"/>
                </a:lnTo>
                <a:lnTo>
                  <a:pt x="38" y="4087"/>
                </a:lnTo>
                <a:lnTo>
                  <a:pt x="38" y="4078"/>
                </a:lnTo>
                <a:lnTo>
                  <a:pt x="42" y="4078"/>
                </a:lnTo>
                <a:lnTo>
                  <a:pt x="42" y="4061"/>
                </a:lnTo>
                <a:lnTo>
                  <a:pt x="43" y="4061"/>
                </a:lnTo>
                <a:lnTo>
                  <a:pt x="43" y="4052"/>
                </a:lnTo>
                <a:lnTo>
                  <a:pt x="48" y="4052"/>
                </a:lnTo>
                <a:lnTo>
                  <a:pt x="48" y="4044"/>
                </a:lnTo>
                <a:lnTo>
                  <a:pt x="49" y="4044"/>
                </a:lnTo>
                <a:lnTo>
                  <a:pt x="49" y="4035"/>
                </a:lnTo>
                <a:lnTo>
                  <a:pt x="50" y="4035"/>
                </a:lnTo>
                <a:lnTo>
                  <a:pt x="50" y="4027"/>
                </a:lnTo>
                <a:lnTo>
                  <a:pt x="55" y="4027"/>
                </a:lnTo>
                <a:lnTo>
                  <a:pt x="55" y="4010"/>
                </a:lnTo>
                <a:lnTo>
                  <a:pt x="58" y="4010"/>
                </a:lnTo>
                <a:lnTo>
                  <a:pt x="58" y="4001"/>
                </a:lnTo>
                <a:lnTo>
                  <a:pt x="61" y="4001"/>
                </a:lnTo>
                <a:lnTo>
                  <a:pt x="61" y="3993"/>
                </a:lnTo>
                <a:lnTo>
                  <a:pt x="62" y="3993"/>
                </a:lnTo>
                <a:lnTo>
                  <a:pt x="62" y="3984"/>
                </a:lnTo>
                <a:lnTo>
                  <a:pt x="63" y="3984"/>
                </a:lnTo>
                <a:lnTo>
                  <a:pt x="63" y="3976"/>
                </a:lnTo>
                <a:lnTo>
                  <a:pt x="65" y="3976"/>
                </a:lnTo>
                <a:lnTo>
                  <a:pt x="65" y="3967"/>
                </a:lnTo>
                <a:lnTo>
                  <a:pt x="69" y="3967"/>
                </a:lnTo>
                <a:lnTo>
                  <a:pt x="69" y="3958"/>
                </a:lnTo>
                <a:lnTo>
                  <a:pt x="70" y="3958"/>
                </a:lnTo>
                <a:lnTo>
                  <a:pt x="70" y="3950"/>
                </a:lnTo>
                <a:lnTo>
                  <a:pt x="77" y="3950"/>
                </a:lnTo>
                <a:lnTo>
                  <a:pt x="77" y="3941"/>
                </a:lnTo>
                <a:lnTo>
                  <a:pt x="78" y="3941"/>
                </a:lnTo>
                <a:lnTo>
                  <a:pt x="78" y="3924"/>
                </a:lnTo>
                <a:lnTo>
                  <a:pt x="79" y="3924"/>
                </a:lnTo>
                <a:lnTo>
                  <a:pt x="79" y="3916"/>
                </a:lnTo>
                <a:lnTo>
                  <a:pt x="82" y="3916"/>
                </a:lnTo>
                <a:lnTo>
                  <a:pt x="82" y="3907"/>
                </a:lnTo>
                <a:lnTo>
                  <a:pt x="83" y="3907"/>
                </a:lnTo>
                <a:lnTo>
                  <a:pt x="83" y="3899"/>
                </a:lnTo>
                <a:lnTo>
                  <a:pt x="84" y="3899"/>
                </a:lnTo>
                <a:lnTo>
                  <a:pt x="84" y="3890"/>
                </a:lnTo>
                <a:lnTo>
                  <a:pt x="89" y="3890"/>
                </a:lnTo>
                <a:lnTo>
                  <a:pt x="89" y="3873"/>
                </a:lnTo>
                <a:lnTo>
                  <a:pt x="90" y="3873"/>
                </a:lnTo>
                <a:lnTo>
                  <a:pt x="90" y="3864"/>
                </a:lnTo>
                <a:lnTo>
                  <a:pt x="95" y="3864"/>
                </a:lnTo>
                <a:lnTo>
                  <a:pt x="95" y="3856"/>
                </a:lnTo>
                <a:lnTo>
                  <a:pt x="100" y="3856"/>
                </a:lnTo>
                <a:lnTo>
                  <a:pt x="100" y="3847"/>
                </a:lnTo>
                <a:lnTo>
                  <a:pt x="105" y="3847"/>
                </a:lnTo>
                <a:lnTo>
                  <a:pt x="105" y="3839"/>
                </a:lnTo>
                <a:lnTo>
                  <a:pt x="106" y="3839"/>
                </a:lnTo>
                <a:lnTo>
                  <a:pt x="106" y="3830"/>
                </a:lnTo>
                <a:lnTo>
                  <a:pt x="110" y="3830"/>
                </a:lnTo>
                <a:lnTo>
                  <a:pt x="110" y="3813"/>
                </a:lnTo>
                <a:lnTo>
                  <a:pt x="113" y="3813"/>
                </a:lnTo>
                <a:lnTo>
                  <a:pt x="113" y="3805"/>
                </a:lnTo>
                <a:lnTo>
                  <a:pt x="123" y="3805"/>
                </a:lnTo>
                <a:lnTo>
                  <a:pt x="123" y="3796"/>
                </a:lnTo>
                <a:lnTo>
                  <a:pt x="124" y="3796"/>
                </a:lnTo>
                <a:lnTo>
                  <a:pt x="124" y="3787"/>
                </a:lnTo>
                <a:lnTo>
                  <a:pt x="129" y="3787"/>
                </a:lnTo>
                <a:lnTo>
                  <a:pt x="129" y="3779"/>
                </a:lnTo>
                <a:lnTo>
                  <a:pt x="130" y="3779"/>
                </a:lnTo>
                <a:lnTo>
                  <a:pt x="130" y="3770"/>
                </a:lnTo>
                <a:lnTo>
                  <a:pt x="134" y="3770"/>
                </a:lnTo>
                <a:lnTo>
                  <a:pt x="134" y="3762"/>
                </a:lnTo>
                <a:lnTo>
                  <a:pt x="136" y="3762"/>
                </a:lnTo>
                <a:lnTo>
                  <a:pt x="136" y="3753"/>
                </a:lnTo>
                <a:lnTo>
                  <a:pt x="138" y="3753"/>
                </a:lnTo>
                <a:lnTo>
                  <a:pt x="138" y="3745"/>
                </a:lnTo>
                <a:lnTo>
                  <a:pt x="144" y="3745"/>
                </a:lnTo>
                <a:lnTo>
                  <a:pt x="144" y="3736"/>
                </a:lnTo>
                <a:lnTo>
                  <a:pt x="146" y="3736"/>
                </a:lnTo>
                <a:lnTo>
                  <a:pt x="146" y="3728"/>
                </a:lnTo>
                <a:lnTo>
                  <a:pt x="151" y="3728"/>
                </a:lnTo>
                <a:lnTo>
                  <a:pt x="151" y="3719"/>
                </a:lnTo>
                <a:lnTo>
                  <a:pt x="154" y="3719"/>
                </a:lnTo>
                <a:lnTo>
                  <a:pt x="154" y="3710"/>
                </a:lnTo>
                <a:lnTo>
                  <a:pt x="161" y="3710"/>
                </a:lnTo>
                <a:lnTo>
                  <a:pt x="161" y="3702"/>
                </a:lnTo>
                <a:lnTo>
                  <a:pt x="164" y="3702"/>
                </a:lnTo>
                <a:lnTo>
                  <a:pt x="164" y="3685"/>
                </a:lnTo>
                <a:lnTo>
                  <a:pt x="177" y="3685"/>
                </a:lnTo>
                <a:lnTo>
                  <a:pt x="177" y="3676"/>
                </a:lnTo>
                <a:lnTo>
                  <a:pt x="179" y="3676"/>
                </a:lnTo>
                <a:lnTo>
                  <a:pt x="179" y="3668"/>
                </a:lnTo>
                <a:lnTo>
                  <a:pt x="181" y="3668"/>
                </a:lnTo>
                <a:lnTo>
                  <a:pt x="181" y="3659"/>
                </a:lnTo>
                <a:lnTo>
                  <a:pt x="183" y="3659"/>
                </a:lnTo>
                <a:lnTo>
                  <a:pt x="183" y="3651"/>
                </a:lnTo>
                <a:lnTo>
                  <a:pt x="186" y="3651"/>
                </a:lnTo>
                <a:lnTo>
                  <a:pt x="186" y="3642"/>
                </a:lnTo>
                <a:lnTo>
                  <a:pt x="188" y="3642"/>
                </a:lnTo>
                <a:lnTo>
                  <a:pt x="188" y="3634"/>
                </a:lnTo>
                <a:lnTo>
                  <a:pt x="190" y="3634"/>
                </a:lnTo>
                <a:lnTo>
                  <a:pt x="190" y="3625"/>
                </a:lnTo>
                <a:lnTo>
                  <a:pt x="197" y="3625"/>
                </a:lnTo>
                <a:lnTo>
                  <a:pt x="197" y="3616"/>
                </a:lnTo>
                <a:lnTo>
                  <a:pt x="200" y="3616"/>
                </a:lnTo>
                <a:lnTo>
                  <a:pt x="200" y="3608"/>
                </a:lnTo>
                <a:lnTo>
                  <a:pt x="208" y="3608"/>
                </a:lnTo>
                <a:lnTo>
                  <a:pt x="208" y="3599"/>
                </a:lnTo>
                <a:lnTo>
                  <a:pt x="213" y="3599"/>
                </a:lnTo>
                <a:lnTo>
                  <a:pt x="213" y="3591"/>
                </a:lnTo>
                <a:lnTo>
                  <a:pt x="218" y="3591"/>
                </a:lnTo>
                <a:lnTo>
                  <a:pt x="218" y="3582"/>
                </a:lnTo>
                <a:lnTo>
                  <a:pt x="221" y="3582"/>
                </a:lnTo>
                <a:lnTo>
                  <a:pt x="221" y="3574"/>
                </a:lnTo>
                <a:lnTo>
                  <a:pt x="222" y="3574"/>
                </a:lnTo>
                <a:lnTo>
                  <a:pt x="222" y="3565"/>
                </a:lnTo>
                <a:lnTo>
                  <a:pt x="225" y="3565"/>
                </a:lnTo>
                <a:lnTo>
                  <a:pt x="225" y="3557"/>
                </a:lnTo>
                <a:lnTo>
                  <a:pt x="226" y="3557"/>
                </a:lnTo>
                <a:lnTo>
                  <a:pt x="226" y="3548"/>
                </a:lnTo>
                <a:lnTo>
                  <a:pt x="233" y="3548"/>
                </a:lnTo>
                <a:lnTo>
                  <a:pt x="233" y="3540"/>
                </a:lnTo>
                <a:lnTo>
                  <a:pt x="234" y="3540"/>
                </a:lnTo>
                <a:lnTo>
                  <a:pt x="234" y="3531"/>
                </a:lnTo>
                <a:lnTo>
                  <a:pt x="235" y="3531"/>
                </a:lnTo>
                <a:lnTo>
                  <a:pt x="235" y="3522"/>
                </a:lnTo>
                <a:lnTo>
                  <a:pt x="237" y="3522"/>
                </a:lnTo>
                <a:lnTo>
                  <a:pt x="237" y="3505"/>
                </a:lnTo>
                <a:lnTo>
                  <a:pt x="239" y="3505"/>
                </a:lnTo>
                <a:lnTo>
                  <a:pt x="239" y="3497"/>
                </a:lnTo>
                <a:lnTo>
                  <a:pt x="249" y="3497"/>
                </a:lnTo>
                <a:lnTo>
                  <a:pt x="249" y="3480"/>
                </a:lnTo>
                <a:lnTo>
                  <a:pt x="260" y="3480"/>
                </a:lnTo>
                <a:lnTo>
                  <a:pt x="260" y="3471"/>
                </a:lnTo>
                <a:lnTo>
                  <a:pt x="265" y="3471"/>
                </a:lnTo>
                <a:lnTo>
                  <a:pt x="265" y="3463"/>
                </a:lnTo>
                <a:lnTo>
                  <a:pt x="268" y="3463"/>
                </a:lnTo>
                <a:lnTo>
                  <a:pt x="268" y="3454"/>
                </a:lnTo>
                <a:lnTo>
                  <a:pt x="273" y="3454"/>
                </a:lnTo>
                <a:lnTo>
                  <a:pt x="273" y="3445"/>
                </a:lnTo>
                <a:lnTo>
                  <a:pt x="274" y="3445"/>
                </a:lnTo>
                <a:lnTo>
                  <a:pt x="274" y="3428"/>
                </a:lnTo>
                <a:lnTo>
                  <a:pt x="283" y="3428"/>
                </a:lnTo>
                <a:lnTo>
                  <a:pt x="283" y="3420"/>
                </a:lnTo>
                <a:lnTo>
                  <a:pt x="286" y="3420"/>
                </a:lnTo>
                <a:lnTo>
                  <a:pt x="286" y="3411"/>
                </a:lnTo>
                <a:lnTo>
                  <a:pt x="287" y="3411"/>
                </a:lnTo>
                <a:lnTo>
                  <a:pt x="287" y="3403"/>
                </a:lnTo>
                <a:lnTo>
                  <a:pt x="290" y="3403"/>
                </a:lnTo>
                <a:lnTo>
                  <a:pt x="290" y="3394"/>
                </a:lnTo>
                <a:lnTo>
                  <a:pt x="298" y="3394"/>
                </a:lnTo>
                <a:lnTo>
                  <a:pt x="298" y="3385"/>
                </a:lnTo>
                <a:lnTo>
                  <a:pt x="299" y="3385"/>
                </a:lnTo>
                <a:lnTo>
                  <a:pt x="299" y="3377"/>
                </a:lnTo>
                <a:lnTo>
                  <a:pt x="300" y="3377"/>
                </a:lnTo>
                <a:lnTo>
                  <a:pt x="300" y="3368"/>
                </a:lnTo>
                <a:lnTo>
                  <a:pt x="310" y="3368"/>
                </a:lnTo>
                <a:lnTo>
                  <a:pt x="310" y="3360"/>
                </a:lnTo>
                <a:lnTo>
                  <a:pt x="328" y="3360"/>
                </a:lnTo>
                <a:lnTo>
                  <a:pt x="328" y="3351"/>
                </a:lnTo>
                <a:lnTo>
                  <a:pt x="334" y="3351"/>
                </a:lnTo>
                <a:lnTo>
                  <a:pt x="334" y="3343"/>
                </a:lnTo>
                <a:lnTo>
                  <a:pt x="341" y="3343"/>
                </a:lnTo>
                <a:lnTo>
                  <a:pt x="341" y="3325"/>
                </a:lnTo>
                <a:lnTo>
                  <a:pt x="369" y="3325"/>
                </a:lnTo>
                <a:lnTo>
                  <a:pt x="369" y="3317"/>
                </a:lnTo>
                <a:lnTo>
                  <a:pt x="374" y="3317"/>
                </a:lnTo>
                <a:lnTo>
                  <a:pt x="374" y="3308"/>
                </a:lnTo>
                <a:lnTo>
                  <a:pt x="378" y="3308"/>
                </a:lnTo>
                <a:lnTo>
                  <a:pt x="378" y="3300"/>
                </a:lnTo>
                <a:lnTo>
                  <a:pt x="390" y="3300"/>
                </a:lnTo>
                <a:lnTo>
                  <a:pt x="390" y="3291"/>
                </a:lnTo>
                <a:lnTo>
                  <a:pt x="398" y="3291"/>
                </a:lnTo>
                <a:lnTo>
                  <a:pt x="398" y="3283"/>
                </a:lnTo>
                <a:lnTo>
                  <a:pt x="402" y="3283"/>
                </a:lnTo>
                <a:lnTo>
                  <a:pt x="402" y="3274"/>
                </a:lnTo>
                <a:lnTo>
                  <a:pt x="403" y="3274"/>
                </a:lnTo>
                <a:lnTo>
                  <a:pt x="403" y="3265"/>
                </a:lnTo>
                <a:lnTo>
                  <a:pt x="405" y="3265"/>
                </a:lnTo>
                <a:lnTo>
                  <a:pt x="405" y="3257"/>
                </a:lnTo>
                <a:lnTo>
                  <a:pt x="409" y="3257"/>
                </a:lnTo>
                <a:lnTo>
                  <a:pt x="409" y="3248"/>
                </a:lnTo>
                <a:lnTo>
                  <a:pt x="411" y="3248"/>
                </a:lnTo>
                <a:lnTo>
                  <a:pt x="411" y="3240"/>
                </a:lnTo>
                <a:lnTo>
                  <a:pt x="427" y="3240"/>
                </a:lnTo>
                <a:lnTo>
                  <a:pt x="427" y="3231"/>
                </a:lnTo>
                <a:lnTo>
                  <a:pt x="429" y="3231"/>
                </a:lnTo>
                <a:lnTo>
                  <a:pt x="429" y="3222"/>
                </a:lnTo>
                <a:lnTo>
                  <a:pt x="430" y="3222"/>
                </a:lnTo>
                <a:lnTo>
                  <a:pt x="430" y="3214"/>
                </a:lnTo>
                <a:lnTo>
                  <a:pt x="434" y="3214"/>
                </a:lnTo>
                <a:lnTo>
                  <a:pt x="434" y="3205"/>
                </a:lnTo>
                <a:lnTo>
                  <a:pt x="440" y="3205"/>
                </a:lnTo>
                <a:lnTo>
                  <a:pt x="440" y="3197"/>
                </a:lnTo>
                <a:lnTo>
                  <a:pt x="449" y="3197"/>
                </a:lnTo>
                <a:lnTo>
                  <a:pt x="449" y="3188"/>
                </a:lnTo>
                <a:lnTo>
                  <a:pt x="450" y="3188"/>
                </a:lnTo>
                <a:lnTo>
                  <a:pt x="450" y="3179"/>
                </a:lnTo>
                <a:lnTo>
                  <a:pt x="451" y="3179"/>
                </a:lnTo>
                <a:lnTo>
                  <a:pt x="451" y="3171"/>
                </a:lnTo>
                <a:lnTo>
                  <a:pt x="456" y="3171"/>
                </a:lnTo>
                <a:lnTo>
                  <a:pt x="456" y="3162"/>
                </a:lnTo>
                <a:lnTo>
                  <a:pt x="463" y="3162"/>
                </a:lnTo>
                <a:lnTo>
                  <a:pt x="463" y="3154"/>
                </a:lnTo>
                <a:lnTo>
                  <a:pt x="468" y="3154"/>
                </a:lnTo>
                <a:lnTo>
                  <a:pt x="468" y="3145"/>
                </a:lnTo>
                <a:lnTo>
                  <a:pt x="474" y="3145"/>
                </a:lnTo>
                <a:lnTo>
                  <a:pt x="474" y="3137"/>
                </a:lnTo>
                <a:lnTo>
                  <a:pt x="477" y="3137"/>
                </a:lnTo>
                <a:lnTo>
                  <a:pt x="477" y="3128"/>
                </a:lnTo>
                <a:lnTo>
                  <a:pt x="488" y="3128"/>
                </a:lnTo>
                <a:lnTo>
                  <a:pt x="488" y="3119"/>
                </a:lnTo>
                <a:lnTo>
                  <a:pt x="491" y="3119"/>
                </a:lnTo>
                <a:lnTo>
                  <a:pt x="491" y="3102"/>
                </a:lnTo>
                <a:lnTo>
                  <a:pt x="497" y="3102"/>
                </a:lnTo>
                <a:lnTo>
                  <a:pt x="497" y="3094"/>
                </a:lnTo>
                <a:lnTo>
                  <a:pt x="498" y="3094"/>
                </a:lnTo>
                <a:lnTo>
                  <a:pt x="498" y="3085"/>
                </a:lnTo>
                <a:lnTo>
                  <a:pt x="502" y="3085"/>
                </a:lnTo>
                <a:lnTo>
                  <a:pt x="502" y="3076"/>
                </a:lnTo>
                <a:lnTo>
                  <a:pt x="504" y="3076"/>
                </a:lnTo>
                <a:lnTo>
                  <a:pt x="504" y="3068"/>
                </a:lnTo>
                <a:lnTo>
                  <a:pt x="506" y="3068"/>
                </a:lnTo>
                <a:lnTo>
                  <a:pt x="506" y="3059"/>
                </a:lnTo>
                <a:lnTo>
                  <a:pt x="515" y="3059"/>
                </a:lnTo>
                <a:lnTo>
                  <a:pt x="515" y="3042"/>
                </a:lnTo>
                <a:lnTo>
                  <a:pt x="529" y="3042"/>
                </a:lnTo>
                <a:lnTo>
                  <a:pt x="529" y="3033"/>
                </a:lnTo>
                <a:lnTo>
                  <a:pt x="533" y="3033"/>
                </a:lnTo>
                <a:lnTo>
                  <a:pt x="533" y="3016"/>
                </a:lnTo>
                <a:lnTo>
                  <a:pt x="539" y="3016"/>
                </a:lnTo>
                <a:lnTo>
                  <a:pt x="539" y="3008"/>
                </a:lnTo>
                <a:lnTo>
                  <a:pt x="540" y="3008"/>
                </a:lnTo>
                <a:lnTo>
                  <a:pt x="540" y="2999"/>
                </a:lnTo>
                <a:lnTo>
                  <a:pt x="542" y="2999"/>
                </a:lnTo>
                <a:lnTo>
                  <a:pt x="542" y="2990"/>
                </a:lnTo>
                <a:lnTo>
                  <a:pt x="546" y="2990"/>
                </a:lnTo>
                <a:lnTo>
                  <a:pt x="546" y="2982"/>
                </a:lnTo>
                <a:lnTo>
                  <a:pt x="556" y="2982"/>
                </a:lnTo>
                <a:lnTo>
                  <a:pt x="556" y="2973"/>
                </a:lnTo>
                <a:lnTo>
                  <a:pt x="559" y="2973"/>
                </a:lnTo>
                <a:lnTo>
                  <a:pt x="559" y="2965"/>
                </a:lnTo>
                <a:lnTo>
                  <a:pt x="563" y="2965"/>
                </a:lnTo>
                <a:lnTo>
                  <a:pt x="563" y="2956"/>
                </a:lnTo>
                <a:lnTo>
                  <a:pt x="587" y="2956"/>
                </a:lnTo>
                <a:lnTo>
                  <a:pt x="587" y="2947"/>
                </a:lnTo>
                <a:lnTo>
                  <a:pt x="599" y="2947"/>
                </a:lnTo>
                <a:lnTo>
                  <a:pt x="599" y="2939"/>
                </a:lnTo>
                <a:lnTo>
                  <a:pt x="600" y="2939"/>
                </a:lnTo>
                <a:lnTo>
                  <a:pt x="600" y="2930"/>
                </a:lnTo>
                <a:lnTo>
                  <a:pt x="613" y="2930"/>
                </a:lnTo>
                <a:lnTo>
                  <a:pt x="613" y="2913"/>
                </a:lnTo>
                <a:lnTo>
                  <a:pt x="619" y="2913"/>
                </a:lnTo>
                <a:lnTo>
                  <a:pt x="619" y="2904"/>
                </a:lnTo>
                <a:lnTo>
                  <a:pt x="624" y="2904"/>
                </a:lnTo>
                <a:lnTo>
                  <a:pt x="624" y="2896"/>
                </a:lnTo>
                <a:lnTo>
                  <a:pt x="631" y="2896"/>
                </a:lnTo>
                <a:lnTo>
                  <a:pt x="631" y="2887"/>
                </a:lnTo>
                <a:lnTo>
                  <a:pt x="632" y="2887"/>
                </a:lnTo>
                <a:lnTo>
                  <a:pt x="632" y="2879"/>
                </a:lnTo>
                <a:lnTo>
                  <a:pt x="640" y="2879"/>
                </a:lnTo>
                <a:lnTo>
                  <a:pt x="640" y="2870"/>
                </a:lnTo>
                <a:lnTo>
                  <a:pt x="650" y="2870"/>
                </a:lnTo>
                <a:lnTo>
                  <a:pt x="650" y="2853"/>
                </a:lnTo>
                <a:lnTo>
                  <a:pt x="655" y="2853"/>
                </a:lnTo>
                <a:lnTo>
                  <a:pt x="655" y="2844"/>
                </a:lnTo>
                <a:lnTo>
                  <a:pt x="661" y="2844"/>
                </a:lnTo>
                <a:lnTo>
                  <a:pt x="661" y="2835"/>
                </a:lnTo>
                <a:lnTo>
                  <a:pt x="666" y="2835"/>
                </a:lnTo>
                <a:lnTo>
                  <a:pt x="666" y="2827"/>
                </a:lnTo>
                <a:lnTo>
                  <a:pt x="679" y="2827"/>
                </a:lnTo>
                <a:lnTo>
                  <a:pt x="679" y="2810"/>
                </a:lnTo>
                <a:lnTo>
                  <a:pt x="682" y="2810"/>
                </a:lnTo>
                <a:lnTo>
                  <a:pt x="682" y="2801"/>
                </a:lnTo>
                <a:lnTo>
                  <a:pt x="688" y="2801"/>
                </a:lnTo>
                <a:lnTo>
                  <a:pt x="688" y="2792"/>
                </a:lnTo>
                <a:lnTo>
                  <a:pt x="689" y="2792"/>
                </a:lnTo>
                <a:lnTo>
                  <a:pt x="689" y="2784"/>
                </a:lnTo>
                <a:lnTo>
                  <a:pt x="699" y="2784"/>
                </a:lnTo>
                <a:lnTo>
                  <a:pt x="699" y="2775"/>
                </a:lnTo>
                <a:lnTo>
                  <a:pt x="711" y="2775"/>
                </a:lnTo>
                <a:lnTo>
                  <a:pt x="711" y="2767"/>
                </a:lnTo>
                <a:lnTo>
                  <a:pt x="720" y="2767"/>
                </a:lnTo>
                <a:lnTo>
                  <a:pt x="720" y="2749"/>
                </a:lnTo>
                <a:lnTo>
                  <a:pt x="731" y="2749"/>
                </a:lnTo>
                <a:lnTo>
                  <a:pt x="731" y="2741"/>
                </a:lnTo>
                <a:lnTo>
                  <a:pt x="753" y="2741"/>
                </a:lnTo>
                <a:lnTo>
                  <a:pt x="753" y="2732"/>
                </a:lnTo>
                <a:lnTo>
                  <a:pt x="763" y="2732"/>
                </a:lnTo>
                <a:lnTo>
                  <a:pt x="763" y="2724"/>
                </a:lnTo>
                <a:lnTo>
                  <a:pt x="766" y="2724"/>
                </a:lnTo>
                <a:lnTo>
                  <a:pt x="766" y="2715"/>
                </a:lnTo>
                <a:lnTo>
                  <a:pt x="777" y="2715"/>
                </a:lnTo>
                <a:lnTo>
                  <a:pt x="777" y="2706"/>
                </a:lnTo>
                <a:lnTo>
                  <a:pt x="788" y="2706"/>
                </a:lnTo>
                <a:lnTo>
                  <a:pt x="788" y="2698"/>
                </a:lnTo>
                <a:lnTo>
                  <a:pt x="789" y="2698"/>
                </a:lnTo>
                <a:lnTo>
                  <a:pt x="789" y="2689"/>
                </a:lnTo>
                <a:lnTo>
                  <a:pt x="799" y="2689"/>
                </a:lnTo>
                <a:lnTo>
                  <a:pt x="799" y="2681"/>
                </a:lnTo>
                <a:lnTo>
                  <a:pt x="808" y="2681"/>
                </a:lnTo>
                <a:lnTo>
                  <a:pt x="808" y="2672"/>
                </a:lnTo>
                <a:lnTo>
                  <a:pt x="810" y="2672"/>
                </a:lnTo>
                <a:lnTo>
                  <a:pt x="810" y="2663"/>
                </a:lnTo>
                <a:lnTo>
                  <a:pt x="815" y="2663"/>
                </a:lnTo>
                <a:lnTo>
                  <a:pt x="815" y="2655"/>
                </a:lnTo>
                <a:lnTo>
                  <a:pt x="816" y="2655"/>
                </a:lnTo>
                <a:lnTo>
                  <a:pt x="816" y="2646"/>
                </a:lnTo>
                <a:lnTo>
                  <a:pt x="820" y="2646"/>
                </a:lnTo>
                <a:lnTo>
                  <a:pt x="820" y="2637"/>
                </a:lnTo>
                <a:lnTo>
                  <a:pt x="822" y="2637"/>
                </a:lnTo>
                <a:lnTo>
                  <a:pt x="822" y="2629"/>
                </a:lnTo>
                <a:lnTo>
                  <a:pt x="823" y="2629"/>
                </a:lnTo>
                <a:lnTo>
                  <a:pt x="823" y="2612"/>
                </a:lnTo>
                <a:lnTo>
                  <a:pt x="824" y="2612"/>
                </a:lnTo>
                <a:lnTo>
                  <a:pt x="824" y="2603"/>
                </a:lnTo>
                <a:lnTo>
                  <a:pt x="833" y="2603"/>
                </a:lnTo>
                <a:lnTo>
                  <a:pt x="833" y="2594"/>
                </a:lnTo>
                <a:lnTo>
                  <a:pt x="837" y="2594"/>
                </a:lnTo>
                <a:lnTo>
                  <a:pt x="837" y="2586"/>
                </a:lnTo>
                <a:lnTo>
                  <a:pt x="841" y="2586"/>
                </a:lnTo>
                <a:lnTo>
                  <a:pt x="841" y="2569"/>
                </a:lnTo>
                <a:lnTo>
                  <a:pt x="848" y="2569"/>
                </a:lnTo>
                <a:lnTo>
                  <a:pt x="848" y="2560"/>
                </a:lnTo>
                <a:lnTo>
                  <a:pt x="853" y="2560"/>
                </a:lnTo>
                <a:lnTo>
                  <a:pt x="853" y="2551"/>
                </a:lnTo>
                <a:lnTo>
                  <a:pt x="858" y="2551"/>
                </a:lnTo>
                <a:lnTo>
                  <a:pt x="858" y="2543"/>
                </a:lnTo>
                <a:lnTo>
                  <a:pt x="861" y="2543"/>
                </a:lnTo>
                <a:lnTo>
                  <a:pt x="861" y="2534"/>
                </a:lnTo>
                <a:lnTo>
                  <a:pt x="868" y="2534"/>
                </a:lnTo>
                <a:lnTo>
                  <a:pt x="868" y="2526"/>
                </a:lnTo>
                <a:lnTo>
                  <a:pt x="869" y="2526"/>
                </a:lnTo>
                <a:lnTo>
                  <a:pt x="869" y="2517"/>
                </a:lnTo>
                <a:lnTo>
                  <a:pt x="883" y="2517"/>
                </a:lnTo>
                <a:lnTo>
                  <a:pt x="883" y="2508"/>
                </a:lnTo>
                <a:lnTo>
                  <a:pt x="887" y="2508"/>
                </a:lnTo>
                <a:lnTo>
                  <a:pt x="887" y="2500"/>
                </a:lnTo>
                <a:lnTo>
                  <a:pt x="890" y="2500"/>
                </a:lnTo>
                <a:lnTo>
                  <a:pt x="890" y="2491"/>
                </a:lnTo>
                <a:lnTo>
                  <a:pt x="892" y="2491"/>
                </a:lnTo>
                <a:lnTo>
                  <a:pt x="892" y="2483"/>
                </a:lnTo>
                <a:lnTo>
                  <a:pt x="897" y="2483"/>
                </a:lnTo>
                <a:lnTo>
                  <a:pt x="897" y="2474"/>
                </a:lnTo>
                <a:lnTo>
                  <a:pt x="901" y="2474"/>
                </a:lnTo>
                <a:lnTo>
                  <a:pt x="901" y="2465"/>
                </a:lnTo>
                <a:lnTo>
                  <a:pt x="914" y="2465"/>
                </a:lnTo>
                <a:lnTo>
                  <a:pt x="914" y="2448"/>
                </a:lnTo>
                <a:lnTo>
                  <a:pt x="930" y="2448"/>
                </a:lnTo>
                <a:lnTo>
                  <a:pt x="930" y="2440"/>
                </a:lnTo>
                <a:lnTo>
                  <a:pt x="936" y="2440"/>
                </a:lnTo>
                <a:lnTo>
                  <a:pt x="936" y="2431"/>
                </a:lnTo>
                <a:lnTo>
                  <a:pt x="937" y="2431"/>
                </a:lnTo>
                <a:lnTo>
                  <a:pt x="937" y="2422"/>
                </a:lnTo>
                <a:lnTo>
                  <a:pt x="945" y="2422"/>
                </a:lnTo>
                <a:lnTo>
                  <a:pt x="945" y="2414"/>
                </a:lnTo>
                <a:lnTo>
                  <a:pt x="950" y="2414"/>
                </a:lnTo>
                <a:lnTo>
                  <a:pt x="950" y="2396"/>
                </a:lnTo>
                <a:lnTo>
                  <a:pt x="955" y="2396"/>
                </a:lnTo>
                <a:lnTo>
                  <a:pt x="955" y="2388"/>
                </a:lnTo>
                <a:lnTo>
                  <a:pt x="959" y="2388"/>
                </a:lnTo>
                <a:lnTo>
                  <a:pt x="959" y="2379"/>
                </a:lnTo>
                <a:lnTo>
                  <a:pt x="986" y="2379"/>
                </a:lnTo>
                <a:lnTo>
                  <a:pt x="986" y="2371"/>
                </a:lnTo>
                <a:lnTo>
                  <a:pt x="996" y="2371"/>
                </a:lnTo>
                <a:lnTo>
                  <a:pt x="996" y="2362"/>
                </a:lnTo>
                <a:lnTo>
                  <a:pt x="1005" y="2362"/>
                </a:lnTo>
                <a:lnTo>
                  <a:pt x="1005" y="2353"/>
                </a:lnTo>
                <a:lnTo>
                  <a:pt x="1010" y="2353"/>
                </a:lnTo>
                <a:lnTo>
                  <a:pt x="1010" y="2345"/>
                </a:lnTo>
                <a:lnTo>
                  <a:pt x="1023" y="2345"/>
                </a:lnTo>
                <a:lnTo>
                  <a:pt x="1023" y="2336"/>
                </a:lnTo>
                <a:lnTo>
                  <a:pt x="1024" y="2336"/>
                </a:lnTo>
                <a:lnTo>
                  <a:pt x="1024" y="2319"/>
                </a:lnTo>
                <a:lnTo>
                  <a:pt x="1025" y="2319"/>
                </a:lnTo>
                <a:lnTo>
                  <a:pt x="1025" y="2310"/>
                </a:lnTo>
                <a:lnTo>
                  <a:pt x="1030" y="2310"/>
                </a:lnTo>
                <a:lnTo>
                  <a:pt x="1030" y="2302"/>
                </a:lnTo>
                <a:lnTo>
                  <a:pt x="1032" y="2302"/>
                </a:lnTo>
                <a:lnTo>
                  <a:pt x="1032" y="2293"/>
                </a:lnTo>
                <a:lnTo>
                  <a:pt x="1040" y="2293"/>
                </a:lnTo>
                <a:lnTo>
                  <a:pt x="1040" y="2285"/>
                </a:lnTo>
                <a:lnTo>
                  <a:pt x="1057" y="2285"/>
                </a:lnTo>
                <a:lnTo>
                  <a:pt x="1057" y="2276"/>
                </a:lnTo>
                <a:lnTo>
                  <a:pt x="1058" y="2276"/>
                </a:lnTo>
                <a:lnTo>
                  <a:pt x="1058" y="2267"/>
                </a:lnTo>
                <a:lnTo>
                  <a:pt x="1066" y="2267"/>
                </a:lnTo>
                <a:lnTo>
                  <a:pt x="1066" y="2259"/>
                </a:lnTo>
                <a:lnTo>
                  <a:pt x="1074" y="2259"/>
                </a:lnTo>
                <a:lnTo>
                  <a:pt x="1074" y="2242"/>
                </a:lnTo>
                <a:lnTo>
                  <a:pt x="1085" y="2242"/>
                </a:lnTo>
                <a:lnTo>
                  <a:pt x="1085" y="2233"/>
                </a:lnTo>
                <a:lnTo>
                  <a:pt x="1091" y="2233"/>
                </a:lnTo>
                <a:lnTo>
                  <a:pt x="1091" y="2224"/>
                </a:lnTo>
                <a:lnTo>
                  <a:pt x="1092" y="2224"/>
                </a:lnTo>
                <a:lnTo>
                  <a:pt x="1092" y="2216"/>
                </a:lnTo>
                <a:lnTo>
                  <a:pt x="1095" y="2216"/>
                </a:lnTo>
                <a:lnTo>
                  <a:pt x="1095" y="2207"/>
                </a:lnTo>
                <a:lnTo>
                  <a:pt x="1097" y="2207"/>
                </a:lnTo>
                <a:lnTo>
                  <a:pt x="1097" y="2198"/>
                </a:lnTo>
                <a:lnTo>
                  <a:pt x="1106" y="2198"/>
                </a:lnTo>
                <a:lnTo>
                  <a:pt x="1106" y="2190"/>
                </a:lnTo>
                <a:lnTo>
                  <a:pt x="1107" y="2190"/>
                </a:lnTo>
                <a:lnTo>
                  <a:pt x="1107" y="2181"/>
                </a:lnTo>
                <a:lnTo>
                  <a:pt x="1108" y="2181"/>
                </a:lnTo>
                <a:lnTo>
                  <a:pt x="1108" y="2173"/>
                </a:lnTo>
                <a:lnTo>
                  <a:pt x="1111" y="2173"/>
                </a:lnTo>
                <a:lnTo>
                  <a:pt x="1111" y="2164"/>
                </a:lnTo>
                <a:lnTo>
                  <a:pt x="1121" y="2164"/>
                </a:lnTo>
                <a:lnTo>
                  <a:pt x="1121" y="2155"/>
                </a:lnTo>
                <a:lnTo>
                  <a:pt x="1138" y="2155"/>
                </a:lnTo>
                <a:lnTo>
                  <a:pt x="1138" y="2138"/>
                </a:lnTo>
                <a:lnTo>
                  <a:pt x="1142" y="2138"/>
                </a:lnTo>
                <a:lnTo>
                  <a:pt x="1142" y="2129"/>
                </a:lnTo>
                <a:lnTo>
                  <a:pt x="1146" y="2129"/>
                </a:lnTo>
                <a:lnTo>
                  <a:pt x="1146" y="2121"/>
                </a:lnTo>
                <a:lnTo>
                  <a:pt x="1154" y="2121"/>
                </a:lnTo>
                <a:lnTo>
                  <a:pt x="1154" y="2112"/>
                </a:lnTo>
                <a:lnTo>
                  <a:pt x="1158" y="2112"/>
                </a:lnTo>
                <a:lnTo>
                  <a:pt x="1158" y="2103"/>
                </a:lnTo>
                <a:lnTo>
                  <a:pt x="1161" y="2103"/>
                </a:lnTo>
                <a:lnTo>
                  <a:pt x="1161" y="2095"/>
                </a:lnTo>
                <a:lnTo>
                  <a:pt x="1162" y="2095"/>
                </a:lnTo>
                <a:lnTo>
                  <a:pt x="1162" y="2086"/>
                </a:lnTo>
                <a:lnTo>
                  <a:pt x="1169" y="2086"/>
                </a:lnTo>
                <a:lnTo>
                  <a:pt x="1169" y="2078"/>
                </a:lnTo>
                <a:lnTo>
                  <a:pt x="1180" y="2078"/>
                </a:lnTo>
                <a:lnTo>
                  <a:pt x="1180" y="2069"/>
                </a:lnTo>
                <a:lnTo>
                  <a:pt x="1188" y="2069"/>
                </a:lnTo>
                <a:lnTo>
                  <a:pt x="1188" y="2060"/>
                </a:lnTo>
                <a:lnTo>
                  <a:pt x="1189" y="2060"/>
                </a:lnTo>
                <a:lnTo>
                  <a:pt x="1189" y="2052"/>
                </a:lnTo>
                <a:lnTo>
                  <a:pt x="1193" y="2052"/>
                </a:lnTo>
                <a:lnTo>
                  <a:pt x="1193" y="2043"/>
                </a:lnTo>
                <a:lnTo>
                  <a:pt x="1201" y="2043"/>
                </a:lnTo>
                <a:lnTo>
                  <a:pt x="1201" y="2034"/>
                </a:lnTo>
                <a:lnTo>
                  <a:pt x="1202" y="2034"/>
                </a:lnTo>
                <a:lnTo>
                  <a:pt x="1202" y="2026"/>
                </a:lnTo>
                <a:lnTo>
                  <a:pt x="1212" y="2026"/>
                </a:lnTo>
                <a:lnTo>
                  <a:pt x="1212" y="2017"/>
                </a:lnTo>
                <a:lnTo>
                  <a:pt x="1213" y="2017"/>
                </a:lnTo>
                <a:lnTo>
                  <a:pt x="1213" y="2000"/>
                </a:lnTo>
                <a:lnTo>
                  <a:pt x="1215" y="2000"/>
                </a:lnTo>
                <a:lnTo>
                  <a:pt x="1215" y="1991"/>
                </a:lnTo>
                <a:lnTo>
                  <a:pt x="1220" y="1991"/>
                </a:lnTo>
                <a:lnTo>
                  <a:pt x="1220" y="1982"/>
                </a:lnTo>
                <a:lnTo>
                  <a:pt x="1223" y="1982"/>
                </a:lnTo>
                <a:lnTo>
                  <a:pt x="1223" y="1974"/>
                </a:lnTo>
                <a:lnTo>
                  <a:pt x="1226" y="1974"/>
                </a:lnTo>
                <a:lnTo>
                  <a:pt x="1226" y="1965"/>
                </a:lnTo>
                <a:lnTo>
                  <a:pt x="1227" y="1965"/>
                </a:lnTo>
                <a:lnTo>
                  <a:pt x="1227" y="1956"/>
                </a:lnTo>
                <a:lnTo>
                  <a:pt x="1232" y="1956"/>
                </a:lnTo>
                <a:lnTo>
                  <a:pt x="1232" y="1948"/>
                </a:lnTo>
                <a:lnTo>
                  <a:pt x="1236" y="1948"/>
                </a:lnTo>
                <a:lnTo>
                  <a:pt x="1236" y="1939"/>
                </a:lnTo>
                <a:lnTo>
                  <a:pt x="1242" y="1939"/>
                </a:lnTo>
                <a:lnTo>
                  <a:pt x="1242" y="1930"/>
                </a:lnTo>
                <a:lnTo>
                  <a:pt x="1243" y="1930"/>
                </a:lnTo>
                <a:lnTo>
                  <a:pt x="1243" y="1922"/>
                </a:lnTo>
                <a:lnTo>
                  <a:pt x="1248" y="1922"/>
                </a:lnTo>
                <a:lnTo>
                  <a:pt x="1248" y="1913"/>
                </a:lnTo>
                <a:lnTo>
                  <a:pt x="1261" y="1913"/>
                </a:lnTo>
                <a:lnTo>
                  <a:pt x="1261" y="1904"/>
                </a:lnTo>
                <a:lnTo>
                  <a:pt x="1262" y="1904"/>
                </a:lnTo>
                <a:lnTo>
                  <a:pt x="1262" y="1896"/>
                </a:lnTo>
                <a:lnTo>
                  <a:pt x="1287" y="1896"/>
                </a:lnTo>
                <a:lnTo>
                  <a:pt x="1287" y="1887"/>
                </a:lnTo>
                <a:lnTo>
                  <a:pt x="1291" y="1887"/>
                </a:lnTo>
                <a:lnTo>
                  <a:pt x="1291" y="1878"/>
                </a:lnTo>
                <a:lnTo>
                  <a:pt x="1295" y="1878"/>
                </a:lnTo>
                <a:lnTo>
                  <a:pt x="1295" y="1869"/>
                </a:lnTo>
                <a:lnTo>
                  <a:pt x="1307" y="1869"/>
                </a:lnTo>
                <a:lnTo>
                  <a:pt x="1307" y="1861"/>
                </a:lnTo>
                <a:lnTo>
                  <a:pt x="1334" y="1861"/>
                </a:lnTo>
                <a:lnTo>
                  <a:pt x="1334" y="1852"/>
                </a:lnTo>
                <a:lnTo>
                  <a:pt x="1338" y="1852"/>
                </a:lnTo>
                <a:lnTo>
                  <a:pt x="1338" y="1843"/>
                </a:lnTo>
                <a:lnTo>
                  <a:pt x="1341" y="1843"/>
                </a:lnTo>
                <a:lnTo>
                  <a:pt x="1341" y="1835"/>
                </a:lnTo>
                <a:lnTo>
                  <a:pt x="1342" y="1835"/>
                </a:lnTo>
                <a:lnTo>
                  <a:pt x="1342" y="1817"/>
                </a:lnTo>
                <a:lnTo>
                  <a:pt x="1348" y="1817"/>
                </a:lnTo>
                <a:lnTo>
                  <a:pt x="1348" y="1809"/>
                </a:lnTo>
                <a:lnTo>
                  <a:pt x="1355" y="1809"/>
                </a:lnTo>
                <a:lnTo>
                  <a:pt x="1355" y="1800"/>
                </a:lnTo>
                <a:lnTo>
                  <a:pt x="1358" y="1800"/>
                </a:lnTo>
                <a:lnTo>
                  <a:pt x="1358" y="1791"/>
                </a:lnTo>
                <a:lnTo>
                  <a:pt x="1363" y="1791"/>
                </a:lnTo>
                <a:lnTo>
                  <a:pt x="1363" y="1783"/>
                </a:lnTo>
                <a:lnTo>
                  <a:pt x="1366" y="1783"/>
                </a:lnTo>
                <a:lnTo>
                  <a:pt x="1366" y="1774"/>
                </a:lnTo>
                <a:lnTo>
                  <a:pt x="1372" y="1774"/>
                </a:lnTo>
                <a:lnTo>
                  <a:pt x="1372" y="1765"/>
                </a:lnTo>
                <a:lnTo>
                  <a:pt x="1377" y="1765"/>
                </a:lnTo>
                <a:lnTo>
                  <a:pt x="1377" y="1756"/>
                </a:lnTo>
                <a:lnTo>
                  <a:pt x="1388" y="1756"/>
                </a:lnTo>
                <a:lnTo>
                  <a:pt x="1388" y="1748"/>
                </a:lnTo>
                <a:lnTo>
                  <a:pt x="1402" y="1748"/>
                </a:lnTo>
                <a:lnTo>
                  <a:pt x="1402" y="1739"/>
                </a:lnTo>
                <a:lnTo>
                  <a:pt x="1418" y="1739"/>
                </a:lnTo>
                <a:lnTo>
                  <a:pt x="1418" y="1730"/>
                </a:lnTo>
                <a:lnTo>
                  <a:pt x="1430" y="1730"/>
                </a:lnTo>
                <a:lnTo>
                  <a:pt x="1430" y="1713"/>
                </a:lnTo>
                <a:lnTo>
                  <a:pt x="1450" y="1713"/>
                </a:lnTo>
                <a:lnTo>
                  <a:pt x="1450" y="1704"/>
                </a:lnTo>
                <a:lnTo>
                  <a:pt x="1453" y="1704"/>
                </a:lnTo>
                <a:lnTo>
                  <a:pt x="1453" y="1696"/>
                </a:lnTo>
                <a:lnTo>
                  <a:pt x="1456" y="1696"/>
                </a:lnTo>
                <a:lnTo>
                  <a:pt x="1456" y="1687"/>
                </a:lnTo>
                <a:lnTo>
                  <a:pt x="1458" y="1687"/>
                </a:lnTo>
                <a:lnTo>
                  <a:pt x="1458" y="1669"/>
                </a:lnTo>
                <a:lnTo>
                  <a:pt x="1459" y="1669"/>
                </a:lnTo>
                <a:lnTo>
                  <a:pt x="1459" y="1661"/>
                </a:lnTo>
                <a:lnTo>
                  <a:pt x="1460" y="1661"/>
                </a:lnTo>
                <a:lnTo>
                  <a:pt x="1460" y="1652"/>
                </a:lnTo>
                <a:lnTo>
                  <a:pt x="1462" y="1652"/>
                </a:lnTo>
                <a:lnTo>
                  <a:pt x="1462" y="1643"/>
                </a:lnTo>
                <a:lnTo>
                  <a:pt x="1479" y="1643"/>
                </a:lnTo>
                <a:lnTo>
                  <a:pt x="1479" y="1635"/>
                </a:lnTo>
                <a:lnTo>
                  <a:pt x="1483" y="1635"/>
                </a:lnTo>
                <a:lnTo>
                  <a:pt x="1483" y="1626"/>
                </a:lnTo>
                <a:lnTo>
                  <a:pt x="1485" y="1626"/>
                </a:lnTo>
                <a:lnTo>
                  <a:pt x="1485" y="1617"/>
                </a:lnTo>
                <a:lnTo>
                  <a:pt x="1497" y="1617"/>
                </a:lnTo>
                <a:lnTo>
                  <a:pt x="1497" y="1609"/>
                </a:lnTo>
                <a:lnTo>
                  <a:pt x="1500" y="1609"/>
                </a:lnTo>
                <a:lnTo>
                  <a:pt x="1500" y="1600"/>
                </a:lnTo>
                <a:lnTo>
                  <a:pt x="1505" y="1600"/>
                </a:lnTo>
                <a:lnTo>
                  <a:pt x="1505" y="1591"/>
                </a:lnTo>
                <a:lnTo>
                  <a:pt x="1511" y="1591"/>
                </a:lnTo>
                <a:lnTo>
                  <a:pt x="1511" y="1583"/>
                </a:lnTo>
                <a:lnTo>
                  <a:pt x="1514" y="1583"/>
                </a:lnTo>
                <a:lnTo>
                  <a:pt x="1514" y="1574"/>
                </a:lnTo>
                <a:lnTo>
                  <a:pt x="1524" y="1574"/>
                </a:lnTo>
                <a:lnTo>
                  <a:pt x="1524" y="1565"/>
                </a:lnTo>
                <a:lnTo>
                  <a:pt x="1541" y="1565"/>
                </a:lnTo>
                <a:lnTo>
                  <a:pt x="1541" y="1556"/>
                </a:lnTo>
                <a:lnTo>
                  <a:pt x="1548" y="1556"/>
                </a:lnTo>
                <a:lnTo>
                  <a:pt x="1548" y="1548"/>
                </a:lnTo>
                <a:lnTo>
                  <a:pt x="1551" y="1548"/>
                </a:lnTo>
                <a:lnTo>
                  <a:pt x="1551" y="1539"/>
                </a:lnTo>
                <a:lnTo>
                  <a:pt x="1552" y="1539"/>
                </a:lnTo>
                <a:lnTo>
                  <a:pt x="1552" y="1530"/>
                </a:lnTo>
                <a:lnTo>
                  <a:pt x="1580" y="1530"/>
                </a:lnTo>
                <a:lnTo>
                  <a:pt x="1580" y="1522"/>
                </a:lnTo>
                <a:lnTo>
                  <a:pt x="1585" y="1522"/>
                </a:lnTo>
                <a:lnTo>
                  <a:pt x="1585" y="1504"/>
                </a:lnTo>
                <a:lnTo>
                  <a:pt x="1601" y="1504"/>
                </a:lnTo>
                <a:lnTo>
                  <a:pt x="1601" y="1495"/>
                </a:lnTo>
                <a:lnTo>
                  <a:pt x="1609" y="1495"/>
                </a:lnTo>
                <a:lnTo>
                  <a:pt x="1609" y="1487"/>
                </a:lnTo>
                <a:lnTo>
                  <a:pt x="1613" y="1487"/>
                </a:lnTo>
                <a:lnTo>
                  <a:pt x="1613" y="1478"/>
                </a:lnTo>
                <a:lnTo>
                  <a:pt x="1619" y="1478"/>
                </a:lnTo>
                <a:lnTo>
                  <a:pt x="1619" y="1469"/>
                </a:lnTo>
                <a:lnTo>
                  <a:pt x="1625" y="1469"/>
                </a:lnTo>
                <a:lnTo>
                  <a:pt x="1625" y="1460"/>
                </a:lnTo>
                <a:lnTo>
                  <a:pt x="1629" y="1460"/>
                </a:lnTo>
                <a:lnTo>
                  <a:pt x="1629" y="1452"/>
                </a:lnTo>
                <a:lnTo>
                  <a:pt x="1634" y="1452"/>
                </a:lnTo>
                <a:lnTo>
                  <a:pt x="1634" y="1443"/>
                </a:lnTo>
                <a:lnTo>
                  <a:pt x="1635" y="1443"/>
                </a:lnTo>
                <a:lnTo>
                  <a:pt x="1635" y="1434"/>
                </a:lnTo>
                <a:lnTo>
                  <a:pt x="1640" y="1434"/>
                </a:lnTo>
                <a:lnTo>
                  <a:pt x="1640" y="1426"/>
                </a:lnTo>
                <a:lnTo>
                  <a:pt x="1646" y="1426"/>
                </a:lnTo>
                <a:lnTo>
                  <a:pt x="1646" y="1417"/>
                </a:lnTo>
                <a:lnTo>
                  <a:pt x="1652" y="1417"/>
                </a:lnTo>
                <a:lnTo>
                  <a:pt x="1652" y="1408"/>
                </a:lnTo>
                <a:lnTo>
                  <a:pt x="1657" y="1408"/>
                </a:lnTo>
                <a:lnTo>
                  <a:pt x="1657" y="1399"/>
                </a:lnTo>
                <a:lnTo>
                  <a:pt x="1687" y="1399"/>
                </a:lnTo>
                <a:lnTo>
                  <a:pt x="1687" y="1391"/>
                </a:lnTo>
                <a:lnTo>
                  <a:pt x="1704" y="1391"/>
                </a:lnTo>
                <a:lnTo>
                  <a:pt x="1704" y="1382"/>
                </a:lnTo>
                <a:lnTo>
                  <a:pt x="1718" y="1382"/>
                </a:lnTo>
                <a:lnTo>
                  <a:pt x="1718" y="1373"/>
                </a:lnTo>
                <a:lnTo>
                  <a:pt x="1722" y="1373"/>
                </a:lnTo>
                <a:lnTo>
                  <a:pt x="1722" y="1364"/>
                </a:lnTo>
                <a:lnTo>
                  <a:pt x="1733" y="1364"/>
                </a:lnTo>
                <a:lnTo>
                  <a:pt x="1733" y="1356"/>
                </a:lnTo>
                <a:lnTo>
                  <a:pt x="1750" y="1356"/>
                </a:lnTo>
                <a:lnTo>
                  <a:pt x="1750" y="1347"/>
                </a:lnTo>
                <a:lnTo>
                  <a:pt x="1762" y="1347"/>
                </a:lnTo>
                <a:lnTo>
                  <a:pt x="1762" y="1338"/>
                </a:lnTo>
                <a:lnTo>
                  <a:pt x="1787" y="1338"/>
                </a:lnTo>
                <a:lnTo>
                  <a:pt x="1787" y="1329"/>
                </a:lnTo>
                <a:lnTo>
                  <a:pt x="1789" y="1329"/>
                </a:lnTo>
                <a:lnTo>
                  <a:pt x="1789" y="1321"/>
                </a:lnTo>
                <a:lnTo>
                  <a:pt x="1790" y="1321"/>
                </a:lnTo>
                <a:lnTo>
                  <a:pt x="1790" y="1312"/>
                </a:lnTo>
                <a:lnTo>
                  <a:pt x="1809" y="1312"/>
                </a:lnTo>
                <a:lnTo>
                  <a:pt x="1809" y="1303"/>
                </a:lnTo>
                <a:lnTo>
                  <a:pt x="1829" y="1303"/>
                </a:lnTo>
                <a:lnTo>
                  <a:pt x="1829" y="1295"/>
                </a:lnTo>
                <a:lnTo>
                  <a:pt x="1830" y="1295"/>
                </a:lnTo>
                <a:lnTo>
                  <a:pt x="1830" y="1286"/>
                </a:lnTo>
                <a:lnTo>
                  <a:pt x="1833" y="1286"/>
                </a:lnTo>
                <a:lnTo>
                  <a:pt x="1833" y="1277"/>
                </a:lnTo>
                <a:lnTo>
                  <a:pt x="1841" y="1277"/>
                </a:lnTo>
                <a:lnTo>
                  <a:pt x="1841" y="1268"/>
                </a:lnTo>
                <a:lnTo>
                  <a:pt x="1856" y="1268"/>
                </a:lnTo>
                <a:lnTo>
                  <a:pt x="1856" y="1260"/>
                </a:lnTo>
                <a:lnTo>
                  <a:pt x="1869" y="1260"/>
                </a:lnTo>
                <a:lnTo>
                  <a:pt x="1869" y="1251"/>
                </a:lnTo>
                <a:lnTo>
                  <a:pt x="1870" y="1251"/>
                </a:lnTo>
                <a:lnTo>
                  <a:pt x="1870" y="1242"/>
                </a:lnTo>
                <a:lnTo>
                  <a:pt x="1890" y="1242"/>
                </a:lnTo>
                <a:lnTo>
                  <a:pt x="1890" y="1233"/>
                </a:lnTo>
                <a:lnTo>
                  <a:pt x="1896" y="1233"/>
                </a:lnTo>
                <a:lnTo>
                  <a:pt x="1896" y="1224"/>
                </a:lnTo>
                <a:lnTo>
                  <a:pt x="1898" y="1224"/>
                </a:lnTo>
                <a:lnTo>
                  <a:pt x="1898" y="1216"/>
                </a:lnTo>
                <a:lnTo>
                  <a:pt x="1924" y="1216"/>
                </a:lnTo>
                <a:lnTo>
                  <a:pt x="1924" y="1207"/>
                </a:lnTo>
                <a:lnTo>
                  <a:pt x="1929" y="1207"/>
                </a:lnTo>
                <a:lnTo>
                  <a:pt x="1929" y="1198"/>
                </a:lnTo>
                <a:lnTo>
                  <a:pt x="1931" y="1198"/>
                </a:lnTo>
                <a:lnTo>
                  <a:pt x="1931" y="1189"/>
                </a:lnTo>
                <a:lnTo>
                  <a:pt x="1946" y="1189"/>
                </a:lnTo>
                <a:lnTo>
                  <a:pt x="1946" y="1181"/>
                </a:lnTo>
                <a:lnTo>
                  <a:pt x="1947" y="1181"/>
                </a:lnTo>
                <a:lnTo>
                  <a:pt x="1947" y="1172"/>
                </a:lnTo>
                <a:lnTo>
                  <a:pt x="1952" y="1172"/>
                </a:lnTo>
                <a:lnTo>
                  <a:pt x="1952" y="1163"/>
                </a:lnTo>
                <a:lnTo>
                  <a:pt x="1963" y="1163"/>
                </a:lnTo>
                <a:lnTo>
                  <a:pt x="1963" y="1154"/>
                </a:lnTo>
                <a:lnTo>
                  <a:pt x="1972" y="1154"/>
                </a:lnTo>
                <a:lnTo>
                  <a:pt x="1972" y="1137"/>
                </a:lnTo>
                <a:lnTo>
                  <a:pt x="1974" y="1137"/>
                </a:lnTo>
                <a:lnTo>
                  <a:pt x="1974" y="1128"/>
                </a:lnTo>
                <a:lnTo>
                  <a:pt x="2033" y="1128"/>
                </a:lnTo>
                <a:lnTo>
                  <a:pt x="2033" y="1119"/>
                </a:lnTo>
                <a:lnTo>
                  <a:pt x="2052" y="1119"/>
                </a:lnTo>
                <a:lnTo>
                  <a:pt x="2052" y="1110"/>
                </a:lnTo>
                <a:lnTo>
                  <a:pt x="2059" y="1110"/>
                </a:lnTo>
                <a:lnTo>
                  <a:pt x="2059" y="1102"/>
                </a:lnTo>
                <a:lnTo>
                  <a:pt x="2068" y="1102"/>
                </a:lnTo>
                <a:lnTo>
                  <a:pt x="2068" y="1093"/>
                </a:lnTo>
                <a:lnTo>
                  <a:pt x="2087" y="1093"/>
                </a:lnTo>
                <a:lnTo>
                  <a:pt x="2087" y="1084"/>
                </a:lnTo>
                <a:lnTo>
                  <a:pt x="2105" y="1084"/>
                </a:lnTo>
                <a:lnTo>
                  <a:pt x="2105" y="1075"/>
                </a:lnTo>
                <a:lnTo>
                  <a:pt x="2121" y="1075"/>
                </a:lnTo>
                <a:lnTo>
                  <a:pt x="2121" y="1066"/>
                </a:lnTo>
                <a:lnTo>
                  <a:pt x="2135" y="1066"/>
                </a:lnTo>
                <a:lnTo>
                  <a:pt x="2135" y="1057"/>
                </a:lnTo>
                <a:lnTo>
                  <a:pt x="2143" y="1057"/>
                </a:lnTo>
                <a:lnTo>
                  <a:pt x="2143" y="1048"/>
                </a:lnTo>
                <a:lnTo>
                  <a:pt x="2148" y="1048"/>
                </a:lnTo>
                <a:lnTo>
                  <a:pt x="2148" y="1039"/>
                </a:lnTo>
                <a:lnTo>
                  <a:pt x="2150" y="1039"/>
                </a:lnTo>
                <a:lnTo>
                  <a:pt x="2150" y="1030"/>
                </a:lnTo>
                <a:lnTo>
                  <a:pt x="2151" y="1030"/>
                </a:lnTo>
                <a:lnTo>
                  <a:pt x="2151" y="1022"/>
                </a:lnTo>
                <a:lnTo>
                  <a:pt x="2202" y="1022"/>
                </a:lnTo>
                <a:lnTo>
                  <a:pt x="2202" y="1013"/>
                </a:lnTo>
                <a:lnTo>
                  <a:pt x="2216" y="1013"/>
                </a:lnTo>
                <a:lnTo>
                  <a:pt x="2216" y="1004"/>
                </a:lnTo>
                <a:lnTo>
                  <a:pt x="2222" y="1004"/>
                </a:lnTo>
                <a:lnTo>
                  <a:pt x="2222" y="995"/>
                </a:lnTo>
                <a:lnTo>
                  <a:pt x="2261" y="995"/>
                </a:lnTo>
                <a:lnTo>
                  <a:pt x="2261" y="986"/>
                </a:lnTo>
                <a:lnTo>
                  <a:pt x="2265" y="986"/>
                </a:lnTo>
                <a:lnTo>
                  <a:pt x="2265" y="977"/>
                </a:lnTo>
                <a:lnTo>
                  <a:pt x="2272" y="977"/>
                </a:lnTo>
                <a:lnTo>
                  <a:pt x="2272" y="968"/>
                </a:lnTo>
                <a:lnTo>
                  <a:pt x="2285" y="968"/>
                </a:lnTo>
                <a:lnTo>
                  <a:pt x="2285" y="959"/>
                </a:lnTo>
                <a:lnTo>
                  <a:pt x="2289" y="959"/>
                </a:lnTo>
                <a:lnTo>
                  <a:pt x="2289" y="950"/>
                </a:lnTo>
                <a:lnTo>
                  <a:pt x="2308" y="950"/>
                </a:lnTo>
                <a:lnTo>
                  <a:pt x="2308" y="941"/>
                </a:lnTo>
                <a:lnTo>
                  <a:pt x="2320" y="941"/>
                </a:lnTo>
                <a:lnTo>
                  <a:pt x="2320" y="932"/>
                </a:lnTo>
                <a:lnTo>
                  <a:pt x="2322" y="932"/>
                </a:lnTo>
                <a:lnTo>
                  <a:pt x="2322" y="923"/>
                </a:lnTo>
                <a:lnTo>
                  <a:pt x="2354" y="923"/>
                </a:lnTo>
                <a:lnTo>
                  <a:pt x="2354" y="914"/>
                </a:lnTo>
                <a:lnTo>
                  <a:pt x="2372" y="914"/>
                </a:lnTo>
                <a:lnTo>
                  <a:pt x="2372" y="905"/>
                </a:lnTo>
                <a:lnTo>
                  <a:pt x="2385" y="905"/>
                </a:lnTo>
                <a:lnTo>
                  <a:pt x="2385" y="896"/>
                </a:lnTo>
                <a:lnTo>
                  <a:pt x="2397" y="896"/>
                </a:lnTo>
                <a:lnTo>
                  <a:pt x="2397" y="887"/>
                </a:lnTo>
                <a:lnTo>
                  <a:pt x="2414" y="887"/>
                </a:lnTo>
                <a:lnTo>
                  <a:pt x="2414" y="878"/>
                </a:lnTo>
                <a:lnTo>
                  <a:pt x="2431" y="878"/>
                </a:lnTo>
                <a:lnTo>
                  <a:pt x="2431" y="869"/>
                </a:lnTo>
                <a:lnTo>
                  <a:pt x="2437" y="869"/>
                </a:lnTo>
                <a:lnTo>
                  <a:pt x="2437" y="860"/>
                </a:lnTo>
                <a:lnTo>
                  <a:pt x="2474" y="860"/>
                </a:lnTo>
                <a:lnTo>
                  <a:pt x="2474" y="851"/>
                </a:lnTo>
                <a:lnTo>
                  <a:pt x="2478" y="851"/>
                </a:lnTo>
                <a:lnTo>
                  <a:pt x="2478" y="842"/>
                </a:lnTo>
                <a:lnTo>
                  <a:pt x="2492" y="842"/>
                </a:lnTo>
                <a:lnTo>
                  <a:pt x="2492" y="833"/>
                </a:lnTo>
                <a:lnTo>
                  <a:pt x="2496" y="833"/>
                </a:lnTo>
                <a:lnTo>
                  <a:pt x="2496" y="824"/>
                </a:lnTo>
                <a:lnTo>
                  <a:pt x="2498" y="824"/>
                </a:lnTo>
                <a:lnTo>
                  <a:pt x="2498" y="815"/>
                </a:lnTo>
                <a:lnTo>
                  <a:pt x="2502" y="815"/>
                </a:lnTo>
                <a:lnTo>
                  <a:pt x="2502" y="806"/>
                </a:lnTo>
                <a:lnTo>
                  <a:pt x="2512" y="806"/>
                </a:lnTo>
                <a:lnTo>
                  <a:pt x="2512" y="796"/>
                </a:lnTo>
                <a:lnTo>
                  <a:pt x="2549" y="796"/>
                </a:lnTo>
                <a:lnTo>
                  <a:pt x="2549" y="787"/>
                </a:lnTo>
                <a:lnTo>
                  <a:pt x="2553" y="787"/>
                </a:lnTo>
                <a:lnTo>
                  <a:pt x="2553" y="778"/>
                </a:lnTo>
                <a:lnTo>
                  <a:pt x="2556" y="778"/>
                </a:lnTo>
                <a:lnTo>
                  <a:pt x="2556" y="769"/>
                </a:lnTo>
                <a:lnTo>
                  <a:pt x="2602" y="769"/>
                </a:lnTo>
                <a:lnTo>
                  <a:pt x="2602" y="760"/>
                </a:lnTo>
                <a:lnTo>
                  <a:pt x="2606" y="760"/>
                </a:lnTo>
                <a:lnTo>
                  <a:pt x="2606" y="751"/>
                </a:lnTo>
                <a:lnTo>
                  <a:pt x="2608" y="751"/>
                </a:lnTo>
                <a:lnTo>
                  <a:pt x="2608" y="742"/>
                </a:lnTo>
                <a:lnTo>
                  <a:pt x="2613" y="742"/>
                </a:lnTo>
                <a:lnTo>
                  <a:pt x="2613" y="732"/>
                </a:lnTo>
                <a:lnTo>
                  <a:pt x="2624" y="732"/>
                </a:lnTo>
                <a:lnTo>
                  <a:pt x="2624" y="723"/>
                </a:lnTo>
                <a:lnTo>
                  <a:pt x="2634" y="723"/>
                </a:lnTo>
                <a:lnTo>
                  <a:pt x="2634" y="714"/>
                </a:lnTo>
                <a:lnTo>
                  <a:pt x="2656" y="714"/>
                </a:lnTo>
                <a:lnTo>
                  <a:pt x="2656" y="705"/>
                </a:lnTo>
                <a:lnTo>
                  <a:pt x="2667" y="705"/>
                </a:lnTo>
                <a:lnTo>
                  <a:pt x="2667" y="695"/>
                </a:lnTo>
                <a:lnTo>
                  <a:pt x="2674" y="695"/>
                </a:lnTo>
                <a:lnTo>
                  <a:pt x="2674" y="685"/>
                </a:lnTo>
                <a:lnTo>
                  <a:pt x="2688" y="685"/>
                </a:lnTo>
                <a:lnTo>
                  <a:pt x="2688" y="676"/>
                </a:lnTo>
                <a:lnTo>
                  <a:pt x="2704" y="676"/>
                </a:lnTo>
                <a:lnTo>
                  <a:pt x="2704" y="666"/>
                </a:lnTo>
                <a:lnTo>
                  <a:pt x="2708" y="666"/>
                </a:lnTo>
                <a:lnTo>
                  <a:pt x="2708" y="656"/>
                </a:lnTo>
                <a:lnTo>
                  <a:pt x="2729" y="656"/>
                </a:lnTo>
                <a:lnTo>
                  <a:pt x="2729" y="645"/>
                </a:lnTo>
                <a:lnTo>
                  <a:pt x="2772" y="645"/>
                </a:lnTo>
                <a:lnTo>
                  <a:pt x="2772" y="635"/>
                </a:lnTo>
                <a:lnTo>
                  <a:pt x="2782" y="635"/>
                </a:lnTo>
                <a:lnTo>
                  <a:pt x="2782" y="624"/>
                </a:lnTo>
                <a:lnTo>
                  <a:pt x="2838" y="624"/>
                </a:lnTo>
                <a:lnTo>
                  <a:pt x="2838" y="613"/>
                </a:lnTo>
                <a:lnTo>
                  <a:pt x="2870" y="613"/>
                </a:lnTo>
                <a:lnTo>
                  <a:pt x="2870" y="601"/>
                </a:lnTo>
                <a:lnTo>
                  <a:pt x="2871" y="601"/>
                </a:lnTo>
                <a:lnTo>
                  <a:pt x="2871" y="590"/>
                </a:lnTo>
                <a:lnTo>
                  <a:pt x="2934" y="590"/>
                </a:lnTo>
                <a:lnTo>
                  <a:pt x="2934" y="578"/>
                </a:lnTo>
                <a:lnTo>
                  <a:pt x="3051" y="578"/>
                </a:lnTo>
                <a:lnTo>
                  <a:pt x="3051" y="566"/>
                </a:lnTo>
                <a:lnTo>
                  <a:pt x="3057" y="566"/>
                </a:lnTo>
                <a:lnTo>
                  <a:pt x="3057" y="553"/>
                </a:lnTo>
                <a:lnTo>
                  <a:pt x="3068" y="553"/>
                </a:lnTo>
                <a:lnTo>
                  <a:pt x="3068" y="540"/>
                </a:lnTo>
                <a:lnTo>
                  <a:pt x="3097" y="540"/>
                </a:lnTo>
                <a:lnTo>
                  <a:pt x="3097" y="528"/>
                </a:lnTo>
                <a:lnTo>
                  <a:pt x="3207" y="528"/>
                </a:lnTo>
                <a:lnTo>
                  <a:pt x="3207" y="514"/>
                </a:lnTo>
                <a:lnTo>
                  <a:pt x="3220" y="514"/>
                </a:lnTo>
                <a:lnTo>
                  <a:pt x="3220" y="501"/>
                </a:lnTo>
                <a:lnTo>
                  <a:pt x="3256" y="501"/>
                </a:lnTo>
                <a:lnTo>
                  <a:pt x="3256" y="486"/>
                </a:lnTo>
                <a:lnTo>
                  <a:pt x="3258" y="486"/>
                </a:lnTo>
                <a:lnTo>
                  <a:pt x="3258" y="472"/>
                </a:lnTo>
                <a:lnTo>
                  <a:pt x="3305" y="472"/>
                </a:lnTo>
                <a:lnTo>
                  <a:pt x="3305" y="457"/>
                </a:lnTo>
                <a:lnTo>
                  <a:pt x="3348" y="457"/>
                </a:lnTo>
                <a:lnTo>
                  <a:pt x="3348" y="443"/>
                </a:lnTo>
                <a:lnTo>
                  <a:pt x="3359" y="443"/>
                </a:lnTo>
                <a:lnTo>
                  <a:pt x="3359" y="427"/>
                </a:lnTo>
                <a:lnTo>
                  <a:pt x="3362" y="427"/>
                </a:lnTo>
                <a:lnTo>
                  <a:pt x="3362" y="412"/>
                </a:lnTo>
                <a:lnTo>
                  <a:pt x="3374" y="412"/>
                </a:lnTo>
                <a:lnTo>
                  <a:pt x="3374" y="397"/>
                </a:lnTo>
                <a:lnTo>
                  <a:pt x="3375" y="397"/>
                </a:lnTo>
                <a:lnTo>
                  <a:pt x="3375" y="382"/>
                </a:lnTo>
                <a:lnTo>
                  <a:pt x="3495" y="382"/>
                </a:lnTo>
                <a:lnTo>
                  <a:pt x="3495" y="364"/>
                </a:lnTo>
                <a:lnTo>
                  <a:pt x="3542" y="364"/>
                </a:lnTo>
                <a:lnTo>
                  <a:pt x="3542" y="346"/>
                </a:lnTo>
                <a:lnTo>
                  <a:pt x="3605" y="346"/>
                </a:lnTo>
                <a:lnTo>
                  <a:pt x="3605" y="326"/>
                </a:lnTo>
                <a:lnTo>
                  <a:pt x="3617" y="326"/>
                </a:lnTo>
                <a:lnTo>
                  <a:pt x="3617" y="306"/>
                </a:lnTo>
                <a:lnTo>
                  <a:pt x="3670" y="306"/>
                </a:lnTo>
                <a:lnTo>
                  <a:pt x="3670" y="286"/>
                </a:lnTo>
                <a:lnTo>
                  <a:pt x="3699" y="286"/>
                </a:lnTo>
                <a:lnTo>
                  <a:pt x="3699" y="266"/>
                </a:lnTo>
                <a:lnTo>
                  <a:pt x="3721" y="266"/>
                </a:lnTo>
                <a:lnTo>
                  <a:pt x="3721" y="245"/>
                </a:lnTo>
                <a:lnTo>
                  <a:pt x="3787" y="245"/>
                </a:lnTo>
                <a:lnTo>
                  <a:pt x="3787" y="223"/>
                </a:lnTo>
                <a:lnTo>
                  <a:pt x="3875" y="223"/>
                </a:lnTo>
                <a:lnTo>
                  <a:pt x="3875" y="198"/>
                </a:lnTo>
                <a:lnTo>
                  <a:pt x="3887" y="198"/>
                </a:lnTo>
                <a:lnTo>
                  <a:pt x="3887" y="170"/>
                </a:lnTo>
                <a:lnTo>
                  <a:pt x="3892" y="170"/>
                </a:lnTo>
                <a:lnTo>
                  <a:pt x="3892" y="142"/>
                </a:lnTo>
                <a:lnTo>
                  <a:pt x="4018" y="142"/>
                </a:lnTo>
                <a:lnTo>
                  <a:pt x="4018" y="110"/>
                </a:lnTo>
                <a:lnTo>
                  <a:pt x="4031" y="110"/>
                </a:lnTo>
                <a:lnTo>
                  <a:pt x="4031" y="77"/>
                </a:lnTo>
                <a:lnTo>
                  <a:pt x="4127" y="77"/>
                </a:lnTo>
                <a:lnTo>
                  <a:pt x="4127" y="39"/>
                </a:lnTo>
                <a:lnTo>
                  <a:pt x="4199" y="39"/>
                </a:lnTo>
                <a:lnTo>
                  <a:pt x="4199" y="0"/>
                </a:lnTo>
                <a:lnTo>
                  <a:pt x="4285" y="0"/>
                </a:lnTo>
              </a:path>
            </a:pathLst>
          </a:custGeom>
          <a:noFill/>
          <a:ln w="22225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73" name="Freeform 55" descr=" 26673"/>
          <p:cNvSpPr>
            <a:spLocks/>
          </p:cNvSpPr>
          <p:nvPr/>
        </p:nvSpPr>
        <p:spPr bwMode="auto">
          <a:xfrm flipV="1">
            <a:off x="715963" y="1879600"/>
            <a:ext cx="3146425" cy="2444750"/>
          </a:xfrm>
          <a:custGeom>
            <a:avLst/>
            <a:gdLst>
              <a:gd name="T0" fmla="*/ 2147483647 w 4285"/>
              <a:gd name="T1" fmla="*/ 2147483647 h 4432"/>
              <a:gd name="T2" fmla="*/ 2147483647 w 4285"/>
              <a:gd name="T3" fmla="*/ 2147483647 h 4432"/>
              <a:gd name="T4" fmla="*/ 2147483647 w 4285"/>
              <a:gd name="T5" fmla="*/ 2147483647 h 4432"/>
              <a:gd name="T6" fmla="*/ 2147483647 w 4285"/>
              <a:gd name="T7" fmla="*/ 2147483647 h 4432"/>
              <a:gd name="T8" fmla="*/ 2147483647 w 4285"/>
              <a:gd name="T9" fmla="*/ 2147483647 h 4432"/>
              <a:gd name="T10" fmla="*/ 2147483647 w 4285"/>
              <a:gd name="T11" fmla="*/ 2147483647 h 4432"/>
              <a:gd name="T12" fmla="*/ 2147483647 w 4285"/>
              <a:gd name="T13" fmla="*/ 2147483647 h 4432"/>
              <a:gd name="T14" fmla="*/ 2147483647 w 4285"/>
              <a:gd name="T15" fmla="*/ 2147483647 h 4432"/>
              <a:gd name="T16" fmla="*/ 2147483647 w 4285"/>
              <a:gd name="T17" fmla="*/ 2147483647 h 4432"/>
              <a:gd name="T18" fmla="*/ 2147483647 w 4285"/>
              <a:gd name="T19" fmla="*/ 2147483647 h 4432"/>
              <a:gd name="T20" fmla="*/ 2147483647 w 4285"/>
              <a:gd name="T21" fmla="*/ 2147483647 h 4432"/>
              <a:gd name="T22" fmla="*/ 2147483647 w 4285"/>
              <a:gd name="T23" fmla="*/ 2147483647 h 4432"/>
              <a:gd name="T24" fmla="*/ 2147483647 w 4285"/>
              <a:gd name="T25" fmla="*/ 2147483647 h 4432"/>
              <a:gd name="T26" fmla="*/ 2147483647 w 4285"/>
              <a:gd name="T27" fmla="*/ 2147483647 h 4432"/>
              <a:gd name="T28" fmla="*/ 2147483647 w 4285"/>
              <a:gd name="T29" fmla="*/ 2147483647 h 4432"/>
              <a:gd name="T30" fmla="*/ 2147483647 w 4285"/>
              <a:gd name="T31" fmla="*/ 2147483647 h 4432"/>
              <a:gd name="T32" fmla="*/ 2147483647 w 4285"/>
              <a:gd name="T33" fmla="*/ 2147483647 h 4432"/>
              <a:gd name="T34" fmla="*/ 2147483647 w 4285"/>
              <a:gd name="T35" fmla="*/ 2147483647 h 4432"/>
              <a:gd name="T36" fmla="*/ 2147483647 w 4285"/>
              <a:gd name="T37" fmla="*/ 2147483647 h 4432"/>
              <a:gd name="T38" fmla="*/ 2147483647 w 4285"/>
              <a:gd name="T39" fmla="*/ 2147483647 h 4432"/>
              <a:gd name="T40" fmla="*/ 2147483647 w 4285"/>
              <a:gd name="T41" fmla="*/ 2147483647 h 4432"/>
              <a:gd name="T42" fmla="*/ 2147483647 w 4285"/>
              <a:gd name="T43" fmla="*/ 2147483647 h 4432"/>
              <a:gd name="T44" fmla="*/ 2147483647 w 4285"/>
              <a:gd name="T45" fmla="*/ 2147483647 h 4432"/>
              <a:gd name="T46" fmla="*/ 2147483647 w 4285"/>
              <a:gd name="T47" fmla="*/ 2147483647 h 4432"/>
              <a:gd name="T48" fmla="*/ 2147483647 w 4285"/>
              <a:gd name="T49" fmla="*/ 2147483647 h 4432"/>
              <a:gd name="T50" fmla="*/ 2147483647 w 4285"/>
              <a:gd name="T51" fmla="*/ 2147483647 h 4432"/>
              <a:gd name="T52" fmla="*/ 2147483647 w 4285"/>
              <a:gd name="T53" fmla="*/ 2147483647 h 4432"/>
              <a:gd name="T54" fmla="*/ 2147483647 w 4285"/>
              <a:gd name="T55" fmla="*/ 2147483647 h 4432"/>
              <a:gd name="T56" fmla="*/ 2147483647 w 4285"/>
              <a:gd name="T57" fmla="*/ 2147483647 h 4432"/>
              <a:gd name="T58" fmla="*/ 2147483647 w 4285"/>
              <a:gd name="T59" fmla="*/ 2147483647 h 4432"/>
              <a:gd name="T60" fmla="*/ 2147483647 w 4285"/>
              <a:gd name="T61" fmla="*/ 2147483647 h 4432"/>
              <a:gd name="T62" fmla="*/ 2147483647 w 4285"/>
              <a:gd name="T63" fmla="*/ 2147483647 h 4432"/>
              <a:gd name="T64" fmla="*/ 2147483647 w 4285"/>
              <a:gd name="T65" fmla="*/ 2147483647 h 4432"/>
              <a:gd name="T66" fmla="*/ 2147483647 w 4285"/>
              <a:gd name="T67" fmla="*/ 2147483647 h 4432"/>
              <a:gd name="T68" fmla="*/ 2147483647 w 4285"/>
              <a:gd name="T69" fmla="*/ 2147483647 h 4432"/>
              <a:gd name="T70" fmla="*/ 2147483647 w 4285"/>
              <a:gd name="T71" fmla="*/ 2147483647 h 4432"/>
              <a:gd name="T72" fmla="*/ 2147483647 w 4285"/>
              <a:gd name="T73" fmla="*/ 2147483647 h 4432"/>
              <a:gd name="T74" fmla="*/ 2147483647 w 4285"/>
              <a:gd name="T75" fmla="*/ 2147483647 h 4432"/>
              <a:gd name="T76" fmla="*/ 2147483647 w 4285"/>
              <a:gd name="T77" fmla="*/ 2147483647 h 4432"/>
              <a:gd name="T78" fmla="*/ 2147483647 w 4285"/>
              <a:gd name="T79" fmla="*/ 2147483647 h 4432"/>
              <a:gd name="T80" fmla="*/ 2147483647 w 4285"/>
              <a:gd name="T81" fmla="*/ 2147483647 h 4432"/>
              <a:gd name="T82" fmla="*/ 2147483647 w 4285"/>
              <a:gd name="T83" fmla="*/ 2147483647 h 4432"/>
              <a:gd name="T84" fmla="*/ 2147483647 w 4285"/>
              <a:gd name="T85" fmla="*/ 2147483647 h 4432"/>
              <a:gd name="T86" fmla="*/ 2147483647 w 4285"/>
              <a:gd name="T87" fmla="*/ 2147483647 h 4432"/>
              <a:gd name="T88" fmla="*/ 2147483647 w 4285"/>
              <a:gd name="T89" fmla="*/ 2147483647 h 4432"/>
              <a:gd name="T90" fmla="*/ 2147483647 w 4285"/>
              <a:gd name="T91" fmla="*/ 2147483647 h 4432"/>
              <a:gd name="T92" fmla="*/ 2147483647 w 4285"/>
              <a:gd name="T93" fmla="*/ 2147483647 h 4432"/>
              <a:gd name="T94" fmla="*/ 2147483647 w 4285"/>
              <a:gd name="T95" fmla="*/ 2147483647 h 4432"/>
              <a:gd name="T96" fmla="*/ 2147483647 w 4285"/>
              <a:gd name="T97" fmla="*/ 2147483647 h 4432"/>
              <a:gd name="T98" fmla="*/ 2147483647 w 4285"/>
              <a:gd name="T99" fmla="*/ 2147483647 h 4432"/>
              <a:gd name="T100" fmla="*/ 2147483647 w 4285"/>
              <a:gd name="T101" fmla="*/ 2147483647 h 4432"/>
              <a:gd name="T102" fmla="*/ 2147483647 w 4285"/>
              <a:gd name="T103" fmla="*/ 2147483647 h 4432"/>
              <a:gd name="T104" fmla="*/ 2147483647 w 4285"/>
              <a:gd name="T105" fmla="*/ 2147483647 h 4432"/>
              <a:gd name="T106" fmla="*/ 2147483647 w 4285"/>
              <a:gd name="T107" fmla="*/ 2147483647 h 4432"/>
              <a:gd name="T108" fmla="*/ 2147483647 w 4285"/>
              <a:gd name="T109" fmla="*/ 2147483647 h 4432"/>
              <a:gd name="T110" fmla="*/ 2147483647 w 4285"/>
              <a:gd name="T111" fmla="*/ 2147483647 h 4432"/>
              <a:gd name="T112" fmla="*/ 2147483647 w 4285"/>
              <a:gd name="T113" fmla="*/ 2147483647 h 4432"/>
              <a:gd name="T114" fmla="*/ 2147483647 w 4285"/>
              <a:gd name="T115" fmla="*/ 2147483647 h 4432"/>
              <a:gd name="T116" fmla="*/ 2147483647 w 4285"/>
              <a:gd name="T117" fmla="*/ 2147483647 h 4432"/>
              <a:gd name="T118" fmla="*/ 2147483647 w 4285"/>
              <a:gd name="T119" fmla="*/ 2147483647 h 4432"/>
              <a:gd name="T120" fmla="*/ 2147483647 w 4285"/>
              <a:gd name="T121" fmla="*/ 2147483647 h 4432"/>
              <a:gd name="T122" fmla="*/ 2147483647 w 4285"/>
              <a:gd name="T123" fmla="*/ 2147483647 h 4432"/>
              <a:gd name="T124" fmla="*/ 2147483647 w 4285"/>
              <a:gd name="T125" fmla="*/ 0 h 443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4285"/>
              <a:gd name="T190" fmla="*/ 0 h 4432"/>
              <a:gd name="T191" fmla="*/ 4285 w 4285"/>
              <a:gd name="T192" fmla="*/ 4432 h 4432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4285" h="4432">
                <a:moveTo>
                  <a:pt x="0" y="4432"/>
                </a:moveTo>
                <a:lnTo>
                  <a:pt x="4" y="4432"/>
                </a:lnTo>
                <a:lnTo>
                  <a:pt x="4" y="4423"/>
                </a:lnTo>
                <a:lnTo>
                  <a:pt x="9" y="4423"/>
                </a:lnTo>
                <a:lnTo>
                  <a:pt x="9" y="4413"/>
                </a:lnTo>
                <a:lnTo>
                  <a:pt x="10" y="4413"/>
                </a:lnTo>
                <a:lnTo>
                  <a:pt x="10" y="4404"/>
                </a:lnTo>
                <a:lnTo>
                  <a:pt x="11" y="4404"/>
                </a:lnTo>
                <a:lnTo>
                  <a:pt x="11" y="4385"/>
                </a:lnTo>
                <a:lnTo>
                  <a:pt x="12" y="4385"/>
                </a:lnTo>
                <a:lnTo>
                  <a:pt x="12" y="4375"/>
                </a:lnTo>
                <a:lnTo>
                  <a:pt x="15" y="4375"/>
                </a:lnTo>
                <a:lnTo>
                  <a:pt x="15" y="4356"/>
                </a:lnTo>
                <a:lnTo>
                  <a:pt x="16" y="4356"/>
                </a:lnTo>
                <a:lnTo>
                  <a:pt x="16" y="4346"/>
                </a:lnTo>
                <a:lnTo>
                  <a:pt x="17" y="4346"/>
                </a:lnTo>
                <a:lnTo>
                  <a:pt x="17" y="4337"/>
                </a:lnTo>
                <a:lnTo>
                  <a:pt x="18" y="4337"/>
                </a:lnTo>
                <a:lnTo>
                  <a:pt x="18" y="4327"/>
                </a:lnTo>
                <a:lnTo>
                  <a:pt x="22" y="4327"/>
                </a:lnTo>
                <a:lnTo>
                  <a:pt x="22" y="4318"/>
                </a:lnTo>
                <a:lnTo>
                  <a:pt x="23" y="4318"/>
                </a:lnTo>
                <a:lnTo>
                  <a:pt x="23" y="4308"/>
                </a:lnTo>
                <a:lnTo>
                  <a:pt x="24" y="4308"/>
                </a:lnTo>
                <a:lnTo>
                  <a:pt x="24" y="4299"/>
                </a:lnTo>
                <a:lnTo>
                  <a:pt x="26" y="4299"/>
                </a:lnTo>
                <a:lnTo>
                  <a:pt x="26" y="4289"/>
                </a:lnTo>
                <a:lnTo>
                  <a:pt x="32" y="4289"/>
                </a:lnTo>
                <a:lnTo>
                  <a:pt x="32" y="4260"/>
                </a:lnTo>
                <a:lnTo>
                  <a:pt x="34" y="4260"/>
                </a:lnTo>
                <a:lnTo>
                  <a:pt x="34" y="4251"/>
                </a:lnTo>
                <a:lnTo>
                  <a:pt x="36" y="4251"/>
                </a:lnTo>
                <a:lnTo>
                  <a:pt x="36" y="4241"/>
                </a:lnTo>
                <a:lnTo>
                  <a:pt x="41" y="4241"/>
                </a:lnTo>
                <a:lnTo>
                  <a:pt x="41" y="4232"/>
                </a:lnTo>
                <a:lnTo>
                  <a:pt x="42" y="4232"/>
                </a:lnTo>
                <a:lnTo>
                  <a:pt x="42" y="4203"/>
                </a:lnTo>
                <a:lnTo>
                  <a:pt x="51" y="4203"/>
                </a:lnTo>
                <a:lnTo>
                  <a:pt x="51" y="4193"/>
                </a:lnTo>
                <a:lnTo>
                  <a:pt x="53" y="4193"/>
                </a:lnTo>
                <a:lnTo>
                  <a:pt x="53" y="4184"/>
                </a:lnTo>
                <a:lnTo>
                  <a:pt x="62" y="4184"/>
                </a:lnTo>
                <a:lnTo>
                  <a:pt x="62" y="4165"/>
                </a:lnTo>
                <a:lnTo>
                  <a:pt x="63" y="4165"/>
                </a:lnTo>
                <a:lnTo>
                  <a:pt x="63" y="4155"/>
                </a:lnTo>
                <a:lnTo>
                  <a:pt x="65" y="4155"/>
                </a:lnTo>
                <a:lnTo>
                  <a:pt x="65" y="4136"/>
                </a:lnTo>
                <a:lnTo>
                  <a:pt x="66" y="4136"/>
                </a:lnTo>
                <a:lnTo>
                  <a:pt x="66" y="4126"/>
                </a:lnTo>
                <a:lnTo>
                  <a:pt x="70" y="4126"/>
                </a:lnTo>
                <a:lnTo>
                  <a:pt x="70" y="4117"/>
                </a:lnTo>
                <a:lnTo>
                  <a:pt x="71" y="4117"/>
                </a:lnTo>
                <a:lnTo>
                  <a:pt x="71" y="4107"/>
                </a:lnTo>
                <a:lnTo>
                  <a:pt x="73" y="4107"/>
                </a:lnTo>
                <a:lnTo>
                  <a:pt x="73" y="4098"/>
                </a:lnTo>
                <a:lnTo>
                  <a:pt x="79" y="4098"/>
                </a:lnTo>
                <a:lnTo>
                  <a:pt x="79" y="4069"/>
                </a:lnTo>
                <a:lnTo>
                  <a:pt x="96" y="4069"/>
                </a:lnTo>
                <a:lnTo>
                  <a:pt x="96" y="4060"/>
                </a:lnTo>
                <a:lnTo>
                  <a:pt x="99" y="4060"/>
                </a:lnTo>
                <a:lnTo>
                  <a:pt x="99" y="4050"/>
                </a:lnTo>
                <a:lnTo>
                  <a:pt x="104" y="4050"/>
                </a:lnTo>
                <a:lnTo>
                  <a:pt x="104" y="4040"/>
                </a:lnTo>
                <a:lnTo>
                  <a:pt x="106" y="4040"/>
                </a:lnTo>
                <a:lnTo>
                  <a:pt x="106" y="4031"/>
                </a:lnTo>
                <a:lnTo>
                  <a:pt x="109" y="4031"/>
                </a:lnTo>
                <a:lnTo>
                  <a:pt x="109" y="4021"/>
                </a:lnTo>
                <a:lnTo>
                  <a:pt x="111" y="4021"/>
                </a:lnTo>
                <a:lnTo>
                  <a:pt x="111" y="4002"/>
                </a:lnTo>
                <a:lnTo>
                  <a:pt x="112" y="4002"/>
                </a:lnTo>
                <a:lnTo>
                  <a:pt x="112" y="3993"/>
                </a:lnTo>
                <a:lnTo>
                  <a:pt x="114" y="3993"/>
                </a:lnTo>
                <a:lnTo>
                  <a:pt x="114" y="3973"/>
                </a:lnTo>
                <a:lnTo>
                  <a:pt x="119" y="3973"/>
                </a:lnTo>
                <a:lnTo>
                  <a:pt x="119" y="3964"/>
                </a:lnTo>
                <a:lnTo>
                  <a:pt x="120" y="3964"/>
                </a:lnTo>
                <a:lnTo>
                  <a:pt x="120" y="3954"/>
                </a:lnTo>
                <a:lnTo>
                  <a:pt x="123" y="3954"/>
                </a:lnTo>
                <a:lnTo>
                  <a:pt x="123" y="3945"/>
                </a:lnTo>
                <a:lnTo>
                  <a:pt x="126" y="3945"/>
                </a:lnTo>
                <a:lnTo>
                  <a:pt x="126" y="3935"/>
                </a:lnTo>
                <a:lnTo>
                  <a:pt x="127" y="3935"/>
                </a:lnTo>
                <a:lnTo>
                  <a:pt x="127" y="3916"/>
                </a:lnTo>
                <a:lnTo>
                  <a:pt x="129" y="3916"/>
                </a:lnTo>
                <a:lnTo>
                  <a:pt x="129" y="3907"/>
                </a:lnTo>
                <a:lnTo>
                  <a:pt x="131" y="3907"/>
                </a:lnTo>
                <a:lnTo>
                  <a:pt x="131" y="3897"/>
                </a:lnTo>
                <a:lnTo>
                  <a:pt x="132" y="3897"/>
                </a:lnTo>
                <a:lnTo>
                  <a:pt x="132" y="3887"/>
                </a:lnTo>
                <a:lnTo>
                  <a:pt x="138" y="3887"/>
                </a:lnTo>
                <a:lnTo>
                  <a:pt x="138" y="3878"/>
                </a:lnTo>
                <a:lnTo>
                  <a:pt x="140" y="3878"/>
                </a:lnTo>
                <a:lnTo>
                  <a:pt x="140" y="3868"/>
                </a:lnTo>
                <a:lnTo>
                  <a:pt x="153" y="3868"/>
                </a:lnTo>
                <a:lnTo>
                  <a:pt x="153" y="3849"/>
                </a:lnTo>
                <a:lnTo>
                  <a:pt x="154" y="3849"/>
                </a:lnTo>
                <a:lnTo>
                  <a:pt x="154" y="3830"/>
                </a:lnTo>
                <a:lnTo>
                  <a:pt x="157" y="3830"/>
                </a:lnTo>
                <a:lnTo>
                  <a:pt x="157" y="3820"/>
                </a:lnTo>
                <a:lnTo>
                  <a:pt x="160" y="3820"/>
                </a:lnTo>
                <a:lnTo>
                  <a:pt x="160" y="3811"/>
                </a:lnTo>
                <a:lnTo>
                  <a:pt x="163" y="3811"/>
                </a:lnTo>
                <a:lnTo>
                  <a:pt x="163" y="3801"/>
                </a:lnTo>
                <a:lnTo>
                  <a:pt x="168" y="3801"/>
                </a:lnTo>
                <a:lnTo>
                  <a:pt x="168" y="3792"/>
                </a:lnTo>
                <a:lnTo>
                  <a:pt x="170" y="3792"/>
                </a:lnTo>
                <a:lnTo>
                  <a:pt x="170" y="3782"/>
                </a:lnTo>
                <a:lnTo>
                  <a:pt x="171" y="3782"/>
                </a:lnTo>
                <a:lnTo>
                  <a:pt x="171" y="3773"/>
                </a:lnTo>
                <a:lnTo>
                  <a:pt x="172" y="3773"/>
                </a:lnTo>
                <a:lnTo>
                  <a:pt x="172" y="3763"/>
                </a:lnTo>
                <a:lnTo>
                  <a:pt x="178" y="3763"/>
                </a:lnTo>
                <a:lnTo>
                  <a:pt x="178" y="3754"/>
                </a:lnTo>
                <a:lnTo>
                  <a:pt x="184" y="3754"/>
                </a:lnTo>
                <a:lnTo>
                  <a:pt x="184" y="3734"/>
                </a:lnTo>
                <a:lnTo>
                  <a:pt x="194" y="3734"/>
                </a:lnTo>
                <a:lnTo>
                  <a:pt x="194" y="3725"/>
                </a:lnTo>
                <a:lnTo>
                  <a:pt x="208" y="3725"/>
                </a:lnTo>
                <a:lnTo>
                  <a:pt x="208" y="3715"/>
                </a:lnTo>
                <a:lnTo>
                  <a:pt x="227" y="3715"/>
                </a:lnTo>
                <a:lnTo>
                  <a:pt x="227" y="3706"/>
                </a:lnTo>
                <a:lnTo>
                  <a:pt x="228" y="3706"/>
                </a:lnTo>
                <a:lnTo>
                  <a:pt x="228" y="3687"/>
                </a:lnTo>
                <a:lnTo>
                  <a:pt x="239" y="3687"/>
                </a:lnTo>
                <a:lnTo>
                  <a:pt x="239" y="3677"/>
                </a:lnTo>
                <a:lnTo>
                  <a:pt x="245" y="3677"/>
                </a:lnTo>
                <a:lnTo>
                  <a:pt x="245" y="3667"/>
                </a:lnTo>
                <a:lnTo>
                  <a:pt x="248" y="3667"/>
                </a:lnTo>
                <a:lnTo>
                  <a:pt x="248" y="3658"/>
                </a:lnTo>
                <a:lnTo>
                  <a:pt x="251" y="3658"/>
                </a:lnTo>
                <a:lnTo>
                  <a:pt x="251" y="3648"/>
                </a:lnTo>
                <a:lnTo>
                  <a:pt x="256" y="3648"/>
                </a:lnTo>
                <a:lnTo>
                  <a:pt x="256" y="3639"/>
                </a:lnTo>
                <a:lnTo>
                  <a:pt x="261" y="3639"/>
                </a:lnTo>
                <a:lnTo>
                  <a:pt x="261" y="3629"/>
                </a:lnTo>
                <a:lnTo>
                  <a:pt x="267" y="3629"/>
                </a:lnTo>
                <a:lnTo>
                  <a:pt x="267" y="3620"/>
                </a:lnTo>
                <a:lnTo>
                  <a:pt x="272" y="3620"/>
                </a:lnTo>
                <a:lnTo>
                  <a:pt x="272" y="3601"/>
                </a:lnTo>
                <a:lnTo>
                  <a:pt x="275" y="3601"/>
                </a:lnTo>
                <a:lnTo>
                  <a:pt x="275" y="3591"/>
                </a:lnTo>
                <a:lnTo>
                  <a:pt x="278" y="3591"/>
                </a:lnTo>
                <a:lnTo>
                  <a:pt x="278" y="3581"/>
                </a:lnTo>
                <a:lnTo>
                  <a:pt x="282" y="3581"/>
                </a:lnTo>
                <a:lnTo>
                  <a:pt x="282" y="3572"/>
                </a:lnTo>
                <a:lnTo>
                  <a:pt x="294" y="3572"/>
                </a:lnTo>
                <a:lnTo>
                  <a:pt x="294" y="3553"/>
                </a:lnTo>
                <a:lnTo>
                  <a:pt x="298" y="3553"/>
                </a:lnTo>
                <a:lnTo>
                  <a:pt x="298" y="3543"/>
                </a:lnTo>
                <a:lnTo>
                  <a:pt x="306" y="3543"/>
                </a:lnTo>
                <a:lnTo>
                  <a:pt x="306" y="3534"/>
                </a:lnTo>
                <a:lnTo>
                  <a:pt x="308" y="3534"/>
                </a:lnTo>
                <a:lnTo>
                  <a:pt x="308" y="3524"/>
                </a:lnTo>
                <a:lnTo>
                  <a:pt x="312" y="3524"/>
                </a:lnTo>
                <a:lnTo>
                  <a:pt x="312" y="3514"/>
                </a:lnTo>
                <a:lnTo>
                  <a:pt x="316" y="3514"/>
                </a:lnTo>
                <a:lnTo>
                  <a:pt x="316" y="3505"/>
                </a:lnTo>
                <a:lnTo>
                  <a:pt x="320" y="3505"/>
                </a:lnTo>
                <a:lnTo>
                  <a:pt x="320" y="3495"/>
                </a:lnTo>
                <a:lnTo>
                  <a:pt x="328" y="3495"/>
                </a:lnTo>
                <a:lnTo>
                  <a:pt x="328" y="3486"/>
                </a:lnTo>
                <a:lnTo>
                  <a:pt x="339" y="3486"/>
                </a:lnTo>
                <a:lnTo>
                  <a:pt x="339" y="3467"/>
                </a:lnTo>
                <a:lnTo>
                  <a:pt x="353" y="3467"/>
                </a:lnTo>
                <a:lnTo>
                  <a:pt x="353" y="3457"/>
                </a:lnTo>
                <a:lnTo>
                  <a:pt x="354" y="3457"/>
                </a:lnTo>
                <a:lnTo>
                  <a:pt x="354" y="3448"/>
                </a:lnTo>
                <a:lnTo>
                  <a:pt x="361" y="3448"/>
                </a:lnTo>
                <a:lnTo>
                  <a:pt x="361" y="3438"/>
                </a:lnTo>
                <a:lnTo>
                  <a:pt x="369" y="3438"/>
                </a:lnTo>
                <a:lnTo>
                  <a:pt x="369" y="3428"/>
                </a:lnTo>
                <a:lnTo>
                  <a:pt x="374" y="3428"/>
                </a:lnTo>
                <a:lnTo>
                  <a:pt x="374" y="3419"/>
                </a:lnTo>
                <a:lnTo>
                  <a:pt x="375" y="3419"/>
                </a:lnTo>
                <a:lnTo>
                  <a:pt x="375" y="3409"/>
                </a:lnTo>
                <a:lnTo>
                  <a:pt x="380" y="3409"/>
                </a:lnTo>
                <a:lnTo>
                  <a:pt x="380" y="3390"/>
                </a:lnTo>
                <a:lnTo>
                  <a:pt x="384" y="3390"/>
                </a:lnTo>
                <a:lnTo>
                  <a:pt x="384" y="3381"/>
                </a:lnTo>
                <a:lnTo>
                  <a:pt x="396" y="3381"/>
                </a:lnTo>
                <a:lnTo>
                  <a:pt x="396" y="3371"/>
                </a:lnTo>
                <a:lnTo>
                  <a:pt x="401" y="3371"/>
                </a:lnTo>
                <a:lnTo>
                  <a:pt x="401" y="3361"/>
                </a:lnTo>
                <a:lnTo>
                  <a:pt x="402" y="3361"/>
                </a:lnTo>
                <a:lnTo>
                  <a:pt x="402" y="3352"/>
                </a:lnTo>
                <a:lnTo>
                  <a:pt x="418" y="3352"/>
                </a:lnTo>
                <a:lnTo>
                  <a:pt x="418" y="3342"/>
                </a:lnTo>
                <a:lnTo>
                  <a:pt x="422" y="3342"/>
                </a:lnTo>
                <a:lnTo>
                  <a:pt x="422" y="3333"/>
                </a:lnTo>
                <a:lnTo>
                  <a:pt x="431" y="3333"/>
                </a:lnTo>
                <a:lnTo>
                  <a:pt x="431" y="3323"/>
                </a:lnTo>
                <a:lnTo>
                  <a:pt x="440" y="3323"/>
                </a:lnTo>
                <a:lnTo>
                  <a:pt x="440" y="3313"/>
                </a:lnTo>
                <a:lnTo>
                  <a:pt x="449" y="3313"/>
                </a:lnTo>
                <a:lnTo>
                  <a:pt x="449" y="3304"/>
                </a:lnTo>
                <a:lnTo>
                  <a:pt x="452" y="3304"/>
                </a:lnTo>
                <a:lnTo>
                  <a:pt x="452" y="3294"/>
                </a:lnTo>
                <a:lnTo>
                  <a:pt x="463" y="3294"/>
                </a:lnTo>
                <a:lnTo>
                  <a:pt x="463" y="3285"/>
                </a:lnTo>
                <a:lnTo>
                  <a:pt x="465" y="3285"/>
                </a:lnTo>
                <a:lnTo>
                  <a:pt x="465" y="3275"/>
                </a:lnTo>
                <a:lnTo>
                  <a:pt x="474" y="3275"/>
                </a:lnTo>
                <a:lnTo>
                  <a:pt x="474" y="3266"/>
                </a:lnTo>
                <a:lnTo>
                  <a:pt x="476" y="3266"/>
                </a:lnTo>
                <a:lnTo>
                  <a:pt x="476" y="3256"/>
                </a:lnTo>
                <a:lnTo>
                  <a:pt x="483" y="3256"/>
                </a:lnTo>
                <a:lnTo>
                  <a:pt x="483" y="3246"/>
                </a:lnTo>
                <a:lnTo>
                  <a:pt x="490" y="3246"/>
                </a:lnTo>
                <a:lnTo>
                  <a:pt x="490" y="3237"/>
                </a:lnTo>
                <a:lnTo>
                  <a:pt x="493" y="3237"/>
                </a:lnTo>
                <a:lnTo>
                  <a:pt x="493" y="3227"/>
                </a:lnTo>
                <a:lnTo>
                  <a:pt x="496" y="3227"/>
                </a:lnTo>
                <a:lnTo>
                  <a:pt x="496" y="3218"/>
                </a:lnTo>
                <a:lnTo>
                  <a:pt x="503" y="3218"/>
                </a:lnTo>
                <a:lnTo>
                  <a:pt x="503" y="3208"/>
                </a:lnTo>
                <a:lnTo>
                  <a:pt x="509" y="3208"/>
                </a:lnTo>
                <a:lnTo>
                  <a:pt x="509" y="3198"/>
                </a:lnTo>
                <a:lnTo>
                  <a:pt x="511" y="3198"/>
                </a:lnTo>
                <a:lnTo>
                  <a:pt x="511" y="3179"/>
                </a:lnTo>
                <a:lnTo>
                  <a:pt x="526" y="3179"/>
                </a:lnTo>
                <a:lnTo>
                  <a:pt x="526" y="3170"/>
                </a:lnTo>
                <a:lnTo>
                  <a:pt x="530" y="3170"/>
                </a:lnTo>
                <a:lnTo>
                  <a:pt x="530" y="3160"/>
                </a:lnTo>
                <a:lnTo>
                  <a:pt x="552" y="3160"/>
                </a:lnTo>
                <a:lnTo>
                  <a:pt x="552" y="3151"/>
                </a:lnTo>
                <a:lnTo>
                  <a:pt x="558" y="3151"/>
                </a:lnTo>
                <a:lnTo>
                  <a:pt x="558" y="3141"/>
                </a:lnTo>
                <a:lnTo>
                  <a:pt x="563" y="3141"/>
                </a:lnTo>
                <a:lnTo>
                  <a:pt x="563" y="3131"/>
                </a:lnTo>
                <a:lnTo>
                  <a:pt x="566" y="3131"/>
                </a:lnTo>
                <a:lnTo>
                  <a:pt x="566" y="3122"/>
                </a:lnTo>
                <a:lnTo>
                  <a:pt x="572" y="3122"/>
                </a:lnTo>
                <a:lnTo>
                  <a:pt x="572" y="3112"/>
                </a:lnTo>
                <a:lnTo>
                  <a:pt x="578" y="3112"/>
                </a:lnTo>
                <a:lnTo>
                  <a:pt x="578" y="3103"/>
                </a:lnTo>
                <a:lnTo>
                  <a:pt x="599" y="3103"/>
                </a:lnTo>
                <a:lnTo>
                  <a:pt x="599" y="3093"/>
                </a:lnTo>
                <a:lnTo>
                  <a:pt x="601" y="3093"/>
                </a:lnTo>
                <a:lnTo>
                  <a:pt x="601" y="3083"/>
                </a:lnTo>
                <a:lnTo>
                  <a:pt x="603" y="3083"/>
                </a:lnTo>
                <a:lnTo>
                  <a:pt x="603" y="3074"/>
                </a:lnTo>
                <a:lnTo>
                  <a:pt x="610" y="3074"/>
                </a:lnTo>
                <a:lnTo>
                  <a:pt x="610" y="3064"/>
                </a:lnTo>
                <a:lnTo>
                  <a:pt x="619" y="3064"/>
                </a:lnTo>
                <a:lnTo>
                  <a:pt x="619" y="3055"/>
                </a:lnTo>
                <a:lnTo>
                  <a:pt x="620" y="3055"/>
                </a:lnTo>
                <a:lnTo>
                  <a:pt x="620" y="3045"/>
                </a:lnTo>
                <a:lnTo>
                  <a:pt x="631" y="3045"/>
                </a:lnTo>
                <a:lnTo>
                  <a:pt x="631" y="3035"/>
                </a:lnTo>
                <a:lnTo>
                  <a:pt x="633" y="3035"/>
                </a:lnTo>
                <a:lnTo>
                  <a:pt x="633" y="3026"/>
                </a:lnTo>
                <a:lnTo>
                  <a:pt x="641" y="3026"/>
                </a:lnTo>
                <a:lnTo>
                  <a:pt x="641" y="3016"/>
                </a:lnTo>
                <a:lnTo>
                  <a:pt x="648" y="3016"/>
                </a:lnTo>
                <a:lnTo>
                  <a:pt x="648" y="2997"/>
                </a:lnTo>
                <a:lnTo>
                  <a:pt x="655" y="2997"/>
                </a:lnTo>
                <a:lnTo>
                  <a:pt x="655" y="2988"/>
                </a:lnTo>
                <a:lnTo>
                  <a:pt x="666" y="2988"/>
                </a:lnTo>
                <a:lnTo>
                  <a:pt x="666" y="2978"/>
                </a:lnTo>
                <a:lnTo>
                  <a:pt x="671" y="2978"/>
                </a:lnTo>
                <a:lnTo>
                  <a:pt x="671" y="2959"/>
                </a:lnTo>
                <a:lnTo>
                  <a:pt x="672" y="2959"/>
                </a:lnTo>
                <a:lnTo>
                  <a:pt x="672" y="2949"/>
                </a:lnTo>
                <a:lnTo>
                  <a:pt x="677" y="2949"/>
                </a:lnTo>
                <a:lnTo>
                  <a:pt x="677" y="2940"/>
                </a:lnTo>
                <a:lnTo>
                  <a:pt x="681" y="2940"/>
                </a:lnTo>
                <a:lnTo>
                  <a:pt x="681" y="2930"/>
                </a:lnTo>
                <a:lnTo>
                  <a:pt x="687" y="2930"/>
                </a:lnTo>
                <a:lnTo>
                  <a:pt x="687" y="2920"/>
                </a:lnTo>
                <a:lnTo>
                  <a:pt x="693" y="2920"/>
                </a:lnTo>
                <a:lnTo>
                  <a:pt x="693" y="2911"/>
                </a:lnTo>
                <a:lnTo>
                  <a:pt x="698" y="2911"/>
                </a:lnTo>
                <a:lnTo>
                  <a:pt x="698" y="2892"/>
                </a:lnTo>
                <a:lnTo>
                  <a:pt x="709" y="2892"/>
                </a:lnTo>
                <a:lnTo>
                  <a:pt x="709" y="2882"/>
                </a:lnTo>
                <a:lnTo>
                  <a:pt x="712" y="2882"/>
                </a:lnTo>
                <a:lnTo>
                  <a:pt x="712" y="2872"/>
                </a:lnTo>
                <a:lnTo>
                  <a:pt x="715" y="2872"/>
                </a:lnTo>
                <a:lnTo>
                  <a:pt x="715" y="2863"/>
                </a:lnTo>
                <a:lnTo>
                  <a:pt x="721" y="2863"/>
                </a:lnTo>
                <a:lnTo>
                  <a:pt x="721" y="2853"/>
                </a:lnTo>
                <a:lnTo>
                  <a:pt x="727" y="2853"/>
                </a:lnTo>
                <a:lnTo>
                  <a:pt x="727" y="2825"/>
                </a:lnTo>
                <a:lnTo>
                  <a:pt x="728" y="2825"/>
                </a:lnTo>
                <a:lnTo>
                  <a:pt x="728" y="2815"/>
                </a:lnTo>
                <a:lnTo>
                  <a:pt x="738" y="2815"/>
                </a:lnTo>
                <a:lnTo>
                  <a:pt x="738" y="2805"/>
                </a:lnTo>
                <a:lnTo>
                  <a:pt x="746" y="2805"/>
                </a:lnTo>
                <a:lnTo>
                  <a:pt x="746" y="2796"/>
                </a:lnTo>
                <a:lnTo>
                  <a:pt x="757" y="2796"/>
                </a:lnTo>
                <a:lnTo>
                  <a:pt x="757" y="2786"/>
                </a:lnTo>
                <a:lnTo>
                  <a:pt x="779" y="2786"/>
                </a:lnTo>
                <a:lnTo>
                  <a:pt x="779" y="2777"/>
                </a:lnTo>
                <a:lnTo>
                  <a:pt x="783" y="2777"/>
                </a:lnTo>
                <a:lnTo>
                  <a:pt x="783" y="2757"/>
                </a:lnTo>
                <a:lnTo>
                  <a:pt x="784" y="2757"/>
                </a:lnTo>
                <a:lnTo>
                  <a:pt x="784" y="2748"/>
                </a:lnTo>
                <a:lnTo>
                  <a:pt x="787" y="2748"/>
                </a:lnTo>
                <a:lnTo>
                  <a:pt x="787" y="2738"/>
                </a:lnTo>
                <a:lnTo>
                  <a:pt x="789" y="2738"/>
                </a:lnTo>
                <a:lnTo>
                  <a:pt x="789" y="2729"/>
                </a:lnTo>
                <a:lnTo>
                  <a:pt x="793" y="2729"/>
                </a:lnTo>
                <a:lnTo>
                  <a:pt x="793" y="2719"/>
                </a:lnTo>
                <a:lnTo>
                  <a:pt x="795" y="2719"/>
                </a:lnTo>
                <a:lnTo>
                  <a:pt x="795" y="2710"/>
                </a:lnTo>
                <a:lnTo>
                  <a:pt x="804" y="2710"/>
                </a:lnTo>
                <a:lnTo>
                  <a:pt x="804" y="2700"/>
                </a:lnTo>
                <a:lnTo>
                  <a:pt x="808" y="2700"/>
                </a:lnTo>
                <a:lnTo>
                  <a:pt x="808" y="2681"/>
                </a:lnTo>
                <a:lnTo>
                  <a:pt x="814" y="2681"/>
                </a:lnTo>
                <a:lnTo>
                  <a:pt x="814" y="2671"/>
                </a:lnTo>
                <a:lnTo>
                  <a:pt x="822" y="2671"/>
                </a:lnTo>
                <a:lnTo>
                  <a:pt x="822" y="2652"/>
                </a:lnTo>
                <a:lnTo>
                  <a:pt x="826" y="2652"/>
                </a:lnTo>
                <a:lnTo>
                  <a:pt x="826" y="2642"/>
                </a:lnTo>
                <a:lnTo>
                  <a:pt x="834" y="2642"/>
                </a:lnTo>
                <a:lnTo>
                  <a:pt x="834" y="2633"/>
                </a:lnTo>
                <a:lnTo>
                  <a:pt x="836" y="2633"/>
                </a:lnTo>
                <a:lnTo>
                  <a:pt x="836" y="2623"/>
                </a:lnTo>
                <a:lnTo>
                  <a:pt x="844" y="2623"/>
                </a:lnTo>
                <a:lnTo>
                  <a:pt x="844" y="2614"/>
                </a:lnTo>
                <a:lnTo>
                  <a:pt x="847" y="2614"/>
                </a:lnTo>
                <a:lnTo>
                  <a:pt x="847" y="2604"/>
                </a:lnTo>
                <a:lnTo>
                  <a:pt x="851" y="2604"/>
                </a:lnTo>
                <a:lnTo>
                  <a:pt x="851" y="2594"/>
                </a:lnTo>
                <a:lnTo>
                  <a:pt x="855" y="2594"/>
                </a:lnTo>
                <a:lnTo>
                  <a:pt x="855" y="2575"/>
                </a:lnTo>
                <a:lnTo>
                  <a:pt x="858" y="2575"/>
                </a:lnTo>
                <a:lnTo>
                  <a:pt x="858" y="2566"/>
                </a:lnTo>
                <a:lnTo>
                  <a:pt x="862" y="2566"/>
                </a:lnTo>
                <a:lnTo>
                  <a:pt x="862" y="2556"/>
                </a:lnTo>
                <a:lnTo>
                  <a:pt x="864" y="2556"/>
                </a:lnTo>
                <a:lnTo>
                  <a:pt x="864" y="2547"/>
                </a:lnTo>
                <a:lnTo>
                  <a:pt x="865" y="2547"/>
                </a:lnTo>
                <a:lnTo>
                  <a:pt x="865" y="2537"/>
                </a:lnTo>
                <a:lnTo>
                  <a:pt x="878" y="2537"/>
                </a:lnTo>
                <a:lnTo>
                  <a:pt x="878" y="2527"/>
                </a:lnTo>
                <a:lnTo>
                  <a:pt x="882" y="2527"/>
                </a:lnTo>
                <a:lnTo>
                  <a:pt x="882" y="2518"/>
                </a:lnTo>
                <a:lnTo>
                  <a:pt x="883" y="2518"/>
                </a:lnTo>
                <a:lnTo>
                  <a:pt x="883" y="2508"/>
                </a:lnTo>
                <a:lnTo>
                  <a:pt x="887" y="2508"/>
                </a:lnTo>
                <a:lnTo>
                  <a:pt x="887" y="2499"/>
                </a:lnTo>
                <a:lnTo>
                  <a:pt x="890" y="2499"/>
                </a:lnTo>
                <a:lnTo>
                  <a:pt x="890" y="2489"/>
                </a:lnTo>
                <a:lnTo>
                  <a:pt x="891" y="2489"/>
                </a:lnTo>
                <a:lnTo>
                  <a:pt x="891" y="2479"/>
                </a:lnTo>
                <a:lnTo>
                  <a:pt x="911" y="2479"/>
                </a:lnTo>
                <a:lnTo>
                  <a:pt x="911" y="2470"/>
                </a:lnTo>
                <a:lnTo>
                  <a:pt x="912" y="2470"/>
                </a:lnTo>
                <a:lnTo>
                  <a:pt x="912" y="2460"/>
                </a:lnTo>
                <a:lnTo>
                  <a:pt x="916" y="2460"/>
                </a:lnTo>
                <a:lnTo>
                  <a:pt x="916" y="2451"/>
                </a:lnTo>
                <a:lnTo>
                  <a:pt x="917" y="2451"/>
                </a:lnTo>
                <a:lnTo>
                  <a:pt x="917" y="2441"/>
                </a:lnTo>
                <a:lnTo>
                  <a:pt x="938" y="2441"/>
                </a:lnTo>
                <a:lnTo>
                  <a:pt x="938" y="2432"/>
                </a:lnTo>
                <a:lnTo>
                  <a:pt x="945" y="2432"/>
                </a:lnTo>
                <a:lnTo>
                  <a:pt x="945" y="2422"/>
                </a:lnTo>
                <a:lnTo>
                  <a:pt x="950" y="2422"/>
                </a:lnTo>
                <a:lnTo>
                  <a:pt x="950" y="2412"/>
                </a:lnTo>
                <a:lnTo>
                  <a:pt x="959" y="2412"/>
                </a:lnTo>
                <a:lnTo>
                  <a:pt x="959" y="2403"/>
                </a:lnTo>
                <a:lnTo>
                  <a:pt x="960" y="2403"/>
                </a:lnTo>
                <a:lnTo>
                  <a:pt x="960" y="2393"/>
                </a:lnTo>
                <a:lnTo>
                  <a:pt x="969" y="2393"/>
                </a:lnTo>
                <a:lnTo>
                  <a:pt x="969" y="2384"/>
                </a:lnTo>
                <a:lnTo>
                  <a:pt x="971" y="2384"/>
                </a:lnTo>
                <a:lnTo>
                  <a:pt x="971" y="2374"/>
                </a:lnTo>
                <a:lnTo>
                  <a:pt x="973" y="2374"/>
                </a:lnTo>
                <a:lnTo>
                  <a:pt x="973" y="2355"/>
                </a:lnTo>
                <a:lnTo>
                  <a:pt x="980" y="2355"/>
                </a:lnTo>
                <a:lnTo>
                  <a:pt x="980" y="2336"/>
                </a:lnTo>
                <a:lnTo>
                  <a:pt x="984" y="2336"/>
                </a:lnTo>
                <a:lnTo>
                  <a:pt x="984" y="2326"/>
                </a:lnTo>
                <a:lnTo>
                  <a:pt x="993" y="2326"/>
                </a:lnTo>
                <a:lnTo>
                  <a:pt x="993" y="2316"/>
                </a:lnTo>
                <a:lnTo>
                  <a:pt x="1011" y="2316"/>
                </a:lnTo>
                <a:lnTo>
                  <a:pt x="1011" y="2307"/>
                </a:lnTo>
                <a:lnTo>
                  <a:pt x="1016" y="2307"/>
                </a:lnTo>
                <a:lnTo>
                  <a:pt x="1016" y="2297"/>
                </a:lnTo>
                <a:lnTo>
                  <a:pt x="1018" y="2297"/>
                </a:lnTo>
                <a:lnTo>
                  <a:pt x="1018" y="2288"/>
                </a:lnTo>
                <a:lnTo>
                  <a:pt x="1023" y="2288"/>
                </a:lnTo>
                <a:lnTo>
                  <a:pt x="1023" y="2269"/>
                </a:lnTo>
                <a:lnTo>
                  <a:pt x="1029" y="2269"/>
                </a:lnTo>
                <a:lnTo>
                  <a:pt x="1029" y="2249"/>
                </a:lnTo>
                <a:lnTo>
                  <a:pt x="1038" y="2249"/>
                </a:lnTo>
                <a:lnTo>
                  <a:pt x="1038" y="2240"/>
                </a:lnTo>
                <a:lnTo>
                  <a:pt x="1046" y="2240"/>
                </a:lnTo>
                <a:lnTo>
                  <a:pt x="1046" y="2221"/>
                </a:lnTo>
                <a:lnTo>
                  <a:pt x="1047" y="2221"/>
                </a:lnTo>
                <a:lnTo>
                  <a:pt x="1047" y="2211"/>
                </a:lnTo>
                <a:lnTo>
                  <a:pt x="1048" y="2211"/>
                </a:lnTo>
                <a:lnTo>
                  <a:pt x="1048" y="2201"/>
                </a:lnTo>
                <a:lnTo>
                  <a:pt x="1051" y="2201"/>
                </a:lnTo>
                <a:lnTo>
                  <a:pt x="1051" y="2192"/>
                </a:lnTo>
                <a:lnTo>
                  <a:pt x="1058" y="2192"/>
                </a:lnTo>
                <a:lnTo>
                  <a:pt x="1058" y="2182"/>
                </a:lnTo>
                <a:lnTo>
                  <a:pt x="1068" y="2182"/>
                </a:lnTo>
                <a:lnTo>
                  <a:pt x="1068" y="2163"/>
                </a:lnTo>
                <a:lnTo>
                  <a:pt x="1070" y="2163"/>
                </a:lnTo>
                <a:lnTo>
                  <a:pt x="1070" y="2153"/>
                </a:lnTo>
                <a:lnTo>
                  <a:pt x="1071" y="2153"/>
                </a:lnTo>
                <a:lnTo>
                  <a:pt x="1071" y="2144"/>
                </a:lnTo>
                <a:lnTo>
                  <a:pt x="1073" y="2144"/>
                </a:lnTo>
                <a:lnTo>
                  <a:pt x="1073" y="2134"/>
                </a:lnTo>
                <a:lnTo>
                  <a:pt x="1079" y="2134"/>
                </a:lnTo>
                <a:lnTo>
                  <a:pt x="1079" y="2125"/>
                </a:lnTo>
                <a:lnTo>
                  <a:pt x="1080" y="2125"/>
                </a:lnTo>
                <a:lnTo>
                  <a:pt x="1080" y="2115"/>
                </a:lnTo>
                <a:lnTo>
                  <a:pt x="1083" y="2115"/>
                </a:lnTo>
                <a:lnTo>
                  <a:pt x="1083" y="2106"/>
                </a:lnTo>
                <a:lnTo>
                  <a:pt x="1087" y="2106"/>
                </a:lnTo>
                <a:lnTo>
                  <a:pt x="1087" y="2096"/>
                </a:lnTo>
                <a:lnTo>
                  <a:pt x="1093" y="2096"/>
                </a:lnTo>
                <a:lnTo>
                  <a:pt x="1093" y="2077"/>
                </a:lnTo>
                <a:lnTo>
                  <a:pt x="1105" y="2077"/>
                </a:lnTo>
                <a:lnTo>
                  <a:pt x="1105" y="2067"/>
                </a:lnTo>
                <a:lnTo>
                  <a:pt x="1108" y="2067"/>
                </a:lnTo>
                <a:lnTo>
                  <a:pt x="1108" y="2058"/>
                </a:lnTo>
                <a:lnTo>
                  <a:pt x="1114" y="2058"/>
                </a:lnTo>
                <a:lnTo>
                  <a:pt x="1114" y="2048"/>
                </a:lnTo>
                <a:lnTo>
                  <a:pt x="1117" y="2048"/>
                </a:lnTo>
                <a:lnTo>
                  <a:pt x="1117" y="2038"/>
                </a:lnTo>
                <a:lnTo>
                  <a:pt x="1125" y="2038"/>
                </a:lnTo>
                <a:lnTo>
                  <a:pt x="1125" y="2019"/>
                </a:lnTo>
                <a:lnTo>
                  <a:pt x="1131" y="2019"/>
                </a:lnTo>
                <a:lnTo>
                  <a:pt x="1131" y="2010"/>
                </a:lnTo>
                <a:lnTo>
                  <a:pt x="1141" y="2010"/>
                </a:lnTo>
                <a:lnTo>
                  <a:pt x="1141" y="2000"/>
                </a:lnTo>
                <a:lnTo>
                  <a:pt x="1169" y="2000"/>
                </a:lnTo>
                <a:lnTo>
                  <a:pt x="1169" y="1991"/>
                </a:lnTo>
                <a:lnTo>
                  <a:pt x="1174" y="1991"/>
                </a:lnTo>
                <a:lnTo>
                  <a:pt x="1174" y="1981"/>
                </a:lnTo>
                <a:lnTo>
                  <a:pt x="1179" y="1981"/>
                </a:lnTo>
                <a:lnTo>
                  <a:pt x="1179" y="1971"/>
                </a:lnTo>
                <a:lnTo>
                  <a:pt x="1181" y="1971"/>
                </a:lnTo>
                <a:lnTo>
                  <a:pt x="1181" y="1962"/>
                </a:lnTo>
                <a:lnTo>
                  <a:pt x="1189" y="1962"/>
                </a:lnTo>
                <a:lnTo>
                  <a:pt x="1189" y="1952"/>
                </a:lnTo>
                <a:lnTo>
                  <a:pt x="1198" y="1952"/>
                </a:lnTo>
                <a:lnTo>
                  <a:pt x="1198" y="1943"/>
                </a:lnTo>
                <a:lnTo>
                  <a:pt x="1210" y="1943"/>
                </a:lnTo>
                <a:lnTo>
                  <a:pt x="1210" y="1933"/>
                </a:lnTo>
                <a:lnTo>
                  <a:pt x="1240" y="1933"/>
                </a:lnTo>
                <a:lnTo>
                  <a:pt x="1240" y="1923"/>
                </a:lnTo>
                <a:lnTo>
                  <a:pt x="1242" y="1923"/>
                </a:lnTo>
                <a:lnTo>
                  <a:pt x="1242" y="1904"/>
                </a:lnTo>
                <a:lnTo>
                  <a:pt x="1263" y="1904"/>
                </a:lnTo>
                <a:lnTo>
                  <a:pt x="1263" y="1895"/>
                </a:lnTo>
                <a:lnTo>
                  <a:pt x="1266" y="1895"/>
                </a:lnTo>
                <a:lnTo>
                  <a:pt x="1266" y="1885"/>
                </a:lnTo>
                <a:lnTo>
                  <a:pt x="1268" y="1885"/>
                </a:lnTo>
                <a:lnTo>
                  <a:pt x="1268" y="1875"/>
                </a:lnTo>
                <a:lnTo>
                  <a:pt x="1275" y="1875"/>
                </a:lnTo>
                <a:lnTo>
                  <a:pt x="1275" y="1856"/>
                </a:lnTo>
                <a:lnTo>
                  <a:pt x="1281" y="1856"/>
                </a:lnTo>
                <a:lnTo>
                  <a:pt x="1281" y="1847"/>
                </a:lnTo>
                <a:lnTo>
                  <a:pt x="1283" y="1847"/>
                </a:lnTo>
                <a:lnTo>
                  <a:pt x="1283" y="1837"/>
                </a:lnTo>
                <a:lnTo>
                  <a:pt x="1287" y="1837"/>
                </a:lnTo>
                <a:lnTo>
                  <a:pt x="1287" y="1818"/>
                </a:lnTo>
                <a:lnTo>
                  <a:pt x="1294" y="1818"/>
                </a:lnTo>
                <a:lnTo>
                  <a:pt x="1294" y="1808"/>
                </a:lnTo>
                <a:lnTo>
                  <a:pt x="1316" y="1808"/>
                </a:lnTo>
                <a:lnTo>
                  <a:pt x="1316" y="1799"/>
                </a:lnTo>
                <a:lnTo>
                  <a:pt x="1322" y="1799"/>
                </a:lnTo>
                <a:lnTo>
                  <a:pt x="1322" y="1789"/>
                </a:lnTo>
                <a:lnTo>
                  <a:pt x="1329" y="1789"/>
                </a:lnTo>
                <a:lnTo>
                  <a:pt x="1329" y="1780"/>
                </a:lnTo>
                <a:lnTo>
                  <a:pt x="1345" y="1780"/>
                </a:lnTo>
                <a:lnTo>
                  <a:pt x="1345" y="1770"/>
                </a:lnTo>
                <a:lnTo>
                  <a:pt x="1349" y="1770"/>
                </a:lnTo>
                <a:lnTo>
                  <a:pt x="1349" y="1760"/>
                </a:lnTo>
                <a:lnTo>
                  <a:pt x="1358" y="1760"/>
                </a:lnTo>
                <a:lnTo>
                  <a:pt x="1358" y="1751"/>
                </a:lnTo>
                <a:lnTo>
                  <a:pt x="1368" y="1751"/>
                </a:lnTo>
                <a:lnTo>
                  <a:pt x="1368" y="1741"/>
                </a:lnTo>
                <a:lnTo>
                  <a:pt x="1377" y="1741"/>
                </a:lnTo>
                <a:lnTo>
                  <a:pt x="1377" y="1732"/>
                </a:lnTo>
                <a:lnTo>
                  <a:pt x="1382" y="1732"/>
                </a:lnTo>
                <a:lnTo>
                  <a:pt x="1382" y="1722"/>
                </a:lnTo>
                <a:lnTo>
                  <a:pt x="1383" y="1722"/>
                </a:lnTo>
                <a:lnTo>
                  <a:pt x="1383" y="1712"/>
                </a:lnTo>
                <a:lnTo>
                  <a:pt x="1395" y="1712"/>
                </a:lnTo>
                <a:lnTo>
                  <a:pt x="1395" y="1703"/>
                </a:lnTo>
                <a:lnTo>
                  <a:pt x="1404" y="1703"/>
                </a:lnTo>
                <a:lnTo>
                  <a:pt x="1404" y="1693"/>
                </a:lnTo>
                <a:lnTo>
                  <a:pt x="1405" y="1693"/>
                </a:lnTo>
                <a:lnTo>
                  <a:pt x="1405" y="1684"/>
                </a:lnTo>
                <a:lnTo>
                  <a:pt x="1426" y="1684"/>
                </a:lnTo>
                <a:lnTo>
                  <a:pt x="1426" y="1674"/>
                </a:lnTo>
                <a:lnTo>
                  <a:pt x="1438" y="1674"/>
                </a:lnTo>
                <a:lnTo>
                  <a:pt x="1438" y="1665"/>
                </a:lnTo>
                <a:lnTo>
                  <a:pt x="1439" y="1665"/>
                </a:lnTo>
                <a:lnTo>
                  <a:pt x="1439" y="1655"/>
                </a:lnTo>
                <a:lnTo>
                  <a:pt x="1447" y="1655"/>
                </a:lnTo>
                <a:lnTo>
                  <a:pt x="1447" y="1645"/>
                </a:lnTo>
                <a:lnTo>
                  <a:pt x="1452" y="1645"/>
                </a:lnTo>
                <a:lnTo>
                  <a:pt x="1452" y="1636"/>
                </a:lnTo>
                <a:lnTo>
                  <a:pt x="1467" y="1636"/>
                </a:lnTo>
                <a:lnTo>
                  <a:pt x="1467" y="1626"/>
                </a:lnTo>
                <a:lnTo>
                  <a:pt x="1497" y="1626"/>
                </a:lnTo>
                <a:lnTo>
                  <a:pt x="1497" y="1617"/>
                </a:lnTo>
                <a:lnTo>
                  <a:pt x="1508" y="1617"/>
                </a:lnTo>
                <a:lnTo>
                  <a:pt x="1508" y="1607"/>
                </a:lnTo>
                <a:lnTo>
                  <a:pt x="1510" y="1607"/>
                </a:lnTo>
                <a:lnTo>
                  <a:pt x="1510" y="1597"/>
                </a:lnTo>
                <a:lnTo>
                  <a:pt x="1514" y="1597"/>
                </a:lnTo>
                <a:lnTo>
                  <a:pt x="1514" y="1588"/>
                </a:lnTo>
                <a:lnTo>
                  <a:pt x="1521" y="1588"/>
                </a:lnTo>
                <a:lnTo>
                  <a:pt x="1521" y="1578"/>
                </a:lnTo>
                <a:lnTo>
                  <a:pt x="1528" y="1578"/>
                </a:lnTo>
                <a:lnTo>
                  <a:pt x="1528" y="1559"/>
                </a:lnTo>
                <a:lnTo>
                  <a:pt x="1544" y="1559"/>
                </a:lnTo>
                <a:lnTo>
                  <a:pt x="1544" y="1550"/>
                </a:lnTo>
                <a:lnTo>
                  <a:pt x="1559" y="1550"/>
                </a:lnTo>
                <a:lnTo>
                  <a:pt x="1559" y="1540"/>
                </a:lnTo>
                <a:lnTo>
                  <a:pt x="1564" y="1540"/>
                </a:lnTo>
                <a:lnTo>
                  <a:pt x="1564" y="1530"/>
                </a:lnTo>
                <a:lnTo>
                  <a:pt x="1574" y="1530"/>
                </a:lnTo>
                <a:lnTo>
                  <a:pt x="1574" y="1521"/>
                </a:lnTo>
                <a:lnTo>
                  <a:pt x="1591" y="1521"/>
                </a:lnTo>
                <a:lnTo>
                  <a:pt x="1591" y="1511"/>
                </a:lnTo>
                <a:lnTo>
                  <a:pt x="1602" y="1511"/>
                </a:lnTo>
                <a:lnTo>
                  <a:pt x="1602" y="1502"/>
                </a:lnTo>
                <a:lnTo>
                  <a:pt x="1606" y="1502"/>
                </a:lnTo>
                <a:lnTo>
                  <a:pt x="1606" y="1492"/>
                </a:lnTo>
                <a:lnTo>
                  <a:pt x="1636" y="1492"/>
                </a:lnTo>
                <a:lnTo>
                  <a:pt x="1636" y="1473"/>
                </a:lnTo>
                <a:lnTo>
                  <a:pt x="1639" y="1473"/>
                </a:lnTo>
                <a:lnTo>
                  <a:pt x="1639" y="1463"/>
                </a:lnTo>
                <a:lnTo>
                  <a:pt x="1648" y="1463"/>
                </a:lnTo>
                <a:lnTo>
                  <a:pt x="1648" y="1454"/>
                </a:lnTo>
                <a:lnTo>
                  <a:pt x="1673" y="1454"/>
                </a:lnTo>
                <a:lnTo>
                  <a:pt x="1673" y="1444"/>
                </a:lnTo>
                <a:lnTo>
                  <a:pt x="1695" y="1444"/>
                </a:lnTo>
                <a:lnTo>
                  <a:pt x="1695" y="1434"/>
                </a:lnTo>
                <a:lnTo>
                  <a:pt x="1704" y="1434"/>
                </a:lnTo>
                <a:lnTo>
                  <a:pt x="1704" y="1425"/>
                </a:lnTo>
                <a:lnTo>
                  <a:pt x="1718" y="1425"/>
                </a:lnTo>
                <a:lnTo>
                  <a:pt x="1718" y="1415"/>
                </a:lnTo>
                <a:lnTo>
                  <a:pt x="1729" y="1415"/>
                </a:lnTo>
                <a:lnTo>
                  <a:pt x="1729" y="1396"/>
                </a:lnTo>
                <a:lnTo>
                  <a:pt x="1733" y="1396"/>
                </a:lnTo>
                <a:lnTo>
                  <a:pt x="1733" y="1387"/>
                </a:lnTo>
                <a:lnTo>
                  <a:pt x="1736" y="1387"/>
                </a:lnTo>
                <a:lnTo>
                  <a:pt x="1736" y="1377"/>
                </a:lnTo>
                <a:lnTo>
                  <a:pt x="1737" y="1377"/>
                </a:lnTo>
                <a:lnTo>
                  <a:pt x="1737" y="1367"/>
                </a:lnTo>
                <a:lnTo>
                  <a:pt x="1740" y="1367"/>
                </a:lnTo>
                <a:lnTo>
                  <a:pt x="1740" y="1358"/>
                </a:lnTo>
                <a:lnTo>
                  <a:pt x="1756" y="1358"/>
                </a:lnTo>
                <a:lnTo>
                  <a:pt x="1756" y="1348"/>
                </a:lnTo>
                <a:lnTo>
                  <a:pt x="1758" y="1348"/>
                </a:lnTo>
                <a:lnTo>
                  <a:pt x="1758" y="1339"/>
                </a:lnTo>
                <a:lnTo>
                  <a:pt x="1771" y="1339"/>
                </a:lnTo>
                <a:lnTo>
                  <a:pt x="1771" y="1329"/>
                </a:lnTo>
                <a:lnTo>
                  <a:pt x="1798" y="1329"/>
                </a:lnTo>
                <a:lnTo>
                  <a:pt x="1798" y="1319"/>
                </a:lnTo>
                <a:lnTo>
                  <a:pt x="1806" y="1319"/>
                </a:lnTo>
                <a:lnTo>
                  <a:pt x="1806" y="1300"/>
                </a:lnTo>
                <a:lnTo>
                  <a:pt x="1809" y="1300"/>
                </a:lnTo>
                <a:lnTo>
                  <a:pt x="1809" y="1291"/>
                </a:lnTo>
                <a:lnTo>
                  <a:pt x="1818" y="1291"/>
                </a:lnTo>
                <a:lnTo>
                  <a:pt x="1818" y="1281"/>
                </a:lnTo>
                <a:lnTo>
                  <a:pt x="1822" y="1281"/>
                </a:lnTo>
                <a:lnTo>
                  <a:pt x="1822" y="1271"/>
                </a:lnTo>
                <a:lnTo>
                  <a:pt x="1825" y="1271"/>
                </a:lnTo>
                <a:lnTo>
                  <a:pt x="1825" y="1262"/>
                </a:lnTo>
                <a:lnTo>
                  <a:pt x="1826" y="1262"/>
                </a:lnTo>
                <a:lnTo>
                  <a:pt x="1826" y="1252"/>
                </a:lnTo>
                <a:lnTo>
                  <a:pt x="1830" y="1252"/>
                </a:lnTo>
                <a:lnTo>
                  <a:pt x="1830" y="1243"/>
                </a:lnTo>
                <a:lnTo>
                  <a:pt x="1831" y="1243"/>
                </a:lnTo>
                <a:lnTo>
                  <a:pt x="1831" y="1233"/>
                </a:lnTo>
                <a:lnTo>
                  <a:pt x="1835" y="1233"/>
                </a:lnTo>
                <a:lnTo>
                  <a:pt x="1835" y="1224"/>
                </a:lnTo>
                <a:lnTo>
                  <a:pt x="1836" y="1224"/>
                </a:lnTo>
                <a:lnTo>
                  <a:pt x="1836" y="1214"/>
                </a:lnTo>
                <a:lnTo>
                  <a:pt x="1838" y="1214"/>
                </a:lnTo>
                <a:lnTo>
                  <a:pt x="1838" y="1204"/>
                </a:lnTo>
                <a:lnTo>
                  <a:pt x="1839" y="1204"/>
                </a:lnTo>
                <a:lnTo>
                  <a:pt x="1839" y="1195"/>
                </a:lnTo>
                <a:lnTo>
                  <a:pt x="1842" y="1195"/>
                </a:lnTo>
                <a:lnTo>
                  <a:pt x="1842" y="1185"/>
                </a:lnTo>
                <a:lnTo>
                  <a:pt x="1844" y="1185"/>
                </a:lnTo>
                <a:lnTo>
                  <a:pt x="1844" y="1166"/>
                </a:lnTo>
                <a:lnTo>
                  <a:pt x="1856" y="1166"/>
                </a:lnTo>
                <a:lnTo>
                  <a:pt x="1856" y="1156"/>
                </a:lnTo>
                <a:lnTo>
                  <a:pt x="1897" y="1156"/>
                </a:lnTo>
                <a:lnTo>
                  <a:pt x="1897" y="1137"/>
                </a:lnTo>
                <a:lnTo>
                  <a:pt x="1905" y="1137"/>
                </a:lnTo>
                <a:lnTo>
                  <a:pt x="1905" y="1128"/>
                </a:lnTo>
                <a:lnTo>
                  <a:pt x="1913" y="1128"/>
                </a:lnTo>
                <a:lnTo>
                  <a:pt x="1913" y="1118"/>
                </a:lnTo>
                <a:lnTo>
                  <a:pt x="1917" y="1118"/>
                </a:lnTo>
                <a:lnTo>
                  <a:pt x="1917" y="1109"/>
                </a:lnTo>
                <a:lnTo>
                  <a:pt x="1918" y="1109"/>
                </a:lnTo>
                <a:lnTo>
                  <a:pt x="1918" y="1099"/>
                </a:lnTo>
                <a:lnTo>
                  <a:pt x="1931" y="1099"/>
                </a:lnTo>
                <a:lnTo>
                  <a:pt x="1931" y="1089"/>
                </a:lnTo>
                <a:lnTo>
                  <a:pt x="1932" y="1089"/>
                </a:lnTo>
                <a:lnTo>
                  <a:pt x="1932" y="1080"/>
                </a:lnTo>
                <a:lnTo>
                  <a:pt x="1937" y="1080"/>
                </a:lnTo>
                <a:lnTo>
                  <a:pt x="1937" y="1070"/>
                </a:lnTo>
                <a:lnTo>
                  <a:pt x="1939" y="1070"/>
                </a:lnTo>
                <a:lnTo>
                  <a:pt x="1939" y="1051"/>
                </a:lnTo>
                <a:lnTo>
                  <a:pt x="1946" y="1051"/>
                </a:lnTo>
                <a:lnTo>
                  <a:pt x="1946" y="1041"/>
                </a:lnTo>
                <a:lnTo>
                  <a:pt x="1950" y="1041"/>
                </a:lnTo>
                <a:lnTo>
                  <a:pt x="1950" y="1032"/>
                </a:lnTo>
                <a:lnTo>
                  <a:pt x="1970" y="1032"/>
                </a:lnTo>
                <a:lnTo>
                  <a:pt x="1970" y="1022"/>
                </a:lnTo>
                <a:lnTo>
                  <a:pt x="1981" y="1022"/>
                </a:lnTo>
                <a:lnTo>
                  <a:pt x="1981" y="1013"/>
                </a:lnTo>
                <a:lnTo>
                  <a:pt x="2006" y="1013"/>
                </a:lnTo>
                <a:lnTo>
                  <a:pt x="2006" y="1003"/>
                </a:lnTo>
                <a:lnTo>
                  <a:pt x="2011" y="1003"/>
                </a:lnTo>
                <a:lnTo>
                  <a:pt x="2011" y="993"/>
                </a:lnTo>
                <a:lnTo>
                  <a:pt x="2012" y="993"/>
                </a:lnTo>
                <a:lnTo>
                  <a:pt x="2012" y="984"/>
                </a:lnTo>
                <a:lnTo>
                  <a:pt x="2039" y="984"/>
                </a:lnTo>
                <a:lnTo>
                  <a:pt x="2039" y="974"/>
                </a:lnTo>
                <a:lnTo>
                  <a:pt x="2059" y="974"/>
                </a:lnTo>
                <a:lnTo>
                  <a:pt x="2059" y="965"/>
                </a:lnTo>
                <a:lnTo>
                  <a:pt x="2079" y="965"/>
                </a:lnTo>
                <a:lnTo>
                  <a:pt x="2079" y="955"/>
                </a:lnTo>
                <a:lnTo>
                  <a:pt x="2087" y="955"/>
                </a:lnTo>
                <a:lnTo>
                  <a:pt x="2087" y="946"/>
                </a:lnTo>
                <a:lnTo>
                  <a:pt x="2093" y="946"/>
                </a:lnTo>
                <a:lnTo>
                  <a:pt x="2093" y="936"/>
                </a:lnTo>
                <a:lnTo>
                  <a:pt x="2114" y="936"/>
                </a:lnTo>
                <a:lnTo>
                  <a:pt x="2114" y="926"/>
                </a:lnTo>
                <a:lnTo>
                  <a:pt x="2132" y="926"/>
                </a:lnTo>
                <a:lnTo>
                  <a:pt x="2132" y="917"/>
                </a:lnTo>
                <a:lnTo>
                  <a:pt x="2142" y="917"/>
                </a:lnTo>
                <a:lnTo>
                  <a:pt x="2142" y="907"/>
                </a:lnTo>
                <a:lnTo>
                  <a:pt x="2163" y="907"/>
                </a:lnTo>
                <a:lnTo>
                  <a:pt x="2163" y="898"/>
                </a:lnTo>
                <a:lnTo>
                  <a:pt x="2168" y="898"/>
                </a:lnTo>
                <a:lnTo>
                  <a:pt x="2168" y="888"/>
                </a:lnTo>
                <a:lnTo>
                  <a:pt x="2169" y="888"/>
                </a:lnTo>
                <a:lnTo>
                  <a:pt x="2169" y="878"/>
                </a:lnTo>
                <a:lnTo>
                  <a:pt x="2181" y="878"/>
                </a:lnTo>
                <a:lnTo>
                  <a:pt x="2181" y="869"/>
                </a:lnTo>
                <a:lnTo>
                  <a:pt x="2183" y="869"/>
                </a:lnTo>
                <a:lnTo>
                  <a:pt x="2183" y="859"/>
                </a:lnTo>
                <a:lnTo>
                  <a:pt x="2196" y="859"/>
                </a:lnTo>
                <a:lnTo>
                  <a:pt x="2196" y="831"/>
                </a:lnTo>
                <a:lnTo>
                  <a:pt x="2203" y="831"/>
                </a:lnTo>
                <a:lnTo>
                  <a:pt x="2203" y="821"/>
                </a:lnTo>
                <a:lnTo>
                  <a:pt x="2205" y="821"/>
                </a:lnTo>
                <a:lnTo>
                  <a:pt x="2205" y="811"/>
                </a:lnTo>
                <a:lnTo>
                  <a:pt x="2208" y="811"/>
                </a:lnTo>
                <a:lnTo>
                  <a:pt x="2208" y="802"/>
                </a:lnTo>
                <a:lnTo>
                  <a:pt x="2209" y="802"/>
                </a:lnTo>
                <a:lnTo>
                  <a:pt x="2209" y="792"/>
                </a:lnTo>
                <a:lnTo>
                  <a:pt x="2224" y="792"/>
                </a:lnTo>
                <a:lnTo>
                  <a:pt x="2224" y="783"/>
                </a:lnTo>
                <a:lnTo>
                  <a:pt x="2232" y="783"/>
                </a:lnTo>
                <a:lnTo>
                  <a:pt x="2232" y="773"/>
                </a:lnTo>
                <a:lnTo>
                  <a:pt x="2251" y="773"/>
                </a:lnTo>
                <a:lnTo>
                  <a:pt x="2251" y="763"/>
                </a:lnTo>
                <a:lnTo>
                  <a:pt x="2277" y="763"/>
                </a:lnTo>
                <a:lnTo>
                  <a:pt x="2277" y="754"/>
                </a:lnTo>
                <a:lnTo>
                  <a:pt x="2283" y="754"/>
                </a:lnTo>
                <a:lnTo>
                  <a:pt x="2283" y="744"/>
                </a:lnTo>
                <a:lnTo>
                  <a:pt x="2297" y="744"/>
                </a:lnTo>
                <a:lnTo>
                  <a:pt x="2297" y="735"/>
                </a:lnTo>
                <a:lnTo>
                  <a:pt x="2299" y="735"/>
                </a:lnTo>
                <a:lnTo>
                  <a:pt x="2299" y="725"/>
                </a:lnTo>
                <a:lnTo>
                  <a:pt x="2308" y="725"/>
                </a:lnTo>
                <a:lnTo>
                  <a:pt x="2308" y="715"/>
                </a:lnTo>
                <a:lnTo>
                  <a:pt x="2319" y="715"/>
                </a:lnTo>
                <a:lnTo>
                  <a:pt x="2319" y="706"/>
                </a:lnTo>
                <a:lnTo>
                  <a:pt x="2332" y="706"/>
                </a:lnTo>
                <a:lnTo>
                  <a:pt x="2332" y="696"/>
                </a:lnTo>
                <a:lnTo>
                  <a:pt x="2340" y="696"/>
                </a:lnTo>
                <a:lnTo>
                  <a:pt x="2340" y="687"/>
                </a:lnTo>
                <a:lnTo>
                  <a:pt x="2349" y="687"/>
                </a:lnTo>
                <a:lnTo>
                  <a:pt x="2349" y="677"/>
                </a:lnTo>
                <a:lnTo>
                  <a:pt x="2364" y="677"/>
                </a:lnTo>
                <a:lnTo>
                  <a:pt x="2364" y="668"/>
                </a:lnTo>
                <a:lnTo>
                  <a:pt x="2381" y="668"/>
                </a:lnTo>
                <a:lnTo>
                  <a:pt x="2381" y="658"/>
                </a:lnTo>
                <a:lnTo>
                  <a:pt x="2403" y="658"/>
                </a:lnTo>
                <a:lnTo>
                  <a:pt x="2403" y="648"/>
                </a:lnTo>
                <a:lnTo>
                  <a:pt x="2425" y="648"/>
                </a:lnTo>
                <a:lnTo>
                  <a:pt x="2425" y="639"/>
                </a:lnTo>
                <a:lnTo>
                  <a:pt x="2433" y="639"/>
                </a:lnTo>
                <a:lnTo>
                  <a:pt x="2433" y="629"/>
                </a:lnTo>
                <a:lnTo>
                  <a:pt x="2439" y="629"/>
                </a:lnTo>
                <a:lnTo>
                  <a:pt x="2439" y="620"/>
                </a:lnTo>
                <a:lnTo>
                  <a:pt x="2484" y="620"/>
                </a:lnTo>
                <a:lnTo>
                  <a:pt x="2484" y="610"/>
                </a:lnTo>
                <a:lnTo>
                  <a:pt x="2494" y="610"/>
                </a:lnTo>
                <a:lnTo>
                  <a:pt x="2494" y="600"/>
                </a:lnTo>
                <a:lnTo>
                  <a:pt x="2506" y="600"/>
                </a:lnTo>
                <a:lnTo>
                  <a:pt x="2506" y="591"/>
                </a:lnTo>
                <a:lnTo>
                  <a:pt x="2522" y="591"/>
                </a:lnTo>
                <a:lnTo>
                  <a:pt x="2522" y="581"/>
                </a:lnTo>
                <a:lnTo>
                  <a:pt x="2550" y="581"/>
                </a:lnTo>
                <a:lnTo>
                  <a:pt x="2550" y="572"/>
                </a:lnTo>
                <a:lnTo>
                  <a:pt x="2562" y="572"/>
                </a:lnTo>
                <a:lnTo>
                  <a:pt x="2562" y="562"/>
                </a:lnTo>
                <a:lnTo>
                  <a:pt x="2577" y="562"/>
                </a:lnTo>
                <a:lnTo>
                  <a:pt x="2577" y="543"/>
                </a:lnTo>
                <a:lnTo>
                  <a:pt x="2586" y="543"/>
                </a:lnTo>
                <a:lnTo>
                  <a:pt x="2586" y="533"/>
                </a:lnTo>
                <a:lnTo>
                  <a:pt x="2618" y="533"/>
                </a:lnTo>
                <a:lnTo>
                  <a:pt x="2618" y="524"/>
                </a:lnTo>
                <a:lnTo>
                  <a:pt x="2623" y="524"/>
                </a:lnTo>
                <a:lnTo>
                  <a:pt x="2623" y="514"/>
                </a:lnTo>
                <a:lnTo>
                  <a:pt x="2645" y="514"/>
                </a:lnTo>
                <a:lnTo>
                  <a:pt x="2645" y="505"/>
                </a:lnTo>
                <a:lnTo>
                  <a:pt x="2650" y="505"/>
                </a:lnTo>
                <a:lnTo>
                  <a:pt x="2650" y="495"/>
                </a:lnTo>
                <a:lnTo>
                  <a:pt x="2660" y="495"/>
                </a:lnTo>
                <a:lnTo>
                  <a:pt x="2660" y="476"/>
                </a:lnTo>
                <a:lnTo>
                  <a:pt x="2692" y="476"/>
                </a:lnTo>
                <a:lnTo>
                  <a:pt x="2692" y="466"/>
                </a:lnTo>
                <a:lnTo>
                  <a:pt x="2704" y="466"/>
                </a:lnTo>
                <a:lnTo>
                  <a:pt x="2704" y="457"/>
                </a:lnTo>
                <a:lnTo>
                  <a:pt x="2713" y="457"/>
                </a:lnTo>
                <a:lnTo>
                  <a:pt x="2713" y="447"/>
                </a:lnTo>
                <a:lnTo>
                  <a:pt x="2725" y="447"/>
                </a:lnTo>
                <a:lnTo>
                  <a:pt x="2725" y="437"/>
                </a:lnTo>
                <a:lnTo>
                  <a:pt x="2764" y="437"/>
                </a:lnTo>
                <a:lnTo>
                  <a:pt x="2764" y="428"/>
                </a:lnTo>
                <a:lnTo>
                  <a:pt x="2776" y="428"/>
                </a:lnTo>
                <a:lnTo>
                  <a:pt x="2776" y="418"/>
                </a:lnTo>
                <a:lnTo>
                  <a:pt x="2778" y="418"/>
                </a:lnTo>
                <a:lnTo>
                  <a:pt x="2778" y="409"/>
                </a:lnTo>
                <a:lnTo>
                  <a:pt x="2780" y="409"/>
                </a:lnTo>
                <a:lnTo>
                  <a:pt x="2780" y="399"/>
                </a:lnTo>
                <a:lnTo>
                  <a:pt x="2798" y="399"/>
                </a:lnTo>
                <a:lnTo>
                  <a:pt x="2798" y="390"/>
                </a:lnTo>
                <a:lnTo>
                  <a:pt x="2838" y="390"/>
                </a:lnTo>
                <a:lnTo>
                  <a:pt x="2838" y="380"/>
                </a:lnTo>
                <a:lnTo>
                  <a:pt x="2852" y="380"/>
                </a:lnTo>
                <a:lnTo>
                  <a:pt x="2852" y="370"/>
                </a:lnTo>
                <a:lnTo>
                  <a:pt x="2861" y="370"/>
                </a:lnTo>
                <a:lnTo>
                  <a:pt x="2861" y="360"/>
                </a:lnTo>
                <a:lnTo>
                  <a:pt x="2881" y="360"/>
                </a:lnTo>
                <a:lnTo>
                  <a:pt x="2881" y="351"/>
                </a:lnTo>
                <a:lnTo>
                  <a:pt x="2927" y="351"/>
                </a:lnTo>
                <a:lnTo>
                  <a:pt x="2927" y="341"/>
                </a:lnTo>
                <a:lnTo>
                  <a:pt x="2951" y="341"/>
                </a:lnTo>
                <a:lnTo>
                  <a:pt x="2951" y="331"/>
                </a:lnTo>
                <a:lnTo>
                  <a:pt x="2974" y="331"/>
                </a:lnTo>
                <a:lnTo>
                  <a:pt x="2974" y="321"/>
                </a:lnTo>
                <a:lnTo>
                  <a:pt x="2994" y="321"/>
                </a:lnTo>
                <a:lnTo>
                  <a:pt x="2994" y="312"/>
                </a:lnTo>
                <a:lnTo>
                  <a:pt x="3002" y="312"/>
                </a:lnTo>
                <a:lnTo>
                  <a:pt x="3002" y="302"/>
                </a:lnTo>
                <a:lnTo>
                  <a:pt x="3017" y="302"/>
                </a:lnTo>
                <a:lnTo>
                  <a:pt x="3017" y="292"/>
                </a:lnTo>
                <a:lnTo>
                  <a:pt x="3050" y="292"/>
                </a:lnTo>
                <a:lnTo>
                  <a:pt x="3050" y="283"/>
                </a:lnTo>
                <a:lnTo>
                  <a:pt x="3053" y="283"/>
                </a:lnTo>
                <a:lnTo>
                  <a:pt x="3053" y="273"/>
                </a:lnTo>
                <a:lnTo>
                  <a:pt x="3081" y="273"/>
                </a:lnTo>
                <a:lnTo>
                  <a:pt x="3081" y="263"/>
                </a:lnTo>
                <a:lnTo>
                  <a:pt x="3087" y="263"/>
                </a:lnTo>
                <a:lnTo>
                  <a:pt x="3087" y="253"/>
                </a:lnTo>
                <a:lnTo>
                  <a:pt x="3094" y="253"/>
                </a:lnTo>
                <a:lnTo>
                  <a:pt x="3094" y="244"/>
                </a:lnTo>
                <a:lnTo>
                  <a:pt x="3122" y="244"/>
                </a:lnTo>
                <a:lnTo>
                  <a:pt x="3122" y="234"/>
                </a:lnTo>
                <a:lnTo>
                  <a:pt x="3134" y="234"/>
                </a:lnTo>
                <a:lnTo>
                  <a:pt x="3134" y="224"/>
                </a:lnTo>
                <a:lnTo>
                  <a:pt x="3162" y="224"/>
                </a:lnTo>
                <a:lnTo>
                  <a:pt x="3162" y="215"/>
                </a:lnTo>
                <a:lnTo>
                  <a:pt x="3169" y="215"/>
                </a:lnTo>
                <a:lnTo>
                  <a:pt x="3169" y="205"/>
                </a:lnTo>
                <a:lnTo>
                  <a:pt x="3192" y="205"/>
                </a:lnTo>
                <a:lnTo>
                  <a:pt x="3192" y="195"/>
                </a:lnTo>
                <a:lnTo>
                  <a:pt x="3263" y="195"/>
                </a:lnTo>
                <a:lnTo>
                  <a:pt x="3263" y="185"/>
                </a:lnTo>
                <a:lnTo>
                  <a:pt x="3278" y="185"/>
                </a:lnTo>
                <a:lnTo>
                  <a:pt x="3278" y="176"/>
                </a:lnTo>
                <a:lnTo>
                  <a:pt x="3295" y="176"/>
                </a:lnTo>
                <a:lnTo>
                  <a:pt x="3295" y="166"/>
                </a:lnTo>
                <a:lnTo>
                  <a:pt x="3322" y="166"/>
                </a:lnTo>
                <a:lnTo>
                  <a:pt x="3322" y="156"/>
                </a:lnTo>
                <a:lnTo>
                  <a:pt x="3373" y="156"/>
                </a:lnTo>
                <a:lnTo>
                  <a:pt x="3373" y="147"/>
                </a:lnTo>
                <a:lnTo>
                  <a:pt x="3420" y="147"/>
                </a:lnTo>
                <a:lnTo>
                  <a:pt x="3420" y="137"/>
                </a:lnTo>
                <a:lnTo>
                  <a:pt x="3467" y="137"/>
                </a:lnTo>
                <a:lnTo>
                  <a:pt x="3467" y="127"/>
                </a:lnTo>
                <a:lnTo>
                  <a:pt x="3517" y="127"/>
                </a:lnTo>
                <a:lnTo>
                  <a:pt x="3517" y="117"/>
                </a:lnTo>
                <a:lnTo>
                  <a:pt x="3541" y="117"/>
                </a:lnTo>
                <a:lnTo>
                  <a:pt x="3541" y="108"/>
                </a:lnTo>
                <a:lnTo>
                  <a:pt x="3552" y="108"/>
                </a:lnTo>
                <a:lnTo>
                  <a:pt x="3552" y="98"/>
                </a:lnTo>
                <a:lnTo>
                  <a:pt x="3606" y="98"/>
                </a:lnTo>
                <a:lnTo>
                  <a:pt x="3606" y="88"/>
                </a:lnTo>
                <a:lnTo>
                  <a:pt x="3612" y="88"/>
                </a:lnTo>
                <a:lnTo>
                  <a:pt x="3612" y="79"/>
                </a:lnTo>
                <a:lnTo>
                  <a:pt x="3625" y="79"/>
                </a:lnTo>
                <a:lnTo>
                  <a:pt x="3625" y="69"/>
                </a:lnTo>
                <a:lnTo>
                  <a:pt x="3645" y="69"/>
                </a:lnTo>
                <a:lnTo>
                  <a:pt x="3645" y="59"/>
                </a:lnTo>
                <a:lnTo>
                  <a:pt x="3815" y="59"/>
                </a:lnTo>
                <a:lnTo>
                  <a:pt x="3815" y="49"/>
                </a:lnTo>
                <a:lnTo>
                  <a:pt x="3858" y="49"/>
                </a:lnTo>
                <a:lnTo>
                  <a:pt x="3858" y="40"/>
                </a:lnTo>
                <a:lnTo>
                  <a:pt x="4153" y="40"/>
                </a:lnTo>
                <a:lnTo>
                  <a:pt x="4153" y="30"/>
                </a:lnTo>
                <a:lnTo>
                  <a:pt x="4208" y="30"/>
                </a:lnTo>
                <a:lnTo>
                  <a:pt x="4208" y="20"/>
                </a:lnTo>
                <a:lnTo>
                  <a:pt x="4215" y="20"/>
                </a:lnTo>
                <a:lnTo>
                  <a:pt x="4215" y="10"/>
                </a:lnTo>
                <a:lnTo>
                  <a:pt x="4218" y="10"/>
                </a:lnTo>
                <a:lnTo>
                  <a:pt x="4218" y="0"/>
                </a:lnTo>
                <a:lnTo>
                  <a:pt x="4285" y="0"/>
                </a:lnTo>
              </a:path>
            </a:pathLst>
          </a:cu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74" name="Freeform 56" descr=" 26674"/>
          <p:cNvSpPr>
            <a:spLocks/>
          </p:cNvSpPr>
          <p:nvPr/>
        </p:nvSpPr>
        <p:spPr bwMode="auto">
          <a:xfrm flipV="1">
            <a:off x="715963" y="1879600"/>
            <a:ext cx="3146425" cy="2465388"/>
          </a:xfrm>
          <a:custGeom>
            <a:avLst/>
            <a:gdLst>
              <a:gd name="T0" fmla="*/ 2147483647 w 4285"/>
              <a:gd name="T1" fmla="*/ 2147483647 h 4468"/>
              <a:gd name="T2" fmla="*/ 2147483647 w 4285"/>
              <a:gd name="T3" fmla="*/ 2147483647 h 4468"/>
              <a:gd name="T4" fmla="*/ 2147483647 w 4285"/>
              <a:gd name="T5" fmla="*/ 2147483647 h 4468"/>
              <a:gd name="T6" fmla="*/ 2147483647 w 4285"/>
              <a:gd name="T7" fmla="*/ 2147483647 h 4468"/>
              <a:gd name="T8" fmla="*/ 2147483647 w 4285"/>
              <a:gd name="T9" fmla="*/ 2147483647 h 4468"/>
              <a:gd name="T10" fmla="*/ 2147483647 w 4285"/>
              <a:gd name="T11" fmla="*/ 2147483647 h 4468"/>
              <a:gd name="T12" fmla="*/ 2147483647 w 4285"/>
              <a:gd name="T13" fmla="*/ 2147483647 h 4468"/>
              <a:gd name="T14" fmla="*/ 2147483647 w 4285"/>
              <a:gd name="T15" fmla="*/ 2147483647 h 4468"/>
              <a:gd name="T16" fmla="*/ 2147483647 w 4285"/>
              <a:gd name="T17" fmla="*/ 2147483647 h 4468"/>
              <a:gd name="T18" fmla="*/ 2147483647 w 4285"/>
              <a:gd name="T19" fmla="*/ 2147483647 h 4468"/>
              <a:gd name="T20" fmla="*/ 2147483647 w 4285"/>
              <a:gd name="T21" fmla="*/ 2147483647 h 4468"/>
              <a:gd name="T22" fmla="*/ 2147483647 w 4285"/>
              <a:gd name="T23" fmla="*/ 2147483647 h 4468"/>
              <a:gd name="T24" fmla="*/ 2147483647 w 4285"/>
              <a:gd name="T25" fmla="*/ 2147483647 h 4468"/>
              <a:gd name="T26" fmla="*/ 2147483647 w 4285"/>
              <a:gd name="T27" fmla="*/ 2147483647 h 4468"/>
              <a:gd name="T28" fmla="*/ 2147483647 w 4285"/>
              <a:gd name="T29" fmla="*/ 2147483647 h 4468"/>
              <a:gd name="T30" fmla="*/ 2147483647 w 4285"/>
              <a:gd name="T31" fmla="*/ 2147483647 h 4468"/>
              <a:gd name="T32" fmla="*/ 2147483647 w 4285"/>
              <a:gd name="T33" fmla="*/ 2147483647 h 4468"/>
              <a:gd name="T34" fmla="*/ 2147483647 w 4285"/>
              <a:gd name="T35" fmla="*/ 2147483647 h 4468"/>
              <a:gd name="T36" fmla="*/ 2147483647 w 4285"/>
              <a:gd name="T37" fmla="*/ 2147483647 h 4468"/>
              <a:gd name="T38" fmla="*/ 2147483647 w 4285"/>
              <a:gd name="T39" fmla="*/ 2147483647 h 4468"/>
              <a:gd name="T40" fmla="*/ 2147483647 w 4285"/>
              <a:gd name="T41" fmla="*/ 2147483647 h 4468"/>
              <a:gd name="T42" fmla="*/ 2147483647 w 4285"/>
              <a:gd name="T43" fmla="*/ 2147483647 h 4468"/>
              <a:gd name="T44" fmla="*/ 2147483647 w 4285"/>
              <a:gd name="T45" fmla="*/ 2147483647 h 4468"/>
              <a:gd name="T46" fmla="*/ 2147483647 w 4285"/>
              <a:gd name="T47" fmla="*/ 2147483647 h 4468"/>
              <a:gd name="T48" fmla="*/ 2147483647 w 4285"/>
              <a:gd name="T49" fmla="*/ 2147483647 h 4468"/>
              <a:gd name="T50" fmla="*/ 2147483647 w 4285"/>
              <a:gd name="T51" fmla="*/ 2147483647 h 4468"/>
              <a:gd name="T52" fmla="*/ 2147483647 w 4285"/>
              <a:gd name="T53" fmla="*/ 2147483647 h 4468"/>
              <a:gd name="T54" fmla="*/ 2147483647 w 4285"/>
              <a:gd name="T55" fmla="*/ 2147483647 h 4468"/>
              <a:gd name="T56" fmla="*/ 2147483647 w 4285"/>
              <a:gd name="T57" fmla="*/ 2147483647 h 4468"/>
              <a:gd name="T58" fmla="*/ 2147483647 w 4285"/>
              <a:gd name="T59" fmla="*/ 2147483647 h 4468"/>
              <a:gd name="T60" fmla="*/ 2147483647 w 4285"/>
              <a:gd name="T61" fmla="*/ 2147483647 h 4468"/>
              <a:gd name="T62" fmla="*/ 2147483647 w 4285"/>
              <a:gd name="T63" fmla="*/ 2147483647 h 4468"/>
              <a:gd name="T64" fmla="*/ 2147483647 w 4285"/>
              <a:gd name="T65" fmla="*/ 2147483647 h 4468"/>
              <a:gd name="T66" fmla="*/ 2147483647 w 4285"/>
              <a:gd name="T67" fmla="*/ 2147483647 h 4468"/>
              <a:gd name="T68" fmla="*/ 2147483647 w 4285"/>
              <a:gd name="T69" fmla="*/ 2147483647 h 4468"/>
              <a:gd name="T70" fmla="*/ 2147483647 w 4285"/>
              <a:gd name="T71" fmla="*/ 2147483647 h 4468"/>
              <a:gd name="T72" fmla="*/ 2147483647 w 4285"/>
              <a:gd name="T73" fmla="*/ 2147483647 h 4468"/>
              <a:gd name="T74" fmla="*/ 2147483647 w 4285"/>
              <a:gd name="T75" fmla="*/ 2147483647 h 4468"/>
              <a:gd name="T76" fmla="*/ 2147483647 w 4285"/>
              <a:gd name="T77" fmla="*/ 2147483647 h 4468"/>
              <a:gd name="T78" fmla="*/ 2147483647 w 4285"/>
              <a:gd name="T79" fmla="*/ 2147483647 h 4468"/>
              <a:gd name="T80" fmla="*/ 2147483647 w 4285"/>
              <a:gd name="T81" fmla="*/ 2147483647 h 4468"/>
              <a:gd name="T82" fmla="*/ 2147483647 w 4285"/>
              <a:gd name="T83" fmla="*/ 2147483647 h 4468"/>
              <a:gd name="T84" fmla="*/ 2147483647 w 4285"/>
              <a:gd name="T85" fmla="*/ 2147483647 h 4468"/>
              <a:gd name="T86" fmla="*/ 2147483647 w 4285"/>
              <a:gd name="T87" fmla="*/ 2147483647 h 4468"/>
              <a:gd name="T88" fmla="*/ 2147483647 w 4285"/>
              <a:gd name="T89" fmla="*/ 2147483647 h 4468"/>
              <a:gd name="T90" fmla="*/ 2147483647 w 4285"/>
              <a:gd name="T91" fmla="*/ 2147483647 h 4468"/>
              <a:gd name="T92" fmla="*/ 2147483647 w 4285"/>
              <a:gd name="T93" fmla="*/ 2147483647 h 4468"/>
              <a:gd name="T94" fmla="*/ 2147483647 w 4285"/>
              <a:gd name="T95" fmla="*/ 2147483647 h 4468"/>
              <a:gd name="T96" fmla="*/ 2147483647 w 4285"/>
              <a:gd name="T97" fmla="*/ 2147483647 h 4468"/>
              <a:gd name="T98" fmla="*/ 2147483647 w 4285"/>
              <a:gd name="T99" fmla="*/ 2147483647 h 4468"/>
              <a:gd name="T100" fmla="*/ 2147483647 w 4285"/>
              <a:gd name="T101" fmla="*/ 2147483647 h 4468"/>
              <a:gd name="T102" fmla="*/ 2147483647 w 4285"/>
              <a:gd name="T103" fmla="*/ 2147483647 h 4468"/>
              <a:gd name="T104" fmla="*/ 2147483647 w 4285"/>
              <a:gd name="T105" fmla="*/ 2147483647 h 4468"/>
              <a:gd name="T106" fmla="*/ 2147483647 w 4285"/>
              <a:gd name="T107" fmla="*/ 2147483647 h 4468"/>
              <a:gd name="T108" fmla="*/ 2147483647 w 4285"/>
              <a:gd name="T109" fmla="*/ 2147483647 h 4468"/>
              <a:gd name="T110" fmla="*/ 2147483647 w 4285"/>
              <a:gd name="T111" fmla="*/ 2147483647 h 4468"/>
              <a:gd name="T112" fmla="*/ 2147483647 w 4285"/>
              <a:gd name="T113" fmla="*/ 2147483647 h 4468"/>
              <a:gd name="T114" fmla="*/ 2147483647 w 4285"/>
              <a:gd name="T115" fmla="*/ 2147483647 h 4468"/>
              <a:gd name="T116" fmla="*/ 2147483647 w 4285"/>
              <a:gd name="T117" fmla="*/ 2147483647 h 4468"/>
              <a:gd name="T118" fmla="*/ 2147483647 w 4285"/>
              <a:gd name="T119" fmla="*/ 2147483647 h 4468"/>
              <a:gd name="T120" fmla="*/ 2147483647 w 4285"/>
              <a:gd name="T121" fmla="*/ 2147483647 h 446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285"/>
              <a:gd name="T184" fmla="*/ 0 h 4468"/>
              <a:gd name="T185" fmla="*/ 4285 w 4285"/>
              <a:gd name="T186" fmla="*/ 4468 h 4468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285" h="4468">
                <a:moveTo>
                  <a:pt x="0" y="4468"/>
                </a:moveTo>
                <a:lnTo>
                  <a:pt x="1" y="4468"/>
                </a:lnTo>
                <a:lnTo>
                  <a:pt x="1" y="4456"/>
                </a:lnTo>
                <a:lnTo>
                  <a:pt x="3" y="4456"/>
                </a:lnTo>
                <a:lnTo>
                  <a:pt x="3" y="4444"/>
                </a:lnTo>
                <a:lnTo>
                  <a:pt x="8" y="4444"/>
                </a:lnTo>
                <a:lnTo>
                  <a:pt x="8" y="4432"/>
                </a:lnTo>
                <a:lnTo>
                  <a:pt x="15" y="4432"/>
                </a:lnTo>
                <a:lnTo>
                  <a:pt x="15" y="4408"/>
                </a:lnTo>
                <a:lnTo>
                  <a:pt x="17" y="4408"/>
                </a:lnTo>
                <a:lnTo>
                  <a:pt x="17" y="4396"/>
                </a:lnTo>
                <a:lnTo>
                  <a:pt x="24" y="4396"/>
                </a:lnTo>
                <a:lnTo>
                  <a:pt x="24" y="4383"/>
                </a:lnTo>
                <a:lnTo>
                  <a:pt x="26" y="4383"/>
                </a:lnTo>
                <a:lnTo>
                  <a:pt x="26" y="4371"/>
                </a:lnTo>
                <a:lnTo>
                  <a:pt x="28" y="4371"/>
                </a:lnTo>
                <a:lnTo>
                  <a:pt x="28" y="4359"/>
                </a:lnTo>
                <a:lnTo>
                  <a:pt x="29" y="4359"/>
                </a:lnTo>
                <a:lnTo>
                  <a:pt x="29" y="4347"/>
                </a:lnTo>
                <a:lnTo>
                  <a:pt x="35" y="4347"/>
                </a:lnTo>
                <a:lnTo>
                  <a:pt x="35" y="4335"/>
                </a:lnTo>
                <a:lnTo>
                  <a:pt x="42" y="4335"/>
                </a:lnTo>
                <a:lnTo>
                  <a:pt x="42" y="4323"/>
                </a:lnTo>
                <a:lnTo>
                  <a:pt x="45" y="4323"/>
                </a:lnTo>
                <a:lnTo>
                  <a:pt x="45" y="4298"/>
                </a:lnTo>
                <a:lnTo>
                  <a:pt x="46" y="4298"/>
                </a:lnTo>
                <a:lnTo>
                  <a:pt x="46" y="4286"/>
                </a:lnTo>
                <a:lnTo>
                  <a:pt x="48" y="4286"/>
                </a:lnTo>
                <a:lnTo>
                  <a:pt x="48" y="4274"/>
                </a:lnTo>
                <a:lnTo>
                  <a:pt x="49" y="4274"/>
                </a:lnTo>
                <a:lnTo>
                  <a:pt x="49" y="4250"/>
                </a:lnTo>
                <a:lnTo>
                  <a:pt x="52" y="4250"/>
                </a:lnTo>
                <a:lnTo>
                  <a:pt x="52" y="4238"/>
                </a:lnTo>
                <a:lnTo>
                  <a:pt x="53" y="4238"/>
                </a:lnTo>
                <a:lnTo>
                  <a:pt x="53" y="4213"/>
                </a:lnTo>
                <a:lnTo>
                  <a:pt x="62" y="4213"/>
                </a:lnTo>
                <a:lnTo>
                  <a:pt x="62" y="4189"/>
                </a:lnTo>
                <a:lnTo>
                  <a:pt x="63" y="4189"/>
                </a:lnTo>
                <a:lnTo>
                  <a:pt x="63" y="4165"/>
                </a:lnTo>
                <a:lnTo>
                  <a:pt x="64" y="4165"/>
                </a:lnTo>
                <a:lnTo>
                  <a:pt x="64" y="4153"/>
                </a:lnTo>
                <a:lnTo>
                  <a:pt x="65" y="4153"/>
                </a:lnTo>
                <a:lnTo>
                  <a:pt x="65" y="4128"/>
                </a:lnTo>
                <a:lnTo>
                  <a:pt x="68" y="4128"/>
                </a:lnTo>
                <a:lnTo>
                  <a:pt x="68" y="4104"/>
                </a:lnTo>
                <a:lnTo>
                  <a:pt x="70" y="4104"/>
                </a:lnTo>
                <a:lnTo>
                  <a:pt x="70" y="4092"/>
                </a:lnTo>
                <a:lnTo>
                  <a:pt x="71" y="4092"/>
                </a:lnTo>
                <a:lnTo>
                  <a:pt x="71" y="4043"/>
                </a:lnTo>
                <a:lnTo>
                  <a:pt x="72" y="4043"/>
                </a:lnTo>
                <a:lnTo>
                  <a:pt x="72" y="4031"/>
                </a:lnTo>
                <a:lnTo>
                  <a:pt x="73" y="4031"/>
                </a:lnTo>
                <a:lnTo>
                  <a:pt x="73" y="3995"/>
                </a:lnTo>
                <a:lnTo>
                  <a:pt x="76" y="3995"/>
                </a:lnTo>
                <a:lnTo>
                  <a:pt x="76" y="3982"/>
                </a:lnTo>
                <a:lnTo>
                  <a:pt x="77" y="3982"/>
                </a:lnTo>
                <a:lnTo>
                  <a:pt x="77" y="3970"/>
                </a:lnTo>
                <a:lnTo>
                  <a:pt x="82" y="3970"/>
                </a:lnTo>
                <a:lnTo>
                  <a:pt x="82" y="3958"/>
                </a:lnTo>
                <a:lnTo>
                  <a:pt x="86" y="3958"/>
                </a:lnTo>
                <a:lnTo>
                  <a:pt x="86" y="3946"/>
                </a:lnTo>
                <a:lnTo>
                  <a:pt x="88" y="3946"/>
                </a:lnTo>
                <a:lnTo>
                  <a:pt x="88" y="3934"/>
                </a:lnTo>
                <a:lnTo>
                  <a:pt x="89" y="3934"/>
                </a:lnTo>
                <a:lnTo>
                  <a:pt x="89" y="3922"/>
                </a:lnTo>
                <a:lnTo>
                  <a:pt x="91" y="3922"/>
                </a:lnTo>
                <a:lnTo>
                  <a:pt x="91" y="3910"/>
                </a:lnTo>
                <a:lnTo>
                  <a:pt x="92" y="3910"/>
                </a:lnTo>
                <a:lnTo>
                  <a:pt x="92" y="3897"/>
                </a:lnTo>
                <a:lnTo>
                  <a:pt x="95" y="3897"/>
                </a:lnTo>
                <a:lnTo>
                  <a:pt x="95" y="3873"/>
                </a:lnTo>
                <a:lnTo>
                  <a:pt x="103" y="3873"/>
                </a:lnTo>
                <a:lnTo>
                  <a:pt x="103" y="3861"/>
                </a:lnTo>
                <a:lnTo>
                  <a:pt x="105" y="3861"/>
                </a:lnTo>
                <a:lnTo>
                  <a:pt x="105" y="3849"/>
                </a:lnTo>
                <a:lnTo>
                  <a:pt x="119" y="3849"/>
                </a:lnTo>
                <a:lnTo>
                  <a:pt x="119" y="3837"/>
                </a:lnTo>
                <a:lnTo>
                  <a:pt x="125" y="3837"/>
                </a:lnTo>
                <a:lnTo>
                  <a:pt x="125" y="3825"/>
                </a:lnTo>
                <a:lnTo>
                  <a:pt x="126" y="3825"/>
                </a:lnTo>
                <a:lnTo>
                  <a:pt x="126" y="3812"/>
                </a:lnTo>
                <a:lnTo>
                  <a:pt x="133" y="3812"/>
                </a:lnTo>
                <a:lnTo>
                  <a:pt x="133" y="3800"/>
                </a:lnTo>
                <a:lnTo>
                  <a:pt x="136" y="3800"/>
                </a:lnTo>
                <a:lnTo>
                  <a:pt x="136" y="3788"/>
                </a:lnTo>
                <a:lnTo>
                  <a:pt x="137" y="3788"/>
                </a:lnTo>
                <a:lnTo>
                  <a:pt x="137" y="3764"/>
                </a:lnTo>
                <a:lnTo>
                  <a:pt x="140" y="3764"/>
                </a:lnTo>
                <a:lnTo>
                  <a:pt x="140" y="3752"/>
                </a:lnTo>
                <a:lnTo>
                  <a:pt x="141" y="3752"/>
                </a:lnTo>
                <a:lnTo>
                  <a:pt x="141" y="3740"/>
                </a:lnTo>
                <a:lnTo>
                  <a:pt x="150" y="3740"/>
                </a:lnTo>
                <a:lnTo>
                  <a:pt x="150" y="3727"/>
                </a:lnTo>
                <a:lnTo>
                  <a:pt x="156" y="3727"/>
                </a:lnTo>
                <a:lnTo>
                  <a:pt x="156" y="3715"/>
                </a:lnTo>
                <a:lnTo>
                  <a:pt x="157" y="3715"/>
                </a:lnTo>
                <a:lnTo>
                  <a:pt x="157" y="3703"/>
                </a:lnTo>
                <a:lnTo>
                  <a:pt x="163" y="3703"/>
                </a:lnTo>
                <a:lnTo>
                  <a:pt x="163" y="3691"/>
                </a:lnTo>
                <a:lnTo>
                  <a:pt x="166" y="3691"/>
                </a:lnTo>
                <a:lnTo>
                  <a:pt x="166" y="3679"/>
                </a:lnTo>
                <a:lnTo>
                  <a:pt x="167" y="3679"/>
                </a:lnTo>
                <a:lnTo>
                  <a:pt x="167" y="3667"/>
                </a:lnTo>
                <a:lnTo>
                  <a:pt x="187" y="3667"/>
                </a:lnTo>
                <a:lnTo>
                  <a:pt x="187" y="3655"/>
                </a:lnTo>
                <a:lnTo>
                  <a:pt x="195" y="3655"/>
                </a:lnTo>
                <a:lnTo>
                  <a:pt x="195" y="3642"/>
                </a:lnTo>
                <a:lnTo>
                  <a:pt x="198" y="3642"/>
                </a:lnTo>
                <a:lnTo>
                  <a:pt x="198" y="3630"/>
                </a:lnTo>
                <a:lnTo>
                  <a:pt x="213" y="3630"/>
                </a:lnTo>
                <a:lnTo>
                  <a:pt x="213" y="3618"/>
                </a:lnTo>
                <a:lnTo>
                  <a:pt x="225" y="3618"/>
                </a:lnTo>
                <a:lnTo>
                  <a:pt x="225" y="3606"/>
                </a:lnTo>
                <a:lnTo>
                  <a:pt x="239" y="3606"/>
                </a:lnTo>
                <a:lnTo>
                  <a:pt x="239" y="3594"/>
                </a:lnTo>
                <a:lnTo>
                  <a:pt x="247" y="3594"/>
                </a:lnTo>
                <a:lnTo>
                  <a:pt x="247" y="3582"/>
                </a:lnTo>
                <a:lnTo>
                  <a:pt x="249" y="3582"/>
                </a:lnTo>
                <a:lnTo>
                  <a:pt x="249" y="3569"/>
                </a:lnTo>
                <a:lnTo>
                  <a:pt x="256" y="3569"/>
                </a:lnTo>
                <a:lnTo>
                  <a:pt x="256" y="3557"/>
                </a:lnTo>
                <a:lnTo>
                  <a:pt x="260" y="3557"/>
                </a:lnTo>
                <a:lnTo>
                  <a:pt x="260" y="3545"/>
                </a:lnTo>
                <a:lnTo>
                  <a:pt x="268" y="3545"/>
                </a:lnTo>
                <a:lnTo>
                  <a:pt x="268" y="3533"/>
                </a:lnTo>
                <a:lnTo>
                  <a:pt x="276" y="3533"/>
                </a:lnTo>
                <a:lnTo>
                  <a:pt x="276" y="3509"/>
                </a:lnTo>
                <a:lnTo>
                  <a:pt x="279" y="3509"/>
                </a:lnTo>
                <a:lnTo>
                  <a:pt x="279" y="3484"/>
                </a:lnTo>
                <a:lnTo>
                  <a:pt x="281" y="3484"/>
                </a:lnTo>
                <a:lnTo>
                  <a:pt x="281" y="3472"/>
                </a:lnTo>
                <a:lnTo>
                  <a:pt x="288" y="3472"/>
                </a:lnTo>
                <a:lnTo>
                  <a:pt x="288" y="3460"/>
                </a:lnTo>
                <a:lnTo>
                  <a:pt x="293" y="3460"/>
                </a:lnTo>
                <a:lnTo>
                  <a:pt x="293" y="3448"/>
                </a:lnTo>
                <a:lnTo>
                  <a:pt x="294" y="3448"/>
                </a:lnTo>
                <a:lnTo>
                  <a:pt x="294" y="3436"/>
                </a:lnTo>
                <a:lnTo>
                  <a:pt x="295" y="3436"/>
                </a:lnTo>
                <a:lnTo>
                  <a:pt x="295" y="3424"/>
                </a:lnTo>
                <a:lnTo>
                  <a:pt x="299" y="3424"/>
                </a:lnTo>
                <a:lnTo>
                  <a:pt x="299" y="3412"/>
                </a:lnTo>
                <a:lnTo>
                  <a:pt x="309" y="3412"/>
                </a:lnTo>
                <a:lnTo>
                  <a:pt x="309" y="3399"/>
                </a:lnTo>
                <a:lnTo>
                  <a:pt x="310" y="3399"/>
                </a:lnTo>
                <a:lnTo>
                  <a:pt x="310" y="3387"/>
                </a:lnTo>
                <a:lnTo>
                  <a:pt x="312" y="3387"/>
                </a:lnTo>
                <a:lnTo>
                  <a:pt x="312" y="3375"/>
                </a:lnTo>
                <a:lnTo>
                  <a:pt x="320" y="3375"/>
                </a:lnTo>
                <a:lnTo>
                  <a:pt x="320" y="3363"/>
                </a:lnTo>
                <a:lnTo>
                  <a:pt x="321" y="3363"/>
                </a:lnTo>
                <a:lnTo>
                  <a:pt x="321" y="3351"/>
                </a:lnTo>
                <a:lnTo>
                  <a:pt x="334" y="3351"/>
                </a:lnTo>
                <a:lnTo>
                  <a:pt x="334" y="3339"/>
                </a:lnTo>
                <a:lnTo>
                  <a:pt x="337" y="3339"/>
                </a:lnTo>
                <a:lnTo>
                  <a:pt x="337" y="3327"/>
                </a:lnTo>
                <a:lnTo>
                  <a:pt x="354" y="3327"/>
                </a:lnTo>
                <a:lnTo>
                  <a:pt x="354" y="3314"/>
                </a:lnTo>
                <a:lnTo>
                  <a:pt x="357" y="3314"/>
                </a:lnTo>
                <a:lnTo>
                  <a:pt x="357" y="3302"/>
                </a:lnTo>
                <a:lnTo>
                  <a:pt x="359" y="3302"/>
                </a:lnTo>
                <a:lnTo>
                  <a:pt x="359" y="3290"/>
                </a:lnTo>
                <a:lnTo>
                  <a:pt x="368" y="3290"/>
                </a:lnTo>
                <a:lnTo>
                  <a:pt x="368" y="3278"/>
                </a:lnTo>
                <a:lnTo>
                  <a:pt x="373" y="3278"/>
                </a:lnTo>
                <a:lnTo>
                  <a:pt x="373" y="3266"/>
                </a:lnTo>
                <a:lnTo>
                  <a:pt x="376" y="3266"/>
                </a:lnTo>
                <a:lnTo>
                  <a:pt x="376" y="3254"/>
                </a:lnTo>
                <a:lnTo>
                  <a:pt x="377" y="3254"/>
                </a:lnTo>
                <a:lnTo>
                  <a:pt x="377" y="3241"/>
                </a:lnTo>
                <a:lnTo>
                  <a:pt x="383" y="3241"/>
                </a:lnTo>
                <a:lnTo>
                  <a:pt x="383" y="3229"/>
                </a:lnTo>
                <a:lnTo>
                  <a:pt x="384" y="3229"/>
                </a:lnTo>
                <a:lnTo>
                  <a:pt x="384" y="3217"/>
                </a:lnTo>
                <a:lnTo>
                  <a:pt x="390" y="3217"/>
                </a:lnTo>
                <a:lnTo>
                  <a:pt x="390" y="3193"/>
                </a:lnTo>
                <a:lnTo>
                  <a:pt x="397" y="3193"/>
                </a:lnTo>
                <a:lnTo>
                  <a:pt x="397" y="3181"/>
                </a:lnTo>
                <a:lnTo>
                  <a:pt x="398" y="3181"/>
                </a:lnTo>
                <a:lnTo>
                  <a:pt x="398" y="3169"/>
                </a:lnTo>
                <a:lnTo>
                  <a:pt x="403" y="3169"/>
                </a:lnTo>
                <a:lnTo>
                  <a:pt x="403" y="3156"/>
                </a:lnTo>
                <a:lnTo>
                  <a:pt x="404" y="3156"/>
                </a:lnTo>
                <a:lnTo>
                  <a:pt x="404" y="3144"/>
                </a:lnTo>
                <a:lnTo>
                  <a:pt x="413" y="3144"/>
                </a:lnTo>
                <a:lnTo>
                  <a:pt x="413" y="3132"/>
                </a:lnTo>
                <a:lnTo>
                  <a:pt x="417" y="3132"/>
                </a:lnTo>
                <a:lnTo>
                  <a:pt x="417" y="3120"/>
                </a:lnTo>
                <a:lnTo>
                  <a:pt x="434" y="3120"/>
                </a:lnTo>
                <a:lnTo>
                  <a:pt x="434" y="3108"/>
                </a:lnTo>
                <a:lnTo>
                  <a:pt x="440" y="3108"/>
                </a:lnTo>
                <a:lnTo>
                  <a:pt x="440" y="3096"/>
                </a:lnTo>
                <a:lnTo>
                  <a:pt x="444" y="3096"/>
                </a:lnTo>
                <a:lnTo>
                  <a:pt x="444" y="3084"/>
                </a:lnTo>
                <a:lnTo>
                  <a:pt x="463" y="3084"/>
                </a:lnTo>
                <a:lnTo>
                  <a:pt x="463" y="3071"/>
                </a:lnTo>
                <a:lnTo>
                  <a:pt x="464" y="3071"/>
                </a:lnTo>
                <a:lnTo>
                  <a:pt x="464" y="3059"/>
                </a:lnTo>
                <a:lnTo>
                  <a:pt x="465" y="3059"/>
                </a:lnTo>
                <a:lnTo>
                  <a:pt x="465" y="3047"/>
                </a:lnTo>
                <a:lnTo>
                  <a:pt x="469" y="3047"/>
                </a:lnTo>
                <a:lnTo>
                  <a:pt x="469" y="3023"/>
                </a:lnTo>
                <a:lnTo>
                  <a:pt x="470" y="3023"/>
                </a:lnTo>
                <a:lnTo>
                  <a:pt x="470" y="3011"/>
                </a:lnTo>
                <a:lnTo>
                  <a:pt x="471" y="3011"/>
                </a:lnTo>
                <a:lnTo>
                  <a:pt x="471" y="2999"/>
                </a:lnTo>
                <a:lnTo>
                  <a:pt x="472" y="2999"/>
                </a:lnTo>
                <a:lnTo>
                  <a:pt x="472" y="2986"/>
                </a:lnTo>
                <a:lnTo>
                  <a:pt x="477" y="2986"/>
                </a:lnTo>
                <a:lnTo>
                  <a:pt x="477" y="2974"/>
                </a:lnTo>
                <a:lnTo>
                  <a:pt x="479" y="2974"/>
                </a:lnTo>
                <a:lnTo>
                  <a:pt x="479" y="2962"/>
                </a:lnTo>
                <a:lnTo>
                  <a:pt x="483" y="2962"/>
                </a:lnTo>
                <a:lnTo>
                  <a:pt x="483" y="2950"/>
                </a:lnTo>
                <a:lnTo>
                  <a:pt x="499" y="2950"/>
                </a:lnTo>
                <a:lnTo>
                  <a:pt x="499" y="2938"/>
                </a:lnTo>
                <a:lnTo>
                  <a:pt x="509" y="2938"/>
                </a:lnTo>
                <a:lnTo>
                  <a:pt x="509" y="2926"/>
                </a:lnTo>
                <a:lnTo>
                  <a:pt x="515" y="2926"/>
                </a:lnTo>
                <a:lnTo>
                  <a:pt x="515" y="2913"/>
                </a:lnTo>
                <a:lnTo>
                  <a:pt x="519" y="2913"/>
                </a:lnTo>
                <a:lnTo>
                  <a:pt x="519" y="2901"/>
                </a:lnTo>
                <a:lnTo>
                  <a:pt x="520" y="2901"/>
                </a:lnTo>
                <a:lnTo>
                  <a:pt x="520" y="2889"/>
                </a:lnTo>
                <a:lnTo>
                  <a:pt x="522" y="2889"/>
                </a:lnTo>
                <a:lnTo>
                  <a:pt x="522" y="2877"/>
                </a:lnTo>
                <a:lnTo>
                  <a:pt x="524" y="2877"/>
                </a:lnTo>
                <a:lnTo>
                  <a:pt x="524" y="2865"/>
                </a:lnTo>
                <a:lnTo>
                  <a:pt x="530" y="2865"/>
                </a:lnTo>
                <a:lnTo>
                  <a:pt x="530" y="2853"/>
                </a:lnTo>
                <a:lnTo>
                  <a:pt x="537" y="2853"/>
                </a:lnTo>
                <a:lnTo>
                  <a:pt x="537" y="2841"/>
                </a:lnTo>
                <a:lnTo>
                  <a:pt x="539" y="2841"/>
                </a:lnTo>
                <a:lnTo>
                  <a:pt x="539" y="2828"/>
                </a:lnTo>
                <a:lnTo>
                  <a:pt x="544" y="2828"/>
                </a:lnTo>
                <a:lnTo>
                  <a:pt x="544" y="2816"/>
                </a:lnTo>
                <a:lnTo>
                  <a:pt x="557" y="2816"/>
                </a:lnTo>
                <a:lnTo>
                  <a:pt x="557" y="2804"/>
                </a:lnTo>
                <a:lnTo>
                  <a:pt x="569" y="2804"/>
                </a:lnTo>
                <a:lnTo>
                  <a:pt x="569" y="2792"/>
                </a:lnTo>
                <a:lnTo>
                  <a:pt x="591" y="2792"/>
                </a:lnTo>
                <a:lnTo>
                  <a:pt x="591" y="2780"/>
                </a:lnTo>
                <a:lnTo>
                  <a:pt x="598" y="2780"/>
                </a:lnTo>
                <a:lnTo>
                  <a:pt x="598" y="2768"/>
                </a:lnTo>
                <a:lnTo>
                  <a:pt x="599" y="2768"/>
                </a:lnTo>
                <a:lnTo>
                  <a:pt x="599" y="2756"/>
                </a:lnTo>
                <a:lnTo>
                  <a:pt x="601" y="2756"/>
                </a:lnTo>
                <a:lnTo>
                  <a:pt x="601" y="2743"/>
                </a:lnTo>
                <a:lnTo>
                  <a:pt x="604" y="2743"/>
                </a:lnTo>
                <a:lnTo>
                  <a:pt x="604" y="2731"/>
                </a:lnTo>
                <a:lnTo>
                  <a:pt x="605" y="2731"/>
                </a:lnTo>
                <a:lnTo>
                  <a:pt x="605" y="2719"/>
                </a:lnTo>
                <a:lnTo>
                  <a:pt x="608" y="2719"/>
                </a:lnTo>
                <a:lnTo>
                  <a:pt x="608" y="2707"/>
                </a:lnTo>
                <a:lnTo>
                  <a:pt x="617" y="2707"/>
                </a:lnTo>
                <a:lnTo>
                  <a:pt x="617" y="2695"/>
                </a:lnTo>
                <a:lnTo>
                  <a:pt x="626" y="2695"/>
                </a:lnTo>
                <a:lnTo>
                  <a:pt x="626" y="2683"/>
                </a:lnTo>
                <a:lnTo>
                  <a:pt x="634" y="2683"/>
                </a:lnTo>
                <a:lnTo>
                  <a:pt x="634" y="2671"/>
                </a:lnTo>
                <a:lnTo>
                  <a:pt x="665" y="2671"/>
                </a:lnTo>
                <a:lnTo>
                  <a:pt x="665" y="2658"/>
                </a:lnTo>
                <a:lnTo>
                  <a:pt x="667" y="2658"/>
                </a:lnTo>
                <a:lnTo>
                  <a:pt x="667" y="2646"/>
                </a:lnTo>
                <a:lnTo>
                  <a:pt x="677" y="2646"/>
                </a:lnTo>
                <a:lnTo>
                  <a:pt x="677" y="2634"/>
                </a:lnTo>
                <a:lnTo>
                  <a:pt x="702" y="2634"/>
                </a:lnTo>
                <a:lnTo>
                  <a:pt x="702" y="2622"/>
                </a:lnTo>
                <a:lnTo>
                  <a:pt x="704" y="2622"/>
                </a:lnTo>
                <a:lnTo>
                  <a:pt x="704" y="2610"/>
                </a:lnTo>
                <a:lnTo>
                  <a:pt x="708" y="2610"/>
                </a:lnTo>
                <a:lnTo>
                  <a:pt x="708" y="2598"/>
                </a:lnTo>
                <a:lnTo>
                  <a:pt x="722" y="2598"/>
                </a:lnTo>
                <a:lnTo>
                  <a:pt x="722" y="2573"/>
                </a:lnTo>
                <a:lnTo>
                  <a:pt x="723" y="2573"/>
                </a:lnTo>
                <a:lnTo>
                  <a:pt x="723" y="2549"/>
                </a:lnTo>
                <a:lnTo>
                  <a:pt x="735" y="2549"/>
                </a:lnTo>
                <a:lnTo>
                  <a:pt x="735" y="2537"/>
                </a:lnTo>
                <a:lnTo>
                  <a:pt x="741" y="2537"/>
                </a:lnTo>
                <a:lnTo>
                  <a:pt x="741" y="2525"/>
                </a:lnTo>
                <a:lnTo>
                  <a:pt x="743" y="2525"/>
                </a:lnTo>
                <a:lnTo>
                  <a:pt x="743" y="2513"/>
                </a:lnTo>
                <a:lnTo>
                  <a:pt x="745" y="2513"/>
                </a:lnTo>
                <a:lnTo>
                  <a:pt x="745" y="2500"/>
                </a:lnTo>
                <a:lnTo>
                  <a:pt x="747" y="2500"/>
                </a:lnTo>
                <a:lnTo>
                  <a:pt x="747" y="2488"/>
                </a:lnTo>
                <a:lnTo>
                  <a:pt x="752" y="2488"/>
                </a:lnTo>
                <a:lnTo>
                  <a:pt x="752" y="2476"/>
                </a:lnTo>
                <a:lnTo>
                  <a:pt x="755" y="2476"/>
                </a:lnTo>
                <a:lnTo>
                  <a:pt x="755" y="2464"/>
                </a:lnTo>
                <a:lnTo>
                  <a:pt x="756" y="2464"/>
                </a:lnTo>
                <a:lnTo>
                  <a:pt x="756" y="2452"/>
                </a:lnTo>
                <a:lnTo>
                  <a:pt x="757" y="2452"/>
                </a:lnTo>
                <a:lnTo>
                  <a:pt x="757" y="2440"/>
                </a:lnTo>
                <a:lnTo>
                  <a:pt x="762" y="2440"/>
                </a:lnTo>
                <a:lnTo>
                  <a:pt x="762" y="2428"/>
                </a:lnTo>
                <a:lnTo>
                  <a:pt x="767" y="2428"/>
                </a:lnTo>
                <a:lnTo>
                  <a:pt x="767" y="2415"/>
                </a:lnTo>
                <a:lnTo>
                  <a:pt x="768" y="2415"/>
                </a:lnTo>
                <a:lnTo>
                  <a:pt x="768" y="2403"/>
                </a:lnTo>
                <a:lnTo>
                  <a:pt x="777" y="2403"/>
                </a:lnTo>
                <a:lnTo>
                  <a:pt x="777" y="2391"/>
                </a:lnTo>
                <a:lnTo>
                  <a:pt x="779" y="2391"/>
                </a:lnTo>
                <a:lnTo>
                  <a:pt x="779" y="2379"/>
                </a:lnTo>
                <a:lnTo>
                  <a:pt x="781" y="2379"/>
                </a:lnTo>
                <a:lnTo>
                  <a:pt x="781" y="2367"/>
                </a:lnTo>
                <a:lnTo>
                  <a:pt x="784" y="2367"/>
                </a:lnTo>
                <a:lnTo>
                  <a:pt x="784" y="2355"/>
                </a:lnTo>
                <a:lnTo>
                  <a:pt x="795" y="2355"/>
                </a:lnTo>
                <a:lnTo>
                  <a:pt x="795" y="2343"/>
                </a:lnTo>
                <a:lnTo>
                  <a:pt x="824" y="2343"/>
                </a:lnTo>
                <a:lnTo>
                  <a:pt x="824" y="2330"/>
                </a:lnTo>
                <a:lnTo>
                  <a:pt x="826" y="2330"/>
                </a:lnTo>
                <a:lnTo>
                  <a:pt x="826" y="2318"/>
                </a:lnTo>
                <a:lnTo>
                  <a:pt x="827" y="2318"/>
                </a:lnTo>
                <a:lnTo>
                  <a:pt x="827" y="2306"/>
                </a:lnTo>
                <a:lnTo>
                  <a:pt x="862" y="2306"/>
                </a:lnTo>
                <a:lnTo>
                  <a:pt x="862" y="2294"/>
                </a:lnTo>
                <a:lnTo>
                  <a:pt x="864" y="2294"/>
                </a:lnTo>
                <a:lnTo>
                  <a:pt x="864" y="2282"/>
                </a:lnTo>
                <a:lnTo>
                  <a:pt x="870" y="2282"/>
                </a:lnTo>
                <a:lnTo>
                  <a:pt x="870" y="2270"/>
                </a:lnTo>
                <a:lnTo>
                  <a:pt x="874" y="2270"/>
                </a:lnTo>
                <a:lnTo>
                  <a:pt x="874" y="2258"/>
                </a:lnTo>
                <a:lnTo>
                  <a:pt x="876" y="2258"/>
                </a:lnTo>
                <a:lnTo>
                  <a:pt x="876" y="2245"/>
                </a:lnTo>
                <a:lnTo>
                  <a:pt x="883" y="2245"/>
                </a:lnTo>
                <a:lnTo>
                  <a:pt x="883" y="2233"/>
                </a:lnTo>
                <a:lnTo>
                  <a:pt x="890" y="2233"/>
                </a:lnTo>
                <a:lnTo>
                  <a:pt x="890" y="2221"/>
                </a:lnTo>
                <a:lnTo>
                  <a:pt x="898" y="2221"/>
                </a:lnTo>
                <a:lnTo>
                  <a:pt x="898" y="2209"/>
                </a:lnTo>
                <a:lnTo>
                  <a:pt x="902" y="2209"/>
                </a:lnTo>
                <a:lnTo>
                  <a:pt x="902" y="2197"/>
                </a:lnTo>
                <a:lnTo>
                  <a:pt x="908" y="2197"/>
                </a:lnTo>
                <a:lnTo>
                  <a:pt x="908" y="2185"/>
                </a:lnTo>
                <a:lnTo>
                  <a:pt x="932" y="2185"/>
                </a:lnTo>
                <a:lnTo>
                  <a:pt x="932" y="2172"/>
                </a:lnTo>
                <a:lnTo>
                  <a:pt x="943" y="2172"/>
                </a:lnTo>
                <a:lnTo>
                  <a:pt x="943" y="2160"/>
                </a:lnTo>
                <a:lnTo>
                  <a:pt x="963" y="2160"/>
                </a:lnTo>
                <a:lnTo>
                  <a:pt x="963" y="2148"/>
                </a:lnTo>
                <a:lnTo>
                  <a:pt x="965" y="2148"/>
                </a:lnTo>
                <a:lnTo>
                  <a:pt x="965" y="2136"/>
                </a:lnTo>
                <a:lnTo>
                  <a:pt x="985" y="2136"/>
                </a:lnTo>
                <a:lnTo>
                  <a:pt x="985" y="2124"/>
                </a:lnTo>
                <a:lnTo>
                  <a:pt x="997" y="2124"/>
                </a:lnTo>
                <a:lnTo>
                  <a:pt x="997" y="2112"/>
                </a:lnTo>
                <a:lnTo>
                  <a:pt x="999" y="2112"/>
                </a:lnTo>
                <a:lnTo>
                  <a:pt x="999" y="2100"/>
                </a:lnTo>
                <a:lnTo>
                  <a:pt x="1012" y="2100"/>
                </a:lnTo>
                <a:lnTo>
                  <a:pt x="1012" y="2087"/>
                </a:lnTo>
                <a:lnTo>
                  <a:pt x="1026" y="2087"/>
                </a:lnTo>
                <a:lnTo>
                  <a:pt x="1026" y="2063"/>
                </a:lnTo>
                <a:lnTo>
                  <a:pt x="1038" y="2063"/>
                </a:lnTo>
                <a:lnTo>
                  <a:pt x="1038" y="2051"/>
                </a:lnTo>
                <a:lnTo>
                  <a:pt x="1041" y="2051"/>
                </a:lnTo>
                <a:lnTo>
                  <a:pt x="1041" y="2039"/>
                </a:lnTo>
                <a:lnTo>
                  <a:pt x="1044" y="2039"/>
                </a:lnTo>
                <a:lnTo>
                  <a:pt x="1044" y="2027"/>
                </a:lnTo>
                <a:lnTo>
                  <a:pt x="1047" y="2027"/>
                </a:lnTo>
                <a:lnTo>
                  <a:pt x="1047" y="2015"/>
                </a:lnTo>
                <a:lnTo>
                  <a:pt x="1075" y="2015"/>
                </a:lnTo>
                <a:lnTo>
                  <a:pt x="1075" y="2002"/>
                </a:lnTo>
                <a:lnTo>
                  <a:pt x="1101" y="2002"/>
                </a:lnTo>
                <a:lnTo>
                  <a:pt x="1101" y="1990"/>
                </a:lnTo>
                <a:lnTo>
                  <a:pt x="1107" y="1990"/>
                </a:lnTo>
                <a:lnTo>
                  <a:pt x="1107" y="1978"/>
                </a:lnTo>
                <a:lnTo>
                  <a:pt x="1113" y="1978"/>
                </a:lnTo>
                <a:lnTo>
                  <a:pt x="1113" y="1966"/>
                </a:lnTo>
                <a:lnTo>
                  <a:pt x="1115" y="1966"/>
                </a:lnTo>
                <a:lnTo>
                  <a:pt x="1115" y="1954"/>
                </a:lnTo>
                <a:lnTo>
                  <a:pt x="1129" y="1954"/>
                </a:lnTo>
                <a:lnTo>
                  <a:pt x="1129" y="1942"/>
                </a:lnTo>
                <a:lnTo>
                  <a:pt x="1132" y="1942"/>
                </a:lnTo>
                <a:lnTo>
                  <a:pt x="1132" y="1930"/>
                </a:lnTo>
                <a:lnTo>
                  <a:pt x="1149" y="1930"/>
                </a:lnTo>
                <a:lnTo>
                  <a:pt x="1149" y="1917"/>
                </a:lnTo>
                <a:lnTo>
                  <a:pt x="1154" y="1917"/>
                </a:lnTo>
                <a:lnTo>
                  <a:pt x="1154" y="1905"/>
                </a:lnTo>
                <a:lnTo>
                  <a:pt x="1165" y="1905"/>
                </a:lnTo>
                <a:lnTo>
                  <a:pt x="1165" y="1893"/>
                </a:lnTo>
                <a:lnTo>
                  <a:pt x="1183" y="1893"/>
                </a:lnTo>
                <a:lnTo>
                  <a:pt x="1183" y="1881"/>
                </a:lnTo>
                <a:lnTo>
                  <a:pt x="1185" y="1881"/>
                </a:lnTo>
                <a:lnTo>
                  <a:pt x="1185" y="1869"/>
                </a:lnTo>
                <a:lnTo>
                  <a:pt x="1193" y="1869"/>
                </a:lnTo>
                <a:lnTo>
                  <a:pt x="1193" y="1844"/>
                </a:lnTo>
                <a:lnTo>
                  <a:pt x="1200" y="1844"/>
                </a:lnTo>
                <a:lnTo>
                  <a:pt x="1200" y="1832"/>
                </a:lnTo>
                <a:lnTo>
                  <a:pt x="1214" y="1832"/>
                </a:lnTo>
                <a:lnTo>
                  <a:pt x="1214" y="1820"/>
                </a:lnTo>
                <a:lnTo>
                  <a:pt x="1223" y="1820"/>
                </a:lnTo>
                <a:lnTo>
                  <a:pt x="1223" y="1808"/>
                </a:lnTo>
                <a:lnTo>
                  <a:pt x="1249" y="1808"/>
                </a:lnTo>
                <a:lnTo>
                  <a:pt x="1249" y="1795"/>
                </a:lnTo>
                <a:lnTo>
                  <a:pt x="1266" y="1795"/>
                </a:lnTo>
                <a:lnTo>
                  <a:pt x="1266" y="1783"/>
                </a:lnTo>
                <a:lnTo>
                  <a:pt x="1267" y="1783"/>
                </a:lnTo>
                <a:lnTo>
                  <a:pt x="1267" y="1771"/>
                </a:lnTo>
                <a:lnTo>
                  <a:pt x="1276" y="1771"/>
                </a:lnTo>
                <a:lnTo>
                  <a:pt x="1276" y="1759"/>
                </a:lnTo>
                <a:lnTo>
                  <a:pt x="1281" y="1759"/>
                </a:lnTo>
                <a:lnTo>
                  <a:pt x="1281" y="1747"/>
                </a:lnTo>
                <a:lnTo>
                  <a:pt x="1284" y="1747"/>
                </a:lnTo>
                <a:lnTo>
                  <a:pt x="1284" y="1734"/>
                </a:lnTo>
                <a:lnTo>
                  <a:pt x="1289" y="1734"/>
                </a:lnTo>
                <a:lnTo>
                  <a:pt x="1289" y="1722"/>
                </a:lnTo>
                <a:lnTo>
                  <a:pt x="1293" y="1722"/>
                </a:lnTo>
                <a:lnTo>
                  <a:pt x="1293" y="1710"/>
                </a:lnTo>
                <a:lnTo>
                  <a:pt x="1296" y="1710"/>
                </a:lnTo>
                <a:lnTo>
                  <a:pt x="1296" y="1698"/>
                </a:lnTo>
                <a:lnTo>
                  <a:pt x="1305" y="1698"/>
                </a:lnTo>
                <a:lnTo>
                  <a:pt x="1305" y="1685"/>
                </a:lnTo>
                <a:lnTo>
                  <a:pt x="1311" y="1685"/>
                </a:lnTo>
                <a:lnTo>
                  <a:pt x="1311" y="1673"/>
                </a:lnTo>
                <a:lnTo>
                  <a:pt x="1345" y="1673"/>
                </a:lnTo>
                <a:lnTo>
                  <a:pt x="1345" y="1661"/>
                </a:lnTo>
                <a:lnTo>
                  <a:pt x="1356" y="1661"/>
                </a:lnTo>
                <a:lnTo>
                  <a:pt x="1356" y="1649"/>
                </a:lnTo>
                <a:lnTo>
                  <a:pt x="1369" y="1649"/>
                </a:lnTo>
                <a:lnTo>
                  <a:pt x="1369" y="1637"/>
                </a:lnTo>
                <a:lnTo>
                  <a:pt x="1376" y="1637"/>
                </a:lnTo>
                <a:lnTo>
                  <a:pt x="1376" y="1624"/>
                </a:lnTo>
                <a:lnTo>
                  <a:pt x="1395" y="1624"/>
                </a:lnTo>
                <a:lnTo>
                  <a:pt x="1395" y="1612"/>
                </a:lnTo>
                <a:lnTo>
                  <a:pt x="1397" y="1612"/>
                </a:lnTo>
                <a:lnTo>
                  <a:pt x="1397" y="1600"/>
                </a:lnTo>
                <a:lnTo>
                  <a:pt x="1399" y="1600"/>
                </a:lnTo>
                <a:lnTo>
                  <a:pt x="1399" y="1588"/>
                </a:lnTo>
                <a:lnTo>
                  <a:pt x="1409" y="1588"/>
                </a:lnTo>
                <a:lnTo>
                  <a:pt x="1409" y="1575"/>
                </a:lnTo>
                <a:lnTo>
                  <a:pt x="1411" y="1575"/>
                </a:lnTo>
                <a:lnTo>
                  <a:pt x="1411" y="1563"/>
                </a:lnTo>
                <a:lnTo>
                  <a:pt x="1432" y="1563"/>
                </a:lnTo>
                <a:lnTo>
                  <a:pt x="1432" y="1551"/>
                </a:lnTo>
                <a:lnTo>
                  <a:pt x="1449" y="1551"/>
                </a:lnTo>
                <a:lnTo>
                  <a:pt x="1449" y="1539"/>
                </a:lnTo>
                <a:lnTo>
                  <a:pt x="1452" y="1539"/>
                </a:lnTo>
                <a:lnTo>
                  <a:pt x="1452" y="1527"/>
                </a:lnTo>
                <a:lnTo>
                  <a:pt x="1453" y="1527"/>
                </a:lnTo>
                <a:lnTo>
                  <a:pt x="1453" y="1514"/>
                </a:lnTo>
                <a:lnTo>
                  <a:pt x="1459" y="1514"/>
                </a:lnTo>
                <a:lnTo>
                  <a:pt x="1459" y="1502"/>
                </a:lnTo>
                <a:lnTo>
                  <a:pt x="1465" y="1502"/>
                </a:lnTo>
                <a:lnTo>
                  <a:pt x="1465" y="1490"/>
                </a:lnTo>
                <a:lnTo>
                  <a:pt x="1467" y="1490"/>
                </a:lnTo>
                <a:lnTo>
                  <a:pt x="1467" y="1478"/>
                </a:lnTo>
                <a:lnTo>
                  <a:pt x="1481" y="1478"/>
                </a:lnTo>
                <a:lnTo>
                  <a:pt x="1481" y="1466"/>
                </a:lnTo>
                <a:lnTo>
                  <a:pt x="1492" y="1466"/>
                </a:lnTo>
                <a:lnTo>
                  <a:pt x="1492" y="1453"/>
                </a:lnTo>
                <a:lnTo>
                  <a:pt x="1493" y="1453"/>
                </a:lnTo>
                <a:lnTo>
                  <a:pt x="1493" y="1441"/>
                </a:lnTo>
                <a:lnTo>
                  <a:pt x="1505" y="1441"/>
                </a:lnTo>
                <a:lnTo>
                  <a:pt x="1505" y="1429"/>
                </a:lnTo>
                <a:lnTo>
                  <a:pt x="1510" y="1429"/>
                </a:lnTo>
                <a:lnTo>
                  <a:pt x="1510" y="1417"/>
                </a:lnTo>
                <a:lnTo>
                  <a:pt x="1523" y="1417"/>
                </a:lnTo>
                <a:lnTo>
                  <a:pt x="1523" y="1404"/>
                </a:lnTo>
                <a:lnTo>
                  <a:pt x="1564" y="1404"/>
                </a:lnTo>
                <a:lnTo>
                  <a:pt x="1564" y="1392"/>
                </a:lnTo>
                <a:lnTo>
                  <a:pt x="1591" y="1392"/>
                </a:lnTo>
                <a:lnTo>
                  <a:pt x="1591" y="1380"/>
                </a:lnTo>
                <a:lnTo>
                  <a:pt x="1601" y="1380"/>
                </a:lnTo>
                <a:lnTo>
                  <a:pt x="1601" y="1368"/>
                </a:lnTo>
                <a:lnTo>
                  <a:pt x="1636" y="1368"/>
                </a:lnTo>
                <a:lnTo>
                  <a:pt x="1636" y="1356"/>
                </a:lnTo>
                <a:lnTo>
                  <a:pt x="1647" y="1356"/>
                </a:lnTo>
                <a:lnTo>
                  <a:pt x="1647" y="1343"/>
                </a:lnTo>
                <a:lnTo>
                  <a:pt x="1648" y="1343"/>
                </a:lnTo>
                <a:lnTo>
                  <a:pt x="1648" y="1331"/>
                </a:lnTo>
                <a:lnTo>
                  <a:pt x="1657" y="1331"/>
                </a:lnTo>
                <a:lnTo>
                  <a:pt x="1657" y="1319"/>
                </a:lnTo>
                <a:lnTo>
                  <a:pt x="1659" y="1319"/>
                </a:lnTo>
                <a:lnTo>
                  <a:pt x="1659" y="1307"/>
                </a:lnTo>
                <a:lnTo>
                  <a:pt x="1669" y="1307"/>
                </a:lnTo>
                <a:lnTo>
                  <a:pt x="1669" y="1295"/>
                </a:lnTo>
                <a:lnTo>
                  <a:pt x="1672" y="1295"/>
                </a:lnTo>
                <a:lnTo>
                  <a:pt x="1672" y="1282"/>
                </a:lnTo>
                <a:lnTo>
                  <a:pt x="1696" y="1282"/>
                </a:lnTo>
                <a:lnTo>
                  <a:pt x="1696" y="1270"/>
                </a:lnTo>
                <a:lnTo>
                  <a:pt x="1699" y="1270"/>
                </a:lnTo>
                <a:lnTo>
                  <a:pt x="1699" y="1258"/>
                </a:lnTo>
                <a:lnTo>
                  <a:pt x="1711" y="1258"/>
                </a:lnTo>
                <a:lnTo>
                  <a:pt x="1711" y="1246"/>
                </a:lnTo>
                <a:lnTo>
                  <a:pt x="1737" y="1246"/>
                </a:lnTo>
                <a:lnTo>
                  <a:pt x="1737" y="1233"/>
                </a:lnTo>
                <a:lnTo>
                  <a:pt x="1762" y="1233"/>
                </a:lnTo>
                <a:lnTo>
                  <a:pt x="1762" y="1221"/>
                </a:lnTo>
                <a:lnTo>
                  <a:pt x="1764" y="1221"/>
                </a:lnTo>
                <a:lnTo>
                  <a:pt x="1764" y="1209"/>
                </a:lnTo>
                <a:lnTo>
                  <a:pt x="1768" y="1209"/>
                </a:lnTo>
                <a:lnTo>
                  <a:pt x="1768" y="1197"/>
                </a:lnTo>
                <a:lnTo>
                  <a:pt x="1810" y="1197"/>
                </a:lnTo>
                <a:lnTo>
                  <a:pt x="1810" y="1185"/>
                </a:lnTo>
                <a:lnTo>
                  <a:pt x="1837" y="1185"/>
                </a:lnTo>
                <a:lnTo>
                  <a:pt x="1837" y="1160"/>
                </a:lnTo>
                <a:lnTo>
                  <a:pt x="1839" y="1160"/>
                </a:lnTo>
                <a:lnTo>
                  <a:pt x="1839" y="1148"/>
                </a:lnTo>
                <a:lnTo>
                  <a:pt x="1844" y="1148"/>
                </a:lnTo>
                <a:lnTo>
                  <a:pt x="1844" y="1136"/>
                </a:lnTo>
                <a:lnTo>
                  <a:pt x="1845" y="1136"/>
                </a:lnTo>
                <a:lnTo>
                  <a:pt x="1845" y="1124"/>
                </a:lnTo>
                <a:lnTo>
                  <a:pt x="1851" y="1124"/>
                </a:lnTo>
                <a:lnTo>
                  <a:pt x="1851" y="1099"/>
                </a:lnTo>
                <a:lnTo>
                  <a:pt x="1858" y="1099"/>
                </a:lnTo>
                <a:lnTo>
                  <a:pt x="1858" y="1087"/>
                </a:lnTo>
                <a:lnTo>
                  <a:pt x="1883" y="1087"/>
                </a:lnTo>
                <a:lnTo>
                  <a:pt x="1883" y="1075"/>
                </a:lnTo>
                <a:lnTo>
                  <a:pt x="1900" y="1075"/>
                </a:lnTo>
                <a:lnTo>
                  <a:pt x="1900" y="1062"/>
                </a:lnTo>
                <a:lnTo>
                  <a:pt x="1903" y="1062"/>
                </a:lnTo>
                <a:lnTo>
                  <a:pt x="1903" y="1050"/>
                </a:lnTo>
                <a:lnTo>
                  <a:pt x="1906" y="1050"/>
                </a:lnTo>
                <a:lnTo>
                  <a:pt x="1906" y="1038"/>
                </a:lnTo>
                <a:lnTo>
                  <a:pt x="1931" y="1038"/>
                </a:lnTo>
                <a:lnTo>
                  <a:pt x="1931" y="1026"/>
                </a:lnTo>
                <a:lnTo>
                  <a:pt x="1945" y="1026"/>
                </a:lnTo>
                <a:lnTo>
                  <a:pt x="1945" y="1014"/>
                </a:lnTo>
                <a:lnTo>
                  <a:pt x="1974" y="1014"/>
                </a:lnTo>
                <a:lnTo>
                  <a:pt x="1974" y="1001"/>
                </a:lnTo>
                <a:lnTo>
                  <a:pt x="1981" y="1001"/>
                </a:lnTo>
                <a:lnTo>
                  <a:pt x="1981" y="989"/>
                </a:lnTo>
                <a:lnTo>
                  <a:pt x="2011" y="989"/>
                </a:lnTo>
                <a:lnTo>
                  <a:pt x="2011" y="977"/>
                </a:lnTo>
                <a:lnTo>
                  <a:pt x="2017" y="977"/>
                </a:lnTo>
                <a:lnTo>
                  <a:pt x="2017" y="965"/>
                </a:lnTo>
                <a:lnTo>
                  <a:pt x="2022" y="965"/>
                </a:lnTo>
                <a:lnTo>
                  <a:pt x="2022" y="952"/>
                </a:lnTo>
                <a:lnTo>
                  <a:pt x="2029" y="952"/>
                </a:lnTo>
                <a:lnTo>
                  <a:pt x="2029" y="940"/>
                </a:lnTo>
                <a:lnTo>
                  <a:pt x="2036" y="940"/>
                </a:lnTo>
                <a:lnTo>
                  <a:pt x="2036" y="928"/>
                </a:lnTo>
                <a:lnTo>
                  <a:pt x="2041" y="928"/>
                </a:lnTo>
                <a:lnTo>
                  <a:pt x="2041" y="916"/>
                </a:lnTo>
                <a:lnTo>
                  <a:pt x="2042" y="916"/>
                </a:lnTo>
                <a:lnTo>
                  <a:pt x="2042" y="904"/>
                </a:lnTo>
                <a:lnTo>
                  <a:pt x="2085" y="904"/>
                </a:lnTo>
                <a:lnTo>
                  <a:pt x="2085" y="879"/>
                </a:lnTo>
                <a:lnTo>
                  <a:pt x="2088" y="879"/>
                </a:lnTo>
                <a:lnTo>
                  <a:pt x="2088" y="867"/>
                </a:lnTo>
                <a:lnTo>
                  <a:pt x="2107" y="867"/>
                </a:lnTo>
                <a:lnTo>
                  <a:pt x="2107" y="855"/>
                </a:lnTo>
                <a:lnTo>
                  <a:pt x="2216" y="855"/>
                </a:lnTo>
                <a:lnTo>
                  <a:pt x="2216" y="843"/>
                </a:lnTo>
                <a:lnTo>
                  <a:pt x="2221" y="843"/>
                </a:lnTo>
                <a:lnTo>
                  <a:pt x="2221" y="830"/>
                </a:lnTo>
                <a:lnTo>
                  <a:pt x="2243" y="830"/>
                </a:lnTo>
                <a:lnTo>
                  <a:pt x="2243" y="818"/>
                </a:lnTo>
                <a:lnTo>
                  <a:pt x="2250" y="818"/>
                </a:lnTo>
                <a:lnTo>
                  <a:pt x="2250" y="806"/>
                </a:lnTo>
                <a:lnTo>
                  <a:pt x="2264" y="806"/>
                </a:lnTo>
                <a:lnTo>
                  <a:pt x="2264" y="794"/>
                </a:lnTo>
                <a:lnTo>
                  <a:pt x="2265" y="794"/>
                </a:lnTo>
                <a:lnTo>
                  <a:pt x="2265" y="781"/>
                </a:lnTo>
                <a:lnTo>
                  <a:pt x="2361" y="781"/>
                </a:lnTo>
                <a:lnTo>
                  <a:pt x="2361" y="769"/>
                </a:lnTo>
                <a:lnTo>
                  <a:pt x="2390" y="769"/>
                </a:lnTo>
                <a:lnTo>
                  <a:pt x="2390" y="757"/>
                </a:lnTo>
                <a:lnTo>
                  <a:pt x="2410" y="757"/>
                </a:lnTo>
                <a:lnTo>
                  <a:pt x="2410" y="745"/>
                </a:lnTo>
                <a:lnTo>
                  <a:pt x="2415" y="745"/>
                </a:lnTo>
                <a:lnTo>
                  <a:pt x="2415" y="733"/>
                </a:lnTo>
                <a:lnTo>
                  <a:pt x="2428" y="733"/>
                </a:lnTo>
                <a:lnTo>
                  <a:pt x="2428" y="720"/>
                </a:lnTo>
                <a:lnTo>
                  <a:pt x="2435" y="720"/>
                </a:lnTo>
                <a:lnTo>
                  <a:pt x="2435" y="708"/>
                </a:lnTo>
                <a:lnTo>
                  <a:pt x="2467" y="708"/>
                </a:lnTo>
                <a:lnTo>
                  <a:pt x="2467" y="696"/>
                </a:lnTo>
                <a:lnTo>
                  <a:pt x="2488" y="696"/>
                </a:lnTo>
                <a:lnTo>
                  <a:pt x="2488" y="684"/>
                </a:lnTo>
                <a:lnTo>
                  <a:pt x="2492" y="684"/>
                </a:lnTo>
                <a:lnTo>
                  <a:pt x="2492" y="672"/>
                </a:lnTo>
                <a:lnTo>
                  <a:pt x="2519" y="672"/>
                </a:lnTo>
                <a:lnTo>
                  <a:pt x="2519" y="659"/>
                </a:lnTo>
                <a:lnTo>
                  <a:pt x="2521" y="659"/>
                </a:lnTo>
                <a:lnTo>
                  <a:pt x="2521" y="635"/>
                </a:lnTo>
                <a:lnTo>
                  <a:pt x="2556" y="635"/>
                </a:lnTo>
                <a:lnTo>
                  <a:pt x="2556" y="623"/>
                </a:lnTo>
                <a:lnTo>
                  <a:pt x="2604" y="623"/>
                </a:lnTo>
                <a:lnTo>
                  <a:pt x="2604" y="610"/>
                </a:lnTo>
                <a:lnTo>
                  <a:pt x="2608" y="610"/>
                </a:lnTo>
                <a:lnTo>
                  <a:pt x="2608" y="598"/>
                </a:lnTo>
                <a:lnTo>
                  <a:pt x="2627" y="598"/>
                </a:lnTo>
                <a:lnTo>
                  <a:pt x="2627" y="586"/>
                </a:lnTo>
                <a:lnTo>
                  <a:pt x="2642" y="586"/>
                </a:lnTo>
                <a:lnTo>
                  <a:pt x="2642" y="574"/>
                </a:lnTo>
                <a:lnTo>
                  <a:pt x="2650" y="574"/>
                </a:lnTo>
                <a:lnTo>
                  <a:pt x="2650" y="562"/>
                </a:lnTo>
                <a:lnTo>
                  <a:pt x="2658" y="562"/>
                </a:lnTo>
                <a:lnTo>
                  <a:pt x="2658" y="549"/>
                </a:lnTo>
                <a:lnTo>
                  <a:pt x="2668" y="549"/>
                </a:lnTo>
                <a:lnTo>
                  <a:pt x="2668" y="537"/>
                </a:lnTo>
                <a:lnTo>
                  <a:pt x="2731" y="537"/>
                </a:lnTo>
                <a:lnTo>
                  <a:pt x="2731" y="525"/>
                </a:lnTo>
                <a:lnTo>
                  <a:pt x="2738" y="525"/>
                </a:lnTo>
                <a:lnTo>
                  <a:pt x="2738" y="501"/>
                </a:lnTo>
                <a:lnTo>
                  <a:pt x="2752" y="501"/>
                </a:lnTo>
                <a:lnTo>
                  <a:pt x="2752" y="488"/>
                </a:lnTo>
                <a:lnTo>
                  <a:pt x="2777" y="488"/>
                </a:lnTo>
                <a:lnTo>
                  <a:pt x="2777" y="476"/>
                </a:lnTo>
                <a:lnTo>
                  <a:pt x="2785" y="476"/>
                </a:lnTo>
                <a:lnTo>
                  <a:pt x="2785" y="464"/>
                </a:lnTo>
                <a:lnTo>
                  <a:pt x="2790" y="464"/>
                </a:lnTo>
                <a:lnTo>
                  <a:pt x="2790" y="452"/>
                </a:lnTo>
                <a:lnTo>
                  <a:pt x="2824" y="452"/>
                </a:lnTo>
                <a:lnTo>
                  <a:pt x="2824" y="439"/>
                </a:lnTo>
                <a:lnTo>
                  <a:pt x="2865" y="439"/>
                </a:lnTo>
                <a:lnTo>
                  <a:pt x="2865" y="427"/>
                </a:lnTo>
                <a:lnTo>
                  <a:pt x="2877" y="427"/>
                </a:lnTo>
                <a:lnTo>
                  <a:pt x="2877" y="415"/>
                </a:lnTo>
                <a:lnTo>
                  <a:pt x="2878" y="415"/>
                </a:lnTo>
                <a:lnTo>
                  <a:pt x="2878" y="403"/>
                </a:lnTo>
                <a:lnTo>
                  <a:pt x="2935" y="403"/>
                </a:lnTo>
                <a:lnTo>
                  <a:pt x="2935" y="391"/>
                </a:lnTo>
                <a:lnTo>
                  <a:pt x="2965" y="391"/>
                </a:lnTo>
                <a:lnTo>
                  <a:pt x="2965" y="378"/>
                </a:lnTo>
                <a:lnTo>
                  <a:pt x="3036" y="378"/>
                </a:lnTo>
                <a:lnTo>
                  <a:pt x="3036" y="366"/>
                </a:lnTo>
                <a:lnTo>
                  <a:pt x="3053" y="366"/>
                </a:lnTo>
                <a:lnTo>
                  <a:pt x="3053" y="354"/>
                </a:lnTo>
                <a:lnTo>
                  <a:pt x="3066" y="354"/>
                </a:lnTo>
                <a:lnTo>
                  <a:pt x="3066" y="342"/>
                </a:lnTo>
                <a:lnTo>
                  <a:pt x="3192" y="342"/>
                </a:lnTo>
                <a:lnTo>
                  <a:pt x="3192" y="329"/>
                </a:lnTo>
                <a:lnTo>
                  <a:pt x="3246" y="329"/>
                </a:lnTo>
                <a:lnTo>
                  <a:pt x="3246" y="317"/>
                </a:lnTo>
                <a:lnTo>
                  <a:pt x="3253" y="317"/>
                </a:lnTo>
                <a:lnTo>
                  <a:pt x="3253" y="305"/>
                </a:lnTo>
                <a:lnTo>
                  <a:pt x="3268" y="305"/>
                </a:lnTo>
                <a:lnTo>
                  <a:pt x="3268" y="293"/>
                </a:lnTo>
                <a:lnTo>
                  <a:pt x="3279" y="293"/>
                </a:lnTo>
                <a:lnTo>
                  <a:pt x="3279" y="281"/>
                </a:lnTo>
                <a:lnTo>
                  <a:pt x="3326" y="281"/>
                </a:lnTo>
                <a:lnTo>
                  <a:pt x="3326" y="268"/>
                </a:lnTo>
                <a:lnTo>
                  <a:pt x="3400" y="268"/>
                </a:lnTo>
                <a:lnTo>
                  <a:pt x="3400" y="256"/>
                </a:lnTo>
                <a:lnTo>
                  <a:pt x="3422" y="256"/>
                </a:lnTo>
                <a:lnTo>
                  <a:pt x="3422" y="220"/>
                </a:lnTo>
                <a:lnTo>
                  <a:pt x="3474" y="220"/>
                </a:lnTo>
                <a:lnTo>
                  <a:pt x="3474" y="207"/>
                </a:lnTo>
                <a:lnTo>
                  <a:pt x="3502" y="207"/>
                </a:lnTo>
                <a:lnTo>
                  <a:pt x="3502" y="195"/>
                </a:lnTo>
                <a:lnTo>
                  <a:pt x="3511" y="195"/>
                </a:lnTo>
                <a:lnTo>
                  <a:pt x="3511" y="183"/>
                </a:lnTo>
                <a:lnTo>
                  <a:pt x="3552" y="183"/>
                </a:lnTo>
                <a:lnTo>
                  <a:pt x="3552" y="171"/>
                </a:lnTo>
                <a:lnTo>
                  <a:pt x="3647" y="171"/>
                </a:lnTo>
                <a:lnTo>
                  <a:pt x="3647" y="158"/>
                </a:lnTo>
                <a:lnTo>
                  <a:pt x="3706" y="158"/>
                </a:lnTo>
                <a:lnTo>
                  <a:pt x="3706" y="146"/>
                </a:lnTo>
                <a:lnTo>
                  <a:pt x="3733" y="146"/>
                </a:lnTo>
                <a:lnTo>
                  <a:pt x="3733" y="134"/>
                </a:lnTo>
                <a:lnTo>
                  <a:pt x="3753" y="134"/>
                </a:lnTo>
                <a:lnTo>
                  <a:pt x="3753" y="122"/>
                </a:lnTo>
                <a:lnTo>
                  <a:pt x="3829" y="122"/>
                </a:lnTo>
                <a:lnTo>
                  <a:pt x="3829" y="110"/>
                </a:lnTo>
                <a:lnTo>
                  <a:pt x="3831" y="110"/>
                </a:lnTo>
                <a:lnTo>
                  <a:pt x="3831" y="97"/>
                </a:lnTo>
                <a:lnTo>
                  <a:pt x="3931" y="97"/>
                </a:lnTo>
                <a:lnTo>
                  <a:pt x="3931" y="85"/>
                </a:lnTo>
                <a:lnTo>
                  <a:pt x="3935" y="85"/>
                </a:lnTo>
                <a:lnTo>
                  <a:pt x="3935" y="73"/>
                </a:lnTo>
                <a:lnTo>
                  <a:pt x="4109" y="73"/>
                </a:lnTo>
                <a:lnTo>
                  <a:pt x="4109" y="61"/>
                </a:lnTo>
                <a:lnTo>
                  <a:pt x="4159" y="61"/>
                </a:lnTo>
                <a:lnTo>
                  <a:pt x="4159" y="49"/>
                </a:lnTo>
                <a:lnTo>
                  <a:pt x="4190" y="49"/>
                </a:lnTo>
                <a:lnTo>
                  <a:pt x="4190" y="36"/>
                </a:lnTo>
                <a:lnTo>
                  <a:pt x="4226" y="36"/>
                </a:lnTo>
                <a:lnTo>
                  <a:pt x="4226" y="24"/>
                </a:lnTo>
                <a:lnTo>
                  <a:pt x="4227" y="24"/>
                </a:lnTo>
                <a:lnTo>
                  <a:pt x="4227" y="12"/>
                </a:lnTo>
                <a:lnTo>
                  <a:pt x="4281" y="12"/>
                </a:lnTo>
                <a:lnTo>
                  <a:pt x="4281" y="0"/>
                </a:lnTo>
                <a:lnTo>
                  <a:pt x="4285" y="0"/>
                </a:lnTo>
              </a:path>
            </a:pathLst>
          </a:cu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26675" name="Group 66" descr=" 26675"/>
          <p:cNvGrpSpPr>
            <a:grpSpLocks/>
          </p:cNvGrpSpPr>
          <p:nvPr/>
        </p:nvGrpSpPr>
        <p:grpSpPr bwMode="auto">
          <a:xfrm>
            <a:off x="2851153" y="2814638"/>
            <a:ext cx="1051902" cy="184150"/>
            <a:chOff x="4312" y="2109"/>
            <a:chExt cx="921" cy="143"/>
          </a:xfrm>
        </p:grpSpPr>
        <p:sp>
          <p:nvSpPr>
            <p:cNvPr id="26775" name="Rectangle 16"/>
            <p:cNvSpPr>
              <a:spLocks noChangeArrowheads="1"/>
            </p:cNvSpPr>
            <p:nvPr/>
          </p:nvSpPr>
          <p:spPr bwMode="auto">
            <a:xfrm>
              <a:off x="4593" y="2109"/>
              <a:ext cx="64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98550"/>
              <a:r>
                <a:rPr lang="en-US" sz="1200" b="1" dirty="0" smtClean="0">
                  <a:solidFill>
                    <a:srgbClr val="FFFFFF"/>
                  </a:solidFill>
                </a:rPr>
                <a:t>2001</a:t>
              </a:r>
              <a:r>
                <a:rPr lang="en-US" sz="1200" b="1" dirty="0">
                  <a:solidFill>
                    <a:srgbClr val="FFFFFF"/>
                  </a:solidFill>
                  <a:cs typeface="Arial" charset="0"/>
                </a:rPr>
                <a:t>-</a:t>
              </a:r>
              <a:r>
                <a:rPr lang="en-US" sz="1200" b="1" dirty="0" smtClean="0">
                  <a:solidFill>
                    <a:srgbClr val="FFFFFF"/>
                  </a:solidFill>
                  <a:cs typeface="Arial" charset="0"/>
                </a:rPr>
                <a:t>2006</a:t>
              </a:r>
              <a:endParaRPr lang="en-US" sz="1200" b="1" baseline="30000" dirty="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26776" name="Line 17"/>
            <p:cNvSpPr>
              <a:spLocks noChangeShapeType="1"/>
            </p:cNvSpPr>
            <p:nvPr/>
          </p:nvSpPr>
          <p:spPr bwMode="auto">
            <a:xfrm>
              <a:off x="4312" y="2165"/>
              <a:ext cx="225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6676" name="Freeform 57" descr=" 26676"/>
          <p:cNvSpPr>
            <a:spLocks/>
          </p:cNvSpPr>
          <p:nvPr/>
        </p:nvSpPr>
        <p:spPr bwMode="auto">
          <a:xfrm flipV="1">
            <a:off x="715963" y="1879600"/>
            <a:ext cx="1930400" cy="1557338"/>
          </a:xfrm>
          <a:custGeom>
            <a:avLst/>
            <a:gdLst>
              <a:gd name="T0" fmla="*/ 2147483647 w 2628"/>
              <a:gd name="T1" fmla="*/ 2147483647 h 2822"/>
              <a:gd name="T2" fmla="*/ 2147483647 w 2628"/>
              <a:gd name="T3" fmla="*/ 2147483647 h 2822"/>
              <a:gd name="T4" fmla="*/ 2147483647 w 2628"/>
              <a:gd name="T5" fmla="*/ 2147483647 h 2822"/>
              <a:gd name="T6" fmla="*/ 2147483647 w 2628"/>
              <a:gd name="T7" fmla="*/ 2147483647 h 2822"/>
              <a:gd name="T8" fmla="*/ 2147483647 w 2628"/>
              <a:gd name="T9" fmla="*/ 2147483647 h 2822"/>
              <a:gd name="T10" fmla="*/ 2147483647 w 2628"/>
              <a:gd name="T11" fmla="*/ 2147483647 h 2822"/>
              <a:gd name="T12" fmla="*/ 2147483647 w 2628"/>
              <a:gd name="T13" fmla="*/ 2147483647 h 2822"/>
              <a:gd name="T14" fmla="*/ 2147483647 w 2628"/>
              <a:gd name="T15" fmla="*/ 2147483647 h 2822"/>
              <a:gd name="T16" fmla="*/ 2147483647 w 2628"/>
              <a:gd name="T17" fmla="*/ 2147483647 h 2822"/>
              <a:gd name="T18" fmla="*/ 2147483647 w 2628"/>
              <a:gd name="T19" fmla="*/ 2147483647 h 2822"/>
              <a:gd name="T20" fmla="*/ 2147483647 w 2628"/>
              <a:gd name="T21" fmla="*/ 2147483647 h 2822"/>
              <a:gd name="T22" fmla="*/ 2147483647 w 2628"/>
              <a:gd name="T23" fmla="*/ 2147483647 h 2822"/>
              <a:gd name="T24" fmla="*/ 2147483647 w 2628"/>
              <a:gd name="T25" fmla="*/ 2147483647 h 2822"/>
              <a:gd name="T26" fmla="*/ 2147483647 w 2628"/>
              <a:gd name="T27" fmla="*/ 2147483647 h 2822"/>
              <a:gd name="T28" fmla="*/ 2147483647 w 2628"/>
              <a:gd name="T29" fmla="*/ 2147483647 h 2822"/>
              <a:gd name="T30" fmla="*/ 2147483647 w 2628"/>
              <a:gd name="T31" fmla="*/ 2147483647 h 2822"/>
              <a:gd name="T32" fmla="*/ 2147483647 w 2628"/>
              <a:gd name="T33" fmla="*/ 2147483647 h 2822"/>
              <a:gd name="T34" fmla="*/ 2147483647 w 2628"/>
              <a:gd name="T35" fmla="*/ 2147483647 h 2822"/>
              <a:gd name="T36" fmla="*/ 2147483647 w 2628"/>
              <a:gd name="T37" fmla="*/ 2147483647 h 2822"/>
              <a:gd name="T38" fmla="*/ 2147483647 w 2628"/>
              <a:gd name="T39" fmla="*/ 2147483647 h 2822"/>
              <a:gd name="T40" fmla="*/ 2147483647 w 2628"/>
              <a:gd name="T41" fmla="*/ 2147483647 h 2822"/>
              <a:gd name="T42" fmla="*/ 2147483647 w 2628"/>
              <a:gd name="T43" fmla="*/ 2147483647 h 2822"/>
              <a:gd name="T44" fmla="*/ 2147483647 w 2628"/>
              <a:gd name="T45" fmla="*/ 2147483647 h 2822"/>
              <a:gd name="T46" fmla="*/ 2147483647 w 2628"/>
              <a:gd name="T47" fmla="*/ 2147483647 h 2822"/>
              <a:gd name="T48" fmla="*/ 2147483647 w 2628"/>
              <a:gd name="T49" fmla="*/ 2147483647 h 2822"/>
              <a:gd name="T50" fmla="*/ 2147483647 w 2628"/>
              <a:gd name="T51" fmla="*/ 2147483647 h 2822"/>
              <a:gd name="T52" fmla="*/ 2147483647 w 2628"/>
              <a:gd name="T53" fmla="*/ 2147483647 h 2822"/>
              <a:gd name="T54" fmla="*/ 2147483647 w 2628"/>
              <a:gd name="T55" fmla="*/ 2147483647 h 2822"/>
              <a:gd name="T56" fmla="*/ 2147483647 w 2628"/>
              <a:gd name="T57" fmla="*/ 2147483647 h 2822"/>
              <a:gd name="T58" fmla="*/ 2147483647 w 2628"/>
              <a:gd name="T59" fmla="*/ 2147483647 h 2822"/>
              <a:gd name="T60" fmla="*/ 2147483647 w 2628"/>
              <a:gd name="T61" fmla="*/ 2147483647 h 2822"/>
              <a:gd name="T62" fmla="*/ 2147483647 w 2628"/>
              <a:gd name="T63" fmla="*/ 2147483647 h 2822"/>
              <a:gd name="T64" fmla="*/ 2147483647 w 2628"/>
              <a:gd name="T65" fmla="*/ 2147483647 h 2822"/>
              <a:gd name="T66" fmla="*/ 2147483647 w 2628"/>
              <a:gd name="T67" fmla="*/ 2147483647 h 2822"/>
              <a:gd name="T68" fmla="*/ 2147483647 w 2628"/>
              <a:gd name="T69" fmla="*/ 2147483647 h 2822"/>
              <a:gd name="T70" fmla="*/ 2147483647 w 2628"/>
              <a:gd name="T71" fmla="*/ 2147483647 h 2822"/>
              <a:gd name="T72" fmla="*/ 2147483647 w 2628"/>
              <a:gd name="T73" fmla="*/ 2147483647 h 2822"/>
              <a:gd name="T74" fmla="*/ 2147483647 w 2628"/>
              <a:gd name="T75" fmla="*/ 2147483647 h 2822"/>
              <a:gd name="T76" fmla="*/ 2147483647 w 2628"/>
              <a:gd name="T77" fmla="*/ 2147483647 h 2822"/>
              <a:gd name="T78" fmla="*/ 2147483647 w 2628"/>
              <a:gd name="T79" fmla="*/ 2147483647 h 2822"/>
              <a:gd name="T80" fmla="*/ 2147483647 w 2628"/>
              <a:gd name="T81" fmla="*/ 2147483647 h 2822"/>
              <a:gd name="T82" fmla="*/ 2147483647 w 2628"/>
              <a:gd name="T83" fmla="*/ 2147483647 h 2822"/>
              <a:gd name="T84" fmla="*/ 2147483647 w 2628"/>
              <a:gd name="T85" fmla="*/ 2147483647 h 2822"/>
              <a:gd name="T86" fmla="*/ 2147483647 w 2628"/>
              <a:gd name="T87" fmla="*/ 2147483647 h 2822"/>
              <a:gd name="T88" fmla="*/ 2147483647 w 2628"/>
              <a:gd name="T89" fmla="*/ 2147483647 h 2822"/>
              <a:gd name="T90" fmla="*/ 2147483647 w 2628"/>
              <a:gd name="T91" fmla="*/ 2147483647 h 2822"/>
              <a:gd name="T92" fmla="*/ 2147483647 w 2628"/>
              <a:gd name="T93" fmla="*/ 2147483647 h 2822"/>
              <a:gd name="T94" fmla="*/ 2147483647 w 2628"/>
              <a:gd name="T95" fmla="*/ 2147483647 h 2822"/>
              <a:gd name="T96" fmla="*/ 2147483647 w 2628"/>
              <a:gd name="T97" fmla="*/ 2147483647 h 2822"/>
              <a:gd name="T98" fmla="*/ 2147483647 w 2628"/>
              <a:gd name="T99" fmla="*/ 2147483647 h 2822"/>
              <a:gd name="T100" fmla="*/ 2147483647 w 2628"/>
              <a:gd name="T101" fmla="*/ 2147483647 h 2822"/>
              <a:gd name="T102" fmla="*/ 2147483647 w 2628"/>
              <a:gd name="T103" fmla="*/ 2147483647 h 2822"/>
              <a:gd name="T104" fmla="*/ 2147483647 w 2628"/>
              <a:gd name="T105" fmla="*/ 2147483647 h 2822"/>
              <a:gd name="T106" fmla="*/ 2147483647 w 2628"/>
              <a:gd name="T107" fmla="*/ 2147483647 h 2822"/>
              <a:gd name="T108" fmla="*/ 2147483647 w 2628"/>
              <a:gd name="T109" fmla="*/ 2147483647 h 2822"/>
              <a:gd name="T110" fmla="*/ 2147483647 w 2628"/>
              <a:gd name="T111" fmla="*/ 2147483647 h 2822"/>
              <a:gd name="T112" fmla="*/ 2147483647 w 2628"/>
              <a:gd name="T113" fmla="*/ 2147483647 h 2822"/>
              <a:gd name="T114" fmla="*/ 2147483647 w 2628"/>
              <a:gd name="T115" fmla="*/ 0 h 2822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628"/>
              <a:gd name="T175" fmla="*/ 0 h 2822"/>
              <a:gd name="T176" fmla="*/ 2628 w 2628"/>
              <a:gd name="T177" fmla="*/ 2822 h 2822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628" h="2822">
                <a:moveTo>
                  <a:pt x="0" y="2822"/>
                </a:moveTo>
                <a:lnTo>
                  <a:pt x="2" y="2822"/>
                </a:lnTo>
                <a:lnTo>
                  <a:pt x="2" y="2815"/>
                </a:lnTo>
                <a:lnTo>
                  <a:pt x="3" y="2815"/>
                </a:lnTo>
                <a:lnTo>
                  <a:pt x="3" y="2801"/>
                </a:lnTo>
                <a:lnTo>
                  <a:pt x="4" y="2801"/>
                </a:lnTo>
                <a:lnTo>
                  <a:pt x="4" y="2793"/>
                </a:lnTo>
                <a:lnTo>
                  <a:pt x="5" y="2793"/>
                </a:lnTo>
                <a:lnTo>
                  <a:pt x="5" y="2786"/>
                </a:lnTo>
                <a:lnTo>
                  <a:pt x="9" y="2786"/>
                </a:lnTo>
                <a:lnTo>
                  <a:pt x="9" y="2779"/>
                </a:lnTo>
                <a:lnTo>
                  <a:pt x="10" y="2779"/>
                </a:lnTo>
                <a:lnTo>
                  <a:pt x="10" y="2771"/>
                </a:lnTo>
                <a:lnTo>
                  <a:pt x="12" y="2771"/>
                </a:lnTo>
                <a:lnTo>
                  <a:pt x="12" y="2764"/>
                </a:lnTo>
                <a:lnTo>
                  <a:pt x="14" y="2764"/>
                </a:lnTo>
                <a:lnTo>
                  <a:pt x="14" y="2741"/>
                </a:lnTo>
                <a:lnTo>
                  <a:pt x="15" y="2741"/>
                </a:lnTo>
                <a:lnTo>
                  <a:pt x="15" y="2719"/>
                </a:lnTo>
                <a:lnTo>
                  <a:pt x="16" y="2719"/>
                </a:lnTo>
                <a:lnTo>
                  <a:pt x="16" y="2704"/>
                </a:lnTo>
                <a:lnTo>
                  <a:pt x="19" y="2704"/>
                </a:lnTo>
                <a:lnTo>
                  <a:pt x="19" y="2697"/>
                </a:lnTo>
                <a:lnTo>
                  <a:pt x="21" y="2697"/>
                </a:lnTo>
                <a:lnTo>
                  <a:pt x="21" y="2689"/>
                </a:lnTo>
                <a:lnTo>
                  <a:pt x="25" y="2689"/>
                </a:lnTo>
                <a:lnTo>
                  <a:pt x="25" y="2674"/>
                </a:lnTo>
                <a:lnTo>
                  <a:pt x="28" y="2674"/>
                </a:lnTo>
                <a:lnTo>
                  <a:pt x="28" y="2666"/>
                </a:lnTo>
                <a:lnTo>
                  <a:pt x="29" y="2666"/>
                </a:lnTo>
                <a:lnTo>
                  <a:pt x="29" y="2659"/>
                </a:lnTo>
                <a:lnTo>
                  <a:pt x="31" y="2659"/>
                </a:lnTo>
                <a:lnTo>
                  <a:pt x="31" y="2651"/>
                </a:lnTo>
                <a:lnTo>
                  <a:pt x="34" y="2651"/>
                </a:lnTo>
                <a:lnTo>
                  <a:pt x="34" y="2644"/>
                </a:lnTo>
                <a:lnTo>
                  <a:pt x="36" y="2644"/>
                </a:lnTo>
                <a:lnTo>
                  <a:pt x="36" y="2636"/>
                </a:lnTo>
                <a:lnTo>
                  <a:pt x="38" y="2636"/>
                </a:lnTo>
                <a:lnTo>
                  <a:pt x="38" y="2628"/>
                </a:lnTo>
                <a:lnTo>
                  <a:pt x="43" y="2628"/>
                </a:lnTo>
                <a:lnTo>
                  <a:pt x="43" y="2621"/>
                </a:lnTo>
                <a:lnTo>
                  <a:pt x="44" y="2621"/>
                </a:lnTo>
                <a:lnTo>
                  <a:pt x="44" y="2605"/>
                </a:lnTo>
                <a:lnTo>
                  <a:pt x="48" y="2605"/>
                </a:lnTo>
                <a:lnTo>
                  <a:pt x="48" y="2598"/>
                </a:lnTo>
                <a:lnTo>
                  <a:pt x="52" y="2598"/>
                </a:lnTo>
                <a:lnTo>
                  <a:pt x="52" y="2590"/>
                </a:lnTo>
                <a:lnTo>
                  <a:pt x="53" y="2590"/>
                </a:lnTo>
                <a:lnTo>
                  <a:pt x="53" y="2575"/>
                </a:lnTo>
                <a:lnTo>
                  <a:pt x="56" y="2575"/>
                </a:lnTo>
                <a:lnTo>
                  <a:pt x="56" y="2567"/>
                </a:lnTo>
                <a:lnTo>
                  <a:pt x="59" y="2567"/>
                </a:lnTo>
                <a:lnTo>
                  <a:pt x="59" y="2559"/>
                </a:lnTo>
                <a:lnTo>
                  <a:pt x="61" y="2559"/>
                </a:lnTo>
                <a:lnTo>
                  <a:pt x="61" y="2552"/>
                </a:lnTo>
                <a:lnTo>
                  <a:pt x="65" y="2552"/>
                </a:lnTo>
                <a:lnTo>
                  <a:pt x="65" y="2544"/>
                </a:lnTo>
                <a:lnTo>
                  <a:pt x="69" y="2544"/>
                </a:lnTo>
                <a:lnTo>
                  <a:pt x="69" y="2536"/>
                </a:lnTo>
                <a:lnTo>
                  <a:pt x="72" y="2536"/>
                </a:lnTo>
                <a:lnTo>
                  <a:pt x="72" y="2528"/>
                </a:lnTo>
                <a:lnTo>
                  <a:pt x="73" y="2528"/>
                </a:lnTo>
                <a:lnTo>
                  <a:pt x="73" y="2513"/>
                </a:lnTo>
                <a:lnTo>
                  <a:pt x="76" y="2513"/>
                </a:lnTo>
                <a:lnTo>
                  <a:pt x="76" y="2505"/>
                </a:lnTo>
                <a:lnTo>
                  <a:pt x="77" y="2505"/>
                </a:lnTo>
                <a:lnTo>
                  <a:pt x="77" y="2497"/>
                </a:lnTo>
                <a:lnTo>
                  <a:pt x="78" y="2497"/>
                </a:lnTo>
                <a:lnTo>
                  <a:pt x="78" y="2490"/>
                </a:lnTo>
                <a:lnTo>
                  <a:pt x="79" y="2490"/>
                </a:lnTo>
                <a:lnTo>
                  <a:pt x="79" y="2482"/>
                </a:lnTo>
                <a:lnTo>
                  <a:pt x="84" y="2482"/>
                </a:lnTo>
                <a:lnTo>
                  <a:pt x="84" y="2474"/>
                </a:lnTo>
                <a:lnTo>
                  <a:pt x="88" y="2474"/>
                </a:lnTo>
                <a:lnTo>
                  <a:pt x="88" y="2467"/>
                </a:lnTo>
                <a:lnTo>
                  <a:pt x="90" y="2467"/>
                </a:lnTo>
                <a:lnTo>
                  <a:pt x="90" y="2459"/>
                </a:lnTo>
                <a:lnTo>
                  <a:pt x="95" y="2459"/>
                </a:lnTo>
                <a:lnTo>
                  <a:pt x="95" y="2451"/>
                </a:lnTo>
                <a:lnTo>
                  <a:pt x="104" y="2451"/>
                </a:lnTo>
                <a:lnTo>
                  <a:pt x="104" y="2443"/>
                </a:lnTo>
                <a:lnTo>
                  <a:pt x="105" y="2443"/>
                </a:lnTo>
                <a:lnTo>
                  <a:pt x="105" y="2435"/>
                </a:lnTo>
                <a:lnTo>
                  <a:pt x="109" y="2435"/>
                </a:lnTo>
                <a:lnTo>
                  <a:pt x="109" y="2428"/>
                </a:lnTo>
                <a:lnTo>
                  <a:pt x="117" y="2428"/>
                </a:lnTo>
                <a:lnTo>
                  <a:pt x="117" y="2420"/>
                </a:lnTo>
                <a:lnTo>
                  <a:pt x="118" y="2420"/>
                </a:lnTo>
                <a:lnTo>
                  <a:pt x="118" y="2412"/>
                </a:lnTo>
                <a:lnTo>
                  <a:pt x="119" y="2412"/>
                </a:lnTo>
                <a:lnTo>
                  <a:pt x="119" y="2404"/>
                </a:lnTo>
                <a:lnTo>
                  <a:pt x="120" y="2404"/>
                </a:lnTo>
                <a:lnTo>
                  <a:pt x="120" y="2396"/>
                </a:lnTo>
                <a:lnTo>
                  <a:pt x="125" y="2396"/>
                </a:lnTo>
                <a:lnTo>
                  <a:pt x="125" y="2388"/>
                </a:lnTo>
                <a:lnTo>
                  <a:pt x="126" y="2388"/>
                </a:lnTo>
                <a:lnTo>
                  <a:pt x="126" y="2380"/>
                </a:lnTo>
                <a:lnTo>
                  <a:pt x="133" y="2380"/>
                </a:lnTo>
                <a:lnTo>
                  <a:pt x="133" y="2372"/>
                </a:lnTo>
                <a:lnTo>
                  <a:pt x="134" y="2372"/>
                </a:lnTo>
                <a:lnTo>
                  <a:pt x="134" y="2364"/>
                </a:lnTo>
                <a:lnTo>
                  <a:pt x="136" y="2364"/>
                </a:lnTo>
                <a:lnTo>
                  <a:pt x="136" y="2349"/>
                </a:lnTo>
                <a:lnTo>
                  <a:pt x="137" y="2349"/>
                </a:lnTo>
                <a:lnTo>
                  <a:pt x="137" y="2333"/>
                </a:lnTo>
                <a:lnTo>
                  <a:pt x="140" y="2333"/>
                </a:lnTo>
                <a:lnTo>
                  <a:pt x="140" y="2325"/>
                </a:lnTo>
                <a:lnTo>
                  <a:pt x="141" y="2325"/>
                </a:lnTo>
                <a:lnTo>
                  <a:pt x="141" y="2317"/>
                </a:lnTo>
                <a:lnTo>
                  <a:pt x="143" y="2317"/>
                </a:lnTo>
                <a:lnTo>
                  <a:pt x="143" y="2309"/>
                </a:lnTo>
                <a:lnTo>
                  <a:pt x="144" y="2309"/>
                </a:lnTo>
                <a:lnTo>
                  <a:pt x="144" y="2301"/>
                </a:lnTo>
                <a:lnTo>
                  <a:pt x="147" y="2301"/>
                </a:lnTo>
                <a:lnTo>
                  <a:pt x="147" y="2293"/>
                </a:lnTo>
                <a:lnTo>
                  <a:pt x="151" y="2293"/>
                </a:lnTo>
                <a:lnTo>
                  <a:pt x="151" y="2285"/>
                </a:lnTo>
                <a:lnTo>
                  <a:pt x="154" y="2285"/>
                </a:lnTo>
                <a:lnTo>
                  <a:pt x="154" y="2277"/>
                </a:lnTo>
                <a:lnTo>
                  <a:pt x="158" y="2277"/>
                </a:lnTo>
                <a:lnTo>
                  <a:pt x="158" y="2269"/>
                </a:lnTo>
                <a:lnTo>
                  <a:pt x="159" y="2269"/>
                </a:lnTo>
                <a:lnTo>
                  <a:pt x="159" y="2261"/>
                </a:lnTo>
                <a:lnTo>
                  <a:pt x="170" y="2261"/>
                </a:lnTo>
                <a:lnTo>
                  <a:pt x="170" y="2253"/>
                </a:lnTo>
                <a:lnTo>
                  <a:pt x="172" y="2253"/>
                </a:lnTo>
                <a:lnTo>
                  <a:pt x="172" y="2245"/>
                </a:lnTo>
                <a:lnTo>
                  <a:pt x="177" y="2245"/>
                </a:lnTo>
                <a:lnTo>
                  <a:pt x="177" y="2237"/>
                </a:lnTo>
                <a:lnTo>
                  <a:pt x="181" y="2237"/>
                </a:lnTo>
                <a:lnTo>
                  <a:pt x="181" y="2229"/>
                </a:lnTo>
                <a:lnTo>
                  <a:pt x="187" y="2229"/>
                </a:lnTo>
                <a:lnTo>
                  <a:pt x="187" y="2221"/>
                </a:lnTo>
                <a:lnTo>
                  <a:pt x="190" y="2221"/>
                </a:lnTo>
                <a:lnTo>
                  <a:pt x="190" y="2213"/>
                </a:lnTo>
                <a:lnTo>
                  <a:pt x="199" y="2213"/>
                </a:lnTo>
                <a:lnTo>
                  <a:pt x="199" y="2205"/>
                </a:lnTo>
                <a:lnTo>
                  <a:pt x="201" y="2205"/>
                </a:lnTo>
                <a:lnTo>
                  <a:pt x="201" y="2181"/>
                </a:lnTo>
                <a:lnTo>
                  <a:pt x="206" y="2181"/>
                </a:lnTo>
                <a:lnTo>
                  <a:pt x="206" y="2172"/>
                </a:lnTo>
                <a:lnTo>
                  <a:pt x="208" y="2172"/>
                </a:lnTo>
                <a:lnTo>
                  <a:pt x="208" y="2164"/>
                </a:lnTo>
                <a:lnTo>
                  <a:pt x="218" y="2164"/>
                </a:lnTo>
                <a:lnTo>
                  <a:pt x="218" y="2156"/>
                </a:lnTo>
                <a:lnTo>
                  <a:pt x="224" y="2156"/>
                </a:lnTo>
                <a:lnTo>
                  <a:pt x="224" y="2148"/>
                </a:lnTo>
                <a:lnTo>
                  <a:pt x="234" y="2148"/>
                </a:lnTo>
                <a:lnTo>
                  <a:pt x="234" y="2140"/>
                </a:lnTo>
                <a:lnTo>
                  <a:pt x="240" y="2140"/>
                </a:lnTo>
                <a:lnTo>
                  <a:pt x="240" y="2132"/>
                </a:lnTo>
                <a:lnTo>
                  <a:pt x="267" y="2132"/>
                </a:lnTo>
                <a:lnTo>
                  <a:pt x="267" y="2123"/>
                </a:lnTo>
                <a:lnTo>
                  <a:pt x="269" y="2123"/>
                </a:lnTo>
                <a:lnTo>
                  <a:pt x="269" y="2115"/>
                </a:lnTo>
                <a:lnTo>
                  <a:pt x="274" y="2115"/>
                </a:lnTo>
                <a:lnTo>
                  <a:pt x="274" y="2098"/>
                </a:lnTo>
                <a:lnTo>
                  <a:pt x="283" y="2098"/>
                </a:lnTo>
                <a:lnTo>
                  <a:pt x="283" y="2082"/>
                </a:lnTo>
                <a:lnTo>
                  <a:pt x="286" y="2082"/>
                </a:lnTo>
                <a:lnTo>
                  <a:pt x="286" y="2065"/>
                </a:lnTo>
                <a:lnTo>
                  <a:pt x="289" y="2065"/>
                </a:lnTo>
                <a:lnTo>
                  <a:pt x="289" y="2057"/>
                </a:lnTo>
                <a:lnTo>
                  <a:pt x="294" y="2057"/>
                </a:lnTo>
                <a:lnTo>
                  <a:pt x="294" y="2049"/>
                </a:lnTo>
                <a:lnTo>
                  <a:pt x="298" y="2049"/>
                </a:lnTo>
                <a:lnTo>
                  <a:pt x="298" y="2040"/>
                </a:lnTo>
                <a:lnTo>
                  <a:pt x="303" y="2040"/>
                </a:lnTo>
                <a:lnTo>
                  <a:pt x="303" y="2032"/>
                </a:lnTo>
                <a:lnTo>
                  <a:pt x="314" y="2032"/>
                </a:lnTo>
                <a:lnTo>
                  <a:pt x="314" y="2023"/>
                </a:lnTo>
                <a:lnTo>
                  <a:pt x="316" y="2023"/>
                </a:lnTo>
                <a:lnTo>
                  <a:pt x="316" y="2015"/>
                </a:lnTo>
                <a:lnTo>
                  <a:pt x="326" y="2015"/>
                </a:lnTo>
                <a:lnTo>
                  <a:pt x="326" y="2006"/>
                </a:lnTo>
                <a:lnTo>
                  <a:pt x="330" y="2006"/>
                </a:lnTo>
                <a:lnTo>
                  <a:pt x="330" y="1998"/>
                </a:lnTo>
                <a:lnTo>
                  <a:pt x="332" y="1998"/>
                </a:lnTo>
                <a:lnTo>
                  <a:pt x="332" y="1989"/>
                </a:lnTo>
                <a:lnTo>
                  <a:pt x="333" y="1989"/>
                </a:lnTo>
                <a:lnTo>
                  <a:pt x="333" y="1981"/>
                </a:lnTo>
                <a:lnTo>
                  <a:pt x="343" y="1981"/>
                </a:lnTo>
                <a:lnTo>
                  <a:pt x="343" y="1972"/>
                </a:lnTo>
                <a:lnTo>
                  <a:pt x="348" y="1972"/>
                </a:lnTo>
                <a:lnTo>
                  <a:pt x="348" y="1964"/>
                </a:lnTo>
                <a:lnTo>
                  <a:pt x="355" y="1964"/>
                </a:lnTo>
                <a:lnTo>
                  <a:pt x="355" y="1955"/>
                </a:lnTo>
                <a:lnTo>
                  <a:pt x="373" y="1955"/>
                </a:lnTo>
                <a:lnTo>
                  <a:pt x="373" y="1946"/>
                </a:lnTo>
                <a:lnTo>
                  <a:pt x="374" y="1946"/>
                </a:lnTo>
                <a:lnTo>
                  <a:pt x="374" y="1938"/>
                </a:lnTo>
                <a:lnTo>
                  <a:pt x="375" y="1938"/>
                </a:lnTo>
                <a:lnTo>
                  <a:pt x="375" y="1929"/>
                </a:lnTo>
                <a:lnTo>
                  <a:pt x="389" y="1929"/>
                </a:lnTo>
                <a:lnTo>
                  <a:pt x="389" y="1920"/>
                </a:lnTo>
                <a:lnTo>
                  <a:pt x="391" y="1920"/>
                </a:lnTo>
                <a:lnTo>
                  <a:pt x="391" y="1912"/>
                </a:lnTo>
                <a:lnTo>
                  <a:pt x="396" y="1912"/>
                </a:lnTo>
                <a:lnTo>
                  <a:pt x="396" y="1903"/>
                </a:lnTo>
                <a:lnTo>
                  <a:pt x="405" y="1903"/>
                </a:lnTo>
                <a:lnTo>
                  <a:pt x="405" y="1894"/>
                </a:lnTo>
                <a:lnTo>
                  <a:pt x="411" y="1894"/>
                </a:lnTo>
                <a:lnTo>
                  <a:pt x="411" y="1876"/>
                </a:lnTo>
                <a:lnTo>
                  <a:pt x="415" y="1876"/>
                </a:lnTo>
                <a:lnTo>
                  <a:pt x="415" y="1859"/>
                </a:lnTo>
                <a:lnTo>
                  <a:pt x="420" y="1859"/>
                </a:lnTo>
                <a:lnTo>
                  <a:pt x="420" y="1841"/>
                </a:lnTo>
                <a:lnTo>
                  <a:pt x="421" y="1841"/>
                </a:lnTo>
                <a:lnTo>
                  <a:pt x="421" y="1832"/>
                </a:lnTo>
                <a:lnTo>
                  <a:pt x="430" y="1832"/>
                </a:lnTo>
                <a:lnTo>
                  <a:pt x="430" y="1823"/>
                </a:lnTo>
                <a:lnTo>
                  <a:pt x="431" y="1823"/>
                </a:lnTo>
                <a:lnTo>
                  <a:pt x="431" y="1814"/>
                </a:lnTo>
                <a:lnTo>
                  <a:pt x="445" y="1814"/>
                </a:lnTo>
                <a:lnTo>
                  <a:pt x="445" y="1805"/>
                </a:lnTo>
                <a:lnTo>
                  <a:pt x="462" y="1805"/>
                </a:lnTo>
                <a:lnTo>
                  <a:pt x="462" y="1796"/>
                </a:lnTo>
                <a:lnTo>
                  <a:pt x="468" y="1796"/>
                </a:lnTo>
                <a:lnTo>
                  <a:pt x="468" y="1787"/>
                </a:lnTo>
                <a:lnTo>
                  <a:pt x="479" y="1787"/>
                </a:lnTo>
                <a:lnTo>
                  <a:pt x="479" y="1777"/>
                </a:lnTo>
                <a:lnTo>
                  <a:pt x="484" y="1777"/>
                </a:lnTo>
                <a:lnTo>
                  <a:pt x="484" y="1768"/>
                </a:lnTo>
                <a:lnTo>
                  <a:pt x="489" y="1768"/>
                </a:lnTo>
                <a:lnTo>
                  <a:pt x="489" y="1759"/>
                </a:lnTo>
                <a:lnTo>
                  <a:pt x="490" y="1759"/>
                </a:lnTo>
                <a:lnTo>
                  <a:pt x="490" y="1750"/>
                </a:lnTo>
                <a:lnTo>
                  <a:pt x="499" y="1750"/>
                </a:lnTo>
                <a:lnTo>
                  <a:pt x="499" y="1740"/>
                </a:lnTo>
                <a:lnTo>
                  <a:pt x="504" y="1740"/>
                </a:lnTo>
                <a:lnTo>
                  <a:pt x="504" y="1722"/>
                </a:lnTo>
                <a:lnTo>
                  <a:pt x="506" y="1722"/>
                </a:lnTo>
                <a:lnTo>
                  <a:pt x="506" y="1712"/>
                </a:lnTo>
                <a:lnTo>
                  <a:pt x="511" y="1712"/>
                </a:lnTo>
                <a:lnTo>
                  <a:pt x="511" y="1703"/>
                </a:lnTo>
                <a:lnTo>
                  <a:pt x="518" y="1703"/>
                </a:lnTo>
                <a:lnTo>
                  <a:pt x="518" y="1694"/>
                </a:lnTo>
                <a:lnTo>
                  <a:pt x="520" y="1694"/>
                </a:lnTo>
                <a:lnTo>
                  <a:pt x="520" y="1684"/>
                </a:lnTo>
                <a:lnTo>
                  <a:pt x="526" y="1684"/>
                </a:lnTo>
                <a:lnTo>
                  <a:pt x="526" y="1675"/>
                </a:lnTo>
                <a:lnTo>
                  <a:pt x="528" y="1675"/>
                </a:lnTo>
                <a:lnTo>
                  <a:pt x="528" y="1665"/>
                </a:lnTo>
                <a:lnTo>
                  <a:pt x="530" y="1665"/>
                </a:lnTo>
                <a:lnTo>
                  <a:pt x="530" y="1656"/>
                </a:lnTo>
                <a:lnTo>
                  <a:pt x="532" y="1656"/>
                </a:lnTo>
                <a:lnTo>
                  <a:pt x="532" y="1646"/>
                </a:lnTo>
                <a:lnTo>
                  <a:pt x="533" y="1646"/>
                </a:lnTo>
                <a:lnTo>
                  <a:pt x="533" y="1637"/>
                </a:lnTo>
                <a:lnTo>
                  <a:pt x="538" y="1637"/>
                </a:lnTo>
                <a:lnTo>
                  <a:pt x="538" y="1627"/>
                </a:lnTo>
                <a:lnTo>
                  <a:pt x="543" y="1627"/>
                </a:lnTo>
                <a:lnTo>
                  <a:pt x="543" y="1618"/>
                </a:lnTo>
                <a:lnTo>
                  <a:pt x="550" y="1618"/>
                </a:lnTo>
                <a:lnTo>
                  <a:pt x="550" y="1608"/>
                </a:lnTo>
                <a:lnTo>
                  <a:pt x="586" y="1608"/>
                </a:lnTo>
                <a:lnTo>
                  <a:pt x="586" y="1598"/>
                </a:lnTo>
                <a:lnTo>
                  <a:pt x="592" y="1598"/>
                </a:lnTo>
                <a:lnTo>
                  <a:pt x="592" y="1588"/>
                </a:lnTo>
                <a:lnTo>
                  <a:pt x="598" y="1588"/>
                </a:lnTo>
                <a:lnTo>
                  <a:pt x="598" y="1578"/>
                </a:lnTo>
                <a:lnTo>
                  <a:pt x="613" y="1578"/>
                </a:lnTo>
                <a:lnTo>
                  <a:pt x="613" y="1558"/>
                </a:lnTo>
                <a:lnTo>
                  <a:pt x="621" y="1558"/>
                </a:lnTo>
                <a:lnTo>
                  <a:pt x="621" y="1548"/>
                </a:lnTo>
                <a:lnTo>
                  <a:pt x="626" y="1548"/>
                </a:lnTo>
                <a:lnTo>
                  <a:pt x="626" y="1538"/>
                </a:lnTo>
                <a:lnTo>
                  <a:pt x="630" y="1538"/>
                </a:lnTo>
                <a:lnTo>
                  <a:pt x="630" y="1528"/>
                </a:lnTo>
                <a:lnTo>
                  <a:pt x="632" y="1528"/>
                </a:lnTo>
                <a:lnTo>
                  <a:pt x="632" y="1517"/>
                </a:lnTo>
                <a:lnTo>
                  <a:pt x="633" y="1517"/>
                </a:lnTo>
                <a:lnTo>
                  <a:pt x="633" y="1507"/>
                </a:lnTo>
                <a:lnTo>
                  <a:pt x="644" y="1507"/>
                </a:lnTo>
                <a:lnTo>
                  <a:pt x="644" y="1497"/>
                </a:lnTo>
                <a:lnTo>
                  <a:pt x="669" y="1497"/>
                </a:lnTo>
                <a:lnTo>
                  <a:pt x="669" y="1486"/>
                </a:lnTo>
                <a:lnTo>
                  <a:pt x="672" y="1486"/>
                </a:lnTo>
                <a:lnTo>
                  <a:pt x="672" y="1475"/>
                </a:lnTo>
                <a:lnTo>
                  <a:pt x="688" y="1475"/>
                </a:lnTo>
                <a:lnTo>
                  <a:pt x="688" y="1464"/>
                </a:lnTo>
                <a:lnTo>
                  <a:pt x="691" y="1464"/>
                </a:lnTo>
                <a:lnTo>
                  <a:pt x="691" y="1453"/>
                </a:lnTo>
                <a:lnTo>
                  <a:pt x="693" y="1453"/>
                </a:lnTo>
                <a:lnTo>
                  <a:pt x="693" y="1442"/>
                </a:lnTo>
                <a:lnTo>
                  <a:pt x="750" y="1442"/>
                </a:lnTo>
                <a:lnTo>
                  <a:pt x="750" y="1431"/>
                </a:lnTo>
                <a:lnTo>
                  <a:pt x="802" y="1431"/>
                </a:lnTo>
                <a:lnTo>
                  <a:pt x="802" y="1419"/>
                </a:lnTo>
                <a:lnTo>
                  <a:pt x="806" y="1419"/>
                </a:lnTo>
                <a:lnTo>
                  <a:pt x="806" y="1407"/>
                </a:lnTo>
                <a:lnTo>
                  <a:pt x="811" y="1407"/>
                </a:lnTo>
                <a:lnTo>
                  <a:pt x="811" y="1396"/>
                </a:lnTo>
                <a:lnTo>
                  <a:pt x="813" y="1396"/>
                </a:lnTo>
                <a:lnTo>
                  <a:pt x="813" y="1384"/>
                </a:lnTo>
                <a:lnTo>
                  <a:pt x="824" y="1384"/>
                </a:lnTo>
                <a:lnTo>
                  <a:pt x="824" y="1371"/>
                </a:lnTo>
                <a:lnTo>
                  <a:pt x="838" y="1371"/>
                </a:lnTo>
                <a:lnTo>
                  <a:pt x="838" y="1359"/>
                </a:lnTo>
                <a:lnTo>
                  <a:pt x="853" y="1359"/>
                </a:lnTo>
                <a:lnTo>
                  <a:pt x="853" y="1347"/>
                </a:lnTo>
                <a:lnTo>
                  <a:pt x="888" y="1347"/>
                </a:lnTo>
                <a:lnTo>
                  <a:pt x="888" y="1334"/>
                </a:lnTo>
                <a:lnTo>
                  <a:pt x="891" y="1334"/>
                </a:lnTo>
                <a:lnTo>
                  <a:pt x="891" y="1321"/>
                </a:lnTo>
                <a:lnTo>
                  <a:pt x="896" y="1321"/>
                </a:lnTo>
                <a:lnTo>
                  <a:pt x="896" y="1308"/>
                </a:lnTo>
                <a:lnTo>
                  <a:pt x="901" y="1308"/>
                </a:lnTo>
                <a:lnTo>
                  <a:pt x="901" y="1296"/>
                </a:lnTo>
                <a:lnTo>
                  <a:pt x="909" y="1296"/>
                </a:lnTo>
                <a:lnTo>
                  <a:pt x="909" y="1283"/>
                </a:lnTo>
                <a:lnTo>
                  <a:pt x="914" y="1283"/>
                </a:lnTo>
                <a:lnTo>
                  <a:pt x="914" y="1270"/>
                </a:lnTo>
                <a:lnTo>
                  <a:pt x="916" y="1270"/>
                </a:lnTo>
                <a:lnTo>
                  <a:pt x="916" y="1244"/>
                </a:lnTo>
                <a:lnTo>
                  <a:pt x="930" y="1244"/>
                </a:lnTo>
                <a:lnTo>
                  <a:pt x="930" y="1231"/>
                </a:lnTo>
                <a:lnTo>
                  <a:pt x="937" y="1231"/>
                </a:lnTo>
                <a:lnTo>
                  <a:pt x="937" y="1218"/>
                </a:lnTo>
                <a:lnTo>
                  <a:pt x="951" y="1218"/>
                </a:lnTo>
                <a:lnTo>
                  <a:pt x="951" y="1204"/>
                </a:lnTo>
                <a:lnTo>
                  <a:pt x="970" y="1204"/>
                </a:lnTo>
                <a:lnTo>
                  <a:pt x="970" y="1191"/>
                </a:lnTo>
                <a:lnTo>
                  <a:pt x="972" y="1191"/>
                </a:lnTo>
                <a:lnTo>
                  <a:pt x="972" y="1177"/>
                </a:lnTo>
                <a:lnTo>
                  <a:pt x="1025" y="1177"/>
                </a:lnTo>
                <a:lnTo>
                  <a:pt x="1025" y="1163"/>
                </a:lnTo>
                <a:lnTo>
                  <a:pt x="1044" y="1163"/>
                </a:lnTo>
                <a:lnTo>
                  <a:pt x="1044" y="1149"/>
                </a:lnTo>
                <a:lnTo>
                  <a:pt x="1054" y="1149"/>
                </a:lnTo>
                <a:lnTo>
                  <a:pt x="1054" y="1134"/>
                </a:lnTo>
                <a:lnTo>
                  <a:pt x="1070" y="1134"/>
                </a:lnTo>
                <a:lnTo>
                  <a:pt x="1070" y="1120"/>
                </a:lnTo>
                <a:lnTo>
                  <a:pt x="1072" y="1120"/>
                </a:lnTo>
                <a:lnTo>
                  <a:pt x="1072" y="1105"/>
                </a:lnTo>
                <a:lnTo>
                  <a:pt x="1087" y="1105"/>
                </a:lnTo>
                <a:lnTo>
                  <a:pt x="1087" y="1090"/>
                </a:lnTo>
                <a:lnTo>
                  <a:pt x="1127" y="1090"/>
                </a:lnTo>
                <a:lnTo>
                  <a:pt x="1127" y="1075"/>
                </a:lnTo>
                <a:lnTo>
                  <a:pt x="1179" y="1075"/>
                </a:lnTo>
                <a:lnTo>
                  <a:pt x="1179" y="1059"/>
                </a:lnTo>
                <a:lnTo>
                  <a:pt x="1180" y="1059"/>
                </a:lnTo>
                <a:lnTo>
                  <a:pt x="1180" y="1042"/>
                </a:lnTo>
                <a:lnTo>
                  <a:pt x="1251" y="1042"/>
                </a:lnTo>
                <a:lnTo>
                  <a:pt x="1251" y="1025"/>
                </a:lnTo>
                <a:lnTo>
                  <a:pt x="1255" y="1025"/>
                </a:lnTo>
                <a:lnTo>
                  <a:pt x="1255" y="1007"/>
                </a:lnTo>
                <a:lnTo>
                  <a:pt x="1257" y="1007"/>
                </a:lnTo>
                <a:lnTo>
                  <a:pt x="1257" y="990"/>
                </a:lnTo>
                <a:lnTo>
                  <a:pt x="1271" y="990"/>
                </a:lnTo>
                <a:lnTo>
                  <a:pt x="1271" y="972"/>
                </a:lnTo>
                <a:lnTo>
                  <a:pt x="1277" y="972"/>
                </a:lnTo>
                <a:lnTo>
                  <a:pt x="1277" y="954"/>
                </a:lnTo>
                <a:lnTo>
                  <a:pt x="1290" y="954"/>
                </a:lnTo>
                <a:lnTo>
                  <a:pt x="1290" y="935"/>
                </a:lnTo>
                <a:lnTo>
                  <a:pt x="1293" y="935"/>
                </a:lnTo>
                <a:lnTo>
                  <a:pt x="1293" y="917"/>
                </a:lnTo>
                <a:lnTo>
                  <a:pt x="1297" y="917"/>
                </a:lnTo>
                <a:lnTo>
                  <a:pt x="1297" y="898"/>
                </a:lnTo>
                <a:lnTo>
                  <a:pt x="1330" y="898"/>
                </a:lnTo>
                <a:lnTo>
                  <a:pt x="1330" y="879"/>
                </a:lnTo>
                <a:lnTo>
                  <a:pt x="1332" y="879"/>
                </a:lnTo>
                <a:lnTo>
                  <a:pt x="1332" y="860"/>
                </a:lnTo>
                <a:lnTo>
                  <a:pt x="1370" y="860"/>
                </a:lnTo>
                <a:lnTo>
                  <a:pt x="1370" y="840"/>
                </a:lnTo>
                <a:lnTo>
                  <a:pt x="1405" y="840"/>
                </a:lnTo>
                <a:lnTo>
                  <a:pt x="1405" y="820"/>
                </a:lnTo>
                <a:lnTo>
                  <a:pt x="1454" y="820"/>
                </a:lnTo>
                <a:lnTo>
                  <a:pt x="1454" y="798"/>
                </a:lnTo>
                <a:lnTo>
                  <a:pt x="1530" y="798"/>
                </a:lnTo>
                <a:lnTo>
                  <a:pt x="1530" y="773"/>
                </a:lnTo>
                <a:lnTo>
                  <a:pt x="1551" y="773"/>
                </a:lnTo>
                <a:lnTo>
                  <a:pt x="1551" y="748"/>
                </a:lnTo>
                <a:lnTo>
                  <a:pt x="1592" y="748"/>
                </a:lnTo>
                <a:lnTo>
                  <a:pt x="1592" y="722"/>
                </a:lnTo>
                <a:lnTo>
                  <a:pt x="1599" y="722"/>
                </a:lnTo>
                <a:lnTo>
                  <a:pt x="1599" y="696"/>
                </a:lnTo>
                <a:lnTo>
                  <a:pt x="1607" y="696"/>
                </a:lnTo>
                <a:lnTo>
                  <a:pt x="1607" y="670"/>
                </a:lnTo>
                <a:lnTo>
                  <a:pt x="1622" y="670"/>
                </a:lnTo>
                <a:lnTo>
                  <a:pt x="1622" y="643"/>
                </a:lnTo>
                <a:lnTo>
                  <a:pt x="1642" y="643"/>
                </a:lnTo>
                <a:lnTo>
                  <a:pt x="1642" y="616"/>
                </a:lnTo>
                <a:lnTo>
                  <a:pt x="1714" y="616"/>
                </a:lnTo>
                <a:lnTo>
                  <a:pt x="1714" y="587"/>
                </a:lnTo>
                <a:lnTo>
                  <a:pt x="1810" y="587"/>
                </a:lnTo>
                <a:lnTo>
                  <a:pt x="1810" y="552"/>
                </a:lnTo>
                <a:lnTo>
                  <a:pt x="1815" y="552"/>
                </a:lnTo>
                <a:lnTo>
                  <a:pt x="1815" y="517"/>
                </a:lnTo>
                <a:lnTo>
                  <a:pt x="1825" y="517"/>
                </a:lnTo>
                <a:lnTo>
                  <a:pt x="1825" y="482"/>
                </a:lnTo>
                <a:lnTo>
                  <a:pt x="1838" y="482"/>
                </a:lnTo>
                <a:lnTo>
                  <a:pt x="1838" y="445"/>
                </a:lnTo>
                <a:lnTo>
                  <a:pt x="1979" y="445"/>
                </a:lnTo>
                <a:lnTo>
                  <a:pt x="1979" y="392"/>
                </a:lnTo>
                <a:lnTo>
                  <a:pt x="2008" y="392"/>
                </a:lnTo>
                <a:lnTo>
                  <a:pt x="2008" y="334"/>
                </a:lnTo>
                <a:lnTo>
                  <a:pt x="2025" y="334"/>
                </a:lnTo>
                <a:lnTo>
                  <a:pt x="2025" y="272"/>
                </a:lnTo>
                <a:lnTo>
                  <a:pt x="2237" y="272"/>
                </a:lnTo>
                <a:lnTo>
                  <a:pt x="2237" y="187"/>
                </a:lnTo>
                <a:lnTo>
                  <a:pt x="2241" y="187"/>
                </a:lnTo>
                <a:lnTo>
                  <a:pt x="2241" y="102"/>
                </a:lnTo>
                <a:lnTo>
                  <a:pt x="2311" y="102"/>
                </a:lnTo>
                <a:lnTo>
                  <a:pt x="2311" y="0"/>
                </a:lnTo>
                <a:lnTo>
                  <a:pt x="2628" y="0"/>
                </a:lnTo>
              </a:path>
            </a:pathLst>
          </a:cu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77" name="Freeform 58" descr=" 26677"/>
          <p:cNvSpPr>
            <a:spLocks/>
          </p:cNvSpPr>
          <p:nvPr/>
        </p:nvSpPr>
        <p:spPr bwMode="invGray">
          <a:xfrm flipV="1">
            <a:off x="715963" y="1879600"/>
            <a:ext cx="3146425" cy="2432050"/>
          </a:xfrm>
          <a:custGeom>
            <a:avLst/>
            <a:gdLst>
              <a:gd name="T0" fmla="*/ 2147483647 w 4285"/>
              <a:gd name="T1" fmla="*/ 2147483647 h 4409"/>
              <a:gd name="T2" fmla="*/ 2147483647 w 4285"/>
              <a:gd name="T3" fmla="*/ 2147483647 h 4409"/>
              <a:gd name="T4" fmla="*/ 2147483647 w 4285"/>
              <a:gd name="T5" fmla="*/ 2147483647 h 4409"/>
              <a:gd name="T6" fmla="*/ 2147483647 w 4285"/>
              <a:gd name="T7" fmla="*/ 2147483647 h 4409"/>
              <a:gd name="T8" fmla="*/ 2147483647 w 4285"/>
              <a:gd name="T9" fmla="*/ 2147483647 h 4409"/>
              <a:gd name="T10" fmla="*/ 2147483647 w 4285"/>
              <a:gd name="T11" fmla="*/ 2147483647 h 4409"/>
              <a:gd name="T12" fmla="*/ 2147483647 w 4285"/>
              <a:gd name="T13" fmla="*/ 2147483647 h 4409"/>
              <a:gd name="T14" fmla="*/ 2147483647 w 4285"/>
              <a:gd name="T15" fmla="*/ 2147483647 h 4409"/>
              <a:gd name="T16" fmla="*/ 2147483647 w 4285"/>
              <a:gd name="T17" fmla="*/ 2147483647 h 4409"/>
              <a:gd name="T18" fmla="*/ 2147483647 w 4285"/>
              <a:gd name="T19" fmla="*/ 2147483647 h 4409"/>
              <a:gd name="T20" fmla="*/ 2147483647 w 4285"/>
              <a:gd name="T21" fmla="*/ 2147483647 h 4409"/>
              <a:gd name="T22" fmla="*/ 2147483647 w 4285"/>
              <a:gd name="T23" fmla="*/ 2147483647 h 4409"/>
              <a:gd name="T24" fmla="*/ 2147483647 w 4285"/>
              <a:gd name="T25" fmla="*/ 2147483647 h 4409"/>
              <a:gd name="T26" fmla="*/ 2147483647 w 4285"/>
              <a:gd name="T27" fmla="*/ 2147483647 h 4409"/>
              <a:gd name="T28" fmla="*/ 2147483647 w 4285"/>
              <a:gd name="T29" fmla="*/ 2147483647 h 4409"/>
              <a:gd name="T30" fmla="*/ 2147483647 w 4285"/>
              <a:gd name="T31" fmla="*/ 2147483647 h 4409"/>
              <a:gd name="T32" fmla="*/ 2147483647 w 4285"/>
              <a:gd name="T33" fmla="*/ 2147483647 h 4409"/>
              <a:gd name="T34" fmla="*/ 2147483647 w 4285"/>
              <a:gd name="T35" fmla="*/ 2147483647 h 4409"/>
              <a:gd name="T36" fmla="*/ 2147483647 w 4285"/>
              <a:gd name="T37" fmla="*/ 2147483647 h 4409"/>
              <a:gd name="T38" fmla="*/ 2147483647 w 4285"/>
              <a:gd name="T39" fmla="*/ 2147483647 h 4409"/>
              <a:gd name="T40" fmla="*/ 2147483647 w 4285"/>
              <a:gd name="T41" fmla="*/ 2147483647 h 4409"/>
              <a:gd name="T42" fmla="*/ 2147483647 w 4285"/>
              <a:gd name="T43" fmla="*/ 2147483647 h 4409"/>
              <a:gd name="T44" fmla="*/ 2147483647 w 4285"/>
              <a:gd name="T45" fmla="*/ 2147483647 h 4409"/>
              <a:gd name="T46" fmla="*/ 2147483647 w 4285"/>
              <a:gd name="T47" fmla="*/ 2147483647 h 4409"/>
              <a:gd name="T48" fmla="*/ 2147483647 w 4285"/>
              <a:gd name="T49" fmla="*/ 2147483647 h 4409"/>
              <a:gd name="T50" fmla="*/ 2147483647 w 4285"/>
              <a:gd name="T51" fmla="*/ 2147483647 h 4409"/>
              <a:gd name="T52" fmla="*/ 2147483647 w 4285"/>
              <a:gd name="T53" fmla="*/ 2147483647 h 4409"/>
              <a:gd name="T54" fmla="*/ 2147483647 w 4285"/>
              <a:gd name="T55" fmla="*/ 2147483647 h 4409"/>
              <a:gd name="T56" fmla="*/ 2147483647 w 4285"/>
              <a:gd name="T57" fmla="*/ 2147483647 h 4409"/>
              <a:gd name="T58" fmla="*/ 2147483647 w 4285"/>
              <a:gd name="T59" fmla="*/ 2147483647 h 4409"/>
              <a:gd name="T60" fmla="*/ 2147483647 w 4285"/>
              <a:gd name="T61" fmla="*/ 2147483647 h 4409"/>
              <a:gd name="T62" fmla="*/ 2147483647 w 4285"/>
              <a:gd name="T63" fmla="*/ 2147483647 h 4409"/>
              <a:gd name="T64" fmla="*/ 2147483647 w 4285"/>
              <a:gd name="T65" fmla="*/ 2147483647 h 4409"/>
              <a:gd name="T66" fmla="*/ 2147483647 w 4285"/>
              <a:gd name="T67" fmla="*/ 2147483647 h 4409"/>
              <a:gd name="T68" fmla="*/ 2147483647 w 4285"/>
              <a:gd name="T69" fmla="*/ 2147483647 h 4409"/>
              <a:gd name="T70" fmla="*/ 2147483647 w 4285"/>
              <a:gd name="T71" fmla="*/ 2147483647 h 4409"/>
              <a:gd name="T72" fmla="*/ 2147483647 w 4285"/>
              <a:gd name="T73" fmla="*/ 2147483647 h 4409"/>
              <a:gd name="T74" fmla="*/ 2147483647 w 4285"/>
              <a:gd name="T75" fmla="*/ 2147483647 h 4409"/>
              <a:gd name="T76" fmla="*/ 2147483647 w 4285"/>
              <a:gd name="T77" fmla="*/ 2147483647 h 4409"/>
              <a:gd name="T78" fmla="*/ 2147483647 w 4285"/>
              <a:gd name="T79" fmla="*/ 2147483647 h 4409"/>
              <a:gd name="T80" fmla="*/ 2147483647 w 4285"/>
              <a:gd name="T81" fmla="*/ 2147483647 h 4409"/>
              <a:gd name="T82" fmla="*/ 2147483647 w 4285"/>
              <a:gd name="T83" fmla="*/ 2147483647 h 4409"/>
              <a:gd name="T84" fmla="*/ 2147483647 w 4285"/>
              <a:gd name="T85" fmla="*/ 2147483647 h 4409"/>
              <a:gd name="T86" fmla="*/ 2147483647 w 4285"/>
              <a:gd name="T87" fmla="*/ 2147483647 h 4409"/>
              <a:gd name="T88" fmla="*/ 2147483647 w 4285"/>
              <a:gd name="T89" fmla="*/ 2147483647 h 4409"/>
              <a:gd name="T90" fmla="*/ 2147483647 w 4285"/>
              <a:gd name="T91" fmla="*/ 2147483647 h 4409"/>
              <a:gd name="T92" fmla="*/ 2147483647 w 4285"/>
              <a:gd name="T93" fmla="*/ 2147483647 h 4409"/>
              <a:gd name="T94" fmla="*/ 2147483647 w 4285"/>
              <a:gd name="T95" fmla="*/ 2147483647 h 4409"/>
              <a:gd name="T96" fmla="*/ 2147483647 w 4285"/>
              <a:gd name="T97" fmla="*/ 2147483647 h 4409"/>
              <a:gd name="T98" fmla="*/ 2147483647 w 4285"/>
              <a:gd name="T99" fmla="*/ 2147483647 h 4409"/>
              <a:gd name="T100" fmla="*/ 2147483647 w 4285"/>
              <a:gd name="T101" fmla="*/ 2147483647 h 4409"/>
              <a:gd name="T102" fmla="*/ 2147483647 w 4285"/>
              <a:gd name="T103" fmla="*/ 2147483647 h 4409"/>
              <a:gd name="T104" fmla="*/ 2147483647 w 4285"/>
              <a:gd name="T105" fmla="*/ 2147483647 h 4409"/>
              <a:gd name="T106" fmla="*/ 2147483647 w 4285"/>
              <a:gd name="T107" fmla="*/ 2147483647 h 4409"/>
              <a:gd name="T108" fmla="*/ 2147483647 w 4285"/>
              <a:gd name="T109" fmla="*/ 2147483647 h 4409"/>
              <a:gd name="T110" fmla="*/ 2147483647 w 4285"/>
              <a:gd name="T111" fmla="*/ 2147483647 h 4409"/>
              <a:gd name="T112" fmla="*/ 2147483647 w 4285"/>
              <a:gd name="T113" fmla="*/ 2147483647 h 4409"/>
              <a:gd name="T114" fmla="*/ 2147483647 w 4285"/>
              <a:gd name="T115" fmla="*/ 2147483647 h 4409"/>
              <a:gd name="T116" fmla="*/ 2147483647 w 4285"/>
              <a:gd name="T117" fmla="*/ 2147483647 h 4409"/>
              <a:gd name="T118" fmla="*/ 2147483647 w 4285"/>
              <a:gd name="T119" fmla="*/ 2147483647 h 4409"/>
              <a:gd name="T120" fmla="*/ 2147483647 w 4285"/>
              <a:gd name="T121" fmla="*/ 2147483647 h 4409"/>
              <a:gd name="T122" fmla="*/ 2147483647 w 4285"/>
              <a:gd name="T123" fmla="*/ 0 h 440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4285"/>
              <a:gd name="T187" fmla="*/ 0 h 4409"/>
              <a:gd name="T188" fmla="*/ 4285 w 4285"/>
              <a:gd name="T189" fmla="*/ 4409 h 440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4285" h="4409">
                <a:moveTo>
                  <a:pt x="0" y="4409"/>
                </a:moveTo>
                <a:lnTo>
                  <a:pt x="4" y="4409"/>
                </a:lnTo>
                <a:lnTo>
                  <a:pt x="4" y="4399"/>
                </a:lnTo>
                <a:lnTo>
                  <a:pt x="10" y="4399"/>
                </a:lnTo>
                <a:lnTo>
                  <a:pt x="10" y="4388"/>
                </a:lnTo>
                <a:lnTo>
                  <a:pt x="11" y="4388"/>
                </a:lnTo>
                <a:lnTo>
                  <a:pt x="11" y="4367"/>
                </a:lnTo>
                <a:lnTo>
                  <a:pt x="16" y="4367"/>
                </a:lnTo>
                <a:lnTo>
                  <a:pt x="16" y="4356"/>
                </a:lnTo>
                <a:lnTo>
                  <a:pt x="17" y="4356"/>
                </a:lnTo>
                <a:lnTo>
                  <a:pt x="17" y="4346"/>
                </a:lnTo>
                <a:lnTo>
                  <a:pt x="21" y="4346"/>
                </a:lnTo>
                <a:lnTo>
                  <a:pt x="21" y="4335"/>
                </a:lnTo>
                <a:lnTo>
                  <a:pt x="22" y="4335"/>
                </a:lnTo>
                <a:lnTo>
                  <a:pt x="22" y="4324"/>
                </a:lnTo>
                <a:lnTo>
                  <a:pt x="23" y="4324"/>
                </a:lnTo>
                <a:lnTo>
                  <a:pt x="23" y="4303"/>
                </a:lnTo>
                <a:lnTo>
                  <a:pt x="26" y="4303"/>
                </a:lnTo>
                <a:lnTo>
                  <a:pt x="26" y="4292"/>
                </a:lnTo>
                <a:lnTo>
                  <a:pt x="32" y="4292"/>
                </a:lnTo>
                <a:lnTo>
                  <a:pt x="32" y="4261"/>
                </a:lnTo>
                <a:lnTo>
                  <a:pt x="34" y="4261"/>
                </a:lnTo>
                <a:lnTo>
                  <a:pt x="34" y="4250"/>
                </a:lnTo>
                <a:lnTo>
                  <a:pt x="36" y="4250"/>
                </a:lnTo>
                <a:lnTo>
                  <a:pt x="36" y="4229"/>
                </a:lnTo>
                <a:lnTo>
                  <a:pt x="37" y="4229"/>
                </a:lnTo>
                <a:lnTo>
                  <a:pt x="37" y="4218"/>
                </a:lnTo>
                <a:lnTo>
                  <a:pt x="43" y="4218"/>
                </a:lnTo>
                <a:lnTo>
                  <a:pt x="43" y="4207"/>
                </a:lnTo>
                <a:lnTo>
                  <a:pt x="48" y="4207"/>
                </a:lnTo>
                <a:lnTo>
                  <a:pt x="48" y="4186"/>
                </a:lnTo>
                <a:lnTo>
                  <a:pt x="50" y="4186"/>
                </a:lnTo>
                <a:lnTo>
                  <a:pt x="50" y="4165"/>
                </a:lnTo>
                <a:lnTo>
                  <a:pt x="53" y="4165"/>
                </a:lnTo>
                <a:lnTo>
                  <a:pt x="53" y="4144"/>
                </a:lnTo>
                <a:lnTo>
                  <a:pt x="59" y="4144"/>
                </a:lnTo>
                <a:lnTo>
                  <a:pt x="59" y="4133"/>
                </a:lnTo>
                <a:lnTo>
                  <a:pt x="65" y="4133"/>
                </a:lnTo>
                <a:lnTo>
                  <a:pt x="65" y="4122"/>
                </a:lnTo>
                <a:lnTo>
                  <a:pt x="73" y="4122"/>
                </a:lnTo>
                <a:lnTo>
                  <a:pt x="73" y="4112"/>
                </a:lnTo>
                <a:lnTo>
                  <a:pt x="76" y="4112"/>
                </a:lnTo>
                <a:lnTo>
                  <a:pt x="76" y="4101"/>
                </a:lnTo>
                <a:lnTo>
                  <a:pt x="77" y="4101"/>
                </a:lnTo>
                <a:lnTo>
                  <a:pt x="77" y="4080"/>
                </a:lnTo>
                <a:lnTo>
                  <a:pt x="85" y="4080"/>
                </a:lnTo>
                <a:lnTo>
                  <a:pt x="85" y="4069"/>
                </a:lnTo>
                <a:lnTo>
                  <a:pt x="86" y="4069"/>
                </a:lnTo>
                <a:lnTo>
                  <a:pt x="86" y="4059"/>
                </a:lnTo>
                <a:lnTo>
                  <a:pt x="91" y="4059"/>
                </a:lnTo>
                <a:lnTo>
                  <a:pt x="91" y="4048"/>
                </a:lnTo>
                <a:lnTo>
                  <a:pt x="97" y="4048"/>
                </a:lnTo>
                <a:lnTo>
                  <a:pt x="97" y="4037"/>
                </a:lnTo>
                <a:lnTo>
                  <a:pt x="102" y="4037"/>
                </a:lnTo>
                <a:lnTo>
                  <a:pt x="102" y="4016"/>
                </a:lnTo>
                <a:lnTo>
                  <a:pt x="110" y="4016"/>
                </a:lnTo>
                <a:lnTo>
                  <a:pt x="110" y="4005"/>
                </a:lnTo>
                <a:lnTo>
                  <a:pt x="118" y="4005"/>
                </a:lnTo>
                <a:lnTo>
                  <a:pt x="118" y="3995"/>
                </a:lnTo>
                <a:lnTo>
                  <a:pt x="119" y="3995"/>
                </a:lnTo>
                <a:lnTo>
                  <a:pt x="119" y="3984"/>
                </a:lnTo>
                <a:lnTo>
                  <a:pt x="123" y="3984"/>
                </a:lnTo>
                <a:lnTo>
                  <a:pt x="123" y="3974"/>
                </a:lnTo>
                <a:lnTo>
                  <a:pt x="125" y="3974"/>
                </a:lnTo>
                <a:lnTo>
                  <a:pt x="125" y="3963"/>
                </a:lnTo>
                <a:lnTo>
                  <a:pt x="126" y="3963"/>
                </a:lnTo>
                <a:lnTo>
                  <a:pt x="126" y="3952"/>
                </a:lnTo>
                <a:lnTo>
                  <a:pt x="130" y="3952"/>
                </a:lnTo>
                <a:lnTo>
                  <a:pt x="130" y="3931"/>
                </a:lnTo>
                <a:lnTo>
                  <a:pt x="131" y="3931"/>
                </a:lnTo>
                <a:lnTo>
                  <a:pt x="131" y="3920"/>
                </a:lnTo>
                <a:lnTo>
                  <a:pt x="132" y="3920"/>
                </a:lnTo>
                <a:lnTo>
                  <a:pt x="132" y="3910"/>
                </a:lnTo>
                <a:lnTo>
                  <a:pt x="134" y="3910"/>
                </a:lnTo>
                <a:lnTo>
                  <a:pt x="134" y="3899"/>
                </a:lnTo>
                <a:lnTo>
                  <a:pt x="137" y="3899"/>
                </a:lnTo>
                <a:lnTo>
                  <a:pt x="137" y="3878"/>
                </a:lnTo>
                <a:lnTo>
                  <a:pt x="140" y="3878"/>
                </a:lnTo>
                <a:lnTo>
                  <a:pt x="140" y="3867"/>
                </a:lnTo>
                <a:lnTo>
                  <a:pt x="143" y="3867"/>
                </a:lnTo>
                <a:lnTo>
                  <a:pt x="143" y="3857"/>
                </a:lnTo>
                <a:lnTo>
                  <a:pt x="153" y="3857"/>
                </a:lnTo>
                <a:lnTo>
                  <a:pt x="153" y="3846"/>
                </a:lnTo>
                <a:lnTo>
                  <a:pt x="159" y="3846"/>
                </a:lnTo>
                <a:lnTo>
                  <a:pt x="159" y="3835"/>
                </a:lnTo>
                <a:lnTo>
                  <a:pt x="160" y="3835"/>
                </a:lnTo>
                <a:lnTo>
                  <a:pt x="160" y="3825"/>
                </a:lnTo>
                <a:lnTo>
                  <a:pt x="166" y="3825"/>
                </a:lnTo>
                <a:lnTo>
                  <a:pt x="166" y="3814"/>
                </a:lnTo>
                <a:lnTo>
                  <a:pt x="171" y="3814"/>
                </a:lnTo>
                <a:lnTo>
                  <a:pt x="171" y="3804"/>
                </a:lnTo>
                <a:lnTo>
                  <a:pt x="176" y="3804"/>
                </a:lnTo>
                <a:lnTo>
                  <a:pt x="176" y="3793"/>
                </a:lnTo>
                <a:lnTo>
                  <a:pt x="177" y="3793"/>
                </a:lnTo>
                <a:lnTo>
                  <a:pt x="177" y="3782"/>
                </a:lnTo>
                <a:lnTo>
                  <a:pt x="187" y="3782"/>
                </a:lnTo>
                <a:lnTo>
                  <a:pt x="187" y="3772"/>
                </a:lnTo>
                <a:lnTo>
                  <a:pt x="194" y="3772"/>
                </a:lnTo>
                <a:lnTo>
                  <a:pt x="194" y="3761"/>
                </a:lnTo>
                <a:lnTo>
                  <a:pt x="199" y="3761"/>
                </a:lnTo>
                <a:lnTo>
                  <a:pt x="199" y="3750"/>
                </a:lnTo>
                <a:lnTo>
                  <a:pt x="204" y="3750"/>
                </a:lnTo>
                <a:lnTo>
                  <a:pt x="204" y="3740"/>
                </a:lnTo>
                <a:lnTo>
                  <a:pt x="206" y="3740"/>
                </a:lnTo>
                <a:lnTo>
                  <a:pt x="206" y="3729"/>
                </a:lnTo>
                <a:lnTo>
                  <a:pt x="212" y="3729"/>
                </a:lnTo>
                <a:lnTo>
                  <a:pt x="212" y="3719"/>
                </a:lnTo>
                <a:lnTo>
                  <a:pt x="213" y="3719"/>
                </a:lnTo>
                <a:lnTo>
                  <a:pt x="213" y="3708"/>
                </a:lnTo>
                <a:lnTo>
                  <a:pt x="218" y="3708"/>
                </a:lnTo>
                <a:lnTo>
                  <a:pt x="218" y="3697"/>
                </a:lnTo>
                <a:lnTo>
                  <a:pt x="231" y="3697"/>
                </a:lnTo>
                <a:lnTo>
                  <a:pt x="231" y="3687"/>
                </a:lnTo>
                <a:lnTo>
                  <a:pt x="244" y="3687"/>
                </a:lnTo>
                <a:lnTo>
                  <a:pt x="244" y="3665"/>
                </a:lnTo>
                <a:lnTo>
                  <a:pt x="258" y="3665"/>
                </a:lnTo>
                <a:lnTo>
                  <a:pt x="258" y="3655"/>
                </a:lnTo>
                <a:lnTo>
                  <a:pt x="262" y="3655"/>
                </a:lnTo>
                <a:lnTo>
                  <a:pt x="262" y="3623"/>
                </a:lnTo>
                <a:lnTo>
                  <a:pt x="267" y="3623"/>
                </a:lnTo>
                <a:lnTo>
                  <a:pt x="267" y="3602"/>
                </a:lnTo>
                <a:lnTo>
                  <a:pt x="269" y="3602"/>
                </a:lnTo>
                <a:lnTo>
                  <a:pt x="269" y="3591"/>
                </a:lnTo>
                <a:lnTo>
                  <a:pt x="281" y="3591"/>
                </a:lnTo>
                <a:lnTo>
                  <a:pt x="281" y="3570"/>
                </a:lnTo>
                <a:lnTo>
                  <a:pt x="286" y="3570"/>
                </a:lnTo>
                <a:lnTo>
                  <a:pt x="286" y="3559"/>
                </a:lnTo>
                <a:lnTo>
                  <a:pt x="287" y="3559"/>
                </a:lnTo>
                <a:lnTo>
                  <a:pt x="287" y="3548"/>
                </a:lnTo>
                <a:lnTo>
                  <a:pt x="292" y="3548"/>
                </a:lnTo>
                <a:lnTo>
                  <a:pt x="292" y="3527"/>
                </a:lnTo>
                <a:lnTo>
                  <a:pt x="298" y="3527"/>
                </a:lnTo>
                <a:lnTo>
                  <a:pt x="298" y="3517"/>
                </a:lnTo>
                <a:lnTo>
                  <a:pt x="299" y="3517"/>
                </a:lnTo>
                <a:lnTo>
                  <a:pt x="299" y="3495"/>
                </a:lnTo>
                <a:lnTo>
                  <a:pt x="300" y="3495"/>
                </a:lnTo>
                <a:lnTo>
                  <a:pt x="300" y="3485"/>
                </a:lnTo>
                <a:lnTo>
                  <a:pt x="313" y="3485"/>
                </a:lnTo>
                <a:lnTo>
                  <a:pt x="313" y="3474"/>
                </a:lnTo>
                <a:lnTo>
                  <a:pt x="316" y="3474"/>
                </a:lnTo>
                <a:lnTo>
                  <a:pt x="316" y="3463"/>
                </a:lnTo>
                <a:lnTo>
                  <a:pt x="322" y="3463"/>
                </a:lnTo>
                <a:lnTo>
                  <a:pt x="322" y="3453"/>
                </a:lnTo>
                <a:lnTo>
                  <a:pt x="328" y="3453"/>
                </a:lnTo>
                <a:lnTo>
                  <a:pt x="328" y="3442"/>
                </a:lnTo>
                <a:lnTo>
                  <a:pt x="329" y="3442"/>
                </a:lnTo>
                <a:lnTo>
                  <a:pt x="329" y="3432"/>
                </a:lnTo>
                <a:lnTo>
                  <a:pt x="330" y="3432"/>
                </a:lnTo>
                <a:lnTo>
                  <a:pt x="330" y="3421"/>
                </a:lnTo>
                <a:lnTo>
                  <a:pt x="332" y="3421"/>
                </a:lnTo>
                <a:lnTo>
                  <a:pt x="332" y="3410"/>
                </a:lnTo>
                <a:lnTo>
                  <a:pt x="340" y="3410"/>
                </a:lnTo>
                <a:lnTo>
                  <a:pt x="340" y="3400"/>
                </a:lnTo>
                <a:lnTo>
                  <a:pt x="359" y="3400"/>
                </a:lnTo>
                <a:lnTo>
                  <a:pt x="359" y="3378"/>
                </a:lnTo>
                <a:lnTo>
                  <a:pt x="364" y="3378"/>
                </a:lnTo>
                <a:lnTo>
                  <a:pt x="364" y="3368"/>
                </a:lnTo>
                <a:lnTo>
                  <a:pt x="380" y="3368"/>
                </a:lnTo>
                <a:lnTo>
                  <a:pt x="380" y="3357"/>
                </a:lnTo>
                <a:lnTo>
                  <a:pt x="383" y="3357"/>
                </a:lnTo>
                <a:lnTo>
                  <a:pt x="383" y="3346"/>
                </a:lnTo>
                <a:lnTo>
                  <a:pt x="386" y="3346"/>
                </a:lnTo>
                <a:lnTo>
                  <a:pt x="386" y="3336"/>
                </a:lnTo>
                <a:lnTo>
                  <a:pt x="391" y="3336"/>
                </a:lnTo>
                <a:lnTo>
                  <a:pt x="391" y="3325"/>
                </a:lnTo>
                <a:lnTo>
                  <a:pt x="397" y="3325"/>
                </a:lnTo>
                <a:lnTo>
                  <a:pt x="397" y="3315"/>
                </a:lnTo>
                <a:lnTo>
                  <a:pt x="400" y="3315"/>
                </a:lnTo>
                <a:lnTo>
                  <a:pt x="400" y="3304"/>
                </a:lnTo>
                <a:lnTo>
                  <a:pt x="401" y="3304"/>
                </a:lnTo>
                <a:lnTo>
                  <a:pt x="401" y="3293"/>
                </a:lnTo>
                <a:lnTo>
                  <a:pt x="404" y="3293"/>
                </a:lnTo>
                <a:lnTo>
                  <a:pt x="404" y="3272"/>
                </a:lnTo>
                <a:lnTo>
                  <a:pt x="415" y="3272"/>
                </a:lnTo>
                <a:lnTo>
                  <a:pt x="415" y="3251"/>
                </a:lnTo>
                <a:lnTo>
                  <a:pt x="416" y="3251"/>
                </a:lnTo>
                <a:lnTo>
                  <a:pt x="416" y="3240"/>
                </a:lnTo>
                <a:lnTo>
                  <a:pt x="417" y="3240"/>
                </a:lnTo>
                <a:lnTo>
                  <a:pt x="417" y="3230"/>
                </a:lnTo>
                <a:lnTo>
                  <a:pt x="422" y="3230"/>
                </a:lnTo>
                <a:lnTo>
                  <a:pt x="422" y="3219"/>
                </a:lnTo>
                <a:lnTo>
                  <a:pt x="425" y="3219"/>
                </a:lnTo>
                <a:lnTo>
                  <a:pt x="425" y="3208"/>
                </a:lnTo>
                <a:lnTo>
                  <a:pt x="445" y="3208"/>
                </a:lnTo>
                <a:lnTo>
                  <a:pt x="445" y="3198"/>
                </a:lnTo>
                <a:lnTo>
                  <a:pt x="451" y="3198"/>
                </a:lnTo>
                <a:lnTo>
                  <a:pt x="451" y="3187"/>
                </a:lnTo>
                <a:lnTo>
                  <a:pt x="452" y="3187"/>
                </a:lnTo>
                <a:lnTo>
                  <a:pt x="452" y="3176"/>
                </a:lnTo>
                <a:lnTo>
                  <a:pt x="465" y="3176"/>
                </a:lnTo>
                <a:lnTo>
                  <a:pt x="465" y="3155"/>
                </a:lnTo>
                <a:lnTo>
                  <a:pt x="469" y="3155"/>
                </a:lnTo>
                <a:lnTo>
                  <a:pt x="469" y="3145"/>
                </a:lnTo>
                <a:lnTo>
                  <a:pt x="474" y="3145"/>
                </a:lnTo>
                <a:lnTo>
                  <a:pt x="474" y="3134"/>
                </a:lnTo>
                <a:lnTo>
                  <a:pt x="475" y="3134"/>
                </a:lnTo>
                <a:lnTo>
                  <a:pt x="475" y="3123"/>
                </a:lnTo>
                <a:lnTo>
                  <a:pt x="476" y="3123"/>
                </a:lnTo>
                <a:lnTo>
                  <a:pt x="476" y="3113"/>
                </a:lnTo>
                <a:lnTo>
                  <a:pt x="492" y="3113"/>
                </a:lnTo>
                <a:lnTo>
                  <a:pt x="492" y="3102"/>
                </a:lnTo>
                <a:lnTo>
                  <a:pt x="495" y="3102"/>
                </a:lnTo>
                <a:lnTo>
                  <a:pt x="495" y="3091"/>
                </a:lnTo>
                <a:lnTo>
                  <a:pt x="496" y="3091"/>
                </a:lnTo>
                <a:lnTo>
                  <a:pt x="496" y="3081"/>
                </a:lnTo>
                <a:lnTo>
                  <a:pt x="497" y="3081"/>
                </a:lnTo>
                <a:lnTo>
                  <a:pt x="497" y="3070"/>
                </a:lnTo>
                <a:lnTo>
                  <a:pt x="506" y="3070"/>
                </a:lnTo>
                <a:lnTo>
                  <a:pt x="506" y="3049"/>
                </a:lnTo>
                <a:lnTo>
                  <a:pt x="519" y="3049"/>
                </a:lnTo>
                <a:lnTo>
                  <a:pt x="519" y="3028"/>
                </a:lnTo>
                <a:lnTo>
                  <a:pt x="530" y="3028"/>
                </a:lnTo>
                <a:lnTo>
                  <a:pt x="530" y="3017"/>
                </a:lnTo>
                <a:lnTo>
                  <a:pt x="531" y="3017"/>
                </a:lnTo>
                <a:lnTo>
                  <a:pt x="531" y="3006"/>
                </a:lnTo>
                <a:lnTo>
                  <a:pt x="537" y="3006"/>
                </a:lnTo>
                <a:lnTo>
                  <a:pt x="537" y="2996"/>
                </a:lnTo>
                <a:lnTo>
                  <a:pt x="538" y="2996"/>
                </a:lnTo>
                <a:lnTo>
                  <a:pt x="538" y="2985"/>
                </a:lnTo>
                <a:lnTo>
                  <a:pt x="550" y="2985"/>
                </a:lnTo>
                <a:lnTo>
                  <a:pt x="550" y="2974"/>
                </a:lnTo>
                <a:lnTo>
                  <a:pt x="557" y="2974"/>
                </a:lnTo>
                <a:lnTo>
                  <a:pt x="557" y="2964"/>
                </a:lnTo>
                <a:lnTo>
                  <a:pt x="559" y="2964"/>
                </a:lnTo>
                <a:lnTo>
                  <a:pt x="559" y="2953"/>
                </a:lnTo>
                <a:lnTo>
                  <a:pt x="562" y="2953"/>
                </a:lnTo>
                <a:lnTo>
                  <a:pt x="562" y="2943"/>
                </a:lnTo>
                <a:lnTo>
                  <a:pt x="565" y="2943"/>
                </a:lnTo>
                <a:lnTo>
                  <a:pt x="565" y="2932"/>
                </a:lnTo>
                <a:lnTo>
                  <a:pt x="566" y="2932"/>
                </a:lnTo>
                <a:lnTo>
                  <a:pt x="566" y="2921"/>
                </a:lnTo>
                <a:lnTo>
                  <a:pt x="574" y="2921"/>
                </a:lnTo>
                <a:lnTo>
                  <a:pt x="574" y="2911"/>
                </a:lnTo>
                <a:lnTo>
                  <a:pt x="576" y="2911"/>
                </a:lnTo>
                <a:lnTo>
                  <a:pt x="576" y="2900"/>
                </a:lnTo>
                <a:lnTo>
                  <a:pt x="580" y="2900"/>
                </a:lnTo>
                <a:lnTo>
                  <a:pt x="580" y="2879"/>
                </a:lnTo>
                <a:lnTo>
                  <a:pt x="586" y="2879"/>
                </a:lnTo>
                <a:lnTo>
                  <a:pt x="586" y="2868"/>
                </a:lnTo>
                <a:lnTo>
                  <a:pt x="590" y="2868"/>
                </a:lnTo>
                <a:lnTo>
                  <a:pt x="590" y="2858"/>
                </a:lnTo>
                <a:lnTo>
                  <a:pt x="597" y="2858"/>
                </a:lnTo>
                <a:lnTo>
                  <a:pt x="597" y="2847"/>
                </a:lnTo>
                <a:lnTo>
                  <a:pt x="600" y="2847"/>
                </a:lnTo>
                <a:lnTo>
                  <a:pt x="600" y="2836"/>
                </a:lnTo>
                <a:lnTo>
                  <a:pt x="610" y="2836"/>
                </a:lnTo>
                <a:lnTo>
                  <a:pt x="610" y="2826"/>
                </a:lnTo>
                <a:lnTo>
                  <a:pt x="611" y="2826"/>
                </a:lnTo>
                <a:lnTo>
                  <a:pt x="611" y="2815"/>
                </a:lnTo>
                <a:lnTo>
                  <a:pt x="630" y="2815"/>
                </a:lnTo>
                <a:lnTo>
                  <a:pt x="630" y="2804"/>
                </a:lnTo>
                <a:lnTo>
                  <a:pt x="631" y="2804"/>
                </a:lnTo>
                <a:lnTo>
                  <a:pt x="631" y="2794"/>
                </a:lnTo>
                <a:lnTo>
                  <a:pt x="659" y="2794"/>
                </a:lnTo>
                <a:lnTo>
                  <a:pt x="659" y="2772"/>
                </a:lnTo>
                <a:lnTo>
                  <a:pt x="666" y="2772"/>
                </a:lnTo>
                <a:lnTo>
                  <a:pt x="666" y="2751"/>
                </a:lnTo>
                <a:lnTo>
                  <a:pt x="687" y="2751"/>
                </a:lnTo>
                <a:lnTo>
                  <a:pt x="687" y="2741"/>
                </a:lnTo>
                <a:lnTo>
                  <a:pt x="691" y="2741"/>
                </a:lnTo>
                <a:lnTo>
                  <a:pt x="691" y="2730"/>
                </a:lnTo>
                <a:lnTo>
                  <a:pt x="696" y="2730"/>
                </a:lnTo>
                <a:lnTo>
                  <a:pt x="696" y="2719"/>
                </a:lnTo>
                <a:lnTo>
                  <a:pt x="698" y="2719"/>
                </a:lnTo>
                <a:lnTo>
                  <a:pt x="698" y="2709"/>
                </a:lnTo>
                <a:lnTo>
                  <a:pt x="705" y="2709"/>
                </a:lnTo>
                <a:lnTo>
                  <a:pt x="705" y="2698"/>
                </a:lnTo>
                <a:lnTo>
                  <a:pt x="706" y="2698"/>
                </a:lnTo>
                <a:lnTo>
                  <a:pt x="706" y="2677"/>
                </a:lnTo>
                <a:lnTo>
                  <a:pt x="725" y="2677"/>
                </a:lnTo>
                <a:lnTo>
                  <a:pt x="725" y="2666"/>
                </a:lnTo>
                <a:lnTo>
                  <a:pt x="726" y="2666"/>
                </a:lnTo>
                <a:lnTo>
                  <a:pt x="726" y="2656"/>
                </a:lnTo>
                <a:lnTo>
                  <a:pt x="734" y="2656"/>
                </a:lnTo>
                <a:lnTo>
                  <a:pt x="734" y="2645"/>
                </a:lnTo>
                <a:lnTo>
                  <a:pt x="740" y="2645"/>
                </a:lnTo>
                <a:lnTo>
                  <a:pt x="740" y="2634"/>
                </a:lnTo>
                <a:lnTo>
                  <a:pt x="743" y="2634"/>
                </a:lnTo>
                <a:lnTo>
                  <a:pt x="743" y="2624"/>
                </a:lnTo>
                <a:lnTo>
                  <a:pt x="747" y="2624"/>
                </a:lnTo>
                <a:lnTo>
                  <a:pt x="747" y="2613"/>
                </a:lnTo>
                <a:lnTo>
                  <a:pt x="756" y="2613"/>
                </a:lnTo>
                <a:lnTo>
                  <a:pt x="756" y="2602"/>
                </a:lnTo>
                <a:lnTo>
                  <a:pt x="774" y="2602"/>
                </a:lnTo>
                <a:lnTo>
                  <a:pt x="774" y="2592"/>
                </a:lnTo>
                <a:lnTo>
                  <a:pt x="781" y="2592"/>
                </a:lnTo>
                <a:lnTo>
                  <a:pt x="781" y="2581"/>
                </a:lnTo>
                <a:lnTo>
                  <a:pt x="789" y="2581"/>
                </a:lnTo>
                <a:lnTo>
                  <a:pt x="789" y="2570"/>
                </a:lnTo>
                <a:lnTo>
                  <a:pt x="793" y="2570"/>
                </a:lnTo>
                <a:lnTo>
                  <a:pt x="793" y="2560"/>
                </a:lnTo>
                <a:lnTo>
                  <a:pt x="801" y="2560"/>
                </a:lnTo>
                <a:lnTo>
                  <a:pt x="801" y="2549"/>
                </a:lnTo>
                <a:lnTo>
                  <a:pt x="807" y="2549"/>
                </a:lnTo>
                <a:lnTo>
                  <a:pt x="807" y="2538"/>
                </a:lnTo>
                <a:lnTo>
                  <a:pt x="809" y="2538"/>
                </a:lnTo>
                <a:lnTo>
                  <a:pt x="809" y="2528"/>
                </a:lnTo>
                <a:lnTo>
                  <a:pt x="811" y="2528"/>
                </a:lnTo>
                <a:lnTo>
                  <a:pt x="811" y="2517"/>
                </a:lnTo>
                <a:lnTo>
                  <a:pt x="822" y="2517"/>
                </a:lnTo>
                <a:lnTo>
                  <a:pt x="822" y="2506"/>
                </a:lnTo>
                <a:lnTo>
                  <a:pt x="824" y="2506"/>
                </a:lnTo>
                <a:lnTo>
                  <a:pt x="824" y="2496"/>
                </a:lnTo>
                <a:lnTo>
                  <a:pt x="827" y="2496"/>
                </a:lnTo>
                <a:lnTo>
                  <a:pt x="827" y="2485"/>
                </a:lnTo>
                <a:lnTo>
                  <a:pt x="829" y="2485"/>
                </a:lnTo>
                <a:lnTo>
                  <a:pt x="829" y="2464"/>
                </a:lnTo>
                <a:lnTo>
                  <a:pt x="830" y="2464"/>
                </a:lnTo>
                <a:lnTo>
                  <a:pt x="830" y="2453"/>
                </a:lnTo>
                <a:lnTo>
                  <a:pt x="833" y="2453"/>
                </a:lnTo>
                <a:lnTo>
                  <a:pt x="833" y="2442"/>
                </a:lnTo>
                <a:lnTo>
                  <a:pt x="854" y="2442"/>
                </a:lnTo>
                <a:lnTo>
                  <a:pt x="854" y="2432"/>
                </a:lnTo>
                <a:lnTo>
                  <a:pt x="865" y="2432"/>
                </a:lnTo>
                <a:lnTo>
                  <a:pt x="865" y="2421"/>
                </a:lnTo>
                <a:lnTo>
                  <a:pt x="869" y="2421"/>
                </a:lnTo>
                <a:lnTo>
                  <a:pt x="869" y="2410"/>
                </a:lnTo>
                <a:lnTo>
                  <a:pt x="877" y="2410"/>
                </a:lnTo>
                <a:lnTo>
                  <a:pt x="877" y="2389"/>
                </a:lnTo>
                <a:lnTo>
                  <a:pt x="891" y="2389"/>
                </a:lnTo>
                <a:lnTo>
                  <a:pt x="891" y="2378"/>
                </a:lnTo>
                <a:lnTo>
                  <a:pt x="896" y="2378"/>
                </a:lnTo>
                <a:lnTo>
                  <a:pt x="896" y="2368"/>
                </a:lnTo>
                <a:lnTo>
                  <a:pt x="901" y="2368"/>
                </a:lnTo>
                <a:lnTo>
                  <a:pt x="901" y="2346"/>
                </a:lnTo>
                <a:lnTo>
                  <a:pt x="911" y="2346"/>
                </a:lnTo>
                <a:lnTo>
                  <a:pt x="911" y="2336"/>
                </a:lnTo>
                <a:lnTo>
                  <a:pt x="915" y="2336"/>
                </a:lnTo>
                <a:lnTo>
                  <a:pt x="915" y="2325"/>
                </a:lnTo>
                <a:lnTo>
                  <a:pt x="930" y="2325"/>
                </a:lnTo>
                <a:lnTo>
                  <a:pt x="930" y="2314"/>
                </a:lnTo>
                <a:lnTo>
                  <a:pt x="932" y="2314"/>
                </a:lnTo>
                <a:lnTo>
                  <a:pt x="932" y="2304"/>
                </a:lnTo>
                <a:lnTo>
                  <a:pt x="936" y="2304"/>
                </a:lnTo>
                <a:lnTo>
                  <a:pt x="936" y="2261"/>
                </a:lnTo>
                <a:lnTo>
                  <a:pt x="937" y="2261"/>
                </a:lnTo>
                <a:lnTo>
                  <a:pt x="937" y="2250"/>
                </a:lnTo>
                <a:lnTo>
                  <a:pt x="938" y="2250"/>
                </a:lnTo>
                <a:lnTo>
                  <a:pt x="938" y="2240"/>
                </a:lnTo>
                <a:lnTo>
                  <a:pt x="943" y="2240"/>
                </a:lnTo>
                <a:lnTo>
                  <a:pt x="943" y="2229"/>
                </a:lnTo>
                <a:lnTo>
                  <a:pt x="944" y="2229"/>
                </a:lnTo>
                <a:lnTo>
                  <a:pt x="944" y="2208"/>
                </a:lnTo>
                <a:lnTo>
                  <a:pt x="953" y="2208"/>
                </a:lnTo>
                <a:lnTo>
                  <a:pt x="953" y="2197"/>
                </a:lnTo>
                <a:lnTo>
                  <a:pt x="963" y="2197"/>
                </a:lnTo>
                <a:lnTo>
                  <a:pt x="963" y="2186"/>
                </a:lnTo>
                <a:lnTo>
                  <a:pt x="965" y="2186"/>
                </a:lnTo>
                <a:lnTo>
                  <a:pt x="965" y="2165"/>
                </a:lnTo>
                <a:lnTo>
                  <a:pt x="970" y="2165"/>
                </a:lnTo>
                <a:lnTo>
                  <a:pt x="970" y="2154"/>
                </a:lnTo>
                <a:lnTo>
                  <a:pt x="982" y="2154"/>
                </a:lnTo>
                <a:lnTo>
                  <a:pt x="982" y="2144"/>
                </a:lnTo>
                <a:lnTo>
                  <a:pt x="983" y="2144"/>
                </a:lnTo>
                <a:lnTo>
                  <a:pt x="983" y="2133"/>
                </a:lnTo>
                <a:lnTo>
                  <a:pt x="984" y="2133"/>
                </a:lnTo>
                <a:lnTo>
                  <a:pt x="984" y="2122"/>
                </a:lnTo>
                <a:lnTo>
                  <a:pt x="987" y="2122"/>
                </a:lnTo>
                <a:lnTo>
                  <a:pt x="987" y="2112"/>
                </a:lnTo>
                <a:lnTo>
                  <a:pt x="993" y="2112"/>
                </a:lnTo>
                <a:lnTo>
                  <a:pt x="993" y="2101"/>
                </a:lnTo>
                <a:lnTo>
                  <a:pt x="997" y="2101"/>
                </a:lnTo>
                <a:lnTo>
                  <a:pt x="997" y="2090"/>
                </a:lnTo>
                <a:lnTo>
                  <a:pt x="1004" y="2090"/>
                </a:lnTo>
                <a:lnTo>
                  <a:pt x="1004" y="2080"/>
                </a:lnTo>
                <a:lnTo>
                  <a:pt x="1011" y="2080"/>
                </a:lnTo>
                <a:lnTo>
                  <a:pt x="1011" y="2058"/>
                </a:lnTo>
                <a:lnTo>
                  <a:pt x="1014" y="2058"/>
                </a:lnTo>
                <a:lnTo>
                  <a:pt x="1014" y="2048"/>
                </a:lnTo>
                <a:lnTo>
                  <a:pt x="1022" y="2048"/>
                </a:lnTo>
                <a:lnTo>
                  <a:pt x="1022" y="2037"/>
                </a:lnTo>
                <a:lnTo>
                  <a:pt x="1032" y="2037"/>
                </a:lnTo>
                <a:lnTo>
                  <a:pt x="1032" y="2026"/>
                </a:lnTo>
                <a:lnTo>
                  <a:pt x="1038" y="2026"/>
                </a:lnTo>
                <a:lnTo>
                  <a:pt x="1038" y="2016"/>
                </a:lnTo>
                <a:lnTo>
                  <a:pt x="1053" y="2016"/>
                </a:lnTo>
                <a:lnTo>
                  <a:pt x="1053" y="2005"/>
                </a:lnTo>
                <a:lnTo>
                  <a:pt x="1060" y="2005"/>
                </a:lnTo>
                <a:lnTo>
                  <a:pt x="1060" y="1984"/>
                </a:lnTo>
                <a:lnTo>
                  <a:pt x="1067" y="1984"/>
                </a:lnTo>
                <a:lnTo>
                  <a:pt x="1067" y="1973"/>
                </a:lnTo>
                <a:lnTo>
                  <a:pt x="1070" y="1973"/>
                </a:lnTo>
                <a:lnTo>
                  <a:pt x="1070" y="1962"/>
                </a:lnTo>
                <a:lnTo>
                  <a:pt x="1075" y="1962"/>
                </a:lnTo>
                <a:lnTo>
                  <a:pt x="1075" y="1952"/>
                </a:lnTo>
                <a:lnTo>
                  <a:pt x="1083" y="1952"/>
                </a:lnTo>
                <a:lnTo>
                  <a:pt x="1083" y="1941"/>
                </a:lnTo>
                <a:lnTo>
                  <a:pt x="1085" y="1941"/>
                </a:lnTo>
                <a:lnTo>
                  <a:pt x="1085" y="1930"/>
                </a:lnTo>
                <a:lnTo>
                  <a:pt x="1087" y="1930"/>
                </a:lnTo>
                <a:lnTo>
                  <a:pt x="1087" y="1920"/>
                </a:lnTo>
                <a:lnTo>
                  <a:pt x="1097" y="1920"/>
                </a:lnTo>
                <a:lnTo>
                  <a:pt x="1097" y="1909"/>
                </a:lnTo>
                <a:lnTo>
                  <a:pt x="1100" y="1909"/>
                </a:lnTo>
                <a:lnTo>
                  <a:pt x="1100" y="1898"/>
                </a:lnTo>
                <a:lnTo>
                  <a:pt x="1102" y="1898"/>
                </a:lnTo>
                <a:lnTo>
                  <a:pt x="1102" y="1888"/>
                </a:lnTo>
                <a:lnTo>
                  <a:pt x="1104" y="1888"/>
                </a:lnTo>
                <a:lnTo>
                  <a:pt x="1104" y="1877"/>
                </a:lnTo>
                <a:lnTo>
                  <a:pt x="1105" y="1877"/>
                </a:lnTo>
                <a:lnTo>
                  <a:pt x="1105" y="1866"/>
                </a:lnTo>
                <a:lnTo>
                  <a:pt x="1114" y="1866"/>
                </a:lnTo>
                <a:lnTo>
                  <a:pt x="1114" y="1856"/>
                </a:lnTo>
                <a:lnTo>
                  <a:pt x="1124" y="1856"/>
                </a:lnTo>
                <a:lnTo>
                  <a:pt x="1124" y="1845"/>
                </a:lnTo>
                <a:lnTo>
                  <a:pt x="1146" y="1845"/>
                </a:lnTo>
                <a:lnTo>
                  <a:pt x="1146" y="1834"/>
                </a:lnTo>
                <a:lnTo>
                  <a:pt x="1149" y="1834"/>
                </a:lnTo>
                <a:lnTo>
                  <a:pt x="1149" y="1824"/>
                </a:lnTo>
                <a:lnTo>
                  <a:pt x="1153" y="1824"/>
                </a:lnTo>
                <a:lnTo>
                  <a:pt x="1153" y="1813"/>
                </a:lnTo>
                <a:lnTo>
                  <a:pt x="1162" y="1813"/>
                </a:lnTo>
                <a:lnTo>
                  <a:pt x="1162" y="1792"/>
                </a:lnTo>
                <a:lnTo>
                  <a:pt x="1165" y="1792"/>
                </a:lnTo>
                <a:lnTo>
                  <a:pt x="1165" y="1781"/>
                </a:lnTo>
                <a:lnTo>
                  <a:pt x="1166" y="1781"/>
                </a:lnTo>
                <a:lnTo>
                  <a:pt x="1166" y="1770"/>
                </a:lnTo>
                <a:lnTo>
                  <a:pt x="1195" y="1770"/>
                </a:lnTo>
                <a:lnTo>
                  <a:pt x="1195" y="1760"/>
                </a:lnTo>
                <a:lnTo>
                  <a:pt x="1201" y="1760"/>
                </a:lnTo>
                <a:lnTo>
                  <a:pt x="1201" y="1749"/>
                </a:lnTo>
                <a:lnTo>
                  <a:pt x="1203" y="1749"/>
                </a:lnTo>
                <a:lnTo>
                  <a:pt x="1203" y="1738"/>
                </a:lnTo>
                <a:lnTo>
                  <a:pt x="1206" y="1738"/>
                </a:lnTo>
                <a:lnTo>
                  <a:pt x="1206" y="1728"/>
                </a:lnTo>
                <a:lnTo>
                  <a:pt x="1212" y="1728"/>
                </a:lnTo>
                <a:lnTo>
                  <a:pt x="1212" y="1717"/>
                </a:lnTo>
                <a:lnTo>
                  <a:pt x="1264" y="1717"/>
                </a:lnTo>
                <a:lnTo>
                  <a:pt x="1264" y="1706"/>
                </a:lnTo>
                <a:lnTo>
                  <a:pt x="1286" y="1706"/>
                </a:lnTo>
                <a:lnTo>
                  <a:pt x="1286" y="1696"/>
                </a:lnTo>
                <a:lnTo>
                  <a:pt x="1302" y="1696"/>
                </a:lnTo>
                <a:lnTo>
                  <a:pt x="1302" y="1685"/>
                </a:lnTo>
                <a:lnTo>
                  <a:pt x="1338" y="1685"/>
                </a:lnTo>
                <a:lnTo>
                  <a:pt x="1338" y="1674"/>
                </a:lnTo>
                <a:lnTo>
                  <a:pt x="1343" y="1674"/>
                </a:lnTo>
                <a:lnTo>
                  <a:pt x="1343" y="1664"/>
                </a:lnTo>
                <a:lnTo>
                  <a:pt x="1358" y="1664"/>
                </a:lnTo>
                <a:lnTo>
                  <a:pt x="1358" y="1653"/>
                </a:lnTo>
                <a:lnTo>
                  <a:pt x="1359" y="1653"/>
                </a:lnTo>
                <a:lnTo>
                  <a:pt x="1359" y="1642"/>
                </a:lnTo>
                <a:lnTo>
                  <a:pt x="1374" y="1642"/>
                </a:lnTo>
                <a:lnTo>
                  <a:pt x="1374" y="1632"/>
                </a:lnTo>
                <a:lnTo>
                  <a:pt x="1379" y="1632"/>
                </a:lnTo>
                <a:lnTo>
                  <a:pt x="1379" y="1621"/>
                </a:lnTo>
                <a:lnTo>
                  <a:pt x="1388" y="1621"/>
                </a:lnTo>
                <a:lnTo>
                  <a:pt x="1388" y="1610"/>
                </a:lnTo>
                <a:lnTo>
                  <a:pt x="1405" y="1610"/>
                </a:lnTo>
                <a:lnTo>
                  <a:pt x="1405" y="1600"/>
                </a:lnTo>
                <a:lnTo>
                  <a:pt x="1413" y="1600"/>
                </a:lnTo>
                <a:lnTo>
                  <a:pt x="1413" y="1589"/>
                </a:lnTo>
                <a:lnTo>
                  <a:pt x="1418" y="1589"/>
                </a:lnTo>
                <a:lnTo>
                  <a:pt x="1418" y="1578"/>
                </a:lnTo>
                <a:lnTo>
                  <a:pt x="1423" y="1578"/>
                </a:lnTo>
                <a:lnTo>
                  <a:pt x="1423" y="1557"/>
                </a:lnTo>
                <a:lnTo>
                  <a:pt x="1450" y="1557"/>
                </a:lnTo>
                <a:lnTo>
                  <a:pt x="1450" y="1546"/>
                </a:lnTo>
                <a:lnTo>
                  <a:pt x="1454" y="1546"/>
                </a:lnTo>
                <a:lnTo>
                  <a:pt x="1454" y="1536"/>
                </a:lnTo>
                <a:lnTo>
                  <a:pt x="1457" y="1536"/>
                </a:lnTo>
                <a:lnTo>
                  <a:pt x="1457" y="1525"/>
                </a:lnTo>
                <a:lnTo>
                  <a:pt x="1458" y="1525"/>
                </a:lnTo>
                <a:lnTo>
                  <a:pt x="1458" y="1514"/>
                </a:lnTo>
                <a:lnTo>
                  <a:pt x="1462" y="1514"/>
                </a:lnTo>
                <a:lnTo>
                  <a:pt x="1462" y="1504"/>
                </a:lnTo>
                <a:lnTo>
                  <a:pt x="1465" y="1504"/>
                </a:lnTo>
                <a:lnTo>
                  <a:pt x="1465" y="1493"/>
                </a:lnTo>
                <a:lnTo>
                  <a:pt x="1467" y="1493"/>
                </a:lnTo>
                <a:lnTo>
                  <a:pt x="1467" y="1482"/>
                </a:lnTo>
                <a:lnTo>
                  <a:pt x="1480" y="1482"/>
                </a:lnTo>
                <a:lnTo>
                  <a:pt x="1480" y="1472"/>
                </a:lnTo>
                <a:lnTo>
                  <a:pt x="1518" y="1472"/>
                </a:lnTo>
                <a:lnTo>
                  <a:pt x="1518" y="1461"/>
                </a:lnTo>
                <a:lnTo>
                  <a:pt x="1531" y="1461"/>
                </a:lnTo>
                <a:lnTo>
                  <a:pt x="1531" y="1450"/>
                </a:lnTo>
                <a:lnTo>
                  <a:pt x="1533" y="1450"/>
                </a:lnTo>
                <a:lnTo>
                  <a:pt x="1533" y="1440"/>
                </a:lnTo>
                <a:lnTo>
                  <a:pt x="1551" y="1440"/>
                </a:lnTo>
                <a:lnTo>
                  <a:pt x="1551" y="1429"/>
                </a:lnTo>
                <a:lnTo>
                  <a:pt x="1558" y="1429"/>
                </a:lnTo>
                <a:lnTo>
                  <a:pt x="1558" y="1418"/>
                </a:lnTo>
                <a:lnTo>
                  <a:pt x="1569" y="1418"/>
                </a:lnTo>
                <a:lnTo>
                  <a:pt x="1569" y="1408"/>
                </a:lnTo>
                <a:lnTo>
                  <a:pt x="1578" y="1408"/>
                </a:lnTo>
                <a:lnTo>
                  <a:pt x="1578" y="1397"/>
                </a:lnTo>
                <a:lnTo>
                  <a:pt x="1584" y="1397"/>
                </a:lnTo>
                <a:lnTo>
                  <a:pt x="1584" y="1386"/>
                </a:lnTo>
                <a:lnTo>
                  <a:pt x="1592" y="1386"/>
                </a:lnTo>
                <a:lnTo>
                  <a:pt x="1592" y="1376"/>
                </a:lnTo>
                <a:lnTo>
                  <a:pt x="1594" y="1376"/>
                </a:lnTo>
                <a:lnTo>
                  <a:pt x="1594" y="1365"/>
                </a:lnTo>
                <a:lnTo>
                  <a:pt x="1614" y="1365"/>
                </a:lnTo>
                <a:lnTo>
                  <a:pt x="1614" y="1354"/>
                </a:lnTo>
                <a:lnTo>
                  <a:pt x="1628" y="1354"/>
                </a:lnTo>
                <a:lnTo>
                  <a:pt x="1628" y="1344"/>
                </a:lnTo>
                <a:lnTo>
                  <a:pt x="1652" y="1344"/>
                </a:lnTo>
                <a:lnTo>
                  <a:pt x="1652" y="1333"/>
                </a:lnTo>
                <a:lnTo>
                  <a:pt x="1656" y="1333"/>
                </a:lnTo>
                <a:lnTo>
                  <a:pt x="1656" y="1322"/>
                </a:lnTo>
                <a:lnTo>
                  <a:pt x="1666" y="1322"/>
                </a:lnTo>
                <a:lnTo>
                  <a:pt x="1666" y="1312"/>
                </a:lnTo>
                <a:lnTo>
                  <a:pt x="1670" y="1312"/>
                </a:lnTo>
                <a:lnTo>
                  <a:pt x="1670" y="1301"/>
                </a:lnTo>
                <a:lnTo>
                  <a:pt x="1688" y="1301"/>
                </a:lnTo>
                <a:lnTo>
                  <a:pt x="1688" y="1290"/>
                </a:lnTo>
                <a:lnTo>
                  <a:pt x="1693" y="1290"/>
                </a:lnTo>
                <a:lnTo>
                  <a:pt x="1693" y="1280"/>
                </a:lnTo>
                <a:lnTo>
                  <a:pt x="1714" y="1280"/>
                </a:lnTo>
                <a:lnTo>
                  <a:pt x="1714" y="1269"/>
                </a:lnTo>
                <a:lnTo>
                  <a:pt x="1729" y="1269"/>
                </a:lnTo>
                <a:lnTo>
                  <a:pt x="1729" y="1258"/>
                </a:lnTo>
                <a:lnTo>
                  <a:pt x="1730" y="1258"/>
                </a:lnTo>
                <a:lnTo>
                  <a:pt x="1730" y="1248"/>
                </a:lnTo>
                <a:lnTo>
                  <a:pt x="1740" y="1248"/>
                </a:lnTo>
                <a:lnTo>
                  <a:pt x="1740" y="1237"/>
                </a:lnTo>
                <a:lnTo>
                  <a:pt x="1744" y="1237"/>
                </a:lnTo>
                <a:lnTo>
                  <a:pt x="1744" y="1226"/>
                </a:lnTo>
                <a:lnTo>
                  <a:pt x="1745" y="1226"/>
                </a:lnTo>
                <a:lnTo>
                  <a:pt x="1745" y="1216"/>
                </a:lnTo>
                <a:lnTo>
                  <a:pt x="1753" y="1216"/>
                </a:lnTo>
                <a:lnTo>
                  <a:pt x="1753" y="1205"/>
                </a:lnTo>
                <a:lnTo>
                  <a:pt x="1758" y="1205"/>
                </a:lnTo>
                <a:lnTo>
                  <a:pt x="1758" y="1194"/>
                </a:lnTo>
                <a:lnTo>
                  <a:pt x="1772" y="1194"/>
                </a:lnTo>
                <a:lnTo>
                  <a:pt x="1772" y="1184"/>
                </a:lnTo>
                <a:lnTo>
                  <a:pt x="1794" y="1184"/>
                </a:lnTo>
                <a:lnTo>
                  <a:pt x="1794" y="1173"/>
                </a:lnTo>
                <a:lnTo>
                  <a:pt x="1809" y="1173"/>
                </a:lnTo>
                <a:lnTo>
                  <a:pt x="1809" y="1162"/>
                </a:lnTo>
                <a:lnTo>
                  <a:pt x="1826" y="1162"/>
                </a:lnTo>
                <a:lnTo>
                  <a:pt x="1826" y="1152"/>
                </a:lnTo>
                <a:lnTo>
                  <a:pt x="1839" y="1152"/>
                </a:lnTo>
                <a:lnTo>
                  <a:pt x="1839" y="1141"/>
                </a:lnTo>
                <a:lnTo>
                  <a:pt x="1841" y="1141"/>
                </a:lnTo>
                <a:lnTo>
                  <a:pt x="1841" y="1130"/>
                </a:lnTo>
                <a:lnTo>
                  <a:pt x="1844" y="1130"/>
                </a:lnTo>
                <a:lnTo>
                  <a:pt x="1844" y="1120"/>
                </a:lnTo>
                <a:lnTo>
                  <a:pt x="1862" y="1120"/>
                </a:lnTo>
                <a:lnTo>
                  <a:pt x="1862" y="1109"/>
                </a:lnTo>
                <a:lnTo>
                  <a:pt x="1873" y="1109"/>
                </a:lnTo>
                <a:lnTo>
                  <a:pt x="1873" y="1098"/>
                </a:lnTo>
                <a:lnTo>
                  <a:pt x="1876" y="1098"/>
                </a:lnTo>
                <a:lnTo>
                  <a:pt x="1876" y="1088"/>
                </a:lnTo>
                <a:lnTo>
                  <a:pt x="1907" y="1088"/>
                </a:lnTo>
                <a:lnTo>
                  <a:pt x="1907" y="1077"/>
                </a:lnTo>
                <a:lnTo>
                  <a:pt x="1939" y="1077"/>
                </a:lnTo>
                <a:lnTo>
                  <a:pt x="1939" y="1066"/>
                </a:lnTo>
                <a:lnTo>
                  <a:pt x="1953" y="1066"/>
                </a:lnTo>
                <a:lnTo>
                  <a:pt x="1953" y="1056"/>
                </a:lnTo>
                <a:lnTo>
                  <a:pt x="1974" y="1056"/>
                </a:lnTo>
                <a:lnTo>
                  <a:pt x="1974" y="1045"/>
                </a:lnTo>
                <a:lnTo>
                  <a:pt x="1988" y="1045"/>
                </a:lnTo>
                <a:lnTo>
                  <a:pt x="1988" y="1034"/>
                </a:lnTo>
                <a:lnTo>
                  <a:pt x="1994" y="1034"/>
                </a:lnTo>
                <a:lnTo>
                  <a:pt x="1994" y="1024"/>
                </a:lnTo>
                <a:lnTo>
                  <a:pt x="1999" y="1024"/>
                </a:lnTo>
                <a:lnTo>
                  <a:pt x="1999" y="1013"/>
                </a:lnTo>
                <a:lnTo>
                  <a:pt x="2015" y="1013"/>
                </a:lnTo>
                <a:lnTo>
                  <a:pt x="2015" y="1002"/>
                </a:lnTo>
                <a:lnTo>
                  <a:pt x="2024" y="1002"/>
                </a:lnTo>
                <a:lnTo>
                  <a:pt x="2024" y="992"/>
                </a:lnTo>
                <a:lnTo>
                  <a:pt x="2047" y="992"/>
                </a:lnTo>
                <a:lnTo>
                  <a:pt x="2047" y="981"/>
                </a:lnTo>
                <a:lnTo>
                  <a:pt x="2058" y="981"/>
                </a:lnTo>
                <a:lnTo>
                  <a:pt x="2058" y="970"/>
                </a:lnTo>
                <a:lnTo>
                  <a:pt x="2080" y="970"/>
                </a:lnTo>
                <a:lnTo>
                  <a:pt x="2080" y="960"/>
                </a:lnTo>
                <a:lnTo>
                  <a:pt x="2103" y="960"/>
                </a:lnTo>
                <a:lnTo>
                  <a:pt x="2103" y="949"/>
                </a:lnTo>
                <a:lnTo>
                  <a:pt x="2105" y="949"/>
                </a:lnTo>
                <a:lnTo>
                  <a:pt x="2105" y="938"/>
                </a:lnTo>
                <a:lnTo>
                  <a:pt x="2141" y="938"/>
                </a:lnTo>
                <a:lnTo>
                  <a:pt x="2141" y="928"/>
                </a:lnTo>
                <a:lnTo>
                  <a:pt x="2142" y="928"/>
                </a:lnTo>
                <a:lnTo>
                  <a:pt x="2142" y="917"/>
                </a:lnTo>
                <a:lnTo>
                  <a:pt x="2158" y="917"/>
                </a:lnTo>
                <a:lnTo>
                  <a:pt x="2158" y="906"/>
                </a:lnTo>
                <a:lnTo>
                  <a:pt x="2178" y="906"/>
                </a:lnTo>
                <a:lnTo>
                  <a:pt x="2178" y="896"/>
                </a:lnTo>
                <a:lnTo>
                  <a:pt x="2184" y="896"/>
                </a:lnTo>
                <a:lnTo>
                  <a:pt x="2184" y="885"/>
                </a:lnTo>
                <a:lnTo>
                  <a:pt x="2200" y="885"/>
                </a:lnTo>
                <a:lnTo>
                  <a:pt x="2200" y="874"/>
                </a:lnTo>
                <a:lnTo>
                  <a:pt x="2204" y="874"/>
                </a:lnTo>
                <a:lnTo>
                  <a:pt x="2204" y="864"/>
                </a:lnTo>
                <a:lnTo>
                  <a:pt x="2208" y="864"/>
                </a:lnTo>
                <a:lnTo>
                  <a:pt x="2208" y="853"/>
                </a:lnTo>
                <a:lnTo>
                  <a:pt x="2210" y="853"/>
                </a:lnTo>
                <a:lnTo>
                  <a:pt x="2210" y="842"/>
                </a:lnTo>
                <a:lnTo>
                  <a:pt x="2230" y="842"/>
                </a:lnTo>
                <a:lnTo>
                  <a:pt x="2230" y="832"/>
                </a:lnTo>
                <a:lnTo>
                  <a:pt x="2245" y="832"/>
                </a:lnTo>
                <a:lnTo>
                  <a:pt x="2245" y="821"/>
                </a:lnTo>
                <a:lnTo>
                  <a:pt x="2246" y="821"/>
                </a:lnTo>
                <a:lnTo>
                  <a:pt x="2246" y="810"/>
                </a:lnTo>
                <a:lnTo>
                  <a:pt x="2249" y="810"/>
                </a:lnTo>
                <a:lnTo>
                  <a:pt x="2249" y="800"/>
                </a:lnTo>
                <a:lnTo>
                  <a:pt x="2269" y="800"/>
                </a:lnTo>
                <a:lnTo>
                  <a:pt x="2269" y="789"/>
                </a:lnTo>
                <a:lnTo>
                  <a:pt x="2283" y="789"/>
                </a:lnTo>
                <a:lnTo>
                  <a:pt x="2283" y="778"/>
                </a:lnTo>
                <a:lnTo>
                  <a:pt x="2300" y="778"/>
                </a:lnTo>
                <a:lnTo>
                  <a:pt x="2300" y="768"/>
                </a:lnTo>
                <a:lnTo>
                  <a:pt x="2319" y="768"/>
                </a:lnTo>
                <a:lnTo>
                  <a:pt x="2319" y="757"/>
                </a:lnTo>
                <a:lnTo>
                  <a:pt x="2326" y="757"/>
                </a:lnTo>
                <a:lnTo>
                  <a:pt x="2326" y="746"/>
                </a:lnTo>
                <a:lnTo>
                  <a:pt x="2329" y="746"/>
                </a:lnTo>
                <a:lnTo>
                  <a:pt x="2329" y="736"/>
                </a:lnTo>
                <a:lnTo>
                  <a:pt x="2351" y="736"/>
                </a:lnTo>
                <a:lnTo>
                  <a:pt x="2351" y="725"/>
                </a:lnTo>
                <a:lnTo>
                  <a:pt x="2361" y="725"/>
                </a:lnTo>
                <a:lnTo>
                  <a:pt x="2361" y="704"/>
                </a:lnTo>
                <a:lnTo>
                  <a:pt x="2367" y="704"/>
                </a:lnTo>
                <a:lnTo>
                  <a:pt x="2367" y="693"/>
                </a:lnTo>
                <a:lnTo>
                  <a:pt x="2386" y="693"/>
                </a:lnTo>
                <a:lnTo>
                  <a:pt x="2386" y="682"/>
                </a:lnTo>
                <a:lnTo>
                  <a:pt x="2394" y="682"/>
                </a:lnTo>
                <a:lnTo>
                  <a:pt x="2394" y="672"/>
                </a:lnTo>
                <a:lnTo>
                  <a:pt x="2440" y="672"/>
                </a:lnTo>
                <a:lnTo>
                  <a:pt x="2440" y="661"/>
                </a:lnTo>
                <a:lnTo>
                  <a:pt x="2445" y="661"/>
                </a:lnTo>
                <a:lnTo>
                  <a:pt x="2445" y="650"/>
                </a:lnTo>
                <a:lnTo>
                  <a:pt x="2448" y="650"/>
                </a:lnTo>
                <a:lnTo>
                  <a:pt x="2448" y="640"/>
                </a:lnTo>
                <a:lnTo>
                  <a:pt x="2473" y="640"/>
                </a:lnTo>
                <a:lnTo>
                  <a:pt x="2473" y="629"/>
                </a:lnTo>
                <a:lnTo>
                  <a:pt x="2508" y="629"/>
                </a:lnTo>
                <a:lnTo>
                  <a:pt x="2508" y="608"/>
                </a:lnTo>
                <a:lnTo>
                  <a:pt x="2522" y="608"/>
                </a:lnTo>
                <a:lnTo>
                  <a:pt x="2522" y="597"/>
                </a:lnTo>
                <a:lnTo>
                  <a:pt x="2577" y="597"/>
                </a:lnTo>
                <a:lnTo>
                  <a:pt x="2577" y="586"/>
                </a:lnTo>
                <a:lnTo>
                  <a:pt x="2638" y="586"/>
                </a:lnTo>
                <a:lnTo>
                  <a:pt x="2638" y="576"/>
                </a:lnTo>
                <a:lnTo>
                  <a:pt x="2642" y="576"/>
                </a:lnTo>
                <a:lnTo>
                  <a:pt x="2642" y="565"/>
                </a:lnTo>
                <a:lnTo>
                  <a:pt x="2662" y="565"/>
                </a:lnTo>
                <a:lnTo>
                  <a:pt x="2662" y="554"/>
                </a:lnTo>
                <a:lnTo>
                  <a:pt x="2663" y="554"/>
                </a:lnTo>
                <a:lnTo>
                  <a:pt x="2663" y="544"/>
                </a:lnTo>
                <a:lnTo>
                  <a:pt x="2672" y="544"/>
                </a:lnTo>
                <a:lnTo>
                  <a:pt x="2672" y="533"/>
                </a:lnTo>
                <a:lnTo>
                  <a:pt x="2690" y="533"/>
                </a:lnTo>
                <a:lnTo>
                  <a:pt x="2690" y="522"/>
                </a:lnTo>
                <a:lnTo>
                  <a:pt x="2698" y="522"/>
                </a:lnTo>
                <a:lnTo>
                  <a:pt x="2698" y="512"/>
                </a:lnTo>
                <a:lnTo>
                  <a:pt x="2712" y="512"/>
                </a:lnTo>
                <a:lnTo>
                  <a:pt x="2712" y="501"/>
                </a:lnTo>
                <a:lnTo>
                  <a:pt x="2724" y="501"/>
                </a:lnTo>
                <a:lnTo>
                  <a:pt x="2724" y="490"/>
                </a:lnTo>
                <a:lnTo>
                  <a:pt x="2729" y="490"/>
                </a:lnTo>
                <a:lnTo>
                  <a:pt x="2729" y="480"/>
                </a:lnTo>
                <a:lnTo>
                  <a:pt x="2731" y="480"/>
                </a:lnTo>
                <a:lnTo>
                  <a:pt x="2731" y="469"/>
                </a:lnTo>
                <a:lnTo>
                  <a:pt x="2736" y="469"/>
                </a:lnTo>
                <a:lnTo>
                  <a:pt x="2736" y="458"/>
                </a:lnTo>
                <a:lnTo>
                  <a:pt x="2738" y="458"/>
                </a:lnTo>
                <a:lnTo>
                  <a:pt x="2738" y="448"/>
                </a:lnTo>
                <a:lnTo>
                  <a:pt x="2765" y="448"/>
                </a:lnTo>
                <a:lnTo>
                  <a:pt x="2765" y="437"/>
                </a:lnTo>
                <a:lnTo>
                  <a:pt x="2796" y="437"/>
                </a:lnTo>
                <a:lnTo>
                  <a:pt x="2796" y="426"/>
                </a:lnTo>
                <a:lnTo>
                  <a:pt x="2809" y="426"/>
                </a:lnTo>
                <a:lnTo>
                  <a:pt x="2809" y="416"/>
                </a:lnTo>
                <a:lnTo>
                  <a:pt x="2818" y="416"/>
                </a:lnTo>
                <a:lnTo>
                  <a:pt x="2818" y="405"/>
                </a:lnTo>
                <a:lnTo>
                  <a:pt x="2832" y="405"/>
                </a:lnTo>
                <a:lnTo>
                  <a:pt x="2832" y="394"/>
                </a:lnTo>
                <a:lnTo>
                  <a:pt x="2858" y="394"/>
                </a:lnTo>
                <a:lnTo>
                  <a:pt x="2858" y="384"/>
                </a:lnTo>
                <a:lnTo>
                  <a:pt x="2867" y="384"/>
                </a:lnTo>
                <a:lnTo>
                  <a:pt x="2867" y="373"/>
                </a:lnTo>
                <a:lnTo>
                  <a:pt x="2936" y="373"/>
                </a:lnTo>
                <a:lnTo>
                  <a:pt x="2936" y="362"/>
                </a:lnTo>
                <a:lnTo>
                  <a:pt x="2949" y="362"/>
                </a:lnTo>
                <a:lnTo>
                  <a:pt x="2949" y="352"/>
                </a:lnTo>
                <a:lnTo>
                  <a:pt x="2960" y="352"/>
                </a:lnTo>
                <a:lnTo>
                  <a:pt x="2960" y="341"/>
                </a:lnTo>
                <a:lnTo>
                  <a:pt x="3000" y="341"/>
                </a:lnTo>
                <a:lnTo>
                  <a:pt x="3000" y="330"/>
                </a:lnTo>
                <a:lnTo>
                  <a:pt x="3001" y="330"/>
                </a:lnTo>
                <a:lnTo>
                  <a:pt x="3001" y="320"/>
                </a:lnTo>
                <a:lnTo>
                  <a:pt x="3003" y="320"/>
                </a:lnTo>
                <a:lnTo>
                  <a:pt x="3003" y="309"/>
                </a:lnTo>
                <a:lnTo>
                  <a:pt x="3009" y="309"/>
                </a:lnTo>
                <a:lnTo>
                  <a:pt x="3009" y="298"/>
                </a:lnTo>
                <a:lnTo>
                  <a:pt x="3028" y="298"/>
                </a:lnTo>
                <a:lnTo>
                  <a:pt x="3028" y="288"/>
                </a:lnTo>
                <a:lnTo>
                  <a:pt x="3054" y="288"/>
                </a:lnTo>
                <a:lnTo>
                  <a:pt x="3054" y="277"/>
                </a:lnTo>
                <a:lnTo>
                  <a:pt x="3077" y="277"/>
                </a:lnTo>
                <a:lnTo>
                  <a:pt x="3077" y="266"/>
                </a:lnTo>
                <a:lnTo>
                  <a:pt x="3090" y="266"/>
                </a:lnTo>
                <a:lnTo>
                  <a:pt x="3090" y="256"/>
                </a:lnTo>
                <a:lnTo>
                  <a:pt x="3103" y="256"/>
                </a:lnTo>
                <a:lnTo>
                  <a:pt x="3103" y="245"/>
                </a:lnTo>
                <a:lnTo>
                  <a:pt x="3116" y="245"/>
                </a:lnTo>
                <a:lnTo>
                  <a:pt x="3116" y="234"/>
                </a:lnTo>
                <a:lnTo>
                  <a:pt x="3177" y="234"/>
                </a:lnTo>
                <a:lnTo>
                  <a:pt x="3177" y="224"/>
                </a:lnTo>
                <a:lnTo>
                  <a:pt x="3205" y="224"/>
                </a:lnTo>
                <a:lnTo>
                  <a:pt x="3205" y="213"/>
                </a:lnTo>
                <a:lnTo>
                  <a:pt x="3218" y="213"/>
                </a:lnTo>
                <a:lnTo>
                  <a:pt x="3218" y="202"/>
                </a:lnTo>
                <a:lnTo>
                  <a:pt x="3229" y="202"/>
                </a:lnTo>
                <a:lnTo>
                  <a:pt x="3229" y="192"/>
                </a:lnTo>
                <a:lnTo>
                  <a:pt x="3280" y="192"/>
                </a:lnTo>
                <a:lnTo>
                  <a:pt x="3280" y="181"/>
                </a:lnTo>
                <a:lnTo>
                  <a:pt x="3312" y="181"/>
                </a:lnTo>
                <a:lnTo>
                  <a:pt x="3312" y="170"/>
                </a:lnTo>
                <a:lnTo>
                  <a:pt x="3349" y="170"/>
                </a:lnTo>
                <a:lnTo>
                  <a:pt x="3349" y="160"/>
                </a:lnTo>
                <a:lnTo>
                  <a:pt x="3361" y="160"/>
                </a:lnTo>
                <a:lnTo>
                  <a:pt x="3361" y="149"/>
                </a:lnTo>
                <a:lnTo>
                  <a:pt x="3408" y="149"/>
                </a:lnTo>
                <a:lnTo>
                  <a:pt x="3408" y="138"/>
                </a:lnTo>
                <a:lnTo>
                  <a:pt x="3413" y="138"/>
                </a:lnTo>
                <a:lnTo>
                  <a:pt x="3413" y="128"/>
                </a:lnTo>
                <a:lnTo>
                  <a:pt x="3470" y="128"/>
                </a:lnTo>
                <a:lnTo>
                  <a:pt x="3470" y="117"/>
                </a:lnTo>
                <a:lnTo>
                  <a:pt x="3602" y="117"/>
                </a:lnTo>
                <a:lnTo>
                  <a:pt x="3602" y="106"/>
                </a:lnTo>
                <a:lnTo>
                  <a:pt x="3616" y="106"/>
                </a:lnTo>
                <a:lnTo>
                  <a:pt x="3616" y="96"/>
                </a:lnTo>
                <a:lnTo>
                  <a:pt x="3624" y="96"/>
                </a:lnTo>
                <a:lnTo>
                  <a:pt x="3624" y="85"/>
                </a:lnTo>
                <a:lnTo>
                  <a:pt x="3758" y="85"/>
                </a:lnTo>
                <a:lnTo>
                  <a:pt x="3758" y="74"/>
                </a:lnTo>
                <a:lnTo>
                  <a:pt x="3765" y="74"/>
                </a:lnTo>
                <a:lnTo>
                  <a:pt x="3765" y="64"/>
                </a:lnTo>
                <a:lnTo>
                  <a:pt x="3828" y="64"/>
                </a:lnTo>
                <a:lnTo>
                  <a:pt x="3828" y="53"/>
                </a:lnTo>
                <a:lnTo>
                  <a:pt x="3897" y="53"/>
                </a:lnTo>
                <a:lnTo>
                  <a:pt x="3897" y="42"/>
                </a:lnTo>
                <a:lnTo>
                  <a:pt x="3900" y="42"/>
                </a:lnTo>
                <a:lnTo>
                  <a:pt x="3900" y="32"/>
                </a:lnTo>
                <a:lnTo>
                  <a:pt x="3971" y="32"/>
                </a:lnTo>
                <a:lnTo>
                  <a:pt x="3971" y="21"/>
                </a:lnTo>
                <a:lnTo>
                  <a:pt x="4198" y="21"/>
                </a:lnTo>
                <a:lnTo>
                  <a:pt x="4198" y="10"/>
                </a:lnTo>
                <a:lnTo>
                  <a:pt x="4267" y="10"/>
                </a:lnTo>
                <a:lnTo>
                  <a:pt x="4267" y="0"/>
                </a:lnTo>
                <a:lnTo>
                  <a:pt x="4285" y="0"/>
                </a:lnTo>
              </a:path>
            </a:pathLst>
          </a:custGeom>
          <a:noFill/>
          <a:ln w="2222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26679" name="Group 27651" descr=" 26679"/>
          <p:cNvGrpSpPr>
            <a:grpSpLocks noChangeAspect="1"/>
          </p:cNvGrpSpPr>
          <p:nvPr/>
        </p:nvGrpSpPr>
        <p:grpSpPr bwMode="auto">
          <a:xfrm>
            <a:off x="4484688" y="1646238"/>
            <a:ext cx="4659312" cy="3379543"/>
            <a:chOff x="4622349" y="3128825"/>
            <a:chExt cx="4028135" cy="2856847"/>
          </a:xfrm>
        </p:grpSpPr>
        <p:grpSp>
          <p:nvGrpSpPr>
            <p:cNvPr id="26683" name="Group 27647"/>
            <p:cNvGrpSpPr>
              <a:grpSpLocks/>
            </p:cNvGrpSpPr>
            <p:nvPr/>
          </p:nvGrpSpPr>
          <p:grpSpPr bwMode="auto">
            <a:xfrm>
              <a:off x="5295058" y="3328049"/>
              <a:ext cx="2000250" cy="2196909"/>
              <a:chOff x="5295058" y="3328049"/>
              <a:chExt cx="2000250" cy="2196909"/>
            </a:xfrm>
          </p:grpSpPr>
          <p:cxnSp>
            <p:nvCxnSpPr>
              <p:cNvPr id="26759" name="Straight Connector 251"/>
              <p:cNvCxnSpPr>
                <a:cxnSpLocks noChangeShapeType="1"/>
              </p:cNvCxnSpPr>
              <p:nvPr/>
            </p:nvCxnSpPr>
            <p:spPr bwMode="auto">
              <a:xfrm>
                <a:off x="6751833" y="5366393"/>
                <a:ext cx="0" cy="7115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60" name="Straight Connector 253"/>
              <p:cNvCxnSpPr>
                <a:cxnSpLocks noChangeShapeType="1"/>
              </p:cNvCxnSpPr>
              <p:nvPr/>
            </p:nvCxnSpPr>
            <p:spPr bwMode="auto">
              <a:xfrm>
                <a:off x="6551351" y="5292456"/>
                <a:ext cx="0" cy="7115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61" name="Straight Connector 254"/>
              <p:cNvCxnSpPr>
                <a:cxnSpLocks noChangeShapeType="1"/>
              </p:cNvCxnSpPr>
              <p:nvPr/>
            </p:nvCxnSpPr>
            <p:spPr bwMode="auto">
              <a:xfrm>
                <a:off x="6463776" y="5292456"/>
                <a:ext cx="0" cy="7115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62" name="Straight Connector 255"/>
              <p:cNvCxnSpPr>
                <a:cxnSpLocks noChangeShapeType="1"/>
              </p:cNvCxnSpPr>
              <p:nvPr/>
            </p:nvCxnSpPr>
            <p:spPr bwMode="auto">
              <a:xfrm>
                <a:off x="6329836" y="5229929"/>
                <a:ext cx="0" cy="7115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63" name="Straight Connector 256"/>
              <p:cNvCxnSpPr>
                <a:cxnSpLocks noChangeShapeType="1"/>
              </p:cNvCxnSpPr>
              <p:nvPr/>
            </p:nvCxnSpPr>
            <p:spPr bwMode="auto">
              <a:xfrm>
                <a:off x="6286047" y="5198961"/>
                <a:ext cx="0" cy="7115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64" name="Straight Connector 257"/>
              <p:cNvCxnSpPr>
                <a:cxnSpLocks noChangeShapeType="1"/>
              </p:cNvCxnSpPr>
              <p:nvPr/>
            </p:nvCxnSpPr>
            <p:spPr bwMode="auto">
              <a:xfrm>
                <a:off x="6100591" y="5138967"/>
                <a:ext cx="0" cy="7115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65" name="Straight Connector 258"/>
              <p:cNvCxnSpPr>
                <a:cxnSpLocks noChangeShapeType="1"/>
              </p:cNvCxnSpPr>
              <p:nvPr/>
            </p:nvCxnSpPr>
            <p:spPr bwMode="auto">
              <a:xfrm>
                <a:off x="6059808" y="5114072"/>
                <a:ext cx="0" cy="7115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66" name="Straight Connector 259"/>
              <p:cNvCxnSpPr>
                <a:cxnSpLocks noChangeShapeType="1"/>
              </p:cNvCxnSpPr>
              <p:nvPr/>
            </p:nvCxnSpPr>
            <p:spPr bwMode="auto">
              <a:xfrm>
                <a:off x="5967080" y="5048250"/>
                <a:ext cx="0" cy="7115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67" name="Straight Connector 260"/>
              <p:cNvCxnSpPr>
                <a:cxnSpLocks noChangeShapeType="1"/>
              </p:cNvCxnSpPr>
              <p:nvPr/>
            </p:nvCxnSpPr>
            <p:spPr bwMode="auto">
              <a:xfrm>
                <a:off x="5879503" y="5020401"/>
                <a:ext cx="0" cy="7115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68" name="Straight Connector 261"/>
              <p:cNvCxnSpPr>
                <a:cxnSpLocks noChangeShapeType="1"/>
              </p:cNvCxnSpPr>
              <p:nvPr/>
            </p:nvCxnSpPr>
            <p:spPr bwMode="auto">
              <a:xfrm>
                <a:off x="5864049" y="5017869"/>
                <a:ext cx="0" cy="7115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69" name="Straight Connector 262"/>
              <p:cNvCxnSpPr>
                <a:cxnSpLocks noChangeShapeType="1"/>
              </p:cNvCxnSpPr>
              <p:nvPr/>
            </p:nvCxnSpPr>
            <p:spPr bwMode="auto">
              <a:xfrm>
                <a:off x="5706927" y="4739388"/>
                <a:ext cx="0" cy="7115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70" name="Straight Connector 263"/>
              <p:cNvCxnSpPr>
                <a:cxnSpLocks noChangeShapeType="1"/>
              </p:cNvCxnSpPr>
              <p:nvPr/>
            </p:nvCxnSpPr>
            <p:spPr bwMode="auto">
              <a:xfrm>
                <a:off x="5676018" y="4706476"/>
                <a:ext cx="0" cy="7115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71" name="Straight Connector 264"/>
              <p:cNvCxnSpPr>
                <a:cxnSpLocks noChangeShapeType="1"/>
              </p:cNvCxnSpPr>
              <p:nvPr/>
            </p:nvCxnSpPr>
            <p:spPr bwMode="auto">
              <a:xfrm>
                <a:off x="5632229" y="4640654"/>
                <a:ext cx="0" cy="7115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72" name="Straight Connector 265"/>
              <p:cNvCxnSpPr>
                <a:cxnSpLocks noChangeShapeType="1"/>
              </p:cNvCxnSpPr>
              <p:nvPr/>
            </p:nvCxnSpPr>
            <p:spPr bwMode="auto">
              <a:xfrm>
                <a:off x="5470385" y="4127151"/>
                <a:ext cx="0" cy="7115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73" name="Straight Connector 266"/>
              <p:cNvCxnSpPr>
                <a:cxnSpLocks noChangeShapeType="1"/>
              </p:cNvCxnSpPr>
              <p:nvPr/>
            </p:nvCxnSpPr>
            <p:spPr bwMode="auto">
              <a:xfrm>
                <a:off x="5424021" y="3965126"/>
                <a:ext cx="0" cy="7115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2" name="Freeform 267"/>
              <p:cNvSpPr/>
              <p:nvPr/>
            </p:nvSpPr>
            <p:spPr bwMode="auto">
              <a:xfrm>
                <a:off x="5294849" y="3327436"/>
                <a:ext cx="2001030" cy="2198147"/>
              </a:xfrm>
              <a:custGeom>
                <a:avLst/>
                <a:gdLst>
                  <a:gd name="connsiteX0" fmla="*/ 0 w 2000250"/>
                  <a:gd name="connsiteY0" fmla="*/ 0 h 2235200"/>
                  <a:gd name="connsiteX1" fmla="*/ 57150 w 2000250"/>
                  <a:gd name="connsiteY1" fmla="*/ 304800 h 2235200"/>
                  <a:gd name="connsiteX2" fmla="*/ 104775 w 2000250"/>
                  <a:gd name="connsiteY2" fmla="*/ 539750 h 2235200"/>
                  <a:gd name="connsiteX3" fmla="*/ 133350 w 2000250"/>
                  <a:gd name="connsiteY3" fmla="*/ 673100 h 2235200"/>
                  <a:gd name="connsiteX4" fmla="*/ 161925 w 2000250"/>
                  <a:gd name="connsiteY4" fmla="*/ 806450 h 2235200"/>
                  <a:gd name="connsiteX5" fmla="*/ 174625 w 2000250"/>
                  <a:gd name="connsiteY5" fmla="*/ 850900 h 2235200"/>
                  <a:gd name="connsiteX6" fmla="*/ 187325 w 2000250"/>
                  <a:gd name="connsiteY6" fmla="*/ 914400 h 2235200"/>
                  <a:gd name="connsiteX7" fmla="*/ 209550 w 2000250"/>
                  <a:gd name="connsiteY7" fmla="*/ 1003300 h 2235200"/>
                  <a:gd name="connsiteX8" fmla="*/ 234950 w 2000250"/>
                  <a:gd name="connsiteY8" fmla="*/ 1057275 h 2235200"/>
                  <a:gd name="connsiteX9" fmla="*/ 241300 w 2000250"/>
                  <a:gd name="connsiteY9" fmla="*/ 1114425 h 2235200"/>
                  <a:gd name="connsiteX10" fmla="*/ 266700 w 2000250"/>
                  <a:gd name="connsiteY10" fmla="*/ 1171575 h 2235200"/>
                  <a:gd name="connsiteX11" fmla="*/ 279400 w 2000250"/>
                  <a:gd name="connsiteY11" fmla="*/ 1209675 h 2235200"/>
                  <a:gd name="connsiteX12" fmla="*/ 292100 w 2000250"/>
                  <a:gd name="connsiteY12" fmla="*/ 1260475 h 2235200"/>
                  <a:gd name="connsiteX13" fmla="*/ 304800 w 2000250"/>
                  <a:gd name="connsiteY13" fmla="*/ 1317625 h 2235200"/>
                  <a:gd name="connsiteX14" fmla="*/ 320675 w 2000250"/>
                  <a:gd name="connsiteY14" fmla="*/ 1362075 h 2235200"/>
                  <a:gd name="connsiteX15" fmla="*/ 346075 w 2000250"/>
                  <a:gd name="connsiteY15" fmla="*/ 1409700 h 2235200"/>
                  <a:gd name="connsiteX16" fmla="*/ 400050 w 2000250"/>
                  <a:gd name="connsiteY16" fmla="*/ 1466850 h 2235200"/>
                  <a:gd name="connsiteX17" fmla="*/ 415925 w 2000250"/>
                  <a:gd name="connsiteY17" fmla="*/ 1492250 h 2235200"/>
                  <a:gd name="connsiteX18" fmla="*/ 431800 w 2000250"/>
                  <a:gd name="connsiteY18" fmla="*/ 1536700 h 2235200"/>
                  <a:gd name="connsiteX19" fmla="*/ 457200 w 2000250"/>
                  <a:gd name="connsiteY19" fmla="*/ 1584325 h 2235200"/>
                  <a:gd name="connsiteX20" fmla="*/ 476250 w 2000250"/>
                  <a:gd name="connsiteY20" fmla="*/ 1625600 h 2235200"/>
                  <a:gd name="connsiteX21" fmla="*/ 504825 w 2000250"/>
                  <a:gd name="connsiteY21" fmla="*/ 1660525 h 2235200"/>
                  <a:gd name="connsiteX22" fmla="*/ 530225 w 2000250"/>
                  <a:gd name="connsiteY22" fmla="*/ 1695450 h 2235200"/>
                  <a:gd name="connsiteX23" fmla="*/ 542925 w 2000250"/>
                  <a:gd name="connsiteY23" fmla="*/ 1720850 h 2235200"/>
                  <a:gd name="connsiteX24" fmla="*/ 549275 w 2000250"/>
                  <a:gd name="connsiteY24" fmla="*/ 1730375 h 2235200"/>
                  <a:gd name="connsiteX25" fmla="*/ 549275 w 2000250"/>
                  <a:gd name="connsiteY25" fmla="*/ 1765300 h 2235200"/>
                  <a:gd name="connsiteX26" fmla="*/ 612775 w 2000250"/>
                  <a:gd name="connsiteY26" fmla="*/ 1765300 h 2235200"/>
                  <a:gd name="connsiteX27" fmla="*/ 612775 w 2000250"/>
                  <a:gd name="connsiteY27" fmla="*/ 1793875 h 2235200"/>
                  <a:gd name="connsiteX28" fmla="*/ 692150 w 2000250"/>
                  <a:gd name="connsiteY28" fmla="*/ 1793875 h 2235200"/>
                  <a:gd name="connsiteX29" fmla="*/ 692150 w 2000250"/>
                  <a:gd name="connsiteY29" fmla="*/ 1863725 h 2235200"/>
                  <a:gd name="connsiteX30" fmla="*/ 781050 w 2000250"/>
                  <a:gd name="connsiteY30" fmla="*/ 1863725 h 2235200"/>
                  <a:gd name="connsiteX31" fmla="*/ 781050 w 2000250"/>
                  <a:gd name="connsiteY31" fmla="*/ 1895475 h 2235200"/>
                  <a:gd name="connsiteX32" fmla="*/ 889000 w 2000250"/>
                  <a:gd name="connsiteY32" fmla="*/ 1895475 h 2235200"/>
                  <a:gd name="connsiteX33" fmla="*/ 889000 w 2000250"/>
                  <a:gd name="connsiteY33" fmla="*/ 1930400 h 2235200"/>
                  <a:gd name="connsiteX34" fmla="*/ 927100 w 2000250"/>
                  <a:gd name="connsiteY34" fmla="*/ 1930400 h 2235200"/>
                  <a:gd name="connsiteX35" fmla="*/ 927100 w 2000250"/>
                  <a:gd name="connsiteY35" fmla="*/ 1946275 h 2235200"/>
                  <a:gd name="connsiteX36" fmla="*/ 1022350 w 2000250"/>
                  <a:gd name="connsiteY36" fmla="*/ 1946275 h 2235200"/>
                  <a:gd name="connsiteX37" fmla="*/ 1022350 w 2000250"/>
                  <a:gd name="connsiteY37" fmla="*/ 1974850 h 2235200"/>
                  <a:gd name="connsiteX38" fmla="*/ 1063625 w 2000250"/>
                  <a:gd name="connsiteY38" fmla="*/ 1974850 h 2235200"/>
                  <a:gd name="connsiteX39" fmla="*/ 1063625 w 2000250"/>
                  <a:gd name="connsiteY39" fmla="*/ 2035175 h 2235200"/>
                  <a:gd name="connsiteX40" fmla="*/ 1289050 w 2000250"/>
                  <a:gd name="connsiteY40" fmla="*/ 2035175 h 2235200"/>
                  <a:gd name="connsiteX41" fmla="*/ 1289050 w 2000250"/>
                  <a:gd name="connsiteY41" fmla="*/ 2035175 h 2235200"/>
                  <a:gd name="connsiteX42" fmla="*/ 1393825 w 2000250"/>
                  <a:gd name="connsiteY42" fmla="*/ 2035175 h 2235200"/>
                  <a:gd name="connsiteX43" fmla="*/ 1393825 w 2000250"/>
                  <a:gd name="connsiteY43" fmla="*/ 2076450 h 2235200"/>
                  <a:gd name="connsiteX44" fmla="*/ 1425575 w 2000250"/>
                  <a:gd name="connsiteY44" fmla="*/ 2076450 h 2235200"/>
                  <a:gd name="connsiteX45" fmla="*/ 1425575 w 2000250"/>
                  <a:gd name="connsiteY45" fmla="*/ 2117725 h 2235200"/>
                  <a:gd name="connsiteX46" fmla="*/ 1530350 w 2000250"/>
                  <a:gd name="connsiteY46" fmla="*/ 2117725 h 2235200"/>
                  <a:gd name="connsiteX47" fmla="*/ 1530350 w 2000250"/>
                  <a:gd name="connsiteY47" fmla="*/ 2149475 h 2235200"/>
                  <a:gd name="connsiteX48" fmla="*/ 1593850 w 2000250"/>
                  <a:gd name="connsiteY48" fmla="*/ 2149475 h 2235200"/>
                  <a:gd name="connsiteX49" fmla="*/ 1593850 w 2000250"/>
                  <a:gd name="connsiteY49" fmla="*/ 2178050 h 2235200"/>
                  <a:gd name="connsiteX50" fmla="*/ 1965325 w 2000250"/>
                  <a:gd name="connsiteY50" fmla="*/ 2178050 h 2235200"/>
                  <a:gd name="connsiteX51" fmla="*/ 1965325 w 2000250"/>
                  <a:gd name="connsiteY51" fmla="*/ 2212975 h 2235200"/>
                  <a:gd name="connsiteX52" fmla="*/ 2000250 w 2000250"/>
                  <a:gd name="connsiteY52" fmla="*/ 2212975 h 2235200"/>
                  <a:gd name="connsiteX53" fmla="*/ 2000250 w 2000250"/>
                  <a:gd name="connsiteY53" fmla="*/ 2235200 h 223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000250" h="2235200">
                    <a:moveTo>
                      <a:pt x="0" y="0"/>
                    </a:moveTo>
                    <a:lnTo>
                      <a:pt x="57150" y="304800"/>
                    </a:lnTo>
                    <a:lnTo>
                      <a:pt x="104775" y="539750"/>
                    </a:lnTo>
                    <a:lnTo>
                      <a:pt x="133350" y="673100"/>
                    </a:lnTo>
                    <a:lnTo>
                      <a:pt x="161925" y="806450"/>
                    </a:lnTo>
                    <a:lnTo>
                      <a:pt x="174625" y="850900"/>
                    </a:lnTo>
                    <a:lnTo>
                      <a:pt x="187325" y="914400"/>
                    </a:lnTo>
                    <a:lnTo>
                      <a:pt x="209550" y="1003300"/>
                    </a:lnTo>
                    <a:lnTo>
                      <a:pt x="234950" y="1057275"/>
                    </a:lnTo>
                    <a:lnTo>
                      <a:pt x="241300" y="1114425"/>
                    </a:lnTo>
                    <a:lnTo>
                      <a:pt x="266700" y="1171575"/>
                    </a:lnTo>
                    <a:lnTo>
                      <a:pt x="279400" y="1209675"/>
                    </a:lnTo>
                    <a:lnTo>
                      <a:pt x="292100" y="1260475"/>
                    </a:lnTo>
                    <a:lnTo>
                      <a:pt x="304800" y="1317625"/>
                    </a:lnTo>
                    <a:lnTo>
                      <a:pt x="320675" y="1362075"/>
                    </a:lnTo>
                    <a:lnTo>
                      <a:pt x="346075" y="1409700"/>
                    </a:lnTo>
                    <a:lnTo>
                      <a:pt x="400050" y="1466850"/>
                    </a:lnTo>
                    <a:lnTo>
                      <a:pt x="415925" y="1492250"/>
                    </a:lnTo>
                    <a:lnTo>
                      <a:pt x="431800" y="1536700"/>
                    </a:lnTo>
                    <a:lnTo>
                      <a:pt x="457200" y="1584325"/>
                    </a:lnTo>
                    <a:lnTo>
                      <a:pt x="476250" y="1625600"/>
                    </a:lnTo>
                    <a:lnTo>
                      <a:pt x="504825" y="1660525"/>
                    </a:lnTo>
                    <a:lnTo>
                      <a:pt x="530225" y="1695450"/>
                    </a:lnTo>
                    <a:lnTo>
                      <a:pt x="542925" y="1720850"/>
                    </a:lnTo>
                    <a:lnTo>
                      <a:pt x="549275" y="1730375"/>
                    </a:lnTo>
                    <a:lnTo>
                      <a:pt x="549275" y="1765300"/>
                    </a:lnTo>
                    <a:lnTo>
                      <a:pt x="612775" y="1765300"/>
                    </a:lnTo>
                    <a:lnTo>
                      <a:pt x="612775" y="1793875"/>
                    </a:lnTo>
                    <a:lnTo>
                      <a:pt x="692150" y="1793875"/>
                    </a:lnTo>
                    <a:lnTo>
                      <a:pt x="692150" y="1863725"/>
                    </a:lnTo>
                    <a:lnTo>
                      <a:pt x="781050" y="1863725"/>
                    </a:lnTo>
                    <a:lnTo>
                      <a:pt x="781050" y="1895475"/>
                    </a:lnTo>
                    <a:lnTo>
                      <a:pt x="889000" y="1895475"/>
                    </a:lnTo>
                    <a:lnTo>
                      <a:pt x="889000" y="1930400"/>
                    </a:lnTo>
                    <a:lnTo>
                      <a:pt x="927100" y="1930400"/>
                    </a:lnTo>
                    <a:lnTo>
                      <a:pt x="927100" y="1946275"/>
                    </a:lnTo>
                    <a:lnTo>
                      <a:pt x="1022350" y="1946275"/>
                    </a:lnTo>
                    <a:lnTo>
                      <a:pt x="1022350" y="1974850"/>
                    </a:lnTo>
                    <a:lnTo>
                      <a:pt x="1063625" y="1974850"/>
                    </a:lnTo>
                    <a:lnTo>
                      <a:pt x="1063625" y="2035175"/>
                    </a:lnTo>
                    <a:lnTo>
                      <a:pt x="1289050" y="2035175"/>
                    </a:lnTo>
                    <a:lnTo>
                      <a:pt x="1289050" y="2035175"/>
                    </a:lnTo>
                    <a:lnTo>
                      <a:pt x="1393825" y="2035175"/>
                    </a:lnTo>
                    <a:lnTo>
                      <a:pt x="1393825" y="2076450"/>
                    </a:lnTo>
                    <a:lnTo>
                      <a:pt x="1425575" y="2076450"/>
                    </a:lnTo>
                    <a:lnTo>
                      <a:pt x="1425575" y="2117725"/>
                    </a:lnTo>
                    <a:lnTo>
                      <a:pt x="1530350" y="2117725"/>
                    </a:lnTo>
                    <a:lnTo>
                      <a:pt x="1530350" y="2149475"/>
                    </a:lnTo>
                    <a:lnTo>
                      <a:pt x="1593850" y="2149475"/>
                    </a:lnTo>
                    <a:lnTo>
                      <a:pt x="1593850" y="2178050"/>
                    </a:lnTo>
                    <a:lnTo>
                      <a:pt x="1965325" y="2178050"/>
                    </a:lnTo>
                    <a:lnTo>
                      <a:pt x="1965325" y="2212975"/>
                    </a:lnTo>
                    <a:lnTo>
                      <a:pt x="2000250" y="2212975"/>
                    </a:lnTo>
                    <a:lnTo>
                      <a:pt x="2000250" y="2235200"/>
                    </a:lnTo>
                  </a:path>
                </a:pathLst>
              </a:custGeom>
              <a:noFill/>
              <a:ln w="28575" cap="sq">
                <a:solidFill>
                  <a:srgbClr val="FFFF0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US" sz="2400" b="1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63" name="Straight Connector 18"/>
            <p:cNvCxnSpPr/>
            <p:nvPr/>
          </p:nvCxnSpPr>
          <p:spPr>
            <a:xfrm>
              <a:off x="5220736" y="3315358"/>
              <a:ext cx="6313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686" name="TextBox 19"/>
            <p:cNvSpPr txBox="1">
              <a:spLocks noChangeArrowheads="1"/>
            </p:cNvSpPr>
            <p:nvPr/>
          </p:nvSpPr>
          <p:spPr bwMode="auto">
            <a:xfrm>
              <a:off x="4622349" y="3244167"/>
              <a:ext cx="568272" cy="14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100">
                  <a:solidFill>
                    <a:srgbClr val="FFFFFF"/>
                  </a:solidFill>
                  <a:cs typeface="Arial" charset="0"/>
                </a:rPr>
                <a:t>100%</a:t>
              </a:r>
            </a:p>
          </p:txBody>
        </p:sp>
        <p:cxnSp>
          <p:nvCxnSpPr>
            <p:cNvPr id="65" name="Straight Connector 20"/>
            <p:cNvCxnSpPr/>
            <p:nvPr/>
          </p:nvCxnSpPr>
          <p:spPr>
            <a:xfrm>
              <a:off x="5220736" y="3760892"/>
              <a:ext cx="6313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688" name="TextBox 21"/>
            <p:cNvSpPr txBox="1">
              <a:spLocks noChangeArrowheads="1"/>
            </p:cNvSpPr>
            <p:nvPr/>
          </p:nvSpPr>
          <p:spPr bwMode="auto">
            <a:xfrm>
              <a:off x="4622349" y="3688966"/>
              <a:ext cx="568272" cy="14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100">
                  <a:solidFill>
                    <a:srgbClr val="FFFFFF"/>
                  </a:solidFill>
                  <a:cs typeface="Arial" charset="0"/>
                </a:rPr>
                <a:t>80%</a:t>
              </a:r>
            </a:p>
          </p:txBody>
        </p:sp>
        <p:cxnSp>
          <p:nvCxnSpPr>
            <p:cNvPr id="67" name="Straight Connector 22"/>
            <p:cNvCxnSpPr/>
            <p:nvPr/>
          </p:nvCxnSpPr>
          <p:spPr>
            <a:xfrm>
              <a:off x="5220736" y="4205085"/>
              <a:ext cx="6313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690" name="TextBox 23"/>
            <p:cNvSpPr txBox="1">
              <a:spLocks noChangeArrowheads="1"/>
            </p:cNvSpPr>
            <p:nvPr/>
          </p:nvSpPr>
          <p:spPr bwMode="auto">
            <a:xfrm>
              <a:off x="4622349" y="4133765"/>
              <a:ext cx="568272" cy="14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100" dirty="0">
                  <a:solidFill>
                    <a:srgbClr val="FFFFFF"/>
                  </a:solidFill>
                  <a:cs typeface="Arial" charset="0"/>
                </a:rPr>
                <a:t>60%</a:t>
              </a:r>
            </a:p>
          </p:txBody>
        </p:sp>
        <p:cxnSp>
          <p:nvCxnSpPr>
            <p:cNvPr id="69" name="Straight Connector 24"/>
            <p:cNvCxnSpPr/>
            <p:nvPr/>
          </p:nvCxnSpPr>
          <p:spPr>
            <a:xfrm>
              <a:off x="5220736" y="4650619"/>
              <a:ext cx="6313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692" name="TextBox 25"/>
            <p:cNvSpPr txBox="1">
              <a:spLocks noChangeArrowheads="1"/>
            </p:cNvSpPr>
            <p:nvPr/>
          </p:nvSpPr>
          <p:spPr bwMode="auto">
            <a:xfrm>
              <a:off x="4622349" y="4578564"/>
              <a:ext cx="568272" cy="14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100">
                  <a:solidFill>
                    <a:srgbClr val="FFFFFF"/>
                  </a:solidFill>
                  <a:cs typeface="Arial" charset="0"/>
                </a:rPr>
                <a:t>40%</a:t>
              </a:r>
            </a:p>
          </p:txBody>
        </p:sp>
        <p:cxnSp>
          <p:nvCxnSpPr>
            <p:cNvPr id="71" name="Straight Connector 26"/>
            <p:cNvCxnSpPr/>
            <p:nvPr/>
          </p:nvCxnSpPr>
          <p:spPr>
            <a:xfrm>
              <a:off x="5220736" y="5096153"/>
              <a:ext cx="6313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694" name="TextBox 27"/>
            <p:cNvSpPr txBox="1">
              <a:spLocks noChangeArrowheads="1"/>
            </p:cNvSpPr>
            <p:nvPr/>
          </p:nvSpPr>
          <p:spPr bwMode="auto">
            <a:xfrm>
              <a:off x="4622349" y="5023363"/>
              <a:ext cx="568272" cy="14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100">
                  <a:solidFill>
                    <a:srgbClr val="FFFFFF"/>
                  </a:solidFill>
                  <a:cs typeface="Arial" charset="0"/>
                </a:rPr>
                <a:t>20%</a:t>
              </a:r>
            </a:p>
          </p:txBody>
        </p:sp>
        <p:cxnSp>
          <p:nvCxnSpPr>
            <p:cNvPr id="73" name="Straight Connector 28"/>
            <p:cNvCxnSpPr/>
            <p:nvPr/>
          </p:nvCxnSpPr>
          <p:spPr>
            <a:xfrm>
              <a:off x="5220736" y="5540344"/>
              <a:ext cx="6313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696" name="TextBox 29"/>
            <p:cNvSpPr txBox="1">
              <a:spLocks noChangeArrowheads="1"/>
            </p:cNvSpPr>
            <p:nvPr/>
          </p:nvSpPr>
          <p:spPr bwMode="auto">
            <a:xfrm>
              <a:off x="4622349" y="5468163"/>
              <a:ext cx="568272" cy="14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100">
                  <a:solidFill>
                    <a:srgbClr val="FFFFFF"/>
                  </a:solidFill>
                  <a:cs typeface="Arial" charset="0"/>
                </a:rPr>
                <a:t>0</a:t>
              </a:r>
            </a:p>
          </p:txBody>
        </p:sp>
        <p:cxnSp>
          <p:nvCxnSpPr>
            <p:cNvPr id="75" name="Straight Connector 30"/>
            <p:cNvCxnSpPr/>
            <p:nvPr/>
          </p:nvCxnSpPr>
          <p:spPr>
            <a:xfrm rot="5400000">
              <a:off x="8298497" y="5577920"/>
              <a:ext cx="6441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698" name="TextBox 31"/>
            <p:cNvSpPr txBox="1">
              <a:spLocks noChangeArrowheads="1"/>
            </p:cNvSpPr>
            <p:nvPr/>
          </p:nvSpPr>
          <p:spPr bwMode="auto">
            <a:xfrm>
              <a:off x="8147590" y="5645015"/>
              <a:ext cx="368456" cy="14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100">
                  <a:solidFill>
                    <a:srgbClr val="FFFFFF"/>
                  </a:solidFill>
                  <a:cs typeface="Arial" charset="0"/>
                </a:rPr>
                <a:t>60</a:t>
              </a:r>
            </a:p>
          </p:txBody>
        </p:sp>
        <p:cxnSp>
          <p:nvCxnSpPr>
            <p:cNvPr id="77" name="Straight Connector 32"/>
            <p:cNvCxnSpPr/>
            <p:nvPr/>
          </p:nvCxnSpPr>
          <p:spPr>
            <a:xfrm rot="5400000">
              <a:off x="7689130" y="5577920"/>
              <a:ext cx="6441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700" name="TextBox 33"/>
            <p:cNvSpPr txBox="1">
              <a:spLocks noChangeArrowheads="1"/>
            </p:cNvSpPr>
            <p:nvPr/>
          </p:nvSpPr>
          <p:spPr bwMode="auto">
            <a:xfrm>
              <a:off x="7538337" y="5645015"/>
              <a:ext cx="368456" cy="14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100">
                  <a:solidFill>
                    <a:srgbClr val="FFFFFF"/>
                  </a:solidFill>
                  <a:cs typeface="Arial" charset="0"/>
                </a:rPr>
                <a:t>48</a:t>
              </a:r>
            </a:p>
          </p:txBody>
        </p:sp>
        <p:cxnSp>
          <p:nvCxnSpPr>
            <p:cNvPr id="79" name="Straight Connector 36"/>
            <p:cNvCxnSpPr/>
            <p:nvPr/>
          </p:nvCxnSpPr>
          <p:spPr>
            <a:xfrm rot="5400000">
              <a:off x="7079763" y="5577920"/>
              <a:ext cx="6441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702" name="TextBox 37"/>
            <p:cNvSpPr txBox="1">
              <a:spLocks noChangeArrowheads="1"/>
            </p:cNvSpPr>
            <p:nvPr/>
          </p:nvSpPr>
          <p:spPr bwMode="auto">
            <a:xfrm>
              <a:off x="6929084" y="5645015"/>
              <a:ext cx="368456" cy="14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100">
                  <a:solidFill>
                    <a:srgbClr val="FFFFFF"/>
                  </a:solidFill>
                  <a:cs typeface="Arial" charset="0"/>
                </a:rPr>
                <a:t>36</a:t>
              </a:r>
            </a:p>
          </p:txBody>
        </p:sp>
        <p:cxnSp>
          <p:nvCxnSpPr>
            <p:cNvPr id="81" name="Straight Connector 38"/>
            <p:cNvCxnSpPr/>
            <p:nvPr/>
          </p:nvCxnSpPr>
          <p:spPr>
            <a:xfrm rot="5400000">
              <a:off x="6470396" y="5577920"/>
              <a:ext cx="6441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704" name="TextBox 39"/>
            <p:cNvSpPr txBox="1">
              <a:spLocks noChangeArrowheads="1"/>
            </p:cNvSpPr>
            <p:nvPr/>
          </p:nvSpPr>
          <p:spPr bwMode="auto">
            <a:xfrm>
              <a:off x="6319831" y="5645015"/>
              <a:ext cx="368456" cy="14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100">
                  <a:solidFill>
                    <a:srgbClr val="FFFFFF"/>
                  </a:solidFill>
                  <a:cs typeface="Arial" charset="0"/>
                </a:rPr>
                <a:t>24</a:t>
              </a:r>
            </a:p>
          </p:txBody>
        </p:sp>
        <p:cxnSp>
          <p:nvCxnSpPr>
            <p:cNvPr id="83" name="Straight Connector 40"/>
            <p:cNvCxnSpPr/>
            <p:nvPr/>
          </p:nvCxnSpPr>
          <p:spPr>
            <a:xfrm rot="5400000">
              <a:off x="5862401" y="5577920"/>
              <a:ext cx="6441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706" name="TextBox 41"/>
            <p:cNvSpPr txBox="1">
              <a:spLocks noChangeArrowheads="1"/>
            </p:cNvSpPr>
            <p:nvPr/>
          </p:nvSpPr>
          <p:spPr bwMode="auto">
            <a:xfrm>
              <a:off x="5710578" y="5645015"/>
              <a:ext cx="368456" cy="14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100">
                  <a:solidFill>
                    <a:srgbClr val="FFFFFF"/>
                  </a:solidFill>
                  <a:cs typeface="Arial" charset="0"/>
                </a:rPr>
                <a:t>12</a:t>
              </a:r>
            </a:p>
          </p:txBody>
        </p:sp>
        <p:cxnSp>
          <p:nvCxnSpPr>
            <p:cNvPr id="85" name="Straight Connector 44"/>
            <p:cNvCxnSpPr/>
            <p:nvPr/>
          </p:nvCxnSpPr>
          <p:spPr>
            <a:xfrm rot="5400000">
              <a:off x="5253034" y="5577920"/>
              <a:ext cx="6441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708" name="TextBox 45"/>
            <p:cNvSpPr txBox="1">
              <a:spLocks noChangeArrowheads="1"/>
            </p:cNvSpPr>
            <p:nvPr/>
          </p:nvSpPr>
          <p:spPr bwMode="auto">
            <a:xfrm>
              <a:off x="5255715" y="5642540"/>
              <a:ext cx="368456" cy="14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100" dirty="0">
                  <a:solidFill>
                    <a:srgbClr val="FFFFFF"/>
                  </a:solidFill>
                  <a:cs typeface="Arial" charset="0"/>
                </a:rPr>
                <a:t>0</a:t>
              </a:r>
            </a:p>
          </p:txBody>
        </p:sp>
        <p:sp>
          <p:nvSpPr>
            <p:cNvPr id="26709" name="TextBox 46"/>
            <p:cNvSpPr txBox="1">
              <a:spLocks noChangeArrowheads="1"/>
            </p:cNvSpPr>
            <p:nvPr/>
          </p:nvSpPr>
          <p:spPr bwMode="auto">
            <a:xfrm>
              <a:off x="5290813" y="5829567"/>
              <a:ext cx="3044099" cy="156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FFFFFF"/>
                  </a:solidFill>
                  <a:cs typeface="Arial" charset="0"/>
                </a:rPr>
                <a:t>Months </a:t>
              </a:r>
              <a:r>
                <a:rPr lang="en-US" sz="1200" dirty="0" smtClean="0">
                  <a:solidFill>
                    <a:srgbClr val="FFFFFF"/>
                  </a:solidFill>
                  <a:cs typeface="Arial" charset="0"/>
                </a:rPr>
                <a:t>From </a:t>
              </a:r>
              <a:r>
                <a:rPr lang="en-US" sz="1200" dirty="0">
                  <a:solidFill>
                    <a:srgbClr val="FFFFFF"/>
                  </a:solidFill>
                  <a:cs typeface="Arial" charset="0"/>
                </a:rPr>
                <a:t>Time Zero</a:t>
              </a:r>
            </a:p>
          </p:txBody>
        </p:sp>
        <p:sp>
          <p:nvSpPr>
            <p:cNvPr id="26710" name="TextBox 252"/>
            <p:cNvSpPr txBox="1">
              <a:spLocks noChangeArrowheads="1"/>
            </p:cNvSpPr>
            <p:nvPr/>
          </p:nvSpPr>
          <p:spPr bwMode="auto">
            <a:xfrm>
              <a:off x="5562522" y="3128825"/>
              <a:ext cx="3087962" cy="733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tabLst>
                  <a:tab pos="2062163" algn="ctr"/>
                  <a:tab pos="2855913" algn="ctr"/>
                </a:tabLst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2062163" algn="ctr"/>
                  <a:tab pos="2855913" algn="ctr"/>
                </a:tabLs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2062163" algn="ctr"/>
                  <a:tab pos="2855913" algn="ctr"/>
                </a:tabLs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2062163" algn="ctr"/>
                  <a:tab pos="2855913" algn="ctr"/>
                </a:tabLs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2062163" algn="ctr"/>
                  <a:tab pos="2855913" algn="ctr"/>
                </a:tabLs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tabLst>
                  <a:tab pos="2062163" algn="ctr"/>
                  <a:tab pos="2855913" algn="ctr"/>
                </a:tabLs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tabLst>
                  <a:tab pos="2062163" algn="ctr"/>
                  <a:tab pos="2855913" algn="ctr"/>
                </a:tabLs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tabLst>
                  <a:tab pos="2062163" algn="ctr"/>
                  <a:tab pos="2855913" algn="ctr"/>
                </a:tabLs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tabLst>
                  <a:tab pos="2062163" algn="ctr"/>
                  <a:tab pos="2855913" algn="ctr"/>
                </a:tabLs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200" dirty="0">
                  <a:solidFill>
                    <a:srgbClr val="FFFFFF"/>
                  </a:solidFill>
                  <a:cs typeface="Arial" charset="0"/>
                </a:rPr>
                <a:t>		</a:t>
              </a:r>
            </a:p>
            <a:p>
              <a:pPr>
                <a:lnSpc>
                  <a:spcPct val="90000"/>
                </a:lnSpc>
              </a:pPr>
              <a:r>
                <a:rPr lang="en-US" sz="1200" dirty="0">
                  <a:solidFill>
                    <a:srgbClr val="FFFFFF"/>
                  </a:solidFill>
                  <a:cs typeface="Arial" charset="0"/>
                </a:rPr>
                <a:t>	    Events/N	     </a:t>
              </a:r>
              <a:r>
                <a:rPr lang="en-US" sz="1200" dirty="0" smtClean="0">
                  <a:solidFill>
                    <a:srgbClr val="FFFFFF"/>
                  </a:solidFill>
                  <a:cs typeface="Arial" charset="0"/>
                </a:rPr>
                <a:t>Median (m</a:t>
              </a:r>
              <a:r>
                <a:rPr lang="en-US" sz="1200" dirty="0">
                  <a:solidFill>
                    <a:srgbClr val="FFFFFF"/>
                  </a:solidFill>
                  <a:cs typeface="Arial" charset="0"/>
                </a:rPr>
                <a:t>) 	</a:t>
              </a:r>
            </a:p>
            <a:p>
              <a:r>
                <a:rPr lang="en-US" sz="1200" dirty="0">
                  <a:solidFill>
                    <a:srgbClr val="FFFF00"/>
                  </a:solidFill>
                  <a:cs typeface="Arial" charset="0"/>
                </a:rPr>
                <a:t>— </a:t>
              </a:r>
              <a:r>
                <a:rPr lang="en-US" sz="1200" dirty="0">
                  <a:solidFill>
                    <a:srgbClr val="FFFFFF"/>
                  </a:solidFill>
                  <a:cs typeface="Arial" charset="0"/>
                </a:rPr>
                <a:t>Overall </a:t>
              </a:r>
              <a:r>
                <a:rPr lang="en-US" sz="1200" dirty="0" smtClean="0">
                  <a:solidFill>
                    <a:srgbClr val="FFFFFF"/>
                  </a:solidFill>
                  <a:cs typeface="Arial" charset="0"/>
                </a:rPr>
                <a:t>survival</a:t>
              </a:r>
              <a:r>
                <a:rPr lang="en-US" sz="1200" dirty="0">
                  <a:solidFill>
                    <a:srgbClr val="FFFFFF"/>
                  </a:solidFill>
                  <a:cs typeface="Arial" charset="0"/>
                </a:rPr>
                <a:t>	     170/286	      9 (7.11)</a:t>
              </a:r>
            </a:p>
            <a:p>
              <a:r>
                <a:rPr lang="en-US" sz="1200" dirty="0">
                  <a:solidFill>
                    <a:srgbClr val="00B050"/>
                  </a:solidFill>
                  <a:cs typeface="Arial" charset="0"/>
                </a:rPr>
                <a:t>— </a:t>
              </a:r>
              <a:r>
                <a:rPr lang="en-US" sz="1200" dirty="0" smtClean="0">
                  <a:solidFill>
                    <a:srgbClr val="FFFFFF"/>
                  </a:solidFill>
                  <a:cs typeface="Arial" charset="0"/>
                </a:rPr>
                <a:t>Event-free </a:t>
              </a:r>
              <a:r>
                <a:rPr lang="en-US" sz="1200" dirty="0">
                  <a:solidFill>
                    <a:srgbClr val="FFFFFF"/>
                  </a:solidFill>
                  <a:cs typeface="Arial" charset="0"/>
                </a:rPr>
                <a:t>s</a:t>
              </a:r>
              <a:r>
                <a:rPr lang="en-US" sz="1200" dirty="0" smtClean="0">
                  <a:solidFill>
                    <a:srgbClr val="FFFFFF"/>
                  </a:solidFill>
                  <a:cs typeface="Arial" charset="0"/>
                </a:rPr>
                <a:t>urvival</a:t>
              </a:r>
              <a:r>
                <a:rPr lang="en-US" sz="1200" dirty="0">
                  <a:solidFill>
                    <a:srgbClr val="FFFFFF"/>
                  </a:solidFill>
                  <a:cs typeface="Arial" charset="0"/>
                </a:rPr>
                <a:t>	     217/286	     5 (4.6)</a:t>
              </a:r>
            </a:p>
          </p:txBody>
        </p:sp>
        <p:grpSp>
          <p:nvGrpSpPr>
            <p:cNvPr id="26711" name="Group 27648"/>
            <p:cNvGrpSpPr>
              <a:grpSpLocks/>
            </p:cNvGrpSpPr>
            <p:nvPr/>
          </p:nvGrpSpPr>
          <p:grpSpPr bwMode="auto">
            <a:xfrm>
              <a:off x="5301408" y="3324874"/>
              <a:ext cx="3000375" cy="2214010"/>
              <a:chOff x="5301408" y="3324874"/>
              <a:chExt cx="3000375" cy="2214010"/>
            </a:xfrm>
          </p:grpSpPr>
          <p:sp>
            <p:nvSpPr>
              <p:cNvPr id="90" name="Freeform 317"/>
              <p:cNvSpPr/>
              <p:nvPr/>
            </p:nvSpPr>
            <p:spPr bwMode="auto">
              <a:xfrm>
                <a:off x="5301711" y="3324752"/>
                <a:ext cx="3000172" cy="2214250"/>
              </a:xfrm>
              <a:custGeom>
                <a:avLst/>
                <a:gdLst>
                  <a:gd name="connsiteX0" fmla="*/ 0 w 3000375"/>
                  <a:gd name="connsiteY0" fmla="*/ 0 h 2219325"/>
                  <a:gd name="connsiteX1" fmla="*/ 41275 w 3000375"/>
                  <a:gd name="connsiteY1" fmla="*/ 142875 h 2219325"/>
                  <a:gd name="connsiteX2" fmla="*/ 53975 w 3000375"/>
                  <a:gd name="connsiteY2" fmla="*/ 225425 h 2219325"/>
                  <a:gd name="connsiteX3" fmla="*/ 73025 w 3000375"/>
                  <a:gd name="connsiteY3" fmla="*/ 304800 h 2219325"/>
                  <a:gd name="connsiteX4" fmla="*/ 92075 w 3000375"/>
                  <a:gd name="connsiteY4" fmla="*/ 361950 h 2219325"/>
                  <a:gd name="connsiteX5" fmla="*/ 120650 w 3000375"/>
                  <a:gd name="connsiteY5" fmla="*/ 450850 h 2219325"/>
                  <a:gd name="connsiteX6" fmla="*/ 146050 w 3000375"/>
                  <a:gd name="connsiteY6" fmla="*/ 539750 h 2219325"/>
                  <a:gd name="connsiteX7" fmla="*/ 165100 w 3000375"/>
                  <a:gd name="connsiteY7" fmla="*/ 593725 h 2219325"/>
                  <a:gd name="connsiteX8" fmla="*/ 196850 w 3000375"/>
                  <a:gd name="connsiteY8" fmla="*/ 676275 h 2219325"/>
                  <a:gd name="connsiteX9" fmla="*/ 215900 w 3000375"/>
                  <a:gd name="connsiteY9" fmla="*/ 723900 h 2219325"/>
                  <a:gd name="connsiteX10" fmla="*/ 241300 w 3000375"/>
                  <a:gd name="connsiteY10" fmla="*/ 777875 h 2219325"/>
                  <a:gd name="connsiteX11" fmla="*/ 273050 w 3000375"/>
                  <a:gd name="connsiteY11" fmla="*/ 835025 h 2219325"/>
                  <a:gd name="connsiteX12" fmla="*/ 317500 w 3000375"/>
                  <a:gd name="connsiteY12" fmla="*/ 889000 h 2219325"/>
                  <a:gd name="connsiteX13" fmla="*/ 342900 w 3000375"/>
                  <a:gd name="connsiteY13" fmla="*/ 942975 h 2219325"/>
                  <a:gd name="connsiteX14" fmla="*/ 365125 w 3000375"/>
                  <a:gd name="connsiteY14" fmla="*/ 987425 h 2219325"/>
                  <a:gd name="connsiteX15" fmla="*/ 393700 w 3000375"/>
                  <a:gd name="connsiteY15" fmla="*/ 1019175 h 2219325"/>
                  <a:gd name="connsiteX16" fmla="*/ 415925 w 3000375"/>
                  <a:gd name="connsiteY16" fmla="*/ 1047750 h 2219325"/>
                  <a:gd name="connsiteX17" fmla="*/ 431800 w 3000375"/>
                  <a:gd name="connsiteY17" fmla="*/ 1079500 h 2219325"/>
                  <a:gd name="connsiteX18" fmla="*/ 444500 w 3000375"/>
                  <a:gd name="connsiteY18" fmla="*/ 1117600 h 2219325"/>
                  <a:gd name="connsiteX19" fmla="*/ 454025 w 3000375"/>
                  <a:gd name="connsiteY19" fmla="*/ 1143000 h 2219325"/>
                  <a:gd name="connsiteX20" fmla="*/ 492125 w 3000375"/>
                  <a:gd name="connsiteY20" fmla="*/ 1155700 h 2219325"/>
                  <a:gd name="connsiteX21" fmla="*/ 492125 w 3000375"/>
                  <a:gd name="connsiteY21" fmla="*/ 1155700 h 2219325"/>
                  <a:gd name="connsiteX22" fmla="*/ 523875 w 3000375"/>
                  <a:gd name="connsiteY22" fmla="*/ 1212850 h 2219325"/>
                  <a:gd name="connsiteX23" fmla="*/ 533400 w 3000375"/>
                  <a:gd name="connsiteY23" fmla="*/ 1241425 h 2219325"/>
                  <a:gd name="connsiteX24" fmla="*/ 546100 w 3000375"/>
                  <a:gd name="connsiteY24" fmla="*/ 1276350 h 2219325"/>
                  <a:gd name="connsiteX25" fmla="*/ 568325 w 3000375"/>
                  <a:gd name="connsiteY25" fmla="*/ 1289050 h 2219325"/>
                  <a:gd name="connsiteX26" fmla="*/ 596900 w 3000375"/>
                  <a:gd name="connsiteY26" fmla="*/ 1301750 h 2219325"/>
                  <a:gd name="connsiteX27" fmla="*/ 615950 w 3000375"/>
                  <a:gd name="connsiteY27" fmla="*/ 1339850 h 2219325"/>
                  <a:gd name="connsiteX28" fmla="*/ 647700 w 3000375"/>
                  <a:gd name="connsiteY28" fmla="*/ 1343025 h 2219325"/>
                  <a:gd name="connsiteX29" fmla="*/ 669925 w 3000375"/>
                  <a:gd name="connsiteY29" fmla="*/ 1377950 h 2219325"/>
                  <a:gd name="connsiteX30" fmla="*/ 685800 w 3000375"/>
                  <a:gd name="connsiteY30" fmla="*/ 1403350 h 2219325"/>
                  <a:gd name="connsiteX31" fmla="*/ 698500 w 3000375"/>
                  <a:gd name="connsiteY31" fmla="*/ 1447800 h 2219325"/>
                  <a:gd name="connsiteX32" fmla="*/ 704850 w 3000375"/>
                  <a:gd name="connsiteY32" fmla="*/ 1495425 h 2219325"/>
                  <a:gd name="connsiteX33" fmla="*/ 746125 w 3000375"/>
                  <a:gd name="connsiteY33" fmla="*/ 1504950 h 2219325"/>
                  <a:gd name="connsiteX34" fmla="*/ 762000 w 3000375"/>
                  <a:gd name="connsiteY34" fmla="*/ 1527175 h 2219325"/>
                  <a:gd name="connsiteX35" fmla="*/ 787400 w 3000375"/>
                  <a:gd name="connsiteY35" fmla="*/ 1552575 h 2219325"/>
                  <a:gd name="connsiteX36" fmla="*/ 812800 w 3000375"/>
                  <a:gd name="connsiteY36" fmla="*/ 1552575 h 2219325"/>
                  <a:gd name="connsiteX37" fmla="*/ 841375 w 3000375"/>
                  <a:gd name="connsiteY37" fmla="*/ 1581150 h 2219325"/>
                  <a:gd name="connsiteX38" fmla="*/ 885825 w 3000375"/>
                  <a:gd name="connsiteY38" fmla="*/ 1581150 h 2219325"/>
                  <a:gd name="connsiteX39" fmla="*/ 885825 w 3000375"/>
                  <a:gd name="connsiteY39" fmla="*/ 1612900 h 2219325"/>
                  <a:gd name="connsiteX40" fmla="*/ 908050 w 3000375"/>
                  <a:gd name="connsiteY40" fmla="*/ 1612900 h 2219325"/>
                  <a:gd name="connsiteX41" fmla="*/ 908050 w 3000375"/>
                  <a:gd name="connsiteY41" fmla="*/ 1647825 h 2219325"/>
                  <a:gd name="connsiteX42" fmla="*/ 974725 w 3000375"/>
                  <a:gd name="connsiteY42" fmla="*/ 1647825 h 2219325"/>
                  <a:gd name="connsiteX43" fmla="*/ 974725 w 3000375"/>
                  <a:gd name="connsiteY43" fmla="*/ 1682750 h 2219325"/>
                  <a:gd name="connsiteX44" fmla="*/ 1044575 w 3000375"/>
                  <a:gd name="connsiteY44" fmla="*/ 1682750 h 2219325"/>
                  <a:gd name="connsiteX45" fmla="*/ 1044575 w 3000375"/>
                  <a:gd name="connsiteY45" fmla="*/ 1704975 h 2219325"/>
                  <a:gd name="connsiteX46" fmla="*/ 1222375 w 3000375"/>
                  <a:gd name="connsiteY46" fmla="*/ 1704975 h 2219325"/>
                  <a:gd name="connsiteX47" fmla="*/ 1222375 w 3000375"/>
                  <a:gd name="connsiteY47" fmla="*/ 1727200 h 2219325"/>
                  <a:gd name="connsiteX48" fmla="*/ 1339850 w 3000375"/>
                  <a:gd name="connsiteY48" fmla="*/ 1727200 h 2219325"/>
                  <a:gd name="connsiteX49" fmla="*/ 1339850 w 3000375"/>
                  <a:gd name="connsiteY49" fmla="*/ 1743075 h 2219325"/>
                  <a:gd name="connsiteX50" fmla="*/ 1441450 w 3000375"/>
                  <a:gd name="connsiteY50" fmla="*/ 1743075 h 2219325"/>
                  <a:gd name="connsiteX51" fmla="*/ 1441450 w 3000375"/>
                  <a:gd name="connsiteY51" fmla="*/ 1771650 h 2219325"/>
                  <a:gd name="connsiteX52" fmla="*/ 1987550 w 3000375"/>
                  <a:gd name="connsiteY52" fmla="*/ 1771650 h 2219325"/>
                  <a:gd name="connsiteX53" fmla="*/ 1987550 w 3000375"/>
                  <a:gd name="connsiteY53" fmla="*/ 1819275 h 2219325"/>
                  <a:gd name="connsiteX54" fmla="*/ 2216150 w 3000375"/>
                  <a:gd name="connsiteY54" fmla="*/ 1819275 h 2219325"/>
                  <a:gd name="connsiteX55" fmla="*/ 2216150 w 3000375"/>
                  <a:gd name="connsiteY55" fmla="*/ 1863725 h 2219325"/>
                  <a:gd name="connsiteX56" fmla="*/ 3000375 w 3000375"/>
                  <a:gd name="connsiteY56" fmla="*/ 1863725 h 2219325"/>
                  <a:gd name="connsiteX57" fmla="*/ 3000375 w 3000375"/>
                  <a:gd name="connsiteY57" fmla="*/ 2219325 h 221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000375" h="2219325">
                    <a:moveTo>
                      <a:pt x="0" y="0"/>
                    </a:moveTo>
                    <a:lnTo>
                      <a:pt x="41275" y="142875"/>
                    </a:lnTo>
                    <a:lnTo>
                      <a:pt x="53975" y="225425"/>
                    </a:lnTo>
                    <a:lnTo>
                      <a:pt x="73025" y="304800"/>
                    </a:lnTo>
                    <a:lnTo>
                      <a:pt x="92075" y="361950"/>
                    </a:lnTo>
                    <a:lnTo>
                      <a:pt x="120650" y="450850"/>
                    </a:lnTo>
                    <a:lnTo>
                      <a:pt x="146050" y="539750"/>
                    </a:lnTo>
                    <a:lnTo>
                      <a:pt x="165100" y="593725"/>
                    </a:lnTo>
                    <a:lnTo>
                      <a:pt x="196850" y="676275"/>
                    </a:lnTo>
                    <a:lnTo>
                      <a:pt x="215900" y="723900"/>
                    </a:lnTo>
                    <a:lnTo>
                      <a:pt x="241300" y="777875"/>
                    </a:lnTo>
                    <a:lnTo>
                      <a:pt x="273050" y="835025"/>
                    </a:lnTo>
                    <a:lnTo>
                      <a:pt x="317500" y="889000"/>
                    </a:lnTo>
                    <a:lnTo>
                      <a:pt x="342900" y="942975"/>
                    </a:lnTo>
                    <a:lnTo>
                      <a:pt x="365125" y="987425"/>
                    </a:lnTo>
                    <a:lnTo>
                      <a:pt x="393700" y="1019175"/>
                    </a:lnTo>
                    <a:lnTo>
                      <a:pt x="415925" y="1047750"/>
                    </a:lnTo>
                    <a:lnTo>
                      <a:pt x="431800" y="1079500"/>
                    </a:lnTo>
                    <a:lnTo>
                      <a:pt x="444500" y="1117600"/>
                    </a:lnTo>
                    <a:lnTo>
                      <a:pt x="454025" y="1143000"/>
                    </a:lnTo>
                    <a:lnTo>
                      <a:pt x="492125" y="1155700"/>
                    </a:lnTo>
                    <a:lnTo>
                      <a:pt x="492125" y="1155700"/>
                    </a:lnTo>
                    <a:lnTo>
                      <a:pt x="523875" y="1212850"/>
                    </a:lnTo>
                    <a:lnTo>
                      <a:pt x="533400" y="1241425"/>
                    </a:lnTo>
                    <a:lnTo>
                      <a:pt x="546100" y="1276350"/>
                    </a:lnTo>
                    <a:lnTo>
                      <a:pt x="568325" y="1289050"/>
                    </a:lnTo>
                    <a:lnTo>
                      <a:pt x="596900" y="1301750"/>
                    </a:lnTo>
                    <a:lnTo>
                      <a:pt x="615950" y="1339850"/>
                    </a:lnTo>
                    <a:lnTo>
                      <a:pt x="647700" y="1343025"/>
                    </a:lnTo>
                    <a:lnTo>
                      <a:pt x="669925" y="1377950"/>
                    </a:lnTo>
                    <a:lnTo>
                      <a:pt x="685800" y="1403350"/>
                    </a:lnTo>
                    <a:lnTo>
                      <a:pt x="698500" y="1447800"/>
                    </a:lnTo>
                    <a:lnTo>
                      <a:pt x="704850" y="1495425"/>
                    </a:lnTo>
                    <a:lnTo>
                      <a:pt x="746125" y="1504950"/>
                    </a:lnTo>
                    <a:lnTo>
                      <a:pt x="762000" y="1527175"/>
                    </a:lnTo>
                    <a:lnTo>
                      <a:pt x="787400" y="1552575"/>
                    </a:lnTo>
                    <a:lnTo>
                      <a:pt x="812800" y="1552575"/>
                    </a:lnTo>
                    <a:lnTo>
                      <a:pt x="841375" y="1581150"/>
                    </a:lnTo>
                    <a:lnTo>
                      <a:pt x="885825" y="1581150"/>
                    </a:lnTo>
                    <a:lnTo>
                      <a:pt x="885825" y="1612900"/>
                    </a:lnTo>
                    <a:lnTo>
                      <a:pt x="908050" y="1612900"/>
                    </a:lnTo>
                    <a:lnTo>
                      <a:pt x="908050" y="1647825"/>
                    </a:lnTo>
                    <a:lnTo>
                      <a:pt x="974725" y="1647825"/>
                    </a:lnTo>
                    <a:lnTo>
                      <a:pt x="974725" y="1682750"/>
                    </a:lnTo>
                    <a:lnTo>
                      <a:pt x="1044575" y="1682750"/>
                    </a:lnTo>
                    <a:lnTo>
                      <a:pt x="1044575" y="1704975"/>
                    </a:lnTo>
                    <a:lnTo>
                      <a:pt x="1222375" y="1704975"/>
                    </a:lnTo>
                    <a:lnTo>
                      <a:pt x="1222375" y="1727200"/>
                    </a:lnTo>
                    <a:lnTo>
                      <a:pt x="1339850" y="1727200"/>
                    </a:lnTo>
                    <a:lnTo>
                      <a:pt x="1339850" y="1743075"/>
                    </a:lnTo>
                    <a:lnTo>
                      <a:pt x="1441450" y="1743075"/>
                    </a:lnTo>
                    <a:lnTo>
                      <a:pt x="1441450" y="1771650"/>
                    </a:lnTo>
                    <a:lnTo>
                      <a:pt x="1987550" y="1771650"/>
                    </a:lnTo>
                    <a:lnTo>
                      <a:pt x="1987550" y="1819275"/>
                    </a:lnTo>
                    <a:lnTo>
                      <a:pt x="2216150" y="1819275"/>
                    </a:lnTo>
                    <a:lnTo>
                      <a:pt x="2216150" y="1863725"/>
                    </a:lnTo>
                    <a:lnTo>
                      <a:pt x="3000375" y="1863725"/>
                    </a:lnTo>
                    <a:lnTo>
                      <a:pt x="3000375" y="2219325"/>
                    </a:lnTo>
                  </a:path>
                </a:pathLst>
              </a:custGeom>
              <a:noFill/>
              <a:ln w="28575" cap="sq">
                <a:solidFill>
                  <a:srgbClr val="00B05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US" sz="2400" b="1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6713" name="Straight Connector 269"/>
              <p:cNvCxnSpPr>
                <a:cxnSpLocks noChangeShapeType="1"/>
              </p:cNvCxnSpPr>
              <p:nvPr/>
            </p:nvCxnSpPr>
            <p:spPr bwMode="auto">
              <a:xfrm>
                <a:off x="8023614" y="5146687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14" name="Straight Connector 270"/>
              <p:cNvCxnSpPr>
                <a:cxnSpLocks noChangeShapeType="1"/>
              </p:cNvCxnSpPr>
              <p:nvPr/>
            </p:nvCxnSpPr>
            <p:spPr bwMode="auto">
              <a:xfrm>
                <a:off x="7915664" y="5145845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15" name="Straight Connector 271"/>
              <p:cNvCxnSpPr>
                <a:cxnSpLocks noChangeShapeType="1"/>
              </p:cNvCxnSpPr>
              <p:nvPr/>
            </p:nvCxnSpPr>
            <p:spPr bwMode="auto">
              <a:xfrm>
                <a:off x="7753739" y="5149020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16" name="Straight Connector 272"/>
              <p:cNvCxnSpPr>
                <a:cxnSpLocks noChangeShapeType="1"/>
              </p:cNvCxnSpPr>
              <p:nvPr/>
            </p:nvCxnSpPr>
            <p:spPr bwMode="auto">
              <a:xfrm>
                <a:off x="7658489" y="5145845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17" name="Straight Connector 273"/>
              <p:cNvCxnSpPr>
                <a:cxnSpLocks noChangeShapeType="1"/>
              </p:cNvCxnSpPr>
              <p:nvPr/>
            </p:nvCxnSpPr>
            <p:spPr bwMode="auto">
              <a:xfrm>
                <a:off x="7541014" y="5145845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18" name="Straight Connector 274"/>
              <p:cNvCxnSpPr>
                <a:cxnSpLocks noChangeShapeType="1"/>
              </p:cNvCxnSpPr>
              <p:nvPr/>
            </p:nvCxnSpPr>
            <p:spPr bwMode="auto">
              <a:xfrm>
                <a:off x="7436239" y="5095045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19" name="Straight Connector 275"/>
              <p:cNvCxnSpPr>
                <a:cxnSpLocks noChangeShapeType="1"/>
              </p:cNvCxnSpPr>
              <p:nvPr/>
            </p:nvCxnSpPr>
            <p:spPr bwMode="auto">
              <a:xfrm>
                <a:off x="7356864" y="5098220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20" name="Straight Connector 276"/>
              <p:cNvCxnSpPr>
                <a:cxnSpLocks noChangeShapeType="1"/>
              </p:cNvCxnSpPr>
              <p:nvPr/>
            </p:nvCxnSpPr>
            <p:spPr bwMode="auto">
              <a:xfrm>
                <a:off x="7045714" y="5047420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21" name="Straight Connector 277"/>
              <p:cNvCxnSpPr>
                <a:cxnSpLocks noChangeShapeType="1"/>
              </p:cNvCxnSpPr>
              <p:nvPr/>
            </p:nvCxnSpPr>
            <p:spPr bwMode="auto">
              <a:xfrm>
                <a:off x="6998089" y="5056945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22" name="Straight Connector 278"/>
              <p:cNvCxnSpPr>
                <a:cxnSpLocks noChangeShapeType="1"/>
              </p:cNvCxnSpPr>
              <p:nvPr/>
            </p:nvCxnSpPr>
            <p:spPr bwMode="auto">
              <a:xfrm>
                <a:off x="6896489" y="5053770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23" name="Straight Connector 279"/>
              <p:cNvCxnSpPr>
                <a:cxnSpLocks noChangeShapeType="1"/>
              </p:cNvCxnSpPr>
              <p:nvPr/>
            </p:nvCxnSpPr>
            <p:spPr bwMode="auto">
              <a:xfrm>
                <a:off x="6832989" y="5050595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24" name="Straight Connector 280"/>
              <p:cNvCxnSpPr>
                <a:cxnSpLocks noChangeShapeType="1"/>
              </p:cNvCxnSpPr>
              <p:nvPr/>
            </p:nvCxnSpPr>
            <p:spPr bwMode="auto">
              <a:xfrm>
                <a:off x="6769489" y="5053770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25" name="Straight Connector 281"/>
              <p:cNvCxnSpPr>
                <a:cxnSpLocks noChangeShapeType="1"/>
              </p:cNvCxnSpPr>
              <p:nvPr/>
            </p:nvCxnSpPr>
            <p:spPr bwMode="auto">
              <a:xfrm>
                <a:off x="6734564" y="5044245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26" name="Straight Connector 282"/>
              <p:cNvCxnSpPr>
                <a:cxnSpLocks noChangeShapeType="1"/>
              </p:cNvCxnSpPr>
              <p:nvPr/>
            </p:nvCxnSpPr>
            <p:spPr bwMode="auto">
              <a:xfrm>
                <a:off x="6699639" y="5025195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27" name="Straight Connector 283"/>
              <p:cNvCxnSpPr>
                <a:cxnSpLocks noChangeShapeType="1"/>
              </p:cNvCxnSpPr>
              <p:nvPr/>
            </p:nvCxnSpPr>
            <p:spPr bwMode="auto">
              <a:xfrm>
                <a:off x="6607564" y="5002970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28" name="Straight Connector 284"/>
              <p:cNvCxnSpPr>
                <a:cxnSpLocks noChangeShapeType="1"/>
              </p:cNvCxnSpPr>
              <p:nvPr/>
            </p:nvCxnSpPr>
            <p:spPr bwMode="auto">
              <a:xfrm>
                <a:off x="6553589" y="5002970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29" name="Straight Connector 285"/>
              <p:cNvCxnSpPr>
                <a:cxnSpLocks noChangeShapeType="1"/>
              </p:cNvCxnSpPr>
              <p:nvPr/>
            </p:nvCxnSpPr>
            <p:spPr bwMode="auto">
              <a:xfrm>
                <a:off x="6521839" y="4990270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30" name="Straight Connector 286"/>
              <p:cNvCxnSpPr>
                <a:cxnSpLocks noChangeShapeType="1"/>
              </p:cNvCxnSpPr>
              <p:nvPr/>
            </p:nvCxnSpPr>
            <p:spPr bwMode="auto">
              <a:xfrm>
                <a:off x="6445639" y="4983920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31" name="Straight Connector 287"/>
              <p:cNvCxnSpPr>
                <a:cxnSpLocks noChangeShapeType="1"/>
              </p:cNvCxnSpPr>
              <p:nvPr/>
            </p:nvCxnSpPr>
            <p:spPr bwMode="auto">
              <a:xfrm>
                <a:off x="6321814" y="4958520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32" name="Straight Connector 288"/>
              <p:cNvCxnSpPr>
                <a:cxnSpLocks noChangeShapeType="1"/>
              </p:cNvCxnSpPr>
              <p:nvPr/>
            </p:nvCxnSpPr>
            <p:spPr bwMode="auto">
              <a:xfrm>
                <a:off x="6277364" y="4939470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33" name="Straight Connector 289"/>
              <p:cNvCxnSpPr>
                <a:cxnSpLocks noChangeShapeType="1"/>
              </p:cNvCxnSpPr>
              <p:nvPr/>
            </p:nvCxnSpPr>
            <p:spPr bwMode="auto">
              <a:xfrm>
                <a:off x="6229739" y="4923595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34" name="Straight Connector 290"/>
              <p:cNvCxnSpPr>
                <a:cxnSpLocks noChangeShapeType="1"/>
              </p:cNvCxnSpPr>
              <p:nvPr/>
            </p:nvCxnSpPr>
            <p:spPr bwMode="auto">
              <a:xfrm>
                <a:off x="6105914" y="4831520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35" name="Straight Connector 291"/>
              <p:cNvCxnSpPr>
                <a:cxnSpLocks noChangeShapeType="1"/>
              </p:cNvCxnSpPr>
              <p:nvPr/>
            </p:nvCxnSpPr>
            <p:spPr bwMode="auto">
              <a:xfrm>
                <a:off x="6083689" y="4818820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36" name="Straight Connector 292"/>
              <p:cNvCxnSpPr>
                <a:cxnSpLocks noChangeShapeType="1"/>
              </p:cNvCxnSpPr>
              <p:nvPr/>
            </p:nvCxnSpPr>
            <p:spPr bwMode="auto">
              <a:xfrm>
                <a:off x="6045589" y="4799770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37" name="Straight Connector 293"/>
              <p:cNvCxnSpPr>
                <a:cxnSpLocks noChangeShapeType="1"/>
              </p:cNvCxnSpPr>
              <p:nvPr/>
            </p:nvCxnSpPr>
            <p:spPr bwMode="auto">
              <a:xfrm>
                <a:off x="5893189" y="4606095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38" name="Straight Connector 294"/>
              <p:cNvCxnSpPr>
                <a:cxnSpLocks noChangeShapeType="1"/>
              </p:cNvCxnSpPr>
              <p:nvPr/>
            </p:nvCxnSpPr>
            <p:spPr bwMode="auto">
              <a:xfrm>
                <a:off x="5877314" y="4580695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39" name="Straight Connector 295"/>
              <p:cNvCxnSpPr>
                <a:cxnSpLocks noChangeShapeType="1"/>
              </p:cNvCxnSpPr>
              <p:nvPr/>
            </p:nvCxnSpPr>
            <p:spPr bwMode="auto">
              <a:xfrm>
                <a:off x="5855089" y="4571170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40" name="Straight Connector 296"/>
              <p:cNvCxnSpPr>
                <a:cxnSpLocks noChangeShapeType="1"/>
              </p:cNvCxnSpPr>
              <p:nvPr/>
            </p:nvCxnSpPr>
            <p:spPr bwMode="auto">
              <a:xfrm>
                <a:off x="5782064" y="4431470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41" name="Straight Connector 297"/>
              <p:cNvCxnSpPr>
                <a:cxnSpLocks noChangeShapeType="1"/>
              </p:cNvCxnSpPr>
              <p:nvPr/>
            </p:nvCxnSpPr>
            <p:spPr bwMode="auto">
              <a:xfrm>
                <a:off x="5756664" y="4421945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42" name="Straight Connector 298"/>
              <p:cNvCxnSpPr>
                <a:cxnSpLocks noChangeShapeType="1"/>
              </p:cNvCxnSpPr>
              <p:nvPr/>
            </p:nvCxnSpPr>
            <p:spPr bwMode="auto">
              <a:xfrm>
                <a:off x="5734439" y="4399720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43" name="Straight Connector 299"/>
              <p:cNvCxnSpPr>
                <a:cxnSpLocks noChangeShapeType="1"/>
              </p:cNvCxnSpPr>
              <p:nvPr/>
            </p:nvCxnSpPr>
            <p:spPr bwMode="auto">
              <a:xfrm>
                <a:off x="5712214" y="4326695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44" name="Straight Connector 300"/>
              <p:cNvCxnSpPr>
                <a:cxnSpLocks noChangeShapeType="1"/>
              </p:cNvCxnSpPr>
              <p:nvPr/>
            </p:nvCxnSpPr>
            <p:spPr bwMode="auto">
              <a:xfrm>
                <a:off x="5696339" y="4301295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45" name="Straight Connector 301"/>
              <p:cNvCxnSpPr>
                <a:cxnSpLocks noChangeShapeType="1"/>
              </p:cNvCxnSpPr>
              <p:nvPr/>
            </p:nvCxnSpPr>
            <p:spPr bwMode="auto">
              <a:xfrm>
                <a:off x="5677289" y="4282245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46" name="Straight Connector 302"/>
              <p:cNvCxnSpPr>
                <a:cxnSpLocks noChangeShapeType="1"/>
              </p:cNvCxnSpPr>
              <p:nvPr/>
            </p:nvCxnSpPr>
            <p:spPr bwMode="auto">
              <a:xfrm>
                <a:off x="5655064" y="4263195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47" name="Straight Connector 303"/>
              <p:cNvCxnSpPr>
                <a:cxnSpLocks noChangeShapeType="1"/>
              </p:cNvCxnSpPr>
              <p:nvPr/>
            </p:nvCxnSpPr>
            <p:spPr bwMode="auto">
              <a:xfrm>
                <a:off x="5613789" y="4186995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48" name="Straight Connector 304"/>
              <p:cNvCxnSpPr>
                <a:cxnSpLocks noChangeShapeType="1"/>
              </p:cNvCxnSpPr>
              <p:nvPr/>
            </p:nvCxnSpPr>
            <p:spPr bwMode="auto">
              <a:xfrm>
                <a:off x="5543939" y="4063170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49" name="Straight Connector 305"/>
              <p:cNvCxnSpPr>
                <a:cxnSpLocks noChangeShapeType="1"/>
              </p:cNvCxnSpPr>
              <p:nvPr/>
            </p:nvCxnSpPr>
            <p:spPr bwMode="auto">
              <a:xfrm>
                <a:off x="5562989" y="4107620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50" name="Straight Connector 306"/>
              <p:cNvCxnSpPr>
                <a:cxnSpLocks noChangeShapeType="1"/>
              </p:cNvCxnSpPr>
              <p:nvPr/>
            </p:nvCxnSpPr>
            <p:spPr bwMode="auto">
              <a:xfrm>
                <a:off x="5575689" y="4129845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51" name="Straight Connector 307"/>
              <p:cNvCxnSpPr>
                <a:cxnSpLocks noChangeShapeType="1"/>
              </p:cNvCxnSpPr>
              <p:nvPr/>
            </p:nvCxnSpPr>
            <p:spPr bwMode="auto">
              <a:xfrm>
                <a:off x="5585214" y="4142545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52" name="Straight Connector 308"/>
              <p:cNvCxnSpPr>
                <a:cxnSpLocks noChangeShapeType="1"/>
              </p:cNvCxnSpPr>
              <p:nvPr/>
            </p:nvCxnSpPr>
            <p:spPr bwMode="auto">
              <a:xfrm>
                <a:off x="5636014" y="4231445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53" name="Straight Connector 309"/>
              <p:cNvCxnSpPr>
                <a:cxnSpLocks noChangeShapeType="1"/>
              </p:cNvCxnSpPr>
              <p:nvPr/>
            </p:nvCxnSpPr>
            <p:spPr bwMode="auto">
              <a:xfrm>
                <a:off x="5474089" y="3907595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54" name="Straight Connector 310"/>
              <p:cNvCxnSpPr>
                <a:cxnSpLocks noChangeShapeType="1"/>
              </p:cNvCxnSpPr>
              <p:nvPr/>
            </p:nvCxnSpPr>
            <p:spPr bwMode="auto">
              <a:xfrm>
                <a:off x="5458214" y="3901245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55" name="Straight Connector 311"/>
              <p:cNvCxnSpPr>
                <a:cxnSpLocks noChangeShapeType="1"/>
              </p:cNvCxnSpPr>
              <p:nvPr/>
            </p:nvCxnSpPr>
            <p:spPr bwMode="auto">
              <a:xfrm>
                <a:off x="5423289" y="3793295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56" name="Straight Connector 312"/>
              <p:cNvCxnSpPr>
                <a:cxnSpLocks noChangeShapeType="1"/>
              </p:cNvCxnSpPr>
              <p:nvPr/>
            </p:nvCxnSpPr>
            <p:spPr bwMode="auto">
              <a:xfrm>
                <a:off x="5816989" y="4507670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57" name="Straight Connector 313"/>
              <p:cNvCxnSpPr>
                <a:cxnSpLocks noChangeShapeType="1"/>
              </p:cNvCxnSpPr>
              <p:nvPr/>
            </p:nvCxnSpPr>
            <p:spPr bwMode="auto">
              <a:xfrm>
                <a:off x="5956689" y="4628320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58" name="Straight Connector 314"/>
              <p:cNvCxnSpPr>
                <a:cxnSpLocks noChangeShapeType="1"/>
              </p:cNvCxnSpPr>
              <p:nvPr/>
            </p:nvCxnSpPr>
            <p:spPr bwMode="auto">
              <a:xfrm>
                <a:off x="5988439" y="4707695"/>
                <a:ext cx="0" cy="7239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2" name="Freeform 17"/>
            <p:cNvSpPr/>
            <p:nvPr/>
          </p:nvSpPr>
          <p:spPr>
            <a:xfrm>
              <a:off x="5285241" y="3330251"/>
              <a:ext cx="3045463" cy="2216934"/>
            </a:xfrm>
            <a:custGeom>
              <a:avLst/>
              <a:gdLst>
                <a:gd name="connsiteX0" fmla="*/ 0 w 3045125"/>
                <a:gd name="connsiteY0" fmla="*/ 0 h 2216988"/>
                <a:gd name="connsiteX1" fmla="*/ 0 w 3045125"/>
                <a:gd name="connsiteY1" fmla="*/ 2216988 h 2216988"/>
                <a:gd name="connsiteX2" fmla="*/ 3045125 w 3045125"/>
                <a:gd name="connsiteY2" fmla="*/ 2216988 h 221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5125" h="2216988">
                  <a:moveTo>
                    <a:pt x="0" y="0"/>
                  </a:moveTo>
                  <a:lnTo>
                    <a:pt x="0" y="2216988"/>
                  </a:lnTo>
                  <a:lnTo>
                    <a:pt x="3045125" y="2216988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b="1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26680" name="47 CuadroTexto" descr=" 26680"/>
          <p:cNvSpPr txBox="1">
            <a:spLocks noChangeArrowheads="1"/>
          </p:cNvSpPr>
          <p:nvPr/>
        </p:nvSpPr>
        <p:spPr bwMode="auto">
          <a:xfrm>
            <a:off x="4943475" y="1072154"/>
            <a:ext cx="4105275" cy="6463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6" tIns="45713" rIns="91426" bIns="45713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cs typeface="ＭＳ Ｐゴシック" charset="0"/>
              </a:rPr>
              <a:t>Outcome of </a:t>
            </a:r>
            <a:r>
              <a:rPr lang="en-US" sz="1800" dirty="0" smtClean="0">
                <a:cs typeface="ＭＳ Ｐゴシック" charset="0"/>
              </a:rPr>
              <a:t>patients </a:t>
            </a:r>
            <a:r>
              <a:rPr lang="es-ES" sz="1800" dirty="0" err="1"/>
              <a:t>refractory</a:t>
            </a:r>
            <a:r>
              <a:rPr lang="es-ES" sz="1800" dirty="0"/>
              <a:t> to </a:t>
            </a:r>
            <a:r>
              <a:rPr lang="en-US" sz="1800" dirty="0" err="1"/>
              <a:t>b</a:t>
            </a:r>
            <a:r>
              <a:rPr lang="en-US" sz="1800" dirty="0" err="1" smtClean="0"/>
              <a:t>ortezomib</a:t>
            </a:r>
            <a:r>
              <a:rPr lang="en-US" sz="1800" dirty="0" smtClean="0">
                <a:cs typeface="ＭＳ Ｐゴシック" charset="0"/>
              </a:rPr>
              <a:t> </a:t>
            </a:r>
            <a:r>
              <a:rPr lang="en-US" sz="1800" dirty="0">
                <a:cs typeface="ＭＳ Ｐゴシック" charset="0"/>
              </a:rPr>
              <a:t>&amp; IMIDs*</a:t>
            </a:r>
          </a:p>
        </p:txBody>
      </p:sp>
      <p:sp>
        <p:nvSpPr>
          <p:cNvPr id="26681" name="47 CuadroTexto" descr=" 26681"/>
          <p:cNvSpPr txBox="1">
            <a:spLocks noChangeArrowheads="1"/>
          </p:cNvSpPr>
          <p:nvPr/>
        </p:nvSpPr>
        <p:spPr bwMode="auto">
          <a:xfrm>
            <a:off x="25400" y="349799"/>
            <a:ext cx="9051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rgbClr val="F09828"/>
                </a:solidFill>
                <a:cs typeface="ＭＳ Ｐゴシック" charset="0"/>
              </a:rPr>
              <a:t>Historical Evolution of MM Patients</a:t>
            </a:r>
          </a:p>
        </p:txBody>
      </p:sp>
      <p:sp>
        <p:nvSpPr>
          <p:cNvPr id="26682" name="Rectángulo 156" descr=" 26682"/>
          <p:cNvSpPr>
            <a:spLocks noChangeArrowheads="1"/>
          </p:cNvSpPr>
          <p:nvPr/>
        </p:nvSpPr>
        <p:spPr bwMode="auto">
          <a:xfrm>
            <a:off x="368146" y="5126038"/>
            <a:ext cx="8405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>
            <a:spAutoFit/>
          </a:bodyPr>
          <a:lstStyle/>
          <a:p>
            <a:pPr algn="just"/>
            <a:r>
              <a:rPr lang="es-ES" sz="1400" b="1" dirty="0"/>
              <a:t>* 286 </a:t>
            </a:r>
            <a:r>
              <a:rPr lang="es-ES" sz="1400" b="1" dirty="0" err="1" smtClean="0"/>
              <a:t>patients</a:t>
            </a:r>
            <a:r>
              <a:rPr lang="es-ES" sz="1400" b="1" dirty="0" smtClean="0"/>
              <a:t> </a:t>
            </a:r>
            <a:r>
              <a:rPr lang="es-ES" sz="1400" b="1" dirty="0" err="1"/>
              <a:t>refractory</a:t>
            </a:r>
            <a:r>
              <a:rPr lang="es-ES" sz="1400" b="1" dirty="0"/>
              <a:t> to </a:t>
            </a:r>
            <a:r>
              <a:rPr lang="es-ES" sz="1400" b="1" dirty="0" err="1" smtClean="0"/>
              <a:t>bortezomib</a:t>
            </a:r>
            <a:r>
              <a:rPr lang="es-ES" sz="1400" b="1" dirty="0" smtClean="0"/>
              <a:t> </a:t>
            </a:r>
            <a:r>
              <a:rPr lang="es-ES" sz="1400" b="1" dirty="0"/>
              <a:t>and </a:t>
            </a:r>
            <a:r>
              <a:rPr lang="es-ES" sz="1400" b="1" dirty="0" err="1"/>
              <a:t>relapsed</a:t>
            </a:r>
            <a:r>
              <a:rPr lang="es-ES" sz="1400" b="1" dirty="0"/>
              <a:t> </a:t>
            </a:r>
            <a:r>
              <a:rPr lang="es-ES" sz="1400" b="1" dirty="0" err="1"/>
              <a:t>or</a:t>
            </a:r>
            <a:r>
              <a:rPr lang="es-ES" sz="1400" b="1" dirty="0"/>
              <a:t> </a:t>
            </a:r>
            <a:r>
              <a:rPr lang="es-ES" sz="1400" b="1" dirty="0" err="1"/>
              <a:t>refractory</a:t>
            </a:r>
            <a:r>
              <a:rPr lang="es-ES" sz="1400" b="1" dirty="0"/>
              <a:t> </a:t>
            </a:r>
            <a:r>
              <a:rPr lang="es-ES" sz="1400" b="1" dirty="0" err="1"/>
              <a:t>or</a:t>
            </a:r>
            <a:r>
              <a:rPr lang="es-ES" sz="1400" b="1" dirty="0"/>
              <a:t> </a:t>
            </a:r>
            <a:r>
              <a:rPr lang="es-ES" sz="1400" b="1" dirty="0" err="1"/>
              <a:t>ineligible</a:t>
            </a:r>
            <a:r>
              <a:rPr lang="es-ES" sz="1400" b="1" dirty="0"/>
              <a:t> to </a:t>
            </a:r>
            <a:r>
              <a:rPr lang="es-ES" sz="1400" b="1" dirty="0" err="1"/>
              <a:t>receive</a:t>
            </a:r>
            <a:r>
              <a:rPr lang="es-ES" sz="1400" b="1" dirty="0"/>
              <a:t> </a:t>
            </a:r>
            <a:r>
              <a:rPr lang="es-ES" sz="1400" b="1" dirty="0" err="1"/>
              <a:t>an</a:t>
            </a:r>
            <a:r>
              <a:rPr lang="es-ES" sz="1400" b="1" dirty="0"/>
              <a:t> </a:t>
            </a:r>
            <a:r>
              <a:rPr lang="es-ES" sz="1400" b="1" dirty="0" err="1"/>
              <a:t>IMiD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4059035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47 CuadroTexto"/>
          <p:cNvSpPr txBox="1">
            <a:spLocks noChangeArrowheads="1"/>
          </p:cNvSpPr>
          <p:nvPr/>
        </p:nvSpPr>
        <p:spPr bwMode="auto">
          <a:xfrm>
            <a:off x="169863" y="457382"/>
            <a:ext cx="8804275" cy="98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3400" dirty="0" err="1">
                <a:solidFill>
                  <a:srgbClr val="F09828"/>
                </a:solidFill>
                <a:cs typeface="ＭＳ Ｐゴシック" charset="0"/>
              </a:rPr>
              <a:t>Bortezomib</a:t>
            </a:r>
            <a:r>
              <a:rPr lang="en-US" sz="3400" dirty="0">
                <a:solidFill>
                  <a:srgbClr val="F09828"/>
                </a:solidFill>
                <a:cs typeface="ＭＳ Ｐゴシック" charset="0"/>
              </a:rPr>
              <a:t>/Thalidomide-</a:t>
            </a:r>
            <a:r>
              <a:rPr lang="en-US" sz="3400" dirty="0" err="1">
                <a:solidFill>
                  <a:srgbClr val="F09828"/>
                </a:solidFill>
                <a:cs typeface="ＭＳ Ｐゴシック" charset="0"/>
              </a:rPr>
              <a:t>Lenalidomide</a:t>
            </a:r>
            <a:r>
              <a:rPr lang="en-US" sz="3400" dirty="0">
                <a:solidFill>
                  <a:srgbClr val="F09828"/>
                </a:solidFill>
                <a:cs typeface="ＭＳ Ｐゴシック" charset="0"/>
              </a:rPr>
              <a:t>: Background</a:t>
            </a:r>
            <a:endParaRPr lang="en-US" sz="3400" i="1" dirty="0">
              <a:solidFill>
                <a:srgbClr val="F09828"/>
              </a:solidFill>
              <a:cs typeface="ＭＳ Ｐゴシック" charset="0"/>
            </a:endParaRPr>
          </a:p>
        </p:txBody>
      </p:sp>
      <p:sp>
        <p:nvSpPr>
          <p:cNvPr id="27651" name="Rectangle 2051"/>
          <p:cNvSpPr txBox="1">
            <a:spLocks noChangeArrowheads="1"/>
          </p:cNvSpPr>
          <p:nvPr/>
        </p:nvSpPr>
        <p:spPr bwMode="auto">
          <a:xfrm>
            <a:off x="365125" y="2127250"/>
            <a:ext cx="8575675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584200" indent="-584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106045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4795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986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317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7495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3215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8935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4655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165000"/>
              <a:buFontTx/>
              <a:buChar char="•"/>
            </a:pPr>
            <a:r>
              <a:rPr lang="en-GB" sz="2000" dirty="0">
                <a:solidFill>
                  <a:srgbClr val="FFFFFF"/>
                </a:solidFill>
                <a:cs typeface="Arial" charset="0"/>
              </a:rPr>
              <a:t>In spite of this significant </a:t>
            </a:r>
            <a:r>
              <a:rPr lang="en-GB" sz="2000" dirty="0" smtClean="0">
                <a:solidFill>
                  <a:srgbClr val="FFFFFF"/>
                </a:solidFill>
                <a:cs typeface="Arial" charset="0"/>
              </a:rPr>
              <a:t>benefit…</a:t>
            </a:r>
            <a:endParaRPr lang="en-GB" sz="2000" dirty="0">
              <a:solidFill>
                <a:srgbClr val="FFFFFF"/>
              </a:solidFill>
              <a:cs typeface="Arial" charset="0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165000"/>
              <a:buFontTx/>
              <a:buChar char="•"/>
            </a:pPr>
            <a:r>
              <a:rPr lang="en-GB" sz="2000" dirty="0">
                <a:solidFill>
                  <a:srgbClr val="FFFFFF"/>
                </a:solidFill>
                <a:cs typeface="Arial" charset="0"/>
              </a:rPr>
              <a:t>Resistance to </a:t>
            </a:r>
            <a:r>
              <a:rPr lang="en-GB" sz="2000" dirty="0" err="1">
                <a:solidFill>
                  <a:srgbClr val="FFFFFF"/>
                </a:solidFill>
                <a:cs typeface="Arial" charset="0"/>
              </a:rPr>
              <a:t>bortezomib</a:t>
            </a:r>
            <a:r>
              <a:rPr lang="en-GB" sz="2000" dirty="0">
                <a:solidFill>
                  <a:srgbClr val="FFFFFF"/>
                </a:solidFill>
                <a:cs typeface="Arial" charset="0"/>
              </a:rPr>
              <a:t>-based therapy and </a:t>
            </a:r>
            <a:r>
              <a:rPr lang="en-GB" sz="2000" dirty="0" err="1">
                <a:solidFill>
                  <a:srgbClr val="FFFFFF"/>
                </a:solidFill>
                <a:cs typeface="Arial" charset="0"/>
              </a:rPr>
              <a:t>l</a:t>
            </a:r>
            <a:r>
              <a:rPr lang="en-GB" sz="2000" dirty="0" err="1" smtClean="0">
                <a:solidFill>
                  <a:srgbClr val="FFFFFF"/>
                </a:solidFill>
                <a:cs typeface="Arial" charset="0"/>
              </a:rPr>
              <a:t>enalidomide</a:t>
            </a:r>
            <a:r>
              <a:rPr lang="en-GB" sz="2000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GB" sz="2000" dirty="0">
                <a:solidFill>
                  <a:srgbClr val="FFFFFF"/>
                </a:solidFill>
                <a:cs typeface="Arial" charset="0"/>
              </a:rPr>
              <a:t>can emerge over time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165000"/>
              <a:buFontTx/>
              <a:buChar char="•"/>
            </a:pPr>
            <a:r>
              <a:rPr lang="en-GB" sz="2000" dirty="0">
                <a:solidFill>
                  <a:srgbClr val="FFFFFF"/>
                </a:solidFill>
                <a:cs typeface="Arial" charset="0"/>
              </a:rPr>
              <a:t>Some toxicities can limit its use and its potential </a:t>
            </a:r>
            <a:r>
              <a:rPr lang="en-GB" sz="2000" dirty="0" smtClean="0">
                <a:solidFill>
                  <a:srgbClr val="FFFFFF"/>
                </a:solidFill>
                <a:cs typeface="Arial" charset="0"/>
              </a:rPr>
              <a:t>effectiveness</a:t>
            </a:r>
            <a:endParaRPr lang="en-GB" sz="2000" dirty="0">
              <a:solidFill>
                <a:srgbClr val="FFFFFF"/>
              </a:solidFill>
              <a:cs typeface="Arial" charset="0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165000"/>
              <a:buFontTx/>
              <a:buChar char="•"/>
            </a:pPr>
            <a:r>
              <a:rPr lang="en-GB" sz="2000" dirty="0">
                <a:solidFill>
                  <a:srgbClr val="FFFF00"/>
                </a:solidFill>
                <a:cs typeface="Arial" charset="0"/>
              </a:rPr>
              <a:t>We would need novel </a:t>
            </a:r>
            <a:r>
              <a:rPr lang="en-GB" sz="2000" dirty="0" smtClean="0">
                <a:solidFill>
                  <a:srgbClr val="FFFF00"/>
                </a:solidFill>
                <a:cs typeface="Arial" charset="0"/>
              </a:rPr>
              <a:t>proteasome inhibitors and </a:t>
            </a:r>
            <a:r>
              <a:rPr lang="en-GB" sz="2000" dirty="0">
                <a:solidFill>
                  <a:srgbClr val="FFFF00"/>
                </a:solidFill>
                <a:cs typeface="Arial" charset="0"/>
              </a:rPr>
              <a:t>novel </a:t>
            </a:r>
            <a:r>
              <a:rPr lang="en-GB" sz="2000" dirty="0" err="1" smtClean="0">
                <a:solidFill>
                  <a:srgbClr val="FFFF00"/>
                </a:solidFill>
                <a:cs typeface="Arial" charset="0"/>
              </a:rPr>
              <a:t>IMiDs</a:t>
            </a:r>
            <a:endParaRPr lang="en-GB" sz="2000" dirty="0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47 CuadroTexto" descr=" 116738"/>
          <p:cNvSpPr txBox="1">
            <a:spLocks noChangeArrowheads="1"/>
          </p:cNvSpPr>
          <p:nvPr/>
        </p:nvSpPr>
        <p:spPr bwMode="auto">
          <a:xfrm>
            <a:off x="239713" y="420097"/>
            <a:ext cx="8640762" cy="1034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>
            <a:spAutoFit/>
          </a:bodyPr>
          <a:lstStyle/>
          <a:p>
            <a:pPr algn="ctr">
              <a:lnSpc>
                <a:spcPct val="85000"/>
              </a:lnSpc>
              <a:defRPr/>
            </a:pPr>
            <a:r>
              <a:rPr lang="en-US" sz="3600" b="1" dirty="0">
                <a:solidFill>
                  <a:srgbClr val="F09828"/>
                </a:solidFill>
                <a:ea typeface="+mn-ea"/>
              </a:rPr>
              <a:t>What </a:t>
            </a:r>
            <a:r>
              <a:rPr lang="en-US" sz="3600" b="1" dirty="0" smtClean="0">
                <a:solidFill>
                  <a:srgbClr val="F09828"/>
                </a:solidFill>
                <a:ea typeface="+mn-ea"/>
              </a:rPr>
              <a:t>Do We Ask </a:t>
            </a:r>
            <a:r>
              <a:rPr lang="en-US" sz="3600" b="1" dirty="0">
                <a:solidFill>
                  <a:srgbClr val="F09828"/>
                </a:solidFill>
                <a:ea typeface="+mn-ea"/>
              </a:rPr>
              <a:t>of Novel </a:t>
            </a:r>
            <a:r>
              <a:rPr lang="en-US" sz="3600" b="1" dirty="0" smtClean="0">
                <a:solidFill>
                  <a:srgbClr val="F09828"/>
                </a:solidFill>
                <a:ea typeface="+mn-ea"/>
              </a:rPr>
              <a:t/>
            </a:r>
            <a:br>
              <a:rPr lang="en-US" sz="3600" b="1" dirty="0" smtClean="0">
                <a:solidFill>
                  <a:srgbClr val="F09828"/>
                </a:solidFill>
                <a:ea typeface="+mn-ea"/>
              </a:rPr>
            </a:br>
            <a:r>
              <a:rPr lang="en-GB" sz="3600" b="1" kern="0" dirty="0" smtClean="0">
                <a:solidFill>
                  <a:srgbClr val="F09828"/>
                </a:solidFill>
                <a:latin typeface="Arial"/>
                <a:ea typeface="ＭＳ Ｐゴシック"/>
                <a:cs typeface="Arial"/>
              </a:rPr>
              <a:t>Proteasome </a:t>
            </a:r>
            <a:r>
              <a:rPr lang="en-GB" sz="3600" b="1" kern="0" dirty="0">
                <a:solidFill>
                  <a:srgbClr val="F09828"/>
                </a:solidFill>
                <a:latin typeface="Arial"/>
                <a:ea typeface="ＭＳ Ｐゴシック"/>
                <a:cs typeface="Arial"/>
              </a:rPr>
              <a:t>Inhibitors?</a:t>
            </a:r>
            <a:endParaRPr lang="en-US" sz="3600" b="1" dirty="0">
              <a:solidFill>
                <a:srgbClr val="F09828"/>
              </a:solidFill>
              <a:ea typeface="+mn-ea"/>
            </a:endParaRPr>
          </a:p>
        </p:txBody>
      </p:sp>
      <p:sp>
        <p:nvSpPr>
          <p:cNvPr id="3" name="Text Box 556" descr=" 116780"/>
          <p:cNvSpPr txBox="1">
            <a:spLocks noChangeArrowheads="1"/>
          </p:cNvSpPr>
          <p:nvPr/>
        </p:nvSpPr>
        <p:spPr bwMode="auto">
          <a:xfrm>
            <a:off x="376238" y="1954213"/>
            <a:ext cx="5824537" cy="294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>
            <a:spAutoFit/>
          </a:bodyPr>
          <a:lstStyle>
            <a:lvl1pPr marL="457200" indent="-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98563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spcAft>
                <a:spcPct val="300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ea typeface="Osaka" charset="0"/>
                <a:cs typeface="Osaka" charset="0"/>
              </a:rPr>
              <a:t>Maintain or improve </a:t>
            </a:r>
            <a:r>
              <a:rPr lang="en-US" sz="1800" dirty="0">
                <a:solidFill>
                  <a:schemeClr val="tx2"/>
                </a:solidFill>
                <a:ea typeface="Osaka" charset="0"/>
                <a:cs typeface="Osaka" charset="0"/>
              </a:rPr>
              <a:t>efficacy </a:t>
            </a:r>
          </a:p>
          <a:p>
            <a:pPr>
              <a:lnSpc>
                <a:spcPct val="150000"/>
              </a:lnSpc>
              <a:spcAft>
                <a:spcPct val="300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ea typeface="Osaka" charset="0"/>
                <a:cs typeface="Osaka" charset="0"/>
              </a:rPr>
              <a:t>Overcome </a:t>
            </a:r>
            <a:r>
              <a:rPr lang="en-US" sz="1800" dirty="0" err="1" smtClean="0"/>
              <a:t>bortezomib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FF00"/>
                </a:solidFill>
                <a:ea typeface="Osaka" charset="0"/>
                <a:cs typeface="Osaka" charset="0"/>
              </a:rPr>
              <a:t>resistance</a:t>
            </a:r>
            <a:endParaRPr lang="en-US" sz="1800" dirty="0">
              <a:solidFill>
                <a:srgbClr val="FFFF00"/>
              </a:solidFill>
              <a:ea typeface="Osaka" charset="0"/>
              <a:cs typeface="Osaka" charset="0"/>
            </a:endParaRPr>
          </a:p>
          <a:p>
            <a:pPr>
              <a:lnSpc>
                <a:spcPct val="150000"/>
              </a:lnSpc>
              <a:spcAft>
                <a:spcPct val="300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ea typeface="Osaka" charset="0"/>
                <a:cs typeface="Osaka" charset="0"/>
              </a:rPr>
              <a:t>Improve </a:t>
            </a:r>
            <a:r>
              <a:rPr lang="en-US" sz="1800" dirty="0">
                <a:solidFill>
                  <a:srgbClr val="FFFF00"/>
                </a:solidFill>
                <a:ea typeface="Osaka" charset="0"/>
                <a:cs typeface="Osaka" charset="0"/>
              </a:rPr>
              <a:t>toxicity</a:t>
            </a:r>
            <a:r>
              <a:rPr lang="en-US" sz="1800" dirty="0">
                <a:solidFill>
                  <a:srgbClr val="FFFFFF"/>
                </a:solidFill>
                <a:ea typeface="Osaka" charset="0"/>
                <a:cs typeface="Osaka" charset="0"/>
              </a:rPr>
              <a:t> profile</a:t>
            </a:r>
          </a:p>
          <a:p>
            <a:pPr lvl="2">
              <a:lnSpc>
                <a:spcPct val="150000"/>
              </a:lnSpc>
              <a:spcAft>
                <a:spcPct val="30000"/>
              </a:spcAft>
              <a:buClr>
                <a:srgbClr val="F09828"/>
              </a:buClr>
              <a:buFont typeface="Arial" panose="020B0604020202020204" pitchFamily="34" charset="0"/>
              <a:buChar char="‒"/>
            </a:pPr>
            <a:r>
              <a:rPr lang="en-US" sz="1800" dirty="0">
                <a:solidFill>
                  <a:srgbClr val="FFFFFF"/>
                </a:solidFill>
                <a:ea typeface="Osaka" charset="0"/>
                <a:cs typeface="Osaka" charset="0"/>
              </a:rPr>
              <a:t>Peripheral neuropathy</a:t>
            </a:r>
          </a:p>
          <a:p>
            <a:pPr>
              <a:lnSpc>
                <a:spcPct val="150000"/>
              </a:lnSpc>
              <a:spcAft>
                <a:spcPct val="300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00"/>
                </a:solidFill>
                <a:ea typeface="Osaka" charset="0"/>
                <a:cs typeface="Osaka" charset="0"/>
              </a:rPr>
              <a:t>Convenience</a:t>
            </a:r>
            <a:r>
              <a:rPr lang="en-US" sz="1800" dirty="0">
                <a:solidFill>
                  <a:srgbClr val="FFFFFF"/>
                </a:solidFill>
                <a:ea typeface="Osaka" charset="0"/>
                <a:cs typeface="Osaka" charset="0"/>
              </a:rPr>
              <a:t> of administration</a:t>
            </a:r>
          </a:p>
          <a:p>
            <a:pPr lvl="2">
              <a:lnSpc>
                <a:spcPct val="150000"/>
              </a:lnSpc>
              <a:spcAft>
                <a:spcPct val="300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FFFF"/>
                </a:solidFill>
                <a:ea typeface="Osaka" charset="0"/>
                <a:cs typeface="Osaka" charset="0"/>
              </a:rPr>
              <a:t>Oral / subcutaneous</a:t>
            </a:r>
            <a:endParaRPr lang="en-US" sz="1800" dirty="0">
              <a:solidFill>
                <a:srgbClr val="FFFFFF"/>
              </a:solidFill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81287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47 CuadroTexto"/>
          <p:cNvSpPr txBox="1">
            <a:spLocks noChangeArrowheads="1"/>
          </p:cNvSpPr>
          <p:nvPr/>
        </p:nvSpPr>
        <p:spPr bwMode="auto">
          <a:xfrm>
            <a:off x="239713" y="487363"/>
            <a:ext cx="86407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F09828"/>
                </a:solidFill>
              </a:rPr>
              <a:t>Proteasome Inhibitors: </a:t>
            </a:r>
            <a:r>
              <a:rPr lang="en-US" sz="3600" dirty="0" err="1">
                <a:solidFill>
                  <a:srgbClr val="F09828"/>
                </a:solidFill>
              </a:rPr>
              <a:t>MoA</a:t>
            </a:r>
            <a:endParaRPr lang="en-US" sz="3600" dirty="0">
              <a:solidFill>
                <a:srgbClr val="F09828"/>
              </a:solidFill>
            </a:endParaRPr>
          </a:p>
        </p:txBody>
      </p:sp>
      <p:sp>
        <p:nvSpPr>
          <p:cNvPr id="29699" name="Text Box 556"/>
          <p:cNvSpPr txBox="1">
            <a:spLocks noChangeArrowheads="1"/>
          </p:cNvSpPr>
          <p:nvPr/>
        </p:nvSpPr>
        <p:spPr bwMode="auto">
          <a:xfrm>
            <a:off x="219075" y="1268413"/>
            <a:ext cx="34401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ct val="30000"/>
              </a:spcAft>
            </a:pPr>
            <a:r>
              <a:rPr lang="en-US" sz="1800">
                <a:solidFill>
                  <a:srgbClr val="FFFF00"/>
                </a:solidFill>
                <a:latin typeface="Symbol" charset="0"/>
                <a:ea typeface="Osaka" charset="0"/>
                <a:cs typeface="Osaka" charset="0"/>
              </a:rPr>
              <a:t>b</a:t>
            </a:r>
            <a:r>
              <a:rPr lang="en-US" sz="1800">
                <a:solidFill>
                  <a:srgbClr val="FFFF00"/>
                </a:solidFill>
                <a:ea typeface="Osaka" charset="0"/>
                <a:cs typeface="Osaka" charset="0"/>
              </a:rPr>
              <a:t>-subunit ring of the proteasome</a:t>
            </a:r>
          </a:p>
        </p:txBody>
      </p:sp>
      <p:graphicFrame>
        <p:nvGraphicFramePr>
          <p:cNvPr id="2531913" name="Group 5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008501"/>
              </p:ext>
            </p:extLst>
          </p:nvPr>
        </p:nvGraphicFramePr>
        <p:xfrm>
          <a:off x="355600" y="4167188"/>
          <a:ext cx="8385175" cy="1828800"/>
        </p:xfrm>
        <a:graphic>
          <a:graphicData uri="http://schemas.openxmlformats.org/drawingml/2006/table">
            <a:tbl>
              <a:tblPr/>
              <a:tblGrid>
                <a:gridCol w="2112897"/>
                <a:gridCol w="1425682"/>
                <a:gridCol w="1537064"/>
                <a:gridCol w="720303"/>
                <a:gridCol w="1479063"/>
                <a:gridCol w="1110166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Type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Reversibility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PO/IV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Dosing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Phase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Bortezomib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Boronic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Reversible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IV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1, 4, 8, 11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Approved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Carfilzomib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Epoxi-ketone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Irreversible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IV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1-2, 8-9, 15-16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III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Ixazomib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(MLN-9708)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Boronic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Reversible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charset="0"/>
                        </a:rPr>
                        <a:t>PO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1, 4, 8, 11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III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Marizomib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(NPI-0052)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Salinospore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Irreversible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IV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1, 4, 8, 11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Oprozomib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(PR-047)</a:t>
                      </a: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Epoxi-ketone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Irreversible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charset="0"/>
                        </a:rPr>
                        <a:t>PO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40" name="Text Box 556"/>
          <p:cNvSpPr txBox="1">
            <a:spLocks noChangeArrowheads="1"/>
          </p:cNvSpPr>
          <p:nvPr/>
        </p:nvSpPr>
        <p:spPr bwMode="auto">
          <a:xfrm>
            <a:off x="219075" y="2636838"/>
            <a:ext cx="3679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ct val="30000"/>
              </a:spcAft>
            </a:pPr>
            <a:r>
              <a:rPr lang="en-US" sz="1600" dirty="0">
                <a:solidFill>
                  <a:srgbClr val="FF9900"/>
                </a:solidFill>
                <a:ea typeface="Osaka" charset="0"/>
                <a:cs typeface="Osaka" charset="0"/>
              </a:rPr>
              <a:t>Three distinct N-terminal threonine protease active sites</a:t>
            </a:r>
          </a:p>
        </p:txBody>
      </p:sp>
      <p:sp>
        <p:nvSpPr>
          <p:cNvPr id="29741" name="Rectángulo 123"/>
          <p:cNvSpPr>
            <a:spLocks noChangeArrowheads="1"/>
          </p:cNvSpPr>
          <p:nvPr/>
        </p:nvSpPr>
        <p:spPr bwMode="auto">
          <a:xfrm>
            <a:off x="219075" y="1989138"/>
            <a:ext cx="2017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>
            <a:spAutoFit/>
          </a:bodyPr>
          <a:lstStyle/>
          <a:p>
            <a:pPr>
              <a:spcAft>
                <a:spcPct val="30000"/>
              </a:spcAft>
            </a:pPr>
            <a:r>
              <a:rPr lang="en-US" b="1">
                <a:solidFill>
                  <a:srgbClr val="FFFFFF"/>
                </a:solidFill>
                <a:ea typeface="Osaka" charset="0"/>
                <a:cs typeface="Osaka" charset="0"/>
              </a:rPr>
              <a:t>Catalytic site</a:t>
            </a:r>
          </a:p>
        </p:txBody>
      </p:sp>
      <p:grpSp>
        <p:nvGrpSpPr>
          <p:cNvPr id="29742" name="Agrupar 7"/>
          <p:cNvGrpSpPr>
            <a:grpSpLocks/>
          </p:cNvGrpSpPr>
          <p:nvPr/>
        </p:nvGrpSpPr>
        <p:grpSpPr bwMode="auto">
          <a:xfrm>
            <a:off x="3800475" y="1052513"/>
            <a:ext cx="5226050" cy="2719387"/>
            <a:chOff x="3457253" y="1066800"/>
            <a:chExt cx="6450181" cy="2921352"/>
          </a:xfrm>
        </p:grpSpPr>
        <p:sp>
          <p:nvSpPr>
            <p:cNvPr id="95" name="Elipse 94"/>
            <p:cNvSpPr/>
            <p:nvPr/>
          </p:nvSpPr>
          <p:spPr bwMode="auto">
            <a:xfrm>
              <a:off x="6057900" y="2971800"/>
              <a:ext cx="685800" cy="685800"/>
            </a:xfrm>
            <a:prstGeom prst="ellipse">
              <a:avLst/>
            </a:prstGeom>
            <a:gradFill flip="none" rotWithShape="1">
              <a:gsLst>
                <a:gs pos="0">
                  <a:srgbClr val="0000FF"/>
                </a:gs>
                <a:gs pos="100000">
                  <a:srgbClr val="0000A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rgbClr val="1A8D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1426" tIns="45713" rIns="91426" bIns="45713"/>
            <a:lstStyle/>
            <a:p>
              <a:pPr defTabSz="914243">
                <a:defRPr/>
              </a:pPr>
              <a:endParaRPr lang="es-ES_tradnl" sz="2400">
                <a:ea typeface="+mn-ea"/>
              </a:endParaRPr>
            </a:p>
          </p:txBody>
        </p:sp>
        <p:sp>
          <p:nvSpPr>
            <p:cNvPr id="94" name="Elipse 93"/>
            <p:cNvSpPr/>
            <p:nvPr/>
          </p:nvSpPr>
          <p:spPr bwMode="auto">
            <a:xfrm>
              <a:off x="7083729" y="1690055"/>
              <a:ext cx="685800" cy="685800"/>
            </a:xfrm>
            <a:prstGeom prst="ellipse">
              <a:avLst/>
            </a:prstGeom>
            <a:gradFill flip="none" rotWithShape="1">
              <a:gsLst>
                <a:gs pos="0">
                  <a:srgbClr val="0000FF"/>
                </a:gs>
                <a:gs pos="100000">
                  <a:srgbClr val="0000A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rgbClr val="1A8D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1426" tIns="45713" rIns="91426" bIns="45713"/>
            <a:lstStyle/>
            <a:p>
              <a:pPr defTabSz="914243">
                <a:defRPr/>
              </a:pPr>
              <a:endParaRPr lang="es-ES_tradnl" sz="2400">
                <a:ea typeface="+mn-ea"/>
              </a:endParaRPr>
            </a:p>
          </p:txBody>
        </p:sp>
        <p:sp>
          <p:nvSpPr>
            <p:cNvPr id="29750" name="Text Box 550"/>
            <p:cNvSpPr txBox="1">
              <a:spLocks noChangeArrowheads="1"/>
            </p:cNvSpPr>
            <p:nvPr/>
          </p:nvSpPr>
          <p:spPr bwMode="auto">
            <a:xfrm>
              <a:off x="6116375" y="1066800"/>
              <a:ext cx="1608362" cy="330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6" tIns="45713" rIns="91426" bIns="45713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rgbClr val="FF9900"/>
                  </a:solidFill>
                  <a:ea typeface="Osaka" charset="0"/>
                  <a:cs typeface="Osaka" charset="0"/>
                </a:rPr>
                <a:t>Caspase-L</a:t>
              </a:r>
            </a:p>
          </p:txBody>
        </p:sp>
        <p:sp>
          <p:nvSpPr>
            <p:cNvPr id="76" name="Elipse 75"/>
            <p:cNvSpPr/>
            <p:nvPr/>
          </p:nvSpPr>
          <p:spPr bwMode="auto">
            <a:xfrm>
              <a:off x="5794071" y="1690055"/>
              <a:ext cx="685800" cy="685800"/>
            </a:xfrm>
            <a:prstGeom prst="ellipse">
              <a:avLst/>
            </a:prstGeom>
            <a:gradFill flip="none" rotWithShape="1">
              <a:gsLst>
                <a:gs pos="2000">
                  <a:srgbClr val="1A8DFF"/>
                </a:gs>
                <a:gs pos="100000">
                  <a:srgbClr val="0000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rgbClr val="1A8D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1426" tIns="45713" rIns="91426" bIns="45713"/>
            <a:lstStyle/>
            <a:p>
              <a:pPr defTabSz="914243">
                <a:defRPr/>
              </a:pPr>
              <a:endParaRPr lang="es-ES_tradnl" sz="2400">
                <a:ea typeface="+mn-ea"/>
              </a:endParaRPr>
            </a:p>
          </p:txBody>
        </p:sp>
        <p:sp>
          <p:nvSpPr>
            <p:cNvPr id="29754" name="Text Box 536"/>
            <p:cNvSpPr txBox="1">
              <a:spLocks noChangeArrowheads="1"/>
            </p:cNvSpPr>
            <p:nvPr/>
          </p:nvSpPr>
          <p:spPr bwMode="auto">
            <a:xfrm>
              <a:off x="5898819" y="1856110"/>
              <a:ext cx="471241" cy="330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6" tIns="45713" rIns="91426" bIns="45713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0">
                  <a:solidFill>
                    <a:srgbClr val="FFFFFF"/>
                  </a:solidFill>
                  <a:latin typeface="Symbol" charset="0"/>
                  <a:ea typeface="Osaka" charset="0"/>
                  <a:cs typeface="Osaka" charset="0"/>
                </a:rPr>
                <a:t>b</a:t>
              </a:r>
              <a:r>
                <a:rPr lang="en-US" sz="1400" b="0">
                  <a:solidFill>
                    <a:srgbClr val="FFFFFF"/>
                  </a:solidFill>
                  <a:ea typeface="Osaka" charset="0"/>
                  <a:cs typeface="Osaka" charset="0"/>
                </a:rPr>
                <a:t>7</a:t>
              </a:r>
            </a:p>
          </p:txBody>
        </p:sp>
        <p:sp>
          <p:nvSpPr>
            <p:cNvPr id="79" name="Elipse 78"/>
            <p:cNvSpPr/>
            <p:nvPr/>
          </p:nvSpPr>
          <p:spPr bwMode="auto">
            <a:xfrm>
              <a:off x="6438900" y="1447800"/>
              <a:ext cx="685800" cy="685800"/>
            </a:xfrm>
            <a:prstGeom prst="ellipse">
              <a:avLst/>
            </a:prstGeom>
            <a:gradFill flip="none" rotWithShape="1">
              <a:gsLst>
                <a:gs pos="0">
                  <a:srgbClr val="0000FF"/>
                </a:gs>
                <a:gs pos="100000">
                  <a:srgbClr val="0000A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rgbClr val="1A8D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1426" tIns="45713" rIns="91426" bIns="45713"/>
            <a:lstStyle/>
            <a:p>
              <a:pPr defTabSz="914243">
                <a:defRPr/>
              </a:pPr>
              <a:endParaRPr lang="es-ES_tradnl" sz="2400">
                <a:ea typeface="+mn-ea"/>
              </a:endParaRPr>
            </a:p>
          </p:txBody>
        </p:sp>
        <p:sp>
          <p:nvSpPr>
            <p:cNvPr id="29758" name="Text Box 536"/>
            <p:cNvSpPr txBox="1">
              <a:spLocks noChangeArrowheads="1"/>
            </p:cNvSpPr>
            <p:nvPr/>
          </p:nvSpPr>
          <p:spPr bwMode="auto">
            <a:xfrm>
              <a:off x="6543779" y="1613855"/>
              <a:ext cx="471241" cy="330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6" tIns="45713" rIns="91426" bIns="45713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0">
                  <a:solidFill>
                    <a:srgbClr val="FFFFFF"/>
                  </a:solidFill>
                  <a:latin typeface="Symbol" charset="0"/>
                  <a:ea typeface="Osaka" charset="0"/>
                  <a:cs typeface="Osaka" charset="0"/>
                </a:rPr>
                <a:t>b</a:t>
              </a:r>
              <a:r>
                <a:rPr lang="en-US" sz="1400" b="0">
                  <a:solidFill>
                    <a:srgbClr val="FFFFFF"/>
                  </a:solidFill>
                  <a:ea typeface="Osaka" charset="0"/>
                  <a:cs typeface="Osaka" charset="0"/>
                </a:rPr>
                <a:t>1</a:t>
              </a:r>
            </a:p>
          </p:txBody>
        </p:sp>
        <p:sp>
          <p:nvSpPr>
            <p:cNvPr id="29759" name="Text Box 536"/>
            <p:cNvSpPr txBox="1">
              <a:spLocks noChangeArrowheads="1"/>
            </p:cNvSpPr>
            <p:nvPr/>
          </p:nvSpPr>
          <p:spPr bwMode="auto">
            <a:xfrm>
              <a:off x="7200083" y="1869764"/>
              <a:ext cx="471241" cy="330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6" tIns="45713" rIns="91426" bIns="45713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0">
                  <a:solidFill>
                    <a:srgbClr val="FFFFFF"/>
                  </a:solidFill>
                  <a:latin typeface="Symbol" charset="0"/>
                  <a:ea typeface="Osaka" charset="0"/>
                  <a:cs typeface="Osaka" charset="0"/>
                </a:rPr>
                <a:t>b</a:t>
              </a:r>
              <a:r>
                <a:rPr lang="en-US" sz="1400" b="0">
                  <a:solidFill>
                    <a:srgbClr val="FFFFFF"/>
                  </a:solidFill>
                  <a:ea typeface="Osaka" charset="0"/>
                  <a:cs typeface="Osaka" charset="0"/>
                </a:rPr>
                <a:t>2</a:t>
              </a:r>
            </a:p>
          </p:txBody>
        </p:sp>
        <p:sp>
          <p:nvSpPr>
            <p:cNvPr id="83" name="Elipse 82"/>
            <p:cNvSpPr/>
            <p:nvPr/>
          </p:nvSpPr>
          <p:spPr bwMode="auto">
            <a:xfrm>
              <a:off x="5676900" y="2389510"/>
              <a:ext cx="685800" cy="685800"/>
            </a:xfrm>
            <a:prstGeom prst="ellipse">
              <a:avLst/>
            </a:prstGeom>
            <a:gradFill flip="none" rotWithShape="1">
              <a:gsLst>
                <a:gs pos="2000">
                  <a:srgbClr val="1A8DFF"/>
                </a:gs>
                <a:gs pos="100000">
                  <a:srgbClr val="0000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rgbClr val="1A8D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1426" tIns="45713" rIns="91426" bIns="45713"/>
            <a:lstStyle/>
            <a:p>
              <a:pPr defTabSz="914243">
                <a:defRPr/>
              </a:pPr>
              <a:endParaRPr lang="es-ES_tradnl" sz="2400">
                <a:ea typeface="+mn-ea"/>
              </a:endParaRPr>
            </a:p>
          </p:txBody>
        </p:sp>
        <p:sp>
          <p:nvSpPr>
            <p:cNvPr id="29763" name="Text Box 536"/>
            <p:cNvSpPr txBox="1">
              <a:spLocks noChangeArrowheads="1"/>
            </p:cNvSpPr>
            <p:nvPr/>
          </p:nvSpPr>
          <p:spPr bwMode="auto">
            <a:xfrm>
              <a:off x="5781648" y="2555565"/>
              <a:ext cx="471241" cy="330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6" tIns="45713" rIns="91426" bIns="45713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0">
                  <a:solidFill>
                    <a:srgbClr val="FFFFFF"/>
                  </a:solidFill>
                  <a:latin typeface="Symbol" charset="0"/>
                  <a:ea typeface="Osaka" charset="0"/>
                  <a:cs typeface="Osaka" charset="0"/>
                </a:rPr>
                <a:t>b</a:t>
              </a:r>
              <a:r>
                <a:rPr lang="en-US" sz="1400" b="0">
                  <a:solidFill>
                    <a:srgbClr val="FFFFFF"/>
                  </a:solidFill>
                  <a:ea typeface="Osaka" charset="0"/>
                  <a:cs typeface="Osaka" charset="0"/>
                </a:rPr>
                <a:t>6</a:t>
              </a:r>
            </a:p>
          </p:txBody>
        </p:sp>
        <p:sp>
          <p:nvSpPr>
            <p:cNvPr id="29764" name="Text Box 536"/>
            <p:cNvSpPr txBox="1">
              <a:spLocks noChangeArrowheads="1"/>
            </p:cNvSpPr>
            <p:nvPr/>
          </p:nvSpPr>
          <p:spPr bwMode="auto">
            <a:xfrm>
              <a:off x="6162653" y="3137854"/>
              <a:ext cx="471241" cy="330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6" tIns="45713" rIns="91426" bIns="45713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0">
                  <a:solidFill>
                    <a:srgbClr val="FFFFFF"/>
                  </a:solidFill>
                  <a:latin typeface="Symbol" charset="0"/>
                  <a:ea typeface="Osaka" charset="0"/>
                  <a:cs typeface="Osaka" charset="0"/>
                </a:rPr>
                <a:t>b</a:t>
              </a:r>
              <a:r>
                <a:rPr lang="en-US" sz="1400" b="0">
                  <a:solidFill>
                    <a:srgbClr val="FFFFFF"/>
                  </a:solidFill>
                  <a:ea typeface="Osaka" charset="0"/>
                  <a:cs typeface="Osaka" charset="0"/>
                </a:rPr>
                <a:t>5</a:t>
              </a:r>
            </a:p>
          </p:txBody>
        </p:sp>
        <p:sp>
          <p:nvSpPr>
            <p:cNvPr id="87" name="Elipse 86"/>
            <p:cNvSpPr/>
            <p:nvPr/>
          </p:nvSpPr>
          <p:spPr bwMode="auto">
            <a:xfrm>
              <a:off x="6743700" y="2971800"/>
              <a:ext cx="685800" cy="685800"/>
            </a:xfrm>
            <a:prstGeom prst="ellipse">
              <a:avLst/>
            </a:prstGeom>
            <a:gradFill flip="none" rotWithShape="1">
              <a:gsLst>
                <a:gs pos="2000">
                  <a:srgbClr val="1A8DFF"/>
                </a:gs>
                <a:gs pos="100000">
                  <a:srgbClr val="0000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rgbClr val="1A8D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1426" tIns="45713" rIns="91426" bIns="45713"/>
            <a:lstStyle/>
            <a:p>
              <a:pPr defTabSz="914243">
                <a:defRPr/>
              </a:pPr>
              <a:endParaRPr lang="es-ES_tradnl" sz="2400">
                <a:ea typeface="+mn-ea"/>
              </a:endParaRPr>
            </a:p>
          </p:txBody>
        </p:sp>
        <p:sp>
          <p:nvSpPr>
            <p:cNvPr id="29768" name="Text Box 536"/>
            <p:cNvSpPr txBox="1">
              <a:spLocks noChangeArrowheads="1"/>
            </p:cNvSpPr>
            <p:nvPr/>
          </p:nvSpPr>
          <p:spPr bwMode="auto">
            <a:xfrm>
              <a:off x="6848452" y="3137854"/>
              <a:ext cx="471241" cy="330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6" tIns="45713" rIns="91426" bIns="45713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0">
                  <a:solidFill>
                    <a:srgbClr val="FFFFFF"/>
                  </a:solidFill>
                  <a:latin typeface="Symbol" charset="0"/>
                  <a:ea typeface="Osaka" charset="0"/>
                  <a:cs typeface="Osaka" charset="0"/>
                </a:rPr>
                <a:t>b</a:t>
              </a:r>
              <a:r>
                <a:rPr lang="en-US" sz="1400" b="0">
                  <a:solidFill>
                    <a:srgbClr val="FFFFFF"/>
                  </a:solidFill>
                  <a:ea typeface="Osaka" charset="0"/>
                  <a:cs typeface="Osaka" charset="0"/>
                </a:rPr>
                <a:t>4</a:t>
              </a:r>
            </a:p>
          </p:txBody>
        </p:sp>
        <p:sp>
          <p:nvSpPr>
            <p:cNvPr id="89" name="Elipse 88"/>
            <p:cNvSpPr/>
            <p:nvPr/>
          </p:nvSpPr>
          <p:spPr bwMode="auto">
            <a:xfrm>
              <a:off x="7146272" y="2397435"/>
              <a:ext cx="685800" cy="685800"/>
            </a:xfrm>
            <a:prstGeom prst="ellipse">
              <a:avLst/>
            </a:prstGeom>
            <a:gradFill flip="none" rotWithShape="1">
              <a:gsLst>
                <a:gs pos="2000">
                  <a:srgbClr val="1A8DFF"/>
                </a:gs>
                <a:gs pos="100000">
                  <a:srgbClr val="0000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rgbClr val="1A8D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1426" tIns="45713" rIns="91426" bIns="45713"/>
            <a:lstStyle/>
            <a:p>
              <a:pPr defTabSz="914243">
                <a:defRPr/>
              </a:pPr>
              <a:endParaRPr lang="es-ES_tradnl" sz="2400">
                <a:ea typeface="+mn-ea"/>
              </a:endParaRPr>
            </a:p>
          </p:txBody>
        </p:sp>
        <p:sp>
          <p:nvSpPr>
            <p:cNvPr id="29772" name="Text Box 536"/>
            <p:cNvSpPr txBox="1">
              <a:spLocks noChangeArrowheads="1"/>
            </p:cNvSpPr>
            <p:nvPr/>
          </p:nvSpPr>
          <p:spPr bwMode="auto">
            <a:xfrm>
              <a:off x="7251024" y="2563490"/>
              <a:ext cx="471241" cy="330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6" tIns="45713" rIns="91426" bIns="45713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0">
                  <a:solidFill>
                    <a:srgbClr val="FFFFFF"/>
                  </a:solidFill>
                  <a:latin typeface="Symbol" charset="0"/>
                  <a:ea typeface="Osaka" charset="0"/>
                  <a:cs typeface="Osaka" charset="0"/>
                </a:rPr>
                <a:t>b</a:t>
              </a:r>
              <a:r>
                <a:rPr lang="en-US" sz="1400" b="0">
                  <a:solidFill>
                    <a:srgbClr val="FFFFFF"/>
                  </a:solidFill>
                  <a:ea typeface="Osaka" charset="0"/>
                  <a:cs typeface="Osaka" charset="0"/>
                </a:rPr>
                <a:t>3</a:t>
              </a:r>
            </a:p>
          </p:txBody>
        </p:sp>
        <p:sp>
          <p:nvSpPr>
            <p:cNvPr id="29773" name="Text Box 550"/>
            <p:cNvSpPr txBox="1">
              <a:spLocks noChangeArrowheads="1"/>
            </p:cNvSpPr>
            <p:nvPr/>
          </p:nvSpPr>
          <p:spPr bwMode="auto">
            <a:xfrm>
              <a:off x="7294295" y="1371600"/>
              <a:ext cx="1278205" cy="330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6" tIns="45713" rIns="91426" bIns="45713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rgbClr val="FF9900"/>
                  </a:solidFill>
                  <a:ea typeface="Osaka" charset="0"/>
                  <a:cs typeface="Osaka" charset="0"/>
                </a:rPr>
                <a:t>Trypsin-L</a:t>
              </a:r>
            </a:p>
          </p:txBody>
        </p:sp>
        <p:sp>
          <p:nvSpPr>
            <p:cNvPr id="29774" name="Text Box 550"/>
            <p:cNvSpPr txBox="1">
              <a:spLocks noChangeArrowheads="1"/>
            </p:cNvSpPr>
            <p:nvPr/>
          </p:nvSpPr>
          <p:spPr bwMode="auto">
            <a:xfrm>
              <a:off x="5229892" y="3657600"/>
              <a:ext cx="2064792" cy="330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6" tIns="45713" rIns="91426" bIns="45713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rgbClr val="FF9900"/>
                  </a:solidFill>
                  <a:ea typeface="Osaka" charset="0"/>
                  <a:cs typeface="Osaka" charset="0"/>
                </a:rPr>
                <a:t>Chymotrypsin-L</a:t>
              </a:r>
            </a:p>
          </p:txBody>
        </p:sp>
        <p:grpSp>
          <p:nvGrpSpPr>
            <p:cNvPr id="29775" name="Agrupar 71"/>
            <p:cNvGrpSpPr>
              <a:grpSpLocks/>
            </p:cNvGrpSpPr>
            <p:nvPr/>
          </p:nvGrpSpPr>
          <p:grpSpPr bwMode="auto">
            <a:xfrm>
              <a:off x="3609655" y="3374302"/>
              <a:ext cx="2328553" cy="566142"/>
              <a:chOff x="3609654" y="3374300"/>
              <a:chExt cx="2328553" cy="566142"/>
            </a:xfrm>
          </p:grpSpPr>
          <p:grpSp>
            <p:nvGrpSpPr>
              <p:cNvPr id="29792" name="Agrupar 114"/>
              <p:cNvGrpSpPr>
                <a:grpSpLocks/>
              </p:cNvGrpSpPr>
              <p:nvPr/>
            </p:nvGrpSpPr>
            <p:grpSpPr bwMode="auto">
              <a:xfrm rot="20192791" flipH="1">
                <a:off x="5240297" y="3374300"/>
                <a:ext cx="697910" cy="416235"/>
                <a:chOff x="3162443" y="2468850"/>
                <a:chExt cx="865514" cy="416235"/>
              </a:xfrm>
            </p:grpSpPr>
            <p:cxnSp>
              <p:nvCxnSpPr>
                <p:cNvPr id="29794" name="Conector recto 115"/>
                <p:cNvCxnSpPr>
                  <a:cxnSpLocks noChangeShapeType="1"/>
                </p:cNvCxnSpPr>
                <p:nvPr/>
              </p:nvCxnSpPr>
              <p:spPr bwMode="auto">
                <a:xfrm flipV="1">
                  <a:off x="3189757" y="2468850"/>
                  <a:ext cx="838200" cy="304800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95" name="Conector recto 116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3086640" y="2733082"/>
                  <a:ext cx="227806" cy="76200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9793" name="CuadroTexto 117"/>
              <p:cNvSpPr txBox="1">
                <a:spLocks noChangeArrowheads="1"/>
              </p:cNvSpPr>
              <p:nvPr/>
            </p:nvSpPr>
            <p:spPr bwMode="auto">
              <a:xfrm>
                <a:off x="3609654" y="3378478"/>
                <a:ext cx="1533846" cy="5619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eaLnBrk="0" hangingPunct="0">
                  <a:buClr>
                    <a:schemeClr val="tx2"/>
                  </a:buCl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eaLnBrk="0" hangingPunct="0">
                  <a:buClr>
                    <a:schemeClr val="tx2"/>
                  </a:buCl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eaLnBrk="0" hangingPunct="0">
                  <a:buClr>
                    <a:schemeClr val="tx2"/>
                  </a:buCl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eaLnBrk="0" hangingPunct="0">
                  <a:buClr>
                    <a:schemeClr val="tx2"/>
                  </a:buCl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s-ES_tradnl" sz="1400" dirty="0" err="1"/>
                  <a:t>Carfilzomib</a:t>
                </a:r>
                <a:endParaRPr lang="es-ES_tradnl" sz="1400" dirty="0"/>
              </a:p>
              <a:p>
                <a:r>
                  <a:rPr lang="es-ES_tradnl" sz="1400" dirty="0" err="1"/>
                  <a:t>o</a:t>
                </a:r>
                <a:r>
                  <a:rPr lang="es-ES_tradnl" sz="1400" dirty="0" err="1" smtClean="0"/>
                  <a:t>prozomib</a:t>
                </a:r>
                <a:endParaRPr lang="es-ES_tradnl" sz="1400" dirty="0"/>
              </a:p>
            </p:txBody>
          </p:sp>
        </p:grpSp>
        <p:grpSp>
          <p:nvGrpSpPr>
            <p:cNvPr id="29776" name="Agrupar 69"/>
            <p:cNvGrpSpPr>
              <a:grpSpLocks/>
            </p:cNvGrpSpPr>
            <p:nvPr/>
          </p:nvGrpSpPr>
          <p:grpSpPr bwMode="auto">
            <a:xfrm>
              <a:off x="6661292" y="2034898"/>
              <a:ext cx="3246142" cy="1099611"/>
              <a:chOff x="6661291" y="2034701"/>
              <a:chExt cx="3246142" cy="1099611"/>
            </a:xfrm>
          </p:grpSpPr>
          <p:grpSp>
            <p:nvGrpSpPr>
              <p:cNvPr id="29784" name="Agrupar 107"/>
              <p:cNvGrpSpPr>
                <a:grpSpLocks/>
              </p:cNvGrpSpPr>
              <p:nvPr/>
            </p:nvGrpSpPr>
            <p:grpSpPr bwMode="auto">
              <a:xfrm rot="1254179">
                <a:off x="7758140" y="2034701"/>
                <a:ext cx="742975" cy="624878"/>
                <a:chOff x="3086100" y="2509063"/>
                <a:chExt cx="1054873" cy="624878"/>
              </a:xfrm>
            </p:grpSpPr>
            <p:cxnSp>
              <p:nvCxnSpPr>
                <p:cNvPr id="29790" name="Conector recto 97"/>
                <p:cNvCxnSpPr>
                  <a:cxnSpLocks noChangeShapeType="1"/>
                  <a:endCxn id="29785" idx="1"/>
                </p:cNvCxnSpPr>
                <p:nvPr/>
              </p:nvCxnSpPr>
              <p:spPr bwMode="auto">
                <a:xfrm rot="-1254179">
                  <a:off x="3266756" y="2509063"/>
                  <a:ext cx="874217" cy="624878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91" name="Conector recto 99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3010297" y="2591197"/>
                  <a:ext cx="227806" cy="76200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9785" name="CuadroTexto 108"/>
              <p:cNvSpPr txBox="1">
                <a:spLocks noChangeArrowheads="1"/>
              </p:cNvSpPr>
              <p:nvPr/>
            </p:nvSpPr>
            <p:spPr bwMode="auto">
              <a:xfrm>
                <a:off x="8499801" y="2514599"/>
                <a:ext cx="1407632" cy="330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eaLnBrk="0" hangingPunct="0">
                  <a:buClr>
                    <a:schemeClr val="tx2"/>
                  </a:buCl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eaLnBrk="0" hangingPunct="0">
                  <a:buClr>
                    <a:schemeClr val="tx2"/>
                  </a:buCl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eaLnBrk="0" hangingPunct="0">
                  <a:buClr>
                    <a:schemeClr val="tx2"/>
                  </a:buCl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eaLnBrk="0" hangingPunct="0">
                  <a:buClr>
                    <a:schemeClr val="tx2"/>
                  </a:buCl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s-ES_tradnl" sz="1400"/>
                  <a:t>Marizomib</a:t>
                </a:r>
              </a:p>
            </p:txBody>
          </p:sp>
          <p:cxnSp>
            <p:nvCxnSpPr>
              <p:cNvPr id="29786" name="Conector recto 53"/>
              <p:cNvCxnSpPr>
                <a:cxnSpLocks noChangeShapeType="1"/>
                <a:endCxn id="29785" idx="1"/>
              </p:cNvCxnSpPr>
              <p:nvPr/>
            </p:nvCxnSpPr>
            <p:spPr bwMode="auto">
              <a:xfrm flipV="1">
                <a:off x="6667500" y="2679883"/>
                <a:ext cx="1832300" cy="338438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87" name="Conector recto 54"/>
              <p:cNvCxnSpPr>
                <a:cxnSpLocks noChangeShapeType="1"/>
              </p:cNvCxnSpPr>
              <p:nvPr/>
            </p:nvCxnSpPr>
            <p:spPr bwMode="auto">
              <a:xfrm rot="16200000" flipH="1">
                <a:off x="6576237" y="2980653"/>
                <a:ext cx="238713" cy="68606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88" name="Conector recto 55"/>
              <p:cNvCxnSpPr>
                <a:cxnSpLocks noChangeShapeType="1"/>
                <a:endCxn id="29785" idx="1"/>
              </p:cNvCxnSpPr>
              <p:nvPr/>
            </p:nvCxnSpPr>
            <p:spPr bwMode="auto">
              <a:xfrm>
                <a:off x="7048500" y="2209799"/>
                <a:ext cx="1451301" cy="470084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89" name="Conector recto 56"/>
              <p:cNvCxnSpPr>
                <a:cxnSpLocks noChangeShapeType="1"/>
              </p:cNvCxnSpPr>
              <p:nvPr/>
            </p:nvCxnSpPr>
            <p:spPr bwMode="auto">
              <a:xfrm rot="17454179" flipH="1">
                <a:off x="6942574" y="2183370"/>
                <a:ext cx="227806" cy="53669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9777" name="Agrupar 70"/>
            <p:cNvGrpSpPr>
              <a:grpSpLocks/>
            </p:cNvGrpSpPr>
            <p:nvPr/>
          </p:nvGrpSpPr>
          <p:grpSpPr bwMode="auto">
            <a:xfrm>
              <a:off x="3457253" y="1518086"/>
              <a:ext cx="2947849" cy="1796314"/>
              <a:chOff x="3457253" y="1518084"/>
              <a:chExt cx="2947849" cy="1796314"/>
            </a:xfrm>
          </p:grpSpPr>
          <p:sp>
            <p:nvSpPr>
              <p:cNvPr id="29778" name="CuadroTexto 109"/>
              <p:cNvSpPr txBox="1">
                <a:spLocks noChangeArrowheads="1"/>
              </p:cNvSpPr>
              <p:nvPr/>
            </p:nvSpPr>
            <p:spPr bwMode="auto">
              <a:xfrm>
                <a:off x="3457253" y="1628800"/>
                <a:ext cx="1533844" cy="5619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eaLnBrk="0" hangingPunct="0">
                  <a:buClr>
                    <a:schemeClr val="tx2"/>
                  </a:buCl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eaLnBrk="0" hangingPunct="0">
                  <a:buClr>
                    <a:schemeClr val="tx2"/>
                  </a:buCl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eaLnBrk="0" hangingPunct="0">
                  <a:buClr>
                    <a:schemeClr val="tx2"/>
                  </a:buCl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eaLnBrk="0" hangingPunct="0">
                  <a:buClr>
                    <a:schemeClr val="tx2"/>
                  </a:buCl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s-ES_tradnl" sz="1400" dirty="0" err="1"/>
                  <a:t>Bortezomib</a:t>
                </a:r>
                <a:endParaRPr lang="es-ES_tradnl" sz="1400" dirty="0"/>
              </a:p>
              <a:p>
                <a:r>
                  <a:rPr lang="es-ES_tradnl" sz="1400" dirty="0" err="1" smtClean="0"/>
                  <a:t>ixazomib</a:t>
                </a:r>
                <a:endParaRPr lang="es-ES_tradnl" sz="1400" dirty="0"/>
              </a:p>
            </p:txBody>
          </p:sp>
          <p:grpSp>
            <p:nvGrpSpPr>
              <p:cNvPr id="29779" name="Agrupar 118"/>
              <p:cNvGrpSpPr>
                <a:grpSpLocks/>
              </p:cNvGrpSpPr>
              <p:nvPr/>
            </p:nvGrpSpPr>
            <p:grpSpPr bwMode="auto">
              <a:xfrm rot="20896091" flipH="1">
                <a:off x="5066628" y="1518084"/>
                <a:ext cx="1338474" cy="456571"/>
                <a:chOff x="3086100" y="2497463"/>
                <a:chExt cx="1169461" cy="456571"/>
              </a:xfrm>
            </p:grpSpPr>
            <p:cxnSp>
              <p:nvCxnSpPr>
                <p:cNvPr id="29782" name="Conector recto 119"/>
                <p:cNvCxnSpPr>
                  <a:cxnSpLocks noChangeShapeType="1"/>
                </p:cNvCxnSpPr>
                <p:nvPr/>
              </p:nvCxnSpPr>
              <p:spPr bwMode="auto">
                <a:xfrm rot="10096091" flipH="1" flipV="1">
                  <a:off x="3142342" y="2497463"/>
                  <a:ext cx="1113219" cy="456571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83" name="Conector recto 12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3010297" y="2591197"/>
                  <a:ext cx="227806" cy="76200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9780" name="Conector recto 66"/>
              <p:cNvCxnSpPr>
                <a:cxnSpLocks noChangeShapeType="1"/>
              </p:cNvCxnSpPr>
              <p:nvPr/>
            </p:nvCxnSpPr>
            <p:spPr bwMode="auto">
              <a:xfrm rot="16200000" flipV="1">
                <a:off x="4866152" y="2182348"/>
                <a:ext cx="1219200" cy="816904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81" name="Conector recto 67"/>
              <p:cNvCxnSpPr>
                <a:cxnSpLocks noChangeShapeType="1"/>
              </p:cNvCxnSpPr>
              <p:nvPr/>
            </p:nvCxnSpPr>
            <p:spPr bwMode="auto">
              <a:xfrm rot="4696091">
                <a:off x="5757712" y="3156888"/>
                <a:ext cx="227806" cy="87213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9743" name="CuadroTexto 9"/>
          <p:cNvSpPr txBox="1">
            <a:spLocks noChangeArrowheads="1"/>
          </p:cNvSpPr>
          <p:nvPr/>
        </p:nvSpPr>
        <p:spPr bwMode="auto">
          <a:xfrm>
            <a:off x="381000" y="6024563"/>
            <a:ext cx="8686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 err="1"/>
              <a:t>Carfilzomib</a:t>
            </a:r>
            <a:r>
              <a:rPr lang="en-US" sz="1400" dirty="0"/>
              <a:t> and </a:t>
            </a:r>
            <a:r>
              <a:rPr lang="en-US" sz="1400" dirty="0" err="1"/>
              <a:t>o</a:t>
            </a:r>
            <a:r>
              <a:rPr lang="en-US" sz="1400" dirty="0" err="1" smtClean="0"/>
              <a:t>prozomib</a:t>
            </a:r>
            <a:r>
              <a:rPr lang="en-US" sz="1400" dirty="0" smtClean="0"/>
              <a:t> </a:t>
            </a:r>
            <a:r>
              <a:rPr lang="en-US" sz="1400" dirty="0"/>
              <a:t>no emergent or worsening PN; </a:t>
            </a:r>
            <a:r>
              <a:rPr lang="en-US" sz="1400" dirty="0" err="1"/>
              <a:t>i</a:t>
            </a:r>
            <a:r>
              <a:rPr lang="en-US" sz="1400" dirty="0" err="1" smtClean="0"/>
              <a:t>xazomib</a:t>
            </a:r>
            <a:r>
              <a:rPr lang="en-US" sz="1400" dirty="0" smtClean="0"/>
              <a:t> </a:t>
            </a:r>
            <a:r>
              <a:rPr lang="en-US" sz="1400" dirty="0"/>
              <a:t>some low grades </a:t>
            </a:r>
            <a:r>
              <a:rPr lang="en-US" sz="1400" dirty="0" smtClean="0"/>
              <a:t>(grade 1/2</a:t>
            </a:r>
            <a:r>
              <a:rPr lang="en-US" sz="1400"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988" name="Text Box 4" descr=" 2473988"/>
          <p:cNvSpPr txBox="1">
            <a:spLocks noChangeArrowheads="1"/>
          </p:cNvSpPr>
          <p:nvPr/>
        </p:nvSpPr>
        <p:spPr bwMode="auto">
          <a:xfrm>
            <a:off x="165100" y="1125538"/>
            <a:ext cx="9598025" cy="33813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600" b="1" dirty="0">
                <a:cs typeface="Arial" charset="0"/>
              </a:rPr>
              <a:t>1844             1960          1970          1980        1990             2000     2003    2004      </a:t>
            </a:r>
            <a:r>
              <a:rPr lang="en-GB" sz="1600" b="1" dirty="0" smtClean="0">
                <a:cs typeface="Arial" charset="0"/>
              </a:rPr>
              <a:t>2013  </a:t>
            </a:r>
            <a:r>
              <a:rPr lang="en-GB" sz="1600" b="1" dirty="0">
                <a:cs typeface="Arial" charset="0"/>
              </a:rPr>
              <a:t>2014…</a:t>
            </a:r>
            <a:endParaRPr lang="en-US" sz="1600" b="1" dirty="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243" name="Line 5" descr=" 10243"/>
          <p:cNvSpPr>
            <a:spLocks noChangeShapeType="1"/>
          </p:cNvSpPr>
          <p:nvPr/>
        </p:nvSpPr>
        <p:spPr bwMode="auto">
          <a:xfrm>
            <a:off x="1717675" y="1792288"/>
            <a:ext cx="11113" cy="412750"/>
          </a:xfrm>
          <a:prstGeom prst="line">
            <a:avLst/>
          </a:prstGeom>
          <a:noFill/>
          <a:ln w="50800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s-ES"/>
          </a:p>
        </p:txBody>
      </p:sp>
      <p:sp>
        <p:nvSpPr>
          <p:cNvPr id="10244" name="Line 6" descr=" 10244"/>
          <p:cNvSpPr>
            <a:spLocks noChangeShapeType="1"/>
          </p:cNvSpPr>
          <p:nvPr/>
        </p:nvSpPr>
        <p:spPr bwMode="auto">
          <a:xfrm>
            <a:off x="3668713" y="2074863"/>
            <a:ext cx="0" cy="1944687"/>
          </a:xfrm>
          <a:prstGeom prst="line">
            <a:avLst/>
          </a:prstGeom>
          <a:noFill/>
          <a:ln w="50800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s-ES"/>
          </a:p>
        </p:txBody>
      </p:sp>
      <p:sp>
        <p:nvSpPr>
          <p:cNvPr id="10245" name="AutoShape 7" descr=" 10245"/>
          <p:cNvSpPr>
            <a:spLocks/>
          </p:cNvSpPr>
          <p:nvPr/>
        </p:nvSpPr>
        <p:spPr bwMode="auto">
          <a:xfrm rot="5400000">
            <a:off x="3523456" y="1326357"/>
            <a:ext cx="290513" cy="1219200"/>
          </a:xfrm>
          <a:prstGeom prst="rightBrace">
            <a:avLst>
              <a:gd name="adj1" fmla="val 39344"/>
              <a:gd name="adj2" fmla="val 50000"/>
            </a:avLst>
          </a:prstGeom>
          <a:noFill/>
          <a:ln w="50800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6" tIns="45713" rIns="91426" bIns="45713" anchor="ctr"/>
          <a:lstStyle/>
          <a:p>
            <a:endParaRPr lang="es-ES_tradnl"/>
          </a:p>
        </p:txBody>
      </p:sp>
      <p:sp>
        <p:nvSpPr>
          <p:cNvPr id="2473992" name="Text Box 8" descr=" 2473992"/>
          <p:cNvSpPr txBox="1">
            <a:spLocks noChangeArrowheads="1"/>
          </p:cNvSpPr>
          <p:nvPr/>
        </p:nvSpPr>
        <p:spPr bwMode="auto">
          <a:xfrm>
            <a:off x="892175" y="2211388"/>
            <a:ext cx="1455819" cy="53551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91426" tIns="45713" rIns="91426" bIns="45713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1800" dirty="0" err="1">
                <a:solidFill>
                  <a:schemeClr val="tx2"/>
                </a:solidFill>
              </a:rPr>
              <a:t>Melphalan</a:t>
            </a:r>
            <a:endParaRPr lang="en-GB" sz="1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GB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(1958, </a:t>
            </a:r>
            <a:r>
              <a:rPr lang="en-GB" sz="1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Blokhin</a:t>
            </a:r>
            <a:r>
              <a:rPr lang="en-GB" sz="1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en-GB" sz="1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73993" name="Text Box 9" descr=" 2473993"/>
          <p:cNvSpPr txBox="1">
            <a:spLocks noChangeArrowheads="1"/>
          </p:cNvSpPr>
          <p:nvPr/>
        </p:nvSpPr>
        <p:spPr bwMode="auto">
          <a:xfrm>
            <a:off x="2466975" y="4049713"/>
            <a:ext cx="2403475" cy="10160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91426" tIns="45713" rIns="91426" bIns="45713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GB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Combination chemo</a:t>
            </a:r>
          </a:p>
          <a:p>
            <a:pPr algn="ctr">
              <a:defRPr/>
            </a:pPr>
            <a:r>
              <a:rPr lang="en-GB" sz="1400" dirty="0"/>
              <a:t>Vincristine</a:t>
            </a:r>
          </a:p>
          <a:p>
            <a:pPr algn="ctr">
              <a:defRPr/>
            </a:pPr>
            <a:r>
              <a:rPr lang="en-GB" sz="1400" dirty="0"/>
              <a:t>Doxorubicin </a:t>
            </a:r>
          </a:p>
          <a:p>
            <a:pPr algn="ctr">
              <a:defRPr/>
            </a:pPr>
            <a:r>
              <a:rPr lang="en-GB" sz="1400" dirty="0" smtClean="0"/>
              <a:t>Dexamethasone (</a:t>
            </a:r>
            <a:r>
              <a:rPr lang="en-GB" sz="1400" dirty="0" err="1" smtClean="0"/>
              <a:t>Dex</a:t>
            </a:r>
            <a:r>
              <a:rPr lang="en-GB" sz="1400" dirty="0" smtClean="0"/>
              <a:t>)</a:t>
            </a:r>
            <a:endParaRPr lang="en-US" sz="1400" dirty="0"/>
          </a:p>
        </p:txBody>
      </p:sp>
      <p:sp>
        <p:nvSpPr>
          <p:cNvPr id="2473996" name="Text Box 12" descr=" 2473996"/>
          <p:cNvSpPr txBox="1">
            <a:spLocks noChangeArrowheads="1"/>
          </p:cNvSpPr>
          <p:nvPr/>
        </p:nvSpPr>
        <p:spPr bwMode="auto">
          <a:xfrm>
            <a:off x="1741488" y="3079750"/>
            <a:ext cx="1941512" cy="86201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91426" tIns="45713" rIns="91426" bIns="45713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GB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Melphalan</a:t>
            </a:r>
            <a:endParaRPr lang="en-GB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r>
              <a:rPr lang="en-GB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Glucocorticoids</a:t>
            </a:r>
          </a:p>
          <a:p>
            <a:pPr algn="ctr">
              <a:defRPr/>
            </a:pPr>
            <a:r>
              <a:rPr lang="en-GB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(1969)</a:t>
            </a:r>
            <a:endParaRPr lang="en-US" sz="1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249" name="Line 13" descr=" 10249"/>
          <p:cNvSpPr>
            <a:spLocks noChangeShapeType="1"/>
          </p:cNvSpPr>
          <p:nvPr/>
        </p:nvSpPr>
        <p:spPr bwMode="auto">
          <a:xfrm flipH="1">
            <a:off x="2705100" y="1795463"/>
            <a:ext cx="14288" cy="1274762"/>
          </a:xfrm>
          <a:prstGeom prst="line">
            <a:avLst/>
          </a:prstGeom>
          <a:noFill/>
          <a:ln w="50800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s-ES"/>
          </a:p>
        </p:txBody>
      </p:sp>
      <p:sp>
        <p:nvSpPr>
          <p:cNvPr id="10250" name="Line 14" descr=" 10250"/>
          <p:cNvSpPr>
            <a:spLocks noChangeShapeType="1"/>
          </p:cNvSpPr>
          <p:nvPr/>
        </p:nvSpPr>
        <p:spPr bwMode="auto">
          <a:xfrm>
            <a:off x="5083175" y="2035175"/>
            <a:ext cx="9525" cy="384175"/>
          </a:xfrm>
          <a:prstGeom prst="line">
            <a:avLst/>
          </a:prstGeom>
          <a:noFill/>
          <a:ln w="50800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s-ES"/>
          </a:p>
        </p:txBody>
      </p:sp>
      <p:sp>
        <p:nvSpPr>
          <p:cNvPr id="10251" name="Line 15" descr=" 10251"/>
          <p:cNvSpPr>
            <a:spLocks noChangeShapeType="1"/>
          </p:cNvSpPr>
          <p:nvPr/>
        </p:nvSpPr>
        <p:spPr bwMode="auto">
          <a:xfrm>
            <a:off x="384175" y="1773238"/>
            <a:ext cx="11113" cy="412750"/>
          </a:xfrm>
          <a:prstGeom prst="line">
            <a:avLst/>
          </a:prstGeom>
          <a:noFill/>
          <a:ln w="50800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s-ES"/>
          </a:p>
        </p:txBody>
      </p:sp>
      <p:sp>
        <p:nvSpPr>
          <p:cNvPr id="10252" name="Text Box 16" descr=" 10252"/>
          <p:cNvSpPr txBox="1">
            <a:spLocks noChangeArrowheads="1"/>
          </p:cNvSpPr>
          <p:nvPr/>
        </p:nvSpPr>
        <p:spPr bwMode="auto">
          <a:xfrm>
            <a:off x="0" y="2286000"/>
            <a:ext cx="1009650" cy="64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s-ES" sz="1600" i="1" dirty="0" err="1" smtClean="0">
                <a:solidFill>
                  <a:srgbClr val="66FFFF"/>
                </a:solidFill>
                <a:cs typeface="ＭＳ Ｐゴシック" charset="0"/>
              </a:rPr>
              <a:t>Mr</a:t>
            </a:r>
            <a:r>
              <a:rPr lang="es-ES" sz="1600" i="1" dirty="0" smtClean="0">
                <a:solidFill>
                  <a:srgbClr val="66FFFF"/>
                </a:solidFill>
                <a:cs typeface="ＭＳ Ｐゴシック" charset="0"/>
              </a:rPr>
              <a:t/>
            </a:r>
            <a:br>
              <a:rPr lang="es-ES" sz="1600" i="1" dirty="0" smtClean="0">
                <a:solidFill>
                  <a:srgbClr val="66FFFF"/>
                </a:solidFill>
                <a:cs typeface="ＭＳ Ｐゴシック" charset="0"/>
              </a:rPr>
            </a:br>
            <a:r>
              <a:rPr lang="es-ES" sz="1600" i="1" dirty="0" err="1" smtClean="0">
                <a:solidFill>
                  <a:srgbClr val="66FFFF"/>
                </a:solidFill>
                <a:cs typeface="ＭＳ Ｐゴシック" charset="0"/>
              </a:rPr>
              <a:t>McBean</a:t>
            </a:r>
            <a:r>
              <a:rPr lang="es-ES" sz="1600" i="1" dirty="0" smtClean="0">
                <a:solidFill>
                  <a:srgbClr val="66FFFF"/>
                </a:solidFill>
                <a:cs typeface="ＭＳ Ｐゴシック" charset="0"/>
              </a:rPr>
              <a:t> </a:t>
            </a:r>
            <a:r>
              <a:rPr lang="es-ES" sz="1600" i="1" dirty="0">
                <a:solidFill>
                  <a:srgbClr val="66FFFF"/>
                </a:solidFill>
                <a:cs typeface="ＭＳ Ｐゴシック" charset="0"/>
              </a:rPr>
              <a:t>1844</a:t>
            </a:r>
            <a:endParaRPr lang="es-ES_tradnl" sz="1600" i="1" dirty="0">
              <a:solidFill>
                <a:srgbClr val="66FFFF"/>
              </a:solidFill>
              <a:cs typeface="ＭＳ Ｐゴシック" charset="0"/>
            </a:endParaRPr>
          </a:p>
        </p:txBody>
      </p:sp>
      <p:sp>
        <p:nvSpPr>
          <p:cNvPr id="10253" name="Line 18" descr=" 10253"/>
          <p:cNvSpPr>
            <a:spLocks noChangeShapeType="1"/>
          </p:cNvSpPr>
          <p:nvPr/>
        </p:nvSpPr>
        <p:spPr bwMode="auto">
          <a:xfrm flipH="1">
            <a:off x="769938" y="1512888"/>
            <a:ext cx="127000" cy="43180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s-ES"/>
          </a:p>
        </p:txBody>
      </p:sp>
      <p:sp>
        <p:nvSpPr>
          <p:cNvPr id="10254" name="Line 19" descr=" 10254"/>
          <p:cNvSpPr>
            <a:spLocks noChangeShapeType="1"/>
          </p:cNvSpPr>
          <p:nvPr/>
        </p:nvSpPr>
        <p:spPr bwMode="auto">
          <a:xfrm flipH="1">
            <a:off x="833438" y="1512888"/>
            <a:ext cx="127000" cy="43180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s-ES"/>
          </a:p>
        </p:txBody>
      </p:sp>
      <p:sp>
        <p:nvSpPr>
          <p:cNvPr id="10255" name="47 CuadroTexto" descr=" 10255"/>
          <p:cNvSpPr txBox="1">
            <a:spLocks noChangeArrowheads="1"/>
          </p:cNvSpPr>
          <p:nvPr/>
        </p:nvSpPr>
        <p:spPr bwMode="auto">
          <a:xfrm>
            <a:off x="0" y="487363"/>
            <a:ext cx="9143999" cy="64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F09828"/>
                </a:solidFill>
                <a:cs typeface="ＭＳ Ｐゴシック" charset="0"/>
              </a:rPr>
              <a:t>Treatment of Multiple Myeloma </a:t>
            </a:r>
            <a:r>
              <a:rPr lang="en-US" sz="3600" dirty="0" smtClean="0">
                <a:solidFill>
                  <a:srgbClr val="F09828"/>
                </a:solidFill>
                <a:cs typeface="ＭＳ Ｐゴシック" charset="0"/>
              </a:rPr>
              <a:t>(MM)</a:t>
            </a:r>
            <a:endParaRPr lang="en-US" sz="3600" dirty="0">
              <a:solidFill>
                <a:srgbClr val="F09828"/>
              </a:solidFill>
              <a:cs typeface="ＭＳ Ｐゴシック" charset="0"/>
            </a:endParaRPr>
          </a:p>
        </p:txBody>
      </p:sp>
      <p:sp>
        <p:nvSpPr>
          <p:cNvPr id="10256" name="AutoShape 24" descr=" 10256"/>
          <p:cNvSpPr>
            <a:spLocks/>
          </p:cNvSpPr>
          <p:nvPr/>
        </p:nvSpPr>
        <p:spPr bwMode="auto">
          <a:xfrm rot="5400000">
            <a:off x="4953000" y="1317625"/>
            <a:ext cx="269875" cy="1216025"/>
          </a:xfrm>
          <a:prstGeom prst="rightBrace">
            <a:avLst>
              <a:gd name="adj1" fmla="val 39385"/>
              <a:gd name="adj2" fmla="val 50000"/>
            </a:avLst>
          </a:prstGeom>
          <a:noFill/>
          <a:ln w="50800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6" tIns="45713" rIns="91426" bIns="45713" anchor="ctr"/>
          <a:lstStyle/>
          <a:p>
            <a:endParaRPr lang="es-ES_tradnl"/>
          </a:p>
        </p:txBody>
      </p:sp>
      <p:sp>
        <p:nvSpPr>
          <p:cNvPr id="2474009" name="Text Box 25" descr=" 2474009"/>
          <p:cNvSpPr txBox="1">
            <a:spLocks noChangeArrowheads="1"/>
          </p:cNvSpPr>
          <p:nvPr/>
        </p:nvSpPr>
        <p:spPr bwMode="auto">
          <a:xfrm>
            <a:off x="3917092" y="2362200"/>
            <a:ext cx="1375495" cy="181586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square" lIns="91426" tIns="45713" rIns="91426" bIns="45713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600" dirty="0" smtClean="0">
                <a:solidFill>
                  <a:schemeClr val="tx2"/>
                </a:solidFill>
              </a:rPr>
              <a:t>High dose </a:t>
            </a:r>
            <a:br>
              <a:rPr lang="en-GB" sz="1600" dirty="0" smtClean="0">
                <a:solidFill>
                  <a:schemeClr val="tx2"/>
                </a:solidFill>
              </a:rPr>
            </a:br>
            <a:r>
              <a:rPr lang="en-GB" sz="1600" dirty="0" smtClean="0">
                <a:solidFill>
                  <a:schemeClr val="tx2"/>
                </a:solidFill>
              </a:rPr>
              <a:t>chemo</a:t>
            </a:r>
            <a:endParaRPr lang="en-GB" sz="16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sz="1600" dirty="0" smtClean="0"/>
              <a:t>Autologous </a:t>
            </a:r>
            <a:r>
              <a:rPr lang="en-US" sz="1600" dirty="0"/>
              <a:t>stem cell transplant </a:t>
            </a:r>
            <a:r>
              <a:rPr lang="en-US" sz="1600" dirty="0" smtClean="0"/>
              <a:t>(</a:t>
            </a:r>
            <a:r>
              <a:rPr lang="en-GB" sz="1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ASCT)</a:t>
            </a:r>
            <a:endParaRPr lang="en-GB" sz="1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 sz="1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35" name="Agrupar 2" descr=" 3"/>
          <p:cNvGrpSpPr>
            <a:grpSpLocks/>
          </p:cNvGrpSpPr>
          <p:nvPr/>
        </p:nvGrpSpPr>
        <p:grpSpPr bwMode="auto">
          <a:xfrm>
            <a:off x="6275391" y="1784350"/>
            <a:ext cx="1773242" cy="2129770"/>
            <a:chOff x="7395504" y="1790700"/>
            <a:chExt cx="1995064" cy="3447962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7395504" y="4391602"/>
              <a:ext cx="1995064" cy="847060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GB" sz="1400" dirty="0">
                  <a:solidFill>
                    <a:schemeClr val="tx2"/>
                  </a:solidFill>
                </a:rPr>
                <a:t>Thalidomide </a:t>
              </a:r>
              <a:r>
                <a:rPr lang="en-GB" sz="1400" dirty="0" smtClean="0">
                  <a:solidFill>
                    <a:schemeClr val="tx2"/>
                  </a:solidFill>
                </a:rPr>
                <a:t>(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Thal</a:t>
              </a:r>
              <a:r>
                <a:rPr lang="en-GB" sz="1400" dirty="0" smtClean="0">
                  <a:solidFill>
                    <a:schemeClr val="tx2"/>
                  </a:solidFill>
                </a:rPr>
                <a:t>)</a:t>
              </a:r>
              <a:endParaRPr lang="en-GB" sz="1400" dirty="0">
                <a:solidFill>
                  <a:schemeClr val="tx2"/>
                </a:solidFill>
              </a:endParaRPr>
            </a:p>
            <a:p>
              <a:pPr>
                <a:defRPr/>
              </a:pPr>
              <a:endParaRPr lang="en-GB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7642225" y="1824038"/>
              <a:ext cx="0" cy="254158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8434388" y="1790700"/>
              <a:ext cx="0" cy="158273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auto">
            <a:xfrm>
              <a:off x="7678909" y="3341227"/>
              <a:ext cx="1504468" cy="847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GB" sz="1400" dirty="0" err="1">
                  <a:solidFill>
                    <a:schemeClr val="tx2"/>
                  </a:solidFill>
                  <a:cs typeface="ＭＳ Ｐゴシック" charset="0"/>
                </a:rPr>
                <a:t>Bortezomib</a:t>
              </a:r>
              <a:r>
                <a:rPr lang="en-GB" sz="1400" dirty="0">
                  <a:solidFill>
                    <a:schemeClr val="tx2"/>
                  </a:solidFill>
                  <a:cs typeface="ＭＳ Ｐゴシック" charset="0"/>
                </a:rPr>
                <a:t> </a:t>
              </a:r>
            </a:p>
            <a:p>
              <a:pPr algn="ctr"/>
              <a:r>
                <a:rPr lang="en-GB" sz="1400" dirty="0" err="1">
                  <a:solidFill>
                    <a:schemeClr val="tx2"/>
                  </a:solidFill>
                  <a:cs typeface="Arial" charset="0"/>
                </a:rPr>
                <a:t>Lenalidomide</a:t>
              </a:r>
              <a:endParaRPr lang="en-GB" sz="1400" dirty="0">
                <a:solidFill>
                  <a:srgbClr val="FF0000"/>
                </a:solidFill>
                <a:cs typeface="Arial" charset="0"/>
              </a:endParaRPr>
            </a:p>
          </p:txBody>
        </p:sp>
      </p:grpSp>
      <p:grpSp>
        <p:nvGrpSpPr>
          <p:cNvPr id="25" name="Agrupar 10" descr=" 11"/>
          <p:cNvGrpSpPr>
            <a:grpSpLocks/>
          </p:cNvGrpSpPr>
          <p:nvPr/>
        </p:nvGrpSpPr>
        <p:grpSpPr bwMode="auto">
          <a:xfrm>
            <a:off x="5440363" y="6381750"/>
            <a:ext cx="3408362" cy="400050"/>
            <a:chOff x="6439644" y="6381328"/>
            <a:chExt cx="3834136" cy="400110"/>
          </a:xfrm>
        </p:grpSpPr>
        <p:cxnSp>
          <p:nvCxnSpPr>
            <p:cNvPr id="26" name="Conector recto de flecha 33"/>
            <p:cNvCxnSpPr>
              <a:cxnSpLocks noChangeShapeType="1"/>
            </p:cNvCxnSpPr>
            <p:nvPr/>
          </p:nvCxnSpPr>
          <p:spPr bwMode="auto">
            <a:xfrm>
              <a:off x="6439644" y="6381328"/>
              <a:ext cx="3528392" cy="0"/>
            </a:xfrm>
            <a:prstGeom prst="straightConnector1">
              <a:avLst/>
            </a:prstGeom>
            <a:noFill/>
            <a:ln w="57150">
              <a:solidFill>
                <a:srgbClr val="FFFFFF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CuadroTexto 34"/>
            <p:cNvSpPr txBox="1">
              <a:spLocks noChangeArrowheads="1"/>
            </p:cNvSpPr>
            <p:nvPr/>
          </p:nvSpPr>
          <p:spPr bwMode="auto">
            <a:xfrm>
              <a:off x="6799685" y="6381328"/>
              <a:ext cx="347409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s-ES" sz="2000" b="0" dirty="0" err="1"/>
                <a:t>Targeted</a:t>
              </a:r>
              <a:r>
                <a:rPr lang="es-ES" sz="2000" b="0" dirty="0"/>
                <a:t> </a:t>
              </a:r>
              <a:r>
                <a:rPr lang="es-ES" sz="2000" b="0" dirty="0" err="1" smtClean="0"/>
                <a:t>therapy</a:t>
              </a:r>
              <a:r>
                <a:rPr lang="es-ES" sz="2000" b="0" dirty="0" smtClean="0"/>
                <a:t> era</a:t>
              </a:r>
              <a:endParaRPr lang="es-ES" sz="2000" b="0" dirty="0"/>
            </a:p>
          </p:txBody>
        </p:sp>
      </p:grpSp>
      <p:grpSp>
        <p:nvGrpSpPr>
          <p:cNvPr id="20" name="Agrupar 9" descr=" 10"/>
          <p:cNvGrpSpPr>
            <a:grpSpLocks/>
          </p:cNvGrpSpPr>
          <p:nvPr/>
        </p:nvGrpSpPr>
        <p:grpSpPr bwMode="auto">
          <a:xfrm>
            <a:off x="704850" y="1773238"/>
            <a:ext cx="4672013" cy="4752975"/>
            <a:chOff x="1111053" y="1772816"/>
            <a:chExt cx="5256583" cy="4752528"/>
          </a:xfrm>
        </p:grpSpPr>
        <p:cxnSp>
          <p:nvCxnSpPr>
            <p:cNvPr id="21" name="Conector recto 3"/>
            <p:cNvCxnSpPr>
              <a:cxnSpLocks noChangeShapeType="1"/>
            </p:cNvCxnSpPr>
            <p:nvPr/>
          </p:nvCxnSpPr>
          <p:spPr bwMode="auto">
            <a:xfrm>
              <a:off x="6367636" y="1772816"/>
              <a:ext cx="0" cy="4752528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Conector recto de flecha 7"/>
            <p:cNvCxnSpPr>
              <a:cxnSpLocks noChangeShapeType="1"/>
            </p:cNvCxnSpPr>
            <p:nvPr/>
          </p:nvCxnSpPr>
          <p:spPr bwMode="auto">
            <a:xfrm>
              <a:off x="1111053" y="5850850"/>
              <a:ext cx="5161762" cy="26422"/>
            </a:xfrm>
            <a:prstGeom prst="straightConnector1">
              <a:avLst/>
            </a:prstGeom>
            <a:noFill/>
            <a:ln w="57150">
              <a:solidFill>
                <a:srgbClr val="FFFFFF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CuadroTexto 5"/>
            <p:cNvSpPr txBox="1">
              <a:spLocks noChangeArrowheads="1"/>
            </p:cNvSpPr>
            <p:nvPr/>
          </p:nvSpPr>
          <p:spPr bwMode="auto">
            <a:xfrm>
              <a:off x="2278594" y="5837202"/>
              <a:ext cx="2642332" cy="40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s-ES" sz="2000" b="0" dirty="0" err="1"/>
                <a:t>Chemotherapy</a:t>
              </a:r>
              <a:r>
                <a:rPr lang="es-ES" sz="2000" b="0" dirty="0"/>
                <a:t> </a:t>
              </a:r>
              <a:r>
                <a:rPr lang="es-ES" sz="2000" b="0" dirty="0" smtClean="0"/>
                <a:t>era</a:t>
              </a:r>
              <a:endParaRPr lang="es-ES" sz="2000" b="0" dirty="0"/>
            </a:p>
          </p:txBody>
        </p:sp>
      </p:grpSp>
      <p:cxnSp>
        <p:nvCxnSpPr>
          <p:cNvPr id="24" name="Conector recto de flecha 13" descr=" 14"/>
          <p:cNvCxnSpPr>
            <a:cxnSpLocks noChangeShapeType="1"/>
          </p:cNvCxnSpPr>
          <p:nvPr/>
        </p:nvCxnSpPr>
        <p:spPr bwMode="auto">
          <a:xfrm flipV="1">
            <a:off x="5422900" y="5876925"/>
            <a:ext cx="3154363" cy="1588"/>
          </a:xfrm>
          <a:prstGeom prst="straightConnector1">
            <a:avLst/>
          </a:prstGeom>
          <a:noFill/>
          <a:ln w="57150">
            <a:solidFill>
              <a:srgbClr val="FFFFFF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" name="Agrupar 33" descr=" 33"/>
          <p:cNvGrpSpPr>
            <a:grpSpLocks/>
          </p:cNvGrpSpPr>
          <p:nvPr/>
        </p:nvGrpSpPr>
        <p:grpSpPr bwMode="auto">
          <a:xfrm>
            <a:off x="5354638" y="1817688"/>
            <a:ext cx="1558925" cy="3902075"/>
            <a:chOff x="6210300" y="1817688"/>
            <a:chExt cx="1752600" cy="5136368"/>
          </a:xfrm>
        </p:grpSpPr>
        <p:sp>
          <p:nvSpPr>
            <p:cNvPr id="29" name="Line 2"/>
            <p:cNvSpPr>
              <a:spLocks noChangeShapeType="1"/>
            </p:cNvSpPr>
            <p:nvPr/>
          </p:nvSpPr>
          <p:spPr bwMode="auto">
            <a:xfrm>
              <a:off x="6951663" y="1822450"/>
              <a:ext cx="0" cy="3046413"/>
            </a:xfrm>
            <a:prstGeom prst="line">
              <a:avLst/>
            </a:prstGeom>
            <a:noFill/>
            <a:ln w="57150">
              <a:solidFill>
                <a:srgbClr val="FEB99A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6375400" y="1822450"/>
              <a:ext cx="0" cy="4270375"/>
            </a:xfrm>
            <a:prstGeom prst="line">
              <a:avLst/>
            </a:prstGeom>
            <a:noFill/>
            <a:ln w="57150">
              <a:solidFill>
                <a:srgbClr val="FEB99A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6591300" y="1817688"/>
              <a:ext cx="0" cy="3627437"/>
            </a:xfrm>
            <a:prstGeom prst="line">
              <a:avLst/>
            </a:prstGeom>
            <a:noFill/>
            <a:ln w="57150">
              <a:solidFill>
                <a:srgbClr val="FEB99A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6210300" y="6237037"/>
              <a:ext cx="1295400" cy="717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s-ES" sz="1400" dirty="0" err="1">
                  <a:solidFill>
                    <a:srgbClr val="66FFFF"/>
                  </a:solidFill>
                  <a:cs typeface="ＭＳ Ｐゴシック" charset="0"/>
                </a:rPr>
                <a:t>Rituximab</a:t>
              </a:r>
              <a:r>
                <a:rPr lang="es-ES" sz="1400" dirty="0">
                  <a:solidFill>
                    <a:srgbClr val="FEB99A"/>
                  </a:solidFill>
                  <a:cs typeface="ＭＳ Ｐゴシック" charset="0"/>
                </a:rPr>
                <a:t> </a:t>
              </a:r>
            </a:p>
            <a:p>
              <a:pPr>
                <a:spcBef>
                  <a:spcPct val="10000"/>
                </a:spcBef>
              </a:pPr>
              <a:r>
                <a:rPr lang="es-ES" sz="1100" dirty="0">
                  <a:cs typeface="ＭＳ Ｐゴシック" charset="0"/>
                </a:rPr>
                <a:t>(NHL) 1997</a:t>
              </a:r>
              <a:r>
                <a:rPr lang="es-ES" sz="1400" dirty="0">
                  <a:cs typeface="ＭＳ Ｐゴシック" charset="0"/>
                </a:rPr>
                <a:t>  </a:t>
              </a:r>
              <a:r>
                <a:rPr lang="es-ES" sz="1400" dirty="0">
                  <a:solidFill>
                    <a:srgbClr val="FEB99A"/>
                  </a:solidFill>
                  <a:cs typeface="ＭＳ Ｐゴシック" charset="0"/>
                </a:rPr>
                <a:t>  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6810375" y="4960685"/>
              <a:ext cx="1152525" cy="717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s-ES" sz="1400" dirty="0" err="1" smtClean="0">
                  <a:solidFill>
                    <a:srgbClr val="66FFFF"/>
                  </a:solidFill>
                  <a:cs typeface="ＭＳ Ｐゴシック" charset="0"/>
                </a:rPr>
                <a:t>Imatinib</a:t>
              </a:r>
              <a:endParaRPr lang="es-ES" sz="1400" dirty="0">
                <a:solidFill>
                  <a:srgbClr val="66FFFF"/>
                </a:solidFill>
                <a:cs typeface="ＭＳ Ｐゴシック" charset="0"/>
              </a:endParaRPr>
            </a:p>
            <a:p>
              <a:pPr>
                <a:spcBef>
                  <a:spcPct val="10000"/>
                </a:spcBef>
              </a:pPr>
              <a:r>
                <a:rPr lang="es-ES" sz="1100" dirty="0">
                  <a:cs typeface="ＭＳ Ｐゴシック" charset="0"/>
                </a:rPr>
                <a:t>(CML) 2001</a:t>
              </a:r>
              <a:r>
                <a:rPr lang="es-ES" sz="1400" dirty="0">
                  <a:cs typeface="ＭＳ Ｐゴシック" charset="0"/>
                </a:rPr>
                <a:t> </a:t>
              </a:r>
              <a:r>
                <a:rPr lang="es-ES" sz="1400" dirty="0">
                  <a:solidFill>
                    <a:srgbClr val="FEB99A"/>
                  </a:solidFill>
                  <a:cs typeface="ＭＳ Ｐゴシック" charset="0"/>
                </a:rPr>
                <a:t>  </a:t>
              </a: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6443661" y="5536946"/>
              <a:ext cx="1519238" cy="717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s-ES" sz="1400" dirty="0" err="1" smtClean="0">
                  <a:solidFill>
                    <a:srgbClr val="66FFFF"/>
                  </a:solidFill>
                  <a:cs typeface="ＭＳ Ｐゴシック" charset="0"/>
                </a:rPr>
                <a:t>Trastuzumab</a:t>
              </a:r>
              <a:r>
                <a:rPr lang="es-ES" sz="1400" dirty="0" smtClean="0">
                  <a:solidFill>
                    <a:srgbClr val="FEB99A"/>
                  </a:solidFill>
                  <a:cs typeface="ＭＳ Ｐゴシック" charset="0"/>
                </a:rPr>
                <a:t> </a:t>
              </a:r>
              <a:endParaRPr lang="es-ES" sz="1400" dirty="0">
                <a:solidFill>
                  <a:srgbClr val="FEB99A"/>
                </a:solidFill>
                <a:cs typeface="ＭＳ Ｐゴシック" charset="0"/>
              </a:endParaRPr>
            </a:p>
            <a:p>
              <a:pPr>
                <a:spcBef>
                  <a:spcPct val="10000"/>
                </a:spcBef>
              </a:pPr>
              <a:r>
                <a:rPr lang="es-ES" sz="1100" dirty="0">
                  <a:cs typeface="ＭＳ Ｐゴシック" charset="0"/>
                </a:rPr>
                <a:t>(</a:t>
              </a:r>
              <a:r>
                <a:rPr lang="es-ES" sz="1100" dirty="0" err="1">
                  <a:cs typeface="ＭＳ Ｐゴシック" charset="0"/>
                </a:rPr>
                <a:t>Breast</a:t>
              </a:r>
              <a:r>
                <a:rPr lang="es-ES" sz="1100" dirty="0">
                  <a:cs typeface="ＭＳ Ｐゴシック" charset="0"/>
                </a:rPr>
                <a:t>) 1998</a:t>
              </a:r>
              <a:r>
                <a:rPr lang="es-ES" sz="1400" dirty="0">
                  <a:cs typeface="ＭＳ Ｐゴシック" charset="0"/>
                </a:rPr>
                <a:t>  </a:t>
              </a:r>
              <a:r>
                <a:rPr lang="es-ES" sz="1400" dirty="0">
                  <a:solidFill>
                    <a:srgbClr val="FEB99A"/>
                  </a:solidFill>
                  <a:cs typeface="ＭＳ Ｐゴシック" charset="0"/>
                </a:rPr>
                <a:t>  </a:t>
              </a:r>
            </a:p>
          </p:txBody>
        </p:sp>
      </p:grpSp>
      <p:sp>
        <p:nvSpPr>
          <p:cNvPr id="10263" name="AutoShape 3" descr=" 10263"/>
          <p:cNvSpPr>
            <a:spLocks noChangeArrowheads="1"/>
          </p:cNvSpPr>
          <p:nvPr/>
        </p:nvSpPr>
        <p:spPr bwMode="auto">
          <a:xfrm>
            <a:off x="382588" y="1504950"/>
            <a:ext cx="8513762" cy="433388"/>
          </a:xfrm>
          <a:prstGeom prst="rightArrow">
            <a:avLst>
              <a:gd name="adj1" fmla="val 26009"/>
              <a:gd name="adj2" fmla="val 113866"/>
            </a:avLst>
          </a:prstGeom>
          <a:noFill/>
          <a:ln w="5080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6" tIns="45713" rIns="91426" bIns="45713" anchor="ctr"/>
          <a:lstStyle/>
          <a:p>
            <a:endParaRPr lang="es-ES_tradnl"/>
          </a:p>
        </p:txBody>
      </p:sp>
      <p:sp>
        <p:nvSpPr>
          <p:cNvPr id="39" name="Text Box 8" descr=" 39"/>
          <p:cNvSpPr txBox="1">
            <a:spLocks noChangeArrowheads="1"/>
          </p:cNvSpPr>
          <p:nvPr/>
        </p:nvSpPr>
        <p:spPr bwMode="auto">
          <a:xfrm>
            <a:off x="355633" y="6413733"/>
            <a:ext cx="4304163" cy="25851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91426" tIns="45713" rIns="91426" bIns="45713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s-ES" sz="1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Blokhin</a:t>
            </a:r>
            <a:r>
              <a:rPr lang="es-ES" sz="1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N, et al. </a:t>
            </a:r>
            <a:r>
              <a:rPr lang="es-ES" sz="12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Ann N Y </a:t>
            </a:r>
            <a:r>
              <a:rPr lang="es-ES" sz="1200" i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Acad</a:t>
            </a:r>
            <a:r>
              <a:rPr lang="es-ES" sz="12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s-ES" sz="1200" i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Sci</a:t>
            </a:r>
            <a:r>
              <a:rPr lang="es-ES" sz="1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 1958;68(3):1128-1132.</a:t>
            </a:r>
            <a:endParaRPr lang="en-US" sz="1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657858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47 CuadroTexto"/>
          <p:cNvSpPr txBox="1">
            <a:spLocks noChangeArrowheads="1"/>
          </p:cNvSpPr>
          <p:nvPr/>
        </p:nvSpPr>
        <p:spPr bwMode="auto">
          <a:xfrm>
            <a:off x="0" y="429622"/>
            <a:ext cx="9144000" cy="134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s-ES_tradnl" dirty="0" err="1">
                <a:solidFill>
                  <a:srgbClr val="F09828"/>
                </a:solidFill>
              </a:rPr>
              <a:t>Carfilzomib</a:t>
            </a:r>
            <a:r>
              <a:rPr lang="es-ES_tradnl" dirty="0">
                <a:solidFill>
                  <a:srgbClr val="F09828"/>
                </a:solidFill>
              </a:rPr>
              <a:t> Single </a:t>
            </a:r>
            <a:r>
              <a:rPr lang="es-ES_tradnl" dirty="0" err="1">
                <a:solidFill>
                  <a:srgbClr val="F09828"/>
                </a:solidFill>
              </a:rPr>
              <a:t>Agent</a:t>
            </a:r>
            <a:r>
              <a:rPr lang="es-ES_tradnl" dirty="0">
                <a:solidFill>
                  <a:srgbClr val="F09828"/>
                </a:solidFill>
              </a:rPr>
              <a:t>  </a:t>
            </a:r>
            <a:r>
              <a:rPr lang="es-ES_tradnl" dirty="0" smtClean="0">
                <a:solidFill>
                  <a:srgbClr val="F09828"/>
                </a:solidFill>
              </a:rPr>
              <a:t>in </a:t>
            </a:r>
            <a:r>
              <a:rPr lang="es-ES_tradnl" dirty="0" err="1" smtClean="0">
                <a:solidFill>
                  <a:srgbClr val="F09828"/>
                </a:solidFill>
              </a:rPr>
              <a:t>Relapsed</a:t>
            </a:r>
            <a:r>
              <a:rPr lang="es-ES_tradnl" dirty="0" smtClean="0">
                <a:solidFill>
                  <a:srgbClr val="F09828"/>
                </a:solidFill>
              </a:rPr>
              <a:t>/</a:t>
            </a:r>
            <a:r>
              <a:rPr lang="es-ES_tradnl" dirty="0" err="1" smtClean="0">
                <a:solidFill>
                  <a:srgbClr val="F09828"/>
                </a:solidFill>
              </a:rPr>
              <a:t>Refractory</a:t>
            </a:r>
            <a:r>
              <a:rPr lang="es-ES_tradnl" dirty="0" smtClean="0">
                <a:solidFill>
                  <a:srgbClr val="F09828"/>
                </a:solidFill>
              </a:rPr>
              <a:t> </a:t>
            </a:r>
            <a:r>
              <a:rPr lang="es-ES_tradnl" dirty="0">
                <a:solidFill>
                  <a:srgbClr val="F09828"/>
                </a:solidFill>
              </a:rPr>
              <a:t>MM: </a:t>
            </a:r>
            <a:endParaRPr lang="es-ES_tradnl" dirty="0" smtClean="0">
              <a:solidFill>
                <a:srgbClr val="F09828"/>
              </a:solidFill>
            </a:endParaRPr>
          </a:p>
          <a:p>
            <a:pPr algn="ctr">
              <a:lnSpc>
                <a:spcPct val="85000"/>
              </a:lnSpc>
            </a:pPr>
            <a:r>
              <a:rPr lang="es-ES_tradnl" dirty="0" err="1" smtClean="0">
                <a:solidFill>
                  <a:srgbClr val="F09828"/>
                </a:solidFill>
              </a:rPr>
              <a:t>Summary</a:t>
            </a:r>
            <a:r>
              <a:rPr lang="es-ES_tradnl" dirty="0" smtClean="0">
                <a:solidFill>
                  <a:srgbClr val="F09828"/>
                </a:solidFill>
              </a:rPr>
              <a:t> </a:t>
            </a:r>
            <a:r>
              <a:rPr lang="es-ES_tradnl" dirty="0" err="1" smtClean="0">
                <a:solidFill>
                  <a:srgbClr val="F09828"/>
                </a:solidFill>
              </a:rPr>
              <a:t>Efficacy</a:t>
            </a:r>
            <a:r>
              <a:rPr lang="es-ES_tradnl" dirty="0" smtClean="0">
                <a:solidFill>
                  <a:srgbClr val="F09828"/>
                </a:solidFill>
              </a:rPr>
              <a:t> </a:t>
            </a:r>
            <a:r>
              <a:rPr lang="es-ES_tradnl" dirty="0">
                <a:solidFill>
                  <a:srgbClr val="F09828"/>
                </a:solidFill>
              </a:rPr>
              <a:t>Data</a:t>
            </a:r>
            <a:endParaRPr lang="en-US" dirty="0">
              <a:solidFill>
                <a:srgbClr val="F09828"/>
              </a:solidFill>
            </a:endParaRP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376238" y="5965383"/>
            <a:ext cx="3548062" cy="29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>
              <a:tabLst>
                <a:tab pos="0" algn="l"/>
              </a:tabLs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tabLst>
                <a:tab pos="0" algn="l"/>
              </a:tabLs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</a:tabLs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</a:tabLs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</a:tabLs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tabLst>
                <a:tab pos="0" algn="l"/>
              </a:tabLs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tabLst>
                <a:tab pos="0" algn="l"/>
              </a:tabLs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tabLst>
                <a:tab pos="0" algn="l"/>
              </a:tabLs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tabLst>
                <a:tab pos="0" algn="l"/>
              </a:tabLs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spcAft>
                <a:spcPts val="600"/>
              </a:spcAft>
              <a:buClr>
                <a:srgbClr val="66FFFF"/>
              </a:buClr>
              <a:buSzPct val="120000"/>
            </a:pPr>
            <a:r>
              <a:rPr lang="es-ES" sz="1200" dirty="0" err="1">
                <a:solidFill>
                  <a:srgbClr val="FFFFFF"/>
                </a:solidFill>
                <a:sym typeface="Wingdings" charset="0"/>
              </a:rPr>
              <a:t>Bortezomib</a:t>
            </a:r>
            <a:r>
              <a:rPr lang="es-ES" sz="1200" dirty="0">
                <a:solidFill>
                  <a:srgbClr val="FFFFFF"/>
                </a:solidFill>
                <a:sym typeface="Wingdings" charset="0"/>
              </a:rPr>
              <a:t> (APEX)</a:t>
            </a:r>
            <a:r>
              <a:rPr lang="es-ES" sz="1200" baseline="30000" dirty="0">
                <a:solidFill>
                  <a:srgbClr val="FFFFFF"/>
                </a:solidFill>
                <a:sym typeface="Wingdings" charset="0"/>
              </a:rPr>
              <a:t> </a:t>
            </a:r>
            <a:r>
              <a:rPr lang="es-ES_tradnl" sz="1200" dirty="0" smtClean="0">
                <a:solidFill>
                  <a:srgbClr val="FF9933"/>
                </a:solidFill>
                <a:sym typeface="Wingdings" charset="0"/>
              </a:rPr>
              <a:t>≥PR </a:t>
            </a:r>
            <a:r>
              <a:rPr lang="es-ES" sz="1200" dirty="0">
                <a:solidFill>
                  <a:srgbClr val="FF9933"/>
                </a:solidFill>
                <a:sym typeface="Wingdings" charset="0"/>
              </a:rPr>
              <a:t>43%</a:t>
            </a:r>
            <a:endParaRPr lang="es-ES" sz="1200" dirty="0">
              <a:solidFill>
                <a:srgbClr val="FFFFFF"/>
              </a:solidFill>
              <a:sym typeface="Wingdings" charset="0"/>
            </a:endParaRPr>
          </a:p>
        </p:txBody>
      </p:sp>
      <p:sp>
        <p:nvSpPr>
          <p:cNvPr id="31748" name="CuadroTexto 2"/>
          <p:cNvSpPr txBox="1">
            <a:spLocks noChangeArrowheads="1"/>
          </p:cNvSpPr>
          <p:nvPr/>
        </p:nvSpPr>
        <p:spPr bwMode="auto">
          <a:xfrm>
            <a:off x="360363" y="1749256"/>
            <a:ext cx="8595378" cy="49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s-ES" sz="1300" dirty="0">
                <a:solidFill>
                  <a:srgbClr val="FFFFFF"/>
                </a:solidFill>
              </a:rPr>
              <a:t>PX-171-</a:t>
            </a:r>
            <a:r>
              <a:rPr lang="es-ES" sz="1300" dirty="0">
                <a:solidFill>
                  <a:srgbClr val="FFFF00"/>
                </a:solidFill>
              </a:rPr>
              <a:t>003 A0/A1</a:t>
            </a:r>
            <a:r>
              <a:rPr lang="es-ES" sz="1300" baseline="30000" dirty="0">
                <a:solidFill>
                  <a:srgbClr val="FFFFFF"/>
                </a:solidFill>
              </a:rPr>
              <a:t>1</a:t>
            </a:r>
            <a:r>
              <a:rPr lang="es-ES" sz="1300" dirty="0">
                <a:solidFill>
                  <a:srgbClr val="FFFFFF"/>
                </a:solidFill>
              </a:rPr>
              <a:t>: </a:t>
            </a:r>
            <a:r>
              <a:rPr lang="es-ES" sz="1300" dirty="0" err="1">
                <a:solidFill>
                  <a:srgbClr val="FFFFFF"/>
                </a:solidFill>
              </a:rPr>
              <a:t>Relapsed</a:t>
            </a:r>
            <a:r>
              <a:rPr lang="es-ES" sz="1300" dirty="0">
                <a:solidFill>
                  <a:srgbClr val="FFFFFF"/>
                </a:solidFill>
              </a:rPr>
              <a:t> </a:t>
            </a:r>
            <a:r>
              <a:rPr lang="es-ES" sz="1300" dirty="0" err="1" smtClean="0">
                <a:solidFill>
                  <a:srgbClr val="FFFFFF"/>
                </a:solidFill>
              </a:rPr>
              <a:t>after</a:t>
            </a:r>
            <a:r>
              <a:rPr lang="es-ES" sz="1300" dirty="0" smtClean="0">
                <a:solidFill>
                  <a:srgbClr val="FFFFFF"/>
                </a:solidFill>
              </a:rPr>
              <a:t> </a:t>
            </a:r>
            <a:r>
              <a:rPr lang="es-ES" sz="1300" dirty="0" err="1">
                <a:solidFill>
                  <a:srgbClr val="FFFFFF"/>
                </a:solidFill>
              </a:rPr>
              <a:t>bortezomib</a:t>
            </a:r>
            <a:r>
              <a:rPr lang="es-ES" sz="1300" dirty="0">
                <a:solidFill>
                  <a:srgbClr val="FFFFFF"/>
                </a:solidFill>
              </a:rPr>
              <a:t> </a:t>
            </a:r>
            <a:r>
              <a:rPr lang="es-ES" sz="1300" dirty="0" smtClean="0">
                <a:solidFill>
                  <a:srgbClr val="FFFFFF"/>
                </a:solidFill>
              </a:rPr>
              <a:t>and </a:t>
            </a:r>
            <a:r>
              <a:rPr lang="en-US" sz="1300" dirty="0" err="1" smtClean="0"/>
              <a:t>lenalidomide</a:t>
            </a:r>
            <a:r>
              <a:rPr lang="en-US" sz="1300" dirty="0" smtClean="0"/>
              <a:t>/thalidomide</a:t>
            </a:r>
            <a:r>
              <a:rPr lang="es-ES" sz="1300" dirty="0" smtClean="0">
                <a:solidFill>
                  <a:srgbClr val="FFFFFF"/>
                </a:solidFill>
              </a:rPr>
              <a:t> + </a:t>
            </a:r>
            <a:r>
              <a:rPr lang="es-ES" sz="1300" dirty="0" err="1" smtClean="0">
                <a:solidFill>
                  <a:srgbClr val="FFFFFF"/>
                </a:solidFill>
              </a:rPr>
              <a:t>refractory</a:t>
            </a:r>
            <a:r>
              <a:rPr lang="es-ES" sz="1300" dirty="0" smtClean="0">
                <a:solidFill>
                  <a:srgbClr val="FFFFFF"/>
                </a:solidFill>
              </a:rPr>
              <a:t> </a:t>
            </a:r>
            <a:r>
              <a:rPr lang="es-ES" sz="1300" dirty="0">
                <a:solidFill>
                  <a:srgbClr val="FFFFFF"/>
                </a:solidFill>
              </a:rPr>
              <a:t>to </a:t>
            </a:r>
            <a:r>
              <a:rPr lang="es-ES" sz="1300" dirty="0" err="1">
                <a:solidFill>
                  <a:srgbClr val="FFFFFF"/>
                </a:solidFill>
              </a:rPr>
              <a:t>last</a:t>
            </a:r>
            <a:r>
              <a:rPr lang="es-ES" sz="1300" dirty="0">
                <a:solidFill>
                  <a:srgbClr val="FFFFFF"/>
                </a:solidFill>
              </a:rPr>
              <a:t> </a:t>
            </a:r>
            <a:r>
              <a:rPr lang="es-ES" sz="1300" dirty="0" err="1">
                <a:solidFill>
                  <a:srgbClr val="FFFFFF"/>
                </a:solidFill>
              </a:rPr>
              <a:t>regimen</a:t>
            </a:r>
            <a:endParaRPr lang="es-ES" sz="1300" dirty="0">
              <a:solidFill>
                <a:srgbClr val="FFFFFF"/>
              </a:solidFill>
            </a:endParaRPr>
          </a:p>
          <a:p>
            <a:r>
              <a:rPr lang="es-ES" sz="1300" dirty="0">
                <a:solidFill>
                  <a:srgbClr val="FFFFFF"/>
                </a:solidFill>
              </a:rPr>
              <a:t>PX-171-</a:t>
            </a:r>
            <a:r>
              <a:rPr lang="es-ES" sz="1300" dirty="0">
                <a:solidFill>
                  <a:srgbClr val="FFFF00"/>
                </a:solidFill>
              </a:rPr>
              <a:t>004</a:t>
            </a:r>
            <a:r>
              <a:rPr lang="es-ES" sz="1300" baseline="30000" dirty="0">
                <a:solidFill>
                  <a:srgbClr val="FFFFFF"/>
                </a:solidFill>
              </a:rPr>
              <a:t>2,3</a:t>
            </a:r>
            <a:r>
              <a:rPr lang="es-ES" sz="1300" dirty="0">
                <a:solidFill>
                  <a:srgbClr val="FFFFFF"/>
                </a:solidFill>
              </a:rPr>
              <a:t>: </a:t>
            </a:r>
            <a:r>
              <a:rPr lang="es-ES" sz="1300" dirty="0" err="1">
                <a:solidFill>
                  <a:srgbClr val="FFFFFF"/>
                </a:solidFill>
              </a:rPr>
              <a:t>Relapsed</a:t>
            </a:r>
            <a:r>
              <a:rPr lang="es-ES" sz="1300" dirty="0">
                <a:solidFill>
                  <a:srgbClr val="FFFFFF"/>
                </a:solidFill>
              </a:rPr>
              <a:t> to </a:t>
            </a:r>
            <a:r>
              <a:rPr lang="es-ES" sz="1300" dirty="0" smtClean="0">
                <a:solidFill>
                  <a:srgbClr val="FFFFFF"/>
                </a:solidFill>
              </a:rPr>
              <a:t>1 to 3 </a:t>
            </a:r>
            <a:r>
              <a:rPr lang="es-ES" sz="1300" dirty="0" err="1" smtClean="0">
                <a:solidFill>
                  <a:srgbClr val="FFFFFF"/>
                </a:solidFill>
              </a:rPr>
              <a:t>previous</a:t>
            </a:r>
            <a:r>
              <a:rPr lang="es-ES" sz="1300" dirty="0" smtClean="0">
                <a:solidFill>
                  <a:srgbClr val="FFFFFF"/>
                </a:solidFill>
              </a:rPr>
              <a:t> </a:t>
            </a:r>
            <a:r>
              <a:rPr lang="es-ES" sz="1300" dirty="0" err="1">
                <a:solidFill>
                  <a:srgbClr val="FFFFFF"/>
                </a:solidFill>
              </a:rPr>
              <a:t>l</a:t>
            </a:r>
            <a:r>
              <a:rPr lang="es-ES" sz="1300" dirty="0" err="1" smtClean="0">
                <a:solidFill>
                  <a:srgbClr val="FFFFFF"/>
                </a:solidFill>
              </a:rPr>
              <a:t>ines</a:t>
            </a:r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31749" name="Rectángulo 12"/>
          <p:cNvSpPr>
            <a:spLocks noChangeArrowheads="1"/>
          </p:cNvSpPr>
          <p:nvPr/>
        </p:nvSpPr>
        <p:spPr bwMode="auto">
          <a:xfrm>
            <a:off x="366713" y="6328351"/>
            <a:ext cx="8415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FFFFFF"/>
              </a:buClr>
            </a:pPr>
            <a:r>
              <a:rPr lang="en-US" sz="1200" b="1" dirty="0">
                <a:solidFill>
                  <a:srgbClr val="FFFFFF"/>
                </a:solidFill>
                <a:cs typeface="Arial" charset="0"/>
                <a:sym typeface="Arial" charset="0"/>
              </a:rPr>
              <a:t>1. Siegel D, et al. 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  <a:sym typeface="Arial" charset="0"/>
              </a:rPr>
              <a:t>Blood. </a:t>
            </a:r>
            <a:r>
              <a:rPr lang="en-US" sz="1200" b="1" dirty="0">
                <a:solidFill>
                  <a:srgbClr val="FFFFFF"/>
                </a:solidFill>
                <a:cs typeface="Arial" charset="0"/>
                <a:sym typeface="Arial" charset="0"/>
              </a:rPr>
              <a:t>2012;120(14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  <a:sym typeface="Arial" charset="0"/>
              </a:rPr>
              <a:t>):2817-2825. </a:t>
            </a:r>
            <a:r>
              <a:rPr lang="en-US" sz="1200" b="1" dirty="0">
                <a:solidFill>
                  <a:srgbClr val="FFFFFF"/>
                </a:solidFill>
                <a:cs typeface="Arial" charset="0"/>
                <a:sym typeface="Arial" charset="0"/>
              </a:rPr>
              <a:t>2. </a:t>
            </a:r>
            <a:r>
              <a:rPr lang="en-US" sz="1200" b="1" dirty="0" err="1">
                <a:solidFill>
                  <a:srgbClr val="FFFFFF"/>
                </a:solidFill>
                <a:cs typeface="Arial" charset="0"/>
                <a:sym typeface="Arial" charset="0"/>
              </a:rPr>
              <a:t>Vij</a:t>
            </a:r>
            <a:r>
              <a:rPr lang="en-US" sz="1200" b="1" dirty="0">
                <a:solidFill>
                  <a:srgbClr val="FFFFFF"/>
                </a:solidFill>
                <a:cs typeface="Arial" charset="0"/>
                <a:sym typeface="Arial" charset="0"/>
              </a:rPr>
              <a:t>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  <a:sym typeface="Arial" charset="0"/>
              </a:rPr>
              <a:t>R, et al. 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  <a:sym typeface="Arial" charset="0"/>
              </a:rPr>
              <a:t>Blood.</a:t>
            </a:r>
            <a:r>
              <a:rPr lang="en-US" sz="1200" b="1" dirty="0">
                <a:solidFill>
                  <a:srgbClr val="FFFFFF"/>
                </a:solidFill>
                <a:cs typeface="Arial" charset="0"/>
                <a:sym typeface="Arial" charset="0"/>
              </a:rPr>
              <a:t> 2012;119(24):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  <a:sym typeface="Arial" charset="0"/>
              </a:rPr>
              <a:t>5661-5670. </a:t>
            </a:r>
            <a:r>
              <a:rPr lang="en-US" sz="1200" b="1" dirty="0">
                <a:solidFill>
                  <a:srgbClr val="FFFFFF"/>
                </a:solidFill>
                <a:cs typeface="Arial" charset="0"/>
                <a:sym typeface="Arial" charset="0"/>
              </a:rPr>
              <a:t>3. </a:t>
            </a:r>
            <a:r>
              <a:rPr lang="en-US" sz="1200" b="1" dirty="0" err="1">
                <a:solidFill>
                  <a:srgbClr val="FFFFFF"/>
                </a:solidFill>
                <a:ea typeface="Arial Unicode MS" charset="0"/>
                <a:cs typeface="Arial" charset="0"/>
                <a:sym typeface="Arial" charset="0"/>
              </a:rPr>
              <a:t>Vij</a:t>
            </a:r>
            <a:r>
              <a:rPr lang="en-US" sz="1200" b="1" dirty="0">
                <a:solidFill>
                  <a:srgbClr val="FFFFFF"/>
                </a:solidFill>
                <a:ea typeface="Arial Unicode MS" charset="0"/>
                <a:cs typeface="Arial" charset="0"/>
                <a:sym typeface="Arial" charset="0"/>
              </a:rPr>
              <a:t> </a:t>
            </a:r>
            <a:r>
              <a:rPr lang="en-US" sz="1200" b="1" dirty="0" smtClean="0">
                <a:solidFill>
                  <a:srgbClr val="FFFFFF"/>
                </a:solidFill>
                <a:ea typeface="Arial Unicode MS" charset="0"/>
                <a:cs typeface="Arial" charset="0"/>
                <a:sym typeface="Arial" charset="0"/>
              </a:rPr>
              <a:t>R</a:t>
            </a:r>
            <a:r>
              <a:rPr lang="en-US" sz="1200" b="1" dirty="0">
                <a:solidFill>
                  <a:srgbClr val="FFFFFF"/>
                </a:solidFill>
                <a:cs typeface="Arial" charset="0"/>
                <a:sym typeface="Arial" charset="0"/>
              </a:rPr>
              <a:t> , et al</a:t>
            </a:r>
            <a:r>
              <a:rPr lang="en-US" sz="1200" b="1" dirty="0" smtClean="0">
                <a:solidFill>
                  <a:srgbClr val="FFFFFF"/>
                </a:solidFill>
                <a:ea typeface="Arial Unicode MS" charset="0"/>
                <a:cs typeface="Arial" charset="0"/>
                <a:sym typeface="Arial" charset="0"/>
              </a:rPr>
              <a:t>. </a:t>
            </a:r>
            <a:r>
              <a:rPr lang="en-US" sz="1200" b="1" i="1" dirty="0">
                <a:solidFill>
                  <a:srgbClr val="FFFFFF"/>
                </a:solidFill>
                <a:ea typeface="Arial Unicode MS" charset="0"/>
                <a:cs typeface="Arial" charset="0"/>
                <a:sym typeface="Arial" charset="0"/>
              </a:rPr>
              <a:t>Br J </a:t>
            </a:r>
            <a:r>
              <a:rPr lang="en-US" sz="1200" b="1" i="1" dirty="0" err="1">
                <a:solidFill>
                  <a:srgbClr val="FFFFFF"/>
                </a:solidFill>
                <a:ea typeface="Arial Unicode MS" charset="0"/>
                <a:cs typeface="Arial" charset="0"/>
                <a:sym typeface="Arial" charset="0"/>
              </a:rPr>
              <a:t>Haematol</a:t>
            </a:r>
            <a:r>
              <a:rPr lang="en-US" sz="1200" b="1" i="1" dirty="0">
                <a:solidFill>
                  <a:srgbClr val="FFFFFF"/>
                </a:solidFill>
                <a:ea typeface="Arial Unicode MS" charset="0"/>
                <a:cs typeface="Arial" charset="0"/>
                <a:sym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ea typeface="Arial Unicode MS" charset="0"/>
                <a:cs typeface="Arial" charset="0"/>
                <a:sym typeface="Arial" charset="0"/>
              </a:rPr>
              <a:t>2012;158(6):</a:t>
            </a:r>
            <a:r>
              <a:rPr lang="en-US" sz="1200" b="1" dirty="0" smtClean="0">
                <a:solidFill>
                  <a:srgbClr val="FFFFFF"/>
                </a:solidFill>
                <a:ea typeface="Arial Unicode MS" charset="0"/>
                <a:cs typeface="Arial" charset="0"/>
                <a:sym typeface="Arial" charset="0"/>
              </a:rPr>
              <a:t>739-748.</a:t>
            </a:r>
            <a:endParaRPr lang="en-US" sz="1200" b="1" dirty="0">
              <a:solidFill>
                <a:srgbClr val="FFFFFF"/>
              </a:solidFill>
              <a:cs typeface="Arial Unicode MS" charset="0"/>
              <a:sym typeface="Arial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095404"/>
              </p:ext>
            </p:extLst>
          </p:nvPr>
        </p:nvGraphicFramePr>
        <p:xfrm>
          <a:off x="461963" y="2383414"/>
          <a:ext cx="8162083" cy="3163888"/>
        </p:xfrm>
        <a:graphic>
          <a:graphicData uri="http://schemas.openxmlformats.org/drawingml/2006/table">
            <a:tbl>
              <a:tblPr/>
              <a:tblGrid>
                <a:gridCol w="1878611"/>
                <a:gridCol w="1385610"/>
                <a:gridCol w="877297"/>
                <a:gridCol w="2253721"/>
                <a:gridCol w="1766844"/>
              </a:tblGrid>
              <a:tr h="3964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Population</a:t>
                      </a:r>
                      <a:endParaRPr kumimoji="0" lang="es-E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80" marR="81280" marT="45728" marB="45728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Study</a:t>
                      </a:r>
                      <a:endParaRPr kumimoji="0" lang="es-E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80" marR="81280" marT="45728" marB="45728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</a:t>
                      </a:r>
                    </a:p>
                  </a:txBody>
                  <a:tcPr marL="81280" marR="81280" marT="45728" marB="45728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Dose</a:t>
                      </a:r>
                      <a:r>
                        <a:rPr kumimoji="0" lang="es-E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of </a:t>
                      </a:r>
                      <a:r>
                        <a:rPr kumimoji="0" lang="es-E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carfilzomib</a:t>
                      </a:r>
                      <a:endParaRPr kumimoji="0" lang="es-E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80" marR="81280" marT="45728" marB="45728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ORR (%)</a:t>
                      </a:r>
                    </a:p>
                  </a:txBody>
                  <a:tcPr marL="81280" marR="81280" marT="45728" marB="45728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1141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Bortezomib-treated</a:t>
                      </a:r>
                      <a:endParaRPr kumimoji="0" lang="es-E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80" marR="81280"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003A0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003A1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004</a:t>
                      </a:r>
                    </a:p>
                  </a:txBody>
                  <a:tcPr marL="81280" marR="81280"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266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35</a:t>
                      </a:r>
                      <a:r>
                        <a:rPr kumimoji="0" lang="es-E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*</a:t>
                      </a:r>
                    </a:p>
                  </a:txBody>
                  <a:tcPr marL="81280" marR="81280"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 mg/m</a:t>
                      </a:r>
                      <a:r>
                        <a:rPr kumimoji="0" lang="es-ES" sz="17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20/27 mg/m</a:t>
                      </a:r>
                      <a:r>
                        <a:rPr kumimoji="0" lang="es-ES" sz="17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 mg/m</a:t>
                      </a:r>
                      <a:r>
                        <a:rPr kumimoji="0" lang="es-ES" sz="17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s-E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80" marR="81280"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22.9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17.1</a:t>
                      </a:r>
                    </a:p>
                  </a:txBody>
                  <a:tcPr marL="81280" marR="81280"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46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Bortezomib-naïve</a:t>
                      </a:r>
                      <a:endParaRPr kumimoji="0" lang="es-E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80" marR="81280"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004</a:t>
                      </a:r>
                    </a:p>
                  </a:txBody>
                  <a:tcPr marL="81280" marR="81280"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70</a:t>
                      </a:r>
                    </a:p>
                  </a:txBody>
                  <a:tcPr marL="81280" marR="81280"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 mg/m</a:t>
                      </a:r>
                      <a:r>
                        <a:rPr kumimoji="0" lang="es-ES" sz="17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20/27 mg/m</a:t>
                      </a:r>
                      <a:r>
                        <a:rPr kumimoji="0" lang="es-ES" sz="17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s-E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80" marR="81280"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42.4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marL="81280" marR="81280"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5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Bortezomib-refractory</a:t>
                      </a:r>
                      <a:endParaRPr kumimoji="0" lang="es-E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80" marR="81280"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003A1</a:t>
                      </a:r>
                    </a:p>
                  </a:txBody>
                  <a:tcPr marL="81280" marR="81280"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194</a:t>
                      </a:r>
                    </a:p>
                  </a:txBody>
                  <a:tcPr marL="81280" marR="81280"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20/27 mg/m</a:t>
                      </a:r>
                      <a:r>
                        <a:rPr kumimoji="0" lang="es-ES" sz="17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s-E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80" marR="81280"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16.5-18.3</a:t>
                      </a:r>
                    </a:p>
                  </a:txBody>
                  <a:tcPr marL="81280" marR="81280"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74" name="CuadroTexto 4"/>
          <p:cNvSpPr txBox="1">
            <a:spLocks noChangeArrowheads="1"/>
          </p:cNvSpPr>
          <p:nvPr/>
        </p:nvSpPr>
        <p:spPr bwMode="auto">
          <a:xfrm>
            <a:off x="366713" y="5560571"/>
            <a:ext cx="52725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s-ES" sz="1200" dirty="0">
                <a:solidFill>
                  <a:srgbClr val="FFFFFF"/>
                </a:solidFill>
              </a:rPr>
              <a:t>*</a:t>
            </a:r>
            <a:r>
              <a:rPr lang="es-ES" sz="1200" dirty="0" err="1">
                <a:solidFill>
                  <a:srgbClr val="FFFFFF"/>
                </a:solidFill>
              </a:rPr>
              <a:t>Subgroup</a:t>
            </a:r>
            <a:r>
              <a:rPr lang="es-ES" sz="1200" dirty="0">
                <a:solidFill>
                  <a:srgbClr val="FFFFFF"/>
                </a:solidFill>
              </a:rPr>
              <a:t> of </a:t>
            </a:r>
            <a:r>
              <a:rPr lang="es-ES" sz="1200" dirty="0" err="1">
                <a:solidFill>
                  <a:srgbClr val="FFFFFF"/>
                </a:solidFill>
              </a:rPr>
              <a:t>patients</a:t>
            </a:r>
            <a:r>
              <a:rPr lang="es-ES" sz="1200" dirty="0">
                <a:solidFill>
                  <a:srgbClr val="FFFFFF"/>
                </a:solidFill>
              </a:rPr>
              <a:t> </a:t>
            </a:r>
            <a:r>
              <a:rPr lang="es-ES" sz="1200" dirty="0" err="1">
                <a:solidFill>
                  <a:srgbClr val="FFFFFF"/>
                </a:solidFill>
              </a:rPr>
              <a:t>included</a:t>
            </a:r>
            <a:r>
              <a:rPr lang="es-ES" sz="1200" dirty="0">
                <a:solidFill>
                  <a:srgbClr val="FFFFFF"/>
                </a:solidFill>
              </a:rPr>
              <a:t> in 004 </a:t>
            </a:r>
            <a:r>
              <a:rPr lang="es-ES" sz="1200" dirty="0" err="1">
                <a:solidFill>
                  <a:srgbClr val="FFFFFF"/>
                </a:solidFill>
              </a:rPr>
              <a:t>study</a:t>
            </a:r>
            <a:r>
              <a:rPr lang="es-ES" sz="1200" dirty="0">
                <a:solidFill>
                  <a:srgbClr val="FFFFFF"/>
                </a:solidFill>
              </a:rPr>
              <a:t> and </a:t>
            </a:r>
            <a:r>
              <a:rPr lang="es-ES" sz="1200" dirty="0" err="1">
                <a:solidFill>
                  <a:srgbClr val="FFFFFF"/>
                </a:solidFill>
              </a:rPr>
              <a:t>bortezomib-exposed</a:t>
            </a:r>
            <a:endParaRPr lang="es-ES"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71475" y="1166813"/>
            <a:ext cx="8540750" cy="369887"/>
          </a:xfrm>
          <a:prstGeom prst="rect">
            <a:avLst/>
          </a:prstGeom>
          <a:noFill/>
        </p:spPr>
        <p:txBody>
          <a:bodyPr lIns="91428" tIns="45714" rIns="91428" bIns="45714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 err="1">
                <a:latin typeface="+mn-lt"/>
                <a:ea typeface="+mn-ea"/>
              </a:rPr>
              <a:t>Summary</a:t>
            </a:r>
            <a:r>
              <a:rPr lang="es-ES" b="1" dirty="0">
                <a:latin typeface="+mn-lt"/>
                <a:ea typeface="+mn-ea"/>
              </a:rPr>
              <a:t> of 526 </a:t>
            </a:r>
            <a:r>
              <a:rPr lang="es-ES" b="1" dirty="0" err="1" smtClean="0">
                <a:latin typeface="+mn-lt"/>
                <a:ea typeface="+mn-ea"/>
              </a:rPr>
              <a:t>patients</a:t>
            </a:r>
            <a:r>
              <a:rPr lang="es-ES" b="1" dirty="0" smtClean="0">
                <a:latin typeface="+mn-lt"/>
                <a:ea typeface="+mn-ea"/>
              </a:rPr>
              <a:t> </a:t>
            </a:r>
            <a:r>
              <a:rPr lang="es-ES" b="1" dirty="0" err="1">
                <a:latin typeface="+mn-lt"/>
                <a:ea typeface="+mn-ea"/>
              </a:rPr>
              <a:t>included</a:t>
            </a:r>
            <a:r>
              <a:rPr lang="es-ES" b="1" dirty="0">
                <a:latin typeface="+mn-lt"/>
                <a:ea typeface="+mn-ea"/>
              </a:rPr>
              <a:t> in PX-171-003, </a:t>
            </a:r>
            <a:r>
              <a:rPr lang="es-ES" b="1" dirty="0" smtClean="0">
                <a:latin typeface="+mn-lt"/>
                <a:ea typeface="+mn-ea"/>
              </a:rPr>
              <a:t>PX-171-004, </a:t>
            </a:r>
            <a:r>
              <a:rPr lang="es-ES" b="1" dirty="0">
                <a:latin typeface="+mn-lt"/>
                <a:ea typeface="+mn-ea"/>
              </a:rPr>
              <a:t>&amp; PX-171-005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357188" y="6406652"/>
            <a:ext cx="5024437" cy="276225"/>
          </a:xfrm>
          <a:prstGeom prst="rect">
            <a:avLst/>
          </a:prstGeom>
        </p:spPr>
        <p:txBody>
          <a:bodyPr lIns="91428" tIns="45714" rIns="91428" bIns="45714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1200" b="1" dirty="0">
                <a:solidFill>
                  <a:srgbClr val="FFFFFF"/>
                </a:solidFill>
                <a:latin typeface="+mn-lt"/>
                <a:ea typeface="+mn-ea"/>
              </a:rPr>
              <a:t>Singal S</a:t>
            </a:r>
            <a:r>
              <a:rPr lang="nl-NL" sz="1200" b="1" dirty="0">
                <a:solidFill>
                  <a:srgbClr val="FFFFFF"/>
                </a:solidFill>
                <a:latin typeface="+mn-lt"/>
                <a:ea typeface="+mn-ea"/>
              </a:rPr>
              <a:t>, et al. </a:t>
            </a:r>
            <a:r>
              <a:rPr lang="nl-NL" sz="1200" b="1" i="1" dirty="0">
                <a:solidFill>
                  <a:srgbClr val="FFFFFF"/>
                </a:solidFill>
                <a:latin typeface="+mn-lt"/>
                <a:ea typeface="+mn-ea"/>
              </a:rPr>
              <a:t>Blood. </a:t>
            </a:r>
            <a:r>
              <a:rPr lang="cs-CZ" sz="1200" b="1" dirty="0">
                <a:solidFill>
                  <a:srgbClr val="FFFFFF"/>
                </a:solidFill>
                <a:latin typeface="+mn-lt"/>
                <a:ea typeface="+mn-ea"/>
              </a:rPr>
              <a:t>2011</a:t>
            </a:r>
            <a:r>
              <a:rPr lang="nl-NL" sz="1200" b="1" dirty="0" smtClean="0">
                <a:solidFill>
                  <a:srgbClr val="FFFFFF"/>
                </a:solidFill>
                <a:latin typeface="+mn-lt"/>
                <a:ea typeface="+mn-ea"/>
              </a:rPr>
              <a:t>;118: </a:t>
            </a:r>
            <a:r>
              <a:rPr lang="cs-CZ" sz="1200" b="1" dirty="0" smtClean="0">
                <a:solidFill>
                  <a:srgbClr val="FFFFFF"/>
                </a:solidFill>
                <a:latin typeface="+mn-lt"/>
                <a:ea typeface="+mn-ea"/>
              </a:rPr>
              <a:t>Abstract 1876</a:t>
            </a:r>
            <a:r>
              <a:rPr lang="en-US" sz="1200" b="1" dirty="0" smtClean="0">
                <a:solidFill>
                  <a:srgbClr val="FFFFFF"/>
                </a:solidFill>
                <a:latin typeface="+mn-lt"/>
                <a:ea typeface="+mn-ea"/>
              </a:rPr>
              <a:t>.</a:t>
            </a:r>
            <a:endParaRPr lang="es-ES" sz="1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2772" name="47 CuadroTexto"/>
          <p:cNvSpPr txBox="1">
            <a:spLocks noChangeArrowheads="1"/>
          </p:cNvSpPr>
          <p:nvPr/>
        </p:nvSpPr>
        <p:spPr bwMode="auto">
          <a:xfrm>
            <a:off x="-1" y="206098"/>
            <a:ext cx="9144001" cy="92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s-ES_tradnl" dirty="0" err="1">
                <a:solidFill>
                  <a:srgbClr val="F09828"/>
                </a:solidFill>
                <a:cs typeface="Arial" charset="0"/>
              </a:rPr>
              <a:t>Carfilzomib</a:t>
            </a:r>
            <a:r>
              <a:rPr lang="es-ES_tradnl" dirty="0">
                <a:solidFill>
                  <a:srgbClr val="F09828"/>
                </a:solidFill>
                <a:cs typeface="Arial" charset="0"/>
              </a:rPr>
              <a:t> Single </a:t>
            </a:r>
            <a:r>
              <a:rPr lang="es-ES_tradnl" dirty="0" err="1" smtClean="0">
                <a:solidFill>
                  <a:srgbClr val="F09828"/>
                </a:solidFill>
                <a:cs typeface="Arial" charset="0"/>
              </a:rPr>
              <a:t>Agent</a:t>
            </a:r>
            <a:r>
              <a:rPr lang="es-ES_tradnl" dirty="0" smtClean="0">
                <a:solidFill>
                  <a:srgbClr val="F09828"/>
                </a:solidFill>
                <a:cs typeface="Arial" charset="0"/>
              </a:rPr>
              <a:t> </a:t>
            </a:r>
            <a:r>
              <a:rPr lang="es-ES_tradnl" dirty="0">
                <a:solidFill>
                  <a:srgbClr val="F09828"/>
                </a:solidFill>
                <a:cs typeface="Arial" charset="0"/>
              </a:rPr>
              <a:t>in </a:t>
            </a:r>
            <a:r>
              <a:rPr lang="es-ES_tradnl" dirty="0" err="1">
                <a:solidFill>
                  <a:srgbClr val="F09828"/>
                </a:solidFill>
              </a:rPr>
              <a:t>Relapsed</a:t>
            </a:r>
            <a:r>
              <a:rPr lang="es-ES_tradnl" dirty="0" smtClean="0">
                <a:solidFill>
                  <a:srgbClr val="F09828"/>
                </a:solidFill>
              </a:rPr>
              <a:t>/ </a:t>
            </a:r>
            <a:r>
              <a:rPr lang="es-ES_tradnl" dirty="0" err="1" smtClean="0">
                <a:solidFill>
                  <a:srgbClr val="F09828"/>
                </a:solidFill>
              </a:rPr>
              <a:t>Refractory</a:t>
            </a:r>
            <a:r>
              <a:rPr lang="es-ES_tradnl" dirty="0" smtClean="0">
                <a:solidFill>
                  <a:srgbClr val="F09828"/>
                </a:solidFill>
              </a:rPr>
              <a:t> </a:t>
            </a:r>
            <a:r>
              <a:rPr lang="es-ES_tradnl" dirty="0" smtClean="0">
                <a:solidFill>
                  <a:srgbClr val="F09828"/>
                </a:solidFill>
                <a:cs typeface="Arial" charset="0"/>
              </a:rPr>
              <a:t>MM</a:t>
            </a:r>
            <a:r>
              <a:rPr lang="es-ES_tradnl" dirty="0">
                <a:solidFill>
                  <a:srgbClr val="F09828"/>
                </a:solidFill>
                <a:cs typeface="Arial" charset="0"/>
              </a:rPr>
              <a:t>: </a:t>
            </a:r>
            <a:r>
              <a:rPr lang="es-ES_tradnl" dirty="0" err="1" smtClean="0">
                <a:solidFill>
                  <a:srgbClr val="F09828"/>
                </a:solidFill>
                <a:cs typeface="Arial" charset="0"/>
              </a:rPr>
              <a:t>Summary</a:t>
            </a:r>
            <a:r>
              <a:rPr lang="es-ES_tradnl" dirty="0" smtClean="0">
                <a:solidFill>
                  <a:srgbClr val="F09828"/>
                </a:solidFill>
                <a:cs typeface="Arial" charset="0"/>
              </a:rPr>
              <a:t> </a:t>
            </a:r>
            <a:r>
              <a:rPr lang="es-ES_tradnl" dirty="0">
                <a:solidFill>
                  <a:srgbClr val="F09828"/>
                </a:solidFill>
                <a:cs typeface="Arial" charset="0"/>
              </a:rPr>
              <a:t>Safety Data</a:t>
            </a:r>
            <a:endParaRPr lang="en-US" dirty="0">
              <a:solidFill>
                <a:srgbClr val="F09828"/>
              </a:solidFill>
              <a:cs typeface="Arial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560693"/>
              </p:ext>
            </p:extLst>
          </p:nvPr>
        </p:nvGraphicFramePr>
        <p:xfrm>
          <a:off x="693738" y="1593850"/>
          <a:ext cx="7743825" cy="3657600"/>
        </p:xfrm>
        <a:graphic>
          <a:graphicData uri="http://schemas.openxmlformats.org/drawingml/2006/table">
            <a:tbl>
              <a:tblPr/>
              <a:tblGrid>
                <a:gridCol w="2581275"/>
                <a:gridCol w="2581275"/>
                <a:gridCol w="2581275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All</a:t>
                      </a:r>
                      <a:r>
                        <a:rPr kumimoji="0" 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grades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(&gt;30% of </a:t>
                      </a:r>
                      <a:r>
                        <a:rPr kumimoji="0" lang="es-E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patients</a:t>
                      </a: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)</a:t>
                      </a: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≥ Grade </a:t>
                      </a:r>
                      <a:r>
                        <a:rPr kumimoji="0" 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(&gt;10% of </a:t>
                      </a:r>
                      <a:r>
                        <a:rPr kumimoji="0" lang="es-E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patients</a:t>
                      </a: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)</a:t>
                      </a: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Hematologic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Anemia</a:t>
                      </a: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47%</a:t>
                      </a: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22%</a:t>
                      </a: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Neutropenia</a:t>
                      </a: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10%</a:t>
                      </a: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Thrombocytopenia</a:t>
                      </a: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36%</a:t>
                      </a: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23%</a:t>
                      </a: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Nonhematologic</a:t>
                      </a: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Fatigue</a:t>
                      </a: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55%</a:t>
                      </a: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Nausea</a:t>
                      </a: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45%</a:t>
                      </a: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Diarrhea</a:t>
                      </a: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33%</a:t>
                      </a: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Dyspnea</a:t>
                      </a: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35%</a:t>
                      </a: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Pneumonia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11%</a:t>
                      </a:r>
                    </a:p>
                  </a:txBody>
                  <a:tcPr marL="81280" marR="81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11" name="Rectángulo 13"/>
          <p:cNvSpPr>
            <a:spLocks noChangeArrowheads="1"/>
          </p:cNvSpPr>
          <p:nvPr/>
        </p:nvSpPr>
        <p:spPr bwMode="auto">
          <a:xfrm>
            <a:off x="358775" y="5276290"/>
            <a:ext cx="88328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/>
          <a:p>
            <a:pPr defTabSz="457200"/>
            <a:r>
              <a:rPr lang="es-ES" sz="1600" b="1" dirty="0">
                <a:solidFill>
                  <a:srgbClr val="FFFF00"/>
                </a:solidFill>
                <a:cs typeface="Arial" charset="0"/>
              </a:rPr>
              <a:t>PN:</a:t>
            </a:r>
            <a:r>
              <a:rPr lang="es-ES" sz="1600" b="1" dirty="0">
                <a:solidFill>
                  <a:srgbClr val="FFFFFF"/>
                </a:solidFill>
                <a:cs typeface="Arial" charset="0"/>
              </a:rPr>
              <a:t> </a:t>
            </a:r>
            <a:r>
              <a:rPr lang="es-ES" sz="1600" b="1" dirty="0">
                <a:solidFill>
                  <a:srgbClr val="FFFF00"/>
                </a:solidFill>
                <a:cs typeface="Arial" charset="0"/>
              </a:rPr>
              <a:t>14% </a:t>
            </a:r>
            <a:r>
              <a:rPr lang="es-ES" sz="1600" b="1" dirty="0" err="1">
                <a:solidFill>
                  <a:srgbClr val="FFFF00"/>
                </a:solidFill>
                <a:cs typeface="Arial" charset="0"/>
              </a:rPr>
              <a:t>overall</a:t>
            </a:r>
            <a:r>
              <a:rPr lang="es-ES" sz="1600" b="1" dirty="0">
                <a:solidFill>
                  <a:srgbClr val="FFFF00"/>
                </a:solidFill>
                <a:cs typeface="Arial" charset="0"/>
              </a:rPr>
              <a:t> (1.3% </a:t>
            </a:r>
            <a:r>
              <a:rPr lang="es-ES" sz="1600" b="1" dirty="0" smtClean="0">
                <a:solidFill>
                  <a:srgbClr val="FFFF00"/>
                </a:solidFill>
                <a:cs typeface="Arial" charset="0"/>
              </a:rPr>
              <a:t>grade 3</a:t>
            </a:r>
            <a:r>
              <a:rPr lang="es-ES" sz="1600" b="1" dirty="0">
                <a:solidFill>
                  <a:srgbClr val="FFFF00"/>
                </a:solidFill>
                <a:cs typeface="Arial" charset="0"/>
              </a:rPr>
              <a:t>)</a:t>
            </a:r>
            <a:endParaRPr lang="es-ES" sz="1600" b="1" dirty="0">
              <a:solidFill>
                <a:srgbClr val="FFFFFF"/>
              </a:solidFill>
              <a:cs typeface="Arial" charset="0"/>
            </a:endParaRPr>
          </a:p>
          <a:p>
            <a:pPr marL="285750" indent="-285750" defTabSz="45720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s-ES" sz="1600" b="1" dirty="0" err="1">
                <a:solidFill>
                  <a:srgbClr val="FFFFFF"/>
                </a:solidFill>
                <a:cs typeface="Arial" charset="0"/>
              </a:rPr>
              <a:t>Only</a:t>
            </a:r>
            <a:r>
              <a:rPr lang="es-ES" sz="1600" b="1" dirty="0">
                <a:solidFill>
                  <a:srgbClr val="FFFFFF"/>
                </a:solidFill>
                <a:cs typeface="Arial" charset="0"/>
              </a:rPr>
              <a:t> 5 </a:t>
            </a:r>
            <a:r>
              <a:rPr lang="es-ES" sz="1600" b="1" dirty="0" err="1" smtClean="0">
                <a:solidFill>
                  <a:srgbClr val="FFFFFF"/>
                </a:solidFill>
                <a:cs typeface="Arial" charset="0"/>
              </a:rPr>
              <a:t>patients</a:t>
            </a:r>
            <a:r>
              <a:rPr lang="es-ES" sz="1600" b="1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s-ES" sz="1600" b="1" dirty="0">
                <a:solidFill>
                  <a:srgbClr val="FFFFFF"/>
                </a:solidFill>
                <a:cs typeface="Arial" charset="0"/>
              </a:rPr>
              <a:t>(1%) </a:t>
            </a:r>
            <a:r>
              <a:rPr lang="es-ES" sz="1600" b="1" dirty="0" err="1">
                <a:solidFill>
                  <a:srgbClr val="FFFFFF"/>
                </a:solidFill>
                <a:cs typeface="Arial" charset="0"/>
              </a:rPr>
              <a:t>required</a:t>
            </a:r>
            <a:r>
              <a:rPr lang="es-ES" sz="1600" b="1" dirty="0">
                <a:solidFill>
                  <a:srgbClr val="FFFFFF"/>
                </a:solidFill>
                <a:cs typeface="Arial" charset="0"/>
              </a:rPr>
              <a:t> </a:t>
            </a:r>
            <a:r>
              <a:rPr lang="es-ES" sz="1600" b="1" dirty="0" err="1">
                <a:solidFill>
                  <a:srgbClr val="FFFFFF"/>
                </a:solidFill>
                <a:cs typeface="Arial" charset="0"/>
              </a:rPr>
              <a:t>dose</a:t>
            </a:r>
            <a:r>
              <a:rPr lang="es-ES" sz="1600" b="1" dirty="0">
                <a:solidFill>
                  <a:srgbClr val="FFFFFF"/>
                </a:solidFill>
                <a:cs typeface="Arial" charset="0"/>
              </a:rPr>
              <a:t> </a:t>
            </a:r>
            <a:r>
              <a:rPr lang="es-ES" sz="1600" b="1" dirty="0" err="1">
                <a:solidFill>
                  <a:srgbClr val="FFFFFF"/>
                </a:solidFill>
                <a:cs typeface="Arial" charset="0"/>
              </a:rPr>
              <a:t>modification</a:t>
            </a:r>
            <a:r>
              <a:rPr lang="es-ES" sz="1600" b="1" dirty="0">
                <a:solidFill>
                  <a:srgbClr val="FFFFFF"/>
                </a:solidFill>
                <a:cs typeface="Arial" charset="0"/>
              </a:rPr>
              <a:t> </a:t>
            </a:r>
            <a:r>
              <a:rPr lang="es-ES" sz="1600" b="1" dirty="0" err="1">
                <a:solidFill>
                  <a:srgbClr val="FFFFFF"/>
                </a:solidFill>
                <a:cs typeface="Arial" charset="0"/>
              </a:rPr>
              <a:t>or</a:t>
            </a:r>
            <a:r>
              <a:rPr lang="es-ES" sz="1600" b="1" dirty="0">
                <a:solidFill>
                  <a:srgbClr val="FFFFFF"/>
                </a:solidFill>
                <a:cs typeface="Arial" charset="0"/>
              </a:rPr>
              <a:t> </a:t>
            </a:r>
            <a:r>
              <a:rPr lang="es-ES" sz="1600" b="1" dirty="0" err="1">
                <a:solidFill>
                  <a:srgbClr val="FFFFFF"/>
                </a:solidFill>
                <a:cs typeface="Arial" charset="0"/>
              </a:rPr>
              <a:t>discontinuation</a:t>
            </a:r>
            <a:r>
              <a:rPr lang="es-ES" sz="1600" b="1" dirty="0">
                <a:solidFill>
                  <a:srgbClr val="FFFFFF"/>
                </a:solidFill>
                <a:cs typeface="Arial" charset="0"/>
              </a:rPr>
              <a:t>.</a:t>
            </a:r>
          </a:p>
          <a:p>
            <a:pPr marL="285750" indent="-285750" defTabSz="45720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s-ES" sz="1600" b="1" dirty="0" err="1">
                <a:solidFill>
                  <a:srgbClr val="FFFFFF"/>
                </a:solidFill>
                <a:cs typeface="Arial" charset="0"/>
              </a:rPr>
              <a:t>Only</a:t>
            </a:r>
            <a:r>
              <a:rPr lang="es-ES" sz="1600" b="1" dirty="0">
                <a:solidFill>
                  <a:srgbClr val="FFFFFF"/>
                </a:solidFill>
                <a:cs typeface="Arial" charset="0"/>
              </a:rPr>
              <a:t> 13% of 378 </a:t>
            </a:r>
            <a:r>
              <a:rPr lang="es-ES" sz="1600" b="1" dirty="0" err="1" smtClean="0">
                <a:solidFill>
                  <a:srgbClr val="FFFFFF"/>
                </a:solidFill>
                <a:cs typeface="Arial" charset="0"/>
              </a:rPr>
              <a:t>patients</a:t>
            </a:r>
            <a:r>
              <a:rPr lang="es-ES" sz="1600" b="1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s-ES" sz="1600" b="1" dirty="0" err="1">
                <a:solidFill>
                  <a:srgbClr val="FFFFFF"/>
                </a:solidFill>
                <a:cs typeface="Arial" charset="0"/>
              </a:rPr>
              <a:t>that</a:t>
            </a:r>
            <a:r>
              <a:rPr lang="es-ES" sz="1600" b="1" dirty="0">
                <a:solidFill>
                  <a:srgbClr val="FFFFFF"/>
                </a:solidFill>
                <a:cs typeface="Arial" charset="0"/>
              </a:rPr>
              <a:t> </a:t>
            </a:r>
            <a:r>
              <a:rPr lang="es-ES" sz="1600" b="1" dirty="0" err="1">
                <a:solidFill>
                  <a:srgbClr val="FFFFFF"/>
                </a:solidFill>
                <a:cs typeface="Arial" charset="0"/>
              </a:rPr>
              <a:t>had</a:t>
            </a:r>
            <a:r>
              <a:rPr lang="es-ES" sz="1600" b="1" dirty="0">
                <a:solidFill>
                  <a:srgbClr val="FFFFFF"/>
                </a:solidFill>
                <a:cs typeface="Arial" charset="0"/>
              </a:rPr>
              <a:t> </a:t>
            </a:r>
            <a:r>
              <a:rPr lang="es-ES" sz="1600" b="1" dirty="0" err="1">
                <a:solidFill>
                  <a:srgbClr val="FFFFFF"/>
                </a:solidFill>
                <a:cs typeface="Arial" charset="0"/>
              </a:rPr>
              <a:t>baseline</a:t>
            </a:r>
            <a:r>
              <a:rPr lang="es-ES" sz="1600" b="1" dirty="0">
                <a:solidFill>
                  <a:srgbClr val="FFFFFF"/>
                </a:solidFill>
                <a:cs typeface="Arial" charset="0"/>
              </a:rPr>
              <a:t> PN </a:t>
            </a:r>
            <a:r>
              <a:rPr lang="es-ES" sz="1600" b="1" dirty="0" smtClean="0">
                <a:solidFill>
                  <a:srgbClr val="FFFFFF"/>
                </a:solidFill>
                <a:cs typeface="Arial" charset="0"/>
              </a:rPr>
              <a:t>(grade </a:t>
            </a:r>
            <a:r>
              <a:rPr lang="es-ES" sz="1600" b="1" dirty="0" smtClean="0">
                <a:solidFill>
                  <a:srgbClr val="FFFFFF"/>
                </a:solidFill>
                <a:ea typeface="MS Gothic" charset="0"/>
                <a:cs typeface="Arial" charset="0"/>
              </a:rPr>
              <a:t>≤</a:t>
            </a:r>
            <a:r>
              <a:rPr lang="es-ES" sz="1600" b="1" dirty="0">
                <a:solidFill>
                  <a:srgbClr val="FFFFFF"/>
                </a:solidFill>
                <a:cs typeface="Arial" charset="0"/>
              </a:rPr>
              <a:t>2), </a:t>
            </a:r>
            <a:r>
              <a:rPr lang="es-ES" sz="1600" b="1" dirty="0" err="1">
                <a:solidFill>
                  <a:srgbClr val="FFFFFF"/>
                </a:solidFill>
                <a:cs typeface="Arial" charset="0"/>
              </a:rPr>
              <a:t>reported</a:t>
            </a:r>
            <a:r>
              <a:rPr lang="es-ES" sz="1600" b="1" dirty="0">
                <a:solidFill>
                  <a:srgbClr val="FFFFFF"/>
                </a:solidFill>
                <a:cs typeface="Arial" charset="0"/>
              </a:rPr>
              <a:t> </a:t>
            </a:r>
            <a:r>
              <a:rPr lang="es-ES" sz="1600" b="1" dirty="0" err="1">
                <a:solidFill>
                  <a:srgbClr val="FFFFFF"/>
                </a:solidFill>
                <a:cs typeface="Arial" charset="0"/>
              </a:rPr>
              <a:t>treatment-emergent</a:t>
            </a:r>
            <a:r>
              <a:rPr lang="es-ES" sz="1600" b="1" dirty="0">
                <a:solidFill>
                  <a:srgbClr val="FFFFFF"/>
                </a:solidFill>
                <a:cs typeface="Arial" charset="0"/>
              </a:rPr>
              <a:t> </a:t>
            </a:r>
            <a:r>
              <a:rPr lang="es-ES" sz="1600" b="1" dirty="0" err="1">
                <a:solidFill>
                  <a:srgbClr val="FFFFFF"/>
                </a:solidFill>
                <a:cs typeface="Arial" charset="0"/>
              </a:rPr>
              <a:t>symptoms</a:t>
            </a:r>
            <a:r>
              <a:rPr lang="es-ES" sz="1600" b="1" dirty="0">
                <a:solidFill>
                  <a:srgbClr val="FFFFFF"/>
                </a:solidFill>
                <a:cs typeface="Arial" charset="0"/>
              </a:rPr>
              <a:t> </a:t>
            </a:r>
            <a:r>
              <a:rPr lang="es-ES" sz="1600" b="1" dirty="0" err="1">
                <a:solidFill>
                  <a:srgbClr val="FFFFFF"/>
                </a:solidFill>
                <a:cs typeface="Arial" charset="0"/>
              </a:rPr>
              <a:t>during</a:t>
            </a:r>
            <a:r>
              <a:rPr lang="es-ES" sz="1600" b="1" dirty="0">
                <a:solidFill>
                  <a:srgbClr val="FFFFFF"/>
                </a:solidFill>
                <a:cs typeface="Arial" charset="0"/>
              </a:rPr>
              <a:t> </a:t>
            </a:r>
            <a:r>
              <a:rPr lang="es-ES" sz="1600" b="1" dirty="0" err="1">
                <a:solidFill>
                  <a:srgbClr val="FFFFFF"/>
                </a:solidFill>
                <a:cs typeface="Arial" charset="0"/>
              </a:rPr>
              <a:t>the</a:t>
            </a:r>
            <a:r>
              <a:rPr lang="es-ES" sz="1600" b="1" dirty="0">
                <a:solidFill>
                  <a:srgbClr val="FFFFFF"/>
                </a:solidFill>
                <a:cs typeface="Arial" charset="0"/>
              </a:rPr>
              <a:t> </a:t>
            </a:r>
            <a:r>
              <a:rPr lang="es-ES" sz="1600" b="1" dirty="0" err="1">
                <a:solidFill>
                  <a:srgbClr val="FFFFFF"/>
                </a:solidFill>
                <a:cs typeface="Arial" charset="0"/>
              </a:rPr>
              <a:t>study</a:t>
            </a:r>
            <a:r>
              <a:rPr lang="es-ES" sz="1600" b="1" dirty="0">
                <a:solidFill>
                  <a:srgbClr val="FFFFFF"/>
                </a:solidFill>
                <a:cs typeface="Arial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lamada de flecha a la derecha 4"/>
          <p:cNvSpPr>
            <a:spLocks noChangeArrowheads="1"/>
          </p:cNvSpPr>
          <p:nvPr/>
        </p:nvSpPr>
        <p:spPr bwMode="auto">
          <a:xfrm>
            <a:off x="266700" y="2493963"/>
            <a:ext cx="4881563" cy="2305050"/>
          </a:xfrm>
          <a:prstGeom prst="rightArrowCallout">
            <a:avLst>
              <a:gd name="adj1" fmla="val 23157"/>
              <a:gd name="adj2" fmla="val 25306"/>
              <a:gd name="adj3" fmla="val 25001"/>
              <a:gd name="adj4" fmla="val 6497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457200"/>
            <a:endParaRPr lang="es-E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33795" name="47 CuadroTexto"/>
          <p:cNvSpPr txBox="1">
            <a:spLocks noChangeArrowheads="1"/>
          </p:cNvSpPr>
          <p:nvPr/>
        </p:nvSpPr>
        <p:spPr bwMode="auto">
          <a:xfrm>
            <a:off x="461963" y="1516063"/>
            <a:ext cx="84994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600" dirty="0">
                <a:solidFill>
                  <a:srgbClr val="FFFF00"/>
                </a:solidFill>
                <a:cs typeface="ＭＳ Ｐゴシック" charset="0"/>
              </a:rPr>
              <a:t>Phase III </a:t>
            </a:r>
            <a:r>
              <a:rPr lang="en-US" sz="2600" dirty="0" smtClean="0">
                <a:solidFill>
                  <a:srgbClr val="FFFF00"/>
                </a:solidFill>
                <a:cs typeface="ＭＳ Ｐゴシック" charset="0"/>
              </a:rPr>
              <a:t>focus </a:t>
            </a:r>
            <a:r>
              <a:rPr lang="en-US" sz="2600" dirty="0">
                <a:solidFill>
                  <a:srgbClr val="FFFF00"/>
                </a:solidFill>
                <a:cs typeface="ＭＳ Ｐゴシック" charset="0"/>
              </a:rPr>
              <a:t>t</a:t>
            </a:r>
            <a:r>
              <a:rPr lang="en-US" sz="2600" dirty="0" smtClean="0">
                <a:solidFill>
                  <a:srgbClr val="FFFF00"/>
                </a:solidFill>
                <a:cs typeface="ＭＳ Ｐゴシック" charset="0"/>
              </a:rPr>
              <a:t>rial  </a:t>
            </a:r>
            <a:endParaRPr lang="en-US" sz="2600" i="1" dirty="0">
              <a:solidFill>
                <a:srgbClr val="B2B2B2"/>
              </a:solidFill>
              <a:cs typeface="ＭＳ Ｐゴシック" charset="0"/>
            </a:endParaRPr>
          </a:p>
        </p:txBody>
      </p:sp>
      <p:sp>
        <p:nvSpPr>
          <p:cNvPr id="33796" name="CuadroTexto 5"/>
          <p:cNvSpPr txBox="1">
            <a:spLocks noChangeArrowheads="1"/>
          </p:cNvSpPr>
          <p:nvPr/>
        </p:nvSpPr>
        <p:spPr bwMode="auto">
          <a:xfrm>
            <a:off x="3689350" y="3430588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s-ES" sz="2000">
                <a:solidFill>
                  <a:srgbClr val="FFFFFF"/>
                </a:solidFill>
                <a:cs typeface="ＭＳ Ｐゴシック" charset="0"/>
              </a:rPr>
              <a:t>1:1</a:t>
            </a:r>
          </a:p>
        </p:txBody>
      </p:sp>
      <p:sp>
        <p:nvSpPr>
          <p:cNvPr id="33797" name="CuadroTexto 6"/>
          <p:cNvSpPr txBox="1">
            <a:spLocks noChangeArrowheads="1"/>
          </p:cNvSpPr>
          <p:nvPr/>
        </p:nvSpPr>
        <p:spPr bwMode="auto">
          <a:xfrm>
            <a:off x="5091113" y="1846263"/>
            <a:ext cx="3687762" cy="1169987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s-ES" sz="1800" dirty="0" err="1">
                <a:solidFill>
                  <a:srgbClr val="FFFFFF"/>
                </a:solidFill>
                <a:cs typeface="ＭＳ Ｐゴシック" charset="0"/>
              </a:rPr>
              <a:t>Cycles</a:t>
            </a:r>
            <a:r>
              <a:rPr lang="es-ES" sz="1800" dirty="0">
                <a:solidFill>
                  <a:srgbClr val="FFFFFF"/>
                </a:solidFill>
                <a:cs typeface="ＭＳ Ｐゴシック" charset="0"/>
              </a:rPr>
              <a:t> 1-9 of 28 </a:t>
            </a:r>
            <a:r>
              <a:rPr lang="es-ES" sz="1800" dirty="0" err="1">
                <a:solidFill>
                  <a:srgbClr val="FFFFFF"/>
                </a:solidFill>
                <a:cs typeface="ＭＳ Ｐゴシック" charset="0"/>
              </a:rPr>
              <a:t>days</a:t>
            </a:r>
            <a:endParaRPr lang="es-ES" sz="1800" dirty="0">
              <a:solidFill>
                <a:srgbClr val="FFFFFF"/>
              </a:solidFill>
              <a:cs typeface="ＭＳ Ｐゴシック" charset="0"/>
            </a:endParaRPr>
          </a:p>
          <a:p>
            <a:pPr eaLnBrk="0" hangingPunct="0"/>
            <a:r>
              <a:rPr lang="es-ES" sz="2000" dirty="0" err="1">
                <a:solidFill>
                  <a:srgbClr val="FFFFFF"/>
                </a:solidFill>
                <a:cs typeface="ＭＳ Ｐゴシック" charset="0"/>
              </a:rPr>
              <a:t>Carfilzomib</a:t>
            </a:r>
            <a:r>
              <a:rPr lang="es-ES" sz="2000" dirty="0">
                <a:solidFill>
                  <a:srgbClr val="FFFFFF"/>
                </a:solidFill>
                <a:cs typeface="ＭＳ Ｐゴシック" charset="0"/>
              </a:rPr>
              <a:t> 27 mg/m</a:t>
            </a:r>
            <a:r>
              <a:rPr lang="es-ES" sz="2000" baseline="30000" dirty="0">
                <a:solidFill>
                  <a:srgbClr val="FFFFFF"/>
                </a:solidFill>
                <a:cs typeface="ＭＳ Ｐゴシック" charset="0"/>
              </a:rPr>
              <a:t>2 </a:t>
            </a:r>
            <a:r>
              <a:rPr lang="es-ES" sz="2000" dirty="0">
                <a:solidFill>
                  <a:srgbClr val="FFFFFF"/>
                </a:solidFill>
                <a:cs typeface="ＭＳ Ｐゴシック" charset="0"/>
              </a:rPr>
              <a:t>IV</a:t>
            </a:r>
          </a:p>
          <a:p>
            <a:pPr eaLnBrk="0" hangingPunct="0"/>
            <a:r>
              <a:rPr lang="es-ES" sz="1600" dirty="0" err="1">
                <a:solidFill>
                  <a:srgbClr val="FFFFFF"/>
                </a:solidFill>
                <a:cs typeface="ＭＳ Ｐゴシック" charset="0"/>
              </a:rPr>
              <a:t>Days</a:t>
            </a:r>
            <a:r>
              <a:rPr lang="es-ES" sz="1600" dirty="0">
                <a:solidFill>
                  <a:srgbClr val="FFFFFF"/>
                </a:solidFill>
                <a:cs typeface="ＭＳ Ｐゴシック" charset="0"/>
              </a:rPr>
              <a:t> 1, 2, 8, 9, 15, 16 </a:t>
            </a:r>
          </a:p>
          <a:p>
            <a:pPr eaLnBrk="0" hangingPunct="0"/>
            <a:r>
              <a:rPr lang="es-ES" sz="1600" dirty="0">
                <a:solidFill>
                  <a:srgbClr val="FFFFFF"/>
                </a:solidFill>
                <a:cs typeface="ＭＳ Ｐゴシック" charset="0"/>
              </a:rPr>
              <a:t>(20 mg/m</a:t>
            </a:r>
            <a:r>
              <a:rPr lang="es-ES" sz="1600" baseline="30000" dirty="0">
                <a:solidFill>
                  <a:srgbClr val="FFFFFF"/>
                </a:solidFill>
                <a:cs typeface="ＭＳ Ｐゴシック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cs typeface="ＭＳ Ｐゴシック" charset="0"/>
              </a:rPr>
              <a:t> IV </a:t>
            </a:r>
            <a:r>
              <a:rPr lang="es-ES" sz="1600" dirty="0" err="1">
                <a:solidFill>
                  <a:srgbClr val="FFFFFF"/>
                </a:solidFill>
                <a:cs typeface="ＭＳ Ｐゴシック" charset="0"/>
              </a:rPr>
              <a:t>on</a:t>
            </a:r>
            <a:r>
              <a:rPr lang="es-ES" sz="1600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cs typeface="ＭＳ Ｐゴシック" charset="0"/>
              </a:rPr>
              <a:t>days</a:t>
            </a:r>
            <a:r>
              <a:rPr lang="es-ES" sz="1600" dirty="0">
                <a:solidFill>
                  <a:srgbClr val="FFFFFF"/>
                </a:solidFill>
                <a:cs typeface="ＭＳ Ｐゴシック" charset="0"/>
              </a:rPr>
              <a:t> 1, 2 of </a:t>
            </a:r>
            <a:r>
              <a:rPr lang="es-ES" sz="1600" dirty="0" err="1">
                <a:solidFill>
                  <a:srgbClr val="FFFFFF"/>
                </a:solidFill>
                <a:cs typeface="ＭＳ Ｐゴシック" charset="0"/>
              </a:rPr>
              <a:t>cycle</a:t>
            </a:r>
            <a:r>
              <a:rPr lang="es-ES" sz="1600" dirty="0">
                <a:solidFill>
                  <a:srgbClr val="FFFFFF"/>
                </a:solidFill>
                <a:cs typeface="ＭＳ Ｐゴシック" charset="0"/>
              </a:rPr>
              <a:t> 1)</a:t>
            </a:r>
          </a:p>
        </p:txBody>
      </p:sp>
      <p:sp>
        <p:nvSpPr>
          <p:cNvPr id="33798" name="CuadroTexto 7"/>
          <p:cNvSpPr txBox="1">
            <a:spLocks noChangeArrowheads="1"/>
          </p:cNvSpPr>
          <p:nvPr/>
        </p:nvSpPr>
        <p:spPr bwMode="auto">
          <a:xfrm>
            <a:off x="5091113" y="4044950"/>
            <a:ext cx="3687762" cy="1000274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 eaLnBrk="0" hangingPunc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Corticosteroid </a:t>
            </a:r>
          </a:p>
          <a:p>
            <a:pPr marL="285750" indent="-285750" eaLnBrk="0" hangingPunc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Optional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cyclophosphamide (50 mg PO every day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799" name="CuadroTexto 8"/>
          <p:cNvSpPr txBox="1">
            <a:spLocks noChangeArrowheads="1"/>
          </p:cNvSpPr>
          <p:nvPr/>
        </p:nvSpPr>
        <p:spPr bwMode="auto">
          <a:xfrm>
            <a:off x="5157788" y="3342741"/>
            <a:ext cx="36814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s-ES" sz="1400" dirty="0" err="1">
                <a:solidFill>
                  <a:srgbClr val="FFFFFF"/>
                </a:solidFill>
                <a:cs typeface="ＭＳ Ｐゴシック" charset="0"/>
              </a:rPr>
              <a:t>After</a:t>
            </a:r>
            <a:r>
              <a:rPr lang="es-ES" sz="1400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400" dirty="0" err="1">
                <a:solidFill>
                  <a:srgbClr val="FFFFFF"/>
                </a:solidFill>
                <a:cs typeface="ＭＳ Ｐゴシック" charset="0"/>
              </a:rPr>
              <a:t>cycle</a:t>
            </a:r>
            <a:r>
              <a:rPr lang="es-ES" sz="1400" dirty="0">
                <a:solidFill>
                  <a:srgbClr val="FFFFFF"/>
                </a:solidFill>
                <a:cs typeface="ＭＳ Ｐゴシック" charset="0"/>
              </a:rPr>
              <a:t> 10, </a:t>
            </a:r>
            <a:r>
              <a:rPr lang="es-ES" sz="1400" dirty="0" err="1" smtClean="0">
                <a:solidFill>
                  <a:srgbClr val="FFFFFF"/>
                </a:solidFill>
                <a:cs typeface="ＭＳ Ｐゴシック" charset="0"/>
              </a:rPr>
              <a:t>carfilzomib</a:t>
            </a:r>
            <a:r>
              <a:rPr lang="es-ES" sz="1400" dirty="0" smtClean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400" dirty="0" err="1">
                <a:solidFill>
                  <a:srgbClr val="FFFFFF"/>
                </a:solidFill>
                <a:cs typeface="ＭＳ Ｐゴシック" charset="0"/>
              </a:rPr>
              <a:t>given</a:t>
            </a:r>
            <a:r>
              <a:rPr lang="es-ES" sz="1400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400" dirty="0" err="1">
                <a:solidFill>
                  <a:srgbClr val="FFFFFF"/>
                </a:solidFill>
                <a:cs typeface="ＭＳ Ｐゴシック" charset="0"/>
              </a:rPr>
              <a:t>on</a:t>
            </a:r>
            <a:r>
              <a:rPr lang="es-ES" sz="1400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400" dirty="0" err="1">
                <a:solidFill>
                  <a:srgbClr val="FFFFFF"/>
                </a:solidFill>
                <a:cs typeface="ＭＳ Ｐゴシック" charset="0"/>
              </a:rPr>
              <a:t>days</a:t>
            </a:r>
            <a:r>
              <a:rPr lang="es-ES" sz="1400" dirty="0">
                <a:solidFill>
                  <a:srgbClr val="FFFFFF"/>
                </a:solidFill>
                <a:cs typeface="ＭＳ Ｐゴシック" charset="0"/>
              </a:rPr>
              <a:t> 1, 2, 15, 16</a:t>
            </a:r>
          </a:p>
        </p:txBody>
      </p:sp>
      <p:sp>
        <p:nvSpPr>
          <p:cNvPr id="33800" name="CuadroTexto 9"/>
          <p:cNvSpPr txBox="1">
            <a:spLocks noChangeArrowheads="1"/>
          </p:cNvSpPr>
          <p:nvPr/>
        </p:nvSpPr>
        <p:spPr bwMode="auto">
          <a:xfrm>
            <a:off x="356314" y="5162550"/>
            <a:ext cx="39421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s-ES" sz="1800" dirty="0" err="1">
                <a:solidFill>
                  <a:srgbClr val="FFFFFF"/>
                </a:solidFill>
                <a:cs typeface="ＭＳ Ｐゴシック" charset="0"/>
              </a:rPr>
              <a:t>Primary</a:t>
            </a:r>
            <a:r>
              <a:rPr lang="es-ES" sz="1800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800" dirty="0" err="1">
                <a:solidFill>
                  <a:srgbClr val="FFFFFF"/>
                </a:solidFill>
                <a:cs typeface="ＭＳ Ｐゴシック" charset="0"/>
              </a:rPr>
              <a:t>endpoint</a:t>
            </a:r>
            <a:r>
              <a:rPr lang="es-ES" sz="1800" dirty="0">
                <a:solidFill>
                  <a:srgbClr val="FFFFFF"/>
                </a:solidFill>
                <a:cs typeface="ＭＳ Ｐゴシック" charset="0"/>
              </a:rPr>
              <a:t>: </a:t>
            </a:r>
            <a:r>
              <a:rPr lang="es-ES" sz="1800" dirty="0" err="1" smtClean="0">
                <a:solidFill>
                  <a:srgbClr val="FFFFFF"/>
                </a:solidFill>
                <a:cs typeface="ＭＳ Ｐゴシック" charset="0"/>
              </a:rPr>
              <a:t>Overall</a:t>
            </a:r>
            <a:r>
              <a:rPr lang="es-ES" sz="1800" dirty="0" smtClean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800" dirty="0" err="1">
                <a:solidFill>
                  <a:srgbClr val="FFFFFF"/>
                </a:solidFill>
                <a:cs typeface="ＭＳ Ｐゴシック" charset="0"/>
              </a:rPr>
              <a:t>s</a:t>
            </a:r>
            <a:r>
              <a:rPr lang="es-ES" sz="1800" dirty="0" err="1" smtClean="0">
                <a:solidFill>
                  <a:srgbClr val="FFFFFF"/>
                </a:solidFill>
                <a:cs typeface="ＭＳ Ｐゴシック" charset="0"/>
              </a:rPr>
              <a:t>urvival</a:t>
            </a:r>
            <a:endParaRPr lang="es-ES" sz="1800" dirty="0">
              <a:solidFill>
                <a:srgbClr val="FFFFFF"/>
              </a:solidFill>
              <a:cs typeface="ＭＳ Ｐゴシック" charset="0"/>
            </a:endParaRPr>
          </a:p>
        </p:txBody>
      </p:sp>
      <p:sp>
        <p:nvSpPr>
          <p:cNvPr id="33801" name="47 CuadroTexto"/>
          <p:cNvSpPr txBox="1">
            <a:spLocks noChangeArrowheads="1"/>
          </p:cNvSpPr>
          <p:nvPr/>
        </p:nvSpPr>
        <p:spPr bwMode="auto">
          <a:xfrm>
            <a:off x="0" y="430500"/>
            <a:ext cx="9144001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3600" dirty="0" err="1" smtClean="0">
                <a:solidFill>
                  <a:srgbClr val="FFFF00"/>
                </a:solidFill>
                <a:cs typeface="ＭＳ Ｐゴシック" charset="0"/>
              </a:rPr>
              <a:t>Carfilzomib</a:t>
            </a:r>
            <a:r>
              <a:rPr lang="en-US" sz="3600" dirty="0" smtClean="0">
                <a:solidFill>
                  <a:srgbClr val="FFFF00"/>
                </a:solidFill>
                <a:cs typeface="ＭＳ Ｐゴシック" charset="0"/>
              </a:rPr>
              <a:t>: </a:t>
            </a:r>
            <a:r>
              <a:rPr lang="en-US" sz="3600" dirty="0" smtClean="0">
                <a:solidFill>
                  <a:srgbClr val="F09828"/>
                </a:solidFill>
                <a:cs typeface="ＭＳ Ｐゴシック" charset="0"/>
              </a:rPr>
              <a:t>Single </a:t>
            </a:r>
            <a:r>
              <a:rPr lang="en-US" sz="3600" dirty="0">
                <a:solidFill>
                  <a:srgbClr val="F09828"/>
                </a:solidFill>
                <a:cs typeface="ＭＳ Ｐゴシック" charset="0"/>
              </a:rPr>
              <a:t>Agent in Patients With Relapsed/Refractory MM</a:t>
            </a:r>
          </a:p>
        </p:txBody>
      </p:sp>
      <p:sp>
        <p:nvSpPr>
          <p:cNvPr id="32778" name="CuadroTexto 1"/>
          <p:cNvSpPr txBox="1">
            <a:spLocks noChangeArrowheads="1"/>
          </p:cNvSpPr>
          <p:nvPr/>
        </p:nvSpPr>
        <p:spPr bwMode="auto">
          <a:xfrm>
            <a:off x="239713" y="2790825"/>
            <a:ext cx="339248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s-ES" sz="2000" dirty="0" err="1">
                <a:solidFill>
                  <a:srgbClr val="FFFFFF"/>
                </a:solidFill>
                <a:cs typeface="ＭＳ Ｐゴシック" charset="0"/>
              </a:rPr>
              <a:t>Study</a:t>
            </a:r>
            <a:r>
              <a:rPr lang="es-ES" sz="2000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2000" dirty="0" err="1">
                <a:solidFill>
                  <a:srgbClr val="FFFFFF"/>
                </a:solidFill>
                <a:cs typeface="ＭＳ Ｐゴシック" charset="0"/>
              </a:rPr>
              <a:t>population</a:t>
            </a:r>
            <a:r>
              <a:rPr lang="es-ES" sz="2000" dirty="0">
                <a:solidFill>
                  <a:srgbClr val="FFFFFF"/>
                </a:solidFill>
                <a:cs typeface="ＭＳ Ｐゴシック" charset="0"/>
              </a:rPr>
              <a:t> (</a:t>
            </a:r>
            <a:r>
              <a:rPr lang="es-ES" sz="2000" dirty="0" smtClean="0">
                <a:solidFill>
                  <a:srgbClr val="FFFFFF"/>
                </a:solidFill>
                <a:cs typeface="ＭＳ Ｐゴシック" charset="0"/>
              </a:rPr>
              <a:t>n = 84</a:t>
            </a:r>
            <a:r>
              <a:rPr lang="es-ES" sz="2000" dirty="0">
                <a:solidFill>
                  <a:srgbClr val="FFFFFF"/>
                </a:solidFill>
                <a:cs typeface="ＭＳ Ｐゴシック" charset="0"/>
              </a:rPr>
              <a:t>)</a:t>
            </a:r>
          </a:p>
          <a:p>
            <a:pPr marL="285750" indent="-285750" eaLnBrk="0" hangingPunct="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FFFFFF"/>
                </a:solidFill>
                <a:cs typeface="ＭＳ Ｐゴシック" charset="0"/>
              </a:rPr>
              <a:t>Measurable</a:t>
            </a:r>
            <a:r>
              <a:rPr lang="es-ES" sz="1600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cs typeface="ＭＳ Ｐゴシック" charset="0"/>
              </a:rPr>
              <a:t>disease</a:t>
            </a:r>
            <a:endParaRPr lang="es-ES" sz="1600" dirty="0">
              <a:solidFill>
                <a:srgbClr val="FFFFFF"/>
              </a:solidFill>
              <a:cs typeface="ＭＳ Ｐゴシック" charset="0"/>
            </a:endParaRPr>
          </a:p>
          <a:p>
            <a:pPr marL="285750" indent="-285750" eaLnBrk="0" hangingPunct="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rgbClr val="FFFFFF"/>
                </a:solidFill>
                <a:cs typeface="ＭＳ Ｐゴシック" charset="0"/>
              </a:rPr>
              <a:t>≥3 </a:t>
            </a:r>
            <a:r>
              <a:rPr lang="es-ES" sz="1600" dirty="0" err="1">
                <a:solidFill>
                  <a:srgbClr val="FFFFFF"/>
                </a:solidFill>
                <a:cs typeface="ＭＳ Ｐゴシック" charset="0"/>
              </a:rPr>
              <a:t>previous</a:t>
            </a:r>
            <a:r>
              <a:rPr lang="es-ES" sz="1600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cs typeface="ＭＳ Ｐゴシック" charset="0"/>
              </a:rPr>
              <a:t>lines</a:t>
            </a:r>
            <a:r>
              <a:rPr lang="es-ES" sz="1600" dirty="0">
                <a:solidFill>
                  <a:srgbClr val="FFFFFF"/>
                </a:solidFill>
                <a:cs typeface="ＭＳ Ｐゴシック" charset="0"/>
              </a:rPr>
              <a:t> of </a:t>
            </a:r>
            <a:r>
              <a:rPr lang="es-ES" sz="1600" dirty="0" err="1">
                <a:solidFill>
                  <a:srgbClr val="FFFFFF"/>
                </a:solidFill>
                <a:cs typeface="ＭＳ Ｐゴシック" charset="0"/>
              </a:rPr>
              <a:t>therapy</a:t>
            </a:r>
            <a:r>
              <a:rPr lang="es-ES" sz="1600" dirty="0">
                <a:solidFill>
                  <a:srgbClr val="FFFFFF"/>
                </a:solidFill>
                <a:cs typeface="ＭＳ Ｐゴシック" charset="0"/>
              </a:rPr>
              <a:t>               </a:t>
            </a:r>
          </a:p>
          <a:p>
            <a:pPr marL="285750" indent="-285750" eaLnBrk="0" hangingPunct="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FFFFFF"/>
                </a:solidFill>
                <a:cs typeface="ＭＳ Ｐゴシック" charset="0"/>
              </a:rPr>
              <a:t>Refractory</a:t>
            </a:r>
            <a:r>
              <a:rPr lang="es-ES" sz="1600" dirty="0">
                <a:solidFill>
                  <a:srgbClr val="FFFFFF"/>
                </a:solidFill>
                <a:cs typeface="ＭＳ Ｐゴシック" charset="0"/>
              </a:rPr>
              <a:t> to </a:t>
            </a:r>
            <a:r>
              <a:rPr lang="es-ES" sz="1600" dirty="0" err="1">
                <a:solidFill>
                  <a:srgbClr val="FFFFFF"/>
                </a:solidFill>
                <a:cs typeface="ＭＳ Ｐゴシック" charset="0"/>
              </a:rPr>
              <a:t>the</a:t>
            </a:r>
            <a:r>
              <a:rPr lang="es-ES" sz="1600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cs typeface="ＭＳ Ｐゴシック" charset="0"/>
              </a:rPr>
              <a:t>last</a:t>
            </a:r>
            <a:r>
              <a:rPr lang="es-ES" sz="1600" dirty="0">
                <a:solidFill>
                  <a:srgbClr val="FFFFFF"/>
                </a:solidFill>
                <a:cs typeface="ＭＳ Ｐゴシック" charset="0"/>
              </a:rPr>
              <a:t> line</a:t>
            </a:r>
          </a:p>
          <a:p>
            <a:pPr marL="285750" indent="-285750" eaLnBrk="0" hangingPunct="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FFFFFF"/>
                </a:solidFill>
                <a:cs typeface="ＭＳ Ｐゴシック" charset="0"/>
              </a:rPr>
              <a:t>Previous</a:t>
            </a:r>
            <a:r>
              <a:rPr lang="es-ES" sz="1600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cs typeface="ＭＳ Ｐゴシック" charset="0"/>
              </a:rPr>
              <a:t>treatment</a:t>
            </a:r>
            <a:r>
              <a:rPr lang="es-ES" sz="1600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cs typeface="ＭＳ Ｐゴシック" charset="0"/>
              </a:rPr>
              <a:t>with</a:t>
            </a:r>
            <a:r>
              <a:rPr lang="es-ES" sz="1600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cs typeface="ＭＳ Ｐゴシック" charset="0"/>
              </a:rPr>
              <a:t>bortezomib</a:t>
            </a:r>
            <a:r>
              <a:rPr lang="es-ES" sz="1600" dirty="0">
                <a:solidFill>
                  <a:srgbClr val="FFFFFF"/>
                </a:solidFill>
                <a:cs typeface="ＭＳ Ｐゴシック" charset="0"/>
              </a:rPr>
              <a:t> and </a:t>
            </a:r>
            <a:r>
              <a:rPr lang="es-ES" sz="1600" dirty="0" err="1">
                <a:solidFill>
                  <a:srgbClr val="FFFFFF"/>
                </a:solidFill>
                <a:cs typeface="ＭＳ Ｐゴシック" charset="0"/>
              </a:rPr>
              <a:t>IMiDs</a:t>
            </a:r>
            <a:r>
              <a:rPr lang="es-ES" sz="1600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cs typeface="ＭＳ Ｐゴシック" charset="0"/>
              </a:rPr>
              <a:t>drugs</a:t>
            </a:r>
            <a:endParaRPr lang="es-ES" sz="1600" dirty="0">
              <a:solidFill>
                <a:srgbClr val="FFFFFF"/>
              </a:solidFill>
              <a:cs typeface="ＭＳ Ｐゴシック" charset="0"/>
            </a:endParaRPr>
          </a:p>
        </p:txBody>
      </p:sp>
      <p:sp>
        <p:nvSpPr>
          <p:cNvPr id="33804" name="TextBox 2"/>
          <p:cNvSpPr txBox="1">
            <a:spLocks noChangeArrowheads="1"/>
          </p:cNvSpPr>
          <p:nvPr/>
        </p:nvSpPr>
        <p:spPr bwMode="auto">
          <a:xfrm>
            <a:off x="361949" y="6408209"/>
            <a:ext cx="61235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nl-NL" sz="1200" dirty="0"/>
              <a:t>Ludwig H, et al. </a:t>
            </a:r>
            <a:r>
              <a:rPr lang="en-US" altLang="en-US" sz="1200" i="1" dirty="0"/>
              <a:t>Ann </a:t>
            </a:r>
            <a:r>
              <a:rPr lang="en-US" altLang="en-US" sz="1200" i="1" dirty="0" err="1"/>
              <a:t>Oncol</a:t>
            </a:r>
            <a:r>
              <a:rPr lang="en-US" altLang="en-US" sz="1200" i="1" dirty="0"/>
              <a:t>. </a:t>
            </a:r>
            <a:r>
              <a:rPr lang="en-US" altLang="en-US" sz="1200" dirty="0"/>
              <a:t>2014;25(</a:t>
            </a:r>
            <a:r>
              <a:rPr lang="en-US" altLang="en-US" sz="1200" dirty="0" err="1"/>
              <a:t>Suppl</a:t>
            </a:r>
            <a:r>
              <a:rPr lang="en-US" altLang="en-US" sz="1200" dirty="0"/>
              <a:t> 4):</a:t>
            </a:r>
            <a:r>
              <a:rPr lang="nl-NL" sz="1200" dirty="0" smtClean="0"/>
              <a:t> </a:t>
            </a:r>
            <a:r>
              <a:rPr lang="nl-NL" sz="1200" dirty="0"/>
              <a:t>Abstract </a:t>
            </a:r>
            <a:r>
              <a:rPr lang="nl-NL" sz="1200" dirty="0" smtClean="0"/>
              <a:t>LBA28.</a:t>
            </a:r>
            <a:endParaRPr lang="nl-NL" sz="1200" dirty="0"/>
          </a:p>
        </p:txBody>
      </p:sp>
      <p:sp>
        <p:nvSpPr>
          <p:cNvPr id="13" name="CuadroTexto 9"/>
          <p:cNvSpPr txBox="1">
            <a:spLocks noChangeArrowheads="1"/>
          </p:cNvSpPr>
          <p:nvPr/>
        </p:nvSpPr>
        <p:spPr bwMode="auto">
          <a:xfrm>
            <a:off x="5156201" y="5123394"/>
            <a:ext cx="35687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s-ES" sz="1800" dirty="0" smtClean="0">
                <a:solidFill>
                  <a:srgbClr val="FFFFFF"/>
                </a:solidFill>
                <a:cs typeface="ＭＳ Ｐゴシック" charset="0"/>
              </a:rPr>
              <a:t>95% of </a:t>
            </a:r>
            <a:r>
              <a:rPr lang="es-ES" sz="1800" dirty="0" err="1" smtClean="0">
                <a:solidFill>
                  <a:srgbClr val="FFFFFF"/>
                </a:solidFill>
                <a:cs typeface="ＭＳ Ｐゴシック" charset="0"/>
              </a:rPr>
              <a:t>patients</a:t>
            </a:r>
            <a:r>
              <a:rPr lang="es-ES" sz="1800" dirty="0" smtClean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800" dirty="0" err="1" smtClean="0">
                <a:solidFill>
                  <a:srgbClr val="FFFFFF"/>
                </a:solidFill>
                <a:cs typeface="ＭＳ Ｐゴシック" charset="0"/>
              </a:rPr>
              <a:t>received</a:t>
            </a:r>
            <a:r>
              <a:rPr lang="es-ES" sz="1800" dirty="0" smtClean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800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800" dirty="0" err="1" smtClean="0">
                <a:solidFill>
                  <a:srgbClr val="FFFFFF"/>
                </a:solidFill>
                <a:cs typeface="ＭＳ Ｐゴシック" charset="0"/>
              </a:rPr>
              <a:t>cyclophosphamide</a:t>
            </a:r>
            <a:r>
              <a:rPr lang="es-ES" sz="1800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800" dirty="0" smtClean="0">
                <a:solidFill>
                  <a:srgbClr val="FFFFFF"/>
                </a:solidFill>
                <a:cs typeface="ＭＳ Ｐゴシック" charset="0"/>
              </a:rPr>
              <a:t>in </a:t>
            </a:r>
            <a:r>
              <a:rPr lang="es-ES" sz="1800" dirty="0" err="1" smtClean="0">
                <a:solidFill>
                  <a:srgbClr val="FFFFFF"/>
                </a:solidFill>
                <a:cs typeface="ＭＳ Ｐゴシック" charset="0"/>
              </a:rPr>
              <a:t>the</a:t>
            </a:r>
            <a:r>
              <a:rPr lang="es-ES" sz="1800" dirty="0" smtClean="0">
                <a:solidFill>
                  <a:srgbClr val="FFFFFF"/>
                </a:solidFill>
                <a:cs typeface="ＭＳ Ｐゴシック" charset="0"/>
              </a:rPr>
              <a:t> control </a:t>
            </a:r>
            <a:r>
              <a:rPr lang="es-ES" sz="1800" dirty="0" err="1" smtClean="0">
                <a:solidFill>
                  <a:srgbClr val="FFFFFF"/>
                </a:solidFill>
                <a:cs typeface="ＭＳ Ｐゴシック" charset="0"/>
              </a:rPr>
              <a:t>arm</a:t>
            </a:r>
            <a:endParaRPr lang="es-ES" sz="1800" dirty="0">
              <a:solidFill>
                <a:srgbClr val="FFFFFF"/>
              </a:solidFill>
              <a:cs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44" name="Group 203"/>
          <p:cNvGrpSpPr>
            <a:grpSpLocks/>
          </p:cNvGrpSpPr>
          <p:nvPr/>
        </p:nvGrpSpPr>
        <p:grpSpPr bwMode="auto">
          <a:xfrm>
            <a:off x="1061048" y="1129088"/>
            <a:ext cx="397866" cy="4083825"/>
            <a:chOff x="268380" y="1276536"/>
            <a:chExt cx="444866" cy="4575399"/>
          </a:xfrm>
        </p:grpSpPr>
        <p:sp>
          <p:nvSpPr>
            <p:cNvPr id="205" name="TextBox 204"/>
            <p:cNvSpPr txBox="1"/>
            <p:nvPr/>
          </p:nvSpPr>
          <p:spPr>
            <a:xfrm>
              <a:off x="268380" y="5541593"/>
              <a:ext cx="444866" cy="3103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68380" y="4689648"/>
              <a:ext cx="444866" cy="3103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0.2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268380" y="3828811"/>
              <a:ext cx="444866" cy="3103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0.4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68380" y="2987539"/>
              <a:ext cx="444866" cy="3103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0.6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268380" y="2137373"/>
              <a:ext cx="444866" cy="3103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0.8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68380" y="1276536"/>
              <a:ext cx="444866" cy="3103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9550" y="381000"/>
            <a:ext cx="8680450" cy="66675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solidFill>
                  <a:srgbClr val="F09828"/>
                </a:solidFill>
                <a:ea typeface="+mj-ea"/>
              </a:rPr>
              <a:t>Primary Endpoint: Overall Survival</a:t>
            </a:r>
          </a:p>
        </p:txBody>
      </p:sp>
      <p:grpSp>
        <p:nvGrpSpPr>
          <p:cNvPr id="18436" name="Group 4208"/>
          <p:cNvGrpSpPr>
            <a:grpSpLocks/>
          </p:cNvGrpSpPr>
          <p:nvPr/>
        </p:nvGrpSpPr>
        <p:grpSpPr bwMode="auto">
          <a:xfrm>
            <a:off x="1517775" y="5096805"/>
            <a:ext cx="6926424" cy="276999"/>
            <a:chOff x="829837" y="5712170"/>
            <a:chExt cx="7759954" cy="309438"/>
          </a:xfrm>
        </p:grpSpPr>
        <p:sp>
          <p:nvSpPr>
            <p:cNvPr id="18652" name="TextBox 210"/>
            <p:cNvSpPr txBox="1">
              <a:spLocks noChangeArrowheads="1"/>
            </p:cNvSpPr>
            <p:nvPr/>
          </p:nvSpPr>
          <p:spPr bwMode="auto">
            <a:xfrm>
              <a:off x="829837" y="5712170"/>
              <a:ext cx="302073" cy="30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200" b="1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8653" name="TextBox 211"/>
            <p:cNvSpPr txBox="1">
              <a:spLocks noChangeArrowheads="1"/>
            </p:cNvSpPr>
            <p:nvPr/>
          </p:nvSpPr>
          <p:spPr bwMode="auto">
            <a:xfrm>
              <a:off x="1325161" y="5712170"/>
              <a:ext cx="302073" cy="30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200" b="1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8654" name="TextBox 212"/>
            <p:cNvSpPr txBox="1">
              <a:spLocks noChangeArrowheads="1"/>
            </p:cNvSpPr>
            <p:nvPr/>
          </p:nvSpPr>
          <p:spPr bwMode="auto">
            <a:xfrm>
              <a:off x="1820485" y="5712170"/>
              <a:ext cx="302073" cy="30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200" b="1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8655" name="TextBox 213"/>
            <p:cNvSpPr txBox="1">
              <a:spLocks noChangeArrowheads="1"/>
            </p:cNvSpPr>
            <p:nvPr/>
          </p:nvSpPr>
          <p:spPr bwMode="auto">
            <a:xfrm>
              <a:off x="2316697" y="5712170"/>
              <a:ext cx="302073" cy="30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200" b="1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63540" y="5712170"/>
              <a:ext cx="397256" cy="3094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257085" y="5712170"/>
              <a:ext cx="397256" cy="3094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3750630" y="5712170"/>
              <a:ext cx="397256" cy="3094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244174" y="5712170"/>
              <a:ext cx="397256" cy="3094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4737720" y="5712170"/>
              <a:ext cx="397256" cy="3094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231265" y="5712170"/>
              <a:ext cx="397256" cy="3094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27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724810" y="5712170"/>
              <a:ext cx="397256" cy="3094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18355" y="5712170"/>
              <a:ext cx="397256" cy="3094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33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11900" y="5712170"/>
              <a:ext cx="397256" cy="3094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36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05445" y="5712170"/>
              <a:ext cx="397256" cy="3094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39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7698990" y="5712170"/>
              <a:ext cx="397256" cy="3094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42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8192535" y="5712170"/>
              <a:ext cx="397256" cy="3094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</a:t>
              </a:r>
            </a:p>
          </p:txBody>
        </p:sp>
      </p:grpSp>
      <p:sp>
        <p:nvSpPr>
          <p:cNvPr id="10" name="Freeform 5"/>
          <p:cNvSpPr>
            <a:spLocks/>
          </p:cNvSpPr>
          <p:nvPr/>
        </p:nvSpPr>
        <p:spPr bwMode="auto">
          <a:xfrm>
            <a:off x="1498600" y="1129648"/>
            <a:ext cx="6769100" cy="3797300"/>
          </a:xfrm>
          <a:custGeom>
            <a:avLst/>
            <a:gdLst>
              <a:gd name="T0" fmla="*/ 0 w 4778"/>
              <a:gd name="T1" fmla="*/ 0 h 2680"/>
              <a:gd name="T2" fmla="*/ 0 w 4778"/>
              <a:gd name="T3" fmla="*/ 2680 h 2680"/>
              <a:gd name="T4" fmla="*/ 4778 w 4778"/>
              <a:gd name="T5" fmla="*/ 2680 h 2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78" h="2680">
                <a:moveTo>
                  <a:pt x="0" y="0"/>
                </a:moveTo>
                <a:lnTo>
                  <a:pt x="0" y="2680"/>
                </a:lnTo>
                <a:lnTo>
                  <a:pt x="4778" y="2680"/>
                </a:lnTo>
              </a:path>
            </a:pathLst>
          </a:cu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en-US" b="1" dirty="0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grpSp>
        <p:nvGrpSpPr>
          <p:cNvPr id="18441" name="Group 4210"/>
          <p:cNvGrpSpPr>
            <a:grpSpLocks/>
          </p:cNvGrpSpPr>
          <p:nvPr/>
        </p:nvGrpSpPr>
        <p:grpSpPr bwMode="auto">
          <a:xfrm>
            <a:off x="1647825" y="4930123"/>
            <a:ext cx="6613525" cy="66675"/>
            <a:chOff x="1478907" y="5198394"/>
            <a:chExt cx="6612747" cy="68012"/>
          </a:xfrm>
        </p:grpSpPr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1478907" y="5198394"/>
              <a:ext cx="0" cy="6801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solidFill>
                  <a:srgbClr val="000000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1921768" y="5198394"/>
              <a:ext cx="0" cy="6801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solidFill>
                  <a:srgbClr val="000000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2359866" y="5198394"/>
              <a:ext cx="0" cy="6801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solidFill>
                  <a:srgbClr val="000000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2804314" y="5198394"/>
              <a:ext cx="0" cy="6801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solidFill>
                  <a:srgbClr val="000000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3240825" y="5198394"/>
              <a:ext cx="0" cy="6801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solidFill>
                  <a:srgbClr val="000000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3685272" y="5198394"/>
              <a:ext cx="0" cy="6801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solidFill>
                  <a:srgbClr val="000000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4123371" y="5198394"/>
              <a:ext cx="0" cy="6801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solidFill>
                  <a:srgbClr val="000000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V="1">
              <a:off x="4566232" y="5198394"/>
              <a:ext cx="0" cy="6801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solidFill>
                  <a:srgbClr val="000000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V="1">
              <a:off x="5005917" y="5198394"/>
              <a:ext cx="0" cy="6801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solidFill>
                  <a:srgbClr val="000000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 flipV="1">
              <a:off x="5447190" y="5198394"/>
              <a:ext cx="0" cy="6801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solidFill>
                  <a:srgbClr val="000000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 flipV="1">
              <a:off x="5886876" y="5198394"/>
              <a:ext cx="0" cy="6801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solidFill>
                  <a:srgbClr val="000000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 flipV="1">
              <a:off x="6329736" y="5198394"/>
              <a:ext cx="0" cy="6801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solidFill>
                  <a:srgbClr val="000000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V="1">
              <a:off x="6767835" y="5198394"/>
              <a:ext cx="0" cy="6801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solidFill>
                  <a:srgbClr val="000000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V="1">
              <a:off x="7210696" y="5198394"/>
              <a:ext cx="0" cy="6801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solidFill>
                  <a:srgbClr val="000000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V="1">
              <a:off x="7648794" y="5198394"/>
              <a:ext cx="0" cy="6801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solidFill>
                  <a:srgbClr val="000000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 flipV="1">
              <a:off x="8091654" y="5198394"/>
              <a:ext cx="0" cy="6801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solidFill>
                  <a:srgbClr val="000000"/>
                </a:solidFill>
                <a:latin typeface="Calibri"/>
                <a:cs typeface="Arial" charset="0"/>
              </a:endParaRPr>
            </a:p>
          </p:txBody>
        </p:sp>
      </p:grpSp>
      <p:grpSp>
        <p:nvGrpSpPr>
          <p:cNvPr id="18443" name="Group 196"/>
          <p:cNvGrpSpPr>
            <a:grpSpLocks/>
          </p:cNvGrpSpPr>
          <p:nvPr/>
        </p:nvGrpSpPr>
        <p:grpSpPr bwMode="auto">
          <a:xfrm>
            <a:off x="1429310" y="1129648"/>
            <a:ext cx="63500" cy="3797300"/>
            <a:chOff x="744538" y="1413326"/>
            <a:chExt cx="69850" cy="4254049"/>
          </a:xfrm>
        </p:grpSpPr>
        <p:sp>
          <p:nvSpPr>
            <p:cNvPr id="198" name="Line 6"/>
            <p:cNvSpPr>
              <a:spLocks noChangeShapeType="1"/>
            </p:cNvSpPr>
            <p:nvPr/>
          </p:nvSpPr>
          <p:spPr bwMode="auto">
            <a:xfrm>
              <a:off x="744538" y="1413326"/>
              <a:ext cx="69850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solidFill>
                  <a:srgbClr val="000000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199" name="Line 7"/>
            <p:cNvSpPr>
              <a:spLocks noChangeShapeType="1"/>
            </p:cNvSpPr>
            <p:nvPr/>
          </p:nvSpPr>
          <p:spPr bwMode="auto">
            <a:xfrm>
              <a:off x="744538" y="2263424"/>
              <a:ext cx="69850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solidFill>
                  <a:srgbClr val="000000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200" name="Line 8"/>
            <p:cNvSpPr>
              <a:spLocks noChangeShapeType="1"/>
            </p:cNvSpPr>
            <p:nvPr/>
          </p:nvSpPr>
          <p:spPr bwMode="auto">
            <a:xfrm>
              <a:off x="744538" y="3115301"/>
              <a:ext cx="69850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solidFill>
                  <a:srgbClr val="000000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201" name="Line 9"/>
            <p:cNvSpPr>
              <a:spLocks noChangeShapeType="1"/>
            </p:cNvSpPr>
            <p:nvPr/>
          </p:nvSpPr>
          <p:spPr bwMode="auto">
            <a:xfrm>
              <a:off x="744538" y="3965399"/>
              <a:ext cx="69850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solidFill>
                  <a:srgbClr val="000000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202" name="Line 10"/>
            <p:cNvSpPr>
              <a:spLocks noChangeShapeType="1"/>
            </p:cNvSpPr>
            <p:nvPr/>
          </p:nvSpPr>
          <p:spPr bwMode="auto">
            <a:xfrm>
              <a:off x="744538" y="4817277"/>
              <a:ext cx="69850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solidFill>
                  <a:srgbClr val="000000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203" name="Line 11"/>
            <p:cNvSpPr>
              <a:spLocks noChangeShapeType="1"/>
            </p:cNvSpPr>
            <p:nvPr/>
          </p:nvSpPr>
          <p:spPr bwMode="auto">
            <a:xfrm>
              <a:off x="744538" y="5667375"/>
              <a:ext cx="69850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solidFill>
                  <a:srgbClr val="000000"/>
                </a:solidFill>
                <a:latin typeface="Calibri"/>
                <a:cs typeface="Arial" charset="0"/>
              </a:endParaRPr>
            </a:p>
          </p:txBody>
        </p:sp>
      </p:grpSp>
      <p:sp>
        <p:nvSpPr>
          <p:cNvPr id="230" name="TextBox 229"/>
          <p:cNvSpPr txBox="1"/>
          <p:nvPr/>
        </p:nvSpPr>
        <p:spPr>
          <a:xfrm>
            <a:off x="3350478" y="5375650"/>
            <a:ext cx="32447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en-US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Randomization, months</a:t>
            </a:r>
            <a:endParaRPr lang="en-US" sz="1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46" name="TextBox 230"/>
          <p:cNvSpPr txBox="1">
            <a:spLocks noChangeArrowheads="1"/>
          </p:cNvSpPr>
          <p:nvPr/>
        </p:nvSpPr>
        <p:spPr bwMode="auto">
          <a:xfrm rot="-5400000">
            <a:off x="-121552" y="2944913"/>
            <a:ext cx="19591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hangingPunct="0">
              <a:lnSpc>
                <a:spcPct val="90000"/>
              </a:lnSpc>
              <a:spcAft>
                <a:spcPts val="300"/>
              </a:spcAft>
              <a:buClr>
                <a:srgbClr val="FFFFCC"/>
              </a:buClr>
              <a:buFont typeface="Arial" charset="0"/>
              <a:buChar char="•"/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hangingPunct="0">
              <a:lnSpc>
                <a:spcPct val="90000"/>
              </a:lnSpc>
              <a:spcAft>
                <a:spcPts val="300"/>
              </a:spcAft>
              <a:buClr>
                <a:srgbClr val="FFFFCC"/>
              </a:buClr>
              <a:buFont typeface="Arial" charset="0"/>
              <a:buChar char="•"/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hangingPunct="0">
              <a:lnSpc>
                <a:spcPct val="90000"/>
              </a:lnSpc>
              <a:spcAft>
                <a:spcPts val="300"/>
              </a:spcAft>
              <a:buClr>
                <a:srgbClr val="FFFFCC"/>
              </a:buClr>
              <a:buFont typeface="Arial" charset="0"/>
              <a:buChar char="•"/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hangingPunct="0">
              <a:lnSpc>
                <a:spcPct val="90000"/>
              </a:lnSpc>
              <a:spcAft>
                <a:spcPts val="300"/>
              </a:spcAft>
              <a:buClr>
                <a:srgbClr val="FFFFCC"/>
              </a:buClr>
              <a:buFont typeface="Arial" charset="0"/>
              <a:buChar char="•"/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Proportion</a:t>
            </a:r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urviving</a:t>
            </a:r>
            <a:endParaRPr lang="en-US" sz="12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447" name="Group 4214"/>
          <p:cNvGrpSpPr>
            <a:grpSpLocks/>
          </p:cNvGrpSpPr>
          <p:nvPr/>
        </p:nvGrpSpPr>
        <p:grpSpPr bwMode="auto">
          <a:xfrm>
            <a:off x="355600" y="5539161"/>
            <a:ext cx="8081839" cy="715149"/>
            <a:chOff x="355206" y="5427523"/>
            <a:chExt cx="8082811" cy="715430"/>
          </a:xfrm>
        </p:grpSpPr>
        <p:sp>
          <p:nvSpPr>
            <p:cNvPr id="234" name="TextBox 233"/>
            <p:cNvSpPr txBox="1"/>
            <p:nvPr/>
          </p:nvSpPr>
          <p:spPr>
            <a:xfrm>
              <a:off x="1432552" y="5654624"/>
              <a:ext cx="439597" cy="2771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157</a:t>
              </a: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874724" y="5654624"/>
              <a:ext cx="439597" cy="2771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129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2317690" y="5654624"/>
              <a:ext cx="439597" cy="2771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101</a:t>
              </a: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2802346" y="5654624"/>
              <a:ext cx="354627" cy="2771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89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3243724" y="5654624"/>
              <a:ext cx="354627" cy="2771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75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684308" y="5654624"/>
              <a:ext cx="354627" cy="2771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61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124099" y="5654624"/>
              <a:ext cx="354627" cy="2771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53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564683" y="5654624"/>
              <a:ext cx="354627" cy="2771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42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5005267" y="5654624"/>
              <a:ext cx="354627" cy="2771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445851" y="5654624"/>
              <a:ext cx="354627" cy="2771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</a:p>
          </p:txBody>
        </p:sp>
        <p:sp>
          <p:nvSpPr>
            <p:cNvPr id="18489" name="TextBox 243"/>
            <p:cNvSpPr txBox="1">
              <a:spLocks noChangeArrowheads="1"/>
            </p:cNvSpPr>
            <p:nvPr/>
          </p:nvSpPr>
          <p:spPr bwMode="auto">
            <a:xfrm>
              <a:off x="5928921" y="5654624"/>
              <a:ext cx="269657" cy="2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200" b="1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8490" name="TextBox 244"/>
            <p:cNvSpPr txBox="1">
              <a:spLocks noChangeArrowheads="1"/>
            </p:cNvSpPr>
            <p:nvPr/>
          </p:nvSpPr>
          <p:spPr bwMode="auto">
            <a:xfrm>
              <a:off x="6369505" y="5654624"/>
              <a:ext cx="269657" cy="2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200" b="1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8491" name="TextBox 245"/>
            <p:cNvSpPr txBox="1">
              <a:spLocks noChangeArrowheads="1"/>
            </p:cNvSpPr>
            <p:nvPr/>
          </p:nvSpPr>
          <p:spPr bwMode="auto">
            <a:xfrm>
              <a:off x="6809296" y="5654624"/>
              <a:ext cx="269657" cy="2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200" b="1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8492" name="TextBox 246"/>
            <p:cNvSpPr txBox="1">
              <a:spLocks noChangeArrowheads="1"/>
            </p:cNvSpPr>
            <p:nvPr/>
          </p:nvSpPr>
          <p:spPr bwMode="auto">
            <a:xfrm>
              <a:off x="7250674" y="5654624"/>
              <a:ext cx="269657" cy="2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200" b="1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8493" name="TextBox 247"/>
            <p:cNvSpPr txBox="1">
              <a:spLocks noChangeArrowheads="1"/>
            </p:cNvSpPr>
            <p:nvPr/>
          </p:nvSpPr>
          <p:spPr bwMode="auto">
            <a:xfrm>
              <a:off x="7690464" y="5654624"/>
              <a:ext cx="269657" cy="2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200" b="1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1432552" y="5865845"/>
              <a:ext cx="439597" cy="2771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158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1874724" y="5865845"/>
              <a:ext cx="439597" cy="2771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121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2317690" y="5865845"/>
              <a:ext cx="439597" cy="2771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2802346" y="5865845"/>
              <a:ext cx="354627" cy="2771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79</a:t>
              </a: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3243724" y="5865845"/>
              <a:ext cx="354627" cy="2771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62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3684308" y="5865845"/>
              <a:ext cx="354627" cy="2771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55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4124099" y="5865845"/>
              <a:ext cx="354627" cy="2771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4564683" y="5865845"/>
              <a:ext cx="354627" cy="2771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41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5005267" y="5865845"/>
              <a:ext cx="354627" cy="2771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5445851" y="5865845"/>
              <a:ext cx="354627" cy="2771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5886436" y="5865845"/>
              <a:ext cx="354627" cy="2771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18505" name="TextBox 261"/>
            <p:cNvSpPr txBox="1">
              <a:spLocks noChangeArrowheads="1"/>
            </p:cNvSpPr>
            <p:nvPr/>
          </p:nvSpPr>
          <p:spPr bwMode="auto">
            <a:xfrm>
              <a:off x="6369505" y="5865845"/>
              <a:ext cx="269657" cy="2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200" b="1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8506" name="TextBox 262"/>
            <p:cNvSpPr txBox="1">
              <a:spLocks noChangeArrowheads="1"/>
            </p:cNvSpPr>
            <p:nvPr/>
          </p:nvSpPr>
          <p:spPr bwMode="auto">
            <a:xfrm>
              <a:off x="6809296" y="5865845"/>
              <a:ext cx="269657" cy="2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200" b="1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8507" name="TextBox 263"/>
            <p:cNvSpPr txBox="1">
              <a:spLocks noChangeArrowheads="1"/>
            </p:cNvSpPr>
            <p:nvPr/>
          </p:nvSpPr>
          <p:spPr bwMode="auto">
            <a:xfrm>
              <a:off x="7250674" y="5865845"/>
              <a:ext cx="269657" cy="2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200" b="1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8508" name="TextBox 264"/>
            <p:cNvSpPr txBox="1">
              <a:spLocks noChangeArrowheads="1"/>
            </p:cNvSpPr>
            <p:nvPr/>
          </p:nvSpPr>
          <p:spPr bwMode="auto">
            <a:xfrm>
              <a:off x="7690464" y="5865845"/>
              <a:ext cx="269657" cy="2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200" b="1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55206" y="5654624"/>
              <a:ext cx="1060578" cy="2771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Carfilzomib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55206" y="5865845"/>
              <a:ext cx="1209821" cy="2771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355206" y="5427523"/>
              <a:ext cx="1060578" cy="2771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No. at </a:t>
              </a:r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12" name="TextBox 281"/>
            <p:cNvSpPr txBox="1">
              <a:spLocks noChangeArrowheads="1"/>
            </p:cNvSpPr>
            <p:nvPr/>
          </p:nvSpPr>
          <p:spPr bwMode="auto">
            <a:xfrm>
              <a:off x="8168359" y="5654624"/>
              <a:ext cx="269657" cy="2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200" b="1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8513" name="TextBox 282"/>
            <p:cNvSpPr txBox="1">
              <a:spLocks noChangeArrowheads="1"/>
            </p:cNvSpPr>
            <p:nvPr/>
          </p:nvSpPr>
          <p:spPr bwMode="auto">
            <a:xfrm>
              <a:off x="8168360" y="5865845"/>
              <a:ext cx="269657" cy="2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hangingPunct="0">
                <a:lnSpc>
                  <a:spcPct val="90000"/>
                </a:lnSpc>
                <a:spcAft>
                  <a:spcPts val="300"/>
                </a:spcAft>
                <a:buClr>
                  <a:srgbClr val="FFFFCC"/>
                </a:buClr>
                <a:buFont typeface="Arial" charset="0"/>
                <a:buChar char="•"/>
                <a:defRPr sz="2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200" b="1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18448" name="Group 226"/>
          <p:cNvGrpSpPr>
            <a:grpSpLocks/>
          </p:cNvGrpSpPr>
          <p:nvPr/>
        </p:nvGrpSpPr>
        <p:grpSpPr bwMode="auto">
          <a:xfrm>
            <a:off x="1585913" y="4113212"/>
            <a:ext cx="2298700" cy="811013"/>
            <a:chOff x="5664200" y="3115151"/>
            <a:chExt cx="2298700" cy="810271"/>
          </a:xfrm>
        </p:grpSpPr>
        <p:cxnSp>
          <p:nvCxnSpPr>
            <p:cNvPr id="18470" name="Straight Connector 227"/>
            <p:cNvCxnSpPr>
              <a:cxnSpLocks noChangeShapeType="1"/>
            </p:cNvCxnSpPr>
            <p:nvPr/>
          </p:nvCxnSpPr>
          <p:spPr bwMode="auto">
            <a:xfrm>
              <a:off x="5664200" y="3280836"/>
              <a:ext cx="274320" cy="0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8471" name="Group 228"/>
            <p:cNvGrpSpPr>
              <a:grpSpLocks/>
            </p:cNvGrpSpPr>
            <p:nvPr/>
          </p:nvGrpSpPr>
          <p:grpSpPr bwMode="auto">
            <a:xfrm>
              <a:off x="5940425" y="3115151"/>
              <a:ext cx="2022475" cy="810271"/>
              <a:chOff x="7934319" y="2581751"/>
              <a:chExt cx="1980886" cy="810271"/>
            </a:xfrm>
          </p:grpSpPr>
          <p:sp>
            <p:nvSpPr>
              <p:cNvPr id="266" name="TextBox 265"/>
              <p:cNvSpPr txBox="1"/>
              <p:nvPr/>
            </p:nvSpPr>
            <p:spPr>
              <a:xfrm>
                <a:off x="7934319" y="2581751"/>
                <a:ext cx="1761651" cy="30749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Carfilzomib</a:t>
                </a:r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7934319" y="2841863"/>
                <a:ext cx="1980886" cy="30749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Control</a:t>
                </a: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7934319" y="3084527"/>
                <a:ext cx="1901588" cy="30749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Censored</a:t>
                </a:r>
              </a:p>
            </p:txBody>
          </p:sp>
        </p:grpSp>
        <p:cxnSp>
          <p:nvCxnSpPr>
            <p:cNvPr id="18472" name="Straight Connector 231"/>
            <p:cNvCxnSpPr>
              <a:cxnSpLocks noChangeShapeType="1"/>
            </p:cNvCxnSpPr>
            <p:nvPr/>
          </p:nvCxnSpPr>
          <p:spPr bwMode="auto">
            <a:xfrm>
              <a:off x="5664200" y="3498850"/>
              <a:ext cx="27432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8473" name="Group 232"/>
            <p:cNvGrpSpPr>
              <a:grpSpLocks/>
            </p:cNvGrpSpPr>
            <p:nvPr/>
          </p:nvGrpSpPr>
          <p:grpSpPr bwMode="auto">
            <a:xfrm>
              <a:off x="5777227" y="3741358"/>
              <a:ext cx="87849" cy="90683"/>
              <a:chOff x="8053702" y="5108196"/>
              <a:chExt cx="87849" cy="90683"/>
            </a:xfrm>
          </p:grpSpPr>
          <p:sp>
            <p:nvSpPr>
              <p:cNvPr id="249" name="Line 156"/>
              <p:cNvSpPr>
                <a:spLocks noChangeShapeType="1"/>
              </p:cNvSpPr>
              <p:nvPr/>
            </p:nvSpPr>
            <p:spPr bwMode="auto">
              <a:xfrm>
                <a:off x="8097837" y="5108477"/>
                <a:ext cx="0" cy="90405"/>
              </a:xfrm>
              <a:prstGeom prst="line">
                <a:avLst/>
              </a:prstGeom>
              <a:noFill/>
              <a:ln w="1270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sz="14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0" name="Line 157"/>
              <p:cNvSpPr>
                <a:spLocks noChangeShapeType="1"/>
              </p:cNvSpPr>
              <p:nvPr/>
            </p:nvSpPr>
            <p:spPr bwMode="auto">
              <a:xfrm>
                <a:off x="8053387" y="5154473"/>
                <a:ext cx="88900" cy="0"/>
              </a:xfrm>
              <a:prstGeom prst="line">
                <a:avLst/>
              </a:prstGeom>
              <a:noFill/>
              <a:ln w="1270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sz="14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285" name="Table 2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914704"/>
              </p:ext>
            </p:extLst>
          </p:nvPr>
        </p:nvGraphicFramePr>
        <p:xfrm>
          <a:off x="3854451" y="1487970"/>
          <a:ext cx="4921996" cy="1547813"/>
        </p:xfrm>
        <a:graphic>
          <a:graphicData uri="http://schemas.openxmlformats.org/drawingml/2006/table">
            <a:tbl>
              <a:tblPr/>
              <a:tblGrid>
                <a:gridCol w="1840806"/>
                <a:gridCol w="1540595"/>
                <a:gridCol w="1540595"/>
              </a:tblGrid>
              <a:tr h="188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Carfilzomib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Control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Deaths, 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129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125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Median OS,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months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10.2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10.0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HR (95% CI) 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0.975 (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0.760-1.249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One-sided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value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0.42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7" name="Group 4117"/>
          <p:cNvGrpSpPr>
            <a:grpSpLocks/>
          </p:cNvGrpSpPr>
          <p:nvPr/>
        </p:nvGrpSpPr>
        <p:grpSpPr bwMode="auto">
          <a:xfrm>
            <a:off x="1604963" y="1166813"/>
            <a:ext cx="6337300" cy="3559175"/>
            <a:chOff x="927101" y="1374775"/>
            <a:chExt cx="7100888" cy="3987800"/>
          </a:xfrm>
        </p:grpSpPr>
        <p:sp>
          <p:nvSpPr>
            <p:cNvPr id="228" name="Line 29"/>
            <p:cNvSpPr>
              <a:spLocks noChangeShapeType="1"/>
            </p:cNvSpPr>
            <p:nvPr/>
          </p:nvSpPr>
          <p:spPr bwMode="auto">
            <a:xfrm>
              <a:off x="980464" y="1374775"/>
              <a:ext cx="0" cy="97827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9" name="Line 30"/>
            <p:cNvSpPr>
              <a:spLocks noChangeShapeType="1"/>
            </p:cNvSpPr>
            <p:nvPr/>
          </p:nvSpPr>
          <p:spPr bwMode="auto">
            <a:xfrm>
              <a:off x="927101" y="1424578"/>
              <a:ext cx="101390" cy="0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1" name="Line 31"/>
            <p:cNvSpPr>
              <a:spLocks noChangeShapeType="1"/>
            </p:cNvSpPr>
            <p:nvPr/>
          </p:nvSpPr>
          <p:spPr bwMode="auto">
            <a:xfrm>
              <a:off x="4447305" y="4647546"/>
              <a:ext cx="0" cy="99606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2" name="Line 32"/>
            <p:cNvSpPr>
              <a:spLocks noChangeShapeType="1"/>
            </p:cNvSpPr>
            <p:nvPr/>
          </p:nvSpPr>
          <p:spPr bwMode="auto">
            <a:xfrm>
              <a:off x="4397499" y="4697349"/>
              <a:ext cx="97833" cy="0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3" name="Line 33"/>
            <p:cNvSpPr>
              <a:spLocks noChangeShapeType="1"/>
            </p:cNvSpPr>
            <p:nvPr/>
          </p:nvSpPr>
          <p:spPr bwMode="auto">
            <a:xfrm>
              <a:off x="2962025" y="3727968"/>
              <a:ext cx="0" cy="97828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4" name="Line 34"/>
            <p:cNvSpPr>
              <a:spLocks noChangeShapeType="1"/>
            </p:cNvSpPr>
            <p:nvPr/>
          </p:nvSpPr>
          <p:spPr bwMode="auto">
            <a:xfrm>
              <a:off x="2913997" y="3775993"/>
              <a:ext cx="97833" cy="0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5" name="Line 35"/>
            <p:cNvSpPr>
              <a:spLocks noChangeShapeType="1"/>
            </p:cNvSpPr>
            <p:nvPr/>
          </p:nvSpPr>
          <p:spPr bwMode="auto">
            <a:xfrm>
              <a:off x="4482881" y="4647546"/>
              <a:ext cx="0" cy="99606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6" name="Line 36"/>
            <p:cNvSpPr>
              <a:spLocks noChangeShapeType="1"/>
            </p:cNvSpPr>
            <p:nvPr/>
          </p:nvSpPr>
          <p:spPr bwMode="auto">
            <a:xfrm>
              <a:off x="4431297" y="4697349"/>
              <a:ext cx="101390" cy="0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7" name="Line 37"/>
            <p:cNvSpPr>
              <a:spLocks noChangeShapeType="1"/>
            </p:cNvSpPr>
            <p:nvPr/>
          </p:nvSpPr>
          <p:spPr bwMode="auto">
            <a:xfrm>
              <a:off x="4559369" y="4672447"/>
              <a:ext cx="0" cy="96049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8" name="Line 38"/>
            <p:cNvSpPr>
              <a:spLocks noChangeShapeType="1"/>
            </p:cNvSpPr>
            <p:nvPr/>
          </p:nvSpPr>
          <p:spPr bwMode="auto">
            <a:xfrm>
              <a:off x="4509563" y="4720471"/>
              <a:ext cx="97832" cy="0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2" name="Line 39"/>
            <p:cNvSpPr>
              <a:spLocks noChangeShapeType="1"/>
            </p:cNvSpPr>
            <p:nvPr/>
          </p:nvSpPr>
          <p:spPr bwMode="auto">
            <a:xfrm>
              <a:off x="4580714" y="4672447"/>
              <a:ext cx="0" cy="96049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Line 40"/>
            <p:cNvSpPr>
              <a:spLocks noChangeShapeType="1"/>
            </p:cNvSpPr>
            <p:nvPr/>
          </p:nvSpPr>
          <p:spPr bwMode="auto">
            <a:xfrm>
              <a:off x="4532687" y="4720471"/>
              <a:ext cx="97833" cy="0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Line 41"/>
            <p:cNvSpPr>
              <a:spLocks noChangeShapeType="1"/>
            </p:cNvSpPr>
            <p:nvPr/>
          </p:nvSpPr>
          <p:spPr bwMode="auto">
            <a:xfrm>
              <a:off x="4660759" y="4713356"/>
              <a:ext cx="0" cy="96049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5" name="Line 42"/>
            <p:cNvSpPr>
              <a:spLocks noChangeShapeType="1"/>
            </p:cNvSpPr>
            <p:nvPr/>
          </p:nvSpPr>
          <p:spPr bwMode="auto">
            <a:xfrm>
              <a:off x="4607395" y="4761381"/>
              <a:ext cx="101391" cy="0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Line 43"/>
            <p:cNvSpPr>
              <a:spLocks noChangeShapeType="1"/>
            </p:cNvSpPr>
            <p:nvPr/>
          </p:nvSpPr>
          <p:spPr bwMode="auto">
            <a:xfrm>
              <a:off x="4705229" y="4779168"/>
              <a:ext cx="0" cy="99606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Line 44"/>
            <p:cNvSpPr>
              <a:spLocks noChangeShapeType="1"/>
            </p:cNvSpPr>
            <p:nvPr/>
          </p:nvSpPr>
          <p:spPr bwMode="auto">
            <a:xfrm>
              <a:off x="4653644" y="4828971"/>
              <a:ext cx="101391" cy="0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3" name="Line 45"/>
            <p:cNvSpPr>
              <a:spLocks noChangeShapeType="1"/>
            </p:cNvSpPr>
            <p:nvPr/>
          </p:nvSpPr>
          <p:spPr bwMode="auto">
            <a:xfrm>
              <a:off x="4739025" y="4821856"/>
              <a:ext cx="0" cy="97827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4" name="Line 46"/>
            <p:cNvSpPr>
              <a:spLocks noChangeShapeType="1"/>
            </p:cNvSpPr>
            <p:nvPr/>
          </p:nvSpPr>
          <p:spPr bwMode="auto">
            <a:xfrm>
              <a:off x="4690999" y="4869880"/>
              <a:ext cx="96054" cy="0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5" name="Line 47"/>
            <p:cNvSpPr>
              <a:spLocks noChangeShapeType="1"/>
            </p:cNvSpPr>
            <p:nvPr/>
          </p:nvSpPr>
          <p:spPr bwMode="auto">
            <a:xfrm>
              <a:off x="4817291" y="4821856"/>
              <a:ext cx="0" cy="97827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" name="Line 48"/>
            <p:cNvSpPr>
              <a:spLocks noChangeShapeType="1"/>
            </p:cNvSpPr>
            <p:nvPr/>
          </p:nvSpPr>
          <p:spPr bwMode="auto">
            <a:xfrm>
              <a:off x="4765707" y="4869880"/>
              <a:ext cx="101390" cy="0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7" name="Line 49"/>
            <p:cNvSpPr>
              <a:spLocks noChangeShapeType="1"/>
            </p:cNvSpPr>
            <p:nvPr/>
          </p:nvSpPr>
          <p:spPr bwMode="auto">
            <a:xfrm>
              <a:off x="4892000" y="4855651"/>
              <a:ext cx="0" cy="101385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8" name="Line 50"/>
            <p:cNvSpPr>
              <a:spLocks noChangeShapeType="1"/>
            </p:cNvSpPr>
            <p:nvPr/>
          </p:nvSpPr>
          <p:spPr bwMode="auto">
            <a:xfrm>
              <a:off x="4840416" y="4903676"/>
              <a:ext cx="101390" cy="0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Line 51"/>
            <p:cNvSpPr>
              <a:spLocks noChangeShapeType="1"/>
            </p:cNvSpPr>
            <p:nvPr/>
          </p:nvSpPr>
          <p:spPr bwMode="auto">
            <a:xfrm>
              <a:off x="5036082" y="4939249"/>
              <a:ext cx="0" cy="96049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Line 52"/>
            <p:cNvSpPr>
              <a:spLocks noChangeShapeType="1"/>
            </p:cNvSpPr>
            <p:nvPr/>
          </p:nvSpPr>
          <p:spPr bwMode="auto">
            <a:xfrm>
              <a:off x="4982718" y="4985495"/>
              <a:ext cx="101390" cy="0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Line 53"/>
            <p:cNvSpPr>
              <a:spLocks noChangeShapeType="1"/>
            </p:cNvSpPr>
            <p:nvPr/>
          </p:nvSpPr>
          <p:spPr bwMode="auto">
            <a:xfrm>
              <a:off x="5096560" y="4983716"/>
              <a:ext cx="0" cy="101385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2" name="Line 54"/>
            <p:cNvSpPr>
              <a:spLocks noChangeShapeType="1"/>
            </p:cNvSpPr>
            <p:nvPr/>
          </p:nvSpPr>
          <p:spPr bwMode="auto">
            <a:xfrm>
              <a:off x="5043197" y="5031741"/>
              <a:ext cx="101390" cy="0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3" name="Line 55"/>
            <p:cNvSpPr>
              <a:spLocks noChangeShapeType="1"/>
            </p:cNvSpPr>
            <p:nvPr/>
          </p:nvSpPr>
          <p:spPr bwMode="auto">
            <a:xfrm>
              <a:off x="5164154" y="4983716"/>
              <a:ext cx="0" cy="101385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6" name="Line 56"/>
            <p:cNvSpPr>
              <a:spLocks noChangeShapeType="1"/>
            </p:cNvSpPr>
            <p:nvPr/>
          </p:nvSpPr>
          <p:spPr bwMode="auto">
            <a:xfrm>
              <a:off x="5114348" y="5031741"/>
              <a:ext cx="97832" cy="0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7" name="Line 57"/>
            <p:cNvSpPr>
              <a:spLocks noChangeShapeType="1"/>
            </p:cNvSpPr>
            <p:nvPr/>
          </p:nvSpPr>
          <p:spPr bwMode="auto">
            <a:xfrm>
              <a:off x="5411404" y="5133125"/>
              <a:ext cx="0" cy="97828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8" name="Line 58"/>
            <p:cNvSpPr>
              <a:spLocks noChangeShapeType="1"/>
            </p:cNvSpPr>
            <p:nvPr/>
          </p:nvSpPr>
          <p:spPr bwMode="auto">
            <a:xfrm>
              <a:off x="5363377" y="5182928"/>
              <a:ext cx="96054" cy="0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9" name="Line 59"/>
            <p:cNvSpPr>
              <a:spLocks noChangeShapeType="1"/>
            </p:cNvSpPr>
            <p:nvPr/>
          </p:nvSpPr>
          <p:spPr bwMode="auto">
            <a:xfrm>
              <a:off x="5555485" y="5186485"/>
              <a:ext cx="0" cy="101385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0" name="Line 60"/>
            <p:cNvSpPr>
              <a:spLocks noChangeShapeType="1"/>
            </p:cNvSpPr>
            <p:nvPr/>
          </p:nvSpPr>
          <p:spPr bwMode="auto">
            <a:xfrm>
              <a:off x="5505680" y="5236288"/>
              <a:ext cx="96054" cy="0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1" name="Line 61"/>
            <p:cNvSpPr>
              <a:spLocks noChangeShapeType="1"/>
            </p:cNvSpPr>
            <p:nvPr/>
          </p:nvSpPr>
          <p:spPr bwMode="auto">
            <a:xfrm>
              <a:off x="5665770" y="5186485"/>
              <a:ext cx="0" cy="101385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2" name="Line 62"/>
            <p:cNvSpPr>
              <a:spLocks noChangeShapeType="1"/>
            </p:cNvSpPr>
            <p:nvPr/>
          </p:nvSpPr>
          <p:spPr bwMode="auto">
            <a:xfrm>
              <a:off x="5617742" y="5236288"/>
              <a:ext cx="97833" cy="0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3" name="Line 63"/>
            <p:cNvSpPr>
              <a:spLocks noChangeShapeType="1"/>
            </p:cNvSpPr>
            <p:nvPr/>
          </p:nvSpPr>
          <p:spPr bwMode="auto">
            <a:xfrm>
              <a:off x="5745814" y="5186485"/>
              <a:ext cx="0" cy="101385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4" name="Line 64"/>
            <p:cNvSpPr>
              <a:spLocks noChangeShapeType="1"/>
            </p:cNvSpPr>
            <p:nvPr/>
          </p:nvSpPr>
          <p:spPr bwMode="auto">
            <a:xfrm>
              <a:off x="5696008" y="5236288"/>
              <a:ext cx="97833" cy="0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5" name="Line 65"/>
            <p:cNvSpPr>
              <a:spLocks noChangeShapeType="1"/>
            </p:cNvSpPr>
            <p:nvPr/>
          </p:nvSpPr>
          <p:spPr bwMode="auto">
            <a:xfrm>
              <a:off x="5850763" y="5186485"/>
              <a:ext cx="0" cy="101385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6" name="Line 66"/>
            <p:cNvSpPr>
              <a:spLocks noChangeShapeType="1"/>
            </p:cNvSpPr>
            <p:nvPr/>
          </p:nvSpPr>
          <p:spPr bwMode="auto">
            <a:xfrm>
              <a:off x="5797399" y="5236288"/>
              <a:ext cx="101390" cy="0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7" name="Line 67"/>
            <p:cNvSpPr>
              <a:spLocks noChangeShapeType="1"/>
            </p:cNvSpPr>
            <p:nvPr/>
          </p:nvSpPr>
          <p:spPr bwMode="auto">
            <a:xfrm>
              <a:off x="6530257" y="5261190"/>
              <a:ext cx="0" cy="101385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8" name="Line 68"/>
            <p:cNvSpPr>
              <a:spLocks noChangeShapeType="1"/>
            </p:cNvSpPr>
            <p:nvPr/>
          </p:nvSpPr>
          <p:spPr bwMode="auto">
            <a:xfrm>
              <a:off x="6482229" y="5310993"/>
              <a:ext cx="96054" cy="0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9" name="Line 69"/>
            <p:cNvSpPr>
              <a:spLocks noChangeShapeType="1"/>
            </p:cNvSpPr>
            <p:nvPr/>
          </p:nvSpPr>
          <p:spPr bwMode="auto">
            <a:xfrm>
              <a:off x="6837985" y="5261190"/>
              <a:ext cx="0" cy="101385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0" name="Line 70"/>
            <p:cNvSpPr>
              <a:spLocks noChangeShapeType="1"/>
            </p:cNvSpPr>
            <p:nvPr/>
          </p:nvSpPr>
          <p:spPr bwMode="auto">
            <a:xfrm>
              <a:off x="6789958" y="5310993"/>
              <a:ext cx="96054" cy="0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1" name="Line 71"/>
            <p:cNvSpPr>
              <a:spLocks noChangeShapeType="1"/>
            </p:cNvSpPr>
            <p:nvPr/>
          </p:nvSpPr>
          <p:spPr bwMode="auto">
            <a:xfrm>
              <a:off x="7252441" y="5261190"/>
              <a:ext cx="0" cy="101385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2" name="Line 72"/>
            <p:cNvSpPr>
              <a:spLocks noChangeShapeType="1"/>
            </p:cNvSpPr>
            <p:nvPr/>
          </p:nvSpPr>
          <p:spPr bwMode="auto">
            <a:xfrm>
              <a:off x="7202635" y="5310993"/>
              <a:ext cx="96054" cy="0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3" name="Line 73"/>
            <p:cNvSpPr>
              <a:spLocks noChangeShapeType="1"/>
            </p:cNvSpPr>
            <p:nvPr/>
          </p:nvSpPr>
          <p:spPr bwMode="auto">
            <a:xfrm>
              <a:off x="7364504" y="5261190"/>
              <a:ext cx="0" cy="101385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4" name="Line 74"/>
            <p:cNvSpPr>
              <a:spLocks noChangeShapeType="1"/>
            </p:cNvSpPr>
            <p:nvPr/>
          </p:nvSpPr>
          <p:spPr bwMode="auto">
            <a:xfrm>
              <a:off x="7314698" y="5310993"/>
              <a:ext cx="97833" cy="0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5" name="Line 75"/>
            <p:cNvSpPr>
              <a:spLocks noChangeShapeType="1"/>
            </p:cNvSpPr>
            <p:nvPr/>
          </p:nvSpPr>
          <p:spPr bwMode="auto">
            <a:xfrm>
              <a:off x="7483682" y="5261190"/>
              <a:ext cx="0" cy="101385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6" name="Line 76"/>
            <p:cNvSpPr>
              <a:spLocks noChangeShapeType="1"/>
            </p:cNvSpPr>
            <p:nvPr/>
          </p:nvSpPr>
          <p:spPr bwMode="auto">
            <a:xfrm>
              <a:off x="7435655" y="5310993"/>
              <a:ext cx="97833" cy="0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7" name="Line 77"/>
            <p:cNvSpPr>
              <a:spLocks noChangeShapeType="1"/>
            </p:cNvSpPr>
            <p:nvPr/>
          </p:nvSpPr>
          <p:spPr bwMode="auto">
            <a:xfrm>
              <a:off x="7979961" y="5261190"/>
              <a:ext cx="0" cy="101385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8" name="Line 78"/>
            <p:cNvSpPr>
              <a:spLocks noChangeShapeType="1"/>
            </p:cNvSpPr>
            <p:nvPr/>
          </p:nvSpPr>
          <p:spPr bwMode="auto">
            <a:xfrm>
              <a:off x="7931935" y="5310993"/>
              <a:ext cx="96054" cy="0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09" name="Freeform 28"/>
          <p:cNvSpPr>
            <a:spLocks/>
          </p:cNvSpPr>
          <p:nvPr/>
        </p:nvSpPr>
        <p:spPr bwMode="auto">
          <a:xfrm>
            <a:off x="1620838" y="1227138"/>
            <a:ext cx="6311900" cy="3468687"/>
          </a:xfrm>
          <a:custGeom>
            <a:avLst/>
            <a:gdLst>
              <a:gd name="T0" fmla="*/ 78 w 4454"/>
              <a:gd name="T1" fmla="*/ 19 h 2448"/>
              <a:gd name="T2" fmla="*/ 100 w 4454"/>
              <a:gd name="T3" fmla="*/ 57 h 2448"/>
              <a:gd name="T4" fmla="*/ 123 w 4454"/>
              <a:gd name="T5" fmla="*/ 92 h 2448"/>
              <a:gd name="T6" fmla="*/ 147 w 4454"/>
              <a:gd name="T7" fmla="*/ 166 h 2448"/>
              <a:gd name="T8" fmla="*/ 194 w 4454"/>
              <a:gd name="T9" fmla="*/ 213 h 2448"/>
              <a:gd name="T10" fmla="*/ 211 w 4454"/>
              <a:gd name="T11" fmla="*/ 275 h 2448"/>
              <a:gd name="T12" fmla="*/ 249 w 4454"/>
              <a:gd name="T13" fmla="*/ 312 h 2448"/>
              <a:gd name="T14" fmla="*/ 277 w 4454"/>
              <a:gd name="T15" fmla="*/ 348 h 2448"/>
              <a:gd name="T16" fmla="*/ 291 w 4454"/>
              <a:gd name="T17" fmla="*/ 376 h 2448"/>
              <a:gd name="T18" fmla="*/ 303 w 4454"/>
              <a:gd name="T19" fmla="*/ 426 h 2448"/>
              <a:gd name="T20" fmla="*/ 320 w 4454"/>
              <a:gd name="T21" fmla="*/ 469 h 2448"/>
              <a:gd name="T22" fmla="*/ 341 w 4454"/>
              <a:gd name="T23" fmla="*/ 516 h 2448"/>
              <a:gd name="T24" fmla="*/ 365 w 4454"/>
              <a:gd name="T25" fmla="*/ 556 h 2448"/>
              <a:gd name="T26" fmla="*/ 391 w 4454"/>
              <a:gd name="T27" fmla="*/ 623 h 2448"/>
              <a:gd name="T28" fmla="*/ 402 w 4454"/>
              <a:gd name="T29" fmla="*/ 658 h 2448"/>
              <a:gd name="T30" fmla="*/ 419 w 4454"/>
              <a:gd name="T31" fmla="*/ 677 h 2448"/>
              <a:gd name="T32" fmla="*/ 440 w 4454"/>
              <a:gd name="T33" fmla="*/ 710 h 2448"/>
              <a:gd name="T34" fmla="*/ 452 w 4454"/>
              <a:gd name="T35" fmla="*/ 769 h 2448"/>
              <a:gd name="T36" fmla="*/ 495 w 4454"/>
              <a:gd name="T37" fmla="*/ 838 h 2448"/>
              <a:gd name="T38" fmla="*/ 523 w 4454"/>
              <a:gd name="T39" fmla="*/ 878 h 2448"/>
              <a:gd name="T40" fmla="*/ 566 w 4454"/>
              <a:gd name="T41" fmla="*/ 916 h 2448"/>
              <a:gd name="T42" fmla="*/ 594 w 4454"/>
              <a:gd name="T43" fmla="*/ 926 h 2448"/>
              <a:gd name="T44" fmla="*/ 608 w 4454"/>
              <a:gd name="T45" fmla="*/ 999 h 2448"/>
              <a:gd name="T46" fmla="*/ 651 w 4454"/>
              <a:gd name="T47" fmla="*/ 1037 h 2448"/>
              <a:gd name="T48" fmla="*/ 672 w 4454"/>
              <a:gd name="T49" fmla="*/ 1056 h 2448"/>
              <a:gd name="T50" fmla="*/ 729 w 4454"/>
              <a:gd name="T51" fmla="*/ 1084 h 2448"/>
              <a:gd name="T52" fmla="*/ 866 w 4454"/>
              <a:gd name="T53" fmla="*/ 1108 h 2448"/>
              <a:gd name="T54" fmla="*/ 887 w 4454"/>
              <a:gd name="T55" fmla="*/ 1160 h 2448"/>
              <a:gd name="T56" fmla="*/ 937 w 4454"/>
              <a:gd name="T57" fmla="*/ 1198 h 2448"/>
              <a:gd name="T58" fmla="*/ 956 w 4454"/>
              <a:gd name="T59" fmla="*/ 1217 h 2448"/>
              <a:gd name="T60" fmla="*/ 968 w 4454"/>
              <a:gd name="T61" fmla="*/ 1257 h 2448"/>
              <a:gd name="T62" fmla="*/ 980 w 4454"/>
              <a:gd name="T63" fmla="*/ 1305 h 2448"/>
              <a:gd name="T64" fmla="*/ 998 w 4454"/>
              <a:gd name="T65" fmla="*/ 1349 h 2448"/>
              <a:gd name="T66" fmla="*/ 1027 w 4454"/>
              <a:gd name="T67" fmla="*/ 1399 h 2448"/>
              <a:gd name="T68" fmla="*/ 1091 w 4454"/>
              <a:gd name="T69" fmla="*/ 1428 h 2448"/>
              <a:gd name="T70" fmla="*/ 1105 w 4454"/>
              <a:gd name="T71" fmla="*/ 1444 h 2448"/>
              <a:gd name="T72" fmla="*/ 1266 w 4454"/>
              <a:gd name="T73" fmla="*/ 1482 h 2448"/>
              <a:gd name="T74" fmla="*/ 1311 w 4454"/>
              <a:gd name="T75" fmla="*/ 1534 h 2448"/>
              <a:gd name="T76" fmla="*/ 1353 w 4454"/>
              <a:gd name="T77" fmla="*/ 1551 h 2448"/>
              <a:gd name="T78" fmla="*/ 1436 w 4454"/>
              <a:gd name="T79" fmla="*/ 1570 h 2448"/>
              <a:gd name="T80" fmla="*/ 1509 w 4454"/>
              <a:gd name="T81" fmla="*/ 1608 h 2448"/>
              <a:gd name="T82" fmla="*/ 1531 w 4454"/>
              <a:gd name="T83" fmla="*/ 1643 h 2448"/>
              <a:gd name="T84" fmla="*/ 1568 w 4454"/>
              <a:gd name="T85" fmla="*/ 1700 h 2448"/>
              <a:gd name="T86" fmla="*/ 1630 w 4454"/>
              <a:gd name="T87" fmla="*/ 1750 h 2448"/>
              <a:gd name="T88" fmla="*/ 1644 w 4454"/>
              <a:gd name="T89" fmla="*/ 1785 h 2448"/>
              <a:gd name="T90" fmla="*/ 1689 w 4454"/>
              <a:gd name="T91" fmla="*/ 1804 h 2448"/>
              <a:gd name="T92" fmla="*/ 1867 w 4454"/>
              <a:gd name="T93" fmla="*/ 1844 h 2448"/>
              <a:gd name="T94" fmla="*/ 1914 w 4454"/>
              <a:gd name="T95" fmla="*/ 1882 h 2448"/>
              <a:gd name="T96" fmla="*/ 2079 w 4454"/>
              <a:gd name="T97" fmla="*/ 1899 h 2448"/>
              <a:gd name="T98" fmla="*/ 2091 w 4454"/>
              <a:gd name="T99" fmla="*/ 1939 h 2448"/>
              <a:gd name="T100" fmla="*/ 2141 w 4454"/>
              <a:gd name="T101" fmla="*/ 1967 h 2448"/>
              <a:gd name="T102" fmla="*/ 2162 w 4454"/>
              <a:gd name="T103" fmla="*/ 2005 h 2448"/>
              <a:gd name="T104" fmla="*/ 2202 w 4454"/>
              <a:gd name="T105" fmla="*/ 2043 h 2448"/>
              <a:gd name="T106" fmla="*/ 2325 w 4454"/>
              <a:gd name="T107" fmla="*/ 2076 h 2448"/>
              <a:gd name="T108" fmla="*/ 2347 w 4454"/>
              <a:gd name="T109" fmla="*/ 2107 h 2448"/>
              <a:gd name="T110" fmla="*/ 2366 w 4454"/>
              <a:gd name="T111" fmla="*/ 2140 h 2448"/>
              <a:gd name="T112" fmla="*/ 2451 w 4454"/>
              <a:gd name="T113" fmla="*/ 2188 h 2448"/>
              <a:gd name="T114" fmla="*/ 2496 w 4454"/>
              <a:gd name="T115" fmla="*/ 2223 h 2448"/>
              <a:gd name="T116" fmla="*/ 2581 w 4454"/>
              <a:gd name="T117" fmla="*/ 2273 h 2448"/>
              <a:gd name="T118" fmla="*/ 2796 w 4454"/>
              <a:gd name="T119" fmla="*/ 2360 h 2448"/>
              <a:gd name="T120" fmla="*/ 3191 w 4454"/>
              <a:gd name="T121" fmla="*/ 2401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4" h="2448">
                <a:moveTo>
                  <a:pt x="0" y="0"/>
                </a:moveTo>
                <a:lnTo>
                  <a:pt x="31" y="0"/>
                </a:lnTo>
                <a:lnTo>
                  <a:pt x="31" y="19"/>
                </a:lnTo>
                <a:lnTo>
                  <a:pt x="78" y="19"/>
                </a:lnTo>
                <a:lnTo>
                  <a:pt x="78" y="35"/>
                </a:lnTo>
                <a:lnTo>
                  <a:pt x="95" y="35"/>
                </a:lnTo>
                <a:lnTo>
                  <a:pt x="95" y="57"/>
                </a:lnTo>
                <a:lnTo>
                  <a:pt x="100" y="57"/>
                </a:lnTo>
                <a:lnTo>
                  <a:pt x="100" y="69"/>
                </a:lnTo>
                <a:lnTo>
                  <a:pt x="114" y="69"/>
                </a:lnTo>
                <a:lnTo>
                  <a:pt x="114" y="92"/>
                </a:lnTo>
                <a:lnTo>
                  <a:pt x="123" y="92"/>
                </a:lnTo>
                <a:lnTo>
                  <a:pt x="123" y="128"/>
                </a:lnTo>
                <a:lnTo>
                  <a:pt x="142" y="128"/>
                </a:lnTo>
                <a:lnTo>
                  <a:pt x="142" y="166"/>
                </a:lnTo>
                <a:lnTo>
                  <a:pt x="147" y="166"/>
                </a:lnTo>
                <a:lnTo>
                  <a:pt x="147" y="201"/>
                </a:lnTo>
                <a:lnTo>
                  <a:pt x="182" y="201"/>
                </a:lnTo>
                <a:lnTo>
                  <a:pt x="182" y="213"/>
                </a:lnTo>
                <a:lnTo>
                  <a:pt x="194" y="213"/>
                </a:lnTo>
                <a:lnTo>
                  <a:pt x="194" y="256"/>
                </a:lnTo>
                <a:lnTo>
                  <a:pt x="194" y="260"/>
                </a:lnTo>
                <a:lnTo>
                  <a:pt x="211" y="260"/>
                </a:lnTo>
                <a:lnTo>
                  <a:pt x="211" y="275"/>
                </a:lnTo>
                <a:lnTo>
                  <a:pt x="218" y="275"/>
                </a:lnTo>
                <a:lnTo>
                  <a:pt x="218" y="303"/>
                </a:lnTo>
                <a:lnTo>
                  <a:pt x="249" y="303"/>
                </a:lnTo>
                <a:lnTo>
                  <a:pt x="249" y="312"/>
                </a:lnTo>
                <a:lnTo>
                  <a:pt x="256" y="312"/>
                </a:lnTo>
                <a:lnTo>
                  <a:pt x="256" y="322"/>
                </a:lnTo>
                <a:lnTo>
                  <a:pt x="277" y="322"/>
                </a:lnTo>
                <a:lnTo>
                  <a:pt x="277" y="348"/>
                </a:lnTo>
                <a:lnTo>
                  <a:pt x="284" y="348"/>
                </a:lnTo>
                <a:lnTo>
                  <a:pt x="284" y="367"/>
                </a:lnTo>
                <a:lnTo>
                  <a:pt x="291" y="367"/>
                </a:lnTo>
                <a:lnTo>
                  <a:pt x="291" y="376"/>
                </a:lnTo>
                <a:lnTo>
                  <a:pt x="296" y="376"/>
                </a:lnTo>
                <a:lnTo>
                  <a:pt x="296" y="395"/>
                </a:lnTo>
                <a:lnTo>
                  <a:pt x="303" y="395"/>
                </a:lnTo>
                <a:lnTo>
                  <a:pt x="303" y="426"/>
                </a:lnTo>
                <a:lnTo>
                  <a:pt x="310" y="426"/>
                </a:lnTo>
                <a:lnTo>
                  <a:pt x="310" y="445"/>
                </a:lnTo>
                <a:lnTo>
                  <a:pt x="320" y="445"/>
                </a:lnTo>
                <a:lnTo>
                  <a:pt x="320" y="469"/>
                </a:lnTo>
                <a:lnTo>
                  <a:pt x="329" y="469"/>
                </a:lnTo>
                <a:lnTo>
                  <a:pt x="329" y="497"/>
                </a:lnTo>
                <a:lnTo>
                  <a:pt x="341" y="497"/>
                </a:lnTo>
                <a:lnTo>
                  <a:pt x="341" y="516"/>
                </a:lnTo>
                <a:lnTo>
                  <a:pt x="355" y="516"/>
                </a:lnTo>
                <a:lnTo>
                  <a:pt x="355" y="535"/>
                </a:lnTo>
                <a:lnTo>
                  <a:pt x="365" y="535"/>
                </a:lnTo>
                <a:lnTo>
                  <a:pt x="365" y="556"/>
                </a:lnTo>
                <a:lnTo>
                  <a:pt x="376" y="556"/>
                </a:lnTo>
                <a:lnTo>
                  <a:pt x="376" y="587"/>
                </a:lnTo>
                <a:lnTo>
                  <a:pt x="391" y="587"/>
                </a:lnTo>
                <a:lnTo>
                  <a:pt x="391" y="623"/>
                </a:lnTo>
                <a:lnTo>
                  <a:pt x="395" y="623"/>
                </a:lnTo>
                <a:lnTo>
                  <a:pt x="395" y="642"/>
                </a:lnTo>
                <a:lnTo>
                  <a:pt x="402" y="642"/>
                </a:lnTo>
                <a:lnTo>
                  <a:pt x="402" y="658"/>
                </a:lnTo>
                <a:lnTo>
                  <a:pt x="409" y="658"/>
                </a:lnTo>
                <a:lnTo>
                  <a:pt x="412" y="658"/>
                </a:lnTo>
                <a:lnTo>
                  <a:pt x="412" y="677"/>
                </a:lnTo>
                <a:lnTo>
                  <a:pt x="419" y="677"/>
                </a:lnTo>
                <a:lnTo>
                  <a:pt x="419" y="689"/>
                </a:lnTo>
                <a:lnTo>
                  <a:pt x="424" y="689"/>
                </a:lnTo>
                <a:lnTo>
                  <a:pt x="424" y="710"/>
                </a:lnTo>
                <a:lnTo>
                  <a:pt x="440" y="710"/>
                </a:lnTo>
                <a:lnTo>
                  <a:pt x="440" y="729"/>
                </a:lnTo>
                <a:lnTo>
                  <a:pt x="445" y="729"/>
                </a:lnTo>
                <a:lnTo>
                  <a:pt x="445" y="769"/>
                </a:lnTo>
                <a:lnTo>
                  <a:pt x="452" y="769"/>
                </a:lnTo>
                <a:lnTo>
                  <a:pt x="452" y="819"/>
                </a:lnTo>
                <a:lnTo>
                  <a:pt x="492" y="819"/>
                </a:lnTo>
                <a:lnTo>
                  <a:pt x="495" y="819"/>
                </a:lnTo>
                <a:lnTo>
                  <a:pt x="495" y="838"/>
                </a:lnTo>
                <a:lnTo>
                  <a:pt x="509" y="838"/>
                </a:lnTo>
                <a:lnTo>
                  <a:pt x="509" y="859"/>
                </a:lnTo>
                <a:lnTo>
                  <a:pt x="523" y="859"/>
                </a:lnTo>
                <a:lnTo>
                  <a:pt x="523" y="878"/>
                </a:lnTo>
                <a:lnTo>
                  <a:pt x="551" y="878"/>
                </a:lnTo>
                <a:lnTo>
                  <a:pt x="551" y="895"/>
                </a:lnTo>
                <a:lnTo>
                  <a:pt x="566" y="895"/>
                </a:lnTo>
                <a:lnTo>
                  <a:pt x="566" y="916"/>
                </a:lnTo>
                <a:lnTo>
                  <a:pt x="573" y="916"/>
                </a:lnTo>
                <a:lnTo>
                  <a:pt x="573" y="926"/>
                </a:lnTo>
                <a:lnTo>
                  <a:pt x="592" y="926"/>
                </a:lnTo>
                <a:lnTo>
                  <a:pt x="594" y="926"/>
                </a:lnTo>
                <a:lnTo>
                  <a:pt x="594" y="959"/>
                </a:lnTo>
                <a:lnTo>
                  <a:pt x="594" y="966"/>
                </a:lnTo>
                <a:lnTo>
                  <a:pt x="608" y="966"/>
                </a:lnTo>
                <a:lnTo>
                  <a:pt x="608" y="999"/>
                </a:lnTo>
                <a:lnTo>
                  <a:pt x="641" y="999"/>
                </a:lnTo>
                <a:lnTo>
                  <a:pt x="641" y="1018"/>
                </a:lnTo>
                <a:lnTo>
                  <a:pt x="651" y="1018"/>
                </a:lnTo>
                <a:lnTo>
                  <a:pt x="651" y="1037"/>
                </a:lnTo>
                <a:lnTo>
                  <a:pt x="667" y="1037"/>
                </a:lnTo>
                <a:lnTo>
                  <a:pt x="667" y="1049"/>
                </a:lnTo>
                <a:lnTo>
                  <a:pt x="672" y="1049"/>
                </a:lnTo>
                <a:lnTo>
                  <a:pt x="672" y="1056"/>
                </a:lnTo>
                <a:lnTo>
                  <a:pt x="717" y="1056"/>
                </a:lnTo>
                <a:lnTo>
                  <a:pt x="717" y="1077"/>
                </a:lnTo>
                <a:lnTo>
                  <a:pt x="729" y="1077"/>
                </a:lnTo>
                <a:lnTo>
                  <a:pt x="729" y="1084"/>
                </a:lnTo>
                <a:lnTo>
                  <a:pt x="771" y="1084"/>
                </a:lnTo>
                <a:lnTo>
                  <a:pt x="771" y="1106"/>
                </a:lnTo>
                <a:lnTo>
                  <a:pt x="771" y="1108"/>
                </a:lnTo>
                <a:lnTo>
                  <a:pt x="866" y="1108"/>
                </a:lnTo>
                <a:lnTo>
                  <a:pt x="866" y="1141"/>
                </a:lnTo>
                <a:lnTo>
                  <a:pt x="875" y="1141"/>
                </a:lnTo>
                <a:lnTo>
                  <a:pt x="875" y="1160"/>
                </a:lnTo>
                <a:lnTo>
                  <a:pt x="887" y="1160"/>
                </a:lnTo>
                <a:lnTo>
                  <a:pt x="887" y="1179"/>
                </a:lnTo>
                <a:lnTo>
                  <a:pt x="906" y="1179"/>
                </a:lnTo>
                <a:lnTo>
                  <a:pt x="906" y="1198"/>
                </a:lnTo>
                <a:lnTo>
                  <a:pt x="937" y="1198"/>
                </a:lnTo>
                <a:lnTo>
                  <a:pt x="937" y="1210"/>
                </a:lnTo>
                <a:lnTo>
                  <a:pt x="944" y="1210"/>
                </a:lnTo>
                <a:lnTo>
                  <a:pt x="944" y="1217"/>
                </a:lnTo>
                <a:lnTo>
                  <a:pt x="956" y="1217"/>
                </a:lnTo>
                <a:lnTo>
                  <a:pt x="956" y="1229"/>
                </a:lnTo>
                <a:lnTo>
                  <a:pt x="963" y="1229"/>
                </a:lnTo>
                <a:lnTo>
                  <a:pt x="963" y="1257"/>
                </a:lnTo>
                <a:lnTo>
                  <a:pt x="968" y="1257"/>
                </a:lnTo>
                <a:lnTo>
                  <a:pt x="968" y="1286"/>
                </a:lnTo>
                <a:lnTo>
                  <a:pt x="977" y="1286"/>
                </a:lnTo>
                <a:lnTo>
                  <a:pt x="980" y="1286"/>
                </a:lnTo>
                <a:lnTo>
                  <a:pt x="980" y="1305"/>
                </a:lnTo>
                <a:lnTo>
                  <a:pt x="991" y="1305"/>
                </a:lnTo>
                <a:lnTo>
                  <a:pt x="991" y="1321"/>
                </a:lnTo>
                <a:lnTo>
                  <a:pt x="998" y="1321"/>
                </a:lnTo>
                <a:lnTo>
                  <a:pt x="998" y="1349"/>
                </a:lnTo>
                <a:lnTo>
                  <a:pt x="1006" y="1349"/>
                </a:lnTo>
                <a:lnTo>
                  <a:pt x="1006" y="1368"/>
                </a:lnTo>
                <a:lnTo>
                  <a:pt x="1027" y="1368"/>
                </a:lnTo>
                <a:lnTo>
                  <a:pt x="1027" y="1399"/>
                </a:lnTo>
                <a:lnTo>
                  <a:pt x="1077" y="1399"/>
                </a:lnTo>
                <a:lnTo>
                  <a:pt x="1077" y="1409"/>
                </a:lnTo>
                <a:lnTo>
                  <a:pt x="1091" y="1409"/>
                </a:lnTo>
                <a:lnTo>
                  <a:pt x="1091" y="1428"/>
                </a:lnTo>
                <a:lnTo>
                  <a:pt x="1098" y="1428"/>
                </a:lnTo>
                <a:lnTo>
                  <a:pt x="1098" y="1437"/>
                </a:lnTo>
                <a:lnTo>
                  <a:pt x="1105" y="1437"/>
                </a:lnTo>
                <a:lnTo>
                  <a:pt x="1105" y="1444"/>
                </a:lnTo>
                <a:lnTo>
                  <a:pt x="1173" y="1444"/>
                </a:lnTo>
                <a:lnTo>
                  <a:pt x="1173" y="1466"/>
                </a:lnTo>
                <a:lnTo>
                  <a:pt x="1266" y="1466"/>
                </a:lnTo>
                <a:lnTo>
                  <a:pt x="1266" y="1482"/>
                </a:lnTo>
                <a:lnTo>
                  <a:pt x="1304" y="1482"/>
                </a:lnTo>
                <a:lnTo>
                  <a:pt x="1304" y="1503"/>
                </a:lnTo>
                <a:lnTo>
                  <a:pt x="1311" y="1503"/>
                </a:lnTo>
                <a:lnTo>
                  <a:pt x="1311" y="1534"/>
                </a:lnTo>
                <a:lnTo>
                  <a:pt x="1346" y="1534"/>
                </a:lnTo>
                <a:lnTo>
                  <a:pt x="1346" y="1541"/>
                </a:lnTo>
                <a:lnTo>
                  <a:pt x="1353" y="1541"/>
                </a:lnTo>
                <a:lnTo>
                  <a:pt x="1353" y="1551"/>
                </a:lnTo>
                <a:lnTo>
                  <a:pt x="1353" y="1553"/>
                </a:lnTo>
                <a:lnTo>
                  <a:pt x="1403" y="1553"/>
                </a:lnTo>
                <a:lnTo>
                  <a:pt x="1403" y="1570"/>
                </a:lnTo>
                <a:lnTo>
                  <a:pt x="1436" y="1570"/>
                </a:lnTo>
                <a:lnTo>
                  <a:pt x="1436" y="1591"/>
                </a:lnTo>
                <a:lnTo>
                  <a:pt x="1486" y="1591"/>
                </a:lnTo>
                <a:lnTo>
                  <a:pt x="1486" y="1608"/>
                </a:lnTo>
                <a:lnTo>
                  <a:pt x="1509" y="1608"/>
                </a:lnTo>
                <a:lnTo>
                  <a:pt x="1512" y="1608"/>
                </a:lnTo>
                <a:lnTo>
                  <a:pt x="1512" y="1624"/>
                </a:lnTo>
                <a:lnTo>
                  <a:pt x="1531" y="1624"/>
                </a:lnTo>
                <a:lnTo>
                  <a:pt x="1531" y="1643"/>
                </a:lnTo>
                <a:lnTo>
                  <a:pt x="1545" y="1643"/>
                </a:lnTo>
                <a:lnTo>
                  <a:pt x="1545" y="1662"/>
                </a:lnTo>
                <a:lnTo>
                  <a:pt x="1568" y="1662"/>
                </a:lnTo>
                <a:lnTo>
                  <a:pt x="1568" y="1700"/>
                </a:lnTo>
                <a:lnTo>
                  <a:pt x="1599" y="1700"/>
                </a:lnTo>
                <a:lnTo>
                  <a:pt x="1599" y="1719"/>
                </a:lnTo>
                <a:lnTo>
                  <a:pt x="1630" y="1719"/>
                </a:lnTo>
                <a:lnTo>
                  <a:pt x="1630" y="1750"/>
                </a:lnTo>
                <a:lnTo>
                  <a:pt x="1637" y="1750"/>
                </a:lnTo>
                <a:lnTo>
                  <a:pt x="1637" y="1759"/>
                </a:lnTo>
                <a:lnTo>
                  <a:pt x="1644" y="1759"/>
                </a:lnTo>
                <a:lnTo>
                  <a:pt x="1644" y="1785"/>
                </a:lnTo>
                <a:lnTo>
                  <a:pt x="1682" y="1785"/>
                </a:lnTo>
                <a:lnTo>
                  <a:pt x="1682" y="1795"/>
                </a:lnTo>
                <a:lnTo>
                  <a:pt x="1689" y="1795"/>
                </a:lnTo>
                <a:lnTo>
                  <a:pt x="1689" y="1804"/>
                </a:lnTo>
                <a:lnTo>
                  <a:pt x="1824" y="1804"/>
                </a:lnTo>
                <a:lnTo>
                  <a:pt x="1824" y="1825"/>
                </a:lnTo>
                <a:lnTo>
                  <a:pt x="1867" y="1825"/>
                </a:lnTo>
                <a:lnTo>
                  <a:pt x="1867" y="1844"/>
                </a:lnTo>
                <a:lnTo>
                  <a:pt x="1907" y="1844"/>
                </a:lnTo>
                <a:lnTo>
                  <a:pt x="1907" y="1861"/>
                </a:lnTo>
                <a:lnTo>
                  <a:pt x="1914" y="1861"/>
                </a:lnTo>
                <a:lnTo>
                  <a:pt x="1914" y="1882"/>
                </a:lnTo>
                <a:lnTo>
                  <a:pt x="2046" y="1882"/>
                </a:lnTo>
                <a:lnTo>
                  <a:pt x="2046" y="1896"/>
                </a:lnTo>
                <a:lnTo>
                  <a:pt x="2046" y="1899"/>
                </a:lnTo>
                <a:lnTo>
                  <a:pt x="2079" y="1899"/>
                </a:lnTo>
                <a:lnTo>
                  <a:pt x="2079" y="1911"/>
                </a:lnTo>
                <a:lnTo>
                  <a:pt x="2084" y="1911"/>
                </a:lnTo>
                <a:lnTo>
                  <a:pt x="2084" y="1939"/>
                </a:lnTo>
                <a:lnTo>
                  <a:pt x="2091" y="1939"/>
                </a:lnTo>
                <a:lnTo>
                  <a:pt x="2091" y="1951"/>
                </a:lnTo>
                <a:lnTo>
                  <a:pt x="2134" y="1951"/>
                </a:lnTo>
                <a:lnTo>
                  <a:pt x="2134" y="1967"/>
                </a:lnTo>
                <a:lnTo>
                  <a:pt x="2141" y="1967"/>
                </a:lnTo>
                <a:lnTo>
                  <a:pt x="2141" y="1996"/>
                </a:lnTo>
                <a:lnTo>
                  <a:pt x="2148" y="1996"/>
                </a:lnTo>
                <a:lnTo>
                  <a:pt x="2148" y="2005"/>
                </a:lnTo>
                <a:lnTo>
                  <a:pt x="2162" y="2005"/>
                </a:lnTo>
                <a:lnTo>
                  <a:pt x="2162" y="2022"/>
                </a:lnTo>
                <a:lnTo>
                  <a:pt x="2172" y="2022"/>
                </a:lnTo>
                <a:lnTo>
                  <a:pt x="2172" y="2043"/>
                </a:lnTo>
                <a:lnTo>
                  <a:pt x="2202" y="2043"/>
                </a:lnTo>
                <a:lnTo>
                  <a:pt x="2202" y="2062"/>
                </a:lnTo>
                <a:lnTo>
                  <a:pt x="2271" y="2062"/>
                </a:lnTo>
                <a:lnTo>
                  <a:pt x="2271" y="2076"/>
                </a:lnTo>
                <a:lnTo>
                  <a:pt x="2325" y="2076"/>
                </a:lnTo>
                <a:lnTo>
                  <a:pt x="2325" y="2098"/>
                </a:lnTo>
                <a:lnTo>
                  <a:pt x="2340" y="2098"/>
                </a:lnTo>
                <a:lnTo>
                  <a:pt x="2340" y="2107"/>
                </a:lnTo>
                <a:lnTo>
                  <a:pt x="2347" y="2107"/>
                </a:lnTo>
                <a:lnTo>
                  <a:pt x="2347" y="2121"/>
                </a:lnTo>
                <a:lnTo>
                  <a:pt x="2347" y="2124"/>
                </a:lnTo>
                <a:lnTo>
                  <a:pt x="2366" y="2124"/>
                </a:lnTo>
                <a:lnTo>
                  <a:pt x="2366" y="2140"/>
                </a:lnTo>
                <a:lnTo>
                  <a:pt x="2382" y="2140"/>
                </a:lnTo>
                <a:lnTo>
                  <a:pt x="2382" y="2171"/>
                </a:lnTo>
                <a:lnTo>
                  <a:pt x="2451" y="2171"/>
                </a:lnTo>
                <a:lnTo>
                  <a:pt x="2451" y="2188"/>
                </a:lnTo>
                <a:lnTo>
                  <a:pt x="2489" y="2188"/>
                </a:lnTo>
                <a:lnTo>
                  <a:pt x="2489" y="2214"/>
                </a:lnTo>
                <a:lnTo>
                  <a:pt x="2496" y="2214"/>
                </a:lnTo>
                <a:lnTo>
                  <a:pt x="2496" y="2223"/>
                </a:lnTo>
                <a:lnTo>
                  <a:pt x="2505" y="2223"/>
                </a:lnTo>
                <a:lnTo>
                  <a:pt x="2505" y="2244"/>
                </a:lnTo>
                <a:lnTo>
                  <a:pt x="2581" y="2244"/>
                </a:lnTo>
                <a:lnTo>
                  <a:pt x="2581" y="2273"/>
                </a:lnTo>
                <a:lnTo>
                  <a:pt x="2775" y="2273"/>
                </a:lnTo>
                <a:lnTo>
                  <a:pt x="2775" y="2301"/>
                </a:lnTo>
                <a:lnTo>
                  <a:pt x="2796" y="2301"/>
                </a:lnTo>
                <a:lnTo>
                  <a:pt x="2796" y="2360"/>
                </a:lnTo>
                <a:lnTo>
                  <a:pt x="2796" y="2368"/>
                </a:lnTo>
                <a:lnTo>
                  <a:pt x="2877" y="2368"/>
                </a:lnTo>
                <a:lnTo>
                  <a:pt x="2877" y="2401"/>
                </a:lnTo>
                <a:lnTo>
                  <a:pt x="3191" y="2401"/>
                </a:lnTo>
                <a:lnTo>
                  <a:pt x="3191" y="2448"/>
                </a:lnTo>
                <a:lnTo>
                  <a:pt x="4454" y="2448"/>
                </a:lnTo>
              </a:path>
            </a:pathLst>
          </a:custGeom>
          <a:noFill/>
          <a:ln w="25400" cap="flat">
            <a:solidFill>
              <a:srgbClr val="00B0F0"/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en-US" b="1" dirty="0">
              <a:latin typeface="+mn-lt"/>
              <a:ea typeface="+mn-ea"/>
              <a:cs typeface="+mn-cs"/>
            </a:endParaRPr>
          </a:p>
        </p:txBody>
      </p:sp>
      <p:sp>
        <p:nvSpPr>
          <p:cNvPr id="310" name="Freeform 105"/>
          <p:cNvSpPr>
            <a:spLocks/>
          </p:cNvSpPr>
          <p:nvPr/>
        </p:nvSpPr>
        <p:spPr bwMode="auto">
          <a:xfrm>
            <a:off x="1620838" y="1225550"/>
            <a:ext cx="6646862" cy="3690938"/>
          </a:xfrm>
          <a:custGeom>
            <a:avLst/>
            <a:gdLst>
              <a:gd name="T0" fmla="*/ 67 w 4691"/>
              <a:gd name="T1" fmla="*/ 19 h 2605"/>
              <a:gd name="T2" fmla="*/ 119 w 4691"/>
              <a:gd name="T3" fmla="*/ 57 h 2605"/>
              <a:gd name="T4" fmla="*/ 159 w 4691"/>
              <a:gd name="T5" fmla="*/ 98 h 2605"/>
              <a:gd name="T6" fmla="*/ 182 w 4691"/>
              <a:gd name="T7" fmla="*/ 128 h 2605"/>
              <a:gd name="T8" fmla="*/ 201 w 4691"/>
              <a:gd name="T9" fmla="*/ 230 h 2605"/>
              <a:gd name="T10" fmla="*/ 216 w 4691"/>
              <a:gd name="T11" fmla="*/ 289 h 2605"/>
              <a:gd name="T12" fmla="*/ 246 w 4691"/>
              <a:gd name="T13" fmla="*/ 349 h 2605"/>
              <a:gd name="T14" fmla="*/ 261 w 4691"/>
              <a:gd name="T15" fmla="*/ 434 h 2605"/>
              <a:gd name="T16" fmla="*/ 279 w 4691"/>
              <a:gd name="T17" fmla="*/ 481 h 2605"/>
              <a:gd name="T18" fmla="*/ 308 w 4691"/>
              <a:gd name="T19" fmla="*/ 529 h 2605"/>
              <a:gd name="T20" fmla="*/ 331 w 4691"/>
              <a:gd name="T21" fmla="*/ 583 h 2605"/>
              <a:gd name="T22" fmla="*/ 346 w 4691"/>
              <a:gd name="T23" fmla="*/ 637 h 2605"/>
              <a:gd name="T24" fmla="*/ 367 w 4691"/>
              <a:gd name="T25" fmla="*/ 680 h 2605"/>
              <a:gd name="T26" fmla="*/ 402 w 4691"/>
              <a:gd name="T27" fmla="*/ 725 h 2605"/>
              <a:gd name="T28" fmla="*/ 419 w 4691"/>
              <a:gd name="T29" fmla="*/ 756 h 2605"/>
              <a:gd name="T30" fmla="*/ 447 w 4691"/>
              <a:gd name="T31" fmla="*/ 780 h 2605"/>
              <a:gd name="T32" fmla="*/ 469 w 4691"/>
              <a:gd name="T33" fmla="*/ 839 h 2605"/>
              <a:gd name="T34" fmla="*/ 488 w 4691"/>
              <a:gd name="T35" fmla="*/ 879 h 2605"/>
              <a:gd name="T36" fmla="*/ 516 w 4691"/>
              <a:gd name="T37" fmla="*/ 915 h 2605"/>
              <a:gd name="T38" fmla="*/ 573 w 4691"/>
              <a:gd name="T39" fmla="*/ 943 h 2605"/>
              <a:gd name="T40" fmla="*/ 641 w 4691"/>
              <a:gd name="T41" fmla="*/ 988 h 2605"/>
              <a:gd name="T42" fmla="*/ 686 w 4691"/>
              <a:gd name="T43" fmla="*/ 1023 h 2605"/>
              <a:gd name="T44" fmla="*/ 731 w 4691"/>
              <a:gd name="T45" fmla="*/ 1064 h 2605"/>
              <a:gd name="T46" fmla="*/ 762 w 4691"/>
              <a:gd name="T47" fmla="*/ 1113 h 2605"/>
              <a:gd name="T48" fmla="*/ 819 w 4691"/>
              <a:gd name="T49" fmla="*/ 1166 h 2605"/>
              <a:gd name="T50" fmla="*/ 840 w 4691"/>
              <a:gd name="T51" fmla="*/ 1196 h 2605"/>
              <a:gd name="T52" fmla="*/ 918 w 4691"/>
              <a:gd name="T53" fmla="*/ 1258 h 2605"/>
              <a:gd name="T54" fmla="*/ 935 w 4691"/>
              <a:gd name="T55" fmla="*/ 1296 h 2605"/>
              <a:gd name="T56" fmla="*/ 963 w 4691"/>
              <a:gd name="T57" fmla="*/ 1336 h 2605"/>
              <a:gd name="T58" fmla="*/ 1010 w 4691"/>
              <a:gd name="T59" fmla="*/ 1372 h 2605"/>
              <a:gd name="T60" fmla="*/ 1055 w 4691"/>
              <a:gd name="T61" fmla="*/ 1405 h 2605"/>
              <a:gd name="T62" fmla="*/ 1089 w 4691"/>
              <a:gd name="T63" fmla="*/ 1431 h 2605"/>
              <a:gd name="T64" fmla="*/ 1133 w 4691"/>
              <a:gd name="T65" fmla="*/ 1462 h 2605"/>
              <a:gd name="T66" fmla="*/ 1186 w 4691"/>
              <a:gd name="T67" fmla="*/ 1502 h 2605"/>
              <a:gd name="T68" fmla="*/ 1233 w 4691"/>
              <a:gd name="T69" fmla="*/ 1578 h 2605"/>
              <a:gd name="T70" fmla="*/ 1261 w 4691"/>
              <a:gd name="T71" fmla="*/ 1637 h 2605"/>
              <a:gd name="T72" fmla="*/ 1406 w 4691"/>
              <a:gd name="T73" fmla="*/ 1689 h 2605"/>
              <a:gd name="T74" fmla="*/ 1562 w 4691"/>
              <a:gd name="T75" fmla="*/ 1732 h 2605"/>
              <a:gd name="T76" fmla="*/ 1607 w 4691"/>
              <a:gd name="T77" fmla="*/ 1786 h 2605"/>
              <a:gd name="T78" fmla="*/ 1673 w 4691"/>
              <a:gd name="T79" fmla="*/ 1807 h 2605"/>
              <a:gd name="T80" fmla="*/ 1758 w 4691"/>
              <a:gd name="T81" fmla="*/ 1859 h 2605"/>
              <a:gd name="T82" fmla="*/ 1812 w 4691"/>
              <a:gd name="T83" fmla="*/ 1900 h 2605"/>
              <a:gd name="T84" fmla="*/ 1843 w 4691"/>
              <a:gd name="T85" fmla="*/ 1954 h 2605"/>
              <a:gd name="T86" fmla="*/ 2037 w 4691"/>
              <a:gd name="T87" fmla="*/ 1994 h 2605"/>
              <a:gd name="T88" fmla="*/ 2174 w 4691"/>
              <a:gd name="T89" fmla="*/ 2035 h 2605"/>
              <a:gd name="T90" fmla="*/ 2347 w 4691"/>
              <a:gd name="T91" fmla="*/ 2075 h 2605"/>
              <a:gd name="T92" fmla="*/ 2503 w 4691"/>
              <a:gd name="T93" fmla="*/ 2153 h 2605"/>
              <a:gd name="T94" fmla="*/ 2669 w 4691"/>
              <a:gd name="T95" fmla="*/ 2205 h 2605"/>
              <a:gd name="T96" fmla="*/ 2797 w 4691"/>
              <a:gd name="T97" fmla="*/ 2257 h 2605"/>
              <a:gd name="T98" fmla="*/ 3220 w 4691"/>
              <a:gd name="T99" fmla="*/ 2333 h 2605"/>
              <a:gd name="T100" fmla="*/ 3580 w 4691"/>
              <a:gd name="T101" fmla="*/ 2449 h 2605"/>
              <a:gd name="T102" fmla="*/ 4424 w 4691"/>
              <a:gd name="T103" fmla="*/ 2605 h 2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691" h="2605">
                <a:moveTo>
                  <a:pt x="0" y="0"/>
                </a:moveTo>
                <a:lnTo>
                  <a:pt x="43" y="0"/>
                </a:lnTo>
                <a:lnTo>
                  <a:pt x="43" y="19"/>
                </a:lnTo>
                <a:lnTo>
                  <a:pt x="67" y="19"/>
                </a:lnTo>
                <a:lnTo>
                  <a:pt x="67" y="41"/>
                </a:lnTo>
                <a:lnTo>
                  <a:pt x="104" y="41"/>
                </a:lnTo>
                <a:lnTo>
                  <a:pt x="104" y="57"/>
                </a:lnTo>
                <a:lnTo>
                  <a:pt x="119" y="57"/>
                </a:lnTo>
                <a:lnTo>
                  <a:pt x="119" y="67"/>
                </a:lnTo>
                <a:lnTo>
                  <a:pt x="147" y="67"/>
                </a:lnTo>
                <a:lnTo>
                  <a:pt x="147" y="98"/>
                </a:lnTo>
                <a:lnTo>
                  <a:pt x="159" y="98"/>
                </a:lnTo>
                <a:lnTo>
                  <a:pt x="159" y="109"/>
                </a:lnTo>
                <a:lnTo>
                  <a:pt x="173" y="109"/>
                </a:lnTo>
                <a:lnTo>
                  <a:pt x="173" y="128"/>
                </a:lnTo>
                <a:lnTo>
                  <a:pt x="182" y="128"/>
                </a:lnTo>
                <a:lnTo>
                  <a:pt x="182" y="166"/>
                </a:lnTo>
                <a:lnTo>
                  <a:pt x="190" y="166"/>
                </a:lnTo>
                <a:lnTo>
                  <a:pt x="190" y="230"/>
                </a:lnTo>
                <a:lnTo>
                  <a:pt x="201" y="230"/>
                </a:lnTo>
                <a:lnTo>
                  <a:pt x="201" y="268"/>
                </a:lnTo>
                <a:lnTo>
                  <a:pt x="211" y="268"/>
                </a:lnTo>
                <a:lnTo>
                  <a:pt x="211" y="289"/>
                </a:lnTo>
                <a:lnTo>
                  <a:pt x="216" y="289"/>
                </a:lnTo>
                <a:lnTo>
                  <a:pt x="216" y="327"/>
                </a:lnTo>
                <a:lnTo>
                  <a:pt x="232" y="327"/>
                </a:lnTo>
                <a:lnTo>
                  <a:pt x="232" y="349"/>
                </a:lnTo>
                <a:lnTo>
                  <a:pt x="246" y="349"/>
                </a:lnTo>
                <a:lnTo>
                  <a:pt x="246" y="384"/>
                </a:lnTo>
                <a:lnTo>
                  <a:pt x="253" y="384"/>
                </a:lnTo>
                <a:lnTo>
                  <a:pt x="253" y="434"/>
                </a:lnTo>
                <a:lnTo>
                  <a:pt x="261" y="434"/>
                </a:lnTo>
                <a:lnTo>
                  <a:pt x="261" y="450"/>
                </a:lnTo>
                <a:lnTo>
                  <a:pt x="275" y="450"/>
                </a:lnTo>
                <a:lnTo>
                  <a:pt x="275" y="481"/>
                </a:lnTo>
                <a:lnTo>
                  <a:pt x="279" y="481"/>
                </a:lnTo>
                <a:lnTo>
                  <a:pt x="279" y="491"/>
                </a:lnTo>
                <a:lnTo>
                  <a:pt x="301" y="491"/>
                </a:lnTo>
                <a:lnTo>
                  <a:pt x="301" y="529"/>
                </a:lnTo>
                <a:lnTo>
                  <a:pt x="308" y="529"/>
                </a:lnTo>
                <a:lnTo>
                  <a:pt x="308" y="543"/>
                </a:lnTo>
                <a:lnTo>
                  <a:pt x="322" y="543"/>
                </a:lnTo>
                <a:lnTo>
                  <a:pt x="322" y="583"/>
                </a:lnTo>
                <a:lnTo>
                  <a:pt x="331" y="583"/>
                </a:lnTo>
                <a:lnTo>
                  <a:pt x="331" y="614"/>
                </a:lnTo>
                <a:lnTo>
                  <a:pt x="339" y="614"/>
                </a:lnTo>
                <a:lnTo>
                  <a:pt x="339" y="637"/>
                </a:lnTo>
                <a:lnTo>
                  <a:pt x="346" y="637"/>
                </a:lnTo>
                <a:lnTo>
                  <a:pt x="346" y="654"/>
                </a:lnTo>
                <a:lnTo>
                  <a:pt x="360" y="654"/>
                </a:lnTo>
                <a:lnTo>
                  <a:pt x="360" y="680"/>
                </a:lnTo>
                <a:lnTo>
                  <a:pt x="367" y="680"/>
                </a:lnTo>
                <a:lnTo>
                  <a:pt x="367" y="697"/>
                </a:lnTo>
                <a:lnTo>
                  <a:pt x="374" y="697"/>
                </a:lnTo>
                <a:lnTo>
                  <a:pt x="374" y="725"/>
                </a:lnTo>
                <a:lnTo>
                  <a:pt x="402" y="725"/>
                </a:lnTo>
                <a:lnTo>
                  <a:pt x="402" y="744"/>
                </a:lnTo>
                <a:lnTo>
                  <a:pt x="412" y="744"/>
                </a:lnTo>
                <a:lnTo>
                  <a:pt x="412" y="756"/>
                </a:lnTo>
                <a:lnTo>
                  <a:pt x="419" y="756"/>
                </a:lnTo>
                <a:lnTo>
                  <a:pt x="419" y="763"/>
                </a:lnTo>
                <a:lnTo>
                  <a:pt x="440" y="763"/>
                </a:lnTo>
                <a:lnTo>
                  <a:pt x="440" y="780"/>
                </a:lnTo>
                <a:lnTo>
                  <a:pt x="447" y="780"/>
                </a:lnTo>
                <a:lnTo>
                  <a:pt x="447" y="803"/>
                </a:lnTo>
                <a:lnTo>
                  <a:pt x="462" y="803"/>
                </a:lnTo>
                <a:lnTo>
                  <a:pt x="462" y="839"/>
                </a:lnTo>
                <a:lnTo>
                  <a:pt x="469" y="839"/>
                </a:lnTo>
                <a:lnTo>
                  <a:pt x="469" y="860"/>
                </a:lnTo>
                <a:lnTo>
                  <a:pt x="476" y="860"/>
                </a:lnTo>
                <a:lnTo>
                  <a:pt x="476" y="879"/>
                </a:lnTo>
                <a:lnTo>
                  <a:pt x="488" y="879"/>
                </a:lnTo>
                <a:lnTo>
                  <a:pt x="488" y="893"/>
                </a:lnTo>
                <a:lnTo>
                  <a:pt x="502" y="893"/>
                </a:lnTo>
                <a:lnTo>
                  <a:pt x="502" y="915"/>
                </a:lnTo>
                <a:lnTo>
                  <a:pt x="516" y="915"/>
                </a:lnTo>
                <a:lnTo>
                  <a:pt x="516" y="924"/>
                </a:lnTo>
                <a:lnTo>
                  <a:pt x="530" y="924"/>
                </a:lnTo>
                <a:lnTo>
                  <a:pt x="530" y="943"/>
                </a:lnTo>
                <a:lnTo>
                  <a:pt x="573" y="943"/>
                </a:lnTo>
                <a:lnTo>
                  <a:pt x="573" y="967"/>
                </a:lnTo>
                <a:lnTo>
                  <a:pt x="618" y="967"/>
                </a:lnTo>
                <a:lnTo>
                  <a:pt x="618" y="988"/>
                </a:lnTo>
                <a:lnTo>
                  <a:pt x="641" y="988"/>
                </a:lnTo>
                <a:lnTo>
                  <a:pt x="641" y="1007"/>
                </a:lnTo>
                <a:lnTo>
                  <a:pt x="653" y="1007"/>
                </a:lnTo>
                <a:lnTo>
                  <a:pt x="653" y="1023"/>
                </a:lnTo>
                <a:lnTo>
                  <a:pt x="686" y="1023"/>
                </a:lnTo>
                <a:lnTo>
                  <a:pt x="686" y="1042"/>
                </a:lnTo>
                <a:lnTo>
                  <a:pt x="701" y="1042"/>
                </a:lnTo>
                <a:lnTo>
                  <a:pt x="701" y="1064"/>
                </a:lnTo>
                <a:lnTo>
                  <a:pt x="731" y="1064"/>
                </a:lnTo>
                <a:lnTo>
                  <a:pt x="731" y="1092"/>
                </a:lnTo>
                <a:lnTo>
                  <a:pt x="750" y="1092"/>
                </a:lnTo>
                <a:lnTo>
                  <a:pt x="750" y="1113"/>
                </a:lnTo>
                <a:lnTo>
                  <a:pt x="762" y="1113"/>
                </a:lnTo>
                <a:lnTo>
                  <a:pt x="762" y="1140"/>
                </a:lnTo>
                <a:lnTo>
                  <a:pt x="781" y="1140"/>
                </a:lnTo>
                <a:lnTo>
                  <a:pt x="781" y="1166"/>
                </a:lnTo>
                <a:lnTo>
                  <a:pt x="819" y="1166"/>
                </a:lnTo>
                <a:lnTo>
                  <a:pt x="819" y="1180"/>
                </a:lnTo>
                <a:lnTo>
                  <a:pt x="828" y="1180"/>
                </a:lnTo>
                <a:lnTo>
                  <a:pt x="828" y="1196"/>
                </a:lnTo>
                <a:lnTo>
                  <a:pt x="840" y="1196"/>
                </a:lnTo>
                <a:lnTo>
                  <a:pt x="840" y="1225"/>
                </a:lnTo>
                <a:lnTo>
                  <a:pt x="904" y="1225"/>
                </a:lnTo>
                <a:lnTo>
                  <a:pt x="904" y="1258"/>
                </a:lnTo>
                <a:lnTo>
                  <a:pt x="918" y="1258"/>
                </a:lnTo>
                <a:lnTo>
                  <a:pt x="918" y="1274"/>
                </a:lnTo>
                <a:lnTo>
                  <a:pt x="930" y="1274"/>
                </a:lnTo>
                <a:lnTo>
                  <a:pt x="930" y="1296"/>
                </a:lnTo>
                <a:lnTo>
                  <a:pt x="935" y="1296"/>
                </a:lnTo>
                <a:lnTo>
                  <a:pt x="935" y="1305"/>
                </a:lnTo>
                <a:lnTo>
                  <a:pt x="935" y="1310"/>
                </a:lnTo>
                <a:lnTo>
                  <a:pt x="963" y="1310"/>
                </a:lnTo>
                <a:lnTo>
                  <a:pt x="963" y="1336"/>
                </a:lnTo>
                <a:lnTo>
                  <a:pt x="977" y="1336"/>
                </a:lnTo>
                <a:lnTo>
                  <a:pt x="977" y="1353"/>
                </a:lnTo>
                <a:lnTo>
                  <a:pt x="1010" y="1353"/>
                </a:lnTo>
                <a:lnTo>
                  <a:pt x="1010" y="1372"/>
                </a:lnTo>
                <a:lnTo>
                  <a:pt x="1029" y="1372"/>
                </a:lnTo>
                <a:lnTo>
                  <a:pt x="1029" y="1391"/>
                </a:lnTo>
                <a:lnTo>
                  <a:pt x="1055" y="1391"/>
                </a:lnTo>
                <a:lnTo>
                  <a:pt x="1055" y="1405"/>
                </a:lnTo>
                <a:lnTo>
                  <a:pt x="1074" y="1405"/>
                </a:lnTo>
                <a:lnTo>
                  <a:pt x="1074" y="1417"/>
                </a:lnTo>
                <a:lnTo>
                  <a:pt x="1089" y="1417"/>
                </a:lnTo>
                <a:lnTo>
                  <a:pt x="1089" y="1431"/>
                </a:lnTo>
                <a:lnTo>
                  <a:pt x="1110" y="1431"/>
                </a:lnTo>
                <a:lnTo>
                  <a:pt x="1110" y="1450"/>
                </a:lnTo>
                <a:lnTo>
                  <a:pt x="1133" y="1450"/>
                </a:lnTo>
                <a:lnTo>
                  <a:pt x="1133" y="1462"/>
                </a:lnTo>
                <a:lnTo>
                  <a:pt x="1155" y="1462"/>
                </a:lnTo>
                <a:lnTo>
                  <a:pt x="1155" y="1485"/>
                </a:lnTo>
                <a:lnTo>
                  <a:pt x="1186" y="1485"/>
                </a:lnTo>
                <a:lnTo>
                  <a:pt x="1186" y="1502"/>
                </a:lnTo>
                <a:lnTo>
                  <a:pt x="1219" y="1502"/>
                </a:lnTo>
                <a:lnTo>
                  <a:pt x="1219" y="1521"/>
                </a:lnTo>
                <a:lnTo>
                  <a:pt x="1233" y="1521"/>
                </a:lnTo>
                <a:lnTo>
                  <a:pt x="1233" y="1578"/>
                </a:lnTo>
                <a:lnTo>
                  <a:pt x="1247" y="1578"/>
                </a:lnTo>
                <a:lnTo>
                  <a:pt x="1247" y="1618"/>
                </a:lnTo>
                <a:lnTo>
                  <a:pt x="1261" y="1618"/>
                </a:lnTo>
                <a:lnTo>
                  <a:pt x="1261" y="1637"/>
                </a:lnTo>
                <a:lnTo>
                  <a:pt x="1368" y="1637"/>
                </a:lnTo>
                <a:lnTo>
                  <a:pt x="1368" y="1670"/>
                </a:lnTo>
                <a:lnTo>
                  <a:pt x="1406" y="1670"/>
                </a:lnTo>
                <a:lnTo>
                  <a:pt x="1406" y="1689"/>
                </a:lnTo>
                <a:lnTo>
                  <a:pt x="1500" y="1689"/>
                </a:lnTo>
                <a:lnTo>
                  <a:pt x="1500" y="1710"/>
                </a:lnTo>
                <a:lnTo>
                  <a:pt x="1562" y="1710"/>
                </a:lnTo>
                <a:lnTo>
                  <a:pt x="1562" y="1732"/>
                </a:lnTo>
                <a:lnTo>
                  <a:pt x="1566" y="1732"/>
                </a:lnTo>
                <a:lnTo>
                  <a:pt x="1566" y="1767"/>
                </a:lnTo>
                <a:lnTo>
                  <a:pt x="1607" y="1767"/>
                </a:lnTo>
                <a:lnTo>
                  <a:pt x="1607" y="1786"/>
                </a:lnTo>
                <a:lnTo>
                  <a:pt x="1654" y="1786"/>
                </a:lnTo>
                <a:lnTo>
                  <a:pt x="1654" y="1795"/>
                </a:lnTo>
                <a:lnTo>
                  <a:pt x="1673" y="1795"/>
                </a:lnTo>
                <a:lnTo>
                  <a:pt x="1673" y="1807"/>
                </a:lnTo>
                <a:lnTo>
                  <a:pt x="1751" y="1807"/>
                </a:lnTo>
                <a:lnTo>
                  <a:pt x="1751" y="1845"/>
                </a:lnTo>
                <a:lnTo>
                  <a:pt x="1758" y="1845"/>
                </a:lnTo>
                <a:lnTo>
                  <a:pt x="1758" y="1859"/>
                </a:lnTo>
                <a:lnTo>
                  <a:pt x="1793" y="1859"/>
                </a:lnTo>
                <a:lnTo>
                  <a:pt x="1793" y="1883"/>
                </a:lnTo>
                <a:lnTo>
                  <a:pt x="1812" y="1883"/>
                </a:lnTo>
                <a:lnTo>
                  <a:pt x="1812" y="1900"/>
                </a:lnTo>
                <a:lnTo>
                  <a:pt x="1822" y="1900"/>
                </a:lnTo>
                <a:lnTo>
                  <a:pt x="1822" y="1935"/>
                </a:lnTo>
                <a:lnTo>
                  <a:pt x="1843" y="1935"/>
                </a:lnTo>
                <a:lnTo>
                  <a:pt x="1843" y="1954"/>
                </a:lnTo>
                <a:lnTo>
                  <a:pt x="2021" y="1954"/>
                </a:lnTo>
                <a:lnTo>
                  <a:pt x="2021" y="1975"/>
                </a:lnTo>
                <a:lnTo>
                  <a:pt x="2037" y="1975"/>
                </a:lnTo>
                <a:lnTo>
                  <a:pt x="2037" y="1994"/>
                </a:lnTo>
                <a:lnTo>
                  <a:pt x="2056" y="1994"/>
                </a:lnTo>
                <a:lnTo>
                  <a:pt x="2056" y="2011"/>
                </a:lnTo>
                <a:lnTo>
                  <a:pt x="2174" y="2011"/>
                </a:lnTo>
                <a:lnTo>
                  <a:pt x="2174" y="2035"/>
                </a:lnTo>
                <a:lnTo>
                  <a:pt x="2229" y="2035"/>
                </a:lnTo>
                <a:lnTo>
                  <a:pt x="2229" y="2054"/>
                </a:lnTo>
                <a:lnTo>
                  <a:pt x="2347" y="2054"/>
                </a:lnTo>
                <a:lnTo>
                  <a:pt x="2347" y="2075"/>
                </a:lnTo>
                <a:lnTo>
                  <a:pt x="2437" y="2075"/>
                </a:lnTo>
                <a:lnTo>
                  <a:pt x="2437" y="2099"/>
                </a:lnTo>
                <a:lnTo>
                  <a:pt x="2503" y="2099"/>
                </a:lnTo>
                <a:lnTo>
                  <a:pt x="2503" y="2153"/>
                </a:lnTo>
                <a:lnTo>
                  <a:pt x="2539" y="2153"/>
                </a:lnTo>
                <a:lnTo>
                  <a:pt x="2539" y="2174"/>
                </a:lnTo>
                <a:lnTo>
                  <a:pt x="2669" y="2174"/>
                </a:lnTo>
                <a:lnTo>
                  <a:pt x="2669" y="2205"/>
                </a:lnTo>
                <a:lnTo>
                  <a:pt x="2678" y="2205"/>
                </a:lnTo>
                <a:lnTo>
                  <a:pt x="2678" y="2229"/>
                </a:lnTo>
                <a:lnTo>
                  <a:pt x="2797" y="2229"/>
                </a:lnTo>
                <a:lnTo>
                  <a:pt x="2797" y="2257"/>
                </a:lnTo>
                <a:lnTo>
                  <a:pt x="3215" y="2257"/>
                </a:lnTo>
                <a:lnTo>
                  <a:pt x="3215" y="2297"/>
                </a:lnTo>
                <a:lnTo>
                  <a:pt x="3220" y="2297"/>
                </a:lnTo>
                <a:lnTo>
                  <a:pt x="3220" y="2333"/>
                </a:lnTo>
                <a:lnTo>
                  <a:pt x="3561" y="2333"/>
                </a:lnTo>
                <a:lnTo>
                  <a:pt x="3561" y="2392"/>
                </a:lnTo>
                <a:lnTo>
                  <a:pt x="3580" y="2392"/>
                </a:lnTo>
                <a:lnTo>
                  <a:pt x="3580" y="2449"/>
                </a:lnTo>
                <a:lnTo>
                  <a:pt x="3615" y="2449"/>
                </a:lnTo>
                <a:lnTo>
                  <a:pt x="3615" y="2511"/>
                </a:lnTo>
                <a:lnTo>
                  <a:pt x="4424" y="2511"/>
                </a:lnTo>
                <a:lnTo>
                  <a:pt x="4424" y="2605"/>
                </a:lnTo>
                <a:lnTo>
                  <a:pt x="4691" y="2605"/>
                </a:ln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en-US" b="1" dirty="0">
              <a:latin typeface="+mn-lt"/>
              <a:ea typeface="+mn-ea"/>
              <a:cs typeface="+mn-cs"/>
            </a:endParaRPr>
          </a:p>
        </p:txBody>
      </p:sp>
      <p:grpSp>
        <p:nvGrpSpPr>
          <p:cNvPr id="311" name="Group 4205"/>
          <p:cNvGrpSpPr>
            <a:grpSpLocks/>
          </p:cNvGrpSpPr>
          <p:nvPr/>
        </p:nvGrpSpPr>
        <p:grpSpPr bwMode="auto">
          <a:xfrm>
            <a:off x="1716088" y="1217613"/>
            <a:ext cx="6565900" cy="3727450"/>
            <a:chOff x="9955213" y="1430338"/>
            <a:chExt cx="7356475" cy="4176712"/>
          </a:xfrm>
        </p:grpSpPr>
        <p:sp>
          <p:nvSpPr>
            <p:cNvPr id="312" name="Line 106"/>
            <p:cNvSpPr>
              <a:spLocks noChangeShapeType="1"/>
            </p:cNvSpPr>
            <p:nvPr/>
          </p:nvSpPr>
          <p:spPr bwMode="auto">
            <a:xfrm>
              <a:off x="10003236" y="1430338"/>
              <a:ext cx="0" cy="101393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3" name="Line 107"/>
            <p:cNvSpPr>
              <a:spLocks noChangeShapeType="1"/>
            </p:cNvSpPr>
            <p:nvPr/>
          </p:nvSpPr>
          <p:spPr bwMode="auto">
            <a:xfrm>
              <a:off x="9955213" y="1480145"/>
              <a:ext cx="96047" cy="0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4" name="Line 108"/>
            <p:cNvSpPr>
              <a:spLocks noChangeShapeType="1"/>
            </p:cNvSpPr>
            <p:nvPr/>
          </p:nvSpPr>
          <p:spPr bwMode="auto">
            <a:xfrm>
              <a:off x="10070824" y="1481924"/>
              <a:ext cx="0" cy="103173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5" name="Line 109"/>
            <p:cNvSpPr>
              <a:spLocks noChangeShapeType="1"/>
            </p:cNvSpPr>
            <p:nvPr/>
          </p:nvSpPr>
          <p:spPr bwMode="auto">
            <a:xfrm>
              <a:off x="10021022" y="1531731"/>
              <a:ext cx="99604" cy="0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6" name="Line 110"/>
            <p:cNvSpPr>
              <a:spLocks noChangeShapeType="1"/>
            </p:cNvSpPr>
            <p:nvPr/>
          </p:nvSpPr>
          <p:spPr bwMode="auto">
            <a:xfrm>
              <a:off x="10990384" y="3075763"/>
              <a:ext cx="0" cy="103173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7" name="Line 111"/>
            <p:cNvSpPr>
              <a:spLocks noChangeShapeType="1"/>
            </p:cNvSpPr>
            <p:nvPr/>
          </p:nvSpPr>
          <p:spPr bwMode="auto">
            <a:xfrm>
              <a:off x="10942360" y="3125570"/>
              <a:ext cx="97826" cy="0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8" name="Line 112"/>
            <p:cNvSpPr>
              <a:spLocks noChangeShapeType="1"/>
            </p:cNvSpPr>
            <p:nvPr/>
          </p:nvSpPr>
          <p:spPr bwMode="auto">
            <a:xfrm>
              <a:off x="11091766" y="3226965"/>
              <a:ext cx="0" cy="99615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9" name="Line 113"/>
            <p:cNvSpPr>
              <a:spLocks noChangeShapeType="1"/>
            </p:cNvSpPr>
            <p:nvPr/>
          </p:nvSpPr>
          <p:spPr bwMode="auto">
            <a:xfrm>
              <a:off x="11043744" y="3276772"/>
              <a:ext cx="97825" cy="0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0" name="Line 114"/>
            <p:cNvSpPr>
              <a:spLocks noChangeShapeType="1"/>
            </p:cNvSpPr>
            <p:nvPr/>
          </p:nvSpPr>
          <p:spPr bwMode="auto">
            <a:xfrm>
              <a:off x="11182478" y="3317685"/>
              <a:ext cx="0" cy="97837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1" name="Line 115"/>
            <p:cNvSpPr>
              <a:spLocks noChangeShapeType="1"/>
            </p:cNvSpPr>
            <p:nvPr/>
          </p:nvSpPr>
          <p:spPr bwMode="auto">
            <a:xfrm>
              <a:off x="11129119" y="3367492"/>
              <a:ext cx="103161" cy="0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2" name="Line 116"/>
            <p:cNvSpPr>
              <a:spLocks noChangeShapeType="1"/>
            </p:cNvSpPr>
            <p:nvPr/>
          </p:nvSpPr>
          <p:spPr bwMode="auto">
            <a:xfrm>
              <a:off x="13389776" y="4598448"/>
              <a:ext cx="0" cy="99615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3" name="Line 117"/>
            <p:cNvSpPr>
              <a:spLocks noChangeShapeType="1"/>
            </p:cNvSpPr>
            <p:nvPr/>
          </p:nvSpPr>
          <p:spPr bwMode="auto">
            <a:xfrm>
              <a:off x="13338195" y="4648256"/>
              <a:ext cx="101382" cy="0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4" name="Line 118"/>
            <p:cNvSpPr>
              <a:spLocks noChangeShapeType="1"/>
            </p:cNvSpPr>
            <p:nvPr/>
          </p:nvSpPr>
          <p:spPr bwMode="auto">
            <a:xfrm>
              <a:off x="13432463" y="4628689"/>
              <a:ext cx="0" cy="99615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5" name="Line 119"/>
            <p:cNvSpPr>
              <a:spLocks noChangeShapeType="1"/>
            </p:cNvSpPr>
            <p:nvPr/>
          </p:nvSpPr>
          <p:spPr bwMode="auto">
            <a:xfrm>
              <a:off x="13379104" y="4678496"/>
              <a:ext cx="101383" cy="0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6" name="Line 120"/>
            <p:cNvSpPr>
              <a:spLocks noChangeShapeType="1"/>
            </p:cNvSpPr>
            <p:nvPr/>
          </p:nvSpPr>
          <p:spPr bwMode="auto">
            <a:xfrm>
              <a:off x="13464479" y="4628689"/>
              <a:ext cx="0" cy="99615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7" name="Line 121"/>
            <p:cNvSpPr>
              <a:spLocks noChangeShapeType="1"/>
            </p:cNvSpPr>
            <p:nvPr/>
          </p:nvSpPr>
          <p:spPr bwMode="auto">
            <a:xfrm>
              <a:off x="13412899" y="4678496"/>
              <a:ext cx="101382" cy="0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8" name="Line 122"/>
            <p:cNvSpPr>
              <a:spLocks noChangeShapeType="1"/>
            </p:cNvSpPr>
            <p:nvPr/>
          </p:nvSpPr>
          <p:spPr bwMode="auto">
            <a:xfrm>
              <a:off x="13480487" y="4628689"/>
              <a:ext cx="0" cy="99615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9" name="Line 123"/>
            <p:cNvSpPr>
              <a:spLocks noChangeShapeType="1"/>
            </p:cNvSpPr>
            <p:nvPr/>
          </p:nvSpPr>
          <p:spPr bwMode="auto">
            <a:xfrm>
              <a:off x="13428906" y="4678496"/>
              <a:ext cx="101383" cy="0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0" name="Line 124"/>
            <p:cNvSpPr>
              <a:spLocks noChangeShapeType="1"/>
            </p:cNvSpPr>
            <p:nvPr/>
          </p:nvSpPr>
          <p:spPr bwMode="auto">
            <a:xfrm>
              <a:off x="13544518" y="4628689"/>
              <a:ext cx="0" cy="99615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1" name="Line 125"/>
            <p:cNvSpPr>
              <a:spLocks noChangeShapeType="1"/>
            </p:cNvSpPr>
            <p:nvPr/>
          </p:nvSpPr>
          <p:spPr bwMode="auto">
            <a:xfrm>
              <a:off x="13494716" y="4678496"/>
              <a:ext cx="101382" cy="0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2" name="Line 126"/>
            <p:cNvSpPr>
              <a:spLocks noChangeShapeType="1"/>
            </p:cNvSpPr>
            <p:nvPr/>
          </p:nvSpPr>
          <p:spPr bwMode="auto">
            <a:xfrm>
              <a:off x="13574755" y="4628689"/>
              <a:ext cx="0" cy="99615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3" name="Line 127"/>
            <p:cNvSpPr>
              <a:spLocks noChangeShapeType="1"/>
            </p:cNvSpPr>
            <p:nvPr/>
          </p:nvSpPr>
          <p:spPr bwMode="auto">
            <a:xfrm>
              <a:off x="13524953" y="4678496"/>
              <a:ext cx="99604" cy="0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4" name="Line 128"/>
            <p:cNvSpPr>
              <a:spLocks noChangeShapeType="1"/>
            </p:cNvSpPr>
            <p:nvPr/>
          </p:nvSpPr>
          <p:spPr bwMode="auto">
            <a:xfrm>
              <a:off x="13608549" y="4667823"/>
              <a:ext cx="0" cy="97836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5" name="Line 129"/>
            <p:cNvSpPr>
              <a:spLocks noChangeShapeType="1"/>
            </p:cNvSpPr>
            <p:nvPr/>
          </p:nvSpPr>
          <p:spPr bwMode="auto">
            <a:xfrm>
              <a:off x="13560526" y="4715852"/>
              <a:ext cx="96047" cy="0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6" name="Line 130"/>
            <p:cNvSpPr>
              <a:spLocks noChangeShapeType="1"/>
            </p:cNvSpPr>
            <p:nvPr/>
          </p:nvSpPr>
          <p:spPr bwMode="auto">
            <a:xfrm>
              <a:off x="13642343" y="4667823"/>
              <a:ext cx="0" cy="97836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7" name="Line 131"/>
            <p:cNvSpPr>
              <a:spLocks noChangeShapeType="1"/>
            </p:cNvSpPr>
            <p:nvPr/>
          </p:nvSpPr>
          <p:spPr bwMode="auto">
            <a:xfrm>
              <a:off x="13594320" y="4715852"/>
              <a:ext cx="101382" cy="0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8" name="Line 132"/>
            <p:cNvSpPr>
              <a:spLocks noChangeShapeType="1"/>
            </p:cNvSpPr>
            <p:nvPr/>
          </p:nvSpPr>
          <p:spPr bwMode="auto">
            <a:xfrm>
              <a:off x="13759734" y="4708736"/>
              <a:ext cx="0" cy="97837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9" name="Line 133"/>
            <p:cNvSpPr>
              <a:spLocks noChangeShapeType="1"/>
            </p:cNvSpPr>
            <p:nvPr/>
          </p:nvSpPr>
          <p:spPr bwMode="auto">
            <a:xfrm>
              <a:off x="13709932" y="4758544"/>
              <a:ext cx="97826" cy="0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0" name="Line 134"/>
            <p:cNvSpPr>
              <a:spLocks noChangeShapeType="1"/>
            </p:cNvSpPr>
            <p:nvPr/>
          </p:nvSpPr>
          <p:spPr bwMode="auto">
            <a:xfrm>
              <a:off x="13852223" y="4783447"/>
              <a:ext cx="0" cy="97837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1" name="Line 135"/>
            <p:cNvSpPr>
              <a:spLocks noChangeShapeType="1"/>
            </p:cNvSpPr>
            <p:nvPr/>
          </p:nvSpPr>
          <p:spPr bwMode="auto">
            <a:xfrm>
              <a:off x="13800643" y="4831477"/>
              <a:ext cx="101382" cy="0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2" name="Line 136"/>
            <p:cNvSpPr>
              <a:spLocks noChangeShapeType="1"/>
            </p:cNvSpPr>
            <p:nvPr/>
          </p:nvSpPr>
          <p:spPr bwMode="auto">
            <a:xfrm>
              <a:off x="13878903" y="4826139"/>
              <a:ext cx="0" cy="96057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3" name="Line 137"/>
            <p:cNvSpPr>
              <a:spLocks noChangeShapeType="1"/>
            </p:cNvSpPr>
            <p:nvPr/>
          </p:nvSpPr>
          <p:spPr bwMode="auto">
            <a:xfrm>
              <a:off x="13830880" y="4874169"/>
              <a:ext cx="96047" cy="0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4" name="Line 138"/>
            <p:cNvSpPr>
              <a:spLocks noChangeShapeType="1"/>
            </p:cNvSpPr>
            <p:nvPr/>
          </p:nvSpPr>
          <p:spPr bwMode="auto">
            <a:xfrm>
              <a:off x="14220403" y="4915081"/>
              <a:ext cx="0" cy="97837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5" name="Line 139"/>
            <p:cNvSpPr>
              <a:spLocks noChangeShapeType="1"/>
            </p:cNvSpPr>
            <p:nvPr/>
          </p:nvSpPr>
          <p:spPr bwMode="auto">
            <a:xfrm>
              <a:off x="14172379" y="4964889"/>
              <a:ext cx="101383" cy="0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6" name="Line 140"/>
            <p:cNvSpPr>
              <a:spLocks noChangeShapeType="1"/>
            </p:cNvSpPr>
            <p:nvPr/>
          </p:nvSpPr>
          <p:spPr bwMode="auto">
            <a:xfrm>
              <a:off x="14334237" y="4955995"/>
              <a:ext cx="0" cy="101393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7" name="Line 141"/>
            <p:cNvSpPr>
              <a:spLocks noChangeShapeType="1"/>
            </p:cNvSpPr>
            <p:nvPr/>
          </p:nvSpPr>
          <p:spPr bwMode="auto">
            <a:xfrm>
              <a:off x="14284435" y="5005803"/>
              <a:ext cx="101382" cy="0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8" name="Line 142"/>
            <p:cNvSpPr>
              <a:spLocks noChangeShapeType="1"/>
            </p:cNvSpPr>
            <p:nvPr/>
          </p:nvSpPr>
          <p:spPr bwMode="auto">
            <a:xfrm>
              <a:off x="14501429" y="4955995"/>
              <a:ext cx="0" cy="101393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9" name="Line 143"/>
            <p:cNvSpPr>
              <a:spLocks noChangeShapeType="1"/>
            </p:cNvSpPr>
            <p:nvPr/>
          </p:nvSpPr>
          <p:spPr bwMode="auto">
            <a:xfrm>
              <a:off x="14453405" y="5005803"/>
              <a:ext cx="103161" cy="0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0" name="Line 144"/>
            <p:cNvSpPr>
              <a:spLocks noChangeShapeType="1"/>
            </p:cNvSpPr>
            <p:nvPr/>
          </p:nvSpPr>
          <p:spPr bwMode="auto">
            <a:xfrm>
              <a:off x="14602811" y="4955995"/>
              <a:ext cx="0" cy="101393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1" name="Line 145"/>
            <p:cNvSpPr>
              <a:spLocks noChangeShapeType="1"/>
            </p:cNvSpPr>
            <p:nvPr/>
          </p:nvSpPr>
          <p:spPr bwMode="auto">
            <a:xfrm>
              <a:off x="14556567" y="5005803"/>
              <a:ext cx="96047" cy="0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2" name="Line 146"/>
            <p:cNvSpPr>
              <a:spLocks noChangeShapeType="1"/>
            </p:cNvSpPr>
            <p:nvPr/>
          </p:nvSpPr>
          <p:spPr bwMode="auto">
            <a:xfrm>
              <a:off x="14787790" y="4955995"/>
              <a:ext cx="0" cy="101393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3" name="Line 147"/>
            <p:cNvSpPr>
              <a:spLocks noChangeShapeType="1"/>
            </p:cNvSpPr>
            <p:nvPr/>
          </p:nvSpPr>
          <p:spPr bwMode="auto">
            <a:xfrm>
              <a:off x="14737988" y="5005803"/>
              <a:ext cx="99604" cy="0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4" name="Line 148"/>
            <p:cNvSpPr>
              <a:spLocks noChangeShapeType="1"/>
            </p:cNvSpPr>
            <p:nvPr/>
          </p:nvSpPr>
          <p:spPr bwMode="auto">
            <a:xfrm>
              <a:off x="14899846" y="4955995"/>
              <a:ext cx="0" cy="101393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5" name="Line 149"/>
            <p:cNvSpPr>
              <a:spLocks noChangeShapeType="1"/>
            </p:cNvSpPr>
            <p:nvPr/>
          </p:nvSpPr>
          <p:spPr bwMode="auto">
            <a:xfrm>
              <a:off x="14848264" y="5005803"/>
              <a:ext cx="101383" cy="0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6" name="Line 150"/>
            <p:cNvSpPr>
              <a:spLocks noChangeShapeType="1"/>
            </p:cNvSpPr>
            <p:nvPr/>
          </p:nvSpPr>
          <p:spPr bwMode="auto">
            <a:xfrm>
              <a:off x="14986999" y="5073399"/>
              <a:ext cx="0" cy="101393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7" name="Line 151"/>
            <p:cNvSpPr>
              <a:spLocks noChangeShapeType="1"/>
            </p:cNvSpPr>
            <p:nvPr/>
          </p:nvSpPr>
          <p:spPr bwMode="auto">
            <a:xfrm>
              <a:off x="14938976" y="5126764"/>
              <a:ext cx="96047" cy="0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" name="Line 152"/>
            <p:cNvSpPr>
              <a:spLocks noChangeShapeType="1"/>
            </p:cNvSpPr>
            <p:nvPr/>
          </p:nvSpPr>
          <p:spPr bwMode="auto">
            <a:xfrm>
              <a:off x="15075931" y="5073399"/>
              <a:ext cx="0" cy="101393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9" name="Line 153"/>
            <p:cNvSpPr>
              <a:spLocks noChangeShapeType="1"/>
            </p:cNvSpPr>
            <p:nvPr/>
          </p:nvSpPr>
          <p:spPr bwMode="auto">
            <a:xfrm>
              <a:off x="15029686" y="5126764"/>
              <a:ext cx="96047" cy="0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0" name="Line 154"/>
            <p:cNvSpPr>
              <a:spLocks noChangeShapeType="1"/>
            </p:cNvSpPr>
            <p:nvPr/>
          </p:nvSpPr>
          <p:spPr bwMode="auto">
            <a:xfrm>
              <a:off x="15132848" y="5073399"/>
              <a:ext cx="0" cy="101393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Line 155"/>
            <p:cNvSpPr>
              <a:spLocks noChangeShapeType="1"/>
            </p:cNvSpPr>
            <p:nvPr/>
          </p:nvSpPr>
          <p:spPr bwMode="auto">
            <a:xfrm>
              <a:off x="15084825" y="5126764"/>
              <a:ext cx="101382" cy="0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2" name="Line 156"/>
            <p:cNvSpPr>
              <a:spLocks noChangeShapeType="1"/>
            </p:cNvSpPr>
            <p:nvPr/>
          </p:nvSpPr>
          <p:spPr bwMode="auto">
            <a:xfrm>
              <a:off x="15413873" y="5073399"/>
              <a:ext cx="0" cy="101393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3" name="Line 157"/>
            <p:cNvSpPr>
              <a:spLocks noChangeShapeType="1"/>
            </p:cNvSpPr>
            <p:nvPr/>
          </p:nvSpPr>
          <p:spPr bwMode="auto">
            <a:xfrm>
              <a:off x="15365851" y="5126764"/>
              <a:ext cx="101382" cy="0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4" name="Line 158"/>
            <p:cNvSpPr>
              <a:spLocks noChangeShapeType="1"/>
            </p:cNvSpPr>
            <p:nvPr/>
          </p:nvSpPr>
          <p:spPr bwMode="auto">
            <a:xfrm>
              <a:off x="15947467" y="5359791"/>
              <a:ext cx="0" cy="96057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5" name="Line 159"/>
            <p:cNvSpPr>
              <a:spLocks noChangeShapeType="1"/>
            </p:cNvSpPr>
            <p:nvPr/>
          </p:nvSpPr>
          <p:spPr bwMode="auto">
            <a:xfrm>
              <a:off x="15899444" y="5407820"/>
              <a:ext cx="97825" cy="0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6" name="Line 160"/>
            <p:cNvSpPr>
              <a:spLocks noChangeShapeType="1"/>
            </p:cNvSpPr>
            <p:nvPr/>
          </p:nvSpPr>
          <p:spPr bwMode="auto">
            <a:xfrm>
              <a:off x="16651810" y="5359791"/>
              <a:ext cx="0" cy="96057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7" name="Line 161"/>
            <p:cNvSpPr>
              <a:spLocks noChangeShapeType="1"/>
            </p:cNvSpPr>
            <p:nvPr/>
          </p:nvSpPr>
          <p:spPr bwMode="auto">
            <a:xfrm>
              <a:off x="16602008" y="5407820"/>
              <a:ext cx="96047" cy="0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8" name="Line 162"/>
            <p:cNvSpPr>
              <a:spLocks noChangeShapeType="1"/>
            </p:cNvSpPr>
            <p:nvPr/>
          </p:nvSpPr>
          <p:spPr bwMode="auto">
            <a:xfrm>
              <a:off x="17034219" y="5510993"/>
              <a:ext cx="0" cy="96057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9" name="Line 163"/>
            <p:cNvSpPr>
              <a:spLocks noChangeShapeType="1"/>
            </p:cNvSpPr>
            <p:nvPr/>
          </p:nvSpPr>
          <p:spPr bwMode="auto">
            <a:xfrm>
              <a:off x="16984417" y="5557243"/>
              <a:ext cx="97825" cy="0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0" name="Line 164"/>
            <p:cNvSpPr>
              <a:spLocks noChangeShapeType="1"/>
            </p:cNvSpPr>
            <p:nvPr/>
          </p:nvSpPr>
          <p:spPr bwMode="auto">
            <a:xfrm>
              <a:off x="17261886" y="5510993"/>
              <a:ext cx="0" cy="96057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1" name="Line 165"/>
            <p:cNvSpPr>
              <a:spLocks noChangeShapeType="1"/>
            </p:cNvSpPr>
            <p:nvPr/>
          </p:nvSpPr>
          <p:spPr bwMode="auto">
            <a:xfrm>
              <a:off x="17213862" y="5557243"/>
              <a:ext cx="97826" cy="0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73" name="TextBox 2"/>
          <p:cNvSpPr txBox="1">
            <a:spLocks noChangeArrowheads="1"/>
          </p:cNvSpPr>
          <p:nvPr/>
        </p:nvSpPr>
        <p:spPr bwMode="auto">
          <a:xfrm>
            <a:off x="361949" y="6408209"/>
            <a:ext cx="61235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nl-NL" sz="1200" dirty="0"/>
              <a:t>Ludwig H, et al. </a:t>
            </a:r>
            <a:r>
              <a:rPr lang="en-US" altLang="en-US" sz="1200" i="1" dirty="0"/>
              <a:t>Ann </a:t>
            </a:r>
            <a:r>
              <a:rPr lang="en-US" altLang="en-US" sz="1200" i="1" dirty="0" err="1"/>
              <a:t>Oncol</a:t>
            </a:r>
            <a:r>
              <a:rPr lang="en-US" altLang="en-US" sz="1200" i="1" dirty="0"/>
              <a:t>. </a:t>
            </a:r>
            <a:r>
              <a:rPr lang="en-US" altLang="en-US" sz="1200" dirty="0"/>
              <a:t>2014;25(</a:t>
            </a:r>
            <a:r>
              <a:rPr lang="en-US" altLang="en-US" sz="1200" dirty="0" err="1"/>
              <a:t>Suppl</a:t>
            </a:r>
            <a:r>
              <a:rPr lang="en-US" altLang="en-US" sz="1200" dirty="0"/>
              <a:t> 4):</a:t>
            </a:r>
            <a:r>
              <a:rPr lang="nl-NL" sz="1200" dirty="0" smtClean="0"/>
              <a:t> </a:t>
            </a:r>
            <a:r>
              <a:rPr lang="nl-NL" sz="1200" dirty="0"/>
              <a:t>Abstract </a:t>
            </a:r>
            <a:r>
              <a:rPr lang="nl-NL" sz="1200" dirty="0" smtClean="0"/>
              <a:t>LBA28.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76392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47 CuadroTexto"/>
          <p:cNvSpPr txBox="1">
            <a:spLocks noChangeArrowheads="1"/>
          </p:cNvSpPr>
          <p:nvPr/>
        </p:nvSpPr>
        <p:spPr bwMode="auto">
          <a:xfrm>
            <a:off x="239713" y="266043"/>
            <a:ext cx="8640762" cy="92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4" tIns="45697" rIns="91394" bIns="45697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s-ES_tradnl" dirty="0" err="1">
                <a:solidFill>
                  <a:srgbClr val="F09828"/>
                </a:solidFill>
                <a:cs typeface="ＭＳ Ｐゴシック" charset="0"/>
              </a:rPr>
              <a:t>Combinations</a:t>
            </a:r>
            <a:r>
              <a:rPr lang="es-ES_tradnl" dirty="0">
                <a:solidFill>
                  <a:srgbClr val="F09828"/>
                </a:solidFill>
                <a:cs typeface="ＭＳ Ｐゴシック" charset="0"/>
              </a:rPr>
              <a:t> of </a:t>
            </a:r>
            <a:r>
              <a:rPr lang="es-ES_tradnl" dirty="0" err="1">
                <a:solidFill>
                  <a:srgbClr val="F09828"/>
                </a:solidFill>
                <a:cs typeface="ＭＳ Ｐゴシック" charset="0"/>
              </a:rPr>
              <a:t>Carfilzomib</a:t>
            </a:r>
            <a:r>
              <a:rPr lang="es-ES_tradnl" dirty="0">
                <a:solidFill>
                  <a:srgbClr val="F09828"/>
                </a:solidFill>
                <a:cs typeface="ＭＳ Ｐゴシック" charset="0"/>
              </a:rPr>
              <a:t> in </a:t>
            </a:r>
            <a:r>
              <a:rPr lang="en-US" dirty="0">
                <a:solidFill>
                  <a:srgbClr val="F09828"/>
                </a:solidFill>
                <a:cs typeface="ＭＳ Ｐゴシック" charset="0"/>
              </a:rPr>
              <a:t>Relapsed/Refractory</a:t>
            </a:r>
            <a:r>
              <a:rPr lang="es-ES_tradnl" dirty="0" smtClean="0">
                <a:solidFill>
                  <a:srgbClr val="F09828"/>
                </a:solidFill>
                <a:cs typeface="ＭＳ Ｐゴシック" charset="0"/>
              </a:rPr>
              <a:t> </a:t>
            </a:r>
            <a:r>
              <a:rPr lang="es-ES_tradnl" dirty="0">
                <a:solidFill>
                  <a:srgbClr val="F09828"/>
                </a:solidFill>
                <a:cs typeface="ＭＳ Ｐゴシック" charset="0"/>
              </a:rPr>
              <a:t>MM</a:t>
            </a:r>
            <a:endParaRPr lang="en-US" dirty="0">
              <a:solidFill>
                <a:srgbClr val="F09828"/>
              </a:solidFill>
              <a:cs typeface="ＭＳ Ｐゴシック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79388" y="1150850"/>
            <a:ext cx="8897937" cy="5886225"/>
          </a:xfrm>
          <a:prstGeom prst="rect">
            <a:avLst/>
          </a:prstGeom>
          <a:noFill/>
        </p:spPr>
        <p:txBody>
          <a:bodyPr lIns="68576" tIns="34289" rIns="68576" bIns="34289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8859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s-ES" sz="1400" b="1" dirty="0" err="1">
                <a:solidFill>
                  <a:srgbClr val="FFFF00"/>
                </a:solidFill>
                <a:cs typeface="ＭＳ Ｐゴシック" charset="0"/>
              </a:rPr>
              <a:t>Carfilzomib</a:t>
            </a:r>
            <a:r>
              <a:rPr lang="es-ES" sz="1400" b="1" dirty="0">
                <a:solidFill>
                  <a:srgbClr val="FFFF00"/>
                </a:solidFill>
                <a:cs typeface="ＭＳ Ｐゴシック" charset="0"/>
              </a:rPr>
              <a:t> + </a:t>
            </a:r>
            <a:r>
              <a:rPr lang="es-ES" sz="1400" b="1" dirty="0" err="1">
                <a:solidFill>
                  <a:srgbClr val="FFFF00"/>
                </a:solidFill>
                <a:cs typeface="ＭＳ Ｐゴシック" charset="0"/>
              </a:rPr>
              <a:t>Len</a:t>
            </a:r>
            <a:r>
              <a:rPr lang="es-ES" sz="1400" b="1" dirty="0">
                <a:solidFill>
                  <a:srgbClr val="FFFF00"/>
                </a:solidFill>
                <a:cs typeface="ＭＳ Ｐゴシック" charset="0"/>
              </a:rPr>
              <a:t> + </a:t>
            </a:r>
            <a:r>
              <a:rPr lang="es-ES" sz="1400" b="1" dirty="0" err="1">
                <a:solidFill>
                  <a:srgbClr val="FFFF00"/>
                </a:solidFill>
                <a:cs typeface="ＭＳ Ｐゴシック" charset="0"/>
              </a:rPr>
              <a:t>Dex</a:t>
            </a:r>
            <a:r>
              <a:rPr lang="es-ES" sz="1400" b="1" dirty="0" smtClean="0">
                <a:solidFill>
                  <a:srgbClr val="FFFF00"/>
                </a:solidFill>
                <a:cs typeface="ＭＳ Ｐゴシック" charset="0"/>
              </a:rPr>
              <a:t>*</a:t>
            </a:r>
            <a:r>
              <a:rPr lang="es-ES" sz="1400" b="1" dirty="0">
                <a:solidFill>
                  <a:srgbClr val="FFFF00"/>
                </a:solidFill>
                <a:cs typeface="ＭＳ Ｐゴシック" charset="0"/>
              </a:rPr>
              <a:t>	</a:t>
            </a:r>
            <a:r>
              <a:rPr lang="es-ES" sz="1400" b="1" i="1" dirty="0">
                <a:cs typeface="ＭＳ Ｐゴシック" charset="0"/>
              </a:rPr>
              <a:t>PX-171-006 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Ø"/>
            </a:pPr>
            <a:endParaRPr lang="es-ES" sz="1400" b="1" dirty="0">
              <a:solidFill>
                <a:srgbClr val="FFFFFF"/>
              </a:solidFill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ES" sz="1400" b="1" dirty="0">
                <a:solidFill>
                  <a:srgbClr val="FFFFFF"/>
                </a:solidFill>
                <a:cs typeface="ＭＳ Ｐゴシック" charset="0"/>
              </a:rPr>
              <a:t>	</a:t>
            </a:r>
            <a:r>
              <a:rPr lang="es-ES" sz="1400" b="1" dirty="0" err="1">
                <a:solidFill>
                  <a:srgbClr val="FFFFFF"/>
                </a:solidFill>
                <a:cs typeface="ＭＳ Ｐゴシック" charset="0"/>
              </a:rPr>
              <a:t>Phase</a:t>
            </a:r>
            <a:r>
              <a:rPr lang="es-ES" sz="1400" b="1" dirty="0">
                <a:solidFill>
                  <a:srgbClr val="FFFFFF"/>
                </a:solidFill>
                <a:cs typeface="ＭＳ Ｐゴシック" charset="0"/>
              </a:rPr>
              <a:t> I</a:t>
            </a:r>
            <a:r>
              <a:rPr lang="es-ES" sz="1400" b="1" baseline="30000" dirty="0">
                <a:solidFill>
                  <a:srgbClr val="FFFFFF"/>
                </a:solidFill>
                <a:cs typeface="ＭＳ Ｐゴシック" charset="0"/>
              </a:rPr>
              <a:t>1</a:t>
            </a:r>
            <a:r>
              <a:rPr lang="es-ES" sz="1400" b="1" dirty="0">
                <a:solidFill>
                  <a:srgbClr val="FFFFFF"/>
                </a:solidFill>
                <a:cs typeface="ＭＳ Ｐゴシック" charset="0"/>
              </a:rPr>
              <a:t>		40 R/R </a:t>
            </a:r>
            <a:r>
              <a:rPr lang="es-ES" sz="1400" b="1" dirty="0" err="1" smtClean="0">
                <a:solidFill>
                  <a:srgbClr val="FFFFFF"/>
                </a:solidFill>
                <a:cs typeface="ＭＳ Ｐゴシック" charset="0"/>
              </a:rPr>
              <a:t>patients</a:t>
            </a:r>
            <a:r>
              <a:rPr lang="es-ES" sz="1400" b="1" dirty="0" smtClean="0">
                <a:solidFill>
                  <a:srgbClr val="FFFFFF"/>
                </a:solidFill>
                <a:cs typeface="ＭＳ Ｐゴシック" charset="0"/>
              </a:rPr>
              <a:t> ……………</a:t>
            </a:r>
            <a:r>
              <a:rPr lang="es-ES" sz="1400" b="1" i="1" dirty="0" smtClean="0">
                <a:solidFill>
                  <a:srgbClr val="F09828"/>
                </a:solidFill>
                <a:cs typeface="ＭＳ Ｐゴシック" charset="0"/>
              </a:rPr>
              <a:t>ORR </a:t>
            </a:r>
            <a:r>
              <a:rPr lang="es-ES" sz="1400" b="1" i="1" dirty="0">
                <a:solidFill>
                  <a:srgbClr val="F09828"/>
                </a:solidFill>
                <a:cs typeface="ＭＳ Ｐゴシック" charset="0"/>
              </a:rPr>
              <a:t>62%</a:t>
            </a:r>
            <a:r>
              <a:rPr lang="es-ES" sz="1400" b="1" i="1" dirty="0">
                <a:solidFill>
                  <a:srgbClr val="00FFFF"/>
                </a:solidFill>
                <a:cs typeface="ＭＳ Ｐゴシック" charset="0"/>
              </a:rPr>
              <a:t>	</a:t>
            </a:r>
            <a:r>
              <a:rPr lang="es-ES" sz="1400" b="1" i="1" dirty="0" smtClean="0">
                <a:solidFill>
                  <a:srgbClr val="00FFFF"/>
                </a:solidFill>
                <a:cs typeface="ＭＳ Ｐゴシック" charset="0"/>
              </a:rPr>
              <a:t>PFS</a:t>
            </a:r>
            <a:r>
              <a:rPr lang="es-ES" sz="1400" b="1" i="1" dirty="0">
                <a:solidFill>
                  <a:srgbClr val="00FFFF"/>
                </a:solidFill>
                <a:cs typeface="ＭＳ Ｐゴシック" charset="0"/>
              </a:rPr>
              <a:t>: 10.2 </a:t>
            </a:r>
            <a:r>
              <a:rPr lang="es-ES" sz="1400" b="1" i="1" dirty="0" err="1" smtClean="0">
                <a:solidFill>
                  <a:srgbClr val="00FFFF"/>
                </a:solidFill>
                <a:cs typeface="ＭＳ Ｐゴシック" charset="0"/>
              </a:rPr>
              <a:t>months</a:t>
            </a:r>
            <a:endParaRPr lang="es-ES" sz="1400" b="1" i="1" dirty="0">
              <a:solidFill>
                <a:srgbClr val="00FFFF"/>
              </a:solidFill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s-ES" sz="1400" b="1" dirty="0">
              <a:solidFill>
                <a:srgbClr val="FFFFFF"/>
              </a:solidFill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ES" sz="1400" b="1" dirty="0">
                <a:solidFill>
                  <a:srgbClr val="FFFFFF"/>
                </a:solidFill>
                <a:cs typeface="ＭＳ Ｐゴシック" charset="0"/>
              </a:rPr>
              <a:t>	</a:t>
            </a:r>
            <a:r>
              <a:rPr lang="es-ES" sz="1400" b="1" dirty="0" err="1">
                <a:solidFill>
                  <a:srgbClr val="FFFFFF"/>
                </a:solidFill>
                <a:cs typeface="ＭＳ Ｐゴシック" charset="0"/>
              </a:rPr>
              <a:t>Phase</a:t>
            </a:r>
            <a:r>
              <a:rPr lang="es-ES" sz="1400" b="1" dirty="0">
                <a:solidFill>
                  <a:srgbClr val="FFFFFF"/>
                </a:solidFill>
                <a:cs typeface="ＭＳ Ｐゴシック" charset="0"/>
              </a:rPr>
              <a:t> I/II</a:t>
            </a:r>
            <a:r>
              <a:rPr lang="es-ES" sz="1400" b="1" baseline="30000" dirty="0">
                <a:solidFill>
                  <a:srgbClr val="FFFFFF"/>
                </a:solidFill>
                <a:cs typeface="ＭＳ Ｐゴシック" charset="0"/>
              </a:rPr>
              <a:t>2</a:t>
            </a:r>
            <a:r>
              <a:rPr lang="es-ES" sz="1400" b="1" dirty="0">
                <a:solidFill>
                  <a:srgbClr val="FFFFFF"/>
                </a:solidFill>
                <a:cs typeface="ＭＳ Ｐゴシック" charset="0"/>
              </a:rPr>
              <a:t>		84 R/R </a:t>
            </a:r>
            <a:r>
              <a:rPr lang="es-ES" sz="1400" b="1" dirty="0" err="1">
                <a:solidFill>
                  <a:srgbClr val="FFFFFF"/>
                </a:solidFill>
                <a:cs typeface="ＭＳ Ｐゴシック" charset="0"/>
              </a:rPr>
              <a:t>patients</a:t>
            </a:r>
            <a:r>
              <a:rPr lang="es-ES" sz="1400" b="1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400" b="1" dirty="0" smtClean="0">
                <a:solidFill>
                  <a:srgbClr val="FFFFFF"/>
                </a:solidFill>
                <a:cs typeface="ＭＳ Ｐゴシック" charset="0"/>
              </a:rPr>
              <a:t>……………</a:t>
            </a:r>
            <a:r>
              <a:rPr lang="es-ES" sz="1400" b="1" i="1" dirty="0" smtClean="0">
                <a:solidFill>
                  <a:srgbClr val="F09828"/>
                </a:solidFill>
                <a:cs typeface="ＭＳ Ｐゴシック" charset="0"/>
              </a:rPr>
              <a:t>ORR </a:t>
            </a:r>
            <a:r>
              <a:rPr lang="es-ES" sz="1400" b="1" i="1" dirty="0">
                <a:solidFill>
                  <a:srgbClr val="F09828"/>
                </a:solidFill>
                <a:cs typeface="ＭＳ Ｐゴシック" charset="0"/>
              </a:rPr>
              <a:t>69%</a:t>
            </a:r>
            <a:r>
              <a:rPr lang="es-ES" sz="1400" b="1" i="1" dirty="0">
                <a:solidFill>
                  <a:srgbClr val="00FFFF"/>
                </a:solidFill>
                <a:cs typeface="ＭＳ Ｐゴシック" charset="0"/>
              </a:rPr>
              <a:t>	</a:t>
            </a:r>
            <a:r>
              <a:rPr lang="es-ES" sz="1400" b="1" i="1" dirty="0" smtClean="0">
                <a:solidFill>
                  <a:srgbClr val="00FFFF"/>
                </a:solidFill>
                <a:cs typeface="ＭＳ Ｐゴシック" charset="0"/>
              </a:rPr>
              <a:t>PFS</a:t>
            </a:r>
            <a:r>
              <a:rPr lang="es-ES" sz="1400" b="1" i="1" dirty="0">
                <a:solidFill>
                  <a:srgbClr val="00FFFF"/>
                </a:solidFill>
                <a:cs typeface="ＭＳ Ｐゴシック" charset="0"/>
              </a:rPr>
              <a:t>: 101.8 </a:t>
            </a:r>
            <a:r>
              <a:rPr lang="es-ES" sz="1400" b="1" i="1" dirty="0" err="1" smtClean="0">
                <a:solidFill>
                  <a:srgbClr val="00FFFF"/>
                </a:solidFill>
                <a:cs typeface="ＭＳ Ｐゴシック" charset="0"/>
              </a:rPr>
              <a:t>months</a:t>
            </a:r>
            <a:endParaRPr lang="es-ES" sz="1400" b="1" i="1" dirty="0">
              <a:solidFill>
                <a:srgbClr val="00FFFF"/>
              </a:solidFill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s-ES" sz="1400" b="1" i="1" dirty="0">
              <a:solidFill>
                <a:srgbClr val="00FFFF"/>
              </a:solidFill>
              <a:cs typeface="ＭＳ Ｐゴシック" charset="0"/>
            </a:endParaRPr>
          </a:p>
          <a:p>
            <a:pPr eaLnBrk="1" hangingPunct="1">
              <a:lnSpc>
                <a:spcPct val="140000"/>
              </a:lnSpc>
              <a:buFont typeface="Wingdings" charset="0"/>
              <a:buChar char="Ø"/>
            </a:pPr>
            <a:r>
              <a:rPr lang="es-ES" sz="1400" b="1" dirty="0" err="1">
                <a:solidFill>
                  <a:srgbClr val="FFFF00"/>
                </a:solidFill>
                <a:cs typeface="ＭＳ Ｐゴシック" charset="0"/>
              </a:rPr>
              <a:t>Carfilzomib</a:t>
            </a:r>
            <a:r>
              <a:rPr lang="es-ES" sz="1400" b="1" dirty="0">
                <a:solidFill>
                  <a:srgbClr val="FFFF00"/>
                </a:solidFill>
                <a:cs typeface="ＭＳ Ｐゴシック" charset="0"/>
              </a:rPr>
              <a:t> + </a:t>
            </a:r>
            <a:r>
              <a:rPr lang="es-ES" sz="1400" b="1" dirty="0" err="1" smtClean="0">
                <a:solidFill>
                  <a:srgbClr val="FFFF00"/>
                </a:solidFill>
                <a:cs typeface="ＭＳ Ｐゴシック" charset="0"/>
              </a:rPr>
              <a:t>pomalidomide</a:t>
            </a:r>
            <a:r>
              <a:rPr lang="es-ES" sz="1400" b="1" dirty="0" smtClean="0">
                <a:solidFill>
                  <a:srgbClr val="FFFF00"/>
                </a:solidFill>
                <a:cs typeface="ＭＳ Ｐゴシック" charset="0"/>
              </a:rPr>
              <a:t> (POM) </a:t>
            </a:r>
            <a:r>
              <a:rPr lang="es-ES" sz="1400" b="1" dirty="0">
                <a:solidFill>
                  <a:srgbClr val="FFFF00"/>
                </a:solidFill>
                <a:cs typeface="ＭＳ Ｐゴシック" charset="0"/>
              </a:rPr>
              <a:t>+ Dex</a:t>
            </a:r>
            <a:r>
              <a:rPr lang="es-ES" sz="1400" b="1" baseline="30000" dirty="0">
                <a:solidFill>
                  <a:srgbClr val="FFFF00"/>
                </a:solidFill>
                <a:cs typeface="ＭＳ Ｐゴシック" charset="0"/>
              </a:rPr>
              <a:t>3</a:t>
            </a:r>
            <a:r>
              <a:rPr lang="es-ES" sz="1400" b="1" dirty="0">
                <a:solidFill>
                  <a:srgbClr val="FFFF00"/>
                </a:solidFill>
                <a:cs typeface="ＭＳ Ｐゴシック" charset="0"/>
              </a:rPr>
              <a:t>	</a:t>
            </a:r>
            <a:endParaRPr lang="es-ES" sz="1400" b="1" dirty="0">
              <a:solidFill>
                <a:srgbClr val="FFFFFF"/>
              </a:solidFill>
              <a:cs typeface="ＭＳ Ｐゴシック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es-ES" sz="1400" b="1" dirty="0">
                <a:solidFill>
                  <a:srgbClr val="FFFFFF"/>
                </a:solidFill>
                <a:cs typeface="ＭＳ Ｐゴシック" charset="0"/>
              </a:rPr>
              <a:t>	72 R/R </a:t>
            </a:r>
            <a:r>
              <a:rPr lang="es-ES" sz="1400" b="1" dirty="0" err="1" smtClean="0">
                <a:solidFill>
                  <a:srgbClr val="FFFFFF"/>
                </a:solidFill>
                <a:cs typeface="ＭＳ Ｐゴシック" charset="0"/>
              </a:rPr>
              <a:t>patients</a:t>
            </a:r>
            <a:r>
              <a:rPr lang="es-ES" sz="1400" b="1" dirty="0" smtClean="0">
                <a:solidFill>
                  <a:srgbClr val="FFFFFF"/>
                </a:solidFill>
                <a:cs typeface="ＭＳ Ｐゴシック" charset="0"/>
              </a:rPr>
              <a:t> - prior </a:t>
            </a:r>
            <a:r>
              <a:rPr lang="es-ES" sz="1400" b="1" dirty="0" err="1">
                <a:solidFill>
                  <a:srgbClr val="FFFFFF"/>
                </a:solidFill>
                <a:cs typeface="ＭＳ Ｐゴシック" charset="0"/>
              </a:rPr>
              <a:t>regimens</a:t>
            </a:r>
            <a:r>
              <a:rPr lang="es-ES" sz="1400" b="1" dirty="0">
                <a:solidFill>
                  <a:srgbClr val="FFFFFF"/>
                </a:solidFill>
                <a:cs typeface="ＭＳ Ｐゴシック" charset="0"/>
              </a:rPr>
              <a:t> 6 (2-15) ………………</a:t>
            </a:r>
            <a:r>
              <a:rPr lang="es-ES" sz="1400" b="1" i="1" dirty="0">
                <a:solidFill>
                  <a:srgbClr val="F09828"/>
                </a:solidFill>
                <a:cs typeface="ＭＳ Ｐゴシック" charset="0"/>
              </a:rPr>
              <a:t>ORR 64% </a:t>
            </a:r>
            <a:r>
              <a:rPr lang="es-ES" sz="1400" b="1" i="1" dirty="0">
                <a:cs typeface="ＭＳ Ｐゴシック" charset="0"/>
              </a:rPr>
              <a:t>(1 CR, 18 VGPR, 24 PR)     						</a:t>
            </a:r>
            <a:r>
              <a:rPr lang="es-ES" sz="1400" b="1" i="1" dirty="0" smtClean="0">
                <a:solidFill>
                  <a:srgbClr val="00FFFF"/>
                </a:solidFill>
                <a:cs typeface="ＭＳ Ｐゴシック" charset="0"/>
              </a:rPr>
              <a:t>PFS</a:t>
            </a:r>
            <a:r>
              <a:rPr lang="es-ES" sz="1400" b="1" i="1" dirty="0">
                <a:solidFill>
                  <a:srgbClr val="00FFFF"/>
                </a:solidFill>
                <a:cs typeface="ＭＳ Ｐゴシック" charset="0"/>
              </a:rPr>
              <a:t>: 12 </a:t>
            </a:r>
            <a:r>
              <a:rPr lang="es-ES" sz="1400" b="1" i="1" dirty="0" err="1" smtClean="0">
                <a:solidFill>
                  <a:srgbClr val="00FFFF"/>
                </a:solidFill>
                <a:cs typeface="ＭＳ Ｐゴシック" charset="0"/>
              </a:rPr>
              <a:t>months</a:t>
            </a:r>
            <a:r>
              <a:rPr lang="es-ES" sz="1400" b="1" i="1" dirty="0">
                <a:solidFill>
                  <a:srgbClr val="00FFFF"/>
                </a:solidFill>
                <a:cs typeface="ＭＳ Ｐゴシック" charset="0"/>
              </a:rPr>
              <a:t>								</a:t>
            </a:r>
            <a:r>
              <a:rPr lang="es-ES" sz="1400" b="1" i="1" dirty="0" smtClean="0">
                <a:solidFill>
                  <a:srgbClr val="00FFFF"/>
                </a:solidFill>
                <a:cs typeface="ＭＳ Ｐゴシック" charset="0"/>
              </a:rPr>
              <a:t>OS </a:t>
            </a:r>
            <a:r>
              <a:rPr lang="es-ES" sz="1400" b="1" i="1" dirty="0">
                <a:solidFill>
                  <a:srgbClr val="00FFFF"/>
                </a:solidFill>
                <a:cs typeface="ＭＳ Ｐゴシック" charset="0"/>
              </a:rPr>
              <a:t>16.3 </a:t>
            </a:r>
            <a:r>
              <a:rPr lang="es-ES" sz="1400" b="1" i="1" dirty="0" err="1" smtClean="0">
                <a:solidFill>
                  <a:srgbClr val="00FFFF"/>
                </a:solidFill>
                <a:cs typeface="ＭＳ Ｐゴシック" charset="0"/>
              </a:rPr>
              <a:t>months</a:t>
            </a:r>
            <a:endParaRPr lang="es-ES" sz="1400" b="1" dirty="0">
              <a:solidFill>
                <a:srgbClr val="FFFFFF"/>
              </a:solidFill>
              <a:cs typeface="ＭＳ Ｐゴシック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es-ES" sz="1400" b="1" dirty="0" smtClean="0">
                <a:solidFill>
                  <a:srgbClr val="FFFFFF"/>
                </a:solidFill>
                <a:cs typeface="ＭＳ Ｐゴシック" charset="0"/>
              </a:rPr>
              <a:t>						</a:t>
            </a:r>
            <a:r>
              <a:rPr lang="es-ES" sz="1400" b="1" dirty="0">
                <a:solidFill>
                  <a:srgbClr val="00FFFF"/>
                </a:solidFill>
                <a:cs typeface="ＭＳ Ｐゴシック" charset="0"/>
              </a:rPr>
              <a:t>87% prior </a:t>
            </a:r>
            <a:r>
              <a:rPr lang="es-ES" sz="1400" b="1" dirty="0" err="1">
                <a:solidFill>
                  <a:srgbClr val="00FFFF"/>
                </a:solidFill>
                <a:cs typeface="ＭＳ Ｐゴシック" charset="0"/>
              </a:rPr>
              <a:t>bortezomib</a:t>
            </a:r>
            <a:r>
              <a:rPr lang="es-ES" sz="1400" b="1" dirty="0">
                <a:solidFill>
                  <a:srgbClr val="00FFFF"/>
                </a:solidFill>
                <a:cs typeface="ＭＳ Ｐゴシック" charset="0"/>
              </a:rPr>
              <a:t> </a:t>
            </a:r>
            <a:r>
              <a:rPr lang="es-ES" sz="1400" b="1" dirty="0" err="1" smtClean="0">
                <a:solidFill>
                  <a:srgbClr val="00FFFF"/>
                </a:solidFill>
                <a:cs typeface="ＭＳ Ｐゴシック" charset="0"/>
              </a:rPr>
              <a:t>all</a:t>
            </a:r>
            <a:r>
              <a:rPr lang="es-ES" sz="1400" b="1" dirty="0" smtClean="0">
                <a:solidFill>
                  <a:srgbClr val="00FFFF"/>
                </a:solidFill>
                <a:cs typeface="ＭＳ Ｐゴシック" charset="0"/>
              </a:rPr>
              <a:t> </a:t>
            </a:r>
            <a:r>
              <a:rPr lang="es-ES" sz="1400" b="1" dirty="0" err="1">
                <a:solidFill>
                  <a:srgbClr val="00FFFF"/>
                </a:solidFill>
                <a:cs typeface="ＭＳ Ｐゴシック" charset="0"/>
              </a:rPr>
              <a:t>Len</a:t>
            </a:r>
            <a:r>
              <a:rPr lang="es-ES" sz="1400" b="1" dirty="0">
                <a:solidFill>
                  <a:srgbClr val="00FFFF"/>
                </a:solidFill>
                <a:cs typeface="ＭＳ Ｐゴシック" charset="0"/>
              </a:rPr>
              <a:t> </a:t>
            </a:r>
            <a:r>
              <a:rPr lang="es-ES" sz="1400" b="1" dirty="0" err="1" smtClean="0">
                <a:solidFill>
                  <a:srgbClr val="00FFFF"/>
                </a:solidFill>
                <a:cs typeface="ＭＳ Ｐゴシック" charset="0"/>
              </a:rPr>
              <a:t>refractory</a:t>
            </a:r>
            <a:endParaRPr lang="es-ES" sz="1400" b="1" dirty="0">
              <a:solidFill>
                <a:srgbClr val="00FFFF"/>
              </a:solidFill>
              <a:cs typeface="ＭＳ Ｐゴシック" charset="0"/>
            </a:endParaRPr>
          </a:p>
          <a:p>
            <a:pPr algn="just" eaLnBrk="1" hangingPunct="1">
              <a:lnSpc>
                <a:spcPct val="120000"/>
              </a:lnSpc>
              <a:buFont typeface="Wingdings" charset="0"/>
              <a:buChar char="Ø"/>
            </a:pPr>
            <a:r>
              <a:rPr lang="es-ES" sz="1400" b="1" dirty="0" err="1" smtClean="0">
                <a:solidFill>
                  <a:srgbClr val="FFFF00"/>
                </a:solidFill>
              </a:rPr>
              <a:t>Carfilzomib</a:t>
            </a:r>
            <a:r>
              <a:rPr lang="es-ES" sz="1400" b="1" dirty="0" smtClean="0">
                <a:solidFill>
                  <a:srgbClr val="FFFF00"/>
                </a:solidFill>
              </a:rPr>
              <a:t> </a:t>
            </a:r>
            <a:r>
              <a:rPr lang="es-ES" sz="1400" b="1" dirty="0">
                <a:solidFill>
                  <a:srgbClr val="FFFF00"/>
                </a:solidFill>
              </a:rPr>
              <a:t>+ </a:t>
            </a:r>
            <a:r>
              <a:rPr lang="es-ES" sz="1400" b="1" dirty="0" smtClean="0">
                <a:solidFill>
                  <a:srgbClr val="FFFF00"/>
                </a:solidFill>
              </a:rPr>
              <a:t>filanesib</a:t>
            </a:r>
            <a:r>
              <a:rPr lang="es-ES" sz="1400" b="1" baseline="30000" dirty="0" smtClean="0">
                <a:solidFill>
                  <a:srgbClr val="FFFF00"/>
                </a:solidFill>
              </a:rPr>
              <a:t>4</a:t>
            </a:r>
            <a:endParaRPr lang="es-ES" sz="1400" b="1" baseline="30000" dirty="0">
              <a:solidFill>
                <a:srgbClr val="FFFF00"/>
              </a:solidFill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s-ES" sz="1400" b="1" dirty="0">
                <a:solidFill>
                  <a:srgbClr val="FFFFFF"/>
                </a:solidFill>
              </a:rPr>
              <a:t>	</a:t>
            </a:r>
            <a:r>
              <a:rPr lang="es-ES" sz="1400" b="1" dirty="0" smtClean="0">
                <a:solidFill>
                  <a:srgbClr val="FFFFFF"/>
                </a:solidFill>
              </a:rPr>
              <a:t>n = 20 </a:t>
            </a:r>
            <a:r>
              <a:rPr lang="es-ES" sz="1400" b="1" dirty="0" err="1" smtClean="0">
                <a:solidFill>
                  <a:srgbClr val="FFFFFF"/>
                </a:solidFill>
              </a:rPr>
              <a:t>patients</a:t>
            </a:r>
            <a:r>
              <a:rPr lang="es-ES" sz="1400" b="1" dirty="0">
                <a:solidFill>
                  <a:srgbClr val="FFFFFF"/>
                </a:solidFill>
              </a:rPr>
              <a:t> </a:t>
            </a:r>
            <a:r>
              <a:rPr lang="es-ES" sz="1400" b="1" dirty="0" smtClean="0">
                <a:solidFill>
                  <a:srgbClr val="FFFFFF"/>
                </a:solidFill>
              </a:rPr>
              <a:t>- </a:t>
            </a:r>
            <a:r>
              <a:rPr lang="es-ES" sz="1400" b="1" dirty="0"/>
              <a:t>m</a:t>
            </a:r>
            <a:r>
              <a:rPr lang="es-ES" sz="1400" b="1" dirty="0" smtClean="0"/>
              <a:t>edian </a:t>
            </a:r>
            <a:r>
              <a:rPr lang="es-ES" sz="1400" b="1" dirty="0" err="1"/>
              <a:t>lines</a:t>
            </a:r>
            <a:r>
              <a:rPr lang="es-ES" sz="1400" b="1" dirty="0"/>
              <a:t> 4 (2-10) </a:t>
            </a:r>
            <a:r>
              <a:rPr lang="es-ES" sz="1400" b="1" dirty="0" smtClean="0"/>
              <a:t>…….........</a:t>
            </a:r>
            <a:r>
              <a:rPr lang="es-ES" sz="1400" b="1" dirty="0" smtClean="0">
                <a:solidFill>
                  <a:srgbClr val="F09828"/>
                </a:solidFill>
              </a:rPr>
              <a:t>ORR </a:t>
            </a:r>
            <a:r>
              <a:rPr lang="es-ES" sz="1400" b="1" dirty="0">
                <a:solidFill>
                  <a:srgbClr val="F09828"/>
                </a:solidFill>
              </a:rPr>
              <a:t>37% </a:t>
            </a:r>
            <a:r>
              <a:rPr lang="es-ES" sz="1400" b="1" i="1" dirty="0">
                <a:solidFill>
                  <a:srgbClr val="FFFFFF"/>
                </a:solidFill>
              </a:rPr>
              <a:t>(1 </a:t>
            </a:r>
            <a:r>
              <a:rPr lang="es-ES" sz="1400" b="1" i="1" dirty="0" err="1">
                <a:solidFill>
                  <a:srgbClr val="FFFFFF"/>
                </a:solidFill>
              </a:rPr>
              <a:t>nCR</a:t>
            </a:r>
            <a:r>
              <a:rPr lang="es-ES" sz="1400" b="1" i="1" dirty="0">
                <a:solidFill>
                  <a:srgbClr val="FFFFFF"/>
                </a:solidFill>
              </a:rPr>
              <a:t>, 6 </a:t>
            </a:r>
            <a:r>
              <a:rPr lang="es-ES" sz="1400" b="1" i="1" dirty="0" err="1">
                <a:solidFill>
                  <a:srgbClr val="FFFFFF"/>
                </a:solidFill>
              </a:rPr>
              <a:t>uPR</a:t>
            </a:r>
            <a:r>
              <a:rPr lang="es-ES" sz="1400" b="1" i="1" dirty="0">
                <a:solidFill>
                  <a:srgbClr val="FFFFFF"/>
                </a:solidFill>
              </a:rPr>
              <a:t>/PR, 4 </a:t>
            </a:r>
            <a:r>
              <a:rPr lang="es-ES" sz="1400" b="1" i="1" dirty="0" err="1" smtClean="0">
                <a:solidFill>
                  <a:srgbClr val="FFFFFF"/>
                </a:solidFill>
              </a:rPr>
              <a:t>minor</a:t>
            </a:r>
            <a:r>
              <a:rPr lang="es-ES" sz="1400" b="1" i="1" dirty="0" smtClean="0">
                <a:solidFill>
                  <a:srgbClr val="FFFFFF"/>
                </a:solidFill>
              </a:rPr>
              <a:t> response [MR])</a:t>
            </a:r>
            <a:endParaRPr lang="es-ES" sz="1400" b="1" dirty="0">
              <a:solidFill>
                <a:srgbClr val="FFFFFF"/>
              </a:solidFill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es-ES" sz="1400" b="1" dirty="0" smtClean="0">
                <a:solidFill>
                  <a:srgbClr val="FFFFFF"/>
                </a:solidFill>
              </a:rPr>
              <a:t>					</a:t>
            </a:r>
            <a:r>
              <a:rPr lang="es-ES" sz="1400" b="1" dirty="0" err="1" smtClean="0">
                <a:solidFill>
                  <a:srgbClr val="00FFFF"/>
                </a:solidFill>
              </a:rPr>
              <a:t>All</a:t>
            </a:r>
            <a:r>
              <a:rPr lang="es-ES" sz="1400" b="1" dirty="0" smtClean="0">
                <a:solidFill>
                  <a:srgbClr val="00FFFF"/>
                </a:solidFill>
              </a:rPr>
              <a:t> </a:t>
            </a:r>
            <a:r>
              <a:rPr lang="es-ES" sz="1400" b="1" dirty="0" err="1">
                <a:solidFill>
                  <a:srgbClr val="00FFFF"/>
                </a:solidFill>
              </a:rPr>
              <a:t>previous</a:t>
            </a:r>
            <a:r>
              <a:rPr lang="es-ES" sz="1400" b="1" dirty="0">
                <a:solidFill>
                  <a:srgbClr val="00FFFF"/>
                </a:solidFill>
              </a:rPr>
              <a:t> </a:t>
            </a:r>
            <a:r>
              <a:rPr lang="es-ES" sz="1400" b="1" dirty="0" err="1" smtClean="0">
                <a:solidFill>
                  <a:srgbClr val="00FFFF"/>
                </a:solidFill>
              </a:rPr>
              <a:t>bortezomib</a:t>
            </a:r>
            <a:r>
              <a:rPr lang="es-ES" sz="1400" b="1" dirty="0" smtClean="0">
                <a:solidFill>
                  <a:srgbClr val="00FFFF"/>
                </a:solidFill>
              </a:rPr>
              <a:t> </a:t>
            </a:r>
            <a:r>
              <a:rPr lang="es-ES" sz="1400" b="1" dirty="0" err="1" smtClean="0">
                <a:solidFill>
                  <a:srgbClr val="00FFFF"/>
                </a:solidFill>
              </a:rPr>
              <a:t>refractory</a:t>
            </a:r>
            <a:r>
              <a:rPr lang="es-ES" sz="1400" b="1" dirty="0" smtClean="0">
                <a:solidFill>
                  <a:srgbClr val="00FFFF"/>
                </a:solidFill>
              </a:rPr>
              <a:t> / </a:t>
            </a:r>
            <a:r>
              <a:rPr lang="es-ES" sz="1400" b="1" dirty="0" err="1" smtClean="0">
                <a:solidFill>
                  <a:srgbClr val="00FFFF"/>
                </a:solidFill>
              </a:rPr>
              <a:t>intolerant</a:t>
            </a:r>
            <a:endParaRPr lang="es-ES" sz="1400" b="1" dirty="0" smtClean="0">
              <a:solidFill>
                <a:srgbClr val="FFFFFF"/>
              </a:solidFill>
            </a:endParaRPr>
          </a:p>
          <a:p>
            <a:pPr eaLnBrk="1" hangingPunct="1">
              <a:lnSpc>
                <a:spcPct val="110000"/>
              </a:lnSpc>
              <a:spcAft>
                <a:spcPct val="20000"/>
              </a:spcAft>
              <a:buFont typeface="Wingdings" charset="0"/>
              <a:buChar char="Ø"/>
            </a:pPr>
            <a:r>
              <a:rPr lang="en-US" sz="1400" b="1" dirty="0" err="1" smtClean="0">
                <a:solidFill>
                  <a:srgbClr val="FFFF00"/>
                </a:solidFill>
                <a:cs typeface="Arial" charset="0"/>
              </a:rPr>
              <a:t>Carfilzomib</a:t>
            </a:r>
            <a:r>
              <a:rPr lang="en-US" sz="1400" b="1" dirty="0" smtClean="0">
                <a:solidFill>
                  <a:srgbClr val="FFFF00"/>
                </a:solidFill>
                <a:cs typeface="Arial" charset="0"/>
              </a:rPr>
              <a:t> </a:t>
            </a:r>
            <a:r>
              <a:rPr lang="en-US" sz="1400" b="1" dirty="0">
                <a:solidFill>
                  <a:srgbClr val="FFFF00"/>
                </a:solidFill>
                <a:cs typeface="Arial" charset="0"/>
              </a:rPr>
              <a:t>+ </a:t>
            </a:r>
            <a:r>
              <a:rPr lang="en-US" sz="1400" b="1" dirty="0" smtClean="0">
                <a:solidFill>
                  <a:srgbClr val="FFFF00"/>
                </a:solidFill>
                <a:cs typeface="Arial" charset="0"/>
              </a:rPr>
              <a:t>panobinostat</a:t>
            </a:r>
            <a:r>
              <a:rPr lang="en-US" sz="1400" b="1" baseline="30000" dirty="0" smtClean="0">
                <a:solidFill>
                  <a:srgbClr val="FFFF00"/>
                </a:solidFill>
                <a:cs typeface="Arial" charset="0"/>
              </a:rPr>
              <a:t>5</a:t>
            </a:r>
            <a:endParaRPr lang="en-US" sz="1400" b="1" baseline="30000" dirty="0">
              <a:solidFill>
                <a:srgbClr val="FFFF00"/>
              </a:solidFill>
              <a:cs typeface="Arial" charset="0"/>
            </a:endParaRPr>
          </a:p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en-US" sz="1400" b="1" dirty="0">
                <a:solidFill>
                  <a:srgbClr val="FFFFFF"/>
                </a:solidFill>
                <a:cs typeface="Arial" charset="0"/>
              </a:rPr>
              <a:t>	</a:t>
            </a:r>
            <a:r>
              <a:rPr lang="en-US" sz="1400" b="1" dirty="0" smtClean="0">
                <a:solidFill>
                  <a:srgbClr val="FFFFFF"/>
                </a:solidFill>
                <a:cs typeface="Arial" charset="0"/>
              </a:rPr>
              <a:t>n = 44</a:t>
            </a:r>
            <a:r>
              <a:rPr lang="en-US" sz="1400" b="1" dirty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sz="1400" b="1" dirty="0" smtClean="0">
                <a:solidFill>
                  <a:srgbClr val="FFFFFF"/>
                </a:solidFill>
                <a:cs typeface="Arial" charset="0"/>
              </a:rPr>
              <a:t>- </a:t>
            </a:r>
            <a:r>
              <a:rPr lang="en-US" sz="1400" b="1" dirty="0">
                <a:solidFill>
                  <a:srgbClr val="FFFFFF"/>
                </a:solidFill>
                <a:cs typeface="Arial" charset="0"/>
              </a:rPr>
              <a:t>p</a:t>
            </a:r>
            <a:r>
              <a:rPr lang="en-US" sz="1400" b="1" dirty="0" smtClean="0">
                <a:solidFill>
                  <a:srgbClr val="FFFFFF"/>
                </a:solidFill>
                <a:cs typeface="Arial" charset="0"/>
              </a:rPr>
              <a:t>rior </a:t>
            </a:r>
            <a:r>
              <a:rPr lang="en-US" sz="1400" b="1" dirty="0">
                <a:solidFill>
                  <a:srgbClr val="FFFFFF"/>
                </a:solidFill>
                <a:cs typeface="Arial" charset="0"/>
              </a:rPr>
              <a:t>therapies 3 (1-6) </a:t>
            </a:r>
            <a:r>
              <a:rPr lang="en-US" sz="1400" b="1" dirty="0" smtClean="0">
                <a:solidFill>
                  <a:srgbClr val="FFFFFF"/>
                </a:solidFill>
                <a:cs typeface="Arial" charset="0"/>
              </a:rPr>
              <a:t>……………………</a:t>
            </a:r>
            <a:r>
              <a:rPr lang="en-US" sz="1400" b="1" dirty="0" smtClean="0">
                <a:solidFill>
                  <a:srgbClr val="F09828"/>
                </a:solidFill>
                <a:cs typeface="Arial" charset="0"/>
              </a:rPr>
              <a:t>ORR </a:t>
            </a:r>
            <a:r>
              <a:rPr lang="en-US" sz="1400" b="1" dirty="0">
                <a:solidFill>
                  <a:srgbClr val="F09828"/>
                </a:solidFill>
                <a:cs typeface="Arial" charset="0"/>
              </a:rPr>
              <a:t>64% </a:t>
            </a:r>
            <a:r>
              <a:rPr lang="en-US" sz="1400" b="1" dirty="0">
                <a:solidFill>
                  <a:srgbClr val="FFFFFF"/>
                </a:solidFill>
                <a:cs typeface="Arial" charset="0"/>
              </a:rPr>
              <a:t>(31% ≥VGPR, 30% PR)     </a:t>
            </a:r>
          </a:p>
          <a:p>
            <a:pPr lvl="2" eaLnBrk="1" hangingPunct="1">
              <a:lnSpc>
                <a:spcPct val="110000"/>
              </a:lnSpc>
              <a:spcAft>
                <a:spcPct val="20000"/>
              </a:spcAft>
            </a:pPr>
            <a:r>
              <a:rPr lang="en-US" sz="1400" b="1" i="1" dirty="0">
                <a:solidFill>
                  <a:srgbClr val="00FFFF"/>
                </a:solidFill>
                <a:cs typeface="Arial" charset="0"/>
              </a:rPr>
              <a:t>			</a:t>
            </a:r>
            <a:r>
              <a:rPr lang="en-US" sz="1400" b="1" i="1" dirty="0" smtClean="0">
                <a:solidFill>
                  <a:srgbClr val="00FFFF"/>
                </a:solidFill>
                <a:cs typeface="Arial" charset="0"/>
              </a:rPr>
              <a:t>PFS </a:t>
            </a:r>
            <a:r>
              <a:rPr lang="en-US" sz="1400" b="1" i="1" dirty="0">
                <a:solidFill>
                  <a:srgbClr val="00FFFF"/>
                </a:solidFill>
                <a:cs typeface="Arial" charset="0"/>
              </a:rPr>
              <a:t>@ 6 &amp; 12 </a:t>
            </a:r>
            <a:r>
              <a:rPr lang="en-US" sz="1400" b="1" i="1" dirty="0" smtClean="0">
                <a:solidFill>
                  <a:srgbClr val="00FFFF"/>
                </a:solidFill>
                <a:cs typeface="Arial" charset="0"/>
              </a:rPr>
              <a:t>months: </a:t>
            </a:r>
            <a:r>
              <a:rPr lang="en-US" sz="1400" b="1" i="1" dirty="0">
                <a:solidFill>
                  <a:srgbClr val="00FFFF"/>
                </a:solidFill>
                <a:cs typeface="Arial" charset="0"/>
              </a:rPr>
              <a:t>63% &amp; 41%</a:t>
            </a:r>
            <a:endParaRPr lang="en-US" sz="1400" b="1" dirty="0">
              <a:solidFill>
                <a:srgbClr val="00FFFF"/>
              </a:solidFill>
              <a:cs typeface="Arial" charset="0"/>
            </a:endParaRPr>
          </a:p>
          <a:p>
            <a:pPr lvl="2" eaLnBrk="1" hangingPunct="1">
              <a:lnSpc>
                <a:spcPct val="110000"/>
              </a:lnSpc>
              <a:spcAft>
                <a:spcPct val="20000"/>
              </a:spcAft>
            </a:pPr>
            <a:r>
              <a:rPr lang="en-US" sz="1400" b="1" dirty="0">
                <a:solidFill>
                  <a:srgbClr val="FFFFFF"/>
                </a:solidFill>
                <a:cs typeface="Arial" charset="0"/>
              </a:rPr>
              <a:t>	Prior </a:t>
            </a:r>
            <a:r>
              <a:rPr lang="en-US" sz="1400" b="1" dirty="0" err="1" smtClean="0">
                <a:solidFill>
                  <a:srgbClr val="FFFFFF"/>
                </a:solidFill>
                <a:cs typeface="Arial" charset="0"/>
              </a:rPr>
              <a:t>bortezomib</a:t>
            </a:r>
            <a:r>
              <a:rPr lang="en-US" sz="1400" b="1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sz="1400" b="1" dirty="0">
                <a:solidFill>
                  <a:srgbClr val="FFFFFF"/>
                </a:solidFill>
                <a:cs typeface="Arial" charset="0"/>
              </a:rPr>
              <a:t>in 89% with </a:t>
            </a:r>
            <a:r>
              <a:rPr lang="en-US" sz="1400" b="1" dirty="0">
                <a:solidFill>
                  <a:srgbClr val="00FFFF"/>
                </a:solidFill>
                <a:cs typeface="Arial" charset="0"/>
              </a:rPr>
              <a:t>36% </a:t>
            </a:r>
            <a:r>
              <a:rPr lang="es-ES" sz="1400" b="1" dirty="0" err="1">
                <a:solidFill>
                  <a:srgbClr val="00FFFF"/>
                </a:solidFill>
              </a:rPr>
              <a:t>bortezomib</a:t>
            </a:r>
            <a:r>
              <a:rPr lang="en-US" sz="1400" b="1" dirty="0" smtClean="0">
                <a:solidFill>
                  <a:srgbClr val="00FFFF"/>
                </a:solidFill>
                <a:cs typeface="Arial" charset="0"/>
              </a:rPr>
              <a:t> refractory</a:t>
            </a:r>
            <a:r>
              <a:rPr lang="en-US" sz="1400" b="1" dirty="0" smtClean="0">
                <a:solidFill>
                  <a:srgbClr val="FFFFFF"/>
                </a:solidFill>
                <a:cs typeface="Arial" charset="0"/>
              </a:rPr>
              <a:t>…… </a:t>
            </a:r>
            <a:r>
              <a:rPr lang="en-US" sz="1400" b="1" dirty="0" smtClean="0">
                <a:solidFill>
                  <a:srgbClr val="F09828"/>
                </a:solidFill>
                <a:cs typeface="Arial" charset="0"/>
              </a:rPr>
              <a:t>ORR </a:t>
            </a:r>
            <a:r>
              <a:rPr lang="en-US" sz="1400" b="1" dirty="0">
                <a:solidFill>
                  <a:srgbClr val="F09828"/>
                </a:solidFill>
                <a:cs typeface="Arial" charset="0"/>
              </a:rPr>
              <a:t>67% 	</a:t>
            </a:r>
            <a:r>
              <a:rPr lang="en-US" sz="1400" b="1" i="1" dirty="0" smtClean="0">
                <a:solidFill>
                  <a:srgbClr val="00FFFF"/>
                </a:solidFill>
                <a:cs typeface="Arial" charset="0"/>
              </a:rPr>
              <a:t>OS </a:t>
            </a:r>
            <a:r>
              <a:rPr lang="en-US" sz="1400" b="1" i="1" dirty="0">
                <a:solidFill>
                  <a:srgbClr val="00FFFF"/>
                </a:solidFill>
                <a:cs typeface="Arial" charset="0"/>
              </a:rPr>
              <a:t>83% @ 12 </a:t>
            </a:r>
            <a:r>
              <a:rPr lang="en-US" sz="1400" b="1" i="1" dirty="0" smtClean="0">
                <a:solidFill>
                  <a:srgbClr val="00FFFF"/>
                </a:solidFill>
                <a:cs typeface="Arial" charset="0"/>
              </a:rPr>
              <a:t>months</a:t>
            </a:r>
            <a:endParaRPr lang="en-US" sz="1400" b="1" dirty="0">
              <a:solidFill>
                <a:srgbClr val="00FFFF"/>
              </a:solidFill>
              <a:cs typeface="Arial" charset="0"/>
            </a:endParaRPr>
          </a:p>
          <a:p>
            <a:pPr lvl="1" algn="just" eaLnBrk="1" hangingPunct="1">
              <a:lnSpc>
                <a:spcPct val="120000"/>
              </a:lnSpc>
            </a:pPr>
            <a:endParaRPr lang="es-ES" sz="1400" b="1" dirty="0">
              <a:solidFill>
                <a:schemeClr val="bg1"/>
              </a:solidFill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es-ES" sz="1400" b="1" dirty="0">
                <a:solidFill>
                  <a:srgbClr val="FFFFFF"/>
                </a:solidFill>
              </a:rPr>
              <a:t>		</a:t>
            </a:r>
            <a:endParaRPr lang="es-ES" sz="1400" b="1" i="1" dirty="0">
              <a:solidFill>
                <a:srgbClr val="FFFFFF"/>
              </a:solidFill>
            </a:endParaRPr>
          </a:p>
          <a:p>
            <a:pPr eaLnBrk="1" hangingPunct="1">
              <a:lnSpc>
                <a:spcPct val="140000"/>
              </a:lnSpc>
            </a:pPr>
            <a:endParaRPr lang="es-ES" sz="1400" b="1" dirty="0">
              <a:solidFill>
                <a:srgbClr val="FFFFFF"/>
              </a:solidFill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s-ES" sz="1400" b="1" i="1" dirty="0">
              <a:solidFill>
                <a:srgbClr val="00FFFF"/>
              </a:solidFill>
              <a:cs typeface="ＭＳ Ｐゴシック" charset="0"/>
            </a:endParaRPr>
          </a:p>
        </p:txBody>
      </p:sp>
      <p:sp>
        <p:nvSpPr>
          <p:cNvPr id="35844" name="CuadroTexto 4"/>
          <p:cNvSpPr txBox="1">
            <a:spLocks noChangeArrowheads="1"/>
          </p:cNvSpPr>
          <p:nvPr/>
        </p:nvSpPr>
        <p:spPr bwMode="auto">
          <a:xfrm>
            <a:off x="355600" y="5853025"/>
            <a:ext cx="8071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2"/>
            <a:r>
              <a:rPr lang="es-ES" sz="1200" dirty="0" smtClean="0">
                <a:cs typeface="ＭＳ Ｐゴシック" charset="0"/>
              </a:rPr>
              <a:t>*</a:t>
            </a:r>
            <a:r>
              <a:rPr lang="es-ES" sz="1200" dirty="0" err="1" smtClean="0">
                <a:cs typeface="ＭＳ Ｐゴシック" charset="0"/>
              </a:rPr>
              <a:t>Basis</a:t>
            </a:r>
            <a:r>
              <a:rPr lang="es-ES" sz="1200" dirty="0" smtClean="0">
                <a:cs typeface="ＭＳ Ｐゴシック" charset="0"/>
              </a:rPr>
              <a:t> </a:t>
            </a:r>
            <a:r>
              <a:rPr lang="es-ES" sz="1200" dirty="0" err="1">
                <a:cs typeface="ＭＳ Ｐゴシック" charset="0"/>
              </a:rPr>
              <a:t>for</a:t>
            </a:r>
            <a:r>
              <a:rPr lang="es-ES" sz="1200" dirty="0">
                <a:cs typeface="ＭＳ Ｐゴシック" charset="0"/>
              </a:rPr>
              <a:t> </a:t>
            </a:r>
            <a:r>
              <a:rPr lang="es-ES" sz="1200" dirty="0" err="1">
                <a:cs typeface="ＭＳ Ｐゴシック" charset="0"/>
              </a:rPr>
              <a:t>the</a:t>
            </a:r>
            <a:r>
              <a:rPr lang="es-ES" sz="1200" dirty="0">
                <a:cs typeface="ＭＳ Ｐゴシック" charset="0"/>
              </a:rPr>
              <a:t> </a:t>
            </a:r>
            <a:r>
              <a:rPr lang="es-ES" sz="1200" dirty="0" err="1" smtClean="0">
                <a:cs typeface="ＭＳ Ｐゴシック" charset="0"/>
              </a:rPr>
              <a:t>phase</a:t>
            </a:r>
            <a:r>
              <a:rPr lang="es-ES" sz="1200" dirty="0" smtClean="0">
                <a:cs typeface="ＭＳ Ｐゴシック" charset="0"/>
              </a:rPr>
              <a:t> </a:t>
            </a:r>
            <a:r>
              <a:rPr lang="es-ES" sz="1200" dirty="0">
                <a:cs typeface="ＭＳ Ｐゴシック" charset="0"/>
              </a:rPr>
              <a:t>III </a:t>
            </a:r>
            <a:r>
              <a:rPr lang="es-ES" sz="1200" dirty="0" err="1">
                <a:cs typeface="ＭＳ Ｐゴシック" charset="0"/>
              </a:rPr>
              <a:t>randomized</a:t>
            </a:r>
            <a:r>
              <a:rPr lang="es-ES" sz="1200" dirty="0">
                <a:cs typeface="ＭＳ Ｐゴシック" charset="0"/>
              </a:rPr>
              <a:t> trial in R/R </a:t>
            </a:r>
            <a:r>
              <a:rPr lang="es-ES" sz="1200" dirty="0" err="1">
                <a:cs typeface="ＭＳ Ｐゴシック" charset="0"/>
              </a:rPr>
              <a:t>patients</a:t>
            </a:r>
            <a:r>
              <a:rPr lang="es-ES" sz="1200" dirty="0">
                <a:cs typeface="ＭＳ Ｐゴシック" charset="0"/>
              </a:rPr>
              <a:t> (ASPIRE) </a:t>
            </a:r>
            <a:r>
              <a:rPr lang="es-ES" sz="1200" dirty="0" err="1">
                <a:cs typeface="ＭＳ Ｐゴシック" charset="0"/>
              </a:rPr>
              <a:t>Len-Dex</a:t>
            </a:r>
            <a:r>
              <a:rPr lang="es-ES" sz="1200" dirty="0">
                <a:cs typeface="ＭＳ Ｐゴシック" charset="0"/>
              </a:rPr>
              <a:t> +/- </a:t>
            </a:r>
            <a:r>
              <a:rPr lang="es-ES" sz="1200" dirty="0" smtClean="0">
                <a:cs typeface="ＭＳ Ｐゴシック" charset="0"/>
              </a:rPr>
              <a:t>carfilzomib</a:t>
            </a:r>
            <a:r>
              <a:rPr lang="es-ES" sz="1200" baseline="30000" dirty="0" smtClean="0">
                <a:cs typeface="ＭＳ Ｐゴシック" charset="0"/>
              </a:rPr>
              <a:t>6</a:t>
            </a:r>
            <a:endParaRPr lang="en-US" dirty="0"/>
          </a:p>
        </p:txBody>
      </p:sp>
      <p:sp>
        <p:nvSpPr>
          <p:cNvPr id="35845" name="TextBox 1"/>
          <p:cNvSpPr txBox="1">
            <a:spLocks noChangeArrowheads="1"/>
          </p:cNvSpPr>
          <p:nvPr/>
        </p:nvSpPr>
        <p:spPr bwMode="auto">
          <a:xfrm>
            <a:off x="361950" y="6193495"/>
            <a:ext cx="87058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nl-NL" sz="1100" dirty="0"/>
              <a:t>1. Niesvitzky R, et al. </a:t>
            </a:r>
            <a:r>
              <a:rPr lang="nl-NL" sz="1100" i="1" dirty="0"/>
              <a:t>Clin Cancer Res</a:t>
            </a:r>
            <a:r>
              <a:rPr lang="nl-NL" sz="1100" dirty="0"/>
              <a:t>. 2013;19(8):</a:t>
            </a:r>
            <a:r>
              <a:rPr lang="nl-NL" sz="1100" dirty="0" smtClean="0"/>
              <a:t>2248-2256. 2</a:t>
            </a:r>
            <a:r>
              <a:rPr lang="nl-NL" sz="1100" dirty="0"/>
              <a:t>. Wang M, et al. </a:t>
            </a:r>
            <a:r>
              <a:rPr lang="nl-NL" sz="1100" i="1" dirty="0"/>
              <a:t>J Clin Oncol</a:t>
            </a:r>
            <a:r>
              <a:rPr lang="nl-NL" sz="1100" dirty="0"/>
              <a:t>. </a:t>
            </a:r>
            <a:r>
              <a:rPr lang="nl-NL" sz="1100" dirty="0" smtClean="0"/>
              <a:t>2013;31(Suppl</a:t>
            </a:r>
            <a:r>
              <a:rPr lang="nl-NL" sz="1100" dirty="0"/>
              <a:t>): Abstract </a:t>
            </a:r>
            <a:r>
              <a:rPr lang="nl-NL" sz="1100" dirty="0" smtClean="0"/>
              <a:t>8529. </a:t>
            </a:r>
            <a:br>
              <a:rPr lang="nl-NL" sz="1100" dirty="0" smtClean="0"/>
            </a:br>
            <a:r>
              <a:rPr lang="nl-NL" sz="1100" dirty="0" smtClean="0"/>
              <a:t>3</a:t>
            </a:r>
            <a:r>
              <a:rPr lang="nl-NL" sz="1100" dirty="0"/>
              <a:t>. Shah JJ, et al. </a:t>
            </a:r>
            <a:r>
              <a:rPr lang="nl-NL" sz="1100" i="1" dirty="0"/>
              <a:t>Blood</a:t>
            </a:r>
            <a:r>
              <a:rPr lang="nl-NL" sz="1100" dirty="0"/>
              <a:t>. 2013;120: Abstract </a:t>
            </a:r>
            <a:r>
              <a:rPr lang="nl-NL" sz="1100" dirty="0" smtClean="0"/>
              <a:t>690. </a:t>
            </a:r>
            <a:r>
              <a:rPr lang="nl-NL" sz="1100" dirty="0"/>
              <a:t>4. Shah JJ, et al. </a:t>
            </a:r>
            <a:r>
              <a:rPr lang="nl-NL" sz="1100" i="1" dirty="0"/>
              <a:t>Blood</a:t>
            </a:r>
            <a:r>
              <a:rPr lang="nl-NL" sz="1100" dirty="0"/>
              <a:t>. 2013;120: Abstract </a:t>
            </a:r>
            <a:r>
              <a:rPr lang="nl-NL" sz="1100" dirty="0" smtClean="0"/>
              <a:t>1982. </a:t>
            </a:r>
            <a:r>
              <a:rPr lang="nl-NL" sz="1100" dirty="0"/>
              <a:t>5. Berdeja J, et al. </a:t>
            </a:r>
            <a:r>
              <a:rPr lang="nl-NL" sz="1100" i="1" dirty="0"/>
              <a:t>Blood.</a:t>
            </a:r>
            <a:r>
              <a:rPr lang="nl-NL" sz="1100" dirty="0"/>
              <a:t> 2013;120: Abstract </a:t>
            </a:r>
            <a:r>
              <a:rPr lang="nl-NL" sz="1100" dirty="0" smtClean="0"/>
              <a:t>1937. </a:t>
            </a:r>
            <a:r>
              <a:rPr lang="nl-NL" sz="1100" dirty="0"/>
              <a:t>6. Moreau P, et al. </a:t>
            </a:r>
            <a:r>
              <a:rPr lang="nl-NL" sz="1100" i="1" dirty="0"/>
              <a:t>J Clin Oncol</a:t>
            </a:r>
            <a:r>
              <a:rPr lang="nl-NL" sz="1100" dirty="0"/>
              <a:t>. 2011;29(15S): Abstract </a:t>
            </a:r>
            <a:r>
              <a:rPr lang="nl-NL" sz="1100" dirty="0" smtClean="0"/>
              <a:t>TPS225.</a:t>
            </a:r>
            <a:endParaRPr lang="nl-NL" sz="1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4657725" y="1416047"/>
            <a:ext cx="4205288" cy="1592266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587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313" y="2039938"/>
            <a:ext cx="3551237" cy="293926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>
                <a:cs typeface="Arial" charset="0"/>
              </a:rPr>
              <a:t>Study population (N = 700)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cs typeface="Arial" charset="0"/>
              </a:rPr>
              <a:t>Measurable disease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cs typeface="Arial" charset="0"/>
              </a:rPr>
              <a:t>Relapsed progressive MM </a:t>
            </a:r>
            <a:br>
              <a:rPr lang="en-US" sz="1600" b="1" dirty="0">
                <a:cs typeface="Arial" charset="0"/>
              </a:rPr>
            </a:br>
            <a:r>
              <a:rPr lang="en-US" sz="1600" b="1" dirty="0">
                <a:cs typeface="Arial" charset="0"/>
              </a:rPr>
              <a:t>after 1-3 prior therapies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cs typeface="Arial" charset="0"/>
              </a:rPr>
              <a:t>ECOG PS 0-2</a:t>
            </a:r>
          </a:p>
          <a:p>
            <a:pPr eaLnBrk="1" hangingPunct="1"/>
            <a:endParaRPr lang="en-US" sz="1600" b="1" dirty="0">
              <a:cs typeface="Arial" charset="0"/>
            </a:endParaRPr>
          </a:p>
          <a:p>
            <a:pPr eaLnBrk="1" hangingPunct="1"/>
            <a:r>
              <a:rPr lang="en-US" sz="1600" b="1" dirty="0">
                <a:cs typeface="Arial" charset="0"/>
              </a:rPr>
              <a:t>Stratification: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cs typeface="Arial" charset="0"/>
              </a:rPr>
              <a:t>Prior </a:t>
            </a:r>
            <a:r>
              <a:rPr lang="en-US" sz="1600" b="1" dirty="0" err="1">
                <a:cs typeface="Arial" charset="0"/>
              </a:rPr>
              <a:t>bortezomib</a:t>
            </a:r>
            <a:endParaRPr lang="en-US" sz="1600" b="1" dirty="0">
              <a:cs typeface="Arial" charset="0"/>
            </a:endParaRPr>
          </a:p>
          <a:p>
            <a:pPr marL="285750" indent="-285750" eaLnBrk="1" hangingPunct="1"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cs typeface="Arial" charset="0"/>
              </a:rPr>
              <a:t>Prior </a:t>
            </a:r>
            <a:r>
              <a:rPr lang="en-US" sz="1600" b="1" dirty="0" err="1" smtClean="0">
                <a:cs typeface="Arial" charset="0"/>
              </a:rPr>
              <a:t>lenalidomide</a:t>
            </a:r>
            <a:endParaRPr lang="en-US" sz="1600" b="1" dirty="0">
              <a:cs typeface="Arial" charset="0"/>
            </a:endParaRPr>
          </a:p>
          <a:p>
            <a:pPr marL="285750" indent="-285750" eaLnBrk="1" hangingPunct="1"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cs typeface="Arial" charset="0"/>
              </a:rPr>
              <a:t>β-</a:t>
            </a:r>
            <a:r>
              <a:rPr lang="en-US" sz="1600" b="1" dirty="0" err="1">
                <a:cs typeface="Arial" charset="0"/>
              </a:rPr>
              <a:t>microglobulin</a:t>
            </a:r>
            <a:r>
              <a:rPr lang="en-US" sz="1600" b="1" dirty="0">
                <a:cs typeface="Arial" charset="0"/>
              </a:rPr>
              <a:t> levels</a:t>
            </a:r>
          </a:p>
        </p:txBody>
      </p:sp>
      <p:sp>
        <p:nvSpPr>
          <p:cNvPr id="37892" name="TextBox 13"/>
          <p:cNvSpPr txBox="1">
            <a:spLocks noChangeArrowheads="1"/>
          </p:cNvSpPr>
          <p:nvPr/>
        </p:nvSpPr>
        <p:spPr bwMode="auto">
          <a:xfrm>
            <a:off x="3765550" y="3214688"/>
            <a:ext cx="806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cs typeface="Arial" charset="0"/>
              </a:rPr>
              <a:t>1:1</a:t>
            </a:r>
          </a:p>
        </p:txBody>
      </p:sp>
      <p:sp>
        <p:nvSpPr>
          <p:cNvPr id="37893" name="TextBox 14"/>
          <p:cNvSpPr txBox="1">
            <a:spLocks noChangeArrowheads="1"/>
          </p:cNvSpPr>
          <p:nvPr/>
        </p:nvSpPr>
        <p:spPr bwMode="auto">
          <a:xfrm>
            <a:off x="4681538" y="1424830"/>
            <a:ext cx="4151312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err="1">
                <a:solidFill>
                  <a:schemeClr val="bg2"/>
                </a:solidFill>
                <a:cs typeface="Arial" charset="0"/>
              </a:rPr>
              <a:t>CRd</a:t>
            </a:r>
            <a:endParaRPr lang="en-US" sz="1600" dirty="0">
              <a:solidFill>
                <a:schemeClr val="bg2"/>
              </a:solidFill>
              <a:cs typeface="Arial" charset="0"/>
            </a:endParaRPr>
          </a:p>
          <a:p>
            <a:pPr algn="ctr"/>
            <a:r>
              <a:rPr lang="en-US" sz="1600" dirty="0" err="1">
                <a:solidFill>
                  <a:schemeClr val="bg2"/>
                </a:solidFill>
                <a:cs typeface="Arial" charset="0"/>
              </a:rPr>
              <a:t>Carfilzomid</a:t>
            </a:r>
            <a:r>
              <a:rPr lang="en-US" sz="1600" dirty="0">
                <a:solidFill>
                  <a:schemeClr val="bg2"/>
                </a:solidFill>
                <a:cs typeface="Arial" charset="0"/>
              </a:rPr>
              <a:t> 27mg/m</a:t>
            </a:r>
            <a:r>
              <a:rPr lang="en-US" sz="1600" baseline="30000" dirty="0">
                <a:solidFill>
                  <a:schemeClr val="bg2"/>
                </a:solidFill>
                <a:cs typeface="Arial" charset="0"/>
              </a:rPr>
              <a:t>2 </a:t>
            </a:r>
            <a:r>
              <a:rPr lang="en-US" sz="1600" dirty="0">
                <a:solidFill>
                  <a:schemeClr val="bg2"/>
                </a:solidFill>
                <a:cs typeface="Arial" charset="0"/>
              </a:rPr>
              <a:t>IV</a:t>
            </a:r>
          </a:p>
          <a:p>
            <a:pPr algn="ctr"/>
            <a:r>
              <a:rPr lang="en-US" sz="1000" dirty="0">
                <a:solidFill>
                  <a:schemeClr val="bg2"/>
                </a:solidFill>
                <a:cs typeface="Arial" charset="0"/>
              </a:rPr>
              <a:t>Day 1, 2, 8, 9, 15, 16 (20 mg/m</a:t>
            </a:r>
            <a:r>
              <a:rPr lang="en-US" sz="1000" baseline="30000" dirty="0">
                <a:solidFill>
                  <a:schemeClr val="bg2"/>
                </a:solidFill>
                <a:cs typeface="Arial" charset="0"/>
              </a:rPr>
              <a:t>2</a:t>
            </a:r>
            <a:r>
              <a:rPr lang="en-US" sz="1000" dirty="0">
                <a:solidFill>
                  <a:schemeClr val="bg2"/>
                </a:solidFill>
                <a:cs typeface="Arial" charset="0"/>
              </a:rPr>
              <a:t> on days 1 and 2 of cycle only)</a:t>
            </a:r>
          </a:p>
          <a:p>
            <a:pPr algn="ctr"/>
            <a:r>
              <a:rPr lang="en-US" sz="1600" dirty="0" err="1">
                <a:solidFill>
                  <a:schemeClr val="bg2"/>
                </a:solidFill>
                <a:cs typeface="Arial" charset="0"/>
              </a:rPr>
              <a:t>Lenalidomide</a:t>
            </a:r>
            <a:r>
              <a:rPr lang="en-US" sz="1600" dirty="0">
                <a:solidFill>
                  <a:schemeClr val="bg2"/>
                </a:solidFill>
                <a:cs typeface="Arial" charset="0"/>
              </a:rPr>
              <a:t> 25 mg</a:t>
            </a:r>
          </a:p>
          <a:p>
            <a:pPr algn="ctr"/>
            <a:r>
              <a:rPr lang="en-US" sz="1000" dirty="0">
                <a:solidFill>
                  <a:schemeClr val="bg2"/>
                </a:solidFill>
                <a:cs typeface="Arial" charset="0"/>
              </a:rPr>
              <a:t>Days 1-21</a:t>
            </a:r>
          </a:p>
          <a:p>
            <a:pPr algn="ctr"/>
            <a:r>
              <a:rPr lang="en-US" sz="1600" dirty="0">
                <a:solidFill>
                  <a:schemeClr val="bg2"/>
                </a:solidFill>
                <a:cs typeface="Arial" charset="0"/>
              </a:rPr>
              <a:t>Dexamethasone 40 mg</a:t>
            </a:r>
          </a:p>
          <a:p>
            <a:pPr algn="ctr"/>
            <a:r>
              <a:rPr lang="en-US" sz="1000" dirty="0">
                <a:solidFill>
                  <a:schemeClr val="bg2"/>
                </a:solidFill>
                <a:cs typeface="Arial" charset="0"/>
              </a:rPr>
              <a:t>Once weekly days 1, 8, 15, and 22</a:t>
            </a:r>
            <a:endParaRPr lang="en-US" sz="1600" dirty="0">
              <a:solidFill>
                <a:schemeClr val="bg2"/>
              </a:solidFill>
              <a:cs typeface="Arial" charset="0"/>
            </a:endParaRPr>
          </a:p>
          <a:p>
            <a:pPr algn="ctr"/>
            <a:endParaRPr lang="en-US" sz="16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4681538" y="3975100"/>
            <a:ext cx="4203700" cy="1385888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587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7895" name="TextBox 17"/>
          <p:cNvSpPr txBox="1">
            <a:spLocks noChangeArrowheads="1"/>
          </p:cNvSpPr>
          <p:nvPr/>
        </p:nvSpPr>
        <p:spPr bwMode="auto">
          <a:xfrm>
            <a:off x="4733925" y="3975100"/>
            <a:ext cx="415131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solidFill>
                  <a:schemeClr val="bg2"/>
                </a:solidFill>
                <a:cs typeface="Arial" charset="0"/>
              </a:rPr>
              <a:t>Rd</a:t>
            </a:r>
          </a:p>
          <a:p>
            <a:pPr algn="ctr"/>
            <a:r>
              <a:rPr lang="en-US" sz="1600">
                <a:solidFill>
                  <a:schemeClr val="bg2"/>
                </a:solidFill>
                <a:cs typeface="Arial" charset="0"/>
              </a:rPr>
              <a:t>Lenalidomide 25 mg</a:t>
            </a:r>
          </a:p>
          <a:p>
            <a:pPr algn="ctr"/>
            <a:r>
              <a:rPr lang="en-US" sz="1000">
                <a:solidFill>
                  <a:schemeClr val="bg2"/>
                </a:solidFill>
                <a:cs typeface="Arial" charset="0"/>
              </a:rPr>
              <a:t>Days 1-21</a:t>
            </a:r>
          </a:p>
          <a:p>
            <a:pPr algn="ctr"/>
            <a:r>
              <a:rPr lang="en-US" sz="1600">
                <a:solidFill>
                  <a:schemeClr val="bg2"/>
                </a:solidFill>
                <a:cs typeface="Arial" charset="0"/>
              </a:rPr>
              <a:t>Dexamethasone 40 mg</a:t>
            </a:r>
          </a:p>
          <a:p>
            <a:pPr algn="ctr"/>
            <a:r>
              <a:rPr lang="en-US" sz="1000">
                <a:solidFill>
                  <a:schemeClr val="bg2"/>
                </a:solidFill>
                <a:cs typeface="Arial" charset="0"/>
              </a:rPr>
              <a:t>Once weekly days 1, 8, 15, and 22</a:t>
            </a:r>
            <a:endParaRPr lang="en-US" sz="1600">
              <a:solidFill>
                <a:schemeClr val="bg2"/>
              </a:solidFill>
              <a:cs typeface="Arial" charset="0"/>
            </a:endParaRPr>
          </a:p>
          <a:p>
            <a:pPr algn="ctr"/>
            <a:endParaRPr lang="en-US" sz="160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37896" name="TextBox 18"/>
          <p:cNvSpPr txBox="1">
            <a:spLocks noChangeArrowheads="1"/>
          </p:cNvSpPr>
          <p:nvPr/>
        </p:nvSpPr>
        <p:spPr bwMode="auto">
          <a:xfrm>
            <a:off x="4919663" y="3130550"/>
            <a:ext cx="42052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cs typeface="Arial" charset="0"/>
              </a:rPr>
              <a:t>After cycle 12, CFZ given on days 1, 2, 15, 16</a:t>
            </a:r>
          </a:p>
          <a:p>
            <a:pPr algn="ctr"/>
            <a:r>
              <a:rPr lang="en-US" sz="1400">
                <a:cs typeface="Arial" charset="0"/>
              </a:rPr>
              <a:t>After cycle 18, CFZ to be discontinued</a:t>
            </a:r>
          </a:p>
        </p:txBody>
      </p:sp>
      <p:sp>
        <p:nvSpPr>
          <p:cNvPr id="37897" name="TextBox 19"/>
          <p:cNvSpPr txBox="1">
            <a:spLocks noChangeArrowheads="1"/>
          </p:cNvSpPr>
          <p:nvPr/>
        </p:nvSpPr>
        <p:spPr bwMode="auto">
          <a:xfrm>
            <a:off x="4344988" y="5375275"/>
            <a:ext cx="4908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cs typeface="Arial" charset="0"/>
              </a:rPr>
              <a:t>Both arms to receive 28 day cycles until progression</a:t>
            </a:r>
          </a:p>
        </p:txBody>
      </p:sp>
      <p:sp>
        <p:nvSpPr>
          <p:cNvPr id="37898" name="TextBox 20"/>
          <p:cNvSpPr txBox="1">
            <a:spLocks noChangeArrowheads="1"/>
          </p:cNvSpPr>
          <p:nvPr/>
        </p:nvSpPr>
        <p:spPr bwMode="auto">
          <a:xfrm>
            <a:off x="352425" y="5308600"/>
            <a:ext cx="4030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cs typeface="Arial" charset="0"/>
              </a:rPr>
              <a:t>Primary endpoint: PFS</a:t>
            </a:r>
          </a:p>
        </p:txBody>
      </p:sp>
      <p:sp>
        <p:nvSpPr>
          <p:cNvPr id="13" name="Pentagon 12"/>
          <p:cNvSpPr>
            <a:spLocks noChangeArrowheads="1"/>
          </p:cNvSpPr>
          <p:nvPr/>
        </p:nvSpPr>
        <p:spPr bwMode="auto">
          <a:xfrm>
            <a:off x="341313" y="1864658"/>
            <a:ext cx="4470400" cy="3221691"/>
          </a:xfrm>
          <a:prstGeom prst="homePlate">
            <a:avLst>
              <a:gd name="adj" fmla="val 49998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7900" name="TextBox 22"/>
          <p:cNvSpPr txBox="1">
            <a:spLocks noChangeArrowheads="1"/>
          </p:cNvSpPr>
          <p:nvPr/>
        </p:nvSpPr>
        <p:spPr bwMode="auto">
          <a:xfrm>
            <a:off x="360362" y="6402665"/>
            <a:ext cx="87836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cs typeface="Arial" charset="0"/>
              </a:rPr>
              <a:t>National Institutes of </a:t>
            </a:r>
            <a:r>
              <a:rPr lang="en-US" sz="1200" dirty="0" smtClean="0">
                <a:cs typeface="Arial" charset="0"/>
              </a:rPr>
              <a:t>Health. </a:t>
            </a:r>
            <a:r>
              <a:rPr lang="en-US" sz="1200" dirty="0">
                <a:cs typeface="Arial" charset="0"/>
              </a:rPr>
              <a:t>Available at: </a:t>
            </a:r>
            <a:r>
              <a:rPr lang="en-US" sz="1200" dirty="0" smtClean="0">
                <a:cs typeface="Arial" charset="0"/>
              </a:rPr>
              <a:t>http</a:t>
            </a:r>
            <a:r>
              <a:rPr lang="en-US" sz="1200" dirty="0">
                <a:cs typeface="Arial" charset="0"/>
              </a:rPr>
              <a:t>://clinicaltrials.gov/ct2/show/</a:t>
            </a:r>
            <a:r>
              <a:rPr lang="nl-NL" sz="1200" dirty="0">
                <a:cs typeface="Arial" charset="0"/>
              </a:rPr>
              <a:t>NCT01080391</a:t>
            </a:r>
            <a:r>
              <a:rPr lang="en-US" sz="1200" dirty="0">
                <a:cs typeface="Arial" charset="0"/>
              </a:rPr>
              <a:t>. Accessed: </a:t>
            </a:r>
            <a:r>
              <a:rPr lang="en-US" sz="1200" dirty="0" smtClean="0">
                <a:cs typeface="Arial" charset="0"/>
              </a:rPr>
              <a:t>October 28, </a:t>
            </a:r>
            <a:r>
              <a:rPr lang="en-US" sz="1200" dirty="0">
                <a:cs typeface="Arial" charset="0"/>
              </a:rPr>
              <a:t>2014.</a:t>
            </a:r>
            <a:endParaRPr lang="nl-NL" sz="1200" dirty="0">
              <a:cs typeface="Arial" charset="0"/>
            </a:endParaRPr>
          </a:p>
        </p:txBody>
      </p:sp>
      <p:sp>
        <p:nvSpPr>
          <p:cNvPr id="37901" name="47 CuadroTexto"/>
          <p:cNvSpPr txBox="1">
            <a:spLocks noChangeArrowheads="1"/>
          </p:cNvSpPr>
          <p:nvPr/>
        </p:nvSpPr>
        <p:spPr bwMode="auto">
          <a:xfrm>
            <a:off x="0" y="434240"/>
            <a:ext cx="9143999" cy="98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3400" dirty="0" err="1" smtClean="0">
                <a:solidFill>
                  <a:srgbClr val="FFFF00"/>
                </a:solidFill>
                <a:cs typeface="ＭＳ Ｐゴシック" charset="0"/>
              </a:rPr>
              <a:t>Carfilzomib</a:t>
            </a:r>
            <a:r>
              <a:rPr lang="en-US" sz="3400" dirty="0" smtClean="0">
                <a:solidFill>
                  <a:srgbClr val="FFFF00"/>
                </a:solidFill>
                <a:cs typeface="ＭＳ Ｐゴシック" charset="0"/>
              </a:rPr>
              <a:t>-</a:t>
            </a:r>
            <a:r>
              <a:rPr lang="en-US" sz="3400" dirty="0" smtClean="0">
                <a:solidFill>
                  <a:srgbClr val="F09828"/>
                </a:solidFill>
                <a:cs typeface="ＭＳ Ｐゴシック" charset="0"/>
              </a:rPr>
              <a:t>Len-</a:t>
            </a:r>
            <a:r>
              <a:rPr lang="en-US" sz="3400" dirty="0" err="1" smtClean="0">
                <a:solidFill>
                  <a:srgbClr val="F09828"/>
                </a:solidFill>
                <a:cs typeface="ＭＳ Ｐゴシック" charset="0"/>
              </a:rPr>
              <a:t>Dex</a:t>
            </a:r>
            <a:r>
              <a:rPr lang="en-US" sz="3400" dirty="0" smtClean="0">
                <a:solidFill>
                  <a:srgbClr val="F09828"/>
                </a:solidFill>
                <a:cs typeface="ＭＳ Ｐゴシック" charset="0"/>
              </a:rPr>
              <a:t> (</a:t>
            </a:r>
            <a:r>
              <a:rPr lang="en-US" sz="3400" dirty="0" err="1" smtClean="0">
                <a:solidFill>
                  <a:srgbClr val="F09828"/>
                </a:solidFill>
                <a:cs typeface="ＭＳ Ｐゴシック" charset="0"/>
              </a:rPr>
              <a:t>CRd</a:t>
            </a:r>
            <a:r>
              <a:rPr lang="en-US" sz="3400" dirty="0">
                <a:solidFill>
                  <a:srgbClr val="F09828"/>
                </a:solidFill>
                <a:cs typeface="ＭＳ Ｐゴシック" charset="0"/>
              </a:rPr>
              <a:t>) </a:t>
            </a:r>
            <a:r>
              <a:rPr lang="en-US" sz="3400" dirty="0" smtClean="0">
                <a:solidFill>
                  <a:srgbClr val="F09828"/>
                </a:solidFill>
                <a:cs typeface="ＭＳ Ｐゴシック" charset="0"/>
              </a:rPr>
              <a:t/>
            </a:r>
            <a:br>
              <a:rPr lang="en-US" sz="3400" dirty="0" smtClean="0">
                <a:solidFill>
                  <a:srgbClr val="F09828"/>
                </a:solidFill>
                <a:cs typeface="ＭＳ Ｐゴシック" charset="0"/>
              </a:rPr>
            </a:br>
            <a:r>
              <a:rPr lang="en-US" sz="3400" dirty="0" smtClean="0">
                <a:solidFill>
                  <a:srgbClr val="F09828"/>
                </a:solidFill>
                <a:cs typeface="ＭＳ Ｐゴシック" charset="0"/>
              </a:rPr>
              <a:t>in </a:t>
            </a:r>
            <a:r>
              <a:rPr lang="en-US" sz="3400" dirty="0">
                <a:solidFill>
                  <a:srgbClr val="F09828"/>
                </a:solidFill>
                <a:cs typeface="ＭＳ Ｐゴシック" charset="0"/>
              </a:rPr>
              <a:t>Relapsed MM</a:t>
            </a:r>
          </a:p>
        </p:txBody>
      </p:sp>
      <p:sp>
        <p:nvSpPr>
          <p:cNvPr id="37902" name="CuadroTexto 9"/>
          <p:cNvSpPr txBox="1">
            <a:spLocks noChangeArrowheads="1"/>
          </p:cNvSpPr>
          <p:nvPr/>
        </p:nvSpPr>
        <p:spPr bwMode="auto">
          <a:xfrm>
            <a:off x="352426" y="5788123"/>
            <a:ext cx="8591550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s-ES" sz="1400" i="1" dirty="0" err="1">
                <a:solidFill>
                  <a:srgbClr val="FFFFFF"/>
                </a:solidFill>
                <a:cs typeface="ＭＳ Ｐゴシック" charset="0"/>
              </a:rPr>
              <a:t>Preliminary</a:t>
            </a:r>
            <a:r>
              <a:rPr lang="es-ES" sz="1400" i="1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400" i="1" dirty="0" err="1">
                <a:solidFill>
                  <a:srgbClr val="FFFFFF"/>
                </a:solidFill>
                <a:cs typeface="ＭＳ Ｐゴシック" charset="0"/>
              </a:rPr>
              <a:t>reports</a:t>
            </a:r>
            <a:r>
              <a:rPr lang="es-ES" sz="1400" i="1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400" i="1" dirty="0" err="1">
                <a:solidFill>
                  <a:srgbClr val="FFFFFF"/>
                </a:solidFill>
                <a:cs typeface="ＭＳ Ｐゴシック" charset="0"/>
              </a:rPr>
              <a:t>from</a:t>
            </a:r>
            <a:r>
              <a:rPr lang="es-ES" sz="1400" i="1" dirty="0">
                <a:solidFill>
                  <a:srgbClr val="FFFFFF"/>
                </a:solidFill>
                <a:cs typeface="ＭＳ Ｐゴシック" charset="0"/>
              </a:rPr>
              <a:t> Amgen </a:t>
            </a:r>
            <a:r>
              <a:rPr lang="es-ES" sz="1400" i="1" dirty="0" err="1">
                <a:solidFill>
                  <a:srgbClr val="FFFFFF"/>
                </a:solidFill>
                <a:cs typeface="ＭＳ Ｐゴシック" charset="0"/>
              </a:rPr>
              <a:t>have</a:t>
            </a:r>
            <a:r>
              <a:rPr lang="es-ES" sz="1400" i="1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400" i="1" dirty="0" err="1">
                <a:solidFill>
                  <a:srgbClr val="FFFFFF"/>
                </a:solidFill>
                <a:cs typeface="ＭＳ Ｐゴシック" charset="0"/>
              </a:rPr>
              <a:t>revealed</a:t>
            </a:r>
            <a:r>
              <a:rPr lang="es-ES" sz="1400" i="1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400" i="1" dirty="0" err="1">
                <a:solidFill>
                  <a:srgbClr val="FFFFFF"/>
                </a:solidFill>
                <a:cs typeface="ＭＳ Ｐゴシック" charset="0"/>
              </a:rPr>
              <a:t>that</a:t>
            </a:r>
            <a:r>
              <a:rPr lang="es-ES" sz="1400" i="1" dirty="0">
                <a:solidFill>
                  <a:srgbClr val="FFFFFF"/>
                </a:solidFill>
                <a:cs typeface="ＭＳ Ｐゴシック" charset="0"/>
              </a:rPr>
              <a:t> PFS </a:t>
            </a:r>
            <a:r>
              <a:rPr lang="es-ES" sz="1400" i="1" dirty="0" err="1">
                <a:solidFill>
                  <a:srgbClr val="FFFFFF"/>
                </a:solidFill>
                <a:cs typeface="ＭＳ Ｐゴシック" charset="0"/>
              </a:rPr>
              <a:t>for</a:t>
            </a:r>
            <a:r>
              <a:rPr lang="es-ES" sz="1400" i="1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400" i="1" dirty="0" err="1">
                <a:solidFill>
                  <a:srgbClr val="FFFFFF"/>
                </a:solidFill>
                <a:cs typeface="ＭＳ Ｐゴシック" charset="0"/>
              </a:rPr>
              <a:t>C</a:t>
            </a:r>
            <a:r>
              <a:rPr lang="es-ES" sz="1400" i="1" dirty="0" err="1" smtClean="0">
                <a:solidFill>
                  <a:srgbClr val="FFFFFF"/>
                </a:solidFill>
                <a:cs typeface="ＭＳ Ｐゴシック" charset="0"/>
              </a:rPr>
              <a:t>Rd</a:t>
            </a:r>
            <a:r>
              <a:rPr lang="es-ES" sz="1400" i="1" dirty="0" smtClean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400" i="1" dirty="0" err="1">
                <a:solidFill>
                  <a:srgbClr val="FFFFFF"/>
                </a:solidFill>
                <a:cs typeface="ＭＳ Ｐゴシック" charset="0"/>
              </a:rPr>
              <a:t>was</a:t>
            </a:r>
            <a:r>
              <a:rPr lang="es-ES" sz="1400" i="1" dirty="0">
                <a:solidFill>
                  <a:srgbClr val="FFFFFF"/>
                </a:solidFill>
                <a:cs typeface="ＭＳ Ｐゴシック" charset="0"/>
              </a:rPr>
              <a:t> 26.3 </a:t>
            </a:r>
            <a:r>
              <a:rPr lang="es-ES" sz="1400" i="1" dirty="0" err="1">
                <a:solidFill>
                  <a:srgbClr val="FFFFFF"/>
                </a:solidFill>
                <a:cs typeface="ＭＳ Ｐゴシック" charset="0"/>
              </a:rPr>
              <a:t>months</a:t>
            </a:r>
            <a:r>
              <a:rPr lang="es-ES" sz="1400" i="1" dirty="0">
                <a:solidFill>
                  <a:srgbClr val="FFFFFF"/>
                </a:solidFill>
                <a:cs typeface="ＭＳ Ｐゴシック" charset="0"/>
              </a:rPr>
              <a:t>, a </a:t>
            </a:r>
            <a:r>
              <a:rPr lang="es-ES" sz="1400" i="1" dirty="0" err="1">
                <a:solidFill>
                  <a:srgbClr val="FFFFFF"/>
                </a:solidFill>
                <a:cs typeface="ＭＳ Ｐゴシック" charset="0"/>
              </a:rPr>
              <a:t>statistically</a:t>
            </a:r>
            <a:r>
              <a:rPr lang="es-ES" sz="1400" i="1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400" i="1" dirty="0" err="1">
                <a:solidFill>
                  <a:srgbClr val="FFFFFF"/>
                </a:solidFill>
                <a:cs typeface="ＭＳ Ｐゴシック" charset="0"/>
              </a:rPr>
              <a:t>significant</a:t>
            </a:r>
            <a:r>
              <a:rPr lang="es-ES" sz="1400" i="1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400" i="1" dirty="0" err="1">
                <a:solidFill>
                  <a:srgbClr val="FFFFFF"/>
                </a:solidFill>
                <a:cs typeface="ＭＳ Ｐゴシック" charset="0"/>
              </a:rPr>
              <a:t>improvement</a:t>
            </a:r>
            <a:r>
              <a:rPr lang="es-ES" sz="1400" i="1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400" i="1" dirty="0" err="1">
                <a:solidFill>
                  <a:srgbClr val="FFFFFF"/>
                </a:solidFill>
                <a:cs typeface="ＭＳ Ｐゴシック" charset="0"/>
              </a:rPr>
              <a:t>over</a:t>
            </a:r>
            <a:r>
              <a:rPr lang="es-ES" sz="1400" i="1" dirty="0">
                <a:solidFill>
                  <a:srgbClr val="FFFFFF"/>
                </a:solidFill>
                <a:cs typeface="ＭＳ Ｐゴシック" charset="0"/>
              </a:rPr>
              <a:t> 17.6 </a:t>
            </a:r>
            <a:r>
              <a:rPr lang="es-ES" sz="1400" i="1" dirty="0" err="1">
                <a:solidFill>
                  <a:srgbClr val="FFFFFF"/>
                </a:solidFill>
                <a:cs typeface="ＭＳ Ｐゴシック" charset="0"/>
              </a:rPr>
              <a:t>months</a:t>
            </a:r>
            <a:r>
              <a:rPr lang="es-ES" sz="1400" i="1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400" i="1" dirty="0" err="1">
                <a:solidFill>
                  <a:srgbClr val="FFFFFF"/>
                </a:solidFill>
                <a:cs typeface="ＭＳ Ｐゴシック" charset="0"/>
              </a:rPr>
              <a:t>for</a:t>
            </a:r>
            <a:r>
              <a:rPr lang="es-ES" sz="1400" i="1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400" i="1" dirty="0" err="1">
                <a:solidFill>
                  <a:srgbClr val="FFFFFF"/>
                </a:solidFill>
                <a:cs typeface="ＭＳ Ｐゴシック" charset="0"/>
              </a:rPr>
              <a:t>Rd</a:t>
            </a:r>
            <a:r>
              <a:rPr lang="es-ES" sz="1400" i="1" dirty="0">
                <a:solidFill>
                  <a:srgbClr val="FFFFFF"/>
                </a:solidFill>
                <a:cs typeface="ＭＳ Ｐゴシック" charset="0"/>
              </a:rPr>
              <a:t>. </a:t>
            </a:r>
            <a:r>
              <a:rPr lang="es-ES" sz="1400" i="1" dirty="0" err="1">
                <a:solidFill>
                  <a:srgbClr val="FFFFFF"/>
                </a:solidFill>
                <a:cs typeface="ＭＳ Ｐゴシック" charset="0"/>
              </a:rPr>
              <a:t>Trend</a:t>
            </a:r>
            <a:r>
              <a:rPr lang="es-ES" sz="1400" i="1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400" i="1" dirty="0" err="1">
                <a:solidFill>
                  <a:srgbClr val="FFFFFF"/>
                </a:solidFill>
                <a:cs typeface="ＭＳ Ｐゴシック" charset="0"/>
              </a:rPr>
              <a:t>towards</a:t>
            </a:r>
            <a:r>
              <a:rPr lang="es-ES" sz="1400" i="1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400" i="1" dirty="0" err="1">
                <a:solidFill>
                  <a:srgbClr val="FFFFFF"/>
                </a:solidFill>
                <a:cs typeface="ＭＳ Ｐゴシック" charset="0"/>
              </a:rPr>
              <a:t>improvement</a:t>
            </a:r>
            <a:r>
              <a:rPr lang="es-ES" sz="1400" i="1" dirty="0">
                <a:solidFill>
                  <a:srgbClr val="FFFFFF"/>
                </a:solidFill>
                <a:cs typeface="ＭＳ Ｐゴシック" charset="0"/>
              </a:rPr>
              <a:t> in OS</a:t>
            </a:r>
          </a:p>
        </p:txBody>
      </p:sp>
      <p:sp>
        <p:nvSpPr>
          <p:cNvPr id="37903" name="TextBox 1"/>
          <p:cNvSpPr txBox="1">
            <a:spLocks noChangeArrowheads="1"/>
          </p:cNvSpPr>
          <p:nvPr/>
        </p:nvSpPr>
        <p:spPr bwMode="auto">
          <a:xfrm>
            <a:off x="357188" y="1303338"/>
            <a:ext cx="3922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FFFF00"/>
                </a:solidFill>
                <a:cs typeface="ＭＳ Ｐゴシック" charset="0"/>
              </a:rPr>
              <a:t>Phase III ASPIRE </a:t>
            </a:r>
            <a:r>
              <a:rPr lang="en-US" sz="2400" dirty="0" smtClean="0">
                <a:solidFill>
                  <a:srgbClr val="FFFF00"/>
                </a:solidFill>
                <a:cs typeface="ＭＳ Ｐゴシック" charset="0"/>
              </a:rPr>
              <a:t>trial</a:t>
            </a:r>
            <a:endParaRPr lang="en-US" sz="2400" dirty="0">
              <a:solidFill>
                <a:srgbClr val="FFFF00"/>
              </a:solidFill>
              <a:cs typeface="ＭＳ Ｐゴシック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5"/>
          <p:cNvSpPr txBox="1">
            <a:spLocks noChangeArrowheads="1"/>
          </p:cNvSpPr>
          <p:nvPr/>
        </p:nvSpPr>
        <p:spPr bwMode="auto">
          <a:xfrm>
            <a:off x="-3175" y="481013"/>
            <a:ext cx="9093200" cy="646112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GB" sz="3600" dirty="0">
                <a:solidFill>
                  <a:srgbClr val="F09828"/>
                </a:solidFill>
                <a:cs typeface="ＭＳ Ｐゴシック" charset="0"/>
              </a:rPr>
              <a:t>Activity of </a:t>
            </a:r>
            <a:r>
              <a:rPr lang="en-GB" sz="3600" dirty="0" err="1">
                <a:solidFill>
                  <a:srgbClr val="F09828"/>
                </a:solidFill>
                <a:cs typeface="ＭＳ Ｐゴシック" charset="0"/>
              </a:rPr>
              <a:t>Ixazomib</a:t>
            </a:r>
            <a:r>
              <a:rPr lang="en-GB" sz="3600" dirty="0">
                <a:solidFill>
                  <a:srgbClr val="F09828"/>
                </a:solidFill>
                <a:cs typeface="ＭＳ Ｐゴシック" charset="0"/>
              </a:rPr>
              <a:t> (MLN9708)</a:t>
            </a:r>
          </a:p>
        </p:txBody>
      </p:sp>
      <p:sp>
        <p:nvSpPr>
          <p:cNvPr id="39939" name="7 CuadroTexto"/>
          <p:cNvSpPr txBox="1">
            <a:spLocks noChangeArrowheads="1"/>
          </p:cNvSpPr>
          <p:nvPr/>
        </p:nvSpPr>
        <p:spPr bwMode="auto">
          <a:xfrm>
            <a:off x="368953" y="6391805"/>
            <a:ext cx="824865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s-ES" sz="1200" dirty="0" err="1" smtClean="0">
                <a:solidFill>
                  <a:srgbClr val="FFFFFF"/>
                </a:solidFill>
                <a:cs typeface="Arial" charset="0"/>
              </a:rPr>
              <a:t>Kumar</a:t>
            </a:r>
            <a:r>
              <a:rPr lang="es-ES" sz="1200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s-ES" sz="1200" dirty="0">
                <a:solidFill>
                  <a:srgbClr val="FFFFFF"/>
                </a:solidFill>
                <a:cs typeface="Arial" charset="0"/>
              </a:rPr>
              <a:t>S, et al. </a:t>
            </a:r>
            <a:r>
              <a:rPr lang="en-US" sz="1200" i="1" dirty="0">
                <a:solidFill>
                  <a:srgbClr val="FFFFFF"/>
                </a:solidFill>
                <a:cs typeface="Arial" charset="0"/>
              </a:rPr>
              <a:t>Blood.</a:t>
            </a:r>
            <a:r>
              <a:rPr lang="en-US" sz="1200" dirty="0">
                <a:solidFill>
                  <a:srgbClr val="FFFFFF"/>
                </a:solidFill>
                <a:cs typeface="Arial" charset="0"/>
              </a:rPr>
              <a:t> 2014; 124(7): 1047-1055</a:t>
            </a:r>
            <a:r>
              <a:rPr lang="es-ES" sz="1200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s-ES" sz="1200" dirty="0" smtClean="0">
                <a:solidFill>
                  <a:srgbClr val="FFFFFF"/>
                </a:solidFill>
                <a:cs typeface="Arial" charset="0"/>
              </a:rPr>
              <a:t>Richardson </a:t>
            </a:r>
            <a:r>
              <a:rPr lang="es-ES" sz="1200" dirty="0">
                <a:solidFill>
                  <a:srgbClr val="FFFFFF"/>
                </a:solidFill>
                <a:cs typeface="Arial" charset="0"/>
              </a:rPr>
              <a:t>PG, et al. </a:t>
            </a:r>
            <a:r>
              <a:rPr lang="en-US" sz="1200" i="1" dirty="0">
                <a:solidFill>
                  <a:srgbClr val="FFFFFF"/>
                </a:solidFill>
                <a:cs typeface="Arial" charset="0"/>
              </a:rPr>
              <a:t>Blood. </a:t>
            </a:r>
            <a:r>
              <a:rPr lang="en-US" sz="1200" dirty="0">
                <a:solidFill>
                  <a:srgbClr val="FFFFFF"/>
                </a:solidFill>
                <a:cs typeface="Arial" charset="0"/>
              </a:rPr>
              <a:t>2014; 124(7): 1038-1046</a:t>
            </a:r>
            <a:r>
              <a:rPr lang="es-ES" sz="1200" dirty="0">
                <a:solidFill>
                  <a:srgbClr val="FFFFFF"/>
                </a:solidFill>
                <a:cs typeface="Arial" charset="0"/>
              </a:rPr>
              <a:t>.           </a:t>
            </a:r>
            <a:endParaRPr lang="es-ES" sz="1600" dirty="0">
              <a:solidFill>
                <a:srgbClr val="FFFFFF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369888" y="1156830"/>
            <a:ext cx="8897937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31775" indent="-231775">
              <a:lnSpc>
                <a:spcPct val="150000"/>
              </a:lnSpc>
              <a:buClr>
                <a:srgbClr val="F09828"/>
              </a:buClr>
              <a:buFont typeface="Arial" charset="0"/>
              <a:buChar char="•"/>
            </a:pPr>
            <a:r>
              <a:rPr lang="es-ES" sz="1700" b="1" dirty="0">
                <a:solidFill>
                  <a:srgbClr val="B2B2B2"/>
                </a:solidFill>
                <a:cs typeface="ＭＳ Ｐゴシック" charset="0"/>
              </a:rPr>
              <a:t> </a:t>
            </a:r>
            <a:r>
              <a:rPr lang="es-ES" sz="1700" b="1" dirty="0" err="1" smtClean="0">
                <a:solidFill>
                  <a:srgbClr val="FFFF00"/>
                </a:solidFill>
                <a:cs typeface="ＭＳ Ｐゴシック" charset="0"/>
              </a:rPr>
              <a:t>Relapsed</a:t>
            </a:r>
            <a:r>
              <a:rPr lang="es-ES" sz="1700" b="1" dirty="0" smtClean="0">
                <a:solidFill>
                  <a:srgbClr val="FFFF00"/>
                </a:solidFill>
                <a:cs typeface="ＭＳ Ｐゴシック" charset="0"/>
              </a:rPr>
              <a:t>/</a:t>
            </a:r>
            <a:r>
              <a:rPr lang="es-ES" sz="1700" b="1" dirty="0" err="1" smtClean="0">
                <a:solidFill>
                  <a:srgbClr val="FFFF00"/>
                </a:solidFill>
                <a:cs typeface="ＭＳ Ｐゴシック" charset="0"/>
              </a:rPr>
              <a:t>refractory</a:t>
            </a:r>
            <a:endParaRPr lang="es-ES" sz="1700" b="1" dirty="0">
              <a:solidFill>
                <a:srgbClr val="FFFF00"/>
              </a:solidFill>
              <a:cs typeface="ＭＳ Ｐゴシック" charset="0"/>
            </a:endParaRPr>
          </a:p>
          <a:p>
            <a:pPr marL="682625" lvl="1" indent="-227013">
              <a:lnSpc>
                <a:spcPct val="150000"/>
              </a:lnSpc>
              <a:buClr>
                <a:srgbClr val="F09828"/>
              </a:buClr>
              <a:buFont typeface="Arial" charset="0"/>
              <a:buChar char="–"/>
            </a:pPr>
            <a:r>
              <a:rPr lang="es-ES" sz="1700" b="1" dirty="0" err="1">
                <a:solidFill>
                  <a:srgbClr val="FFFF00"/>
                </a:solidFill>
                <a:cs typeface="ＭＳ Ｐゴシック" charset="0"/>
              </a:rPr>
              <a:t>Weekly</a:t>
            </a:r>
            <a:r>
              <a:rPr lang="es-ES" sz="1700" b="1" dirty="0">
                <a:solidFill>
                  <a:srgbClr val="FFFFFF"/>
                </a:solidFill>
                <a:cs typeface="ＭＳ Ｐゴシック" charset="0"/>
              </a:rPr>
              <a:t> (n = 60, 85% </a:t>
            </a:r>
            <a:r>
              <a:rPr lang="es-ES" sz="1700" b="1" dirty="0" err="1">
                <a:solidFill>
                  <a:srgbClr val="FFFFFF"/>
                </a:solidFill>
                <a:cs typeface="ＭＳ Ｐゴシック" charset="0"/>
              </a:rPr>
              <a:t>received</a:t>
            </a:r>
            <a:r>
              <a:rPr lang="es-ES" sz="1700" b="1" dirty="0">
                <a:solidFill>
                  <a:srgbClr val="FFFFFF"/>
                </a:solidFill>
                <a:cs typeface="ＭＳ Ｐゴシック" charset="0"/>
              </a:rPr>
              <a:t> prior </a:t>
            </a:r>
            <a:r>
              <a:rPr lang="es-ES" sz="1700" b="1" dirty="0" err="1" smtClean="0">
                <a:solidFill>
                  <a:srgbClr val="FFFFFF"/>
                </a:solidFill>
                <a:cs typeface="ＭＳ Ｐゴシック" charset="0"/>
              </a:rPr>
              <a:t>bortezomib</a:t>
            </a:r>
            <a:r>
              <a:rPr lang="es-ES" sz="1700" b="1" dirty="0" smtClean="0">
                <a:solidFill>
                  <a:srgbClr val="FFFFFF"/>
                </a:solidFill>
                <a:cs typeface="ＭＳ Ｐゴシック" charset="0"/>
              </a:rPr>
              <a:t>)… ≥</a:t>
            </a:r>
            <a:r>
              <a:rPr lang="es-ES" sz="1700" b="1" dirty="0">
                <a:solidFill>
                  <a:srgbClr val="FFFFFF"/>
                </a:solidFill>
                <a:cs typeface="ＭＳ Ｐゴシック" charset="0"/>
              </a:rPr>
              <a:t>PR: 18%</a:t>
            </a:r>
          </a:p>
          <a:p>
            <a:pPr marL="682625" lvl="1" indent="-227013">
              <a:lnSpc>
                <a:spcPct val="150000"/>
              </a:lnSpc>
              <a:buClr>
                <a:srgbClr val="F09828"/>
              </a:buClr>
              <a:buFont typeface="Arial" charset="0"/>
              <a:buChar char="–"/>
            </a:pPr>
            <a:r>
              <a:rPr lang="es-ES" sz="1700" b="1" dirty="0" err="1" smtClean="0">
                <a:solidFill>
                  <a:srgbClr val="FFFFFF"/>
                </a:solidFill>
                <a:cs typeface="ＭＳ Ｐゴシック" charset="0"/>
              </a:rPr>
              <a:t>Maximum</a:t>
            </a:r>
            <a:r>
              <a:rPr lang="es-ES" sz="1700" b="1" dirty="0" smtClean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700" b="1" dirty="0" err="1">
                <a:solidFill>
                  <a:srgbClr val="FFFFFF"/>
                </a:solidFill>
                <a:cs typeface="ＭＳ Ｐゴシック" charset="0"/>
              </a:rPr>
              <a:t>tolerated</a:t>
            </a:r>
            <a:r>
              <a:rPr lang="es-ES" sz="1700" b="1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700" b="1" dirty="0" err="1">
                <a:solidFill>
                  <a:srgbClr val="FFFFFF"/>
                </a:solidFill>
                <a:cs typeface="ＭＳ Ｐゴシック" charset="0"/>
              </a:rPr>
              <a:t>dose</a:t>
            </a:r>
            <a:r>
              <a:rPr lang="es-ES" sz="1700" b="1" dirty="0">
                <a:solidFill>
                  <a:srgbClr val="FFFFFF"/>
                </a:solidFill>
                <a:cs typeface="ＭＳ Ｐゴシック" charset="0"/>
              </a:rPr>
              <a:t> (MTD</a:t>
            </a:r>
            <a:r>
              <a:rPr lang="es-ES" sz="1700" b="1" dirty="0" smtClean="0">
                <a:solidFill>
                  <a:srgbClr val="FFFFFF"/>
                </a:solidFill>
                <a:cs typeface="ＭＳ Ｐゴシック" charset="0"/>
              </a:rPr>
              <a:t>) </a:t>
            </a:r>
            <a:r>
              <a:rPr lang="es-ES" sz="1700" b="1" dirty="0" err="1">
                <a:solidFill>
                  <a:srgbClr val="FFFFFF"/>
                </a:solidFill>
                <a:cs typeface="ＭＳ Ｐゴシック" charset="0"/>
              </a:rPr>
              <a:t>was</a:t>
            </a:r>
            <a:r>
              <a:rPr lang="es-ES" sz="1700" b="1" dirty="0">
                <a:solidFill>
                  <a:srgbClr val="FFFFFF"/>
                </a:solidFill>
                <a:cs typeface="ＭＳ Ｐゴシック" charset="0"/>
              </a:rPr>
              <a:t> 2.97 mg/m</a:t>
            </a:r>
            <a:r>
              <a:rPr lang="es-ES" sz="1700" b="1" baseline="30000" dirty="0">
                <a:solidFill>
                  <a:srgbClr val="FFFFFF"/>
                </a:solidFill>
                <a:cs typeface="ＭＳ Ｐゴシック" charset="0"/>
              </a:rPr>
              <a:t>2</a:t>
            </a:r>
            <a:r>
              <a:rPr lang="es-ES" sz="1700" b="1" dirty="0">
                <a:solidFill>
                  <a:srgbClr val="FFFFFF"/>
                </a:solidFill>
                <a:cs typeface="ＭＳ Ｐゴシック" charset="0"/>
              </a:rPr>
              <a:t> </a:t>
            </a:r>
            <a:endParaRPr lang="es-ES" sz="1700" b="1" dirty="0" smtClean="0">
              <a:solidFill>
                <a:srgbClr val="FFFFFF"/>
              </a:solidFill>
              <a:cs typeface="ＭＳ Ｐゴシック" charset="0"/>
            </a:endParaRPr>
          </a:p>
          <a:p>
            <a:pPr marL="682625" lvl="1" indent="-227013">
              <a:lnSpc>
                <a:spcPct val="150000"/>
              </a:lnSpc>
              <a:buClr>
                <a:srgbClr val="F09828"/>
              </a:buClr>
              <a:buFont typeface="Arial" charset="0"/>
              <a:buChar char="–"/>
            </a:pPr>
            <a:r>
              <a:rPr lang="es-ES" sz="1700" b="1" dirty="0" smtClean="0">
                <a:solidFill>
                  <a:srgbClr val="FFFFFF"/>
                </a:solidFill>
                <a:cs typeface="ＭＳ Ｐゴシック" charset="0"/>
              </a:rPr>
              <a:t>Median </a:t>
            </a:r>
            <a:r>
              <a:rPr lang="es-ES" sz="1700" b="1" dirty="0" err="1">
                <a:solidFill>
                  <a:srgbClr val="FFFFFF"/>
                </a:solidFill>
                <a:cs typeface="ＭＳ Ｐゴシック" charset="0"/>
              </a:rPr>
              <a:t>number</a:t>
            </a:r>
            <a:r>
              <a:rPr lang="es-ES" sz="1700" b="1" dirty="0">
                <a:solidFill>
                  <a:srgbClr val="FFFFFF"/>
                </a:solidFill>
                <a:cs typeface="ＭＳ Ｐゴシック" charset="0"/>
              </a:rPr>
              <a:t> of prior </a:t>
            </a:r>
            <a:r>
              <a:rPr lang="es-ES" sz="1700" b="1" dirty="0" err="1">
                <a:solidFill>
                  <a:srgbClr val="FFFFFF"/>
                </a:solidFill>
                <a:cs typeface="ＭＳ Ｐゴシック" charset="0"/>
              </a:rPr>
              <a:t>lines</a:t>
            </a:r>
            <a:r>
              <a:rPr lang="es-ES" sz="1700" b="1" dirty="0">
                <a:solidFill>
                  <a:srgbClr val="FFFFFF"/>
                </a:solidFill>
                <a:cs typeface="ＭＳ Ｐゴシック" charset="0"/>
              </a:rPr>
              <a:t>: 4</a:t>
            </a:r>
          </a:p>
          <a:p>
            <a:pPr marL="682625" lvl="1" indent="-227013">
              <a:lnSpc>
                <a:spcPct val="150000"/>
              </a:lnSpc>
              <a:buClr>
                <a:srgbClr val="F09828"/>
              </a:buClr>
              <a:buFont typeface="Arial" charset="0"/>
              <a:buChar char="–"/>
            </a:pPr>
            <a:r>
              <a:rPr lang="es-ES" sz="1700" b="1" dirty="0">
                <a:solidFill>
                  <a:srgbClr val="FFFFFF"/>
                </a:solidFill>
                <a:cs typeface="Arial" charset="0"/>
              </a:rPr>
              <a:t>Fatigue (37%), </a:t>
            </a:r>
            <a:r>
              <a:rPr lang="es-ES" sz="1700" b="1" dirty="0" err="1">
                <a:solidFill>
                  <a:srgbClr val="FFFFFF"/>
                </a:solidFill>
                <a:cs typeface="Arial" charset="0"/>
              </a:rPr>
              <a:t>thombocytopenia</a:t>
            </a:r>
            <a:r>
              <a:rPr lang="es-ES" sz="1700" b="1" dirty="0">
                <a:solidFill>
                  <a:srgbClr val="FFFFFF"/>
                </a:solidFill>
                <a:cs typeface="Arial" charset="0"/>
              </a:rPr>
              <a:t> (43%), nausea (</a:t>
            </a:r>
            <a:r>
              <a:rPr lang="es-ES" sz="1700" b="1" dirty="0" smtClean="0">
                <a:solidFill>
                  <a:srgbClr val="FFFFFF"/>
                </a:solidFill>
                <a:cs typeface="Arial" charset="0"/>
              </a:rPr>
              <a:t>38%), </a:t>
            </a:r>
            <a:r>
              <a:rPr lang="es-ES" sz="1700" b="1" dirty="0" err="1">
                <a:solidFill>
                  <a:srgbClr val="FFFFFF"/>
                </a:solidFill>
                <a:cs typeface="Arial" charset="0"/>
              </a:rPr>
              <a:t>diarrhea</a:t>
            </a:r>
            <a:r>
              <a:rPr lang="es-ES" sz="1700" b="1" dirty="0">
                <a:solidFill>
                  <a:srgbClr val="FFFFFF"/>
                </a:solidFill>
                <a:cs typeface="Arial" charset="0"/>
              </a:rPr>
              <a:t> (38%), </a:t>
            </a:r>
            <a:r>
              <a:rPr lang="es-ES" sz="1700" b="1" dirty="0" err="1">
                <a:solidFill>
                  <a:srgbClr val="FFFFFF"/>
                </a:solidFill>
                <a:cs typeface="Arial" charset="0"/>
              </a:rPr>
              <a:t>rash</a:t>
            </a:r>
            <a:r>
              <a:rPr lang="es-ES" sz="1700" b="1" dirty="0">
                <a:solidFill>
                  <a:srgbClr val="FFFFFF"/>
                </a:solidFill>
                <a:cs typeface="Arial" charset="0"/>
              </a:rPr>
              <a:t> (18%), PN (20</a:t>
            </a:r>
            <a:r>
              <a:rPr lang="es-ES" sz="1700" b="1" dirty="0" smtClean="0">
                <a:solidFill>
                  <a:srgbClr val="FFFFFF"/>
                </a:solidFill>
                <a:cs typeface="Arial" charset="0"/>
              </a:rPr>
              <a:t>%)</a:t>
            </a:r>
            <a:endParaRPr lang="es-ES" sz="1700" b="1" dirty="0">
              <a:solidFill>
                <a:srgbClr val="FFFF00"/>
              </a:solidFill>
              <a:cs typeface="ＭＳ Ｐゴシック" charset="0"/>
            </a:endParaRPr>
          </a:p>
          <a:p>
            <a:pPr marL="682625" lvl="1" indent="-227013">
              <a:lnSpc>
                <a:spcPct val="150000"/>
              </a:lnSpc>
              <a:buClr>
                <a:srgbClr val="F09828"/>
              </a:buClr>
              <a:buFont typeface="Arial" charset="0"/>
              <a:buChar char="–"/>
            </a:pPr>
            <a:endParaRPr lang="es-ES" sz="1700" b="1" dirty="0" smtClean="0">
              <a:solidFill>
                <a:srgbClr val="FFFF00"/>
              </a:solidFill>
              <a:cs typeface="ＭＳ Ｐゴシック" charset="0"/>
            </a:endParaRPr>
          </a:p>
          <a:p>
            <a:pPr marL="682625" lvl="1" indent="-227013">
              <a:lnSpc>
                <a:spcPct val="150000"/>
              </a:lnSpc>
              <a:buClr>
                <a:srgbClr val="F09828"/>
              </a:buClr>
              <a:buFont typeface="Arial" charset="0"/>
              <a:buChar char="–"/>
            </a:pPr>
            <a:r>
              <a:rPr lang="es-ES" sz="1700" b="1" dirty="0" err="1" smtClean="0">
                <a:solidFill>
                  <a:srgbClr val="FFFF00"/>
                </a:solidFill>
                <a:cs typeface="ＭＳ Ｐゴシック" charset="0"/>
              </a:rPr>
              <a:t>Biweekly</a:t>
            </a:r>
            <a:r>
              <a:rPr lang="es-ES" sz="1700" b="1" baseline="30000" dirty="0" smtClean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700" b="1" dirty="0">
                <a:solidFill>
                  <a:srgbClr val="FFFFFF"/>
                </a:solidFill>
                <a:cs typeface="ＭＳ Ｐゴシック" charset="0"/>
              </a:rPr>
              <a:t>(n = 60, 88% </a:t>
            </a:r>
            <a:r>
              <a:rPr lang="es-ES" sz="1700" b="1" dirty="0" err="1">
                <a:solidFill>
                  <a:srgbClr val="FFFFFF"/>
                </a:solidFill>
                <a:cs typeface="ＭＳ Ｐゴシック" charset="0"/>
              </a:rPr>
              <a:t>received</a:t>
            </a:r>
            <a:r>
              <a:rPr lang="es-ES" sz="1700" b="1" dirty="0">
                <a:solidFill>
                  <a:srgbClr val="FFFFFF"/>
                </a:solidFill>
                <a:cs typeface="ＭＳ Ｐゴシック" charset="0"/>
              </a:rPr>
              <a:t> prior </a:t>
            </a:r>
            <a:r>
              <a:rPr lang="es-ES" sz="1700" b="1" dirty="0" err="1">
                <a:solidFill>
                  <a:srgbClr val="FFFFFF"/>
                </a:solidFill>
                <a:cs typeface="ＭＳ Ｐゴシック" charset="0"/>
              </a:rPr>
              <a:t>bortezomib</a:t>
            </a:r>
            <a:r>
              <a:rPr lang="es-ES" sz="1700" b="1" dirty="0">
                <a:solidFill>
                  <a:srgbClr val="FFFFFF"/>
                </a:solidFill>
                <a:cs typeface="ＭＳ Ｐゴシック" charset="0"/>
              </a:rPr>
              <a:t>) …….≥PR: 15%</a:t>
            </a:r>
          </a:p>
          <a:p>
            <a:pPr marL="682625" lvl="1" indent="-227013">
              <a:lnSpc>
                <a:spcPct val="150000"/>
              </a:lnSpc>
              <a:buClr>
                <a:srgbClr val="F09828"/>
              </a:buClr>
              <a:buFont typeface="Arial" charset="0"/>
              <a:buChar char="–"/>
            </a:pPr>
            <a:r>
              <a:rPr lang="es-ES" sz="1700" b="1" dirty="0">
                <a:solidFill>
                  <a:srgbClr val="FFFFFF"/>
                </a:solidFill>
                <a:cs typeface="ＭＳ Ｐゴシック" charset="0"/>
              </a:rPr>
              <a:t>MTD </a:t>
            </a:r>
            <a:r>
              <a:rPr lang="es-ES" sz="1700" b="1" dirty="0" err="1">
                <a:solidFill>
                  <a:srgbClr val="FFFFFF"/>
                </a:solidFill>
                <a:cs typeface="ＭＳ Ｐゴシック" charset="0"/>
              </a:rPr>
              <a:t>was</a:t>
            </a:r>
            <a:r>
              <a:rPr lang="es-ES" sz="1700" b="1" dirty="0">
                <a:solidFill>
                  <a:srgbClr val="FFFFFF"/>
                </a:solidFill>
                <a:cs typeface="ＭＳ Ｐゴシック" charset="0"/>
              </a:rPr>
              <a:t> 2 mg/m</a:t>
            </a:r>
            <a:r>
              <a:rPr lang="es-ES" sz="1700" b="1" baseline="30000" dirty="0">
                <a:solidFill>
                  <a:srgbClr val="FFFFFF"/>
                </a:solidFill>
                <a:cs typeface="ＭＳ Ｐゴシック" charset="0"/>
              </a:rPr>
              <a:t>2</a:t>
            </a:r>
            <a:r>
              <a:rPr lang="es-ES" sz="1700" b="1" dirty="0">
                <a:solidFill>
                  <a:srgbClr val="FFFFFF"/>
                </a:solidFill>
                <a:cs typeface="ＭＳ Ｐゴシック" charset="0"/>
              </a:rPr>
              <a:t> </a:t>
            </a:r>
            <a:endParaRPr lang="es-ES" sz="1700" b="1" dirty="0" smtClean="0">
              <a:solidFill>
                <a:srgbClr val="FFFFFF"/>
              </a:solidFill>
              <a:cs typeface="ＭＳ Ｐゴシック" charset="0"/>
            </a:endParaRPr>
          </a:p>
          <a:p>
            <a:pPr marL="682625" lvl="1" indent="-227013">
              <a:lnSpc>
                <a:spcPct val="150000"/>
              </a:lnSpc>
              <a:buClr>
                <a:srgbClr val="F09828"/>
              </a:buClr>
              <a:buFont typeface="Arial" charset="0"/>
              <a:buChar char="–"/>
            </a:pPr>
            <a:r>
              <a:rPr lang="es-ES" sz="1700" b="1" dirty="0" smtClean="0">
                <a:solidFill>
                  <a:srgbClr val="FFFFFF"/>
                </a:solidFill>
                <a:cs typeface="ＭＳ Ｐゴシック" charset="0"/>
              </a:rPr>
              <a:t>Median </a:t>
            </a:r>
            <a:r>
              <a:rPr lang="es-ES" sz="1700" b="1" dirty="0" err="1">
                <a:solidFill>
                  <a:srgbClr val="FFFFFF"/>
                </a:solidFill>
                <a:cs typeface="ＭＳ Ｐゴシック" charset="0"/>
              </a:rPr>
              <a:t>number</a:t>
            </a:r>
            <a:r>
              <a:rPr lang="es-ES" sz="1700" b="1" dirty="0">
                <a:solidFill>
                  <a:srgbClr val="FFFFFF"/>
                </a:solidFill>
                <a:cs typeface="ＭＳ Ｐゴシック" charset="0"/>
              </a:rPr>
              <a:t> of prior </a:t>
            </a:r>
            <a:r>
              <a:rPr lang="es-ES" sz="1700" b="1" dirty="0" err="1">
                <a:solidFill>
                  <a:srgbClr val="FFFFFF"/>
                </a:solidFill>
                <a:cs typeface="ＭＳ Ｐゴシック" charset="0"/>
              </a:rPr>
              <a:t>lines</a:t>
            </a:r>
            <a:r>
              <a:rPr lang="es-ES" sz="1700" b="1" dirty="0">
                <a:solidFill>
                  <a:srgbClr val="FFFFFF"/>
                </a:solidFill>
                <a:cs typeface="ＭＳ Ｐゴシック" charset="0"/>
              </a:rPr>
              <a:t>: 4</a:t>
            </a:r>
          </a:p>
          <a:p>
            <a:pPr marL="682625" lvl="1" indent="-227013">
              <a:lnSpc>
                <a:spcPct val="150000"/>
              </a:lnSpc>
              <a:buClr>
                <a:srgbClr val="F09828"/>
              </a:buClr>
              <a:buFont typeface="Arial" charset="0"/>
              <a:buChar char="–"/>
            </a:pPr>
            <a:r>
              <a:rPr lang="es-ES" sz="1700" b="1" dirty="0">
                <a:solidFill>
                  <a:srgbClr val="FFFFFF"/>
                </a:solidFill>
                <a:cs typeface="ＭＳ Ｐゴシック" charset="0"/>
              </a:rPr>
              <a:t>Fatigue (40%), </a:t>
            </a:r>
            <a:r>
              <a:rPr lang="es-ES" sz="1700" b="1" dirty="0" err="1">
                <a:solidFill>
                  <a:srgbClr val="FFFFFF"/>
                </a:solidFill>
                <a:cs typeface="ＭＳ Ｐゴシック" charset="0"/>
              </a:rPr>
              <a:t>thombocytopenia</a:t>
            </a:r>
            <a:r>
              <a:rPr lang="es-ES" sz="1700" b="1" dirty="0">
                <a:solidFill>
                  <a:srgbClr val="FFFFFF"/>
                </a:solidFill>
                <a:cs typeface="ＭＳ Ｐゴシック" charset="0"/>
              </a:rPr>
              <a:t> (42%), nausea (42%), </a:t>
            </a:r>
            <a:r>
              <a:rPr lang="es-ES" sz="1700" b="1" dirty="0" err="1">
                <a:solidFill>
                  <a:srgbClr val="FFFFFF"/>
                </a:solidFill>
                <a:cs typeface="ＭＳ Ｐゴシック" charset="0"/>
              </a:rPr>
              <a:t>diarrhea</a:t>
            </a:r>
            <a:r>
              <a:rPr lang="es-ES" sz="1700" b="1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700" b="1" dirty="0" smtClean="0">
                <a:solidFill>
                  <a:srgbClr val="FFFFFF"/>
                </a:solidFill>
                <a:cs typeface="ＭＳ Ｐゴシック" charset="0"/>
              </a:rPr>
              <a:t>(23%), </a:t>
            </a:r>
            <a:r>
              <a:rPr lang="es-ES" sz="1700" b="1" dirty="0" err="1">
                <a:solidFill>
                  <a:srgbClr val="FFFFFF"/>
                </a:solidFill>
                <a:cs typeface="ＭＳ Ｐゴシック" charset="0"/>
              </a:rPr>
              <a:t>rash</a:t>
            </a:r>
            <a:r>
              <a:rPr lang="es-ES" sz="1700" b="1" dirty="0">
                <a:solidFill>
                  <a:srgbClr val="FFFFFF"/>
                </a:solidFill>
                <a:cs typeface="ＭＳ Ｐゴシック" charset="0"/>
              </a:rPr>
              <a:t> (40%), PN (12%)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5"/>
          <p:cNvSpPr txBox="1">
            <a:spLocks noChangeArrowheads="1"/>
          </p:cNvSpPr>
          <p:nvPr/>
        </p:nvSpPr>
        <p:spPr bwMode="auto">
          <a:xfrm>
            <a:off x="-92075" y="421530"/>
            <a:ext cx="9309100" cy="1033463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3600" dirty="0">
                <a:solidFill>
                  <a:srgbClr val="F09828"/>
                </a:solidFill>
                <a:cs typeface="ＭＳ Ｐゴシック" charset="0"/>
              </a:rPr>
              <a:t>Activity of </a:t>
            </a:r>
            <a:r>
              <a:rPr lang="en-GB" sz="3600" dirty="0" err="1">
                <a:solidFill>
                  <a:srgbClr val="F09828"/>
                </a:solidFill>
                <a:cs typeface="ＭＳ Ｐゴシック" charset="0"/>
              </a:rPr>
              <a:t>Ixazomib</a:t>
            </a:r>
            <a:r>
              <a:rPr lang="en-GB" sz="3600" dirty="0">
                <a:solidFill>
                  <a:srgbClr val="F09828"/>
                </a:solidFill>
                <a:cs typeface="ＭＳ Ｐゴシック" charset="0"/>
              </a:rPr>
              <a:t> in Combinations (Ongoing)</a:t>
            </a:r>
          </a:p>
        </p:txBody>
      </p:sp>
      <p:sp>
        <p:nvSpPr>
          <p:cNvPr id="40963" name="7 CuadroTexto"/>
          <p:cNvSpPr txBox="1">
            <a:spLocks noChangeArrowheads="1"/>
          </p:cNvSpPr>
          <p:nvPr/>
        </p:nvSpPr>
        <p:spPr bwMode="auto">
          <a:xfrm>
            <a:off x="354665" y="6327842"/>
            <a:ext cx="8648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s-ES" sz="1200" dirty="0">
                <a:solidFill>
                  <a:srgbClr val="FFFFFF"/>
                </a:solidFill>
                <a:cs typeface="Arial" charset="0"/>
              </a:rPr>
              <a:t>1. </a:t>
            </a:r>
            <a:r>
              <a:rPr lang="es-ES" sz="1200" dirty="0" err="1">
                <a:solidFill>
                  <a:srgbClr val="FFFFFF"/>
                </a:solidFill>
                <a:cs typeface="Arial" charset="0"/>
              </a:rPr>
              <a:t>Kumar</a:t>
            </a:r>
            <a:r>
              <a:rPr lang="es-ES" sz="1200" dirty="0">
                <a:solidFill>
                  <a:srgbClr val="FFFFFF"/>
                </a:solidFill>
                <a:cs typeface="Arial" charset="0"/>
              </a:rPr>
              <a:t> S, et al. </a:t>
            </a:r>
            <a:r>
              <a:rPr lang="es-ES" sz="1200" i="1" dirty="0" err="1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s-ES" sz="1200" i="1" dirty="0">
                <a:solidFill>
                  <a:srgbClr val="FFFFFF"/>
                </a:solidFill>
                <a:cs typeface="Arial" charset="0"/>
              </a:rPr>
              <a:t>.</a:t>
            </a:r>
            <a:r>
              <a:rPr lang="es-ES" sz="1200" dirty="0">
                <a:solidFill>
                  <a:srgbClr val="FFFFFF"/>
                </a:solidFill>
                <a:cs typeface="Arial" charset="0"/>
              </a:rPr>
              <a:t> 2012;120(21): </a:t>
            </a:r>
            <a:r>
              <a:rPr lang="es-ES" sz="1200" dirty="0" err="1">
                <a:solidFill>
                  <a:srgbClr val="FFFFFF"/>
                </a:solidFill>
                <a:cs typeface="Arial" charset="0"/>
              </a:rPr>
              <a:t>Abstract</a:t>
            </a:r>
            <a:r>
              <a:rPr lang="es-ES" sz="1200" dirty="0">
                <a:solidFill>
                  <a:srgbClr val="FFFFFF"/>
                </a:solidFill>
                <a:cs typeface="Arial" charset="0"/>
              </a:rPr>
              <a:t> 332. 2. Richardson PG, et al. </a:t>
            </a:r>
            <a:r>
              <a:rPr lang="es-ES" sz="1200" i="1" dirty="0" err="1">
                <a:solidFill>
                  <a:srgbClr val="FFFFFF"/>
                </a:solidFill>
                <a:cs typeface="Arial" charset="0"/>
              </a:rPr>
              <a:t>Haematologica</a:t>
            </a:r>
            <a:r>
              <a:rPr lang="es-ES" sz="1200" i="1" dirty="0">
                <a:solidFill>
                  <a:srgbClr val="FFFFFF"/>
                </a:solidFill>
                <a:cs typeface="Arial" charset="0"/>
              </a:rPr>
              <a:t>.</a:t>
            </a:r>
            <a:r>
              <a:rPr lang="es-ES" sz="1200" dirty="0">
                <a:solidFill>
                  <a:srgbClr val="FFFFFF"/>
                </a:solidFill>
                <a:cs typeface="Arial" charset="0"/>
              </a:rPr>
              <a:t> 2012;97: </a:t>
            </a:r>
            <a:r>
              <a:rPr lang="es-ES" sz="1200" dirty="0" err="1">
                <a:solidFill>
                  <a:srgbClr val="FFFFFF"/>
                </a:solidFill>
                <a:cs typeface="Arial" charset="0"/>
              </a:rPr>
              <a:t>Abstract</a:t>
            </a:r>
            <a:r>
              <a:rPr lang="es-ES" sz="1200" dirty="0">
                <a:solidFill>
                  <a:srgbClr val="FFFFFF"/>
                </a:solidFill>
                <a:cs typeface="Arial" charset="0"/>
              </a:rPr>
              <a:t>  O1144. 3. San Miguel J, et al. </a:t>
            </a:r>
            <a:r>
              <a:rPr lang="es-ES" sz="1200" i="1" dirty="0" err="1">
                <a:solidFill>
                  <a:srgbClr val="FFFFFF"/>
                </a:solidFill>
                <a:cs typeface="Arial" charset="0"/>
              </a:rPr>
              <a:t>Haematologica</a:t>
            </a:r>
            <a:r>
              <a:rPr lang="es-ES" sz="1200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s-ES" sz="1200" dirty="0">
                <a:solidFill>
                  <a:srgbClr val="FFFFFF"/>
                </a:solidFill>
                <a:cs typeface="Arial" charset="0"/>
              </a:rPr>
              <a:t>2012;97: </a:t>
            </a:r>
            <a:r>
              <a:rPr lang="es-ES" sz="1200" dirty="0" err="1">
                <a:solidFill>
                  <a:srgbClr val="FFFFFF"/>
                </a:solidFill>
                <a:cs typeface="Arial" charset="0"/>
              </a:rPr>
              <a:t>Abstract</a:t>
            </a:r>
            <a:r>
              <a:rPr lang="es-ES" sz="1200" dirty="0">
                <a:solidFill>
                  <a:srgbClr val="FFFFFF"/>
                </a:solidFill>
                <a:cs typeface="Arial" charset="0"/>
              </a:rPr>
              <a:t> P0293.  </a:t>
            </a:r>
            <a:endParaRPr lang="es-ES" sz="1600" dirty="0">
              <a:solidFill>
                <a:srgbClr val="FFFFFF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40964" name="9 CuadroTexto"/>
          <p:cNvSpPr txBox="1">
            <a:spLocks noChangeArrowheads="1"/>
          </p:cNvSpPr>
          <p:nvPr/>
        </p:nvSpPr>
        <p:spPr bwMode="auto">
          <a:xfrm>
            <a:off x="358775" y="1428750"/>
            <a:ext cx="878522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200000"/>
              </a:lnSpc>
              <a:buClr>
                <a:srgbClr val="F09828"/>
              </a:buClr>
              <a:buFontTx/>
              <a:buChar char="•"/>
            </a:pPr>
            <a:r>
              <a:rPr lang="es-ES" sz="2000" dirty="0" err="1">
                <a:solidFill>
                  <a:srgbClr val="FFFFFF"/>
                </a:solidFill>
                <a:cs typeface="Arial" charset="0"/>
              </a:rPr>
              <a:t>Relapsed</a:t>
            </a:r>
            <a:r>
              <a:rPr lang="es-ES" sz="2000" dirty="0">
                <a:solidFill>
                  <a:srgbClr val="FFFFFF"/>
                </a:solidFill>
                <a:cs typeface="Arial" charset="0"/>
              </a:rPr>
              <a:t>/</a:t>
            </a:r>
            <a:r>
              <a:rPr lang="es-ES" sz="2000" dirty="0" err="1">
                <a:solidFill>
                  <a:srgbClr val="FFFFFF"/>
                </a:solidFill>
                <a:cs typeface="Arial" charset="0"/>
              </a:rPr>
              <a:t>refractory</a:t>
            </a:r>
            <a:r>
              <a:rPr lang="es-ES" sz="2000" dirty="0">
                <a:solidFill>
                  <a:srgbClr val="FFFFFF"/>
                </a:solidFill>
                <a:cs typeface="Arial" charset="0"/>
              </a:rPr>
              <a:t>………………MLN + </a:t>
            </a:r>
            <a:r>
              <a:rPr lang="en-US" sz="2000" dirty="0">
                <a:cs typeface="ＭＳ Ｐゴシック" charset="0"/>
              </a:rPr>
              <a:t>Len-</a:t>
            </a:r>
            <a:r>
              <a:rPr lang="en-US" sz="2000" dirty="0" err="1">
                <a:cs typeface="ＭＳ Ｐゴシック" charset="0"/>
              </a:rPr>
              <a:t>Dex</a:t>
            </a:r>
            <a:r>
              <a:rPr lang="en-US" sz="2000" dirty="0">
                <a:cs typeface="ＭＳ Ｐゴシック" charset="0"/>
              </a:rPr>
              <a:t> </a:t>
            </a:r>
            <a:endParaRPr lang="es-ES" sz="2000" dirty="0" smtClean="0">
              <a:cs typeface="Arial" charset="0"/>
            </a:endParaRPr>
          </a:p>
          <a:p>
            <a:pPr>
              <a:lnSpc>
                <a:spcPct val="200000"/>
              </a:lnSpc>
              <a:buClr>
                <a:srgbClr val="F09828"/>
              </a:buClr>
              <a:buFontTx/>
              <a:buChar char="•"/>
            </a:pPr>
            <a:r>
              <a:rPr lang="es-ES" sz="2000" dirty="0" err="1" smtClean="0">
                <a:solidFill>
                  <a:srgbClr val="FFFFFF"/>
                </a:solidFill>
                <a:cs typeface="Arial" charset="0"/>
              </a:rPr>
              <a:t>Not</a:t>
            </a:r>
            <a:r>
              <a:rPr lang="es-ES" sz="2000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s-ES" sz="2000" dirty="0" err="1" smtClean="0">
                <a:solidFill>
                  <a:srgbClr val="FFFFFF"/>
                </a:solidFill>
                <a:cs typeface="Arial" charset="0"/>
              </a:rPr>
              <a:t>refractory</a:t>
            </a:r>
            <a:r>
              <a:rPr lang="es-ES" sz="2000" dirty="0" smtClean="0">
                <a:solidFill>
                  <a:srgbClr val="FFFFFF"/>
                </a:solidFill>
                <a:cs typeface="Arial" charset="0"/>
              </a:rPr>
              <a:t> to </a:t>
            </a:r>
            <a:r>
              <a:rPr lang="es-ES" sz="2000" dirty="0" err="1" smtClean="0">
                <a:solidFill>
                  <a:srgbClr val="FFFFFF"/>
                </a:solidFill>
                <a:cs typeface="ＭＳ Ｐゴシック" charset="0"/>
              </a:rPr>
              <a:t>bortezomib</a:t>
            </a:r>
            <a:r>
              <a:rPr lang="es-ES" sz="2000" dirty="0" smtClean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2000" dirty="0" smtClean="0">
                <a:solidFill>
                  <a:srgbClr val="FFFFFF"/>
                </a:solidFill>
                <a:cs typeface="Arial" charset="0"/>
              </a:rPr>
              <a:t>……………..MLN + </a:t>
            </a:r>
            <a:r>
              <a:rPr lang="es-ES" sz="2000" dirty="0" err="1" smtClean="0">
                <a:solidFill>
                  <a:srgbClr val="FFFFFF"/>
                </a:solidFill>
                <a:cs typeface="Arial" charset="0"/>
              </a:rPr>
              <a:t>Dex</a:t>
            </a:r>
            <a:endParaRPr lang="es-ES" sz="2000" dirty="0" smtClean="0">
              <a:solidFill>
                <a:srgbClr val="FFFFFF"/>
              </a:solidFill>
              <a:cs typeface="Arial" charset="0"/>
            </a:endParaRPr>
          </a:p>
          <a:p>
            <a:pPr>
              <a:lnSpc>
                <a:spcPct val="200000"/>
              </a:lnSpc>
              <a:buClr>
                <a:srgbClr val="F09828"/>
              </a:buClr>
              <a:buFontTx/>
              <a:buChar char="•"/>
            </a:pPr>
            <a:endParaRPr lang="es-ES" sz="2000" dirty="0">
              <a:solidFill>
                <a:srgbClr val="FFFFFF"/>
              </a:solidFill>
              <a:cs typeface="Arial" charset="0"/>
            </a:endParaRPr>
          </a:p>
          <a:p>
            <a:pPr>
              <a:lnSpc>
                <a:spcPct val="200000"/>
              </a:lnSpc>
              <a:buClr>
                <a:srgbClr val="F09828"/>
              </a:buClr>
              <a:buFontTx/>
              <a:buChar char="•"/>
            </a:pPr>
            <a:r>
              <a:rPr lang="es-ES" sz="2000" dirty="0" err="1">
                <a:solidFill>
                  <a:srgbClr val="FFFFFF"/>
                </a:solidFill>
                <a:cs typeface="Arial" charset="0"/>
              </a:rPr>
              <a:t>Newly</a:t>
            </a:r>
            <a:r>
              <a:rPr lang="es-ES" sz="2000" dirty="0">
                <a:solidFill>
                  <a:srgbClr val="FFFFFF"/>
                </a:solidFill>
                <a:cs typeface="Arial" charset="0"/>
              </a:rPr>
              <a:t> </a:t>
            </a:r>
            <a:r>
              <a:rPr lang="es-ES" sz="2000" dirty="0" err="1">
                <a:solidFill>
                  <a:srgbClr val="FFFFFF"/>
                </a:solidFill>
                <a:cs typeface="Arial" charset="0"/>
              </a:rPr>
              <a:t>diagnosed</a:t>
            </a:r>
            <a:r>
              <a:rPr lang="es-ES" sz="2000" dirty="0" smtClean="0">
                <a:solidFill>
                  <a:srgbClr val="FFFFFF"/>
                </a:solidFill>
                <a:cs typeface="Arial" charset="0"/>
              </a:rPr>
              <a:t>……….MLN </a:t>
            </a:r>
            <a:r>
              <a:rPr lang="es-ES" sz="2000" dirty="0">
                <a:solidFill>
                  <a:srgbClr val="FFFFFF"/>
                </a:solidFill>
                <a:cs typeface="Arial" charset="0"/>
              </a:rPr>
              <a:t>+ MP (</a:t>
            </a:r>
            <a:r>
              <a:rPr lang="es-ES" sz="2000" dirty="0" err="1">
                <a:solidFill>
                  <a:srgbClr val="FFFFFF"/>
                </a:solidFill>
                <a:cs typeface="Arial" charset="0"/>
              </a:rPr>
              <a:t>bw</a:t>
            </a:r>
            <a:r>
              <a:rPr lang="es-ES" sz="2000" dirty="0">
                <a:solidFill>
                  <a:srgbClr val="FFFFFF"/>
                </a:solidFill>
                <a:cs typeface="Arial" charset="0"/>
              </a:rPr>
              <a:t>/w)/  </a:t>
            </a:r>
            <a:r>
              <a:rPr lang="es-ES" sz="2000" dirty="0" err="1" smtClean="0">
                <a:solidFill>
                  <a:srgbClr val="FFFFFF"/>
                </a:solidFill>
                <a:cs typeface="Arial" charset="0"/>
              </a:rPr>
              <a:t>Len</a:t>
            </a:r>
            <a:r>
              <a:rPr lang="es-ES" sz="2000" dirty="0" smtClean="0">
                <a:solidFill>
                  <a:srgbClr val="FFFFFF"/>
                </a:solidFill>
                <a:cs typeface="Arial" charset="0"/>
              </a:rPr>
              <a:t>+ </a:t>
            </a:r>
            <a:r>
              <a:rPr lang="es-ES" sz="2000" dirty="0" err="1" smtClean="0">
                <a:solidFill>
                  <a:srgbClr val="FFFFFF"/>
                </a:solidFill>
                <a:cs typeface="Arial" charset="0"/>
              </a:rPr>
              <a:t>LoDex</a:t>
            </a:r>
            <a:r>
              <a:rPr lang="es-ES" sz="2000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cs typeface="Arial" charset="0"/>
              </a:rPr>
              <a:t>+/- MLN9708</a:t>
            </a:r>
          </a:p>
          <a:p>
            <a:pPr>
              <a:lnSpc>
                <a:spcPct val="200000"/>
              </a:lnSpc>
              <a:buClr>
                <a:srgbClr val="F09828"/>
              </a:buClr>
              <a:buFontTx/>
              <a:buChar char="•"/>
            </a:pPr>
            <a:r>
              <a:rPr lang="es-ES" sz="2000" dirty="0" err="1">
                <a:solidFill>
                  <a:srgbClr val="FFFFFF"/>
                </a:solidFill>
                <a:cs typeface="Arial" charset="0"/>
              </a:rPr>
              <a:t>Maintenance</a:t>
            </a:r>
            <a:r>
              <a:rPr lang="es-ES" sz="2000" dirty="0">
                <a:solidFill>
                  <a:srgbClr val="FFFFFF"/>
                </a:solidFill>
                <a:cs typeface="Arial" charset="0"/>
              </a:rPr>
              <a:t>………………………MLN + </a:t>
            </a:r>
            <a:r>
              <a:rPr lang="es-ES" sz="2000" dirty="0" err="1" smtClean="0">
                <a:solidFill>
                  <a:srgbClr val="FFFFFF"/>
                </a:solidFill>
                <a:cs typeface="Arial" charset="0"/>
              </a:rPr>
              <a:t>Len</a:t>
            </a:r>
            <a:endParaRPr lang="es-ES" sz="2000" dirty="0">
              <a:solidFill>
                <a:srgbClr val="FFFFFF"/>
              </a:solidFill>
              <a:cs typeface="Arial" charset="0"/>
            </a:endParaRPr>
          </a:p>
          <a:p>
            <a:pPr>
              <a:lnSpc>
                <a:spcPct val="200000"/>
              </a:lnSpc>
              <a:buClr>
                <a:srgbClr val="F09828"/>
              </a:buClr>
              <a:buFontTx/>
              <a:buChar char="•"/>
            </a:pPr>
            <a:r>
              <a:rPr lang="es-ES" sz="2000" dirty="0" err="1">
                <a:solidFill>
                  <a:srgbClr val="FFFFFF"/>
                </a:solidFill>
                <a:cs typeface="Arial" charset="0"/>
              </a:rPr>
              <a:t>Smoldering</a:t>
            </a:r>
            <a:r>
              <a:rPr lang="es-ES" sz="2000" dirty="0">
                <a:solidFill>
                  <a:srgbClr val="FFFFFF"/>
                </a:solidFill>
                <a:cs typeface="Arial" charset="0"/>
              </a:rPr>
              <a:t>………………………...MLN + </a:t>
            </a:r>
            <a:r>
              <a:rPr lang="es-ES" sz="2000" dirty="0" err="1" smtClean="0">
                <a:solidFill>
                  <a:srgbClr val="FFFFFF"/>
                </a:solidFill>
                <a:cs typeface="Arial" charset="0"/>
              </a:rPr>
              <a:t>Dex</a:t>
            </a:r>
            <a:endParaRPr lang="es-ES" sz="20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0965" name="Line 4"/>
          <p:cNvSpPr>
            <a:spLocks noChangeShapeType="1"/>
          </p:cNvSpPr>
          <p:nvPr/>
        </p:nvSpPr>
        <p:spPr bwMode="auto">
          <a:xfrm>
            <a:off x="36513" y="5268913"/>
            <a:ext cx="9107487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ffectLst>
            <a:outerShdw blurRad="63500" dist="38099" dir="2700000" algn="ctr" rotWithShape="0">
              <a:srgbClr val="0B0B0B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40966" name="Line 4"/>
          <p:cNvSpPr>
            <a:spLocks noChangeShapeType="1"/>
          </p:cNvSpPr>
          <p:nvPr/>
        </p:nvSpPr>
        <p:spPr bwMode="auto">
          <a:xfrm>
            <a:off x="36513" y="3073400"/>
            <a:ext cx="9107487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ffectLst>
            <a:outerShdw blurRad="63500" dist="38099" dir="2700000" algn="ctr" rotWithShape="0">
              <a:srgbClr val="0B0B0B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40967" name="TextBox 1"/>
          <p:cNvSpPr txBox="1">
            <a:spLocks noChangeArrowheads="1"/>
          </p:cNvSpPr>
          <p:nvPr/>
        </p:nvSpPr>
        <p:spPr bwMode="auto">
          <a:xfrm>
            <a:off x="354355" y="5829300"/>
            <a:ext cx="84679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1200" b="1" dirty="0"/>
              <a:t>MLN, </a:t>
            </a:r>
            <a:r>
              <a:rPr lang="nl-NL" sz="1200" b="1" dirty="0" smtClean="0"/>
              <a:t>ixazomib; MP, </a:t>
            </a:r>
            <a:r>
              <a:rPr lang="en-US" sz="1200" b="1" dirty="0" err="1" smtClean="0"/>
              <a:t>melphalan</a:t>
            </a:r>
            <a:r>
              <a:rPr lang="en-US" sz="1200" b="1" dirty="0"/>
              <a:t> plus prednisone; </a:t>
            </a:r>
            <a:r>
              <a:rPr lang="en-US" sz="1200" b="1" dirty="0" err="1"/>
              <a:t>LoDex</a:t>
            </a:r>
            <a:r>
              <a:rPr lang="en-US" sz="1200" b="1" dirty="0"/>
              <a:t>, </a:t>
            </a:r>
            <a:r>
              <a:rPr lang="en-US" sz="1200" b="1" dirty="0" smtClean="0"/>
              <a:t>low-dose </a:t>
            </a:r>
            <a:r>
              <a:rPr lang="nl-NL" sz="1200" b="1" dirty="0" smtClean="0"/>
              <a:t>Dex</a:t>
            </a:r>
            <a:endParaRPr lang="en-US" sz="12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47 CuadroTexto"/>
          <p:cNvSpPr txBox="1">
            <a:spLocks noChangeArrowheads="1"/>
          </p:cNvSpPr>
          <p:nvPr/>
        </p:nvSpPr>
        <p:spPr bwMode="auto">
          <a:xfrm>
            <a:off x="239713" y="487363"/>
            <a:ext cx="86407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rgbClr val="F09828"/>
                </a:solidFill>
              </a:rPr>
              <a:t>Proteasome Inhibitors: MoA</a:t>
            </a:r>
          </a:p>
        </p:txBody>
      </p:sp>
      <p:sp>
        <p:nvSpPr>
          <p:cNvPr id="41987" name="Text Box 556"/>
          <p:cNvSpPr txBox="1">
            <a:spLocks noChangeArrowheads="1"/>
          </p:cNvSpPr>
          <p:nvPr/>
        </p:nvSpPr>
        <p:spPr bwMode="auto">
          <a:xfrm>
            <a:off x="219075" y="1268413"/>
            <a:ext cx="34401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ct val="30000"/>
              </a:spcAft>
            </a:pPr>
            <a:r>
              <a:rPr lang="en-US" sz="1800">
                <a:solidFill>
                  <a:srgbClr val="FFFF00"/>
                </a:solidFill>
                <a:latin typeface="Symbol" charset="0"/>
                <a:ea typeface="Osaka" charset="0"/>
                <a:cs typeface="Osaka" charset="0"/>
              </a:rPr>
              <a:t>b</a:t>
            </a:r>
            <a:r>
              <a:rPr lang="en-US" sz="1800">
                <a:solidFill>
                  <a:srgbClr val="FFFF00"/>
                </a:solidFill>
                <a:ea typeface="Osaka" charset="0"/>
                <a:cs typeface="Osaka" charset="0"/>
              </a:rPr>
              <a:t>-subunit ring of the proteasome</a:t>
            </a:r>
          </a:p>
        </p:txBody>
      </p:sp>
      <p:graphicFrame>
        <p:nvGraphicFramePr>
          <p:cNvPr id="2531913" name="Group 5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975253"/>
              </p:ext>
            </p:extLst>
          </p:nvPr>
        </p:nvGraphicFramePr>
        <p:xfrm>
          <a:off x="355600" y="4167188"/>
          <a:ext cx="8385175" cy="1828800"/>
        </p:xfrm>
        <a:graphic>
          <a:graphicData uri="http://schemas.openxmlformats.org/drawingml/2006/table">
            <a:tbl>
              <a:tblPr/>
              <a:tblGrid>
                <a:gridCol w="2112897"/>
                <a:gridCol w="1425682"/>
                <a:gridCol w="1537064"/>
                <a:gridCol w="720303"/>
                <a:gridCol w="1479063"/>
                <a:gridCol w="1110166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Type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Reversibility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PO/IV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Dosing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Phase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Bortezomib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Boronic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Reversible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IV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1, 4, 8, 11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Approved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Carfilzomib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Epoxi-ketone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Irreversible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IV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1-2, 8-9, 15-16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III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Ixazomib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(MLN-9708)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Boronic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Reversible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charset="0"/>
                        </a:rPr>
                        <a:t>PO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1, 4, 8, 11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III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Marizomib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(NPI-0052)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Salinospore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Irreversible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IV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1, 4, 8, 11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Oprozomib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(PR-047)</a:t>
                      </a: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Epoxi-ketone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Irreversible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charset="0"/>
                        </a:rPr>
                        <a:t>PO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1282" marR="8128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2028" name="Text Box 556"/>
          <p:cNvSpPr txBox="1">
            <a:spLocks noChangeArrowheads="1"/>
          </p:cNvSpPr>
          <p:nvPr/>
        </p:nvSpPr>
        <p:spPr bwMode="auto">
          <a:xfrm>
            <a:off x="219075" y="2636838"/>
            <a:ext cx="3679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ct val="30000"/>
              </a:spcAft>
            </a:pPr>
            <a:r>
              <a:rPr lang="en-US" sz="1600" dirty="0">
                <a:solidFill>
                  <a:srgbClr val="FF9900"/>
                </a:solidFill>
                <a:ea typeface="Osaka" charset="0"/>
                <a:cs typeface="Osaka" charset="0"/>
              </a:rPr>
              <a:t>Three distinct N-terminal threonine protease active sites</a:t>
            </a:r>
          </a:p>
        </p:txBody>
      </p:sp>
      <p:sp>
        <p:nvSpPr>
          <p:cNvPr id="42029" name="Rectángulo 123"/>
          <p:cNvSpPr>
            <a:spLocks noChangeArrowheads="1"/>
          </p:cNvSpPr>
          <p:nvPr/>
        </p:nvSpPr>
        <p:spPr bwMode="auto">
          <a:xfrm>
            <a:off x="219075" y="1989138"/>
            <a:ext cx="2017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>
            <a:spAutoFit/>
          </a:bodyPr>
          <a:lstStyle/>
          <a:p>
            <a:pPr>
              <a:spcAft>
                <a:spcPct val="30000"/>
              </a:spcAft>
            </a:pPr>
            <a:r>
              <a:rPr lang="en-US" b="1">
                <a:solidFill>
                  <a:srgbClr val="FFFFFF"/>
                </a:solidFill>
                <a:ea typeface="Osaka" charset="0"/>
                <a:cs typeface="Osaka" charset="0"/>
              </a:rPr>
              <a:t>Catalytic site</a:t>
            </a:r>
          </a:p>
        </p:txBody>
      </p:sp>
      <p:grpSp>
        <p:nvGrpSpPr>
          <p:cNvPr id="42030" name="Agrupar 7"/>
          <p:cNvGrpSpPr>
            <a:grpSpLocks/>
          </p:cNvGrpSpPr>
          <p:nvPr/>
        </p:nvGrpSpPr>
        <p:grpSpPr bwMode="auto">
          <a:xfrm>
            <a:off x="3800475" y="1052513"/>
            <a:ext cx="5226050" cy="2719387"/>
            <a:chOff x="3457253" y="1066800"/>
            <a:chExt cx="6450181" cy="2921352"/>
          </a:xfrm>
        </p:grpSpPr>
        <p:sp>
          <p:nvSpPr>
            <p:cNvPr id="95" name="Elipse 94"/>
            <p:cNvSpPr/>
            <p:nvPr/>
          </p:nvSpPr>
          <p:spPr bwMode="auto">
            <a:xfrm>
              <a:off x="6057900" y="2971800"/>
              <a:ext cx="685800" cy="685800"/>
            </a:xfrm>
            <a:prstGeom prst="ellipse">
              <a:avLst/>
            </a:prstGeom>
            <a:gradFill flip="none" rotWithShape="1">
              <a:gsLst>
                <a:gs pos="0">
                  <a:srgbClr val="0000FF"/>
                </a:gs>
                <a:gs pos="100000">
                  <a:srgbClr val="0000A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rgbClr val="1A8D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1426" tIns="45713" rIns="91426" bIns="45713"/>
            <a:lstStyle/>
            <a:p>
              <a:pPr defTabSz="914243">
                <a:defRPr/>
              </a:pPr>
              <a:endParaRPr lang="es-ES_tradnl" sz="240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94" name="Elipse 93"/>
            <p:cNvSpPr/>
            <p:nvPr/>
          </p:nvSpPr>
          <p:spPr bwMode="auto">
            <a:xfrm>
              <a:off x="7083729" y="1690055"/>
              <a:ext cx="685800" cy="685800"/>
            </a:xfrm>
            <a:prstGeom prst="ellipse">
              <a:avLst/>
            </a:prstGeom>
            <a:gradFill flip="none" rotWithShape="1">
              <a:gsLst>
                <a:gs pos="0">
                  <a:srgbClr val="0000FF"/>
                </a:gs>
                <a:gs pos="100000">
                  <a:srgbClr val="0000A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rgbClr val="1A8D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1426" tIns="45713" rIns="91426" bIns="45713"/>
            <a:lstStyle/>
            <a:p>
              <a:pPr defTabSz="914243">
                <a:defRPr/>
              </a:pPr>
              <a:endParaRPr lang="es-ES_tradnl" sz="240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42038" name="Text Box 550"/>
            <p:cNvSpPr txBox="1">
              <a:spLocks noChangeArrowheads="1"/>
            </p:cNvSpPr>
            <p:nvPr/>
          </p:nvSpPr>
          <p:spPr bwMode="auto">
            <a:xfrm>
              <a:off x="6116375" y="1066800"/>
              <a:ext cx="1608362" cy="330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6" tIns="45713" rIns="91426" bIns="45713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rgbClr val="FF9900"/>
                  </a:solidFill>
                  <a:ea typeface="Osaka" charset="0"/>
                  <a:cs typeface="Osaka" charset="0"/>
                </a:rPr>
                <a:t>Caspase-L</a:t>
              </a:r>
            </a:p>
          </p:txBody>
        </p:sp>
        <p:sp>
          <p:nvSpPr>
            <p:cNvPr id="76" name="Elipse 75"/>
            <p:cNvSpPr/>
            <p:nvPr/>
          </p:nvSpPr>
          <p:spPr bwMode="auto">
            <a:xfrm>
              <a:off x="5794071" y="1690055"/>
              <a:ext cx="685800" cy="685800"/>
            </a:xfrm>
            <a:prstGeom prst="ellipse">
              <a:avLst/>
            </a:prstGeom>
            <a:gradFill flip="none" rotWithShape="1">
              <a:gsLst>
                <a:gs pos="2000">
                  <a:srgbClr val="1A8DFF"/>
                </a:gs>
                <a:gs pos="100000">
                  <a:srgbClr val="0000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rgbClr val="1A8D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1426" tIns="45713" rIns="91426" bIns="45713"/>
            <a:lstStyle/>
            <a:p>
              <a:pPr defTabSz="914243">
                <a:defRPr/>
              </a:pPr>
              <a:endParaRPr lang="es-ES_tradnl" sz="240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42042" name="Text Box 536"/>
            <p:cNvSpPr txBox="1">
              <a:spLocks noChangeArrowheads="1"/>
            </p:cNvSpPr>
            <p:nvPr/>
          </p:nvSpPr>
          <p:spPr bwMode="auto">
            <a:xfrm>
              <a:off x="5898819" y="1856110"/>
              <a:ext cx="471241" cy="330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6" tIns="45713" rIns="91426" bIns="45713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0">
                  <a:solidFill>
                    <a:srgbClr val="FFFFFF"/>
                  </a:solidFill>
                  <a:latin typeface="Symbol" charset="0"/>
                  <a:ea typeface="Osaka" charset="0"/>
                  <a:cs typeface="Osaka" charset="0"/>
                </a:rPr>
                <a:t>b</a:t>
              </a:r>
              <a:r>
                <a:rPr lang="en-US" sz="1400" b="0">
                  <a:solidFill>
                    <a:srgbClr val="FFFFFF"/>
                  </a:solidFill>
                  <a:ea typeface="Osaka" charset="0"/>
                  <a:cs typeface="Osaka" charset="0"/>
                </a:rPr>
                <a:t>7</a:t>
              </a:r>
            </a:p>
          </p:txBody>
        </p:sp>
        <p:sp>
          <p:nvSpPr>
            <p:cNvPr id="79" name="Elipse 78"/>
            <p:cNvSpPr/>
            <p:nvPr/>
          </p:nvSpPr>
          <p:spPr bwMode="auto">
            <a:xfrm>
              <a:off x="6438900" y="1447800"/>
              <a:ext cx="685800" cy="685800"/>
            </a:xfrm>
            <a:prstGeom prst="ellipse">
              <a:avLst/>
            </a:prstGeom>
            <a:gradFill flip="none" rotWithShape="1">
              <a:gsLst>
                <a:gs pos="0">
                  <a:srgbClr val="0000FF"/>
                </a:gs>
                <a:gs pos="100000">
                  <a:srgbClr val="0000A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rgbClr val="1A8D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1426" tIns="45713" rIns="91426" bIns="45713"/>
            <a:lstStyle/>
            <a:p>
              <a:pPr defTabSz="914243">
                <a:defRPr/>
              </a:pPr>
              <a:endParaRPr lang="es-ES_tradnl" sz="240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42046" name="Text Box 536"/>
            <p:cNvSpPr txBox="1">
              <a:spLocks noChangeArrowheads="1"/>
            </p:cNvSpPr>
            <p:nvPr/>
          </p:nvSpPr>
          <p:spPr bwMode="auto">
            <a:xfrm>
              <a:off x="6543779" y="1613855"/>
              <a:ext cx="471241" cy="330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6" tIns="45713" rIns="91426" bIns="45713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0">
                  <a:solidFill>
                    <a:srgbClr val="FFFFFF"/>
                  </a:solidFill>
                  <a:latin typeface="Symbol" charset="0"/>
                  <a:ea typeface="Osaka" charset="0"/>
                  <a:cs typeface="Osaka" charset="0"/>
                </a:rPr>
                <a:t>b</a:t>
              </a:r>
              <a:r>
                <a:rPr lang="en-US" sz="1400" b="0">
                  <a:solidFill>
                    <a:srgbClr val="FFFFFF"/>
                  </a:solidFill>
                  <a:ea typeface="Osaka" charset="0"/>
                  <a:cs typeface="Osaka" charset="0"/>
                </a:rPr>
                <a:t>1</a:t>
              </a:r>
            </a:p>
          </p:txBody>
        </p:sp>
        <p:sp>
          <p:nvSpPr>
            <p:cNvPr id="42047" name="Text Box 536"/>
            <p:cNvSpPr txBox="1">
              <a:spLocks noChangeArrowheads="1"/>
            </p:cNvSpPr>
            <p:nvPr/>
          </p:nvSpPr>
          <p:spPr bwMode="auto">
            <a:xfrm>
              <a:off x="7200083" y="1869764"/>
              <a:ext cx="471241" cy="330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6" tIns="45713" rIns="91426" bIns="45713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0">
                  <a:solidFill>
                    <a:srgbClr val="FFFFFF"/>
                  </a:solidFill>
                  <a:latin typeface="Symbol" charset="0"/>
                  <a:ea typeface="Osaka" charset="0"/>
                  <a:cs typeface="Osaka" charset="0"/>
                </a:rPr>
                <a:t>b</a:t>
              </a:r>
              <a:r>
                <a:rPr lang="en-US" sz="1400" b="0">
                  <a:solidFill>
                    <a:srgbClr val="FFFFFF"/>
                  </a:solidFill>
                  <a:ea typeface="Osaka" charset="0"/>
                  <a:cs typeface="Osaka" charset="0"/>
                </a:rPr>
                <a:t>2</a:t>
              </a:r>
            </a:p>
          </p:txBody>
        </p:sp>
        <p:sp>
          <p:nvSpPr>
            <p:cNvPr id="83" name="Elipse 82"/>
            <p:cNvSpPr/>
            <p:nvPr/>
          </p:nvSpPr>
          <p:spPr bwMode="auto">
            <a:xfrm>
              <a:off x="5676900" y="2389510"/>
              <a:ext cx="685800" cy="685800"/>
            </a:xfrm>
            <a:prstGeom prst="ellipse">
              <a:avLst/>
            </a:prstGeom>
            <a:gradFill flip="none" rotWithShape="1">
              <a:gsLst>
                <a:gs pos="2000">
                  <a:srgbClr val="1A8DFF"/>
                </a:gs>
                <a:gs pos="100000">
                  <a:srgbClr val="0000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rgbClr val="1A8D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1426" tIns="45713" rIns="91426" bIns="45713"/>
            <a:lstStyle/>
            <a:p>
              <a:pPr defTabSz="914243">
                <a:defRPr/>
              </a:pPr>
              <a:endParaRPr lang="es-ES_tradnl" sz="240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42051" name="Text Box 536"/>
            <p:cNvSpPr txBox="1">
              <a:spLocks noChangeArrowheads="1"/>
            </p:cNvSpPr>
            <p:nvPr/>
          </p:nvSpPr>
          <p:spPr bwMode="auto">
            <a:xfrm>
              <a:off x="5781648" y="2555565"/>
              <a:ext cx="471241" cy="330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6" tIns="45713" rIns="91426" bIns="45713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0">
                  <a:solidFill>
                    <a:srgbClr val="FFFFFF"/>
                  </a:solidFill>
                  <a:latin typeface="Symbol" charset="0"/>
                  <a:ea typeface="Osaka" charset="0"/>
                  <a:cs typeface="Osaka" charset="0"/>
                </a:rPr>
                <a:t>b</a:t>
              </a:r>
              <a:r>
                <a:rPr lang="en-US" sz="1400" b="0">
                  <a:solidFill>
                    <a:srgbClr val="FFFFFF"/>
                  </a:solidFill>
                  <a:ea typeface="Osaka" charset="0"/>
                  <a:cs typeface="Osaka" charset="0"/>
                </a:rPr>
                <a:t>6</a:t>
              </a:r>
            </a:p>
          </p:txBody>
        </p:sp>
        <p:sp>
          <p:nvSpPr>
            <p:cNvPr id="42052" name="Text Box 536"/>
            <p:cNvSpPr txBox="1">
              <a:spLocks noChangeArrowheads="1"/>
            </p:cNvSpPr>
            <p:nvPr/>
          </p:nvSpPr>
          <p:spPr bwMode="auto">
            <a:xfrm>
              <a:off x="6162653" y="3137854"/>
              <a:ext cx="471241" cy="330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6" tIns="45713" rIns="91426" bIns="45713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0">
                  <a:solidFill>
                    <a:srgbClr val="FFFFFF"/>
                  </a:solidFill>
                  <a:latin typeface="Symbol" charset="0"/>
                  <a:ea typeface="Osaka" charset="0"/>
                  <a:cs typeface="Osaka" charset="0"/>
                </a:rPr>
                <a:t>b</a:t>
              </a:r>
              <a:r>
                <a:rPr lang="en-US" sz="1400" b="0">
                  <a:solidFill>
                    <a:srgbClr val="FFFFFF"/>
                  </a:solidFill>
                  <a:ea typeface="Osaka" charset="0"/>
                  <a:cs typeface="Osaka" charset="0"/>
                </a:rPr>
                <a:t>5</a:t>
              </a:r>
            </a:p>
          </p:txBody>
        </p:sp>
        <p:sp>
          <p:nvSpPr>
            <p:cNvPr id="87" name="Elipse 86"/>
            <p:cNvSpPr/>
            <p:nvPr/>
          </p:nvSpPr>
          <p:spPr bwMode="auto">
            <a:xfrm>
              <a:off x="6743700" y="2971800"/>
              <a:ext cx="685800" cy="685800"/>
            </a:xfrm>
            <a:prstGeom prst="ellipse">
              <a:avLst/>
            </a:prstGeom>
            <a:gradFill flip="none" rotWithShape="1">
              <a:gsLst>
                <a:gs pos="2000">
                  <a:srgbClr val="1A8DFF"/>
                </a:gs>
                <a:gs pos="100000">
                  <a:srgbClr val="0000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rgbClr val="1A8D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1426" tIns="45713" rIns="91426" bIns="45713"/>
            <a:lstStyle/>
            <a:p>
              <a:pPr defTabSz="914243">
                <a:defRPr/>
              </a:pPr>
              <a:endParaRPr lang="es-ES_tradnl" sz="240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42056" name="Text Box 536"/>
            <p:cNvSpPr txBox="1">
              <a:spLocks noChangeArrowheads="1"/>
            </p:cNvSpPr>
            <p:nvPr/>
          </p:nvSpPr>
          <p:spPr bwMode="auto">
            <a:xfrm>
              <a:off x="6848452" y="3137854"/>
              <a:ext cx="471241" cy="330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6" tIns="45713" rIns="91426" bIns="45713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0">
                  <a:solidFill>
                    <a:srgbClr val="FFFFFF"/>
                  </a:solidFill>
                  <a:latin typeface="Symbol" charset="0"/>
                  <a:ea typeface="Osaka" charset="0"/>
                  <a:cs typeface="Osaka" charset="0"/>
                </a:rPr>
                <a:t>b</a:t>
              </a:r>
              <a:r>
                <a:rPr lang="en-US" sz="1400" b="0">
                  <a:solidFill>
                    <a:srgbClr val="FFFFFF"/>
                  </a:solidFill>
                  <a:ea typeface="Osaka" charset="0"/>
                  <a:cs typeface="Osaka" charset="0"/>
                </a:rPr>
                <a:t>4</a:t>
              </a:r>
            </a:p>
          </p:txBody>
        </p:sp>
        <p:sp>
          <p:nvSpPr>
            <p:cNvPr id="89" name="Elipse 88"/>
            <p:cNvSpPr/>
            <p:nvPr/>
          </p:nvSpPr>
          <p:spPr bwMode="auto">
            <a:xfrm>
              <a:off x="7146272" y="2397435"/>
              <a:ext cx="685800" cy="685800"/>
            </a:xfrm>
            <a:prstGeom prst="ellipse">
              <a:avLst/>
            </a:prstGeom>
            <a:gradFill flip="none" rotWithShape="1">
              <a:gsLst>
                <a:gs pos="2000">
                  <a:srgbClr val="1A8DFF"/>
                </a:gs>
                <a:gs pos="100000">
                  <a:srgbClr val="0000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rgbClr val="1A8D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1426" tIns="45713" rIns="91426" bIns="45713"/>
            <a:lstStyle/>
            <a:p>
              <a:pPr defTabSz="914243">
                <a:defRPr/>
              </a:pPr>
              <a:endParaRPr lang="es-ES_tradnl" sz="240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42060" name="Text Box 536"/>
            <p:cNvSpPr txBox="1">
              <a:spLocks noChangeArrowheads="1"/>
            </p:cNvSpPr>
            <p:nvPr/>
          </p:nvSpPr>
          <p:spPr bwMode="auto">
            <a:xfrm>
              <a:off x="7251024" y="2563490"/>
              <a:ext cx="471241" cy="330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6" tIns="45713" rIns="91426" bIns="45713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0">
                  <a:solidFill>
                    <a:srgbClr val="FFFFFF"/>
                  </a:solidFill>
                  <a:latin typeface="Symbol" charset="0"/>
                  <a:ea typeface="Osaka" charset="0"/>
                  <a:cs typeface="Osaka" charset="0"/>
                </a:rPr>
                <a:t>b</a:t>
              </a:r>
              <a:r>
                <a:rPr lang="en-US" sz="1400" b="0">
                  <a:solidFill>
                    <a:srgbClr val="FFFFFF"/>
                  </a:solidFill>
                  <a:ea typeface="Osaka" charset="0"/>
                  <a:cs typeface="Osaka" charset="0"/>
                </a:rPr>
                <a:t>3</a:t>
              </a:r>
            </a:p>
          </p:txBody>
        </p:sp>
        <p:sp>
          <p:nvSpPr>
            <p:cNvPr id="42061" name="Text Box 550"/>
            <p:cNvSpPr txBox="1">
              <a:spLocks noChangeArrowheads="1"/>
            </p:cNvSpPr>
            <p:nvPr/>
          </p:nvSpPr>
          <p:spPr bwMode="auto">
            <a:xfrm>
              <a:off x="7294295" y="1371600"/>
              <a:ext cx="1278205" cy="330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6" tIns="45713" rIns="91426" bIns="45713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rgbClr val="FF9900"/>
                  </a:solidFill>
                  <a:ea typeface="Osaka" charset="0"/>
                  <a:cs typeface="Osaka" charset="0"/>
                </a:rPr>
                <a:t>Trypsin-L</a:t>
              </a:r>
            </a:p>
          </p:txBody>
        </p:sp>
        <p:sp>
          <p:nvSpPr>
            <p:cNvPr id="42062" name="Text Box 550"/>
            <p:cNvSpPr txBox="1">
              <a:spLocks noChangeArrowheads="1"/>
            </p:cNvSpPr>
            <p:nvPr/>
          </p:nvSpPr>
          <p:spPr bwMode="auto">
            <a:xfrm>
              <a:off x="5229892" y="3657600"/>
              <a:ext cx="2064792" cy="330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6" tIns="45713" rIns="91426" bIns="45713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rgbClr val="FF9900"/>
                  </a:solidFill>
                  <a:ea typeface="Osaka" charset="0"/>
                  <a:cs typeface="Osaka" charset="0"/>
                </a:rPr>
                <a:t>Chymotrypsin-L</a:t>
              </a:r>
            </a:p>
          </p:txBody>
        </p:sp>
        <p:grpSp>
          <p:nvGrpSpPr>
            <p:cNvPr id="42063" name="Agrupar 71"/>
            <p:cNvGrpSpPr>
              <a:grpSpLocks/>
            </p:cNvGrpSpPr>
            <p:nvPr/>
          </p:nvGrpSpPr>
          <p:grpSpPr bwMode="auto">
            <a:xfrm>
              <a:off x="3609655" y="3374302"/>
              <a:ext cx="2328553" cy="566142"/>
              <a:chOff x="3609654" y="3374300"/>
              <a:chExt cx="2328553" cy="566142"/>
            </a:xfrm>
          </p:grpSpPr>
          <p:grpSp>
            <p:nvGrpSpPr>
              <p:cNvPr id="42080" name="Agrupar 114"/>
              <p:cNvGrpSpPr>
                <a:grpSpLocks/>
              </p:cNvGrpSpPr>
              <p:nvPr/>
            </p:nvGrpSpPr>
            <p:grpSpPr bwMode="auto">
              <a:xfrm rot="20192791" flipH="1">
                <a:off x="5240297" y="3374300"/>
                <a:ext cx="697910" cy="416235"/>
                <a:chOff x="3162443" y="2468850"/>
                <a:chExt cx="865514" cy="416235"/>
              </a:xfrm>
            </p:grpSpPr>
            <p:cxnSp>
              <p:nvCxnSpPr>
                <p:cNvPr id="42082" name="Conector recto 115"/>
                <p:cNvCxnSpPr>
                  <a:cxnSpLocks noChangeShapeType="1"/>
                </p:cNvCxnSpPr>
                <p:nvPr/>
              </p:nvCxnSpPr>
              <p:spPr bwMode="auto">
                <a:xfrm flipV="1">
                  <a:off x="3189757" y="2468850"/>
                  <a:ext cx="838200" cy="304800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2083" name="Conector recto 116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3086640" y="2733082"/>
                  <a:ext cx="227806" cy="76200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42081" name="CuadroTexto 117"/>
              <p:cNvSpPr txBox="1">
                <a:spLocks noChangeArrowheads="1"/>
              </p:cNvSpPr>
              <p:nvPr/>
            </p:nvSpPr>
            <p:spPr bwMode="auto">
              <a:xfrm>
                <a:off x="3609654" y="3378478"/>
                <a:ext cx="1533846" cy="5619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eaLnBrk="0" hangingPunct="0">
                  <a:buClr>
                    <a:schemeClr val="tx2"/>
                  </a:buCl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eaLnBrk="0" hangingPunct="0">
                  <a:buClr>
                    <a:schemeClr val="tx2"/>
                  </a:buCl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eaLnBrk="0" hangingPunct="0">
                  <a:buClr>
                    <a:schemeClr val="tx2"/>
                  </a:buCl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eaLnBrk="0" hangingPunct="0">
                  <a:buClr>
                    <a:schemeClr val="tx2"/>
                  </a:buCl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s-ES_tradnl" sz="1400" dirty="0" err="1">
                    <a:solidFill>
                      <a:srgbClr val="FFFFFF"/>
                    </a:solidFill>
                  </a:rPr>
                  <a:t>Carfilzomib</a:t>
                </a:r>
                <a:endParaRPr lang="es-ES_tradnl" sz="1400" dirty="0">
                  <a:solidFill>
                    <a:srgbClr val="FFFFFF"/>
                  </a:solidFill>
                </a:endParaRPr>
              </a:p>
              <a:p>
                <a:r>
                  <a:rPr lang="es-ES_tradnl" sz="1400" dirty="0" err="1" smtClean="0">
                    <a:solidFill>
                      <a:srgbClr val="FFFFFF"/>
                    </a:solidFill>
                  </a:rPr>
                  <a:t>oprozomib</a:t>
                </a:r>
                <a:endParaRPr lang="es-ES_tradnl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2064" name="Agrupar 69"/>
            <p:cNvGrpSpPr>
              <a:grpSpLocks/>
            </p:cNvGrpSpPr>
            <p:nvPr/>
          </p:nvGrpSpPr>
          <p:grpSpPr bwMode="auto">
            <a:xfrm>
              <a:off x="6661292" y="2034898"/>
              <a:ext cx="3246142" cy="1099611"/>
              <a:chOff x="6661291" y="2034701"/>
              <a:chExt cx="3246142" cy="1099611"/>
            </a:xfrm>
          </p:grpSpPr>
          <p:grpSp>
            <p:nvGrpSpPr>
              <p:cNvPr id="42072" name="Agrupar 107"/>
              <p:cNvGrpSpPr>
                <a:grpSpLocks/>
              </p:cNvGrpSpPr>
              <p:nvPr/>
            </p:nvGrpSpPr>
            <p:grpSpPr bwMode="auto">
              <a:xfrm rot="1254179">
                <a:off x="7758140" y="2034701"/>
                <a:ext cx="742975" cy="624878"/>
                <a:chOff x="3086100" y="2509063"/>
                <a:chExt cx="1054873" cy="624878"/>
              </a:xfrm>
            </p:grpSpPr>
            <p:cxnSp>
              <p:nvCxnSpPr>
                <p:cNvPr id="42078" name="Conector recto 97"/>
                <p:cNvCxnSpPr>
                  <a:cxnSpLocks noChangeShapeType="1"/>
                  <a:endCxn id="42073" idx="1"/>
                </p:cNvCxnSpPr>
                <p:nvPr/>
              </p:nvCxnSpPr>
              <p:spPr bwMode="auto">
                <a:xfrm rot="-1254179">
                  <a:off x="3266756" y="2509063"/>
                  <a:ext cx="874217" cy="624878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2079" name="Conector recto 99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3010297" y="2591197"/>
                  <a:ext cx="227806" cy="76200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42073" name="CuadroTexto 108"/>
              <p:cNvSpPr txBox="1">
                <a:spLocks noChangeArrowheads="1"/>
              </p:cNvSpPr>
              <p:nvPr/>
            </p:nvSpPr>
            <p:spPr bwMode="auto">
              <a:xfrm>
                <a:off x="8499801" y="2514599"/>
                <a:ext cx="1407632" cy="330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eaLnBrk="0" hangingPunct="0">
                  <a:buClr>
                    <a:schemeClr val="tx2"/>
                  </a:buCl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eaLnBrk="0" hangingPunct="0">
                  <a:buClr>
                    <a:schemeClr val="tx2"/>
                  </a:buCl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eaLnBrk="0" hangingPunct="0">
                  <a:buClr>
                    <a:schemeClr val="tx2"/>
                  </a:buCl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eaLnBrk="0" hangingPunct="0">
                  <a:buClr>
                    <a:schemeClr val="tx2"/>
                  </a:buCl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s-ES_tradnl" sz="1400">
                    <a:solidFill>
                      <a:srgbClr val="FFFFFF"/>
                    </a:solidFill>
                  </a:rPr>
                  <a:t>Marizomib</a:t>
                </a:r>
              </a:p>
            </p:txBody>
          </p:sp>
          <p:cxnSp>
            <p:nvCxnSpPr>
              <p:cNvPr id="42074" name="Conector recto 53"/>
              <p:cNvCxnSpPr>
                <a:cxnSpLocks noChangeShapeType="1"/>
                <a:endCxn id="42073" idx="1"/>
              </p:cNvCxnSpPr>
              <p:nvPr/>
            </p:nvCxnSpPr>
            <p:spPr bwMode="auto">
              <a:xfrm flipV="1">
                <a:off x="6667500" y="2679883"/>
                <a:ext cx="1832300" cy="338438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075" name="Conector recto 54"/>
              <p:cNvCxnSpPr>
                <a:cxnSpLocks noChangeShapeType="1"/>
              </p:cNvCxnSpPr>
              <p:nvPr/>
            </p:nvCxnSpPr>
            <p:spPr bwMode="auto">
              <a:xfrm rot="16200000" flipH="1">
                <a:off x="6576237" y="2980653"/>
                <a:ext cx="238713" cy="68606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076" name="Conector recto 55"/>
              <p:cNvCxnSpPr>
                <a:cxnSpLocks noChangeShapeType="1"/>
                <a:endCxn id="42073" idx="1"/>
              </p:cNvCxnSpPr>
              <p:nvPr/>
            </p:nvCxnSpPr>
            <p:spPr bwMode="auto">
              <a:xfrm>
                <a:off x="7048500" y="2209799"/>
                <a:ext cx="1451301" cy="470084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077" name="Conector recto 56"/>
              <p:cNvCxnSpPr>
                <a:cxnSpLocks noChangeShapeType="1"/>
              </p:cNvCxnSpPr>
              <p:nvPr/>
            </p:nvCxnSpPr>
            <p:spPr bwMode="auto">
              <a:xfrm rot="17454179" flipH="1">
                <a:off x="6942574" y="2183370"/>
                <a:ext cx="227806" cy="53669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2065" name="Agrupar 70"/>
            <p:cNvGrpSpPr>
              <a:grpSpLocks/>
            </p:cNvGrpSpPr>
            <p:nvPr/>
          </p:nvGrpSpPr>
          <p:grpSpPr bwMode="auto">
            <a:xfrm>
              <a:off x="3457253" y="1518086"/>
              <a:ext cx="2947849" cy="1796314"/>
              <a:chOff x="3457253" y="1518084"/>
              <a:chExt cx="2947849" cy="1796314"/>
            </a:xfrm>
          </p:grpSpPr>
          <p:sp>
            <p:nvSpPr>
              <p:cNvPr id="42066" name="CuadroTexto 109"/>
              <p:cNvSpPr txBox="1">
                <a:spLocks noChangeArrowheads="1"/>
              </p:cNvSpPr>
              <p:nvPr/>
            </p:nvSpPr>
            <p:spPr bwMode="auto">
              <a:xfrm>
                <a:off x="3457253" y="1628800"/>
                <a:ext cx="1533844" cy="5619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eaLnBrk="0" hangingPunct="0">
                  <a:buClr>
                    <a:schemeClr val="tx2"/>
                  </a:buCl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eaLnBrk="0" hangingPunct="0">
                  <a:buClr>
                    <a:schemeClr val="tx2"/>
                  </a:buCl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eaLnBrk="0" hangingPunct="0">
                  <a:buClr>
                    <a:schemeClr val="tx2"/>
                  </a:buCl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eaLnBrk="0" hangingPunct="0">
                  <a:buClr>
                    <a:schemeClr val="tx2"/>
                  </a:buCl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s-ES_tradnl" sz="1400" dirty="0" err="1">
                    <a:solidFill>
                      <a:srgbClr val="FFFFFF"/>
                    </a:solidFill>
                  </a:rPr>
                  <a:t>Bortezomib</a:t>
                </a:r>
                <a:endParaRPr lang="es-ES_tradnl" sz="1400" dirty="0">
                  <a:solidFill>
                    <a:srgbClr val="FFFFFF"/>
                  </a:solidFill>
                </a:endParaRPr>
              </a:p>
              <a:p>
                <a:r>
                  <a:rPr lang="es-ES_tradnl" sz="1400" dirty="0" err="1" smtClean="0">
                    <a:solidFill>
                      <a:srgbClr val="FFFFFF"/>
                    </a:solidFill>
                  </a:rPr>
                  <a:t>ixazomib</a:t>
                </a:r>
                <a:endParaRPr lang="es-ES_tradnl" sz="14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42067" name="Agrupar 118"/>
              <p:cNvGrpSpPr>
                <a:grpSpLocks/>
              </p:cNvGrpSpPr>
              <p:nvPr/>
            </p:nvGrpSpPr>
            <p:grpSpPr bwMode="auto">
              <a:xfrm rot="20896091" flipH="1">
                <a:off x="5066628" y="1518084"/>
                <a:ext cx="1338474" cy="456571"/>
                <a:chOff x="3086100" y="2497463"/>
                <a:chExt cx="1169461" cy="456571"/>
              </a:xfrm>
            </p:grpSpPr>
            <p:cxnSp>
              <p:nvCxnSpPr>
                <p:cNvPr id="42070" name="Conector recto 119"/>
                <p:cNvCxnSpPr>
                  <a:cxnSpLocks noChangeShapeType="1"/>
                </p:cNvCxnSpPr>
                <p:nvPr/>
              </p:nvCxnSpPr>
              <p:spPr bwMode="auto">
                <a:xfrm rot="10096091" flipH="1" flipV="1">
                  <a:off x="3142342" y="2497463"/>
                  <a:ext cx="1113219" cy="456571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2071" name="Conector recto 12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3010297" y="2591197"/>
                  <a:ext cx="227806" cy="76200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2068" name="Conector recto 66"/>
              <p:cNvCxnSpPr>
                <a:cxnSpLocks noChangeShapeType="1"/>
              </p:cNvCxnSpPr>
              <p:nvPr/>
            </p:nvCxnSpPr>
            <p:spPr bwMode="auto">
              <a:xfrm rot="16200000" flipV="1">
                <a:off x="4866152" y="2182348"/>
                <a:ext cx="1219200" cy="816904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069" name="Conector recto 67"/>
              <p:cNvCxnSpPr>
                <a:cxnSpLocks noChangeShapeType="1"/>
              </p:cNvCxnSpPr>
              <p:nvPr/>
            </p:nvCxnSpPr>
            <p:spPr bwMode="auto">
              <a:xfrm rot="4696091">
                <a:off x="5757712" y="3156888"/>
                <a:ext cx="227806" cy="87213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42031" name="CuadroTexto 9"/>
          <p:cNvSpPr txBox="1">
            <a:spLocks noChangeArrowheads="1"/>
          </p:cNvSpPr>
          <p:nvPr/>
        </p:nvSpPr>
        <p:spPr bwMode="auto">
          <a:xfrm>
            <a:off x="381000" y="6073991"/>
            <a:ext cx="8686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err="1"/>
              <a:t>Carfilzomib</a:t>
            </a:r>
            <a:r>
              <a:rPr lang="en-US" sz="1200" dirty="0"/>
              <a:t> and </a:t>
            </a:r>
            <a:r>
              <a:rPr lang="en-US" sz="1200" dirty="0" err="1" smtClean="0"/>
              <a:t>oprozomib</a:t>
            </a:r>
            <a:r>
              <a:rPr lang="en-US" sz="1200" dirty="0" smtClean="0"/>
              <a:t> </a:t>
            </a:r>
            <a:r>
              <a:rPr lang="en-US" sz="1200" dirty="0"/>
              <a:t>no emergent or worsening PN; </a:t>
            </a:r>
            <a:r>
              <a:rPr lang="en-US" sz="1200" dirty="0" err="1"/>
              <a:t>i</a:t>
            </a:r>
            <a:r>
              <a:rPr lang="en-US" sz="1200" dirty="0" err="1" smtClean="0"/>
              <a:t>xazomib</a:t>
            </a:r>
            <a:r>
              <a:rPr lang="en-US" sz="1200" dirty="0" smtClean="0"/>
              <a:t> </a:t>
            </a:r>
            <a:r>
              <a:rPr lang="en-US" sz="1200" dirty="0"/>
              <a:t>some low grades </a:t>
            </a:r>
            <a:r>
              <a:rPr lang="en-US" sz="1200" dirty="0" smtClean="0"/>
              <a:t>(grade 1/2</a:t>
            </a:r>
            <a:r>
              <a:rPr lang="en-US" sz="1200"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47 CuadroTexto" descr=" 43010"/>
          <p:cNvSpPr txBox="1">
            <a:spLocks noChangeArrowheads="1"/>
          </p:cNvSpPr>
          <p:nvPr/>
        </p:nvSpPr>
        <p:spPr bwMode="auto">
          <a:xfrm>
            <a:off x="239713" y="425097"/>
            <a:ext cx="8640762" cy="103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3600" dirty="0">
                <a:solidFill>
                  <a:srgbClr val="F09828"/>
                </a:solidFill>
              </a:rPr>
              <a:t>Second Generation PI for R/R MM Patients</a:t>
            </a:r>
          </a:p>
        </p:txBody>
      </p:sp>
      <p:sp>
        <p:nvSpPr>
          <p:cNvPr id="3" name="Text Box 556" descr=" 116780"/>
          <p:cNvSpPr txBox="1">
            <a:spLocks noChangeArrowheads="1"/>
          </p:cNvSpPr>
          <p:nvPr/>
        </p:nvSpPr>
        <p:spPr bwMode="auto">
          <a:xfrm>
            <a:off x="363538" y="1627188"/>
            <a:ext cx="847566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98563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300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  <a:ea typeface="Osaka" charset="0"/>
                <a:cs typeface="Osaka" charset="0"/>
              </a:rPr>
              <a:t>Maintain or improve </a:t>
            </a:r>
            <a:r>
              <a:rPr lang="en-US" sz="2000" b="1" dirty="0">
                <a:solidFill>
                  <a:schemeClr val="tx2"/>
                </a:solidFill>
                <a:ea typeface="Osaka" charset="0"/>
                <a:cs typeface="Osaka" charset="0"/>
              </a:rPr>
              <a:t>efficacy: YES</a:t>
            </a:r>
          </a:p>
          <a:p>
            <a:pPr eaLnBrk="1" hangingPunct="1">
              <a:lnSpc>
                <a:spcPct val="150000"/>
              </a:lnSpc>
              <a:spcAft>
                <a:spcPct val="300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  <a:ea typeface="Osaka" charset="0"/>
                <a:cs typeface="Osaka" charset="0"/>
              </a:rPr>
              <a:t>Overcome </a:t>
            </a:r>
            <a:r>
              <a:rPr lang="en-US" sz="2000" b="1" dirty="0" err="1">
                <a:solidFill>
                  <a:srgbClr val="FFFF00"/>
                </a:solidFill>
                <a:ea typeface="Osaka" charset="0"/>
                <a:cs typeface="Osaka" charset="0"/>
              </a:rPr>
              <a:t>bortezomib</a:t>
            </a:r>
            <a:r>
              <a:rPr lang="en-US" sz="2000" b="1" dirty="0" smtClean="0">
                <a:solidFill>
                  <a:srgbClr val="FFFF00"/>
                </a:solidFill>
                <a:ea typeface="Osaka" charset="0"/>
                <a:cs typeface="Osaka" charset="0"/>
              </a:rPr>
              <a:t> </a:t>
            </a:r>
            <a:r>
              <a:rPr lang="en-US" sz="2000" b="1" dirty="0">
                <a:solidFill>
                  <a:srgbClr val="FFFF00"/>
                </a:solidFill>
                <a:ea typeface="Osaka" charset="0"/>
                <a:cs typeface="Osaka" charset="0"/>
              </a:rPr>
              <a:t>resistance: </a:t>
            </a:r>
            <a:r>
              <a:rPr lang="en-US" sz="2000" b="1" dirty="0">
                <a:solidFill>
                  <a:schemeClr val="tx2"/>
                </a:solidFill>
                <a:ea typeface="Osaka" charset="0"/>
                <a:cs typeface="Osaka" charset="0"/>
              </a:rPr>
              <a:t>YES</a:t>
            </a:r>
            <a:endParaRPr lang="en-US" sz="2000" b="1" dirty="0">
              <a:solidFill>
                <a:srgbClr val="FFFF00"/>
              </a:solidFill>
              <a:ea typeface="Osaka" charset="0"/>
              <a:cs typeface="Osaka" charset="0"/>
            </a:endParaRPr>
          </a:p>
          <a:p>
            <a:pPr eaLnBrk="1" hangingPunct="1">
              <a:lnSpc>
                <a:spcPct val="150000"/>
              </a:lnSpc>
              <a:spcAft>
                <a:spcPct val="300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  <a:ea typeface="Osaka" charset="0"/>
                <a:cs typeface="Osaka" charset="0"/>
              </a:rPr>
              <a:t>Improve </a:t>
            </a:r>
            <a:r>
              <a:rPr lang="en-US" sz="2000" b="1" dirty="0">
                <a:solidFill>
                  <a:srgbClr val="FFFF00"/>
                </a:solidFill>
                <a:ea typeface="Osaka" charset="0"/>
                <a:cs typeface="Osaka" charset="0"/>
              </a:rPr>
              <a:t>toxicity</a:t>
            </a:r>
            <a:r>
              <a:rPr lang="en-US" sz="2000" b="1" dirty="0">
                <a:solidFill>
                  <a:srgbClr val="FFFFFF"/>
                </a:solidFill>
                <a:ea typeface="Osaka" charset="0"/>
                <a:cs typeface="Osaka" charset="0"/>
              </a:rPr>
              <a:t> profile: </a:t>
            </a:r>
            <a:r>
              <a:rPr lang="en-US" sz="2000" b="1" dirty="0">
                <a:solidFill>
                  <a:srgbClr val="FFFF00"/>
                </a:solidFill>
                <a:ea typeface="Osaka" charset="0"/>
                <a:cs typeface="Osaka" charset="0"/>
              </a:rPr>
              <a:t>YES</a:t>
            </a:r>
          </a:p>
          <a:p>
            <a:pPr lvl="2" eaLnBrk="1" hangingPunct="1">
              <a:lnSpc>
                <a:spcPct val="150000"/>
              </a:lnSpc>
              <a:spcAft>
                <a:spcPct val="300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ea typeface="Osaka" charset="0"/>
                <a:cs typeface="Osaka" charset="0"/>
              </a:rPr>
              <a:t>Peripheral </a:t>
            </a:r>
            <a:r>
              <a:rPr lang="en-US" b="1" dirty="0" smtClean="0">
                <a:solidFill>
                  <a:srgbClr val="FFFFFF"/>
                </a:solidFill>
                <a:ea typeface="Osaka" charset="0"/>
                <a:cs typeface="Osaka" charset="0"/>
              </a:rPr>
              <a:t>neuropathy</a:t>
            </a:r>
            <a:endParaRPr lang="en-US" b="1" dirty="0">
              <a:solidFill>
                <a:srgbClr val="FFFFFF"/>
              </a:solidFill>
              <a:ea typeface="Osaka" charset="0"/>
              <a:cs typeface="Osaka" charset="0"/>
            </a:endParaRPr>
          </a:p>
          <a:p>
            <a:pPr eaLnBrk="1" hangingPunct="1">
              <a:lnSpc>
                <a:spcPct val="150000"/>
              </a:lnSpc>
              <a:spcAft>
                <a:spcPct val="300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00"/>
                </a:solidFill>
                <a:ea typeface="Osaka" charset="0"/>
                <a:cs typeface="Osaka" charset="0"/>
              </a:rPr>
              <a:t>Convenience</a:t>
            </a:r>
            <a:r>
              <a:rPr lang="en-US" sz="2000" b="1" dirty="0">
                <a:solidFill>
                  <a:srgbClr val="FFFFFF"/>
                </a:solidFill>
                <a:ea typeface="Osaka" charset="0"/>
                <a:cs typeface="Osaka" charset="0"/>
              </a:rPr>
              <a:t> of administration: ??</a:t>
            </a:r>
          </a:p>
          <a:p>
            <a:pPr lvl="2" eaLnBrk="1" hangingPunct="1">
              <a:spcAft>
                <a:spcPct val="30000"/>
              </a:spcAft>
              <a:buClr>
                <a:srgbClr val="F09828"/>
              </a:buClr>
              <a:buFont typeface="Arial" panose="020B0604020202020204" pitchFamily="34" charset="0"/>
              <a:buChar char="‒"/>
            </a:pPr>
            <a:r>
              <a:rPr lang="en-US" b="1" dirty="0" err="1">
                <a:solidFill>
                  <a:srgbClr val="FFFFFF"/>
                </a:solidFill>
                <a:ea typeface="Osaka" charset="0"/>
                <a:cs typeface="Osaka" charset="0"/>
              </a:rPr>
              <a:t>Carfilzomib</a:t>
            </a:r>
            <a:r>
              <a:rPr lang="en-US" b="1" dirty="0">
                <a:solidFill>
                  <a:srgbClr val="FFFFFF"/>
                </a:solidFill>
                <a:ea typeface="Osaka" charset="0"/>
                <a:cs typeface="Osaka" charset="0"/>
              </a:rPr>
              <a:t> is given on days 1,2-8,9 and 15-16 IV in 10</a:t>
            </a:r>
            <a:r>
              <a:rPr lang="ja-JP" altLang="en-US" b="1" dirty="0">
                <a:solidFill>
                  <a:srgbClr val="FFFFFF"/>
                </a:solidFill>
                <a:ea typeface="Osaka" charset="0"/>
                <a:cs typeface="Osaka" charset="0"/>
              </a:rPr>
              <a:t>’</a:t>
            </a:r>
            <a:r>
              <a:rPr lang="en-US" b="1" dirty="0">
                <a:solidFill>
                  <a:srgbClr val="FFFFFF"/>
                </a:solidFill>
                <a:ea typeface="Osaka" charset="0"/>
                <a:cs typeface="Osaka" charset="0"/>
              </a:rPr>
              <a:t>-30</a:t>
            </a:r>
            <a:r>
              <a:rPr lang="ja-JP" altLang="en-US" b="1" dirty="0">
                <a:solidFill>
                  <a:srgbClr val="FFFFFF"/>
                </a:solidFill>
                <a:ea typeface="Osaka" charset="0"/>
                <a:cs typeface="Osaka" charset="0"/>
              </a:rPr>
              <a:t>’</a:t>
            </a:r>
            <a:r>
              <a:rPr lang="en-US" b="1" dirty="0">
                <a:solidFill>
                  <a:srgbClr val="FFFFFF"/>
                </a:solidFill>
                <a:ea typeface="Osaka" charset="0"/>
                <a:cs typeface="Osaka" charset="0"/>
              </a:rPr>
              <a:t> infusion</a:t>
            </a:r>
          </a:p>
          <a:p>
            <a:pPr lvl="2" eaLnBrk="1" hangingPunct="1">
              <a:spcAft>
                <a:spcPct val="30000"/>
              </a:spcAft>
              <a:buClr>
                <a:srgbClr val="F09828"/>
              </a:buClr>
              <a:buFont typeface="Arial" panose="020B0604020202020204" pitchFamily="34" charset="0"/>
              <a:buChar char="‒"/>
            </a:pPr>
            <a:r>
              <a:rPr lang="en-US" b="1" dirty="0" smtClean="0">
                <a:solidFill>
                  <a:srgbClr val="FFFFFF"/>
                </a:solidFill>
                <a:ea typeface="Osaka" charset="0"/>
                <a:cs typeface="Osaka" charset="0"/>
              </a:rPr>
              <a:t>(</a:t>
            </a:r>
            <a:r>
              <a:rPr lang="en-US" b="1" dirty="0">
                <a:solidFill>
                  <a:srgbClr val="FFFFFF"/>
                </a:solidFill>
                <a:ea typeface="Osaka" charset="0"/>
                <a:cs typeface="Osaka" charset="0"/>
              </a:rPr>
              <a:t>Weekly administration is being tried in trials )</a:t>
            </a:r>
          </a:p>
          <a:p>
            <a:pPr lvl="2" eaLnBrk="1" hangingPunct="1">
              <a:spcAft>
                <a:spcPct val="30000"/>
              </a:spcAft>
              <a:buClr>
                <a:srgbClr val="F09828"/>
              </a:buClr>
              <a:buFont typeface="Arial" panose="020B0604020202020204" pitchFamily="34" charset="0"/>
              <a:buChar char="‒"/>
            </a:pPr>
            <a:r>
              <a:rPr lang="en-US" b="1" dirty="0">
                <a:solidFill>
                  <a:srgbClr val="FFFFFF"/>
                </a:solidFill>
                <a:ea typeface="Osaka" charset="0"/>
                <a:cs typeface="Osaka" charset="0"/>
              </a:rPr>
              <a:t>MLN9708 is oral and weekly</a:t>
            </a:r>
          </a:p>
          <a:p>
            <a:pPr lvl="2" eaLnBrk="1" hangingPunct="1">
              <a:spcAft>
                <a:spcPct val="30000"/>
              </a:spcAft>
              <a:buClr>
                <a:srgbClr val="F09828"/>
              </a:buClr>
              <a:buFont typeface="Arial" panose="020B0604020202020204" pitchFamily="34" charset="0"/>
              <a:buChar char="‒"/>
            </a:pPr>
            <a:r>
              <a:rPr lang="en-US" b="1" dirty="0" err="1">
                <a:solidFill>
                  <a:srgbClr val="FFFFFF"/>
                </a:solidFill>
                <a:ea typeface="Osaka" charset="0"/>
                <a:cs typeface="Osaka" charset="0"/>
              </a:rPr>
              <a:t>Marizomib</a:t>
            </a:r>
            <a:r>
              <a:rPr lang="en-US" b="1" dirty="0">
                <a:solidFill>
                  <a:srgbClr val="FFFFFF"/>
                </a:solidFill>
                <a:ea typeface="Osaka" charset="0"/>
                <a:cs typeface="Osaka" charset="0"/>
              </a:rPr>
              <a:t> is of IV administration </a:t>
            </a:r>
          </a:p>
          <a:p>
            <a:pPr lvl="2" eaLnBrk="1" hangingPunct="1">
              <a:spcAft>
                <a:spcPct val="30000"/>
              </a:spcAft>
              <a:buClr>
                <a:srgbClr val="F09828"/>
              </a:buClr>
              <a:buFont typeface="Arial" panose="020B0604020202020204" pitchFamily="34" charset="0"/>
              <a:buChar char="‒"/>
            </a:pPr>
            <a:r>
              <a:rPr lang="en-US" b="1" dirty="0" err="1">
                <a:solidFill>
                  <a:srgbClr val="FFFFFF"/>
                </a:solidFill>
                <a:ea typeface="Osaka" charset="0"/>
                <a:cs typeface="Osaka" charset="0"/>
              </a:rPr>
              <a:t>Oprozomib</a:t>
            </a:r>
            <a:r>
              <a:rPr lang="en-US" b="1" dirty="0">
                <a:solidFill>
                  <a:srgbClr val="FFFFFF"/>
                </a:solidFill>
                <a:ea typeface="Osaka" charset="0"/>
                <a:cs typeface="Osaka" charset="0"/>
              </a:rPr>
              <a:t> is of oral administration</a:t>
            </a:r>
            <a:endParaRPr lang="en-US" sz="1200" b="1" dirty="0">
              <a:solidFill>
                <a:srgbClr val="FFFFFF"/>
              </a:solidFill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43992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6"/>
          <p:cNvSpPr>
            <a:spLocks noChangeArrowheads="1"/>
          </p:cNvSpPr>
          <p:nvPr/>
        </p:nvSpPr>
        <p:spPr bwMode="auto">
          <a:xfrm>
            <a:off x="585287" y="477540"/>
            <a:ext cx="7951216" cy="92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F09828"/>
                </a:solidFill>
              </a:rPr>
              <a:t>Background: Changes in </a:t>
            </a:r>
            <a:r>
              <a:rPr lang="en-US" sz="3200" b="1" dirty="0" smtClean="0">
                <a:solidFill>
                  <a:srgbClr val="F09828"/>
                </a:solidFill>
              </a:rPr>
              <a:t/>
            </a:r>
            <a:br>
              <a:rPr lang="en-US" sz="3200" b="1" dirty="0" smtClean="0">
                <a:solidFill>
                  <a:srgbClr val="F09828"/>
                </a:solidFill>
              </a:rPr>
            </a:br>
            <a:r>
              <a:rPr lang="en-US" sz="3200" b="1" dirty="0" smtClean="0">
                <a:solidFill>
                  <a:srgbClr val="F09828"/>
                </a:solidFill>
              </a:rPr>
              <a:t>Overall Survival (OS) From 1970 to 2006</a:t>
            </a:r>
            <a:endParaRPr lang="es-ES" sz="3200" b="1" dirty="0">
              <a:solidFill>
                <a:srgbClr val="F09828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46075" y="6400123"/>
            <a:ext cx="624046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871" tIns="54936" rIns="109871" bIns="54936">
            <a:spAutoFit/>
          </a:bodyPr>
          <a:lstStyle>
            <a:lvl1pPr defTabSz="109855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109855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10985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10985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10985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109855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109855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109855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109855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a-DK" sz="1200" dirty="0">
                <a:cs typeface="ＭＳ Ｐゴシック" charset="0"/>
              </a:rPr>
              <a:t>Kumar SK, et al. </a:t>
            </a:r>
            <a:r>
              <a:rPr lang="da-DK" sz="1200" i="1" dirty="0">
                <a:cs typeface="ＭＳ Ｐゴシック" charset="0"/>
              </a:rPr>
              <a:t>Blood</a:t>
            </a:r>
            <a:r>
              <a:rPr lang="da-DK" sz="1200" dirty="0">
                <a:cs typeface="ＭＳ Ｐゴシック" charset="0"/>
              </a:rPr>
              <a:t>. 2008;111(5):2516-2520.</a:t>
            </a:r>
            <a:endParaRPr lang="en-US" sz="1200" dirty="0">
              <a:cs typeface="ＭＳ Ｐゴシック" charset="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042150" y="2042270"/>
            <a:ext cx="85440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400" b="1" dirty="0" smtClean="0"/>
              <a:t>1971</a:t>
            </a:r>
            <a:r>
              <a:rPr lang="en-US" sz="1400" b="1" dirty="0" smtClean="0">
                <a:cs typeface="Arial" charset="0"/>
              </a:rPr>
              <a:t>-19</a:t>
            </a:r>
            <a:r>
              <a:rPr lang="en-US" sz="1400" b="1" dirty="0" smtClean="0"/>
              <a:t>76</a:t>
            </a:r>
            <a:endParaRPr lang="en-US" sz="1400" b="1" baseline="30000" dirty="0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6507163" y="2135933"/>
            <a:ext cx="42862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 sz="1400" b="1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7053263" y="3070970"/>
            <a:ext cx="85440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400" b="1" dirty="0" smtClean="0"/>
              <a:t>1994</a:t>
            </a:r>
            <a:r>
              <a:rPr lang="en-US" sz="1400" b="1" dirty="0" smtClean="0">
                <a:cs typeface="Arial" charset="0"/>
              </a:rPr>
              <a:t>-20</a:t>
            </a:r>
            <a:r>
              <a:rPr lang="en-US" sz="1400" b="1" dirty="0" smtClean="0"/>
              <a:t>00</a:t>
            </a:r>
            <a:endParaRPr lang="en-US" sz="1400" b="1" baseline="30000" dirty="0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6518275" y="3164633"/>
            <a:ext cx="427038" cy="0"/>
          </a:xfrm>
          <a:prstGeom prst="line">
            <a:avLst/>
          </a:prstGeom>
          <a:noFill/>
          <a:ln w="22225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 sz="1400" b="1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7053263" y="2801095"/>
            <a:ext cx="85440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400" b="1" dirty="0" smtClean="0"/>
              <a:t>1989</a:t>
            </a:r>
            <a:r>
              <a:rPr lang="en-US" sz="1400" b="1" dirty="0" smtClean="0">
                <a:cs typeface="Arial" charset="0"/>
              </a:rPr>
              <a:t>-19</a:t>
            </a:r>
            <a:r>
              <a:rPr lang="en-US" sz="1400" b="1" dirty="0" smtClean="0"/>
              <a:t>94</a:t>
            </a:r>
            <a:endParaRPr lang="en-US" sz="1400" b="1" baseline="30000" dirty="0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6518275" y="2893170"/>
            <a:ext cx="427038" cy="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 sz="1400" b="1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7043738" y="2294683"/>
            <a:ext cx="85440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400" b="1" dirty="0" smtClean="0"/>
              <a:t>1977</a:t>
            </a:r>
            <a:r>
              <a:rPr lang="en-US" sz="1400" b="1" dirty="0" smtClean="0">
                <a:cs typeface="Arial" charset="0"/>
              </a:rPr>
              <a:t>-19</a:t>
            </a:r>
            <a:r>
              <a:rPr lang="en-US" sz="1400" b="1" dirty="0" smtClean="0"/>
              <a:t>82</a:t>
            </a:r>
            <a:endParaRPr lang="en-US" sz="1400" b="1" baseline="30000" dirty="0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6508750" y="2389933"/>
            <a:ext cx="428625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 sz="1400" b="1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7053263" y="3331320"/>
            <a:ext cx="85440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400" b="1" dirty="0" smtClean="0"/>
              <a:t>2001</a:t>
            </a:r>
            <a:r>
              <a:rPr lang="en-US" sz="1400" b="1" dirty="0" smtClean="0">
                <a:cs typeface="Arial" charset="0"/>
              </a:rPr>
              <a:t>-20</a:t>
            </a:r>
            <a:r>
              <a:rPr lang="en-US" sz="1400" b="1" dirty="0" smtClean="0"/>
              <a:t>06</a:t>
            </a:r>
            <a:endParaRPr lang="en-US" sz="1400" b="1" baseline="30000" dirty="0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6518275" y="3426570"/>
            <a:ext cx="427038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 sz="1400" b="1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7053263" y="2547095"/>
            <a:ext cx="85440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400" b="1" dirty="0" smtClean="0"/>
              <a:t>1983</a:t>
            </a:r>
            <a:r>
              <a:rPr lang="en-US" sz="1400" b="1" dirty="0" smtClean="0">
                <a:cs typeface="Arial" charset="0"/>
              </a:rPr>
              <a:t>-19</a:t>
            </a:r>
            <a:r>
              <a:rPr lang="en-US" sz="1400" b="1" dirty="0" smtClean="0"/>
              <a:t>88</a:t>
            </a:r>
            <a:endParaRPr lang="en-US" sz="1400" b="1" baseline="30000" dirty="0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6518275" y="2640758"/>
            <a:ext cx="427038" cy="0"/>
          </a:xfrm>
          <a:prstGeom prst="line">
            <a:avLst/>
          </a:prstGeom>
          <a:noFill/>
          <a:ln w="2222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 sz="1400" b="1"/>
          </a:p>
        </p:txBody>
      </p:sp>
      <p:sp>
        <p:nvSpPr>
          <p:cNvPr id="11280" name="Rectangle 17"/>
          <p:cNvSpPr>
            <a:spLocks noChangeArrowheads="1"/>
          </p:cNvSpPr>
          <p:nvPr/>
        </p:nvSpPr>
        <p:spPr bwMode="auto">
          <a:xfrm>
            <a:off x="3109560" y="5598270"/>
            <a:ext cx="289630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098550"/>
            <a:r>
              <a:rPr lang="en-US" sz="1400" b="1" dirty="0"/>
              <a:t>Time </a:t>
            </a:r>
            <a:r>
              <a:rPr lang="en-US" sz="1400" b="1" dirty="0" smtClean="0"/>
              <a:t>From </a:t>
            </a:r>
            <a:r>
              <a:rPr lang="en-US" sz="1400" b="1" dirty="0"/>
              <a:t>ASCT </a:t>
            </a:r>
            <a:r>
              <a:rPr lang="en-US" sz="1400" b="1" dirty="0" smtClean="0"/>
              <a:t>Relapse, month</a:t>
            </a:r>
            <a:endParaRPr lang="en-US" sz="1400" b="1" baseline="30000" dirty="0"/>
          </a:p>
        </p:txBody>
      </p:sp>
      <p:sp>
        <p:nvSpPr>
          <p:cNvPr id="11281" name="Line 18"/>
          <p:cNvSpPr>
            <a:spLocks noChangeShapeType="1"/>
          </p:cNvSpPr>
          <p:nvPr/>
        </p:nvSpPr>
        <p:spPr bwMode="auto">
          <a:xfrm>
            <a:off x="1763713" y="5277595"/>
            <a:ext cx="6129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 sz="1400" b="1"/>
          </a:p>
        </p:txBody>
      </p:sp>
      <p:sp>
        <p:nvSpPr>
          <p:cNvPr id="11282" name="Line 19"/>
          <p:cNvSpPr>
            <a:spLocks noChangeShapeType="1"/>
          </p:cNvSpPr>
          <p:nvPr/>
        </p:nvSpPr>
        <p:spPr bwMode="auto">
          <a:xfrm flipV="1">
            <a:off x="1763713" y="5277595"/>
            <a:ext cx="0" cy="73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 sz="1400" b="1"/>
          </a:p>
        </p:txBody>
      </p:sp>
      <p:sp>
        <p:nvSpPr>
          <p:cNvPr id="11283" name="Line 20"/>
          <p:cNvSpPr>
            <a:spLocks noChangeShapeType="1"/>
          </p:cNvSpPr>
          <p:nvPr/>
        </p:nvSpPr>
        <p:spPr bwMode="auto">
          <a:xfrm flipV="1">
            <a:off x="2638425" y="5277595"/>
            <a:ext cx="0" cy="73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 sz="1400" b="1"/>
          </a:p>
        </p:txBody>
      </p:sp>
      <p:sp>
        <p:nvSpPr>
          <p:cNvPr id="11284" name="Line 21"/>
          <p:cNvSpPr>
            <a:spLocks noChangeShapeType="1"/>
          </p:cNvSpPr>
          <p:nvPr/>
        </p:nvSpPr>
        <p:spPr bwMode="auto">
          <a:xfrm flipV="1">
            <a:off x="3513138" y="5277595"/>
            <a:ext cx="0" cy="73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 sz="1400" b="1"/>
          </a:p>
        </p:txBody>
      </p:sp>
      <p:sp>
        <p:nvSpPr>
          <p:cNvPr id="11285" name="Line 22"/>
          <p:cNvSpPr>
            <a:spLocks noChangeShapeType="1"/>
          </p:cNvSpPr>
          <p:nvPr/>
        </p:nvSpPr>
        <p:spPr bwMode="auto">
          <a:xfrm flipV="1">
            <a:off x="4387850" y="5277595"/>
            <a:ext cx="0" cy="73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 sz="1400" b="1"/>
          </a:p>
        </p:txBody>
      </p:sp>
      <p:sp>
        <p:nvSpPr>
          <p:cNvPr id="11286" name="Line 23"/>
          <p:cNvSpPr>
            <a:spLocks noChangeShapeType="1"/>
          </p:cNvSpPr>
          <p:nvPr/>
        </p:nvSpPr>
        <p:spPr bwMode="auto">
          <a:xfrm flipV="1">
            <a:off x="5264150" y="5277595"/>
            <a:ext cx="0" cy="73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 sz="1400" b="1"/>
          </a:p>
        </p:txBody>
      </p:sp>
      <p:sp>
        <p:nvSpPr>
          <p:cNvPr id="11287" name="Line 24"/>
          <p:cNvSpPr>
            <a:spLocks noChangeShapeType="1"/>
          </p:cNvSpPr>
          <p:nvPr/>
        </p:nvSpPr>
        <p:spPr bwMode="auto">
          <a:xfrm flipV="1">
            <a:off x="6140450" y="5277595"/>
            <a:ext cx="0" cy="73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 sz="1400" b="1"/>
          </a:p>
        </p:txBody>
      </p:sp>
      <p:sp>
        <p:nvSpPr>
          <p:cNvPr id="11288" name="Line 25"/>
          <p:cNvSpPr>
            <a:spLocks noChangeShapeType="1"/>
          </p:cNvSpPr>
          <p:nvPr/>
        </p:nvSpPr>
        <p:spPr bwMode="auto">
          <a:xfrm flipV="1">
            <a:off x="7015163" y="5277595"/>
            <a:ext cx="0" cy="73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 sz="1400" b="1"/>
          </a:p>
        </p:txBody>
      </p:sp>
      <p:sp>
        <p:nvSpPr>
          <p:cNvPr id="11289" name="Line 26"/>
          <p:cNvSpPr>
            <a:spLocks noChangeShapeType="1"/>
          </p:cNvSpPr>
          <p:nvPr/>
        </p:nvSpPr>
        <p:spPr bwMode="auto">
          <a:xfrm flipV="1">
            <a:off x="7893050" y="5277595"/>
            <a:ext cx="0" cy="73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 sz="1400" b="1"/>
          </a:p>
        </p:txBody>
      </p:sp>
      <p:sp>
        <p:nvSpPr>
          <p:cNvPr id="11290" name="Rectangle 27"/>
          <p:cNvSpPr>
            <a:spLocks noChangeArrowheads="1"/>
          </p:cNvSpPr>
          <p:nvPr/>
        </p:nvSpPr>
        <p:spPr bwMode="auto">
          <a:xfrm>
            <a:off x="1717675" y="5398245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400" b="1"/>
              <a:t>0</a:t>
            </a:r>
            <a:endParaRPr lang="en-US" sz="1400" b="1" baseline="30000"/>
          </a:p>
        </p:txBody>
      </p:sp>
      <p:sp>
        <p:nvSpPr>
          <p:cNvPr id="11291" name="Rectangle 28"/>
          <p:cNvSpPr>
            <a:spLocks noChangeArrowheads="1"/>
          </p:cNvSpPr>
          <p:nvPr/>
        </p:nvSpPr>
        <p:spPr bwMode="auto">
          <a:xfrm>
            <a:off x="2546350" y="5398245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400" b="1"/>
              <a:t>20</a:t>
            </a:r>
            <a:endParaRPr lang="en-US" sz="1400" b="1" baseline="30000"/>
          </a:p>
        </p:txBody>
      </p:sp>
      <p:sp>
        <p:nvSpPr>
          <p:cNvPr id="11292" name="Rectangle 29"/>
          <p:cNvSpPr>
            <a:spLocks noChangeArrowheads="1"/>
          </p:cNvSpPr>
          <p:nvPr/>
        </p:nvSpPr>
        <p:spPr bwMode="auto">
          <a:xfrm>
            <a:off x="3421063" y="5398245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400" b="1"/>
              <a:t>40</a:t>
            </a:r>
            <a:endParaRPr lang="en-US" sz="1400" b="1" baseline="30000"/>
          </a:p>
        </p:txBody>
      </p:sp>
      <p:sp>
        <p:nvSpPr>
          <p:cNvPr id="11293" name="Rectangle 30"/>
          <p:cNvSpPr>
            <a:spLocks noChangeArrowheads="1"/>
          </p:cNvSpPr>
          <p:nvPr/>
        </p:nvSpPr>
        <p:spPr bwMode="auto">
          <a:xfrm>
            <a:off x="4295775" y="5398245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400" b="1"/>
              <a:t>60</a:t>
            </a:r>
            <a:endParaRPr lang="en-US" sz="1400" b="1" baseline="30000"/>
          </a:p>
        </p:txBody>
      </p:sp>
      <p:sp>
        <p:nvSpPr>
          <p:cNvPr id="11294" name="Rectangle 31"/>
          <p:cNvSpPr>
            <a:spLocks noChangeArrowheads="1"/>
          </p:cNvSpPr>
          <p:nvPr/>
        </p:nvSpPr>
        <p:spPr bwMode="auto">
          <a:xfrm>
            <a:off x="5172075" y="5398245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400" b="1"/>
              <a:t>80</a:t>
            </a:r>
            <a:endParaRPr lang="en-US" sz="1400" b="1" baseline="30000"/>
          </a:p>
        </p:txBody>
      </p:sp>
      <p:sp>
        <p:nvSpPr>
          <p:cNvPr id="11295" name="Rectangle 32"/>
          <p:cNvSpPr>
            <a:spLocks noChangeArrowheads="1"/>
          </p:cNvSpPr>
          <p:nvPr/>
        </p:nvSpPr>
        <p:spPr bwMode="auto">
          <a:xfrm>
            <a:off x="5999163" y="5398245"/>
            <a:ext cx="298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400" b="1"/>
              <a:t>100</a:t>
            </a:r>
            <a:endParaRPr lang="en-US" sz="1400" b="1" baseline="30000"/>
          </a:p>
        </p:txBody>
      </p:sp>
      <p:sp>
        <p:nvSpPr>
          <p:cNvPr id="11296" name="Rectangle 33"/>
          <p:cNvSpPr>
            <a:spLocks noChangeArrowheads="1"/>
          </p:cNvSpPr>
          <p:nvPr/>
        </p:nvSpPr>
        <p:spPr bwMode="auto">
          <a:xfrm>
            <a:off x="6873875" y="5398245"/>
            <a:ext cx="298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400" b="1" dirty="0"/>
              <a:t>120</a:t>
            </a:r>
            <a:endParaRPr lang="en-US" sz="1400" b="1" baseline="30000" dirty="0"/>
          </a:p>
        </p:txBody>
      </p:sp>
      <p:sp>
        <p:nvSpPr>
          <p:cNvPr id="11297" name="Rectangle 34"/>
          <p:cNvSpPr>
            <a:spLocks noChangeArrowheads="1"/>
          </p:cNvSpPr>
          <p:nvPr/>
        </p:nvSpPr>
        <p:spPr bwMode="auto">
          <a:xfrm>
            <a:off x="7751763" y="5398245"/>
            <a:ext cx="298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400" b="1"/>
              <a:t>140</a:t>
            </a:r>
            <a:endParaRPr lang="en-US" sz="1400" b="1" baseline="30000"/>
          </a:p>
        </p:txBody>
      </p:sp>
      <p:sp>
        <p:nvSpPr>
          <p:cNvPr id="11298" name="Rectangle 35"/>
          <p:cNvSpPr>
            <a:spLocks noChangeArrowheads="1"/>
          </p:cNvSpPr>
          <p:nvPr/>
        </p:nvSpPr>
        <p:spPr bwMode="auto">
          <a:xfrm rot="-5400000">
            <a:off x="727671" y="3477599"/>
            <a:ext cx="69730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400" b="1"/>
              <a:t>Survival</a:t>
            </a:r>
            <a:endParaRPr lang="en-US" sz="1400" b="1" baseline="30000"/>
          </a:p>
        </p:txBody>
      </p:sp>
      <p:sp>
        <p:nvSpPr>
          <p:cNvPr id="11299" name="Line 36"/>
          <p:cNvSpPr>
            <a:spLocks noChangeShapeType="1"/>
          </p:cNvSpPr>
          <p:nvPr/>
        </p:nvSpPr>
        <p:spPr bwMode="auto">
          <a:xfrm flipV="1">
            <a:off x="1763713" y="1769220"/>
            <a:ext cx="0" cy="355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 sz="1400" b="1"/>
          </a:p>
        </p:txBody>
      </p:sp>
      <p:sp>
        <p:nvSpPr>
          <p:cNvPr id="11300" name="Line 37"/>
          <p:cNvSpPr>
            <a:spLocks noChangeShapeType="1"/>
          </p:cNvSpPr>
          <p:nvPr/>
        </p:nvSpPr>
        <p:spPr bwMode="auto">
          <a:xfrm>
            <a:off x="1643063" y="5277595"/>
            <a:ext cx="120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 sz="1400" b="1"/>
          </a:p>
        </p:txBody>
      </p:sp>
      <p:sp>
        <p:nvSpPr>
          <p:cNvPr id="11301" name="Line 38"/>
          <p:cNvSpPr>
            <a:spLocks noChangeShapeType="1"/>
          </p:cNvSpPr>
          <p:nvPr/>
        </p:nvSpPr>
        <p:spPr bwMode="auto">
          <a:xfrm>
            <a:off x="1643063" y="4588620"/>
            <a:ext cx="120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 sz="1400" b="1"/>
          </a:p>
        </p:txBody>
      </p:sp>
      <p:sp>
        <p:nvSpPr>
          <p:cNvPr id="11302" name="Line 39"/>
          <p:cNvSpPr>
            <a:spLocks noChangeShapeType="1"/>
          </p:cNvSpPr>
          <p:nvPr/>
        </p:nvSpPr>
        <p:spPr bwMode="auto">
          <a:xfrm>
            <a:off x="1643063" y="3898058"/>
            <a:ext cx="120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 sz="1400" b="1"/>
          </a:p>
        </p:txBody>
      </p:sp>
      <p:sp>
        <p:nvSpPr>
          <p:cNvPr id="11303" name="Line 40"/>
          <p:cNvSpPr>
            <a:spLocks noChangeShapeType="1"/>
          </p:cNvSpPr>
          <p:nvPr/>
        </p:nvSpPr>
        <p:spPr bwMode="auto">
          <a:xfrm>
            <a:off x="1643063" y="3209083"/>
            <a:ext cx="120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 sz="1400" b="1"/>
          </a:p>
        </p:txBody>
      </p:sp>
      <p:sp>
        <p:nvSpPr>
          <p:cNvPr id="11304" name="Line 41"/>
          <p:cNvSpPr>
            <a:spLocks noChangeShapeType="1"/>
          </p:cNvSpPr>
          <p:nvPr/>
        </p:nvSpPr>
        <p:spPr bwMode="auto">
          <a:xfrm>
            <a:off x="1643063" y="2520108"/>
            <a:ext cx="120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 sz="1400" b="1"/>
          </a:p>
        </p:txBody>
      </p:sp>
      <p:sp>
        <p:nvSpPr>
          <p:cNvPr id="11305" name="Line 42"/>
          <p:cNvSpPr>
            <a:spLocks noChangeShapeType="1"/>
          </p:cNvSpPr>
          <p:nvPr/>
        </p:nvSpPr>
        <p:spPr bwMode="auto">
          <a:xfrm>
            <a:off x="1643063" y="1829545"/>
            <a:ext cx="120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 sz="1400" b="1"/>
          </a:p>
        </p:txBody>
      </p:sp>
      <p:sp>
        <p:nvSpPr>
          <p:cNvPr id="11306" name="Rectangle 43"/>
          <p:cNvSpPr>
            <a:spLocks noChangeArrowheads="1"/>
          </p:cNvSpPr>
          <p:nvPr/>
        </p:nvSpPr>
        <p:spPr bwMode="auto">
          <a:xfrm>
            <a:off x="1263650" y="5141070"/>
            <a:ext cx="2484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400" b="1"/>
              <a:t>0.0</a:t>
            </a:r>
            <a:endParaRPr lang="en-US" sz="1400" b="1" baseline="30000"/>
          </a:p>
        </p:txBody>
      </p:sp>
      <p:sp>
        <p:nvSpPr>
          <p:cNvPr id="11307" name="Rectangle 44"/>
          <p:cNvSpPr>
            <a:spLocks noChangeArrowheads="1"/>
          </p:cNvSpPr>
          <p:nvPr/>
        </p:nvSpPr>
        <p:spPr bwMode="auto">
          <a:xfrm>
            <a:off x="1263650" y="4452095"/>
            <a:ext cx="2484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400" b="1"/>
              <a:t>0.2</a:t>
            </a:r>
            <a:endParaRPr lang="en-US" sz="1400" b="1" baseline="30000"/>
          </a:p>
        </p:txBody>
      </p:sp>
      <p:sp>
        <p:nvSpPr>
          <p:cNvPr id="11308" name="Rectangle 45"/>
          <p:cNvSpPr>
            <a:spLocks noChangeArrowheads="1"/>
          </p:cNvSpPr>
          <p:nvPr/>
        </p:nvSpPr>
        <p:spPr bwMode="auto">
          <a:xfrm>
            <a:off x="1263650" y="3761533"/>
            <a:ext cx="2484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400" b="1"/>
              <a:t>0.4</a:t>
            </a:r>
            <a:endParaRPr lang="en-US" sz="1400" b="1" baseline="30000"/>
          </a:p>
        </p:txBody>
      </p:sp>
      <p:sp>
        <p:nvSpPr>
          <p:cNvPr id="11309" name="Rectangle 46"/>
          <p:cNvSpPr>
            <a:spLocks noChangeArrowheads="1"/>
          </p:cNvSpPr>
          <p:nvPr/>
        </p:nvSpPr>
        <p:spPr bwMode="auto">
          <a:xfrm>
            <a:off x="1263650" y="3072558"/>
            <a:ext cx="2484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400" b="1"/>
              <a:t>0.6</a:t>
            </a:r>
            <a:endParaRPr lang="en-US" sz="1400" b="1" baseline="30000"/>
          </a:p>
        </p:txBody>
      </p:sp>
      <p:sp>
        <p:nvSpPr>
          <p:cNvPr id="11310" name="Rectangle 47"/>
          <p:cNvSpPr>
            <a:spLocks noChangeArrowheads="1"/>
          </p:cNvSpPr>
          <p:nvPr/>
        </p:nvSpPr>
        <p:spPr bwMode="auto">
          <a:xfrm>
            <a:off x="1263650" y="2402633"/>
            <a:ext cx="2484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400" b="1"/>
              <a:t>0.8</a:t>
            </a:r>
            <a:endParaRPr lang="en-US" sz="1400" b="1" baseline="30000"/>
          </a:p>
        </p:txBody>
      </p:sp>
      <p:sp>
        <p:nvSpPr>
          <p:cNvPr id="11311" name="Rectangle 48"/>
          <p:cNvSpPr>
            <a:spLocks noChangeArrowheads="1"/>
          </p:cNvSpPr>
          <p:nvPr/>
        </p:nvSpPr>
        <p:spPr bwMode="auto">
          <a:xfrm>
            <a:off x="1263650" y="1735883"/>
            <a:ext cx="2484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8550"/>
            <a:r>
              <a:rPr lang="en-US" sz="1400" b="1"/>
              <a:t>1.0</a:t>
            </a:r>
            <a:endParaRPr lang="en-US" sz="1400" b="1" baseline="30000"/>
          </a:p>
        </p:txBody>
      </p:sp>
      <p:sp>
        <p:nvSpPr>
          <p:cNvPr id="11312" name="Freeform 49"/>
          <p:cNvSpPr>
            <a:spLocks/>
          </p:cNvSpPr>
          <p:nvPr/>
        </p:nvSpPr>
        <p:spPr bwMode="auto">
          <a:xfrm flipV="1">
            <a:off x="1763713" y="1829545"/>
            <a:ext cx="5251450" cy="3186113"/>
          </a:xfrm>
          <a:custGeom>
            <a:avLst/>
            <a:gdLst>
              <a:gd name="T0" fmla="*/ 2147483647 w 4285"/>
              <a:gd name="T1" fmla="*/ 2147483647 h 4399"/>
              <a:gd name="T2" fmla="*/ 2147483647 w 4285"/>
              <a:gd name="T3" fmla="*/ 2147483647 h 4399"/>
              <a:gd name="T4" fmla="*/ 2147483647 w 4285"/>
              <a:gd name="T5" fmla="*/ 2147483647 h 4399"/>
              <a:gd name="T6" fmla="*/ 2147483647 w 4285"/>
              <a:gd name="T7" fmla="*/ 2147483647 h 4399"/>
              <a:gd name="T8" fmla="*/ 2147483647 w 4285"/>
              <a:gd name="T9" fmla="*/ 2147483647 h 4399"/>
              <a:gd name="T10" fmla="*/ 2147483647 w 4285"/>
              <a:gd name="T11" fmla="*/ 2147483647 h 4399"/>
              <a:gd name="T12" fmla="*/ 2147483647 w 4285"/>
              <a:gd name="T13" fmla="*/ 2147483647 h 4399"/>
              <a:gd name="T14" fmla="*/ 2147483647 w 4285"/>
              <a:gd name="T15" fmla="*/ 2147483647 h 4399"/>
              <a:gd name="T16" fmla="*/ 2147483647 w 4285"/>
              <a:gd name="T17" fmla="*/ 2147483647 h 4399"/>
              <a:gd name="T18" fmla="*/ 2147483647 w 4285"/>
              <a:gd name="T19" fmla="*/ 2147483647 h 4399"/>
              <a:gd name="T20" fmla="*/ 2147483647 w 4285"/>
              <a:gd name="T21" fmla="*/ 2147483647 h 4399"/>
              <a:gd name="T22" fmla="*/ 2147483647 w 4285"/>
              <a:gd name="T23" fmla="*/ 2147483647 h 4399"/>
              <a:gd name="T24" fmla="*/ 2147483647 w 4285"/>
              <a:gd name="T25" fmla="*/ 2147483647 h 4399"/>
              <a:gd name="T26" fmla="*/ 2147483647 w 4285"/>
              <a:gd name="T27" fmla="*/ 2147483647 h 4399"/>
              <a:gd name="T28" fmla="*/ 2147483647 w 4285"/>
              <a:gd name="T29" fmla="*/ 2147483647 h 4399"/>
              <a:gd name="T30" fmla="*/ 2147483647 w 4285"/>
              <a:gd name="T31" fmla="*/ 2147483647 h 4399"/>
              <a:gd name="T32" fmla="*/ 2147483647 w 4285"/>
              <a:gd name="T33" fmla="*/ 2147483647 h 4399"/>
              <a:gd name="T34" fmla="*/ 2147483647 w 4285"/>
              <a:gd name="T35" fmla="*/ 2147483647 h 4399"/>
              <a:gd name="T36" fmla="*/ 2147483647 w 4285"/>
              <a:gd name="T37" fmla="*/ 2147483647 h 4399"/>
              <a:gd name="T38" fmla="*/ 2147483647 w 4285"/>
              <a:gd name="T39" fmla="*/ 2147483647 h 4399"/>
              <a:gd name="T40" fmla="*/ 2147483647 w 4285"/>
              <a:gd name="T41" fmla="*/ 2147483647 h 4399"/>
              <a:gd name="T42" fmla="*/ 2147483647 w 4285"/>
              <a:gd name="T43" fmla="*/ 2147483647 h 4399"/>
              <a:gd name="T44" fmla="*/ 2147483647 w 4285"/>
              <a:gd name="T45" fmla="*/ 2147483647 h 4399"/>
              <a:gd name="T46" fmla="*/ 2147483647 w 4285"/>
              <a:gd name="T47" fmla="*/ 2147483647 h 4399"/>
              <a:gd name="T48" fmla="*/ 2147483647 w 4285"/>
              <a:gd name="T49" fmla="*/ 2147483647 h 4399"/>
              <a:gd name="T50" fmla="*/ 2147483647 w 4285"/>
              <a:gd name="T51" fmla="*/ 2147483647 h 4399"/>
              <a:gd name="T52" fmla="*/ 2147483647 w 4285"/>
              <a:gd name="T53" fmla="*/ 2147483647 h 4399"/>
              <a:gd name="T54" fmla="*/ 2147483647 w 4285"/>
              <a:gd name="T55" fmla="*/ 2147483647 h 4399"/>
              <a:gd name="T56" fmla="*/ 2147483647 w 4285"/>
              <a:gd name="T57" fmla="*/ 2147483647 h 4399"/>
              <a:gd name="T58" fmla="*/ 2147483647 w 4285"/>
              <a:gd name="T59" fmla="*/ 2147483647 h 4399"/>
              <a:gd name="T60" fmla="*/ 2147483647 w 4285"/>
              <a:gd name="T61" fmla="*/ 2147483647 h 4399"/>
              <a:gd name="T62" fmla="*/ 2147483647 w 4285"/>
              <a:gd name="T63" fmla="*/ 2147483647 h 4399"/>
              <a:gd name="T64" fmla="*/ 2147483647 w 4285"/>
              <a:gd name="T65" fmla="*/ 2147483647 h 4399"/>
              <a:gd name="T66" fmla="*/ 2147483647 w 4285"/>
              <a:gd name="T67" fmla="*/ 2147483647 h 4399"/>
              <a:gd name="T68" fmla="*/ 2147483647 w 4285"/>
              <a:gd name="T69" fmla="*/ 2147483647 h 4399"/>
              <a:gd name="T70" fmla="*/ 2147483647 w 4285"/>
              <a:gd name="T71" fmla="*/ 2147483647 h 4399"/>
              <a:gd name="T72" fmla="*/ 2147483647 w 4285"/>
              <a:gd name="T73" fmla="*/ 2147483647 h 4399"/>
              <a:gd name="T74" fmla="*/ 2147483647 w 4285"/>
              <a:gd name="T75" fmla="*/ 2147483647 h 4399"/>
              <a:gd name="T76" fmla="*/ 2147483647 w 4285"/>
              <a:gd name="T77" fmla="*/ 2147483647 h 4399"/>
              <a:gd name="T78" fmla="*/ 2147483647 w 4285"/>
              <a:gd name="T79" fmla="*/ 2147483647 h 4399"/>
              <a:gd name="T80" fmla="*/ 2147483647 w 4285"/>
              <a:gd name="T81" fmla="*/ 2147483647 h 4399"/>
              <a:gd name="T82" fmla="*/ 2147483647 w 4285"/>
              <a:gd name="T83" fmla="*/ 2147483647 h 4399"/>
              <a:gd name="T84" fmla="*/ 2147483647 w 4285"/>
              <a:gd name="T85" fmla="*/ 2147483647 h 4399"/>
              <a:gd name="T86" fmla="*/ 2147483647 w 4285"/>
              <a:gd name="T87" fmla="*/ 2147483647 h 4399"/>
              <a:gd name="T88" fmla="*/ 2147483647 w 4285"/>
              <a:gd name="T89" fmla="*/ 2147483647 h 4399"/>
              <a:gd name="T90" fmla="*/ 2147483647 w 4285"/>
              <a:gd name="T91" fmla="*/ 2147483647 h 4399"/>
              <a:gd name="T92" fmla="*/ 2147483647 w 4285"/>
              <a:gd name="T93" fmla="*/ 2147483647 h 4399"/>
              <a:gd name="T94" fmla="*/ 2147483647 w 4285"/>
              <a:gd name="T95" fmla="*/ 2147483647 h 4399"/>
              <a:gd name="T96" fmla="*/ 2147483647 w 4285"/>
              <a:gd name="T97" fmla="*/ 2147483647 h 4399"/>
              <a:gd name="T98" fmla="*/ 2147483647 w 4285"/>
              <a:gd name="T99" fmla="*/ 2147483647 h 4399"/>
              <a:gd name="T100" fmla="*/ 2147483647 w 4285"/>
              <a:gd name="T101" fmla="*/ 2147483647 h 4399"/>
              <a:gd name="T102" fmla="*/ 2147483647 w 4285"/>
              <a:gd name="T103" fmla="*/ 2147483647 h 4399"/>
              <a:gd name="T104" fmla="*/ 2147483647 w 4285"/>
              <a:gd name="T105" fmla="*/ 2147483647 h 4399"/>
              <a:gd name="T106" fmla="*/ 2147483647 w 4285"/>
              <a:gd name="T107" fmla="*/ 2147483647 h 4399"/>
              <a:gd name="T108" fmla="*/ 2147483647 w 4285"/>
              <a:gd name="T109" fmla="*/ 2147483647 h 4399"/>
              <a:gd name="T110" fmla="*/ 2147483647 w 4285"/>
              <a:gd name="T111" fmla="*/ 2147483647 h 4399"/>
              <a:gd name="T112" fmla="*/ 2147483647 w 4285"/>
              <a:gd name="T113" fmla="*/ 2147483647 h 4399"/>
              <a:gd name="T114" fmla="*/ 2147483647 w 4285"/>
              <a:gd name="T115" fmla="*/ 2147483647 h 4399"/>
              <a:gd name="T116" fmla="*/ 2147483647 w 4285"/>
              <a:gd name="T117" fmla="*/ 2147483647 h 4399"/>
              <a:gd name="T118" fmla="*/ 2147483647 w 4285"/>
              <a:gd name="T119" fmla="*/ 2147483647 h 4399"/>
              <a:gd name="T120" fmla="*/ 2147483647 w 4285"/>
              <a:gd name="T121" fmla="*/ 2147483647 h 4399"/>
              <a:gd name="T122" fmla="*/ 2147483647 w 4285"/>
              <a:gd name="T123" fmla="*/ 2147483647 h 4399"/>
              <a:gd name="T124" fmla="*/ 2147483647 w 4285"/>
              <a:gd name="T125" fmla="*/ 0 h 439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4285"/>
              <a:gd name="T190" fmla="*/ 0 h 4399"/>
              <a:gd name="T191" fmla="*/ 4285 w 4285"/>
              <a:gd name="T192" fmla="*/ 4399 h 4399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4285" h="4399">
                <a:moveTo>
                  <a:pt x="0" y="4399"/>
                </a:moveTo>
                <a:lnTo>
                  <a:pt x="2" y="4399"/>
                </a:lnTo>
                <a:lnTo>
                  <a:pt x="2" y="4388"/>
                </a:lnTo>
                <a:lnTo>
                  <a:pt x="3" y="4388"/>
                </a:lnTo>
                <a:lnTo>
                  <a:pt x="3" y="4364"/>
                </a:lnTo>
                <a:lnTo>
                  <a:pt x="4" y="4364"/>
                </a:lnTo>
                <a:lnTo>
                  <a:pt x="4" y="4353"/>
                </a:lnTo>
                <a:lnTo>
                  <a:pt x="5" y="4353"/>
                </a:lnTo>
                <a:lnTo>
                  <a:pt x="5" y="4341"/>
                </a:lnTo>
                <a:lnTo>
                  <a:pt x="10" y="4341"/>
                </a:lnTo>
                <a:lnTo>
                  <a:pt x="10" y="4318"/>
                </a:lnTo>
                <a:lnTo>
                  <a:pt x="11" y="4318"/>
                </a:lnTo>
                <a:lnTo>
                  <a:pt x="11" y="4306"/>
                </a:lnTo>
                <a:lnTo>
                  <a:pt x="14" y="4306"/>
                </a:lnTo>
                <a:lnTo>
                  <a:pt x="14" y="4294"/>
                </a:lnTo>
                <a:lnTo>
                  <a:pt x="17" y="4294"/>
                </a:lnTo>
                <a:lnTo>
                  <a:pt x="17" y="4259"/>
                </a:lnTo>
                <a:lnTo>
                  <a:pt x="21" y="4259"/>
                </a:lnTo>
                <a:lnTo>
                  <a:pt x="21" y="4247"/>
                </a:lnTo>
                <a:lnTo>
                  <a:pt x="23" y="4247"/>
                </a:lnTo>
                <a:lnTo>
                  <a:pt x="23" y="4236"/>
                </a:lnTo>
                <a:lnTo>
                  <a:pt x="25" y="4236"/>
                </a:lnTo>
                <a:lnTo>
                  <a:pt x="25" y="4224"/>
                </a:lnTo>
                <a:lnTo>
                  <a:pt x="30" y="4224"/>
                </a:lnTo>
                <a:lnTo>
                  <a:pt x="30" y="4212"/>
                </a:lnTo>
                <a:lnTo>
                  <a:pt x="31" y="4212"/>
                </a:lnTo>
                <a:lnTo>
                  <a:pt x="31" y="4201"/>
                </a:lnTo>
                <a:lnTo>
                  <a:pt x="34" y="4201"/>
                </a:lnTo>
                <a:lnTo>
                  <a:pt x="34" y="4177"/>
                </a:lnTo>
                <a:lnTo>
                  <a:pt x="42" y="4177"/>
                </a:lnTo>
                <a:lnTo>
                  <a:pt x="42" y="4154"/>
                </a:lnTo>
                <a:lnTo>
                  <a:pt x="46" y="4154"/>
                </a:lnTo>
                <a:lnTo>
                  <a:pt x="46" y="4142"/>
                </a:lnTo>
                <a:lnTo>
                  <a:pt x="48" y="4142"/>
                </a:lnTo>
                <a:lnTo>
                  <a:pt x="48" y="4130"/>
                </a:lnTo>
                <a:lnTo>
                  <a:pt x="51" y="4130"/>
                </a:lnTo>
                <a:lnTo>
                  <a:pt x="51" y="4119"/>
                </a:lnTo>
                <a:lnTo>
                  <a:pt x="57" y="4119"/>
                </a:lnTo>
                <a:lnTo>
                  <a:pt x="57" y="4107"/>
                </a:lnTo>
                <a:lnTo>
                  <a:pt x="61" y="4107"/>
                </a:lnTo>
                <a:lnTo>
                  <a:pt x="61" y="4095"/>
                </a:lnTo>
                <a:lnTo>
                  <a:pt x="63" y="4095"/>
                </a:lnTo>
                <a:lnTo>
                  <a:pt x="63" y="4084"/>
                </a:lnTo>
                <a:lnTo>
                  <a:pt x="66" y="4084"/>
                </a:lnTo>
                <a:lnTo>
                  <a:pt x="66" y="4072"/>
                </a:lnTo>
                <a:lnTo>
                  <a:pt x="70" y="4072"/>
                </a:lnTo>
                <a:lnTo>
                  <a:pt x="70" y="4060"/>
                </a:lnTo>
                <a:lnTo>
                  <a:pt x="72" y="4060"/>
                </a:lnTo>
                <a:lnTo>
                  <a:pt x="72" y="4037"/>
                </a:lnTo>
                <a:lnTo>
                  <a:pt x="78" y="4037"/>
                </a:lnTo>
                <a:lnTo>
                  <a:pt x="78" y="4025"/>
                </a:lnTo>
                <a:lnTo>
                  <a:pt x="79" y="4025"/>
                </a:lnTo>
                <a:lnTo>
                  <a:pt x="79" y="4013"/>
                </a:lnTo>
                <a:lnTo>
                  <a:pt x="83" y="4013"/>
                </a:lnTo>
                <a:lnTo>
                  <a:pt x="83" y="3990"/>
                </a:lnTo>
                <a:lnTo>
                  <a:pt x="90" y="3990"/>
                </a:lnTo>
                <a:lnTo>
                  <a:pt x="90" y="3967"/>
                </a:lnTo>
                <a:lnTo>
                  <a:pt x="97" y="3967"/>
                </a:lnTo>
                <a:lnTo>
                  <a:pt x="97" y="3955"/>
                </a:lnTo>
                <a:lnTo>
                  <a:pt x="100" y="3955"/>
                </a:lnTo>
                <a:lnTo>
                  <a:pt x="100" y="3943"/>
                </a:lnTo>
                <a:lnTo>
                  <a:pt x="103" y="3943"/>
                </a:lnTo>
                <a:lnTo>
                  <a:pt x="103" y="3920"/>
                </a:lnTo>
                <a:lnTo>
                  <a:pt x="104" y="3920"/>
                </a:lnTo>
                <a:lnTo>
                  <a:pt x="104" y="3908"/>
                </a:lnTo>
                <a:lnTo>
                  <a:pt x="107" y="3908"/>
                </a:lnTo>
                <a:lnTo>
                  <a:pt x="107" y="3885"/>
                </a:lnTo>
                <a:lnTo>
                  <a:pt x="110" y="3885"/>
                </a:lnTo>
                <a:lnTo>
                  <a:pt x="110" y="3873"/>
                </a:lnTo>
                <a:lnTo>
                  <a:pt x="112" y="3873"/>
                </a:lnTo>
                <a:lnTo>
                  <a:pt x="112" y="3861"/>
                </a:lnTo>
                <a:lnTo>
                  <a:pt x="113" y="3861"/>
                </a:lnTo>
                <a:lnTo>
                  <a:pt x="113" y="3850"/>
                </a:lnTo>
                <a:lnTo>
                  <a:pt x="123" y="3850"/>
                </a:lnTo>
                <a:lnTo>
                  <a:pt x="123" y="3826"/>
                </a:lnTo>
                <a:lnTo>
                  <a:pt x="126" y="3826"/>
                </a:lnTo>
                <a:lnTo>
                  <a:pt x="126" y="3814"/>
                </a:lnTo>
                <a:lnTo>
                  <a:pt x="131" y="3814"/>
                </a:lnTo>
                <a:lnTo>
                  <a:pt x="131" y="3803"/>
                </a:lnTo>
                <a:lnTo>
                  <a:pt x="132" y="3803"/>
                </a:lnTo>
                <a:lnTo>
                  <a:pt x="132" y="3791"/>
                </a:lnTo>
                <a:lnTo>
                  <a:pt x="133" y="3791"/>
                </a:lnTo>
                <a:lnTo>
                  <a:pt x="133" y="3779"/>
                </a:lnTo>
                <a:lnTo>
                  <a:pt x="141" y="3779"/>
                </a:lnTo>
                <a:lnTo>
                  <a:pt x="141" y="3768"/>
                </a:lnTo>
                <a:lnTo>
                  <a:pt x="145" y="3768"/>
                </a:lnTo>
                <a:lnTo>
                  <a:pt x="145" y="3756"/>
                </a:lnTo>
                <a:lnTo>
                  <a:pt x="146" y="3756"/>
                </a:lnTo>
                <a:lnTo>
                  <a:pt x="146" y="3744"/>
                </a:lnTo>
                <a:lnTo>
                  <a:pt x="149" y="3744"/>
                </a:lnTo>
                <a:lnTo>
                  <a:pt x="149" y="3733"/>
                </a:lnTo>
                <a:lnTo>
                  <a:pt x="150" y="3733"/>
                </a:lnTo>
                <a:lnTo>
                  <a:pt x="150" y="3721"/>
                </a:lnTo>
                <a:lnTo>
                  <a:pt x="152" y="3721"/>
                </a:lnTo>
                <a:lnTo>
                  <a:pt x="152" y="3709"/>
                </a:lnTo>
                <a:lnTo>
                  <a:pt x="160" y="3709"/>
                </a:lnTo>
                <a:lnTo>
                  <a:pt x="160" y="3697"/>
                </a:lnTo>
                <a:lnTo>
                  <a:pt x="164" y="3697"/>
                </a:lnTo>
                <a:lnTo>
                  <a:pt x="164" y="3686"/>
                </a:lnTo>
                <a:lnTo>
                  <a:pt x="167" y="3686"/>
                </a:lnTo>
                <a:lnTo>
                  <a:pt x="167" y="3674"/>
                </a:lnTo>
                <a:lnTo>
                  <a:pt x="168" y="3674"/>
                </a:lnTo>
                <a:lnTo>
                  <a:pt x="168" y="3651"/>
                </a:lnTo>
                <a:lnTo>
                  <a:pt x="171" y="3651"/>
                </a:lnTo>
                <a:lnTo>
                  <a:pt x="171" y="3639"/>
                </a:lnTo>
                <a:lnTo>
                  <a:pt x="172" y="3639"/>
                </a:lnTo>
                <a:lnTo>
                  <a:pt x="172" y="3627"/>
                </a:lnTo>
                <a:lnTo>
                  <a:pt x="174" y="3627"/>
                </a:lnTo>
                <a:lnTo>
                  <a:pt x="174" y="3616"/>
                </a:lnTo>
                <a:lnTo>
                  <a:pt x="188" y="3616"/>
                </a:lnTo>
                <a:lnTo>
                  <a:pt x="188" y="3604"/>
                </a:lnTo>
                <a:lnTo>
                  <a:pt x="192" y="3604"/>
                </a:lnTo>
                <a:lnTo>
                  <a:pt x="192" y="3592"/>
                </a:lnTo>
                <a:lnTo>
                  <a:pt x="193" y="3592"/>
                </a:lnTo>
                <a:lnTo>
                  <a:pt x="193" y="3580"/>
                </a:lnTo>
                <a:lnTo>
                  <a:pt x="199" y="3580"/>
                </a:lnTo>
                <a:lnTo>
                  <a:pt x="199" y="3569"/>
                </a:lnTo>
                <a:lnTo>
                  <a:pt x="208" y="3569"/>
                </a:lnTo>
                <a:lnTo>
                  <a:pt x="208" y="3557"/>
                </a:lnTo>
                <a:lnTo>
                  <a:pt x="210" y="3557"/>
                </a:lnTo>
                <a:lnTo>
                  <a:pt x="210" y="3545"/>
                </a:lnTo>
                <a:lnTo>
                  <a:pt x="215" y="3545"/>
                </a:lnTo>
                <a:lnTo>
                  <a:pt x="215" y="3534"/>
                </a:lnTo>
                <a:lnTo>
                  <a:pt x="218" y="3534"/>
                </a:lnTo>
                <a:lnTo>
                  <a:pt x="218" y="3510"/>
                </a:lnTo>
                <a:lnTo>
                  <a:pt x="222" y="3510"/>
                </a:lnTo>
                <a:lnTo>
                  <a:pt x="222" y="3499"/>
                </a:lnTo>
                <a:lnTo>
                  <a:pt x="226" y="3499"/>
                </a:lnTo>
                <a:lnTo>
                  <a:pt x="226" y="3487"/>
                </a:lnTo>
                <a:lnTo>
                  <a:pt x="237" y="3487"/>
                </a:lnTo>
                <a:lnTo>
                  <a:pt x="237" y="3475"/>
                </a:lnTo>
                <a:lnTo>
                  <a:pt x="246" y="3475"/>
                </a:lnTo>
                <a:lnTo>
                  <a:pt x="246" y="3463"/>
                </a:lnTo>
                <a:lnTo>
                  <a:pt x="252" y="3463"/>
                </a:lnTo>
                <a:lnTo>
                  <a:pt x="252" y="3452"/>
                </a:lnTo>
                <a:lnTo>
                  <a:pt x="253" y="3452"/>
                </a:lnTo>
                <a:lnTo>
                  <a:pt x="253" y="3440"/>
                </a:lnTo>
                <a:lnTo>
                  <a:pt x="260" y="3440"/>
                </a:lnTo>
                <a:lnTo>
                  <a:pt x="260" y="3428"/>
                </a:lnTo>
                <a:lnTo>
                  <a:pt x="265" y="3428"/>
                </a:lnTo>
                <a:lnTo>
                  <a:pt x="265" y="3417"/>
                </a:lnTo>
                <a:lnTo>
                  <a:pt x="275" y="3417"/>
                </a:lnTo>
                <a:lnTo>
                  <a:pt x="275" y="3405"/>
                </a:lnTo>
                <a:lnTo>
                  <a:pt x="286" y="3405"/>
                </a:lnTo>
                <a:lnTo>
                  <a:pt x="286" y="3382"/>
                </a:lnTo>
                <a:lnTo>
                  <a:pt x="287" y="3382"/>
                </a:lnTo>
                <a:lnTo>
                  <a:pt x="287" y="3370"/>
                </a:lnTo>
                <a:lnTo>
                  <a:pt x="288" y="3370"/>
                </a:lnTo>
                <a:lnTo>
                  <a:pt x="288" y="3358"/>
                </a:lnTo>
                <a:lnTo>
                  <a:pt x="293" y="3358"/>
                </a:lnTo>
                <a:lnTo>
                  <a:pt x="293" y="3346"/>
                </a:lnTo>
                <a:lnTo>
                  <a:pt x="300" y="3346"/>
                </a:lnTo>
                <a:lnTo>
                  <a:pt x="300" y="3335"/>
                </a:lnTo>
                <a:lnTo>
                  <a:pt x="301" y="3335"/>
                </a:lnTo>
                <a:lnTo>
                  <a:pt x="301" y="3323"/>
                </a:lnTo>
                <a:lnTo>
                  <a:pt x="305" y="3323"/>
                </a:lnTo>
                <a:lnTo>
                  <a:pt x="305" y="3311"/>
                </a:lnTo>
                <a:lnTo>
                  <a:pt x="315" y="3311"/>
                </a:lnTo>
                <a:lnTo>
                  <a:pt x="315" y="3300"/>
                </a:lnTo>
                <a:lnTo>
                  <a:pt x="316" y="3300"/>
                </a:lnTo>
                <a:lnTo>
                  <a:pt x="316" y="3288"/>
                </a:lnTo>
                <a:lnTo>
                  <a:pt x="322" y="3288"/>
                </a:lnTo>
                <a:lnTo>
                  <a:pt x="322" y="3265"/>
                </a:lnTo>
                <a:lnTo>
                  <a:pt x="323" y="3265"/>
                </a:lnTo>
                <a:lnTo>
                  <a:pt x="323" y="3241"/>
                </a:lnTo>
                <a:lnTo>
                  <a:pt x="326" y="3241"/>
                </a:lnTo>
                <a:lnTo>
                  <a:pt x="326" y="3229"/>
                </a:lnTo>
                <a:lnTo>
                  <a:pt x="334" y="3229"/>
                </a:lnTo>
                <a:lnTo>
                  <a:pt x="334" y="3218"/>
                </a:lnTo>
                <a:lnTo>
                  <a:pt x="341" y="3218"/>
                </a:lnTo>
                <a:lnTo>
                  <a:pt x="341" y="3206"/>
                </a:lnTo>
                <a:lnTo>
                  <a:pt x="359" y="3206"/>
                </a:lnTo>
                <a:lnTo>
                  <a:pt x="359" y="3194"/>
                </a:lnTo>
                <a:lnTo>
                  <a:pt x="364" y="3194"/>
                </a:lnTo>
                <a:lnTo>
                  <a:pt x="364" y="3183"/>
                </a:lnTo>
                <a:lnTo>
                  <a:pt x="370" y="3183"/>
                </a:lnTo>
                <a:lnTo>
                  <a:pt x="370" y="3171"/>
                </a:lnTo>
                <a:lnTo>
                  <a:pt x="380" y="3171"/>
                </a:lnTo>
                <a:lnTo>
                  <a:pt x="380" y="3159"/>
                </a:lnTo>
                <a:lnTo>
                  <a:pt x="383" y="3159"/>
                </a:lnTo>
                <a:lnTo>
                  <a:pt x="383" y="3148"/>
                </a:lnTo>
                <a:lnTo>
                  <a:pt x="387" y="3148"/>
                </a:lnTo>
                <a:lnTo>
                  <a:pt x="387" y="3136"/>
                </a:lnTo>
                <a:lnTo>
                  <a:pt x="393" y="3136"/>
                </a:lnTo>
                <a:lnTo>
                  <a:pt x="393" y="3124"/>
                </a:lnTo>
                <a:lnTo>
                  <a:pt x="396" y="3124"/>
                </a:lnTo>
                <a:lnTo>
                  <a:pt x="396" y="3112"/>
                </a:lnTo>
                <a:lnTo>
                  <a:pt x="398" y="3112"/>
                </a:lnTo>
                <a:lnTo>
                  <a:pt x="398" y="3101"/>
                </a:lnTo>
                <a:lnTo>
                  <a:pt x="401" y="3101"/>
                </a:lnTo>
                <a:lnTo>
                  <a:pt x="401" y="3089"/>
                </a:lnTo>
                <a:lnTo>
                  <a:pt x="407" y="3089"/>
                </a:lnTo>
                <a:lnTo>
                  <a:pt x="407" y="3077"/>
                </a:lnTo>
                <a:lnTo>
                  <a:pt x="427" y="3077"/>
                </a:lnTo>
                <a:lnTo>
                  <a:pt x="427" y="3066"/>
                </a:lnTo>
                <a:lnTo>
                  <a:pt x="429" y="3066"/>
                </a:lnTo>
                <a:lnTo>
                  <a:pt x="429" y="3031"/>
                </a:lnTo>
                <a:lnTo>
                  <a:pt x="432" y="3031"/>
                </a:lnTo>
                <a:lnTo>
                  <a:pt x="432" y="3019"/>
                </a:lnTo>
                <a:lnTo>
                  <a:pt x="435" y="3019"/>
                </a:lnTo>
                <a:lnTo>
                  <a:pt x="435" y="3007"/>
                </a:lnTo>
                <a:lnTo>
                  <a:pt x="443" y="3007"/>
                </a:lnTo>
                <a:lnTo>
                  <a:pt x="443" y="2995"/>
                </a:lnTo>
                <a:lnTo>
                  <a:pt x="447" y="2995"/>
                </a:lnTo>
                <a:lnTo>
                  <a:pt x="447" y="2984"/>
                </a:lnTo>
                <a:lnTo>
                  <a:pt x="452" y="2984"/>
                </a:lnTo>
                <a:lnTo>
                  <a:pt x="452" y="2972"/>
                </a:lnTo>
                <a:lnTo>
                  <a:pt x="462" y="2972"/>
                </a:lnTo>
                <a:lnTo>
                  <a:pt x="462" y="2960"/>
                </a:lnTo>
                <a:lnTo>
                  <a:pt x="464" y="2960"/>
                </a:lnTo>
                <a:lnTo>
                  <a:pt x="464" y="2949"/>
                </a:lnTo>
                <a:lnTo>
                  <a:pt x="470" y="2949"/>
                </a:lnTo>
                <a:lnTo>
                  <a:pt x="470" y="2937"/>
                </a:lnTo>
                <a:lnTo>
                  <a:pt x="501" y="2937"/>
                </a:lnTo>
                <a:lnTo>
                  <a:pt x="501" y="2925"/>
                </a:lnTo>
                <a:lnTo>
                  <a:pt x="503" y="2925"/>
                </a:lnTo>
                <a:lnTo>
                  <a:pt x="503" y="2914"/>
                </a:lnTo>
                <a:lnTo>
                  <a:pt x="504" y="2914"/>
                </a:lnTo>
                <a:lnTo>
                  <a:pt x="504" y="2902"/>
                </a:lnTo>
                <a:lnTo>
                  <a:pt x="511" y="2902"/>
                </a:lnTo>
                <a:lnTo>
                  <a:pt x="511" y="2890"/>
                </a:lnTo>
                <a:lnTo>
                  <a:pt x="518" y="2890"/>
                </a:lnTo>
                <a:lnTo>
                  <a:pt x="518" y="2878"/>
                </a:lnTo>
                <a:lnTo>
                  <a:pt x="524" y="2878"/>
                </a:lnTo>
                <a:lnTo>
                  <a:pt x="524" y="2867"/>
                </a:lnTo>
                <a:lnTo>
                  <a:pt x="525" y="2867"/>
                </a:lnTo>
                <a:lnTo>
                  <a:pt x="525" y="2855"/>
                </a:lnTo>
                <a:lnTo>
                  <a:pt x="530" y="2855"/>
                </a:lnTo>
                <a:lnTo>
                  <a:pt x="530" y="2832"/>
                </a:lnTo>
                <a:lnTo>
                  <a:pt x="533" y="2832"/>
                </a:lnTo>
                <a:lnTo>
                  <a:pt x="533" y="2820"/>
                </a:lnTo>
                <a:lnTo>
                  <a:pt x="539" y="2820"/>
                </a:lnTo>
                <a:lnTo>
                  <a:pt x="539" y="2808"/>
                </a:lnTo>
                <a:lnTo>
                  <a:pt x="545" y="2808"/>
                </a:lnTo>
                <a:lnTo>
                  <a:pt x="545" y="2797"/>
                </a:lnTo>
                <a:lnTo>
                  <a:pt x="556" y="2797"/>
                </a:lnTo>
                <a:lnTo>
                  <a:pt x="556" y="2785"/>
                </a:lnTo>
                <a:lnTo>
                  <a:pt x="565" y="2785"/>
                </a:lnTo>
                <a:lnTo>
                  <a:pt x="565" y="2773"/>
                </a:lnTo>
                <a:lnTo>
                  <a:pt x="572" y="2773"/>
                </a:lnTo>
                <a:lnTo>
                  <a:pt x="572" y="2761"/>
                </a:lnTo>
                <a:lnTo>
                  <a:pt x="579" y="2761"/>
                </a:lnTo>
                <a:lnTo>
                  <a:pt x="579" y="2750"/>
                </a:lnTo>
                <a:lnTo>
                  <a:pt x="581" y="2750"/>
                </a:lnTo>
                <a:lnTo>
                  <a:pt x="581" y="2738"/>
                </a:lnTo>
                <a:lnTo>
                  <a:pt x="584" y="2738"/>
                </a:lnTo>
                <a:lnTo>
                  <a:pt x="584" y="2726"/>
                </a:lnTo>
                <a:lnTo>
                  <a:pt x="591" y="2726"/>
                </a:lnTo>
                <a:lnTo>
                  <a:pt x="591" y="2715"/>
                </a:lnTo>
                <a:lnTo>
                  <a:pt x="608" y="2715"/>
                </a:lnTo>
                <a:lnTo>
                  <a:pt x="608" y="2703"/>
                </a:lnTo>
                <a:lnTo>
                  <a:pt x="612" y="2703"/>
                </a:lnTo>
                <a:lnTo>
                  <a:pt x="612" y="2691"/>
                </a:lnTo>
                <a:lnTo>
                  <a:pt x="618" y="2691"/>
                </a:lnTo>
                <a:lnTo>
                  <a:pt x="618" y="2680"/>
                </a:lnTo>
                <a:lnTo>
                  <a:pt x="624" y="2680"/>
                </a:lnTo>
                <a:lnTo>
                  <a:pt x="624" y="2668"/>
                </a:lnTo>
                <a:lnTo>
                  <a:pt x="631" y="2668"/>
                </a:lnTo>
                <a:lnTo>
                  <a:pt x="631" y="2656"/>
                </a:lnTo>
                <a:lnTo>
                  <a:pt x="638" y="2656"/>
                </a:lnTo>
                <a:lnTo>
                  <a:pt x="638" y="2644"/>
                </a:lnTo>
                <a:lnTo>
                  <a:pt x="639" y="2644"/>
                </a:lnTo>
                <a:lnTo>
                  <a:pt x="639" y="2633"/>
                </a:lnTo>
                <a:lnTo>
                  <a:pt x="646" y="2633"/>
                </a:lnTo>
                <a:lnTo>
                  <a:pt x="646" y="2621"/>
                </a:lnTo>
                <a:lnTo>
                  <a:pt x="653" y="2621"/>
                </a:lnTo>
                <a:lnTo>
                  <a:pt x="653" y="2609"/>
                </a:lnTo>
                <a:lnTo>
                  <a:pt x="665" y="2609"/>
                </a:lnTo>
                <a:lnTo>
                  <a:pt x="665" y="2598"/>
                </a:lnTo>
                <a:lnTo>
                  <a:pt x="679" y="2598"/>
                </a:lnTo>
                <a:lnTo>
                  <a:pt x="679" y="2586"/>
                </a:lnTo>
                <a:lnTo>
                  <a:pt x="684" y="2586"/>
                </a:lnTo>
                <a:lnTo>
                  <a:pt x="684" y="2574"/>
                </a:lnTo>
                <a:lnTo>
                  <a:pt x="686" y="2574"/>
                </a:lnTo>
                <a:lnTo>
                  <a:pt x="686" y="2563"/>
                </a:lnTo>
                <a:lnTo>
                  <a:pt x="687" y="2563"/>
                </a:lnTo>
                <a:lnTo>
                  <a:pt x="687" y="2551"/>
                </a:lnTo>
                <a:lnTo>
                  <a:pt x="692" y="2551"/>
                </a:lnTo>
                <a:lnTo>
                  <a:pt x="692" y="2539"/>
                </a:lnTo>
                <a:lnTo>
                  <a:pt x="693" y="2539"/>
                </a:lnTo>
                <a:lnTo>
                  <a:pt x="693" y="2527"/>
                </a:lnTo>
                <a:lnTo>
                  <a:pt x="698" y="2527"/>
                </a:lnTo>
                <a:lnTo>
                  <a:pt x="698" y="2516"/>
                </a:lnTo>
                <a:lnTo>
                  <a:pt x="713" y="2516"/>
                </a:lnTo>
                <a:lnTo>
                  <a:pt x="713" y="2504"/>
                </a:lnTo>
                <a:lnTo>
                  <a:pt x="720" y="2504"/>
                </a:lnTo>
                <a:lnTo>
                  <a:pt x="720" y="2492"/>
                </a:lnTo>
                <a:lnTo>
                  <a:pt x="722" y="2492"/>
                </a:lnTo>
                <a:lnTo>
                  <a:pt x="722" y="2481"/>
                </a:lnTo>
                <a:lnTo>
                  <a:pt x="725" y="2481"/>
                </a:lnTo>
                <a:lnTo>
                  <a:pt x="725" y="2469"/>
                </a:lnTo>
                <a:lnTo>
                  <a:pt x="726" y="2469"/>
                </a:lnTo>
                <a:lnTo>
                  <a:pt x="726" y="2457"/>
                </a:lnTo>
                <a:lnTo>
                  <a:pt x="731" y="2457"/>
                </a:lnTo>
                <a:lnTo>
                  <a:pt x="731" y="2446"/>
                </a:lnTo>
                <a:lnTo>
                  <a:pt x="734" y="2446"/>
                </a:lnTo>
                <a:lnTo>
                  <a:pt x="734" y="2434"/>
                </a:lnTo>
                <a:lnTo>
                  <a:pt x="754" y="2434"/>
                </a:lnTo>
                <a:lnTo>
                  <a:pt x="754" y="2422"/>
                </a:lnTo>
                <a:lnTo>
                  <a:pt x="760" y="2422"/>
                </a:lnTo>
                <a:lnTo>
                  <a:pt x="760" y="2410"/>
                </a:lnTo>
                <a:lnTo>
                  <a:pt x="773" y="2410"/>
                </a:lnTo>
                <a:lnTo>
                  <a:pt x="773" y="2399"/>
                </a:lnTo>
                <a:lnTo>
                  <a:pt x="774" y="2399"/>
                </a:lnTo>
                <a:lnTo>
                  <a:pt x="774" y="2387"/>
                </a:lnTo>
                <a:lnTo>
                  <a:pt x="776" y="2387"/>
                </a:lnTo>
                <a:lnTo>
                  <a:pt x="776" y="2375"/>
                </a:lnTo>
                <a:lnTo>
                  <a:pt x="779" y="2375"/>
                </a:lnTo>
                <a:lnTo>
                  <a:pt x="779" y="2364"/>
                </a:lnTo>
                <a:lnTo>
                  <a:pt x="784" y="2364"/>
                </a:lnTo>
                <a:lnTo>
                  <a:pt x="784" y="2352"/>
                </a:lnTo>
                <a:lnTo>
                  <a:pt x="788" y="2352"/>
                </a:lnTo>
                <a:lnTo>
                  <a:pt x="788" y="2340"/>
                </a:lnTo>
                <a:lnTo>
                  <a:pt x="794" y="2340"/>
                </a:lnTo>
                <a:lnTo>
                  <a:pt x="794" y="2329"/>
                </a:lnTo>
                <a:lnTo>
                  <a:pt x="795" y="2329"/>
                </a:lnTo>
                <a:lnTo>
                  <a:pt x="795" y="2317"/>
                </a:lnTo>
                <a:lnTo>
                  <a:pt x="810" y="2317"/>
                </a:lnTo>
                <a:lnTo>
                  <a:pt x="810" y="2305"/>
                </a:lnTo>
                <a:lnTo>
                  <a:pt x="811" y="2305"/>
                </a:lnTo>
                <a:lnTo>
                  <a:pt x="811" y="2293"/>
                </a:lnTo>
                <a:lnTo>
                  <a:pt x="824" y="2293"/>
                </a:lnTo>
                <a:lnTo>
                  <a:pt x="824" y="2282"/>
                </a:lnTo>
                <a:lnTo>
                  <a:pt x="831" y="2282"/>
                </a:lnTo>
                <a:lnTo>
                  <a:pt x="831" y="2270"/>
                </a:lnTo>
                <a:lnTo>
                  <a:pt x="835" y="2270"/>
                </a:lnTo>
                <a:lnTo>
                  <a:pt x="835" y="2258"/>
                </a:lnTo>
                <a:lnTo>
                  <a:pt x="843" y="2258"/>
                </a:lnTo>
                <a:lnTo>
                  <a:pt x="843" y="2247"/>
                </a:lnTo>
                <a:lnTo>
                  <a:pt x="860" y="2247"/>
                </a:lnTo>
                <a:lnTo>
                  <a:pt x="860" y="2235"/>
                </a:lnTo>
                <a:lnTo>
                  <a:pt x="863" y="2235"/>
                </a:lnTo>
                <a:lnTo>
                  <a:pt x="863" y="2223"/>
                </a:lnTo>
                <a:lnTo>
                  <a:pt x="874" y="2223"/>
                </a:lnTo>
                <a:lnTo>
                  <a:pt x="874" y="2212"/>
                </a:lnTo>
                <a:lnTo>
                  <a:pt x="877" y="2212"/>
                </a:lnTo>
                <a:lnTo>
                  <a:pt x="877" y="2200"/>
                </a:lnTo>
                <a:lnTo>
                  <a:pt x="884" y="2200"/>
                </a:lnTo>
                <a:lnTo>
                  <a:pt x="884" y="2188"/>
                </a:lnTo>
                <a:lnTo>
                  <a:pt x="891" y="2188"/>
                </a:lnTo>
                <a:lnTo>
                  <a:pt x="891" y="2176"/>
                </a:lnTo>
                <a:lnTo>
                  <a:pt x="902" y="2176"/>
                </a:lnTo>
                <a:lnTo>
                  <a:pt x="902" y="2165"/>
                </a:lnTo>
                <a:lnTo>
                  <a:pt x="909" y="2165"/>
                </a:lnTo>
                <a:lnTo>
                  <a:pt x="909" y="2153"/>
                </a:lnTo>
                <a:lnTo>
                  <a:pt x="912" y="2153"/>
                </a:lnTo>
                <a:lnTo>
                  <a:pt x="912" y="2141"/>
                </a:lnTo>
                <a:lnTo>
                  <a:pt x="918" y="2141"/>
                </a:lnTo>
                <a:lnTo>
                  <a:pt x="918" y="2130"/>
                </a:lnTo>
                <a:lnTo>
                  <a:pt x="930" y="2130"/>
                </a:lnTo>
                <a:lnTo>
                  <a:pt x="930" y="2118"/>
                </a:lnTo>
                <a:lnTo>
                  <a:pt x="938" y="2118"/>
                </a:lnTo>
                <a:lnTo>
                  <a:pt x="938" y="2106"/>
                </a:lnTo>
                <a:lnTo>
                  <a:pt x="942" y="2106"/>
                </a:lnTo>
                <a:lnTo>
                  <a:pt x="942" y="2095"/>
                </a:lnTo>
                <a:lnTo>
                  <a:pt x="950" y="2095"/>
                </a:lnTo>
                <a:lnTo>
                  <a:pt x="950" y="2083"/>
                </a:lnTo>
                <a:lnTo>
                  <a:pt x="957" y="2083"/>
                </a:lnTo>
                <a:lnTo>
                  <a:pt x="957" y="2071"/>
                </a:lnTo>
                <a:lnTo>
                  <a:pt x="971" y="2071"/>
                </a:lnTo>
                <a:lnTo>
                  <a:pt x="971" y="2059"/>
                </a:lnTo>
                <a:lnTo>
                  <a:pt x="972" y="2059"/>
                </a:lnTo>
                <a:lnTo>
                  <a:pt x="972" y="2048"/>
                </a:lnTo>
                <a:lnTo>
                  <a:pt x="977" y="2048"/>
                </a:lnTo>
                <a:lnTo>
                  <a:pt x="977" y="2024"/>
                </a:lnTo>
                <a:lnTo>
                  <a:pt x="992" y="2024"/>
                </a:lnTo>
                <a:lnTo>
                  <a:pt x="992" y="1989"/>
                </a:lnTo>
                <a:lnTo>
                  <a:pt x="1000" y="1989"/>
                </a:lnTo>
                <a:lnTo>
                  <a:pt x="1000" y="1978"/>
                </a:lnTo>
                <a:lnTo>
                  <a:pt x="1005" y="1978"/>
                </a:lnTo>
                <a:lnTo>
                  <a:pt x="1005" y="1966"/>
                </a:lnTo>
                <a:lnTo>
                  <a:pt x="1012" y="1966"/>
                </a:lnTo>
                <a:lnTo>
                  <a:pt x="1012" y="1954"/>
                </a:lnTo>
                <a:lnTo>
                  <a:pt x="1026" y="1954"/>
                </a:lnTo>
                <a:lnTo>
                  <a:pt x="1026" y="1942"/>
                </a:lnTo>
                <a:lnTo>
                  <a:pt x="1043" y="1942"/>
                </a:lnTo>
                <a:lnTo>
                  <a:pt x="1043" y="1931"/>
                </a:lnTo>
                <a:lnTo>
                  <a:pt x="1048" y="1931"/>
                </a:lnTo>
                <a:lnTo>
                  <a:pt x="1048" y="1919"/>
                </a:lnTo>
                <a:lnTo>
                  <a:pt x="1067" y="1919"/>
                </a:lnTo>
                <a:lnTo>
                  <a:pt x="1067" y="1907"/>
                </a:lnTo>
                <a:lnTo>
                  <a:pt x="1075" y="1907"/>
                </a:lnTo>
                <a:lnTo>
                  <a:pt x="1075" y="1896"/>
                </a:lnTo>
                <a:lnTo>
                  <a:pt x="1078" y="1896"/>
                </a:lnTo>
                <a:lnTo>
                  <a:pt x="1078" y="1884"/>
                </a:lnTo>
                <a:lnTo>
                  <a:pt x="1084" y="1884"/>
                </a:lnTo>
                <a:lnTo>
                  <a:pt x="1084" y="1872"/>
                </a:lnTo>
                <a:lnTo>
                  <a:pt x="1105" y="1872"/>
                </a:lnTo>
                <a:lnTo>
                  <a:pt x="1105" y="1861"/>
                </a:lnTo>
                <a:lnTo>
                  <a:pt x="1112" y="1861"/>
                </a:lnTo>
                <a:lnTo>
                  <a:pt x="1112" y="1849"/>
                </a:lnTo>
                <a:lnTo>
                  <a:pt x="1121" y="1849"/>
                </a:lnTo>
                <a:lnTo>
                  <a:pt x="1121" y="1837"/>
                </a:lnTo>
                <a:lnTo>
                  <a:pt x="1124" y="1837"/>
                </a:lnTo>
                <a:lnTo>
                  <a:pt x="1124" y="1825"/>
                </a:lnTo>
                <a:lnTo>
                  <a:pt x="1125" y="1825"/>
                </a:lnTo>
                <a:lnTo>
                  <a:pt x="1125" y="1814"/>
                </a:lnTo>
                <a:lnTo>
                  <a:pt x="1128" y="1814"/>
                </a:lnTo>
                <a:lnTo>
                  <a:pt x="1128" y="1802"/>
                </a:lnTo>
                <a:lnTo>
                  <a:pt x="1134" y="1802"/>
                </a:lnTo>
                <a:lnTo>
                  <a:pt x="1134" y="1790"/>
                </a:lnTo>
                <a:lnTo>
                  <a:pt x="1151" y="1790"/>
                </a:lnTo>
                <a:lnTo>
                  <a:pt x="1151" y="1779"/>
                </a:lnTo>
                <a:lnTo>
                  <a:pt x="1153" y="1779"/>
                </a:lnTo>
                <a:lnTo>
                  <a:pt x="1153" y="1767"/>
                </a:lnTo>
                <a:lnTo>
                  <a:pt x="1154" y="1767"/>
                </a:lnTo>
                <a:lnTo>
                  <a:pt x="1154" y="1755"/>
                </a:lnTo>
                <a:lnTo>
                  <a:pt x="1172" y="1755"/>
                </a:lnTo>
                <a:lnTo>
                  <a:pt x="1172" y="1744"/>
                </a:lnTo>
                <a:lnTo>
                  <a:pt x="1175" y="1744"/>
                </a:lnTo>
                <a:lnTo>
                  <a:pt x="1175" y="1732"/>
                </a:lnTo>
                <a:lnTo>
                  <a:pt x="1176" y="1732"/>
                </a:lnTo>
                <a:lnTo>
                  <a:pt x="1176" y="1720"/>
                </a:lnTo>
                <a:lnTo>
                  <a:pt x="1178" y="1720"/>
                </a:lnTo>
                <a:lnTo>
                  <a:pt x="1178" y="1697"/>
                </a:lnTo>
                <a:lnTo>
                  <a:pt x="1187" y="1697"/>
                </a:lnTo>
                <a:lnTo>
                  <a:pt x="1187" y="1685"/>
                </a:lnTo>
                <a:lnTo>
                  <a:pt x="1189" y="1685"/>
                </a:lnTo>
                <a:lnTo>
                  <a:pt x="1189" y="1673"/>
                </a:lnTo>
                <a:lnTo>
                  <a:pt x="1195" y="1673"/>
                </a:lnTo>
                <a:lnTo>
                  <a:pt x="1195" y="1662"/>
                </a:lnTo>
                <a:lnTo>
                  <a:pt x="1208" y="1662"/>
                </a:lnTo>
                <a:lnTo>
                  <a:pt x="1208" y="1650"/>
                </a:lnTo>
                <a:lnTo>
                  <a:pt x="1223" y="1650"/>
                </a:lnTo>
                <a:lnTo>
                  <a:pt x="1223" y="1638"/>
                </a:lnTo>
                <a:lnTo>
                  <a:pt x="1234" y="1638"/>
                </a:lnTo>
                <a:lnTo>
                  <a:pt x="1234" y="1627"/>
                </a:lnTo>
                <a:lnTo>
                  <a:pt x="1249" y="1627"/>
                </a:lnTo>
                <a:lnTo>
                  <a:pt x="1249" y="1615"/>
                </a:lnTo>
                <a:lnTo>
                  <a:pt x="1274" y="1615"/>
                </a:lnTo>
                <a:lnTo>
                  <a:pt x="1274" y="1603"/>
                </a:lnTo>
                <a:lnTo>
                  <a:pt x="1281" y="1603"/>
                </a:lnTo>
                <a:lnTo>
                  <a:pt x="1281" y="1591"/>
                </a:lnTo>
                <a:lnTo>
                  <a:pt x="1284" y="1591"/>
                </a:lnTo>
                <a:lnTo>
                  <a:pt x="1284" y="1580"/>
                </a:lnTo>
                <a:lnTo>
                  <a:pt x="1286" y="1580"/>
                </a:lnTo>
                <a:lnTo>
                  <a:pt x="1286" y="1568"/>
                </a:lnTo>
                <a:lnTo>
                  <a:pt x="1300" y="1568"/>
                </a:lnTo>
                <a:lnTo>
                  <a:pt x="1300" y="1556"/>
                </a:lnTo>
                <a:lnTo>
                  <a:pt x="1311" y="1556"/>
                </a:lnTo>
                <a:lnTo>
                  <a:pt x="1311" y="1545"/>
                </a:lnTo>
                <a:lnTo>
                  <a:pt x="1321" y="1545"/>
                </a:lnTo>
                <a:lnTo>
                  <a:pt x="1321" y="1533"/>
                </a:lnTo>
                <a:lnTo>
                  <a:pt x="1356" y="1533"/>
                </a:lnTo>
                <a:lnTo>
                  <a:pt x="1356" y="1521"/>
                </a:lnTo>
                <a:lnTo>
                  <a:pt x="1382" y="1521"/>
                </a:lnTo>
                <a:lnTo>
                  <a:pt x="1382" y="1510"/>
                </a:lnTo>
                <a:lnTo>
                  <a:pt x="1395" y="1510"/>
                </a:lnTo>
                <a:lnTo>
                  <a:pt x="1395" y="1498"/>
                </a:lnTo>
                <a:lnTo>
                  <a:pt x="1398" y="1498"/>
                </a:lnTo>
                <a:lnTo>
                  <a:pt x="1398" y="1486"/>
                </a:lnTo>
                <a:lnTo>
                  <a:pt x="1408" y="1486"/>
                </a:lnTo>
                <a:lnTo>
                  <a:pt x="1408" y="1474"/>
                </a:lnTo>
                <a:lnTo>
                  <a:pt x="1417" y="1474"/>
                </a:lnTo>
                <a:lnTo>
                  <a:pt x="1417" y="1463"/>
                </a:lnTo>
                <a:lnTo>
                  <a:pt x="1418" y="1463"/>
                </a:lnTo>
                <a:lnTo>
                  <a:pt x="1418" y="1451"/>
                </a:lnTo>
                <a:lnTo>
                  <a:pt x="1426" y="1451"/>
                </a:lnTo>
                <a:lnTo>
                  <a:pt x="1426" y="1439"/>
                </a:lnTo>
                <a:lnTo>
                  <a:pt x="1427" y="1439"/>
                </a:lnTo>
                <a:lnTo>
                  <a:pt x="1427" y="1428"/>
                </a:lnTo>
                <a:lnTo>
                  <a:pt x="1439" y="1428"/>
                </a:lnTo>
                <a:lnTo>
                  <a:pt x="1439" y="1416"/>
                </a:lnTo>
                <a:lnTo>
                  <a:pt x="1444" y="1416"/>
                </a:lnTo>
                <a:lnTo>
                  <a:pt x="1444" y="1404"/>
                </a:lnTo>
                <a:lnTo>
                  <a:pt x="1446" y="1404"/>
                </a:lnTo>
                <a:lnTo>
                  <a:pt x="1446" y="1393"/>
                </a:lnTo>
                <a:lnTo>
                  <a:pt x="1451" y="1393"/>
                </a:lnTo>
                <a:lnTo>
                  <a:pt x="1451" y="1381"/>
                </a:lnTo>
                <a:lnTo>
                  <a:pt x="1469" y="1381"/>
                </a:lnTo>
                <a:lnTo>
                  <a:pt x="1469" y="1369"/>
                </a:lnTo>
                <a:lnTo>
                  <a:pt x="1483" y="1369"/>
                </a:lnTo>
                <a:lnTo>
                  <a:pt x="1483" y="1357"/>
                </a:lnTo>
                <a:lnTo>
                  <a:pt x="1537" y="1357"/>
                </a:lnTo>
                <a:lnTo>
                  <a:pt x="1537" y="1346"/>
                </a:lnTo>
                <a:lnTo>
                  <a:pt x="1553" y="1346"/>
                </a:lnTo>
                <a:lnTo>
                  <a:pt x="1553" y="1334"/>
                </a:lnTo>
                <a:lnTo>
                  <a:pt x="1554" y="1334"/>
                </a:lnTo>
                <a:lnTo>
                  <a:pt x="1554" y="1322"/>
                </a:lnTo>
                <a:lnTo>
                  <a:pt x="1566" y="1322"/>
                </a:lnTo>
                <a:lnTo>
                  <a:pt x="1566" y="1311"/>
                </a:lnTo>
                <a:lnTo>
                  <a:pt x="1577" y="1311"/>
                </a:lnTo>
                <a:lnTo>
                  <a:pt x="1577" y="1287"/>
                </a:lnTo>
                <a:lnTo>
                  <a:pt x="1582" y="1287"/>
                </a:lnTo>
                <a:lnTo>
                  <a:pt x="1582" y="1276"/>
                </a:lnTo>
                <a:lnTo>
                  <a:pt x="1598" y="1276"/>
                </a:lnTo>
                <a:lnTo>
                  <a:pt x="1598" y="1264"/>
                </a:lnTo>
                <a:lnTo>
                  <a:pt x="1638" y="1264"/>
                </a:lnTo>
                <a:lnTo>
                  <a:pt x="1638" y="1252"/>
                </a:lnTo>
                <a:lnTo>
                  <a:pt x="1654" y="1252"/>
                </a:lnTo>
                <a:lnTo>
                  <a:pt x="1654" y="1240"/>
                </a:lnTo>
                <a:lnTo>
                  <a:pt x="1665" y="1240"/>
                </a:lnTo>
                <a:lnTo>
                  <a:pt x="1665" y="1229"/>
                </a:lnTo>
                <a:lnTo>
                  <a:pt x="1669" y="1229"/>
                </a:lnTo>
                <a:lnTo>
                  <a:pt x="1669" y="1217"/>
                </a:lnTo>
                <a:lnTo>
                  <a:pt x="1676" y="1217"/>
                </a:lnTo>
                <a:lnTo>
                  <a:pt x="1676" y="1205"/>
                </a:lnTo>
                <a:lnTo>
                  <a:pt x="1688" y="1205"/>
                </a:lnTo>
                <a:lnTo>
                  <a:pt x="1688" y="1194"/>
                </a:lnTo>
                <a:lnTo>
                  <a:pt x="1714" y="1194"/>
                </a:lnTo>
                <a:lnTo>
                  <a:pt x="1714" y="1182"/>
                </a:lnTo>
                <a:lnTo>
                  <a:pt x="1728" y="1182"/>
                </a:lnTo>
                <a:lnTo>
                  <a:pt x="1728" y="1170"/>
                </a:lnTo>
                <a:lnTo>
                  <a:pt x="1738" y="1170"/>
                </a:lnTo>
                <a:lnTo>
                  <a:pt x="1738" y="1159"/>
                </a:lnTo>
                <a:lnTo>
                  <a:pt x="1741" y="1159"/>
                </a:lnTo>
                <a:lnTo>
                  <a:pt x="1741" y="1147"/>
                </a:lnTo>
                <a:lnTo>
                  <a:pt x="1749" y="1147"/>
                </a:lnTo>
                <a:lnTo>
                  <a:pt x="1749" y="1135"/>
                </a:lnTo>
                <a:lnTo>
                  <a:pt x="1753" y="1135"/>
                </a:lnTo>
                <a:lnTo>
                  <a:pt x="1753" y="1123"/>
                </a:lnTo>
                <a:lnTo>
                  <a:pt x="1785" y="1123"/>
                </a:lnTo>
                <a:lnTo>
                  <a:pt x="1785" y="1100"/>
                </a:lnTo>
                <a:lnTo>
                  <a:pt x="1797" y="1100"/>
                </a:lnTo>
                <a:lnTo>
                  <a:pt x="1797" y="1088"/>
                </a:lnTo>
                <a:lnTo>
                  <a:pt x="1802" y="1088"/>
                </a:lnTo>
                <a:lnTo>
                  <a:pt x="1802" y="1077"/>
                </a:lnTo>
                <a:lnTo>
                  <a:pt x="1823" y="1077"/>
                </a:lnTo>
                <a:lnTo>
                  <a:pt x="1823" y="1065"/>
                </a:lnTo>
                <a:lnTo>
                  <a:pt x="1838" y="1065"/>
                </a:lnTo>
                <a:lnTo>
                  <a:pt x="1838" y="1053"/>
                </a:lnTo>
                <a:lnTo>
                  <a:pt x="1856" y="1053"/>
                </a:lnTo>
                <a:lnTo>
                  <a:pt x="1856" y="1042"/>
                </a:lnTo>
                <a:lnTo>
                  <a:pt x="1918" y="1042"/>
                </a:lnTo>
                <a:lnTo>
                  <a:pt x="1918" y="1030"/>
                </a:lnTo>
                <a:lnTo>
                  <a:pt x="1936" y="1030"/>
                </a:lnTo>
                <a:lnTo>
                  <a:pt x="1936" y="1018"/>
                </a:lnTo>
                <a:lnTo>
                  <a:pt x="1958" y="1018"/>
                </a:lnTo>
                <a:lnTo>
                  <a:pt x="1958" y="1006"/>
                </a:lnTo>
                <a:lnTo>
                  <a:pt x="1973" y="1006"/>
                </a:lnTo>
                <a:lnTo>
                  <a:pt x="1973" y="995"/>
                </a:lnTo>
                <a:lnTo>
                  <a:pt x="1987" y="995"/>
                </a:lnTo>
                <a:lnTo>
                  <a:pt x="1987" y="971"/>
                </a:lnTo>
                <a:lnTo>
                  <a:pt x="2006" y="971"/>
                </a:lnTo>
                <a:lnTo>
                  <a:pt x="2006" y="960"/>
                </a:lnTo>
                <a:lnTo>
                  <a:pt x="2011" y="960"/>
                </a:lnTo>
                <a:lnTo>
                  <a:pt x="2011" y="948"/>
                </a:lnTo>
                <a:lnTo>
                  <a:pt x="2062" y="948"/>
                </a:lnTo>
                <a:lnTo>
                  <a:pt x="2062" y="936"/>
                </a:lnTo>
                <a:lnTo>
                  <a:pt x="2073" y="936"/>
                </a:lnTo>
                <a:lnTo>
                  <a:pt x="2073" y="925"/>
                </a:lnTo>
                <a:lnTo>
                  <a:pt x="2079" y="925"/>
                </a:lnTo>
                <a:lnTo>
                  <a:pt x="2079" y="913"/>
                </a:lnTo>
                <a:lnTo>
                  <a:pt x="2105" y="913"/>
                </a:lnTo>
                <a:lnTo>
                  <a:pt x="2105" y="901"/>
                </a:lnTo>
                <a:lnTo>
                  <a:pt x="2110" y="901"/>
                </a:lnTo>
                <a:lnTo>
                  <a:pt x="2110" y="889"/>
                </a:lnTo>
                <a:lnTo>
                  <a:pt x="2112" y="889"/>
                </a:lnTo>
                <a:lnTo>
                  <a:pt x="2112" y="878"/>
                </a:lnTo>
                <a:lnTo>
                  <a:pt x="2150" y="878"/>
                </a:lnTo>
                <a:lnTo>
                  <a:pt x="2150" y="866"/>
                </a:lnTo>
                <a:lnTo>
                  <a:pt x="2166" y="866"/>
                </a:lnTo>
                <a:lnTo>
                  <a:pt x="2166" y="854"/>
                </a:lnTo>
                <a:lnTo>
                  <a:pt x="2217" y="854"/>
                </a:lnTo>
                <a:lnTo>
                  <a:pt x="2217" y="843"/>
                </a:lnTo>
                <a:lnTo>
                  <a:pt x="2231" y="843"/>
                </a:lnTo>
                <a:lnTo>
                  <a:pt x="2231" y="831"/>
                </a:lnTo>
                <a:lnTo>
                  <a:pt x="2245" y="831"/>
                </a:lnTo>
                <a:lnTo>
                  <a:pt x="2245" y="819"/>
                </a:lnTo>
                <a:lnTo>
                  <a:pt x="2270" y="819"/>
                </a:lnTo>
                <a:lnTo>
                  <a:pt x="2270" y="808"/>
                </a:lnTo>
                <a:lnTo>
                  <a:pt x="2303" y="808"/>
                </a:lnTo>
                <a:lnTo>
                  <a:pt x="2303" y="796"/>
                </a:lnTo>
                <a:lnTo>
                  <a:pt x="2343" y="796"/>
                </a:lnTo>
                <a:lnTo>
                  <a:pt x="2343" y="784"/>
                </a:lnTo>
                <a:lnTo>
                  <a:pt x="2353" y="784"/>
                </a:lnTo>
                <a:lnTo>
                  <a:pt x="2353" y="772"/>
                </a:lnTo>
                <a:lnTo>
                  <a:pt x="2364" y="772"/>
                </a:lnTo>
                <a:lnTo>
                  <a:pt x="2364" y="761"/>
                </a:lnTo>
                <a:lnTo>
                  <a:pt x="2388" y="761"/>
                </a:lnTo>
                <a:lnTo>
                  <a:pt x="2388" y="749"/>
                </a:lnTo>
                <a:lnTo>
                  <a:pt x="2399" y="749"/>
                </a:lnTo>
                <a:lnTo>
                  <a:pt x="2399" y="737"/>
                </a:lnTo>
                <a:lnTo>
                  <a:pt x="2417" y="737"/>
                </a:lnTo>
                <a:lnTo>
                  <a:pt x="2417" y="726"/>
                </a:lnTo>
                <a:lnTo>
                  <a:pt x="2444" y="726"/>
                </a:lnTo>
                <a:lnTo>
                  <a:pt x="2444" y="714"/>
                </a:lnTo>
                <a:lnTo>
                  <a:pt x="2452" y="714"/>
                </a:lnTo>
                <a:lnTo>
                  <a:pt x="2452" y="702"/>
                </a:lnTo>
                <a:lnTo>
                  <a:pt x="2480" y="702"/>
                </a:lnTo>
                <a:lnTo>
                  <a:pt x="2480" y="691"/>
                </a:lnTo>
                <a:lnTo>
                  <a:pt x="2518" y="691"/>
                </a:lnTo>
                <a:lnTo>
                  <a:pt x="2518" y="679"/>
                </a:lnTo>
                <a:lnTo>
                  <a:pt x="2529" y="679"/>
                </a:lnTo>
                <a:lnTo>
                  <a:pt x="2529" y="667"/>
                </a:lnTo>
                <a:lnTo>
                  <a:pt x="2539" y="667"/>
                </a:lnTo>
                <a:lnTo>
                  <a:pt x="2539" y="655"/>
                </a:lnTo>
                <a:lnTo>
                  <a:pt x="2563" y="655"/>
                </a:lnTo>
                <a:lnTo>
                  <a:pt x="2563" y="644"/>
                </a:lnTo>
                <a:lnTo>
                  <a:pt x="2572" y="644"/>
                </a:lnTo>
                <a:lnTo>
                  <a:pt x="2572" y="632"/>
                </a:lnTo>
                <a:lnTo>
                  <a:pt x="2606" y="632"/>
                </a:lnTo>
                <a:lnTo>
                  <a:pt x="2606" y="620"/>
                </a:lnTo>
                <a:lnTo>
                  <a:pt x="2637" y="620"/>
                </a:lnTo>
                <a:lnTo>
                  <a:pt x="2637" y="609"/>
                </a:lnTo>
                <a:lnTo>
                  <a:pt x="2638" y="609"/>
                </a:lnTo>
                <a:lnTo>
                  <a:pt x="2638" y="597"/>
                </a:lnTo>
                <a:lnTo>
                  <a:pt x="2644" y="597"/>
                </a:lnTo>
                <a:lnTo>
                  <a:pt x="2644" y="585"/>
                </a:lnTo>
                <a:lnTo>
                  <a:pt x="2681" y="585"/>
                </a:lnTo>
                <a:lnTo>
                  <a:pt x="2681" y="574"/>
                </a:lnTo>
                <a:lnTo>
                  <a:pt x="2701" y="574"/>
                </a:lnTo>
                <a:lnTo>
                  <a:pt x="2701" y="562"/>
                </a:lnTo>
                <a:lnTo>
                  <a:pt x="2705" y="562"/>
                </a:lnTo>
                <a:lnTo>
                  <a:pt x="2705" y="550"/>
                </a:lnTo>
                <a:lnTo>
                  <a:pt x="2713" y="550"/>
                </a:lnTo>
                <a:lnTo>
                  <a:pt x="2713" y="538"/>
                </a:lnTo>
                <a:lnTo>
                  <a:pt x="2725" y="538"/>
                </a:lnTo>
                <a:lnTo>
                  <a:pt x="2725" y="515"/>
                </a:lnTo>
                <a:lnTo>
                  <a:pt x="2764" y="515"/>
                </a:lnTo>
                <a:lnTo>
                  <a:pt x="2764" y="503"/>
                </a:lnTo>
                <a:lnTo>
                  <a:pt x="2769" y="503"/>
                </a:lnTo>
                <a:lnTo>
                  <a:pt x="2769" y="492"/>
                </a:lnTo>
                <a:lnTo>
                  <a:pt x="2770" y="492"/>
                </a:lnTo>
                <a:lnTo>
                  <a:pt x="2770" y="480"/>
                </a:lnTo>
                <a:lnTo>
                  <a:pt x="2780" y="480"/>
                </a:lnTo>
                <a:lnTo>
                  <a:pt x="2780" y="468"/>
                </a:lnTo>
                <a:lnTo>
                  <a:pt x="2837" y="468"/>
                </a:lnTo>
                <a:lnTo>
                  <a:pt x="2837" y="457"/>
                </a:lnTo>
                <a:lnTo>
                  <a:pt x="2847" y="457"/>
                </a:lnTo>
                <a:lnTo>
                  <a:pt x="2847" y="445"/>
                </a:lnTo>
                <a:lnTo>
                  <a:pt x="2894" y="445"/>
                </a:lnTo>
                <a:lnTo>
                  <a:pt x="2894" y="433"/>
                </a:lnTo>
                <a:lnTo>
                  <a:pt x="2901" y="433"/>
                </a:lnTo>
                <a:lnTo>
                  <a:pt x="2901" y="421"/>
                </a:lnTo>
                <a:lnTo>
                  <a:pt x="2902" y="421"/>
                </a:lnTo>
                <a:lnTo>
                  <a:pt x="2902" y="410"/>
                </a:lnTo>
                <a:lnTo>
                  <a:pt x="2920" y="410"/>
                </a:lnTo>
                <a:lnTo>
                  <a:pt x="2920" y="398"/>
                </a:lnTo>
                <a:lnTo>
                  <a:pt x="2965" y="398"/>
                </a:lnTo>
                <a:lnTo>
                  <a:pt x="2965" y="386"/>
                </a:lnTo>
                <a:lnTo>
                  <a:pt x="2969" y="386"/>
                </a:lnTo>
                <a:lnTo>
                  <a:pt x="2969" y="375"/>
                </a:lnTo>
                <a:lnTo>
                  <a:pt x="2970" y="375"/>
                </a:lnTo>
                <a:lnTo>
                  <a:pt x="2970" y="363"/>
                </a:lnTo>
                <a:lnTo>
                  <a:pt x="2990" y="363"/>
                </a:lnTo>
                <a:lnTo>
                  <a:pt x="2990" y="351"/>
                </a:lnTo>
                <a:lnTo>
                  <a:pt x="2997" y="351"/>
                </a:lnTo>
                <a:lnTo>
                  <a:pt x="2997" y="340"/>
                </a:lnTo>
                <a:lnTo>
                  <a:pt x="3007" y="340"/>
                </a:lnTo>
                <a:lnTo>
                  <a:pt x="3007" y="328"/>
                </a:lnTo>
                <a:lnTo>
                  <a:pt x="3013" y="328"/>
                </a:lnTo>
                <a:lnTo>
                  <a:pt x="3013" y="316"/>
                </a:lnTo>
                <a:lnTo>
                  <a:pt x="3022" y="316"/>
                </a:lnTo>
                <a:lnTo>
                  <a:pt x="3022" y="304"/>
                </a:lnTo>
                <a:lnTo>
                  <a:pt x="3030" y="304"/>
                </a:lnTo>
                <a:lnTo>
                  <a:pt x="3030" y="293"/>
                </a:lnTo>
                <a:lnTo>
                  <a:pt x="3067" y="293"/>
                </a:lnTo>
                <a:lnTo>
                  <a:pt x="3067" y="281"/>
                </a:lnTo>
                <a:lnTo>
                  <a:pt x="3073" y="281"/>
                </a:lnTo>
                <a:lnTo>
                  <a:pt x="3073" y="269"/>
                </a:lnTo>
                <a:lnTo>
                  <a:pt x="3087" y="269"/>
                </a:lnTo>
                <a:lnTo>
                  <a:pt x="3087" y="258"/>
                </a:lnTo>
                <a:lnTo>
                  <a:pt x="3123" y="258"/>
                </a:lnTo>
                <a:lnTo>
                  <a:pt x="3123" y="246"/>
                </a:lnTo>
                <a:lnTo>
                  <a:pt x="3130" y="246"/>
                </a:lnTo>
                <a:lnTo>
                  <a:pt x="3130" y="234"/>
                </a:lnTo>
                <a:lnTo>
                  <a:pt x="3168" y="234"/>
                </a:lnTo>
                <a:lnTo>
                  <a:pt x="3168" y="223"/>
                </a:lnTo>
                <a:lnTo>
                  <a:pt x="3169" y="223"/>
                </a:lnTo>
                <a:lnTo>
                  <a:pt x="3169" y="211"/>
                </a:lnTo>
                <a:lnTo>
                  <a:pt x="3227" y="211"/>
                </a:lnTo>
                <a:lnTo>
                  <a:pt x="3227" y="199"/>
                </a:lnTo>
                <a:lnTo>
                  <a:pt x="3321" y="199"/>
                </a:lnTo>
                <a:lnTo>
                  <a:pt x="3321" y="187"/>
                </a:lnTo>
                <a:lnTo>
                  <a:pt x="3382" y="187"/>
                </a:lnTo>
                <a:lnTo>
                  <a:pt x="3382" y="176"/>
                </a:lnTo>
                <a:lnTo>
                  <a:pt x="3469" y="176"/>
                </a:lnTo>
                <a:lnTo>
                  <a:pt x="3469" y="164"/>
                </a:lnTo>
                <a:lnTo>
                  <a:pt x="3479" y="164"/>
                </a:lnTo>
                <a:lnTo>
                  <a:pt x="3479" y="152"/>
                </a:lnTo>
                <a:lnTo>
                  <a:pt x="3514" y="152"/>
                </a:lnTo>
                <a:lnTo>
                  <a:pt x="3514" y="141"/>
                </a:lnTo>
                <a:lnTo>
                  <a:pt x="3583" y="141"/>
                </a:lnTo>
                <a:lnTo>
                  <a:pt x="3583" y="129"/>
                </a:lnTo>
                <a:lnTo>
                  <a:pt x="3613" y="129"/>
                </a:lnTo>
                <a:lnTo>
                  <a:pt x="3613" y="117"/>
                </a:lnTo>
                <a:lnTo>
                  <a:pt x="3754" y="117"/>
                </a:lnTo>
                <a:lnTo>
                  <a:pt x="3754" y="106"/>
                </a:lnTo>
                <a:lnTo>
                  <a:pt x="3778" y="106"/>
                </a:lnTo>
                <a:lnTo>
                  <a:pt x="3778" y="94"/>
                </a:lnTo>
                <a:lnTo>
                  <a:pt x="3860" y="94"/>
                </a:lnTo>
                <a:lnTo>
                  <a:pt x="3860" y="82"/>
                </a:lnTo>
                <a:lnTo>
                  <a:pt x="3927" y="82"/>
                </a:lnTo>
                <a:lnTo>
                  <a:pt x="3927" y="70"/>
                </a:lnTo>
                <a:lnTo>
                  <a:pt x="4076" y="70"/>
                </a:lnTo>
                <a:lnTo>
                  <a:pt x="4076" y="59"/>
                </a:lnTo>
                <a:lnTo>
                  <a:pt x="4164" y="59"/>
                </a:lnTo>
                <a:lnTo>
                  <a:pt x="4164" y="47"/>
                </a:lnTo>
                <a:lnTo>
                  <a:pt x="4170" y="47"/>
                </a:lnTo>
                <a:lnTo>
                  <a:pt x="4170" y="35"/>
                </a:lnTo>
                <a:lnTo>
                  <a:pt x="4221" y="35"/>
                </a:lnTo>
                <a:lnTo>
                  <a:pt x="4221" y="24"/>
                </a:lnTo>
                <a:lnTo>
                  <a:pt x="4252" y="24"/>
                </a:lnTo>
                <a:lnTo>
                  <a:pt x="4252" y="12"/>
                </a:lnTo>
                <a:lnTo>
                  <a:pt x="4267" y="12"/>
                </a:lnTo>
                <a:lnTo>
                  <a:pt x="4267" y="0"/>
                </a:lnTo>
                <a:lnTo>
                  <a:pt x="4285" y="0"/>
                </a:lnTo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s-ES" sz="1400" b="1"/>
          </a:p>
        </p:txBody>
      </p:sp>
      <p:sp>
        <p:nvSpPr>
          <p:cNvPr id="11313" name="Freeform 50"/>
          <p:cNvSpPr>
            <a:spLocks/>
          </p:cNvSpPr>
          <p:nvPr/>
        </p:nvSpPr>
        <p:spPr bwMode="invGray">
          <a:xfrm flipV="1">
            <a:off x="1763713" y="1829545"/>
            <a:ext cx="5251450" cy="3082925"/>
          </a:xfrm>
          <a:custGeom>
            <a:avLst/>
            <a:gdLst>
              <a:gd name="T0" fmla="*/ 2147483647 w 4285"/>
              <a:gd name="T1" fmla="*/ 2147483647 h 4257"/>
              <a:gd name="T2" fmla="*/ 2147483647 w 4285"/>
              <a:gd name="T3" fmla="*/ 2147483647 h 4257"/>
              <a:gd name="T4" fmla="*/ 2147483647 w 4285"/>
              <a:gd name="T5" fmla="*/ 2147483647 h 4257"/>
              <a:gd name="T6" fmla="*/ 2147483647 w 4285"/>
              <a:gd name="T7" fmla="*/ 2147483647 h 4257"/>
              <a:gd name="T8" fmla="*/ 2147483647 w 4285"/>
              <a:gd name="T9" fmla="*/ 2147483647 h 4257"/>
              <a:gd name="T10" fmla="*/ 2147483647 w 4285"/>
              <a:gd name="T11" fmla="*/ 2147483647 h 4257"/>
              <a:gd name="T12" fmla="*/ 2147483647 w 4285"/>
              <a:gd name="T13" fmla="*/ 2147483647 h 4257"/>
              <a:gd name="T14" fmla="*/ 2147483647 w 4285"/>
              <a:gd name="T15" fmla="*/ 2147483647 h 4257"/>
              <a:gd name="T16" fmla="*/ 2147483647 w 4285"/>
              <a:gd name="T17" fmla="*/ 2147483647 h 4257"/>
              <a:gd name="T18" fmla="*/ 2147483647 w 4285"/>
              <a:gd name="T19" fmla="*/ 2147483647 h 4257"/>
              <a:gd name="T20" fmla="*/ 2147483647 w 4285"/>
              <a:gd name="T21" fmla="*/ 2147483647 h 4257"/>
              <a:gd name="T22" fmla="*/ 2147483647 w 4285"/>
              <a:gd name="T23" fmla="*/ 2147483647 h 4257"/>
              <a:gd name="T24" fmla="*/ 2147483647 w 4285"/>
              <a:gd name="T25" fmla="*/ 2147483647 h 4257"/>
              <a:gd name="T26" fmla="*/ 2147483647 w 4285"/>
              <a:gd name="T27" fmla="*/ 2147483647 h 4257"/>
              <a:gd name="T28" fmla="*/ 2147483647 w 4285"/>
              <a:gd name="T29" fmla="*/ 2147483647 h 4257"/>
              <a:gd name="T30" fmla="*/ 2147483647 w 4285"/>
              <a:gd name="T31" fmla="*/ 2147483647 h 4257"/>
              <a:gd name="T32" fmla="*/ 2147483647 w 4285"/>
              <a:gd name="T33" fmla="*/ 2147483647 h 4257"/>
              <a:gd name="T34" fmla="*/ 2147483647 w 4285"/>
              <a:gd name="T35" fmla="*/ 2147483647 h 4257"/>
              <a:gd name="T36" fmla="*/ 2147483647 w 4285"/>
              <a:gd name="T37" fmla="*/ 2147483647 h 4257"/>
              <a:gd name="T38" fmla="*/ 2147483647 w 4285"/>
              <a:gd name="T39" fmla="*/ 2147483647 h 4257"/>
              <a:gd name="T40" fmla="*/ 2147483647 w 4285"/>
              <a:gd name="T41" fmla="*/ 2147483647 h 4257"/>
              <a:gd name="T42" fmla="*/ 2147483647 w 4285"/>
              <a:gd name="T43" fmla="*/ 2147483647 h 4257"/>
              <a:gd name="T44" fmla="*/ 2147483647 w 4285"/>
              <a:gd name="T45" fmla="*/ 2147483647 h 4257"/>
              <a:gd name="T46" fmla="*/ 2147483647 w 4285"/>
              <a:gd name="T47" fmla="*/ 2147483647 h 4257"/>
              <a:gd name="T48" fmla="*/ 2147483647 w 4285"/>
              <a:gd name="T49" fmla="*/ 2147483647 h 4257"/>
              <a:gd name="T50" fmla="*/ 2147483647 w 4285"/>
              <a:gd name="T51" fmla="*/ 2147483647 h 4257"/>
              <a:gd name="T52" fmla="*/ 2147483647 w 4285"/>
              <a:gd name="T53" fmla="*/ 2147483647 h 4257"/>
              <a:gd name="T54" fmla="*/ 2147483647 w 4285"/>
              <a:gd name="T55" fmla="*/ 2147483647 h 4257"/>
              <a:gd name="T56" fmla="*/ 2147483647 w 4285"/>
              <a:gd name="T57" fmla="*/ 2147483647 h 4257"/>
              <a:gd name="T58" fmla="*/ 2147483647 w 4285"/>
              <a:gd name="T59" fmla="*/ 2147483647 h 4257"/>
              <a:gd name="T60" fmla="*/ 2147483647 w 4285"/>
              <a:gd name="T61" fmla="*/ 2147483647 h 4257"/>
              <a:gd name="T62" fmla="*/ 2147483647 w 4285"/>
              <a:gd name="T63" fmla="*/ 2147483647 h 4257"/>
              <a:gd name="T64" fmla="*/ 2147483647 w 4285"/>
              <a:gd name="T65" fmla="*/ 2147483647 h 4257"/>
              <a:gd name="T66" fmla="*/ 2147483647 w 4285"/>
              <a:gd name="T67" fmla="*/ 2147483647 h 4257"/>
              <a:gd name="T68" fmla="*/ 2147483647 w 4285"/>
              <a:gd name="T69" fmla="*/ 2147483647 h 4257"/>
              <a:gd name="T70" fmla="*/ 2147483647 w 4285"/>
              <a:gd name="T71" fmla="*/ 2147483647 h 4257"/>
              <a:gd name="T72" fmla="*/ 2147483647 w 4285"/>
              <a:gd name="T73" fmla="*/ 2147483647 h 4257"/>
              <a:gd name="T74" fmla="*/ 2147483647 w 4285"/>
              <a:gd name="T75" fmla="*/ 2147483647 h 4257"/>
              <a:gd name="T76" fmla="*/ 2147483647 w 4285"/>
              <a:gd name="T77" fmla="*/ 2147483647 h 4257"/>
              <a:gd name="T78" fmla="*/ 2147483647 w 4285"/>
              <a:gd name="T79" fmla="*/ 2147483647 h 4257"/>
              <a:gd name="T80" fmla="*/ 2147483647 w 4285"/>
              <a:gd name="T81" fmla="*/ 2147483647 h 4257"/>
              <a:gd name="T82" fmla="*/ 2147483647 w 4285"/>
              <a:gd name="T83" fmla="*/ 2147483647 h 4257"/>
              <a:gd name="T84" fmla="*/ 2147483647 w 4285"/>
              <a:gd name="T85" fmla="*/ 2147483647 h 4257"/>
              <a:gd name="T86" fmla="*/ 2147483647 w 4285"/>
              <a:gd name="T87" fmla="*/ 2147483647 h 4257"/>
              <a:gd name="T88" fmla="*/ 2147483647 w 4285"/>
              <a:gd name="T89" fmla="*/ 2147483647 h 4257"/>
              <a:gd name="T90" fmla="*/ 2147483647 w 4285"/>
              <a:gd name="T91" fmla="*/ 2147483647 h 4257"/>
              <a:gd name="T92" fmla="*/ 2147483647 w 4285"/>
              <a:gd name="T93" fmla="*/ 2147483647 h 4257"/>
              <a:gd name="T94" fmla="*/ 2147483647 w 4285"/>
              <a:gd name="T95" fmla="*/ 2147483647 h 4257"/>
              <a:gd name="T96" fmla="*/ 2147483647 w 4285"/>
              <a:gd name="T97" fmla="*/ 2147483647 h 4257"/>
              <a:gd name="T98" fmla="*/ 2147483647 w 4285"/>
              <a:gd name="T99" fmla="*/ 2147483647 h 4257"/>
              <a:gd name="T100" fmla="*/ 2147483647 w 4285"/>
              <a:gd name="T101" fmla="*/ 2147483647 h 4257"/>
              <a:gd name="T102" fmla="*/ 2147483647 w 4285"/>
              <a:gd name="T103" fmla="*/ 2147483647 h 4257"/>
              <a:gd name="T104" fmla="*/ 2147483647 w 4285"/>
              <a:gd name="T105" fmla="*/ 2147483647 h 4257"/>
              <a:gd name="T106" fmla="*/ 2147483647 w 4285"/>
              <a:gd name="T107" fmla="*/ 2147483647 h 4257"/>
              <a:gd name="T108" fmla="*/ 2147483647 w 4285"/>
              <a:gd name="T109" fmla="*/ 2147483647 h 4257"/>
              <a:gd name="T110" fmla="*/ 2147483647 w 4285"/>
              <a:gd name="T111" fmla="*/ 2147483647 h 4257"/>
              <a:gd name="T112" fmla="*/ 2147483647 w 4285"/>
              <a:gd name="T113" fmla="*/ 2147483647 h 4257"/>
              <a:gd name="T114" fmla="*/ 2147483647 w 4285"/>
              <a:gd name="T115" fmla="*/ 2147483647 h 4257"/>
              <a:gd name="T116" fmla="*/ 2147483647 w 4285"/>
              <a:gd name="T117" fmla="*/ 2147483647 h 425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285"/>
              <a:gd name="T178" fmla="*/ 0 h 4257"/>
              <a:gd name="T179" fmla="*/ 4285 w 4285"/>
              <a:gd name="T180" fmla="*/ 4257 h 4257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285" h="4257">
                <a:moveTo>
                  <a:pt x="0" y="4257"/>
                </a:moveTo>
                <a:lnTo>
                  <a:pt x="2" y="4257"/>
                </a:lnTo>
                <a:lnTo>
                  <a:pt x="2" y="4249"/>
                </a:lnTo>
                <a:lnTo>
                  <a:pt x="5" y="4249"/>
                </a:lnTo>
                <a:lnTo>
                  <a:pt x="5" y="4232"/>
                </a:lnTo>
                <a:lnTo>
                  <a:pt x="7" y="4232"/>
                </a:lnTo>
                <a:lnTo>
                  <a:pt x="7" y="4223"/>
                </a:lnTo>
                <a:lnTo>
                  <a:pt x="9" y="4223"/>
                </a:lnTo>
                <a:lnTo>
                  <a:pt x="9" y="4215"/>
                </a:lnTo>
                <a:lnTo>
                  <a:pt x="12" y="4215"/>
                </a:lnTo>
                <a:lnTo>
                  <a:pt x="12" y="4206"/>
                </a:lnTo>
                <a:lnTo>
                  <a:pt x="15" y="4206"/>
                </a:lnTo>
                <a:lnTo>
                  <a:pt x="15" y="4198"/>
                </a:lnTo>
                <a:lnTo>
                  <a:pt x="21" y="4198"/>
                </a:lnTo>
                <a:lnTo>
                  <a:pt x="21" y="4181"/>
                </a:lnTo>
                <a:lnTo>
                  <a:pt x="24" y="4181"/>
                </a:lnTo>
                <a:lnTo>
                  <a:pt x="24" y="4172"/>
                </a:lnTo>
                <a:lnTo>
                  <a:pt x="26" y="4172"/>
                </a:lnTo>
                <a:lnTo>
                  <a:pt x="26" y="4155"/>
                </a:lnTo>
                <a:lnTo>
                  <a:pt x="29" y="4155"/>
                </a:lnTo>
                <a:lnTo>
                  <a:pt x="29" y="4138"/>
                </a:lnTo>
                <a:lnTo>
                  <a:pt x="30" y="4138"/>
                </a:lnTo>
                <a:lnTo>
                  <a:pt x="30" y="4129"/>
                </a:lnTo>
                <a:lnTo>
                  <a:pt x="32" y="4129"/>
                </a:lnTo>
                <a:lnTo>
                  <a:pt x="32" y="4112"/>
                </a:lnTo>
                <a:lnTo>
                  <a:pt x="35" y="4112"/>
                </a:lnTo>
                <a:lnTo>
                  <a:pt x="35" y="4104"/>
                </a:lnTo>
                <a:lnTo>
                  <a:pt x="37" y="4104"/>
                </a:lnTo>
                <a:lnTo>
                  <a:pt x="37" y="4087"/>
                </a:lnTo>
                <a:lnTo>
                  <a:pt x="38" y="4087"/>
                </a:lnTo>
                <a:lnTo>
                  <a:pt x="38" y="4078"/>
                </a:lnTo>
                <a:lnTo>
                  <a:pt x="42" y="4078"/>
                </a:lnTo>
                <a:lnTo>
                  <a:pt x="42" y="4061"/>
                </a:lnTo>
                <a:lnTo>
                  <a:pt x="43" y="4061"/>
                </a:lnTo>
                <a:lnTo>
                  <a:pt x="43" y="4052"/>
                </a:lnTo>
                <a:lnTo>
                  <a:pt x="48" y="4052"/>
                </a:lnTo>
                <a:lnTo>
                  <a:pt x="48" y="4044"/>
                </a:lnTo>
                <a:lnTo>
                  <a:pt x="49" y="4044"/>
                </a:lnTo>
                <a:lnTo>
                  <a:pt x="49" y="4035"/>
                </a:lnTo>
                <a:lnTo>
                  <a:pt x="50" y="4035"/>
                </a:lnTo>
                <a:lnTo>
                  <a:pt x="50" y="4027"/>
                </a:lnTo>
                <a:lnTo>
                  <a:pt x="55" y="4027"/>
                </a:lnTo>
                <a:lnTo>
                  <a:pt x="55" y="4010"/>
                </a:lnTo>
                <a:lnTo>
                  <a:pt x="58" y="4010"/>
                </a:lnTo>
                <a:lnTo>
                  <a:pt x="58" y="4001"/>
                </a:lnTo>
                <a:lnTo>
                  <a:pt x="61" y="4001"/>
                </a:lnTo>
                <a:lnTo>
                  <a:pt x="61" y="3993"/>
                </a:lnTo>
                <a:lnTo>
                  <a:pt x="62" y="3993"/>
                </a:lnTo>
                <a:lnTo>
                  <a:pt x="62" y="3984"/>
                </a:lnTo>
                <a:lnTo>
                  <a:pt x="63" y="3984"/>
                </a:lnTo>
                <a:lnTo>
                  <a:pt x="63" y="3976"/>
                </a:lnTo>
                <a:lnTo>
                  <a:pt x="65" y="3976"/>
                </a:lnTo>
                <a:lnTo>
                  <a:pt x="65" y="3967"/>
                </a:lnTo>
                <a:lnTo>
                  <a:pt x="69" y="3967"/>
                </a:lnTo>
                <a:lnTo>
                  <a:pt x="69" y="3958"/>
                </a:lnTo>
                <a:lnTo>
                  <a:pt x="70" y="3958"/>
                </a:lnTo>
                <a:lnTo>
                  <a:pt x="70" y="3950"/>
                </a:lnTo>
                <a:lnTo>
                  <a:pt x="77" y="3950"/>
                </a:lnTo>
                <a:lnTo>
                  <a:pt x="77" y="3941"/>
                </a:lnTo>
                <a:lnTo>
                  <a:pt x="78" y="3941"/>
                </a:lnTo>
                <a:lnTo>
                  <a:pt x="78" y="3924"/>
                </a:lnTo>
                <a:lnTo>
                  <a:pt x="79" y="3924"/>
                </a:lnTo>
                <a:lnTo>
                  <a:pt x="79" y="3916"/>
                </a:lnTo>
                <a:lnTo>
                  <a:pt x="82" y="3916"/>
                </a:lnTo>
                <a:lnTo>
                  <a:pt x="82" y="3907"/>
                </a:lnTo>
                <a:lnTo>
                  <a:pt x="83" y="3907"/>
                </a:lnTo>
                <a:lnTo>
                  <a:pt x="83" y="3899"/>
                </a:lnTo>
                <a:lnTo>
                  <a:pt x="84" y="3899"/>
                </a:lnTo>
                <a:lnTo>
                  <a:pt x="84" y="3890"/>
                </a:lnTo>
                <a:lnTo>
                  <a:pt x="89" y="3890"/>
                </a:lnTo>
                <a:lnTo>
                  <a:pt x="89" y="3873"/>
                </a:lnTo>
                <a:lnTo>
                  <a:pt x="90" y="3873"/>
                </a:lnTo>
                <a:lnTo>
                  <a:pt x="90" y="3864"/>
                </a:lnTo>
                <a:lnTo>
                  <a:pt x="95" y="3864"/>
                </a:lnTo>
                <a:lnTo>
                  <a:pt x="95" y="3856"/>
                </a:lnTo>
                <a:lnTo>
                  <a:pt x="100" y="3856"/>
                </a:lnTo>
                <a:lnTo>
                  <a:pt x="100" y="3847"/>
                </a:lnTo>
                <a:lnTo>
                  <a:pt x="105" y="3847"/>
                </a:lnTo>
                <a:lnTo>
                  <a:pt x="105" y="3839"/>
                </a:lnTo>
                <a:lnTo>
                  <a:pt x="106" y="3839"/>
                </a:lnTo>
                <a:lnTo>
                  <a:pt x="106" y="3830"/>
                </a:lnTo>
                <a:lnTo>
                  <a:pt x="110" y="3830"/>
                </a:lnTo>
                <a:lnTo>
                  <a:pt x="110" y="3813"/>
                </a:lnTo>
                <a:lnTo>
                  <a:pt x="113" y="3813"/>
                </a:lnTo>
                <a:lnTo>
                  <a:pt x="113" y="3805"/>
                </a:lnTo>
                <a:lnTo>
                  <a:pt x="123" y="3805"/>
                </a:lnTo>
                <a:lnTo>
                  <a:pt x="123" y="3796"/>
                </a:lnTo>
                <a:lnTo>
                  <a:pt x="124" y="3796"/>
                </a:lnTo>
                <a:lnTo>
                  <a:pt x="124" y="3787"/>
                </a:lnTo>
                <a:lnTo>
                  <a:pt x="129" y="3787"/>
                </a:lnTo>
                <a:lnTo>
                  <a:pt x="129" y="3779"/>
                </a:lnTo>
                <a:lnTo>
                  <a:pt x="130" y="3779"/>
                </a:lnTo>
                <a:lnTo>
                  <a:pt x="130" y="3770"/>
                </a:lnTo>
                <a:lnTo>
                  <a:pt x="134" y="3770"/>
                </a:lnTo>
                <a:lnTo>
                  <a:pt x="134" y="3762"/>
                </a:lnTo>
                <a:lnTo>
                  <a:pt x="136" y="3762"/>
                </a:lnTo>
                <a:lnTo>
                  <a:pt x="136" y="3753"/>
                </a:lnTo>
                <a:lnTo>
                  <a:pt x="138" y="3753"/>
                </a:lnTo>
                <a:lnTo>
                  <a:pt x="138" y="3745"/>
                </a:lnTo>
                <a:lnTo>
                  <a:pt x="144" y="3745"/>
                </a:lnTo>
                <a:lnTo>
                  <a:pt x="144" y="3736"/>
                </a:lnTo>
                <a:lnTo>
                  <a:pt x="146" y="3736"/>
                </a:lnTo>
                <a:lnTo>
                  <a:pt x="146" y="3728"/>
                </a:lnTo>
                <a:lnTo>
                  <a:pt x="151" y="3728"/>
                </a:lnTo>
                <a:lnTo>
                  <a:pt x="151" y="3719"/>
                </a:lnTo>
                <a:lnTo>
                  <a:pt x="154" y="3719"/>
                </a:lnTo>
                <a:lnTo>
                  <a:pt x="154" y="3710"/>
                </a:lnTo>
                <a:lnTo>
                  <a:pt x="161" y="3710"/>
                </a:lnTo>
                <a:lnTo>
                  <a:pt x="161" y="3702"/>
                </a:lnTo>
                <a:lnTo>
                  <a:pt x="164" y="3702"/>
                </a:lnTo>
                <a:lnTo>
                  <a:pt x="164" y="3685"/>
                </a:lnTo>
                <a:lnTo>
                  <a:pt x="177" y="3685"/>
                </a:lnTo>
                <a:lnTo>
                  <a:pt x="177" y="3676"/>
                </a:lnTo>
                <a:lnTo>
                  <a:pt x="179" y="3676"/>
                </a:lnTo>
                <a:lnTo>
                  <a:pt x="179" y="3668"/>
                </a:lnTo>
                <a:lnTo>
                  <a:pt x="181" y="3668"/>
                </a:lnTo>
                <a:lnTo>
                  <a:pt x="181" y="3659"/>
                </a:lnTo>
                <a:lnTo>
                  <a:pt x="183" y="3659"/>
                </a:lnTo>
                <a:lnTo>
                  <a:pt x="183" y="3651"/>
                </a:lnTo>
                <a:lnTo>
                  <a:pt x="186" y="3651"/>
                </a:lnTo>
                <a:lnTo>
                  <a:pt x="186" y="3642"/>
                </a:lnTo>
                <a:lnTo>
                  <a:pt x="188" y="3642"/>
                </a:lnTo>
                <a:lnTo>
                  <a:pt x="188" y="3634"/>
                </a:lnTo>
                <a:lnTo>
                  <a:pt x="190" y="3634"/>
                </a:lnTo>
                <a:lnTo>
                  <a:pt x="190" y="3625"/>
                </a:lnTo>
                <a:lnTo>
                  <a:pt x="197" y="3625"/>
                </a:lnTo>
                <a:lnTo>
                  <a:pt x="197" y="3616"/>
                </a:lnTo>
                <a:lnTo>
                  <a:pt x="200" y="3616"/>
                </a:lnTo>
                <a:lnTo>
                  <a:pt x="200" y="3608"/>
                </a:lnTo>
                <a:lnTo>
                  <a:pt x="208" y="3608"/>
                </a:lnTo>
                <a:lnTo>
                  <a:pt x="208" y="3599"/>
                </a:lnTo>
                <a:lnTo>
                  <a:pt x="213" y="3599"/>
                </a:lnTo>
                <a:lnTo>
                  <a:pt x="213" y="3591"/>
                </a:lnTo>
                <a:lnTo>
                  <a:pt x="218" y="3591"/>
                </a:lnTo>
                <a:lnTo>
                  <a:pt x="218" y="3582"/>
                </a:lnTo>
                <a:lnTo>
                  <a:pt x="221" y="3582"/>
                </a:lnTo>
                <a:lnTo>
                  <a:pt x="221" y="3574"/>
                </a:lnTo>
                <a:lnTo>
                  <a:pt x="222" y="3574"/>
                </a:lnTo>
                <a:lnTo>
                  <a:pt x="222" y="3565"/>
                </a:lnTo>
                <a:lnTo>
                  <a:pt x="225" y="3565"/>
                </a:lnTo>
                <a:lnTo>
                  <a:pt x="225" y="3557"/>
                </a:lnTo>
                <a:lnTo>
                  <a:pt x="226" y="3557"/>
                </a:lnTo>
                <a:lnTo>
                  <a:pt x="226" y="3548"/>
                </a:lnTo>
                <a:lnTo>
                  <a:pt x="233" y="3548"/>
                </a:lnTo>
                <a:lnTo>
                  <a:pt x="233" y="3540"/>
                </a:lnTo>
                <a:lnTo>
                  <a:pt x="234" y="3540"/>
                </a:lnTo>
                <a:lnTo>
                  <a:pt x="234" y="3531"/>
                </a:lnTo>
                <a:lnTo>
                  <a:pt x="235" y="3531"/>
                </a:lnTo>
                <a:lnTo>
                  <a:pt x="235" y="3522"/>
                </a:lnTo>
                <a:lnTo>
                  <a:pt x="237" y="3522"/>
                </a:lnTo>
                <a:lnTo>
                  <a:pt x="237" y="3505"/>
                </a:lnTo>
                <a:lnTo>
                  <a:pt x="239" y="3505"/>
                </a:lnTo>
                <a:lnTo>
                  <a:pt x="239" y="3497"/>
                </a:lnTo>
                <a:lnTo>
                  <a:pt x="249" y="3497"/>
                </a:lnTo>
                <a:lnTo>
                  <a:pt x="249" y="3480"/>
                </a:lnTo>
                <a:lnTo>
                  <a:pt x="260" y="3480"/>
                </a:lnTo>
                <a:lnTo>
                  <a:pt x="260" y="3471"/>
                </a:lnTo>
                <a:lnTo>
                  <a:pt x="265" y="3471"/>
                </a:lnTo>
                <a:lnTo>
                  <a:pt x="265" y="3463"/>
                </a:lnTo>
                <a:lnTo>
                  <a:pt x="268" y="3463"/>
                </a:lnTo>
                <a:lnTo>
                  <a:pt x="268" y="3454"/>
                </a:lnTo>
                <a:lnTo>
                  <a:pt x="273" y="3454"/>
                </a:lnTo>
                <a:lnTo>
                  <a:pt x="273" y="3445"/>
                </a:lnTo>
                <a:lnTo>
                  <a:pt x="274" y="3445"/>
                </a:lnTo>
                <a:lnTo>
                  <a:pt x="274" y="3428"/>
                </a:lnTo>
                <a:lnTo>
                  <a:pt x="283" y="3428"/>
                </a:lnTo>
                <a:lnTo>
                  <a:pt x="283" y="3420"/>
                </a:lnTo>
                <a:lnTo>
                  <a:pt x="286" y="3420"/>
                </a:lnTo>
                <a:lnTo>
                  <a:pt x="286" y="3411"/>
                </a:lnTo>
                <a:lnTo>
                  <a:pt x="287" y="3411"/>
                </a:lnTo>
                <a:lnTo>
                  <a:pt x="287" y="3403"/>
                </a:lnTo>
                <a:lnTo>
                  <a:pt x="290" y="3403"/>
                </a:lnTo>
                <a:lnTo>
                  <a:pt x="290" y="3394"/>
                </a:lnTo>
                <a:lnTo>
                  <a:pt x="298" y="3394"/>
                </a:lnTo>
                <a:lnTo>
                  <a:pt x="298" y="3385"/>
                </a:lnTo>
                <a:lnTo>
                  <a:pt x="299" y="3385"/>
                </a:lnTo>
                <a:lnTo>
                  <a:pt x="299" y="3377"/>
                </a:lnTo>
                <a:lnTo>
                  <a:pt x="300" y="3377"/>
                </a:lnTo>
                <a:lnTo>
                  <a:pt x="300" y="3368"/>
                </a:lnTo>
                <a:lnTo>
                  <a:pt x="310" y="3368"/>
                </a:lnTo>
                <a:lnTo>
                  <a:pt x="310" y="3360"/>
                </a:lnTo>
                <a:lnTo>
                  <a:pt x="328" y="3360"/>
                </a:lnTo>
                <a:lnTo>
                  <a:pt x="328" y="3351"/>
                </a:lnTo>
                <a:lnTo>
                  <a:pt x="334" y="3351"/>
                </a:lnTo>
                <a:lnTo>
                  <a:pt x="334" y="3343"/>
                </a:lnTo>
                <a:lnTo>
                  <a:pt x="341" y="3343"/>
                </a:lnTo>
                <a:lnTo>
                  <a:pt x="341" y="3325"/>
                </a:lnTo>
                <a:lnTo>
                  <a:pt x="369" y="3325"/>
                </a:lnTo>
                <a:lnTo>
                  <a:pt x="369" y="3317"/>
                </a:lnTo>
                <a:lnTo>
                  <a:pt x="374" y="3317"/>
                </a:lnTo>
                <a:lnTo>
                  <a:pt x="374" y="3308"/>
                </a:lnTo>
                <a:lnTo>
                  <a:pt x="378" y="3308"/>
                </a:lnTo>
                <a:lnTo>
                  <a:pt x="378" y="3300"/>
                </a:lnTo>
                <a:lnTo>
                  <a:pt x="390" y="3300"/>
                </a:lnTo>
                <a:lnTo>
                  <a:pt x="390" y="3291"/>
                </a:lnTo>
                <a:lnTo>
                  <a:pt x="398" y="3291"/>
                </a:lnTo>
                <a:lnTo>
                  <a:pt x="398" y="3283"/>
                </a:lnTo>
                <a:lnTo>
                  <a:pt x="402" y="3283"/>
                </a:lnTo>
                <a:lnTo>
                  <a:pt x="402" y="3274"/>
                </a:lnTo>
                <a:lnTo>
                  <a:pt x="403" y="3274"/>
                </a:lnTo>
                <a:lnTo>
                  <a:pt x="403" y="3265"/>
                </a:lnTo>
                <a:lnTo>
                  <a:pt x="405" y="3265"/>
                </a:lnTo>
                <a:lnTo>
                  <a:pt x="405" y="3257"/>
                </a:lnTo>
                <a:lnTo>
                  <a:pt x="409" y="3257"/>
                </a:lnTo>
                <a:lnTo>
                  <a:pt x="409" y="3248"/>
                </a:lnTo>
                <a:lnTo>
                  <a:pt x="411" y="3248"/>
                </a:lnTo>
                <a:lnTo>
                  <a:pt x="411" y="3240"/>
                </a:lnTo>
                <a:lnTo>
                  <a:pt x="427" y="3240"/>
                </a:lnTo>
                <a:lnTo>
                  <a:pt x="427" y="3231"/>
                </a:lnTo>
                <a:lnTo>
                  <a:pt x="429" y="3231"/>
                </a:lnTo>
                <a:lnTo>
                  <a:pt x="429" y="3222"/>
                </a:lnTo>
                <a:lnTo>
                  <a:pt x="430" y="3222"/>
                </a:lnTo>
                <a:lnTo>
                  <a:pt x="430" y="3214"/>
                </a:lnTo>
                <a:lnTo>
                  <a:pt x="434" y="3214"/>
                </a:lnTo>
                <a:lnTo>
                  <a:pt x="434" y="3205"/>
                </a:lnTo>
                <a:lnTo>
                  <a:pt x="440" y="3205"/>
                </a:lnTo>
                <a:lnTo>
                  <a:pt x="440" y="3197"/>
                </a:lnTo>
                <a:lnTo>
                  <a:pt x="449" y="3197"/>
                </a:lnTo>
                <a:lnTo>
                  <a:pt x="449" y="3188"/>
                </a:lnTo>
                <a:lnTo>
                  <a:pt x="450" y="3188"/>
                </a:lnTo>
                <a:lnTo>
                  <a:pt x="450" y="3179"/>
                </a:lnTo>
                <a:lnTo>
                  <a:pt x="451" y="3179"/>
                </a:lnTo>
                <a:lnTo>
                  <a:pt x="451" y="3171"/>
                </a:lnTo>
                <a:lnTo>
                  <a:pt x="456" y="3171"/>
                </a:lnTo>
                <a:lnTo>
                  <a:pt x="456" y="3162"/>
                </a:lnTo>
                <a:lnTo>
                  <a:pt x="463" y="3162"/>
                </a:lnTo>
                <a:lnTo>
                  <a:pt x="463" y="3154"/>
                </a:lnTo>
                <a:lnTo>
                  <a:pt x="468" y="3154"/>
                </a:lnTo>
                <a:lnTo>
                  <a:pt x="468" y="3145"/>
                </a:lnTo>
                <a:lnTo>
                  <a:pt x="474" y="3145"/>
                </a:lnTo>
                <a:lnTo>
                  <a:pt x="474" y="3137"/>
                </a:lnTo>
                <a:lnTo>
                  <a:pt x="477" y="3137"/>
                </a:lnTo>
                <a:lnTo>
                  <a:pt x="477" y="3128"/>
                </a:lnTo>
                <a:lnTo>
                  <a:pt x="488" y="3128"/>
                </a:lnTo>
                <a:lnTo>
                  <a:pt x="488" y="3119"/>
                </a:lnTo>
                <a:lnTo>
                  <a:pt x="491" y="3119"/>
                </a:lnTo>
                <a:lnTo>
                  <a:pt x="491" y="3102"/>
                </a:lnTo>
                <a:lnTo>
                  <a:pt x="497" y="3102"/>
                </a:lnTo>
                <a:lnTo>
                  <a:pt x="497" y="3094"/>
                </a:lnTo>
                <a:lnTo>
                  <a:pt x="498" y="3094"/>
                </a:lnTo>
                <a:lnTo>
                  <a:pt x="498" y="3085"/>
                </a:lnTo>
                <a:lnTo>
                  <a:pt x="502" y="3085"/>
                </a:lnTo>
                <a:lnTo>
                  <a:pt x="502" y="3076"/>
                </a:lnTo>
                <a:lnTo>
                  <a:pt x="504" y="3076"/>
                </a:lnTo>
                <a:lnTo>
                  <a:pt x="504" y="3068"/>
                </a:lnTo>
                <a:lnTo>
                  <a:pt x="506" y="3068"/>
                </a:lnTo>
                <a:lnTo>
                  <a:pt x="506" y="3059"/>
                </a:lnTo>
                <a:lnTo>
                  <a:pt x="515" y="3059"/>
                </a:lnTo>
                <a:lnTo>
                  <a:pt x="515" y="3042"/>
                </a:lnTo>
                <a:lnTo>
                  <a:pt x="529" y="3042"/>
                </a:lnTo>
                <a:lnTo>
                  <a:pt x="529" y="3033"/>
                </a:lnTo>
                <a:lnTo>
                  <a:pt x="533" y="3033"/>
                </a:lnTo>
                <a:lnTo>
                  <a:pt x="533" y="3016"/>
                </a:lnTo>
                <a:lnTo>
                  <a:pt x="539" y="3016"/>
                </a:lnTo>
                <a:lnTo>
                  <a:pt x="539" y="3008"/>
                </a:lnTo>
                <a:lnTo>
                  <a:pt x="540" y="3008"/>
                </a:lnTo>
                <a:lnTo>
                  <a:pt x="540" y="2999"/>
                </a:lnTo>
                <a:lnTo>
                  <a:pt x="542" y="2999"/>
                </a:lnTo>
                <a:lnTo>
                  <a:pt x="542" y="2990"/>
                </a:lnTo>
                <a:lnTo>
                  <a:pt x="546" y="2990"/>
                </a:lnTo>
                <a:lnTo>
                  <a:pt x="546" y="2982"/>
                </a:lnTo>
                <a:lnTo>
                  <a:pt x="556" y="2982"/>
                </a:lnTo>
                <a:lnTo>
                  <a:pt x="556" y="2973"/>
                </a:lnTo>
                <a:lnTo>
                  <a:pt x="559" y="2973"/>
                </a:lnTo>
                <a:lnTo>
                  <a:pt x="559" y="2965"/>
                </a:lnTo>
                <a:lnTo>
                  <a:pt x="563" y="2965"/>
                </a:lnTo>
                <a:lnTo>
                  <a:pt x="563" y="2956"/>
                </a:lnTo>
                <a:lnTo>
                  <a:pt x="587" y="2956"/>
                </a:lnTo>
                <a:lnTo>
                  <a:pt x="587" y="2947"/>
                </a:lnTo>
                <a:lnTo>
                  <a:pt x="599" y="2947"/>
                </a:lnTo>
                <a:lnTo>
                  <a:pt x="599" y="2939"/>
                </a:lnTo>
                <a:lnTo>
                  <a:pt x="600" y="2939"/>
                </a:lnTo>
                <a:lnTo>
                  <a:pt x="600" y="2930"/>
                </a:lnTo>
                <a:lnTo>
                  <a:pt x="613" y="2930"/>
                </a:lnTo>
                <a:lnTo>
                  <a:pt x="613" y="2913"/>
                </a:lnTo>
                <a:lnTo>
                  <a:pt x="619" y="2913"/>
                </a:lnTo>
                <a:lnTo>
                  <a:pt x="619" y="2904"/>
                </a:lnTo>
                <a:lnTo>
                  <a:pt x="624" y="2904"/>
                </a:lnTo>
                <a:lnTo>
                  <a:pt x="624" y="2896"/>
                </a:lnTo>
                <a:lnTo>
                  <a:pt x="631" y="2896"/>
                </a:lnTo>
                <a:lnTo>
                  <a:pt x="631" y="2887"/>
                </a:lnTo>
                <a:lnTo>
                  <a:pt x="632" y="2887"/>
                </a:lnTo>
                <a:lnTo>
                  <a:pt x="632" y="2879"/>
                </a:lnTo>
                <a:lnTo>
                  <a:pt x="640" y="2879"/>
                </a:lnTo>
                <a:lnTo>
                  <a:pt x="640" y="2870"/>
                </a:lnTo>
                <a:lnTo>
                  <a:pt x="650" y="2870"/>
                </a:lnTo>
                <a:lnTo>
                  <a:pt x="650" y="2853"/>
                </a:lnTo>
                <a:lnTo>
                  <a:pt x="655" y="2853"/>
                </a:lnTo>
                <a:lnTo>
                  <a:pt x="655" y="2844"/>
                </a:lnTo>
                <a:lnTo>
                  <a:pt x="661" y="2844"/>
                </a:lnTo>
                <a:lnTo>
                  <a:pt x="661" y="2835"/>
                </a:lnTo>
                <a:lnTo>
                  <a:pt x="666" y="2835"/>
                </a:lnTo>
                <a:lnTo>
                  <a:pt x="666" y="2827"/>
                </a:lnTo>
                <a:lnTo>
                  <a:pt x="679" y="2827"/>
                </a:lnTo>
                <a:lnTo>
                  <a:pt x="679" y="2810"/>
                </a:lnTo>
                <a:lnTo>
                  <a:pt x="682" y="2810"/>
                </a:lnTo>
                <a:lnTo>
                  <a:pt x="682" y="2801"/>
                </a:lnTo>
                <a:lnTo>
                  <a:pt x="688" y="2801"/>
                </a:lnTo>
                <a:lnTo>
                  <a:pt x="688" y="2792"/>
                </a:lnTo>
                <a:lnTo>
                  <a:pt x="689" y="2792"/>
                </a:lnTo>
                <a:lnTo>
                  <a:pt x="689" y="2784"/>
                </a:lnTo>
                <a:lnTo>
                  <a:pt x="699" y="2784"/>
                </a:lnTo>
                <a:lnTo>
                  <a:pt x="699" y="2775"/>
                </a:lnTo>
                <a:lnTo>
                  <a:pt x="711" y="2775"/>
                </a:lnTo>
                <a:lnTo>
                  <a:pt x="711" y="2767"/>
                </a:lnTo>
                <a:lnTo>
                  <a:pt x="720" y="2767"/>
                </a:lnTo>
                <a:lnTo>
                  <a:pt x="720" y="2749"/>
                </a:lnTo>
                <a:lnTo>
                  <a:pt x="731" y="2749"/>
                </a:lnTo>
                <a:lnTo>
                  <a:pt x="731" y="2741"/>
                </a:lnTo>
                <a:lnTo>
                  <a:pt x="753" y="2741"/>
                </a:lnTo>
                <a:lnTo>
                  <a:pt x="753" y="2732"/>
                </a:lnTo>
                <a:lnTo>
                  <a:pt x="763" y="2732"/>
                </a:lnTo>
                <a:lnTo>
                  <a:pt x="763" y="2724"/>
                </a:lnTo>
                <a:lnTo>
                  <a:pt x="766" y="2724"/>
                </a:lnTo>
                <a:lnTo>
                  <a:pt x="766" y="2715"/>
                </a:lnTo>
                <a:lnTo>
                  <a:pt x="777" y="2715"/>
                </a:lnTo>
                <a:lnTo>
                  <a:pt x="777" y="2706"/>
                </a:lnTo>
                <a:lnTo>
                  <a:pt x="788" y="2706"/>
                </a:lnTo>
                <a:lnTo>
                  <a:pt x="788" y="2698"/>
                </a:lnTo>
                <a:lnTo>
                  <a:pt x="789" y="2698"/>
                </a:lnTo>
                <a:lnTo>
                  <a:pt x="789" y="2689"/>
                </a:lnTo>
                <a:lnTo>
                  <a:pt x="799" y="2689"/>
                </a:lnTo>
                <a:lnTo>
                  <a:pt x="799" y="2681"/>
                </a:lnTo>
                <a:lnTo>
                  <a:pt x="808" y="2681"/>
                </a:lnTo>
                <a:lnTo>
                  <a:pt x="808" y="2672"/>
                </a:lnTo>
                <a:lnTo>
                  <a:pt x="810" y="2672"/>
                </a:lnTo>
                <a:lnTo>
                  <a:pt x="810" y="2663"/>
                </a:lnTo>
                <a:lnTo>
                  <a:pt x="815" y="2663"/>
                </a:lnTo>
                <a:lnTo>
                  <a:pt x="815" y="2655"/>
                </a:lnTo>
                <a:lnTo>
                  <a:pt x="816" y="2655"/>
                </a:lnTo>
                <a:lnTo>
                  <a:pt x="816" y="2646"/>
                </a:lnTo>
                <a:lnTo>
                  <a:pt x="820" y="2646"/>
                </a:lnTo>
                <a:lnTo>
                  <a:pt x="820" y="2637"/>
                </a:lnTo>
                <a:lnTo>
                  <a:pt x="822" y="2637"/>
                </a:lnTo>
                <a:lnTo>
                  <a:pt x="822" y="2629"/>
                </a:lnTo>
                <a:lnTo>
                  <a:pt x="823" y="2629"/>
                </a:lnTo>
                <a:lnTo>
                  <a:pt x="823" y="2612"/>
                </a:lnTo>
                <a:lnTo>
                  <a:pt x="824" y="2612"/>
                </a:lnTo>
                <a:lnTo>
                  <a:pt x="824" y="2603"/>
                </a:lnTo>
                <a:lnTo>
                  <a:pt x="833" y="2603"/>
                </a:lnTo>
                <a:lnTo>
                  <a:pt x="833" y="2594"/>
                </a:lnTo>
                <a:lnTo>
                  <a:pt x="837" y="2594"/>
                </a:lnTo>
                <a:lnTo>
                  <a:pt x="837" y="2586"/>
                </a:lnTo>
                <a:lnTo>
                  <a:pt x="841" y="2586"/>
                </a:lnTo>
                <a:lnTo>
                  <a:pt x="841" y="2569"/>
                </a:lnTo>
                <a:lnTo>
                  <a:pt x="848" y="2569"/>
                </a:lnTo>
                <a:lnTo>
                  <a:pt x="848" y="2560"/>
                </a:lnTo>
                <a:lnTo>
                  <a:pt x="853" y="2560"/>
                </a:lnTo>
                <a:lnTo>
                  <a:pt x="853" y="2551"/>
                </a:lnTo>
                <a:lnTo>
                  <a:pt x="858" y="2551"/>
                </a:lnTo>
                <a:lnTo>
                  <a:pt x="858" y="2543"/>
                </a:lnTo>
                <a:lnTo>
                  <a:pt x="861" y="2543"/>
                </a:lnTo>
                <a:lnTo>
                  <a:pt x="861" y="2534"/>
                </a:lnTo>
                <a:lnTo>
                  <a:pt x="868" y="2534"/>
                </a:lnTo>
                <a:lnTo>
                  <a:pt x="868" y="2526"/>
                </a:lnTo>
                <a:lnTo>
                  <a:pt x="869" y="2526"/>
                </a:lnTo>
                <a:lnTo>
                  <a:pt x="869" y="2517"/>
                </a:lnTo>
                <a:lnTo>
                  <a:pt x="883" y="2517"/>
                </a:lnTo>
                <a:lnTo>
                  <a:pt x="883" y="2508"/>
                </a:lnTo>
                <a:lnTo>
                  <a:pt x="887" y="2508"/>
                </a:lnTo>
                <a:lnTo>
                  <a:pt x="887" y="2500"/>
                </a:lnTo>
                <a:lnTo>
                  <a:pt x="890" y="2500"/>
                </a:lnTo>
                <a:lnTo>
                  <a:pt x="890" y="2491"/>
                </a:lnTo>
                <a:lnTo>
                  <a:pt x="892" y="2491"/>
                </a:lnTo>
                <a:lnTo>
                  <a:pt x="892" y="2483"/>
                </a:lnTo>
                <a:lnTo>
                  <a:pt x="897" y="2483"/>
                </a:lnTo>
                <a:lnTo>
                  <a:pt x="897" y="2474"/>
                </a:lnTo>
                <a:lnTo>
                  <a:pt x="901" y="2474"/>
                </a:lnTo>
                <a:lnTo>
                  <a:pt x="901" y="2465"/>
                </a:lnTo>
                <a:lnTo>
                  <a:pt x="914" y="2465"/>
                </a:lnTo>
                <a:lnTo>
                  <a:pt x="914" y="2448"/>
                </a:lnTo>
                <a:lnTo>
                  <a:pt x="930" y="2448"/>
                </a:lnTo>
                <a:lnTo>
                  <a:pt x="930" y="2440"/>
                </a:lnTo>
                <a:lnTo>
                  <a:pt x="936" y="2440"/>
                </a:lnTo>
                <a:lnTo>
                  <a:pt x="936" y="2431"/>
                </a:lnTo>
                <a:lnTo>
                  <a:pt x="937" y="2431"/>
                </a:lnTo>
                <a:lnTo>
                  <a:pt x="937" y="2422"/>
                </a:lnTo>
                <a:lnTo>
                  <a:pt x="945" y="2422"/>
                </a:lnTo>
                <a:lnTo>
                  <a:pt x="945" y="2414"/>
                </a:lnTo>
                <a:lnTo>
                  <a:pt x="950" y="2414"/>
                </a:lnTo>
                <a:lnTo>
                  <a:pt x="950" y="2396"/>
                </a:lnTo>
                <a:lnTo>
                  <a:pt x="955" y="2396"/>
                </a:lnTo>
                <a:lnTo>
                  <a:pt x="955" y="2388"/>
                </a:lnTo>
                <a:lnTo>
                  <a:pt x="959" y="2388"/>
                </a:lnTo>
                <a:lnTo>
                  <a:pt x="959" y="2379"/>
                </a:lnTo>
                <a:lnTo>
                  <a:pt x="986" y="2379"/>
                </a:lnTo>
                <a:lnTo>
                  <a:pt x="986" y="2371"/>
                </a:lnTo>
                <a:lnTo>
                  <a:pt x="996" y="2371"/>
                </a:lnTo>
                <a:lnTo>
                  <a:pt x="996" y="2362"/>
                </a:lnTo>
                <a:lnTo>
                  <a:pt x="1005" y="2362"/>
                </a:lnTo>
                <a:lnTo>
                  <a:pt x="1005" y="2353"/>
                </a:lnTo>
                <a:lnTo>
                  <a:pt x="1010" y="2353"/>
                </a:lnTo>
                <a:lnTo>
                  <a:pt x="1010" y="2345"/>
                </a:lnTo>
                <a:lnTo>
                  <a:pt x="1023" y="2345"/>
                </a:lnTo>
                <a:lnTo>
                  <a:pt x="1023" y="2336"/>
                </a:lnTo>
                <a:lnTo>
                  <a:pt x="1024" y="2336"/>
                </a:lnTo>
                <a:lnTo>
                  <a:pt x="1024" y="2319"/>
                </a:lnTo>
                <a:lnTo>
                  <a:pt x="1025" y="2319"/>
                </a:lnTo>
                <a:lnTo>
                  <a:pt x="1025" y="2310"/>
                </a:lnTo>
                <a:lnTo>
                  <a:pt x="1030" y="2310"/>
                </a:lnTo>
                <a:lnTo>
                  <a:pt x="1030" y="2302"/>
                </a:lnTo>
                <a:lnTo>
                  <a:pt x="1032" y="2302"/>
                </a:lnTo>
                <a:lnTo>
                  <a:pt x="1032" y="2293"/>
                </a:lnTo>
                <a:lnTo>
                  <a:pt x="1040" y="2293"/>
                </a:lnTo>
                <a:lnTo>
                  <a:pt x="1040" y="2285"/>
                </a:lnTo>
                <a:lnTo>
                  <a:pt x="1057" y="2285"/>
                </a:lnTo>
                <a:lnTo>
                  <a:pt x="1057" y="2276"/>
                </a:lnTo>
                <a:lnTo>
                  <a:pt x="1058" y="2276"/>
                </a:lnTo>
                <a:lnTo>
                  <a:pt x="1058" y="2267"/>
                </a:lnTo>
                <a:lnTo>
                  <a:pt x="1066" y="2267"/>
                </a:lnTo>
                <a:lnTo>
                  <a:pt x="1066" y="2259"/>
                </a:lnTo>
                <a:lnTo>
                  <a:pt x="1074" y="2259"/>
                </a:lnTo>
                <a:lnTo>
                  <a:pt x="1074" y="2242"/>
                </a:lnTo>
                <a:lnTo>
                  <a:pt x="1085" y="2242"/>
                </a:lnTo>
                <a:lnTo>
                  <a:pt x="1085" y="2233"/>
                </a:lnTo>
                <a:lnTo>
                  <a:pt x="1091" y="2233"/>
                </a:lnTo>
                <a:lnTo>
                  <a:pt x="1091" y="2224"/>
                </a:lnTo>
                <a:lnTo>
                  <a:pt x="1092" y="2224"/>
                </a:lnTo>
                <a:lnTo>
                  <a:pt x="1092" y="2216"/>
                </a:lnTo>
                <a:lnTo>
                  <a:pt x="1095" y="2216"/>
                </a:lnTo>
                <a:lnTo>
                  <a:pt x="1095" y="2207"/>
                </a:lnTo>
                <a:lnTo>
                  <a:pt x="1097" y="2207"/>
                </a:lnTo>
                <a:lnTo>
                  <a:pt x="1097" y="2198"/>
                </a:lnTo>
                <a:lnTo>
                  <a:pt x="1106" y="2198"/>
                </a:lnTo>
                <a:lnTo>
                  <a:pt x="1106" y="2190"/>
                </a:lnTo>
                <a:lnTo>
                  <a:pt x="1107" y="2190"/>
                </a:lnTo>
                <a:lnTo>
                  <a:pt x="1107" y="2181"/>
                </a:lnTo>
                <a:lnTo>
                  <a:pt x="1108" y="2181"/>
                </a:lnTo>
                <a:lnTo>
                  <a:pt x="1108" y="2173"/>
                </a:lnTo>
                <a:lnTo>
                  <a:pt x="1111" y="2173"/>
                </a:lnTo>
                <a:lnTo>
                  <a:pt x="1111" y="2164"/>
                </a:lnTo>
                <a:lnTo>
                  <a:pt x="1121" y="2164"/>
                </a:lnTo>
                <a:lnTo>
                  <a:pt x="1121" y="2155"/>
                </a:lnTo>
                <a:lnTo>
                  <a:pt x="1138" y="2155"/>
                </a:lnTo>
                <a:lnTo>
                  <a:pt x="1138" y="2138"/>
                </a:lnTo>
                <a:lnTo>
                  <a:pt x="1142" y="2138"/>
                </a:lnTo>
                <a:lnTo>
                  <a:pt x="1142" y="2129"/>
                </a:lnTo>
                <a:lnTo>
                  <a:pt x="1146" y="2129"/>
                </a:lnTo>
                <a:lnTo>
                  <a:pt x="1146" y="2121"/>
                </a:lnTo>
                <a:lnTo>
                  <a:pt x="1154" y="2121"/>
                </a:lnTo>
                <a:lnTo>
                  <a:pt x="1154" y="2112"/>
                </a:lnTo>
                <a:lnTo>
                  <a:pt x="1158" y="2112"/>
                </a:lnTo>
                <a:lnTo>
                  <a:pt x="1158" y="2103"/>
                </a:lnTo>
                <a:lnTo>
                  <a:pt x="1161" y="2103"/>
                </a:lnTo>
                <a:lnTo>
                  <a:pt x="1161" y="2095"/>
                </a:lnTo>
                <a:lnTo>
                  <a:pt x="1162" y="2095"/>
                </a:lnTo>
                <a:lnTo>
                  <a:pt x="1162" y="2086"/>
                </a:lnTo>
                <a:lnTo>
                  <a:pt x="1169" y="2086"/>
                </a:lnTo>
                <a:lnTo>
                  <a:pt x="1169" y="2078"/>
                </a:lnTo>
                <a:lnTo>
                  <a:pt x="1180" y="2078"/>
                </a:lnTo>
                <a:lnTo>
                  <a:pt x="1180" y="2069"/>
                </a:lnTo>
                <a:lnTo>
                  <a:pt x="1188" y="2069"/>
                </a:lnTo>
                <a:lnTo>
                  <a:pt x="1188" y="2060"/>
                </a:lnTo>
                <a:lnTo>
                  <a:pt x="1189" y="2060"/>
                </a:lnTo>
                <a:lnTo>
                  <a:pt x="1189" y="2052"/>
                </a:lnTo>
                <a:lnTo>
                  <a:pt x="1193" y="2052"/>
                </a:lnTo>
                <a:lnTo>
                  <a:pt x="1193" y="2043"/>
                </a:lnTo>
                <a:lnTo>
                  <a:pt x="1201" y="2043"/>
                </a:lnTo>
                <a:lnTo>
                  <a:pt x="1201" y="2034"/>
                </a:lnTo>
                <a:lnTo>
                  <a:pt x="1202" y="2034"/>
                </a:lnTo>
                <a:lnTo>
                  <a:pt x="1202" y="2026"/>
                </a:lnTo>
                <a:lnTo>
                  <a:pt x="1212" y="2026"/>
                </a:lnTo>
                <a:lnTo>
                  <a:pt x="1212" y="2017"/>
                </a:lnTo>
                <a:lnTo>
                  <a:pt x="1213" y="2017"/>
                </a:lnTo>
                <a:lnTo>
                  <a:pt x="1213" y="2000"/>
                </a:lnTo>
                <a:lnTo>
                  <a:pt x="1215" y="2000"/>
                </a:lnTo>
                <a:lnTo>
                  <a:pt x="1215" y="1991"/>
                </a:lnTo>
                <a:lnTo>
                  <a:pt x="1220" y="1991"/>
                </a:lnTo>
                <a:lnTo>
                  <a:pt x="1220" y="1982"/>
                </a:lnTo>
                <a:lnTo>
                  <a:pt x="1223" y="1982"/>
                </a:lnTo>
                <a:lnTo>
                  <a:pt x="1223" y="1974"/>
                </a:lnTo>
                <a:lnTo>
                  <a:pt x="1226" y="1974"/>
                </a:lnTo>
                <a:lnTo>
                  <a:pt x="1226" y="1965"/>
                </a:lnTo>
                <a:lnTo>
                  <a:pt x="1227" y="1965"/>
                </a:lnTo>
                <a:lnTo>
                  <a:pt x="1227" y="1956"/>
                </a:lnTo>
                <a:lnTo>
                  <a:pt x="1232" y="1956"/>
                </a:lnTo>
                <a:lnTo>
                  <a:pt x="1232" y="1948"/>
                </a:lnTo>
                <a:lnTo>
                  <a:pt x="1236" y="1948"/>
                </a:lnTo>
                <a:lnTo>
                  <a:pt x="1236" y="1939"/>
                </a:lnTo>
                <a:lnTo>
                  <a:pt x="1242" y="1939"/>
                </a:lnTo>
                <a:lnTo>
                  <a:pt x="1242" y="1930"/>
                </a:lnTo>
                <a:lnTo>
                  <a:pt x="1243" y="1930"/>
                </a:lnTo>
                <a:lnTo>
                  <a:pt x="1243" y="1922"/>
                </a:lnTo>
                <a:lnTo>
                  <a:pt x="1248" y="1922"/>
                </a:lnTo>
                <a:lnTo>
                  <a:pt x="1248" y="1913"/>
                </a:lnTo>
                <a:lnTo>
                  <a:pt x="1261" y="1913"/>
                </a:lnTo>
                <a:lnTo>
                  <a:pt x="1261" y="1904"/>
                </a:lnTo>
                <a:lnTo>
                  <a:pt x="1262" y="1904"/>
                </a:lnTo>
                <a:lnTo>
                  <a:pt x="1262" y="1896"/>
                </a:lnTo>
                <a:lnTo>
                  <a:pt x="1287" y="1896"/>
                </a:lnTo>
                <a:lnTo>
                  <a:pt x="1287" y="1887"/>
                </a:lnTo>
                <a:lnTo>
                  <a:pt x="1291" y="1887"/>
                </a:lnTo>
                <a:lnTo>
                  <a:pt x="1291" y="1878"/>
                </a:lnTo>
                <a:lnTo>
                  <a:pt x="1295" y="1878"/>
                </a:lnTo>
                <a:lnTo>
                  <a:pt x="1295" y="1869"/>
                </a:lnTo>
                <a:lnTo>
                  <a:pt x="1307" y="1869"/>
                </a:lnTo>
                <a:lnTo>
                  <a:pt x="1307" y="1861"/>
                </a:lnTo>
                <a:lnTo>
                  <a:pt x="1334" y="1861"/>
                </a:lnTo>
                <a:lnTo>
                  <a:pt x="1334" y="1852"/>
                </a:lnTo>
                <a:lnTo>
                  <a:pt x="1338" y="1852"/>
                </a:lnTo>
                <a:lnTo>
                  <a:pt x="1338" y="1843"/>
                </a:lnTo>
                <a:lnTo>
                  <a:pt x="1341" y="1843"/>
                </a:lnTo>
                <a:lnTo>
                  <a:pt x="1341" y="1835"/>
                </a:lnTo>
                <a:lnTo>
                  <a:pt x="1342" y="1835"/>
                </a:lnTo>
                <a:lnTo>
                  <a:pt x="1342" y="1817"/>
                </a:lnTo>
                <a:lnTo>
                  <a:pt x="1348" y="1817"/>
                </a:lnTo>
                <a:lnTo>
                  <a:pt x="1348" y="1809"/>
                </a:lnTo>
                <a:lnTo>
                  <a:pt x="1355" y="1809"/>
                </a:lnTo>
                <a:lnTo>
                  <a:pt x="1355" y="1800"/>
                </a:lnTo>
                <a:lnTo>
                  <a:pt x="1358" y="1800"/>
                </a:lnTo>
                <a:lnTo>
                  <a:pt x="1358" y="1791"/>
                </a:lnTo>
                <a:lnTo>
                  <a:pt x="1363" y="1791"/>
                </a:lnTo>
                <a:lnTo>
                  <a:pt x="1363" y="1783"/>
                </a:lnTo>
                <a:lnTo>
                  <a:pt x="1366" y="1783"/>
                </a:lnTo>
                <a:lnTo>
                  <a:pt x="1366" y="1774"/>
                </a:lnTo>
                <a:lnTo>
                  <a:pt x="1372" y="1774"/>
                </a:lnTo>
                <a:lnTo>
                  <a:pt x="1372" y="1765"/>
                </a:lnTo>
                <a:lnTo>
                  <a:pt x="1377" y="1765"/>
                </a:lnTo>
                <a:lnTo>
                  <a:pt x="1377" y="1756"/>
                </a:lnTo>
                <a:lnTo>
                  <a:pt x="1388" y="1756"/>
                </a:lnTo>
                <a:lnTo>
                  <a:pt x="1388" y="1748"/>
                </a:lnTo>
                <a:lnTo>
                  <a:pt x="1402" y="1748"/>
                </a:lnTo>
                <a:lnTo>
                  <a:pt x="1402" y="1739"/>
                </a:lnTo>
                <a:lnTo>
                  <a:pt x="1418" y="1739"/>
                </a:lnTo>
                <a:lnTo>
                  <a:pt x="1418" y="1730"/>
                </a:lnTo>
                <a:lnTo>
                  <a:pt x="1430" y="1730"/>
                </a:lnTo>
                <a:lnTo>
                  <a:pt x="1430" y="1713"/>
                </a:lnTo>
                <a:lnTo>
                  <a:pt x="1450" y="1713"/>
                </a:lnTo>
                <a:lnTo>
                  <a:pt x="1450" y="1704"/>
                </a:lnTo>
                <a:lnTo>
                  <a:pt x="1453" y="1704"/>
                </a:lnTo>
                <a:lnTo>
                  <a:pt x="1453" y="1696"/>
                </a:lnTo>
                <a:lnTo>
                  <a:pt x="1456" y="1696"/>
                </a:lnTo>
                <a:lnTo>
                  <a:pt x="1456" y="1687"/>
                </a:lnTo>
                <a:lnTo>
                  <a:pt x="1458" y="1687"/>
                </a:lnTo>
                <a:lnTo>
                  <a:pt x="1458" y="1669"/>
                </a:lnTo>
                <a:lnTo>
                  <a:pt x="1459" y="1669"/>
                </a:lnTo>
                <a:lnTo>
                  <a:pt x="1459" y="1661"/>
                </a:lnTo>
                <a:lnTo>
                  <a:pt x="1460" y="1661"/>
                </a:lnTo>
                <a:lnTo>
                  <a:pt x="1460" y="1652"/>
                </a:lnTo>
                <a:lnTo>
                  <a:pt x="1462" y="1652"/>
                </a:lnTo>
                <a:lnTo>
                  <a:pt x="1462" y="1643"/>
                </a:lnTo>
                <a:lnTo>
                  <a:pt x="1479" y="1643"/>
                </a:lnTo>
                <a:lnTo>
                  <a:pt x="1479" y="1635"/>
                </a:lnTo>
                <a:lnTo>
                  <a:pt x="1483" y="1635"/>
                </a:lnTo>
                <a:lnTo>
                  <a:pt x="1483" y="1626"/>
                </a:lnTo>
                <a:lnTo>
                  <a:pt x="1485" y="1626"/>
                </a:lnTo>
                <a:lnTo>
                  <a:pt x="1485" y="1617"/>
                </a:lnTo>
                <a:lnTo>
                  <a:pt x="1497" y="1617"/>
                </a:lnTo>
                <a:lnTo>
                  <a:pt x="1497" y="1609"/>
                </a:lnTo>
                <a:lnTo>
                  <a:pt x="1500" y="1609"/>
                </a:lnTo>
                <a:lnTo>
                  <a:pt x="1500" y="1600"/>
                </a:lnTo>
                <a:lnTo>
                  <a:pt x="1505" y="1600"/>
                </a:lnTo>
                <a:lnTo>
                  <a:pt x="1505" y="1591"/>
                </a:lnTo>
                <a:lnTo>
                  <a:pt x="1511" y="1591"/>
                </a:lnTo>
                <a:lnTo>
                  <a:pt x="1511" y="1583"/>
                </a:lnTo>
                <a:lnTo>
                  <a:pt x="1514" y="1583"/>
                </a:lnTo>
                <a:lnTo>
                  <a:pt x="1514" y="1574"/>
                </a:lnTo>
                <a:lnTo>
                  <a:pt x="1524" y="1574"/>
                </a:lnTo>
                <a:lnTo>
                  <a:pt x="1524" y="1565"/>
                </a:lnTo>
                <a:lnTo>
                  <a:pt x="1541" y="1565"/>
                </a:lnTo>
                <a:lnTo>
                  <a:pt x="1541" y="1556"/>
                </a:lnTo>
                <a:lnTo>
                  <a:pt x="1548" y="1556"/>
                </a:lnTo>
                <a:lnTo>
                  <a:pt x="1548" y="1548"/>
                </a:lnTo>
                <a:lnTo>
                  <a:pt x="1551" y="1548"/>
                </a:lnTo>
                <a:lnTo>
                  <a:pt x="1551" y="1539"/>
                </a:lnTo>
                <a:lnTo>
                  <a:pt x="1552" y="1539"/>
                </a:lnTo>
                <a:lnTo>
                  <a:pt x="1552" y="1530"/>
                </a:lnTo>
                <a:lnTo>
                  <a:pt x="1580" y="1530"/>
                </a:lnTo>
                <a:lnTo>
                  <a:pt x="1580" y="1522"/>
                </a:lnTo>
                <a:lnTo>
                  <a:pt x="1585" y="1522"/>
                </a:lnTo>
                <a:lnTo>
                  <a:pt x="1585" y="1504"/>
                </a:lnTo>
                <a:lnTo>
                  <a:pt x="1601" y="1504"/>
                </a:lnTo>
                <a:lnTo>
                  <a:pt x="1601" y="1495"/>
                </a:lnTo>
                <a:lnTo>
                  <a:pt x="1609" y="1495"/>
                </a:lnTo>
                <a:lnTo>
                  <a:pt x="1609" y="1487"/>
                </a:lnTo>
                <a:lnTo>
                  <a:pt x="1613" y="1487"/>
                </a:lnTo>
                <a:lnTo>
                  <a:pt x="1613" y="1478"/>
                </a:lnTo>
                <a:lnTo>
                  <a:pt x="1619" y="1478"/>
                </a:lnTo>
                <a:lnTo>
                  <a:pt x="1619" y="1469"/>
                </a:lnTo>
                <a:lnTo>
                  <a:pt x="1625" y="1469"/>
                </a:lnTo>
                <a:lnTo>
                  <a:pt x="1625" y="1460"/>
                </a:lnTo>
                <a:lnTo>
                  <a:pt x="1629" y="1460"/>
                </a:lnTo>
                <a:lnTo>
                  <a:pt x="1629" y="1452"/>
                </a:lnTo>
                <a:lnTo>
                  <a:pt x="1634" y="1452"/>
                </a:lnTo>
                <a:lnTo>
                  <a:pt x="1634" y="1443"/>
                </a:lnTo>
                <a:lnTo>
                  <a:pt x="1635" y="1443"/>
                </a:lnTo>
                <a:lnTo>
                  <a:pt x="1635" y="1434"/>
                </a:lnTo>
                <a:lnTo>
                  <a:pt x="1640" y="1434"/>
                </a:lnTo>
                <a:lnTo>
                  <a:pt x="1640" y="1426"/>
                </a:lnTo>
                <a:lnTo>
                  <a:pt x="1646" y="1426"/>
                </a:lnTo>
                <a:lnTo>
                  <a:pt x="1646" y="1417"/>
                </a:lnTo>
                <a:lnTo>
                  <a:pt x="1652" y="1417"/>
                </a:lnTo>
                <a:lnTo>
                  <a:pt x="1652" y="1408"/>
                </a:lnTo>
                <a:lnTo>
                  <a:pt x="1657" y="1408"/>
                </a:lnTo>
                <a:lnTo>
                  <a:pt x="1657" y="1399"/>
                </a:lnTo>
                <a:lnTo>
                  <a:pt x="1687" y="1399"/>
                </a:lnTo>
                <a:lnTo>
                  <a:pt x="1687" y="1391"/>
                </a:lnTo>
                <a:lnTo>
                  <a:pt x="1704" y="1391"/>
                </a:lnTo>
                <a:lnTo>
                  <a:pt x="1704" y="1382"/>
                </a:lnTo>
                <a:lnTo>
                  <a:pt x="1718" y="1382"/>
                </a:lnTo>
                <a:lnTo>
                  <a:pt x="1718" y="1373"/>
                </a:lnTo>
                <a:lnTo>
                  <a:pt x="1722" y="1373"/>
                </a:lnTo>
                <a:lnTo>
                  <a:pt x="1722" y="1364"/>
                </a:lnTo>
                <a:lnTo>
                  <a:pt x="1733" y="1364"/>
                </a:lnTo>
                <a:lnTo>
                  <a:pt x="1733" y="1356"/>
                </a:lnTo>
                <a:lnTo>
                  <a:pt x="1750" y="1356"/>
                </a:lnTo>
                <a:lnTo>
                  <a:pt x="1750" y="1347"/>
                </a:lnTo>
                <a:lnTo>
                  <a:pt x="1762" y="1347"/>
                </a:lnTo>
                <a:lnTo>
                  <a:pt x="1762" y="1338"/>
                </a:lnTo>
                <a:lnTo>
                  <a:pt x="1787" y="1338"/>
                </a:lnTo>
                <a:lnTo>
                  <a:pt x="1787" y="1329"/>
                </a:lnTo>
                <a:lnTo>
                  <a:pt x="1789" y="1329"/>
                </a:lnTo>
                <a:lnTo>
                  <a:pt x="1789" y="1321"/>
                </a:lnTo>
                <a:lnTo>
                  <a:pt x="1790" y="1321"/>
                </a:lnTo>
                <a:lnTo>
                  <a:pt x="1790" y="1312"/>
                </a:lnTo>
                <a:lnTo>
                  <a:pt x="1809" y="1312"/>
                </a:lnTo>
                <a:lnTo>
                  <a:pt x="1809" y="1303"/>
                </a:lnTo>
                <a:lnTo>
                  <a:pt x="1829" y="1303"/>
                </a:lnTo>
                <a:lnTo>
                  <a:pt x="1829" y="1295"/>
                </a:lnTo>
                <a:lnTo>
                  <a:pt x="1830" y="1295"/>
                </a:lnTo>
                <a:lnTo>
                  <a:pt x="1830" y="1286"/>
                </a:lnTo>
                <a:lnTo>
                  <a:pt x="1833" y="1286"/>
                </a:lnTo>
                <a:lnTo>
                  <a:pt x="1833" y="1277"/>
                </a:lnTo>
                <a:lnTo>
                  <a:pt x="1841" y="1277"/>
                </a:lnTo>
                <a:lnTo>
                  <a:pt x="1841" y="1268"/>
                </a:lnTo>
                <a:lnTo>
                  <a:pt x="1856" y="1268"/>
                </a:lnTo>
                <a:lnTo>
                  <a:pt x="1856" y="1260"/>
                </a:lnTo>
                <a:lnTo>
                  <a:pt x="1869" y="1260"/>
                </a:lnTo>
                <a:lnTo>
                  <a:pt x="1869" y="1251"/>
                </a:lnTo>
                <a:lnTo>
                  <a:pt x="1870" y="1251"/>
                </a:lnTo>
                <a:lnTo>
                  <a:pt x="1870" y="1242"/>
                </a:lnTo>
                <a:lnTo>
                  <a:pt x="1890" y="1242"/>
                </a:lnTo>
                <a:lnTo>
                  <a:pt x="1890" y="1233"/>
                </a:lnTo>
                <a:lnTo>
                  <a:pt x="1896" y="1233"/>
                </a:lnTo>
                <a:lnTo>
                  <a:pt x="1896" y="1224"/>
                </a:lnTo>
                <a:lnTo>
                  <a:pt x="1898" y="1224"/>
                </a:lnTo>
                <a:lnTo>
                  <a:pt x="1898" y="1216"/>
                </a:lnTo>
                <a:lnTo>
                  <a:pt x="1924" y="1216"/>
                </a:lnTo>
                <a:lnTo>
                  <a:pt x="1924" y="1207"/>
                </a:lnTo>
                <a:lnTo>
                  <a:pt x="1929" y="1207"/>
                </a:lnTo>
                <a:lnTo>
                  <a:pt x="1929" y="1198"/>
                </a:lnTo>
                <a:lnTo>
                  <a:pt x="1931" y="1198"/>
                </a:lnTo>
                <a:lnTo>
                  <a:pt x="1931" y="1189"/>
                </a:lnTo>
                <a:lnTo>
                  <a:pt x="1946" y="1189"/>
                </a:lnTo>
                <a:lnTo>
                  <a:pt x="1946" y="1181"/>
                </a:lnTo>
                <a:lnTo>
                  <a:pt x="1947" y="1181"/>
                </a:lnTo>
                <a:lnTo>
                  <a:pt x="1947" y="1172"/>
                </a:lnTo>
                <a:lnTo>
                  <a:pt x="1952" y="1172"/>
                </a:lnTo>
                <a:lnTo>
                  <a:pt x="1952" y="1163"/>
                </a:lnTo>
                <a:lnTo>
                  <a:pt x="1963" y="1163"/>
                </a:lnTo>
                <a:lnTo>
                  <a:pt x="1963" y="1154"/>
                </a:lnTo>
                <a:lnTo>
                  <a:pt x="1972" y="1154"/>
                </a:lnTo>
                <a:lnTo>
                  <a:pt x="1972" y="1137"/>
                </a:lnTo>
                <a:lnTo>
                  <a:pt x="1974" y="1137"/>
                </a:lnTo>
                <a:lnTo>
                  <a:pt x="1974" y="1128"/>
                </a:lnTo>
                <a:lnTo>
                  <a:pt x="2033" y="1128"/>
                </a:lnTo>
                <a:lnTo>
                  <a:pt x="2033" y="1119"/>
                </a:lnTo>
                <a:lnTo>
                  <a:pt x="2052" y="1119"/>
                </a:lnTo>
                <a:lnTo>
                  <a:pt x="2052" y="1110"/>
                </a:lnTo>
                <a:lnTo>
                  <a:pt x="2059" y="1110"/>
                </a:lnTo>
                <a:lnTo>
                  <a:pt x="2059" y="1102"/>
                </a:lnTo>
                <a:lnTo>
                  <a:pt x="2068" y="1102"/>
                </a:lnTo>
                <a:lnTo>
                  <a:pt x="2068" y="1093"/>
                </a:lnTo>
                <a:lnTo>
                  <a:pt x="2087" y="1093"/>
                </a:lnTo>
                <a:lnTo>
                  <a:pt x="2087" y="1084"/>
                </a:lnTo>
                <a:lnTo>
                  <a:pt x="2105" y="1084"/>
                </a:lnTo>
                <a:lnTo>
                  <a:pt x="2105" y="1075"/>
                </a:lnTo>
                <a:lnTo>
                  <a:pt x="2121" y="1075"/>
                </a:lnTo>
                <a:lnTo>
                  <a:pt x="2121" y="1066"/>
                </a:lnTo>
                <a:lnTo>
                  <a:pt x="2135" y="1066"/>
                </a:lnTo>
                <a:lnTo>
                  <a:pt x="2135" y="1057"/>
                </a:lnTo>
                <a:lnTo>
                  <a:pt x="2143" y="1057"/>
                </a:lnTo>
                <a:lnTo>
                  <a:pt x="2143" y="1048"/>
                </a:lnTo>
                <a:lnTo>
                  <a:pt x="2148" y="1048"/>
                </a:lnTo>
                <a:lnTo>
                  <a:pt x="2148" y="1039"/>
                </a:lnTo>
                <a:lnTo>
                  <a:pt x="2150" y="1039"/>
                </a:lnTo>
                <a:lnTo>
                  <a:pt x="2150" y="1030"/>
                </a:lnTo>
                <a:lnTo>
                  <a:pt x="2151" y="1030"/>
                </a:lnTo>
                <a:lnTo>
                  <a:pt x="2151" y="1022"/>
                </a:lnTo>
                <a:lnTo>
                  <a:pt x="2202" y="1022"/>
                </a:lnTo>
                <a:lnTo>
                  <a:pt x="2202" y="1013"/>
                </a:lnTo>
                <a:lnTo>
                  <a:pt x="2216" y="1013"/>
                </a:lnTo>
                <a:lnTo>
                  <a:pt x="2216" y="1004"/>
                </a:lnTo>
                <a:lnTo>
                  <a:pt x="2222" y="1004"/>
                </a:lnTo>
                <a:lnTo>
                  <a:pt x="2222" y="995"/>
                </a:lnTo>
                <a:lnTo>
                  <a:pt x="2261" y="995"/>
                </a:lnTo>
                <a:lnTo>
                  <a:pt x="2261" y="986"/>
                </a:lnTo>
                <a:lnTo>
                  <a:pt x="2265" y="986"/>
                </a:lnTo>
                <a:lnTo>
                  <a:pt x="2265" y="977"/>
                </a:lnTo>
                <a:lnTo>
                  <a:pt x="2272" y="977"/>
                </a:lnTo>
                <a:lnTo>
                  <a:pt x="2272" y="968"/>
                </a:lnTo>
                <a:lnTo>
                  <a:pt x="2285" y="968"/>
                </a:lnTo>
                <a:lnTo>
                  <a:pt x="2285" y="959"/>
                </a:lnTo>
                <a:lnTo>
                  <a:pt x="2289" y="959"/>
                </a:lnTo>
                <a:lnTo>
                  <a:pt x="2289" y="950"/>
                </a:lnTo>
                <a:lnTo>
                  <a:pt x="2308" y="950"/>
                </a:lnTo>
                <a:lnTo>
                  <a:pt x="2308" y="941"/>
                </a:lnTo>
                <a:lnTo>
                  <a:pt x="2320" y="941"/>
                </a:lnTo>
                <a:lnTo>
                  <a:pt x="2320" y="932"/>
                </a:lnTo>
                <a:lnTo>
                  <a:pt x="2322" y="932"/>
                </a:lnTo>
                <a:lnTo>
                  <a:pt x="2322" y="923"/>
                </a:lnTo>
                <a:lnTo>
                  <a:pt x="2354" y="923"/>
                </a:lnTo>
                <a:lnTo>
                  <a:pt x="2354" y="914"/>
                </a:lnTo>
                <a:lnTo>
                  <a:pt x="2372" y="914"/>
                </a:lnTo>
                <a:lnTo>
                  <a:pt x="2372" y="905"/>
                </a:lnTo>
                <a:lnTo>
                  <a:pt x="2385" y="905"/>
                </a:lnTo>
                <a:lnTo>
                  <a:pt x="2385" y="896"/>
                </a:lnTo>
                <a:lnTo>
                  <a:pt x="2397" y="896"/>
                </a:lnTo>
                <a:lnTo>
                  <a:pt x="2397" y="887"/>
                </a:lnTo>
                <a:lnTo>
                  <a:pt x="2414" y="887"/>
                </a:lnTo>
                <a:lnTo>
                  <a:pt x="2414" y="878"/>
                </a:lnTo>
                <a:lnTo>
                  <a:pt x="2431" y="878"/>
                </a:lnTo>
                <a:lnTo>
                  <a:pt x="2431" y="869"/>
                </a:lnTo>
                <a:lnTo>
                  <a:pt x="2437" y="869"/>
                </a:lnTo>
                <a:lnTo>
                  <a:pt x="2437" y="860"/>
                </a:lnTo>
                <a:lnTo>
                  <a:pt x="2474" y="860"/>
                </a:lnTo>
                <a:lnTo>
                  <a:pt x="2474" y="851"/>
                </a:lnTo>
                <a:lnTo>
                  <a:pt x="2478" y="851"/>
                </a:lnTo>
                <a:lnTo>
                  <a:pt x="2478" y="842"/>
                </a:lnTo>
                <a:lnTo>
                  <a:pt x="2492" y="842"/>
                </a:lnTo>
                <a:lnTo>
                  <a:pt x="2492" y="833"/>
                </a:lnTo>
                <a:lnTo>
                  <a:pt x="2496" y="833"/>
                </a:lnTo>
                <a:lnTo>
                  <a:pt x="2496" y="824"/>
                </a:lnTo>
                <a:lnTo>
                  <a:pt x="2498" y="824"/>
                </a:lnTo>
                <a:lnTo>
                  <a:pt x="2498" y="815"/>
                </a:lnTo>
                <a:lnTo>
                  <a:pt x="2502" y="815"/>
                </a:lnTo>
                <a:lnTo>
                  <a:pt x="2502" y="806"/>
                </a:lnTo>
                <a:lnTo>
                  <a:pt x="2512" y="806"/>
                </a:lnTo>
                <a:lnTo>
                  <a:pt x="2512" y="796"/>
                </a:lnTo>
                <a:lnTo>
                  <a:pt x="2549" y="796"/>
                </a:lnTo>
                <a:lnTo>
                  <a:pt x="2549" y="787"/>
                </a:lnTo>
                <a:lnTo>
                  <a:pt x="2553" y="787"/>
                </a:lnTo>
                <a:lnTo>
                  <a:pt x="2553" y="778"/>
                </a:lnTo>
                <a:lnTo>
                  <a:pt x="2556" y="778"/>
                </a:lnTo>
                <a:lnTo>
                  <a:pt x="2556" y="769"/>
                </a:lnTo>
                <a:lnTo>
                  <a:pt x="2602" y="769"/>
                </a:lnTo>
                <a:lnTo>
                  <a:pt x="2602" y="760"/>
                </a:lnTo>
                <a:lnTo>
                  <a:pt x="2606" y="760"/>
                </a:lnTo>
                <a:lnTo>
                  <a:pt x="2606" y="751"/>
                </a:lnTo>
                <a:lnTo>
                  <a:pt x="2608" y="751"/>
                </a:lnTo>
                <a:lnTo>
                  <a:pt x="2608" y="742"/>
                </a:lnTo>
                <a:lnTo>
                  <a:pt x="2613" y="742"/>
                </a:lnTo>
                <a:lnTo>
                  <a:pt x="2613" y="732"/>
                </a:lnTo>
                <a:lnTo>
                  <a:pt x="2624" y="732"/>
                </a:lnTo>
                <a:lnTo>
                  <a:pt x="2624" y="723"/>
                </a:lnTo>
                <a:lnTo>
                  <a:pt x="2634" y="723"/>
                </a:lnTo>
                <a:lnTo>
                  <a:pt x="2634" y="714"/>
                </a:lnTo>
                <a:lnTo>
                  <a:pt x="2656" y="714"/>
                </a:lnTo>
                <a:lnTo>
                  <a:pt x="2656" y="705"/>
                </a:lnTo>
                <a:lnTo>
                  <a:pt x="2667" y="705"/>
                </a:lnTo>
                <a:lnTo>
                  <a:pt x="2667" y="695"/>
                </a:lnTo>
                <a:lnTo>
                  <a:pt x="2674" y="695"/>
                </a:lnTo>
                <a:lnTo>
                  <a:pt x="2674" y="685"/>
                </a:lnTo>
                <a:lnTo>
                  <a:pt x="2688" y="685"/>
                </a:lnTo>
                <a:lnTo>
                  <a:pt x="2688" y="676"/>
                </a:lnTo>
                <a:lnTo>
                  <a:pt x="2704" y="676"/>
                </a:lnTo>
                <a:lnTo>
                  <a:pt x="2704" y="666"/>
                </a:lnTo>
                <a:lnTo>
                  <a:pt x="2708" y="666"/>
                </a:lnTo>
                <a:lnTo>
                  <a:pt x="2708" y="656"/>
                </a:lnTo>
                <a:lnTo>
                  <a:pt x="2729" y="656"/>
                </a:lnTo>
                <a:lnTo>
                  <a:pt x="2729" y="645"/>
                </a:lnTo>
                <a:lnTo>
                  <a:pt x="2772" y="645"/>
                </a:lnTo>
                <a:lnTo>
                  <a:pt x="2772" y="635"/>
                </a:lnTo>
                <a:lnTo>
                  <a:pt x="2782" y="635"/>
                </a:lnTo>
                <a:lnTo>
                  <a:pt x="2782" y="624"/>
                </a:lnTo>
                <a:lnTo>
                  <a:pt x="2838" y="624"/>
                </a:lnTo>
                <a:lnTo>
                  <a:pt x="2838" y="613"/>
                </a:lnTo>
                <a:lnTo>
                  <a:pt x="2870" y="613"/>
                </a:lnTo>
                <a:lnTo>
                  <a:pt x="2870" y="601"/>
                </a:lnTo>
                <a:lnTo>
                  <a:pt x="2871" y="601"/>
                </a:lnTo>
                <a:lnTo>
                  <a:pt x="2871" y="590"/>
                </a:lnTo>
                <a:lnTo>
                  <a:pt x="2934" y="590"/>
                </a:lnTo>
                <a:lnTo>
                  <a:pt x="2934" y="578"/>
                </a:lnTo>
                <a:lnTo>
                  <a:pt x="3051" y="578"/>
                </a:lnTo>
                <a:lnTo>
                  <a:pt x="3051" y="566"/>
                </a:lnTo>
                <a:lnTo>
                  <a:pt x="3057" y="566"/>
                </a:lnTo>
                <a:lnTo>
                  <a:pt x="3057" y="553"/>
                </a:lnTo>
                <a:lnTo>
                  <a:pt x="3068" y="553"/>
                </a:lnTo>
                <a:lnTo>
                  <a:pt x="3068" y="540"/>
                </a:lnTo>
                <a:lnTo>
                  <a:pt x="3097" y="540"/>
                </a:lnTo>
                <a:lnTo>
                  <a:pt x="3097" y="528"/>
                </a:lnTo>
                <a:lnTo>
                  <a:pt x="3207" y="528"/>
                </a:lnTo>
                <a:lnTo>
                  <a:pt x="3207" y="514"/>
                </a:lnTo>
                <a:lnTo>
                  <a:pt x="3220" y="514"/>
                </a:lnTo>
                <a:lnTo>
                  <a:pt x="3220" y="501"/>
                </a:lnTo>
                <a:lnTo>
                  <a:pt x="3256" y="501"/>
                </a:lnTo>
                <a:lnTo>
                  <a:pt x="3256" y="486"/>
                </a:lnTo>
                <a:lnTo>
                  <a:pt x="3258" y="486"/>
                </a:lnTo>
                <a:lnTo>
                  <a:pt x="3258" y="472"/>
                </a:lnTo>
                <a:lnTo>
                  <a:pt x="3305" y="472"/>
                </a:lnTo>
                <a:lnTo>
                  <a:pt x="3305" y="457"/>
                </a:lnTo>
                <a:lnTo>
                  <a:pt x="3348" y="457"/>
                </a:lnTo>
                <a:lnTo>
                  <a:pt x="3348" y="443"/>
                </a:lnTo>
                <a:lnTo>
                  <a:pt x="3359" y="443"/>
                </a:lnTo>
                <a:lnTo>
                  <a:pt x="3359" y="427"/>
                </a:lnTo>
                <a:lnTo>
                  <a:pt x="3362" y="427"/>
                </a:lnTo>
                <a:lnTo>
                  <a:pt x="3362" y="412"/>
                </a:lnTo>
                <a:lnTo>
                  <a:pt x="3374" y="412"/>
                </a:lnTo>
                <a:lnTo>
                  <a:pt x="3374" y="397"/>
                </a:lnTo>
                <a:lnTo>
                  <a:pt x="3375" y="397"/>
                </a:lnTo>
                <a:lnTo>
                  <a:pt x="3375" y="382"/>
                </a:lnTo>
                <a:lnTo>
                  <a:pt x="3495" y="382"/>
                </a:lnTo>
                <a:lnTo>
                  <a:pt x="3495" y="364"/>
                </a:lnTo>
                <a:lnTo>
                  <a:pt x="3542" y="364"/>
                </a:lnTo>
                <a:lnTo>
                  <a:pt x="3542" y="346"/>
                </a:lnTo>
                <a:lnTo>
                  <a:pt x="3605" y="346"/>
                </a:lnTo>
                <a:lnTo>
                  <a:pt x="3605" y="326"/>
                </a:lnTo>
                <a:lnTo>
                  <a:pt x="3617" y="326"/>
                </a:lnTo>
                <a:lnTo>
                  <a:pt x="3617" y="306"/>
                </a:lnTo>
                <a:lnTo>
                  <a:pt x="3670" y="306"/>
                </a:lnTo>
                <a:lnTo>
                  <a:pt x="3670" y="286"/>
                </a:lnTo>
                <a:lnTo>
                  <a:pt x="3699" y="286"/>
                </a:lnTo>
                <a:lnTo>
                  <a:pt x="3699" y="266"/>
                </a:lnTo>
                <a:lnTo>
                  <a:pt x="3721" y="266"/>
                </a:lnTo>
                <a:lnTo>
                  <a:pt x="3721" y="245"/>
                </a:lnTo>
                <a:lnTo>
                  <a:pt x="3787" y="245"/>
                </a:lnTo>
                <a:lnTo>
                  <a:pt x="3787" y="223"/>
                </a:lnTo>
                <a:lnTo>
                  <a:pt x="3875" y="223"/>
                </a:lnTo>
                <a:lnTo>
                  <a:pt x="3875" y="198"/>
                </a:lnTo>
                <a:lnTo>
                  <a:pt x="3887" y="198"/>
                </a:lnTo>
                <a:lnTo>
                  <a:pt x="3887" y="170"/>
                </a:lnTo>
                <a:lnTo>
                  <a:pt x="3892" y="170"/>
                </a:lnTo>
                <a:lnTo>
                  <a:pt x="3892" y="142"/>
                </a:lnTo>
                <a:lnTo>
                  <a:pt x="4018" y="142"/>
                </a:lnTo>
                <a:lnTo>
                  <a:pt x="4018" y="110"/>
                </a:lnTo>
                <a:lnTo>
                  <a:pt x="4031" y="110"/>
                </a:lnTo>
                <a:lnTo>
                  <a:pt x="4031" y="77"/>
                </a:lnTo>
                <a:lnTo>
                  <a:pt x="4127" y="77"/>
                </a:lnTo>
                <a:lnTo>
                  <a:pt x="4127" y="39"/>
                </a:lnTo>
                <a:lnTo>
                  <a:pt x="4199" y="39"/>
                </a:lnTo>
                <a:lnTo>
                  <a:pt x="4199" y="0"/>
                </a:lnTo>
                <a:lnTo>
                  <a:pt x="4285" y="0"/>
                </a:lnTo>
              </a:path>
            </a:pathLst>
          </a:custGeom>
          <a:noFill/>
          <a:ln w="22225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s-ES" sz="1400" b="1"/>
          </a:p>
        </p:txBody>
      </p:sp>
      <p:sp>
        <p:nvSpPr>
          <p:cNvPr id="11314" name="Freeform 51"/>
          <p:cNvSpPr>
            <a:spLocks/>
          </p:cNvSpPr>
          <p:nvPr/>
        </p:nvSpPr>
        <p:spPr bwMode="auto">
          <a:xfrm flipV="1">
            <a:off x="1738313" y="1829545"/>
            <a:ext cx="5251450" cy="3209925"/>
          </a:xfrm>
          <a:custGeom>
            <a:avLst/>
            <a:gdLst>
              <a:gd name="T0" fmla="*/ 2147483647 w 4285"/>
              <a:gd name="T1" fmla="*/ 2147483647 h 4432"/>
              <a:gd name="T2" fmla="*/ 2147483647 w 4285"/>
              <a:gd name="T3" fmla="*/ 2147483647 h 4432"/>
              <a:gd name="T4" fmla="*/ 2147483647 w 4285"/>
              <a:gd name="T5" fmla="*/ 2147483647 h 4432"/>
              <a:gd name="T6" fmla="*/ 2147483647 w 4285"/>
              <a:gd name="T7" fmla="*/ 2147483647 h 4432"/>
              <a:gd name="T8" fmla="*/ 2147483647 w 4285"/>
              <a:gd name="T9" fmla="*/ 2147483647 h 4432"/>
              <a:gd name="T10" fmla="*/ 2147483647 w 4285"/>
              <a:gd name="T11" fmla="*/ 2147483647 h 4432"/>
              <a:gd name="T12" fmla="*/ 2147483647 w 4285"/>
              <a:gd name="T13" fmla="*/ 2147483647 h 4432"/>
              <a:gd name="T14" fmla="*/ 2147483647 w 4285"/>
              <a:gd name="T15" fmla="*/ 2147483647 h 4432"/>
              <a:gd name="T16" fmla="*/ 2147483647 w 4285"/>
              <a:gd name="T17" fmla="*/ 2147483647 h 4432"/>
              <a:gd name="T18" fmla="*/ 2147483647 w 4285"/>
              <a:gd name="T19" fmla="*/ 2147483647 h 4432"/>
              <a:gd name="T20" fmla="*/ 2147483647 w 4285"/>
              <a:gd name="T21" fmla="*/ 2147483647 h 4432"/>
              <a:gd name="T22" fmla="*/ 2147483647 w 4285"/>
              <a:gd name="T23" fmla="*/ 2147483647 h 4432"/>
              <a:gd name="T24" fmla="*/ 2147483647 w 4285"/>
              <a:gd name="T25" fmla="*/ 2147483647 h 4432"/>
              <a:gd name="T26" fmla="*/ 2147483647 w 4285"/>
              <a:gd name="T27" fmla="*/ 2147483647 h 4432"/>
              <a:gd name="T28" fmla="*/ 2147483647 w 4285"/>
              <a:gd name="T29" fmla="*/ 2147483647 h 4432"/>
              <a:gd name="T30" fmla="*/ 2147483647 w 4285"/>
              <a:gd name="T31" fmla="*/ 2147483647 h 4432"/>
              <a:gd name="T32" fmla="*/ 2147483647 w 4285"/>
              <a:gd name="T33" fmla="*/ 2147483647 h 4432"/>
              <a:gd name="T34" fmla="*/ 2147483647 w 4285"/>
              <a:gd name="T35" fmla="*/ 2147483647 h 4432"/>
              <a:gd name="T36" fmla="*/ 2147483647 w 4285"/>
              <a:gd name="T37" fmla="*/ 2147483647 h 4432"/>
              <a:gd name="T38" fmla="*/ 2147483647 w 4285"/>
              <a:gd name="T39" fmla="*/ 2147483647 h 4432"/>
              <a:gd name="T40" fmla="*/ 2147483647 w 4285"/>
              <a:gd name="T41" fmla="*/ 2147483647 h 4432"/>
              <a:gd name="T42" fmla="*/ 2147483647 w 4285"/>
              <a:gd name="T43" fmla="*/ 2147483647 h 4432"/>
              <a:gd name="T44" fmla="*/ 2147483647 w 4285"/>
              <a:gd name="T45" fmla="*/ 2147483647 h 4432"/>
              <a:gd name="T46" fmla="*/ 2147483647 w 4285"/>
              <a:gd name="T47" fmla="*/ 2147483647 h 4432"/>
              <a:gd name="T48" fmla="*/ 2147483647 w 4285"/>
              <a:gd name="T49" fmla="*/ 2147483647 h 4432"/>
              <a:gd name="T50" fmla="*/ 2147483647 w 4285"/>
              <a:gd name="T51" fmla="*/ 2147483647 h 4432"/>
              <a:gd name="T52" fmla="*/ 2147483647 w 4285"/>
              <a:gd name="T53" fmla="*/ 2147483647 h 4432"/>
              <a:gd name="T54" fmla="*/ 2147483647 w 4285"/>
              <a:gd name="T55" fmla="*/ 2147483647 h 4432"/>
              <a:gd name="T56" fmla="*/ 2147483647 w 4285"/>
              <a:gd name="T57" fmla="*/ 2147483647 h 4432"/>
              <a:gd name="T58" fmla="*/ 2147483647 w 4285"/>
              <a:gd name="T59" fmla="*/ 2147483647 h 4432"/>
              <a:gd name="T60" fmla="*/ 2147483647 w 4285"/>
              <a:gd name="T61" fmla="*/ 2147483647 h 4432"/>
              <a:gd name="T62" fmla="*/ 2147483647 w 4285"/>
              <a:gd name="T63" fmla="*/ 2147483647 h 4432"/>
              <a:gd name="T64" fmla="*/ 2147483647 w 4285"/>
              <a:gd name="T65" fmla="*/ 2147483647 h 4432"/>
              <a:gd name="T66" fmla="*/ 2147483647 w 4285"/>
              <a:gd name="T67" fmla="*/ 2147483647 h 4432"/>
              <a:gd name="T68" fmla="*/ 2147483647 w 4285"/>
              <a:gd name="T69" fmla="*/ 2147483647 h 4432"/>
              <a:gd name="T70" fmla="*/ 2147483647 w 4285"/>
              <a:gd name="T71" fmla="*/ 2147483647 h 4432"/>
              <a:gd name="T72" fmla="*/ 2147483647 w 4285"/>
              <a:gd name="T73" fmla="*/ 2147483647 h 4432"/>
              <a:gd name="T74" fmla="*/ 2147483647 w 4285"/>
              <a:gd name="T75" fmla="*/ 2147483647 h 4432"/>
              <a:gd name="T76" fmla="*/ 2147483647 w 4285"/>
              <a:gd name="T77" fmla="*/ 2147483647 h 4432"/>
              <a:gd name="T78" fmla="*/ 2147483647 w 4285"/>
              <a:gd name="T79" fmla="*/ 2147483647 h 4432"/>
              <a:gd name="T80" fmla="*/ 2147483647 w 4285"/>
              <a:gd name="T81" fmla="*/ 2147483647 h 4432"/>
              <a:gd name="T82" fmla="*/ 2147483647 w 4285"/>
              <a:gd name="T83" fmla="*/ 2147483647 h 4432"/>
              <a:gd name="T84" fmla="*/ 2147483647 w 4285"/>
              <a:gd name="T85" fmla="*/ 2147483647 h 4432"/>
              <a:gd name="T86" fmla="*/ 2147483647 w 4285"/>
              <a:gd name="T87" fmla="*/ 2147483647 h 4432"/>
              <a:gd name="T88" fmla="*/ 2147483647 w 4285"/>
              <a:gd name="T89" fmla="*/ 2147483647 h 4432"/>
              <a:gd name="T90" fmla="*/ 2147483647 w 4285"/>
              <a:gd name="T91" fmla="*/ 2147483647 h 4432"/>
              <a:gd name="T92" fmla="*/ 2147483647 w 4285"/>
              <a:gd name="T93" fmla="*/ 2147483647 h 4432"/>
              <a:gd name="T94" fmla="*/ 2147483647 w 4285"/>
              <a:gd name="T95" fmla="*/ 2147483647 h 4432"/>
              <a:gd name="T96" fmla="*/ 2147483647 w 4285"/>
              <a:gd name="T97" fmla="*/ 2147483647 h 4432"/>
              <a:gd name="T98" fmla="*/ 2147483647 w 4285"/>
              <a:gd name="T99" fmla="*/ 2147483647 h 4432"/>
              <a:gd name="T100" fmla="*/ 2147483647 w 4285"/>
              <a:gd name="T101" fmla="*/ 2147483647 h 4432"/>
              <a:gd name="T102" fmla="*/ 2147483647 w 4285"/>
              <a:gd name="T103" fmla="*/ 2147483647 h 4432"/>
              <a:gd name="T104" fmla="*/ 2147483647 w 4285"/>
              <a:gd name="T105" fmla="*/ 2147483647 h 4432"/>
              <a:gd name="T106" fmla="*/ 2147483647 w 4285"/>
              <a:gd name="T107" fmla="*/ 2147483647 h 4432"/>
              <a:gd name="T108" fmla="*/ 2147483647 w 4285"/>
              <a:gd name="T109" fmla="*/ 2147483647 h 4432"/>
              <a:gd name="T110" fmla="*/ 2147483647 w 4285"/>
              <a:gd name="T111" fmla="*/ 2147483647 h 4432"/>
              <a:gd name="T112" fmla="*/ 2147483647 w 4285"/>
              <a:gd name="T113" fmla="*/ 2147483647 h 4432"/>
              <a:gd name="T114" fmla="*/ 2147483647 w 4285"/>
              <a:gd name="T115" fmla="*/ 2147483647 h 4432"/>
              <a:gd name="T116" fmla="*/ 2147483647 w 4285"/>
              <a:gd name="T117" fmla="*/ 2147483647 h 4432"/>
              <a:gd name="T118" fmla="*/ 2147483647 w 4285"/>
              <a:gd name="T119" fmla="*/ 2147483647 h 4432"/>
              <a:gd name="T120" fmla="*/ 2147483647 w 4285"/>
              <a:gd name="T121" fmla="*/ 2147483647 h 4432"/>
              <a:gd name="T122" fmla="*/ 2147483647 w 4285"/>
              <a:gd name="T123" fmla="*/ 2147483647 h 4432"/>
              <a:gd name="T124" fmla="*/ 2147483647 w 4285"/>
              <a:gd name="T125" fmla="*/ 0 h 443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4285"/>
              <a:gd name="T190" fmla="*/ 0 h 4432"/>
              <a:gd name="T191" fmla="*/ 4285 w 4285"/>
              <a:gd name="T192" fmla="*/ 4432 h 4432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4285" h="4432">
                <a:moveTo>
                  <a:pt x="0" y="4432"/>
                </a:moveTo>
                <a:lnTo>
                  <a:pt x="4" y="4432"/>
                </a:lnTo>
                <a:lnTo>
                  <a:pt x="4" y="4423"/>
                </a:lnTo>
                <a:lnTo>
                  <a:pt x="9" y="4423"/>
                </a:lnTo>
                <a:lnTo>
                  <a:pt x="9" y="4413"/>
                </a:lnTo>
                <a:lnTo>
                  <a:pt x="10" y="4413"/>
                </a:lnTo>
                <a:lnTo>
                  <a:pt x="10" y="4404"/>
                </a:lnTo>
                <a:lnTo>
                  <a:pt x="11" y="4404"/>
                </a:lnTo>
                <a:lnTo>
                  <a:pt x="11" y="4385"/>
                </a:lnTo>
                <a:lnTo>
                  <a:pt x="12" y="4385"/>
                </a:lnTo>
                <a:lnTo>
                  <a:pt x="12" y="4375"/>
                </a:lnTo>
                <a:lnTo>
                  <a:pt x="15" y="4375"/>
                </a:lnTo>
                <a:lnTo>
                  <a:pt x="15" y="4356"/>
                </a:lnTo>
                <a:lnTo>
                  <a:pt x="16" y="4356"/>
                </a:lnTo>
                <a:lnTo>
                  <a:pt x="16" y="4346"/>
                </a:lnTo>
                <a:lnTo>
                  <a:pt x="17" y="4346"/>
                </a:lnTo>
                <a:lnTo>
                  <a:pt x="17" y="4337"/>
                </a:lnTo>
                <a:lnTo>
                  <a:pt x="18" y="4337"/>
                </a:lnTo>
                <a:lnTo>
                  <a:pt x="18" y="4327"/>
                </a:lnTo>
                <a:lnTo>
                  <a:pt x="22" y="4327"/>
                </a:lnTo>
                <a:lnTo>
                  <a:pt x="22" y="4318"/>
                </a:lnTo>
                <a:lnTo>
                  <a:pt x="23" y="4318"/>
                </a:lnTo>
                <a:lnTo>
                  <a:pt x="23" y="4308"/>
                </a:lnTo>
                <a:lnTo>
                  <a:pt x="24" y="4308"/>
                </a:lnTo>
                <a:lnTo>
                  <a:pt x="24" y="4299"/>
                </a:lnTo>
                <a:lnTo>
                  <a:pt x="26" y="4299"/>
                </a:lnTo>
                <a:lnTo>
                  <a:pt x="26" y="4289"/>
                </a:lnTo>
                <a:lnTo>
                  <a:pt x="32" y="4289"/>
                </a:lnTo>
                <a:lnTo>
                  <a:pt x="32" y="4260"/>
                </a:lnTo>
                <a:lnTo>
                  <a:pt x="34" y="4260"/>
                </a:lnTo>
                <a:lnTo>
                  <a:pt x="34" y="4251"/>
                </a:lnTo>
                <a:lnTo>
                  <a:pt x="36" y="4251"/>
                </a:lnTo>
                <a:lnTo>
                  <a:pt x="36" y="4241"/>
                </a:lnTo>
                <a:lnTo>
                  <a:pt x="41" y="4241"/>
                </a:lnTo>
                <a:lnTo>
                  <a:pt x="41" y="4232"/>
                </a:lnTo>
                <a:lnTo>
                  <a:pt x="42" y="4232"/>
                </a:lnTo>
                <a:lnTo>
                  <a:pt x="42" y="4203"/>
                </a:lnTo>
                <a:lnTo>
                  <a:pt x="51" y="4203"/>
                </a:lnTo>
                <a:lnTo>
                  <a:pt x="51" y="4193"/>
                </a:lnTo>
                <a:lnTo>
                  <a:pt x="53" y="4193"/>
                </a:lnTo>
                <a:lnTo>
                  <a:pt x="53" y="4184"/>
                </a:lnTo>
                <a:lnTo>
                  <a:pt x="62" y="4184"/>
                </a:lnTo>
                <a:lnTo>
                  <a:pt x="62" y="4165"/>
                </a:lnTo>
                <a:lnTo>
                  <a:pt x="63" y="4165"/>
                </a:lnTo>
                <a:lnTo>
                  <a:pt x="63" y="4155"/>
                </a:lnTo>
                <a:lnTo>
                  <a:pt x="65" y="4155"/>
                </a:lnTo>
                <a:lnTo>
                  <a:pt x="65" y="4136"/>
                </a:lnTo>
                <a:lnTo>
                  <a:pt x="66" y="4136"/>
                </a:lnTo>
                <a:lnTo>
                  <a:pt x="66" y="4126"/>
                </a:lnTo>
                <a:lnTo>
                  <a:pt x="70" y="4126"/>
                </a:lnTo>
                <a:lnTo>
                  <a:pt x="70" y="4117"/>
                </a:lnTo>
                <a:lnTo>
                  <a:pt x="71" y="4117"/>
                </a:lnTo>
                <a:lnTo>
                  <a:pt x="71" y="4107"/>
                </a:lnTo>
                <a:lnTo>
                  <a:pt x="73" y="4107"/>
                </a:lnTo>
                <a:lnTo>
                  <a:pt x="73" y="4098"/>
                </a:lnTo>
                <a:lnTo>
                  <a:pt x="79" y="4098"/>
                </a:lnTo>
                <a:lnTo>
                  <a:pt x="79" y="4069"/>
                </a:lnTo>
                <a:lnTo>
                  <a:pt x="96" y="4069"/>
                </a:lnTo>
                <a:lnTo>
                  <a:pt x="96" y="4060"/>
                </a:lnTo>
                <a:lnTo>
                  <a:pt x="99" y="4060"/>
                </a:lnTo>
                <a:lnTo>
                  <a:pt x="99" y="4050"/>
                </a:lnTo>
                <a:lnTo>
                  <a:pt x="104" y="4050"/>
                </a:lnTo>
                <a:lnTo>
                  <a:pt x="104" y="4040"/>
                </a:lnTo>
                <a:lnTo>
                  <a:pt x="106" y="4040"/>
                </a:lnTo>
                <a:lnTo>
                  <a:pt x="106" y="4031"/>
                </a:lnTo>
                <a:lnTo>
                  <a:pt x="109" y="4031"/>
                </a:lnTo>
                <a:lnTo>
                  <a:pt x="109" y="4021"/>
                </a:lnTo>
                <a:lnTo>
                  <a:pt x="111" y="4021"/>
                </a:lnTo>
                <a:lnTo>
                  <a:pt x="111" y="4002"/>
                </a:lnTo>
                <a:lnTo>
                  <a:pt x="112" y="4002"/>
                </a:lnTo>
                <a:lnTo>
                  <a:pt x="112" y="3993"/>
                </a:lnTo>
                <a:lnTo>
                  <a:pt x="114" y="3993"/>
                </a:lnTo>
                <a:lnTo>
                  <a:pt x="114" y="3973"/>
                </a:lnTo>
                <a:lnTo>
                  <a:pt x="119" y="3973"/>
                </a:lnTo>
                <a:lnTo>
                  <a:pt x="119" y="3964"/>
                </a:lnTo>
                <a:lnTo>
                  <a:pt x="120" y="3964"/>
                </a:lnTo>
                <a:lnTo>
                  <a:pt x="120" y="3954"/>
                </a:lnTo>
                <a:lnTo>
                  <a:pt x="123" y="3954"/>
                </a:lnTo>
                <a:lnTo>
                  <a:pt x="123" y="3945"/>
                </a:lnTo>
                <a:lnTo>
                  <a:pt x="126" y="3945"/>
                </a:lnTo>
                <a:lnTo>
                  <a:pt x="126" y="3935"/>
                </a:lnTo>
                <a:lnTo>
                  <a:pt x="127" y="3935"/>
                </a:lnTo>
                <a:lnTo>
                  <a:pt x="127" y="3916"/>
                </a:lnTo>
                <a:lnTo>
                  <a:pt x="129" y="3916"/>
                </a:lnTo>
                <a:lnTo>
                  <a:pt x="129" y="3907"/>
                </a:lnTo>
                <a:lnTo>
                  <a:pt x="131" y="3907"/>
                </a:lnTo>
                <a:lnTo>
                  <a:pt x="131" y="3897"/>
                </a:lnTo>
                <a:lnTo>
                  <a:pt x="132" y="3897"/>
                </a:lnTo>
                <a:lnTo>
                  <a:pt x="132" y="3887"/>
                </a:lnTo>
                <a:lnTo>
                  <a:pt x="138" y="3887"/>
                </a:lnTo>
                <a:lnTo>
                  <a:pt x="138" y="3878"/>
                </a:lnTo>
                <a:lnTo>
                  <a:pt x="140" y="3878"/>
                </a:lnTo>
                <a:lnTo>
                  <a:pt x="140" y="3868"/>
                </a:lnTo>
                <a:lnTo>
                  <a:pt x="153" y="3868"/>
                </a:lnTo>
                <a:lnTo>
                  <a:pt x="153" y="3849"/>
                </a:lnTo>
                <a:lnTo>
                  <a:pt x="154" y="3849"/>
                </a:lnTo>
                <a:lnTo>
                  <a:pt x="154" y="3830"/>
                </a:lnTo>
                <a:lnTo>
                  <a:pt x="157" y="3830"/>
                </a:lnTo>
                <a:lnTo>
                  <a:pt x="157" y="3820"/>
                </a:lnTo>
                <a:lnTo>
                  <a:pt x="160" y="3820"/>
                </a:lnTo>
                <a:lnTo>
                  <a:pt x="160" y="3811"/>
                </a:lnTo>
                <a:lnTo>
                  <a:pt x="163" y="3811"/>
                </a:lnTo>
                <a:lnTo>
                  <a:pt x="163" y="3801"/>
                </a:lnTo>
                <a:lnTo>
                  <a:pt x="168" y="3801"/>
                </a:lnTo>
                <a:lnTo>
                  <a:pt x="168" y="3792"/>
                </a:lnTo>
                <a:lnTo>
                  <a:pt x="170" y="3792"/>
                </a:lnTo>
                <a:lnTo>
                  <a:pt x="170" y="3782"/>
                </a:lnTo>
                <a:lnTo>
                  <a:pt x="171" y="3782"/>
                </a:lnTo>
                <a:lnTo>
                  <a:pt x="171" y="3773"/>
                </a:lnTo>
                <a:lnTo>
                  <a:pt x="172" y="3773"/>
                </a:lnTo>
                <a:lnTo>
                  <a:pt x="172" y="3763"/>
                </a:lnTo>
                <a:lnTo>
                  <a:pt x="178" y="3763"/>
                </a:lnTo>
                <a:lnTo>
                  <a:pt x="178" y="3754"/>
                </a:lnTo>
                <a:lnTo>
                  <a:pt x="184" y="3754"/>
                </a:lnTo>
                <a:lnTo>
                  <a:pt x="184" y="3734"/>
                </a:lnTo>
                <a:lnTo>
                  <a:pt x="194" y="3734"/>
                </a:lnTo>
                <a:lnTo>
                  <a:pt x="194" y="3725"/>
                </a:lnTo>
                <a:lnTo>
                  <a:pt x="208" y="3725"/>
                </a:lnTo>
                <a:lnTo>
                  <a:pt x="208" y="3715"/>
                </a:lnTo>
                <a:lnTo>
                  <a:pt x="227" y="3715"/>
                </a:lnTo>
                <a:lnTo>
                  <a:pt x="227" y="3706"/>
                </a:lnTo>
                <a:lnTo>
                  <a:pt x="228" y="3706"/>
                </a:lnTo>
                <a:lnTo>
                  <a:pt x="228" y="3687"/>
                </a:lnTo>
                <a:lnTo>
                  <a:pt x="239" y="3687"/>
                </a:lnTo>
                <a:lnTo>
                  <a:pt x="239" y="3677"/>
                </a:lnTo>
                <a:lnTo>
                  <a:pt x="245" y="3677"/>
                </a:lnTo>
                <a:lnTo>
                  <a:pt x="245" y="3667"/>
                </a:lnTo>
                <a:lnTo>
                  <a:pt x="248" y="3667"/>
                </a:lnTo>
                <a:lnTo>
                  <a:pt x="248" y="3658"/>
                </a:lnTo>
                <a:lnTo>
                  <a:pt x="251" y="3658"/>
                </a:lnTo>
                <a:lnTo>
                  <a:pt x="251" y="3648"/>
                </a:lnTo>
                <a:lnTo>
                  <a:pt x="256" y="3648"/>
                </a:lnTo>
                <a:lnTo>
                  <a:pt x="256" y="3639"/>
                </a:lnTo>
                <a:lnTo>
                  <a:pt x="261" y="3639"/>
                </a:lnTo>
                <a:lnTo>
                  <a:pt x="261" y="3629"/>
                </a:lnTo>
                <a:lnTo>
                  <a:pt x="267" y="3629"/>
                </a:lnTo>
                <a:lnTo>
                  <a:pt x="267" y="3620"/>
                </a:lnTo>
                <a:lnTo>
                  <a:pt x="272" y="3620"/>
                </a:lnTo>
                <a:lnTo>
                  <a:pt x="272" y="3601"/>
                </a:lnTo>
                <a:lnTo>
                  <a:pt x="275" y="3601"/>
                </a:lnTo>
                <a:lnTo>
                  <a:pt x="275" y="3591"/>
                </a:lnTo>
                <a:lnTo>
                  <a:pt x="278" y="3591"/>
                </a:lnTo>
                <a:lnTo>
                  <a:pt x="278" y="3581"/>
                </a:lnTo>
                <a:lnTo>
                  <a:pt x="282" y="3581"/>
                </a:lnTo>
                <a:lnTo>
                  <a:pt x="282" y="3572"/>
                </a:lnTo>
                <a:lnTo>
                  <a:pt x="294" y="3572"/>
                </a:lnTo>
                <a:lnTo>
                  <a:pt x="294" y="3553"/>
                </a:lnTo>
                <a:lnTo>
                  <a:pt x="298" y="3553"/>
                </a:lnTo>
                <a:lnTo>
                  <a:pt x="298" y="3543"/>
                </a:lnTo>
                <a:lnTo>
                  <a:pt x="306" y="3543"/>
                </a:lnTo>
                <a:lnTo>
                  <a:pt x="306" y="3534"/>
                </a:lnTo>
                <a:lnTo>
                  <a:pt x="308" y="3534"/>
                </a:lnTo>
                <a:lnTo>
                  <a:pt x="308" y="3524"/>
                </a:lnTo>
                <a:lnTo>
                  <a:pt x="312" y="3524"/>
                </a:lnTo>
                <a:lnTo>
                  <a:pt x="312" y="3514"/>
                </a:lnTo>
                <a:lnTo>
                  <a:pt x="316" y="3514"/>
                </a:lnTo>
                <a:lnTo>
                  <a:pt x="316" y="3505"/>
                </a:lnTo>
                <a:lnTo>
                  <a:pt x="320" y="3505"/>
                </a:lnTo>
                <a:lnTo>
                  <a:pt x="320" y="3495"/>
                </a:lnTo>
                <a:lnTo>
                  <a:pt x="328" y="3495"/>
                </a:lnTo>
                <a:lnTo>
                  <a:pt x="328" y="3486"/>
                </a:lnTo>
                <a:lnTo>
                  <a:pt x="339" y="3486"/>
                </a:lnTo>
                <a:lnTo>
                  <a:pt x="339" y="3467"/>
                </a:lnTo>
                <a:lnTo>
                  <a:pt x="353" y="3467"/>
                </a:lnTo>
                <a:lnTo>
                  <a:pt x="353" y="3457"/>
                </a:lnTo>
                <a:lnTo>
                  <a:pt x="354" y="3457"/>
                </a:lnTo>
                <a:lnTo>
                  <a:pt x="354" y="3448"/>
                </a:lnTo>
                <a:lnTo>
                  <a:pt x="361" y="3448"/>
                </a:lnTo>
                <a:lnTo>
                  <a:pt x="361" y="3438"/>
                </a:lnTo>
                <a:lnTo>
                  <a:pt x="369" y="3438"/>
                </a:lnTo>
                <a:lnTo>
                  <a:pt x="369" y="3428"/>
                </a:lnTo>
                <a:lnTo>
                  <a:pt x="374" y="3428"/>
                </a:lnTo>
                <a:lnTo>
                  <a:pt x="374" y="3419"/>
                </a:lnTo>
                <a:lnTo>
                  <a:pt x="375" y="3419"/>
                </a:lnTo>
                <a:lnTo>
                  <a:pt x="375" y="3409"/>
                </a:lnTo>
                <a:lnTo>
                  <a:pt x="380" y="3409"/>
                </a:lnTo>
                <a:lnTo>
                  <a:pt x="380" y="3390"/>
                </a:lnTo>
                <a:lnTo>
                  <a:pt x="384" y="3390"/>
                </a:lnTo>
                <a:lnTo>
                  <a:pt x="384" y="3381"/>
                </a:lnTo>
                <a:lnTo>
                  <a:pt x="396" y="3381"/>
                </a:lnTo>
                <a:lnTo>
                  <a:pt x="396" y="3371"/>
                </a:lnTo>
                <a:lnTo>
                  <a:pt x="401" y="3371"/>
                </a:lnTo>
                <a:lnTo>
                  <a:pt x="401" y="3361"/>
                </a:lnTo>
                <a:lnTo>
                  <a:pt x="402" y="3361"/>
                </a:lnTo>
                <a:lnTo>
                  <a:pt x="402" y="3352"/>
                </a:lnTo>
                <a:lnTo>
                  <a:pt x="418" y="3352"/>
                </a:lnTo>
                <a:lnTo>
                  <a:pt x="418" y="3342"/>
                </a:lnTo>
                <a:lnTo>
                  <a:pt x="422" y="3342"/>
                </a:lnTo>
                <a:lnTo>
                  <a:pt x="422" y="3333"/>
                </a:lnTo>
                <a:lnTo>
                  <a:pt x="431" y="3333"/>
                </a:lnTo>
                <a:lnTo>
                  <a:pt x="431" y="3323"/>
                </a:lnTo>
                <a:lnTo>
                  <a:pt x="440" y="3323"/>
                </a:lnTo>
                <a:lnTo>
                  <a:pt x="440" y="3313"/>
                </a:lnTo>
                <a:lnTo>
                  <a:pt x="449" y="3313"/>
                </a:lnTo>
                <a:lnTo>
                  <a:pt x="449" y="3304"/>
                </a:lnTo>
                <a:lnTo>
                  <a:pt x="452" y="3304"/>
                </a:lnTo>
                <a:lnTo>
                  <a:pt x="452" y="3294"/>
                </a:lnTo>
                <a:lnTo>
                  <a:pt x="463" y="3294"/>
                </a:lnTo>
                <a:lnTo>
                  <a:pt x="463" y="3285"/>
                </a:lnTo>
                <a:lnTo>
                  <a:pt x="465" y="3285"/>
                </a:lnTo>
                <a:lnTo>
                  <a:pt x="465" y="3275"/>
                </a:lnTo>
                <a:lnTo>
                  <a:pt x="474" y="3275"/>
                </a:lnTo>
                <a:lnTo>
                  <a:pt x="474" y="3266"/>
                </a:lnTo>
                <a:lnTo>
                  <a:pt x="476" y="3266"/>
                </a:lnTo>
                <a:lnTo>
                  <a:pt x="476" y="3256"/>
                </a:lnTo>
                <a:lnTo>
                  <a:pt x="483" y="3256"/>
                </a:lnTo>
                <a:lnTo>
                  <a:pt x="483" y="3246"/>
                </a:lnTo>
                <a:lnTo>
                  <a:pt x="490" y="3246"/>
                </a:lnTo>
                <a:lnTo>
                  <a:pt x="490" y="3237"/>
                </a:lnTo>
                <a:lnTo>
                  <a:pt x="493" y="3237"/>
                </a:lnTo>
                <a:lnTo>
                  <a:pt x="493" y="3227"/>
                </a:lnTo>
                <a:lnTo>
                  <a:pt x="496" y="3227"/>
                </a:lnTo>
                <a:lnTo>
                  <a:pt x="496" y="3218"/>
                </a:lnTo>
                <a:lnTo>
                  <a:pt x="503" y="3218"/>
                </a:lnTo>
                <a:lnTo>
                  <a:pt x="503" y="3208"/>
                </a:lnTo>
                <a:lnTo>
                  <a:pt x="509" y="3208"/>
                </a:lnTo>
                <a:lnTo>
                  <a:pt x="509" y="3198"/>
                </a:lnTo>
                <a:lnTo>
                  <a:pt x="511" y="3198"/>
                </a:lnTo>
                <a:lnTo>
                  <a:pt x="511" y="3179"/>
                </a:lnTo>
                <a:lnTo>
                  <a:pt x="526" y="3179"/>
                </a:lnTo>
                <a:lnTo>
                  <a:pt x="526" y="3170"/>
                </a:lnTo>
                <a:lnTo>
                  <a:pt x="530" y="3170"/>
                </a:lnTo>
                <a:lnTo>
                  <a:pt x="530" y="3160"/>
                </a:lnTo>
                <a:lnTo>
                  <a:pt x="552" y="3160"/>
                </a:lnTo>
                <a:lnTo>
                  <a:pt x="552" y="3151"/>
                </a:lnTo>
                <a:lnTo>
                  <a:pt x="558" y="3151"/>
                </a:lnTo>
                <a:lnTo>
                  <a:pt x="558" y="3141"/>
                </a:lnTo>
                <a:lnTo>
                  <a:pt x="563" y="3141"/>
                </a:lnTo>
                <a:lnTo>
                  <a:pt x="563" y="3131"/>
                </a:lnTo>
                <a:lnTo>
                  <a:pt x="566" y="3131"/>
                </a:lnTo>
                <a:lnTo>
                  <a:pt x="566" y="3122"/>
                </a:lnTo>
                <a:lnTo>
                  <a:pt x="572" y="3122"/>
                </a:lnTo>
                <a:lnTo>
                  <a:pt x="572" y="3112"/>
                </a:lnTo>
                <a:lnTo>
                  <a:pt x="578" y="3112"/>
                </a:lnTo>
                <a:lnTo>
                  <a:pt x="578" y="3103"/>
                </a:lnTo>
                <a:lnTo>
                  <a:pt x="599" y="3103"/>
                </a:lnTo>
                <a:lnTo>
                  <a:pt x="599" y="3093"/>
                </a:lnTo>
                <a:lnTo>
                  <a:pt x="601" y="3093"/>
                </a:lnTo>
                <a:lnTo>
                  <a:pt x="601" y="3083"/>
                </a:lnTo>
                <a:lnTo>
                  <a:pt x="603" y="3083"/>
                </a:lnTo>
                <a:lnTo>
                  <a:pt x="603" y="3074"/>
                </a:lnTo>
                <a:lnTo>
                  <a:pt x="610" y="3074"/>
                </a:lnTo>
                <a:lnTo>
                  <a:pt x="610" y="3064"/>
                </a:lnTo>
                <a:lnTo>
                  <a:pt x="619" y="3064"/>
                </a:lnTo>
                <a:lnTo>
                  <a:pt x="619" y="3055"/>
                </a:lnTo>
                <a:lnTo>
                  <a:pt x="620" y="3055"/>
                </a:lnTo>
                <a:lnTo>
                  <a:pt x="620" y="3045"/>
                </a:lnTo>
                <a:lnTo>
                  <a:pt x="631" y="3045"/>
                </a:lnTo>
                <a:lnTo>
                  <a:pt x="631" y="3035"/>
                </a:lnTo>
                <a:lnTo>
                  <a:pt x="633" y="3035"/>
                </a:lnTo>
                <a:lnTo>
                  <a:pt x="633" y="3026"/>
                </a:lnTo>
                <a:lnTo>
                  <a:pt x="641" y="3026"/>
                </a:lnTo>
                <a:lnTo>
                  <a:pt x="641" y="3016"/>
                </a:lnTo>
                <a:lnTo>
                  <a:pt x="648" y="3016"/>
                </a:lnTo>
                <a:lnTo>
                  <a:pt x="648" y="2997"/>
                </a:lnTo>
                <a:lnTo>
                  <a:pt x="655" y="2997"/>
                </a:lnTo>
                <a:lnTo>
                  <a:pt x="655" y="2988"/>
                </a:lnTo>
                <a:lnTo>
                  <a:pt x="666" y="2988"/>
                </a:lnTo>
                <a:lnTo>
                  <a:pt x="666" y="2978"/>
                </a:lnTo>
                <a:lnTo>
                  <a:pt x="671" y="2978"/>
                </a:lnTo>
                <a:lnTo>
                  <a:pt x="671" y="2959"/>
                </a:lnTo>
                <a:lnTo>
                  <a:pt x="672" y="2959"/>
                </a:lnTo>
                <a:lnTo>
                  <a:pt x="672" y="2949"/>
                </a:lnTo>
                <a:lnTo>
                  <a:pt x="677" y="2949"/>
                </a:lnTo>
                <a:lnTo>
                  <a:pt x="677" y="2940"/>
                </a:lnTo>
                <a:lnTo>
                  <a:pt x="681" y="2940"/>
                </a:lnTo>
                <a:lnTo>
                  <a:pt x="681" y="2930"/>
                </a:lnTo>
                <a:lnTo>
                  <a:pt x="687" y="2930"/>
                </a:lnTo>
                <a:lnTo>
                  <a:pt x="687" y="2920"/>
                </a:lnTo>
                <a:lnTo>
                  <a:pt x="693" y="2920"/>
                </a:lnTo>
                <a:lnTo>
                  <a:pt x="693" y="2911"/>
                </a:lnTo>
                <a:lnTo>
                  <a:pt x="698" y="2911"/>
                </a:lnTo>
                <a:lnTo>
                  <a:pt x="698" y="2892"/>
                </a:lnTo>
                <a:lnTo>
                  <a:pt x="709" y="2892"/>
                </a:lnTo>
                <a:lnTo>
                  <a:pt x="709" y="2882"/>
                </a:lnTo>
                <a:lnTo>
                  <a:pt x="712" y="2882"/>
                </a:lnTo>
                <a:lnTo>
                  <a:pt x="712" y="2872"/>
                </a:lnTo>
                <a:lnTo>
                  <a:pt x="715" y="2872"/>
                </a:lnTo>
                <a:lnTo>
                  <a:pt x="715" y="2863"/>
                </a:lnTo>
                <a:lnTo>
                  <a:pt x="721" y="2863"/>
                </a:lnTo>
                <a:lnTo>
                  <a:pt x="721" y="2853"/>
                </a:lnTo>
                <a:lnTo>
                  <a:pt x="727" y="2853"/>
                </a:lnTo>
                <a:lnTo>
                  <a:pt x="727" y="2825"/>
                </a:lnTo>
                <a:lnTo>
                  <a:pt x="728" y="2825"/>
                </a:lnTo>
                <a:lnTo>
                  <a:pt x="728" y="2815"/>
                </a:lnTo>
                <a:lnTo>
                  <a:pt x="738" y="2815"/>
                </a:lnTo>
                <a:lnTo>
                  <a:pt x="738" y="2805"/>
                </a:lnTo>
                <a:lnTo>
                  <a:pt x="746" y="2805"/>
                </a:lnTo>
                <a:lnTo>
                  <a:pt x="746" y="2796"/>
                </a:lnTo>
                <a:lnTo>
                  <a:pt x="757" y="2796"/>
                </a:lnTo>
                <a:lnTo>
                  <a:pt x="757" y="2786"/>
                </a:lnTo>
                <a:lnTo>
                  <a:pt x="779" y="2786"/>
                </a:lnTo>
                <a:lnTo>
                  <a:pt x="779" y="2777"/>
                </a:lnTo>
                <a:lnTo>
                  <a:pt x="783" y="2777"/>
                </a:lnTo>
                <a:lnTo>
                  <a:pt x="783" y="2757"/>
                </a:lnTo>
                <a:lnTo>
                  <a:pt x="784" y="2757"/>
                </a:lnTo>
                <a:lnTo>
                  <a:pt x="784" y="2748"/>
                </a:lnTo>
                <a:lnTo>
                  <a:pt x="787" y="2748"/>
                </a:lnTo>
                <a:lnTo>
                  <a:pt x="787" y="2738"/>
                </a:lnTo>
                <a:lnTo>
                  <a:pt x="789" y="2738"/>
                </a:lnTo>
                <a:lnTo>
                  <a:pt x="789" y="2729"/>
                </a:lnTo>
                <a:lnTo>
                  <a:pt x="793" y="2729"/>
                </a:lnTo>
                <a:lnTo>
                  <a:pt x="793" y="2719"/>
                </a:lnTo>
                <a:lnTo>
                  <a:pt x="795" y="2719"/>
                </a:lnTo>
                <a:lnTo>
                  <a:pt x="795" y="2710"/>
                </a:lnTo>
                <a:lnTo>
                  <a:pt x="804" y="2710"/>
                </a:lnTo>
                <a:lnTo>
                  <a:pt x="804" y="2700"/>
                </a:lnTo>
                <a:lnTo>
                  <a:pt x="808" y="2700"/>
                </a:lnTo>
                <a:lnTo>
                  <a:pt x="808" y="2681"/>
                </a:lnTo>
                <a:lnTo>
                  <a:pt x="814" y="2681"/>
                </a:lnTo>
                <a:lnTo>
                  <a:pt x="814" y="2671"/>
                </a:lnTo>
                <a:lnTo>
                  <a:pt x="822" y="2671"/>
                </a:lnTo>
                <a:lnTo>
                  <a:pt x="822" y="2652"/>
                </a:lnTo>
                <a:lnTo>
                  <a:pt x="826" y="2652"/>
                </a:lnTo>
                <a:lnTo>
                  <a:pt x="826" y="2642"/>
                </a:lnTo>
                <a:lnTo>
                  <a:pt x="834" y="2642"/>
                </a:lnTo>
                <a:lnTo>
                  <a:pt x="834" y="2633"/>
                </a:lnTo>
                <a:lnTo>
                  <a:pt x="836" y="2633"/>
                </a:lnTo>
                <a:lnTo>
                  <a:pt x="836" y="2623"/>
                </a:lnTo>
                <a:lnTo>
                  <a:pt x="844" y="2623"/>
                </a:lnTo>
                <a:lnTo>
                  <a:pt x="844" y="2614"/>
                </a:lnTo>
                <a:lnTo>
                  <a:pt x="847" y="2614"/>
                </a:lnTo>
                <a:lnTo>
                  <a:pt x="847" y="2604"/>
                </a:lnTo>
                <a:lnTo>
                  <a:pt x="851" y="2604"/>
                </a:lnTo>
                <a:lnTo>
                  <a:pt x="851" y="2594"/>
                </a:lnTo>
                <a:lnTo>
                  <a:pt x="855" y="2594"/>
                </a:lnTo>
                <a:lnTo>
                  <a:pt x="855" y="2575"/>
                </a:lnTo>
                <a:lnTo>
                  <a:pt x="858" y="2575"/>
                </a:lnTo>
                <a:lnTo>
                  <a:pt x="858" y="2566"/>
                </a:lnTo>
                <a:lnTo>
                  <a:pt x="862" y="2566"/>
                </a:lnTo>
                <a:lnTo>
                  <a:pt x="862" y="2556"/>
                </a:lnTo>
                <a:lnTo>
                  <a:pt x="864" y="2556"/>
                </a:lnTo>
                <a:lnTo>
                  <a:pt x="864" y="2547"/>
                </a:lnTo>
                <a:lnTo>
                  <a:pt x="865" y="2547"/>
                </a:lnTo>
                <a:lnTo>
                  <a:pt x="865" y="2537"/>
                </a:lnTo>
                <a:lnTo>
                  <a:pt x="878" y="2537"/>
                </a:lnTo>
                <a:lnTo>
                  <a:pt x="878" y="2527"/>
                </a:lnTo>
                <a:lnTo>
                  <a:pt x="882" y="2527"/>
                </a:lnTo>
                <a:lnTo>
                  <a:pt x="882" y="2518"/>
                </a:lnTo>
                <a:lnTo>
                  <a:pt x="883" y="2518"/>
                </a:lnTo>
                <a:lnTo>
                  <a:pt x="883" y="2508"/>
                </a:lnTo>
                <a:lnTo>
                  <a:pt x="887" y="2508"/>
                </a:lnTo>
                <a:lnTo>
                  <a:pt x="887" y="2499"/>
                </a:lnTo>
                <a:lnTo>
                  <a:pt x="890" y="2499"/>
                </a:lnTo>
                <a:lnTo>
                  <a:pt x="890" y="2489"/>
                </a:lnTo>
                <a:lnTo>
                  <a:pt x="891" y="2489"/>
                </a:lnTo>
                <a:lnTo>
                  <a:pt x="891" y="2479"/>
                </a:lnTo>
                <a:lnTo>
                  <a:pt x="911" y="2479"/>
                </a:lnTo>
                <a:lnTo>
                  <a:pt x="911" y="2470"/>
                </a:lnTo>
                <a:lnTo>
                  <a:pt x="912" y="2470"/>
                </a:lnTo>
                <a:lnTo>
                  <a:pt x="912" y="2460"/>
                </a:lnTo>
                <a:lnTo>
                  <a:pt x="916" y="2460"/>
                </a:lnTo>
                <a:lnTo>
                  <a:pt x="916" y="2451"/>
                </a:lnTo>
                <a:lnTo>
                  <a:pt x="917" y="2451"/>
                </a:lnTo>
                <a:lnTo>
                  <a:pt x="917" y="2441"/>
                </a:lnTo>
                <a:lnTo>
                  <a:pt x="938" y="2441"/>
                </a:lnTo>
                <a:lnTo>
                  <a:pt x="938" y="2432"/>
                </a:lnTo>
                <a:lnTo>
                  <a:pt x="945" y="2432"/>
                </a:lnTo>
                <a:lnTo>
                  <a:pt x="945" y="2422"/>
                </a:lnTo>
                <a:lnTo>
                  <a:pt x="950" y="2422"/>
                </a:lnTo>
                <a:lnTo>
                  <a:pt x="950" y="2412"/>
                </a:lnTo>
                <a:lnTo>
                  <a:pt x="959" y="2412"/>
                </a:lnTo>
                <a:lnTo>
                  <a:pt x="959" y="2403"/>
                </a:lnTo>
                <a:lnTo>
                  <a:pt x="960" y="2403"/>
                </a:lnTo>
                <a:lnTo>
                  <a:pt x="960" y="2393"/>
                </a:lnTo>
                <a:lnTo>
                  <a:pt x="969" y="2393"/>
                </a:lnTo>
                <a:lnTo>
                  <a:pt x="969" y="2384"/>
                </a:lnTo>
                <a:lnTo>
                  <a:pt x="971" y="2384"/>
                </a:lnTo>
                <a:lnTo>
                  <a:pt x="971" y="2374"/>
                </a:lnTo>
                <a:lnTo>
                  <a:pt x="973" y="2374"/>
                </a:lnTo>
                <a:lnTo>
                  <a:pt x="973" y="2355"/>
                </a:lnTo>
                <a:lnTo>
                  <a:pt x="980" y="2355"/>
                </a:lnTo>
                <a:lnTo>
                  <a:pt x="980" y="2336"/>
                </a:lnTo>
                <a:lnTo>
                  <a:pt x="984" y="2336"/>
                </a:lnTo>
                <a:lnTo>
                  <a:pt x="984" y="2326"/>
                </a:lnTo>
                <a:lnTo>
                  <a:pt x="993" y="2326"/>
                </a:lnTo>
                <a:lnTo>
                  <a:pt x="993" y="2316"/>
                </a:lnTo>
                <a:lnTo>
                  <a:pt x="1011" y="2316"/>
                </a:lnTo>
                <a:lnTo>
                  <a:pt x="1011" y="2307"/>
                </a:lnTo>
                <a:lnTo>
                  <a:pt x="1016" y="2307"/>
                </a:lnTo>
                <a:lnTo>
                  <a:pt x="1016" y="2297"/>
                </a:lnTo>
                <a:lnTo>
                  <a:pt x="1018" y="2297"/>
                </a:lnTo>
                <a:lnTo>
                  <a:pt x="1018" y="2288"/>
                </a:lnTo>
                <a:lnTo>
                  <a:pt x="1023" y="2288"/>
                </a:lnTo>
                <a:lnTo>
                  <a:pt x="1023" y="2269"/>
                </a:lnTo>
                <a:lnTo>
                  <a:pt x="1029" y="2269"/>
                </a:lnTo>
                <a:lnTo>
                  <a:pt x="1029" y="2249"/>
                </a:lnTo>
                <a:lnTo>
                  <a:pt x="1038" y="2249"/>
                </a:lnTo>
                <a:lnTo>
                  <a:pt x="1038" y="2240"/>
                </a:lnTo>
                <a:lnTo>
                  <a:pt x="1046" y="2240"/>
                </a:lnTo>
                <a:lnTo>
                  <a:pt x="1046" y="2221"/>
                </a:lnTo>
                <a:lnTo>
                  <a:pt x="1047" y="2221"/>
                </a:lnTo>
                <a:lnTo>
                  <a:pt x="1047" y="2211"/>
                </a:lnTo>
                <a:lnTo>
                  <a:pt x="1048" y="2211"/>
                </a:lnTo>
                <a:lnTo>
                  <a:pt x="1048" y="2201"/>
                </a:lnTo>
                <a:lnTo>
                  <a:pt x="1051" y="2201"/>
                </a:lnTo>
                <a:lnTo>
                  <a:pt x="1051" y="2192"/>
                </a:lnTo>
                <a:lnTo>
                  <a:pt x="1058" y="2192"/>
                </a:lnTo>
                <a:lnTo>
                  <a:pt x="1058" y="2182"/>
                </a:lnTo>
                <a:lnTo>
                  <a:pt x="1068" y="2182"/>
                </a:lnTo>
                <a:lnTo>
                  <a:pt x="1068" y="2163"/>
                </a:lnTo>
                <a:lnTo>
                  <a:pt x="1070" y="2163"/>
                </a:lnTo>
                <a:lnTo>
                  <a:pt x="1070" y="2153"/>
                </a:lnTo>
                <a:lnTo>
                  <a:pt x="1071" y="2153"/>
                </a:lnTo>
                <a:lnTo>
                  <a:pt x="1071" y="2144"/>
                </a:lnTo>
                <a:lnTo>
                  <a:pt x="1073" y="2144"/>
                </a:lnTo>
                <a:lnTo>
                  <a:pt x="1073" y="2134"/>
                </a:lnTo>
                <a:lnTo>
                  <a:pt x="1079" y="2134"/>
                </a:lnTo>
                <a:lnTo>
                  <a:pt x="1079" y="2125"/>
                </a:lnTo>
                <a:lnTo>
                  <a:pt x="1080" y="2125"/>
                </a:lnTo>
                <a:lnTo>
                  <a:pt x="1080" y="2115"/>
                </a:lnTo>
                <a:lnTo>
                  <a:pt x="1083" y="2115"/>
                </a:lnTo>
                <a:lnTo>
                  <a:pt x="1083" y="2106"/>
                </a:lnTo>
                <a:lnTo>
                  <a:pt x="1087" y="2106"/>
                </a:lnTo>
                <a:lnTo>
                  <a:pt x="1087" y="2096"/>
                </a:lnTo>
                <a:lnTo>
                  <a:pt x="1093" y="2096"/>
                </a:lnTo>
                <a:lnTo>
                  <a:pt x="1093" y="2077"/>
                </a:lnTo>
                <a:lnTo>
                  <a:pt x="1105" y="2077"/>
                </a:lnTo>
                <a:lnTo>
                  <a:pt x="1105" y="2067"/>
                </a:lnTo>
                <a:lnTo>
                  <a:pt x="1108" y="2067"/>
                </a:lnTo>
                <a:lnTo>
                  <a:pt x="1108" y="2058"/>
                </a:lnTo>
                <a:lnTo>
                  <a:pt x="1114" y="2058"/>
                </a:lnTo>
                <a:lnTo>
                  <a:pt x="1114" y="2048"/>
                </a:lnTo>
                <a:lnTo>
                  <a:pt x="1117" y="2048"/>
                </a:lnTo>
                <a:lnTo>
                  <a:pt x="1117" y="2038"/>
                </a:lnTo>
                <a:lnTo>
                  <a:pt x="1125" y="2038"/>
                </a:lnTo>
                <a:lnTo>
                  <a:pt x="1125" y="2019"/>
                </a:lnTo>
                <a:lnTo>
                  <a:pt x="1131" y="2019"/>
                </a:lnTo>
                <a:lnTo>
                  <a:pt x="1131" y="2010"/>
                </a:lnTo>
                <a:lnTo>
                  <a:pt x="1141" y="2010"/>
                </a:lnTo>
                <a:lnTo>
                  <a:pt x="1141" y="2000"/>
                </a:lnTo>
                <a:lnTo>
                  <a:pt x="1169" y="2000"/>
                </a:lnTo>
                <a:lnTo>
                  <a:pt x="1169" y="1991"/>
                </a:lnTo>
                <a:lnTo>
                  <a:pt x="1174" y="1991"/>
                </a:lnTo>
                <a:lnTo>
                  <a:pt x="1174" y="1981"/>
                </a:lnTo>
                <a:lnTo>
                  <a:pt x="1179" y="1981"/>
                </a:lnTo>
                <a:lnTo>
                  <a:pt x="1179" y="1971"/>
                </a:lnTo>
                <a:lnTo>
                  <a:pt x="1181" y="1971"/>
                </a:lnTo>
                <a:lnTo>
                  <a:pt x="1181" y="1962"/>
                </a:lnTo>
                <a:lnTo>
                  <a:pt x="1189" y="1962"/>
                </a:lnTo>
                <a:lnTo>
                  <a:pt x="1189" y="1952"/>
                </a:lnTo>
                <a:lnTo>
                  <a:pt x="1198" y="1952"/>
                </a:lnTo>
                <a:lnTo>
                  <a:pt x="1198" y="1943"/>
                </a:lnTo>
                <a:lnTo>
                  <a:pt x="1210" y="1943"/>
                </a:lnTo>
                <a:lnTo>
                  <a:pt x="1210" y="1933"/>
                </a:lnTo>
                <a:lnTo>
                  <a:pt x="1240" y="1933"/>
                </a:lnTo>
                <a:lnTo>
                  <a:pt x="1240" y="1923"/>
                </a:lnTo>
                <a:lnTo>
                  <a:pt x="1242" y="1923"/>
                </a:lnTo>
                <a:lnTo>
                  <a:pt x="1242" y="1904"/>
                </a:lnTo>
                <a:lnTo>
                  <a:pt x="1263" y="1904"/>
                </a:lnTo>
                <a:lnTo>
                  <a:pt x="1263" y="1895"/>
                </a:lnTo>
                <a:lnTo>
                  <a:pt x="1266" y="1895"/>
                </a:lnTo>
                <a:lnTo>
                  <a:pt x="1266" y="1885"/>
                </a:lnTo>
                <a:lnTo>
                  <a:pt x="1268" y="1885"/>
                </a:lnTo>
                <a:lnTo>
                  <a:pt x="1268" y="1875"/>
                </a:lnTo>
                <a:lnTo>
                  <a:pt x="1275" y="1875"/>
                </a:lnTo>
                <a:lnTo>
                  <a:pt x="1275" y="1856"/>
                </a:lnTo>
                <a:lnTo>
                  <a:pt x="1281" y="1856"/>
                </a:lnTo>
                <a:lnTo>
                  <a:pt x="1281" y="1847"/>
                </a:lnTo>
                <a:lnTo>
                  <a:pt x="1283" y="1847"/>
                </a:lnTo>
                <a:lnTo>
                  <a:pt x="1283" y="1837"/>
                </a:lnTo>
                <a:lnTo>
                  <a:pt x="1287" y="1837"/>
                </a:lnTo>
                <a:lnTo>
                  <a:pt x="1287" y="1818"/>
                </a:lnTo>
                <a:lnTo>
                  <a:pt x="1294" y="1818"/>
                </a:lnTo>
                <a:lnTo>
                  <a:pt x="1294" y="1808"/>
                </a:lnTo>
                <a:lnTo>
                  <a:pt x="1316" y="1808"/>
                </a:lnTo>
                <a:lnTo>
                  <a:pt x="1316" y="1799"/>
                </a:lnTo>
                <a:lnTo>
                  <a:pt x="1322" y="1799"/>
                </a:lnTo>
                <a:lnTo>
                  <a:pt x="1322" y="1789"/>
                </a:lnTo>
                <a:lnTo>
                  <a:pt x="1329" y="1789"/>
                </a:lnTo>
                <a:lnTo>
                  <a:pt x="1329" y="1780"/>
                </a:lnTo>
                <a:lnTo>
                  <a:pt x="1345" y="1780"/>
                </a:lnTo>
                <a:lnTo>
                  <a:pt x="1345" y="1770"/>
                </a:lnTo>
                <a:lnTo>
                  <a:pt x="1349" y="1770"/>
                </a:lnTo>
                <a:lnTo>
                  <a:pt x="1349" y="1760"/>
                </a:lnTo>
                <a:lnTo>
                  <a:pt x="1358" y="1760"/>
                </a:lnTo>
                <a:lnTo>
                  <a:pt x="1358" y="1751"/>
                </a:lnTo>
                <a:lnTo>
                  <a:pt x="1368" y="1751"/>
                </a:lnTo>
                <a:lnTo>
                  <a:pt x="1368" y="1741"/>
                </a:lnTo>
                <a:lnTo>
                  <a:pt x="1377" y="1741"/>
                </a:lnTo>
                <a:lnTo>
                  <a:pt x="1377" y="1732"/>
                </a:lnTo>
                <a:lnTo>
                  <a:pt x="1382" y="1732"/>
                </a:lnTo>
                <a:lnTo>
                  <a:pt x="1382" y="1722"/>
                </a:lnTo>
                <a:lnTo>
                  <a:pt x="1383" y="1722"/>
                </a:lnTo>
                <a:lnTo>
                  <a:pt x="1383" y="1712"/>
                </a:lnTo>
                <a:lnTo>
                  <a:pt x="1395" y="1712"/>
                </a:lnTo>
                <a:lnTo>
                  <a:pt x="1395" y="1703"/>
                </a:lnTo>
                <a:lnTo>
                  <a:pt x="1404" y="1703"/>
                </a:lnTo>
                <a:lnTo>
                  <a:pt x="1404" y="1693"/>
                </a:lnTo>
                <a:lnTo>
                  <a:pt x="1405" y="1693"/>
                </a:lnTo>
                <a:lnTo>
                  <a:pt x="1405" y="1684"/>
                </a:lnTo>
                <a:lnTo>
                  <a:pt x="1426" y="1684"/>
                </a:lnTo>
                <a:lnTo>
                  <a:pt x="1426" y="1674"/>
                </a:lnTo>
                <a:lnTo>
                  <a:pt x="1438" y="1674"/>
                </a:lnTo>
                <a:lnTo>
                  <a:pt x="1438" y="1665"/>
                </a:lnTo>
                <a:lnTo>
                  <a:pt x="1439" y="1665"/>
                </a:lnTo>
                <a:lnTo>
                  <a:pt x="1439" y="1655"/>
                </a:lnTo>
                <a:lnTo>
                  <a:pt x="1447" y="1655"/>
                </a:lnTo>
                <a:lnTo>
                  <a:pt x="1447" y="1645"/>
                </a:lnTo>
                <a:lnTo>
                  <a:pt x="1452" y="1645"/>
                </a:lnTo>
                <a:lnTo>
                  <a:pt x="1452" y="1636"/>
                </a:lnTo>
                <a:lnTo>
                  <a:pt x="1467" y="1636"/>
                </a:lnTo>
                <a:lnTo>
                  <a:pt x="1467" y="1626"/>
                </a:lnTo>
                <a:lnTo>
                  <a:pt x="1497" y="1626"/>
                </a:lnTo>
                <a:lnTo>
                  <a:pt x="1497" y="1617"/>
                </a:lnTo>
                <a:lnTo>
                  <a:pt x="1508" y="1617"/>
                </a:lnTo>
                <a:lnTo>
                  <a:pt x="1508" y="1607"/>
                </a:lnTo>
                <a:lnTo>
                  <a:pt x="1510" y="1607"/>
                </a:lnTo>
                <a:lnTo>
                  <a:pt x="1510" y="1597"/>
                </a:lnTo>
                <a:lnTo>
                  <a:pt x="1514" y="1597"/>
                </a:lnTo>
                <a:lnTo>
                  <a:pt x="1514" y="1588"/>
                </a:lnTo>
                <a:lnTo>
                  <a:pt x="1521" y="1588"/>
                </a:lnTo>
                <a:lnTo>
                  <a:pt x="1521" y="1578"/>
                </a:lnTo>
                <a:lnTo>
                  <a:pt x="1528" y="1578"/>
                </a:lnTo>
                <a:lnTo>
                  <a:pt x="1528" y="1559"/>
                </a:lnTo>
                <a:lnTo>
                  <a:pt x="1544" y="1559"/>
                </a:lnTo>
                <a:lnTo>
                  <a:pt x="1544" y="1550"/>
                </a:lnTo>
                <a:lnTo>
                  <a:pt x="1559" y="1550"/>
                </a:lnTo>
                <a:lnTo>
                  <a:pt x="1559" y="1540"/>
                </a:lnTo>
                <a:lnTo>
                  <a:pt x="1564" y="1540"/>
                </a:lnTo>
                <a:lnTo>
                  <a:pt x="1564" y="1530"/>
                </a:lnTo>
                <a:lnTo>
                  <a:pt x="1574" y="1530"/>
                </a:lnTo>
                <a:lnTo>
                  <a:pt x="1574" y="1521"/>
                </a:lnTo>
                <a:lnTo>
                  <a:pt x="1591" y="1521"/>
                </a:lnTo>
                <a:lnTo>
                  <a:pt x="1591" y="1511"/>
                </a:lnTo>
                <a:lnTo>
                  <a:pt x="1602" y="1511"/>
                </a:lnTo>
                <a:lnTo>
                  <a:pt x="1602" y="1502"/>
                </a:lnTo>
                <a:lnTo>
                  <a:pt x="1606" y="1502"/>
                </a:lnTo>
                <a:lnTo>
                  <a:pt x="1606" y="1492"/>
                </a:lnTo>
                <a:lnTo>
                  <a:pt x="1636" y="1492"/>
                </a:lnTo>
                <a:lnTo>
                  <a:pt x="1636" y="1473"/>
                </a:lnTo>
                <a:lnTo>
                  <a:pt x="1639" y="1473"/>
                </a:lnTo>
                <a:lnTo>
                  <a:pt x="1639" y="1463"/>
                </a:lnTo>
                <a:lnTo>
                  <a:pt x="1648" y="1463"/>
                </a:lnTo>
                <a:lnTo>
                  <a:pt x="1648" y="1454"/>
                </a:lnTo>
                <a:lnTo>
                  <a:pt x="1673" y="1454"/>
                </a:lnTo>
                <a:lnTo>
                  <a:pt x="1673" y="1444"/>
                </a:lnTo>
                <a:lnTo>
                  <a:pt x="1695" y="1444"/>
                </a:lnTo>
                <a:lnTo>
                  <a:pt x="1695" y="1434"/>
                </a:lnTo>
                <a:lnTo>
                  <a:pt x="1704" y="1434"/>
                </a:lnTo>
                <a:lnTo>
                  <a:pt x="1704" y="1425"/>
                </a:lnTo>
                <a:lnTo>
                  <a:pt x="1718" y="1425"/>
                </a:lnTo>
                <a:lnTo>
                  <a:pt x="1718" y="1415"/>
                </a:lnTo>
                <a:lnTo>
                  <a:pt x="1729" y="1415"/>
                </a:lnTo>
                <a:lnTo>
                  <a:pt x="1729" y="1396"/>
                </a:lnTo>
                <a:lnTo>
                  <a:pt x="1733" y="1396"/>
                </a:lnTo>
                <a:lnTo>
                  <a:pt x="1733" y="1387"/>
                </a:lnTo>
                <a:lnTo>
                  <a:pt x="1736" y="1387"/>
                </a:lnTo>
                <a:lnTo>
                  <a:pt x="1736" y="1377"/>
                </a:lnTo>
                <a:lnTo>
                  <a:pt x="1737" y="1377"/>
                </a:lnTo>
                <a:lnTo>
                  <a:pt x="1737" y="1367"/>
                </a:lnTo>
                <a:lnTo>
                  <a:pt x="1740" y="1367"/>
                </a:lnTo>
                <a:lnTo>
                  <a:pt x="1740" y="1358"/>
                </a:lnTo>
                <a:lnTo>
                  <a:pt x="1756" y="1358"/>
                </a:lnTo>
                <a:lnTo>
                  <a:pt x="1756" y="1348"/>
                </a:lnTo>
                <a:lnTo>
                  <a:pt x="1758" y="1348"/>
                </a:lnTo>
                <a:lnTo>
                  <a:pt x="1758" y="1339"/>
                </a:lnTo>
                <a:lnTo>
                  <a:pt x="1771" y="1339"/>
                </a:lnTo>
                <a:lnTo>
                  <a:pt x="1771" y="1329"/>
                </a:lnTo>
                <a:lnTo>
                  <a:pt x="1798" y="1329"/>
                </a:lnTo>
                <a:lnTo>
                  <a:pt x="1798" y="1319"/>
                </a:lnTo>
                <a:lnTo>
                  <a:pt x="1806" y="1319"/>
                </a:lnTo>
                <a:lnTo>
                  <a:pt x="1806" y="1300"/>
                </a:lnTo>
                <a:lnTo>
                  <a:pt x="1809" y="1300"/>
                </a:lnTo>
                <a:lnTo>
                  <a:pt x="1809" y="1291"/>
                </a:lnTo>
                <a:lnTo>
                  <a:pt x="1818" y="1291"/>
                </a:lnTo>
                <a:lnTo>
                  <a:pt x="1818" y="1281"/>
                </a:lnTo>
                <a:lnTo>
                  <a:pt x="1822" y="1281"/>
                </a:lnTo>
                <a:lnTo>
                  <a:pt x="1822" y="1271"/>
                </a:lnTo>
                <a:lnTo>
                  <a:pt x="1825" y="1271"/>
                </a:lnTo>
                <a:lnTo>
                  <a:pt x="1825" y="1262"/>
                </a:lnTo>
                <a:lnTo>
                  <a:pt x="1826" y="1262"/>
                </a:lnTo>
                <a:lnTo>
                  <a:pt x="1826" y="1252"/>
                </a:lnTo>
                <a:lnTo>
                  <a:pt x="1830" y="1252"/>
                </a:lnTo>
                <a:lnTo>
                  <a:pt x="1830" y="1243"/>
                </a:lnTo>
                <a:lnTo>
                  <a:pt x="1831" y="1243"/>
                </a:lnTo>
                <a:lnTo>
                  <a:pt x="1831" y="1233"/>
                </a:lnTo>
                <a:lnTo>
                  <a:pt x="1835" y="1233"/>
                </a:lnTo>
                <a:lnTo>
                  <a:pt x="1835" y="1224"/>
                </a:lnTo>
                <a:lnTo>
                  <a:pt x="1836" y="1224"/>
                </a:lnTo>
                <a:lnTo>
                  <a:pt x="1836" y="1214"/>
                </a:lnTo>
                <a:lnTo>
                  <a:pt x="1838" y="1214"/>
                </a:lnTo>
                <a:lnTo>
                  <a:pt x="1838" y="1204"/>
                </a:lnTo>
                <a:lnTo>
                  <a:pt x="1839" y="1204"/>
                </a:lnTo>
                <a:lnTo>
                  <a:pt x="1839" y="1195"/>
                </a:lnTo>
                <a:lnTo>
                  <a:pt x="1842" y="1195"/>
                </a:lnTo>
                <a:lnTo>
                  <a:pt x="1842" y="1185"/>
                </a:lnTo>
                <a:lnTo>
                  <a:pt x="1844" y="1185"/>
                </a:lnTo>
                <a:lnTo>
                  <a:pt x="1844" y="1166"/>
                </a:lnTo>
                <a:lnTo>
                  <a:pt x="1856" y="1166"/>
                </a:lnTo>
                <a:lnTo>
                  <a:pt x="1856" y="1156"/>
                </a:lnTo>
                <a:lnTo>
                  <a:pt x="1897" y="1156"/>
                </a:lnTo>
                <a:lnTo>
                  <a:pt x="1897" y="1137"/>
                </a:lnTo>
                <a:lnTo>
                  <a:pt x="1905" y="1137"/>
                </a:lnTo>
                <a:lnTo>
                  <a:pt x="1905" y="1128"/>
                </a:lnTo>
                <a:lnTo>
                  <a:pt x="1913" y="1128"/>
                </a:lnTo>
                <a:lnTo>
                  <a:pt x="1913" y="1118"/>
                </a:lnTo>
                <a:lnTo>
                  <a:pt x="1917" y="1118"/>
                </a:lnTo>
                <a:lnTo>
                  <a:pt x="1917" y="1109"/>
                </a:lnTo>
                <a:lnTo>
                  <a:pt x="1918" y="1109"/>
                </a:lnTo>
                <a:lnTo>
                  <a:pt x="1918" y="1099"/>
                </a:lnTo>
                <a:lnTo>
                  <a:pt x="1931" y="1099"/>
                </a:lnTo>
                <a:lnTo>
                  <a:pt x="1931" y="1089"/>
                </a:lnTo>
                <a:lnTo>
                  <a:pt x="1932" y="1089"/>
                </a:lnTo>
                <a:lnTo>
                  <a:pt x="1932" y="1080"/>
                </a:lnTo>
                <a:lnTo>
                  <a:pt x="1937" y="1080"/>
                </a:lnTo>
                <a:lnTo>
                  <a:pt x="1937" y="1070"/>
                </a:lnTo>
                <a:lnTo>
                  <a:pt x="1939" y="1070"/>
                </a:lnTo>
                <a:lnTo>
                  <a:pt x="1939" y="1051"/>
                </a:lnTo>
                <a:lnTo>
                  <a:pt x="1946" y="1051"/>
                </a:lnTo>
                <a:lnTo>
                  <a:pt x="1946" y="1041"/>
                </a:lnTo>
                <a:lnTo>
                  <a:pt x="1950" y="1041"/>
                </a:lnTo>
                <a:lnTo>
                  <a:pt x="1950" y="1032"/>
                </a:lnTo>
                <a:lnTo>
                  <a:pt x="1970" y="1032"/>
                </a:lnTo>
                <a:lnTo>
                  <a:pt x="1970" y="1022"/>
                </a:lnTo>
                <a:lnTo>
                  <a:pt x="1981" y="1022"/>
                </a:lnTo>
                <a:lnTo>
                  <a:pt x="1981" y="1013"/>
                </a:lnTo>
                <a:lnTo>
                  <a:pt x="2006" y="1013"/>
                </a:lnTo>
                <a:lnTo>
                  <a:pt x="2006" y="1003"/>
                </a:lnTo>
                <a:lnTo>
                  <a:pt x="2011" y="1003"/>
                </a:lnTo>
                <a:lnTo>
                  <a:pt x="2011" y="993"/>
                </a:lnTo>
                <a:lnTo>
                  <a:pt x="2012" y="993"/>
                </a:lnTo>
                <a:lnTo>
                  <a:pt x="2012" y="984"/>
                </a:lnTo>
                <a:lnTo>
                  <a:pt x="2039" y="984"/>
                </a:lnTo>
                <a:lnTo>
                  <a:pt x="2039" y="974"/>
                </a:lnTo>
                <a:lnTo>
                  <a:pt x="2059" y="974"/>
                </a:lnTo>
                <a:lnTo>
                  <a:pt x="2059" y="965"/>
                </a:lnTo>
                <a:lnTo>
                  <a:pt x="2079" y="965"/>
                </a:lnTo>
                <a:lnTo>
                  <a:pt x="2079" y="955"/>
                </a:lnTo>
                <a:lnTo>
                  <a:pt x="2087" y="955"/>
                </a:lnTo>
                <a:lnTo>
                  <a:pt x="2087" y="946"/>
                </a:lnTo>
                <a:lnTo>
                  <a:pt x="2093" y="946"/>
                </a:lnTo>
                <a:lnTo>
                  <a:pt x="2093" y="936"/>
                </a:lnTo>
                <a:lnTo>
                  <a:pt x="2114" y="936"/>
                </a:lnTo>
                <a:lnTo>
                  <a:pt x="2114" y="926"/>
                </a:lnTo>
                <a:lnTo>
                  <a:pt x="2132" y="926"/>
                </a:lnTo>
                <a:lnTo>
                  <a:pt x="2132" y="917"/>
                </a:lnTo>
                <a:lnTo>
                  <a:pt x="2142" y="917"/>
                </a:lnTo>
                <a:lnTo>
                  <a:pt x="2142" y="907"/>
                </a:lnTo>
                <a:lnTo>
                  <a:pt x="2163" y="907"/>
                </a:lnTo>
                <a:lnTo>
                  <a:pt x="2163" y="898"/>
                </a:lnTo>
                <a:lnTo>
                  <a:pt x="2168" y="898"/>
                </a:lnTo>
                <a:lnTo>
                  <a:pt x="2168" y="888"/>
                </a:lnTo>
                <a:lnTo>
                  <a:pt x="2169" y="888"/>
                </a:lnTo>
                <a:lnTo>
                  <a:pt x="2169" y="878"/>
                </a:lnTo>
                <a:lnTo>
                  <a:pt x="2181" y="878"/>
                </a:lnTo>
                <a:lnTo>
                  <a:pt x="2181" y="869"/>
                </a:lnTo>
                <a:lnTo>
                  <a:pt x="2183" y="869"/>
                </a:lnTo>
                <a:lnTo>
                  <a:pt x="2183" y="859"/>
                </a:lnTo>
                <a:lnTo>
                  <a:pt x="2196" y="859"/>
                </a:lnTo>
                <a:lnTo>
                  <a:pt x="2196" y="831"/>
                </a:lnTo>
                <a:lnTo>
                  <a:pt x="2203" y="831"/>
                </a:lnTo>
                <a:lnTo>
                  <a:pt x="2203" y="821"/>
                </a:lnTo>
                <a:lnTo>
                  <a:pt x="2205" y="821"/>
                </a:lnTo>
                <a:lnTo>
                  <a:pt x="2205" y="811"/>
                </a:lnTo>
                <a:lnTo>
                  <a:pt x="2208" y="811"/>
                </a:lnTo>
                <a:lnTo>
                  <a:pt x="2208" y="802"/>
                </a:lnTo>
                <a:lnTo>
                  <a:pt x="2209" y="802"/>
                </a:lnTo>
                <a:lnTo>
                  <a:pt x="2209" y="792"/>
                </a:lnTo>
                <a:lnTo>
                  <a:pt x="2224" y="792"/>
                </a:lnTo>
                <a:lnTo>
                  <a:pt x="2224" y="783"/>
                </a:lnTo>
                <a:lnTo>
                  <a:pt x="2232" y="783"/>
                </a:lnTo>
                <a:lnTo>
                  <a:pt x="2232" y="773"/>
                </a:lnTo>
                <a:lnTo>
                  <a:pt x="2251" y="773"/>
                </a:lnTo>
                <a:lnTo>
                  <a:pt x="2251" y="763"/>
                </a:lnTo>
                <a:lnTo>
                  <a:pt x="2277" y="763"/>
                </a:lnTo>
                <a:lnTo>
                  <a:pt x="2277" y="754"/>
                </a:lnTo>
                <a:lnTo>
                  <a:pt x="2283" y="754"/>
                </a:lnTo>
                <a:lnTo>
                  <a:pt x="2283" y="744"/>
                </a:lnTo>
                <a:lnTo>
                  <a:pt x="2297" y="744"/>
                </a:lnTo>
                <a:lnTo>
                  <a:pt x="2297" y="735"/>
                </a:lnTo>
                <a:lnTo>
                  <a:pt x="2299" y="735"/>
                </a:lnTo>
                <a:lnTo>
                  <a:pt x="2299" y="725"/>
                </a:lnTo>
                <a:lnTo>
                  <a:pt x="2308" y="725"/>
                </a:lnTo>
                <a:lnTo>
                  <a:pt x="2308" y="715"/>
                </a:lnTo>
                <a:lnTo>
                  <a:pt x="2319" y="715"/>
                </a:lnTo>
                <a:lnTo>
                  <a:pt x="2319" y="706"/>
                </a:lnTo>
                <a:lnTo>
                  <a:pt x="2332" y="706"/>
                </a:lnTo>
                <a:lnTo>
                  <a:pt x="2332" y="696"/>
                </a:lnTo>
                <a:lnTo>
                  <a:pt x="2340" y="696"/>
                </a:lnTo>
                <a:lnTo>
                  <a:pt x="2340" y="687"/>
                </a:lnTo>
                <a:lnTo>
                  <a:pt x="2349" y="687"/>
                </a:lnTo>
                <a:lnTo>
                  <a:pt x="2349" y="677"/>
                </a:lnTo>
                <a:lnTo>
                  <a:pt x="2364" y="677"/>
                </a:lnTo>
                <a:lnTo>
                  <a:pt x="2364" y="668"/>
                </a:lnTo>
                <a:lnTo>
                  <a:pt x="2381" y="668"/>
                </a:lnTo>
                <a:lnTo>
                  <a:pt x="2381" y="658"/>
                </a:lnTo>
                <a:lnTo>
                  <a:pt x="2403" y="658"/>
                </a:lnTo>
                <a:lnTo>
                  <a:pt x="2403" y="648"/>
                </a:lnTo>
                <a:lnTo>
                  <a:pt x="2425" y="648"/>
                </a:lnTo>
                <a:lnTo>
                  <a:pt x="2425" y="639"/>
                </a:lnTo>
                <a:lnTo>
                  <a:pt x="2433" y="639"/>
                </a:lnTo>
                <a:lnTo>
                  <a:pt x="2433" y="629"/>
                </a:lnTo>
                <a:lnTo>
                  <a:pt x="2439" y="629"/>
                </a:lnTo>
                <a:lnTo>
                  <a:pt x="2439" y="620"/>
                </a:lnTo>
                <a:lnTo>
                  <a:pt x="2484" y="620"/>
                </a:lnTo>
                <a:lnTo>
                  <a:pt x="2484" y="610"/>
                </a:lnTo>
                <a:lnTo>
                  <a:pt x="2494" y="610"/>
                </a:lnTo>
                <a:lnTo>
                  <a:pt x="2494" y="600"/>
                </a:lnTo>
                <a:lnTo>
                  <a:pt x="2506" y="600"/>
                </a:lnTo>
                <a:lnTo>
                  <a:pt x="2506" y="591"/>
                </a:lnTo>
                <a:lnTo>
                  <a:pt x="2522" y="591"/>
                </a:lnTo>
                <a:lnTo>
                  <a:pt x="2522" y="581"/>
                </a:lnTo>
                <a:lnTo>
                  <a:pt x="2550" y="581"/>
                </a:lnTo>
                <a:lnTo>
                  <a:pt x="2550" y="572"/>
                </a:lnTo>
                <a:lnTo>
                  <a:pt x="2562" y="572"/>
                </a:lnTo>
                <a:lnTo>
                  <a:pt x="2562" y="562"/>
                </a:lnTo>
                <a:lnTo>
                  <a:pt x="2577" y="562"/>
                </a:lnTo>
                <a:lnTo>
                  <a:pt x="2577" y="543"/>
                </a:lnTo>
                <a:lnTo>
                  <a:pt x="2586" y="543"/>
                </a:lnTo>
                <a:lnTo>
                  <a:pt x="2586" y="533"/>
                </a:lnTo>
                <a:lnTo>
                  <a:pt x="2618" y="533"/>
                </a:lnTo>
                <a:lnTo>
                  <a:pt x="2618" y="524"/>
                </a:lnTo>
                <a:lnTo>
                  <a:pt x="2623" y="524"/>
                </a:lnTo>
                <a:lnTo>
                  <a:pt x="2623" y="514"/>
                </a:lnTo>
                <a:lnTo>
                  <a:pt x="2645" y="514"/>
                </a:lnTo>
                <a:lnTo>
                  <a:pt x="2645" y="505"/>
                </a:lnTo>
                <a:lnTo>
                  <a:pt x="2650" y="505"/>
                </a:lnTo>
                <a:lnTo>
                  <a:pt x="2650" y="495"/>
                </a:lnTo>
                <a:lnTo>
                  <a:pt x="2660" y="495"/>
                </a:lnTo>
                <a:lnTo>
                  <a:pt x="2660" y="476"/>
                </a:lnTo>
                <a:lnTo>
                  <a:pt x="2692" y="476"/>
                </a:lnTo>
                <a:lnTo>
                  <a:pt x="2692" y="466"/>
                </a:lnTo>
                <a:lnTo>
                  <a:pt x="2704" y="466"/>
                </a:lnTo>
                <a:lnTo>
                  <a:pt x="2704" y="457"/>
                </a:lnTo>
                <a:lnTo>
                  <a:pt x="2713" y="457"/>
                </a:lnTo>
                <a:lnTo>
                  <a:pt x="2713" y="447"/>
                </a:lnTo>
                <a:lnTo>
                  <a:pt x="2725" y="447"/>
                </a:lnTo>
                <a:lnTo>
                  <a:pt x="2725" y="437"/>
                </a:lnTo>
                <a:lnTo>
                  <a:pt x="2764" y="437"/>
                </a:lnTo>
                <a:lnTo>
                  <a:pt x="2764" y="428"/>
                </a:lnTo>
                <a:lnTo>
                  <a:pt x="2776" y="428"/>
                </a:lnTo>
                <a:lnTo>
                  <a:pt x="2776" y="418"/>
                </a:lnTo>
                <a:lnTo>
                  <a:pt x="2778" y="418"/>
                </a:lnTo>
                <a:lnTo>
                  <a:pt x="2778" y="409"/>
                </a:lnTo>
                <a:lnTo>
                  <a:pt x="2780" y="409"/>
                </a:lnTo>
                <a:lnTo>
                  <a:pt x="2780" y="399"/>
                </a:lnTo>
                <a:lnTo>
                  <a:pt x="2798" y="399"/>
                </a:lnTo>
                <a:lnTo>
                  <a:pt x="2798" y="390"/>
                </a:lnTo>
                <a:lnTo>
                  <a:pt x="2838" y="390"/>
                </a:lnTo>
                <a:lnTo>
                  <a:pt x="2838" y="380"/>
                </a:lnTo>
                <a:lnTo>
                  <a:pt x="2852" y="380"/>
                </a:lnTo>
                <a:lnTo>
                  <a:pt x="2852" y="370"/>
                </a:lnTo>
                <a:lnTo>
                  <a:pt x="2861" y="370"/>
                </a:lnTo>
                <a:lnTo>
                  <a:pt x="2861" y="360"/>
                </a:lnTo>
                <a:lnTo>
                  <a:pt x="2881" y="360"/>
                </a:lnTo>
                <a:lnTo>
                  <a:pt x="2881" y="351"/>
                </a:lnTo>
                <a:lnTo>
                  <a:pt x="2927" y="351"/>
                </a:lnTo>
                <a:lnTo>
                  <a:pt x="2927" y="341"/>
                </a:lnTo>
                <a:lnTo>
                  <a:pt x="2951" y="341"/>
                </a:lnTo>
                <a:lnTo>
                  <a:pt x="2951" y="331"/>
                </a:lnTo>
                <a:lnTo>
                  <a:pt x="2974" y="331"/>
                </a:lnTo>
                <a:lnTo>
                  <a:pt x="2974" y="321"/>
                </a:lnTo>
                <a:lnTo>
                  <a:pt x="2994" y="321"/>
                </a:lnTo>
                <a:lnTo>
                  <a:pt x="2994" y="312"/>
                </a:lnTo>
                <a:lnTo>
                  <a:pt x="3002" y="312"/>
                </a:lnTo>
                <a:lnTo>
                  <a:pt x="3002" y="302"/>
                </a:lnTo>
                <a:lnTo>
                  <a:pt x="3017" y="302"/>
                </a:lnTo>
                <a:lnTo>
                  <a:pt x="3017" y="292"/>
                </a:lnTo>
                <a:lnTo>
                  <a:pt x="3050" y="292"/>
                </a:lnTo>
                <a:lnTo>
                  <a:pt x="3050" y="283"/>
                </a:lnTo>
                <a:lnTo>
                  <a:pt x="3053" y="283"/>
                </a:lnTo>
                <a:lnTo>
                  <a:pt x="3053" y="273"/>
                </a:lnTo>
                <a:lnTo>
                  <a:pt x="3081" y="273"/>
                </a:lnTo>
                <a:lnTo>
                  <a:pt x="3081" y="263"/>
                </a:lnTo>
                <a:lnTo>
                  <a:pt x="3087" y="263"/>
                </a:lnTo>
                <a:lnTo>
                  <a:pt x="3087" y="253"/>
                </a:lnTo>
                <a:lnTo>
                  <a:pt x="3094" y="253"/>
                </a:lnTo>
                <a:lnTo>
                  <a:pt x="3094" y="244"/>
                </a:lnTo>
                <a:lnTo>
                  <a:pt x="3122" y="244"/>
                </a:lnTo>
                <a:lnTo>
                  <a:pt x="3122" y="234"/>
                </a:lnTo>
                <a:lnTo>
                  <a:pt x="3134" y="234"/>
                </a:lnTo>
                <a:lnTo>
                  <a:pt x="3134" y="224"/>
                </a:lnTo>
                <a:lnTo>
                  <a:pt x="3162" y="224"/>
                </a:lnTo>
                <a:lnTo>
                  <a:pt x="3162" y="215"/>
                </a:lnTo>
                <a:lnTo>
                  <a:pt x="3169" y="215"/>
                </a:lnTo>
                <a:lnTo>
                  <a:pt x="3169" y="205"/>
                </a:lnTo>
                <a:lnTo>
                  <a:pt x="3192" y="205"/>
                </a:lnTo>
                <a:lnTo>
                  <a:pt x="3192" y="195"/>
                </a:lnTo>
                <a:lnTo>
                  <a:pt x="3263" y="195"/>
                </a:lnTo>
                <a:lnTo>
                  <a:pt x="3263" y="185"/>
                </a:lnTo>
                <a:lnTo>
                  <a:pt x="3278" y="185"/>
                </a:lnTo>
                <a:lnTo>
                  <a:pt x="3278" y="176"/>
                </a:lnTo>
                <a:lnTo>
                  <a:pt x="3295" y="176"/>
                </a:lnTo>
                <a:lnTo>
                  <a:pt x="3295" y="166"/>
                </a:lnTo>
                <a:lnTo>
                  <a:pt x="3322" y="166"/>
                </a:lnTo>
                <a:lnTo>
                  <a:pt x="3322" y="156"/>
                </a:lnTo>
                <a:lnTo>
                  <a:pt x="3373" y="156"/>
                </a:lnTo>
                <a:lnTo>
                  <a:pt x="3373" y="147"/>
                </a:lnTo>
                <a:lnTo>
                  <a:pt x="3420" y="147"/>
                </a:lnTo>
                <a:lnTo>
                  <a:pt x="3420" y="137"/>
                </a:lnTo>
                <a:lnTo>
                  <a:pt x="3467" y="137"/>
                </a:lnTo>
                <a:lnTo>
                  <a:pt x="3467" y="127"/>
                </a:lnTo>
                <a:lnTo>
                  <a:pt x="3517" y="127"/>
                </a:lnTo>
                <a:lnTo>
                  <a:pt x="3517" y="117"/>
                </a:lnTo>
                <a:lnTo>
                  <a:pt x="3541" y="117"/>
                </a:lnTo>
                <a:lnTo>
                  <a:pt x="3541" y="108"/>
                </a:lnTo>
                <a:lnTo>
                  <a:pt x="3552" y="108"/>
                </a:lnTo>
                <a:lnTo>
                  <a:pt x="3552" y="98"/>
                </a:lnTo>
                <a:lnTo>
                  <a:pt x="3606" y="98"/>
                </a:lnTo>
                <a:lnTo>
                  <a:pt x="3606" y="88"/>
                </a:lnTo>
                <a:lnTo>
                  <a:pt x="3612" y="88"/>
                </a:lnTo>
                <a:lnTo>
                  <a:pt x="3612" y="79"/>
                </a:lnTo>
                <a:lnTo>
                  <a:pt x="3625" y="79"/>
                </a:lnTo>
                <a:lnTo>
                  <a:pt x="3625" y="69"/>
                </a:lnTo>
                <a:lnTo>
                  <a:pt x="3645" y="69"/>
                </a:lnTo>
                <a:lnTo>
                  <a:pt x="3645" y="59"/>
                </a:lnTo>
                <a:lnTo>
                  <a:pt x="3815" y="59"/>
                </a:lnTo>
                <a:lnTo>
                  <a:pt x="3815" y="49"/>
                </a:lnTo>
                <a:lnTo>
                  <a:pt x="3858" y="49"/>
                </a:lnTo>
                <a:lnTo>
                  <a:pt x="3858" y="40"/>
                </a:lnTo>
                <a:lnTo>
                  <a:pt x="4153" y="40"/>
                </a:lnTo>
                <a:lnTo>
                  <a:pt x="4153" y="30"/>
                </a:lnTo>
                <a:lnTo>
                  <a:pt x="4208" y="30"/>
                </a:lnTo>
                <a:lnTo>
                  <a:pt x="4208" y="20"/>
                </a:lnTo>
                <a:lnTo>
                  <a:pt x="4215" y="20"/>
                </a:lnTo>
                <a:lnTo>
                  <a:pt x="4215" y="10"/>
                </a:lnTo>
                <a:lnTo>
                  <a:pt x="4218" y="10"/>
                </a:lnTo>
                <a:lnTo>
                  <a:pt x="4218" y="0"/>
                </a:lnTo>
                <a:lnTo>
                  <a:pt x="4285" y="0"/>
                </a:lnTo>
              </a:path>
            </a:pathLst>
          </a:cu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s-ES" sz="1400" b="1"/>
          </a:p>
        </p:txBody>
      </p:sp>
      <p:sp>
        <p:nvSpPr>
          <p:cNvPr id="11315" name="Freeform 52"/>
          <p:cNvSpPr>
            <a:spLocks/>
          </p:cNvSpPr>
          <p:nvPr/>
        </p:nvSpPr>
        <p:spPr bwMode="auto">
          <a:xfrm flipV="1">
            <a:off x="1763713" y="1829545"/>
            <a:ext cx="5251450" cy="3236913"/>
          </a:xfrm>
          <a:custGeom>
            <a:avLst/>
            <a:gdLst>
              <a:gd name="T0" fmla="*/ 2147483647 w 4285"/>
              <a:gd name="T1" fmla="*/ 2147483647 h 4468"/>
              <a:gd name="T2" fmla="*/ 2147483647 w 4285"/>
              <a:gd name="T3" fmla="*/ 2147483647 h 4468"/>
              <a:gd name="T4" fmla="*/ 2147483647 w 4285"/>
              <a:gd name="T5" fmla="*/ 2147483647 h 4468"/>
              <a:gd name="T6" fmla="*/ 2147483647 w 4285"/>
              <a:gd name="T7" fmla="*/ 2147483647 h 4468"/>
              <a:gd name="T8" fmla="*/ 2147483647 w 4285"/>
              <a:gd name="T9" fmla="*/ 2147483647 h 4468"/>
              <a:gd name="T10" fmla="*/ 2147483647 w 4285"/>
              <a:gd name="T11" fmla="*/ 2147483647 h 4468"/>
              <a:gd name="T12" fmla="*/ 2147483647 w 4285"/>
              <a:gd name="T13" fmla="*/ 2147483647 h 4468"/>
              <a:gd name="T14" fmla="*/ 2147483647 w 4285"/>
              <a:gd name="T15" fmla="*/ 2147483647 h 4468"/>
              <a:gd name="T16" fmla="*/ 2147483647 w 4285"/>
              <a:gd name="T17" fmla="*/ 2147483647 h 4468"/>
              <a:gd name="T18" fmla="*/ 2147483647 w 4285"/>
              <a:gd name="T19" fmla="*/ 2147483647 h 4468"/>
              <a:gd name="T20" fmla="*/ 2147483647 w 4285"/>
              <a:gd name="T21" fmla="*/ 2147483647 h 4468"/>
              <a:gd name="T22" fmla="*/ 2147483647 w 4285"/>
              <a:gd name="T23" fmla="*/ 2147483647 h 4468"/>
              <a:gd name="T24" fmla="*/ 2147483647 w 4285"/>
              <a:gd name="T25" fmla="*/ 2147483647 h 4468"/>
              <a:gd name="T26" fmla="*/ 2147483647 w 4285"/>
              <a:gd name="T27" fmla="*/ 2147483647 h 4468"/>
              <a:gd name="T28" fmla="*/ 2147483647 w 4285"/>
              <a:gd name="T29" fmla="*/ 2147483647 h 4468"/>
              <a:gd name="T30" fmla="*/ 2147483647 w 4285"/>
              <a:gd name="T31" fmla="*/ 2147483647 h 4468"/>
              <a:gd name="T32" fmla="*/ 2147483647 w 4285"/>
              <a:gd name="T33" fmla="*/ 2147483647 h 4468"/>
              <a:gd name="T34" fmla="*/ 2147483647 w 4285"/>
              <a:gd name="T35" fmla="*/ 2147483647 h 4468"/>
              <a:gd name="T36" fmla="*/ 2147483647 w 4285"/>
              <a:gd name="T37" fmla="*/ 2147483647 h 4468"/>
              <a:gd name="T38" fmla="*/ 2147483647 w 4285"/>
              <a:gd name="T39" fmla="*/ 2147483647 h 4468"/>
              <a:gd name="T40" fmla="*/ 2147483647 w 4285"/>
              <a:gd name="T41" fmla="*/ 2147483647 h 4468"/>
              <a:gd name="T42" fmla="*/ 2147483647 w 4285"/>
              <a:gd name="T43" fmla="*/ 2147483647 h 4468"/>
              <a:gd name="T44" fmla="*/ 2147483647 w 4285"/>
              <a:gd name="T45" fmla="*/ 2147483647 h 4468"/>
              <a:gd name="T46" fmla="*/ 2147483647 w 4285"/>
              <a:gd name="T47" fmla="*/ 2147483647 h 4468"/>
              <a:gd name="T48" fmla="*/ 2147483647 w 4285"/>
              <a:gd name="T49" fmla="*/ 2147483647 h 4468"/>
              <a:gd name="T50" fmla="*/ 2147483647 w 4285"/>
              <a:gd name="T51" fmla="*/ 2147483647 h 4468"/>
              <a:gd name="T52" fmla="*/ 2147483647 w 4285"/>
              <a:gd name="T53" fmla="*/ 2147483647 h 4468"/>
              <a:gd name="T54" fmla="*/ 2147483647 w 4285"/>
              <a:gd name="T55" fmla="*/ 2147483647 h 4468"/>
              <a:gd name="T56" fmla="*/ 2147483647 w 4285"/>
              <a:gd name="T57" fmla="*/ 2147483647 h 4468"/>
              <a:gd name="T58" fmla="*/ 2147483647 w 4285"/>
              <a:gd name="T59" fmla="*/ 2147483647 h 4468"/>
              <a:gd name="T60" fmla="*/ 2147483647 w 4285"/>
              <a:gd name="T61" fmla="*/ 2147483647 h 4468"/>
              <a:gd name="T62" fmla="*/ 2147483647 w 4285"/>
              <a:gd name="T63" fmla="*/ 2147483647 h 4468"/>
              <a:gd name="T64" fmla="*/ 2147483647 w 4285"/>
              <a:gd name="T65" fmla="*/ 2147483647 h 4468"/>
              <a:gd name="T66" fmla="*/ 2147483647 w 4285"/>
              <a:gd name="T67" fmla="*/ 2147483647 h 4468"/>
              <a:gd name="T68" fmla="*/ 2147483647 w 4285"/>
              <a:gd name="T69" fmla="*/ 2147483647 h 4468"/>
              <a:gd name="T70" fmla="*/ 2147483647 w 4285"/>
              <a:gd name="T71" fmla="*/ 2147483647 h 4468"/>
              <a:gd name="T72" fmla="*/ 2147483647 w 4285"/>
              <a:gd name="T73" fmla="*/ 2147483647 h 4468"/>
              <a:gd name="T74" fmla="*/ 2147483647 w 4285"/>
              <a:gd name="T75" fmla="*/ 2147483647 h 4468"/>
              <a:gd name="T76" fmla="*/ 2147483647 w 4285"/>
              <a:gd name="T77" fmla="*/ 2147483647 h 4468"/>
              <a:gd name="T78" fmla="*/ 2147483647 w 4285"/>
              <a:gd name="T79" fmla="*/ 2147483647 h 4468"/>
              <a:gd name="T80" fmla="*/ 2147483647 w 4285"/>
              <a:gd name="T81" fmla="*/ 2147483647 h 4468"/>
              <a:gd name="T82" fmla="*/ 2147483647 w 4285"/>
              <a:gd name="T83" fmla="*/ 2147483647 h 4468"/>
              <a:gd name="T84" fmla="*/ 2147483647 w 4285"/>
              <a:gd name="T85" fmla="*/ 2147483647 h 4468"/>
              <a:gd name="T86" fmla="*/ 2147483647 w 4285"/>
              <a:gd name="T87" fmla="*/ 2147483647 h 4468"/>
              <a:gd name="T88" fmla="*/ 2147483647 w 4285"/>
              <a:gd name="T89" fmla="*/ 2147483647 h 4468"/>
              <a:gd name="T90" fmla="*/ 2147483647 w 4285"/>
              <a:gd name="T91" fmla="*/ 2147483647 h 4468"/>
              <a:gd name="T92" fmla="*/ 2147483647 w 4285"/>
              <a:gd name="T93" fmla="*/ 2147483647 h 4468"/>
              <a:gd name="T94" fmla="*/ 2147483647 w 4285"/>
              <a:gd name="T95" fmla="*/ 2147483647 h 4468"/>
              <a:gd name="T96" fmla="*/ 2147483647 w 4285"/>
              <a:gd name="T97" fmla="*/ 2147483647 h 4468"/>
              <a:gd name="T98" fmla="*/ 2147483647 w 4285"/>
              <a:gd name="T99" fmla="*/ 2147483647 h 4468"/>
              <a:gd name="T100" fmla="*/ 2147483647 w 4285"/>
              <a:gd name="T101" fmla="*/ 2147483647 h 4468"/>
              <a:gd name="T102" fmla="*/ 2147483647 w 4285"/>
              <a:gd name="T103" fmla="*/ 2147483647 h 4468"/>
              <a:gd name="T104" fmla="*/ 2147483647 w 4285"/>
              <a:gd name="T105" fmla="*/ 2147483647 h 4468"/>
              <a:gd name="T106" fmla="*/ 2147483647 w 4285"/>
              <a:gd name="T107" fmla="*/ 2147483647 h 4468"/>
              <a:gd name="T108" fmla="*/ 2147483647 w 4285"/>
              <a:gd name="T109" fmla="*/ 2147483647 h 4468"/>
              <a:gd name="T110" fmla="*/ 2147483647 w 4285"/>
              <a:gd name="T111" fmla="*/ 2147483647 h 4468"/>
              <a:gd name="T112" fmla="*/ 2147483647 w 4285"/>
              <a:gd name="T113" fmla="*/ 2147483647 h 4468"/>
              <a:gd name="T114" fmla="*/ 2147483647 w 4285"/>
              <a:gd name="T115" fmla="*/ 2147483647 h 4468"/>
              <a:gd name="T116" fmla="*/ 2147483647 w 4285"/>
              <a:gd name="T117" fmla="*/ 2147483647 h 4468"/>
              <a:gd name="T118" fmla="*/ 2147483647 w 4285"/>
              <a:gd name="T119" fmla="*/ 2147483647 h 4468"/>
              <a:gd name="T120" fmla="*/ 2147483647 w 4285"/>
              <a:gd name="T121" fmla="*/ 0 h 446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285"/>
              <a:gd name="T184" fmla="*/ 0 h 4468"/>
              <a:gd name="T185" fmla="*/ 4285 w 4285"/>
              <a:gd name="T186" fmla="*/ 4468 h 4468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285" h="4468">
                <a:moveTo>
                  <a:pt x="0" y="4468"/>
                </a:moveTo>
                <a:lnTo>
                  <a:pt x="1" y="4468"/>
                </a:lnTo>
                <a:lnTo>
                  <a:pt x="1" y="4456"/>
                </a:lnTo>
                <a:lnTo>
                  <a:pt x="3" y="4456"/>
                </a:lnTo>
                <a:lnTo>
                  <a:pt x="3" y="4444"/>
                </a:lnTo>
                <a:lnTo>
                  <a:pt x="8" y="4444"/>
                </a:lnTo>
                <a:lnTo>
                  <a:pt x="8" y="4432"/>
                </a:lnTo>
                <a:lnTo>
                  <a:pt x="15" y="4432"/>
                </a:lnTo>
                <a:lnTo>
                  <a:pt x="15" y="4408"/>
                </a:lnTo>
                <a:lnTo>
                  <a:pt x="17" y="4408"/>
                </a:lnTo>
                <a:lnTo>
                  <a:pt x="17" y="4396"/>
                </a:lnTo>
                <a:lnTo>
                  <a:pt x="24" y="4396"/>
                </a:lnTo>
                <a:lnTo>
                  <a:pt x="24" y="4383"/>
                </a:lnTo>
                <a:lnTo>
                  <a:pt x="26" y="4383"/>
                </a:lnTo>
                <a:lnTo>
                  <a:pt x="26" y="4371"/>
                </a:lnTo>
                <a:lnTo>
                  <a:pt x="28" y="4371"/>
                </a:lnTo>
                <a:lnTo>
                  <a:pt x="28" y="4359"/>
                </a:lnTo>
                <a:lnTo>
                  <a:pt x="29" y="4359"/>
                </a:lnTo>
                <a:lnTo>
                  <a:pt x="29" y="4347"/>
                </a:lnTo>
                <a:lnTo>
                  <a:pt x="35" y="4347"/>
                </a:lnTo>
                <a:lnTo>
                  <a:pt x="35" y="4335"/>
                </a:lnTo>
                <a:lnTo>
                  <a:pt x="42" y="4335"/>
                </a:lnTo>
                <a:lnTo>
                  <a:pt x="42" y="4323"/>
                </a:lnTo>
                <a:lnTo>
                  <a:pt x="45" y="4323"/>
                </a:lnTo>
                <a:lnTo>
                  <a:pt x="45" y="4298"/>
                </a:lnTo>
                <a:lnTo>
                  <a:pt x="46" y="4298"/>
                </a:lnTo>
                <a:lnTo>
                  <a:pt x="46" y="4286"/>
                </a:lnTo>
                <a:lnTo>
                  <a:pt x="48" y="4286"/>
                </a:lnTo>
                <a:lnTo>
                  <a:pt x="48" y="4274"/>
                </a:lnTo>
                <a:lnTo>
                  <a:pt x="49" y="4274"/>
                </a:lnTo>
                <a:lnTo>
                  <a:pt x="49" y="4250"/>
                </a:lnTo>
                <a:lnTo>
                  <a:pt x="52" y="4250"/>
                </a:lnTo>
                <a:lnTo>
                  <a:pt x="52" y="4238"/>
                </a:lnTo>
                <a:lnTo>
                  <a:pt x="53" y="4238"/>
                </a:lnTo>
                <a:lnTo>
                  <a:pt x="53" y="4213"/>
                </a:lnTo>
                <a:lnTo>
                  <a:pt x="62" y="4213"/>
                </a:lnTo>
                <a:lnTo>
                  <a:pt x="62" y="4189"/>
                </a:lnTo>
                <a:lnTo>
                  <a:pt x="63" y="4189"/>
                </a:lnTo>
                <a:lnTo>
                  <a:pt x="63" y="4165"/>
                </a:lnTo>
                <a:lnTo>
                  <a:pt x="64" y="4165"/>
                </a:lnTo>
                <a:lnTo>
                  <a:pt x="64" y="4153"/>
                </a:lnTo>
                <a:lnTo>
                  <a:pt x="65" y="4153"/>
                </a:lnTo>
                <a:lnTo>
                  <a:pt x="65" y="4128"/>
                </a:lnTo>
                <a:lnTo>
                  <a:pt x="68" y="4128"/>
                </a:lnTo>
                <a:lnTo>
                  <a:pt x="68" y="4104"/>
                </a:lnTo>
                <a:lnTo>
                  <a:pt x="70" y="4104"/>
                </a:lnTo>
                <a:lnTo>
                  <a:pt x="70" y="4092"/>
                </a:lnTo>
                <a:lnTo>
                  <a:pt x="71" y="4092"/>
                </a:lnTo>
                <a:lnTo>
                  <a:pt x="71" y="4043"/>
                </a:lnTo>
                <a:lnTo>
                  <a:pt x="72" y="4043"/>
                </a:lnTo>
                <a:lnTo>
                  <a:pt x="72" y="4031"/>
                </a:lnTo>
                <a:lnTo>
                  <a:pt x="73" y="4031"/>
                </a:lnTo>
                <a:lnTo>
                  <a:pt x="73" y="3995"/>
                </a:lnTo>
                <a:lnTo>
                  <a:pt x="76" y="3995"/>
                </a:lnTo>
                <a:lnTo>
                  <a:pt x="76" y="3982"/>
                </a:lnTo>
                <a:lnTo>
                  <a:pt x="77" y="3982"/>
                </a:lnTo>
                <a:lnTo>
                  <a:pt x="77" y="3970"/>
                </a:lnTo>
                <a:lnTo>
                  <a:pt x="82" y="3970"/>
                </a:lnTo>
                <a:lnTo>
                  <a:pt x="82" y="3958"/>
                </a:lnTo>
                <a:lnTo>
                  <a:pt x="86" y="3958"/>
                </a:lnTo>
                <a:lnTo>
                  <a:pt x="86" y="3946"/>
                </a:lnTo>
                <a:lnTo>
                  <a:pt x="88" y="3946"/>
                </a:lnTo>
                <a:lnTo>
                  <a:pt x="88" y="3934"/>
                </a:lnTo>
                <a:lnTo>
                  <a:pt x="89" y="3934"/>
                </a:lnTo>
                <a:lnTo>
                  <a:pt x="89" y="3922"/>
                </a:lnTo>
                <a:lnTo>
                  <a:pt x="91" y="3922"/>
                </a:lnTo>
                <a:lnTo>
                  <a:pt x="91" y="3910"/>
                </a:lnTo>
                <a:lnTo>
                  <a:pt x="92" y="3910"/>
                </a:lnTo>
                <a:lnTo>
                  <a:pt x="92" y="3897"/>
                </a:lnTo>
                <a:lnTo>
                  <a:pt x="95" y="3897"/>
                </a:lnTo>
                <a:lnTo>
                  <a:pt x="95" y="3873"/>
                </a:lnTo>
                <a:lnTo>
                  <a:pt x="103" y="3873"/>
                </a:lnTo>
                <a:lnTo>
                  <a:pt x="103" y="3861"/>
                </a:lnTo>
                <a:lnTo>
                  <a:pt x="105" y="3861"/>
                </a:lnTo>
                <a:lnTo>
                  <a:pt x="105" y="3849"/>
                </a:lnTo>
                <a:lnTo>
                  <a:pt x="119" y="3849"/>
                </a:lnTo>
                <a:lnTo>
                  <a:pt x="119" y="3837"/>
                </a:lnTo>
                <a:lnTo>
                  <a:pt x="125" y="3837"/>
                </a:lnTo>
                <a:lnTo>
                  <a:pt x="125" y="3825"/>
                </a:lnTo>
                <a:lnTo>
                  <a:pt x="126" y="3825"/>
                </a:lnTo>
                <a:lnTo>
                  <a:pt x="126" y="3812"/>
                </a:lnTo>
                <a:lnTo>
                  <a:pt x="133" y="3812"/>
                </a:lnTo>
                <a:lnTo>
                  <a:pt x="133" y="3800"/>
                </a:lnTo>
                <a:lnTo>
                  <a:pt x="136" y="3800"/>
                </a:lnTo>
                <a:lnTo>
                  <a:pt x="136" y="3788"/>
                </a:lnTo>
                <a:lnTo>
                  <a:pt x="137" y="3788"/>
                </a:lnTo>
                <a:lnTo>
                  <a:pt x="137" y="3764"/>
                </a:lnTo>
                <a:lnTo>
                  <a:pt x="140" y="3764"/>
                </a:lnTo>
                <a:lnTo>
                  <a:pt x="140" y="3752"/>
                </a:lnTo>
                <a:lnTo>
                  <a:pt x="141" y="3752"/>
                </a:lnTo>
                <a:lnTo>
                  <a:pt x="141" y="3740"/>
                </a:lnTo>
                <a:lnTo>
                  <a:pt x="150" y="3740"/>
                </a:lnTo>
                <a:lnTo>
                  <a:pt x="150" y="3727"/>
                </a:lnTo>
                <a:lnTo>
                  <a:pt x="156" y="3727"/>
                </a:lnTo>
                <a:lnTo>
                  <a:pt x="156" y="3715"/>
                </a:lnTo>
                <a:lnTo>
                  <a:pt x="157" y="3715"/>
                </a:lnTo>
                <a:lnTo>
                  <a:pt x="157" y="3703"/>
                </a:lnTo>
                <a:lnTo>
                  <a:pt x="163" y="3703"/>
                </a:lnTo>
                <a:lnTo>
                  <a:pt x="163" y="3691"/>
                </a:lnTo>
                <a:lnTo>
                  <a:pt x="166" y="3691"/>
                </a:lnTo>
                <a:lnTo>
                  <a:pt x="166" y="3679"/>
                </a:lnTo>
                <a:lnTo>
                  <a:pt x="167" y="3679"/>
                </a:lnTo>
                <a:lnTo>
                  <a:pt x="167" y="3667"/>
                </a:lnTo>
                <a:lnTo>
                  <a:pt x="187" y="3667"/>
                </a:lnTo>
                <a:lnTo>
                  <a:pt x="187" y="3655"/>
                </a:lnTo>
                <a:lnTo>
                  <a:pt x="195" y="3655"/>
                </a:lnTo>
                <a:lnTo>
                  <a:pt x="195" y="3642"/>
                </a:lnTo>
                <a:lnTo>
                  <a:pt x="198" y="3642"/>
                </a:lnTo>
                <a:lnTo>
                  <a:pt x="198" y="3630"/>
                </a:lnTo>
                <a:lnTo>
                  <a:pt x="213" y="3630"/>
                </a:lnTo>
                <a:lnTo>
                  <a:pt x="213" y="3618"/>
                </a:lnTo>
                <a:lnTo>
                  <a:pt x="225" y="3618"/>
                </a:lnTo>
                <a:lnTo>
                  <a:pt x="225" y="3606"/>
                </a:lnTo>
                <a:lnTo>
                  <a:pt x="239" y="3606"/>
                </a:lnTo>
                <a:lnTo>
                  <a:pt x="239" y="3594"/>
                </a:lnTo>
                <a:lnTo>
                  <a:pt x="247" y="3594"/>
                </a:lnTo>
                <a:lnTo>
                  <a:pt x="247" y="3582"/>
                </a:lnTo>
                <a:lnTo>
                  <a:pt x="249" y="3582"/>
                </a:lnTo>
                <a:lnTo>
                  <a:pt x="249" y="3569"/>
                </a:lnTo>
                <a:lnTo>
                  <a:pt x="256" y="3569"/>
                </a:lnTo>
                <a:lnTo>
                  <a:pt x="256" y="3557"/>
                </a:lnTo>
                <a:lnTo>
                  <a:pt x="260" y="3557"/>
                </a:lnTo>
                <a:lnTo>
                  <a:pt x="260" y="3545"/>
                </a:lnTo>
                <a:lnTo>
                  <a:pt x="268" y="3545"/>
                </a:lnTo>
                <a:lnTo>
                  <a:pt x="268" y="3533"/>
                </a:lnTo>
                <a:lnTo>
                  <a:pt x="276" y="3533"/>
                </a:lnTo>
                <a:lnTo>
                  <a:pt x="276" y="3509"/>
                </a:lnTo>
                <a:lnTo>
                  <a:pt x="279" y="3509"/>
                </a:lnTo>
                <a:lnTo>
                  <a:pt x="279" y="3484"/>
                </a:lnTo>
                <a:lnTo>
                  <a:pt x="281" y="3484"/>
                </a:lnTo>
                <a:lnTo>
                  <a:pt x="281" y="3472"/>
                </a:lnTo>
                <a:lnTo>
                  <a:pt x="288" y="3472"/>
                </a:lnTo>
                <a:lnTo>
                  <a:pt x="288" y="3460"/>
                </a:lnTo>
                <a:lnTo>
                  <a:pt x="293" y="3460"/>
                </a:lnTo>
                <a:lnTo>
                  <a:pt x="293" y="3448"/>
                </a:lnTo>
                <a:lnTo>
                  <a:pt x="294" y="3448"/>
                </a:lnTo>
                <a:lnTo>
                  <a:pt x="294" y="3436"/>
                </a:lnTo>
                <a:lnTo>
                  <a:pt x="295" y="3436"/>
                </a:lnTo>
                <a:lnTo>
                  <a:pt x="295" y="3424"/>
                </a:lnTo>
                <a:lnTo>
                  <a:pt x="299" y="3424"/>
                </a:lnTo>
                <a:lnTo>
                  <a:pt x="299" y="3412"/>
                </a:lnTo>
                <a:lnTo>
                  <a:pt x="309" y="3412"/>
                </a:lnTo>
                <a:lnTo>
                  <a:pt x="309" y="3399"/>
                </a:lnTo>
                <a:lnTo>
                  <a:pt x="310" y="3399"/>
                </a:lnTo>
                <a:lnTo>
                  <a:pt x="310" y="3387"/>
                </a:lnTo>
                <a:lnTo>
                  <a:pt x="312" y="3387"/>
                </a:lnTo>
                <a:lnTo>
                  <a:pt x="312" y="3375"/>
                </a:lnTo>
                <a:lnTo>
                  <a:pt x="320" y="3375"/>
                </a:lnTo>
                <a:lnTo>
                  <a:pt x="320" y="3363"/>
                </a:lnTo>
                <a:lnTo>
                  <a:pt x="321" y="3363"/>
                </a:lnTo>
                <a:lnTo>
                  <a:pt x="321" y="3351"/>
                </a:lnTo>
                <a:lnTo>
                  <a:pt x="334" y="3351"/>
                </a:lnTo>
                <a:lnTo>
                  <a:pt x="334" y="3339"/>
                </a:lnTo>
                <a:lnTo>
                  <a:pt x="337" y="3339"/>
                </a:lnTo>
                <a:lnTo>
                  <a:pt x="337" y="3327"/>
                </a:lnTo>
                <a:lnTo>
                  <a:pt x="354" y="3327"/>
                </a:lnTo>
                <a:lnTo>
                  <a:pt x="354" y="3314"/>
                </a:lnTo>
                <a:lnTo>
                  <a:pt x="357" y="3314"/>
                </a:lnTo>
                <a:lnTo>
                  <a:pt x="357" y="3302"/>
                </a:lnTo>
                <a:lnTo>
                  <a:pt x="359" y="3302"/>
                </a:lnTo>
                <a:lnTo>
                  <a:pt x="359" y="3290"/>
                </a:lnTo>
                <a:lnTo>
                  <a:pt x="368" y="3290"/>
                </a:lnTo>
                <a:lnTo>
                  <a:pt x="368" y="3278"/>
                </a:lnTo>
                <a:lnTo>
                  <a:pt x="373" y="3278"/>
                </a:lnTo>
                <a:lnTo>
                  <a:pt x="373" y="3266"/>
                </a:lnTo>
                <a:lnTo>
                  <a:pt x="376" y="3266"/>
                </a:lnTo>
                <a:lnTo>
                  <a:pt x="376" y="3254"/>
                </a:lnTo>
                <a:lnTo>
                  <a:pt x="377" y="3254"/>
                </a:lnTo>
                <a:lnTo>
                  <a:pt x="377" y="3241"/>
                </a:lnTo>
                <a:lnTo>
                  <a:pt x="383" y="3241"/>
                </a:lnTo>
                <a:lnTo>
                  <a:pt x="383" y="3229"/>
                </a:lnTo>
                <a:lnTo>
                  <a:pt x="384" y="3229"/>
                </a:lnTo>
                <a:lnTo>
                  <a:pt x="384" y="3217"/>
                </a:lnTo>
                <a:lnTo>
                  <a:pt x="390" y="3217"/>
                </a:lnTo>
                <a:lnTo>
                  <a:pt x="390" y="3193"/>
                </a:lnTo>
                <a:lnTo>
                  <a:pt x="397" y="3193"/>
                </a:lnTo>
                <a:lnTo>
                  <a:pt x="397" y="3181"/>
                </a:lnTo>
                <a:lnTo>
                  <a:pt x="398" y="3181"/>
                </a:lnTo>
                <a:lnTo>
                  <a:pt x="398" y="3169"/>
                </a:lnTo>
                <a:lnTo>
                  <a:pt x="403" y="3169"/>
                </a:lnTo>
                <a:lnTo>
                  <a:pt x="403" y="3156"/>
                </a:lnTo>
                <a:lnTo>
                  <a:pt x="404" y="3156"/>
                </a:lnTo>
                <a:lnTo>
                  <a:pt x="404" y="3144"/>
                </a:lnTo>
                <a:lnTo>
                  <a:pt x="413" y="3144"/>
                </a:lnTo>
                <a:lnTo>
                  <a:pt x="413" y="3132"/>
                </a:lnTo>
                <a:lnTo>
                  <a:pt x="417" y="3132"/>
                </a:lnTo>
                <a:lnTo>
                  <a:pt x="417" y="3120"/>
                </a:lnTo>
                <a:lnTo>
                  <a:pt x="434" y="3120"/>
                </a:lnTo>
                <a:lnTo>
                  <a:pt x="434" y="3108"/>
                </a:lnTo>
                <a:lnTo>
                  <a:pt x="440" y="3108"/>
                </a:lnTo>
                <a:lnTo>
                  <a:pt x="440" y="3096"/>
                </a:lnTo>
                <a:lnTo>
                  <a:pt x="444" y="3096"/>
                </a:lnTo>
                <a:lnTo>
                  <a:pt x="444" y="3084"/>
                </a:lnTo>
                <a:lnTo>
                  <a:pt x="463" y="3084"/>
                </a:lnTo>
                <a:lnTo>
                  <a:pt x="463" y="3071"/>
                </a:lnTo>
                <a:lnTo>
                  <a:pt x="464" y="3071"/>
                </a:lnTo>
                <a:lnTo>
                  <a:pt x="464" y="3059"/>
                </a:lnTo>
                <a:lnTo>
                  <a:pt x="465" y="3059"/>
                </a:lnTo>
                <a:lnTo>
                  <a:pt x="465" y="3047"/>
                </a:lnTo>
                <a:lnTo>
                  <a:pt x="469" y="3047"/>
                </a:lnTo>
                <a:lnTo>
                  <a:pt x="469" y="3023"/>
                </a:lnTo>
                <a:lnTo>
                  <a:pt x="470" y="3023"/>
                </a:lnTo>
                <a:lnTo>
                  <a:pt x="470" y="3011"/>
                </a:lnTo>
                <a:lnTo>
                  <a:pt x="471" y="3011"/>
                </a:lnTo>
                <a:lnTo>
                  <a:pt x="471" y="2999"/>
                </a:lnTo>
                <a:lnTo>
                  <a:pt x="472" y="2999"/>
                </a:lnTo>
                <a:lnTo>
                  <a:pt x="472" y="2986"/>
                </a:lnTo>
                <a:lnTo>
                  <a:pt x="477" y="2986"/>
                </a:lnTo>
                <a:lnTo>
                  <a:pt x="477" y="2974"/>
                </a:lnTo>
                <a:lnTo>
                  <a:pt x="479" y="2974"/>
                </a:lnTo>
                <a:lnTo>
                  <a:pt x="479" y="2962"/>
                </a:lnTo>
                <a:lnTo>
                  <a:pt x="483" y="2962"/>
                </a:lnTo>
                <a:lnTo>
                  <a:pt x="483" y="2950"/>
                </a:lnTo>
                <a:lnTo>
                  <a:pt x="499" y="2950"/>
                </a:lnTo>
                <a:lnTo>
                  <a:pt x="499" y="2938"/>
                </a:lnTo>
                <a:lnTo>
                  <a:pt x="509" y="2938"/>
                </a:lnTo>
                <a:lnTo>
                  <a:pt x="509" y="2926"/>
                </a:lnTo>
                <a:lnTo>
                  <a:pt x="515" y="2926"/>
                </a:lnTo>
                <a:lnTo>
                  <a:pt x="515" y="2913"/>
                </a:lnTo>
                <a:lnTo>
                  <a:pt x="519" y="2913"/>
                </a:lnTo>
                <a:lnTo>
                  <a:pt x="519" y="2901"/>
                </a:lnTo>
                <a:lnTo>
                  <a:pt x="520" y="2901"/>
                </a:lnTo>
                <a:lnTo>
                  <a:pt x="520" y="2889"/>
                </a:lnTo>
                <a:lnTo>
                  <a:pt x="522" y="2889"/>
                </a:lnTo>
                <a:lnTo>
                  <a:pt x="522" y="2877"/>
                </a:lnTo>
                <a:lnTo>
                  <a:pt x="524" y="2877"/>
                </a:lnTo>
                <a:lnTo>
                  <a:pt x="524" y="2865"/>
                </a:lnTo>
                <a:lnTo>
                  <a:pt x="530" y="2865"/>
                </a:lnTo>
                <a:lnTo>
                  <a:pt x="530" y="2853"/>
                </a:lnTo>
                <a:lnTo>
                  <a:pt x="537" y="2853"/>
                </a:lnTo>
                <a:lnTo>
                  <a:pt x="537" y="2841"/>
                </a:lnTo>
                <a:lnTo>
                  <a:pt x="539" y="2841"/>
                </a:lnTo>
                <a:lnTo>
                  <a:pt x="539" y="2828"/>
                </a:lnTo>
                <a:lnTo>
                  <a:pt x="544" y="2828"/>
                </a:lnTo>
                <a:lnTo>
                  <a:pt x="544" y="2816"/>
                </a:lnTo>
                <a:lnTo>
                  <a:pt x="557" y="2816"/>
                </a:lnTo>
                <a:lnTo>
                  <a:pt x="557" y="2804"/>
                </a:lnTo>
                <a:lnTo>
                  <a:pt x="569" y="2804"/>
                </a:lnTo>
                <a:lnTo>
                  <a:pt x="569" y="2792"/>
                </a:lnTo>
                <a:lnTo>
                  <a:pt x="591" y="2792"/>
                </a:lnTo>
                <a:lnTo>
                  <a:pt x="591" y="2780"/>
                </a:lnTo>
                <a:lnTo>
                  <a:pt x="598" y="2780"/>
                </a:lnTo>
                <a:lnTo>
                  <a:pt x="598" y="2768"/>
                </a:lnTo>
                <a:lnTo>
                  <a:pt x="599" y="2768"/>
                </a:lnTo>
                <a:lnTo>
                  <a:pt x="599" y="2756"/>
                </a:lnTo>
                <a:lnTo>
                  <a:pt x="601" y="2756"/>
                </a:lnTo>
                <a:lnTo>
                  <a:pt x="601" y="2743"/>
                </a:lnTo>
                <a:lnTo>
                  <a:pt x="604" y="2743"/>
                </a:lnTo>
                <a:lnTo>
                  <a:pt x="604" y="2731"/>
                </a:lnTo>
                <a:lnTo>
                  <a:pt x="605" y="2731"/>
                </a:lnTo>
                <a:lnTo>
                  <a:pt x="605" y="2719"/>
                </a:lnTo>
                <a:lnTo>
                  <a:pt x="608" y="2719"/>
                </a:lnTo>
                <a:lnTo>
                  <a:pt x="608" y="2707"/>
                </a:lnTo>
                <a:lnTo>
                  <a:pt x="617" y="2707"/>
                </a:lnTo>
                <a:lnTo>
                  <a:pt x="617" y="2695"/>
                </a:lnTo>
                <a:lnTo>
                  <a:pt x="626" y="2695"/>
                </a:lnTo>
                <a:lnTo>
                  <a:pt x="626" y="2683"/>
                </a:lnTo>
                <a:lnTo>
                  <a:pt x="634" y="2683"/>
                </a:lnTo>
                <a:lnTo>
                  <a:pt x="634" y="2671"/>
                </a:lnTo>
                <a:lnTo>
                  <a:pt x="665" y="2671"/>
                </a:lnTo>
                <a:lnTo>
                  <a:pt x="665" y="2658"/>
                </a:lnTo>
                <a:lnTo>
                  <a:pt x="667" y="2658"/>
                </a:lnTo>
                <a:lnTo>
                  <a:pt x="667" y="2646"/>
                </a:lnTo>
                <a:lnTo>
                  <a:pt x="677" y="2646"/>
                </a:lnTo>
                <a:lnTo>
                  <a:pt x="677" y="2634"/>
                </a:lnTo>
                <a:lnTo>
                  <a:pt x="702" y="2634"/>
                </a:lnTo>
                <a:lnTo>
                  <a:pt x="702" y="2622"/>
                </a:lnTo>
                <a:lnTo>
                  <a:pt x="704" y="2622"/>
                </a:lnTo>
                <a:lnTo>
                  <a:pt x="704" y="2610"/>
                </a:lnTo>
                <a:lnTo>
                  <a:pt x="708" y="2610"/>
                </a:lnTo>
                <a:lnTo>
                  <a:pt x="708" y="2598"/>
                </a:lnTo>
                <a:lnTo>
                  <a:pt x="722" y="2598"/>
                </a:lnTo>
                <a:lnTo>
                  <a:pt x="722" y="2573"/>
                </a:lnTo>
                <a:lnTo>
                  <a:pt x="723" y="2573"/>
                </a:lnTo>
                <a:lnTo>
                  <a:pt x="723" y="2549"/>
                </a:lnTo>
                <a:lnTo>
                  <a:pt x="735" y="2549"/>
                </a:lnTo>
                <a:lnTo>
                  <a:pt x="735" y="2537"/>
                </a:lnTo>
                <a:lnTo>
                  <a:pt x="741" y="2537"/>
                </a:lnTo>
                <a:lnTo>
                  <a:pt x="741" y="2525"/>
                </a:lnTo>
                <a:lnTo>
                  <a:pt x="743" y="2525"/>
                </a:lnTo>
                <a:lnTo>
                  <a:pt x="743" y="2513"/>
                </a:lnTo>
                <a:lnTo>
                  <a:pt x="745" y="2513"/>
                </a:lnTo>
                <a:lnTo>
                  <a:pt x="745" y="2500"/>
                </a:lnTo>
                <a:lnTo>
                  <a:pt x="747" y="2500"/>
                </a:lnTo>
                <a:lnTo>
                  <a:pt x="747" y="2488"/>
                </a:lnTo>
                <a:lnTo>
                  <a:pt x="752" y="2488"/>
                </a:lnTo>
                <a:lnTo>
                  <a:pt x="752" y="2476"/>
                </a:lnTo>
                <a:lnTo>
                  <a:pt x="755" y="2476"/>
                </a:lnTo>
                <a:lnTo>
                  <a:pt x="755" y="2464"/>
                </a:lnTo>
                <a:lnTo>
                  <a:pt x="756" y="2464"/>
                </a:lnTo>
                <a:lnTo>
                  <a:pt x="756" y="2452"/>
                </a:lnTo>
                <a:lnTo>
                  <a:pt x="757" y="2452"/>
                </a:lnTo>
                <a:lnTo>
                  <a:pt x="757" y="2440"/>
                </a:lnTo>
                <a:lnTo>
                  <a:pt x="762" y="2440"/>
                </a:lnTo>
                <a:lnTo>
                  <a:pt x="762" y="2428"/>
                </a:lnTo>
                <a:lnTo>
                  <a:pt x="767" y="2428"/>
                </a:lnTo>
                <a:lnTo>
                  <a:pt x="767" y="2415"/>
                </a:lnTo>
                <a:lnTo>
                  <a:pt x="768" y="2415"/>
                </a:lnTo>
                <a:lnTo>
                  <a:pt x="768" y="2403"/>
                </a:lnTo>
                <a:lnTo>
                  <a:pt x="777" y="2403"/>
                </a:lnTo>
                <a:lnTo>
                  <a:pt x="777" y="2391"/>
                </a:lnTo>
                <a:lnTo>
                  <a:pt x="779" y="2391"/>
                </a:lnTo>
                <a:lnTo>
                  <a:pt x="779" y="2379"/>
                </a:lnTo>
                <a:lnTo>
                  <a:pt x="781" y="2379"/>
                </a:lnTo>
                <a:lnTo>
                  <a:pt x="781" y="2367"/>
                </a:lnTo>
                <a:lnTo>
                  <a:pt x="784" y="2367"/>
                </a:lnTo>
                <a:lnTo>
                  <a:pt x="784" y="2355"/>
                </a:lnTo>
                <a:lnTo>
                  <a:pt x="795" y="2355"/>
                </a:lnTo>
                <a:lnTo>
                  <a:pt x="795" y="2343"/>
                </a:lnTo>
                <a:lnTo>
                  <a:pt x="824" y="2343"/>
                </a:lnTo>
                <a:lnTo>
                  <a:pt x="824" y="2330"/>
                </a:lnTo>
                <a:lnTo>
                  <a:pt x="826" y="2330"/>
                </a:lnTo>
                <a:lnTo>
                  <a:pt x="826" y="2318"/>
                </a:lnTo>
                <a:lnTo>
                  <a:pt x="827" y="2318"/>
                </a:lnTo>
                <a:lnTo>
                  <a:pt x="827" y="2306"/>
                </a:lnTo>
                <a:lnTo>
                  <a:pt x="862" y="2306"/>
                </a:lnTo>
                <a:lnTo>
                  <a:pt x="862" y="2294"/>
                </a:lnTo>
                <a:lnTo>
                  <a:pt x="864" y="2294"/>
                </a:lnTo>
                <a:lnTo>
                  <a:pt x="864" y="2282"/>
                </a:lnTo>
                <a:lnTo>
                  <a:pt x="870" y="2282"/>
                </a:lnTo>
                <a:lnTo>
                  <a:pt x="870" y="2270"/>
                </a:lnTo>
                <a:lnTo>
                  <a:pt x="874" y="2270"/>
                </a:lnTo>
                <a:lnTo>
                  <a:pt x="874" y="2258"/>
                </a:lnTo>
                <a:lnTo>
                  <a:pt x="876" y="2258"/>
                </a:lnTo>
                <a:lnTo>
                  <a:pt x="876" y="2245"/>
                </a:lnTo>
                <a:lnTo>
                  <a:pt x="883" y="2245"/>
                </a:lnTo>
                <a:lnTo>
                  <a:pt x="883" y="2233"/>
                </a:lnTo>
                <a:lnTo>
                  <a:pt x="890" y="2233"/>
                </a:lnTo>
                <a:lnTo>
                  <a:pt x="890" y="2221"/>
                </a:lnTo>
                <a:lnTo>
                  <a:pt x="898" y="2221"/>
                </a:lnTo>
                <a:lnTo>
                  <a:pt x="898" y="2209"/>
                </a:lnTo>
                <a:lnTo>
                  <a:pt x="902" y="2209"/>
                </a:lnTo>
                <a:lnTo>
                  <a:pt x="902" y="2197"/>
                </a:lnTo>
                <a:lnTo>
                  <a:pt x="908" y="2197"/>
                </a:lnTo>
                <a:lnTo>
                  <a:pt x="908" y="2185"/>
                </a:lnTo>
                <a:lnTo>
                  <a:pt x="932" y="2185"/>
                </a:lnTo>
                <a:lnTo>
                  <a:pt x="932" y="2172"/>
                </a:lnTo>
                <a:lnTo>
                  <a:pt x="943" y="2172"/>
                </a:lnTo>
                <a:lnTo>
                  <a:pt x="943" y="2160"/>
                </a:lnTo>
                <a:lnTo>
                  <a:pt x="963" y="2160"/>
                </a:lnTo>
                <a:lnTo>
                  <a:pt x="963" y="2148"/>
                </a:lnTo>
                <a:lnTo>
                  <a:pt x="965" y="2148"/>
                </a:lnTo>
                <a:lnTo>
                  <a:pt x="965" y="2136"/>
                </a:lnTo>
                <a:lnTo>
                  <a:pt x="985" y="2136"/>
                </a:lnTo>
                <a:lnTo>
                  <a:pt x="985" y="2124"/>
                </a:lnTo>
                <a:lnTo>
                  <a:pt x="997" y="2124"/>
                </a:lnTo>
                <a:lnTo>
                  <a:pt x="997" y="2112"/>
                </a:lnTo>
                <a:lnTo>
                  <a:pt x="999" y="2112"/>
                </a:lnTo>
                <a:lnTo>
                  <a:pt x="999" y="2100"/>
                </a:lnTo>
                <a:lnTo>
                  <a:pt x="1012" y="2100"/>
                </a:lnTo>
                <a:lnTo>
                  <a:pt x="1012" y="2087"/>
                </a:lnTo>
                <a:lnTo>
                  <a:pt x="1026" y="2087"/>
                </a:lnTo>
                <a:lnTo>
                  <a:pt x="1026" y="2063"/>
                </a:lnTo>
                <a:lnTo>
                  <a:pt x="1038" y="2063"/>
                </a:lnTo>
                <a:lnTo>
                  <a:pt x="1038" y="2051"/>
                </a:lnTo>
                <a:lnTo>
                  <a:pt x="1041" y="2051"/>
                </a:lnTo>
                <a:lnTo>
                  <a:pt x="1041" y="2039"/>
                </a:lnTo>
                <a:lnTo>
                  <a:pt x="1044" y="2039"/>
                </a:lnTo>
                <a:lnTo>
                  <a:pt x="1044" y="2027"/>
                </a:lnTo>
                <a:lnTo>
                  <a:pt x="1047" y="2027"/>
                </a:lnTo>
                <a:lnTo>
                  <a:pt x="1047" y="2015"/>
                </a:lnTo>
                <a:lnTo>
                  <a:pt x="1075" y="2015"/>
                </a:lnTo>
                <a:lnTo>
                  <a:pt x="1075" y="2002"/>
                </a:lnTo>
                <a:lnTo>
                  <a:pt x="1101" y="2002"/>
                </a:lnTo>
                <a:lnTo>
                  <a:pt x="1101" y="1990"/>
                </a:lnTo>
                <a:lnTo>
                  <a:pt x="1107" y="1990"/>
                </a:lnTo>
                <a:lnTo>
                  <a:pt x="1107" y="1978"/>
                </a:lnTo>
                <a:lnTo>
                  <a:pt x="1113" y="1978"/>
                </a:lnTo>
                <a:lnTo>
                  <a:pt x="1113" y="1966"/>
                </a:lnTo>
                <a:lnTo>
                  <a:pt x="1115" y="1966"/>
                </a:lnTo>
                <a:lnTo>
                  <a:pt x="1115" y="1954"/>
                </a:lnTo>
                <a:lnTo>
                  <a:pt x="1129" y="1954"/>
                </a:lnTo>
                <a:lnTo>
                  <a:pt x="1129" y="1942"/>
                </a:lnTo>
                <a:lnTo>
                  <a:pt x="1132" y="1942"/>
                </a:lnTo>
                <a:lnTo>
                  <a:pt x="1132" y="1930"/>
                </a:lnTo>
                <a:lnTo>
                  <a:pt x="1149" y="1930"/>
                </a:lnTo>
                <a:lnTo>
                  <a:pt x="1149" y="1917"/>
                </a:lnTo>
                <a:lnTo>
                  <a:pt x="1154" y="1917"/>
                </a:lnTo>
                <a:lnTo>
                  <a:pt x="1154" y="1905"/>
                </a:lnTo>
                <a:lnTo>
                  <a:pt x="1165" y="1905"/>
                </a:lnTo>
                <a:lnTo>
                  <a:pt x="1165" y="1893"/>
                </a:lnTo>
                <a:lnTo>
                  <a:pt x="1183" y="1893"/>
                </a:lnTo>
                <a:lnTo>
                  <a:pt x="1183" y="1881"/>
                </a:lnTo>
                <a:lnTo>
                  <a:pt x="1185" y="1881"/>
                </a:lnTo>
                <a:lnTo>
                  <a:pt x="1185" y="1869"/>
                </a:lnTo>
                <a:lnTo>
                  <a:pt x="1193" y="1869"/>
                </a:lnTo>
                <a:lnTo>
                  <a:pt x="1193" y="1844"/>
                </a:lnTo>
                <a:lnTo>
                  <a:pt x="1200" y="1844"/>
                </a:lnTo>
                <a:lnTo>
                  <a:pt x="1200" y="1832"/>
                </a:lnTo>
                <a:lnTo>
                  <a:pt x="1214" y="1832"/>
                </a:lnTo>
                <a:lnTo>
                  <a:pt x="1214" y="1820"/>
                </a:lnTo>
                <a:lnTo>
                  <a:pt x="1223" y="1820"/>
                </a:lnTo>
                <a:lnTo>
                  <a:pt x="1223" y="1808"/>
                </a:lnTo>
                <a:lnTo>
                  <a:pt x="1249" y="1808"/>
                </a:lnTo>
                <a:lnTo>
                  <a:pt x="1249" y="1795"/>
                </a:lnTo>
                <a:lnTo>
                  <a:pt x="1266" y="1795"/>
                </a:lnTo>
                <a:lnTo>
                  <a:pt x="1266" y="1783"/>
                </a:lnTo>
                <a:lnTo>
                  <a:pt x="1267" y="1783"/>
                </a:lnTo>
                <a:lnTo>
                  <a:pt x="1267" y="1771"/>
                </a:lnTo>
                <a:lnTo>
                  <a:pt x="1276" y="1771"/>
                </a:lnTo>
                <a:lnTo>
                  <a:pt x="1276" y="1759"/>
                </a:lnTo>
                <a:lnTo>
                  <a:pt x="1281" y="1759"/>
                </a:lnTo>
                <a:lnTo>
                  <a:pt x="1281" y="1747"/>
                </a:lnTo>
                <a:lnTo>
                  <a:pt x="1284" y="1747"/>
                </a:lnTo>
                <a:lnTo>
                  <a:pt x="1284" y="1734"/>
                </a:lnTo>
                <a:lnTo>
                  <a:pt x="1289" y="1734"/>
                </a:lnTo>
                <a:lnTo>
                  <a:pt x="1289" y="1722"/>
                </a:lnTo>
                <a:lnTo>
                  <a:pt x="1293" y="1722"/>
                </a:lnTo>
                <a:lnTo>
                  <a:pt x="1293" y="1710"/>
                </a:lnTo>
                <a:lnTo>
                  <a:pt x="1296" y="1710"/>
                </a:lnTo>
                <a:lnTo>
                  <a:pt x="1296" y="1698"/>
                </a:lnTo>
                <a:lnTo>
                  <a:pt x="1305" y="1698"/>
                </a:lnTo>
                <a:lnTo>
                  <a:pt x="1305" y="1685"/>
                </a:lnTo>
                <a:lnTo>
                  <a:pt x="1311" y="1685"/>
                </a:lnTo>
                <a:lnTo>
                  <a:pt x="1311" y="1673"/>
                </a:lnTo>
                <a:lnTo>
                  <a:pt x="1345" y="1673"/>
                </a:lnTo>
                <a:lnTo>
                  <a:pt x="1345" y="1661"/>
                </a:lnTo>
                <a:lnTo>
                  <a:pt x="1356" y="1661"/>
                </a:lnTo>
                <a:lnTo>
                  <a:pt x="1356" y="1649"/>
                </a:lnTo>
                <a:lnTo>
                  <a:pt x="1369" y="1649"/>
                </a:lnTo>
                <a:lnTo>
                  <a:pt x="1369" y="1637"/>
                </a:lnTo>
                <a:lnTo>
                  <a:pt x="1376" y="1637"/>
                </a:lnTo>
                <a:lnTo>
                  <a:pt x="1376" y="1624"/>
                </a:lnTo>
                <a:lnTo>
                  <a:pt x="1395" y="1624"/>
                </a:lnTo>
                <a:lnTo>
                  <a:pt x="1395" y="1612"/>
                </a:lnTo>
                <a:lnTo>
                  <a:pt x="1397" y="1612"/>
                </a:lnTo>
                <a:lnTo>
                  <a:pt x="1397" y="1600"/>
                </a:lnTo>
                <a:lnTo>
                  <a:pt x="1399" y="1600"/>
                </a:lnTo>
                <a:lnTo>
                  <a:pt x="1399" y="1588"/>
                </a:lnTo>
                <a:lnTo>
                  <a:pt x="1409" y="1588"/>
                </a:lnTo>
                <a:lnTo>
                  <a:pt x="1409" y="1575"/>
                </a:lnTo>
                <a:lnTo>
                  <a:pt x="1411" y="1575"/>
                </a:lnTo>
                <a:lnTo>
                  <a:pt x="1411" y="1563"/>
                </a:lnTo>
                <a:lnTo>
                  <a:pt x="1432" y="1563"/>
                </a:lnTo>
                <a:lnTo>
                  <a:pt x="1432" y="1551"/>
                </a:lnTo>
                <a:lnTo>
                  <a:pt x="1449" y="1551"/>
                </a:lnTo>
                <a:lnTo>
                  <a:pt x="1449" y="1539"/>
                </a:lnTo>
                <a:lnTo>
                  <a:pt x="1452" y="1539"/>
                </a:lnTo>
                <a:lnTo>
                  <a:pt x="1452" y="1527"/>
                </a:lnTo>
                <a:lnTo>
                  <a:pt x="1453" y="1527"/>
                </a:lnTo>
                <a:lnTo>
                  <a:pt x="1453" y="1514"/>
                </a:lnTo>
                <a:lnTo>
                  <a:pt x="1459" y="1514"/>
                </a:lnTo>
                <a:lnTo>
                  <a:pt x="1459" y="1502"/>
                </a:lnTo>
                <a:lnTo>
                  <a:pt x="1465" y="1502"/>
                </a:lnTo>
                <a:lnTo>
                  <a:pt x="1465" y="1490"/>
                </a:lnTo>
                <a:lnTo>
                  <a:pt x="1467" y="1490"/>
                </a:lnTo>
                <a:lnTo>
                  <a:pt x="1467" y="1478"/>
                </a:lnTo>
                <a:lnTo>
                  <a:pt x="1481" y="1478"/>
                </a:lnTo>
                <a:lnTo>
                  <a:pt x="1481" y="1466"/>
                </a:lnTo>
                <a:lnTo>
                  <a:pt x="1492" y="1466"/>
                </a:lnTo>
                <a:lnTo>
                  <a:pt x="1492" y="1453"/>
                </a:lnTo>
                <a:lnTo>
                  <a:pt x="1493" y="1453"/>
                </a:lnTo>
                <a:lnTo>
                  <a:pt x="1493" y="1441"/>
                </a:lnTo>
                <a:lnTo>
                  <a:pt x="1505" y="1441"/>
                </a:lnTo>
                <a:lnTo>
                  <a:pt x="1505" y="1429"/>
                </a:lnTo>
                <a:lnTo>
                  <a:pt x="1510" y="1429"/>
                </a:lnTo>
                <a:lnTo>
                  <a:pt x="1510" y="1417"/>
                </a:lnTo>
                <a:lnTo>
                  <a:pt x="1523" y="1417"/>
                </a:lnTo>
                <a:lnTo>
                  <a:pt x="1523" y="1404"/>
                </a:lnTo>
                <a:lnTo>
                  <a:pt x="1564" y="1404"/>
                </a:lnTo>
                <a:lnTo>
                  <a:pt x="1564" y="1392"/>
                </a:lnTo>
                <a:lnTo>
                  <a:pt x="1591" y="1392"/>
                </a:lnTo>
                <a:lnTo>
                  <a:pt x="1591" y="1380"/>
                </a:lnTo>
                <a:lnTo>
                  <a:pt x="1601" y="1380"/>
                </a:lnTo>
                <a:lnTo>
                  <a:pt x="1601" y="1368"/>
                </a:lnTo>
                <a:lnTo>
                  <a:pt x="1636" y="1368"/>
                </a:lnTo>
                <a:lnTo>
                  <a:pt x="1636" y="1356"/>
                </a:lnTo>
                <a:lnTo>
                  <a:pt x="1647" y="1356"/>
                </a:lnTo>
                <a:lnTo>
                  <a:pt x="1647" y="1343"/>
                </a:lnTo>
                <a:lnTo>
                  <a:pt x="1648" y="1343"/>
                </a:lnTo>
                <a:lnTo>
                  <a:pt x="1648" y="1331"/>
                </a:lnTo>
                <a:lnTo>
                  <a:pt x="1657" y="1331"/>
                </a:lnTo>
                <a:lnTo>
                  <a:pt x="1657" y="1319"/>
                </a:lnTo>
                <a:lnTo>
                  <a:pt x="1659" y="1319"/>
                </a:lnTo>
                <a:lnTo>
                  <a:pt x="1659" y="1307"/>
                </a:lnTo>
                <a:lnTo>
                  <a:pt x="1669" y="1307"/>
                </a:lnTo>
                <a:lnTo>
                  <a:pt x="1669" y="1295"/>
                </a:lnTo>
                <a:lnTo>
                  <a:pt x="1672" y="1295"/>
                </a:lnTo>
                <a:lnTo>
                  <a:pt x="1672" y="1282"/>
                </a:lnTo>
                <a:lnTo>
                  <a:pt x="1696" y="1282"/>
                </a:lnTo>
                <a:lnTo>
                  <a:pt x="1696" y="1270"/>
                </a:lnTo>
                <a:lnTo>
                  <a:pt x="1699" y="1270"/>
                </a:lnTo>
                <a:lnTo>
                  <a:pt x="1699" y="1258"/>
                </a:lnTo>
                <a:lnTo>
                  <a:pt x="1711" y="1258"/>
                </a:lnTo>
                <a:lnTo>
                  <a:pt x="1711" y="1246"/>
                </a:lnTo>
                <a:lnTo>
                  <a:pt x="1737" y="1246"/>
                </a:lnTo>
                <a:lnTo>
                  <a:pt x="1737" y="1233"/>
                </a:lnTo>
                <a:lnTo>
                  <a:pt x="1762" y="1233"/>
                </a:lnTo>
                <a:lnTo>
                  <a:pt x="1762" y="1221"/>
                </a:lnTo>
                <a:lnTo>
                  <a:pt x="1764" y="1221"/>
                </a:lnTo>
                <a:lnTo>
                  <a:pt x="1764" y="1209"/>
                </a:lnTo>
                <a:lnTo>
                  <a:pt x="1768" y="1209"/>
                </a:lnTo>
                <a:lnTo>
                  <a:pt x="1768" y="1197"/>
                </a:lnTo>
                <a:lnTo>
                  <a:pt x="1810" y="1197"/>
                </a:lnTo>
                <a:lnTo>
                  <a:pt x="1810" y="1185"/>
                </a:lnTo>
                <a:lnTo>
                  <a:pt x="1837" y="1185"/>
                </a:lnTo>
                <a:lnTo>
                  <a:pt x="1837" y="1160"/>
                </a:lnTo>
                <a:lnTo>
                  <a:pt x="1839" y="1160"/>
                </a:lnTo>
                <a:lnTo>
                  <a:pt x="1839" y="1148"/>
                </a:lnTo>
                <a:lnTo>
                  <a:pt x="1844" y="1148"/>
                </a:lnTo>
                <a:lnTo>
                  <a:pt x="1844" y="1136"/>
                </a:lnTo>
                <a:lnTo>
                  <a:pt x="1845" y="1136"/>
                </a:lnTo>
                <a:lnTo>
                  <a:pt x="1845" y="1124"/>
                </a:lnTo>
                <a:lnTo>
                  <a:pt x="1851" y="1124"/>
                </a:lnTo>
                <a:lnTo>
                  <a:pt x="1851" y="1099"/>
                </a:lnTo>
                <a:lnTo>
                  <a:pt x="1858" y="1099"/>
                </a:lnTo>
                <a:lnTo>
                  <a:pt x="1858" y="1087"/>
                </a:lnTo>
                <a:lnTo>
                  <a:pt x="1883" y="1087"/>
                </a:lnTo>
                <a:lnTo>
                  <a:pt x="1883" y="1075"/>
                </a:lnTo>
                <a:lnTo>
                  <a:pt x="1900" y="1075"/>
                </a:lnTo>
                <a:lnTo>
                  <a:pt x="1900" y="1062"/>
                </a:lnTo>
                <a:lnTo>
                  <a:pt x="1903" y="1062"/>
                </a:lnTo>
                <a:lnTo>
                  <a:pt x="1903" y="1050"/>
                </a:lnTo>
                <a:lnTo>
                  <a:pt x="1906" y="1050"/>
                </a:lnTo>
                <a:lnTo>
                  <a:pt x="1906" y="1038"/>
                </a:lnTo>
                <a:lnTo>
                  <a:pt x="1931" y="1038"/>
                </a:lnTo>
                <a:lnTo>
                  <a:pt x="1931" y="1026"/>
                </a:lnTo>
                <a:lnTo>
                  <a:pt x="1945" y="1026"/>
                </a:lnTo>
                <a:lnTo>
                  <a:pt x="1945" y="1014"/>
                </a:lnTo>
                <a:lnTo>
                  <a:pt x="1974" y="1014"/>
                </a:lnTo>
                <a:lnTo>
                  <a:pt x="1974" y="1001"/>
                </a:lnTo>
                <a:lnTo>
                  <a:pt x="1981" y="1001"/>
                </a:lnTo>
                <a:lnTo>
                  <a:pt x="1981" y="989"/>
                </a:lnTo>
                <a:lnTo>
                  <a:pt x="2011" y="989"/>
                </a:lnTo>
                <a:lnTo>
                  <a:pt x="2011" y="977"/>
                </a:lnTo>
                <a:lnTo>
                  <a:pt x="2017" y="977"/>
                </a:lnTo>
                <a:lnTo>
                  <a:pt x="2017" y="965"/>
                </a:lnTo>
                <a:lnTo>
                  <a:pt x="2022" y="965"/>
                </a:lnTo>
                <a:lnTo>
                  <a:pt x="2022" y="952"/>
                </a:lnTo>
                <a:lnTo>
                  <a:pt x="2029" y="952"/>
                </a:lnTo>
                <a:lnTo>
                  <a:pt x="2029" y="940"/>
                </a:lnTo>
                <a:lnTo>
                  <a:pt x="2036" y="940"/>
                </a:lnTo>
                <a:lnTo>
                  <a:pt x="2036" y="928"/>
                </a:lnTo>
                <a:lnTo>
                  <a:pt x="2041" y="928"/>
                </a:lnTo>
                <a:lnTo>
                  <a:pt x="2041" y="916"/>
                </a:lnTo>
                <a:lnTo>
                  <a:pt x="2042" y="916"/>
                </a:lnTo>
                <a:lnTo>
                  <a:pt x="2042" y="904"/>
                </a:lnTo>
                <a:lnTo>
                  <a:pt x="2085" y="904"/>
                </a:lnTo>
                <a:lnTo>
                  <a:pt x="2085" y="879"/>
                </a:lnTo>
                <a:lnTo>
                  <a:pt x="2088" y="879"/>
                </a:lnTo>
                <a:lnTo>
                  <a:pt x="2088" y="867"/>
                </a:lnTo>
                <a:lnTo>
                  <a:pt x="2107" y="867"/>
                </a:lnTo>
                <a:lnTo>
                  <a:pt x="2107" y="855"/>
                </a:lnTo>
                <a:lnTo>
                  <a:pt x="2216" y="855"/>
                </a:lnTo>
                <a:lnTo>
                  <a:pt x="2216" y="843"/>
                </a:lnTo>
                <a:lnTo>
                  <a:pt x="2221" y="843"/>
                </a:lnTo>
                <a:lnTo>
                  <a:pt x="2221" y="830"/>
                </a:lnTo>
                <a:lnTo>
                  <a:pt x="2243" y="830"/>
                </a:lnTo>
                <a:lnTo>
                  <a:pt x="2243" y="818"/>
                </a:lnTo>
                <a:lnTo>
                  <a:pt x="2250" y="818"/>
                </a:lnTo>
                <a:lnTo>
                  <a:pt x="2250" y="806"/>
                </a:lnTo>
                <a:lnTo>
                  <a:pt x="2264" y="806"/>
                </a:lnTo>
                <a:lnTo>
                  <a:pt x="2264" y="794"/>
                </a:lnTo>
                <a:lnTo>
                  <a:pt x="2265" y="794"/>
                </a:lnTo>
                <a:lnTo>
                  <a:pt x="2265" y="781"/>
                </a:lnTo>
                <a:lnTo>
                  <a:pt x="2361" y="781"/>
                </a:lnTo>
                <a:lnTo>
                  <a:pt x="2361" y="769"/>
                </a:lnTo>
                <a:lnTo>
                  <a:pt x="2390" y="769"/>
                </a:lnTo>
                <a:lnTo>
                  <a:pt x="2390" y="757"/>
                </a:lnTo>
                <a:lnTo>
                  <a:pt x="2410" y="757"/>
                </a:lnTo>
                <a:lnTo>
                  <a:pt x="2410" y="745"/>
                </a:lnTo>
                <a:lnTo>
                  <a:pt x="2415" y="745"/>
                </a:lnTo>
                <a:lnTo>
                  <a:pt x="2415" y="733"/>
                </a:lnTo>
                <a:lnTo>
                  <a:pt x="2428" y="733"/>
                </a:lnTo>
                <a:lnTo>
                  <a:pt x="2428" y="720"/>
                </a:lnTo>
                <a:lnTo>
                  <a:pt x="2435" y="720"/>
                </a:lnTo>
                <a:lnTo>
                  <a:pt x="2435" y="708"/>
                </a:lnTo>
                <a:lnTo>
                  <a:pt x="2467" y="708"/>
                </a:lnTo>
                <a:lnTo>
                  <a:pt x="2467" y="696"/>
                </a:lnTo>
                <a:lnTo>
                  <a:pt x="2488" y="696"/>
                </a:lnTo>
                <a:lnTo>
                  <a:pt x="2488" y="684"/>
                </a:lnTo>
                <a:lnTo>
                  <a:pt x="2492" y="684"/>
                </a:lnTo>
                <a:lnTo>
                  <a:pt x="2492" y="672"/>
                </a:lnTo>
                <a:lnTo>
                  <a:pt x="2519" y="672"/>
                </a:lnTo>
                <a:lnTo>
                  <a:pt x="2519" y="659"/>
                </a:lnTo>
                <a:lnTo>
                  <a:pt x="2521" y="659"/>
                </a:lnTo>
                <a:lnTo>
                  <a:pt x="2521" y="635"/>
                </a:lnTo>
                <a:lnTo>
                  <a:pt x="2556" y="635"/>
                </a:lnTo>
                <a:lnTo>
                  <a:pt x="2556" y="623"/>
                </a:lnTo>
                <a:lnTo>
                  <a:pt x="2604" y="623"/>
                </a:lnTo>
                <a:lnTo>
                  <a:pt x="2604" y="610"/>
                </a:lnTo>
                <a:lnTo>
                  <a:pt x="2608" y="610"/>
                </a:lnTo>
                <a:lnTo>
                  <a:pt x="2608" y="598"/>
                </a:lnTo>
                <a:lnTo>
                  <a:pt x="2627" y="598"/>
                </a:lnTo>
                <a:lnTo>
                  <a:pt x="2627" y="586"/>
                </a:lnTo>
                <a:lnTo>
                  <a:pt x="2642" y="586"/>
                </a:lnTo>
                <a:lnTo>
                  <a:pt x="2642" y="574"/>
                </a:lnTo>
                <a:lnTo>
                  <a:pt x="2650" y="574"/>
                </a:lnTo>
                <a:lnTo>
                  <a:pt x="2650" y="562"/>
                </a:lnTo>
                <a:lnTo>
                  <a:pt x="2658" y="562"/>
                </a:lnTo>
                <a:lnTo>
                  <a:pt x="2658" y="549"/>
                </a:lnTo>
                <a:lnTo>
                  <a:pt x="2668" y="549"/>
                </a:lnTo>
                <a:lnTo>
                  <a:pt x="2668" y="537"/>
                </a:lnTo>
                <a:lnTo>
                  <a:pt x="2731" y="537"/>
                </a:lnTo>
                <a:lnTo>
                  <a:pt x="2731" y="525"/>
                </a:lnTo>
                <a:lnTo>
                  <a:pt x="2738" y="525"/>
                </a:lnTo>
                <a:lnTo>
                  <a:pt x="2738" y="501"/>
                </a:lnTo>
                <a:lnTo>
                  <a:pt x="2752" y="501"/>
                </a:lnTo>
                <a:lnTo>
                  <a:pt x="2752" y="488"/>
                </a:lnTo>
                <a:lnTo>
                  <a:pt x="2777" y="488"/>
                </a:lnTo>
                <a:lnTo>
                  <a:pt x="2777" y="476"/>
                </a:lnTo>
                <a:lnTo>
                  <a:pt x="2785" y="476"/>
                </a:lnTo>
                <a:lnTo>
                  <a:pt x="2785" y="464"/>
                </a:lnTo>
                <a:lnTo>
                  <a:pt x="2790" y="464"/>
                </a:lnTo>
                <a:lnTo>
                  <a:pt x="2790" y="452"/>
                </a:lnTo>
                <a:lnTo>
                  <a:pt x="2824" y="452"/>
                </a:lnTo>
                <a:lnTo>
                  <a:pt x="2824" y="439"/>
                </a:lnTo>
                <a:lnTo>
                  <a:pt x="2865" y="439"/>
                </a:lnTo>
                <a:lnTo>
                  <a:pt x="2865" y="427"/>
                </a:lnTo>
                <a:lnTo>
                  <a:pt x="2877" y="427"/>
                </a:lnTo>
                <a:lnTo>
                  <a:pt x="2877" y="415"/>
                </a:lnTo>
                <a:lnTo>
                  <a:pt x="2878" y="415"/>
                </a:lnTo>
                <a:lnTo>
                  <a:pt x="2878" y="403"/>
                </a:lnTo>
                <a:lnTo>
                  <a:pt x="2935" y="403"/>
                </a:lnTo>
                <a:lnTo>
                  <a:pt x="2935" y="391"/>
                </a:lnTo>
                <a:lnTo>
                  <a:pt x="2965" y="391"/>
                </a:lnTo>
                <a:lnTo>
                  <a:pt x="2965" y="378"/>
                </a:lnTo>
                <a:lnTo>
                  <a:pt x="3036" y="378"/>
                </a:lnTo>
                <a:lnTo>
                  <a:pt x="3036" y="366"/>
                </a:lnTo>
                <a:lnTo>
                  <a:pt x="3053" y="366"/>
                </a:lnTo>
                <a:lnTo>
                  <a:pt x="3053" y="354"/>
                </a:lnTo>
                <a:lnTo>
                  <a:pt x="3066" y="354"/>
                </a:lnTo>
                <a:lnTo>
                  <a:pt x="3066" y="342"/>
                </a:lnTo>
                <a:lnTo>
                  <a:pt x="3192" y="342"/>
                </a:lnTo>
                <a:lnTo>
                  <a:pt x="3192" y="329"/>
                </a:lnTo>
                <a:lnTo>
                  <a:pt x="3246" y="329"/>
                </a:lnTo>
                <a:lnTo>
                  <a:pt x="3246" y="317"/>
                </a:lnTo>
                <a:lnTo>
                  <a:pt x="3253" y="317"/>
                </a:lnTo>
                <a:lnTo>
                  <a:pt x="3253" y="305"/>
                </a:lnTo>
                <a:lnTo>
                  <a:pt x="3268" y="305"/>
                </a:lnTo>
                <a:lnTo>
                  <a:pt x="3268" y="293"/>
                </a:lnTo>
                <a:lnTo>
                  <a:pt x="3279" y="293"/>
                </a:lnTo>
                <a:lnTo>
                  <a:pt x="3279" y="281"/>
                </a:lnTo>
                <a:lnTo>
                  <a:pt x="3326" y="281"/>
                </a:lnTo>
                <a:lnTo>
                  <a:pt x="3326" y="268"/>
                </a:lnTo>
                <a:lnTo>
                  <a:pt x="3400" y="268"/>
                </a:lnTo>
                <a:lnTo>
                  <a:pt x="3400" y="256"/>
                </a:lnTo>
                <a:lnTo>
                  <a:pt x="3422" y="256"/>
                </a:lnTo>
                <a:lnTo>
                  <a:pt x="3422" y="220"/>
                </a:lnTo>
                <a:lnTo>
                  <a:pt x="3474" y="220"/>
                </a:lnTo>
                <a:lnTo>
                  <a:pt x="3474" y="207"/>
                </a:lnTo>
                <a:lnTo>
                  <a:pt x="3502" y="207"/>
                </a:lnTo>
                <a:lnTo>
                  <a:pt x="3502" y="195"/>
                </a:lnTo>
                <a:lnTo>
                  <a:pt x="3511" y="195"/>
                </a:lnTo>
                <a:lnTo>
                  <a:pt x="3511" y="183"/>
                </a:lnTo>
                <a:lnTo>
                  <a:pt x="3552" y="183"/>
                </a:lnTo>
                <a:lnTo>
                  <a:pt x="3552" y="171"/>
                </a:lnTo>
                <a:lnTo>
                  <a:pt x="3647" y="171"/>
                </a:lnTo>
                <a:lnTo>
                  <a:pt x="3647" y="158"/>
                </a:lnTo>
                <a:lnTo>
                  <a:pt x="3706" y="158"/>
                </a:lnTo>
                <a:lnTo>
                  <a:pt x="3706" y="146"/>
                </a:lnTo>
                <a:lnTo>
                  <a:pt x="3733" y="146"/>
                </a:lnTo>
                <a:lnTo>
                  <a:pt x="3733" y="134"/>
                </a:lnTo>
                <a:lnTo>
                  <a:pt x="3753" y="134"/>
                </a:lnTo>
                <a:lnTo>
                  <a:pt x="3753" y="122"/>
                </a:lnTo>
                <a:lnTo>
                  <a:pt x="3829" y="122"/>
                </a:lnTo>
                <a:lnTo>
                  <a:pt x="3829" y="110"/>
                </a:lnTo>
                <a:lnTo>
                  <a:pt x="3831" y="110"/>
                </a:lnTo>
                <a:lnTo>
                  <a:pt x="3831" y="97"/>
                </a:lnTo>
                <a:lnTo>
                  <a:pt x="3931" y="97"/>
                </a:lnTo>
                <a:lnTo>
                  <a:pt x="3931" y="85"/>
                </a:lnTo>
                <a:lnTo>
                  <a:pt x="3935" y="85"/>
                </a:lnTo>
                <a:lnTo>
                  <a:pt x="3935" y="73"/>
                </a:lnTo>
                <a:lnTo>
                  <a:pt x="4109" y="73"/>
                </a:lnTo>
                <a:lnTo>
                  <a:pt x="4109" y="61"/>
                </a:lnTo>
                <a:lnTo>
                  <a:pt x="4159" y="61"/>
                </a:lnTo>
                <a:lnTo>
                  <a:pt x="4159" y="49"/>
                </a:lnTo>
                <a:lnTo>
                  <a:pt x="4190" y="49"/>
                </a:lnTo>
                <a:lnTo>
                  <a:pt x="4190" y="36"/>
                </a:lnTo>
                <a:lnTo>
                  <a:pt x="4226" y="36"/>
                </a:lnTo>
                <a:lnTo>
                  <a:pt x="4226" y="24"/>
                </a:lnTo>
                <a:lnTo>
                  <a:pt x="4227" y="24"/>
                </a:lnTo>
                <a:lnTo>
                  <a:pt x="4227" y="12"/>
                </a:lnTo>
                <a:lnTo>
                  <a:pt x="4281" y="12"/>
                </a:lnTo>
                <a:lnTo>
                  <a:pt x="4281" y="0"/>
                </a:lnTo>
                <a:lnTo>
                  <a:pt x="4285" y="0"/>
                </a:lnTo>
              </a:path>
            </a:pathLst>
          </a:cu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s-ES" sz="1400" b="1"/>
          </a:p>
        </p:txBody>
      </p:sp>
      <p:sp>
        <p:nvSpPr>
          <p:cNvPr id="11316" name="Freeform 53"/>
          <p:cNvSpPr>
            <a:spLocks/>
          </p:cNvSpPr>
          <p:nvPr/>
        </p:nvSpPr>
        <p:spPr bwMode="auto">
          <a:xfrm flipV="1">
            <a:off x="1763713" y="1829545"/>
            <a:ext cx="3221037" cy="2044700"/>
          </a:xfrm>
          <a:custGeom>
            <a:avLst/>
            <a:gdLst>
              <a:gd name="T0" fmla="*/ 2147483647 w 2628"/>
              <a:gd name="T1" fmla="*/ 2147483647 h 2822"/>
              <a:gd name="T2" fmla="*/ 2147483647 w 2628"/>
              <a:gd name="T3" fmla="*/ 2147483647 h 2822"/>
              <a:gd name="T4" fmla="*/ 2147483647 w 2628"/>
              <a:gd name="T5" fmla="*/ 2147483647 h 2822"/>
              <a:gd name="T6" fmla="*/ 2147483647 w 2628"/>
              <a:gd name="T7" fmla="*/ 2147483647 h 2822"/>
              <a:gd name="T8" fmla="*/ 2147483647 w 2628"/>
              <a:gd name="T9" fmla="*/ 2147483647 h 2822"/>
              <a:gd name="T10" fmla="*/ 2147483647 w 2628"/>
              <a:gd name="T11" fmla="*/ 2147483647 h 2822"/>
              <a:gd name="T12" fmla="*/ 2147483647 w 2628"/>
              <a:gd name="T13" fmla="*/ 2147483647 h 2822"/>
              <a:gd name="T14" fmla="*/ 2147483647 w 2628"/>
              <a:gd name="T15" fmla="*/ 2147483647 h 2822"/>
              <a:gd name="T16" fmla="*/ 2147483647 w 2628"/>
              <a:gd name="T17" fmla="*/ 2147483647 h 2822"/>
              <a:gd name="T18" fmla="*/ 2147483647 w 2628"/>
              <a:gd name="T19" fmla="*/ 2147483647 h 2822"/>
              <a:gd name="T20" fmla="*/ 2147483647 w 2628"/>
              <a:gd name="T21" fmla="*/ 2147483647 h 2822"/>
              <a:gd name="T22" fmla="*/ 2147483647 w 2628"/>
              <a:gd name="T23" fmla="*/ 2147483647 h 2822"/>
              <a:gd name="T24" fmla="*/ 2147483647 w 2628"/>
              <a:gd name="T25" fmla="*/ 2147483647 h 2822"/>
              <a:gd name="T26" fmla="*/ 2147483647 w 2628"/>
              <a:gd name="T27" fmla="*/ 2147483647 h 2822"/>
              <a:gd name="T28" fmla="*/ 2147483647 w 2628"/>
              <a:gd name="T29" fmla="*/ 2147483647 h 2822"/>
              <a:gd name="T30" fmla="*/ 2147483647 w 2628"/>
              <a:gd name="T31" fmla="*/ 2147483647 h 2822"/>
              <a:gd name="T32" fmla="*/ 2147483647 w 2628"/>
              <a:gd name="T33" fmla="*/ 2147483647 h 2822"/>
              <a:gd name="T34" fmla="*/ 2147483647 w 2628"/>
              <a:gd name="T35" fmla="*/ 2147483647 h 2822"/>
              <a:gd name="T36" fmla="*/ 2147483647 w 2628"/>
              <a:gd name="T37" fmla="*/ 2147483647 h 2822"/>
              <a:gd name="T38" fmla="*/ 2147483647 w 2628"/>
              <a:gd name="T39" fmla="*/ 2147483647 h 2822"/>
              <a:gd name="T40" fmla="*/ 2147483647 w 2628"/>
              <a:gd name="T41" fmla="*/ 2147483647 h 2822"/>
              <a:gd name="T42" fmla="*/ 2147483647 w 2628"/>
              <a:gd name="T43" fmla="*/ 2147483647 h 2822"/>
              <a:gd name="T44" fmla="*/ 2147483647 w 2628"/>
              <a:gd name="T45" fmla="*/ 2147483647 h 2822"/>
              <a:gd name="T46" fmla="*/ 2147483647 w 2628"/>
              <a:gd name="T47" fmla="*/ 2147483647 h 2822"/>
              <a:gd name="T48" fmla="*/ 2147483647 w 2628"/>
              <a:gd name="T49" fmla="*/ 2147483647 h 2822"/>
              <a:gd name="T50" fmla="*/ 2147483647 w 2628"/>
              <a:gd name="T51" fmla="*/ 2147483647 h 2822"/>
              <a:gd name="T52" fmla="*/ 2147483647 w 2628"/>
              <a:gd name="T53" fmla="*/ 2147483647 h 2822"/>
              <a:gd name="T54" fmla="*/ 2147483647 w 2628"/>
              <a:gd name="T55" fmla="*/ 2147483647 h 2822"/>
              <a:gd name="T56" fmla="*/ 2147483647 w 2628"/>
              <a:gd name="T57" fmla="*/ 2147483647 h 2822"/>
              <a:gd name="T58" fmla="*/ 2147483647 w 2628"/>
              <a:gd name="T59" fmla="*/ 2147483647 h 2822"/>
              <a:gd name="T60" fmla="*/ 2147483647 w 2628"/>
              <a:gd name="T61" fmla="*/ 2147483647 h 2822"/>
              <a:gd name="T62" fmla="*/ 2147483647 w 2628"/>
              <a:gd name="T63" fmla="*/ 2147483647 h 2822"/>
              <a:gd name="T64" fmla="*/ 2147483647 w 2628"/>
              <a:gd name="T65" fmla="*/ 2147483647 h 2822"/>
              <a:gd name="T66" fmla="*/ 2147483647 w 2628"/>
              <a:gd name="T67" fmla="*/ 2147483647 h 2822"/>
              <a:gd name="T68" fmla="*/ 2147483647 w 2628"/>
              <a:gd name="T69" fmla="*/ 2147483647 h 2822"/>
              <a:gd name="T70" fmla="*/ 2147483647 w 2628"/>
              <a:gd name="T71" fmla="*/ 2147483647 h 2822"/>
              <a:gd name="T72" fmla="*/ 2147483647 w 2628"/>
              <a:gd name="T73" fmla="*/ 2147483647 h 2822"/>
              <a:gd name="T74" fmla="*/ 2147483647 w 2628"/>
              <a:gd name="T75" fmla="*/ 2147483647 h 2822"/>
              <a:gd name="T76" fmla="*/ 2147483647 w 2628"/>
              <a:gd name="T77" fmla="*/ 2147483647 h 2822"/>
              <a:gd name="T78" fmla="*/ 2147483647 w 2628"/>
              <a:gd name="T79" fmla="*/ 2147483647 h 2822"/>
              <a:gd name="T80" fmla="*/ 2147483647 w 2628"/>
              <a:gd name="T81" fmla="*/ 2147483647 h 2822"/>
              <a:gd name="T82" fmla="*/ 2147483647 w 2628"/>
              <a:gd name="T83" fmla="*/ 2147483647 h 2822"/>
              <a:gd name="T84" fmla="*/ 2147483647 w 2628"/>
              <a:gd name="T85" fmla="*/ 2147483647 h 2822"/>
              <a:gd name="T86" fmla="*/ 2147483647 w 2628"/>
              <a:gd name="T87" fmla="*/ 2147483647 h 2822"/>
              <a:gd name="T88" fmla="*/ 2147483647 w 2628"/>
              <a:gd name="T89" fmla="*/ 2147483647 h 2822"/>
              <a:gd name="T90" fmla="*/ 2147483647 w 2628"/>
              <a:gd name="T91" fmla="*/ 2147483647 h 2822"/>
              <a:gd name="T92" fmla="*/ 2147483647 w 2628"/>
              <a:gd name="T93" fmla="*/ 2147483647 h 2822"/>
              <a:gd name="T94" fmla="*/ 2147483647 w 2628"/>
              <a:gd name="T95" fmla="*/ 2147483647 h 2822"/>
              <a:gd name="T96" fmla="*/ 2147483647 w 2628"/>
              <a:gd name="T97" fmla="*/ 2147483647 h 2822"/>
              <a:gd name="T98" fmla="*/ 2147483647 w 2628"/>
              <a:gd name="T99" fmla="*/ 2147483647 h 2822"/>
              <a:gd name="T100" fmla="*/ 2147483647 w 2628"/>
              <a:gd name="T101" fmla="*/ 2147483647 h 2822"/>
              <a:gd name="T102" fmla="*/ 2147483647 w 2628"/>
              <a:gd name="T103" fmla="*/ 2147483647 h 2822"/>
              <a:gd name="T104" fmla="*/ 2147483647 w 2628"/>
              <a:gd name="T105" fmla="*/ 2147483647 h 2822"/>
              <a:gd name="T106" fmla="*/ 2147483647 w 2628"/>
              <a:gd name="T107" fmla="*/ 2147483647 h 2822"/>
              <a:gd name="T108" fmla="*/ 2147483647 w 2628"/>
              <a:gd name="T109" fmla="*/ 2147483647 h 2822"/>
              <a:gd name="T110" fmla="*/ 2147483647 w 2628"/>
              <a:gd name="T111" fmla="*/ 2147483647 h 2822"/>
              <a:gd name="T112" fmla="*/ 2147483647 w 2628"/>
              <a:gd name="T113" fmla="*/ 2147483647 h 2822"/>
              <a:gd name="T114" fmla="*/ 2147483647 w 2628"/>
              <a:gd name="T115" fmla="*/ 0 h 2822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628"/>
              <a:gd name="T175" fmla="*/ 0 h 2822"/>
              <a:gd name="T176" fmla="*/ 2628 w 2628"/>
              <a:gd name="T177" fmla="*/ 2822 h 2822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628" h="2822">
                <a:moveTo>
                  <a:pt x="0" y="2822"/>
                </a:moveTo>
                <a:lnTo>
                  <a:pt x="2" y="2822"/>
                </a:lnTo>
                <a:lnTo>
                  <a:pt x="2" y="2815"/>
                </a:lnTo>
                <a:lnTo>
                  <a:pt x="3" y="2815"/>
                </a:lnTo>
                <a:lnTo>
                  <a:pt x="3" y="2801"/>
                </a:lnTo>
                <a:lnTo>
                  <a:pt x="4" y="2801"/>
                </a:lnTo>
                <a:lnTo>
                  <a:pt x="4" y="2793"/>
                </a:lnTo>
                <a:lnTo>
                  <a:pt x="5" y="2793"/>
                </a:lnTo>
                <a:lnTo>
                  <a:pt x="5" y="2786"/>
                </a:lnTo>
                <a:lnTo>
                  <a:pt x="9" y="2786"/>
                </a:lnTo>
                <a:lnTo>
                  <a:pt x="9" y="2779"/>
                </a:lnTo>
                <a:lnTo>
                  <a:pt x="10" y="2779"/>
                </a:lnTo>
                <a:lnTo>
                  <a:pt x="10" y="2771"/>
                </a:lnTo>
                <a:lnTo>
                  <a:pt x="12" y="2771"/>
                </a:lnTo>
                <a:lnTo>
                  <a:pt x="12" y="2764"/>
                </a:lnTo>
                <a:lnTo>
                  <a:pt x="14" y="2764"/>
                </a:lnTo>
                <a:lnTo>
                  <a:pt x="14" y="2741"/>
                </a:lnTo>
                <a:lnTo>
                  <a:pt x="15" y="2741"/>
                </a:lnTo>
                <a:lnTo>
                  <a:pt x="15" y="2719"/>
                </a:lnTo>
                <a:lnTo>
                  <a:pt x="16" y="2719"/>
                </a:lnTo>
                <a:lnTo>
                  <a:pt x="16" y="2704"/>
                </a:lnTo>
                <a:lnTo>
                  <a:pt x="19" y="2704"/>
                </a:lnTo>
                <a:lnTo>
                  <a:pt x="19" y="2697"/>
                </a:lnTo>
                <a:lnTo>
                  <a:pt x="21" y="2697"/>
                </a:lnTo>
                <a:lnTo>
                  <a:pt x="21" y="2689"/>
                </a:lnTo>
                <a:lnTo>
                  <a:pt x="25" y="2689"/>
                </a:lnTo>
                <a:lnTo>
                  <a:pt x="25" y="2674"/>
                </a:lnTo>
                <a:lnTo>
                  <a:pt x="28" y="2674"/>
                </a:lnTo>
                <a:lnTo>
                  <a:pt x="28" y="2666"/>
                </a:lnTo>
                <a:lnTo>
                  <a:pt x="29" y="2666"/>
                </a:lnTo>
                <a:lnTo>
                  <a:pt x="29" y="2659"/>
                </a:lnTo>
                <a:lnTo>
                  <a:pt x="31" y="2659"/>
                </a:lnTo>
                <a:lnTo>
                  <a:pt x="31" y="2651"/>
                </a:lnTo>
                <a:lnTo>
                  <a:pt x="34" y="2651"/>
                </a:lnTo>
                <a:lnTo>
                  <a:pt x="34" y="2644"/>
                </a:lnTo>
                <a:lnTo>
                  <a:pt x="36" y="2644"/>
                </a:lnTo>
                <a:lnTo>
                  <a:pt x="36" y="2636"/>
                </a:lnTo>
                <a:lnTo>
                  <a:pt x="38" y="2636"/>
                </a:lnTo>
                <a:lnTo>
                  <a:pt x="38" y="2628"/>
                </a:lnTo>
                <a:lnTo>
                  <a:pt x="43" y="2628"/>
                </a:lnTo>
                <a:lnTo>
                  <a:pt x="43" y="2621"/>
                </a:lnTo>
                <a:lnTo>
                  <a:pt x="44" y="2621"/>
                </a:lnTo>
                <a:lnTo>
                  <a:pt x="44" y="2605"/>
                </a:lnTo>
                <a:lnTo>
                  <a:pt x="48" y="2605"/>
                </a:lnTo>
                <a:lnTo>
                  <a:pt x="48" y="2598"/>
                </a:lnTo>
                <a:lnTo>
                  <a:pt x="52" y="2598"/>
                </a:lnTo>
                <a:lnTo>
                  <a:pt x="52" y="2590"/>
                </a:lnTo>
                <a:lnTo>
                  <a:pt x="53" y="2590"/>
                </a:lnTo>
                <a:lnTo>
                  <a:pt x="53" y="2575"/>
                </a:lnTo>
                <a:lnTo>
                  <a:pt x="56" y="2575"/>
                </a:lnTo>
                <a:lnTo>
                  <a:pt x="56" y="2567"/>
                </a:lnTo>
                <a:lnTo>
                  <a:pt x="59" y="2567"/>
                </a:lnTo>
                <a:lnTo>
                  <a:pt x="59" y="2559"/>
                </a:lnTo>
                <a:lnTo>
                  <a:pt x="61" y="2559"/>
                </a:lnTo>
                <a:lnTo>
                  <a:pt x="61" y="2552"/>
                </a:lnTo>
                <a:lnTo>
                  <a:pt x="65" y="2552"/>
                </a:lnTo>
                <a:lnTo>
                  <a:pt x="65" y="2544"/>
                </a:lnTo>
                <a:lnTo>
                  <a:pt x="69" y="2544"/>
                </a:lnTo>
                <a:lnTo>
                  <a:pt x="69" y="2536"/>
                </a:lnTo>
                <a:lnTo>
                  <a:pt x="72" y="2536"/>
                </a:lnTo>
                <a:lnTo>
                  <a:pt x="72" y="2528"/>
                </a:lnTo>
                <a:lnTo>
                  <a:pt x="73" y="2528"/>
                </a:lnTo>
                <a:lnTo>
                  <a:pt x="73" y="2513"/>
                </a:lnTo>
                <a:lnTo>
                  <a:pt x="76" y="2513"/>
                </a:lnTo>
                <a:lnTo>
                  <a:pt x="76" y="2505"/>
                </a:lnTo>
                <a:lnTo>
                  <a:pt x="77" y="2505"/>
                </a:lnTo>
                <a:lnTo>
                  <a:pt x="77" y="2497"/>
                </a:lnTo>
                <a:lnTo>
                  <a:pt x="78" y="2497"/>
                </a:lnTo>
                <a:lnTo>
                  <a:pt x="78" y="2490"/>
                </a:lnTo>
                <a:lnTo>
                  <a:pt x="79" y="2490"/>
                </a:lnTo>
                <a:lnTo>
                  <a:pt x="79" y="2482"/>
                </a:lnTo>
                <a:lnTo>
                  <a:pt x="84" y="2482"/>
                </a:lnTo>
                <a:lnTo>
                  <a:pt x="84" y="2474"/>
                </a:lnTo>
                <a:lnTo>
                  <a:pt x="88" y="2474"/>
                </a:lnTo>
                <a:lnTo>
                  <a:pt x="88" y="2467"/>
                </a:lnTo>
                <a:lnTo>
                  <a:pt x="90" y="2467"/>
                </a:lnTo>
                <a:lnTo>
                  <a:pt x="90" y="2459"/>
                </a:lnTo>
                <a:lnTo>
                  <a:pt x="95" y="2459"/>
                </a:lnTo>
                <a:lnTo>
                  <a:pt x="95" y="2451"/>
                </a:lnTo>
                <a:lnTo>
                  <a:pt x="104" y="2451"/>
                </a:lnTo>
                <a:lnTo>
                  <a:pt x="104" y="2443"/>
                </a:lnTo>
                <a:lnTo>
                  <a:pt x="105" y="2443"/>
                </a:lnTo>
                <a:lnTo>
                  <a:pt x="105" y="2435"/>
                </a:lnTo>
                <a:lnTo>
                  <a:pt x="109" y="2435"/>
                </a:lnTo>
                <a:lnTo>
                  <a:pt x="109" y="2428"/>
                </a:lnTo>
                <a:lnTo>
                  <a:pt x="117" y="2428"/>
                </a:lnTo>
                <a:lnTo>
                  <a:pt x="117" y="2420"/>
                </a:lnTo>
                <a:lnTo>
                  <a:pt x="118" y="2420"/>
                </a:lnTo>
                <a:lnTo>
                  <a:pt x="118" y="2412"/>
                </a:lnTo>
                <a:lnTo>
                  <a:pt x="119" y="2412"/>
                </a:lnTo>
                <a:lnTo>
                  <a:pt x="119" y="2404"/>
                </a:lnTo>
                <a:lnTo>
                  <a:pt x="120" y="2404"/>
                </a:lnTo>
                <a:lnTo>
                  <a:pt x="120" y="2396"/>
                </a:lnTo>
                <a:lnTo>
                  <a:pt x="125" y="2396"/>
                </a:lnTo>
                <a:lnTo>
                  <a:pt x="125" y="2388"/>
                </a:lnTo>
                <a:lnTo>
                  <a:pt x="126" y="2388"/>
                </a:lnTo>
                <a:lnTo>
                  <a:pt x="126" y="2380"/>
                </a:lnTo>
                <a:lnTo>
                  <a:pt x="133" y="2380"/>
                </a:lnTo>
                <a:lnTo>
                  <a:pt x="133" y="2372"/>
                </a:lnTo>
                <a:lnTo>
                  <a:pt x="134" y="2372"/>
                </a:lnTo>
                <a:lnTo>
                  <a:pt x="134" y="2364"/>
                </a:lnTo>
                <a:lnTo>
                  <a:pt x="136" y="2364"/>
                </a:lnTo>
                <a:lnTo>
                  <a:pt x="136" y="2349"/>
                </a:lnTo>
                <a:lnTo>
                  <a:pt x="137" y="2349"/>
                </a:lnTo>
                <a:lnTo>
                  <a:pt x="137" y="2333"/>
                </a:lnTo>
                <a:lnTo>
                  <a:pt x="140" y="2333"/>
                </a:lnTo>
                <a:lnTo>
                  <a:pt x="140" y="2325"/>
                </a:lnTo>
                <a:lnTo>
                  <a:pt x="141" y="2325"/>
                </a:lnTo>
                <a:lnTo>
                  <a:pt x="141" y="2317"/>
                </a:lnTo>
                <a:lnTo>
                  <a:pt x="143" y="2317"/>
                </a:lnTo>
                <a:lnTo>
                  <a:pt x="143" y="2309"/>
                </a:lnTo>
                <a:lnTo>
                  <a:pt x="144" y="2309"/>
                </a:lnTo>
                <a:lnTo>
                  <a:pt x="144" y="2301"/>
                </a:lnTo>
                <a:lnTo>
                  <a:pt x="147" y="2301"/>
                </a:lnTo>
                <a:lnTo>
                  <a:pt x="147" y="2293"/>
                </a:lnTo>
                <a:lnTo>
                  <a:pt x="151" y="2293"/>
                </a:lnTo>
                <a:lnTo>
                  <a:pt x="151" y="2285"/>
                </a:lnTo>
                <a:lnTo>
                  <a:pt x="154" y="2285"/>
                </a:lnTo>
                <a:lnTo>
                  <a:pt x="154" y="2277"/>
                </a:lnTo>
                <a:lnTo>
                  <a:pt x="158" y="2277"/>
                </a:lnTo>
                <a:lnTo>
                  <a:pt x="158" y="2269"/>
                </a:lnTo>
                <a:lnTo>
                  <a:pt x="159" y="2269"/>
                </a:lnTo>
                <a:lnTo>
                  <a:pt x="159" y="2261"/>
                </a:lnTo>
                <a:lnTo>
                  <a:pt x="170" y="2261"/>
                </a:lnTo>
                <a:lnTo>
                  <a:pt x="170" y="2253"/>
                </a:lnTo>
                <a:lnTo>
                  <a:pt x="172" y="2253"/>
                </a:lnTo>
                <a:lnTo>
                  <a:pt x="172" y="2245"/>
                </a:lnTo>
                <a:lnTo>
                  <a:pt x="177" y="2245"/>
                </a:lnTo>
                <a:lnTo>
                  <a:pt x="177" y="2237"/>
                </a:lnTo>
                <a:lnTo>
                  <a:pt x="181" y="2237"/>
                </a:lnTo>
                <a:lnTo>
                  <a:pt x="181" y="2229"/>
                </a:lnTo>
                <a:lnTo>
                  <a:pt x="187" y="2229"/>
                </a:lnTo>
                <a:lnTo>
                  <a:pt x="187" y="2221"/>
                </a:lnTo>
                <a:lnTo>
                  <a:pt x="190" y="2221"/>
                </a:lnTo>
                <a:lnTo>
                  <a:pt x="190" y="2213"/>
                </a:lnTo>
                <a:lnTo>
                  <a:pt x="199" y="2213"/>
                </a:lnTo>
                <a:lnTo>
                  <a:pt x="199" y="2205"/>
                </a:lnTo>
                <a:lnTo>
                  <a:pt x="201" y="2205"/>
                </a:lnTo>
                <a:lnTo>
                  <a:pt x="201" y="2181"/>
                </a:lnTo>
                <a:lnTo>
                  <a:pt x="206" y="2181"/>
                </a:lnTo>
                <a:lnTo>
                  <a:pt x="206" y="2172"/>
                </a:lnTo>
                <a:lnTo>
                  <a:pt x="208" y="2172"/>
                </a:lnTo>
                <a:lnTo>
                  <a:pt x="208" y="2164"/>
                </a:lnTo>
                <a:lnTo>
                  <a:pt x="218" y="2164"/>
                </a:lnTo>
                <a:lnTo>
                  <a:pt x="218" y="2156"/>
                </a:lnTo>
                <a:lnTo>
                  <a:pt x="224" y="2156"/>
                </a:lnTo>
                <a:lnTo>
                  <a:pt x="224" y="2148"/>
                </a:lnTo>
                <a:lnTo>
                  <a:pt x="234" y="2148"/>
                </a:lnTo>
                <a:lnTo>
                  <a:pt x="234" y="2140"/>
                </a:lnTo>
                <a:lnTo>
                  <a:pt x="240" y="2140"/>
                </a:lnTo>
                <a:lnTo>
                  <a:pt x="240" y="2132"/>
                </a:lnTo>
                <a:lnTo>
                  <a:pt x="267" y="2132"/>
                </a:lnTo>
                <a:lnTo>
                  <a:pt x="267" y="2123"/>
                </a:lnTo>
                <a:lnTo>
                  <a:pt x="269" y="2123"/>
                </a:lnTo>
                <a:lnTo>
                  <a:pt x="269" y="2115"/>
                </a:lnTo>
                <a:lnTo>
                  <a:pt x="274" y="2115"/>
                </a:lnTo>
                <a:lnTo>
                  <a:pt x="274" y="2098"/>
                </a:lnTo>
                <a:lnTo>
                  <a:pt x="283" y="2098"/>
                </a:lnTo>
                <a:lnTo>
                  <a:pt x="283" y="2082"/>
                </a:lnTo>
                <a:lnTo>
                  <a:pt x="286" y="2082"/>
                </a:lnTo>
                <a:lnTo>
                  <a:pt x="286" y="2065"/>
                </a:lnTo>
                <a:lnTo>
                  <a:pt x="289" y="2065"/>
                </a:lnTo>
                <a:lnTo>
                  <a:pt x="289" y="2057"/>
                </a:lnTo>
                <a:lnTo>
                  <a:pt x="294" y="2057"/>
                </a:lnTo>
                <a:lnTo>
                  <a:pt x="294" y="2049"/>
                </a:lnTo>
                <a:lnTo>
                  <a:pt x="298" y="2049"/>
                </a:lnTo>
                <a:lnTo>
                  <a:pt x="298" y="2040"/>
                </a:lnTo>
                <a:lnTo>
                  <a:pt x="303" y="2040"/>
                </a:lnTo>
                <a:lnTo>
                  <a:pt x="303" y="2032"/>
                </a:lnTo>
                <a:lnTo>
                  <a:pt x="314" y="2032"/>
                </a:lnTo>
                <a:lnTo>
                  <a:pt x="314" y="2023"/>
                </a:lnTo>
                <a:lnTo>
                  <a:pt x="316" y="2023"/>
                </a:lnTo>
                <a:lnTo>
                  <a:pt x="316" y="2015"/>
                </a:lnTo>
                <a:lnTo>
                  <a:pt x="326" y="2015"/>
                </a:lnTo>
                <a:lnTo>
                  <a:pt x="326" y="2006"/>
                </a:lnTo>
                <a:lnTo>
                  <a:pt x="330" y="2006"/>
                </a:lnTo>
                <a:lnTo>
                  <a:pt x="330" y="1998"/>
                </a:lnTo>
                <a:lnTo>
                  <a:pt x="332" y="1998"/>
                </a:lnTo>
                <a:lnTo>
                  <a:pt x="332" y="1989"/>
                </a:lnTo>
                <a:lnTo>
                  <a:pt x="333" y="1989"/>
                </a:lnTo>
                <a:lnTo>
                  <a:pt x="333" y="1981"/>
                </a:lnTo>
                <a:lnTo>
                  <a:pt x="343" y="1981"/>
                </a:lnTo>
                <a:lnTo>
                  <a:pt x="343" y="1972"/>
                </a:lnTo>
                <a:lnTo>
                  <a:pt x="348" y="1972"/>
                </a:lnTo>
                <a:lnTo>
                  <a:pt x="348" y="1964"/>
                </a:lnTo>
                <a:lnTo>
                  <a:pt x="355" y="1964"/>
                </a:lnTo>
                <a:lnTo>
                  <a:pt x="355" y="1955"/>
                </a:lnTo>
                <a:lnTo>
                  <a:pt x="373" y="1955"/>
                </a:lnTo>
                <a:lnTo>
                  <a:pt x="373" y="1946"/>
                </a:lnTo>
                <a:lnTo>
                  <a:pt x="374" y="1946"/>
                </a:lnTo>
                <a:lnTo>
                  <a:pt x="374" y="1938"/>
                </a:lnTo>
                <a:lnTo>
                  <a:pt x="375" y="1938"/>
                </a:lnTo>
                <a:lnTo>
                  <a:pt x="375" y="1929"/>
                </a:lnTo>
                <a:lnTo>
                  <a:pt x="389" y="1929"/>
                </a:lnTo>
                <a:lnTo>
                  <a:pt x="389" y="1920"/>
                </a:lnTo>
                <a:lnTo>
                  <a:pt x="391" y="1920"/>
                </a:lnTo>
                <a:lnTo>
                  <a:pt x="391" y="1912"/>
                </a:lnTo>
                <a:lnTo>
                  <a:pt x="396" y="1912"/>
                </a:lnTo>
                <a:lnTo>
                  <a:pt x="396" y="1903"/>
                </a:lnTo>
                <a:lnTo>
                  <a:pt x="405" y="1903"/>
                </a:lnTo>
                <a:lnTo>
                  <a:pt x="405" y="1894"/>
                </a:lnTo>
                <a:lnTo>
                  <a:pt x="411" y="1894"/>
                </a:lnTo>
                <a:lnTo>
                  <a:pt x="411" y="1876"/>
                </a:lnTo>
                <a:lnTo>
                  <a:pt x="415" y="1876"/>
                </a:lnTo>
                <a:lnTo>
                  <a:pt x="415" y="1859"/>
                </a:lnTo>
                <a:lnTo>
                  <a:pt x="420" y="1859"/>
                </a:lnTo>
                <a:lnTo>
                  <a:pt x="420" y="1841"/>
                </a:lnTo>
                <a:lnTo>
                  <a:pt x="421" y="1841"/>
                </a:lnTo>
                <a:lnTo>
                  <a:pt x="421" y="1832"/>
                </a:lnTo>
                <a:lnTo>
                  <a:pt x="430" y="1832"/>
                </a:lnTo>
                <a:lnTo>
                  <a:pt x="430" y="1823"/>
                </a:lnTo>
                <a:lnTo>
                  <a:pt x="431" y="1823"/>
                </a:lnTo>
                <a:lnTo>
                  <a:pt x="431" y="1814"/>
                </a:lnTo>
                <a:lnTo>
                  <a:pt x="445" y="1814"/>
                </a:lnTo>
                <a:lnTo>
                  <a:pt x="445" y="1805"/>
                </a:lnTo>
                <a:lnTo>
                  <a:pt x="462" y="1805"/>
                </a:lnTo>
                <a:lnTo>
                  <a:pt x="462" y="1796"/>
                </a:lnTo>
                <a:lnTo>
                  <a:pt x="468" y="1796"/>
                </a:lnTo>
                <a:lnTo>
                  <a:pt x="468" y="1787"/>
                </a:lnTo>
                <a:lnTo>
                  <a:pt x="479" y="1787"/>
                </a:lnTo>
                <a:lnTo>
                  <a:pt x="479" y="1777"/>
                </a:lnTo>
                <a:lnTo>
                  <a:pt x="484" y="1777"/>
                </a:lnTo>
                <a:lnTo>
                  <a:pt x="484" y="1768"/>
                </a:lnTo>
                <a:lnTo>
                  <a:pt x="489" y="1768"/>
                </a:lnTo>
                <a:lnTo>
                  <a:pt x="489" y="1759"/>
                </a:lnTo>
                <a:lnTo>
                  <a:pt x="490" y="1759"/>
                </a:lnTo>
                <a:lnTo>
                  <a:pt x="490" y="1750"/>
                </a:lnTo>
                <a:lnTo>
                  <a:pt x="499" y="1750"/>
                </a:lnTo>
                <a:lnTo>
                  <a:pt x="499" y="1740"/>
                </a:lnTo>
                <a:lnTo>
                  <a:pt x="504" y="1740"/>
                </a:lnTo>
                <a:lnTo>
                  <a:pt x="504" y="1722"/>
                </a:lnTo>
                <a:lnTo>
                  <a:pt x="506" y="1722"/>
                </a:lnTo>
                <a:lnTo>
                  <a:pt x="506" y="1712"/>
                </a:lnTo>
                <a:lnTo>
                  <a:pt x="511" y="1712"/>
                </a:lnTo>
                <a:lnTo>
                  <a:pt x="511" y="1703"/>
                </a:lnTo>
                <a:lnTo>
                  <a:pt x="518" y="1703"/>
                </a:lnTo>
                <a:lnTo>
                  <a:pt x="518" y="1694"/>
                </a:lnTo>
                <a:lnTo>
                  <a:pt x="520" y="1694"/>
                </a:lnTo>
                <a:lnTo>
                  <a:pt x="520" y="1684"/>
                </a:lnTo>
                <a:lnTo>
                  <a:pt x="526" y="1684"/>
                </a:lnTo>
                <a:lnTo>
                  <a:pt x="526" y="1675"/>
                </a:lnTo>
                <a:lnTo>
                  <a:pt x="528" y="1675"/>
                </a:lnTo>
                <a:lnTo>
                  <a:pt x="528" y="1665"/>
                </a:lnTo>
                <a:lnTo>
                  <a:pt x="530" y="1665"/>
                </a:lnTo>
                <a:lnTo>
                  <a:pt x="530" y="1656"/>
                </a:lnTo>
                <a:lnTo>
                  <a:pt x="532" y="1656"/>
                </a:lnTo>
                <a:lnTo>
                  <a:pt x="532" y="1646"/>
                </a:lnTo>
                <a:lnTo>
                  <a:pt x="533" y="1646"/>
                </a:lnTo>
                <a:lnTo>
                  <a:pt x="533" y="1637"/>
                </a:lnTo>
                <a:lnTo>
                  <a:pt x="538" y="1637"/>
                </a:lnTo>
                <a:lnTo>
                  <a:pt x="538" y="1627"/>
                </a:lnTo>
                <a:lnTo>
                  <a:pt x="543" y="1627"/>
                </a:lnTo>
                <a:lnTo>
                  <a:pt x="543" y="1618"/>
                </a:lnTo>
                <a:lnTo>
                  <a:pt x="550" y="1618"/>
                </a:lnTo>
                <a:lnTo>
                  <a:pt x="550" y="1608"/>
                </a:lnTo>
                <a:lnTo>
                  <a:pt x="586" y="1608"/>
                </a:lnTo>
                <a:lnTo>
                  <a:pt x="586" y="1598"/>
                </a:lnTo>
                <a:lnTo>
                  <a:pt x="592" y="1598"/>
                </a:lnTo>
                <a:lnTo>
                  <a:pt x="592" y="1588"/>
                </a:lnTo>
                <a:lnTo>
                  <a:pt x="598" y="1588"/>
                </a:lnTo>
                <a:lnTo>
                  <a:pt x="598" y="1578"/>
                </a:lnTo>
                <a:lnTo>
                  <a:pt x="613" y="1578"/>
                </a:lnTo>
                <a:lnTo>
                  <a:pt x="613" y="1558"/>
                </a:lnTo>
                <a:lnTo>
                  <a:pt x="621" y="1558"/>
                </a:lnTo>
                <a:lnTo>
                  <a:pt x="621" y="1548"/>
                </a:lnTo>
                <a:lnTo>
                  <a:pt x="626" y="1548"/>
                </a:lnTo>
                <a:lnTo>
                  <a:pt x="626" y="1538"/>
                </a:lnTo>
                <a:lnTo>
                  <a:pt x="630" y="1538"/>
                </a:lnTo>
                <a:lnTo>
                  <a:pt x="630" y="1528"/>
                </a:lnTo>
                <a:lnTo>
                  <a:pt x="632" y="1528"/>
                </a:lnTo>
                <a:lnTo>
                  <a:pt x="632" y="1517"/>
                </a:lnTo>
                <a:lnTo>
                  <a:pt x="633" y="1517"/>
                </a:lnTo>
                <a:lnTo>
                  <a:pt x="633" y="1507"/>
                </a:lnTo>
                <a:lnTo>
                  <a:pt x="644" y="1507"/>
                </a:lnTo>
                <a:lnTo>
                  <a:pt x="644" y="1497"/>
                </a:lnTo>
                <a:lnTo>
                  <a:pt x="669" y="1497"/>
                </a:lnTo>
                <a:lnTo>
                  <a:pt x="669" y="1486"/>
                </a:lnTo>
                <a:lnTo>
                  <a:pt x="672" y="1486"/>
                </a:lnTo>
                <a:lnTo>
                  <a:pt x="672" y="1475"/>
                </a:lnTo>
                <a:lnTo>
                  <a:pt x="688" y="1475"/>
                </a:lnTo>
                <a:lnTo>
                  <a:pt x="688" y="1464"/>
                </a:lnTo>
                <a:lnTo>
                  <a:pt x="691" y="1464"/>
                </a:lnTo>
                <a:lnTo>
                  <a:pt x="691" y="1453"/>
                </a:lnTo>
                <a:lnTo>
                  <a:pt x="693" y="1453"/>
                </a:lnTo>
                <a:lnTo>
                  <a:pt x="693" y="1442"/>
                </a:lnTo>
                <a:lnTo>
                  <a:pt x="750" y="1442"/>
                </a:lnTo>
                <a:lnTo>
                  <a:pt x="750" y="1431"/>
                </a:lnTo>
                <a:lnTo>
                  <a:pt x="802" y="1431"/>
                </a:lnTo>
                <a:lnTo>
                  <a:pt x="802" y="1419"/>
                </a:lnTo>
                <a:lnTo>
                  <a:pt x="806" y="1419"/>
                </a:lnTo>
                <a:lnTo>
                  <a:pt x="806" y="1407"/>
                </a:lnTo>
                <a:lnTo>
                  <a:pt x="811" y="1407"/>
                </a:lnTo>
                <a:lnTo>
                  <a:pt x="811" y="1396"/>
                </a:lnTo>
                <a:lnTo>
                  <a:pt x="813" y="1396"/>
                </a:lnTo>
                <a:lnTo>
                  <a:pt x="813" y="1384"/>
                </a:lnTo>
                <a:lnTo>
                  <a:pt x="824" y="1384"/>
                </a:lnTo>
                <a:lnTo>
                  <a:pt x="824" y="1371"/>
                </a:lnTo>
                <a:lnTo>
                  <a:pt x="838" y="1371"/>
                </a:lnTo>
                <a:lnTo>
                  <a:pt x="838" y="1359"/>
                </a:lnTo>
                <a:lnTo>
                  <a:pt x="853" y="1359"/>
                </a:lnTo>
                <a:lnTo>
                  <a:pt x="853" y="1347"/>
                </a:lnTo>
                <a:lnTo>
                  <a:pt x="888" y="1347"/>
                </a:lnTo>
                <a:lnTo>
                  <a:pt x="888" y="1334"/>
                </a:lnTo>
                <a:lnTo>
                  <a:pt x="891" y="1334"/>
                </a:lnTo>
                <a:lnTo>
                  <a:pt x="891" y="1321"/>
                </a:lnTo>
                <a:lnTo>
                  <a:pt x="896" y="1321"/>
                </a:lnTo>
                <a:lnTo>
                  <a:pt x="896" y="1308"/>
                </a:lnTo>
                <a:lnTo>
                  <a:pt x="901" y="1308"/>
                </a:lnTo>
                <a:lnTo>
                  <a:pt x="901" y="1296"/>
                </a:lnTo>
                <a:lnTo>
                  <a:pt x="909" y="1296"/>
                </a:lnTo>
                <a:lnTo>
                  <a:pt x="909" y="1283"/>
                </a:lnTo>
                <a:lnTo>
                  <a:pt x="914" y="1283"/>
                </a:lnTo>
                <a:lnTo>
                  <a:pt x="914" y="1270"/>
                </a:lnTo>
                <a:lnTo>
                  <a:pt x="916" y="1270"/>
                </a:lnTo>
                <a:lnTo>
                  <a:pt x="916" y="1244"/>
                </a:lnTo>
                <a:lnTo>
                  <a:pt x="930" y="1244"/>
                </a:lnTo>
                <a:lnTo>
                  <a:pt x="930" y="1231"/>
                </a:lnTo>
                <a:lnTo>
                  <a:pt x="937" y="1231"/>
                </a:lnTo>
                <a:lnTo>
                  <a:pt x="937" y="1218"/>
                </a:lnTo>
                <a:lnTo>
                  <a:pt x="951" y="1218"/>
                </a:lnTo>
                <a:lnTo>
                  <a:pt x="951" y="1204"/>
                </a:lnTo>
                <a:lnTo>
                  <a:pt x="970" y="1204"/>
                </a:lnTo>
                <a:lnTo>
                  <a:pt x="970" y="1191"/>
                </a:lnTo>
                <a:lnTo>
                  <a:pt x="972" y="1191"/>
                </a:lnTo>
                <a:lnTo>
                  <a:pt x="972" y="1177"/>
                </a:lnTo>
                <a:lnTo>
                  <a:pt x="1025" y="1177"/>
                </a:lnTo>
                <a:lnTo>
                  <a:pt x="1025" y="1163"/>
                </a:lnTo>
                <a:lnTo>
                  <a:pt x="1044" y="1163"/>
                </a:lnTo>
                <a:lnTo>
                  <a:pt x="1044" y="1149"/>
                </a:lnTo>
                <a:lnTo>
                  <a:pt x="1054" y="1149"/>
                </a:lnTo>
                <a:lnTo>
                  <a:pt x="1054" y="1134"/>
                </a:lnTo>
                <a:lnTo>
                  <a:pt x="1070" y="1134"/>
                </a:lnTo>
                <a:lnTo>
                  <a:pt x="1070" y="1120"/>
                </a:lnTo>
                <a:lnTo>
                  <a:pt x="1072" y="1120"/>
                </a:lnTo>
                <a:lnTo>
                  <a:pt x="1072" y="1105"/>
                </a:lnTo>
                <a:lnTo>
                  <a:pt x="1087" y="1105"/>
                </a:lnTo>
                <a:lnTo>
                  <a:pt x="1087" y="1090"/>
                </a:lnTo>
                <a:lnTo>
                  <a:pt x="1127" y="1090"/>
                </a:lnTo>
                <a:lnTo>
                  <a:pt x="1127" y="1075"/>
                </a:lnTo>
                <a:lnTo>
                  <a:pt x="1179" y="1075"/>
                </a:lnTo>
                <a:lnTo>
                  <a:pt x="1179" y="1059"/>
                </a:lnTo>
                <a:lnTo>
                  <a:pt x="1180" y="1059"/>
                </a:lnTo>
                <a:lnTo>
                  <a:pt x="1180" y="1042"/>
                </a:lnTo>
                <a:lnTo>
                  <a:pt x="1251" y="1042"/>
                </a:lnTo>
                <a:lnTo>
                  <a:pt x="1251" y="1025"/>
                </a:lnTo>
                <a:lnTo>
                  <a:pt x="1255" y="1025"/>
                </a:lnTo>
                <a:lnTo>
                  <a:pt x="1255" y="1007"/>
                </a:lnTo>
                <a:lnTo>
                  <a:pt x="1257" y="1007"/>
                </a:lnTo>
                <a:lnTo>
                  <a:pt x="1257" y="990"/>
                </a:lnTo>
                <a:lnTo>
                  <a:pt x="1271" y="990"/>
                </a:lnTo>
                <a:lnTo>
                  <a:pt x="1271" y="972"/>
                </a:lnTo>
                <a:lnTo>
                  <a:pt x="1277" y="972"/>
                </a:lnTo>
                <a:lnTo>
                  <a:pt x="1277" y="954"/>
                </a:lnTo>
                <a:lnTo>
                  <a:pt x="1290" y="954"/>
                </a:lnTo>
                <a:lnTo>
                  <a:pt x="1290" y="935"/>
                </a:lnTo>
                <a:lnTo>
                  <a:pt x="1293" y="935"/>
                </a:lnTo>
                <a:lnTo>
                  <a:pt x="1293" y="917"/>
                </a:lnTo>
                <a:lnTo>
                  <a:pt x="1297" y="917"/>
                </a:lnTo>
                <a:lnTo>
                  <a:pt x="1297" y="898"/>
                </a:lnTo>
                <a:lnTo>
                  <a:pt x="1330" y="898"/>
                </a:lnTo>
                <a:lnTo>
                  <a:pt x="1330" y="879"/>
                </a:lnTo>
                <a:lnTo>
                  <a:pt x="1332" y="879"/>
                </a:lnTo>
                <a:lnTo>
                  <a:pt x="1332" y="860"/>
                </a:lnTo>
                <a:lnTo>
                  <a:pt x="1370" y="860"/>
                </a:lnTo>
                <a:lnTo>
                  <a:pt x="1370" y="840"/>
                </a:lnTo>
                <a:lnTo>
                  <a:pt x="1405" y="840"/>
                </a:lnTo>
                <a:lnTo>
                  <a:pt x="1405" y="820"/>
                </a:lnTo>
                <a:lnTo>
                  <a:pt x="1454" y="820"/>
                </a:lnTo>
                <a:lnTo>
                  <a:pt x="1454" y="798"/>
                </a:lnTo>
                <a:lnTo>
                  <a:pt x="1530" y="798"/>
                </a:lnTo>
                <a:lnTo>
                  <a:pt x="1530" y="773"/>
                </a:lnTo>
                <a:lnTo>
                  <a:pt x="1551" y="773"/>
                </a:lnTo>
                <a:lnTo>
                  <a:pt x="1551" y="748"/>
                </a:lnTo>
                <a:lnTo>
                  <a:pt x="1592" y="748"/>
                </a:lnTo>
                <a:lnTo>
                  <a:pt x="1592" y="722"/>
                </a:lnTo>
                <a:lnTo>
                  <a:pt x="1599" y="722"/>
                </a:lnTo>
                <a:lnTo>
                  <a:pt x="1599" y="696"/>
                </a:lnTo>
                <a:lnTo>
                  <a:pt x="1607" y="696"/>
                </a:lnTo>
                <a:lnTo>
                  <a:pt x="1607" y="670"/>
                </a:lnTo>
                <a:lnTo>
                  <a:pt x="1622" y="670"/>
                </a:lnTo>
                <a:lnTo>
                  <a:pt x="1622" y="643"/>
                </a:lnTo>
                <a:lnTo>
                  <a:pt x="1642" y="643"/>
                </a:lnTo>
                <a:lnTo>
                  <a:pt x="1642" y="616"/>
                </a:lnTo>
                <a:lnTo>
                  <a:pt x="1714" y="616"/>
                </a:lnTo>
                <a:lnTo>
                  <a:pt x="1714" y="587"/>
                </a:lnTo>
                <a:lnTo>
                  <a:pt x="1810" y="587"/>
                </a:lnTo>
                <a:lnTo>
                  <a:pt x="1810" y="552"/>
                </a:lnTo>
                <a:lnTo>
                  <a:pt x="1815" y="552"/>
                </a:lnTo>
                <a:lnTo>
                  <a:pt x="1815" y="517"/>
                </a:lnTo>
                <a:lnTo>
                  <a:pt x="1825" y="517"/>
                </a:lnTo>
                <a:lnTo>
                  <a:pt x="1825" y="482"/>
                </a:lnTo>
                <a:lnTo>
                  <a:pt x="1838" y="482"/>
                </a:lnTo>
                <a:lnTo>
                  <a:pt x="1838" y="445"/>
                </a:lnTo>
                <a:lnTo>
                  <a:pt x="1979" y="445"/>
                </a:lnTo>
                <a:lnTo>
                  <a:pt x="1979" y="392"/>
                </a:lnTo>
                <a:lnTo>
                  <a:pt x="2008" y="392"/>
                </a:lnTo>
                <a:lnTo>
                  <a:pt x="2008" y="334"/>
                </a:lnTo>
                <a:lnTo>
                  <a:pt x="2025" y="334"/>
                </a:lnTo>
                <a:lnTo>
                  <a:pt x="2025" y="272"/>
                </a:lnTo>
                <a:lnTo>
                  <a:pt x="2237" y="272"/>
                </a:lnTo>
                <a:lnTo>
                  <a:pt x="2237" y="187"/>
                </a:lnTo>
                <a:lnTo>
                  <a:pt x="2241" y="187"/>
                </a:lnTo>
                <a:lnTo>
                  <a:pt x="2241" y="102"/>
                </a:lnTo>
                <a:lnTo>
                  <a:pt x="2311" y="102"/>
                </a:lnTo>
                <a:lnTo>
                  <a:pt x="2311" y="0"/>
                </a:lnTo>
                <a:lnTo>
                  <a:pt x="2628" y="0"/>
                </a:lnTo>
              </a:path>
            </a:pathLst>
          </a:cu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s-ES" sz="1400" b="1"/>
          </a:p>
        </p:txBody>
      </p:sp>
      <p:sp>
        <p:nvSpPr>
          <p:cNvPr id="11317" name="Freeform 54"/>
          <p:cNvSpPr>
            <a:spLocks/>
          </p:cNvSpPr>
          <p:nvPr/>
        </p:nvSpPr>
        <p:spPr bwMode="invGray">
          <a:xfrm flipV="1">
            <a:off x="1763713" y="1829545"/>
            <a:ext cx="5251450" cy="3192463"/>
          </a:xfrm>
          <a:custGeom>
            <a:avLst/>
            <a:gdLst>
              <a:gd name="T0" fmla="*/ 2147483647 w 4285"/>
              <a:gd name="T1" fmla="*/ 2147483647 h 4409"/>
              <a:gd name="T2" fmla="*/ 2147483647 w 4285"/>
              <a:gd name="T3" fmla="*/ 2147483647 h 4409"/>
              <a:gd name="T4" fmla="*/ 2147483647 w 4285"/>
              <a:gd name="T5" fmla="*/ 2147483647 h 4409"/>
              <a:gd name="T6" fmla="*/ 2147483647 w 4285"/>
              <a:gd name="T7" fmla="*/ 2147483647 h 4409"/>
              <a:gd name="T8" fmla="*/ 2147483647 w 4285"/>
              <a:gd name="T9" fmla="*/ 2147483647 h 4409"/>
              <a:gd name="T10" fmla="*/ 2147483647 w 4285"/>
              <a:gd name="T11" fmla="*/ 2147483647 h 4409"/>
              <a:gd name="T12" fmla="*/ 2147483647 w 4285"/>
              <a:gd name="T13" fmla="*/ 2147483647 h 4409"/>
              <a:gd name="T14" fmla="*/ 2147483647 w 4285"/>
              <a:gd name="T15" fmla="*/ 2147483647 h 4409"/>
              <a:gd name="T16" fmla="*/ 2147483647 w 4285"/>
              <a:gd name="T17" fmla="*/ 2147483647 h 4409"/>
              <a:gd name="T18" fmla="*/ 2147483647 w 4285"/>
              <a:gd name="T19" fmla="*/ 2147483647 h 4409"/>
              <a:gd name="T20" fmla="*/ 2147483647 w 4285"/>
              <a:gd name="T21" fmla="*/ 2147483647 h 4409"/>
              <a:gd name="T22" fmla="*/ 2147483647 w 4285"/>
              <a:gd name="T23" fmla="*/ 2147483647 h 4409"/>
              <a:gd name="T24" fmla="*/ 2147483647 w 4285"/>
              <a:gd name="T25" fmla="*/ 2147483647 h 4409"/>
              <a:gd name="T26" fmla="*/ 2147483647 w 4285"/>
              <a:gd name="T27" fmla="*/ 2147483647 h 4409"/>
              <a:gd name="T28" fmla="*/ 2147483647 w 4285"/>
              <a:gd name="T29" fmla="*/ 2147483647 h 4409"/>
              <a:gd name="T30" fmla="*/ 2147483647 w 4285"/>
              <a:gd name="T31" fmla="*/ 2147483647 h 4409"/>
              <a:gd name="T32" fmla="*/ 2147483647 w 4285"/>
              <a:gd name="T33" fmla="*/ 2147483647 h 4409"/>
              <a:gd name="T34" fmla="*/ 2147483647 w 4285"/>
              <a:gd name="T35" fmla="*/ 2147483647 h 4409"/>
              <a:gd name="T36" fmla="*/ 2147483647 w 4285"/>
              <a:gd name="T37" fmla="*/ 2147483647 h 4409"/>
              <a:gd name="T38" fmla="*/ 2147483647 w 4285"/>
              <a:gd name="T39" fmla="*/ 2147483647 h 4409"/>
              <a:gd name="T40" fmla="*/ 2147483647 w 4285"/>
              <a:gd name="T41" fmla="*/ 2147483647 h 4409"/>
              <a:gd name="T42" fmla="*/ 2147483647 w 4285"/>
              <a:gd name="T43" fmla="*/ 2147483647 h 4409"/>
              <a:gd name="T44" fmla="*/ 2147483647 w 4285"/>
              <a:gd name="T45" fmla="*/ 2147483647 h 4409"/>
              <a:gd name="T46" fmla="*/ 2147483647 w 4285"/>
              <a:gd name="T47" fmla="*/ 2147483647 h 4409"/>
              <a:gd name="T48" fmla="*/ 2147483647 w 4285"/>
              <a:gd name="T49" fmla="*/ 2147483647 h 4409"/>
              <a:gd name="T50" fmla="*/ 2147483647 w 4285"/>
              <a:gd name="T51" fmla="*/ 2147483647 h 4409"/>
              <a:gd name="T52" fmla="*/ 2147483647 w 4285"/>
              <a:gd name="T53" fmla="*/ 2147483647 h 4409"/>
              <a:gd name="T54" fmla="*/ 2147483647 w 4285"/>
              <a:gd name="T55" fmla="*/ 2147483647 h 4409"/>
              <a:gd name="T56" fmla="*/ 2147483647 w 4285"/>
              <a:gd name="T57" fmla="*/ 2147483647 h 4409"/>
              <a:gd name="T58" fmla="*/ 2147483647 w 4285"/>
              <a:gd name="T59" fmla="*/ 2147483647 h 4409"/>
              <a:gd name="T60" fmla="*/ 2147483647 w 4285"/>
              <a:gd name="T61" fmla="*/ 2147483647 h 4409"/>
              <a:gd name="T62" fmla="*/ 2147483647 w 4285"/>
              <a:gd name="T63" fmla="*/ 2147483647 h 4409"/>
              <a:gd name="T64" fmla="*/ 2147483647 w 4285"/>
              <a:gd name="T65" fmla="*/ 2147483647 h 4409"/>
              <a:gd name="T66" fmla="*/ 2147483647 w 4285"/>
              <a:gd name="T67" fmla="*/ 2147483647 h 4409"/>
              <a:gd name="T68" fmla="*/ 2147483647 w 4285"/>
              <a:gd name="T69" fmla="*/ 2147483647 h 4409"/>
              <a:gd name="T70" fmla="*/ 2147483647 w 4285"/>
              <a:gd name="T71" fmla="*/ 2147483647 h 4409"/>
              <a:gd name="T72" fmla="*/ 2147483647 w 4285"/>
              <a:gd name="T73" fmla="*/ 2147483647 h 4409"/>
              <a:gd name="T74" fmla="*/ 2147483647 w 4285"/>
              <a:gd name="T75" fmla="*/ 2147483647 h 4409"/>
              <a:gd name="T76" fmla="*/ 2147483647 w 4285"/>
              <a:gd name="T77" fmla="*/ 2147483647 h 4409"/>
              <a:gd name="T78" fmla="*/ 2147483647 w 4285"/>
              <a:gd name="T79" fmla="*/ 2147483647 h 4409"/>
              <a:gd name="T80" fmla="*/ 2147483647 w 4285"/>
              <a:gd name="T81" fmla="*/ 2147483647 h 4409"/>
              <a:gd name="T82" fmla="*/ 2147483647 w 4285"/>
              <a:gd name="T83" fmla="*/ 2147483647 h 4409"/>
              <a:gd name="T84" fmla="*/ 2147483647 w 4285"/>
              <a:gd name="T85" fmla="*/ 2147483647 h 4409"/>
              <a:gd name="T86" fmla="*/ 2147483647 w 4285"/>
              <a:gd name="T87" fmla="*/ 2147483647 h 4409"/>
              <a:gd name="T88" fmla="*/ 2147483647 w 4285"/>
              <a:gd name="T89" fmla="*/ 2147483647 h 4409"/>
              <a:gd name="T90" fmla="*/ 2147483647 w 4285"/>
              <a:gd name="T91" fmla="*/ 2147483647 h 4409"/>
              <a:gd name="T92" fmla="*/ 2147483647 w 4285"/>
              <a:gd name="T93" fmla="*/ 2147483647 h 4409"/>
              <a:gd name="T94" fmla="*/ 2147483647 w 4285"/>
              <a:gd name="T95" fmla="*/ 2147483647 h 4409"/>
              <a:gd name="T96" fmla="*/ 2147483647 w 4285"/>
              <a:gd name="T97" fmla="*/ 2147483647 h 4409"/>
              <a:gd name="T98" fmla="*/ 2147483647 w 4285"/>
              <a:gd name="T99" fmla="*/ 2147483647 h 4409"/>
              <a:gd name="T100" fmla="*/ 2147483647 w 4285"/>
              <a:gd name="T101" fmla="*/ 2147483647 h 4409"/>
              <a:gd name="T102" fmla="*/ 2147483647 w 4285"/>
              <a:gd name="T103" fmla="*/ 2147483647 h 4409"/>
              <a:gd name="T104" fmla="*/ 2147483647 w 4285"/>
              <a:gd name="T105" fmla="*/ 2147483647 h 4409"/>
              <a:gd name="T106" fmla="*/ 2147483647 w 4285"/>
              <a:gd name="T107" fmla="*/ 2147483647 h 4409"/>
              <a:gd name="T108" fmla="*/ 2147483647 w 4285"/>
              <a:gd name="T109" fmla="*/ 2147483647 h 4409"/>
              <a:gd name="T110" fmla="*/ 2147483647 w 4285"/>
              <a:gd name="T111" fmla="*/ 2147483647 h 4409"/>
              <a:gd name="T112" fmla="*/ 2147483647 w 4285"/>
              <a:gd name="T113" fmla="*/ 2147483647 h 4409"/>
              <a:gd name="T114" fmla="*/ 2147483647 w 4285"/>
              <a:gd name="T115" fmla="*/ 2147483647 h 4409"/>
              <a:gd name="T116" fmla="*/ 2147483647 w 4285"/>
              <a:gd name="T117" fmla="*/ 2147483647 h 4409"/>
              <a:gd name="T118" fmla="*/ 2147483647 w 4285"/>
              <a:gd name="T119" fmla="*/ 2147483647 h 4409"/>
              <a:gd name="T120" fmla="*/ 2147483647 w 4285"/>
              <a:gd name="T121" fmla="*/ 2147483647 h 4409"/>
              <a:gd name="T122" fmla="*/ 2147483647 w 4285"/>
              <a:gd name="T123" fmla="*/ 0 h 440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4285"/>
              <a:gd name="T187" fmla="*/ 0 h 4409"/>
              <a:gd name="T188" fmla="*/ 4285 w 4285"/>
              <a:gd name="T189" fmla="*/ 4409 h 440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4285" h="4409">
                <a:moveTo>
                  <a:pt x="0" y="4409"/>
                </a:moveTo>
                <a:lnTo>
                  <a:pt x="4" y="4409"/>
                </a:lnTo>
                <a:lnTo>
                  <a:pt x="4" y="4399"/>
                </a:lnTo>
                <a:lnTo>
                  <a:pt x="10" y="4399"/>
                </a:lnTo>
                <a:lnTo>
                  <a:pt x="10" y="4388"/>
                </a:lnTo>
                <a:lnTo>
                  <a:pt x="11" y="4388"/>
                </a:lnTo>
                <a:lnTo>
                  <a:pt x="11" y="4367"/>
                </a:lnTo>
                <a:lnTo>
                  <a:pt x="16" y="4367"/>
                </a:lnTo>
                <a:lnTo>
                  <a:pt x="16" y="4356"/>
                </a:lnTo>
                <a:lnTo>
                  <a:pt x="17" y="4356"/>
                </a:lnTo>
                <a:lnTo>
                  <a:pt x="17" y="4346"/>
                </a:lnTo>
                <a:lnTo>
                  <a:pt x="21" y="4346"/>
                </a:lnTo>
                <a:lnTo>
                  <a:pt x="21" y="4335"/>
                </a:lnTo>
                <a:lnTo>
                  <a:pt x="22" y="4335"/>
                </a:lnTo>
                <a:lnTo>
                  <a:pt x="22" y="4324"/>
                </a:lnTo>
                <a:lnTo>
                  <a:pt x="23" y="4324"/>
                </a:lnTo>
                <a:lnTo>
                  <a:pt x="23" y="4303"/>
                </a:lnTo>
                <a:lnTo>
                  <a:pt x="26" y="4303"/>
                </a:lnTo>
                <a:lnTo>
                  <a:pt x="26" y="4292"/>
                </a:lnTo>
                <a:lnTo>
                  <a:pt x="32" y="4292"/>
                </a:lnTo>
                <a:lnTo>
                  <a:pt x="32" y="4261"/>
                </a:lnTo>
                <a:lnTo>
                  <a:pt x="34" y="4261"/>
                </a:lnTo>
                <a:lnTo>
                  <a:pt x="34" y="4250"/>
                </a:lnTo>
                <a:lnTo>
                  <a:pt x="36" y="4250"/>
                </a:lnTo>
                <a:lnTo>
                  <a:pt x="36" y="4229"/>
                </a:lnTo>
                <a:lnTo>
                  <a:pt x="37" y="4229"/>
                </a:lnTo>
                <a:lnTo>
                  <a:pt x="37" y="4218"/>
                </a:lnTo>
                <a:lnTo>
                  <a:pt x="43" y="4218"/>
                </a:lnTo>
                <a:lnTo>
                  <a:pt x="43" y="4207"/>
                </a:lnTo>
                <a:lnTo>
                  <a:pt x="48" y="4207"/>
                </a:lnTo>
                <a:lnTo>
                  <a:pt x="48" y="4186"/>
                </a:lnTo>
                <a:lnTo>
                  <a:pt x="50" y="4186"/>
                </a:lnTo>
                <a:lnTo>
                  <a:pt x="50" y="4165"/>
                </a:lnTo>
                <a:lnTo>
                  <a:pt x="53" y="4165"/>
                </a:lnTo>
                <a:lnTo>
                  <a:pt x="53" y="4144"/>
                </a:lnTo>
                <a:lnTo>
                  <a:pt x="59" y="4144"/>
                </a:lnTo>
                <a:lnTo>
                  <a:pt x="59" y="4133"/>
                </a:lnTo>
                <a:lnTo>
                  <a:pt x="65" y="4133"/>
                </a:lnTo>
                <a:lnTo>
                  <a:pt x="65" y="4122"/>
                </a:lnTo>
                <a:lnTo>
                  <a:pt x="73" y="4122"/>
                </a:lnTo>
                <a:lnTo>
                  <a:pt x="73" y="4112"/>
                </a:lnTo>
                <a:lnTo>
                  <a:pt x="76" y="4112"/>
                </a:lnTo>
                <a:lnTo>
                  <a:pt x="76" y="4101"/>
                </a:lnTo>
                <a:lnTo>
                  <a:pt x="77" y="4101"/>
                </a:lnTo>
                <a:lnTo>
                  <a:pt x="77" y="4080"/>
                </a:lnTo>
                <a:lnTo>
                  <a:pt x="85" y="4080"/>
                </a:lnTo>
                <a:lnTo>
                  <a:pt x="85" y="4069"/>
                </a:lnTo>
                <a:lnTo>
                  <a:pt x="86" y="4069"/>
                </a:lnTo>
                <a:lnTo>
                  <a:pt x="86" y="4059"/>
                </a:lnTo>
                <a:lnTo>
                  <a:pt x="91" y="4059"/>
                </a:lnTo>
                <a:lnTo>
                  <a:pt x="91" y="4048"/>
                </a:lnTo>
                <a:lnTo>
                  <a:pt x="97" y="4048"/>
                </a:lnTo>
                <a:lnTo>
                  <a:pt x="97" y="4037"/>
                </a:lnTo>
                <a:lnTo>
                  <a:pt x="102" y="4037"/>
                </a:lnTo>
                <a:lnTo>
                  <a:pt x="102" y="4016"/>
                </a:lnTo>
                <a:lnTo>
                  <a:pt x="110" y="4016"/>
                </a:lnTo>
                <a:lnTo>
                  <a:pt x="110" y="4005"/>
                </a:lnTo>
                <a:lnTo>
                  <a:pt x="118" y="4005"/>
                </a:lnTo>
                <a:lnTo>
                  <a:pt x="118" y="3995"/>
                </a:lnTo>
                <a:lnTo>
                  <a:pt x="119" y="3995"/>
                </a:lnTo>
                <a:lnTo>
                  <a:pt x="119" y="3984"/>
                </a:lnTo>
                <a:lnTo>
                  <a:pt x="123" y="3984"/>
                </a:lnTo>
                <a:lnTo>
                  <a:pt x="123" y="3974"/>
                </a:lnTo>
                <a:lnTo>
                  <a:pt x="125" y="3974"/>
                </a:lnTo>
                <a:lnTo>
                  <a:pt x="125" y="3963"/>
                </a:lnTo>
                <a:lnTo>
                  <a:pt x="126" y="3963"/>
                </a:lnTo>
                <a:lnTo>
                  <a:pt x="126" y="3952"/>
                </a:lnTo>
                <a:lnTo>
                  <a:pt x="130" y="3952"/>
                </a:lnTo>
                <a:lnTo>
                  <a:pt x="130" y="3931"/>
                </a:lnTo>
                <a:lnTo>
                  <a:pt x="131" y="3931"/>
                </a:lnTo>
                <a:lnTo>
                  <a:pt x="131" y="3920"/>
                </a:lnTo>
                <a:lnTo>
                  <a:pt x="132" y="3920"/>
                </a:lnTo>
                <a:lnTo>
                  <a:pt x="132" y="3910"/>
                </a:lnTo>
                <a:lnTo>
                  <a:pt x="134" y="3910"/>
                </a:lnTo>
                <a:lnTo>
                  <a:pt x="134" y="3899"/>
                </a:lnTo>
                <a:lnTo>
                  <a:pt x="137" y="3899"/>
                </a:lnTo>
                <a:lnTo>
                  <a:pt x="137" y="3878"/>
                </a:lnTo>
                <a:lnTo>
                  <a:pt x="140" y="3878"/>
                </a:lnTo>
                <a:lnTo>
                  <a:pt x="140" y="3867"/>
                </a:lnTo>
                <a:lnTo>
                  <a:pt x="143" y="3867"/>
                </a:lnTo>
                <a:lnTo>
                  <a:pt x="143" y="3857"/>
                </a:lnTo>
                <a:lnTo>
                  <a:pt x="153" y="3857"/>
                </a:lnTo>
                <a:lnTo>
                  <a:pt x="153" y="3846"/>
                </a:lnTo>
                <a:lnTo>
                  <a:pt x="159" y="3846"/>
                </a:lnTo>
                <a:lnTo>
                  <a:pt x="159" y="3835"/>
                </a:lnTo>
                <a:lnTo>
                  <a:pt x="160" y="3835"/>
                </a:lnTo>
                <a:lnTo>
                  <a:pt x="160" y="3825"/>
                </a:lnTo>
                <a:lnTo>
                  <a:pt x="166" y="3825"/>
                </a:lnTo>
                <a:lnTo>
                  <a:pt x="166" y="3814"/>
                </a:lnTo>
                <a:lnTo>
                  <a:pt x="171" y="3814"/>
                </a:lnTo>
                <a:lnTo>
                  <a:pt x="171" y="3804"/>
                </a:lnTo>
                <a:lnTo>
                  <a:pt x="176" y="3804"/>
                </a:lnTo>
                <a:lnTo>
                  <a:pt x="176" y="3793"/>
                </a:lnTo>
                <a:lnTo>
                  <a:pt x="177" y="3793"/>
                </a:lnTo>
                <a:lnTo>
                  <a:pt x="177" y="3782"/>
                </a:lnTo>
                <a:lnTo>
                  <a:pt x="187" y="3782"/>
                </a:lnTo>
                <a:lnTo>
                  <a:pt x="187" y="3772"/>
                </a:lnTo>
                <a:lnTo>
                  <a:pt x="194" y="3772"/>
                </a:lnTo>
                <a:lnTo>
                  <a:pt x="194" y="3761"/>
                </a:lnTo>
                <a:lnTo>
                  <a:pt x="199" y="3761"/>
                </a:lnTo>
                <a:lnTo>
                  <a:pt x="199" y="3750"/>
                </a:lnTo>
                <a:lnTo>
                  <a:pt x="204" y="3750"/>
                </a:lnTo>
                <a:lnTo>
                  <a:pt x="204" y="3740"/>
                </a:lnTo>
                <a:lnTo>
                  <a:pt x="206" y="3740"/>
                </a:lnTo>
                <a:lnTo>
                  <a:pt x="206" y="3729"/>
                </a:lnTo>
                <a:lnTo>
                  <a:pt x="212" y="3729"/>
                </a:lnTo>
                <a:lnTo>
                  <a:pt x="212" y="3719"/>
                </a:lnTo>
                <a:lnTo>
                  <a:pt x="213" y="3719"/>
                </a:lnTo>
                <a:lnTo>
                  <a:pt x="213" y="3708"/>
                </a:lnTo>
                <a:lnTo>
                  <a:pt x="218" y="3708"/>
                </a:lnTo>
                <a:lnTo>
                  <a:pt x="218" y="3697"/>
                </a:lnTo>
                <a:lnTo>
                  <a:pt x="231" y="3697"/>
                </a:lnTo>
                <a:lnTo>
                  <a:pt x="231" y="3687"/>
                </a:lnTo>
                <a:lnTo>
                  <a:pt x="244" y="3687"/>
                </a:lnTo>
                <a:lnTo>
                  <a:pt x="244" y="3665"/>
                </a:lnTo>
                <a:lnTo>
                  <a:pt x="258" y="3665"/>
                </a:lnTo>
                <a:lnTo>
                  <a:pt x="258" y="3655"/>
                </a:lnTo>
                <a:lnTo>
                  <a:pt x="262" y="3655"/>
                </a:lnTo>
                <a:lnTo>
                  <a:pt x="262" y="3623"/>
                </a:lnTo>
                <a:lnTo>
                  <a:pt x="267" y="3623"/>
                </a:lnTo>
                <a:lnTo>
                  <a:pt x="267" y="3602"/>
                </a:lnTo>
                <a:lnTo>
                  <a:pt x="269" y="3602"/>
                </a:lnTo>
                <a:lnTo>
                  <a:pt x="269" y="3591"/>
                </a:lnTo>
                <a:lnTo>
                  <a:pt x="281" y="3591"/>
                </a:lnTo>
                <a:lnTo>
                  <a:pt x="281" y="3570"/>
                </a:lnTo>
                <a:lnTo>
                  <a:pt x="286" y="3570"/>
                </a:lnTo>
                <a:lnTo>
                  <a:pt x="286" y="3559"/>
                </a:lnTo>
                <a:lnTo>
                  <a:pt x="287" y="3559"/>
                </a:lnTo>
                <a:lnTo>
                  <a:pt x="287" y="3548"/>
                </a:lnTo>
                <a:lnTo>
                  <a:pt x="292" y="3548"/>
                </a:lnTo>
                <a:lnTo>
                  <a:pt x="292" y="3527"/>
                </a:lnTo>
                <a:lnTo>
                  <a:pt x="298" y="3527"/>
                </a:lnTo>
                <a:lnTo>
                  <a:pt x="298" y="3517"/>
                </a:lnTo>
                <a:lnTo>
                  <a:pt x="299" y="3517"/>
                </a:lnTo>
                <a:lnTo>
                  <a:pt x="299" y="3495"/>
                </a:lnTo>
                <a:lnTo>
                  <a:pt x="300" y="3495"/>
                </a:lnTo>
                <a:lnTo>
                  <a:pt x="300" y="3485"/>
                </a:lnTo>
                <a:lnTo>
                  <a:pt x="313" y="3485"/>
                </a:lnTo>
                <a:lnTo>
                  <a:pt x="313" y="3474"/>
                </a:lnTo>
                <a:lnTo>
                  <a:pt x="316" y="3474"/>
                </a:lnTo>
                <a:lnTo>
                  <a:pt x="316" y="3463"/>
                </a:lnTo>
                <a:lnTo>
                  <a:pt x="322" y="3463"/>
                </a:lnTo>
                <a:lnTo>
                  <a:pt x="322" y="3453"/>
                </a:lnTo>
                <a:lnTo>
                  <a:pt x="328" y="3453"/>
                </a:lnTo>
                <a:lnTo>
                  <a:pt x="328" y="3442"/>
                </a:lnTo>
                <a:lnTo>
                  <a:pt x="329" y="3442"/>
                </a:lnTo>
                <a:lnTo>
                  <a:pt x="329" y="3432"/>
                </a:lnTo>
                <a:lnTo>
                  <a:pt x="330" y="3432"/>
                </a:lnTo>
                <a:lnTo>
                  <a:pt x="330" y="3421"/>
                </a:lnTo>
                <a:lnTo>
                  <a:pt x="332" y="3421"/>
                </a:lnTo>
                <a:lnTo>
                  <a:pt x="332" y="3410"/>
                </a:lnTo>
                <a:lnTo>
                  <a:pt x="340" y="3410"/>
                </a:lnTo>
                <a:lnTo>
                  <a:pt x="340" y="3400"/>
                </a:lnTo>
                <a:lnTo>
                  <a:pt x="359" y="3400"/>
                </a:lnTo>
                <a:lnTo>
                  <a:pt x="359" y="3378"/>
                </a:lnTo>
                <a:lnTo>
                  <a:pt x="364" y="3378"/>
                </a:lnTo>
                <a:lnTo>
                  <a:pt x="364" y="3368"/>
                </a:lnTo>
                <a:lnTo>
                  <a:pt x="380" y="3368"/>
                </a:lnTo>
                <a:lnTo>
                  <a:pt x="380" y="3357"/>
                </a:lnTo>
                <a:lnTo>
                  <a:pt x="383" y="3357"/>
                </a:lnTo>
                <a:lnTo>
                  <a:pt x="383" y="3346"/>
                </a:lnTo>
                <a:lnTo>
                  <a:pt x="386" y="3346"/>
                </a:lnTo>
                <a:lnTo>
                  <a:pt x="386" y="3336"/>
                </a:lnTo>
                <a:lnTo>
                  <a:pt x="391" y="3336"/>
                </a:lnTo>
                <a:lnTo>
                  <a:pt x="391" y="3325"/>
                </a:lnTo>
                <a:lnTo>
                  <a:pt x="397" y="3325"/>
                </a:lnTo>
                <a:lnTo>
                  <a:pt x="397" y="3315"/>
                </a:lnTo>
                <a:lnTo>
                  <a:pt x="400" y="3315"/>
                </a:lnTo>
                <a:lnTo>
                  <a:pt x="400" y="3304"/>
                </a:lnTo>
                <a:lnTo>
                  <a:pt x="401" y="3304"/>
                </a:lnTo>
                <a:lnTo>
                  <a:pt x="401" y="3293"/>
                </a:lnTo>
                <a:lnTo>
                  <a:pt x="404" y="3293"/>
                </a:lnTo>
                <a:lnTo>
                  <a:pt x="404" y="3272"/>
                </a:lnTo>
                <a:lnTo>
                  <a:pt x="415" y="3272"/>
                </a:lnTo>
                <a:lnTo>
                  <a:pt x="415" y="3251"/>
                </a:lnTo>
                <a:lnTo>
                  <a:pt x="416" y="3251"/>
                </a:lnTo>
                <a:lnTo>
                  <a:pt x="416" y="3240"/>
                </a:lnTo>
                <a:lnTo>
                  <a:pt x="417" y="3240"/>
                </a:lnTo>
                <a:lnTo>
                  <a:pt x="417" y="3230"/>
                </a:lnTo>
                <a:lnTo>
                  <a:pt x="422" y="3230"/>
                </a:lnTo>
                <a:lnTo>
                  <a:pt x="422" y="3219"/>
                </a:lnTo>
                <a:lnTo>
                  <a:pt x="425" y="3219"/>
                </a:lnTo>
                <a:lnTo>
                  <a:pt x="425" y="3208"/>
                </a:lnTo>
                <a:lnTo>
                  <a:pt x="445" y="3208"/>
                </a:lnTo>
                <a:lnTo>
                  <a:pt x="445" y="3198"/>
                </a:lnTo>
                <a:lnTo>
                  <a:pt x="451" y="3198"/>
                </a:lnTo>
                <a:lnTo>
                  <a:pt x="451" y="3187"/>
                </a:lnTo>
                <a:lnTo>
                  <a:pt x="452" y="3187"/>
                </a:lnTo>
                <a:lnTo>
                  <a:pt x="452" y="3176"/>
                </a:lnTo>
                <a:lnTo>
                  <a:pt x="465" y="3176"/>
                </a:lnTo>
                <a:lnTo>
                  <a:pt x="465" y="3155"/>
                </a:lnTo>
                <a:lnTo>
                  <a:pt x="469" y="3155"/>
                </a:lnTo>
                <a:lnTo>
                  <a:pt x="469" y="3145"/>
                </a:lnTo>
                <a:lnTo>
                  <a:pt x="474" y="3145"/>
                </a:lnTo>
                <a:lnTo>
                  <a:pt x="474" y="3134"/>
                </a:lnTo>
                <a:lnTo>
                  <a:pt x="475" y="3134"/>
                </a:lnTo>
                <a:lnTo>
                  <a:pt x="475" y="3123"/>
                </a:lnTo>
                <a:lnTo>
                  <a:pt x="476" y="3123"/>
                </a:lnTo>
                <a:lnTo>
                  <a:pt x="476" y="3113"/>
                </a:lnTo>
                <a:lnTo>
                  <a:pt x="492" y="3113"/>
                </a:lnTo>
                <a:lnTo>
                  <a:pt x="492" y="3102"/>
                </a:lnTo>
                <a:lnTo>
                  <a:pt x="495" y="3102"/>
                </a:lnTo>
                <a:lnTo>
                  <a:pt x="495" y="3091"/>
                </a:lnTo>
                <a:lnTo>
                  <a:pt x="496" y="3091"/>
                </a:lnTo>
                <a:lnTo>
                  <a:pt x="496" y="3081"/>
                </a:lnTo>
                <a:lnTo>
                  <a:pt x="497" y="3081"/>
                </a:lnTo>
                <a:lnTo>
                  <a:pt x="497" y="3070"/>
                </a:lnTo>
                <a:lnTo>
                  <a:pt x="506" y="3070"/>
                </a:lnTo>
                <a:lnTo>
                  <a:pt x="506" y="3049"/>
                </a:lnTo>
                <a:lnTo>
                  <a:pt x="519" y="3049"/>
                </a:lnTo>
                <a:lnTo>
                  <a:pt x="519" y="3028"/>
                </a:lnTo>
                <a:lnTo>
                  <a:pt x="530" y="3028"/>
                </a:lnTo>
                <a:lnTo>
                  <a:pt x="530" y="3017"/>
                </a:lnTo>
                <a:lnTo>
                  <a:pt x="531" y="3017"/>
                </a:lnTo>
                <a:lnTo>
                  <a:pt x="531" y="3006"/>
                </a:lnTo>
                <a:lnTo>
                  <a:pt x="537" y="3006"/>
                </a:lnTo>
                <a:lnTo>
                  <a:pt x="537" y="2996"/>
                </a:lnTo>
                <a:lnTo>
                  <a:pt x="538" y="2996"/>
                </a:lnTo>
                <a:lnTo>
                  <a:pt x="538" y="2985"/>
                </a:lnTo>
                <a:lnTo>
                  <a:pt x="550" y="2985"/>
                </a:lnTo>
                <a:lnTo>
                  <a:pt x="550" y="2974"/>
                </a:lnTo>
                <a:lnTo>
                  <a:pt x="557" y="2974"/>
                </a:lnTo>
                <a:lnTo>
                  <a:pt x="557" y="2964"/>
                </a:lnTo>
                <a:lnTo>
                  <a:pt x="559" y="2964"/>
                </a:lnTo>
                <a:lnTo>
                  <a:pt x="559" y="2953"/>
                </a:lnTo>
                <a:lnTo>
                  <a:pt x="562" y="2953"/>
                </a:lnTo>
                <a:lnTo>
                  <a:pt x="562" y="2943"/>
                </a:lnTo>
                <a:lnTo>
                  <a:pt x="565" y="2943"/>
                </a:lnTo>
                <a:lnTo>
                  <a:pt x="565" y="2932"/>
                </a:lnTo>
                <a:lnTo>
                  <a:pt x="566" y="2932"/>
                </a:lnTo>
                <a:lnTo>
                  <a:pt x="566" y="2921"/>
                </a:lnTo>
                <a:lnTo>
                  <a:pt x="574" y="2921"/>
                </a:lnTo>
                <a:lnTo>
                  <a:pt x="574" y="2911"/>
                </a:lnTo>
                <a:lnTo>
                  <a:pt x="576" y="2911"/>
                </a:lnTo>
                <a:lnTo>
                  <a:pt x="576" y="2900"/>
                </a:lnTo>
                <a:lnTo>
                  <a:pt x="580" y="2900"/>
                </a:lnTo>
                <a:lnTo>
                  <a:pt x="580" y="2879"/>
                </a:lnTo>
                <a:lnTo>
                  <a:pt x="586" y="2879"/>
                </a:lnTo>
                <a:lnTo>
                  <a:pt x="586" y="2868"/>
                </a:lnTo>
                <a:lnTo>
                  <a:pt x="590" y="2868"/>
                </a:lnTo>
                <a:lnTo>
                  <a:pt x="590" y="2858"/>
                </a:lnTo>
                <a:lnTo>
                  <a:pt x="597" y="2858"/>
                </a:lnTo>
                <a:lnTo>
                  <a:pt x="597" y="2847"/>
                </a:lnTo>
                <a:lnTo>
                  <a:pt x="600" y="2847"/>
                </a:lnTo>
                <a:lnTo>
                  <a:pt x="600" y="2836"/>
                </a:lnTo>
                <a:lnTo>
                  <a:pt x="610" y="2836"/>
                </a:lnTo>
                <a:lnTo>
                  <a:pt x="610" y="2826"/>
                </a:lnTo>
                <a:lnTo>
                  <a:pt x="611" y="2826"/>
                </a:lnTo>
                <a:lnTo>
                  <a:pt x="611" y="2815"/>
                </a:lnTo>
                <a:lnTo>
                  <a:pt x="630" y="2815"/>
                </a:lnTo>
                <a:lnTo>
                  <a:pt x="630" y="2804"/>
                </a:lnTo>
                <a:lnTo>
                  <a:pt x="631" y="2804"/>
                </a:lnTo>
                <a:lnTo>
                  <a:pt x="631" y="2794"/>
                </a:lnTo>
                <a:lnTo>
                  <a:pt x="659" y="2794"/>
                </a:lnTo>
                <a:lnTo>
                  <a:pt x="659" y="2772"/>
                </a:lnTo>
                <a:lnTo>
                  <a:pt x="666" y="2772"/>
                </a:lnTo>
                <a:lnTo>
                  <a:pt x="666" y="2751"/>
                </a:lnTo>
                <a:lnTo>
                  <a:pt x="687" y="2751"/>
                </a:lnTo>
                <a:lnTo>
                  <a:pt x="687" y="2741"/>
                </a:lnTo>
                <a:lnTo>
                  <a:pt x="691" y="2741"/>
                </a:lnTo>
                <a:lnTo>
                  <a:pt x="691" y="2730"/>
                </a:lnTo>
                <a:lnTo>
                  <a:pt x="696" y="2730"/>
                </a:lnTo>
                <a:lnTo>
                  <a:pt x="696" y="2719"/>
                </a:lnTo>
                <a:lnTo>
                  <a:pt x="698" y="2719"/>
                </a:lnTo>
                <a:lnTo>
                  <a:pt x="698" y="2709"/>
                </a:lnTo>
                <a:lnTo>
                  <a:pt x="705" y="2709"/>
                </a:lnTo>
                <a:lnTo>
                  <a:pt x="705" y="2698"/>
                </a:lnTo>
                <a:lnTo>
                  <a:pt x="706" y="2698"/>
                </a:lnTo>
                <a:lnTo>
                  <a:pt x="706" y="2677"/>
                </a:lnTo>
                <a:lnTo>
                  <a:pt x="725" y="2677"/>
                </a:lnTo>
                <a:lnTo>
                  <a:pt x="725" y="2666"/>
                </a:lnTo>
                <a:lnTo>
                  <a:pt x="726" y="2666"/>
                </a:lnTo>
                <a:lnTo>
                  <a:pt x="726" y="2656"/>
                </a:lnTo>
                <a:lnTo>
                  <a:pt x="734" y="2656"/>
                </a:lnTo>
                <a:lnTo>
                  <a:pt x="734" y="2645"/>
                </a:lnTo>
                <a:lnTo>
                  <a:pt x="740" y="2645"/>
                </a:lnTo>
                <a:lnTo>
                  <a:pt x="740" y="2634"/>
                </a:lnTo>
                <a:lnTo>
                  <a:pt x="743" y="2634"/>
                </a:lnTo>
                <a:lnTo>
                  <a:pt x="743" y="2624"/>
                </a:lnTo>
                <a:lnTo>
                  <a:pt x="747" y="2624"/>
                </a:lnTo>
                <a:lnTo>
                  <a:pt x="747" y="2613"/>
                </a:lnTo>
                <a:lnTo>
                  <a:pt x="756" y="2613"/>
                </a:lnTo>
                <a:lnTo>
                  <a:pt x="756" y="2602"/>
                </a:lnTo>
                <a:lnTo>
                  <a:pt x="774" y="2602"/>
                </a:lnTo>
                <a:lnTo>
                  <a:pt x="774" y="2592"/>
                </a:lnTo>
                <a:lnTo>
                  <a:pt x="781" y="2592"/>
                </a:lnTo>
                <a:lnTo>
                  <a:pt x="781" y="2581"/>
                </a:lnTo>
                <a:lnTo>
                  <a:pt x="789" y="2581"/>
                </a:lnTo>
                <a:lnTo>
                  <a:pt x="789" y="2570"/>
                </a:lnTo>
                <a:lnTo>
                  <a:pt x="793" y="2570"/>
                </a:lnTo>
                <a:lnTo>
                  <a:pt x="793" y="2560"/>
                </a:lnTo>
                <a:lnTo>
                  <a:pt x="801" y="2560"/>
                </a:lnTo>
                <a:lnTo>
                  <a:pt x="801" y="2549"/>
                </a:lnTo>
                <a:lnTo>
                  <a:pt x="807" y="2549"/>
                </a:lnTo>
                <a:lnTo>
                  <a:pt x="807" y="2538"/>
                </a:lnTo>
                <a:lnTo>
                  <a:pt x="809" y="2538"/>
                </a:lnTo>
                <a:lnTo>
                  <a:pt x="809" y="2528"/>
                </a:lnTo>
                <a:lnTo>
                  <a:pt x="811" y="2528"/>
                </a:lnTo>
                <a:lnTo>
                  <a:pt x="811" y="2517"/>
                </a:lnTo>
                <a:lnTo>
                  <a:pt x="822" y="2517"/>
                </a:lnTo>
                <a:lnTo>
                  <a:pt x="822" y="2506"/>
                </a:lnTo>
                <a:lnTo>
                  <a:pt x="824" y="2506"/>
                </a:lnTo>
                <a:lnTo>
                  <a:pt x="824" y="2496"/>
                </a:lnTo>
                <a:lnTo>
                  <a:pt x="827" y="2496"/>
                </a:lnTo>
                <a:lnTo>
                  <a:pt x="827" y="2485"/>
                </a:lnTo>
                <a:lnTo>
                  <a:pt x="829" y="2485"/>
                </a:lnTo>
                <a:lnTo>
                  <a:pt x="829" y="2464"/>
                </a:lnTo>
                <a:lnTo>
                  <a:pt x="830" y="2464"/>
                </a:lnTo>
                <a:lnTo>
                  <a:pt x="830" y="2453"/>
                </a:lnTo>
                <a:lnTo>
                  <a:pt x="833" y="2453"/>
                </a:lnTo>
                <a:lnTo>
                  <a:pt x="833" y="2442"/>
                </a:lnTo>
                <a:lnTo>
                  <a:pt x="854" y="2442"/>
                </a:lnTo>
                <a:lnTo>
                  <a:pt x="854" y="2432"/>
                </a:lnTo>
                <a:lnTo>
                  <a:pt x="865" y="2432"/>
                </a:lnTo>
                <a:lnTo>
                  <a:pt x="865" y="2421"/>
                </a:lnTo>
                <a:lnTo>
                  <a:pt x="869" y="2421"/>
                </a:lnTo>
                <a:lnTo>
                  <a:pt x="869" y="2410"/>
                </a:lnTo>
                <a:lnTo>
                  <a:pt x="877" y="2410"/>
                </a:lnTo>
                <a:lnTo>
                  <a:pt x="877" y="2389"/>
                </a:lnTo>
                <a:lnTo>
                  <a:pt x="891" y="2389"/>
                </a:lnTo>
                <a:lnTo>
                  <a:pt x="891" y="2378"/>
                </a:lnTo>
                <a:lnTo>
                  <a:pt x="896" y="2378"/>
                </a:lnTo>
                <a:lnTo>
                  <a:pt x="896" y="2368"/>
                </a:lnTo>
                <a:lnTo>
                  <a:pt x="901" y="2368"/>
                </a:lnTo>
                <a:lnTo>
                  <a:pt x="901" y="2346"/>
                </a:lnTo>
                <a:lnTo>
                  <a:pt x="911" y="2346"/>
                </a:lnTo>
                <a:lnTo>
                  <a:pt x="911" y="2336"/>
                </a:lnTo>
                <a:lnTo>
                  <a:pt x="915" y="2336"/>
                </a:lnTo>
                <a:lnTo>
                  <a:pt x="915" y="2325"/>
                </a:lnTo>
                <a:lnTo>
                  <a:pt x="930" y="2325"/>
                </a:lnTo>
                <a:lnTo>
                  <a:pt x="930" y="2314"/>
                </a:lnTo>
                <a:lnTo>
                  <a:pt x="932" y="2314"/>
                </a:lnTo>
                <a:lnTo>
                  <a:pt x="932" y="2304"/>
                </a:lnTo>
                <a:lnTo>
                  <a:pt x="936" y="2304"/>
                </a:lnTo>
                <a:lnTo>
                  <a:pt x="936" y="2261"/>
                </a:lnTo>
                <a:lnTo>
                  <a:pt x="937" y="2261"/>
                </a:lnTo>
                <a:lnTo>
                  <a:pt x="937" y="2250"/>
                </a:lnTo>
                <a:lnTo>
                  <a:pt x="938" y="2250"/>
                </a:lnTo>
                <a:lnTo>
                  <a:pt x="938" y="2240"/>
                </a:lnTo>
                <a:lnTo>
                  <a:pt x="943" y="2240"/>
                </a:lnTo>
                <a:lnTo>
                  <a:pt x="943" y="2229"/>
                </a:lnTo>
                <a:lnTo>
                  <a:pt x="944" y="2229"/>
                </a:lnTo>
                <a:lnTo>
                  <a:pt x="944" y="2208"/>
                </a:lnTo>
                <a:lnTo>
                  <a:pt x="953" y="2208"/>
                </a:lnTo>
                <a:lnTo>
                  <a:pt x="953" y="2197"/>
                </a:lnTo>
                <a:lnTo>
                  <a:pt x="963" y="2197"/>
                </a:lnTo>
                <a:lnTo>
                  <a:pt x="963" y="2186"/>
                </a:lnTo>
                <a:lnTo>
                  <a:pt x="965" y="2186"/>
                </a:lnTo>
                <a:lnTo>
                  <a:pt x="965" y="2165"/>
                </a:lnTo>
                <a:lnTo>
                  <a:pt x="970" y="2165"/>
                </a:lnTo>
                <a:lnTo>
                  <a:pt x="970" y="2154"/>
                </a:lnTo>
                <a:lnTo>
                  <a:pt x="982" y="2154"/>
                </a:lnTo>
                <a:lnTo>
                  <a:pt x="982" y="2144"/>
                </a:lnTo>
                <a:lnTo>
                  <a:pt x="983" y="2144"/>
                </a:lnTo>
                <a:lnTo>
                  <a:pt x="983" y="2133"/>
                </a:lnTo>
                <a:lnTo>
                  <a:pt x="984" y="2133"/>
                </a:lnTo>
                <a:lnTo>
                  <a:pt x="984" y="2122"/>
                </a:lnTo>
                <a:lnTo>
                  <a:pt x="987" y="2122"/>
                </a:lnTo>
                <a:lnTo>
                  <a:pt x="987" y="2112"/>
                </a:lnTo>
                <a:lnTo>
                  <a:pt x="993" y="2112"/>
                </a:lnTo>
                <a:lnTo>
                  <a:pt x="993" y="2101"/>
                </a:lnTo>
                <a:lnTo>
                  <a:pt x="997" y="2101"/>
                </a:lnTo>
                <a:lnTo>
                  <a:pt x="997" y="2090"/>
                </a:lnTo>
                <a:lnTo>
                  <a:pt x="1004" y="2090"/>
                </a:lnTo>
                <a:lnTo>
                  <a:pt x="1004" y="2080"/>
                </a:lnTo>
                <a:lnTo>
                  <a:pt x="1011" y="2080"/>
                </a:lnTo>
                <a:lnTo>
                  <a:pt x="1011" y="2058"/>
                </a:lnTo>
                <a:lnTo>
                  <a:pt x="1014" y="2058"/>
                </a:lnTo>
                <a:lnTo>
                  <a:pt x="1014" y="2048"/>
                </a:lnTo>
                <a:lnTo>
                  <a:pt x="1022" y="2048"/>
                </a:lnTo>
                <a:lnTo>
                  <a:pt x="1022" y="2037"/>
                </a:lnTo>
                <a:lnTo>
                  <a:pt x="1032" y="2037"/>
                </a:lnTo>
                <a:lnTo>
                  <a:pt x="1032" y="2026"/>
                </a:lnTo>
                <a:lnTo>
                  <a:pt x="1038" y="2026"/>
                </a:lnTo>
                <a:lnTo>
                  <a:pt x="1038" y="2016"/>
                </a:lnTo>
                <a:lnTo>
                  <a:pt x="1053" y="2016"/>
                </a:lnTo>
                <a:lnTo>
                  <a:pt x="1053" y="2005"/>
                </a:lnTo>
                <a:lnTo>
                  <a:pt x="1060" y="2005"/>
                </a:lnTo>
                <a:lnTo>
                  <a:pt x="1060" y="1984"/>
                </a:lnTo>
                <a:lnTo>
                  <a:pt x="1067" y="1984"/>
                </a:lnTo>
                <a:lnTo>
                  <a:pt x="1067" y="1973"/>
                </a:lnTo>
                <a:lnTo>
                  <a:pt x="1070" y="1973"/>
                </a:lnTo>
                <a:lnTo>
                  <a:pt x="1070" y="1962"/>
                </a:lnTo>
                <a:lnTo>
                  <a:pt x="1075" y="1962"/>
                </a:lnTo>
                <a:lnTo>
                  <a:pt x="1075" y="1952"/>
                </a:lnTo>
                <a:lnTo>
                  <a:pt x="1083" y="1952"/>
                </a:lnTo>
                <a:lnTo>
                  <a:pt x="1083" y="1941"/>
                </a:lnTo>
                <a:lnTo>
                  <a:pt x="1085" y="1941"/>
                </a:lnTo>
                <a:lnTo>
                  <a:pt x="1085" y="1930"/>
                </a:lnTo>
                <a:lnTo>
                  <a:pt x="1087" y="1930"/>
                </a:lnTo>
                <a:lnTo>
                  <a:pt x="1087" y="1920"/>
                </a:lnTo>
                <a:lnTo>
                  <a:pt x="1097" y="1920"/>
                </a:lnTo>
                <a:lnTo>
                  <a:pt x="1097" y="1909"/>
                </a:lnTo>
                <a:lnTo>
                  <a:pt x="1100" y="1909"/>
                </a:lnTo>
                <a:lnTo>
                  <a:pt x="1100" y="1898"/>
                </a:lnTo>
                <a:lnTo>
                  <a:pt x="1102" y="1898"/>
                </a:lnTo>
                <a:lnTo>
                  <a:pt x="1102" y="1888"/>
                </a:lnTo>
                <a:lnTo>
                  <a:pt x="1104" y="1888"/>
                </a:lnTo>
                <a:lnTo>
                  <a:pt x="1104" y="1877"/>
                </a:lnTo>
                <a:lnTo>
                  <a:pt x="1105" y="1877"/>
                </a:lnTo>
                <a:lnTo>
                  <a:pt x="1105" y="1866"/>
                </a:lnTo>
                <a:lnTo>
                  <a:pt x="1114" y="1866"/>
                </a:lnTo>
                <a:lnTo>
                  <a:pt x="1114" y="1856"/>
                </a:lnTo>
                <a:lnTo>
                  <a:pt x="1124" y="1856"/>
                </a:lnTo>
                <a:lnTo>
                  <a:pt x="1124" y="1845"/>
                </a:lnTo>
                <a:lnTo>
                  <a:pt x="1146" y="1845"/>
                </a:lnTo>
                <a:lnTo>
                  <a:pt x="1146" y="1834"/>
                </a:lnTo>
                <a:lnTo>
                  <a:pt x="1149" y="1834"/>
                </a:lnTo>
                <a:lnTo>
                  <a:pt x="1149" y="1824"/>
                </a:lnTo>
                <a:lnTo>
                  <a:pt x="1153" y="1824"/>
                </a:lnTo>
                <a:lnTo>
                  <a:pt x="1153" y="1813"/>
                </a:lnTo>
                <a:lnTo>
                  <a:pt x="1162" y="1813"/>
                </a:lnTo>
                <a:lnTo>
                  <a:pt x="1162" y="1792"/>
                </a:lnTo>
                <a:lnTo>
                  <a:pt x="1165" y="1792"/>
                </a:lnTo>
                <a:lnTo>
                  <a:pt x="1165" y="1781"/>
                </a:lnTo>
                <a:lnTo>
                  <a:pt x="1166" y="1781"/>
                </a:lnTo>
                <a:lnTo>
                  <a:pt x="1166" y="1770"/>
                </a:lnTo>
                <a:lnTo>
                  <a:pt x="1195" y="1770"/>
                </a:lnTo>
                <a:lnTo>
                  <a:pt x="1195" y="1760"/>
                </a:lnTo>
                <a:lnTo>
                  <a:pt x="1201" y="1760"/>
                </a:lnTo>
                <a:lnTo>
                  <a:pt x="1201" y="1749"/>
                </a:lnTo>
                <a:lnTo>
                  <a:pt x="1203" y="1749"/>
                </a:lnTo>
                <a:lnTo>
                  <a:pt x="1203" y="1738"/>
                </a:lnTo>
                <a:lnTo>
                  <a:pt x="1206" y="1738"/>
                </a:lnTo>
                <a:lnTo>
                  <a:pt x="1206" y="1728"/>
                </a:lnTo>
                <a:lnTo>
                  <a:pt x="1212" y="1728"/>
                </a:lnTo>
                <a:lnTo>
                  <a:pt x="1212" y="1717"/>
                </a:lnTo>
                <a:lnTo>
                  <a:pt x="1264" y="1717"/>
                </a:lnTo>
                <a:lnTo>
                  <a:pt x="1264" y="1706"/>
                </a:lnTo>
                <a:lnTo>
                  <a:pt x="1286" y="1706"/>
                </a:lnTo>
                <a:lnTo>
                  <a:pt x="1286" y="1696"/>
                </a:lnTo>
                <a:lnTo>
                  <a:pt x="1302" y="1696"/>
                </a:lnTo>
                <a:lnTo>
                  <a:pt x="1302" y="1685"/>
                </a:lnTo>
                <a:lnTo>
                  <a:pt x="1338" y="1685"/>
                </a:lnTo>
                <a:lnTo>
                  <a:pt x="1338" y="1674"/>
                </a:lnTo>
                <a:lnTo>
                  <a:pt x="1343" y="1674"/>
                </a:lnTo>
                <a:lnTo>
                  <a:pt x="1343" y="1664"/>
                </a:lnTo>
                <a:lnTo>
                  <a:pt x="1358" y="1664"/>
                </a:lnTo>
                <a:lnTo>
                  <a:pt x="1358" y="1653"/>
                </a:lnTo>
                <a:lnTo>
                  <a:pt x="1359" y="1653"/>
                </a:lnTo>
                <a:lnTo>
                  <a:pt x="1359" y="1642"/>
                </a:lnTo>
                <a:lnTo>
                  <a:pt x="1374" y="1642"/>
                </a:lnTo>
                <a:lnTo>
                  <a:pt x="1374" y="1632"/>
                </a:lnTo>
                <a:lnTo>
                  <a:pt x="1379" y="1632"/>
                </a:lnTo>
                <a:lnTo>
                  <a:pt x="1379" y="1621"/>
                </a:lnTo>
                <a:lnTo>
                  <a:pt x="1388" y="1621"/>
                </a:lnTo>
                <a:lnTo>
                  <a:pt x="1388" y="1610"/>
                </a:lnTo>
                <a:lnTo>
                  <a:pt x="1405" y="1610"/>
                </a:lnTo>
                <a:lnTo>
                  <a:pt x="1405" y="1600"/>
                </a:lnTo>
                <a:lnTo>
                  <a:pt x="1413" y="1600"/>
                </a:lnTo>
                <a:lnTo>
                  <a:pt x="1413" y="1589"/>
                </a:lnTo>
                <a:lnTo>
                  <a:pt x="1418" y="1589"/>
                </a:lnTo>
                <a:lnTo>
                  <a:pt x="1418" y="1578"/>
                </a:lnTo>
                <a:lnTo>
                  <a:pt x="1423" y="1578"/>
                </a:lnTo>
                <a:lnTo>
                  <a:pt x="1423" y="1557"/>
                </a:lnTo>
                <a:lnTo>
                  <a:pt x="1450" y="1557"/>
                </a:lnTo>
                <a:lnTo>
                  <a:pt x="1450" y="1546"/>
                </a:lnTo>
                <a:lnTo>
                  <a:pt x="1454" y="1546"/>
                </a:lnTo>
                <a:lnTo>
                  <a:pt x="1454" y="1536"/>
                </a:lnTo>
                <a:lnTo>
                  <a:pt x="1457" y="1536"/>
                </a:lnTo>
                <a:lnTo>
                  <a:pt x="1457" y="1525"/>
                </a:lnTo>
                <a:lnTo>
                  <a:pt x="1458" y="1525"/>
                </a:lnTo>
                <a:lnTo>
                  <a:pt x="1458" y="1514"/>
                </a:lnTo>
                <a:lnTo>
                  <a:pt x="1462" y="1514"/>
                </a:lnTo>
                <a:lnTo>
                  <a:pt x="1462" y="1504"/>
                </a:lnTo>
                <a:lnTo>
                  <a:pt x="1465" y="1504"/>
                </a:lnTo>
                <a:lnTo>
                  <a:pt x="1465" y="1493"/>
                </a:lnTo>
                <a:lnTo>
                  <a:pt x="1467" y="1493"/>
                </a:lnTo>
                <a:lnTo>
                  <a:pt x="1467" y="1482"/>
                </a:lnTo>
                <a:lnTo>
                  <a:pt x="1480" y="1482"/>
                </a:lnTo>
                <a:lnTo>
                  <a:pt x="1480" y="1472"/>
                </a:lnTo>
                <a:lnTo>
                  <a:pt x="1518" y="1472"/>
                </a:lnTo>
                <a:lnTo>
                  <a:pt x="1518" y="1461"/>
                </a:lnTo>
                <a:lnTo>
                  <a:pt x="1531" y="1461"/>
                </a:lnTo>
                <a:lnTo>
                  <a:pt x="1531" y="1450"/>
                </a:lnTo>
                <a:lnTo>
                  <a:pt x="1533" y="1450"/>
                </a:lnTo>
                <a:lnTo>
                  <a:pt x="1533" y="1440"/>
                </a:lnTo>
                <a:lnTo>
                  <a:pt x="1551" y="1440"/>
                </a:lnTo>
                <a:lnTo>
                  <a:pt x="1551" y="1429"/>
                </a:lnTo>
                <a:lnTo>
                  <a:pt x="1558" y="1429"/>
                </a:lnTo>
                <a:lnTo>
                  <a:pt x="1558" y="1418"/>
                </a:lnTo>
                <a:lnTo>
                  <a:pt x="1569" y="1418"/>
                </a:lnTo>
                <a:lnTo>
                  <a:pt x="1569" y="1408"/>
                </a:lnTo>
                <a:lnTo>
                  <a:pt x="1578" y="1408"/>
                </a:lnTo>
                <a:lnTo>
                  <a:pt x="1578" y="1397"/>
                </a:lnTo>
                <a:lnTo>
                  <a:pt x="1584" y="1397"/>
                </a:lnTo>
                <a:lnTo>
                  <a:pt x="1584" y="1386"/>
                </a:lnTo>
                <a:lnTo>
                  <a:pt x="1592" y="1386"/>
                </a:lnTo>
                <a:lnTo>
                  <a:pt x="1592" y="1376"/>
                </a:lnTo>
                <a:lnTo>
                  <a:pt x="1594" y="1376"/>
                </a:lnTo>
                <a:lnTo>
                  <a:pt x="1594" y="1365"/>
                </a:lnTo>
                <a:lnTo>
                  <a:pt x="1614" y="1365"/>
                </a:lnTo>
                <a:lnTo>
                  <a:pt x="1614" y="1354"/>
                </a:lnTo>
                <a:lnTo>
                  <a:pt x="1628" y="1354"/>
                </a:lnTo>
                <a:lnTo>
                  <a:pt x="1628" y="1344"/>
                </a:lnTo>
                <a:lnTo>
                  <a:pt x="1652" y="1344"/>
                </a:lnTo>
                <a:lnTo>
                  <a:pt x="1652" y="1333"/>
                </a:lnTo>
                <a:lnTo>
                  <a:pt x="1656" y="1333"/>
                </a:lnTo>
                <a:lnTo>
                  <a:pt x="1656" y="1322"/>
                </a:lnTo>
                <a:lnTo>
                  <a:pt x="1666" y="1322"/>
                </a:lnTo>
                <a:lnTo>
                  <a:pt x="1666" y="1312"/>
                </a:lnTo>
                <a:lnTo>
                  <a:pt x="1670" y="1312"/>
                </a:lnTo>
                <a:lnTo>
                  <a:pt x="1670" y="1301"/>
                </a:lnTo>
                <a:lnTo>
                  <a:pt x="1688" y="1301"/>
                </a:lnTo>
                <a:lnTo>
                  <a:pt x="1688" y="1290"/>
                </a:lnTo>
                <a:lnTo>
                  <a:pt x="1693" y="1290"/>
                </a:lnTo>
                <a:lnTo>
                  <a:pt x="1693" y="1280"/>
                </a:lnTo>
                <a:lnTo>
                  <a:pt x="1714" y="1280"/>
                </a:lnTo>
                <a:lnTo>
                  <a:pt x="1714" y="1269"/>
                </a:lnTo>
                <a:lnTo>
                  <a:pt x="1729" y="1269"/>
                </a:lnTo>
                <a:lnTo>
                  <a:pt x="1729" y="1258"/>
                </a:lnTo>
                <a:lnTo>
                  <a:pt x="1730" y="1258"/>
                </a:lnTo>
                <a:lnTo>
                  <a:pt x="1730" y="1248"/>
                </a:lnTo>
                <a:lnTo>
                  <a:pt x="1740" y="1248"/>
                </a:lnTo>
                <a:lnTo>
                  <a:pt x="1740" y="1237"/>
                </a:lnTo>
                <a:lnTo>
                  <a:pt x="1744" y="1237"/>
                </a:lnTo>
                <a:lnTo>
                  <a:pt x="1744" y="1226"/>
                </a:lnTo>
                <a:lnTo>
                  <a:pt x="1745" y="1226"/>
                </a:lnTo>
                <a:lnTo>
                  <a:pt x="1745" y="1216"/>
                </a:lnTo>
                <a:lnTo>
                  <a:pt x="1753" y="1216"/>
                </a:lnTo>
                <a:lnTo>
                  <a:pt x="1753" y="1205"/>
                </a:lnTo>
                <a:lnTo>
                  <a:pt x="1758" y="1205"/>
                </a:lnTo>
                <a:lnTo>
                  <a:pt x="1758" y="1194"/>
                </a:lnTo>
                <a:lnTo>
                  <a:pt x="1772" y="1194"/>
                </a:lnTo>
                <a:lnTo>
                  <a:pt x="1772" y="1184"/>
                </a:lnTo>
                <a:lnTo>
                  <a:pt x="1794" y="1184"/>
                </a:lnTo>
                <a:lnTo>
                  <a:pt x="1794" y="1173"/>
                </a:lnTo>
                <a:lnTo>
                  <a:pt x="1809" y="1173"/>
                </a:lnTo>
                <a:lnTo>
                  <a:pt x="1809" y="1162"/>
                </a:lnTo>
                <a:lnTo>
                  <a:pt x="1826" y="1162"/>
                </a:lnTo>
                <a:lnTo>
                  <a:pt x="1826" y="1152"/>
                </a:lnTo>
                <a:lnTo>
                  <a:pt x="1839" y="1152"/>
                </a:lnTo>
                <a:lnTo>
                  <a:pt x="1839" y="1141"/>
                </a:lnTo>
                <a:lnTo>
                  <a:pt x="1841" y="1141"/>
                </a:lnTo>
                <a:lnTo>
                  <a:pt x="1841" y="1130"/>
                </a:lnTo>
                <a:lnTo>
                  <a:pt x="1844" y="1130"/>
                </a:lnTo>
                <a:lnTo>
                  <a:pt x="1844" y="1120"/>
                </a:lnTo>
                <a:lnTo>
                  <a:pt x="1862" y="1120"/>
                </a:lnTo>
                <a:lnTo>
                  <a:pt x="1862" y="1109"/>
                </a:lnTo>
                <a:lnTo>
                  <a:pt x="1873" y="1109"/>
                </a:lnTo>
                <a:lnTo>
                  <a:pt x="1873" y="1098"/>
                </a:lnTo>
                <a:lnTo>
                  <a:pt x="1876" y="1098"/>
                </a:lnTo>
                <a:lnTo>
                  <a:pt x="1876" y="1088"/>
                </a:lnTo>
                <a:lnTo>
                  <a:pt x="1907" y="1088"/>
                </a:lnTo>
                <a:lnTo>
                  <a:pt x="1907" y="1077"/>
                </a:lnTo>
                <a:lnTo>
                  <a:pt x="1939" y="1077"/>
                </a:lnTo>
                <a:lnTo>
                  <a:pt x="1939" y="1066"/>
                </a:lnTo>
                <a:lnTo>
                  <a:pt x="1953" y="1066"/>
                </a:lnTo>
                <a:lnTo>
                  <a:pt x="1953" y="1056"/>
                </a:lnTo>
                <a:lnTo>
                  <a:pt x="1974" y="1056"/>
                </a:lnTo>
                <a:lnTo>
                  <a:pt x="1974" y="1045"/>
                </a:lnTo>
                <a:lnTo>
                  <a:pt x="1988" y="1045"/>
                </a:lnTo>
                <a:lnTo>
                  <a:pt x="1988" y="1034"/>
                </a:lnTo>
                <a:lnTo>
                  <a:pt x="1994" y="1034"/>
                </a:lnTo>
                <a:lnTo>
                  <a:pt x="1994" y="1024"/>
                </a:lnTo>
                <a:lnTo>
                  <a:pt x="1999" y="1024"/>
                </a:lnTo>
                <a:lnTo>
                  <a:pt x="1999" y="1013"/>
                </a:lnTo>
                <a:lnTo>
                  <a:pt x="2015" y="1013"/>
                </a:lnTo>
                <a:lnTo>
                  <a:pt x="2015" y="1002"/>
                </a:lnTo>
                <a:lnTo>
                  <a:pt x="2024" y="1002"/>
                </a:lnTo>
                <a:lnTo>
                  <a:pt x="2024" y="992"/>
                </a:lnTo>
                <a:lnTo>
                  <a:pt x="2047" y="992"/>
                </a:lnTo>
                <a:lnTo>
                  <a:pt x="2047" y="981"/>
                </a:lnTo>
                <a:lnTo>
                  <a:pt x="2058" y="981"/>
                </a:lnTo>
                <a:lnTo>
                  <a:pt x="2058" y="970"/>
                </a:lnTo>
                <a:lnTo>
                  <a:pt x="2080" y="970"/>
                </a:lnTo>
                <a:lnTo>
                  <a:pt x="2080" y="960"/>
                </a:lnTo>
                <a:lnTo>
                  <a:pt x="2103" y="960"/>
                </a:lnTo>
                <a:lnTo>
                  <a:pt x="2103" y="949"/>
                </a:lnTo>
                <a:lnTo>
                  <a:pt x="2105" y="949"/>
                </a:lnTo>
                <a:lnTo>
                  <a:pt x="2105" y="938"/>
                </a:lnTo>
                <a:lnTo>
                  <a:pt x="2141" y="938"/>
                </a:lnTo>
                <a:lnTo>
                  <a:pt x="2141" y="928"/>
                </a:lnTo>
                <a:lnTo>
                  <a:pt x="2142" y="928"/>
                </a:lnTo>
                <a:lnTo>
                  <a:pt x="2142" y="917"/>
                </a:lnTo>
                <a:lnTo>
                  <a:pt x="2158" y="917"/>
                </a:lnTo>
                <a:lnTo>
                  <a:pt x="2158" y="906"/>
                </a:lnTo>
                <a:lnTo>
                  <a:pt x="2178" y="906"/>
                </a:lnTo>
                <a:lnTo>
                  <a:pt x="2178" y="896"/>
                </a:lnTo>
                <a:lnTo>
                  <a:pt x="2184" y="896"/>
                </a:lnTo>
                <a:lnTo>
                  <a:pt x="2184" y="885"/>
                </a:lnTo>
                <a:lnTo>
                  <a:pt x="2200" y="885"/>
                </a:lnTo>
                <a:lnTo>
                  <a:pt x="2200" y="874"/>
                </a:lnTo>
                <a:lnTo>
                  <a:pt x="2204" y="874"/>
                </a:lnTo>
                <a:lnTo>
                  <a:pt x="2204" y="864"/>
                </a:lnTo>
                <a:lnTo>
                  <a:pt x="2208" y="864"/>
                </a:lnTo>
                <a:lnTo>
                  <a:pt x="2208" y="853"/>
                </a:lnTo>
                <a:lnTo>
                  <a:pt x="2210" y="853"/>
                </a:lnTo>
                <a:lnTo>
                  <a:pt x="2210" y="842"/>
                </a:lnTo>
                <a:lnTo>
                  <a:pt x="2230" y="842"/>
                </a:lnTo>
                <a:lnTo>
                  <a:pt x="2230" y="832"/>
                </a:lnTo>
                <a:lnTo>
                  <a:pt x="2245" y="832"/>
                </a:lnTo>
                <a:lnTo>
                  <a:pt x="2245" y="821"/>
                </a:lnTo>
                <a:lnTo>
                  <a:pt x="2246" y="821"/>
                </a:lnTo>
                <a:lnTo>
                  <a:pt x="2246" y="810"/>
                </a:lnTo>
                <a:lnTo>
                  <a:pt x="2249" y="810"/>
                </a:lnTo>
                <a:lnTo>
                  <a:pt x="2249" y="800"/>
                </a:lnTo>
                <a:lnTo>
                  <a:pt x="2269" y="800"/>
                </a:lnTo>
                <a:lnTo>
                  <a:pt x="2269" y="789"/>
                </a:lnTo>
                <a:lnTo>
                  <a:pt x="2283" y="789"/>
                </a:lnTo>
                <a:lnTo>
                  <a:pt x="2283" y="778"/>
                </a:lnTo>
                <a:lnTo>
                  <a:pt x="2300" y="778"/>
                </a:lnTo>
                <a:lnTo>
                  <a:pt x="2300" y="768"/>
                </a:lnTo>
                <a:lnTo>
                  <a:pt x="2319" y="768"/>
                </a:lnTo>
                <a:lnTo>
                  <a:pt x="2319" y="757"/>
                </a:lnTo>
                <a:lnTo>
                  <a:pt x="2326" y="757"/>
                </a:lnTo>
                <a:lnTo>
                  <a:pt x="2326" y="746"/>
                </a:lnTo>
                <a:lnTo>
                  <a:pt x="2329" y="746"/>
                </a:lnTo>
                <a:lnTo>
                  <a:pt x="2329" y="736"/>
                </a:lnTo>
                <a:lnTo>
                  <a:pt x="2351" y="736"/>
                </a:lnTo>
                <a:lnTo>
                  <a:pt x="2351" y="725"/>
                </a:lnTo>
                <a:lnTo>
                  <a:pt x="2361" y="725"/>
                </a:lnTo>
                <a:lnTo>
                  <a:pt x="2361" y="704"/>
                </a:lnTo>
                <a:lnTo>
                  <a:pt x="2367" y="704"/>
                </a:lnTo>
                <a:lnTo>
                  <a:pt x="2367" y="693"/>
                </a:lnTo>
                <a:lnTo>
                  <a:pt x="2386" y="693"/>
                </a:lnTo>
                <a:lnTo>
                  <a:pt x="2386" y="682"/>
                </a:lnTo>
                <a:lnTo>
                  <a:pt x="2394" y="682"/>
                </a:lnTo>
                <a:lnTo>
                  <a:pt x="2394" y="672"/>
                </a:lnTo>
                <a:lnTo>
                  <a:pt x="2440" y="672"/>
                </a:lnTo>
                <a:lnTo>
                  <a:pt x="2440" y="661"/>
                </a:lnTo>
                <a:lnTo>
                  <a:pt x="2445" y="661"/>
                </a:lnTo>
                <a:lnTo>
                  <a:pt x="2445" y="650"/>
                </a:lnTo>
                <a:lnTo>
                  <a:pt x="2448" y="650"/>
                </a:lnTo>
                <a:lnTo>
                  <a:pt x="2448" y="640"/>
                </a:lnTo>
                <a:lnTo>
                  <a:pt x="2473" y="640"/>
                </a:lnTo>
                <a:lnTo>
                  <a:pt x="2473" y="629"/>
                </a:lnTo>
                <a:lnTo>
                  <a:pt x="2508" y="629"/>
                </a:lnTo>
                <a:lnTo>
                  <a:pt x="2508" y="608"/>
                </a:lnTo>
                <a:lnTo>
                  <a:pt x="2522" y="608"/>
                </a:lnTo>
                <a:lnTo>
                  <a:pt x="2522" y="597"/>
                </a:lnTo>
                <a:lnTo>
                  <a:pt x="2577" y="597"/>
                </a:lnTo>
                <a:lnTo>
                  <a:pt x="2577" y="586"/>
                </a:lnTo>
                <a:lnTo>
                  <a:pt x="2638" y="586"/>
                </a:lnTo>
                <a:lnTo>
                  <a:pt x="2638" y="576"/>
                </a:lnTo>
                <a:lnTo>
                  <a:pt x="2642" y="576"/>
                </a:lnTo>
                <a:lnTo>
                  <a:pt x="2642" y="565"/>
                </a:lnTo>
                <a:lnTo>
                  <a:pt x="2662" y="565"/>
                </a:lnTo>
                <a:lnTo>
                  <a:pt x="2662" y="554"/>
                </a:lnTo>
                <a:lnTo>
                  <a:pt x="2663" y="554"/>
                </a:lnTo>
                <a:lnTo>
                  <a:pt x="2663" y="544"/>
                </a:lnTo>
                <a:lnTo>
                  <a:pt x="2672" y="544"/>
                </a:lnTo>
                <a:lnTo>
                  <a:pt x="2672" y="533"/>
                </a:lnTo>
                <a:lnTo>
                  <a:pt x="2690" y="533"/>
                </a:lnTo>
                <a:lnTo>
                  <a:pt x="2690" y="522"/>
                </a:lnTo>
                <a:lnTo>
                  <a:pt x="2698" y="522"/>
                </a:lnTo>
                <a:lnTo>
                  <a:pt x="2698" y="512"/>
                </a:lnTo>
                <a:lnTo>
                  <a:pt x="2712" y="512"/>
                </a:lnTo>
                <a:lnTo>
                  <a:pt x="2712" y="501"/>
                </a:lnTo>
                <a:lnTo>
                  <a:pt x="2724" y="501"/>
                </a:lnTo>
                <a:lnTo>
                  <a:pt x="2724" y="490"/>
                </a:lnTo>
                <a:lnTo>
                  <a:pt x="2729" y="490"/>
                </a:lnTo>
                <a:lnTo>
                  <a:pt x="2729" y="480"/>
                </a:lnTo>
                <a:lnTo>
                  <a:pt x="2731" y="480"/>
                </a:lnTo>
                <a:lnTo>
                  <a:pt x="2731" y="469"/>
                </a:lnTo>
                <a:lnTo>
                  <a:pt x="2736" y="469"/>
                </a:lnTo>
                <a:lnTo>
                  <a:pt x="2736" y="458"/>
                </a:lnTo>
                <a:lnTo>
                  <a:pt x="2738" y="458"/>
                </a:lnTo>
                <a:lnTo>
                  <a:pt x="2738" y="448"/>
                </a:lnTo>
                <a:lnTo>
                  <a:pt x="2765" y="448"/>
                </a:lnTo>
                <a:lnTo>
                  <a:pt x="2765" y="437"/>
                </a:lnTo>
                <a:lnTo>
                  <a:pt x="2796" y="437"/>
                </a:lnTo>
                <a:lnTo>
                  <a:pt x="2796" y="426"/>
                </a:lnTo>
                <a:lnTo>
                  <a:pt x="2809" y="426"/>
                </a:lnTo>
                <a:lnTo>
                  <a:pt x="2809" y="416"/>
                </a:lnTo>
                <a:lnTo>
                  <a:pt x="2818" y="416"/>
                </a:lnTo>
                <a:lnTo>
                  <a:pt x="2818" y="405"/>
                </a:lnTo>
                <a:lnTo>
                  <a:pt x="2832" y="405"/>
                </a:lnTo>
                <a:lnTo>
                  <a:pt x="2832" y="394"/>
                </a:lnTo>
                <a:lnTo>
                  <a:pt x="2858" y="394"/>
                </a:lnTo>
                <a:lnTo>
                  <a:pt x="2858" y="384"/>
                </a:lnTo>
                <a:lnTo>
                  <a:pt x="2867" y="384"/>
                </a:lnTo>
                <a:lnTo>
                  <a:pt x="2867" y="373"/>
                </a:lnTo>
                <a:lnTo>
                  <a:pt x="2936" y="373"/>
                </a:lnTo>
                <a:lnTo>
                  <a:pt x="2936" y="362"/>
                </a:lnTo>
                <a:lnTo>
                  <a:pt x="2949" y="362"/>
                </a:lnTo>
                <a:lnTo>
                  <a:pt x="2949" y="352"/>
                </a:lnTo>
                <a:lnTo>
                  <a:pt x="2960" y="352"/>
                </a:lnTo>
                <a:lnTo>
                  <a:pt x="2960" y="341"/>
                </a:lnTo>
                <a:lnTo>
                  <a:pt x="3000" y="341"/>
                </a:lnTo>
                <a:lnTo>
                  <a:pt x="3000" y="330"/>
                </a:lnTo>
                <a:lnTo>
                  <a:pt x="3001" y="330"/>
                </a:lnTo>
                <a:lnTo>
                  <a:pt x="3001" y="320"/>
                </a:lnTo>
                <a:lnTo>
                  <a:pt x="3003" y="320"/>
                </a:lnTo>
                <a:lnTo>
                  <a:pt x="3003" y="309"/>
                </a:lnTo>
                <a:lnTo>
                  <a:pt x="3009" y="309"/>
                </a:lnTo>
                <a:lnTo>
                  <a:pt x="3009" y="298"/>
                </a:lnTo>
                <a:lnTo>
                  <a:pt x="3028" y="298"/>
                </a:lnTo>
                <a:lnTo>
                  <a:pt x="3028" y="288"/>
                </a:lnTo>
                <a:lnTo>
                  <a:pt x="3054" y="288"/>
                </a:lnTo>
                <a:lnTo>
                  <a:pt x="3054" y="277"/>
                </a:lnTo>
                <a:lnTo>
                  <a:pt x="3077" y="277"/>
                </a:lnTo>
                <a:lnTo>
                  <a:pt x="3077" y="266"/>
                </a:lnTo>
                <a:lnTo>
                  <a:pt x="3090" y="266"/>
                </a:lnTo>
                <a:lnTo>
                  <a:pt x="3090" y="256"/>
                </a:lnTo>
                <a:lnTo>
                  <a:pt x="3103" y="256"/>
                </a:lnTo>
                <a:lnTo>
                  <a:pt x="3103" y="245"/>
                </a:lnTo>
                <a:lnTo>
                  <a:pt x="3116" y="245"/>
                </a:lnTo>
                <a:lnTo>
                  <a:pt x="3116" y="234"/>
                </a:lnTo>
                <a:lnTo>
                  <a:pt x="3177" y="234"/>
                </a:lnTo>
                <a:lnTo>
                  <a:pt x="3177" y="224"/>
                </a:lnTo>
                <a:lnTo>
                  <a:pt x="3205" y="224"/>
                </a:lnTo>
                <a:lnTo>
                  <a:pt x="3205" y="213"/>
                </a:lnTo>
                <a:lnTo>
                  <a:pt x="3218" y="213"/>
                </a:lnTo>
                <a:lnTo>
                  <a:pt x="3218" y="202"/>
                </a:lnTo>
                <a:lnTo>
                  <a:pt x="3229" y="202"/>
                </a:lnTo>
                <a:lnTo>
                  <a:pt x="3229" y="192"/>
                </a:lnTo>
                <a:lnTo>
                  <a:pt x="3280" y="192"/>
                </a:lnTo>
                <a:lnTo>
                  <a:pt x="3280" y="181"/>
                </a:lnTo>
                <a:lnTo>
                  <a:pt x="3312" y="181"/>
                </a:lnTo>
                <a:lnTo>
                  <a:pt x="3312" y="170"/>
                </a:lnTo>
                <a:lnTo>
                  <a:pt x="3349" y="170"/>
                </a:lnTo>
                <a:lnTo>
                  <a:pt x="3349" y="160"/>
                </a:lnTo>
                <a:lnTo>
                  <a:pt x="3361" y="160"/>
                </a:lnTo>
                <a:lnTo>
                  <a:pt x="3361" y="149"/>
                </a:lnTo>
                <a:lnTo>
                  <a:pt x="3408" y="149"/>
                </a:lnTo>
                <a:lnTo>
                  <a:pt x="3408" y="138"/>
                </a:lnTo>
                <a:lnTo>
                  <a:pt x="3413" y="138"/>
                </a:lnTo>
                <a:lnTo>
                  <a:pt x="3413" y="128"/>
                </a:lnTo>
                <a:lnTo>
                  <a:pt x="3470" y="128"/>
                </a:lnTo>
                <a:lnTo>
                  <a:pt x="3470" y="117"/>
                </a:lnTo>
                <a:lnTo>
                  <a:pt x="3602" y="117"/>
                </a:lnTo>
                <a:lnTo>
                  <a:pt x="3602" y="106"/>
                </a:lnTo>
                <a:lnTo>
                  <a:pt x="3616" y="106"/>
                </a:lnTo>
                <a:lnTo>
                  <a:pt x="3616" y="96"/>
                </a:lnTo>
                <a:lnTo>
                  <a:pt x="3624" y="96"/>
                </a:lnTo>
                <a:lnTo>
                  <a:pt x="3624" y="85"/>
                </a:lnTo>
                <a:lnTo>
                  <a:pt x="3758" y="85"/>
                </a:lnTo>
                <a:lnTo>
                  <a:pt x="3758" y="74"/>
                </a:lnTo>
                <a:lnTo>
                  <a:pt x="3765" y="74"/>
                </a:lnTo>
                <a:lnTo>
                  <a:pt x="3765" y="64"/>
                </a:lnTo>
                <a:lnTo>
                  <a:pt x="3828" y="64"/>
                </a:lnTo>
                <a:lnTo>
                  <a:pt x="3828" y="53"/>
                </a:lnTo>
                <a:lnTo>
                  <a:pt x="3897" y="53"/>
                </a:lnTo>
                <a:lnTo>
                  <a:pt x="3897" y="42"/>
                </a:lnTo>
                <a:lnTo>
                  <a:pt x="3900" y="42"/>
                </a:lnTo>
                <a:lnTo>
                  <a:pt x="3900" y="32"/>
                </a:lnTo>
                <a:lnTo>
                  <a:pt x="3971" y="32"/>
                </a:lnTo>
                <a:lnTo>
                  <a:pt x="3971" y="21"/>
                </a:lnTo>
                <a:lnTo>
                  <a:pt x="4198" y="21"/>
                </a:lnTo>
                <a:lnTo>
                  <a:pt x="4198" y="10"/>
                </a:lnTo>
                <a:lnTo>
                  <a:pt x="4267" y="10"/>
                </a:lnTo>
                <a:lnTo>
                  <a:pt x="4267" y="0"/>
                </a:lnTo>
                <a:lnTo>
                  <a:pt x="4285" y="0"/>
                </a:lnTo>
              </a:path>
            </a:pathLst>
          </a:custGeom>
          <a:noFill/>
          <a:ln w="2222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s-ES" sz="1400" b="1"/>
          </a:p>
        </p:txBody>
      </p:sp>
      <p:sp>
        <p:nvSpPr>
          <p:cNvPr id="11318" name="Text Box 58"/>
          <p:cNvSpPr txBox="1">
            <a:spLocks noChangeArrowheads="1"/>
          </p:cNvSpPr>
          <p:nvPr/>
        </p:nvSpPr>
        <p:spPr bwMode="auto">
          <a:xfrm>
            <a:off x="0" y="128503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20000"/>
              </a:spcBef>
            </a:pPr>
            <a:r>
              <a:rPr lang="es-ES" sz="1800" i="1" dirty="0" err="1">
                <a:cs typeface="ＭＳ Ｐゴシック" charset="0"/>
              </a:rPr>
              <a:t>Despite</a:t>
            </a:r>
            <a:r>
              <a:rPr lang="es-ES" sz="1800" i="1" dirty="0">
                <a:cs typeface="ＭＳ Ｐゴシック" charset="0"/>
              </a:rPr>
              <a:t> </a:t>
            </a:r>
            <a:r>
              <a:rPr lang="es-ES" sz="1800" i="1" dirty="0" err="1">
                <a:cs typeface="ＭＳ Ｐゴシック" charset="0"/>
              </a:rPr>
              <a:t>the</a:t>
            </a:r>
            <a:r>
              <a:rPr lang="es-ES" sz="1800" i="1" dirty="0">
                <a:cs typeface="ＭＳ Ｐゴシック" charset="0"/>
              </a:rPr>
              <a:t> </a:t>
            </a:r>
            <a:r>
              <a:rPr lang="es-ES" sz="1800" i="1" dirty="0" err="1">
                <a:cs typeface="ＭＳ Ｐゴシック" charset="0"/>
              </a:rPr>
              <a:t>benefit</a:t>
            </a:r>
            <a:r>
              <a:rPr lang="es-ES" sz="1800" i="1" dirty="0">
                <a:cs typeface="ＭＳ Ｐゴシック" charset="0"/>
              </a:rPr>
              <a:t> </a:t>
            </a:r>
            <a:r>
              <a:rPr lang="es-ES" sz="1800" i="1" dirty="0" err="1">
                <a:cs typeface="ＭＳ Ｐゴシック" charset="0"/>
              </a:rPr>
              <a:t>observed</a:t>
            </a:r>
            <a:r>
              <a:rPr lang="es-ES" sz="1800" i="1" dirty="0">
                <a:cs typeface="ＭＳ Ｐゴシック" charset="0"/>
              </a:rPr>
              <a:t> </a:t>
            </a:r>
            <a:r>
              <a:rPr lang="es-ES" sz="1800" i="1" dirty="0" err="1">
                <a:cs typeface="ＭＳ Ｐゴシック" charset="0"/>
              </a:rPr>
              <a:t>with</a:t>
            </a:r>
            <a:r>
              <a:rPr lang="es-ES" sz="1800" i="1" dirty="0">
                <a:cs typeface="ＭＳ Ｐゴシック" charset="0"/>
              </a:rPr>
              <a:t> novel </a:t>
            </a:r>
            <a:r>
              <a:rPr lang="es-ES" sz="1800" i="1" dirty="0" err="1">
                <a:cs typeface="ＭＳ Ｐゴシック" charset="0"/>
              </a:rPr>
              <a:t>agents</a:t>
            </a:r>
            <a:r>
              <a:rPr lang="es-ES" sz="1800" i="1" dirty="0">
                <a:cs typeface="ＭＳ Ｐゴシック" charset="0"/>
              </a:rPr>
              <a:t> in </a:t>
            </a:r>
            <a:r>
              <a:rPr lang="es-ES" sz="1800" i="1" dirty="0" err="1">
                <a:cs typeface="ＭＳ Ｐゴシック" charset="0"/>
              </a:rPr>
              <a:t>recent</a:t>
            </a:r>
            <a:r>
              <a:rPr lang="es-ES" sz="1800" i="1" dirty="0">
                <a:cs typeface="ＭＳ Ｐゴシック" charset="0"/>
              </a:rPr>
              <a:t> </a:t>
            </a:r>
            <a:r>
              <a:rPr lang="es-ES" sz="1800" i="1" dirty="0" err="1">
                <a:cs typeface="ＭＳ Ｐゴシック" charset="0"/>
              </a:rPr>
              <a:t>years</a:t>
            </a:r>
            <a:endParaRPr lang="es-ES" sz="1800" i="1" dirty="0">
              <a:cs typeface="ＭＳ Ｐゴシック" charset="0"/>
            </a:endParaRPr>
          </a:p>
        </p:txBody>
      </p:sp>
      <p:sp>
        <p:nvSpPr>
          <p:cNvPr id="11319" name="Text Box 58"/>
          <p:cNvSpPr txBox="1">
            <a:spLocks noChangeArrowheads="1"/>
          </p:cNvSpPr>
          <p:nvPr/>
        </p:nvSpPr>
        <p:spPr bwMode="auto">
          <a:xfrm>
            <a:off x="2776538" y="5781675"/>
            <a:ext cx="3562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es-ES" sz="2000" i="1" dirty="0">
                <a:solidFill>
                  <a:srgbClr val="FFFF00"/>
                </a:solidFill>
                <a:cs typeface="ＭＳ Ｐゴシック" charset="0"/>
              </a:rPr>
              <a:t>Novel </a:t>
            </a:r>
            <a:r>
              <a:rPr lang="es-ES" sz="2000" i="1" dirty="0" err="1">
                <a:solidFill>
                  <a:srgbClr val="FFFF00"/>
                </a:solidFill>
                <a:cs typeface="ＭＳ Ｐゴシック" charset="0"/>
              </a:rPr>
              <a:t>agents</a:t>
            </a:r>
            <a:r>
              <a:rPr lang="es-ES" sz="2000" i="1" dirty="0">
                <a:solidFill>
                  <a:srgbClr val="FFFF00"/>
                </a:solidFill>
                <a:cs typeface="ＭＳ Ｐゴシック" charset="0"/>
              </a:rPr>
              <a:t> are </a:t>
            </a:r>
            <a:r>
              <a:rPr lang="es-ES" sz="2000" i="1" dirty="0" err="1">
                <a:solidFill>
                  <a:srgbClr val="FFFF00"/>
                </a:solidFill>
                <a:cs typeface="ＭＳ Ｐゴシック" charset="0"/>
              </a:rPr>
              <a:t>necessary</a:t>
            </a:r>
            <a:endParaRPr lang="es-ES" sz="2000" i="1" dirty="0">
              <a:solidFill>
                <a:srgbClr val="FFFF00"/>
              </a:solidFill>
              <a:cs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47 CuadroTexto" descr=" 44034"/>
          <p:cNvSpPr txBox="1">
            <a:spLocks noChangeArrowheads="1"/>
          </p:cNvSpPr>
          <p:nvPr/>
        </p:nvSpPr>
        <p:spPr bwMode="auto">
          <a:xfrm>
            <a:off x="239713" y="487363"/>
            <a:ext cx="86407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F09828"/>
                </a:solidFill>
              </a:rPr>
              <a:t>What </a:t>
            </a:r>
            <a:r>
              <a:rPr lang="en-US" sz="3600" dirty="0" smtClean="0">
                <a:solidFill>
                  <a:srgbClr val="F09828"/>
                </a:solidFill>
              </a:rPr>
              <a:t>Do We Ask </a:t>
            </a:r>
            <a:r>
              <a:rPr lang="en-US" sz="3600" dirty="0">
                <a:solidFill>
                  <a:srgbClr val="F09828"/>
                </a:solidFill>
              </a:rPr>
              <a:t>of N</a:t>
            </a:r>
            <a:r>
              <a:rPr lang="en-US" sz="3600" dirty="0" smtClean="0">
                <a:solidFill>
                  <a:srgbClr val="F09828"/>
                </a:solidFill>
              </a:rPr>
              <a:t>ovel </a:t>
            </a:r>
            <a:r>
              <a:rPr lang="en-US" sz="3600" dirty="0" err="1" smtClean="0">
                <a:solidFill>
                  <a:srgbClr val="F09828"/>
                </a:solidFill>
              </a:rPr>
              <a:t>IMiDs</a:t>
            </a:r>
            <a:r>
              <a:rPr lang="en-US" sz="3600" dirty="0">
                <a:solidFill>
                  <a:srgbClr val="F09828"/>
                </a:solidFill>
              </a:rPr>
              <a:t>?</a:t>
            </a:r>
          </a:p>
        </p:txBody>
      </p:sp>
      <p:sp>
        <p:nvSpPr>
          <p:cNvPr id="3" name="Text Box 556" descr=" 116780"/>
          <p:cNvSpPr txBox="1">
            <a:spLocks noChangeArrowheads="1"/>
          </p:cNvSpPr>
          <p:nvPr/>
        </p:nvSpPr>
        <p:spPr bwMode="auto">
          <a:xfrm>
            <a:off x="338138" y="1744663"/>
            <a:ext cx="6208712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>
            <a:spAutoFit/>
          </a:bodyPr>
          <a:lstStyle>
            <a:lvl1pPr marL="457200" indent="-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spcAft>
                <a:spcPct val="300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ea typeface="Osaka" charset="0"/>
                <a:cs typeface="Osaka" charset="0"/>
              </a:rPr>
              <a:t>Maintain or improve </a:t>
            </a:r>
            <a:r>
              <a:rPr lang="en-US" sz="2000" dirty="0">
                <a:solidFill>
                  <a:schemeClr val="tx2"/>
                </a:solidFill>
                <a:ea typeface="Osaka" charset="0"/>
                <a:cs typeface="Osaka" charset="0"/>
              </a:rPr>
              <a:t>efficacy </a:t>
            </a:r>
          </a:p>
          <a:p>
            <a:pPr>
              <a:lnSpc>
                <a:spcPct val="150000"/>
              </a:lnSpc>
              <a:spcAft>
                <a:spcPct val="300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ea typeface="Osaka" charset="0"/>
                <a:cs typeface="Osaka" charset="0"/>
              </a:rPr>
              <a:t>Overcome </a:t>
            </a:r>
            <a:r>
              <a:rPr lang="en-US" sz="2000" dirty="0">
                <a:solidFill>
                  <a:srgbClr val="FFFF00"/>
                </a:solidFill>
                <a:ea typeface="Osaka" charset="0"/>
                <a:cs typeface="Osaka" charset="0"/>
              </a:rPr>
              <a:t>Len resistance</a:t>
            </a:r>
          </a:p>
          <a:p>
            <a:pPr>
              <a:lnSpc>
                <a:spcPct val="150000"/>
              </a:lnSpc>
              <a:spcAft>
                <a:spcPct val="300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ea typeface="Osaka" charset="0"/>
                <a:cs typeface="Osaka" charset="0"/>
              </a:rPr>
              <a:t>Improve </a:t>
            </a:r>
            <a:r>
              <a:rPr lang="en-US" sz="2000" dirty="0">
                <a:solidFill>
                  <a:srgbClr val="FFFF00"/>
                </a:solidFill>
                <a:ea typeface="Osaka" charset="0"/>
                <a:cs typeface="Osaka" charset="0"/>
              </a:rPr>
              <a:t>toxicity</a:t>
            </a:r>
            <a:r>
              <a:rPr lang="en-US" sz="2000" dirty="0">
                <a:solidFill>
                  <a:srgbClr val="FFFFFF"/>
                </a:solidFill>
                <a:ea typeface="Osaka" charset="0"/>
                <a:cs typeface="Osaka" charset="0"/>
              </a:rPr>
              <a:t> profile</a:t>
            </a:r>
          </a:p>
          <a:p>
            <a:pPr>
              <a:lnSpc>
                <a:spcPct val="150000"/>
              </a:lnSpc>
              <a:spcAft>
                <a:spcPct val="300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ea typeface="Osaka" charset="0"/>
                <a:cs typeface="Osaka" charset="0"/>
              </a:rPr>
              <a:t>Convenience</a:t>
            </a:r>
            <a:r>
              <a:rPr lang="en-US" sz="2000" dirty="0">
                <a:solidFill>
                  <a:srgbClr val="FFFFFF"/>
                </a:solidFill>
                <a:ea typeface="Osaka" charset="0"/>
                <a:cs typeface="Osaka" charset="0"/>
              </a:rPr>
              <a:t> of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34185513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50"/>
          <p:cNvSpPr txBox="1">
            <a:spLocks noChangeArrowheads="1"/>
          </p:cNvSpPr>
          <p:nvPr/>
        </p:nvSpPr>
        <p:spPr bwMode="auto">
          <a:xfrm>
            <a:off x="361950" y="6323314"/>
            <a:ext cx="8782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Clr>
                <a:srgbClr val="FFFFFF"/>
              </a:buClr>
            </a:pPr>
            <a:r>
              <a:rPr lang="en-US" sz="1200" dirty="0">
                <a:cs typeface="Arial" charset="0"/>
                <a:sym typeface="Arial" charset="0"/>
              </a:rPr>
              <a:t>1. Lacy </a:t>
            </a:r>
            <a:r>
              <a:rPr lang="en-US" sz="1200" dirty="0" smtClean="0">
                <a:cs typeface="Arial" charset="0"/>
                <a:sym typeface="Arial" charset="0"/>
              </a:rPr>
              <a:t>MQ, et al. </a:t>
            </a:r>
            <a:r>
              <a:rPr lang="en-US" sz="1200" i="1" dirty="0">
                <a:cs typeface="Arial" charset="0"/>
                <a:sym typeface="Arial" charset="0"/>
              </a:rPr>
              <a:t>J </a:t>
            </a:r>
            <a:r>
              <a:rPr lang="en-US" sz="1200" i="1" dirty="0" err="1">
                <a:cs typeface="Arial" charset="0"/>
                <a:sym typeface="Arial" charset="0"/>
              </a:rPr>
              <a:t>Clin</a:t>
            </a:r>
            <a:r>
              <a:rPr lang="en-US" sz="1200" i="1" dirty="0">
                <a:cs typeface="Arial" charset="0"/>
                <a:sym typeface="Arial" charset="0"/>
              </a:rPr>
              <a:t> </a:t>
            </a:r>
            <a:r>
              <a:rPr lang="en-US" sz="1200" i="1" dirty="0" err="1">
                <a:cs typeface="Arial" charset="0"/>
                <a:sym typeface="Arial" charset="0"/>
              </a:rPr>
              <a:t>Oncol</a:t>
            </a:r>
            <a:r>
              <a:rPr lang="en-US" sz="1200" i="1" dirty="0">
                <a:cs typeface="Arial" charset="0"/>
                <a:sym typeface="Arial" charset="0"/>
              </a:rPr>
              <a:t>. </a:t>
            </a:r>
            <a:r>
              <a:rPr lang="en-US" sz="1200" dirty="0">
                <a:cs typeface="Arial" charset="0"/>
                <a:sym typeface="Arial" charset="0"/>
              </a:rPr>
              <a:t>2009;27(30):</a:t>
            </a:r>
            <a:r>
              <a:rPr lang="en-US" sz="1200" dirty="0" smtClean="0">
                <a:cs typeface="Arial" charset="0"/>
                <a:sym typeface="Arial" charset="0"/>
              </a:rPr>
              <a:t>5008-5014. </a:t>
            </a:r>
            <a:r>
              <a:rPr lang="en-US" sz="1200" dirty="0">
                <a:cs typeface="Arial" charset="0"/>
                <a:sym typeface="Arial" charset="0"/>
              </a:rPr>
              <a:t>Lacy MQ, et al. </a:t>
            </a:r>
            <a:r>
              <a:rPr lang="en-US" sz="1200" i="1" dirty="0">
                <a:cs typeface="Arial" charset="0"/>
                <a:sym typeface="Arial" charset="0"/>
              </a:rPr>
              <a:t>Blood</a:t>
            </a:r>
            <a:r>
              <a:rPr lang="en-US" sz="1200" dirty="0">
                <a:cs typeface="Arial" charset="0"/>
                <a:sym typeface="Arial" charset="0"/>
              </a:rPr>
              <a:t>. 2012;119: Abstract </a:t>
            </a:r>
            <a:r>
              <a:rPr lang="en-US" sz="1200" dirty="0" smtClean="0">
                <a:cs typeface="Arial" charset="0"/>
                <a:sym typeface="Arial" charset="0"/>
              </a:rPr>
              <a:t>201. 2</a:t>
            </a:r>
            <a:r>
              <a:rPr lang="en-US" sz="1200" dirty="0">
                <a:cs typeface="Arial" charset="0"/>
                <a:sym typeface="Arial" charset="0"/>
              </a:rPr>
              <a:t>. Weber DM, et al. </a:t>
            </a:r>
            <a:r>
              <a:rPr lang="en-US" sz="1200" i="1" dirty="0" smtClean="0">
                <a:cs typeface="Arial" charset="0"/>
                <a:sym typeface="Arial" charset="0"/>
              </a:rPr>
              <a:t>N </a:t>
            </a:r>
            <a:r>
              <a:rPr lang="en-US" sz="1200" i="1" dirty="0" err="1">
                <a:cs typeface="Arial" charset="0"/>
                <a:sym typeface="Arial" charset="0"/>
              </a:rPr>
              <a:t>Engl</a:t>
            </a:r>
            <a:r>
              <a:rPr lang="en-US" sz="1200" i="1" dirty="0">
                <a:cs typeface="Arial" charset="0"/>
                <a:sym typeface="Arial" charset="0"/>
              </a:rPr>
              <a:t> J Med</a:t>
            </a:r>
            <a:r>
              <a:rPr lang="en-US" sz="1200" dirty="0">
                <a:cs typeface="Arial" charset="0"/>
                <a:sym typeface="Arial" charset="0"/>
              </a:rPr>
              <a:t>. 2007;357(21): </a:t>
            </a:r>
            <a:r>
              <a:rPr lang="en-US" sz="1200" dirty="0" smtClean="0">
                <a:cs typeface="Arial" charset="0"/>
                <a:sym typeface="Arial" charset="0"/>
              </a:rPr>
              <a:t>2133-2142. 3</a:t>
            </a:r>
            <a:r>
              <a:rPr lang="en-US" sz="1200" dirty="0">
                <a:cs typeface="Arial" charset="0"/>
                <a:sym typeface="Arial" charset="0"/>
              </a:rPr>
              <a:t>. </a:t>
            </a:r>
            <a:r>
              <a:rPr lang="en-US" sz="1200" dirty="0" err="1">
                <a:cs typeface="Arial" charset="0"/>
                <a:sym typeface="Arial" charset="0"/>
              </a:rPr>
              <a:t>Dimopoulos</a:t>
            </a:r>
            <a:r>
              <a:rPr lang="en-US" sz="1200" dirty="0">
                <a:cs typeface="Arial" charset="0"/>
                <a:sym typeface="Arial" charset="0"/>
              </a:rPr>
              <a:t> M, et al. </a:t>
            </a:r>
            <a:r>
              <a:rPr lang="en-US" sz="1200" i="1" dirty="0">
                <a:cs typeface="Arial" charset="0"/>
                <a:sym typeface="Arial" charset="0"/>
              </a:rPr>
              <a:t>N </a:t>
            </a:r>
            <a:r>
              <a:rPr lang="en-US" sz="1200" i="1" dirty="0" err="1">
                <a:cs typeface="Arial" charset="0"/>
                <a:sym typeface="Arial" charset="0"/>
              </a:rPr>
              <a:t>Engl</a:t>
            </a:r>
            <a:r>
              <a:rPr lang="en-US" sz="1200" i="1" dirty="0">
                <a:cs typeface="Arial" charset="0"/>
                <a:sym typeface="Arial" charset="0"/>
              </a:rPr>
              <a:t> J Med</a:t>
            </a:r>
            <a:r>
              <a:rPr lang="en-US" sz="1200" dirty="0">
                <a:cs typeface="Arial" charset="0"/>
                <a:sym typeface="Arial" charset="0"/>
              </a:rPr>
              <a:t>. 2007;357(21):</a:t>
            </a:r>
            <a:r>
              <a:rPr lang="en-US" sz="1200" dirty="0" smtClean="0">
                <a:cs typeface="Arial" charset="0"/>
                <a:sym typeface="Arial" charset="0"/>
              </a:rPr>
              <a:t>2123-2132.</a:t>
            </a:r>
            <a:endParaRPr lang="en-US" sz="1200" dirty="0">
              <a:cs typeface="Arial" charset="0"/>
              <a:sym typeface="Arial" charset="0"/>
            </a:endParaRPr>
          </a:p>
        </p:txBody>
      </p:sp>
      <p:pic>
        <p:nvPicPr>
          <p:cNvPr id="46083" name="Picture 7" descr="Slide 29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378079"/>
            <a:ext cx="5119687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47 CuadroTexto"/>
          <p:cNvSpPr txBox="1">
            <a:spLocks noChangeArrowheads="1"/>
          </p:cNvSpPr>
          <p:nvPr/>
        </p:nvSpPr>
        <p:spPr bwMode="auto">
          <a:xfrm>
            <a:off x="-4762" y="307234"/>
            <a:ext cx="9144000" cy="92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dirty="0" err="1" smtClean="0">
                <a:solidFill>
                  <a:srgbClr val="F09828"/>
                </a:solidFill>
                <a:cs typeface="ＭＳ Ｐゴシック" charset="0"/>
              </a:rPr>
              <a:t>Pomalidomide</a:t>
            </a:r>
            <a:r>
              <a:rPr lang="en-US" dirty="0" smtClean="0">
                <a:solidFill>
                  <a:srgbClr val="F09828"/>
                </a:solidFill>
                <a:cs typeface="ＭＳ Ｐゴシック" charset="0"/>
              </a:rPr>
              <a:t> </a:t>
            </a:r>
            <a:r>
              <a:rPr lang="en-US" dirty="0">
                <a:solidFill>
                  <a:srgbClr val="F09828"/>
                </a:solidFill>
                <a:cs typeface="ＭＳ Ｐゴシック" charset="0"/>
              </a:rPr>
              <a:t>+ </a:t>
            </a:r>
            <a:r>
              <a:rPr lang="en-US" dirty="0" err="1" smtClean="0">
                <a:solidFill>
                  <a:srgbClr val="F09828"/>
                </a:solidFill>
                <a:cs typeface="ＭＳ Ｐゴシック" charset="0"/>
              </a:rPr>
              <a:t>LoDex</a:t>
            </a:r>
            <a:r>
              <a:rPr lang="en-US" dirty="0" smtClean="0">
                <a:solidFill>
                  <a:srgbClr val="F09828"/>
                </a:solidFill>
                <a:cs typeface="ＭＳ Ｐゴシック" charset="0"/>
              </a:rPr>
              <a:t> </a:t>
            </a:r>
            <a:r>
              <a:rPr lang="en-US" dirty="0">
                <a:solidFill>
                  <a:srgbClr val="F09828"/>
                </a:solidFill>
                <a:cs typeface="ＭＳ Ｐゴシック" charset="0"/>
              </a:rPr>
              <a:t>in </a:t>
            </a:r>
            <a:r>
              <a:rPr lang="en-US" dirty="0" smtClean="0">
                <a:solidFill>
                  <a:srgbClr val="F09828"/>
                </a:solidFill>
                <a:cs typeface="ＭＳ Ｐゴシック" charset="0"/>
              </a:rPr>
              <a:t>R/R MM Patients </a:t>
            </a:r>
            <a:r>
              <a:rPr lang="en-US" dirty="0">
                <a:solidFill>
                  <a:srgbClr val="F09828"/>
                </a:solidFill>
                <a:cs typeface="ＭＳ Ｐゴシック" charset="0"/>
              </a:rPr>
              <a:t>With 1-3 Prior Therapies</a:t>
            </a:r>
          </a:p>
        </p:txBody>
      </p:sp>
      <p:sp>
        <p:nvSpPr>
          <p:cNvPr id="46085" name="Rectángulo 2"/>
          <p:cNvSpPr>
            <a:spLocks noChangeArrowheads="1"/>
          </p:cNvSpPr>
          <p:nvPr/>
        </p:nvSpPr>
        <p:spPr bwMode="auto">
          <a:xfrm>
            <a:off x="342900" y="1254129"/>
            <a:ext cx="8667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FFFFFF"/>
              </a:buClr>
            </a:pPr>
            <a:r>
              <a:rPr lang="en-US" b="1" dirty="0" smtClean="0">
                <a:solidFill>
                  <a:srgbClr val="FFFFFF"/>
                </a:solidFill>
                <a:cs typeface="Arial" charset="0"/>
                <a:sym typeface="Arial" charset="0"/>
              </a:rPr>
              <a:t>N = </a:t>
            </a:r>
            <a:r>
              <a:rPr lang="en-US" b="1" dirty="0">
                <a:solidFill>
                  <a:srgbClr val="FFFFFF"/>
                </a:solidFill>
                <a:cs typeface="Arial" charset="0"/>
                <a:sym typeface="Arial" charset="0"/>
              </a:rPr>
              <a:t>60 R/R </a:t>
            </a:r>
            <a:r>
              <a:rPr lang="en-US" b="1" dirty="0" smtClean="0">
                <a:solidFill>
                  <a:srgbClr val="FFFFFF"/>
                </a:solidFill>
                <a:cs typeface="Arial" charset="0"/>
                <a:sym typeface="Arial" charset="0"/>
              </a:rPr>
              <a:t>patients</a:t>
            </a:r>
            <a:r>
              <a:rPr lang="en-US" b="1" dirty="0">
                <a:solidFill>
                  <a:srgbClr val="FFFFFF"/>
                </a:solidFill>
                <a:cs typeface="Arial" charset="0"/>
                <a:sym typeface="Arial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cs typeface="Arial" charset="0"/>
                <a:sym typeface="Arial" charset="0"/>
              </a:rPr>
              <a:t>   </a:t>
            </a:r>
            <a:r>
              <a:rPr lang="en-US" b="1" dirty="0" smtClean="0">
                <a:solidFill>
                  <a:srgbClr val="FFFF00"/>
                </a:solidFill>
                <a:cs typeface="Arial" charset="0"/>
                <a:sym typeface="Arial" charset="0"/>
              </a:rPr>
              <a:t>35</a:t>
            </a:r>
            <a:r>
              <a:rPr lang="en-US" b="1" dirty="0">
                <a:solidFill>
                  <a:srgbClr val="FFFF00"/>
                </a:solidFill>
                <a:cs typeface="Arial" charset="0"/>
                <a:sym typeface="Arial" charset="0"/>
              </a:rPr>
              <a:t>% previous Len </a:t>
            </a:r>
            <a:r>
              <a:rPr lang="en-US" b="1" dirty="0" smtClean="0">
                <a:solidFill>
                  <a:srgbClr val="FFFFFF"/>
                </a:solidFill>
                <a:cs typeface="Arial" charset="0"/>
                <a:sym typeface="Arial" charset="0"/>
              </a:rPr>
              <a:t>and </a:t>
            </a:r>
            <a:r>
              <a:rPr lang="en-US" b="1" dirty="0">
                <a:solidFill>
                  <a:srgbClr val="FFFFFF"/>
                </a:solidFill>
                <a:cs typeface="Arial" charset="0"/>
                <a:sym typeface="Arial" charset="0"/>
              </a:rPr>
              <a:t>47% previous </a:t>
            </a:r>
            <a:r>
              <a:rPr lang="en-US" b="1" dirty="0" err="1">
                <a:solidFill>
                  <a:srgbClr val="FFFFFF"/>
                </a:solidFill>
                <a:cs typeface="Arial" charset="0"/>
                <a:sym typeface="Arial" charset="0"/>
              </a:rPr>
              <a:t>Thal</a:t>
            </a:r>
            <a:endParaRPr lang="en-US" b="1" dirty="0">
              <a:solidFill>
                <a:srgbClr val="FFFFFF"/>
              </a:solidFill>
              <a:cs typeface="Arial" charset="0"/>
              <a:sym typeface="Arial" charset="0"/>
            </a:endParaRPr>
          </a:p>
        </p:txBody>
      </p:sp>
      <p:sp>
        <p:nvSpPr>
          <p:cNvPr id="46086" name="Rectángulo 9"/>
          <p:cNvSpPr>
            <a:spLocks noChangeArrowheads="1"/>
          </p:cNvSpPr>
          <p:nvPr/>
        </p:nvSpPr>
        <p:spPr bwMode="auto">
          <a:xfrm>
            <a:off x="1943100" y="1658942"/>
            <a:ext cx="5286375" cy="461962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FFFFFF"/>
              </a:buClr>
            </a:pPr>
            <a:r>
              <a:rPr lang="en-US" sz="2400" dirty="0">
                <a:cs typeface="Arial" charset="0"/>
                <a:sym typeface="Arial" charset="0"/>
              </a:rPr>
              <a:t>ORR 63%</a:t>
            </a:r>
            <a:r>
              <a:rPr lang="en-US" dirty="0">
                <a:cs typeface="Arial" charset="0"/>
                <a:sym typeface="Arial" charset="0"/>
              </a:rPr>
              <a:t>: </a:t>
            </a:r>
            <a:r>
              <a:rPr lang="en-US" dirty="0">
                <a:solidFill>
                  <a:srgbClr val="FFFFFF"/>
                </a:solidFill>
                <a:cs typeface="Arial" charset="0"/>
                <a:sym typeface="Arial" charset="0"/>
              </a:rPr>
              <a:t>5% CR + 28% VGPR + </a:t>
            </a:r>
            <a:r>
              <a:rPr lang="en-US" dirty="0" smtClean="0">
                <a:solidFill>
                  <a:srgbClr val="FFFFFF"/>
                </a:solidFill>
                <a:cs typeface="Arial" charset="0"/>
                <a:sym typeface="Arial" charset="0"/>
              </a:rPr>
              <a:t>30% </a:t>
            </a:r>
            <a:r>
              <a:rPr lang="en-US" dirty="0">
                <a:solidFill>
                  <a:srgbClr val="FFFFFF"/>
                </a:solidFill>
                <a:cs typeface="Arial" charset="0"/>
                <a:sym typeface="Arial" charset="0"/>
              </a:rPr>
              <a:t>PR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108699" y="3746504"/>
            <a:ext cx="2835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FFFF"/>
              </a:buClr>
              <a:defRPr/>
            </a:pPr>
            <a:r>
              <a:rPr lang="en-US" sz="2000" b="1" kern="0" dirty="0">
                <a:solidFill>
                  <a:srgbClr val="00FFFF"/>
                </a:solidFill>
                <a:latin typeface="Arial"/>
                <a:ea typeface="ＭＳ Ｐゴシック" charset="-128"/>
                <a:cs typeface="Arial"/>
                <a:sym typeface="Arial" pitchFamily="34" charset="0"/>
              </a:rPr>
              <a:t>PFS: 11.6 </a:t>
            </a:r>
            <a:r>
              <a:rPr lang="en-US" sz="2000" b="1" kern="0" dirty="0" smtClean="0">
                <a:solidFill>
                  <a:srgbClr val="00FFFF"/>
                </a:solidFill>
                <a:latin typeface="Arial"/>
                <a:ea typeface="ＭＳ Ｐゴシック" charset="-128"/>
                <a:cs typeface="Arial"/>
                <a:sym typeface="Arial" pitchFamily="34" charset="0"/>
              </a:rPr>
              <a:t>months</a:t>
            </a:r>
            <a:endParaRPr lang="en-US" sz="2000" b="1" kern="0" dirty="0">
              <a:solidFill>
                <a:srgbClr val="00FFFF"/>
              </a:solidFill>
              <a:latin typeface="Arial"/>
              <a:ea typeface="ＭＳ Ｐゴシック" charset="-128"/>
              <a:cs typeface="Arial"/>
              <a:sym typeface="Arial" pitchFamily="34" charset="0"/>
            </a:endParaRPr>
          </a:p>
        </p:txBody>
      </p:sp>
      <p:sp>
        <p:nvSpPr>
          <p:cNvPr id="46088" name="Rectángulo 11"/>
          <p:cNvSpPr>
            <a:spLocks noChangeArrowheads="1"/>
          </p:cNvSpPr>
          <p:nvPr/>
        </p:nvSpPr>
        <p:spPr bwMode="auto">
          <a:xfrm>
            <a:off x="461963" y="5749929"/>
            <a:ext cx="422116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FFFFFF"/>
              </a:buClr>
            </a:pPr>
            <a:r>
              <a:rPr lang="en-US" sz="1300" b="1" i="1" dirty="0">
                <a:cs typeface="Arial" charset="0"/>
                <a:sym typeface="Arial" charset="0"/>
              </a:rPr>
              <a:t>POM: 2 mg (1-28)</a:t>
            </a:r>
            <a:r>
              <a:rPr lang="en-US" sz="1300" b="1" i="1" baseline="30000" dirty="0">
                <a:cs typeface="Arial" charset="0"/>
                <a:sym typeface="Arial" charset="0"/>
              </a:rPr>
              <a:t>1</a:t>
            </a:r>
            <a:r>
              <a:rPr lang="en-US" sz="1300" b="1" i="1" dirty="0">
                <a:cs typeface="Arial" charset="0"/>
                <a:sym typeface="Arial" charset="0"/>
              </a:rPr>
              <a:t> + </a:t>
            </a:r>
            <a:r>
              <a:rPr lang="en-US" sz="1300" b="1" i="1" dirty="0" err="1" smtClean="0">
                <a:cs typeface="Arial" charset="0"/>
                <a:sym typeface="Arial" charset="0"/>
              </a:rPr>
              <a:t>LoDex</a:t>
            </a:r>
            <a:r>
              <a:rPr lang="en-US" sz="1300" b="1" i="1" dirty="0" smtClean="0">
                <a:cs typeface="Arial" charset="0"/>
                <a:sym typeface="Arial" charset="0"/>
              </a:rPr>
              <a:t>: </a:t>
            </a:r>
            <a:r>
              <a:rPr lang="en-US" sz="1300" b="1" i="1" dirty="0">
                <a:cs typeface="Arial" charset="0"/>
                <a:sym typeface="Arial" charset="0"/>
              </a:rPr>
              <a:t>40 mg (1, 8, 15, 22)</a:t>
            </a:r>
          </a:p>
        </p:txBody>
      </p:sp>
      <p:sp>
        <p:nvSpPr>
          <p:cNvPr id="46089" name="Rectángulo 12"/>
          <p:cNvSpPr>
            <a:spLocks noChangeArrowheads="1"/>
          </p:cNvSpPr>
          <p:nvPr/>
        </p:nvSpPr>
        <p:spPr bwMode="auto">
          <a:xfrm>
            <a:off x="4159623" y="5749929"/>
            <a:ext cx="4784351" cy="29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/>
          <a:p>
            <a:pPr algn="r"/>
            <a:r>
              <a:rPr lang="es-ES_tradnl" sz="1300" b="1" dirty="0"/>
              <a:t> </a:t>
            </a:r>
            <a:r>
              <a:rPr lang="es-ES_tradnl" sz="1300" b="1" dirty="0" err="1"/>
              <a:t>Len</a:t>
            </a:r>
            <a:r>
              <a:rPr lang="es-ES_tradnl" sz="1300" b="1" dirty="0"/>
              <a:t> + Dex</a:t>
            </a:r>
            <a:r>
              <a:rPr lang="es-ES_tradnl" sz="1300" b="1" baseline="30000" dirty="0"/>
              <a:t>2,3</a:t>
            </a:r>
            <a:r>
              <a:rPr lang="es-ES_tradnl" sz="1300" b="1" dirty="0"/>
              <a:t> </a:t>
            </a:r>
            <a:r>
              <a:rPr lang="es-ES_tradnl" sz="1300" b="1" dirty="0" smtClean="0">
                <a:solidFill>
                  <a:srgbClr val="FF9933"/>
                </a:solidFill>
              </a:rPr>
              <a:t>≥PR</a:t>
            </a:r>
            <a:r>
              <a:rPr lang="es-ES_tradnl" sz="1300" b="1" dirty="0">
                <a:solidFill>
                  <a:srgbClr val="FF9933"/>
                </a:solidFill>
              </a:rPr>
              <a:t>: 60% </a:t>
            </a:r>
            <a:r>
              <a:rPr lang="es-ES_tradnl" sz="1300" b="1" dirty="0"/>
              <a:t>(15% CR)    </a:t>
            </a:r>
            <a:r>
              <a:rPr lang="es-ES_tradnl" sz="1300" b="1" dirty="0">
                <a:solidFill>
                  <a:srgbClr val="FF6600"/>
                </a:solidFill>
              </a:rPr>
              <a:t> </a:t>
            </a:r>
            <a:r>
              <a:rPr lang="es-ES_tradnl" sz="1300" b="1" dirty="0">
                <a:solidFill>
                  <a:srgbClr val="FF9933"/>
                </a:solidFill>
              </a:rPr>
              <a:t>TTP: 11.2  </a:t>
            </a:r>
            <a:r>
              <a:rPr lang="es-ES_tradnl" sz="1300" b="1" dirty="0" err="1" smtClean="0">
                <a:solidFill>
                  <a:srgbClr val="FF9933"/>
                </a:solidFill>
              </a:rPr>
              <a:t>months</a:t>
            </a:r>
            <a:endParaRPr lang="es-ES_tradnl" sz="1300" b="1" dirty="0">
              <a:solidFill>
                <a:srgbClr val="FF9933"/>
              </a:solidFill>
            </a:endParaRPr>
          </a:p>
        </p:txBody>
      </p:sp>
      <p:sp>
        <p:nvSpPr>
          <p:cNvPr id="46090" name="Rectángulo 16"/>
          <p:cNvSpPr>
            <a:spLocks noChangeArrowheads="1"/>
          </p:cNvSpPr>
          <p:nvPr/>
        </p:nvSpPr>
        <p:spPr bwMode="auto">
          <a:xfrm>
            <a:off x="0" y="5383217"/>
            <a:ext cx="914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buClr>
                <a:srgbClr val="FFFFFF"/>
              </a:buClr>
            </a:pPr>
            <a:r>
              <a:rPr lang="en-US" sz="1400" b="1" i="1" dirty="0" smtClean="0">
                <a:solidFill>
                  <a:srgbClr val="FFFF00"/>
                </a:solidFill>
                <a:cs typeface="Arial" charset="0"/>
                <a:sym typeface="Arial" charset="0"/>
              </a:rPr>
              <a:t>Updated at </a:t>
            </a:r>
            <a:r>
              <a:rPr lang="en-US" sz="1400" b="1" i="1" dirty="0">
                <a:solidFill>
                  <a:srgbClr val="FFFF00"/>
                </a:solidFill>
                <a:cs typeface="Arial" charset="0"/>
                <a:sym typeface="Arial" charset="0"/>
              </a:rPr>
              <a:t>ASH 2012: ORR 65%; PFS: 13 </a:t>
            </a:r>
            <a:r>
              <a:rPr lang="en-US" sz="1400" b="1" i="1" dirty="0" smtClean="0">
                <a:solidFill>
                  <a:srgbClr val="FFFF00"/>
                </a:solidFill>
                <a:cs typeface="Arial" charset="0"/>
                <a:sym typeface="Arial" charset="0"/>
              </a:rPr>
              <a:t>months; </a:t>
            </a:r>
            <a:r>
              <a:rPr lang="en-US" sz="1400" b="1" i="1" dirty="0">
                <a:solidFill>
                  <a:srgbClr val="FFFF00"/>
                </a:solidFill>
                <a:cs typeface="Arial" charset="0"/>
                <a:sym typeface="Arial" charset="0"/>
              </a:rPr>
              <a:t>OS 40 </a:t>
            </a:r>
            <a:r>
              <a:rPr lang="en-US" sz="1400" b="1" i="1" dirty="0" smtClean="0">
                <a:solidFill>
                  <a:srgbClr val="FFFF00"/>
                </a:solidFill>
                <a:cs typeface="Arial" charset="0"/>
                <a:sym typeface="Arial" charset="0"/>
              </a:rPr>
              <a:t>months</a:t>
            </a:r>
            <a:endParaRPr lang="en-US" sz="1100" b="1" i="1" dirty="0">
              <a:solidFill>
                <a:srgbClr val="FFFF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ángulo 13" descr=" 47106"/>
          <p:cNvSpPr>
            <a:spLocks noChangeArrowheads="1"/>
          </p:cNvSpPr>
          <p:nvPr/>
        </p:nvSpPr>
        <p:spPr bwMode="auto">
          <a:xfrm>
            <a:off x="26988" y="5713413"/>
            <a:ext cx="2432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s-ES_tradnl" sz="1400" i="1">
                <a:solidFill>
                  <a:schemeClr val="bg1"/>
                </a:solidFill>
              </a:rPr>
              <a:t>Dex 40 mg weekly</a:t>
            </a:r>
          </a:p>
        </p:txBody>
      </p:sp>
      <p:sp>
        <p:nvSpPr>
          <p:cNvPr id="47107" name="Rectángulo 22" descr=" 47107"/>
          <p:cNvSpPr>
            <a:spLocks noChangeArrowheads="1"/>
          </p:cNvSpPr>
          <p:nvPr/>
        </p:nvSpPr>
        <p:spPr bwMode="auto">
          <a:xfrm>
            <a:off x="376238" y="6330426"/>
            <a:ext cx="84915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b="1" dirty="0"/>
              <a:t>1. Lacy MQ, et al. </a:t>
            </a:r>
            <a:r>
              <a:rPr lang="en-US" sz="1200" b="1" i="1" dirty="0"/>
              <a:t>Leukemia. </a:t>
            </a:r>
            <a:r>
              <a:rPr lang="en-US" sz="1200" b="1" dirty="0"/>
              <a:t>2010;24(11):</a:t>
            </a:r>
            <a:r>
              <a:rPr lang="en-US" sz="1200" b="1" dirty="0" smtClean="0"/>
              <a:t>1934-1939. </a:t>
            </a:r>
            <a:r>
              <a:rPr lang="en-US" sz="1200" b="1" dirty="0"/>
              <a:t>2. Lacy MQ, et al. </a:t>
            </a:r>
            <a:r>
              <a:rPr lang="en-US" sz="1200" b="1" i="1" dirty="0"/>
              <a:t>Blood. </a:t>
            </a:r>
            <a:r>
              <a:rPr lang="en-US" sz="1200" b="1" dirty="0"/>
              <a:t>2012;119: Abstract </a:t>
            </a:r>
            <a:r>
              <a:rPr lang="en-US" sz="1200" b="1" dirty="0" smtClean="0"/>
              <a:t>201. </a:t>
            </a:r>
            <a:br>
              <a:rPr lang="en-US" sz="1200" b="1" dirty="0" smtClean="0"/>
            </a:br>
            <a:r>
              <a:rPr lang="en-US" sz="1200" b="1" dirty="0" smtClean="0"/>
              <a:t>3</a:t>
            </a:r>
            <a:r>
              <a:rPr lang="en-US" sz="1200" b="1" dirty="0"/>
              <a:t>. </a:t>
            </a:r>
            <a:r>
              <a:rPr lang="en-US" sz="1200" b="1" dirty="0" err="1"/>
              <a:t>Leleu</a:t>
            </a:r>
            <a:r>
              <a:rPr lang="en-US" sz="1200" b="1" dirty="0"/>
              <a:t> X, et al. </a:t>
            </a:r>
            <a:r>
              <a:rPr lang="en-US" sz="1200" b="1" i="1" dirty="0"/>
              <a:t>Blood. </a:t>
            </a:r>
            <a:r>
              <a:rPr lang="en-US" sz="1200" b="1" dirty="0"/>
              <a:t>121(11):</a:t>
            </a:r>
            <a:r>
              <a:rPr lang="en-US" sz="1200" b="1" dirty="0" smtClean="0"/>
              <a:t>1968-1975. </a:t>
            </a:r>
            <a:r>
              <a:rPr lang="en-US" sz="1200" b="1" dirty="0"/>
              <a:t>4. Lacy MQ, et al. </a:t>
            </a:r>
            <a:r>
              <a:rPr lang="en-US" sz="1200" b="1" i="1" dirty="0"/>
              <a:t>Blood. </a:t>
            </a:r>
            <a:r>
              <a:rPr lang="en-US" sz="1200" b="1" dirty="0"/>
              <a:t>2011;118(11):</a:t>
            </a:r>
            <a:r>
              <a:rPr lang="en-US" sz="1200" b="1" dirty="0" smtClean="0"/>
              <a:t>2970-2975.</a:t>
            </a:r>
            <a:endParaRPr lang="es-ES" sz="1200" b="1" dirty="0"/>
          </a:p>
        </p:txBody>
      </p:sp>
      <p:graphicFrame>
        <p:nvGraphicFramePr>
          <p:cNvPr id="5" name="Tabla 14" descr="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192728"/>
              </p:ext>
            </p:extLst>
          </p:nvPr>
        </p:nvGraphicFramePr>
        <p:xfrm>
          <a:off x="461964" y="1809750"/>
          <a:ext cx="8466136" cy="3711575"/>
        </p:xfrm>
        <a:graphic>
          <a:graphicData uri="http://schemas.openxmlformats.org/drawingml/2006/table">
            <a:tbl>
              <a:tblPr/>
              <a:tblGrid>
                <a:gridCol w="1679132"/>
                <a:gridCol w="605162"/>
                <a:gridCol w="1850723"/>
                <a:gridCol w="1388042"/>
                <a:gridCol w="1170490"/>
                <a:gridCol w="1772587"/>
              </a:tblGrid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</a:t>
                      </a: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Population</a:t>
                      </a: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Dose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≥PR 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2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PFS/TTP/DOR</a:t>
                      </a: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Lacy</a:t>
                      </a:r>
                      <a:r>
                        <a:rPr kumimoji="0" lang="es-ES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1,2</a:t>
                      </a: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34</a:t>
                      </a: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Len</a:t>
                      </a:r>
                      <a:r>
                        <a:rPr kumimoji="0" 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es-E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refractory</a:t>
                      </a: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 mg (1-28)</a:t>
                      </a: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32 %</a:t>
                      </a: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2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PFS 4.7 </a:t>
                      </a:r>
                      <a:r>
                        <a:rPr kumimoji="0" lang="es-E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months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Lacy</a:t>
                      </a:r>
                      <a:r>
                        <a:rPr kumimoji="0" lang="es-ES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Len</a:t>
                      </a:r>
                      <a:r>
                        <a:rPr kumimoji="0" 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es-E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refractory</a:t>
                      </a: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 mg (1-28)</a:t>
                      </a: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38%</a:t>
                      </a: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2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PFS 7.9 </a:t>
                      </a:r>
                      <a:r>
                        <a:rPr kumimoji="0" lang="es-E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months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Leleu</a:t>
                      </a:r>
                      <a:r>
                        <a:rPr kumimoji="0" lang="es-ES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84</a:t>
                      </a: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Len</a:t>
                      </a:r>
                      <a:r>
                        <a:rPr kumimoji="0" 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&amp; </a:t>
                      </a:r>
                      <a:r>
                        <a:rPr kumimoji="0" lang="es-E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bortezomib</a:t>
                      </a: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es-E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refractory</a:t>
                      </a: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 mg (</a:t>
                      </a: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1-21</a:t>
                      </a: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)</a:t>
                      </a: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35 %</a:t>
                      </a: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2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PFS </a:t>
                      </a: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5.4 </a:t>
                      </a:r>
                      <a:r>
                        <a:rPr kumimoji="0" lang="es-E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months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 mg (1-28)</a:t>
                      </a: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34 %</a:t>
                      </a: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2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PFS </a:t>
                      </a: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3.7 </a:t>
                      </a:r>
                      <a:r>
                        <a:rPr kumimoji="0" lang="es-E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months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Lacy</a:t>
                      </a:r>
                      <a:r>
                        <a:rPr kumimoji="0" lang="es-ES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2,4</a:t>
                      </a: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70</a:t>
                      </a: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Len</a:t>
                      </a:r>
                      <a:r>
                        <a:rPr kumimoji="0" 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&amp; </a:t>
                      </a:r>
                      <a:r>
                        <a:rPr kumimoji="0" lang="es-E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bortezomib</a:t>
                      </a: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es-E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refractory</a:t>
                      </a: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 mg (1-28)</a:t>
                      </a: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26 %</a:t>
                      </a: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2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PFS </a:t>
                      </a: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6.5 </a:t>
                      </a:r>
                      <a:r>
                        <a:rPr kumimoji="0" lang="es-E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months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 mg (1-28)</a:t>
                      </a: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29 %</a:t>
                      </a: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2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PFS </a:t>
                      </a: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3.3 </a:t>
                      </a:r>
                      <a:r>
                        <a:rPr kumimoji="0" lang="es-E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months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81273" marR="81273"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48" name="47 CuadroTexto" descr=" 47148"/>
          <p:cNvSpPr txBox="1">
            <a:spLocks noChangeArrowheads="1"/>
          </p:cNvSpPr>
          <p:nvPr/>
        </p:nvSpPr>
        <p:spPr bwMode="auto">
          <a:xfrm>
            <a:off x="107950" y="426298"/>
            <a:ext cx="8896350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3600" dirty="0">
                <a:solidFill>
                  <a:srgbClr val="F09828"/>
                </a:solidFill>
              </a:rPr>
              <a:t>Activity of </a:t>
            </a:r>
            <a:r>
              <a:rPr lang="en-US" sz="3600" dirty="0" err="1">
                <a:solidFill>
                  <a:srgbClr val="F09828"/>
                </a:solidFill>
              </a:rPr>
              <a:t>Pomalidomide</a:t>
            </a:r>
            <a:r>
              <a:rPr lang="en-US" sz="3600" dirty="0">
                <a:solidFill>
                  <a:srgbClr val="F09828"/>
                </a:solidFill>
              </a:rPr>
              <a:t> + </a:t>
            </a:r>
            <a:r>
              <a:rPr lang="en-US" sz="3600" dirty="0" err="1">
                <a:solidFill>
                  <a:srgbClr val="F09828"/>
                </a:solidFill>
              </a:rPr>
              <a:t>Dex</a:t>
            </a:r>
            <a:r>
              <a:rPr lang="en-US" sz="3600" dirty="0">
                <a:solidFill>
                  <a:srgbClr val="F09828"/>
                </a:solidFill>
              </a:rPr>
              <a:t> in </a:t>
            </a:r>
            <a:r>
              <a:rPr lang="en-US" sz="3600" dirty="0" err="1">
                <a:solidFill>
                  <a:srgbClr val="F09828"/>
                </a:solidFill>
              </a:rPr>
              <a:t>Lenalidomide</a:t>
            </a:r>
            <a:r>
              <a:rPr lang="en-US" sz="3600" dirty="0">
                <a:solidFill>
                  <a:srgbClr val="F09828"/>
                </a:solidFill>
              </a:rPr>
              <a:t> Refractory Patients</a:t>
            </a:r>
          </a:p>
        </p:txBody>
      </p:sp>
    </p:spTree>
    <p:extLst>
      <p:ext uri="{BB962C8B-B14F-4D97-AF65-F5344CB8AC3E}">
        <p14:creationId xmlns:p14="http://schemas.microsoft.com/office/powerpoint/2010/main" val="295052682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246063" y="410516"/>
            <a:ext cx="8612187" cy="596900"/>
          </a:xfrm>
        </p:spPr>
        <p:txBody>
          <a:bodyPr/>
          <a:lstStyle/>
          <a:p>
            <a:r>
              <a:rPr lang="en-US" sz="3200" dirty="0">
                <a:latin typeface="Arial" charset="0"/>
                <a:cs typeface="Arial" charset="0"/>
              </a:rPr>
              <a:t>MM-003 Design: POM + </a:t>
            </a:r>
            <a:r>
              <a:rPr lang="en-US" sz="3200" dirty="0" err="1" smtClean="0">
                <a:latin typeface="Arial" charset="0"/>
                <a:cs typeface="Arial" charset="0"/>
              </a:rPr>
              <a:t>LoDex</a:t>
            </a:r>
            <a:r>
              <a:rPr lang="en-US" sz="3200" dirty="0" smtClean="0">
                <a:latin typeface="Arial" charset="0"/>
                <a:cs typeface="Arial" charset="0"/>
              </a:rPr>
              <a:t> </a:t>
            </a:r>
            <a:r>
              <a:rPr lang="en-US" sz="3200" dirty="0">
                <a:latin typeface="Arial" charset="0"/>
                <a:cs typeface="Arial" charset="0"/>
              </a:rPr>
              <a:t>vs </a:t>
            </a:r>
            <a:r>
              <a:rPr lang="en-US" sz="3200" dirty="0" err="1" smtClean="0">
                <a:latin typeface="Arial" charset="0"/>
                <a:cs typeface="Arial" charset="0"/>
              </a:rPr>
              <a:t>HiDex</a:t>
            </a:r>
            <a:endParaRPr lang="en-US" sz="3200" i="1" dirty="0">
              <a:latin typeface="Arial" charset="0"/>
              <a:cs typeface="Arial" charset="0"/>
            </a:endParaRPr>
          </a:p>
        </p:txBody>
      </p:sp>
      <p:sp>
        <p:nvSpPr>
          <p:cNvPr id="77" name="Content Placeholder 2"/>
          <p:cNvSpPr>
            <a:spLocks noGrp="1"/>
          </p:cNvSpPr>
          <p:nvPr>
            <p:ph idx="1"/>
          </p:nvPr>
        </p:nvSpPr>
        <p:spPr>
          <a:xfrm>
            <a:off x="461962" y="4960076"/>
            <a:ext cx="3709987" cy="126841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latin typeface="Arial" charset="0"/>
                <a:cs typeface="Arial" charset="0"/>
              </a:rPr>
              <a:t>Stratification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 charset="0"/>
                <a:cs typeface="Arial" charset="0"/>
              </a:rPr>
              <a:t>Age (</a:t>
            </a:r>
            <a:r>
              <a:rPr lang="en-US" sz="1400" dirty="0" smtClean="0">
                <a:latin typeface="Arial" charset="0"/>
                <a:cs typeface="Arial" charset="0"/>
              </a:rPr>
              <a:t>≤75 </a:t>
            </a:r>
            <a:r>
              <a:rPr lang="en-US" sz="1400" dirty="0">
                <a:latin typeface="Arial" charset="0"/>
                <a:cs typeface="Arial" charset="0"/>
              </a:rPr>
              <a:t>vs </a:t>
            </a:r>
            <a:r>
              <a:rPr lang="en-US" sz="1400" dirty="0" smtClean="0">
                <a:latin typeface="Arial" charset="0"/>
                <a:cs typeface="Arial" charset="0"/>
              </a:rPr>
              <a:t>&gt;75 years</a:t>
            </a:r>
            <a:r>
              <a:rPr lang="en-US" sz="1400" dirty="0">
                <a:latin typeface="Arial" charset="0"/>
                <a:cs typeface="Arial" charset="0"/>
              </a:rPr>
              <a:t>)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 charset="0"/>
                <a:cs typeface="Arial" charset="0"/>
              </a:rPr>
              <a:t>Number of prior </a:t>
            </a:r>
            <a:r>
              <a:rPr lang="en-US" sz="1400" dirty="0" smtClean="0">
                <a:latin typeface="Arial" charset="0"/>
                <a:cs typeface="Arial" charset="0"/>
              </a:rPr>
              <a:t>treatments </a:t>
            </a:r>
            <a:r>
              <a:rPr lang="en-US" sz="1400" dirty="0">
                <a:latin typeface="Arial" charset="0"/>
                <a:cs typeface="Arial" charset="0"/>
              </a:rPr>
              <a:t>( 2 vs </a:t>
            </a:r>
            <a:r>
              <a:rPr lang="en-US" sz="1400" dirty="0" smtClean="0">
                <a:latin typeface="Arial" charset="0"/>
                <a:cs typeface="Arial" charset="0"/>
              </a:rPr>
              <a:t>&gt;2</a:t>
            </a:r>
            <a:r>
              <a:rPr lang="en-US" sz="1400" dirty="0">
                <a:latin typeface="Arial" charset="0"/>
                <a:cs typeface="Arial" charset="0"/>
              </a:rPr>
              <a:t>)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 charset="0"/>
                <a:cs typeface="Arial" charset="0"/>
              </a:rPr>
              <a:t>Disease population</a:t>
            </a:r>
          </a:p>
        </p:txBody>
      </p:sp>
      <p:grpSp>
        <p:nvGrpSpPr>
          <p:cNvPr id="48132" name="Group 5148"/>
          <p:cNvGrpSpPr>
            <a:grpSpLocks/>
          </p:cNvGrpSpPr>
          <p:nvPr/>
        </p:nvGrpSpPr>
        <p:grpSpPr bwMode="auto">
          <a:xfrm>
            <a:off x="609600" y="1336029"/>
            <a:ext cx="7848600" cy="3505200"/>
            <a:chOff x="609600" y="2438400"/>
            <a:chExt cx="7848601" cy="3505200"/>
          </a:xfrm>
        </p:grpSpPr>
        <p:sp>
          <p:nvSpPr>
            <p:cNvPr id="6" name="Rounded Rectangle 5"/>
            <p:cNvSpPr/>
            <p:nvPr/>
          </p:nvSpPr>
          <p:spPr>
            <a:xfrm>
              <a:off x="1752600" y="2850899"/>
              <a:ext cx="3352801" cy="1522288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dirty="0">
                  <a:solidFill>
                    <a:srgbClr val="000000"/>
                  </a:solidFill>
                  <a:cs typeface="Arial" charset="0"/>
                </a:rPr>
                <a:t>(n = 302)</a:t>
              </a:r>
            </a:p>
            <a:p>
              <a:pPr eaLnBrk="1" hangingPunct="1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u="sng" dirty="0">
                  <a:solidFill>
                    <a:srgbClr val="000000"/>
                  </a:solidFill>
                  <a:cs typeface="Arial" charset="0"/>
                </a:rPr>
                <a:t>POM:</a:t>
              </a:r>
              <a:r>
                <a:rPr lang="en-US" sz="1600" dirty="0">
                  <a:solidFill>
                    <a:srgbClr val="000000"/>
                  </a:solidFill>
                  <a:cs typeface="Arial" charset="0"/>
                </a:rPr>
                <a:t> 	4 mg/day D1-21 +</a:t>
              </a:r>
            </a:p>
            <a:p>
              <a:pPr eaLnBrk="1" hangingPunct="1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u="sng" dirty="0" err="1" smtClean="0">
                  <a:solidFill>
                    <a:srgbClr val="000000"/>
                  </a:solidFill>
                  <a:cs typeface="Arial" charset="0"/>
                </a:rPr>
                <a:t>LoDex</a:t>
              </a:r>
              <a:r>
                <a:rPr lang="en-US" sz="1600" dirty="0" smtClean="0">
                  <a:solidFill>
                    <a:srgbClr val="000000"/>
                  </a:solidFill>
                  <a:cs typeface="Arial" charset="0"/>
                </a:rPr>
                <a:t>: </a:t>
              </a:r>
              <a:r>
                <a:rPr lang="en-US" sz="1600" dirty="0">
                  <a:solidFill>
                    <a:srgbClr val="000000"/>
                  </a:solidFill>
                  <a:cs typeface="Arial" charset="0"/>
                </a:rPr>
                <a:t>	40 mg (≤ 75 </a:t>
              </a:r>
              <a:r>
                <a:rPr lang="en-US" sz="1600" dirty="0" smtClean="0">
                  <a:solidFill>
                    <a:srgbClr val="000000"/>
                  </a:solidFill>
                  <a:cs typeface="Arial" charset="0"/>
                </a:rPr>
                <a:t>years</a:t>
              </a:r>
              <a:r>
                <a:rPr lang="en-US" sz="1600" dirty="0">
                  <a:solidFill>
                    <a:srgbClr val="000000"/>
                  </a:solidFill>
                  <a:cs typeface="Arial" charset="0"/>
                </a:rPr>
                <a:t>) </a:t>
              </a:r>
              <a:br>
                <a:rPr lang="en-US" sz="1600" dirty="0">
                  <a:solidFill>
                    <a:srgbClr val="000000"/>
                  </a:solidFill>
                  <a:cs typeface="Arial" charset="0"/>
                </a:rPr>
              </a:br>
              <a:r>
                <a:rPr lang="en-US" sz="1600" dirty="0">
                  <a:solidFill>
                    <a:srgbClr val="000000"/>
                  </a:solidFill>
                  <a:cs typeface="Arial" charset="0"/>
                </a:rPr>
                <a:t>              	20 mg (&gt; 75 </a:t>
              </a:r>
              <a:r>
                <a:rPr lang="en-US" sz="1600" dirty="0" smtClean="0">
                  <a:solidFill>
                    <a:srgbClr val="000000"/>
                  </a:solidFill>
                  <a:cs typeface="Arial" charset="0"/>
                </a:rPr>
                <a:t>years</a:t>
              </a:r>
              <a:r>
                <a:rPr lang="en-US" sz="1600" dirty="0">
                  <a:solidFill>
                    <a:srgbClr val="000000"/>
                  </a:solidFill>
                  <a:cs typeface="Arial" charset="0"/>
                </a:rPr>
                <a:t>)</a:t>
              </a:r>
              <a:br>
                <a:rPr lang="en-US" sz="1600" dirty="0">
                  <a:solidFill>
                    <a:srgbClr val="000000"/>
                  </a:solidFill>
                  <a:cs typeface="Arial" charset="0"/>
                </a:rPr>
              </a:br>
              <a:r>
                <a:rPr lang="en-US" sz="1600" dirty="0">
                  <a:solidFill>
                    <a:srgbClr val="000000"/>
                  </a:solidFill>
                  <a:cs typeface="Arial" charset="0"/>
                </a:rPr>
                <a:t>              	D1, 8, 15, 22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09600" y="2853155"/>
              <a:ext cx="609599" cy="3090445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defRPr/>
              </a:pPr>
              <a:r>
                <a:rPr lang="en-US" sz="1600" b="1" kern="0" dirty="0">
                  <a:solidFill>
                    <a:srgbClr val="000000"/>
                  </a:solidFill>
                  <a:cs typeface="Arial"/>
                </a:rPr>
                <a:t>RANDOMIZATION 2:1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705600" y="3003516"/>
              <a:ext cx="1752600" cy="1219199"/>
            </a:xfrm>
            <a:prstGeom prst="roundRect">
              <a:avLst/>
            </a:prstGeom>
            <a:gradFill flip="none" rotWithShape="1">
              <a:gsLst>
                <a:gs pos="52000">
                  <a:srgbClr val="F9D779"/>
                </a:gs>
                <a:gs pos="0">
                  <a:srgbClr val="F4B70C"/>
                </a:gs>
                <a:gs pos="100000">
                  <a:srgbClr val="F4B70C"/>
                </a:gs>
              </a:gsLst>
              <a:lin ang="27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ts val="300"/>
                </a:spcBef>
                <a:spcAft>
                  <a:spcPts val="300"/>
                </a:spcAft>
                <a:defRPr/>
              </a:pPr>
              <a:r>
                <a:rPr lang="en-US" sz="1400" kern="0" dirty="0" smtClean="0">
                  <a:solidFill>
                    <a:srgbClr val="000000"/>
                  </a:solidFill>
                  <a:cs typeface="Arial"/>
                </a:rPr>
                <a:t>Follow-up 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</a:rPr>
                <a:t>for OS and SPM </a:t>
              </a:r>
              <a:r>
                <a:rPr lang="en-US" sz="1400" kern="0" dirty="0" smtClean="0">
                  <a:solidFill>
                    <a:srgbClr val="000000"/>
                  </a:solidFill>
                  <a:cs typeface="Arial"/>
                </a:rPr>
                <a:t>until </a:t>
              </a:r>
              <a:r>
                <a:rPr lang="en-US" sz="1400" kern="0" dirty="0">
                  <a:solidFill>
                    <a:srgbClr val="000000"/>
                  </a:solidFill>
                  <a:cs typeface="Arial"/>
                </a:rPr>
                <a:t/>
              </a:r>
              <a:br>
                <a:rPr lang="en-US" sz="1400" kern="0" dirty="0">
                  <a:solidFill>
                    <a:srgbClr val="000000"/>
                  </a:solidFill>
                  <a:cs typeface="Arial"/>
                </a:rPr>
              </a:br>
              <a:r>
                <a:rPr lang="en-US" sz="1400" kern="0" dirty="0">
                  <a:solidFill>
                    <a:srgbClr val="000000"/>
                  </a:solidFill>
                  <a:cs typeface="Arial"/>
                </a:rPr>
                <a:t>5 </a:t>
              </a:r>
              <a:r>
                <a:rPr lang="en-US" sz="1400" kern="0" dirty="0" smtClean="0">
                  <a:solidFill>
                    <a:srgbClr val="000000"/>
                  </a:solidFill>
                  <a:cs typeface="Arial"/>
                </a:rPr>
                <a:t>years post enrollment</a:t>
              </a:r>
              <a:endParaRPr lang="en-US" sz="1400" kern="0" dirty="0">
                <a:solidFill>
                  <a:srgbClr val="000000"/>
                </a:solidFill>
                <a:cs typeface="Arial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105401" y="3611562"/>
              <a:ext cx="16002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1752601" y="4572000"/>
              <a:ext cx="3352801" cy="118373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dirty="0">
                  <a:solidFill>
                    <a:srgbClr val="000000"/>
                  </a:solidFill>
                  <a:cs typeface="Arial" charset="0"/>
                </a:rPr>
                <a:t>(n = 153)</a:t>
              </a:r>
            </a:p>
            <a:p>
              <a:pPr eaLnBrk="1" hangingPunct="1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u="sng" dirty="0" err="1" smtClean="0">
                  <a:solidFill>
                    <a:srgbClr val="000000"/>
                  </a:solidFill>
                  <a:cs typeface="Arial" charset="0"/>
                </a:rPr>
                <a:t>HiDex</a:t>
              </a:r>
              <a:r>
                <a:rPr lang="en-US" sz="1600" u="sng" dirty="0" smtClean="0">
                  <a:solidFill>
                    <a:srgbClr val="000000"/>
                  </a:solidFill>
                  <a:cs typeface="Arial" charset="0"/>
                </a:rPr>
                <a:t>:</a:t>
              </a:r>
              <a:r>
                <a:rPr lang="en-US" sz="1600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cs typeface="Arial" charset="0"/>
                </a:rPr>
                <a:t>	40 mg (≤ 75 </a:t>
              </a:r>
              <a:r>
                <a:rPr lang="en-US" sz="1600" dirty="0" smtClean="0">
                  <a:solidFill>
                    <a:srgbClr val="000000"/>
                  </a:solidFill>
                  <a:cs typeface="Arial" charset="0"/>
                </a:rPr>
                <a:t>years</a:t>
              </a:r>
              <a:r>
                <a:rPr lang="en-US" sz="1600" dirty="0">
                  <a:solidFill>
                    <a:srgbClr val="000000"/>
                  </a:solidFill>
                  <a:cs typeface="Arial" charset="0"/>
                </a:rPr>
                <a:t>) </a:t>
              </a:r>
              <a:br>
                <a:rPr lang="en-US" sz="1600" dirty="0">
                  <a:solidFill>
                    <a:srgbClr val="000000"/>
                  </a:solidFill>
                  <a:cs typeface="Arial" charset="0"/>
                </a:rPr>
              </a:br>
              <a:r>
                <a:rPr lang="en-US" sz="1600" dirty="0">
                  <a:solidFill>
                    <a:srgbClr val="000000"/>
                  </a:solidFill>
                  <a:cs typeface="Arial" charset="0"/>
                </a:rPr>
                <a:t>             	20 mg (&gt; 75 </a:t>
              </a:r>
              <a:r>
                <a:rPr lang="en-US" sz="1600" dirty="0" smtClean="0">
                  <a:solidFill>
                    <a:srgbClr val="000000"/>
                  </a:solidFill>
                  <a:cs typeface="Arial" charset="0"/>
                </a:rPr>
                <a:t>years</a:t>
              </a:r>
              <a:r>
                <a:rPr lang="en-US" sz="1600" dirty="0">
                  <a:solidFill>
                    <a:srgbClr val="000000"/>
                  </a:solidFill>
                  <a:cs typeface="Arial" charset="0"/>
                </a:rPr>
                <a:t>)              	D1-4, 9-12, 17-20</a:t>
              </a:r>
            </a:p>
          </p:txBody>
        </p:sp>
        <p:cxnSp>
          <p:nvCxnSpPr>
            <p:cNvPr id="48149" name="Elbow Connector 8"/>
            <p:cNvCxnSpPr>
              <a:cxnSpLocks noChangeShapeType="1"/>
              <a:stCxn id="7" idx="3"/>
            </p:cNvCxnSpPr>
            <p:nvPr/>
          </p:nvCxnSpPr>
          <p:spPr bwMode="auto">
            <a:xfrm>
              <a:off x="1219199" y="4398378"/>
              <a:ext cx="533402" cy="765489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50" name="Elbow Connector 14"/>
            <p:cNvCxnSpPr>
              <a:cxnSpLocks noChangeShapeType="1"/>
              <a:stCxn id="7" idx="3"/>
            </p:cNvCxnSpPr>
            <p:nvPr/>
          </p:nvCxnSpPr>
          <p:spPr bwMode="auto">
            <a:xfrm flipV="1">
              <a:off x="1219199" y="3612043"/>
              <a:ext cx="533401" cy="786335"/>
            </a:xfrm>
            <a:prstGeom prst="bentConnector3">
              <a:avLst>
                <a:gd name="adj1" fmla="val 50000"/>
              </a:avLst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51" name="TextBox 16"/>
            <p:cNvSpPr txBox="1">
              <a:spLocks noChangeArrowheads="1"/>
            </p:cNvSpPr>
            <p:nvPr/>
          </p:nvSpPr>
          <p:spPr bwMode="auto">
            <a:xfrm>
              <a:off x="2669818" y="2438400"/>
              <a:ext cx="14382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 b="0">
                  <a:solidFill>
                    <a:srgbClr val="FFFFFF"/>
                  </a:solidFill>
                  <a:cs typeface="Arial" charset="0"/>
                </a:rPr>
                <a:t>28-day cycles</a:t>
              </a:r>
            </a:p>
          </p:txBody>
        </p:sp>
        <p:sp>
          <p:nvSpPr>
            <p:cNvPr id="48152" name="TextBox 20"/>
            <p:cNvSpPr txBox="1">
              <a:spLocks noChangeArrowheads="1"/>
            </p:cNvSpPr>
            <p:nvPr/>
          </p:nvSpPr>
          <p:spPr bwMode="auto">
            <a:xfrm>
              <a:off x="5088295" y="3000500"/>
              <a:ext cx="144770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 b="0" dirty="0">
                  <a:solidFill>
                    <a:srgbClr val="FFFFFF"/>
                  </a:solidFill>
                  <a:cs typeface="Arial" charset="0"/>
                </a:rPr>
                <a:t>PD* or</a:t>
              </a:r>
              <a:br>
                <a:rPr lang="en-US" sz="1600" b="0" dirty="0">
                  <a:solidFill>
                    <a:srgbClr val="FFFFFF"/>
                  </a:solidFill>
                  <a:cs typeface="Arial" charset="0"/>
                </a:rPr>
              </a:br>
              <a:r>
                <a:rPr lang="en-US" sz="1600" b="0" dirty="0">
                  <a:solidFill>
                    <a:srgbClr val="FFFFFF"/>
                  </a:solidFill>
                  <a:cs typeface="Arial" charset="0"/>
                </a:rPr>
                <a:t>intolerable AE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5105401" y="5162550"/>
              <a:ext cx="1600200" cy="1587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54" name="TextBox 24"/>
            <p:cNvSpPr txBox="1">
              <a:spLocks noChangeArrowheads="1"/>
            </p:cNvSpPr>
            <p:nvPr/>
          </p:nvSpPr>
          <p:spPr bwMode="auto">
            <a:xfrm>
              <a:off x="5592636" y="4794157"/>
              <a:ext cx="5485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 b="0">
                  <a:solidFill>
                    <a:srgbClr val="FFFFFF"/>
                  </a:solidFill>
                  <a:cs typeface="Arial" charset="0"/>
                </a:rPr>
                <a:t>PD*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 flipV="1">
              <a:off x="7581901" y="4222750"/>
              <a:ext cx="0" cy="579437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6705601" y="4608576"/>
              <a:ext cx="1752600" cy="1106424"/>
            </a:xfrm>
            <a:prstGeom prst="roundRect">
              <a:avLst/>
            </a:prstGeom>
            <a:solidFill>
              <a:srgbClr val="CC99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ts val="300"/>
                </a:spcBef>
                <a:spcAft>
                  <a:spcPts val="30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Companion trial</a:t>
              </a:r>
              <a:br>
                <a:rPr lang="en-US" sz="1400" dirty="0">
                  <a:solidFill>
                    <a:srgbClr val="000000"/>
                  </a:solidFill>
                  <a:cs typeface="Arial"/>
                </a:rPr>
              </a:b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MM-003C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POM 21/28 days</a:t>
              </a:r>
            </a:p>
          </p:txBody>
        </p:sp>
      </p:grpSp>
      <p:sp>
        <p:nvSpPr>
          <p:cNvPr id="48133" name="TextBox 8"/>
          <p:cNvSpPr txBox="1">
            <a:spLocks noChangeArrowheads="1"/>
          </p:cNvSpPr>
          <p:nvPr/>
        </p:nvSpPr>
        <p:spPr bwMode="auto">
          <a:xfrm>
            <a:off x="1358900" y="4696551"/>
            <a:ext cx="698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 err="1">
                <a:solidFill>
                  <a:srgbClr val="FFFFFF"/>
                </a:solidFill>
                <a:cs typeface="Arial" charset="0"/>
              </a:rPr>
              <a:t>Thromboprophylaxis</a:t>
            </a:r>
            <a:r>
              <a:rPr lang="en-US" sz="1400" dirty="0">
                <a:solidFill>
                  <a:srgbClr val="FFFFFF"/>
                </a:solidFill>
                <a:cs typeface="Arial" charset="0"/>
              </a:rPr>
              <a:t> was indicated for those receiving POM or with DVT history</a:t>
            </a:r>
          </a:p>
        </p:txBody>
      </p:sp>
      <p:sp>
        <p:nvSpPr>
          <p:cNvPr id="48134" name="Rectangle 19"/>
          <p:cNvSpPr>
            <a:spLocks noChangeArrowheads="1"/>
          </p:cNvSpPr>
          <p:nvPr/>
        </p:nvSpPr>
        <p:spPr bwMode="auto">
          <a:xfrm>
            <a:off x="346417" y="6409982"/>
            <a:ext cx="4149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1200" b="1" dirty="0">
                <a:cs typeface="Arial" charset="0"/>
              </a:rPr>
              <a:t>San Miguel et al. </a:t>
            </a:r>
            <a:r>
              <a:rPr lang="fr-FR" sz="1200" b="1" i="1" dirty="0">
                <a:cs typeface="Arial" charset="0"/>
              </a:rPr>
              <a:t>Lancet </a:t>
            </a:r>
            <a:r>
              <a:rPr lang="fr-FR" sz="1200" b="1" i="1" dirty="0" err="1">
                <a:cs typeface="Arial" charset="0"/>
              </a:rPr>
              <a:t>Oncol</a:t>
            </a:r>
            <a:r>
              <a:rPr lang="fr-FR" sz="1200" b="1" i="1" dirty="0">
                <a:cs typeface="Arial" charset="0"/>
              </a:rPr>
              <a:t>. </a:t>
            </a:r>
            <a:r>
              <a:rPr lang="fr-FR" sz="1200" b="1" dirty="0">
                <a:cs typeface="Arial" charset="0"/>
              </a:rPr>
              <a:t>2013;14(11):1055-1066.</a:t>
            </a:r>
          </a:p>
        </p:txBody>
      </p:sp>
      <p:sp>
        <p:nvSpPr>
          <p:cNvPr id="48135" name="CuadroTexto 2"/>
          <p:cNvSpPr txBox="1">
            <a:spLocks noChangeArrowheads="1"/>
          </p:cNvSpPr>
          <p:nvPr/>
        </p:nvSpPr>
        <p:spPr bwMode="auto">
          <a:xfrm>
            <a:off x="4461325" y="5176723"/>
            <a:ext cx="40879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>
              <a:buClr>
                <a:srgbClr val="F09828"/>
              </a:buClr>
              <a:buFontTx/>
              <a:buChar char="•"/>
            </a:pPr>
            <a:r>
              <a:rPr lang="en-GB" sz="1400" dirty="0">
                <a:cs typeface="Arial" charset="0"/>
              </a:rPr>
              <a:t>Len: Prior (100%); refractory (93%)</a:t>
            </a:r>
          </a:p>
          <a:p>
            <a:pPr marL="285750" indent="-285750">
              <a:buClr>
                <a:srgbClr val="F09828"/>
              </a:buClr>
              <a:buFontTx/>
              <a:buChar char="•"/>
            </a:pPr>
            <a:r>
              <a:rPr lang="en-GB" sz="1400" dirty="0" err="1" smtClean="0">
                <a:cs typeface="Arial" charset="0"/>
              </a:rPr>
              <a:t>Bortezomib</a:t>
            </a:r>
            <a:r>
              <a:rPr lang="en-GB" sz="1400" dirty="0">
                <a:cs typeface="Arial" charset="0"/>
              </a:rPr>
              <a:t>: Prior (100%); </a:t>
            </a:r>
            <a:r>
              <a:rPr lang="en-GB" sz="1400" dirty="0" smtClean="0">
                <a:cs typeface="Arial" charset="0"/>
              </a:rPr>
              <a:t>refractory (</a:t>
            </a:r>
            <a:r>
              <a:rPr lang="en-GB" sz="1400" dirty="0">
                <a:cs typeface="Arial" charset="0"/>
              </a:rPr>
              <a:t>78%)</a:t>
            </a:r>
          </a:p>
        </p:txBody>
      </p:sp>
      <p:sp>
        <p:nvSpPr>
          <p:cNvPr id="48136" name="CuadroTexto 3"/>
          <p:cNvSpPr txBox="1">
            <a:spLocks noChangeArrowheads="1"/>
          </p:cNvSpPr>
          <p:nvPr/>
        </p:nvSpPr>
        <p:spPr bwMode="auto">
          <a:xfrm>
            <a:off x="5842000" y="6593829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GB" sz="1800" b="0">
              <a:cs typeface="Arial" charset="0"/>
            </a:endParaRPr>
          </a:p>
        </p:txBody>
      </p:sp>
      <p:sp>
        <p:nvSpPr>
          <p:cNvPr id="48137" name="Rectángulo 4"/>
          <p:cNvSpPr>
            <a:spLocks noChangeArrowheads="1"/>
          </p:cNvSpPr>
          <p:nvPr/>
        </p:nvSpPr>
        <p:spPr bwMode="auto">
          <a:xfrm>
            <a:off x="361950" y="985191"/>
            <a:ext cx="8296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1" i="1" dirty="0">
                <a:cs typeface="Arial" charset="0"/>
              </a:rPr>
              <a:t>455 </a:t>
            </a:r>
            <a:r>
              <a:rPr lang="en-US" sz="1600" b="1" i="1" dirty="0" smtClean="0">
                <a:cs typeface="Arial" charset="0"/>
              </a:rPr>
              <a:t>patients </a:t>
            </a:r>
            <a:r>
              <a:rPr lang="en-US" sz="1600" b="1" i="1" dirty="0">
                <a:cs typeface="Arial" charset="0"/>
              </a:rPr>
              <a:t>r</a:t>
            </a:r>
            <a:r>
              <a:rPr lang="en-US" sz="1600" b="1" i="1" dirty="0" smtClean="0">
                <a:cs typeface="Arial" charset="0"/>
              </a:rPr>
              <a:t>efractory </a:t>
            </a:r>
            <a:r>
              <a:rPr lang="en-US" sz="1600" b="1" i="1" dirty="0">
                <a:cs typeface="Arial" charset="0"/>
              </a:rPr>
              <a:t>MM </a:t>
            </a:r>
            <a:r>
              <a:rPr lang="en-US" sz="1600" b="1" i="1" dirty="0" smtClean="0">
                <a:cs typeface="Arial" charset="0"/>
              </a:rPr>
              <a:t>patients </a:t>
            </a:r>
            <a:r>
              <a:rPr lang="en-US" sz="1600" b="1" i="1" dirty="0">
                <a:cs typeface="Arial" charset="0"/>
              </a:rPr>
              <a:t>w</a:t>
            </a:r>
            <a:r>
              <a:rPr lang="en-US" sz="1600" b="1" i="1" dirty="0" smtClean="0">
                <a:cs typeface="Arial" charset="0"/>
              </a:rPr>
              <a:t>ho </a:t>
            </a:r>
            <a:r>
              <a:rPr lang="en-US" sz="1600" b="1" i="1" dirty="0">
                <a:cs typeface="Arial" charset="0"/>
              </a:rPr>
              <a:t>h</a:t>
            </a:r>
            <a:r>
              <a:rPr lang="en-US" sz="1600" b="1" i="1" dirty="0" smtClean="0">
                <a:cs typeface="Arial" charset="0"/>
              </a:rPr>
              <a:t>ave </a:t>
            </a:r>
            <a:r>
              <a:rPr lang="en-US" sz="1600" b="1" i="1" u="sng" dirty="0">
                <a:solidFill>
                  <a:srgbClr val="FFFF00"/>
                </a:solidFill>
                <a:cs typeface="Arial" charset="0"/>
              </a:rPr>
              <a:t>f</a:t>
            </a:r>
            <a:r>
              <a:rPr lang="en-US" sz="1600" b="1" i="1" u="sng" dirty="0" smtClean="0">
                <a:solidFill>
                  <a:srgbClr val="FFFF00"/>
                </a:solidFill>
                <a:cs typeface="Arial" charset="0"/>
              </a:rPr>
              <a:t>ailed</a:t>
            </a:r>
            <a:r>
              <a:rPr lang="en-US" sz="1600" b="1" i="1" dirty="0" smtClean="0">
                <a:solidFill>
                  <a:srgbClr val="FFFF00"/>
                </a:solidFill>
                <a:cs typeface="Arial" charset="0"/>
              </a:rPr>
              <a:t> </a:t>
            </a:r>
            <a:r>
              <a:rPr lang="en-US" sz="1600" b="1" i="1" dirty="0" err="1">
                <a:solidFill>
                  <a:srgbClr val="FFFF00"/>
                </a:solidFill>
                <a:cs typeface="Arial" charset="0"/>
              </a:rPr>
              <a:t>bortezomib</a:t>
            </a:r>
            <a:r>
              <a:rPr lang="en-US" sz="1600" b="1" i="1" dirty="0">
                <a:solidFill>
                  <a:srgbClr val="FFFF00"/>
                </a:solidFill>
                <a:cs typeface="Arial" charset="0"/>
              </a:rPr>
              <a:t> </a:t>
            </a:r>
            <a:r>
              <a:rPr lang="en-US" sz="1600" b="1" i="1" dirty="0" smtClean="0">
                <a:solidFill>
                  <a:srgbClr val="FFFF00"/>
                </a:solidFill>
                <a:cs typeface="Arial" charset="0"/>
              </a:rPr>
              <a:t>and Len</a:t>
            </a:r>
            <a:endParaRPr lang="es-ES" sz="1600" b="1" i="1" dirty="0">
              <a:solidFill>
                <a:srgbClr val="FFFF00"/>
              </a:solidFill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358774" y="6167652"/>
            <a:ext cx="32471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1200" b="1" dirty="0" err="1" smtClean="0">
                <a:cs typeface="Arial" charset="0"/>
              </a:rPr>
              <a:t>HiDex</a:t>
            </a:r>
            <a:r>
              <a:rPr lang="fr-FR" sz="1200" b="1" dirty="0" smtClean="0">
                <a:cs typeface="Arial" charset="0"/>
              </a:rPr>
              <a:t>, high </a:t>
            </a:r>
            <a:r>
              <a:rPr lang="fr-FR" sz="1200" b="1" dirty="0">
                <a:cs typeface="Arial" charset="0"/>
              </a:rPr>
              <a:t>dose </a:t>
            </a:r>
            <a:r>
              <a:rPr lang="fr-FR" sz="1200" b="1" dirty="0" err="1" smtClean="0">
                <a:cs typeface="Arial" charset="0"/>
              </a:rPr>
              <a:t>Dex</a:t>
            </a:r>
            <a:r>
              <a:rPr lang="fr-FR" sz="1200" b="1" dirty="0" smtClean="0">
                <a:cs typeface="Arial" charset="0"/>
              </a:rPr>
              <a:t>; AE, adverse </a:t>
            </a:r>
            <a:r>
              <a:rPr lang="fr-FR" sz="1200" b="1" dirty="0" err="1" smtClean="0">
                <a:cs typeface="Arial" charset="0"/>
              </a:rPr>
              <a:t>events</a:t>
            </a:r>
            <a:endParaRPr lang="fr-FR" sz="1200" b="1" dirty="0"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1"/>
          <p:cNvSpPr>
            <a:spLocks noGrp="1"/>
          </p:cNvSpPr>
          <p:nvPr>
            <p:ph type="title"/>
          </p:nvPr>
        </p:nvSpPr>
        <p:spPr>
          <a:xfrm>
            <a:off x="142875" y="220192"/>
            <a:ext cx="8831263" cy="1143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200" dirty="0">
                <a:latin typeface="Arial" charset="0"/>
                <a:cs typeface="Arial" charset="0"/>
              </a:rPr>
              <a:t>MM-003 Final Analysis: </a:t>
            </a:r>
            <a:r>
              <a:rPr lang="en-US" sz="3200" dirty="0" err="1" smtClean="0">
                <a:latin typeface="Arial" charset="0"/>
                <a:cs typeface="Arial" charset="0"/>
              </a:rPr>
              <a:t>Pomalidomide</a:t>
            </a:r>
            <a:r>
              <a:rPr lang="en-US" sz="3200" dirty="0" smtClean="0">
                <a:latin typeface="Arial" charset="0"/>
                <a:cs typeface="Arial" charset="0"/>
              </a:rPr>
              <a:t>/ </a:t>
            </a:r>
            <a:r>
              <a:rPr lang="en-US" sz="3200" dirty="0" err="1">
                <a:latin typeface="Arial" charset="0"/>
                <a:cs typeface="Arial" charset="0"/>
              </a:rPr>
              <a:t>LoDex</a:t>
            </a:r>
            <a:r>
              <a:rPr lang="en-US" sz="3200" dirty="0">
                <a:latin typeface="Arial" charset="0"/>
                <a:cs typeface="Arial" charset="0"/>
              </a:rPr>
              <a:t> vs </a:t>
            </a:r>
            <a:r>
              <a:rPr lang="en-US" sz="3200" dirty="0" err="1">
                <a:latin typeface="Arial" charset="0"/>
                <a:cs typeface="Arial" charset="0"/>
              </a:rPr>
              <a:t>HiDex</a:t>
            </a:r>
            <a:r>
              <a:rPr lang="en-US" sz="3200" dirty="0">
                <a:latin typeface="Arial" charset="0"/>
                <a:cs typeface="Arial" charset="0"/>
              </a:rPr>
              <a:t>: PFS and OS</a:t>
            </a:r>
          </a:p>
        </p:txBody>
      </p:sp>
      <p:grpSp>
        <p:nvGrpSpPr>
          <p:cNvPr id="49155" name="Group 7"/>
          <p:cNvGrpSpPr>
            <a:grpSpLocks/>
          </p:cNvGrpSpPr>
          <p:nvPr/>
        </p:nvGrpSpPr>
        <p:grpSpPr bwMode="auto">
          <a:xfrm>
            <a:off x="974725" y="2743200"/>
            <a:ext cx="3446463" cy="2355850"/>
            <a:chOff x="974690" y="3295934"/>
            <a:chExt cx="3447185" cy="2354957"/>
          </a:xfrm>
        </p:grpSpPr>
        <p:grpSp>
          <p:nvGrpSpPr>
            <p:cNvPr id="49204" name="Group 38"/>
            <p:cNvGrpSpPr>
              <a:grpSpLocks/>
            </p:cNvGrpSpPr>
            <p:nvPr/>
          </p:nvGrpSpPr>
          <p:grpSpPr bwMode="auto">
            <a:xfrm>
              <a:off x="974690" y="3295934"/>
              <a:ext cx="76188" cy="2286000"/>
              <a:chOff x="974690" y="3295934"/>
              <a:chExt cx="76188" cy="2286000"/>
            </a:xfrm>
          </p:grpSpPr>
          <p:cxnSp>
            <p:nvCxnSpPr>
              <p:cNvPr id="49214" name="Straight Connector 18"/>
              <p:cNvCxnSpPr>
                <a:cxnSpLocks noChangeShapeType="1"/>
              </p:cNvCxnSpPr>
              <p:nvPr/>
            </p:nvCxnSpPr>
            <p:spPr bwMode="auto">
              <a:xfrm>
                <a:off x="1050878" y="3295934"/>
                <a:ext cx="0" cy="2286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15" name="Straight Connector 19"/>
              <p:cNvCxnSpPr>
                <a:cxnSpLocks noChangeShapeType="1"/>
              </p:cNvCxnSpPr>
              <p:nvPr/>
            </p:nvCxnSpPr>
            <p:spPr bwMode="auto">
              <a:xfrm>
                <a:off x="974690" y="3341077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16" name="Straight Connector 21"/>
              <p:cNvCxnSpPr>
                <a:cxnSpLocks noChangeShapeType="1"/>
              </p:cNvCxnSpPr>
              <p:nvPr/>
            </p:nvCxnSpPr>
            <p:spPr bwMode="auto">
              <a:xfrm>
                <a:off x="974690" y="3778180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17" name="Straight Connector 22"/>
              <p:cNvCxnSpPr>
                <a:cxnSpLocks noChangeShapeType="1"/>
              </p:cNvCxnSpPr>
              <p:nvPr/>
            </p:nvCxnSpPr>
            <p:spPr bwMode="auto">
              <a:xfrm>
                <a:off x="974690" y="4210259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18" name="Straight Connector 23"/>
              <p:cNvCxnSpPr>
                <a:cxnSpLocks noChangeShapeType="1"/>
              </p:cNvCxnSpPr>
              <p:nvPr/>
            </p:nvCxnSpPr>
            <p:spPr bwMode="auto">
              <a:xfrm>
                <a:off x="974690" y="4647362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19" name="Straight Connector 24"/>
              <p:cNvCxnSpPr>
                <a:cxnSpLocks noChangeShapeType="1"/>
              </p:cNvCxnSpPr>
              <p:nvPr/>
            </p:nvCxnSpPr>
            <p:spPr bwMode="auto">
              <a:xfrm>
                <a:off x="981075" y="5079441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20" name="Straight Connector 25"/>
              <p:cNvCxnSpPr>
                <a:cxnSpLocks noChangeShapeType="1"/>
              </p:cNvCxnSpPr>
              <p:nvPr/>
            </p:nvCxnSpPr>
            <p:spPr bwMode="auto">
              <a:xfrm>
                <a:off x="981075" y="5571808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9205" name="Group 39"/>
            <p:cNvGrpSpPr>
              <a:grpSpLocks/>
            </p:cNvGrpSpPr>
            <p:nvPr/>
          </p:nvGrpSpPr>
          <p:grpSpPr bwMode="auto">
            <a:xfrm>
              <a:off x="1037230" y="5575111"/>
              <a:ext cx="3384645" cy="75780"/>
              <a:chOff x="1037230" y="5575111"/>
              <a:chExt cx="3384645" cy="75780"/>
            </a:xfrm>
          </p:grpSpPr>
          <p:cxnSp>
            <p:nvCxnSpPr>
              <p:cNvPr id="49206" name="Straight Connector 10"/>
              <p:cNvCxnSpPr>
                <a:cxnSpLocks noChangeShapeType="1"/>
              </p:cNvCxnSpPr>
              <p:nvPr/>
            </p:nvCxnSpPr>
            <p:spPr bwMode="auto">
              <a:xfrm>
                <a:off x="1037230" y="5575111"/>
                <a:ext cx="33846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07" name="Straight Connector 11"/>
              <p:cNvCxnSpPr>
                <a:cxnSpLocks noChangeShapeType="1"/>
              </p:cNvCxnSpPr>
              <p:nvPr/>
            </p:nvCxnSpPr>
            <p:spPr bwMode="auto">
              <a:xfrm>
                <a:off x="1050053" y="5586883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08" name="Straight Connector 12"/>
              <p:cNvCxnSpPr>
                <a:cxnSpLocks noChangeShapeType="1"/>
              </p:cNvCxnSpPr>
              <p:nvPr/>
            </p:nvCxnSpPr>
            <p:spPr bwMode="auto">
              <a:xfrm>
                <a:off x="1602712" y="5586883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09" name="Straight Connector 13"/>
              <p:cNvCxnSpPr>
                <a:cxnSpLocks noChangeShapeType="1"/>
              </p:cNvCxnSpPr>
              <p:nvPr/>
            </p:nvCxnSpPr>
            <p:spPr bwMode="auto">
              <a:xfrm>
                <a:off x="2164059" y="5586883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10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2716718" y="5586883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11" name="Straight Connector 15"/>
              <p:cNvCxnSpPr>
                <a:cxnSpLocks noChangeShapeType="1"/>
              </p:cNvCxnSpPr>
              <p:nvPr/>
            </p:nvCxnSpPr>
            <p:spPr bwMode="auto">
              <a:xfrm>
                <a:off x="3299522" y="5586883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12" name="Straight Connector 16"/>
              <p:cNvCxnSpPr>
                <a:cxnSpLocks noChangeShapeType="1"/>
              </p:cNvCxnSpPr>
              <p:nvPr/>
            </p:nvCxnSpPr>
            <p:spPr bwMode="auto">
              <a:xfrm>
                <a:off x="3852181" y="5586883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13" name="Straight Connector 17"/>
              <p:cNvCxnSpPr>
                <a:cxnSpLocks noChangeShapeType="1"/>
              </p:cNvCxnSpPr>
              <p:nvPr/>
            </p:nvCxnSpPr>
            <p:spPr bwMode="auto">
              <a:xfrm>
                <a:off x="4404840" y="5586883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49156" name="Group 26"/>
          <p:cNvGrpSpPr>
            <a:grpSpLocks/>
          </p:cNvGrpSpPr>
          <p:nvPr/>
        </p:nvGrpSpPr>
        <p:grpSpPr bwMode="auto">
          <a:xfrm>
            <a:off x="5400675" y="2749550"/>
            <a:ext cx="3446463" cy="2354263"/>
            <a:chOff x="974690" y="3295934"/>
            <a:chExt cx="3447185" cy="2354957"/>
          </a:xfrm>
        </p:grpSpPr>
        <p:grpSp>
          <p:nvGrpSpPr>
            <p:cNvPr id="49186" name="Group 38"/>
            <p:cNvGrpSpPr>
              <a:grpSpLocks/>
            </p:cNvGrpSpPr>
            <p:nvPr/>
          </p:nvGrpSpPr>
          <p:grpSpPr bwMode="auto">
            <a:xfrm>
              <a:off x="974690" y="3295934"/>
              <a:ext cx="76188" cy="2286000"/>
              <a:chOff x="974690" y="3295934"/>
              <a:chExt cx="76188" cy="2286000"/>
            </a:xfrm>
          </p:grpSpPr>
          <p:cxnSp>
            <p:nvCxnSpPr>
              <p:cNvPr id="49197" name="Straight Connector 37"/>
              <p:cNvCxnSpPr>
                <a:cxnSpLocks noChangeShapeType="1"/>
              </p:cNvCxnSpPr>
              <p:nvPr/>
            </p:nvCxnSpPr>
            <p:spPr bwMode="auto">
              <a:xfrm>
                <a:off x="1050878" y="3295934"/>
                <a:ext cx="0" cy="2286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98" name="Straight Connector 38"/>
              <p:cNvCxnSpPr>
                <a:cxnSpLocks noChangeShapeType="1"/>
              </p:cNvCxnSpPr>
              <p:nvPr/>
            </p:nvCxnSpPr>
            <p:spPr bwMode="auto">
              <a:xfrm>
                <a:off x="974690" y="3341077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99" name="Straight Connector 39"/>
              <p:cNvCxnSpPr>
                <a:cxnSpLocks noChangeShapeType="1"/>
              </p:cNvCxnSpPr>
              <p:nvPr/>
            </p:nvCxnSpPr>
            <p:spPr bwMode="auto">
              <a:xfrm>
                <a:off x="974690" y="3778180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00" name="Straight Connector 40"/>
              <p:cNvCxnSpPr>
                <a:cxnSpLocks noChangeShapeType="1"/>
              </p:cNvCxnSpPr>
              <p:nvPr/>
            </p:nvCxnSpPr>
            <p:spPr bwMode="auto">
              <a:xfrm>
                <a:off x="974690" y="4210259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01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974690" y="4647362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02" name="Straight Connector 42"/>
              <p:cNvCxnSpPr>
                <a:cxnSpLocks noChangeShapeType="1"/>
              </p:cNvCxnSpPr>
              <p:nvPr/>
            </p:nvCxnSpPr>
            <p:spPr bwMode="auto">
              <a:xfrm>
                <a:off x="981075" y="5079441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03" name="Straight Connector 43"/>
              <p:cNvCxnSpPr>
                <a:cxnSpLocks noChangeShapeType="1"/>
              </p:cNvCxnSpPr>
              <p:nvPr/>
            </p:nvCxnSpPr>
            <p:spPr bwMode="auto">
              <a:xfrm>
                <a:off x="981075" y="5571808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9187" name="Group 39"/>
            <p:cNvGrpSpPr>
              <a:grpSpLocks/>
            </p:cNvGrpSpPr>
            <p:nvPr/>
          </p:nvGrpSpPr>
          <p:grpSpPr bwMode="auto">
            <a:xfrm>
              <a:off x="1037230" y="5575111"/>
              <a:ext cx="3384645" cy="75780"/>
              <a:chOff x="1037230" y="5575111"/>
              <a:chExt cx="3384645" cy="75780"/>
            </a:xfrm>
          </p:grpSpPr>
          <p:cxnSp>
            <p:nvCxnSpPr>
              <p:cNvPr id="49188" name="Straight Connector 29"/>
              <p:cNvCxnSpPr>
                <a:cxnSpLocks noChangeShapeType="1"/>
              </p:cNvCxnSpPr>
              <p:nvPr/>
            </p:nvCxnSpPr>
            <p:spPr bwMode="auto">
              <a:xfrm>
                <a:off x="1037230" y="5575111"/>
                <a:ext cx="33846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89" name="Straight Connector 30"/>
              <p:cNvCxnSpPr>
                <a:cxnSpLocks noChangeShapeType="1"/>
              </p:cNvCxnSpPr>
              <p:nvPr/>
            </p:nvCxnSpPr>
            <p:spPr bwMode="auto">
              <a:xfrm>
                <a:off x="1050053" y="5586883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90" name="Straight Connector 31"/>
              <p:cNvCxnSpPr>
                <a:cxnSpLocks noChangeShapeType="1"/>
              </p:cNvCxnSpPr>
              <p:nvPr/>
            </p:nvCxnSpPr>
            <p:spPr bwMode="auto">
              <a:xfrm>
                <a:off x="1536504" y="5586883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91" name="Straight Connector 32"/>
              <p:cNvCxnSpPr>
                <a:cxnSpLocks noChangeShapeType="1"/>
              </p:cNvCxnSpPr>
              <p:nvPr/>
            </p:nvCxnSpPr>
            <p:spPr bwMode="auto">
              <a:xfrm>
                <a:off x="2010953" y="5586883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92" name="Straight Connector 33"/>
              <p:cNvCxnSpPr>
                <a:cxnSpLocks noChangeShapeType="1"/>
              </p:cNvCxnSpPr>
              <p:nvPr/>
            </p:nvCxnSpPr>
            <p:spPr bwMode="auto">
              <a:xfrm>
                <a:off x="2489128" y="5586883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93" name="Straight Connector 34"/>
              <p:cNvCxnSpPr>
                <a:cxnSpLocks noChangeShapeType="1"/>
              </p:cNvCxnSpPr>
              <p:nvPr/>
            </p:nvCxnSpPr>
            <p:spPr bwMode="auto">
              <a:xfrm>
                <a:off x="2972620" y="5586883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94" name="Straight Connector 35"/>
              <p:cNvCxnSpPr>
                <a:cxnSpLocks noChangeShapeType="1"/>
              </p:cNvCxnSpPr>
              <p:nvPr/>
            </p:nvCxnSpPr>
            <p:spPr bwMode="auto">
              <a:xfrm>
                <a:off x="3446657" y="5586883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95" name="Straight Connector 36"/>
              <p:cNvCxnSpPr>
                <a:cxnSpLocks noChangeShapeType="1"/>
              </p:cNvCxnSpPr>
              <p:nvPr/>
            </p:nvCxnSpPr>
            <p:spPr bwMode="auto">
              <a:xfrm>
                <a:off x="4404840" y="5586883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96" name="Straight Connector 44"/>
              <p:cNvCxnSpPr>
                <a:cxnSpLocks noChangeShapeType="1"/>
              </p:cNvCxnSpPr>
              <p:nvPr/>
            </p:nvCxnSpPr>
            <p:spPr bwMode="auto">
              <a:xfrm>
                <a:off x="3930752" y="5586883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49157" name="Freeform 47"/>
          <p:cNvSpPr>
            <a:spLocks/>
          </p:cNvSpPr>
          <p:nvPr/>
        </p:nvSpPr>
        <p:spPr bwMode="auto">
          <a:xfrm>
            <a:off x="1076325" y="2789238"/>
            <a:ext cx="2049463" cy="2214562"/>
          </a:xfrm>
          <a:custGeom>
            <a:avLst/>
            <a:gdLst>
              <a:gd name="T0" fmla="*/ 32902 w 2049177"/>
              <a:gd name="T1" fmla="*/ 36211 h 2213638"/>
              <a:gd name="T2" fmla="*/ 55932 w 2049177"/>
              <a:gd name="T3" fmla="*/ 85592 h 2213638"/>
              <a:gd name="T4" fmla="*/ 75674 w 2049177"/>
              <a:gd name="T5" fmla="*/ 131679 h 2213638"/>
              <a:gd name="T6" fmla="*/ 108574 w 2049177"/>
              <a:gd name="T7" fmla="*/ 184350 h 2213638"/>
              <a:gd name="T8" fmla="*/ 115154 w 2049177"/>
              <a:gd name="T9" fmla="*/ 289693 h 2213638"/>
              <a:gd name="T10" fmla="*/ 134895 w 2049177"/>
              <a:gd name="T11" fmla="*/ 566216 h 2213638"/>
              <a:gd name="T12" fmla="*/ 151345 w 2049177"/>
              <a:gd name="T13" fmla="*/ 704479 h 2213638"/>
              <a:gd name="T14" fmla="*/ 194117 w 2049177"/>
              <a:gd name="T15" fmla="*/ 737399 h 2213638"/>
              <a:gd name="T16" fmla="*/ 246758 w 2049177"/>
              <a:gd name="T17" fmla="*/ 813113 h 2213638"/>
              <a:gd name="T18" fmla="*/ 269791 w 2049177"/>
              <a:gd name="T19" fmla="*/ 1099514 h 2213638"/>
              <a:gd name="T20" fmla="*/ 282950 w 2049177"/>
              <a:gd name="T21" fmla="*/ 1194980 h 2213638"/>
              <a:gd name="T22" fmla="*/ 302691 w 2049177"/>
              <a:gd name="T23" fmla="*/ 1264110 h 2213638"/>
              <a:gd name="T24" fmla="*/ 322432 w 2049177"/>
              <a:gd name="T25" fmla="*/ 1352994 h 2213638"/>
              <a:gd name="T26" fmla="*/ 345463 w 2049177"/>
              <a:gd name="T27" fmla="*/ 1435293 h 2213638"/>
              <a:gd name="T28" fmla="*/ 375074 w 2049177"/>
              <a:gd name="T29" fmla="*/ 1494548 h 2213638"/>
              <a:gd name="T30" fmla="*/ 394815 w 2049177"/>
              <a:gd name="T31" fmla="*/ 1550511 h 2213638"/>
              <a:gd name="T32" fmla="*/ 454037 w 2049177"/>
              <a:gd name="T33" fmla="*/ 1580138 h 2213638"/>
              <a:gd name="T34" fmla="*/ 503389 w 2049177"/>
              <a:gd name="T35" fmla="*/ 1613058 h 2213638"/>
              <a:gd name="T36" fmla="*/ 549452 w 2049177"/>
              <a:gd name="T37" fmla="*/ 1748028 h 2213638"/>
              <a:gd name="T38" fmla="*/ 608673 w 2049177"/>
              <a:gd name="T39" fmla="*/ 1794116 h 2213638"/>
              <a:gd name="T40" fmla="*/ 641575 w 2049177"/>
              <a:gd name="T41" fmla="*/ 1843495 h 2213638"/>
              <a:gd name="T42" fmla="*/ 723828 w 2049177"/>
              <a:gd name="T43" fmla="*/ 1856663 h 2213638"/>
              <a:gd name="T44" fmla="*/ 769889 w 2049177"/>
              <a:gd name="T45" fmla="*/ 1922502 h 2213638"/>
              <a:gd name="T46" fmla="*/ 812660 w 2049177"/>
              <a:gd name="T47" fmla="*/ 1935670 h 2213638"/>
              <a:gd name="T48" fmla="*/ 967297 w 2049177"/>
              <a:gd name="T49" fmla="*/ 1958713 h 2213638"/>
              <a:gd name="T50" fmla="*/ 1082451 w 2049177"/>
              <a:gd name="T51" fmla="*/ 1978465 h 2213638"/>
              <a:gd name="T52" fmla="*/ 1141673 w 2049177"/>
              <a:gd name="T53" fmla="*/ 2001509 h 2213638"/>
              <a:gd name="T54" fmla="*/ 1237088 w 2049177"/>
              <a:gd name="T55" fmla="*/ 2014677 h 2213638"/>
              <a:gd name="T56" fmla="*/ 1266699 w 2049177"/>
              <a:gd name="T57" fmla="*/ 2041013 h 2213638"/>
              <a:gd name="T58" fmla="*/ 1289730 w 2049177"/>
              <a:gd name="T59" fmla="*/ 2050888 h 2213638"/>
              <a:gd name="T60" fmla="*/ 1401595 w 2049177"/>
              <a:gd name="T61" fmla="*/ 2070640 h 2213638"/>
              <a:gd name="T62" fmla="*/ 1427914 w 2049177"/>
              <a:gd name="T63" fmla="*/ 2116727 h 2213638"/>
              <a:gd name="T64" fmla="*/ 1592421 w 2049177"/>
              <a:gd name="T65" fmla="*/ 2139771 h 2213638"/>
              <a:gd name="T66" fmla="*/ 1671384 w 2049177"/>
              <a:gd name="T67" fmla="*/ 2162814 h 2213638"/>
              <a:gd name="T68" fmla="*/ 1809570 w 2049177"/>
              <a:gd name="T69" fmla="*/ 2185859 h 2213638"/>
              <a:gd name="T70" fmla="*/ 1904984 w 2049177"/>
              <a:gd name="T71" fmla="*/ 2215486 h 221363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049177" h="2213638">
                <a:moveTo>
                  <a:pt x="0" y="0"/>
                </a:moveTo>
                <a:lnTo>
                  <a:pt x="32892" y="36181"/>
                </a:lnTo>
                <a:lnTo>
                  <a:pt x="49338" y="42760"/>
                </a:lnTo>
                <a:lnTo>
                  <a:pt x="55916" y="85520"/>
                </a:lnTo>
                <a:lnTo>
                  <a:pt x="65784" y="108544"/>
                </a:lnTo>
                <a:lnTo>
                  <a:pt x="75652" y="131569"/>
                </a:lnTo>
                <a:lnTo>
                  <a:pt x="101965" y="174328"/>
                </a:lnTo>
                <a:lnTo>
                  <a:pt x="108544" y="184196"/>
                </a:lnTo>
                <a:lnTo>
                  <a:pt x="118411" y="207220"/>
                </a:lnTo>
                <a:lnTo>
                  <a:pt x="115122" y="289451"/>
                </a:lnTo>
                <a:lnTo>
                  <a:pt x="134857" y="289451"/>
                </a:lnTo>
                <a:lnTo>
                  <a:pt x="134857" y="565744"/>
                </a:lnTo>
                <a:lnTo>
                  <a:pt x="148014" y="572322"/>
                </a:lnTo>
                <a:cubicBezTo>
                  <a:pt x="149110" y="616178"/>
                  <a:pt x="150207" y="660035"/>
                  <a:pt x="151303" y="703891"/>
                </a:cubicBezTo>
                <a:lnTo>
                  <a:pt x="187485" y="703891"/>
                </a:lnTo>
                <a:lnTo>
                  <a:pt x="194063" y="736783"/>
                </a:lnTo>
                <a:lnTo>
                  <a:pt x="207220" y="802567"/>
                </a:lnTo>
                <a:lnTo>
                  <a:pt x="246690" y="812435"/>
                </a:lnTo>
                <a:cubicBezTo>
                  <a:pt x="247787" y="907822"/>
                  <a:pt x="248883" y="1003209"/>
                  <a:pt x="249980" y="1098596"/>
                </a:cubicBezTo>
                <a:lnTo>
                  <a:pt x="269715" y="1098596"/>
                </a:lnTo>
                <a:lnTo>
                  <a:pt x="273004" y="1161091"/>
                </a:lnTo>
                <a:lnTo>
                  <a:pt x="282872" y="1193983"/>
                </a:lnTo>
                <a:lnTo>
                  <a:pt x="286161" y="1233453"/>
                </a:lnTo>
                <a:lnTo>
                  <a:pt x="302607" y="1263056"/>
                </a:lnTo>
                <a:lnTo>
                  <a:pt x="299318" y="1322262"/>
                </a:lnTo>
                <a:lnTo>
                  <a:pt x="322342" y="1351865"/>
                </a:lnTo>
                <a:lnTo>
                  <a:pt x="325631" y="1397914"/>
                </a:lnTo>
                <a:lnTo>
                  <a:pt x="345367" y="1434095"/>
                </a:lnTo>
                <a:lnTo>
                  <a:pt x="355234" y="1470276"/>
                </a:lnTo>
                <a:lnTo>
                  <a:pt x="374970" y="1493301"/>
                </a:lnTo>
                <a:lnTo>
                  <a:pt x="381548" y="1526193"/>
                </a:lnTo>
                <a:lnTo>
                  <a:pt x="394705" y="1549217"/>
                </a:lnTo>
                <a:lnTo>
                  <a:pt x="430886" y="1559085"/>
                </a:lnTo>
                <a:lnTo>
                  <a:pt x="453911" y="1578820"/>
                </a:lnTo>
                <a:lnTo>
                  <a:pt x="473646" y="1605134"/>
                </a:lnTo>
                <a:lnTo>
                  <a:pt x="503249" y="1611712"/>
                </a:lnTo>
                <a:lnTo>
                  <a:pt x="509827" y="1726835"/>
                </a:lnTo>
                <a:lnTo>
                  <a:pt x="549298" y="1746570"/>
                </a:lnTo>
                <a:lnTo>
                  <a:pt x="575611" y="1782751"/>
                </a:lnTo>
                <a:lnTo>
                  <a:pt x="608503" y="1792619"/>
                </a:lnTo>
                <a:lnTo>
                  <a:pt x="634817" y="1799197"/>
                </a:lnTo>
                <a:lnTo>
                  <a:pt x="641395" y="1841957"/>
                </a:lnTo>
                <a:lnTo>
                  <a:pt x="677577" y="1855114"/>
                </a:lnTo>
                <a:lnTo>
                  <a:pt x="723626" y="1855114"/>
                </a:lnTo>
                <a:lnTo>
                  <a:pt x="736782" y="1891295"/>
                </a:lnTo>
                <a:lnTo>
                  <a:pt x="769675" y="1920898"/>
                </a:lnTo>
                <a:lnTo>
                  <a:pt x="782831" y="1934055"/>
                </a:lnTo>
                <a:lnTo>
                  <a:pt x="812434" y="1934055"/>
                </a:lnTo>
                <a:lnTo>
                  <a:pt x="822302" y="1950501"/>
                </a:lnTo>
                <a:lnTo>
                  <a:pt x="967027" y="1957079"/>
                </a:lnTo>
                <a:lnTo>
                  <a:pt x="980184" y="1976815"/>
                </a:lnTo>
                <a:lnTo>
                  <a:pt x="1082149" y="1976815"/>
                </a:lnTo>
                <a:lnTo>
                  <a:pt x="1085439" y="1996550"/>
                </a:lnTo>
                <a:lnTo>
                  <a:pt x="1141355" y="1999839"/>
                </a:lnTo>
                <a:lnTo>
                  <a:pt x="1141355" y="2009707"/>
                </a:lnTo>
                <a:lnTo>
                  <a:pt x="1236742" y="2012996"/>
                </a:lnTo>
                <a:lnTo>
                  <a:pt x="1240031" y="2036020"/>
                </a:lnTo>
                <a:lnTo>
                  <a:pt x="1266345" y="2039310"/>
                </a:lnTo>
                <a:lnTo>
                  <a:pt x="1269634" y="2042599"/>
                </a:lnTo>
                <a:lnTo>
                  <a:pt x="1289370" y="2049177"/>
                </a:lnTo>
                <a:lnTo>
                  <a:pt x="1309105" y="2065623"/>
                </a:lnTo>
                <a:lnTo>
                  <a:pt x="1401203" y="2068912"/>
                </a:lnTo>
                <a:lnTo>
                  <a:pt x="1424227" y="2078780"/>
                </a:lnTo>
                <a:lnTo>
                  <a:pt x="1427516" y="2114961"/>
                </a:lnTo>
                <a:lnTo>
                  <a:pt x="1591977" y="2114961"/>
                </a:lnTo>
                <a:lnTo>
                  <a:pt x="1591977" y="2137986"/>
                </a:lnTo>
                <a:lnTo>
                  <a:pt x="1670918" y="2141275"/>
                </a:lnTo>
                <a:lnTo>
                  <a:pt x="1670918" y="2161010"/>
                </a:lnTo>
                <a:lnTo>
                  <a:pt x="1809065" y="2161010"/>
                </a:lnTo>
                <a:lnTo>
                  <a:pt x="1809065" y="2184035"/>
                </a:lnTo>
                <a:lnTo>
                  <a:pt x="1904452" y="2184035"/>
                </a:lnTo>
                <a:lnTo>
                  <a:pt x="1904452" y="2213638"/>
                </a:lnTo>
                <a:lnTo>
                  <a:pt x="2049177" y="2213638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s-ES"/>
          </a:p>
        </p:txBody>
      </p:sp>
      <p:sp>
        <p:nvSpPr>
          <p:cNvPr id="49158" name="Freeform 48"/>
          <p:cNvSpPr>
            <a:spLocks/>
          </p:cNvSpPr>
          <p:nvPr/>
        </p:nvSpPr>
        <p:spPr bwMode="auto">
          <a:xfrm>
            <a:off x="1089025" y="2792413"/>
            <a:ext cx="3028950" cy="2082800"/>
          </a:xfrm>
          <a:custGeom>
            <a:avLst/>
            <a:gdLst>
              <a:gd name="T0" fmla="*/ 4021039 w 3029361"/>
              <a:gd name="T1" fmla="*/ 2099685 h 2082069"/>
              <a:gd name="T2" fmla="*/ 3232695 w 3029361"/>
              <a:gd name="T3" fmla="*/ 2023392 h 2082069"/>
              <a:gd name="T4" fmla="*/ 3013447 w 3029361"/>
              <a:gd name="T5" fmla="*/ 2003489 h 2082069"/>
              <a:gd name="T6" fmla="*/ 2868849 w 3029361"/>
              <a:gd name="T7" fmla="*/ 1983588 h 2082069"/>
              <a:gd name="T8" fmla="*/ 2789536 w 3029361"/>
              <a:gd name="T9" fmla="*/ 1963687 h 2082069"/>
              <a:gd name="T10" fmla="*/ 2696240 w 3029361"/>
              <a:gd name="T11" fmla="*/ 1913931 h 2082069"/>
              <a:gd name="T12" fmla="*/ 2621606 w 3029361"/>
              <a:gd name="T13" fmla="*/ 1903979 h 2082069"/>
              <a:gd name="T14" fmla="*/ 2509654 w 3029361"/>
              <a:gd name="T15" fmla="*/ 1890711 h 2082069"/>
              <a:gd name="T16" fmla="*/ 2327727 w 3029361"/>
              <a:gd name="T17" fmla="*/ 1867492 h 2082069"/>
              <a:gd name="T18" fmla="*/ 2169130 w 3029361"/>
              <a:gd name="T19" fmla="*/ 1847589 h 2082069"/>
              <a:gd name="T20" fmla="*/ 2099147 w 3029361"/>
              <a:gd name="T21" fmla="*/ 1824370 h 2082069"/>
              <a:gd name="T22" fmla="*/ 2015184 w 3029361"/>
              <a:gd name="T23" fmla="*/ 1791201 h 2082069"/>
              <a:gd name="T24" fmla="*/ 1968546 w 3029361"/>
              <a:gd name="T25" fmla="*/ 1751396 h 2082069"/>
              <a:gd name="T26" fmla="*/ 1893906 w 3029361"/>
              <a:gd name="T27" fmla="*/ 1721543 h 2082069"/>
              <a:gd name="T28" fmla="*/ 1800615 w 3029361"/>
              <a:gd name="T29" fmla="*/ 1688373 h 2082069"/>
              <a:gd name="T30" fmla="*/ 1693316 w 3029361"/>
              <a:gd name="T31" fmla="*/ 1658519 h 2082069"/>
              <a:gd name="T32" fmla="*/ 1632680 w 3029361"/>
              <a:gd name="T33" fmla="*/ 1651886 h 2082069"/>
              <a:gd name="T34" fmla="*/ 1609353 w 3029361"/>
              <a:gd name="T35" fmla="*/ 1602130 h 2082069"/>
              <a:gd name="T36" fmla="*/ 1548715 w 3029361"/>
              <a:gd name="T37" fmla="*/ 1565641 h 2082069"/>
              <a:gd name="T38" fmla="*/ 1492726 w 3029361"/>
              <a:gd name="T39" fmla="*/ 1535789 h 2082069"/>
              <a:gd name="T40" fmla="*/ 1455414 w 3029361"/>
              <a:gd name="T41" fmla="*/ 1495984 h 2082069"/>
              <a:gd name="T42" fmla="*/ 1408761 w 3029361"/>
              <a:gd name="T43" fmla="*/ 1462813 h 2082069"/>
              <a:gd name="T44" fmla="*/ 1343464 w 3029361"/>
              <a:gd name="T45" fmla="*/ 1423009 h 2082069"/>
              <a:gd name="T46" fmla="*/ 1264155 w 3029361"/>
              <a:gd name="T47" fmla="*/ 1396474 h 2082069"/>
              <a:gd name="T48" fmla="*/ 1236169 w 3029361"/>
              <a:gd name="T49" fmla="*/ 1366619 h 2082069"/>
              <a:gd name="T50" fmla="*/ 1156861 w 3029361"/>
              <a:gd name="T51" fmla="*/ 1356668 h 2082069"/>
              <a:gd name="T52" fmla="*/ 1105551 w 3029361"/>
              <a:gd name="T53" fmla="*/ 1313548 h 2082069"/>
              <a:gd name="T54" fmla="*/ 1049585 w 3029361"/>
              <a:gd name="T55" fmla="*/ 1296962 h 2082069"/>
              <a:gd name="T56" fmla="*/ 1026253 w 3029361"/>
              <a:gd name="T57" fmla="*/ 1270427 h 2082069"/>
              <a:gd name="T58" fmla="*/ 942286 w 3029361"/>
              <a:gd name="T59" fmla="*/ 1243891 h 2082069"/>
              <a:gd name="T60" fmla="*/ 909631 w 3029361"/>
              <a:gd name="T61" fmla="*/ 1170916 h 2082069"/>
              <a:gd name="T62" fmla="*/ 862987 w 3029361"/>
              <a:gd name="T63" fmla="*/ 1147698 h 2082069"/>
              <a:gd name="T64" fmla="*/ 816336 w 3029361"/>
              <a:gd name="T65" fmla="*/ 1117843 h 2082069"/>
              <a:gd name="T66" fmla="*/ 751030 w 3029361"/>
              <a:gd name="T67" fmla="*/ 1054819 h 2082069"/>
              <a:gd name="T68" fmla="*/ 718375 w 3029361"/>
              <a:gd name="T69" fmla="*/ 971893 h 2082069"/>
              <a:gd name="T70" fmla="*/ 681062 w 3029361"/>
              <a:gd name="T71" fmla="*/ 922136 h 2082069"/>
              <a:gd name="T72" fmla="*/ 629751 w 3029361"/>
              <a:gd name="T73" fmla="*/ 898917 h 2082069"/>
              <a:gd name="T74" fmla="*/ 606420 w 3029361"/>
              <a:gd name="T75" fmla="*/ 869065 h 2082069"/>
              <a:gd name="T76" fmla="*/ 545784 w 3029361"/>
              <a:gd name="T77" fmla="*/ 829261 h 2082069"/>
              <a:gd name="T78" fmla="*/ 531781 w 3029361"/>
              <a:gd name="T79" fmla="*/ 762919 h 2082069"/>
              <a:gd name="T80" fmla="*/ 475812 w 3029361"/>
              <a:gd name="T81" fmla="*/ 733065 h 2082069"/>
              <a:gd name="T82" fmla="*/ 447814 w 3029361"/>
              <a:gd name="T83" fmla="*/ 693262 h 2082069"/>
              <a:gd name="T84" fmla="*/ 424490 w 3029361"/>
              <a:gd name="T85" fmla="*/ 653456 h 2082069"/>
              <a:gd name="T86" fmla="*/ 387174 w 3029361"/>
              <a:gd name="T87" fmla="*/ 567216 h 2082069"/>
              <a:gd name="T88" fmla="*/ 368522 w 3029361"/>
              <a:gd name="T89" fmla="*/ 507507 h 2082069"/>
              <a:gd name="T90" fmla="*/ 335865 w 3029361"/>
              <a:gd name="T91" fmla="*/ 424582 h 2082069"/>
              <a:gd name="T92" fmla="*/ 312539 w 3029361"/>
              <a:gd name="T93" fmla="*/ 371508 h 2082069"/>
              <a:gd name="T94" fmla="*/ 265901 w 3029361"/>
              <a:gd name="T95" fmla="*/ 328387 h 2082069"/>
              <a:gd name="T96" fmla="*/ 233245 w 3029361"/>
              <a:gd name="T97" fmla="*/ 301851 h 2082069"/>
              <a:gd name="T98" fmla="*/ 195912 w 3029361"/>
              <a:gd name="T99" fmla="*/ 235508 h 2082069"/>
              <a:gd name="T100" fmla="*/ 177262 w 3029361"/>
              <a:gd name="T101" fmla="*/ 172481 h 2082069"/>
              <a:gd name="T102" fmla="*/ 135277 w 3029361"/>
              <a:gd name="T103" fmla="*/ 76300 h 2082069"/>
              <a:gd name="T104" fmla="*/ 83967 w 3029361"/>
              <a:gd name="T105" fmla="*/ 56397 h 2082069"/>
              <a:gd name="T106" fmla="*/ 74638 w 3029361"/>
              <a:gd name="T107" fmla="*/ 9940 h 208206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3029361"/>
              <a:gd name="T163" fmla="*/ 0 h 2082069"/>
              <a:gd name="T164" fmla="*/ 3029361 w 3029361"/>
              <a:gd name="T165" fmla="*/ 2082069 h 2082069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3029361" h="2082069">
                <a:moveTo>
                  <a:pt x="3029361" y="2075491"/>
                </a:moveTo>
                <a:lnTo>
                  <a:pt x="2835297" y="2082069"/>
                </a:lnTo>
                <a:lnTo>
                  <a:pt x="2838587" y="2003128"/>
                </a:lnTo>
                <a:lnTo>
                  <a:pt x="2279421" y="2006418"/>
                </a:lnTo>
                <a:lnTo>
                  <a:pt x="2279421" y="1986682"/>
                </a:lnTo>
                <a:lnTo>
                  <a:pt x="2124828" y="1986682"/>
                </a:lnTo>
                <a:lnTo>
                  <a:pt x="2108382" y="1963658"/>
                </a:lnTo>
                <a:lnTo>
                  <a:pt x="2022863" y="1966947"/>
                </a:lnTo>
                <a:lnTo>
                  <a:pt x="2022863" y="1947212"/>
                </a:lnTo>
                <a:lnTo>
                  <a:pt x="1966946" y="1947212"/>
                </a:lnTo>
                <a:lnTo>
                  <a:pt x="1970236" y="1917609"/>
                </a:lnTo>
                <a:lnTo>
                  <a:pt x="1901162" y="1897874"/>
                </a:lnTo>
                <a:lnTo>
                  <a:pt x="1851824" y="1901163"/>
                </a:lnTo>
                <a:lnTo>
                  <a:pt x="1848535" y="1888006"/>
                </a:lnTo>
                <a:lnTo>
                  <a:pt x="1776172" y="1888006"/>
                </a:lnTo>
                <a:lnTo>
                  <a:pt x="1769594" y="1874849"/>
                </a:lnTo>
                <a:lnTo>
                  <a:pt x="1674207" y="1871560"/>
                </a:lnTo>
                <a:lnTo>
                  <a:pt x="1641315" y="1851825"/>
                </a:lnTo>
                <a:lnTo>
                  <a:pt x="1526192" y="1851825"/>
                </a:lnTo>
                <a:lnTo>
                  <a:pt x="1529482" y="1832090"/>
                </a:lnTo>
                <a:lnTo>
                  <a:pt x="1486722" y="1832090"/>
                </a:lnTo>
                <a:lnTo>
                  <a:pt x="1480143" y="1809065"/>
                </a:lnTo>
                <a:lnTo>
                  <a:pt x="1424227" y="1805776"/>
                </a:lnTo>
                <a:lnTo>
                  <a:pt x="1420938" y="1776173"/>
                </a:lnTo>
                <a:lnTo>
                  <a:pt x="1394624" y="1772884"/>
                </a:lnTo>
                <a:lnTo>
                  <a:pt x="1388046" y="1736703"/>
                </a:lnTo>
                <a:lnTo>
                  <a:pt x="1338708" y="1736703"/>
                </a:lnTo>
                <a:lnTo>
                  <a:pt x="1335418" y="1707100"/>
                </a:lnTo>
                <a:lnTo>
                  <a:pt x="1272923" y="1707100"/>
                </a:lnTo>
                <a:lnTo>
                  <a:pt x="1269634" y="1674208"/>
                </a:lnTo>
                <a:lnTo>
                  <a:pt x="1190693" y="1674208"/>
                </a:lnTo>
                <a:lnTo>
                  <a:pt x="1193982" y="1644605"/>
                </a:lnTo>
                <a:lnTo>
                  <a:pt x="1170958" y="1638026"/>
                </a:lnTo>
                <a:lnTo>
                  <a:pt x="1151223" y="1638026"/>
                </a:lnTo>
                <a:lnTo>
                  <a:pt x="1151223" y="1605134"/>
                </a:lnTo>
                <a:lnTo>
                  <a:pt x="1134777" y="1588688"/>
                </a:lnTo>
                <a:lnTo>
                  <a:pt x="1098595" y="1585399"/>
                </a:lnTo>
                <a:lnTo>
                  <a:pt x="1092017" y="1552507"/>
                </a:lnTo>
                <a:lnTo>
                  <a:pt x="1052546" y="1549218"/>
                </a:lnTo>
                <a:lnTo>
                  <a:pt x="1052546" y="1522904"/>
                </a:lnTo>
                <a:lnTo>
                  <a:pt x="1026233" y="1522904"/>
                </a:lnTo>
                <a:lnTo>
                  <a:pt x="1026233" y="1483433"/>
                </a:lnTo>
                <a:lnTo>
                  <a:pt x="996630" y="1480144"/>
                </a:lnTo>
                <a:lnTo>
                  <a:pt x="993341" y="1450541"/>
                </a:lnTo>
                <a:lnTo>
                  <a:pt x="947292" y="1447252"/>
                </a:lnTo>
                <a:lnTo>
                  <a:pt x="947292" y="1411071"/>
                </a:lnTo>
                <a:lnTo>
                  <a:pt x="894664" y="1411071"/>
                </a:lnTo>
                <a:lnTo>
                  <a:pt x="891375" y="1384757"/>
                </a:lnTo>
                <a:lnTo>
                  <a:pt x="871640" y="1384757"/>
                </a:lnTo>
                <a:lnTo>
                  <a:pt x="871640" y="1355154"/>
                </a:lnTo>
                <a:lnTo>
                  <a:pt x="832169" y="1355154"/>
                </a:lnTo>
                <a:lnTo>
                  <a:pt x="815723" y="1345287"/>
                </a:lnTo>
                <a:lnTo>
                  <a:pt x="782831" y="1328841"/>
                </a:lnTo>
                <a:lnTo>
                  <a:pt x="779542" y="1302527"/>
                </a:lnTo>
                <a:lnTo>
                  <a:pt x="749939" y="1292659"/>
                </a:lnTo>
                <a:lnTo>
                  <a:pt x="740072" y="1286081"/>
                </a:lnTo>
                <a:lnTo>
                  <a:pt x="730204" y="1286081"/>
                </a:lnTo>
                <a:lnTo>
                  <a:pt x="723625" y="1259767"/>
                </a:lnTo>
                <a:lnTo>
                  <a:pt x="670998" y="1266346"/>
                </a:lnTo>
                <a:lnTo>
                  <a:pt x="664420" y="1233454"/>
                </a:lnTo>
                <a:lnTo>
                  <a:pt x="641395" y="1233454"/>
                </a:lnTo>
                <a:lnTo>
                  <a:pt x="641395" y="1161091"/>
                </a:lnTo>
                <a:lnTo>
                  <a:pt x="608503" y="1157802"/>
                </a:lnTo>
                <a:lnTo>
                  <a:pt x="608503" y="1138067"/>
                </a:lnTo>
                <a:lnTo>
                  <a:pt x="582190" y="1138067"/>
                </a:lnTo>
                <a:lnTo>
                  <a:pt x="575611" y="1108464"/>
                </a:lnTo>
                <a:lnTo>
                  <a:pt x="536141" y="1108464"/>
                </a:lnTo>
                <a:lnTo>
                  <a:pt x="529562" y="1045969"/>
                </a:lnTo>
                <a:lnTo>
                  <a:pt x="506538" y="1036101"/>
                </a:lnTo>
                <a:lnTo>
                  <a:pt x="506538" y="963739"/>
                </a:lnTo>
                <a:lnTo>
                  <a:pt x="480224" y="960449"/>
                </a:lnTo>
                <a:lnTo>
                  <a:pt x="480224" y="914400"/>
                </a:lnTo>
                <a:lnTo>
                  <a:pt x="447332" y="914400"/>
                </a:lnTo>
                <a:lnTo>
                  <a:pt x="444043" y="891376"/>
                </a:lnTo>
                <a:lnTo>
                  <a:pt x="421018" y="884798"/>
                </a:lnTo>
                <a:lnTo>
                  <a:pt x="427597" y="861773"/>
                </a:lnTo>
                <a:lnTo>
                  <a:pt x="388126" y="861773"/>
                </a:lnTo>
                <a:lnTo>
                  <a:pt x="384837" y="822303"/>
                </a:lnTo>
                <a:lnTo>
                  <a:pt x="371680" y="819013"/>
                </a:lnTo>
                <a:lnTo>
                  <a:pt x="374969" y="756518"/>
                </a:lnTo>
                <a:lnTo>
                  <a:pt x="348656" y="730205"/>
                </a:lnTo>
                <a:lnTo>
                  <a:pt x="335499" y="726915"/>
                </a:lnTo>
                <a:lnTo>
                  <a:pt x="325631" y="690734"/>
                </a:lnTo>
                <a:lnTo>
                  <a:pt x="315764" y="687445"/>
                </a:lnTo>
                <a:lnTo>
                  <a:pt x="309185" y="644685"/>
                </a:lnTo>
                <a:lnTo>
                  <a:pt x="299318" y="647974"/>
                </a:lnTo>
                <a:lnTo>
                  <a:pt x="296028" y="565744"/>
                </a:lnTo>
                <a:lnTo>
                  <a:pt x="273004" y="562455"/>
                </a:lnTo>
                <a:lnTo>
                  <a:pt x="279582" y="503249"/>
                </a:lnTo>
                <a:lnTo>
                  <a:pt x="259847" y="503249"/>
                </a:lnTo>
                <a:lnTo>
                  <a:pt x="256558" y="421019"/>
                </a:lnTo>
                <a:lnTo>
                  <a:pt x="236823" y="421019"/>
                </a:lnTo>
                <a:lnTo>
                  <a:pt x="230244" y="374970"/>
                </a:lnTo>
                <a:lnTo>
                  <a:pt x="220377" y="368392"/>
                </a:lnTo>
                <a:lnTo>
                  <a:pt x="223666" y="332210"/>
                </a:lnTo>
                <a:lnTo>
                  <a:pt x="187484" y="325632"/>
                </a:lnTo>
                <a:lnTo>
                  <a:pt x="187484" y="305897"/>
                </a:lnTo>
                <a:lnTo>
                  <a:pt x="164460" y="299318"/>
                </a:lnTo>
                <a:lnTo>
                  <a:pt x="148014" y="259848"/>
                </a:lnTo>
                <a:lnTo>
                  <a:pt x="138146" y="233534"/>
                </a:lnTo>
                <a:lnTo>
                  <a:pt x="131568" y="167750"/>
                </a:lnTo>
                <a:lnTo>
                  <a:pt x="124990" y="171039"/>
                </a:lnTo>
                <a:lnTo>
                  <a:pt x="128279" y="75652"/>
                </a:lnTo>
                <a:lnTo>
                  <a:pt x="95387" y="75652"/>
                </a:lnTo>
                <a:lnTo>
                  <a:pt x="92097" y="59206"/>
                </a:lnTo>
                <a:lnTo>
                  <a:pt x="59205" y="55917"/>
                </a:lnTo>
                <a:lnTo>
                  <a:pt x="55916" y="39471"/>
                </a:lnTo>
                <a:lnTo>
                  <a:pt x="52627" y="9868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s-ES"/>
          </a:p>
        </p:txBody>
      </p:sp>
      <p:grpSp>
        <p:nvGrpSpPr>
          <p:cNvPr id="49159" name="Group 51"/>
          <p:cNvGrpSpPr>
            <a:grpSpLocks/>
          </p:cNvGrpSpPr>
          <p:nvPr/>
        </p:nvGrpSpPr>
        <p:grpSpPr bwMode="auto">
          <a:xfrm>
            <a:off x="5476875" y="2816225"/>
            <a:ext cx="3081338" cy="1828800"/>
            <a:chOff x="5476532" y="3371439"/>
            <a:chExt cx="3081989" cy="1828800"/>
          </a:xfrm>
        </p:grpSpPr>
        <p:sp>
          <p:nvSpPr>
            <p:cNvPr id="49184" name="Freeform 49"/>
            <p:cNvSpPr>
              <a:spLocks/>
            </p:cNvSpPr>
            <p:nvPr/>
          </p:nvSpPr>
          <p:spPr bwMode="auto">
            <a:xfrm>
              <a:off x="6108735" y="4184239"/>
              <a:ext cx="2449786" cy="1016000"/>
            </a:xfrm>
            <a:custGeom>
              <a:avLst/>
              <a:gdLst>
                <a:gd name="T0" fmla="*/ 2447762 w 2450461"/>
                <a:gd name="T1" fmla="*/ 1014902 h 1016366"/>
                <a:gd name="T2" fmla="*/ 2253913 w 2450461"/>
                <a:gd name="T3" fmla="*/ 1011618 h 1016366"/>
                <a:gd name="T4" fmla="*/ 2257199 w 2450461"/>
                <a:gd name="T5" fmla="*/ 850678 h 1016366"/>
                <a:gd name="T6" fmla="*/ 1869499 w 2450461"/>
                <a:gd name="T7" fmla="*/ 857248 h 1016366"/>
                <a:gd name="T8" fmla="*/ 1869499 w 2450461"/>
                <a:gd name="T9" fmla="*/ 771852 h 1016366"/>
                <a:gd name="T10" fmla="*/ 1629652 w 2450461"/>
                <a:gd name="T11" fmla="*/ 771852 h 1016366"/>
                <a:gd name="T12" fmla="*/ 1629652 w 2450461"/>
                <a:gd name="T13" fmla="*/ 719301 h 1016366"/>
                <a:gd name="T14" fmla="*/ 1488372 w 2450461"/>
                <a:gd name="T15" fmla="*/ 722585 h 1016366"/>
                <a:gd name="T16" fmla="*/ 1485086 w 2450461"/>
                <a:gd name="T17" fmla="*/ 689739 h 1016366"/>
                <a:gd name="T18" fmla="*/ 1429230 w 2450461"/>
                <a:gd name="T19" fmla="*/ 689739 h 1016366"/>
                <a:gd name="T20" fmla="*/ 1429230 w 2450461"/>
                <a:gd name="T21" fmla="*/ 656894 h 1016366"/>
                <a:gd name="T22" fmla="*/ 1324092 w 2450461"/>
                <a:gd name="T23" fmla="*/ 656894 h 1016366"/>
                <a:gd name="T24" fmla="*/ 1324092 w 2450461"/>
                <a:gd name="T25" fmla="*/ 630620 h 1016366"/>
                <a:gd name="T26" fmla="*/ 1212382 w 2450461"/>
                <a:gd name="T27" fmla="*/ 633904 h 1016366"/>
                <a:gd name="T28" fmla="*/ 1212382 w 2450461"/>
                <a:gd name="T29" fmla="*/ 610913 h 1016366"/>
                <a:gd name="T30" fmla="*/ 1153241 w 2450461"/>
                <a:gd name="T31" fmla="*/ 607628 h 1016366"/>
                <a:gd name="T32" fmla="*/ 1149955 w 2450461"/>
                <a:gd name="T33" fmla="*/ 584636 h 1016366"/>
                <a:gd name="T34" fmla="*/ 850966 w 2450461"/>
                <a:gd name="T35" fmla="*/ 584636 h 1016366"/>
                <a:gd name="T36" fmla="*/ 850966 w 2450461"/>
                <a:gd name="T37" fmla="*/ 561646 h 1016366"/>
                <a:gd name="T38" fmla="*/ 818111 w 2450461"/>
                <a:gd name="T39" fmla="*/ 558362 h 1016366"/>
                <a:gd name="T40" fmla="*/ 818111 w 2450461"/>
                <a:gd name="T41" fmla="*/ 548506 h 1016366"/>
                <a:gd name="T42" fmla="*/ 778683 w 2450461"/>
                <a:gd name="T43" fmla="*/ 551791 h 1016366"/>
                <a:gd name="T44" fmla="*/ 775398 w 2450461"/>
                <a:gd name="T45" fmla="*/ 525517 h 1016366"/>
                <a:gd name="T46" fmla="*/ 742542 w 2450461"/>
                <a:gd name="T47" fmla="*/ 522233 h 1016366"/>
                <a:gd name="T48" fmla="*/ 742542 w 2450461"/>
                <a:gd name="T49" fmla="*/ 512377 h 1016366"/>
                <a:gd name="T50" fmla="*/ 683404 w 2450461"/>
                <a:gd name="T51" fmla="*/ 512377 h 1016366"/>
                <a:gd name="T52" fmla="*/ 683404 w 2450461"/>
                <a:gd name="T53" fmla="*/ 492671 h 1016366"/>
                <a:gd name="T54" fmla="*/ 663689 w 2450461"/>
                <a:gd name="T55" fmla="*/ 492671 h 1016366"/>
                <a:gd name="T56" fmla="*/ 663689 w 2450461"/>
                <a:gd name="T57" fmla="*/ 479533 h 1016366"/>
                <a:gd name="T58" fmla="*/ 581550 w 2450461"/>
                <a:gd name="T59" fmla="*/ 476248 h 1016366"/>
                <a:gd name="T60" fmla="*/ 581550 w 2450461"/>
                <a:gd name="T61" fmla="*/ 456541 h 1016366"/>
                <a:gd name="T62" fmla="*/ 568406 w 2450461"/>
                <a:gd name="T63" fmla="*/ 456541 h 1016366"/>
                <a:gd name="T64" fmla="*/ 558550 w 2450461"/>
                <a:gd name="T65" fmla="*/ 446689 h 1016366"/>
                <a:gd name="T66" fmla="*/ 459982 w 2450461"/>
                <a:gd name="T67" fmla="*/ 446689 h 1016366"/>
                <a:gd name="T68" fmla="*/ 453411 w 2450461"/>
                <a:gd name="T69" fmla="*/ 426982 h 1016366"/>
                <a:gd name="T70" fmla="*/ 446841 w 2450461"/>
                <a:gd name="T71" fmla="*/ 407274 h 1016366"/>
                <a:gd name="T72" fmla="*/ 440270 w 2450461"/>
                <a:gd name="T73" fmla="*/ 387567 h 1016366"/>
                <a:gd name="T74" fmla="*/ 430411 w 2450461"/>
                <a:gd name="T75" fmla="*/ 351438 h 1016366"/>
                <a:gd name="T76" fmla="*/ 400842 w 2450461"/>
                <a:gd name="T77" fmla="*/ 315308 h 1016366"/>
                <a:gd name="T78" fmla="*/ 377843 w 2450461"/>
                <a:gd name="T79" fmla="*/ 298886 h 1016366"/>
                <a:gd name="T80" fmla="*/ 371273 w 2450461"/>
                <a:gd name="T81" fmla="*/ 279179 h 1016366"/>
                <a:gd name="T82" fmla="*/ 331846 w 2450461"/>
                <a:gd name="T83" fmla="*/ 282464 h 1016366"/>
                <a:gd name="T84" fmla="*/ 328557 w 2450461"/>
                <a:gd name="T85" fmla="*/ 239769 h 1016366"/>
                <a:gd name="T86" fmla="*/ 298990 w 2450461"/>
                <a:gd name="T87" fmla="*/ 236483 h 1016366"/>
                <a:gd name="T88" fmla="*/ 298990 w 2450461"/>
                <a:gd name="T89" fmla="*/ 213491 h 1016366"/>
                <a:gd name="T90" fmla="*/ 279275 w 2450461"/>
                <a:gd name="T91" fmla="*/ 183932 h 1016366"/>
                <a:gd name="T92" fmla="*/ 249704 w 2450461"/>
                <a:gd name="T93" fmla="*/ 177362 h 1016366"/>
                <a:gd name="T94" fmla="*/ 236563 w 2450461"/>
                <a:gd name="T95" fmla="*/ 177362 h 1016366"/>
                <a:gd name="T96" fmla="*/ 233278 w 2450461"/>
                <a:gd name="T97" fmla="*/ 118240 h 1016366"/>
                <a:gd name="T98" fmla="*/ 180707 w 2450461"/>
                <a:gd name="T99" fmla="*/ 118240 h 1016366"/>
                <a:gd name="T100" fmla="*/ 180707 w 2450461"/>
                <a:gd name="T101" fmla="*/ 95251 h 1016366"/>
                <a:gd name="T102" fmla="*/ 128140 w 2450461"/>
                <a:gd name="T103" fmla="*/ 91966 h 1016366"/>
                <a:gd name="T104" fmla="*/ 124854 w 2450461"/>
                <a:gd name="T105" fmla="*/ 65689 h 1016366"/>
                <a:gd name="T106" fmla="*/ 105139 w 2450461"/>
                <a:gd name="T107" fmla="*/ 65689 h 1016366"/>
                <a:gd name="T108" fmla="*/ 101854 w 2450461"/>
                <a:gd name="T109" fmla="*/ 55837 h 1016366"/>
                <a:gd name="T110" fmla="*/ 39427 w 2450461"/>
                <a:gd name="T111" fmla="*/ 52552 h 1016366"/>
                <a:gd name="T112" fmla="*/ 29571 w 2450461"/>
                <a:gd name="T113" fmla="*/ 29559 h 1016366"/>
                <a:gd name="T114" fmla="*/ 3286 w 2450461"/>
                <a:gd name="T115" fmla="*/ 26278 h 1016366"/>
                <a:gd name="T116" fmla="*/ 0 w 2450461"/>
                <a:gd name="T117" fmla="*/ 0 h 101636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450461" h="1016366">
                  <a:moveTo>
                    <a:pt x="2450461" y="1016366"/>
                  </a:moveTo>
                  <a:lnTo>
                    <a:pt x="2256398" y="1013077"/>
                  </a:lnTo>
                  <a:cubicBezTo>
                    <a:pt x="2257494" y="959353"/>
                    <a:pt x="2258591" y="905629"/>
                    <a:pt x="2259687" y="851905"/>
                  </a:cubicBezTo>
                  <a:lnTo>
                    <a:pt x="1871560" y="858484"/>
                  </a:lnTo>
                  <a:lnTo>
                    <a:pt x="1871560" y="772964"/>
                  </a:lnTo>
                  <a:lnTo>
                    <a:pt x="1631448" y="772964"/>
                  </a:lnTo>
                  <a:lnTo>
                    <a:pt x="1631448" y="720337"/>
                  </a:lnTo>
                  <a:lnTo>
                    <a:pt x="1490012" y="723626"/>
                  </a:lnTo>
                  <a:lnTo>
                    <a:pt x="1486723" y="690734"/>
                  </a:lnTo>
                  <a:lnTo>
                    <a:pt x="1430806" y="690734"/>
                  </a:lnTo>
                  <a:lnTo>
                    <a:pt x="1430806" y="657842"/>
                  </a:lnTo>
                  <a:lnTo>
                    <a:pt x="1325552" y="657842"/>
                  </a:lnTo>
                  <a:lnTo>
                    <a:pt x="1325552" y="631528"/>
                  </a:lnTo>
                  <a:lnTo>
                    <a:pt x="1213718" y="634818"/>
                  </a:lnTo>
                  <a:lnTo>
                    <a:pt x="1213718" y="611793"/>
                  </a:lnTo>
                  <a:lnTo>
                    <a:pt x="1154513" y="608504"/>
                  </a:lnTo>
                  <a:lnTo>
                    <a:pt x="1151223" y="585480"/>
                  </a:lnTo>
                  <a:lnTo>
                    <a:pt x="851905" y="585480"/>
                  </a:lnTo>
                  <a:lnTo>
                    <a:pt x="851905" y="562455"/>
                  </a:lnTo>
                  <a:lnTo>
                    <a:pt x="819013" y="559166"/>
                  </a:lnTo>
                  <a:lnTo>
                    <a:pt x="819013" y="549298"/>
                  </a:lnTo>
                  <a:lnTo>
                    <a:pt x="779543" y="552587"/>
                  </a:lnTo>
                  <a:lnTo>
                    <a:pt x="776254" y="526274"/>
                  </a:lnTo>
                  <a:lnTo>
                    <a:pt x="743362" y="522985"/>
                  </a:lnTo>
                  <a:lnTo>
                    <a:pt x="743362" y="513117"/>
                  </a:lnTo>
                  <a:lnTo>
                    <a:pt x="684156" y="513117"/>
                  </a:lnTo>
                  <a:lnTo>
                    <a:pt x="684156" y="493382"/>
                  </a:lnTo>
                  <a:lnTo>
                    <a:pt x="664421" y="493382"/>
                  </a:lnTo>
                  <a:lnTo>
                    <a:pt x="664421" y="480225"/>
                  </a:lnTo>
                  <a:lnTo>
                    <a:pt x="582190" y="476936"/>
                  </a:lnTo>
                  <a:lnTo>
                    <a:pt x="582190" y="457200"/>
                  </a:lnTo>
                  <a:lnTo>
                    <a:pt x="569034" y="457200"/>
                  </a:lnTo>
                  <a:lnTo>
                    <a:pt x="559166" y="447333"/>
                  </a:lnTo>
                  <a:lnTo>
                    <a:pt x="460490" y="447333"/>
                  </a:lnTo>
                  <a:lnTo>
                    <a:pt x="453911" y="427598"/>
                  </a:lnTo>
                  <a:lnTo>
                    <a:pt x="447333" y="407862"/>
                  </a:lnTo>
                  <a:lnTo>
                    <a:pt x="440754" y="388127"/>
                  </a:lnTo>
                  <a:lnTo>
                    <a:pt x="430887" y="351946"/>
                  </a:lnTo>
                  <a:lnTo>
                    <a:pt x="401284" y="315764"/>
                  </a:lnTo>
                  <a:lnTo>
                    <a:pt x="378259" y="299318"/>
                  </a:lnTo>
                  <a:lnTo>
                    <a:pt x="371681" y="279583"/>
                  </a:lnTo>
                  <a:lnTo>
                    <a:pt x="332211" y="282872"/>
                  </a:lnTo>
                  <a:lnTo>
                    <a:pt x="328921" y="240113"/>
                  </a:lnTo>
                  <a:lnTo>
                    <a:pt x="299318" y="236823"/>
                  </a:lnTo>
                  <a:lnTo>
                    <a:pt x="299318" y="213799"/>
                  </a:lnTo>
                  <a:lnTo>
                    <a:pt x="279583" y="184196"/>
                  </a:lnTo>
                  <a:lnTo>
                    <a:pt x="249980" y="177618"/>
                  </a:lnTo>
                  <a:lnTo>
                    <a:pt x="236823" y="177618"/>
                  </a:lnTo>
                  <a:lnTo>
                    <a:pt x="233534" y="118412"/>
                  </a:lnTo>
                  <a:lnTo>
                    <a:pt x="180907" y="118412"/>
                  </a:lnTo>
                  <a:lnTo>
                    <a:pt x="180907" y="95387"/>
                  </a:lnTo>
                  <a:lnTo>
                    <a:pt x="128280" y="92098"/>
                  </a:lnTo>
                  <a:lnTo>
                    <a:pt x="124990" y="65785"/>
                  </a:lnTo>
                  <a:lnTo>
                    <a:pt x="105255" y="65785"/>
                  </a:lnTo>
                  <a:lnTo>
                    <a:pt x="101966" y="55917"/>
                  </a:lnTo>
                  <a:lnTo>
                    <a:pt x="39471" y="52628"/>
                  </a:lnTo>
                  <a:lnTo>
                    <a:pt x="29603" y="29603"/>
                  </a:lnTo>
                  <a:lnTo>
                    <a:pt x="3290" y="2631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s-ES"/>
            </a:p>
          </p:txBody>
        </p:sp>
        <p:sp>
          <p:nvSpPr>
            <p:cNvPr id="49185" name="Freeform 50"/>
            <p:cNvSpPr>
              <a:spLocks/>
            </p:cNvSpPr>
            <p:nvPr/>
          </p:nvSpPr>
          <p:spPr bwMode="auto">
            <a:xfrm>
              <a:off x="5476532" y="3371439"/>
              <a:ext cx="635025" cy="828675"/>
            </a:xfrm>
            <a:custGeom>
              <a:avLst/>
              <a:gdLst>
                <a:gd name="T0" fmla="*/ 0 w 634818"/>
                <a:gd name="T1" fmla="*/ 0 h 828880"/>
                <a:gd name="T2" fmla="*/ 49403 w 634818"/>
                <a:gd name="T3" fmla="*/ 32860 h 828880"/>
                <a:gd name="T4" fmla="*/ 62575 w 634818"/>
                <a:gd name="T5" fmla="*/ 49290 h 828880"/>
                <a:gd name="T6" fmla="*/ 79045 w 634818"/>
                <a:gd name="T7" fmla="*/ 95291 h 828880"/>
                <a:gd name="T8" fmla="*/ 121861 w 634818"/>
                <a:gd name="T9" fmla="*/ 98580 h 828880"/>
                <a:gd name="T10" fmla="*/ 121861 w 634818"/>
                <a:gd name="T11" fmla="*/ 193871 h 828880"/>
                <a:gd name="T12" fmla="*/ 144914 w 634818"/>
                <a:gd name="T13" fmla="*/ 210301 h 828880"/>
                <a:gd name="T14" fmla="*/ 144914 w 634818"/>
                <a:gd name="T15" fmla="*/ 210301 h 828880"/>
                <a:gd name="T16" fmla="*/ 181143 w 634818"/>
                <a:gd name="T17" fmla="*/ 259591 h 828880"/>
                <a:gd name="T18" fmla="*/ 230545 w 634818"/>
                <a:gd name="T19" fmla="*/ 269447 h 828880"/>
                <a:gd name="T20" fmla="*/ 230545 w 634818"/>
                <a:gd name="T21" fmla="*/ 384457 h 828880"/>
                <a:gd name="T22" fmla="*/ 260188 w 634818"/>
                <a:gd name="T23" fmla="*/ 384457 h 828880"/>
                <a:gd name="T24" fmla="*/ 266774 w 634818"/>
                <a:gd name="T25" fmla="*/ 414032 h 828880"/>
                <a:gd name="T26" fmla="*/ 276654 w 634818"/>
                <a:gd name="T27" fmla="*/ 423888 h 828880"/>
                <a:gd name="T28" fmla="*/ 276654 w 634818"/>
                <a:gd name="T29" fmla="*/ 453463 h 828880"/>
                <a:gd name="T30" fmla="*/ 293122 w 634818"/>
                <a:gd name="T31" fmla="*/ 456748 h 828880"/>
                <a:gd name="T32" fmla="*/ 332642 w 634818"/>
                <a:gd name="T33" fmla="*/ 479748 h 828880"/>
                <a:gd name="T34" fmla="*/ 372165 w 634818"/>
                <a:gd name="T35" fmla="*/ 479748 h 828880"/>
                <a:gd name="T36" fmla="*/ 375458 w 634818"/>
                <a:gd name="T37" fmla="*/ 515894 h 828880"/>
                <a:gd name="T38" fmla="*/ 395221 w 634818"/>
                <a:gd name="T39" fmla="*/ 519182 h 828880"/>
                <a:gd name="T40" fmla="*/ 391928 w 634818"/>
                <a:gd name="T41" fmla="*/ 532324 h 828880"/>
                <a:gd name="T42" fmla="*/ 421567 w 634818"/>
                <a:gd name="T43" fmla="*/ 548754 h 828880"/>
                <a:gd name="T44" fmla="*/ 424860 w 634818"/>
                <a:gd name="T45" fmla="*/ 591473 h 828880"/>
                <a:gd name="T46" fmla="*/ 438037 w 634818"/>
                <a:gd name="T47" fmla="*/ 624331 h 828880"/>
                <a:gd name="T48" fmla="*/ 461090 w 634818"/>
                <a:gd name="T49" fmla="*/ 630904 h 828880"/>
                <a:gd name="T50" fmla="*/ 474264 w 634818"/>
                <a:gd name="T51" fmla="*/ 647334 h 828880"/>
                <a:gd name="T52" fmla="*/ 500612 w 634818"/>
                <a:gd name="T53" fmla="*/ 670334 h 828880"/>
                <a:gd name="T54" fmla="*/ 526962 w 634818"/>
                <a:gd name="T55" fmla="*/ 703194 h 828880"/>
                <a:gd name="T56" fmla="*/ 526962 w 634818"/>
                <a:gd name="T57" fmla="*/ 745910 h 828880"/>
                <a:gd name="T58" fmla="*/ 569777 w 634818"/>
                <a:gd name="T59" fmla="*/ 749199 h 828880"/>
                <a:gd name="T60" fmla="*/ 579657 w 634818"/>
                <a:gd name="T61" fmla="*/ 798486 h 828880"/>
                <a:gd name="T62" fmla="*/ 609298 w 634818"/>
                <a:gd name="T63" fmla="*/ 798486 h 828880"/>
                <a:gd name="T64" fmla="*/ 635646 w 634818"/>
                <a:gd name="T65" fmla="*/ 828060 h 8288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34818" h="828880">
                  <a:moveTo>
                    <a:pt x="0" y="0"/>
                  </a:moveTo>
                  <a:lnTo>
                    <a:pt x="49339" y="32892"/>
                  </a:lnTo>
                  <a:lnTo>
                    <a:pt x="62495" y="49338"/>
                  </a:lnTo>
                  <a:lnTo>
                    <a:pt x="78941" y="95387"/>
                  </a:lnTo>
                  <a:lnTo>
                    <a:pt x="121701" y="98676"/>
                  </a:lnTo>
                  <a:lnTo>
                    <a:pt x="121701" y="194063"/>
                  </a:lnTo>
                  <a:lnTo>
                    <a:pt x="144726" y="210509"/>
                  </a:lnTo>
                  <a:lnTo>
                    <a:pt x="180907" y="259847"/>
                  </a:lnTo>
                  <a:lnTo>
                    <a:pt x="230245" y="269715"/>
                  </a:lnTo>
                  <a:lnTo>
                    <a:pt x="230245" y="384837"/>
                  </a:lnTo>
                  <a:lnTo>
                    <a:pt x="259848" y="384837"/>
                  </a:lnTo>
                  <a:lnTo>
                    <a:pt x="266426" y="414440"/>
                  </a:lnTo>
                  <a:lnTo>
                    <a:pt x="276294" y="424308"/>
                  </a:lnTo>
                  <a:lnTo>
                    <a:pt x="276294" y="453911"/>
                  </a:lnTo>
                  <a:lnTo>
                    <a:pt x="292740" y="457200"/>
                  </a:lnTo>
                  <a:lnTo>
                    <a:pt x="332210" y="480224"/>
                  </a:lnTo>
                  <a:lnTo>
                    <a:pt x="371681" y="480224"/>
                  </a:lnTo>
                  <a:lnTo>
                    <a:pt x="374970" y="516406"/>
                  </a:lnTo>
                  <a:lnTo>
                    <a:pt x="394705" y="519695"/>
                  </a:lnTo>
                  <a:lnTo>
                    <a:pt x="391416" y="532852"/>
                  </a:lnTo>
                  <a:lnTo>
                    <a:pt x="421019" y="549298"/>
                  </a:lnTo>
                  <a:lnTo>
                    <a:pt x="424308" y="592057"/>
                  </a:lnTo>
                  <a:lnTo>
                    <a:pt x="437465" y="624949"/>
                  </a:lnTo>
                  <a:lnTo>
                    <a:pt x="460490" y="631528"/>
                  </a:lnTo>
                  <a:lnTo>
                    <a:pt x="473646" y="647974"/>
                  </a:lnTo>
                  <a:lnTo>
                    <a:pt x="499960" y="670998"/>
                  </a:lnTo>
                  <a:lnTo>
                    <a:pt x="526274" y="703890"/>
                  </a:lnTo>
                  <a:lnTo>
                    <a:pt x="526274" y="746650"/>
                  </a:lnTo>
                  <a:lnTo>
                    <a:pt x="569033" y="749939"/>
                  </a:lnTo>
                  <a:lnTo>
                    <a:pt x="578901" y="799278"/>
                  </a:lnTo>
                  <a:lnTo>
                    <a:pt x="608504" y="799278"/>
                  </a:lnTo>
                  <a:lnTo>
                    <a:pt x="634818" y="828880"/>
                  </a:ln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s-ES"/>
            </a:p>
          </p:txBody>
        </p:sp>
      </p:grpSp>
      <p:sp>
        <p:nvSpPr>
          <p:cNvPr id="49160" name="Freeform 52"/>
          <p:cNvSpPr>
            <a:spLocks/>
          </p:cNvSpPr>
          <p:nvPr/>
        </p:nvSpPr>
        <p:spPr bwMode="auto">
          <a:xfrm>
            <a:off x="5467350" y="2786063"/>
            <a:ext cx="3281363" cy="1862137"/>
          </a:xfrm>
          <a:custGeom>
            <a:avLst/>
            <a:gdLst>
              <a:gd name="T0" fmla="*/ 115935 w 3282630"/>
              <a:gd name="T1" fmla="*/ 62855 h 1861692"/>
              <a:gd name="T2" fmla="*/ 208700 w 3282630"/>
              <a:gd name="T3" fmla="*/ 102542 h 1861692"/>
              <a:gd name="T4" fmla="*/ 301465 w 3282630"/>
              <a:gd name="T5" fmla="*/ 162107 h 1861692"/>
              <a:gd name="T6" fmla="*/ 366386 w 3282630"/>
              <a:gd name="T7" fmla="*/ 201794 h 1861692"/>
              <a:gd name="T8" fmla="*/ 422045 w 3282630"/>
              <a:gd name="T9" fmla="*/ 248107 h 1861692"/>
              <a:gd name="T10" fmla="*/ 491610 w 3282630"/>
              <a:gd name="T11" fmla="*/ 294420 h 1861692"/>
              <a:gd name="T12" fmla="*/ 542624 w 3282630"/>
              <a:gd name="T13" fmla="*/ 344046 h 1861692"/>
              <a:gd name="T14" fmla="*/ 602916 w 3282630"/>
              <a:gd name="T15" fmla="*/ 367203 h 1861692"/>
              <a:gd name="T16" fmla="*/ 630743 w 3282630"/>
              <a:gd name="T17" fmla="*/ 439985 h 1861692"/>
              <a:gd name="T18" fmla="*/ 704948 w 3282630"/>
              <a:gd name="T19" fmla="*/ 453214 h 1861692"/>
              <a:gd name="T20" fmla="*/ 751330 w 3282630"/>
              <a:gd name="T21" fmla="*/ 479676 h 1861692"/>
              <a:gd name="T22" fmla="*/ 816260 w 3282630"/>
              <a:gd name="T23" fmla="*/ 502840 h 1861692"/>
              <a:gd name="T24" fmla="*/ 876549 w 3282630"/>
              <a:gd name="T25" fmla="*/ 552459 h 1861692"/>
              <a:gd name="T26" fmla="*/ 918290 w 3282630"/>
              <a:gd name="T27" fmla="*/ 585539 h 1861692"/>
              <a:gd name="T28" fmla="*/ 960031 w 3282630"/>
              <a:gd name="T29" fmla="*/ 605387 h 1861692"/>
              <a:gd name="T30" fmla="*/ 987858 w 3282630"/>
              <a:gd name="T31" fmla="*/ 635163 h 1861692"/>
              <a:gd name="T32" fmla="*/ 1075975 w 3282630"/>
              <a:gd name="T33" fmla="*/ 671549 h 1861692"/>
              <a:gd name="T34" fmla="*/ 1117716 w 3282630"/>
              <a:gd name="T35" fmla="*/ 694708 h 1861692"/>
              <a:gd name="T36" fmla="*/ 1178010 w 3282630"/>
              <a:gd name="T37" fmla="*/ 747637 h 1861692"/>
              <a:gd name="T38" fmla="*/ 1242938 w 3282630"/>
              <a:gd name="T39" fmla="*/ 777412 h 1861692"/>
              <a:gd name="T40" fmla="*/ 1289316 w 3282630"/>
              <a:gd name="T41" fmla="*/ 810493 h 1861692"/>
              <a:gd name="T42" fmla="*/ 1326417 w 3282630"/>
              <a:gd name="T43" fmla="*/ 833649 h 1861692"/>
              <a:gd name="T44" fmla="*/ 1433088 w 3282630"/>
              <a:gd name="T45" fmla="*/ 843573 h 1861692"/>
              <a:gd name="T46" fmla="*/ 1470191 w 3282630"/>
              <a:gd name="T47" fmla="*/ 856807 h 1861692"/>
              <a:gd name="T48" fmla="*/ 1539758 w 3282630"/>
              <a:gd name="T49" fmla="*/ 903121 h 1861692"/>
              <a:gd name="T50" fmla="*/ 1655705 w 3282630"/>
              <a:gd name="T51" fmla="*/ 939507 h 1861692"/>
              <a:gd name="T52" fmla="*/ 1702085 w 3282630"/>
              <a:gd name="T53" fmla="*/ 959356 h 1861692"/>
              <a:gd name="T54" fmla="*/ 1771650 w 3282630"/>
              <a:gd name="T55" fmla="*/ 979207 h 1861692"/>
              <a:gd name="T56" fmla="*/ 1859770 w 3282630"/>
              <a:gd name="T57" fmla="*/ 1028831 h 1861692"/>
              <a:gd name="T58" fmla="*/ 1975717 w 3282630"/>
              <a:gd name="T59" fmla="*/ 1045371 h 1861692"/>
              <a:gd name="T60" fmla="*/ 2184418 w 3282630"/>
              <a:gd name="T61" fmla="*/ 1111530 h 1861692"/>
              <a:gd name="T62" fmla="*/ 2374568 w 3282630"/>
              <a:gd name="T63" fmla="*/ 1167774 h 1861692"/>
              <a:gd name="T64" fmla="*/ 2471961 w 3282630"/>
              <a:gd name="T65" fmla="*/ 1200855 h 1861692"/>
              <a:gd name="T66" fmla="*/ 2564717 w 3282630"/>
              <a:gd name="T67" fmla="*/ 1240547 h 1861692"/>
              <a:gd name="T68" fmla="*/ 2634283 w 3282630"/>
              <a:gd name="T69" fmla="*/ 1267013 h 1861692"/>
              <a:gd name="T70" fmla="*/ 2717767 w 3282630"/>
              <a:gd name="T71" fmla="*/ 1313328 h 1861692"/>
              <a:gd name="T72" fmla="*/ 2870816 w 3282630"/>
              <a:gd name="T73" fmla="*/ 1333176 h 1861692"/>
              <a:gd name="T74" fmla="*/ 2926469 w 3282630"/>
              <a:gd name="T75" fmla="*/ 1362949 h 1861692"/>
              <a:gd name="T76" fmla="*/ 2968206 w 3282630"/>
              <a:gd name="T77" fmla="*/ 1448962 h 1861692"/>
              <a:gd name="T78" fmla="*/ 3265029 w 3282630"/>
              <a:gd name="T79" fmla="*/ 1475426 h 1861692"/>
              <a:gd name="T80" fmla="*/ 3362425 w 3282630"/>
              <a:gd name="T81" fmla="*/ 1508508 h 1861692"/>
              <a:gd name="T82" fmla="*/ 3803020 w 3282630"/>
              <a:gd name="T83" fmla="*/ 1577978 h 1861692"/>
              <a:gd name="T84" fmla="*/ 3830844 w 3282630"/>
              <a:gd name="T85" fmla="*/ 1627600 h 1861692"/>
              <a:gd name="T86" fmla="*/ 3891137 w 3282630"/>
              <a:gd name="T87" fmla="*/ 1693764 h 1861692"/>
              <a:gd name="T88" fmla="*/ 4350278 w 3282630"/>
              <a:gd name="T89" fmla="*/ 1869093 h 186169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3282630"/>
              <a:gd name="T136" fmla="*/ 0 h 1861692"/>
              <a:gd name="T137" fmla="*/ 3282630 w 3282630"/>
              <a:gd name="T138" fmla="*/ 1861692 h 186169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3282630" h="1861692">
                <a:moveTo>
                  <a:pt x="0" y="0"/>
                </a:moveTo>
                <a:lnTo>
                  <a:pt x="82230" y="62495"/>
                </a:lnTo>
                <a:lnTo>
                  <a:pt x="115122" y="82230"/>
                </a:lnTo>
                <a:lnTo>
                  <a:pt x="148014" y="101965"/>
                </a:lnTo>
                <a:lnTo>
                  <a:pt x="174328" y="108544"/>
                </a:lnTo>
                <a:lnTo>
                  <a:pt x="213798" y="161171"/>
                </a:lnTo>
                <a:lnTo>
                  <a:pt x="217088" y="194063"/>
                </a:lnTo>
                <a:lnTo>
                  <a:pt x="259847" y="200642"/>
                </a:lnTo>
                <a:lnTo>
                  <a:pt x="263136" y="236823"/>
                </a:lnTo>
                <a:lnTo>
                  <a:pt x="299318" y="246691"/>
                </a:lnTo>
                <a:lnTo>
                  <a:pt x="315764" y="292740"/>
                </a:lnTo>
                <a:lnTo>
                  <a:pt x="348656" y="292740"/>
                </a:lnTo>
                <a:lnTo>
                  <a:pt x="351945" y="342078"/>
                </a:lnTo>
                <a:lnTo>
                  <a:pt x="384837" y="342078"/>
                </a:lnTo>
                <a:lnTo>
                  <a:pt x="384837" y="361813"/>
                </a:lnTo>
                <a:lnTo>
                  <a:pt x="427597" y="365102"/>
                </a:lnTo>
                <a:lnTo>
                  <a:pt x="427597" y="401283"/>
                </a:lnTo>
                <a:lnTo>
                  <a:pt x="447332" y="437465"/>
                </a:lnTo>
                <a:lnTo>
                  <a:pt x="486803" y="447332"/>
                </a:lnTo>
                <a:lnTo>
                  <a:pt x="499959" y="450622"/>
                </a:lnTo>
                <a:lnTo>
                  <a:pt x="503249" y="467068"/>
                </a:lnTo>
                <a:lnTo>
                  <a:pt x="532852" y="476935"/>
                </a:lnTo>
                <a:lnTo>
                  <a:pt x="532852" y="493381"/>
                </a:lnTo>
                <a:lnTo>
                  <a:pt x="578900" y="499960"/>
                </a:lnTo>
                <a:lnTo>
                  <a:pt x="578900" y="549298"/>
                </a:lnTo>
                <a:lnTo>
                  <a:pt x="621660" y="549298"/>
                </a:lnTo>
                <a:lnTo>
                  <a:pt x="624949" y="578901"/>
                </a:lnTo>
                <a:lnTo>
                  <a:pt x="651263" y="582190"/>
                </a:lnTo>
                <a:lnTo>
                  <a:pt x="654552" y="598636"/>
                </a:lnTo>
                <a:lnTo>
                  <a:pt x="680866" y="601925"/>
                </a:lnTo>
                <a:lnTo>
                  <a:pt x="684155" y="628239"/>
                </a:lnTo>
                <a:lnTo>
                  <a:pt x="700601" y="631528"/>
                </a:lnTo>
                <a:lnTo>
                  <a:pt x="707180" y="667709"/>
                </a:lnTo>
                <a:lnTo>
                  <a:pt x="763096" y="667709"/>
                </a:lnTo>
                <a:lnTo>
                  <a:pt x="766385" y="687445"/>
                </a:lnTo>
                <a:lnTo>
                  <a:pt x="792699" y="690734"/>
                </a:lnTo>
                <a:lnTo>
                  <a:pt x="809145" y="746650"/>
                </a:lnTo>
                <a:lnTo>
                  <a:pt x="835459" y="743361"/>
                </a:lnTo>
                <a:lnTo>
                  <a:pt x="838748" y="763096"/>
                </a:lnTo>
                <a:lnTo>
                  <a:pt x="881508" y="772964"/>
                </a:lnTo>
                <a:lnTo>
                  <a:pt x="884797" y="789410"/>
                </a:lnTo>
                <a:lnTo>
                  <a:pt x="914400" y="805856"/>
                </a:lnTo>
                <a:lnTo>
                  <a:pt x="947292" y="805856"/>
                </a:lnTo>
                <a:lnTo>
                  <a:pt x="940713" y="828881"/>
                </a:lnTo>
                <a:lnTo>
                  <a:pt x="1009787" y="825591"/>
                </a:lnTo>
                <a:lnTo>
                  <a:pt x="1016365" y="838748"/>
                </a:lnTo>
                <a:lnTo>
                  <a:pt x="1039390" y="838748"/>
                </a:lnTo>
                <a:lnTo>
                  <a:pt x="1042679" y="851905"/>
                </a:lnTo>
                <a:lnTo>
                  <a:pt x="1092017" y="858483"/>
                </a:lnTo>
                <a:lnTo>
                  <a:pt x="1092017" y="897954"/>
                </a:lnTo>
                <a:lnTo>
                  <a:pt x="1174247" y="897954"/>
                </a:lnTo>
                <a:lnTo>
                  <a:pt x="1174247" y="934135"/>
                </a:lnTo>
                <a:lnTo>
                  <a:pt x="1207139" y="934135"/>
                </a:lnTo>
                <a:lnTo>
                  <a:pt x="1207139" y="953870"/>
                </a:lnTo>
                <a:lnTo>
                  <a:pt x="1253188" y="953870"/>
                </a:lnTo>
                <a:lnTo>
                  <a:pt x="1256477" y="973606"/>
                </a:lnTo>
                <a:lnTo>
                  <a:pt x="1318972" y="973606"/>
                </a:lnTo>
                <a:lnTo>
                  <a:pt x="1318972" y="1022944"/>
                </a:lnTo>
                <a:lnTo>
                  <a:pt x="1401203" y="1022944"/>
                </a:lnTo>
                <a:lnTo>
                  <a:pt x="1401203" y="1039390"/>
                </a:lnTo>
                <a:lnTo>
                  <a:pt x="1490011" y="1045968"/>
                </a:lnTo>
                <a:lnTo>
                  <a:pt x="1549217" y="1105174"/>
                </a:lnTo>
                <a:lnTo>
                  <a:pt x="1605134" y="1124909"/>
                </a:lnTo>
                <a:lnTo>
                  <a:pt x="1684075" y="1161091"/>
                </a:lnTo>
                <a:lnTo>
                  <a:pt x="1710388" y="1184115"/>
                </a:lnTo>
                <a:lnTo>
                  <a:pt x="1753148" y="1193983"/>
                </a:lnTo>
                <a:lnTo>
                  <a:pt x="1795908" y="1193983"/>
                </a:lnTo>
                <a:lnTo>
                  <a:pt x="1818932" y="1233453"/>
                </a:lnTo>
                <a:lnTo>
                  <a:pt x="1858403" y="1233453"/>
                </a:lnTo>
                <a:lnTo>
                  <a:pt x="1868270" y="1259767"/>
                </a:lnTo>
                <a:lnTo>
                  <a:pt x="1917608" y="1266345"/>
                </a:lnTo>
                <a:lnTo>
                  <a:pt x="1927476" y="1305816"/>
                </a:lnTo>
                <a:lnTo>
                  <a:pt x="1976814" y="1315683"/>
                </a:lnTo>
                <a:lnTo>
                  <a:pt x="2036020" y="1325551"/>
                </a:lnTo>
                <a:lnTo>
                  <a:pt x="2039309" y="1355154"/>
                </a:lnTo>
                <a:lnTo>
                  <a:pt x="2075490" y="1355154"/>
                </a:lnTo>
                <a:lnTo>
                  <a:pt x="2105093" y="1397914"/>
                </a:lnTo>
                <a:lnTo>
                  <a:pt x="2105093" y="1440673"/>
                </a:lnTo>
                <a:lnTo>
                  <a:pt x="2312313" y="1437384"/>
                </a:lnTo>
                <a:lnTo>
                  <a:pt x="2315603" y="1466987"/>
                </a:lnTo>
                <a:lnTo>
                  <a:pt x="2384676" y="1466987"/>
                </a:lnTo>
                <a:lnTo>
                  <a:pt x="2384676" y="1499879"/>
                </a:lnTo>
                <a:lnTo>
                  <a:pt x="2690572" y="1503168"/>
                </a:lnTo>
                <a:lnTo>
                  <a:pt x="2697151" y="1568952"/>
                </a:lnTo>
                <a:lnTo>
                  <a:pt x="2716886" y="1572242"/>
                </a:lnTo>
                <a:lnTo>
                  <a:pt x="2716886" y="1618291"/>
                </a:lnTo>
                <a:lnTo>
                  <a:pt x="2759646" y="1618291"/>
                </a:lnTo>
                <a:lnTo>
                  <a:pt x="2759646" y="1684075"/>
                </a:lnTo>
                <a:lnTo>
                  <a:pt x="3085277" y="1684075"/>
                </a:lnTo>
                <a:lnTo>
                  <a:pt x="3085277" y="1858403"/>
                </a:lnTo>
                <a:lnTo>
                  <a:pt x="3282630" y="1861692"/>
                </a:lnTo>
              </a:path>
            </a:pathLst>
          </a:cu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s-ES"/>
          </a:p>
        </p:txBody>
      </p:sp>
      <p:sp>
        <p:nvSpPr>
          <p:cNvPr id="49161" name="TextBox 53"/>
          <p:cNvSpPr txBox="1">
            <a:spLocks noChangeArrowheads="1"/>
          </p:cNvSpPr>
          <p:nvPr/>
        </p:nvSpPr>
        <p:spPr bwMode="auto">
          <a:xfrm>
            <a:off x="0" y="2595563"/>
            <a:ext cx="1031875" cy="259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Aft>
                <a:spcPts val="1600"/>
              </a:spcAft>
            </a:pPr>
            <a:r>
              <a:rPr lang="en-US" sz="1600" b="0">
                <a:cs typeface="Arial" charset="0"/>
              </a:rPr>
              <a:t>1.0</a:t>
            </a:r>
          </a:p>
          <a:p>
            <a:pPr algn="r">
              <a:spcAft>
                <a:spcPts val="1600"/>
              </a:spcAft>
            </a:pPr>
            <a:r>
              <a:rPr lang="en-US" sz="1600" b="0">
                <a:cs typeface="Arial" charset="0"/>
              </a:rPr>
              <a:t>0.8</a:t>
            </a:r>
          </a:p>
          <a:p>
            <a:pPr algn="r">
              <a:spcAft>
                <a:spcPts val="1600"/>
              </a:spcAft>
            </a:pPr>
            <a:r>
              <a:rPr lang="en-US" sz="1600" b="0">
                <a:cs typeface="Arial" charset="0"/>
              </a:rPr>
              <a:t>0.6</a:t>
            </a:r>
          </a:p>
          <a:p>
            <a:pPr algn="r">
              <a:spcAft>
                <a:spcPts val="1600"/>
              </a:spcAft>
            </a:pPr>
            <a:r>
              <a:rPr lang="en-US" sz="1600" b="0">
                <a:cs typeface="Arial" charset="0"/>
              </a:rPr>
              <a:t>0.4</a:t>
            </a:r>
          </a:p>
          <a:p>
            <a:pPr algn="r">
              <a:spcAft>
                <a:spcPts val="1600"/>
              </a:spcAft>
            </a:pPr>
            <a:r>
              <a:rPr lang="en-US" sz="1600" b="0">
                <a:cs typeface="Arial" charset="0"/>
              </a:rPr>
              <a:t>0.2</a:t>
            </a:r>
          </a:p>
          <a:p>
            <a:pPr algn="r">
              <a:spcAft>
                <a:spcPts val="1600"/>
              </a:spcAft>
            </a:pPr>
            <a:r>
              <a:rPr lang="en-US" sz="1600" b="0">
                <a:cs typeface="Arial" charset="0"/>
              </a:rPr>
              <a:t>0</a:t>
            </a:r>
          </a:p>
        </p:txBody>
      </p:sp>
      <p:sp>
        <p:nvSpPr>
          <p:cNvPr id="49162" name="TextBox 54"/>
          <p:cNvSpPr txBox="1">
            <a:spLocks noChangeArrowheads="1"/>
          </p:cNvSpPr>
          <p:nvPr/>
        </p:nvSpPr>
        <p:spPr bwMode="auto">
          <a:xfrm>
            <a:off x="844678" y="5054600"/>
            <a:ext cx="37766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cs typeface="Arial" charset="0"/>
              </a:rPr>
              <a:t>0        4        8      12       16     20      24</a:t>
            </a:r>
          </a:p>
          <a:p>
            <a:pPr algn="ctr"/>
            <a:r>
              <a:rPr lang="en-US" sz="1600" b="0" dirty="0">
                <a:cs typeface="Arial" charset="0"/>
              </a:rPr>
              <a:t>Months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1304925" y="1819275"/>
          <a:ext cx="3181350" cy="975140"/>
        </p:xfrm>
        <a:graphic>
          <a:graphicData uri="http://schemas.openxmlformats.org/drawingml/2006/table">
            <a:tbl>
              <a:tblPr/>
              <a:tblGrid>
                <a:gridCol w="2276475"/>
                <a:gridCol w="904875"/>
              </a:tblGrid>
              <a:tr h="365125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Median PFS*, months</a:t>
                      </a:r>
                    </a:p>
                  </a:txBody>
                  <a:tcPr marL="91490" marR="91490" marT="45610" marB="456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POM +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LoDex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(n = 302)</a:t>
                      </a:r>
                    </a:p>
                  </a:txBody>
                  <a:tcPr marL="91490" marR="91490" marT="45610" marB="456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4.0</a:t>
                      </a:r>
                    </a:p>
                  </a:txBody>
                  <a:tcPr marL="91490" marR="91490" marT="45610" marB="456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HiDex</a:t>
                      </a:r>
                      <a:r>
                        <a:rPr kumimoji="0" lang="en-US" sz="14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†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(n = 153)</a:t>
                      </a:r>
                    </a:p>
                  </a:txBody>
                  <a:tcPr marL="91490" marR="91490" marT="45610" marB="456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1.9</a:t>
                      </a:r>
                    </a:p>
                  </a:txBody>
                  <a:tcPr marL="91490" marR="91490" marT="45610" marB="456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69" name="Rectangle 1450"/>
          <p:cNvSpPr>
            <a:spLocks noChangeArrowheads="1"/>
          </p:cNvSpPr>
          <p:nvPr/>
        </p:nvSpPr>
        <p:spPr bwMode="auto">
          <a:xfrm rot="-5400000">
            <a:off x="-964406" y="3777456"/>
            <a:ext cx="2828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Proportion of Patients</a:t>
            </a:r>
          </a:p>
        </p:txBody>
      </p:sp>
      <p:sp>
        <p:nvSpPr>
          <p:cNvPr id="49170" name="TextBox 57"/>
          <p:cNvSpPr txBox="1">
            <a:spLocks noChangeArrowheads="1"/>
          </p:cNvSpPr>
          <p:nvPr/>
        </p:nvSpPr>
        <p:spPr bwMode="auto">
          <a:xfrm>
            <a:off x="2767013" y="3449638"/>
            <a:ext cx="1438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b="0">
                <a:cs typeface="Arial" charset="0"/>
              </a:rPr>
              <a:t>HR: 0.50</a:t>
            </a:r>
          </a:p>
          <a:p>
            <a:r>
              <a:rPr lang="en-US" sz="1600" b="0" i="1">
                <a:cs typeface="Arial" charset="0"/>
              </a:rPr>
              <a:t>P</a:t>
            </a:r>
            <a:r>
              <a:rPr lang="en-US" sz="1600" b="0">
                <a:cs typeface="Arial" charset="0"/>
              </a:rPr>
              <a:t> &lt; .001</a:t>
            </a:r>
          </a:p>
        </p:txBody>
      </p:sp>
      <p:sp>
        <p:nvSpPr>
          <p:cNvPr id="49171" name="TextBox 58"/>
          <p:cNvSpPr txBox="1">
            <a:spLocks noChangeArrowheads="1"/>
          </p:cNvSpPr>
          <p:nvPr/>
        </p:nvSpPr>
        <p:spPr bwMode="auto">
          <a:xfrm>
            <a:off x="4435475" y="2624138"/>
            <a:ext cx="1031875" cy="259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Aft>
                <a:spcPts val="1600"/>
              </a:spcAft>
            </a:pPr>
            <a:r>
              <a:rPr lang="en-US" sz="1600" b="0">
                <a:cs typeface="Arial" charset="0"/>
              </a:rPr>
              <a:t>1.0</a:t>
            </a:r>
          </a:p>
          <a:p>
            <a:pPr algn="r">
              <a:spcAft>
                <a:spcPts val="1600"/>
              </a:spcAft>
            </a:pPr>
            <a:r>
              <a:rPr lang="en-US" sz="1600" b="0">
                <a:cs typeface="Arial" charset="0"/>
              </a:rPr>
              <a:t>0.8</a:t>
            </a:r>
          </a:p>
          <a:p>
            <a:pPr algn="r">
              <a:spcAft>
                <a:spcPts val="1600"/>
              </a:spcAft>
            </a:pPr>
            <a:r>
              <a:rPr lang="en-US" sz="1600" b="0">
                <a:cs typeface="Arial" charset="0"/>
              </a:rPr>
              <a:t>0.6</a:t>
            </a:r>
          </a:p>
          <a:p>
            <a:pPr algn="r">
              <a:spcAft>
                <a:spcPts val="1600"/>
              </a:spcAft>
            </a:pPr>
            <a:r>
              <a:rPr lang="en-US" sz="1600" b="0">
                <a:cs typeface="Arial" charset="0"/>
              </a:rPr>
              <a:t>0.4</a:t>
            </a:r>
          </a:p>
          <a:p>
            <a:pPr algn="r">
              <a:spcAft>
                <a:spcPts val="1600"/>
              </a:spcAft>
            </a:pPr>
            <a:r>
              <a:rPr lang="en-US" sz="1600" b="0">
                <a:cs typeface="Arial" charset="0"/>
              </a:rPr>
              <a:t>0.2</a:t>
            </a:r>
          </a:p>
          <a:p>
            <a:pPr algn="r">
              <a:spcAft>
                <a:spcPts val="1600"/>
              </a:spcAft>
            </a:pPr>
            <a:r>
              <a:rPr lang="en-US" sz="1600" b="0">
                <a:cs typeface="Arial" charset="0"/>
              </a:rPr>
              <a:t>0</a:t>
            </a:r>
          </a:p>
        </p:txBody>
      </p:sp>
      <p:sp>
        <p:nvSpPr>
          <p:cNvPr id="49172" name="TextBox 59"/>
          <p:cNvSpPr txBox="1">
            <a:spLocks noChangeArrowheads="1"/>
          </p:cNvSpPr>
          <p:nvPr/>
        </p:nvSpPr>
        <p:spPr bwMode="auto">
          <a:xfrm>
            <a:off x="5321300" y="5041900"/>
            <a:ext cx="3776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b="0">
                <a:cs typeface="Arial" charset="0"/>
              </a:rPr>
              <a:t>0       4      8     12     16    20    24     28</a:t>
            </a:r>
          </a:p>
          <a:p>
            <a:pPr algn="ctr"/>
            <a:r>
              <a:rPr lang="en-US" sz="1600" b="0">
                <a:cs typeface="Arial" charset="0"/>
              </a:rPr>
              <a:t>Months</a:t>
            </a:r>
          </a:p>
        </p:txBody>
      </p:sp>
      <p:sp>
        <p:nvSpPr>
          <p:cNvPr id="49173" name="Rectangle 1450"/>
          <p:cNvSpPr>
            <a:spLocks noChangeArrowheads="1"/>
          </p:cNvSpPr>
          <p:nvPr/>
        </p:nvSpPr>
        <p:spPr bwMode="auto">
          <a:xfrm rot="-5400000">
            <a:off x="3471863" y="3806825"/>
            <a:ext cx="28273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Proportion of Patients</a:t>
            </a:r>
          </a:p>
        </p:txBody>
      </p:sp>
      <p:sp>
        <p:nvSpPr>
          <p:cNvPr id="49174" name="TextBox 61"/>
          <p:cNvSpPr txBox="1">
            <a:spLocks noChangeArrowheads="1"/>
          </p:cNvSpPr>
          <p:nvPr/>
        </p:nvSpPr>
        <p:spPr bwMode="auto">
          <a:xfrm>
            <a:off x="7081838" y="3208338"/>
            <a:ext cx="14398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b="0">
                <a:cs typeface="Arial" charset="0"/>
              </a:rPr>
              <a:t>HR: 0.72</a:t>
            </a:r>
          </a:p>
          <a:p>
            <a:r>
              <a:rPr lang="en-US" sz="1600" b="0" i="1">
                <a:cs typeface="Arial" charset="0"/>
              </a:rPr>
              <a:t>P</a:t>
            </a:r>
            <a:r>
              <a:rPr lang="en-US" sz="1600" b="0">
                <a:cs typeface="Arial" charset="0"/>
              </a:rPr>
              <a:t> = .009</a:t>
            </a:r>
          </a:p>
        </p:txBody>
      </p: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5788025" y="1819275"/>
          <a:ext cx="3051175" cy="975140"/>
        </p:xfrm>
        <a:graphic>
          <a:graphicData uri="http://schemas.openxmlformats.org/drawingml/2006/table">
            <a:tbl>
              <a:tblPr/>
              <a:tblGrid>
                <a:gridCol w="2327275"/>
                <a:gridCol w="723900"/>
              </a:tblGrid>
              <a:tr h="365125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Median OS, months</a:t>
                      </a:r>
                    </a:p>
                  </a:txBody>
                  <a:tcPr marL="91406" marR="91406" marT="45610" marB="456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POM + LoDex (n = 302)</a:t>
                      </a:r>
                    </a:p>
                  </a:txBody>
                  <a:tcPr marL="91406" marR="91406" marT="45610" marB="456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13.1</a:t>
                      </a:r>
                    </a:p>
                  </a:txBody>
                  <a:tcPr marL="91406" marR="91406" marT="45610" marB="456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HiDex</a:t>
                      </a:r>
                      <a:r>
                        <a:rPr kumimoji="0" lang="en-US" sz="14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†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(n = 153)</a:t>
                      </a:r>
                    </a:p>
                  </a:txBody>
                  <a:tcPr marL="91406" marR="91406" marT="45610" marB="456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8.1</a:t>
                      </a:r>
                    </a:p>
                  </a:txBody>
                  <a:tcPr marL="91406" marR="91406" marT="45610" marB="456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81" name="TextBox 63"/>
          <p:cNvSpPr txBox="1">
            <a:spLocks noChangeArrowheads="1"/>
          </p:cNvSpPr>
          <p:nvPr/>
        </p:nvSpPr>
        <p:spPr bwMode="auto">
          <a:xfrm>
            <a:off x="365125" y="5689600"/>
            <a:ext cx="6149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Clr>
                <a:srgbClr val="2D2DB9"/>
              </a:buClr>
            </a:pPr>
            <a:r>
              <a:rPr lang="en-US" sz="1200" dirty="0">
                <a:cs typeface="Arial" charset="0"/>
              </a:rPr>
              <a:t>*Primary </a:t>
            </a:r>
            <a:r>
              <a:rPr lang="en-US" sz="1200" dirty="0" smtClean="0">
                <a:cs typeface="Arial" charset="0"/>
              </a:rPr>
              <a:t>endpoint</a:t>
            </a:r>
            <a:r>
              <a:rPr lang="en-US" sz="1200" dirty="0">
                <a:cs typeface="Arial" charset="0"/>
              </a:rPr>
              <a:t/>
            </a:r>
            <a:br>
              <a:rPr lang="en-US" sz="1200" dirty="0">
                <a:cs typeface="Arial" charset="0"/>
              </a:rPr>
            </a:br>
            <a:r>
              <a:rPr lang="en-US" sz="1200" baseline="30000" dirty="0">
                <a:cs typeface="Arial" charset="0"/>
              </a:rPr>
              <a:t>†</a:t>
            </a:r>
            <a:r>
              <a:rPr lang="en-US" sz="1200" dirty="0">
                <a:cs typeface="Arial" charset="0"/>
              </a:rPr>
              <a:t>85 </a:t>
            </a:r>
            <a:r>
              <a:rPr lang="en-US" sz="1200" dirty="0" smtClean="0">
                <a:cs typeface="Arial" charset="0"/>
              </a:rPr>
              <a:t>patients </a:t>
            </a:r>
            <a:r>
              <a:rPr lang="en-US" sz="1200" dirty="0">
                <a:cs typeface="Arial" charset="0"/>
              </a:rPr>
              <a:t>(56%) on the </a:t>
            </a:r>
            <a:r>
              <a:rPr lang="en-US" sz="1200" dirty="0" err="1">
                <a:cs typeface="Arial" charset="0"/>
              </a:rPr>
              <a:t>HiDex</a:t>
            </a:r>
            <a:r>
              <a:rPr lang="en-US" sz="1200" dirty="0">
                <a:cs typeface="Arial" charset="0"/>
              </a:rPr>
              <a:t> arm received subsequent </a:t>
            </a:r>
            <a:r>
              <a:rPr lang="en-US" sz="1200" dirty="0" smtClean="0">
                <a:cs typeface="Arial" charset="0"/>
              </a:rPr>
              <a:t>POM</a:t>
            </a:r>
          </a:p>
        </p:txBody>
      </p:sp>
      <p:sp>
        <p:nvSpPr>
          <p:cNvPr id="49182" name="CuadroTexto 60"/>
          <p:cNvSpPr txBox="1">
            <a:spLocks noChangeArrowheads="1"/>
          </p:cNvSpPr>
          <p:nvPr/>
        </p:nvSpPr>
        <p:spPr bwMode="auto">
          <a:xfrm>
            <a:off x="363538" y="1238250"/>
            <a:ext cx="6875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2000" dirty="0">
                <a:cs typeface="Arial" charset="0"/>
              </a:rPr>
              <a:t>ORR 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dirty="0" smtClean="0">
                <a:cs typeface="Arial" charset="0"/>
              </a:rPr>
              <a:t>≥PR</a:t>
            </a:r>
            <a:r>
              <a:rPr lang="en-US" sz="2000" dirty="0">
                <a:cs typeface="Arial" charset="0"/>
              </a:rPr>
              <a:t>)</a:t>
            </a:r>
            <a:r>
              <a:rPr lang="en-GB" sz="2000" dirty="0">
                <a:cs typeface="Arial" charset="0"/>
              </a:rPr>
              <a:t>: </a:t>
            </a:r>
            <a:r>
              <a:rPr lang="en-GB" sz="2000" dirty="0">
                <a:solidFill>
                  <a:srgbClr val="00FFFF"/>
                </a:solidFill>
                <a:cs typeface="Arial" charset="0"/>
              </a:rPr>
              <a:t>31% </a:t>
            </a:r>
            <a:r>
              <a:rPr lang="en-GB" sz="2000" dirty="0">
                <a:cs typeface="Arial" charset="0"/>
              </a:rPr>
              <a:t>vs </a:t>
            </a:r>
            <a:r>
              <a:rPr lang="en-GB" sz="2000" dirty="0">
                <a:solidFill>
                  <a:srgbClr val="FFFF00"/>
                </a:solidFill>
                <a:cs typeface="Arial" charset="0"/>
              </a:rPr>
              <a:t>3%</a:t>
            </a:r>
            <a:r>
              <a:rPr lang="en-GB" sz="2000" dirty="0">
                <a:cs typeface="Arial" charset="0"/>
              </a:rPr>
              <a:t>;  (</a:t>
            </a:r>
            <a:r>
              <a:rPr lang="en-US" sz="2000" dirty="0" smtClean="0">
                <a:cs typeface="Arial" charset="0"/>
              </a:rPr>
              <a:t>≥MR</a:t>
            </a:r>
            <a:r>
              <a:rPr lang="en-GB" sz="2000" dirty="0">
                <a:cs typeface="Arial" charset="0"/>
              </a:rPr>
              <a:t>): 39% vs 16%</a:t>
            </a:r>
          </a:p>
        </p:txBody>
      </p:sp>
      <p:sp>
        <p:nvSpPr>
          <p:cNvPr id="60" name="Content Placeholder 3"/>
          <p:cNvSpPr txBox="1">
            <a:spLocks/>
          </p:cNvSpPr>
          <p:nvPr/>
        </p:nvSpPr>
        <p:spPr bwMode="auto">
          <a:xfrm>
            <a:off x="355600" y="6336242"/>
            <a:ext cx="91440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EF9828"/>
              </a:buClr>
              <a:buNone/>
              <a:defRPr sz="1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6125" indent="-2889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nl-NL" sz="1200" kern="0" dirty="0" smtClean="0">
                <a:ea typeface="Arial Unicode MS" pitchFamily="34" charset="-128"/>
                <a:cs typeface="Arial Unicode MS" pitchFamily="34" charset="-128"/>
              </a:rPr>
              <a:t>Dimopoulos MA, et al. </a:t>
            </a:r>
            <a:r>
              <a:rPr lang="en-US" altLang="nl-NL" sz="1200" i="1" kern="0" dirty="0" smtClean="0">
                <a:ea typeface="Arial Unicode MS" pitchFamily="34" charset="-128"/>
                <a:cs typeface="Arial Unicode MS" pitchFamily="34" charset="-128"/>
              </a:rPr>
              <a:t>Blood. </a:t>
            </a:r>
            <a:r>
              <a:rPr lang="en-US" altLang="nl-NL" sz="1200" kern="0" dirty="0" smtClean="0">
                <a:ea typeface="Arial Unicode MS" pitchFamily="34" charset="-128"/>
                <a:cs typeface="Arial Unicode MS" pitchFamily="34" charset="-128"/>
              </a:rPr>
              <a:t>2013;122: Abstract 408.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 descr=" 50178"/>
          <p:cNvSpPr txBox="1">
            <a:spLocks/>
          </p:cNvSpPr>
          <p:nvPr/>
        </p:nvSpPr>
        <p:spPr bwMode="auto">
          <a:xfrm>
            <a:off x="0" y="496897"/>
            <a:ext cx="91440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lnSpc>
                <a:spcPct val="85000"/>
              </a:lnSpc>
            </a:pPr>
            <a:r>
              <a:rPr lang="en-US" sz="2800" dirty="0" err="1">
                <a:solidFill>
                  <a:schemeClr val="tx2"/>
                </a:solidFill>
                <a:cs typeface="Arial" charset="0"/>
              </a:rPr>
              <a:t>Pomalidomide</a:t>
            </a:r>
            <a:r>
              <a:rPr lang="en-US" sz="2800" dirty="0">
                <a:solidFill>
                  <a:schemeClr val="tx2"/>
                </a:solidFill>
                <a:cs typeface="Arial" charset="0"/>
              </a:rPr>
              <a:t> Overcomes High Risk </a:t>
            </a:r>
            <a:r>
              <a:rPr lang="en-US" sz="2800" dirty="0" err="1">
                <a:solidFill>
                  <a:schemeClr val="tx2"/>
                </a:solidFill>
                <a:cs typeface="Arial" charset="0"/>
              </a:rPr>
              <a:t>Cytogenetics</a:t>
            </a:r>
            <a:endParaRPr lang="en-US" sz="2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0179" name="Line 34" descr=" 50179"/>
          <p:cNvSpPr>
            <a:spLocks noChangeShapeType="1"/>
          </p:cNvSpPr>
          <p:nvPr/>
        </p:nvSpPr>
        <p:spPr bwMode="auto">
          <a:xfrm>
            <a:off x="0" y="4770007"/>
            <a:ext cx="9144000" cy="0"/>
          </a:xfrm>
          <a:prstGeom prst="line">
            <a:avLst/>
          </a:prstGeom>
          <a:noFill/>
          <a:ln w="19050">
            <a:solidFill>
              <a:srgbClr val="C1C1C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s-ES" b="1"/>
          </a:p>
        </p:txBody>
      </p:sp>
      <p:grpSp>
        <p:nvGrpSpPr>
          <p:cNvPr id="50180" name="Group 37" descr=" 50180"/>
          <p:cNvGrpSpPr>
            <a:grpSpLocks/>
          </p:cNvGrpSpPr>
          <p:nvPr/>
        </p:nvGrpSpPr>
        <p:grpSpPr bwMode="auto">
          <a:xfrm>
            <a:off x="968375" y="1568450"/>
            <a:ext cx="3448050" cy="2355850"/>
            <a:chOff x="974690" y="3295934"/>
            <a:chExt cx="3447185" cy="2354957"/>
          </a:xfrm>
        </p:grpSpPr>
        <p:grpSp>
          <p:nvGrpSpPr>
            <p:cNvPr id="50255" name="Group 38"/>
            <p:cNvGrpSpPr>
              <a:grpSpLocks/>
            </p:cNvGrpSpPr>
            <p:nvPr/>
          </p:nvGrpSpPr>
          <p:grpSpPr bwMode="auto">
            <a:xfrm>
              <a:off x="974690" y="3295934"/>
              <a:ext cx="76188" cy="2286000"/>
              <a:chOff x="974690" y="3295934"/>
              <a:chExt cx="76188" cy="2286000"/>
            </a:xfrm>
          </p:grpSpPr>
          <p:cxnSp>
            <p:nvCxnSpPr>
              <p:cNvPr id="50265" name="Straight Connector 48"/>
              <p:cNvCxnSpPr>
                <a:cxnSpLocks noChangeShapeType="1"/>
              </p:cNvCxnSpPr>
              <p:nvPr/>
            </p:nvCxnSpPr>
            <p:spPr bwMode="auto">
              <a:xfrm>
                <a:off x="1050878" y="3295934"/>
                <a:ext cx="0" cy="2286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66" name="Straight Connector 49"/>
              <p:cNvCxnSpPr>
                <a:cxnSpLocks noChangeShapeType="1"/>
              </p:cNvCxnSpPr>
              <p:nvPr/>
            </p:nvCxnSpPr>
            <p:spPr bwMode="auto">
              <a:xfrm>
                <a:off x="974690" y="3341077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67" name="Straight Connector 50"/>
              <p:cNvCxnSpPr>
                <a:cxnSpLocks noChangeShapeType="1"/>
              </p:cNvCxnSpPr>
              <p:nvPr/>
            </p:nvCxnSpPr>
            <p:spPr bwMode="auto">
              <a:xfrm>
                <a:off x="974690" y="3778180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68" name="Straight Connector 51"/>
              <p:cNvCxnSpPr>
                <a:cxnSpLocks noChangeShapeType="1"/>
              </p:cNvCxnSpPr>
              <p:nvPr/>
            </p:nvCxnSpPr>
            <p:spPr bwMode="auto">
              <a:xfrm>
                <a:off x="974690" y="4210259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69" name="Straight Connector 52"/>
              <p:cNvCxnSpPr>
                <a:cxnSpLocks noChangeShapeType="1"/>
              </p:cNvCxnSpPr>
              <p:nvPr/>
            </p:nvCxnSpPr>
            <p:spPr bwMode="auto">
              <a:xfrm>
                <a:off x="974690" y="4647362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70" name="Straight Connector 53"/>
              <p:cNvCxnSpPr>
                <a:cxnSpLocks noChangeShapeType="1"/>
              </p:cNvCxnSpPr>
              <p:nvPr/>
            </p:nvCxnSpPr>
            <p:spPr bwMode="auto">
              <a:xfrm>
                <a:off x="981075" y="5079441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71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981075" y="5571808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0256" name="Group 39"/>
            <p:cNvGrpSpPr>
              <a:grpSpLocks/>
            </p:cNvGrpSpPr>
            <p:nvPr/>
          </p:nvGrpSpPr>
          <p:grpSpPr bwMode="auto">
            <a:xfrm>
              <a:off x="1037230" y="5575111"/>
              <a:ext cx="3384645" cy="75780"/>
              <a:chOff x="1037230" y="5575111"/>
              <a:chExt cx="3384645" cy="75780"/>
            </a:xfrm>
          </p:grpSpPr>
          <p:cxnSp>
            <p:nvCxnSpPr>
              <p:cNvPr id="50257" name="Straight Connector 40"/>
              <p:cNvCxnSpPr>
                <a:cxnSpLocks noChangeShapeType="1"/>
              </p:cNvCxnSpPr>
              <p:nvPr/>
            </p:nvCxnSpPr>
            <p:spPr bwMode="auto">
              <a:xfrm>
                <a:off x="1037230" y="5575111"/>
                <a:ext cx="33846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58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1050053" y="5586883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59" name="Straight Connector 42"/>
              <p:cNvCxnSpPr>
                <a:cxnSpLocks noChangeShapeType="1"/>
              </p:cNvCxnSpPr>
              <p:nvPr/>
            </p:nvCxnSpPr>
            <p:spPr bwMode="auto">
              <a:xfrm>
                <a:off x="1602712" y="5586883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60" name="Straight Connector 43"/>
              <p:cNvCxnSpPr>
                <a:cxnSpLocks noChangeShapeType="1"/>
              </p:cNvCxnSpPr>
              <p:nvPr/>
            </p:nvCxnSpPr>
            <p:spPr bwMode="auto">
              <a:xfrm>
                <a:off x="2164059" y="5586883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61" name="Straight Connector 44"/>
              <p:cNvCxnSpPr>
                <a:cxnSpLocks noChangeShapeType="1"/>
              </p:cNvCxnSpPr>
              <p:nvPr/>
            </p:nvCxnSpPr>
            <p:spPr bwMode="auto">
              <a:xfrm>
                <a:off x="2716718" y="5586883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62" name="Straight Connector 45"/>
              <p:cNvCxnSpPr>
                <a:cxnSpLocks noChangeShapeType="1"/>
              </p:cNvCxnSpPr>
              <p:nvPr/>
            </p:nvCxnSpPr>
            <p:spPr bwMode="auto">
              <a:xfrm>
                <a:off x="3299522" y="5586883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63" name="Straight Connector 46"/>
              <p:cNvCxnSpPr>
                <a:cxnSpLocks noChangeShapeType="1"/>
              </p:cNvCxnSpPr>
              <p:nvPr/>
            </p:nvCxnSpPr>
            <p:spPr bwMode="auto">
              <a:xfrm>
                <a:off x="3852181" y="5586883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64" name="Straight Connector 47"/>
              <p:cNvCxnSpPr>
                <a:cxnSpLocks noChangeShapeType="1"/>
              </p:cNvCxnSpPr>
              <p:nvPr/>
            </p:nvCxnSpPr>
            <p:spPr bwMode="auto">
              <a:xfrm>
                <a:off x="4404840" y="5586883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0181" name="Freeform 55" descr=" 50181"/>
          <p:cNvSpPr>
            <a:spLocks/>
          </p:cNvSpPr>
          <p:nvPr/>
        </p:nvSpPr>
        <p:spPr bwMode="auto">
          <a:xfrm>
            <a:off x="1017588" y="1590675"/>
            <a:ext cx="2890837" cy="2260600"/>
          </a:xfrm>
          <a:custGeom>
            <a:avLst/>
            <a:gdLst>
              <a:gd name="T0" fmla="*/ 0 w 2888901"/>
              <a:gd name="T1" fmla="*/ 0 h 2260879"/>
              <a:gd name="T2" fmla="*/ 100701 w 2888901"/>
              <a:gd name="T3" fmla="*/ 4999 h 2260879"/>
              <a:gd name="T4" fmla="*/ 100701 w 2888901"/>
              <a:gd name="T5" fmla="*/ 4999 h 2260879"/>
              <a:gd name="T6" fmla="*/ 115084 w 2888901"/>
              <a:gd name="T7" fmla="*/ 125229 h 2260879"/>
              <a:gd name="T8" fmla="*/ 222964 w 2888901"/>
              <a:gd name="T9" fmla="*/ 130229 h 2260879"/>
              <a:gd name="T10" fmla="*/ 222964 w 2888901"/>
              <a:gd name="T11" fmla="*/ 240411 h 2260879"/>
              <a:gd name="T12" fmla="*/ 258924 w 2888901"/>
              <a:gd name="T13" fmla="*/ 340594 h 2260879"/>
              <a:gd name="T14" fmla="*/ 294885 w 2888901"/>
              <a:gd name="T15" fmla="*/ 435754 h 2260879"/>
              <a:gd name="T16" fmla="*/ 395574 w 2888901"/>
              <a:gd name="T17" fmla="*/ 485845 h 2260879"/>
              <a:gd name="T18" fmla="*/ 417147 w 2888901"/>
              <a:gd name="T19" fmla="*/ 500868 h 2260879"/>
              <a:gd name="T20" fmla="*/ 424349 w 2888901"/>
              <a:gd name="T21" fmla="*/ 641120 h 2260879"/>
              <a:gd name="T22" fmla="*/ 438729 w 2888901"/>
              <a:gd name="T23" fmla="*/ 666166 h 2260879"/>
              <a:gd name="T24" fmla="*/ 438729 w 2888901"/>
              <a:gd name="T25" fmla="*/ 736279 h 2260879"/>
              <a:gd name="T26" fmla="*/ 532230 w 2888901"/>
              <a:gd name="T27" fmla="*/ 741285 h 2260879"/>
              <a:gd name="T28" fmla="*/ 532230 w 2888901"/>
              <a:gd name="T29" fmla="*/ 806398 h 2260879"/>
              <a:gd name="T30" fmla="*/ 589772 w 2888901"/>
              <a:gd name="T31" fmla="*/ 816416 h 2260879"/>
              <a:gd name="T32" fmla="*/ 589772 w 2888901"/>
              <a:gd name="T33" fmla="*/ 921599 h 2260879"/>
              <a:gd name="T34" fmla="*/ 654491 w 2888901"/>
              <a:gd name="T35" fmla="*/ 921599 h 2260879"/>
              <a:gd name="T36" fmla="*/ 661694 w 2888901"/>
              <a:gd name="T37" fmla="*/ 1026781 h 2260879"/>
              <a:gd name="T38" fmla="*/ 719236 w 2888901"/>
              <a:gd name="T39" fmla="*/ 1026781 h 2260879"/>
              <a:gd name="T40" fmla="*/ 740816 w 2888901"/>
              <a:gd name="T41" fmla="*/ 1051832 h 2260879"/>
              <a:gd name="T42" fmla="*/ 747994 w 2888901"/>
              <a:gd name="T43" fmla="*/ 1121949 h 2260879"/>
              <a:gd name="T44" fmla="*/ 769576 w 2888901"/>
              <a:gd name="T45" fmla="*/ 1172038 h 2260879"/>
              <a:gd name="T46" fmla="*/ 834302 w 2888901"/>
              <a:gd name="T47" fmla="*/ 1202090 h 2260879"/>
              <a:gd name="T48" fmla="*/ 906237 w 2888901"/>
              <a:gd name="T49" fmla="*/ 1217117 h 2260879"/>
              <a:gd name="T50" fmla="*/ 970960 w 2888901"/>
              <a:gd name="T51" fmla="*/ 1232146 h 2260879"/>
              <a:gd name="T52" fmla="*/ 978162 w 2888901"/>
              <a:gd name="T53" fmla="*/ 1332316 h 2260879"/>
              <a:gd name="T54" fmla="*/ 978162 w 2888901"/>
              <a:gd name="T55" fmla="*/ 1372386 h 2260879"/>
              <a:gd name="T56" fmla="*/ 1107621 w 2888901"/>
              <a:gd name="T57" fmla="*/ 1392423 h 2260879"/>
              <a:gd name="T58" fmla="*/ 1136384 w 2888901"/>
              <a:gd name="T59" fmla="*/ 1477570 h 2260879"/>
              <a:gd name="T60" fmla="*/ 1136384 w 2888901"/>
              <a:gd name="T61" fmla="*/ 1477570 h 2260879"/>
              <a:gd name="T62" fmla="*/ 1193925 w 2888901"/>
              <a:gd name="T63" fmla="*/ 1512632 h 2260879"/>
              <a:gd name="T64" fmla="*/ 1193925 w 2888901"/>
              <a:gd name="T65" fmla="*/ 1512632 h 2260879"/>
              <a:gd name="T66" fmla="*/ 1309005 w 2888901"/>
              <a:gd name="T67" fmla="*/ 1552701 h 2260879"/>
              <a:gd name="T68" fmla="*/ 1373728 w 2888901"/>
              <a:gd name="T69" fmla="*/ 1572734 h 2260879"/>
              <a:gd name="T70" fmla="*/ 1373728 w 2888901"/>
              <a:gd name="T71" fmla="*/ 1617815 h 2260879"/>
              <a:gd name="T72" fmla="*/ 1460035 w 2888901"/>
              <a:gd name="T73" fmla="*/ 1627832 h 2260879"/>
              <a:gd name="T74" fmla="*/ 1503199 w 2888901"/>
              <a:gd name="T75" fmla="*/ 1667902 h 2260879"/>
              <a:gd name="T76" fmla="*/ 1524773 w 2888901"/>
              <a:gd name="T77" fmla="*/ 1697952 h 2260879"/>
              <a:gd name="T78" fmla="*/ 1546354 w 2888901"/>
              <a:gd name="T79" fmla="*/ 1697952 h 2260879"/>
              <a:gd name="T80" fmla="*/ 1546354 w 2888901"/>
              <a:gd name="T81" fmla="*/ 1743029 h 2260879"/>
              <a:gd name="T82" fmla="*/ 1675811 w 2888901"/>
              <a:gd name="T83" fmla="*/ 1738020 h 2260879"/>
              <a:gd name="T84" fmla="*/ 1683000 w 2888901"/>
              <a:gd name="T85" fmla="*/ 1778091 h 2260879"/>
              <a:gd name="T86" fmla="*/ 1776504 w 2888901"/>
              <a:gd name="T87" fmla="*/ 1778091 h 2260879"/>
              <a:gd name="T88" fmla="*/ 1805267 w 2888901"/>
              <a:gd name="T89" fmla="*/ 1803135 h 2260879"/>
              <a:gd name="T90" fmla="*/ 1870007 w 2888901"/>
              <a:gd name="T91" fmla="*/ 1808142 h 2260879"/>
              <a:gd name="T92" fmla="*/ 1884385 w 2888901"/>
              <a:gd name="T93" fmla="*/ 1848212 h 2260879"/>
              <a:gd name="T94" fmla="*/ 1934726 w 2888901"/>
              <a:gd name="T95" fmla="*/ 1893294 h 2260879"/>
              <a:gd name="T96" fmla="*/ 1999467 w 2888901"/>
              <a:gd name="T97" fmla="*/ 1898301 h 2260879"/>
              <a:gd name="T98" fmla="*/ 2049810 w 2888901"/>
              <a:gd name="T99" fmla="*/ 1928352 h 2260879"/>
              <a:gd name="T100" fmla="*/ 2071391 w 2888901"/>
              <a:gd name="T101" fmla="*/ 1983449 h 2260879"/>
              <a:gd name="T102" fmla="*/ 2236815 w 2888901"/>
              <a:gd name="T103" fmla="*/ 1983449 h 2260879"/>
              <a:gd name="T104" fmla="*/ 2244001 w 2888901"/>
              <a:gd name="T105" fmla="*/ 2028527 h 2260879"/>
              <a:gd name="T106" fmla="*/ 2344693 w 2888901"/>
              <a:gd name="T107" fmla="*/ 2028527 h 2260879"/>
              <a:gd name="T108" fmla="*/ 2351889 w 2888901"/>
              <a:gd name="T109" fmla="*/ 2058576 h 2260879"/>
              <a:gd name="T110" fmla="*/ 2689922 w 2888901"/>
              <a:gd name="T111" fmla="*/ 2063591 h 2260879"/>
              <a:gd name="T112" fmla="*/ 2740267 w 2888901"/>
              <a:gd name="T113" fmla="*/ 2078614 h 2260879"/>
              <a:gd name="T114" fmla="*/ 2876926 w 2888901"/>
              <a:gd name="T115" fmla="*/ 2083620 h 2260879"/>
              <a:gd name="T116" fmla="*/ 2876926 w 2888901"/>
              <a:gd name="T117" fmla="*/ 2138715 h 2260879"/>
              <a:gd name="T118" fmla="*/ 4135571 w 2888901"/>
              <a:gd name="T119" fmla="*/ 2138715 h 2260879"/>
              <a:gd name="T120" fmla="*/ 4135571 w 2888901"/>
              <a:gd name="T121" fmla="*/ 2253915 h 226087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888901"/>
              <a:gd name="T184" fmla="*/ 0 h 2260879"/>
              <a:gd name="T185" fmla="*/ 2888901 w 2888901"/>
              <a:gd name="T186" fmla="*/ 2260879 h 2260879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888901" h="2260879">
                <a:moveTo>
                  <a:pt x="0" y="0"/>
                </a:moveTo>
                <a:lnTo>
                  <a:pt x="70339" y="5024"/>
                </a:lnTo>
                <a:lnTo>
                  <a:pt x="80387" y="125605"/>
                </a:lnTo>
                <a:lnTo>
                  <a:pt x="155749" y="130629"/>
                </a:lnTo>
                <a:lnTo>
                  <a:pt x="155749" y="241161"/>
                </a:lnTo>
                <a:lnTo>
                  <a:pt x="180870" y="341644"/>
                </a:lnTo>
                <a:lnTo>
                  <a:pt x="205991" y="437104"/>
                </a:lnTo>
                <a:lnTo>
                  <a:pt x="276330" y="487345"/>
                </a:lnTo>
                <a:lnTo>
                  <a:pt x="291402" y="502418"/>
                </a:lnTo>
                <a:lnTo>
                  <a:pt x="296426" y="643095"/>
                </a:lnTo>
                <a:lnTo>
                  <a:pt x="306475" y="668216"/>
                </a:lnTo>
                <a:lnTo>
                  <a:pt x="306475" y="738554"/>
                </a:lnTo>
                <a:lnTo>
                  <a:pt x="371789" y="743578"/>
                </a:lnTo>
                <a:lnTo>
                  <a:pt x="371789" y="808893"/>
                </a:lnTo>
                <a:lnTo>
                  <a:pt x="411982" y="818941"/>
                </a:lnTo>
                <a:lnTo>
                  <a:pt x="411982" y="924449"/>
                </a:lnTo>
                <a:lnTo>
                  <a:pt x="457200" y="924449"/>
                </a:lnTo>
                <a:lnTo>
                  <a:pt x="462224" y="1029956"/>
                </a:lnTo>
                <a:lnTo>
                  <a:pt x="502418" y="1029956"/>
                </a:lnTo>
                <a:lnTo>
                  <a:pt x="517490" y="1055077"/>
                </a:lnTo>
                <a:lnTo>
                  <a:pt x="522514" y="1125416"/>
                </a:lnTo>
                <a:lnTo>
                  <a:pt x="537587" y="1175657"/>
                </a:lnTo>
                <a:lnTo>
                  <a:pt x="582804" y="1205802"/>
                </a:lnTo>
                <a:lnTo>
                  <a:pt x="633046" y="1220875"/>
                </a:lnTo>
                <a:lnTo>
                  <a:pt x="678264" y="1235947"/>
                </a:lnTo>
                <a:lnTo>
                  <a:pt x="683288" y="1336431"/>
                </a:lnTo>
                <a:lnTo>
                  <a:pt x="683288" y="1376624"/>
                </a:lnTo>
                <a:lnTo>
                  <a:pt x="773723" y="1396721"/>
                </a:lnTo>
                <a:lnTo>
                  <a:pt x="793820" y="1482132"/>
                </a:lnTo>
                <a:lnTo>
                  <a:pt x="834013" y="1517301"/>
                </a:lnTo>
                <a:lnTo>
                  <a:pt x="914400" y="1557495"/>
                </a:lnTo>
                <a:lnTo>
                  <a:pt x="959618" y="1577591"/>
                </a:lnTo>
                <a:lnTo>
                  <a:pt x="959618" y="1622809"/>
                </a:lnTo>
                <a:lnTo>
                  <a:pt x="1019908" y="1632857"/>
                </a:lnTo>
                <a:lnTo>
                  <a:pt x="1050053" y="1673051"/>
                </a:lnTo>
                <a:lnTo>
                  <a:pt x="1065125" y="1703196"/>
                </a:lnTo>
                <a:lnTo>
                  <a:pt x="1080198" y="1703196"/>
                </a:lnTo>
                <a:lnTo>
                  <a:pt x="1080198" y="1748413"/>
                </a:lnTo>
                <a:lnTo>
                  <a:pt x="1170633" y="1743389"/>
                </a:lnTo>
                <a:lnTo>
                  <a:pt x="1175657" y="1783583"/>
                </a:lnTo>
                <a:lnTo>
                  <a:pt x="1240971" y="1783583"/>
                </a:lnTo>
                <a:lnTo>
                  <a:pt x="1261068" y="1808704"/>
                </a:lnTo>
                <a:lnTo>
                  <a:pt x="1306286" y="1813728"/>
                </a:lnTo>
                <a:lnTo>
                  <a:pt x="1316334" y="1853921"/>
                </a:lnTo>
                <a:lnTo>
                  <a:pt x="1351503" y="1899139"/>
                </a:lnTo>
                <a:lnTo>
                  <a:pt x="1396721" y="1904163"/>
                </a:lnTo>
                <a:lnTo>
                  <a:pt x="1431890" y="1934308"/>
                </a:lnTo>
                <a:lnTo>
                  <a:pt x="1446963" y="1989574"/>
                </a:lnTo>
                <a:lnTo>
                  <a:pt x="1562519" y="1989574"/>
                </a:lnTo>
                <a:lnTo>
                  <a:pt x="1567543" y="2034791"/>
                </a:lnTo>
                <a:lnTo>
                  <a:pt x="1637881" y="2034791"/>
                </a:lnTo>
                <a:lnTo>
                  <a:pt x="1642906" y="2064936"/>
                </a:lnTo>
                <a:lnTo>
                  <a:pt x="1879042" y="2069961"/>
                </a:lnTo>
                <a:lnTo>
                  <a:pt x="1914211" y="2085033"/>
                </a:lnTo>
                <a:lnTo>
                  <a:pt x="2009670" y="2090057"/>
                </a:lnTo>
                <a:lnTo>
                  <a:pt x="2009670" y="2145323"/>
                </a:lnTo>
                <a:lnTo>
                  <a:pt x="2888901" y="2145323"/>
                </a:lnTo>
                <a:lnTo>
                  <a:pt x="2888901" y="2260879"/>
                </a:lnTo>
              </a:path>
            </a:pathLst>
          </a:cu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s-ES" b="1"/>
          </a:p>
        </p:txBody>
      </p:sp>
      <p:sp>
        <p:nvSpPr>
          <p:cNvPr id="50182" name="Freeform 56" descr=" 50182"/>
          <p:cNvSpPr>
            <a:spLocks/>
          </p:cNvSpPr>
          <p:nvPr/>
        </p:nvSpPr>
        <p:spPr bwMode="auto">
          <a:xfrm>
            <a:off x="1057275" y="1604963"/>
            <a:ext cx="1905000" cy="2232025"/>
          </a:xfrm>
          <a:custGeom>
            <a:avLst/>
            <a:gdLst>
              <a:gd name="T0" fmla="*/ 1902481 w 1904163"/>
              <a:gd name="T1" fmla="*/ 2235902 h 2230734"/>
              <a:gd name="T2" fmla="*/ 1907513 w 1904163"/>
              <a:gd name="T3" fmla="*/ 2165400 h 2230734"/>
              <a:gd name="T4" fmla="*/ 1434410 w 1904163"/>
              <a:gd name="T5" fmla="*/ 2165400 h 2230734"/>
              <a:gd name="T6" fmla="*/ 1434410 w 1904163"/>
              <a:gd name="T7" fmla="*/ 2074756 h 2230734"/>
              <a:gd name="T8" fmla="*/ 1127396 w 1904163"/>
              <a:gd name="T9" fmla="*/ 2074756 h 2230734"/>
              <a:gd name="T10" fmla="*/ 1127396 w 1904163"/>
              <a:gd name="T11" fmla="*/ 1999219 h 2230734"/>
              <a:gd name="T12" fmla="*/ 1082098 w 1904163"/>
              <a:gd name="T13" fmla="*/ 1994182 h 2230734"/>
              <a:gd name="T14" fmla="*/ 1077066 w 1904163"/>
              <a:gd name="T15" fmla="*/ 1938788 h 2230734"/>
              <a:gd name="T16" fmla="*/ 392574 w 1904163"/>
              <a:gd name="T17" fmla="*/ 1933753 h 2230734"/>
              <a:gd name="T18" fmla="*/ 392574 w 1904163"/>
              <a:gd name="T19" fmla="*/ 1853180 h 2230734"/>
              <a:gd name="T20" fmla="*/ 296947 w 1904163"/>
              <a:gd name="T21" fmla="*/ 1853180 h 2230734"/>
              <a:gd name="T22" fmla="*/ 296947 w 1904163"/>
              <a:gd name="T23" fmla="*/ 1782679 h 2230734"/>
              <a:gd name="T24" fmla="*/ 271782 w 1904163"/>
              <a:gd name="T25" fmla="*/ 1782679 h 2230734"/>
              <a:gd name="T26" fmla="*/ 271782 w 1904163"/>
              <a:gd name="T27" fmla="*/ 1707141 h 2230734"/>
              <a:gd name="T28" fmla="*/ 246617 w 1904163"/>
              <a:gd name="T29" fmla="*/ 1707141 h 2230734"/>
              <a:gd name="T30" fmla="*/ 246617 w 1904163"/>
              <a:gd name="T31" fmla="*/ 1223703 h 2230734"/>
              <a:gd name="T32" fmla="*/ 231521 w 1904163"/>
              <a:gd name="T33" fmla="*/ 1228739 h 2230734"/>
              <a:gd name="T34" fmla="*/ 231521 w 1904163"/>
              <a:gd name="T35" fmla="*/ 1153202 h 2230734"/>
              <a:gd name="T36" fmla="*/ 140925 w 1904163"/>
              <a:gd name="T37" fmla="*/ 1158238 h 2230734"/>
              <a:gd name="T38" fmla="*/ 135893 w 1904163"/>
              <a:gd name="T39" fmla="*/ 1102844 h 2230734"/>
              <a:gd name="T40" fmla="*/ 130857 w 1904163"/>
              <a:gd name="T41" fmla="*/ 1042414 h 2230734"/>
              <a:gd name="T42" fmla="*/ 130857 w 1904163"/>
              <a:gd name="T43" fmla="*/ 971913 h 2230734"/>
              <a:gd name="T44" fmla="*/ 110728 w 1904163"/>
              <a:gd name="T45" fmla="*/ 971913 h 2230734"/>
              <a:gd name="T46" fmla="*/ 110728 w 1904163"/>
              <a:gd name="T47" fmla="*/ 231648 h 2230734"/>
              <a:gd name="T48" fmla="*/ 85563 w 1904163"/>
              <a:gd name="T49" fmla="*/ 231648 h 2230734"/>
              <a:gd name="T50" fmla="*/ 75495 w 1904163"/>
              <a:gd name="T51" fmla="*/ 206467 h 2230734"/>
              <a:gd name="T52" fmla="*/ 70463 w 1904163"/>
              <a:gd name="T53" fmla="*/ 186326 h 2230734"/>
              <a:gd name="T54" fmla="*/ 55362 w 1904163"/>
              <a:gd name="T55" fmla="*/ 135968 h 2230734"/>
              <a:gd name="T56" fmla="*/ 15101 w 1904163"/>
              <a:gd name="T57" fmla="*/ 125896 h 2230734"/>
              <a:gd name="T58" fmla="*/ 0 w 1904163"/>
              <a:gd name="T59" fmla="*/ 0 h 22307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904163" h="2230734">
                <a:moveTo>
                  <a:pt x="1899139" y="2230734"/>
                </a:moveTo>
                <a:lnTo>
                  <a:pt x="1904163" y="2160395"/>
                </a:lnTo>
                <a:lnTo>
                  <a:pt x="1431891" y="2160395"/>
                </a:lnTo>
                <a:lnTo>
                  <a:pt x="1431891" y="2069960"/>
                </a:lnTo>
                <a:lnTo>
                  <a:pt x="1125416" y="2069960"/>
                </a:lnTo>
                <a:lnTo>
                  <a:pt x="1125416" y="1994598"/>
                </a:lnTo>
                <a:lnTo>
                  <a:pt x="1080198" y="1989573"/>
                </a:lnTo>
                <a:lnTo>
                  <a:pt x="1075174" y="1934307"/>
                </a:lnTo>
                <a:lnTo>
                  <a:pt x="391886" y="1929283"/>
                </a:lnTo>
                <a:lnTo>
                  <a:pt x="391886" y="1848896"/>
                </a:lnTo>
                <a:lnTo>
                  <a:pt x="296427" y="1848896"/>
                </a:lnTo>
                <a:lnTo>
                  <a:pt x="296427" y="1778558"/>
                </a:lnTo>
                <a:lnTo>
                  <a:pt x="271306" y="1778558"/>
                </a:lnTo>
                <a:lnTo>
                  <a:pt x="271306" y="1703195"/>
                </a:lnTo>
                <a:lnTo>
                  <a:pt x="246185" y="1703195"/>
                </a:lnTo>
                <a:lnTo>
                  <a:pt x="246185" y="1220874"/>
                </a:lnTo>
                <a:lnTo>
                  <a:pt x="231113" y="1225899"/>
                </a:lnTo>
                <a:lnTo>
                  <a:pt x="231113" y="1150536"/>
                </a:lnTo>
                <a:lnTo>
                  <a:pt x="140677" y="1155560"/>
                </a:lnTo>
                <a:lnTo>
                  <a:pt x="135653" y="1100294"/>
                </a:lnTo>
                <a:lnTo>
                  <a:pt x="130629" y="1040004"/>
                </a:lnTo>
                <a:lnTo>
                  <a:pt x="130629" y="969666"/>
                </a:lnTo>
                <a:lnTo>
                  <a:pt x="110532" y="969666"/>
                </a:lnTo>
                <a:lnTo>
                  <a:pt x="110532" y="231112"/>
                </a:lnTo>
                <a:lnTo>
                  <a:pt x="85411" y="231112"/>
                </a:lnTo>
                <a:lnTo>
                  <a:pt x="75363" y="205991"/>
                </a:lnTo>
                <a:lnTo>
                  <a:pt x="70339" y="185894"/>
                </a:lnTo>
                <a:lnTo>
                  <a:pt x="55266" y="135652"/>
                </a:lnTo>
                <a:lnTo>
                  <a:pt x="15073" y="125604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s-ES" b="1"/>
          </a:p>
        </p:txBody>
      </p:sp>
      <p:sp>
        <p:nvSpPr>
          <p:cNvPr id="50183" name="Freeform 57" descr=" 50183"/>
          <p:cNvSpPr>
            <a:spLocks/>
          </p:cNvSpPr>
          <p:nvPr/>
        </p:nvSpPr>
        <p:spPr bwMode="auto">
          <a:xfrm>
            <a:off x="5384800" y="1604963"/>
            <a:ext cx="2054225" cy="2120900"/>
          </a:xfrm>
          <a:custGeom>
            <a:avLst/>
            <a:gdLst>
              <a:gd name="T0" fmla="*/ 2052590 w 2054888"/>
              <a:gd name="T1" fmla="*/ 2117965 h 2120202"/>
              <a:gd name="T2" fmla="*/ 1816717 w 2054888"/>
              <a:gd name="T3" fmla="*/ 2122995 h 2120202"/>
              <a:gd name="T4" fmla="*/ 1811698 w 2054888"/>
              <a:gd name="T5" fmla="*/ 2067656 h 2120202"/>
              <a:gd name="T6" fmla="*/ 1615974 w 2054888"/>
              <a:gd name="T7" fmla="*/ 2067656 h 2120202"/>
              <a:gd name="T8" fmla="*/ 1620994 w 2054888"/>
              <a:gd name="T9" fmla="*/ 2037472 h 2120202"/>
              <a:gd name="T10" fmla="*/ 1435307 w 2054888"/>
              <a:gd name="T11" fmla="*/ 2037472 h 2120202"/>
              <a:gd name="T12" fmla="*/ 1435307 w 2054888"/>
              <a:gd name="T13" fmla="*/ 1997226 h 2120202"/>
              <a:gd name="T14" fmla="*/ 1269694 w 2054888"/>
              <a:gd name="T15" fmla="*/ 2002257 h 2120202"/>
              <a:gd name="T16" fmla="*/ 1269694 w 2054888"/>
              <a:gd name="T17" fmla="*/ 1977102 h 2120202"/>
              <a:gd name="T18" fmla="*/ 968581 w 2054888"/>
              <a:gd name="T19" fmla="*/ 1977102 h 2120202"/>
              <a:gd name="T20" fmla="*/ 968581 w 2054888"/>
              <a:gd name="T21" fmla="*/ 1926794 h 2120202"/>
              <a:gd name="T22" fmla="*/ 757801 w 2054888"/>
              <a:gd name="T23" fmla="*/ 1926794 h 2120202"/>
              <a:gd name="T24" fmla="*/ 767839 w 2054888"/>
              <a:gd name="T25" fmla="*/ 1886548 h 2120202"/>
              <a:gd name="T26" fmla="*/ 727690 w 2054888"/>
              <a:gd name="T27" fmla="*/ 1886548 h 2120202"/>
              <a:gd name="T28" fmla="*/ 712635 w 2054888"/>
              <a:gd name="T29" fmla="*/ 1861394 h 2120202"/>
              <a:gd name="T30" fmla="*/ 662449 w 2054888"/>
              <a:gd name="T31" fmla="*/ 1861394 h 2120202"/>
              <a:gd name="T32" fmla="*/ 642376 w 2054888"/>
              <a:gd name="T33" fmla="*/ 1826179 h 2120202"/>
              <a:gd name="T34" fmla="*/ 632338 w 2054888"/>
              <a:gd name="T35" fmla="*/ 1795994 h 2120202"/>
              <a:gd name="T36" fmla="*/ 582152 w 2054888"/>
              <a:gd name="T37" fmla="*/ 1780902 h 2120202"/>
              <a:gd name="T38" fmla="*/ 577135 w 2054888"/>
              <a:gd name="T39" fmla="*/ 1735624 h 2120202"/>
              <a:gd name="T40" fmla="*/ 552042 w 2054888"/>
              <a:gd name="T41" fmla="*/ 1705439 h 2120202"/>
              <a:gd name="T42" fmla="*/ 511894 w 2054888"/>
              <a:gd name="T43" fmla="*/ 1655132 h 2120202"/>
              <a:gd name="T44" fmla="*/ 501855 w 2054888"/>
              <a:gd name="T45" fmla="*/ 1544454 h 2120202"/>
              <a:gd name="T46" fmla="*/ 501855 w 2054888"/>
              <a:gd name="T47" fmla="*/ 1544454 h 2120202"/>
              <a:gd name="T48" fmla="*/ 466725 w 2054888"/>
              <a:gd name="T49" fmla="*/ 1509238 h 2120202"/>
              <a:gd name="T50" fmla="*/ 436614 w 2054888"/>
              <a:gd name="T51" fmla="*/ 1468991 h 2120202"/>
              <a:gd name="T52" fmla="*/ 386428 w 2054888"/>
              <a:gd name="T53" fmla="*/ 1438807 h 2120202"/>
              <a:gd name="T54" fmla="*/ 381410 w 2054888"/>
              <a:gd name="T55" fmla="*/ 1297945 h 2120202"/>
              <a:gd name="T56" fmla="*/ 351300 w 2054888"/>
              <a:gd name="T57" fmla="*/ 1292914 h 2120202"/>
              <a:gd name="T58" fmla="*/ 346280 w 2054888"/>
              <a:gd name="T59" fmla="*/ 1162112 h 2120202"/>
              <a:gd name="T60" fmla="*/ 301114 w 2054888"/>
              <a:gd name="T61" fmla="*/ 1126899 h 2120202"/>
              <a:gd name="T62" fmla="*/ 291076 w 2054888"/>
              <a:gd name="T63" fmla="*/ 1061497 h 2120202"/>
              <a:gd name="T64" fmla="*/ 291076 w 2054888"/>
              <a:gd name="T65" fmla="*/ 981006 h 2120202"/>
              <a:gd name="T66" fmla="*/ 271002 w 2054888"/>
              <a:gd name="T67" fmla="*/ 850205 h 2120202"/>
              <a:gd name="T68" fmla="*/ 255945 w 2054888"/>
              <a:gd name="T69" fmla="*/ 789835 h 2120202"/>
              <a:gd name="T70" fmla="*/ 255945 w 2054888"/>
              <a:gd name="T71" fmla="*/ 578540 h 2120202"/>
              <a:gd name="T72" fmla="*/ 235872 w 2054888"/>
              <a:gd name="T73" fmla="*/ 543327 h 2120202"/>
              <a:gd name="T74" fmla="*/ 170631 w 2054888"/>
              <a:gd name="T75" fmla="*/ 513142 h 2120202"/>
              <a:gd name="T76" fmla="*/ 135501 w 2054888"/>
              <a:gd name="T77" fmla="*/ 437679 h 2120202"/>
              <a:gd name="T78" fmla="*/ 125463 w 2054888"/>
              <a:gd name="T79" fmla="*/ 362216 h 2120202"/>
              <a:gd name="T80" fmla="*/ 110407 w 2054888"/>
              <a:gd name="T81" fmla="*/ 296818 h 2120202"/>
              <a:gd name="T82" fmla="*/ 110407 w 2054888"/>
              <a:gd name="T83" fmla="*/ 145893 h 2120202"/>
              <a:gd name="T84" fmla="*/ 50186 w 2054888"/>
              <a:gd name="T85" fmla="*/ 120740 h 2120202"/>
              <a:gd name="T86" fmla="*/ 25093 w 2054888"/>
              <a:gd name="T87" fmla="*/ 55338 h 2120202"/>
              <a:gd name="T88" fmla="*/ 0 w 2054888"/>
              <a:gd name="T89" fmla="*/ 0 h 212020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054888" h="2120202">
                <a:moveTo>
                  <a:pt x="2054888" y="2115178"/>
                </a:moveTo>
                <a:lnTo>
                  <a:pt x="1818751" y="2120202"/>
                </a:lnTo>
                <a:lnTo>
                  <a:pt x="1813727" y="2064936"/>
                </a:lnTo>
                <a:lnTo>
                  <a:pt x="1617784" y="2064936"/>
                </a:lnTo>
                <a:lnTo>
                  <a:pt x="1622809" y="2034791"/>
                </a:lnTo>
                <a:lnTo>
                  <a:pt x="1436914" y="2034791"/>
                </a:lnTo>
                <a:lnTo>
                  <a:pt x="1436914" y="1994598"/>
                </a:lnTo>
                <a:lnTo>
                  <a:pt x="1271116" y="1999622"/>
                </a:lnTo>
                <a:lnTo>
                  <a:pt x="1271116" y="1974501"/>
                </a:lnTo>
                <a:lnTo>
                  <a:pt x="969666" y="1974501"/>
                </a:lnTo>
                <a:lnTo>
                  <a:pt x="969666" y="1924259"/>
                </a:lnTo>
                <a:lnTo>
                  <a:pt x="758650" y="1924259"/>
                </a:lnTo>
                <a:lnTo>
                  <a:pt x="768699" y="1884066"/>
                </a:lnTo>
                <a:lnTo>
                  <a:pt x="728505" y="1884066"/>
                </a:lnTo>
                <a:lnTo>
                  <a:pt x="713433" y="1858945"/>
                </a:lnTo>
                <a:lnTo>
                  <a:pt x="663191" y="1858945"/>
                </a:lnTo>
                <a:lnTo>
                  <a:pt x="643094" y="1823776"/>
                </a:lnTo>
                <a:lnTo>
                  <a:pt x="633046" y="1793631"/>
                </a:lnTo>
                <a:lnTo>
                  <a:pt x="582804" y="1778558"/>
                </a:lnTo>
                <a:lnTo>
                  <a:pt x="577780" y="1733340"/>
                </a:lnTo>
                <a:lnTo>
                  <a:pt x="552659" y="1703195"/>
                </a:lnTo>
                <a:lnTo>
                  <a:pt x="512466" y="1652954"/>
                </a:lnTo>
                <a:lnTo>
                  <a:pt x="502417" y="1542422"/>
                </a:lnTo>
                <a:lnTo>
                  <a:pt x="467248" y="1507252"/>
                </a:lnTo>
                <a:lnTo>
                  <a:pt x="437103" y="1467059"/>
                </a:lnTo>
                <a:lnTo>
                  <a:pt x="386861" y="1436914"/>
                </a:lnTo>
                <a:lnTo>
                  <a:pt x="381837" y="1296237"/>
                </a:lnTo>
                <a:lnTo>
                  <a:pt x="351692" y="1291213"/>
                </a:lnTo>
                <a:lnTo>
                  <a:pt x="346668" y="1160584"/>
                </a:lnTo>
                <a:lnTo>
                  <a:pt x="301450" y="1125415"/>
                </a:lnTo>
                <a:lnTo>
                  <a:pt x="291402" y="1060101"/>
                </a:lnTo>
                <a:lnTo>
                  <a:pt x="291402" y="979714"/>
                </a:lnTo>
                <a:lnTo>
                  <a:pt x="271305" y="849085"/>
                </a:lnTo>
                <a:lnTo>
                  <a:pt x="256233" y="788795"/>
                </a:lnTo>
                <a:lnTo>
                  <a:pt x="256233" y="577780"/>
                </a:lnTo>
                <a:lnTo>
                  <a:pt x="236136" y="542611"/>
                </a:lnTo>
                <a:lnTo>
                  <a:pt x="170822" y="512466"/>
                </a:lnTo>
                <a:lnTo>
                  <a:pt x="135653" y="437103"/>
                </a:lnTo>
                <a:lnTo>
                  <a:pt x="125604" y="361740"/>
                </a:lnTo>
                <a:lnTo>
                  <a:pt x="110532" y="296426"/>
                </a:lnTo>
                <a:lnTo>
                  <a:pt x="110532" y="145701"/>
                </a:lnTo>
                <a:lnTo>
                  <a:pt x="50242" y="120580"/>
                </a:lnTo>
                <a:lnTo>
                  <a:pt x="25121" y="55266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s-ES" b="1"/>
          </a:p>
        </p:txBody>
      </p:sp>
      <p:sp>
        <p:nvSpPr>
          <p:cNvPr id="50184" name="Freeform 58" descr=" 50184"/>
          <p:cNvSpPr>
            <a:spLocks/>
          </p:cNvSpPr>
          <p:nvPr/>
        </p:nvSpPr>
        <p:spPr bwMode="auto">
          <a:xfrm>
            <a:off x="5370513" y="1585913"/>
            <a:ext cx="3019425" cy="2044700"/>
          </a:xfrm>
          <a:custGeom>
            <a:avLst/>
            <a:gdLst>
              <a:gd name="T0" fmla="*/ 0 w 3019530"/>
              <a:gd name="T1" fmla="*/ 0 h 2044840"/>
              <a:gd name="T2" fmla="*/ 107242 w 3019530"/>
              <a:gd name="T3" fmla="*/ 60194 h 2044840"/>
              <a:gd name="T4" fmla="*/ 150145 w 3019530"/>
              <a:gd name="T5" fmla="*/ 95291 h 2044840"/>
              <a:gd name="T6" fmla="*/ 185894 w 3019530"/>
              <a:gd name="T7" fmla="*/ 120388 h 2044840"/>
              <a:gd name="T8" fmla="*/ 228794 w 3019530"/>
              <a:gd name="T9" fmla="*/ 180582 h 2044840"/>
              <a:gd name="T10" fmla="*/ 343215 w 3019530"/>
              <a:gd name="T11" fmla="*/ 235752 h 2044840"/>
              <a:gd name="T12" fmla="*/ 336060 w 3019530"/>
              <a:gd name="T13" fmla="*/ 305971 h 2044840"/>
              <a:gd name="T14" fmla="*/ 350346 w 3019530"/>
              <a:gd name="T15" fmla="*/ 336068 h 2044840"/>
              <a:gd name="T16" fmla="*/ 350346 w 3019530"/>
              <a:gd name="T17" fmla="*/ 376189 h 2044840"/>
              <a:gd name="T18" fmla="*/ 400400 w 3019530"/>
              <a:gd name="T19" fmla="*/ 401276 h 2044840"/>
              <a:gd name="T20" fmla="*/ 400400 w 3019530"/>
              <a:gd name="T21" fmla="*/ 501602 h 2044840"/>
              <a:gd name="T22" fmla="*/ 421865 w 3019530"/>
              <a:gd name="T23" fmla="*/ 571820 h 2044840"/>
              <a:gd name="T24" fmla="*/ 479049 w 3019530"/>
              <a:gd name="T25" fmla="*/ 652063 h 2044840"/>
              <a:gd name="T26" fmla="*/ 529105 w 3019530"/>
              <a:gd name="T27" fmla="*/ 692208 h 2044840"/>
              <a:gd name="T28" fmla="*/ 543415 w 3019530"/>
              <a:gd name="T29" fmla="*/ 732330 h 2044840"/>
              <a:gd name="T30" fmla="*/ 564851 w 3019530"/>
              <a:gd name="T31" fmla="*/ 862742 h 2044840"/>
              <a:gd name="T32" fmla="*/ 600600 w 3019530"/>
              <a:gd name="T33" fmla="*/ 877791 h 2044840"/>
              <a:gd name="T34" fmla="*/ 657811 w 3019530"/>
              <a:gd name="T35" fmla="*/ 877791 h 2044840"/>
              <a:gd name="T36" fmla="*/ 664967 w 3019530"/>
              <a:gd name="T37" fmla="*/ 917912 h 2044840"/>
              <a:gd name="T38" fmla="*/ 715015 w 3019530"/>
              <a:gd name="T39" fmla="*/ 922936 h 2044840"/>
              <a:gd name="T40" fmla="*/ 722152 w 3019530"/>
              <a:gd name="T41" fmla="*/ 963058 h 2044840"/>
              <a:gd name="T42" fmla="*/ 743615 w 3019530"/>
              <a:gd name="T43" fmla="*/ 1053349 h 2044840"/>
              <a:gd name="T44" fmla="*/ 793669 w 3019530"/>
              <a:gd name="T45" fmla="*/ 1053349 h 2044840"/>
              <a:gd name="T46" fmla="*/ 793669 w 3019530"/>
              <a:gd name="T47" fmla="*/ 1133597 h 2044840"/>
              <a:gd name="T48" fmla="*/ 850856 w 3019530"/>
              <a:gd name="T49" fmla="*/ 1153664 h 2044840"/>
              <a:gd name="T50" fmla="*/ 893758 w 3019530"/>
              <a:gd name="T51" fmla="*/ 1188781 h 2044840"/>
              <a:gd name="T52" fmla="*/ 965252 w 3019530"/>
              <a:gd name="T53" fmla="*/ 1223883 h 2044840"/>
              <a:gd name="T54" fmla="*/ 1008155 w 3019530"/>
              <a:gd name="T55" fmla="*/ 1253980 h 2044840"/>
              <a:gd name="T56" fmla="*/ 1008155 w 3019530"/>
              <a:gd name="T57" fmla="*/ 1289101 h 2044840"/>
              <a:gd name="T58" fmla="*/ 1129708 w 3019530"/>
              <a:gd name="T59" fmla="*/ 1289101 h 2044840"/>
              <a:gd name="T60" fmla="*/ 1165478 w 3019530"/>
              <a:gd name="T61" fmla="*/ 1359320 h 2044840"/>
              <a:gd name="T62" fmla="*/ 1308465 w 3019530"/>
              <a:gd name="T63" fmla="*/ 1374368 h 2044840"/>
              <a:gd name="T64" fmla="*/ 1408580 w 3019530"/>
              <a:gd name="T65" fmla="*/ 1369344 h 2044840"/>
              <a:gd name="T66" fmla="*/ 1444329 w 3019530"/>
              <a:gd name="T67" fmla="*/ 1444587 h 2044840"/>
              <a:gd name="T68" fmla="*/ 1501514 w 3019530"/>
              <a:gd name="T69" fmla="*/ 1464659 h 2044840"/>
              <a:gd name="T70" fmla="*/ 1508670 w 3019530"/>
              <a:gd name="T71" fmla="*/ 1529854 h 2044840"/>
              <a:gd name="T72" fmla="*/ 1601626 w 3019530"/>
              <a:gd name="T73" fmla="*/ 1569981 h 2044840"/>
              <a:gd name="T74" fmla="*/ 1651684 w 3019530"/>
              <a:gd name="T75" fmla="*/ 1610120 h 2044840"/>
              <a:gd name="T76" fmla="*/ 1716023 w 3019530"/>
              <a:gd name="T77" fmla="*/ 1675315 h 2044840"/>
              <a:gd name="T78" fmla="*/ 1808980 w 3019530"/>
              <a:gd name="T79" fmla="*/ 1725485 h 2044840"/>
              <a:gd name="T80" fmla="*/ 1830418 w 3019530"/>
              <a:gd name="T81" fmla="*/ 1765606 h 2044840"/>
              <a:gd name="T82" fmla="*/ 1973432 w 3019530"/>
              <a:gd name="T83" fmla="*/ 1765606 h 2044840"/>
              <a:gd name="T84" fmla="*/ 1973432 w 3019530"/>
              <a:gd name="T85" fmla="*/ 1805727 h 2044840"/>
              <a:gd name="T86" fmla="*/ 2037773 w 3019530"/>
              <a:gd name="T87" fmla="*/ 1800727 h 2044840"/>
              <a:gd name="T88" fmla="*/ 2044930 w 3019530"/>
              <a:gd name="T89" fmla="*/ 1840849 h 2044840"/>
              <a:gd name="T90" fmla="*/ 2123577 w 3019530"/>
              <a:gd name="T91" fmla="*/ 1835824 h 2044840"/>
              <a:gd name="T92" fmla="*/ 2123577 w 3019530"/>
              <a:gd name="T93" fmla="*/ 1875957 h 2044840"/>
              <a:gd name="T94" fmla="*/ 2187943 w 3019530"/>
              <a:gd name="T95" fmla="*/ 1875957 h 2044840"/>
              <a:gd name="T96" fmla="*/ 2216536 w 3019530"/>
              <a:gd name="T97" fmla="*/ 1916091 h 2044840"/>
              <a:gd name="T98" fmla="*/ 2431042 w 3019530"/>
              <a:gd name="T99" fmla="*/ 1916091 h 2044840"/>
              <a:gd name="T100" fmla="*/ 2459635 w 3019530"/>
              <a:gd name="T101" fmla="*/ 1931140 h 2044840"/>
              <a:gd name="T102" fmla="*/ 2774237 w 3019530"/>
              <a:gd name="T103" fmla="*/ 1931140 h 2044840"/>
              <a:gd name="T104" fmla="*/ 2781388 w 3019530"/>
              <a:gd name="T105" fmla="*/ 1951188 h 2044840"/>
              <a:gd name="T106" fmla="*/ 2860039 w 3019530"/>
              <a:gd name="T107" fmla="*/ 1951188 h 2044840"/>
              <a:gd name="T108" fmla="*/ 2860039 w 3019530"/>
              <a:gd name="T109" fmla="*/ 1981285 h 2044840"/>
              <a:gd name="T110" fmla="*/ 2960150 w 3019530"/>
              <a:gd name="T111" fmla="*/ 1986310 h 2044840"/>
              <a:gd name="T112" fmla="*/ 2960150 w 3019530"/>
              <a:gd name="T113" fmla="*/ 2011383 h 2044840"/>
              <a:gd name="T114" fmla="*/ 3081695 w 3019530"/>
              <a:gd name="T115" fmla="*/ 2011383 h 2044840"/>
              <a:gd name="T116" fmla="*/ 3081695 w 3019530"/>
              <a:gd name="T117" fmla="*/ 2041480 h 2044840"/>
              <a:gd name="T118" fmla="*/ 4297205 w 3019530"/>
              <a:gd name="T119" fmla="*/ 2041480 h 204484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019530"/>
              <a:gd name="T181" fmla="*/ 0 h 2044840"/>
              <a:gd name="T182" fmla="*/ 3019530 w 3019530"/>
              <a:gd name="T183" fmla="*/ 2044840 h 204484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019530" h="2044840">
                <a:moveTo>
                  <a:pt x="0" y="0"/>
                </a:moveTo>
                <a:lnTo>
                  <a:pt x="75363" y="60290"/>
                </a:lnTo>
                <a:lnTo>
                  <a:pt x="105508" y="95459"/>
                </a:lnTo>
                <a:lnTo>
                  <a:pt x="130629" y="120580"/>
                </a:lnTo>
                <a:lnTo>
                  <a:pt x="160774" y="180870"/>
                </a:lnTo>
                <a:lnTo>
                  <a:pt x="241161" y="236136"/>
                </a:lnTo>
                <a:lnTo>
                  <a:pt x="236137" y="306475"/>
                </a:lnTo>
                <a:lnTo>
                  <a:pt x="246185" y="336620"/>
                </a:lnTo>
                <a:lnTo>
                  <a:pt x="246185" y="376813"/>
                </a:lnTo>
                <a:lnTo>
                  <a:pt x="281354" y="401934"/>
                </a:lnTo>
                <a:lnTo>
                  <a:pt x="281354" y="502418"/>
                </a:lnTo>
                <a:lnTo>
                  <a:pt x="296427" y="572756"/>
                </a:lnTo>
                <a:lnTo>
                  <a:pt x="336620" y="653143"/>
                </a:lnTo>
                <a:lnTo>
                  <a:pt x="371789" y="693336"/>
                </a:lnTo>
                <a:lnTo>
                  <a:pt x="381838" y="733530"/>
                </a:lnTo>
                <a:lnTo>
                  <a:pt x="396910" y="864158"/>
                </a:lnTo>
                <a:lnTo>
                  <a:pt x="422031" y="879231"/>
                </a:lnTo>
                <a:lnTo>
                  <a:pt x="462224" y="879231"/>
                </a:lnTo>
                <a:lnTo>
                  <a:pt x="467249" y="919424"/>
                </a:lnTo>
                <a:lnTo>
                  <a:pt x="502418" y="924448"/>
                </a:lnTo>
                <a:lnTo>
                  <a:pt x="507442" y="964642"/>
                </a:lnTo>
                <a:lnTo>
                  <a:pt x="522515" y="1055077"/>
                </a:lnTo>
                <a:lnTo>
                  <a:pt x="557684" y="1055077"/>
                </a:lnTo>
                <a:lnTo>
                  <a:pt x="557684" y="1135464"/>
                </a:lnTo>
                <a:lnTo>
                  <a:pt x="597877" y="1155560"/>
                </a:lnTo>
                <a:lnTo>
                  <a:pt x="628022" y="1190730"/>
                </a:lnTo>
                <a:lnTo>
                  <a:pt x="678264" y="1225899"/>
                </a:lnTo>
                <a:lnTo>
                  <a:pt x="708409" y="1256044"/>
                </a:lnTo>
                <a:lnTo>
                  <a:pt x="708409" y="1291213"/>
                </a:lnTo>
                <a:lnTo>
                  <a:pt x="793820" y="1291213"/>
                </a:lnTo>
                <a:lnTo>
                  <a:pt x="818941" y="1361552"/>
                </a:lnTo>
                <a:lnTo>
                  <a:pt x="919424" y="1376624"/>
                </a:lnTo>
                <a:lnTo>
                  <a:pt x="989763" y="1371600"/>
                </a:lnTo>
                <a:lnTo>
                  <a:pt x="1014884" y="1446963"/>
                </a:lnTo>
                <a:lnTo>
                  <a:pt x="1055077" y="1467059"/>
                </a:lnTo>
                <a:lnTo>
                  <a:pt x="1060101" y="1532374"/>
                </a:lnTo>
                <a:lnTo>
                  <a:pt x="1125416" y="1572567"/>
                </a:lnTo>
                <a:lnTo>
                  <a:pt x="1160585" y="1612760"/>
                </a:lnTo>
                <a:lnTo>
                  <a:pt x="1205803" y="1678075"/>
                </a:lnTo>
                <a:lnTo>
                  <a:pt x="1271117" y="1728317"/>
                </a:lnTo>
                <a:lnTo>
                  <a:pt x="1286189" y="1768510"/>
                </a:lnTo>
                <a:lnTo>
                  <a:pt x="1386673" y="1768510"/>
                </a:lnTo>
                <a:lnTo>
                  <a:pt x="1386673" y="1808703"/>
                </a:lnTo>
                <a:lnTo>
                  <a:pt x="1431890" y="1803679"/>
                </a:lnTo>
                <a:lnTo>
                  <a:pt x="1436915" y="1843873"/>
                </a:lnTo>
                <a:lnTo>
                  <a:pt x="1492181" y="1838848"/>
                </a:lnTo>
                <a:lnTo>
                  <a:pt x="1492181" y="1879042"/>
                </a:lnTo>
                <a:lnTo>
                  <a:pt x="1537398" y="1879042"/>
                </a:lnTo>
                <a:lnTo>
                  <a:pt x="1557495" y="1919235"/>
                </a:lnTo>
                <a:lnTo>
                  <a:pt x="1708220" y="1919235"/>
                </a:lnTo>
                <a:lnTo>
                  <a:pt x="1728317" y="1934308"/>
                </a:lnTo>
                <a:lnTo>
                  <a:pt x="1949381" y="1934308"/>
                </a:lnTo>
                <a:lnTo>
                  <a:pt x="1954405" y="1954404"/>
                </a:lnTo>
                <a:lnTo>
                  <a:pt x="2009671" y="1954404"/>
                </a:lnTo>
                <a:lnTo>
                  <a:pt x="2009671" y="1984549"/>
                </a:lnTo>
                <a:lnTo>
                  <a:pt x="2080009" y="1989574"/>
                </a:lnTo>
                <a:lnTo>
                  <a:pt x="2080009" y="2014695"/>
                </a:lnTo>
                <a:lnTo>
                  <a:pt x="2165420" y="2014695"/>
                </a:lnTo>
                <a:lnTo>
                  <a:pt x="2165420" y="2044840"/>
                </a:lnTo>
                <a:lnTo>
                  <a:pt x="3019530" y="2044840"/>
                </a:lnTo>
              </a:path>
            </a:pathLst>
          </a:cu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s-ES" b="1"/>
          </a:p>
        </p:txBody>
      </p:sp>
      <p:grpSp>
        <p:nvGrpSpPr>
          <p:cNvPr id="50185" name="Group 36" descr=" 50185"/>
          <p:cNvGrpSpPr>
            <a:grpSpLocks/>
          </p:cNvGrpSpPr>
          <p:nvPr/>
        </p:nvGrpSpPr>
        <p:grpSpPr bwMode="auto">
          <a:xfrm>
            <a:off x="5287963" y="1565275"/>
            <a:ext cx="3448050" cy="2360613"/>
            <a:chOff x="974690" y="3295934"/>
            <a:chExt cx="3447185" cy="2359981"/>
          </a:xfrm>
        </p:grpSpPr>
        <p:grpSp>
          <p:nvGrpSpPr>
            <p:cNvPr id="50238" name="Group 18"/>
            <p:cNvGrpSpPr>
              <a:grpSpLocks/>
            </p:cNvGrpSpPr>
            <p:nvPr/>
          </p:nvGrpSpPr>
          <p:grpSpPr bwMode="auto">
            <a:xfrm>
              <a:off x="974690" y="3295934"/>
              <a:ext cx="76188" cy="2286000"/>
              <a:chOff x="974690" y="3295934"/>
              <a:chExt cx="76188" cy="2286000"/>
            </a:xfrm>
          </p:grpSpPr>
          <p:cxnSp>
            <p:nvCxnSpPr>
              <p:cNvPr id="50248" name="Straight Connector 8"/>
              <p:cNvCxnSpPr>
                <a:cxnSpLocks noChangeShapeType="1"/>
              </p:cNvCxnSpPr>
              <p:nvPr/>
            </p:nvCxnSpPr>
            <p:spPr bwMode="auto">
              <a:xfrm>
                <a:off x="1050878" y="3295934"/>
                <a:ext cx="0" cy="2286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49" name="Straight Connector 12"/>
              <p:cNvCxnSpPr>
                <a:cxnSpLocks noChangeShapeType="1"/>
              </p:cNvCxnSpPr>
              <p:nvPr/>
            </p:nvCxnSpPr>
            <p:spPr bwMode="auto">
              <a:xfrm>
                <a:off x="974690" y="3341077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50" name="Straight Connector 13"/>
              <p:cNvCxnSpPr>
                <a:cxnSpLocks noChangeShapeType="1"/>
              </p:cNvCxnSpPr>
              <p:nvPr/>
            </p:nvCxnSpPr>
            <p:spPr bwMode="auto">
              <a:xfrm>
                <a:off x="974690" y="3778180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51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974690" y="4210259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52" name="Straight Connector 15"/>
              <p:cNvCxnSpPr>
                <a:cxnSpLocks noChangeShapeType="1"/>
              </p:cNvCxnSpPr>
              <p:nvPr/>
            </p:nvCxnSpPr>
            <p:spPr bwMode="auto">
              <a:xfrm>
                <a:off x="974690" y="4647362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53" name="Straight Connector 16"/>
              <p:cNvCxnSpPr>
                <a:cxnSpLocks noChangeShapeType="1"/>
              </p:cNvCxnSpPr>
              <p:nvPr/>
            </p:nvCxnSpPr>
            <p:spPr bwMode="auto">
              <a:xfrm>
                <a:off x="981075" y="5079441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54" name="Straight Connector 17"/>
              <p:cNvCxnSpPr>
                <a:cxnSpLocks noChangeShapeType="1"/>
              </p:cNvCxnSpPr>
              <p:nvPr/>
            </p:nvCxnSpPr>
            <p:spPr bwMode="auto">
              <a:xfrm>
                <a:off x="981075" y="5571808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0239" name="Group 27"/>
            <p:cNvGrpSpPr>
              <a:grpSpLocks/>
            </p:cNvGrpSpPr>
            <p:nvPr/>
          </p:nvGrpSpPr>
          <p:grpSpPr bwMode="auto">
            <a:xfrm>
              <a:off x="1037230" y="5575111"/>
              <a:ext cx="3384645" cy="80804"/>
              <a:chOff x="1037230" y="5575111"/>
              <a:chExt cx="3384645" cy="80804"/>
            </a:xfrm>
          </p:grpSpPr>
          <p:cxnSp>
            <p:nvCxnSpPr>
              <p:cNvPr id="50240" name="Straight Connector 10"/>
              <p:cNvCxnSpPr>
                <a:cxnSpLocks noChangeShapeType="1"/>
              </p:cNvCxnSpPr>
              <p:nvPr/>
            </p:nvCxnSpPr>
            <p:spPr bwMode="auto">
              <a:xfrm>
                <a:off x="1037230" y="5575111"/>
                <a:ext cx="33846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41" name="Straight Connector 20"/>
              <p:cNvCxnSpPr>
                <a:cxnSpLocks noChangeShapeType="1"/>
              </p:cNvCxnSpPr>
              <p:nvPr/>
            </p:nvCxnSpPr>
            <p:spPr bwMode="auto">
              <a:xfrm>
                <a:off x="1050053" y="5591907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42" name="Straight Connector 21"/>
              <p:cNvCxnSpPr>
                <a:cxnSpLocks noChangeShapeType="1"/>
              </p:cNvCxnSpPr>
              <p:nvPr/>
            </p:nvCxnSpPr>
            <p:spPr bwMode="auto">
              <a:xfrm>
                <a:off x="1602712" y="5591907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43" name="Straight Connector 22"/>
              <p:cNvCxnSpPr>
                <a:cxnSpLocks noChangeShapeType="1"/>
              </p:cNvCxnSpPr>
              <p:nvPr/>
            </p:nvCxnSpPr>
            <p:spPr bwMode="auto">
              <a:xfrm>
                <a:off x="2164059" y="5591907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44" name="Straight Connector 23"/>
              <p:cNvCxnSpPr>
                <a:cxnSpLocks noChangeShapeType="1"/>
              </p:cNvCxnSpPr>
              <p:nvPr/>
            </p:nvCxnSpPr>
            <p:spPr bwMode="auto">
              <a:xfrm>
                <a:off x="2716718" y="5591907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45" name="Straight Connector 24"/>
              <p:cNvCxnSpPr>
                <a:cxnSpLocks noChangeShapeType="1"/>
              </p:cNvCxnSpPr>
              <p:nvPr/>
            </p:nvCxnSpPr>
            <p:spPr bwMode="auto">
              <a:xfrm>
                <a:off x="3299522" y="5591907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46" name="Straight Connector 25"/>
              <p:cNvCxnSpPr>
                <a:cxnSpLocks noChangeShapeType="1"/>
              </p:cNvCxnSpPr>
              <p:nvPr/>
            </p:nvCxnSpPr>
            <p:spPr bwMode="auto">
              <a:xfrm>
                <a:off x="3852181" y="5591907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47" name="Straight Connector 26"/>
              <p:cNvCxnSpPr>
                <a:cxnSpLocks noChangeShapeType="1"/>
              </p:cNvCxnSpPr>
              <p:nvPr/>
            </p:nvCxnSpPr>
            <p:spPr bwMode="auto">
              <a:xfrm>
                <a:off x="4404840" y="5591907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0186" name="TextBox 59" descr=" 50186"/>
          <p:cNvSpPr txBox="1">
            <a:spLocks noChangeArrowheads="1"/>
          </p:cNvSpPr>
          <p:nvPr/>
        </p:nvSpPr>
        <p:spPr bwMode="auto">
          <a:xfrm>
            <a:off x="-11113" y="1449388"/>
            <a:ext cx="1030288" cy="259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Aft>
                <a:spcPts val="1600"/>
              </a:spcAft>
            </a:pPr>
            <a:r>
              <a:rPr lang="en-US" sz="1600">
                <a:cs typeface="Arial" charset="0"/>
              </a:rPr>
              <a:t>1.0</a:t>
            </a:r>
          </a:p>
          <a:p>
            <a:pPr algn="r">
              <a:spcAft>
                <a:spcPts val="1600"/>
              </a:spcAft>
            </a:pPr>
            <a:r>
              <a:rPr lang="en-US" sz="1600">
                <a:cs typeface="Arial" charset="0"/>
              </a:rPr>
              <a:t>0.8</a:t>
            </a:r>
          </a:p>
          <a:p>
            <a:pPr algn="r">
              <a:spcAft>
                <a:spcPts val="1600"/>
              </a:spcAft>
            </a:pPr>
            <a:r>
              <a:rPr lang="en-US" sz="1600">
                <a:cs typeface="Arial" charset="0"/>
              </a:rPr>
              <a:t>0.6</a:t>
            </a:r>
          </a:p>
          <a:p>
            <a:pPr algn="r">
              <a:spcAft>
                <a:spcPts val="1600"/>
              </a:spcAft>
            </a:pPr>
            <a:r>
              <a:rPr lang="en-US" sz="1600">
                <a:cs typeface="Arial" charset="0"/>
              </a:rPr>
              <a:t>0.4</a:t>
            </a:r>
          </a:p>
          <a:p>
            <a:pPr algn="r">
              <a:spcAft>
                <a:spcPts val="1600"/>
              </a:spcAft>
            </a:pPr>
            <a:r>
              <a:rPr lang="en-US" sz="1600">
                <a:cs typeface="Arial" charset="0"/>
              </a:rPr>
              <a:t>0.2</a:t>
            </a:r>
          </a:p>
          <a:p>
            <a:pPr algn="r">
              <a:spcAft>
                <a:spcPts val="1600"/>
              </a:spcAft>
            </a:pPr>
            <a:r>
              <a:rPr lang="en-US" sz="1600">
                <a:cs typeface="Arial" charset="0"/>
              </a:rPr>
              <a:t>0</a:t>
            </a:r>
          </a:p>
        </p:txBody>
      </p:sp>
      <p:sp>
        <p:nvSpPr>
          <p:cNvPr id="50187" name="TextBox 60" descr=" 50187"/>
          <p:cNvSpPr txBox="1">
            <a:spLocks noChangeArrowheads="1"/>
          </p:cNvSpPr>
          <p:nvPr/>
        </p:nvSpPr>
        <p:spPr bwMode="auto">
          <a:xfrm>
            <a:off x="893763" y="3867150"/>
            <a:ext cx="3778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>
                <a:cs typeface="Arial" charset="0"/>
              </a:rPr>
              <a:t>0        4        8      12       16     20      24</a:t>
            </a:r>
          </a:p>
          <a:p>
            <a:pPr algn="ctr"/>
            <a:r>
              <a:rPr lang="en-US" sz="1600" dirty="0" smtClean="0">
                <a:cs typeface="Arial" charset="0"/>
              </a:rPr>
              <a:t>PFS, months</a:t>
            </a:r>
            <a:endParaRPr lang="en-US" sz="1600" dirty="0">
              <a:cs typeface="Arial" charset="0"/>
            </a:endParaRPr>
          </a:p>
        </p:txBody>
      </p:sp>
      <p:sp>
        <p:nvSpPr>
          <p:cNvPr id="50188" name="TextBox 61" descr=" 50188"/>
          <p:cNvSpPr txBox="1">
            <a:spLocks noChangeArrowheads="1"/>
          </p:cNvSpPr>
          <p:nvPr/>
        </p:nvSpPr>
        <p:spPr bwMode="auto">
          <a:xfrm>
            <a:off x="4319588" y="1441450"/>
            <a:ext cx="1030287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Aft>
                <a:spcPts val="1600"/>
              </a:spcAft>
            </a:pPr>
            <a:r>
              <a:rPr lang="en-US" sz="1600">
                <a:cs typeface="Arial" charset="0"/>
              </a:rPr>
              <a:t>1.0</a:t>
            </a:r>
          </a:p>
          <a:p>
            <a:pPr algn="r">
              <a:spcAft>
                <a:spcPts val="1600"/>
              </a:spcAft>
            </a:pPr>
            <a:r>
              <a:rPr lang="en-US" sz="1600">
                <a:cs typeface="Arial" charset="0"/>
              </a:rPr>
              <a:t>0.8</a:t>
            </a:r>
          </a:p>
          <a:p>
            <a:pPr algn="r">
              <a:spcAft>
                <a:spcPts val="1600"/>
              </a:spcAft>
            </a:pPr>
            <a:r>
              <a:rPr lang="en-US" sz="1600">
                <a:cs typeface="Arial" charset="0"/>
              </a:rPr>
              <a:t>0.6</a:t>
            </a:r>
          </a:p>
          <a:p>
            <a:pPr algn="r">
              <a:spcAft>
                <a:spcPts val="1600"/>
              </a:spcAft>
            </a:pPr>
            <a:r>
              <a:rPr lang="en-US" sz="1600">
                <a:cs typeface="Arial" charset="0"/>
              </a:rPr>
              <a:t>0.4</a:t>
            </a:r>
          </a:p>
          <a:p>
            <a:pPr algn="r">
              <a:spcAft>
                <a:spcPts val="1600"/>
              </a:spcAft>
            </a:pPr>
            <a:r>
              <a:rPr lang="en-US" sz="1600">
                <a:cs typeface="Arial" charset="0"/>
              </a:rPr>
              <a:t>0.2</a:t>
            </a:r>
          </a:p>
          <a:p>
            <a:pPr algn="r">
              <a:spcAft>
                <a:spcPts val="1600"/>
              </a:spcAft>
            </a:pPr>
            <a:r>
              <a:rPr lang="en-US" sz="1600">
                <a:cs typeface="Arial" charset="0"/>
              </a:rPr>
              <a:t>0</a:t>
            </a:r>
          </a:p>
        </p:txBody>
      </p:sp>
      <p:sp>
        <p:nvSpPr>
          <p:cNvPr id="50189" name="TextBox 62" descr=" 50189"/>
          <p:cNvSpPr txBox="1">
            <a:spLocks noChangeArrowheads="1"/>
          </p:cNvSpPr>
          <p:nvPr/>
        </p:nvSpPr>
        <p:spPr bwMode="auto">
          <a:xfrm>
            <a:off x="5224463" y="3859213"/>
            <a:ext cx="3778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>
                <a:cs typeface="Arial" charset="0"/>
              </a:rPr>
              <a:t>0        4        8      12       16     20      24</a:t>
            </a:r>
          </a:p>
          <a:p>
            <a:pPr algn="ctr"/>
            <a:r>
              <a:rPr lang="en-US" sz="1600" dirty="0">
                <a:cs typeface="Arial" charset="0"/>
              </a:rPr>
              <a:t>PFS , months</a:t>
            </a:r>
          </a:p>
        </p:txBody>
      </p:sp>
      <p:sp>
        <p:nvSpPr>
          <p:cNvPr id="50190" name="TextBox 63" descr=" 50190"/>
          <p:cNvSpPr txBox="1">
            <a:spLocks noChangeArrowheads="1"/>
          </p:cNvSpPr>
          <p:nvPr/>
        </p:nvSpPr>
        <p:spPr bwMode="auto">
          <a:xfrm>
            <a:off x="2365375" y="2714625"/>
            <a:ext cx="1438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cs typeface="Arial" charset="0"/>
              </a:rPr>
              <a:t>HR = 0.44</a:t>
            </a:r>
          </a:p>
          <a:p>
            <a:r>
              <a:rPr lang="en-US" sz="1400" i="1" dirty="0">
                <a:cs typeface="Arial" charset="0"/>
              </a:rPr>
              <a:t>P</a:t>
            </a:r>
            <a:r>
              <a:rPr lang="en-US" sz="1400" dirty="0">
                <a:cs typeface="Arial" charset="0"/>
              </a:rPr>
              <a:t> &lt; .001</a:t>
            </a:r>
          </a:p>
        </p:txBody>
      </p:sp>
      <p:sp>
        <p:nvSpPr>
          <p:cNvPr id="50191" name="TextBox 64" descr=" 50191"/>
          <p:cNvSpPr txBox="1">
            <a:spLocks noChangeArrowheads="1"/>
          </p:cNvSpPr>
          <p:nvPr/>
        </p:nvSpPr>
        <p:spPr bwMode="auto">
          <a:xfrm>
            <a:off x="6994525" y="2570163"/>
            <a:ext cx="1438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cs typeface="Arial" charset="0"/>
              </a:rPr>
              <a:t>HR = 0.55</a:t>
            </a:r>
          </a:p>
          <a:p>
            <a:r>
              <a:rPr lang="en-US" sz="1400" i="1">
                <a:cs typeface="Arial" charset="0"/>
              </a:rPr>
              <a:t>P</a:t>
            </a:r>
            <a:r>
              <a:rPr lang="en-US" sz="1400">
                <a:cs typeface="Arial" charset="0"/>
              </a:rPr>
              <a:t> &lt; .001</a:t>
            </a:r>
          </a:p>
        </p:txBody>
      </p:sp>
      <p:graphicFrame>
        <p:nvGraphicFramePr>
          <p:cNvPr id="61" name="Table 65" descr="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59526"/>
              </p:ext>
            </p:extLst>
          </p:nvPr>
        </p:nvGraphicFramePr>
        <p:xfrm>
          <a:off x="1711325" y="1370013"/>
          <a:ext cx="2576513" cy="8239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9648"/>
                <a:gridCol w="1136865"/>
              </a:tblGrid>
              <a:tr h="51875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POM</a:t>
                      </a:r>
                      <a:r>
                        <a:rPr lang="en-US" sz="1400" b="1" baseline="0" dirty="0" smtClean="0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LoDex (n = 77)</a:t>
                      </a:r>
                      <a:endParaRPr lang="en-US" sz="1400" b="1" dirty="0">
                        <a:solidFill>
                          <a:srgbClr val="00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787" marB="45787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</a:t>
                      </a:r>
                      <a:endParaRPr lang="en-US" sz="1400" b="1" dirty="0">
                        <a:solidFill>
                          <a:srgbClr val="00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787" marB="45787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16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HiDex</a:t>
                      </a:r>
                      <a:r>
                        <a:rPr lang="en-US" sz="1400" b="1" baseline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(n = 35)</a:t>
                      </a:r>
                      <a:endParaRPr lang="en-US" sz="14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787" marB="4578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</a:t>
                      </a:r>
                      <a:endParaRPr lang="en-US" sz="14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787" marB="4578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" name="Table 66" descr="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928917"/>
              </p:ext>
            </p:extLst>
          </p:nvPr>
        </p:nvGraphicFramePr>
        <p:xfrm>
          <a:off x="6115050" y="1370013"/>
          <a:ext cx="2552700" cy="8239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7285"/>
                <a:gridCol w="1105415"/>
              </a:tblGrid>
              <a:tr h="51875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POM</a:t>
                      </a:r>
                      <a:r>
                        <a:rPr lang="en-US" sz="1400" b="1" baseline="0" dirty="0" smtClean="0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LoDex (n = 148)</a:t>
                      </a:r>
                      <a:endParaRPr lang="en-US" sz="1400" b="1" dirty="0">
                        <a:solidFill>
                          <a:srgbClr val="00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8" marR="91448" marT="45787" marB="45787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</a:t>
                      </a:r>
                      <a:endParaRPr lang="en-US" sz="1400" b="1" dirty="0">
                        <a:solidFill>
                          <a:srgbClr val="00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8" marR="91448" marT="45787" marB="45787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16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HiDex</a:t>
                      </a:r>
                      <a:r>
                        <a:rPr lang="en-US" sz="1400" b="1" baseline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(n = 72)</a:t>
                      </a:r>
                      <a:endParaRPr lang="en-US" sz="14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8" marR="91448" marT="45787" marB="4578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</a:t>
                      </a:r>
                      <a:endParaRPr lang="en-US" sz="14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8" marR="91448" marT="45787" marB="4578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02" name="Rectangle 1450" descr=" 50202"/>
          <p:cNvSpPr>
            <a:spLocks noChangeArrowheads="1"/>
          </p:cNvSpPr>
          <p:nvPr/>
        </p:nvSpPr>
        <p:spPr bwMode="auto">
          <a:xfrm rot="-5400000">
            <a:off x="-960437" y="2632075"/>
            <a:ext cx="28273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dirty="0">
                <a:cs typeface="Arial" charset="0"/>
              </a:rPr>
              <a:t>Proportion of Patients</a:t>
            </a:r>
          </a:p>
        </p:txBody>
      </p:sp>
      <p:sp>
        <p:nvSpPr>
          <p:cNvPr id="50203" name="Rectangle 1450" descr=" 50203"/>
          <p:cNvSpPr>
            <a:spLocks noChangeArrowheads="1"/>
          </p:cNvSpPr>
          <p:nvPr/>
        </p:nvSpPr>
        <p:spPr bwMode="auto">
          <a:xfrm rot="-5400000">
            <a:off x="3325019" y="2655094"/>
            <a:ext cx="282733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>
                <a:cs typeface="Arial" charset="0"/>
              </a:rPr>
              <a:t>Proportion of Patients</a:t>
            </a:r>
          </a:p>
        </p:txBody>
      </p:sp>
      <p:sp>
        <p:nvSpPr>
          <p:cNvPr id="50204" name="TextBox 69" descr=" 50204"/>
          <p:cNvSpPr txBox="1">
            <a:spLocks noChangeArrowheads="1"/>
          </p:cNvSpPr>
          <p:nvPr/>
        </p:nvSpPr>
        <p:spPr bwMode="auto">
          <a:xfrm>
            <a:off x="969963" y="1102372"/>
            <a:ext cx="359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cs typeface="Arial" charset="0"/>
              </a:rPr>
              <a:t>del(17p)/t(4;14)</a:t>
            </a:r>
          </a:p>
        </p:txBody>
      </p:sp>
      <p:sp>
        <p:nvSpPr>
          <p:cNvPr id="50205" name="TextBox 70" descr=" 50205"/>
          <p:cNvSpPr txBox="1">
            <a:spLocks noChangeArrowheads="1"/>
          </p:cNvSpPr>
          <p:nvPr/>
        </p:nvSpPr>
        <p:spPr bwMode="auto">
          <a:xfrm>
            <a:off x="5270500" y="1102372"/>
            <a:ext cx="35655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>
                <a:cs typeface="Arial" charset="0"/>
              </a:rPr>
              <a:t>Standard </a:t>
            </a:r>
            <a:r>
              <a:rPr lang="en-US" sz="1400" dirty="0" smtClean="0">
                <a:cs typeface="Arial" charset="0"/>
              </a:rPr>
              <a:t>risk</a:t>
            </a:r>
            <a:endParaRPr lang="en-US" sz="1400" dirty="0">
              <a:cs typeface="Arial" charset="0"/>
            </a:endParaRPr>
          </a:p>
        </p:txBody>
      </p:sp>
      <p:sp>
        <p:nvSpPr>
          <p:cNvPr id="67" name="TextBox 55" descr=" 67"/>
          <p:cNvSpPr txBox="1"/>
          <p:nvPr/>
        </p:nvSpPr>
        <p:spPr>
          <a:xfrm>
            <a:off x="316762" y="4399090"/>
            <a:ext cx="406713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nl-NL" sz="1200" b="1" kern="0" dirty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Dimopoulos MA, et al. </a:t>
            </a:r>
            <a:r>
              <a:rPr lang="en-US" altLang="nl-NL" sz="1200" b="1" i="1" kern="0" dirty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Blood. </a:t>
            </a:r>
            <a:r>
              <a:rPr lang="en-US" altLang="nl-NL" sz="1200" b="1" kern="0" dirty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2013;122: Abstract 408.</a:t>
            </a:r>
          </a:p>
        </p:txBody>
      </p:sp>
      <p:sp>
        <p:nvSpPr>
          <p:cNvPr id="50207" name="TextBox 69" descr=" 50207"/>
          <p:cNvSpPr txBox="1">
            <a:spLocks noChangeArrowheads="1"/>
          </p:cNvSpPr>
          <p:nvPr/>
        </p:nvSpPr>
        <p:spPr bwMode="auto">
          <a:xfrm>
            <a:off x="339215" y="1102372"/>
            <a:ext cx="1454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cs typeface="Arial" charset="0"/>
              </a:rPr>
              <a:t>MM-003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 descr=" 50178"/>
          <p:cNvSpPr txBox="1">
            <a:spLocks/>
          </p:cNvSpPr>
          <p:nvPr/>
        </p:nvSpPr>
        <p:spPr bwMode="auto">
          <a:xfrm>
            <a:off x="0" y="496897"/>
            <a:ext cx="91440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lnSpc>
                <a:spcPct val="85000"/>
              </a:lnSpc>
            </a:pPr>
            <a:r>
              <a:rPr lang="en-US" sz="2800" dirty="0" err="1">
                <a:solidFill>
                  <a:schemeClr val="tx2"/>
                </a:solidFill>
                <a:cs typeface="Arial" charset="0"/>
              </a:rPr>
              <a:t>Pomalidomide</a:t>
            </a:r>
            <a:r>
              <a:rPr lang="en-US" sz="2800" dirty="0">
                <a:solidFill>
                  <a:schemeClr val="tx2"/>
                </a:solidFill>
                <a:cs typeface="Arial" charset="0"/>
              </a:rPr>
              <a:t> Overcomes High Risk </a:t>
            </a:r>
            <a:r>
              <a:rPr lang="en-US" sz="2800" dirty="0" err="1">
                <a:solidFill>
                  <a:schemeClr val="tx2"/>
                </a:solidFill>
                <a:cs typeface="Arial" charset="0"/>
              </a:rPr>
              <a:t>Cytogenetics</a:t>
            </a:r>
            <a:endParaRPr lang="en-US" sz="2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0179" name="Line 34" descr=" 50179"/>
          <p:cNvSpPr>
            <a:spLocks noChangeShapeType="1"/>
          </p:cNvSpPr>
          <p:nvPr/>
        </p:nvSpPr>
        <p:spPr bwMode="auto">
          <a:xfrm>
            <a:off x="0" y="4770007"/>
            <a:ext cx="9144000" cy="0"/>
          </a:xfrm>
          <a:prstGeom prst="line">
            <a:avLst/>
          </a:prstGeom>
          <a:noFill/>
          <a:ln w="19050">
            <a:solidFill>
              <a:srgbClr val="C1C1C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s-ES" b="1"/>
          </a:p>
        </p:txBody>
      </p:sp>
      <p:grpSp>
        <p:nvGrpSpPr>
          <p:cNvPr id="50180" name="Group 37" descr=" 50180"/>
          <p:cNvGrpSpPr>
            <a:grpSpLocks/>
          </p:cNvGrpSpPr>
          <p:nvPr/>
        </p:nvGrpSpPr>
        <p:grpSpPr bwMode="auto">
          <a:xfrm>
            <a:off x="968375" y="1568450"/>
            <a:ext cx="3448050" cy="2355850"/>
            <a:chOff x="974690" y="3295934"/>
            <a:chExt cx="3447185" cy="2354957"/>
          </a:xfrm>
        </p:grpSpPr>
        <p:grpSp>
          <p:nvGrpSpPr>
            <p:cNvPr id="50255" name="Group 38"/>
            <p:cNvGrpSpPr>
              <a:grpSpLocks/>
            </p:cNvGrpSpPr>
            <p:nvPr/>
          </p:nvGrpSpPr>
          <p:grpSpPr bwMode="auto">
            <a:xfrm>
              <a:off x="974690" y="3295934"/>
              <a:ext cx="76188" cy="2286000"/>
              <a:chOff x="974690" y="3295934"/>
              <a:chExt cx="76188" cy="2286000"/>
            </a:xfrm>
          </p:grpSpPr>
          <p:cxnSp>
            <p:nvCxnSpPr>
              <p:cNvPr id="50265" name="Straight Connector 48"/>
              <p:cNvCxnSpPr>
                <a:cxnSpLocks noChangeShapeType="1"/>
              </p:cNvCxnSpPr>
              <p:nvPr/>
            </p:nvCxnSpPr>
            <p:spPr bwMode="auto">
              <a:xfrm>
                <a:off x="1050878" y="3295934"/>
                <a:ext cx="0" cy="2286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66" name="Straight Connector 49"/>
              <p:cNvCxnSpPr>
                <a:cxnSpLocks noChangeShapeType="1"/>
              </p:cNvCxnSpPr>
              <p:nvPr/>
            </p:nvCxnSpPr>
            <p:spPr bwMode="auto">
              <a:xfrm>
                <a:off x="974690" y="3341077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67" name="Straight Connector 50"/>
              <p:cNvCxnSpPr>
                <a:cxnSpLocks noChangeShapeType="1"/>
              </p:cNvCxnSpPr>
              <p:nvPr/>
            </p:nvCxnSpPr>
            <p:spPr bwMode="auto">
              <a:xfrm>
                <a:off x="974690" y="3778180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68" name="Straight Connector 51"/>
              <p:cNvCxnSpPr>
                <a:cxnSpLocks noChangeShapeType="1"/>
              </p:cNvCxnSpPr>
              <p:nvPr/>
            </p:nvCxnSpPr>
            <p:spPr bwMode="auto">
              <a:xfrm>
                <a:off x="974690" y="4210259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69" name="Straight Connector 52"/>
              <p:cNvCxnSpPr>
                <a:cxnSpLocks noChangeShapeType="1"/>
              </p:cNvCxnSpPr>
              <p:nvPr/>
            </p:nvCxnSpPr>
            <p:spPr bwMode="auto">
              <a:xfrm>
                <a:off x="974690" y="4647362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70" name="Straight Connector 53"/>
              <p:cNvCxnSpPr>
                <a:cxnSpLocks noChangeShapeType="1"/>
              </p:cNvCxnSpPr>
              <p:nvPr/>
            </p:nvCxnSpPr>
            <p:spPr bwMode="auto">
              <a:xfrm>
                <a:off x="981075" y="5079441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71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981075" y="5571808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0256" name="Group 39"/>
            <p:cNvGrpSpPr>
              <a:grpSpLocks/>
            </p:cNvGrpSpPr>
            <p:nvPr/>
          </p:nvGrpSpPr>
          <p:grpSpPr bwMode="auto">
            <a:xfrm>
              <a:off x="1037230" y="5575111"/>
              <a:ext cx="3384645" cy="75780"/>
              <a:chOff x="1037230" y="5575111"/>
              <a:chExt cx="3384645" cy="75780"/>
            </a:xfrm>
          </p:grpSpPr>
          <p:cxnSp>
            <p:nvCxnSpPr>
              <p:cNvPr id="50257" name="Straight Connector 40"/>
              <p:cNvCxnSpPr>
                <a:cxnSpLocks noChangeShapeType="1"/>
              </p:cNvCxnSpPr>
              <p:nvPr/>
            </p:nvCxnSpPr>
            <p:spPr bwMode="auto">
              <a:xfrm>
                <a:off x="1037230" y="5575111"/>
                <a:ext cx="33846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58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1050053" y="5586883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59" name="Straight Connector 42"/>
              <p:cNvCxnSpPr>
                <a:cxnSpLocks noChangeShapeType="1"/>
              </p:cNvCxnSpPr>
              <p:nvPr/>
            </p:nvCxnSpPr>
            <p:spPr bwMode="auto">
              <a:xfrm>
                <a:off x="1602712" y="5586883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60" name="Straight Connector 43"/>
              <p:cNvCxnSpPr>
                <a:cxnSpLocks noChangeShapeType="1"/>
              </p:cNvCxnSpPr>
              <p:nvPr/>
            </p:nvCxnSpPr>
            <p:spPr bwMode="auto">
              <a:xfrm>
                <a:off x="2164059" y="5586883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61" name="Straight Connector 44"/>
              <p:cNvCxnSpPr>
                <a:cxnSpLocks noChangeShapeType="1"/>
              </p:cNvCxnSpPr>
              <p:nvPr/>
            </p:nvCxnSpPr>
            <p:spPr bwMode="auto">
              <a:xfrm>
                <a:off x="2716718" y="5586883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62" name="Straight Connector 45"/>
              <p:cNvCxnSpPr>
                <a:cxnSpLocks noChangeShapeType="1"/>
              </p:cNvCxnSpPr>
              <p:nvPr/>
            </p:nvCxnSpPr>
            <p:spPr bwMode="auto">
              <a:xfrm>
                <a:off x="3299522" y="5586883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63" name="Straight Connector 46"/>
              <p:cNvCxnSpPr>
                <a:cxnSpLocks noChangeShapeType="1"/>
              </p:cNvCxnSpPr>
              <p:nvPr/>
            </p:nvCxnSpPr>
            <p:spPr bwMode="auto">
              <a:xfrm>
                <a:off x="3852181" y="5586883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64" name="Straight Connector 47"/>
              <p:cNvCxnSpPr>
                <a:cxnSpLocks noChangeShapeType="1"/>
              </p:cNvCxnSpPr>
              <p:nvPr/>
            </p:nvCxnSpPr>
            <p:spPr bwMode="auto">
              <a:xfrm>
                <a:off x="4404840" y="5586883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0181" name="Freeform 55" descr=" 50181"/>
          <p:cNvSpPr>
            <a:spLocks/>
          </p:cNvSpPr>
          <p:nvPr/>
        </p:nvSpPr>
        <p:spPr bwMode="auto">
          <a:xfrm>
            <a:off x="1017588" y="1590675"/>
            <a:ext cx="2890837" cy="2260600"/>
          </a:xfrm>
          <a:custGeom>
            <a:avLst/>
            <a:gdLst>
              <a:gd name="T0" fmla="*/ 0 w 2888901"/>
              <a:gd name="T1" fmla="*/ 0 h 2260879"/>
              <a:gd name="T2" fmla="*/ 100701 w 2888901"/>
              <a:gd name="T3" fmla="*/ 4999 h 2260879"/>
              <a:gd name="T4" fmla="*/ 100701 w 2888901"/>
              <a:gd name="T5" fmla="*/ 4999 h 2260879"/>
              <a:gd name="T6" fmla="*/ 115084 w 2888901"/>
              <a:gd name="T7" fmla="*/ 125229 h 2260879"/>
              <a:gd name="T8" fmla="*/ 222964 w 2888901"/>
              <a:gd name="T9" fmla="*/ 130229 h 2260879"/>
              <a:gd name="T10" fmla="*/ 222964 w 2888901"/>
              <a:gd name="T11" fmla="*/ 240411 h 2260879"/>
              <a:gd name="T12" fmla="*/ 258924 w 2888901"/>
              <a:gd name="T13" fmla="*/ 340594 h 2260879"/>
              <a:gd name="T14" fmla="*/ 294885 w 2888901"/>
              <a:gd name="T15" fmla="*/ 435754 h 2260879"/>
              <a:gd name="T16" fmla="*/ 395574 w 2888901"/>
              <a:gd name="T17" fmla="*/ 485845 h 2260879"/>
              <a:gd name="T18" fmla="*/ 417147 w 2888901"/>
              <a:gd name="T19" fmla="*/ 500868 h 2260879"/>
              <a:gd name="T20" fmla="*/ 424349 w 2888901"/>
              <a:gd name="T21" fmla="*/ 641120 h 2260879"/>
              <a:gd name="T22" fmla="*/ 438729 w 2888901"/>
              <a:gd name="T23" fmla="*/ 666166 h 2260879"/>
              <a:gd name="T24" fmla="*/ 438729 w 2888901"/>
              <a:gd name="T25" fmla="*/ 736279 h 2260879"/>
              <a:gd name="T26" fmla="*/ 532230 w 2888901"/>
              <a:gd name="T27" fmla="*/ 741285 h 2260879"/>
              <a:gd name="T28" fmla="*/ 532230 w 2888901"/>
              <a:gd name="T29" fmla="*/ 806398 h 2260879"/>
              <a:gd name="T30" fmla="*/ 589772 w 2888901"/>
              <a:gd name="T31" fmla="*/ 816416 h 2260879"/>
              <a:gd name="T32" fmla="*/ 589772 w 2888901"/>
              <a:gd name="T33" fmla="*/ 921599 h 2260879"/>
              <a:gd name="T34" fmla="*/ 654491 w 2888901"/>
              <a:gd name="T35" fmla="*/ 921599 h 2260879"/>
              <a:gd name="T36" fmla="*/ 661694 w 2888901"/>
              <a:gd name="T37" fmla="*/ 1026781 h 2260879"/>
              <a:gd name="T38" fmla="*/ 719236 w 2888901"/>
              <a:gd name="T39" fmla="*/ 1026781 h 2260879"/>
              <a:gd name="T40" fmla="*/ 740816 w 2888901"/>
              <a:gd name="T41" fmla="*/ 1051832 h 2260879"/>
              <a:gd name="T42" fmla="*/ 747994 w 2888901"/>
              <a:gd name="T43" fmla="*/ 1121949 h 2260879"/>
              <a:gd name="T44" fmla="*/ 769576 w 2888901"/>
              <a:gd name="T45" fmla="*/ 1172038 h 2260879"/>
              <a:gd name="T46" fmla="*/ 834302 w 2888901"/>
              <a:gd name="T47" fmla="*/ 1202090 h 2260879"/>
              <a:gd name="T48" fmla="*/ 906237 w 2888901"/>
              <a:gd name="T49" fmla="*/ 1217117 h 2260879"/>
              <a:gd name="T50" fmla="*/ 970960 w 2888901"/>
              <a:gd name="T51" fmla="*/ 1232146 h 2260879"/>
              <a:gd name="T52" fmla="*/ 978162 w 2888901"/>
              <a:gd name="T53" fmla="*/ 1332316 h 2260879"/>
              <a:gd name="T54" fmla="*/ 978162 w 2888901"/>
              <a:gd name="T55" fmla="*/ 1372386 h 2260879"/>
              <a:gd name="T56" fmla="*/ 1107621 w 2888901"/>
              <a:gd name="T57" fmla="*/ 1392423 h 2260879"/>
              <a:gd name="T58" fmla="*/ 1136384 w 2888901"/>
              <a:gd name="T59" fmla="*/ 1477570 h 2260879"/>
              <a:gd name="T60" fmla="*/ 1136384 w 2888901"/>
              <a:gd name="T61" fmla="*/ 1477570 h 2260879"/>
              <a:gd name="T62" fmla="*/ 1193925 w 2888901"/>
              <a:gd name="T63" fmla="*/ 1512632 h 2260879"/>
              <a:gd name="T64" fmla="*/ 1193925 w 2888901"/>
              <a:gd name="T65" fmla="*/ 1512632 h 2260879"/>
              <a:gd name="T66" fmla="*/ 1309005 w 2888901"/>
              <a:gd name="T67" fmla="*/ 1552701 h 2260879"/>
              <a:gd name="T68" fmla="*/ 1373728 w 2888901"/>
              <a:gd name="T69" fmla="*/ 1572734 h 2260879"/>
              <a:gd name="T70" fmla="*/ 1373728 w 2888901"/>
              <a:gd name="T71" fmla="*/ 1617815 h 2260879"/>
              <a:gd name="T72" fmla="*/ 1460035 w 2888901"/>
              <a:gd name="T73" fmla="*/ 1627832 h 2260879"/>
              <a:gd name="T74" fmla="*/ 1503199 w 2888901"/>
              <a:gd name="T75" fmla="*/ 1667902 h 2260879"/>
              <a:gd name="T76" fmla="*/ 1524773 w 2888901"/>
              <a:gd name="T77" fmla="*/ 1697952 h 2260879"/>
              <a:gd name="T78" fmla="*/ 1546354 w 2888901"/>
              <a:gd name="T79" fmla="*/ 1697952 h 2260879"/>
              <a:gd name="T80" fmla="*/ 1546354 w 2888901"/>
              <a:gd name="T81" fmla="*/ 1743029 h 2260879"/>
              <a:gd name="T82" fmla="*/ 1675811 w 2888901"/>
              <a:gd name="T83" fmla="*/ 1738020 h 2260879"/>
              <a:gd name="T84" fmla="*/ 1683000 w 2888901"/>
              <a:gd name="T85" fmla="*/ 1778091 h 2260879"/>
              <a:gd name="T86" fmla="*/ 1776504 w 2888901"/>
              <a:gd name="T87" fmla="*/ 1778091 h 2260879"/>
              <a:gd name="T88" fmla="*/ 1805267 w 2888901"/>
              <a:gd name="T89" fmla="*/ 1803135 h 2260879"/>
              <a:gd name="T90" fmla="*/ 1870007 w 2888901"/>
              <a:gd name="T91" fmla="*/ 1808142 h 2260879"/>
              <a:gd name="T92" fmla="*/ 1884385 w 2888901"/>
              <a:gd name="T93" fmla="*/ 1848212 h 2260879"/>
              <a:gd name="T94" fmla="*/ 1934726 w 2888901"/>
              <a:gd name="T95" fmla="*/ 1893294 h 2260879"/>
              <a:gd name="T96" fmla="*/ 1999467 w 2888901"/>
              <a:gd name="T97" fmla="*/ 1898301 h 2260879"/>
              <a:gd name="T98" fmla="*/ 2049810 w 2888901"/>
              <a:gd name="T99" fmla="*/ 1928352 h 2260879"/>
              <a:gd name="T100" fmla="*/ 2071391 w 2888901"/>
              <a:gd name="T101" fmla="*/ 1983449 h 2260879"/>
              <a:gd name="T102" fmla="*/ 2236815 w 2888901"/>
              <a:gd name="T103" fmla="*/ 1983449 h 2260879"/>
              <a:gd name="T104" fmla="*/ 2244001 w 2888901"/>
              <a:gd name="T105" fmla="*/ 2028527 h 2260879"/>
              <a:gd name="T106" fmla="*/ 2344693 w 2888901"/>
              <a:gd name="T107" fmla="*/ 2028527 h 2260879"/>
              <a:gd name="T108" fmla="*/ 2351889 w 2888901"/>
              <a:gd name="T109" fmla="*/ 2058576 h 2260879"/>
              <a:gd name="T110" fmla="*/ 2689922 w 2888901"/>
              <a:gd name="T111" fmla="*/ 2063591 h 2260879"/>
              <a:gd name="T112" fmla="*/ 2740267 w 2888901"/>
              <a:gd name="T113" fmla="*/ 2078614 h 2260879"/>
              <a:gd name="T114" fmla="*/ 2876926 w 2888901"/>
              <a:gd name="T115" fmla="*/ 2083620 h 2260879"/>
              <a:gd name="T116" fmla="*/ 2876926 w 2888901"/>
              <a:gd name="T117" fmla="*/ 2138715 h 2260879"/>
              <a:gd name="T118" fmla="*/ 4135571 w 2888901"/>
              <a:gd name="T119" fmla="*/ 2138715 h 2260879"/>
              <a:gd name="T120" fmla="*/ 4135571 w 2888901"/>
              <a:gd name="T121" fmla="*/ 2253915 h 226087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888901"/>
              <a:gd name="T184" fmla="*/ 0 h 2260879"/>
              <a:gd name="T185" fmla="*/ 2888901 w 2888901"/>
              <a:gd name="T186" fmla="*/ 2260879 h 2260879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888901" h="2260879">
                <a:moveTo>
                  <a:pt x="0" y="0"/>
                </a:moveTo>
                <a:lnTo>
                  <a:pt x="70339" y="5024"/>
                </a:lnTo>
                <a:lnTo>
                  <a:pt x="80387" y="125605"/>
                </a:lnTo>
                <a:lnTo>
                  <a:pt x="155749" y="130629"/>
                </a:lnTo>
                <a:lnTo>
                  <a:pt x="155749" y="241161"/>
                </a:lnTo>
                <a:lnTo>
                  <a:pt x="180870" y="341644"/>
                </a:lnTo>
                <a:lnTo>
                  <a:pt x="205991" y="437104"/>
                </a:lnTo>
                <a:lnTo>
                  <a:pt x="276330" y="487345"/>
                </a:lnTo>
                <a:lnTo>
                  <a:pt x="291402" y="502418"/>
                </a:lnTo>
                <a:lnTo>
                  <a:pt x="296426" y="643095"/>
                </a:lnTo>
                <a:lnTo>
                  <a:pt x="306475" y="668216"/>
                </a:lnTo>
                <a:lnTo>
                  <a:pt x="306475" y="738554"/>
                </a:lnTo>
                <a:lnTo>
                  <a:pt x="371789" y="743578"/>
                </a:lnTo>
                <a:lnTo>
                  <a:pt x="371789" y="808893"/>
                </a:lnTo>
                <a:lnTo>
                  <a:pt x="411982" y="818941"/>
                </a:lnTo>
                <a:lnTo>
                  <a:pt x="411982" y="924449"/>
                </a:lnTo>
                <a:lnTo>
                  <a:pt x="457200" y="924449"/>
                </a:lnTo>
                <a:lnTo>
                  <a:pt x="462224" y="1029956"/>
                </a:lnTo>
                <a:lnTo>
                  <a:pt x="502418" y="1029956"/>
                </a:lnTo>
                <a:lnTo>
                  <a:pt x="517490" y="1055077"/>
                </a:lnTo>
                <a:lnTo>
                  <a:pt x="522514" y="1125416"/>
                </a:lnTo>
                <a:lnTo>
                  <a:pt x="537587" y="1175657"/>
                </a:lnTo>
                <a:lnTo>
                  <a:pt x="582804" y="1205802"/>
                </a:lnTo>
                <a:lnTo>
                  <a:pt x="633046" y="1220875"/>
                </a:lnTo>
                <a:lnTo>
                  <a:pt x="678264" y="1235947"/>
                </a:lnTo>
                <a:lnTo>
                  <a:pt x="683288" y="1336431"/>
                </a:lnTo>
                <a:lnTo>
                  <a:pt x="683288" y="1376624"/>
                </a:lnTo>
                <a:lnTo>
                  <a:pt x="773723" y="1396721"/>
                </a:lnTo>
                <a:lnTo>
                  <a:pt x="793820" y="1482132"/>
                </a:lnTo>
                <a:lnTo>
                  <a:pt x="834013" y="1517301"/>
                </a:lnTo>
                <a:lnTo>
                  <a:pt x="914400" y="1557495"/>
                </a:lnTo>
                <a:lnTo>
                  <a:pt x="959618" y="1577591"/>
                </a:lnTo>
                <a:lnTo>
                  <a:pt x="959618" y="1622809"/>
                </a:lnTo>
                <a:lnTo>
                  <a:pt x="1019908" y="1632857"/>
                </a:lnTo>
                <a:lnTo>
                  <a:pt x="1050053" y="1673051"/>
                </a:lnTo>
                <a:lnTo>
                  <a:pt x="1065125" y="1703196"/>
                </a:lnTo>
                <a:lnTo>
                  <a:pt x="1080198" y="1703196"/>
                </a:lnTo>
                <a:lnTo>
                  <a:pt x="1080198" y="1748413"/>
                </a:lnTo>
                <a:lnTo>
                  <a:pt x="1170633" y="1743389"/>
                </a:lnTo>
                <a:lnTo>
                  <a:pt x="1175657" y="1783583"/>
                </a:lnTo>
                <a:lnTo>
                  <a:pt x="1240971" y="1783583"/>
                </a:lnTo>
                <a:lnTo>
                  <a:pt x="1261068" y="1808704"/>
                </a:lnTo>
                <a:lnTo>
                  <a:pt x="1306286" y="1813728"/>
                </a:lnTo>
                <a:lnTo>
                  <a:pt x="1316334" y="1853921"/>
                </a:lnTo>
                <a:lnTo>
                  <a:pt x="1351503" y="1899139"/>
                </a:lnTo>
                <a:lnTo>
                  <a:pt x="1396721" y="1904163"/>
                </a:lnTo>
                <a:lnTo>
                  <a:pt x="1431890" y="1934308"/>
                </a:lnTo>
                <a:lnTo>
                  <a:pt x="1446963" y="1989574"/>
                </a:lnTo>
                <a:lnTo>
                  <a:pt x="1562519" y="1989574"/>
                </a:lnTo>
                <a:lnTo>
                  <a:pt x="1567543" y="2034791"/>
                </a:lnTo>
                <a:lnTo>
                  <a:pt x="1637881" y="2034791"/>
                </a:lnTo>
                <a:lnTo>
                  <a:pt x="1642906" y="2064936"/>
                </a:lnTo>
                <a:lnTo>
                  <a:pt x="1879042" y="2069961"/>
                </a:lnTo>
                <a:lnTo>
                  <a:pt x="1914211" y="2085033"/>
                </a:lnTo>
                <a:lnTo>
                  <a:pt x="2009670" y="2090057"/>
                </a:lnTo>
                <a:lnTo>
                  <a:pt x="2009670" y="2145323"/>
                </a:lnTo>
                <a:lnTo>
                  <a:pt x="2888901" y="2145323"/>
                </a:lnTo>
                <a:lnTo>
                  <a:pt x="2888901" y="2260879"/>
                </a:lnTo>
              </a:path>
            </a:pathLst>
          </a:cu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s-ES" b="1"/>
          </a:p>
        </p:txBody>
      </p:sp>
      <p:sp>
        <p:nvSpPr>
          <p:cNvPr id="50182" name="Freeform 56" descr=" 50182"/>
          <p:cNvSpPr>
            <a:spLocks/>
          </p:cNvSpPr>
          <p:nvPr/>
        </p:nvSpPr>
        <p:spPr bwMode="auto">
          <a:xfrm>
            <a:off x="1057275" y="1604963"/>
            <a:ext cx="1905000" cy="2232025"/>
          </a:xfrm>
          <a:custGeom>
            <a:avLst/>
            <a:gdLst>
              <a:gd name="T0" fmla="*/ 1902481 w 1904163"/>
              <a:gd name="T1" fmla="*/ 2235902 h 2230734"/>
              <a:gd name="T2" fmla="*/ 1907513 w 1904163"/>
              <a:gd name="T3" fmla="*/ 2165400 h 2230734"/>
              <a:gd name="T4" fmla="*/ 1434410 w 1904163"/>
              <a:gd name="T5" fmla="*/ 2165400 h 2230734"/>
              <a:gd name="T6" fmla="*/ 1434410 w 1904163"/>
              <a:gd name="T7" fmla="*/ 2074756 h 2230734"/>
              <a:gd name="T8" fmla="*/ 1127396 w 1904163"/>
              <a:gd name="T9" fmla="*/ 2074756 h 2230734"/>
              <a:gd name="T10" fmla="*/ 1127396 w 1904163"/>
              <a:gd name="T11" fmla="*/ 1999219 h 2230734"/>
              <a:gd name="T12" fmla="*/ 1082098 w 1904163"/>
              <a:gd name="T13" fmla="*/ 1994182 h 2230734"/>
              <a:gd name="T14" fmla="*/ 1077066 w 1904163"/>
              <a:gd name="T15" fmla="*/ 1938788 h 2230734"/>
              <a:gd name="T16" fmla="*/ 392574 w 1904163"/>
              <a:gd name="T17" fmla="*/ 1933753 h 2230734"/>
              <a:gd name="T18" fmla="*/ 392574 w 1904163"/>
              <a:gd name="T19" fmla="*/ 1853180 h 2230734"/>
              <a:gd name="T20" fmla="*/ 296947 w 1904163"/>
              <a:gd name="T21" fmla="*/ 1853180 h 2230734"/>
              <a:gd name="T22" fmla="*/ 296947 w 1904163"/>
              <a:gd name="T23" fmla="*/ 1782679 h 2230734"/>
              <a:gd name="T24" fmla="*/ 271782 w 1904163"/>
              <a:gd name="T25" fmla="*/ 1782679 h 2230734"/>
              <a:gd name="T26" fmla="*/ 271782 w 1904163"/>
              <a:gd name="T27" fmla="*/ 1707141 h 2230734"/>
              <a:gd name="T28" fmla="*/ 246617 w 1904163"/>
              <a:gd name="T29" fmla="*/ 1707141 h 2230734"/>
              <a:gd name="T30" fmla="*/ 246617 w 1904163"/>
              <a:gd name="T31" fmla="*/ 1223703 h 2230734"/>
              <a:gd name="T32" fmla="*/ 231521 w 1904163"/>
              <a:gd name="T33" fmla="*/ 1228739 h 2230734"/>
              <a:gd name="T34" fmla="*/ 231521 w 1904163"/>
              <a:gd name="T35" fmla="*/ 1153202 h 2230734"/>
              <a:gd name="T36" fmla="*/ 140925 w 1904163"/>
              <a:gd name="T37" fmla="*/ 1158238 h 2230734"/>
              <a:gd name="T38" fmla="*/ 135893 w 1904163"/>
              <a:gd name="T39" fmla="*/ 1102844 h 2230734"/>
              <a:gd name="T40" fmla="*/ 130857 w 1904163"/>
              <a:gd name="T41" fmla="*/ 1042414 h 2230734"/>
              <a:gd name="T42" fmla="*/ 130857 w 1904163"/>
              <a:gd name="T43" fmla="*/ 971913 h 2230734"/>
              <a:gd name="T44" fmla="*/ 110728 w 1904163"/>
              <a:gd name="T45" fmla="*/ 971913 h 2230734"/>
              <a:gd name="T46" fmla="*/ 110728 w 1904163"/>
              <a:gd name="T47" fmla="*/ 231648 h 2230734"/>
              <a:gd name="T48" fmla="*/ 85563 w 1904163"/>
              <a:gd name="T49" fmla="*/ 231648 h 2230734"/>
              <a:gd name="T50" fmla="*/ 75495 w 1904163"/>
              <a:gd name="T51" fmla="*/ 206467 h 2230734"/>
              <a:gd name="T52" fmla="*/ 70463 w 1904163"/>
              <a:gd name="T53" fmla="*/ 186326 h 2230734"/>
              <a:gd name="T54" fmla="*/ 55362 w 1904163"/>
              <a:gd name="T55" fmla="*/ 135968 h 2230734"/>
              <a:gd name="T56" fmla="*/ 15101 w 1904163"/>
              <a:gd name="T57" fmla="*/ 125896 h 2230734"/>
              <a:gd name="T58" fmla="*/ 0 w 1904163"/>
              <a:gd name="T59" fmla="*/ 0 h 22307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904163" h="2230734">
                <a:moveTo>
                  <a:pt x="1899139" y="2230734"/>
                </a:moveTo>
                <a:lnTo>
                  <a:pt x="1904163" y="2160395"/>
                </a:lnTo>
                <a:lnTo>
                  <a:pt x="1431891" y="2160395"/>
                </a:lnTo>
                <a:lnTo>
                  <a:pt x="1431891" y="2069960"/>
                </a:lnTo>
                <a:lnTo>
                  <a:pt x="1125416" y="2069960"/>
                </a:lnTo>
                <a:lnTo>
                  <a:pt x="1125416" y="1994598"/>
                </a:lnTo>
                <a:lnTo>
                  <a:pt x="1080198" y="1989573"/>
                </a:lnTo>
                <a:lnTo>
                  <a:pt x="1075174" y="1934307"/>
                </a:lnTo>
                <a:lnTo>
                  <a:pt x="391886" y="1929283"/>
                </a:lnTo>
                <a:lnTo>
                  <a:pt x="391886" y="1848896"/>
                </a:lnTo>
                <a:lnTo>
                  <a:pt x="296427" y="1848896"/>
                </a:lnTo>
                <a:lnTo>
                  <a:pt x="296427" y="1778558"/>
                </a:lnTo>
                <a:lnTo>
                  <a:pt x="271306" y="1778558"/>
                </a:lnTo>
                <a:lnTo>
                  <a:pt x="271306" y="1703195"/>
                </a:lnTo>
                <a:lnTo>
                  <a:pt x="246185" y="1703195"/>
                </a:lnTo>
                <a:lnTo>
                  <a:pt x="246185" y="1220874"/>
                </a:lnTo>
                <a:lnTo>
                  <a:pt x="231113" y="1225899"/>
                </a:lnTo>
                <a:lnTo>
                  <a:pt x="231113" y="1150536"/>
                </a:lnTo>
                <a:lnTo>
                  <a:pt x="140677" y="1155560"/>
                </a:lnTo>
                <a:lnTo>
                  <a:pt x="135653" y="1100294"/>
                </a:lnTo>
                <a:lnTo>
                  <a:pt x="130629" y="1040004"/>
                </a:lnTo>
                <a:lnTo>
                  <a:pt x="130629" y="969666"/>
                </a:lnTo>
                <a:lnTo>
                  <a:pt x="110532" y="969666"/>
                </a:lnTo>
                <a:lnTo>
                  <a:pt x="110532" y="231112"/>
                </a:lnTo>
                <a:lnTo>
                  <a:pt x="85411" y="231112"/>
                </a:lnTo>
                <a:lnTo>
                  <a:pt x="75363" y="205991"/>
                </a:lnTo>
                <a:lnTo>
                  <a:pt x="70339" y="185894"/>
                </a:lnTo>
                <a:lnTo>
                  <a:pt x="55266" y="135652"/>
                </a:lnTo>
                <a:lnTo>
                  <a:pt x="15073" y="125604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s-ES" b="1"/>
          </a:p>
        </p:txBody>
      </p:sp>
      <p:sp>
        <p:nvSpPr>
          <p:cNvPr id="50183" name="Freeform 57" descr=" 50183"/>
          <p:cNvSpPr>
            <a:spLocks/>
          </p:cNvSpPr>
          <p:nvPr/>
        </p:nvSpPr>
        <p:spPr bwMode="auto">
          <a:xfrm>
            <a:off x="5384800" y="1604963"/>
            <a:ext cx="2054225" cy="2120900"/>
          </a:xfrm>
          <a:custGeom>
            <a:avLst/>
            <a:gdLst>
              <a:gd name="T0" fmla="*/ 2052590 w 2054888"/>
              <a:gd name="T1" fmla="*/ 2117965 h 2120202"/>
              <a:gd name="T2" fmla="*/ 1816717 w 2054888"/>
              <a:gd name="T3" fmla="*/ 2122995 h 2120202"/>
              <a:gd name="T4" fmla="*/ 1811698 w 2054888"/>
              <a:gd name="T5" fmla="*/ 2067656 h 2120202"/>
              <a:gd name="T6" fmla="*/ 1615974 w 2054888"/>
              <a:gd name="T7" fmla="*/ 2067656 h 2120202"/>
              <a:gd name="T8" fmla="*/ 1620994 w 2054888"/>
              <a:gd name="T9" fmla="*/ 2037472 h 2120202"/>
              <a:gd name="T10" fmla="*/ 1435307 w 2054888"/>
              <a:gd name="T11" fmla="*/ 2037472 h 2120202"/>
              <a:gd name="T12" fmla="*/ 1435307 w 2054888"/>
              <a:gd name="T13" fmla="*/ 1997226 h 2120202"/>
              <a:gd name="T14" fmla="*/ 1269694 w 2054888"/>
              <a:gd name="T15" fmla="*/ 2002257 h 2120202"/>
              <a:gd name="T16" fmla="*/ 1269694 w 2054888"/>
              <a:gd name="T17" fmla="*/ 1977102 h 2120202"/>
              <a:gd name="T18" fmla="*/ 968581 w 2054888"/>
              <a:gd name="T19" fmla="*/ 1977102 h 2120202"/>
              <a:gd name="T20" fmla="*/ 968581 w 2054888"/>
              <a:gd name="T21" fmla="*/ 1926794 h 2120202"/>
              <a:gd name="T22" fmla="*/ 757801 w 2054888"/>
              <a:gd name="T23" fmla="*/ 1926794 h 2120202"/>
              <a:gd name="T24" fmla="*/ 767839 w 2054888"/>
              <a:gd name="T25" fmla="*/ 1886548 h 2120202"/>
              <a:gd name="T26" fmla="*/ 727690 w 2054888"/>
              <a:gd name="T27" fmla="*/ 1886548 h 2120202"/>
              <a:gd name="T28" fmla="*/ 712635 w 2054888"/>
              <a:gd name="T29" fmla="*/ 1861394 h 2120202"/>
              <a:gd name="T30" fmla="*/ 662449 w 2054888"/>
              <a:gd name="T31" fmla="*/ 1861394 h 2120202"/>
              <a:gd name="T32" fmla="*/ 642376 w 2054888"/>
              <a:gd name="T33" fmla="*/ 1826179 h 2120202"/>
              <a:gd name="T34" fmla="*/ 632338 w 2054888"/>
              <a:gd name="T35" fmla="*/ 1795994 h 2120202"/>
              <a:gd name="T36" fmla="*/ 582152 w 2054888"/>
              <a:gd name="T37" fmla="*/ 1780902 h 2120202"/>
              <a:gd name="T38" fmla="*/ 577135 w 2054888"/>
              <a:gd name="T39" fmla="*/ 1735624 h 2120202"/>
              <a:gd name="T40" fmla="*/ 552042 w 2054888"/>
              <a:gd name="T41" fmla="*/ 1705439 h 2120202"/>
              <a:gd name="T42" fmla="*/ 511894 w 2054888"/>
              <a:gd name="T43" fmla="*/ 1655132 h 2120202"/>
              <a:gd name="T44" fmla="*/ 501855 w 2054888"/>
              <a:gd name="T45" fmla="*/ 1544454 h 2120202"/>
              <a:gd name="T46" fmla="*/ 501855 w 2054888"/>
              <a:gd name="T47" fmla="*/ 1544454 h 2120202"/>
              <a:gd name="T48" fmla="*/ 466725 w 2054888"/>
              <a:gd name="T49" fmla="*/ 1509238 h 2120202"/>
              <a:gd name="T50" fmla="*/ 436614 w 2054888"/>
              <a:gd name="T51" fmla="*/ 1468991 h 2120202"/>
              <a:gd name="T52" fmla="*/ 386428 w 2054888"/>
              <a:gd name="T53" fmla="*/ 1438807 h 2120202"/>
              <a:gd name="T54" fmla="*/ 381410 w 2054888"/>
              <a:gd name="T55" fmla="*/ 1297945 h 2120202"/>
              <a:gd name="T56" fmla="*/ 351300 w 2054888"/>
              <a:gd name="T57" fmla="*/ 1292914 h 2120202"/>
              <a:gd name="T58" fmla="*/ 346280 w 2054888"/>
              <a:gd name="T59" fmla="*/ 1162112 h 2120202"/>
              <a:gd name="T60" fmla="*/ 301114 w 2054888"/>
              <a:gd name="T61" fmla="*/ 1126899 h 2120202"/>
              <a:gd name="T62" fmla="*/ 291076 w 2054888"/>
              <a:gd name="T63" fmla="*/ 1061497 h 2120202"/>
              <a:gd name="T64" fmla="*/ 291076 w 2054888"/>
              <a:gd name="T65" fmla="*/ 981006 h 2120202"/>
              <a:gd name="T66" fmla="*/ 271002 w 2054888"/>
              <a:gd name="T67" fmla="*/ 850205 h 2120202"/>
              <a:gd name="T68" fmla="*/ 255945 w 2054888"/>
              <a:gd name="T69" fmla="*/ 789835 h 2120202"/>
              <a:gd name="T70" fmla="*/ 255945 w 2054888"/>
              <a:gd name="T71" fmla="*/ 578540 h 2120202"/>
              <a:gd name="T72" fmla="*/ 235872 w 2054888"/>
              <a:gd name="T73" fmla="*/ 543327 h 2120202"/>
              <a:gd name="T74" fmla="*/ 170631 w 2054888"/>
              <a:gd name="T75" fmla="*/ 513142 h 2120202"/>
              <a:gd name="T76" fmla="*/ 135501 w 2054888"/>
              <a:gd name="T77" fmla="*/ 437679 h 2120202"/>
              <a:gd name="T78" fmla="*/ 125463 w 2054888"/>
              <a:gd name="T79" fmla="*/ 362216 h 2120202"/>
              <a:gd name="T80" fmla="*/ 110407 w 2054888"/>
              <a:gd name="T81" fmla="*/ 296818 h 2120202"/>
              <a:gd name="T82" fmla="*/ 110407 w 2054888"/>
              <a:gd name="T83" fmla="*/ 145893 h 2120202"/>
              <a:gd name="T84" fmla="*/ 50186 w 2054888"/>
              <a:gd name="T85" fmla="*/ 120740 h 2120202"/>
              <a:gd name="T86" fmla="*/ 25093 w 2054888"/>
              <a:gd name="T87" fmla="*/ 55338 h 2120202"/>
              <a:gd name="T88" fmla="*/ 0 w 2054888"/>
              <a:gd name="T89" fmla="*/ 0 h 212020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054888" h="2120202">
                <a:moveTo>
                  <a:pt x="2054888" y="2115178"/>
                </a:moveTo>
                <a:lnTo>
                  <a:pt x="1818751" y="2120202"/>
                </a:lnTo>
                <a:lnTo>
                  <a:pt x="1813727" y="2064936"/>
                </a:lnTo>
                <a:lnTo>
                  <a:pt x="1617784" y="2064936"/>
                </a:lnTo>
                <a:lnTo>
                  <a:pt x="1622809" y="2034791"/>
                </a:lnTo>
                <a:lnTo>
                  <a:pt x="1436914" y="2034791"/>
                </a:lnTo>
                <a:lnTo>
                  <a:pt x="1436914" y="1994598"/>
                </a:lnTo>
                <a:lnTo>
                  <a:pt x="1271116" y="1999622"/>
                </a:lnTo>
                <a:lnTo>
                  <a:pt x="1271116" y="1974501"/>
                </a:lnTo>
                <a:lnTo>
                  <a:pt x="969666" y="1974501"/>
                </a:lnTo>
                <a:lnTo>
                  <a:pt x="969666" y="1924259"/>
                </a:lnTo>
                <a:lnTo>
                  <a:pt x="758650" y="1924259"/>
                </a:lnTo>
                <a:lnTo>
                  <a:pt x="768699" y="1884066"/>
                </a:lnTo>
                <a:lnTo>
                  <a:pt x="728505" y="1884066"/>
                </a:lnTo>
                <a:lnTo>
                  <a:pt x="713433" y="1858945"/>
                </a:lnTo>
                <a:lnTo>
                  <a:pt x="663191" y="1858945"/>
                </a:lnTo>
                <a:lnTo>
                  <a:pt x="643094" y="1823776"/>
                </a:lnTo>
                <a:lnTo>
                  <a:pt x="633046" y="1793631"/>
                </a:lnTo>
                <a:lnTo>
                  <a:pt x="582804" y="1778558"/>
                </a:lnTo>
                <a:lnTo>
                  <a:pt x="577780" y="1733340"/>
                </a:lnTo>
                <a:lnTo>
                  <a:pt x="552659" y="1703195"/>
                </a:lnTo>
                <a:lnTo>
                  <a:pt x="512466" y="1652954"/>
                </a:lnTo>
                <a:lnTo>
                  <a:pt x="502417" y="1542422"/>
                </a:lnTo>
                <a:lnTo>
                  <a:pt x="467248" y="1507252"/>
                </a:lnTo>
                <a:lnTo>
                  <a:pt x="437103" y="1467059"/>
                </a:lnTo>
                <a:lnTo>
                  <a:pt x="386861" y="1436914"/>
                </a:lnTo>
                <a:lnTo>
                  <a:pt x="381837" y="1296237"/>
                </a:lnTo>
                <a:lnTo>
                  <a:pt x="351692" y="1291213"/>
                </a:lnTo>
                <a:lnTo>
                  <a:pt x="346668" y="1160584"/>
                </a:lnTo>
                <a:lnTo>
                  <a:pt x="301450" y="1125415"/>
                </a:lnTo>
                <a:lnTo>
                  <a:pt x="291402" y="1060101"/>
                </a:lnTo>
                <a:lnTo>
                  <a:pt x="291402" y="979714"/>
                </a:lnTo>
                <a:lnTo>
                  <a:pt x="271305" y="849085"/>
                </a:lnTo>
                <a:lnTo>
                  <a:pt x="256233" y="788795"/>
                </a:lnTo>
                <a:lnTo>
                  <a:pt x="256233" y="577780"/>
                </a:lnTo>
                <a:lnTo>
                  <a:pt x="236136" y="542611"/>
                </a:lnTo>
                <a:lnTo>
                  <a:pt x="170822" y="512466"/>
                </a:lnTo>
                <a:lnTo>
                  <a:pt x="135653" y="437103"/>
                </a:lnTo>
                <a:lnTo>
                  <a:pt x="125604" y="361740"/>
                </a:lnTo>
                <a:lnTo>
                  <a:pt x="110532" y="296426"/>
                </a:lnTo>
                <a:lnTo>
                  <a:pt x="110532" y="145701"/>
                </a:lnTo>
                <a:lnTo>
                  <a:pt x="50242" y="120580"/>
                </a:lnTo>
                <a:lnTo>
                  <a:pt x="25121" y="55266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s-ES" b="1"/>
          </a:p>
        </p:txBody>
      </p:sp>
      <p:sp>
        <p:nvSpPr>
          <p:cNvPr id="50184" name="Freeform 58" descr=" 50184"/>
          <p:cNvSpPr>
            <a:spLocks/>
          </p:cNvSpPr>
          <p:nvPr/>
        </p:nvSpPr>
        <p:spPr bwMode="auto">
          <a:xfrm>
            <a:off x="5370513" y="1585913"/>
            <a:ext cx="3019425" cy="2044700"/>
          </a:xfrm>
          <a:custGeom>
            <a:avLst/>
            <a:gdLst>
              <a:gd name="T0" fmla="*/ 0 w 3019530"/>
              <a:gd name="T1" fmla="*/ 0 h 2044840"/>
              <a:gd name="T2" fmla="*/ 107242 w 3019530"/>
              <a:gd name="T3" fmla="*/ 60194 h 2044840"/>
              <a:gd name="T4" fmla="*/ 150145 w 3019530"/>
              <a:gd name="T5" fmla="*/ 95291 h 2044840"/>
              <a:gd name="T6" fmla="*/ 185894 w 3019530"/>
              <a:gd name="T7" fmla="*/ 120388 h 2044840"/>
              <a:gd name="T8" fmla="*/ 228794 w 3019530"/>
              <a:gd name="T9" fmla="*/ 180582 h 2044840"/>
              <a:gd name="T10" fmla="*/ 343215 w 3019530"/>
              <a:gd name="T11" fmla="*/ 235752 h 2044840"/>
              <a:gd name="T12" fmla="*/ 336060 w 3019530"/>
              <a:gd name="T13" fmla="*/ 305971 h 2044840"/>
              <a:gd name="T14" fmla="*/ 350346 w 3019530"/>
              <a:gd name="T15" fmla="*/ 336068 h 2044840"/>
              <a:gd name="T16" fmla="*/ 350346 w 3019530"/>
              <a:gd name="T17" fmla="*/ 376189 h 2044840"/>
              <a:gd name="T18" fmla="*/ 400400 w 3019530"/>
              <a:gd name="T19" fmla="*/ 401276 h 2044840"/>
              <a:gd name="T20" fmla="*/ 400400 w 3019530"/>
              <a:gd name="T21" fmla="*/ 501602 h 2044840"/>
              <a:gd name="T22" fmla="*/ 421865 w 3019530"/>
              <a:gd name="T23" fmla="*/ 571820 h 2044840"/>
              <a:gd name="T24" fmla="*/ 479049 w 3019530"/>
              <a:gd name="T25" fmla="*/ 652063 h 2044840"/>
              <a:gd name="T26" fmla="*/ 529105 w 3019530"/>
              <a:gd name="T27" fmla="*/ 692208 h 2044840"/>
              <a:gd name="T28" fmla="*/ 543415 w 3019530"/>
              <a:gd name="T29" fmla="*/ 732330 h 2044840"/>
              <a:gd name="T30" fmla="*/ 564851 w 3019530"/>
              <a:gd name="T31" fmla="*/ 862742 h 2044840"/>
              <a:gd name="T32" fmla="*/ 600600 w 3019530"/>
              <a:gd name="T33" fmla="*/ 877791 h 2044840"/>
              <a:gd name="T34" fmla="*/ 657811 w 3019530"/>
              <a:gd name="T35" fmla="*/ 877791 h 2044840"/>
              <a:gd name="T36" fmla="*/ 664967 w 3019530"/>
              <a:gd name="T37" fmla="*/ 917912 h 2044840"/>
              <a:gd name="T38" fmla="*/ 715015 w 3019530"/>
              <a:gd name="T39" fmla="*/ 922936 h 2044840"/>
              <a:gd name="T40" fmla="*/ 722152 w 3019530"/>
              <a:gd name="T41" fmla="*/ 963058 h 2044840"/>
              <a:gd name="T42" fmla="*/ 743615 w 3019530"/>
              <a:gd name="T43" fmla="*/ 1053349 h 2044840"/>
              <a:gd name="T44" fmla="*/ 793669 w 3019530"/>
              <a:gd name="T45" fmla="*/ 1053349 h 2044840"/>
              <a:gd name="T46" fmla="*/ 793669 w 3019530"/>
              <a:gd name="T47" fmla="*/ 1133597 h 2044840"/>
              <a:gd name="T48" fmla="*/ 850856 w 3019530"/>
              <a:gd name="T49" fmla="*/ 1153664 h 2044840"/>
              <a:gd name="T50" fmla="*/ 893758 w 3019530"/>
              <a:gd name="T51" fmla="*/ 1188781 h 2044840"/>
              <a:gd name="T52" fmla="*/ 965252 w 3019530"/>
              <a:gd name="T53" fmla="*/ 1223883 h 2044840"/>
              <a:gd name="T54" fmla="*/ 1008155 w 3019530"/>
              <a:gd name="T55" fmla="*/ 1253980 h 2044840"/>
              <a:gd name="T56" fmla="*/ 1008155 w 3019530"/>
              <a:gd name="T57" fmla="*/ 1289101 h 2044840"/>
              <a:gd name="T58" fmla="*/ 1129708 w 3019530"/>
              <a:gd name="T59" fmla="*/ 1289101 h 2044840"/>
              <a:gd name="T60" fmla="*/ 1165478 w 3019530"/>
              <a:gd name="T61" fmla="*/ 1359320 h 2044840"/>
              <a:gd name="T62" fmla="*/ 1308465 w 3019530"/>
              <a:gd name="T63" fmla="*/ 1374368 h 2044840"/>
              <a:gd name="T64" fmla="*/ 1408580 w 3019530"/>
              <a:gd name="T65" fmla="*/ 1369344 h 2044840"/>
              <a:gd name="T66" fmla="*/ 1444329 w 3019530"/>
              <a:gd name="T67" fmla="*/ 1444587 h 2044840"/>
              <a:gd name="T68" fmla="*/ 1501514 w 3019530"/>
              <a:gd name="T69" fmla="*/ 1464659 h 2044840"/>
              <a:gd name="T70" fmla="*/ 1508670 w 3019530"/>
              <a:gd name="T71" fmla="*/ 1529854 h 2044840"/>
              <a:gd name="T72" fmla="*/ 1601626 w 3019530"/>
              <a:gd name="T73" fmla="*/ 1569981 h 2044840"/>
              <a:gd name="T74" fmla="*/ 1651684 w 3019530"/>
              <a:gd name="T75" fmla="*/ 1610120 h 2044840"/>
              <a:gd name="T76" fmla="*/ 1716023 w 3019530"/>
              <a:gd name="T77" fmla="*/ 1675315 h 2044840"/>
              <a:gd name="T78" fmla="*/ 1808980 w 3019530"/>
              <a:gd name="T79" fmla="*/ 1725485 h 2044840"/>
              <a:gd name="T80" fmla="*/ 1830418 w 3019530"/>
              <a:gd name="T81" fmla="*/ 1765606 h 2044840"/>
              <a:gd name="T82" fmla="*/ 1973432 w 3019530"/>
              <a:gd name="T83" fmla="*/ 1765606 h 2044840"/>
              <a:gd name="T84" fmla="*/ 1973432 w 3019530"/>
              <a:gd name="T85" fmla="*/ 1805727 h 2044840"/>
              <a:gd name="T86" fmla="*/ 2037773 w 3019530"/>
              <a:gd name="T87" fmla="*/ 1800727 h 2044840"/>
              <a:gd name="T88" fmla="*/ 2044930 w 3019530"/>
              <a:gd name="T89" fmla="*/ 1840849 h 2044840"/>
              <a:gd name="T90" fmla="*/ 2123577 w 3019530"/>
              <a:gd name="T91" fmla="*/ 1835824 h 2044840"/>
              <a:gd name="T92" fmla="*/ 2123577 w 3019530"/>
              <a:gd name="T93" fmla="*/ 1875957 h 2044840"/>
              <a:gd name="T94" fmla="*/ 2187943 w 3019530"/>
              <a:gd name="T95" fmla="*/ 1875957 h 2044840"/>
              <a:gd name="T96" fmla="*/ 2216536 w 3019530"/>
              <a:gd name="T97" fmla="*/ 1916091 h 2044840"/>
              <a:gd name="T98" fmla="*/ 2431042 w 3019530"/>
              <a:gd name="T99" fmla="*/ 1916091 h 2044840"/>
              <a:gd name="T100" fmla="*/ 2459635 w 3019530"/>
              <a:gd name="T101" fmla="*/ 1931140 h 2044840"/>
              <a:gd name="T102" fmla="*/ 2774237 w 3019530"/>
              <a:gd name="T103" fmla="*/ 1931140 h 2044840"/>
              <a:gd name="T104" fmla="*/ 2781388 w 3019530"/>
              <a:gd name="T105" fmla="*/ 1951188 h 2044840"/>
              <a:gd name="T106" fmla="*/ 2860039 w 3019530"/>
              <a:gd name="T107" fmla="*/ 1951188 h 2044840"/>
              <a:gd name="T108" fmla="*/ 2860039 w 3019530"/>
              <a:gd name="T109" fmla="*/ 1981285 h 2044840"/>
              <a:gd name="T110" fmla="*/ 2960150 w 3019530"/>
              <a:gd name="T111" fmla="*/ 1986310 h 2044840"/>
              <a:gd name="T112" fmla="*/ 2960150 w 3019530"/>
              <a:gd name="T113" fmla="*/ 2011383 h 2044840"/>
              <a:gd name="T114" fmla="*/ 3081695 w 3019530"/>
              <a:gd name="T115" fmla="*/ 2011383 h 2044840"/>
              <a:gd name="T116" fmla="*/ 3081695 w 3019530"/>
              <a:gd name="T117" fmla="*/ 2041480 h 2044840"/>
              <a:gd name="T118" fmla="*/ 4297205 w 3019530"/>
              <a:gd name="T119" fmla="*/ 2041480 h 204484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019530"/>
              <a:gd name="T181" fmla="*/ 0 h 2044840"/>
              <a:gd name="T182" fmla="*/ 3019530 w 3019530"/>
              <a:gd name="T183" fmla="*/ 2044840 h 204484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019530" h="2044840">
                <a:moveTo>
                  <a:pt x="0" y="0"/>
                </a:moveTo>
                <a:lnTo>
                  <a:pt x="75363" y="60290"/>
                </a:lnTo>
                <a:lnTo>
                  <a:pt x="105508" y="95459"/>
                </a:lnTo>
                <a:lnTo>
                  <a:pt x="130629" y="120580"/>
                </a:lnTo>
                <a:lnTo>
                  <a:pt x="160774" y="180870"/>
                </a:lnTo>
                <a:lnTo>
                  <a:pt x="241161" y="236136"/>
                </a:lnTo>
                <a:lnTo>
                  <a:pt x="236137" y="306475"/>
                </a:lnTo>
                <a:lnTo>
                  <a:pt x="246185" y="336620"/>
                </a:lnTo>
                <a:lnTo>
                  <a:pt x="246185" y="376813"/>
                </a:lnTo>
                <a:lnTo>
                  <a:pt x="281354" y="401934"/>
                </a:lnTo>
                <a:lnTo>
                  <a:pt x="281354" y="502418"/>
                </a:lnTo>
                <a:lnTo>
                  <a:pt x="296427" y="572756"/>
                </a:lnTo>
                <a:lnTo>
                  <a:pt x="336620" y="653143"/>
                </a:lnTo>
                <a:lnTo>
                  <a:pt x="371789" y="693336"/>
                </a:lnTo>
                <a:lnTo>
                  <a:pt x="381838" y="733530"/>
                </a:lnTo>
                <a:lnTo>
                  <a:pt x="396910" y="864158"/>
                </a:lnTo>
                <a:lnTo>
                  <a:pt x="422031" y="879231"/>
                </a:lnTo>
                <a:lnTo>
                  <a:pt x="462224" y="879231"/>
                </a:lnTo>
                <a:lnTo>
                  <a:pt x="467249" y="919424"/>
                </a:lnTo>
                <a:lnTo>
                  <a:pt x="502418" y="924448"/>
                </a:lnTo>
                <a:lnTo>
                  <a:pt x="507442" y="964642"/>
                </a:lnTo>
                <a:lnTo>
                  <a:pt x="522515" y="1055077"/>
                </a:lnTo>
                <a:lnTo>
                  <a:pt x="557684" y="1055077"/>
                </a:lnTo>
                <a:lnTo>
                  <a:pt x="557684" y="1135464"/>
                </a:lnTo>
                <a:lnTo>
                  <a:pt x="597877" y="1155560"/>
                </a:lnTo>
                <a:lnTo>
                  <a:pt x="628022" y="1190730"/>
                </a:lnTo>
                <a:lnTo>
                  <a:pt x="678264" y="1225899"/>
                </a:lnTo>
                <a:lnTo>
                  <a:pt x="708409" y="1256044"/>
                </a:lnTo>
                <a:lnTo>
                  <a:pt x="708409" y="1291213"/>
                </a:lnTo>
                <a:lnTo>
                  <a:pt x="793820" y="1291213"/>
                </a:lnTo>
                <a:lnTo>
                  <a:pt x="818941" y="1361552"/>
                </a:lnTo>
                <a:lnTo>
                  <a:pt x="919424" y="1376624"/>
                </a:lnTo>
                <a:lnTo>
                  <a:pt x="989763" y="1371600"/>
                </a:lnTo>
                <a:lnTo>
                  <a:pt x="1014884" y="1446963"/>
                </a:lnTo>
                <a:lnTo>
                  <a:pt x="1055077" y="1467059"/>
                </a:lnTo>
                <a:lnTo>
                  <a:pt x="1060101" y="1532374"/>
                </a:lnTo>
                <a:lnTo>
                  <a:pt x="1125416" y="1572567"/>
                </a:lnTo>
                <a:lnTo>
                  <a:pt x="1160585" y="1612760"/>
                </a:lnTo>
                <a:lnTo>
                  <a:pt x="1205803" y="1678075"/>
                </a:lnTo>
                <a:lnTo>
                  <a:pt x="1271117" y="1728317"/>
                </a:lnTo>
                <a:lnTo>
                  <a:pt x="1286189" y="1768510"/>
                </a:lnTo>
                <a:lnTo>
                  <a:pt x="1386673" y="1768510"/>
                </a:lnTo>
                <a:lnTo>
                  <a:pt x="1386673" y="1808703"/>
                </a:lnTo>
                <a:lnTo>
                  <a:pt x="1431890" y="1803679"/>
                </a:lnTo>
                <a:lnTo>
                  <a:pt x="1436915" y="1843873"/>
                </a:lnTo>
                <a:lnTo>
                  <a:pt x="1492181" y="1838848"/>
                </a:lnTo>
                <a:lnTo>
                  <a:pt x="1492181" y="1879042"/>
                </a:lnTo>
                <a:lnTo>
                  <a:pt x="1537398" y="1879042"/>
                </a:lnTo>
                <a:lnTo>
                  <a:pt x="1557495" y="1919235"/>
                </a:lnTo>
                <a:lnTo>
                  <a:pt x="1708220" y="1919235"/>
                </a:lnTo>
                <a:lnTo>
                  <a:pt x="1728317" y="1934308"/>
                </a:lnTo>
                <a:lnTo>
                  <a:pt x="1949381" y="1934308"/>
                </a:lnTo>
                <a:lnTo>
                  <a:pt x="1954405" y="1954404"/>
                </a:lnTo>
                <a:lnTo>
                  <a:pt x="2009671" y="1954404"/>
                </a:lnTo>
                <a:lnTo>
                  <a:pt x="2009671" y="1984549"/>
                </a:lnTo>
                <a:lnTo>
                  <a:pt x="2080009" y="1989574"/>
                </a:lnTo>
                <a:lnTo>
                  <a:pt x="2080009" y="2014695"/>
                </a:lnTo>
                <a:lnTo>
                  <a:pt x="2165420" y="2014695"/>
                </a:lnTo>
                <a:lnTo>
                  <a:pt x="2165420" y="2044840"/>
                </a:lnTo>
                <a:lnTo>
                  <a:pt x="3019530" y="2044840"/>
                </a:lnTo>
              </a:path>
            </a:pathLst>
          </a:cu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s-ES" b="1"/>
          </a:p>
        </p:txBody>
      </p:sp>
      <p:grpSp>
        <p:nvGrpSpPr>
          <p:cNvPr id="50185" name="Group 36" descr=" 50185"/>
          <p:cNvGrpSpPr>
            <a:grpSpLocks/>
          </p:cNvGrpSpPr>
          <p:nvPr/>
        </p:nvGrpSpPr>
        <p:grpSpPr bwMode="auto">
          <a:xfrm>
            <a:off x="5287963" y="1565275"/>
            <a:ext cx="3448050" cy="2360613"/>
            <a:chOff x="974690" y="3295934"/>
            <a:chExt cx="3447185" cy="2359981"/>
          </a:xfrm>
        </p:grpSpPr>
        <p:grpSp>
          <p:nvGrpSpPr>
            <p:cNvPr id="50238" name="Group 18"/>
            <p:cNvGrpSpPr>
              <a:grpSpLocks/>
            </p:cNvGrpSpPr>
            <p:nvPr/>
          </p:nvGrpSpPr>
          <p:grpSpPr bwMode="auto">
            <a:xfrm>
              <a:off x="974690" y="3295934"/>
              <a:ext cx="76188" cy="2286000"/>
              <a:chOff x="974690" y="3295934"/>
              <a:chExt cx="76188" cy="2286000"/>
            </a:xfrm>
          </p:grpSpPr>
          <p:cxnSp>
            <p:nvCxnSpPr>
              <p:cNvPr id="50248" name="Straight Connector 8"/>
              <p:cNvCxnSpPr>
                <a:cxnSpLocks noChangeShapeType="1"/>
              </p:cNvCxnSpPr>
              <p:nvPr/>
            </p:nvCxnSpPr>
            <p:spPr bwMode="auto">
              <a:xfrm>
                <a:off x="1050878" y="3295934"/>
                <a:ext cx="0" cy="2286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49" name="Straight Connector 12"/>
              <p:cNvCxnSpPr>
                <a:cxnSpLocks noChangeShapeType="1"/>
              </p:cNvCxnSpPr>
              <p:nvPr/>
            </p:nvCxnSpPr>
            <p:spPr bwMode="auto">
              <a:xfrm>
                <a:off x="974690" y="3341077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50" name="Straight Connector 13"/>
              <p:cNvCxnSpPr>
                <a:cxnSpLocks noChangeShapeType="1"/>
              </p:cNvCxnSpPr>
              <p:nvPr/>
            </p:nvCxnSpPr>
            <p:spPr bwMode="auto">
              <a:xfrm>
                <a:off x="974690" y="3778180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51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974690" y="4210259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52" name="Straight Connector 15"/>
              <p:cNvCxnSpPr>
                <a:cxnSpLocks noChangeShapeType="1"/>
              </p:cNvCxnSpPr>
              <p:nvPr/>
            </p:nvCxnSpPr>
            <p:spPr bwMode="auto">
              <a:xfrm>
                <a:off x="974690" y="4647362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53" name="Straight Connector 16"/>
              <p:cNvCxnSpPr>
                <a:cxnSpLocks noChangeShapeType="1"/>
              </p:cNvCxnSpPr>
              <p:nvPr/>
            </p:nvCxnSpPr>
            <p:spPr bwMode="auto">
              <a:xfrm>
                <a:off x="981075" y="5079441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54" name="Straight Connector 17"/>
              <p:cNvCxnSpPr>
                <a:cxnSpLocks noChangeShapeType="1"/>
              </p:cNvCxnSpPr>
              <p:nvPr/>
            </p:nvCxnSpPr>
            <p:spPr bwMode="auto">
              <a:xfrm>
                <a:off x="981075" y="5571808"/>
                <a:ext cx="64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0239" name="Group 27"/>
            <p:cNvGrpSpPr>
              <a:grpSpLocks/>
            </p:cNvGrpSpPr>
            <p:nvPr/>
          </p:nvGrpSpPr>
          <p:grpSpPr bwMode="auto">
            <a:xfrm>
              <a:off x="1037230" y="5575111"/>
              <a:ext cx="3384645" cy="80804"/>
              <a:chOff x="1037230" y="5575111"/>
              <a:chExt cx="3384645" cy="80804"/>
            </a:xfrm>
          </p:grpSpPr>
          <p:cxnSp>
            <p:nvCxnSpPr>
              <p:cNvPr id="50240" name="Straight Connector 10"/>
              <p:cNvCxnSpPr>
                <a:cxnSpLocks noChangeShapeType="1"/>
              </p:cNvCxnSpPr>
              <p:nvPr/>
            </p:nvCxnSpPr>
            <p:spPr bwMode="auto">
              <a:xfrm>
                <a:off x="1037230" y="5575111"/>
                <a:ext cx="33846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41" name="Straight Connector 20"/>
              <p:cNvCxnSpPr>
                <a:cxnSpLocks noChangeShapeType="1"/>
              </p:cNvCxnSpPr>
              <p:nvPr/>
            </p:nvCxnSpPr>
            <p:spPr bwMode="auto">
              <a:xfrm>
                <a:off x="1050053" y="5591907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42" name="Straight Connector 21"/>
              <p:cNvCxnSpPr>
                <a:cxnSpLocks noChangeShapeType="1"/>
              </p:cNvCxnSpPr>
              <p:nvPr/>
            </p:nvCxnSpPr>
            <p:spPr bwMode="auto">
              <a:xfrm>
                <a:off x="1602712" y="5591907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43" name="Straight Connector 22"/>
              <p:cNvCxnSpPr>
                <a:cxnSpLocks noChangeShapeType="1"/>
              </p:cNvCxnSpPr>
              <p:nvPr/>
            </p:nvCxnSpPr>
            <p:spPr bwMode="auto">
              <a:xfrm>
                <a:off x="2164059" y="5591907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44" name="Straight Connector 23"/>
              <p:cNvCxnSpPr>
                <a:cxnSpLocks noChangeShapeType="1"/>
              </p:cNvCxnSpPr>
              <p:nvPr/>
            </p:nvCxnSpPr>
            <p:spPr bwMode="auto">
              <a:xfrm>
                <a:off x="2716718" y="5591907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45" name="Straight Connector 24"/>
              <p:cNvCxnSpPr>
                <a:cxnSpLocks noChangeShapeType="1"/>
              </p:cNvCxnSpPr>
              <p:nvPr/>
            </p:nvCxnSpPr>
            <p:spPr bwMode="auto">
              <a:xfrm>
                <a:off x="3299522" y="5591907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46" name="Straight Connector 25"/>
              <p:cNvCxnSpPr>
                <a:cxnSpLocks noChangeShapeType="1"/>
              </p:cNvCxnSpPr>
              <p:nvPr/>
            </p:nvCxnSpPr>
            <p:spPr bwMode="auto">
              <a:xfrm>
                <a:off x="3852181" y="5591907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47" name="Straight Connector 26"/>
              <p:cNvCxnSpPr>
                <a:cxnSpLocks noChangeShapeType="1"/>
              </p:cNvCxnSpPr>
              <p:nvPr/>
            </p:nvCxnSpPr>
            <p:spPr bwMode="auto">
              <a:xfrm>
                <a:off x="4404840" y="5591907"/>
                <a:ext cx="0" cy="64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0186" name="TextBox 59" descr=" 50186"/>
          <p:cNvSpPr txBox="1">
            <a:spLocks noChangeArrowheads="1"/>
          </p:cNvSpPr>
          <p:nvPr/>
        </p:nvSpPr>
        <p:spPr bwMode="auto">
          <a:xfrm>
            <a:off x="-11113" y="1449388"/>
            <a:ext cx="1030288" cy="259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Aft>
                <a:spcPts val="1600"/>
              </a:spcAft>
            </a:pPr>
            <a:r>
              <a:rPr lang="en-US" sz="1600">
                <a:cs typeface="Arial" charset="0"/>
              </a:rPr>
              <a:t>1.0</a:t>
            </a:r>
          </a:p>
          <a:p>
            <a:pPr algn="r">
              <a:spcAft>
                <a:spcPts val="1600"/>
              </a:spcAft>
            </a:pPr>
            <a:r>
              <a:rPr lang="en-US" sz="1600">
                <a:cs typeface="Arial" charset="0"/>
              </a:rPr>
              <a:t>0.8</a:t>
            </a:r>
          </a:p>
          <a:p>
            <a:pPr algn="r">
              <a:spcAft>
                <a:spcPts val="1600"/>
              </a:spcAft>
            </a:pPr>
            <a:r>
              <a:rPr lang="en-US" sz="1600">
                <a:cs typeface="Arial" charset="0"/>
              </a:rPr>
              <a:t>0.6</a:t>
            </a:r>
          </a:p>
          <a:p>
            <a:pPr algn="r">
              <a:spcAft>
                <a:spcPts val="1600"/>
              </a:spcAft>
            </a:pPr>
            <a:r>
              <a:rPr lang="en-US" sz="1600">
                <a:cs typeface="Arial" charset="0"/>
              </a:rPr>
              <a:t>0.4</a:t>
            </a:r>
          </a:p>
          <a:p>
            <a:pPr algn="r">
              <a:spcAft>
                <a:spcPts val="1600"/>
              </a:spcAft>
            </a:pPr>
            <a:r>
              <a:rPr lang="en-US" sz="1600">
                <a:cs typeface="Arial" charset="0"/>
              </a:rPr>
              <a:t>0.2</a:t>
            </a:r>
          </a:p>
          <a:p>
            <a:pPr algn="r">
              <a:spcAft>
                <a:spcPts val="1600"/>
              </a:spcAft>
            </a:pPr>
            <a:r>
              <a:rPr lang="en-US" sz="1600">
                <a:cs typeface="Arial" charset="0"/>
              </a:rPr>
              <a:t>0</a:t>
            </a:r>
          </a:p>
        </p:txBody>
      </p:sp>
      <p:sp>
        <p:nvSpPr>
          <p:cNvPr id="50187" name="TextBox 60" descr=" 50187"/>
          <p:cNvSpPr txBox="1">
            <a:spLocks noChangeArrowheads="1"/>
          </p:cNvSpPr>
          <p:nvPr/>
        </p:nvSpPr>
        <p:spPr bwMode="auto">
          <a:xfrm>
            <a:off x="893763" y="3867150"/>
            <a:ext cx="3778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>
                <a:cs typeface="Arial" charset="0"/>
              </a:rPr>
              <a:t>0        4        8      12       16     20      24</a:t>
            </a:r>
          </a:p>
          <a:p>
            <a:pPr algn="ctr"/>
            <a:r>
              <a:rPr lang="en-US" sz="1600" dirty="0" smtClean="0">
                <a:cs typeface="Arial" charset="0"/>
              </a:rPr>
              <a:t>PFS, months</a:t>
            </a:r>
            <a:endParaRPr lang="en-US" sz="1600" dirty="0">
              <a:cs typeface="Arial" charset="0"/>
            </a:endParaRPr>
          </a:p>
        </p:txBody>
      </p:sp>
      <p:sp>
        <p:nvSpPr>
          <p:cNvPr id="50188" name="TextBox 61" descr=" 50188"/>
          <p:cNvSpPr txBox="1">
            <a:spLocks noChangeArrowheads="1"/>
          </p:cNvSpPr>
          <p:nvPr/>
        </p:nvSpPr>
        <p:spPr bwMode="auto">
          <a:xfrm>
            <a:off x="4319588" y="1441450"/>
            <a:ext cx="1030287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Aft>
                <a:spcPts val="1600"/>
              </a:spcAft>
            </a:pPr>
            <a:r>
              <a:rPr lang="en-US" sz="1600">
                <a:cs typeface="Arial" charset="0"/>
              </a:rPr>
              <a:t>1.0</a:t>
            </a:r>
          </a:p>
          <a:p>
            <a:pPr algn="r">
              <a:spcAft>
                <a:spcPts val="1600"/>
              </a:spcAft>
            </a:pPr>
            <a:r>
              <a:rPr lang="en-US" sz="1600">
                <a:cs typeface="Arial" charset="0"/>
              </a:rPr>
              <a:t>0.8</a:t>
            </a:r>
          </a:p>
          <a:p>
            <a:pPr algn="r">
              <a:spcAft>
                <a:spcPts val="1600"/>
              </a:spcAft>
            </a:pPr>
            <a:r>
              <a:rPr lang="en-US" sz="1600">
                <a:cs typeface="Arial" charset="0"/>
              </a:rPr>
              <a:t>0.6</a:t>
            </a:r>
          </a:p>
          <a:p>
            <a:pPr algn="r">
              <a:spcAft>
                <a:spcPts val="1600"/>
              </a:spcAft>
            </a:pPr>
            <a:r>
              <a:rPr lang="en-US" sz="1600">
                <a:cs typeface="Arial" charset="0"/>
              </a:rPr>
              <a:t>0.4</a:t>
            </a:r>
          </a:p>
          <a:p>
            <a:pPr algn="r">
              <a:spcAft>
                <a:spcPts val="1600"/>
              </a:spcAft>
            </a:pPr>
            <a:r>
              <a:rPr lang="en-US" sz="1600">
                <a:cs typeface="Arial" charset="0"/>
              </a:rPr>
              <a:t>0.2</a:t>
            </a:r>
          </a:p>
          <a:p>
            <a:pPr algn="r">
              <a:spcAft>
                <a:spcPts val="1600"/>
              </a:spcAft>
            </a:pPr>
            <a:r>
              <a:rPr lang="en-US" sz="1600">
                <a:cs typeface="Arial" charset="0"/>
              </a:rPr>
              <a:t>0</a:t>
            </a:r>
          </a:p>
        </p:txBody>
      </p:sp>
      <p:sp>
        <p:nvSpPr>
          <p:cNvPr id="50189" name="TextBox 62" descr=" 50189"/>
          <p:cNvSpPr txBox="1">
            <a:spLocks noChangeArrowheads="1"/>
          </p:cNvSpPr>
          <p:nvPr/>
        </p:nvSpPr>
        <p:spPr bwMode="auto">
          <a:xfrm>
            <a:off x="5224463" y="3859213"/>
            <a:ext cx="3778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>
                <a:cs typeface="Arial" charset="0"/>
              </a:rPr>
              <a:t>0        4        8      12       16     20      24</a:t>
            </a:r>
          </a:p>
          <a:p>
            <a:pPr algn="ctr"/>
            <a:r>
              <a:rPr lang="en-US" sz="1600" dirty="0">
                <a:cs typeface="Arial" charset="0"/>
              </a:rPr>
              <a:t>PFS , months</a:t>
            </a:r>
          </a:p>
        </p:txBody>
      </p:sp>
      <p:sp>
        <p:nvSpPr>
          <p:cNvPr id="50190" name="TextBox 63" descr=" 50190"/>
          <p:cNvSpPr txBox="1">
            <a:spLocks noChangeArrowheads="1"/>
          </p:cNvSpPr>
          <p:nvPr/>
        </p:nvSpPr>
        <p:spPr bwMode="auto">
          <a:xfrm>
            <a:off x="2365375" y="2714625"/>
            <a:ext cx="1438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cs typeface="Arial" charset="0"/>
              </a:rPr>
              <a:t>HR = 0.44</a:t>
            </a:r>
          </a:p>
          <a:p>
            <a:r>
              <a:rPr lang="en-US" sz="1400" i="1" dirty="0">
                <a:cs typeface="Arial" charset="0"/>
              </a:rPr>
              <a:t>P</a:t>
            </a:r>
            <a:r>
              <a:rPr lang="en-US" sz="1400" dirty="0">
                <a:cs typeface="Arial" charset="0"/>
              </a:rPr>
              <a:t> &lt; .001</a:t>
            </a:r>
          </a:p>
        </p:txBody>
      </p:sp>
      <p:sp>
        <p:nvSpPr>
          <p:cNvPr id="50191" name="TextBox 64" descr=" 50191"/>
          <p:cNvSpPr txBox="1">
            <a:spLocks noChangeArrowheads="1"/>
          </p:cNvSpPr>
          <p:nvPr/>
        </p:nvSpPr>
        <p:spPr bwMode="auto">
          <a:xfrm>
            <a:off x="6994525" y="2570163"/>
            <a:ext cx="1438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cs typeface="Arial" charset="0"/>
              </a:rPr>
              <a:t>HR = 0.55</a:t>
            </a:r>
          </a:p>
          <a:p>
            <a:r>
              <a:rPr lang="en-US" sz="1400" i="1">
                <a:cs typeface="Arial" charset="0"/>
              </a:rPr>
              <a:t>P</a:t>
            </a:r>
            <a:r>
              <a:rPr lang="en-US" sz="1400">
                <a:cs typeface="Arial" charset="0"/>
              </a:rPr>
              <a:t> &lt; .001</a:t>
            </a:r>
          </a:p>
        </p:txBody>
      </p:sp>
      <p:graphicFrame>
        <p:nvGraphicFramePr>
          <p:cNvPr id="61" name="Table 65" descr="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732808"/>
              </p:ext>
            </p:extLst>
          </p:nvPr>
        </p:nvGraphicFramePr>
        <p:xfrm>
          <a:off x="1711325" y="1370013"/>
          <a:ext cx="2576513" cy="8239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9648"/>
                <a:gridCol w="1136865"/>
              </a:tblGrid>
              <a:tr h="51875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POM</a:t>
                      </a:r>
                      <a:r>
                        <a:rPr lang="en-US" sz="1400" b="1" baseline="0" dirty="0" smtClean="0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LoDex (n = 77)</a:t>
                      </a:r>
                      <a:endParaRPr lang="en-US" sz="1400" b="1" dirty="0">
                        <a:solidFill>
                          <a:srgbClr val="00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787" marB="45787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</a:t>
                      </a:r>
                      <a:endParaRPr lang="en-US" sz="1400" b="1" dirty="0">
                        <a:solidFill>
                          <a:srgbClr val="00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787" marB="45787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16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HiDex</a:t>
                      </a:r>
                      <a:r>
                        <a:rPr lang="en-US" sz="1400" b="1" baseline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(n = 35)</a:t>
                      </a:r>
                      <a:endParaRPr lang="en-US" sz="14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787" marB="4578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</a:t>
                      </a:r>
                      <a:endParaRPr lang="en-US" sz="14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787" marB="4578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" name="Table 66" descr="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468938"/>
              </p:ext>
            </p:extLst>
          </p:nvPr>
        </p:nvGraphicFramePr>
        <p:xfrm>
          <a:off x="6115050" y="1370013"/>
          <a:ext cx="2552700" cy="8239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7285"/>
                <a:gridCol w="1105415"/>
              </a:tblGrid>
              <a:tr h="51875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POM</a:t>
                      </a:r>
                      <a:r>
                        <a:rPr lang="en-US" sz="1400" b="1" baseline="0" dirty="0" smtClean="0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LoDex (n = 148)</a:t>
                      </a:r>
                      <a:endParaRPr lang="en-US" sz="1400" b="1" dirty="0">
                        <a:solidFill>
                          <a:srgbClr val="00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8" marR="91448" marT="45787" marB="45787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</a:t>
                      </a:r>
                      <a:endParaRPr lang="en-US" sz="1400" b="1" dirty="0">
                        <a:solidFill>
                          <a:srgbClr val="00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8" marR="91448" marT="45787" marB="45787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16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HiDex</a:t>
                      </a:r>
                      <a:r>
                        <a:rPr lang="en-US" sz="1400" b="1" baseline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(n = 72)</a:t>
                      </a:r>
                      <a:endParaRPr lang="en-US" sz="14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8" marR="91448" marT="45787" marB="4578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</a:t>
                      </a:r>
                      <a:endParaRPr lang="en-US" sz="14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8" marR="91448" marT="45787" marB="4578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02" name="Rectangle 1450" descr=" 50202"/>
          <p:cNvSpPr>
            <a:spLocks noChangeArrowheads="1"/>
          </p:cNvSpPr>
          <p:nvPr/>
        </p:nvSpPr>
        <p:spPr bwMode="auto">
          <a:xfrm rot="-5400000">
            <a:off x="-960437" y="2632075"/>
            <a:ext cx="28273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dirty="0">
                <a:cs typeface="Arial" charset="0"/>
              </a:rPr>
              <a:t>Proportion of Patients</a:t>
            </a:r>
          </a:p>
        </p:txBody>
      </p:sp>
      <p:sp>
        <p:nvSpPr>
          <p:cNvPr id="50203" name="Rectangle 1450" descr=" 50203"/>
          <p:cNvSpPr>
            <a:spLocks noChangeArrowheads="1"/>
          </p:cNvSpPr>
          <p:nvPr/>
        </p:nvSpPr>
        <p:spPr bwMode="auto">
          <a:xfrm rot="-5400000">
            <a:off x="3325019" y="2655094"/>
            <a:ext cx="282733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>
                <a:cs typeface="Arial" charset="0"/>
              </a:rPr>
              <a:t>Proportion of Patients</a:t>
            </a:r>
          </a:p>
        </p:txBody>
      </p:sp>
      <p:sp>
        <p:nvSpPr>
          <p:cNvPr id="50204" name="TextBox 69" descr=" 50204"/>
          <p:cNvSpPr txBox="1">
            <a:spLocks noChangeArrowheads="1"/>
          </p:cNvSpPr>
          <p:nvPr/>
        </p:nvSpPr>
        <p:spPr bwMode="auto">
          <a:xfrm>
            <a:off x="969963" y="1102372"/>
            <a:ext cx="359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cs typeface="Arial" charset="0"/>
              </a:rPr>
              <a:t>del(17p)/t(4;14)</a:t>
            </a:r>
          </a:p>
        </p:txBody>
      </p:sp>
      <p:sp>
        <p:nvSpPr>
          <p:cNvPr id="50205" name="TextBox 70" descr=" 50205"/>
          <p:cNvSpPr txBox="1">
            <a:spLocks noChangeArrowheads="1"/>
          </p:cNvSpPr>
          <p:nvPr/>
        </p:nvSpPr>
        <p:spPr bwMode="auto">
          <a:xfrm>
            <a:off x="5270500" y="1102372"/>
            <a:ext cx="35655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>
                <a:cs typeface="Arial" charset="0"/>
              </a:rPr>
              <a:t>Standard </a:t>
            </a:r>
            <a:r>
              <a:rPr lang="en-US" sz="1400" dirty="0" smtClean="0">
                <a:cs typeface="Arial" charset="0"/>
              </a:rPr>
              <a:t>risk</a:t>
            </a:r>
            <a:endParaRPr lang="en-US" sz="1400" dirty="0">
              <a:cs typeface="Arial" charset="0"/>
            </a:endParaRPr>
          </a:p>
        </p:txBody>
      </p:sp>
      <p:sp>
        <p:nvSpPr>
          <p:cNvPr id="67" name="TextBox 55" descr=" 67"/>
          <p:cNvSpPr txBox="1"/>
          <p:nvPr/>
        </p:nvSpPr>
        <p:spPr>
          <a:xfrm>
            <a:off x="316762" y="4399090"/>
            <a:ext cx="406713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nl-NL" sz="1200" b="1" kern="0" dirty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Dimopoulos MA, et al. </a:t>
            </a:r>
            <a:r>
              <a:rPr lang="en-US" altLang="nl-NL" sz="1200" b="1" i="1" kern="0" dirty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Blood. </a:t>
            </a:r>
            <a:r>
              <a:rPr lang="en-US" altLang="nl-NL" sz="1200" b="1" kern="0" dirty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2013;122: Abstract 408.</a:t>
            </a:r>
          </a:p>
        </p:txBody>
      </p:sp>
      <p:sp>
        <p:nvSpPr>
          <p:cNvPr id="50207" name="TextBox 69" descr=" 50207"/>
          <p:cNvSpPr txBox="1">
            <a:spLocks noChangeArrowheads="1"/>
          </p:cNvSpPr>
          <p:nvPr/>
        </p:nvSpPr>
        <p:spPr bwMode="auto">
          <a:xfrm>
            <a:off x="339215" y="1102372"/>
            <a:ext cx="1454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cs typeface="Arial" charset="0"/>
              </a:rPr>
              <a:t>MM-003</a:t>
            </a:r>
          </a:p>
        </p:txBody>
      </p:sp>
      <p:sp>
        <p:nvSpPr>
          <p:cNvPr id="58" name="Titel 1" descr=" 69"/>
          <p:cNvSpPr>
            <a:spLocks noGrp="1"/>
          </p:cNvSpPr>
          <p:nvPr/>
        </p:nvSpPr>
        <p:spPr bwMode="auto">
          <a:xfrm>
            <a:off x="0" y="4799013"/>
            <a:ext cx="914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GB" sz="1700" b="1" dirty="0" err="1">
                <a:cs typeface="Arial" charset="0"/>
              </a:rPr>
              <a:t>Pomalidomide</a:t>
            </a:r>
            <a:r>
              <a:rPr lang="en-GB" sz="1700" b="1" dirty="0">
                <a:cs typeface="Arial" charset="0"/>
              </a:rPr>
              <a:t> in </a:t>
            </a:r>
            <a:r>
              <a:rPr lang="en-GB" sz="1700" b="1" dirty="0" smtClean="0">
                <a:cs typeface="Arial" charset="0"/>
              </a:rPr>
              <a:t>patients </a:t>
            </a:r>
            <a:r>
              <a:rPr lang="en-GB" sz="1700" b="1" dirty="0">
                <a:cs typeface="Arial" charset="0"/>
              </a:rPr>
              <a:t>with </a:t>
            </a:r>
            <a:r>
              <a:rPr lang="en-GB" sz="1700" b="1" dirty="0" smtClean="0">
                <a:solidFill>
                  <a:srgbClr val="FFFF00"/>
                </a:solidFill>
                <a:cs typeface="Arial" charset="0"/>
              </a:rPr>
              <a:t>relapsed/refractory </a:t>
            </a:r>
            <a:r>
              <a:rPr lang="en-GB" sz="1700" b="1" dirty="0">
                <a:solidFill>
                  <a:srgbClr val="FFFF00"/>
                </a:solidFill>
                <a:cs typeface="Arial" charset="0"/>
              </a:rPr>
              <a:t>MM </a:t>
            </a:r>
            <a:r>
              <a:rPr lang="en-GB" sz="1700" b="1" dirty="0" smtClean="0">
                <a:solidFill>
                  <a:srgbClr val="FFFF00"/>
                </a:solidFill>
                <a:cs typeface="Arial" charset="0"/>
              </a:rPr>
              <a:t>with </a:t>
            </a:r>
            <a:r>
              <a:rPr lang="en-GB" sz="1700" b="1" dirty="0">
                <a:solidFill>
                  <a:srgbClr val="FFFF00"/>
                </a:solidFill>
                <a:cs typeface="Arial" charset="0"/>
              </a:rPr>
              <a:t>del(17p) and/or t(4;14)</a:t>
            </a:r>
          </a:p>
        </p:txBody>
      </p:sp>
      <p:sp>
        <p:nvSpPr>
          <p:cNvPr id="59" name="Inhaltsplatzhalter 2" descr=" 70"/>
          <p:cNvSpPr txBox="1">
            <a:spLocks/>
          </p:cNvSpPr>
          <p:nvPr/>
        </p:nvSpPr>
        <p:spPr>
          <a:xfrm>
            <a:off x="390525" y="5230813"/>
            <a:ext cx="3457575" cy="10810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GB" sz="1600" b="1" dirty="0">
                <a:ea typeface="ＭＳ Ｐゴシック" charset="0"/>
                <a:cs typeface="Arial" charset="0"/>
              </a:rPr>
              <a:t>n</a:t>
            </a:r>
            <a:r>
              <a:rPr lang="en-GB" sz="1600" b="1" dirty="0" smtClean="0">
                <a:ea typeface="ＭＳ Ｐゴシック" charset="0"/>
                <a:cs typeface="Arial" charset="0"/>
              </a:rPr>
              <a:t> = 50 </a:t>
            </a:r>
            <a:br>
              <a:rPr lang="en-GB" sz="1600" b="1" dirty="0" smtClean="0">
                <a:ea typeface="ＭＳ Ｐゴシック" charset="0"/>
                <a:cs typeface="Arial" charset="0"/>
              </a:rPr>
            </a:br>
            <a:r>
              <a:rPr lang="en-GB" sz="1600" b="1" dirty="0" smtClean="0">
                <a:solidFill>
                  <a:srgbClr val="00FFFF"/>
                </a:solidFill>
                <a:ea typeface="ＭＳ Ｐゴシック" charset="0"/>
                <a:cs typeface="Arial" charset="0"/>
              </a:rPr>
              <a:t>17p (22 patients) </a:t>
            </a:r>
            <a:br>
              <a:rPr lang="en-GB" sz="1600" b="1" dirty="0" smtClean="0">
                <a:solidFill>
                  <a:srgbClr val="00FFFF"/>
                </a:solidFill>
                <a:ea typeface="ＭＳ Ｐゴシック" charset="0"/>
                <a:cs typeface="Arial" charset="0"/>
              </a:rPr>
            </a:br>
            <a:r>
              <a:rPr lang="en-GB" sz="1600" b="1" dirty="0" smtClean="0">
                <a:solidFill>
                  <a:srgbClr val="00FFFF"/>
                </a:solidFill>
                <a:ea typeface="ＭＳ Ｐゴシック" charset="0"/>
                <a:cs typeface="Arial" charset="0"/>
              </a:rPr>
              <a:t>t(4;14) (32 patients)</a:t>
            </a:r>
            <a:endParaRPr lang="en-GB" sz="1600" b="1" dirty="0" smtClean="0">
              <a:ea typeface="ＭＳ Ｐゴシック" charset="0"/>
              <a:cs typeface="Arial" charset="0"/>
            </a:endParaRPr>
          </a:p>
          <a:p>
            <a:pPr marL="0" indent="0">
              <a:buNone/>
              <a:defRPr/>
            </a:pPr>
            <a:r>
              <a:rPr lang="en-GB" sz="1600" b="1" dirty="0" smtClean="0">
                <a:ea typeface="ＭＳ Ｐゴシック" charset="0"/>
                <a:cs typeface="Arial" charset="0"/>
              </a:rPr>
              <a:t>Median follow-up 8.2 months</a:t>
            </a:r>
            <a:endParaRPr lang="en-GB" sz="1600" b="1" dirty="0">
              <a:ea typeface="ＭＳ Ｐゴシック" charset="0"/>
              <a:cs typeface="Arial" charset="0"/>
            </a:endParaRPr>
          </a:p>
        </p:txBody>
      </p:sp>
      <p:graphicFrame>
        <p:nvGraphicFramePr>
          <p:cNvPr id="60" name="Tabelle 3" descr="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67481"/>
              </p:ext>
            </p:extLst>
          </p:nvPr>
        </p:nvGraphicFramePr>
        <p:xfrm>
          <a:off x="3908425" y="5235575"/>
          <a:ext cx="4778367" cy="121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5037"/>
                <a:gridCol w="654908"/>
                <a:gridCol w="1272746"/>
                <a:gridCol w="1235676"/>
              </a:tblGrid>
              <a:tr h="304802"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8" marR="91418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ORR</a:t>
                      </a:r>
                      <a:endParaRPr lang="en-GB" sz="14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8" marR="91418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TTP,</a:t>
                      </a:r>
                      <a:r>
                        <a:rPr lang="de-DE" sz="1400" b="1" baseline="0" dirty="0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months</a:t>
                      </a:r>
                      <a:endParaRPr lang="en-GB" sz="14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8" marR="91418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baseline="0" dirty="0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</a:t>
                      </a:r>
                      <a:r>
                        <a:rPr lang="de-DE" sz="1400" b="1" dirty="0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DE" sz="1400" b="1" baseline="0" dirty="0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months</a:t>
                      </a:r>
                      <a:endParaRPr lang="en-GB" sz="14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8" marR="91418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04802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pts (n = 50)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8" marR="91418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8" marR="91418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8" marR="91418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8" marR="91418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802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del(17p) (n = 22)</a:t>
                      </a:r>
                      <a:endParaRPr lang="en-GB" sz="1400" b="1" dirty="0">
                        <a:solidFill>
                          <a:srgbClr val="00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8" marR="91418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32%</a:t>
                      </a:r>
                      <a:endParaRPr lang="en-GB" sz="1400" b="1" dirty="0">
                        <a:solidFill>
                          <a:srgbClr val="00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8" marR="91418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7.3</a:t>
                      </a:r>
                      <a:endParaRPr lang="en-GB" sz="1400" b="1" dirty="0">
                        <a:solidFill>
                          <a:srgbClr val="00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8" marR="91418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sz="1400" b="1" dirty="0">
                        <a:solidFill>
                          <a:srgbClr val="00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8" marR="91418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802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t(4;14) (n = 32)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8" marR="91418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8" marR="91418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8" marR="91418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9.2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8" marR="91418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Textfeld 4" descr=" 72"/>
          <p:cNvSpPr txBox="1">
            <a:spLocks noChangeArrowheads="1"/>
          </p:cNvSpPr>
          <p:nvPr/>
        </p:nvSpPr>
        <p:spPr bwMode="auto">
          <a:xfrm>
            <a:off x="353450" y="6404718"/>
            <a:ext cx="34735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de-DE" sz="1200" dirty="0">
                <a:cs typeface="Arial" charset="0"/>
              </a:rPr>
              <a:t>Leleu X, et al. </a:t>
            </a:r>
            <a:r>
              <a:rPr lang="de-DE" sz="1200" i="1" dirty="0">
                <a:cs typeface="Arial" charset="0"/>
              </a:rPr>
              <a:t>Blood</a:t>
            </a:r>
            <a:r>
              <a:rPr lang="de-DE" sz="1200" dirty="0">
                <a:cs typeface="Arial" charset="0"/>
              </a:rPr>
              <a:t>. 2013;121(11):</a:t>
            </a:r>
            <a:r>
              <a:rPr lang="de-DE" sz="1200" dirty="0" smtClean="0">
                <a:cs typeface="Arial" charset="0"/>
              </a:rPr>
              <a:t>1968-1975.</a:t>
            </a:r>
            <a:endParaRPr lang="de-DE" sz="12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9654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5613" y="333375"/>
            <a:ext cx="8226425" cy="1012825"/>
          </a:xfrm>
        </p:spPr>
        <p:txBody>
          <a:bodyPr/>
          <a:lstStyle/>
          <a:p>
            <a:r>
              <a:rPr lang="en-US" sz="3600">
                <a:latin typeface="Arial" charset="0"/>
              </a:rPr>
              <a:t>MM-003: Safety Profile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601673"/>
              </p:ext>
            </p:extLst>
          </p:nvPr>
        </p:nvGraphicFramePr>
        <p:xfrm>
          <a:off x="461962" y="1136650"/>
          <a:ext cx="8281989" cy="4892678"/>
        </p:xfrm>
        <a:graphic>
          <a:graphicData uri="http://schemas.openxmlformats.org/drawingml/2006/table">
            <a:tbl>
              <a:tblPr/>
              <a:tblGrid>
                <a:gridCol w="4342569"/>
                <a:gridCol w="1969710"/>
                <a:gridCol w="1969710"/>
              </a:tblGrid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POM + 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LoDex</a:t>
                      </a: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(N = 300)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HiDex</a:t>
                      </a:r>
                      <a:r>
                        <a:rPr kumimoji="0" lang="en-US" sz="1700" b="1" i="0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en-US" sz="17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(N = 150)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31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Grade 3/4 hematologic AEs (%)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055">
                <a:tc>
                  <a:txBody>
                    <a:bodyPr/>
                    <a:lstStyle/>
                    <a:p>
                      <a:pPr marL="0" marR="0" lvl="0" indent="166688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Neutropenia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49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055">
                <a:tc>
                  <a:txBody>
                    <a:bodyPr/>
                    <a:lstStyle/>
                    <a:p>
                      <a:pPr marL="0" marR="0" lvl="0" indent="17780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Febrile neutropenia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055">
                <a:tc>
                  <a:txBody>
                    <a:bodyPr/>
                    <a:lstStyle/>
                    <a:p>
                      <a:pPr marL="0" marR="0" lvl="0" indent="166688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Anemia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33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39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055">
                <a:tc>
                  <a:txBody>
                    <a:bodyPr/>
                    <a:lstStyle/>
                    <a:p>
                      <a:pPr marL="0" marR="0" lvl="0" indent="166688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Thrombocytopenia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Grade 3/4 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nonhematologic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AEs (%)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055">
                <a:tc>
                  <a:txBody>
                    <a:bodyPr/>
                    <a:lstStyle/>
                    <a:p>
                      <a:pPr marL="0" marR="0" lvl="0" indent="166688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Infections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33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25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055">
                <a:tc>
                  <a:txBody>
                    <a:bodyPr/>
                    <a:lstStyle/>
                    <a:p>
                      <a:pPr marL="0" marR="0" lvl="0" indent="-635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Pneumonia</a:t>
                      </a: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055">
                <a:tc>
                  <a:txBody>
                    <a:bodyPr/>
                    <a:lstStyle/>
                    <a:p>
                      <a:pPr marL="0" marR="0" lvl="0" indent="166688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Bone pain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055">
                <a:tc>
                  <a:txBody>
                    <a:bodyPr/>
                    <a:lstStyle/>
                    <a:p>
                      <a:pPr marL="0" marR="0" lvl="0" indent="166688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Fatigue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055">
                <a:tc>
                  <a:txBody>
                    <a:bodyPr/>
                    <a:lstStyle/>
                    <a:p>
                      <a:pPr marL="0" marR="0" lvl="0" indent="166688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Asthenia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055">
                <a:tc>
                  <a:txBody>
                    <a:bodyPr/>
                    <a:lstStyle/>
                    <a:p>
                      <a:pPr marL="0" marR="0" lvl="0" indent="17780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Glucose intolerance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Discontinuation due to AEs (%)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91452" marR="91452" marT="36573" marB="3657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352425" y="6230938"/>
            <a:ext cx="83915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6125" indent="-2889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sz="1200" b="1" kern="0" baseline="30000" dirty="0" err="1" smtClean="0">
                <a:solidFill>
                  <a:srgbClr val="FFFFFF"/>
                </a:solidFill>
                <a:cs typeface="Arial" pitchFamily="34" charset="0"/>
              </a:rPr>
              <a:t>a</a:t>
            </a:r>
            <a:r>
              <a:rPr lang="en-US" sz="1200" b="1" kern="0" dirty="0" err="1" smtClean="0">
                <a:solidFill>
                  <a:srgbClr val="FFFFFF"/>
                </a:solidFill>
                <a:cs typeface="Arial" pitchFamily="34" charset="0"/>
              </a:rPr>
              <a:t>Patients</a:t>
            </a:r>
            <a:r>
              <a:rPr lang="en-US" sz="1200" b="1" kern="0" dirty="0" smtClean="0">
                <a:solidFill>
                  <a:srgbClr val="FFFFFF"/>
                </a:solidFill>
                <a:cs typeface="Arial" pitchFamily="34" charset="0"/>
              </a:rPr>
              <a:t> may have received POM + </a:t>
            </a:r>
            <a:r>
              <a:rPr lang="en-US" sz="1200" b="1" kern="0" dirty="0" err="1" smtClean="0">
                <a:solidFill>
                  <a:srgbClr val="FFFFFF"/>
                </a:solidFill>
                <a:cs typeface="Arial" pitchFamily="34" charset="0"/>
              </a:rPr>
              <a:t>LoDex</a:t>
            </a:r>
            <a:r>
              <a:rPr lang="en-US" sz="1200" b="1" kern="0" dirty="0" smtClean="0">
                <a:solidFill>
                  <a:srgbClr val="FFFFFF"/>
                </a:solidFill>
                <a:cs typeface="Arial" pitchFamily="34" charset="0"/>
              </a:rPr>
              <a:t> following crossover</a:t>
            </a:r>
            <a:endParaRPr lang="en-US" sz="1200" b="1" kern="0" dirty="0" smtClean="0">
              <a:solidFill>
                <a:srgbClr val="FFFFFF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200" b="1" kern="0" dirty="0" smtClean="0">
              <a:solidFill>
                <a:srgbClr val="FFFFFF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defRPr/>
            </a:pPr>
            <a:r>
              <a:rPr lang="en-US" sz="1200" b="1" kern="0" dirty="0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San Miguel JF, et al. </a:t>
            </a:r>
            <a:r>
              <a:rPr lang="en-US" sz="1200" b="1" i="1" kern="0" dirty="0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Blood</a:t>
            </a:r>
            <a:r>
              <a:rPr lang="en-US" sz="1200" b="1" kern="0" dirty="0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. 2013;122: Abstract 686.</a:t>
            </a:r>
            <a:endParaRPr lang="en-US" sz="1200" b="1" kern="0" dirty="0">
              <a:solidFill>
                <a:srgbClr val="FFFFFF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5613" y="357060"/>
            <a:ext cx="8226425" cy="1012825"/>
          </a:xfrm>
        </p:spPr>
        <p:txBody>
          <a:bodyPr/>
          <a:lstStyle/>
          <a:p>
            <a:r>
              <a:rPr lang="en-US">
                <a:latin typeface="Arial" charset="0"/>
              </a:rPr>
              <a:t>MM-003: Safety Profile</a:t>
            </a:r>
            <a:br>
              <a:rPr lang="en-US">
                <a:latin typeface="Arial" charset="0"/>
              </a:rPr>
            </a:br>
            <a:r>
              <a:rPr lang="en-US" sz="2800" i="1">
                <a:latin typeface="Arial" charset="0"/>
              </a:rPr>
              <a:t>Additional AEs of Interest</a:t>
            </a:r>
            <a:endParaRPr lang="en-US" i="1">
              <a:latin typeface="Arial" charset="0"/>
            </a:endParaRP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342900" y="4648200"/>
            <a:ext cx="8594725" cy="11747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>
                <a:latin typeface="Arial" charset="0"/>
                <a:cs typeface="Times New Roman" charset="0"/>
              </a:rPr>
              <a:t>Approximately 50% of </a:t>
            </a:r>
            <a:r>
              <a:rPr lang="en-US" sz="2000" dirty="0" smtClean="0">
                <a:latin typeface="Arial" charset="0"/>
                <a:cs typeface="Times New Roman" charset="0"/>
              </a:rPr>
              <a:t>patients </a:t>
            </a:r>
            <a:r>
              <a:rPr lang="en-US" sz="2000" dirty="0">
                <a:latin typeface="Arial" charset="0"/>
                <a:cs typeface="Times New Roman" charset="0"/>
              </a:rPr>
              <a:t>with treatment-emergent neuropathy had baseline neuropathy</a:t>
            </a:r>
          </a:p>
          <a:p>
            <a:pPr>
              <a:spcBef>
                <a:spcPts val="1200"/>
              </a:spcBef>
            </a:pPr>
            <a:endParaRPr lang="en-US" sz="2000" dirty="0">
              <a:latin typeface="Arial" charset="0"/>
              <a:cs typeface="Times New Roman" charset="0"/>
            </a:endParaRPr>
          </a:p>
          <a:p>
            <a:pPr lvl="1">
              <a:spcBef>
                <a:spcPts val="1200"/>
              </a:spcBef>
            </a:pPr>
            <a:endParaRPr lang="en-US" sz="1800" dirty="0">
              <a:latin typeface="Arial" charset="0"/>
              <a:cs typeface="Times New Roman" charset="0"/>
            </a:endParaRPr>
          </a:p>
          <a:p>
            <a:pPr lvl="1">
              <a:spcBef>
                <a:spcPts val="1200"/>
              </a:spcBef>
            </a:pPr>
            <a:endParaRPr lang="en-US" sz="1400" dirty="0">
              <a:latin typeface="Arial" charset="0"/>
              <a:cs typeface="Times New Roman" charset="0"/>
            </a:endParaRPr>
          </a:p>
        </p:txBody>
      </p:sp>
      <p:sp>
        <p:nvSpPr>
          <p:cNvPr id="52228" name="Content Placeholder 3"/>
          <p:cNvSpPr>
            <a:spLocks noGrp="1"/>
          </p:cNvSpPr>
          <p:nvPr>
            <p:ph sz="quarter" idx="10"/>
          </p:nvPr>
        </p:nvSpPr>
        <p:spPr>
          <a:xfrm>
            <a:off x="-81864" y="5736167"/>
            <a:ext cx="9144000" cy="939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200" baseline="30000" dirty="0">
                <a:latin typeface="Helvetica" charset="0"/>
                <a:cs typeface="Arial" charset="0"/>
              </a:rPr>
              <a:t>a</a:t>
            </a:r>
            <a:r>
              <a:rPr lang="en-US" sz="1200" dirty="0">
                <a:latin typeface="Helvetica" charset="0"/>
                <a:cs typeface="Arial" charset="0"/>
              </a:rPr>
              <a:t> </a:t>
            </a:r>
            <a:r>
              <a:rPr lang="en-US" sz="1200" dirty="0" smtClean="0">
                <a:latin typeface="Helvetica" charset="0"/>
                <a:cs typeface="Arial" charset="0"/>
              </a:rPr>
              <a:t>Patients </a:t>
            </a:r>
            <a:r>
              <a:rPr lang="en-US" sz="1200" dirty="0">
                <a:latin typeface="Helvetica" charset="0"/>
                <a:cs typeface="Arial" charset="0"/>
              </a:rPr>
              <a:t>may have received POM + </a:t>
            </a:r>
            <a:r>
              <a:rPr lang="en-US" sz="1200" dirty="0" err="1" smtClean="0">
                <a:latin typeface="Helvetica" charset="0"/>
                <a:cs typeface="Arial" charset="0"/>
              </a:rPr>
              <a:t>LoDex</a:t>
            </a:r>
            <a:r>
              <a:rPr lang="en-US" sz="1200" dirty="0" smtClean="0">
                <a:latin typeface="Helvetica" charset="0"/>
                <a:cs typeface="Arial" charset="0"/>
              </a:rPr>
              <a:t> </a:t>
            </a:r>
            <a:r>
              <a:rPr lang="en-US" sz="1200" dirty="0">
                <a:latin typeface="Helvetica" charset="0"/>
                <a:cs typeface="Arial" charset="0"/>
              </a:rPr>
              <a:t>following </a:t>
            </a:r>
            <a:r>
              <a:rPr lang="en-US" sz="1200" dirty="0" smtClean="0">
                <a:latin typeface="Helvetica" charset="0"/>
                <a:cs typeface="Arial" charset="0"/>
              </a:rPr>
              <a:t>crossover</a:t>
            </a:r>
            <a:endParaRPr lang="en-US" sz="1200" dirty="0"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en-US" sz="1200" baseline="30000" dirty="0">
                <a:latin typeface="Arial" charset="0"/>
              </a:rPr>
              <a:t>b</a:t>
            </a:r>
            <a:r>
              <a:rPr lang="en-US" sz="1200" dirty="0">
                <a:latin typeface="Arial" charset="0"/>
              </a:rPr>
              <a:t> Peripheral neuropathy includes the preferred  terms </a:t>
            </a:r>
            <a:r>
              <a:rPr lang="en-US" sz="1200" dirty="0" smtClean="0">
                <a:latin typeface="Arial" charset="0"/>
              </a:rPr>
              <a:t>hyperesthesia</a:t>
            </a:r>
            <a:r>
              <a:rPr lang="en-US" sz="1200" dirty="0">
                <a:latin typeface="Arial" charset="0"/>
              </a:rPr>
              <a:t>, neuropathy peripheral, peripheral sensory </a:t>
            </a:r>
            <a:r>
              <a:rPr lang="en-US" sz="1200" dirty="0" err="1">
                <a:latin typeface="Arial" charset="0"/>
              </a:rPr>
              <a:t>neuoropathy</a:t>
            </a:r>
            <a:r>
              <a:rPr lang="en-US" sz="1200" dirty="0">
                <a:latin typeface="Arial" charset="0"/>
              </a:rPr>
              <a:t>, </a:t>
            </a:r>
            <a:r>
              <a:rPr lang="en-US" sz="1200" dirty="0" err="1">
                <a:latin typeface="Arial" charset="0"/>
              </a:rPr>
              <a:t>paraesthesia</a:t>
            </a:r>
            <a:r>
              <a:rPr lang="en-US" sz="1200" dirty="0">
                <a:latin typeface="Arial" charset="0"/>
              </a:rPr>
              <a:t>, </a:t>
            </a:r>
            <a:r>
              <a:rPr lang="en-US" sz="1200" dirty="0" smtClean="0">
                <a:latin typeface="Arial" charset="0"/>
              </a:rPr>
              <a:t>hypoesthesia</a:t>
            </a:r>
            <a:r>
              <a:rPr lang="en-US" sz="1200" dirty="0">
                <a:latin typeface="Arial" charset="0"/>
              </a:rPr>
              <a:t>, and </a:t>
            </a:r>
            <a:r>
              <a:rPr lang="en-US" sz="1200" dirty="0" smtClean="0">
                <a:latin typeface="Arial" charset="0"/>
              </a:rPr>
              <a:t>polyneuropathy </a:t>
            </a:r>
            <a:endParaRPr lang="en-US" sz="1200" dirty="0">
              <a:latin typeface="Arial" charset="0"/>
            </a:endParaRPr>
          </a:p>
          <a:p>
            <a:pPr>
              <a:spcBef>
                <a:spcPct val="0"/>
              </a:spcBef>
            </a:pPr>
            <a:endParaRPr lang="en-US" sz="1200" dirty="0">
              <a:latin typeface="Arial" charset="0"/>
            </a:endParaRPr>
          </a:p>
          <a:p>
            <a:pPr>
              <a:spcBef>
                <a:spcPct val="0"/>
              </a:spcBef>
              <a:buClrTx/>
            </a:pPr>
            <a:r>
              <a:rPr lang="en-US" sz="1200" dirty="0">
                <a:solidFill>
                  <a:srgbClr val="FFFFFF"/>
                </a:solidFill>
                <a:latin typeface="Arial" charset="0"/>
                <a:cs typeface="Arial Unicode MS" charset="0"/>
              </a:rPr>
              <a:t>San Miguel JF, et al. </a:t>
            </a:r>
            <a:r>
              <a:rPr lang="en-US" sz="1200" i="1" dirty="0">
                <a:solidFill>
                  <a:srgbClr val="FFFFFF"/>
                </a:solidFill>
                <a:latin typeface="Arial" charset="0"/>
                <a:cs typeface="Arial Unicode MS" charset="0"/>
              </a:rPr>
              <a:t>Blood</a:t>
            </a:r>
            <a:r>
              <a:rPr lang="en-US" sz="1200" dirty="0">
                <a:solidFill>
                  <a:srgbClr val="FFFFFF"/>
                </a:solidFill>
                <a:latin typeface="Arial" charset="0"/>
                <a:cs typeface="Arial Unicode MS" charset="0"/>
              </a:rPr>
              <a:t>. 2013;122: Abstract </a:t>
            </a:r>
            <a:r>
              <a:rPr lang="en-US" sz="1200" dirty="0" smtClean="0">
                <a:solidFill>
                  <a:srgbClr val="FFFFFF"/>
                </a:solidFill>
                <a:latin typeface="Arial" charset="0"/>
                <a:cs typeface="Arial Unicode MS" charset="0"/>
              </a:rPr>
              <a:t>686.</a:t>
            </a:r>
            <a:endParaRPr lang="en-US" sz="1200" dirty="0">
              <a:solidFill>
                <a:srgbClr val="FFFFFF"/>
              </a:solidFill>
              <a:latin typeface="Arial" charset="0"/>
              <a:cs typeface="Arial Unicode MS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791328"/>
              </p:ext>
            </p:extLst>
          </p:nvPr>
        </p:nvGraphicFramePr>
        <p:xfrm>
          <a:off x="461963" y="1604963"/>
          <a:ext cx="8440737" cy="2865966"/>
        </p:xfrm>
        <a:graphic>
          <a:graphicData uri="http://schemas.openxmlformats.org/drawingml/2006/table">
            <a:tbl>
              <a:tblPr/>
              <a:tblGrid>
                <a:gridCol w="4587029"/>
                <a:gridCol w="963427"/>
                <a:gridCol w="963427"/>
                <a:gridCol w="963427"/>
                <a:gridCol w="963427"/>
              </a:tblGrid>
              <a:tr h="7428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AEs of interest (%)</a:t>
                      </a:r>
                    </a:p>
                  </a:txBody>
                  <a:tcPr marL="91435" marR="91435" marT="36566" marB="36566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POM +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LoDex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 (N = 300)</a:t>
                      </a:r>
                    </a:p>
                  </a:txBody>
                  <a:tcPr marL="91435" marR="91435" marT="36566" marB="36566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HiDex</a:t>
                      </a:r>
                      <a:r>
                        <a:rPr kumimoji="0" lang="en-US" sz="1800" b="1" i="0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(N = 150)</a:t>
                      </a:r>
                    </a:p>
                  </a:txBody>
                  <a:tcPr marL="91435" marR="91435" marT="36566" marB="36566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5" marR="91435" marT="36566" marB="36566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</a:p>
                  </a:txBody>
                  <a:tcPr marL="91435" marR="91435" marT="36566" marB="3656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Grade 3/4</a:t>
                      </a:r>
                    </a:p>
                  </a:txBody>
                  <a:tcPr marL="91435" marR="91435" marT="36566" marB="3656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</a:p>
                  </a:txBody>
                  <a:tcPr marL="91435" marR="91435" marT="36566" marB="3656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Grade 3/4</a:t>
                      </a:r>
                    </a:p>
                  </a:txBody>
                  <a:tcPr marL="91435" marR="91435" marT="36566" marB="3656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1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Rash</a:t>
                      </a:r>
                    </a:p>
                  </a:txBody>
                  <a:tcPr marL="91435" marR="91435" marT="36566" marB="3656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91435" marR="91435" marT="36566" marB="3656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5" marR="91435" marT="36566" marB="3656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5" marR="91435" marT="36566" marB="3656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5" marR="91435" marT="36566" marB="3656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DVT /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ulmonary embolism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5" marR="91435" marT="36566" marB="3656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5" marR="91435" marT="36566" marB="3656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5" marR="91435" marT="36566" marB="3656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5" marR="91435" marT="36566" marB="3656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5" marR="91435" marT="36566" marB="3656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Peripheral neuropathy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5" marR="91435" marT="36566" marB="3656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 </a:t>
                      </a:r>
                    </a:p>
                  </a:txBody>
                  <a:tcPr marL="91435" marR="91435" marT="36566" marB="3656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5" marR="91435" marT="36566" marB="3656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marL="91435" marR="91435" marT="36566" marB="3656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5" marR="91435" marT="36566" marB="3656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7 Rectángulo" descr=" 29702"/>
          <p:cNvSpPr>
            <a:spLocks noChangeArrowheads="1"/>
          </p:cNvSpPr>
          <p:nvPr/>
        </p:nvSpPr>
        <p:spPr bwMode="auto">
          <a:xfrm>
            <a:off x="368300" y="1222375"/>
            <a:ext cx="9053513" cy="408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lnSpc>
                <a:spcPct val="110000"/>
              </a:lnSpc>
              <a:buClr>
                <a:srgbClr val="F09828"/>
              </a:buClr>
              <a:buFont typeface="Arial" panose="020B0604020202020204" pitchFamily="34" charset="0"/>
              <a:buChar char="•"/>
              <a:tabLst>
                <a:tab pos="4410075" algn="l"/>
              </a:tabLst>
            </a:pPr>
            <a:r>
              <a:rPr lang="es-ES" sz="1600" b="1" i="1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2000" b="1" i="1" dirty="0" smtClean="0">
                <a:solidFill>
                  <a:srgbClr val="FFFFFF"/>
                </a:solidFill>
                <a:cs typeface="ＭＳ Ｐゴシック" charset="0"/>
              </a:rPr>
              <a:t>POM </a:t>
            </a:r>
            <a:r>
              <a:rPr lang="es-ES" sz="2000" b="1" i="1" dirty="0">
                <a:solidFill>
                  <a:srgbClr val="FFFFFF"/>
                </a:solidFill>
                <a:cs typeface="ＭＳ Ｐゴシック" charset="0"/>
              </a:rPr>
              <a:t>+ </a:t>
            </a:r>
            <a:r>
              <a:rPr lang="es-ES" sz="2000" b="1" i="1" dirty="0" err="1">
                <a:solidFill>
                  <a:srgbClr val="FFFF00"/>
                </a:solidFill>
                <a:cs typeface="ＭＳ Ｐゴシック" charset="0"/>
              </a:rPr>
              <a:t>Cycl</a:t>
            </a:r>
            <a:r>
              <a:rPr lang="es-ES" sz="2000" b="1" i="1" dirty="0">
                <a:solidFill>
                  <a:srgbClr val="FFFF00"/>
                </a:solidFill>
                <a:cs typeface="ＭＳ Ｐゴシック" charset="0"/>
              </a:rPr>
              <a:t> </a:t>
            </a:r>
            <a:r>
              <a:rPr lang="es-ES" sz="2000" b="1" i="1" dirty="0">
                <a:solidFill>
                  <a:srgbClr val="FFFFFF"/>
                </a:solidFill>
                <a:cs typeface="ＭＳ Ｐゴシック" charset="0"/>
              </a:rPr>
              <a:t>+ Pred</a:t>
            </a:r>
            <a:r>
              <a:rPr lang="es-ES" sz="2000" b="1" i="1" baseline="30000" dirty="0">
                <a:solidFill>
                  <a:srgbClr val="FFFFFF"/>
                </a:solidFill>
                <a:cs typeface="ＭＳ Ｐゴシック" charset="0"/>
              </a:rPr>
              <a:t>1</a:t>
            </a:r>
            <a:r>
              <a:rPr lang="es-ES" sz="2000" b="1" i="1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200" b="1" i="1" dirty="0">
                <a:solidFill>
                  <a:srgbClr val="FFFFFF"/>
                </a:solidFill>
                <a:cs typeface="ＭＳ Ｐゴシック" charset="0"/>
              </a:rPr>
              <a:t>(</a:t>
            </a:r>
            <a:r>
              <a:rPr lang="es-ES" sz="1200" b="1" i="1" dirty="0" smtClean="0">
                <a:solidFill>
                  <a:srgbClr val="FFFFFF"/>
                </a:solidFill>
                <a:cs typeface="ＭＳ Ｐゴシック" charset="0"/>
              </a:rPr>
              <a:t>n = 55</a:t>
            </a:r>
            <a:r>
              <a:rPr lang="es-ES" sz="1200" b="1" i="1" dirty="0">
                <a:solidFill>
                  <a:srgbClr val="FFFFFF"/>
                </a:solidFill>
                <a:cs typeface="ＭＳ Ｐゴシック" charset="0"/>
              </a:rPr>
              <a:t>) </a:t>
            </a:r>
            <a:r>
              <a:rPr lang="es-ES" sz="2000" b="1" i="1" dirty="0" smtClean="0">
                <a:solidFill>
                  <a:srgbClr val="FFFFFF"/>
                </a:solidFill>
                <a:cs typeface="ＭＳ Ｐゴシック" charset="0"/>
              </a:rPr>
              <a:t>…….</a:t>
            </a:r>
            <a:r>
              <a:rPr lang="es-ES" b="1" i="1" dirty="0" smtClean="0">
                <a:solidFill>
                  <a:srgbClr val="00FFFF"/>
                </a:solidFill>
                <a:cs typeface="ＭＳ Ｐゴシック" charset="0"/>
              </a:rPr>
              <a:t>ORR 75% </a:t>
            </a:r>
            <a:r>
              <a:rPr lang="es-ES" b="1" i="1" dirty="0" smtClean="0">
                <a:solidFill>
                  <a:srgbClr val="FFFFFF"/>
                </a:solidFill>
                <a:cs typeface="ＭＳ Ｐゴシック" charset="0"/>
              </a:rPr>
              <a:t>(19% ≥VGPR)     </a:t>
            </a:r>
            <a:endParaRPr lang="es-ES" b="1" i="1" dirty="0">
              <a:solidFill>
                <a:srgbClr val="FFFFFF"/>
              </a:solidFill>
              <a:cs typeface="ＭＳ Ｐゴシック" charset="0"/>
            </a:endParaRPr>
          </a:p>
          <a:p>
            <a:pPr>
              <a:lnSpc>
                <a:spcPct val="110000"/>
              </a:lnSpc>
              <a:buClr>
                <a:srgbClr val="F09828"/>
              </a:buClr>
              <a:tabLst>
                <a:tab pos="4410075" algn="l"/>
              </a:tabLst>
            </a:pPr>
            <a:r>
              <a:rPr lang="es-ES" b="1" i="1" baseline="30000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b="1" i="1" dirty="0">
                <a:solidFill>
                  <a:srgbClr val="FFFFFF"/>
                </a:solidFill>
                <a:cs typeface="ＭＳ Ｐゴシック" charset="0"/>
              </a:rPr>
              <a:t>   </a:t>
            </a:r>
            <a:r>
              <a:rPr lang="es-ES" b="1" i="1" dirty="0" smtClean="0">
                <a:solidFill>
                  <a:srgbClr val="FFFFFF"/>
                </a:solidFill>
                <a:cs typeface="ＭＳ Ｐゴシック" charset="0"/>
              </a:rPr>
              <a:t>  </a:t>
            </a:r>
            <a:r>
              <a:rPr lang="es-ES" sz="1400" b="1" i="1" dirty="0" smtClean="0">
                <a:solidFill>
                  <a:srgbClr val="FFFFFF"/>
                </a:solidFill>
                <a:cs typeface="ＭＳ Ｐゴシック" charset="0"/>
              </a:rPr>
              <a:t>x </a:t>
            </a:r>
            <a:r>
              <a:rPr lang="es-ES" sz="1400" b="1" i="1" dirty="0">
                <a:solidFill>
                  <a:srgbClr val="FFFFFF"/>
                </a:solidFill>
                <a:cs typeface="ＭＳ Ｐゴシック" charset="0"/>
              </a:rPr>
              <a:t>6 </a:t>
            </a:r>
            <a:r>
              <a:rPr lang="es-ES" sz="1400" b="1" i="1" dirty="0" err="1">
                <a:solidFill>
                  <a:srgbClr val="FFFFFF"/>
                </a:solidFill>
                <a:cs typeface="ＭＳ Ｐゴシック" charset="0"/>
              </a:rPr>
              <a:t>cycles</a:t>
            </a:r>
            <a:r>
              <a:rPr lang="es-ES" sz="1400" b="1" i="1" dirty="0">
                <a:solidFill>
                  <a:srgbClr val="FFFFFF"/>
                </a:solidFill>
                <a:cs typeface="ＭＳ Ｐゴシック" charset="0"/>
              </a:rPr>
              <a:t> + </a:t>
            </a:r>
            <a:r>
              <a:rPr lang="es-ES" sz="1400" b="1" i="1" dirty="0" err="1">
                <a:solidFill>
                  <a:srgbClr val="FFFFFF"/>
                </a:solidFill>
                <a:cs typeface="ＭＳ Ｐゴシック" charset="0"/>
              </a:rPr>
              <a:t>m</a:t>
            </a:r>
            <a:r>
              <a:rPr lang="es-ES" sz="1400" b="1" i="1" dirty="0" err="1" smtClean="0">
                <a:solidFill>
                  <a:srgbClr val="FFFFFF"/>
                </a:solidFill>
                <a:cs typeface="ＭＳ Ｐゴシック" charset="0"/>
              </a:rPr>
              <a:t>aintenance</a:t>
            </a:r>
            <a:r>
              <a:rPr lang="es-ES" sz="1400" b="1" i="1" dirty="0" smtClean="0">
                <a:solidFill>
                  <a:srgbClr val="FFFFFF"/>
                </a:solidFill>
                <a:cs typeface="ＭＳ Ｐゴシック" charset="0"/>
              </a:rPr>
              <a:t> POM/</a:t>
            </a:r>
            <a:r>
              <a:rPr lang="es-ES" sz="1400" b="1" i="1" dirty="0" err="1" smtClean="0">
                <a:solidFill>
                  <a:srgbClr val="FFFFFF"/>
                </a:solidFill>
                <a:cs typeface="ＭＳ Ｐゴシック" charset="0"/>
              </a:rPr>
              <a:t>Dex</a:t>
            </a:r>
            <a:r>
              <a:rPr lang="es-ES" sz="1400" b="1" dirty="0" smtClean="0">
                <a:solidFill>
                  <a:srgbClr val="FFFFFF"/>
                </a:solidFill>
                <a:cs typeface="ＭＳ Ｐゴシック" charset="0"/>
              </a:rPr>
              <a:t>  </a:t>
            </a:r>
            <a:r>
              <a:rPr lang="es-ES" b="1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b="1" dirty="0" smtClean="0">
                <a:solidFill>
                  <a:srgbClr val="FFFFFF"/>
                </a:solidFill>
                <a:cs typeface="ＭＳ Ｐゴシック" charset="0"/>
              </a:rPr>
              <a:t>        </a:t>
            </a:r>
            <a:r>
              <a:rPr lang="es-ES" sz="1400" b="1" i="1" dirty="0" smtClean="0">
                <a:solidFill>
                  <a:srgbClr val="FFFFFF"/>
                </a:solidFill>
                <a:cs typeface="ＭＳ Ｐゴシック" charset="0"/>
              </a:rPr>
              <a:t>(47% </a:t>
            </a:r>
            <a:r>
              <a:rPr lang="es-ES" sz="1400" b="1" i="1" dirty="0">
                <a:solidFill>
                  <a:srgbClr val="FFFFFF"/>
                </a:solidFill>
                <a:cs typeface="ＭＳ Ｐゴシック" charset="0"/>
              </a:rPr>
              <a:t>PR in </a:t>
            </a:r>
            <a:r>
              <a:rPr lang="es-ES" sz="1400" b="1" i="1" dirty="0" err="1">
                <a:solidFill>
                  <a:srgbClr val="FFFFFF"/>
                </a:solidFill>
                <a:cs typeface="ＭＳ Ｐゴシック" charset="0"/>
              </a:rPr>
              <a:t>Len</a:t>
            </a:r>
            <a:r>
              <a:rPr lang="es-ES" sz="1400" b="1" i="1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400" b="1" i="1" dirty="0" err="1" smtClean="0">
                <a:solidFill>
                  <a:srgbClr val="FFFFFF"/>
                </a:solidFill>
                <a:cs typeface="ＭＳ Ｐゴシック" charset="0"/>
              </a:rPr>
              <a:t>refractory</a:t>
            </a:r>
            <a:r>
              <a:rPr lang="es-ES" sz="1400" b="1" i="1" dirty="0" smtClean="0">
                <a:solidFill>
                  <a:srgbClr val="FFFFFF"/>
                </a:solidFill>
                <a:cs typeface="ＭＳ Ｐゴシック" charset="0"/>
              </a:rPr>
              <a:t>) </a:t>
            </a:r>
            <a:endParaRPr lang="es-ES" sz="1400" b="1" i="1" dirty="0">
              <a:solidFill>
                <a:srgbClr val="FFFFFF"/>
              </a:solidFill>
              <a:cs typeface="ＭＳ Ｐゴシック" charset="0"/>
            </a:endParaRPr>
          </a:p>
          <a:p>
            <a:pPr>
              <a:lnSpc>
                <a:spcPct val="110000"/>
              </a:lnSpc>
              <a:buClr>
                <a:srgbClr val="F09828"/>
              </a:buClr>
              <a:tabLst>
                <a:tab pos="4410075" algn="l"/>
              </a:tabLst>
            </a:pPr>
            <a:r>
              <a:rPr lang="es-ES" sz="1400" b="1" i="1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400" b="1" i="1" dirty="0" smtClean="0">
                <a:solidFill>
                  <a:srgbClr val="FFFFFF"/>
                </a:solidFill>
                <a:cs typeface="ＭＳ Ｐゴシック" charset="0"/>
              </a:rPr>
              <a:t>                                                                                </a:t>
            </a:r>
            <a:r>
              <a:rPr lang="es-ES" sz="1400" b="1" dirty="0" smtClean="0">
                <a:solidFill>
                  <a:srgbClr val="FFFFFF"/>
                </a:solidFill>
                <a:cs typeface="ＭＳ Ｐゴシック" charset="0"/>
              </a:rPr>
              <a:t>AE grade 3</a:t>
            </a:r>
            <a:r>
              <a:rPr lang="es-ES" sz="1400" b="1" dirty="0">
                <a:solidFill>
                  <a:srgbClr val="FFFFFF"/>
                </a:solidFill>
                <a:cs typeface="ＭＳ Ｐゴシック" charset="0"/>
              </a:rPr>
              <a:t>: </a:t>
            </a:r>
            <a:r>
              <a:rPr lang="es-ES" sz="1400" b="1" dirty="0" smtClean="0">
                <a:solidFill>
                  <a:srgbClr val="FFFFFF"/>
                </a:solidFill>
                <a:cs typeface="ＭＳ Ｐゴシック" charset="0"/>
              </a:rPr>
              <a:t>13% </a:t>
            </a:r>
            <a:r>
              <a:rPr lang="es-ES" sz="1400" b="1" dirty="0">
                <a:solidFill>
                  <a:srgbClr val="FFFFFF"/>
                </a:solidFill>
                <a:cs typeface="ＭＳ Ｐゴシック" charset="0"/>
              </a:rPr>
              <a:t>n</a:t>
            </a:r>
            <a:r>
              <a:rPr lang="es-ES" sz="1400" b="1" dirty="0" smtClean="0">
                <a:solidFill>
                  <a:srgbClr val="FFFFFF"/>
                </a:solidFill>
                <a:cs typeface="ＭＳ Ｐゴシック" charset="0"/>
              </a:rPr>
              <a:t>eutropenia</a:t>
            </a:r>
            <a:r>
              <a:rPr lang="es-ES" sz="1400" b="1" dirty="0">
                <a:solidFill>
                  <a:srgbClr val="FFFFFF"/>
                </a:solidFill>
                <a:cs typeface="ＭＳ Ｐゴシック" charset="0"/>
              </a:rPr>
              <a:t>, </a:t>
            </a:r>
            <a:r>
              <a:rPr lang="es-ES" sz="1400" b="1" dirty="0" smtClean="0">
                <a:solidFill>
                  <a:srgbClr val="FFFFFF"/>
                </a:solidFill>
                <a:cs typeface="ＭＳ Ｐゴシック" charset="0"/>
              </a:rPr>
              <a:t>6% </a:t>
            </a:r>
            <a:r>
              <a:rPr lang="es-ES" sz="1400" b="1" dirty="0" err="1">
                <a:solidFill>
                  <a:srgbClr val="FFFFFF"/>
                </a:solidFill>
                <a:cs typeface="ＭＳ Ｐゴシック" charset="0"/>
              </a:rPr>
              <a:t>r</a:t>
            </a:r>
            <a:r>
              <a:rPr lang="es-ES" sz="1400" b="1" dirty="0" err="1" smtClean="0">
                <a:solidFill>
                  <a:srgbClr val="FFFFFF"/>
                </a:solidFill>
                <a:cs typeface="ＭＳ Ｐゴシック" charset="0"/>
              </a:rPr>
              <a:t>ash</a:t>
            </a:r>
            <a:r>
              <a:rPr lang="es-ES" sz="1400" b="1" dirty="0">
                <a:solidFill>
                  <a:srgbClr val="FFFFFF"/>
                </a:solidFill>
                <a:cs typeface="ＭＳ Ｐゴシック" charset="0"/>
              </a:rPr>
              <a:t>, </a:t>
            </a:r>
            <a:r>
              <a:rPr lang="es-ES" sz="1400" b="1" dirty="0" smtClean="0">
                <a:solidFill>
                  <a:srgbClr val="FFFFFF"/>
                </a:solidFill>
                <a:cs typeface="ＭＳ Ｐゴシック" charset="0"/>
              </a:rPr>
              <a:t>8% </a:t>
            </a:r>
            <a:r>
              <a:rPr lang="es-ES" sz="1400" b="1" dirty="0" err="1" smtClean="0">
                <a:solidFill>
                  <a:srgbClr val="FFFFFF"/>
                </a:solidFill>
                <a:cs typeface="ＭＳ Ｐゴシック" charset="0"/>
              </a:rPr>
              <a:t>infections</a:t>
            </a:r>
            <a:r>
              <a:rPr lang="es-ES" sz="1400" b="1" dirty="0">
                <a:solidFill>
                  <a:srgbClr val="FFFFFF"/>
                </a:solidFill>
                <a:cs typeface="ＭＳ Ｐゴシック" charset="0"/>
              </a:rPr>
              <a:t>	</a:t>
            </a:r>
            <a:endParaRPr lang="es-ES" b="1" dirty="0">
              <a:solidFill>
                <a:srgbClr val="FFFFFF"/>
              </a:solidFill>
              <a:cs typeface="ＭＳ Ｐゴシック" charset="0"/>
            </a:endParaRPr>
          </a:p>
          <a:p>
            <a:pPr marL="285750" indent="-285750">
              <a:lnSpc>
                <a:spcPct val="110000"/>
              </a:lnSpc>
              <a:buClr>
                <a:srgbClr val="F09828"/>
              </a:buClr>
              <a:buFont typeface="Arial" panose="020B0604020202020204" pitchFamily="34" charset="0"/>
              <a:buChar char="•"/>
              <a:tabLst>
                <a:tab pos="4410075" algn="l"/>
              </a:tabLst>
            </a:pPr>
            <a:r>
              <a:rPr lang="es-ES" sz="1600" b="1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2000" b="1" i="1" dirty="0" smtClean="0">
                <a:solidFill>
                  <a:srgbClr val="FFFFFF"/>
                </a:solidFill>
                <a:cs typeface="ＭＳ Ｐゴシック" charset="0"/>
              </a:rPr>
              <a:t>POM + </a:t>
            </a:r>
            <a:r>
              <a:rPr lang="es-ES" sz="2000" b="1" i="1" dirty="0" err="1">
                <a:solidFill>
                  <a:srgbClr val="FFFF00"/>
                </a:solidFill>
                <a:cs typeface="ＭＳ Ｐゴシック" charset="0"/>
              </a:rPr>
              <a:t>Clar</a:t>
            </a:r>
            <a:r>
              <a:rPr lang="es-ES" sz="2000" b="1" i="1" dirty="0">
                <a:solidFill>
                  <a:srgbClr val="FFFF00"/>
                </a:solidFill>
                <a:cs typeface="ＭＳ Ｐゴシック" charset="0"/>
              </a:rPr>
              <a:t> </a:t>
            </a:r>
            <a:r>
              <a:rPr lang="es-ES" sz="2000" b="1" i="1" dirty="0">
                <a:cs typeface="ＭＳ Ｐゴシック" charset="0"/>
              </a:rPr>
              <a:t>+ Dex</a:t>
            </a:r>
            <a:r>
              <a:rPr lang="es-ES" sz="2000" b="1" i="1" baseline="30000" dirty="0">
                <a:cs typeface="ＭＳ Ｐゴシック" charset="0"/>
              </a:rPr>
              <a:t>2</a:t>
            </a:r>
            <a:r>
              <a:rPr lang="es-ES" sz="2000" b="1" i="1" dirty="0">
                <a:cs typeface="ＭＳ Ｐゴシック" charset="0"/>
              </a:rPr>
              <a:t> </a:t>
            </a:r>
            <a:r>
              <a:rPr lang="es-ES" sz="1200" b="1" i="1" dirty="0">
                <a:cs typeface="ＭＳ Ｐゴシック" charset="0"/>
              </a:rPr>
              <a:t>(</a:t>
            </a:r>
            <a:r>
              <a:rPr lang="es-ES" sz="1200" b="1" i="1" dirty="0" smtClean="0">
                <a:solidFill>
                  <a:srgbClr val="FFFFFF"/>
                </a:solidFill>
                <a:cs typeface="ＭＳ Ｐゴシック" charset="0"/>
              </a:rPr>
              <a:t>n = 100</a:t>
            </a:r>
            <a:r>
              <a:rPr lang="es-ES" sz="1400" b="1" i="1" dirty="0">
                <a:solidFill>
                  <a:srgbClr val="FFFFFF"/>
                </a:solidFill>
                <a:cs typeface="ＭＳ Ｐゴシック" charset="0"/>
              </a:rPr>
              <a:t>) </a:t>
            </a:r>
            <a:r>
              <a:rPr lang="es-ES" sz="2000" b="1" i="1" dirty="0" smtClean="0">
                <a:solidFill>
                  <a:srgbClr val="FFFFFF"/>
                </a:solidFill>
                <a:cs typeface="ＭＳ Ｐゴシック" charset="0"/>
              </a:rPr>
              <a:t>……</a:t>
            </a:r>
            <a:r>
              <a:rPr lang="es-ES" b="1" i="1" dirty="0" smtClean="0">
                <a:solidFill>
                  <a:srgbClr val="00FFFF"/>
                </a:solidFill>
                <a:cs typeface="ＭＳ Ｐゴシック" charset="0"/>
              </a:rPr>
              <a:t>ORR </a:t>
            </a:r>
            <a:r>
              <a:rPr lang="es-ES" b="1" i="1" dirty="0">
                <a:solidFill>
                  <a:srgbClr val="00FFFF"/>
                </a:solidFill>
                <a:cs typeface="ＭＳ Ｐゴシック" charset="0"/>
              </a:rPr>
              <a:t>54% </a:t>
            </a:r>
            <a:r>
              <a:rPr lang="es-ES" b="1" i="1" dirty="0" smtClean="0">
                <a:solidFill>
                  <a:srgbClr val="FFFFFF"/>
                </a:solidFill>
                <a:cs typeface="ＭＳ Ｐゴシック" charset="0"/>
              </a:rPr>
              <a:t>(4.1%sCR)    PFS: </a:t>
            </a:r>
            <a:r>
              <a:rPr lang="es-ES" b="1" i="1" dirty="0">
                <a:solidFill>
                  <a:srgbClr val="FFFFFF"/>
                </a:solidFill>
                <a:cs typeface="ＭＳ Ｐゴシック" charset="0"/>
              </a:rPr>
              <a:t>8.2 </a:t>
            </a:r>
            <a:r>
              <a:rPr lang="es-ES" b="1" i="1" dirty="0" err="1" smtClean="0">
                <a:solidFill>
                  <a:srgbClr val="FFFFFF"/>
                </a:solidFill>
                <a:cs typeface="ＭＳ Ｐゴシック" charset="0"/>
              </a:rPr>
              <a:t>months</a:t>
            </a:r>
            <a:endParaRPr lang="es-ES" b="1" i="1" dirty="0">
              <a:solidFill>
                <a:srgbClr val="FFFFFF"/>
              </a:solidFill>
              <a:cs typeface="ＭＳ Ｐゴシック" charset="0"/>
            </a:endParaRPr>
          </a:p>
          <a:p>
            <a:pPr>
              <a:lnSpc>
                <a:spcPct val="110000"/>
              </a:lnSpc>
              <a:buClr>
                <a:srgbClr val="F09828"/>
              </a:buClr>
              <a:tabLst>
                <a:tab pos="4410075" algn="l"/>
              </a:tabLst>
            </a:pPr>
            <a:r>
              <a:rPr lang="es-ES" b="1" i="1" dirty="0">
                <a:solidFill>
                  <a:srgbClr val="FFFFFF"/>
                </a:solidFill>
                <a:cs typeface="ＭＳ Ｐゴシック" charset="0"/>
              </a:rPr>
              <a:t>   </a:t>
            </a:r>
            <a:r>
              <a:rPr lang="es-ES" b="1" i="1" dirty="0" smtClean="0">
                <a:solidFill>
                  <a:srgbClr val="FFFFFF"/>
                </a:solidFill>
                <a:cs typeface="ＭＳ Ｐゴシック" charset="0"/>
              </a:rPr>
              <a:t>  </a:t>
            </a:r>
            <a:r>
              <a:rPr lang="es-ES" sz="1400" b="1" dirty="0" smtClean="0">
                <a:solidFill>
                  <a:srgbClr val="FFFFFF"/>
                </a:solidFill>
                <a:cs typeface="ＭＳ Ｐゴシック" charset="0"/>
              </a:rPr>
              <a:t>(64</a:t>
            </a:r>
            <a:r>
              <a:rPr lang="es-ES" sz="1400" b="1" dirty="0">
                <a:solidFill>
                  <a:srgbClr val="FFFFFF"/>
                </a:solidFill>
                <a:cs typeface="ＭＳ Ｐゴシック" charset="0"/>
              </a:rPr>
              <a:t>% </a:t>
            </a:r>
            <a:r>
              <a:rPr lang="es-ES" sz="1400" b="1" dirty="0" err="1">
                <a:solidFill>
                  <a:srgbClr val="FFFFFF"/>
                </a:solidFill>
                <a:cs typeface="ＭＳ Ｐゴシック" charset="0"/>
              </a:rPr>
              <a:t>Len</a:t>
            </a:r>
            <a:r>
              <a:rPr lang="es-ES" sz="1400" b="1" dirty="0">
                <a:solidFill>
                  <a:srgbClr val="FFFFFF"/>
                </a:solidFill>
                <a:cs typeface="ＭＳ Ｐゴシック" charset="0"/>
              </a:rPr>
              <a:t> &amp; </a:t>
            </a:r>
            <a:r>
              <a:rPr lang="es-ES" sz="1400" b="1" dirty="0" err="1">
                <a:solidFill>
                  <a:srgbClr val="FFFFFF"/>
                </a:solidFill>
                <a:cs typeface="ＭＳ Ｐゴシック" charset="0"/>
              </a:rPr>
              <a:t>b</a:t>
            </a:r>
            <a:r>
              <a:rPr lang="es-ES" sz="1400" b="1" dirty="0" err="1" smtClean="0">
                <a:solidFill>
                  <a:srgbClr val="FFFFFF"/>
                </a:solidFill>
                <a:cs typeface="ＭＳ Ｐゴシック" charset="0"/>
              </a:rPr>
              <a:t>ortezomib</a:t>
            </a:r>
            <a:r>
              <a:rPr lang="es-ES" sz="1400" b="1" dirty="0" smtClean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400" b="1" dirty="0" err="1">
                <a:solidFill>
                  <a:srgbClr val="FFFFFF"/>
                </a:solidFill>
                <a:cs typeface="ＭＳ Ｐゴシック" charset="0"/>
              </a:rPr>
              <a:t>refractory</a:t>
            </a:r>
            <a:r>
              <a:rPr lang="es-ES" sz="1400" b="1" dirty="0">
                <a:solidFill>
                  <a:srgbClr val="FFFFFF"/>
                </a:solidFill>
                <a:cs typeface="ＭＳ Ｐゴシック" charset="0"/>
              </a:rPr>
              <a:t>)</a:t>
            </a:r>
          </a:p>
          <a:p>
            <a:pPr>
              <a:lnSpc>
                <a:spcPct val="110000"/>
              </a:lnSpc>
              <a:buClr>
                <a:srgbClr val="F09828"/>
              </a:buClr>
              <a:tabLst>
                <a:tab pos="4410075" algn="l"/>
              </a:tabLst>
            </a:pPr>
            <a:endParaRPr lang="es-ES" b="1" dirty="0">
              <a:solidFill>
                <a:srgbClr val="FFFFFF"/>
              </a:solidFill>
              <a:cs typeface="ＭＳ Ｐゴシック" charset="0"/>
            </a:endParaRPr>
          </a:p>
          <a:p>
            <a:pPr marL="342900" indent="-342900">
              <a:lnSpc>
                <a:spcPct val="110000"/>
              </a:lnSpc>
              <a:buClr>
                <a:srgbClr val="F09828"/>
              </a:buClr>
              <a:buFont typeface="Arial" panose="020B0604020202020204" pitchFamily="34" charset="0"/>
              <a:buChar char="•"/>
              <a:tabLst>
                <a:tab pos="4410075" algn="l"/>
              </a:tabLst>
            </a:pPr>
            <a:r>
              <a:rPr lang="es-ES" sz="2000" b="1" i="1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2000" b="1" i="1" dirty="0" smtClean="0">
                <a:solidFill>
                  <a:srgbClr val="FFFFFF"/>
                </a:solidFill>
                <a:cs typeface="ＭＳ Ｐゴシック" charset="0"/>
              </a:rPr>
              <a:t>POM </a:t>
            </a:r>
            <a:r>
              <a:rPr lang="es-ES" sz="2000" b="1" i="1" dirty="0">
                <a:solidFill>
                  <a:srgbClr val="FFFFFF"/>
                </a:solidFill>
                <a:cs typeface="ＭＳ Ｐゴシック" charset="0"/>
              </a:rPr>
              <a:t>+ </a:t>
            </a:r>
            <a:r>
              <a:rPr lang="es-ES" sz="2000" b="1" i="1" dirty="0" err="1" smtClean="0">
                <a:solidFill>
                  <a:srgbClr val="FFFF00"/>
                </a:solidFill>
                <a:cs typeface="ＭＳ Ｐゴシック" charset="0"/>
              </a:rPr>
              <a:t>bortezomib</a:t>
            </a:r>
            <a:r>
              <a:rPr lang="es-ES" sz="2000" b="1" i="1" dirty="0" smtClean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2000" b="1" i="1" dirty="0">
                <a:solidFill>
                  <a:srgbClr val="FFFFFF"/>
                </a:solidFill>
                <a:cs typeface="ＭＳ Ｐゴシック" charset="0"/>
              </a:rPr>
              <a:t>+ Dex</a:t>
            </a:r>
            <a:r>
              <a:rPr lang="es-ES" sz="2000" b="1" i="1" baseline="30000" dirty="0">
                <a:solidFill>
                  <a:srgbClr val="FFFFFF"/>
                </a:solidFill>
                <a:cs typeface="ＭＳ Ｐゴシック" charset="0"/>
              </a:rPr>
              <a:t>3</a:t>
            </a:r>
            <a:r>
              <a:rPr lang="es-ES" sz="2000" b="1" i="1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1200" b="1" i="1" dirty="0">
                <a:solidFill>
                  <a:srgbClr val="FFFFFF"/>
                </a:solidFill>
                <a:cs typeface="ＭＳ Ｐゴシック" charset="0"/>
              </a:rPr>
              <a:t>(</a:t>
            </a:r>
            <a:r>
              <a:rPr lang="es-ES" sz="1200" b="1" i="1" dirty="0" smtClean="0">
                <a:solidFill>
                  <a:srgbClr val="FFFFFF"/>
                </a:solidFill>
                <a:cs typeface="ＭＳ Ｐゴシック" charset="0"/>
              </a:rPr>
              <a:t>n = 22</a:t>
            </a:r>
            <a:r>
              <a:rPr lang="es-ES" sz="1200" b="1" i="1" dirty="0">
                <a:solidFill>
                  <a:srgbClr val="FFFFFF"/>
                </a:solidFill>
                <a:cs typeface="ＭＳ Ｐゴシック" charset="0"/>
              </a:rPr>
              <a:t>)</a:t>
            </a:r>
            <a:r>
              <a:rPr lang="es-ES" sz="2000" b="1" i="1" baseline="30000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s-ES" sz="2000" b="1" i="1" dirty="0" smtClean="0">
                <a:solidFill>
                  <a:srgbClr val="FFFFFF"/>
                </a:solidFill>
                <a:cs typeface="ＭＳ Ｐゴシック" charset="0"/>
              </a:rPr>
              <a:t>...........</a:t>
            </a:r>
            <a:r>
              <a:rPr lang="es-ES" b="1" i="1" dirty="0" smtClean="0">
                <a:solidFill>
                  <a:srgbClr val="00FFFF"/>
                </a:solidFill>
                <a:cs typeface="ＭＳ Ｐゴシック" charset="0"/>
              </a:rPr>
              <a:t>ORR </a:t>
            </a:r>
            <a:r>
              <a:rPr lang="es-ES" b="1" i="1" dirty="0">
                <a:solidFill>
                  <a:srgbClr val="00FFFF"/>
                </a:solidFill>
                <a:cs typeface="ＭＳ Ｐゴシック" charset="0"/>
              </a:rPr>
              <a:t>75% </a:t>
            </a:r>
            <a:r>
              <a:rPr lang="es-ES" b="1" i="1" dirty="0">
                <a:solidFill>
                  <a:srgbClr val="FFFFFF"/>
                </a:solidFill>
                <a:cs typeface="ＭＳ Ｐゴシック" charset="0"/>
              </a:rPr>
              <a:t>(30% ≥VGPR)</a:t>
            </a:r>
            <a:endParaRPr lang="es-ES" b="1" i="1" dirty="0">
              <a:solidFill>
                <a:srgbClr val="00FFFF"/>
              </a:solidFill>
              <a:cs typeface="ＭＳ Ｐゴシック" charset="0"/>
            </a:endParaRPr>
          </a:p>
          <a:p>
            <a:pPr>
              <a:lnSpc>
                <a:spcPct val="110000"/>
              </a:lnSpc>
              <a:buClr>
                <a:srgbClr val="F09828"/>
              </a:buClr>
              <a:buFont typeface="Wingdings" charset="0"/>
              <a:buChar char="Ø"/>
              <a:tabLst>
                <a:tab pos="4410075" algn="l"/>
              </a:tabLst>
            </a:pPr>
            <a:endParaRPr lang="es-ES" b="1" i="1" dirty="0">
              <a:solidFill>
                <a:srgbClr val="00FFFF"/>
              </a:solidFill>
              <a:cs typeface="ＭＳ Ｐゴシック" charset="0"/>
            </a:endParaRPr>
          </a:p>
          <a:p>
            <a:pPr marL="342900" indent="-342900">
              <a:lnSpc>
                <a:spcPct val="110000"/>
              </a:lnSpc>
              <a:buClr>
                <a:srgbClr val="F09828"/>
              </a:buClr>
              <a:buFont typeface="Arial" panose="020B0604020202020204" pitchFamily="34" charset="0"/>
              <a:buChar char="•"/>
              <a:tabLst>
                <a:tab pos="4410075" algn="l"/>
              </a:tabLst>
            </a:pPr>
            <a:r>
              <a:rPr lang="en-US" sz="2000" b="1" i="1" dirty="0" smtClean="0">
                <a:cs typeface="ＭＳ Ｐゴシック" charset="0"/>
              </a:rPr>
              <a:t>POM +</a:t>
            </a:r>
            <a:r>
              <a:rPr lang="en-US" sz="2000" b="1" i="1" dirty="0" smtClean="0">
                <a:solidFill>
                  <a:schemeClr val="bg1"/>
                </a:solidFill>
                <a:cs typeface="ＭＳ Ｐゴシック" charset="0"/>
              </a:rPr>
              <a:t> </a:t>
            </a:r>
            <a:r>
              <a:rPr lang="en-US" sz="2000" b="1" i="1" dirty="0" err="1" smtClean="0">
                <a:solidFill>
                  <a:srgbClr val="FFFF00"/>
                </a:solidFill>
                <a:cs typeface="ＭＳ Ｐゴシック" charset="0"/>
              </a:rPr>
              <a:t>carfilzomib</a:t>
            </a:r>
            <a:r>
              <a:rPr lang="en-US" sz="2000" b="1" i="1" dirty="0" smtClean="0">
                <a:solidFill>
                  <a:srgbClr val="FFFF00"/>
                </a:solidFill>
                <a:cs typeface="ＭＳ Ｐゴシック" charset="0"/>
              </a:rPr>
              <a:t> </a:t>
            </a:r>
            <a:r>
              <a:rPr lang="en-US" sz="2000" b="1" i="1" dirty="0" smtClean="0">
                <a:cs typeface="ＭＳ Ｐゴシック" charset="0"/>
              </a:rPr>
              <a:t>+ </a:t>
            </a:r>
            <a:r>
              <a:rPr lang="en-US" sz="2000" b="1" i="1" dirty="0">
                <a:cs typeface="ＭＳ Ｐゴシック" charset="0"/>
              </a:rPr>
              <a:t>Dex</a:t>
            </a:r>
            <a:r>
              <a:rPr lang="en-US" sz="2000" b="1" i="1" baseline="30000" dirty="0">
                <a:cs typeface="ＭＳ Ｐゴシック" charset="0"/>
              </a:rPr>
              <a:t>4</a:t>
            </a:r>
            <a:r>
              <a:rPr lang="en-US" sz="2000" b="1" i="1" dirty="0">
                <a:cs typeface="ＭＳ Ｐゴシック" charset="0"/>
              </a:rPr>
              <a:t> </a:t>
            </a:r>
            <a:r>
              <a:rPr lang="en-US" sz="1200" b="1" i="1" dirty="0">
                <a:cs typeface="ＭＳ Ｐゴシック" charset="0"/>
              </a:rPr>
              <a:t>(</a:t>
            </a:r>
            <a:r>
              <a:rPr lang="en-US" sz="1200" b="1" i="1" dirty="0" smtClean="0">
                <a:cs typeface="ＭＳ Ｐゴシック" charset="0"/>
              </a:rPr>
              <a:t>n = 72</a:t>
            </a:r>
            <a:r>
              <a:rPr lang="en-US" sz="1200" b="1" i="1" dirty="0">
                <a:cs typeface="ＭＳ Ｐゴシック" charset="0"/>
              </a:rPr>
              <a:t>) </a:t>
            </a:r>
            <a:r>
              <a:rPr lang="en-US" sz="2000" b="1" dirty="0" smtClean="0">
                <a:cs typeface="ＭＳ Ｐゴシック" charset="0"/>
              </a:rPr>
              <a:t>……….</a:t>
            </a:r>
            <a:r>
              <a:rPr lang="en-US" b="1" i="1" dirty="0" smtClean="0">
                <a:solidFill>
                  <a:srgbClr val="00FFFF"/>
                </a:solidFill>
                <a:cs typeface="ＭＳ Ｐゴシック" charset="0"/>
              </a:rPr>
              <a:t>ORR 64%  </a:t>
            </a:r>
          </a:p>
          <a:p>
            <a:pPr lvl="5">
              <a:lnSpc>
                <a:spcPct val="110000"/>
              </a:lnSpc>
              <a:buClr>
                <a:srgbClr val="F09828"/>
              </a:buClr>
              <a:tabLst>
                <a:tab pos="4410075" algn="l"/>
              </a:tabLst>
            </a:pPr>
            <a:r>
              <a:rPr lang="en-US" b="1" i="1" dirty="0">
                <a:solidFill>
                  <a:srgbClr val="00FFFF"/>
                </a:solidFill>
                <a:cs typeface="ＭＳ Ｐゴシック" charset="0"/>
              </a:rPr>
              <a:t>	</a:t>
            </a:r>
            <a:r>
              <a:rPr lang="en-US" b="1" i="1" dirty="0" smtClean="0">
                <a:solidFill>
                  <a:srgbClr val="00FFFF"/>
                </a:solidFill>
                <a:cs typeface="ＭＳ Ｐゴシック" charset="0"/>
              </a:rPr>
              <a:t>		</a:t>
            </a:r>
            <a:r>
              <a:rPr lang="en-US" b="1" i="1" dirty="0" smtClean="0">
                <a:solidFill>
                  <a:srgbClr val="FFFFFF"/>
                </a:solidFill>
                <a:cs typeface="ＭＳ Ｐゴシック" charset="0"/>
              </a:rPr>
              <a:t>PFS</a:t>
            </a:r>
            <a:r>
              <a:rPr lang="en-US" b="1" i="1" dirty="0">
                <a:solidFill>
                  <a:srgbClr val="FFFFFF"/>
                </a:solidFill>
                <a:cs typeface="ＭＳ Ｐゴシック" charset="0"/>
              </a:rPr>
              <a:t>: 12 </a:t>
            </a:r>
            <a:r>
              <a:rPr lang="en-US" b="1" i="1" dirty="0" smtClean="0">
                <a:solidFill>
                  <a:srgbClr val="FFFFFF"/>
                </a:solidFill>
                <a:cs typeface="ＭＳ Ｐゴシック" charset="0"/>
              </a:rPr>
              <a:t>months</a:t>
            </a:r>
            <a:r>
              <a:rPr lang="en-US" b="1" i="1" dirty="0">
                <a:solidFill>
                  <a:srgbClr val="FFFFFF"/>
                </a:solidFill>
                <a:cs typeface="ＭＳ Ｐゴシック" charset="0"/>
              </a:rPr>
              <a:t>	</a:t>
            </a:r>
            <a:endParaRPr lang="en-US" b="1" i="1" dirty="0" smtClean="0">
              <a:solidFill>
                <a:srgbClr val="FFFFFF"/>
              </a:solidFill>
              <a:cs typeface="ＭＳ Ｐゴシック" charset="0"/>
            </a:endParaRPr>
          </a:p>
          <a:p>
            <a:pPr lvl="5">
              <a:lnSpc>
                <a:spcPct val="110000"/>
              </a:lnSpc>
              <a:buClr>
                <a:srgbClr val="F09828"/>
              </a:buClr>
              <a:tabLst>
                <a:tab pos="4410075" algn="l"/>
              </a:tabLst>
            </a:pPr>
            <a:r>
              <a:rPr lang="en-US" b="1" i="1" dirty="0">
                <a:solidFill>
                  <a:srgbClr val="FFFFFF"/>
                </a:solidFill>
                <a:cs typeface="ＭＳ Ｐゴシック" charset="0"/>
              </a:rPr>
              <a:t>	</a:t>
            </a:r>
            <a:r>
              <a:rPr lang="en-US" b="1" i="1" dirty="0" smtClean="0">
                <a:solidFill>
                  <a:srgbClr val="FFFFFF"/>
                </a:solidFill>
                <a:cs typeface="ＭＳ Ｐゴシック" charset="0"/>
              </a:rPr>
              <a:t>          OS: </a:t>
            </a:r>
            <a:r>
              <a:rPr lang="en-US" b="1" i="1" dirty="0">
                <a:solidFill>
                  <a:srgbClr val="FFFFFF"/>
                </a:solidFill>
                <a:cs typeface="ＭＳ Ｐゴシック" charset="0"/>
              </a:rPr>
              <a:t>16.3 </a:t>
            </a:r>
            <a:r>
              <a:rPr lang="en-US" b="1" i="1" dirty="0" smtClean="0">
                <a:solidFill>
                  <a:srgbClr val="FFFFFF"/>
                </a:solidFill>
                <a:cs typeface="ＭＳ Ｐゴシック" charset="0"/>
              </a:rPr>
              <a:t>months</a:t>
            </a:r>
            <a:endParaRPr lang="en-US" b="1" i="1" dirty="0">
              <a:solidFill>
                <a:srgbClr val="FFFFFF"/>
              </a:solidFill>
              <a:cs typeface="ＭＳ Ｐゴシック" charset="0"/>
            </a:endParaRPr>
          </a:p>
          <a:p>
            <a:pPr marL="457200" indent="-457200">
              <a:lnSpc>
                <a:spcPct val="110000"/>
              </a:lnSpc>
              <a:buClr>
                <a:srgbClr val="F09828"/>
              </a:buClr>
              <a:buFont typeface="Arial" panose="020B0604020202020204" pitchFamily="34" charset="0"/>
              <a:buChar char="•"/>
              <a:tabLst>
                <a:tab pos="4410075" algn="l"/>
              </a:tabLst>
            </a:pPr>
            <a:r>
              <a:rPr lang="en-US" sz="2000" b="1" i="1" dirty="0" smtClean="0">
                <a:solidFill>
                  <a:srgbClr val="FFFFFF"/>
                </a:solidFill>
                <a:cs typeface="ＭＳ Ｐゴシック" charset="0"/>
              </a:rPr>
              <a:t>POM </a:t>
            </a:r>
            <a:r>
              <a:rPr lang="en-US" sz="2000" b="1" i="1" dirty="0">
                <a:solidFill>
                  <a:srgbClr val="FFFFFF"/>
                </a:solidFill>
                <a:cs typeface="ＭＳ Ｐゴシック" charset="0"/>
              </a:rPr>
              <a:t>+ </a:t>
            </a:r>
            <a:r>
              <a:rPr lang="en-US" sz="2000" b="1" i="1" dirty="0">
                <a:solidFill>
                  <a:srgbClr val="FFFF00"/>
                </a:solidFill>
                <a:cs typeface="ＭＳ Ｐゴシック" charset="0"/>
              </a:rPr>
              <a:t>PLD</a:t>
            </a:r>
            <a:r>
              <a:rPr lang="en-US" sz="2000" b="1" i="1" dirty="0">
                <a:solidFill>
                  <a:srgbClr val="FFFFFF"/>
                </a:solidFill>
                <a:cs typeface="ＭＳ Ｐゴシック" charset="0"/>
              </a:rPr>
              <a:t> + Dex</a:t>
            </a:r>
            <a:r>
              <a:rPr lang="en-US" sz="2000" b="1" i="1" baseline="30000" dirty="0">
                <a:solidFill>
                  <a:srgbClr val="FFFFFF"/>
                </a:solidFill>
                <a:cs typeface="ＭＳ Ｐゴシック" charset="0"/>
              </a:rPr>
              <a:t>5</a:t>
            </a:r>
            <a:r>
              <a:rPr lang="en-US" sz="2000" b="1" i="1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n-US" sz="1200" b="1" i="1" dirty="0">
                <a:solidFill>
                  <a:srgbClr val="FFFFFF"/>
                </a:solidFill>
                <a:cs typeface="ＭＳ Ｐゴシック" charset="0"/>
              </a:rPr>
              <a:t>(</a:t>
            </a:r>
            <a:r>
              <a:rPr lang="en-US" sz="1200" b="1" i="1" dirty="0" smtClean="0">
                <a:solidFill>
                  <a:srgbClr val="FFFFFF"/>
                </a:solidFill>
                <a:cs typeface="ＭＳ Ｐゴシック" charset="0"/>
              </a:rPr>
              <a:t>n = 27</a:t>
            </a:r>
            <a:r>
              <a:rPr lang="en-US" sz="1200" b="1" i="1" dirty="0">
                <a:solidFill>
                  <a:srgbClr val="FFFFFF"/>
                </a:solidFill>
                <a:cs typeface="ＭＳ Ｐゴシック" charset="0"/>
              </a:rPr>
              <a:t>) </a:t>
            </a:r>
            <a:r>
              <a:rPr lang="en-US" b="1" i="1" dirty="0" smtClean="0">
                <a:solidFill>
                  <a:srgbClr val="FFFFFF"/>
                </a:solidFill>
                <a:cs typeface="ＭＳ Ｐゴシック" charset="0"/>
              </a:rPr>
              <a:t>………….</a:t>
            </a:r>
            <a:r>
              <a:rPr lang="en-US" b="1" i="1" dirty="0" smtClean="0">
                <a:solidFill>
                  <a:srgbClr val="00FFFF"/>
                </a:solidFill>
                <a:cs typeface="ＭＳ Ｐゴシック" charset="0"/>
              </a:rPr>
              <a:t>ORR 39%</a:t>
            </a:r>
            <a:endParaRPr lang="es-ES" b="1" i="1" dirty="0">
              <a:solidFill>
                <a:srgbClr val="00FFFF"/>
              </a:solidFill>
              <a:cs typeface="ＭＳ Ｐゴシック" charset="0"/>
            </a:endParaRPr>
          </a:p>
        </p:txBody>
      </p:sp>
      <p:sp>
        <p:nvSpPr>
          <p:cNvPr id="53251" name="7 CuadroTexto" descr=" 53251"/>
          <p:cNvSpPr txBox="1">
            <a:spLocks noChangeArrowheads="1"/>
          </p:cNvSpPr>
          <p:nvPr/>
        </p:nvSpPr>
        <p:spPr bwMode="auto">
          <a:xfrm>
            <a:off x="366713" y="6146344"/>
            <a:ext cx="85867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/>
            <a:r>
              <a:rPr lang="es-ES" sz="1200" dirty="0">
                <a:cs typeface="Arial" charset="0"/>
              </a:rPr>
              <a:t>1. </a:t>
            </a:r>
            <a:r>
              <a:rPr lang="es-ES" sz="1200" dirty="0" smtClean="0">
                <a:cs typeface="Arial" charset="0"/>
              </a:rPr>
              <a:t>Palumbo A, et al. </a:t>
            </a:r>
            <a:r>
              <a:rPr lang="es-ES" sz="1200" i="1" dirty="0" err="1" smtClean="0">
                <a:cs typeface="Arial" charset="0"/>
              </a:rPr>
              <a:t>Blood</a:t>
            </a:r>
            <a:r>
              <a:rPr lang="es-ES" sz="1200" i="1" dirty="0" smtClean="0">
                <a:cs typeface="Arial" charset="0"/>
              </a:rPr>
              <a:t>. </a:t>
            </a:r>
            <a:r>
              <a:rPr lang="es-ES" sz="1200" dirty="0" smtClean="0">
                <a:cs typeface="Arial" charset="0"/>
              </a:rPr>
              <a:t>2012:119: </a:t>
            </a:r>
            <a:r>
              <a:rPr lang="es-ES" sz="1200" dirty="0" err="1" smtClean="0">
                <a:cs typeface="Arial" charset="0"/>
              </a:rPr>
              <a:t>Abstract</a:t>
            </a:r>
            <a:r>
              <a:rPr lang="es-ES" sz="1200" dirty="0" smtClean="0">
                <a:cs typeface="Arial" charset="0"/>
              </a:rPr>
              <a:t> 446. </a:t>
            </a:r>
            <a:r>
              <a:rPr lang="es-ES" sz="1200" dirty="0">
                <a:cs typeface="Arial" charset="0"/>
              </a:rPr>
              <a:t>2. </a:t>
            </a:r>
            <a:r>
              <a:rPr lang="de-DE" sz="1200" dirty="0" smtClean="0">
                <a:cs typeface="Arial" charset="0"/>
              </a:rPr>
              <a:t>Mark TM, et al. </a:t>
            </a:r>
            <a:r>
              <a:rPr lang="de-DE" sz="1200" i="1" dirty="0" smtClean="0">
                <a:cs typeface="Arial" charset="0"/>
              </a:rPr>
              <a:t>Blood. </a:t>
            </a:r>
            <a:r>
              <a:rPr lang="de-DE" sz="1200" dirty="0" smtClean="0">
                <a:cs typeface="Arial" charset="0"/>
              </a:rPr>
              <a:t>2012;119: Abstract 77. </a:t>
            </a:r>
            <a:r>
              <a:rPr lang="de-DE" sz="1200" dirty="0">
                <a:cs typeface="Arial" charset="0"/>
              </a:rPr>
              <a:t>3. Richardson PG, et al. </a:t>
            </a:r>
            <a:r>
              <a:rPr lang="de-DE" sz="1200" i="1" dirty="0">
                <a:cs typeface="Arial" charset="0"/>
              </a:rPr>
              <a:t>Blood.</a:t>
            </a:r>
            <a:r>
              <a:rPr lang="de-DE" sz="1200" dirty="0">
                <a:cs typeface="Arial" charset="0"/>
              </a:rPr>
              <a:t> 2013;122(21</a:t>
            </a:r>
            <a:r>
              <a:rPr lang="de-DE" sz="1200" dirty="0" smtClean="0">
                <a:cs typeface="Arial" charset="0"/>
              </a:rPr>
              <a:t>): Abstract 1969. </a:t>
            </a:r>
            <a:r>
              <a:rPr lang="de-DE" sz="1200" dirty="0">
                <a:cs typeface="Arial" charset="0"/>
              </a:rPr>
              <a:t>4. Shah JJ, et al. </a:t>
            </a:r>
            <a:r>
              <a:rPr lang="de-DE" sz="1200" i="1" dirty="0">
                <a:cs typeface="Arial" charset="0"/>
              </a:rPr>
              <a:t>Blood. </a:t>
            </a:r>
            <a:r>
              <a:rPr lang="de-DE" sz="1200" dirty="0">
                <a:cs typeface="Arial" charset="0"/>
              </a:rPr>
              <a:t>2013;122(21</a:t>
            </a:r>
            <a:r>
              <a:rPr lang="de-DE" sz="1200" dirty="0" smtClean="0">
                <a:cs typeface="Arial" charset="0"/>
              </a:rPr>
              <a:t>): Abstract 690. </a:t>
            </a:r>
            <a:r>
              <a:rPr lang="de-DE" sz="1200" dirty="0">
                <a:cs typeface="Arial" charset="0"/>
              </a:rPr>
              <a:t>5. Hilger JD, et al. </a:t>
            </a:r>
            <a:r>
              <a:rPr lang="de-DE" sz="1200" dirty="0" smtClean="0">
                <a:cs typeface="Arial" charset="0"/>
              </a:rPr>
              <a:t/>
            </a:r>
            <a:br>
              <a:rPr lang="de-DE" sz="1200" dirty="0" smtClean="0">
                <a:cs typeface="Arial" charset="0"/>
              </a:rPr>
            </a:br>
            <a:r>
              <a:rPr lang="de-DE" sz="1200" i="1" dirty="0" smtClean="0">
                <a:cs typeface="Arial" charset="0"/>
              </a:rPr>
              <a:t>J </a:t>
            </a:r>
            <a:r>
              <a:rPr lang="de-DE" sz="1200" i="1" dirty="0">
                <a:cs typeface="Arial" charset="0"/>
              </a:rPr>
              <a:t>Clin Oncol. </a:t>
            </a:r>
            <a:r>
              <a:rPr lang="de-DE" sz="1200" dirty="0">
                <a:cs typeface="Arial" charset="0"/>
              </a:rPr>
              <a:t>2013;31(Suppl): Abstract </a:t>
            </a:r>
            <a:r>
              <a:rPr lang="de-DE" sz="1200" dirty="0" smtClean="0">
                <a:cs typeface="Arial" charset="0"/>
              </a:rPr>
              <a:t>8598.</a:t>
            </a:r>
            <a:endParaRPr lang="en-GB" sz="1200" dirty="0">
              <a:cs typeface="Arial" charset="0"/>
            </a:endParaRPr>
          </a:p>
          <a:p>
            <a:endParaRPr lang="en-GB" sz="1200" dirty="0">
              <a:cs typeface="Arial" charset="0"/>
            </a:endParaRPr>
          </a:p>
          <a:p>
            <a:endParaRPr lang="es-ES" sz="1200" dirty="0">
              <a:cs typeface="Arial" charset="0"/>
            </a:endParaRPr>
          </a:p>
        </p:txBody>
      </p:sp>
      <p:sp>
        <p:nvSpPr>
          <p:cNvPr id="53252" name="Title 1" descr=" 53252"/>
          <p:cNvSpPr txBox="1">
            <a:spLocks/>
          </p:cNvSpPr>
          <p:nvPr/>
        </p:nvSpPr>
        <p:spPr bwMode="auto">
          <a:xfrm>
            <a:off x="0" y="544513"/>
            <a:ext cx="91440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/>
            <a:r>
              <a:rPr lang="en-US">
                <a:solidFill>
                  <a:schemeClr val="tx2"/>
                </a:solidFill>
                <a:cs typeface="Arial" charset="0"/>
              </a:rPr>
              <a:t>Combinations of Pomalidomide in R/R MM</a:t>
            </a:r>
            <a:endParaRPr lang="en-US" sz="16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" name="Textfeld 4" descr=" 5"/>
          <p:cNvSpPr txBox="1">
            <a:spLocks noChangeArrowheads="1"/>
          </p:cNvSpPr>
          <p:nvPr/>
        </p:nvSpPr>
        <p:spPr bwMode="auto">
          <a:xfrm>
            <a:off x="347788" y="5568332"/>
            <a:ext cx="49675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err="1" smtClean="0"/>
              <a:t>Cycl</a:t>
            </a:r>
            <a:r>
              <a:rPr lang="en-US" sz="1200" dirty="0" smtClean="0"/>
              <a:t>, cyclophosphamide; </a:t>
            </a:r>
            <a:r>
              <a:rPr lang="en-US" sz="1200" dirty="0" err="1" smtClean="0"/>
              <a:t>Pred</a:t>
            </a:r>
            <a:r>
              <a:rPr lang="en-US" sz="1200" dirty="0" smtClean="0"/>
              <a:t>, prednisone; </a:t>
            </a:r>
            <a:r>
              <a:rPr lang="en-US" sz="1200" dirty="0" err="1" smtClean="0"/>
              <a:t>Clar</a:t>
            </a:r>
            <a:r>
              <a:rPr lang="en-US" sz="1200" dirty="0" smtClean="0"/>
              <a:t>, clarithromycin</a:t>
            </a:r>
            <a:endParaRPr lang="de-DE" sz="1200" dirty="0">
              <a:cs typeface="Arial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 txBox="1">
            <a:spLocks/>
          </p:cNvSpPr>
          <p:nvPr/>
        </p:nvSpPr>
        <p:spPr bwMode="auto">
          <a:xfrm>
            <a:off x="461963" y="5016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/>
            <a:r>
              <a:rPr lang="es-ES" sz="3600">
                <a:solidFill>
                  <a:srgbClr val="F09828"/>
                </a:solidFill>
                <a:cs typeface="ＭＳ Ｐゴシック" charset="0"/>
              </a:rPr>
              <a:t>Emerging Agents: Novel Strategies</a:t>
            </a:r>
          </a:p>
        </p:txBody>
      </p:sp>
      <p:sp>
        <p:nvSpPr>
          <p:cNvPr id="13315" name="Marcador de contenido 2"/>
          <p:cNvSpPr txBox="1">
            <a:spLocks/>
          </p:cNvSpPr>
          <p:nvPr/>
        </p:nvSpPr>
        <p:spPr bwMode="auto">
          <a:xfrm>
            <a:off x="366713" y="1384300"/>
            <a:ext cx="8229600" cy="300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rgbClr val="F09828"/>
              </a:buClr>
              <a:buFontTx/>
              <a:buChar char="•"/>
            </a:pPr>
            <a:r>
              <a:rPr lang="es-ES" sz="2400">
                <a:solidFill>
                  <a:srgbClr val="FFFF00"/>
                </a:solidFill>
              </a:rPr>
              <a:t>Proteasome inhibitors</a:t>
            </a:r>
          </a:p>
          <a:p>
            <a:pPr eaLnBrk="0" hangingPunct="0">
              <a:spcBef>
                <a:spcPct val="20000"/>
              </a:spcBef>
              <a:buClr>
                <a:srgbClr val="F09828"/>
              </a:buClr>
            </a:pPr>
            <a:endParaRPr lang="es-ES" sz="2400">
              <a:solidFill>
                <a:srgbClr val="FFFFFF"/>
              </a:solidFill>
            </a:endParaRPr>
          </a:p>
          <a:p>
            <a:pPr eaLnBrk="0" hangingPunct="0">
              <a:spcBef>
                <a:spcPct val="20000"/>
              </a:spcBef>
              <a:buClr>
                <a:srgbClr val="F09828"/>
              </a:buClr>
              <a:buFontTx/>
              <a:buChar char="•"/>
            </a:pPr>
            <a:r>
              <a:rPr lang="es-ES" sz="2400">
                <a:solidFill>
                  <a:srgbClr val="FFFFFF"/>
                </a:solidFill>
              </a:rPr>
              <a:t>Immunomodulatory drugs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47 CuadroTexto" descr=" 54274"/>
          <p:cNvSpPr txBox="1">
            <a:spLocks noChangeArrowheads="1"/>
          </p:cNvSpPr>
          <p:nvPr/>
        </p:nvSpPr>
        <p:spPr bwMode="auto">
          <a:xfrm>
            <a:off x="239713" y="487363"/>
            <a:ext cx="86407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F09828"/>
                </a:solidFill>
              </a:rPr>
              <a:t>Second Generation </a:t>
            </a:r>
            <a:r>
              <a:rPr lang="en-US" sz="3600" dirty="0" err="1" smtClean="0">
                <a:solidFill>
                  <a:srgbClr val="F09828"/>
                </a:solidFill>
              </a:rPr>
              <a:t>IMiDs</a:t>
            </a:r>
            <a:r>
              <a:rPr lang="en-US" sz="3600" dirty="0" smtClean="0">
                <a:solidFill>
                  <a:srgbClr val="F09828"/>
                </a:solidFill>
              </a:rPr>
              <a:t> </a:t>
            </a:r>
            <a:r>
              <a:rPr lang="en-US" sz="3600" dirty="0">
                <a:solidFill>
                  <a:srgbClr val="F09828"/>
                </a:solidFill>
              </a:rPr>
              <a:t>for </a:t>
            </a:r>
            <a:r>
              <a:rPr lang="en-US" sz="3600" dirty="0" smtClean="0">
                <a:solidFill>
                  <a:srgbClr val="F09828"/>
                </a:solidFill>
              </a:rPr>
              <a:t>R/R MM</a:t>
            </a:r>
            <a:endParaRPr lang="en-US" sz="3600" dirty="0">
              <a:solidFill>
                <a:srgbClr val="F09828"/>
              </a:solidFill>
            </a:endParaRPr>
          </a:p>
        </p:txBody>
      </p:sp>
      <p:sp>
        <p:nvSpPr>
          <p:cNvPr id="3" name="Text Box 556" descr=" 116780"/>
          <p:cNvSpPr txBox="1">
            <a:spLocks noChangeArrowheads="1"/>
          </p:cNvSpPr>
          <p:nvPr/>
        </p:nvSpPr>
        <p:spPr bwMode="auto">
          <a:xfrm>
            <a:off x="376238" y="1611313"/>
            <a:ext cx="6913562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>
            <a:spAutoFit/>
          </a:bodyPr>
          <a:lstStyle>
            <a:lvl1pPr marL="457200" indent="-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spcAft>
                <a:spcPct val="300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ea typeface="Osaka" charset="0"/>
                <a:cs typeface="Osaka" charset="0"/>
              </a:rPr>
              <a:t>Maintain or improve </a:t>
            </a:r>
            <a:r>
              <a:rPr lang="en-US" sz="1800" dirty="0">
                <a:solidFill>
                  <a:schemeClr val="tx2"/>
                </a:solidFill>
                <a:ea typeface="Osaka" charset="0"/>
                <a:cs typeface="Osaka" charset="0"/>
              </a:rPr>
              <a:t>efficacy: YES </a:t>
            </a:r>
            <a:endParaRPr lang="en-US" sz="1800" dirty="0" smtClean="0">
              <a:solidFill>
                <a:schemeClr val="tx2"/>
              </a:solidFill>
              <a:ea typeface="Osaka" charset="0"/>
              <a:cs typeface="Osaka" charset="0"/>
            </a:endParaRPr>
          </a:p>
          <a:p>
            <a:pPr>
              <a:lnSpc>
                <a:spcPct val="150000"/>
              </a:lnSpc>
              <a:spcAft>
                <a:spcPct val="300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FFFF"/>
                </a:solidFill>
                <a:ea typeface="Osaka" charset="0"/>
                <a:cs typeface="Osaka" charset="0"/>
              </a:rPr>
              <a:t>Overcome </a:t>
            </a:r>
            <a:r>
              <a:rPr lang="en-US" sz="1800" dirty="0">
                <a:solidFill>
                  <a:srgbClr val="FFFF00"/>
                </a:solidFill>
                <a:ea typeface="Osaka" charset="0"/>
                <a:cs typeface="Osaka" charset="0"/>
              </a:rPr>
              <a:t>Len resistance: YES</a:t>
            </a:r>
          </a:p>
          <a:p>
            <a:pPr>
              <a:lnSpc>
                <a:spcPct val="150000"/>
              </a:lnSpc>
              <a:spcAft>
                <a:spcPct val="300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ea typeface="Osaka" charset="0"/>
                <a:cs typeface="Osaka" charset="0"/>
              </a:rPr>
              <a:t>Improve </a:t>
            </a:r>
            <a:r>
              <a:rPr lang="en-US" sz="1800" dirty="0">
                <a:solidFill>
                  <a:srgbClr val="FFFF00"/>
                </a:solidFill>
                <a:ea typeface="Osaka" charset="0"/>
                <a:cs typeface="Osaka" charset="0"/>
              </a:rPr>
              <a:t>toxicity</a:t>
            </a:r>
            <a:r>
              <a:rPr lang="en-US" sz="1800" dirty="0">
                <a:solidFill>
                  <a:srgbClr val="FFFFFF"/>
                </a:solidFill>
                <a:ea typeface="Osaka" charset="0"/>
                <a:cs typeface="Osaka" charset="0"/>
              </a:rPr>
              <a:t> profile: similar</a:t>
            </a:r>
          </a:p>
          <a:p>
            <a:pPr marL="742950" lvl="1" indent="-285750">
              <a:spcAft>
                <a:spcPct val="30000"/>
              </a:spcAft>
              <a:buClr>
                <a:srgbClr val="F09828"/>
              </a:buClr>
              <a:buFont typeface="Arial" panose="020B0604020202020204" pitchFamily="34" charset="0"/>
              <a:buChar char="‒"/>
            </a:pPr>
            <a:r>
              <a:rPr lang="en-US" sz="1800" dirty="0">
                <a:solidFill>
                  <a:srgbClr val="FFFFFF"/>
                </a:solidFill>
                <a:ea typeface="Osaka" charset="0"/>
                <a:cs typeface="Osaka" charset="0"/>
              </a:rPr>
              <a:t>Less </a:t>
            </a:r>
            <a:r>
              <a:rPr lang="en-US" sz="1800" dirty="0" err="1" smtClean="0">
                <a:solidFill>
                  <a:srgbClr val="FFFFFF"/>
                </a:solidFill>
                <a:ea typeface="Osaka" charset="0"/>
                <a:cs typeface="Osaka" charset="0"/>
              </a:rPr>
              <a:t>myelosuppressive</a:t>
            </a:r>
            <a:r>
              <a:rPr lang="en-US" sz="1800" dirty="0" smtClean="0">
                <a:solidFill>
                  <a:srgbClr val="FFFFFF"/>
                </a:solidFill>
                <a:ea typeface="Osaka" charset="0"/>
                <a:cs typeface="Osaka" charset="0"/>
              </a:rPr>
              <a:t> </a:t>
            </a:r>
            <a:r>
              <a:rPr lang="en-US" sz="1800" dirty="0">
                <a:solidFill>
                  <a:srgbClr val="FFFFFF"/>
                </a:solidFill>
                <a:ea typeface="Osaka" charset="0"/>
                <a:cs typeface="Osaka" charset="0"/>
              </a:rPr>
              <a:t>effect than </a:t>
            </a:r>
            <a:r>
              <a:rPr lang="en-US" sz="1800" dirty="0" err="1">
                <a:solidFill>
                  <a:srgbClr val="FFFFFF"/>
                </a:solidFill>
                <a:ea typeface="Osaka" charset="0"/>
                <a:cs typeface="Osaka" charset="0"/>
              </a:rPr>
              <a:t>lenalidomide</a:t>
            </a:r>
            <a:endParaRPr lang="en-US" sz="1800" dirty="0">
              <a:solidFill>
                <a:srgbClr val="FFFFFF"/>
              </a:solidFill>
              <a:ea typeface="Osaka" charset="0"/>
              <a:cs typeface="Osaka" charset="0"/>
            </a:endParaRPr>
          </a:p>
          <a:p>
            <a:pPr marL="742950" lvl="1" indent="-285750">
              <a:spcAft>
                <a:spcPct val="30000"/>
              </a:spcAft>
              <a:buClr>
                <a:srgbClr val="F09828"/>
              </a:buClr>
              <a:buFont typeface="Arial" panose="020B0604020202020204" pitchFamily="34" charset="0"/>
              <a:buChar char="‒"/>
            </a:pPr>
            <a:r>
              <a:rPr lang="en-US" sz="1800" dirty="0">
                <a:solidFill>
                  <a:srgbClr val="FFFFFF"/>
                </a:solidFill>
                <a:ea typeface="Osaka" charset="0"/>
                <a:cs typeface="Osaka" charset="0"/>
              </a:rPr>
              <a:t>More PN than </a:t>
            </a:r>
            <a:r>
              <a:rPr lang="en-US" sz="1800" dirty="0" err="1">
                <a:solidFill>
                  <a:srgbClr val="FFFFFF"/>
                </a:solidFill>
                <a:ea typeface="Osaka" charset="0"/>
                <a:cs typeface="Osaka" charset="0"/>
              </a:rPr>
              <a:t>lenalidomide</a:t>
            </a:r>
            <a:endParaRPr lang="en-US" sz="1800" dirty="0">
              <a:solidFill>
                <a:srgbClr val="FFFFFF"/>
              </a:solidFill>
              <a:ea typeface="Osaka" charset="0"/>
              <a:cs typeface="Osaka" charset="0"/>
            </a:endParaRPr>
          </a:p>
          <a:p>
            <a:pPr>
              <a:lnSpc>
                <a:spcPct val="150000"/>
              </a:lnSpc>
              <a:spcAft>
                <a:spcPct val="300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00"/>
                </a:solidFill>
                <a:ea typeface="Osaka" charset="0"/>
                <a:cs typeface="Osaka" charset="0"/>
              </a:rPr>
              <a:t>Convenience</a:t>
            </a:r>
            <a:r>
              <a:rPr lang="en-US" sz="1800" dirty="0">
                <a:solidFill>
                  <a:srgbClr val="FFFFFF"/>
                </a:solidFill>
                <a:ea typeface="Osaka" charset="0"/>
                <a:cs typeface="Osaka" charset="0"/>
              </a:rPr>
              <a:t> of administration: </a:t>
            </a:r>
            <a:r>
              <a:rPr lang="en-US" sz="1800" dirty="0" smtClean="0">
                <a:solidFill>
                  <a:srgbClr val="FFFFFF"/>
                </a:solidFill>
                <a:ea typeface="Osaka" charset="0"/>
                <a:cs typeface="Osaka" charset="0"/>
              </a:rPr>
              <a:t>Oral</a:t>
            </a:r>
            <a:endParaRPr lang="en-US" sz="1800" dirty="0">
              <a:solidFill>
                <a:srgbClr val="FFFFFF"/>
              </a:solidFill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73741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 idx="4294967295"/>
          </p:nvPr>
        </p:nvSpPr>
        <p:spPr>
          <a:xfrm>
            <a:off x="285750" y="536575"/>
            <a:ext cx="8528050" cy="595313"/>
          </a:xfrm>
        </p:spPr>
        <p:txBody>
          <a:bodyPr/>
          <a:lstStyle/>
          <a:p>
            <a:pPr eaLnBrk="1" hangingPunct="1"/>
            <a:r>
              <a:rPr lang="en-GB" dirty="0">
                <a:latin typeface="Arial" charset="0"/>
                <a:cs typeface="ＭＳ Ｐゴシック" charset="0"/>
              </a:rPr>
              <a:t>Natural History of </a:t>
            </a:r>
            <a:r>
              <a:rPr lang="en-GB" dirty="0" smtClean="0">
                <a:latin typeface="Arial" charset="0"/>
                <a:cs typeface="ＭＳ Ｐゴシック" charset="0"/>
              </a:rPr>
              <a:t>MM</a:t>
            </a:r>
            <a:endParaRPr lang="en-US" dirty="0">
              <a:latin typeface="Arial" charset="0"/>
              <a:cs typeface="ＭＳ Ｐゴシック" charset="0"/>
            </a:endParaRPr>
          </a:p>
        </p:txBody>
      </p:sp>
      <p:sp>
        <p:nvSpPr>
          <p:cNvPr id="55299" name="Text Box 14"/>
          <p:cNvSpPr txBox="1">
            <a:spLocks noChangeArrowheads="1"/>
          </p:cNvSpPr>
          <p:nvPr/>
        </p:nvSpPr>
        <p:spPr bwMode="auto">
          <a:xfrm>
            <a:off x="1227138" y="3403600"/>
            <a:ext cx="13906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en-GB" sz="1600">
                <a:solidFill>
                  <a:srgbClr val="FFFFFF"/>
                </a:solidFill>
                <a:cs typeface="ＭＳ Ｐゴシック" charset="0"/>
              </a:rPr>
              <a:t>MGUS or smoldering myeloma</a:t>
            </a:r>
          </a:p>
        </p:txBody>
      </p:sp>
      <p:sp>
        <p:nvSpPr>
          <p:cNvPr id="55300" name="Text Box 15"/>
          <p:cNvSpPr txBox="1">
            <a:spLocks noChangeArrowheads="1"/>
          </p:cNvSpPr>
          <p:nvPr/>
        </p:nvSpPr>
        <p:spPr bwMode="auto">
          <a:xfrm>
            <a:off x="1122363" y="1409700"/>
            <a:ext cx="1603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en-GB" sz="1600">
                <a:solidFill>
                  <a:srgbClr val="FFFF00"/>
                </a:solidFill>
                <a:cs typeface="ＭＳ Ｐゴシック" charset="0"/>
              </a:rPr>
              <a:t>Asymptomatic</a:t>
            </a:r>
          </a:p>
        </p:txBody>
      </p:sp>
      <p:sp>
        <p:nvSpPr>
          <p:cNvPr id="55301" name="Text Box 16"/>
          <p:cNvSpPr txBox="1">
            <a:spLocks noChangeArrowheads="1"/>
          </p:cNvSpPr>
          <p:nvPr/>
        </p:nvSpPr>
        <p:spPr bwMode="auto">
          <a:xfrm>
            <a:off x="3708400" y="1408113"/>
            <a:ext cx="1603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en-GB" sz="1600">
                <a:solidFill>
                  <a:srgbClr val="FFFF00"/>
                </a:solidFill>
                <a:cs typeface="ＭＳ Ｐゴシック" charset="0"/>
              </a:rPr>
              <a:t>Symptomatic</a:t>
            </a:r>
          </a:p>
        </p:txBody>
      </p:sp>
      <p:sp>
        <p:nvSpPr>
          <p:cNvPr id="55302" name="Text Box 17"/>
          <p:cNvSpPr txBox="1">
            <a:spLocks noChangeArrowheads="1"/>
          </p:cNvSpPr>
          <p:nvPr/>
        </p:nvSpPr>
        <p:spPr bwMode="auto">
          <a:xfrm>
            <a:off x="2660650" y="2289175"/>
            <a:ext cx="13906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en-GB" sz="1600" dirty="0">
                <a:solidFill>
                  <a:srgbClr val="FFFFFF"/>
                </a:solidFill>
                <a:cs typeface="ＭＳ Ｐゴシック" charset="0"/>
              </a:rPr>
              <a:t>ACTIVE MYELOMA</a:t>
            </a:r>
          </a:p>
        </p:txBody>
      </p:sp>
      <p:sp>
        <p:nvSpPr>
          <p:cNvPr id="55303" name="Text Box 18"/>
          <p:cNvSpPr txBox="1">
            <a:spLocks noChangeArrowheads="1"/>
          </p:cNvSpPr>
          <p:nvPr/>
        </p:nvSpPr>
        <p:spPr bwMode="auto">
          <a:xfrm rot="-5400000">
            <a:off x="-546894" y="3104357"/>
            <a:ext cx="2124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en-GB" sz="1600">
                <a:solidFill>
                  <a:srgbClr val="FFFFFF"/>
                </a:solidFill>
                <a:cs typeface="ＭＳ Ｐゴシック" charset="0"/>
              </a:rPr>
              <a:t>M-protein (g/L)</a:t>
            </a:r>
          </a:p>
        </p:txBody>
      </p:sp>
      <p:sp>
        <p:nvSpPr>
          <p:cNvPr id="55304" name="Text Box 24"/>
          <p:cNvSpPr txBox="1">
            <a:spLocks noChangeArrowheads="1"/>
          </p:cNvSpPr>
          <p:nvPr/>
        </p:nvSpPr>
        <p:spPr bwMode="auto">
          <a:xfrm>
            <a:off x="593725" y="4083050"/>
            <a:ext cx="509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>
              <a:spcBef>
                <a:spcPct val="20000"/>
              </a:spcBef>
            </a:pPr>
            <a:r>
              <a:rPr lang="en-GB" sz="1600">
                <a:solidFill>
                  <a:srgbClr val="FFFFFF"/>
                </a:solidFill>
                <a:cs typeface="ＭＳ Ｐゴシック" charset="0"/>
              </a:rPr>
              <a:t>20</a:t>
            </a:r>
          </a:p>
        </p:txBody>
      </p:sp>
      <p:sp>
        <p:nvSpPr>
          <p:cNvPr id="55305" name="Text Box 26"/>
          <p:cNvSpPr txBox="1">
            <a:spLocks noChangeArrowheads="1"/>
          </p:cNvSpPr>
          <p:nvPr/>
        </p:nvSpPr>
        <p:spPr bwMode="auto">
          <a:xfrm>
            <a:off x="593725" y="3135313"/>
            <a:ext cx="509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>
              <a:spcBef>
                <a:spcPct val="20000"/>
              </a:spcBef>
            </a:pPr>
            <a:r>
              <a:rPr lang="en-GB" sz="1600">
                <a:solidFill>
                  <a:srgbClr val="FFFFFF"/>
                </a:solidFill>
                <a:cs typeface="ＭＳ Ｐゴシック" charset="0"/>
              </a:rPr>
              <a:t>50</a:t>
            </a:r>
          </a:p>
        </p:txBody>
      </p:sp>
      <p:grpSp>
        <p:nvGrpSpPr>
          <p:cNvPr id="55306" name="Group 44"/>
          <p:cNvGrpSpPr>
            <a:grpSpLocks/>
          </p:cNvGrpSpPr>
          <p:nvPr/>
        </p:nvGrpSpPr>
        <p:grpSpPr bwMode="auto">
          <a:xfrm>
            <a:off x="1063625" y="2114550"/>
            <a:ext cx="6621463" cy="2871788"/>
            <a:chOff x="685" y="1548"/>
            <a:chExt cx="4171" cy="1809"/>
          </a:xfrm>
        </p:grpSpPr>
        <p:sp>
          <p:nvSpPr>
            <p:cNvPr id="55342" name="Freeform 5"/>
            <p:cNvSpPr>
              <a:spLocks/>
            </p:cNvSpPr>
            <p:nvPr/>
          </p:nvSpPr>
          <p:spPr bwMode="auto">
            <a:xfrm>
              <a:off x="776" y="1548"/>
              <a:ext cx="4080" cy="1809"/>
            </a:xfrm>
            <a:custGeom>
              <a:avLst/>
              <a:gdLst>
                <a:gd name="T0" fmla="*/ 1 w 4080"/>
                <a:gd name="T1" fmla="*/ 0 h 1809"/>
                <a:gd name="T2" fmla="*/ 0 w 4080"/>
                <a:gd name="T3" fmla="*/ 1808 h 1809"/>
                <a:gd name="T4" fmla="*/ 4080 w 4080"/>
                <a:gd name="T5" fmla="*/ 1809 h 1809"/>
                <a:gd name="T6" fmla="*/ 0 60000 65536"/>
                <a:gd name="T7" fmla="*/ 0 60000 65536"/>
                <a:gd name="T8" fmla="*/ 0 60000 65536"/>
                <a:gd name="T9" fmla="*/ 0 w 4080"/>
                <a:gd name="T10" fmla="*/ 0 h 1809"/>
                <a:gd name="T11" fmla="*/ 4080 w 4080"/>
                <a:gd name="T12" fmla="*/ 1809 h 18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0" h="1809">
                  <a:moveTo>
                    <a:pt x="1" y="0"/>
                  </a:moveTo>
                  <a:lnTo>
                    <a:pt x="0" y="1808"/>
                  </a:lnTo>
                  <a:lnTo>
                    <a:pt x="4080" y="1809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/>
            <a:lstStyle/>
            <a:p>
              <a:endParaRPr lang="es-ES"/>
            </a:p>
          </p:txBody>
        </p:sp>
        <p:sp>
          <p:nvSpPr>
            <p:cNvPr id="55343" name="Line 23"/>
            <p:cNvSpPr>
              <a:spLocks noChangeShapeType="1"/>
            </p:cNvSpPr>
            <p:nvPr/>
          </p:nvSpPr>
          <p:spPr bwMode="auto">
            <a:xfrm flipH="1">
              <a:off x="685" y="2876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s-ES"/>
            </a:p>
          </p:txBody>
        </p:sp>
        <p:sp>
          <p:nvSpPr>
            <p:cNvPr id="55344" name="Line 25"/>
            <p:cNvSpPr>
              <a:spLocks noChangeShapeType="1"/>
            </p:cNvSpPr>
            <p:nvPr/>
          </p:nvSpPr>
          <p:spPr bwMode="auto">
            <a:xfrm flipH="1">
              <a:off x="685" y="2279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s-ES"/>
            </a:p>
          </p:txBody>
        </p:sp>
        <p:sp>
          <p:nvSpPr>
            <p:cNvPr id="55345" name="Line 27"/>
            <p:cNvSpPr>
              <a:spLocks noChangeShapeType="1"/>
            </p:cNvSpPr>
            <p:nvPr/>
          </p:nvSpPr>
          <p:spPr bwMode="auto">
            <a:xfrm flipH="1">
              <a:off x="685" y="1555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s-ES"/>
            </a:p>
          </p:txBody>
        </p:sp>
      </p:grpSp>
      <p:sp>
        <p:nvSpPr>
          <p:cNvPr id="55307" name="Text Box 28"/>
          <p:cNvSpPr txBox="1">
            <a:spLocks noChangeArrowheads="1"/>
          </p:cNvSpPr>
          <p:nvPr/>
        </p:nvSpPr>
        <p:spPr bwMode="auto">
          <a:xfrm>
            <a:off x="476250" y="1985963"/>
            <a:ext cx="627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>
              <a:spcBef>
                <a:spcPct val="20000"/>
              </a:spcBef>
            </a:pPr>
            <a:r>
              <a:rPr lang="en-GB" sz="1600">
                <a:solidFill>
                  <a:srgbClr val="FFFFFF"/>
                </a:solidFill>
                <a:cs typeface="ＭＳ Ｐゴシック" charset="0"/>
              </a:rPr>
              <a:t>100</a:t>
            </a:r>
          </a:p>
        </p:txBody>
      </p:sp>
      <p:sp>
        <p:nvSpPr>
          <p:cNvPr id="55308" name="Line 29"/>
          <p:cNvSpPr>
            <a:spLocks noChangeShapeType="1"/>
          </p:cNvSpPr>
          <p:nvPr/>
        </p:nvSpPr>
        <p:spPr bwMode="auto">
          <a:xfrm>
            <a:off x="2652713" y="1341438"/>
            <a:ext cx="0" cy="36385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s-ES"/>
          </a:p>
        </p:txBody>
      </p:sp>
      <p:sp>
        <p:nvSpPr>
          <p:cNvPr id="55309" name="Text Box 31"/>
          <p:cNvSpPr txBox="1">
            <a:spLocks noChangeArrowheads="1"/>
          </p:cNvSpPr>
          <p:nvPr/>
        </p:nvSpPr>
        <p:spPr bwMode="auto">
          <a:xfrm>
            <a:off x="4303713" y="3052763"/>
            <a:ext cx="1390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en-GB" sz="1600">
                <a:solidFill>
                  <a:srgbClr val="FFFFFF"/>
                </a:solidFill>
                <a:cs typeface="ＭＳ Ｐゴシック" charset="0"/>
              </a:rPr>
              <a:t>1. RELAPSE</a:t>
            </a:r>
          </a:p>
        </p:txBody>
      </p:sp>
      <p:sp>
        <p:nvSpPr>
          <p:cNvPr id="55310" name="Text Box 32"/>
          <p:cNvSpPr txBox="1">
            <a:spLocks noChangeArrowheads="1"/>
          </p:cNvSpPr>
          <p:nvPr/>
        </p:nvSpPr>
        <p:spPr bwMode="auto">
          <a:xfrm>
            <a:off x="5721350" y="2252663"/>
            <a:ext cx="1390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en-GB" sz="1600">
                <a:solidFill>
                  <a:srgbClr val="FFFFFF"/>
                </a:solidFill>
                <a:cs typeface="ＭＳ Ｐゴシック" charset="0"/>
              </a:rPr>
              <a:t>2. RELAPSE</a:t>
            </a:r>
          </a:p>
        </p:txBody>
      </p:sp>
      <p:sp>
        <p:nvSpPr>
          <p:cNvPr id="55311" name="Text Box 33"/>
          <p:cNvSpPr txBox="1">
            <a:spLocks noChangeArrowheads="1"/>
          </p:cNvSpPr>
          <p:nvPr/>
        </p:nvSpPr>
        <p:spPr bwMode="auto">
          <a:xfrm>
            <a:off x="7445375" y="2574925"/>
            <a:ext cx="16065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en-GB" sz="1600">
                <a:solidFill>
                  <a:srgbClr val="FFFFFF"/>
                </a:solidFill>
                <a:cs typeface="ＭＳ Ｐゴシック" charset="0"/>
              </a:rPr>
              <a:t>REFRACTORY RELAPSE</a:t>
            </a:r>
          </a:p>
        </p:txBody>
      </p:sp>
      <p:sp>
        <p:nvSpPr>
          <p:cNvPr id="55312" name="Text Box 34"/>
          <p:cNvSpPr txBox="1">
            <a:spLocks noChangeArrowheads="1"/>
          </p:cNvSpPr>
          <p:nvPr/>
        </p:nvSpPr>
        <p:spPr bwMode="auto">
          <a:xfrm>
            <a:off x="2479675" y="5246688"/>
            <a:ext cx="1857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en-GB" sz="1600">
                <a:solidFill>
                  <a:schemeClr val="tx2"/>
                </a:solidFill>
                <a:cs typeface="ＭＳ Ｐゴシック" charset="0"/>
              </a:rPr>
              <a:t>First-line therapy </a:t>
            </a:r>
          </a:p>
        </p:txBody>
      </p:sp>
      <p:sp>
        <p:nvSpPr>
          <p:cNvPr id="55313" name="Line 37"/>
          <p:cNvSpPr>
            <a:spLocks noChangeShapeType="1"/>
          </p:cNvSpPr>
          <p:nvPr/>
        </p:nvSpPr>
        <p:spPr bwMode="auto">
          <a:xfrm flipV="1">
            <a:off x="3332163" y="3167063"/>
            <a:ext cx="4762" cy="214947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s-ES"/>
          </a:p>
        </p:txBody>
      </p:sp>
      <p:sp>
        <p:nvSpPr>
          <p:cNvPr id="55314" name="Line 39"/>
          <p:cNvSpPr>
            <a:spLocks noChangeShapeType="1"/>
          </p:cNvSpPr>
          <p:nvPr/>
        </p:nvSpPr>
        <p:spPr bwMode="auto">
          <a:xfrm flipV="1">
            <a:off x="5337175" y="3673475"/>
            <a:ext cx="3175" cy="1643063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s-ES"/>
          </a:p>
        </p:txBody>
      </p:sp>
      <p:sp>
        <p:nvSpPr>
          <p:cNvPr id="55315" name="Text Box 40"/>
          <p:cNvSpPr txBox="1">
            <a:spLocks noChangeArrowheads="1"/>
          </p:cNvSpPr>
          <p:nvPr/>
        </p:nvSpPr>
        <p:spPr bwMode="auto">
          <a:xfrm>
            <a:off x="3908425" y="4173538"/>
            <a:ext cx="1390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en-GB" sz="1400">
                <a:solidFill>
                  <a:srgbClr val="FFFFFF"/>
                </a:solidFill>
                <a:cs typeface="ＭＳ Ｐゴシック" charset="0"/>
              </a:rPr>
              <a:t>Plateau remission</a:t>
            </a:r>
          </a:p>
        </p:txBody>
      </p:sp>
      <p:sp>
        <p:nvSpPr>
          <p:cNvPr id="55316" name="Line 41"/>
          <p:cNvSpPr>
            <a:spLocks noChangeShapeType="1"/>
          </p:cNvSpPr>
          <p:nvPr/>
        </p:nvSpPr>
        <p:spPr bwMode="auto">
          <a:xfrm>
            <a:off x="2981325" y="2851150"/>
            <a:ext cx="214313" cy="25082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s-ES"/>
          </a:p>
        </p:txBody>
      </p:sp>
      <p:sp>
        <p:nvSpPr>
          <p:cNvPr id="55317" name="Freeform 42"/>
          <p:cNvSpPr>
            <a:spLocks/>
          </p:cNvSpPr>
          <p:nvPr/>
        </p:nvSpPr>
        <p:spPr bwMode="auto">
          <a:xfrm>
            <a:off x="4978400" y="3346450"/>
            <a:ext cx="204788" cy="211138"/>
          </a:xfrm>
          <a:custGeom>
            <a:avLst/>
            <a:gdLst>
              <a:gd name="T0" fmla="*/ 0 w 129"/>
              <a:gd name="T1" fmla="*/ 0 h 133"/>
              <a:gd name="T2" fmla="*/ 2147483647 w 129"/>
              <a:gd name="T3" fmla="*/ 2147483647 h 133"/>
              <a:gd name="T4" fmla="*/ 0 60000 65536"/>
              <a:gd name="T5" fmla="*/ 0 60000 65536"/>
              <a:gd name="T6" fmla="*/ 0 w 129"/>
              <a:gd name="T7" fmla="*/ 0 h 133"/>
              <a:gd name="T8" fmla="*/ 129 w 129"/>
              <a:gd name="T9" fmla="*/ 133 h 1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9" h="133">
                <a:moveTo>
                  <a:pt x="0" y="0"/>
                </a:moveTo>
                <a:lnTo>
                  <a:pt x="129" y="133"/>
                </a:ln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/>
          <a:p>
            <a:endParaRPr lang="es-ES"/>
          </a:p>
        </p:txBody>
      </p:sp>
      <p:sp>
        <p:nvSpPr>
          <p:cNvPr id="55318" name="Line 43"/>
          <p:cNvSpPr>
            <a:spLocks noChangeShapeType="1"/>
          </p:cNvSpPr>
          <p:nvPr/>
        </p:nvSpPr>
        <p:spPr bwMode="auto">
          <a:xfrm>
            <a:off x="6623050" y="2530475"/>
            <a:ext cx="209550" cy="211138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s-ES"/>
          </a:p>
        </p:txBody>
      </p:sp>
      <p:sp>
        <p:nvSpPr>
          <p:cNvPr id="55319" name="Line 38"/>
          <p:cNvSpPr>
            <a:spLocks noChangeShapeType="1"/>
          </p:cNvSpPr>
          <p:nvPr/>
        </p:nvSpPr>
        <p:spPr bwMode="auto">
          <a:xfrm flipV="1">
            <a:off x="6980238" y="2887663"/>
            <a:ext cx="0" cy="242887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s-ES"/>
          </a:p>
        </p:txBody>
      </p:sp>
      <p:sp>
        <p:nvSpPr>
          <p:cNvPr id="55320" name="Text Box 34"/>
          <p:cNvSpPr txBox="1">
            <a:spLocks noChangeArrowheads="1"/>
          </p:cNvSpPr>
          <p:nvPr/>
        </p:nvSpPr>
        <p:spPr bwMode="auto">
          <a:xfrm>
            <a:off x="4694238" y="5246688"/>
            <a:ext cx="13573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en-GB" sz="1600">
                <a:solidFill>
                  <a:schemeClr val="tx2"/>
                </a:solidFill>
                <a:cs typeface="ＭＳ Ｐゴシック" charset="0"/>
              </a:rPr>
              <a:t>Second-line </a:t>
            </a:r>
          </a:p>
        </p:txBody>
      </p:sp>
      <p:sp>
        <p:nvSpPr>
          <p:cNvPr id="55321" name="Text Box 34"/>
          <p:cNvSpPr txBox="1">
            <a:spLocks noChangeArrowheads="1"/>
          </p:cNvSpPr>
          <p:nvPr/>
        </p:nvSpPr>
        <p:spPr bwMode="auto">
          <a:xfrm>
            <a:off x="6480175" y="5246688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en-GB" sz="1600">
                <a:solidFill>
                  <a:schemeClr val="tx2"/>
                </a:solidFill>
                <a:cs typeface="ＭＳ Ｐゴシック" charset="0"/>
              </a:rPr>
              <a:t>Third-line </a:t>
            </a:r>
          </a:p>
        </p:txBody>
      </p:sp>
      <p:sp>
        <p:nvSpPr>
          <p:cNvPr id="55322" name="Line 39"/>
          <p:cNvSpPr>
            <a:spLocks noChangeShapeType="1"/>
          </p:cNvSpPr>
          <p:nvPr/>
        </p:nvSpPr>
        <p:spPr bwMode="auto">
          <a:xfrm rot="16200000" flipV="1">
            <a:off x="1908175" y="3530600"/>
            <a:ext cx="0" cy="142875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s-ES"/>
          </a:p>
        </p:txBody>
      </p:sp>
      <p:sp>
        <p:nvSpPr>
          <p:cNvPr id="55323" name="Line 39"/>
          <p:cNvSpPr>
            <a:spLocks noChangeShapeType="1"/>
          </p:cNvSpPr>
          <p:nvPr/>
        </p:nvSpPr>
        <p:spPr bwMode="auto">
          <a:xfrm rot="-5400000" flipH="1" flipV="1">
            <a:off x="2301082" y="3209131"/>
            <a:ext cx="1357312" cy="714375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s-ES"/>
          </a:p>
        </p:txBody>
      </p:sp>
      <p:sp>
        <p:nvSpPr>
          <p:cNvPr id="55324" name="Line 39"/>
          <p:cNvSpPr>
            <a:spLocks noChangeShapeType="1"/>
          </p:cNvSpPr>
          <p:nvPr/>
        </p:nvSpPr>
        <p:spPr bwMode="auto">
          <a:xfrm rot="16200000" flipH="1">
            <a:off x="2729707" y="3494881"/>
            <a:ext cx="1928812" cy="714375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s-ES"/>
          </a:p>
        </p:txBody>
      </p:sp>
      <p:sp>
        <p:nvSpPr>
          <p:cNvPr id="55325" name="Line 39"/>
          <p:cNvSpPr>
            <a:spLocks noChangeShapeType="1"/>
          </p:cNvSpPr>
          <p:nvPr/>
        </p:nvSpPr>
        <p:spPr bwMode="auto">
          <a:xfrm rot="16200000" flipV="1">
            <a:off x="4194175" y="4673600"/>
            <a:ext cx="0" cy="28575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s-ES"/>
          </a:p>
        </p:txBody>
      </p:sp>
      <p:grpSp>
        <p:nvGrpSpPr>
          <p:cNvPr id="55326" name="Group 47"/>
          <p:cNvGrpSpPr>
            <a:grpSpLocks/>
          </p:cNvGrpSpPr>
          <p:nvPr/>
        </p:nvGrpSpPr>
        <p:grpSpPr bwMode="auto">
          <a:xfrm>
            <a:off x="4265613" y="4679950"/>
            <a:ext cx="282575" cy="263525"/>
            <a:chOff x="2534" y="2592"/>
            <a:chExt cx="178" cy="166"/>
          </a:xfrm>
        </p:grpSpPr>
        <p:sp>
          <p:nvSpPr>
            <p:cNvPr id="55340" name="Line 8"/>
            <p:cNvSpPr>
              <a:spLocks noChangeShapeType="1"/>
            </p:cNvSpPr>
            <p:nvPr/>
          </p:nvSpPr>
          <p:spPr bwMode="auto">
            <a:xfrm flipH="1">
              <a:off x="2534" y="2592"/>
              <a:ext cx="100" cy="166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s-ES"/>
            </a:p>
          </p:txBody>
        </p:sp>
        <p:sp>
          <p:nvSpPr>
            <p:cNvPr id="55341" name="Line 9"/>
            <p:cNvSpPr>
              <a:spLocks noChangeShapeType="1"/>
            </p:cNvSpPr>
            <p:nvPr/>
          </p:nvSpPr>
          <p:spPr bwMode="auto">
            <a:xfrm flipH="1">
              <a:off x="2612" y="2592"/>
              <a:ext cx="100" cy="166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s-ES"/>
            </a:p>
          </p:txBody>
        </p:sp>
      </p:grpSp>
      <p:sp>
        <p:nvSpPr>
          <p:cNvPr id="55327" name="Line 39"/>
          <p:cNvSpPr>
            <a:spLocks noChangeShapeType="1"/>
          </p:cNvSpPr>
          <p:nvPr/>
        </p:nvSpPr>
        <p:spPr bwMode="auto">
          <a:xfrm rot="16200000" flipV="1">
            <a:off x="4622800" y="4673600"/>
            <a:ext cx="0" cy="28575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s-ES"/>
          </a:p>
        </p:txBody>
      </p:sp>
      <p:sp>
        <p:nvSpPr>
          <p:cNvPr id="55328" name="Line 39"/>
          <p:cNvSpPr>
            <a:spLocks noChangeShapeType="1"/>
          </p:cNvSpPr>
          <p:nvPr/>
        </p:nvSpPr>
        <p:spPr bwMode="auto">
          <a:xfrm rot="-5400000" flipH="1" flipV="1">
            <a:off x="4372769" y="3852069"/>
            <a:ext cx="1357312" cy="5715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s-ES"/>
          </a:p>
        </p:txBody>
      </p:sp>
      <p:sp>
        <p:nvSpPr>
          <p:cNvPr id="55329" name="Line 39"/>
          <p:cNvSpPr>
            <a:spLocks noChangeShapeType="1"/>
          </p:cNvSpPr>
          <p:nvPr/>
        </p:nvSpPr>
        <p:spPr bwMode="auto">
          <a:xfrm rot="16200000" flipH="1">
            <a:off x="5158582" y="3637756"/>
            <a:ext cx="571500" cy="214313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s-ES"/>
          </a:p>
        </p:txBody>
      </p:sp>
      <p:sp>
        <p:nvSpPr>
          <p:cNvPr id="55330" name="Line 39"/>
          <p:cNvSpPr>
            <a:spLocks noChangeShapeType="1"/>
          </p:cNvSpPr>
          <p:nvPr/>
        </p:nvSpPr>
        <p:spPr bwMode="auto">
          <a:xfrm rot="16200000" flipV="1">
            <a:off x="5694363" y="3881438"/>
            <a:ext cx="0" cy="28575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s-ES"/>
          </a:p>
        </p:txBody>
      </p:sp>
      <p:grpSp>
        <p:nvGrpSpPr>
          <p:cNvPr id="55331" name="Group 47"/>
          <p:cNvGrpSpPr>
            <a:grpSpLocks/>
          </p:cNvGrpSpPr>
          <p:nvPr/>
        </p:nvGrpSpPr>
        <p:grpSpPr bwMode="auto">
          <a:xfrm>
            <a:off x="5765800" y="3887788"/>
            <a:ext cx="282575" cy="263525"/>
            <a:chOff x="2534" y="2592"/>
            <a:chExt cx="178" cy="166"/>
          </a:xfrm>
        </p:grpSpPr>
        <p:sp>
          <p:nvSpPr>
            <p:cNvPr id="55338" name="Line 8"/>
            <p:cNvSpPr>
              <a:spLocks noChangeShapeType="1"/>
            </p:cNvSpPr>
            <p:nvPr/>
          </p:nvSpPr>
          <p:spPr bwMode="auto">
            <a:xfrm flipH="1">
              <a:off x="2534" y="2592"/>
              <a:ext cx="100" cy="166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s-ES"/>
            </a:p>
          </p:txBody>
        </p:sp>
        <p:sp>
          <p:nvSpPr>
            <p:cNvPr id="55339" name="Line 9"/>
            <p:cNvSpPr>
              <a:spLocks noChangeShapeType="1"/>
            </p:cNvSpPr>
            <p:nvPr/>
          </p:nvSpPr>
          <p:spPr bwMode="auto">
            <a:xfrm flipH="1">
              <a:off x="2612" y="2592"/>
              <a:ext cx="100" cy="166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s-ES"/>
            </a:p>
          </p:txBody>
        </p:sp>
      </p:grpSp>
      <p:sp>
        <p:nvSpPr>
          <p:cNvPr id="55332" name="Line 39"/>
          <p:cNvSpPr>
            <a:spLocks noChangeShapeType="1"/>
          </p:cNvSpPr>
          <p:nvPr/>
        </p:nvSpPr>
        <p:spPr bwMode="auto">
          <a:xfrm rot="16200000" flipV="1">
            <a:off x="6122988" y="3881438"/>
            <a:ext cx="0" cy="28575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s-ES"/>
          </a:p>
        </p:txBody>
      </p:sp>
      <p:sp>
        <p:nvSpPr>
          <p:cNvPr id="55333" name="Line 39"/>
          <p:cNvSpPr>
            <a:spLocks noChangeShapeType="1"/>
          </p:cNvSpPr>
          <p:nvPr/>
        </p:nvSpPr>
        <p:spPr bwMode="auto">
          <a:xfrm rot="-5400000" flipH="1" flipV="1">
            <a:off x="5944394" y="2994819"/>
            <a:ext cx="1357313" cy="714375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s-ES"/>
          </a:p>
        </p:txBody>
      </p:sp>
      <p:sp>
        <p:nvSpPr>
          <p:cNvPr id="55334" name="Line 39"/>
          <p:cNvSpPr>
            <a:spLocks noChangeShapeType="1"/>
          </p:cNvSpPr>
          <p:nvPr/>
        </p:nvSpPr>
        <p:spPr bwMode="auto">
          <a:xfrm rot="16200000" flipH="1">
            <a:off x="6801644" y="2851944"/>
            <a:ext cx="571500" cy="214312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s-ES"/>
          </a:p>
        </p:txBody>
      </p:sp>
      <p:sp>
        <p:nvSpPr>
          <p:cNvPr id="55335" name="Line 39"/>
          <p:cNvSpPr>
            <a:spLocks noChangeShapeType="1"/>
          </p:cNvSpPr>
          <p:nvPr/>
        </p:nvSpPr>
        <p:spPr bwMode="auto">
          <a:xfrm rot="-5400000" flipH="1" flipV="1">
            <a:off x="6873082" y="2209006"/>
            <a:ext cx="1357312" cy="714375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s-ES"/>
          </a:p>
        </p:txBody>
      </p:sp>
      <p:sp>
        <p:nvSpPr>
          <p:cNvPr id="55336" name="TextBox 47"/>
          <p:cNvSpPr txBox="1">
            <a:spLocks noChangeArrowheads="1"/>
          </p:cNvSpPr>
          <p:nvPr/>
        </p:nvSpPr>
        <p:spPr bwMode="auto">
          <a:xfrm>
            <a:off x="360892" y="6414030"/>
            <a:ext cx="4826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en-GB" sz="1200" dirty="0">
                <a:solidFill>
                  <a:srgbClr val="FFFFFF"/>
                </a:solidFill>
                <a:cs typeface="ＭＳ Ｐゴシック" charset="0"/>
              </a:rPr>
              <a:t>MGUS, monoclonal </a:t>
            </a:r>
            <a:r>
              <a:rPr lang="en-GB" sz="1200" dirty="0" err="1">
                <a:solidFill>
                  <a:srgbClr val="FFFFFF"/>
                </a:solidFill>
                <a:cs typeface="ＭＳ Ｐゴシック" charset="0"/>
              </a:rPr>
              <a:t>gammopathy</a:t>
            </a:r>
            <a:r>
              <a:rPr lang="en-GB" sz="1200" dirty="0">
                <a:solidFill>
                  <a:srgbClr val="FFFFFF"/>
                </a:solidFill>
                <a:cs typeface="ＭＳ Ｐゴシック" charset="0"/>
              </a:rPr>
              <a:t> of undetermined </a:t>
            </a:r>
            <a:r>
              <a:rPr lang="en-GB" sz="1200" dirty="0" smtClean="0">
                <a:solidFill>
                  <a:srgbClr val="FFFFFF"/>
                </a:solidFill>
                <a:cs typeface="ＭＳ Ｐゴシック" charset="0"/>
              </a:rPr>
              <a:t>significance</a:t>
            </a:r>
            <a:endParaRPr lang="en-US" sz="1200" dirty="0">
              <a:solidFill>
                <a:srgbClr val="FFFFFF"/>
              </a:solidFill>
              <a:cs typeface="ＭＳ Ｐゴシック" charset="0"/>
            </a:endParaRPr>
          </a:p>
        </p:txBody>
      </p:sp>
      <p:sp>
        <p:nvSpPr>
          <p:cNvPr id="55337" name="Text Box 59"/>
          <p:cNvSpPr txBox="1">
            <a:spLocks noChangeArrowheads="1"/>
          </p:cNvSpPr>
          <p:nvPr/>
        </p:nvSpPr>
        <p:spPr bwMode="auto">
          <a:xfrm>
            <a:off x="655638" y="5876925"/>
            <a:ext cx="7913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es-ES" sz="2000">
                <a:cs typeface="ＭＳ Ｐゴシック" charset="0"/>
              </a:rPr>
              <a:t>……</a:t>
            </a:r>
            <a:r>
              <a:rPr lang="es-ES" sz="2000" i="1">
                <a:cs typeface="ＭＳ Ｐゴシック" charset="0"/>
              </a:rPr>
              <a:t>other drugs are still needed for relapsed/refractory patients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" y="560388"/>
            <a:ext cx="8915400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>
                <a:solidFill>
                  <a:srgbClr val="F09828"/>
                </a:solidFill>
                <a:latin typeface="Arial" charset="0"/>
                <a:cs typeface="Arial" charset="0"/>
              </a:rPr>
              <a:t>Main Randomized Trials With </a:t>
            </a:r>
            <a:r>
              <a:rPr lang="en-US" sz="3200" dirty="0" smtClean="0">
                <a:solidFill>
                  <a:srgbClr val="F09828"/>
                </a:solidFill>
                <a:latin typeface="Arial" charset="0"/>
                <a:cs typeface="Arial" charset="0"/>
              </a:rPr>
              <a:t/>
            </a:r>
            <a:br>
              <a:rPr lang="en-US" sz="3200" dirty="0" smtClean="0">
                <a:solidFill>
                  <a:srgbClr val="F09828"/>
                </a:solidFill>
                <a:latin typeface="Arial" charset="0"/>
                <a:cs typeface="Arial" charset="0"/>
              </a:rPr>
            </a:br>
            <a:r>
              <a:rPr lang="en-US" sz="3200" dirty="0" err="1" smtClean="0">
                <a:solidFill>
                  <a:srgbClr val="F09828"/>
                </a:solidFill>
                <a:latin typeface="Arial" charset="0"/>
                <a:cs typeface="Arial" charset="0"/>
              </a:rPr>
              <a:t>Bortezomib</a:t>
            </a:r>
            <a:r>
              <a:rPr lang="en-US" sz="3200" dirty="0" smtClean="0">
                <a:solidFill>
                  <a:srgbClr val="F09828"/>
                </a:solidFill>
                <a:latin typeface="Arial" charset="0"/>
                <a:cs typeface="Arial" charset="0"/>
              </a:rPr>
              <a:t> for </a:t>
            </a:r>
            <a:r>
              <a:rPr lang="en-US" sz="3200" dirty="0">
                <a:solidFill>
                  <a:srgbClr val="F09828"/>
                </a:solidFill>
                <a:latin typeface="Arial" charset="0"/>
                <a:cs typeface="Arial" charset="0"/>
              </a:rPr>
              <a:t>the Treatment of </a:t>
            </a:r>
            <a:r>
              <a:rPr lang="en-US" sz="3200" dirty="0" smtClean="0">
                <a:solidFill>
                  <a:srgbClr val="F09828"/>
                </a:solidFill>
                <a:latin typeface="Arial" charset="0"/>
                <a:cs typeface="Arial" charset="0"/>
              </a:rPr>
              <a:t/>
            </a:r>
            <a:br>
              <a:rPr lang="en-US" sz="3200" dirty="0" smtClean="0">
                <a:solidFill>
                  <a:srgbClr val="F09828"/>
                </a:solidFill>
                <a:latin typeface="Arial" charset="0"/>
                <a:cs typeface="Arial" charset="0"/>
              </a:rPr>
            </a:br>
            <a:r>
              <a:rPr lang="en-US" sz="3200" dirty="0" smtClean="0">
                <a:solidFill>
                  <a:srgbClr val="F09828"/>
                </a:solidFill>
                <a:latin typeface="Arial" charset="0"/>
                <a:cs typeface="Arial" charset="0"/>
              </a:rPr>
              <a:t>Relapsed/Refractory (R/R) </a:t>
            </a:r>
            <a:r>
              <a:rPr lang="en-US" sz="3200" dirty="0">
                <a:solidFill>
                  <a:srgbClr val="F09828"/>
                </a:solidFill>
                <a:latin typeface="Arial" charset="0"/>
                <a:cs typeface="Arial" charset="0"/>
              </a:rPr>
              <a:t>Myeloma</a:t>
            </a:r>
          </a:p>
        </p:txBody>
      </p:sp>
      <p:graphicFrame>
        <p:nvGraphicFramePr>
          <p:cNvPr id="302083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22515699"/>
              </p:ext>
            </p:extLst>
          </p:nvPr>
        </p:nvGraphicFramePr>
        <p:xfrm>
          <a:off x="319088" y="1844547"/>
          <a:ext cx="8477250" cy="1974978"/>
        </p:xfrm>
        <a:graphic>
          <a:graphicData uri="http://schemas.openxmlformats.org/drawingml/2006/table">
            <a:tbl>
              <a:tblPr/>
              <a:tblGrid>
                <a:gridCol w="2424112"/>
                <a:gridCol w="1295400"/>
                <a:gridCol w="1307290"/>
                <a:gridCol w="1425832"/>
                <a:gridCol w="2024616"/>
              </a:tblGrid>
              <a:tr h="396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Regimen</a:t>
                      </a:r>
                    </a:p>
                  </a:txBody>
                  <a:tcPr marL="91453" marR="91453" marT="45699" marB="45699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ORR, %</a:t>
                      </a:r>
                    </a:p>
                  </a:txBody>
                  <a:tcPr marL="91453" marR="91453" marT="45699" marB="4569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CR, %</a:t>
                      </a:r>
                    </a:p>
                  </a:txBody>
                  <a:tcPr marL="91453" marR="91453" marT="45699" marB="4569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TTP, months</a:t>
                      </a:r>
                    </a:p>
                  </a:txBody>
                  <a:tcPr marL="91453" marR="91453" marT="45699" marB="4569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OS</a:t>
                      </a:r>
                    </a:p>
                  </a:txBody>
                  <a:tcPr marL="91453" marR="91453" marT="45699" marB="4569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696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Bortezomib</a:t>
                      </a: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vs Dex</a:t>
                      </a:r>
                      <a:r>
                        <a:rPr kumimoji="0" lang="en-US" sz="1800" b="1" i="0" u="none" strike="noStrike" cap="none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53" marR="91453" marT="45699" marB="45699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 vs 18</a:t>
                      </a:r>
                    </a:p>
                  </a:txBody>
                  <a:tcPr marL="91453" marR="91453" marT="45699" marB="4569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vs 1</a:t>
                      </a:r>
                    </a:p>
                  </a:txBody>
                  <a:tcPr marL="91453" marR="91453" marT="45699" marB="4569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6.2 vs 3.5</a:t>
                      </a:r>
                    </a:p>
                  </a:txBody>
                  <a:tcPr marL="91453" marR="91453" marT="45699" marB="4569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80% vs 66%</a:t>
                      </a:r>
                      <a:b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 1 year</a:t>
                      </a:r>
                    </a:p>
                  </a:txBody>
                  <a:tcPr marL="91453" marR="91453" marT="45699" marB="4569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49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Bortezomib</a:t>
                      </a: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PLD vs bortezomib</a:t>
                      </a:r>
                      <a:r>
                        <a:rPr kumimoji="0" lang="en-US" sz="1800" b="1" i="0" u="none" strike="noStrike" cap="none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53" marR="91453" marT="45699" marB="45699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 vs 41</a:t>
                      </a:r>
                    </a:p>
                  </a:txBody>
                  <a:tcPr marL="91453" marR="91453" marT="45699" marB="4569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 vs 2</a:t>
                      </a:r>
                    </a:p>
                  </a:txBody>
                  <a:tcPr marL="91453" marR="91453" marT="45699" marB="4569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9.3 vs 6.5</a:t>
                      </a:r>
                    </a:p>
                  </a:txBody>
                  <a:tcPr marL="91453" marR="91453" marT="45699" marB="4569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76% vs 65%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 15 months</a:t>
                      </a:r>
                    </a:p>
                  </a:txBody>
                  <a:tcPr marL="91453" marR="91453" marT="45699" marB="4569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58" name="Text Box 41"/>
          <p:cNvSpPr txBox="1">
            <a:spLocks noChangeArrowheads="1"/>
          </p:cNvSpPr>
          <p:nvPr/>
        </p:nvSpPr>
        <p:spPr bwMode="auto">
          <a:xfrm>
            <a:off x="363538" y="6396038"/>
            <a:ext cx="8580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FFFFFF"/>
                </a:solidFill>
                <a:cs typeface="ＭＳ Ｐゴシック" charset="0"/>
              </a:rPr>
              <a:t>1. Richardson PG, et al. </a:t>
            </a:r>
            <a:r>
              <a:rPr lang="en-US" sz="1200" i="1" dirty="0">
                <a:solidFill>
                  <a:srgbClr val="FFFFFF"/>
                </a:solidFill>
                <a:cs typeface="ＭＳ Ｐゴシック" charset="0"/>
              </a:rPr>
              <a:t>N </a:t>
            </a:r>
            <a:r>
              <a:rPr lang="en-US" sz="1200" i="1" dirty="0" err="1">
                <a:solidFill>
                  <a:srgbClr val="FFFFFF"/>
                </a:solidFill>
                <a:cs typeface="ＭＳ Ｐゴシック" charset="0"/>
              </a:rPr>
              <a:t>Engl</a:t>
            </a:r>
            <a:r>
              <a:rPr lang="en-US" sz="1200" i="1" dirty="0">
                <a:solidFill>
                  <a:srgbClr val="FFFFFF"/>
                </a:solidFill>
                <a:cs typeface="ＭＳ Ｐゴシック" charset="0"/>
              </a:rPr>
              <a:t> J Med. </a:t>
            </a:r>
            <a:r>
              <a:rPr lang="en-US" sz="1200" dirty="0">
                <a:solidFill>
                  <a:srgbClr val="FFFFFF"/>
                </a:solidFill>
                <a:cs typeface="ＭＳ Ｐゴシック" charset="0"/>
              </a:rPr>
              <a:t>2005;352(24):</a:t>
            </a:r>
            <a:r>
              <a:rPr lang="en-US" sz="1200" dirty="0" smtClean="0">
                <a:solidFill>
                  <a:srgbClr val="FFFFFF"/>
                </a:solidFill>
                <a:cs typeface="ＭＳ Ｐゴシック" charset="0"/>
              </a:rPr>
              <a:t>2487-2498. </a:t>
            </a:r>
            <a:r>
              <a:rPr lang="en-US" sz="1200" dirty="0">
                <a:solidFill>
                  <a:srgbClr val="FFFFFF"/>
                </a:solidFill>
                <a:cs typeface="ＭＳ Ｐゴシック" charset="0"/>
              </a:rPr>
              <a:t>2. </a:t>
            </a:r>
            <a:r>
              <a:rPr lang="en-US" sz="1200" dirty="0" err="1">
                <a:solidFill>
                  <a:srgbClr val="FFFFFF"/>
                </a:solidFill>
                <a:cs typeface="ＭＳ Ｐゴシック" charset="0"/>
              </a:rPr>
              <a:t>Orlowski</a:t>
            </a:r>
            <a:r>
              <a:rPr lang="en-US" sz="1200" dirty="0">
                <a:solidFill>
                  <a:srgbClr val="FFFFFF"/>
                </a:solidFill>
                <a:cs typeface="ＭＳ Ｐゴシック" charset="0"/>
              </a:rPr>
              <a:t> RZ, et al. </a:t>
            </a:r>
            <a:r>
              <a:rPr lang="en-US" sz="1200" i="1" dirty="0">
                <a:solidFill>
                  <a:srgbClr val="FFFFFF"/>
                </a:solidFill>
                <a:cs typeface="ＭＳ Ｐゴシック" charset="0"/>
              </a:rPr>
              <a:t>J </a:t>
            </a:r>
            <a:r>
              <a:rPr lang="en-US" sz="1200" i="1" dirty="0" err="1">
                <a:solidFill>
                  <a:srgbClr val="FFFFFF"/>
                </a:solidFill>
                <a:cs typeface="ＭＳ Ｐゴシック" charset="0"/>
              </a:rPr>
              <a:t>Clin</a:t>
            </a:r>
            <a:r>
              <a:rPr lang="en-US" sz="1200" i="1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n-US" sz="1200" i="1" dirty="0" err="1">
                <a:solidFill>
                  <a:srgbClr val="FFFFFF"/>
                </a:solidFill>
                <a:cs typeface="ＭＳ Ｐゴシック" charset="0"/>
              </a:rPr>
              <a:t>Oncol</a:t>
            </a:r>
            <a:r>
              <a:rPr lang="en-US" sz="1200" i="1" dirty="0">
                <a:solidFill>
                  <a:srgbClr val="FFFFFF"/>
                </a:solidFill>
                <a:cs typeface="ＭＳ Ｐゴシック" charset="0"/>
              </a:rPr>
              <a:t>. </a:t>
            </a:r>
            <a:r>
              <a:rPr lang="en-US" sz="1200" dirty="0">
                <a:solidFill>
                  <a:srgbClr val="FFFFFF"/>
                </a:solidFill>
                <a:cs typeface="ＭＳ Ｐゴシック" charset="0"/>
              </a:rPr>
              <a:t>2007;25(25):3892-3901.</a:t>
            </a:r>
          </a:p>
        </p:txBody>
      </p:sp>
      <p:sp>
        <p:nvSpPr>
          <p:cNvPr id="14359" name="Text Box 42"/>
          <p:cNvSpPr txBox="1">
            <a:spLocks noChangeArrowheads="1"/>
          </p:cNvSpPr>
          <p:nvPr/>
        </p:nvSpPr>
        <p:spPr bwMode="auto">
          <a:xfrm>
            <a:off x="4932363" y="5632450"/>
            <a:ext cx="184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600" b="0">
              <a:solidFill>
                <a:srgbClr val="FFFFFF"/>
              </a:solidFill>
              <a:cs typeface="ＭＳ Ｐゴシック" charset="0"/>
            </a:endParaRPr>
          </a:p>
          <a:p>
            <a:endParaRPr lang="en-US" sz="1600" b="0">
              <a:solidFill>
                <a:srgbClr val="FFFFFF"/>
              </a:solidFill>
              <a:cs typeface="ＭＳ Ｐゴシック" charset="0"/>
            </a:endParaRPr>
          </a:p>
        </p:txBody>
      </p:sp>
      <p:sp>
        <p:nvSpPr>
          <p:cNvPr id="14360" name="CuadroTexto 1"/>
          <p:cNvSpPr txBox="1">
            <a:spLocks noChangeArrowheads="1"/>
          </p:cNvSpPr>
          <p:nvPr/>
        </p:nvSpPr>
        <p:spPr bwMode="auto">
          <a:xfrm>
            <a:off x="358626" y="3852616"/>
            <a:ext cx="851376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Clr>
                <a:srgbClr val="F09828"/>
              </a:buClr>
              <a:buFontTx/>
              <a:buChar char="•"/>
            </a:pPr>
            <a:r>
              <a:rPr lang="es-ES" sz="1800" dirty="0" err="1"/>
              <a:t>After</a:t>
            </a:r>
            <a:r>
              <a:rPr lang="es-ES" sz="1800" dirty="0"/>
              <a:t> </a:t>
            </a:r>
            <a:r>
              <a:rPr lang="es-ES" sz="1800" dirty="0" err="1" smtClean="0"/>
              <a:t>its</a:t>
            </a:r>
            <a:r>
              <a:rPr lang="es-ES" sz="1800" dirty="0" smtClean="0"/>
              <a:t> </a:t>
            </a:r>
            <a:r>
              <a:rPr lang="es-ES" sz="1800" dirty="0" err="1"/>
              <a:t>approval</a:t>
            </a:r>
            <a:r>
              <a:rPr lang="es-ES" sz="1800" dirty="0"/>
              <a:t>, </a:t>
            </a:r>
            <a:r>
              <a:rPr lang="es-ES" sz="1800" dirty="0" err="1"/>
              <a:t>bortezomib-based</a:t>
            </a:r>
            <a:r>
              <a:rPr lang="es-ES" sz="1800" dirty="0"/>
              <a:t> </a:t>
            </a:r>
            <a:r>
              <a:rPr lang="es-ES" sz="1800" dirty="0" err="1"/>
              <a:t>combinations</a:t>
            </a:r>
            <a:r>
              <a:rPr lang="es-ES" sz="1800" dirty="0"/>
              <a:t> emerged and </a:t>
            </a:r>
            <a:r>
              <a:rPr lang="es-ES" sz="1800" dirty="0" err="1"/>
              <a:t>were</a:t>
            </a:r>
            <a:r>
              <a:rPr lang="es-ES" sz="1800" dirty="0"/>
              <a:t> </a:t>
            </a:r>
            <a:r>
              <a:rPr lang="es-ES" sz="1800" dirty="0" err="1"/>
              <a:t>used</a:t>
            </a:r>
            <a:r>
              <a:rPr lang="es-ES" sz="1800" dirty="0"/>
              <a:t> </a:t>
            </a:r>
            <a:r>
              <a:rPr lang="es-ES" sz="1800" dirty="0" err="1"/>
              <a:t>for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treatment</a:t>
            </a:r>
            <a:r>
              <a:rPr lang="es-ES" sz="1800" dirty="0"/>
              <a:t> of </a:t>
            </a:r>
            <a:r>
              <a:rPr lang="en-US" sz="1800" dirty="0" smtClean="0">
                <a:cs typeface="Arial" charset="0"/>
              </a:rPr>
              <a:t>relapsed/refractory</a:t>
            </a:r>
            <a:r>
              <a:rPr lang="en-US" sz="1800" dirty="0" smtClean="0">
                <a:solidFill>
                  <a:srgbClr val="F09828"/>
                </a:solidFill>
                <a:cs typeface="Arial" charset="0"/>
              </a:rPr>
              <a:t> </a:t>
            </a:r>
            <a:r>
              <a:rPr lang="en-US" sz="1800" dirty="0"/>
              <a:t>multiple </a:t>
            </a:r>
            <a:r>
              <a:rPr lang="en-US" sz="1800" dirty="0" smtClean="0"/>
              <a:t>myeloma </a:t>
            </a:r>
            <a:r>
              <a:rPr lang="es-ES" sz="1800" dirty="0" err="1" smtClean="0"/>
              <a:t>patients</a:t>
            </a:r>
            <a:r>
              <a:rPr lang="es-ES" sz="1800" dirty="0"/>
              <a:t>, </a:t>
            </a:r>
            <a:r>
              <a:rPr lang="es-ES" sz="1800" dirty="0" err="1"/>
              <a:t>but</a:t>
            </a:r>
            <a:r>
              <a:rPr lang="es-ES" sz="1800" dirty="0"/>
              <a:t>....</a:t>
            </a:r>
          </a:p>
          <a:p>
            <a:pPr>
              <a:lnSpc>
                <a:spcPct val="50000"/>
              </a:lnSpc>
              <a:buClr>
                <a:srgbClr val="F09828"/>
              </a:buClr>
              <a:buFontTx/>
              <a:buChar char="•"/>
            </a:pPr>
            <a:endParaRPr lang="es-ES" sz="1800" dirty="0"/>
          </a:p>
          <a:p>
            <a:pPr>
              <a:buClr>
                <a:srgbClr val="F09828"/>
              </a:buClr>
              <a:buFontTx/>
              <a:buChar char="•"/>
            </a:pPr>
            <a:r>
              <a:rPr lang="es-ES" sz="1800" dirty="0" err="1"/>
              <a:t>Bortezomib</a:t>
            </a:r>
            <a:r>
              <a:rPr lang="es-ES" sz="1800" dirty="0"/>
              <a:t> </a:t>
            </a:r>
            <a:r>
              <a:rPr lang="es-ES" sz="1800" dirty="0" err="1" smtClean="0"/>
              <a:t>was</a:t>
            </a:r>
            <a:r>
              <a:rPr lang="es-ES" sz="1800" dirty="0" smtClean="0"/>
              <a:t> moved </a:t>
            </a:r>
            <a:r>
              <a:rPr lang="es-ES" sz="1800" dirty="0"/>
              <a:t>to be </a:t>
            </a:r>
            <a:r>
              <a:rPr lang="es-ES" sz="1800" dirty="0" err="1"/>
              <a:t>used</a:t>
            </a:r>
            <a:r>
              <a:rPr lang="es-ES" sz="1800" dirty="0"/>
              <a:t> as </a:t>
            </a:r>
            <a:r>
              <a:rPr lang="es-ES" sz="1800" dirty="0" err="1"/>
              <a:t>part</a:t>
            </a:r>
            <a:r>
              <a:rPr lang="es-ES" sz="1800" dirty="0"/>
              <a:t> of </a:t>
            </a:r>
            <a:r>
              <a:rPr lang="es-ES" sz="1800" dirty="0" err="1" smtClean="0"/>
              <a:t>first</a:t>
            </a:r>
            <a:r>
              <a:rPr lang="es-ES" sz="1800" dirty="0"/>
              <a:t>-</a:t>
            </a:r>
            <a:r>
              <a:rPr lang="es-ES" sz="1800" dirty="0" smtClean="0"/>
              <a:t>line </a:t>
            </a:r>
            <a:r>
              <a:rPr lang="es-ES" sz="1800" dirty="0" err="1" smtClean="0"/>
              <a:t>therapy</a:t>
            </a:r>
            <a:r>
              <a:rPr lang="es-ES" sz="1800" dirty="0" smtClean="0"/>
              <a:t> </a:t>
            </a:r>
            <a:r>
              <a:rPr lang="es-ES" sz="1800" dirty="0"/>
              <a:t>in </a:t>
            </a:r>
            <a:r>
              <a:rPr lang="es-ES" sz="1800" dirty="0" err="1"/>
              <a:t>transplant</a:t>
            </a:r>
            <a:r>
              <a:rPr lang="es-ES" sz="1800" dirty="0"/>
              <a:t> and </a:t>
            </a:r>
            <a:r>
              <a:rPr lang="es-ES" sz="1800" dirty="0" err="1" smtClean="0"/>
              <a:t>nontransplant</a:t>
            </a:r>
            <a:r>
              <a:rPr lang="es-ES" sz="1800" dirty="0" smtClean="0"/>
              <a:t> </a:t>
            </a:r>
            <a:r>
              <a:rPr lang="es-ES" sz="1800" dirty="0" err="1" smtClean="0"/>
              <a:t>candidates</a:t>
            </a:r>
            <a:endParaRPr lang="es-ES" sz="1800" dirty="0"/>
          </a:p>
          <a:p>
            <a:pPr>
              <a:lnSpc>
                <a:spcPct val="50000"/>
              </a:lnSpc>
              <a:buClr>
                <a:srgbClr val="F09828"/>
              </a:buClr>
              <a:buFontTx/>
              <a:buChar char="•"/>
            </a:pPr>
            <a:endParaRPr lang="es-ES" sz="1800" dirty="0"/>
          </a:p>
          <a:p>
            <a:pPr>
              <a:buClr>
                <a:srgbClr val="F09828"/>
              </a:buClr>
              <a:buFontTx/>
              <a:buChar char="•"/>
            </a:pPr>
            <a:r>
              <a:rPr lang="es-ES" sz="1800" dirty="0" err="1"/>
              <a:t>What</a:t>
            </a:r>
            <a:r>
              <a:rPr lang="es-ES" sz="1800" dirty="0"/>
              <a:t> are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implications</a:t>
            </a:r>
            <a:r>
              <a:rPr lang="es-ES" sz="1800" dirty="0"/>
              <a:t> </a:t>
            </a:r>
            <a:r>
              <a:rPr lang="es-ES" sz="1800" dirty="0" err="1"/>
              <a:t>for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treatment</a:t>
            </a:r>
            <a:r>
              <a:rPr lang="es-ES" sz="1800" dirty="0"/>
              <a:t> at </a:t>
            </a:r>
            <a:r>
              <a:rPr lang="es-ES" sz="1800" dirty="0" err="1"/>
              <a:t>relapse</a:t>
            </a:r>
            <a:r>
              <a:rPr lang="es-ES" sz="1800" dirty="0"/>
              <a:t>?</a:t>
            </a:r>
          </a:p>
        </p:txBody>
      </p:sp>
      <p:sp>
        <p:nvSpPr>
          <p:cNvPr id="14361" name="TextBox 1"/>
          <p:cNvSpPr txBox="1">
            <a:spLocks noChangeArrowheads="1"/>
          </p:cNvSpPr>
          <p:nvPr/>
        </p:nvSpPr>
        <p:spPr bwMode="auto">
          <a:xfrm>
            <a:off x="341999" y="6034734"/>
            <a:ext cx="8777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nl-NL" sz="1200" dirty="0" smtClean="0"/>
              <a:t>PLD, pegylated liposomal doxorubicin; </a:t>
            </a:r>
            <a:r>
              <a:rPr lang="en-US" sz="1200" dirty="0" smtClean="0"/>
              <a:t>ORR, overall response rate; CR, complete response; TTP, time to progression</a:t>
            </a:r>
            <a:endParaRPr lang="nl-NL" sz="1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-12700" y="1377950"/>
            <a:ext cx="9180513" cy="576263"/>
          </a:xfrm>
        </p:spPr>
        <p:txBody>
          <a:bodyPr/>
          <a:lstStyle/>
          <a:p>
            <a:pPr eaLnBrk="1" hangingPunct="1">
              <a:buClr>
                <a:srgbClr val="FF8000"/>
              </a:buClr>
            </a:pPr>
            <a:r>
              <a:rPr lang="en-US" sz="2200" dirty="0">
                <a:solidFill>
                  <a:srgbClr val="FFFF00"/>
                </a:solidFill>
                <a:latin typeface="Arial" charset="0"/>
                <a:cs typeface="Arial" charset="0"/>
              </a:rPr>
              <a:t>Decisions based on treatment used upfront and its efficacy</a:t>
            </a:r>
          </a:p>
        </p:txBody>
      </p:sp>
      <p:cxnSp>
        <p:nvCxnSpPr>
          <p:cNvPr id="15363" name="AutoShape 4"/>
          <p:cNvCxnSpPr>
            <a:cxnSpLocks noChangeShapeType="1"/>
          </p:cNvCxnSpPr>
          <p:nvPr/>
        </p:nvCxnSpPr>
        <p:spPr bwMode="auto">
          <a:xfrm flipH="1">
            <a:off x="2419350" y="3916363"/>
            <a:ext cx="2768600" cy="1441450"/>
          </a:xfrm>
          <a:prstGeom prst="straightConnector1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364" name="Group 5"/>
          <p:cNvGrpSpPr>
            <a:grpSpLocks/>
          </p:cNvGrpSpPr>
          <p:nvPr/>
        </p:nvGrpSpPr>
        <p:grpSpPr bwMode="auto">
          <a:xfrm>
            <a:off x="115888" y="1863725"/>
            <a:ext cx="4545012" cy="4918075"/>
            <a:chOff x="17" y="958"/>
            <a:chExt cx="2863" cy="3098"/>
          </a:xfrm>
        </p:grpSpPr>
        <p:sp>
          <p:nvSpPr>
            <p:cNvPr id="15378" name="Text Box 6"/>
            <p:cNvSpPr txBox="1">
              <a:spLocks noChangeArrowheads="1"/>
            </p:cNvSpPr>
            <p:nvPr/>
          </p:nvSpPr>
          <p:spPr bwMode="auto">
            <a:xfrm>
              <a:off x="340" y="1797"/>
              <a:ext cx="196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FF9933"/>
                  </a:solidFill>
                  <a:cs typeface="Arial" charset="0"/>
                </a:rPr>
                <a:t>Modest efficacy or progression under treatment</a:t>
              </a:r>
            </a:p>
          </p:txBody>
        </p:sp>
        <p:sp>
          <p:nvSpPr>
            <p:cNvPr id="15379" name="Text Box 7"/>
            <p:cNvSpPr txBox="1">
              <a:spLocks noChangeArrowheads="1"/>
            </p:cNvSpPr>
            <p:nvPr/>
          </p:nvSpPr>
          <p:spPr bwMode="auto">
            <a:xfrm>
              <a:off x="636" y="3215"/>
              <a:ext cx="13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1612900" algn="l"/>
                </a:tabLst>
                <a:defRPr sz="32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tabLst>
                  <a:tab pos="1612900" algn="l"/>
                </a:tabLs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612900" algn="l"/>
                </a:tabLs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612900" algn="l"/>
                </a:tabLs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612900" algn="l"/>
                </a:tabLs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buClr>
                  <a:schemeClr val="tx2"/>
                </a:buClr>
                <a:tabLst>
                  <a:tab pos="1612900" algn="l"/>
                </a:tabLs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buClr>
                  <a:schemeClr val="tx2"/>
                </a:buClr>
                <a:tabLst>
                  <a:tab pos="1612900" algn="l"/>
                </a:tabLs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buClr>
                  <a:schemeClr val="tx2"/>
                </a:buClr>
                <a:tabLst>
                  <a:tab pos="1612900" algn="l"/>
                </a:tabLs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buClr>
                  <a:schemeClr val="tx2"/>
                </a:buClr>
                <a:tabLst>
                  <a:tab pos="1612900" algn="l"/>
                </a:tabLs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FFFF00"/>
                  </a:solidFill>
                  <a:cs typeface="Arial" charset="0"/>
                </a:rPr>
                <a:t>Switch drug class</a:t>
              </a:r>
            </a:p>
          </p:txBody>
        </p:sp>
        <p:sp>
          <p:nvSpPr>
            <p:cNvPr id="15380" name="Rectangle 8"/>
            <p:cNvSpPr>
              <a:spLocks noChangeArrowheads="1"/>
            </p:cNvSpPr>
            <p:nvPr/>
          </p:nvSpPr>
          <p:spPr bwMode="auto">
            <a:xfrm>
              <a:off x="1744" y="3455"/>
              <a:ext cx="41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cs typeface="Arial" charset="0"/>
                </a:rPr>
                <a:t>IMiD</a:t>
              </a:r>
            </a:p>
          </p:txBody>
        </p:sp>
        <p:sp>
          <p:nvSpPr>
            <p:cNvPr id="15381" name="Rectangle 9"/>
            <p:cNvSpPr>
              <a:spLocks noChangeArrowheads="1"/>
            </p:cNvSpPr>
            <p:nvPr/>
          </p:nvSpPr>
          <p:spPr bwMode="auto">
            <a:xfrm>
              <a:off x="17" y="3385"/>
              <a:ext cx="94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cs typeface="Arial" charset="0"/>
                </a:rPr>
                <a:t>Proteasome </a:t>
              </a:r>
            </a:p>
            <a:p>
              <a:r>
                <a:rPr lang="en-US">
                  <a:cs typeface="Arial" charset="0"/>
                </a:rPr>
                <a:t>inhibitor</a:t>
              </a:r>
            </a:p>
          </p:txBody>
        </p:sp>
        <p:sp>
          <p:nvSpPr>
            <p:cNvPr id="15382" name="Rectangle 10"/>
            <p:cNvSpPr>
              <a:spLocks noChangeArrowheads="1"/>
            </p:cNvSpPr>
            <p:nvPr/>
          </p:nvSpPr>
          <p:spPr bwMode="auto">
            <a:xfrm>
              <a:off x="281" y="3843"/>
              <a:ext cx="206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 dirty="0">
                  <a:cs typeface="Arial" charset="0"/>
                </a:rPr>
                <a:t>or </a:t>
              </a:r>
              <a:r>
                <a:rPr lang="en-US" sz="1600" b="1" dirty="0" err="1">
                  <a:cs typeface="Arial" charset="0"/>
                </a:rPr>
                <a:t>alkylators</a:t>
              </a:r>
              <a:r>
                <a:rPr lang="en-US" sz="1600" b="1" dirty="0">
                  <a:cs typeface="Arial" charset="0"/>
                </a:rPr>
                <a:t> if not used upfront</a:t>
              </a:r>
            </a:p>
          </p:txBody>
        </p:sp>
        <p:sp>
          <p:nvSpPr>
            <p:cNvPr id="15383" name="Line 11"/>
            <p:cNvSpPr>
              <a:spLocks noChangeShapeType="1"/>
            </p:cNvSpPr>
            <p:nvPr/>
          </p:nvSpPr>
          <p:spPr bwMode="auto">
            <a:xfrm>
              <a:off x="990" y="3571"/>
              <a:ext cx="6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cxnSp>
          <p:nvCxnSpPr>
            <p:cNvPr id="15384" name="AutoShape 12"/>
            <p:cNvCxnSpPr>
              <a:cxnSpLocks noChangeShapeType="1"/>
              <a:endCxn id="15378" idx="0"/>
            </p:cNvCxnSpPr>
            <p:nvPr/>
          </p:nvCxnSpPr>
          <p:spPr bwMode="auto">
            <a:xfrm rot="10800000" flipV="1">
              <a:off x="1322" y="958"/>
              <a:ext cx="1558" cy="839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5" name="AutoShape 13"/>
            <p:cNvCxnSpPr>
              <a:cxnSpLocks noChangeShapeType="1"/>
              <a:stCxn id="15378" idx="2"/>
              <a:endCxn id="15379" idx="0"/>
            </p:cNvCxnSpPr>
            <p:nvPr/>
          </p:nvCxnSpPr>
          <p:spPr bwMode="auto">
            <a:xfrm flipH="1">
              <a:off x="1315" y="2379"/>
              <a:ext cx="7" cy="83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6" name="Line 14"/>
            <p:cNvSpPr>
              <a:spLocks noChangeShapeType="1"/>
            </p:cNvSpPr>
            <p:nvPr/>
          </p:nvSpPr>
          <p:spPr bwMode="auto">
            <a:xfrm>
              <a:off x="1327" y="3579"/>
              <a:ext cx="0" cy="3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cxnSp>
        <p:nvCxnSpPr>
          <p:cNvPr id="15365" name="AutoShape 15"/>
          <p:cNvCxnSpPr>
            <a:cxnSpLocks noChangeShapeType="1"/>
          </p:cNvCxnSpPr>
          <p:nvPr/>
        </p:nvCxnSpPr>
        <p:spPr bwMode="auto">
          <a:xfrm flipV="1">
            <a:off x="3198813" y="5611813"/>
            <a:ext cx="1333500" cy="19050"/>
          </a:xfrm>
          <a:prstGeom prst="straightConnector1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366" name="Group 18"/>
          <p:cNvGrpSpPr>
            <a:grpSpLocks/>
          </p:cNvGrpSpPr>
          <p:nvPr/>
        </p:nvGrpSpPr>
        <p:grpSpPr bwMode="auto">
          <a:xfrm>
            <a:off x="4660900" y="1863725"/>
            <a:ext cx="4548188" cy="4011613"/>
            <a:chOff x="2880" y="958"/>
            <a:chExt cx="2865" cy="2527"/>
          </a:xfrm>
        </p:grpSpPr>
        <p:cxnSp>
          <p:nvCxnSpPr>
            <p:cNvPr id="15374" name="AutoShape 19"/>
            <p:cNvCxnSpPr>
              <a:cxnSpLocks noChangeShapeType="1"/>
              <a:stCxn id="15375" idx="2"/>
              <a:endCxn id="15376" idx="0"/>
            </p:cNvCxnSpPr>
            <p:nvPr/>
          </p:nvCxnSpPr>
          <p:spPr bwMode="auto">
            <a:xfrm>
              <a:off x="5152" y="2204"/>
              <a:ext cx="0" cy="913"/>
            </a:xfrm>
            <a:prstGeom prst="straightConnector1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5" name="Rectangle 20"/>
            <p:cNvSpPr>
              <a:spLocks noChangeArrowheads="1"/>
            </p:cNvSpPr>
            <p:nvPr/>
          </p:nvSpPr>
          <p:spPr bwMode="auto">
            <a:xfrm>
              <a:off x="4653" y="1797"/>
              <a:ext cx="997" cy="40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9999">
                  <a:alpha val="74997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9933"/>
                  </a:solidFill>
                  <a:cs typeface="Arial" charset="0"/>
                </a:rPr>
                <a:t> Biologic </a:t>
              </a:r>
            </a:p>
            <a:p>
              <a:r>
                <a:rPr lang="en-US" b="1" dirty="0">
                  <a:solidFill>
                    <a:srgbClr val="FF9933"/>
                  </a:solidFill>
                  <a:cs typeface="Arial" charset="0"/>
                </a:rPr>
                <a:t>progression </a:t>
              </a:r>
            </a:p>
          </p:txBody>
        </p:sp>
        <p:sp>
          <p:nvSpPr>
            <p:cNvPr id="15376" name="Rectangle 21"/>
            <p:cNvSpPr>
              <a:spLocks noChangeArrowheads="1"/>
            </p:cNvSpPr>
            <p:nvPr/>
          </p:nvSpPr>
          <p:spPr bwMode="auto">
            <a:xfrm>
              <a:off x="4558" y="3117"/>
              <a:ext cx="1187" cy="36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9999">
                  <a:alpha val="74997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s-ES" sz="1600" b="1" dirty="0" err="1">
                  <a:solidFill>
                    <a:srgbClr val="FFFF00"/>
                  </a:solidFill>
                  <a:cs typeface="Arial" charset="0"/>
                </a:rPr>
                <a:t>Increase</a:t>
              </a:r>
              <a:r>
                <a:rPr lang="es-ES" sz="1600" b="1" dirty="0">
                  <a:solidFill>
                    <a:srgbClr val="FFFF00"/>
                  </a:solidFill>
                  <a:cs typeface="Arial" charset="0"/>
                </a:rPr>
                <a:t> </a:t>
              </a:r>
              <a:r>
                <a:rPr lang="es-ES" sz="1600" b="1" dirty="0" err="1">
                  <a:solidFill>
                    <a:srgbClr val="FFFF00"/>
                  </a:solidFill>
                  <a:cs typeface="Arial" charset="0"/>
                </a:rPr>
                <a:t>dose</a:t>
              </a:r>
              <a:r>
                <a:rPr lang="es-ES" sz="1600" b="1" dirty="0">
                  <a:solidFill>
                    <a:srgbClr val="FFFF00"/>
                  </a:solidFill>
                  <a:cs typeface="Arial" charset="0"/>
                </a:rPr>
                <a:t>/</a:t>
              </a:r>
            </a:p>
            <a:p>
              <a:r>
                <a:rPr lang="es-ES" sz="1600" b="1" dirty="0" err="1">
                  <a:solidFill>
                    <a:srgbClr val="FFFF00"/>
                  </a:solidFill>
                  <a:cs typeface="Arial" charset="0"/>
                </a:rPr>
                <a:t>add</a:t>
              </a:r>
              <a:r>
                <a:rPr lang="es-ES" sz="1600" b="1" dirty="0">
                  <a:solidFill>
                    <a:srgbClr val="FFFF00"/>
                  </a:solidFill>
                  <a:cs typeface="Arial" charset="0"/>
                </a:rPr>
                <a:t> a new </a:t>
              </a:r>
              <a:r>
                <a:rPr lang="es-ES" sz="1600" b="1" dirty="0" err="1">
                  <a:solidFill>
                    <a:srgbClr val="FFFF00"/>
                  </a:solidFill>
                  <a:cs typeface="Arial" charset="0"/>
                </a:rPr>
                <a:t>drug</a:t>
              </a:r>
              <a:endParaRPr lang="es-ES" sz="1600" b="1" dirty="0">
                <a:solidFill>
                  <a:srgbClr val="FFFF00"/>
                </a:solidFill>
                <a:cs typeface="Arial" charset="0"/>
              </a:endParaRPr>
            </a:p>
          </p:txBody>
        </p:sp>
        <p:cxnSp>
          <p:nvCxnSpPr>
            <p:cNvPr id="15377" name="AutoShape 22"/>
            <p:cNvCxnSpPr>
              <a:cxnSpLocks noChangeShapeType="1"/>
              <a:endCxn id="15375" idx="0"/>
            </p:cNvCxnSpPr>
            <p:nvPr/>
          </p:nvCxnSpPr>
          <p:spPr bwMode="auto">
            <a:xfrm>
              <a:off x="2880" y="958"/>
              <a:ext cx="2272" cy="839"/>
            </a:xfrm>
            <a:prstGeom prst="bentConnector2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370" name="Text Box 24"/>
          <p:cNvSpPr txBox="1">
            <a:spLocks noChangeArrowheads="1"/>
          </p:cNvSpPr>
          <p:nvPr/>
        </p:nvSpPr>
        <p:spPr bwMode="auto">
          <a:xfrm>
            <a:off x="4436076" y="3183627"/>
            <a:ext cx="28886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09828"/>
                </a:solidFill>
                <a:cs typeface="Arial" charset="0"/>
              </a:rPr>
              <a:t>CR </a:t>
            </a:r>
            <a:r>
              <a:rPr lang="en-US" sz="1600" dirty="0" smtClean="0">
                <a:solidFill>
                  <a:srgbClr val="F09828"/>
                </a:solidFill>
                <a:cs typeface="Arial" charset="0"/>
              </a:rPr>
              <a:t>and durable</a:t>
            </a:r>
            <a:r>
              <a:rPr lang="nl-NL" sz="1600" dirty="0">
                <a:solidFill>
                  <a:srgbClr val="F09828"/>
                </a:solidFill>
              </a:rPr>
              <a:t> </a:t>
            </a:r>
            <a:r>
              <a:rPr lang="nl-NL" sz="1600" dirty="0" smtClean="0">
                <a:solidFill>
                  <a:srgbClr val="F09828"/>
                </a:solidFill>
              </a:rPr>
              <a:t>treatment-free interval (</a:t>
            </a:r>
            <a:r>
              <a:rPr lang="en-US" sz="1600" dirty="0" smtClean="0">
                <a:solidFill>
                  <a:srgbClr val="F09828"/>
                </a:solidFill>
                <a:cs typeface="Arial" charset="0"/>
              </a:rPr>
              <a:t>TFI), </a:t>
            </a:r>
            <a:endParaRPr lang="en-US" sz="1600" dirty="0">
              <a:solidFill>
                <a:srgbClr val="F09828"/>
              </a:solidFill>
              <a:cs typeface="Arial" charset="0"/>
            </a:endParaRPr>
          </a:p>
          <a:p>
            <a:pPr algn="ctr"/>
            <a:r>
              <a:rPr lang="en-US" sz="1600" dirty="0">
                <a:solidFill>
                  <a:srgbClr val="F09828"/>
                </a:solidFill>
                <a:cs typeface="Arial" charset="0"/>
              </a:rPr>
              <a:t>(&gt;</a:t>
            </a:r>
            <a:r>
              <a:rPr lang="en-US" sz="1600" dirty="0" smtClean="0">
                <a:solidFill>
                  <a:srgbClr val="F09828"/>
                </a:solidFill>
                <a:cs typeface="Arial" charset="0"/>
              </a:rPr>
              <a:t>12 months)</a:t>
            </a:r>
            <a:endParaRPr lang="en-US" sz="1600" dirty="0">
              <a:solidFill>
                <a:srgbClr val="F09828"/>
              </a:solidFill>
              <a:cs typeface="Arial" charset="0"/>
            </a:endParaRPr>
          </a:p>
        </p:txBody>
      </p:sp>
      <p:sp>
        <p:nvSpPr>
          <p:cNvPr id="15371" name="Text Box 25"/>
          <p:cNvSpPr txBox="1">
            <a:spLocks noChangeArrowheads="1"/>
          </p:cNvSpPr>
          <p:nvPr/>
        </p:nvSpPr>
        <p:spPr bwMode="auto">
          <a:xfrm>
            <a:off x="4760916" y="5297490"/>
            <a:ext cx="2433639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 smtClean="0">
                <a:solidFill>
                  <a:srgbClr val="FFFF00"/>
                </a:solidFill>
                <a:cs typeface="Arial" charset="0"/>
              </a:rPr>
              <a:t>Retreatment</a:t>
            </a:r>
            <a:endParaRPr lang="en-US" sz="1600" dirty="0">
              <a:solidFill>
                <a:srgbClr val="FFFF00"/>
              </a:solidFill>
              <a:cs typeface="Arial" charset="0"/>
            </a:endParaRPr>
          </a:p>
          <a:p>
            <a:r>
              <a:rPr lang="en-US" sz="1600" dirty="0" smtClean="0">
                <a:solidFill>
                  <a:srgbClr val="FFFF00"/>
                </a:solidFill>
                <a:cs typeface="Arial" charset="0"/>
              </a:rPr>
              <a:t>(first </a:t>
            </a:r>
            <a:r>
              <a:rPr lang="en-US" sz="1600" dirty="0">
                <a:solidFill>
                  <a:srgbClr val="FFFF00"/>
                </a:solidFill>
                <a:cs typeface="Arial" charset="0"/>
              </a:rPr>
              <a:t>or </a:t>
            </a:r>
            <a:r>
              <a:rPr lang="en-US" sz="1600" dirty="0" smtClean="0">
                <a:solidFill>
                  <a:srgbClr val="FFFF00"/>
                </a:solidFill>
                <a:cs typeface="Arial" charset="0"/>
              </a:rPr>
              <a:t>second </a:t>
            </a:r>
            <a:r>
              <a:rPr lang="en-US" sz="1600" dirty="0">
                <a:solidFill>
                  <a:srgbClr val="FFFF00"/>
                </a:solidFill>
                <a:cs typeface="Arial" charset="0"/>
              </a:rPr>
              <a:t>option)</a:t>
            </a:r>
          </a:p>
        </p:txBody>
      </p:sp>
      <p:cxnSp>
        <p:nvCxnSpPr>
          <p:cNvPr id="15372" name="AutoShape 26"/>
          <p:cNvCxnSpPr>
            <a:cxnSpLocks noChangeShapeType="1"/>
            <a:endCxn id="15370" idx="0"/>
          </p:cNvCxnSpPr>
          <p:nvPr/>
        </p:nvCxnSpPr>
        <p:spPr bwMode="auto">
          <a:xfrm rot="16200000" flipH="1">
            <a:off x="4590600" y="1893826"/>
            <a:ext cx="1343026" cy="1236576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AutoShape 27"/>
          <p:cNvCxnSpPr>
            <a:cxnSpLocks noChangeShapeType="1"/>
            <a:stCxn id="15370" idx="2"/>
          </p:cNvCxnSpPr>
          <p:nvPr/>
        </p:nvCxnSpPr>
        <p:spPr bwMode="auto">
          <a:xfrm flipH="1">
            <a:off x="5820167" y="4014624"/>
            <a:ext cx="0" cy="1351817"/>
          </a:xfrm>
          <a:prstGeom prst="straightConnector1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8" name="AutoShape 28"/>
          <p:cNvCxnSpPr>
            <a:cxnSpLocks noChangeShapeType="1"/>
          </p:cNvCxnSpPr>
          <p:nvPr/>
        </p:nvCxnSpPr>
        <p:spPr bwMode="auto">
          <a:xfrm>
            <a:off x="6819900" y="5611813"/>
            <a:ext cx="336550" cy="0"/>
          </a:xfrm>
          <a:prstGeom prst="straightConnector1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9" name="47 CuadroTexto"/>
          <p:cNvSpPr txBox="1">
            <a:spLocks noChangeArrowheads="1"/>
          </p:cNvSpPr>
          <p:nvPr/>
        </p:nvSpPr>
        <p:spPr bwMode="auto">
          <a:xfrm>
            <a:off x="219075" y="327025"/>
            <a:ext cx="876935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s-ES_tradnl" dirty="0" err="1">
                <a:solidFill>
                  <a:srgbClr val="F09828"/>
                </a:solidFill>
                <a:cs typeface="ＭＳ Ｐゴシック" charset="0"/>
              </a:rPr>
              <a:t>Is</a:t>
            </a:r>
            <a:r>
              <a:rPr lang="es-ES_tradnl" dirty="0">
                <a:solidFill>
                  <a:srgbClr val="F09828"/>
                </a:solidFill>
                <a:cs typeface="ＭＳ Ｐゴシック" charset="0"/>
              </a:rPr>
              <a:t> </a:t>
            </a:r>
            <a:r>
              <a:rPr lang="es-ES_tradnl" dirty="0" err="1" smtClean="0">
                <a:solidFill>
                  <a:srgbClr val="F09828"/>
                </a:solidFill>
                <a:cs typeface="ＭＳ Ｐゴシック" charset="0"/>
              </a:rPr>
              <a:t>It</a:t>
            </a:r>
            <a:r>
              <a:rPr lang="es-ES_tradnl" dirty="0" smtClean="0">
                <a:solidFill>
                  <a:srgbClr val="F09828"/>
                </a:solidFill>
                <a:cs typeface="ＭＳ Ｐゴシック" charset="0"/>
              </a:rPr>
              <a:t> </a:t>
            </a:r>
            <a:r>
              <a:rPr lang="es-ES_tradnl" dirty="0" err="1">
                <a:solidFill>
                  <a:srgbClr val="F09828"/>
                </a:solidFill>
                <a:cs typeface="ＭＳ Ｐゴシック" charset="0"/>
              </a:rPr>
              <a:t>Possible</a:t>
            </a:r>
            <a:r>
              <a:rPr lang="es-ES_tradnl" dirty="0">
                <a:solidFill>
                  <a:srgbClr val="F09828"/>
                </a:solidFill>
                <a:cs typeface="ＭＳ Ｐゴシック" charset="0"/>
              </a:rPr>
              <a:t> to </a:t>
            </a:r>
            <a:r>
              <a:rPr lang="es-ES_tradnl" dirty="0" err="1">
                <a:solidFill>
                  <a:srgbClr val="F09828"/>
                </a:solidFill>
                <a:cs typeface="ＭＳ Ｐゴシック" charset="0"/>
              </a:rPr>
              <a:t>Consider</a:t>
            </a:r>
            <a:r>
              <a:rPr lang="es-ES_tradnl" dirty="0">
                <a:solidFill>
                  <a:srgbClr val="F09828"/>
                </a:solidFill>
                <a:cs typeface="ＭＳ Ｐゴシック" charset="0"/>
              </a:rPr>
              <a:t> </a:t>
            </a:r>
            <a:r>
              <a:rPr lang="es-ES_tradnl" dirty="0" err="1" smtClean="0">
                <a:solidFill>
                  <a:srgbClr val="F09828"/>
                </a:solidFill>
                <a:cs typeface="ＭＳ Ｐゴシック" charset="0"/>
              </a:rPr>
              <a:t>Retreatment</a:t>
            </a:r>
            <a:r>
              <a:rPr lang="es-ES_tradnl" dirty="0" smtClean="0">
                <a:solidFill>
                  <a:srgbClr val="F09828"/>
                </a:solidFill>
                <a:cs typeface="ＭＳ Ｐゴシック" charset="0"/>
              </a:rPr>
              <a:t> </a:t>
            </a:r>
            <a:r>
              <a:rPr lang="es-ES_tradnl" dirty="0" err="1">
                <a:solidFill>
                  <a:srgbClr val="F09828"/>
                </a:solidFill>
                <a:cs typeface="ＭＳ Ｐゴシック" charset="0"/>
              </a:rPr>
              <a:t>With</a:t>
            </a:r>
            <a:r>
              <a:rPr lang="es-ES_tradnl" dirty="0">
                <a:solidFill>
                  <a:srgbClr val="F09828"/>
                </a:solidFill>
                <a:cs typeface="ＭＳ Ｐゴシック" charset="0"/>
              </a:rPr>
              <a:t> </a:t>
            </a:r>
            <a:r>
              <a:rPr lang="es-ES_tradnl" dirty="0" err="1">
                <a:solidFill>
                  <a:srgbClr val="F09828"/>
                </a:solidFill>
                <a:cs typeface="ＭＳ Ｐゴシック" charset="0"/>
              </a:rPr>
              <a:t>Bortezomib-Based</a:t>
            </a:r>
            <a:r>
              <a:rPr lang="es-ES_tradnl" dirty="0">
                <a:solidFill>
                  <a:srgbClr val="F09828"/>
                </a:solidFill>
                <a:cs typeface="ＭＳ Ｐゴシック" charset="0"/>
              </a:rPr>
              <a:t> </a:t>
            </a:r>
            <a:r>
              <a:rPr lang="es-ES_tradnl" dirty="0" err="1">
                <a:solidFill>
                  <a:srgbClr val="F09828"/>
                </a:solidFill>
                <a:cs typeface="ＭＳ Ｐゴシック" charset="0"/>
              </a:rPr>
              <a:t>Combination</a:t>
            </a:r>
            <a:r>
              <a:rPr lang="es-ES_tradnl" dirty="0">
                <a:solidFill>
                  <a:srgbClr val="F09828"/>
                </a:solidFill>
                <a:cs typeface="ＭＳ Ｐゴシック" charset="0"/>
              </a:rPr>
              <a:t>?</a:t>
            </a:r>
            <a:endParaRPr lang="en-US" sz="2800" dirty="0">
              <a:solidFill>
                <a:srgbClr val="F09828"/>
              </a:solidFill>
              <a:cs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" y="452741"/>
            <a:ext cx="9010650" cy="11430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GB" sz="3600" dirty="0" smtClean="0">
                <a:solidFill>
                  <a:srgbClr val="F09828"/>
                </a:solidFill>
                <a:latin typeface="Arial" charset="0"/>
                <a:cs typeface="Arial" charset="0"/>
              </a:rPr>
              <a:t>Second-Line </a:t>
            </a:r>
            <a:r>
              <a:rPr lang="en-GB" sz="3600" dirty="0">
                <a:solidFill>
                  <a:srgbClr val="F09828"/>
                </a:solidFill>
                <a:latin typeface="Arial" charset="0"/>
                <a:cs typeface="Arial" charset="0"/>
              </a:rPr>
              <a:t>Combinations After </a:t>
            </a:r>
            <a:r>
              <a:rPr lang="en-GB" sz="3600" dirty="0" err="1">
                <a:solidFill>
                  <a:srgbClr val="F09828"/>
                </a:solidFill>
                <a:latin typeface="Arial" charset="0"/>
                <a:cs typeface="Arial" charset="0"/>
              </a:rPr>
              <a:t>Bortezomib</a:t>
            </a:r>
            <a:r>
              <a:rPr lang="en-GB" sz="3600" dirty="0">
                <a:solidFill>
                  <a:srgbClr val="F09828"/>
                </a:solidFill>
                <a:latin typeface="Arial" charset="0"/>
                <a:cs typeface="Arial" charset="0"/>
              </a:rPr>
              <a:t>-Based Therapies: </a:t>
            </a:r>
            <a:br>
              <a:rPr lang="en-GB" sz="3600" dirty="0">
                <a:solidFill>
                  <a:srgbClr val="F09828"/>
                </a:solidFill>
                <a:latin typeface="Arial" charset="0"/>
                <a:cs typeface="Arial" charset="0"/>
              </a:rPr>
            </a:br>
            <a:r>
              <a:rPr lang="en-GB" sz="3600" dirty="0">
                <a:solidFill>
                  <a:srgbClr val="F09828"/>
                </a:solidFill>
                <a:latin typeface="Arial" charset="0"/>
                <a:cs typeface="Arial" charset="0"/>
              </a:rPr>
              <a:t>Data </a:t>
            </a:r>
            <a:r>
              <a:rPr lang="en-GB" sz="3600" dirty="0" smtClean="0">
                <a:solidFill>
                  <a:srgbClr val="F09828"/>
                </a:solidFill>
                <a:latin typeface="Arial" charset="0"/>
                <a:cs typeface="Arial" charset="0"/>
              </a:rPr>
              <a:t>From the </a:t>
            </a:r>
            <a:r>
              <a:rPr lang="en-GB" sz="3600" dirty="0">
                <a:solidFill>
                  <a:srgbClr val="F09828"/>
                </a:solidFill>
                <a:latin typeface="Arial" charset="0"/>
                <a:cs typeface="Arial" charset="0"/>
              </a:rPr>
              <a:t>VISTA Trial</a:t>
            </a:r>
          </a:p>
        </p:txBody>
      </p:sp>
      <p:graphicFrame>
        <p:nvGraphicFramePr>
          <p:cNvPr id="1638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979633"/>
              </p:ext>
            </p:extLst>
          </p:nvPr>
        </p:nvGraphicFramePr>
        <p:xfrm>
          <a:off x="733425" y="2414588"/>
          <a:ext cx="7678738" cy="360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Worksheet" r:id="rId6" imgW="8639122" imgH="3609900" progId="Excel.Sheet.8">
                  <p:embed/>
                </p:oleObj>
              </mc:Choice>
              <mc:Fallback>
                <p:oleObj name="Worksheet" r:id="rId6" imgW="8639122" imgH="36099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2414588"/>
                        <a:ext cx="7678738" cy="360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62823" y="6406778"/>
            <a:ext cx="457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200" dirty="0" err="1">
                <a:solidFill>
                  <a:srgbClr val="FFFFFF"/>
                </a:solidFill>
                <a:cs typeface="ＭＳ Ｐゴシック" charset="0"/>
              </a:rPr>
              <a:t>Mateos</a:t>
            </a:r>
            <a:r>
              <a:rPr lang="en-GB" sz="1200" dirty="0">
                <a:solidFill>
                  <a:srgbClr val="FFFFFF"/>
                </a:solidFill>
                <a:cs typeface="ＭＳ Ｐゴシック" charset="0"/>
              </a:rPr>
              <a:t> MV, et al. </a:t>
            </a:r>
            <a:r>
              <a:rPr lang="en-GB" sz="1200" i="1" dirty="0">
                <a:solidFill>
                  <a:srgbClr val="FFFFFF"/>
                </a:solidFill>
                <a:cs typeface="ＭＳ Ｐゴシック" charset="0"/>
              </a:rPr>
              <a:t>J </a:t>
            </a:r>
            <a:r>
              <a:rPr lang="en-GB" sz="1200" i="1" dirty="0" err="1">
                <a:solidFill>
                  <a:srgbClr val="FFFFFF"/>
                </a:solidFill>
                <a:cs typeface="ＭＳ Ｐゴシック" charset="0"/>
              </a:rPr>
              <a:t>Clin</a:t>
            </a:r>
            <a:r>
              <a:rPr lang="en-GB" sz="1200" i="1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n-GB" sz="1200" i="1" dirty="0" err="1">
                <a:solidFill>
                  <a:srgbClr val="FFFFFF"/>
                </a:solidFill>
                <a:cs typeface="ＭＳ Ｐゴシック" charset="0"/>
              </a:rPr>
              <a:t>Oncol</a:t>
            </a:r>
            <a:r>
              <a:rPr lang="en-GB" sz="1200" i="1" dirty="0">
                <a:solidFill>
                  <a:srgbClr val="FFFFFF"/>
                </a:solidFill>
                <a:cs typeface="ＭＳ Ｐゴシック" charset="0"/>
              </a:rPr>
              <a:t>. </a:t>
            </a:r>
            <a:r>
              <a:rPr lang="en-GB" sz="1200" dirty="0">
                <a:solidFill>
                  <a:srgbClr val="FFFFFF"/>
                </a:solidFill>
                <a:cs typeface="ＭＳ Ｐゴシック" charset="0"/>
              </a:rPr>
              <a:t>2010;28(13):</a:t>
            </a:r>
            <a:r>
              <a:rPr lang="en-GB" sz="1200" dirty="0" smtClean="0">
                <a:solidFill>
                  <a:srgbClr val="FFFFFF"/>
                </a:solidFill>
                <a:cs typeface="ＭＳ Ｐゴシック" charset="0"/>
              </a:rPr>
              <a:t>2259-2266.</a:t>
            </a:r>
            <a:endParaRPr lang="en-US" sz="1200" dirty="0">
              <a:solidFill>
                <a:srgbClr val="FFFFFF"/>
              </a:solidFill>
              <a:cs typeface="ＭＳ Ｐゴシック" charset="0"/>
            </a:endParaRPr>
          </a:p>
        </p:txBody>
      </p:sp>
      <p:sp>
        <p:nvSpPr>
          <p:cNvPr id="16389" name="Text Box 102"/>
          <p:cNvSpPr txBox="1">
            <a:spLocks noChangeArrowheads="1"/>
          </p:cNvSpPr>
          <p:nvPr/>
        </p:nvSpPr>
        <p:spPr bwMode="auto">
          <a:xfrm>
            <a:off x="5495925" y="5030788"/>
            <a:ext cx="232251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600" dirty="0" err="1">
                <a:solidFill>
                  <a:srgbClr val="FFFFFF"/>
                </a:solidFill>
                <a:cs typeface="ＭＳ Ｐゴシック" charset="0"/>
              </a:rPr>
              <a:t>Bortezomib</a:t>
            </a:r>
            <a:r>
              <a:rPr lang="en-GB" sz="1600" dirty="0">
                <a:solidFill>
                  <a:srgbClr val="FFFFFF"/>
                </a:solidFill>
                <a:cs typeface="ＭＳ Ｐゴシック" charset="0"/>
              </a:rPr>
              <a:t> </a:t>
            </a:r>
            <a:r>
              <a:rPr lang="en-GB" sz="1600" dirty="0" smtClean="0">
                <a:solidFill>
                  <a:srgbClr val="FFFFFF"/>
                </a:solidFill>
                <a:cs typeface="ＭＳ Ｐゴシック" charset="0"/>
              </a:rPr>
              <a:t>mono</a:t>
            </a:r>
            <a:br>
              <a:rPr lang="en-GB" sz="1600" dirty="0" smtClean="0">
                <a:solidFill>
                  <a:srgbClr val="FFFFFF"/>
                </a:solidFill>
                <a:cs typeface="ＭＳ Ｐゴシック" charset="0"/>
              </a:rPr>
            </a:br>
            <a:r>
              <a:rPr lang="en-GB" sz="1600" dirty="0" smtClean="0">
                <a:solidFill>
                  <a:srgbClr val="FFFFFF"/>
                </a:solidFill>
                <a:cs typeface="ＭＳ Ｐゴシック" charset="0"/>
              </a:rPr>
              <a:t>or </a:t>
            </a:r>
            <a:r>
              <a:rPr lang="en-GB" sz="1600" dirty="0">
                <a:solidFill>
                  <a:srgbClr val="FFFFFF"/>
                </a:solidFill>
                <a:cs typeface="ＭＳ Ｐゴシック" charset="0"/>
              </a:rPr>
              <a:t>combination </a:t>
            </a:r>
            <a:br>
              <a:rPr lang="en-GB" sz="1600" dirty="0">
                <a:solidFill>
                  <a:srgbClr val="FFFFFF"/>
                </a:solidFill>
                <a:cs typeface="ＭＳ Ｐゴシック" charset="0"/>
              </a:rPr>
            </a:br>
            <a:r>
              <a:rPr lang="en-GB" sz="1600" dirty="0">
                <a:solidFill>
                  <a:srgbClr val="FFFFFF"/>
                </a:solidFill>
                <a:cs typeface="ＭＳ Ｐゴシック" charset="0"/>
              </a:rPr>
              <a:t>(n = 107)</a:t>
            </a:r>
          </a:p>
        </p:txBody>
      </p:sp>
      <p:sp>
        <p:nvSpPr>
          <p:cNvPr id="16390" name="Text Box 102"/>
          <p:cNvSpPr txBox="1">
            <a:spLocks noChangeArrowheads="1"/>
          </p:cNvSpPr>
          <p:nvPr/>
        </p:nvSpPr>
        <p:spPr bwMode="auto">
          <a:xfrm>
            <a:off x="3708400" y="5030788"/>
            <a:ext cx="17843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600" dirty="0">
                <a:solidFill>
                  <a:srgbClr val="FFFFFF"/>
                </a:solidFill>
                <a:cs typeface="ＭＳ Ｐゴシック" charset="0"/>
              </a:rPr>
              <a:t>Thalidomide combination </a:t>
            </a:r>
            <a:br>
              <a:rPr lang="en-GB" sz="1600" dirty="0">
                <a:solidFill>
                  <a:srgbClr val="FFFFFF"/>
                </a:solidFill>
                <a:cs typeface="ＭＳ Ｐゴシック" charset="0"/>
              </a:rPr>
            </a:br>
            <a:r>
              <a:rPr lang="en-GB" sz="1600" dirty="0">
                <a:solidFill>
                  <a:srgbClr val="FFFFFF"/>
                </a:solidFill>
                <a:cs typeface="ＭＳ Ｐゴシック" charset="0"/>
              </a:rPr>
              <a:t>(n = 155)</a:t>
            </a:r>
          </a:p>
        </p:txBody>
      </p:sp>
      <p:sp>
        <p:nvSpPr>
          <p:cNvPr id="16391" name="Text Box 102"/>
          <p:cNvSpPr txBox="1">
            <a:spLocks noChangeArrowheads="1"/>
          </p:cNvSpPr>
          <p:nvPr/>
        </p:nvSpPr>
        <p:spPr bwMode="auto">
          <a:xfrm>
            <a:off x="1689100" y="5030788"/>
            <a:ext cx="16906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600" dirty="0" err="1">
                <a:solidFill>
                  <a:srgbClr val="FFFFFF"/>
                </a:solidFill>
                <a:cs typeface="ＭＳ Ｐゴシック" charset="0"/>
              </a:rPr>
              <a:t>Lenalidomide</a:t>
            </a:r>
            <a:r>
              <a:rPr lang="en-GB" sz="1600" dirty="0">
                <a:solidFill>
                  <a:srgbClr val="FFFFFF"/>
                </a:solidFill>
                <a:cs typeface="ＭＳ Ｐゴシック" charset="0"/>
              </a:rPr>
              <a:t> combination </a:t>
            </a:r>
            <a:br>
              <a:rPr lang="en-GB" sz="1600" dirty="0">
                <a:solidFill>
                  <a:srgbClr val="FFFFFF"/>
                </a:solidFill>
                <a:cs typeface="ＭＳ Ｐゴシック" charset="0"/>
              </a:rPr>
            </a:br>
            <a:r>
              <a:rPr lang="en-GB" sz="1600" dirty="0">
                <a:solidFill>
                  <a:srgbClr val="FFFFFF"/>
                </a:solidFill>
                <a:cs typeface="ＭＳ Ｐゴシック" charset="0"/>
              </a:rPr>
              <a:t>(n = 36)</a:t>
            </a:r>
          </a:p>
        </p:txBody>
      </p:sp>
      <p:sp>
        <p:nvSpPr>
          <p:cNvPr id="16392" name="Text Box 102"/>
          <p:cNvSpPr txBox="1">
            <a:spLocks noChangeArrowheads="1"/>
          </p:cNvSpPr>
          <p:nvPr/>
        </p:nvSpPr>
        <p:spPr bwMode="auto">
          <a:xfrm>
            <a:off x="3770313" y="1858963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600" dirty="0" smtClean="0">
                <a:solidFill>
                  <a:srgbClr val="FFFFFF"/>
                </a:solidFill>
                <a:cs typeface="ＭＳ Ｐゴシック" charset="0"/>
                <a:sym typeface="Symbol" charset="0"/>
              </a:rPr>
              <a:t>VMP </a:t>
            </a:r>
            <a:r>
              <a:rPr lang="en-GB" sz="1600" dirty="0">
                <a:solidFill>
                  <a:srgbClr val="FFFFFF"/>
                </a:solidFill>
                <a:cs typeface="ＭＳ Ｐゴシック" charset="0"/>
                <a:sym typeface="Symbol" charset="0"/>
              </a:rPr>
              <a:t>(n = 129)</a:t>
            </a:r>
            <a:endParaRPr lang="en-GB" sz="1600" dirty="0">
              <a:solidFill>
                <a:srgbClr val="FFFFFF"/>
              </a:solidFill>
              <a:cs typeface="ＭＳ Ｐゴシック" charset="0"/>
            </a:endParaRPr>
          </a:p>
        </p:txBody>
      </p:sp>
      <p:sp>
        <p:nvSpPr>
          <p:cNvPr id="16393" name="Text Box 102"/>
          <p:cNvSpPr txBox="1">
            <a:spLocks noChangeArrowheads="1"/>
          </p:cNvSpPr>
          <p:nvPr/>
        </p:nvSpPr>
        <p:spPr bwMode="auto">
          <a:xfrm>
            <a:off x="5868988" y="1858963"/>
            <a:ext cx="1444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600">
                <a:solidFill>
                  <a:srgbClr val="FFFFFF"/>
                </a:solidFill>
                <a:cs typeface="ＭＳ Ｐゴシック" charset="0"/>
                <a:sym typeface="Symbol" charset="0"/>
              </a:rPr>
              <a:t>MP (n = 194)</a:t>
            </a:r>
            <a:endParaRPr lang="en-GB" sz="1600">
              <a:solidFill>
                <a:srgbClr val="FFFFFF"/>
              </a:solidFill>
              <a:cs typeface="ＭＳ Ｐゴシック" charset="0"/>
            </a:endParaRPr>
          </a:p>
        </p:txBody>
      </p:sp>
      <p:sp>
        <p:nvSpPr>
          <p:cNvPr id="474123" name="Rectangle 11"/>
          <p:cNvSpPr>
            <a:spLocks noChangeArrowheads="1"/>
          </p:cNvSpPr>
          <p:nvPr/>
        </p:nvSpPr>
        <p:spPr bwMode="auto">
          <a:xfrm>
            <a:off x="3632200" y="1960563"/>
            <a:ext cx="155575" cy="134937"/>
          </a:xfrm>
          <a:prstGeom prst="rect">
            <a:avLst/>
          </a:prstGeom>
          <a:solidFill>
            <a:srgbClr val="00B0F0"/>
          </a:solidFill>
          <a:ln w="9525">
            <a:solidFill>
              <a:srgbClr val="00009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57200">
              <a:defRPr/>
            </a:pPr>
            <a:endParaRPr lang="el-GR" sz="2400" b="1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299" name="Rectangle 12"/>
          <p:cNvSpPr>
            <a:spLocks noChangeArrowheads="1"/>
          </p:cNvSpPr>
          <p:nvPr/>
        </p:nvSpPr>
        <p:spPr bwMode="auto">
          <a:xfrm>
            <a:off x="5730875" y="1960563"/>
            <a:ext cx="155575" cy="134937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txBody>
          <a:bodyPr wrap="none" anchor="ctr"/>
          <a:lstStyle/>
          <a:p>
            <a:pPr defTabSz="457200">
              <a:defRPr/>
            </a:pPr>
            <a:endParaRPr lang="el-GR" sz="2400" b="1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396" name="Text Box 102"/>
          <p:cNvSpPr txBox="1">
            <a:spLocks noChangeArrowheads="1"/>
          </p:cNvSpPr>
          <p:nvPr/>
        </p:nvSpPr>
        <p:spPr bwMode="auto">
          <a:xfrm rot="-5400000">
            <a:off x="-730250" y="3668713"/>
            <a:ext cx="28908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600" dirty="0">
                <a:solidFill>
                  <a:srgbClr val="FFFFFF"/>
                </a:solidFill>
                <a:cs typeface="ＭＳ Ｐゴシック" charset="0"/>
              </a:rPr>
              <a:t>Overall </a:t>
            </a:r>
            <a:r>
              <a:rPr lang="en-GB" sz="1600" dirty="0" smtClean="0">
                <a:solidFill>
                  <a:srgbClr val="FFFFFF"/>
                </a:solidFill>
                <a:cs typeface="ＭＳ Ｐゴシック" charset="0"/>
              </a:rPr>
              <a:t>Response</a:t>
            </a:r>
            <a:r>
              <a:rPr lang="en-GB" sz="1600" dirty="0">
                <a:solidFill>
                  <a:srgbClr val="FFFFFF"/>
                </a:solidFill>
                <a:cs typeface="ＭＳ Ｐゴシック" charset="0"/>
              </a:rPr>
              <a:t>* R</a:t>
            </a:r>
            <a:r>
              <a:rPr lang="en-GB" sz="1600" dirty="0" smtClean="0">
                <a:solidFill>
                  <a:srgbClr val="FFFFFF"/>
                </a:solidFill>
                <a:cs typeface="ＭＳ Ｐゴシック" charset="0"/>
              </a:rPr>
              <a:t>ate</a:t>
            </a:r>
            <a:r>
              <a:rPr lang="en-GB" sz="1600" dirty="0">
                <a:solidFill>
                  <a:srgbClr val="FFFFFF"/>
                </a:solidFill>
                <a:cs typeface="ＭＳ Ｐゴシック" charset="0"/>
              </a:rPr>
              <a:t>, %</a:t>
            </a:r>
          </a:p>
        </p:txBody>
      </p:sp>
      <p:sp>
        <p:nvSpPr>
          <p:cNvPr id="16397" name="Text Box 102"/>
          <p:cNvSpPr txBox="1">
            <a:spLocks noChangeArrowheads="1"/>
          </p:cNvSpPr>
          <p:nvPr/>
        </p:nvSpPr>
        <p:spPr bwMode="auto">
          <a:xfrm>
            <a:off x="366713" y="5878513"/>
            <a:ext cx="3403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dirty="0" smtClean="0">
                <a:solidFill>
                  <a:srgbClr val="FFFFFF"/>
                </a:solidFill>
                <a:cs typeface="ＭＳ Ｐゴシック" charset="0"/>
                <a:sym typeface="Symbol" charset="0"/>
              </a:rPr>
              <a:t>*Responses </a:t>
            </a:r>
            <a:r>
              <a:rPr lang="en-GB" sz="1200" dirty="0" smtClean="0">
                <a:solidFill>
                  <a:srgbClr val="FFFFFF"/>
                </a:solidFill>
                <a:latin typeface="Arial"/>
                <a:cs typeface="Arial"/>
                <a:sym typeface="Symbol" charset="0"/>
              </a:rPr>
              <a:t>≥</a:t>
            </a:r>
            <a:r>
              <a:rPr lang="en-GB" sz="1200" dirty="0" smtClean="0">
                <a:solidFill>
                  <a:srgbClr val="FFFFFF"/>
                </a:solidFill>
                <a:cs typeface="Arial"/>
                <a:sym typeface="Symbol" charset="0"/>
              </a:rPr>
              <a:t>partial response</a:t>
            </a:r>
            <a:endParaRPr lang="en-GB" sz="1200" dirty="0">
              <a:solidFill>
                <a:srgbClr val="FFFFFF"/>
              </a:solidFill>
              <a:cs typeface="ＭＳ Ｐゴシック" charset="0"/>
              <a:sym typeface="Symbo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6036" y="6136632"/>
            <a:ext cx="53788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 </a:t>
            </a:r>
            <a:r>
              <a:rPr lang="en-US" sz="1200" b="1" dirty="0" smtClean="0"/>
              <a:t>VMP, </a:t>
            </a:r>
            <a:r>
              <a:rPr lang="en-US" sz="1200" b="1" dirty="0" err="1" smtClean="0"/>
              <a:t>bortezomib</a:t>
            </a:r>
            <a:r>
              <a:rPr lang="en-US" sz="1200" b="1" dirty="0"/>
              <a:t>, </a:t>
            </a:r>
            <a:r>
              <a:rPr lang="en-US" sz="1200" b="1" dirty="0" err="1"/>
              <a:t>melphalan</a:t>
            </a:r>
            <a:r>
              <a:rPr lang="en-US" sz="1200" b="1" dirty="0" smtClean="0"/>
              <a:t>, prednisone; MP, </a:t>
            </a:r>
            <a:r>
              <a:rPr lang="en-US" sz="1200" b="1" dirty="0" err="1" smtClean="0"/>
              <a:t>melphalan</a:t>
            </a:r>
            <a:r>
              <a:rPr lang="en-US" sz="1200" b="1" dirty="0"/>
              <a:t>,</a:t>
            </a:r>
            <a:r>
              <a:rPr lang="en-US" sz="1200" b="1" dirty="0" smtClean="0"/>
              <a:t> prednisone</a:t>
            </a:r>
            <a:endParaRPr lang="en-US" sz="12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7963" y="409575"/>
            <a:ext cx="8699500" cy="857250"/>
          </a:xfrm>
        </p:spPr>
        <p:txBody>
          <a:bodyPr/>
          <a:lstStyle/>
          <a:p>
            <a:pPr eaLnBrk="1" hangingPunct="1"/>
            <a:r>
              <a:rPr lang="en-GB" sz="3600">
                <a:latin typeface="Arial" charset="0"/>
              </a:rPr>
              <a:t>Phase II RETRIEVE Study: Results</a:t>
            </a:r>
            <a:endParaRPr lang="en-US" sz="3600">
              <a:latin typeface="Arial" charset="0"/>
            </a:endParaRPr>
          </a:p>
        </p:txBody>
      </p:sp>
      <p:graphicFrame>
        <p:nvGraphicFramePr>
          <p:cNvPr id="34857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030437"/>
              </p:ext>
            </p:extLst>
          </p:nvPr>
        </p:nvGraphicFramePr>
        <p:xfrm>
          <a:off x="520700" y="3041650"/>
          <a:ext cx="7934325" cy="1828800"/>
        </p:xfrm>
        <a:graphic>
          <a:graphicData uri="http://schemas.openxmlformats.org/drawingml/2006/table">
            <a:tbl>
              <a:tblPr/>
              <a:tblGrid>
                <a:gridCol w="5478641"/>
                <a:gridCol w="2455684"/>
              </a:tblGrid>
              <a:tr h="457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2400" b="1" dirty="0" smtClean="0">
                          <a:solidFill>
                            <a:srgbClr val="FFC000"/>
                          </a:solidFill>
                          <a:latin typeface="Arial" charset="0"/>
                        </a:rPr>
                        <a:t>Results to retreatment</a:t>
                      </a:r>
                      <a:r>
                        <a:rPr lang="en-GB" sz="2400" b="1" baseline="0" dirty="0" smtClean="0">
                          <a:solidFill>
                            <a:srgbClr val="FFC000"/>
                          </a:solidFill>
                          <a:latin typeface="Arial" charset="0"/>
                        </a:rPr>
                        <a:t> (n = 124)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3" marR="91433" marT="45712" marB="45712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102870" marR="102870" marT="45710" marB="4571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CR + PR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3" marR="91433" marT="45712" marB="45712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40%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3" marR="91433" marT="45712" marB="45712" horzOverflow="overflow">
                    <a:lnL>
                      <a:noFill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TTP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3" marR="91433" marT="45712" marB="45712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8.4 months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3" marR="91433" marT="45712" marB="45712" horzOverflow="overflow">
                    <a:lnL>
                      <a:noFill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DOR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3" marR="91433" marT="45712" marB="45712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6.5 months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3" marR="91433" marT="45712" marB="45712" horzOverflow="overflow">
                    <a:lnL>
                      <a:noFill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23" name="Rectangle 6"/>
          <p:cNvSpPr>
            <a:spLocks noChangeArrowheads="1"/>
          </p:cNvSpPr>
          <p:nvPr/>
        </p:nvSpPr>
        <p:spPr bwMode="auto">
          <a:xfrm>
            <a:off x="361950" y="5321683"/>
            <a:ext cx="83915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Clr>
                <a:srgbClr val="F09828"/>
              </a:buClr>
              <a:buSzPct val="75000"/>
              <a:buFontTx/>
              <a:buChar char="•"/>
            </a:pPr>
            <a:r>
              <a:rPr lang="en-US" sz="2000" b="1" dirty="0">
                <a:solidFill>
                  <a:srgbClr val="FFFFFF"/>
                </a:solidFill>
                <a:cs typeface="ＭＳ Ｐゴシック" charset="0"/>
              </a:rPr>
              <a:t>28% received single-agent </a:t>
            </a:r>
            <a:r>
              <a:rPr lang="en-US" sz="2000" b="1" dirty="0" err="1">
                <a:solidFill>
                  <a:srgbClr val="FFFFFF"/>
                </a:solidFill>
                <a:cs typeface="ＭＳ Ｐゴシック" charset="0"/>
              </a:rPr>
              <a:t>bortezomib</a:t>
            </a:r>
            <a:endParaRPr lang="en-US" sz="2000" b="1" dirty="0">
              <a:solidFill>
                <a:srgbClr val="FFFFFF"/>
              </a:solidFill>
              <a:cs typeface="ＭＳ Ｐゴシック" charset="0"/>
            </a:endParaRPr>
          </a:p>
          <a:p>
            <a:pPr marL="285750" indent="-285750">
              <a:buClr>
                <a:srgbClr val="F09828"/>
              </a:buClr>
              <a:buSzPct val="75000"/>
              <a:buFontTx/>
              <a:buChar char="•"/>
            </a:pPr>
            <a:r>
              <a:rPr lang="en-US" sz="2000" b="1" dirty="0">
                <a:solidFill>
                  <a:srgbClr val="FFFFFF"/>
                </a:solidFill>
                <a:cs typeface="ＭＳ Ｐゴシック" charset="0"/>
              </a:rPr>
              <a:t>72% received </a:t>
            </a:r>
            <a:r>
              <a:rPr lang="en-US" sz="2000" b="1" dirty="0" err="1">
                <a:solidFill>
                  <a:srgbClr val="FFFFFF"/>
                </a:solidFill>
                <a:cs typeface="ＭＳ Ｐゴシック" charset="0"/>
              </a:rPr>
              <a:t>bortezomib</a:t>
            </a:r>
            <a:r>
              <a:rPr lang="en-US" sz="2000" b="1" dirty="0">
                <a:solidFill>
                  <a:srgbClr val="FFFFFF"/>
                </a:solidFill>
                <a:cs typeface="ＭＳ Ｐゴシック" charset="0"/>
              </a:rPr>
              <a:t> + </a:t>
            </a:r>
            <a:r>
              <a:rPr lang="en-US" sz="2000" b="1" dirty="0" err="1">
                <a:solidFill>
                  <a:srgbClr val="FFFFFF"/>
                </a:solidFill>
                <a:cs typeface="ＭＳ Ｐゴシック" charset="0"/>
              </a:rPr>
              <a:t>D</a:t>
            </a:r>
            <a:r>
              <a:rPr lang="en-US" sz="2000" b="1" dirty="0" err="1" smtClean="0">
                <a:solidFill>
                  <a:srgbClr val="FFFFFF"/>
                </a:solidFill>
                <a:cs typeface="ＭＳ Ｐゴシック" charset="0"/>
              </a:rPr>
              <a:t>ex</a:t>
            </a:r>
            <a:endParaRPr lang="en-US" sz="2000" b="1" dirty="0">
              <a:solidFill>
                <a:srgbClr val="FFFFFF"/>
              </a:solidFill>
              <a:cs typeface="ＭＳ Ｐゴシック" charset="0"/>
            </a:endParaRPr>
          </a:p>
        </p:txBody>
      </p:sp>
      <p:sp>
        <p:nvSpPr>
          <p:cNvPr id="17424" name="Rectangle 5"/>
          <p:cNvSpPr>
            <a:spLocks noChangeArrowheads="1"/>
          </p:cNvSpPr>
          <p:nvPr/>
        </p:nvSpPr>
        <p:spPr bwMode="auto">
          <a:xfrm>
            <a:off x="376238" y="4982732"/>
            <a:ext cx="8669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  <a:buClr>
                <a:srgbClr val="F09828"/>
              </a:buClr>
              <a:buSzPct val="75000"/>
            </a:pPr>
            <a:r>
              <a:rPr lang="en-US" sz="2000" b="1" dirty="0">
                <a:solidFill>
                  <a:srgbClr val="FFFFFF"/>
                </a:solidFill>
                <a:cs typeface="ＭＳ Ｐゴシック" charset="0"/>
              </a:rPr>
              <a:t>PN of all grades </a:t>
            </a:r>
            <a:r>
              <a:rPr lang="en-US" sz="2000" b="1" dirty="0">
                <a:solidFill>
                  <a:srgbClr val="FFFFFF"/>
                </a:solidFill>
                <a:cs typeface="ＭＳ Ｐゴシック" charset="0"/>
                <a:sym typeface="Wingdings" charset="0"/>
              </a:rPr>
              <a:t> 39%; 8.6% of grade 3</a:t>
            </a:r>
            <a:endParaRPr lang="en-US" sz="2000" b="1" dirty="0">
              <a:solidFill>
                <a:srgbClr val="FFFFFF"/>
              </a:solidFill>
              <a:cs typeface="ＭＳ Ｐゴシック" charset="0"/>
            </a:endParaRPr>
          </a:p>
        </p:txBody>
      </p:sp>
      <p:sp>
        <p:nvSpPr>
          <p:cNvPr id="17425" name="CuadroTexto 2"/>
          <p:cNvSpPr txBox="1">
            <a:spLocks noChangeArrowheads="1"/>
          </p:cNvSpPr>
          <p:nvPr/>
        </p:nvSpPr>
        <p:spPr bwMode="auto">
          <a:xfrm>
            <a:off x="357188" y="1148919"/>
            <a:ext cx="8669337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57200" defTabSz="45720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572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572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57200"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800" dirty="0">
                <a:solidFill>
                  <a:srgbClr val="FFC000"/>
                </a:solidFill>
              </a:rPr>
              <a:t>Patients (</a:t>
            </a:r>
            <a:r>
              <a:rPr lang="en-GB" sz="1800" dirty="0" smtClean="0">
                <a:solidFill>
                  <a:srgbClr val="FFC000"/>
                </a:solidFill>
              </a:rPr>
              <a:t>n = 130</a:t>
            </a:r>
            <a:r>
              <a:rPr lang="en-GB" sz="1800" dirty="0">
                <a:solidFill>
                  <a:srgbClr val="FFC000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GB" sz="1800" dirty="0">
                <a:solidFill>
                  <a:srgbClr val="FFFFFF"/>
                </a:solidFill>
                <a:cs typeface="Arial" charset="0"/>
              </a:rPr>
              <a:t>Up to eight cycles of </a:t>
            </a:r>
            <a:r>
              <a:rPr lang="en-GB" sz="1800" dirty="0" err="1" smtClean="0">
                <a:cs typeface="Arial" charset="0"/>
              </a:rPr>
              <a:t>bortezomib</a:t>
            </a:r>
            <a:r>
              <a:rPr lang="en-GB" sz="1800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GB" sz="1800" dirty="0">
                <a:solidFill>
                  <a:srgbClr val="FFFFFF"/>
                </a:solidFill>
                <a:cs typeface="Arial" charset="0"/>
              </a:rPr>
              <a:t>or </a:t>
            </a:r>
            <a:r>
              <a:rPr lang="en-GB" sz="1800" dirty="0" err="1">
                <a:cs typeface="Arial" charset="0"/>
              </a:rPr>
              <a:t>bortezomib</a:t>
            </a:r>
            <a:r>
              <a:rPr lang="en-GB" sz="1800" dirty="0">
                <a:cs typeface="Arial" charset="0"/>
              </a:rPr>
              <a:t> </a:t>
            </a:r>
            <a:r>
              <a:rPr lang="en-GB" sz="1800" dirty="0" smtClean="0">
                <a:solidFill>
                  <a:srgbClr val="FFFFFF"/>
                </a:solidFill>
                <a:cs typeface="Arial" charset="0"/>
              </a:rPr>
              <a:t>+ </a:t>
            </a:r>
            <a:r>
              <a:rPr lang="en-GB" sz="1800" dirty="0" err="1" smtClean="0">
                <a:solidFill>
                  <a:srgbClr val="FFFFFF"/>
                </a:solidFill>
                <a:cs typeface="Arial" charset="0"/>
              </a:rPr>
              <a:t>Dex</a:t>
            </a:r>
            <a:endParaRPr lang="en-GB" sz="1800" dirty="0">
              <a:solidFill>
                <a:srgbClr val="FFFFFF"/>
              </a:solidFill>
              <a:cs typeface="Arial" charset="0"/>
            </a:endParaRPr>
          </a:p>
          <a:p>
            <a:pPr lvl="1">
              <a:lnSpc>
                <a:spcPct val="130000"/>
              </a:lnSpc>
            </a:pPr>
            <a:r>
              <a:rPr lang="en-GB" sz="1800" dirty="0">
                <a:solidFill>
                  <a:srgbClr val="FFFFFF"/>
                </a:solidFill>
                <a:cs typeface="Arial" charset="0"/>
              </a:rPr>
              <a:t>Median number of prior lines: 2</a:t>
            </a:r>
          </a:p>
          <a:p>
            <a:pPr lvl="1">
              <a:lnSpc>
                <a:spcPct val="130000"/>
              </a:lnSpc>
            </a:pPr>
            <a:r>
              <a:rPr lang="en-GB" sz="1800" dirty="0">
                <a:solidFill>
                  <a:srgbClr val="FFFFFF"/>
                </a:solidFill>
                <a:cs typeface="Arial" charset="0"/>
              </a:rPr>
              <a:t>Response to previous </a:t>
            </a:r>
            <a:r>
              <a:rPr lang="en-GB" sz="1800" dirty="0" err="1">
                <a:solidFill>
                  <a:srgbClr val="FFFFFF"/>
                </a:solidFill>
                <a:cs typeface="Arial" charset="0"/>
              </a:rPr>
              <a:t>bortezomib</a:t>
            </a:r>
            <a:r>
              <a:rPr lang="en-GB" sz="1800" dirty="0">
                <a:solidFill>
                  <a:srgbClr val="FFFFFF"/>
                </a:solidFill>
                <a:cs typeface="Arial" charset="0"/>
              </a:rPr>
              <a:t>: </a:t>
            </a:r>
            <a:r>
              <a:rPr lang="en-GB" sz="1800" dirty="0">
                <a:solidFill>
                  <a:srgbClr val="FFFF00"/>
                </a:solidFill>
                <a:cs typeface="Arial" charset="0"/>
              </a:rPr>
              <a:t>at least PR</a:t>
            </a:r>
          </a:p>
          <a:p>
            <a:pPr lvl="1">
              <a:lnSpc>
                <a:spcPct val="130000"/>
              </a:lnSpc>
            </a:pPr>
            <a:r>
              <a:rPr lang="en-US" sz="1800" dirty="0">
                <a:solidFill>
                  <a:srgbClr val="FFFFFF"/>
                </a:solidFill>
                <a:cs typeface="Arial" charset="0"/>
              </a:rPr>
              <a:t>The TFI required to be retreated was 6 months</a:t>
            </a:r>
          </a:p>
        </p:txBody>
      </p:sp>
      <p:sp>
        <p:nvSpPr>
          <p:cNvPr id="17426" name="Text Box 5"/>
          <p:cNvSpPr txBox="1">
            <a:spLocks noChangeArrowheads="1"/>
          </p:cNvSpPr>
          <p:nvPr/>
        </p:nvSpPr>
        <p:spPr bwMode="auto">
          <a:xfrm>
            <a:off x="359305" y="6443634"/>
            <a:ext cx="4171911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buClr>
                <a:srgbClr val="9970FE"/>
              </a:buClr>
              <a:buSzPct val="75000"/>
              <a:buFont typeface="Wingdings 3" charset="0"/>
              <a:buNone/>
            </a:pPr>
            <a:r>
              <a:rPr lang="en-GB" sz="1200" dirty="0" err="1">
                <a:solidFill>
                  <a:srgbClr val="FFFFFF"/>
                </a:solidFill>
                <a:cs typeface="ＭＳ Ｐゴシック" charset="0"/>
              </a:rPr>
              <a:t>Petrucci</a:t>
            </a:r>
            <a:r>
              <a:rPr lang="en-GB" sz="1200" dirty="0">
                <a:solidFill>
                  <a:srgbClr val="FFFFFF"/>
                </a:solidFill>
                <a:cs typeface="ＭＳ Ｐゴシック" charset="0"/>
              </a:rPr>
              <a:t> MT, et al. </a:t>
            </a:r>
            <a:r>
              <a:rPr lang="en-GB" sz="1200" i="1" dirty="0">
                <a:solidFill>
                  <a:srgbClr val="FFFFFF"/>
                </a:solidFill>
                <a:cs typeface="ＭＳ Ｐゴシック" charset="0"/>
              </a:rPr>
              <a:t>Br J </a:t>
            </a:r>
            <a:r>
              <a:rPr lang="en-GB" sz="1200" i="1" dirty="0" err="1">
                <a:solidFill>
                  <a:srgbClr val="FFFFFF"/>
                </a:solidFill>
                <a:cs typeface="ＭＳ Ｐゴシック" charset="0"/>
              </a:rPr>
              <a:t>Haematol</a:t>
            </a:r>
            <a:r>
              <a:rPr lang="en-GB" sz="1200" i="1" dirty="0">
                <a:solidFill>
                  <a:srgbClr val="FFFFFF"/>
                </a:solidFill>
                <a:cs typeface="ＭＳ Ｐゴシック" charset="0"/>
              </a:rPr>
              <a:t>. </a:t>
            </a:r>
            <a:r>
              <a:rPr lang="en-GB" sz="1200" dirty="0">
                <a:solidFill>
                  <a:srgbClr val="FFFFFF"/>
                </a:solidFill>
                <a:cs typeface="ＭＳ Ｐゴシック" charset="0"/>
              </a:rPr>
              <a:t>2013;160(5): </a:t>
            </a:r>
            <a:r>
              <a:rPr lang="en-GB" sz="1200" dirty="0" smtClean="0">
                <a:solidFill>
                  <a:srgbClr val="FFFFFF"/>
                </a:solidFill>
                <a:cs typeface="ＭＳ Ｐゴシック" charset="0"/>
              </a:rPr>
              <a:t>649-659.</a:t>
            </a:r>
            <a:endParaRPr lang="en-GB" sz="1200" dirty="0">
              <a:solidFill>
                <a:srgbClr val="FFFFFF"/>
              </a:solidFill>
              <a:cs typeface="ＭＳ Ｐゴシック" charset="0"/>
            </a:endParaRPr>
          </a:p>
        </p:txBody>
      </p:sp>
      <p:sp>
        <p:nvSpPr>
          <p:cNvPr id="17427" name="TextBox 3"/>
          <p:cNvSpPr txBox="1">
            <a:spLocks noChangeArrowheads="1"/>
          </p:cNvSpPr>
          <p:nvPr/>
        </p:nvSpPr>
        <p:spPr bwMode="auto">
          <a:xfrm>
            <a:off x="366713" y="6154179"/>
            <a:ext cx="78724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nl-NL" sz="1200" dirty="0" smtClean="0"/>
              <a:t>DOR, d</a:t>
            </a:r>
            <a:r>
              <a:rPr lang="en-US" sz="1200" dirty="0" err="1" smtClean="0"/>
              <a:t>uration</a:t>
            </a:r>
            <a:r>
              <a:rPr lang="en-US" sz="1200" dirty="0" smtClean="0"/>
              <a:t> </a:t>
            </a:r>
            <a:r>
              <a:rPr lang="en-US" sz="1200" dirty="0"/>
              <a:t>of </a:t>
            </a:r>
            <a:r>
              <a:rPr lang="en-US" sz="1200" dirty="0" smtClean="0"/>
              <a:t>response;</a:t>
            </a:r>
            <a:r>
              <a:rPr lang="nl-NL" sz="1200" dirty="0" smtClean="0"/>
              <a:t> PN</a:t>
            </a:r>
            <a:r>
              <a:rPr lang="nl-NL" sz="1200" dirty="0"/>
              <a:t>, </a:t>
            </a:r>
            <a:r>
              <a:rPr lang="en-US" sz="1200" dirty="0" smtClean="0">
                <a:cs typeface="Arial" charset="0"/>
              </a:rPr>
              <a:t>peripheral </a:t>
            </a:r>
            <a:r>
              <a:rPr lang="en-US" sz="1200" dirty="0">
                <a:cs typeface="Arial" charset="0"/>
              </a:rPr>
              <a:t>neuropathy</a:t>
            </a:r>
            <a:endParaRPr lang="nl-NL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9550" y="409575"/>
            <a:ext cx="8701088" cy="857250"/>
          </a:xfrm>
        </p:spPr>
        <p:txBody>
          <a:bodyPr/>
          <a:lstStyle/>
          <a:p>
            <a:pPr eaLnBrk="1" hangingPunct="1"/>
            <a:r>
              <a:rPr lang="en-GB" sz="3600">
                <a:latin typeface="Arial" charset="0"/>
              </a:rPr>
              <a:t>Phase II RETRIEVE Study: Results</a:t>
            </a:r>
            <a:endParaRPr lang="en-US" sz="3600">
              <a:latin typeface="Arial" charset="0"/>
            </a:endParaRPr>
          </a:p>
        </p:txBody>
      </p:sp>
      <p:graphicFrame>
        <p:nvGraphicFramePr>
          <p:cNvPr id="34857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733880"/>
              </p:ext>
            </p:extLst>
          </p:nvPr>
        </p:nvGraphicFramePr>
        <p:xfrm>
          <a:off x="461963" y="1270000"/>
          <a:ext cx="8420100" cy="3994066"/>
        </p:xfrm>
        <a:graphic>
          <a:graphicData uri="http://schemas.openxmlformats.org/drawingml/2006/table">
            <a:tbl>
              <a:tblPr/>
              <a:tblGrid>
                <a:gridCol w="5813425"/>
                <a:gridCol w="2606675"/>
              </a:tblGrid>
              <a:tr h="3651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Results to retreatment (</a:t>
                      </a: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 = 124</a:t>
                      </a: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) by patient subgroup: ORR (≥PR)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06" marB="4570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Bortezomib</a:t>
                      </a: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treatment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09828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Single agent (28%)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09828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Bortezomib-Dex</a:t>
                      </a: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(72%)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42%</a:t>
                      </a:r>
                    </a:p>
                  </a:txBody>
                  <a:tcPr marL="91437" marR="91437"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Bortezomib</a:t>
                      </a: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dose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09828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≤1mg/m</a:t>
                      </a:r>
                      <a:r>
                        <a:rPr kumimoji="0" lang="en-GB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09828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1.3mg/m</a:t>
                      </a:r>
                      <a:r>
                        <a:rPr kumimoji="0" lang="en-GB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35%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41%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6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Number of prior lines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09828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09828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09828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 or 4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67%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39%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25%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Response to any prior </a:t>
                      </a:r>
                      <a:r>
                        <a:rPr kumimoji="0" lang="en-GB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bortezomib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treatment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09828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CR 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 = 32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09828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 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 =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94)</a:t>
                      </a:r>
                    </a:p>
                  </a:txBody>
                  <a:tcPr marL="91437" marR="91437"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52%</a:t>
                      </a:r>
                    </a:p>
                  </a:txBody>
                  <a:tcPr marL="91437" marR="91437"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51" name="Rectangle 5"/>
          <p:cNvSpPr>
            <a:spLocks noChangeArrowheads="1"/>
          </p:cNvSpPr>
          <p:nvPr/>
        </p:nvSpPr>
        <p:spPr bwMode="auto">
          <a:xfrm>
            <a:off x="347663" y="5381625"/>
            <a:ext cx="843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  <a:buClr>
                <a:srgbClr val="9970FE"/>
              </a:buClr>
              <a:buSzPct val="75000"/>
            </a:pPr>
            <a:r>
              <a:rPr lang="en-US" b="1" dirty="0">
                <a:solidFill>
                  <a:srgbClr val="FFFFFF"/>
                </a:solidFill>
                <a:cs typeface="ＭＳ Ｐゴシック" charset="0"/>
              </a:rPr>
              <a:t>Most patients respond rapidly, however, prolonged treatment results in improved response rate</a:t>
            </a:r>
          </a:p>
        </p:txBody>
      </p:sp>
      <p:sp>
        <p:nvSpPr>
          <p:cNvPr id="18452" name="Text Box 5"/>
          <p:cNvSpPr txBox="1">
            <a:spLocks noChangeArrowheads="1"/>
          </p:cNvSpPr>
          <p:nvPr/>
        </p:nvSpPr>
        <p:spPr bwMode="auto">
          <a:xfrm>
            <a:off x="359305" y="6442605"/>
            <a:ext cx="4129087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chemeClr val="tx2"/>
              </a:buCl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buClr>
                <a:srgbClr val="9970FE"/>
              </a:buClr>
              <a:buSzPct val="75000"/>
              <a:buFont typeface="Wingdings 3" charset="0"/>
              <a:buNone/>
            </a:pPr>
            <a:r>
              <a:rPr lang="en-GB" sz="1200" dirty="0" err="1">
                <a:solidFill>
                  <a:srgbClr val="FFFFFF"/>
                </a:solidFill>
                <a:cs typeface="ＭＳ Ｐゴシック" charset="0"/>
              </a:rPr>
              <a:t>Petrucci</a:t>
            </a:r>
            <a:r>
              <a:rPr lang="en-GB" sz="1200" dirty="0">
                <a:solidFill>
                  <a:srgbClr val="FFFFFF"/>
                </a:solidFill>
                <a:cs typeface="ＭＳ Ｐゴシック" charset="0"/>
              </a:rPr>
              <a:t> MT, et al. </a:t>
            </a:r>
            <a:r>
              <a:rPr lang="en-GB" sz="1200" i="1" dirty="0">
                <a:solidFill>
                  <a:srgbClr val="FFFFFF"/>
                </a:solidFill>
                <a:cs typeface="ＭＳ Ｐゴシック" charset="0"/>
              </a:rPr>
              <a:t>Br J </a:t>
            </a:r>
            <a:r>
              <a:rPr lang="en-GB" sz="1200" i="1" dirty="0" err="1">
                <a:solidFill>
                  <a:srgbClr val="FFFFFF"/>
                </a:solidFill>
                <a:cs typeface="ＭＳ Ｐゴシック" charset="0"/>
              </a:rPr>
              <a:t>Haematol</a:t>
            </a:r>
            <a:r>
              <a:rPr lang="en-GB" sz="1200" i="1" dirty="0">
                <a:solidFill>
                  <a:srgbClr val="FFFFFF"/>
                </a:solidFill>
                <a:cs typeface="ＭＳ Ｐゴシック" charset="0"/>
              </a:rPr>
              <a:t>. </a:t>
            </a:r>
            <a:r>
              <a:rPr lang="en-GB" sz="1200" dirty="0">
                <a:solidFill>
                  <a:srgbClr val="FFFFFF"/>
                </a:solidFill>
                <a:cs typeface="ＭＳ Ｐゴシック" charset="0"/>
              </a:rPr>
              <a:t>2013;160(5</a:t>
            </a:r>
            <a:r>
              <a:rPr lang="en-GB" sz="1200" dirty="0" smtClean="0">
                <a:solidFill>
                  <a:srgbClr val="FFFFFF"/>
                </a:solidFill>
                <a:cs typeface="ＭＳ Ｐゴシック" charset="0"/>
              </a:rPr>
              <a:t>):649-659.</a:t>
            </a:r>
            <a:endParaRPr lang="en-GB" sz="1200" dirty="0">
              <a:solidFill>
                <a:srgbClr val="FFFFFF"/>
              </a:solidFill>
              <a:cs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00000"/>
      </a:dk1>
      <a:lt1>
        <a:srgbClr val="FFFFFF"/>
      </a:lt1>
      <a:dk2>
        <a:srgbClr val="000066"/>
      </a:dk2>
      <a:lt2>
        <a:srgbClr val="F09828"/>
      </a:lt2>
      <a:accent1>
        <a:srgbClr val="DDDA68"/>
      </a:accent1>
      <a:accent2>
        <a:srgbClr val="99D0D7"/>
      </a:accent2>
      <a:accent3>
        <a:srgbClr val="AAAAB8"/>
      </a:accent3>
      <a:accent4>
        <a:srgbClr val="DADADA"/>
      </a:accent4>
      <a:accent5>
        <a:srgbClr val="EBEAB9"/>
      </a:accent5>
      <a:accent6>
        <a:srgbClr val="8ABCC3"/>
      </a:accent6>
      <a:hlink>
        <a:srgbClr val="7FE258"/>
      </a:hlink>
      <a:folHlink>
        <a:srgbClr val="DF918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6A737B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B9BCBF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66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AAAAB8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nyx Pharmaceuticals Publications - MIDNIGHT Gradient">
  <a:themeElements>
    <a:clrScheme name="Custom 57">
      <a:dk1>
        <a:srgbClr val="000000"/>
      </a:dk1>
      <a:lt1>
        <a:srgbClr val="FFFFFF"/>
      </a:lt1>
      <a:dk2>
        <a:srgbClr val="223B75"/>
      </a:dk2>
      <a:lt2>
        <a:srgbClr val="223B75"/>
      </a:lt2>
      <a:accent1>
        <a:srgbClr val="223B75"/>
      </a:accent1>
      <a:accent2>
        <a:srgbClr val="F08402"/>
      </a:accent2>
      <a:accent3>
        <a:srgbClr val="CCB750"/>
      </a:accent3>
      <a:accent4>
        <a:srgbClr val="93A55A"/>
      </a:accent4>
      <a:accent5>
        <a:srgbClr val="C00000"/>
      </a:accent5>
      <a:accent6>
        <a:srgbClr val="FFFFCC"/>
      </a:accent6>
      <a:hlink>
        <a:srgbClr val="188BCC"/>
      </a:hlink>
      <a:folHlink>
        <a:srgbClr val="ABAB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3A6E"/>
        </a:dk2>
        <a:lt2>
          <a:srgbClr val="585858"/>
        </a:lt2>
        <a:accent1>
          <a:srgbClr val="81A1D9"/>
        </a:accent1>
        <a:accent2>
          <a:srgbClr val="C80000"/>
        </a:accent2>
        <a:accent3>
          <a:srgbClr val="FFFFFF"/>
        </a:accent3>
        <a:accent4>
          <a:srgbClr val="000000"/>
        </a:accent4>
        <a:accent5>
          <a:srgbClr val="C1CDE9"/>
        </a:accent5>
        <a:accent6>
          <a:srgbClr val="B50000"/>
        </a:accent6>
        <a:hlink>
          <a:srgbClr val="FF9700"/>
        </a:hlink>
        <a:folHlink>
          <a:srgbClr val="66C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585858"/>
        </a:dk1>
        <a:lt1>
          <a:srgbClr val="FFFFFF"/>
        </a:lt1>
        <a:dk2>
          <a:srgbClr val="003A6E"/>
        </a:dk2>
        <a:lt2>
          <a:srgbClr val="585858"/>
        </a:lt2>
        <a:accent1>
          <a:srgbClr val="81A1D9"/>
        </a:accent1>
        <a:accent2>
          <a:srgbClr val="C80000"/>
        </a:accent2>
        <a:accent3>
          <a:srgbClr val="FFFFFF"/>
        </a:accent3>
        <a:accent4>
          <a:srgbClr val="4A4A4A"/>
        </a:accent4>
        <a:accent5>
          <a:srgbClr val="C1CDE9"/>
        </a:accent5>
        <a:accent6>
          <a:srgbClr val="B50000"/>
        </a:accent6>
        <a:hlink>
          <a:srgbClr val="FF9700"/>
        </a:hlink>
        <a:folHlink>
          <a:srgbClr val="66C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585858"/>
        </a:dk1>
        <a:lt1>
          <a:srgbClr val="FFFFFF"/>
        </a:lt1>
        <a:dk2>
          <a:srgbClr val="003A6E"/>
        </a:dk2>
        <a:lt2>
          <a:srgbClr val="55005A"/>
        </a:lt2>
        <a:accent1>
          <a:srgbClr val="81A1D9"/>
        </a:accent1>
        <a:accent2>
          <a:srgbClr val="C80000"/>
        </a:accent2>
        <a:accent3>
          <a:srgbClr val="FFFFFF"/>
        </a:accent3>
        <a:accent4>
          <a:srgbClr val="4A4A4A"/>
        </a:accent4>
        <a:accent5>
          <a:srgbClr val="C1CDE9"/>
        </a:accent5>
        <a:accent6>
          <a:srgbClr val="B50000"/>
        </a:accent6>
        <a:hlink>
          <a:srgbClr val="FF9700"/>
        </a:hlink>
        <a:folHlink>
          <a:srgbClr val="66C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585858"/>
        </a:dk1>
        <a:lt1>
          <a:srgbClr val="FFFFFF"/>
        </a:lt1>
        <a:dk2>
          <a:srgbClr val="003A6E"/>
        </a:dk2>
        <a:lt2>
          <a:srgbClr val="81A1D9"/>
        </a:lt2>
        <a:accent1>
          <a:srgbClr val="66CBFF"/>
        </a:accent1>
        <a:accent2>
          <a:srgbClr val="C80000"/>
        </a:accent2>
        <a:accent3>
          <a:srgbClr val="FFFFFF"/>
        </a:accent3>
        <a:accent4>
          <a:srgbClr val="4A4A4A"/>
        </a:accent4>
        <a:accent5>
          <a:srgbClr val="B8E2FF"/>
        </a:accent5>
        <a:accent6>
          <a:srgbClr val="B50000"/>
        </a:accent6>
        <a:hlink>
          <a:srgbClr val="FF9700"/>
        </a:hlink>
        <a:folHlink>
          <a:srgbClr val="5500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4308</Words>
  <Application>Microsoft Office PowerPoint</Application>
  <PresentationFormat>On-screen Show (4:3)</PresentationFormat>
  <Paragraphs>1083</Paragraphs>
  <Slides>41</Slides>
  <Notes>36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Default Design</vt:lpstr>
      <vt:lpstr>Onyx Pharmaceuticals Publications - MIDNIGHT Gradient</vt:lpstr>
      <vt:lpstr>Worksheet</vt:lpstr>
      <vt:lpstr>PowerPoint Presentation</vt:lpstr>
      <vt:lpstr>PowerPoint Presentation</vt:lpstr>
      <vt:lpstr>PowerPoint Presentation</vt:lpstr>
      <vt:lpstr>PowerPoint Presentation</vt:lpstr>
      <vt:lpstr>Main Randomized Trials With  Bortezomib for the Treatment of  Relapsed/Refractory (R/R) Myeloma</vt:lpstr>
      <vt:lpstr>Decisions based on treatment used upfront and its efficacy</vt:lpstr>
      <vt:lpstr>Second-Line Combinations After Bortezomib-Based Therapies:  Data From the VISTA Trial</vt:lpstr>
      <vt:lpstr>Phase II RETRIEVE Study: Results</vt:lpstr>
      <vt:lpstr>Phase II RETRIEVE Study: Results</vt:lpstr>
      <vt:lpstr>Phase II RETRIEVE Study: Conclusions</vt:lpstr>
      <vt:lpstr>Decisions based on treatment used upfront and its efficacy</vt:lpstr>
      <vt:lpstr>Main Randomized Trials of Treatment  for Relapsed/Refractory Myeloma</vt:lpstr>
      <vt:lpstr>...But Thalidomide and Mainly Bortezomib Are Used in First-Line Therapy</vt:lpstr>
      <vt:lpstr>Retreatment With IMiDs</vt:lpstr>
      <vt:lpstr>Triple and Quadruple Lenalidomide and Bortezomib-Based Combinations in Relapsed/Refractory MM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Primary Endpoint: Overall Survival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MM-003 Design: POM + LoDex vs HiDex</vt:lpstr>
      <vt:lpstr>MM-003 Final Analysis: Pomalidomide/ LoDex vs HiDex: PFS and OS</vt:lpstr>
      <vt:lpstr>PowerPoint Presentation</vt:lpstr>
      <vt:lpstr>PowerPoint Presentation</vt:lpstr>
      <vt:lpstr>MM-003: Safety Profile</vt:lpstr>
      <vt:lpstr>MM-003: Safety Profile Additional AEs of Interest</vt:lpstr>
      <vt:lpstr>PowerPoint Presentation</vt:lpstr>
      <vt:lpstr>PowerPoint Presentation</vt:lpstr>
      <vt:lpstr>Natural History of MM</vt:lpstr>
    </vt:vector>
  </TitlesOfParts>
  <Company>Acs Avico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Sanneke Koekkoek, BSN, OCN</cp:lastModifiedBy>
  <cp:revision>115</cp:revision>
  <dcterms:created xsi:type="dcterms:W3CDTF">2007-11-24T15:47:17Z</dcterms:created>
  <dcterms:modified xsi:type="dcterms:W3CDTF">2014-11-10T08:35:48Z</dcterms:modified>
</cp:coreProperties>
</file>