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79" r:id="rId2"/>
    <p:sldId id="257" r:id="rId3"/>
    <p:sldId id="258" r:id="rId4"/>
    <p:sldId id="262" r:id="rId5"/>
    <p:sldId id="263" r:id="rId6"/>
    <p:sldId id="264" r:id="rId7"/>
    <p:sldId id="259" r:id="rId8"/>
    <p:sldId id="267" r:id="rId9"/>
    <p:sldId id="268" r:id="rId10"/>
    <p:sldId id="283" r:id="rId11"/>
    <p:sldId id="270" r:id="rId12"/>
    <p:sldId id="271" r:id="rId13"/>
    <p:sldId id="260" r:id="rId14"/>
    <p:sldId id="274" r:id="rId15"/>
    <p:sldId id="272" r:id="rId16"/>
    <p:sldId id="275" r:id="rId17"/>
    <p:sldId id="273" r:id="rId18"/>
    <p:sldId id="26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eke Koekkoek, BSN, OCN" initials="SKBO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828"/>
    <a:srgbClr val="99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2" autoAdjust="0"/>
    <p:restoredTop sz="99036" autoAdjust="0"/>
  </p:normalViewPr>
  <p:slideViewPr>
    <p:cSldViewPr>
      <p:cViewPr>
        <p:scale>
          <a:sx n="89" d="100"/>
          <a:sy n="89" d="100"/>
        </p:scale>
        <p:origin x="-2220" y="-714"/>
      </p:cViewPr>
      <p:guideLst>
        <p:guide orient="horz" pos="4156"/>
        <p:guide orient="horz" pos="618"/>
        <p:guide orient="horz" pos="527"/>
        <p:guide orient="horz" pos="2160"/>
        <p:guide orient="horz" pos="3929"/>
        <p:guide orient="horz" pos="3612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740DD-1094-4D76-A7A1-6E2597568D92}" type="datetimeFigureOut">
              <a:rPr lang="es-ES" smtClean="0"/>
              <a:pPr/>
              <a:t>22/01/2015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B39CB-9EDD-4C3C-978C-845E0B31766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65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11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64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885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71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72CA8-99F2-441C-9B74-179476AAFFB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8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70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616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8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8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5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2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445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371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722513"/>
            <a:ext cx="8640960" cy="2835746"/>
          </a:xfrm>
        </p:spPr>
        <p:txBody>
          <a:bodyPr/>
          <a:lstStyle/>
          <a:p>
            <a:r>
              <a:rPr lang="en-GB" sz="3000" dirty="0">
                <a:solidFill>
                  <a:srgbClr val="F09828"/>
                </a:solidFill>
              </a:rPr>
              <a:t>NEOHX </a:t>
            </a:r>
            <a:r>
              <a:rPr lang="en-GB" sz="3000" dirty="0" smtClean="0">
                <a:solidFill>
                  <a:srgbClr val="F09828"/>
                </a:solidFill>
              </a:rPr>
              <a:t>Study</a:t>
            </a:r>
            <a:r>
              <a:rPr lang="en-GB" sz="3000" dirty="0">
                <a:solidFill>
                  <a:srgbClr val="F09828"/>
                </a:solidFill>
              </a:rPr>
              <a:t>: Perioperative </a:t>
            </a:r>
            <a:r>
              <a:rPr lang="en-GB" sz="3000" dirty="0" smtClean="0">
                <a:solidFill>
                  <a:srgbClr val="F09828"/>
                </a:solidFill>
              </a:rPr>
              <a:t>Treatment With </a:t>
            </a:r>
            <a:r>
              <a:rPr lang="en-GB" sz="3000" dirty="0" err="1">
                <a:solidFill>
                  <a:srgbClr val="F09828"/>
                </a:solidFill>
              </a:rPr>
              <a:t>Trastuzumab</a:t>
            </a:r>
            <a:r>
              <a:rPr lang="en-GB" sz="3000" dirty="0">
                <a:solidFill>
                  <a:srgbClr val="F09828"/>
                </a:solidFill>
              </a:rPr>
              <a:t> in </a:t>
            </a:r>
            <a:r>
              <a:rPr lang="en-GB" sz="3000" dirty="0" smtClean="0">
                <a:solidFill>
                  <a:srgbClr val="F09828"/>
                </a:solidFill>
              </a:rPr>
              <a:t>Combination With </a:t>
            </a:r>
            <a:r>
              <a:rPr lang="en-GB" sz="3000" dirty="0" err="1">
                <a:solidFill>
                  <a:srgbClr val="F09828"/>
                </a:solidFill>
              </a:rPr>
              <a:t>Capecitabine</a:t>
            </a:r>
            <a:r>
              <a:rPr lang="en-GB" sz="3000" dirty="0">
                <a:solidFill>
                  <a:srgbClr val="F09828"/>
                </a:solidFill>
              </a:rPr>
              <a:t> and </a:t>
            </a:r>
            <a:r>
              <a:rPr lang="en-GB" sz="3000" dirty="0" err="1">
                <a:solidFill>
                  <a:srgbClr val="F09828"/>
                </a:solidFill>
              </a:rPr>
              <a:t>Oxaliplatin</a:t>
            </a:r>
            <a:r>
              <a:rPr lang="en-GB" sz="3000" dirty="0">
                <a:solidFill>
                  <a:srgbClr val="F09828"/>
                </a:solidFill>
              </a:rPr>
              <a:t> (XELOX-T) in </a:t>
            </a:r>
            <a:r>
              <a:rPr lang="en-GB" sz="3000" dirty="0" smtClean="0">
                <a:solidFill>
                  <a:srgbClr val="F09828"/>
                </a:solidFill>
              </a:rPr>
              <a:t>Patients With </a:t>
            </a:r>
            <a:r>
              <a:rPr lang="en-GB" sz="3000" dirty="0">
                <a:solidFill>
                  <a:srgbClr val="F09828"/>
                </a:solidFill>
              </a:rPr>
              <a:t>HER-2 </a:t>
            </a:r>
            <a:r>
              <a:rPr lang="en-GB" sz="3000" dirty="0" err="1" smtClean="0">
                <a:solidFill>
                  <a:srgbClr val="F09828"/>
                </a:solidFill>
              </a:rPr>
              <a:t>Resectable</a:t>
            </a:r>
            <a:r>
              <a:rPr lang="en-GB" sz="3000" dirty="0" smtClean="0">
                <a:solidFill>
                  <a:srgbClr val="F09828"/>
                </a:solidFill>
              </a:rPr>
              <a:t> Stomach </a:t>
            </a:r>
            <a:r>
              <a:rPr lang="en-GB" sz="3000" dirty="0">
                <a:solidFill>
                  <a:srgbClr val="F09828"/>
                </a:solidFill>
              </a:rPr>
              <a:t>or </a:t>
            </a:r>
            <a:r>
              <a:rPr lang="en-GB" sz="3000" dirty="0" err="1" smtClean="0">
                <a:solidFill>
                  <a:srgbClr val="F09828"/>
                </a:solidFill>
              </a:rPr>
              <a:t>Esophagogastric</a:t>
            </a:r>
            <a:r>
              <a:rPr lang="en-GB" sz="3000" dirty="0" smtClean="0">
                <a:solidFill>
                  <a:srgbClr val="F09828"/>
                </a:solidFill>
              </a:rPr>
              <a:t> Junction </a:t>
            </a:r>
            <a:r>
              <a:rPr lang="en-GB" sz="3000" dirty="0">
                <a:solidFill>
                  <a:srgbClr val="F09828"/>
                </a:solidFill>
              </a:rPr>
              <a:t>(EGJ) </a:t>
            </a:r>
            <a:r>
              <a:rPr lang="en-GB" sz="3000" dirty="0" smtClean="0">
                <a:solidFill>
                  <a:srgbClr val="F09828"/>
                </a:solidFill>
              </a:rPr>
              <a:t>Adenocarcinoma</a:t>
            </a:r>
            <a:r>
              <a:rPr lang="en-GB" sz="3000" dirty="0">
                <a:solidFill>
                  <a:srgbClr val="F09828"/>
                </a:solidFill>
              </a:rPr>
              <a:t>: 18 </a:t>
            </a:r>
            <a:r>
              <a:rPr lang="en-GB" sz="3000" dirty="0" smtClean="0">
                <a:solidFill>
                  <a:srgbClr val="F09828"/>
                </a:solidFill>
              </a:rPr>
              <a:t>Months Disease-Free Survival (DFS) Analysis </a:t>
            </a:r>
            <a:r>
              <a:rPr lang="en-GB" sz="3000" dirty="0">
                <a:solidFill>
                  <a:srgbClr val="F09828"/>
                </a:solidFill>
              </a:rPr>
              <a:t/>
            </a:r>
            <a:br>
              <a:rPr lang="en-GB" sz="3000" dirty="0">
                <a:solidFill>
                  <a:srgbClr val="F09828"/>
                </a:solidFill>
              </a:rPr>
            </a:br>
            <a:endParaRPr lang="nl-NL" sz="3000" dirty="0">
              <a:solidFill>
                <a:srgbClr val="F0982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606280"/>
            <a:ext cx="8784976" cy="1343000"/>
          </a:xfrm>
        </p:spPr>
        <p:txBody>
          <a:bodyPr/>
          <a:lstStyle/>
          <a:p>
            <a:r>
              <a:rPr lang="en-GB" sz="2200" dirty="0" smtClean="0"/>
              <a:t>Rivera F, Jimenez P, </a:t>
            </a:r>
            <a:r>
              <a:rPr lang="en-GB" sz="2200" dirty="0" err="1" smtClean="0"/>
              <a:t>García</a:t>
            </a:r>
            <a:r>
              <a:rPr lang="en-GB" sz="2200" dirty="0" smtClean="0"/>
              <a:t> Alfonso P, Lopez C, </a:t>
            </a:r>
            <a:r>
              <a:rPr lang="en-GB" sz="2200" dirty="0" err="1" smtClean="0"/>
              <a:t>Gallego</a:t>
            </a:r>
            <a:r>
              <a:rPr lang="en-GB" sz="2200" dirty="0" smtClean="0"/>
              <a:t> J, Limón ML, </a:t>
            </a:r>
            <a:r>
              <a:rPr lang="en-GB" sz="2200" dirty="0" err="1" smtClean="0"/>
              <a:t>Alsina</a:t>
            </a:r>
            <a:r>
              <a:rPr lang="en-GB" sz="2200" dirty="0" smtClean="0"/>
              <a:t> M, </a:t>
            </a:r>
            <a:r>
              <a:rPr lang="en-GB" sz="2200" dirty="0" err="1" smtClean="0"/>
              <a:t>López</a:t>
            </a:r>
            <a:r>
              <a:rPr lang="en-GB" sz="2200" dirty="0" smtClean="0"/>
              <a:t> L, </a:t>
            </a:r>
            <a:r>
              <a:rPr lang="en-GB" sz="2200" dirty="0" err="1" smtClean="0"/>
              <a:t>Galán</a:t>
            </a:r>
            <a:r>
              <a:rPr lang="en-GB" sz="2200" dirty="0" smtClean="0"/>
              <a:t> MC, </a:t>
            </a:r>
            <a:r>
              <a:rPr lang="en-GB" sz="2200" dirty="0" err="1" smtClean="0"/>
              <a:t>Falcó</a:t>
            </a:r>
            <a:r>
              <a:rPr lang="en-GB" sz="2200" dirty="0" smtClean="0"/>
              <a:t> E, </a:t>
            </a:r>
            <a:r>
              <a:rPr lang="en-GB" sz="2200" dirty="0" err="1" smtClean="0"/>
              <a:t>Manzano</a:t>
            </a:r>
            <a:r>
              <a:rPr lang="en-GB" sz="2200" dirty="0" smtClean="0"/>
              <a:t> JL, Gonzalez E, Serrano R, </a:t>
            </a:r>
            <a:r>
              <a:rPr lang="en-GB" sz="2200" dirty="0" err="1" smtClean="0"/>
              <a:t>Fernández</a:t>
            </a:r>
            <a:r>
              <a:rPr lang="en-GB" sz="2200" dirty="0" smtClean="0"/>
              <a:t> E, Jorge M</a:t>
            </a:r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3718193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rgbClr val="FFFF00"/>
                </a:solidFill>
              </a:rPr>
              <a:t>Abstract 107</a:t>
            </a:r>
            <a:endParaRPr lang="nl-NL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3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550066" y="487717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NEOXH: Response</a:t>
            </a:r>
            <a:endParaRPr lang="es-ES" sz="3600" b="1" dirty="0">
              <a:solidFill>
                <a:srgbClr val="F0982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2232273"/>
            <a:ext cx="21723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Arial" pitchFamily="34" charset="0"/>
                <a:cs typeface="Arial" pitchFamily="34" charset="0"/>
              </a:rPr>
              <a:t>Clinical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response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932040" y="2160265"/>
            <a:ext cx="35253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Arial" pitchFamily="34" charset="0"/>
                <a:cs typeface="Arial" pitchFamily="34" charset="0"/>
              </a:rPr>
              <a:t>Pathological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response (n = 36)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92313"/>
            <a:ext cx="3638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64321"/>
            <a:ext cx="3714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0" y="4877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NEOXH: PFS and OS</a:t>
            </a:r>
            <a:endParaRPr lang="es-ES" sz="3600" b="1" dirty="0">
              <a:solidFill>
                <a:srgbClr val="F0982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1124744"/>
            <a:ext cx="42484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Progression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-free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survival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92080" y="1196752"/>
            <a:ext cx="24769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Overall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urvival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71600" y="3717032"/>
            <a:ext cx="19960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Arial" pitchFamily="34" charset="0"/>
                <a:cs typeface="Arial" pitchFamily="34" charset="0"/>
              </a:rPr>
              <a:t>18 </a:t>
            </a:r>
            <a:r>
              <a:rPr lang="es-ES" sz="1400" b="1" dirty="0" err="1" smtClean="0">
                <a:latin typeface="Arial" pitchFamily="34" charset="0"/>
                <a:cs typeface="Arial" pitchFamily="34" charset="0"/>
              </a:rPr>
              <a:t>months</a:t>
            </a:r>
            <a:r>
              <a:rPr lang="es-ES" sz="1400" b="1" dirty="0" smtClean="0">
                <a:latin typeface="Arial" pitchFamily="34" charset="0"/>
                <a:cs typeface="Arial" pitchFamily="34" charset="0"/>
              </a:rPr>
              <a:t> PFS: 71 %</a:t>
            </a:r>
            <a:endParaRPr lang="es-E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2627784" y="3068960"/>
            <a:ext cx="0" cy="648072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195736" y="4293096"/>
            <a:ext cx="19960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Arial" pitchFamily="34" charset="0"/>
                <a:cs typeface="Arial" pitchFamily="34" charset="0"/>
              </a:rPr>
              <a:t>24 </a:t>
            </a:r>
            <a:r>
              <a:rPr lang="es-ES" sz="1400" b="1" dirty="0" err="1" smtClean="0">
                <a:latin typeface="Arial" pitchFamily="34" charset="0"/>
                <a:cs typeface="Arial" pitchFamily="34" charset="0"/>
              </a:rPr>
              <a:t>months</a:t>
            </a:r>
            <a:r>
              <a:rPr lang="es-ES" sz="1400" b="1" dirty="0" smtClean="0">
                <a:latin typeface="Arial" pitchFamily="34" charset="0"/>
                <a:cs typeface="Arial" pitchFamily="34" charset="0"/>
              </a:rPr>
              <a:t> PFS: 60 %</a:t>
            </a:r>
            <a:endParaRPr lang="es-E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3275856" y="3429000"/>
            <a:ext cx="0" cy="864096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588224" y="3851756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24 m OS 75 %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596336" y="3059668"/>
            <a:ext cx="0" cy="792088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Rivera F, et al. </a:t>
            </a:r>
            <a:r>
              <a:rPr lang="en-US" sz="1200" b="1" i="1" dirty="0" smtClean="0"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cs typeface="Arial" panose="020B0604020202020204" pitchFamily="34" charset="0"/>
              </a:rPr>
              <a:t>Clin</a:t>
            </a:r>
            <a:r>
              <a:rPr lang="en-US" sz="1200" b="1" i="1" dirty="0"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cs typeface="Arial" panose="020B0604020202020204" pitchFamily="34" charset="0"/>
              </a:rPr>
              <a:t>.</a:t>
            </a:r>
            <a:r>
              <a:rPr lang="en-US" sz="1200" b="1" dirty="0"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cs typeface="Arial" panose="020B0604020202020204" pitchFamily="34" charset="0"/>
              </a:rPr>
              <a:t> </a:t>
            </a:r>
            <a:r>
              <a:rPr lang="en-US" sz="1200" b="1" dirty="0"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cs typeface="Arial" panose="020B0604020202020204" pitchFamily="34" charset="0"/>
              </a:rPr>
              <a:t>): Abstract 107.</a:t>
            </a:r>
            <a:endParaRPr lang="en-US" sz="1200" b="1" dirty="0">
              <a:cs typeface="Arial" panose="020B0604020202020204" pitchFamily="34" charset="0"/>
            </a:endParaRPr>
          </a:p>
        </p:txBody>
      </p:sp>
      <p:grpSp>
        <p:nvGrpSpPr>
          <p:cNvPr id="6152" name="Group 6151"/>
          <p:cNvGrpSpPr/>
          <p:nvPr/>
        </p:nvGrpSpPr>
        <p:grpSpPr>
          <a:xfrm>
            <a:off x="282495" y="1967269"/>
            <a:ext cx="4289505" cy="3965902"/>
            <a:chOff x="282495" y="1967269"/>
            <a:chExt cx="4289505" cy="3965902"/>
          </a:xfrm>
        </p:grpSpPr>
        <p:cxnSp>
          <p:nvCxnSpPr>
            <p:cNvPr id="6148" name="Straight Connector 6147"/>
            <p:cNvCxnSpPr/>
            <p:nvPr/>
          </p:nvCxnSpPr>
          <p:spPr>
            <a:xfrm>
              <a:off x="1032914" y="3754108"/>
              <a:ext cx="337622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952564" y="2119756"/>
              <a:ext cx="0" cy="32644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936844" y="5383750"/>
              <a:ext cx="3563148" cy="43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0136" y="5260640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0.0</a:t>
              </a:r>
              <a:endParaRPr lang="en-US" sz="1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9604" y="4437057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0.25</a:t>
              </a:r>
              <a:endParaRPr lang="en-US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8736" y="54452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5656" y="54452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6</a:t>
              </a:r>
              <a:endParaRPr lang="en-US" sz="1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79712" y="5445224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12</a:t>
              </a:r>
              <a:endParaRPr lang="en-US" sz="1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57274" y="5445224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18</a:t>
              </a:r>
              <a:endParaRPr lang="en-US" sz="1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94142" y="544072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24</a:t>
              </a:r>
              <a:endParaRPr lang="en-US" sz="1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70206" y="544072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30</a:t>
              </a:r>
              <a:endParaRPr lang="en-US" sz="1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46270" y="5445224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36</a:t>
              </a:r>
              <a:endParaRPr 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6716" y="501711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36</a:t>
              </a:r>
              <a:endParaRPr lang="en-US" sz="1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3379" y="501711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26</a:t>
              </a:r>
              <a:endParaRPr lang="en-US" sz="1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7692" y="501711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24</a:t>
              </a:r>
              <a:endParaRPr lang="en-US" sz="1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55254" y="501711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22</a:t>
              </a:r>
              <a:endParaRPr 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08163" y="501262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10962" y="501262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</a:t>
              </a:r>
              <a:endParaRPr lang="en-US" sz="1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76332" y="50171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9604" y="3628849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0.50</a:t>
              </a:r>
              <a:endParaRPr 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4870" y="2801833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0.75</a:t>
              </a:r>
              <a:endParaRPr lang="en-US" sz="1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0136" y="2034113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1.00</a:t>
              </a:r>
              <a:endParaRPr lang="en-US" sz="10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927098" y="4537308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22452" y="3731248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22452" y="2916056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922452" y="2109452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21340" y="4766400"/>
              <a:ext cx="1021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Patient at risk</a:t>
              </a:r>
              <a:endParaRPr lang="en-US" sz="1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29109" y="5686950"/>
              <a:ext cx="19880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Time Since Inclusion, months</a:t>
              </a:r>
              <a:endParaRPr lang="en-US" sz="1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2495" y="3234364"/>
              <a:ext cx="338554" cy="104451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000" b="1" dirty="0" smtClean="0"/>
                <a:t>DFS Probability</a:t>
              </a:r>
              <a:endParaRPr lang="en-US" sz="10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0800000">
              <a:off x="1032914" y="5388396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1598284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158295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2710487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282459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3842470" y="5383749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4394662" y="5383749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07704" y="2204864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Subjects</a:t>
              </a:r>
            </a:p>
            <a:p>
              <a:pPr algn="ctr"/>
              <a:r>
                <a:rPr lang="en-US" sz="800" b="1" dirty="0" smtClean="0"/>
                <a:t>36</a:t>
              </a:r>
              <a:endParaRPr lang="en-US" sz="8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3780" y="2204864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Event</a:t>
              </a:r>
            </a:p>
            <a:p>
              <a:pPr algn="ctr"/>
              <a:r>
                <a:rPr lang="en-US" sz="800" b="1" dirty="0" smtClean="0"/>
                <a:t>36.1% (13)</a:t>
              </a:r>
              <a:endParaRPr lang="en-US" sz="8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89844" y="2204864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Censored</a:t>
              </a:r>
            </a:p>
            <a:p>
              <a:pPr algn="ctr"/>
              <a:r>
                <a:rPr lang="en-US" sz="800" b="1" dirty="0" smtClean="0"/>
                <a:t>63.9% (23)</a:t>
              </a:r>
              <a:endParaRPr lang="en-US" sz="8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90879" y="2204864"/>
              <a:ext cx="973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Median (CI 95%)</a:t>
              </a:r>
            </a:p>
            <a:p>
              <a:pPr algn="ctr"/>
              <a:r>
                <a:rPr lang="en-US" sz="800" b="1" dirty="0" smtClean="0"/>
                <a:t>NA (21.9, NA)</a:t>
              </a:r>
              <a:endParaRPr lang="en-US" sz="800" b="1" dirty="0"/>
            </a:p>
          </p:txBody>
        </p:sp>
        <p:grpSp>
          <p:nvGrpSpPr>
            <p:cNvPr id="6149" name="Group 6148"/>
            <p:cNvGrpSpPr/>
            <p:nvPr/>
          </p:nvGrpSpPr>
          <p:grpSpPr>
            <a:xfrm>
              <a:off x="1682188" y="1967269"/>
              <a:ext cx="1737684" cy="215444"/>
              <a:chOff x="1682188" y="1873340"/>
              <a:chExt cx="1737684" cy="215444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682188" y="1873340"/>
                <a:ext cx="7473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+ Censored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832852" y="1873340"/>
                <a:ext cx="5870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Survival</a:t>
                </a:r>
              </a:p>
            </p:txBody>
          </p:sp>
          <p:cxnSp>
            <p:nvCxnSpPr>
              <p:cNvPr id="6144" name="Straight Connector 6143"/>
              <p:cNvCxnSpPr/>
              <p:nvPr/>
            </p:nvCxnSpPr>
            <p:spPr>
              <a:xfrm>
                <a:off x="2541025" y="1965980"/>
                <a:ext cx="3108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45" name="Freeform 6144"/>
            <p:cNvSpPr/>
            <p:nvPr/>
          </p:nvSpPr>
          <p:spPr>
            <a:xfrm>
              <a:off x="951480" y="2128804"/>
              <a:ext cx="3359263" cy="1287133"/>
            </a:xfrm>
            <a:custGeom>
              <a:avLst/>
              <a:gdLst>
                <a:gd name="connsiteX0" fmla="*/ 0 w 3347357"/>
                <a:gd name="connsiteY0" fmla="*/ 0 h 1293223"/>
                <a:gd name="connsiteX1" fmla="*/ 3347357 w 3347357"/>
                <a:gd name="connsiteY1" fmla="*/ 1293223 h 1293223"/>
                <a:gd name="connsiteX2" fmla="*/ 3347357 w 3347357"/>
                <a:gd name="connsiteY2" fmla="*/ 1293223 h 1293223"/>
                <a:gd name="connsiteX0" fmla="*/ 0 w 3359263"/>
                <a:gd name="connsiteY0" fmla="*/ 0 h 1283698"/>
                <a:gd name="connsiteX1" fmla="*/ 3359263 w 3359263"/>
                <a:gd name="connsiteY1" fmla="*/ 1283698 h 1283698"/>
                <a:gd name="connsiteX2" fmla="*/ 3359263 w 3359263"/>
                <a:gd name="connsiteY2" fmla="*/ 1283698 h 1283698"/>
                <a:gd name="connsiteX0" fmla="*/ 0 w 3359263"/>
                <a:gd name="connsiteY0" fmla="*/ 3435 h 1287133"/>
                <a:gd name="connsiteX1" fmla="*/ 260576 w 3359263"/>
                <a:gd name="connsiteY1" fmla="*/ 33 h 1287133"/>
                <a:gd name="connsiteX2" fmla="*/ 3359263 w 3359263"/>
                <a:gd name="connsiteY2" fmla="*/ 1287133 h 1287133"/>
                <a:gd name="connsiteX3" fmla="*/ 3359263 w 3359263"/>
                <a:gd name="connsiteY3" fmla="*/ 1287133 h 1287133"/>
                <a:gd name="connsiteX0" fmla="*/ 0 w 3359263"/>
                <a:gd name="connsiteY0" fmla="*/ 3435 h 1287133"/>
                <a:gd name="connsiteX1" fmla="*/ 260576 w 3359263"/>
                <a:gd name="connsiteY1" fmla="*/ 33 h 1287133"/>
                <a:gd name="connsiteX2" fmla="*/ 253433 w 3359263"/>
                <a:gd name="connsiteY2" fmla="*/ 90521 h 1287133"/>
                <a:gd name="connsiteX3" fmla="*/ 3359263 w 3359263"/>
                <a:gd name="connsiteY3" fmla="*/ 1287133 h 1287133"/>
                <a:gd name="connsiteX4" fmla="*/ 3359263 w 3359263"/>
                <a:gd name="connsiteY4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3359263 w 3359263"/>
                <a:gd name="connsiteY3" fmla="*/ 1287133 h 1287133"/>
                <a:gd name="connsiteX4" fmla="*/ 3359263 w 3359263"/>
                <a:gd name="connsiteY4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3359263 w 3359263"/>
                <a:gd name="connsiteY4" fmla="*/ 1287133 h 1287133"/>
                <a:gd name="connsiteX5" fmla="*/ 3359263 w 3359263"/>
                <a:gd name="connsiteY5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359263 w 3359263"/>
                <a:gd name="connsiteY5" fmla="*/ 1287133 h 1287133"/>
                <a:gd name="connsiteX6" fmla="*/ 3359263 w 3359263"/>
                <a:gd name="connsiteY6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05820 w 3359263"/>
                <a:gd name="connsiteY5" fmla="*/ 176246 h 1287133"/>
                <a:gd name="connsiteX6" fmla="*/ 3359263 w 3359263"/>
                <a:gd name="connsiteY6" fmla="*/ 1287133 h 1287133"/>
                <a:gd name="connsiteX7" fmla="*/ 3359263 w 3359263"/>
                <a:gd name="connsiteY7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05820 w 3359263"/>
                <a:gd name="connsiteY5" fmla="*/ 176246 h 1287133"/>
                <a:gd name="connsiteX6" fmla="*/ 310583 w 3359263"/>
                <a:gd name="connsiteY6" fmla="*/ 278640 h 1287133"/>
                <a:gd name="connsiteX7" fmla="*/ 3359263 w 3359263"/>
                <a:gd name="connsiteY7" fmla="*/ 1287133 h 1287133"/>
                <a:gd name="connsiteX8" fmla="*/ 3359263 w 3359263"/>
                <a:gd name="connsiteY8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78627 h 1287133"/>
                <a:gd name="connsiteX6" fmla="*/ 310583 w 3359263"/>
                <a:gd name="connsiteY6" fmla="*/ 278640 h 1287133"/>
                <a:gd name="connsiteX7" fmla="*/ 3359263 w 3359263"/>
                <a:gd name="connsiteY7" fmla="*/ 1287133 h 1287133"/>
                <a:gd name="connsiteX8" fmla="*/ 3359263 w 3359263"/>
                <a:gd name="connsiteY8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78627 h 1287133"/>
                <a:gd name="connsiteX6" fmla="*/ 310583 w 3359263"/>
                <a:gd name="connsiteY6" fmla="*/ 278640 h 1287133"/>
                <a:gd name="connsiteX7" fmla="*/ 3359263 w 3359263"/>
                <a:gd name="connsiteY7" fmla="*/ 1287133 h 1287133"/>
                <a:gd name="connsiteX8" fmla="*/ 3359263 w 3359263"/>
                <a:gd name="connsiteY8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43920 w 3359263"/>
                <a:gd name="connsiteY5" fmla="*/ 195296 h 1287133"/>
                <a:gd name="connsiteX6" fmla="*/ 310583 w 3359263"/>
                <a:gd name="connsiteY6" fmla="*/ 278640 h 1287133"/>
                <a:gd name="connsiteX7" fmla="*/ 3359263 w 3359263"/>
                <a:gd name="connsiteY7" fmla="*/ 1287133 h 1287133"/>
                <a:gd name="connsiteX8" fmla="*/ 3359263 w 3359263"/>
                <a:gd name="connsiteY8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43920 w 3359263"/>
                <a:gd name="connsiteY5" fmla="*/ 195296 h 1287133"/>
                <a:gd name="connsiteX6" fmla="*/ 310583 w 3359263"/>
                <a:gd name="connsiteY6" fmla="*/ 278640 h 1287133"/>
                <a:gd name="connsiteX7" fmla="*/ 3359263 w 3359263"/>
                <a:gd name="connsiteY7" fmla="*/ 1287133 h 1287133"/>
                <a:gd name="connsiteX8" fmla="*/ 3359263 w 3359263"/>
                <a:gd name="connsiteY8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359263 w 3359263"/>
                <a:gd name="connsiteY7" fmla="*/ 1287133 h 1287133"/>
                <a:gd name="connsiteX8" fmla="*/ 3359263 w 3359263"/>
                <a:gd name="connsiteY8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359263 w 3359263"/>
                <a:gd name="connsiteY8" fmla="*/ 1287133 h 1287133"/>
                <a:gd name="connsiteX9" fmla="*/ 3359263 w 3359263"/>
                <a:gd name="connsiteY9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81034 h 1287133"/>
                <a:gd name="connsiteX9" fmla="*/ 3359263 w 3359263"/>
                <a:gd name="connsiteY9" fmla="*/ 1287133 h 1287133"/>
                <a:gd name="connsiteX10" fmla="*/ 3359263 w 3359263"/>
                <a:gd name="connsiteY10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81034 h 1287133"/>
                <a:gd name="connsiteX9" fmla="*/ 465364 w 3359263"/>
                <a:gd name="connsiteY9" fmla="*/ 373890 h 1287133"/>
                <a:gd name="connsiteX10" fmla="*/ 3359263 w 3359263"/>
                <a:gd name="connsiteY10" fmla="*/ 1287133 h 1287133"/>
                <a:gd name="connsiteX11" fmla="*/ 3359263 w 3359263"/>
                <a:gd name="connsiteY11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81034 h 1287133"/>
                <a:gd name="connsiteX9" fmla="*/ 465364 w 3359263"/>
                <a:gd name="connsiteY9" fmla="*/ 373890 h 1287133"/>
                <a:gd name="connsiteX10" fmla="*/ 479651 w 3359263"/>
                <a:gd name="connsiteY10" fmla="*/ 459615 h 1287133"/>
                <a:gd name="connsiteX11" fmla="*/ 3359263 w 3359263"/>
                <a:gd name="connsiteY11" fmla="*/ 1287133 h 1287133"/>
                <a:gd name="connsiteX12" fmla="*/ 3359263 w 3359263"/>
                <a:gd name="connsiteY12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81034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3359263 w 3359263"/>
                <a:gd name="connsiteY11" fmla="*/ 1287133 h 1287133"/>
                <a:gd name="connsiteX12" fmla="*/ 3359263 w 3359263"/>
                <a:gd name="connsiteY12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3359263 w 3359263"/>
                <a:gd name="connsiteY11" fmla="*/ 1287133 h 1287133"/>
                <a:gd name="connsiteX12" fmla="*/ 3359263 w 3359263"/>
                <a:gd name="connsiteY12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3359263 w 3359263"/>
                <a:gd name="connsiteY12" fmla="*/ 1287133 h 1287133"/>
                <a:gd name="connsiteX13" fmla="*/ 3359263 w 3359263"/>
                <a:gd name="connsiteY13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3359263 w 3359263"/>
                <a:gd name="connsiteY13" fmla="*/ 1287133 h 1287133"/>
                <a:gd name="connsiteX14" fmla="*/ 3359263 w 3359263"/>
                <a:gd name="connsiteY14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3359263 w 3359263"/>
                <a:gd name="connsiteY14" fmla="*/ 1287133 h 1287133"/>
                <a:gd name="connsiteX15" fmla="*/ 3359263 w 3359263"/>
                <a:gd name="connsiteY15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3359263 w 3359263"/>
                <a:gd name="connsiteY15" fmla="*/ 1287133 h 1287133"/>
                <a:gd name="connsiteX16" fmla="*/ 3359263 w 3359263"/>
                <a:gd name="connsiteY16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3359263 w 3359263"/>
                <a:gd name="connsiteY16" fmla="*/ 1287133 h 1287133"/>
                <a:gd name="connsiteX17" fmla="*/ 3359263 w 3359263"/>
                <a:gd name="connsiteY17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3359263 w 3359263"/>
                <a:gd name="connsiteY17" fmla="*/ 1287133 h 1287133"/>
                <a:gd name="connsiteX18" fmla="*/ 3359263 w 3359263"/>
                <a:gd name="connsiteY18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3359263 w 3359263"/>
                <a:gd name="connsiteY18" fmla="*/ 1287133 h 1287133"/>
                <a:gd name="connsiteX19" fmla="*/ 3359263 w 3359263"/>
                <a:gd name="connsiteY19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3359263 w 3359263"/>
                <a:gd name="connsiteY19" fmla="*/ 1287133 h 1287133"/>
                <a:gd name="connsiteX20" fmla="*/ 3359263 w 3359263"/>
                <a:gd name="connsiteY20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3359263 w 3359263"/>
                <a:gd name="connsiteY20" fmla="*/ 1287133 h 1287133"/>
                <a:gd name="connsiteX21" fmla="*/ 3359263 w 3359263"/>
                <a:gd name="connsiteY21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3359263 w 3359263"/>
                <a:gd name="connsiteY21" fmla="*/ 1287133 h 1287133"/>
                <a:gd name="connsiteX22" fmla="*/ 3359263 w 3359263"/>
                <a:gd name="connsiteY22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3359263 w 3359263"/>
                <a:gd name="connsiteY22" fmla="*/ 1287133 h 1287133"/>
                <a:gd name="connsiteX23" fmla="*/ 3359263 w 3359263"/>
                <a:gd name="connsiteY23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2167958 w 3359263"/>
                <a:gd name="connsiteY22" fmla="*/ 1164465 h 1287133"/>
                <a:gd name="connsiteX23" fmla="*/ 3359263 w 3359263"/>
                <a:gd name="connsiteY23" fmla="*/ 1287133 h 1287133"/>
                <a:gd name="connsiteX24" fmla="*/ 3359263 w 3359263"/>
                <a:gd name="connsiteY24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2167958 w 3359263"/>
                <a:gd name="connsiteY22" fmla="*/ 1164465 h 1287133"/>
                <a:gd name="connsiteX23" fmla="*/ 2294164 w 3359263"/>
                <a:gd name="connsiteY23" fmla="*/ 1166846 h 1287133"/>
                <a:gd name="connsiteX24" fmla="*/ 3359263 w 3359263"/>
                <a:gd name="connsiteY24" fmla="*/ 1287133 h 1287133"/>
                <a:gd name="connsiteX25" fmla="*/ 3359263 w 3359263"/>
                <a:gd name="connsiteY25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2167958 w 3359263"/>
                <a:gd name="connsiteY22" fmla="*/ 1164465 h 1287133"/>
                <a:gd name="connsiteX23" fmla="*/ 2294164 w 3359263"/>
                <a:gd name="connsiteY23" fmla="*/ 1166846 h 1287133"/>
                <a:gd name="connsiteX24" fmla="*/ 2294164 w 3359263"/>
                <a:gd name="connsiteY24" fmla="*/ 1274002 h 1287133"/>
                <a:gd name="connsiteX25" fmla="*/ 3359263 w 3359263"/>
                <a:gd name="connsiteY25" fmla="*/ 1287133 h 1287133"/>
                <a:gd name="connsiteX26" fmla="*/ 3359263 w 3359263"/>
                <a:gd name="connsiteY26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2167958 w 3359263"/>
                <a:gd name="connsiteY22" fmla="*/ 1164465 h 1287133"/>
                <a:gd name="connsiteX23" fmla="*/ 2294164 w 3359263"/>
                <a:gd name="connsiteY23" fmla="*/ 1166846 h 1287133"/>
                <a:gd name="connsiteX24" fmla="*/ 2296545 w 3359263"/>
                <a:gd name="connsiteY24" fmla="*/ 1278765 h 1287133"/>
                <a:gd name="connsiteX25" fmla="*/ 3359263 w 3359263"/>
                <a:gd name="connsiteY25" fmla="*/ 1287133 h 1287133"/>
                <a:gd name="connsiteX26" fmla="*/ 3359263 w 3359263"/>
                <a:gd name="connsiteY26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9289 w 3359263"/>
                <a:gd name="connsiteY18" fmla="*/ 959677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2167958 w 3359263"/>
                <a:gd name="connsiteY22" fmla="*/ 1164465 h 1287133"/>
                <a:gd name="connsiteX23" fmla="*/ 2294164 w 3359263"/>
                <a:gd name="connsiteY23" fmla="*/ 1166846 h 1287133"/>
                <a:gd name="connsiteX24" fmla="*/ 2296545 w 3359263"/>
                <a:gd name="connsiteY24" fmla="*/ 1278765 h 1287133"/>
                <a:gd name="connsiteX25" fmla="*/ 3359263 w 3359263"/>
                <a:gd name="connsiteY25" fmla="*/ 1287133 h 1287133"/>
                <a:gd name="connsiteX26" fmla="*/ 3359263 w 3359263"/>
                <a:gd name="connsiteY26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2146 w 3359263"/>
                <a:gd name="connsiteY18" fmla="*/ 947771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2167958 w 3359263"/>
                <a:gd name="connsiteY22" fmla="*/ 1164465 h 1287133"/>
                <a:gd name="connsiteX23" fmla="*/ 2294164 w 3359263"/>
                <a:gd name="connsiteY23" fmla="*/ 1166846 h 1287133"/>
                <a:gd name="connsiteX24" fmla="*/ 2296545 w 3359263"/>
                <a:gd name="connsiteY24" fmla="*/ 1278765 h 1287133"/>
                <a:gd name="connsiteX25" fmla="*/ 3359263 w 3359263"/>
                <a:gd name="connsiteY25" fmla="*/ 1287133 h 1287133"/>
                <a:gd name="connsiteX26" fmla="*/ 3359263 w 3359263"/>
                <a:gd name="connsiteY26" fmla="*/ 1287133 h 1287133"/>
                <a:gd name="connsiteX0" fmla="*/ 0 w 3359263"/>
                <a:gd name="connsiteY0" fmla="*/ 3435 h 1287133"/>
                <a:gd name="connsiteX1" fmla="*/ 251051 w 3359263"/>
                <a:gd name="connsiteY1" fmla="*/ 33 h 1287133"/>
                <a:gd name="connsiteX2" fmla="*/ 253433 w 3359263"/>
                <a:gd name="connsiteY2" fmla="*/ 90521 h 1287133"/>
                <a:gd name="connsiteX3" fmla="*/ 293914 w 3359263"/>
                <a:gd name="connsiteY3" fmla="*/ 85759 h 1287133"/>
                <a:gd name="connsiteX4" fmla="*/ 298676 w 3359263"/>
                <a:gd name="connsiteY4" fmla="*/ 181009 h 1287133"/>
                <a:gd name="connsiteX5" fmla="*/ 310582 w 3359263"/>
                <a:gd name="connsiteY5" fmla="*/ 181009 h 1287133"/>
                <a:gd name="connsiteX6" fmla="*/ 310583 w 3359263"/>
                <a:gd name="connsiteY6" fmla="*/ 278640 h 1287133"/>
                <a:gd name="connsiteX7" fmla="*/ 355826 w 3359263"/>
                <a:gd name="connsiteY7" fmla="*/ 273877 h 1287133"/>
                <a:gd name="connsiteX8" fmla="*/ 358208 w 3359263"/>
                <a:gd name="connsiteY8" fmla="*/ 373890 h 1287133"/>
                <a:gd name="connsiteX9" fmla="*/ 465364 w 3359263"/>
                <a:gd name="connsiteY9" fmla="*/ 373890 h 1287133"/>
                <a:gd name="connsiteX10" fmla="*/ 472507 w 3359263"/>
                <a:gd name="connsiteY10" fmla="*/ 459615 h 1287133"/>
                <a:gd name="connsiteX11" fmla="*/ 477270 w 3359263"/>
                <a:gd name="connsiteY11" fmla="*/ 457234 h 1287133"/>
                <a:gd name="connsiteX12" fmla="*/ 482033 w 3359263"/>
                <a:gd name="connsiteY12" fmla="*/ 559627 h 1287133"/>
                <a:gd name="connsiteX13" fmla="*/ 484414 w 3359263"/>
                <a:gd name="connsiteY13" fmla="*/ 562009 h 1287133"/>
                <a:gd name="connsiteX14" fmla="*/ 491558 w 3359263"/>
                <a:gd name="connsiteY14" fmla="*/ 740602 h 1287133"/>
                <a:gd name="connsiteX15" fmla="*/ 972570 w 3359263"/>
                <a:gd name="connsiteY15" fmla="*/ 742984 h 1287133"/>
                <a:gd name="connsiteX16" fmla="*/ 982095 w 3359263"/>
                <a:gd name="connsiteY16" fmla="*/ 857284 h 1287133"/>
                <a:gd name="connsiteX17" fmla="*/ 1382145 w 3359263"/>
                <a:gd name="connsiteY17" fmla="*/ 850140 h 1287133"/>
                <a:gd name="connsiteX18" fmla="*/ 1382146 w 3359263"/>
                <a:gd name="connsiteY18" fmla="*/ 947771 h 1287133"/>
                <a:gd name="connsiteX19" fmla="*/ 2127476 w 3359263"/>
                <a:gd name="connsiteY19" fmla="*/ 947771 h 1287133"/>
                <a:gd name="connsiteX20" fmla="*/ 2127476 w 3359263"/>
                <a:gd name="connsiteY20" fmla="*/ 1043021 h 1287133"/>
                <a:gd name="connsiteX21" fmla="*/ 2158433 w 3359263"/>
                <a:gd name="connsiteY21" fmla="*/ 1045402 h 1287133"/>
                <a:gd name="connsiteX22" fmla="*/ 2167958 w 3359263"/>
                <a:gd name="connsiteY22" fmla="*/ 1164465 h 1287133"/>
                <a:gd name="connsiteX23" fmla="*/ 2294164 w 3359263"/>
                <a:gd name="connsiteY23" fmla="*/ 1166846 h 1287133"/>
                <a:gd name="connsiteX24" fmla="*/ 2296545 w 3359263"/>
                <a:gd name="connsiteY24" fmla="*/ 1278765 h 1287133"/>
                <a:gd name="connsiteX25" fmla="*/ 3359263 w 3359263"/>
                <a:gd name="connsiteY25" fmla="*/ 1287133 h 1287133"/>
                <a:gd name="connsiteX26" fmla="*/ 3359263 w 3359263"/>
                <a:gd name="connsiteY26" fmla="*/ 1287133 h 128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9263" h="1287133">
                  <a:moveTo>
                    <a:pt x="0" y="3435"/>
                  </a:moveTo>
                  <a:cubicBezTo>
                    <a:pt x="3515" y="3888"/>
                    <a:pt x="247536" y="-420"/>
                    <a:pt x="251051" y="33"/>
                  </a:cubicBezTo>
                  <a:cubicBezTo>
                    <a:pt x="253432" y="827"/>
                    <a:pt x="251052" y="89727"/>
                    <a:pt x="253433" y="90521"/>
                  </a:cubicBezTo>
                  <a:cubicBezTo>
                    <a:pt x="258195" y="90521"/>
                    <a:pt x="289152" y="85759"/>
                    <a:pt x="293914" y="85759"/>
                  </a:cubicBezTo>
                  <a:cubicBezTo>
                    <a:pt x="296295" y="87346"/>
                    <a:pt x="296295" y="179422"/>
                    <a:pt x="298676" y="181009"/>
                  </a:cubicBezTo>
                  <a:lnTo>
                    <a:pt x="310582" y="181009"/>
                  </a:lnTo>
                  <a:cubicBezTo>
                    <a:pt x="310582" y="214347"/>
                    <a:pt x="310583" y="245302"/>
                    <a:pt x="310583" y="278640"/>
                  </a:cubicBezTo>
                  <a:cubicBezTo>
                    <a:pt x="313758" y="277846"/>
                    <a:pt x="352651" y="274671"/>
                    <a:pt x="355826" y="273877"/>
                  </a:cubicBezTo>
                  <a:cubicBezTo>
                    <a:pt x="358207" y="275465"/>
                    <a:pt x="355827" y="372302"/>
                    <a:pt x="358208" y="373890"/>
                  </a:cubicBezTo>
                  <a:cubicBezTo>
                    <a:pt x="361383" y="374684"/>
                    <a:pt x="462189" y="373096"/>
                    <a:pt x="465364" y="373890"/>
                  </a:cubicBezTo>
                  <a:cubicBezTo>
                    <a:pt x="472508" y="376271"/>
                    <a:pt x="465363" y="457234"/>
                    <a:pt x="472507" y="459615"/>
                  </a:cubicBezTo>
                  <a:cubicBezTo>
                    <a:pt x="476476" y="459615"/>
                    <a:pt x="473301" y="457234"/>
                    <a:pt x="477270" y="457234"/>
                  </a:cubicBezTo>
                  <a:cubicBezTo>
                    <a:pt x="482033" y="458821"/>
                    <a:pt x="477270" y="558040"/>
                    <a:pt x="482033" y="559627"/>
                  </a:cubicBezTo>
                  <a:cubicBezTo>
                    <a:pt x="484414" y="560421"/>
                    <a:pt x="482033" y="561215"/>
                    <a:pt x="484414" y="562009"/>
                  </a:cubicBezTo>
                  <a:cubicBezTo>
                    <a:pt x="491558" y="565184"/>
                    <a:pt x="484414" y="737427"/>
                    <a:pt x="491558" y="740602"/>
                  </a:cubicBezTo>
                  <a:cubicBezTo>
                    <a:pt x="501877" y="742983"/>
                    <a:pt x="962251" y="740603"/>
                    <a:pt x="972570" y="742984"/>
                  </a:cubicBezTo>
                  <a:cubicBezTo>
                    <a:pt x="978920" y="742984"/>
                    <a:pt x="975745" y="857284"/>
                    <a:pt x="982095" y="857284"/>
                  </a:cubicBezTo>
                  <a:cubicBezTo>
                    <a:pt x="990826" y="858078"/>
                    <a:pt x="1373414" y="849346"/>
                    <a:pt x="1382145" y="850140"/>
                  </a:cubicBezTo>
                  <a:cubicBezTo>
                    <a:pt x="1382145" y="882684"/>
                    <a:pt x="1382146" y="915227"/>
                    <a:pt x="1382146" y="947771"/>
                  </a:cubicBezTo>
                  <a:cubicBezTo>
                    <a:pt x="1413896" y="950946"/>
                    <a:pt x="2095726" y="944596"/>
                    <a:pt x="2127476" y="947771"/>
                  </a:cubicBezTo>
                  <a:cubicBezTo>
                    <a:pt x="2130651" y="949359"/>
                    <a:pt x="2124301" y="1041433"/>
                    <a:pt x="2127476" y="1043021"/>
                  </a:cubicBezTo>
                  <a:cubicBezTo>
                    <a:pt x="2130651" y="1043021"/>
                    <a:pt x="2155258" y="1045402"/>
                    <a:pt x="2158433" y="1045402"/>
                  </a:cubicBezTo>
                  <a:cubicBezTo>
                    <a:pt x="2163195" y="1046196"/>
                    <a:pt x="2163196" y="1163671"/>
                    <a:pt x="2167958" y="1164465"/>
                  </a:cubicBezTo>
                  <a:cubicBezTo>
                    <a:pt x="2183039" y="1164465"/>
                    <a:pt x="2279083" y="1166846"/>
                    <a:pt x="2294164" y="1166846"/>
                  </a:cubicBezTo>
                  <a:cubicBezTo>
                    <a:pt x="2294958" y="1204152"/>
                    <a:pt x="2295751" y="1241459"/>
                    <a:pt x="2296545" y="1278765"/>
                  </a:cubicBezTo>
                  <a:lnTo>
                    <a:pt x="3359263" y="1287133"/>
                  </a:lnTo>
                  <a:lnTo>
                    <a:pt x="3359263" y="1287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10800000">
              <a:off x="1501847" y="2838409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0800000">
              <a:off x="1619672" y="2838409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0800000">
              <a:off x="3179342" y="3256600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0800000">
              <a:off x="3240023" y="3256600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2339752" y="3046579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1" name="Group 6150"/>
            <p:cNvGrpSpPr/>
            <p:nvPr/>
          </p:nvGrpSpPr>
          <p:grpSpPr>
            <a:xfrm>
              <a:off x="3257007" y="3392996"/>
              <a:ext cx="1028006" cy="54864"/>
              <a:chOff x="3257007" y="3392996"/>
              <a:chExt cx="1028006" cy="54864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rot="10800000">
                <a:off x="3529398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rot="10800000">
                <a:off x="3566269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0800000">
                <a:off x="4285013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0800000">
                <a:off x="3477594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0800000">
                <a:off x="3426750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0800000">
                <a:off x="3381776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0800000">
                <a:off x="3347864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0800000">
                <a:off x="3318714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0800000">
                <a:off x="3284802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0800000">
                <a:off x="3257007" y="3392996"/>
                <a:ext cx="0" cy="54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53" name="Group 6152"/>
          <p:cNvGrpSpPr/>
          <p:nvPr/>
        </p:nvGrpSpPr>
        <p:grpSpPr>
          <a:xfrm>
            <a:off x="4644008" y="1967269"/>
            <a:ext cx="4243513" cy="3965902"/>
            <a:chOff x="4644008" y="1967269"/>
            <a:chExt cx="4243513" cy="396590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5268085" y="2119756"/>
              <a:ext cx="0" cy="32644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2365" y="5369682"/>
              <a:ext cx="35631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883817" y="5260640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0.0</a:t>
              </a:r>
              <a:endParaRPr lang="en-US" sz="1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3285" y="4478923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0.25</a:t>
              </a:r>
              <a:endParaRPr lang="en-US" sz="1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24257" y="54452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91177" y="54452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6</a:t>
              </a:r>
              <a:endParaRPr 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95233" y="5445224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12</a:t>
              </a:r>
              <a:endParaRPr 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72795" y="5445224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18</a:t>
              </a:r>
              <a:endParaRPr lang="en-US" sz="1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09663" y="544072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24</a:t>
              </a:r>
              <a:endParaRPr lang="en-US" sz="10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85727" y="544072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30</a:t>
              </a:r>
              <a:endParaRPr lang="en-US" sz="1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61791" y="5445224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36</a:t>
              </a:r>
              <a:endParaRPr lang="en-US" sz="1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22237" y="504258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36</a:t>
              </a:r>
              <a:endParaRPr lang="en-US" sz="1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18900" y="504258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26</a:t>
              </a:r>
              <a:endParaRPr lang="en-US" sz="1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93213" y="504258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24</a:t>
              </a:r>
              <a:endParaRPr 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70775" y="504258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22</a:t>
              </a:r>
              <a:endParaRPr lang="en-US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23684" y="5038092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26483" y="50380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</a:t>
              </a:r>
              <a:endParaRPr lang="en-US" sz="1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91853" y="50425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3285" y="3714227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0.50</a:t>
              </a:r>
              <a:endParaRPr lang="en-US" sz="10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78019" y="291372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0.75</a:t>
              </a:r>
              <a:endParaRPr lang="en-US" sz="10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13285" y="2174667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1.00</a:t>
              </a:r>
              <a:endParaRPr lang="en-US" sz="1000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215113" y="2276676"/>
              <a:ext cx="50366" cy="2332502"/>
              <a:chOff x="899592" y="2276676"/>
              <a:chExt cx="50366" cy="233250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rot="5400000">
                <a:off x="927098" y="4586318"/>
                <a:ext cx="0" cy="45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5400000">
                <a:off x="922452" y="3812943"/>
                <a:ext cx="0" cy="45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>
                <a:off x="922452" y="3027947"/>
                <a:ext cx="0" cy="45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5400000">
                <a:off x="922452" y="2253816"/>
                <a:ext cx="0" cy="45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236861" y="4766400"/>
              <a:ext cx="1021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Patient at risk</a:t>
              </a:r>
              <a:endParaRPr lang="en-US" sz="10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44630" y="5686950"/>
              <a:ext cx="19880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Time Since Inclusion, months</a:t>
              </a:r>
              <a:endParaRPr lang="en-US" sz="1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4008" y="3374857"/>
              <a:ext cx="338554" cy="9723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000" b="1" dirty="0" smtClean="0"/>
                <a:t>SG Probability</a:t>
              </a:r>
              <a:endParaRPr lang="en-US" sz="1000" b="1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10800000">
              <a:off x="5348435" y="5388396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5913805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6473816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7026008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>
              <a:off x="7597980" y="5383750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8157991" y="5383749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8710183" y="5383749"/>
              <a:ext cx="0" cy="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223225" y="2370366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Subjects</a:t>
              </a:r>
            </a:p>
            <a:p>
              <a:pPr algn="ctr"/>
              <a:r>
                <a:rPr lang="en-US" sz="800" b="1" dirty="0" smtClean="0"/>
                <a:t>36</a:t>
              </a:r>
              <a:endParaRPr lang="en-US" sz="8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58155" y="2370366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Event</a:t>
              </a:r>
            </a:p>
            <a:p>
              <a:pPr algn="ctr"/>
              <a:r>
                <a:rPr lang="en-US" sz="800" b="1" dirty="0" smtClean="0"/>
                <a:t>22.2% (8)</a:t>
              </a:r>
              <a:endParaRPr lang="en-US" sz="8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05365" y="2370366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Censored</a:t>
              </a:r>
            </a:p>
            <a:p>
              <a:pPr algn="ctr"/>
              <a:r>
                <a:rPr lang="en-US" sz="800" b="1" dirty="0" smtClean="0"/>
                <a:t>77.8% (28)</a:t>
              </a:r>
              <a:endParaRPr lang="en-US" sz="8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906400" y="2370366"/>
              <a:ext cx="973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u="sng" dirty="0" smtClean="0"/>
                <a:t>Median (CI 95%)</a:t>
              </a:r>
            </a:p>
            <a:p>
              <a:pPr algn="ctr"/>
              <a:r>
                <a:rPr lang="en-US" sz="800" b="1" dirty="0" smtClean="0"/>
                <a:t>NA (NA, NA)</a:t>
              </a:r>
              <a:endParaRPr lang="en-US" sz="800" b="1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6263280" y="1967269"/>
              <a:ext cx="1737684" cy="215444"/>
              <a:chOff x="1682188" y="1873340"/>
              <a:chExt cx="1737684" cy="215444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682188" y="1873340"/>
                <a:ext cx="7473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+ Censored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32852" y="1873340"/>
                <a:ext cx="5870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Survival</a:t>
                </a: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2541025" y="1965980"/>
                <a:ext cx="3108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0" name="Freeform 6149"/>
            <p:cNvSpPr/>
            <p:nvPr/>
          </p:nvSpPr>
          <p:spPr>
            <a:xfrm>
              <a:off x="5273615" y="2279771"/>
              <a:ext cx="3347049" cy="750976"/>
            </a:xfrm>
            <a:custGeom>
              <a:avLst/>
              <a:gdLst>
                <a:gd name="connsiteX0" fmla="*/ 0 w 3347049"/>
                <a:gd name="connsiteY0" fmla="*/ 0 h 747622"/>
                <a:gd name="connsiteX1" fmla="*/ 3347049 w 3347049"/>
                <a:gd name="connsiteY1" fmla="*/ 747622 h 747622"/>
                <a:gd name="connsiteX2" fmla="*/ 3347049 w 3347049"/>
                <a:gd name="connsiteY2" fmla="*/ 747622 h 747622"/>
                <a:gd name="connsiteX0" fmla="*/ 0 w 3347049"/>
                <a:gd name="connsiteY0" fmla="*/ 3400 h 751022"/>
                <a:gd name="connsiteX1" fmla="*/ 237701 w 3347049"/>
                <a:gd name="connsiteY1" fmla="*/ 46 h 751022"/>
                <a:gd name="connsiteX2" fmla="*/ 3347049 w 3347049"/>
                <a:gd name="connsiteY2" fmla="*/ 751022 h 751022"/>
                <a:gd name="connsiteX3" fmla="*/ 3347049 w 3347049"/>
                <a:gd name="connsiteY3" fmla="*/ 751022 h 751022"/>
                <a:gd name="connsiteX0" fmla="*/ 0 w 3347049"/>
                <a:gd name="connsiteY0" fmla="*/ 3400 h 751022"/>
                <a:gd name="connsiteX1" fmla="*/ 237701 w 3347049"/>
                <a:gd name="connsiteY1" fmla="*/ 46 h 751022"/>
                <a:gd name="connsiteX2" fmla="*/ 237701 w 3347049"/>
                <a:gd name="connsiteY2" fmla="*/ 89742 h 751022"/>
                <a:gd name="connsiteX3" fmla="*/ 3347049 w 3347049"/>
                <a:gd name="connsiteY3" fmla="*/ 751022 h 751022"/>
                <a:gd name="connsiteX4" fmla="*/ 3347049 w 3347049"/>
                <a:gd name="connsiteY4" fmla="*/ 751022 h 751022"/>
                <a:gd name="connsiteX0" fmla="*/ 0 w 3347049"/>
                <a:gd name="connsiteY0" fmla="*/ 3400 h 751022"/>
                <a:gd name="connsiteX1" fmla="*/ 227735 w 3347049"/>
                <a:gd name="connsiteY1" fmla="*/ 46 h 751022"/>
                <a:gd name="connsiteX2" fmla="*/ 237701 w 3347049"/>
                <a:gd name="connsiteY2" fmla="*/ 89742 h 751022"/>
                <a:gd name="connsiteX3" fmla="*/ 3347049 w 3347049"/>
                <a:gd name="connsiteY3" fmla="*/ 751022 h 751022"/>
                <a:gd name="connsiteX4" fmla="*/ 3347049 w 3347049"/>
                <a:gd name="connsiteY4" fmla="*/ 751022 h 751022"/>
                <a:gd name="connsiteX0" fmla="*/ 0 w 3347049"/>
                <a:gd name="connsiteY0" fmla="*/ 3400 h 751022"/>
                <a:gd name="connsiteX1" fmla="*/ 227735 w 3347049"/>
                <a:gd name="connsiteY1" fmla="*/ 46 h 751022"/>
                <a:gd name="connsiteX2" fmla="*/ 237701 w 3347049"/>
                <a:gd name="connsiteY2" fmla="*/ 89742 h 751022"/>
                <a:gd name="connsiteX3" fmla="*/ 270091 w 3347049"/>
                <a:gd name="connsiteY3" fmla="*/ 89742 h 751022"/>
                <a:gd name="connsiteX4" fmla="*/ 3347049 w 3347049"/>
                <a:gd name="connsiteY4" fmla="*/ 751022 h 751022"/>
                <a:gd name="connsiteX5" fmla="*/ 3347049 w 3347049"/>
                <a:gd name="connsiteY5" fmla="*/ 751022 h 751022"/>
                <a:gd name="connsiteX0" fmla="*/ 0 w 3347049"/>
                <a:gd name="connsiteY0" fmla="*/ 3400 h 751022"/>
                <a:gd name="connsiteX1" fmla="*/ 227735 w 3347049"/>
                <a:gd name="connsiteY1" fmla="*/ 46 h 751022"/>
                <a:gd name="connsiteX2" fmla="*/ 237701 w 3347049"/>
                <a:gd name="connsiteY2" fmla="*/ 89742 h 751022"/>
                <a:gd name="connsiteX3" fmla="*/ 270091 w 3347049"/>
                <a:gd name="connsiteY3" fmla="*/ 89742 h 751022"/>
                <a:gd name="connsiteX4" fmla="*/ 275074 w 3347049"/>
                <a:gd name="connsiteY4" fmla="*/ 117149 h 751022"/>
                <a:gd name="connsiteX5" fmla="*/ 3347049 w 3347049"/>
                <a:gd name="connsiteY5" fmla="*/ 751022 h 751022"/>
                <a:gd name="connsiteX6" fmla="*/ 3347049 w 3347049"/>
                <a:gd name="connsiteY6" fmla="*/ 751022 h 751022"/>
                <a:gd name="connsiteX0" fmla="*/ 0 w 3347049"/>
                <a:gd name="connsiteY0" fmla="*/ 3400 h 751022"/>
                <a:gd name="connsiteX1" fmla="*/ 227735 w 3347049"/>
                <a:gd name="connsiteY1" fmla="*/ 46 h 751022"/>
                <a:gd name="connsiteX2" fmla="*/ 237701 w 3347049"/>
                <a:gd name="connsiteY2" fmla="*/ 89742 h 751022"/>
                <a:gd name="connsiteX3" fmla="*/ 270091 w 3347049"/>
                <a:gd name="connsiteY3" fmla="*/ 89742 h 751022"/>
                <a:gd name="connsiteX4" fmla="*/ 275074 w 3347049"/>
                <a:gd name="connsiteY4" fmla="*/ 117149 h 751022"/>
                <a:gd name="connsiteX5" fmla="*/ 287532 w 3347049"/>
                <a:gd name="connsiteY5" fmla="*/ 117149 h 751022"/>
                <a:gd name="connsiteX6" fmla="*/ 3347049 w 3347049"/>
                <a:gd name="connsiteY6" fmla="*/ 751022 h 751022"/>
                <a:gd name="connsiteX7" fmla="*/ 3347049 w 3347049"/>
                <a:gd name="connsiteY7" fmla="*/ 751022 h 751022"/>
                <a:gd name="connsiteX0" fmla="*/ 0 w 3347049"/>
                <a:gd name="connsiteY0" fmla="*/ 3400 h 751022"/>
                <a:gd name="connsiteX1" fmla="*/ 227735 w 3347049"/>
                <a:gd name="connsiteY1" fmla="*/ 46 h 751022"/>
                <a:gd name="connsiteX2" fmla="*/ 237701 w 3347049"/>
                <a:gd name="connsiteY2" fmla="*/ 89742 h 751022"/>
                <a:gd name="connsiteX3" fmla="*/ 270091 w 3347049"/>
                <a:gd name="connsiteY3" fmla="*/ 89742 h 751022"/>
                <a:gd name="connsiteX4" fmla="*/ 275074 w 3347049"/>
                <a:gd name="connsiteY4" fmla="*/ 117149 h 751022"/>
                <a:gd name="connsiteX5" fmla="*/ 287532 w 3347049"/>
                <a:gd name="connsiteY5" fmla="*/ 117149 h 751022"/>
                <a:gd name="connsiteX6" fmla="*/ 280057 w 3347049"/>
                <a:gd name="connsiteY6" fmla="*/ 179438 h 751022"/>
                <a:gd name="connsiteX7" fmla="*/ 3347049 w 3347049"/>
                <a:gd name="connsiteY7" fmla="*/ 751022 h 751022"/>
                <a:gd name="connsiteX8" fmla="*/ 3347049 w 3347049"/>
                <a:gd name="connsiteY8" fmla="*/ 751022 h 751022"/>
                <a:gd name="connsiteX0" fmla="*/ 0 w 3347049"/>
                <a:gd name="connsiteY0" fmla="*/ 3400 h 751022"/>
                <a:gd name="connsiteX1" fmla="*/ 227735 w 3347049"/>
                <a:gd name="connsiteY1" fmla="*/ 46 h 751022"/>
                <a:gd name="connsiteX2" fmla="*/ 237701 w 3347049"/>
                <a:gd name="connsiteY2" fmla="*/ 89742 h 751022"/>
                <a:gd name="connsiteX3" fmla="*/ 270091 w 3347049"/>
                <a:gd name="connsiteY3" fmla="*/ 89742 h 751022"/>
                <a:gd name="connsiteX4" fmla="*/ 275074 w 3347049"/>
                <a:gd name="connsiteY4" fmla="*/ 117149 h 751022"/>
                <a:gd name="connsiteX5" fmla="*/ 287532 w 3347049"/>
                <a:gd name="connsiteY5" fmla="*/ 117149 h 751022"/>
                <a:gd name="connsiteX6" fmla="*/ 280057 w 3347049"/>
                <a:gd name="connsiteY6" fmla="*/ 179438 h 751022"/>
                <a:gd name="connsiteX7" fmla="*/ 299989 w 3347049"/>
                <a:gd name="connsiteY7" fmla="*/ 181929 h 751022"/>
                <a:gd name="connsiteX8" fmla="*/ 3347049 w 3347049"/>
                <a:gd name="connsiteY8" fmla="*/ 751022 h 751022"/>
                <a:gd name="connsiteX9" fmla="*/ 3347049 w 3347049"/>
                <a:gd name="connsiteY9" fmla="*/ 751022 h 751022"/>
                <a:gd name="connsiteX0" fmla="*/ 0 w 3347049"/>
                <a:gd name="connsiteY0" fmla="*/ 3400 h 751022"/>
                <a:gd name="connsiteX1" fmla="*/ 227735 w 3347049"/>
                <a:gd name="connsiteY1" fmla="*/ 46 h 751022"/>
                <a:gd name="connsiteX2" fmla="*/ 237701 w 3347049"/>
                <a:gd name="connsiteY2" fmla="*/ 89742 h 751022"/>
                <a:gd name="connsiteX3" fmla="*/ 270091 w 3347049"/>
                <a:gd name="connsiteY3" fmla="*/ 89742 h 751022"/>
                <a:gd name="connsiteX4" fmla="*/ 275074 w 3347049"/>
                <a:gd name="connsiteY4" fmla="*/ 117149 h 751022"/>
                <a:gd name="connsiteX5" fmla="*/ 287532 w 3347049"/>
                <a:gd name="connsiteY5" fmla="*/ 117149 h 751022"/>
                <a:gd name="connsiteX6" fmla="*/ 280057 w 3347049"/>
                <a:gd name="connsiteY6" fmla="*/ 179438 h 751022"/>
                <a:gd name="connsiteX7" fmla="*/ 299989 w 3347049"/>
                <a:gd name="connsiteY7" fmla="*/ 181929 h 751022"/>
                <a:gd name="connsiteX8" fmla="*/ 304972 w 3347049"/>
                <a:gd name="connsiteY8" fmla="*/ 266642 h 751022"/>
                <a:gd name="connsiteX9" fmla="*/ 3347049 w 3347049"/>
                <a:gd name="connsiteY9" fmla="*/ 751022 h 751022"/>
                <a:gd name="connsiteX10" fmla="*/ 3347049 w 3347049"/>
                <a:gd name="connsiteY10" fmla="*/ 751022 h 751022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7701 w 3347049"/>
                <a:gd name="connsiteY2" fmla="*/ 89696 h 750976"/>
                <a:gd name="connsiteX3" fmla="*/ 270091 w 3347049"/>
                <a:gd name="connsiteY3" fmla="*/ 89696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0057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347049 w 3347049"/>
                <a:gd name="connsiteY9" fmla="*/ 750976 h 750976"/>
                <a:gd name="connsiteX10" fmla="*/ 3347049 w 3347049"/>
                <a:gd name="connsiteY10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7701 w 3347049"/>
                <a:gd name="connsiteY2" fmla="*/ 89696 h 750976"/>
                <a:gd name="connsiteX3" fmla="*/ 270091 w 3347049"/>
                <a:gd name="connsiteY3" fmla="*/ 89696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0057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347049 w 3347049"/>
                <a:gd name="connsiteY9" fmla="*/ 750976 h 750976"/>
                <a:gd name="connsiteX10" fmla="*/ 3347049 w 3347049"/>
                <a:gd name="connsiteY10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70091 w 3347049"/>
                <a:gd name="connsiteY3" fmla="*/ 89696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0057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347049 w 3347049"/>
                <a:gd name="connsiteY9" fmla="*/ 750976 h 750976"/>
                <a:gd name="connsiteX10" fmla="*/ 3347049 w 3347049"/>
                <a:gd name="connsiteY10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0125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0057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347049 w 3347049"/>
                <a:gd name="connsiteY9" fmla="*/ 750976 h 750976"/>
                <a:gd name="connsiteX10" fmla="*/ 3347049 w 3347049"/>
                <a:gd name="connsiteY10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0057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347049 w 3347049"/>
                <a:gd name="connsiteY9" fmla="*/ 750976 h 750976"/>
                <a:gd name="connsiteX10" fmla="*/ 3347049 w 3347049"/>
                <a:gd name="connsiteY10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0057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347049 w 3347049"/>
                <a:gd name="connsiteY9" fmla="*/ 750976 h 750976"/>
                <a:gd name="connsiteX10" fmla="*/ 3347049 w 3347049"/>
                <a:gd name="connsiteY10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347049 w 3347049"/>
                <a:gd name="connsiteY9" fmla="*/ 750976 h 750976"/>
                <a:gd name="connsiteX10" fmla="*/ 3347049 w 3347049"/>
                <a:gd name="connsiteY10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347049 w 3347049"/>
                <a:gd name="connsiteY10" fmla="*/ 750976 h 750976"/>
                <a:gd name="connsiteX11" fmla="*/ 3347049 w 3347049"/>
                <a:gd name="connsiteY11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3347049 w 3347049"/>
                <a:gd name="connsiteY11" fmla="*/ 750976 h 750976"/>
                <a:gd name="connsiteX12" fmla="*/ 3347049 w 3347049"/>
                <a:gd name="connsiteY12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3347049 w 3347049"/>
                <a:gd name="connsiteY12" fmla="*/ 750976 h 750976"/>
                <a:gd name="connsiteX13" fmla="*/ 3347049 w 3347049"/>
                <a:gd name="connsiteY13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3347049 w 3347049"/>
                <a:gd name="connsiteY13" fmla="*/ 750976 h 750976"/>
                <a:gd name="connsiteX14" fmla="*/ 3347049 w 3347049"/>
                <a:gd name="connsiteY14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942810 w 3347049"/>
                <a:gd name="connsiteY13" fmla="*/ 538176 h 750976"/>
                <a:gd name="connsiteX14" fmla="*/ 3347049 w 3347049"/>
                <a:gd name="connsiteY14" fmla="*/ 750976 h 750976"/>
                <a:gd name="connsiteX15" fmla="*/ 3347049 w 3347049"/>
                <a:gd name="connsiteY15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942810 w 3347049"/>
                <a:gd name="connsiteY13" fmla="*/ 538176 h 750976"/>
                <a:gd name="connsiteX14" fmla="*/ 960251 w 3347049"/>
                <a:gd name="connsiteY14" fmla="*/ 627872 h 750976"/>
                <a:gd name="connsiteX15" fmla="*/ 3347049 w 3347049"/>
                <a:gd name="connsiteY15" fmla="*/ 750976 h 750976"/>
                <a:gd name="connsiteX16" fmla="*/ 3347049 w 3347049"/>
                <a:gd name="connsiteY16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952776 w 3347049"/>
                <a:gd name="connsiteY13" fmla="*/ 543160 h 750976"/>
                <a:gd name="connsiteX14" fmla="*/ 960251 w 3347049"/>
                <a:gd name="connsiteY14" fmla="*/ 627872 h 750976"/>
                <a:gd name="connsiteX15" fmla="*/ 3347049 w 3347049"/>
                <a:gd name="connsiteY15" fmla="*/ 750976 h 750976"/>
                <a:gd name="connsiteX16" fmla="*/ 3347049 w 3347049"/>
                <a:gd name="connsiteY16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952776 w 3347049"/>
                <a:gd name="connsiteY13" fmla="*/ 543160 h 750976"/>
                <a:gd name="connsiteX14" fmla="*/ 965234 w 3347049"/>
                <a:gd name="connsiteY14" fmla="*/ 637838 h 750976"/>
                <a:gd name="connsiteX15" fmla="*/ 3347049 w 3347049"/>
                <a:gd name="connsiteY15" fmla="*/ 750976 h 750976"/>
                <a:gd name="connsiteX16" fmla="*/ 3347049 w 3347049"/>
                <a:gd name="connsiteY16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952776 w 3347049"/>
                <a:gd name="connsiteY13" fmla="*/ 543160 h 750976"/>
                <a:gd name="connsiteX14" fmla="*/ 965234 w 3347049"/>
                <a:gd name="connsiteY14" fmla="*/ 637838 h 750976"/>
                <a:gd name="connsiteX15" fmla="*/ 1361391 w 3347049"/>
                <a:gd name="connsiteY15" fmla="*/ 632855 h 750976"/>
                <a:gd name="connsiteX16" fmla="*/ 3347049 w 3347049"/>
                <a:gd name="connsiteY16" fmla="*/ 750976 h 750976"/>
                <a:gd name="connsiteX17" fmla="*/ 3347049 w 3347049"/>
                <a:gd name="connsiteY17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952776 w 3347049"/>
                <a:gd name="connsiteY13" fmla="*/ 543160 h 750976"/>
                <a:gd name="connsiteX14" fmla="*/ 965234 w 3347049"/>
                <a:gd name="connsiteY14" fmla="*/ 637838 h 750976"/>
                <a:gd name="connsiteX15" fmla="*/ 1361391 w 3347049"/>
                <a:gd name="connsiteY15" fmla="*/ 632855 h 750976"/>
                <a:gd name="connsiteX16" fmla="*/ 1376340 w 3347049"/>
                <a:gd name="connsiteY16" fmla="*/ 747466 h 750976"/>
                <a:gd name="connsiteX17" fmla="*/ 3347049 w 3347049"/>
                <a:gd name="connsiteY17" fmla="*/ 750976 h 750976"/>
                <a:gd name="connsiteX18" fmla="*/ 3347049 w 3347049"/>
                <a:gd name="connsiteY18" fmla="*/ 750976 h 750976"/>
                <a:gd name="connsiteX0" fmla="*/ 0 w 3347049"/>
                <a:gd name="connsiteY0" fmla="*/ 3354 h 750976"/>
                <a:gd name="connsiteX1" fmla="*/ 227735 w 3347049"/>
                <a:gd name="connsiteY1" fmla="*/ 0 h 750976"/>
                <a:gd name="connsiteX2" fmla="*/ 232718 w 3347049"/>
                <a:gd name="connsiteY2" fmla="*/ 84712 h 750976"/>
                <a:gd name="connsiteX3" fmla="*/ 267600 w 3347049"/>
                <a:gd name="connsiteY3" fmla="*/ 84713 h 750976"/>
                <a:gd name="connsiteX4" fmla="*/ 275074 w 3347049"/>
                <a:gd name="connsiteY4" fmla="*/ 117103 h 750976"/>
                <a:gd name="connsiteX5" fmla="*/ 287532 w 3347049"/>
                <a:gd name="connsiteY5" fmla="*/ 117103 h 750976"/>
                <a:gd name="connsiteX6" fmla="*/ 287532 w 3347049"/>
                <a:gd name="connsiteY6" fmla="*/ 179392 h 750976"/>
                <a:gd name="connsiteX7" fmla="*/ 299989 w 3347049"/>
                <a:gd name="connsiteY7" fmla="*/ 181883 h 750976"/>
                <a:gd name="connsiteX8" fmla="*/ 304972 w 3347049"/>
                <a:gd name="connsiteY8" fmla="*/ 266596 h 750976"/>
                <a:gd name="connsiteX9" fmla="*/ 342346 w 3347049"/>
                <a:gd name="connsiteY9" fmla="*/ 269088 h 750976"/>
                <a:gd name="connsiteX10" fmla="*/ 347329 w 3347049"/>
                <a:gd name="connsiteY10" fmla="*/ 353801 h 750976"/>
                <a:gd name="connsiteX11" fmla="*/ 461940 w 3347049"/>
                <a:gd name="connsiteY11" fmla="*/ 351309 h 750976"/>
                <a:gd name="connsiteX12" fmla="*/ 471907 w 3347049"/>
                <a:gd name="connsiteY12" fmla="*/ 530701 h 750976"/>
                <a:gd name="connsiteX13" fmla="*/ 952776 w 3347049"/>
                <a:gd name="connsiteY13" fmla="*/ 543160 h 750976"/>
                <a:gd name="connsiteX14" fmla="*/ 965234 w 3347049"/>
                <a:gd name="connsiteY14" fmla="*/ 637838 h 750976"/>
                <a:gd name="connsiteX15" fmla="*/ 1361391 w 3347049"/>
                <a:gd name="connsiteY15" fmla="*/ 632855 h 750976"/>
                <a:gd name="connsiteX16" fmla="*/ 1371357 w 3347049"/>
                <a:gd name="connsiteY16" fmla="*/ 747466 h 750976"/>
                <a:gd name="connsiteX17" fmla="*/ 3347049 w 3347049"/>
                <a:gd name="connsiteY17" fmla="*/ 750976 h 750976"/>
                <a:gd name="connsiteX18" fmla="*/ 3347049 w 3347049"/>
                <a:gd name="connsiteY18" fmla="*/ 750976 h 7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47049" h="750976">
                  <a:moveTo>
                    <a:pt x="0" y="3354"/>
                  </a:moveTo>
                  <a:lnTo>
                    <a:pt x="227735" y="0"/>
                  </a:lnTo>
                  <a:lnTo>
                    <a:pt x="232718" y="84712"/>
                  </a:lnTo>
                  <a:lnTo>
                    <a:pt x="267600" y="84713"/>
                  </a:lnTo>
                  <a:cubicBezTo>
                    <a:pt x="273414" y="86374"/>
                    <a:pt x="269260" y="115442"/>
                    <a:pt x="275074" y="117103"/>
                  </a:cubicBezTo>
                  <a:cubicBezTo>
                    <a:pt x="283379" y="119595"/>
                    <a:pt x="279227" y="114611"/>
                    <a:pt x="287532" y="117103"/>
                  </a:cubicBezTo>
                  <a:lnTo>
                    <a:pt x="287532" y="179392"/>
                  </a:lnTo>
                  <a:cubicBezTo>
                    <a:pt x="290854" y="181053"/>
                    <a:pt x="295421" y="181468"/>
                    <a:pt x="299989" y="181883"/>
                  </a:cubicBezTo>
                  <a:cubicBezTo>
                    <a:pt x="302481" y="181883"/>
                    <a:pt x="302480" y="266596"/>
                    <a:pt x="304972" y="266596"/>
                  </a:cubicBezTo>
                  <a:cubicBezTo>
                    <a:pt x="310786" y="267427"/>
                    <a:pt x="336532" y="268257"/>
                    <a:pt x="342346" y="269088"/>
                  </a:cubicBezTo>
                  <a:cubicBezTo>
                    <a:pt x="344837" y="269088"/>
                    <a:pt x="344838" y="353801"/>
                    <a:pt x="347329" y="353801"/>
                  </a:cubicBezTo>
                  <a:cubicBezTo>
                    <a:pt x="356465" y="355462"/>
                    <a:pt x="452804" y="349648"/>
                    <a:pt x="461940" y="351309"/>
                  </a:cubicBezTo>
                  <a:cubicBezTo>
                    <a:pt x="468584" y="352970"/>
                    <a:pt x="465263" y="529040"/>
                    <a:pt x="471907" y="530701"/>
                  </a:cubicBezTo>
                  <a:cubicBezTo>
                    <a:pt x="487687" y="531531"/>
                    <a:pt x="936996" y="542330"/>
                    <a:pt x="952776" y="543160"/>
                  </a:cubicBezTo>
                  <a:cubicBezTo>
                    <a:pt x="961912" y="542329"/>
                    <a:pt x="956098" y="638669"/>
                    <a:pt x="965234" y="637838"/>
                  </a:cubicBezTo>
                  <a:cubicBezTo>
                    <a:pt x="985997" y="637838"/>
                    <a:pt x="1340628" y="632855"/>
                    <a:pt x="1361391" y="632855"/>
                  </a:cubicBezTo>
                  <a:cubicBezTo>
                    <a:pt x="1373849" y="632855"/>
                    <a:pt x="1358899" y="747466"/>
                    <a:pt x="1371357" y="747466"/>
                  </a:cubicBezTo>
                  <a:lnTo>
                    <a:pt x="3347049" y="750976"/>
                  </a:lnTo>
                  <a:lnTo>
                    <a:pt x="3347049" y="75097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rot="10800000">
              <a:off x="7844919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0800000">
              <a:off x="7881790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>
              <a:off x="8600534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0800000">
              <a:off x="7793115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7742271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0800000">
              <a:off x="7697297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>
              <a:off x="7663385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>
              <a:off x="7634235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0800000">
              <a:off x="7600323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7572528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0800000">
              <a:off x="7539784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7390059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>
              <a:off x="7485808" y="2995943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>
              <a:off x="6649981" y="300331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>
              <a:off x="5781065" y="2791529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>
              <a:off x="5811592" y="2791529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0800000">
              <a:off x="5924753" y="2791529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0800000">
              <a:off x="5735169" y="2600395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5549462" y="2342094"/>
              <a:ext cx="0" cy="54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292080" y="3845312"/>
              <a:ext cx="337622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4877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NEOXH: </a:t>
            </a:r>
            <a:r>
              <a:rPr lang="es-ES" sz="3600" b="1" dirty="0" err="1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Toxicity</a:t>
            </a:r>
            <a:endParaRPr lang="es-ES" sz="3600" b="1" dirty="0">
              <a:solidFill>
                <a:srgbClr val="F09828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86258"/>
              </p:ext>
            </p:extLst>
          </p:nvPr>
        </p:nvGraphicFramePr>
        <p:xfrm>
          <a:off x="356285" y="1397000"/>
          <a:ext cx="8392179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97"/>
                <a:gridCol w="518538"/>
                <a:gridCol w="839218"/>
                <a:gridCol w="839218"/>
                <a:gridCol w="839218"/>
                <a:gridCol w="839218"/>
                <a:gridCol w="839218"/>
                <a:gridCol w="839218"/>
                <a:gridCol w="839218"/>
                <a:gridCol w="83921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Grade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Total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nl-NL" sz="1200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%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%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%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%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bg2"/>
                          </a:solidFill>
                        </a:rPr>
                        <a:t>%</a:t>
                      </a:r>
                      <a:endParaRPr lang="nl-NL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Diarrhea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27.78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19.44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25.00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8.33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80.56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Asthenia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41.67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19.44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5.56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66.67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Nausea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30.56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8.33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8.33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47.22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Loss of appetite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25.00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11.11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41.67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Vomiting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16.67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16.67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8.33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41.67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Anemia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13.89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11.11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5.56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30.56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Pyrexia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22.22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30.56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Neurotoxicity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25.00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27.78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Abdominal pain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19.44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5.56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25.00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Mucosal</a:t>
                      </a:r>
                      <a:r>
                        <a:rPr lang="nl-NL" sz="1200" b="1" baseline="0" dirty="0" smtClean="0">
                          <a:solidFill>
                            <a:schemeClr val="tx1"/>
                          </a:solidFill>
                        </a:rPr>
                        <a:t> inflammation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13.89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8.33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1" dirty="0" smtClean="0">
                          <a:solidFill>
                            <a:schemeClr val="tx1"/>
                          </a:solidFill>
                        </a:rPr>
                        <a:t>25.00</a:t>
                      </a:r>
                      <a:endParaRPr lang="nl-N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460" y="256713"/>
            <a:ext cx="8805080" cy="1143000"/>
          </a:xfrm>
        </p:spPr>
        <p:txBody>
          <a:bodyPr/>
          <a:lstStyle/>
          <a:p>
            <a:r>
              <a:rPr lang="es-ES" sz="3600" dirty="0" smtClean="0">
                <a:latin typeface="+mn-lt"/>
              </a:rPr>
              <a:t>NEOH</a:t>
            </a:r>
            <a:r>
              <a:rPr lang="es-ES" sz="3600" dirty="0"/>
              <a:t>X</a:t>
            </a:r>
            <a:r>
              <a:rPr lang="es-ES" sz="3600" dirty="0" smtClean="0">
                <a:latin typeface="+mn-lt"/>
              </a:rPr>
              <a:t> vs MAGIC: </a:t>
            </a:r>
            <a:r>
              <a:rPr lang="es-ES" sz="3600" dirty="0" err="1" smtClean="0">
                <a:latin typeface="+mn-lt"/>
              </a:rPr>
              <a:t>Efficacy</a:t>
            </a:r>
            <a:r>
              <a:rPr lang="es-ES" sz="3600" dirty="0" smtClean="0">
                <a:latin typeface="+mn-lt"/>
              </a:rPr>
              <a:t> </a:t>
            </a:r>
            <a:endParaRPr lang="es-ES" sz="3600" dirty="0">
              <a:latin typeface="+mn-l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429907" y="2180898"/>
            <a:ext cx="4606590" cy="81549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2000" b="1" u="sng" kern="0" dirty="0" smtClean="0">
                <a:latin typeface="+mn-lt"/>
                <a:cs typeface="Arial" charset="0"/>
              </a:rPr>
              <a:t>Perioperative xelox-trastuzumab</a:t>
            </a:r>
          </a:p>
          <a:p>
            <a:pPr>
              <a:spcBef>
                <a:spcPct val="50000"/>
              </a:spcBef>
              <a:defRPr/>
            </a:pPr>
            <a:r>
              <a:rPr lang="nl-NL" sz="1800" b="1" kern="0" dirty="0" smtClean="0">
                <a:latin typeface="+mn-lt"/>
                <a:cs typeface="Arial" charset="0"/>
              </a:rPr>
              <a:t>Xelox-T x3</a:t>
            </a:r>
            <a:r>
              <a:rPr lang="nl-NL" sz="1800" b="1" kern="0" dirty="0" smtClean="0">
                <a:latin typeface="+mn-lt"/>
                <a:cs typeface="Arial" charset="0"/>
                <a:sym typeface="Wingdings" pitchFamily="2" charset="2"/>
              </a:rPr>
              <a:t>SurguryXelox-T x3Tx12</a:t>
            </a:r>
            <a:r>
              <a:rPr lang="nl-NL" sz="1600" b="1" kern="0" dirty="0" smtClean="0">
                <a:latin typeface="+mn-lt"/>
                <a:cs typeface="Arial" charset="0"/>
              </a:rPr>
              <a:t>                 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4093382" y="2569594"/>
            <a:ext cx="334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6" name="1 CuadroTexto"/>
          <p:cNvSpPr txBox="1">
            <a:spLocks noChangeArrowheads="1"/>
          </p:cNvSpPr>
          <p:nvPr/>
        </p:nvSpPr>
        <p:spPr bwMode="auto">
          <a:xfrm>
            <a:off x="-72954" y="1628800"/>
            <a:ext cx="4174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b="1" kern="0" dirty="0" err="1" smtClean="0">
                <a:cs typeface="Arial" pitchFamily="34" charset="0"/>
              </a:rPr>
              <a:t>Phase</a:t>
            </a:r>
            <a:r>
              <a:rPr lang="es-ES_tradnl" b="1" kern="0" dirty="0" smtClean="0">
                <a:cs typeface="Arial" pitchFamily="34" charset="0"/>
              </a:rPr>
              <a:t> </a:t>
            </a:r>
            <a:r>
              <a:rPr lang="es-ES_tradnl" b="1" kern="0" dirty="0">
                <a:cs typeface="Arial" pitchFamily="34" charset="0"/>
              </a:rPr>
              <a:t>II </a:t>
            </a:r>
            <a:r>
              <a:rPr lang="es-ES_tradnl" b="1" kern="0" dirty="0" smtClean="0">
                <a:cs typeface="Arial" pitchFamily="34" charset="0"/>
              </a:rPr>
              <a:t>NEOHX </a:t>
            </a:r>
            <a:r>
              <a:rPr lang="es-ES_tradnl" sz="2000" b="1" kern="0" dirty="0" smtClean="0">
                <a:cs typeface="Arial" pitchFamily="34" charset="0"/>
              </a:rPr>
              <a:t>(</a:t>
            </a:r>
            <a:r>
              <a:rPr lang="es-ES_tradnl" sz="2000" b="1" kern="0" dirty="0" err="1" smtClean="0">
                <a:cs typeface="Arial" pitchFamily="34" charset="0"/>
              </a:rPr>
              <a:t>Spain</a:t>
            </a:r>
            <a:r>
              <a:rPr lang="es-ES_tradnl" sz="2000" b="1" kern="0" dirty="0">
                <a:cs typeface="Arial" pitchFamily="34" charset="0"/>
              </a:rPr>
              <a:t>)</a:t>
            </a:r>
            <a:endParaRPr lang="es-ES" sz="2000" b="1" kern="0" dirty="0">
              <a:cs typeface="Arial" pitchFamily="34" charset="0"/>
            </a:endParaRPr>
          </a:p>
        </p:txBody>
      </p:sp>
      <p:sp>
        <p:nvSpPr>
          <p:cNvPr id="40" name="39 Elipse"/>
          <p:cNvSpPr/>
          <p:nvPr/>
        </p:nvSpPr>
        <p:spPr bwMode="auto">
          <a:xfrm>
            <a:off x="5157838" y="251670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" name="40 Elipse"/>
          <p:cNvSpPr/>
          <p:nvPr/>
        </p:nvSpPr>
        <p:spPr bwMode="auto">
          <a:xfrm>
            <a:off x="7622420" y="251670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5" name="44 Elipse"/>
          <p:cNvSpPr/>
          <p:nvPr/>
        </p:nvSpPr>
        <p:spPr bwMode="auto">
          <a:xfrm>
            <a:off x="8310947" y="251670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7504" y="2204864"/>
            <a:ext cx="3993859" cy="79868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nl-NL" sz="1800" b="1" kern="0" dirty="0" smtClean="0">
                <a:latin typeface="+mn-lt"/>
                <a:cs typeface="Arial" pitchFamily="34" charset="0"/>
              </a:rPr>
              <a:t>                           36 Patients   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nl-NL" sz="1500" b="1" kern="0" dirty="0" smtClean="0">
                <a:latin typeface="+mn-lt"/>
                <a:cs typeface="Arial" pitchFamily="34" charset="0"/>
              </a:rPr>
              <a:t>Resectable HER2+, </a:t>
            </a:r>
            <a:r>
              <a:rPr lang="nl-NL" sz="1500" b="1" kern="0" dirty="0">
                <a:latin typeface="+mn-lt"/>
                <a:cs typeface="Arial" pitchFamily="34" charset="0"/>
              </a:rPr>
              <a:t>g</a:t>
            </a:r>
            <a:r>
              <a:rPr lang="nl-NL" sz="1500" b="1" kern="0" dirty="0" smtClean="0">
                <a:latin typeface="+mn-lt"/>
                <a:cs typeface="Arial" pitchFamily="34" charset="0"/>
              </a:rPr>
              <a:t>astric-EGJ Cancer    Primary endpoint: 18 m DFS</a:t>
            </a:r>
          </a:p>
        </p:txBody>
      </p:sp>
      <p:sp>
        <p:nvSpPr>
          <p:cNvPr id="20" name="38 CuadroTexto"/>
          <p:cNvSpPr txBox="1">
            <a:spLocks noChangeArrowheads="1"/>
          </p:cNvSpPr>
          <p:nvPr/>
        </p:nvSpPr>
        <p:spPr bwMode="auto">
          <a:xfrm>
            <a:off x="1443689" y="3645024"/>
            <a:ext cx="6119911" cy="120032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R0:              78% 		(MAGIC: 69%)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pCR</a:t>
            </a: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:           8%  		(MAGIC:  0%)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24 m PFS:  60%          	(MAGIC: 45%)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24 m OS:    75%		(MAGIC: 50%)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39" y="1401152"/>
            <a:ext cx="2557659" cy="23760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86907"/>
            <a:ext cx="2550768" cy="2396844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 rotWithShape="1">
          <a:blip r:embed="rId5" cstate="print"/>
          <a:srcRect l="54426" t="17926" r="11287" b="29901"/>
          <a:stretch/>
        </p:blipFill>
        <p:spPr bwMode="auto">
          <a:xfrm>
            <a:off x="339633" y="3995186"/>
            <a:ext cx="4232367" cy="243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 rotWithShape="1">
          <a:blip r:embed="rId6" cstate="print"/>
          <a:srcRect l="54566" t="20422" r="11008" b="27595"/>
          <a:stretch/>
        </p:blipFill>
        <p:spPr bwMode="auto">
          <a:xfrm>
            <a:off x="4716016" y="3995186"/>
            <a:ext cx="4245104" cy="243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 bwMode="auto">
          <a:xfrm>
            <a:off x="2103647" y="2348880"/>
            <a:ext cx="0" cy="3384376"/>
          </a:xfrm>
          <a:prstGeom prst="line">
            <a:avLst/>
          </a:prstGeom>
          <a:noFill/>
          <a:ln w="381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12 CuadroTexto"/>
          <p:cNvSpPr txBox="1"/>
          <p:nvPr/>
        </p:nvSpPr>
        <p:spPr>
          <a:xfrm>
            <a:off x="2510174" y="2420888"/>
            <a:ext cx="9124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/>
              <a:t>NEOHX</a:t>
            </a:r>
          </a:p>
          <a:p>
            <a:pPr algn="ctr"/>
            <a:r>
              <a:rPr lang="es-ES" sz="1600" b="1" dirty="0" smtClean="0"/>
              <a:t>60%</a:t>
            </a:r>
            <a:endParaRPr lang="es-ES" sz="16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63464" y="1052736"/>
            <a:ext cx="2502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24 </a:t>
            </a:r>
            <a:r>
              <a:rPr lang="es-ES" sz="1600" b="1" dirty="0" err="1" smtClean="0"/>
              <a:t>months</a:t>
            </a:r>
            <a:r>
              <a:rPr lang="es-ES" sz="1600" b="1" dirty="0" smtClean="0"/>
              <a:t> PFS</a:t>
            </a:r>
            <a:endParaRPr lang="es-ES" sz="1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254623" y="4391230"/>
            <a:ext cx="15872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bg2"/>
                </a:solidFill>
              </a:rPr>
              <a:t>MAGIC </a:t>
            </a:r>
            <a:r>
              <a:rPr lang="es-ES" sz="1600" b="1" dirty="0" err="1">
                <a:solidFill>
                  <a:schemeClr val="bg2"/>
                </a:solidFill>
              </a:rPr>
              <a:t>c</a:t>
            </a:r>
            <a:r>
              <a:rPr lang="es-ES" sz="1600" b="1" dirty="0" err="1" smtClean="0">
                <a:solidFill>
                  <a:schemeClr val="bg2"/>
                </a:solidFill>
              </a:rPr>
              <a:t>hemo</a:t>
            </a:r>
            <a:endParaRPr lang="es-ES" sz="1600" b="1" dirty="0" smtClean="0">
              <a:solidFill>
                <a:schemeClr val="bg2"/>
              </a:solidFill>
            </a:endParaRPr>
          </a:p>
          <a:p>
            <a:pPr algn="ctr"/>
            <a:r>
              <a:rPr lang="es-ES" sz="1600" b="1" dirty="0" smtClean="0">
                <a:solidFill>
                  <a:schemeClr val="bg2"/>
                </a:solidFill>
              </a:rPr>
              <a:t>45%</a:t>
            </a:r>
            <a:endParaRPr lang="es-ES" sz="1600" b="1" dirty="0">
              <a:solidFill>
                <a:schemeClr val="bg2"/>
              </a:solidFill>
            </a:endParaRPr>
          </a:p>
        </p:txBody>
      </p:sp>
      <p:cxnSp>
        <p:nvCxnSpPr>
          <p:cNvPr id="19" name="18 Conector recto de flecha"/>
          <p:cNvCxnSpPr>
            <a:stCxn id="13" idx="1"/>
          </p:cNvCxnSpPr>
          <p:nvPr/>
        </p:nvCxnSpPr>
        <p:spPr bwMode="auto">
          <a:xfrm flipH="1" flipV="1">
            <a:off x="2175657" y="2348882"/>
            <a:ext cx="334517" cy="364394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20 Conector recto de flecha"/>
          <p:cNvCxnSpPr/>
          <p:nvPr/>
        </p:nvCxnSpPr>
        <p:spPr bwMode="auto">
          <a:xfrm flipH="1">
            <a:off x="2175655" y="4858412"/>
            <a:ext cx="216024" cy="324906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31 Conector recto"/>
          <p:cNvCxnSpPr/>
          <p:nvPr/>
        </p:nvCxnSpPr>
        <p:spPr bwMode="auto">
          <a:xfrm>
            <a:off x="6422692" y="2060848"/>
            <a:ext cx="0" cy="3672408"/>
          </a:xfrm>
          <a:prstGeom prst="line">
            <a:avLst/>
          </a:prstGeom>
          <a:noFill/>
          <a:ln w="381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32 CuadroTexto"/>
          <p:cNvSpPr txBox="1"/>
          <p:nvPr/>
        </p:nvSpPr>
        <p:spPr>
          <a:xfrm>
            <a:off x="6850735" y="2492896"/>
            <a:ext cx="9124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/>
              <a:t>NEOHX</a:t>
            </a:r>
          </a:p>
          <a:p>
            <a:pPr algn="ctr"/>
            <a:r>
              <a:rPr lang="es-ES" sz="1600" b="1" dirty="0" smtClean="0"/>
              <a:t>75%</a:t>
            </a:r>
            <a:endParaRPr lang="es-ES" sz="16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716016" y="1052736"/>
            <a:ext cx="24685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24 </a:t>
            </a:r>
            <a:r>
              <a:rPr lang="es-ES" sz="1600" b="1" dirty="0" err="1" smtClean="0"/>
              <a:t>months</a:t>
            </a:r>
            <a:r>
              <a:rPr lang="es-ES" sz="1600" b="1" dirty="0" smtClean="0"/>
              <a:t> OS</a:t>
            </a:r>
            <a:endParaRPr lang="es-ES" sz="16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667192" y="4319222"/>
            <a:ext cx="15872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bg2"/>
                </a:solidFill>
              </a:rPr>
              <a:t>MAGIC </a:t>
            </a:r>
            <a:r>
              <a:rPr lang="es-ES" sz="1600" b="1" dirty="0" err="1" smtClean="0">
                <a:solidFill>
                  <a:schemeClr val="bg2"/>
                </a:solidFill>
              </a:rPr>
              <a:t>chemo</a:t>
            </a:r>
            <a:endParaRPr lang="es-ES" sz="1600" b="1" dirty="0" smtClean="0">
              <a:solidFill>
                <a:schemeClr val="bg2"/>
              </a:solidFill>
            </a:endParaRPr>
          </a:p>
          <a:p>
            <a:pPr algn="ctr"/>
            <a:r>
              <a:rPr lang="es-ES" sz="1600" b="1" dirty="0" smtClean="0">
                <a:solidFill>
                  <a:schemeClr val="bg2"/>
                </a:solidFill>
              </a:rPr>
              <a:t>50%</a:t>
            </a:r>
            <a:endParaRPr lang="es-ES" sz="1600" b="1" dirty="0">
              <a:solidFill>
                <a:schemeClr val="bg2"/>
              </a:solidFill>
            </a:endParaRPr>
          </a:p>
        </p:txBody>
      </p:sp>
      <p:cxnSp>
        <p:nvCxnSpPr>
          <p:cNvPr id="36" name="35 Conector recto de flecha"/>
          <p:cNvCxnSpPr/>
          <p:nvPr/>
        </p:nvCxnSpPr>
        <p:spPr bwMode="auto">
          <a:xfrm flipH="1" flipV="1">
            <a:off x="6444208" y="2060848"/>
            <a:ext cx="360040" cy="467182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36 Conector recto de flecha"/>
          <p:cNvCxnSpPr/>
          <p:nvPr/>
        </p:nvCxnSpPr>
        <p:spPr bwMode="auto">
          <a:xfrm flipH="1">
            <a:off x="6516216" y="4751270"/>
            <a:ext cx="288032" cy="360040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41 CuadroTexto"/>
          <p:cNvSpPr txBox="1"/>
          <p:nvPr/>
        </p:nvSpPr>
        <p:spPr>
          <a:xfrm>
            <a:off x="0" y="4902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NEOHX vs MAGIC: PFS and OS</a:t>
            </a:r>
            <a:endParaRPr lang="es-ES" sz="3600" b="1" dirty="0">
              <a:solidFill>
                <a:srgbClr val="F0982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6285" y="6453336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487717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rgbClr val="F09828"/>
                </a:solidFill>
              </a:rPr>
              <a:t>NEOXH: Conclusion</a:t>
            </a:r>
            <a:endParaRPr lang="nl-NL" sz="3600" b="1" dirty="0">
              <a:solidFill>
                <a:srgbClr val="F0982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13" y="1556792"/>
            <a:ext cx="8496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nl-NL" sz="2400" b="1" dirty="0" smtClean="0"/>
              <a:t>NEOHX trial meets its primary endpoint, DFS at 18 months reaches the optimal cutoff (70%)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nl-NL" sz="2400" b="1" dirty="0" smtClean="0"/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nl-NL" sz="2400" b="1" dirty="0" smtClean="0"/>
              <a:t>Perioperative XELOX-trastuzmab in HER2-positive resectable stomach and esophagogastric junction adenocarcinoma is feasible and has a promising activity, showing:</a:t>
            </a: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nl-NL" sz="2400" b="1" dirty="0" smtClean="0"/>
              <a:t>R0: 78%</a:t>
            </a: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nl-NL" sz="2400" b="1" dirty="0" smtClean="0"/>
              <a:t>pCR 8%</a:t>
            </a: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nl-NL" sz="2400" b="1" dirty="0" smtClean="0"/>
              <a:t>18 m PFS; 71%; 24 m PFS: 60%</a:t>
            </a: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nl-NL" sz="2400" b="1" dirty="0" smtClean="0"/>
              <a:t>24 m OS: 75%</a:t>
            </a:r>
            <a:endParaRPr lang="nl-NL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9776"/>
            <a:ext cx="8805080" cy="1143000"/>
          </a:xfrm>
        </p:spPr>
        <p:txBody>
          <a:bodyPr/>
          <a:lstStyle/>
          <a:p>
            <a:pPr algn="ctr"/>
            <a:r>
              <a:rPr lang="es-ES" sz="2800" dirty="0" err="1" smtClean="0">
                <a:latin typeface="+mn-lt"/>
              </a:rPr>
              <a:t>Studies</a:t>
            </a:r>
            <a:r>
              <a:rPr lang="es-ES" sz="2800" dirty="0" smtClean="0">
                <a:latin typeface="+mn-lt"/>
              </a:rPr>
              <a:t> </a:t>
            </a:r>
            <a:r>
              <a:rPr lang="es-ES" sz="2800" dirty="0" err="1" smtClean="0">
                <a:latin typeface="+mn-lt"/>
              </a:rPr>
              <a:t>With</a:t>
            </a:r>
            <a:r>
              <a:rPr lang="es-ES" sz="2800" dirty="0" smtClean="0">
                <a:latin typeface="+mn-lt"/>
              </a:rPr>
              <a:t> </a:t>
            </a:r>
            <a:r>
              <a:rPr lang="es-ES" sz="2800" dirty="0" err="1" smtClean="0">
                <a:latin typeface="+mn-lt"/>
              </a:rPr>
              <a:t>Trastuzumab</a:t>
            </a:r>
            <a:r>
              <a:rPr lang="es-ES" sz="2800" dirty="0" smtClean="0">
                <a:latin typeface="+mn-lt"/>
              </a:rPr>
              <a:t> in </a:t>
            </a:r>
            <a:r>
              <a:rPr lang="es-ES" sz="2800" dirty="0" err="1" smtClean="0">
                <a:latin typeface="+mn-lt"/>
              </a:rPr>
              <a:t>Resectable</a:t>
            </a:r>
            <a:r>
              <a:rPr lang="es-ES" sz="2800" dirty="0" smtClean="0">
                <a:latin typeface="+mn-lt"/>
              </a:rPr>
              <a:t> HER2+ </a:t>
            </a:r>
            <a:r>
              <a:rPr lang="es-ES" sz="2800" dirty="0" err="1" smtClean="0">
                <a:latin typeface="+mn-lt"/>
              </a:rPr>
              <a:t>Esophago-Gastric</a:t>
            </a:r>
            <a:r>
              <a:rPr lang="es-ES" sz="2800" dirty="0" smtClean="0">
                <a:latin typeface="+mn-lt"/>
              </a:rPr>
              <a:t> Adenocarcinoma </a:t>
            </a:r>
            <a:endParaRPr lang="es-ES" sz="2800" dirty="0">
              <a:latin typeface="+mn-lt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07942" y="4668121"/>
            <a:ext cx="3885917" cy="83074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nl-NL" sz="1800" b="1" kern="0" dirty="0" smtClean="0">
                <a:latin typeface="+mn-lt"/>
                <a:cs typeface="Arial" pitchFamily="34" charset="0"/>
              </a:rPr>
              <a:t>                           53 Pts   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nl-NL" sz="1600" b="1" kern="0" dirty="0" smtClean="0">
                <a:latin typeface="+mn-lt"/>
                <a:cs typeface="Arial" pitchFamily="34" charset="0"/>
              </a:rPr>
              <a:t>Resectable HER2+, Gastric-EGJ cancer  primary endpoint: pCR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328797" y="4687175"/>
            <a:ext cx="4606589" cy="815501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2000" b="1" u="sng" kern="0" dirty="0" smtClean="0">
                <a:latin typeface="+mn-lt"/>
                <a:cs typeface="Arial" charset="0"/>
              </a:rPr>
              <a:t>Perioperative FLOT-trastuzumab</a:t>
            </a:r>
            <a:endParaRPr lang="nl-NL" sz="2000" b="1" kern="0" dirty="0" smtClean="0">
              <a:latin typeface="+mn-lt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nl-NL" sz="1800" b="1" kern="0" dirty="0" smtClean="0">
                <a:latin typeface="+mn-lt"/>
                <a:cs typeface="Arial" charset="0"/>
              </a:rPr>
              <a:t>FLOT-T x4</a:t>
            </a:r>
            <a:r>
              <a:rPr lang="nl-NL" sz="1800" b="1" kern="0" dirty="0" smtClean="0">
                <a:latin typeface="+mn-lt"/>
                <a:cs typeface="Arial" charset="0"/>
                <a:sym typeface="Wingdings" pitchFamily="2" charset="2"/>
              </a:rPr>
              <a:t>SurgeryFLOT-T x4Tx9</a:t>
            </a:r>
            <a:r>
              <a:rPr lang="nl-NL" sz="1600" b="1" kern="0" dirty="0" smtClean="0">
                <a:latin typeface="+mn-lt"/>
                <a:cs typeface="Arial" charset="0"/>
              </a:rPr>
              <a:t>                 </a:t>
            </a: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3992271" y="5148276"/>
            <a:ext cx="334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b="1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7" name="1 CuadroTexto"/>
          <p:cNvSpPr txBox="1">
            <a:spLocks noChangeArrowheads="1"/>
          </p:cNvSpPr>
          <p:nvPr/>
        </p:nvSpPr>
        <p:spPr bwMode="auto">
          <a:xfrm>
            <a:off x="107942" y="4187989"/>
            <a:ext cx="4152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b="1" dirty="0" err="1" smtClean="0">
                <a:cs typeface="Arial" pitchFamily="34" charset="0"/>
              </a:rPr>
              <a:t>Phase</a:t>
            </a:r>
            <a:r>
              <a:rPr lang="es-ES" b="1" dirty="0" smtClean="0">
                <a:cs typeface="Arial" pitchFamily="34" charset="0"/>
              </a:rPr>
              <a:t> </a:t>
            </a:r>
            <a:r>
              <a:rPr lang="es-ES" b="1" dirty="0">
                <a:cs typeface="Arial" pitchFamily="34" charset="0"/>
              </a:rPr>
              <a:t>II AIO-STO </a:t>
            </a:r>
            <a:r>
              <a:rPr lang="es-ES" b="1" dirty="0" smtClean="0">
                <a:cs typeface="Arial" pitchFamily="34" charset="0"/>
              </a:rPr>
              <a:t>0310 </a:t>
            </a:r>
            <a:r>
              <a:rPr lang="es-ES_tradnl" sz="2000" b="1" kern="0" dirty="0" smtClean="0">
                <a:solidFill>
                  <a:srgbClr val="FFFF00"/>
                </a:solidFill>
                <a:cs typeface="Arial" pitchFamily="34" charset="0"/>
              </a:rPr>
              <a:t>(</a:t>
            </a:r>
            <a:r>
              <a:rPr lang="es-ES_tradnl" sz="2000" b="1" kern="0" dirty="0" err="1" smtClean="0">
                <a:solidFill>
                  <a:srgbClr val="FFFF00"/>
                </a:solidFill>
                <a:cs typeface="Arial" pitchFamily="34" charset="0"/>
              </a:rPr>
              <a:t>Germany</a:t>
            </a:r>
            <a:r>
              <a:rPr lang="es-ES_tradnl" sz="2000" b="1" kern="0" dirty="0">
                <a:solidFill>
                  <a:srgbClr val="FFFF00"/>
                </a:solidFill>
                <a:cs typeface="Arial" pitchFamily="34" charset="0"/>
              </a:rPr>
              <a:t>)</a:t>
            </a:r>
            <a:endParaRPr lang="es-ES" sz="2000" b="1" kern="0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43" name="42 Elipse"/>
          <p:cNvSpPr/>
          <p:nvPr/>
        </p:nvSpPr>
        <p:spPr bwMode="auto">
          <a:xfrm>
            <a:off x="5004048" y="512409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4" name="43 Elipse"/>
          <p:cNvSpPr/>
          <p:nvPr/>
        </p:nvSpPr>
        <p:spPr bwMode="auto">
          <a:xfrm>
            <a:off x="7432845" y="512409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6" name="45 Elipse"/>
          <p:cNvSpPr/>
          <p:nvPr/>
        </p:nvSpPr>
        <p:spPr bwMode="auto">
          <a:xfrm>
            <a:off x="8173624" y="512409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2" name="38 CuadroTexto"/>
          <p:cNvSpPr txBox="1">
            <a:spLocks noChangeArrowheads="1"/>
          </p:cNvSpPr>
          <p:nvPr/>
        </p:nvSpPr>
        <p:spPr bwMode="auto">
          <a:xfrm>
            <a:off x="971600" y="5700157"/>
            <a:ext cx="7128792" cy="33855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400" b="1" dirty="0">
                <a:solidFill>
                  <a:srgbClr val="000000"/>
                </a:solidFill>
                <a:cs typeface="Arial" pitchFamily="34" charset="0"/>
              </a:rPr>
              <a:t>(Hofheinz </a:t>
            </a:r>
            <a:r>
              <a:rPr lang="es-ES" sz="1400" b="1" dirty="0" smtClean="0">
                <a:solidFill>
                  <a:srgbClr val="000000"/>
                </a:solidFill>
                <a:cs typeface="Arial" pitchFamily="34" charset="0"/>
              </a:rPr>
              <a:t>R, </a:t>
            </a:r>
            <a:r>
              <a:rPr lang="es-ES" sz="1400" b="1" dirty="0">
                <a:solidFill>
                  <a:srgbClr val="000000"/>
                </a:solidFill>
                <a:cs typeface="Arial" pitchFamily="34" charset="0"/>
              </a:rPr>
              <a:t>et </a:t>
            </a:r>
            <a:r>
              <a:rPr lang="es-ES" sz="1400" b="1" dirty="0" smtClean="0">
                <a:solidFill>
                  <a:srgbClr val="000000"/>
                </a:solidFill>
                <a:cs typeface="Arial" pitchFamily="34" charset="0"/>
              </a:rPr>
              <a:t>al.) </a:t>
            </a:r>
            <a:r>
              <a:rPr lang="es-ES" sz="1600" b="1" dirty="0" smtClean="0">
                <a:solidFill>
                  <a:srgbClr val="000000"/>
                </a:solidFill>
                <a:cs typeface="Arial" pitchFamily="34" charset="0"/>
              </a:rPr>
              <a:t> R0: 93%; </a:t>
            </a:r>
            <a:r>
              <a:rPr lang="es-ES" sz="1600" b="1" dirty="0" err="1" smtClean="0">
                <a:solidFill>
                  <a:srgbClr val="000000"/>
                </a:solidFill>
                <a:cs typeface="Arial" pitchFamily="34" charset="0"/>
              </a:rPr>
              <a:t>pCR</a:t>
            </a:r>
            <a:r>
              <a:rPr lang="es-ES" sz="1600" b="1" dirty="0">
                <a:solidFill>
                  <a:srgbClr val="000000"/>
                </a:solidFill>
                <a:cs typeface="Arial" pitchFamily="34" charset="0"/>
              </a:rPr>
              <a:t>: 22%  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4429906" y="1965429"/>
            <a:ext cx="4606590" cy="81549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2000" b="1" u="sng" kern="0" dirty="0" smtClean="0">
                <a:solidFill>
                  <a:srgbClr val="FFFFFF"/>
                </a:solidFill>
                <a:latin typeface="Arial"/>
                <a:cs typeface="Arial" charset="0"/>
              </a:rPr>
              <a:t>Perioperative xelox-trastuzumab</a:t>
            </a:r>
          </a:p>
          <a:p>
            <a:pPr>
              <a:spcBef>
                <a:spcPct val="50000"/>
              </a:spcBef>
              <a:defRPr/>
            </a:pPr>
            <a:r>
              <a:rPr lang="nl-NL" sz="1800" b="1" kern="0" dirty="0" smtClean="0">
                <a:solidFill>
                  <a:srgbClr val="FFFFFF"/>
                </a:solidFill>
                <a:latin typeface="Arial"/>
                <a:cs typeface="Arial" charset="0"/>
              </a:rPr>
              <a:t>Xelox-T x3</a:t>
            </a:r>
            <a:r>
              <a:rPr lang="nl-NL" sz="1800" b="1" kern="0" dirty="0" smtClean="0">
                <a:solidFill>
                  <a:srgbClr val="FFFFFF"/>
                </a:solidFill>
                <a:latin typeface="Arial"/>
                <a:cs typeface="Arial" charset="0"/>
                <a:sym typeface="Wingdings" pitchFamily="2" charset="2"/>
              </a:rPr>
              <a:t>SurgeryXelox-T x3Tx12</a:t>
            </a:r>
            <a:r>
              <a:rPr lang="nl-NL" sz="1600" b="1" kern="0" dirty="0" smtClean="0">
                <a:solidFill>
                  <a:srgbClr val="FFFFFF"/>
                </a:solidFill>
                <a:latin typeface="Arial"/>
                <a:cs typeface="Arial" charset="0"/>
              </a:rPr>
              <a:t>                 </a:t>
            </a: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4093381" y="2354125"/>
            <a:ext cx="334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2" name="1 CuadroTexto"/>
          <p:cNvSpPr txBox="1">
            <a:spLocks noChangeArrowheads="1"/>
          </p:cNvSpPr>
          <p:nvPr/>
        </p:nvSpPr>
        <p:spPr bwMode="auto">
          <a:xfrm>
            <a:off x="107504" y="1413330"/>
            <a:ext cx="4052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b="1" kern="0" dirty="0" err="1" smtClean="0">
                <a:solidFill>
                  <a:srgbClr val="FFFFFF"/>
                </a:solidFill>
                <a:cs typeface="Arial" pitchFamily="34" charset="0"/>
              </a:rPr>
              <a:t>Phase</a:t>
            </a:r>
            <a:r>
              <a:rPr lang="es-ES_tradnl" b="1" kern="0" dirty="0" smtClean="0">
                <a:solidFill>
                  <a:srgbClr val="FFFFFF"/>
                </a:solidFill>
                <a:cs typeface="Arial" pitchFamily="34" charset="0"/>
              </a:rPr>
              <a:t> </a:t>
            </a:r>
            <a:r>
              <a:rPr lang="es-ES_tradnl" b="1" kern="0" dirty="0">
                <a:solidFill>
                  <a:srgbClr val="FFFFFF"/>
                </a:solidFill>
                <a:cs typeface="Arial" pitchFamily="34" charset="0"/>
              </a:rPr>
              <a:t>II </a:t>
            </a:r>
            <a:r>
              <a:rPr lang="es-ES_tradnl" b="1" kern="0" dirty="0" smtClean="0">
                <a:solidFill>
                  <a:srgbClr val="FFFFFF"/>
                </a:solidFill>
                <a:cs typeface="Arial" pitchFamily="34" charset="0"/>
              </a:rPr>
              <a:t>NEOHX </a:t>
            </a:r>
            <a:r>
              <a:rPr lang="es-ES_tradnl" sz="2000" b="1" kern="0" dirty="0" smtClean="0">
                <a:solidFill>
                  <a:srgbClr val="FFFFFF"/>
                </a:solidFill>
                <a:cs typeface="Arial" pitchFamily="34" charset="0"/>
              </a:rPr>
              <a:t>(</a:t>
            </a:r>
            <a:r>
              <a:rPr lang="es-ES_tradnl" sz="2000" b="1" kern="0" dirty="0" err="1" smtClean="0">
                <a:solidFill>
                  <a:srgbClr val="FFFFFF"/>
                </a:solidFill>
                <a:cs typeface="Arial" pitchFamily="34" charset="0"/>
              </a:rPr>
              <a:t>Spain</a:t>
            </a:r>
            <a:r>
              <a:rPr lang="es-ES_tradnl" sz="2000" b="1" kern="0" dirty="0">
                <a:solidFill>
                  <a:srgbClr val="FFFFFF"/>
                </a:solidFill>
                <a:cs typeface="Arial" pitchFamily="34" charset="0"/>
              </a:rPr>
              <a:t>)</a:t>
            </a:r>
            <a:endParaRPr lang="es-ES" sz="2000" b="1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9" name="39 Elipse"/>
          <p:cNvSpPr/>
          <p:nvPr/>
        </p:nvSpPr>
        <p:spPr bwMode="auto">
          <a:xfrm>
            <a:off x="5105158" y="230123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7" name="40 Elipse"/>
          <p:cNvSpPr/>
          <p:nvPr/>
        </p:nvSpPr>
        <p:spPr bwMode="auto">
          <a:xfrm>
            <a:off x="7569424" y="230123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44 Elipse"/>
          <p:cNvSpPr/>
          <p:nvPr/>
        </p:nvSpPr>
        <p:spPr bwMode="auto">
          <a:xfrm>
            <a:off x="8269322" y="2301233"/>
            <a:ext cx="358816" cy="43204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07504" y="1917386"/>
            <a:ext cx="3993859" cy="83074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nl-NL" sz="1800" b="1" kern="0" dirty="0" smtClean="0">
                <a:latin typeface="+mn-lt"/>
                <a:cs typeface="Arial" pitchFamily="34" charset="0"/>
              </a:rPr>
              <a:t>                           36 Pts   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nl-NL" sz="1600" b="1" kern="0" dirty="0" smtClean="0">
                <a:latin typeface="+mn-lt"/>
                <a:cs typeface="Arial" pitchFamily="34" charset="0"/>
              </a:rPr>
              <a:t>Resectable Her 2+, Gastric-EGJ Cancer    Primary endpoint:     18 m DFS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6285" y="6394391"/>
            <a:ext cx="87877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285" y="609874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prstClr val="white"/>
                </a:solidFill>
                <a:cs typeface="Arial" panose="020B0604020202020204" pitchFamily="34" charset="0"/>
              </a:rPr>
              <a:t>Hofheinz</a:t>
            </a:r>
            <a:r>
              <a:rPr lang="en-US" sz="1000" b="1" dirty="0">
                <a:solidFill>
                  <a:prstClr val="white"/>
                </a:solidFill>
                <a:cs typeface="Arial" panose="020B0604020202020204" pitchFamily="34" charset="0"/>
              </a:rPr>
              <a:t> R, et al. </a:t>
            </a:r>
            <a:r>
              <a:rPr lang="en-US" sz="1000" b="1" i="1" dirty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0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0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0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000" b="1" dirty="0">
                <a:solidFill>
                  <a:prstClr val="white"/>
                </a:solidFill>
                <a:cs typeface="Arial" panose="020B0604020202020204" pitchFamily="34" charset="0"/>
              </a:rPr>
              <a:t>. 2014;32(5S): Abstract </a:t>
            </a:r>
            <a:r>
              <a:rPr lang="en-US" sz="10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4073. </a:t>
            </a:r>
            <a:endParaRPr lang="en-US" sz="10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3" name="38 CuadroTexto"/>
          <p:cNvSpPr txBox="1">
            <a:spLocks noChangeArrowheads="1"/>
          </p:cNvSpPr>
          <p:nvPr/>
        </p:nvSpPr>
        <p:spPr bwMode="auto">
          <a:xfrm>
            <a:off x="1628921" y="2987660"/>
            <a:ext cx="6119911" cy="120032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R0:              78% 		(MAGIC: 69%)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pCR</a:t>
            </a: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:           8%  		(MAGIC:  0%)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24 m PFS:  60%          	(MAGIC: 45%)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24 m OS:    75%		(MAGIC: 50%)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9776"/>
            <a:ext cx="8805080" cy="1143000"/>
          </a:xfrm>
        </p:spPr>
        <p:txBody>
          <a:bodyPr/>
          <a:lstStyle/>
          <a:p>
            <a:pPr algn="ctr"/>
            <a:r>
              <a:rPr lang="es-ES" sz="3200" dirty="0" err="1" smtClean="0">
                <a:latin typeface="+mn-lt"/>
              </a:rPr>
              <a:t>Studies</a:t>
            </a:r>
            <a:r>
              <a:rPr lang="es-ES" sz="3200" dirty="0" smtClean="0">
                <a:latin typeface="+mn-lt"/>
              </a:rPr>
              <a:t> </a:t>
            </a:r>
            <a:r>
              <a:rPr lang="es-ES" sz="3200" dirty="0" err="1" smtClean="0">
                <a:latin typeface="+mn-lt"/>
              </a:rPr>
              <a:t>With</a:t>
            </a:r>
            <a:r>
              <a:rPr lang="es-ES" sz="3200" dirty="0" smtClean="0">
                <a:latin typeface="+mn-lt"/>
              </a:rPr>
              <a:t> </a:t>
            </a:r>
            <a:r>
              <a:rPr lang="es-ES" sz="3200" dirty="0" err="1" smtClean="0">
                <a:latin typeface="+mn-lt"/>
              </a:rPr>
              <a:t>Trastuzumab</a:t>
            </a:r>
            <a:r>
              <a:rPr lang="es-ES" sz="3200" dirty="0" smtClean="0">
                <a:latin typeface="+mn-lt"/>
              </a:rPr>
              <a:t> in </a:t>
            </a:r>
            <a:r>
              <a:rPr lang="es-ES" sz="3200" dirty="0" err="1" smtClean="0">
                <a:latin typeface="+mn-lt"/>
              </a:rPr>
              <a:t>Resectable</a:t>
            </a:r>
            <a:r>
              <a:rPr lang="es-ES" sz="3200" dirty="0" smtClean="0">
                <a:latin typeface="+mn-lt"/>
              </a:rPr>
              <a:t> HER2+ </a:t>
            </a:r>
            <a:r>
              <a:rPr lang="es-ES" sz="3200" dirty="0" err="1" smtClean="0">
                <a:latin typeface="+mn-lt"/>
              </a:rPr>
              <a:t>Esophago-Gastric</a:t>
            </a:r>
            <a:r>
              <a:rPr lang="es-ES" sz="3200" dirty="0" smtClean="0">
                <a:latin typeface="+mn-lt"/>
              </a:rPr>
              <a:t> Adenocarcinoma </a:t>
            </a:r>
            <a:endParaRPr lang="es-ES" sz="3200" dirty="0">
              <a:latin typeface="+mn-lt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79511" y="2886988"/>
            <a:ext cx="3813651" cy="877163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nl-NL" sz="1600" b="1" kern="0" dirty="0" smtClean="0">
                <a:latin typeface="+mn-lt"/>
                <a:cs typeface="Arial" pitchFamily="34" charset="0"/>
              </a:rPr>
              <a:t>                            160 Pts</a:t>
            </a:r>
          </a:p>
          <a:p>
            <a:pPr algn="ctr">
              <a:spcBef>
                <a:spcPct val="50000"/>
              </a:spcBef>
              <a:defRPr/>
            </a:pPr>
            <a:r>
              <a:rPr lang="nl-NL" sz="1400" b="1" kern="0" dirty="0" smtClean="0">
                <a:latin typeface="+mn-lt"/>
                <a:cs typeface="Arial" pitchFamily="34" charset="0"/>
              </a:rPr>
              <a:t>Resectable HER2+ esoph-EGJ adenocarcinoma </a:t>
            </a:r>
            <a:r>
              <a:rPr lang="nl-NL" sz="1400" b="1" kern="0" dirty="0">
                <a:latin typeface="+mn-lt"/>
                <a:cs typeface="Arial" pitchFamily="34" charset="0"/>
              </a:rPr>
              <a:t>p</a:t>
            </a:r>
            <a:r>
              <a:rPr lang="nl-NL" sz="1400" b="1" kern="0" dirty="0" smtClean="0">
                <a:latin typeface="+mn-lt"/>
                <a:cs typeface="Arial" pitchFamily="34" charset="0"/>
              </a:rPr>
              <a:t>rimary endpoint: DFS    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4385247" y="2204864"/>
            <a:ext cx="4579603" cy="73928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1800" b="1" u="sng" kern="0" dirty="0" smtClean="0">
                <a:latin typeface="+mn-lt"/>
                <a:cs typeface="Arial" charset="0"/>
              </a:rPr>
              <a:t>Preoperative carb Tax-RT </a:t>
            </a:r>
          </a:p>
          <a:p>
            <a:pPr>
              <a:spcBef>
                <a:spcPct val="50000"/>
              </a:spcBef>
              <a:defRPr/>
            </a:pPr>
            <a:r>
              <a:rPr lang="nl-NL" sz="1600" b="1" kern="0" dirty="0" smtClean="0">
                <a:latin typeface="+mn-lt"/>
                <a:cs typeface="Arial" charset="0"/>
              </a:rPr>
              <a:t>Carb Tax/RT 50Gy</a:t>
            </a:r>
            <a:r>
              <a:rPr lang="nl-NL" sz="1600" b="1" kern="0" dirty="0" smtClean="0">
                <a:latin typeface="+mn-lt"/>
                <a:cs typeface="Arial" charset="0"/>
                <a:sym typeface="Wingdings" pitchFamily="2" charset="2"/>
              </a:rPr>
              <a:t>Surgery</a:t>
            </a:r>
            <a:endParaRPr lang="nl-NL" sz="1400" b="1" kern="0" dirty="0" smtClean="0">
              <a:latin typeface="+mn-lt"/>
              <a:cs typeface="Arial" charset="0"/>
            </a:endParaRPr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3991575" y="2886988"/>
            <a:ext cx="336525" cy="48015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sz="1600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3" name="1 CuadroTexto"/>
          <p:cNvSpPr txBox="1">
            <a:spLocks noChangeArrowheads="1"/>
          </p:cNvSpPr>
          <p:nvPr/>
        </p:nvSpPr>
        <p:spPr bwMode="auto">
          <a:xfrm>
            <a:off x="468313" y="2452826"/>
            <a:ext cx="2877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1600" b="1" dirty="0" err="1" smtClean="0">
                <a:cs typeface="Arial" pitchFamily="34" charset="0"/>
              </a:rPr>
              <a:t>Phase</a:t>
            </a:r>
            <a:r>
              <a:rPr lang="es-ES" sz="1600" b="1" dirty="0" smtClean="0">
                <a:cs typeface="Arial" pitchFamily="34" charset="0"/>
              </a:rPr>
              <a:t> III </a:t>
            </a:r>
            <a:r>
              <a:rPr lang="es-ES" sz="1600" b="1" dirty="0">
                <a:cs typeface="Arial" pitchFamily="34" charset="0"/>
              </a:rPr>
              <a:t>RTOG </a:t>
            </a:r>
            <a:r>
              <a:rPr lang="es-ES" sz="1600" b="1" dirty="0" smtClean="0">
                <a:cs typeface="Arial" pitchFamily="34" charset="0"/>
              </a:rPr>
              <a:t>1010 </a:t>
            </a:r>
            <a:r>
              <a:rPr lang="es-ES_tradnl" b="1" kern="0" dirty="0" smtClean="0">
                <a:solidFill>
                  <a:srgbClr val="FFFF00"/>
                </a:solidFill>
                <a:cs typeface="Arial" pitchFamily="34" charset="0"/>
              </a:rPr>
              <a:t>(USA</a:t>
            </a:r>
            <a:r>
              <a:rPr lang="es-ES_tradnl" b="1" kern="0" dirty="0">
                <a:solidFill>
                  <a:srgbClr val="FFFF00"/>
                </a:solidFill>
                <a:cs typeface="Arial" pitchFamily="34" charset="0"/>
              </a:rPr>
              <a:t>)</a:t>
            </a:r>
            <a:endParaRPr lang="es-ES" b="1" kern="0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4388012" y="3367143"/>
            <a:ext cx="4648484" cy="692497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1500" b="1" u="sng" kern="0" dirty="0" smtClean="0">
                <a:latin typeface="+mn-lt"/>
                <a:cs typeface="Arial" charset="0"/>
              </a:rPr>
              <a:t>Preoperative CarbTax RT+Periop.Trastuzumab</a:t>
            </a:r>
            <a:endParaRPr lang="nl-NL" sz="1500" b="1" kern="0" dirty="0" smtClean="0">
              <a:latin typeface="+mn-lt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nl-NL" sz="1600" b="1" kern="0" dirty="0" smtClean="0">
                <a:latin typeface="+mn-lt"/>
                <a:cs typeface="Arial" charset="0"/>
              </a:rPr>
              <a:t>T-carbTax/RT 50Gy</a:t>
            </a:r>
            <a:r>
              <a:rPr lang="nl-NL" sz="1600" b="1" kern="0" dirty="0" smtClean="0">
                <a:latin typeface="+mn-lt"/>
                <a:cs typeface="Arial" charset="0"/>
                <a:sym typeface="Wingdings" pitchFamily="2" charset="2"/>
              </a:rPr>
              <a:t>SurgeryTx13 </a:t>
            </a:r>
            <a:endParaRPr lang="nl-NL" sz="1400" b="1" kern="0" dirty="0" smtClean="0">
              <a:latin typeface="+mn-lt"/>
              <a:cs typeface="Arial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3994512" y="3367142"/>
            <a:ext cx="393500" cy="5163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sz="1600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47" name="46 Elipse"/>
          <p:cNvSpPr/>
          <p:nvPr/>
        </p:nvSpPr>
        <p:spPr bwMode="auto">
          <a:xfrm>
            <a:off x="4384112" y="3704632"/>
            <a:ext cx="358816" cy="517064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8" name="47 Elipse"/>
          <p:cNvSpPr/>
          <p:nvPr/>
        </p:nvSpPr>
        <p:spPr bwMode="auto">
          <a:xfrm>
            <a:off x="7389376" y="3652067"/>
            <a:ext cx="358816" cy="517064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8138" y="340116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s-ES" sz="3200" dirty="0" smtClean="0"/>
              <a:t>Anti-HER2 </a:t>
            </a:r>
            <a:r>
              <a:rPr lang="es-ES" sz="3200" dirty="0" err="1" smtClean="0"/>
              <a:t>Treatment</a:t>
            </a:r>
            <a:r>
              <a:rPr lang="es-ES" sz="3200" dirty="0" smtClean="0"/>
              <a:t> </a:t>
            </a:r>
            <a:r>
              <a:rPr lang="es-ES" sz="3200" dirty="0" err="1" smtClean="0"/>
              <a:t>Neodjuvant</a:t>
            </a:r>
            <a:r>
              <a:rPr lang="es-ES" sz="3200" dirty="0" smtClean="0"/>
              <a:t> </a:t>
            </a:r>
            <a:r>
              <a:rPr lang="es-ES" sz="3200" dirty="0" err="1" smtClean="0"/>
              <a:t>Setting</a:t>
            </a:r>
            <a:r>
              <a:rPr lang="es-ES" sz="3200" dirty="0" smtClean="0"/>
              <a:t>?</a:t>
            </a:r>
            <a:br>
              <a:rPr lang="es-ES" sz="3200" dirty="0" smtClean="0"/>
            </a:br>
            <a:r>
              <a:rPr lang="es-ES" sz="3200" dirty="0" smtClean="0"/>
              <a:t>INNOVATION </a:t>
            </a:r>
            <a:r>
              <a:rPr lang="es-ES" sz="3200" dirty="0" err="1" smtClean="0"/>
              <a:t>Study</a:t>
            </a:r>
            <a:r>
              <a:rPr lang="es-ES" sz="3200" dirty="0" smtClean="0"/>
              <a:t> – </a:t>
            </a:r>
            <a:r>
              <a:rPr lang="es-ES" sz="3200" dirty="0" err="1" smtClean="0"/>
              <a:t>Europe</a:t>
            </a:r>
            <a:r>
              <a:rPr lang="es-ES" sz="3200" dirty="0" smtClean="0"/>
              <a:t> + </a:t>
            </a:r>
            <a:r>
              <a:rPr lang="es-ES" sz="3200" dirty="0" err="1" smtClean="0"/>
              <a:t>Korea</a:t>
            </a:r>
            <a:endParaRPr lang="es-ES" sz="3200" dirty="0"/>
          </a:p>
        </p:txBody>
      </p:sp>
      <p:sp>
        <p:nvSpPr>
          <p:cNvPr id="5" name="Rectangle 4"/>
          <p:cNvSpPr/>
          <p:nvPr/>
        </p:nvSpPr>
        <p:spPr>
          <a:xfrm>
            <a:off x="971600" y="2924944"/>
            <a:ext cx="2232248" cy="50405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971600" y="3645024"/>
            <a:ext cx="2232248" cy="93610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971600" y="4797152"/>
            <a:ext cx="2232248" cy="115212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ight Arrow 7"/>
          <p:cNvSpPr/>
          <p:nvPr/>
        </p:nvSpPr>
        <p:spPr>
          <a:xfrm>
            <a:off x="3347864" y="3140968"/>
            <a:ext cx="720080" cy="144016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ight Arrow 10"/>
          <p:cNvSpPr/>
          <p:nvPr/>
        </p:nvSpPr>
        <p:spPr>
          <a:xfrm>
            <a:off x="3347864" y="5373216"/>
            <a:ext cx="720080" cy="144016"/>
          </a:xfrm>
          <a:prstGeom prst="rightArrow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211960" y="2924944"/>
            <a:ext cx="2232248" cy="50405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211960" y="3717032"/>
            <a:ext cx="4248472" cy="252025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179512" y="3933056"/>
            <a:ext cx="576064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1115616" y="29876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chemeClr val="bg2"/>
                </a:solidFill>
              </a:rPr>
              <a:t>Chemo only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7907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chemeClr val="bg2"/>
                </a:solidFill>
              </a:rPr>
              <a:t>Chemo </a:t>
            </a:r>
            <a:r>
              <a:rPr lang="nl-NL" b="1" dirty="0" smtClean="0">
                <a:solidFill>
                  <a:schemeClr val="bg2"/>
                </a:solidFill>
              </a:rPr>
              <a:t>+</a:t>
            </a:r>
          </a:p>
          <a:p>
            <a:pPr algn="ctr"/>
            <a:r>
              <a:rPr lang="nl-NL" b="1" dirty="0" smtClean="0">
                <a:solidFill>
                  <a:schemeClr val="bg2"/>
                </a:solidFill>
              </a:rPr>
              <a:t>trastuzumab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6" y="486916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chemeClr val="bg2"/>
                </a:solidFill>
              </a:rPr>
              <a:t>Chemo </a:t>
            </a:r>
            <a:r>
              <a:rPr lang="nl-NL" b="1" dirty="0" smtClean="0">
                <a:solidFill>
                  <a:schemeClr val="bg2"/>
                </a:solidFill>
              </a:rPr>
              <a:t>+</a:t>
            </a:r>
          </a:p>
          <a:p>
            <a:pPr algn="ctr"/>
            <a:r>
              <a:rPr lang="nl-NL" b="1" dirty="0" smtClean="0">
                <a:solidFill>
                  <a:schemeClr val="bg2"/>
                </a:solidFill>
              </a:rPr>
              <a:t>trastuzumab +</a:t>
            </a:r>
          </a:p>
          <a:p>
            <a:pPr algn="ctr"/>
            <a:r>
              <a:rPr lang="nl-NL" b="1" dirty="0" smtClean="0">
                <a:solidFill>
                  <a:schemeClr val="bg2"/>
                </a:solidFill>
              </a:rPr>
              <a:t>pertuzumab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5976" y="29249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chemeClr val="bg2"/>
                </a:solidFill>
              </a:rPr>
              <a:t>Chemo only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38610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bg2"/>
                </a:solidFill>
              </a:rPr>
              <a:t>Chemotherapy + trastuzmab </a:t>
            </a:r>
          </a:p>
          <a:p>
            <a:r>
              <a:rPr lang="nl-NL" b="1" dirty="0" smtClean="0">
                <a:solidFill>
                  <a:schemeClr val="bg2"/>
                </a:solidFill>
              </a:rPr>
              <a:t>(+ pertuzumab)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60032" y="4725144"/>
            <a:ext cx="4032448" cy="1512144"/>
          </a:xfrm>
          <a:prstGeom prst="rect">
            <a:avLst/>
          </a:prstGeom>
          <a:solidFill>
            <a:srgbClr val="F09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220072" y="4725144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chemeClr val="bg2"/>
                </a:solidFill>
              </a:rPr>
              <a:t>IMAGE substudy in selected centers!</a:t>
            </a:r>
          </a:p>
          <a:p>
            <a:pPr algn="ctr"/>
            <a:r>
              <a:rPr lang="nl-NL" b="1" dirty="0" smtClean="0">
                <a:solidFill>
                  <a:schemeClr val="bg2"/>
                </a:solidFill>
              </a:rPr>
              <a:t>What is the accuracy of PDG_PET in targeted (antibody) treatment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297" y="40770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chemeClr val="bg2"/>
                </a:solidFill>
              </a:rPr>
              <a:t>R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313" y="1412776"/>
            <a:ext cx="273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STAGE 1:</a:t>
            </a:r>
          </a:p>
          <a:p>
            <a:pPr algn="ctr"/>
            <a:r>
              <a:rPr lang="nl-NL" b="1" dirty="0" smtClean="0"/>
              <a:t>Randomized phase II “pick the winner” of two experimental arms 1:2:2 randomization</a:t>
            </a:r>
            <a:endParaRPr lang="nl-N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67944" y="1652607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STAGE 2:</a:t>
            </a:r>
          </a:p>
          <a:p>
            <a:pPr algn="ctr"/>
            <a:r>
              <a:rPr lang="nl-NL" b="1" dirty="0" smtClean="0"/>
              <a:t>Randomized phase III with the best experimental arm of STAGE 1 1:3 randomization</a:t>
            </a:r>
            <a:endParaRPr lang="nl-NL" b="1" dirty="0"/>
          </a:p>
        </p:txBody>
      </p:sp>
      <p:sp>
        <p:nvSpPr>
          <p:cNvPr id="25" name="Rectangle 24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9681" t="32110" r="29722" b="25715"/>
          <a:stretch>
            <a:fillRect/>
          </a:stretch>
        </p:blipFill>
        <p:spPr bwMode="auto">
          <a:xfrm>
            <a:off x="539552" y="1412776"/>
            <a:ext cx="8136903" cy="3556048"/>
          </a:xfrm>
          <a:prstGeom prst="rect">
            <a:avLst/>
          </a:prstGeom>
          <a:noFill/>
          <a:ln w="952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107504" y="478413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3600" b="1" dirty="0" err="1" smtClean="0">
                <a:solidFill>
                  <a:srgbClr val="F09828"/>
                </a:solidFill>
                <a:cs typeface="Arial" pitchFamily="34" charset="0"/>
              </a:rPr>
              <a:t>Gastric</a:t>
            </a:r>
            <a:r>
              <a:rPr lang="es-ES" sz="3600" b="1" dirty="0" smtClean="0">
                <a:solidFill>
                  <a:srgbClr val="F09828"/>
                </a:solidFill>
                <a:cs typeface="Arial" pitchFamily="34" charset="0"/>
              </a:rPr>
              <a:t> </a:t>
            </a:r>
            <a:r>
              <a:rPr lang="es-ES" sz="3600" b="1" dirty="0" err="1" smtClean="0">
                <a:solidFill>
                  <a:srgbClr val="F09828"/>
                </a:solidFill>
                <a:cs typeface="Arial" pitchFamily="34" charset="0"/>
              </a:rPr>
              <a:t>Cancer</a:t>
            </a:r>
            <a:r>
              <a:rPr lang="es-ES" sz="3600" b="1" dirty="0">
                <a:solidFill>
                  <a:srgbClr val="F09828"/>
                </a:solidFill>
                <a:cs typeface="Arial" pitchFamily="34" charset="0"/>
              </a:rPr>
              <a:t>:</a:t>
            </a:r>
            <a:r>
              <a:rPr lang="es-ES" sz="3600" b="1" dirty="0" smtClean="0">
                <a:solidFill>
                  <a:srgbClr val="F09828"/>
                </a:solidFill>
                <a:cs typeface="Arial" pitchFamily="34" charset="0"/>
              </a:rPr>
              <a:t> </a:t>
            </a:r>
            <a:r>
              <a:rPr lang="es-ES" sz="3600" b="1" kern="0" dirty="0" err="1" smtClean="0">
                <a:solidFill>
                  <a:srgbClr val="F09828"/>
                </a:solidFill>
                <a:cs typeface="Arial" pitchFamily="34" charset="0"/>
              </a:rPr>
              <a:t>Introduction</a:t>
            </a:r>
            <a:endParaRPr lang="es-ES" sz="3600" b="1" kern="0" dirty="0">
              <a:solidFill>
                <a:srgbClr val="F09828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240" y="6063099"/>
            <a:ext cx="7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 smtClean="0"/>
              <a:t>Kamangar F, et al. </a:t>
            </a:r>
            <a:r>
              <a:rPr lang="nl-NL" sz="1000" b="1" i="1" dirty="0" smtClean="0"/>
              <a:t>J Clin Oncol. </a:t>
            </a:r>
            <a:r>
              <a:rPr lang="nl-NL" sz="1000" b="1" dirty="0" smtClean="0"/>
              <a:t>2006;24(14):2137-2150.</a:t>
            </a:r>
            <a:endParaRPr lang="nl-NL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374847" y="6392361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395288" y="4581128"/>
            <a:ext cx="860266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s-ES" b="1" dirty="0" err="1" smtClean="0">
                <a:cs typeface="Arial" pitchFamily="34" charset="0"/>
              </a:rPr>
              <a:t>Stage</a:t>
            </a:r>
            <a:endParaRPr lang="es-ES" b="1" dirty="0" smtClean="0">
              <a:cs typeface="Arial" pitchFamily="34" charset="0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Pct val="55000"/>
              <a:buFont typeface="Arial" panose="020B0604020202020204" pitchFamily="34" charset="0"/>
              <a:buChar char="•"/>
            </a:pPr>
            <a:r>
              <a:rPr lang="es-ES" sz="1600" b="1" dirty="0" err="1" smtClean="0">
                <a:cs typeface="Arial" pitchFamily="34" charset="0"/>
              </a:rPr>
              <a:t>Resectable</a:t>
            </a:r>
            <a:r>
              <a:rPr lang="es-ES" sz="1600" b="1" dirty="0" smtClean="0">
                <a:cs typeface="Arial" pitchFamily="34" charset="0"/>
              </a:rPr>
              <a:t> </a:t>
            </a:r>
            <a:r>
              <a:rPr lang="es-ES" sz="1600" b="1" dirty="0" err="1" smtClean="0">
                <a:cs typeface="Arial" pitchFamily="34" charset="0"/>
              </a:rPr>
              <a:t>early</a:t>
            </a:r>
            <a:r>
              <a:rPr lang="es-ES" sz="1600" b="1" dirty="0" smtClean="0">
                <a:cs typeface="Arial" pitchFamily="34" charset="0"/>
              </a:rPr>
              <a:t> </a:t>
            </a:r>
            <a:r>
              <a:rPr lang="es-ES" sz="1600" b="1" dirty="0" err="1" smtClean="0">
                <a:cs typeface="Arial" pitchFamily="34" charset="0"/>
              </a:rPr>
              <a:t>disease</a:t>
            </a:r>
            <a:r>
              <a:rPr lang="es-ES" sz="1600" b="1" dirty="0" smtClean="0">
                <a:cs typeface="Arial" pitchFamily="34" charset="0"/>
              </a:rPr>
              <a:t> </a:t>
            </a:r>
            <a:r>
              <a:rPr lang="es-ES" sz="900" b="1" dirty="0" smtClean="0">
                <a:cs typeface="Arial" pitchFamily="34" charset="0"/>
                <a:sym typeface="Wingdings" pitchFamily="2" charset="2"/>
              </a:rPr>
              <a:t>(</a:t>
            </a:r>
            <a:r>
              <a:rPr lang="es-ES" sz="900" b="1" dirty="0">
                <a:cs typeface="Arial" pitchFamily="34" charset="0"/>
                <a:sym typeface="Wingdings" pitchFamily="2" charset="2"/>
              </a:rPr>
              <a:t>T1-2, N0, M0)</a:t>
            </a:r>
            <a:r>
              <a:rPr lang="es-ES" sz="1600" b="1" dirty="0">
                <a:cs typeface="Arial" pitchFamily="34" charset="0"/>
              </a:rPr>
              <a:t>  	       </a:t>
            </a:r>
            <a:r>
              <a:rPr lang="es-ES" sz="1600" b="1" dirty="0" smtClean="0">
                <a:cs typeface="Arial" pitchFamily="34" charset="0"/>
              </a:rPr>
              <a:t>     10</a:t>
            </a:r>
            <a:r>
              <a:rPr lang="es-ES" sz="1600" b="1" dirty="0">
                <a:cs typeface="Arial" pitchFamily="34" charset="0"/>
              </a:rPr>
              <a:t>% 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  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5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year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OS*:  70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%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Pct val="55000"/>
              <a:buFont typeface="Arial" panose="020B0604020202020204" pitchFamily="34" charset="0"/>
              <a:buChar char="•"/>
            </a:pPr>
            <a:r>
              <a:rPr lang="es-ES" sz="1600" b="1" dirty="0" err="1">
                <a:cs typeface="Arial" pitchFamily="34" charset="0"/>
                <a:sym typeface="Wingdings" pitchFamily="2" charset="2"/>
              </a:rPr>
              <a:t>Resectable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locally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advanced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disease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900" b="1" dirty="0" smtClean="0">
                <a:cs typeface="Arial" pitchFamily="34" charset="0"/>
                <a:sym typeface="Wingdings" pitchFamily="2" charset="2"/>
              </a:rPr>
              <a:t>(</a:t>
            </a:r>
            <a:r>
              <a:rPr lang="es-ES" sz="900" b="1" dirty="0">
                <a:cs typeface="Arial" pitchFamily="34" charset="0"/>
                <a:sym typeface="Wingdings" pitchFamily="2" charset="2"/>
              </a:rPr>
              <a:t>T3-4, N+, M0)     </a:t>
            </a:r>
            <a:r>
              <a:rPr lang="es-ES" sz="1600" b="1" dirty="0" smtClean="0">
                <a:cs typeface="Arial" pitchFamily="34" charset="0"/>
              </a:rPr>
              <a:t>40</a:t>
            </a:r>
            <a:r>
              <a:rPr lang="es-ES" sz="1600" b="1" dirty="0">
                <a:cs typeface="Arial" pitchFamily="34" charset="0"/>
              </a:rPr>
              <a:t>% 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  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5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year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OS*:  30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%</a:t>
            </a:r>
            <a:endParaRPr lang="es-ES" sz="900" b="1" dirty="0">
              <a:cs typeface="Arial" pitchFamily="34" charset="0"/>
              <a:sym typeface="Wingdings" pitchFamily="2" charset="2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Pct val="55000"/>
              <a:buFont typeface="Arial" panose="020B0604020202020204" pitchFamily="34" charset="0"/>
              <a:buChar char="•"/>
            </a:pP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Unresectable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>
                <a:cs typeface="Arial" pitchFamily="34" charset="0"/>
                <a:sym typeface="Wingdings" pitchFamily="2" charset="2"/>
              </a:rPr>
              <a:t>locally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>
                <a:cs typeface="Arial" pitchFamily="34" charset="0"/>
                <a:sym typeface="Wingdings" pitchFamily="2" charset="2"/>
              </a:rPr>
              <a:t>advanced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disease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	       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    20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%   Median 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OS: 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13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months</a:t>
            </a:r>
            <a:endParaRPr lang="es-ES" sz="1600" b="1" dirty="0">
              <a:cs typeface="Arial" pitchFamily="34" charset="0"/>
              <a:sym typeface="Wingdings" pitchFamily="2" charset="2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Pct val="55000"/>
              <a:buFont typeface="Arial" panose="020B0604020202020204" pitchFamily="34" charset="0"/>
              <a:buChar char="•"/>
            </a:pP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Metastatic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(M1; </a:t>
            </a:r>
            <a:r>
              <a:rPr lang="es-ES" sz="1600" b="1" dirty="0" err="1">
                <a:cs typeface="Arial" pitchFamily="34" charset="0"/>
                <a:sym typeface="Wingdings" pitchFamily="2" charset="2"/>
              </a:rPr>
              <a:t>s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tage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IV)		       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    30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%   Median 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OS: </a:t>
            </a:r>
            <a:r>
              <a:rPr lang="es-ES" sz="1600" b="1" dirty="0">
                <a:cs typeface="Arial" pitchFamily="34" charset="0"/>
                <a:sym typeface="Wingdings" pitchFamily="2" charset="2"/>
              </a:rPr>
              <a:t>10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months</a:t>
            </a:r>
            <a:endParaRPr lang="es-ES" sz="1600" b="1" dirty="0" smtClean="0">
              <a:cs typeface="Arial" pitchFamily="34" charset="0"/>
              <a:sym typeface="Wingdings" pitchFamily="2" charset="2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</a:pP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							      *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with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Surgery</a:t>
            </a:r>
            <a:r>
              <a:rPr lang="es-ES" sz="1600" b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s-ES" sz="1600" b="1" dirty="0" err="1" smtClean="0">
                <a:cs typeface="Arial" pitchFamily="34" charset="0"/>
                <a:sym typeface="Wingdings" pitchFamily="2" charset="2"/>
              </a:rPr>
              <a:t>alone</a:t>
            </a:r>
            <a:endParaRPr lang="es-ES" sz="1600" b="1" dirty="0">
              <a:cs typeface="Arial" pitchFamily="34" charset="0"/>
              <a:sym typeface="Wingdings" pitchFamily="2" charset="2"/>
            </a:endParaRPr>
          </a:p>
        </p:txBody>
      </p:sp>
      <p:pic>
        <p:nvPicPr>
          <p:cNvPr id="13" name="Imagen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908720"/>
            <a:ext cx="58326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700337" y="3140313"/>
            <a:ext cx="1008791" cy="79321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3709128" y="3861272"/>
            <a:ext cx="1151089" cy="14452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677057" y="3766020"/>
            <a:ext cx="1366080" cy="4001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srgbClr val="000000"/>
                </a:solidFill>
                <a:cs typeface="Arial" pitchFamily="34" charset="0"/>
              </a:rPr>
              <a:t>5 </a:t>
            </a:r>
            <a:r>
              <a:rPr lang="es-ES" sz="2000" b="1" dirty="0" err="1" smtClean="0">
                <a:solidFill>
                  <a:srgbClr val="000000"/>
                </a:solidFill>
                <a:cs typeface="Arial" pitchFamily="34" charset="0"/>
              </a:rPr>
              <a:t>year</a:t>
            </a:r>
            <a:r>
              <a:rPr lang="es-ES" sz="2000" b="1" dirty="0" smtClean="0">
                <a:solidFill>
                  <a:srgbClr val="000000"/>
                </a:solidFill>
                <a:cs typeface="Arial" pitchFamily="34" charset="0"/>
              </a:rPr>
              <a:t> OS</a:t>
            </a:r>
            <a:endParaRPr lang="es-ES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468313" y="5085184"/>
            <a:ext cx="8280151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7 Rectángulo"/>
          <p:cNvSpPr/>
          <p:nvPr/>
        </p:nvSpPr>
        <p:spPr>
          <a:xfrm>
            <a:off x="107504" y="332656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3600" b="1" dirty="0" err="1" smtClean="0">
                <a:solidFill>
                  <a:srgbClr val="F09828"/>
                </a:solidFill>
                <a:cs typeface="Arial" pitchFamily="34" charset="0"/>
              </a:rPr>
              <a:t>Gastric</a:t>
            </a:r>
            <a:r>
              <a:rPr lang="es-ES" sz="3600" b="1" dirty="0" smtClean="0">
                <a:solidFill>
                  <a:srgbClr val="F09828"/>
                </a:solidFill>
                <a:cs typeface="Arial" pitchFamily="34" charset="0"/>
              </a:rPr>
              <a:t> </a:t>
            </a:r>
            <a:r>
              <a:rPr lang="es-ES" sz="3600" b="1" dirty="0" err="1" smtClean="0">
                <a:solidFill>
                  <a:srgbClr val="F09828"/>
                </a:solidFill>
                <a:cs typeface="Arial" pitchFamily="34" charset="0"/>
              </a:rPr>
              <a:t>Cancer</a:t>
            </a:r>
            <a:r>
              <a:rPr lang="es-ES" sz="3600" b="1" dirty="0">
                <a:solidFill>
                  <a:srgbClr val="F09828"/>
                </a:solidFill>
                <a:cs typeface="Arial" pitchFamily="34" charset="0"/>
              </a:rPr>
              <a:t>:</a:t>
            </a:r>
            <a:r>
              <a:rPr lang="es-ES" sz="3600" b="1" dirty="0" smtClean="0">
                <a:solidFill>
                  <a:srgbClr val="F09828"/>
                </a:solidFill>
                <a:cs typeface="Arial" pitchFamily="34" charset="0"/>
              </a:rPr>
              <a:t> </a:t>
            </a:r>
            <a:r>
              <a:rPr lang="es-ES" sz="3600" b="1" kern="0" dirty="0" err="1" smtClean="0">
                <a:solidFill>
                  <a:srgbClr val="F09828"/>
                </a:solidFill>
                <a:cs typeface="Arial" pitchFamily="34" charset="0"/>
              </a:rPr>
              <a:t>Introduction</a:t>
            </a:r>
            <a:endParaRPr lang="es-ES" sz="3600" b="1" kern="0" dirty="0">
              <a:solidFill>
                <a:srgbClr val="F09828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7" y="2132856"/>
            <a:ext cx="31677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s-ES" sz="2000" b="1" dirty="0" err="1">
                <a:cs typeface="Arial" pitchFamily="34" charset="0"/>
              </a:rPr>
              <a:t>Gastric</a:t>
            </a:r>
            <a:r>
              <a:rPr lang="es-ES" sz="2000" b="1" dirty="0">
                <a:cs typeface="Arial" pitchFamily="34" charset="0"/>
              </a:rPr>
              <a:t> </a:t>
            </a:r>
            <a:r>
              <a:rPr lang="es-ES" sz="2000" b="1" dirty="0" err="1" smtClean="0">
                <a:cs typeface="Arial" pitchFamily="34" charset="0"/>
              </a:rPr>
              <a:t>cancer</a:t>
            </a:r>
            <a:endParaRPr lang="es-ES" sz="2000" b="1" dirty="0"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s-ES" sz="2000" b="1" dirty="0" smtClean="0">
                <a:cs typeface="Arial" pitchFamily="34" charset="0"/>
              </a:rPr>
              <a:t>5 </a:t>
            </a:r>
            <a:r>
              <a:rPr lang="es-ES" sz="2000" b="1" dirty="0" err="1" smtClean="0">
                <a:cs typeface="Arial" pitchFamily="34" charset="0"/>
              </a:rPr>
              <a:t>year</a:t>
            </a:r>
            <a:r>
              <a:rPr lang="es-ES" sz="2000" b="1" dirty="0">
                <a:cs typeface="Arial" pitchFamily="34" charset="0"/>
              </a:rPr>
              <a:t> </a:t>
            </a:r>
            <a:r>
              <a:rPr lang="es-ES" sz="2000" b="1" dirty="0" err="1" smtClean="0">
                <a:cs typeface="Arial" pitchFamily="34" charset="0"/>
              </a:rPr>
              <a:t>overall</a:t>
            </a:r>
            <a:r>
              <a:rPr lang="es-ES" sz="2000" b="1" dirty="0" smtClean="0">
                <a:cs typeface="Arial" pitchFamily="34" charset="0"/>
              </a:rPr>
              <a:t>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s-ES" sz="2000" b="1" dirty="0" err="1" smtClean="0">
                <a:cs typeface="Arial" pitchFamily="34" charset="0"/>
              </a:rPr>
              <a:t>suvival</a:t>
            </a:r>
            <a:r>
              <a:rPr lang="es-ES" sz="2000" b="1" dirty="0" smtClean="0">
                <a:cs typeface="Arial" pitchFamily="34" charset="0"/>
              </a:rPr>
              <a:t> (OS) 25%</a:t>
            </a:r>
            <a:r>
              <a:rPr lang="es-ES" sz="2000" b="1" baseline="30000" dirty="0" smtClean="0">
                <a:cs typeface="Arial" pitchFamily="34" charset="0"/>
              </a:rPr>
              <a:t>1</a:t>
            </a:r>
            <a:endParaRPr lang="es-ES" sz="2000" b="1" dirty="0"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847" y="6392361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19 CuadroTexto"/>
          <p:cNvSpPr txBox="1"/>
          <p:nvPr/>
        </p:nvSpPr>
        <p:spPr>
          <a:xfrm>
            <a:off x="374847" y="6063099"/>
            <a:ext cx="628088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1000" b="1" dirty="0" smtClean="0">
                <a:cs typeface="Arial" pitchFamily="34" charset="0"/>
              </a:rPr>
              <a:t>1. De </a:t>
            </a:r>
            <a:r>
              <a:rPr lang="es-ES" sz="1000" b="1" dirty="0" err="1">
                <a:cs typeface="Arial" pitchFamily="34" charset="0"/>
              </a:rPr>
              <a:t>Angelis</a:t>
            </a:r>
            <a:r>
              <a:rPr lang="es-ES" sz="1000" b="1" dirty="0">
                <a:cs typeface="Arial" pitchFamily="34" charset="0"/>
              </a:rPr>
              <a:t> </a:t>
            </a:r>
            <a:r>
              <a:rPr lang="es-ES" sz="1000" b="1" dirty="0" smtClean="0">
                <a:cs typeface="Arial" pitchFamily="34" charset="0"/>
              </a:rPr>
              <a:t>R, </a:t>
            </a:r>
            <a:r>
              <a:rPr lang="es-ES" sz="1000" b="1" dirty="0">
                <a:cs typeface="Arial" pitchFamily="34" charset="0"/>
              </a:rPr>
              <a:t>et al. </a:t>
            </a:r>
            <a:r>
              <a:rPr lang="fr-FR" sz="1000" b="1" i="1" dirty="0" smtClean="0">
                <a:cs typeface="Arial" pitchFamily="34" charset="0"/>
              </a:rPr>
              <a:t>Lancet </a:t>
            </a:r>
            <a:r>
              <a:rPr lang="fr-FR" sz="1000" b="1" i="1" dirty="0" err="1" smtClean="0">
                <a:cs typeface="Arial" pitchFamily="34" charset="0"/>
              </a:rPr>
              <a:t>Oncol</a:t>
            </a:r>
            <a:r>
              <a:rPr lang="fr-FR" sz="1000" b="1" i="1" dirty="0" smtClean="0">
                <a:cs typeface="Arial" pitchFamily="34" charset="0"/>
              </a:rPr>
              <a:t>. </a:t>
            </a:r>
            <a:r>
              <a:rPr lang="fr-FR" sz="1000" b="1" dirty="0" smtClean="0">
                <a:cs typeface="Arial" pitchFamily="34" charset="0"/>
              </a:rPr>
              <a:t>2014;15(1):23-34.</a:t>
            </a:r>
            <a:endParaRPr lang="es-ES" sz="1000" b="1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7395" y="466733"/>
            <a:ext cx="7793037" cy="936104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s-ES" sz="3200" b="1" dirty="0" err="1" smtClean="0">
                <a:latin typeface="+mn-lt"/>
              </a:rPr>
              <a:t>Treatment</a:t>
            </a:r>
            <a:r>
              <a:rPr lang="es-ES" sz="3200" b="1" dirty="0" smtClean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O</a:t>
            </a:r>
            <a:r>
              <a:rPr lang="es-ES" sz="3200" b="1" dirty="0" err="1" smtClean="0">
                <a:latin typeface="+mn-lt"/>
              </a:rPr>
              <a:t>ptions</a:t>
            </a:r>
            <a:r>
              <a:rPr lang="es-ES" sz="3200" b="1" dirty="0" smtClean="0">
                <a:latin typeface="+mn-lt"/>
              </a:rPr>
              <a:t> in </a:t>
            </a:r>
            <a:r>
              <a:rPr lang="es-ES" sz="3200" b="1" dirty="0" err="1" smtClean="0">
                <a:latin typeface="+mn-lt"/>
              </a:rPr>
              <a:t>Resectable</a:t>
            </a:r>
            <a:r>
              <a:rPr lang="es-ES" sz="3200" b="1" dirty="0" smtClean="0">
                <a:latin typeface="+mn-lt"/>
              </a:rPr>
              <a:t> </a:t>
            </a:r>
            <a:br>
              <a:rPr lang="es-ES" sz="3200" b="1" dirty="0" smtClean="0">
                <a:latin typeface="+mn-lt"/>
              </a:rPr>
            </a:br>
            <a:r>
              <a:rPr lang="es-ES" sz="3200" b="1" dirty="0" smtClean="0">
                <a:latin typeface="+mn-lt"/>
              </a:rPr>
              <a:t>EGJ and </a:t>
            </a:r>
            <a:r>
              <a:rPr lang="es-ES" sz="3200" b="1" dirty="0" err="1" smtClean="0">
                <a:latin typeface="+mn-lt"/>
              </a:rPr>
              <a:t>Gastric</a:t>
            </a:r>
            <a:r>
              <a:rPr lang="es-ES" sz="3200" b="1" dirty="0" smtClean="0">
                <a:latin typeface="+mn-lt"/>
              </a:rPr>
              <a:t> Adenocarcinoma</a:t>
            </a:r>
            <a:endParaRPr lang="es-ES" dirty="0" smtClean="0">
              <a:latin typeface="+mn-lt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8915400" cy="4387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400" b="1" smtClean="0">
                <a:latin typeface="Comic Sans MS" pitchFamily="66" charset="0"/>
                <a:sym typeface="Wingdings" pitchFamily="2" charset="2"/>
              </a:rPr>
              <a:t>		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400" b="1" smtClean="0">
                <a:latin typeface="Comic Sans MS" pitchFamily="66" charset="0"/>
                <a:sym typeface="Wingdings" pitchFamily="2" charset="2"/>
              </a:rPr>
              <a:t>		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400" b="1" smtClean="0">
                <a:latin typeface="Comic Sans MS" pitchFamily="66" charset="0"/>
                <a:sym typeface="Wingdings" pitchFamily="2" charset="2"/>
              </a:rPr>
              <a:t>		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sz="2400" b="1" smtClean="0">
              <a:latin typeface="Comic Sans MS" pitchFamily="66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sz="2400" b="1" smtClean="0">
              <a:latin typeface="Comic Sans MS" pitchFamily="66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sz="2400" b="1" smtClean="0">
              <a:latin typeface="Comic Sans MS" pitchFamily="66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sz="2000" b="1" smtClean="0">
              <a:latin typeface="Comic Sans MS" pitchFamily="66" charset="0"/>
              <a:sym typeface="Wingdings" pitchFamily="2" charset="2"/>
            </a:endParaRPr>
          </a:p>
        </p:txBody>
      </p:sp>
      <p:pic>
        <p:nvPicPr>
          <p:cNvPr id="10446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4571" t="27404" r="49918" b="34789"/>
          <a:stretch/>
        </p:blipFill>
        <p:spPr bwMode="auto">
          <a:xfrm>
            <a:off x="971600" y="1698170"/>
            <a:ext cx="7428791" cy="44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4847" y="6392361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1960"/>
            <a:ext cx="8280920" cy="1150938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</a:pPr>
            <a:r>
              <a:rPr lang="es-ES" sz="2800" b="1" dirty="0" smtClean="0">
                <a:solidFill>
                  <a:srgbClr val="F09828"/>
                </a:solidFill>
                <a:latin typeface="+mn-lt"/>
              </a:rPr>
              <a:t> </a:t>
            </a:r>
            <a:r>
              <a:rPr lang="es-ES" sz="3200" b="1" dirty="0" err="1" smtClean="0">
                <a:solidFill>
                  <a:srgbClr val="F09828"/>
                </a:solidFill>
                <a:latin typeface="+mn-lt"/>
              </a:rPr>
              <a:t>Perioperative</a:t>
            </a:r>
            <a:r>
              <a:rPr lang="es-ES" sz="3200" b="1" dirty="0" smtClean="0">
                <a:solidFill>
                  <a:srgbClr val="F09828"/>
                </a:solidFill>
                <a:latin typeface="+mn-lt"/>
              </a:rPr>
              <a:t> </a:t>
            </a:r>
            <a:r>
              <a:rPr lang="es-ES" sz="3200" b="1" dirty="0" err="1" smtClean="0">
                <a:solidFill>
                  <a:srgbClr val="F09828"/>
                </a:solidFill>
                <a:latin typeface="+mn-lt"/>
              </a:rPr>
              <a:t>Chemotherapy</a:t>
            </a:r>
            <a:r>
              <a:rPr lang="es-ES" sz="3200" b="1" dirty="0" smtClean="0">
                <a:solidFill>
                  <a:srgbClr val="F09828"/>
                </a:solidFill>
                <a:latin typeface="+mn-lt"/>
              </a:rPr>
              <a:t>: M</a:t>
            </a:r>
            <a:r>
              <a:rPr lang="es-ES_tradnl" sz="3200" b="1" dirty="0" smtClean="0">
                <a:solidFill>
                  <a:srgbClr val="F09828"/>
                </a:solidFill>
                <a:latin typeface="+mn-lt"/>
              </a:rPr>
              <a:t>AGIC-1 </a:t>
            </a:r>
            <a:endParaRPr lang="es-ES" sz="2800" b="1" dirty="0" smtClean="0">
              <a:solidFill>
                <a:srgbClr val="F09828"/>
              </a:solidFill>
              <a:latin typeface="+mn-lt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458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" sz="24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40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s-ES" sz="200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s-ES" sz="2000" smtClean="0">
              <a:sym typeface="Wingdings" pitchFamily="2" charset="2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18125" y="1834604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2800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95536" y="6392361"/>
            <a:ext cx="874846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620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3): Abstract 107.</a:t>
            </a:r>
            <a:endParaRPr lang="en-US" sz="1200" b="1" dirty="0"/>
          </a:p>
        </p:txBody>
      </p:sp>
      <p:sp>
        <p:nvSpPr>
          <p:cNvPr id="105485" name="Text Box 8"/>
          <p:cNvSpPr txBox="1">
            <a:spLocks noChangeArrowheads="1"/>
          </p:cNvSpPr>
          <p:nvPr/>
        </p:nvSpPr>
        <p:spPr bwMode="auto">
          <a:xfrm>
            <a:off x="7313615" y="1844576"/>
            <a:ext cx="1624013" cy="40005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2000" b="1"/>
              <a:t>Surgery</a:t>
            </a:r>
            <a:endParaRPr lang="nl-NL" sz="1600" b="1"/>
          </a:p>
        </p:txBody>
      </p:sp>
      <p:sp>
        <p:nvSpPr>
          <p:cNvPr id="105486" name="Text Box 9"/>
          <p:cNvSpPr txBox="1">
            <a:spLocks noChangeArrowheads="1"/>
          </p:cNvSpPr>
          <p:nvPr/>
        </p:nvSpPr>
        <p:spPr bwMode="auto">
          <a:xfrm>
            <a:off x="4283969" y="1844576"/>
            <a:ext cx="2952328" cy="1138773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2000" b="1" dirty="0"/>
              <a:t>Perioperative </a:t>
            </a:r>
            <a:r>
              <a:rPr lang="nl-NL" sz="2000" b="1" dirty="0" smtClean="0"/>
              <a:t>chemo</a:t>
            </a:r>
            <a:endParaRPr lang="nl-NL" sz="2000" b="1" dirty="0"/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1600" dirty="0" smtClean="0"/>
              <a:t>ECF x 3</a:t>
            </a:r>
            <a:r>
              <a:rPr lang="nl-NL" sz="1600" dirty="0">
                <a:sym typeface="Wingdings" pitchFamily="2" charset="2"/>
              </a:rPr>
              <a:t></a:t>
            </a:r>
            <a:r>
              <a:rPr lang="nl-NL" sz="1600" dirty="0" smtClean="0">
                <a:sym typeface="Wingdings" pitchFamily="2" charset="2"/>
              </a:rPr>
              <a:t>SurgeryECF x 3</a:t>
            </a:r>
            <a:endParaRPr lang="nl-NL" sz="1600" dirty="0">
              <a:sym typeface="Wingdings" pitchFamily="2" charset="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1600" dirty="0"/>
              <a:t>                 (44% of </a:t>
            </a:r>
            <a:r>
              <a:rPr lang="nl-NL" sz="1600" dirty="0" smtClean="0"/>
              <a:t>patients</a:t>
            </a:r>
            <a:r>
              <a:rPr lang="nl-NL" sz="1600" dirty="0"/>
              <a:t>)</a:t>
            </a:r>
          </a:p>
        </p:txBody>
      </p:sp>
      <p:sp>
        <p:nvSpPr>
          <p:cNvPr id="105487" name="Line 10"/>
          <p:cNvSpPr>
            <a:spLocks noChangeShapeType="1"/>
          </p:cNvSpPr>
          <p:nvPr/>
        </p:nvSpPr>
        <p:spPr bwMode="auto">
          <a:xfrm>
            <a:off x="4067177" y="1412776"/>
            <a:ext cx="308152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/>
          </a:p>
        </p:txBody>
      </p:sp>
      <p:sp>
        <p:nvSpPr>
          <p:cNvPr id="804877" name="Text Box 13"/>
          <p:cNvSpPr txBox="1">
            <a:spLocks noChangeArrowheads="1"/>
          </p:cNvSpPr>
          <p:nvPr/>
        </p:nvSpPr>
        <p:spPr bwMode="auto">
          <a:xfrm>
            <a:off x="4140200" y="4005263"/>
            <a:ext cx="5473700" cy="10341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b="1" dirty="0" smtClean="0"/>
              <a:t>Survival </a:t>
            </a:r>
            <a:r>
              <a:rPr lang="nl-NL" b="1" dirty="0"/>
              <a:t>(</a:t>
            </a:r>
            <a:r>
              <a:rPr lang="nl-NL" b="1" dirty="0" smtClean="0"/>
              <a:t>3 years): 43</a:t>
            </a:r>
            <a:r>
              <a:rPr lang="nl-NL" b="1" dirty="0"/>
              <a:t>%  </a:t>
            </a:r>
            <a:r>
              <a:rPr lang="nl-NL" b="1" i="1" dirty="0" smtClean="0"/>
              <a:t>P&lt;.05</a:t>
            </a:r>
            <a:r>
              <a:rPr lang="nl-NL" b="1" dirty="0" smtClean="0"/>
              <a:t>   </a:t>
            </a:r>
            <a:r>
              <a:rPr lang="nl-NL" b="1" dirty="0"/>
              <a:t>32%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b="1" dirty="0"/>
              <a:t>Loc Rel (</a:t>
            </a:r>
            <a:r>
              <a:rPr lang="nl-NL" b="1" dirty="0" smtClean="0"/>
              <a:t>3 years): 29</a:t>
            </a:r>
            <a:r>
              <a:rPr lang="nl-NL" b="1" dirty="0"/>
              <a:t>%  </a:t>
            </a:r>
            <a:r>
              <a:rPr lang="nl-NL" b="1" i="1" dirty="0" smtClean="0"/>
              <a:t>P&lt;.05</a:t>
            </a:r>
            <a:r>
              <a:rPr lang="nl-NL" b="1" dirty="0" smtClean="0"/>
              <a:t>   </a:t>
            </a:r>
            <a:r>
              <a:rPr lang="nl-NL" b="1" dirty="0"/>
              <a:t>44%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b="1" dirty="0"/>
              <a:t>Dist Rel (</a:t>
            </a:r>
            <a:r>
              <a:rPr lang="nl-NL" b="1" dirty="0" smtClean="0"/>
              <a:t>3 years):</a:t>
            </a:r>
            <a:r>
              <a:rPr lang="nl-NL" b="1" dirty="0"/>
              <a:t> </a:t>
            </a:r>
            <a:r>
              <a:rPr lang="nl-NL" b="1" dirty="0" smtClean="0"/>
              <a:t>31</a:t>
            </a:r>
            <a:r>
              <a:rPr lang="nl-NL" b="1" dirty="0"/>
              <a:t>%  </a:t>
            </a:r>
            <a:r>
              <a:rPr lang="nl-NL" b="1" i="1" dirty="0" smtClean="0"/>
              <a:t>P&lt;.05</a:t>
            </a:r>
            <a:r>
              <a:rPr lang="nl-NL" b="1" dirty="0" smtClean="0"/>
              <a:t>   </a:t>
            </a:r>
            <a:r>
              <a:rPr lang="nl-NL" b="1" dirty="0"/>
              <a:t>45%</a:t>
            </a:r>
          </a:p>
        </p:txBody>
      </p:sp>
      <p:pic>
        <p:nvPicPr>
          <p:cNvPr id="105483" name="Picture 15"/>
          <p:cNvPicPr>
            <a:picLocks noChangeAspect="1" noChangeArrowheads="1"/>
          </p:cNvPicPr>
          <p:nvPr/>
        </p:nvPicPr>
        <p:blipFill rotWithShape="1">
          <a:blip r:embed="rId3" cstate="print"/>
          <a:srcRect l="3165" t="27395" r="56479" b="34991"/>
          <a:stretch/>
        </p:blipFill>
        <p:spPr bwMode="auto">
          <a:xfrm>
            <a:off x="250825" y="3180977"/>
            <a:ext cx="3816350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4" name="Text Box 16"/>
          <p:cNvSpPr txBox="1">
            <a:spLocks noChangeArrowheads="1"/>
          </p:cNvSpPr>
          <p:nvPr/>
        </p:nvSpPr>
        <p:spPr bwMode="auto">
          <a:xfrm>
            <a:off x="1577975" y="2780928"/>
            <a:ext cx="118110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err="1"/>
              <a:t>Survival</a:t>
            </a:r>
            <a:endParaRPr lang="es-ES" sz="2000" b="1" dirty="0"/>
          </a:p>
        </p:txBody>
      </p:sp>
      <p:sp>
        <p:nvSpPr>
          <p:cNvPr id="105482" name="Line 17"/>
          <p:cNvSpPr>
            <a:spLocks noChangeShapeType="1"/>
          </p:cNvSpPr>
          <p:nvPr/>
        </p:nvSpPr>
        <p:spPr bwMode="auto">
          <a:xfrm>
            <a:off x="6227763" y="3068512"/>
            <a:ext cx="0" cy="18288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/>
          </a:p>
        </p:txBody>
      </p:sp>
      <p:sp>
        <p:nvSpPr>
          <p:cNvPr id="5" name="Rectangle 4"/>
          <p:cNvSpPr/>
          <p:nvPr/>
        </p:nvSpPr>
        <p:spPr>
          <a:xfrm>
            <a:off x="383356" y="606409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/>
              <a:t>Cunningham D, et al. </a:t>
            </a:r>
            <a:r>
              <a:rPr lang="en-US" sz="1000" b="1" i="1" dirty="0"/>
              <a:t>N </a:t>
            </a:r>
            <a:r>
              <a:rPr lang="en-US" sz="1000" b="1" i="1" dirty="0" err="1"/>
              <a:t>Engl</a:t>
            </a:r>
            <a:r>
              <a:rPr lang="en-US" sz="1000" b="1" i="1" dirty="0"/>
              <a:t> J Med</a:t>
            </a:r>
            <a:r>
              <a:rPr lang="en-US" sz="1000" b="1" dirty="0"/>
              <a:t>. 2006;355(1):</a:t>
            </a:r>
            <a:r>
              <a:rPr lang="en-US" sz="1000" b="1" dirty="0" smtClean="0"/>
              <a:t>11-20.</a:t>
            </a:r>
            <a:endParaRPr lang="en-US" sz="1000" b="1" dirty="0"/>
          </a:p>
        </p:txBody>
      </p:sp>
      <p:sp>
        <p:nvSpPr>
          <p:cNvPr id="105488" name="Line 11"/>
          <p:cNvSpPr>
            <a:spLocks noChangeShapeType="1"/>
          </p:cNvSpPr>
          <p:nvPr/>
        </p:nvSpPr>
        <p:spPr bwMode="auto">
          <a:xfrm flipH="1">
            <a:off x="6457952" y="1412776"/>
            <a:ext cx="684213" cy="2889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/>
          </a:p>
        </p:txBody>
      </p:sp>
      <p:sp>
        <p:nvSpPr>
          <p:cNvPr id="105489" name="Line 12"/>
          <p:cNvSpPr>
            <a:spLocks noChangeShapeType="1"/>
          </p:cNvSpPr>
          <p:nvPr/>
        </p:nvSpPr>
        <p:spPr bwMode="auto">
          <a:xfrm>
            <a:off x="7104448" y="1412776"/>
            <a:ext cx="512763" cy="2889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15106" y="1147462"/>
            <a:ext cx="3852069" cy="124957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sz="1600" b="1" dirty="0"/>
              <a:t>503 </a:t>
            </a:r>
            <a:r>
              <a:rPr lang="nl-NL" sz="1600" b="1" dirty="0" smtClean="0"/>
              <a:t>Patients (pts)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sz="1600" b="1" dirty="0" smtClean="0"/>
              <a:t>Resectable	Stage </a:t>
            </a:r>
            <a:r>
              <a:rPr lang="nl-NL" sz="1600" b="1" dirty="0"/>
              <a:t>II-IV (M0)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sz="1600" b="1" dirty="0" smtClean="0"/>
              <a:t>Gastric		74</a:t>
            </a:r>
            <a:r>
              <a:rPr lang="nl-NL" sz="1600" b="1" dirty="0"/>
              <a:t>% 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sz="1600" b="1" dirty="0" smtClean="0"/>
              <a:t>EGJ		26</a:t>
            </a:r>
            <a:r>
              <a:rPr lang="nl-NL" sz="1600" b="1" dirty="0"/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300" y="2525636"/>
            <a:ext cx="7380288" cy="1150938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</a:pPr>
            <a:r>
              <a:rPr lang="es-ES" sz="2800" b="1" smtClean="0">
                <a:solidFill>
                  <a:schemeClr val="tx1"/>
                </a:solidFill>
                <a:latin typeface="+mn-lt"/>
              </a:rPr>
              <a:t/>
            </a:r>
            <a:br>
              <a:rPr lang="es-ES" sz="2800" b="1" smtClean="0">
                <a:solidFill>
                  <a:schemeClr val="tx1"/>
                </a:solidFill>
                <a:latin typeface="+mn-lt"/>
              </a:rPr>
            </a:br>
            <a:r>
              <a:rPr lang="es-ES" sz="2800" b="1" smtClean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1800" b="1" smtClean="0">
                <a:solidFill>
                  <a:schemeClr val="tx1"/>
                </a:solidFill>
                <a:latin typeface="+mn-lt"/>
              </a:rPr>
              <a:t/>
            </a:r>
            <a:br>
              <a:rPr lang="nl-NL" sz="1800" b="1" smtClean="0">
                <a:solidFill>
                  <a:schemeClr val="tx1"/>
                </a:solidFill>
                <a:latin typeface="+mn-lt"/>
              </a:rPr>
            </a:br>
            <a:r>
              <a:rPr lang="es-ES" sz="4000" b="1" smtClean="0">
                <a:solidFill>
                  <a:schemeClr val="tx1"/>
                </a:solidFill>
                <a:latin typeface="+mn-lt"/>
              </a:rPr>
              <a:t/>
            </a:r>
            <a:br>
              <a:rPr lang="es-ES" sz="4000" b="1" smtClean="0">
                <a:solidFill>
                  <a:schemeClr val="tx1"/>
                </a:solidFill>
                <a:latin typeface="+mn-lt"/>
              </a:rPr>
            </a:br>
            <a:r>
              <a:rPr lang="es-ES" sz="2800" b="1" smtClean="0">
                <a:solidFill>
                  <a:schemeClr val="tx1"/>
                </a:solidFill>
                <a:latin typeface="+mn-lt"/>
              </a:rPr>
              <a:t/>
            </a:r>
            <a:br>
              <a:rPr lang="es-ES" sz="2800" b="1" smtClean="0">
                <a:solidFill>
                  <a:schemeClr val="tx1"/>
                </a:solidFill>
                <a:latin typeface="+mn-lt"/>
              </a:rPr>
            </a:br>
            <a:endParaRPr lang="es-ES" sz="28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228800"/>
            <a:ext cx="8458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" sz="24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400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s-ES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s-ES" sz="2000" dirty="0" smtClean="0">
              <a:sym typeface="Wingdings" pitchFamily="2" charset="2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18125" y="2443086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2800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64232" y="6392361"/>
            <a:ext cx="535989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620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Rivera F, et al. 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2015;33(</a:t>
            </a:r>
            <a:r>
              <a:rPr lang="en-US" sz="1200" b="1" dirty="0" err="1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3): Abstract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107; </a:t>
            </a:r>
            <a:endParaRPr lang="en-US" sz="1200" b="1" dirty="0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51520" y="1412776"/>
            <a:ext cx="3887787" cy="19389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1600" b="1" dirty="0"/>
              <a:t>224 </a:t>
            </a:r>
            <a:r>
              <a:rPr lang="nl-NL" sz="1600" b="1" dirty="0" smtClean="0"/>
              <a:t>Patients</a:t>
            </a:r>
            <a:endParaRPr lang="nl-NL" sz="1600" b="1" dirty="0"/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1600" b="1" dirty="0"/>
              <a:t>Resectable adenocarcinoma </a:t>
            </a:r>
            <a:endParaRPr lang="nl-NL" sz="1600" b="1" dirty="0" smtClean="0"/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1600" dirty="0" smtClean="0"/>
              <a:t>Gastric (no EGJ)		25 </a:t>
            </a:r>
            <a:r>
              <a:rPr lang="nl-NL" sz="1600" dirty="0"/>
              <a:t>% </a:t>
            </a:r>
            <a:r>
              <a:rPr lang="nl-NL" sz="1600" dirty="0" smtClean="0"/>
              <a:t> EGJ			64 %</a:t>
            </a:r>
            <a:br>
              <a:rPr lang="nl-NL" sz="1600" dirty="0" smtClean="0"/>
            </a:br>
            <a:r>
              <a:rPr lang="nl-NL" sz="1600" dirty="0" smtClean="0"/>
              <a:t>Distal esophagous		11 </a:t>
            </a:r>
            <a:r>
              <a:rPr lang="nl-NL" sz="1600" dirty="0"/>
              <a:t>%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1600" b="1" dirty="0"/>
              <a:t>PS  0 / 1       </a:t>
            </a:r>
            <a:r>
              <a:rPr lang="nl-NL" sz="1600" dirty="0"/>
              <a:t>(75% / 25%) 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39952" y="1589010"/>
            <a:ext cx="4783927" cy="1898650"/>
            <a:chOff x="2631" y="1434"/>
            <a:chExt cx="2908" cy="1196"/>
          </a:xfrm>
        </p:grpSpPr>
        <p:sp>
          <p:nvSpPr>
            <p:cNvPr id="106508" name="Text Box 8"/>
            <p:cNvSpPr txBox="1">
              <a:spLocks noChangeArrowheads="1"/>
            </p:cNvSpPr>
            <p:nvPr/>
          </p:nvSpPr>
          <p:spPr bwMode="auto">
            <a:xfrm>
              <a:off x="4516" y="1641"/>
              <a:ext cx="1023" cy="48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nl-NL" sz="2000" b="1"/>
                <a:t>Surgery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nl-NL" sz="1600" b="1"/>
            </a:p>
          </p:txBody>
        </p:sp>
        <p:sp>
          <p:nvSpPr>
            <p:cNvPr id="106509" name="Text Box 9"/>
            <p:cNvSpPr txBox="1">
              <a:spLocks noChangeArrowheads="1"/>
            </p:cNvSpPr>
            <p:nvPr/>
          </p:nvSpPr>
          <p:spPr bwMode="auto">
            <a:xfrm>
              <a:off x="2744" y="1641"/>
              <a:ext cx="1664" cy="989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nl-NL" sz="2000" b="1" dirty="0"/>
                <a:t>Perioperative </a:t>
              </a:r>
              <a:r>
                <a:rPr lang="nl-NL" sz="2000" b="1" dirty="0" smtClean="0"/>
                <a:t>chemo</a:t>
              </a:r>
              <a:endParaRPr lang="nl-NL" sz="2000" b="1" dirty="0"/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nl-NL" b="1" dirty="0"/>
                <a:t>CFx2-3</a:t>
              </a:r>
              <a:r>
                <a:rPr lang="nl-NL" b="1" dirty="0">
                  <a:sym typeface="Wingdings" pitchFamily="2" charset="2"/>
                </a:rPr>
                <a:t>Surgery</a:t>
              </a:r>
              <a:r>
                <a:rPr lang="nl-NL" b="1" dirty="0"/>
                <a:t> 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nl-NL" sz="1400" dirty="0"/>
                <a:t>(</a:t>
              </a:r>
              <a:r>
                <a:rPr lang="nl-NL" sz="1400" dirty="0">
                  <a:sym typeface="Wingdings" pitchFamily="2" charset="2"/>
                </a:rPr>
                <a:t>CF </a:t>
              </a:r>
              <a:r>
                <a:rPr lang="nl-NL" sz="1400" dirty="0" smtClean="0">
                  <a:sym typeface="Wingdings" pitchFamily="2" charset="2"/>
                </a:rPr>
                <a:t>x 4 </a:t>
              </a:r>
              <a:r>
                <a:rPr lang="nl-NL" sz="1400" dirty="0">
                  <a:sym typeface="Wingdings" pitchFamily="2" charset="2"/>
                </a:rPr>
                <a:t>postSx if </a:t>
              </a:r>
              <a:r>
                <a:rPr lang="nl-NL" sz="1400" dirty="0" smtClean="0">
                  <a:sym typeface="Wingdings" pitchFamily="2" charset="2"/>
                </a:rPr>
                <a:t>overall response or stable disease </a:t>
              </a:r>
              <a:r>
                <a:rPr lang="nl-NL" sz="1400" dirty="0">
                  <a:sym typeface="Wingdings" pitchFamily="2" charset="2"/>
                </a:rPr>
                <a:t>with pN+: 50% </a:t>
              </a:r>
              <a:r>
                <a:rPr lang="nl-NL" sz="1400" dirty="0" smtClean="0">
                  <a:sym typeface="Wingdings" pitchFamily="2" charset="2"/>
                </a:rPr>
                <a:t>patients</a:t>
              </a:r>
              <a:r>
                <a:rPr lang="nl-NL" sz="1400" dirty="0">
                  <a:sym typeface="Wingdings" pitchFamily="2" charset="2"/>
                </a:rPr>
                <a:t>)</a:t>
              </a:r>
              <a:r>
                <a:rPr lang="nl-NL" sz="1400" dirty="0"/>
                <a:t>  </a:t>
              </a:r>
            </a:p>
          </p:txBody>
        </p:sp>
        <p:sp>
          <p:nvSpPr>
            <p:cNvPr id="106510" name="Line 10"/>
            <p:cNvSpPr>
              <a:spLocks noChangeShapeType="1"/>
            </p:cNvSpPr>
            <p:nvPr/>
          </p:nvSpPr>
          <p:spPr bwMode="auto">
            <a:xfrm>
              <a:off x="2631" y="1434"/>
              <a:ext cx="177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2800"/>
            </a:p>
          </p:txBody>
        </p:sp>
        <p:sp>
          <p:nvSpPr>
            <p:cNvPr id="106511" name="Line 11"/>
            <p:cNvSpPr>
              <a:spLocks noChangeShapeType="1"/>
            </p:cNvSpPr>
            <p:nvPr/>
          </p:nvSpPr>
          <p:spPr bwMode="auto">
            <a:xfrm flipH="1">
              <a:off x="3977" y="1434"/>
              <a:ext cx="431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2800"/>
            </a:p>
          </p:txBody>
        </p:sp>
        <p:sp>
          <p:nvSpPr>
            <p:cNvPr id="106512" name="Line 12"/>
            <p:cNvSpPr>
              <a:spLocks noChangeShapeType="1"/>
            </p:cNvSpPr>
            <p:nvPr/>
          </p:nvSpPr>
          <p:spPr bwMode="auto">
            <a:xfrm>
              <a:off x="4385" y="1440"/>
              <a:ext cx="323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2800"/>
            </a:p>
          </p:txBody>
        </p:sp>
      </p:grpSp>
      <p:sp>
        <p:nvSpPr>
          <p:cNvPr id="106505" name="Rectangle 14"/>
          <p:cNvSpPr>
            <a:spLocks noChangeArrowheads="1"/>
          </p:cNvSpPr>
          <p:nvPr/>
        </p:nvSpPr>
        <p:spPr bwMode="auto">
          <a:xfrm>
            <a:off x="1161992" y="188640"/>
            <a:ext cx="703750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3600" b="1" dirty="0" err="1">
                <a:solidFill>
                  <a:srgbClr val="F09828"/>
                </a:solidFill>
              </a:rPr>
              <a:t>Perioperative</a:t>
            </a:r>
            <a:r>
              <a:rPr lang="es-ES" sz="3600" b="1" dirty="0">
                <a:solidFill>
                  <a:srgbClr val="F09828"/>
                </a:solidFill>
              </a:rPr>
              <a:t> </a:t>
            </a:r>
            <a:r>
              <a:rPr lang="es-ES" sz="3600" b="1" dirty="0" err="1">
                <a:solidFill>
                  <a:srgbClr val="F09828"/>
                </a:solidFill>
              </a:rPr>
              <a:t>Chemotherapy</a:t>
            </a:r>
            <a:r>
              <a:rPr lang="es-ES" sz="3600" b="1" dirty="0">
                <a:solidFill>
                  <a:srgbClr val="F09828"/>
                </a:solidFill>
              </a:rPr>
              <a:t/>
            </a:r>
            <a:br>
              <a:rPr lang="es-ES" sz="3600" b="1" dirty="0">
                <a:solidFill>
                  <a:srgbClr val="F09828"/>
                </a:solidFill>
              </a:rPr>
            </a:br>
            <a:r>
              <a:rPr lang="es-ES" sz="2800" b="1" dirty="0" err="1">
                <a:solidFill>
                  <a:srgbClr val="F09828"/>
                </a:solidFill>
              </a:rPr>
              <a:t>Phase</a:t>
            </a:r>
            <a:r>
              <a:rPr lang="es-ES" sz="2800" b="1" dirty="0">
                <a:solidFill>
                  <a:srgbClr val="F09828"/>
                </a:solidFill>
              </a:rPr>
              <a:t> III FNLCC-ACCORD07-FFCD 9703</a:t>
            </a:r>
          </a:p>
        </p:txBody>
      </p:sp>
      <p:pic>
        <p:nvPicPr>
          <p:cNvPr id="805903" name="Picture 15"/>
          <p:cNvPicPr>
            <a:picLocks noChangeAspect="1" noChangeArrowheads="1"/>
          </p:cNvPicPr>
          <p:nvPr/>
        </p:nvPicPr>
        <p:blipFill>
          <a:blip r:embed="rId3" cstate="print"/>
          <a:srcRect l="7765" t="30229" r="61847" b="45552"/>
          <a:stretch>
            <a:fillRect/>
          </a:stretch>
        </p:blipFill>
        <p:spPr bwMode="auto">
          <a:xfrm>
            <a:off x="5867275" y="3892474"/>
            <a:ext cx="3097213" cy="27590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106507" name="Text Box 16"/>
          <p:cNvSpPr txBox="1">
            <a:spLocks noChangeArrowheads="1"/>
          </p:cNvSpPr>
          <p:nvPr/>
        </p:nvSpPr>
        <p:spPr bwMode="auto">
          <a:xfrm>
            <a:off x="5833367" y="3523836"/>
            <a:ext cx="3059113" cy="35394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700" b="1" dirty="0" err="1"/>
              <a:t>Primary</a:t>
            </a:r>
            <a:r>
              <a:rPr lang="es-ES" sz="1700" b="1" dirty="0"/>
              <a:t> </a:t>
            </a:r>
            <a:r>
              <a:rPr lang="es-ES" sz="1700" b="1" dirty="0" err="1"/>
              <a:t>endpoint</a:t>
            </a:r>
            <a:r>
              <a:rPr lang="es-ES" sz="1700" b="1" dirty="0"/>
              <a:t>: </a:t>
            </a:r>
            <a:r>
              <a:rPr lang="es-ES" sz="1700" b="1" dirty="0" err="1" smtClean="0"/>
              <a:t>Survival</a:t>
            </a:r>
            <a:endParaRPr lang="es-ES" sz="17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66933"/>
              </p:ext>
            </p:extLst>
          </p:nvPr>
        </p:nvGraphicFramePr>
        <p:xfrm>
          <a:off x="468312" y="3965176"/>
          <a:ext cx="51118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367"/>
                <a:gridCol w="1017347"/>
                <a:gridCol w="988918"/>
                <a:gridCol w="605021"/>
                <a:gridCol w="907147"/>
              </a:tblGrid>
              <a:tr h="370840">
                <a:tc>
                  <a:txBody>
                    <a:bodyPr/>
                    <a:lstStyle/>
                    <a:p>
                      <a:endParaRPr lang="nl-NL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bg2"/>
                          </a:solidFill>
                        </a:rPr>
                        <a:t>CF&gt;</a:t>
                      </a:r>
                    </a:p>
                    <a:p>
                      <a:pPr algn="ctr"/>
                      <a:r>
                        <a:rPr lang="nl-NL" sz="1600" b="1" dirty="0" smtClean="0">
                          <a:solidFill>
                            <a:schemeClr val="bg2"/>
                          </a:solidFill>
                        </a:rPr>
                        <a:t>Survival</a:t>
                      </a:r>
                      <a:endParaRPr lang="nl-NL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bg2"/>
                          </a:solidFill>
                        </a:rPr>
                        <a:t>Survival</a:t>
                      </a:r>
                      <a:endParaRPr lang="nl-NL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bg2"/>
                          </a:solidFill>
                        </a:rPr>
                        <a:t>HR</a:t>
                      </a:r>
                      <a:endParaRPr lang="nl-NL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i="1" dirty="0" smtClean="0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nl-NL" sz="16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nl-NL" sz="1600" b="1" dirty="0" smtClean="0">
                          <a:solidFill>
                            <a:schemeClr val="bg2"/>
                          </a:solidFill>
                        </a:rPr>
                        <a:t>value</a:t>
                      </a:r>
                      <a:endParaRPr lang="nl-NL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Survival </a:t>
                      </a:r>
                      <a:br>
                        <a:rPr lang="nl-NL" sz="16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(5 year)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38%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24%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0.66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.01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DFS (5 year) 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21%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 smtClean="0">
                          <a:solidFill>
                            <a:schemeClr val="tx1"/>
                          </a:solidFill>
                        </a:rPr>
                        <a:t>.003</a:t>
                      </a:r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345" y="6063099"/>
            <a:ext cx="3602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20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AU" sz="1000" b="1" dirty="0" err="1">
                <a:cs typeface="Times New Roman" pitchFamily="18" charset="0"/>
              </a:rPr>
              <a:t>Boige</a:t>
            </a:r>
            <a:r>
              <a:rPr lang="en-AU" sz="1000" b="1" dirty="0">
                <a:cs typeface="Times New Roman" pitchFamily="18" charset="0"/>
              </a:rPr>
              <a:t> V, et al, </a:t>
            </a:r>
            <a:r>
              <a:rPr lang="en-AU" sz="1000" b="1" i="1" dirty="0">
                <a:cs typeface="Times New Roman" pitchFamily="18" charset="0"/>
              </a:rPr>
              <a:t>J </a:t>
            </a:r>
            <a:r>
              <a:rPr lang="en-AU" sz="1000" b="1" i="1" dirty="0" err="1">
                <a:cs typeface="Times New Roman" pitchFamily="18" charset="0"/>
              </a:rPr>
              <a:t>Clin</a:t>
            </a:r>
            <a:r>
              <a:rPr lang="en-AU" sz="1000" b="1" i="1" dirty="0">
                <a:cs typeface="Times New Roman" pitchFamily="18" charset="0"/>
              </a:rPr>
              <a:t> </a:t>
            </a:r>
            <a:r>
              <a:rPr lang="en-AU" sz="1000" b="1" i="1" dirty="0" err="1">
                <a:cs typeface="Times New Roman" pitchFamily="18" charset="0"/>
              </a:rPr>
              <a:t>Oncol</a:t>
            </a:r>
            <a:r>
              <a:rPr lang="en-AU" sz="1000" b="1" i="1" dirty="0">
                <a:cs typeface="Times New Roman" pitchFamily="18" charset="0"/>
              </a:rPr>
              <a:t>.</a:t>
            </a:r>
            <a:r>
              <a:rPr lang="en-AU" sz="1000" b="1" dirty="0">
                <a:cs typeface="Times New Roman" pitchFamily="18" charset="0"/>
              </a:rPr>
              <a:t> 2007;25(18S): Abstract </a:t>
            </a:r>
            <a:r>
              <a:rPr lang="en-AU" sz="1000" b="1" dirty="0" smtClean="0">
                <a:cs typeface="Times New Roman" pitchFamily="18" charset="0"/>
              </a:rPr>
              <a:t>4510.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18125" y="22669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2800">
              <a:cs typeface="Arial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1424201"/>
            <a:ext cx="3888556" cy="8156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sz="1400" dirty="0">
                <a:cs typeface="Arial" pitchFamily="34" charset="0"/>
              </a:rPr>
              <a:t>3807 scrined pts </a:t>
            </a:r>
            <a:r>
              <a:rPr lang="nl-NL" sz="1400" dirty="0">
                <a:cs typeface="Arial" pitchFamily="34" charset="0"/>
                <a:sym typeface="Wingdings" pitchFamily="2" charset="2"/>
              </a:rPr>
              <a:t>810 HER2</a:t>
            </a:r>
            <a:r>
              <a:rPr lang="nl-NL" sz="1400" dirty="0" smtClean="0">
                <a:cs typeface="Arial" pitchFamily="34" charset="0"/>
                <a:sym typeface="Wingdings" pitchFamily="2" charset="2"/>
              </a:rPr>
              <a:t>+</a:t>
            </a:r>
            <a:r>
              <a:rPr lang="nl-NL" b="1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nl-NL" b="1" dirty="0">
                <a:cs typeface="Arial" pitchFamily="34" charset="0"/>
                <a:sym typeface="Wingdings" pitchFamily="2" charset="2"/>
              </a:rPr>
              <a:t>584 pts    			included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nl-NL" sz="1400" b="1" dirty="0">
                <a:cs typeface="Arial" pitchFamily="34" charset="0"/>
              </a:rPr>
              <a:t>97% M1;    32% EGJ;    10% ECOG 2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156325" y="1929026"/>
            <a:ext cx="2771775" cy="707886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2000" b="1" dirty="0">
                <a:cs typeface="Arial" pitchFamily="34" charset="0"/>
              </a:rPr>
              <a:t>CX</a:t>
            </a:r>
            <a:r>
              <a:rPr lang="nl-NL" sz="1400" dirty="0">
                <a:cs typeface="Arial" pitchFamily="34" charset="0"/>
              </a:rPr>
              <a:t>(87%)</a:t>
            </a:r>
            <a:r>
              <a:rPr lang="nl-NL" sz="2000" dirty="0">
                <a:cs typeface="Arial" pitchFamily="34" charset="0"/>
              </a:rPr>
              <a:t>-</a:t>
            </a:r>
            <a:r>
              <a:rPr lang="nl-NL" sz="2000" b="1" dirty="0">
                <a:cs typeface="Arial" pitchFamily="34" charset="0"/>
              </a:rPr>
              <a:t>/F</a:t>
            </a:r>
            <a:r>
              <a:rPr lang="nl-NL" sz="1400" dirty="0">
                <a:cs typeface="Arial" pitchFamily="34" charset="0"/>
              </a:rPr>
              <a:t>(13%)</a:t>
            </a:r>
            <a:r>
              <a:rPr lang="nl-NL" sz="2000" b="1" dirty="0">
                <a:cs typeface="Arial" pitchFamily="34" charset="0"/>
              </a:rPr>
              <a:t>-Trast </a:t>
            </a:r>
            <a:r>
              <a:rPr lang="nl-NL" sz="1200" b="1" dirty="0">
                <a:cs typeface="Arial" pitchFamily="34" charset="0"/>
              </a:rPr>
              <a:t>8</a:t>
            </a:r>
            <a:r>
              <a:rPr lang="nl-NL" sz="1200" b="1" dirty="0">
                <a:cs typeface="Arial" pitchFamily="34" charset="0"/>
                <a:sym typeface="Wingdings" pitchFamily="2" charset="2"/>
              </a:rPr>
              <a:t>6mg/kg/3w</a:t>
            </a:r>
            <a:r>
              <a:rPr lang="nl-NL" sz="2000" b="1" dirty="0">
                <a:cs typeface="Arial" pitchFamily="34" charset="0"/>
              </a:rPr>
              <a:t> 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067944" y="1640101"/>
            <a:ext cx="2664644" cy="67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>
              <a:cs typeface="Arial" pitchFamily="34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5219700" y="1640101"/>
            <a:ext cx="1511300" cy="504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>
              <a:cs typeface="Arial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659563" y="1640101"/>
            <a:ext cx="1296987" cy="2889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>
              <a:cs typeface="Arial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2150" y="571707"/>
            <a:ext cx="785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3000" b="1" dirty="0">
                <a:solidFill>
                  <a:srgbClr val="F09828"/>
                </a:solidFill>
                <a:cs typeface="Arial" pitchFamily="34" charset="0"/>
              </a:rPr>
              <a:t>P. III TOGA   (C-X/F vs C-X/F-</a:t>
            </a:r>
            <a:r>
              <a:rPr lang="es-ES" sz="3000" b="1" dirty="0" err="1">
                <a:solidFill>
                  <a:srgbClr val="F09828"/>
                </a:solidFill>
                <a:cs typeface="Arial" pitchFamily="34" charset="0"/>
              </a:rPr>
              <a:t>Trastuzumab</a:t>
            </a:r>
            <a:r>
              <a:rPr lang="es-ES" sz="3000" b="1" dirty="0">
                <a:solidFill>
                  <a:srgbClr val="F09828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141068" y="2216364"/>
            <a:ext cx="1943100" cy="40011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2000" b="1">
                <a:cs typeface="Arial" pitchFamily="34" charset="0"/>
              </a:rPr>
              <a:t>CX</a:t>
            </a:r>
            <a:r>
              <a:rPr lang="nl-NL" sz="1400">
                <a:cs typeface="Arial" pitchFamily="34" charset="0"/>
              </a:rPr>
              <a:t>(87%)</a:t>
            </a:r>
            <a:r>
              <a:rPr lang="nl-NL" sz="2000" b="1">
                <a:cs typeface="Arial" pitchFamily="34" charset="0"/>
              </a:rPr>
              <a:t>/F</a:t>
            </a:r>
            <a:r>
              <a:rPr lang="nl-NL" sz="1400">
                <a:cs typeface="Arial" pitchFamily="34" charset="0"/>
              </a:rPr>
              <a:t>(13%)</a:t>
            </a:r>
            <a:r>
              <a:rPr lang="nl-NL" sz="2000" b="1">
                <a:cs typeface="Arial" pitchFamily="34" charset="0"/>
              </a:rPr>
              <a:t> 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64232" y="6392361"/>
            <a:ext cx="877976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620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Rivera F, et al. 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2015;33(</a:t>
            </a:r>
            <a:r>
              <a:rPr lang="en-US" sz="1200" b="1" dirty="0" err="1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3): Abstract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107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50826" y="2996953"/>
            <a:ext cx="4049166" cy="28803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 fontAlgn="base">
              <a:spcBef>
                <a:spcPct val="20000"/>
              </a:spcBef>
              <a:spcAft>
                <a:spcPct val="60000"/>
              </a:spcAft>
              <a:buClr>
                <a:srgbClr val="3333CC"/>
              </a:buClr>
              <a:buSzPct val="130000"/>
              <a:buFont typeface="Wingdings" pitchFamily="2" charset="2"/>
              <a:buNone/>
            </a:pPr>
            <a:r>
              <a:rPr lang="en-GB" b="1" dirty="0">
                <a:cs typeface="Arial" pitchFamily="34" charset="0"/>
              </a:rPr>
              <a:t> Primary endpoint 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56992"/>
            <a:ext cx="4010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357301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39430"/>
            <a:ext cx="39243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2780928"/>
            <a:ext cx="396044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ES" b="1" dirty="0">
                <a:sym typeface="Wingdings" pitchFamily="2" charset="2"/>
              </a:rPr>
              <a:t>OS in IHC2+/FISH+ </a:t>
            </a:r>
            <a:r>
              <a:rPr lang="es-ES" b="1" dirty="0" err="1">
                <a:sym typeface="Wingdings" pitchFamily="2" charset="2"/>
              </a:rPr>
              <a:t>or</a:t>
            </a:r>
            <a:r>
              <a:rPr lang="es-ES" b="1" dirty="0">
                <a:sym typeface="Wingdings" pitchFamily="2" charset="2"/>
              </a:rPr>
              <a:t> IHC3+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exploratory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analysis</a:t>
            </a:r>
            <a:r>
              <a:rPr lang="es-ES" b="1" dirty="0" smtClean="0">
                <a:sym typeface="Wingdings" pitchFamily="2" charset="2"/>
              </a:rPr>
              <a:t>)</a:t>
            </a:r>
            <a:endParaRPr lang="es-ES" sz="1600" b="1" dirty="0">
              <a:sym typeface="Wingdings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321" y="5805264"/>
            <a:ext cx="431279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4932040" y="5805264"/>
            <a:ext cx="360040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353345" y="6063099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20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nl-NL" sz="1000" b="1" dirty="0">
                <a:cs typeface="Arial" pitchFamily="34" charset="0"/>
              </a:rPr>
              <a:t>Bang YJ, et al. </a:t>
            </a:r>
            <a:r>
              <a:rPr lang="nl-NL" sz="1000" b="1" i="1" dirty="0">
                <a:cs typeface="Arial" pitchFamily="34" charset="0"/>
              </a:rPr>
              <a:t>Lancet.</a:t>
            </a:r>
            <a:r>
              <a:rPr lang="nl-NL" sz="1000" b="1" dirty="0">
                <a:cs typeface="Arial" pitchFamily="34" charset="0"/>
              </a:rPr>
              <a:t> 2010;376(9742):</a:t>
            </a:r>
            <a:r>
              <a:rPr lang="nl-NL" sz="1000" b="1" dirty="0" smtClean="0">
                <a:cs typeface="Arial" pitchFamily="34" charset="0"/>
              </a:rPr>
              <a:t>687-697.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915816" y="47667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NEOXH: </a:t>
            </a:r>
            <a:r>
              <a:rPr lang="es-ES" sz="3600" b="1" dirty="0" err="1" smtClean="0">
                <a:solidFill>
                  <a:srgbClr val="F09828"/>
                </a:solidFill>
                <a:latin typeface="Arial" pitchFamily="34" charset="0"/>
                <a:cs typeface="Arial" pitchFamily="34" charset="0"/>
              </a:rPr>
              <a:t>Design</a:t>
            </a:r>
            <a:endParaRPr lang="es-ES" sz="3600" b="1" dirty="0">
              <a:solidFill>
                <a:srgbClr val="F0982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85642" y="5445224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OS and </a:t>
            </a:r>
            <a:r>
              <a:rPr lang="es-ES" sz="1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biomarker</a:t>
            </a:r>
            <a:r>
              <a:rPr lang="es-ES" sz="1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s-E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8313" y="1250950"/>
            <a:ext cx="1583407" cy="2304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ounded Rectangle 2"/>
          <p:cNvSpPr/>
          <p:nvPr/>
        </p:nvSpPr>
        <p:spPr>
          <a:xfrm>
            <a:off x="2339752" y="1249015"/>
            <a:ext cx="1872208" cy="2304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ounded Rectangle 3"/>
          <p:cNvSpPr/>
          <p:nvPr/>
        </p:nvSpPr>
        <p:spPr>
          <a:xfrm>
            <a:off x="4499992" y="2041103"/>
            <a:ext cx="1296144" cy="72008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ounded Rectangle 10"/>
          <p:cNvSpPr/>
          <p:nvPr/>
        </p:nvSpPr>
        <p:spPr>
          <a:xfrm>
            <a:off x="6012160" y="1609055"/>
            <a:ext cx="1440160" cy="16561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7668344" y="1969095"/>
            <a:ext cx="1296144" cy="79208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468313" y="1465039"/>
            <a:ext cx="1439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 smtClean="0"/>
              <a:t>Pts with HER2- positive locally </a:t>
            </a:r>
            <a:r>
              <a:rPr lang="nl-NL" sz="1200" b="1" dirty="0" smtClean="0"/>
              <a:t>advanced </a:t>
            </a:r>
            <a:r>
              <a:rPr lang="nl-NL" sz="1200" b="1" dirty="0" smtClean="0"/>
              <a:t>potentially resectable gastric cancer</a:t>
            </a:r>
            <a:endParaRPr lang="nl-NL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276272"/>
            <a:ext cx="1223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 smtClean="0"/>
              <a:t>EGJ cancer</a:t>
            </a:r>
            <a:endParaRPr lang="nl-NL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35532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N = 36 patients</a:t>
            </a:r>
            <a:endParaRPr lang="nl-NL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1321023"/>
            <a:ext cx="1872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u="sng" dirty="0" smtClean="0"/>
              <a:t>Capecitabine</a:t>
            </a:r>
          </a:p>
          <a:p>
            <a:pPr algn="ctr"/>
            <a:r>
              <a:rPr lang="nl-NL" sz="1200" b="1" dirty="0" smtClean="0"/>
              <a:t>(1000 mg/m2/bid</a:t>
            </a:r>
          </a:p>
          <a:p>
            <a:pPr algn="ctr"/>
            <a:r>
              <a:rPr lang="nl-NL" sz="1200" b="1" dirty="0" smtClean="0"/>
              <a:t>D1-14 q12d)</a:t>
            </a:r>
          </a:p>
          <a:p>
            <a:pPr algn="ctr"/>
            <a:r>
              <a:rPr lang="nl-NL" sz="1200" b="1" dirty="0" smtClean="0"/>
              <a:t>+</a:t>
            </a:r>
          </a:p>
          <a:p>
            <a:pPr algn="ctr"/>
            <a:r>
              <a:rPr lang="nl-NL" sz="1200" b="1" u="sng" dirty="0" smtClean="0"/>
              <a:t>Oxaliplatin</a:t>
            </a:r>
          </a:p>
          <a:p>
            <a:pPr algn="ctr"/>
            <a:r>
              <a:rPr lang="nl-NL" sz="1200" b="1" dirty="0" smtClean="0"/>
              <a:t>(130 mg/m2 d1 q21d)</a:t>
            </a:r>
          </a:p>
          <a:p>
            <a:pPr algn="ctr"/>
            <a:r>
              <a:rPr lang="nl-NL" sz="1200" b="1" dirty="0" smtClean="0"/>
              <a:t>+ </a:t>
            </a:r>
          </a:p>
          <a:p>
            <a:pPr algn="ctr"/>
            <a:r>
              <a:rPr lang="nl-NL" sz="1200" b="1" u="sng" dirty="0" smtClean="0"/>
              <a:t>Trastuzumab</a:t>
            </a:r>
          </a:p>
          <a:p>
            <a:pPr algn="ctr"/>
            <a:r>
              <a:rPr lang="nl-NL" sz="1200" b="1" dirty="0" smtClean="0"/>
              <a:t>(8 mg/kg and then 6 mg/kg d1q21d)</a:t>
            </a:r>
          </a:p>
          <a:p>
            <a:pPr algn="ctr"/>
            <a:r>
              <a:rPr lang="nl-NL" sz="1200" b="1" dirty="0" smtClean="0"/>
              <a:t>3 cycles</a:t>
            </a:r>
            <a:endParaRPr lang="nl-NL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225712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 smtClean="0"/>
              <a:t>Surgery</a:t>
            </a:r>
            <a:endParaRPr lang="nl-NL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1681063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 smtClean="0"/>
              <a:t>If R0 or R1:</a:t>
            </a:r>
          </a:p>
          <a:p>
            <a:pPr algn="ctr"/>
            <a:r>
              <a:rPr lang="nl-NL" sz="1200" b="1" dirty="0"/>
              <a:t>c</a:t>
            </a:r>
            <a:r>
              <a:rPr lang="nl-NL" sz="1200" b="1" dirty="0" smtClean="0"/>
              <a:t>apecitabine</a:t>
            </a:r>
          </a:p>
          <a:p>
            <a:pPr algn="ctr"/>
            <a:r>
              <a:rPr lang="nl-NL" sz="1200" b="1" dirty="0" smtClean="0"/>
              <a:t>+</a:t>
            </a:r>
          </a:p>
          <a:p>
            <a:pPr algn="ctr"/>
            <a:r>
              <a:rPr lang="nl-NL" sz="1200" b="1" dirty="0"/>
              <a:t>o</a:t>
            </a:r>
            <a:r>
              <a:rPr lang="nl-NL" sz="1200" b="1" dirty="0" smtClean="0"/>
              <a:t>xaliplatin</a:t>
            </a:r>
          </a:p>
          <a:p>
            <a:pPr algn="ctr"/>
            <a:r>
              <a:rPr lang="nl-NL" sz="1200" b="1" dirty="0" smtClean="0"/>
              <a:t>+</a:t>
            </a:r>
          </a:p>
          <a:p>
            <a:pPr algn="ctr"/>
            <a:r>
              <a:rPr lang="nl-NL" sz="1200" b="1" dirty="0"/>
              <a:t>t</a:t>
            </a:r>
            <a:r>
              <a:rPr lang="nl-NL" sz="1200" b="1" dirty="0" smtClean="0"/>
              <a:t>rastuzumab</a:t>
            </a:r>
          </a:p>
          <a:p>
            <a:pPr algn="ctr"/>
            <a:r>
              <a:rPr lang="nl-NL" sz="1200" b="1" dirty="0" smtClean="0"/>
              <a:t>3 cycles</a:t>
            </a:r>
            <a:endParaRPr lang="nl-NL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8344" y="218511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 smtClean="0"/>
              <a:t>Trastuzumab 12 cycles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051720" y="2401143"/>
            <a:ext cx="288032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ight Arrow 20"/>
          <p:cNvSpPr/>
          <p:nvPr/>
        </p:nvSpPr>
        <p:spPr>
          <a:xfrm>
            <a:off x="4211960" y="2401143"/>
            <a:ext cx="288032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ight Arrow 21"/>
          <p:cNvSpPr/>
          <p:nvPr/>
        </p:nvSpPr>
        <p:spPr>
          <a:xfrm>
            <a:off x="5796136" y="2401143"/>
            <a:ext cx="21602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ight Arrow 22"/>
          <p:cNvSpPr/>
          <p:nvPr/>
        </p:nvSpPr>
        <p:spPr>
          <a:xfrm>
            <a:off x="7452320" y="2401143"/>
            <a:ext cx="21602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395536" y="400506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09828"/>
                </a:solidFill>
              </a:rPr>
              <a:t>Objective</a:t>
            </a:r>
          </a:p>
          <a:p>
            <a:r>
              <a:rPr lang="nl-NL" b="1" dirty="0" smtClean="0"/>
              <a:t>The primary endpoint was 18 months DFS, secondary endpoints included pathologic CR, R0 resection rate, the safety profile of XELOX-trastuzumab combination and specifically trastuzumab monotherapy (maintenance treatment), surgical morbidity and mortality</a:t>
            </a:r>
            <a:endParaRPr lang="nl-NL" b="1" dirty="0"/>
          </a:p>
        </p:txBody>
      </p:sp>
      <p:sp>
        <p:nvSpPr>
          <p:cNvPr id="25" name="Rectangle 24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33479" t="49218" r="6197" b="29126"/>
          <a:stretch>
            <a:fillRect/>
          </a:stretch>
        </p:blipFill>
        <p:spPr bwMode="auto">
          <a:xfrm>
            <a:off x="1187624" y="4581127"/>
            <a:ext cx="7569758" cy="184866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947832" y="5551348"/>
            <a:ext cx="1432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chemeClr val="bg2"/>
                </a:solidFill>
              </a:rPr>
              <a:t>78 %</a:t>
            </a:r>
            <a:endParaRPr lang="es-ES" sz="1050" b="1" dirty="0">
              <a:solidFill>
                <a:schemeClr val="bg2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076056" y="5599998"/>
            <a:ext cx="1341066" cy="1623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</a:rPr>
              <a:t>Patient Characteristics</a:t>
            </a:r>
            <a:endParaRPr lang="nl-NL" sz="3200" b="1" dirty="0">
              <a:solidFill>
                <a:srgbClr val="F0982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0999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From June 2010 to March 2012, 36 patients</a:t>
            </a:r>
          </a:p>
          <a:p>
            <a:r>
              <a:rPr lang="nl-NL" sz="1600" b="1" dirty="0" smtClean="0"/>
              <a:t>were included in 15 Spanish hospitals</a:t>
            </a:r>
            <a:endParaRPr lang="nl-NL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89113"/>
              </p:ext>
            </p:extLst>
          </p:nvPr>
        </p:nvGraphicFramePr>
        <p:xfrm>
          <a:off x="467544" y="1530072"/>
          <a:ext cx="417646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71"/>
                <a:gridCol w="1272139"/>
                <a:gridCol w="1392155"/>
              </a:tblGrid>
              <a:tr h="118812">
                <a:tc gridSpan="3">
                  <a:txBody>
                    <a:bodyPr/>
                    <a:lstStyle/>
                    <a:p>
                      <a:r>
                        <a:rPr lang="nl-NL" sz="1100" b="1" dirty="0" smtClean="0">
                          <a:solidFill>
                            <a:schemeClr val="bg2"/>
                          </a:solidFill>
                        </a:rPr>
                        <a:t>Baseline Charecteristics (n=36)</a:t>
                      </a:r>
                      <a:endParaRPr lang="nl-NL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12">
                <a:tc>
                  <a:txBody>
                    <a:bodyPr/>
                    <a:lstStyle/>
                    <a:p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Age,</a:t>
                      </a:r>
                      <a:r>
                        <a:rPr lang="nl-NL" sz="1100" b="1" baseline="0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63.44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nl-NL" sz="11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±1.74)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12">
                <a:tc>
                  <a:txBody>
                    <a:bodyPr/>
                    <a:lstStyle/>
                    <a:p>
                      <a:r>
                        <a:rPr lang="nl-NL" sz="1100" b="1" dirty="0" smtClean="0">
                          <a:solidFill>
                            <a:schemeClr val="bg2"/>
                          </a:solidFill>
                        </a:rPr>
                        <a:t>ECOG </a:t>
                      </a:r>
                      <a:endParaRPr lang="nl-NL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nl-NL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bg2"/>
                          </a:solidFill>
                        </a:rPr>
                        <a:t>%</a:t>
                      </a:r>
                      <a:endParaRPr lang="nl-NL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18812">
                <a:tc>
                  <a:txBody>
                    <a:bodyPr/>
                    <a:lstStyle/>
                    <a:p>
                      <a:pPr marL="266700" indent="0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44.4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12">
                <a:tc>
                  <a:txBody>
                    <a:bodyPr/>
                    <a:lstStyle/>
                    <a:p>
                      <a:pPr marL="266700" indent="0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52.78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12">
                <a:tc>
                  <a:txBody>
                    <a:bodyPr/>
                    <a:lstStyle/>
                    <a:p>
                      <a:pPr marL="266700" indent="0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12">
                <a:tc>
                  <a:txBody>
                    <a:bodyPr/>
                    <a:lstStyle/>
                    <a:p>
                      <a:r>
                        <a:rPr lang="nl-NL" sz="1100" b="1" dirty="0" smtClean="0">
                          <a:solidFill>
                            <a:schemeClr val="bg2"/>
                          </a:solidFill>
                        </a:rPr>
                        <a:t>Gender</a:t>
                      </a:r>
                      <a:endParaRPr lang="nl-NL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18812">
                <a:tc>
                  <a:txBody>
                    <a:bodyPr/>
                    <a:lstStyle/>
                    <a:p>
                      <a:pPr marL="266700" indent="0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12">
                <a:tc>
                  <a:txBody>
                    <a:bodyPr/>
                    <a:lstStyle/>
                    <a:p>
                      <a:pPr marL="266700" indent="0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nl-NL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42906"/>
              </p:ext>
            </p:extLst>
          </p:nvPr>
        </p:nvGraphicFramePr>
        <p:xfrm>
          <a:off x="4788023" y="882000"/>
          <a:ext cx="417646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71"/>
                <a:gridCol w="1272139"/>
                <a:gridCol w="1392155"/>
              </a:tblGrid>
              <a:tr h="11860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800" b="1" dirty="0" smtClean="0">
                          <a:solidFill>
                            <a:schemeClr val="bg2"/>
                          </a:solidFill>
                        </a:rPr>
                        <a:t>Baseline Charecteristics (n=36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18601">
                <a:tc>
                  <a:txBody>
                    <a:bodyPr/>
                    <a:lstStyle/>
                    <a:p>
                      <a:endParaRPr lang="nl-NL" sz="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nl-NL" sz="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bg2"/>
                          </a:solidFill>
                        </a:rPr>
                        <a:t>%</a:t>
                      </a:r>
                      <a:endParaRPr lang="nl-NL" sz="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18601">
                <a:tc>
                  <a:txBody>
                    <a:bodyPr/>
                    <a:lstStyle/>
                    <a:p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Tumor location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58.33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EGJ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41.66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IB-IIA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19.5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IIB-IIIC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80.5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N+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86.1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Type of adenocarcimona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Intestinal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63.89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Mixed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2.78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Diffuse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11.11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22.22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HER2+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HER2+++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80.56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601">
                <a:tc>
                  <a:txBody>
                    <a:bodyPr/>
                    <a:lstStyle/>
                    <a:p>
                      <a:pPr marL="266700" indent="0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HER2+++/FISH+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800" b="1" dirty="0" smtClean="0">
                          <a:solidFill>
                            <a:schemeClr val="tx1"/>
                          </a:solidFill>
                        </a:rPr>
                        <a:t>19.44</a:t>
                      </a:r>
                      <a:endParaRPr lang="nl-N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6285" y="6381328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Rivera F, et al. 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): Abstract 107.</a:t>
            </a:r>
            <a:endParaRPr 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5871</TotalTime>
  <Words>1488</Words>
  <Application>Microsoft Office PowerPoint</Application>
  <PresentationFormat>On-screen Show (4:3)</PresentationFormat>
  <Paragraphs>447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NEOHX Study: Perioperative Treatment With Trastuzumab in Combination With Capecitabine and Oxaliplatin (XELOX-T) in Patients With HER-2 Resectable Stomach or Esophagogastric Junction (EGJ) Adenocarcinoma: 18 Months Disease-Free Survival (DFS) Analysis  </vt:lpstr>
      <vt:lpstr>PowerPoint Presentation</vt:lpstr>
      <vt:lpstr>PowerPoint Presentation</vt:lpstr>
      <vt:lpstr>Treatment Options in Resectable  EGJ and Gastric Adenocarcinoma</vt:lpstr>
      <vt:lpstr> Perioperative Chemotherapy: MAGIC-1 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NEOHX vs MAGIC: Efficacy </vt:lpstr>
      <vt:lpstr>PowerPoint Presentation</vt:lpstr>
      <vt:lpstr>PowerPoint Presentation</vt:lpstr>
      <vt:lpstr>Studies With Trastuzumab in Resectable HER2+ Esophago-Gastric Adenocarcinoma </vt:lpstr>
      <vt:lpstr>Studies With Trastuzumab in Resectable HER2+ Esophago-Gastric Adenocarcinoma </vt:lpstr>
      <vt:lpstr>Anti-HER2 Treatment Neodjuvant Setting? INNOVATION Study – Europe + Korea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Sanneke Koekkoek, BSN, OCN</cp:lastModifiedBy>
  <cp:revision>153</cp:revision>
  <dcterms:created xsi:type="dcterms:W3CDTF">2015-01-09T19:21:26Z</dcterms:created>
  <dcterms:modified xsi:type="dcterms:W3CDTF">2015-01-22T16:46:53Z</dcterms:modified>
</cp:coreProperties>
</file>