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drawings/drawing6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6" r:id="rId9"/>
    <p:sldId id="268" r:id="rId10"/>
    <p:sldId id="269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57" autoAdjust="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528"/>
        <p:guide orient="horz" pos="4176"/>
        <p:guide orient="horz" pos="623"/>
        <p:guide pos="2880"/>
        <p:guide pos="2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1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Nibash\Desktop\tables.xls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Nibash\Desktop\tables.xls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Nibash\Desktop\tables.xls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C:\Users\Nibash\Desktop\tables.xls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C:\Users\Nibash\Desktop\tables.xls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>
                <a:solidFill>
                  <a:srgbClr val="F09828"/>
                </a:solidFill>
              </a:defRPr>
            </a:pPr>
            <a:r>
              <a:rPr lang="en-US" sz="3200" dirty="0">
                <a:solidFill>
                  <a:srgbClr val="F09828"/>
                </a:solidFill>
              </a:rPr>
              <a:t>Age 18-64 </a:t>
            </a:r>
            <a:r>
              <a:rPr lang="en-US" sz="3200" dirty="0" smtClean="0">
                <a:solidFill>
                  <a:srgbClr val="F09828"/>
                </a:solidFill>
              </a:rPr>
              <a:t>Years</a:t>
            </a:r>
            <a:endParaRPr lang="en-US" sz="3200" dirty="0">
              <a:solidFill>
                <a:srgbClr val="F09828"/>
              </a:solidFill>
            </a:endParaRPr>
          </a:p>
        </c:rich>
      </c:tx>
      <c:layout>
        <c:manualLayout>
          <c:xMode val="edge"/>
          <c:yMode val="edge"/>
          <c:x val="0.3178774928774929"/>
          <c:y val="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Sheet3!$C$11</c:f>
              <c:strCache>
                <c:ptCount val="1"/>
                <c:pt idx="0">
                  <c:v>Age 18-64 yrs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</c:spPr>
          <c:invertIfNegative val="0"/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Sheet3!$D$9:$G$10</c:f>
              <c:multiLvlStrCache>
                <c:ptCount val="4"/>
                <c:lvl>
                  <c:pt idx="0">
                    <c:v>Pre imatinib era</c:v>
                  </c:pt>
                  <c:pt idx="1">
                    <c:v>Post imatinib era</c:v>
                  </c:pt>
                  <c:pt idx="2">
                    <c:v>Pre imatinib era</c:v>
                  </c:pt>
                  <c:pt idx="3">
                    <c:v>Post imatinib era</c:v>
                  </c:pt>
                </c:lvl>
                <c:lvl>
                  <c:pt idx="0">
                    <c:v>1 yr Survival</c:v>
                  </c:pt>
                  <c:pt idx="2">
                    <c:v>3 yr Survival</c:v>
                  </c:pt>
                </c:lvl>
              </c:multiLvlStrCache>
            </c:multiLvlStrRef>
          </c:cat>
          <c:val>
            <c:numRef>
              <c:f>Sheet3!$D$11:$G$11</c:f>
              <c:numCache>
                <c:formatCode>0.00%</c:formatCode>
                <c:ptCount val="4"/>
                <c:pt idx="0">
                  <c:v>0.74199999999999999</c:v>
                </c:pt>
                <c:pt idx="1">
                  <c:v>0.88600000000000001</c:v>
                </c:pt>
                <c:pt idx="2">
                  <c:v>0.56100000000000005</c:v>
                </c:pt>
                <c:pt idx="3">
                  <c:v>0.75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303360"/>
        <c:axId val="52304896"/>
      </c:barChart>
      <c:catAx>
        <c:axId val="52303360"/>
        <c:scaling>
          <c:orientation val="minMax"/>
        </c:scaling>
        <c:delete val="0"/>
        <c:axPos val="b"/>
        <c:majorTickMark val="out"/>
        <c:minorTickMark val="none"/>
        <c:tickLblPos val="nextTo"/>
        <c:crossAx val="52304896"/>
        <c:crosses val="autoZero"/>
        <c:auto val="1"/>
        <c:lblAlgn val="ctr"/>
        <c:lblOffset val="100"/>
        <c:noMultiLvlLbl val="0"/>
      </c:catAx>
      <c:valAx>
        <c:axId val="52304896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523033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b="1" baseline="0">
          <a:latin typeface="Arial" panose="020B0604020202020204" pitchFamily="34" charset="0"/>
          <a:cs typeface="Arial" panose="020B0604020202020204" pitchFamily="34" charset="0"/>
        </a:defRPr>
      </a:pPr>
      <a:endParaRPr lang="nl-NL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>
                <a:solidFill>
                  <a:srgbClr val="F09828"/>
                </a:solidFill>
              </a:defRPr>
            </a:pPr>
            <a:r>
              <a:rPr lang="en-US" sz="3200" dirty="0">
                <a:solidFill>
                  <a:srgbClr val="F09828"/>
                </a:solidFill>
              </a:rPr>
              <a:t>Age </a:t>
            </a:r>
            <a:r>
              <a:rPr lang="en-US" sz="3200" dirty="0" smtClean="0">
                <a:solidFill>
                  <a:srgbClr val="F09828"/>
                </a:solidFill>
              </a:rPr>
              <a:t>65 Years </a:t>
            </a:r>
            <a:r>
              <a:rPr lang="en-US" sz="3200" dirty="0">
                <a:solidFill>
                  <a:srgbClr val="F09828"/>
                </a:solidFill>
              </a:rPr>
              <a:t>or </a:t>
            </a:r>
            <a:r>
              <a:rPr lang="en-US" sz="3200" dirty="0" smtClean="0">
                <a:solidFill>
                  <a:srgbClr val="F09828"/>
                </a:solidFill>
              </a:rPr>
              <a:t>More</a:t>
            </a:r>
            <a:endParaRPr lang="en-US" sz="3200" dirty="0">
              <a:solidFill>
                <a:srgbClr val="F09828"/>
              </a:solidFill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Sheet3!$J$12</c:f>
              <c:strCache>
                <c:ptCount val="1"/>
                <c:pt idx="0">
                  <c:v>Age 65yr or more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Sheet3!$K$10:$N$11</c:f>
              <c:multiLvlStrCache>
                <c:ptCount val="4"/>
                <c:lvl>
                  <c:pt idx="0">
                    <c:v>Pre imatinib era</c:v>
                  </c:pt>
                  <c:pt idx="1">
                    <c:v>Post imatinib era</c:v>
                  </c:pt>
                  <c:pt idx="2">
                    <c:v>Pre imatinib era</c:v>
                  </c:pt>
                  <c:pt idx="3">
                    <c:v>Post imatinib era</c:v>
                  </c:pt>
                </c:lvl>
                <c:lvl>
                  <c:pt idx="0">
                    <c:v>1 yr Survival</c:v>
                  </c:pt>
                  <c:pt idx="2">
                    <c:v>3 yr Survival</c:v>
                  </c:pt>
                </c:lvl>
              </c:multiLvlStrCache>
            </c:multiLvlStrRef>
          </c:cat>
          <c:val>
            <c:numRef>
              <c:f>Sheet3!$K$12:$N$12</c:f>
              <c:numCache>
                <c:formatCode>0.00%</c:formatCode>
                <c:ptCount val="4"/>
                <c:pt idx="0">
                  <c:v>0.70399999999999996</c:v>
                </c:pt>
                <c:pt idx="1">
                  <c:v>0.76900000000000002</c:v>
                </c:pt>
                <c:pt idx="2">
                  <c:v>0.44900000000000001</c:v>
                </c:pt>
                <c:pt idx="3">
                  <c:v>0.59799999999999998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356224"/>
        <c:axId val="52357760"/>
      </c:barChart>
      <c:catAx>
        <c:axId val="52356224"/>
        <c:scaling>
          <c:orientation val="minMax"/>
        </c:scaling>
        <c:delete val="0"/>
        <c:axPos val="b"/>
        <c:majorTickMark val="out"/>
        <c:minorTickMark val="none"/>
        <c:tickLblPos val="nextTo"/>
        <c:crossAx val="52357760"/>
        <c:crosses val="autoZero"/>
        <c:auto val="1"/>
        <c:lblAlgn val="ctr"/>
        <c:lblOffset val="100"/>
        <c:noMultiLvlLbl val="0"/>
      </c:catAx>
      <c:valAx>
        <c:axId val="52357760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523562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b="1">
          <a:latin typeface="Arial" panose="020B0604020202020204" pitchFamily="34" charset="0"/>
          <a:cs typeface="Arial" panose="020B0604020202020204" pitchFamily="34" charset="0"/>
        </a:defRPr>
      </a:pPr>
      <a:endParaRPr lang="nl-NL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3200">
              <a:solidFill>
                <a:srgbClr val="F09828"/>
              </a:solidFill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Sheet3!$C$6</c:f>
              <c:strCache>
                <c:ptCount val="1"/>
                <c:pt idx="0">
                  <c:v>Male 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71.00%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83.70%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48.80%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67.90%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Sheet3!$D$4:$G$5</c:f>
              <c:multiLvlStrCache>
                <c:ptCount val="4"/>
                <c:lvl>
                  <c:pt idx="0">
                    <c:v>Pre imatinib era</c:v>
                  </c:pt>
                  <c:pt idx="1">
                    <c:v>Post imatinib era</c:v>
                  </c:pt>
                  <c:pt idx="2">
                    <c:v>Pre imatinib era</c:v>
                  </c:pt>
                  <c:pt idx="3">
                    <c:v>Post imatinib era</c:v>
                  </c:pt>
                </c:lvl>
                <c:lvl>
                  <c:pt idx="0">
                    <c:v>1 yr Survival</c:v>
                  </c:pt>
                  <c:pt idx="2">
                    <c:v>3 yr Survival</c:v>
                  </c:pt>
                </c:lvl>
              </c:multiLvlStrCache>
            </c:multiLvlStrRef>
          </c:cat>
          <c:val>
            <c:numRef>
              <c:f>Sheet3!$D$6:$G$6</c:f>
              <c:numCache>
                <c:formatCode>0.00%</c:formatCode>
                <c:ptCount val="4"/>
                <c:pt idx="0">
                  <c:v>0.71</c:v>
                </c:pt>
                <c:pt idx="1">
                  <c:v>0.83699999999999997</c:v>
                </c:pt>
                <c:pt idx="2">
                  <c:v>0.48799999999999999</c:v>
                </c:pt>
                <c:pt idx="3">
                  <c:v>0.67900000000000005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396800"/>
        <c:axId val="52398336"/>
      </c:barChart>
      <c:catAx>
        <c:axId val="52396800"/>
        <c:scaling>
          <c:orientation val="minMax"/>
        </c:scaling>
        <c:delete val="0"/>
        <c:axPos val="b"/>
        <c:majorTickMark val="out"/>
        <c:minorTickMark val="none"/>
        <c:tickLblPos val="nextTo"/>
        <c:crossAx val="52398336"/>
        <c:crosses val="autoZero"/>
        <c:auto val="1"/>
        <c:lblAlgn val="ctr"/>
        <c:lblOffset val="100"/>
        <c:noMultiLvlLbl val="0"/>
      </c:catAx>
      <c:valAx>
        <c:axId val="52398336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523968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b="1">
          <a:latin typeface="Arial" panose="020B0604020202020204" pitchFamily="34" charset="0"/>
          <a:cs typeface="Arial" panose="020B0604020202020204" pitchFamily="34" charset="0"/>
        </a:defRPr>
      </a:pPr>
      <a:endParaRPr lang="nl-NL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3200">
              <a:solidFill>
                <a:srgbClr val="F09828"/>
              </a:solidFill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Sheet3!$J$6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</c:spPr>
          <c:invertIfNegative val="0"/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Sheet3!$K$4:$N$5</c:f>
              <c:multiLvlStrCache>
                <c:ptCount val="4"/>
                <c:lvl>
                  <c:pt idx="0">
                    <c:v>Pre imatinib era</c:v>
                  </c:pt>
                  <c:pt idx="1">
                    <c:v>Post imatinib era</c:v>
                  </c:pt>
                  <c:pt idx="2">
                    <c:v>Pre imatinib era</c:v>
                  </c:pt>
                  <c:pt idx="3">
                    <c:v>Post imatinib era</c:v>
                  </c:pt>
                </c:lvl>
                <c:lvl>
                  <c:pt idx="0">
                    <c:v>1 yr Survival</c:v>
                  </c:pt>
                  <c:pt idx="2">
                    <c:v>3 yr Survival</c:v>
                  </c:pt>
                </c:lvl>
              </c:multiLvlStrCache>
            </c:multiLvlStrRef>
          </c:cat>
          <c:val>
            <c:numRef>
              <c:f>Sheet3!$K$6:$N$6</c:f>
              <c:numCache>
                <c:formatCode>0.00%</c:formatCode>
                <c:ptCount val="4"/>
                <c:pt idx="0">
                  <c:v>0.74199999999999999</c:v>
                </c:pt>
                <c:pt idx="1">
                  <c:v>0.84</c:v>
                </c:pt>
                <c:pt idx="2">
                  <c:v>0.53700000000000003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118528"/>
        <c:axId val="80120064"/>
      </c:barChart>
      <c:catAx>
        <c:axId val="80118528"/>
        <c:scaling>
          <c:orientation val="minMax"/>
        </c:scaling>
        <c:delete val="0"/>
        <c:axPos val="b"/>
        <c:majorTickMark val="out"/>
        <c:minorTickMark val="none"/>
        <c:tickLblPos val="nextTo"/>
        <c:crossAx val="80120064"/>
        <c:crosses val="autoZero"/>
        <c:auto val="1"/>
        <c:lblAlgn val="ctr"/>
        <c:lblOffset val="100"/>
        <c:noMultiLvlLbl val="0"/>
      </c:catAx>
      <c:valAx>
        <c:axId val="80120064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801185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b="1">
          <a:latin typeface="Arial" panose="020B0604020202020204" pitchFamily="34" charset="0"/>
          <a:cs typeface="Arial" panose="020B0604020202020204" pitchFamily="34" charset="0"/>
        </a:defRPr>
      </a:pPr>
      <a:endParaRPr lang="nl-NL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5344322344322343"/>
          <c:y val="0"/>
        </c:manualLayout>
      </c:layout>
      <c:overlay val="0"/>
      <c:txPr>
        <a:bodyPr/>
        <a:lstStyle/>
        <a:p>
          <a:pPr>
            <a:defRPr sz="3200">
              <a:solidFill>
                <a:srgbClr val="F09828"/>
              </a:solidFill>
            </a:defRPr>
          </a:pPr>
          <a:endParaRPr lang="nl-NL"/>
        </a:p>
      </c:txPr>
    </c:title>
    <c:autoTitleDeleted val="0"/>
    <c:plotArea>
      <c:layout>
        <c:manualLayout>
          <c:layoutTarget val="inner"/>
          <c:xMode val="edge"/>
          <c:yMode val="edge"/>
          <c:x val="0.10434951881014901"/>
          <c:y val="8.3692448600174996E-2"/>
          <c:w val="0.73244356955380596"/>
          <c:h val="0.568313648293963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Sheet3!$C$15</c:f>
              <c:strCache>
                <c:ptCount val="1"/>
                <c:pt idx="0">
                  <c:v>Caucasian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invertIfNegative val="0"/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Sheet3!$D$13:$G$14</c:f>
              <c:multiLvlStrCache>
                <c:ptCount val="4"/>
                <c:lvl>
                  <c:pt idx="0">
                    <c:v>Pre imatinib era</c:v>
                  </c:pt>
                  <c:pt idx="1">
                    <c:v>Post imatinib era</c:v>
                  </c:pt>
                  <c:pt idx="2">
                    <c:v>Pre imatinib era</c:v>
                  </c:pt>
                  <c:pt idx="3">
                    <c:v>Post imatinib era</c:v>
                  </c:pt>
                </c:lvl>
                <c:lvl>
                  <c:pt idx="0">
                    <c:v>1 yr Survival</c:v>
                  </c:pt>
                  <c:pt idx="2">
                    <c:v>3 yr Survival</c:v>
                  </c:pt>
                </c:lvl>
              </c:multiLvlStrCache>
            </c:multiLvlStrRef>
          </c:cat>
          <c:val>
            <c:numRef>
              <c:f>Sheet3!$D$15:$G$15</c:f>
              <c:numCache>
                <c:formatCode>0.00%</c:formatCode>
                <c:ptCount val="4"/>
                <c:pt idx="0">
                  <c:v>0.73399999999999999</c:v>
                </c:pt>
                <c:pt idx="1">
                  <c:v>0.83799999999999997</c:v>
                </c:pt>
                <c:pt idx="2">
                  <c:v>0.51200000000000001</c:v>
                </c:pt>
                <c:pt idx="3">
                  <c:v>0.68600000000000005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6711808"/>
        <c:axId val="116713344"/>
      </c:barChart>
      <c:catAx>
        <c:axId val="116711808"/>
        <c:scaling>
          <c:orientation val="minMax"/>
        </c:scaling>
        <c:delete val="0"/>
        <c:axPos val="b"/>
        <c:majorTickMark val="out"/>
        <c:minorTickMark val="none"/>
        <c:tickLblPos val="nextTo"/>
        <c:crossAx val="116713344"/>
        <c:crosses val="autoZero"/>
        <c:auto val="1"/>
        <c:lblAlgn val="ctr"/>
        <c:lblOffset val="100"/>
        <c:noMultiLvlLbl val="0"/>
      </c:catAx>
      <c:valAx>
        <c:axId val="116713344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67118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b="1">
          <a:latin typeface="Arial" panose="020B0604020202020204" pitchFamily="34" charset="0"/>
          <a:cs typeface="Arial" panose="020B0604020202020204" pitchFamily="34" charset="0"/>
        </a:defRPr>
      </a:pPr>
      <a:endParaRPr lang="nl-NL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3200">
              <a:solidFill>
                <a:srgbClr val="F09828"/>
              </a:solidFill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Sheet3!$J$16</c:f>
              <c:strCache>
                <c:ptCount val="1"/>
                <c:pt idx="0">
                  <c:v>Afican American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</c:spPr>
          <c:invertIfNegative val="0"/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Sheet3!$K$14:$N$15</c:f>
              <c:multiLvlStrCache>
                <c:ptCount val="4"/>
                <c:lvl>
                  <c:pt idx="0">
                    <c:v>Pre imatinib era</c:v>
                  </c:pt>
                  <c:pt idx="1">
                    <c:v>Post imatinib era</c:v>
                  </c:pt>
                  <c:pt idx="2">
                    <c:v>Pre imatinib era</c:v>
                  </c:pt>
                  <c:pt idx="3">
                    <c:v>Post imatinib era</c:v>
                  </c:pt>
                </c:lvl>
                <c:lvl>
                  <c:pt idx="0">
                    <c:v>1 yr Survival</c:v>
                  </c:pt>
                  <c:pt idx="2">
                    <c:v>3 yr Survival</c:v>
                  </c:pt>
                </c:lvl>
              </c:multiLvlStrCache>
            </c:multiLvlStrRef>
          </c:cat>
          <c:val>
            <c:numRef>
              <c:f>Sheet3!$K$16:$N$16</c:f>
              <c:numCache>
                <c:formatCode>0.00%</c:formatCode>
                <c:ptCount val="4"/>
                <c:pt idx="0">
                  <c:v>0.68799999999999994</c:v>
                </c:pt>
                <c:pt idx="1">
                  <c:v>0.85</c:v>
                </c:pt>
                <c:pt idx="2">
                  <c:v>0.42599999999999999</c:v>
                </c:pt>
                <c:pt idx="3">
                  <c:v>0.69099999999999995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617984"/>
        <c:axId val="118619520"/>
      </c:barChart>
      <c:catAx>
        <c:axId val="118617984"/>
        <c:scaling>
          <c:orientation val="minMax"/>
        </c:scaling>
        <c:delete val="0"/>
        <c:axPos val="b"/>
        <c:majorTickMark val="out"/>
        <c:minorTickMark val="none"/>
        <c:tickLblPos val="nextTo"/>
        <c:crossAx val="118619520"/>
        <c:crosses val="autoZero"/>
        <c:auto val="1"/>
        <c:lblAlgn val="ctr"/>
        <c:lblOffset val="100"/>
        <c:noMultiLvlLbl val="0"/>
      </c:catAx>
      <c:valAx>
        <c:axId val="118619520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86179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b="1">
          <a:latin typeface="Arial" panose="020B0604020202020204" pitchFamily="34" charset="0"/>
          <a:cs typeface="Arial" panose="020B0604020202020204" pitchFamily="34" charset="0"/>
        </a:defRPr>
      </a:pPr>
      <a:endParaRPr lang="nl-NL"/>
    </a:p>
  </c:tx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0.00533</cdr:x>
      <cdr:y>0.00889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0.1625</cdr:x>
      <cdr:y>0.15714</cdr:y>
    </cdr:from>
    <cdr:to>
      <cdr:x>0.43958</cdr:x>
      <cdr:y>0.22917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448753" y="838200"/>
          <a:ext cx="2470279" cy="3841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Z value </a:t>
          </a:r>
          <a:r>
            <a:rPr lang="en-US" sz="11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= 5.18</a:t>
          </a:r>
          <a:endParaRPr lang="en-US" sz="11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0.52083</cdr:x>
      <cdr:y>0.15714</cdr:y>
    </cdr:from>
    <cdr:to>
      <cdr:x>0.80833</cdr:x>
      <cdr:y>0.23611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643408" y="838200"/>
          <a:ext cx="2563177" cy="4212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Z value = </a:t>
          </a:r>
          <a:r>
            <a:rPr lang="en-US" sz="11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5.81 </a:t>
          </a:r>
          <a:endParaRPr lang="en-US" sz="11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0.16667</cdr:x>
      <cdr:y>0.14085</cdr:y>
    </cdr:from>
    <cdr:to>
      <cdr:x>0.42917</cdr:x>
      <cdr:y>0.22569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473229" y="762000"/>
          <a:ext cx="2320290" cy="4590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Z value </a:t>
          </a:r>
          <a:r>
            <a:rPr lang="en-US" sz="11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= 1.22 </a:t>
          </a:r>
          <a:endParaRPr lang="en-US" sz="11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0.48333</cdr:x>
      <cdr:y>0.13737</cdr:y>
    </cdr:from>
    <cdr:to>
      <cdr:x>0.7375</cdr:x>
      <cdr:y>0.22222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272251" y="743183"/>
          <a:ext cx="2246659" cy="4590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Z value = 2.82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0.57083</cdr:x>
      <cdr:y>0.16949</cdr:y>
    </cdr:from>
    <cdr:to>
      <cdr:x>0.88177</cdr:x>
      <cdr:y>0.27615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567211" y="762000"/>
          <a:ext cx="2487831" cy="4795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Z </a:t>
          </a:r>
          <a:r>
            <a:rPr lang="en-US" sz="11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value = 5.02</a:t>
          </a:r>
          <a:endParaRPr lang="en-US" sz="11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0.19212</cdr:x>
      <cdr:y>0.13808</cdr:y>
    </cdr:from>
    <cdr:to>
      <cdr:x>0.40887</cdr:x>
      <cdr:y>0.23849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42950" y="314327"/>
          <a:ext cx="8382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0.19212</cdr:x>
      <cdr:y>0.15621</cdr:y>
    </cdr:from>
    <cdr:to>
      <cdr:x>0.44828</cdr:x>
      <cdr:y>0.23849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537152" y="702285"/>
          <a:ext cx="2049536" cy="36991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Z value </a:t>
          </a:r>
          <a:r>
            <a:rPr lang="en-US" sz="11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= 3.62 </a:t>
          </a:r>
          <a:endParaRPr lang="en-US" sz="11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0.16042</cdr:x>
      <cdr:y>0.16071</cdr:y>
    </cdr:from>
    <cdr:to>
      <cdr:x>0.40208</cdr:x>
      <cdr:y>0.20139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417984" y="685800"/>
          <a:ext cx="2136082" cy="1735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Z value </a:t>
          </a:r>
          <a:r>
            <a:rPr lang="en-US" sz="11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= 2.61</a:t>
          </a:r>
          <a:endParaRPr lang="en-US" sz="11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0.58125</cdr:x>
      <cdr:y>0.15865</cdr:y>
    </cdr:from>
    <cdr:to>
      <cdr:x>0.84583</cdr:x>
      <cdr:y>0.19444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5137785" y="676996"/>
          <a:ext cx="2338676" cy="1527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Z value </a:t>
          </a:r>
          <a:r>
            <a:rPr lang="en-US" sz="11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= 3.75 </a:t>
          </a:r>
          <a:endParaRPr lang="en-US" sz="11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0.18868</cdr:x>
      <cdr:y>0.0989</cdr:y>
    </cdr:from>
    <cdr:to>
      <cdr:x>0.45118</cdr:x>
      <cdr:y>0.17876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308327" y="685800"/>
          <a:ext cx="1820227" cy="55376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Z</a:t>
          </a:r>
          <a:r>
            <a:rPr lang="en-US" sz="1100" b="1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value </a:t>
          </a:r>
          <a:r>
            <a:rPr lang="en-US" sz="1100" b="1" baseline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= 3.45</a:t>
          </a:r>
          <a:endParaRPr lang="en-US" sz="11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0.58242</cdr:x>
      <cdr:y>0.0989</cdr:y>
    </cdr:from>
    <cdr:to>
      <cdr:x>0.89492</cdr:x>
      <cdr:y>0.15445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038600" y="685800"/>
          <a:ext cx="2166937" cy="38519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Z value = 5.02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0.14737</cdr:x>
      <cdr:y>0.1358</cdr:y>
    </cdr:from>
    <cdr:to>
      <cdr:x>0.37029</cdr:x>
      <cdr:y>0.18376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66800" y="838200"/>
          <a:ext cx="1613718" cy="2960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Z value = 2.53  </a:t>
          </a:r>
        </a:p>
      </cdr:txBody>
    </cdr:sp>
  </cdr:relSizeAnchor>
  <cdr:relSizeAnchor xmlns:cdr="http://schemas.openxmlformats.org/drawingml/2006/chartDrawing">
    <cdr:from>
      <cdr:x>0.59583</cdr:x>
      <cdr:y>0.14575</cdr:y>
    </cdr:from>
    <cdr:to>
      <cdr:x>0.79583</cdr:x>
      <cdr:y>0.22569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313213" y="899610"/>
          <a:ext cx="1447800" cy="49339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Z value </a:t>
          </a:r>
          <a:r>
            <a:rPr lang="en-US" sz="11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= 3.76</a:t>
          </a:r>
          <a:endParaRPr lang="en-US" sz="11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/>
          <a:lstStyle/>
          <a:p>
            <a:fld id="{52B40DCE-1AC9-4B3A-AE87-67A17F8990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/>
          <a:lstStyle/>
          <a:p>
            <a:fld id="{803BB255-46F3-42A0-9187-6DD95DA9E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/>
          <a:lstStyle/>
          <a:p>
            <a:fld id="{52B40DCE-1AC9-4B3A-AE87-67A17F8990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/>
          <a:lstStyle/>
          <a:p>
            <a:fld id="{803BB255-46F3-42A0-9187-6DD95DA9E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  <a:prstGeom prst="rect">
            <a:avLst/>
          </a:prstGeom>
        </p:spPr>
        <p:txBody>
          <a:bodyPr/>
          <a:lstStyle/>
          <a:p>
            <a:fld id="{52B40DCE-1AC9-4B3A-AE87-67A17F8990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/>
          <a:lstStyle/>
          <a:p>
            <a:fld id="{52B40DCE-1AC9-4B3A-AE87-67A17F8990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/>
          <a:lstStyle/>
          <a:p>
            <a:fld id="{803BB255-46F3-42A0-9187-6DD95DA9E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  <a:prstGeom prst="rect">
            <a:avLst/>
          </a:prstGeom>
        </p:spPr>
        <p:txBody>
          <a:bodyPr/>
          <a:lstStyle/>
          <a:p>
            <a:fld id="{52B40DCE-1AC9-4B3A-AE87-67A17F8990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03BB255-46F3-42A0-9187-6DD95DA9E11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/>
          <a:lstStyle/>
          <a:p>
            <a:fld id="{52B40DCE-1AC9-4B3A-AE87-67A17F8990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/>
          <a:lstStyle/>
          <a:p>
            <a:fld id="{803BB255-46F3-42A0-9187-6DD95DA9E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/>
          <a:lstStyle/>
          <a:p>
            <a:fld id="{52B40DCE-1AC9-4B3A-AE87-67A17F8990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/>
          <a:lstStyle/>
          <a:p>
            <a:fld id="{803BB255-46F3-42A0-9187-6DD95DA9E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52B40DCE-1AC9-4B3A-AE87-67A17F8990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803BB255-46F3-42A0-9187-6DD95DA9E11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52B40DCE-1AC9-4B3A-AE87-67A17F8990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803BB255-46F3-42A0-9187-6DD95DA9E11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noFill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ctr" rtl="0" eaLnBrk="1" latinLnBrk="0" hangingPunct="1">
        <a:spcBef>
          <a:spcPct val="0"/>
        </a:spcBef>
        <a:buNone/>
        <a:defRPr kumimoji="0" sz="4200" b="1" kern="1200">
          <a:ln w="6350">
            <a:noFill/>
          </a:ln>
          <a:solidFill>
            <a:srgbClr val="F09828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64008" indent="0" algn="l" rtl="0" eaLnBrk="1" latinLnBrk="0" hangingPunct="1">
        <a:spcBef>
          <a:spcPct val="20000"/>
        </a:spcBef>
        <a:buClr>
          <a:schemeClr val="accent1"/>
        </a:buClr>
        <a:buSzPct val="80000"/>
        <a:buFontTx/>
        <a:buNone/>
        <a:defRPr kumimoji="0" sz="1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37210" indent="0" algn="l" rtl="0" eaLnBrk="1" latinLnBrk="0" hangingPunct="1">
        <a:spcBef>
          <a:spcPct val="20000"/>
        </a:spcBef>
        <a:buClr>
          <a:schemeClr val="accent1"/>
        </a:buClr>
        <a:buSzPct val="95000"/>
        <a:buFontTx/>
        <a:buNone/>
        <a:defRPr kumimoji="0" sz="1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77824" indent="0" algn="l" rtl="0" eaLnBrk="1" latinLnBrk="0" hangingPunct="1">
        <a:spcBef>
          <a:spcPct val="20000"/>
        </a:spcBef>
        <a:buClr>
          <a:schemeClr val="accent1"/>
        </a:buClr>
        <a:buFontTx/>
        <a:buNone/>
        <a:defRPr kumimoji="0" sz="1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61288" indent="0" algn="l" rtl="0" eaLnBrk="1" latinLnBrk="0" hangingPunct="1">
        <a:spcBef>
          <a:spcPct val="20000"/>
        </a:spcBef>
        <a:buClr>
          <a:schemeClr val="accent1"/>
        </a:buClr>
        <a:buFontTx/>
        <a:buNone/>
        <a:defRPr kumimoji="0" sz="1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89888" indent="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Tx/>
        <a:buNone/>
        <a:defRPr kumimoji="0" sz="1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58975"/>
            <a:ext cx="9144000" cy="1470025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en-US" sz="3600" b="1" dirty="0" smtClean="0"/>
              <a:t>Survival </a:t>
            </a:r>
            <a:r>
              <a:rPr lang="en-US" sz="3600" dirty="0"/>
              <a:t>T</a:t>
            </a:r>
            <a:r>
              <a:rPr lang="en-US" sz="3600" b="1" dirty="0" smtClean="0"/>
              <a:t>rends in Advanced Gastrointestinal Stromal Tumor Patients: A Population-Based Study 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00600"/>
            <a:ext cx="9144000" cy="12192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Shah </a:t>
            </a:r>
            <a:r>
              <a:rPr lang="en-US" sz="2400" b="1" dirty="0" smtClean="0">
                <a:solidFill>
                  <a:schemeClr val="tx1"/>
                </a:solidFill>
              </a:rPr>
              <a:t>BK, </a:t>
            </a:r>
            <a:r>
              <a:rPr lang="en-US" sz="2400" b="1" dirty="0" err="1" smtClean="0">
                <a:solidFill>
                  <a:schemeClr val="tx1"/>
                </a:solidFill>
              </a:rPr>
              <a:t>Budhathoki</a:t>
            </a:r>
            <a:r>
              <a:rPr lang="en-US" sz="2400" b="1" dirty="0" smtClean="0">
                <a:solidFill>
                  <a:schemeClr val="tx1"/>
                </a:solidFill>
              </a:rPr>
              <a:t> 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3802" y="3962400"/>
            <a:ext cx="234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hangingPunct="1"/>
            <a:r>
              <a:rPr lang="en-US" sz="2800" b="1" dirty="0" smtClean="0">
                <a:solidFill>
                  <a:srgbClr val="FFFF00"/>
                </a:solidFill>
                <a:latin typeface="Arial" charset="0"/>
              </a:rPr>
              <a:t>Abstract 136</a:t>
            </a:r>
            <a:endParaRPr lang="en-US" sz="2800" b="1" dirty="0">
              <a:solidFill>
                <a:srgbClr val="FFFF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3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493278085"/>
              </p:ext>
            </p:extLst>
          </p:nvPr>
        </p:nvGraphicFramePr>
        <p:xfrm>
          <a:off x="914400" y="304800"/>
          <a:ext cx="7239000" cy="617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356285" y="6431749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Calibri"/>
              </a:rPr>
              <a:t>Shah K, 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Abstract 136.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19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314"/>
            <a:ext cx="8229600" cy="1399032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9758" lvl="0" indent="-285750" algn="just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Relative survival rates of advanced GIST patients have improved significantly in post-</a:t>
            </a:r>
            <a:r>
              <a:rPr lang="en-US" dirty="0" err="1" smtClean="0"/>
              <a:t>imatinib</a:t>
            </a:r>
            <a:r>
              <a:rPr lang="en-US" dirty="0" smtClean="0"/>
              <a:t> era compared to pre-</a:t>
            </a:r>
            <a:r>
              <a:rPr lang="en-US" dirty="0" err="1" smtClean="0"/>
              <a:t>imatinib</a:t>
            </a:r>
            <a:r>
              <a:rPr lang="en-US" dirty="0" smtClean="0"/>
              <a:t> era</a:t>
            </a:r>
          </a:p>
          <a:p>
            <a:pPr marL="349758" lvl="0" indent="-285750" algn="just">
              <a:buClr>
                <a:srgbClr val="F09828"/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9758" lvl="0" indent="-285750" algn="just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dirty="0"/>
              <a:t>Although SEER does not collect information on the chemotherapy used, the timing in the improvement in survival rates suggests that </a:t>
            </a:r>
            <a:r>
              <a:rPr lang="en-US" dirty="0" err="1" smtClean="0"/>
              <a:t>imatinib</a:t>
            </a:r>
            <a:r>
              <a:rPr lang="en-US" dirty="0" smtClean="0"/>
              <a:t> </a:t>
            </a:r>
            <a:r>
              <a:rPr lang="en-US" dirty="0"/>
              <a:t>was responsible for the improvement in survival </a:t>
            </a:r>
            <a:r>
              <a:rPr lang="en-US" dirty="0" smtClean="0"/>
              <a:t>of patients with advanced GIST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6285" y="6431749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Calibri"/>
              </a:rPr>
              <a:t>Shah K, 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Abstract 136.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8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909"/>
            <a:ext cx="8229600" cy="139903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2000"/>
          </a:xfrm>
        </p:spPr>
        <p:txBody>
          <a:bodyPr>
            <a:normAutofit/>
          </a:bodyPr>
          <a:lstStyle/>
          <a:p>
            <a:pPr marL="349758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Gastrointestinal stromal tumor (GIST) is an uncommon disease with 3300-6000 patients diagnosed every year in the US</a:t>
            </a:r>
            <a:endParaRPr lang="en-US" sz="2000" dirty="0"/>
          </a:p>
          <a:p>
            <a:pPr marL="349758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effectLst/>
              </a:rPr>
              <a:t>There was no effective </a:t>
            </a:r>
            <a:r>
              <a:rPr lang="en-US" sz="2000" dirty="0" smtClean="0"/>
              <a:t>systemic therapy for GISTs </a:t>
            </a:r>
            <a:r>
              <a:rPr lang="en-US" sz="2000" dirty="0" smtClean="0">
                <a:effectLst/>
              </a:rPr>
              <a:t>before the availability of tyrosine kinase inhibitors</a:t>
            </a:r>
          </a:p>
          <a:p>
            <a:pPr marL="349758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dirty="0" err="1" smtClean="0">
                <a:effectLst/>
              </a:rPr>
              <a:t>Imatinib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mesylate</a:t>
            </a:r>
            <a:r>
              <a:rPr lang="en-US" sz="2000" dirty="0" smtClean="0">
                <a:effectLst/>
              </a:rPr>
              <a:t> is an oral, selective, small-molecule competitive inhibitor of KIT, PDGFRA, and other tyrosine </a:t>
            </a:r>
            <a:r>
              <a:rPr lang="en-US" sz="2000" dirty="0" smtClean="0">
                <a:effectLst/>
              </a:rPr>
              <a:t>kinases</a:t>
            </a:r>
          </a:p>
          <a:p>
            <a:pPr marL="349758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Imatinib</a:t>
            </a:r>
            <a:r>
              <a:rPr lang="en-US" sz="2000" dirty="0"/>
              <a:t> </a:t>
            </a:r>
            <a:r>
              <a:rPr lang="en-US" sz="2000" dirty="0" err="1"/>
              <a:t>mesylate</a:t>
            </a:r>
            <a:r>
              <a:rPr lang="en-US" sz="2000" dirty="0"/>
              <a:t> was approved by the FDA for the treatment of malignant metastatic and/or </a:t>
            </a:r>
            <a:r>
              <a:rPr lang="en-US" sz="2000" dirty="0" err="1"/>
              <a:t>unresectable</a:t>
            </a:r>
            <a:r>
              <a:rPr lang="en-US" sz="2000" dirty="0"/>
              <a:t> GISTs on Feb 1, 2002</a:t>
            </a:r>
          </a:p>
          <a:p>
            <a:pPr marL="349758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This study was conducted to evaluate survival trends of patients with advanced GIST in pre- (1992-2001) and post- (2002-2008) </a:t>
            </a:r>
            <a:r>
              <a:rPr lang="en-US" sz="2000" dirty="0" err="1"/>
              <a:t>imatinib</a:t>
            </a:r>
            <a:r>
              <a:rPr lang="en-US" sz="2000" dirty="0"/>
              <a:t> era in a population </a:t>
            </a:r>
            <a:r>
              <a:rPr lang="en-US" sz="2000" dirty="0" smtClean="0"/>
              <a:t>setting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56285" y="6431749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Calibri"/>
              </a:rPr>
              <a:t>Shah K, 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Abstract 136.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9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909"/>
            <a:ext cx="8229600" cy="1399032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9758" lvl="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We selected adult patients (≥18 years) with advanced GIST (regional and distant metastasis based on SEER’s LRD staging) from the National Cancer Institute’s SEER 18 database</a:t>
            </a:r>
          </a:p>
          <a:p>
            <a:pPr marL="349758" lvl="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We </a:t>
            </a:r>
            <a:r>
              <a:rPr lang="en-US" sz="2000" dirty="0"/>
              <a:t>excluded patients diagnosed at autopsy or from death certificate only, or those without survival </a:t>
            </a:r>
            <a:r>
              <a:rPr lang="en-US" sz="2000" dirty="0" smtClean="0"/>
              <a:t>date</a:t>
            </a:r>
          </a:p>
          <a:p>
            <a:pPr marL="349758" lvl="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We calculated 1- </a:t>
            </a:r>
            <a:r>
              <a:rPr lang="en-US" sz="2000" dirty="0"/>
              <a:t>and 3- year relative survival (RS) rates </a:t>
            </a:r>
            <a:r>
              <a:rPr lang="en-US" sz="2000" dirty="0" smtClean="0"/>
              <a:t>using SEER* Stat software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56285" y="6431749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Calibri"/>
              </a:rPr>
              <a:t>Shah K, 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Abstract 136.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43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423"/>
            <a:ext cx="8229600" cy="1399032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Total number of GIST patients: 1734</a:t>
            </a:r>
          </a:p>
          <a:p>
            <a:pPr marL="816102" lvl="1" indent="-342900">
              <a:buClr>
                <a:srgbClr val="F09828"/>
              </a:buClr>
              <a:buFont typeface="Arial" panose="020B0604020202020204" pitchFamily="34" charset="0"/>
              <a:buChar char="-"/>
            </a:pPr>
            <a:r>
              <a:rPr lang="en-US" sz="2000" dirty="0" smtClean="0"/>
              <a:t>Number of patients in pre-</a:t>
            </a:r>
            <a:r>
              <a:rPr lang="en-US" sz="2000" dirty="0" err="1" smtClean="0"/>
              <a:t>imatinib</a:t>
            </a:r>
            <a:r>
              <a:rPr lang="en-US" sz="2000" dirty="0" smtClean="0"/>
              <a:t> era: 430</a:t>
            </a:r>
          </a:p>
          <a:p>
            <a:pPr marL="816102" lvl="1" indent="-342900">
              <a:buClr>
                <a:srgbClr val="F09828"/>
              </a:buClr>
              <a:buFont typeface="Arial" panose="020B0604020202020204" pitchFamily="34" charset="0"/>
              <a:buChar char="-"/>
            </a:pPr>
            <a:r>
              <a:rPr lang="en-US" sz="2000" dirty="0" smtClean="0"/>
              <a:t>Number of patients in post-</a:t>
            </a:r>
            <a:r>
              <a:rPr lang="en-US" sz="2000" dirty="0" err="1" smtClean="0"/>
              <a:t>imatinib</a:t>
            </a:r>
            <a:r>
              <a:rPr lang="en-US" sz="2000" dirty="0" smtClean="0"/>
              <a:t> era: 1304 </a:t>
            </a:r>
            <a:endParaRPr lang="en-US" sz="2000" dirty="0" smtClean="0"/>
          </a:p>
          <a:p>
            <a:pPr marL="342900" lvl="0" indent="-342900">
              <a:buClr>
                <a:srgbClr val="F09828"/>
              </a:buCl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lvl="0" indent="-34290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One </a:t>
            </a:r>
            <a:r>
              <a:rPr lang="en-US" sz="2000" dirty="0"/>
              <a:t>and three year RS rates improved significantly from  </a:t>
            </a:r>
            <a:br>
              <a:rPr lang="en-US" sz="2000" dirty="0"/>
            </a:br>
            <a:r>
              <a:rPr lang="en-US" sz="2000" dirty="0"/>
              <a:t>pre- to post- </a:t>
            </a:r>
            <a:r>
              <a:rPr lang="en-US" sz="2000" dirty="0" err="1"/>
              <a:t>imatinib</a:t>
            </a:r>
            <a:r>
              <a:rPr lang="en-US" sz="2000" dirty="0"/>
              <a:t> era </a:t>
            </a:r>
          </a:p>
          <a:p>
            <a:pPr marL="816102" lvl="1" indent="-342900">
              <a:buClr>
                <a:srgbClr val="F09828"/>
              </a:buClr>
              <a:buFont typeface="Arial" panose="020B0604020202020204" pitchFamily="34" charset="0"/>
              <a:buChar char="-"/>
            </a:pPr>
            <a:r>
              <a:rPr lang="en-US" sz="2000" dirty="0" smtClean="0"/>
              <a:t>1 </a:t>
            </a:r>
            <a:r>
              <a:rPr lang="en-US" sz="2000" dirty="0"/>
              <a:t>year: 72.5 %±2.3%  to 83.8 </a:t>
            </a:r>
            <a:r>
              <a:rPr lang="en-US" sz="2000" dirty="0" smtClean="0"/>
              <a:t>% ± 1.1</a:t>
            </a:r>
            <a:r>
              <a:rPr lang="en-US" sz="2000" dirty="0"/>
              <a:t>%, Z = 4.46</a:t>
            </a:r>
          </a:p>
          <a:p>
            <a:pPr marL="816102" lvl="1" indent="-342900">
              <a:buClr>
                <a:srgbClr val="F09828"/>
              </a:buClr>
              <a:buFont typeface="Arial" panose="020B0604020202020204" pitchFamily="34" charset="0"/>
              <a:buChar char="-"/>
            </a:pPr>
            <a:r>
              <a:rPr lang="en-US" sz="2000" dirty="0"/>
              <a:t>3 years: 51.0%± 2.6%  to 68.8% </a:t>
            </a:r>
            <a:r>
              <a:rPr lang="en-US" sz="2000" dirty="0" smtClean="0"/>
              <a:t>± </a:t>
            </a:r>
            <a:r>
              <a:rPr lang="en-US" sz="2000" dirty="0"/>
              <a:t>1.4% , Z = 6.26 </a:t>
            </a:r>
          </a:p>
          <a:p>
            <a:pPr marL="342900" indent="-342900">
              <a:buClr>
                <a:srgbClr val="F09828"/>
              </a:buCl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9758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56285" y="6431749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Calibri"/>
              </a:rPr>
              <a:t>Shah K, 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Abstract 136.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69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62086949"/>
              </p:ext>
            </p:extLst>
          </p:nvPr>
        </p:nvGraphicFramePr>
        <p:xfrm>
          <a:off x="222422" y="609600"/>
          <a:ext cx="89154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356285" y="6431749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Calibri"/>
              </a:rPr>
              <a:t>Shah K, 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Abstract 136.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2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084349355"/>
              </p:ext>
            </p:extLst>
          </p:nvPr>
        </p:nvGraphicFramePr>
        <p:xfrm>
          <a:off x="152400" y="457200"/>
          <a:ext cx="88392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356285" y="6431749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Calibri"/>
              </a:rPr>
              <a:t>Shah K, 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Abstract 136.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0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29248923"/>
              </p:ext>
            </p:extLst>
          </p:nvPr>
        </p:nvGraphicFramePr>
        <p:xfrm>
          <a:off x="533400" y="990600"/>
          <a:ext cx="80010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356285" y="6431749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Calibri"/>
              </a:rPr>
              <a:t>Shah K, 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Abstract 136.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6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21276444"/>
              </p:ext>
            </p:extLst>
          </p:nvPr>
        </p:nvGraphicFramePr>
        <p:xfrm>
          <a:off x="228600" y="990600"/>
          <a:ext cx="88392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356285" y="6431749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Calibri"/>
              </a:rPr>
              <a:t>Shah K, 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Abstract 136.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4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45515310"/>
              </p:ext>
            </p:extLst>
          </p:nvPr>
        </p:nvGraphicFramePr>
        <p:xfrm>
          <a:off x="1447800" y="609600"/>
          <a:ext cx="6934200" cy="693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356285" y="6431749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Calibri"/>
              </a:rPr>
              <a:t>Shah K, 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Abstract 136.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9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105</TotalTime>
  <Words>448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Verve</vt:lpstr>
      <vt:lpstr>Survival Trends in Advanced Gastrointestinal Stromal Tumor Patients: A Population-Based Study </vt:lpstr>
      <vt:lpstr>Introduction</vt:lpstr>
      <vt:lpstr>Methods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>AHIS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trends in advanced gastrointestinal stromal tumor patients: a population based study</dc:title>
  <dc:creator>Shah, Binay K.</dc:creator>
  <cp:lastModifiedBy>Sanneke Koekkoek, BSN, OCN</cp:lastModifiedBy>
  <cp:revision>36</cp:revision>
  <dcterms:created xsi:type="dcterms:W3CDTF">2015-01-15T23:15:02Z</dcterms:created>
  <dcterms:modified xsi:type="dcterms:W3CDTF">2015-01-21T10:32:15Z</dcterms:modified>
</cp:coreProperties>
</file>