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3" r:id="rId1"/>
  </p:sldMasterIdLst>
  <p:notesMasterIdLst>
    <p:notesMasterId r:id="rId17"/>
  </p:notesMasterIdLst>
  <p:handoutMasterIdLst>
    <p:handoutMasterId r:id="rId18"/>
  </p:handoutMasterIdLst>
  <p:sldIdLst>
    <p:sldId id="774" r:id="rId2"/>
    <p:sldId id="744" r:id="rId3"/>
    <p:sldId id="750" r:id="rId4"/>
    <p:sldId id="662" r:id="rId5"/>
    <p:sldId id="775" r:id="rId6"/>
    <p:sldId id="776" r:id="rId7"/>
    <p:sldId id="768" r:id="rId8"/>
    <p:sldId id="782" r:id="rId9"/>
    <p:sldId id="777" r:id="rId10"/>
    <p:sldId id="778" r:id="rId11"/>
    <p:sldId id="779" r:id="rId12"/>
    <p:sldId id="764" r:id="rId13"/>
    <p:sldId id="783" r:id="rId14"/>
    <p:sldId id="737" r:id="rId15"/>
    <p:sldId id="765" r:id="rId16"/>
  </p:sldIdLst>
  <p:sldSz cx="9144000" cy="6858000" type="screen4x3"/>
  <p:notesSz cx="6797675" cy="9926638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folHlink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Eva" initials="" lastIdx="23" clrIdx="0"/>
  <p:cmAuthor id="7" name="RM92346" initials="WJJ" lastIdx="5" clrIdx="7"/>
  <p:cmAuthor id="1" name="Symantha Melemed" initials="SAM" lastIdx="61" clrIdx="1"/>
  <p:cmAuthor id="8" name="YX27322" initials="NC" lastIdx="10" clrIdx="8"/>
  <p:cmAuthor id="2" name="William J. John" initials="WJJ" lastIdx="8" clrIdx="2"/>
  <p:cmAuthor id="9" name="nt82401" initials="dlm" lastIdx="4" clrIdx="9"/>
  <p:cmAuthor id="3" name="Anna Zimmermann" initials="AZ" lastIdx="17" clrIdx="3"/>
  <p:cmAuthor id="10" name="imclone" initials="i" lastIdx="0" clrIdx="10"/>
  <p:cmAuthor id="4" name="Eli Lilly and Company" initials="ELaC" lastIdx="6" clrIdx="4"/>
  <p:cmAuthor id="5" name="Noelle Gasco" initials="NG" lastIdx="68" clrIdx="5"/>
  <p:cmAuthor id="6" name="Mary" initials="mdw" lastIdx="23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FFFF00"/>
    <a:srgbClr val="FDE553"/>
    <a:srgbClr val="F8F8F8"/>
    <a:srgbClr val="000000"/>
    <a:srgbClr val="66FF99"/>
    <a:srgbClr val="000099"/>
    <a:srgbClr val="CCE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2" autoAdjust="0"/>
    <p:restoredTop sz="96980" autoAdjust="0"/>
  </p:normalViewPr>
  <p:slideViewPr>
    <p:cSldViewPr snapToGrid="0">
      <p:cViewPr>
        <p:scale>
          <a:sx n="93" d="100"/>
          <a:sy n="93" d="100"/>
        </p:scale>
        <p:origin x="-906" y="-504"/>
      </p:cViewPr>
      <p:guideLst>
        <p:guide orient="horz" pos="609"/>
        <p:guide orient="horz" pos="2847"/>
        <p:guide orient="horz" pos="4171"/>
        <p:guide orient="horz" pos="525"/>
        <p:guide pos="2880"/>
        <p:guide pos="2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1086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0" tIns="45880" rIns="91760" bIns="4588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81" y="2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0" tIns="45880" rIns="91760" bIns="4588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8610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0" tIns="45880" rIns="91760" bIns="4588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81" y="9428610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0" tIns="45880" rIns="91760" bIns="4588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937B951-6D90-4D37-8D0C-91020F3136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1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2" rIns="93302" bIns="46652" numCol="1" anchor="t" anchorCtr="0" compatLnSpc="1">
            <a:prstTxWarp prst="textNoShape">
              <a:avLst/>
            </a:prstTxWarp>
          </a:bodyPr>
          <a:lstStyle>
            <a:lvl1pPr algn="l" defTabSz="933534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23" y="2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2" rIns="93302" bIns="46652" numCol="1" anchor="t" anchorCtr="0" compatLnSpc="1">
            <a:prstTxWarp prst="textNoShape">
              <a:avLst/>
            </a:prstTxWarp>
          </a:bodyPr>
          <a:lstStyle>
            <a:lvl1pPr algn="r" defTabSz="933534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30" y="4715156"/>
            <a:ext cx="4987224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2" rIns="93302" bIns="46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30307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2" rIns="93302" bIns="46652" numCol="1" anchor="b" anchorCtr="0" compatLnSpc="1">
            <a:prstTxWarp prst="textNoShape">
              <a:avLst/>
            </a:prstTxWarp>
          </a:bodyPr>
          <a:lstStyle>
            <a:lvl1pPr algn="l" defTabSz="933534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23" y="9430307"/>
            <a:ext cx="2945454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2" tIns="46652" rIns="93302" bIns="46652" numCol="1" anchor="b" anchorCtr="0" compatLnSpc="1">
            <a:prstTxWarp prst="textNoShape">
              <a:avLst/>
            </a:prstTxWarp>
          </a:bodyPr>
          <a:lstStyle>
            <a:lvl1pPr algn="r" defTabSz="933534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193E914-5805-4D94-9627-72F35F764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4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nl-NL" smtClean="0"/>
              <a:t>Ladies and gentleman, Chairman I would like to thank the Organising Committee giving me fthis opportunity of presenting to you data from the Myeloma UK Clinical Trials Network, randomised, phase 2 study of Bendamustine in relapsed refractory myeloma.</a:t>
            </a:r>
          </a:p>
          <a:p>
            <a:pPr eaLnBrk="1" hangingPunct="1">
              <a:spcBef>
                <a:spcPct val="0"/>
              </a:spcBef>
            </a:pPr>
            <a:endParaRPr lang="en-GB" altLang="nl-N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2EDE94-B306-4FB8-A909-C6806D0A4F2A}" type="slidenum">
              <a:rPr lang="en-GB" altLang="nl-NL">
                <a:solidFill>
                  <a:srgbClr val="000000"/>
                </a:solidFill>
              </a:rPr>
              <a:pPr eaLnBrk="1" hangingPunct="1"/>
              <a:t>1</a:t>
            </a:fld>
            <a:endParaRPr lang="en-GB" altLang="nl-NL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FDFF3-20DB-4037-A4FB-0AAF08A1371A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Further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references in support of bullet 4 and reference 5: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 Cascinu S, Graziano F, Cardarelli N, Marcellini M, Giordani P, Menichetti ET, et al. Phase II study of paclitaxel in pretreated advanced gastric cancer. Anticancer Drugs. 1998;9(4):307-310.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 Ohtsu A, Boku N, Tamura F, Muro K, Shimada Y, Saigenji K, et al. An early phase II study of a 3-hour infusion of paclitaxel for advanced gastric cancer. Am J Clin Oncol. 1998;21(4):416-419.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 Yamada Y, Shirao K, Ohtsu A, Boku N, Hyodo I, Saitoh H, et al. Phase II trial of paclitaxel by three-hour infusion for advanced gastric cancer with short premedication for prophylaxis against paclitaxel-associated hypersensitivity reactions. Ann Oncol. 2001;12(8):1133-1137.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4. Yamaguchi K, Tada M, Horikoshi N, Otani T, Takiuchi H, Saitoh S, et al. Phase II study of paclitaxel with 3-h infusion in patients with advanced gastric cancer. Gastric Cancer. 2002;5(2):90-95.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Hironaka S, Zenda S, Boku N, Fukutomi A, Yoshino T, Onozawa Y. Weekly paclitaxel as second-line chemotherapy for advanced or recurrent gastric cancer. Gastric Cancer. 2006;9(1):14-18.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 Kodera Y, Ito S, Mochizuki Y, Fujitake S, Koshikawa K, Kanyama Y, et al. A phase II study of weekly paclitaxel as second-line chemotherapy for advanced gastric Cancer (CCOG0302 study). Anticancer Res. 2007;27(4C):2667-2671.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ED8F0-0425-4DD3-BD1D-8401FC72C72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3E914-5805-4D94-9627-72F35F7646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9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6245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98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4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65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3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0451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83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3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070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192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2055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56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2054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7204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266699" y="639763"/>
            <a:ext cx="8724901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dirty="0" smtClean="0">
                <a:solidFill>
                  <a:srgbClr val="F09828"/>
                </a:solidFill>
              </a:rPr>
              <a:t>RAINBOW: A Global, Phase III, Randomized, Double-Blind Study of </a:t>
            </a:r>
            <a:r>
              <a:rPr lang="en-US" altLang="en-US" sz="2700" dirty="0" err="1" smtClean="0">
                <a:solidFill>
                  <a:srgbClr val="F09828"/>
                </a:solidFill>
              </a:rPr>
              <a:t>Ramucirumab</a:t>
            </a:r>
            <a:r>
              <a:rPr lang="en-US" altLang="en-US" sz="2700" dirty="0" smtClean="0">
                <a:solidFill>
                  <a:srgbClr val="F09828"/>
                </a:solidFill>
              </a:rPr>
              <a:t> Plus Paclitaxel Versus Placebo Plus Paclitaxel in the Treatment of Advanced Gastric and </a:t>
            </a:r>
            <a:r>
              <a:rPr lang="en-US" altLang="en-US" sz="2700" dirty="0" err="1" smtClean="0">
                <a:solidFill>
                  <a:srgbClr val="F09828"/>
                </a:solidFill>
              </a:rPr>
              <a:t>Gastroesophageal</a:t>
            </a:r>
            <a:r>
              <a:rPr lang="en-US" altLang="en-US" sz="2700" dirty="0" smtClean="0">
                <a:solidFill>
                  <a:srgbClr val="F09828"/>
                </a:solidFill>
              </a:rPr>
              <a:t> Junction Adenocarcinoma Following Disease Progression </a:t>
            </a:r>
            <a:br>
              <a:rPr lang="en-US" altLang="en-US" sz="2700" dirty="0" smtClean="0">
                <a:solidFill>
                  <a:srgbClr val="F09828"/>
                </a:solidFill>
              </a:rPr>
            </a:br>
            <a:r>
              <a:rPr lang="en-US" altLang="en-US" sz="2700" dirty="0" smtClean="0">
                <a:solidFill>
                  <a:srgbClr val="F09828"/>
                </a:solidFill>
              </a:rPr>
              <a:t>on First-Line Platinum- and </a:t>
            </a:r>
            <a:r>
              <a:rPr lang="en-US" altLang="en-US" sz="2700" dirty="0" err="1" smtClean="0">
                <a:solidFill>
                  <a:srgbClr val="F09828"/>
                </a:solidFill>
              </a:rPr>
              <a:t>Fluoropyrimidine</a:t>
            </a:r>
            <a:r>
              <a:rPr lang="en-US" altLang="en-US" sz="2700" dirty="0" smtClean="0">
                <a:solidFill>
                  <a:srgbClr val="F09828"/>
                </a:solidFill>
              </a:rPr>
              <a:t>-Containing Combination Therapy: </a:t>
            </a:r>
            <a:br>
              <a:rPr lang="en-US" altLang="en-US" sz="2700" dirty="0" smtClean="0">
                <a:solidFill>
                  <a:srgbClr val="F09828"/>
                </a:solidFill>
              </a:rPr>
            </a:br>
            <a:r>
              <a:rPr lang="en-US" altLang="en-US" sz="2700" dirty="0" smtClean="0">
                <a:solidFill>
                  <a:srgbClr val="F09828"/>
                </a:solidFill>
              </a:rPr>
              <a:t>An Age Group Analysis</a:t>
            </a:r>
            <a:endParaRPr lang="en-GB" altLang="nl-NL" sz="2700" dirty="0" smtClean="0">
              <a:solidFill>
                <a:srgbClr val="F09828"/>
              </a:solidFill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228599" y="4824413"/>
            <a:ext cx="87249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nl-NL" sz="2000" dirty="0" err="1" smtClean="0">
                <a:solidFill>
                  <a:srgbClr val="FFFFFF"/>
                </a:solidFill>
              </a:rPr>
              <a:t>Muro</a:t>
            </a:r>
            <a:r>
              <a:rPr lang="en-GB" altLang="nl-NL" sz="2000" dirty="0" smtClean="0">
                <a:solidFill>
                  <a:srgbClr val="FFFFFF"/>
                </a:solidFill>
              </a:rPr>
              <a:t> K,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Bodoky</a:t>
            </a:r>
            <a:r>
              <a:rPr lang="en-GB" altLang="nl-NL" sz="2000" dirty="0" smtClean="0">
                <a:solidFill>
                  <a:srgbClr val="FFFFFF"/>
                </a:solidFill>
              </a:rPr>
              <a:t> G,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Cesas</a:t>
            </a:r>
            <a:r>
              <a:rPr lang="en-GB" altLang="nl-NL" sz="2000" dirty="0" smtClean="0">
                <a:solidFill>
                  <a:srgbClr val="FFFFFF"/>
                </a:solidFill>
              </a:rPr>
              <a:t> A, Chao Y,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Clingan</a:t>
            </a:r>
            <a:r>
              <a:rPr lang="en-GB" altLang="nl-NL" sz="2000" dirty="0" smtClean="0">
                <a:solidFill>
                  <a:srgbClr val="FFFFFF"/>
                </a:solidFill>
              </a:rPr>
              <a:t> P,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Hironaka</a:t>
            </a:r>
            <a:r>
              <a:rPr lang="en-GB" altLang="nl-NL" sz="2000" dirty="0" smtClean="0">
                <a:solidFill>
                  <a:srgbClr val="FFFFFF"/>
                </a:solidFill>
              </a:rPr>
              <a:t> S, Komatsu Y,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Kurteva</a:t>
            </a:r>
            <a:r>
              <a:rPr lang="en-GB" altLang="nl-NL" sz="2000" dirty="0" smtClean="0">
                <a:solidFill>
                  <a:srgbClr val="FFFFFF"/>
                </a:solidFill>
              </a:rPr>
              <a:t> GP,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Lipatov</a:t>
            </a:r>
            <a:r>
              <a:rPr lang="en-GB" altLang="nl-NL" sz="2000" dirty="0" smtClean="0">
                <a:solidFill>
                  <a:srgbClr val="FFFFFF"/>
                </a:solidFill>
              </a:rPr>
              <a:t> ON,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Nishina</a:t>
            </a:r>
            <a:r>
              <a:rPr lang="en-GB" altLang="nl-NL" sz="2000" dirty="0" smtClean="0">
                <a:solidFill>
                  <a:srgbClr val="FFFFFF"/>
                </a:solidFill>
              </a:rPr>
              <a:t> T, Oh SC,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Ohtsu</a:t>
            </a:r>
            <a:r>
              <a:rPr lang="en-GB" altLang="nl-NL" sz="2000" dirty="0" smtClean="0">
                <a:solidFill>
                  <a:srgbClr val="FFFFFF"/>
                </a:solidFill>
              </a:rPr>
              <a:t> A, Shimada Y, Sugimoto N, Van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Cutsem</a:t>
            </a:r>
            <a:r>
              <a:rPr lang="en-GB" altLang="nl-NL" sz="2000" dirty="0" smtClean="0">
                <a:solidFill>
                  <a:srgbClr val="FFFFFF"/>
                </a:solidFill>
              </a:rPr>
              <a:t> E,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Carlesi</a:t>
            </a:r>
            <a:r>
              <a:rPr lang="en-GB" altLang="nl-NL" sz="2000" dirty="0" smtClean="0">
                <a:solidFill>
                  <a:srgbClr val="FFFFFF"/>
                </a:solidFill>
              </a:rPr>
              <a:t> R, </a:t>
            </a:r>
            <a:r>
              <a:rPr lang="en-GB" altLang="nl-NL" sz="2000" dirty="0" err="1" smtClean="0">
                <a:solidFill>
                  <a:srgbClr val="FFFFFF"/>
                </a:solidFill>
              </a:rPr>
              <a:t>Chandrawansa</a:t>
            </a:r>
            <a:r>
              <a:rPr lang="en-GB" altLang="nl-NL" sz="2000" dirty="0" smtClean="0">
                <a:solidFill>
                  <a:srgbClr val="FFFFFF"/>
                </a:solidFill>
              </a:rPr>
              <a:t> K, Wilke H</a:t>
            </a:r>
            <a:endParaRPr lang="en-GB" altLang="nl-NL" sz="2000" dirty="0">
              <a:solidFill>
                <a:srgbClr val="FFFFF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nl-NL" sz="2000" dirty="0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509338" y="4130675"/>
            <a:ext cx="2125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nl-NL" sz="2800" dirty="0" smtClean="0">
                <a:solidFill>
                  <a:srgbClr val="FFFF00"/>
                </a:solidFill>
              </a:rPr>
              <a:t>Abstract 11</a:t>
            </a:r>
          </a:p>
        </p:txBody>
      </p:sp>
    </p:spTree>
    <p:extLst>
      <p:ext uri="{BB962C8B-B14F-4D97-AF65-F5344CB8AC3E}">
        <p14:creationId xmlns:p14="http://schemas.microsoft.com/office/powerpoint/2010/main" val="12677731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t="17383" r="12734" b="2355"/>
          <a:stretch/>
        </p:blipFill>
        <p:spPr bwMode="auto">
          <a:xfrm>
            <a:off x="746343" y="1678637"/>
            <a:ext cx="7672252" cy="449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53235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Kaplan-Meier Estimates of Progression-Free Survival 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23829" y="4369568"/>
            <a:ext cx="928048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/>
                </a:solidFill>
              </a:rPr>
              <a:t>P</a:t>
            </a:r>
            <a:r>
              <a:rPr lang="en-US" sz="1400" b="1" dirty="0" smtClean="0">
                <a:solidFill>
                  <a:schemeClr val="bg2"/>
                </a:solidFill>
              </a:rPr>
              <a:t>&lt;.0001</a:t>
            </a:r>
            <a:endParaRPr lang="en-US" sz="1400" b="1" i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1047" y="4396864"/>
            <a:ext cx="1041679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/>
                </a:solidFill>
              </a:rPr>
              <a:t>P </a:t>
            </a:r>
            <a:r>
              <a:rPr lang="en-US" sz="1400" b="1" dirty="0" smtClean="0">
                <a:solidFill>
                  <a:schemeClr val="bg2"/>
                </a:solidFill>
              </a:rPr>
              <a:t>= .</a:t>
            </a:r>
            <a:r>
              <a:rPr lang="en-US" sz="1400" b="1" dirty="0" smtClean="0">
                <a:solidFill>
                  <a:schemeClr val="bg2"/>
                </a:solidFill>
              </a:rPr>
              <a:t>0066</a:t>
            </a:r>
            <a:endParaRPr lang="en-US" sz="1400" b="1" i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95214"/>
              </p:ext>
            </p:extLst>
          </p:nvPr>
        </p:nvGraphicFramePr>
        <p:xfrm>
          <a:off x="348279" y="1818712"/>
          <a:ext cx="8495462" cy="3671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82"/>
                <a:gridCol w="1337481"/>
                <a:gridCol w="1270773"/>
                <a:gridCol w="1384713"/>
                <a:gridCol w="1261413"/>
              </a:tblGrid>
              <a:tr h="681897">
                <a:tc rowSpan="2">
                  <a:txBody>
                    <a:bodyPr/>
                    <a:lstStyle/>
                    <a:p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Age &lt;65</a:t>
                      </a: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 Years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Age ≥65 Years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20">
                <a:tc vMerge="1"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RAM</a:t>
                      </a: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b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(N = 204)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b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(N = 206)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RAM </a:t>
                      </a:r>
                      <a:br>
                        <a:rPr lang="de-DE" sz="1800" b="1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(N = 123)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b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(N = 123)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731048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Objective response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28.4</a:t>
                      </a:r>
                    </a:p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14.2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19.5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374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Duration</a:t>
                      </a:r>
                      <a:r>
                        <a:rPr lang="de-DE" sz="1800" b="1" baseline="0" dirty="0" smtClean="0">
                          <a:solidFill>
                            <a:srgbClr val="FFFFFF"/>
                          </a:solidFill>
                        </a:rPr>
                        <a:t> of therapy, weeks, mean (SD)</a:t>
                      </a:r>
                      <a:endParaRPr lang="de-DE" sz="18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23.4 (18.4)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16.2</a:t>
                      </a:r>
                      <a:r>
                        <a:rPr lang="de-DE" sz="1800" b="1" baseline="0" dirty="0" smtClean="0">
                          <a:solidFill>
                            <a:srgbClr val="FFFFFF"/>
                          </a:solidFill>
                        </a:rPr>
                        <a:t> (13.4)</a:t>
                      </a:r>
                      <a:endParaRPr lang="de-DE" sz="18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23.8 (19.1)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18.6 (16.5)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420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Total</a:t>
                      </a:r>
                      <a:r>
                        <a:rPr lang="de-DE" sz="1800" b="1" baseline="0" dirty="0" smtClean="0">
                          <a:solidFill>
                            <a:srgbClr val="FFFFFF"/>
                          </a:solidFill>
                        </a:rPr>
                        <a:t> # 28-day cycles received, mean (SD)</a:t>
                      </a:r>
                      <a:endParaRPr lang="de-DE" sz="18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5.7</a:t>
                      </a:r>
                    </a:p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(4.2)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4.1 </a:t>
                      </a:r>
                    </a:p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(3.2)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5.8 </a:t>
                      </a:r>
                    </a:p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(4.5)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4.6 </a:t>
                      </a:r>
                    </a:p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(3.9)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91737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Response and </a:t>
            </a:r>
            <a:br>
              <a:rPr lang="en-US" dirty="0" smtClean="0"/>
            </a:br>
            <a:r>
              <a:rPr lang="en-US" dirty="0" smtClean="0"/>
              <a:t>Duration of Therapy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14543"/>
            <a:ext cx="91440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85000"/>
              </a:lnSpc>
              <a:tabLst>
                <a:tab pos="165100" algn="l"/>
              </a:tabLst>
            </a:pPr>
            <a:r>
              <a:rPr lang="en-US" sz="3600" b="1" dirty="0" smtClean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Non-Hematologic Treatment-Emergent </a:t>
            </a:r>
            <a:r>
              <a:rPr lang="en-US" sz="3600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Adverse Events </a:t>
            </a:r>
            <a:r>
              <a:rPr lang="en-US" sz="3600" b="1" dirty="0" smtClean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(≥20% of Patients)</a:t>
            </a:r>
            <a:endParaRPr lang="en-US" sz="36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375" y="6100123"/>
            <a:ext cx="621084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</a:rPr>
              <a:t>Wilke</a:t>
            </a:r>
            <a:r>
              <a:rPr lang="en-US" sz="1000" b="1" dirty="0" smtClean="0">
                <a:solidFill>
                  <a:schemeClr val="tx1"/>
                </a:solidFill>
              </a:rPr>
              <a:t> H, et al. </a:t>
            </a:r>
            <a:r>
              <a:rPr lang="en-US" sz="1000" b="1" i="1" dirty="0">
                <a:solidFill>
                  <a:schemeClr val="tx1"/>
                </a:solidFill>
              </a:rPr>
              <a:t>J </a:t>
            </a:r>
            <a:r>
              <a:rPr lang="en-US" sz="1000" b="1" i="1" dirty="0" err="1">
                <a:solidFill>
                  <a:schemeClr val="tx1"/>
                </a:solidFill>
              </a:rPr>
              <a:t>Clin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 smtClean="0">
                <a:solidFill>
                  <a:schemeClr val="tx1"/>
                </a:solidFill>
              </a:rPr>
              <a:t>Oncol</a:t>
            </a:r>
            <a:r>
              <a:rPr lang="en-US" sz="1000" b="1" i="1" dirty="0" smtClean="0">
                <a:solidFill>
                  <a:schemeClr val="tx1"/>
                </a:solidFill>
              </a:rPr>
              <a:t>. </a:t>
            </a:r>
            <a:r>
              <a:rPr lang="en-US" sz="1000" b="1" dirty="0" smtClean="0">
                <a:solidFill>
                  <a:schemeClr val="tx1"/>
                </a:solidFill>
              </a:rPr>
              <a:t>2014;32(</a:t>
            </a:r>
            <a:r>
              <a:rPr lang="en-US" sz="1000" b="1" dirty="0" err="1" smtClean="0">
                <a:solidFill>
                  <a:schemeClr val="tx1"/>
                </a:solidFill>
              </a:rPr>
              <a:t>suppl</a:t>
            </a:r>
            <a:r>
              <a:rPr lang="en-US" sz="1000" b="1" dirty="0" smtClean="0">
                <a:solidFill>
                  <a:schemeClr val="tx1"/>
                </a:solidFill>
              </a:rPr>
              <a:t> 3): Abstract LBA7.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33882"/>
              </p:ext>
            </p:extLst>
          </p:nvPr>
        </p:nvGraphicFramePr>
        <p:xfrm>
          <a:off x="449262" y="1828052"/>
          <a:ext cx="8211853" cy="41799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28171"/>
                <a:gridCol w="822450"/>
                <a:gridCol w="759186"/>
                <a:gridCol w="708573"/>
                <a:gridCol w="784492"/>
                <a:gridCol w="721226"/>
                <a:gridCol w="683266"/>
                <a:gridCol w="638323"/>
                <a:gridCol w="766166"/>
              </a:tblGrid>
              <a:tr h="199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(N = 204)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(N = 206)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(N = 123)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(N = 123)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34974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Any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99.0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79.4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97.1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64.1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99.2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85.4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99.2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60.2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430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Alopecia</a:t>
                      </a:r>
                      <a:endParaRPr lang="en-US" sz="1400" b="1" baseline="30000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29.4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36.9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38.2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Neuropathy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47.1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32.0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43.9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43.1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Decreased appetite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37.3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29.6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44.7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35.8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Fatigue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54.9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42.2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60.2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46.3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Diarrhea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34.8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26.8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Epistaxis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Stomatits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24.4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11.4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Nausea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34.8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34.0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35.8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Vomiting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23.6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Peripheral edema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22.5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29.3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Abdominal pain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39.7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32.5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80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Pyrexia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13.0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11704" y="1392683"/>
            <a:ext cx="2442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Age &lt;65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0122" y="1381308"/>
            <a:ext cx="2442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Age ≥65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7583"/>
            <a:ext cx="91440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85000"/>
              </a:lnSpc>
              <a:tabLst>
                <a:tab pos="165100" algn="l"/>
              </a:tabLst>
            </a:pPr>
            <a:r>
              <a:rPr lang="en-US" sz="3600" b="1" dirty="0" smtClean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Hematologic Treatment-Emergent </a:t>
            </a:r>
            <a:r>
              <a:rPr lang="en-US" sz="3600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Adverse Events </a:t>
            </a:r>
            <a:r>
              <a:rPr lang="en-US" sz="3600" b="1" dirty="0" smtClean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(≥10% of Patients)</a:t>
            </a:r>
            <a:endParaRPr lang="en-US" sz="36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827" y="6157273"/>
            <a:ext cx="621084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</a:rPr>
              <a:t>Wilke</a:t>
            </a:r>
            <a:r>
              <a:rPr lang="en-US" sz="1000" b="1" dirty="0" smtClean="0">
                <a:solidFill>
                  <a:schemeClr val="tx1"/>
                </a:solidFill>
              </a:rPr>
              <a:t> H, et al. </a:t>
            </a:r>
            <a:r>
              <a:rPr lang="en-US" sz="1000" b="1" i="1" dirty="0">
                <a:solidFill>
                  <a:schemeClr val="tx1"/>
                </a:solidFill>
              </a:rPr>
              <a:t>J </a:t>
            </a:r>
            <a:r>
              <a:rPr lang="en-US" sz="1000" b="1" i="1" dirty="0" err="1">
                <a:solidFill>
                  <a:schemeClr val="tx1"/>
                </a:solidFill>
              </a:rPr>
              <a:t>Clin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 smtClean="0">
                <a:solidFill>
                  <a:schemeClr val="tx1"/>
                </a:solidFill>
              </a:rPr>
              <a:t>Oncol</a:t>
            </a:r>
            <a:r>
              <a:rPr lang="en-US" sz="1000" b="1" i="1" dirty="0" smtClean="0">
                <a:solidFill>
                  <a:schemeClr val="tx1"/>
                </a:solidFill>
              </a:rPr>
              <a:t>. </a:t>
            </a:r>
            <a:r>
              <a:rPr lang="en-US" sz="1000" b="1" dirty="0" smtClean="0">
                <a:solidFill>
                  <a:schemeClr val="tx1"/>
                </a:solidFill>
              </a:rPr>
              <a:t>2014;32(</a:t>
            </a:r>
            <a:r>
              <a:rPr lang="en-US" sz="1000" b="1" dirty="0" err="1" smtClean="0">
                <a:solidFill>
                  <a:schemeClr val="tx1"/>
                </a:solidFill>
              </a:rPr>
              <a:t>suppl</a:t>
            </a:r>
            <a:r>
              <a:rPr lang="en-US" sz="1000" b="1" dirty="0" smtClean="0">
                <a:solidFill>
                  <a:schemeClr val="tx1"/>
                </a:solidFill>
              </a:rPr>
              <a:t> 3): Abstract LBA7.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18109"/>
              </p:ext>
            </p:extLst>
          </p:nvPr>
        </p:nvGraphicFramePr>
        <p:xfrm>
          <a:off x="449262" y="2264169"/>
          <a:ext cx="8407062" cy="363121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83516"/>
                <a:gridCol w="842001"/>
                <a:gridCol w="777233"/>
                <a:gridCol w="725416"/>
                <a:gridCol w="803141"/>
                <a:gridCol w="738370"/>
                <a:gridCol w="699508"/>
                <a:gridCol w="653498"/>
                <a:gridCol w="784379"/>
              </a:tblGrid>
              <a:tr h="434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(N = 204)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(N = 206)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(N = 123)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(N = 123)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002491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028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Neutropenia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4.95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35.8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24.3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16.0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62.6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48.8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42.3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23.6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782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Febrile neutropenia</a:t>
                      </a:r>
                      <a:endParaRPr lang="en-US" sz="1400" b="1" baseline="30000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8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Leukopenia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31.9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17.0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37.4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22.0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8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Anemia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36.9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39.8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33.3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8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Thrombocytopenia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66281" y="1774209"/>
            <a:ext cx="2442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Age &lt;65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600" y="1774209"/>
            <a:ext cx="2442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Age ≥65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648" y="475212"/>
            <a:ext cx="9144000" cy="682625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AEs of Special Interest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64210"/>
              </p:ext>
            </p:extLst>
          </p:nvPr>
        </p:nvGraphicFramePr>
        <p:xfrm>
          <a:off x="377345" y="1636372"/>
          <a:ext cx="8448159" cy="435435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95167"/>
                <a:gridCol w="846117"/>
                <a:gridCol w="781032"/>
                <a:gridCol w="728963"/>
                <a:gridCol w="807067"/>
                <a:gridCol w="741980"/>
                <a:gridCol w="702928"/>
                <a:gridCol w="656692"/>
                <a:gridCol w="788213"/>
              </a:tblGrid>
              <a:tr h="312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(N = 204)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(N = 206)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RAM (N = 123)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PBO (N = 123)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21544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Any grade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Grade ≥3</a:t>
                      </a:r>
                      <a:endParaRPr lang="en-US" sz="1400" b="1" u="none" dirty="0"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50453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Any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64.7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24.5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35.9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10.2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63.4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26.0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39.8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11.4</a:t>
                      </a:r>
                      <a:endParaRPr lang="en-US" sz="1400" b="1" dirty="0">
                        <a:solidFill>
                          <a:srgbClr val="FFFF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458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Bleeding/hemorrhage</a:t>
                      </a:r>
                      <a:endParaRPr lang="en-US" sz="1400" b="1" baseline="30000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41.2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17.5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43.1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453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Proteinuria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14.6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6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Hypertension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23.5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12.3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6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GI hemorrhage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7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Infusion-related</a:t>
                      </a:r>
                      <a:r>
                        <a:rPr lang="en-US" sz="14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reaction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7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Venous </a:t>
                      </a: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thromboembolic 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3.3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5.7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6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Cardiac failure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4.1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71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Arteriothromboembolic 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2.9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1.5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935">
                <a:tc>
                  <a:txBody>
                    <a:bodyPr/>
                    <a:lstStyle/>
                    <a:p>
                      <a:pPr marL="9144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GI</a:t>
                      </a:r>
                      <a:r>
                        <a:rPr lang="en-US" sz="1400" b="1" kern="1200" baseline="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perforation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1.6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0.8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6472" y="1228299"/>
            <a:ext cx="2442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Age &lt;65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0122" y="1216924"/>
            <a:ext cx="2442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Age ≥65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576247"/>
            <a:ext cx="9144000" cy="488281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29952" y="1163217"/>
            <a:ext cx="8546917" cy="50412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Patient characteristics were generally well-balanced between the treatment arms in both age groups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were more patients with intestinal type tumors and with time progression on first-line therapy &gt;6 months in the ≥65 year group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Ramucirumab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plus paclitaxel conferred similar improvements over placebo plus paclitaxel for OS, PFS, and ORR in both age groups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Drug exposure for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ramucirumab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plus paclitaxel and placebo plus paclitaxel was similar in both age groups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percentages of patients in 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ramucirumab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plus paclitaxel arm discontinued treatment due to adverse events and had dose modifications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‒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Dose modifications of paclitaxel occurred more frequently in patients aged ≥65 years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Toxicity profiles were similar in both age groups, although a relatively higher incidence of grade ≥3 neutropenia and of grade &gt;3 leukopenia was seen in patients aged ≥65 years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SzPct val="10000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140" y="381103"/>
            <a:ext cx="8229600" cy="82369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baseline="30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4031" y="1076287"/>
            <a:ext cx="8254801" cy="471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9728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har char="•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39725" indent="-225425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FFFFFF"/>
                </a:solidFill>
                <a:latin typeface="+mn-lt"/>
              </a:defRPr>
            </a:lvl2pPr>
            <a:lvl3pPr marL="795338" indent="-220663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 sz="2400">
                <a:solidFill>
                  <a:srgbClr val="FFFFFF"/>
                </a:solidFill>
                <a:latin typeface="+mn-lt"/>
              </a:defRPr>
            </a:lvl3pPr>
            <a:lvl4pPr marL="1252538" indent="-2222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4pPr>
            <a:lvl5pPr marL="1709738" indent="-2222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 sz="2000">
                <a:solidFill>
                  <a:srgbClr val="FFFFFF"/>
                </a:solidFill>
                <a:latin typeface="+mn-lt"/>
              </a:defRPr>
            </a:lvl5pPr>
            <a:lvl6pPr marL="2166938" indent="-2222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rgbClr val="FFFFFF"/>
                </a:solidFill>
                <a:latin typeface="+mn-lt"/>
              </a:defRPr>
            </a:lvl6pPr>
            <a:lvl7pPr marL="2624138" indent="-2222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rgbClr val="FFFFFF"/>
                </a:solidFill>
                <a:latin typeface="+mn-lt"/>
              </a:defRPr>
            </a:lvl7pPr>
            <a:lvl8pPr marL="3081338" indent="-2222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rgbClr val="FFFFFF"/>
                </a:solidFill>
                <a:latin typeface="+mn-lt"/>
              </a:defRPr>
            </a:lvl8pPr>
            <a:lvl9pPr marL="3538538" indent="-222250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lvl="0" indent="-347472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 err="1" smtClean="0"/>
              <a:t>Ramucirumab</a:t>
            </a:r>
            <a:r>
              <a:rPr lang="en-US" sz="1700" b="1" dirty="0" smtClean="0"/>
              <a:t> (RAM) is a human immunoglobulin GI (IgG1) monoclonal antibody vascular endothelial growth factor (VEGF) receptor 2 antagonist recently approved by the US FDA for use as a single agent or in combination with paclitaxel in second-line metastatic gastric or </a:t>
            </a:r>
            <a:r>
              <a:rPr lang="en-US" sz="1700" b="1" dirty="0" err="1" smtClean="0"/>
              <a:t>gastroesophageal</a:t>
            </a:r>
            <a:r>
              <a:rPr lang="en-US" sz="1700" b="1" dirty="0" smtClean="0"/>
              <a:t> junction (GEJ) adenocarcinoma</a:t>
            </a:r>
          </a:p>
          <a:p>
            <a:pPr lvl="0" indent="-347472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 smtClean="0"/>
              <a:t>In the pivotal RAINBOW trial,</a:t>
            </a:r>
            <a:r>
              <a:rPr lang="en-US" sz="1700" b="1" baseline="30000" dirty="0" smtClean="0"/>
              <a:t>1</a:t>
            </a:r>
            <a:r>
              <a:rPr lang="en-US" sz="1700" b="1" dirty="0" smtClean="0"/>
              <a:t> 665 patients with gastric/GEJ adenocarcinoma were randomized to receive paclitaxel +/- </a:t>
            </a:r>
            <a:r>
              <a:rPr lang="en-US" sz="1700" b="1" dirty="0" err="1" smtClean="0"/>
              <a:t>ramucirumab</a:t>
            </a:r>
            <a:r>
              <a:rPr lang="en-US" sz="1700" b="1" dirty="0" smtClean="0"/>
              <a:t> as second-line treatment after disease progression on platinum and </a:t>
            </a:r>
            <a:r>
              <a:rPr lang="en-US" sz="1700" b="1" dirty="0" err="1" smtClean="0"/>
              <a:t>fluoropyrimidine</a:t>
            </a:r>
            <a:r>
              <a:rPr lang="en-US" sz="1700" b="1" dirty="0" smtClean="0"/>
              <a:t>- based chemotherapy. </a:t>
            </a:r>
            <a:r>
              <a:rPr lang="en-US" sz="1700" b="1" dirty="0" err="1" smtClean="0"/>
              <a:t>Ramucirumab</a:t>
            </a:r>
            <a:r>
              <a:rPr lang="en-US" sz="1700" b="1" dirty="0" smtClean="0"/>
              <a:t> added to </a:t>
            </a:r>
            <a:r>
              <a:rPr lang="en-US" sz="1700" b="1" dirty="0" err="1" smtClean="0"/>
              <a:t>paclicaxel</a:t>
            </a:r>
            <a:r>
              <a:rPr lang="en-US" sz="1700" b="1" dirty="0" smtClean="0"/>
              <a:t> significantly improved overall survival, progression-free survival, and objective response rate in the overall population</a:t>
            </a:r>
          </a:p>
          <a:p>
            <a:pPr lvl="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700" b="1" dirty="0" smtClean="0"/>
              <a:t>Median OS: 9.6 months vs 7.4 months (HR = 0.807; </a:t>
            </a:r>
            <a:r>
              <a:rPr lang="en-US" sz="1700" b="1" i="1" dirty="0" smtClean="0"/>
              <a:t>P </a:t>
            </a:r>
            <a:r>
              <a:rPr lang="en-US" sz="1700" b="1" dirty="0" smtClean="0"/>
              <a:t>= .0169)</a:t>
            </a:r>
          </a:p>
          <a:p>
            <a:pPr lvl="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700" b="1" dirty="0" smtClean="0"/>
              <a:t>Median PFS: 4.4 months vs 2.9 months (HR = 0.635; </a:t>
            </a:r>
            <a:r>
              <a:rPr lang="en-US" sz="1700" b="1" i="1" dirty="0" smtClean="0"/>
              <a:t>P</a:t>
            </a:r>
            <a:r>
              <a:rPr lang="en-US" sz="1700" b="1" dirty="0" smtClean="0"/>
              <a:t>&lt;.0001)</a:t>
            </a:r>
          </a:p>
          <a:p>
            <a:pPr lvl="2" indent="-34747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700" b="1" dirty="0" smtClean="0"/>
              <a:t>ORR: 27.9% vs 16.1% (odds ratio = 2.14; </a:t>
            </a:r>
            <a:r>
              <a:rPr lang="en-US" sz="1700" b="1" i="1" dirty="0" smtClean="0"/>
              <a:t>P </a:t>
            </a:r>
            <a:r>
              <a:rPr lang="en-US" sz="1700" b="1" dirty="0" smtClean="0"/>
              <a:t>= .0001)</a:t>
            </a:r>
          </a:p>
          <a:p>
            <a:pPr indent="-347472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 smtClean="0"/>
              <a:t>Here we report the efficacy and safety results by age subgroup (&lt;65 vs ≥65 years) in the RAINBOW trial</a:t>
            </a:r>
            <a:endParaRPr lang="en-US" sz="1700" dirty="0"/>
          </a:p>
        </p:txBody>
      </p:sp>
      <p:sp>
        <p:nvSpPr>
          <p:cNvPr id="3" name="TextBox 2"/>
          <p:cNvSpPr txBox="1"/>
          <p:nvPr/>
        </p:nvSpPr>
        <p:spPr>
          <a:xfrm>
            <a:off x="340079" y="6032314"/>
            <a:ext cx="621084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</a:rPr>
              <a:t>1. Wilke H, et al. </a:t>
            </a:r>
            <a:r>
              <a:rPr lang="en-US" sz="1000" b="1" i="1" dirty="0" smtClean="0">
                <a:solidFill>
                  <a:schemeClr val="tx1"/>
                </a:solidFill>
              </a:rPr>
              <a:t>Lancet </a:t>
            </a:r>
            <a:r>
              <a:rPr lang="en-US" sz="1000" b="1" i="1" dirty="0" err="1" smtClean="0">
                <a:solidFill>
                  <a:schemeClr val="tx1"/>
                </a:solidFill>
              </a:rPr>
              <a:t>Oncol</a:t>
            </a:r>
            <a:r>
              <a:rPr lang="en-US" sz="1000" b="1" i="1" dirty="0" smtClean="0">
                <a:solidFill>
                  <a:schemeClr val="tx1"/>
                </a:solidFill>
              </a:rPr>
              <a:t>. </a:t>
            </a:r>
            <a:r>
              <a:rPr lang="en-US" sz="1000" b="1" dirty="0" smtClean="0">
                <a:solidFill>
                  <a:schemeClr val="tx1"/>
                </a:solidFill>
              </a:rPr>
              <a:t>2014;15(11):1224-1235.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854" y="6425298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 bwMode="auto">
          <a:xfrm>
            <a:off x="5086724" y="3128239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102772" y="1652319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475764" y="1652319"/>
            <a:ext cx="0" cy="14921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577557" y="3125597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569541" y="1649677"/>
            <a:ext cx="39282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298093" y="2465787"/>
            <a:ext cx="2834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Straight Arrow Connector 2"/>
          <p:cNvCxnSpPr>
            <a:stCxn id="23" idx="2"/>
            <a:endCxn id="24" idx="1"/>
          </p:cNvCxnSpPr>
          <p:nvPr/>
        </p:nvCxnSpPr>
        <p:spPr bwMode="auto">
          <a:xfrm>
            <a:off x="628317" y="2469804"/>
            <a:ext cx="283480" cy="1384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>
          <a:xfrm>
            <a:off x="5668091" y="1619229"/>
            <a:ext cx="1620632" cy="152295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36000" tIns="72000" rIns="36000" bIns="72000" anchor="ctr" anchorCtr="0">
            <a:spAutoFit/>
          </a:bodyPr>
          <a:lstStyle/>
          <a:p>
            <a:pPr marL="5715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Treat until disease progression  or intolerable toxicity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3152" y="3729749"/>
            <a:ext cx="8352622" cy="2066797"/>
          </a:xfrm>
          <a:prstGeom prst="roundRect">
            <a:avLst/>
          </a:prstGeom>
          <a:solidFill>
            <a:srgbClr val="99CCFF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36000" tIns="36000" rIns="36000" bIns="36000" anchor="ctr" anchorCtr="0">
            <a:spAutoFit/>
          </a:bodyPr>
          <a:lstStyle/>
          <a:p>
            <a:pPr algn="l">
              <a:lnSpc>
                <a:spcPts val="2000"/>
              </a:lnSpc>
              <a:buFont typeface="Arial" pitchFamily="34" charset="0"/>
              <a:buChar char="•"/>
              <a:tabLst>
                <a:tab pos="265113" algn="l"/>
                <a:tab pos="3405188" algn="l"/>
              </a:tabLst>
            </a:pPr>
            <a:r>
              <a:rPr lang="en-US" sz="1600" b="1" dirty="0" smtClean="0">
                <a:solidFill>
                  <a:schemeClr val="bg2"/>
                </a:solidFill>
                <a:cs typeface="Arial" pitchFamily="34" charset="0"/>
              </a:rPr>
              <a:t> 	 Important inclusion criteria:</a:t>
            </a:r>
          </a:p>
          <a:p>
            <a:pPr algn="l">
              <a:lnSpc>
                <a:spcPts val="2000"/>
              </a:lnSpc>
              <a:tabLst>
                <a:tab pos="265113" algn="l"/>
                <a:tab pos="3405188" algn="l"/>
              </a:tabLst>
            </a:pPr>
            <a:r>
              <a:rPr lang="en-US" sz="1600" b="1" dirty="0" smtClean="0">
                <a:solidFill>
                  <a:schemeClr val="bg2"/>
                </a:solidFill>
                <a:cs typeface="Arial" pitchFamily="34" charset="0"/>
              </a:rPr>
              <a:t>     - Metastatic or loc. adv. unresectable  gastric </a:t>
            </a:r>
            <a:r>
              <a:rPr lang="en-US" sz="1600" b="1" dirty="0">
                <a:solidFill>
                  <a:schemeClr val="bg2"/>
                </a:solidFill>
                <a:cs typeface="Arial" pitchFamily="34" charset="0"/>
              </a:rPr>
              <a:t>or </a:t>
            </a:r>
            <a:r>
              <a:rPr lang="en-US" sz="1600" b="1" dirty="0" smtClean="0">
                <a:solidFill>
                  <a:schemeClr val="bg2"/>
                </a:solidFill>
                <a:cs typeface="Arial" pitchFamily="34" charset="0"/>
              </a:rPr>
              <a:t>GEJ* adenocarcinoma</a:t>
            </a:r>
          </a:p>
          <a:p>
            <a:pPr marL="0" lvl="1" algn="l">
              <a:lnSpc>
                <a:spcPts val="2000"/>
              </a:lnSpc>
              <a:tabLst>
                <a:tab pos="265113" algn="l"/>
              </a:tabLst>
            </a:pPr>
            <a:r>
              <a:rPr lang="en-US" sz="1600" b="1" dirty="0" smtClean="0">
                <a:solidFill>
                  <a:schemeClr val="bg2"/>
                </a:solidFill>
                <a:cs typeface="Arial" pitchFamily="34" charset="0"/>
              </a:rPr>
              <a:t>     - Progression after first-line platinum/</a:t>
            </a:r>
            <a:r>
              <a:rPr lang="en-US" sz="1600" b="1" dirty="0" err="1" smtClean="0">
                <a:solidFill>
                  <a:schemeClr val="bg2"/>
                </a:solidFill>
                <a:cs typeface="Arial" pitchFamily="34" charset="0"/>
              </a:rPr>
              <a:t>fluoropyrimidine</a:t>
            </a:r>
            <a:r>
              <a:rPr lang="en-US" sz="1600" b="1" dirty="0" smtClean="0">
                <a:solidFill>
                  <a:schemeClr val="bg2"/>
                </a:solidFill>
                <a:cs typeface="Arial" pitchFamily="34" charset="0"/>
              </a:rPr>
              <a:t>-based chemotherapy</a:t>
            </a:r>
          </a:p>
          <a:p>
            <a:pPr marL="285750" indent="-285750" algn="l">
              <a:lnSpc>
                <a:spcPts val="2000"/>
              </a:lnSpc>
              <a:buFont typeface="Arial" pitchFamily="34" charset="0"/>
              <a:buChar char="•"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Stratification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factors:</a:t>
            </a:r>
          </a:p>
          <a:p>
            <a:pPr algn="l">
              <a:lnSpc>
                <a:spcPts val="2000"/>
              </a:lnSpc>
            </a:pPr>
            <a:r>
              <a:rPr lang="en-US" sz="1600" b="1" kern="0" dirty="0">
                <a:solidFill>
                  <a:schemeClr val="bg2"/>
                </a:solidFill>
                <a:latin typeface="Arial"/>
                <a:cs typeface="Arial" pitchFamily="34" charset="0"/>
              </a:rPr>
              <a:t> 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    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- Geographic </a:t>
            </a:r>
            <a:r>
              <a:rPr lang="en-US" sz="1600" b="1" kern="0" dirty="0">
                <a:solidFill>
                  <a:schemeClr val="bg2"/>
                </a:solidFill>
                <a:latin typeface="Arial"/>
                <a:cs typeface="Arial" pitchFamily="34" charset="0"/>
              </a:rPr>
              <a:t>r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egion,  </a:t>
            </a:r>
            <a:endParaRPr lang="en-US" sz="1600" b="1" kern="0" dirty="0">
              <a:solidFill>
                <a:schemeClr val="bg2"/>
              </a:solidFill>
              <a:latin typeface="Arial"/>
              <a:cs typeface="Arial" pitchFamily="34" charset="0"/>
            </a:endParaRPr>
          </a:p>
          <a:p>
            <a:pPr algn="l">
              <a:lnSpc>
                <a:spcPts val="2000"/>
              </a:lnSpc>
              <a:tabLst>
                <a:tab pos="265113" algn="l"/>
              </a:tabLst>
            </a:pPr>
            <a:r>
              <a:rPr lang="en-US" sz="1600" b="1" kern="0" dirty="0">
                <a:solidFill>
                  <a:schemeClr val="bg2"/>
                </a:solidFill>
                <a:latin typeface="Arial"/>
                <a:cs typeface="Arial" pitchFamily="34" charset="0"/>
              </a:rPr>
              <a:t> 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    - </a:t>
            </a:r>
            <a:r>
              <a:rPr lang="en-US" sz="1600" b="1" kern="0" dirty="0">
                <a:solidFill>
                  <a:schemeClr val="bg2"/>
                </a:solidFill>
                <a:latin typeface="Arial"/>
                <a:cs typeface="Arial" pitchFamily="34" charset="0"/>
              </a:rPr>
              <a:t>Measurable 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vs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n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onmeasurable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disease,                                           	</a:t>
            </a:r>
          </a:p>
          <a:p>
            <a:pPr algn="l">
              <a:lnSpc>
                <a:spcPts val="2000"/>
              </a:lnSpc>
              <a:tabLst>
                <a:tab pos="265113" algn="l"/>
              </a:tabLst>
            </a:pP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     - Time to progression on 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first-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line therapy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 (&lt;6 months </a:t>
            </a:r>
            <a:r>
              <a:rPr lang="en-US" sz="1600" b="1" kern="0" dirty="0" err="1" smtClean="0">
                <a:solidFill>
                  <a:schemeClr val="bg2"/>
                </a:solidFill>
                <a:latin typeface="Arial"/>
                <a:cs typeface="Arial" pitchFamily="34" charset="0"/>
              </a:rPr>
              <a:t>vs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 ≥6</a:t>
            </a:r>
            <a:r>
              <a:rPr lang="en-US" sz="1600" b="1" kern="0" dirty="0">
                <a:solidFill>
                  <a:schemeClr val="bg2"/>
                </a:solidFill>
                <a:latin typeface="Arial"/>
                <a:cs typeface="Arial" pitchFamily="34" charset="0"/>
              </a:rPr>
              <a:t> 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  <a:cs typeface="Arial" pitchFamily="34" charset="0"/>
              </a:rPr>
              <a:t>months)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69695" y="1049542"/>
            <a:ext cx="3719631" cy="1170098"/>
          </a:xfrm>
          <a:prstGeom prst="round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anchor="ctr" anchorCtr="0">
            <a:spAutoFit/>
          </a:bodyPr>
          <a:lstStyle/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Ramucirumab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8 mg/kg </a:t>
            </a:r>
            <a:r>
              <a:rPr lang="en-US" sz="1600" b="1" kern="0" dirty="0" smtClean="0">
                <a:solidFill>
                  <a:schemeClr val="bg2"/>
                </a:solidFill>
                <a:latin typeface="Arial"/>
              </a:rPr>
              <a:t>day 1&amp;15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+ Paclitaxel 80 mg/m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</a:rPr>
              <a:t>day 1,8 &amp;15 </a:t>
            </a: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bg2"/>
                </a:solidFill>
              </a:rPr>
              <a:t>of a 28-day cycle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2"/>
                </a:solidFill>
                <a:latin typeface="Arial"/>
              </a:rPr>
              <a:t>N = 330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69696" y="2693022"/>
            <a:ext cx="3719630" cy="897683"/>
          </a:xfrm>
          <a:prstGeom prst="round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36000" tIns="36000" rIns="36000" bIns="36000" anchor="ctr" anchorCtr="0">
            <a:spAutoFit/>
          </a:bodyPr>
          <a:lstStyle/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Placebo(PBO) day 1&amp;15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+ Paclitaxel 80 mg/m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2 </a:t>
            </a:r>
            <a:r>
              <a:rPr lang="en-US" sz="1600" b="1" kern="0" noProof="0" dirty="0" smtClean="0">
                <a:solidFill>
                  <a:schemeClr val="bg2"/>
                </a:solidFill>
                <a:latin typeface="Arial"/>
              </a:rPr>
              <a:t> day 1,8 &amp;15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2"/>
                </a:solidFill>
                <a:latin typeface="Arial"/>
              </a:rPr>
              <a:t>N = 335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 rot="16200000">
            <a:off x="-364262" y="2308222"/>
            <a:ext cx="1661993" cy="323165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  <a:headEnd/>
            <a:tailEnd/>
          </a:ln>
        </p:spPr>
        <p:txBody>
          <a:bodyPr vert="vert" wrap="square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EN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11797" y="1592640"/>
            <a:ext cx="452438" cy="20313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 anchor="b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Z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 pitchFamily="34" charset="0"/>
              </a:rPr>
              <a:t>E</a:t>
            </a:r>
          </a:p>
        </p:txBody>
      </p:sp>
      <p:sp>
        <p:nvSpPr>
          <p:cNvPr id="25" name="Textfeld 13"/>
          <p:cNvSpPr txBox="1"/>
          <p:nvPr/>
        </p:nvSpPr>
        <p:spPr>
          <a:xfrm>
            <a:off x="7484857" y="2008686"/>
            <a:ext cx="1350917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</a:rPr>
              <a:t>Survival and safety follow-up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11253" y="205282"/>
            <a:ext cx="5921493" cy="618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Arial" charset="0"/>
              </a:rPr>
              <a:t>RAINBOW: Study </a:t>
            </a:r>
            <a:r>
              <a:rPr lang="en-US" sz="3600" b="1" dirty="0">
                <a:solidFill>
                  <a:schemeClr val="tx2"/>
                </a:solidFill>
                <a:latin typeface="Arial" charset="0"/>
                <a:ea typeface="ＭＳ Ｐゴシック" charset="-128"/>
                <a:cs typeface="Arial" charset="0"/>
              </a:rPr>
              <a:t>Design 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589" y="5910182"/>
            <a:ext cx="907180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FF"/>
                </a:solidFill>
              </a:rPr>
              <a:t>*Gastric and GEJ will be summarized under the term GC </a:t>
            </a: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449" y="933343"/>
            <a:ext cx="873133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1:1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581573" y="1649677"/>
            <a:ext cx="0" cy="149218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475764" y="2461771"/>
            <a:ext cx="21673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300612" y="2469787"/>
            <a:ext cx="21673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57101" y="6170331"/>
            <a:ext cx="621084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</a:rPr>
              <a:t>Wilke</a:t>
            </a:r>
            <a:r>
              <a:rPr lang="en-US" sz="1000" b="1" dirty="0" smtClean="0">
                <a:solidFill>
                  <a:schemeClr val="tx1"/>
                </a:solidFill>
              </a:rPr>
              <a:t> H, et al. </a:t>
            </a:r>
            <a:r>
              <a:rPr lang="en-US" sz="1000" b="1" i="1" dirty="0">
                <a:solidFill>
                  <a:schemeClr val="tx1"/>
                </a:solidFill>
              </a:rPr>
              <a:t>J </a:t>
            </a:r>
            <a:r>
              <a:rPr lang="en-US" sz="1000" b="1" i="1" dirty="0" err="1">
                <a:solidFill>
                  <a:schemeClr val="tx1"/>
                </a:solidFill>
              </a:rPr>
              <a:t>Clin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 smtClean="0">
                <a:solidFill>
                  <a:schemeClr val="tx1"/>
                </a:solidFill>
              </a:rPr>
              <a:t>Oncol</a:t>
            </a:r>
            <a:r>
              <a:rPr lang="en-US" sz="1000" b="1" i="1" dirty="0" smtClean="0">
                <a:solidFill>
                  <a:schemeClr val="tx1"/>
                </a:solidFill>
              </a:rPr>
              <a:t>. </a:t>
            </a:r>
            <a:r>
              <a:rPr lang="en-US" sz="1000" b="1" dirty="0" smtClean="0">
                <a:solidFill>
                  <a:schemeClr val="tx1"/>
                </a:solidFill>
              </a:rPr>
              <a:t>2014;32(</a:t>
            </a:r>
            <a:r>
              <a:rPr lang="en-US" sz="1000" b="1" dirty="0" err="1" smtClean="0">
                <a:solidFill>
                  <a:schemeClr val="tx1"/>
                </a:solidFill>
              </a:rPr>
              <a:t>suppl</a:t>
            </a:r>
            <a:r>
              <a:rPr lang="en-US" sz="1000" b="1" dirty="0" smtClean="0">
                <a:solidFill>
                  <a:schemeClr val="tx1"/>
                </a:solidFill>
              </a:rPr>
              <a:t> 3): Abstract LBA7.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854" y="6425298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548" y="490874"/>
            <a:ext cx="852274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RAINBOW: Patient Eligibility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092" y="1183370"/>
            <a:ext cx="8610197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sz="2400" b="1" dirty="0" smtClean="0">
                <a:solidFill>
                  <a:srgbClr val="FFFF00"/>
                </a:solidFill>
              </a:rPr>
              <a:t>Key Inclusion Criteria</a:t>
            </a:r>
          </a:p>
          <a:p>
            <a:pPr marL="347663" indent="-34766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Histologically or cytologically confirmed gastric / GEJ adenocarcinoma </a:t>
            </a:r>
          </a:p>
          <a:p>
            <a:pPr marL="347663" indent="-34766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Disease progression during first-line therapy or ≤4 months after last dose of first-line </a:t>
            </a:r>
            <a:r>
              <a:rPr lang="en-US" sz="1800" b="1" dirty="0">
                <a:solidFill>
                  <a:srgbClr val="FFFFFF"/>
                </a:solidFill>
              </a:rPr>
              <a:t>therapy with any platinum/fluoropyrimidine doublet </a:t>
            </a:r>
            <a:r>
              <a:rPr lang="en-US" sz="1800" b="1" dirty="0" smtClean="0">
                <a:solidFill>
                  <a:srgbClr val="FFFFFF"/>
                </a:solidFill>
              </a:rPr>
              <a:t>with or without an anthracycline</a:t>
            </a:r>
          </a:p>
          <a:p>
            <a:pPr marL="347663" indent="-34766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ECOG PS score 0-1</a:t>
            </a:r>
          </a:p>
          <a:p>
            <a:pPr marL="347663" indent="-34766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Adequate </a:t>
            </a:r>
            <a:r>
              <a:rPr lang="en-US" sz="1800" b="1" dirty="0">
                <a:solidFill>
                  <a:srgbClr val="FFFFFF"/>
                </a:solidFill>
              </a:rPr>
              <a:t>hepatic, </a:t>
            </a:r>
            <a:r>
              <a:rPr lang="en-US" sz="1800" b="1" dirty="0" smtClean="0">
                <a:solidFill>
                  <a:srgbClr val="FFFFFF"/>
                </a:solidFill>
              </a:rPr>
              <a:t>hematologic, coagulation, and renal function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20000"/>
            </a:pPr>
            <a:endParaRPr lang="en-US" sz="900" dirty="0" smtClean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sz="2400" b="1" dirty="0" smtClean="0">
                <a:solidFill>
                  <a:srgbClr val="FFFF00"/>
                </a:solidFill>
              </a:rPr>
              <a:t>Key Exclusion Criteria 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No prior treatment with an </a:t>
            </a:r>
            <a:r>
              <a:rPr lang="en-US" sz="1800" b="1" dirty="0" err="1" smtClean="0">
                <a:solidFill>
                  <a:srgbClr val="FFFFFF"/>
                </a:solidFill>
              </a:rPr>
              <a:t>antiangiogenic</a:t>
            </a:r>
            <a:r>
              <a:rPr lang="en-US" sz="1800" b="1" dirty="0" smtClean="0">
                <a:solidFill>
                  <a:srgbClr val="FFFFFF"/>
                </a:solidFill>
              </a:rPr>
              <a:t> agents 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GI perforation and/or fistulae within 6 months prior to randomization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Significant GI bleeding within 3 months prior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FFFF"/>
                </a:solidFill>
              </a:rPr>
              <a:t>Venous </a:t>
            </a:r>
            <a:r>
              <a:rPr lang="en-US" sz="1800" b="1" dirty="0">
                <a:solidFill>
                  <a:srgbClr val="FFFFFF"/>
                </a:solidFill>
              </a:rPr>
              <a:t>thromboembolic </a:t>
            </a:r>
            <a:r>
              <a:rPr lang="en-US" sz="1800" b="1" dirty="0" smtClean="0">
                <a:solidFill>
                  <a:srgbClr val="FFFFFF"/>
                </a:solidFill>
              </a:rPr>
              <a:t>event within 3 months, or arterial thromboembolic event within 6 months prior to randomization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375" y="6138223"/>
            <a:ext cx="621084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</a:rPr>
              <a:t>Wilke</a:t>
            </a:r>
            <a:r>
              <a:rPr lang="en-US" sz="1000" b="1" dirty="0" smtClean="0">
                <a:solidFill>
                  <a:schemeClr val="tx1"/>
                </a:solidFill>
              </a:rPr>
              <a:t> H, et al. </a:t>
            </a:r>
            <a:r>
              <a:rPr lang="en-US" sz="1000" b="1" i="1" dirty="0">
                <a:solidFill>
                  <a:schemeClr val="tx1"/>
                </a:solidFill>
              </a:rPr>
              <a:t>J </a:t>
            </a:r>
            <a:r>
              <a:rPr lang="en-US" sz="1000" b="1" i="1" dirty="0" err="1">
                <a:solidFill>
                  <a:schemeClr val="tx1"/>
                </a:solidFill>
              </a:rPr>
              <a:t>Clin</a:t>
            </a:r>
            <a:r>
              <a:rPr lang="en-US" sz="1000" b="1" i="1" dirty="0">
                <a:solidFill>
                  <a:schemeClr val="tx1"/>
                </a:solidFill>
              </a:rPr>
              <a:t> </a:t>
            </a:r>
            <a:r>
              <a:rPr lang="en-US" sz="1000" b="1" i="1" dirty="0" err="1" smtClean="0">
                <a:solidFill>
                  <a:schemeClr val="tx1"/>
                </a:solidFill>
              </a:rPr>
              <a:t>Oncol</a:t>
            </a:r>
            <a:r>
              <a:rPr lang="en-US" sz="1000" b="1" i="1" dirty="0" smtClean="0">
                <a:solidFill>
                  <a:schemeClr val="tx1"/>
                </a:solidFill>
              </a:rPr>
              <a:t>. </a:t>
            </a:r>
            <a:r>
              <a:rPr lang="en-US" sz="1000" b="1" dirty="0" smtClean="0">
                <a:solidFill>
                  <a:schemeClr val="tx1"/>
                </a:solidFill>
              </a:rPr>
              <a:t>2014;32(</a:t>
            </a:r>
            <a:r>
              <a:rPr lang="en-US" sz="1000" b="1" dirty="0" err="1" smtClean="0">
                <a:solidFill>
                  <a:schemeClr val="tx1"/>
                </a:solidFill>
              </a:rPr>
              <a:t>suppl</a:t>
            </a:r>
            <a:r>
              <a:rPr lang="en-US" sz="1000" b="1" dirty="0" smtClean="0">
                <a:solidFill>
                  <a:schemeClr val="tx1"/>
                </a:solidFill>
              </a:rPr>
              <a:t> 3): Abstract LBA7.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Textfeld 1"/>
          <p:cNvSpPr txBox="1"/>
          <p:nvPr/>
        </p:nvSpPr>
        <p:spPr>
          <a:xfrm>
            <a:off x="346471" y="5963526"/>
            <a:ext cx="905977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="1" dirty="0" smtClean="0">
                <a:solidFill>
                  <a:srgbClr val="F8F8F8"/>
                </a:solidFill>
              </a:rPr>
              <a:t>ECOG PS, Eastern Cooperative Oncology Group performance statuS</a:t>
            </a:r>
            <a:endParaRPr lang="de-DE" sz="1000" b="1" dirty="0">
              <a:solidFill>
                <a:srgbClr val="F8F8F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854" y="6415024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8697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Patient Disposition by Age Group</a:t>
            </a:r>
            <a:br>
              <a:rPr lang="en-US" dirty="0" smtClean="0"/>
            </a:br>
            <a:r>
              <a:rPr lang="en-US" dirty="0" smtClean="0"/>
              <a:t>Patients &lt;65 Years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14179" r="5062"/>
          <a:stretch/>
        </p:blipFill>
        <p:spPr bwMode="auto">
          <a:xfrm>
            <a:off x="1130157" y="1720228"/>
            <a:ext cx="7253556" cy="440822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5" name="TextBox 4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157" y="1720228"/>
            <a:ext cx="2661007" cy="519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68423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Patient Disposition by Age Group</a:t>
            </a:r>
            <a:br>
              <a:rPr lang="en-US" dirty="0" smtClean="0"/>
            </a:br>
            <a:r>
              <a:rPr lang="en-US" dirty="0" smtClean="0"/>
              <a:t>Patients ≥65 Years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0" t="14091" r="4241"/>
          <a:stretch/>
        </p:blipFill>
        <p:spPr bwMode="auto">
          <a:xfrm>
            <a:off x="1469203" y="1801504"/>
            <a:ext cx="6863139" cy="425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1672" y="1801504"/>
            <a:ext cx="2044557" cy="376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0383"/>
              </p:ext>
            </p:extLst>
          </p:nvPr>
        </p:nvGraphicFramePr>
        <p:xfrm>
          <a:off x="321621" y="1205486"/>
          <a:ext cx="8535954" cy="46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376"/>
                <a:gridCol w="1460310"/>
                <a:gridCol w="1487606"/>
                <a:gridCol w="1173708"/>
                <a:gridCol w="1364954"/>
              </a:tblGrid>
              <a:tr h="269966">
                <a:tc rowSpan="2">
                  <a:txBody>
                    <a:bodyPr/>
                    <a:lstStyle/>
                    <a:p>
                      <a:endParaRPr lang="de-DE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u="sng" dirty="0" smtClean="0">
                          <a:solidFill>
                            <a:schemeClr val="bg2"/>
                          </a:solidFill>
                        </a:rPr>
                        <a:t>Age &lt;65 Years</a:t>
                      </a:r>
                      <a:endParaRPr lang="de-DE" sz="1600" b="1" u="sng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1" u="sng" dirty="0" smtClean="0">
                          <a:solidFill>
                            <a:schemeClr val="bg2"/>
                          </a:solidFill>
                        </a:rPr>
                        <a:t>Age ≥65 Years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7632">
                <a:tc vMerge="1">
                  <a:txBody>
                    <a:bodyPr/>
                    <a:lstStyle/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RAM</a:t>
                      </a:r>
                    </a:p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(N = 204)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</a:p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(N = 212)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RAM </a:t>
                      </a:r>
                      <a:br>
                        <a:rPr lang="de-DE" sz="1600" b="1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(N = 126)</a:t>
                      </a:r>
                      <a:endParaRPr lang="de-DE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b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800" b="1" baseline="0" dirty="0" smtClean="0">
                          <a:solidFill>
                            <a:schemeClr val="bg2"/>
                          </a:solidFill>
                        </a:rPr>
                        <a:t>(N = 123)</a:t>
                      </a:r>
                      <a:endParaRPr lang="de-DE" sz="1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99921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Mean Age, years (SD)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54 (8.8)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53 (8.8)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70 (4.0)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71 (3.8)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Male, n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141 (69)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144 (68)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88 (70)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99 (80)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Race, n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  Caucasian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127 (62)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127 (60)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81 (64)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72 (58)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  Asian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68 (33)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73 (34)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42 (33)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48 (39)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  Black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 (2.0)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 (1.9)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2 (1.6)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2 (1.6)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  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5 (2.5)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8 (3.8)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 (0.8)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 (0.8)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ECOG PS,</a:t>
                      </a:r>
                      <a:r>
                        <a:rPr lang="de-DE" sz="1800" b="1" baseline="0" dirty="0" smtClean="0">
                          <a:solidFill>
                            <a:srgbClr val="FFFFFF"/>
                          </a:solidFill>
                        </a:rPr>
                        <a:t> n (%)</a:t>
                      </a:r>
                      <a:endParaRPr lang="de-DE" sz="18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73 (36)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95 (45)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44 (35)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49 (40)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  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131 (64)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117 (55)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82 (65)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FFFFFF"/>
                          </a:solidFill>
                        </a:rPr>
                        <a:t>74 (60)</a:t>
                      </a:r>
                      <a:endParaRPr lang="de-DE" sz="18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echteck 27"/>
          <p:cNvSpPr/>
          <p:nvPr/>
        </p:nvSpPr>
        <p:spPr>
          <a:xfrm>
            <a:off x="294324" y="563324"/>
            <a:ext cx="859054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Baseline Patient Characteristics (1)</a:t>
            </a:r>
            <a:endParaRPr lang="de-DE" sz="3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33136"/>
              </p:ext>
            </p:extLst>
          </p:nvPr>
        </p:nvGraphicFramePr>
        <p:xfrm>
          <a:off x="380145" y="1168980"/>
          <a:ext cx="8524485" cy="505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687"/>
                <a:gridCol w="1182132"/>
                <a:gridCol w="1142727"/>
                <a:gridCol w="1155862"/>
                <a:gridCol w="1274077"/>
              </a:tblGrid>
              <a:tr h="259459">
                <a:tc rowSpan="2"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u="sng" dirty="0" smtClean="0">
                          <a:solidFill>
                            <a:schemeClr val="bg2"/>
                          </a:solidFill>
                        </a:rPr>
                        <a:t>Age &lt;65 years</a:t>
                      </a:r>
                      <a:endParaRPr lang="de-DE" sz="1400" b="1" u="sng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b="1" u="sng" dirty="0" smtClean="0">
                          <a:solidFill>
                            <a:schemeClr val="bg2"/>
                          </a:solidFill>
                        </a:rPr>
                        <a:t>Age ≥65 years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053">
                <a:tc vMerge="1">
                  <a:txBody>
                    <a:bodyPr/>
                    <a:lstStyle/>
                    <a:p>
                      <a:endParaRPr lang="de-DE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RAM</a:t>
                      </a:r>
                    </a:p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(N = 204)</a:t>
                      </a:r>
                      <a:endParaRPr lang="de-DE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</a:p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(N = 212)</a:t>
                      </a:r>
                      <a:endParaRPr lang="de-DE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RAM </a:t>
                      </a:r>
                      <a:r>
                        <a:rPr lang="de-DE" sz="1400" b="1" dirty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de-DE" sz="1400" b="1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400" b="1" dirty="0" smtClean="0">
                          <a:solidFill>
                            <a:schemeClr val="bg2"/>
                          </a:solidFill>
                        </a:rPr>
                        <a:t>(N = 126)</a:t>
                      </a:r>
                      <a:endParaRPr lang="de-DE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bg2"/>
                          </a:solidFill>
                        </a:rPr>
                        <a:t>PBO</a:t>
                      </a:r>
                      <a:r>
                        <a:rPr lang="de-DE" sz="1600" b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br>
                        <a:rPr lang="de-DE" sz="1600" b="1" baseline="0" dirty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de-DE" sz="1600" b="1" baseline="0" dirty="0" smtClean="0">
                          <a:solidFill>
                            <a:schemeClr val="bg2"/>
                          </a:solidFill>
                        </a:rPr>
                        <a:t>(N = 123)</a:t>
                      </a:r>
                      <a:endParaRPr lang="de-DE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54053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Measureable disease, n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153 (75)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162 (76)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103 (82)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103</a:t>
                      </a:r>
                      <a:r>
                        <a:rPr lang="de-DE" sz="1600" b="1" baseline="0" dirty="0" smtClean="0">
                          <a:solidFill>
                            <a:srgbClr val="FFFFFF"/>
                          </a:solidFill>
                        </a:rPr>
                        <a:t> (84)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Location of primary tumor, n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Gastric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157 (77)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168 (79)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107 (85)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96 (78)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Gastroesophageal junction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47 (23)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44</a:t>
                      </a:r>
                      <a:r>
                        <a:rPr lang="de-DE" sz="1600" b="1" baseline="0" dirty="0" smtClean="0">
                          <a:solidFill>
                            <a:srgbClr val="FFFFFF"/>
                          </a:solidFill>
                        </a:rPr>
                        <a:t> (21)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19 (15)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27 (22)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Histological subtype,</a:t>
                      </a:r>
                      <a:r>
                        <a:rPr lang="de-DE" sz="1600" b="1" baseline="0" dirty="0" smtClean="0">
                          <a:solidFill>
                            <a:srgbClr val="FFFFFF"/>
                          </a:solidFill>
                        </a:rPr>
                        <a:t> n (%)</a:t>
                      </a:r>
                      <a:endParaRPr lang="de-DE" sz="16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Intestinal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80 (39)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77 (36)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65 (52)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58 (47)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Diffuse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80 (39)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89 (42)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35 (28)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44 (36)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Mixed/unknown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44 (22)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46 (22)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26 (21)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21 (17)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73 (36)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95 (45)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44 (35)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49 (40)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  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131 (64)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117 (55)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82 (65)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74 (60)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Metastases &gt;2</a:t>
                      </a:r>
                      <a:r>
                        <a:rPr lang="de-DE" sz="1600" b="1" baseline="0" dirty="0" smtClean="0">
                          <a:solidFill>
                            <a:srgbClr val="FFFFFF"/>
                          </a:solidFill>
                        </a:rPr>
                        <a:t> sites</a:t>
                      </a:r>
                      <a:endParaRPr lang="de-DE" sz="16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73 (36)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62</a:t>
                      </a:r>
                      <a:r>
                        <a:rPr lang="de-DE" sz="1600" b="1" baseline="0" dirty="0" smtClean="0">
                          <a:solidFill>
                            <a:srgbClr val="FFFFFF"/>
                          </a:solidFill>
                        </a:rPr>
                        <a:t> (29)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48 (38)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41 (33)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TTP on first-line &lt;6</a:t>
                      </a:r>
                      <a:r>
                        <a:rPr lang="de-DE" sz="1600" b="1" baseline="0" dirty="0" smtClean="0">
                          <a:solidFill>
                            <a:srgbClr val="FFFFFF"/>
                          </a:solidFill>
                        </a:rPr>
                        <a:t> months, n (%)</a:t>
                      </a:r>
                      <a:endParaRPr lang="de-DE" sz="1600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148 (72)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132 (62)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60 (48)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rgbClr val="FFFFFF"/>
                          </a:solidFill>
                        </a:rPr>
                        <a:t>68 (55)</a:t>
                      </a:r>
                      <a:endParaRPr lang="de-DE" sz="16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Rechteck 27"/>
          <p:cNvSpPr/>
          <p:nvPr/>
        </p:nvSpPr>
        <p:spPr>
          <a:xfrm>
            <a:off x="294324" y="556880"/>
            <a:ext cx="859054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Baseline Patient Characteristics (2)</a:t>
            </a:r>
            <a:endParaRPr lang="de-DE" sz="3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6" t="18535" r="7619"/>
          <a:stretch/>
        </p:blipFill>
        <p:spPr bwMode="auto">
          <a:xfrm>
            <a:off x="518619" y="1613043"/>
            <a:ext cx="7956645" cy="449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8697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Kaplan-Meier Estimates of </a:t>
            </a:r>
            <a:br>
              <a:rPr lang="en-US" dirty="0" smtClean="0"/>
            </a:br>
            <a:r>
              <a:rPr lang="en-US" dirty="0" smtClean="0"/>
              <a:t>Overall Survival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6463" y="4123904"/>
            <a:ext cx="111743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/>
                </a:solidFill>
              </a:rPr>
              <a:t>P </a:t>
            </a:r>
            <a:r>
              <a:rPr lang="en-US" sz="1400" b="1" dirty="0" smtClean="0">
                <a:solidFill>
                  <a:schemeClr val="bg2"/>
                </a:solidFill>
              </a:rPr>
              <a:t>= .</a:t>
            </a:r>
            <a:r>
              <a:rPr lang="en-US" sz="1400" b="1" dirty="0" smtClean="0">
                <a:solidFill>
                  <a:schemeClr val="bg2"/>
                </a:solidFill>
              </a:rPr>
              <a:t>0112</a:t>
            </a:r>
            <a:endParaRPr lang="en-US" sz="1400" b="1" i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6530" y="4151200"/>
            <a:ext cx="1068212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2"/>
                </a:solidFill>
              </a:rPr>
              <a:t>P </a:t>
            </a:r>
            <a:r>
              <a:rPr lang="en-US" sz="1400" b="1" dirty="0" smtClean="0">
                <a:solidFill>
                  <a:schemeClr val="bg2"/>
                </a:solidFill>
              </a:rPr>
              <a:t>= .</a:t>
            </a:r>
            <a:r>
              <a:rPr lang="en-US" sz="1400" b="1" dirty="0" smtClean="0">
                <a:solidFill>
                  <a:schemeClr val="bg2"/>
                </a:solidFill>
              </a:rPr>
              <a:t>3394</a:t>
            </a:r>
            <a:endParaRPr lang="en-US" sz="1400" b="1" i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54" y="6435572"/>
            <a:ext cx="6059606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b="1" dirty="0" smtClean="0">
                <a:solidFill>
                  <a:schemeClr val="tx1"/>
                </a:solidFill>
              </a:rPr>
              <a:t>Muro K, et al. </a:t>
            </a:r>
            <a:r>
              <a:rPr lang="nl-NL" sz="1200" b="1" i="1" dirty="0" smtClean="0">
                <a:solidFill>
                  <a:schemeClr val="tx1"/>
                </a:solidFill>
              </a:rPr>
              <a:t>J Clin Oncol. </a:t>
            </a:r>
            <a:r>
              <a:rPr lang="nl-NL" sz="1200" b="1" dirty="0" smtClean="0">
                <a:solidFill>
                  <a:schemeClr val="tx1"/>
                </a:solidFill>
              </a:rPr>
              <a:t>2015;33 (suppl 3): Abstract 11.</a:t>
            </a:r>
            <a:endParaRPr lang="nl-N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2216</Words>
  <Application>Microsoft Office PowerPoint</Application>
  <PresentationFormat>On-screen Show (4:3)</PresentationFormat>
  <Paragraphs>550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1_Default Design</vt:lpstr>
      <vt:lpstr>PowerPoint Presentation</vt:lpstr>
      <vt:lpstr>Background</vt:lpstr>
      <vt:lpstr>PowerPoint Presentation</vt:lpstr>
      <vt:lpstr>PowerPoint Presentation</vt:lpstr>
      <vt:lpstr>Patient Disposition by Age Group Patients &lt;65 Years</vt:lpstr>
      <vt:lpstr>Patient Disposition by Age Group Patients ≥65 Years</vt:lpstr>
      <vt:lpstr>PowerPoint Presentation</vt:lpstr>
      <vt:lpstr>PowerPoint Presentation</vt:lpstr>
      <vt:lpstr>Kaplan-Meier Estimates of  Overall Survival</vt:lpstr>
      <vt:lpstr>Kaplan-Meier Estimates of Progression-Free Survival  </vt:lpstr>
      <vt:lpstr>Response and  Duration of Therapy</vt:lpstr>
      <vt:lpstr>PowerPoint Presentation</vt:lpstr>
      <vt:lpstr>PowerPoint Presentation</vt:lpstr>
      <vt:lpstr>AEs of Special Interest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</dc:creator>
  <cp:lastModifiedBy>Christi Gray</cp:lastModifiedBy>
  <cp:revision>535</cp:revision>
  <cp:lastPrinted>2013-12-29T11:31:29Z</cp:lastPrinted>
  <dcterms:created xsi:type="dcterms:W3CDTF">2012-11-27T18:19:39Z</dcterms:created>
  <dcterms:modified xsi:type="dcterms:W3CDTF">2015-01-22T16:33:47Z</dcterms:modified>
</cp:coreProperties>
</file>