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
  </p:notesMasterIdLst>
  <p:sldIdLst>
    <p:sldId id="347" r:id="rId2"/>
    <p:sldId id="434" r:id="rId3"/>
    <p:sldId id="458" r:id="rId4"/>
    <p:sldId id="459" r:id="rId5"/>
    <p:sldId id="418" r:id="rId6"/>
    <p:sldId id="462" r:id="rId7"/>
    <p:sldId id="463" r:id="rId8"/>
    <p:sldId id="464" r:id="rId9"/>
    <p:sldId id="465" r:id="rId10"/>
    <p:sldId id="460" r:id="rId11"/>
    <p:sldId id="467" r:id="rId12"/>
    <p:sldId id="433" r:id="rId13"/>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Cope" initials="" lastIdx="19" clrIdx="0"/>
  <p:cmAuthor id="1" name="Lofgren, Christina" initials=""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828"/>
    <a:srgbClr val="F2F2F2"/>
    <a:srgbClr val="99CCFF"/>
    <a:srgbClr val="FF66CC"/>
    <a:srgbClr val="FFAB2F"/>
    <a:srgbClr val="0000CC"/>
    <a:srgbClr val="FFFF99"/>
    <a:srgbClr val="D9D9F3"/>
    <a:srgbClr val="00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2" autoAdjust="0"/>
    <p:restoredTop sz="89103" autoAdjust="0"/>
  </p:normalViewPr>
  <p:slideViewPr>
    <p:cSldViewPr>
      <p:cViewPr>
        <p:scale>
          <a:sx n="70" d="100"/>
          <a:sy n="70" d="100"/>
        </p:scale>
        <p:origin x="-1230" y="-96"/>
      </p:cViewPr>
      <p:guideLst>
        <p:guide orient="horz" pos="2115"/>
        <p:guide orient="horz" pos="618"/>
        <p:guide orient="horz" pos="527"/>
        <p:guide orient="horz" pos="4201"/>
        <p:guide pos="2880"/>
        <p:guide pos="295"/>
        <p:guide pos="5465"/>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Foglio1!$B$1</c:f>
              <c:strCache>
                <c:ptCount val="1"/>
                <c:pt idx="0">
                  <c:v>MR3</c:v>
                </c:pt>
              </c:strCache>
            </c:strRef>
          </c:tx>
          <c:spPr>
            <a:solidFill>
              <a:srgbClr val="99CCFF"/>
            </a:solidFill>
          </c:spPr>
          <c:invertIfNegative val="0"/>
          <c:dLbls>
            <c:txPr>
              <a:bodyPr/>
              <a:lstStyle/>
              <a:p>
                <a:pPr>
                  <a:defRPr sz="1800" baseline="0">
                    <a:solidFill>
                      <a:schemeClr val="bg1"/>
                    </a:solidFill>
                    <a:latin typeface="Arial" pitchFamily="34" charset="0"/>
                  </a:defRPr>
                </a:pPr>
                <a:endParaRPr lang="en-US"/>
              </a:p>
            </c:txPr>
            <c:showLegendKey val="0"/>
            <c:showVal val="1"/>
            <c:showCatName val="0"/>
            <c:showSerName val="0"/>
            <c:showPercent val="0"/>
            <c:showBubbleSize val="0"/>
            <c:showLeaderLines val="0"/>
          </c:dLbls>
          <c:cat>
            <c:strRef>
              <c:f>Foglio1!$A$2:$A$5</c:f>
              <c:strCache>
                <c:ptCount val="4"/>
                <c:pt idx="0">
                  <c:v>3 months</c:v>
                </c:pt>
                <c:pt idx="1">
                  <c:v>6 months</c:v>
                </c:pt>
                <c:pt idx="2">
                  <c:v>12 months</c:v>
                </c:pt>
                <c:pt idx="3">
                  <c:v>18 months</c:v>
                </c:pt>
              </c:strCache>
            </c:strRef>
          </c:cat>
          <c:val>
            <c:numRef>
              <c:f>Foglio1!$B$2:$B$5</c:f>
              <c:numCache>
                <c:formatCode>General</c:formatCode>
                <c:ptCount val="4"/>
                <c:pt idx="0">
                  <c:v>18</c:v>
                </c:pt>
                <c:pt idx="1">
                  <c:v>53</c:v>
                </c:pt>
                <c:pt idx="2">
                  <c:v>57</c:v>
                </c:pt>
                <c:pt idx="3">
                  <c:v>65</c:v>
                </c:pt>
              </c:numCache>
            </c:numRef>
          </c:val>
        </c:ser>
        <c:ser>
          <c:idx val="1"/>
          <c:order val="1"/>
          <c:tx>
            <c:strRef>
              <c:f>Foglio1!$C$1</c:f>
              <c:strCache>
                <c:ptCount val="1"/>
                <c:pt idx="0">
                  <c:v>MR4</c:v>
                </c:pt>
              </c:strCache>
            </c:strRef>
          </c:tx>
          <c:spPr>
            <a:solidFill>
              <a:srgbClr val="FF66CC"/>
            </a:solidFill>
            <a:ln>
              <a:solidFill>
                <a:srgbClr val="FF66CC"/>
              </a:solidFill>
            </a:ln>
          </c:spPr>
          <c:invertIfNegative val="0"/>
          <c:dLbls>
            <c:txPr>
              <a:bodyPr/>
              <a:lstStyle/>
              <a:p>
                <a:pPr>
                  <a:defRPr sz="1800">
                    <a:solidFill>
                      <a:schemeClr val="bg1"/>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Foglio1!$A$2:$A$5</c:f>
              <c:strCache>
                <c:ptCount val="4"/>
                <c:pt idx="0">
                  <c:v>3 months</c:v>
                </c:pt>
                <c:pt idx="1">
                  <c:v>6 months</c:v>
                </c:pt>
                <c:pt idx="2">
                  <c:v>12 months</c:v>
                </c:pt>
                <c:pt idx="3">
                  <c:v>18 months</c:v>
                </c:pt>
              </c:strCache>
            </c:strRef>
          </c:cat>
          <c:val>
            <c:numRef>
              <c:f>Foglio1!$C$2:$C$5</c:f>
              <c:numCache>
                <c:formatCode>General</c:formatCode>
                <c:ptCount val="4"/>
                <c:pt idx="0">
                  <c:v>2</c:v>
                </c:pt>
                <c:pt idx="1">
                  <c:v>12</c:v>
                </c:pt>
                <c:pt idx="2">
                  <c:v>28</c:v>
                </c:pt>
                <c:pt idx="3">
                  <c:v>29</c:v>
                </c:pt>
              </c:numCache>
            </c:numRef>
          </c:val>
        </c:ser>
        <c:ser>
          <c:idx val="2"/>
          <c:order val="2"/>
          <c:tx>
            <c:strRef>
              <c:f>Foglio1!$D$1</c:f>
              <c:strCache>
                <c:ptCount val="1"/>
                <c:pt idx="0">
                  <c:v>MR4.5</c:v>
                </c:pt>
              </c:strCache>
            </c:strRef>
          </c:tx>
          <c:spPr>
            <a:solidFill>
              <a:srgbClr val="FF6600"/>
            </a:solidFill>
          </c:spPr>
          <c:invertIfNegative val="0"/>
          <c:dLbls>
            <c:dLbl>
              <c:idx val="0"/>
              <c:delete val="1"/>
            </c:dLbl>
            <c:txPr>
              <a:bodyPr/>
              <a:lstStyle/>
              <a:p>
                <a:pPr>
                  <a:defRPr>
                    <a:solidFill>
                      <a:schemeClr val="bg1"/>
                    </a:solidFill>
                    <a:latin typeface="Arial" pitchFamily="34" charset="0"/>
                    <a:cs typeface="Arial" pitchFamily="34" charset="0"/>
                  </a:defRPr>
                </a:pPr>
                <a:endParaRPr lang="en-US"/>
              </a:p>
            </c:txPr>
            <c:showLegendKey val="0"/>
            <c:showVal val="1"/>
            <c:showCatName val="0"/>
            <c:showSerName val="0"/>
            <c:showPercent val="0"/>
            <c:showBubbleSize val="0"/>
            <c:showLeaderLines val="0"/>
          </c:dLbls>
          <c:cat>
            <c:strRef>
              <c:f>Foglio1!$A$2:$A$5</c:f>
              <c:strCache>
                <c:ptCount val="4"/>
                <c:pt idx="0">
                  <c:v>3 months</c:v>
                </c:pt>
                <c:pt idx="1">
                  <c:v>6 months</c:v>
                </c:pt>
                <c:pt idx="2">
                  <c:v>12 months</c:v>
                </c:pt>
                <c:pt idx="3">
                  <c:v>18 months</c:v>
                </c:pt>
              </c:strCache>
            </c:strRef>
          </c:cat>
          <c:val>
            <c:numRef>
              <c:f>Foglio1!$D$2:$D$5</c:f>
              <c:numCache>
                <c:formatCode>General</c:formatCode>
                <c:ptCount val="4"/>
                <c:pt idx="0">
                  <c:v>0</c:v>
                </c:pt>
                <c:pt idx="1">
                  <c:v>2</c:v>
                </c:pt>
                <c:pt idx="2">
                  <c:v>7</c:v>
                </c:pt>
                <c:pt idx="3">
                  <c:v>11</c:v>
                </c:pt>
              </c:numCache>
            </c:numRef>
          </c:val>
        </c:ser>
        <c:dLbls>
          <c:showLegendKey val="0"/>
          <c:showVal val="0"/>
          <c:showCatName val="0"/>
          <c:showSerName val="0"/>
          <c:showPercent val="0"/>
          <c:showBubbleSize val="0"/>
        </c:dLbls>
        <c:gapWidth val="150"/>
        <c:axId val="221584000"/>
        <c:axId val="235623168"/>
      </c:barChart>
      <c:catAx>
        <c:axId val="221584000"/>
        <c:scaling>
          <c:orientation val="minMax"/>
        </c:scaling>
        <c:delete val="0"/>
        <c:axPos val="b"/>
        <c:majorTickMark val="out"/>
        <c:minorTickMark val="none"/>
        <c:tickLblPos val="nextTo"/>
        <c:txPr>
          <a:bodyPr/>
          <a:lstStyle/>
          <a:p>
            <a:pPr>
              <a:defRPr b="1" baseline="0">
                <a:solidFill>
                  <a:schemeClr val="bg1"/>
                </a:solidFill>
                <a:latin typeface="Arial" pitchFamily="34" charset="0"/>
              </a:defRPr>
            </a:pPr>
            <a:endParaRPr lang="en-US"/>
          </a:p>
        </c:txPr>
        <c:crossAx val="235623168"/>
        <c:crosses val="autoZero"/>
        <c:auto val="1"/>
        <c:lblAlgn val="ctr"/>
        <c:lblOffset val="100"/>
        <c:noMultiLvlLbl val="0"/>
      </c:catAx>
      <c:valAx>
        <c:axId val="235623168"/>
        <c:scaling>
          <c:orientation val="minMax"/>
          <c:max val="100"/>
        </c:scaling>
        <c:delete val="0"/>
        <c:axPos val="l"/>
        <c:numFmt formatCode="General" sourceLinked="1"/>
        <c:majorTickMark val="out"/>
        <c:minorTickMark val="none"/>
        <c:tickLblPos val="nextTo"/>
        <c:txPr>
          <a:bodyPr/>
          <a:lstStyle/>
          <a:p>
            <a:pPr>
              <a:defRPr b="1" baseline="0">
                <a:solidFill>
                  <a:schemeClr val="bg1"/>
                </a:solidFill>
                <a:latin typeface="Arial" pitchFamily="34" charset="0"/>
              </a:defRPr>
            </a:pPr>
            <a:endParaRPr lang="en-US"/>
          </a:p>
        </c:txPr>
        <c:crossAx val="221584000"/>
        <c:crosses val="autoZero"/>
        <c:crossBetween val="between"/>
      </c:valAx>
      <c:spPr>
        <a:noFill/>
      </c:spPr>
    </c:plotArea>
    <c:legend>
      <c:legendPos val="r"/>
      <c:layout/>
      <c:overlay val="0"/>
      <c:txPr>
        <a:bodyPr/>
        <a:lstStyle/>
        <a:p>
          <a:pPr>
            <a:defRPr baseline="0">
              <a:solidFill>
                <a:schemeClr val="bg1"/>
              </a:solidFill>
              <a:latin typeface="Arial"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Arial" pitchFamily="34" charset="0"/>
                <a:cs typeface="Arial" pitchFamily="34" charset="0"/>
              </a:defRPr>
            </a:lvl1pPr>
          </a:lstStyle>
          <a:p>
            <a:pPr>
              <a:defRPr/>
            </a:pPr>
            <a:endParaRPr lang="en-GB"/>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Arial" pitchFamily="34" charset="0"/>
                <a:cs typeface="Arial" pitchFamily="34" charset="0"/>
              </a:defRPr>
            </a:lvl1pPr>
          </a:lstStyle>
          <a:p>
            <a:pPr>
              <a:defRPr/>
            </a:pPr>
            <a:endParaRPr lang="en-GB"/>
          </a:p>
        </p:txBody>
      </p:sp>
      <p:sp>
        <p:nvSpPr>
          <p:cNvPr id="177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Arial" pitchFamily="34" charset="0"/>
                <a:cs typeface="Arial" pitchFamily="34" charset="0"/>
              </a:defRPr>
            </a:lvl1pPr>
          </a:lstStyle>
          <a:p>
            <a:pPr>
              <a:defRPr/>
            </a:pPr>
            <a:endParaRPr lang="en-GB"/>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Arial" pitchFamily="34" charset="0"/>
                <a:cs typeface="Arial" pitchFamily="34" charset="0"/>
              </a:defRPr>
            </a:lvl1pPr>
          </a:lstStyle>
          <a:p>
            <a:pPr>
              <a:defRPr/>
            </a:pPr>
            <a:fld id="{2DA16D41-10AD-42E2-AB64-883290814C13}" type="slidenum">
              <a:rPr lang="en-GB"/>
              <a:pPr>
                <a:defRPr/>
              </a:pPr>
              <a:t>‹#›</a:t>
            </a:fld>
            <a:endParaRPr lang="en-GB"/>
          </a:p>
        </p:txBody>
      </p:sp>
    </p:spTree>
    <p:extLst>
      <p:ext uri="{BB962C8B-B14F-4D97-AF65-F5344CB8AC3E}">
        <p14:creationId xmlns:p14="http://schemas.microsoft.com/office/powerpoint/2010/main" val="40823067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7"/>
          <p:cNvSpPr>
            <a:spLocks noGrp="1" noChangeArrowheads="1"/>
          </p:cNvSpPr>
          <p:nvPr>
            <p:ph type="sldNum" sz="quarter" idx="5"/>
          </p:nvPr>
        </p:nvSpPr>
        <p:spPr>
          <a:noFill/>
          <a:ln>
            <a:miter lim="800000"/>
            <a:headEnd/>
            <a:tailEnd/>
          </a:ln>
        </p:spPr>
        <p:txBody>
          <a:bodyPr/>
          <a:lstStyle/>
          <a:p>
            <a:fld id="{89985203-635D-4E09-9E6B-28F4B338A1E5}" type="slidenum">
              <a:rPr lang="it-IT" smtClean="0">
                <a:solidFill>
                  <a:srgbClr val="000000"/>
                </a:solidFill>
                <a:latin typeface="Arial" charset="0"/>
                <a:cs typeface="Arial" charset="0"/>
              </a:rPr>
              <a:pPr/>
              <a:t>1</a:t>
            </a:fld>
            <a:endParaRPr lang="it-IT" smtClean="0">
              <a:solidFill>
                <a:srgbClr val="000000"/>
              </a:solidFill>
              <a:latin typeface="Arial" charset="0"/>
              <a:cs typeface="Arial" charset="0"/>
            </a:endParaRPr>
          </a:p>
        </p:txBody>
      </p:sp>
      <p:sp>
        <p:nvSpPr>
          <p:cNvPr id="179202" name="Rectangle 2"/>
          <p:cNvSpPr>
            <a:spLocks noGrp="1" noRot="1" noChangeAspect="1" noChangeArrowheads="1" noTextEdit="1"/>
          </p:cNvSpPr>
          <p:nvPr>
            <p:ph type="sldImg"/>
          </p:nvPr>
        </p:nvSpPr>
        <p:spPr>
          <a:xfrm>
            <a:off x="1143000" y="685800"/>
            <a:ext cx="4572000" cy="3429000"/>
          </a:xfrm>
          <a:ln/>
        </p:spPr>
      </p:sp>
      <p:sp>
        <p:nvSpPr>
          <p:cNvPr id="179203" name="Rectangle 3"/>
          <p:cNvSpPr>
            <a:spLocks noGrp="1" noChangeArrowheads="1"/>
          </p:cNvSpPr>
          <p:nvPr>
            <p:ph type="body" idx="1"/>
          </p:nvPr>
        </p:nvSpPr>
        <p:spPr>
          <a:noFill/>
        </p:spPr>
        <p:txBody>
          <a:bodyPr/>
          <a:lstStyle/>
          <a:p>
            <a:pPr eaLnBrk="1" hangingPunct="1"/>
            <a:endParaRPr lang="it-IT" dirty="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egnaposto immagine diapositiva 1"/>
          <p:cNvSpPr>
            <a:spLocks noGrp="1" noRot="1" noChangeAspect="1"/>
          </p:cNvSpPr>
          <p:nvPr>
            <p:ph type="sldImg"/>
          </p:nvPr>
        </p:nvSpPr>
        <p:spPr>
          <a:xfrm>
            <a:off x="1143000" y="685800"/>
            <a:ext cx="4572000" cy="3429000"/>
          </a:xfrm>
          <a:ln/>
        </p:spPr>
      </p:sp>
      <p:sp>
        <p:nvSpPr>
          <p:cNvPr id="181250"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1251" name="Segnaposto numero diapositiva 3"/>
          <p:cNvSpPr>
            <a:spLocks noGrp="1"/>
          </p:cNvSpPr>
          <p:nvPr>
            <p:ph type="sldNum" sz="quarter" idx="5"/>
          </p:nvPr>
        </p:nvSpPr>
        <p:spPr>
          <a:noFill/>
          <a:ln>
            <a:miter lim="800000"/>
            <a:headEnd/>
            <a:tailEnd/>
          </a:ln>
        </p:spPr>
        <p:txBody>
          <a:bodyPr/>
          <a:lstStyle/>
          <a:p>
            <a:fld id="{E50AAD5F-71C9-4E6F-85D1-0785ACFE6E58}" type="slidenum">
              <a:rPr lang="en-GB" smtClean="0">
                <a:solidFill>
                  <a:srgbClr val="000000"/>
                </a:solidFill>
                <a:latin typeface="Arial" charset="0"/>
                <a:cs typeface="Arial" charset="0"/>
              </a:rPr>
              <a:pPr/>
              <a:t>2</a:t>
            </a:fld>
            <a:endParaRPr lang="en-GB" smtClean="0">
              <a:solidFill>
                <a:srgbClr val="000000"/>
              </a:solidFill>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egnaposto immagine diapositiva 1"/>
          <p:cNvSpPr>
            <a:spLocks noGrp="1" noRot="1" noChangeAspect="1"/>
          </p:cNvSpPr>
          <p:nvPr>
            <p:ph type="sldImg"/>
          </p:nvPr>
        </p:nvSpPr>
        <p:spPr>
          <a:xfrm>
            <a:off x="1143000" y="685800"/>
            <a:ext cx="4572000" cy="3429000"/>
          </a:xfrm>
          <a:ln/>
        </p:spPr>
      </p:sp>
      <p:sp>
        <p:nvSpPr>
          <p:cNvPr id="181250"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1251" name="Segnaposto numero diapositiva 3"/>
          <p:cNvSpPr>
            <a:spLocks noGrp="1"/>
          </p:cNvSpPr>
          <p:nvPr>
            <p:ph type="sldNum" sz="quarter" idx="5"/>
          </p:nvPr>
        </p:nvSpPr>
        <p:spPr>
          <a:noFill/>
          <a:ln>
            <a:miter lim="800000"/>
            <a:headEnd/>
            <a:tailEnd/>
          </a:ln>
        </p:spPr>
        <p:txBody>
          <a:bodyPr/>
          <a:lstStyle/>
          <a:p>
            <a:fld id="{E50AAD5F-71C9-4E6F-85D1-0785ACFE6E58}" type="slidenum">
              <a:rPr lang="en-GB" smtClean="0">
                <a:solidFill>
                  <a:srgbClr val="000000"/>
                </a:solidFill>
              </a:rPr>
              <a:pPr/>
              <a:t>3</a:t>
            </a:fld>
            <a:endParaRPr lang="en-GB"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egnaposto immagine diapositiva 1"/>
          <p:cNvSpPr>
            <a:spLocks noGrp="1" noRot="1" noChangeAspect="1"/>
          </p:cNvSpPr>
          <p:nvPr>
            <p:ph type="sldImg"/>
          </p:nvPr>
        </p:nvSpPr>
        <p:spPr>
          <a:xfrm>
            <a:off x="1143000" y="685800"/>
            <a:ext cx="4572000" cy="3429000"/>
          </a:xfrm>
          <a:ln/>
        </p:spPr>
      </p:sp>
      <p:sp>
        <p:nvSpPr>
          <p:cNvPr id="181250"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1251" name="Segnaposto numero diapositiva 3"/>
          <p:cNvSpPr>
            <a:spLocks noGrp="1"/>
          </p:cNvSpPr>
          <p:nvPr>
            <p:ph type="sldNum" sz="quarter" idx="5"/>
          </p:nvPr>
        </p:nvSpPr>
        <p:spPr>
          <a:noFill/>
          <a:ln>
            <a:miter lim="800000"/>
            <a:headEnd/>
            <a:tailEnd/>
          </a:ln>
        </p:spPr>
        <p:txBody>
          <a:bodyPr/>
          <a:lstStyle/>
          <a:p>
            <a:fld id="{E50AAD5F-71C9-4E6F-85D1-0785ACFE6E58}" type="slidenum">
              <a:rPr lang="en-GB" smtClean="0">
                <a:solidFill>
                  <a:srgbClr val="000000"/>
                </a:solidFill>
              </a:rPr>
              <a:pPr/>
              <a:t>4</a:t>
            </a:fld>
            <a:endParaRPr lang="en-GB"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egnaposto immagine diapositiva 1"/>
          <p:cNvSpPr>
            <a:spLocks noGrp="1" noRot="1" noChangeAspect="1"/>
          </p:cNvSpPr>
          <p:nvPr>
            <p:ph type="sldImg"/>
          </p:nvPr>
        </p:nvSpPr>
        <p:spPr>
          <a:xfrm>
            <a:off x="1143000" y="685800"/>
            <a:ext cx="4572000" cy="3429000"/>
          </a:xfrm>
          <a:ln/>
        </p:spPr>
      </p:sp>
      <p:sp>
        <p:nvSpPr>
          <p:cNvPr id="183298"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3299" name="Segnaposto numero diapositiva 3"/>
          <p:cNvSpPr>
            <a:spLocks noGrp="1"/>
          </p:cNvSpPr>
          <p:nvPr>
            <p:ph type="sldNum" sz="quarter" idx="5"/>
          </p:nvPr>
        </p:nvSpPr>
        <p:spPr>
          <a:noFill/>
          <a:ln>
            <a:miter lim="800000"/>
            <a:headEnd/>
            <a:tailEnd/>
          </a:ln>
        </p:spPr>
        <p:txBody>
          <a:bodyPr/>
          <a:lstStyle/>
          <a:p>
            <a:fld id="{7F021C89-693F-415E-84F5-A45557670D1C}" type="slidenum">
              <a:rPr lang="en-GB" smtClean="0">
                <a:solidFill>
                  <a:srgbClr val="000000"/>
                </a:solidFill>
                <a:latin typeface="Arial" charset="0"/>
                <a:cs typeface="Arial" charset="0"/>
              </a:rPr>
              <a:pPr/>
              <a:t>5</a:t>
            </a:fld>
            <a:endParaRPr lang="en-GB" smtClean="0">
              <a:solidFill>
                <a:srgbClr val="000000"/>
              </a:solidFill>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egnaposto immagine diapositiva 1"/>
          <p:cNvSpPr>
            <a:spLocks noGrp="1" noRot="1" noChangeAspect="1"/>
          </p:cNvSpPr>
          <p:nvPr>
            <p:ph type="sldImg"/>
          </p:nvPr>
        </p:nvSpPr>
        <p:spPr>
          <a:xfrm>
            <a:off x="1143000" y="685800"/>
            <a:ext cx="4572000" cy="3429000"/>
          </a:xfrm>
          <a:ln/>
        </p:spPr>
      </p:sp>
      <p:sp>
        <p:nvSpPr>
          <p:cNvPr id="183298"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3299" name="Segnaposto numero diapositiva 3"/>
          <p:cNvSpPr>
            <a:spLocks noGrp="1"/>
          </p:cNvSpPr>
          <p:nvPr>
            <p:ph type="sldNum" sz="quarter" idx="5"/>
          </p:nvPr>
        </p:nvSpPr>
        <p:spPr>
          <a:noFill/>
          <a:ln>
            <a:miter lim="800000"/>
            <a:headEnd/>
            <a:tailEnd/>
          </a:ln>
        </p:spPr>
        <p:txBody>
          <a:bodyPr/>
          <a:lstStyle/>
          <a:p>
            <a:fld id="{7F021C89-693F-415E-84F5-A45557670D1C}" type="slidenum">
              <a:rPr lang="en-GB" smtClean="0">
                <a:solidFill>
                  <a:srgbClr val="000000"/>
                </a:solidFill>
              </a:rPr>
              <a:pPr/>
              <a:t>6</a:t>
            </a:fld>
            <a:endParaRPr lang="en-GB"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auto">
              <a:spcBef>
                <a:spcPts val="0"/>
              </a:spcBef>
              <a:spcAft>
                <a:spcPts val="0"/>
              </a:spcAft>
              <a:defRPr/>
            </a:pPr>
            <a:fld id="{334BC0D7-7C3E-4F62-AB0A-CEF183531470}" type="slidenum">
              <a:rPr lang="it-IT" sz="1200">
                <a:solidFill>
                  <a:prstClr val="black"/>
                </a:solidFill>
                <a:latin typeface="Calibri"/>
                <a:cs typeface="+mn-cs"/>
              </a:rPr>
              <a:pPr algn="r" fontAlgn="auto">
                <a:spcBef>
                  <a:spcPts val="0"/>
                </a:spcBef>
                <a:spcAft>
                  <a:spcPts val="0"/>
                </a:spcAft>
                <a:defRPr/>
              </a:pPr>
              <a:t>9</a:t>
            </a:fld>
            <a:endParaRPr lang="it-IT" sz="1200">
              <a:solidFill>
                <a:prstClr val="black"/>
              </a:solidFill>
              <a:latin typeface="Calibri"/>
              <a:cs typeface="+mn-cs"/>
            </a:endParaRPr>
          </a:p>
        </p:txBody>
      </p:sp>
      <p:sp>
        <p:nvSpPr>
          <p:cNvPr id="191490" name="Rectangle 2"/>
          <p:cNvSpPr>
            <a:spLocks noGrp="1" noRot="1" noChangeAspect="1" noChangeArrowheads="1" noTextEdit="1"/>
          </p:cNvSpPr>
          <p:nvPr>
            <p:ph type="sldImg"/>
          </p:nvPr>
        </p:nvSpPr>
        <p:spPr>
          <a:xfrm>
            <a:off x="1143000" y="685800"/>
            <a:ext cx="4572000" cy="3429000"/>
          </a:xfrm>
          <a:ln/>
        </p:spPr>
      </p:sp>
      <p:sp>
        <p:nvSpPr>
          <p:cNvPr id="191491" name="Rectangle 3"/>
          <p:cNvSpPr>
            <a:spLocks noGrp="1" noChangeArrowheads="1"/>
          </p:cNvSpPr>
          <p:nvPr>
            <p:ph type="body" idx="1"/>
          </p:nvPr>
        </p:nvSpPr>
        <p:spPr>
          <a:noFill/>
        </p:spPr>
        <p:txBody>
          <a:bodyPr/>
          <a:lstStyle/>
          <a:p>
            <a:pPr eaLnBrk="1" hangingPunct="1"/>
            <a:endParaRPr lang="en-US" dirty="0"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egnaposto immagine diapositiva 1"/>
          <p:cNvSpPr>
            <a:spLocks noGrp="1" noRot="1" noChangeAspect="1"/>
          </p:cNvSpPr>
          <p:nvPr>
            <p:ph type="sldImg"/>
          </p:nvPr>
        </p:nvSpPr>
        <p:spPr>
          <a:xfrm>
            <a:off x="1143000" y="685800"/>
            <a:ext cx="4572000" cy="3429000"/>
          </a:xfrm>
          <a:ln/>
        </p:spPr>
      </p:sp>
      <p:sp>
        <p:nvSpPr>
          <p:cNvPr id="183298"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183299" name="Segnaposto numero diapositiva 3"/>
          <p:cNvSpPr>
            <a:spLocks noGrp="1"/>
          </p:cNvSpPr>
          <p:nvPr>
            <p:ph type="sldNum" sz="quarter" idx="5"/>
          </p:nvPr>
        </p:nvSpPr>
        <p:spPr>
          <a:noFill/>
          <a:ln>
            <a:miter lim="800000"/>
            <a:headEnd/>
            <a:tailEnd/>
          </a:ln>
        </p:spPr>
        <p:txBody>
          <a:bodyPr/>
          <a:lstStyle/>
          <a:p>
            <a:fld id="{7F021C89-693F-415E-84F5-A45557670D1C}" type="slidenum">
              <a:rPr lang="en-GB" smtClean="0">
                <a:solidFill>
                  <a:srgbClr val="000000"/>
                </a:solidFill>
              </a:rPr>
              <a:pPr/>
              <a:t>10</a:t>
            </a:fld>
            <a:endParaRPr lang="en-GB" smtClean="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Segnaposto immagine diapositiva 1"/>
          <p:cNvSpPr>
            <a:spLocks noGrp="1" noRot="1" noChangeAspect="1"/>
          </p:cNvSpPr>
          <p:nvPr>
            <p:ph type="sldImg"/>
          </p:nvPr>
        </p:nvSpPr>
        <p:spPr>
          <a:xfrm>
            <a:off x="1143000" y="685800"/>
            <a:ext cx="4572000" cy="3429000"/>
          </a:xfrm>
          <a:ln/>
        </p:spPr>
      </p:sp>
      <p:sp>
        <p:nvSpPr>
          <p:cNvPr id="205826" name="Segnaposto note 2"/>
          <p:cNvSpPr>
            <a:spLocks noGrp="1"/>
          </p:cNvSpPr>
          <p:nvPr>
            <p:ph type="body" idx="1"/>
          </p:nvPr>
        </p:nvSpPr>
        <p:spPr>
          <a:noFill/>
        </p:spPr>
        <p:txBody>
          <a:bodyPr/>
          <a:lstStyle/>
          <a:p>
            <a:endParaRPr lang="it-IT" dirty="0" smtClean="0">
              <a:latin typeface="Arial" charset="0"/>
              <a:cs typeface="Arial" charset="0"/>
            </a:endParaRPr>
          </a:p>
        </p:txBody>
      </p:sp>
      <p:sp>
        <p:nvSpPr>
          <p:cNvPr id="205827" name="Segnaposto numero diapositiva 3"/>
          <p:cNvSpPr>
            <a:spLocks noGrp="1"/>
          </p:cNvSpPr>
          <p:nvPr>
            <p:ph type="sldNum" sz="quarter" idx="5"/>
          </p:nvPr>
        </p:nvSpPr>
        <p:spPr>
          <a:noFill/>
          <a:ln>
            <a:miter lim="800000"/>
            <a:headEnd/>
            <a:tailEnd/>
          </a:ln>
        </p:spPr>
        <p:txBody>
          <a:bodyPr/>
          <a:lstStyle/>
          <a:p>
            <a:fld id="{6DEE6F6D-18FC-4FD6-9715-CDC723EB6C69}" type="slidenum">
              <a:rPr lang="en-GB" smtClean="0">
                <a:solidFill>
                  <a:srgbClr val="000000"/>
                </a:solidFill>
                <a:latin typeface="Arial" charset="0"/>
                <a:cs typeface="Arial" charset="0"/>
              </a:rPr>
              <a:pPr/>
              <a:t>12</a:t>
            </a:fld>
            <a:endParaRPr lang="en-GB" smtClean="0">
              <a:solidFill>
                <a:srgbClr val="000000"/>
              </a:solidFill>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3"/>
            <a:ext cx="7772400" cy="1470025"/>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2"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8"/>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4"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
        <p:nvSpPr>
          <p:cNvPr id="5" name="Rectangle 3"/>
          <p:cNvSpPr>
            <a:spLocks noGrp="1" noChangeArrowheads="1"/>
          </p:cNvSpPr>
          <p:nvPr>
            <p:ph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 Second </a:t>
            </a:r>
            <a:r>
              <a:rPr lang="en-US" altLang="ja-JP" dirty="0" smtClean="0"/>
              <a:t>level</a:t>
            </a:r>
          </a:p>
          <a:p>
            <a:pPr lvl="2"/>
            <a:r>
              <a:rPr lang="en-US" altLang="ja-JP" dirty="0" smtClean="0"/>
              <a:t>Third level</a:t>
            </a:r>
          </a:p>
          <a:p>
            <a:pPr lvl="3"/>
            <a:r>
              <a:rPr lang="en-US" altLang="ja-JP" dirty="0" smtClean="0"/>
              <a:t> Fourth </a:t>
            </a:r>
            <a:r>
              <a:rPr lang="en-US" altLang="ja-JP" dirty="0" smtClean="0"/>
              <a:t>level</a:t>
            </a:r>
          </a:p>
          <a:p>
            <a:pPr lvl="4"/>
            <a:r>
              <a:rPr lang="en-US" altLang="ja-JP" dirty="0" smtClean="0"/>
              <a:t>Fifth level</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
        <p:nvSpPr>
          <p:cNvPr id="4" name="Title 1"/>
          <p:cNvSpPr>
            <a:spLocks noGrp="1"/>
          </p:cNvSpPr>
          <p:nvPr>
            <p:ph type="title"/>
          </p:nvPr>
        </p:nvSpPr>
        <p:spPr>
          <a:xfrm>
            <a:off x="685800" y="269776"/>
            <a:ext cx="7772400" cy="1143000"/>
          </a:xfrm>
        </p:spPr>
        <p:txBody>
          <a:bodyPr/>
          <a:lstStyle/>
          <a:p>
            <a:r>
              <a:rPr lang="en-US" smtClean="0"/>
              <a:t>Click to edit Master title style</a:t>
            </a:r>
            <a:endParaRPr lang="en-GB"/>
          </a:p>
        </p:txBody>
      </p:sp>
      <p:sp>
        <p:nvSpPr>
          <p:cNvPr id="5" name="Rectangle 3"/>
          <p:cNvSpPr>
            <a:spLocks noGrp="1" noChangeArrowheads="1"/>
          </p:cNvSpPr>
          <p:nvPr>
            <p:ph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 Second </a:t>
            </a:r>
            <a:r>
              <a:rPr lang="en-US" altLang="ja-JP" dirty="0" smtClean="0"/>
              <a:t>level</a:t>
            </a:r>
          </a:p>
          <a:p>
            <a:pPr lvl="2"/>
            <a:r>
              <a:rPr lang="en-US" altLang="ja-JP" dirty="0" smtClean="0"/>
              <a:t>Third level</a:t>
            </a:r>
          </a:p>
          <a:p>
            <a:pPr lvl="3"/>
            <a:r>
              <a:rPr lang="en-US" altLang="ja-JP" dirty="0" smtClean="0"/>
              <a:t> Fourth </a:t>
            </a:r>
            <a:r>
              <a:rPr lang="en-US" altLang="ja-JP" dirty="0" smtClean="0"/>
              <a:t>level</a:t>
            </a:r>
          </a:p>
          <a:p>
            <a:pPr lvl="4"/>
            <a:r>
              <a:rPr lang="en-US" altLang="ja-JP" dirty="0" smtClean="0"/>
              <a:t>Fifth level</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36900" y="6235700"/>
            <a:ext cx="5588000" cy="457200"/>
          </a:xfrm>
          <a:prstGeom prst="rect">
            <a:avLst/>
          </a:prstGeom>
          <a:ln/>
        </p:spPr>
        <p:txBody>
          <a:bodyPr/>
          <a:lstStyle>
            <a:lvl1pPr>
              <a:defRPr/>
            </a:lvl1pPr>
          </a:lstStyle>
          <a:p>
            <a:pPr>
              <a:defRPr/>
            </a:pP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8000" r="-8000"/>
          </a:stretch>
        </a:blip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bwMode="auto">
          <a:xfrm>
            <a:off x="685800" y="269776"/>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2078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dirty="0" smtClean="0"/>
              <a:t>Click to edit Master text styles</a:t>
            </a:r>
          </a:p>
          <a:p>
            <a:pPr lvl="1"/>
            <a:r>
              <a:rPr lang="en-US" altLang="ja-JP" dirty="0" smtClean="0"/>
              <a:t> Second </a:t>
            </a:r>
            <a:r>
              <a:rPr lang="en-US" altLang="ja-JP" dirty="0" smtClean="0"/>
              <a:t>level</a:t>
            </a:r>
          </a:p>
          <a:p>
            <a:pPr lvl="2"/>
            <a:r>
              <a:rPr lang="en-US" altLang="ja-JP" dirty="0" smtClean="0"/>
              <a:t>Third level</a:t>
            </a:r>
          </a:p>
          <a:p>
            <a:pPr lvl="3"/>
            <a:r>
              <a:rPr lang="en-US" altLang="ja-JP" dirty="0" smtClean="0"/>
              <a:t> Fourth </a:t>
            </a:r>
            <a:r>
              <a:rPr lang="en-US" altLang="ja-JP" dirty="0" smtClean="0"/>
              <a:t>level</a:t>
            </a:r>
          </a:p>
          <a:p>
            <a:pPr lvl="4"/>
            <a:r>
              <a:rPr lang="en-US" altLang="ja-JP" dirty="0" smtClean="0"/>
              <a:t>Fifth level</a:t>
            </a:r>
          </a:p>
        </p:txBody>
      </p:sp>
    </p:spTree>
  </p:cSld>
  <p:clrMap bg1="lt1" tx1="dk1" bg2="lt2" tx2="dk2" accent1="accent1" accent2="accent2" accent3="accent3" accent4="accent4" accent5="accent5" accent6="accent6" hlink="hlink" folHlink="folHlink"/>
  <p:sldLayoutIdLst>
    <p:sldLayoutId id="2147484452" r:id="rId1"/>
    <p:sldLayoutId id="2147484451" r:id="rId2"/>
    <p:sldLayoutId id="2147484450" r:id="rId3"/>
    <p:sldLayoutId id="2147484449" r:id="rId4"/>
    <p:sldLayoutId id="2147484448" r:id="rId5"/>
    <p:sldLayoutId id="2147484447" r:id="rId6"/>
    <p:sldLayoutId id="2147484446" r:id="rId7"/>
    <p:sldLayoutId id="2147484445" r:id="rId8"/>
    <p:sldLayoutId id="2147484444" r:id="rId9"/>
    <p:sldLayoutId id="2147484443" r:id="rId10"/>
    <p:sldLayoutId id="2147484442" r:id="rId11"/>
  </p:sldLayoutIdLst>
  <p:transition/>
  <p:txStyles>
    <p:titleStyle>
      <a:lvl1pPr algn="ctr" rtl="0" eaLnBrk="0" fontAlgn="base" hangingPunct="0">
        <a:lnSpc>
          <a:spcPct val="85000"/>
        </a:lnSpc>
        <a:spcBef>
          <a:spcPct val="0"/>
        </a:spcBef>
        <a:spcAft>
          <a:spcPct val="0"/>
        </a:spcAft>
        <a:defRPr sz="3600" b="1">
          <a:solidFill>
            <a:srgbClr val="F09828"/>
          </a:solidFill>
          <a:latin typeface="+mj-lt"/>
          <a:ea typeface="+mj-ea"/>
          <a:cs typeface="+mj-cs"/>
        </a:defRPr>
      </a:lvl1pPr>
      <a:lvl2pPr algn="ctr" rtl="0" eaLnBrk="0" fontAlgn="base" hangingPunct="0">
        <a:spcBef>
          <a:spcPct val="0"/>
        </a:spcBef>
        <a:spcAft>
          <a:spcPct val="0"/>
        </a:spcAft>
        <a:defRPr sz="4000" b="1">
          <a:solidFill>
            <a:srgbClr val="FFFF00"/>
          </a:solidFill>
          <a:latin typeface="Arial" pitchFamily="34" charset="0"/>
          <a:cs typeface="Arial" pitchFamily="34" charset="0"/>
        </a:defRPr>
      </a:lvl2pPr>
      <a:lvl3pPr algn="ctr" rtl="0" eaLnBrk="0" fontAlgn="base" hangingPunct="0">
        <a:spcBef>
          <a:spcPct val="0"/>
        </a:spcBef>
        <a:spcAft>
          <a:spcPct val="0"/>
        </a:spcAft>
        <a:defRPr sz="4000" b="1">
          <a:solidFill>
            <a:srgbClr val="FFFF00"/>
          </a:solidFill>
          <a:latin typeface="Arial" pitchFamily="34" charset="0"/>
          <a:cs typeface="Arial" pitchFamily="34" charset="0"/>
        </a:defRPr>
      </a:lvl3pPr>
      <a:lvl4pPr algn="ctr" rtl="0" eaLnBrk="0" fontAlgn="base" hangingPunct="0">
        <a:spcBef>
          <a:spcPct val="0"/>
        </a:spcBef>
        <a:spcAft>
          <a:spcPct val="0"/>
        </a:spcAft>
        <a:defRPr sz="4000" b="1">
          <a:solidFill>
            <a:srgbClr val="FFFF00"/>
          </a:solidFill>
          <a:latin typeface="Arial" pitchFamily="34" charset="0"/>
          <a:cs typeface="Arial" pitchFamily="34" charset="0"/>
        </a:defRPr>
      </a:lvl4pPr>
      <a:lvl5pPr algn="ctr" rtl="0" eaLnBrk="0" fontAlgn="base" hangingPunct="0">
        <a:spcBef>
          <a:spcPct val="0"/>
        </a:spcBef>
        <a:spcAft>
          <a:spcPct val="0"/>
        </a:spcAft>
        <a:defRPr sz="4000" b="1">
          <a:solidFill>
            <a:srgbClr val="FFFF00"/>
          </a:solidFill>
          <a:latin typeface="Arial" pitchFamily="34" charset="0"/>
          <a:cs typeface="Arial" pitchFamily="34" charset="0"/>
        </a:defRPr>
      </a:lvl5pPr>
      <a:lvl6pPr marL="457200" algn="ctr" rtl="0" fontAlgn="base">
        <a:spcBef>
          <a:spcPct val="0"/>
        </a:spcBef>
        <a:spcAft>
          <a:spcPct val="0"/>
        </a:spcAft>
        <a:defRPr sz="4000" b="1">
          <a:solidFill>
            <a:srgbClr val="FFFF00"/>
          </a:solidFill>
          <a:latin typeface="Arial" pitchFamily="34" charset="0"/>
          <a:cs typeface="Arial" pitchFamily="34" charset="0"/>
        </a:defRPr>
      </a:lvl6pPr>
      <a:lvl7pPr marL="914400" algn="ctr" rtl="0" fontAlgn="base">
        <a:spcBef>
          <a:spcPct val="0"/>
        </a:spcBef>
        <a:spcAft>
          <a:spcPct val="0"/>
        </a:spcAft>
        <a:defRPr sz="4000" b="1">
          <a:solidFill>
            <a:srgbClr val="FFFF00"/>
          </a:solidFill>
          <a:latin typeface="Arial" pitchFamily="34" charset="0"/>
          <a:cs typeface="Arial" pitchFamily="34" charset="0"/>
        </a:defRPr>
      </a:lvl7pPr>
      <a:lvl8pPr marL="1371600" algn="ctr" rtl="0" fontAlgn="base">
        <a:spcBef>
          <a:spcPct val="0"/>
        </a:spcBef>
        <a:spcAft>
          <a:spcPct val="0"/>
        </a:spcAft>
        <a:defRPr sz="4000" b="1">
          <a:solidFill>
            <a:srgbClr val="FFFF00"/>
          </a:solidFill>
          <a:latin typeface="Arial" pitchFamily="34" charset="0"/>
          <a:cs typeface="Arial" pitchFamily="34" charset="0"/>
        </a:defRPr>
      </a:lvl8pPr>
      <a:lvl9pPr marL="1828800" algn="ctr" rtl="0" fontAlgn="base">
        <a:spcBef>
          <a:spcPct val="0"/>
        </a:spcBef>
        <a:spcAft>
          <a:spcPct val="0"/>
        </a:spcAft>
        <a:defRPr sz="4000" b="1">
          <a:solidFill>
            <a:srgbClr val="FFFF0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lr>
          <a:srgbClr val="F09828"/>
        </a:buClr>
        <a:buSzPct val="125000"/>
        <a:buChar char="•"/>
        <a:defRPr sz="3600" b="1">
          <a:solidFill>
            <a:schemeClr val="bg1"/>
          </a:solidFill>
          <a:latin typeface="+mn-lt"/>
          <a:ea typeface="+mn-ea"/>
          <a:cs typeface="+mn-cs"/>
        </a:defRPr>
      </a:lvl1pPr>
      <a:lvl2pPr marL="742950" indent="-285750" algn="l" rtl="0" eaLnBrk="0" fontAlgn="base" hangingPunct="0">
        <a:spcBef>
          <a:spcPct val="20000"/>
        </a:spcBef>
        <a:spcAft>
          <a:spcPct val="0"/>
        </a:spcAft>
        <a:buClr>
          <a:srgbClr val="F09828"/>
        </a:buClr>
        <a:buSzPct val="125000"/>
        <a:buChar char="–"/>
        <a:defRPr sz="3600" b="1">
          <a:solidFill>
            <a:schemeClr val="bg1"/>
          </a:solidFill>
          <a:latin typeface="+mn-lt"/>
          <a:cs typeface="+mn-cs"/>
        </a:defRPr>
      </a:lvl2pPr>
      <a:lvl3pPr marL="1143000" indent="-228600" algn="l" rtl="0" eaLnBrk="0" fontAlgn="base" hangingPunct="0">
        <a:spcBef>
          <a:spcPct val="20000"/>
        </a:spcBef>
        <a:spcAft>
          <a:spcPct val="0"/>
        </a:spcAft>
        <a:buClr>
          <a:srgbClr val="F09828"/>
        </a:buClr>
        <a:buSzPct val="125000"/>
        <a:buChar char="•"/>
        <a:defRPr sz="3600" b="1">
          <a:solidFill>
            <a:schemeClr val="bg1"/>
          </a:solidFill>
          <a:latin typeface="+mn-lt"/>
          <a:cs typeface="+mn-cs"/>
        </a:defRPr>
      </a:lvl3pPr>
      <a:lvl4pPr marL="1600200" indent="-228600" algn="l" rtl="0" eaLnBrk="0" fontAlgn="base" hangingPunct="0">
        <a:spcBef>
          <a:spcPct val="20000"/>
        </a:spcBef>
        <a:spcAft>
          <a:spcPct val="0"/>
        </a:spcAft>
        <a:buClr>
          <a:srgbClr val="F09828"/>
        </a:buClr>
        <a:buSzPct val="125000"/>
        <a:buChar char="–"/>
        <a:defRPr sz="3600" b="1">
          <a:solidFill>
            <a:schemeClr val="bg1"/>
          </a:solidFill>
          <a:latin typeface="+mn-lt"/>
          <a:cs typeface="+mn-cs"/>
        </a:defRPr>
      </a:lvl4pPr>
      <a:lvl5pPr marL="2057400" indent="-228600" algn="l" rtl="0" eaLnBrk="0" fontAlgn="base" hangingPunct="0">
        <a:spcBef>
          <a:spcPct val="20000"/>
        </a:spcBef>
        <a:spcAft>
          <a:spcPct val="0"/>
        </a:spcAft>
        <a:buClr>
          <a:srgbClr val="F09828"/>
        </a:buClr>
        <a:buSzPct val="125000"/>
        <a:buChar char="»"/>
        <a:defRPr sz="3600" b="1">
          <a:solidFill>
            <a:schemeClr val="bg1"/>
          </a:solidFill>
          <a:latin typeface="+mn-lt"/>
          <a:cs typeface="+mn-cs"/>
        </a:defRPr>
      </a:lvl5pPr>
      <a:lvl6pPr marL="2514600" indent="-228600" algn="l" rtl="0" fontAlgn="base">
        <a:spcBef>
          <a:spcPct val="20000"/>
        </a:spcBef>
        <a:spcAft>
          <a:spcPct val="0"/>
        </a:spcAft>
        <a:buClr>
          <a:srgbClr val="99CCFF"/>
        </a:buClr>
        <a:buSzPct val="125000"/>
        <a:buChar char="»"/>
        <a:defRPr sz="3600" b="1">
          <a:solidFill>
            <a:schemeClr val="bg1"/>
          </a:solidFill>
          <a:latin typeface="+mn-lt"/>
          <a:cs typeface="+mn-cs"/>
        </a:defRPr>
      </a:lvl6pPr>
      <a:lvl7pPr marL="2971800" indent="-228600" algn="l" rtl="0" fontAlgn="base">
        <a:spcBef>
          <a:spcPct val="20000"/>
        </a:spcBef>
        <a:spcAft>
          <a:spcPct val="0"/>
        </a:spcAft>
        <a:buClr>
          <a:srgbClr val="99CCFF"/>
        </a:buClr>
        <a:buSzPct val="125000"/>
        <a:buChar char="»"/>
        <a:defRPr sz="3600" b="1">
          <a:solidFill>
            <a:schemeClr val="bg1"/>
          </a:solidFill>
          <a:latin typeface="+mn-lt"/>
          <a:cs typeface="+mn-cs"/>
        </a:defRPr>
      </a:lvl7pPr>
      <a:lvl8pPr marL="3429000" indent="-228600" algn="l" rtl="0" fontAlgn="base">
        <a:spcBef>
          <a:spcPct val="20000"/>
        </a:spcBef>
        <a:spcAft>
          <a:spcPct val="0"/>
        </a:spcAft>
        <a:buClr>
          <a:srgbClr val="99CCFF"/>
        </a:buClr>
        <a:buSzPct val="125000"/>
        <a:buChar char="»"/>
        <a:defRPr sz="3600" b="1">
          <a:solidFill>
            <a:schemeClr val="bg1"/>
          </a:solidFill>
          <a:latin typeface="+mn-lt"/>
          <a:cs typeface="+mn-cs"/>
        </a:defRPr>
      </a:lvl8pPr>
      <a:lvl9pPr marL="3886200" indent="-228600" algn="l" rtl="0" fontAlgn="base">
        <a:spcBef>
          <a:spcPct val="20000"/>
        </a:spcBef>
        <a:spcAft>
          <a:spcPct val="0"/>
        </a:spcAft>
        <a:buClr>
          <a:srgbClr val="99CCFF"/>
        </a:buClr>
        <a:buSzPct val="125000"/>
        <a:buChar char="»"/>
        <a:defRPr sz="3600" b="1">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ctrTitle"/>
          </p:nvPr>
        </p:nvSpPr>
        <p:spPr>
          <a:xfrm>
            <a:off x="428598" y="764704"/>
            <a:ext cx="8242330" cy="1800225"/>
          </a:xfrm>
          <a:noFill/>
        </p:spPr>
        <p:txBody>
          <a:bodyPr/>
          <a:lstStyle/>
          <a:p>
            <a:pPr eaLnBrk="1" hangingPunct="1"/>
            <a:r>
              <a:rPr lang="en-US" sz="3200" b="1" dirty="0" smtClean="0">
                <a:solidFill>
                  <a:srgbClr val="FFAB2F"/>
                </a:solidFill>
              </a:rPr>
              <a:t>Deep </a:t>
            </a:r>
            <a:r>
              <a:rPr lang="en-US" sz="3200" b="1" dirty="0" smtClean="0">
                <a:solidFill>
                  <a:srgbClr val="FFAB2F"/>
                </a:solidFill>
              </a:rPr>
              <a:t>Molecular Response </a:t>
            </a:r>
            <a:r>
              <a:rPr lang="en-US" sz="3200" b="1" dirty="0" smtClean="0">
                <a:solidFill>
                  <a:srgbClr val="FFAB2F"/>
                </a:solidFill>
              </a:rPr>
              <a:t>to </a:t>
            </a:r>
            <a:r>
              <a:rPr lang="en-US" sz="3200" b="1" dirty="0" err="1" smtClean="0">
                <a:solidFill>
                  <a:srgbClr val="FFAB2F"/>
                </a:solidFill>
              </a:rPr>
              <a:t>Nilotinib</a:t>
            </a:r>
            <a:r>
              <a:rPr lang="en-US" sz="3200" b="1" dirty="0" smtClean="0">
                <a:solidFill>
                  <a:srgbClr val="FFAB2F"/>
                </a:solidFill>
              </a:rPr>
              <a:t> As </a:t>
            </a:r>
            <a:br>
              <a:rPr lang="en-US" sz="3200" b="1" dirty="0" smtClean="0">
                <a:solidFill>
                  <a:srgbClr val="FFAB2F"/>
                </a:solidFill>
              </a:rPr>
            </a:br>
            <a:r>
              <a:rPr lang="en-US" sz="3200" b="1" dirty="0" smtClean="0">
                <a:solidFill>
                  <a:srgbClr val="FFAB2F"/>
                </a:solidFill>
              </a:rPr>
              <a:t>First-Line Treatment </a:t>
            </a:r>
            <a:r>
              <a:rPr lang="en-US" sz="3200" b="1" dirty="0" smtClean="0">
                <a:solidFill>
                  <a:srgbClr val="FFAB2F"/>
                </a:solidFill>
              </a:rPr>
              <a:t>of BCR-ABL+ CML in </a:t>
            </a:r>
            <a:r>
              <a:rPr lang="en-US" sz="3200" b="1" dirty="0" smtClean="0">
                <a:solidFill>
                  <a:srgbClr val="FFAB2F"/>
                </a:solidFill>
              </a:rPr>
              <a:t>Early Chronic Phase: A Phase </a:t>
            </a:r>
            <a:r>
              <a:rPr lang="en-US" sz="3200" b="1" dirty="0" smtClean="0">
                <a:solidFill>
                  <a:srgbClr val="FFAB2F"/>
                </a:solidFill>
              </a:rPr>
              <a:t>3b </a:t>
            </a:r>
            <a:r>
              <a:rPr lang="en-US" sz="3200" b="1" dirty="0" smtClean="0">
                <a:solidFill>
                  <a:srgbClr val="FFAB2F"/>
                </a:solidFill>
              </a:rPr>
              <a:t>Multicenter Study </a:t>
            </a:r>
            <a:r>
              <a:rPr lang="en-US" sz="3200" b="1" dirty="0" smtClean="0">
                <a:solidFill>
                  <a:srgbClr val="FFAB2F"/>
                </a:solidFill>
              </a:rPr>
              <a:t>of the GIMEMA CML </a:t>
            </a:r>
            <a:r>
              <a:rPr lang="en-US" sz="3200" b="1" dirty="0" smtClean="0">
                <a:solidFill>
                  <a:srgbClr val="FFAB2F"/>
                </a:solidFill>
              </a:rPr>
              <a:t>Working Party </a:t>
            </a:r>
            <a:endParaRPr lang="en-US" sz="3200" b="1" dirty="0" smtClean="0">
              <a:solidFill>
                <a:srgbClr val="FFAB2F"/>
              </a:solidFill>
            </a:endParaRPr>
          </a:p>
        </p:txBody>
      </p:sp>
      <p:sp>
        <p:nvSpPr>
          <p:cNvPr id="178179" name="Rectangle 13"/>
          <p:cNvSpPr>
            <a:spLocks noChangeArrowheads="1"/>
          </p:cNvSpPr>
          <p:nvPr/>
        </p:nvSpPr>
        <p:spPr bwMode="auto">
          <a:xfrm>
            <a:off x="468312" y="4365104"/>
            <a:ext cx="8207375" cy="1511300"/>
          </a:xfrm>
          <a:prstGeom prst="rect">
            <a:avLst/>
          </a:prstGeom>
          <a:noFill/>
          <a:ln w="9525">
            <a:noFill/>
            <a:miter lim="800000"/>
            <a:headEnd/>
            <a:tailEnd/>
          </a:ln>
        </p:spPr>
        <p:txBody>
          <a:bodyPr anchor="ctr"/>
          <a:lstStyle/>
          <a:p>
            <a:pPr algn="ctr"/>
            <a:r>
              <a:rPr lang="it-IT" sz="2000" b="1" dirty="0" smtClean="0">
                <a:solidFill>
                  <a:schemeClr val="bg1"/>
                </a:solidFill>
              </a:rPr>
              <a:t>Castagnetti F, Gugliotta G, Breccia M, Martino B, Rossi G, Stagno F, </a:t>
            </a:r>
            <a:r>
              <a:rPr lang="it-IT" sz="2000" b="1" dirty="0" smtClean="0">
                <a:solidFill>
                  <a:schemeClr val="bg1"/>
                </a:solidFill>
              </a:rPr>
              <a:t>Turri </a:t>
            </a:r>
            <a:r>
              <a:rPr lang="it-IT" sz="2000" b="1" dirty="0" smtClean="0">
                <a:solidFill>
                  <a:schemeClr val="bg1"/>
                </a:solidFill>
              </a:rPr>
              <a:t>D, Tiribelli M, Trabacchi E, Isidori A, Pierri I, Leonardi G, Pregno P, Carella AM, Bochicchio MT, Testoni N, Soverini S, Specchia G, Alimena G, Cavo M, Martinelli G, Pane F, Saglio G, Baccarani M, Rosti G, </a:t>
            </a:r>
            <a:r>
              <a:rPr lang="it-IT" sz="2000" b="1" dirty="0" smtClean="0">
                <a:solidFill>
                  <a:schemeClr val="bg1"/>
                </a:solidFill>
              </a:rPr>
              <a:t/>
            </a:r>
            <a:br>
              <a:rPr lang="it-IT" sz="2000" b="1" dirty="0" smtClean="0">
                <a:solidFill>
                  <a:schemeClr val="bg1"/>
                </a:solidFill>
              </a:rPr>
            </a:br>
            <a:r>
              <a:rPr lang="it-IT" sz="2000" b="1" dirty="0" smtClean="0">
                <a:solidFill>
                  <a:schemeClr val="bg1"/>
                </a:solidFill>
              </a:rPr>
              <a:t>on </a:t>
            </a:r>
            <a:r>
              <a:rPr lang="it-IT" sz="2000" b="1" dirty="0">
                <a:solidFill>
                  <a:schemeClr val="bg1"/>
                </a:solidFill>
              </a:rPr>
              <a:t>behalf of the GIMEMA CML Working Party</a:t>
            </a:r>
          </a:p>
        </p:txBody>
      </p:sp>
      <p:sp>
        <p:nvSpPr>
          <p:cNvPr id="2" name="TextBox 1"/>
          <p:cNvSpPr txBox="1"/>
          <p:nvPr/>
        </p:nvSpPr>
        <p:spPr>
          <a:xfrm>
            <a:off x="2699792" y="3194973"/>
            <a:ext cx="3744416" cy="954107"/>
          </a:xfrm>
          <a:prstGeom prst="rect">
            <a:avLst/>
          </a:prstGeom>
          <a:noFill/>
        </p:spPr>
        <p:txBody>
          <a:bodyPr wrap="square" rtlCol="0">
            <a:spAutoFit/>
          </a:bodyPr>
          <a:lstStyle/>
          <a:p>
            <a:pPr algn="ctr"/>
            <a:r>
              <a:rPr lang="en-US" sz="2800" b="1" dirty="0" smtClean="0">
                <a:solidFill>
                  <a:srgbClr val="FFFF00"/>
                </a:solidFill>
              </a:rPr>
              <a:t>Abstract 4532</a:t>
            </a:r>
          </a:p>
          <a:p>
            <a:pPr algn="ctr"/>
            <a:r>
              <a:rPr lang="en-US" sz="2800" b="1" dirty="0" smtClean="0">
                <a:solidFill>
                  <a:srgbClr val="FFFF00"/>
                </a:solidFill>
              </a:rPr>
              <a:t> </a:t>
            </a:r>
            <a:endParaRPr lang="en-US" sz="2800" b="1" dirty="0">
              <a:solidFill>
                <a:srgbClr val="FFFF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539750" y="376318"/>
            <a:ext cx="8458200" cy="584775"/>
          </a:xfrm>
          <a:prstGeom prst="rect">
            <a:avLst/>
          </a:prstGeom>
          <a:noFill/>
          <a:ln w="9525">
            <a:noFill/>
            <a:miter lim="800000"/>
            <a:headEnd/>
            <a:tailEnd/>
          </a:ln>
        </p:spPr>
        <p:txBody>
          <a:bodyPr>
            <a:spAutoFit/>
          </a:bodyPr>
          <a:lstStyle/>
          <a:p>
            <a:pPr eaLnBrk="0" hangingPunct="0"/>
            <a:r>
              <a:rPr lang="it-IT" sz="3200" b="1" dirty="0" smtClean="0">
                <a:solidFill>
                  <a:srgbClr val="F09828"/>
                </a:solidFill>
                <a:ea typeface="Arial Unicode MS" pitchFamily="34" charset="-128"/>
                <a:cs typeface="Arial Unicode MS" pitchFamily="34" charset="-128"/>
              </a:rPr>
              <a:t>Patient </a:t>
            </a:r>
            <a:r>
              <a:rPr lang="it-IT" sz="3200" b="1" dirty="0" smtClean="0">
                <a:solidFill>
                  <a:srgbClr val="F09828"/>
                </a:solidFill>
                <a:ea typeface="Arial Unicode MS" pitchFamily="34" charset="-128"/>
                <a:cs typeface="Arial Unicode MS" pitchFamily="34" charset="-128"/>
              </a:rPr>
              <a:t>Disposition                 N </a:t>
            </a:r>
            <a:r>
              <a:rPr lang="it-IT" sz="3200" b="1" dirty="0" smtClean="0">
                <a:solidFill>
                  <a:srgbClr val="F09828"/>
                </a:solidFill>
                <a:ea typeface="Arial Unicode MS" pitchFamily="34" charset="-128"/>
                <a:cs typeface="Arial Unicode MS" pitchFamily="34" charset="-128"/>
              </a:rPr>
              <a:t>= 130</a:t>
            </a:r>
            <a:endParaRPr lang="it-IT" sz="3200" b="1" dirty="0">
              <a:solidFill>
                <a:srgbClr val="F09828"/>
              </a:solidFill>
              <a:ea typeface="Arial Unicode MS" pitchFamily="34" charset="-128"/>
              <a:cs typeface="Arial Unicode MS" pitchFamily="34" charset="-128"/>
            </a:endParaRPr>
          </a:p>
        </p:txBody>
      </p:sp>
      <p:graphicFrame>
        <p:nvGraphicFramePr>
          <p:cNvPr id="7" name="Group 1747"/>
          <p:cNvGraphicFramePr>
            <a:graphicFrameLocks noGrp="1"/>
          </p:cNvGraphicFramePr>
          <p:nvPr>
            <p:extLst>
              <p:ext uri="{D42A27DB-BD31-4B8C-83A1-F6EECF244321}">
                <p14:modId xmlns:p14="http://schemas.microsoft.com/office/powerpoint/2010/main" val="3248293609"/>
              </p:ext>
            </p:extLst>
          </p:nvPr>
        </p:nvGraphicFramePr>
        <p:xfrm>
          <a:off x="1000100" y="1187514"/>
          <a:ext cx="7892380" cy="3071834"/>
        </p:xfrm>
        <a:graphic>
          <a:graphicData uri="http://schemas.openxmlformats.org/drawingml/2006/table">
            <a:tbl>
              <a:tblPr/>
              <a:tblGrid>
                <a:gridCol w="3990675"/>
                <a:gridCol w="3901705"/>
              </a:tblGrid>
              <a:tr h="3071834">
                <a:tc>
                  <a:txBody>
                    <a:bodyPr/>
                    <a:lstStyle/>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chemeClr val="bg1"/>
                          </a:solidFill>
                          <a:effectLst/>
                          <a:latin typeface="Arial" charset="0"/>
                        </a:rPr>
                        <a:t>Still on study</a:t>
                      </a:r>
                    </a:p>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chemeClr val="bg1"/>
                          </a:solidFill>
                          <a:effectLst/>
                          <a:latin typeface="Arial" charset="0"/>
                        </a:rPr>
                        <a:t>Off-study</a:t>
                      </a:r>
                    </a:p>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0" i="0" u="none" strike="noStrike" cap="none" normalizeH="0" baseline="0" dirty="0" smtClean="0">
                          <a:ln>
                            <a:noFill/>
                          </a:ln>
                          <a:solidFill>
                            <a:schemeClr val="bg1"/>
                          </a:solidFill>
                          <a:effectLst/>
                          <a:latin typeface="Arial" charset="0"/>
                        </a:rPr>
                        <a:t>Progression to AP/BP</a:t>
                      </a:r>
                    </a:p>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0" i="0" u="none" strike="noStrike" cap="none" normalizeH="0" baseline="0" dirty="0" smtClean="0">
                          <a:ln>
                            <a:noFill/>
                          </a:ln>
                          <a:solidFill>
                            <a:schemeClr val="bg1"/>
                          </a:solidFill>
                          <a:effectLst/>
                          <a:latin typeface="Arial" charset="0"/>
                        </a:rPr>
                        <a:t>Failure</a:t>
                      </a:r>
                    </a:p>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0" i="0" u="none" strike="noStrike" cap="none" normalizeH="0" baseline="0" dirty="0" smtClean="0">
                          <a:ln>
                            <a:noFill/>
                          </a:ln>
                          <a:solidFill>
                            <a:schemeClr val="bg1"/>
                          </a:solidFill>
                          <a:effectLst/>
                          <a:latin typeface="Arial" charset="0"/>
                        </a:rPr>
                        <a:t>Toxicity</a:t>
                      </a:r>
                    </a:p>
                    <a:p>
                      <a:pPr marL="0" marR="0" lvl="0" indent="0"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000" b="0" i="0" u="none" strike="noStrike" cap="none" normalizeH="0" baseline="0" dirty="0" smtClean="0">
                          <a:ln>
                            <a:noFill/>
                          </a:ln>
                          <a:solidFill>
                            <a:schemeClr val="bg1"/>
                          </a:solidFill>
                          <a:effectLst/>
                          <a:latin typeface="Arial" charset="0"/>
                        </a:rPr>
                        <a:t>Other*</a:t>
                      </a:r>
                    </a:p>
                  </a:txBody>
                  <a:tcPr marL="101585" marR="101585" marT="31200" marB="31200"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pitchFamily="34" charset="0"/>
                          <a:cs typeface="Times New Roman" pitchFamily="18" charset="0"/>
                        </a:rPr>
                        <a:t>107 (82%)</a:t>
                      </a:r>
                      <a:endParaRPr kumimoji="0" lang="en-US" sz="800" b="1" i="0" u="none" strike="noStrike" cap="none" normalizeH="0" baseline="0" dirty="0" smtClean="0">
                        <a:ln>
                          <a:noFill/>
                        </a:ln>
                        <a:solidFill>
                          <a:schemeClr val="bg1"/>
                        </a:solidFill>
                        <a:effectLst/>
                        <a:latin typeface="Arial" pitchFamily="34" charset="0"/>
                        <a:cs typeface="Times New Roman" pitchFamily="18" charset="0"/>
                      </a:endParaRPr>
                    </a:p>
                    <a:p>
                      <a:pPr marL="0" marR="0" lvl="0" indent="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pitchFamily="34" charset="0"/>
                          <a:cs typeface="Times New Roman" pitchFamily="18" charset="0"/>
                        </a:rPr>
                        <a:t>23 (18%)</a:t>
                      </a:r>
                    </a:p>
                    <a:p>
                      <a:pPr marL="0" marR="0" lvl="0" indent="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000" b="0" i="0" u="none" strike="noStrike" cap="none" normalizeH="0" baseline="0" dirty="0" smtClean="0">
                          <a:ln>
                            <a:noFill/>
                          </a:ln>
                          <a:solidFill>
                            <a:schemeClr val="bg1"/>
                          </a:solidFill>
                          <a:effectLst/>
                          <a:latin typeface="Arial" pitchFamily="34" charset="0"/>
                          <a:cs typeface="Times New Roman" pitchFamily="18" charset="0"/>
                        </a:rPr>
                        <a:t>2 (2%)</a:t>
                      </a:r>
                      <a:endParaRPr kumimoji="0" lang="it-IT" sz="2000" b="0" i="0" u="none" strike="noStrike" cap="none" normalizeH="0" baseline="0" dirty="0" smtClean="0">
                        <a:ln>
                          <a:noFill/>
                        </a:ln>
                        <a:solidFill>
                          <a:schemeClr val="bg1"/>
                        </a:solidFill>
                        <a:effectLst/>
                        <a:latin typeface="Arial" charset="0"/>
                      </a:endParaRPr>
                    </a:p>
                    <a:p>
                      <a:pPr marL="0" marR="0" lvl="0" indent="0" algn="ctr" defTabSz="914400" rtl="0" eaLnBrk="0" fontAlgn="base" latinLnBrk="0" hangingPunct="0">
                        <a:lnSpc>
                          <a:spcPct val="150000"/>
                        </a:lnSpc>
                        <a:spcBef>
                          <a:spcPts val="0"/>
                        </a:spcBef>
                        <a:spcAft>
                          <a:spcPts val="0"/>
                        </a:spcAft>
                        <a:buClr>
                          <a:schemeClr val="tx2"/>
                        </a:buClr>
                        <a:buSzPct val="94000"/>
                        <a:buFont typeface="Wingdings" pitchFamily="2" charset="2"/>
                        <a:buNone/>
                        <a:tabLst/>
                      </a:pPr>
                      <a:r>
                        <a:rPr kumimoji="0" lang="en-US" sz="2000" b="0" i="0" u="none" strike="noStrike" cap="none" normalizeH="0" baseline="0" dirty="0" smtClean="0">
                          <a:ln>
                            <a:noFill/>
                          </a:ln>
                          <a:solidFill>
                            <a:schemeClr val="bg1"/>
                          </a:solidFill>
                          <a:effectLst/>
                          <a:latin typeface="Arial" charset="0"/>
                        </a:rPr>
                        <a:t>5 (4%)</a:t>
                      </a:r>
                    </a:p>
                    <a:p>
                      <a:pPr marL="0" marR="0" lvl="0" indent="0" algn="ctr" defTabSz="914400" rtl="0" eaLnBrk="0" fontAlgn="base" latinLnBrk="0" hangingPunct="0">
                        <a:lnSpc>
                          <a:spcPct val="150000"/>
                        </a:lnSpc>
                        <a:spcBef>
                          <a:spcPts val="0"/>
                        </a:spcBef>
                        <a:spcAft>
                          <a:spcPts val="0"/>
                        </a:spcAft>
                        <a:buClr>
                          <a:schemeClr val="tx2"/>
                        </a:buClr>
                        <a:buSzPct val="94000"/>
                        <a:buFont typeface="Wingdings" pitchFamily="2" charset="2"/>
                        <a:buNone/>
                        <a:tabLst/>
                      </a:pPr>
                      <a:r>
                        <a:rPr kumimoji="0" lang="en-US" sz="2000" b="0" i="0" u="none" strike="noStrike" cap="none" normalizeH="0" baseline="0" dirty="0" smtClean="0">
                          <a:ln>
                            <a:noFill/>
                          </a:ln>
                          <a:solidFill>
                            <a:schemeClr val="bg1"/>
                          </a:solidFill>
                          <a:effectLst/>
                          <a:latin typeface="Arial" charset="0"/>
                        </a:rPr>
                        <a:t>11 (8%)</a:t>
                      </a:r>
                    </a:p>
                    <a:p>
                      <a:pPr marL="0" marR="0" lvl="0" indent="0" algn="ctr" defTabSz="914400" rtl="0" eaLnBrk="0" fontAlgn="base" latinLnBrk="0" hangingPunct="0">
                        <a:lnSpc>
                          <a:spcPct val="150000"/>
                        </a:lnSpc>
                        <a:spcBef>
                          <a:spcPts val="0"/>
                        </a:spcBef>
                        <a:spcAft>
                          <a:spcPts val="0"/>
                        </a:spcAft>
                        <a:buClr>
                          <a:schemeClr val="tx2"/>
                        </a:buClr>
                        <a:buSzPct val="94000"/>
                        <a:buFont typeface="Wingdings" pitchFamily="2" charset="2"/>
                        <a:buNone/>
                        <a:tabLst/>
                      </a:pPr>
                      <a:r>
                        <a:rPr kumimoji="0" lang="en-US" sz="2000" b="0" i="0" u="none" strike="noStrike" cap="none" normalizeH="0" baseline="0" dirty="0" smtClean="0">
                          <a:ln>
                            <a:noFill/>
                          </a:ln>
                          <a:solidFill>
                            <a:schemeClr val="bg1"/>
                          </a:solidFill>
                          <a:effectLst/>
                          <a:latin typeface="Arial" charset="0"/>
                        </a:rPr>
                        <a:t>5 (4%)</a:t>
                      </a:r>
                      <a:endParaRPr kumimoji="0" lang="en-US" sz="2000" b="0" i="0" u="none" strike="noStrike" cap="none" normalizeH="0" baseline="0" dirty="0" smtClean="0">
                        <a:ln>
                          <a:noFill/>
                        </a:ln>
                        <a:solidFill>
                          <a:schemeClr val="bg1"/>
                        </a:solidFill>
                        <a:effectLst/>
                        <a:latin typeface="Arial" charset="0"/>
                        <a:cs typeface="Times New Roman" pitchFamily="18" charset="0"/>
                      </a:endParaRPr>
                    </a:p>
                  </a:txBody>
                  <a:tcPr marL="101585" marR="101585" marT="31200" marB="31200"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11" name="CasellaDiTesto 10"/>
          <p:cNvSpPr txBox="1"/>
          <p:nvPr/>
        </p:nvSpPr>
        <p:spPr>
          <a:xfrm>
            <a:off x="928667" y="3929066"/>
            <a:ext cx="5301451" cy="369332"/>
          </a:xfrm>
          <a:prstGeom prst="rect">
            <a:avLst/>
          </a:prstGeom>
          <a:noFill/>
        </p:spPr>
        <p:txBody>
          <a:bodyPr wrap="none" rtlCol="0">
            <a:spAutoFit/>
          </a:bodyPr>
          <a:lstStyle/>
          <a:p>
            <a:r>
              <a:rPr lang="it-IT" dirty="0" err="1" smtClean="0">
                <a:solidFill>
                  <a:schemeClr val="bg1"/>
                </a:solidFill>
              </a:rPr>
              <a:t>*Loss</a:t>
            </a:r>
            <a:r>
              <a:rPr lang="it-IT" dirty="0" smtClean="0">
                <a:solidFill>
                  <a:schemeClr val="bg1"/>
                </a:solidFill>
              </a:rPr>
              <a:t> </a:t>
            </a:r>
            <a:r>
              <a:rPr lang="it-IT" dirty="0" err="1" smtClean="0">
                <a:solidFill>
                  <a:schemeClr val="bg1"/>
                </a:solidFill>
              </a:rPr>
              <a:t>to</a:t>
            </a:r>
            <a:r>
              <a:rPr lang="it-IT" dirty="0" smtClean="0">
                <a:solidFill>
                  <a:schemeClr val="bg1"/>
                </a:solidFill>
              </a:rPr>
              <a:t> follow-up, </a:t>
            </a:r>
            <a:r>
              <a:rPr lang="it-IT" dirty="0" err="1" smtClean="0">
                <a:solidFill>
                  <a:schemeClr val="bg1"/>
                </a:solidFill>
              </a:rPr>
              <a:t>consent</a:t>
            </a:r>
            <a:r>
              <a:rPr lang="it-IT" dirty="0" smtClean="0">
                <a:solidFill>
                  <a:schemeClr val="bg1"/>
                </a:solidFill>
              </a:rPr>
              <a:t> </a:t>
            </a:r>
            <a:r>
              <a:rPr lang="it-IT" dirty="0" err="1" smtClean="0">
                <a:solidFill>
                  <a:schemeClr val="bg1"/>
                </a:solidFill>
              </a:rPr>
              <a:t>withdrawal</a:t>
            </a:r>
            <a:r>
              <a:rPr lang="it-IT" dirty="0" smtClean="0">
                <a:solidFill>
                  <a:schemeClr val="bg1"/>
                </a:solidFill>
              </a:rPr>
              <a:t>, </a:t>
            </a:r>
            <a:r>
              <a:rPr lang="it-IT" dirty="0" err="1" smtClean="0">
                <a:solidFill>
                  <a:schemeClr val="bg1"/>
                </a:solidFill>
              </a:rPr>
              <a:t>pregnancy</a:t>
            </a:r>
            <a:endParaRPr lang="it-IT" dirty="0">
              <a:solidFill>
                <a:schemeClr val="bg1"/>
              </a:solidFill>
            </a:endParaRPr>
          </a:p>
        </p:txBody>
      </p:sp>
      <p:sp>
        <p:nvSpPr>
          <p:cNvPr id="12" name="CasellaDiTesto 11"/>
          <p:cNvSpPr txBox="1"/>
          <p:nvPr/>
        </p:nvSpPr>
        <p:spPr>
          <a:xfrm>
            <a:off x="428596" y="4687976"/>
            <a:ext cx="8286808" cy="1477328"/>
          </a:xfrm>
          <a:prstGeom prst="rect">
            <a:avLst/>
          </a:prstGeom>
          <a:solidFill>
            <a:srgbClr val="F2F2F2"/>
          </a:solidFill>
        </p:spPr>
        <p:txBody>
          <a:bodyPr wrap="square" rtlCol="0">
            <a:spAutoFit/>
          </a:bodyPr>
          <a:lstStyle/>
          <a:p>
            <a:pPr>
              <a:lnSpc>
                <a:spcPct val="150000"/>
              </a:lnSpc>
            </a:pPr>
            <a:r>
              <a:rPr lang="en-US" sz="2000" b="1" dirty="0" smtClean="0"/>
              <a:t>All the enrolled patients are alive.</a:t>
            </a:r>
          </a:p>
          <a:p>
            <a:pPr>
              <a:lnSpc>
                <a:spcPct val="150000"/>
              </a:lnSpc>
            </a:pPr>
            <a:r>
              <a:rPr lang="en-US" sz="2000" dirty="0" smtClean="0"/>
              <a:t>At the last contact, the patients still on treatment with NIL were 82%</a:t>
            </a:r>
          </a:p>
          <a:p>
            <a:pPr>
              <a:lnSpc>
                <a:spcPct val="150000"/>
              </a:lnSpc>
              <a:buFont typeface="Wingdings"/>
              <a:buChar char="à"/>
            </a:pPr>
            <a:r>
              <a:rPr lang="en-US" sz="2000" dirty="0" smtClean="0"/>
              <a:t>75% with 600 mg, 5% with 300 mg or less, 2% with 800 mg daily</a:t>
            </a:r>
          </a:p>
        </p:txBody>
      </p:sp>
      <p:sp>
        <p:nvSpPr>
          <p:cNvPr id="9" name="TextBox 8"/>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37"/>
          <p:cNvGraphicFramePr>
            <a:graphicFrameLocks noGrp="1"/>
          </p:cNvGraphicFramePr>
          <p:nvPr>
            <p:extLst>
              <p:ext uri="{D42A27DB-BD31-4B8C-83A1-F6EECF244321}">
                <p14:modId xmlns:p14="http://schemas.microsoft.com/office/powerpoint/2010/main" val="1365487069"/>
              </p:ext>
            </p:extLst>
          </p:nvPr>
        </p:nvGraphicFramePr>
        <p:xfrm>
          <a:off x="880480" y="1040196"/>
          <a:ext cx="7334858" cy="3960440"/>
        </p:xfrm>
        <a:graphic>
          <a:graphicData uri="http://schemas.openxmlformats.org/drawingml/2006/table">
            <a:tbl>
              <a:tblPr/>
              <a:tblGrid>
                <a:gridCol w="5202137"/>
                <a:gridCol w="2132721"/>
              </a:tblGrid>
              <a:tr h="3960440">
                <a:tc>
                  <a:txBody>
                    <a:bodyPr/>
                    <a:lstStyle/>
                    <a:p>
                      <a:pPr marL="290513" marR="0" lvl="0" indent="-61913"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r>
                        <a:rPr kumimoji="0" lang="en-US" sz="2200" b="1" i="0" u="none" strike="noStrike" cap="none" normalizeH="0" baseline="0" dirty="0" smtClean="0">
                          <a:ln>
                            <a:noFill/>
                          </a:ln>
                          <a:solidFill>
                            <a:schemeClr val="bg1"/>
                          </a:solidFill>
                          <a:effectLst/>
                          <a:latin typeface="Arial" pitchFamily="34" charset="0"/>
                          <a:cs typeface="Times New Roman" pitchFamily="18" charset="0"/>
                        </a:rPr>
                        <a:t>Overall incidence</a:t>
                      </a:r>
                    </a:p>
                    <a:p>
                      <a:pPr marL="290513" marR="0" lvl="0" indent="-61913"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endParaRPr kumimoji="0" lang="en-US" sz="800" b="1" i="0" u="none" strike="noStrike" cap="none" normalizeH="0" baseline="0" dirty="0" smtClean="0">
                        <a:ln>
                          <a:noFill/>
                        </a:ln>
                        <a:solidFill>
                          <a:schemeClr val="bg1"/>
                        </a:solidFill>
                        <a:effectLst/>
                        <a:latin typeface="Arial" pitchFamily="34" charset="0"/>
                        <a:cs typeface="Times New Roman" pitchFamily="18" charset="0"/>
                      </a:endParaRPr>
                    </a:p>
                    <a:p>
                      <a:pPr marL="290513" marR="0" lvl="0" indent="-61913" algn="l" defTabSz="914400" rtl="0" eaLnBrk="0" fontAlgn="base" latinLnBrk="0" hangingPunct="0">
                        <a:lnSpc>
                          <a:spcPct val="150000"/>
                        </a:lnSpc>
                        <a:spcBef>
                          <a:spcPts val="0"/>
                        </a:spcBef>
                        <a:spcAft>
                          <a:spcPts val="0"/>
                        </a:spcAft>
                        <a:buClr>
                          <a:schemeClr val="bg1"/>
                        </a:buClr>
                        <a:buSzPct val="94000"/>
                        <a:buFontTx/>
                        <a:buChar char="-"/>
                        <a:tabLst/>
                        <a:defRPr/>
                      </a:pPr>
                      <a:r>
                        <a:rPr kumimoji="0" lang="en-US" sz="2200" b="1" i="0" u="none" strike="noStrike" cap="none" normalizeH="0" baseline="0" dirty="0" smtClean="0">
                          <a:ln>
                            <a:noFill/>
                          </a:ln>
                          <a:solidFill>
                            <a:schemeClr val="bg1"/>
                          </a:solidFill>
                          <a:effectLst/>
                          <a:latin typeface="Arial" pitchFamily="34" charset="0"/>
                          <a:cs typeface="Times New Roman" pitchFamily="18" charset="0"/>
                        </a:rPr>
                        <a:t> </a:t>
                      </a:r>
                      <a:r>
                        <a:rPr kumimoji="0" lang="en-US" sz="2200" b="0" i="0" u="none" strike="noStrike" cap="none" normalizeH="0" baseline="0" dirty="0" smtClean="0">
                          <a:ln>
                            <a:noFill/>
                          </a:ln>
                          <a:solidFill>
                            <a:schemeClr val="bg1"/>
                          </a:solidFill>
                          <a:effectLst/>
                          <a:latin typeface="Arial" pitchFamily="34" charset="0"/>
                          <a:cs typeface="Times New Roman" pitchFamily="18" charset="0"/>
                        </a:rPr>
                        <a:t>Coronary artery disease, n</a:t>
                      </a:r>
                    </a:p>
                    <a:p>
                      <a:pPr marL="290513" marR="0" lvl="0" indent="-61913" algn="l" defTabSz="914400" rtl="0" eaLnBrk="0" fontAlgn="base" latinLnBrk="0" hangingPunct="0">
                        <a:lnSpc>
                          <a:spcPct val="150000"/>
                        </a:lnSpc>
                        <a:spcBef>
                          <a:spcPts val="0"/>
                        </a:spcBef>
                        <a:spcAft>
                          <a:spcPts val="0"/>
                        </a:spcAft>
                        <a:buClr>
                          <a:schemeClr val="bg1"/>
                        </a:buClr>
                        <a:buSzPct val="94000"/>
                        <a:buFontTx/>
                        <a:buChar char="-"/>
                        <a:tabLst/>
                        <a:defRPr/>
                      </a:pPr>
                      <a:r>
                        <a:rPr kumimoji="0" lang="en-US" sz="2200" b="0" i="0" u="none" strike="noStrike" cap="none" normalizeH="0" baseline="0" dirty="0" smtClean="0">
                          <a:ln>
                            <a:noFill/>
                          </a:ln>
                          <a:solidFill>
                            <a:schemeClr val="bg1"/>
                          </a:solidFill>
                          <a:effectLst/>
                          <a:latin typeface="Arial" pitchFamily="34" charset="0"/>
                          <a:cs typeface="Times New Roman" pitchFamily="18" charset="0"/>
                        </a:rPr>
                        <a:t> Arterial thrombosis, n</a:t>
                      </a:r>
                    </a:p>
                    <a:p>
                      <a:pPr marL="290513" marR="0" lvl="0" indent="-61913" algn="l" defTabSz="914400" rtl="0" eaLnBrk="0" fontAlgn="base" latinLnBrk="0" hangingPunct="0">
                        <a:lnSpc>
                          <a:spcPct val="150000"/>
                        </a:lnSpc>
                        <a:spcBef>
                          <a:spcPts val="0"/>
                        </a:spcBef>
                        <a:spcAft>
                          <a:spcPts val="0"/>
                        </a:spcAft>
                        <a:buClr>
                          <a:schemeClr val="bg1"/>
                        </a:buClr>
                        <a:buSzPct val="94000"/>
                        <a:buFontTx/>
                        <a:buChar char="-"/>
                        <a:tabLst/>
                        <a:defRPr/>
                      </a:pPr>
                      <a:r>
                        <a:rPr kumimoji="0" lang="en-US" sz="2200" b="0" i="0" u="none" strike="noStrike" cap="none" normalizeH="0" baseline="0" dirty="0" smtClean="0">
                          <a:ln>
                            <a:noFill/>
                          </a:ln>
                          <a:solidFill>
                            <a:schemeClr val="bg1"/>
                          </a:solidFill>
                          <a:effectLst/>
                          <a:latin typeface="Arial" pitchFamily="34" charset="0"/>
                          <a:cs typeface="Times New Roman" pitchFamily="18" charset="0"/>
                        </a:rPr>
                        <a:t> </a:t>
                      </a:r>
                      <a:r>
                        <a:rPr kumimoji="0" lang="en-US" sz="2200" b="0" i="0" u="none" strike="noStrike" cap="none" normalizeH="0" baseline="0" dirty="0" err="1" smtClean="0">
                          <a:ln>
                            <a:noFill/>
                          </a:ln>
                          <a:solidFill>
                            <a:schemeClr val="bg1"/>
                          </a:solidFill>
                          <a:effectLst/>
                          <a:latin typeface="Arial" pitchFamily="34" charset="0"/>
                          <a:cs typeface="Times New Roman" pitchFamily="18" charset="0"/>
                        </a:rPr>
                        <a:t>QTc</a:t>
                      </a:r>
                      <a:r>
                        <a:rPr kumimoji="0" lang="en-US" sz="2200" b="0" i="0" u="none" strike="noStrike" cap="none" normalizeH="0" baseline="0" dirty="0" smtClean="0">
                          <a:ln>
                            <a:noFill/>
                          </a:ln>
                          <a:solidFill>
                            <a:schemeClr val="bg1"/>
                          </a:solidFill>
                          <a:effectLst/>
                          <a:latin typeface="Arial" pitchFamily="34" charset="0"/>
                          <a:cs typeface="Times New Roman" pitchFamily="18" charset="0"/>
                        </a:rPr>
                        <a:t> prolongation, n</a:t>
                      </a:r>
                    </a:p>
                    <a:p>
                      <a:pPr marL="290513" marR="0" lvl="0" indent="-61913" algn="l" defTabSz="914400" rtl="0" eaLnBrk="0" fontAlgn="base" latinLnBrk="0" hangingPunct="0">
                        <a:lnSpc>
                          <a:spcPct val="150000"/>
                        </a:lnSpc>
                        <a:spcBef>
                          <a:spcPts val="0"/>
                        </a:spcBef>
                        <a:spcAft>
                          <a:spcPts val="0"/>
                        </a:spcAft>
                        <a:buClr>
                          <a:schemeClr val="bg1"/>
                        </a:buClr>
                        <a:buSzPct val="94000"/>
                        <a:buFontTx/>
                        <a:buChar char="-"/>
                        <a:tabLst/>
                        <a:defRPr/>
                      </a:pPr>
                      <a:r>
                        <a:rPr kumimoji="0" lang="en-US" sz="2200" b="0" i="0" u="none" strike="noStrike" cap="none" normalizeH="0" baseline="0" dirty="0" smtClean="0">
                          <a:ln>
                            <a:noFill/>
                          </a:ln>
                          <a:solidFill>
                            <a:schemeClr val="bg1"/>
                          </a:solidFill>
                          <a:effectLst/>
                          <a:latin typeface="Arial" pitchFamily="34" charset="0"/>
                          <a:cs typeface="Times New Roman" pitchFamily="18" charset="0"/>
                        </a:rPr>
                        <a:t> </a:t>
                      </a:r>
                      <a:r>
                        <a:rPr kumimoji="0" lang="en-US" sz="2200" b="0" i="0" u="none" strike="noStrike" cap="none" normalizeH="0" baseline="0" dirty="0" err="1" smtClean="0">
                          <a:ln>
                            <a:noFill/>
                          </a:ln>
                          <a:solidFill>
                            <a:schemeClr val="bg1"/>
                          </a:solidFill>
                          <a:effectLst/>
                          <a:latin typeface="Arial" pitchFamily="34" charset="0"/>
                          <a:cs typeface="Times New Roman" pitchFamily="18" charset="0"/>
                        </a:rPr>
                        <a:t>Atrioventricular</a:t>
                      </a:r>
                      <a:r>
                        <a:rPr kumimoji="0" lang="en-US" sz="2200" b="0" i="0" u="none" strike="noStrike" cap="none" normalizeH="0" baseline="0" dirty="0" smtClean="0">
                          <a:ln>
                            <a:noFill/>
                          </a:ln>
                          <a:solidFill>
                            <a:schemeClr val="bg1"/>
                          </a:solidFill>
                          <a:effectLst/>
                          <a:latin typeface="Arial" pitchFamily="34" charset="0"/>
                          <a:cs typeface="Times New Roman" pitchFamily="18" charset="0"/>
                        </a:rPr>
                        <a:t> block, n</a:t>
                      </a:r>
                    </a:p>
                    <a:p>
                      <a:pPr marL="290513" marR="0" lvl="0" indent="-61913" algn="l" defTabSz="914400" rtl="0" eaLnBrk="0" fontAlgn="base" latinLnBrk="0" hangingPunct="0">
                        <a:lnSpc>
                          <a:spcPct val="150000"/>
                        </a:lnSpc>
                        <a:spcBef>
                          <a:spcPts val="0"/>
                        </a:spcBef>
                        <a:spcAft>
                          <a:spcPts val="0"/>
                        </a:spcAft>
                        <a:buClr>
                          <a:schemeClr val="tx2"/>
                        </a:buClr>
                        <a:buSzPct val="94000"/>
                        <a:buFont typeface="Wingdings" pitchFamily="2" charset="2"/>
                        <a:buNone/>
                        <a:tabLst/>
                        <a:defRPr/>
                      </a:pPr>
                      <a:endParaRPr kumimoji="0" lang="en-US" sz="2200" b="1" i="0" u="none" strike="noStrike" cap="none" normalizeH="0" baseline="0" dirty="0" smtClean="0">
                        <a:ln>
                          <a:noFill/>
                        </a:ln>
                        <a:solidFill>
                          <a:schemeClr val="bg1"/>
                        </a:solidFill>
                        <a:effectLst/>
                        <a:latin typeface="Arial" pitchFamily="34" charset="0"/>
                        <a:cs typeface="Times New Roman" pitchFamily="18" charset="0"/>
                      </a:endParaRPr>
                    </a:p>
                  </a:txBody>
                  <a:tcPr marL="71100" marR="71100" marT="46800" marB="46800"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200" b="1" i="0" u="none" strike="noStrike" cap="none" normalizeH="0" baseline="0" dirty="0" smtClean="0">
                          <a:ln>
                            <a:noFill/>
                          </a:ln>
                          <a:solidFill>
                            <a:schemeClr val="bg1"/>
                          </a:solidFill>
                          <a:effectLst/>
                          <a:latin typeface="Arial" pitchFamily="34" charset="0"/>
                        </a:rPr>
                        <a:t>7/130 (5%)</a:t>
                      </a: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endParaRPr kumimoji="0" lang="en-US" sz="800" b="1" i="0" u="none" strike="noStrike" cap="none" normalizeH="0" baseline="0" dirty="0" smtClean="0">
                        <a:ln>
                          <a:noFill/>
                        </a:ln>
                        <a:solidFill>
                          <a:schemeClr val="bg1"/>
                        </a:solidFill>
                        <a:effectLst/>
                        <a:latin typeface="Arial" pitchFamily="34" charset="0"/>
                      </a:endParaRP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200" b="0" i="0" u="none" strike="noStrike" cap="none" normalizeH="0" baseline="0" dirty="0" smtClean="0">
                          <a:ln>
                            <a:noFill/>
                          </a:ln>
                          <a:solidFill>
                            <a:schemeClr val="bg1"/>
                          </a:solidFill>
                          <a:effectLst/>
                          <a:latin typeface="Arial" pitchFamily="34" charset="0"/>
                        </a:rPr>
                        <a:t>3 </a:t>
                      </a: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200" b="0" i="0" u="none" strike="noStrike" cap="none" normalizeH="0" baseline="0" dirty="0" smtClean="0">
                          <a:ln>
                            <a:noFill/>
                          </a:ln>
                          <a:solidFill>
                            <a:schemeClr val="bg1"/>
                          </a:solidFill>
                          <a:effectLst/>
                          <a:latin typeface="Arial" pitchFamily="34" charset="0"/>
                        </a:rPr>
                        <a:t>2</a:t>
                      </a: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200" b="0" i="0" u="none" strike="noStrike" cap="none" normalizeH="0" baseline="0" dirty="0" smtClean="0">
                          <a:ln>
                            <a:noFill/>
                          </a:ln>
                          <a:solidFill>
                            <a:schemeClr val="bg1"/>
                          </a:solidFill>
                          <a:effectLst/>
                          <a:latin typeface="Arial" pitchFamily="34" charset="0"/>
                        </a:rPr>
                        <a:t>1 </a:t>
                      </a: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r>
                        <a:rPr kumimoji="0" lang="en-US" sz="2200" b="0" i="0" u="none" strike="noStrike" cap="none" normalizeH="0" baseline="0" dirty="0" smtClean="0">
                          <a:ln>
                            <a:noFill/>
                          </a:ln>
                          <a:solidFill>
                            <a:schemeClr val="bg1"/>
                          </a:solidFill>
                          <a:effectLst/>
                          <a:latin typeface="Arial" pitchFamily="34" charset="0"/>
                        </a:rPr>
                        <a:t>1</a:t>
                      </a:r>
                    </a:p>
                    <a:p>
                      <a:pPr marL="342900" marR="0" lvl="0" indent="-342900" algn="ctr" defTabSz="914400" rtl="0" eaLnBrk="0" fontAlgn="base" latinLnBrk="0" hangingPunct="0">
                        <a:lnSpc>
                          <a:spcPct val="150000"/>
                        </a:lnSpc>
                        <a:spcBef>
                          <a:spcPts val="0"/>
                        </a:spcBef>
                        <a:spcAft>
                          <a:spcPts val="0"/>
                        </a:spcAft>
                        <a:buClrTx/>
                        <a:buSzPct val="94000"/>
                        <a:buFont typeface="Wingdings" pitchFamily="2" charset="2"/>
                        <a:buNone/>
                        <a:tabLst/>
                      </a:pPr>
                      <a:endParaRPr kumimoji="0" lang="en-US" sz="2200" b="1" i="0" u="none" strike="noStrike" cap="none" normalizeH="0" baseline="0" dirty="0" smtClean="0">
                        <a:ln>
                          <a:noFill/>
                        </a:ln>
                        <a:solidFill>
                          <a:schemeClr val="bg1"/>
                        </a:solidFill>
                        <a:effectLst/>
                        <a:latin typeface="Arial" pitchFamily="34" charset="0"/>
                      </a:endParaRPr>
                    </a:p>
                  </a:txBody>
                  <a:tcPr marL="71100" marR="71100" marT="46800" marB="46800" horzOverflow="overflow">
                    <a:lnL>
                      <a:noFill/>
                    </a:lnL>
                    <a:lnR cap="flat">
                      <a:noFill/>
                    </a:lnR>
                    <a:lnT w="12700" cap="flat" cmpd="sng" algn="ctr">
                      <a:noFill/>
                      <a:prstDash val="solid"/>
                      <a:round/>
                      <a:headEnd type="none" w="med" len="med"/>
                      <a:tailEnd type="none" w="med" len="med"/>
                    </a:lnT>
                    <a:lnB cap="flat">
                      <a:noFill/>
                    </a:lnB>
                    <a:lnTlToBr>
                      <a:noFill/>
                    </a:lnTlToBr>
                    <a:lnBlToTr>
                      <a:noFill/>
                    </a:lnBlToTr>
                    <a:noFill/>
                  </a:tcPr>
                </a:tc>
              </a:tr>
            </a:tbl>
          </a:graphicData>
        </a:graphic>
      </p:graphicFrame>
      <p:sp>
        <p:nvSpPr>
          <p:cNvPr id="9" name="Text Box 2"/>
          <p:cNvSpPr txBox="1">
            <a:spLocks noChangeArrowheads="1"/>
          </p:cNvSpPr>
          <p:nvPr/>
        </p:nvSpPr>
        <p:spPr bwMode="auto">
          <a:xfrm>
            <a:off x="323528" y="342238"/>
            <a:ext cx="8458200" cy="646331"/>
          </a:xfrm>
          <a:prstGeom prst="rect">
            <a:avLst/>
          </a:prstGeom>
          <a:noFill/>
          <a:ln w="9525">
            <a:noFill/>
            <a:miter lim="800000"/>
            <a:headEnd/>
            <a:tailEnd/>
          </a:ln>
        </p:spPr>
        <p:txBody>
          <a:bodyPr>
            <a:spAutoFit/>
          </a:bodyPr>
          <a:lstStyle/>
          <a:p>
            <a:pPr algn="ctr" eaLnBrk="0" hangingPunct="0"/>
            <a:r>
              <a:rPr lang="it-IT" sz="3600" b="1" dirty="0" smtClean="0">
                <a:solidFill>
                  <a:srgbClr val="F09828"/>
                </a:solidFill>
                <a:ea typeface="Arial Unicode MS" pitchFamily="34" charset="-128"/>
                <a:cs typeface="Arial Unicode MS" pitchFamily="34" charset="-128"/>
              </a:rPr>
              <a:t>Cardiovascular </a:t>
            </a:r>
            <a:r>
              <a:rPr lang="it-IT" sz="3600" b="1" dirty="0">
                <a:solidFill>
                  <a:srgbClr val="F09828"/>
                </a:solidFill>
                <a:ea typeface="Arial Unicode MS" pitchFamily="34" charset="-128"/>
                <a:cs typeface="Arial Unicode MS" pitchFamily="34" charset="-128"/>
              </a:rPr>
              <a:t>E</a:t>
            </a:r>
            <a:r>
              <a:rPr lang="it-IT" sz="3600" b="1" dirty="0" smtClean="0">
                <a:solidFill>
                  <a:srgbClr val="F09828"/>
                </a:solidFill>
                <a:ea typeface="Arial Unicode MS" pitchFamily="34" charset="-128"/>
                <a:cs typeface="Arial Unicode MS" pitchFamily="34" charset="-128"/>
              </a:rPr>
              <a:t>vents</a:t>
            </a:r>
            <a:endParaRPr lang="it-IT" sz="3600" b="1" dirty="0">
              <a:solidFill>
                <a:srgbClr val="F09828"/>
              </a:solidFill>
              <a:ea typeface="Arial Unicode MS" pitchFamily="34" charset="-128"/>
              <a:cs typeface="Arial Unicode MS" pitchFamily="34" charset="-128"/>
            </a:endParaRPr>
          </a:p>
        </p:txBody>
      </p:sp>
      <p:sp>
        <p:nvSpPr>
          <p:cNvPr id="14" name="CasellaDiTesto 13"/>
          <p:cNvSpPr txBox="1"/>
          <p:nvPr/>
        </p:nvSpPr>
        <p:spPr>
          <a:xfrm>
            <a:off x="468313" y="4077072"/>
            <a:ext cx="8207375" cy="2739211"/>
          </a:xfrm>
          <a:prstGeom prst="rect">
            <a:avLst/>
          </a:prstGeom>
          <a:noFill/>
        </p:spPr>
        <p:txBody>
          <a:bodyPr wrap="square" rtlCol="0">
            <a:spAutoFit/>
          </a:bodyPr>
          <a:lstStyle/>
          <a:p>
            <a:pPr algn="just">
              <a:spcAft>
                <a:spcPts val="1200"/>
              </a:spcAft>
            </a:pPr>
            <a:r>
              <a:rPr lang="en-US" sz="2200" b="1" dirty="0" smtClean="0">
                <a:solidFill>
                  <a:schemeClr val="bg1"/>
                </a:solidFill>
              </a:rPr>
              <a:t>Presence of </a:t>
            </a:r>
            <a:r>
              <a:rPr lang="en-US" sz="2200" b="1" dirty="0" smtClean="0">
                <a:solidFill>
                  <a:schemeClr val="bg1"/>
                </a:solidFill>
              </a:rPr>
              <a:t>cardiovascular</a:t>
            </a:r>
            <a:r>
              <a:rPr lang="en-US" sz="2200" b="1" dirty="0" smtClean="0">
                <a:solidFill>
                  <a:schemeClr val="bg1"/>
                </a:solidFill>
              </a:rPr>
              <a:t> </a:t>
            </a:r>
            <a:r>
              <a:rPr lang="en-US" sz="2200" b="1" dirty="0" smtClean="0">
                <a:solidFill>
                  <a:schemeClr val="bg1"/>
                </a:solidFill>
              </a:rPr>
              <a:t>risk factors at baseline.</a:t>
            </a:r>
          </a:p>
          <a:p>
            <a:pPr algn="just">
              <a:spcAft>
                <a:spcPts val="1200"/>
              </a:spcAft>
            </a:pPr>
            <a:r>
              <a:rPr lang="en-US" sz="2200" b="1" dirty="0" smtClean="0">
                <a:solidFill>
                  <a:schemeClr val="bg1"/>
                </a:solidFill>
              </a:rPr>
              <a:t>The total cholesterol, and both LDL and HDL cholesterol fractions significantly increased during treatment. </a:t>
            </a:r>
          </a:p>
          <a:p>
            <a:pPr algn="just">
              <a:spcAft>
                <a:spcPts val="1200"/>
              </a:spcAft>
            </a:pPr>
            <a:r>
              <a:rPr lang="en-US" sz="2200" b="1" dirty="0" smtClean="0">
                <a:solidFill>
                  <a:schemeClr val="bg1"/>
                </a:solidFill>
              </a:rPr>
              <a:t>Triglyceride </a:t>
            </a:r>
            <a:r>
              <a:rPr lang="en-US" sz="2200" b="1" dirty="0" smtClean="0">
                <a:solidFill>
                  <a:schemeClr val="bg1"/>
                </a:solidFill>
              </a:rPr>
              <a:t>concentrations had </a:t>
            </a:r>
            <a:r>
              <a:rPr lang="en-US" sz="2200" b="1" dirty="0" smtClean="0">
                <a:solidFill>
                  <a:schemeClr val="bg1"/>
                </a:solidFill>
              </a:rPr>
              <a:t>no </a:t>
            </a:r>
            <a:r>
              <a:rPr lang="en-US" sz="2200" b="1" dirty="0" smtClean="0">
                <a:solidFill>
                  <a:schemeClr val="bg1"/>
                </a:solidFill>
              </a:rPr>
              <a:t>significant variations. </a:t>
            </a:r>
          </a:p>
          <a:p>
            <a:pPr algn="just">
              <a:spcAft>
                <a:spcPts val="1200"/>
              </a:spcAft>
            </a:pPr>
            <a:r>
              <a:rPr lang="en-US" sz="2200" b="1" dirty="0" smtClean="0">
                <a:solidFill>
                  <a:schemeClr val="bg1"/>
                </a:solidFill>
              </a:rPr>
              <a:t>A significant increase of HbA1c was not observed. </a:t>
            </a:r>
          </a:p>
          <a:p>
            <a:pPr algn="just">
              <a:spcAft>
                <a:spcPts val="1200"/>
              </a:spcAft>
            </a:pPr>
            <a:endParaRPr lang="it-IT" sz="2200" b="1" dirty="0">
              <a:solidFill>
                <a:schemeClr val="bg1"/>
              </a:solidFill>
            </a:endParaRPr>
          </a:p>
        </p:txBody>
      </p:sp>
      <p:sp>
        <p:nvSpPr>
          <p:cNvPr id="10" name="TextBox 9"/>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323528" y="492366"/>
            <a:ext cx="8458200" cy="646331"/>
          </a:xfrm>
          <a:prstGeom prst="rect">
            <a:avLst/>
          </a:prstGeom>
          <a:noFill/>
          <a:ln w="9525">
            <a:noFill/>
            <a:miter lim="800000"/>
            <a:headEnd/>
            <a:tailEnd/>
          </a:ln>
        </p:spPr>
        <p:txBody>
          <a:bodyPr>
            <a:spAutoFit/>
          </a:bodyPr>
          <a:lstStyle/>
          <a:p>
            <a:pPr algn="ctr" eaLnBrk="0" hangingPunct="0"/>
            <a:r>
              <a:rPr lang="it-IT" sz="3600" b="1" dirty="0" err="1" smtClean="0">
                <a:solidFill>
                  <a:srgbClr val="F09828"/>
                </a:solidFill>
                <a:ea typeface="Arial Unicode MS" pitchFamily="34" charset="-128"/>
                <a:cs typeface="Arial Unicode MS" pitchFamily="34" charset="-128"/>
              </a:rPr>
              <a:t>Summary</a:t>
            </a:r>
            <a:endParaRPr lang="it-IT" sz="3600" b="1" dirty="0">
              <a:solidFill>
                <a:srgbClr val="F09828"/>
              </a:solidFill>
              <a:ea typeface="Arial Unicode MS" pitchFamily="34" charset="-128"/>
              <a:cs typeface="Arial Unicode MS" pitchFamily="34" charset="-128"/>
            </a:endParaRPr>
          </a:p>
        </p:txBody>
      </p:sp>
      <p:sp>
        <p:nvSpPr>
          <p:cNvPr id="204803" name="Text Box 3"/>
          <p:cNvSpPr txBox="1">
            <a:spLocks noChangeArrowheads="1"/>
          </p:cNvSpPr>
          <p:nvPr/>
        </p:nvSpPr>
        <p:spPr bwMode="auto">
          <a:xfrm>
            <a:off x="378120" y="1203711"/>
            <a:ext cx="8008643" cy="6401753"/>
          </a:xfrm>
          <a:prstGeom prst="rect">
            <a:avLst/>
          </a:prstGeom>
          <a:noFill/>
          <a:ln w="9525">
            <a:noFill/>
            <a:miter lim="800000"/>
            <a:headEnd/>
            <a:tailEnd/>
          </a:ln>
        </p:spPr>
        <p:txBody>
          <a:bodyPr wrap="square">
            <a:spAutoFit/>
          </a:bodyPr>
          <a:lstStyle/>
          <a:p>
            <a:pPr marL="231775" indent="-231775" algn="just">
              <a:spcAft>
                <a:spcPts val="900"/>
              </a:spcAft>
              <a:buClr>
                <a:srgbClr val="F09828"/>
              </a:buClr>
              <a:buFont typeface="Arial" pitchFamily="34" charset="0"/>
              <a:buChar char="•"/>
            </a:pPr>
            <a:r>
              <a:rPr lang="en-US" sz="2400" b="1" dirty="0" smtClean="0">
                <a:solidFill>
                  <a:schemeClr val="bg1"/>
                </a:solidFill>
              </a:rPr>
              <a:t>The </a:t>
            </a:r>
            <a:r>
              <a:rPr lang="en-US" sz="2400" b="1" dirty="0" smtClean="0">
                <a:solidFill>
                  <a:schemeClr val="bg1"/>
                </a:solidFill>
              </a:rPr>
              <a:t>incidence of deep molecular response rates seem to be superior to the historical data of IM. </a:t>
            </a:r>
          </a:p>
          <a:p>
            <a:pPr marL="231775" indent="-231775" algn="just">
              <a:spcAft>
                <a:spcPts val="900"/>
              </a:spcAft>
              <a:buClr>
                <a:srgbClr val="F09828"/>
              </a:buClr>
              <a:buFont typeface="Arial" pitchFamily="34" charset="0"/>
              <a:buChar char="•"/>
            </a:pPr>
            <a:endParaRPr lang="en-US" sz="800" b="1" dirty="0" smtClean="0">
              <a:solidFill>
                <a:schemeClr val="bg1"/>
              </a:solidFill>
            </a:endParaRPr>
          </a:p>
          <a:p>
            <a:pPr marL="231775" indent="-231775" algn="just">
              <a:spcAft>
                <a:spcPts val="900"/>
              </a:spcAft>
              <a:buClr>
                <a:srgbClr val="F09828"/>
              </a:buClr>
              <a:buFont typeface="Arial" pitchFamily="34" charset="0"/>
              <a:buChar char="•"/>
            </a:pPr>
            <a:r>
              <a:rPr lang="en-US" sz="2400" b="1" dirty="0" smtClean="0">
                <a:solidFill>
                  <a:schemeClr val="bg1"/>
                </a:solidFill>
              </a:rPr>
              <a:t>The </a:t>
            </a:r>
            <a:r>
              <a:rPr lang="en-US" sz="2400" b="1" dirty="0" smtClean="0">
                <a:solidFill>
                  <a:schemeClr val="bg1"/>
                </a:solidFill>
              </a:rPr>
              <a:t>duration of observation is still too short to analyze the stability of deep molecular response, but NIL 300 mg BID as </a:t>
            </a:r>
            <a:r>
              <a:rPr lang="en-US" sz="2400" b="1" dirty="0" smtClean="0">
                <a:solidFill>
                  <a:schemeClr val="bg1"/>
                </a:solidFill>
              </a:rPr>
              <a:t>front-line </a:t>
            </a:r>
            <a:r>
              <a:rPr lang="en-US" sz="2400" b="1" dirty="0" smtClean="0">
                <a:solidFill>
                  <a:schemeClr val="bg1"/>
                </a:solidFill>
              </a:rPr>
              <a:t>treatment of BCR-ABL+ CML, with dose optimization in case of </a:t>
            </a:r>
            <a:r>
              <a:rPr lang="en-US" sz="2400" b="1" dirty="0" err="1" smtClean="0">
                <a:solidFill>
                  <a:schemeClr val="bg1"/>
                </a:solidFill>
              </a:rPr>
              <a:t>nonoptimal</a:t>
            </a:r>
            <a:r>
              <a:rPr lang="en-US" sz="2400" b="1" dirty="0" smtClean="0">
                <a:solidFill>
                  <a:schemeClr val="bg1"/>
                </a:solidFill>
              </a:rPr>
              <a:t> </a:t>
            </a:r>
            <a:r>
              <a:rPr lang="en-US" sz="2400" b="1" dirty="0" smtClean="0">
                <a:solidFill>
                  <a:schemeClr val="bg1"/>
                </a:solidFill>
              </a:rPr>
              <a:t>response, may improve the proportion of patients able to discontinue TKI treatment. </a:t>
            </a:r>
          </a:p>
          <a:p>
            <a:pPr marL="231775" indent="-231775" algn="just">
              <a:spcAft>
                <a:spcPts val="900"/>
              </a:spcAft>
              <a:buClr>
                <a:srgbClr val="F09828"/>
              </a:buClr>
              <a:buFont typeface="Arial" pitchFamily="34" charset="0"/>
              <a:buChar char="•"/>
            </a:pPr>
            <a:endParaRPr lang="en-US" sz="800" b="1" dirty="0" smtClean="0">
              <a:solidFill>
                <a:schemeClr val="bg1"/>
              </a:solidFill>
            </a:endParaRPr>
          </a:p>
          <a:p>
            <a:pPr marL="231775" indent="-231775" algn="just">
              <a:spcAft>
                <a:spcPts val="900"/>
              </a:spcAft>
              <a:buClr>
                <a:srgbClr val="F09828"/>
              </a:buClr>
              <a:buFont typeface="Arial" pitchFamily="34" charset="0"/>
              <a:buChar char="•"/>
            </a:pPr>
            <a:r>
              <a:rPr lang="en-US" sz="2400" b="1" dirty="0" smtClean="0">
                <a:solidFill>
                  <a:schemeClr val="bg1"/>
                </a:solidFill>
              </a:rPr>
              <a:t>Due </a:t>
            </a:r>
            <a:r>
              <a:rPr lang="en-US" sz="2400" b="1" dirty="0" smtClean="0">
                <a:solidFill>
                  <a:schemeClr val="bg1"/>
                </a:solidFill>
              </a:rPr>
              <a:t>to the metabolic effects, a baseline evaluation of patients, including comorbidities, is important to maximize the therapeutic benefit and to minimize the cardiovascular risks.</a:t>
            </a:r>
            <a:endParaRPr lang="it-IT" sz="2400" b="1" dirty="0" smtClean="0">
              <a:solidFill>
                <a:schemeClr val="bg1"/>
              </a:solidFill>
            </a:endParaRPr>
          </a:p>
          <a:p>
            <a:pPr marL="231775" indent="-231775" algn="just">
              <a:spcAft>
                <a:spcPts val="900"/>
              </a:spcAft>
              <a:buClr>
                <a:srgbClr val="F09828"/>
              </a:buClr>
            </a:pPr>
            <a:endParaRPr lang="it-IT" sz="2400" b="1" dirty="0" smtClean="0">
              <a:solidFill>
                <a:schemeClr val="bg1"/>
              </a:solidFill>
            </a:endParaRPr>
          </a:p>
          <a:p>
            <a:pPr marL="231775" indent="-231775" algn="just" eaLnBrk="0" hangingPunct="0">
              <a:spcAft>
                <a:spcPts val="900"/>
              </a:spcAft>
              <a:buClr>
                <a:srgbClr val="F09828"/>
              </a:buClr>
              <a:buFont typeface="Arial" charset="0"/>
              <a:buChar char="•"/>
            </a:pPr>
            <a:endParaRPr lang="en-US" sz="2200" b="1" dirty="0">
              <a:solidFill>
                <a:schemeClr val="bg1"/>
              </a:solidFill>
            </a:endParaRPr>
          </a:p>
        </p:txBody>
      </p:sp>
      <p:sp>
        <p:nvSpPr>
          <p:cNvPr id="7" name="TextBox 6"/>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9750" y="326676"/>
            <a:ext cx="8458200" cy="646331"/>
          </a:xfrm>
          <a:prstGeom prst="rect">
            <a:avLst/>
          </a:prstGeom>
          <a:noFill/>
          <a:ln w="9525">
            <a:noFill/>
            <a:miter lim="800000"/>
            <a:headEnd/>
            <a:tailEnd/>
          </a:ln>
        </p:spPr>
        <p:txBody>
          <a:bodyPr>
            <a:spAutoFit/>
          </a:bodyPr>
          <a:lstStyle/>
          <a:p>
            <a:pPr algn="ctr" eaLnBrk="0" hangingPunct="0"/>
            <a:r>
              <a:rPr lang="it-IT" sz="3600" b="1" dirty="0" smtClean="0">
                <a:solidFill>
                  <a:srgbClr val="F09828"/>
                </a:solidFill>
                <a:ea typeface="Arial Unicode MS" pitchFamily="34" charset="-128"/>
                <a:cs typeface="Arial Unicode MS" pitchFamily="34" charset="-128"/>
              </a:rPr>
              <a:t>Background</a:t>
            </a:r>
            <a:endParaRPr lang="it-IT" sz="3600" b="1" dirty="0">
              <a:solidFill>
                <a:srgbClr val="F09828"/>
              </a:solidFill>
              <a:ea typeface="Arial Unicode MS" pitchFamily="34" charset="-128"/>
              <a:cs typeface="Arial Unicode MS" pitchFamily="34" charset="-128"/>
            </a:endParaRPr>
          </a:p>
        </p:txBody>
      </p:sp>
      <p:sp>
        <p:nvSpPr>
          <p:cNvPr id="43011" name="Text Box 3"/>
          <p:cNvSpPr txBox="1">
            <a:spLocks noChangeArrowheads="1"/>
          </p:cNvSpPr>
          <p:nvPr/>
        </p:nvSpPr>
        <p:spPr bwMode="auto">
          <a:xfrm>
            <a:off x="395537" y="1065838"/>
            <a:ext cx="8424935" cy="5531514"/>
          </a:xfrm>
          <a:prstGeom prst="rect">
            <a:avLst/>
          </a:prstGeom>
          <a:noFill/>
          <a:ln w="9525">
            <a:noFill/>
            <a:miter lim="800000"/>
            <a:headEnd/>
            <a:tailEnd/>
          </a:ln>
        </p:spPr>
        <p:txBody>
          <a:bodyPr wrap="square">
            <a:spAutoFit/>
          </a:bodyPr>
          <a:lstStyle/>
          <a:p>
            <a:pPr marL="177800" indent="-177800" algn="just">
              <a:lnSpc>
                <a:spcPct val="95000"/>
              </a:lnSpc>
              <a:spcAft>
                <a:spcPts val="600"/>
              </a:spcAft>
              <a:buClr>
                <a:srgbClr val="F09828"/>
              </a:buClr>
              <a:buFont typeface="Arial" pitchFamily="34" charset="0"/>
              <a:buChar char="•"/>
            </a:pPr>
            <a:r>
              <a:rPr lang="en-US" sz="2100" b="1" dirty="0" smtClean="0">
                <a:solidFill>
                  <a:schemeClr val="bg1"/>
                </a:solidFill>
              </a:rPr>
              <a:t>In </a:t>
            </a:r>
            <a:r>
              <a:rPr lang="en-US" sz="2100" b="1" dirty="0" smtClean="0">
                <a:solidFill>
                  <a:schemeClr val="bg1"/>
                </a:solidFill>
              </a:rPr>
              <a:t>the </a:t>
            </a:r>
            <a:r>
              <a:rPr lang="en-US" sz="2100" b="1" dirty="0" err="1" smtClean="0">
                <a:solidFill>
                  <a:schemeClr val="bg1"/>
                </a:solidFill>
              </a:rPr>
              <a:t>ENESTnd</a:t>
            </a:r>
            <a:r>
              <a:rPr lang="en-US" sz="2100" b="1" dirty="0" smtClean="0">
                <a:solidFill>
                  <a:schemeClr val="bg1"/>
                </a:solidFill>
              </a:rPr>
              <a:t> trial, </a:t>
            </a:r>
            <a:r>
              <a:rPr lang="en-US" sz="2100" b="1" dirty="0" err="1" smtClean="0">
                <a:solidFill>
                  <a:schemeClr val="bg1"/>
                </a:solidFill>
              </a:rPr>
              <a:t>nilotinib</a:t>
            </a:r>
            <a:r>
              <a:rPr lang="en-US" sz="2100" b="1" dirty="0" smtClean="0">
                <a:solidFill>
                  <a:schemeClr val="bg1"/>
                </a:solidFill>
              </a:rPr>
              <a:t> (NIL) showed higher major molecular response rates with respect to imatinib (IM), with less frequent progression to advanced phases. Based on these results, NIL has been approved as </a:t>
            </a:r>
            <a:r>
              <a:rPr lang="en-US" sz="2100" b="1" dirty="0" smtClean="0">
                <a:solidFill>
                  <a:schemeClr val="bg1"/>
                </a:solidFill>
              </a:rPr>
              <a:t>front-line </a:t>
            </a:r>
            <a:r>
              <a:rPr lang="en-US" sz="2100" b="1" dirty="0" smtClean="0">
                <a:solidFill>
                  <a:schemeClr val="bg1"/>
                </a:solidFill>
              </a:rPr>
              <a:t>treatment of CML in chronic phase.</a:t>
            </a:r>
          </a:p>
          <a:p>
            <a:pPr algn="just">
              <a:lnSpc>
                <a:spcPct val="95000"/>
              </a:lnSpc>
              <a:spcAft>
                <a:spcPts val="600"/>
              </a:spcAft>
              <a:buClr>
                <a:srgbClr val="F09828"/>
              </a:buClr>
              <a:buFont typeface="Arial" pitchFamily="34" charset="0"/>
              <a:buChar char="•"/>
            </a:pPr>
            <a:endParaRPr lang="en-US" sz="1200" b="1" dirty="0" smtClean="0">
              <a:solidFill>
                <a:schemeClr val="bg1"/>
              </a:solidFill>
            </a:endParaRPr>
          </a:p>
          <a:p>
            <a:pPr marL="177800" indent="-177800" algn="just">
              <a:lnSpc>
                <a:spcPct val="95000"/>
              </a:lnSpc>
              <a:spcAft>
                <a:spcPts val="600"/>
              </a:spcAft>
              <a:buClr>
                <a:srgbClr val="F09828"/>
              </a:buClr>
              <a:buFont typeface="Arial" pitchFamily="34" charset="0"/>
              <a:buChar char="•"/>
            </a:pPr>
            <a:r>
              <a:rPr lang="en-US" sz="2100" b="1" dirty="0" smtClean="0">
                <a:solidFill>
                  <a:schemeClr val="bg1"/>
                </a:solidFill>
              </a:rPr>
              <a:t>Treatment-free </a:t>
            </a:r>
            <a:r>
              <a:rPr lang="en-US" sz="2100" b="1" dirty="0" smtClean="0">
                <a:solidFill>
                  <a:schemeClr val="bg1"/>
                </a:solidFill>
              </a:rPr>
              <a:t>remission (TFR) is an emerging goal of CML treatment and a sustained deep molecular response (DMR, MR</a:t>
            </a:r>
            <a:r>
              <a:rPr lang="en-US" sz="2100" b="1" baseline="30000" dirty="0" smtClean="0">
                <a:solidFill>
                  <a:schemeClr val="bg1"/>
                </a:solidFill>
              </a:rPr>
              <a:t>4.0</a:t>
            </a:r>
            <a:r>
              <a:rPr lang="en-US" sz="2100" b="1" dirty="0" smtClean="0">
                <a:solidFill>
                  <a:schemeClr val="bg1"/>
                </a:solidFill>
              </a:rPr>
              <a:t> or better) is a </a:t>
            </a:r>
            <a:r>
              <a:rPr lang="en-US" sz="2100" b="1" dirty="0" smtClean="0">
                <a:solidFill>
                  <a:schemeClr val="bg1"/>
                </a:solidFill>
              </a:rPr>
              <a:t>prerequisite </a:t>
            </a:r>
            <a:r>
              <a:rPr lang="en-US" sz="2100" b="1" dirty="0" smtClean="0">
                <a:solidFill>
                  <a:schemeClr val="bg1"/>
                </a:solidFill>
              </a:rPr>
              <a:t>to discontinue TKIs. The 5-year update from the </a:t>
            </a:r>
            <a:r>
              <a:rPr lang="en-US" sz="2100" b="1" dirty="0" err="1" smtClean="0">
                <a:solidFill>
                  <a:schemeClr val="bg1"/>
                </a:solidFill>
              </a:rPr>
              <a:t>ENESTnd</a:t>
            </a:r>
            <a:r>
              <a:rPr lang="en-US" sz="2100" b="1" dirty="0" smtClean="0">
                <a:solidFill>
                  <a:schemeClr val="bg1"/>
                </a:solidFill>
              </a:rPr>
              <a:t> trial showed a superiority of NIL over IM in terms of both MR</a:t>
            </a:r>
            <a:r>
              <a:rPr lang="en-US" sz="2100" b="1" baseline="30000" dirty="0" smtClean="0">
                <a:solidFill>
                  <a:schemeClr val="bg1"/>
                </a:solidFill>
              </a:rPr>
              <a:t>4.0</a:t>
            </a:r>
            <a:r>
              <a:rPr lang="en-US" sz="2100" b="1" dirty="0" smtClean="0">
                <a:solidFill>
                  <a:schemeClr val="bg1"/>
                </a:solidFill>
              </a:rPr>
              <a:t> and MR</a:t>
            </a:r>
            <a:r>
              <a:rPr lang="en-US" sz="2100" b="1" baseline="30000" dirty="0" smtClean="0">
                <a:solidFill>
                  <a:schemeClr val="bg1"/>
                </a:solidFill>
              </a:rPr>
              <a:t>4.5</a:t>
            </a:r>
            <a:r>
              <a:rPr lang="en-US" sz="2100" b="1" dirty="0" smtClean="0">
                <a:solidFill>
                  <a:schemeClr val="bg1"/>
                </a:solidFill>
              </a:rPr>
              <a:t>, but differences in the stability of DMR have not been reported yet. </a:t>
            </a:r>
          </a:p>
          <a:p>
            <a:pPr marL="177800" indent="-177800" algn="just">
              <a:lnSpc>
                <a:spcPct val="95000"/>
              </a:lnSpc>
              <a:spcAft>
                <a:spcPts val="600"/>
              </a:spcAft>
              <a:buClr>
                <a:srgbClr val="F09828"/>
              </a:buClr>
              <a:buFont typeface="Arial" pitchFamily="34" charset="0"/>
              <a:buChar char="•"/>
            </a:pPr>
            <a:endParaRPr lang="en-US" sz="1200" b="1" dirty="0" smtClean="0">
              <a:solidFill>
                <a:schemeClr val="bg1"/>
              </a:solidFill>
            </a:endParaRPr>
          </a:p>
          <a:p>
            <a:pPr marL="177800" indent="-177800" algn="just">
              <a:lnSpc>
                <a:spcPct val="95000"/>
              </a:lnSpc>
              <a:spcAft>
                <a:spcPts val="600"/>
              </a:spcAft>
              <a:buClr>
                <a:srgbClr val="F09828"/>
              </a:buClr>
              <a:buFont typeface="Arial" pitchFamily="34" charset="0"/>
              <a:buChar char="•"/>
            </a:pPr>
            <a:r>
              <a:rPr lang="en-US" sz="2100" b="1" dirty="0" smtClean="0">
                <a:solidFill>
                  <a:schemeClr val="bg1"/>
                </a:solidFill>
              </a:rPr>
              <a:t>Despite </a:t>
            </a:r>
            <a:r>
              <a:rPr lang="en-US" sz="2100" b="1" dirty="0" smtClean="0">
                <a:solidFill>
                  <a:schemeClr val="bg1"/>
                </a:solidFill>
              </a:rPr>
              <a:t>the efficacy, </a:t>
            </a:r>
            <a:r>
              <a:rPr lang="en-US" sz="2100" b="1" dirty="0" smtClean="0">
                <a:solidFill>
                  <a:schemeClr val="bg1"/>
                </a:solidFill>
              </a:rPr>
              <a:t>cost </a:t>
            </a:r>
            <a:r>
              <a:rPr lang="en-US" sz="2100" b="1" dirty="0" smtClean="0">
                <a:solidFill>
                  <a:schemeClr val="bg1"/>
                </a:solidFill>
              </a:rPr>
              <a:t>and safety concerns may limit </a:t>
            </a:r>
            <a:r>
              <a:rPr lang="en-US" sz="2100" b="1" dirty="0" smtClean="0">
                <a:solidFill>
                  <a:schemeClr val="bg1"/>
                </a:solidFill>
              </a:rPr>
              <a:t>NIL </a:t>
            </a:r>
            <a:r>
              <a:rPr lang="en-US" sz="2100" b="1" dirty="0" smtClean="0">
                <a:solidFill>
                  <a:schemeClr val="bg1"/>
                </a:solidFill>
              </a:rPr>
              <a:t>use as </a:t>
            </a:r>
            <a:r>
              <a:rPr lang="en-US" sz="2100" b="1" dirty="0" smtClean="0">
                <a:solidFill>
                  <a:schemeClr val="bg1"/>
                </a:solidFill>
              </a:rPr>
              <a:t>first-line </a:t>
            </a:r>
            <a:r>
              <a:rPr lang="en-US" sz="2100" b="1" dirty="0" smtClean="0">
                <a:solidFill>
                  <a:schemeClr val="bg1"/>
                </a:solidFill>
              </a:rPr>
              <a:t>treatment in CML. Independent studies are extremely relevant to confirm or to extend the results of company-sponsored trials.</a:t>
            </a:r>
            <a:endParaRPr lang="it-IT" sz="2100" b="1" dirty="0">
              <a:solidFill>
                <a:schemeClr val="bg1"/>
              </a:solidFill>
              <a:ea typeface="Arial Unicode MS" pitchFamily="34" charset="-128"/>
              <a:cs typeface="Arial Unicode MS" pitchFamily="34" charset="-128"/>
            </a:endParaRPr>
          </a:p>
        </p:txBody>
      </p:sp>
      <p:sp>
        <p:nvSpPr>
          <p:cNvPr id="2" name="TextBox 1"/>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62272" y="492404"/>
            <a:ext cx="8458200" cy="646331"/>
          </a:xfrm>
          <a:prstGeom prst="rect">
            <a:avLst/>
          </a:prstGeom>
          <a:noFill/>
          <a:ln w="9525">
            <a:noFill/>
            <a:miter lim="800000"/>
            <a:headEnd/>
            <a:tailEnd/>
          </a:ln>
        </p:spPr>
        <p:txBody>
          <a:bodyPr>
            <a:spAutoFit/>
          </a:bodyPr>
          <a:lstStyle/>
          <a:p>
            <a:pPr algn="ctr" eaLnBrk="0" hangingPunct="0"/>
            <a:r>
              <a:rPr lang="it-IT" sz="3600" b="1" dirty="0" err="1" smtClean="0">
                <a:solidFill>
                  <a:srgbClr val="F09828"/>
                </a:solidFill>
                <a:ea typeface="Arial Unicode MS" pitchFamily="34" charset="-128"/>
                <a:cs typeface="Arial Unicode MS" pitchFamily="34" charset="-128"/>
              </a:rPr>
              <a:t>Study</a:t>
            </a:r>
            <a:r>
              <a:rPr lang="it-IT" sz="3600" b="1" dirty="0" smtClean="0">
                <a:solidFill>
                  <a:srgbClr val="F09828"/>
                </a:solidFill>
                <a:ea typeface="Arial Unicode MS" pitchFamily="34" charset="-128"/>
                <a:cs typeface="Arial Unicode MS" pitchFamily="34" charset="-128"/>
              </a:rPr>
              <a:t> </a:t>
            </a:r>
            <a:r>
              <a:rPr lang="it-IT" sz="3600" b="1" dirty="0" err="1" smtClean="0">
                <a:solidFill>
                  <a:srgbClr val="F09828"/>
                </a:solidFill>
                <a:ea typeface="Arial Unicode MS" pitchFamily="34" charset="-128"/>
                <a:cs typeface="Arial Unicode MS" pitchFamily="34" charset="-128"/>
              </a:rPr>
              <a:t>Aims</a:t>
            </a:r>
            <a:endParaRPr lang="it-IT" sz="3600" b="1" dirty="0">
              <a:solidFill>
                <a:srgbClr val="F09828"/>
              </a:solidFill>
              <a:ea typeface="Arial Unicode MS" pitchFamily="34" charset="-128"/>
              <a:cs typeface="Arial Unicode MS" pitchFamily="34" charset="-128"/>
            </a:endParaRPr>
          </a:p>
        </p:txBody>
      </p:sp>
      <p:sp>
        <p:nvSpPr>
          <p:cNvPr id="43011" name="Text Box 3"/>
          <p:cNvSpPr txBox="1">
            <a:spLocks noChangeArrowheads="1"/>
          </p:cNvSpPr>
          <p:nvPr/>
        </p:nvSpPr>
        <p:spPr bwMode="auto">
          <a:xfrm>
            <a:off x="362272" y="1412776"/>
            <a:ext cx="8458200" cy="5447645"/>
          </a:xfrm>
          <a:prstGeom prst="rect">
            <a:avLst/>
          </a:prstGeom>
          <a:noFill/>
          <a:ln w="9525">
            <a:noFill/>
            <a:miter lim="800000"/>
            <a:headEnd/>
            <a:tailEnd/>
          </a:ln>
        </p:spPr>
        <p:txBody>
          <a:bodyPr wrap="square">
            <a:spAutoFit/>
          </a:bodyPr>
          <a:lstStyle/>
          <a:p>
            <a:pPr marL="231775" indent="-231775" algn="just">
              <a:buClr>
                <a:srgbClr val="F09828"/>
              </a:buClr>
              <a:buFont typeface="Arial" pitchFamily="34" charset="0"/>
              <a:buChar char="•"/>
            </a:pPr>
            <a:r>
              <a:rPr lang="en-US" sz="2800" b="1" dirty="0" smtClean="0">
                <a:solidFill>
                  <a:schemeClr val="bg1"/>
                </a:solidFill>
              </a:rPr>
              <a:t>Primary </a:t>
            </a:r>
            <a:r>
              <a:rPr lang="en-US" sz="2800" b="1" dirty="0" smtClean="0">
                <a:solidFill>
                  <a:schemeClr val="bg1"/>
                </a:solidFill>
              </a:rPr>
              <a:t>objective</a:t>
            </a:r>
            <a:r>
              <a:rPr lang="en-US" sz="2800" dirty="0" smtClean="0">
                <a:solidFill>
                  <a:schemeClr val="bg1"/>
                </a:solidFill>
              </a:rPr>
              <a:t>: To assess the efficacy of NIL </a:t>
            </a:r>
            <a:r>
              <a:rPr lang="en-US" sz="2800" dirty="0" smtClean="0">
                <a:solidFill>
                  <a:schemeClr val="bg1"/>
                </a:solidFill>
              </a:rPr>
              <a:t>front line </a:t>
            </a:r>
            <a:r>
              <a:rPr lang="en-US" sz="2800" dirty="0" smtClean="0">
                <a:solidFill>
                  <a:schemeClr val="bg1"/>
                </a:solidFill>
              </a:rPr>
              <a:t>in terms of deep molecular response</a:t>
            </a:r>
          </a:p>
          <a:p>
            <a:pPr algn="just"/>
            <a:endParaRPr lang="en-US" sz="2000" dirty="0" smtClean="0">
              <a:solidFill>
                <a:schemeClr val="bg1"/>
              </a:solidFill>
            </a:endParaRPr>
          </a:p>
          <a:p>
            <a:pPr algn="just"/>
            <a:r>
              <a:rPr lang="en-US" sz="2800" dirty="0" smtClean="0">
                <a:solidFill>
                  <a:schemeClr val="bg1"/>
                </a:solidFill>
              </a:rPr>
              <a:t>  </a:t>
            </a:r>
            <a:r>
              <a:rPr lang="en-US" sz="2800" b="1" u="sng" dirty="0" smtClean="0">
                <a:solidFill>
                  <a:schemeClr val="bg1"/>
                </a:solidFill>
              </a:rPr>
              <a:t>Primary endpoint: rate of MR</a:t>
            </a:r>
            <a:r>
              <a:rPr lang="en-US" sz="2800" b="1" u="sng" baseline="30000" dirty="0" smtClean="0">
                <a:solidFill>
                  <a:schemeClr val="bg1"/>
                </a:solidFill>
              </a:rPr>
              <a:t>4.0</a:t>
            </a:r>
            <a:r>
              <a:rPr lang="en-US" sz="2800" b="1" u="sng" dirty="0" smtClean="0">
                <a:solidFill>
                  <a:schemeClr val="bg1"/>
                </a:solidFill>
              </a:rPr>
              <a:t> at 24 months</a:t>
            </a:r>
          </a:p>
          <a:p>
            <a:pPr marL="177800" lvl="0" algn="just"/>
            <a:r>
              <a:rPr lang="en-US" sz="2800" b="1" dirty="0" smtClean="0">
                <a:solidFill>
                  <a:schemeClr val="bg1"/>
                </a:solidFill>
              </a:rPr>
              <a:t>(</a:t>
            </a:r>
            <a:r>
              <a:rPr lang="en-US" sz="2800" b="1" dirty="0" smtClean="0">
                <a:solidFill>
                  <a:schemeClr val="bg1"/>
                </a:solidFill>
              </a:rPr>
              <a:t>preliminary results are presented here, because </a:t>
            </a:r>
            <a:r>
              <a:rPr lang="en-US" sz="2800" b="1" dirty="0" smtClean="0">
                <a:solidFill>
                  <a:schemeClr val="bg1"/>
                </a:solidFill>
              </a:rPr>
              <a:t>18/130 patients </a:t>
            </a:r>
            <a:r>
              <a:rPr lang="en-US" sz="2800" b="1" dirty="0" smtClean="0">
                <a:solidFill>
                  <a:schemeClr val="bg1"/>
                </a:solidFill>
              </a:rPr>
              <a:t>have not completed the 24-month evaluation)</a:t>
            </a:r>
          </a:p>
          <a:p>
            <a:pPr marL="177800" algn="just">
              <a:buFont typeface="Arial" pitchFamily="34" charset="0"/>
              <a:buChar char="•"/>
            </a:pPr>
            <a:endParaRPr lang="en-US" sz="2000" dirty="0" smtClean="0">
              <a:solidFill>
                <a:schemeClr val="bg1"/>
              </a:solidFill>
            </a:endParaRPr>
          </a:p>
          <a:p>
            <a:pPr algn="just">
              <a:buClr>
                <a:srgbClr val="F09828"/>
              </a:buClr>
              <a:buFont typeface="Arial" pitchFamily="34" charset="0"/>
              <a:buChar char="•"/>
            </a:pPr>
            <a:r>
              <a:rPr lang="en-US" sz="2800" dirty="0" smtClean="0">
                <a:solidFill>
                  <a:schemeClr val="bg1"/>
                </a:solidFill>
              </a:rPr>
              <a:t> </a:t>
            </a:r>
            <a:r>
              <a:rPr lang="en-US" sz="2800" b="1" dirty="0" smtClean="0">
                <a:solidFill>
                  <a:schemeClr val="bg1"/>
                </a:solidFill>
              </a:rPr>
              <a:t>Key secondary objectives</a:t>
            </a:r>
            <a:r>
              <a:rPr lang="en-US" sz="2800" dirty="0" smtClean="0">
                <a:solidFill>
                  <a:schemeClr val="bg1"/>
                </a:solidFill>
              </a:rPr>
              <a:t>: </a:t>
            </a:r>
          </a:p>
          <a:p>
            <a:pPr algn="just"/>
            <a:r>
              <a:rPr lang="en-US" sz="2800" dirty="0" smtClean="0">
                <a:solidFill>
                  <a:schemeClr val="bg1"/>
                </a:solidFill>
              </a:rPr>
              <a:t>  - evaluation of the kinetics of molecular response</a:t>
            </a:r>
          </a:p>
          <a:p>
            <a:pPr algn="just"/>
            <a:r>
              <a:rPr lang="en-US" sz="2800" dirty="0" smtClean="0">
                <a:solidFill>
                  <a:schemeClr val="bg1"/>
                </a:solidFill>
              </a:rPr>
              <a:t>  - assessment of the safety profile</a:t>
            </a:r>
          </a:p>
          <a:p>
            <a:pPr algn="just"/>
            <a:r>
              <a:rPr lang="en-US" sz="2800" dirty="0" smtClean="0">
                <a:solidFill>
                  <a:schemeClr val="bg1"/>
                </a:solidFill>
              </a:rPr>
              <a:t>  - evaluation of the outcome</a:t>
            </a:r>
          </a:p>
          <a:p>
            <a:pPr algn="just"/>
            <a:endParaRPr lang="it-IT" sz="2800" dirty="0">
              <a:solidFill>
                <a:schemeClr val="bg1"/>
              </a:solidFill>
              <a:ea typeface="Arial Unicode MS" pitchFamily="34" charset="-128"/>
              <a:cs typeface="Arial Unicode MS" pitchFamily="34" charset="-128"/>
            </a:endParaRPr>
          </a:p>
        </p:txBody>
      </p:sp>
      <p:sp>
        <p:nvSpPr>
          <p:cNvPr id="7" name="TextBox 6"/>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539750" y="476672"/>
            <a:ext cx="8458200" cy="646331"/>
          </a:xfrm>
          <a:prstGeom prst="rect">
            <a:avLst/>
          </a:prstGeom>
          <a:noFill/>
          <a:ln w="9525">
            <a:noFill/>
            <a:miter lim="800000"/>
            <a:headEnd/>
            <a:tailEnd/>
          </a:ln>
        </p:spPr>
        <p:txBody>
          <a:bodyPr>
            <a:spAutoFit/>
          </a:bodyPr>
          <a:lstStyle/>
          <a:p>
            <a:pPr algn="ctr" eaLnBrk="0" hangingPunct="0"/>
            <a:r>
              <a:rPr lang="it-IT" sz="3600" b="1" dirty="0" err="1" smtClean="0">
                <a:solidFill>
                  <a:srgbClr val="F09828"/>
                </a:solidFill>
                <a:ea typeface="Arial Unicode MS" pitchFamily="34" charset="-128"/>
                <a:cs typeface="Arial Unicode MS" pitchFamily="34" charset="-128"/>
              </a:rPr>
              <a:t>Methods</a:t>
            </a:r>
            <a:endParaRPr lang="it-IT" sz="3600" b="1" dirty="0">
              <a:solidFill>
                <a:srgbClr val="F09828"/>
              </a:solidFill>
              <a:ea typeface="Arial Unicode MS" pitchFamily="34" charset="-128"/>
              <a:cs typeface="Arial Unicode MS" pitchFamily="34" charset="-128"/>
            </a:endParaRPr>
          </a:p>
        </p:txBody>
      </p:sp>
      <p:sp>
        <p:nvSpPr>
          <p:cNvPr id="43011" name="Text Box 3"/>
          <p:cNvSpPr txBox="1">
            <a:spLocks noChangeArrowheads="1"/>
          </p:cNvSpPr>
          <p:nvPr/>
        </p:nvSpPr>
        <p:spPr bwMode="auto">
          <a:xfrm>
            <a:off x="454665" y="1319961"/>
            <a:ext cx="8280151" cy="3877985"/>
          </a:xfrm>
          <a:prstGeom prst="rect">
            <a:avLst/>
          </a:prstGeom>
          <a:noFill/>
          <a:ln w="9525">
            <a:noFill/>
            <a:miter lim="800000"/>
            <a:headEnd/>
            <a:tailEnd/>
          </a:ln>
        </p:spPr>
        <p:txBody>
          <a:bodyPr wrap="square">
            <a:spAutoFit/>
          </a:bodyPr>
          <a:lstStyle/>
          <a:p>
            <a:pPr algn="just"/>
            <a:r>
              <a:rPr lang="en-US" sz="2200" b="1" dirty="0" smtClean="0">
                <a:solidFill>
                  <a:schemeClr val="bg1"/>
                </a:solidFill>
                <a:latin typeface="Arial"/>
                <a:cs typeface="Arial"/>
              </a:rPr>
              <a:t>Open-label, </a:t>
            </a:r>
            <a:r>
              <a:rPr lang="en-US" sz="2200" b="1" dirty="0" err="1">
                <a:solidFill>
                  <a:schemeClr val="bg1"/>
                </a:solidFill>
                <a:latin typeface="Arial"/>
                <a:cs typeface="Arial"/>
              </a:rPr>
              <a:t>m</a:t>
            </a:r>
            <a:r>
              <a:rPr lang="en-US" sz="2200" b="1" dirty="0" err="1" smtClean="0">
                <a:solidFill>
                  <a:schemeClr val="bg1"/>
                </a:solidFill>
                <a:latin typeface="Arial"/>
                <a:cs typeface="Arial"/>
              </a:rPr>
              <a:t>ulticentric</a:t>
            </a:r>
            <a:r>
              <a:rPr lang="en-US" sz="2200" b="1" dirty="0" smtClean="0">
                <a:solidFill>
                  <a:schemeClr val="bg1"/>
                </a:solidFill>
                <a:latin typeface="Arial"/>
                <a:cs typeface="Arial"/>
              </a:rPr>
              <a:t>, </a:t>
            </a:r>
            <a:r>
              <a:rPr lang="en-US" sz="2200" b="1" dirty="0" smtClean="0">
                <a:solidFill>
                  <a:schemeClr val="bg1"/>
                </a:solidFill>
                <a:latin typeface="Arial"/>
                <a:cs typeface="Arial"/>
              </a:rPr>
              <a:t>prospective </a:t>
            </a:r>
            <a:r>
              <a:rPr lang="en-US" sz="2200" b="1" dirty="0" smtClean="0">
                <a:solidFill>
                  <a:schemeClr val="bg1"/>
                </a:solidFill>
              </a:rPr>
              <a:t>phase </a:t>
            </a:r>
            <a:r>
              <a:rPr lang="en-US" sz="2200" b="1" dirty="0" err="1" smtClean="0">
                <a:solidFill>
                  <a:schemeClr val="bg1"/>
                </a:solidFill>
              </a:rPr>
              <a:t>IIIb</a:t>
            </a:r>
            <a:r>
              <a:rPr lang="en-US" sz="2200" b="1" dirty="0" smtClean="0">
                <a:solidFill>
                  <a:schemeClr val="bg1"/>
                </a:solidFill>
              </a:rPr>
              <a:t> </a:t>
            </a:r>
            <a:r>
              <a:rPr lang="en-US" sz="2200" b="1" dirty="0" smtClean="0">
                <a:solidFill>
                  <a:schemeClr val="bg1"/>
                </a:solidFill>
              </a:rPr>
              <a:t>study</a:t>
            </a:r>
          </a:p>
          <a:p>
            <a:pPr algn="just"/>
            <a:r>
              <a:rPr lang="en-US" sz="2200" b="1" dirty="0" smtClean="0">
                <a:solidFill>
                  <a:schemeClr val="bg1"/>
                </a:solidFill>
              </a:rPr>
              <a:t>CML in early chronic phase (NCT01535391) </a:t>
            </a:r>
          </a:p>
          <a:p>
            <a:pPr algn="just"/>
            <a:endParaRPr lang="en-US" sz="1600" b="1" dirty="0" smtClean="0">
              <a:solidFill>
                <a:schemeClr val="bg1"/>
              </a:solidFill>
            </a:endParaRPr>
          </a:p>
          <a:p>
            <a:pPr algn="just"/>
            <a:r>
              <a:rPr lang="en-US" sz="2200" b="1" dirty="0" smtClean="0">
                <a:solidFill>
                  <a:schemeClr val="bg1"/>
                </a:solidFill>
              </a:rPr>
              <a:t>Starting NIL dose: 300 mg BID, with dose escalation to 400 mg BID in case of suboptimal response or failure (ELN 2009 criteria), with the exception of progression to ABP (in absence of toxicity or BCR-ABL mutations insensitive to NIL</a:t>
            </a:r>
            <a:r>
              <a:rPr lang="en-US" sz="2200" b="1" dirty="0" smtClean="0">
                <a:solidFill>
                  <a:schemeClr val="bg1"/>
                </a:solidFill>
              </a:rPr>
              <a:t>) </a:t>
            </a:r>
            <a:endParaRPr lang="en-US" sz="2200" b="1" dirty="0" smtClean="0">
              <a:solidFill>
                <a:schemeClr val="bg1"/>
              </a:solidFill>
            </a:endParaRPr>
          </a:p>
          <a:p>
            <a:pPr algn="just"/>
            <a:endParaRPr lang="en-US" sz="1600" b="1" dirty="0" smtClean="0">
              <a:solidFill>
                <a:schemeClr val="bg1"/>
              </a:solidFill>
            </a:endParaRPr>
          </a:p>
          <a:p>
            <a:pPr algn="just"/>
            <a:r>
              <a:rPr lang="en-US" sz="2200" b="1" dirty="0" smtClean="0">
                <a:solidFill>
                  <a:schemeClr val="bg1"/>
                </a:solidFill>
              </a:rPr>
              <a:t>Analysis performed according to the ITT </a:t>
            </a:r>
            <a:r>
              <a:rPr lang="en-US" sz="2200" b="1" dirty="0" smtClean="0">
                <a:solidFill>
                  <a:schemeClr val="bg1"/>
                </a:solidFill>
              </a:rPr>
              <a:t>principle</a:t>
            </a:r>
            <a:endParaRPr lang="it-IT" sz="2200" b="1" dirty="0" smtClean="0">
              <a:solidFill>
                <a:schemeClr val="bg1"/>
              </a:solidFill>
            </a:endParaRPr>
          </a:p>
          <a:p>
            <a:pPr algn="just"/>
            <a:endParaRPr lang="en-US" sz="1600" b="1" dirty="0" smtClean="0">
              <a:solidFill>
                <a:schemeClr val="bg1"/>
              </a:solidFill>
            </a:endParaRPr>
          </a:p>
          <a:p>
            <a:pPr algn="just"/>
            <a:endParaRPr lang="en-US" sz="2200" b="1" dirty="0" smtClean="0">
              <a:solidFill>
                <a:schemeClr val="bg1"/>
              </a:solidFill>
            </a:endParaRPr>
          </a:p>
        </p:txBody>
      </p:sp>
      <p:sp>
        <p:nvSpPr>
          <p:cNvPr id="7" name="CasellaDiTesto 6"/>
          <p:cNvSpPr txBox="1"/>
          <p:nvPr/>
        </p:nvSpPr>
        <p:spPr>
          <a:xfrm>
            <a:off x="921375" y="5601434"/>
            <a:ext cx="2458565" cy="707886"/>
          </a:xfrm>
          <a:prstGeom prst="rect">
            <a:avLst/>
          </a:prstGeom>
          <a:solidFill>
            <a:schemeClr val="accent5">
              <a:lumMod val="20000"/>
              <a:lumOff val="80000"/>
            </a:schemeClr>
          </a:solidFill>
          <a:ln>
            <a:solidFill>
              <a:schemeClr val="tx1"/>
            </a:solidFill>
          </a:ln>
        </p:spPr>
        <p:txBody>
          <a:bodyPr wrap="square" rtlCol="0">
            <a:spAutoFit/>
          </a:bodyPr>
          <a:lstStyle/>
          <a:p>
            <a:pPr algn="ctr"/>
            <a:r>
              <a:rPr lang="it-IT" sz="2000" dirty="0" err="1" smtClean="0">
                <a:solidFill>
                  <a:srgbClr val="000000"/>
                </a:solidFill>
                <a:latin typeface="Arial" pitchFamily="34" charset="0"/>
                <a:cs typeface="Arial" pitchFamily="34" charset="0"/>
              </a:rPr>
              <a:t>Enrollment</a:t>
            </a:r>
            <a:endParaRPr lang="it-IT" sz="2000" dirty="0" smtClean="0">
              <a:solidFill>
                <a:srgbClr val="000000"/>
              </a:solidFill>
              <a:latin typeface="Arial" pitchFamily="34" charset="0"/>
              <a:cs typeface="Arial" pitchFamily="34" charset="0"/>
            </a:endParaRPr>
          </a:p>
          <a:p>
            <a:pPr algn="ctr"/>
            <a:r>
              <a:rPr lang="it-IT" sz="2000" dirty="0" smtClean="0">
                <a:solidFill>
                  <a:srgbClr val="000000"/>
                </a:solidFill>
                <a:latin typeface="Arial" pitchFamily="34" charset="0"/>
                <a:cs typeface="Arial" pitchFamily="34" charset="0"/>
              </a:rPr>
              <a:t>12 </a:t>
            </a:r>
            <a:r>
              <a:rPr lang="it-IT" sz="2000" dirty="0" err="1" smtClean="0">
                <a:solidFill>
                  <a:srgbClr val="000000"/>
                </a:solidFill>
                <a:latin typeface="Arial" pitchFamily="34" charset="0"/>
                <a:cs typeface="Arial" pitchFamily="34" charset="0"/>
              </a:rPr>
              <a:t>months</a:t>
            </a:r>
            <a:endParaRPr lang="it-IT" sz="2000" dirty="0">
              <a:solidFill>
                <a:srgbClr val="000000"/>
              </a:solidFill>
              <a:latin typeface="Arial" pitchFamily="34" charset="0"/>
              <a:cs typeface="Arial" pitchFamily="34" charset="0"/>
            </a:endParaRPr>
          </a:p>
        </p:txBody>
      </p:sp>
      <p:sp>
        <p:nvSpPr>
          <p:cNvPr id="8" name="CasellaDiTesto 7"/>
          <p:cNvSpPr txBox="1"/>
          <p:nvPr/>
        </p:nvSpPr>
        <p:spPr>
          <a:xfrm>
            <a:off x="3369647" y="5601434"/>
            <a:ext cx="2458565" cy="707886"/>
          </a:xfrm>
          <a:prstGeom prst="rect">
            <a:avLst/>
          </a:prstGeom>
          <a:solidFill>
            <a:schemeClr val="accent5">
              <a:lumMod val="60000"/>
              <a:lumOff val="40000"/>
            </a:schemeClr>
          </a:solidFill>
          <a:ln>
            <a:solidFill>
              <a:schemeClr val="tx1"/>
            </a:solidFill>
          </a:ln>
        </p:spPr>
        <p:txBody>
          <a:bodyPr wrap="square" rtlCol="0">
            <a:spAutoFit/>
          </a:bodyPr>
          <a:lstStyle/>
          <a:p>
            <a:pPr algn="ctr"/>
            <a:r>
              <a:rPr lang="it-IT" sz="2000" dirty="0" err="1" smtClean="0">
                <a:solidFill>
                  <a:srgbClr val="000000"/>
                </a:solidFill>
                <a:latin typeface="Arial" pitchFamily="34" charset="0"/>
                <a:cs typeface="Arial" pitchFamily="34" charset="0"/>
              </a:rPr>
              <a:t>Study</a:t>
            </a:r>
            <a:r>
              <a:rPr lang="it-IT" sz="2000" dirty="0" smtClean="0">
                <a:solidFill>
                  <a:srgbClr val="000000"/>
                </a:solidFill>
                <a:latin typeface="Arial" pitchFamily="34" charset="0"/>
                <a:cs typeface="Arial" pitchFamily="34" charset="0"/>
              </a:rPr>
              <a:t> </a:t>
            </a:r>
            <a:r>
              <a:rPr lang="it-IT" sz="2000" dirty="0" err="1" smtClean="0">
                <a:solidFill>
                  <a:srgbClr val="000000"/>
                </a:solidFill>
                <a:latin typeface="Arial" pitchFamily="34" charset="0"/>
                <a:cs typeface="Arial" pitchFamily="34" charset="0"/>
              </a:rPr>
              <a:t>core</a:t>
            </a:r>
            <a:endParaRPr lang="it-IT" sz="2000" dirty="0" smtClean="0">
              <a:solidFill>
                <a:srgbClr val="000000"/>
              </a:solidFill>
              <a:latin typeface="Arial" pitchFamily="34" charset="0"/>
              <a:cs typeface="Arial" pitchFamily="34" charset="0"/>
            </a:endParaRPr>
          </a:p>
          <a:p>
            <a:pPr algn="ctr"/>
            <a:r>
              <a:rPr lang="it-IT" sz="2000" dirty="0" smtClean="0">
                <a:solidFill>
                  <a:srgbClr val="000000"/>
                </a:solidFill>
                <a:latin typeface="Arial" pitchFamily="34" charset="0"/>
                <a:cs typeface="Arial" pitchFamily="34" charset="0"/>
              </a:rPr>
              <a:t>24 </a:t>
            </a:r>
            <a:r>
              <a:rPr lang="it-IT" sz="2000" dirty="0" err="1" smtClean="0">
                <a:solidFill>
                  <a:srgbClr val="000000"/>
                </a:solidFill>
                <a:latin typeface="Arial" pitchFamily="34" charset="0"/>
                <a:cs typeface="Arial" pitchFamily="34" charset="0"/>
              </a:rPr>
              <a:t>months</a:t>
            </a:r>
            <a:endParaRPr lang="it-IT" sz="2000" dirty="0">
              <a:solidFill>
                <a:srgbClr val="000000"/>
              </a:solidFill>
              <a:latin typeface="Arial" pitchFamily="34" charset="0"/>
              <a:cs typeface="Arial" pitchFamily="34" charset="0"/>
            </a:endParaRPr>
          </a:p>
        </p:txBody>
      </p:sp>
      <p:sp>
        <p:nvSpPr>
          <p:cNvPr id="9" name="CasellaDiTesto 8"/>
          <p:cNvSpPr txBox="1"/>
          <p:nvPr/>
        </p:nvSpPr>
        <p:spPr>
          <a:xfrm>
            <a:off x="5828211" y="5601434"/>
            <a:ext cx="2458565" cy="707886"/>
          </a:xfrm>
          <a:prstGeom prst="rect">
            <a:avLst/>
          </a:prstGeom>
          <a:solidFill>
            <a:schemeClr val="accent5">
              <a:lumMod val="20000"/>
              <a:lumOff val="80000"/>
            </a:schemeClr>
          </a:solidFill>
          <a:ln>
            <a:solidFill>
              <a:schemeClr val="tx1"/>
            </a:solidFill>
          </a:ln>
        </p:spPr>
        <p:txBody>
          <a:bodyPr wrap="square" rtlCol="0">
            <a:spAutoFit/>
          </a:bodyPr>
          <a:lstStyle/>
          <a:p>
            <a:pPr algn="ctr"/>
            <a:r>
              <a:rPr lang="it-IT" sz="2000" dirty="0" smtClean="0">
                <a:solidFill>
                  <a:srgbClr val="000000"/>
                </a:solidFill>
                <a:latin typeface="Arial" pitchFamily="34" charset="0"/>
                <a:cs typeface="Arial" pitchFamily="34" charset="0"/>
              </a:rPr>
              <a:t>Follow-up</a:t>
            </a:r>
          </a:p>
          <a:p>
            <a:pPr algn="ctr"/>
            <a:r>
              <a:rPr lang="it-IT" sz="2000" dirty="0" smtClean="0">
                <a:solidFill>
                  <a:srgbClr val="000000"/>
                </a:solidFill>
                <a:latin typeface="Arial" pitchFamily="34" charset="0"/>
                <a:cs typeface="Arial" pitchFamily="34" charset="0"/>
              </a:rPr>
              <a:t>36 </a:t>
            </a:r>
            <a:r>
              <a:rPr lang="it-IT" sz="2000" dirty="0" err="1" smtClean="0">
                <a:solidFill>
                  <a:srgbClr val="000000"/>
                </a:solidFill>
                <a:latin typeface="Arial" pitchFamily="34" charset="0"/>
                <a:cs typeface="Arial" pitchFamily="34" charset="0"/>
              </a:rPr>
              <a:t>months</a:t>
            </a:r>
            <a:endParaRPr lang="it-IT" sz="2000" dirty="0">
              <a:solidFill>
                <a:srgbClr val="000000"/>
              </a:solidFill>
              <a:latin typeface="Arial" pitchFamily="34" charset="0"/>
              <a:cs typeface="Arial" pitchFamily="34" charset="0"/>
            </a:endParaRPr>
          </a:p>
        </p:txBody>
      </p:sp>
      <p:sp>
        <p:nvSpPr>
          <p:cNvPr id="10" name="Parentesi graffa aperta 9"/>
          <p:cNvSpPr/>
          <p:nvPr/>
        </p:nvSpPr>
        <p:spPr bwMode="auto">
          <a:xfrm rot="16200000" flipH="1">
            <a:off x="4440487" y="1656815"/>
            <a:ext cx="365176" cy="7272810"/>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8" charset="0"/>
              <a:buNone/>
              <a:tabLst/>
            </a:pPr>
            <a:endParaRPr kumimoji="0" lang="it-IT" sz="2400" b="0" i="0" u="none" strike="noStrike" cap="none" normalizeH="0" baseline="0" smtClean="0">
              <a:ln>
                <a:noFill/>
              </a:ln>
              <a:solidFill>
                <a:schemeClr val="bg1"/>
              </a:solidFill>
              <a:effectLst/>
              <a:latin typeface="Times New Roman" pitchFamily="18" charset="0"/>
              <a:cs typeface="Lucida Sans Unicode" pitchFamily="34" charset="0"/>
            </a:endParaRPr>
          </a:p>
        </p:txBody>
      </p:sp>
      <p:sp>
        <p:nvSpPr>
          <p:cNvPr id="11" name="CasellaDiTesto 10"/>
          <p:cNvSpPr txBox="1"/>
          <p:nvPr/>
        </p:nvSpPr>
        <p:spPr>
          <a:xfrm>
            <a:off x="2024746" y="4625444"/>
            <a:ext cx="5046574" cy="430887"/>
          </a:xfrm>
          <a:prstGeom prst="rect">
            <a:avLst/>
          </a:prstGeom>
          <a:noFill/>
        </p:spPr>
        <p:txBody>
          <a:bodyPr wrap="none" rtlCol="0">
            <a:spAutoFit/>
          </a:bodyPr>
          <a:lstStyle/>
          <a:p>
            <a:pPr algn="ctr"/>
            <a:r>
              <a:rPr lang="it-IT" sz="2200" b="1" dirty="0" err="1" smtClean="0">
                <a:solidFill>
                  <a:schemeClr val="bg1"/>
                </a:solidFill>
                <a:latin typeface="Arial" pitchFamily="34" charset="0"/>
                <a:cs typeface="Arial" pitchFamily="34" charset="0"/>
              </a:rPr>
              <a:t>Study</a:t>
            </a:r>
            <a:r>
              <a:rPr lang="it-IT" sz="2200" b="1" dirty="0" smtClean="0">
                <a:solidFill>
                  <a:schemeClr val="bg1"/>
                </a:solidFill>
                <a:latin typeface="Arial" pitchFamily="34" charset="0"/>
                <a:cs typeface="Arial" pitchFamily="34" charset="0"/>
              </a:rPr>
              <a:t> </a:t>
            </a:r>
            <a:r>
              <a:rPr lang="it-IT" sz="2200" b="1" dirty="0" err="1" smtClean="0">
                <a:solidFill>
                  <a:schemeClr val="bg1"/>
                </a:solidFill>
                <a:latin typeface="Arial" pitchFamily="34" charset="0"/>
                <a:cs typeface="Arial" pitchFamily="34" charset="0"/>
              </a:rPr>
              <a:t>duration</a:t>
            </a:r>
            <a:r>
              <a:rPr lang="it-IT" sz="2200" b="1" dirty="0" smtClean="0">
                <a:solidFill>
                  <a:schemeClr val="bg1"/>
                </a:solidFill>
                <a:latin typeface="Arial" pitchFamily="34" charset="0"/>
                <a:cs typeface="Arial" pitchFamily="34" charset="0"/>
              </a:rPr>
              <a:t>: 6 </a:t>
            </a:r>
            <a:r>
              <a:rPr lang="it-IT" sz="2200" b="1" dirty="0" err="1" smtClean="0">
                <a:solidFill>
                  <a:schemeClr val="bg1"/>
                </a:solidFill>
                <a:latin typeface="Arial" pitchFamily="34" charset="0"/>
                <a:cs typeface="Arial" pitchFamily="34" charset="0"/>
              </a:rPr>
              <a:t>years</a:t>
            </a:r>
            <a:r>
              <a:rPr lang="it-IT" sz="2200" b="1" dirty="0" smtClean="0">
                <a:solidFill>
                  <a:schemeClr val="bg1"/>
                </a:solidFill>
                <a:latin typeface="Arial" pitchFamily="34" charset="0"/>
                <a:cs typeface="Arial" pitchFamily="34" charset="0"/>
              </a:rPr>
              <a:t> (1 + 5 </a:t>
            </a:r>
            <a:r>
              <a:rPr lang="it-IT" sz="2200" b="1" dirty="0" err="1" smtClean="0">
                <a:solidFill>
                  <a:schemeClr val="bg1"/>
                </a:solidFill>
                <a:latin typeface="Arial" pitchFamily="34" charset="0"/>
                <a:cs typeface="Arial" pitchFamily="34" charset="0"/>
              </a:rPr>
              <a:t>years</a:t>
            </a:r>
            <a:r>
              <a:rPr lang="it-IT" sz="2200" b="1" dirty="0" smtClean="0">
                <a:solidFill>
                  <a:schemeClr val="bg1"/>
                </a:solidFill>
                <a:latin typeface="Arial" pitchFamily="34" charset="0"/>
                <a:cs typeface="Arial" pitchFamily="34" charset="0"/>
              </a:rPr>
              <a:t>)</a:t>
            </a:r>
            <a:endParaRPr lang="it-IT" sz="2200" b="1" dirty="0">
              <a:solidFill>
                <a:schemeClr val="bg1"/>
              </a:solidFill>
              <a:latin typeface="Arial" pitchFamily="34" charset="0"/>
              <a:cs typeface="Arial" pitchFamily="34" charset="0"/>
            </a:endParaRPr>
          </a:p>
        </p:txBody>
      </p:sp>
      <p:sp>
        <p:nvSpPr>
          <p:cNvPr id="12" name="TextBox 11"/>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539750" y="539969"/>
            <a:ext cx="8458200" cy="584775"/>
          </a:xfrm>
          <a:prstGeom prst="rect">
            <a:avLst/>
          </a:prstGeom>
          <a:noFill/>
          <a:ln w="9525">
            <a:noFill/>
            <a:miter lim="800000"/>
            <a:headEnd/>
            <a:tailEnd/>
          </a:ln>
        </p:spPr>
        <p:txBody>
          <a:bodyPr>
            <a:spAutoFit/>
          </a:bodyPr>
          <a:lstStyle/>
          <a:p>
            <a:pPr eaLnBrk="0" hangingPunct="0"/>
            <a:r>
              <a:rPr lang="it-IT" sz="3200" b="1" dirty="0" smtClean="0">
                <a:solidFill>
                  <a:srgbClr val="F09828"/>
                </a:solidFill>
                <a:ea typeface="Arial Unicode MS" pitchFamily="34" charset="-128"/>
                <a:cs typeface="Arial Unicode MS" pitchFamily="34" charset="-128"/>
              </a:rPr>
              <a:t>Patients                                </a:t>
            </a:r>
            <a:r>
              <a:rPr lang="it-IT" sz="3200" b="1" dirty="0" smtClean="0">
                <a:solidFill>
                  <a:srgbClr val="F09828"/>
                </a:solidFill>
                <a:ea typeface="Arial Unicode MS" pitchFamily="34" charset="-128"/>
                <a:cs typeface="Arial Unicode MS" pitchFamily="34" charset="-128"/>
              </a:rPr>
              <a:t>   </a:t>
            </a:r>
            <a:r>
              <a:rPr lang="it-IT" sz="3200" b="1" dirty="0" smtClean="0">
                <a:solidFill>
                  <a:srgbClr val="F09828"/>
                </a:solidFill>
                <a:ea typeface="Arial Unicode MS" pitchFamily="34" charset="-128"/>
                <a:cs typeface="Arial Unicode MS" pitchFamily="34" charset="-128"/>
              </a:rPr>
              <a:t>N = 130</a:t>
            </a:r>
            <a:endParaRPr lang="it-IT" sz="3200" b="1" dirty="0">
              <a:solidFill>
                <a:srgbClr val="F09828"/>
              </a:solidFill>
              <a:ea typeface="Arial Unicode MS" pitchFamily="34" charset="-128"/>
              <a:cs typeface="Arial Unicode MS" pitchFamily="34" charset="-128"/>
            </a:endParaRPr>
          </a:p>
        </p:txBody>
      </p:sp>
      <p:graphicFrame>
        <p:nvGraphicFramePr>
          <p:cNvPr id="9" name="Group 1747"/>
          <p:cNvGraphicFramePr>
            <a:graphicFrameLocks noGrp="1"/>
          </p:cNvGraphicFramePr>
          <p:nvPr>
            <p:extLst>
              <p:ext uri="{D42A27DB-BD31-4B8C-83A1-F6EECF244321}">
                <p14:modId xmlns:p14="http://schemas.microsoft.com/office/powerpoint/2010/main" val="1264605255"/>
              </p:ext>
            </p:extLst>
          </p:nvPr>
        </p:nvGraphicFramePr>
        <p:xfrm>
          <a:off x="500034" y="1425360"/>
          <a:ext cx="8320438" cy="5244000"/>
        </p:xfrm>
        <a:graphic>
          <a:graphicData uri="http://schemas.openxmlformats.org/drawingml/2006/table">
            <a:tbl>
              <a:tblPr/>
              <a:tblGrid>
                <a:gridCol w="4647969"/>
                <a:gridCol w="3672469"/>
              </a:tblGrid>
              <a:tr h="4692931">
                <a:tc>
                  <a:txBody>
                    <a:bodyPr/>
                    <a:lstStyle/>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chemeClr val="bg1"/>
                          </a:solidFill>
                          <a:effectLst/>
                          <a:latin typeface="Arial" charset="0"/>
                        </a:rPr>
                        <a:t>Years of age, median (range</a:t>
                      </a:r>
                      <a:r>
                        <a:rPr kumimoji="0" lang="en-US" sz="2000" b="1" i="0" u="none" strike="noStrike" cap="none" normalizeH="0" baseline="0" dirty="0" smtClean="0">
                          <a:ln>
                            <a:noFill/>
                          </a:ln>
                          <a:solidFill>
                            <a:schemeClr val="bg1"/>
                          </a:solidFill>
                          <a:effectLst/>
                          <a:latin typeface="Arial" charset="0"/>
                        </a:rPr>
                        <a:t>)</a:t>
                      </a: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chemeClr val="bg1"/>
                          </a:solidFill>
                          <a:effectLst/>
                          <a:latin typeface="Arial" charset="0"/>
                        </a:rPr>
                        <a:t>65 years or </a:t>
                      </a:r>
                      <a:r>
                        <a:rPr kumimoji="0" lang="en-US" sz="2000" b="1" i="0" u="none" strike="noStrike" cap="none" normalizeH="0" baseline="0" dirty="0" smtClean="0">
                          <a:ln>
                            <a:noFill/>
                          </a:ln>
                          <a:solidFill>
                            <a:schemeClr val="bg1"/>
                          </a:solidFill>
                          <a:effectLst/>
                          <a:latin typeface="Arial" charset="0"/>
                        </a:rPr>
                        <a:t>older, n </a:t>
                      </a:r>
                      <a:r>
                        <a:rPr kumimoji="0" lang="en-US" sz="2000" b="1" i="0" u="none" strike="noStrike" cap="none" normalizeH="0" baseline="0" dirty="0" smtClean="0">
                          <a:ln>
                            <a:noFill/>
                          </a:ln>
                          <a:solidFill>
                            <a:schemeClr val="bg1"/>
                          </a:solidFill>
                          <a:effectLst/>
                          <a:latin typeface="Arial" charset="0"/>
                        </a:rPr>
                        <a:t>(%)</a:t>
                      </a: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endParaRPr kumimoji="0" lang="en-US" sz="2000" b="1" i="0" u="none" strike="noStrike" cap="none" normalizeH="0" baseline="0" dirty="0" smtClean="0">
                        <a:ln>
                          <a:noFill/>
                        </a:ln>
                        <a:solidFill>
                          <a:schemeClr val="bg1"/>
                        </a:solidFill>
                        <a:effectLst/>
                        <a:latin typeface="Arial" charset="0"/>
                      </a:endParaRP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Sex male, n (%)</a:t>
                      </a:r>
                    </a:p>
                    <a:p>
                      <a:pPr marL="0" marR="0" lvl="0" indent="0" algn="l" defTabSz="914400" rtl="0" eaLnBrk="0" fontAlgn="base" latinLnBrk="0" hangingPunct="0">
                        <a:lnSpc>
                          <a:spcPct val="100000"/>
                        </a:lnSpc>
                        <a:spcBef>
                          <a:spcPts val="0"/>
                        </a:spcBef>
                        <a:spcAft>
                          <a:spcPts val="0"/>
                        </a:spcAft>
                        <a:buClr>
                          <a:schemeClr val="tx2"/>
                        </a:buClr>
                        <a:buSzPct val="94000"/>
                        <a:buFontTx/>
                        <a:buChar char="-"/>
                        <a:tabLst/>
                      </a:pPr>
                      <a:endParaRPr kumimoji="0" lang="en-US" sz="2000" b="1"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ts val="0"/>
                        </a:spcBef>
                        <a:spcAft>
                          <a:spcPts val="0"/>
                        </a:spcAft>
                        <a:buClr>
                          <a:schemeClr val="tx2"/>
                        </a:buClr>
                        <a:buSzPct val="94000"/>
                        <a:buFontTx/>
                        <a:buNone/>
                        <a:tabLst/>
                      </a:pPr>
                      <a:r>
                        <a:rPr kumimoji="0" lang="en-US" sz="2000" b="1" i="0" u="none" strike="noStrike" cap="none" normalizeH="0" baseline="0" dirty="0" err="1" smtClean="0">
                          <a:ln>
                            <a:noFill/>
                          </a:ln>
                          <a:solidFill>
                            <a:srgbClr val="F09828"/>
                          </a:solidFill>
                          <a:effectLst/>
                          <a:latin typeface="Arial" charset="0"/>
                        </a:rPr>
                        <a:t>Cytogenetics</a:t>
                      </a:r>
                      <a:r>
                        <a:rPr kumimoji="0" lang="en-US" sz="2000" b="1" i="0" u="none" strike="noStrike" cap="none" normalizeH="0" baseline="0" dirty="0" smtClean="0">
                          <a:ln>
                            <a:noFill/>
                          </a:ln>
                          <a:solidFill>
                            <a:srgbClr val="F09828"/>
                          </a:solidFill>
                          <a:effectLst/>
                          <a:latin typeface="Arial" charset="0"/>
                        </a:rPr>
                        <a:t>, n </a:t>
                      </a:r>
                      <a:r>
                        <a:rPr kumimoji="0" lang="en-US" sz="2000" b="1" i="0" u="none" strike="noStrike" cap="none" normalizeH="0" baseline="0" dirty="0" smtClean="0">
                          <a:ln>
                            <a:noFill/>
                          </a:ln>
                          <a:solidFill>
                            <a:srgbClr val="F09828"/>
                          </a:solidFill>
                          <a:effectLst/>
                          <a:latin typeface="Arial" charset="0"/>
                        </a:rPr>
                        <a:t>(%)</a:t>
                      </a:r>
                    </a:p>
                    <a:p>
                      <a:pPr marL="0" marR="0" lvl="0" indent="0" algn="l" defTabSz="914400" rtl="0" eaLnBrk="0" fontAlgn="base" latinLnBrk="0" hangingPunct="0">
                        <a:lnSpc>
                          <a:spcPct val="100000"/>
                        </a:lnSpc>
                        <a:spcBef>
                          <a:spcPts val="0"/>
                        </a:spcBef>
                        <a:spcAft>
                          <a:spcPts val="0"/>
                        </a:spcAft>
                        <a:buClr>
                          <a:schemeClr val="tx2"/>
                        </a:buClr>
                        <a:buSzPct val="94000"/>
                        <a:buFontTx/>
                        <a:buNone/>
                        <a:tabLst/>
                      </a:pPr>
                      <a:r>
                        <a:rPr kumimoji="0" lang="en-US" sz="2000" b="1" i="0" u="none" strike="noStrike" cap="none" normalizeH="0" baseline="0" dirty="0" smtClean="0">
                          <a:ln>
                            <a:noFill/>
                          </a:ln>
                          <a:solidFill>
                            <a:schemeClr val="bg1"/>
                          </a:solidFill>
                          <a:effectLst/>
                          <a:latin typeface="Arial" charset="0"/>
                        </a:rPr>
                        <a:t>CCA Ph+</a:t>
                      </a: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Variant translocations</a:t>
                      </a: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rgbClr val="F09828"/>
                          </a:solidFill>
                          <a:effectLst/>
                          <a:latin typeface="Arial" charset="0"/>
                        </a:rPr>
                        <a:t>Relative </a:t>
                      </a:r>
                      <a:r>
                        <a:rPr kumimoji="0" lang="en-US" sz="2000" b="1" i="0" u="none" strike="noStrike" cap="none" normalizeH="0" baseline="0" dirty="0" smtClean="0">
                          <a:ln>
                            <a:noFill/>
                          </a:ln>
                          <a:solidFill>
                            <a:srgbClr val="F09828"/>
                          </a:solidFill>
                          <a:effectLst/>
                          <a:latin typeface="Arial" charset="0"/>
                        </a:rPr>
                        <a:t>Risk, </a:t>
                      </a:r>
                      <a:r>
                        <a:rPr kumimoji="0" lang="en-US" sz="2000" b="1" i="0" u="none" strike="noStrike" cap="none" normalizeH="0" baseline="0" dirty="0" smtClean="0">
                          <a:ln>
                            <a:noFill/>
                          </a:ln>
                          <a:solidFill>
                            <a:srgbClr val="F09828"/>
                          </a:solidFill>
                          <a:effectLst/>
                          <a:latin typeface="Arial" charset="0"/>
                        </a:rPr>
                        <a:t>n (%) </a:t>
                      </a:r>
                    </a:p>
                    <a:p>
                      <a:pPr marL="177800" marR="0" lvl="0" indent="-177800" algn="l" defTabSz="914400" rtl="0" eaLnBrk="0" fontAlgn="base" latinLnBrk="0" hangingPunct="0">
                        <a:lnSpc>
                          <a:spcPct val="100000"/>
                        </a:lnSpc>
                        <a:spcBef>
                          <a:spcPts val="0"/>
                        </a:spcBef>
                        <a:spcAft>
                          <a:spcPts val="0"/>
                        </a:spcAft>
                        <a:buClr>
                          <a:srgbClr val="F09828"/>
                        </a:buClr>
                        <a:buSzPct val="94000"/>
                        <a:buFont typeface="Arial" panose="020B0604020202020204" pitchFamily="34" charset="0"/>
                        <a:buChar char="•"/>
                        <a:tabLst/>
                      </a:pPr>
                      <a:r>
                        <a:rPr kumimoji="0" lang="en-US" sz="2000" b="1" i="0" u="none" strike="noStrike" cap="none" normalizeH="0" baseline="0" dirty="0" smtClean="0">
                          <a:ln>
                            <a:noFill/>
                          </a:ln>
                          <a:solidFill>
                            <a:schemeClr val="tx1"/>
                          </a:solidFill>
                          <a:effectLst/>
                          <a:latin typeface="Arial" charset="0"/>
                        </a:rPr>
                        <a:t> </a:t>
                      </a:r>
                      <a:r>
                        <a:rPr kumimoji="0" lang="en-US" sz="2000" b="1" i="0" u="none" strike="noStrike" cap="none" normalizeH="0" baseline="0" dirty="0" smtClean="0">
                          <a:ln>
                            <a:noFill/>
                          </a:ln>
                          <a:solidFill>
                            <a:schemeClr val="bg1"/>
                          </a:solidFill>
                          <a:effectLst/>
                          <a:latin typeface="Arial" charset="0"/>
                        </a:rPr>
                        <a:t>Low</a:t>
                      </a:r>
                    </a:p>
                    <a:p>
                      <a:pPr marL="177800" marR="0" lvl="0" indent="-177800" algn="l" defTabSz="914400" rtl="0" eaLnBrk="0" fontAlgn="base" latinLnBrk="0" hangingPunct="0">
                        <a:lnSpc>
                          <a:spcPct val="100000"/>
                        </a:lnSpc>
                        <a:spcBef>
                          <a:spcPts val="0"/>
                        </a:spcBef>
                        <a:spcAft>
                          <a:spcPts val="0"/>
                        </a:spcAft>
                        <a:buClr>
                          <a:srgbClr val="F09828"/>
                        </a:buClr>
                        <a:buSzPct val="94000"/>
                        <a:buFont typeface="Arial" panose="020B0604020202020204" pitchFamily="34" charset="0"/>
                        <a:buChar char="•"/>
                        <a:tabLst/>
                      </a:pPr>
                      <a:r>
                        <a:rPr kumimoji="0" lang="en-US" sz="2000" b="1" i="0" u="none" strike="noStrike" cap="none" normalizeH="0" baseline="0" dirty="0" smtClean="0">
                          <a:ln>
                            <a:noFill/>
                          </a:ln>
                          <a:solidFill>
                            <a:schemeClr val="bg1"/>
                          </a:solidFill>
                          <a:effectLst/>
                          <a:latin typeface="Arial" charset="0"/>
                        </a:rPr>
                        <a:t> Intermediate</a:t>
                      </a:r>
                    </a:p>
                    <a:p>
                      <a:pPr marL="177800" marR="0" lvl="0" indent="-177800" algn="l" defTabSz="914400" rtl="0" eaLnBrk="0" fontAlgn="base" latinLnBrk="0" hangingPunct="0">
                        <a:lnSpc>
                          <a:spcPct val="100000"/>
                        </a:lnSpc>
                        <a:spcBef>
                          <a:spcPts val="0"/>
                        </a:spcBef>
                        <a:spcAft>
                          <a:spcPts val="0"/>
                        </a:spcAft>
                        <a:buClr>
                          <a:srgbClr val="F09828"/>
                        </a:buClr>
                        <a:buSzPct val="94000"/>
                        <a:buFont typeface="Arial" panose="020B0604020202020204" pitchFamily="34" charset="0"/>
                        <a:buChar char="•"/>
                        <a:tabLst/>
                      </a:pPr>
                      <a:r>
                        <a:rPr kumimoji="0" lang="en-US" sz="2000" b="1" i="0" u="none" strike="noStrike" cap="none" normalizeH="0" baseline="0" dirty="0" smtClean="0">
                          <a:ln>
                            <a:noFill/>
                          </a:ln>
                          <a:solidFill>
                            <a:schemeClr val="bg1"/>
                          </a:solidFill>
                          <a:effectLst/>
                          <a:latin typeface="Arial" charset="0"/>
                        </a:rPr>
                        <a:t> High</a:t>
                      </a: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p>
                      <a:pPr marL="0" marR="0" lvl="0" indent="0" algn="l"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rgbClr val="F09828"/>
                          </a:solidFill>
                          <a:effectLst/>
                          <a:latin typeface="Arial" charset="0"/>
                          <a:cs typeface="Times New Roman" pitchFamily="18" charset="0"/>
                        </a:rPr>
                        <a:t>Months of follow-up</a:t>
                      </a:r>
                      <a:r>
                        <a:rPr kumimoji="0" lang="en-US" sz="2000" b="1" i="0" u="none" strike="noStrike" cap="none" normalizeH="0" baseline="0" dirty="0" smtClean="0">
                          <a:ln>
                            <a:noFill/>
                          </a:ln>
                          <a:solidFill>
                            <a:srgbClr val="F09828"/>
                          </a:solidFill>
                          <a:effectLst/>
                          <a:latin typeface="Arial" charset="0"/>
                          <a:cs typeface="Times New Roman" pitchFamily="18" charset="0"/>
                        </a:rPr>
                        <a:t>, </a:t>
                      </a:r>
                      <a:r>
                        <a:rPr kumimoji="0" lang="en-US" sz="2000" b="1" i="0" u="none" strike="noStrike" cap="none" normalizeH="0" baseline="0" dirty="0" smtClean="0">
                          <a:ln>
                            <a:noFill/>
                          </a:ln>
                          <a:solidFill>
                            <a:srgbClr val="F09828"/>
                          </a:solidFill>
                          <a:effectLst/>
                          <a:latin typeface="Arial" charset="0"/>
                          <a:cs typeface="Times New Roman" pitchFamily="18" charset="0"/>
                        </a:rPr>
                        <a:t>median (range</a:t>
                      </a:r>
                      <a:r>
                        <a:rPr kumimoji="0" lang="en-US" sz="2000" b="1" i="0" u="none" strike="noStrike" cap="none" normalizeH="0" baseline="0" dirty="0" smtClean="0">
                          <a:ln>
                            <a:noFill/>
                          </a:ln>
                          <a:solidFill>
                            <a:srgbClr val="F09828"/>
                          </a:solidFill>
                          <a:effectLst/>
                          <a:latin typeface="Arial" charset="0"/>
                          <a:cs typeface="Times New Roman" pitchFamily="18" charset="0"/>
                        </a:rPr>
                        <a:t>)</a:t>
                      </a:r>
                    </a:p>
                  </a:txBody>
                  <a:tcPr marL="101585" marR="101585" marT="31200" marB="31200"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Tx/>
                        <a:buSzPct val="94000"/>
                        <a:buFont typeface="Wingdings" pitchFamily="2" charset="2"/>
                        <a:buNone/>
                        <a:tabLst/>
                      </a:pPr>
                      <a:r>
                        <a:rPr kumimoji="0" lang="en-US" sz="2000" b="1" i="0" u="none" strike="noStrike" cap="none" normalizeH="0" baseline="0" dirty="0" smtClean="0">
                          <a:ln>
                            <a:noFill/>
                          </a:ln>
                          <a:solidFill>
                            <a:schemeClr val="tx1"/>
                          </a:solidFill>
                          <a:effectLst/>
                          <a:latin typeface="Arial" pitchFamily="34" charset="0"/>
                          <a:cs typeface="Times New Roman" pitchFamily="18" charset="0"/>
                        </a:rPr>
                        <a:t> </a:t>
                      </a:r>
                      <a:r>
                        <a:rPr kumimoji="0" lang="en-US" sz="2000" b="1" i="0" u="none" strike="noStrike" cap="none" normalizeH="0" baseline="0" dirty="0" smtClean="0">
                          <a:ln>
                            <a:noFill/>
                          </a:ln>
                          <a:solidFill>
                            <a:schemeClr val="bg1"/>
                          </a:solidFill>
                          <a:effectLst/>
                          <a:latin typeface="Arial" pitchFamily="34" charset="0"/>
                          <a:cs typeface="Times New Roman" pitchFamily="18" charset="0"/>
                        </a:rPr>
                        <a:t>50 (18-85)</a:t>
                      </a:r>
                    </a:p>
                    <a:p>
                      <a:pPr marL="0" marR="0" lvl="0" indent="0" algn="ctr" defTabSz="914400" rtl="0" eaLnBrk="0" fontAlgn="base" latinLnBrk="0" hangingPunct="0">
                        <a:lnSpc>
                          <a:spcPct val="100000"/>
                        </a:lnSpc>
                        <a:spcBef>
                          <a:spcPts val="0"/>
                        </a:spcBef>
                        <a:spcAft>
                          <a:spcPts val="0"/>
                        </a:spcAft>
                        <a:buClrTx/>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pitchFamily="34" charset="0"/>
                          <a:cs typeface="Times New Roman" pitchFamily="18" charset="0"/>
                        </a:rPr>
                        <a:t>25 (19)</a:t>
                      </a:r>
                      <a:endParaRPr kumimoji="0" lang="en-US" sz="2000" b="1" i="0" u="none" strike="noStrike" cap="none" normalizeH="0" baseline="0" dirty="0" smtClean="0">
                        <a:ln>
                          <a:noFill/>
                        </a:ln>
                        <a:solidFill>
                          <a:schemeClr val="bg1"/>
                        </a:solidFill>
                        <a:effectLst/>
                        <a:latin typeface="Arial" pitchFamily="34"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it-IT" sz="2000" b="1" i="0" u="none" strike="noStrike" cap="none" normalizeH="0" baseline="0" dirty="0" smtClean="0">
                        <a:ln>
                          <a:noFill/>
                        </a:ln>
                        <a:solidFill>
                          <a:schemeClr val="bg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86 (66)</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en-US" sz="2000" b="1" i="0" u="none" strike="noStrike" cap="none" normalizeH="0" baseline="0" dirty="0" smtClean="0">
                        <a:ln>
                          <a:noFill/>
                        </a:ln>
                        <a:solidFill>
                          <a:schemeClr val="bg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en-US" sz="2000" b="1" i="0" u="none" strike="noStrike" cap="none" normalizeH="0" baseline="0" dirty="0" smtClean="0">
                        <a:ln>
                          <a:noFill/>
                        </a:ln>
                        <a:solidFill>
                          <a:schemeClr val="bg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7 (5)</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it-IT" sz="2000" b="1" i="0" u="none" strike="noStrike" cap="none" normalizeH="0" baseline="0" dirty="0" smtClean="0">
                          <a:ln>
                            <a:noFill/>
                          </a:ln>
                          <a:solidFill>
                            <a:schemeClr val="bg1"/>
                          </a:solidFill>
                          <a:effectLst/>
                          <a:latin typeface="Arial" charset="0"/>
                        </a:rPr>
                        <a:t>9 (7)</a:t>
                      </a:r>
                      <a:endParaRPr kumimoji="0" lang="en-US" sz="2000" b="1" i="0" u="none" strike="noStrike" cap="none" normalizeH="0" baseline="0" dirty="0" smtClean="0">
                        <a:ln>
                          <a:noFill/>
                        </a:ln>
                        <a:solidFill>
                          <a:schemeClr val="bg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en-US" sz="20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err="1" smtClean="0">
                          <a:ln>
                            <a:noFill/>
                          </a:ln>
                          <a:solidFill>
                            <a:srgbClr val="F09828"/>
                          </a:solidFill>
                          <a:effectLst/>
                          <a:latin typeface="Arial" charset="0"/>
                        </a:rPr>
                        <a:t>Sokal</a:t>
                      </a:r>
                      <a:r>
                        <a:rPr kumimoji="0" lang="en-US" sz="2000" b="1" i="0" u="none" strike="noStrike" cap="none" normalizeH="0" baseline="0" dirty="0" smtClean="0">
                          <a:ln>
                            <a:noFill/>
                          </a:ln>
                          <a:solidFill>
                            <a:srgbClr val="F09828"/>
                          </a:solidFill>
                          <a:effectLst/>
                          <a:latin typeface="Arial" charset="0"/>
                        </a:rPr>
                        <a:t>       </a:t>
                      </a:r>
                      <a:r>
                        <a:rPr kumimoji="0" lang="en-US" sz="2000" b="1" i="0" u="none" strike="noStrike" cap="none" normalizeH="0" baseline="0" dirty="0" err="1" smtClean="0">
                          <a:ln>
                            <a:noFill/>
                          </a:ln>
                          <a:solidFill>
                            <a:srgbClr val="F09828"/>
                          </a:solidFill>
                          <a:effectLst/>
                          <a:latin typeface="Arial" charset="0"/>
                        </a:rPr>
                        <a:t>Hasford</a:t>
                      </a:r>
                      <a:r>
                        <a:rPr kumimoji="0" lang="en-US" sz="2000" b="1" i="0" u="none" strike="noStrike" cap="none" normalizeH="0" baseline="0" dirty="0" smtClean="0">
                          <a:ln>
                            <a:noFill/>
                          </a:ln>
                          <a:solidFill>
                            <a:srgbClr val="F09828"/>
                          </a:solidFill>
                          <a:effectLst/>
                          <a:latin typeface="Arial" charset="0"/>
                        </a:rPr>
                        <a:t>    EUTOS          </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56 (43)      65 (50)    120 (92)   </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 48 (37)      58 (45)          - 333  </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r>
                        <a:rPr kumimoji="0" lang="en-US" sz="2000" b="1" i="0" u="none" strike="noStrike" cap="none" normalizeH="0" baseline="0" dirty="0" smtClean="0">
                          <a:ln>
                            <a:noFill/>
                          </a:ln>
                          <a:solidFill>
                            <a:schemeClr val="bg1"/>
                          </a:solidFill>
                          <a:effectLst/>
                          <a:latin typeface="Arial" charset="0"/>
                        </a:rPr>
                        <a:t> 26 (20)        7 (5)         10 (8)3 </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pPr>
                      <a:endParaRPr kumimoji="0" lang="it-IT" sz="20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r>
                        <a:rPr kumimoji="0" lang="en-US" sz="2000" b="1" i="0" u="none" strike="noStrike" cap="none" normalizeH="0" baseline="0" dirty="0" smtClean="0">
                          <a:ln>
                            <a:noFill/>
                          </a:ln>
                          <a:solidFill>
                            <a:srgbClr val="F09828"/>
                          </a:solidFill>
                          <a:effectLst/>
                          <a:latin typeface="Arial" charset="0"/>
                          <a:cs typeface="Times New Roman" pitchFamily="18" charset="0"/>
                        </a:rPr>
                        <a:t> 24 (18-36)</a:t>
                      </a: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endParaRPr kumimoji="0" lang="en-US" sz="2000" b="1" i="0" u="none" strike="noStrike" cap="none" normalizeH="0" baseline="0" dirty="0" smtClean="0">
                        <a:ln>
                          <a:noFill/>
                        </a:ln>
                        <a:solidFill>
                          <a:srgbClr val="C00000"/>
                        </a:solidFill>
                        <a:effectLst/>
                        <a:latin typeface="Arial" charset="0"/>
                        <a:cs typeface="Times New Roman" pitchFamily="18" charset="0"/>
                      </a:endParaRPr>
                    </a:p>
                    <a:p>
                      <a:pPr marL="0" marR="0" lvl="0" indent="0" algn="ctr" defTabSz="914400" rtl="0" eaLnBrk="0" fontAlgn="base" latinLnBrk="0" hangingPunct="0">
                        <a:lnSpc>
                          <a:spcPct val="100000"/>
                        </a:lnSpc>
                        <a:spcBef>
                          <a:spcPts val="0"/>
                        </a:spcBef>
                        <a:spcAft>
                          <a:spcPts val="0"/>
                        </a:spcAft>
                        <a:buClr>
                          <a:schemeClr val="tx2"/>
                        </a:buClr>
                        <a:buSzPct val="94000"/>
                        <a:buFont typeface="Wingdings" pitchFamily="2" charset="2"/>
                        <a:buNone/>
                        <a:tabLst/>
                        <a:defRPr/>
                      </a:pPr>
                      <a:endParaRPr kumimoji="0" lang="en-US" sz="2000" b="1" i="0" u="none" strike="noStrike" cap="none" normalizeH="0" baseline="0" dirty="0" smtClean="0">
                        <a:ln>
                          <a:noFill/>
                        </a:ln>
                        <a:solidFill>
                          <a:schemeClr val="tx1"/>
                        </a:solidFill>
                        <a:effectLst/>
                        <a:latin typeface="Arial" charset="0"/>
                        <a:cs typeface="Times New Roman" pitchFamily="18" charset="0"/>
                      </a:endParaRPr>
                    </a:p>
                  </a:txBody>
                  <a:tcPr marL="101585" marR="101585" marT="31200" marB="31200" horzOverflow="overflow">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a:noFill/>
                    </a:lnTlToBr>
                    <a:lnBlToTr>
                      <a:noFill/>
                    </a:lnBlToTr>
                    <a:noFill/>
                  </a:tcPr>
                </a:tc>
              </a:tr>
            </a:tbl>
          </a:graphicData>
        </a:graphic>
      </p:graphicFrame>
      <p:sp>
        <p:nvSpPr>
          <p:cNvPr id="11" name="TextBox 10"/>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23528" y="482189"/>
            <a:ext cx="8458200" cy="1323439"/>
          </a:xfrm>
          <a:prstGeom prst="rect">
            <a:avLst/>
          </a:prstGeom>
          <a:noFill/>
          <a:ln w="9525">
            <a:noFill/>
            <a:miter lim="800000"/>
            <a:headEnd/>
            <a:tailEnd/>
          </a:ln>
        </p:spPr>
        <p:txBody>
          <a:bodyPr>
            <a:spAutoFit/>
          </a:bodyPr>
          <a:lstStyle/>
          <a:p>
            <a:pPr algn="ctr" eaLnBrk="0" hangingPunct="0"/>
            <a:r>
              <a:rPr lang="it-IT" sz="3600" b="1" dirty="0" smtClean="0">
                <a:solidFill>
                  <a:srgbClr val="F09828"/>
                </a:solidFill>
                <a:ea typeface="Arial Unicode MS" pitchFamily="34" charset="-128"/>
                <a:cs typeface="Arial Unicode MS" pitchFamily="34" charset="-128"/>
              </a:rPr>
              <a:t>Sensitivity</a:t>
            </a:r>
          </a:p>
          <a:p>
            <a:pPr eaLnBrk="0" hangingPunct="0">
              <a:lnSpc>
                <a:spcPct val="200000"/>
              </a:lnSpc>
            </a:pPr>
            <a:r>
              <a:rPr lang="it-IT" sz="2200" b="1" dirty="0" smtClean="0">
                <a:solidFill>
                  <a:schemeClr val="bg1"/>
                </a:solidFill>
                <a:ea typeface="Arial Unicode MS" pitchFamily="34" charset="-128"/>
                <a:cs typeface="Arial Unicode MS" pitchFamily="34" charset="-128"/>
              </a:rPr>
              <a:t>Samples with BCR-ABL ratio &lt;0.1% IS</a:t>
            </a:r>
            <a:endParaRPr lang="it-IT" sz="2200" b="1" dirty="0">
              <a:solidFill>
                <a:schemeClr val="bg1"/>
              </a:solidFill>
              <a:ea typeface="Arial Unicode MS" pitchFamily="34" charset="-128"/>
              <a:cs typeface="Arial Unicode MS" pitchFamily="34" charset="-128"/>
            </a:endParaRPr>
          </a:p>
        </p:txBody>
      </p:sp>
      <p:graphicFrame>
        <p:nvGraphicFramePr>
          <p:cNvPr id="12" name="Tabella 11"/>
          <p:cNvGraphicFramePr>
            <a:graphicFrameLocks noGrp="1"/>
          </p:cNvGraphicFramePr>
          <p:nvPr>
            <p:extLst>
              <p:ext uri="{D42A27DB-BD31-4B8C-83A1-F6EECF244321}">
                <p14:modId xmlns:p14="http://schemas.microsoft.com/office/powerpoint/2010/main" val="3106941996"/>
              </p:ext>
            </p:extLst>
          </p:nvPr>
        </p:nvGraphicFramePr>
        <p:xfrm>
          <a:off x="642910" y="1840265"/>
          <a:ext cx="7786742" cy="2308815"/>
        </p:xfrm>
        <a:graphic>
          <a:graphicData uri="http://schemas.openxmlformats.org/drawingml/2006/table">
            <a:tbl>
              <a:tblPr firstRow="1" bandRow="1"/>
              <a:tblGrid>
                <a:gridCol w="4083956"/>
                <a:gridCol w="3702786"/>
              </a:tblGrid>
              <a:tr h="461763">
                <a:tc>
                  <a:txBody>
                    <a:bodyPr/>
                    <a:lstStyle>
                      <a:defPPr>
                        <a:defRPr lang="de-DE"/>
                      </a:defPPr>
                      <a:lvl1pPr marL="0" algn="l" defTabSz="5074740" rtl="0" eaLnBrk="1" latinLnBrk="0" hangingPunct="1">
                        <a:defRPr sz="10000" b="1" kern="1200">
                          <a:solidFill>
                            <a:schemeClr val="lt1"/>
                          </a:solidFill>
                          <a:latin typeface="Times New Roman"/>
                          <a:cs typeface="Lucida Sans Unicode"/>
                        </a:defRPr>
                      </a:lvl1pPr>
                      <a:lvl2pPr marL="2537369" algn="l" defTabSz="5074740" rtl="0" eaLnBrk="1" latinLnBrk="0" hangingPunct="1">
                        <a:defRPr sz="10000" b="1" kern="1200">
                          <a:solidFill>
                            <a:schemeClr val="lt1"/>
                          </a:solidFill>
                          <a:latin typeface="Times New Roman"/>
                          <a:cs typeface="Lucida Sans Unicode"/>
                        </a:defRPr>
                      </a:lvl2pPr>
                      <a:lvl3pPr marL="5074740" algn="l" defTabSz="5074740" rtl="0" eaLnBrk="1" latinLnBrk="0" hangingPunct="1">
                        <a:defRPr sz="10000" b="1" kern="1200">
                          <a:solidFill>
                            <a:schemeClr val="lt1"/>
                          </a:solidFill>
                          <a:latin typeface="Times New Roman"/>
                          <a:cs typeface="Lucida Sans Unicode"/>
                        </a:defRPr>
                      </a:lvl3pPr>
                      <a:lvl4pPr marL="7612109" algn="l" defTabSz="5074740" rtl="0" eaLnBrk="1" latinLnBrk="0" hangingPunct="1">
                        <a:defRPr sz="10000" b="1" kern="1200">
                          <a:solidFill>
                            <a:schemeClr val="lt1"/>
                          </a:solidFill>
                          <a:latin typeface="Times New Roman"/>
                          <a:cs typeface="Lucida Sans Unicode"/>
                        </a:defRPr>
                      </a:lvl4pPr>
                      <a:lvl5pPr marL="10149478" algn="l" defTabSz="5074740" rtl="0" eaLnBrk="1" latinLnBrk="0" hangingPunct="1">
                        <a:defRPr sz="10000" b="1" kern="1200">
                          <a:solidFill>
                            <a:schemeClr val="lt1"/>
                          </a:solidFill>
                          <a:latin typeface="Times New Roman"/>
                          <a:cs typeface="Lucida Sans Unicode"/>
                        </a:defRPr>
                      </a:lvl5pPr>
                      <a:lvl6pPr marL="12686847" algn="l" defTabSz="5074740" rtl="0" eaLnBrk="1" latinLnBrk="0" hangingPunct="1">
                        <a:defRPr sz="10000" b="1" kern="1200">
                          <a:solidFill>
                            <a:schemeClr val="lt1"/>
                          </a:solidFill>
                          <a:latin typeface="Times New Roman"/>
                          <a:cs typeface="Lucida Sans Unicode"/>
                        </a:defRPr>
                      </a:lvl6pPr>
                      <a:lvl7pPr marL="15224218" algn="l" defTabSz="5074740" rtl="0" eaLnBrk="1" latinLnBrk="0" hangingPunct="1">
                        <a:defRPr sz="10000" b="1" kern="1200">
                          <a:solidFill>
                            <a:schemeClr val="lt1"/>
                          </a:solidFill>
                          <a:latin typeface="Times New Roman"/>
                          <a:cs typeface="Lucida Sans Unicode"/>
                        </a:defRPr>
                      </a:lvl7pPr>
                      <a:lvl8pPr marL="17761587" algn="l" defTabSz="5074740" rtl="0" eaLnBrk="1" latinLnBrk="0" hangingPunct="1">
                        <a:defRPr sz="10000" b="1" kern="1200">
                          <a:solidFill>
                            <a:schemeClr val="lt1"/>
                          </a:solidFill>
                          <a:latin typeface="Times New Roman"/>
                          <a:cs typeface="Lucida Sans Unicode"/>
                        </a:defRPr>
                      </a:lvl8pPr>
                      <a:lvl9pPr marL="20298956" algn="l" defTabSz="5074740" rtl="0" eaLnBrk="1" latinLnBrk="0" hangingPunct="1">
                        <a:defRPr sz="10000" b="1" kern="1200">
                          <a:solidFill>
                            <a:schemeClr val="lt1"/>
                          </a:solidFill>
                          <a:latin typeface="Times New Roman"/>
                          <a:cs typeface="Lucida Sans Unicode"/>
                        </a:defRPr>
                      </a:lvl9pPr>
                    </a:lstStyle>
                    <a:p>
                      <a:pPr algn="l"/>
                      <a:r>
                        <a:rPr lang="it-IT" sz="2200" b="1" dirty="0" smtClean="0">
                          <a:solidFill>
                            <a:schemeClr val="tx1"/>
                          </a:solidFill>
                          <a:latin typeface="Arial" pitchFamily="34" charset="0"/>
                          <a:cs typeface="Arial" pitchFamily="34" charset="0"/>
                        </a:rPr>
                        <a:t>Number of ABL </a:t>
                      </a:r>
                      <a:r>
                        <a:rPr lang="it-IT" sz="2200" b="1" dirty="0" smtClean="0">
                          <a:solidFill>
                            <a:schemeClr val="tx1"/>
                          </a:solidFill>
                          <a:latin typeface="Arial" pitchFamily="34" charset="0"/>
                          <a:cs typeface="Arial" pitchFamily="34" charset="0"/>
                        </a:rPr>
                        <a:t>Copies</a:t>
                      </a:r>
                      <a:endParaRPr lang="it-IT" sz="2200" b="1" dirty="0">
                        <a:solidFill>
                          <a:schemeClr val="tx1"/>
                        </a:solidFill>
                        <a:latin typeface="Arial" pitchFamily="34" charset="0"/>
                        <a:cs typeface="Arial" pitchFamily="34" charset="0"/>
                      </a:endParaRPr>
                    </a:p>
                  </a:txBody>
                  <a:tcPr marL="91439" marR="91439" anchor="ctr">
                    <a:lnL w="12700" cap="flat" cmpd="sng" algn="ctr">
                      <a:no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c>
                  <a:txBody>
                    <a:bodyPr/>
                    <a:lstStyle>
                      <a:defPPr>
                        <a:defRPr lang="de-DE"/>
                      </a:defPPr>
                      <a:lvl1pPr marL="0" algn="l" defTabSz="5074740" rtl="0" eaLnBrk="1" latinLnBrk="0" hangingPunct="1">
                        <a:defRPr sz="10000" b="1" kern="1200">
                          <a:solidFill>
                            <a:schemeClr val="lt1"/>
                          </a:solidFill>
                          <a:latin typeface="Times New Roman"/>
                          <a:cs typeface="Lucida Sans Unicode"/>
                        </a:defRPr>
                      </a:lvl1pPr>
                      <a:lvl2pPr marL="2537369" algn="l" defTabSz="5074740" rtl="0" eaLnBrk="1" latinLnBrk="0" hangingPunct="1">
                        <a:defRPr sz="10000" b="1" kern="1200">
                          <a:solidFill>
                            <a:schemeClr val="lt1"/>
                          </a:solidFill>
                          <a:latin typeface="Times New Roman"/>
                          <a:cs typeface="Lucida Sans Unicode"/>
                        </a:defRPr>
                      </a:lvl2pPr>
                      <a:lvl3pPr marL="5074740" algn="l" defTabSz="5074740" rtl="0" eaLnBrk="1" latinLnBrk="0" hangingPunct="1">
                        <a:defRPr sz="10000" b="1" kern="1200">
                          <a:solidFill>
                            <a:schemeClr val="lt1"/>
                          </a:solidFill>
                          <a:latin typeface="Times New Roman"/>
                          <a:cs typeface="Lucida Sans Unicode"/>
                        </a:defRPr>
                      </a:lvl3pPr>
                      <a:lvl4pPr marL="7612109" algn="l" defTabSz="5074740" rtl="0" eaLnBrk="1" latinLnBrk="0" hangingPunct="1">
                        <a:defRPr sz="10000" b="1" kern="1200">
                          <a:solidFill>
                            <a:schemeClr val="lt1"/>
                          </a:solidFill>
                          <a:latin typeface="Times New Roman"/>
                          <a:cs typeface="Lucida Sans Unicode"/>
                        </a:defRPr>
                      </a:lvl4pPr>
                      <a:lvl5pPr marL="10149478" algn="l" defTabSz="5074740" rtl="0" eaLnBrk="1" latinLnBrk="0" hangingPunct="1">
                        <a:defRPr sz="10000" b="1" kern="1200">
                          <a:solidFill>
                            <a:schemeClr val="lt1"/>
                          </a:solidFill>
                          <a:latin typeface="Times New Roman"/>
                          <a:cs typeface="Lucida Sans Unicode"/>
                        </a:defRPr>
                      </a:lvl5pPr>
                      <a:lvl6pPr marL="12686847" algn="l" defTabSz="5074740" rtl="0" eaLnBrk="1" latinLnBrk="0" hangingPunct="1">
                        <a:defRPr sz="10000" b="1" kern="1200">
                          <a:solidFill>
                            <a:schemeClr val="lt1"/>
                          </a:solidFill>
                          <a:latin typeface="Times New Roman"/>
                          <a:cs typeface="Lucida Sans Unicode"/>
                        </a:defRPr>
                      </a:lvl6pPr>
                      <a:lvl7pPr marL="15224218" algn="l" defTabSz="5074740" rtl="0" eaLnBrk="1" latinLnBrk="0" hangingPunct="1">
                        <a:defRPr sz="10000" b="1" kern="1200">
                          <a:solidFill>
                            <a:schemeClr val="lt1"/>
                          </a:solidFill>
                          <a:latin typeface="Times New Roman"/>
                          <a:cs typeface="Lucida Sans Unicode"/>
                        </a:defRPr>
                      </a:lvl7pPr>
                      <a:lvl8pPr marL="17761587" algn="l" defTabSz="5074740" rtl="0" eaLnBrk="1" latinLnBrk="0" hangingPunct="1">
                        <a:defRPr sz="10000" b="1" kern="1200">
                          <a:solidFill>
                            <a:schemeClr val="lt1"/>
                          </a:solidFill>
                          <a:latin typeface="Times New Roman"/>
                          <a:cs typeface="Lucida Sans Unicode"/>
                        </a:defRPr>
                      </a:lvl8pPr>
                      <a:lvl9pPr marL="20298956" algn="l" defTabSz="5074740" rtl="0" eaLnBrk="1" latinLnBrk="0" hangingPunct="1">
                        <a:defRPr sz="10000" b="1" kern="1200">
                          <a:solidFill>
                            <a:schemeClr val="lt1"/>
                          </a:solidFill>
                          <a:latin typeface="Times New Roman"/>
                          <a:cs typeface="Lucida Sans Unicode"/>
                        </a:defRPr>
                      </a:lvl9pPr>
                    </a:lstStyle>
                    <a:p>
                      <a:pPr algn="ctr"/>
                      <a:r>
                        <a:rPr lang="it-IT" sz="2200" dirty="0" smtClean="0">
                          <a:solidFill>
                            <a:schemeClr val="tx1"/>
                          </a:solidFill>
                          <a:latin typeface="Arial" pitchFamily="34" charset="0"/>
                          <a:cs typeface="Arial" pitchFamily="34" charset="0"/>
                        </a:rPr>
                        <a:t>Percentage</a:t>
                      </a:r>
                      <a:r>
                        <a:rPr lang="it-IT" sz="2200" baseline="0" dirty="0" smtClean="0">
                          <a:solidFill>
                            <a:schemeClr val="tx1"/>
                          </a:solidFill>
                          <a:latin typeface="Arial" pitchFamily="34" charset="0"/>
                          <a:cs typeface="Arial" pitchFamily="34" charset="0"/>
                        </a:rPr>
                        <a:t> of </a:t>
                      </a:r>
                      <a:r>
                        <a:rPr lang="it-IT" sz="2200" baseline="0" dirty="0" smtClean="0">
                          <a:solidFill>
                            <a:schemeClr val="tx1"/>
                          </a:solidFill>
                          <a:latin typeface="Arial" pitchFamily="34" charset="0"/>
                          <a:cs typeface="Arial" pitchFamily="34" charset="0"/>
                        </a:rPr>
                        <a:t>Samples</a:t>
                      </a:r>
                      <a:endParaRPr lang="it-IT" sz="2200" dirty="0">
                        <a:solidFill>
                          <a:schemeClr val="tx1"/>
                        </a:solidFill>
                        <a:latin typeface="Arial" pitchFamily="34" charset="0"/>
                        <a:cs typeface="Arial" pitchFamily="34" charset="0"/>
                      </a:endParaRPr>
                    </a:p>
                  </a:txBody>
                  <a:tcPr marL="91439" marR="91439" anchor="ctr">
                    <a:lnL w="12700" cmpd="sng">
                      <a:noFill/>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9CCFF"/>
                    </a:solidFill>
                  </a:tcPr>
                </a:tc>
              </a:tr>
              <a:tr h="461763">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l"/>
                      <a:r>
                        <a:rPr lang="it-IT" sz="2200" b="0" dirty="0" smtClean="0">
                          <a:solidFill>
                            <a:schemeClr val="bg1"/>
                          </a:solidFill>
                          <a:latin typeface="Arial" pitchFamily="34" charset="0"/>
                          <a:cs typeface="Arial" pitchFamily="34" charset="0"/>
                        </a:rPr>
                        <a:t>&lt;</a:t>
                      </a:r>
                      <a:r>
                        <a:rPr lang="it-IT" sz="2200" b="0" baseline="0" dirty="0" smtClean="0">
                          <a:solidFill>
                            <a:schemeClr val="bg1"/>
                          </a:solidFill>
                          <a:latin typeface="Arial" pitchFamily="34" charset="0"/>
                          <a:cs typeface="Arial" pitchFamily="34" charset="0"/>
                        </a:rPr>
                        <a:t>10.000 </a:t>
                      </a:r>
                      <a:r>
                        <a:rPr lang="it-IT" sz="2200" b="0" baseline="0" dirty="0" smtClean="0">
                          <a:solidFill>
                            <a:schemeClr val="bg1"/>
                          </a:solidFill>
                          <a:latin typeface="Arial" pitchFamily="34" charset="0"/>
                          <a:cs typeface="Arial" pitchFamily="34" charset="0"/>
                        </a:rPr>
                        <a:t>(MR</a:t>
                      </a:r>
                      <a:r>
                        <a:rPr lang="it-IT" sz="2200" b="0" baseline="30000" dirty="0" smtClean="0">
                          <a:solidFill>
                            <a:schemeClr val="bg1"/>
                          </a:solidFill>
                          <a:latin typeface="Arial" pitchFamily="34" charset="0"/>
                          <a:cs typeface="Arial" pitchFamily="34" charset="0"/>
                        </a:rPr>
                        <a:t>3.0</a:t>
                      </a:r>
                      <a:r>
                        <a:rPr lang="it-IT" sz="2200" b="0" baseline="0" dirty="0" smtClean="0">
                          <a:solidFill>
                            <a:schemeClr val="bg1"/>
                          </a:solidFill>
                          <a:latin typeface="Arial" pitchFamily="34" charset="0"/>
                          <a:cs typeface="Arial" pitchFamily="34" charset="0"/>
                        </a:rPr>
                        <a:t>)</a:t>
                      </a:r>
                      <a:endParaRPr lang="it-IT" sz="2200" b="0" dirty="0">
                        <a:solidFill>
                          <a:schemeClr val="bg1"/>
                        </a:solidFill>
                        <a:latin typeface="Arial" pitchFamily="34" charset="0"/>
                        <a:cs typeface="Arial" pitchFamily="34" charset="0"/>
                      </a:endParaRPr>
                    </a:p>
                  </a:txBody>
                  <a:tcPr marL="91439" marR="91439" anchor="ctr">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ctr"/>
                      <a:r>
                        <a:rPr lang="it-IT" sz="2200" b="0" dirty="0" smtClean="0">
                          <a:solidFill>
                            <a:schemeClr val="bg1"/>
                          </a:solidFill>
                          <a:latin typeface="Arial" pitchFamily="34" charset="0"/>
                          <a:cs typeface="Arial" pitchFamily="34" charset="0"/>
                        </a:rPr>
                        <a:t>10%</a:t>
                      </a:r>
                      <a:endParaRPr lang="it-IT" sz="2200" b="0" dirty="0">
                        <a:solidFill>
                          <a:schemeClr val="bg1"/>
                        </a:solidFill>
                        <a:latin typeface="Arial" pitchFamily="34" charset="0"/>
                        <a:cs typeface="Arial" pitchFamily="34" charset="0"/>
                      </a:endParaRPr>
                    </a:p>
                  </a:txBody>
                  <a:tcPr marL="91439" marR="91439" anchor="ctr">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461763">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l"/>
                      <a:r>
                        <a:rPr lang="it-IT" sz="2200" b="0" dirty="0" smtClean="0">
                          <a:solidFill>
                            <a:schemeClr val="bg1"/>
                          </a:solidFill>
                          <a:latin typeface="Arial" pitchFamily="34" charset="0"/>
                          <a:cs typeface="Arial" pitchFamily="34" charset="0"/>
                        </a:rPr>
                        <a:t>10.000 - 31.999</a:t>
                      </a:r>
                      <a:r>
                        <a:rPr lang="it-IT" sz="2200" b="0" baseline="0" dirty="0" smtClean="0">
                          <a:solidFill>
                            <a:schemeClr val="bg1"/>
                          </a:solidFill>
                          <a:latin typeface="Arial" pitchFamily="34" charset="0"/>
                          <a:cs typeface="Arial" pitchFamily="34" charset="0"/>
                        </a:rPr>
                        <a:t> (MR</a:t>
                      </a:r>
                      <a:r>
                        <a:rPr lang="it-IT" sz="2200" b="0" baseline="30000" dirty="0" smtClean="0">
                          <a:solidFill>
                            <a:schemeClr val="bg1"/>
                          </a:solidFill>
                          <a:latin typeface="Arial" pitchFamily="34" charset="0"/>
                          <a:cs typeface="Arial" pitchFamily="34" charset="0"/>
                        </a:rPr>
                        <a:t>4.0</a:t>
                      </a:r>
                      <a:r>
                        <a:rPr lang="it-IT" sz="2200" b="0" baseline="0" dirty="0" smtClean="0">
                          <a:solidFill>
                            <a:schemeClr val="bg1"/>
                          </a:solidFill>
                          <a:latin typeface="Arial" pitchFamily="34" charset="0"/>
                          <a:cs typeface="Arial" pitchFamily="34" charset="0"/>
                        </a:rPr>
                        <a:t>)</a:t>
                      </a:r>
                      <a:endParaRPr lang="it-IT" sz="2200" b="0" dirty="0">
                        <a:solidFill>
                          <a:schemeClr val="bg1"/>
                        </a:solidFill>
                        <a:latin typeface="Arial" pitchFamily="34" charset="0"/>
                        <a:cs typeface="Arial" pitchFamily="34" charset="0"/>
                      </a:endParaRPr>
                    </a:p>
                  </a:txBody>
                  <a:tcPr marL="91439" marR="91439"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ctr"/>
                      <a:r>
                        <a:rPr lang="it-IT" sz="2200" b="0" dirty="0" smtClean="0">
                          <a:solidFill>
                            <a:schemeClr val="bg1"/>
                          </a:solidFill>
                          <a:latin typeface="Arial" pitchFamily="34" charset="0"/>
                          <a:cs typeface="Arial" pitchFamily="34" charset="0"/>
                        </a:rPr>
                        <a:t>52%</a:t>
                      </a:r>
                      <a:endParaRPr lang="it-IT" sz="2200" b="0" dirty="0">
                        <a:solidFill>
                          <a:schemeClr val="bg1"/>
                        </a:solidFill>
                        <a:latin typeface="Arial" pitchFamily="34" charset="0"/>
                        <a:cs typeface="Arial" pitchFamily="34" charset="0"/>
                      </a:endParaRPr>
                    </a:p>
                  </a:txBody>
                  <a:tcPr marL="91439" marR="9143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61763">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l"/>
                      <a:r>
                        <a:rPr lang="it-IT" sz="2200" b="0" dirty="0" smtClean="0">
                          <a:solidFill>
                            <a:schemeClr val="bg1"/>
                          </a:solidFill>
                          <a:latin typeface="Arial" pitchFamily="34" charset="0"/>
                          <a:cs typeface="Arial" pitchFamily="34" charset="0"/>
                        </a:rPr>
                        <a:t>32.000 - 99.999 (MR</a:t>
                      </a:r>
                      <a:r>
                        <a:rPr lang="it-IT" sz="2200" b="0" baseline="30000" dirty="0" smtClean="0">
                          <a:solidFill>
                            <a:schemeClr val="bg1"/>
                          </a:solidFill>
                          <a:latin typeface="Arial" pitchFamily="34" charset="0"/>
                          <a:cs typeface="Arial" pitchFamily="34" charset="0"/>
                        </a:rPr>
                        <a:t>4.5</a:t>
                      </a:r>
                      <a:r>
                        <a:rPr lang="it-IT" sz="2200" b="0" dirty="0" smtClean="0">
                          <a:solidFill>
                            <a:schemeClr val="bg1"/>
                          </a:solidFill>
                          <a:latin typeface="Arial" pitchFamily="34" charset="0"/>
                          <a:cs typeface="Arial" pitchFamily="34" charset="0"/>
                        </a:rPr>
                        <a:t>)</a:t>
                      </a:r>
                      <a:endParaRPr lang="it-IT" sz="2200" b="0" dirty="0">
                        <a:solidFill>
                          <a:schemeClr val="bg1"/>
                        </a:solidFill>
                        <a:latin typeface="Arial" pitchFamily="34" charset="0"/>
                        <a:cs typeface="Arial" pitchFamily="34" charset="0"/>
                      </a:endParaRPr>
                    </a:p>
                  </a:txBody>
                  <a:tcPr marL="91439" marR="91439"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ctr"/>
                      <a:r>
                        <a:rPr lang="it-IT" sz="2200" b="0" dirty="0" smtClean="0">
                          <a:solidFill>
                            <a:schemeClr val="bg1"/>
                          </a:solidFill>
                          <a:latin typeface="Arial" pitchFamily="34" charset="0"/>
                          <a:cs typeface="Arial" pitchFamily="34" charset="0"/>
                        </a:rPr>
                        <a:t>27%</a:t>
                      </a:r>
                      <a:endParaRPr lang="it-IT" sz="2200" b="0" dirty="0">
                        <a:solidFill>
                          <a:schemeClr val="bg1"/>
                        </a:solidFill>
                        <a:latin typeface="Arial" pitchFamily="34" charset="0"/>
                        <a:cs typeface="Arial" pitchFamily="34" charset="0"/>
                      </a:endParaRPr>
                    </a:p>
                  </a:txBody>
                  <a:tcPr marL="91439" marR="9143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r>
              <a:tr h="461763">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l"/>
                      <a:r>
                        <a:rPr lang="it-IT" sz="2200" b="0" u="sng" dirty="0" smtClean="0">
                          <a:solidFill>
                            <a:schemeClr val="bg1"/>
                          </a:solidFill>
                          <a:latin typeface="Arial" pitchFamily="34" charset="0"/>
                          <a:cs typeface="Arial" pitchFamily="34" charset="0"/>
                        </a:rPr>
                        <a:t>&gt;</a:t>
                      </a:r>
                      <a:r>
                        <a:rPr lang="it-IT" sz="2200" b="0" dirty="0" smtClean="0">
                          <a:solidFill>
                            <a:schemeClr val="bg1"/>
                          </a:solidFill>
                          <a:latin typeface="Arial" pitchFamily="34" charset="0"/>
                          <a:cs typeface="Arial" pitchFamily="34" charset="0"/>
                        </a:rPr>
                        <a:t>100.000 </a:t>
                      </a:r>
                      <a:r>
                        <a:rPr lang="it-IT" sz="2200" b="0" dirty="0" smtClean="0">
                          <a:solidFill>
                            <a:schemeClr val="bg1"/>
                          </a:solidFill>
                          <a:latin typeface="Arial" pitchFamily="34" charset="0"/>
                          <a:cs typeface="Arial" pitchFamily="34" charset="0"/>
                        </a:rPr>
                        <a:t>(MR</a:t>
                      </a:r>
                      <a:r>
                        <a:rPr lang="it-IT" sz="2200" b="0" baseline="30000" dirty="0" smtClean="0">
                          <a:solidFill>
                            <a:schemeClr val="bg1"/>
                          </a:solidFill>
                          <a:latin typeface="Arial" pitchFamily="34" charset="0"/>
                          <a:cs typeface="Arial" pitchFamily="34" charset="0"/>
                        </a:rPr>
                        <a:t>5.0</a:t>
                      </a:r>
                      <a:r>
                        <a:rPr lang="it-IT" sz="2200" b="0" dirty="0" smtClean="0">
                          <a:solidFill>
                            <a:schemeClr val="bg1"/>
                          </a:solidFill>
                          <a:latin typeface="Arial" pitchFamily="34" charset="0"/>
                          <a:cs typeface="Arial" pitchFamily="34" charset="0"/>
                        </a:rPr>
                        <a:t>)</a:t>
                      </a:r>
                      <a:endParaRPr lang="it-IT" sz="2200" b="0" dirty="0">
                        <a:solidFill>
                          <a:schemeClr val="bg1"/>
                        </a:solidFill>
                        <a:latin typeface="Arial" pitchFamily="34" charset="0"/>
                        <a:cs typeface="Arial" pitchFamily="34" charset="0"/>
                      </a:endParaRPr>
                    </a:p>
                  </a:txBody>
                  <a:tcPr marL="91439" marR="91439" anchor="ctr">
                    <a:lnL w="12700" cap="flat" cmpd="sng" algn="ctr">
                      <a:no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de-DE"/>
                      </a:defPPr>
                      <a:lvl1pPr marL="0" algn="l" defTabSz="5074740" rtl="0" eaLnBrk="1" latinLnBrk="0" hangingPunct="1">
                        <a:defRPr sz="10000" kern="1200">
                          <a:solidFill>
                            <a:schemeClr val="dk1"/>
                          </a:solidFill>
                          <a:latin typeface="Times New Roman"/>
                          <a:cs typeface="Lucida Sans Unicode"/>
                        </a:defRPr>
                      </a:lvl1pPr>
                      <a:lvl2pPr marL="2537369" algn="l" defTabSz="5074740" rtl="0" eaLnBrk="1" latinLnBrk="0" hangingPunct="1">
                        <a:defRPr sz="10000" kern="1200">
                          <a:solidFill>
                            <a:schemeClr val="dk1"/>
                          </a:solidFill>
                          <a:latin typeface="Times New Roman"/>
                          <a:cs typeface="Lucida Sans Unicode"/>
                        </a:defRPr>
                      </a:lvl2pPr>
                      <a:lvl3pPr marL="5074740" algn="l" defTabSz="5074740" rtl="0" eaLnBrk="1" latinLnBrk="0" hangingPunct="1">
                        <a:defRPr sz="10000" kern="1200">
                          <a:solidFill>
                            <a:schemeClr val="dk1"/>
                          </a:solidFill>
                          <a:latin typeface="Times New Roman"/>
                          <a:cs typeface="Lucida Sans Unicode"/>
                        </a:defRPr>
                      </a:lvl3pPr>
                      <a:lvl4pPr marL="7612109" algn="l" defTabSz="5074740" rtl="0" eaLnBrk="1" latinLnBrk="0" hangingPunct="1">
                        <a:defRPr sz="10000" kern="1200">
                          <a:solidFill>
                            <a:schemeClr val="dk1"/>
                          </a:solidFill>
                          <a:latin typeface="Times New Roman"/>
                          <a:cs typeface="Lucida Sans Unicode"/>
                        </a:defRPr>
                      </a:lvl4pPr>
                      <a:lvl5pPr marL="10149478" algn="l" defTabSz="5074740" rtl="0" eaLnBrk="1" latinLnBrk="0" hangingPunct="1">
                        <a:defRPr sz="10000" kern="1200">
                          <a:solidFill>
                            <a:schemeClr val="dk1"/>
                          </a:solidFill>
                          <a:latin typeface="Times New Roman"/>
                          <a:cs typeface="Lucida Sans Unicode"/>
                        </a:defRPr>
                      </a:lvl5pPr>
                      <a:lvl6pPr marL="12686847" algn="l" defTabSz="5074740" rtl="0" eaLnBrk="1" latinLnBrk="0" hangingPunct="1">
                        <a:defRPr sz="10000" kern="1200">
                          <a:solidFill>
                            <a:schemeClr val="dk1"/>
                          </a:solidFill>
                          <a:latin typeface="Times New Roman"/>
                          <a:cs typeface="Lucida Sans Unicode"/>
                        </a:defRPr>
                      </a:lvl6pPr>
                      <a:lvl7pPr marL="15224218" algn="l" defTabSz="5074740" rtl="0" eaLnBrk="1" latinLnBrk="0" hangingPunct="1">
                        <a:defRPr sz="10000" kern="1200">
                          <a:solidFill>
                            <a:schemeClr val="dk1"/>
                          </a:solidFill>
                          <a:latin typeface="Times New Roman"/>
                          <a:cs typeface="Lucida Sans Unicode"/>
                        </a:defRPr>
                      </a:lvl7pPr>
                      <a:lvl8pPr marL="17761587" algn="l" defTabSz="5074740" rtl="0" eaLnBrk="1" latinLnBrk="0" hangingPunct="1">
                        <a:defRPr sz="10000" kern="1200">
                          <a:solidFill>
                            <a:schemeClr val="dk1"/>
                          </a:solidFill>
                          <a:latin typeface="Times New Roman"/>
                          <a:cs typeface="Lucida Sans Unicode"/>
                        </a:defRPr>
                      </a:lvl8pPr>
                      <a:lvl9pPr marL="20298956" algn="l" defTabSz="5074740" rtl="0" eaLnBrk="1" latinLnBrk="0" hangingPunct="1">
                        <a:defRPr sz="10000" kern="1200">
                          <a:solidFill>
                            <a:schemeClr val="dk1"/>
                          </a:solidFill>
                          <a:latin typeface="Times New Roman"/>
                          <a:cs typeface="Lucida Sans Unicode"/>
                        </a:defRPr>
                      </a:lvl9pPr>
                    </a:lstStyle>
                    <a:p>
                      <a:pPr algn="ctr"/>
                      <a:r>
                        <a:rPr lang="it-IT" sz="2200" b="0" dirty="0" smtClean="0">
                          <a:solidFill>
                            <a:schemeClr val="bg1"/>
                          </a:solidFill>
                          <a:latin typeface="Arial" pitchFamily="34" charset="0"/>
                          <a:cs typeface="Arial" pitchFamily="34" charset="0"/>
                        </a:rPr>
                        <a:t>10%</a:t>
                      </a:r>
                      <a:endParaRPr lang="it-IT" sz="2200" b="0" dirty="0">
                        <a:solidFill>
                          <a:schemeClr val="bg1"/>
                        </a:solidFill>
                        <a:latin typeface="Arial" pitchFamily="34" charset="0"/>
                        <a:cs typeface="Arial" pitchFamily="34" charset="0"/>
                      </a:endParaRPr>
                    </a:p>
                  </a:txBody>
                  <a:tcPr marL="91439" marR="91439" anchor="ctr">
                    <a:lnL w="12700" cmpd="sng">
                      <a:noFill/>
                    </a:lnL>
                    <a:lnR w="12700" cap="flat" cmpd="sng" algn="ctr">
                      <a:no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CasellaDiTesto 6"/>
          <p:cNvSpPr txBox="1"/>
          <p:nvPr/>
        </p:nvSpPr>
        <p:spPr>
          <a:xfrm>
            <a:off x="529871" y="4305738"/>
            <a:ext cx="8002569" cy="2162130"/>
          </a:xfrm>
          <a:prstGeom prst="rect">
            <a:avLst/>
          </a:prstGeom>
          <a:noFill/>
        </p:spPr>
        <p:txBody>
          <a:bodyPr wrap="square" rtlCol="0">
            <a:spAutoFit/>
          </a:bodyPr>
          <a:lstStyle/>
          <a:p>
            <a:pPr algn="just"/>
            <a:r>
              <a:rPr lang="en-US" sz="2200" b="1" dirty="0" smtClean="0">
                <a:solidFill>
                  <a:schemeClr val="bg1"/>
                </a:solidFill>
              </a:rPr>
              <a:t>Deep molecular response:</a:t>
            </a:r>
          </a:p>
          <a:p>
            <a:pPr marL="231775" indent="-231775" algn="just">
              <a:spcAft>
                <a:spcPts val="300"/>
              </a:spcAft>
              <a:buClr>
                <a:srgbClr val="F09828"/>
              </a:buClr>
              <a:buFont typeface="Arial" panose="020B0604020202020204" pitchFamily="34" charset="0"/>
              <a:buChar char="•"/>
            </a:pPr>
            <a:r>
              <a:rPr lang="en-US" sz="2200" b="1" dirty="0" smtClean="0">
                <a:solidFill>
                  <a:schemeClr val="bg1"/>
                </a:solidFill>
              </a:rPr>
              <a:t>MR</a:t>
            </a:r>
            <a:r>
              <a:rPr lang="en-US" sz="2200" b="1" baseline="30000" dirty="0" smtClean="0">
                <a:solidFill>
                  <a:schemeClr val="bg1"/>
                </a:solidFill>
              </a:rPr>
              <a:t>4.0</a:t>
            </a:r>
            <a:r>
              <a:rPr lang="en-US" sz="2200" dirty="0" smtClean="0">
                <a:solidFill>
                  <a:schemeClr val="bg1"/>
                </a:solidFill>
              </a:rPr>
              <a:t> </a:t>
            </a:r>
            <a:r>
              <a:rPr lang="en-US" sz="2200" dirty="0" smtClean="0">
                <a:solidFill>
                  <a:schemeClr val="bg1"/>
                </a:solidFill>
                <a:sym typeface="Wingdings" pitchFamily="2" charset="2"/>
              </a:rPr>
              <a:t> </a:t>
            </a:r>
            <a:r>
              <a:rPr lang="en-US" sz="2200" dirty="0" smtClean="0">
                <a:solidFill>
                  <a:schemeClr val="bg1"/>
                </a:solidFill>
              </a:rPr>
              <a:t>detectable disease </a:t>
            </a:r>
            <a:r>
              <a:rPr lang="en-US" sz="2200" dirty="0" smtClean="0">
                <a:solidFill>
                  <a:schemeClr val="bg1"/>
                </a:solidFill>
              </a:rPr>
              <a:t>≤0.01</a:t>
            </a:r>
            <a:r>
              <a:rPr lang="en-US" sz="2200" dirty="0" smtClean="0">
                <a:solidFill>
                  <a:schemeClr val="bg1"/>
                </a:solidFill>
              </a:rPr>
              <a:t>% BCR-ABL or undetectable disease with </a:t>
            </a:r>
            <a:r>
              <a:rPr lang="en-US" sz="2200" dirty="0" smtClean="0">
                <a:solidFill>
                  <a:schemeClr val="bg1"/>
                </a:solidFill>
              </a:rPr>
              <a:t>≥10.000 </a:t>
            </a:r>
            <a:r>
              <a:rPr lang="en-US" sz="2200" dirty="0" smtClean="0">
                <a:solidFill>
                  <a:schemeClr val="bg1"/>
                </a:solidFill>
              </a:rPr>
              <a:t>ABL copies</a:t>
            </a:r>
          </a:p>
          <a:p>
            <a:pPr marL="231775" indent="-231775" algn="just">
              <a:buClr>
                <a:srgbClr val="F09828"/>
              </a:buClr>
              <a:buFont typeface="Arial" panose="020B0604020202020204" pitchFamily="34" charset="0"/>
              <a:buChar char="•"/>
            </a:pPr>
            <a:r>
              <a:rPr lang="en-US" sz="2200" b="1" dirty="0" smtClean="0">
                <a:solidFill>
                  <a:schemeClr val="bg1"/>
                </a:solidFill>
              </a:rPr>
              <a:t>MR</a:t>
            </a:r>
            <a:r>
              <a:rPr lang="en-US" sz="2200" b="1" baseline="30000" dirty="0" smtClean="0">
                <a:solidFill>
                  <a:schemeClr val="bg1"/>
                </a:solidFill>
              </a:rPr>
              <a:t>4.5</a:t>
            </a:r>
            <a:r>
              <a:rPr lang="en-US" sz="2200" dirty="0" smtClean="0">
                <a:solidFill>
                  <a:schemeClr val="bg1"/>
                </a:solidFill>
              </a:rPr>
              <a:t> </a:t>
            </a:r>
            <a:r>
              <a:rPr lang="en-US" sz="2200" dirty="0" smtClean="0">
                <a:solidFill>
                  <a:schemeClr val="bg1"/>
                </a:solidFill>
                <a:sym typeface="Wingdings" pitchFamily="2" charset="2"/>
              </a:rPr>
              <a:t> </a:t>
            </a:r>
            <a:r>
              <a:rPr lang="en-US" sz="2200" dirty="0" smtClean="0">
                <a:solidFill>
                  <a:schemeClr val="bg1"/>
                </a:solidFill>
              </a:rPr>
              <a:t>detectable disease </a:t>
            </a:r>
            <a:r>
              <a:rPr lang="en-US" sz="2200" dirty="0" smtClean="0">
                <a:solidFill>
                  <a:schemeClr val="bg1"/>
                </a:solidFill>
              </a:rPr>
              <a:t>≤0.0032</a:t>
            </a:r>
            <a:r>
              <a:rPr lang="en-US" sz="2200" dirty="0" smtClean="0">
                <a:solidFill>
                  <a:schemeClr val="bg1"/>
                </a:solidFill>
              </a:rPr>
              <a:t>% BCR-ABL or undetectable disease with </a:t>
            </a:r>
            <a:r>
              <a:rPr lang="en-US" sz="2200" dirty="0" smtClean="0">
                <a:solidFill>
                  <a:schemeClr val="bg1"/>
                </a:solidFill>
              </a:rPr>
              <a:t>≥32.000 </a:t>
            </a:r>
            <a:r>
              <a:rPr lang="en-US" sz="2200" dirty="0" smtClean="0">
                <a:solidFill>
                  <a:schemeClr val="bg1"/>
                </a:solidFill>
              </a:rPr>
              <a:t>ABL copies</a:t>
            </a:r>
          </a:p>
          <a:p>
            <a:endParaRPr lang="it-IT" sz="2200" dirty="0">
              <a:solidFill>
                <a:schemeClr val="bg1"/>
              </a:solidFill>
            </a:endParaRPr>
          </a:p>
        </p:txBody>
      </p:sp>
      <p:sp>
        <p:nvSpPr>
          <p:cNvPr id="9" name="CasellaDiTesto 8"/>
          <p:cNvSpPr txBox="1"/>
          <p:nvPr/>
        </p:nvSpPr>
        <p:spPr>
          <a:xfrm>
            <a:off x="362468" y="6165304"/>
            <a:ext cx="3520516" cy="276999"/>
          </a:xfrm>
          <a:prstGeom prst="rect">
            <a:avLst/>
          </a:prstGeom>
          <a:noFill/>
        </p:spPr>
        <p:txBody>
          <a:bodyPr wrap="none" rtlCol="0">
            <a:spAutoFit/>
          </a:bodyPr>
          <a:lstStyle/>
          <a:p>
            <a:r>
              <a:rPr lang="it-IT" sz="1200" dirty="0" smtClean="0">
                <a:solidFill>
                  <a:schemeClr val="bg1"/>
                </a:solidFill>
              </a:rPr>
              <a:t>Cross </a:t>
            </a:r>
            <a:r>
              <a:rPr lang="it-IT" sz="1200" dirty="0" smtClean="0">
                <a:solidFill>
                  <a:schemeClr val="bg1"/>
                </a:solidFill>
              </a:rPr>
              <a:t>NC, </a:t>
            </a:r>
            <a:r>
              <a:rPr lang="it-IT" sz="1200" dirty="0" smtClean="0">
                <a:solidFill>
                  <a:schemeClr val="bg1"/>
                </a:solidFill>
              </a:rPr>
              <a:t>et al. </a:t>
            </a:r>
            <a:r>
              <a:rPr lang="it-IT" sz="1200" i="1" dirty="0" err="1" smtClean="0">
                <a:solidFill>
                  <a:schemeClr val="bg1"/>
                </a:solidFill>
              </a:rPr>
              <a:t>Leukemia</a:t>
            </a:r>
            <a:r>
              <a:rPr lang="it-IT" sz="1200" dirty="0" smtClean="0">
                <a:solidFill>
                  <a:schemeClr val="bg1"/>
                </a:solidFill>
              </a:rPr>
              <a:t>. 2012;26(10):2172-5</a:t>
            </a:r>
            <a:endParaRPr lang="it-IT" sz="1200" dirty="0">
              <a:solidFill>
                <a:schemeClr val="bg1"/>
              </a:solidFill>
            </a:endParaRPr>
          </a:p>
        </p:txBody>
      </p:sp>
      <p:sp>
        <p:nvSpPr>
          <p:cNvPr id="11" name="TextBox 10"/>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CasellaDiTesto 7"/>
          <p:cNvSpPr txBox="1">
            <a:spLocks noChangeArrowheads="1"/>
          </p:cNvSpPr>
          <p:nvPr/>
        </p:nvSpPr>
        <p:spPr bwMode="auto">
          <a:xfrm>
            <a:off x="7219423" y="6402814"/>
            <a:ext cx="1126590" cy="338554"/>
          </a:xfrm>
          <a:prstGeom prst="rect">
            <a:avLst/>
          </a:prstGeom>
          <a:noFill/>
          <a:ln w="9525">
            <a:noFill/>
            <a:miter lim="800000"/>
            <a:headEnd/>
            <a:tailEnd/>
          </a:ln>
        </p:spPr>
        <p:txBody>
          <a:bodyPr wrap="none">
            <a:spAutoFit/>
          </a:bodyPr>
          <a:lstStyle/>
          <a:p>
            <a:pPr defTabSz="449263" eaLnBrk="0" hangingPunct="0">
              <a:buClr>
                <a:srgbClr val="000000"/>
              </a:buClr>
              <a:buSzPct val="100000"/>
              <a:buFont typeface="Times New Roman" pitchFamily="18" charset="0"/>
              <a:buNone/>
            </a:pPr>
            <a:r>
              <a:rPr lang="it-IT" sz="1600" b="1" dirty="0" smtClean="0">
                <a:solidFill>
                  <a:srgbClr val="FFFFFF"/>
                </a:solidFill>
                <a:latin typeface="Arial" pitchFamily="34" charset="0"/>
                <a:ea typeface="ＭＳ Ｐゴシック" pitchFamily="34" charset="-128"/>
                <a:cs typeface="Arial" pitchFamily="34" charset="0"/>
              </a:rPr>
              <a:t>CML 0811</a:t>
            </a:r>
          </a:p>
        </p:txBody>
      </p:sp>
      <p:graphicFrame>
        <p:nvGraphicFramePr>
          <p:cNvPr id="9" name="Grafico 8"/>
          <p:cNvGraphicFramePr/>
          <p:nvPr>
            <p:extLst>
              <p:ext uri="{D42A27DB-BD31-4B8C-83A1-F6EECF244321}">
                <p14:modId xmlns:p14="http://schemas.microsoft.com/office/powerpoint/2010/main" val="2252115523"/>
              </p:ext>
            </p:extLst>
          </p:nvPr>
        </p:nvGraphicFramePr>
        <p:xfrm>
          <a:off x="1331996" y="1144550"/>
          <a:ext cx="6984420" cy="4572706"/>
        </p:xfrm>
        <a:graphic>
          <a:graphicData uri="http://schemas.openxmlformats.org/drawingml/2006/chart">
            <c:chart xmlns:c="http://schemas.openxmlformats.org/drawingml/2006/chart" xmlns:r="http://schemas.openxmlformats.org/officeDocument/2006/relationships" r:id="rId2"/>
          </a:graphicData>
        </a:graphic>
      </p:graphicFrame>
      <p:sp>
        <p:nvSpPr>
          <p:cNvPr id="8" name="CasellaDiTesto 7"/>
          <p:cNvSpPr txBox="1"/>
          <p:nvPr/>
        </p:nvSpPr>
        <p:spPr>
          <a:xfrm>
            <a:off x="943456" y="2996952"/>
            <a:ext cx="458780" cy="461665"/>
          </a:xfrm>
          <a:prstGeom prst="rect">
            <a:avLst/>
          </a:prstGeom>
          <a:noFill/>
        </p:spPr>
        <p:txBody>
          <a:bodyPr wrap="none" rtlCol="0">
            <a:spAutoFit/>
          </a:bodyPr>
          <a:lstStyle/>
          <a:p>
            <a:pPr defTabSz="449263" eaLnBrk="0" hangingPunct="0">
              <a:buClr>
                <a:srgbClr val="000000"/>
              </a:buClr>
              <a:buSzPct val="100000"/>
              <a:buFont typeface="Times New Roman" charset="0"/>
              <a:buNone/>
            </a:pPr>
            <a:r>
              <a:rPr lang="it-IT" sz="2400" b="1" dirty="0" smtClean="0">
                <a:solidFill>
                  <a:schemeClr val="bg1"/>
                </a:solidFill>
                <a:latin typeface="Arial" pitchFamily="34" charset="0"/>
                <a:ea typeface="ＭＳ Ｐゴシック" charset="0"/>
                <a:cs typeface="Arial" pitchFamily="34" charset="0"/>
              </a:rPr>
              <a:t>%</a:t>
            </a:r>
            <a:endParaRPr lang="it-IT" sz="2400" b="1" dirty="0">
              <a:solidFill>
                <a:schemeClr val="bg1"/>
              </a:solidFill>
              <a:latin typeface="Arial" pitchFamily="34" charset="0"/>
              <a:ea typeface="ＭＳ Ｐゴシック" charset="0"/>
              <a:cs typeface="Arial" pitchFamily="34" charset="0"/>
            </a:endParaRPr>
          </a:p>
        </p:txBody>
      </p:sp>
      <p:sp>
        <p:nvSpPr>
          <p:cNvPr id="14" name="Text Box 2"/>
          <p:cNvSpPr txBox="1">
            <a:spLocks noChangeArrowheads="1"/>
          </p:cNvSpPr>
          <p:nvPr/>
        </p:nvSpPr>
        <p:spPr bwMode="auto">
          <a:xfrm>
            <a:off x="323528" y="438403"/>
            <a:ext cx="8458200" cy="1348061"/>
          </a:xfrm>
          <a:prstGeom prst="rect">
            <a:avLst/>
          </a:prstGeom>
          <a:noFill/>
          <a:ln w="9525">
            <a:noFill/>
            <a:miter lim="800000"/>
            <a:headEnd/>
            <a:tailEnd/>
          </a:ln>
        </p:spPr>
        <p:txBody>
          <a:bodyPr>
            <a:spAutoFit/>
          </a:bodyPr>
          <a:lstStyle/>
          <a:p>
            <a:pPr algn="ctr" eaLnBrk="0" hangingPunct="0">
              <a:lnSpc>
                <a:spcPct val="85000"/>
              </a:lnSpc>
            </a:pPr>
            <a:r>
              <a:rPr lang="it-IT" sz="3200" b="1" dirty="0" smtClean="0">
                <a:solidFill>
                  <a:srgbClr val="F09828"/>
                </a:solidFill>
                <a:ea typeface="Arial Unicode MS" pitchFamily="34" charset="-128"/>
                <a:cs typeface="Arial Unicode MS" pitchFamily="34" charset="-128"/>
              </a:rPr>
              <a:t>Molecular </a:t>
            </a:r>
            <a:r>
              <a:rPr lang="it-IT" sz="3200" b="1" dirty="0">
                <a:solidFill>
                  <a:srgbClr val="F09828"/>
                </a:solidFill>
                <a:ea typeface="Arial Unicode MS" pitchFamily="34" charset="-128"/>
                <a:cs typeface="Arial Unicode MS" pitchFamily="34" charset="-128"/>
              </a:rPr>
              <a:t>R</a:t>
            </a:r>
            <a:r>
              <a:rPr lang="it-IT" sz="3200" b="1" dirty="0" smtClean="0">
                <a:solidFill>
                  <a:srgbClr val="F09828"/>
                </a:solidFill>
                <a:ea typeface="Arial Unicode MS" pitchFamily="34" charset="-128"/>
                <a:cs typeface="Arial Unicode MS" pitchFamily="34" charset="-128"/>
              </a:rPr>
              <a:t>esponse </a:t>
            </a:r>
            <a:r>
              <a:rPr lang="it-IT" sz="3200" b="1" dirty="0" smtClean="0">
                <a:solidFill>
                  <a:srgbClr val="F09828"/>
                </a:solidFill>
                <a:ea typeface="Arial Unicode MS" pitchFamily="34" charset="-128"/>
                <a:cs typeface="Arial Unicode MS" pitchFamily="34" charset="-128"/>
              </a:rPr>
              <a:t>at </a:t>
            </a:r>
            <a:r>
              <a:rPr lang="it-IT" sz="3200" b="1" dirty="0" smtClean="0">
                <a:solidFill>
                  <a:srgbClr val="F09828"/>
                </a:solidFill>
                <a:ea typeface="Arial Unicode MS" pitchFamily="34" charset="-128"/>
                <a:cs typeface="Arial Unicode MS" pitchFamily="34" charset="-128"/>
              </a:rPr>
              <a:t>Each Timepoint  </a:t>
            </a:r>
            <a:br>
              <a:rPr lang="it-IT" sz="3200" b="1" dirty="0" smtClean="0">
                <a:solidFill>
                  <a:srgbClr val="F09828"/>
                </a:solidFill>
                <a:ea typeface="Arial Unicode MS" pitchFamily="34" charset="-128"/>
                <a:cs typeface="Arial Unicode MS" pitchFamily="34" charset="-128"/>
              </a:rPr>
            </a:br>
            <a:r>
              <a:rPr lang="it-IT" sz="3200" b="1" dirty="0" smtClean="0">
                <a:solidFill>
                  <a:srgbClr val="F09828"/>
                </a:solidFill>
                <a:ea typeface="Arial Unicode MS" pitchFamily="34" charset="-128"/>
                <a:cs typeface="Arial Unicode MS" pitchFamily="34" charset="-128"/>
              </a:rPr>
              <a:t>N </a:t>
            </a:r>
            <a:r>
              <a:rPr lang="it-IT" sz="3200" b="1" dirty="0" smtClean="0">
                <a:solidFill>
                  <a:srgbClr val="F09828"/>
                </a:solidFill>
                <a:ea typeface="Arial Unicode MS" pitchFamily="34" charset="-128"/>
                <a:cs typeface="Arial Unicode MS" pitchFamily="34" charset="-128"/>
              </a:rPr>
              <a:t>= 130</a:t>
            </a:r>
          </a:p>
          <a:p>
            <a:pPr algn="ctr" eaLnBrk="0" hangingPunct="0">
              <a:lnSpc>
                <a:spcPct val="85000"/>
              </a:lnSpc>
            </a:pPr>
            <a:endParaRPr lang="it-IT" sz="3200" b="1" dirty="0">
              <a:solidFill>
                <a:srgbClr val="F09828"/>
              </a:solidFill>
              <a:ea typeface="Arial Unicode MS" pitchFamily="34" charset="-128"/>
              <a:cs typeface="Arial Unicode MS" pitchFamily="34" charset="-128"/>
            </a:endParaRPr>
          </a:p>
        </p:txBody>
      </p:sp>
      <p:sp>
        <p:nvSpPr>
          <p:cNvPr id="13" name="CasellaDiTesto 12"/>
          <p:cNvSpPr txBox="1"/>
          <p:nvPr/>
        </p:nvSpPr>
        <p:spPr>
          <a:xfrm>
            <a:off x="372492" y="5688817"/>
            <a:ext cx="8058616" cy="701731"/>
          </a:xfrm>
          <a:prstGeom prst="rect">
            <a:avLst/>
          </a:prstGeom>
          <a:noFill/>
        </p:spPr>
        <p:txBody>
          <a:bodyPr wrap="none" rtlCol="0">
            <a:spAutoFit/>
          </a:bodyPr>
          <a:lstStyle/>
          <a:p>
            <a:pPr algn="ctr">
              <a:lnSpc>
                <a:spcPct val="90000"/>
              </a:lnSpc>
            </a:pPr>
            <a:r>
              <a:rPr lang="it-IT" sz="2200" b="1" dirty="0" smtClean="0">
                <a:solidFill>
                  <a:schemeClr val="bg1"/>
                </a:solidFill>
              </a:rPr>
              <a:t>Intention-to-Treat </a:t>
            </a:r>
            <a:r>
              <a:rPr lang="it-IT" sz="2200" b="1" dirty="0">
                <a:solidFill>
                  <a:schemeClr val="bg1"/>
                </a:solidFill>
              </a:rPr>
              <a:t>A</a:t>
            </a:r>
            <a:r>
              <a:rPr lang="it-IT" sz="2200" b="1" dirty="0" smtClean="0">
                <a:solidFill>
                  <a:schemeClr val="bg1"/>
                </a:solidFill>
              </a:rPr>
              <a:t>nalysis </a:t>
            </a:r>
            <a:endParaRPr lang="it-IT" sz="2200" b="1" dirty="0" smtClean="0">
              <a:solidFill>
                <a:schemeClr val="bg1"/>
              </a:solidFill>
            </a:endParaRPr>
          </a:p>
          <a:p>
            <a:pPr algn="ctr">
              <a:lnSpc>
                <a:spcPct val="90000"/>
              </a:lnSpc>
            </a:pPr>
            <a:r>
              <a:rPr lang="it-IT" sz="2200" b="1" dirty="0" smtClean="0">
                <a:solidFill>
                  <a:schemeClr val="bg1"/>
                </a:solidFill>
              </a:rPr>
              <a:t>(not evaluable patients are considered as </a:t>
            </a:r>
            <a:r>
              <a:rPr lang="it-IT" sz="2200" b="1" dirty="0" smtClean="0">
                <a:solidFill>
                  <a:schemeClr val="bg1"/>
                </a:solidFill>
              </a:rPr>
              <a:t>nonresponders</a:t>
            </a:r>
            <a:r>
              <a:rPr lang="it-IT" sz="2200" b="1" dirty="0" smtClean="0">
                <a:solidFill>
                  <a:schemeClr val="bg1"/>
                </a:solidFill>
              </a:rPr>
              <a:t>)</a:t>
            </a:r>
            <a:endParaRPr lang="it-IT" sz="2200" b="1" dirty="0">
              <a:solidFill>
                <a:schemeClr val="bg1"/>
              </a:solidFill>
            </a:endParaRPr>
          </a:p>
        </p:txBody>
      </p:sp>
      <p:sp>
        <p:nvSpPr>
          <p:cNvPr id="15" name="TextBox 14"/>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C:\Users\faucast\Desktop\Emato\Congressi\ASH\ASH 2014\Abstracts ASH\CML_0811\Estimated CI of DeepMR.tif"/>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8241" b="74960" l="9919" r="98039">
                        <a14:backgroundMark x1="26874" y1="69097" x2="26874" y2="69097"/>
                        <a14:backgroundMark x1="23414" y1="70048" x2="23414" y2="70048"/>
                      </a14:backgroundRemoval>
                    </a14:imgEffect>
                  </a14:imgLayer>
                </a14:imgProps>
              </a:ext>
            </a:extLst>
          </a:blip>
          <a:srcRect b="16621"/>
          <a:stretch/>
        </p:blipFill>
        <p:spPr bwMode="auto">
          <a:xfrm>
            <a:off x="423639" y="1436515"/>
            <a:ext cx="8258175" cy="5011305"/>
          </a:xfrm>
          <a:prstGeom prst="rect">
            <a:avLst/>
          </a:prstGeom>
          <a:noFill/>
        </p:spPr>
      </p:pic>
      <p:grpSp>
        <p:nvGrpSpPr>
          <p:cNvPr id="17" name="Gruppo 16"/>
          <p:cNvGrpSpPr/>
          <p:nvPr/>
        </p:nvGrpSpPr>
        <p:grpSpPr>
          <a:xfrm>
            <a:off x="442914" y="1436515"/>
            <a:ext cx="8258175" cy="5011305"/>
            <a:chOff x="442912" y="857232"/>
            <a:chExt cx="8258175" cy="5011305"/>
          </a:xfrm>
        </p:grpSpPr>
        <p:pic>
          <p:nvPicPr>
            <p:cNvPr id="555012" name="Picture 4" descr="C:\Users\faucast\Desktop\Emato\Congressi\ASH\ASH 2014\Abstracts ASH\CML_0811\Estimated CI of DeepMR.tif"/>
            <p:cNvPicPr>
              <a:picLocks noChangeAspect="1" noChangeArrowheads="1"/>
            </p:cNvPicPr>
            <p:nvPr/>
          </p:nvPicPr>
          <p:blipFill rotWithShape="1">
            <a:blip r:embed="rId4" cstate="print">
              <a:extLst>
                <a:ext uri="{BEBA8EAE-BF5A-486C-A8C5-ECC9F3942E4B}">
                  <a14:imgProps xmlns:a14="http://schemas.microsoft.com/office/drawing/2010/main">
                    <a14:imgLayer r:embed="rId3">
                      <a14:imgEffect>
                        <a14:backgroundRemoval t="8338" b="75041" l="10000" r="90000">
                          <a14:foregroundMark x1="74740" y1="9509" x2="74740" y2="9509"/>
                          <a14:foregroundMark x1="76817" y1="14263" x2="76817" y2="14263"/>
                          <a14:foregroundMark x1="22607" y1="69731" x2="22607" y2="69731"/>
                          <a14:backgroundMark x1="26182" y1="68938" x2="26182" y2="68938"/>
                          <a14:backgroundMark x1="24337" y1="69889" x2="24337" y2="69889"/>
                        </a14:backgroundRemoval>
                      </a14:imgEffect>
                    </a14:imgLayer>
                  </a14:imgProps>
                </a:ext>
              </a:extLst>
            </a:blip>
            <a:srcRect b="16621"/>
            <a:stretch/>
          </p:blipFill>
          <p:spPr bwMode="auto">
            <a:xfrm>
              <a:off x="442912" y="857232"/>
              <a:ext cx="8258175" cy="5011305"/>
            </a:xfrm>
            <a:prstGeom prst="rect">
              <a:avLst/>
            </a:prstGeom>
            <a:noFill/>
          </p:spPr>
        </p:pic>
        <p:sp useBgFill="1">
          <p:nvSpPr>
            <p:cNvPr id="16" name="Rettangolo 15"/>
            <p:cNvSpPr/>
            <p:nvPr/>
          </p:nvSpPr>
          <p:spPr bwMode="auto">
            <a:xfrm>
              <a:off x="6929453" y="2357430"/>
              <a:ext cx="1734299" cy="3357586"/>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8" charset="0"/>
                <a:buNone/>
                <a:tabLst/>
              </a:pPr>
              <a:endParaRPr kumimoji="0" lang="it-IT" sz="2400" b="0" i="0" u="none" strike="noStrike" cap="none" normalizeH="0" baseline="0" smtClean="0">
                <a:ln>
                  <a:noFill/>
                </a:ln>
                <a:solidFill>
                  <a:schemeClr val="bg1"/>
                </a:solidFill>
                <a:effectLst/>
                <a:latin typeface="Times New Roman" pitchFamily="18" charset="0"/>
                <a:cs typeface="Lucida Sans Unicode" pitchFamily="34" charset="0"/>
              </a:endParaRPr>
            </a:p>
          </p:txBody>
        </p:sp>
      </p:grpSp>
      <p:sp>
        <p:nvSpPr>
          <p:cNvPr id="40966" name="CasellaDiTesto 7"/>
          <p:cNvSpPr txBox="1">
            <a:spLocks noChangeArrowheads="1"/>
          </p:cNvSpPr>
          <p:nvPr/>
        </p:nvSpPr>
        <p:spPr bwMode="auto">
          <a:xfrm>
            <a:off x="7537165" y="6309320"/>
            <a:ext cx="1126590" cy="338554"/>
          </a:xfrm>
          <a:prstGeom prst="rect">
            <a:avLst/>
          </a:prstGeom>
          <a:noFill/>
          <a:ln w="9525">
            <a:noFill/>
            <a:miter lim="800000"/>
            <a:headEnd/>
            <a:tailEnd/>
          </a:ln>
        </p:spPr>
        <p:txBody>
          <a:bodyPr wrap="none">
            <a:spAutoFit/>
          </a:bodyPr>
          <a:lstStyle/>
          <a:p>
            <a:pPr defTabSz="449263" eaLnBrk="0" hangingPunct="0">
              <a:buClr>
                <a:srgbClr val="000000"/>
              </a:buClr>
              <a:buSzPct val="100000"/>
              <a:buFont typeface="Times New Roman" pitchFamily="18" charset="0"/>
              <a:buNone/>
            </a:pPr>
            <a:r>
              <a:rPr lang="it-IT" sz="1600" b="1" dirty="0" smtClean="0">
                <a:solidFill>
                  <a:srgbClr val="FFFFFF"/>
                </a:solidFill>
                <a:latin typeface="Arial" pitchFamily="34" charset="0"/>
                <a:ea typeface="ＭＳ Ｐゴシック" pitchFamily="34" charset="-128"/>
                <a:cs typeface="Arial" pitchFamily="34" charset="0"/>
              </a:rPr>
              <a:t>CML 0811</a:t>
            </a:r>
          </a:p>
        </p:txBody>
      </p:sp>
      <p:sp>
        <p:nvSpPr>
          <p:cNvPr id="10" name="Text Box 2"/>
          <p:cNvSpPr txBox="1">
            <a:spLocks noChangeArrowheads="1"/>
          </p:cNvSpPr>
          <p:nvPr/>
        </p:nvSpPr>
        <p:spPr bwMode="auto">
          <a:xfrm>
            <a:off x="425495" y="404664"/>
            <a:ext cx="8322969" cy="1034129"/>
          </a:xfrm>
          <a:prstGeom prst="rect">
            <a:avLst/>
          </a:prstGeom>
          <a:noFill/>
          <a:ln w="9525">
            <a:noFill/>
            <a:miter lim="800000"/>
            <a:headEnd/>
            <a:tailEnd/>
          </a:ln>
        </p:spPr>
        <p:txBody>
          <a:bodyPr wrap="square">
            <a:spAutoFit/>
          </a:bodyPr>
          <a:lstStyle/>
          <a:p>
            <a:pPr algn="ctr" eaLnBrk="0" hangingPunct="0">
              <a:lnSpc>
                <a:spcPct val="85000"/>
              </a:lnSpc>
            </a:pPr>
            <a:r>
              <a:rPr lang="it-IT" sz="3600" b="1" dirty="0" smtClean="0">
                <a:solidFill>
                  <a:srgbClr val="F09828"/>
                </a:solidFill>
                <a:ea typeface="Arial Unicode MS" pitchFamily="34" charset="-128"/>
                <a:cs typeface="Arial Unicode MS" pitchFamily="34" charset="-128"/>
              </a:rPr>
              <a:t>Estimated </a:t>
            </a:r>
            <a:r>
              <a:rPr lang="it-IT" sz="3600" b="1" dirty="0" smtClean="0">
                <a:solidFill>
                  <a:srgbClr val="F09828"/>
                </a:solidFill>
                <a:ea typeface="Arial Unicode MS" pitchFamily="34" charset="-128"/>
                <a:cs typeface="Arial Unicode MS" pitchFamily="34" charset="-128"/>
              </a:rPr>
              <a:t>Cumulative Incidence of </a:t>
            </a:r>
            <a:r>
              <a:rPr lang="it-IT" sz="3600" b="1" dirty="0" smtClean="0">
                <a:solidFill>
                  <a:srgbClr val="F09828"/>
                </a:solidFill>
                <a:ea typeface="Arial Unicode MS" pitchFamily="34" charset="-128"/>
                <a:cs typeface="Arial Unicode MS" pitchFamily="34" charset="-128"/>
              </a:rPr>
              <a:t>Deep MR</a:t>
            </a:r>
            <a:endParaRPr lang="it-IT" sz="3600" b="1" dirty="0">
              <a:solidFill>
                <a:srgbClr val="F09828"/>
              </a:solidFill>
              <a:ea typeface="Arial Unicode MS" pitchFamily="34" charset="-128"/>
              <a:cs typeface="Arial Unicode MS" pitchFamily="34" charset="-128"/>
            </a:endParaRPr>
          </a:p>
        </p:txBody>
      </p:sp>
      <p:sp>
        <p:nvSpPr>
          <p:cNvPr id="12" name="CasellaDiTesto 11"/>
          <p:cNvSpPr txBox="1"/>
          <p:nvPr/>
        </p:nvSpPr>
        <p:spPr>
          <a:xfrm>
            <a:off x="6662127" y="3365341"/>
            <a:ext cx="1838965" cy="369332"/>
          </a:xfrm>
          <a:prstGeom prst="rect">
            <a:avLst/>
          </a:prstGeom>
          <a:noFill/>
        </p:spPr>
        <p:txBody>
          <a:bodyPr wrap="none" rtlCol="0">
            <a:spAutoFit/>
          </a:bodyPr>
          <a:lstStyle/>
          <a:p>
            <a:pPr defTabSz="449263" eaLnBrk="0" hangingPunct="0">
              <a:buClr>
                <a:srgbClr val="000000"/>
              </a:buClr>
              <a:buSzPct val="100000"/>
              <a:buFont typeface="Times New Roman" charset="0"/>
              <a:buNone/>
            </a:pPr>
            <a:r>
              <a:rPr lang="it-IT" dirty="0" smtClean="0">
                <a:solidFill>
                  <a:schemeClr val="bg1"/>
                </a:solidFill>
                <a:latin typeface="Arial" pitchFamily="34" charset="0"/>
                <a:ea typeface="ＭＳ Ｐゴシック" charset="0"/>
                <a:cs typeface="Arial" pitchFamily="34" charset="0"/>
              </a:rPr>
              <a:t>47% (</a:t>
            </a:r>
            <a:r>
              <a:rPr lang="it-IT" dirty="0" smtClean="0">
                <a:solidFill>
                  <a:schemeClr val="bg1"/>
                </a:solidFill>
                <a:latin typeface="Arial" pitchFamily="34" charset="0"/>
                <a:ea typeface="ＭＳ Ｐゴシック" charset="0"/>
                <a:cs typeface="Arial" pitchFamily="34" charset="0"/>
              </a:rPr>
              <a:t>38 – </a:t>
            </a:r>
            <a:r>
              <a:rPr lang="it-IT" dirty="0" smtClean="0">
                <a:solidFill>
                  <a:schemeClr val="bg1"/>
                </a:solidFill>
                <a:latin typeface="Arial" pitchFamily="34" charset="0"/>
                <a:ea typeface="ＭＳ Ｐゴシック" charset="0"/>
                <a:cs typeface="Arial" pitchFamily="34" charset="0"/>
              </a:rPr>
              <a:t>57%)</a:t>
            </a:r>
            <a:endParaRPr lang="it-IT" dirty="0">
              <a:solidFill>
                <a:schemeClr val="bg1"/>
              </a:solidFill>
              <a:latin typeface="Arial" pitchFamily="34" charset="0"/>
              <a:ea typeface="ＭＳ Ｐゴシック" charset="0"/>
              <a:cs typeface="Arial" pitchFamily="34" charset="0"/>
            </a:endParaRPr>
          </a:p>
        </p:txBody>
      </p:sp>
      <p:sp>
        <p:nvSpPr>
          <p:cNvPr id="11" name="CasellaDiTesto 10"/>
          <p:cNvSpPr txBox="1"/>
          <p:nvPr/>
        </p:nvSpPr>
        <p:spPr>
          <a:xfrm>
            <a:off x="6662127" y="4365473"/>
            <a:ext cx="1838965" cy="369332"/>
          </a:xfrm>
          <a:prstGeom prst="rect">
            <a:avLst/>
          </a:prstGeom>
          <a:noFill/>
        </p:spPr>
        <p:txBody>
          <a:bodyPr wrap="none" rtlCol="0">
            <a:spAutoFit/>
          </a:bodyPr>
          <a:lstStyle/>
          <a:p>
            <a:pPr defTabSz="449263" eaLnBrk="0" hangingPunct="0">
              <a:buClr>
                <a:srgbClr val="000000"/>
              </a:buClr>
              <a:buSzPct val="100000"/>
              <a:buFont typeface="Times New Roman" charset="0"/>
              <a:buNone/>
            </a:pPr>
            <a:r>
              <a:rPr lang="it-IT" dirty="0" smtClean="0">
                <a:solidFill>
                  <a:schemeClr val="bg1"/>
                </a:solidFill>
                <a:latin typeface="Arial" pitchFamily="34" charset="0"/>
                <a:ea typeface="ＭＳ Ｐゴシック" charset="0"/>
                <a:cs typeface="Arial" pitchFamily="34" charset="0"/>
              </a:rPr>
              <a:t>22% (</a:t>
            </a:r>
            <a:r>
              <a:rPr lang="it-IT" dirty="0" smtClean="0">
                <a:solidFill>
                  <a:schemeClr val="bg1"/>
                </a:solidFill>
                <a:latin typeface="Arial" pitchFamily="34" charset="0"/>
                <a:ea typeface="ＭＳ Ｐゴシック" charset="0"/>
                <a:cs typeface="Arial" pitchFamily="34" charset="0"/>
              </a:rPr>
              <a:t>16 – </a:t>
            </a:r>
            <a:r>
              <a:rPr lang="it-IT" dirty="0" smtClean="0">
                <a:solidFill>
                  <a:schemeClr val="bg1"/>
                </a:solidFill>
                <a:latin typeface="Arial" pitchFamily="34" charset="0"/>
                <a:ea typeface="ＭＳ Ｐゴシック" charset="0"/>
                <a:cs typeface="Arial" pitchFamily="34" charset="0"/>
              </a:rPr>
              <a:t>31%)</a:t>
            </a:r>
            <a:endParaRPr lang="it-IT" dirty="0">
              <a:solidFill>
                <a:schemeClr val="bg1"/>
              </a:solidFill>
              <a:latin typeface="Arial" pitchFamily="34" charset="0"/>
              <a:ea typeface="ＭＳ Ｐゴシック" charset="0"/>
              <a:cs typeface="Arial" pitchFamily="34" charset="0"/>
            </a:endParaRPr>
          </a:p>
        </p:txBody>
      </p:sp>
      <p:sp>
        <p:nvSpPr>
          <p:cNvPr id="13" name="TextBox 12"/>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
        <p:nvSpPr>
          <p:cNvPr id="2" name="TextBox 1"/>
          <p:cNvSpPr txBox="1"/>
          <p:nvPr/>
        </p:nvSpPr>
        <p:spPr>
          <a:xfrm>
            <a:off x="413721" y="1080214"/>
            <a:ext cx="936104" cy="5942396"/>
          </a:xfrm>
          <a:prstGeom prst="rect">
            <a:avLst/>
          </a:prstGeom>
          <a:noFill/>
        </p:spPr>
        <p:txBody>
          <a:bodyPr wrap="square" rtlCol="0">
            <a:spAutoFit/>
          </a:bodyPr>
          <a:lstStyle/>
          <a:p>
            <a:pPr algn="r">
              <a:lnSpc>
                <a:spcPct val="352000"/>
              </a:lnSpc>
            </a:pPr>
            <a:r>
              <a:rPr lang="en-US" b="1" dirty="0" smtClean="0">
                <a:solidFill>
                  <a:schemeClr val="bg1"/>
                </a:solidFill>
              </a:rPr>
              <a:t>1.00 -</a:t>
            </a:r>
          </a:p>
          <a:p>
            <a:pPr algn="r">
              <a:lnSpc>
                <a:spcPct val="352000"/>
              </a:lnSpc>
            </a:pPr>
            <a:r>
              <a:rPr lang="en-US" b="1" dirty="0" smtClean="0">
                <a:solidFill>
                  <a:schemeClr val="bg1"/>
                </a:solidFill>
              </a:rPr>
              <a:t>0.75 -</a:t>
            </a:r>
          </a:p>
          <a:p>
            <a:pPr algn="r">
              <a:lnSpc>
                <a:spcPct val="352000"/>
              </a:lnSpc>
            </a:pPr>
            <a:r>
              <a:rPr lang="en-US" b="1" dirty="0" smtClean="0">
                <a:solidFill>
                  <a:schemeClr val="bg1"/>
                </a:solidFill>
              </a:rPr>
              <a:t>0.50 -</a:t>
            </a:r>
          </a:p>
          <a:p>
            <a:pPr algn="r">
              <a:lnSpc>
                <a:spcPct val="352000"/>
              </a:lnSpc>
            </a:pPr>
            <a:r>
              <a:rPr lang="en-US" b="1" dirty="0" smtClean="0">
                <a:solidFill>
                  <a:schemeClr val="bg1"/>
                </a:solidFill>
              </a:rPr>
              <a:t>0.25 -</a:t>
            </a:r>
          </a:p>
          <a:p>
            <a:pPr algn="r">
              <a:lnSpc>
                <a:spcPct val="352000"/>
              </a:lnSpc>
            </a:pPr>
            <a:r>
              <a:rPr lang="en-US" b="1" dirty="0" smtClean="0">
                <a:solidFill>
                  <a:schemeClr val="bg1"/>
                </a:solidFill>
              </a:rPr>
              <a:t>0.00 -</a:t>
            </a:r>
          </a:p>
          <a:p>
            <a:pPr algn="r">
              <a:lnSpc>
                <a:spcPct val="352000"/>
              </a:lnSpc>
            </a:pPr>
            <a:endParaRPr lang="en-US" b="1" dirty="0">
              <a:solidFill>
                <a:schemeClr val="bg1"/>
              </a:solidFill>
            </a:endParaRPr>
          </a:p>
        </p:txBody>
      </p:sp>
      <p:sp>
        <p:nvSpPr>
          <p:cNvPr id="3" name="TextBox 2"/>
          <p:cNvSpPr txBox="1"/>
          <p:nvPr/>
        </p:nvSpPr>
        <p:spPr>
          <a:xfrm>
            <a:off x="1214920" y="5867980"/>
            <a:ext cx="6093384" cy="369332"/>
          </a:xfrm>
          <a:prstGeom prst="rect">
            <a:avLst/>
          </a:prstGeom>
          <a:noFill/>
        </p:spPr>
        <p:txBody>
          <a:bodyPr wrap="square" rtlCol="0">
            <a:spAutoFit/>
          </a:bodyPr>
          <a:lstStyle/>
          <a:p>
            <a:r>
              <a:rPr lang="en-US" b="1" dirty="0" smtClean="0">
                <a:solidFill>
                  <a:schemeClr val="bg1"/>
                </a:solidFill>
              </a:rPr>
              <a:t>0                   6                   12                 18                 24</a:t>
            </a:r>
            <a:endParaRPr lang="en-US" b="1" dirty="0">
              <a:solidFill>
                <a:schemeClr val="bg1"/>
              </a:solidFill>
            </a:endParaRPr>
          </a:p>
        </p:txBody>
      </p:sp>
      <p:cxnSp>
        <p:nvCxnSpPr>
          <p:cNvPr id="5" name="Straight Connector 4"/>
          <p:cNvCxnSpPr/>
          <p:nvPr/>
        </p:nvCxnSpPr>
        <p:spPr>
          <a:xfrm>
            <a:off x="1255864" y="1697040"/>
            <a:ext cx="0" cy="41148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4095336" y="2948568"/>
            <a:ext cx="0" cy="57058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55276" y="6095037"/>
            <a:ext cx="1080120" cy="369332"/>
          </a:xfrm>
          <a:prstGeom prst="rect">
            <a:avLst/>
          </a:prstGeom>
          <a:noFill/>
        </p:spPr>
        <p:txBody>
          <a:bodyPr wrap="square" rtlCol="0">
            <a:spAutoFit/>
          </a:bodyPr>
          <a:lstStyle/>
          <a:p>
            <a:r>
              <a:rPr lang="en-US" b="1" dirty="0" smtClean="0">
                <a:solidFill>
                  <a:schemeClr val="bg1"/>
                </a:solidFill>
              </a:rPr>
              <a:t>Months</a:t>
            </a:r>
            <a:endParaRPr lang="en-US" b="1" dirty="0">
              <a:solidFill>
                <a:schemeClr val="bg1"/>
              </a:solidFill>
            </a:endParaRPr>
          </a:p>
        </p:txBody>
      </p:sp>
      <p:sp>
        <p:nvSpPr>
          <p:cNvPr id="22" name="TextBox 21"/>
          <p:cNvSpPr txBox="1"/>
          <p:nvPr/>
        </p:nvSpPr>
        <p:spPr>
          <a:xfrm rot="16200000">
            <a:off x="-211997" y="3469539"/>
            <a:ext cx="1421798" cy="369332"/>
          </a:xfrm>
          <a:prstGeom prst="rect">
            <a:avLst/>
          </a:prstGeom>
          <a:noFill/>
        </p:spPr>
        <p:txBody>
          <a:bodyPr wrap="square" rtlCol="0">
            <a:spAutoFit/>
          </a:bodyPr>
          <a:lstStyle/>
          <a:p>
            <a:pPr algn="ctr"/>
            <a:r>
              <a:rPr lang="en-US" b="1" dirty="0" smtClean="0">
                <a:solidFill>
                  <a:schemeClr val="bg1"/>
                </a:solidFill>
              </a:rPr>
              <a:t>Probability</a:t>
            </a:r>
            <a:endParaRPr lang="en-US" b="1" dirty="0">
              <a:solidFill>
                <a:schemeClr val="bg1"/>
              </a:solidFill>
            </a:endParaRPr>
          </a:p>
        </p:txBody>
      </p:sp>
      <p:cxnSp>
        <p:nvCxnSpPr>
          <p:cNvPr id="8" name="Straight Connector 7"/>
          <p:cNvCxnSpPr/>
          <p:nvPr/>
        </p:nvCxnSpPr>
        <p:spPr>
          <a:xfrm>
            <a:off x="1349825" y="5801496"/>
            <a:ext cx="0" cy="664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99792" y="5805264"/>
            <a:ext cx="0" cy="664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2656" y="5809032"/>
            <a:ext cx="0" cy="664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429984" y="5812800"/>
            <a:ext cx="0" cy="664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60960" y="5816568"/>
            <a:ext cx="0" cy="6648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CasellaDiTesto 7"/>
          <p:cNvSpPr txBox="1">
            <a:spLocks noChangeArrowheads="1"/>
          </p:cNvSpPr>
          <p:nvPr/>
        </p:nvSpPr>
        <p:spPr bwMode="auto">
          <a:xfrm>
            <a:off x="7236296" y="1772816"/>
            <a:ext cx="846707" cy="699166"/>
          </a:xfrm>
          <a:prstGeom prst="rect">
            <a:avLst/>
          </a:prstGeom>
          <a:noFill/>
          <a:ln w="9525">
            <a:noFill/>
            <a:miter lim="800000"/>
            <a:headEnd/>
            <a:tailEnd/>
          </a:ln>
        </p:spPr>
        <p:txBody>
          <a:bodyPr wrap="none">
            <a:spAutoFit/>
          </a:bodyPr>
          <a:lstStyle/>
          <a:p>
            <a:pPr defTabSz="449263" eaLnBrk="0" hangingPunct="0">
              <a:lnSpc>
                <a:spcPct val="130000"/>
              </a:lnSpc>
              <a:buClr>
                <a:srgbClr val="000000"/>
              </a:buClr>
              <a:buSzPct val="100000"/>
              <a:buFont typeface="Times New Roman" pitchFamily="18" charset="0"/>
              <a:buNone/>
            </a:pPr>
            <a:r>
              <a:rPr lang="it-IT" sz="1600" b="1" dirty="0" smtClean="0">
                <a:solidFill>
                  <a:srgbClr val="FFFFFF"/>
                </a:solidFill>
                <a:latin typeface="Arial" pitchFamily="34" charset="0"/>
                <a:ea typeface="ＭＳ Ｐゴシック" pitchFamily="34" charset="-128"/>
                <a:cs typeface="Arial" pitchFamily="34" charset="0"/>
              </a:rPr>
              <a:t>MR4</a:t>
            </a:r>
          </a:p>
          <a:p>
            <a:pPr defTabSz="449263" eaLnBrk="0" hangingPunct="0">
              <a:lnSpc>
                <a:spcPct val="130000"/>
              </a:lnSpc>
              <a:buClr>
                <a:srgbClr val="000000"/>
              </a:buClr>
              <a:buSzPct val="100000"/>
              <a:buFont typeface="Times New Roman" pitchFamily="18" charset="0"/>
              <a:buNone/>
            </a:pPr>
            <a:r>
              <a:rPr lang="it-IT" sz="1600" b="1" dirty="0" smtClean="0">
                <a:solidFill>
                  <a:srgbClr val="FFFFFF"/>
                </a:solidFill>
                <a:latin typeface="Arial" pitchFamily="34" charset="0"/>
                <a:ea typeface="ＭＳ Ｐゴシック" pitchFamily="34" charset="-128"/>
                <a:cs typeface="Arial" pitchFamily="34" charset="0"/>
              </a:rPr>
              <a:t>MR 4.5</a:t>
            </a:r>
            <a:endParaRPr lang="it-IT" sz="1600" b="1" dirty="0" smtClean="0">
              <a:solidFill>
                <a:srgbClr val="FFFFFF"/>
              </a:solidFill>
              <a:latin typeface="Arial" pitchFamily="34" charset="0"/>
              <a:ea typeface="ＭＳ Ｐゴシック" pitchFamily="34" charset="-128"/>
              <a:cs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ext Box 2"/>
          <p:cNvSpPr txBox="1">
            <a:spLocks noChangeArrowheads="1"/>
          </p:cNvSpPr>
          <p:nvPr/>
        </p:nvSpPr>
        <p:spPr bwMode="auto">
          <a:xfrm>
            <a:off x="193479" y="576571"/>
            <a:ext cx="8763000" cy="1233287"/>
          </a:xfrm>
          <a:prstGeom prst="rect">
            <a:avLst/>
          </a:prstGeom>
          <a:noFill/>
          <a:ln w="12700" algn="ctr">
            <a:noFill/>
            <a:miter lim="800000"/>
            <a:headEnd/>
            <a:tailEnd/>
          </a:ln>
        </p:spPr>
        <p:txBody>
          <a:bodyPr lIns="90000" tIns="46800" rIns="90000" bIns="46800">
            <a:spAutoFit/>
          </a:bodyPr>
          <a:lstStyle/>
          <a:p>
            <a:pPr algn="ctr" eaLnBrk="0" hangingPunct="0">
              <a:lnSpc>
                <a:spcPct val="80000"/>
              </a:lnSpc>
              <a:spcAft>
                <a:spcPct val="40000"/>
              </a:spcAft>
            </a:pPr>
            <a:r>
              <a:rPr lang="it-IT" sz="3600" b="1" dirty="0" err="1" smtClean="0">
                <a:solidFill>
                  <a:srgbClr val="F09828"/>
                </a:solidFill>
              </a:rPr>
              <a:t>Stability</a:t>
            </a:r>
            <a:r>
              <a:rPr lang="it-IT" sz="3600" b="1" dirty="0" smtClean="0">
                <a:solidFill>
                  <a:srgbClr val="F09828"/>
                </a:solidFill>
              </a:rPr>
              <a:t> </a:t>
            </a:r>
            <a:r>
              <a:rPr lang="it-IT" sz="3600" b="1" dirty="0" err="1" smtClean="0">
                <a:solidFill>
                  <a:srgbClr val="F09828"/>
                </a:solidFill>
              </a:rPr>
              <a:t>of</a:t>
            </a:r>
            <a:r>
              <a:rPr lang="it-IT" sz="3600" b="1" dirty="0" smtClean="0">
                <a:solidFill>
                  <a:srgbClr val="F09828"/>
                </a:solidFill>
              </a:rPr>
              <a:t> MR</a:t>
            </a:r>
            <a:r>
              <a:rPr lang="it-IT" sz="3600" b="1" baseline="30000" dirty="0" smtClean="0">
                <a:solidFill>
                  <a:srgbClr val="F09828"/>
                </a:solidFill>
              </a:rPr>
              <a:t>4.0</a:t>
            </a:r>
            <a:endParaRPr lang="it-IT" sz="3600" b="1" baseline="30000" dirty="0">
              <a:solidFill>
                <a:srgbClr val="F09828"/>
              </a:solidFill>
            </a:endParaRPr>
          </a:p>
          <a:p>
            <a:pPr algn="ctr" eaLnBrk="0" hangingPunct="0">
              <a:lnSpc>
                <a:spcPct val="110000"/>
              </a:lnSpc>
            </a:pPr>
            <a:endParaRPr lang="it-IT" sz="2800" b="1" dirty="0">
              <a:solidFill>
                <a:srgbClr val="F09828"/>
              </a:solidFill>
            </a:endParaRPr>
          </a:p>
        </p:txBody>
      </p:sp>
      <p:sp>
        <p:nvSpPr>
          <p:cNvPr id="190466" name="Text Box 8"/>
          <p:cNvSpPr txBox="1">
            <a:spLocks noChangeArrowheads="1"/>
          </p:cNvSpPr>
          <p:nvPr/>
        </p:nvSpPr>
        <p:spPr bwMode="auto">
          <a:xfrm>
            <a:off x="428596" y="4283859"/>
            <a:ext cx="8215370" cy="1431161"/>
          </a:xfrm>
          <a:prstGeom prst="rect">
            <a:avLst/>
          </a:prstGeom>
          <a:solidFill>
            <a:srgbClr val="F2F2F2"/>
          </a:solidFill>
          <a:ln w="9525">
            <a:solidFill>
              <a:schemeClr val="tx1"/>
            </a:solidFill>
            <a:miter lim="800000"/>
            <a:headEnd/>
            <a:tailEnd/>
          </a:ln>
        </p:spPr>
        <p:txBody>
          <a:bodyPr wrap="square">
            <a:spAutoFit/>
          </a:bodyPr>
          <a:lstStyle/>
          <a:p>
            <a:pPr>
              <a:lnSpc>
                <a:spcPct val="150000"/>
              </a:lnSpc>
            </a:pPr>
            <a:r>
              <a:rPr lang="it-IT" sz="2200" b="1" dirty="0" smtClean="0">
                <a:solidFill>
                  <a:srgbClr val="000000"/>
                </a:solidFill>
              </a:rPr>
              <a:t>Patients achieving </a:t>
            </a:r>
            <a:r>
              <a:rPr lang="it-IT" sz="2200" b="1" dirty="0" smtClean="0">
                <a:solidFill>
                  <a:srgbClr val="000000"/>
                </a:solidFill>
              </a:rPr>
              <a:t>an </a:t>
            </a:r>
            <a:r>
              <a:rPr lang="it-IT" sz="2200" b="1" dirty="0" smtClean="0">
                <a:solidFill>
                  <a:srgbClr val="000000"/>
                </a:solidFill>
              </a:rPr>
              <a:t>MR</a:t>
            </a:r>
            <a:r>
              <a:rPr lang="it-IT" sz="2200" b="1" baseline="30000" dirty="0" smtClean="0">
                <a:solidFill>
                  <a:srgbClr val="000000"/>
                </a:solidFill>
              </a:rPr>
              <a:t>4.0</a:t>
            </a:r>
            <a:r>
              <a:rPr lang="it-IT" sz="2200" b="1" dirty="0" smtClean="0">
                <a:solidFill>
                  <a:srgbClr val="000000"/>
                </a:solidFill>
              </a:rPr>
              <a:t>         57/130 (44%)</a:t>
            </a:r>
            <a:endParaRPr lang="it-IT" sz="2200" b="1" dirty="0">
              <a:solidFill>
                <a:srgbClr val="000000"/>
              </a:solidFill>
            </a:endParaRPr>
          </a:p>
          <a:p>
            <a:pPr>
              <a:lnSpc>
                <a:spcPct val="150000"/>
              </a:lnSpc>
            </a:pPr>
            <a:endParaRPr lang="it-IT" sz="1400" b="1" dirty="0">
              <a:solidFill>
                <a:srgbClr val="000000"/>
              </a:solidFill>
            </a:endParaRPr>
          </a:p>
          <a:p>
            <a:pPr>
              <a:lnSpc>
                <a:spcPct val="150000"/>
              </a:lnSpc>
            </a:pPr>
            <a:r>
              <a:rPr lang="it-IT" sz="2200" b="1" dirty="0" err="1" smtClean="0">
                <a:solidFill>
                  <a:srgbClr val="000000"/>
                </a:solidFill>
              </a:rPr>
              <a:t>Sustained</a:t>
            </a:r>
            <a:r>
              <a:rPr lang="it-IT" sz="2200" b="1" dirty="0" smtClean="0">
                <a:solidFill>
                  <a:srgbClr val="000000"/>
                </a:solidFill>
              </a:rPr>
              <a:t> MR</a:t>
            </a:r>
            <a:r>
              <a:rPr lang="it-IT" sz="2200" b="1" baseline="30000" dirty="0" smtClean="0">
                <a:solidFill>
                  <a:srgbClr val="000000"/>
                </a:solidFill>
              </a:rPr>
              <a:t>4.0</a:t>
            </a:r>
            <a:r>
              <a:rPr lang="it-IT" sz="2200" b="1" dirty="0" smtClean="0">
                <a:solidFill>
                  <a:srgbClr val="000000"/>
                </a:solidFill>
              </a:rPr>
              <a:t>                           27/57 (47%, or 21% </a:t>
            </a:r>
            <a:r>
              <a:rPr lang="it-IT" sz="2200" b="1" dirty="0" err="1" smtClean="0">
                <a:solidFill>
                  <a:srgbClr val="000000"/>
                </a:solidFill>
              </a:rPr>
              <a:t>of</a:t>
            </a:r>
            <a:r>
              <a:rPr lang="it-IT" sz="2200" b="1" dirty="0" smtClean="0">
                <a:solidFill>
                  <a:srgbClr val="000000"/>
                </a:solidFill>
              </a:rPr>
              <a:t> total)</a:t>
            </a:r>
            <a:endParaRPr lang="it-IT" sz="2200" b="1" dirty="0">
              <a:solidFill>
                <a:srgbClr val="000000"/>
              </a:solidFill>
            </a:endParaRPr>
          </a:p>
        </p:txBody>
      </p:sp>
      <p:sp>
        <p:nvSpPr>
          <p:cNvPr id="190467" name="Text Box 8"/>
          <p:cNvSpPr txBox="1">
            <a:spLocks noChangeArrowheads="1"/>
          </p:cNvSpPr>
          <p:nvPr/>
        </p:nvSpPr>
        <p:spPr bwMode="auto">
          <a:xfrm>
            <a:off x="611194" y="1143548"/>
            <a:ext cx="7889901" cy="3293209"/>
          </a:xfrm>
          <a:prstGeom prst="rect">
            <a:avLst/>
          </a:prstGeom>
          <a:noFill/>
          <a:ln w="9525">
            <a:noFill/>
            <a:miter lim="800000"/>
            <a:headEnd/>
            <a:tailEnd/>
          </a:ln>
        </p:spPr>
        <p:txBody>
          <a:bodyPr wrap="square">
            <a:spAutoFit/>
          </a:bodyPr>
          <a:lstStyle/>
          <a:p>
            <a:pPr>
              <a:spcAft>
                <a:spcPts val="1200"/>
              </a:spcAft>
            </a:pPr>
            <a:r>
              <a:rPr lang="it-IT" sz="2400" b="1" dirty="0" smtClean="0">
                <a:solidFill>
                  <a:schemeClr val="bg1"/>
                </a:solidFill>
              </a:rPr>
              <a:t>Methods:</a:t>
            </a:r>
          </a:p>
          <a:p>
            <a:pPr marL="342900" indent="-342900">
              <a:spcAft>
                <a:spcPts val="1200"/>
              </a:spcAft>
              <a:buClr>
                <a:srgbClr val="F09828"/>
              </a:buClr>
              <a:buFont typeface="Arial" panose="020B0604020202020204" pitchFamily="34" charset="0"/>
              <a:buChar char="•"/>
            </a:pPr>
            <a:r>
              <a:rPr lang="it-IT" sz="2400" b="1" dirty="0" smtClean="0">
                <a:solidFill>
                  <a:schemeClr val="bg1"/>
                </a:solidFill>
              </a:rPr>
              <a:t>QPCR every 3 months</a:t>
            </a:r>
          </a:p>
          <a:p>
            <a:pPr marL="342900" indent="-342900">
              <a:spcAft>
                <a:spcPts val="1200"/>
              </a:spcAft>
              <a:buClr>
                <a:srgbClr val="F09828"/>
              </a:buClr>
              <a:buFont typeface="Arial" panose="020B0604020202020204" pitchFamily="34" charset="0"/>
              <a:buChar char="•"/>
            </a:pPr>
            <a:r>
              <a:rPr lang="it-IT" sz="2400" b="1" dirty="0" smtClean="0">
                <a:solidFill>
                  <a:schemeClr val="bg1"/>
                </a:solidFill>
              </a:rPr>
              <a:t>MR</a:t>
            </a:r>
            <a:r>
              <a:rPr lang="it-IT" sz="2400" b="1" baseline="30000" dirty="0" smtClean="0">
                <a:solidFill>
                  <a:schemeClr val="bg1"/>
                </a:solidFill>
              </a:rPr>
              <a:t>4.0</a:t>
            </a:r>
            <a:r>
              <a:rPr lang="it-IT" sz="2400" b="1" dirty="0" smtClean="0">
                <a:solidFill>
                  <a:schemeClr val="bg1"/>
                </a:solidFill>
              </a:rPr>
              <a:t>: </a:t>
            </a:r>
            <a:r>
              <a:rPr lang="en-US" sz="2400" b="1" dirty="0" smtClean="0">
                <a:solidFill>
                  <a:schemeClr val="bg1"/>
                </a:solidFill>
              </a:rPr>
              <a:t>≤0.01% BCR-ABL</a:t>
            </a:r>
            <a:r>
              <a:rPr lang="en-US" sz="2400" b="1" baseline="30000" dirty="0" smtClean="0">
                <a:solidFill>
                  <a:schemeClr val="bg1"/>
                </a:solidFill>
              </a:rPr>
              <a:t>IS</a:t>
            </a:r>
            <a:r>
              <a:rPr lang="en-US" sz="2400" b="1" dirty="0" smtClean="0">
                <a:solidFill>
                  <a:schemeClr val="bg1"/>
                </a:solidFill>
              </a:rPr>
              <a:t> or undetectable BCR-ABL  transcript with ≥10,000 ABL transcripts</a:t>
            </a:r>
          </a:p>
          <a:p>
            <a:pPr marL="342900" indent="-342900">
              <a:spcAft>
                <a:spcPts val="1200"/>
              </a:spcAft>
              <a:buClr>
                <a:srgbClr val="F09828"/>
              </a:buClr>
              <a:buFont typeface="Arial" panose="020B0604020202020204" pitchFamily="34" charset="0"/>
              <a:buChar char="•"/>
            </a:pPr>
            <a:r>
              <a:rPr lang="en-US" sz="2400" b="1" dirty="0" smtClean="0">
                <a:solidFill>
                  <a:schemeClr val="bg1"/>
                </a:solidFill>
              </a:rPr>
              <a:t>Sustained  MR</a:t>
            </a:r>
            <a:r>
              <a:rPr lang="en-US" sz="2400" b="1" baseline="30000" dirty="0" smtClean="0">
                <a:solidFill>
                  <a:schemeClr val="bg1"/>
                </a:solidFill>
              </a:rPr>
              <a:t>4.0</a:t>
            </a:r>
            <a:r>
              <a:rPr lang="en-US" sz="2400" b="1" dirty="0" smtClean="0">
                <a:solidFill>
                  <a:schemeClr val="bg1"/>
                </a:solidFill>
                <a:sym typeface="Wingdings" pitchFamily="2" charset="2"/>
              </a:rPr>
              <a:t>: </a:t>
            </a:r>
            <a:r>
              <a:rPr lang="en-US" sz="2400" b="1" dirty="0" smtClean="0">
                <a:solidFill>
                  <a:schemeClr val="bg1"/>
                </a:solidFill>
              </a:rPr>
              <a:t>MR</a:t>
            </a:r>
            <a:r>
              <a:rPr lang="en-US" sz="2400" b="1" baseline="30000" dirty="0" smtClean="0">
                <a:solidFill>
                  <a:schemeClr val="bg1"/>
                </a:solidFill>
              </a:rPr>
              <a:t>4.0</a:t>
            </a:r>
            <a:r>
              <a:rPr lang="en-US" sz="2400" b="1" dirty="0" smtClean="0">
                <a:solidFill>
                  <a:schemeClr val="bg1"/>
                </a:solidFill>
              </a:rPr>
              <a:t> for at least 1 year, with at least 3 evaluable analysis</a:t>
            </a:r>
          </a:p>
          <a:p>
            <a:pPr>
              <a:spcAft>
                <a:spcPts val="1200"/>
              </a:spcAft>
            </a:pPr>
            <a:endParaRPr lang="it-IT" sz="2400" b="1" dirty="0" smtClean="0">
              <a:solidFill>
                <a:schemeClr val="bg1"/>
              </a:solidFill>
            </a:endParaRPr>
          </a:p>
        </p:txBody>
      </p:sp>
      <p:sp>
        <p:nvSpPr>
          <p:cNvPr id="8" name="TextBox 7"/>
          <p:cNvSpPr txBox="1"/>
          <p:nvPr/>
        </p:nvSpPr>
        <p:spPr>
          <a:xfrm>
            <a:off x="378120" y="6464369"/>
            <a:ext cx="8314382" cy="276999"/>
          </a:xfrm>
          <a:prstGeom prst="rect">
            <a:avLst/>
          </a:prstGeom>
          <a:noFill/>
        </p:spPr>
        <p:txBody>
          <a:bodyPr wrap="square" rtlCol="0">
            <a:spAutoFit/>
          </a:bodyPr>
          <a:lstStyle/>
          <a:p>
            <a:r>
              <a:rPr lang="it-IT" sz="1200" b="1" dirty="0">
                <a:solidFill>
                  <a:schemeClr val="bg1"/>
                </a:solidFill>
              </a:rPr>
              <a:t>Castagnetti </a:t>
            </a:r>
            <a:r>
              <a:rPr lang="it-IT" sz="1200" b="1" dirty="0" smtClean="0">
                <a:solidFill>
                  <a:schemeClr val="bg1"/>
                </a:solidFill>
              </a:rPr>
              <a:t>F, et al. </a:t>
            </a:r>
            <a:r>
              <a:rPr lang="it-IT" sz="1200" b="1" i="1" dirty="0" smtClean="0">
                <a:solidFill>
                  <a:schemeClr val="bg1"/>
                </a:solidFill>
              </a:rPr>
              <a:t>Blood. </a:t>
            </a:r>
            <a:r>
              <a:rPr lang="it-IT" sz="1200" b="1" dirty="0" smtClean="0">
                <a:solidFill>
                  <a:schemeClr val="bg1"/>
                </a:solidFill>
              </a:rPr>
              <a:t>2014;124: Abstract 4532. </a:t>
            </a:r>
            <a:endParaRPr lang="en-US" sz="12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SCO_CML">
  <a:themeElements>
    <a:clrScheme name="ASCO_C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SCO_CM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SCO_C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SCO_C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SCO_C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SCO_C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SCO_C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SCO_C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SCO_C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18974</TotalTime>
  <Words>1143</Words>
  <Application>Microsoft Office PowerPoint</Application>
  <PresentationFormat>On-screen Show (4:3)</PresentationFormat>
  <Paragraphs>168</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ASCO_CML</vt:lpstr>
      <vt:lpstr>Deep Molecular Response to Nilotinib As  First-Line Treatment of BCR-ABL+ CML in Early Chronic Phase: A Phase 3b Multicenter Study of the GIMEMA CML Working Party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Imperial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jgoldman</dc:creator>
  <cp:lastModifiedBy>Heather Tomlinson</cp:lastModifiedBy>
  <cp:revision>680</cp:revision>
  <dcterms:created xsi:type="dcterms:W3CDTF">2011-10-14T16:43:56Z</dcterms:created>
  <dcterms:modified xsi:type="dcterms:W3CDTF">2014-12-07T02:59:07Z</dcterms:modified>
</cp:coreProperties>
</file>