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368" r:id="rId3"/>
    <p:sldId id="419" r:id="rId4"/>
    <p:sldId id="421" r:id="rId5"/>
    <p:sldId id="420" r:id="rId6"/>
    <p:sldId id="423" r:id="rId7"/>
    <p:sldId id="378" r:id="rId8"/>
    <p:sldId id="422" r:id="rId9"/>
    <p:sldId id="426" r:id="rId10"/>
    <p:sldId id="424" r:id="rId11"/>
    <p:sldId id="425" r:id="rId12"/>
    <p:sldId id="430" r:id="rId13"/>
    <p:sldId id="434" r:id="rId14"/>
    <p:sldId id="383" r:id="rId15"/>
    <p:sldId id="427" r:id="rId16"/>
    <p:sldId id="382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  <a:srgbClr val="F00000"/>
    <a:srgbClr val="289728"/>
    <a:srgbClr val="CBD2E6"/>
    <a:srgbClr val="296DC0"/>
    <a:srgbClr val="D1DEE9"/>
    <a:srgbClr val="BC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8" autoAdjust="0"/>
    <p:restoredTop sz="82902" autoAdjust="0"/>
  </p:normalViewPr>
  <p:slideViewPr>
    <p:cSldViewPr snapToGrid="0">
      <p:cViewPr>
        <p:scale>
          <a:sx n="75" d="100"/>
          <a:sy n="75" d="100"/>
        </p:scale>
        <p:origin x="-1164" y="102"/>
      </p:cViewPr>
      <p:guideLst>
        <p:guide orient="horz" pos="2160"/>
        <p:guide orient="horz" pos="623"/>
        <p:guide orient="horz" pos="530"/>
        <p:guide orient="horz" pos="4180"/>
        <p:guide pos="2879"/>
        <p:guide pos="2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80" charset="-128"/>
              </a:defRPr>
            </a:lvl1pPr>
          </a:lstStyle>
          <a:p>
            <a:pPr>
              <a:defRPr/>
            </a:pPr>
            <a:fld id="{99EAAD89-3EE0-4D70-9D36-DBA527F2C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would like to thank ASH</a:t>
            </a:r>
            <a:r>
              <a:rPr lang="en-US" baseline="0" dirty="0" smtClean="0"/>
              <a:t> for selecting this abstract for oral presentation.  It is my pleasure to share the results of our phase II trial….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am going to show you two cases of the pt on study.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BV,</a:t>
            </a:r>
            <a:r>
              <a:rPr lang="en-US" baseline="0" dirty="0" smtClean="0"/>
              <a:t> an antibody drug conjugate, has 3 components.  It selectively delivers MMAE to CD 30 +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Pts with relapsed/refractory</a:t>
            </a:r>
            <a:r>
              <a:rPr lang="en-US" baseline="0" dirty="0" smtClean="0"/>
              <a:t> HL were treated with BV at 1.8 mg/kg IV at </a:t>
            </a:r>
            <a:r>
              <a:rPr lang="en-US" baseline="0" dirty="0" err="1" smtClean="0"/>
              <a:t>oupt</a:t>
            </a:r>
            <a:r>
              <a:rPr lang="en-US" baseline="0" dirty="0" smtClean="0"/>
              <a:t> setting every 3 weeks.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high risk features. Bulky,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sx</a:t>
            </a:r>
            <a:r>
              <a:rPr lang="en-US" baseline="0" dirty="0" smtClean="0"/>
              <a:t>, primary refractory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Stem cell mobilization and engraftment</a:t>
            </a:r>
            <a:r>
              <a:rPr lang="en-US" baseline="0" dirty="0" smtClean="0"/>
              <a:t> were not adversely 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study, we examined whether or not CD 68 macrophages is a predictor marker for response to BV.  </a:t>
            </a:r>
          </a:p>
          <a:p>
            <a:r>
              <a:rPr lang="en-US" baseline="0" dirty="0" smtClean="0"/>
              <a:t>Although CD 68 is a predictive biomarker for ABVD in HL, it does not appear to be associated with outcome for BV.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AD89-3EE0-4D70-9D36-DBA527F2C3E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699A9-E526-4DAB-846A-8537989D7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5DCCC-51DC-4FBB-95B0-08B2375D2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B1FA2-17B5-4A07-AA3F-5D657AB58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1066800"/>
            <a:ext cx="7924800" cy="0"/>
          </a:xfrm>
          <a:prstGeom prst="line">
            <a:avLst/>
          </a:prstGeom>
          <a:noFill/>
          <a:ln w="5397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Line 25"/>
          <p:cNvSpPr>
            <a:spLocks noChangeShapeType="1"/>
          </p:cNvSpPr>
          <p:nvPr userDrawn="1"/>
        </p:nvSpPr>
        <p:spPr bwMode="auto">
          <a:xfrm>
            <a:off x="685800" y="1143000"/>
            <a:ext cx="7924800" cy="0"/>
          </a:xfrm>
          <a:prstGeom prst="line">
            <a:avLst/>
          </a:prstGeom>
          <a:noFill/>
          <a:ln w="539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ooter Placeholder 4"/>
          <p:cNvSpPr txBox="1">
            <a:spLocks noGrp="1"/>
          </p:cNvSpPr>
          <p:nvPr userDrawn="1"/>
        </p:nvSpPr>
        <p:spPr bwMode="auto">
          <a:xfrm>
            <a:off x="5810250" y="6572250"/>
            <a:ext cx="3333750" cy="2857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r">
              <a:defRPr/>
            </a:pPr>
            <a:r>
              <a:rPr lang="en-US" sz="1200">
                <a:ea typeface="ＭＳ Ｐゴシック" charset="-128"/>
              </a:rPr>
              <a:t>Slide </a:t>
            </a:r>
            <a:fld id="{87CFA086-4AB6-4E66-B85E-DC3F416B93B3}" type="slidenum">
              <a:rPr lang="en-US" sz="1200">
                <a:ea typeface="ＭＳ Ｐゴシック" charset="-128"/>
              </a:rPr>
              <a:pPr algn="r">
                <a:defRPr/>
              </a:pPr>
              <a:t>‹#›</a:t>
            </a:fld>
            <a:endParaRPr lang="en-US" sz="1200"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idx="12"/>
          </p:nvPr>
        </p:nvSpPr>
        <p:spPr>
          <a:xfrm>
            <a:off x="685799" y="1295400"/>
            <a:ext cx="7924801" cy="488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001000" y="6629400"/>
            <a:ext cx="11430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0F711A6C-4609-4D30-A69D-8E642E557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ftr" sz="quarter" idx="14"/>
          </p:nvPr>
        </p:nvSpPr>
        <p:spPr>
          <a:xfrm>
            <a:off x="3043238" y="6629400"/>
            <a:ext cx="3057525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1066800"/>
            <a:ext cx="7924800" cy="0"/>
          </a:xfrm>
          <a:prstGeom prst="line">
            <a:avLst/>
          </a:prstGeom>
          <a:noFill/>
          <a:ln w="5397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Line 25"/>
          <p:cNvSpPr>
            <a:spLocks noChangeShapeType="1"/>
          </p:cNvSpPr>
          <p:nvPr userDrawn="1"/>
        </p:nvSpPr>
        <p:spPr bwMode="auto">
          <a:xfrm>
            <a:off x="685800" y="1143000"/>
            <a:ext cx="7924800" cy="0"/>
          </a:xfrm>
          <a:prstGeom prst="line">
            <a:avLst/>
          </a:prstGeom>
          <a:noFill/>
          <a:ln w="539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Footer Placeholder 4"/>
          <p:cNvSpPr txBox="1">
            <a:spLocks noGrp="1"/>
          </p:cNvSpPr>
          <p:nvPr userDrawn="1"/>
        </p:nvSpPr>
        <p:spPr bwMode="auto">
          <a:xfrm>
            <a:off x="5810250" y="6572250"/>
            <a:ext cx="3333750" cy="2857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r">
              <a:defRPr/>
            </a:pPr>
            <a:r>
              <a:rPr lang="en-US" sz="1200">
                <a:ea typeface="ＭＳ Ｐゴシック" charset="-128"/>
              </a:rPr>
              <a:t>Slide </a:t>
            </a:r>
            <a:fld id="{9885C8C6-14E6-4DE2-82B1-E1579D543D7C}" type="slidenum">
              <a:rPr lang="en-US" sz="1200">
                <a:ea typeface="ＭＳ Ｐゴシック" charset="-128"/>
              </a:rPr>
              <a:pPr algn="r">
                <a:defRPr/>
              </a:pPr>
              <a:t>‹#›</a:t>
            </a:fld>
            <a:endParaRPr lang="en-US" sz="1200">
              <a:ea typeface="ＭＳ Ｐゴシック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2"/>
          </p:nvPr>
        </p:nvSpPr>
        <p:spPr>
          <a:xfrm>
            <a:off x="685799" y="1295400"/>
            <a:ext cx="7924801" cy="488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7940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001000" y="6629400"/>
            <a:ext cx="11430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602A0618-4E53-49B9-8723-1FDF9E6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28"/>
          <p:cNvSpPr>
            <a:spLocks noGrp="1" noChangeArrowheads="1"/>
          </p:cNvSpPr>
          <p:nvPr>
            <p:ph type="ftr" sz="quarter" idx="14"/>
          </p:nvPr>
        </p:nvSpPr>
        <p:spPr>
          <a:xfrm>
            <a:off x="3043238" y="6629400"/>
            <a:ext cx="3057525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D76BA-EED8-44D9-9EF1-B15DA81C4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AA1A8-5C4F-41E3-B1E9-0055D9B1C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08E47-D0C7-4353-A611-C151C898A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43B6-C2C6-48F1-8131-382403C93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741D-AFB2-4F55-90C2-8CF87275A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092A-3168-4631-AD3D-BACFF64C8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12C2-822F-4830-A60E-40D14E4CA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9871-2C7F-47FB-9B6E-D001989EC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5997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6" r:id="rId12"/>
    <p:sldLayoutId id="2147483847" r:id="rId13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09828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Char char="•"/>
        <a:defRPr sz="3200" b="1">
          <a:solidFill>
            <a:schemeClr val="bg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Char char="–"/>
        <a:defRPr sz="2800" b="1">
          <a:solidFill>
            <a:schemeClr val="bg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Char char="•"/>
        <a:defRPr sz="2400" b="1">
          <a:solidFill>
            <a:schemeClr val="bg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Char char="–"/>
        <a:defRPr sz="2000" b="1">
          <a:solidFill>
            <a:schemeClr val="bg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Char char="»"/>
        <a:defRPr sz="2000" b="1">
          <a:solidFill>
            <a:schemeClr val="bg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0"/>
          <p:cNvSpPr txBox="1">
            <a:spLocks noChangeArrowheads="1"/>
          </p:cNvSpPr>
          <p:nvPr/>
        </p:nvSpPr>
        <p:spPr bwMode="auto">
          <a:xfrm>
            <a:off x="4173538" y="1943100"/>
            <a:ext cx="4970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123" name="TextBox 7"/>
          <p:cNvSpPr txBox="1">
            <a:spLocks noChangeArrowheads="1"/>
          </p:cNvSpPr>
          <p:nvPr/>
        </p:nvSpPr>
        <p:spPr bwMode="auto">
          <a:xfrm>
            <a:off x="558501" y="4984443"/>
            <a:ext cx="80508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Chen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R, Palmer J, Martin P, Tsai N-C, Kim Y, Thomas S, Mott M, </a:t>
            </a:r>
            <a:r>
              <a:rPr lang="en-US" sz="2000" b="1" dirty="0" err="1" smtClean="0">
                <a:solidFill>
                  <a:schemeClr val="bg1"/>
                </a:solidFill>
              </a:rPr>
              <a:t>Sahebi</a:t>
            </a:r>
            <a:r>
              <a:rPr lang="en-US" sz="2000" b="1" dirty="0" smtClean="0">
                <a:solidFill>
                  <a:schemeClr val="bg1"/>
                </a:solidFill>
              </a:rPr>
              <a:t> F, Siddiqi T,  Armenian S, Shan Y, </a:t>
            </a:r>
            <a:r>
              <a:rPr lang="en-US" sz="2000" b="1" dirty="0" err="1" smtClean="0">
                <a:solidFill>
                  <a:schemeClr val="bg1"/>
                </a:solidFill>
              </a:rPr>
              <a:t>Popplewell</a:t>
            </a:r>
            <a:r>
              <a:rPr lang="en-US" sz="2000" b="1" dirty="0" smtClean="0">
                <a:solidFill>
                  <a:schemeClr val="bg1"/>
                </a:solidFill>
              </a:rPr>
              <a:t> L, Forman 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4639" y="842975"/>
            <a:ext cx="8503977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sz="3600" b="1" dirty="0">
                <a:solidFill>
                  <a:srgbClr val="F09828"/>
                </a:solidFill>
                <a:latin typeface="+mn-lt"/>
                <a:cs typeface="Times New Roman" pitchFamily="18" charset="0"/>
              </a:rPr>
              <a:t>Results of a </a:t>
            </a:r>
            <a:r>
              <a:rPr lang="en-US" sz="3600" b="1" dirty="0" smtClean="0">
                <a:solidFill>
                  <a:srgbClr val="F09828"/>
                </a:solidFill>
                <a:latin typeface="+mn-lt"/>
                <a:cs typeface="Times New Roman" pitchFamily="18" charset="0"/>
              </a:rPr>
              <a:t>Phase </a:t>
            </a:r>
            <a:r>
              <a:rPr lang="en-US" sz="3600" b="1" dirty="0">
                <a:solidFill>
                  <a:srgbClr val="F09828"/>
                </a:solidFill>
                <a:latin typeface="+mn-lt"/>
                <a:cs typeface="Times New Roman" pitchFamily="18" charset="0"/>
              </a:rPr>
              <a:t>II </a:t>
            </a:r>
            <a:r>
              <a:rPr lang="en-US" sz="3600" b="1" dirty="0" smtClean="0">
                <a:solidFill>
                  <a:srgbClr val="F09828"/>
                </a:solidFill>
                <a:latin typeface="+mn-lt"/>
                <a:cs typeface="Times New Roman" pitchFamily="18" charset="0"/>
              </a:rPr>
              <a:t>Trial of 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3600" b="1" dirty="0" err="1" smtClean="0">
                <a:solidFill>
                  <a:srgbClr val="F09828"/>
                </a:solidFill>
                <a:latin typeface="+mn-lt"/>
                <a:cs typeface="Times New Roman" pitchFamily="18" charset="0"/>
              </a:rPr>
              <a:t>Brentuximab</a:t>
            </a:r>
            <a:r>
              <a:rPr lang="en-US" sz="3600" b="1" dirty="0" smtClean="0">
                <a:solidFill>
                  <a:srgbClr val="F09828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09828"/>
                </a:solidFill>
                <a:latin typeface="+mn-lt"/>
                <a:cs typeface="Times New Roman" pitchFamily="18" charset="0"/>
              </a:rPr>
              <a:t>Vedotin</a:t>
            </a:r>
            <a:r>
              <a:rPr lang="en-US" sz="3600" b="1" dirty="0" smtClean="0">
                <a:solidFill>
                  <a:srgbClr val="F09828"/>
                </a:solidFill>
                <a:latin typeface="+mn-lt"/>
                <a:cs typeface="Times New Roman" pitchFamily="18" charset="0"/>
              </a:rPr>
              <a:t> As First Line Salvage Therapy in Relapsed/Refractory Hodgkin Lymphoma Prior to Autologous HCT</a:t>
            </a:r>
            <a:endParaRPr lang="en-US" sz="3600" b="1" dirty="0">
              <a:solidFill>
                <a:srgbClr val="F09828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8850" y="4012445"/>
            <a:ext cx="313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Abstract 501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232016"/>
            <a:ext cx="7772400" cy="1225550"/>
          </a:xfrm>
        </p:spPr>
        <p:txBody>
          <a:bodyPr/>
          <a:lstStyle/>
          <a:p>
            <a:r>
              <a:rPr lang="en-US" dirty="0" smtClean="0"/>
              <a:t>AHCT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54844" y="1184016"/>
            <a:ext cx="8481136" cy="45402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33/37 successfully proceeded to AHCT (89%): 1 went to </a:t>
            </a:r>
            <a:r>
              <a:rPr lang="en-US" sz="2800" dirty="0" err="1" smtClean="0"/>
              <a:t>allo</a:t>
            </a:r>
            <a:r>
              <a:rPr lang="en-US" sz="2800" dirty="0" smtClean="0"/>
              <a:t>-HCT; </a:t>
            </a:r>
            <a:r>
              <a:rPr lang="en-US" sz="2800" dirty="0" smtClean="0"/>
              <a:t>3 could not be salvaged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17/33 (52%) received BV only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16/37 (48%) received additional salvage chemotherapy (ICE/DICE/IGEV/GVD)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13 CR and 4/12 PR went to AHCT directly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24/33 (73%) were in CR at time of AHCT 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8/33 (26%) were in PR at time of AHCT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1/33 SD at time of AHCT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218368"/>
            <a:ext cx="7772400" cy="1254125"/>
          </a:xfrm>
        </p:spPr>
        <p:txBody>
          <a:bodyPr/>
          <a:lstStyle/>
          <a:p>
            <a:r>
              <a:rPr lang="en-US" dirty="0" smtClean="0"/>
              <a:t>Stem </a:t>
            </a:r>
            <a:r>
              <a:rPr lang="en-US" dirty="0" smtClean="0"/>
              <a:t>Cell Mobilization 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06650"/>
              </p:ext>
            </p:extLst>
          </p:nvPr>
        </p:nvGraphicFramePr>
        <p:xfrm>
          <a:off x="786480" y="2514241"/>
          <a:ext cx="7510272" cy="3453108"/>
        </p:xfrm>
        <a:graphic>
          <a:graphicData uri="http://schemas.openxmlformats.org/drawingml/2006/table">
            <a:tbl>
              <a:tblPr/>
              <a:tblGrid>
                <a:gridCol w="4508693"/>
                <a:gridCol w="3001579"/>
              </a:tblGrid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Characteristics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Arial"/>
                        </a:rPr>
                        <a:t>N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Arial"/>
                        </a:rPr>
                        <a:t>(%) or 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Arial"/>
                        </a:rPr>
                        <a:t>Median (Range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Arial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Cell</a:t>
                      </a: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count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5.97</a:t>
                      </a: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x 10</a:t>
                      </a:r>
                      <a:r>
                        <a:rPr lang="en-US" sz="24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6</a:t>
                      </a: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CD 34 (2.64-34.45)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Days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required for collection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 (1-6)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Plerixafor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usage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9</a:t>
                      </a: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(27%)</a:t>
                      </a:r>
                      <a:endParaRPr lang="en-US" sz="2400" kern="1200" dirty="0">
                        <a:solidFill>
                          <a:schemeClr val="bg1"/>
                        </a:solidFill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ANC</a:t>
                      </a: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engraftment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(10-12)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Platelet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engraftment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13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(9-23)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2138" y="1297248"/>
            <a:ext cx="8317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Patients were primed with 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G-CSF/cyclophosphamide/</a:t>
            </a:r>
            <a:r>
              <a:rPr lang="en-US" sz="2800" b="1" dirty="0" err="1" smtClean="0">
                <a:solidFill>
                  <a:schemeClr val="bg1"/>
                </a:solidFill>
              </a:rPr>
              <a:t>p</a:t>
            </a:r>
            <a:r>
              <a:rPr lang="en-US" sz="2800" b="1" dirty="0" err="1" smtClean="0">
                <a:solidFill>
                  <a:schemeClr val="bg1"/>
                </a:solidFill>
              </a:rPr>
              <a:t>lerixafor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86608"/>
            <a:ext cx="7772400" cy="1128713"/>
          </a:xfrm>
        </p:spPr>
        <p:txBody>
          <a:bodyPr/>
          <a:lstStyle/>
          <a:p>
            <a:r>
              <a:rPr lang="en-US" dirty="0" smtClean="0"/>
              <a:t>Biological Correlatives</a:t>
            </a:r>
          </a:p>
        </p:txBody>
      </p:sp>
      <p:pic>
        <p:nvPicPr>
          <p:cNvPr id="16387" name="Picture 2" descr="\\fs2\fs2home\rchen\Documents\SGN LOI\CD68 +2 x40 S14-39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8579" y="1303338"/>
            <a:ext cx="2560320" cy="16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Content Placeholder 5"/>
          <p:cNvSpPr>
            <a:spLocks noGrp="1"/>
          </p:cNvSpPr>
          <p:nvPr>
            <p:ph idx="1"/>
          </p:nvPr>
        </p:nvSpPr>
        <p:spPr>
          <a:xfrm>
            <a:off x="272958" y="1312908"/>
            <a:ext cx="5061968" cy="4773994"/>
          </a:xfrm>
        </p:spPr>
        <p:txBody>
          <a:bodyPr/>
          <a:lstStyle/>
          <a:p>
            <a:r>
              <a:rPr lang="en-US" sz="2200" dirty="0" smtClean="0"/>
              <a:t>CD 68 macrophages associated with failure to induction ABVD</a:t>
            </a:r>
          </a:p>
          <a:p>
            <a:endParaRPr lang="en-US" sz="2200" dirty="0" smtClean="0"/>
          </a:p>
          <a:p>
            <a:r>
              <a:rPr lang="en-US" sz="2200" dirty="0" smtClean="0"/>
              <a:t>Performed IHC staining on COH samples prior to BV treatment</a:t>
            </a:r>
          </a:p>
          <a:p>
            <a:pPr lvl="1"/>
            <a:r>
              <a:rPr lang="en-US" sz="1800" dirty="0" smtClean="0"/>
              <a:t>All COH samples were CD 68+</a:t>
            </a:r>
          </a:p>
          <a:p>
            <a:pPr lvl="1"/>
            <a:r>
              <a:rPr lang="en-US" sz="1800" dirty="0" smtClean="0"/>
              <a:t>2+ (31%)</a:t>
            </a:r>
          </a:p>
          <a:p>
            <a:pPr lvl="1"/>
            <a:r>
              <a:rPr lang="en-US" sz="1800" dirty="0" smtClean="0"/>
              <a:t>3+ (62%)</a:t>
            </a:r>
          </a:p>
          <a:p>
            <a:pPr lvl="1"/>
            <a:r>
              <a:rPr lang="en-US" sz="1800" dirty="0" smtClean="0"/>
              <a:t>4+  (6%)</a:t>
            </a:r>
          </a:p>
          <a:p>
            <a:endParaRPr lang="en-US" sz="2000" dirty="0" smtClean="0"/>
          </a:p>
          <a:p>
            <a:r>
              <a:rPr lang="en-US" sz="2200" dirty="0" smtClean="0"/>
              <a:t>CD 68 does not appear to be associated with outcome for BV</a:t>
            </a:r>
          </a:p>
        </p:txBody>
      </p:sp>
      <p:pic>
        <p:nvPicPr>
          <p:cNvPr id="16389" name="Picture 4" descr="\\fs2\fs2home\rchen\Documents\SGN LOI\CD68 +3  x40 S13-1373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8033" y="2994334"/>
            <a:ext cx="25583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 descr="\\fs2\fs2home\rchen\Documents\SGN LOI\CD68 +4, x40 S14-453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5875" y="4644386"/>
            <a:ext cx="2568102" cy="15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Box 9"/>
          <p:cNvSpPr txBox="1">
            <a:spLocks noChangeArrowheads="1"/>
          </p:cNvSpPr>
          <p:nvPr/>
        </p:nvSpPr>
        <p:spPr bwMode="auto">
          <a:xfrm>
            <a:off x="8161505" y="1312908"/>
            <a:ext cx="7198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+</a:t>
            </a:r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8180962" y="2995613"/>
            <a:ext cx="83657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+</a:t>
            </a:r>
          </a:p>
        </p:txBody>
      </p:sp>
      <p:sp>
        <p:nvSpPr>
          <p:cNvPr id="16393" name="TextBox 11"/>
          <p:cNvSpPr txBox="1">
            <a:spLocks noChangeArrowheads="1"/>
          </p:cNvSpPr>
          <p:nvPr/>
        </p:nvSpPr>
        <p:spPr bwMode="auto">
          <a:xfrm>
            <a:off x="8210145" y="4646613"/>
            <a:ext cx="93385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843" y="6066296"/>
            <a:ext cx="399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Steidl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C, et </a:t>
            </a:r>
            <a:r>
              <a:rPr lang="en-US" sz="1200" dirty="0" smtClean="0">
                <a:solidFill>
                  <a:schemeClr val="bg1"/>
                </a:solidFill>
              </a:rPr>
              <a:t>al.  </a:t>
            </a:r>
            <a:r>
              <a:rPr lang="en-US" sz="1200" i="1" dirty="0" smtClean="0">
                <a:solidFill>
                  <a:schemeClr val="bg1"/>
                </a:solidFill>
              </a:rPr>
              <a:t>N </a:t>
            </a:r>
            <a:r>
              <a:rPr lang="en-US" sz="1200" i="1" dirty="0" err="1" smtClean="0">
                <a:solidFill>
                  <a:schemeClr val="bg1"/>
                </a:solidFill>
              </a:rPr>
              <a:t>Engl</a:t>
            </a:r>
            <a:r>
              <a:rPr lang="en-US" sz="1200" i="1" dirty="0" smtClean="0">
                <a:solidFill>
                  <a:schemeClr val="bg1"/>
                </a:solidFill>
              </a:rPr>
              <a:t> J Med.</a:t>
            </a:r>
            <a:r>
              <a:rPr lang="en-US" sz="1200" dirty="0" smtClean="0">
                <a:solidFill>
                  <a:schemeClr val="bg1"/>
                </a:solidFill>
              </a:rPr>
              <a:t> 2010;362(10):875-885.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59312"/>
            <a:ext cx="7772400" cy="1138238"/>
          </a:xfrm>
        </p:spPr>
        <p:txBody>
          <a:bodyPr/>
          <a:lstStyle/>
          <a:p>
            <a:r>
              <a:rPr lang="en-US" dirty="0" smtClean="0"/>
              <a:t>Patient Case, CR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30200" y="1453488"/>
            <a:ext cx="3350260" cy="4724400"/>
          </a:xfrm>
        </p:spPr>
        <p:txBody>
          <a:bodyPr/>
          <a:lstStyle/>
          <a:p>
            <a:pPr marL="231775" indent="-231775"/>
            <a:r>
              <a:rPr lang="en-US" sz="2400" dirty="0" smtClean="0"/>
              <a:t>30-year-old </a:t>
            </a:r>
            <a:r>
              <a:rPr lang="en-US" sz="2400" dirty="0" smtClean="0"/>
              <a:t>male</a:t>
            </a:r>
          </a:p>
          <a:p>
            <a:pPr marL="231775" indent="-231775"/>
            <a:r>
              <a:rPr lang="en-US" sz="2400" dirty="0" smtClean="0"/>
              <a:t>Stage IVB</a:t>
            </a:r>
          </a:p>
          <a:p>
            <a:pPr marL="231775" indent="-231775"/>
            <a:r>
              <a:rPr lang="en-US" sz="2400" dirty="0" smtClean="0"/>
              <a:t>Bulky disease</a:t>
            </a:r>
          </a:p>
          <a:p>
            <a:pPr marL="231775" indent="-231775"/>
            <a:r>
              <a:rPr lang="en-US" sz="2400" dirty="0" smtClean="0"/>
              <a:t>ABVD x 6</a:t>
            </a:r>
          </a:p>
          <a:p>
            <a:pPr marL="231775" indent="-231775"/>
            <a:r>
              <a:rPr lang="en-US" sz="2400" dirty="0" smtClean="0"/>
              <a:t>No XRT</a:t>
            </a:r>
          </a:p>
          <a:p>
            <a:pPr marL="231775" indent="-231775"/>
            <a:r>
              <a:rPr lang="en-US" sz="2400" dirty="0" smtClean="0"/>
              <a:t>Relapse 4 month</a:t>
            </a:r>
          </a:p>
          <a:p>
            <a:endParaRPr lang="en-US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 cstate="print"/>
          <a:srcRect t="13462" b="11539"/>
          <a:stretch>
            <a:fillRect/>
          </a:stretch>
        </p:blipFill>
        <p:spPr bwMode="auto">
          <a:xfrm>
            <a:off x="3551238" y="1424305"/>
            <a:ext cx="2644775" cy="257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5" cstate="print"/>
          <a:srcRect t="15385" b="23077"/>
          <a:stretch>
            <a:fillRect/>
          </a:stretch>
        </p:blipFill>
        <p:spPr bwMode="auto">
          <a:xfrm>
            <a:off x="3551238" y="4537156"/>
            <a:ext cx="2616200" cy="171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6" cstate="print"/>
          <a:srcRect t="19231" b="11539"/>
          <a:stretch>
            <a:fillRect/>
          </a:stretch>
        </p:blipFill>
        <p:spPr bwMode="auto">
          <a:xfrm>
            <a:off x="6372225" y="1434033"/>
            <a:ext cx="2644775" cy="25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7" cstate="print"/>
          <a:srcRect t="15385" b="23077"/>
          <a:stretch>
            <a:fillRect/>
          </a:stretch>
        </p:blipFill>
        <p:spPr bwMode="auto">
          <a:xfrm>
            <a:off x="6410325" y="4527429"/>
            <a:ext cx="2606675" cy="171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3551238" y="4069688"/>
            <a:ext cx="547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Baseline		 Cycle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232016"/>
            <a:ext cx="7772400" cy="1265238"/>
          </a:xfrm>
        </p:spPr>
        <p:txBody>
          <a:bodyPr/>
          <a:lstStyle/>
          <a:p>
            <a:r>
              <a:rPr lang="en-US" dirty="0" smtClean="0"/>
              <a:t>Summary/Conclusion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54842" y="1236287"/>
            <a:ext cx="8344657" cy="466864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500" dirty="0" smtClean="0"/>
              <a:t>ORR 69%, CR 36%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500" dirty="0" smtClean="0"/>
              <a:t>Toxicity profile well tolerated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500" dirty="0" smtClean="0"/>
              <a:t>Patients required no growth factor support, PRBC, or platelet transfusions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500" dirty="0" smtClean="0"/>
              <a:t>89% went to AHCT successfully, 52% went to AHCT without additional salvage chemotherapy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500" dirty="0" smtClean="0"/>
              <a:t>Stem cell mobilization and engraftment not affected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500" dirty="0" smtClean="0"/>
              <a:t>For patients with relapsed/refractory HL after induction chemotherapy, BV can be considered as </a:t>
            </a:r>
            <a:r>
              <a:rPr lang="en-US" sz="2500" dirty="0" smtClean="0"/>
              <a:t>first-line </a:t>
            </a:r>
            <a:r>
              <a:rPr lang="en-US" sz="2500" dirty="0" smtClean="0"/>
              <a:t>salvage therapy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500" dirty="0" smtClean="0"/>
              <a:t>Risk of progression for patients </a:t>
            </a:r>
            <a:r>
              <a:rPr lang="en-US" sz="2500" dirty="0" smtClean="0"/>
              <a:t>not </a:t>
            </a:r>
            <a:r>
              <a:rPr lang="en-US" sz="2500" dirty="0" smtClean="0"/>
              <a:t>achieving CR after 2 cycles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500" dirty="0" smtClean="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endParaRPr lang="en-US" sz="2500" dirty="0" smtClean="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endParaRPr lang="en-US" sz="2500" dirty="0" smtClean="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endParaRPr lang="en-US" sz="2500" dirty="0" smtClean="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900"/>
              </a:spcAft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59312"/>
            <a:ext cx="7772400" cy="1166813"/>
          </a:xfrm>
        </p:spPr>
        <p:txBody>
          <a:bodyPr/>
          <a:lstStyle/>
          <a:p>
            <a:r>
              <a:rPr lang="en-US" dirty="0" smtClean="0"/>
              <a:t>Patient Case, Progression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38424" y="4893999"/>
            <a:ext cx="8215312" cy="1038225"/>
          </a:xfrm>
        </p:spPr>
        <p:txBody>
          <a:bodyPr/>
          <a:lstStyle/>
          <a:p>
            <a:r>
              <a:rPr lang="en-US" sz="2000" dirty="0" smtClean="0"/>
              <a:t>45 female</a:t>
            </a:r>
          </a:p>
          <a:p>
            <a:r>
              <a:rPr lang="en-US" sz="2000" dirty="0" smtClean="0"/>
              <a:t>Stage IIB, Bulky disease</a:t>
            </a:r>
          </a:p>
          <a:p>
            <a:r>
              <a:rPr lang="en-US" sz="2000" dirty="0" smtClean="0"/>
              <a:t>ABVD x 6 cycle, no XRT</a:t>
            </a:r>
          </a:p>
          <a:p>
            <a:r>
              <a:rPr lang="en-US" sz="2000" dirty="0" smtClean="0"/>
              <a:t>Primary refractory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 l="22945" t="15385" r="25240" b="11538"/>
          <a:stretch>
            <a:fillRect/>
          </a:stretch>
        </p:blipFill>
        <p:spPr bwMode="auto">
          <a:xfrm>
            <a:off x="204788" y="1861174"/>
            <a:ext cx="2665412" cy="287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 cstate="print"/>
          <a:srcRect l="22945" t="15385" r="25240" b="13462"/>
          <a:stretch>
            <a:fillRect/>
          </a:stretch>
        </p:blipFill>
        <p:spPr bwMode="auto">
          <a:xfrm>
            <a:off x="6218238" y="1856116"/>
            <a:ext cx="2527300" cy="285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5" cstate="print"/>
          <a:srcRect l="20650" t="15385" r="22945" b="13462"/>
          <a:stretch>
            <a:fillRect/>
          </a:stretch>
        </p:blipFill>
        <p:spPr bwMode="auto">
          <a:xfrm>
            <a:off x="3206750" y="1872654"/>
            <a:ext cx="2687638" cy="284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Box 10"/>
          <p:cNvSpPr txBox="1">
            <a:spLocks noChangeArrowheads="1"/>
          </p:cNvSpPr>
          <p:nvPr/>
        </p:nvSpPr>
        <p:spPr bwMode="auto">
          <a:xfrm>
            <a:off x="233363" y="1252869"/>
            <a:ext cx="853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Baseline                            Cycle 2                                Cycle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177424"/>
            <a:ext cx="7772400" cy="1303338"/>
          </a:xfrm>
        </p:spPr>
        <p:txBody>
          <a:bodyPr/>
          <a:lstStyle/>
          <a:p>
            <a:r>
              <a:rPr lang="en-US" dirty="0" smtClean="0"/>
              <a:t>Amendment</a:t>
            </a:r>
          </a:p>
        </p:txBody>
      </p:sp>
      <p:pic>
        <p:nvPicPr>
          <p:cNvPr id="19459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8363" y="2538484"/>
            <a:ext cx="8734567" cy="3343701"/>
          </a:xfrm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41195" y="1004438"/>
            <a:ext cx="85298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BV </a:t>
            </a:r>
            <a:r>
              <a:rPr lang="en-US" sz="2800" b="1" dirty="0" smtClean="0">
                <a:solidFill>
                  <a:schemeClr val="bg1"/>
                </a:solidFill>
              </a:rPr>
              <a:t>dose increased </a:t>
            </a:r>
            <a:r>
              <a:rPr lang="en-US" sz="2800" b="1" dirty="0">
                <a:solidFill>
                  <a:schemeClr val="bg1"/>
                </a:solidFill>
              </a:rPr>
              <a:t>from 1.8 mg/kg to 2.4 mg/kg after 2</a:t>
            </a:r>
            <a:r>
              <a:rPr lang="en-US" sz="2800" b="1" baseline="30000" dirty="0">
                <a:solidFill>
                  <a:schemeClr val="bg1"/>
                </a:solidFill>
              </a:rPr>
              <a:t>nd</a:t>
            </a:r>
            <a:r>
              <a:rPr lang="en-US" sz="2800" b="1" dirty="0">
                <a:solidFill>
                  <a:schemeClr val="bg1"/>
                </a:solidFill>
              </a:rPr>
              <a:t> cycle for patients not achieving CR.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343867" y="4314285"/>
            <a:ext cx="3383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7538927" y="3705103"/>
            <a:ext cx="2651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365500" y="4314285"/>
            <a:ext cx="53614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067300" y="4310570"/>
            <a:ext cx="502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12720" y="2912688"/>
            <a:ext cx="2377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727960" y="5549208"/>
            <a:ext cx="21945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723087" y="2905068"/>
            <a:ext cx="0" cy="2651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366873" y="5549208"/>
            <a:ext cx="70408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366135" y="2922213"/>
            <a:ext cx="5486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>
            <a:off x="7850505" y="4969536"/>
            <a:ext cx="0" cy="1124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5524500" y="2447754"/>
            <a:ext cx="0" cy="91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5497449" y="3385013"/>
            <a:ext cx="9601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>
            <a:off x="8247126" y="5376767"/>
            <a:ext cx="3291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403547" y="4310570"/>
            <a:ext cx="4114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601667" y="5533854"/>
            <a:ext cx="2377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594047" y="2914593"/>
            <a:ext cx="3108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596794" y="2905068"/>
            <a:ext cx="0" cy="26334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V="1">
            <a:off x="8179689" y="3087833"/>
            <a:ext cx="36576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6200000">
            <a:off x="7847457" y="2397957"/>
            <a:ext cx="0" cy="1033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6200000">
            <a:off x="5570982" y="5151215"/>
            <a:ext cx="7955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542657" y="4904930"/>
            <a:ext cx="4663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16200000">
            <a:off x="5499354" y="5073720"/>
            <a:ext cx="0" cy="95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538927" y="3703738"/>
            <a:ext cx="0" cy="1216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514600" y="4315840"/>
            <a:ext cx="4206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16200000">
            <a:off x="7422261" y="4195768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72152" y="286608"/>
            <a:ext cx="7772400" cy="109855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0252" y="1338349"/>
            <a:ext cx="8543498" cy="146012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20%-30% of Hodgkin lymphoma (HL) patients are refractory/relapsed to induction regimen of ABVD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Standard first-line salvage regimens such as ICE/DHAP/GDP have high response rates but are associated with significant toxicities.  </a:t>
            </a:r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</p:txBody>
      </p:sp>
      <p:graphicFrame>
        <p:nvGraphicFramePr>
          <p:cNvPr id="4" name="Group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65678"/>
              </p:ext>
            </p:extLst>
          </p:nvPr>
        </p:nvGraphicFramePr>
        <p:xfrm>
          <a:off x="626745" y="3180945"/>
          <a:ext cx="7763262" cy="2490280"/>
        </p:xfrm>
        <a:graphic>
          <a:graphicData uri="http://schemas.openxmlformats.org/drawingml/2006/table">
            <a:tbl>
              <a:tblPr/>
              <a:tblGrid>
                <a:gridCol w="1451183"/>
                <a:gridCol w="1104427"/>
                <a:gridCol w="1321256"/>
                <a:gridCol w="1326076"/>
                <a:gridCol w="2560320"/>
              </a:tblGrid>
              <a:tr h="71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Salvage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regimen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N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RR (%)</a:t>
                      </a:r>
                      <a:endParaRPr kumimoji="0" lang="en-US" sz="16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eneva" charset="-128"/>
                      </a:endParaRP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CR (%)</a:t>
                      </a:r>
                      <a:endParaRPr kumimoji="0" lang="en-US" sz="16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eneva" charset="-128"/>
                      </a:endParaRP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Grade III/IV AEs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4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ICE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>
                          <a:tab pos="342900" algn="dec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65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88%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26%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Thrombocytopenia -   29%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Febrile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neutropenia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 -  13%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Mobilization failures -  14%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PRBC transfusions -    60%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Platelet transfusions -  30% 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DHAP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>
                          <a:tab pos="342900" algn="dec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99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87%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21%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eneva" charset="-128"/>
                      </a:endParaRPr>
                    </a:p>
                  </a:txBody>
                  <a:tcPr marL="0" marR="0" marT="44340" marB="44340" anchor="ctr" anchorCtr="1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GVD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>
                          <a:tab pos="342900" algn="dec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91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70%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19%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eneva" charset="-128"/>
                      </a:endParaRPr>
                    </a:p>
                  </a:txBody>
                  <a:tcPr marL="0" marR="0" marT="44340" marB="44340" anchor="ctr" anchorCtr="1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GDP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>
                          <a:tab pos="342900" algn="dec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34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62%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Geneva" charset="-128"/>
                        </a:rPr>
                        <a:t>9%</a:t>
                      </a:r>
                    </a:p>
                  </a:txBody>
                  <a:tcPr marL="0" marR="0" marT="44340" marB="4434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eneva" charset="-128"/>
                      </a:endParaRPr>
                    </a:p>
                  </a:txBody>
                  <a:tcPr marL="0" marR="0" marT="44340" marB="44340" anchor="ctr" anchorCtr="1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9" name="TextBox 4"/>
          <p:cNvSpPr txBox="1">
            <a:spLocks noChangeArrowheads="1"/>
          </p:cNvSpPr>
          <p:nvPr/>
        </p:nvSpPr>
        <p:spPr bwMode="auto">
          <a:xfrm>
            <a:off x="492760" y="5778230"/>
            <a:ext cx="4239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Josting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A, et </a:t>
            </a:r>
            <a:r>
              <a:rPr lang="en-US" sz="1200" dirty="0">
                <a:solidFill>
                  <a:schemeClr val="bg1"/>
                </a:solidFill>
              </a:rPr>
              <a:t>al. </a:t>
            </a:r>
            <a:r>
              <a:rPr lang="en-US" sz="1200" i="1" dirty="0">
                <a:solidFill>
                  <a:schemeClr val="bg1"/>
                </a:solidFill>
              </a:rPr>
              <a:t>Ann </a:t>
            </a:r>
            <a:r>
              <a:rPr lang="en-US" sz="1200" i="1" dirty="0" err="1">
                <a:solidFill>
                  <a:schemeClr val="bg1"/>
                </a:solidFill>
              </a:rPr>
              <a:t>Oncol</a:t>
            </a:r>
            <a:r>
              <a:rPr lang="en-US" sz="1200" i="1" dirty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 2005;16(1):116-123.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Moskowitz CH, </a:t>
            </a:r>
            <a:r>
              <a:rPr lang="en-US" sz="1200" dirty="0">
                <a:solidFill>
                  <a:schemeClr val="bg1"/>
                </a:solidFill>
              </a:rPr>
              <a:t>et al. </a:t>
            </a:r>
            <a:r>
              <a:rPr lang="en-US" sz="1200" i="1" dirty="0">
                <a:solidFill>
                  <a:schemeClr val="bg1"/>
                </a:solidFill>
              </a:rPr>
              <a:t>Blood</a:t>
            </a:r>
            <a:r>
              <a:rPr lang="en-US" sz="1200" dirty="0">
                <a:solidFill>
                  <a:schemeClr val="bg1"/>
                </a:solidFill>
              </a:rPr>
              <a:t>. 2001;97(3):616-623. 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08500" y="5758774"/>
            <a:ext cx="42392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Bartlett NL, </a:t>
            </a:r>
            <a:r>
              <a:rPr lang="en-US" sz="1200" dirty="0">
                <a:solidFill>
                  <a:schemeClr val="bg1"/>
                </a:solidFill>
              </a:rPr>
              <a:t>et al. </a:t>
            </a:r>
            <a:r>
              <a:rPr lang="it-IT" sz="1200" i="1" dirty="0">
                <a:solidFill>
                  <a:schemeClr val="bg1"/>
                </a:solidFill>
              </a:rPr>
              <a:t>Ann Oncol</a:t>
            </a:r>
            <a:r>
              <a:rPr lang="it-IT" sz="1200" dirty="0">
                <a:solidFill>
                  <a:schemeClr val="bg1"/>
                </a:solidFill>
              </a:rPr>
              <a:t>. 2007;18(6):1071-1079</a:t>
            </a:r>
            <a:r>
              <a:rPr lang="it-IT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it-IT" sz="1200" dirty="0" smtClean="0">
                <a:solidFill>
                  <a:schemeClr val="bg1"/>
                </a:solidFill>
              </a:rPr>
              <a:t>Kuruvilla J, </a:t>
            </a:r>
            <a:r>
              <a:rPr lang="it-IT" sz="1200" dirty="0">
                <a:solidFill>
                  <a:schemeClr val="bg1"/>
                </a:solidFill>
              </a:rPr>
              <a:t>et al. </a:t>
            </a:r>
            <a:r>
              <a:rPr lang="en-US" sz="1200" i="1" dirty="0">
                <a:solidFill>
                  <a:schemeClr val="bg1"/>
                </a:solidFill>
              </a:rPr>
              <a:t>Cancer</a:t>
            </a:r>
            <a:r>
              <a:rPr lang="en-US" sz="1200" dirty="0">
                <a:solidFill>
                  <a:schemeClr val="bg1"/>
                </a:solidFill>
              </a:rPr>
              <a:t>. 2006;106(2):353-360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254125"/>
          </a:xfrm>
        </p:spPr>
        <p:txBody>
          <a:bodyPr/>
          <a:lstStyle/>
          <a:p>
            <a:r>
              <a:rPr lang="en-US" smtClean="0"/>
              <a:t>Brentuximab Vedotin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22629" y="1131406"/>
            <a:ext cx="3742568" cy="4491037"/>
          </a:xfrm>
        </p:spPr>
        <p:txBody>
          <a:bodyPr/>
          <a:lstStyle/>
          <a:p>
            <a:pPr marL="231775" indent="-231775">
              <a:spcBef>
                <a:spcPts val="1200"/>
              </a:spcBef>
            </a:pPr>
            <a:r>
              <a:rPr lang="en-US" sz="2000" dirty="0" err="1" smtClean="0"/>
              <a:t>Brentuximab</a:t>
            </a:r>
            <a:r>
              <a:rPr lang="en-US" sz="2000" dirty="0" smtClean="0"/>
              <a:t> </a:t>
            </a:r>
            <a:r>
              <a:rPr lang="en-US" sz="2000" dirty="0" err="1" smtClean="0"/>
              <a:t>vedotin</a:t>
            </a:r>
            <a:r>
              <a:rPr lang="en-US" sz="2000" dirty="0" smtClean="0"/>
              <a:t> (BV), selectively induces apoptosis of CD30+ cells.  </a:t>
            </a:r>
          </a:p>
          <a:p>
            <a:pPr marL="231775" indent="-231775">
              <a:spcBef>
                <a:spcPts val="1200"/>
              </a:spcBef>
            </a:pPr>
            <a:r>
              <a:rPr lang="en-US" sz="2000" dirty="0" smtClean="0"/>
              <a:t>A phase II pivotal trial demonstrated 75% ORR, with 34% CR, and a favorable toxicity profile in HL patients post autologous hematopoietic cell transplantation (AHCT).  </a:t>
            </a:r>
          </a:p>
          <a:p>
            <a:pPr marL="231775" indent="-231775">
              <a:spcBef>
                <a:spcPts val="1200"/>
              </a:spcBef>
            </a:pPr>
            <a:r>
              <a:rPr lang="en-US" sz="2000" dirty="0" smtClean="0"/>
              <a:t>We report results of a phase II trial evaluating BV as first line salvage therapy in relapsed or refractory HL prior to AHCT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 t="11053" b="4270"/>
          <a:stretch/>
        </p:blipFill>
        <p:spPr>
          <a:xfrm>
            <a:off x="393172" y="1344012"/>
            <a:ext cx="4439089" cy="4565469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1486953" y="1358649"/>
            <a:ext cx="3535426" cy="282841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809" y="1005429"/>
            <a:ext cx="463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90" dirty="0" err="1" smtClean="0">
                <a:solidFill>
                  <a:schemeClr val="bg1"/>
                </a:solidFill>
              </a:rPr>
              <a:t>Brentuximab</a:t>
            </a:r>
            <a:r>
              <a:rPr lang="en-US" sz="1400" b="1" spc="-90" dirty="0" smtClean="0">
                <a:solidFill>
                  <a:schemeClr val="bg1"/>
                </a:solidFill>
              </a:rPr>
              <a:t> </a:t>
            </a:r>
            <a:r>
              <a:rPr lang="en-US" sz="1400" b="1" spc="-90" dirty="0" err="1" smtClean="0">
                <a:solidFill>
                  <a:schemeClr val="bg1"/>
                </a:solidFill>
              </a:rPr>
              <a:t>vedotin</a:t>
            </a:r>
            <a:r>
              <a:rPr lang="en-US" sz="1400" b="1" spc="-90" dirty="0" smtClean="0">
                <a:solidFill>
                  <a:schemeClr val="bg1"/>
                </a:solidFill>
              </a:rPr>
              <a:t> </a:t>
            </a:r>
            <a:r>
              <a:rPr lang="en-US" sz="1400" b="1" spc="-90" dirty="0" smtClean="0">
                <a:solidFill>
                  <a:schemeClr val="bg1"/>
                </a:solidFill>
              </a:rPr>
              <a:t> </a:t>
            </a:r>
            <a:r>
              <a:rPr lang="en-US" sz="1400" b="1" spc="-90" dirty="0" smtClean="0">
                <a:solidFill>
                  <a:schemeClr val="bg1"/>
                </a:solidFill>
              </a:rPr>
              <a:t>antibody-drug conjugate (ADC)</a:t>
            </a:r>
            <a:endParaRPr lang="en-US" sz="1400" b="1" spc="-90" dirty="0">
              <a:solidFill>
                <a:schemeClr val="bg1"/>
              </a:solidFill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815154" y="1784091"/>
            <a:ext cx="3207225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spc="-70" dirty="0" smtClean="0">
                <a:solidFill>
                  <a:schemeClr val="bg1"/>
                </a:solidFill>
              </a:rPr>
              <a:t>MMAE, microtubule-disrupting agent</a:t>
            </a:r>
          </a:p>
          <a:p>
            <a:r>
              <a:rPr lang="en-US" sz="1400" spc="-70" dirty="0" smtClean="0">
                <a:solidFill>
                  <a:schemeClr val="bg1"/>
                </a:solidFill>
              </a:rPr>
              <a:t>Protease-cleavable linker</a:t>
            </a:r>
          </a:p>
          <a:p>
            <a:r>
              <a:rPr lang="en-US" sz="1400" spc="-70" dirty="0" smtClean="0">
                <a:solidFill>
                  <a:schemeClr val="bg1"/>
                </a:solidFill>
              </a:rPr>
              <a:t>Anti-CD30 monoclonal antibody</a:t>
            </a:r>
            <a:endParaRPr lang="en-US" sz="1400" spc="-7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840" y="6146447"/>
            <a:ext cx="442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70" dirty="0" smtClean="0">
                <a:solidFill>
                  <a:schemeClr val="bg1"/>
                </a:solidFill>
              </a:rPr>
              <a:t>MMAE, </a:t>
            </a:r>
            <a:r>
              <a:rPr lang="en-US" sz="1200" spc="-70" dirty="0" err="1" smtClean="0">
                <a:solidFill>
                  <a:schemeClr val="bg1"/>
                </a:solidFill>
              </a:rPr>
              <a:t>monomethyl</a:t>
            </a:r>
            <a:r>
              <a:rPr lang="en-US" sz="1200" spc="-70" dirty="0" smtClean="0">
                <a:solidFill>
                  <a:schemeClr val="bg1"/>
                </a:solidFill>
              </a:rPr>
              <a:t> </a:t>
            </a:r>
            <a:r>
              <a:rPr lang="en-US" sz="1200" spc="-70" dirty="0" err="1" smtClean="0">
                <a:solidFill>
                  <a:schemeClr val="bg1"/>
                </a:solidFill>
              </a:rPr>
              <a:t>auristatin</a:t>
            </a:r>
            <a:r>
              <a:rPr lang="en-US" sz="1200" spc="-70" dirty="0" smtClean="0">
                <a:solidFill>
                  <a:schemeClr val="bg1"/>
                </a:solidFill>
              </a:rPr>
              <a:t> E (MMAE)</a:t>
            </a:r>
            <a:endParaRPr lang="en-US" sz="1200" spc="-70" dirty="0">
              <a:solidFill>
                <a:schemeClr val="bg1"/>
              </a:solidFill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4087500" y="5309816"/>
            <a:ext cx="12965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spc="-70" dirty="0" smtClean="0">
                <a:solidFill>
                  <a:schemeClr val="bg1"/>
                </a:solidFill>
              </a:rPr>
              <a:t>Apoptosis</a:t>
            </a:r>
            <a:endParaRPr lang="en-US" sz="1400" spc="-70" dirty="0">
              <a:solidFill>
                <a:schemeClr val="bg1"/>
              </a:solidFill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122829" y="5007263"/>
            <a:ext cx="1282892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spc="-70" dirty="0" smtClean="0">
                <a:solidFill>
                  <a:schemeClr val="bg1"/>
                </a:solidFill>
              </a:rPr>
              <a:t>MMAE disrupts microtubule network</a:t>
            </a:r>
            <a:endParaRPr lang="en-US" sz="1400" spc="-70" dirty="0">
              <a:solidFill>
                <a:schemeClr val="bg1"/>
              </a:solidFill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95527" y="4493356"/>
            <a:ext cx="150125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400" spc="-70" dirty="0" smtClean="0">
                <a:solidFill>
                  <a:schemeClr val="bg1"/>
                </a:solidFill>
              </a:rPr>
              <a:t>MMAE is released</a:t>
            </a:r>
            <a:endParaRPr lang="en-US" sz="1400" spc="-70" dirty="0">
              <a:solidFill>
                <a:schemeClr val="bg1"/>
              </a:solidFill>
            </a:endParaRPr>
          </a:p>
        </p:txBody>
      </p:sp>
      <p:sp useBgFill="1">
        <p:nvSpPr>
          <p:cNvPr id="14" name="TextBox 13"/>
          <p:cNvSpPr txBox="1"/>
          <p:nvPr/>
        </p:nvSpPr>
        <p:spPr>
          <a:xfrm>
            <a:off x="3922142" y="4853374"/>
            <a:ext cx="12965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spc="-70" dirty="0" smtClean="0">
                <a:solidFill>
                  <a:schemeClr val="bg1"/>
                </a:solidFill>
              </a:rPr>
              <a:t>G2/M cell cycle arrest</a:t>
            </a:r>
            <a:endParaRPr lang="en-US" sz="1400" spc="-70" dirty="0">
              <a:solidFill>
                <a:schemeClr val="bg1"/>
              </a:solidFill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95528" y="3186579"/>
            <a:ext cx="150125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400" spc="-70" dirty="0" smtClean="0">
                <a:solidFill>
                  <a:schemeClr val="bg1"/>
                </a:solidFill>
              </a:rPr>
              <a:t>BV binds to CD30</a:t>
            </a:r>
          </a:p>
          <a:p>
            <a:pPr algn="r"/>
            <a:endParaRPr lang="en-US" sz="1400" spc="-70" dirty="0">
              <a:solidFill>
                <a:schemeClr val="bg1"/>
              </a:solidFill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150112" y="3585802"/>
            <a:ext cx="1678690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spc="-70" dirty="0" smtClean="0">
                <a:solidFill>
                  <a:schemeClr val="bg1"/>
                </a:solidFill>
              </a:rPr>
              <a:t>BV-CD30 complex is internalized and traffics to lysosome</a:t>
            </a:r>
            <a:endParaRPr lang="en-US" sz="1400" spc="-7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32016"/>
            <a:ext cx="7772400" cy="1206500"/>
          </a:xfrm>
        </p:spPr>
        <p:txBody>
          <a:bodyPr/>
          <a:lstStyle/>
          <a:p>
            <a:r>
              <a:rPr lang="en-US" dirty="0" smtClean="0"/>
              <a:t>Eligibility Criteria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54843" y="1435807"/>
            <a:ext cx="8103357" cy="4441825"/>
          </a:xfrm>
        </p:spPr>
        <p:txBody>
          <a:bodyPr/>
          <a:lstStyle/>
          <a:p>
            <a:r>
              <a:rPr lang="en-US" sz="3600" dirty="0" smtClean="0"/>
              <a:t>Inclusion:</a:t>
            </a:r>
          </a:p>
          <a:p>
            <a:pPr lvl="1"/>
            <a:r>
              <a:rPr lang="en-US" sz="2400" dirty="0" smtClean="0"/>
              <a:t>Age ≥10 years old</a:t>
            </a:r>
          </a:p>
          <a:p>
            <a:pPr lvl="1"/>
            <a:r>
              <a:rPr lang="en-US" sz="2400" dirty="0" smtClean="0"/>
              <a:t>Histologically documented </a:t>
            </a:r>
            <a:r>
              <a:rPr lang="en-US" sz="2400" dirty="0" smtClean="0"/>
              <a:t>CD30</a:t>
            </a:r>
            <a:r>
              <a:rPr lang="en-US" sz="2400" dirty="0" smtClean="0"/>
              <a:t>+ HL at relapse</a:t>
            </a:r>
          </a:p>
          <a:p>
            <a:pPr lvl="1"/>
            <a:r>
              <a:rPr lang="en-US" sz="2400" dirty="0" smtClean="0"/>
              <a:t>Induction failure (ABVD, BEACOPP, ABVE-PC)</a:t>
            </a:r>
          </a:p>
          <a:p>
            <a:pPr lvl="1"/>
            <a:r>
              <a:rPr lang="en-US" sz="2400" dirty="0" err="1" smtClean="0"/>
              <a:t>Radiographically</a:t>
            </a:r>
            <a:r>
              <a:rPr lang="en-US" sz="2400" dirty="0" smtClean="0"/>
              <a:t> measureable disease</a:t>
            </a:r>
          </a:p>
          <a:p>
            <a:pPr lvl="1"/>
            <a:r>
              <a:rPr lang="en-US" sz="2400" dirty="0" smtClean="0"/>
              <a:t>Adequate organ functions</a:t>
            </a:r>
          </a:p>
          <a:p>
            <a:r>
              <a:rPr lang="en-US" sz="3600" dirty="0" smtClean="0"/>
              <a:t>Exclusion:</a:t>
            </a:r>
          </a:p>
          <a:p>
            <a:pPr lvl="1"/>
            <a:r>
              <a:rPr lang="en-US" sz="2400" dirty="0" smtClean="0"/>
              <a:t>Received </a:t>
            </a:r>
            <a:r>
              <a:rPr lang="en-US" sz="2400" dirty="0" smtClean="0"/>
              <a:t>second-line </a:t>
            </a:r>
            <a:r>
              <a:rPr lang="en-US" sz="2400" dirty="0" smtClean="0"/>
              <a:t>salvage therapy</a:t>
            </a:r>
          </a:p>
          <a:p>
            <a:pPr lvl="1"/>
            <a:r>
              <a:rPr lang="en-US" sz="2400" dirty="0" smtClean="0"/>
              <a:t>Prior autologous or allogeneic stem cell transplantation</a:t>
            </a:r>
          </a:p>
          <a:p>
            <a:pPr lvl="1"/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63139"/>
            <a:ext cx="7772400" cy="962025"/>
          </a:xfrm>
        </p:spPr>
        <p:txBody>
          <a:bodyPr/>
          <a:lstStyle/>
          <a:p>
            <a:r>
              <a:rPr lang="en-US" dirty="0" smtClean="0"/>
              <a:t>Study Schema</a:t>
            </a:r>
          </a:p>
        </p:txBody>
      </p:sp>
      <p:pic>
        <p:nvPicPr>
          <p:cNvPr id="9219" name="Content Placeholder 3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0897" y="1352549"/>
            <a:ext cx="8639032" cy="3628883"/>
          </a:xfrm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54329" y="5203825"/>
            <a:ext cx="861224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31775">
              <a:lnSpc>
                <a:spcPct val="150000"/>
              </a:lnSpc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BV given at 1.8 mg/kg IV </a:t>
            </a:r>
            <a:r>
              <a:rPr lang="en-US" sz="2000" b="1" dirty="0" smtClean="0">
                <a:solidFill>
                  <a:schemeClr val="bg1"/>
                </a:solidFill>
              </a:rPr>
              <a:t>outpatient every </a:t>
            </a:r>
            <a:r>
              <a:rPr lang="en-US" sz="2000" b="1" dirty="0">
                <a:solidFill>
                  <a:schemeClr val="bg1"/>
                </a:solidFill>
              </a:rPr>
              <a:t>3 weeks for </a:t>
            </a:r>
            <a:r>
              <a:rPr lang="en-US" sz="2000" b="1" dirty="0" smtClean="0">
                <a:solidFill>
                  <a:schemeClr val="bg1"/>
                </a:solidFill>
              </a:rPr>
              <a:t>4 cycles max</a:t>
            </a:r>
            <a:endParaRPr lang="en-US" sz="2000" b="1" dirty="0">
              <a:solidFill>
                <a:schemeClr val="bg1"/>
              </a:solidFill>
            </a:endParaRPr>
          </a:p>
          <a:p>
            <a:pPr indent="231775">
              <a:lnSpc>
                <a:spcPct val="150000"/>
              </a:lnSpc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No premedication with first cycle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233388" y="3836613"/>
            <a:ext cx="3548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373755" y="2990793"/>
            <a:ext cx="6795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360420" y="4606233"/>
            <a:ext cx="6400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930140" y="2990793"/>
            <a:ext cx="5486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320790" y="2986926"/>
            <a:ext cx="502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697480" y="2981268"/>
            <a:ext cx="2377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707005" y="4606233"/>
            <a:ext cx="2377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2697480" y="2971743"/>
            <a:ext cx="0" cy="16459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2567940" y="371812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>
            <a:off x="5466969" y="4158558"/>
            <a:ext cx="0" cy="91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6200000">
            <a:off x="5366004" y="4086168"/>
            <a:ext cx="10972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>
            <a:off x="8113014" y="4051878"/>
            <a:ext cx="36576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>
            <a:off x="7798689" y="3727971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602730" y="1584845"/>
            <a:ext cx="0" cy="2651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614541" y="1594370"/>
            <a:ext cx="2377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605016" y="4225060"/>
            <a:ext cx="2377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546467" y="3566102"/>
            <a:ext cx="3383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536942" y="2356427"/>
            <a:ext cx="1828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546467" y="2346902"/>
            <a:ext cx="0" cy="1216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16200000">
            <a:off x="7404354" y="2857824"/>
            <a:ext cx="0" cy="246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16200000">
            <a:off x="7799070" y="1091069"/>
            <a:ext cx="0" cy="987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 flipV="1">
            <a:off x="8109966" y="1758200"/>
            <a:ext cx="36576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101600"/>
            <a:ext cx="7772400" cy="1235075"/>
          </a:xfrm>
        </p:spPr>
        <p:txBody>
          <a:bodyPr/>
          <a:lstStyle/>
          <a:p>
            <a:r>
              <a:rPr lang="en-US" dirty="0" smtClean="0"/>
              <a:t>Study Design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03200" y="1112044"/>
            <a:ext cx="8737600" cy="4684712"/>
          </a:xfrm>
        </p:spPr>
        <p:txBody>
          <a:bodyPr/>
          <a:lstStyle/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Prospective multicenter phase II study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Primary endpoint – overall response rate (ORR – CR + PR)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Secondary endpoints: toxicity, stem cell mobilization rate, engraftment, biomarker assessment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Simon optimal two-stage design used to assess ORR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First stage, 12/23 patients must achieve CR or PR to continue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Second stage, accrue up to 37 patients, with 23 or more responses regarded as sufficient to warrant further investigation. 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Target response rate is 60%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Two-sided test at the </a:t>
            </a:r>
            <a:r>
              <a:rPr lang="en-US" sz="2300" i="1" dirty="0" smtClean="0"/>
              <a:t>P</a:t>
            </a:r>
            <a:r>
              <a:rPr lang="en-US" sz="2300" dirty="0" smtClean="0"/>
              <a:t> </a:t>
            </a:r>
            <a:r>
              <a:rPr lang="en-US" sz="2300" dirty="0" smtClean="0"/>
              <a:t>= </a:t>
            </a:r>
            <a:r>
              <a:rPr lang="en-US" sz="2300" dirty="0" smtClean="0"/>
              <a:t>.</a:t>
            </a:r>
            <a:r>
              <a:rPr lang="en-US" sz="2300" dirty="0" smtClean="0"/>
              <a:t>05 significance provides 80% power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r>
              <a:rPr lang="en-US" sz="2300" dirty="0" smtClean="0"/>
              <a:t>Toxicity was assessed and graded using the NCI CTCAE v4.03 </a:t>
            </a:r>
          </a:p>
          <a:p>
            <a:pPr marL="292100" indent="-292100">
              <a:lnSpc>
                <a:spcPct val="90000"/>
              </a:lnSpc>
              <a:spcBef>
                <a:spcPts val="600"/>
              </a:spcBef>
            </a:pPr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4843" y="6555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0500" y="241300"/>
            <a:ext cx="8775700" cy="1176338"/>
          </a:xfrm>
        </p:spPr>
        <p:txBody>
          <a:bodyPr/>
          <a:lstStyle/>
          <a:p>
            <a:r>
              <a:rPr lang="en-US" sz="4000" dirty="0" smtClean="0"/>
              <a:t>Baseline Patient Characteristics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88356"/>
              </p:ext>
            </p:extLst>
          </p:nvPr>
        </p:nvGraphicFramePr>
        <p:xfrm>
          <a:off x="2025687" y="1120775"/>
          <a:ext cx="5065712" cy="5358666"/>
        </p:xfrm>
        <a:graphic>
          <a:graphicData uri="http://schemas.openxmlformats.org/drawingml/2006/table">
            <a:tbl>
              <a:tblPr/>
              <a:tblGrid>
                <a:gridCol w="3385227"/>
                <a:gridCol w="1680485"/>
              </a:tblGrid>
              <a:tr h="47471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Characteristics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MS PGothic"/>
                          <a:cs typeface="Arial"/>
                        </a:rPr>
                        <a:t>N </a:t>
                      </a:r>
                      <a:r>
                        <a:rPr lang="en-US" sz="16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MS PGothic"/>
                          <a:cs typeface="Arial"/>
                        </a:rPr>
                        <a:t>(%) or 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MS PGothic"/>
                          <a:cs typeface="Arial"/>
                        </a:rPr>
                        <a:t>Median (Range</a:t>
                      </a:r>
                      <a:r>
                        <a:rPr lang="en-US" sz="16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MS PGothic"/>
                          <a:cs typeface="Arial"/>
                        </a:rPr>
                        <a:t>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6557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Age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34 (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11-67)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38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Institution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    City of Hope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   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Weill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Cornell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31 (84%)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  6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(16%)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8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Stage at Diagnosis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    I-II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    III-IV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bg1"/>
                        </a:solidFill>
                        <a:latin typeface="+mn-lt"/>
                        <a:ea typeface="MS PGothic"/>
                        <a:cs typeface="Arial"/>
                      </a:endParaRP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19 (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51%)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18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(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49%)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57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B</a:t>
                      </a:r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symptoms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23</a:t>
                      </a:r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(62%)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57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Bulky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Disease (&gt; 5 cm)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(86%)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29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Induction Chemotherapy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 ABVD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 ABVD/BEACOPP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 ABVE-PC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34 </a:t>
                      </a: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 2</a:t>
                      </a: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 1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57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Prior XRT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9 (24%)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8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Best Response to Induction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    Primary Refractory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     Relapsed (within 7 months)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bg1"/>
                        </a:solidFill>
                        <a:latin typeface="+mn-lt"/>
                        <a:ea typeface="MS PGothic"/>
                        <a:cs typeface="Arial"/>
                      </a:endParaRP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24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(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65%)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224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13 (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Arial"/>
                        </a:rPr>
                        <a:t>35%)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0635" marR="80635" marT="40317" marB="403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843" y="6555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241300"/>
            <a:ext cx="7772400" cy="1225550"/>
          </a:xfrm>
        </p:spPr>
        <p:txBody>
          <a:bodyPr/>
          <a:lstStyle/>
          <a:p>
            <a:r>
              <a:rPr lang="en-US" dirty="0" smtClean="0"/>
              <a:t>Response Rate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085048"/>
              </p:ext>
            </p:extLst>
          </p:nvPr>
        </p:nvGraphicFramePr>
        <p:xfrm>
          <a:off x="685800" y="2163761"/>
          <a:ext cx="7759700" cy="343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967"/>
                <a:gridCol w="1923883"/>
                <a:gridCol w="1939925"/>
                <a:gridCol w="1939925"/>
              </a:tblGrid>
              <a:tr h="10029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Response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Cycle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Cycle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 or EOT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87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ORR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25/36 (69%)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24/36 (67%)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22/36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(61%)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13/36 (36%)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13/36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(36%)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13/36 (36%)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12/36 (33%)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11/36 (31%)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9/36 (25%)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10/36 (28%)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11/36 (31%)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10/36 (27%)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1/36 (3%)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1/36 (3%)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4/36  (11%)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8" name="TextBox 4"/>
          <p:cNvSpPr txBox="1">
            <a:spLocks noChangeArrowheads="1"/>
          </p:cNvSpPr>
          <p:nvPr/>
        </p:nvSpPr>
        <p:spPr bwMode="auto">
          <a:xfrm>
            <a:off x="635000" y="1430338"/>
            <a:ext cx="787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37 accrued, 37 eligible for toxicity evaluation, 36 eligible for response evaluation</a:t>
            </a:r>
          </a:p>
        </p:txBody>
      </p:sp>
      <p:sp>
        <p:nvSpPr>
          <p:cNvPr id="12329" name="TextBox 4"/>
          <p:cNvSpPr txBox="1">
            <a:spLocks noChangeArrowheads="1"/>
          </p:cNvSpPr>
          <p:nvPr/>
        </p:nvSpPr>
        <p:spPr bwMode="auto">
          <a:xfrm>
            <a:off x="635000" y="5653088"/>
            <a:ext cx="787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Univariate</a:t>
            </a:r>
            <a:r>
              <a:rPr lang="en-US" sz="1800" b="1" dirty="0">
                <a:solidFill>
                  <a:schemeClr val="bg1"/>
                </a:solidFill>
              </a:rPr>
              <a:t> analysis: no </a:t>
            </a:r>
            <a:r>
              <a:rPr lang="en-US" sz="1800" b="1" dirty="0" smtClean="0">
                <a:solidFill>
                  <a:schemeClr val="bg1"/>
                </a:solidFill>
              </a:rPr>
              <a:t>differences </a:t>
            </a:r>
            <a:r>
              <a:rPr lang="en-US" sz="1800" b="1" dirty="0">
                <a:solidFill>
                  <a:schemeClr val="bg1"/>
                </a:solidFill>
              </a:rPr>
              <a:t>in terms of age, sex, disease stage, response to induction, bulky disease, </a:t>
            </a:r>
            <a:r>
              <a:rPr lang="en-US" sz="1800" b="1" dirty="0" smtClean="0">
                <a:solidFill>
                  <a:schemeClr val="bg1"/>
                </a:solidFill>
              </a:rPr>
              <a:t>or B symptoms. 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3" y="642864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91072"/>
            <a:ext cx="9144000" cy="1206500"/>
          </a:xfrm>
        </p:spPr>
        <p:txBody>
          <a:bodyPr/>
          <a:lstStyle/>
          <a:p>
            <a:r>
              <a:rPr lang="en-US" dirty="0" err="1" smtClean="0"/>
              <a:t>Heme</a:t>
            </a:r>
            <a:r>
              <a:rPr lang="en-US" dirty="0" smtClean="0"/>
              <a:t> AE, Non Hem AE </a:t>
            </a:r>
            <a:r>
              <a:rPr lang="en-US" dirty="0" smtClean="0"/>
              <a:t>Occurred </a:t>
            </a:r>
            <a:r>
              <a:rPr lang="en-US" u="sng" dirty="0" smtClean="0"/>
              <a:t>&gt;</a:t>
            </a:r>
            <a:r>
              <a:rPr lang="en-US" dirty="0" smtClean="0"/>
              <a:t>15</a:t>
            </a:r>
            <a:r>
              <a:rPr lang="en-US" dirty="0" smtClean="0"/>
              <a:t>%, All Grade III-IV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064257"/>
              </p:ext>
            </p:extLst>
          </p:nvPr>
        </p:nvGraphicFramePr>
        <p:xfrm>
          <a:off x="213089" y="1299351"/>
          <a:ext cx="4296155" cy="51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751"/>
                <a:gridCol w="1048512"/>
                <a:gridCol w="104089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Adverse 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Grade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Grade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Anemia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16%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3%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FF00"/>
                          </a:solidFill>
                        </a:rPr>
                        <a:t>Neutropenia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11%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Thrombocytopenia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8%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FF00"/>
                          </a:solidFill>
                        </a:rPr>
                        <a:t>Lymphopenia</a:t>
                      </a: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3%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Peripheral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neuropathy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49%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AST elevation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32%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ALT elevation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11%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Rash (new)</a:t>
                      </a:r>
                      <a:endParaRPr 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24%</a:t>
                      </a:r>
                      <a:endParaRPr 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11%</a:t>
                      </a:r>
                      <a:endParaRPr 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Muscle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weakness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24%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Hypoglycemia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22%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Fatigue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19%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11%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Pruritis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19%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Nausea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Abdominal Pain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11%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31247"/>
              </p:ext>
            </p:extLst>
          </p:nvPr>
        </p:nvGraphicFramePr>
        <p:xfrm>
          <a:off x="4614401" y="1299351"/>
          <a:ext cx="4389119" cy="382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751"/>
                <a:gridCol w="1133856"/>
                <a:gridCol w="104851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Adverse 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Grade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Grade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Anemia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0%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FF00"/>
                          </a:solidFill>
                        </a:rPr>
                        <a:t>Neutropenia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5%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Thrombocytopenia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FF00"/>
                          </a:solidFill>
                        </a:rPr>
                        <a:t>Lymphopenia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3%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3%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AST elevation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Hyperuricemia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6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Tumor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lysis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syndrome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Rash (new)</a:t>
                      </a:r>
                      <a:endParaRPr 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5%</a:t>
                      </a:r>
                      <a:endParaRPr 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Pruritis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Creatinine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elevated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31" name="TextBox 5"/>
          <p:cNvSpPr txBox="1">
            <a:spLocks noChangeArrowheads="1"/>
          </p:cNvSpPr>
          <p:nvPr/>
        </p:nvSpPr>
        <p:spPr bwMode="auto">
          <a:xfrm>
            <a:off x="4685157" y="5882182"/>
            <a:ext cx="42677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Growth Factor, PRBC,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or </a:t>
            </a:r>
            <a:r>
              <a:rPr lang="en-US" sz="2000" dirty="0">
                <a:solidFill>
                  <a:schemeClr val="bg1"/>
                </a:solidFill>
              </a:rPr>
              <a:t>PLT transfusions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843" y="6551473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Chen R,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2014;124: Abstract 501.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1550</Words>
  <Application>Microsoft Office PowerPoint</Application>
  <PresentationFormat>On-screen Show (4:3)</PresentationFormat>
  <Paragraphs>304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PowerPoint Presentation</vt:lpstr>
      <vt:lpstr>Background</vt:lpstr>
      <vt:lpstr>Brentuximab Vedotin</vt:lpstr>
      <vt:lpstr>Eligibility Criteria</vt:lpstr>
      <vt:lpstr>Study Schema</vt:lpstr>
      <vt:lpstr>Study Design</vt:lpstr>
      <vt:lpstr>Baseline Patient Characteristics</vt:lpstr>
      <vt:lpstr>Response Rate</vt:lpstr>
      <vt:lpstr>Heme AE, Non Hem AE Occurred &gt;15%, All Grade III-IV</vt:lpstr>
      <vt:lpstr>AHCT</vt:lpstr>
      <vt:lpstr>Stem Cell Mobilization </vt:lpstr>
      <vt:lpstr>Biological Correlatives</vt:lpstr>
      <vt:lpstr>Patient Case, CR</vt:lpstr>
      <vt:lpstr>Summary/Conclusion</vt:lpstr>
      <vt:lpstr>Patient Case, Progression</vt:lpstr>
      <vt:lpstr>Amendment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Heather Tomlinson</cp:lastModifiedBy>
  <cp:revision>158</cp:revision>
  <cp:lastPrinted>2007-01-17T18:23:39Z</cp:lastPrinted>
  <dcterms:created xsi:type="dcterms:W3CDTF">2007-01-17T00:05:08Z</dcterms:created>
  <dcterms:modified xsi:type="dcterms:W3CDTF">2014-12-09T01:06:06Z</dcterms:modified>
</cp:coreProperties>
</file>