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35" r:id="rId2"/>
    <p:sldId id="532" r:id="rId3"/>
    <p:sldId id="690" r:id="rId4"/>
    <p:sldId id="684" r:id="rId5"/>
    <p:sldId id="694" r:id="rId6"/>
    <p:sldId id="607" r:id="rId7"/>
    <p:sldId id="699" r:id="rId8"/>
    <p:sldId id="698" r:id="rId9"/>
    <p:sldId id="676" r:id="rId10"/>
    <p:sldId id="695" r:id="rId11"/>
    <p:sldId id="613" r:id="rId12"/>
    <p:sldId id="700" r:id="rId13"/>
    <p:sldId id="697" r:id="rId14"/>
    <p:sldId id="664" r:id="rId1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imon (AS)" initials="PS" lastIdx="108" clrIdx="0"/>
  <p:cmAuthor id="1" name="capdere1" initials="c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09828"/>
    <a:srgbClr val="99CCFF"/>
    <a:srgbClr val="F15A22"/>
    <a:srgbClr val="F17209"/>
    <a:srgbClr val="FB8829"/>
    <a:srgbClr val="FFFF00"/>
    <a:srgbClr val="D28D04"/>
    <a:srgbClr val="FBAF1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55" autoAdjust="0"/>
    <p:restoredTop sz="88156" autoAdjust="0"/>
  </p:normalViewPr>
  <p:slideViewPr>
    <p:cSldViewPr snapToGrid="0" showGuides="1">
      <p:cViewPr>
        <p:scale>
          <a:sx n="78" d="100"/>
          <a:sy n="78" d="100"/>
        </p:scale>
        <p:origin x="-1320" y="-288"/>
      </p:cViewPr>
      <p:guideLst>
        <p:guide orient="horz" pos="534"/>
        <p:guide orient="horz" pos="4176"/>
        <p:guide orient="horz" pos="2161"/>
        <p:guide orient="horz" pos="615"/>
        <p:guide pos="287"/>
        <p:guide pos="5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1884" y="-108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366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366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7763"/>
            <a:ext cx="30051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366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67763"/>
            <a:ext cx="30051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3668">
              <a:defRPr sz="1200">
                <a:latin typeface="Arial" charset="0"/>
              </a:defRPr>
            </a:lvl1pPr>
          </a:lstStyle>
          <a:p>
            <a:pPr>
              <a:defRPr/>
            </a:pPr>
            <a:fld id="{73D972C5-D0C2-40D4-926F-12388A775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42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366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366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0563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66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366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66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3668">
              <a:defRPr sz="1200">
                <a:latin typeface="Arial" charset="0"/>
              </a:defRPr>
            </a:lvl1pPr>
          </a:lstStyle>
          <a:p>
            <a:pPr>
              <a:defRPr/>
            </a:pPr>
            <a:fld id="{5CB163E5-7267-4B0E-9C63-9F48444B5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670D1E7-CCC1-4264-9312-1C70609C4444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27475" y="8756650"/>
            <a:ext cx="300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E410BBD5-C671-4511-9525-103CA505B35E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27475" y="8756650"/>
            <a:ext cx="300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E410BBD5-C671-4511-9525-103CA505B35E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27475" y="8756650"/>
            <a:ext cx="300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E410BBD5-C671-4511-9525-103CA505B35E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927475" y="8756650"/>
            <a:ext cx="300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D9F0C661-6904-4BD3-82BF-B718B0310AD7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927475" y="8756650"/>
            <a:ext cx="300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D9F0C661-6904-4BD3-82BF-B718B0310AD7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5333D-7DDD-44F5-B6C4-04AE36524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175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911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911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372B1-63FC-4053-BADC-4600E49AB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58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8C0E3-4147-4FC7-A02D-97DB94D74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294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0F85F-DA44-4F29-BDCA-0223BC35D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60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7D46A-27AD-4F9D-B90E-55CF8CD17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19226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1E60F-EED2-4EAF-AD02-1C2637D30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3272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37095-4939-4785-BD9A-0CE37C31A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922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EEEBB-B3CD-4A5E-926D-E6F350E9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961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6FEA7-43FD-4A3B-9DF3-4E5B6BFD5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0742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C1680-A397-4BAD-B008-AC08ED2E6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2352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46229-1CFB-4507-9360-7009CB062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394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730AA-B11F-4AC9-9458-73576C0A9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06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5F2B6-A323-487A-97B9-17853941D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8828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18783-7FCE-44EF-9C44-01D59AD54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6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4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br>
              <a:rPr lang="en-US" smtClean="0"/>
            </a:br>
            <a:r>
              <a:rPr lang="en-US" smtClean="0"/>
              <a:t>Text Line 2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6438" y="6456363"/>
            <a:ext cx="69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E04E41B-C095-4C5E-B12B-D6D5AC981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FFF00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FFF00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FFF00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FFF00"/>
          </a:solidFill>
          <a:latin typeface="Arial" pitchFamily="34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10000"/>
        <a:buFont typeface="Wingdings" pitchFamily="2" charset="2"/>
        <a:buChar char="§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4582048"/>
            <a:ext cx="8232775" cy="719758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Kaufman JL, Zimmerman T, Rosenbaum CA, Mahindra A, </a:t>
            </a:r>
            <a:r>
              <a:rPr lang="en-US" sz="2000" b="1" dirty="0" err="1" smtClean="0"/>
              <a:t>Nooka</a:t>
            </a:r>
            <a:r>
              <a:rPr lang="en-US" sz="2000" b="1" dirty="0" smtClean="0"/>
              <a:t> A, Heffner LT, Harvey RD, Gleason C, Lewis C, Sharp C, Barron K, </a:t>
            </a:r>
            <a:r>
              <a:rPr lang="en-US" sz="2000" b="1" dirty="0" smtClean="0"/>
              <a:t>and</a:t>
            </a:r>
            <a:r>
              <a:rPr lang="en-US" sz="2000" b="1" dirty="0"/>
              <a:t> </a:t>
            </a:r>
            <a:r>
              <a:rPr lang="en-US" sz="2000" b="1" dirty="0" err="1" smtClean="0"/>
              <a:t>Lonial</a:t>
            </a:r>
            <a:r>
              <a:rPr lang="en-US" sz="2000" b="1" dirty="0" smtClean="0"/>
              <a:t> S</a:t>
            </a:r>
            <a:endParaRPr lang="en-US" sz="2000" b="1" u="sng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6104" y="512744"/>
            <a:ext cx="8077200" cy="2682920"/>
          </a:xfrm>
          <a:noFill/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rgbClr val="F09828"/>
                </a:solidFill>
              </a:rPr>
              <a:t>Phase I Study of </a:t>
            </a:r>
            <a:r>
              <a:rPr lang="en-US" sz="4000" b="1" dirty="0" err="1" smtClean="0">
                <a:solidFill>
                  <a:srgbClr val="F09828"/>
                </a:solidFill>
              </a:rPr>
              <a:t>Carfilzomib</a:t>
            </a:r>
            <a:r>
              <a:rPr lang="en-US" sz="4000" b="1" dirty="0" smtClean="0">
                <a:solidFill>
                  <a:srgbClr val="F09828"/>
                </a:solidFill>
              </a:rPr>
              <a:t> and </a:t>
            </a:r>
            <a:r>
              <a:rPr lang="en-US" sz="4000" b="1" dirty="0" err="1" smtClean="0">
                <a:solidFill>
                  <a:srgbClr val="F09828"/>
                </a:solidFill>
              </a:rPr>
              <a:t>Panobinostat</a:t>
            </a:r>
            <a:r>
              <a:rPr lang="en-US" sz="4000" b="1" dirty="0" smtClean="0">
                <a:solidFill>
                  <a:srgbClr val="F09828"/>
                </a:solidFill>
              </a:rPr>
              <a:t> for Patients </a:t>
            </a:r>
            <a:r>
              <a:rPr lang="en-US" sz="4000" b="1" dirty="0" smtClean="0">
                <a:solidFill>
                  <a:srgbClr val="F09828"/>
                </a:solidFill>
              </a:rPr>
              <a:t>With </a:t>
            </a:r>
            <a:r>
              <a:rPr lang="en-US" sz="4000" b="1" dirty="0" smtClean="0">
                <a:solidFill>
                  <a:srgbClr val="F09828"/>
                </a:solidFill>
              </a:rPr>
              <a:t>Relapsed and Refractory Myeloma: A Multicenter MMRC Clinical Trial</a:t>
            </a:r>
          </a:p>
        </p:txBody>
      </p:sp>
      <p:sp>
        <p:nvSpPr>
          <p:cNvPr id="28676" name="AutoShape 4" descr="data:image/jpeg;base64,/9j/4AAQSkZJRgABAQEAYABgAAD/2wBDAAoHBwkHBgoJCAkLCwoMDxkQDw4ODx4WFxIZJCAmJSMgIyIoLTkwKCo2KyIjMkQyNjs9QEBAJjBGS0U+Sjk/QD3/2wBDAQsLCw8NDx0QEB09KSMpPT09PT09PT09PT09PT09PT09PT09PT09PT09PT09PT09PT09PT09PT09PT09PT09PT3/wAARCABhAO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1Vury/vwNQngjhlWNEiRMAbFbJJUk8sam/s+6/6C97/3xF/8RSaf/wAf+q/9fK/+ikrS60AZv2C6/wCgvef9+4v/AIil+wXX/QXvP+/cX/xFaOKMUAZwsLr/AKC95/37i/8AiKPsF1/0F7z/AL9xf/EVogUYoAzfsF1/0F7z/v3F/wDEUfYLr/oL3n/fuL/4itLFGKAM37Bdf9Be8/79xf8AxFL9guv+gvef9+4v/iK0cUYoAzfsF1/0F7z/AL9xf/EUv2C6/wCgvef9+4v/AIitHFGKAM37Bdf9Be8/79xf/EUfYLr/AKC95/37i/8AiK0sUYoAzvsF1/0F7z/v3F/8RSfYLr/oL3n/AH7i/wDiK0sUYoAzvsF1/wBBe8/79xf/ABFH2C6/6C95/wB+4v8A4itHFGKAM37Bdf8AQXvP+/cX/wARS/YLr/oL3n/fuL/4itHFGKAM37Bdf9Be8/79xf8AxFH2C6/6C95/37i/+IrSxRigDN+wXX/QXvP+/cX/AMRS/YLr/oL3n/fuL/4itHFGKAM37Bdf9Be8/wC/cX/xFL9guv8AoL3n/fuL/wCIrRxRigDN+wXX/QXvP+/cX/xFL/Z93jjV7v8A79xf/EVo4pDQBS0eWaazfz5mleOeWLewALBXIGcDHQUUzRP+Pa5/6/J//RjUUAJYf8f+q/8AXyv/AKKStIVm2H/H/qv/AF8r/wCikrSFABS0UUAAooFIaACigHNFABS0maXtQAlLSUtACUUtJQAtJS0lAC0UUUAJS0UUAJRRS0AJS0lLQAlLSUtACUGlpDQBn6J/x7XP/X5P/wCjGoo0T/j2uf8Ar8n/APRjUUANsP8Aj/1X/r5X/wBFJWkKzbD/AI/9V/6+V/8ARSVpCgApaKKAAUhozWBquq3Vt4t0ixhkC29yrmRSoOcdOe1VCDm7Iic1BXZvUZriPEfi6/0fxFPawASq1uiwRFRjzWI+Ynr0zxV4y+I9Glt7jULu1vbNmAujtWH7OD/ECSMj9T6c1t9Xkkm2tdjJYiLbST03Oq60vas+21vTbuKSS3v7aRY/vkSD5e3PpUkeq2Msixx3ts8jHCqsykk+gGax5JLobKcXsy3S1Xa8gjuVt3niWZxlYy4DMPYdexoF7btdG2FxEbhRkxCQbwP93r3FKzHdE9FJuqOS5iieNJJY0eQkIrMAWwMnHrxSHcmpKitrmG7hEtvLHLE2QHjYMpwcHke4qTND0BajqKha5iWdIWljErgssZYBiB1IHWm3N9bWSq11cQwKxwplkCgn8admxXS1J6Wo4pknjWSJ1dG+6ykEH6EU8mkMKKQsFBLEADuTRuoAWlpM0A0AFLSUtACUGlpDQBn6J/x7XP8A1+T/APoxqKNE/wCPa5/6/J//AEY1FADbD/j/ANV/6+V/9FJWkKzbD/j/ANV/6+V/9FJWkKAFooooATNcz4m0+/bV9M1bTrdblrMurw7trMDjofzrpqMCrpzcJXRFSCnGzPPb7w9q/iHUrvVJbZbGWJU+zQPICXKn+IjpwD+dSa7/AG3r8drb3Om2tisUwkKXVyCtzIOiAenJ49677ArP1jRbXW7QW94rbQwdHQ7WRvUGuiOK95cyVlt5fic0sLo+V6vfz/A888SPHbRTDUNF/sy8lh8uJraQeVMNykhgPb+lbnhqxBuLCSTwtFbKsYcXvmAnIXhsdcmr8vgSyuUk+23moXcrJ5ayzzBmjGQfl4x2rora3W2tooFLFYkCAk8kAYq6mIj7Pljv8/8AP8yKWGn7Tmlt8v8AL8jh/FClPG0d4v3rK2hnz6L521ifwY1RS+Nnr13rkSiR5rW6niDZIwJNiE+2FB+ld3daFY3t3NcXEJeSe3+zSHzGGY85IwDxz3HNRx+G9MiMWy24itzaqrOxXyjyVIzz+NKOIgopNdLfIcsNNzck+t/mcvF4g12wt3urj7TeQNZtLme2SIRvxtxg5ZeaTbqJ1Twvcanfx3n2gvMAIlUpmMnAx1GDXR2XhPS7GSRordnLxmH99I0gVD1UZPAptn4P0ixuIpobeTzYSTGzTu2wEEYAJxjk03Xpa8q/Bdvw+QKhV0u7/N9/xOb0TUNUvrbSdLsLuKwMkE08kscCHOJXAULjA6c8VcudW1ZjaWiaoj3Xlu0g023E7yYbaGJb5VHr75rYl8IaTLaW1t5Eix2wYRlJmDAMSWG7OSMk9aV/CGkukCLbvEsMZiURSum5CclWweck9+tJ1qLd7d+i8wjRrKNr/i/I57RdRm1XXvD17d4M8llOGYDGcORnH4VditLfVviBqialCk4tYYxbRSruUKQMsAeOprcs/DunWEttJbQFGtUZIcyMdqsckcnnk03VvDenazLHNdwnzkG0SRuUbHoSOv41LrQcnbRWt6a3KVCair6u9/XSxy9zewaM8eneGryci5u3ExjQTGAqOUjUjHP48CpTrevLb2tvJM8M0moC2Wea3QF42Xgsg6EHtx2roG8LaS2mxWItNkET+YmxyGDf3twOc/jSweGdMt4oFjt2HkT/AGlSZWJMn95jnk/Wq9vS6q780v6+QvYVb6Oy8mzjtfuNTuNI1mwvNQMwsLmHEnkqDIGPAOBgYPPFXr3WNea/v7eyubkmw2RqI7NHWZ9uS0jH7ufbAxXS3HhvTboXwmt9324q0x3tlivTHPGPaoJ/B2k3RDSwy7tixtiZx5gXpvwfmPuaaxFKyuvwXl/kyXh6t9H+L8/80Z2najrOreJJ4PtKWttbLbzSQ+WGb5owWTPpknmuuqlaaTa2V7cXUEeyWcIrkMcYUYUAdBgDtV2uWrOMmuVWR1UoSinzO7uFLSUtZmoUhpaQ0AZ+if8AHtc/9fk//oxqKNE/49rn/r8n/wDRjUUANsP+P/Vf+vlf/RSVpCs2w/4/9V/6+V/9FJWkKAFopKWgAFFAooASg9aKKADFL2pKWgBKM0UUAGaM0UUAGaKKKACiiigAxmjFFLQAlFFFAADS0lLQAlLSUtABSGig0AZ+if8AHtc/9fk//oxqKTRP+Pa5/wCvyf8A9GNRQAlh/wAf+q/9fK/+ikrSFZAN9a3960Nj58c0qurCZV/gVcYPutSfbtT/AOgQ3/gSlAGnS1l/btT/AOgQ3/gSlH27U/8AoEN/4EpQBqCisv7dqf8A0CG/8CUo+3an/wBAhv8AwJSgDTorM+3an/0CG/8AAlKPt2p/9Ahv/AlKANOlrL+3an/0CG/8CUo+3an/ANAhv/AlKANOlrL+3an/ANAhv/AlKPt2p/8AQIb/AMCUoA06KzPt2p/9Ahv/AAJSj7dqf/QIb/wJSgDUpKzPt2p/9Ahv/AlKPt2p/wDQIb/wJSgDUorL+3an/wBAhv8AwJSj7dqf/QIb/wACUoA06Wsv7dqf/QIb/wACUo+3an/0CG/8CUoA06KzPt2p/wDQIb/wJSj7dqf/AECG/wDAlKANOlrL+3an/wBAhv8AwJSl+3an/wBAhv8AwJSgDSpay/t2p/8AQIb/AMCUo+3an/0CG/8AAlKANOg1mfbtT/6BDf8AgSlH27Uv+gQ3/gSlAD9E/wCPa5/6/J//AEY1FLo0M8Fk/wBpiEUsk0spQNu27nJAyPrRQBe9KKKKAFooooABRRRQAlLRRQAUUUUAJS0UUAFJRRQAtJRRQAtFFFABRRRQAlLRRQAlLRRQAlLRRQAUlFFACiiiigD/2Q=="/>
          <p:cNvSpPr>
            <a:spLocks noChangeAspect="1" noChangeArrowheads="1"/>
          </p:cNvSpPr>
          <p:nvPr/>
        </p:nvSpPr>
        <p:spPr bwMode="auto">
          <a:xfrm>
            <a:off x="63500" y="-441325"/>
            <a:ext cx="2171700" cy="923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AutoShape 6" descr="data:image/jpeg;base64,/9j/4AAQSkZJRgABAQEAYABgAAD/2wBDAAoHBwkHBgoJCAkLCwoMDxkQDw4ODx4WFxIZJCAmJSMgIyIoLTkwKCo2KyIjMkQyNjs9QEBAJjBGS0U+Sjk/QD3/2wBDAQsLCw8NDx0QEB09KSMpPT09PT09PT09PT09PT09PT09PT09PT09PT09PT09PT09PT09PT09PT09PT09PT09PT3/wAARCABhAO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1Vury/vwNQngjhlWNEiRMAbFbJJUk8sam/s+6/6C97/3xF/8RSaf/wAf+q/9fK/+ikrS60AZv2C6/wCgvef9+4v/AIil+wXX/QXvP+/cX/xFaOKMUAZwsLr/AKC95/37i/8AiKPsF1/0F7z/AL9xf/EVogUYoAzfsF1/0F7z/v3F/wDEUfYLr/oL3n/fuL/4itLFGKAM37Bdf9Be8/79xf8AxFL9guv+gvef9+4v/iK0cUYoAzfsF1/0F7z/AL9xf/EUv2C6/wCgvef9+4v/AIitHFGKAM37Bdf9Be8/79xf/EUfYLr/AKC95/37i/8AiK0sUYoAzvsF1/0F7z/v3F/8RSfYLr/oL3n/AH7i/wDiK0sUYoAzvsF1/wBBe8/79xf/ABFH2C6/6C95/wB+4v8A4itHFGKAM37Bdf8AQXvP+/cX/wARS/YLr/oL3n/fuL/4itHFGKAM37Bdf9Be8/79xf8AxFH2C6/6C95/37i/+IrSxRigDN+wXX/QXvP+/cX/AMRS/YLr/oL3n/fuL/4itHFGKAM37Bdf9Be8/wC/cX/xFL9guv8AoL3n/fuL/wCIrRxRigDN+wXX/QXvP+/cX/xFL/Z93jjV7v8A79xf/EVo4pDQBS0eWaazfz5mleOeWLewALBXIGcDHQUUzRP+Pa5/6/J//RjUUAJYf8f+q/8AXyv/AKKStIVm2H/H/qv/AF8r/wCikrSFABS0UUAAooFIaACigHNFABS0maXtQAlLSUtACUUtJQAtJS0lAC0UUUAJS0UUAJRRS0AJS0lLQAlLSUtACUGlpDQBn6J/x7XP/X5P/wCjGoo0T/j2uf8Ar8n/APRjUUANsP8Aj/1X/r5X/wBFJWkKzbD/AI/9V/6+V/8ARSVpCgApaKKAAUhozWBquq3Vt4t0ixhkC29yrmRSoOcdOe1VCDm7Iic1BXZvUZriPEfi6/0fxFPawASq1uiwRFRjzWI+Ynr0zxV4y+I9Glt7jULu1vbNmAujtWH7OD/ECSMj9T6c1t9Xkkm2tdjJYiLbST03Oq60vas+21vTbuKSS3v7aRY/vkSD5e3PpUkeq2Msixx3ts8jHCqsykk+gGax5JLobKcXsy3S1Xa8gjuVt3niWZxlYy4DMPYdexoF7btdG2FxEbhRkxCQbwP93r3FKzHdE9FJuqOS5iieNJJY0eQkIrMAWwMnHrxSHcmpKitrmG7hEtvLHLE2QHjYMpwcHke4qTND0BajqKha5iWdIWljErgssZYBiB1IHWm3N9bWSq11cQwKxwplkCgn8admxXS1J6Wo4pknjWSJ1dG+6ykEH6EU8mkMKKQsFBLEADuTRuoAWlpM0A0AFLSUtACUGlpDQBn6J/x7XP8A1+T/APoxqKNE/wCPa5/6/J//AEY1FADbD/j/ANV/6+V/9FJWkKzbD/j/ANV/6+V/9FJWkKAFooooATNcz4m0+/bV9M1bTrdblrMurw7trMDjofzrpqMCrpzcJXRFSCnGzPPb7w9q/iHUrvVJbZbGWJU+zQPICXKn+IjpwD+dSa7/AG3r8drb3Om2tisUwkKXVyCtzIOiAenJ49677ArP1jRbXW7QW94rbQwdHQ7WRvUGuiOK95cyVlt5fic0sLo+V6vfz/A888SPHbRTDUNF/sy8lh8uJraQeVMNykhgPb+lbnhqxBuLCSTwtFbKsYcXvmAnIXhsdcmr8vgSyuUk+23moXcrJ5ayzzBmjGQfl4x2rora3W2tooFLFYkCAk8kAYq6mIj7Pljv8/8AP8yKWGn7Tmlt8v8AL8jh/FClPG0d4v3rK2hnz6L521ifwY1RS+Nnr13rkSiR5rW6niDZIwJNiE+2FB+ld3daFY3t3NcXEJeSe3+zSHzGGY85IwDxz3HNRx+G9MiMWy24itzaqrOxXyjyVIzz+NKOIgopNdLfIcsNNzck+t/mcvF4g12wt3urj7TeQNZtLme2SIRvxtxg5ZeaTbqJ1Twvcanfx3n2gvMAIlUpmMnAx1GDXR2XhPS7GSRordnLxmH99I0gVD1UZPAptn4P0ixuIpobeTzYSTGzTu2wEEYAJxjk03Xpa8q/Bdvw+QKhV0u7/N9/xOb0TUNUvrbSdLsLuKwMkE08kscCHOJXAULjA6c8VcudW1ZjaWiaoj3Xlu0g023E7yYbaGJb5VHr75rYl8IaTLaW1t5Eix2wYRlJmDAMSWG7OSMk9aV/CGkukCLbvEsMZiURSum5CclWweck9+tJ1qLd7d+i8wjRrKNr/i/I57RdRm1XXvD17d4M8llOGYDGcORnH4VditLfVviBqialCk4tYYxbRSruUKQMsAeOprcs/DunWEttJbQFGtUZIcyMdqsckcnnk03VvDenazLHNdwnzkG0SRuUbHoSOv41LrQcnbRWt6a3KVCair6u9/XSxy9zewaM8eneGryci5u3ExjQTGAqOUjUjHP48CpTrevLb2tvJM8M0moC2Wea3QF42Xgsg6EHtx2roG8LaS2mxWItNkET+YmxyGDf3twOc/jSweGdMt4oFjt2HkT/AGlSZWJMn95jnk/Wq9vS6q780v6+QvYVb6Oy8mzjtfuNTuNI1mwvNQMwsLmHEnkqDIGPAOBgYPPFXr3WNea/v7eyubkmw2RqI7NHWZ9uS0jH7ufbAxXS3HhvTboXwmt9324q0x3tlivTHPGPaoJ/B2k3RDSwy7tixtiZx5gXpvwfmPuaaxFKyuvwXl/kyXh6t9H+L8/80Z2najrOreJJ4PtKWttbLbzSQ+WGb5owWTPpknmuuqlaaTa2V7cXUEeyWcIrkMcYUYUAdBgDtV2uWrOMmuVWR1UoSinzO7uFLSUtZmoUhpaQ0AZ+if8AHtc/9fk//oxqKNE/49rn/r8n/wDRjUUANsP+P/Vf+vlf/RSVpCs2w/4/9V/6+V/9FJWkKAFopKWgAFFAooASg9aKKADFL2pKWgBKM0UUAGaM0UUAGaKKKACiiigAxmjFFLQAlFFFAADS0lLQAlLSUtABSGig0AZ+if8AHtc/9fk//oxqKTRP+Pa5/wCvyf8A9GNRQAlh/wAf+q/9fK/+ikrSFZAN9a3960Nj58c0qurCZV/gVcYPutSfbtT/AOgQ3/gSlAGnS1l/btT/AOgQ3/gSlH27U/8AoEN/4EpQBqCisv7dqf8A0CG/8CUo+3an/wBAhv8AwJSgDTorM+3an/0CG/8AAlKPt2p/9Ahv/AlKANOlrL+3an/0CG/8CUo+3an/ANAhv/AlKANOlrL+3an/ANAhv/AlKPt2p/8AQIb/AMCUoA06KzPt2p/9Ahv/AAJSj7dqf/QIb/wJSgDUpKzPt2p/9Ahv/AlKPt2p/wDQIb/wJSgDUorL+3an/wBAhv8AwJSj7dqf/QIb/wACUoA06Wsv7dqf/QIb/wACUo+3an/0CG/8CUoA06KzPt2p/wDQIb/wJSj7dqf/AECG/wDAlKANOlrL+3an/wBAhv8AwJSl+3an/wBAhv8AwJSgDSpay/t2p/8AQIb/AMCUo+3an/0CG/8AAlKANOg1mfbtT/6BDf8AgSlH27Uv+gQ3/gSlAD9E/wCPa5/6/J//AEY1FLo0M8Fk/wBpiEUsk0spQNu27nJAyPrRQBe9KKKKAFooooABRRRQAlLRRQAUUUUAJS0UUAFJRRQAtJRRQAtFFFABRRRQAlLRRQAlLRRQAlLRRQAUlFFACiiiigD/2Q=="/>
          <p:cNvSpPr>
            <a:spLocks noChangeAspect="1" noChangeArrowheads="1"/>
          </p:cNvSpPr>
          <p:nvPr/>
        </p:nvSpPr>
        <p:spPr bwMode="auto">
          <a:xfrm>
            <a:off x="63500" y="-441325"/>
            <a:ext cx="2171700" cy="923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ubtitle 3"/>
          <p:cNvSpPr txBox="1">
            <a:spLocks/>
          </p:cNvSpPr>
          <p:nvPr/>
        </p:nvSpPr>
        <p:spPr bwMode="auto">
          <a:xfrm>
            <a:off x="557213" y="3707829"/>
            <a:ext cx="8131175" cy="58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FontTx/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</a:t>
            </a:r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sz="2800" b="1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36996"/>
              </p:ext>
            </p:extLst>
          </p:nvPr>
        </p:nvGraphicFramePr>
        <p:xfrm>
          <a:off x="455614" y="1901952"/>
          <a:ext cx="8234361" cy="2974849"/>
        </p:xfrm>
        <a:graphic>
          <a:graphicData uri="http://schemas.openxmlformats.org/drawingml/2006/table">
            <a:tbl>
              <a:tblPr/>
              <a:tblGrid>
                <a:gridCol w="2086200"/>
                <a:gridCol w="1514105"/>
                <a:gridCol w="1158514"/>
                <a:gridCol w="1158514"/>
                <a:gridCol w="1158514"/>
                <a:gridCol w="1158514"/>
              </a:tblGrid>
              <a:tr h="427022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Cohort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42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Carfilzomib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20/27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20/27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20/36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20/45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7842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499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Mean (%)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7842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Panobinostat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7960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Mean (%)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" y="41452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000" b="1" kern="0" dirty="0" smtClean="0">
                <a:solidFill>
                  <a:srgbClr val="F09828"/>
                </a:solidFill>
                <a:latin typeface="Arial"/>
                <a:ea typeface="MS PGothic" pitchFamily="34" charset="-128"/>
                <a:cs typeface="+mj-cs"/>
              </a:rPr>
              <a:t>Relative Dose Intensity</a:t>
            </a:r>
            <a:endParaRPr lang="en-US" sz="4000" b="1" dirty="0">
              <a:solidFill>
                <a:srgbClr val="F098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60795" y="1886140"/>
            <a:ext cx="1100138" cy="3015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745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2688"/>
            <a:ext cx="9144000" cy="808584"/>
          </a:xfrm>
          <a:noFill/>
        </p:spPr>
        <p:txBody>
          <a:bodyPr/>
          <a:lstStyle/>
          <a:p>
            <a:pPr lvl="0" algn="ctr" eaLnBrk="1" hangingPunct="1"/>
            <a:r>
              <a:rPr lang="en-US" sz="4000" b="1" dirty="0" smtClean="0">
                <a:solidFill>
                  <a:srgbClr val="F09828"/>
                </a:solidFill>
                <a:ea typeface="MS PGothic" pitchFamily="34" charset="-128"/>
              </a:rPr>
              <a:t>Preliminary Efficacy Data</a:t>
            </a:r>
            <a:r>
              <a:rPr lang="de-DE" sz="4000" b="1" dirty="0" smtClean="0">
                <a:solidFill>
                  <a:srgbClr val="F09828"/>
                </a:solidFill>
                <a:latin typeface="Arial" charset="0"/>
              </a:rPr>
              <a:t> </a:t>
            </a:r>
            <a:endParaRPr lang="en-US" sz="4000" b="1" dirty="0" smtClean="0">
              <a:solidFill>
                <a:srgbClr val="F09828"/>
              </a:solidFill>
            </a:endParaRPr>
          </a:p>
        </p:txBody>
      </p:sp>
      <p:graphicFrame>
        <p:nvGraphicFramePr>
          <p:cNvPr id="69635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53194989"/>
              </p:ext>
            </p:extLst>
          </p:nvPr>
        </p:nvGraphicFramePr>
        <p:xfrm>
          <a:off x="455612" y="1304543"/>
          <a:ext cx="8234361" cy="3389376"/>
        </p:xfrm>
        <a:graphic>
          <a:graphicData uri="http://schemas.openxmlformats.org/drawingml/2006/table">
            <a:tbl>
              <a:tblPr/>
              <a:tblGrid>
                <a:gridCol w="4589337"/>
                <a:gridCol w="1822512"/>
                <a:gridCol w="1822512"/>
              </a:tblGrid>
              <a:tr h="762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 </a:t>
                      </a: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confirmed</a:t>
                      </a: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response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30" marB="45730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26 (%)</a:t>
                      </a:r>
                    </a:p>
                  </a:txBody>
                  <a:tcPr marL="91436" marR="91436" marT="45730" marB="45730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BTZ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refractory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16 (%)</a:t>
                      </a:r>
                    </a:p>
                  </a:txBody>
                  <a:tcPr marL="91436" marR="91436" marT="45730" marB="45730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7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ea typeface="MS PGothic" pitchFamily="34" charset="-128"/>
                        </a:rPr>
                        <a:t>Overall response (CR + VGPR + PR)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News Gothic MT" pitchFamily="34" charset="0"/>
                        <a:ea typeface="ＭＳ Ｐゴシック" pitchFamily="34" charset="-128"/>
                      </a:endParaRP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News Gothic M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12 (46)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News Gothic M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7 (44)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Complete response </a:t>
                      </a:r>
                      <a:endParaRPr kumimoji="0" lang="en-US" sz="1800" b="1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1 (4)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1 (6)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VGPR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5 (19)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1 (6)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Partial response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6 (23)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5 (31)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MR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3 (12)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1 (6)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SD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4 (15)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3 (19)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PD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6 (23)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4 (25)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/>
          </p:cNvSpPr>
          <p:nvPr/>
        </p:nvSpPr>
        <p:spPr bwMode="auto">
          <a:xfrm>
            <a:off x="455612" y="4774515"/>
            <a:ext cx="8971281" cy="116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F09828"/>
              </a:buClr>
              <a:buSzPct val="125000"/>
              <a:buFontTx/>
              <a:buChar char="•"/>
            </a:pPr>
            <a:r>
              <a:rPr lang="en-US" sz="1600" b="1" dirty="0" smtClean="0">
                <a:solidFill>
                  <a:schemeClr val="bg1"/>
                </a:solidFill>
                <a:ea typeface="MS PGothic" pitchFamily="34" charset="-128"/>
              </a:rPr>
              <a:t>All responses occurred in the first 2 cycles</a:t>
            </a:r>
          </a:p>
          <a:p>
            <a:pPr>
              <a:spcBef>
                <a:spcPct val="20000"/>
              </a:spcBef>
              <a:buClr>
                <a:srgbClr val="F09828"/>
              </a:buClr>
              <a:buSzPct val="125000"/>
              <a:buFontTx/>
              <a:buChar char="•"/>
            </a:pPr>
            <a:r>
              <a:rPr lang="en-US" sz="1600" b="1" dirty="0" smtClean="0">
                <a:solidFill>
                  <a:schemeClr val="bg1"/>
                </a:solidFill>
                <a:ea typeface="MS PGothic" pitchFamily="34" charset="-128"/>
              </a:rPr>
              <a:t>Two patients maintained response for 18 months</a:t>
            </a:r>
          </a:p>
          <a:p>
            <a:pPr lvl="0">
              <a:spcBef>
                <a:spcPct val="20000"/>
              </a:spcBef>
              <a:buClr>
                <a:srgbClr val="F09828"/>
              </a:buClr>
              <a:buSzPct val="125000"/>
              <a:buFontTx/>
              <a:buChar char="•"/>
            </a:pPr>
            <a:r>
              <a:rPr lang="en-US" sz="1600" b="1" dirty="0">
                <a:solidFill>
                  <a:srgbClr val="FFFFFF"/>
                </a:solidFill>
                <a:ea typeface="MS PGothic" pitchFamily="34" charset="-128"/>
              </a:rPr>
              <a:t>Median DOR is </a:t>
            </a:r>
            <a:r>
              <a:rPr lang="en-US" sz="1600" b="1" dirty="0" smtClean="0">
                <a:solidFill>
                  <a:srgbClr val="FFFFFF"/>
                </a:solidFill>
                <a:ea typeface="MS PGothic" pitchFamily="34" charset="-128"/>
              </a:rPr>
              <a:t>7.5 </a:t>
            </a:r>
            <a:r>
              <a:rPr lang="en-US" sz="1600" b="1" dirty="0">
                <a:solidFill>
                  <a:srgbClr val="FFFFFF"/>
                </a:solidFill>
                <a:ea typeface="MS PGothic" pitchFamily="34" charset="-128"/>
              </a:rPr>
              <a:t>months </a:t>
            </a:r>
            <a:r>
              <a:rPr lang="en-US" sz="1600" b="1" dirty="0" smtClean="0">
                <a:solidFill>
                  <a:srgbClr val="FFFFFF"/>
                </a:solidFill>
                <a:ea typeface="MS PGothic" pitchFamily="34" charset="-128"/>
              </a:rPr>
              <a:t>and 8 </a:t>
            </a:r>
            <a:r>
              <a:rPr lang="en-US" sz="1600" b="1" dirty="0">
                <a:solidFill>
                  <a:srgbClr val="FFFFFF"/>
                </a:solidFill>
                <a:ea typeface="MS PGothic" pitchFamily="34" charset="-128"/>
              </a:rPr>
              <a:t>patients </a:t>
            </a:r>
            <a:r>
              <a:rPr lang="en-US" sz="1600" b="1" dirty="0" smtClean="0">
                <a:solidFill>
                  <a:srgbClr val="FFFFFF"/>
                </a:solidFill>
                <a:ea typeface="MS PGothic" pitchFamily="34" charset="-128"/>
              </a:rPr>
              <a:t>remain on treatment</a:t>
            </a:r>
          </a:p>
          <a:p>
            <a:pPr lvl="0">
              <a:spcBef>
                <a:spcPct val="20000"/>
              </a:spcBef>
              <a:buClr>
                <a:srgbClr val="F09828"/>
              </a:buClr>
              <a:buSzPct val="125000"/>
              <a:buFontTx/>
              <a:buChar char="•"/>
            </a:pPr>
            <a:r>
              <a:rPr lang="en-US" sz="1600" b="1" dirty="0" smtClean="0">
                <a:solidFill>
                  <a:srgbClr val="FFFFFF"/>
                </a:solidFill>
                <a:ea typeface="MS PGothic" pitchFamily="34" charset="-128"/>
              </a:rPr>
              <a:t>1 patient was not evaluable for </a:t>
            </a:r>
            <a:r>
              <a:rPr lang="en-US" sz="1600" b="1" dirty="0" smtClean="0">
                <a:solidFill>
                  <a:srgbClr val="FFFFFF"/>
                </a:solidFill>
                <a:ea typeface="MS PGothic" pitchFamily="34" charset="-128"/>
              </a:rPr>
              <a:t>response</a:t>
            </a:r>
            <a:endParaRPr lang="en-US" sz="1600" b="1" dirty="0">
              <a:solidFill>
                <a:srgbClr val="FFFFFF"/>
              </a:solidFill>
              <a:ea typeface="MS PGothic" pitchFamily="34" charset="-128"/>
            </a:endParaRPr>
          </a:p>
          <a:p>
            <a:pPr>
              <a:spcBef>
                <a:spcPct val="20000"/>
              </a:spcBef>
              <a:buClr>
                <a:srgbClr val="F09828"/>
              </a:buClr>
              <a:buSzPct val="125000"/>
              <a:buFontTx/>
              <a:buChar char="•"/>
            </a:pPr>
            <a:endParaRPr lang="en-US" sz="1600" b="1" dirty="0" smtClean="0">
              <a:solidFill>
                <a:schemeClr val="bg1"/>
              </a:solidFill>
              <a:ea typeface="MS PGothic" pitchFamily="34" charset="-128"/>
            </a:endParaRPr>
          </a:p>
          <a:p>
            <a:pPr marL="0" indent="0">
              <a:spcBef>
                <a:spcPct val="20000"/>
              </a:spcBef>
              <a:buClr>
                <a:srgbClr val="F09828"/>
              </a:buClr>
              <a:buSzPct val="125000"/>
            </a:pPr>
            <a:endParaRPr lang="en-US" sz="1600" b="1" dirty="0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3980"/>
            <a:ext cx="9144000" cy="1143000"/>
          </a:xfrm>
          <a:noFill/>
        </p:spPr>
        <p:txBody>
          <a:bodyPr/>
          <a:lstStyle/>
          <a:p>
            <a:pPr lvl="0" algn="ctr" eaLnBrk="1" hangingPunct="1"/>
            <a:r>
              <a:rPr lang="en-US" sz="3600" b="1" dirty="0" smtClean="0">
                <a:solidFill>
                  <a:srgbClr val="F09828"/>
                </a:solidFill>
                <a:ea typeface="MS PGothic" pitchFamily="34" charset="-128"/>
              </a:rPr>
              <a:t>Patient Disposition</a:t>
            </a:r>
            <a:r>
              <a:rPr lang="de-DE" sz="3600" b="1" dirty="0" smtClean="0">
                <a:solidFill>
                  <a:srgbClr val="F09828"/>
                </a:solidFill>
                <a:latin typeface="Arial" charset="0"/>
              </a:rPr>
              <a:t> </a:t>
            </a:r>
            <a:br>
              <a:rPr lang="de-DE" sz="3600" b="1" dirty="0" smtClean="0">
                <a:solidFill>
                  <a:srgbClr val="F09828"/>
                </a:solidFill>
                <a:latin typeface="Arial" charset="0"/>
              </a:rPr>
            </a:br>
            <a:r>
              <a:rPr lang="de-DE" sz="3600" b="1" dirty="0" smtClean="0">
                <a:solidFill>
                  <a:srgbClr val="F09828"/>
                </a:solidFill>
                <a:latin typeface="Arial" charset="0"/>
              </a:rPr>
              <a:t>Prolonged </a:t>
            </a:r>
            <a:r>
              <a:rPr lang="de-DE" sz="3600" b="1" dirty="0" smtClean="0">
                <a:solidFill>
                  <a:srgbClr val="F09828"/>
                </a:solidFill>
                <a:latin typeface="Arial" charset="0"/>
              </a:rPr>
              <a:t>Study Participation</a:t>
            </a:r>
            <a:endParaRPr lang="en-US" sz="3600" b="1" dirty="0" smtClean="0">
              <a:solidFill>
                <a:srgbClr val="F09828"/>
              </a:solidFill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329184" y="4996519"/>
            <a:ext cx="8743950" cy="16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SzPct val="125000"/>
              <a:buFontTx/>
              <a:buChar char="•"/>
            </a:pP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Patients </a:t>
            </a: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have been on study an average of 4.6 </a:t>
            </a: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months </a:t>
            </a: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(range </a:t>
            </a: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&lt;1-20</a:t>
            </a: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SzPct val="125000"/>
              <a:buFontTx/>
              <a:buChar char="•"/>
            </a:pP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14 (78%) </a:t>
            </a: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p</a:t>
            </a: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atients </a:t>
            </a: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discontinued treatment secondary to progression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SzPct val="125000"/>
              <a:buFontTx/>
              <a:buChar char="•"/>
            </a:pP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4 (22%) </a:t>
            </a:r>
            <a:r>
              <a:rPr lang="en-US" b="1" dirty="0">
                <a:solidFill>
                  <a:schemeClr val="bg1"/>
                </a:solidFill>
                <a:ea typeface="MS PGothic" pitchFamily="34" charset="-128"/>
              </a:rPr>
              <a:t>patients </a:t>
            </a: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discontinued to AE; 1 death; 2 asthenia; 1 GI toxicity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973974"/>
              </p:ext>
            </p:extLst>
          </p:nvPr>
        </p:nvGraphicFramePr>
        <p:xfrm>
          <a:off x="560388" y="1645920"/>
          <a:ext cx="8159750" cy="3222660"/>
        </p:xfrm>
        <a:graphic>
          <a:graphicData uri="http://schemas.openxmlformats.org/drawingml/2006/table">
            <a:tbl>
              <a:tblPr/>
              <a:tblGrid>
                <a:gridCol w="6219553"/>
                <a:gridCol w="1940197"/>
              </a:tblGrid>
              <a:tr h="34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30" marB="45730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26</a:t>
                      </a:r>
                    </a:p>
                  </a:txBody>
                  <a:tcPr marL="91436" marR="91436" marT="45730" marB="45730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10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a typeface="MS PGothic" pitchFamily="34" charset="-128"/>
                        </a:rPr>
                        <a:t>Patients ongoing</a:t>
                      </a:r>
                      <a:endParaRPr kumimoji="0" lang="en-US" sz="16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 pitchFamily="34" charset="0"/>
                        <a:ea typeface="ＭＳ Ｐゴシック" pitchFamily="34" charset="-128"/>
                      </a:endParaRP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8 (31%)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10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Off treatment </a:t>
                      </a:r>
                      <a:endParaRPr kumimoji="0" lang="en-US" sz="1600" b="1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18 (69%)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In follow-up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12 (46%)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Off study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6 (23%)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     Death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5 (19%)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     Withdrew consent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0 (0%)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     Lost due to follow up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1 (4%)</a:t>
                      </a:r>
                    </a:p>
                  </a:txBody>
                  <a:tcPr marL="91436" marR="91436" marT="45732" marB="4573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789410" y="1716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8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776484" y="1300979"/>
            <a:ext cx="40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1.0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1117" y="17125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rgbClr val="99CCFF"/>
              </a:buClr>
              <a:buSzPct val="125000"/>
            </a:pP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Median </a:t>
            </a:r>
            <a:r>
              <a:rPr lang="en-US" b="1" dirty="0">
                <a:solidFill>
                  <a:schemeClr val="bg1"/>
                </a:solidFill>
                <a:ea typeface="MS PGothic" pitchFamily="34" charset="-128"/>
              </a:rPr>
              <a:t>PFS is </a:t>
            </a:r>
            <a:r>
              <a:rPr lang="en-US" b="1" dirty="0" smtClean="0">
                <a:solidFill>
                  <a:schemeClr val="bg1"/>
                </a:solidFill>
                <a:ea typeface="MS PGothic" pitchFamily="34" charset="-128"/>
              </a:rPr>
              <a:t>11.4 </a:t>
            </a:r>
            <a:r>
              <a:rPr lang="en-US" b="1" dirty="0">
                <a:solidFill>
                  <a:schemeClr val="bg1"/>
                </a:solidFill>
                <a:ea typeface="MS PGothic" pitchFamily="34" charset="-128"/>
              </a:rPr>
              <a:t>months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613" y="5684358"/>
            <a:ext cx="8234361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99CCFF"/>
              </a:buClr>
              <a:buSzPct val="125000"/>
            </a:pPr>
            <a:r>
              <a:rPr lang="en-US" sz="1600" b="1" dirty="0" smtClean="0">
                <a:solidFill>
                  <a:schemeClr val="bg1"/>
                </a:solidFill>
                <a:ea typeface="MS PGothic" pitchFamily="34" charset="-128"/>
              </a:rPr>
              <a:t>Median PFS is 11.4 months (95% CI is </a:t>
            </a:r>
            <a:r>
              <a:rPr lang="en-US" sz="1600" b="1" dirty="0" smtClean="0">
                <a:solidFill>
                  <a:schemeClr val="bg1"/>
                </a:solidFill>
                <a:ea typeface="MS PGothic" pitchFamily="34" charset="-128"/>
              </a:rPr>
              <a:t>6.8-16 </a:t>
            </a:r>
            <a:r>
              <a:rPr lang="en-US" sz="1600" b="1" dirty="0" smtClean="0">
                <a:solidFill>
                  <a:schemeClr val="bg1"/>
                </a:solidFill>
                <a:ea typeface="MS PGothic" pitchFamily="34" charset="-128"/>
              </a:rPr>
              <a:t>months)</a:t>
            </a:r>
          </a:p>
          <a:p>
            <a:pPr lvl="0" algn="ctr">
              <a:spcBef>
                <a:spcPct val="20000"/>
              </a:spcBef>
              <a:buClr>
                <a:srgbClr val="99CCFF"/>
              </a:buClr>
              <a:buSzPct val="125000"/>
            </a:pPr>
            <a:r>
              <a:rPr lang="en-US" sz="1600" b="1" dirty="0" smtClean="0">
                <a:solidFill>
                  <a:schemeClr val="bg1"/>
                </a:solidFill>
                <a:ea typeface="MS PGothic" pitchFamily="34" charset="-128"/>
              </a:rPr>
              <a:t>With a median f/u of 8.7 months over 80% of patients are </a:t>
            </a:r>
            <a:r>
              <a:rPr lang="en-US" sz="1600" b="1" dirty="0" smtClean="0">
                <a:solidFill>
                  <a:schemeClr val="bg1"/>
                </a:solidFill>
                <a:ea typeface="MS PGothic" pitchFamily="34" charset="-128"/>
              </a:rPr>
              <a:t>alive</a:t>
            </a:r>
            <a:endParaRPr lang="en-US" sz="1600" b="1" dirty="0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chemeClr val="bg1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chemeClr val="bg1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.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0" y="27082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itchFamily="34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3400" b="1" kern="0" dirty="0" smtClean="0">
                <a:solidFill>
                  <a:srgbClr val="F09828"/>
                </a:solidFill>
                <a:ea typeface="MS PGothic" pitchFamily="34" charset="-128"/>
              </a:rPr>
              <a:t>Progression-Free Survival Entire Cohort</a:t>
            </a:r>
            <a:endParaRPr lang="en-US" sz="3400" b="1" kern="0" dirty="0" smtClean="0">
              <a:solidFill>
                <a:srgbClr val="F09828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073488" y="5333999"/>
            <a:ext cx="394860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684032" y="5340096"/>
            <a:ext cx="3326840" cy="54864"/>
            <a:chOff x="2684032" y="5340096"/>
            <a:chExt cx="3326840" cy="54864"/>
          </a:xfrm>
        </p:grpSpPr>
        <p:cxnSp>
          <p:nvCxnSpPr>
            <p:cNvPr id="25" name="Straight Connector 24"/>
            <p:cNvCxnSpPr/>
            <p:nvPr/>
          </p:nvCxnSpPr>
          <p:spPr>
            <a:xfrm rot="5400000" flipH="1">
              <a:off x="2656600" y="5367528"/>
              <a:ext cx="5486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>
              <a:off x="3207640" y="5367528"/>
              <a:ext cx="5486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3765295" y="5367528"/>
              <a:ext cx="5486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>
              <a:off x="4324772" y="5367528"/>
              <a:ext cx="5486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>
              <a:off x="4878306" y="5367528"/>
              <a:ext cx="5486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>
              <a:off x="5441126" y="5367528"/>
              <a:ext cx="5486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>
              <a:off x="5983440" y="5367528"/>
              <a:ext cx="5486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985936" y="5343727"/>
            <a:ext cx="544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91773" y="5343727"/>
            <a:ext cx="42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100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5587" y="5343727"/>
            <a:ext cx="42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</a:t>
            </a:r>
            <a:r>
              <a:rPr lang="en-US" sz="1000" b="1" dirty="0" smtClean="0">
                <a:solidFill>
                  <a:schemeClr val="bg1"/>
                </a:solidFill>
              </a:rPr>
              <a:t>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2308" y="5343727"/>
            <a:ext cx="42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3</a:t>
            </a:r>
            <a:r>
              <a:rPr lang="en-US" sz="1000" b="1" dirty="0" smtClean="0">
                <a:solidFill>
                  <a:schemeClr val="bg1"/>
                </a:solidFill>
              </a:rPr>
              <a:t>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52159" y="5343727"/>
            <a:ext cx="42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4</a:t>
            </a:r>
            <a:r>
              <a:rPr lang="en-US" sz="1000" b="1" dirty="0" smtClean="0">
                <a:solidFill>
                  <a:schemeClr val="bg1"/>
                </a:solidFill>
              </a:rPr>
              <a:t>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19077" y="5343727"/>
            <a:ext cx="42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500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70513" y="5343727"/>
            <a:ext cx="42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600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32071" y="5343727"/>
            <a:ext cx="42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700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341" y="5223204"/>
            <a:ext cx="40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76484" y="4428888"/>
            <a:ext cx="40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0.2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76484" y="3651170"/>
            <a:ext cx="40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0.4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76484" y="2862533"/>
            <a:ext cx="40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0.6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6484" y="2086996"/>
            <a:ext cx="40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0.8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1676" y="1835309"/>
            <a:ext cx="400110" cy="3138170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99CCFF"/>
              </a:buClr>
              <a:buSzPct val="125000"/>
            </a:pPr>
            <a:r>
              <a:rPr lang="en-US" sz="1400" b="1" dirty="0">
                <a:solidFill>
                  <a:schemeClr val="bg1"/>
                </a:solidFill>
                <a:ea typeface="MS PGothic" pitchFamily="34" charset="-128"/>
              </a:rPr>
              <a:t>Cumulative Survival</a:t>
            </a:r>
            <a:endParaRPr lang="en-US" sz="14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98008" y="5469425"/>
            <a:ext cx="1112994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99CCFF"/>
              </a:buClr>
              <a:buSzPct val="125000"/>
            </a:pPr>
            <a:r>
              <a:rPr lang="en-US" sz="1400" b="1" dirty="0" smtClean="0">
                <a:solidFill>
                  <a:schemeClr val="bg1"/>
                </a:solidFill>
                <a:ea typeface="MS PGothic" pitchFamily="34" charset="-128"/>
              </a:rPr>
              <a:t>Days</a:t>
            </a:r>
            <a:endParaRPr lang="en-US" sz="14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2105719" y="1411074"/>
            <a:ext cx="3432092" cy="3911603"/>
          </a:xfrm>
          <a:custGeom>
            <a:avLst/>
            <a:gdLst>
              <a:gd name="connsiteX0" fmla="*/ 0 w 3492500"/>
              <a:gd name="connsiteY0" fmla="*/ 0 h 3784600"/>
              <a:gd name="connsiteX1" fmla="*/ 3492500 w 3492500"/>
              <a:gd name="connsiteY1" fmla="*/ 3784600 h 3784600"/>
              <a:gd name="connsiteX2" fmla="*/ 3492500 w 3492500"/>
              <a:gd name="connsiteY2" fmla="*/ 3784600 h 3784600"/>
              <a:gd name="connsiteX0" fmla="*/ 0 w 3458975"/>
              <a:gd name="connsiteY0" fmla="*/ 0 h 3787348"/>
              <a:gd name="connsiteX1" fmla="*/ 3458975 w 3458975"/>
              <a:gd name="connsiteY1" fmla="*/ 3787348 h 3787348"/>
              <a:gd name="connsiteX2" fmla="*/ 3458975 w 3458975"/>
              <a:gd name="connsiteY2" fmla="*/ 3787348 h 3787348"/>
              <a:gd name="connsiteX0" fmla="*/ 0 w 3506469"/>
              <a:gd name="connsiteY0" fmla="*/ 0 h 3787348"/>
              <a:gd name="connsiteX1" fmla="*/ 3506469 w 3506469"/>
              <a:gd name="connsiteY1" fmla="*/ 3787348 h 3787348"/>
              <a:gd name="connsiteX2" fmla="*/ 3506469 w 3506469"/>
              <a:gd name="connsiteY2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3506469 w 3506469"/>
              <a:gd name="connsiteY2" fmla="*/ 3787348 h 3787348"/>
              <a:gd name="connsiteX3" fmla="*/ 3506469 w 3506469"/>
              <a:gd name="connsiteY3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3506469 w 3506469"/>
              <a:gd name="connsiteY3" fmla="*/ 3787348 h 3787348"/>
              <a:gd name="connsiteX4" fmla="*/ 3506469 w 3506469"/>
              <a:gd name="connsiteY4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3506469 w 3506469"/>
              <a:gd name="connsiteY4" fmla="*/ 3787348 h 3787348"/>
              <a:gd name="connsiteX5" fmla="*/ 3506469 w 3506469"/>
              <a:gd name="connsiteY5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3506469 w 3506469"/>
              <a:gd name="connsiteY5" fmla="*/ 3787348 h 3787348"/>
              <a:gd name="connsiteX6" fmla="*/ 3506469 w 3506469"/>
              <a:gd name="connsiteY6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3506469 w 3506469"/>
              <a:gd name="connsiteY6" fmla="*/ 3787348 h 3787348"/>
              <a:gd name="connsiteX7" fmla="*/ 3506469 w 3506469"/>
              <a:gd name="connsiteY7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3506469 w 3506469"/>
              <a:gd name="connsiteY7" fmla="*/ 3787348 h 3787348"/>
              <a:gd name="connsiteX8" fmla="*/ 3506469 w 3506469"/>
              <a:gd name="connsiteY8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3506469 w 3506469"/>
              <a:gd name="connsiteY8" fmla="*/ 3787348 h 3787348"/>
              <a:gd name="connsiteX9" fmla="*/ 3506469 w 3506469"/>
              <a:gd name="connsiteY9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3506469 w 3506469"/>
              <a:gd name="connsiteY9" fmla="*/ 3787348 h 3787348"/>
              <a:gd name="connsiteX10" fmla="*/ 3506469 w 3506469"/>
              <a:gd name="connsiteY10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3506469 w 3506469"/>
              <a:gd name="connsiteY10" fmla="*/ 3787348 h 3787348"/>
              <a:gd name="connsiteX11" fmla="*/ 3506469 w 3506469"/>
              <a:gd name="connsiteY11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506469 w 3506469"/>
              <a:gd name="connsiteY11" fmla="*/ 3787348 h 3787348"/>
              <a:gd name="connsiteX12" fmla="*/ 3506469 w 3506469"/>
              <a:gd name="connsiteY12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506469 w 3506469"/>
              <a:gd name="connsiteY12" fmla="*/ 3787348 h 3787348"/>
              <a:gd name="connsiteX13" fmla="*/ 3506469 w 3506469"/>
              <a:gd name="connsiteY13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3506469 w 3506469"/>
              <a:gd name="connsiteY13" fmla="*/ 3787348 h 3787348"/>
              <a:gd name="connsiteX14" fmla="*/ 3506469 w 3506469"/>
              <a:gd name="connsiteY14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3506469 w 3506469"/>
              <a:gd name="connsiteY14" fmla="*/ 3787348 h 3787348"/>
              <a:gd name="connsiteX15" fmla="*/ 3506469 w 3506469"/>
              <a:gd name="connsiteY15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3506469 w 3506469"/>
              <a:gd name="connsiteY15" fmla="*/ 3787348 h 3787348"/>
              <a:gd name="connsiteX16" fmla="*/ 3506469 w 3506469"/>
              <a:gd name="connsiteY16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3506469 w 3506469"/>
              <a:gd name="connsiteY16" fmla="*/ 3787348 h 3787348"/>
              <a:gd name="connsiteX17" fmla="*/ 3506469 w 3506469"/>
              <a:gd name="connsiteY17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3506469 w 3506469"/>
              <a:gd name="connsiteY17" fmla="*/ 3787348 h 3787348"/>
              <a:gd name="connsiteX18" fmla="*/ 3506469 w 3506469"/>
              <a:gd name="connsiteY18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3506469 w 3506469"/>
              <a:gd name="connsiteY18" fmla="*/ 3787348 h 3787348"/>
              <a:gd name="connsiteX19" fmla="*/ 3506469 w 3506469"/>
              <a:gd name="connsiteY19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3506469 w 3506469"/>
              <a:gd name="connsiteY19" fmla="*/ 3787348 h 3787348"/>
              <a:gd name="connsiteX20" fmla="*/ 3506469 w 3506469"/>
              <a:gd name="connsiteY20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3506469 w 3506469"/>
              <a:gd name="connsiteY20" fmla="*/ 3787348 h 3787348"/>
              <a:gd name="connsiteX21" fmla="*/ 3506469 w 3506469"/>
              <a:gd name="connsiteY21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3506469 w 3506469"/>
              <a:gd name="connsiteY21" fmla="*/ 3787348 h 3787348"/>
              <a:gd name="connsiteX22" fmla="*/ 3506469 w 3506469"/>
              <a:gd name="connsiteY22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3506469 w 3506469"/>
              <a:gd name="connsiteY22" fmla="*/ 3787348 h 3787348"/>
              <a:gd name="connsiteX23" fmla="*/ 3506469 w 3506469"/>
              <a:gd name="connsiteY23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1945708 w 3506469"/>
              <a:gd name="connsiteY22" fmla="*/ 2216717 h 3787348"/>
              <a:gd name="connsiteX23" fmla="*/ 3506469 w 3506469"/>
              <a:gd name="connsiteY23" fmla="*/ 3787348 h 3787348"/>
              <a:gd name="connsiteX24" fmla="*/ 3506469 w 3506469"/>
              <a:gd name="connsiteY24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1945708 w 3506469"/>
              <a:gd name="connsiteY22" fmla="*/ 2230457 h 3787348"/>
              <a:gd name="connsiteX23" fmla="*/ 3506469 w 3506469"/>
              <a:gd name="connsiteY23" fmla="*/ 3787348 h 3787348"/>
              <a:gd name="connsiteX24" fmla="*/ 3506469 w 3506469"/>
              <a:gd name="connsiteY24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1945708 w 3506469"/>
              <a:gd name="connsiteY22" fmla="*/ 2230457 h 3787348"/>
              <a:gd name="connsiteX23" fmla="*/ 2470929 w 3506469"/>
              <a:gd name="connsiteY23" fmla="*/ 2233205 h 3787348"/>
              <a:gd name="connsiteX24" fmla="*/ 3506469 w 3506469"/>
              <a:gd name="connsiteY24" fmla="*/ 3787348 h 3787348"/>
              <a:gd name="connsiteX25" fmla="*/ 3506469 w 3506469"/>
              <a:gd name="connsiteY25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1945708 w 3506469"/>
              <a:gd name="connsiteY22" fmla="*/ 2230457 h 3787348"/>
              <a:gd name="connsiteX23" fmla="*/ 2479311 w 3506469"/>
              <a:gd name="connsiteY23" fmla="*/ 2233205 h 3787348"/>
              <a:gd name="connsiteX24" fmla="*/ 3506469 w 3506469"/>
              <a:gd name="connsiteY24" fmla="*/ 3787348 h 3787348"/>
              <a:gd name="connsiteX25" fmla="*/ 3506469 w 3506469"/>
              <a:gd name="connsiteY25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1945708 w 3506469"/>
              <a:gd name="connsiteY22" fmla="*/ 2230457 h 3787348"/>
              <a:gd name="connsiteX23" fmla="*/ 2479311 w 3506469"/>
              <a:gd name="connsiteY23" fmla="*/ 2233205 h 3787348"/>
              <a:gd name="connsiteX24" fmla="*/ 2490484 w 3506469"/>
              <a:gd name="connsiteY24" fmla="*/ 2516249 h 3787348"/>
              <a:gd name="connsiteX25" fmla="*/ 3506469 w 3506469"/>
              <a:gd name="connsiteY25" fmla="*/ 3787348 h 3787348"/>
              <a:gd name="connsiteX26" fmla="*/ 3506469 w 3506469"/>
              <a:gd name="connsiteY26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1945708 w 3506469"/>
              <a:gd name="connsiteY22" fmla="*/ 2230457 h 3787348"/>
              <a:gd name="connsiteX23" fmla="*/ 2479311 w 3506469"/>
              <a:gd name="connsiteY23" fmla="*/ 2233205 h 3787348"/>
              <a:gd name="connsiteX24" fmla="*/ 2490484 w 3506469"/>
              <a:gd name="connsiteY24" fmla="*/ 2516249 h 3787348"/>
              <a:gd name="connsiteX25" fmla="*/ 3230822 w 3506469"/>
              <a:gd name="connsiteY25" fmla="*/ 2513500 h 3787348"/>
              <a:gd name="connsiteX26" fmla="*/ 3506469 w 3506469"/>
              <a:gd name="connsiteY26" fmla="*/ 3787348 h 3787348"/>
              <a:gd name="connsiteX27" fmla="*/ 3506469 w 3506469"/>
              <a:gd name="connsiteY27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1945708 w 3506469"/>
              <a:gd name="connsiteY22" fmla="*/ 2230457 h 3787348"/>
              <a:gd name="connsiteX23" fmla="*/ 2479311 w 3506469"/>
              <a:gd name="connsiteY23" fmla="*/ 2233205 h 3787348"/>
              <a:gd name="connsiteX24" fmla="*/ 2479309 w 3506469"/>
              <a:gd name="connsiteY24" fmla="*/ 2505257 h 3787348"/>
              <a:gd name="connsiteX25" fmla="*/ 3230822 w 3506469"/>
              <a:gd name="connsiteY25" fmla="*/ 2513500 h 3787348"/>
              <a:gd name="connsiteX26" fmla="*/ 3506469 w 3506469"/>
              <a:gd name="connsiteY26" fmla="*/ 3787348 h 3787348"/>
              <a:gd name="connsiteX27" fmla="*/ 3506469 w 3506469"/>
              <a:gd name="connsiteY27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1945708 w 3506469"/>
              <a:gd name="connsiteY22" fmla="*/ 2230457 h 3787348"/>
              <a:gd name="connsiteX23" fmla="*/ 2479311 w 3506469"/>
              <a:gd name="connsiteY23" fmla="*/ 2233205 h 3787348"/>
              <a:gd name="connsiteX24" fmla="*/ 2479309 w 3506469"/>
              <a:gd name="connsiteY24" fmla="*/ 2505257 h 3787348"/>
              <a:gd name="connsiteX25" fmla="*/ 3230822 w 3506469"/>
              <a:gd name="connsiteY25" fmla="*/ 2513500 h 3787348"/>
              <a:gd name="connsiteX26" fmla="*/ 3230822 w 3506469"/>
              <a:gd name="connsiteY26" fmla="*/ 2966919 h 3787348"/>
              <a:gd name="connsiteX27" fmla="*/ 3506469 w 3506469"/>
              <a:gd name="connsiteY27" fmla="*/ 3787348 h 3787348"/>
              <a:gd name="connsiteX28" fmla="*/ 3506469 w 3506469"/>
              <a:gd name="connsiteY28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1945708 w 3506469"/>
              <a:gd name="connsiteY22" fmla="*/ 2230457 h 3787348"/>
              <a:gd name="connsiteX23" fmla="*/ 2479311 w 3506469"/>
              <a:gd name="connsiteY23" fmla="*/ 2233205 h 3787348"/>
              <a:gd name="connsiteX24" fmla="*/ 2479309 w 3506469"/>
              <a:gd name="connsiteY24" fmla="*/ 2505257 h 3787348"/>
              <a:gd name="connsiteX25" fmla="*/ 3230822 w 3506469"/>
              <a:gd name="connsiteY25" fmla="*/ 2513500 h 3787348"/>
              <a:gd name="connsiteX26" fmla="*/ 3230822 w 3506469"/>
              <a:gd name="connsiteY26" fmla="*/ 2966919 h 3787348"/>
              <a:gd name="connsiteX27" fmla="*/ 3342570 w 3506469"/>
              <a:gd name="connsiteY27" fmla="*/ 2975164 h 3787348"/>
              <a:gd name="connsiteX28" fmla="*/ 3506469 w 3506469"/>
              <a:gd name="connsiteY28" fmla="*/ 3787348 h 3787348"/>
              <a:gd name="connsiteX29" fmla="*/ 3506469 w 3506469"/>
              <a:gd name="connsiteY29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1945708 w 3506469"/>
              <a:gd name="connsiteY22" fmla="*/ 2230457 h 3787348"/>
              <a:gd name="connsiteX23" fmla="*/ 2479311 w 3506469"/>
              <a:gd name="connsiteY23" fmla="*/ 2233205 h 3787348"/>
              <a:gd name="connsiteX24" fmla="*/ 2479309 w 3506469"/>
              <a:gd name="connsiteY24" fmla="*/ 2505257 h 3787348"/>
              <a:gd name="connsiteX25" fmla="*/ 3230822 w 3506469"/>
              <a:gd name="connsiteY25" fmla="*/ 2513500 h 3787348"/>
              <a:gd name="connsiteX26" fmla="*/ 3230822 w 3506469"/>
              <a:gd name="connsiteY26" fmla="*/ 2966919 h 3787348"/>
              <a:gd name="connsiteX27" fmla="*/ 3342570 w 3506469"/>
              <a:gd name="connsiteY27" fmla="*/ 2975164 h 3787348"/>
              <a:gd name="connsiteX28" fmla="*/ 3348158 w 3506469"/>
              <a:gd name="connsiteY28" fmla="*/ 3442322 h 3787348"/>
              <a:gd name="connsiteX29" fmla="*/ 3506469 w 3506469"/>
              <a:gd name="connsiteY29" fmla="*/ 3787348 h 3787348"/>
              <a:gd name="connsiteX30" fmla="*/ 3506469 w 3506469"/>
              <a:gd name="connsiteY30" fmla="*/ 3787348 h 3787348"/>
              <a:gd name="connsiteX0" fmla="*/ 0 w 3506469"/>
              <a:gd name="connsiteY0" fmla="*/ 0 h 3787348"/>
              <a:gd name="connsiteX1" fmla="*/ 51562 w 3506469"/>
              <a:gd name="connsiteY1" fmla="*/ 4583 h 3787348"/>
              <a:gd name="connsiteX2" fmla="*/ 57149 w 3506469"/>
              <a:gd name="connsiteY2" fmla="*/ 141982 h 3787348"/>
              <a:gd name="connsiteX3" fmla="*/ 110230 w 3506469"/>
              <a:gd name="connsiteY3" fmla="*/ 147479 h 3787348"/>
              <a:gd name="connsiteX4" fmla="*/ 110230 w 3506469"/>
              <a:gd name="connsiteY4" fmla="*/ 301366 h 3787348"/>
              <a:gd name="connsiteX5" fmla="*/ 121405 w 3506469"/>
              <a:gd name="connsiteY5" fmla="*/ 304114 h 3787348"/>
              <a:gd name="connsiteX6" fmla="*/ 124198 w 3506469"/>
              <a:gd name="connsiteY6" fmla="*/ 447010 h 3787348"/>
              <a:gd name="connsiteX7" fmla="*/ 168899 w 3506469"/>
              <a:gd name="connsiteY7" fmla="*/ 452506 h 3787348"/>
              <a:gd name="connsiteX8" fmla="*/ 168899 w 3506469"/>
              <a:gd name="connsiteY8" fmla="*/ 752037 h 3787348"/>
              <a:gd name="connsiteX9" fmla="*/ 182867 w 3506469"/>
              <a:gd name="connsiteY9" fmla="*/ 752037 h 3787348"/>
              <a:gd name="connsiteX10" fmla="*/ 185661 w 3506469"/>
              <a:gd name="connsiteY10" fmla="*/ 897681 h 3787348"/>
              <a:gd name="connsiteX11" fmla="*/ 336522 w 3506469"/>
              <a:gd name="connsiteY11" fmla="*/ 905925 h 3787348"/>
              <a:gd name="connsiteX12" fmla="*/ 344904 w 3506469"/>
              <a:gd name="connsiteY12" fmla="*/ 1059813 h 3787348"/>
              <a:gd name="connsiteX13" fmla="*/ 523701 w 3506469"/>
              <a:gd name="connsiteY13" fmla="*/ 1068056 h 3787348"/>
              <a:gd name="connsiteX14" fmla="*/ 532083 w 3506469"/>
              <a:gd name="connsiteY14" fmla="*/ 1254920 h 3787348"/>
              <a:gd name="connsiteX15" fmla="*/ 761168 w 3506469"/>
              <a:gd name="connsiteY15" fmla="*/ 1265912 h 3787348"/>
              <a:gd name="connsiteX16" fmla="*/ 766755 w 3506469"/>
              <a:gd name="connsiteY16" fmla="*/ 1441783 h 3787348"/>
              <a:gd name="connsiteX17" fmla="*/ 1012603 w 3506469"/>
              <a:gd name="connsiteY17" fmla="*/ 1447279 h 3787348"/>
              <a:gd name="connsiteX18" fmla="*/ 1012603 w 3506469"/>
              <a:gd name="connsiteY18" fmla="*/ 1664370 h 3787348"/>
              <a:gd name="connsiteX19" fmla="*/ 1350645 w 3506469"/>
              <a:gd name="connsiteY19" fmla="*/ 1669867 h 3787348"/>
              <a:gd name="connsiteX20" fmla="*/ 1347850 w 3506469"/>
              <a:gd name="connsiteY20" fmla="*/ 1950162 h 3787348"/>
              <a:gd name="connsiteX21" fmla="*/ 1945708 w 3506469"/>
              <a:gd name="connsiteY21" fmla="*/ 1952910 h 3787348"/>
              <a:gd name="connsiteX22" fmla="*/ 1945708 w 3506469"/>
              <a:gd name="connsiteY22" fmla="*/ 2230457 h 3787348"/>
              <a:gd name="connsiteX23" fmla="*/ 2479311 w 3506469"/>
              <a:gd name="connsiteY23" fmla="*/ 2233205 h 3787348"/>
              <a:gd name="connsiteX24" fmla="*/ 2479309 w 3506469"/>
              <a:gd name="connsiteY24" fmla="*/ 2505257 h 3787348"/>
              <a:gd name="connsiteX25" fmla="*/ 3230822 w 3506469"/>
              <a:gd name="connsiteY25" fmla="*/ 2513500 h 3787348"/>
              <a:gd name="connsiteX26" fmla="*/ 3230822 w 3506469"/>
              <a:gd name="connsiteY26" fmla="*/ 2966919 h 3787348"/>
              <a:gd name="connsiteX27" fmla="*/ 3342570 w 3506469"/>
              <a:gd name="connsiteY27" fmla="*/ 2975164 h 3787348"/>
              <a:gd name="connsiteX28" fmla="*/ 3348158 w 3506469"/>
              <a:gd name="connsiteY28" fmla="*/ 3442322 h 3787348"/>
              <a:gd name="connsiteX29" fmla="*/ 3473875 w 3506469"/>
              <a:gd name="connsiteY29" fmla="*/ 3447818 h 3787348"/>
              <a:gd name="connsiteX30" fmla="*/ 3506469 w 3506469"/>
              <a:gd name="connsiteY30" fmla="*/ 3787348 h 3787348"/>
              <a:gd name="connsiteX31" fmla="*/ 3506469 w 3506469"/>
              <a:gd name="connsiteY31" fmla="*/ 3787348 h 3787348"/>
              <a:gd name="connsiteX0" fmla="*/ 0 w 3506530"/>
              <a:gd name="connsiteY0" fmla="*/ 0 h 3902764"/>
              <a:gd name="connsiteX1" fmla="*/ 51562 w 3506530"/>
              <a:gd name="connsiteY1" fmla="*/ 4583 h 3902764"/>
              <a:gd name="connsiteX2" fmla="*/ 57149 w 3506530"/>
              <a:gd name="connsiteY2" fmla="*/ 141982 h 3902764"/>
              <a:gd name="connsiteX3" fmla="*/ 110230 w 3506530"/>
              <a:gd name="connsiteY3" fmla="*/ 147479 h 3902764"/>
              <a:gd name="connsiteX4" fmla="*/ 110230 w 3506530"/>
              <a:gd name="connsiteY4" fmla="*/ 301366 h 3902764"/>
              <a:gd name="connsiteX5" fmla="*/ 121405 w 3506530"/>
              <a:gd name="connsiteY5" fmla="*/ 304114 h 3902764"/>
              <a:gd name="connsiteX6" fmla="*/ 124198 w 3506530"/>
              <a:gd name="connsiteY6" fmla="*/ 447010 h 3902764"/>
              <a:gd name="connsiteX7" fmla="*/ 168899 w 3506530"/>
              <a:gd name="connsiteY7" fmla="*/ 452506 h 3902764"/>
              <a:gd name="connsiteX8" fmla="*/ 168899 w 3506530"/>
              <a:gd name="connsiteY8" fmla="*/ 752037 h 3902764"/>
              <a:gd name="connsiteX9" fmla="*/ 182867 w 3506530"/>
              <a:gd name="connsiteY9" fmla="*/ 752037 h 3902764"/>
              <a:gd name="connsiteX10" fmla="*/ 185661 w 3506530"/>
              <a:gd name="connsiteY10" fmla="*/ 897681 h 3902764"/>
              <a:gd name="connsiteX11" fmla="*/ 336522 w 3506530"/>
              <a:gd name="connsiteY11" fmla="*/ 905925 h 3902764"/>
              <a:gd name="connsiteX12" fmla="*/ 344904 w 3506530"/>
              <a:gd name="connsiteY12" fmla="*/ 1059813 h 3902764"/>
              <a:gd name="connsiteX13" fmla="*/ 523701 w 3506530"/>
              <a:gd name="connsiteY13" fmla="*/ 1068056 h 3902764"/>
              <a:gd name="connsiteX14" fmla="*/ 532083 w 3506530"/>
              <a:gd name="connsiteY14" fmla="*/ 1254920 h 3902764"/>
              <a:gd name="connsiteX15" fmla="*/ 761168 w 3506530"/>
              <a:gd name="connsiteY15" fmla="*/ 1265912 h 3902764"/>
              <a:gd name="connsiteX16" fmla="*/ 766755 w 3506530"/>
              <a:gd name="connsiteY16" fmla="*/ 1441783 h 3902764"/>
              <a:gd name="connsiteX17" fmla="*/ 1012603 w 3506530"/>
              <a:gd name="connsiteY17" fmla="*/ 1447279 h 3902764"/>
              <a:gd name="connsiteX18" fmla="*/ 1012603 w 3506530"/>
              <a:gd name="connsiteY18" fmla="*/ 1664370 h 3902764"/>
              <a:gd name="connsiteX19" fmla="*/ 1350645 w 3506530"/>
              <a:gd name="connsiteY19" fmla="*/ 1669867 h 3902764"/>
              <a:gd name="connsiteX20" fmla="*/ 1347850 w 3506530"/>
              <a:gd name="connsiteY20" fmla="*/ 1950162 h 3902764"/>
              <a:gd name="connsiteX21" fmla="*/ 1945708 w 3506530"/>
              <a:gd name="connsiteY21" fmla="*/ 1952910 h 3902764"/>
              <a:gd name="connsiteX22" fmla="*/ 1945708 w 3506530"/>
              <a:gd name="connsiteY22" fmla="*/ 2230457 h 3902764"/>
              <a:gd name="connsiteX23" fmla="*/ 2479311 w 3506530"/>
              <a:gd name="connsiteY23" fmla="*/ 2233205 h 3902764"/>
              <a:gd name="connsiteX24" fmla="*/ 2479309 w 3506530"/>
              <a:gd name="connsiteY24" fmla="*/ 2505257 h 3902764"/>
              <a:gd name="connsiteX25" fmla="*/ 3230822 w 3506530"/>
              <a:gd name="connsiteY25" fmla="*/ 2513500 h 3902764"/>
              <a:gd name="connsiteX26" fmla="*/ 3230822 w 3506530"/>
              <a:gd name="connsiteY26" fmla="*/ 2966919 h 3902764"/>
              <a:gd name="connsiteX27" fmla="*/ 3342570 w 3506530"/>
              <a:gd name="connsiteY27" fmla="*/ 2975164 h 3902764"/>
              <a:gd name="connsiteX28" fmla="*/ 3348158 w 3506530"/>
              <a:gd name="connsiteY28" fmla="*/ 3442322 h 3902764"/>
              <a:gd name="connsiteX29" fmla="*/ 3473875 w 3506530"/>
              <a:gd name="connsiteY29" fmla="*/ 3447818 h 3902764"/>
              <a:gd name="connsiteX30" fmla="*/ 3506469 w 3506530"/>
              <a:gd name="connsiteY30" fmla="*/ 3787348 h 3902764"/>
              <a:gd name="connsiteX31" fmla="*/ 3481325 w 3506530"/>
              <a:gd name="connsiteY31" fmla="*/ 3902764 h 3902764"/>
              <a:gd name="connsiteX0" fmla="*/ 0 w 3485646"/>
              <a:gd name="connsiteY0" fmla="*/ 0 h 3902764"/>
              <a:gd name="connsiteX1" fmla="*/ 51562 w 3485646"/>
              <a:gd name="connsiteY1" fmla="*/ 4583 h 3902764"/>
              <a:gd name="connsiteX2" fmla="*/ 57149 w 3485646"/>
              <a:gd name="connsiteY2" fmla="*/ 141982 h 3902764"/>
              <a:gd name="connsiteX3" fmla="*/ 110230 w 3485646"/>
              <a:gd name="connsiteY3" fmla="*/ 147479 h 3902764"/>
              <a:gd name="connsiteX4" fmla="*/ 110230 w 3485646"/>
              <a:gd name="connsiteY4" fmla="*/ 301366 h 3902764"/>
              <a:gd name="connsiteX5" fmla="*/ 121405 w 3485646"/>
              <a:gd name="connsiteY5" fmla="*/ 304114 h 3902764"/>
              <a:gd name="connsiteX6" fmla="*/ 124198 w 3485646"/>
              <a:gd name="connsiteY6" fmla="*/ 447010 h 3902764"/>
              <a:gd name="connsiteX7" fmla="*/ 168899 w 3485646"/>
              <a:gd name="connsiteY7" fmla="*/ 452506 h 3902764"/>
              <a:gd name="connsiteX8" fmla="*/ 168899 w 3485646"/>
              <a:gd name="connsiteY8" fmla="*/ 752037 h 3902764"/>
              <a:gd name="connsiteX9" fmla="*/ 182867 w 3485646"/>
              <a:gd name="connsiteY9" fmla="*/ 752037 h 3902764"/>
              <a:gd name="connsiteX10" fmla="*/ 185661 w 3485646"/>
              <a:gd name="connsiteY10" fmla="*/ 897681 h 3902764"/>
              <a:gd name="connsiteX11" fmla="*/ 336522 w 3485646"/>
              <a:gd name="connsiteY11" fmla="*/ 905925 h 3902764"/>
              <a:gd name="connsiteX12" fmla="*/ 344904 w 3485646"/>
              <a:gd name="connsiteY12" fmla="*/ 1059813 h 3902764"/>
              <a:gd name="connsiteX13" fmla="*/ 523701 w 3485646"/>
              <a:gd name="connsiteY13" fmla="*/ 1068056 h 3902764"/>
              <a:gd name="connsiteX14" fmla="*/ 532083 w 3485646"/>
              <a:gd name="connsiteY14" fmla="*/ 1254920 h 3902764"/>
              <a:gd name="connsiteX15" fmla="*/ 761168 w 3485646"/>
              <a:gd name="connsiteY15" fmla="*/ 1265912 h 3902764"/>
              <a:gd name="connsiteX16" fmla="*/ 766755 w 3485646"/>
              <a:gd name="connsiteY16" fmla="*/ 1441783 h 3902764"/>
              <a:gd name="connsiteX17" fmla="*/ 1012603 w 3485646"/>
              <a:gd name="connsiteY17" fmla="*/ 1447279 h 3902764"/>
              <a:gd name="connsiteX18" fmla="*/ 1012603 w 3485646"/>
              <a:gd name="connsiteY18" fmla="*/ 1664370 h 3902764"/>
              <a:gd name="connsiteX19" fmla="*/ 1350645 w 3485646"/>
              <a:gd name="connsiteY19" fmla="*/ 1669867 h 3902764"/>
              <a:gd name="connsiteX20" fmla="*/ 1347850 w 3485646"/>
              <a:gd name="connsiteY20" fmla="*/ 1950162 h 3902764"/>
              <a:gd name="connsiteX21" fmla="*/ 1945708 w 3485646"/>
              <a:gd name="connsiteY21" fmla="*/ 1952910 h 3902764"/>
              <a:gd name="connsiteX22" fmla="*/ 1945708 w 3485646"/>
              <a:gd name="connsiteY22" fmla="*/ 2230457 h 3902764"/>
              <a:gd name="connsiteX23" fmla="*/ 2479311 w 3485646"/>
              <a:gd name="connsiteY23" fmla="*/ 2233205 h 3902764"/>
              <a:gd name="connsiteX24" fmla="*/ 2479309 w 3485646"/>
              <a:gd name="connsiteY24" fmla="*/ 2505257 h 3902764"/>
              <a:gd name="connsiteX25" fmla="*/ 3230822 w 3485646"/>
              <a:gd name="connsiteY25" fmla="*/ 2513500 h 3902764"/>
              <a:gd name="connsiteX26" fmla="*/ 3230822 w 3485646"/>
              <a:gd name="connsiteY26" fmla="*/ 2966919 h 3902764"/>
              <a:gd name="connsiteX27" fmla="*/ 3342570 w 3485646"/>
              <a:gd name="connsiteY27" fmla="*/ 2975164 h 3902764"/>
              <a:gd name="connsiteX28" fmla="*/ 3348158 w 3485646"/>
              <a:gd name="connsiteY28" fmla="*/ 3442322 h 3902764"/>
              <a:gd name="connsiteX29" fmla="*/ 3473875 w 3485646"/>
              <a:gd name="connsiteY29" fmla="*/ 3447818 h 3902764"/>
              <a:gd name="connsiteX30" fmla="*/ 3481325 w 3485646"/>
              <a:gd name="connsiteY30" fmla="*/ 3902764 h 3902764"/>
              <a:gd name="connsiteX0" fmla="*/ 0 w 3481325"/>
              <a:gd name="connsiteY0" fmla="*/ 0 h 3902764"/>
              <a:gd name="connsiteX1" fmla="*/ 51562 w 3481325"/>
              <a:gd name="connsiteY1" fmla="*/ 4583 h 3902764"/>
              <a:gd name="connsiteX2" fmla="*/ 57149 w 3481325"/>
              <a:gd name="connsiteY2" fmla="*/ 141982 h 3902764"/>
              <a:gd name="connsiteX3" fmla="*/ 110230 w 3481325"/>
              <a:gd name="connsiteY3" fmla="*/ 147479 h 3902764"/>
              <a:gd name="connsiteX4" fmla="*/ 110230 w 3481325"/>
              <a:gd name="connsiteY4" fmla="*/ 301366 h 3902764"/>
              <a:gd name="connsiteX5" fmla="*/ 121405 w 3481325"/>
              <a:gd name="connsiteY5" fmla="*/ 304114 h 3902764"/>
              <a:gd name="connsiteX6" fmla="*/ 124198 w 3481325"/>
              <a:gd name="connsiteY6" fmla="*/ 447010 h 3902764"/>
              <a:gd name="connsiteX7" fmla="*/ 168899 w 3481325"/>
              <a:gd name="connsiteY7" fmla="*/ 452506 h 3902764"/>
              <a:gd name="connsiteX8" fmla="*/ 168899 w 3481325"/>
              <a:gd name="connsiteY8" fmla="*/ 752037 h 3902764"/>
              <a:gd name="connsiteX9" fmla="*/ 182867 w 3481325"/>
              <a:gd name="connsiteY9" fmla="*/ 752037 h 3902764"/>
              <a:gd name="connsiteX10" fmla="*/ 185661 w 3481325"/>
              <a:gd name="connsiteY10" fmla="*/ 897681 h 3902764"/>
              <a:gd name="connsiteX11" fmla="*/ 336522 w 3481325"/>
              <a:gd name="connsiteY11" fmla="*/ 905925 h 3902764"/>
              <a:gd name="connsiteX12" fmla="*/ 344904 w 3481325"/>
              <a:gd name="connsiteY12" fmla="*/ 1059813 h 3902764"/>
              <a:gd name="connsiteX13" fmla="*/ 523701 w 3481325"/>
              <a:gd name="connsiteY13" fmla="*/ 1068056 h 3902764"/>
              <a:gd name="connsiteX14" fmla="*/ 532083 w 3481325"/>
              <a:gd name="connsiteY14" fmla="*/ 1254920 h 3902764"/>
              <a:gd name="connsiteX15" fmla="*/ 761168 w 3481325"/>
              <a:gd name="connsiteY15" fmla="*/ 1265912 h 3902764"/>
              <a:gd name="connsiteX16" fmla="*/ 766755 w 3481325"/>
              <a:gd name="connsiteY16" fmla="*/ 1441783 h 3902764"/>
              <a:gd name="connsiteX17" fmla="*/ 1012603 w 3481325"/>
              <a:gd name="connsiteY17" fmla="*/ 1447279 h 3902764"/>
              <a:gd name="connsiteX18" fmla="*/ 1012603 w 3481325"/>
              <a:gd name="connsiteY18" fmla="*/ 1664370 h 3902764"/>
              <a:gd name="connsiteX19" fmla="*/ 1350645 w 3481325"/>
              <a:gd name="connsiteY19" fmla="*/ 1669867 h 3902764"/>
              <a:gd name="connsiteX20" fmla="*/ 1347850 w 3481325"/>
              <a:gd name="connsiteY20" fmla="*/ 1950162 h 3902764"/>
              <a:gd name="connsiteX21" fmla="*/ 1945708 w 3481325"/>
              <a:gd name="connsiteY21" fmla="*/ 1952910 h 3902764"/>
              <a:gd name="connsiteX22" fmla="*/ 1945708 w 3481325"/>
              <a:gd name="connsiteY22" fmla="*/ 2230457 h 3902764"/>
              <a:gd name="connsiteX23" fmla="*/ 2479311 w 3481325"/>
              <a:gd name="connsiteY23" fmla="*/ 2233205 h 3902764"/>
              <a:gd name="connsiteX24" fmla="*/ 2479309 w 3481325"/>
              <a:gd name="connsiteY24" fmla="*/ 2505257 h 3902764"/>
              <a:gd name="connsiteX25" fmla="*/ 3230822 w 3481325"/>
              <a:gd name="connsiteY25" fmla="*/ 2513500 h 3902764"/>
              <a:gd name="connsiteX26" fmla="*/ 3230822 w 3481325"/>
              <a:gd name="connsiteY26" fmla="*/ 2966919 h 3902764"/>
              <a:gd name="connsiteX27" fmla="*/ 3342570 w 3481325"/>
              <a:gd name="connsiteY27" fmla="*/ 2975164 h 3902764"/>
              <a:gd name="connsiteX28" fmla="*/ 3348158 w 3481325"/>
              <a:gd name="connsiteY28" fmla="*/ 3442322 h 3902764"/>
              <a:gd name="connsiteX29" fmla="*/ 3473875 w 3481325"/>
              <a:gd name="connsiteY29" fmla="*/ 3447818 h 3902764"/>
              <a:gd name="connsiteX30" fmla="*/ 3481325 w 3481325"/>
              <a:gd name="connsiteY30" fmla="*/ 3902764 h 3902764"/>
              <a:gd name="connsiteX0" fmla="*/ 0 w 3481325"/>
              <a:gd name="connsiteY0" fmla="*/ 0 h 3902764"/>
              <a:gd name="connsiteX1" fmla="*/ 51562 w 3481325"/>
              <a:gd name="connsiteY1" fmla="*/ 4583 h 3902764"/>
              <a:gd name="connsiteX2" fmla="*/ 57149 w 3481325"/>
              <a:gd name="connsiteY2" fmla="*/ 141982 h 3902764"/>
              <a:gd name="connsiteX3" fmla="*/ 110230 w 3481325"/>
              <a:gd name="connsiteY3" fmla="*/ 147479 h 3902764"/>
              <a:gd name="connsiteX4" fmla="*/ 110230 w 3481325"/>
              <a:gd name="connsiteY4" fmla="*/ 301366 h 3902764"/>
              <a:gd name="connsiteX5" fmla="*/ 121405 w 3481325"/>
              <a:gd name="connsiteY5" fmla="*/ 304114 h 3902764"/>
              <a:gd name="connsiteX6" fmla="*/ 124198 w 3481325"/>
              <a:gd name="connsiteY6" fmla="*/ 447010 h 3902764"/>
              <a:gd name="connsiteX7" fmla="*/ 168899 w 3481325"/>
              <a:gd name="connsiteY7" fmla="*/ 452506 h 3902764"/>
              <a:gd name="connsiteX8" fmla="*/ 168899 w 3481325"/>
              <a:gd name="connsiteY8" fmla="*/ 752037 h 3902764"/>
              <a:gd name="connsiteX9" fmla="*/ 182867 w 3481325"/>
              <a:gd name="connsiteY9" fmla="*/ 752037 h 3902764"/>
              <a:gd name="connsiteX10" fmla="*/ 185661 w 3481325"/>
              <a:gd name="connsiteY10" fmla="*/ 897681 h 3902764"/>
              <a:gd name="connsiteX11" fmla="*/ 336522 w 3481325"/>
              <a:gd name="connsiteY11" fmla="*/ 905925 h 3902764"/>
              <a:gd name="connsiteX12" fmla="*/ 344904 w 3481325"/>
              <a:gd name="connsiteY12" fmla="*/ 1059813 h 3902764"/>
              <a:gd name="connsiteX13" fmla="*/ 523701 w 3481325"/>
              <a:gd name="connsiteY13" fmla="*/ 1068056 h 3902764"/>
              <a:gd name="connsiteX14" fmla="*/ 532083 w 3481325"/>
              <a:gd name="connsiteY14" fmla="*/ 1254920 h 3902764"/>
              <a:gd name="connsiteX15" fmla="*/ 761168 w 3481325"/>
              <a:gd name="connsiteY15" fmla="*/ 1265912 h 3902764"/>
              <a:gd name="connsiteX16" fmla="*/ 766755 w 3481325"/>
              <a:gd name="connsiteY16" fmla="*/ 1441783 h 3902764"/>
              <a:gd name="connsiteX17" fmla="*/ 1012603 w 3481325"/>
              <a:gd name="connsiteY17" fmla="*/ 1447279 h 3902764"/>
              <a:gd name="connsiteX18" fmla="*/ 1012603 w 3481325"/>
              <a:gd name="connsiteY18" fmla="*/ 1664370 h 3902764"/>
              <a:gd name="connsiteX19" fmla="*/ 1350645 w 3481325"/>
              <a:gd name="connsiteY19" fmla="*/ 1669867 h 3902764"/>
              <a:gd name="connsiteX20" fmla="*/ 1347850 w 3481325"/>
              <a:gd name="connsiteY20" fmla="*/ 1950162 h 3902764"/>
              <a:gd name="connsiteX21" fmla="*/ 1945708 w 3481325"/>
              <a:gd name="connsiteY21" fmla="*/ 1952910 h 3902764"/>
              <a:gd name="connsiteX22" fmla="*/ 1945708 w 3481325"/>
              <a:gd name="connsiteY22" fmla="*/ 2230457 h 3902764"/>
              <a:gd name="connsiteX23" fmla="*/ 2479311 w 3481325"/>
              <a:gd name="connsiteY23" fmla="*/ 2233205 h 3902764"/>
              <a:gd name="connsiteX24" fmla="*/ 2479309 w 3481325"/>
              <a:gd name="connsiteY24" fmla="*/ 2505257 h 3902764"/>
              <a:gd name="connsiteX25" fmla="*/ 3230822 w 3481325"/>
              <a:gd name="connsiteY25" fmla="*/ 2513500 h 3902764"/>
              <a:gd name="connsiteX26" fmla="*/ 3230822 w 3481325"/>
              <a:gd name="connsiteY26" fmla="*/ 2966919 h 3902764"/>
              <a:gd name="connsiteX27" fmla="*/ 3342570 w 3481325"/>
              <a:gd name="connsiteY27" fmla="*/ 2975164 h 3902764"/>
              <a:gd name="connsiteX28" fmla="*/ 3348158 w 3481325"/>
              <a:gd name="connsiteY28" fmla="*/ 3442322 h 3902764"/>
              <a:gd name="connsiteX29" fmla="*/ 3473875 w 3481325"/>
              <a:gd name="connsiteY29" fmla="*/ 3447818 h 3902764"/>
              <a:gd name="connsiteX30" fmla="*/ 3481325 w 3481325"/>
              <a:gd name="connsiteY30" fmla="*/ 3902764 h 3902764"/>
              <a:gd name="connsiteX0" fmla="*/ 0 w 3481325"/>
              <a:gd name="connsiteY0" fmla="*/ 0 h 3902764"/>
              <a:gd name="connsiteX1" fmla="*/ 51562 w 3481325"/>
              <a:gd name="connsiteY1" fmla="*/ 4583 h 3902764"/>
              <a:gd name="connsiteX2" fmla="*/ 57149 w 3481325"/>
              <a:gd name="connsiteY2" fmla="*/ 141982 h 3902764"/>
              <a:gd name="connsiteX3" fmla="*/ 110230 w 3481325"/>
              <a:gd name="connsiteY3" fmla="*/ 147479 h 3902764"/>
              <a:gd name="connsiteX4" fmla="*/ 110230 w 3481325"/>
              <a:gd name="connsiteY4" fmla="*/ 301366 h 3902764"/>
              <a:gd name="connsiteX5" fmla="*/ 121405 w 3481325"/>
              <a:gd name="connsiteY5" fmla="*/ 304114 h 3902764"/>
              <a:gd name="connsiteX6" fmla="*/ 124198 w 3481325"/>
              <a:gd name="connsiteY6" fmla="*/ 447010 h 3902764"/>
              <a:gd name="connsiteX7" fmla="*/ 168899 w 3481325"/>
              <a:gd name="connsiteY7" fmla="*/ 452506 h 3902764"/>
              <a:gd name="connsiteX8" fmla="*/ 168899 w 3481325"/>
              <a:gd name="connsiteY8" fmla="*/ 752037 h 3902764"/>
              <a:gd name="connsiteX9" fmla="*/ 182867 w 3481325"/>
              <a:gd name="connsiteY9" fmla="*/ 752037 h 3902764"/>
              <a:gd name="connsiteX10" fmla="*/ 185661 w 3481325"/>
              <a:gd name="connsiteY10" fmla="*/ 897681 h 3902764"/>
              <a:gd name="connsiteX11" fmla="*/ 336522 w 3481325"/>
              <a:gd name="connsiteY11" fmla="*/ 905925 h 3902764"/>
              <a:gd name="connsiteX12" fmla="*/ 344904 w 3481325"/>
              <a:gd name="connsiteY12" fmla="*/ 1059813 h 3902764"/>
              <a:gd name="connsiteX13" fmla="*/ 523701 w 3481325"/>
              <a:gd name="connsiteY13" fmla="*/ 1068056 h 3902764"/>
              <a:gd name="connsiteX14" fmla="*/ 532083 w 3481325"/>
              <a:gd name="connsiteY14" fmla="*/ 1254920 h 3902764"/>
              <a:gd name="connsiteX15" fmla="*/ 761168 w 3481325"/>
              <a:gd name="connsiteY15" fmla="*/ 1265912 h 3902764"/>
              <a:gd name="connsiteX16" fmla="*/ 766755 w 3481325"/>
              <a:gd name="connsiteY16" fmla="*/ 1441783 h 3902764"/>
              <a:gd name="connsiteX17" fmla="*/ 1012603 w 3481325"/>
              <a:gd name="connsiteY17" fmla="*/ 1447279 h 3902764"/>
              <a:gd name="connsiteX18" fmla="*/ 1012603 w 3481325"/>
              <a:gd name="connsiteY18" fmla="*/ 1664370 h 3902764"/>
              <a:gd name="connsiteX19" fmla="*/ 1350645 w 3481325"/>
              <a:gd name="connsiteY19" fmla="*/ 1669867 h 3902764"/>
              <a:gd name="connsiteX20" fmla="*/ 1347850 w 3481325"/>
              <a:gd name="connsiteY20" fmla="*/ 1950162 h 3902764"/>
              <a:gd name="connsiteX21" fmla="*/ 1945708 w 3481325"/>
              <a:gd name="connsiteY21" fmla="*/ 1952910 h 3902764"/>
              <a:gd name="connsiteX22" fmla="*/ 1945708 w 3481325"/>
              <a:gd name="connsiteY22" fmla="*/ 2230457 h 3902764"/>
              <a:gd name="connsiteX23" fmla="*/ 2479311 w 3481325"/>
              <a:gd name="connsiteY23" fmla="*/ 2233205 h 3902764"/>
              <a:gd name="connsiteX24" fmla="*/ 2479309 w 3481325"/>
              <a:gd name="connsiteY24" fmla="*/ 2505257 h 3902764"/>
              <a:gd name="connsiteX25" fmla="*/ 3230822 w 3481325"/>
              <a:gd name="connsiteY25" fmla="*/ 2513500 h 3902764"/>
              <a:gd name="connsiteX26" fmla="*/ 3230822 w 3481325"/>
              <a:gd name="connsiteY26" fmla="*/ 2975163 h 3902764"/>
              <a:gd name="connsiteX27" fmla="*/ 3342570 w 3481325"/>
              <a:gd name="connsiteY27" fmla="*/ 2975164 h 3902764"/>
              <a:gd name="connsiteX28" fmla="*/ 3348158 w 3481325"/>
              <a:gd name="connsiteY28" fmla="*/ 3442322 h 3902764"/>
              <a:gd name="connsiteX29" fmla="*/ 3473875 w 3481325"/>
              <a:gd name="connsiteY29" fmla="*/ 3447818 h 3902764"/>
              <a:gd name="connsiteX30" fmla="*/ 3481325 w 3481325"/>
              <a:gd name="connsiteY30" fmla="*/ 3902764 h 3902764"/>
              <a:gd name="connsiteX0" fmla="*/ 0 w 3481325"/>
              <a:gd name="connsiteY0" fmla="*/ 0 h 3902764"/>
              <a:gd name="connsiteX1" fmla="*/ 51562 w 3481325"/>
              <a:gd name="connsiteY1" fmla="*/ 4583 h 3902764"/>
              <a:gd name="connsiteX2" fmla="*/ 57149 w 3481325"/>
              <a:gd name="connsiteY2" fmla="*/ 141982 h 3902764"/>
              <a:gd name="connsiteX3" fmla="*/ 110230 w 3481325"/>
              <a:gd name="connsiteY3" fmla="*/ 147479 h 3902764"/>
              <a:gd name="connsiteX4" fmla="*/ 110230 w 3481325"/>
              <a:gd name="connsiteY4" fmla="*/ 301366 h 3902764"/>
              <a:gd name="connsiteX5" fmla="*/ 121405 w 3481325"/>
              <a:gd name="connsiteY5" fmla="*/ 304114 h 3902764"/>
              <a:gd name="connsiteX6" fmla="*/ 124198 w 3481325"/>
              <a:gd name="connsiteY6" fmla="*/ 447010 h 3902764"/>
              <a:gd name="connsiteX7" fmla="*/ 168899 w 3481325"/>
              <a:gd name="connsiteY7" fmla="*/ 452506 h 3902764"/>
              <a:gd name="connsiteX8" fmla="*/ 168899 w 3481325"/>
              <a:gd name="connsiteY8" fmla="*/ 752037 h 3902764"/>
              <a:gd name="connsiteX9" fmla="*/ 182867 w 3481325"/>
              <a:gd name="connsiteY9" fmla="*/ 752037 h 3902764"/>
              <a:gd name="connsiteX10" fmla="*/ 185661 w 3481325"/>
              <a:gd name="connsiteY10" fmla="*/ 897681 h 3902764"/>
              <a:gd name="connsiteX11" fmla="*/ 336522 w 3481325"/>
              <a:gd name="connsiteY11" fmla="*/ 905925 h 3902764"/>
              <a:gd name="connsiteX12" fmla="*/ 344904 w 3481325"/>
              <a:gd name="connsiteY12" fmla="*/ 1059813 h 3902764"/>
              <a:gd name="connsiteX13" fmla="*/ 523701 w 3481325"/>
              <a:gd name="connsiteY13" fmla="*/ 1068056 h 3902764"/>
              <a:gd name="connsiteX14" fmla="*/ 532083 w 3481325"/>
              <a:gd name="connsiteY14" fmla="*/ 1254920 h 3902764"/>
              <a:gd name="connsiteX15" fmla="*/ 761168 w 3481325"/>
              <a:gd name="connsiteY15" fmla="*/ 1265912 h 3902764"/>
              <a:gd name="connsiteX16" fmla="*/ 766755 w 3481325"/>
              <a:gd name="connsiteY16" fmla="*/ 1441783 h 3902764"/>
              <a:gd name="connsiteX17" fmla="*/ 1012603 w 3481325"/>
              <a:gd name="connsiteY17" fmla="*/ 1447279 h 3902764"/>
              <a:gd name="connsiteX18" fmla="*/ 1012603 w 3481325"/>
              <a:gd name="connsiteY18" fmla="*/ 1664370 h 3902764"/>
              <a:gd name="connsiteX19" fmla="*/ 1350645 w 3481325"/>
              <a:gd name="connsiteY19" fmla="*/ 1669867 h 3902764"/>
              <a:gd name="connsiteX20" fmla="*/ 1347850 w 3481325"/>
              <a:gd name="connsiteY20" fmla="*/ 1950162 h 3902764"/>
              <a:gd name="connsiteX21" fmla="*/ 1945708 w 3481325"/>
              <a:gd name="connsiteY21" fmla="*/ 1952910 h 3902764"/>
              <a:gd name="connsiteX22" fmla="*/ 1945708 w 3481325"/>
              <a:gd name="connsiteY22" fmla="*/ 2230457 h 3902764"/>
              <a:gd name="connsiteX23" fmla="*/ 2479311 w 3481325"/>
              <a:gd name="connsiteY23" fmla="*/ 2233205 h 3902764"/>
              <a:gd name="connsiteX24" fmla="*/ 2479309 w 3481325"/>
              <a:gd name="connsiteY24" fmla="*/ 2505257 h 3902764"/>
              <a:gd name="connsiteX25" fmla="*/ 3230822 w 3481325"/>
              <a:gd name="connsiteY25" fmla="*/ 2513500 h 3902764"/>
              <a:gd name="connsiteX26" fmla="*/ 3230822 w 3481325"/>
              <a:gd name="connsiteY26" fmla="*/ 2975163 h 3902764"/>
              <a:gd name="connsiteX27" fmla="*/ 3342570 w 3481325"/>
              <a:gd name="connsiteY27" fmla="*/ 2975164 h 3902764"/>
              <a:gd name="connsiteX28" fmla="*/ 3348158 w 3481325"/>
              <a:gd name="connsiteY28" fmla="*/ 3442322 h 3902764"/>
              <a:gd name="connsiteX29" fmla="*/ 3473875 w 3481325"/>
              <a:gd name="connsiteY29" fmla="*/ 3447818 h 3902764"/>
              <a:gd name="connsiteX30" fmla="*/ 3481325 w 3481325"/>
              <a:gd name="connsiteY30" fmla="*/ 3902764 h 3902764"/>
              <a:gd name="connsiteX0" fmla="*/ 0 w 3481325"/>
              <a:gd name="connsiteY0" fmla="*/ 0 h 3902764"/>
              <a:gd name="connsiteX1" fmla="*/ 51562 w 3481325"/>
              <a:gd name="connsiteY1" fmla="*/ 4583 h 3902764"/>
              <a:gd name="connsiteX2" fmla="*/ 57149 w 3481325"/>
              <a:gd name="connsiteY2" fmla="*/ 141982 h 3902764"/>
              <a:gd name="connsiteX3" fmla="*/ 110230 w 3481325"/>
              <a:gd name="connsiteY3" fmla="*/ 147479 h 3902764"/>
              <a:gd name="connsiteX4" fmla="*/ 110230 w 3481325"/>
              <a:gd name="connsiteY4" fmla="*/ 301366 h 3902764"/>
              <a:gd name="connsiteX5" fmla="*/ 121405 w 3481325"/>
              <a:gd name="connsiteY5" fmla="*/ 304114 h 3902764"/>
              <a:gd name="connsiteX6" fmla="*/ 124198 w 3481325"/>
              <a:gd name="connsiteY6" fmla="*/ 447010 h 3902764"/>
              <a:gd name="connsiteX7" fmla="*/ 168899 w 3481325"/>
              <a:gd name="connsiteY7" fmla="*/ 452506 h 3902764"/>
              <a:gd name="connsiteX8" fmla="*/ 168899 w 3481325"/>
              <a:gd name="connsiteY8" fmla="*/ 752037 h 3902764"/>
              <a:gd name="connsiteX9" fmla="*/ 182867 w 3481325"/>
              <a:gd name="connsiteY9" fmla="*/ 752037 h 3902764"/>
              <a:gd name="connsiteX10" fmla="*/ 185661 w 3481325"/>
              <a:gd name="connsiteY10" fmla="*/ 897681 h 3902764"/>
              <a:gd name="connsiteX11" fmla="*/ 336522 w 3481325"/>
              <a:gd name="connsiteY11" fmla="*/ 905925 h 3902764"/>
              <a:gd name="connsiteX12" fmla="*/ 344904 w 3481325"/>
              <a:gd name="connsiteY12" fmla="*/ 1059813 h 3902764"/>
              <a:gd name="connsiteX13" fmla="*/ 523701 w 3481325"/>
              <a:gd name="connsiteY13" fmla="*/ 1068056 h 3902764"/>
              <a:gd name="connsiteX14" fmla="*/ 532083 w 3481325"/>
              <a:gd name="connsiteY14" fmla="*/ 1254920 h 3902764"/>
              <a:gd name="connsiteX15" fmla="*/ 761168 w 3481325"/>
              <a:gd name="connsiteY15" fmla="*/ 1265912 h 3902764"/>
              <a:gd name="connsiteX16" fmla="*/ 766755 w 3481325"/>
              <a:gd name="connsiteY16" fmla="*/ 1441783 h 3902764"/>
              <a:gd name="connsiteX17" fmla="*/ 1012603 w 3481325"/>
              <a:gd name="connsiteY17" fmla="*/ 1447279 h 3902764"/>
              <a:gd name="connsiteX18" fmla="*/ 1012603 w 3481325"/>
              <a:gd name="connsiteY18" fmla="*/ 1664370 h 3902764"/>
              <a:gd name="connsiteX19" fmla="*/ 1350645 w 3481325"/>
              <a:gd name="connsiteY19" fmla="*/ 1669867 h 3902764"/>
              <a:gd name="connsiteX20" fmla="*/ 1347850 w 3481325"/>
              <a:gd name="connsiteY20" fmla="*/ 1950162 h 3902764"/>
              <a:gd name="connsiteX21" fmla="*/ 1945708 w 3481325"/>
              <a:gd name="connsiteY21" fmla="*/ 1952910 h 3902764"/>
              <a:gd name="connsiteX22" fmla="*/ 1945708 w 3481325"/>
              <a:gd name="connsiteY22" fmla="*/ 2230457 h 3902764"/>
              <a:gd name="connsiteX23" fmla="*/ 2479311 w 3481325"/>
              <a:gd name="connsiteY23" fmla="*/ 2233205 h 3902764"/>
              <a:gd name="connsiteX24" fmla="*/ 2479309 w 3481325"/>
              <a:gd name="connsiteY24" fmla="*/ 2505257 h 3902764"/>
              <a:gd name="connsiteX25" fmla="*/ 3230822 w 3481325"/>
              <a:gd name="connsiteY25" fmla="*/ 2513500 h 3902764"/>
              <a:gd name="connsiteX26" fmla="*/ 3230822 w 3481325"/>
              <a:gd name="connsiteY26" fmla="*/ 2975163 h 3902764"/>
              <a:gd name="connsiteX27" fmla="*/ 3342570 w 3481325"/>
              <a:gd name="connsiteY27" fmla="*/ 2975164 h 3902764"/>
              <a:gd name="connsiteX28" fmla="*/ 3348158 w 3481325"/>
              <a:gd name="connsiteY28" fmla="*/ 3442322 h 3902764"/>
              <a:gd name="connsiteX29" fmla="*/ 3473875 w 3481325"/>
              <a:gd name="connsiteY29" fmla="*/ 3447818 h 3902764"/>
              <a:gd name="connsiteX30" fmla="*/ 3481325 w 3481325"/>
              <a:gd name="connsiteY30" fmla="*/ 3902764 h 390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81325" h="3902764">
                <a:moveTo>
                  <a:pt x="0" y="0"/>
                </a:moveTo>
                <a:cubicBezTo>
                  <a:pt x="6012" y="6108"/>
                  <a:pt x="45550" y="-1525"/>
                  <a:pt x="51562" y="4583"/>
                </a:cubicBezTo>
                <a:cubicBezTo>
                  <a:pt x="55287" y="6415"/>
                  <a:pt x="53424" y="140150"/>
                  <a:pt x="57149" y="141982"/>
                </a:cubicBezTo>
                <a:cubicBezTo>
                  <a:pt x="62737" y="147478"/>
                  <a:pt x="104642" y="141983"/>
                  <a:pt x="110230" y="147479"/>
                </a:cubicBezTo>
                <a:cubicBezTo>
                  <a:pt x="116749" y="152975"/>
                  <a:pt x="103711" y="295870"/>
                  <a:pt x="110230" y="301366"/>
                </a:cubicBezTo>
                <a:cubicBezTo>
                  <a:pt x="115818" y="307778"/>
                  <a:pt x="115817" y="297702"/>
                  <a:pt x="121405" y="304114"/>
                </a:cubicBezTo>
                <a:lnTo>
                  <a:pt x="124198" y="447010"/>
                </a:lnTo>
                <a:cubicBezTo>
                  <a:pt x="128855" y="449758"/>
                  <a:pt x="164242" y="449758"/>
                  <a:pt x="168899" y="452506"/>
                </a:cubicBezTo>
                <a:cubicBezTo>
                  <a:pt x="171693" y="458002"/>
                  <a:pt x="166105" y="746541"/>
                  <a:pt x="168899" y="752037"/>
                </a:cubicBezTo>
                <a:cubicBezTo>
                  <a:pt x="182867" y="762113"/>
                  <a:pt x="168899" y="741961"/>
                  <a:pt x="182867" y="752037"/>
                </a:cubicBezTo>
                <a:cubicBezTo>
                  <a:pt x="188454" y="756617"/>
                  <a:pt x="180074" y="893101"/>
                  <a:pt x="185661" y="897681"/>
                </a:cubicBezTo>
                <a:cubicBezTo>
                  <a:pt x="193111" y="903177"/>
                  <a:pt x="329072" y="900429"/>
                  <a:pt x="336522" y="905925"/>
                </a:cubicBezTo>
                <a:cubicBezTo>
                  <a:pt x="341178" y="909589"/>
                  <a:pt x="340248" y="1056149"/>
                  <a:pt x="344904" y="1059813"/>
                </a:cubicBezTo>
                <a:cubicBezTo>
                  <a:pt x="356079" y="1068057"/>
                  <a:pt x="512526" y="1059812"/>
                  <a:pt x="523701" y="1068056"/>
                </a:cubicBezTo>
                <a:cubicBezTo>
                  <a:pt x="531151" y="1076300"/>
                  <a:pt x="524633" y="1246676"/>
                  <a:pt x="532083" y="1254920"/>
                </a:cubicBezTo>
                <a:cubicBezTo>
                  <a:pt x="546051" y="1264996"/>
                  <a:pt x="747200" y="1255836"/>
                  <a:pt x="761168" y="1265912"/>
                </a:cubicBezTo>
                <a:cubicBezTo>
                  <a:pt x="766755" y="1268660"/>
                  <a:pt x="761168" y="1439035"/>
                  <a:pt x="766755" y="1441783"/>
                </a:cubicBezTo>
                <a:cubicBezTo>
                  <a:pt x="772343" y="1444531"/>
                  <a:pt x="968835" y="1444989"/>
                  <a:pt x="1012603" y="1447279"/>
                </a:cubicBezTo>
                <a:cubicBezTo>
                  <a:pt x="1018191" y="1450027"/>
                  <a:pt x="1007015" y="1661622"/>
                  <a:pt x="1012603" y="1664370"/>
                </a:cubicBezTo>
                <a:cubicBezTo>
                  <a:pt x="1021916" y="1670782"/>
                  <a:pt x="1341332" y="1663455"/>
                  <a:pt x="1350645" y="1669867"/>
                </a:cubicBezTo>
                <a:cubicBezTo>
                  <a:pt x="1349713" y="1763299"/>
                  <a:pt x="1348782" y="1856730"/>
                  <a:pt x="1347850" y="1950162"/>
                </a:cubicBezTo>
                <a:cubicBezTo>
                  <a:pt x="1357163" y="1957490"/>
                  <a:pt x="1936395" y="1945582"/>
                  <a:pt x="1945708" y="1952910"/>
                </a:cubicBezTo>
                <a:cubicBezTo>
                  <a:pt x="1952226" y="1960238"/>
                  <a:pt x="1939190" y="2223129"/>
                  <a:pt x="1945708" y="2230457"/>
                </a:cubicBezTo>
                <a:cubicBezTo>
                  <a:pt x="1961539" y="2246945"/>
                  <a:pt x="2463480" y="2216717"/>
                  <a:pt x="2479311" y="2233205"/>
                </a:cubicBezTo>
                <a:cubicBezTo>
                  <a:pt x="2484898" y="2239617"/>
                  <a:pt x="2473722" y="2498845"/>
                  <a:pt x="2479309" y="2505257"/>
                </a:cubicBezTo>
                <a:cubicBezTo>
                  <a:pt x="2483034" y="2510753"/>
                  <a:pt x="3227097" y="2508004"/>
                  <a:pt x="3230822" y="2513500"/>
                </a:cubicBezTo>
                <a:cubicBezTo>
                  <a:pt x="3233615" y="2522660"/>
                  <a:pt x="3228029" y="2966003"/>
                  <a:pt x="3230822" y="2975163"/>
                </a:cubicBezTo>
                <a:lnTo>
                  <a:pt x="3342570" y="2975164"/>
                </a:lnTo>
                <a:cubicBezTo>
                  <a:pt x="3346295" y="2989820"/>
                  <a:pt x="3344433" y="3427666"/>
                  <a:pt x="3348158" y="3442322"/>
                </a:cubicBezTo>
                <a:cubicBezTo>
                  <a:pt x="3350020" y="3449650"/>
                  <a:pt x="3472013" y="3440490"/>
                  <a:pt x="3473875" y="3447818"/>
                </a:cubicBezTo>
                <a:lnTo>
                  <a:pt x="3481325" y="3902764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89291" y="1368880"/>
            <a:ext cx="8234361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5000"/>
              </a:lnSpc>
              <a:spcBef>
                <a:spcPct val="20000"/>
              </a:spcBef>
              <a:buClr>
                <a:srgbClr val="99CCFF"/>
              </a:buClr>
              <a:buSzPct val="125000"/>
            </a:pPr>
            <a:r>
              <a:rPr lang="en-US" sz="1200" b="1" dirty="0" smtClean="0">
                <a:solidFill>
                  <a:schemeClr val="bg1"/>
                </a:solidFill>
                <a:ea typeface="MS PGothic" pitchFamily="34" charset="-128"/>
              </a:rPr>
              <a:t>Survival function</a:t>
            </a:r>
            <a:br>
              <a:rPr lang="en-US" sz="1200" b="1" dirty="0" smtClean="0">
                <a:solidFill>
                  <a:schemeClr val="bg1"/>
                </a:solidFill>
                <a:ea typeface="MS PGothic" pitchFamily="34" charset="-128"/>
              </a:rPr>
            </a:br>
            <a:r>
              <a:rPr lang="en-US" sz="1200" b="1" dirty="0" smtClean="0">
                <a:solidFill>
                  <a:schemeClr val="bg1"/>
                </a:solidFill>
                <a:ea typeface="MS PGothic" pitchFamily="34" charset="-128"/>
              </a:rPr>
              <a:t>Censored</a:t>
            </a:r>
            <a:endParaRPr lang="en-US" sz="1200" b="1" dirty="0" smtClean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359742" y="2268793"/>
            <a:ext cx="0" cy="7917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433485" y="2268793"/>
            <a:ext cx="0" cy="7917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34264" y="2440858"/>
            <a:ext cx="0" cy="7917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608007" y="2440858"/>
            <a:ext cx="0" cy="7917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64426" y="2822947"/>
            <a:ext cx="0" cy="7917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08673" y="2822947"/>
            <a:ext cx="0" cy="7917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85654" y="3051547"/>
            <a:ext cx="0" cy="7917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55260" y="3051547"/>
            <a:ext cx="0" cy="7917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04738" y="3890017"/>
            <a:ext cx="0" cy="7917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102938" y="3890017"/>
            <a:ext cx="0" cy="7917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53880" y="1572012"/>
            <a:ext cx="0" cy="7917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22092" y="1447899"/>
            <a:ext cx="158344" cy="54864"/>
            <a:chOff x="6022092" y="1447899"/>
            <a:chExt cx="158344" cy="54864"/>
          </a:xfrm>
        </p:grpSpPr>
        <p:cxnSp>
          <p:nvCxnSpPr>
            <p:cNvPr id="65" name="Straight Connector 64"/>
            <p:cNvCxnSpPr/>
            <p:nvPr/>
          </p:nvCxnSpPr>
          <p:spPr>
            <a:xfrm rot="5400000">
              <a:off x="6061678" y="1451555"/>
              <a:ext cx="0" cy="79172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09180" y="1447899"/>
              <a:ext cx="0" cy="54864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6140850" y="1418316"/>
              <a:ext cx="0" cy="79172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169804" y="1447899"/>
              <a:ext cx="0" cy="54864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2140464" y="1403524"/>
            <a:ext cx="0" cy="398113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084246" y="1413828"/>
            <a:ext cx="45720" cy="3117387"/>
            <a:chOff x="2084246" y="1424132"/>
            <a:chExt cx="45720" cy="3117387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2084246" y="4541519"/>
              <a:ext cx="4572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084246" y="3760469"/>
              <a:ext cx="4572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84246" y="2975609"/>
              <a:ext cx="4572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084246" y="2194559"/>
              <a:ext cx="4572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084246" y="1424132"/>
              <a:ext cx="4572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9485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19503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rgbClr val="F09828"/>
                </a:solidFill>
              </a:rPr>
              <a:t>Conclusions </a:t>
            </a:r>
            <a:r>
              <a:rPr lang="en-US" sz="4000" b="1" dirty="0" smtClean="0">
                <a:solidFill>
                  <a:srgbClr val="F09828"/>
                </a:solidFill>
              </a:rPr>
              <a:t>&amp; Future </a:t>
            </a:r>
            <a:r>
              <a:rPr lang="en-US" sz="4000" b="1" dirty="0" smtClean="0">
                <a:solidFill>
                  <a:srgbClr val="F09828"/>
                </a:solidFill>
              </a:rPr>
              <a:t>Directions</a:t>
            </a:r>
            <a:br>
              <a:rPr lang="en-US" sz="4000" b="1" dirty="0" smtClean="0">
                <a:solidFill>
                  <a:srgbClr val="F09828"/>
                </a:solidFill>
              </a:rPr>
            </a:br>
            <a:r>
              <a:rPr lang="en-US" sz="4000" b="1" i="1" dirty="0" smtClean="0">
                <a:solidFill>
                  <a:srgbClr val="F09828"/>
                </a:solidFill>
              </a:rPr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414272"/>
            <a:ext cx="8359775" cy="510082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000"/>
              </a:spcAft>
              <a:buClr>
                <a:srgbClr val="F09828"/>
              </a:buClr>
            </a:pPr>
            <a:r>
              <a:rPr lang="en-US" sz="2000" b="1" dirty="0" smtClean="0"/>
              <a:t>The combination of </a:t>
            </a:r>
            <a:r>
              <a:rPr lang="en-US" sz="2000" b="1" dirty="0" err="1" smtClean="0"/>
              <a:t>carfilzomib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panobinostat</a:t>
            </a:r>
            <a:r>
              <a:rPr lang="en-US" sz="2000" b="1" dirty="0" smtClean="0"/>
              <a:t> is safe and effective with manageable adverse events in patients with relapsed and refractory myeloma</a:t>
            </a:r>
          </a:p>
          <a:p>
            <a:pPr eaLnBrk="1" hangingPunct="1">
              <a:spcBef>
                <a:spcPct val="0"/>
              </a:spcBef>
              <a:spcAft>
                <a:spcPts val="1000"/>
              </a:spcAft>
              <a:buClr>
                <a:srgbClr val="F09828"/>
              </a:buClr>
            </a:pPr>
            <a:r>
              <a:rPr lang="en-US" sz="2000" b="1" dirty="0" smtClean="0"/>
              <a:t>The MTD of the combination in this study is </a:t>
            </a:r>
            <a:r>
              <a:rPr lang="en-US" sz="2000" b="1" dirty="0" err="1" smtClean="0"/>
              <a:t>carfilzomib</a:t>
            </a:r>
            <a:r>
              <a:rPr lang="en-US" sz="2000" b="1" dirty="0" smtClean="0"/>
              <a:t> 36mg/m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3 of 4 weeks and </a:t>
            </a:r>
            <a:r>
              <a:rPr lang="en-US" sz="2000" b="1" dirty="0" err="1" smtClean="0"/>
              <a:t>panobinostat</a:t>
            </a:r>
            <a:r>
              <a:rPr lang="en-US" sz="2000" b="1" dirty="0" smtClean="0"/>
              <a:t> at 20 mg TIW 3 of 4 weeks</a:t>
            </a:r>
          </a:p>
          <a:p>
            <a:pPr eaLnBrk="1" hangingPunct="1">
              <a:spcBef>
                <a:spcPct val="0"/>
              </a:spcBef>
              <a:spcAft>
                <a:spcPts val="1000"/>
              </a:spcAft>
              <a:buClr>
                <a:srgbClr val="F09828"/>
              </a:buClr>
            </a:pPr>
            <a:r>
              <a:rPr lang="en-US" sz="2000" b="1" dirty="0" smtClean="0"/>
              <a:t>No unexpected toxicities were seen</a:t>
            </a:r>
          </a:p>
          <a:p>
            <a:pPr eaLnBrk="1" hangingPunct="1">
              <a:spcBef>
                <a:spcPct val="0"/>
              </a:spcBef>
              <a:spcAft>
                <a:spcPts val="1000"/>
              </a:spcAft>
              <a:buClr>
                <a:srgbClr val="F09828"/>
              </a:buClr>
            </a:pPr>
            <a:r>
              <a:rPr lang="en-US" sz="2000" b="1" dirty="0" smtClean="0"/>
              <a:t>At the MTD patients were able to tolerate more than 90% of the planned doses</a:t>
            </a:r>
          </a:p>
          <a:p>
            <a:pPr eaLnBrk="1" hangingPunct="1">
              <a:spcBef>
                <a:spcPct val="0"/>
              </a:spcBef>
              <a:spcAft>
                <a:spcPts val="1000"/>
              </a:spcAft>
              <a:buClr>
                <a:srgbClr val="F09828"/>
              </a:buClr>
            </a:pPr>
            <a:r>
              <a:rPr lang="en-US" sz="2000" b="1" dirty="0" smtClean="0"/>
              <a:t>Tolerance, response rate, DOR, PFS and OS are favorable when compared to similar studies using different dosing strategies, Shah et al (ASH 2012) and </a:t>
            </a:r>
            <a:r>
              <a:rPr lang="en-US" sz="2000" b="1" dirty="0" err="1" smtClean="0"/>
              <a:t>Berdeja</a:t>
            </a:r>
            <a:r>
              <a:rPr lang="en-US" sz="2000" b="1" dirty="0" smtClean="0"/>
              <a:t> et al (ASH 2013</a:t>
            </a:r>
            <a:r>
              <a:rPr lang="en-US" sz="2000" b="1" dirty="0" smtClean="0"/>
              <a:t>)</a:t>
            </a:r>
            <a:endParaRPr lang="en-US" sz="2000" b="1" dirty="0" smtClean="0"/>
          </a:p>
          <a:p>
            <a:pPr eaLnBrk="1" hangingPunct="1">
              <a:spcBef>
                <a:spcPct val="0"/>
              </a:spcBef>
              <a:spcAft>
                <a:spcPts val="1000"/>
              </a:spcAft>
              <a:buClr>
                <a:srgbClr val="F09828"/>
              </a:buClr>
            </a:pPr>
            <a:endParaRPr lang="en-US" sz="2000" b="1" dirty="0"/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F09828"/>
              </a:buClr>
            </a:pPr>
            <a:endParaRPr lang="en-US" sz="2000" b="1" baseline="30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761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8636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rgbClr val="F09828"/>
                </a:solidFill>
              </a:rPr>
              <a:t>Study Rationale</a:t>
            </a:r>
            <a:endParaRPr lang="en-US" sz="4400" b="1" i="1" dirty="0" smtClean="0">
              <a:solidFill>
                <a:srgbClr val="F09828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216025"/>
            <a:ext cx="8601927" cy="548481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F09828"/>
              </a:buClr>
            </a:pPr>
            <a:r>
              <a:rPr lang="en-US" sz="2000" b="1" dirty="0" smtClean="0"/>
              <a:t>Multiple myeloma (MM) remains a disease with a need for new treatments for patients with relapsed and refractory disease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F09828"/>
              </a:buClr>
            </a:pPr>
            <a:r>
              <a:rPr lang="en-US" sz="2000" b="1" dirty="0" err="1" smtClean="0"/>
              <a:t>Carfilzomib</a:t>
            </a:r>
            <a:r>
              <a:rPr lang="en-US" sz="2000" b="1" dirty="0" smtClean="0"/>
              <a:t> </a:t>
            </a:r>
            <a:r>
              <a:rPr lang="en-US" sz="2000" b="1" dirty="0"/>
              <a:t>is a selective proteasome inhibitor that has demonstrated significant activity in patients with relapsed and refractory </a:t>
            </a:r>
            <a:r>
              <a:rPr lang="en-US" sz="2000" b="1" dirty="0" smtClean="0"/>
              <a:t>myeloma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F09828"/>
              </a:buClr>
            </a:pPr>
            <a:r>
              <a:rPr lang="en-US" sz="2000" b="1" dirty="0" err="1" smtClean="0"/>
              <a:t>Panobinostat</a:t>
            </a:r>
            <a:r>
              <a:rPr lang="en-US" sz="2000" b="1" dirty="0" smtClean="0"/>
              <a:t> </a:t>
            </a:r>
            <a:r>
              <a:rPr lang="en-US" sz="2000" b="1" dirty="0"/>
              <a:t>is a pan-</a:t>
            </a:r>
            <a:r>
              <a:rPr lang="en-US" sz="2000" b="1" dirty="0" err="1"/>
              <a:t>deacetylase</a:t>
            </a:r>
            <a:r>
              <a:rPr lang="en-US" sz="2000" b="1" dirty="0"/>
              <a:t> inhibitor that can overcome resistance in combination with </a:t>
            </a:r>
            <a:r>
              <a:rPr lang="en-US" sz="2000" b="1" dirty="0" err="1"/>
              <a:t>bortezomib</a:t>
            </a:r>
            <a:r>
              <a:rPr lang="en-US" sz="2000" b="1" dirty="0"/>
              <a:t> in refractory multiple myeloma patients. </a:t>
            </a:r>
            <a:endParaRPr lang="en-US" sz="2000" b="1" dirty="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F09828"/>
              </a:buClr>
            </a:pPr>
            <a:r>
              <a:rPr lang="en-US" sz="2000" b="1" dirty="0"/>
              <a:t>Based on </a:t>
            </a:r>
            <a:r>
              <a:rPr lang="en-US" sz="2000" b="1" dirty="0" smtClean="0"/>
              <a:t>data </a:t>
            </a:r>
            <a:r>
              <a:rPr lang="en-US" sz="2000" b="1" dirty="0"/>
              <a:t>showing synergistic cytotoxicity of </a:t>
            </a:r>
            <a:r>
              <a:rPr lang="en-US" sz="2000" b="1" dirty="0" smtClean="0"/>
              <a:t>pan-</a:t>
            </a:r>
            <a:r>
              <a:rPr lang="en-US" sz="2000" b="1" dirty="0" err="1" smtClean="0"/>
              <a:t>deacetylase</a:t>
            </a:r>
            <a:r>
              <a:rPr lang="en-US" sz="2000" b="1" dirty="0" smtClean="0"/>
              <a:t> </a:t>
            </a:r>
            <a:r>
              <a:rPr lang="en-US" sz="2000" b="1" dirty="0"/>
              <a:t>and proteasome inhibitors, we hypothesized that </a:t>
            </a:r>
            <a:r>
              <a:rPr lang="en-US" sz="2000" b="1" dirty="0" err="1"/>
              <a:t>carfilzomib</a:t>
            </a:r>
            <a:r>
              <a:rPr lang="en-US" sz="2000" b="1" dirty="0"/>
              <a:t> and </a:t>
            </a:r>
            <a:r>
              <a:rPr lang="en-US" sz="2000" b="1" dirty="0" err="1"/>
              <a:t>panobinostat</a:t>
            </a:r>
            <a:r>
              <a:rPr lang="en-US" sz="2000" b="1" dirty="0"/>
              <a:t> would be safe and effective for the treatment of relapsed/refractory multiple myeloma. </a:t>
            </a:r>
            <a:endParaRPr lang="en-US" sz="2000" b="1" dirty="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F09828"/>
              </a:buClr>
            </a:pPr>
            <a:endParaRPr lang="en-US" sz="2000" b="1" dirty="0" smtClean="0"/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Clr>
                <a:srgbClr val="F09828"/>
              </a:buClr>
              <a:buNone/>
            </a:pPr>
            <a:endParaRPr lang="en-US" sz="2000" b="1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636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rgbClr val="F09828"/>
                </a:solidFill>
              </a:rPr>
              <a:t>Study Design</a:t>
            </a:r>
            <a:r>
              <a:rPr lang="en-US" sz="3200" b="1" dirty="0" smtClean="0">
                <a:solidFill>
                  <a:srgbClr val="F09828"/>
                </a:solidFill>
              </a:rPr>
              <a:t/>
            </a:r>
            <a:br>
              <a:rPr lang="en-US" sz="3200" b="1" dirty="0" smtClean="0">
                <a:solidFill>
                  <a:srgbClr val="F09828"/>
                </a:solidFill>
              </a:rPr>
            </a:br>
            <a:r>
              <a:rPr lang="en-US" b="1" dirty="0" smtClean="0">
                <a:solidFill>
                  <a:srgbClr val="F09828"/>
                </a:solidFill>
              </a:rPr>
              <a:t>Objectives and Assessments</a:t>
            </a:r>
            <a:endParaRPr lang="en-US" sz="3600" b="1" dirty="0" smtClean="0">
              <a:solidFill>
                <a:srgbClr val="F0982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>
          <a:xfrm>
            <a:off x="330200" y="1459865"/>
            <a:ext cx="8470900" cy="5195888"/>
          </a:xfrm>
        </p:spPr>
        <p:txBody>
          <a:bodyPr/>
          <a:lstStyle/>
          <a:p>
            <a:pPr marL="114300" lvl="2" indent="0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Primary </a:t>
            </a:r>
            <a:r>
              <a:rPr lang="en-US" sz="2000" b="1" dirty="0" smtClean="0">
                <a:solidFill>
                  <a:srgbClr val="FFFFFF"/>
                </a:solidFill>
              </a:rPr>
              <a:t>endpoint</a:t>
            </a:r>
            <a:r>
              <a:rPr lang="en-US" sz="2000" b="1" dirty="0" smtClean="0">
                <a:solidFill>
                  <a:srgbClr val="FFFFFF"/>
                </a:solidFill>
              </a:rPr>
              <a:t>:</a:t>
            </a:r>
            <a:endParaRPr lang="en-US" sz="2000" b="1" dirty="0">
              <a:solidFill>
                <a:srgbClr val="FFFFFF"/>
              </a:solidFill>
            </a:endParaRPr>
          </a:p>
          <a:p>
            <a:pPr marL="800100" lvl="3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Determine </a:t>
            </a:r>
            <a:r>
              <a:rPr lang="en-US" b="1" dirty="0">
                <a:solidFill>
                  <a:srgbClr val="FFFFFF"/>
                </a:solidFill>
              </a:rPr>
              <a:t>MTD and optimal schedule of </a:t>
            </a:r>
            <a:r>
              <a:rPr lang="en-US" b="1" dirty="0" smtClean="0">
                <a:solidFill>
                  <a:srgbClr val="FFFFFF"/>
                </a:solidFill>
              </a:rPr>
              <a:t>the combination</a:t>
            </a:r>
            <a:endParaRPr lang="en-US" b="1" dirty="0">
              <a:solidFill>
                <a:srgbClr val="FFFFFF"/>
              </a:solidFill>
            </a:endParaRPr>
          </a:p>
          <a:p>
            <a:pPr marL="342900" lvl="2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Secondary endpoints</a:t>
            </a:r>
            <a:r>
              <a:rPr lang="en-US" sz="2000" b="1" dirty="0">
                <a:solidFill>
                  <a:srgbClr val="FFFFFF"/>
                </a:solidFill>
              </a:rPr>
              <a:t>:</a:t>
            </a:r>
          </a:p>
          <a:p>
            <a:pPr marL="800100" lvl="3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Adverse event incidence</a:t>
            </a:r>
            <a:r>
              <a:rPr lang="en-US" b="1" dirty="0">
                <a:solidFill>
                  <a:srgbClr val="FFFFFF"/>
                </a:solidFill>
              </a:rPr>
              <a:t>, frequency </a:t>
            </a:r>
            <a:r>
              <a:rPr lang="en-US" b="1" dirty="0" smtClean="0">
                <a:solidFill>
                  <a:srgbClr val="FFFFFF"/>
                </a:solidFill>
              </a:rPr>
              <a:t>and severity</a:t>
            </a:r>
            <a:endParaRPr lang="en-US" b="1" dirty="0">
              <a:solidFill>
                <a:srgbClr val="FFFFFF"/>
              </a:solidFill>
            </a:endParaRPr>
          </a:p>
          <a:p>
            <a:pPr marL="800100" lvl="3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Response data including response rates, duration, progression free </a:t>
            </a:r>
            <a:r>
              <a:rPr lang="en-US" b="1" dirty="0">
                <a:solidFill>
                  <a:srgbClr val="FFFFFF"/>
                </a:solidFill>
              </a:rPr>
              <a:t>and overall survival</a:t>
            </a:r>
          </a:p>
          <a:p>
            <a:pPr>
              <a:buClr>
                <a:srgbClr val="F09828"/>
              </a:buClr>
              <a:buFont typeface="Wingdings" pitchFamily="2" charset="2"/>
              <a:buChar char="v"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31538" y="3746325"/>
            <a:ext cx="63894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9828"/>
              </a:buClr>
              <a:buSzPct val="125000"/>
            </a:pP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Multi-center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, open-label, Phase 1 study: </a:t>
            </a:r>
          </a:p>
          <a:p>
            <a:pPr marL="742950" lvl="1" indent="-285750">
              <a:buClr>
                <a:srgbClr val="F09828"/>
              </a:buClr>
              <a:buSzPct val="125000"/>
              <a:buFont typeface="Arial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+mn-lt"/>
              </a:rPr>
              <a:t>Dose escalation phase: </a:t>
            </a:r>
          </a:p>
          <a:p>
            <a:pPr marL="1257300" lvl="2" indent="-342900">
              <a:buClr>
                <a:srgbClr val="F09828"/>
              </a:buClr>
              <a:buSzPct val="125000"/>
              <a:buFont typeface="Arial" panose="020B0604020202020204" pitchFamily="34" charset="0"/>
              <a:buChar char="‒"/>
            </a:pPr>
            <a:r>
              <a:rPr lang="en-US" sz="2000" b="1" dirty="0">
                <a:solidFill>
                  <a:srgbClr val="FFFFFF"/>
                </a:solidFill>
                <a:latin typeface="+mn-lt"/>
              </a:rPr>
              <a:t>Standard 3 + 3 design to determine MTD</a:t>
            </a:r>
          </a:p>
          <a:p>
            <a:pPr marL="1257300" lvl="2" indent="-342900">
              <a:buClr>
                <a:srgbClr val="F09828"/>
              </a:buClr>
              <a:buSzPct val="125000"/>
              <a:buFont typeface="Arial" panose="020B0604020202020204" pitchFamily="34" charset="0"/>
              <a:buChar char="‒"/>
            </a:pPr>
            <a:r>
              <a:rPr lang="en-US" sz="2000" b="1" dirty="0">
                <a:solidFill>
                  <a:srgbClr val="FFFFFF"/>
                </a:solidFill>
                <a:latin typeface="+mn-lt"/>
              </a:rPr>
              <a:t>MTD based on DLT during </a:t>
            </a: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cycle </a:t>
            </a:r>
            <a:r>
              <a:rPr lang="en-US" sz="2000" b="1" dirty="0">
                <a:solidFill>
                  <a:srgbClr val="FFFFFF"/>
                </a:solidFill>
                <a:latin typeface="+mn-lt"/>
              </a:rPr>
              <a:t>1 </a:t>
            </a:r>
          </a:p>
          <a:p>
            <a:pPr marL="1257300" lvl="2" indent="-342900">
              <a:buClr>
                <a:srgbClr val="F09828"/>
              </a:buClr>
              <a:buSzPct val="125000"/>
              <a:buFont typeface="Arial" panose="020B0604020202020204" pitchFamily="34" charset="0"/>
              <a:buChar char="‒"/>
            </a:pPr>
            <a:r>
              <a:rPr lang="en-US" sz="2000" b="1" dirty="0">
                <a:solidFill>
                  <a:srgbClr val="FFFFFF"/>
                </a:solidFill>
                <a:latin typeface="+mn-lt"/>
              </a:rPr>
              <a:t>Patients assigned to one of </a:t>
            </a: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4 cohorts  </a:t>
            </a:r>
            <a:endParaRPr lang="en-US" sz="2000" b="1" dirty="0">
              <a:solidFill>
                <a:srgbClr val="FFFFFF"/>
              </a:solidFill>
              <a:latin typeface="+mn-lt"/>
            </a:endParaRPr>
          </a:p>
          <a:p>
            <a:pPr marL="742950" lvl="1" indent="-285750">
              <a:buClr>
                <a:srgbClr val="F09828"/>
              </a:buClr>
              <a:buSzPct val="125000"/>
              <a:buFont typeface="Arial"/>
              <a:buChar char="•"/>
            </a:pP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Expansion </a:t>
            </a:r>
            <a:r>
              <a:rPr lang="en-US" sz="2000" b="1" dirty="0">
                <a:solidFill>
                  <a:srgbClr val="FFFFFF"/>
                </a:solidFill>
                <a:latin typeface="+mn-lt"/>
              </a:rPr>
              <a:t>phase:</a:t>
            </a:r>
          </a:p>
          <a:p>
            <a:pPr marL="1257300" lvl="2" indent="-342900">
              <a:buClr>
                <a:srgbClr val="F09828"/>
              </a:buClr>
              <a:buSzPct val="125000"/>
              <a:buFont typeface="Arial" panose="020B0604020202020204" pitchFamily="34" charset="0"/>
              <a:buChar char="‒"/>
            </a:pP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12 </a:t>
            </a:r>
            <a:r>
              <a:rPr lang="en-US" sz="2000" b="1" dirty="0">
                <a:solidFill>
                  <a:srgbClr val="FFFFFF"/>
                </a:solidFill>
                <a:latin typeface="+mn-lt"/>
              </a:rPr>
              <a:t>additional patients </a:t>
            </a: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treated </a:t>
            </a:r>
            <a:r>
              <a:rPr lang="en-US" sz="2000" b="1" dirty="0">
                <a:solidFill>
                  <a:srgbClr val="FFFFFF"/>
                </a:solidFill>
                <a:latin typeface="+mn-lt"/>
              </a:rPr>
              <a:t>at the MTD to support the secondary </a:t>
            </a: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objectives</a:t>
            </a:r>
            <a:endParaRPr lang="en-US" sz="2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05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8224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sz="4000" b="1" dirty="0" err="1" smtClean="0">
                <a:solidFill>
                  <a:srgbClr val="F09828"/>
                </a:solidFill>
              </a:rPr>
              <a:t>Carfilzomib</a:t>
            </a:r>
            <a:r>
              <a:rPr lang="en-US" sz="4000" b="1" dirty="0" smtClean="0">
                <a:solidFill>
                  <a:srgbClr val="F09828"/>
                </a:solidFill>
              </a:rPr>
              <a:t>/</a:t>
            </a:r>
            <a:r>
              <a:rPr lang="en-US" sz="4000" b="1" dirty="0" err="1" smtClean="0">
                <a:solidFill>
                  <a:srgbClr val="F09828"/>
                </a:solidFill>
              </a:rPr>
              <a:t>Panobinostat</a:t>
            </a:r>
            <a:r>
              <a:rPr lang="en-US" sz="3200" b="1" dirty="0" smtClean="0">
                <a:solidFill>
                  <a:srgbClr val="F09828"/>
                </a:solidFill>
              </a:rPr>
              <a:t/>
            </a:r>
            <a:br>
              <a:rPr lang="en-US" sz="3200" b="1" dirty="0" smtClean="0">
                <a:solidFill>
                  <a:srgbClr val="F09828"/>
                </a:solidFill>
              </a:rPr>
            </a:br>
            <a:r>
              <a:rPr lang="en-US" b="1" dirty="0" smtClean="0">
                <a:solidFill>
                  <a:srgbClr val="F09828"/>
                </a:solidFill>
              </a:rPr>
              <a:t>Dosing schedule</a:t>
            </a:r>
            <a:endParaRPr lang="en-US" sz="3600" b="1" dirty="0" smtClean="0">
              <a:solidFill>
                <a:srgbClr val="F098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93120"/>
              </p:ext>
            </p:extLst>
          </p:nvPr>
        </p:nvGraphicFramePr>
        <p:xfrm>
          <a:off x="1155076" y="1487421"/>
          <a:ext cx="7535918" cy="205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82773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  <a:gridCol w="268635"/>
              </a:tblGrid>
              <a:tr h="29171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14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16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19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21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22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23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24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25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26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27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28</a:t>
                      </a:r>
                      <a:endParaRPr lang="en-US" sz="1100" b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552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5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552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5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552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rot="16200000" flipH="1">
            <a:off x="1807916" y="2773753"/>
            <a:ext cx="2418840" cy="38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3717" y="3630826"/>
            <a:ext cx="124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Week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5119" y="3617999"/>
            <a:ext cx="124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Week 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7328" y="3592343"/>
            <a:ext cx="124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Week 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973" y="1850031"/>
            <a:ext cx="82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PAN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5119" y="2443610"/>
            <a:ext cx="86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740" y="3101522"/>
            <a:ext cx="76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bg1"/>
                </a:solidFill>
              </a:rPr>
              <a:t>Dex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76" name="Rectangle 3075"/>
          <p:cNvSpPr/>
          <p:nvPr/>
        </p:nvSpPr>
        <p:spPr>
          <a:xfrm>
            <a:off x="784103" y="4337826"/>
            <a:ext cx="183166" cy="18316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4103" y="4729921"/>
            <a:ext cx="183166" cy="1831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4104" y="5311172"/>
            <a:ext cx="183166" cy="183166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TextBox 3076"/>
          <p:cNvSpPr txBox="1"/>
          <p:nvPr/>
        </p:nvSpPr>
        <p:spPr>
          <a:xfrm>
            <a:off x="1053701" y="4228225"/>
            <a:ext cx="400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PAN: </a:t>
            </a:r>
            <a:r>
              <a:rPr lang="en-US" b="1" dirty="0" err="1" smtClean="0">
                <a:solidFill>
                  <a:schemeClr val="bg1"/>
                </a:solidFill>
              </a:rPr>
              <a:t>Panobinostat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15-20 </a:t>
            </a:r>
            <a:r>
              <a:rPr lang="en-US" b="1" dirty="0" smtClean="0">
                <a:solidFill>
                  <a:schemeClr val="bg1"/>
                </a:solidFill>
              </a:rPr>
              <a:t>mg orally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7933" y="4588788"/>
            <a:ext cx="725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CAR: </a:t>
            </a:r>
            <a:r>
              <a:rPr lang="en-US" b="1" dirty="0" err="1" smtClean="0">
                <a:solidFill>
                  <a:schemeClr val="bg1"/>
                </a:solidFill>
              </a:rPr>
              <a:t>Carfilzomib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20</a:t>
            </a:r>
            <a:r>
              <a:rPr lang="en-US" b="1" dirty="0" smtClean="0">
                <a:solidFill>
                  <a:schemeClr val="bg1"/>
                </a:solidFill>
              </a:rPr>
              <a:t>-</a:t>
            </a:r>
            <a:r>
              <a:rPr lang="en-US" b="1" dirty="0" smtClean="0">
                <a:solidFill>
                  <a:schemeClr val="bg1"/>
                </a:solidFill>
              </a:rPr>
              <a:t>45 </a:t>
            </a:r>
            <a:r>
              <a:rPr lang="en-US" b="1" dirty="0" smtClean="0">
                <a:solidFill>
                  <a:schemeClr val="bg1"/>
                </a:solidFill>
              </a:rPr>
              <a:t>mg/m</a:t>
            </a:r>
            <a:r>
              <a:rPr lang="en-US" b="1" baseline="30000" dirty="0" smtClean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; all doses of </a:t>
            </a:r>
            <a:r>
              <a:rPr lang="en-US" b="1" dirty="0" err="1" smtClean="0">
                <a:solidFill>
                  <a:schemeClr val="bg1"/>
                </a:solidFill>
              </a:rPr>
              <a:t>carfilzomib</a:t>
            </a:r>
            <a:r>
              <a:rPr lang="en-US" b="1" dirty="0" smtClean="0">
                <a:solidFill>
                  <a:schemeClr val="bg1"/>
                </a:solidFill>
              </a:rPr>
              <a:t> over 27mg/m</a:t>
            </a:r>
            <a:r>
              <a:rPr lang="en-US" b="1" baseline="30000" dirty="0" smtClean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 were infused over 30 minutes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2169" y="5217337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Dex</a:t>
            </a:r>
            <a:r>
              <a:rPr lang="en-US" b="1" dirty="0" smtClean="0">
                <a:solidFill>
                  <a:schemeClr val="bg1"/>
                </a:solidFill>
              </a:rPr>
              <a:t>: Dexamethasone 4 mg oral for first cycle, optional thereafter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5599042" y="2766358"/>
            <a:ext cx="2452348" cy="206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721585" y="2787509"/>
            <a:ext cx="2422718" cy="11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41312" y="3603640"/>
            <a:ext cx="124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Week </a:t>
            </a:r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74438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3 out of 4 week dosing </a:t>
            </a:r>
            <a:r>
              <a:rPr lang="en-US" dirty="0" smtClean="0">
                <a:solidFill>
                  <a:schemeClr val="bg1"/>
                </a:solidFill>
              </a:rPr>
              <a:t>was not tolerable a </a:t>
            </a:r>
            <a:r>
              <a:rPr lang="en-US" dirty="0">
                <a:solidFill>
                  <a:schemeClr val="bg1"/>
                </a:solidFill>
              </a:rPr>
              <a:t>change to 2 of 4 week dosing was planned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009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2256"/>
              </p:ext>
            </p:extLst>
          </p:nvPr>
        </p:nvGraphicFramePr>
        <p:xfrm>
          <a:off x="455612" y="1778921"/>
          <a:ext cx="8234364" cy="373470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tl" rotWithShape="0">
                    <a:schemeClr val="bg1">
                      <a:alpha val="0"/>
                    </a:schemeClr>
                  </a:outerShdw>
                </a:effectLst>
              </a:tblPr>
              <a:tblGrid>
                <a:gridCol w="909360"/>
                <a:gridCol w="1901780"/>
                <a:gridCol w="2702304"/>
                <a:gridCol w="2720920"/>
              </a:tblGrid>
              <a:tr h="830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Cohort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Panobinostat (oral TIW 3 out of 4 weeks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Carfilzomib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IV Days 1/2, 8/9, and 15/16 every 4 weeks)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Dexamethasone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oral prior to carfilzomib)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0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15 mg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C1D1/2: 20 mg/m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 thereafter: 27 mg/m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 mg (Cycle 1: thereafter as clinically indicated)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20 mg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C1D1/2: 20 mg/m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 thereafter: 27 mg/m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 mg (Cycle 1: thereafter as clinically indicated)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20 mg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C1D1/2: 20 mg/m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 thereafter: 36 mg/m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 mg (Cycle 1: thereafter as clinically indicated)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20 mg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C1D1/2: 20 mg/m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 thereafter: 45 mg/m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67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 mg (Cycle 1: thereafter as clinically indicated)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41452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09828"/>
                </a:solidFill>
              </a:rPr>
              <a:t>Dose Escalation Schedule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1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3840"/>
            <a:ext cx="9144000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ja-JP" sz="4000" b="1" dirty="0" smtClean="0">
                <a:solidFill>
                  <a:srgbClr val="F09828"/>
                </a:solidFill>
                <a:ea typeface="MS PGothic" pitchFamily="34" charset="-128"/>
              </a:rPr>
              <a:t>Patient Characteristics</a:t>
            </a:r>
            <a:endParaRPr lang="en-US" sz="4000" b="1" i="1" dirty="0" smtClean="0">
              <a:solidFill>
                <a:srgbClr val="F09828"/>
              </a:solidFill>
            </a:endParaRPr>
          </a:p>
        </p:txBody>
      </p:sp>
      <p:graphicFrame>
        <p:nvGraphicFramePr>
          <p:cNvPr id="69635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67081197"/>
              </p:ext>
            </p:extLst>
          </p:nvPr>
        </p:nvGraphicFramePr>
        <p:xfrm>
          <a:off x="560388" y="1560574"/>
          <a:ext cx="8159750" cy="3586570"/>
        </p:xfrm>
        <a:graphic>
          <a:graphicData uri="http://schemas.openxmlformats.org/drawingml/2006/table">
            <a:tbl>
              <a:tblPr/>
              <a:tblGrid>
                <a:gridCol w="5878512"/>
                <a:gridCol w="2281238"/>
              </a:tblGrid>
              <a:tr h="524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36" marB="45736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36" marB="45736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Female, %</a:t>
                      </a:r>
                    </a:p>
                  </a:txBody>
                  <a:tcPr marL="91436" marR="91436" marT="45751" marB="4575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1436" marR="91436" marT="45751" marB="4575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Median age, in years (range)</a:t>
                      </a:r>
                    </a:p>
                  </a:txBody>
                  <a:tcPr marL="91436" marR="91436" marT="45751" marB="4575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65 (49-75)</a:t>
                      </a:r>
                    </a:p>
                  </a:txBody>
                  <a:tcPr marL="91436" marR="91436" marT="45751" marB="4575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ECOG performance status, %</a:t>
                      </a: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    0-1 / 2</a:t>
                      </a: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96 / 4</a:t>
                      </a: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Bortezomib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(BTZ) refractory (%)</a:t>
                      </a: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16 (62)</a:t>
                      </a: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IMiD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 refractory (%)</a:t>
                      </a: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22 (85)</a:t>
                      </a: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Median lines of therapy (range)</a:t>
                      </a: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3 (1-7) </a:t>
                      </a: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Prior Auto (%)</a:t>
                      </a: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Times New Roman" pitchFamily="18" charset="0"/>
                        </a:rPr>
                        <a:t>23 (88)</a:t>
                      </a:r>
                    </a:p>
                  </a:txBody>
                  <a:tcPr marL="91436" marR="91436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/>
          </p:cNvSpPr>
          <p:nvPr/>
        </p:nvSpPr>
        <p:spPr bwMode="auto">
          <a:xfrm>
            <a:off x="400050" y="5196561"/>
            <a:ext cx="8289925" cy="146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99CCFF"/>
              </a:buClr>
              <a:buSzPct val="125000"/>
              <a:buFontTx/>
              <a:buChar char="•"/>
            </a:pPr>
            <a:r>
              <a:rPr lang="en-US" sz="1600" b="1" dirty="0" smtClean="0">
                <a:solidFill>
                  <a:schemeClr val="bg1"/>
                </a:solidFill>
                <a:ea typeface="MS PGothic" pitchFamily="34" charset="-128"/>
              </a:rPr>
              <a:t>Patients </a:t>
            </a:r>
            <a:r>
              <a:rPr lang="en-US" sz="1600" b="1" dirty="0" smtClean="0">
                <a:solidFill>
                  <a:schemeClr val="bg1"/>
                </a:solidFill>
                <a:ea typeface="MS PGothic" pitchFamily="34" charset="-128"/>
              </a:rPr>
              <a:t>received multiple prior regimens, including multiple prior BTZ combinations</a:t>
            </a:r>
          </a:p>
          <a:p>
            <a:pPr>
              <a:spcBef>
                <a:spcPct val="20000"/>
              </a:spcBef>
              <a:buClr>
                <a:srgbClr val="99CCFF"/>
              </a:buClr>
              <a:buSzPct val="125000"/>
              <a:buFontTx/>
              <a:buChar char="•"/>
            </a:pPr>
            <a:r>
              <a:rPr lang="en-US" sz="1600" b="1" baseline="30000" dirty="0">
                <a:solidFill>
                  <a:schemeClr val="bg1"/>
                </a:solidFill>
                <a:ea typeface="MS PGothic" pitchFamily="34" charset="-128"/>
              </a:rPr>
              <a:t>*</a:t>
            </a:r>
            <a:r>
              <a:rPr lang="en-US" sz="1600" b="1" dirty="0" smtClean="0">
                <a:solidFill>
                  <a:schemeClr val="bg1"/>
                </a:solidFill>
                <a:ea typeface="MS PGothic" pitchFamily="34" charset="-128"/>
              </a:rPr>
              <a:t>20 </a:t>
            </a:r>
            <a:r>
              <a:rPr lang="en-US" sz="1600" b="1" dirty="0" smtClean="0">
                <a:solidFill>
                  <a:schemeClr val="bg1"/>
                </a:solidFill>
                <a:ea typeface="MS PGothic" pitchFamily="34" charset="-128"/>
              </a:rPr>
              <a:t>patients in the dose escalation phase and 6 patients in the dose expansion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315"/>
            <a:ext cx="9144000" cy="11430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F09828"/>
                </a:solidFill>
              </a:rPr>
              <a:t>Results: Cohorts, DLTs and MTD</a:t>
            </a:r>
            <a:endParaRPr lang="en-US" sz="4000" b="1" dirty="0">
              <a:solidFill>
                <a:srgbClr val="F09828"/>
              </a:solidFill>
            </a:endParaRPr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37448808"/>
              </p:ext>
            </p:extLst>
          </p:nvPr>
        </p:nvGraphicFramePr>
        <p:xfrm>
          <a:off x="455613" y="1434662"/>
          <a:ext cx="8234362" cy="342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48"/>
                <a:gridCol w="1439959"/>
                <a:gridCol w="3540469"/>
                <a:gridCol w="2094486"/>
              </a:tblGrid>
              <a:tr h="3819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Cohort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Evaluable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Non evaluable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7094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1 - progression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94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1 - missed doses, non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toxicity related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94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1 - Acute kidney injury, thrombocytopenia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1 - progression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94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– thrombocytopenia</a:t>
                      </a:r>
                    </a:p>
                    <a:p>
                      <a:pPr algn="ctr"/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2 - diarrhea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3274" y="5060760"/>
            <a:ext cx="8346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One grade 5 cardiac event (sudden cardiac arrest) in cohort 1 was possibly related to study medications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337" y="5730621"/>
            <a:ext cx="830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MTD is Cohort 3: </a:t>
            </a:r>
            <a:r>
              <a:rPr lang="en-US" sz="1600" b="1" dirty="0" err="1" smtClean="0">
                <a:solidFill>
                  <a:schemeClr val="bg1"/>
                </a:solidFill>
              </a:rPr>
              <a:t>Carfilzomib</a:t>
            </a:r>
            <a:r>
              <a:rPr lang="en-US" sz="1600" b="1" dirty="0" smtClean="0">
                <a:solidFill>
                  <a:schemeClr val="bg1"/>
                </a:solidFill>
              </a:rPr>
              <a:t> 20/36 mg/m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</a:rPr>
              <a:t> and </a:t>
            </a:r>
            <a:r>
              <a:rPr lang="en-US" sz="1600" b="1" dirty="0" err="1" smtClean="0">
                <a:solidFill>
                  <a:schemeClr val="bg1"/>
                </a:solidFill>
              </a:rPr>
              <a:t>panobinostat</a:t>
            </a:r>
            <a:r>
              <a:rPr lang="en-US" sz="1600" b="1" dirty="0" smtClean="0">
                <a:solidFill>
                  <a:schemeClr val="bg1"/>
                </a:solidFill>
              </a:rPr>
              <a:t> 20 mg TIW 3 of 4 weeks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8224"/>
            <a:ext cx="9144000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ja-JP" sz="4000" b="1" dirty="0" smtClean="0">
                <a:solidFill>
                  <a:srgbClr val="F09828"/>
                </a:solidFill>
                <a:ea typeface="MS PGothic" pitchFamily="34" charset="-128"/>
              </a:rPr>
              <a:t>Adverse Events</a:t>
            </a:r>
            <a:r>
              <a:rPr lang="en-US" altLang="ja-JP" sz="3200" b="1" dirty="0" smtClean="0">
                <a:solidFill>
                  <a:srgbClr val="F09828"/>
                </a:solidFill>
                <a:ea typeface="MS PGothic" pitchFamily="34" charset="-128"/>
              </a:rPr>
              <a:t/>
            </a:r>
            <a:br>
              <a:rPr lang="en-US" altLang="ja-JP" sz="3200" b="1" dirty="0" smtClean="0">
                <a:solidFill>
                  <a:srgbClr val="F09828"/>
                </a:solidFill>
                <a:ea typeface="MS PGothic" pitchFamily="34" charset="-128"/>
              </a:rPr>
            </a:b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Occurring in ≥ 20% </a:t>
            </a: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(All Grades) </a:t>
            </a: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of </a:t>
            </a: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Patients </a:t>
            </a: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(n = 26)</a:t>
            </a:r>
            <a:endParaRPr lang="en-US" b="1" dirty="0" smtClean="0">
              <a:solidFill>
                <a:srgbClr val="F098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64154"/>
              </p:ext>
            </p:extLst>
          </p:nvPr>
        </p:nvGraphicFramePr>
        <p:xfrm>
          <a:off x="455612" y="1414271"/>
          <a:ext cx="8199657" cy="4389120"/>
        </p:xfrm>
        <a:graphic>
          <a:graphicData uri="http://schemas.openxmlformats.org/drawingml/2006/table">
            <a:tbl>
              <a:tblPr/>
              <a:tblGrid>
                <a:gridCol w="3095551"/>
                <a:gridCol w="2857431"/>
                <a:gridCol w="2246675"/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 (100%)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Pan/</a:t>
                      </a:r>
                      <a:r>
                        <a:rPr lang="en-US" sz="1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Bor</a:t>
                      </a: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/Dex</a:t>
                      </a:r>
                      <a:r>
                        <a:rPr lang="en-US" sz="1600" b="1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1" i="0" u="none" strike="noStrike" baseline="30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Nausea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17 ( 65%)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60%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Anemia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14 ( 54%)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47%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Diarrhea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13 ( 50%)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71%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Thrombocytopenia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13 ( 50%)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66%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Fatigue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10 ( 38%)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69%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Vomiting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9 ( 35%)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Hypokalemia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8 ( 31%)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22%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Pyrexia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8 ( 31%)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Decreased appetite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7 ( 27%)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Hypocalcemia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7 ( 27%)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Insomnia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6 ( 23%)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1376" y="6044289"/>
            <a:ext cx="6274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1. Richardson et al; Panorama 2; Blood: 122 (14), 2013.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083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952"/>
            <a:ext cx="9144000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ja-JP" sz="4000" b="1" dirty="0" smtClean="0">
                <a:solidFill>
                  <a:srgbClr val="F09828"/>
                </a:solidFill>
                <a:ea typeface="MS PGothic" pitchFamily="34" charset="-128"/>
              </a:rPr>
              <a:t>Adverse Events</a:t>
            </a:r>
            <a:r>
              <a:rPr lang="en-US" altLang="ja-JP" sz="3200" b="1" dirty="0" smtClean="0">
                <a:solidFill>
                  <a:srgbClr val="F09828"/>
                </a:solidFill>
                <a:ea typeface="MS PGothic" pitchFamily="34" charset="-128"/>
              </a:rPr>
              <a:t/>
            </a:r>
            <a:br>
              <a:rPr lang="en-US" altLang="ja-JP" sz="3200" b="1" dirty="0" smtClean="0">
                <a:solidFill>
                  <a:srgbClr val="F09828"/>
                </a:solidFill>
                <a:ea typeface="MS PGothic" pitchFamily="34" charset="-128"/>
              </a:rPr>
            </a:b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Occurring in </a:t>
            </a: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≥5</a:t>
            </a: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% </a:t>
            </a: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(Grade </a:t>
            </a: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3/4) of </a:t>
            </a: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Patients </a:t>
            </a:r>
            <a:r>
              <a:rPr lang="en-US" altLang="ja-JP" b="1" dirty="0" smtClean="0">
                <a:solidFill>
                  <a:srgbClr val="F09828"/>
                </a:solidFill>
                <a:ea typeface="MS PGothic" pitchFamily="34" charset="-128"/>
              </a:rPr>
              <a:t>(n = 26)</a:t>
            </a:r>
            <a:endParaRPr lang="en-US" b="1" dirty="0" smtClean="0">
              <a:solidFill>
                <a:srgbClr val="F09828"/>
              </a:solidFill>
            </a:endParaRPr>
          </a:p>
        </p:txBody>
      </p:sp>
      <p:graphicFrame>
        <p:nvGraphicFramePr>
          <p:cNvPr id="69635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26396395"/>
              </p:ext>
            </p:extLst>
          </p:nvPr>
        </p:nvGraphicFramePr>
        <p:xfrm>
          <a:off x="455614" y="1658116"/>
          <a:ext cx="8234361" cy="3877056"/>
        </p:xfrm>
        <a:graphic>
          <a:graphicData uri="http://schemas.openxmlformats.org/drawingml/2006/table">
            <a:tbl>
              <a:tblPr/>
              <a:tblGrid>
                <a:gridCol w="5083223"/>
                <a:gridCol w="1575569"/>
                <a:gridCol w="1575569"/>
              </a:tblGrid>
              <a:tr h="4656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AE, regardless of relationship to </a:t>
                      </a:r>
                      <a:r>
                        <a:rPr kumimoji="0" lang="de-D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study</a:t>
                      </a: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de-D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drugs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marT="45736" marB="45736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Grade 3/4</a:t>
                      </a:r>
                    </a:p>
                  </a:txBody>
                  <a:tcPr marL="91436" marR="91436" marT="45736" marB="45736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marT="45736" marB="45736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7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Number of Subjects with at Least One Event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(77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Pan/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Bor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/Dex</a:t>
                      </a:r>
                      <a:r>
                        <a:rPr lang="en-US" sz="1600" b="1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1" i="0" u="none" strike="noStrike" baseline="300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Anemia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(38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15%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Thrombocytopenia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(38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64%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Neutropenia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(19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15%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Fatigue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(12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20%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Decreased appetite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 (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Diarrhea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 (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20%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Elevated creatinine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 (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Hyperglycemia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Hypertension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 (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Hyponatremia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 (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3275" y="5782865"/>
            <a:ext cx="64796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1. Richardson et al; Panorama 2; Blood: 122 (14), 2013.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275" y="6429384"/>
            <a:ext cx="368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Kaufman JL,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32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74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33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33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24473</TotalTime>
  <Words>1412</Words>
  <Application>Microsoft Office PowerPoint</Application>
  <PresentationFormat>On-screen Show (4:3)</PresentationFormat>
  <Paragraphs>315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Phase I Study of Carfilzomib and Panobinostat for Patients With Relapsed and Refractory Myeloma: A Multicenter MMRC Clinical Trial</vt:lpstr>
      <vt:lpstr>Study Rationale</vt:lpstr>
      <vt:lpstr>Study Design Objectives and Assessments</vt:lpstr>
      <vt:lpstr>Carfilzomib/Panobinostat Dosing schedule</vt:lpstr>
      <vt:lpstr>PowerPoint Presentation</vt:lpstr>
      <vt:lpstr>Patient Characteristics</vt:lpstr>
      <vt:lpstr>Results: Cohorts, DLTs and MTD</vt:lpstr>
      <vt:lpstr>Adverse Events Occurring in ≥ 20% (All Grades) of Patients (n = 26)</vt:lpstr>
      <vt:lpstr>Adverse Events Occurring in ≥5% (Grade 3/4) of Patients (n = 26)</vt:lpstr>
      <vt:lpstr>PowerPoint Presentation</vt:lpstr>
      <vt:lpstr>Preliminary Efficacy Data </vt:lpstr>
      <vt:lpstr>Patient Disposition  Prolonged Study Participation</vt:lpstr>
      <vt:lpstr>PowerPoint Presentation</vt:lpstr>
      <vt:lpstr>Conclusions &amp; Future Directions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2 ASH 2011 Oral</dc:title>
  <dc:creator>Peter Simon, PhD (AS)</dc:creator>
  <cp:lastModifiedBy>Christi Gray</cp:lastModifiedBy>
  <cp:revision>2068</cp:revision>
  <cp:lastPrinted>2010-11-29T18:21:40Z</cp:lastPrinted>
  <dcterms:created xsi:type="dcterms:W3CDTF">2008-05-21T00:37:43Z</dcterms:created>
  <dcterms:modified xsi:type="dcterms:W3CDTF">2014-12-08T20:49:05Z</dcterms:modified>
</cp:coreProperties>
</file>