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1310" r:id="rId2"/>
    <p:sldId id="1200" r:id="rId3"/>
    <p:sldId id="1339" r:id="rId4"/>
    <p:sldId id="1301" r:id="rId5"/>
    <p:sldId id="1325" r:id="rId6"/>
    <p:sldId id="1280" r:id="rId7"/>
    <p:sldId id="1296" r:id="rId8"/>
    <p:sldId id="1284" r:id="rId9"/>
    <p:sldId id="1313" r:id="rId10"/>
    <p:sldId id="1343" r:id="rId11"/>
    <p:sldId id="1287" r:id="rId12"/>
    <p:sldId id="1321" r:id="rId13"/>
    <p:sldId id="1340" r:id="rId14"/>
    <p:sldId id="1341" r:id="rId15"/>
    <p:sldId id="1330" r:id="rId16"/>
    <p:sldId id="1316" r:id="rId17"/>
    <p:sldId id="1289" r:id="rId18"/>
    <p:sldId id="1322" r:id="rId19"/>
    <p:sldId id="1306" r:id="rId20"/>
    <p:sldId id="1317" r:id="rId21"/>
    <p:sldId id="1290" r:id="rId22"/>
    <p:sldId id="1323" r:id="rId23"/>
  </p:sldIdLst>
  <p:sldSz cx="9144000" cy="6858000" type="screen4x3"/>
  <p:notesSz cx="7019925" cy="9305925"/>
  <p:custDataLst>
    <p:tags r:id="rId2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4">
          <p15:clr>
            <a:srgbClr val="A4A3A4"/>
          </p15:clr>
        </p15:guide>
        <p15:guide id="2" orient="horz" pos="4182">
          <p15:clr>
            <a:srgbClr val="A4A3A4"/>
          </p15:clr>
        </p15:guide>
        <p15:guide id="3" orient="horz" pos="634">
          <p15:clr>
            <a:srgbClr val="A4A3A4"/>
          </p15:clr>
        </p15:guide>
        <p15:guide id="4" orient="horz" pos="1166">
          <p15:clr>
            <a:srgbClr val="A4A3A4"/>
          </p15:clr>
        </p15:guide>
        <p15:guide id="5" orient="horz" pos="3526">
          <p15:clr>
            <a:srgbClr val="A4A3A4"/>
          </p15:clr>
        </p15:guide>
        <p15:guide id="6" orient="horz" pos="3784">
          <p15:clr>
            <a:srgbClr val="A4A3A4"/>
          </p15:clr>
        </p15:guide>
        <p15:guide id="7" pos="425">
          <p15:clr>
            <a:srgbClr val="A4A3A4"/>
          </p15:clr>
        </p15:guide>
        <p15:guide id="8" pos="1782">
          <p15:clr>
            <a:srgbClr val="A4A3A4"/>
          </p15:clr>
        </p15:guide>
        <p15:guide id="9" pos="2879">
          <p15:clr>
            <a:srgbClr val="A4A3A4"/>
          </p15:clr>
        </p15:guide>
        <p15:guide id="10" pos="148">
          <p15:clr>
            <a:srgbClr val="A4A3A4"/>
          </p15:clr>
        </p15:guide>
        <p15:guide id="11" pos="5285">
          <p15:clr>
            <a:srgbClr val="A4A3A4"/>
          </p15:clr>
        </p15:guide>
        <p15:guide id="12" pos="237">
          <p15:clr>
            <a:srgbClr val="A4A3A4"/>
          </p15:clr>
        </p15:guide>
        <p15:guide id="13" orient="horz" pos="4267">
          <p15:clr>
            <a:srgbClr val="A4A3A4"/>
          </p15:clr>
        </p15:guide>
        <p15:guide id="14" orient="horz" pos="736">
          <p15:clr>
            <a:srgbClr val="A4A3A4"/>
          </p15:clr>
        </p15:guide>
        <p15:guide id="15" orient="horz" pos="1056">
          <p15:clr>
            <a:srgbClr val="A4A3A4"/>
          </p15:clr>
        </p15:guide>
        <p15:guide id="16" orient="horz" pos="4135">
          <p15:clr>
            <a:srgbClr val="A4A3A4"/>
          </p15:clr>
        </p15:guide>
        <p15:guide id="17" orient="horz" pos="2878">
          <p15:clr>
            <a:srgbClr val="A4A3A4"/>
          </p15:clr>
        </p15:guide>
        <p15:guide id="18" orient="horz" pos="1361">
          <p15:clr>
            <a:srgbClr val="A4A3A4"/>
          </p15:clr>
        </p15:guide>
        <p15:guide id="19" orient="horz" pos="2503">
          <p15:clr>
            <a:srgbClr val="A4A3A4"/>
          </p15:clr>
        </p15:guide>
        <p15:guide id="20" orient="horz" pos="4015">
          <p15:clr>
            <a:srgbClr val="A4A3A4"/>
          </p15:clr>
        </p15:guide>
        <p15:guide id="21" orient="horz" pos="1671">
          <p15:clr>
            <a:srgbClr val="A4A3A4"/>
          </p15:clr>
        </p15:guide>
        <p15:guide id="22" orient="horz" pos="259">
          <p15:clr>
            <a:srgbClr val="A4A3A4"/>
          </p15:clr>
        </p15:guide>
        <p15:guide id="23" pos="420">
          <p15:clr>
            <a:srgbClr val="A4A3A4"/>
          </p15:clr>
        </p15:guide>
        <p15:guide id="24" pos="5496">
          <p15:clr>
            <a:srgbClr val="A4A3A4"/>
          </p15:clr>
        </p15:guide>
        <p15:guide id="25" pos="357">
          <p15:clr>
            <a:srgbClr val="A4A3A4"/>
          </p15:clr>
        </p15:guide>
        <p15:guide id="26" pos="5542">
          <p15:clr>
            <a:srgbClr val="A4A3A4"/>
          </p15:clr>
        </p15:guide>
        <p15:guide id="27" pos="2886">
          <p15:clr>
            <a:srgbClr val="A4A3A4"/>
          </p15:clr>
        </p15:guide>
        <p15:guide id="28" pos="2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  <p15:guide id="3" orient="horz" pos="2931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7" clrIdx="0"/>
  <p:cmAuthor id="1" name="mdpfreelance" initials="" lastIdx="2" clrIdx="1"/>
  <p:cmAuthor id="2" name="czhou" initials="c" lastIdx="6" clrIdx="2"/>
  <p:cmAuthor id="3" name="dfisher7" initials="d" lastIdx="1" clrIdx="3"/>
  <p:cmAuthor id="4" name="jbarre26" initials="j" lastIdx="2" clrIdx="4"/>
  <p:cmAuthor id="5" name="Laura" initials="L" lastIdx="43" clrIdx="5"/>
  <p:cmAuthor id="6" name="pcommike" initials="p" lastIdx="73" clrIdx="6"/>
  <p:cmAuthor id="7" name="Marissa Shrader" initials="" lastIdx="18" clrIdx="7"/>
  <p:cmAuthor id="8" name="wendy sheldon" initials="" lastIdx="3" clrIdx="8"/>
  <p:cmAuthor id="9" name="Dusti Fisher" initials="DF" lastIdx="5" clrIdx="9"/>
  <p:cmAuthor id="10" name="asikora" initials="a" lastIdx="2" clrIdx="10"/>
  <p:cmAuthor id="11" name="Richard Balzer (Nexus)" initials="RB" lastIdx="230" clrIdx="11">
    <p:extLst/>
  </p:cmAuthor>
  <p:cmAuthor id="12" name="Nexus LLC" initials="Nexus" lastIdx="2" clrIdx="12"/>
  <p:cmAuthor id="13" name="PCYC" initials="PCYC" lastIdx="150" clrIdx="13"/>
  <p:cmAuthor id="14" name="ebilotti" initials="e" lastIdx="80" clrIdx="14"/>
  <p:cmAuthor id="15" name="Richard Balzer" initials="RB" lastIdx="76" clrIdx="15">
    <p:extLst/>
  </p:cmAuthor>
  <p:cmAuthor id="16" name="aterjung" initials="a" lastIdx="7" clrIdx="16"/>
  <p:cmAuthor id="17" name="jherendeen" initials="j" lastIdx="7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CCFF"/>
    <a:srgbClr val="000066"/>
    <a:srgbClr val="F09828"/>
    <a:srgbClr val="00FFFF"/>
    <a:srgbClr val="9900CC"/>
    <a:srgbClr val="E7EBED"/>
    <a:srgbClr val="0066FF"/>
    <a:srgbClr val="FFFF66"/>
    <a:srgbClr val="FF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336" autoAdjust="0"/>
  </p:normalViewPr>
  <p:slideViewPr>
    <p:cSldViewPr snapToGrid="0" showGuides="1">
      <p:cViewPr varScale="1">
        <p:scale>
          <a:sx n="69" d="100"/>
          <a:sy n="69" d="100"/>
        </p:scale>
        <p:origin x="-1404" y="-108"/>
      </p:cViewPr>
      <p:guideLst>
        <p:guide orient="horz" pos="530"/>
        <p:guide orient="horz" pos="624"/>
        <p:guide orient="horz" pos="2159"/>
        <p:guide orient="horz" pos="4176"/>
        <p:guide pos="5472"/>
        <p:guide pos="285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112" y="-80"/>
      </p:cViewPr>
      <p:guideLst>
        <p:guide orient="horz" pos="2880"/>
        <p:guide orient="horz" pos="2931"/>
        <p:guide pos="215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59E-2"/>
          <c:y val="0.21105482730870287"/>
          <c:w val="0.92956295394274246"/>
          <c:h val="0.61633333781340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Refractory</c:v>
                </c:pt>
              </c:strCache>
            </c:strRef>
          </c:tx>
          <c:spPr>
            <a:solidFill>
              <a:srgbClr val="A96100"/>
            </a:solidFill>
            <a:ln>
              <a:solidFill>
                <a:schemeClr val="tx2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Pt>
            <c:idx val="12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 w="952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7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 w="952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9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4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6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cat>
            <c:strRef>
              <c:f>Sheet1!$A$2:$A$28</c:f>
              <c:strCache>
                <c:ptCount val="27"/>
                <c:pt idx="0">
                  <c:v>ALK</c:v>
                </c:pt>
                <c:pt idx="1">
                  <c:v>THAL</c:v>
                </c:pt>
                <c:pt idx="2">
                  <c:v>LEN</c:v>
                </c:pt>
                <c:pt idx="3">
                  <c:v>POM</c:v>
                </c:pt>
                <c:pt idx="4">
                  <c:v>BTZ</c:v>
                </c:pt>
                <c:pt idx="5">
                  <c:v>CFZ</c:v>
                </c:pt>
                <c:pt idx="7">
                  <c:v>ALK</c:v>
                </c:pt>
                <c:pt idx="8">
                  <c:v>THAL</c:v>
                </c:pt>
                <c:pt idx="9">
                  <c:v>LEN</c:v>
                </c:pt>
                <c:pt idx="10">
                  <c:v>POM</c:v>
                </c:pt>
                <c:pt idx="11">
                  <c:v>BTZ</c:v>
                </c:pt>
                <c:pt idx="12">
                  <c:v>CFZ</c:v>
                </c:pt>
                <c:pt idx="14">
                  <c:v>ALK</c:v>
                </c:pt>
                <c:pt idx="15">
                  <c:v>THAL</c:v>
                </c:pt>
                <c:pt idx="16">
                  <c:v>LEN</c:v>
                </c:pt>
                <c:pt idx="17">
                  <c:v>POM</c:v>
                </c:pt>
                <c:pt idx="18">
                  <c:v>BTZ</c:v>
                </c:pt>
                <c:pt idx="19">
                  <c:v>CFZ</c:v>
                </c:pt>
                <c:pt idx="21">
                  <c:v>ALK</c:v>
                </c:pt>
                <c:pt idx="22">
                  <c:v>THAL</c:v>
                </c:pt>
                <c:pt idx="23">
                  <c:v>LEN</c:v>
                </c:pt>
                <c:pt idx="24">
                  <c:v>POM</c:v>
                </c:pt>
                <c:pt idx="25">
                  <c:v>BTZ</c:v>
                </c:pt>
                <c:pt idx="26">
                  <c:v>CFZ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 formatCode="0">
                  <c:v>23</c:v>
                </c:pt>
                <c:pt idx="2" formatCode="0">
                  <c:v>62</c:v>
                </c:pt>
                <c:pt idx="3" formatCode="0">
                  <c:v>0</c:v>
                </c:pt>
                <c:pt idx="4" formatCode="0">
                  <c:v>31</c:v>
                </c:pt>
                <c:pt idx="5" formatCode="0">
                  <c:v>0</c:v>
                </c:pt>
                <c:pt idx="7" formatCode="0">
                  <c:v>44</c:v>
                </c:pt>
                <c:pt idx="9" formatCode="0">
                  <c:v>61</c:v>
                </c:pt>
                <c:pt idx="10" formatCode="0">
                  <c:v>0</c:v>
                </c:pt>
                <c:pt idx="11" formatCode="0">
                  <c:v>61</c:v>
                </c:pt>
                <c:pt idx="12" formatCode="0">
                  <c:v>22</c:v>
                </c:pt>
                <c:pt idx="14" formatCode="0">
                  <c:v>39</c:v>
                </c:pt>
                <c:pt idx="16" formatCode="0">
                  <c:v>56</c:v>
                </c:pt>
                <c:pt idx="17" formatCode="0">
                  <c:v>6</c:v>
                </c:pt>
                <c:pt idx="18" formatCode="0">
                  <c:v>67</c:v>
                </c:pt>
                <c:pt idx="19" formatCode="0">
                  <c:v>28</c:v>
                </c:pt>
                <c:pt idx="21" formatCode="0">
                  <c:v>20</c:v>
                </c:pt>
                <c:pt idx="23" formatCode="0">
                  <c:v>55</c:v>
                </c:pt>
                <c:pt idx="24" formatCode="0">
                  <c:v>25</c:v>
                </c:pt>
                <c:pt idx="25" formatCode="0">
                  <c:v>35</c:v>
                </c:pt>
                <c:pt idx="26" formatCode="0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Prior Treatment Exposure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Pt>
            <c:idx val="5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0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7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9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6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cat>
            <c:strRef>
              <c:f>Sheet1!$A$2:$A$28</c:f>
              <c:strCache>
                <c:ptCount val="27"/>
                <c:pt idx="0">
                  <c:v>ALK</c:v>
                </c:pt>
                <c:pt idx="1">
                  <c:v>THAL</c:v>
                </c:pt>
                <c:pt idx="2">
                  <c:v>LEN</c:v>
                </c:pt>
                <c:pt idx="3">
                  <c:v>POM</c:v>
                </c:pt>
                <c:pt idx="4">
                  <c:v>BTZ</c:v>
                </c:pt>
                <c:pt idx="5">
                  <c:v>CFZ</c:v>
                </c:pt>
                <c:pt idx="7">
                  <c:v>ALK</c:v>
                </c:pt>
                <c:pt idx="8">
                  <c:v>THAL</c:v>
                </c:pt>
                <c:pt idx="9">
                  <c:v>LEN</c:v>
                </c:pt>
                <c:pt idx="10">
                  <c:v>POM</c:v>
                </c:pt>
                <c:pt idx="11">
                  <c:v>BTZ</c:v>
                </c:pt>
                <c:pt idx="12">
                  <c:v>CFZ</c:v>
                </c:pt>
                <c:pt idx="14">
                  <c:v>ALK</c:v>
                </c:pt>
                <c:pt idx="15">
                  <c:v>THAL</c:v>
                </c:pt>
                <c:pt idx="16">
                  <c:v>LEN</c:v>
                </c:pt>
                <c:pt idx="17">
                  <c:v>POM</c:v>
                </c:pt>
                <c:pt idx="18">
                  <c:v>BTZ</c:v>
                </c:pt>
                <c:pt idx="19">
                  <c:v>CFZ</c:v>
                </c:pt>
                <c:pt idx="21">
                  <c:v>ALK</c:v>
                </c:pt>
                <c:pt idx="22">
                  <c:v>THAL</c:v>
                </c:pt>
                <c:pt idx="23">
                  <c:v>LEN</c:v>
                </c:pt>
                <c:pt idx="24">
                  <c:v>POM</c:v>
                </c:pt>
                <c:pt idx="25">
                  <c:v>BTZ</c:v>
                </c:pt>
                <c:pt idx="26">
                  <c:v>CFZ</c:v>
                </c:pt>
              </c:strCache>
            </c:strRef>
          </c:cat>
          <c:val>
            <c:numRef>
              <c:f>Sheet1!$C$2:$C$28</c:f>
              <c:numCache>
                <c:formatCode>0</c:formatCode>
                <c:ptCount val="27"/>
                <c:pt idx="0">
                  <c:v>69</c:v>
                </c:pt>
                <c:pt idx="1">
                  <c:v>23</c:v>
                </c:pt>
                <c:pt idx="2">
                  <c:v>38</c:v>
                </c:pt>
                <c:pt idx="3">
                  <c:v>0</c:v>
                </c:pt>
                <c:pt idx="4">
                  <c:v>69</c:v>
                </c:pt>
                <c:pt idx="5">
                  <c:v>8</c:v>
                </c:pt>
                <c:pt idx="7">
                  <c:v>45</c:v>
                </c:pt>
                <c:pt idx="8">
                  <c:v>50</c:v>
                </c:pt>
                <c:pt idx="9">
                  <c:v>39</c:v>
                </c:pt>
                <c:pt idx="10">
                  <c:v>6</c:v>
                </c:pt>
                <c:pt idx="11">
                  <c:v>39</c:v>
                </c:pt>
                <c:pt idx="14">
                  <c:v>33</c:v>
                </c:pt>
                <c:pt idx="15">
                  <c:v>61</c:v>
                </c:pt>
                <c:pt idx="16">
                  <c:v>32</c:v>
                </c:pt>
                <c:pt idx="17">
                  <c:v>11</c:v>
                </c:pt>
                <c:pt idx="18">
                  <c:v>16</c:v>
                </c:pt>
                <c:pt idx="19">
                  <c:v>5</c:v>
                </c:pt>
                <c:pt idx="21">
                  <c:v>70</c:v>
                </c:pt>
                <c:pt idx="22">
                  <c:v>60</c:v>
                </c:pt>
                <c:pt idx="23">
                  <c:v>35</c:v>
                </c:pt>
                <c:pt idx="25">
                  <c:v>55</c:v>
                </c:pt>
                <c:pt idx="2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0226944"/>
        <c:axId val="119136256"/>
      </c:barChart>
      <c:catAx>
        <c:axId val="120226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2700000" vert="horz"/>
          <a:lstStyle/>
          <a:p>
            <a: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9136256"/>
        <c:crosses val="autoZero"/>
        <c:auto val="1"/>
        <c:lblAlgn val="ctr"/>
        <c:lblOffset val="100"/>
        <c:noMultiLvlLbl val="0"/>
      </c:catAx>
      <c:valAx>
        <c:axId val="119136256"/>
        <c:scaling>
          <c:orientation val="minMax"/>
          <c:max val="1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0226944"/>
        <c:crosses val="autoZero"/>
        <c:crossBetween val="between"/>
        <c:minorUnit val="20"/>
      </c:valAx>
    </c:plotArea>
    <c:legend>
      <c:legendPos val="t"/>
      <c:layout>
        <c:manualLayout>
          <c:xMode val="edge"/>
          <c:yMode val="edge"/>
          <c:x val="0.18218796320408087"/>
          <c:y val="1.4936540957865918E-2"/>
          <c:w val="0.63406921988337506"/>
          <c:h val="8.3114930015442762E-2"/>
        </c:manualLayout>
      </c:layout>
      <c:overlay val="0"/>
      <c:txPr>
        <a:bodyPr/>
        <a:lstStyle/>
        <a:p>
          <a:pPr>
            <a:defRPr sz="1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52E-2"/>
          <c:y val="0.21105482730870287"/>
          <c:w val="0.92956295394274235"/>
          <c:h val="0.61633333781340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Refractory</c:v>
                </c:pt>
              </c:strCache>
            </c:strRef>
          </c:tx>
          <c:spPr>
            <a:solidFill>
              <a:srgbClr val="A96100"/>
            </a:solidFill>
            <a:ln>
              <a:solidFill>
                <a:schemeClr val="tx2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Pt>
            <c:idx val="12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 w="952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7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 w="952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9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4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6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tx2"/>
                </a:bgClr>
              </a:patt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cat>
            <c:strRef>
              <c:f>Sheet1!$A$2:$A$28</c:f>
              <c:strCache>
                <c:ptCount val="27"/>
                <c:pt idx="0">
                  <c:v>ALK</c:v>
                </c:pt>
                <c:pt idx="1">
                  <c:v>THAL</c:v>
                </c:pt>
                <c:pt idx="2">
                  <c:v>LEN</c:v>
                </c:pt>
                <c:pt idx="3">
                  <c:v>POM</c:v>
                </c:pt>
                <c:pt idx="4">
                  <c:v>BTZ</c:v>
                </c:pt>
                <c:pt idx="5">
                  <c:v>CFZ</c:v>
                </c:pt>
                <c:pt idx="7">
                  <c:v>ALK</c:v>
                </c:pt>
                <c:pt idx="8">
                  <c:v>THAL</c:v>
                </c:pt>
                <c:pt idx="9">
                  <c:v>LEN</c:v>
                </c:pt>
                <c:pt idx="10">
                  <c:v>POM</c:v>
                </c:pt>
                <c:pt idx="11">
                  <c:v>BTZ</c:v>
                </c:pt>
                <c:pt idx="12">
                  <c:v>CFZ</c:v>
                </c:pt>
                <c:pt idx="14">
                  <c:v>ALK</c:v>
                </c:pt>
                <c:pt idx="15">
                  <c:v>THAL</c:v>
                </c:pt>
                <c:pt idx="16">
                  <c:v>LEN</c:v>
                </c:pt>
                <c:pt idx="17">
                  <c:v>POM</c:v>
                </c:pt>
                <c:pt idx="18">
                  <c:v>BTZ</c:v>
                </c:pt>
                <c:pt idx="19">
                  <c:v>CFZ</c:v>
                </c:pt>
                <c:pt idx="21">
                  <c:v>ALK</c:v>
                </c:pt>
                <c:pt idx="22">
                  <c:v>THAL</c:v>
                </c:pt>
                <c:pt idx="23">
                  <c:v>LEN</c:v>
                </c:pt>
                <c:pt idx="24">
                  <c:v>POM</c:v>
                </c:pt>
                <c:pt idx="25">
                  <c:v>BTZ</c:v>
                </c:pt>
                <c:pt idx="26">
                  <c:v>CFZ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 formatCode="0">
                  <c:v>23</c:v>
                </c:pt>
                <c:pt idx="2" formatCode="0">
                  <c:v>62</c:v>
                </c:pt>
                <c:pt idx="3" formatCode="0">
                  <c:v>0</c:v>
                </c:pt>
                <c:pt idx="4" formatCode="0">
                  <c:v>31</c:v>
                </c:pt>
                <c:pt idx="5" formatCode="0">
                  <c:v>0</c:v>
                </c:pt>
                <c:pt idx="7" formatCode="0">
                  <c:v>44</c:v>
                </c:pt>
                <c:pt idx="9" formatCode="0">
                  <c:v>61</c:v>
                </c:pt>
                <c:pt idx="10" formatCode="0">
                  <c:v>0</c:v>
                </c:pt>
                <c:pt idx="11" formatCode="0">
                  <c:v>61</c:v>
                </c:pt>
                <c:pt idx="12" formatCode="0">
                  <c:v>22</c:v>
                </c:pt>
                <c:pt idx="14" formatCode="0">
                  <c:v>39</c:v>
                </c:pt>
                <c:pt idx="16" formatCode="0">
                  <c:v>56</c:v>
                </c:pt>
                <c:pt idx="17" formatCode="0">
                  <c:v>6</c:v>
                </c:pt>
                <c:pt idx="18" formatCode="0">
                  <c:v>67</c:v>
                </c:pt>
                <c:pt idx="19" formatCode="0">
                  <c:v>28</c:v>
                </c:pt>
                <c:pt idx="21" formatCode="0">
                  <c:v>20</c:v>
                </c:pt>
                <c:pt idx="23" formatCode="0">
                  <c:v>55</c:v>
                </c:pt>
                <c:pt idx="24" formatCode="0">
                  <c:v>25</c:v>
                </c:pt>
                <c:pt idx="25" formatCode="0">
                  <c:v>35</c:v>
                </c:pt>
                <c:pt idx="26" formatCode="0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Prior Treatment Exposure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Pt>
            <c:idx val="5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0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7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19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dPt>
            <c:idx val="26"/>
            <c:invertIfNegative val="0"/>
            <c:bubble3D val="0"/>
            <c:spPr>
              <a:pattFill prst="wdUpDiag">
                <a:fgClr>
                  <a:schemeClr val="tx1"/>
                </a:fgClr>
                <a:bgClr>
                  <a:schemeClr val="accent1"/>
                </a:bgClr>
              </a:pattFill>
              <a:ln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/>
            </c:spPr>
          </c:dPt>
          <c:cat>
            <c:strRef>
              <c:f>Sheet1!$A$2:$A$28</c:f>
              <c:strCache>
                <c:ptCount val="27"/>
                <c:pt idx="0">
                  <c:v>ALK</c:v>
                </c:pt>
                <c:pt idx="1">
                  <c:v>THAL</c:v>
                </c:pt>
                <c:pt idx="2">
                  <c:v>LEN</c:v>
                </c:pt>
                <c:pt idx="3">
                  <c:v>POM</c:v>
                </c:pt>
                <c:pt idx="4">
                  <c:v>BTZ</c:v>
                </c:pt>
                <c:pt idx="5">
                  <c:v>CFZ</c:v>
                </c:pt>
                <c:pt idx="7">
                  <c:v>ALK</c:v>
                </c:pt>
                <c:pt idx="8">
                  <c:v>THAL</c:v>
                </c:pt>
                <c:pt idx="9">
                  <c:v>LEN</c:v>
                </c:pt>
                <c:pt idx="10">
                  <c:v>POM</c:v>
                </c:pt>
                <c:pt idx="11">
                  <c:v>BTZ</c:v>
                </c:pt>
                <c:pt idx="12">
                  <c:v>CFZ</c:v>
                </c:pt>
                <c:pt idx="14">
                  <c:v>ALK</c:v>
                </c:pt>
                <c:pt idx="15">
                  <c:v>THAL</c:v>
                </c:pt>
                <c:pt idx="16">
                  <c:v>LEN</c:v>
                </c:pt>
                <c:pt idx="17">
                  <c:v>POM</c:v>
                </c:pt>
                <c:pt idx="18">
                  <c:v>BTZ</c:v>
                </c:pt>
                <c:pt idx="19">
                  <c:v>CFZ</c:v>
                </c:pt>
                <c:pt idx="21">
                  <c:v>ALK</c:v>
                </c:pt>
                <c:pt idx="22">
                  <c:v>THAL</c:v>
                </c:pt>
                <c:pt idx="23">
                  <c:v>LEN</c:v>
                </c:pt>
                <c:pt idx="24">
                  <c:v>POM</c:v>
                </c:pt>
                <c:pt idx="25">
                  <c:v>BTZ</c:v>
                </c:pt>
                <c:pt idx="26">
                  <c:v>CFZ</c:v>
                </c:pt>
              </c:strCache>
            </c:strRef>
          </c:cat>
          <c:val>
            <c:numRef>
              <c:f>Sheet1!$C$2:$C$28</c:f>
              <c:numCache>
                <c:formatCode>0</c:formatCode>
                <c:ptCount val="27"/>
                <c:pt idx="0">
                  <c:v>69</c:v>
                </c:pt>
                <c:pt idx="1">
                  <c:v>23</c:v>
                </c:pt>
                <c:pt idx="2">
                  <c:v>38</c:v>
                </c:pt>
                <c:pt idx="3">
                  <c:v>0</c:v>
                </c:pt>
                <c:pt idx="4">
                  <c:v>69</c:v>
                </c:pt>
                <c:pt idx="5">
                  <c:v>8</c:v>
                </c:pt>
                <c:pt idx="7">
                  <c:v>45</c:v>
                </c:pt>
                <c:pt idx="8">
                  <c:v>50</c:v>
                </c:pt>
                <c:pt idx="9">
                  <c:v>39</c:v>
                </c:pt>
                <c:pt idx="10">
                  <c:v>6</c:v>
                </c:pt>
                <c:pt idx="11">
                  <c:v>39</c:v>
                </c:pt>
                <c:pt idx="14">
                  <c:v>33</c:v>
                </c:pt>
                <c:pt idx="15">
                  <c:v>61</c:v>
                </c:pt>
                <c:pt idx="16">
                  <c:v>32</c:v>
                </c:pt>
                <c:pt idx="17">
                  <c:v>11</c:v>
                </c:pt>
                <c:pt idx="18">
                  <c:v>16</c:v>
                </c:pt>
                <c:pt idx="19">
                  <c:v>5</c:v>
                </c:pt>
                <c:pt idx="21">
                  <c:v>70</c:v>
                </c:pt>
                <c:pt idx="22">
                  <c:v>60</c:v>
                </c:pt>
                <c:pt idx="23">
                  <c:v>35</c:v>
                </c:pt>
                <c:pt idx="25">
                  <c:v>55</c:v>
                </c:pt>
                <c:pt idx="2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9237632"/>
        <c:axId val="119247616"/>
      </c:barChart>
      <c:catAx>
        <c:axId val="119237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2700000" vert="horz"/>
          <a:lstStyle/>
          <a:p>
            <a: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9247616"/>
        <c:crosses val="autoZero"/>
        <c:auto val="1"/>
        <c:lblAlgn val="ctr"/>
        <c:lblOffset val="100"/>
        <c:noMultiLvlLbl val="0"/>
      </c:catAx>
      <c:valAx>
        <c:axId val="119247616"/>
        <c:scaling>
          <c:orientation val="minMax"/>
          <c:max val="1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9237632"/>
        <c:crosses val="autoZero"/>
        <c:crossBetween val="between"/>
        <c:minorUnit val="20"/>
      </c:valAx>
    </c:plotArea>
    <c:legend>
      <c:legendPos val="t"/>
      <c:layout>
        <c:manualLayout>
          <c:xMode val="edge"/>
          <c:yMode val="edge"/>
          <c:x val="0.18218796320408087"/>
          <c:y val="1.4936540957865917E-2"/>
          <c:w val="0.63406921988337528"/>
          <c:h val="8.3114930015442748E-2"/>
        </c:manualLayout>
      </c:layout>
      <c:overlay val="0"/>
      <c:txPr>
        <a:bodyPr/>
        <a:lstStyle/>
        <a:p>
          <a:pPr>
            <a:defRPr sz="1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0.16913082199581367"/>
          <c:w val="0.74360464818999672"/>
          <c:h val="0.658257343126290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6%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5%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Cohort 1
(n = 13)</c:v>
                </c:pt>
                <c:pt idx="1">
                  <c:v>Cohort 2
(n = 18)</c:v>
                </c:pt>
                <c:pt idx="2">
                  <c:v>Cohort 3
(n = 18)</c:v>
                </c:pt>
                <c:pt idx="3">
                  <c:v>Cohort 4
(n = 20)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1">
                  <c:v>6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</c:v>
                </c:pt>
              </c:strCache>
            </c:strRef>
          </c:tx>
          <c:spPr>
            <a:solidFill>
              <a:srgbClr val="0066FF"/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8%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20%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Cohort 1
(n = 13)</c:v>
                </c:pt>
                <c:pt idx="1">
                  <c:v>Cohort 2
(n = 18)</c:v>
                </c:pt>
                <c:pt idx="2">
                  <c:v>Cohort 3
(n = 18)</c:v>
                </c:pt>
                <c:pt idx="3">
                  <c:v>Cohort 4
(n = 20)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8</c:v>
                </c:pt>
                <c:pt idx="1">
                  <c:v>0</c:v>
                </c:pt>
                <c:pt idx="3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 ≥4 Cycles</c:v>
                </c:pt>
              </c:strCache>
            </c:strRef>
          </c:tx>
          <c:spPr>
            <a:solidFill>
              <a:srgbClr val="FFB547"/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8%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22%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33%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</a:rPr>
                      <a:t>25%</a:t>
                    </a:r>
                    <a:endParaRPr lang="en-US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Cohort 1
(n = 13)</c:v>
                </c:pt>
                <c:pt idx="1">
                  <c:v>Cohort 2
(n = 18)</c:v>
                </c:pt>
                <c:pt idx="2">
                  <c:v>Cohort 3
(n = 18)</c:v>
                </c:pt>
                <c:pt idx="3">
                  <c:v>Cohort 4
(n = 20)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8</c:v>
                </c:pt>
                <c:pt idx="1">
                  <c:v>22</c:v>
                </c:pt>
                <c:pt idx="2">
                  <c:v>33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23432960"/>
        <c:axId val="123434496"/>
      </c:barChart>
      <c:catAx>
        <c:axId val="123432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23434496"/>
        <c:crosses val="autoZero"/>
        <c:auto val="1"/>
        <c:lblAlgn val="ctr"/>
        <c:lblOffset val="100"/>
        <c:noMultiLvlLbl val="0"/>
      </c:catAx>
      <c:valAx>
        <c:axId val="123434496"/>
        <c:scaling>
          <c:orientation val="minMax"/>
          <c:max val="5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3432960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.76420303444671223"/>
          <c:y val="0.2226044427655979"/>
          <c:w val="0.20480387348374285"/>
          <c:h val="0.24934479004632806"/>
        </c:manualLayout>
      </c:layout>
      <c:overlay val="0"/>
      <c:txPr>
        <a:bodyPr/>
        <a:lstStyle/>
        <a:p>
          <a:pPr>
            <a:defRPr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3.437500000000001E-2"/>
          <c:w val="0.92956295394274313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0.0</c:formatCode>
                <c:ptCount val="8"/>
                <c:pt idx="1">
                  <c:v>5</c:v>
                </c:pt>
                <c:pt idx="4">
                  <c:v>5</c:v>
                </c:pt>
                <c:pt idx="7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0</c:v>
                </c:pt>
                <c:pt idx="4">
                  <c:v>10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7024128"/>
        <c:axId val="38031744"/>
      </c:barChart>
      <c:catAx>
        <c:axId val="37024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rgbClr val="000066"/>
                </a:solidFill>
              </a:defRPr>
            </a:pPr>
            <a:endParaRPr lang="en-US"/>
          </a:p>
        </c:txPr>
        <c:crossAx val="38031744"/>
        <c:crosses val="autoZero"/>
        <c:auto val="1"/>
        <c:lblAlgn val="ctr"/>
        <c:lblOffset val="500"/>
        <c:noMultiLvlLbl val="0"/>
      </c:catAx>
      <c:valAx>
        <c:axId val="38031744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rgbClr val="000066"/>
                </a:solidFill>
              </a:defRPr>
            </a:pPr>
            <a:endParaRPr lang="en-US"/>
          </a:p>
        </c:txPr>
        <c:crossAx val="37024128"/>
        <c:crosses val="autoZero"/>
        <c:crossBetween val="between"/>
        <c:minorUnit val="20"/>
      </c:valAx>
    </c:plotArea>
    <c:legend>
      <c:legendPos val="tr"/>
      <c:layout/>
      <c:overlay val="1"/>
    </c:legend>
    <c:plotVisOnly val="1"/>
    <c:dispBlanksAs val="gap"/>
    <c:showDLblsOverMax val="0"/>
  </c:chart>
  <c:txPr>
    <a:bodyPr/>
    <a:lstStyle/>
    <a:p>
      <a:pPr>
        <a:defRPr sz="1400" b="1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33383669507123"/>
          <c:y val="2.3824365704286976E-2"/>
          <c:w val="0.92956295394274313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4.3</c:v>
                </c:pt>
                <c:pt idx="3" formatCode="0.0">
                  <c:v>8.7000000000000011</c:v>
                </c:pt>
                <c:pt idx="6" formatCode="0.0">
                  <c:v>15.9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0.0">
                  <c:v>2.9</c:v>
                </c:pt>
                <c:pt idx="3" formatCode="0.0">
                  <c:v>14.5</c:v>
                </c:pt>
                <c:pt idx="6" formatCode="0.0">
                  <c:v>13.1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95527680"/>
        <c:axId val="95529600"/>
      </c:barChart>
      <c:catAx>
        <c:axId val="955276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rgbClr val="003479"/>
            </a:solidFill>
          </a:ln>
        </c:spPr>
        <c:crossAx val="95529600"/>
        <c:crosses val="autoZero"/>
        <c:auto val="1"/>
        <c:lblAlgn val="ctr"/>
        <c:lblOffset val="500"/>
        <c:noMultiLvlLbl val="0"/>
      </c:catAx>
      <c:valAx>
        <c:axId val="95529600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003479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5527680"/>
        <c:crosses val="autoZero"/>
        <c:crossBetween val="between"/>
        <c:minorUnit val="20"/>
      </c:valAx>
    </c:plotArea>
    <c:plotVisOnly val="1"/>
    <c:dispBlanksAs val="gap"/>
    <c:showDLblsOverMax val="0"/>
  </c:chart>
  <c:txPr>
    <a:bodyPr/>
    <a:lstStyle/>
    <a:p>
      <a:pPr>
        <a:defRPr sz="1400" b="1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3.437500000000001E-2"/>
          <c:w val="0.92956295394274269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0</c:v>
                </c:pt>
                <c:pt idx="3" formatCode="0.0">
                  <c:v>0</c:v>
                </c:pt>
                <c:pt idx="6" formatCode="0.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0.0">
                  <c:v>20.3</c:v>
                </c:pt>
                <c:pt idx="3" formatCode="0.0">
                  <c:v>23.2</c:v>
                </c:pt>
                <c:pt idx="6" formatCode="0.0">
                  <c:v>24.6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2848256"/>
        <c:axId val="132874624"/>
      </c:barChart>
      <c:catAx>
        <c:axId val="1328482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rgbClr val="003479"/>
            </a:solidFill>
          </a:ln>
        </c:spPr>
        <c:txPr>
          <a:bodyPr/>
          <a:lstStyle/>
          <a:p>
            <a:pPr>
              <a:defRPr sz="1400">
                <a:solidFill>
                  <a:srgbClr val="000066"/>
                </a:solidFill>
              </a:defRPr>
            </a:pPr>
            <a:endParaRPr lang="en-US"/>
          </a:p>
        </c:txPr>
        <c:crossAx val="132874624"/>
        <c:crosses val="autoZero"/>
        <c:auto val="1"/>
        <c:lblAlgn val="ctr"/>
        <c:lblOffset val="150"/>
        <c:noMultiLvlLbl val="0"/>
      </c:catAx>
      <c:valAx>
        <c:axId val="132874624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ln>
            <a:solidFill>
              <a:srgbClr val="003479"/>
            </a:solidFill>
          </a:ln>
        </c:spPr>
        <c:crossAx val="132848256"/>
        <c:crosses val="autoZero"/>
        <c:crossBetween val="between"/>
        <c:minorUnit val="20"/>
      </c:valAx>
    </c:plotArea>
    <c:plotVisOnly val="1"/>
    <c:dispBlanksAs val="gap"/>
    <c:showDLblsOverMax val="0"/>
  </c:chart>
  <c:txPr>
    <a:bodyPr/>
    <a:lstStyle/>
    <a:p>
      <a:pPr>
        <a:defRPr sz="12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3.437500000000001E-2"/>
          <c:w val="0.92956295394274269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0</c:v>
                </c:pt>
                <c:pt idx="3" formatCode="0.0">
                  <c:v>4.3</c:v>
                </c:pt>
                <c:pt idx="6" formatCode="0.0">
                  <c:v>1.4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 formatCode="0.0">
                  <c:v>34.800000000000004</c:v>
                </c:pt>
                <c:pt idx="3" formatCode="0.0">
                  <c:v>37.700000000000003</c:v>
                </c:pt>
                <c:pt idx="6" formatCode="0.0">
                  <c:v>50.8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3010176"/>
        <c:axId val="133011712"/>
      </c:barChart>
      <c:catAx>
        <c:axId val="1330101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rgbClr val="003479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33011712"/>
        <c:crosses val="autoZero"/>
        <c:auto val="1"/>
        <c:lblAlgn val="ctr"/>
        <c:lblOffset val="150"/>
        <c:noMultiLvlLbl val="0"/>
      </c:catAx>
      <c:valAx>
        <c:axId val="133011712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ln>
            <a:solidFill>
              <a:srgbClr val="003479"/>
            </a:solidFill>
          </a:ln>
        </c:spPr>
        <c:crossAx val="133010176"/>
        <c:crosses val="autoZero"/>
        <c:crossBetween val="between"/>
        <c:minorUnit val="20"/>
      </c:valAx>
    </c:plotArea>
    <c:plotVisOnly val="1"/>
    <c:dispBlanksAs val="gap"/>
    <c:showDLblsOverMax val="0"/>
  </c:chart>
  <c:txPr>
    <a:bodyPr/>
    <a:lstStyle/>
    <a:p>
      <a:pPr>
        <a:defRPr sz="12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3.437500000000001E-2"/>
          <c:w val="0.92956295394274269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0.0</c:formatCode>
                <c:ptCount val="8"/>
                <c:pt idx="1">
                  <c:v>0</c:v>
                </c:pt>
                <c:pt idx="4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10</c:v>
                </c:pt>
                <c:pt idx="4">
                  <c:v>20</c:v>
                </c:pt>
                <c:pt idx="7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32815872"/>
        <c:axId val="132829952"/>
      </c:barChart>
      <c:catAx>
        <c:axId val="13281587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en-US"/>
          </a:p>
        </c:txPr>
        <c:crossAx val="132829952"/>
        <c:crosses val="autoZero"/>
        <c:auto val="1"/>
        <c:lblAlgn val="ctr"/>
        <c:lblOffset val="150"/>
        <c:noMultiLvlLbl val="0"/>
      </c:catAx>
      <c:valAx>
        <c:axId val="132829952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132815872"/>
        <c:crosses val="autoZero"/>
        <c:crossBetween val="between"/>
        <c:minorUnit val="20"/>
      </c:valAx>
      <c:spPr>
        <a:ln>
          <a:noFill/>
        </a:ln>
      </c:spPr>
    </c:plotArea>
    <c:legend>
      <c:legendPos val="tr"/>
      <c:layout/>
      <c:overlay val="1"/>
      <c:txPr>
        <a:bodyPr/>
        <a:lstStyle/>
        <a:p>
          <a:pPr>
            <a:defRPr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7708574479391E-2"/>
          <c:y val="3.437500000000001E-2"/>
          <c:w val="0.92956295394274269"/>
          <c:h val="0.880770669291338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 3-5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Sheet1!$B$2:$B$9</c:f>
              <c:numCache>
                <c:formatCode>0.0</c:formatCode>
                <c:ptCount val="8"/>
                <c:pt idx="1">
                  <c:v>0</c:v>
                </c:pt>
                <c:pt idx="4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Grades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All</c:v>
                </c:pt>
                <c:pt idx="1">
                  <c:v>Cohort 4</c:v>
                </c:pt>
                <c:pt idx="3">
                  <c:v>All</c:v>
                </c:pt>
                <c:pt idx="4">
                  <c:v>Cohort 4</c:v>
                </c:pt>
                <c:pt idx="6">
                  <c:v>All</c:v>
                </c:pt>
                <c:pt idx="7">
                  <c:v>Cohort 4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20</c:v>
                </c:pt>
                <c:pt idx="4">
                  <c:v>40</c:v>
                </c:pt>
                <c:pt idx="7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32490368"/>
        <c:axId val="132491904"/>
      </c:barChart>
      <c:catAx>
        <c:axId val="1324903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en-US"/>
          </a:p>
        </c:txPr>
        <c:crossAx val="132491904"/>
        <c:crosses val="autoZero"/>
        <c:auto val="1"/>
        <c:lblAlgn val="ctr"/>
        <c:lblOffset val="150"/>
        <c:noMultiLvlLbl val="0"/>
      </c:catAx>
      <c:valAx>
        <c:axId val="132491904"/>
        <c:scaling>
          <c:orientation val="minMax"/>
          <c:max val="100"/>
          <c:min val="0"/>
        </c:scaling>
        <c:delete val="0"/>
        <c:axPos val="b"/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132490368"/>
        <c:crosses val="autoZero"/>
        <c:crossBetween val="between"/>
        <c:minorUnit val="20"/>
      </c:valAx>
    </c:plotArea>
    <c:plotVisOnly val="1"/>
    <c:dispBlanksAs val="gap"/>
    <c:showDLblsOverMax val="0"/>
  </c:chart>
  <c:txPr>
    <a:bodyPr/>
    <a:lstStyle/>
    <a:p>
      <a:pPr>
        <a:defRPr sz="1200" b="1" baseline="0">
          <a:solidFill>
            <a:schemeClr val="bg2"/>
          </a:solidFill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2290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030" y="1"/>
            <a:ext cx="3042290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1197C59-186B-49D3-8B9A-128914F4F9DD}" type="datetime8">
              <a:rPr lang="en-GB"/>
              <a:pPr/>
              <a:t>06/12/2014 22:08</a:t>
            </a:fld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9669"/>
            <a:ext cx="3042290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030" y="8839669"/>
            <a:ext cx="3042290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801420B-A259-440B-91CE-1E62EBCD8C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288" y="255588"/>
            <a:ext cx="3922712" cy="2941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249" y="3358339"/>
            <a:ext cx="6547430" cy="54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1271"/>
            <a:ext cx="3042290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fld id="{FED13BBB-D318-4230-A9E3-8C2A2E4F3973}" type="datetime8">
              <a:rPr lang="en-GB"/>
              <a:pPr/>
              <a:t>06/12/2014 22:08</a:t>
            </a:fld>
            <a:endParaRPr lang="en-GB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638" y="8841271"/>
            <a:ext cx="3042288" cy="46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3" rIns="92685" bIns="4634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/>
            </a:lvl1pPr>
          </a:lstStyle>
          <a:p>
            <a:fld id="{66904992-98B2-43EF-8AFA-B426A3D09A69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41507" name="Text Box 2051"/>
          <p:cNvSpPr txBox="1">
            <a:spLocks noChangeArrowheads="1"/>
          </p:cNvSpPr>
          <p:nvPr/>
        </p:nvSpPr>
        <p:spPr bwMode="auto">
          <a:xfrm>
            <a:off x="4202635" y="2968989"/>
            <a:ext cx="778092" cy="30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85" tIns="46343" rIns="92685" bIns="46343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B50A4"/>
                </a:solidFill>
                <a:latin typeface="Arial Narrow" pitchFamily="34" charset="0"/>
              </a:rPr>
              <a:t>Slide </a:t>
            </a:r>
            <a:fld id="{37D24B2B-0DA7-483B-A26D-964E1FBF1EB2}" type="slidenum">
              <a:rPr lang="en-US" sz="1400" b="1">
                <a:solidFill>
                  <a:srgbClr val="0B50A4"/>
                </a:solidFill>
                <a:latin typeface="Arial Narrow" pitchFamily="34" charset="0"/>
              </a:rPr>
              <a:pPr eaLnBrk="0" hangingPunct="0"/>
              <a:t>‹#›</a:t>
            </a:fld>
            <a:endParaRPr lang="en-US" sz="1400" b="1" dirty="0">
              <a:solidFill>
                <a:srgbClr val="0B50A4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18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5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indent="-114300" algn="l" rtl="0" eaLnBrk="0" fontAlgn="base" hangingPunct="0">
      <a:spcBef>
        <a:spcPct val="30000"/>
      </a:spcBef>
      <a:spcAft>
        <a:spcPct val="0"/>
      </a:spcAft>
      <a:buFont typeface="Times New Roman" pitchFamily="18" charset="0"/>
      <a:buChar char="–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288" y="255588"/>
            <a:ext cx="3922712" cy="2941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>
                <a:solidFill>
                  <a:srgbClr val="000000"/>
                </a:solidFill>
              </a:rPr>
              <a:pPr/>
              <a:t>06/12/2014 22:08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99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79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79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13:05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38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43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16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13:22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13:56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79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01:43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78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AB9-66D9-4025-A64F-F9E4B8A59D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3808" y="931180"/>
            <a:ext cx="4150875" cy="31900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713" tIns="41856" rIns="83713" bIns="41856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71056" y="4429716"/>
            <a:ext cx="4883550" cy="353965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/>
          <a:lstStyle/>
          <a:p>
            <a:pPr marL="78481" indent="-78481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62725" algn="l"/>
                <a:tab pos="1325451" algn="l"/>
                <a:tab pos="1988176" algn="l"/>
                <a:tab pos="2650902" algn="l"/>
                <a:tab pos="3313627" algn="l"/>
                <a:tab pos="3976353" algn="l"/>
                <a:tab pos="4639078" algn="l"/>
              </a:tabLst>
            </a:pPr>
            <a:endParaRPr lang="en-GB" sz="1300" b="0" dirty="0">
              <a:latin typeface="Arial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7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07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21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12:25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4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4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61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D13BBB-D318-4230-A9E3-8C2A2E4F3973}" type="datetime8">
              <a:rPr lang="en-GB" smtClean="0"/>
              <a:pPr/>
              <a:t>07/12/2014 01:42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04992-98B2-43EF-8AFA-B426A3D09A6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79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3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3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1800" b="0">
                <a:solidFill>
                  <a:schemeClr val="bg2"/>
                </a:solidFill>
              </a:defRPr>
            </a:lvl2pPr>
            <a:lvl3pPr>
              <a:defRPr sz="1600" b="0">
                <a:solidFill>
                  <a:schemeClr val="bg2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3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1800" b="0">
                <a:solidFill>
                  <a:schemeClr val="bg2"/>
                </a:solidFill>
              </a:defRPr>
            </a:lvl2pPr>
            <a:lvl3pPr>
              <a:defRPr sz="1600" b="0">
                <a:solidFill>
                  <a:schemeClr val="bg2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336699"/>
                </a:solidFill>
              </a:defRPr>
            </a:lvl1pPr>
            <a:lvl2pPr>
              <a:defRPr sz="2000" b="0">
                <a:solidFill>
                  <a:srgbClr val="336699"/>
                </a:solidFill>
              </a:defRPr>
            </a:lvl2pPr>
            <a:lvl3pPr>
              <a:defRPr sz="1800" b="0">
                <a:solidFill>
                  <a:srgbClr val="336699"/>
                </a:solidFill>
              </a:defRPr>
            </a:lvl3pPr>
            <a:lvl4pPr>
              <a:defRPr sz="1600" b="0">
                <a:solidFill>
                  <a:srgbClr val="336699"/>
                </a:solidFill>
              </a:defRPr>
            </a:lvl4pPr>
            <a:lvl5pPr>
              <a:defRPr sz="1600" b="0">
                <a:solidFill>
                  <a:srgbClr val="3366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3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8563" y="1603375"/>
            <a:ext cx="6745287" cy="127635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085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1738" y="3222625"/>
            <a:ext cx="6740525" cy="1752600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022350" indent="-215900">
              <a:buFont typeface="Arial" pitchFamily="34" charset="0"/>
              <a:buChar char="•"/>
              <a:defRPr lang="en-US" sz="2000" b="0" dirty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defRPr lang="en-US" sz="2000" b="1" dirty="0" smtClean="0">
                <a:solidFill>
                  <a:schemeClr val="bg2"/>
                </a:solidFill>
                <a:latin typeface="+mn-lt"/>
              </a:defRPr>
            </a:lvl4pPr>
            <a:lvl5pPr marL="1143000" indent="-228600">
              <a:defRPr lang="en-US" sz="2000" b="1" dirty="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5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397000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1800" b="0">
                <a:solidFill>
                  <a:schemeClr val="bg2"/>
                </a:solidFill>
              </a:defRPr>
            </a:lvl2pPr>
            <a:lvl3pPr>
              <a:defRPr sz="1600" b="0">
                <a:solidFill>
                  <a:schemeClr val="bg2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82047" y="1385627"/>
            <a:ext cx="4024312" cy="4886325"/>
          </a:xfr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1800" b="0">
                <a:solidFill>
                  <a:schemeClr val="bg2"/>
                </a:solidFill>
              </a:defRPr>
            </a:lvl2pPr>
            <a:lvl3pPr>
              <a:defRPr sz="1600" b="0">
                <a:solidFill>
                  <a:schemeClr val="bg2"/>
                </a:solidFill>
              </a:defRPr>
            </a:lvl3pPr>
            <a:lvl4pPr>
              <a:defRPr sz="1800" b="0">
                <a:solidFill>
                  <a:schemeClr val="bg2"/>
                </a:solidFill>
                <a:effectLst/>
                <a:latin typeface="+mj-lt"/>
              </a:defRPr>
            </a:lvl4pPr>
            <a:lvl5pPr>
              <a:defRPr sz="1800" b="0">
                <a:solidFill>
                  <a:schemeClr val="bg2"/>
                </a:solidFill>
                <a:effectLst/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552734" y="81888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397001"/>
            <a:ext cx="8018462" cy="47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1140" y="6562262"/>
            <a:ext cx="2133600" cy="290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DF0245-2CA1-6445-9E71-A40071F65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604084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  <a:latin typeface="Arial" panose="020B0604020202020204" pitchFamily="34" charset="0"/>
              </a:rPr>
              <a:t>ASH 2014, PCYC-1111,</a:t>
            </a:r>
            <a:r>
              <a:rPr lang="en-US" sz="1050" baseline="0" dirty="0" smtClean="0">
                <a:solidFill>
                  <a:schemeClr val="bg2"/>
                </a:solidFill>
                <a:latin typeface="Arial" panose="020B0604020202020204" pitchFamily="34" charset="0"/>
              </a:rPr>
              <a:t> Vij R, et al.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552734" y="1206"/>
            <a:ext cx="804535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4" r:id="rId3"/>
    <p:sldLayoutId id="2147483658" r:id="rId4"/>
    <p:sldLayoutId id="2147483656" r:id="rId5"/>
    <p:sldLayoutId id="2147483657" r:id="rId6"/>
    <p:sldLayoutId id="2147483681" r:id="rId7"/>
    <p:sldLayoutId id="2147483682" r:id="rId8"/>
    <p:sldLayoutId id="2147483683" r:id="rId9"/>
    <p:sldLayoutId id="2147483684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25000"/>
        <a:buFont typeface="Arial" panose="020B0604020202020204" pitchFamily="34" charset="0"/>
        <a:buChar char="•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25000"/>
        <a:buFont typeface="Lucida Grande"/>
        <a:buChar char="–"/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ts val="0"/>
        </a:spcBef>
        <a:spcAft>
          <a:spcPts val="600"/>
        </a:spcAft>
        <a:buClr>
          <a:srgbClr val="F09828"/>
        </a:buClr>
        <a:buSzPct val="125000"/>
        <a:buFont typeface="Wingdings" charset="2"/>
        <a:buChar char="§"/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C5C8A"/>
        </a:buClr>
        <a:buChar char="»"/>
        <a:defRPr sz="2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8582" y="1226402"/>
            <a:ext cx="8234363" cy="1707730"/>
          </a:xfrm>
        </p:spPr>
        <p:txBody>
          <a:bodyPr anchor="ctr">
            <a:noAutofit/>
          </a:bodyPr>
          <a:lstStyle/>
          <a:p>
            <a:r>
              <a:rPr lang="en-US" dirty="0" err="1"/>
              <a:t>Ibrutinib</a:t>
            </a:r>
            <a:r>
              <a:rPr lang="en-US" dirty="0"/>
              <a:t>, Single Agent or in Combination </a:t>
            </a:r>
            <a:r>
              <a:rPr lang="en-US" dirty="0" smtClean="0"/>
              <a:t>With </a:t>
            </a:r>
            <a:r>
              <a:rPr lang="en-US" dirty="0"/>
              <a:t>Dexamethasone, in Patients </a:t>
            </a:r>
            <a:r>
              <a:rPr lang="en-US" dirty="0" smtClean="0"/>
              <a:t>With Relapsed </a:t>
            </a:r>
            <a:r>
              <a:rPr lang="en-US" dirty="0"/>
              <a:t>or Relapsed/Refractory </a:t>
            </a:r>
            <a:r>
              <a:rPr lang="en-US" dirty="0" smtClean="0"/>
              <a:t>Multiple </a:t>
            </a:r>
            <a:r>
              <a:rPr lang="en-US" dirty="0"/>
              <a:t>Myeloma (MM): </a:t>
            </a:r>
            <a:r>
              <a:rPr lang="en-US" dirty="0" smtClean="0"/>
              <a:t>Preliminary </a:t>
            </a:r>
            <a:r>
              <a:rPr lang="en-US" dirty="0"/>
              <a:t>Phase </a:t>
            </a:r>
            <a:r>
              <a:rPr lang="en-US" dirty="0" smtClean="0"/>
              <a:t>2 </a:t>
            </a:r>
            <a:r>
              <a:rPr lang="en-US" dirty="0"/>
              <a:t>Results</a:t>
            </a:r>
            <a:endParaRPr lang="en-US" dirty="0">
              <a:solidFill>
                <a:srgbClr val="336699"/>
              </a:solidFill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8145" y="4698951"/>
            <a:ext cx="7703127" cy="14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spcAft>
                <a:spcPts val="600"/>
              </a:spcAft>
              <a:buClr>
                <a:srgbClr val="0098AA">
                  <a:lumMod val="75000"/>
                </a:srgbClr>
              </a:buClr>
              <a:buSzPct val="125000"/>
            </a:pPr>
            <a:r>
              <a:rPr lang="en-US" b="1" kern="0" dirty="0" err="1" smtClean="0">
                <a:latin typeface="Arial" panose="020B0604020202020204" pitchFamily="34" charset="0"/>
              </a:rPr>
              <a:t>Vij</a:t>
            </a:r>
            <a:r>
              <a:rPr lang="en-US" b="1" kern="0" dirty="0" smtClean="0">
                <a:latin typeface="Arial" panose="020B0604020202020204" pitchFamily="34" charset="0"/>
              </a:rPr>
              <a:t> R, Huff</a:t>
            </a:r>
            <a:r>
              <a:rPr lang="en-US" b="1" kern="0" baseline="30000" dirty="0" smtClean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CA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Bensinger</a:t>
            </a:r>
            <a:r>
              <a:rPr lang="en-US" b="1" kern="0" baseline="30000" dirty="0" smtClean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WI</a:t>
            </a:r>
            <a:r>
              <a:rPr lang="en-US" b="1" kern="0" dirty="0" smtClean="0">
                <a:latin typeface="Arial" panose="020B0604020202020204" pitchFamily="34" charset="0"/>
              </a:rPr>
              <a:t>, Siegel</a:t>
            </a:r>
            <a:r>
              <a:rPr lang="en-US" b="1" kern="0" baseline="30000" dirty="0" smtClean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DS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Jagannath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S</a:t>
            </a:r>
            <a:r>
              <a:rPr lang="en-US" b="1" kern="0" dirty="0" smtClean="0">
                <a:latin typeface="Arial" panose="020B0604020202020204" pitchFamily="34" charset="0"/>
              </a:rPr>
              <a:t>,</a:t>
            </a:r>
            <a:r>
              <a:rPr lang="en-US" b="1" kern="0" dirty="0">
                <a:latin typeface="Arial" panose="020B0604020202020204" pitchFamily="34" charset="0"/>
              </a:rPr>
              <a:t> </a:t>
            </a:r>
            <a:r>
              <a:rPr lang="en-US" b="1" kern="0" dirty="0" err="1" smtClean="0">
                <a:latin typeface="Arial" panose="020B0604020202020204" pitchFamily="34" charset="0"/>
              </a:rPr>
              <a:t>Berdeja</a:t>
            </a:r>
            <a:r>
              <a:rPr lang="en-US" b="1" kern="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JG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Lendvai</a:t>
            </a:r>
            <a:r>
              <a:rPr lang="en-US" b="1" kern="0" dirty="0" smtClean="0">
                <a:latin typeface="Arial" panose="020B0604020202020204" pitchFamily="34" charset="0"/>
              </a:rPr>
              <a:t> N, </a:t>
            </a:r>
            <a:r>
              <a:rPr lang="en-US" b="1" kern="0" dirty="0" err="1" smtClean="0">
                <a:latin typeface="Arial" panose="020B0604020202020204" pitchFamily="34" charset="0"/>
              </a:rPr>
              <a:t>Lebovic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D</a:t>
            </a:r>
            <a:r>
              <a:rPr lang="en-US" b="1" kern="0" dirty="0" smtClean="0">
                <a:latin typeface="Arial" panose="020B0604020202020204" pitchFamily="34" charset="0"/>
              </a:rPr>
              <a:t>, Anderson LD, Costello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CL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Stockerl</a:t>
            </a:r>
            <a:r>
              <a:rPr lang="en-US" b="1" kern="0" dirty="0" smtClean="0">
                <a:latin typeface="Arial" panose="020B0604020202020204" pitchFamily="34" charset="0"/>
              </a:rPr>
              <a:t>-Goldstein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KE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Laubach</a:t>
            </a:r>
            <a:r>
              <a:rPr lang="en-US" b="1" kern="0" baseline="30000" dirty="0" smtClean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JP</a:t>
            </a:r>
            <a:r>
              <a:rPr lang="en-US" b="1" kern="0" dirty="0" smtClean="0">
                <a:latin typeface="Arial" panose="020B0604020202020204" pitchFamily="34" charset="0"/>
              </a:rPr>
              <a:t>, Elias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L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Clow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F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Fardis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M</a:t>
            </a:r>
            <a:r>
              <a:rPr lang="en-US" b="1" kern="0" dirty="0" smtClean="0">
                <a:latin typeface="Arial" panose="020B0604020202020204" pitchFamily="34" charset="0"/>
              </a:rPr>
              <a:t>, </a:t>
            </a:r>
            <a:r>
              <a:rPr lang="en-US" b="1" kern="0" dirty="0" err="1" smtClean="0">
                <a:latin typeface="Arial" panose="020B0604020202020204" pitchFamily="34" charset="0"/>
              </a:rPr>
              <a:t>Graef</a:t>
            </a:r>
            <a:r>
              <a:rPr lang="en-US" b="1" kern="0" dirty="0" smtClean="0">
                <a:latin typeface="Arial" panose="020B0604020202020204" pitchFamily="34" charset="0"/>
              </a:rPr>
              <a:t> T, </a:t>
            </a:r>
            <a:r>
              <a:rPr lang="en-US" b="1" kern="0" dirty="0" err="1" smtClean="0">
                <a:latin typeface="Arial" panose="020B0604020202020204" pitchFamily="34" charset="0"/>
              </a:rPr>
              <a:t>Bilotti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E</a:t>
            </a:r>
            <a:r>
              <a:rPr lang="en-US" b="1" kern="0" dirty="0" smtClean="0">
                <a:latin typeface="Arial" panose="020B0604020202020204" pitchFamily="34" charset="0"/>
              </a:rPr>
              <a:t>, Richardson</a:t>
            </a:r>
            <a:r>
              <a:rPr lang="en-US" b="1" kern="0" baseline="30000" dirty="0">
                <a:latin typeface="Arial" panose="020B0604020202020204" pitchFamily="34" charset="0"/>
              </a:rPr>
              <a:t> </a:t>
            </a:r>
            <a:r>
              <a:rPr lang="en-US" b="1" kern="0" dirty="0" smtClean="0">
                <a:latin typeface="Arial" panose="020B0604020202020204" pitchFamily="34" charset="0"/>
              </a:rPr>
              <a:t>PG</a:t>
            </a:r>
            <a:endParaRPr lang="en-US" b="1" kern="0" baseline="30000" dirty="0">
              <a:latin typeface="Arial" panose="020B0604020202020204" pitchFamily="34" charset="0"/>
            </a:endParaRPr>
          </a:p>
          <a:p>
            <a:pPr lvl="0" algn="ctr">
              <a:lnSpc>
                <a:spcPct val="95000"/>
              </a:lnSpc>
              <a:spcAft>
                <a:spcPts val="600"/>
              </a:spcAft>
              <a:buClr>
                <a:srgbClr val="0098AA">
                  <a:lumMod val="75000"/>
                </a:srgbClr>
              </a:buClr>
              <a:buSzPct val="125000"/>
            </a:pPr>
            <a:endParaRPr lang="en-US" sz="1400" b="1" kern="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7370" y="3893127"/>
            <a:ext cx="256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Abstract 31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950616918"/>
              </p:ext>
            </p:extLst>
          </p:nvPr>
        </p:nvGraphicFramePr>
        <p:xfrm>
          <a:off x="592850" y="1186511"/>
          <a:ext cx="8167971" cy="299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Prior Treatment Exposure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42218"/>
              </p:ext>
            </p:extLst>
          </p:nvPr>
        </p:nvGraphicFramePr>
        <p:xfrm>
          <a:off x="88900" y="4313584"/>
          <a:ext cx="8589169" cy="85021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9200"/>
                <a:gridCol w="970221"/>
                <a:gridCol w="489098"/>
                <a:gridCol w="1960156"/>
                <a:gridCol w="1958975"/>
                <a:gridCol w="1991519"/>
              </a:tblGrid>
              <a:tr h="36253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prior</a:t>
                      </a:r>
                      <a:b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(range)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(2-11)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(2-7)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53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SCT, 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Content Placeholder 2"/>
          <p:cNvSpPr>
            <a:spLocks noGrp="1"/>
          </p:cNvSpPr>
          <p:nvPr>
            <p:ph idx="4294967295"/>
          </p:nvPr>
        </p:nvSpPr>
        <p:spPr>
          <a:xfrm>
            <a:off x="167054" y="5229378"/>
            <a:ext cx="8976946" cy="835555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000" spc="-30" dirty="0" smtClean="0"/>
              <a:t>74% of patients received steroids in most recent therapy (</a:t>
            </a:r>
            <a:r>
              <a:rPr lang="en-US" sz="2000" b="1" spc="-30" dirty="0" smtClean="0"/>
              <a:t>all previously exposed</a:t>
            </a:r>
            <a:r>
              <a:rPr lang="en-US" sz="2000" spc="-30" dirty="0" smtClean="0"/>
              <a:t>) </a:t>
            </a:r>
          </a:p>
          <a:p>
            <a:pPr lvl="0">
              <a:lnSpc>
                <a:spcPct val="90000"/>
              </a:lnSpc>
            </a:pPr>
            <a:r>
              <a:rPr lang="en-US" sz="2000" spc="-30" dirty="0" smtClean="0"/>
              <a:t>Of 43 patients refractory to most recent </a:t>
            </a:r>
            <a:r>
              <a:rPr lang="en-US" sz="2000" spc="-30" dirty="0" err="1" smtClean="0"/>
              <a:t>Tx</a:t>
            </a:r>
            <a:r>
              <a:rPr lang="en-US" sz="2000" spc="-30" dirty="0" smtClean="0"/>
              <a:t>, 32 had steroids included in the regimen</a:t>
            </a:r>
          </a:p>
          <a:p>
            <a:pPr lvl="0">
              <a:lnSpc>
                <a:spcPct val="90000"/>
              </a:lnSpc>
            </a:pPr>
            <a:endParaRPr lang="en-US" sz="2000" spc="-3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68582" y="13748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Cohort 1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17124" y="13748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Cohort 2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4744" y="13748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Cohort 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34173" y="13748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Cohort 4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40263" y="2339431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Patients, %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 useBgFill="1">
        <p:nvSpPr>
          <p:cNvPr id="21" name="Rectangle 20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310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5097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Overall Response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45235" y="5557828"/>
            <a:ext cx="8508480" cy="80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2400" b="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Lucida Grande"/>
              <a:buChar char="–"/>
              <a:defRPr sz="2000" b="0">
                <a:solidFill>
                  <a:schemeClr val="bg2"/>
                </a:solidFill>
                <a:latin typeface="Calibri"/>
                <a:cs typeface="Calibri"/>
              </a:defRPr>
            </a:lvl2pPr>
            <a:lvl3pPr marL="1143000" indent="-228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1800" b="0">
                <a:solidFill>
                  <a:schemeClr val="bg2"/>
                </a:solidFill>
                <a:latin typeface="Calibri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lvl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isease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stabilization or better increased with dose</a:t>
            </a:r>
          </a:p>
          <a:p>
            <a:pPr lvl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CBR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(≥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MR) was 25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those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treated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465827610"/>
              </p:ext>
            </p:extLst>
          </p:nvPr>
        </p:nvGraphicFramePr>
        <p:xfrm>
          <a:off x="526661" y="732632"/>
          <a:ext cx="8693776" cy="4687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 rot="16200000">
            <a:off x="-416692" y="2852797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Patients, %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996" y="4173773"/>
            <a:ext cx="9428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CBR: 8%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1062" y="4246190"/>
            <a:ext cx="9428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CBR: 6%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5231" y="3631639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CBR: 25%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0702" y="46204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Cohort 1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(n = 13)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</a:rPr>
              <a:t>I</a:t>
            </a:r>
            <a:r>
              <a:rPr lang="en-US" sz="1600" dirty="0" err="1" smtClean="0">
                <a:latin typeface="Arial" panose="020B0604020202020204" pitchFamily="34" charset="0"/>
              </a:rPr>
              <a:t>br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420 mg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2655" y="4625918"/>
            <a:ext cx="17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Cohort 2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(n = 18)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</a:rPr>
              <a:t>I</a:t>
            </a:r>
            <a:r>
              <a:rPr lang="en-US" sz="1600" dirty="0" err="1" smtClean="0">
                <a:latin typeface="Arial" panose="020B0604020202020204" pitchFamily="34" charset="0"/>
              </a:rPr>
              <a:t>br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560 mg + Dex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4311" y="462228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Cohort 3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(n = 18)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</a:rPr>
              <a:t>Ibr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840 mg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6607" y="4615028"/>
            <a:ext cx="17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Cohort 4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(n = 20)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</a:rPr>
              <a:t>I</a:t>
            </a:r>
            <a:r>
              <a:rPr lang="en-US" sz="1600" dirty="0" err="1" smtClean="0">
                <a:latin typeface="Arial" panose="020B0604020202020204" pitchFamily="34" charset="0"/>
              </a:rPr>
              <a:t>br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840 mg + Dex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2045138" y="4120528"/>
            <a:ext cx="278298" cy="494499"/>
          </a:xfrm>
          <a:prstGeom prst="rightBrace">
            <a:avLst>
              <a:gd name="adj1" fmla="val 7670"/>
              <a:gd name="adj2" fmla="val 4743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>
            <a:off x="3661264" y="4248007"/>
            <a:ext cx="278298" cy="367020"/>
          </a:xfrm>
          <a:prstGeom prst="rightBrace">
            <a:avLst>
              <a:gd name="adj1" fmla="val 7670"/>
              <a:gd name="adj2" fmla="val 4743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>
            <a:off x="6896558" y="3059369"/>
            <a:ext cx="278298" cy="1549064"/>
          </a:xfrm>
          <a:prstGeom prst="rightBrace">
            <a:avLst>
              <a:gd name="adj1" fmla="val 7670"/>
              <a:gd name="adj2" fmla="val 4743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9" name="Rectangle 18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849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</p:spPr>
        <p:txBody>
          <a:bodyPr/>
          <a:lstStyle/>
          <a:p>
            <a:r>
              <a:rPr lang="en-US" dirty="0" smtClean="0"/>
              <a:t>Progression-Free Survival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08295"/>
              </p:ext>
            </p:extLst>
          </p:nvPr>
        </p:nvGraphicFramePr>
        <p:xfrm>
          <a:off x="3760342" y="1193005"/>
          <a:ext cx="5280917" cy="1310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0849"/>
                <a:gridCol w="937517"/>
                <a:gridCol w="937517"/>
                <a:gridCol w="937517"/>
                <a:gridCol w="937517"/>
              </a:tblGrid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Cohort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time,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(0.5,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21.2+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(0.7, 5.8)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(0.4, 11.9+)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(0.0, 9.1+)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" name="Line 30"/>
          <p:cNvSpPr>
            <a:spLocks noChangeShapeType="1"/>
          </p:cNvSpPr>
          <p:nvPr/>
        </p:nvSpPr>
        <p:spPr bwMode="auto">
          <a:xfrm>
            <a:off x="1913777" y="163661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31"/>
          <p:cNvSpPr>
            <a:spLocks noChangeShapeType="1"/>
          </p:cNvSpPr>
          <p:nvPr/>
        </p:nvSpPr>
        <p:spPr bwMode="auto">
          <a:xfrm>
            <a:off x="1942352" y="160804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32"/>
          <p:cNvSpPr>
            <a:spLocks noChangeShapeType="1"/>
          </p:cNvSpPr>
          <p:nvPr/>
        </p:nvSpPr>
        <p:spPr bwMode="auto">
          <a:xfrm>
            <a:off x="2075702" y="266531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33"/>
          <p:cNvSpPr>
            <a:spLocks noChangeShapeType="1"/>
          </p:cNvSpPr>
          <p:nvPr/>
        </p:nvSpPr>
        <p:spPr bwMode="auto">
          <a:xfrm>
            <a:off x="2104277" y="263674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34"/>
          <p:cNvSpPr>
            <a:spLocks noChangeShapeType="1"/>
          </p:cNvSpPr>
          <p:nvPr/>
        </p:nvSpPr>
        <p:spPr bwMode="auto">
          <a:xfrm>
            <a:off x="2399552" y="266531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35"/>
          <p:cNvSpPr>
            <a:spLocks noChangeShapeType="1"/>
          </p:cNvSpPr>
          <p:nvPr/>
        </p:nvSpPr>
        <p:spPr bwMode="auto">
          <a:xfrm>
            <a:off x="2428127" y="263674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>
            <a:off x="2466227" y="266531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2494802" y="263674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Line 38"/>
          <p:cNvSpPr>
            <a:spLocks noChangeShapeType="1"/>
          </p:cNvSpPr>
          <p:nvPr/>
        </p:nvSpPr>
        <p:spPr bwMode="auto">
          <a:xfrm>
            <a:off x="2542427" y="292249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Line 39"/>
          <p:cNvSpPr>
            <a:spLocks noChangeShapeType="1"/>
          </p:cNvSpPr>
          <p:nvPr/>
        </p:nvSpPr>
        <p:spPr bwMode="auto">
          <a:xfrm>
            <a:off x="2571002" y="289391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Line 40"/>
          <p:cNvSpPr>
            <a:spLocks noChangeShapeType="1"/>
          </p:cNvSpPr>
          <p:nvPr/>
        </p:nvSpPr>
        <p:spPr bwMode="auto">
          <a:xfrm>
            <a:off x="2542427" y="292249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Line 41"/>
          <p:cNvSpPr>
            <a:spLocks noChangeShapeType="1"/>
          </p:cNvSpPr>
          <p:nvPr/>
        </p:nvSpPr>
        <p:spPr bwMode="auto">
          <a:xfrm>
            <a:off x="2571002" y="289391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" name="Line 42"/>
          <p:cNvSpPr>
            <a:spLocks noChangeShapeType="1"/>
          </p:cNvSpPr>
          <p:nvPr/>
        </p:nvSpPr>
        <p:spPr bwMode="auto">
          <a:xfrm>
            <a:off x="4275977" y="406549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43"/>
          <p:cNvSpPr>
            <a:spLocks noChangeShapeType="1"/>
          </p:cNvSpPr>
          <p:nvPr/>
        </p:nvSpPr>
        <p:spPr bwMode="auto">
          <a:xfrm>
            <a:off x="4304552" y="403691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44"/>
          <p:cNvSpPr>
            <a:spLocks noChangeShapeType="1"/>
          </p:cNvSpPr>
          <p:nvPr/>
        </p:nvSpPr>
        <p:spPr bwMode="auto">
          <a:xfrm>
            <a:off x="6085728" y="457984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45"/>
          <p:cNvSpPr>
            <a:spLocks noChangeShapeType="1"/>
          </p:cNvSpPr>
          <p:nvPr/>
        </p:nvSpPr>
        <p:spPr bwMode="auto">
          <a:xfrm>
            <a:off x="6114303" y="455126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46"/>
          <p:cNvSpPr>
            <a:spLocks noChangeShapeType="1"/>
          </p:cNvSpPr>
          <p:nvPr/>
        </p:nvSpPr>
        <p:spPr bwMode="auto">
          <a:xfrm>
            <a:off x="6466728" y="457984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47"/>
          <p:cNvSpPr>
            <a:spLocks noChangeShapeType="1"/>
          </p:cNvSpPr>
          <p:nvPr/>
        </p:nvSpPr>
        <p:spPr bwMode="auto">
          <a:xfrm>
            <a:off x="6495303" y="455126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48"/>
          <p:cNvSpPr>
            <a:spLocks noChangeShapeType="1"/>
          </p:cNvSpPr>
          <p:nvPr/>
        </p:nvSpPr>
        <p:spPr bwMode="auto">
          <a:xfrm>
            <a:off x="8038353" y="457984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49"/>
          <p:cNvSpPr>
            <a:spLocks noChangeShapeType="1"/>
          </p:cNvSpPr>
          <p:nvPr/>
        </p:nvSpPr>
        <p:spPr bwMode="auto">
          <a:xfrm>
            <a:off x="8066928" y="455126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7" name="Line 52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Line 53"/>
          <p:cNvSpPr>
            <a:spLocks noChangeShapeType="1"/>
          </p:cNvSpPr>
          <p:nvPr/>
        </p:nvSpPr>
        <p:spPr bwMode="auto">
          <a:xfrm>
            <a:off x="1561352" y="1303244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9" name="Line 54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0" name="Line 55"/>
          <p:cNvSpPr>
            <a:spLocks noChangeShapeType="1"/>
          </p:cNvSpPr>
          <p:nvPr/>
        </p:nvSpPr>
        <p:spPr bwMode="auto">
          <a:xfrm>
            <a:off x="1561352" y="1303244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Line 56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Line 57"/>
          <p:cNvSpPr>
            <a:spLocks noChangeShapeType="1"/>
          </p:cNvSpPr>
          <p:nvPr/>
        </p:nvSpPr>
        <p:spPr bwMode="auto">
          <a:xfrm>
            <a:off x="1561352" y="1303244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58"/>
          <p:cNvSpPr>
            <a:spLocks noChangeShapeType="1"/>
          </p:cNvSpPr>
          <p:nvPr/>
        </p:nvSpPr>
        <p:spPr bwMode="auto">
          <a:xfrm>
            <a:off x="2542427" y="266531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Line 59"/>
          <p:cNvSpPr>
            <a:spLocks noChangeShapeType="1"/>
          </p:cNvSpPr>
          <p:nvPr/>
        </p:nvSpPr>
        <p:spPr bwMode="auto">
          <a:xfrm>
            <a:off x="2571002" y="263674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Line 60"/>
          <p:cNvSpPr>
            <a:spLocks noChangeShapeType="1"/>
          </p:cNvSpPr>
          <p:nvPr/>
        </p:nvSpPr>
        <p:spPr bwMode="auto">
          <a:xfrm>
            <a:off x="4190252" y="315109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Line 61"/>
          <p:cNvSpPr>
            <a:spLocks noChangeShapeType="1"/>
          </p:cNvSpPr>
          <p:nvPr/>
        </p:nvSpPr>
        <p:spPr bwMode="auto">
          <a:xfrm>
            <a:off x="4218827" y="312251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Line 62"/>
          <p:cNvSpPr>
            <a:spLocks noChangeShapeType="1"/>
          </p:cNvSpPr>
          <p:nvPr/>
        </p:nvSpPr>
        <p:spPr bwMode="auto">
          <a:xfrm>
            <a:off x="4618878" y="371306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Line 63"/>
          <p:cNvSpPr>
            <a:spLocks noChangeShapeType="1"/>
          </p:cNvSpPr>
          <p:nvPr/>
        </p:nvSpPr>
        <p:spPr bwMode="auto">
          <a:xfrm>
            <a:off x="4647453" y="368449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Line 64"/>
          <p:cNvSpPr>
            <a:spLocks noChangeShapeType="1"/>
          </p:cNvSpPr>
          <p:nvPr/>
        </p:nvSpPr>
        <p:spPr bwMode="auto">
          <a:xfrm>
            <a:off x="5638053" y="371306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Line 65"/>
          <p:cNvSpPr>
            <a:spLocks noChangeShapeType="1"/>
          </p:cNvSpPr>
          <p:nvPr/>
        </p:nvSpPr>
        <p:spPr bwMode="auto">
          <a:xfrm>
            <a:off x="5666628" y="368449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Line 66"/>
          <p:cNvSpPr>
            <a:spLocks noChangeShapeType="1"/>
          </p:cNvSpPr>
          <p:nvPr/>
        </p:nvSpPr>
        <p:spPr bwMode="auto">
          <a:xfrm>
            <a:off x="5961903" y="371306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Line 67"/>
          <p:cNvSpPr>
            <a:spLocks noChangeShapeType="1"/>
          </p:cNvSpPr>
          <p:nvPr/>
        </p:nvSpPr>
        <p:spPr bwMode="auto">
          <a:xfrm>
            <a:off x="5990478" y="368449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Line 68"/>
          <p:cNvSpPr>
            <a:spLocks noChangeShapeType="1"/>
          </p:cNvSpPr>
          <p:nvPr/>
        </p:nvSpPr>
        <p:spPr bwMode="auto">
          <a:xfrm>
            <a:off x="6047628" y="371306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Line 69"/>
          <p:cNvSpPr>
            <a:spLocks noChangeShapeType="1"/>
          </p:cNvSpPr>
          <p:nvPr/>
        </p:nvSpPr>
        <p:spPr bwMode="auto">
          <a:xfrm>
            <a:off x="6076203" y="368449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Line 70"/>
          <p:cNvSpPr>
            <a:spLocks noChangeShapeType="1"/>
          </p:cNvSpPr>
          <p:nvPr/>
        </p:nvSpPr>
        <p:spPr bwMode="auto">
          <a:xfrm>
            <a:off x="6533403" y="371306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Line 71"/>
          <p:cNvSpPr>
            <a:spLocks noChangeShapeType="1"/>
          </p:cNvSpPr>
          <p:nvPr/>
        </p:nvSpPr>
        <p:spPr bwMode="auto">
          <a:xfrm>
            <a:off x="6561978" y="368449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72"/>
          <p:cNvSpPr>
            <a:spLocks noChangeShapeType="1"/>
          </p:cNvSpPr>
          <p:nvPr/>
        </p:nvSpPr>
        <p:spPr bwMode="auto">
          <a:xfrm>
            <a:off x="1447052" y="510371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Line 75"/>
          <p:cNvSpPr>
            <a:spLocks noChangeShapeType="1"/>
          </p:cNvSpPr>
          <p:nvPr/>
        </p:nvSpPr>
        <p:spPr bwMode="auto">
          <a:xfrm flipV="1">
            <a:off x="1447052" y="1255619"/>
            <a:ext cx="0" cy="38481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Line 76"/>
          <p:cNvSpPr>
            <a:spLocks noChangeShapeType="1"/>
          </p:cNvSpPr>
          <p:nvPr/>
        </p:nvSpPr>
        <p:spPr bwMode="auto">
          <a:xfrm>
            <a:off x="1447052" y="510371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Line 77"/>
          <p:cNvSpPr>
            <a:spLocks noChangeShapeType="1"/>
          </p:cNvSpPr>
          <p:nvPr/>
        </p:nvSpPr>
        <p:spPr bwMode="auto">
          <a:xfrm>
            <a:off x="1542302" y="510371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78"/>
          <p:cNvSpPr>
            <a:spLocks noChangeArrowheads="1"/>
          </p:cNvSpPr>
          <p:nvPr/>
        </p:nvSpPr>
        <p:spPr bwMode="auto">
          <a:xfrm>
            <a:off x="1482221" y="519896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4" name="Line 79"/>
          <p:cNvSpPr>
            <a:spLocks noChangeShapeType="1"/>
          </p:cNvSpPr>
          <p:nvPr/>
        </p:nvSpPr>
        <p:spPr bwMode="auto">
          <a:xfrm>
            <a:off x="4837953" y="510371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80"/>
          <p:cNvSpPr>
            <a:spLocks noChangeArrowheads="1"/>
          </p:cNvSpPr>
          <p:nvPr/>
        </p:nvSpPr>
        <p:spPr bwMode="auto">
          <a:xfrm>
            <a:off x="4777871" y="519896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6" name="Line 81"/>
          <p:cNvSpPr>
            <a:spLocks noChangeShapeType="1"/>
          </p:cNvSpPr>
          <p:nvPr/>
        </p:nvSpPr>
        <p:spPr bwMode="auto">
          <a:xfrm>
            <a:off x="8143128" y="510371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82"/>
          <p:cNvSpPr>
            <a:spLocks noChangeArrowheads="1"/>
          </p:cNvSpPr>
          <p:nvPr/>
        </p:nvSpPr>
        <p:spPr bwMode="auto">
          <a:xfrm>
            <a:off x="8026933" y="5198969"/>
            <a:ext cx="22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12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8" name="Rectangle 83"/>
          <p:cNvSpPr>
            <a:spLocks noChangeArrowheads="1"/>
          </p:cNvSpPr>
          <p:nvPr/>
        </p:nvSpPr>
        <p:spPr bwMode="auto">
          <a:xfrm>
            <a:off x="4431553" y="5270406"/>
            <a:ext cx="820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Months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29" name="Line 84"/>
          <p:cNvSpPr>
            <a:spLocks noChangeShapeType="1"/>
          </p:cNvSpPr>
          <p:nvPr/>
        </p:nvSpPr>
        <p:spPr bwMode="auto">
          <a:xfrm flipV="1">
            <a:off x="1447052" y="1255619"/>
            <a:ext cx="0" cy="38481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Line 85"/>
          <p:cNvSpPr>
            <a:spLocks noChangeShapeType="1"/>
          </p:cNvSpPr>
          <p:nvPr/>
        </p:nvSpPr>
        <p:spPr bwMode="auto">
          <a:xfrm flipH="1">
            <a:off x="1389902" y="510371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Rectangle 86"/>
          <p:cNvSpPr>
            <a:spLocks noChangeArrowheads="1"/>
          </p:cNvSpPr>
          <p:nvPr/>
        </p:nvSpPr>
        <p:spPr bwMode="auto">
          <a:xfrm>
            <a:off x="1211001" y="497513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2" name="Line 87"/>
          <p:cNvSpPr>
            <a:spLocks noChangeShapeType="1"/>
          </p:cNvSpPr>
          <p:nvPr/>
        </p:nvSpPr>
        <p:spPr bwMode="auto">
          <a:xfrm flipH="1">
            <a:off x="1389902" y="435124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88"/>
          <p:cNvSpPr>
            <a:spLocks noChangeArrowheads="1"/>
          </p:cNvSpPr>
          <p:nvPr/>
        </p:nvSpPr>
        <p:spPr bwMode="auto">
          <a:xfrm>
            <a:off x="1097189" y="422265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20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4" name="Line 89"/>
          <p:cNvSpPr>
            <a:spLocks noChangeShapeType="1"/>
          </p:cNvSpPr>
          <p:nvPr/>
        </p:nvSpPr>
        <p:spPr bwMode="auto">
          <a:xfrm flipH="1">
            <a:off x="1389902" y="359876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90"/>
          <p:cNvSpPr>
            <a:spLocks noChangeArrowheads="1"/>
          </p:cNvSpPr>
          <p:nvPr/>
        </p:nvSpPr>
        <p:spPr bwMode="auto">
          <a:xfrm>
            <a:off x="1097189" y="347018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40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6" name="Line 91"/>
          <p:cNvSpPr>
            <a:spLocks noChangeShapeType="1"/>
          </p:cNvSpPr>
          <p:nvPr/>
        </p:nvSpPr>
        <p:spPr bwMode="auto">
          <a:xfrm flipH="1">
            <a:off x="1389902" y="283676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92"/>
          <p:cNvSpPr>
            <a:spLocks noChangeArrowheads="1"/>
          </p:cNvSpPr>
          <p:nvPr/>
        </p:nvSpPr>
        <p:spPr bwMode="auto">
          <a:xfrm>
            <a:off x="1097189" y="270818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8" name="Line 93"/>
          <p:cNvSpPr>
            <a:spLocks noChangeShapeType="1"/>
          </p:cNvSpPr>
          <p:nvPr/>
        </p:nvSpPr>
        <p:spPr bwMode="auto">
          <a:xfrm flipH="1">
            <a:off x="1389902" y="208429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94"/>
          <p:cNvSpPr>
            <a:spLocks noChangeArrowheads="1"/>
          </p:cNvSpPr>
          <p:nvPr/>
        </p:nvSpPr>
        <p:spPr bwMode="auto">
          <a:xfrm>
            <a:off x="1097189" y="195570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80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0" name="Line 95"/>
          <p:cNvSpPr>
            <a:spLocks noChangeShapeType="1"/>
          </p:cNvSpPr>
          <p:nvPr/>
        </p:nvSpPr>
        <p:spPr bwMode="auto">
          <a:xfrm flipH="1">
            <a:off x="1389902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96"/>
          <p:cNvSpPr>
            <a:spLocks noChangeArrowheads="1"/>
          </p:cNvSpPr>
          <p:nvPr/>
        </p:nvSpPr>
        <p:spPr bwMode="auto">
          <a:xfrm>
            <a:off x="983375" y="1203231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100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2" name="Rectangle 97"/>
          <p:cNvSpPr>
            <a:spLocks noChangeArrowheads="1"/>
          </p:cNvSpPr>
          <p:nvPr/>
        </p:nvSpPr>
        <p:spPr bwMode="auto">
          <a:xfrm rot="16200000">
            <a:off x="-1068993" y="2961026"/>
            <a:ext cx="3470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Progression-Free Survival,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%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55" name="Line 110"/>
          <p:cNvSpPr>
            <a:spLocks noChangeShapeType="1"/>
          </p:cNvSpPr>
          <p:nvPr/>
        </p:nvSpPr>
        <p:spPr bwMode="auto">
          <a:xfrm>
            <a:off x="1913777" y="163661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Line 111"/>
          <p:cNvSpPr>
            <a:spLocks noChangeShapeType="1"/>
          </p:cNvSpPr>
          <p:nvPr/>
        </p:nvSpPr>
        <p:spPr bwMode="auto">
          <a:xfrm>
            <a:off x="1942352" y="159375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Line 112"/>
          <p:cNvSpPr>
            <a:spLocks noChangeShapeType="1"/>
          </p:cNvSpPr>
          <p:nvPr/>
        </p:nvSpPr>
        <p:spPr bwMode="auto">
          <a:xfrm>
            <a:off x="2075702" y="266531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Line 113"/>
          <p:cNvSpPr>
            <a:spLocks noChangeShapeType="1"/>
          </p:cNvSpPr>
          <p:nvPr/>
        </p:nvSpPr>
        <p:spPr bwMode="auto">
          <a:xfrm>
            <a:off x="2104277" y="262245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Line 114"/>
          <p:cNvSpPr>
            <a:spLocks noChangeShapeType="1"/>
          </p:cNvSpPr>
          <p:nvPr/>
        </p:nvSpPr>
        <p:spPr bwMode="auto">
          <a:xfrm>
            <a:off x="2399552" y="266531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Line 115"/>
          <p:cNvSpPr>
            <a:spLocks noChangeShapeType="1"/>
          </p:cNvSpPr>
          <p:nvPr/>
        </p:nvSpPr>
        <p:spPr bwMode="auto">
          <a:xfrm>
            <a:off x="2428127" y="262245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Line 116"/>
          <p:cNvSpPr>
            <a:spLocks noChangeShapeType="1"/>
          </p:cNvSpPr>
          <p:nvPr/>
        </p:nvSpPr>
        <p:spPr bwMode="auto">
          <a:xfrm>
            <a:off x="2466227" y="266531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Line 117"/>
          <p:cNvSpPr>
            <a:spLocks noChangeShapeType="1"/>
          </p:cNvSpPr>
          <p:nvPr/>
        </p:nvSpPr>
        <p:spPr bwMode="auto">
          <a:xfrm>
            <a:off x="2494802" y="262245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3" name="Line 118"/>
          <p:cNvSpPr>
            <a:spLocks noChangeShapeType="1"/>
          </p:cNvSpPr>
          <p:nvPr/>
        </p:nvSpPr>
        <p:spPr bwMode="auto">
          <a:xfrm>
            <a:off x="2542427" y="292249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4" name="Line 119"/>
          <p:cNvSpPr>
            <a:spLocks noChangeShapeType="1"/>
          </p:cNvSpPr>
          <p:nvPr/>
        </p:nvSpPr>
        <p:spPr bwMode="auto">
          <a:xfrm>
            <a:off x="2571002" y="2893919"/>
            <a:ext cx="0" cy="5715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5" name="Line 120"/>
          <p:cNvSpPr>
            <a:spLocks noChangeShapeType="1"/>
          </p:cNvSpPr>
          <p:nvPr/>
        </p:nvSpPr>
        <p:spPr bwMode="auto">
          <a:xfrm>
            <a:off x="2542427" y="2922494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Line 121"/>
          <p:cNvSpPr>
            <a:spLocks noChangeShapeType="1"/>
          </p:cNvSpPr>
          <p:nvPr/>
        </p:nvSpPr>
        <p:spPr bwMode="auto">
          <a:xfrm>
            <a:off x="2571002" y="2893919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Line 122"/>
          <p:cNvSpPr>
            <a:spLocks noChangeShapeType="1"/>
          </p:cNvSpPr>
          <p:nvPr/>
        </p:nvSpPr>
        <p:spPr bwMode="auto">
          <a:xfrm>
            <a:off x="4275977" y="406549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Line 123"/>
          <p:cNvSpPr>
            <a:spLocks noChangeShapeType="1"/>
          </p:cNvSpPr>
          <p:nvPr/>
        </p:nvSpPr>
        <p:spPr bwMode="auto">
          <a:xfrm>
            <a:off x="4304552" y="402263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Line 124"/>
          <p:cNvSpPr>
            <a:spLocks noChangeShapeType="1"/>
          </p:cNvSpPr>
          <p:nvPr/>
        </p:nvSpPr>
        <p:spPr bwMode="auto">
          <a:xfrm>
            <a:off x="6085728" y="457984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Line 125"/>
          <p:cNvSpPr>
            <a:spLocks noChangeShapeType="1"/>
          </p:cNvSpPr>
          <p:nvPr/>
        </p:nvSpPr>
        <p:spPr bwMode="auto">
          <a:xfrm>
            <a:off x="6114303" y="453698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Line 126"/>
          <p:cNvSpPr>
            <a:spLocks noChangeShapeType="1"/>
          </p:cNvSpPr>
          <p:nvPr/>
        </p:nvSpPr>
        <p:spPr bwMode="auto">
          <a:xfrm>
            <a:off x="6466728" y="457984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Line 127"/>
          <p:cNvSpPr>
            <a:spLocks noChangeShapeType="1"/>
          </p:cNvSpPr>
          <p:nvPr/>
        </p:nvSpPr>
        <p:spPr bwMode="auto">
          <a:xfrm>
            <a:off x="6495303" y="453698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Line 128"/>
          <p:cNvSpPr>
            <a:spLocks noChangeShapeType="1"/>
          </p:cNvSpPr>
          <p:nvPr/>
        </p:nvSpPr>
        <p:spPr bwMode="auto">
          <a:xfrm>
            <a:off x="8038353" y="457984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Line 129"/>
          <p:cNvSpPr>
            <a:spLocks noChangeShapeType="1"/>
          </p:cNvSpPr>
          <p:nvPr/>
        </p:nvSpPr>
        <p:spPr bwMode="auto">
          <a:xfrm>
            <a:off x="8066928" y="453698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Line 132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Line 133"/>
          <p:cNvSpPr>
            <a:spLocks noChangeShapeType="1"/>
          </p:cNvSpPr>
          <p:nvPr/>
        </p:nvSpPr>
        <p:spPr bwMode="auto">
          <a:xfrm>
            <a:off x="1561352" y="1303244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Line 134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Line 135"/>
          <p:cNvSpPr>
            <a:spLocks noChangeShapeType="1"/>
          </p:cNvSpPr>
          <p:nvPr/>
        </p:nvSpPr>
        <p:spPr bwMode="auto">
          <a:xfrm>
            <a:off x="1561352" y="1303244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Line 136"/>
          <p:cNvSpPr>
            <a:spLocks noChangeShapeType="1"/>
          </p:cNvSpPr>
          <p:nvPr/>
        </p:nvSpPr>
        <p:spPr bwMode="auto">
          <a:xfrm>
            <a:off x="1532777" y="133181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Line 137"/>
          <p:cNvSpPr>
            <a:spLocks noChangeShapeType="1"/>
          </p:cNvSpPr>
          <p:nvPr/>
        </p:nvSpPr>
        <p:spPr bwMode="auto">
          <a:xfrm>
            <a:off x="1561352" y="128895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Line 138"/>
          <p:cNvSpPr>
            <a:spLocks noChangeShapeType="1"/>
          </p:cNvSpPr>
          <p:nvPr/>
        </p:nvSpPr>
        <p:spPr bwMode="auto">
          <a:xfrm>
            <a:off x="2542427" y="266531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Line 139"/>
          <p:cNvSpPr>
            <a:spLocks noChangeShapeType="1"/>
          </p:cNvSpPr>
          <p:nvPr/>
        </p:nvSpPr>
        <p:spPr bwMode="auto">
          <a:xfrm>
            <a:off x="2571002" y="262245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Line 140"/>
          <p:cNvSpPr>
            <a:spLocks noChangeShapeType="1"/>
          </p:cNvSpPr>
          <p:nvPr/>
        </p:nvSpPr>
        <p:spPr bwMode="auto">
          <a:xfrm>
            <a:off x="4190252" y="315109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Line 141"/>
          <p:cNvSpPr>
            <a:spLocks noChangeShapeType="1"/>
          </p:cNvSpPr>
          <p:nvPr/>
        </p:nvSpPr>
        <p:spPr bwMode="auto">
          <a:xfrm>
            <a:off x="4218827" y="310823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Line 142"/>
          <p:cNvSpPr>
            <a:spLocks noChangeShapeType="1"/>
          </p:cNvSpPr>
          <p:nvPr/>
        </p:nvSpPr>
        <p:spPr bwMode="auto">
          <a:xfrm>
            <a:off x="4618878" y="371306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Line 143"/>
          <p:cNvSpPr>
            <a:spLocks noChangeShapeType="1"/>
          </p:cNvSpPr>
          <p:nvPr/>
        </p:nvSpPr>
        <p:spPr bwMode="auto">
          <a:xfrm>
            <a:off x="4647453" y="367020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Line 144"/>
          <p:cNvSpPr>
            <a:spLocks noChangeShapeType="1"/>
          </p:cNvSpPr>
          <p:nvPr/>
        </p:nvSpPr>
        <p:spPr bwMode="auto">
          <a:xfrm>
            <a:off x="5638053" y="371306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Line 145"/>
          <p:cNvSpPr>
            <a:spLocks noChangeShapeType="1"/>
          </p:cNvSpPr>
          <p:nvPr/>
        </p:nvSpPr>
        <p:spPr bwMode="auto">
          <a:xfrm>
            <a:off x="5666628" y="367020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Line 146"/>
          <p:cNvSpPr>
            <a:spLocks noChangeShapeType="1"/>
          </p:cNvSpPr>
          <p:nvPr/>
        </p:nvSpPr>
        <p:spPr bwMode="auto">
          <a:xfrm>
            <a:off x="5961903" y="371306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Line 147"/>
          <p:cNvSpPr>
            <a:spLocks noChangeShapeType="1"/>
          </p:cNvSpPr>
          <p:nvPr/>
        </p:nvSpPr>
        <p:spPr bwMode="auto">
          <a:xfrm>
            <a:off x="5990478" y="367020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148"/>
          <p:cNvSpPr>
            <a:spLocks noChangeShapeType="1"/>
          </p:cNvSpPr>
          <p:nvPr/>
        </p:nvSpPr>
        <p:spPr bwMode="auto">
          <a:xfrm>
            <a:off x="6047628" y="371306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Line 149"/>
          <p:cNvSpPr>
            <a:spLocks noChangeShapeType="1"/>
          </p:cNvSpPr>
          <p:nvPr/>
        </p:nvSpPr>
        <p:spPr bwMode="auto">
          <a:xfrm>
            <a:off x="6076203" y="367020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Line 150"/>
          <p:cNvSpPr>
            <a:spLocks noChangeShapeType="1"/>
          </p:cNvSpPr>
          <p:nvPr/>
        </p:nvSpPr>
        <p:spPr bwMode="auto">
          <a:xfrm>
            <a:off x="6533403" y="371306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Line 151"/>
          <p:cNvSpPr>
            <a:spLocks noChangeShapeType="1"/>
          </p:cNvSpPr>
          <p:nvPr/>
        </p:nvSpPr>
        <p:spPr bwMode="auto">
          <a:xfrm>
            <a:off x="6561978" y="367020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Line 152"/>
          <p:cNvSpPr>
            <a:spLocks noChangeShapeType="1"/>
          </p:cNvSpPr>
          <p:nvPr/>
        </p:nvSpPr>
        <p:spPr bwMode="auto">
          <a:xfrm>
            <a:off x="1447052" y="510371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Line 155"/>
          <p:cNvSpPr>
            <a:spLocks noChangeShapeType="1"/>
          </p:cNvSpPr>
          <p:nvPr/>
        </p:nvSpPr>
        <p:spPr bwMode="auto">
          <a:xfrm flipV="1">
            <a:off x="1447052" y="1255619"/>
            <a:ext cx="0" cy="38481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Line 157"/>
          <p:cNvSpPr>
            <a:spLocks noChangeShapeType="1"/>
          </p:cNvSpPr>
          <p:nvPr/>
        </p:nvSpPr>
        <p:spPr bwMode="auto">
          <a:xfrm>
            <a:off x="1542302" y="510371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Line 159"/>
          <p:cNvSpPr>
            <a:spLocks noChangeShapeType="1"/>
          </p:cNvSpPr>
          <p:nvPr/>
        </p:nvSpPr>
        <p:spPr bwMode="auto">
          <a:xfrm>
            <a:off x="4842715" y="510371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Line 161"/>
          <p:cNvSpPr>
            <a:spLocks noChangeShapeType="1"/>
          </p:cNvSpPr>
          <p:nvPr/>
        </p:nvSpPr>
        <p:spPr bwMode="auto">
          <a:xfrm>
            <a:off x="8143128" y="510371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Line 164"/>
          <p:cNvSpPr>
            <a:spLocks noChangeShapeType="1"/>
          </p:cNvSpPr>
          <p:nvPr/>
        </p:nvSpPr>
        <p:spPr bwMode="auto">
          <a:xfrm flipV="1">
            <a:off x="1447052" y="1255619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Line 165"/>
          <p:cNvSpPr>
            <a:spLocks noChangeShapeType="1"/>
          </p:cNvSpPr>
          <p:nvPr/>
        </p:nvSpPr>
        <p:spPr bwMode="auto">
          <a:xfrm flipH="1">
            <a:off x="1389902" y="510371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Line 167"/>
          <p:cNvSpPr>
            <a:spLocks noChangeShapeType="1"/>
          </p:cNvSpPr>
          <p:nvPr/>
        </p:nvSpPr>
        <p:spPr bwMode="auto">
          <a:xfrm flipH="1">
            <a:off x="1389902" y="435124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Line 169"/>
          <p:cNvSpPr>
            <a:spLocks noChangeShapeType="1"/>
          </p:cNvSpPr>
          <p:nvPr/>
        </p:nvSpPr>
        <p:spPr bwMode="auto">
          <a:xfrm flipH="1">
            <a:off x="1389902" y="359876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Line 171"/>
          <p:cNvSpPr>
            <a:spLocks noChangeShapeType="1"/>
          </p:cNvSpPr>
          <p:nvPr/>
        </p:nvSpPr>
        <p:spPr bwMode="auto">
          <a:xfrm flipH="1">
            <a:off x="1389902" y="283676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Line 173"/>
          <p:cNvSpPr>
            <a:spLocks noChangeShapeType="1"/>
          </p:cNvSpPr>
          <p:nvPr/>
        </p:nvSpPr>
        <p:spPr bwMode="auto">
          <a:xfrm flipH="1">
            <a:off x="1389902" y="208429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Line 175"/>
          <p:cNvSpPr>
            <a:spLocks noChangeShapeType="1"/>
          </p:cNvSpPr>
          <p:nvPr/>
        </p:nvSpPr>
        <p:spPr bwMode="auto">
          <a:xfrm flipH="1">
            <a:off x="1389902" y="133181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33" name="Straight Connector 1332"/>
          <p:cNvCxnSpPr/>
          <p:nvPr/>
        </p:nvCxnSpPr>
        <p:spPr bwMode="auto">
          <a:xfrm>
            <a:off x="1614410" y="4454699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Straight Connector 373"/>
          <p:cNvCxnSpPr/>
          <p:nvPr/>
        </p:nvCxnSpPr>
        <p:spPr bwMode="auto">
          <a:xfrm>
            <a:off x="1614410" y="4716637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" name="TextBox 1333"/>
          <p:cNvSpPr txBox="1"/>
          <p:nvPr/>
        </p:nvSpPr>
        <p:spPr>
          <a:xfrm>
            <a:off x="1888730" y="4286298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Cohorts 1, 2, and 3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888729" y="454060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 4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86193"/>
              </p:ext>
            </p:extLst>
          </p:nvPr>
        </p:nvGraphicFramePr>
        <p:xfrm>
          <a:off x="173708" y="5516469"/>
          <a:ext cx="8066166" cy="9232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64674"/>
                <a:gridCol w="184935"/>
                <a:gridCol w="6431622"/>
                <a:gridCol w="184935"/>
              </a:tblGrid>
              <a:tr h="2308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at risk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61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Cohorts 1,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2,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08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 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Line 159"/>
          <p:cNvSpPr>
            <a:spLocks noChangeShapeType="1"/>
          </p:cNvSpPr>
          <p:nvPr/>
        </p:nvSpPr>
        <p:spPr bwMode="auto">
          <a:xfrm>
            <a:off x="6492922" y="510371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59"/>
          <p:cNvSpPr>
            <a:spLocks noChangeShapeType="1"/>
          </p:cNvSpPr>
          <p:nvPr/>
        </p:nvSpPr>
        <p:spPr bwMode="auto">
          <a:xfrm>
            <a:off x="3192508" y="510371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82"/>
          <p:cNvSpPr>
            <a:spLocks noChangeArrowheads="1"/>
          </p:cNvSpPr>
          <p:nvPr/>
        </p:nvSpPr>
        <p:spPr bwMode="auto">
          <a:xfrm>
            <a:off x="6437552" y="5197070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9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3137170" y="519945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3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40" name="Freeform 109"/>
          <p:cNvSpPr>
            <a:spLocks/>
          </p:cNvSpPr>
          <p:nvPr/>
        </p:nvSpPr>
        <p:spPr bwMode="auto">
          <a:xfrm>
            <a:off x="1542302" y="1331819"/>
            <a:ext cx="5019676" cy="2381250"/>
          </a:xfrm>
          <a:custGeom>
            <a:avLst/>
            <a:gdLst>
              <a:gd name="T0" fmla="*/ 0 w 3162"/>
              <a:gd name="T1" fmla="*/ 0 h 1500"/>
              <a:gd name="T2" fmla="*/ 252 w 3162"/>
              <a:gd name="T3" fmla="*/ 0 h 1500"/>
              <a:gd name="T4" fmla="*/ 252 w 3162"/>
              <a:gd name="T5" fmla="*/ 138 h 1500"/>
              <a:gd name="T6" fmla="*/ 252 w 3162"/>
              <a:gd name="T7" fmla="*/ 138 h 1500"/>
              <a:gd name="T8" fmla="*/ 330 w 3162"/>
              <a:gd name="T9" fmla="*/ 138 h 1500"/>
              <a:gd name="T10" fmla="*/ 330 w 3162"/>
              <a:gd name="T11" fmla="*/ 420 h 1500"/>
              <a:gd name="T12" fmla="*/ 330 w 3162"/>
              <a:gd name="T13" fmla="*/ 420 h 1500"/>
              <a:gd name="T14" fmla="*/ 468 w 3162"/>
              <a:gd name="T15" fmla="*/ 420 h 1500"/>
              <a:gd name="T16" fmla="*/ 468 w 3162"/>
              <a:gd name="T17" fmla="*/ 558 h 1500"/>
              <a:gd name="T18" fmla="*/ 468 w 3162"/>
              <a:gd name="T19" fmla="*/ 558 h 1500"/>
              <a:gd name="T20" fmla="*/ 648 w 3162"/>
              <a:gd name="T21" fmla="*/ 558 h 1500"/>
              <a:gd name="T22" fmla="*/ 648 w 3162"/>
              <a:gd name="T23" fmla="*/ 840 h 1500"/>
              <a:gd name="T24" fmla="*/ 648 w 3162"/>
              <a:gd name="T25" fmla="*/ 840 h 1500"/>
              <a:gd name="T26" fmla="*/ 1308 w 3162"/>
              <a:gd name="T27" fmla="*/ 840 h 1500"/>
              <a:gd name="T28" fmla="*/ 1308 w 3162"/>
              <a:gd name="T29" fmla="*/ 990 h 1500"/>
              <a:gd name="T30" fmla="*/ 1308 w 3162"/>
              <a:gd name="T31" fmla="*/ 990 h 1500"/>
              <a:gd name="T32" fmla="*/ 1614 w 3162"/>
              <a:gd name="T33" fmla="*/ 990 h 1500"/>
              <a:gd name="T34" fmla="*/ 1614 w 3162"/>
              <a:gd name="T35" fmla="*/ 1146 h 1500"/>
              <a:gd name="T36" fmla="*/ 1614 w 3162"/>
              <a:gd name="T37" fmla="*/ 1146 h 1500"/>
              <a:gd name="T38" fmla="*/ 1926 w 3162"/>
              <a:gd name="T39" fmla="*/ 1146 h 1500"/>
              <a:gd name="T40" fmla="*/ 1926 w 3162"/>
              <a:gd name="T41" fmla="*/ 1500 h 1500"/>
              <a:gd name="T42" fmla="*/ 1926 w 3162"/>
              <a:gd name="T43" fmla="*/ 1500 h 1500"/>
              <a:gd name="T44" fmla="*/ 3162 w 3162"/>
              <a:gd name="T45" fmla="*/ 1500 h 1500"/>
              <a:gd name="T46" fmla="*/ 3162 w 3162"/>
              <a:gd name="T4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62" h="1500">
                <a:moveTo>
                  <a:pt x="0" y="0"/>
                </a:moveTo>
                <a:lnTo>
                  <a:pt x="252" y="0"/>
                </a:lnTo>
                <a:lnTo>
                  <a:pt x="252" y="138"/>
                </a:lnTo>
                <a:lnTo>
                  <a:pt x="252" y="138"/>
                </a:lnTo>
                <a:lnTo>
                  <a:pt x="330" y="138"/>
                </a:lnTo>
                <a:lnTo>
                  <a:pt x="330" y="420"/>
                </a:lnTo>
                <a:lnTo>
                  <a:pt x="330" y="420"/>
                </a:lnTo>
                <a:lnTo>
                  <a:pt x="468" y="420"/>
                </a:lnTo>
                <a:lnTo>
                  <a:pt x="468" y="558"/>
                </a:lnTo>
                <a:lnTo>
                  <a:pt x="468" y="558"/>
                </a:lnTo>
                <a:lnTo>
                  <a:pt x="648" y="558"/>
                </a:lnTo>
                <a:lnTo>
                  <a:pt x="648" y="840"/>
                </a:lnTo>
                <a:lnTo>
                  <a:pt x="648" y="840"/>
                </a:lnTo>
                <a:lnTo>
                  <a:pt x="1308" y="840"/>
                </a:lnTo>
                <a:lnTo>
                  <a:pt x="1308" y="990"/>
                </a:lnTo>
                <a:lnTo>
                  <a:pt x="1308" y="990"/>
                </a:lnTo>
                <a:lnTo>
                  <a:pt x="1614" y="990"/>
                </a:lnTo>
                <a:lnTo>
                  <a:pt x="1614" y="1146"/>
                </a:lnTo>
                <a:lnTo>
                  <a:pt x="1614" y="1146"/>
                </a:lnTo>
                <a:lnTo>
                  <a:pt x="1926" y="1146"/>
                </a:lnTo>
                <a:lnTo>
                  <a:pt x="1926" y="1500"/>
                </a:lnTo>
                <a:lnTo>
                  <a:pt x="1926" y="1500"/>
                </a:lnTo>
                <a:lnTo>
                  <a:pt x="3162" y="1500"/>
                </a:lnTo>
                <a:lnTo>
                  <a:pt x="3162" y="1500"/>
                </a:lnTo>
              </a:path>
            </a:pathLst>
          </a:custGeom>
          <a:noFill/>
          <a:ln w="38100" cap="flat">
            <a:solidFill>
              <a:srgbClr val="92D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08"/>
          <p:cNvSpPr>
            <a:spLocks/>
          </p:cNvSpPr>
          <p:nvPr/>
        </p:nvSpPr>
        <p:spPr bwMode="auto">
          <a:xfrm>
            <a:off x="1542302" y="1331819"/>
            <a:ext cx="6696076" cy="3514725"/>
          </a:xfrm>
          <a:custGeom>
            <a:avLst/>
            <a:gdLst>
              <a:gd name="T0" fmla="*/ 150 w 7344"/>
              <a:gd name="T1" fmla="*/ 0 h 2214"/>
              <a:gd name="T2" fmla="*/ 150 w 7344"/>
              <a:gd name="T3" fmla="*/ 48 h 2214"/>
              <a:gd name="T4" fmla="*/ 168 w 7344"/>
              <a:gd name="T5" fmla="*/ 192 h 2214"/>
              <a:gd name="T6" fmla="*/ 270 w 7344"/>
              <a:gd name="T7" fmla="*/ 192 h 2214"/>
              <a:gd name="T8" fmla="*/ 270 w 7344"/>
              <a:gd name="T9" fmla="*/ 246 h 2214"/>
              <a:gd name="T10" fmla="*/ 318 w 7344"/>
              <a:gd name="T11" fmla="*/ 294 h 2214"/>
              <a:gd name="T12" fmla="*/ 330 w 7344"/>
              <a:gd name="T13" fmla="*/ 294 h 2214"/>
              <a:gd name="T14" fmla="*/ 330 w 7344"/>
              <a:gd name="T15" fmla="*/ 792 h 2214"/>
              <a:gd name="T16" fmla="*/ 342 w 7344"/>
              <a:gd name="T17" fmla="*/ 840 h 2214"/>
              <a:gd name="T18" fmla="*/ 624 w 7344"/>
              <a:gd name="T19" fmla="*/ 840 h 2214"/>
              <a:gd name="T20" fmla="*/ 624 w 7344"/>
              <a:gd name="T21" fmla="*/ 894 h 2214"/>
              <a:gd name="T22" fmla="*/ 636 w 7344"/>
              <a:gd name="T23" fmla="*/ 948 h 2214"/>
              <a:gd name="T24" fmla="*/ 648 w 7344"/>
              <a:gd name="T25" fmla="*/ 948 h 2214"/>
              <a:gd name="T26" fmla="*/ 648 w 7344"/>
              <a:gd name="T27" fmla="*/ 1002 h 2214"/>
              <a:gd name="T28" fmla="*/ 660 w 7344"/>
              <a:gd name="T29" fmla="*/ 1062 h 2214"/>
              <a:gd name="T30" fmla="*/ 810 w 7344"/>
              <a:gd name="T31" fmla="*/ 1062 h 2214"/>
              <a:gd name="T32" fmla="*/ 810 w 7344"/>
              <a:gd name="T33" fmla="*/ 1122 h 2214"/>
              <a:gd name="T34" fmla="*/ 954 w 7344"/>
              <a:gd name="T35" fmla="*/ 1182 h 2214"/>
              <a:gd name="T36" fmla="*/ 978 w 7344"/>
              <a:gd name="T37" fmla="*/ 1182 h 2214"/>
              <a:gd name="T38" fmla="*/ 978 w 7344"/>
              <a:gd name="T39" fmla="*/ 1242 h 2214"/>
              <a:gd name="T40" fmla="*/ 1080 w 7344"/>
              <a:gd name="T41" fmla="*/ 1302 h 2214"/>
              <a:gd name="T42" fmla="*/ 1284 w 7344"/>
              <a:gd name="T43" fmla="*/ 1302 h 2214"/>
              <a:gd name="T44" fmla="*/ 1284 w 7344"/>
              <a:gd name="T45" fmla="*/ 1362 h 2214"/>
              <a:gd name="T46" fmla="*/ 1482 w 7344"/>
              <a:gd name="T47" fmla="*/ 1422 h 2214"/>
              <a:gd name="T48" fmla="*/ 1536 w 7344"/>
              <a:gd name="T49" fmla="*/ 1422 h 2214"/>
              <a:gd name="T50" fmla="*/ 1536 w 7344"/>
              <a:gd name="T51" fmla="*/ 1482 h 2214"/>
              <a:gd name="T52" fmla="*/ 1584 w 7344"/>
              <a:gd name="T53" fmla="*/ 1542 h 2214"/>
              <a:gd name="T54" fmla="*/ 1602 w 7344"/>
              <a:gd name="T55" fmla="*/ 1542 h 2214"/>
              <a:gd name="T56" fmla="*/ 1602 w 7344"/>
              <a:gd name="T57" fmla="*/ 1662 h 2214"/>
              <a:gd name="T58" fmla="*/ 1626 w 7344"/>
              <a:gd name="T59" fmla="*/ 1722 h 2214"/>
              <a:gd name="T60" fmla="*/ 1812 w 7344"/>
              <a:gd name="T61" fmla="*/ 1722 h 2214"/>
              <a:gd name="T62" fmla="*/ 1812 w 7344"/>
              <a:gd name="T63" fmla="*/ 1788 h 2214"/>
              <a:gd name="T64" fmla="*/ 2004 w 7344"/>
              <a:gd name="T65" fmla="*/ 1854 h 2214"/>
              <a:gd name="T66" fmla="*/ 2244 w 7344"/>
              <a:gd name="T67" fmla="*/ 1854 h 2214"/>
              <a:gd name="T68" fmla="*/ 2244 w 7344"/>
              <a:gd name="T69" fmla="*/ 1920 h 2214"/>
              <a:gd name="T70" fmla="*/ 2460 w 7344"/>
              <a:gd name="T71" fmla="*/ 1980 h 2214"/>
              <a:gd name="T72" fmla="*/ 2640 w 7344"/>
              <a:gd name="T73" fmla="*/ 1980 h 2214"/>
              <a:gd name="T74" fmla="*/ 2640 w 7344"/>
              <a:gd name="T75" fmla="*/ 2046 h 2214"/>
              <a:gd name="T76" fmla="*/ 4158 w 7344"/>
              <a:gd name="T77" fmla="*/ 2214 h 2214"/>
              <a:gd name="T78" fmla="*/ 7344 w 7344"/>
              <a:gd name="T79" fmla="*/ 2214 h 2214"/>
              <a:gd name="connsiteX0" fmla="*/ 0 w 10000"/>
              <a:gd name="connsiteY0" fmla="*/ 0 h 10000"/>
              <a:gd name="connsiteX1" fmla="*/ 204 w 10000"/>
              <a:gd name="connsiteY1" fmla="*/ 0 h 10000"/>
              <a:gd name="connsiteX2" fmla="*/ 204 w 10000"/>
              <a:gd name="connsiteY2" fmla="*/ 217 h 10000"/>
              <a:gd name="connsiteX3" fmla="*/ 204 w 10000"/>
              <a:gd name="connsiteY3" fmla="*/ 217 h 10000"/>
              <a:gd name="connsiteX4" fmla="*/ 229 w 10000"/>
              <a:gd name="connsiteY4" fmla="*/ 217 h 10000"/>
              <a:gd name="connsiteX5" fmla="*/ 229 w 10000"/>
              <a:gd name="connsiteY5" fmla="*/ 867 h 10000"/>
              <a:gd name="connsiteX6" fmla="*/ 229 w 10000"/>
              <a:gd name="connsiteY6" fmla="*/ 867 h 10000"/>
              <a:gd name="connsiteX7" fmla="*/ 368 w 10000"/>
              <a:gd name="connsiteY7" fmla="*/ 867 h 10000"/>
              <a:gd name="connsiteX8" fmla="*/ 368 w 10000"/>
              <a:gd name="connsiteY8" fmla="*/ 1111 h 10000"/>
              <a:gd name="connsiteX9" fmla="*/ 368 w 10000"/>
              <a:gd name="connsiteY9" fmla="*/ 1111 h 10000"/>
              <a:gd name="connsiteX10" fmla="*/ 433 w 10000"/>
              <a:gd name="connsiteY10" fmla="*/ 1111 h 10000"/>
              <a:gd name="connsiteX11" fmla="*/ 433 w 10000"/>
              <a:gd name="connsiteY11" fmla="*/ 1328 h 10000"/>
              <a:gd name="connsiteX12" fmla="*/ 433 w 10000"/>
              <a:gd name="connsiteY12" fmla="*/ 1328 h 10000"/>
              <a:gd name="connsiteX13" fmla="*/ 449 w 10000"/>
              <a:gd name="connsiteY13" fmla="*/ 1328 h 10000"/>
              <a:gd name="connsiteX14" fmla="*/ 449 w 10000"/>
              <a:gd name="connsiteY14" fmla="*/ 3577 h 10000"/>
              <a:gd name="connsiteX15" fmla="*/ 449 w 10000"/>
              <a:gd name="connsiteY15" fmla="*/ 3577 h 10000"/>
              <a:gd name="connsiteX16" fmla="*/ 466 w 10000"/>
              <a:gd name="connsiteY16" fmla="*/ 3577 h 10000"/>
              <a:gd name="connsiteX17" fmla="*/ 466 w 10000"/>
              <a:gd name="connsiteY17" fmla="*/ 3794 h 10000"/>
              <a:gd name="connsiteX18" fmla="*/ 466 w 10000"/>
              <a:gd name="connsiteY18" fmla="*/ 3794 h 10000"/>
              <a:gd name="connsiteX19" fmla="*/ 850 w 10000"/>
              <a:gd name="connsiteY19" fmla="*/ 3794 h 10000"/>
              <a:gd name="connsiteX20" fmla="*/ 850 w 10000"/>
              <a:gd name="connsiteY20" fmla="*/ 4038 h 10000"/>
              <a:gd name="connsiteX21" fmla="*/ 850 w 10000"/>
              <a:gd name="connsiteY21" fmla="*/ 4038 h 10000"/>
              <a:gd name="connsiteX22" fmla="*/ 866 w 10000"/>
              <a:gd name="connsiteY22" fmla="*/ 4038 h 10000"/>
              <a:gd name="connsiteX23" fmla="*/ 866 w 10000"/>
              <a:gd name="connsiteY23" fmla="*/ 4282 h 10000"/>
              <a:gd name="connsiteX24" fmla="*/ 866 w 10000"/>
              <a:gd name="connsiteY24" fmla="*/ 4282 h 10000"/>
              <a:gd name="connsiteX25" fmla="*/ 882 w 10000"/>
              <a:gd name="connsiteY25" fmla="*/ 4282 h 10000"/>
              <a:gd name="connsiteX26" fmla="*/ 882 w 10000"/>
              <a:gd name="connsiteY26" fmla="*/ 4526 h 10000"/>
              <a:gd name="connsiteX27" fmla="*/ 882 w 10000"/>
              <a:gd name="connsiteY27" fmla="*/ 4526 h 10000"/>
              <a:gd name="connsiteX28" fmla="*/ 899 w 10000"/>
              <a:gd name="connsiteY28" fmla="*/ 4526 h 10000"/>
              <a:gd name="connsiteX29" fmla="*/ 899 w 10000"/>
              <a:gd name="connsiteY29" fmla="*/ 4797 h 10000"/>
              <a:gd name="connsiteX30" fmla="*/ 899 w 10000"/>
              <a:gd name="connsiteY30" fmla="*/ 4797 h 10000"/>
              <a:gd name="connsiteX31" fmla="*/ 1103 w 10000"/>
              <a:gd name="connsiteY31" fmla="*/ 4797 h 10000"/>
              <a:gd name="connsiteX32" fmla="*/ 1103 w 10000"/>
              <a:gd name="connsiteY32" fmla="*/ 5068 h 10000"/>
              <a:gd name="connsiteX33" fmla="*/ 1103 w 10000"/>
              <a:gd name="connsiteY33" fmla="*/ 5068 h 10000"/>
              <a:gd name="connsiteX34" fmla="*/ 1299 w 10000"/>
              <a:gd name="connsiteY34" fmla="*/ 5068 h 10000"/>
              <a:gd name="connsiteX35" fmla="*/ 1299 w 10000"/>
              <a:gd name="connsiteY35" fmla="*/ 5339 h 10000"/>
              <a:gd name="connsiteX36" fmla="*/ 1299 w 10000"/>
              <a:gd name="connsiteY36" fmla="*/ 5339 h 10000"/>
              <a:gd name="connsiteX37" fmla="*/ 1332 w 10000"/>
              <a:gd name="connsiteY37" fmla="*/ 5339 h 10000"/>
              <a:gd name="connsiteX38" fmla="*/ 1332 w 10000"/>
              <a:gd name="connsiteY38" fmla="*/ 5610 h 10000"/>
              <a:gd name="connsiteX39" fmla="*/ 1332 w 10000"/>
              <a:gd name="connsiteY39" fmla="*/ 5610 h 10000"/>
              <a:gd name="connsiteX40" fmla="*/ 1471 w 10000"/>
              <a:gd name="connsiteY40" fmla="*/ 5610 h 10000"/>
              <a:gd name="connsiteX41" fmla="*/ 1471 w 10000"/>
              <a:gd name="connsiteY41" fmla="*/ 5881 h 10000"/>
              <a:gd name="connsiteX42" fmla="*/ 1471 w 10000"/>
              <a:gd name="connsiteY42" fmla="*/ 5881 h 10000"/>
              <a:gd name="connsiteX43" fmla="*/ 1748 w 10000"/>
              <a:gd name="connsiteY43" fmla="*/ 5881 h 10000"/>
              <a:gd name="connsiteX44" fmla="*/ 1748 w 10000"/>
              <a:gd name="connsiteY44" fmla="*/ 6152 h 10000"/>
              <a:gd name="connsiteX45" fmla="*/ 1748 w 10000"/>
              <a:gd name="connsiteY45" fmla="*/ 6152 h 10000"/>
              <a:gd name="connsiteX46" fmla="*/ 2018 w 10000"/>
              <a:gd name="connsiteY46" fmla="*/ 6152 h 10000"/>
              <a:gd name="connsiteX47" fmla="*/ 2018 w 10000"/>
              <a:gd name="connsiteY47" fmla="*/ 6423 h 10000"/>
              <a:gd name="connsiteX48" fmla="*/ 2018 w 10000"/>
              <a:gd name="connsiteY48" fmla="*/ 6423 h 10000"/>
              <a:gd name="connsiteX49" fmla="*/ 2092 w 10000"/>
              <a:gd name="connsiteY49" fmla="*/ 6423 h 10000"/>
              <a:gd name="connsiteX50" fmla="*/ 2092 w 10000"/>
              <a:gd name="connsiteY50" fmla="*/ 6694 h 10000"/>
              <a:gd name="connsiteX51" fmla="*/ 2092 w 10000"/>
              <a:gd name="connsiteY51" fmla="*/ 6694 h 10000"/>
              <a:gd name="connsiteX52" fmla="*/ 2157 w 10000"/>
              <a:gd name="connsiteY52" fmla="*/ 6694 h 10000"/>
              <a:gd name="connsiteX53" fmla="*/ 2157 w 10000"/>
              <a:gd name="connsiteY53" fmla="*/ 6965 h 10000"/>
              <a:gd name="connsiteX54" fmla="*/ 2157 w 10000"/>
              <a:gd name="connsiteY54" fmla="*/ 6965 h 10000"/>
              <a:gd name="connsiteX55" fmla="*/ 2181 w 10000"/>
              <a:gd name="connsiteY55" fmla="*/ 6965 h 10000"/>
              <a:gd name="connsiteX56" fmla="*/ 2181 w 10000"/>
              <a:gd name="connsiteY56" fmla="*/ 7507 h 10000"/>
              <a:gd name="connsiteX57" fmla="*/ 2181 w 10000"/>
              <a:gd name="connsiteY57" fmla="*/ 7507 h 10000"/>
              <a:gd name="connsiteX58" fmla="*/ 2214 w 10000"/>
              <a:gd name="connsiteY58" fmla="*/ 7507 h 10000"/>
              <a:gd name="connsiteX59" fmla="*/ 2214 w 10000"/>
              <a:gd name="connsiteY59" fmla="*/ 7778 h 10000"/>
              <a:gd name="connsiteX60" fmla="*/ 2214 w 10000"/>
              <a:gd name="connsiteY60" fmla="*/ 7778 h 10000"/>
              <a:gd name="connsiteX61" fmla="*/ 2467 w 10000"/>
              <a:gd name="connsiteY61" fmla="*/ 7778 h 10000"/>
              <a:gd name="connsiteX62" fmla="*/ 2467 w 10000"/>
              <a:gd name="connsiteY62" fmla="*/ 8076 h 10000"/>
              <a:gd name="connsiteX63" fmla="*/ 2467 w 10000"/>
              <a:gd name="connsiteY63" fmla="*/ 8076 h 10000"/>
              <a:gd name="connsiteX64" fmla="*/ 2729 w 10000"/>
              <a:gd name="connsiteY64" fmla="*/ 8076 h 10000"/>
              <a:gd name="connsiteX65" fmla="*/ 2729 w 10000"/>
              <a:gd name="connsiteY65" fmla="*/ 8374 h 10000"/>
              <a:gd name="connsiteX66" fmla="*/ 2729 w 10000"/>
              <a:gd name="connsiteY66" fmla="*/ 8374 h 10000"/>
              <a:gd name="connsiteX67" fmla="*/ 3056 w 10000"/>
              <a:gd name="connsiteY67" fmla="*/ 8374 h 10000"/>
              <a:gd name="connsiteX68" fmla="*/ 3056 w 10000"/>
              <a:gd name="connsiteY68" fmla="*/ 8672 h 10000"/>
              <a:gd name="connsiteX69" fmla="*/ 3056 w 10000"/>
              <a:gd name="connsiteY69" fmla="*/ 8672 h 10000"/>
              <a:gd name="connsiteX70" fmla="*/ 3350 w 10000"/>
              <a:gd name="connsiteY70" fmla="*/ 8672 h 10000"/>
              <a:gd name="connsiteX71" fmla="*/ 3350 w 10000"/>
              <a:gd name="connsiteY71" fmla="*/ 8943 h 10000"/>
              <a:gd name="connsiteX72" fmla="*/ 3350 w 10000"/>
              <a:gd name="connsiteY72" fmla="*/ 8943 h 10000"/>
              <a:gd name="connsiteX73" fmla="*/ 3595 w 10000"/>
              <a:gd name="connsiteY73" fmla="*/ 8943 h 10000"/>
              <a:gd name="connsiteX74" fmla="*/ 3595 w 10000"/>
              <a:gd name="connsiteY74" fmla="*/ 9241 h 10000"/>
              <a:gd name="connsiteX75" fmla="*/ 3595 w 10000"/>
              <a:gd name="connsiteY75" fmla="*/ 9241 h 10000"/>
              <a:gd name="connsiteX76" fmla="*/ 5662 w 10000"/>
              <a:gd name="connsiteY76" fmla="*/ 9241 h 10000"/>
              <a:gd name="connsiteX77" fmla="*/ 5662 w 10000"/>
              <a:gd name="connsiteY77" fmla="*/ 10000 h 10000"/>
              <a:gd name="connsiteX78" fmla="*/ 5662 w 10000"/>
              <a:gd name="connsiteY78" fmla="*/ 10000 h 10000"/>
              <a:gd name="connsiteX79" fmla="*/ 10000 w 10000"/>
              <a:gd name="connsiteY79" fmla="*/ 10000 h 10000"/>
              <a:gd name="connsiteX0" fmla="*/ 0 w 5773"/>
              <a:gd name="connsiteY0" fmla="*/ 0 h 10000"/>
              <a:gd name="connsiteX1" fmla="*/ 204 w 5773"/>
              <a:gd name="connsiteY1" fmla="*/ 0 h 10000"/>
              <a:gd name="connsiteX2" fmla="*/ 204 w 5773"/>
              <a:gd name="connsiteY2" fmla="*/ 217 h 10000"/>
              <a:gd name="connsiteX3" fmla="*/ 204 w 5773"/>
              <a:gd name="connsiteY3" fmla="*/ 217 h 10000"/>
              <a:gd name="connsiteX4" fmla="*/ 229 w 5773"/>
              <a:gd name="connsiteY4" fmla="*/ 217 h 10000"/>
              <a:gd name="connsiteX5" fmla="*/ 229 w 5773"/>
              <a:gd name="connsiteY5" fmla="*/ 867 h 10000"/>
              <a:gd name="connsiteX6" fmla="*/ 229 w 5773"/>
              <a:gd name="connsiteY6" fmla="*/ 867 h 10000"/>
              <a:gd name="connsiteX7" fmla="*/ 368 w 5773"/>
              <a:gd name="connsiteY7" fmla="*/ 867 h 10000"/>
              <a:gd name="connsiteX8" fmla="*/ 368 w 5773"/>
              <a:gd name="connsiteY8" fmla="*/ 1111 h 10000"/>
              <a:gd name="connsiteX9" fmla="*/ 368 w 5773"/>
              <a:gd name="connsiteY9" fmla="*/ 1111 h 10000"/>
              <a:gd name="connsiteX10" fmla="*/ 433 w 5773"/>
              <a:gd name="connsiteY10" fmla="*/ 1111 h 10000"/>
              <a:gd name="connsiteX11" fmla="*/ 433 w 5773"/>
              <a:gd name="connsiteY11" fmla="*/ 1328 h 10000"/>
              <a:gd name="connsiteX12" fmla="*/ 433 w 5773"/>
              <a:gd name="connsiteY12" fmla="*/ 1328 h 10000"/>
              <a:gd name="connsiteX13" fmla="*/ 449 w 5773"/>
              <a:gd name="connsiteY13" fmla="*/ 1328 h 10000"/>
              <a:gd name="connsiteX14" fmla="*/ 449 w 5773"/>
              <a:gd name="connsiteY14" fmla="*/ 3577 h 10000"/>
              <a:gd name="connsiteX15" fmla="*/ 449 w 5773"/>
              <a:gd name="connsiteY15" fmla="*/ 3577 h 10000"/>
              <a:gd name="connsiteX16" fmla="*/ 466 w 5773"/>
              <a:gd name="connsiteY16" fmla="*/ 3577 h 10000"/>
              <a:gd name="connsiteX17" fmla="*/ 466 w 5773"/>
              <a:gd name="connsiteY17" fmla="*/ 3794 h 10000"/>
              <a:gd name="connsiteX18" fmla="*/ 466 w 5773"/>
              <a:gd name="connsiteY18" fmla="*/ 3794 h 10000"/>
              <a:gd name="connsiteX19" fmla="*/ 850 w 5773"/>
              <a:gd name="connsiteY19" fmla="*/ 3794 h 10000"/>
              <a:gd name="connsiteX20" fmla="*/ 850 w 5773"/>
              <a:gd name="connsiteY20" fmla="*/ 4038 h 10000"/>
              <a:gd name="connsiteX21" fmla="*/ 850 w 5773"/>
              <a:gd name="connsiteY21" fmla="*/ 4038 h 10000"/>
              <a:gd name="connsiteX22" fmla="*/ 866 w 5773"/>
              <a:gd name="connsiteY22" fmla="*/ 4038 h 10000"/>
              <a:gd name="connsiteX23" fmla="*/ 866 w 5773"/>
              <a:gd name="connsiteY23" fmla="*/ 4282 h 10000"/>
              <a:gd name="connsiteX24" fmla="*/ 866 w 5773"/>
              <a:gd name="connsiteY24" fmla="*/ 4282 h 10000"/>
              <a:gd name="connsiteX25" fmla="*/ 882 w 5773"/>
              <a:gd name="connsiteY25" fmla="*/ 4282 h 10000"/>
              <a:gd name="connsiteX26" fmla="*/ 882 w 5773"/>
              <a:gd name="connsiteY26" fmla="*/ 4526 h 10000"/>
              <a:gd name="connsiteX27" fmla="*/ 882 w 5773"/>
              <a:gd name="connsiteY27" fmla="*/ 4526 h 10000"/>
              <a:gd name="connsiteX28" fmla="*/ 899 w 5773"/>
              <a:gd name="connsiteY28" fmla="*/ 4526 h 10000"/>
              <a:gd name="connsiteX29" fmla="*/ 899 w 5773"/>
              <a:gd name="connsiteY29" fmla="*/ 4797 h 10000"/>
              <a:gd name="connsiteX30" fmla="*/ 899 w 5773"/>
              <a:gd name="connsiteY30" fmla="*/ 4797 h 10000"/>
              <a:gd name="connsiteX31" fmla="*/ 1103 w 5773"/>
              <a:gd name="connsiteY31" fmla="*/ 4797 h 10000"/>
              <a:gd name="connsiteX32" fmla="*/ 1103 w 5773"/>
              <a:gd name="connsiteY32" fmla="*/ 5068 h 10000"/>
              <a:gd name="connsiteX33" fmla="*/ 1103 w 5773"/>
              <a:gd name="connsiteY33" fmla="*/ 5068 h 10000"/>
              <a:gd name="connsiteX34" fmla="*/ 1299 w 5773"/>
              <a:gd name="connsiteY34" fmla="*/ 5068 h 10000"/>
              <a:gd name="connsiteX35" fmla="*/ 1299 w 5773"/>
              <a:gd name="connsiteY35" fmla="*/ 5339 h 10000"/>
              <a:gd name="connsiteX36" fmla="*/ 1299 w 5773"/>
              <a:gd name="connsiteY36" fmla="*/ 5339 h 10000"/>
              <a:gd name="connsiteX37" fmla="*/ 1332 w 5773"/>
              <a:gd name="connsiteY37" fmla="*/ 5339 h 10000"/>
              <a:gd name="connsiteX38" fmla="*/ 1332 w 5773"/>
              <a:gd name="connsiteY38" fmla="*/ 5610 h 10000"/>
              <a:gd name="connsiteX39" fmla="*/ 1332 w 5773"/>
              <a:gd name="connsiteY39" fmla="*/ 5610 h 10000"/>
              <a:gd name="connsiteX40" fmla="*/ 1471 w 5773"/>
              <a:gd name="connsiteY40" fmla="*/ 5610 h 10000"/>
              <a:gd name="connsiteX41" fmla="*/ 1471 w 5773"/>
              <a:gd name="connsiteY41" fmla="*/ 5881 h 10000"/>
              <a:gd name="connsiteX42" fmla="*/ 1471 w 5773"/>
              <a:gd name="connsiteY42" fmla="*/ 5881 h 10000"/>
              <a:gd name="connsiteX43" fmla="*/ 1748 w 5773"/>
              <a:gd name="connsiteY43" fmla="*/ 5881 h 10000"/>
              <a:gd name="connsiteX44" fmla="*/ 1748 w 5773"/>
              <a:gd name="connsiteY44" fmla="*/ 6152 h 10000"/>
              <a:gd name="connsiteX45" fmla="*/ 1748 w 5773"/>
              <a:gd name="connsiteY45" fmla="*/ 6152 h 10000"/>
              <a:gd name="connsiteX46" fmla="*/ 2018 w 5773"/>
              <a:gd name="connsiteY46" fmla="*/ 6152 h 10000"/>
              <a:gd name="connsiteX47" fmla="*/ 2018 w 5773"/>
              <a:gd name="connsiteY47" fmla="*/ 6423 h 10000"/>
              <a:gd name="connsiteX48" fmla="*/ 2018 w 5773"/>
              <a:gd name="connsiteY48" fmla="*/ 6423 h 10000"/>
              <a:gd name="connsiteX49" fmla="*/ 2092 w 5773"/>
              <a:gd name="connsiteY49" fmla="*/ 6423 h 10000"/>
              <a:gd name="connsiteX50" fmla="*/ 2092 w 5773"/>
              <a:gd name="connsiteY50" fmla="*/ 6694 h 10000"/>
              <a:gd name="connsiteX51" fmla="*/ 2092 w 5773"/>
              <a:gd name="connsiteY51" fmla="*/ 6694 h 10000"/>
              <a:gd name="connsiteX52" fmla="*/ 2157 w 5773"/>
              <a:gd name="connsiteY52" fmla="*/ 6694 h 10000"/>
              <a:gd name="connsiteX53" fmla="*/ 2157 w 5773"/>
              <a:gd name="connsiteY53" fmla="*/ 6965 h 10000"/>
              <a:gd name="connsiteX54" fmla="*/ 2157 w 5773"/>
              <a:gd name="connsiteY54" fmla="*/ 6965 h 10000"/>
              <a:gd name="connsiteX55" fmla="*/ 2181 w 5773"/>
              <a:gd name="connsiteY55" fmla="*/ 6965 h 10000"/>
              <a:gd name="connsiteX56" fmla="*/ 2181 w 5773"/>
              <a:gd name="connsiteY56" fmla="*/ 7507 h 10000"/>
              <a:gd name="connsiteX57" fmla="*/ 2181 w 5773"/>
              <a:gd name="connsiteY57" fmla="*/ 7507 h 10000"/>
              <a:gd name="connsiteX58" fmla="*/ 2214 w 5773"/>
              <a:gd name="connsiteY58" fmla="*/ 7507 h 10000"/>
              <a:gd name="connsiteX59" fmla="*/ 2214 w 5773"/>
              <a:gd name="connsiteY59" fmla="*/ 7778 h 10000"/>
              <a:gd name="connsiteX60" fmla="*/ 2214 w 5773"/>
              <a:gd name="connsiteY60" fmla="*/ 7778 h 10000"/>
              <a:gd name="connsiteX61" fmla="*/ 2467 w 5773"/>
              <a:gd name="connsiteY61" fmla="*/ 7778 h 10000"/>
              <a:gd name="connsiteX62" fmla="*/ 2467 w 5773"/>
              <a:gd name="connsiteY62" fmla="*/ 8076 h 10000"/>
              <a:gd name="connsiteX63" fmla="*/ 2467 w 5773"/>
              <a:gd name="connsiteY63" fmla="*/ 8076 h 10000"/>
              <a:gd name="connsiteX64" fmla="*/ 2729 w 5773"/>
              <a:gd name="connsiteY64" fmla="*/ 8076 h 10000"/>
              <a:gd name="connsiteX65" fmla="*/ 2729 w 5773"/>
              <a:gd name="connsiteY65" fmla="*/ 8374 h 10000"/>
              <a:gd name="connsiteX66" fmla="*/ 2729 w 5773"/>
              <a:gd name="connsiteY66" fmla="*/ 8374 h 10000"/>
              <a:gd name="connsiteX67" fmla="*/ 3056 w 5773"/>
              <a:gd name="connsiteY67" fmla="*/ 8374 h 10000"/>
              <a:gd name="connsiteX68" fmla="*/ 3056 w 5773"/>
              <a:gd name="connsiteY68" fmla="*/ 8672 h 10000"/>
              <a:gd name="connsiteX69" fmla="*/ 3056 w 5773"/>
              <a:gd name="connsiteY69" fmla="*/ 8672 h 10000"/>
              <a:gd name="connsiteX70" fmla="*/ 3350 w 5773"/>
              <a:gd name="connsiteY70" fmla="*/ 8672 h 10000"/>
              <a:gd name="connsiteX71" fmla="*/ 3350 w 5773"/>
              <a:gd name="connsiteY71" fmla="*/ 8943 h 10000"/>
              <a:gd name="connsiteX72" fmla="*/ 3350 w 5773"/>
              <a:gd name="connsiteY72" fmla="*/ 8943 h 10000"/>
              <a:gd name="connsiteX73" fmla="*/ 3595 w 5773"/>
              <a:gd name="connsiteY73" fmla="*/ 8943 h 10000"/>
              <a:gd name="connsiteX74" fmla="*/ 3595 w 5773"/>
              <a:gd name="connsiteY74" fmla="*/ 9241 h 10000"/>
              <a:gd name="connsiteX75" fmla="*/ 3595 w 5773"/>
              <a:gd name="connsiteY75" fmla="*/ 9241 h 10000"/>
              <a:gd name="connsiteX76" fmla="*/ 5662 w 5773"/>
              <a:gd name="connsiteY76" fmla="*/ 9241 h 10000"/>
              <a:gd name="connsiteX77" fmla="*/ 5662 w 5773"/>
              <a:gd name="connsiteY77" fmla="*/ 10000 h 10000"/>
              <a:gd name="connsiteX78" fmla="*/ 5662 w 5773"/>
              <a:gd name="connsiteY78" fmla="*/ 10000 h 10000"/>
              <a:gd name="connsiteX79" fmla="*/ 5773 w 5773"/>
              <a:gd name="connsiteY79" fmla="*/ 10000 h 10000"/>
              <a:gd name="connsiteX0" fmla="*/ 0 w 9947"/>
              <a:gd name="connsiteY0" fmla="*/ 0 h 10007"/>
              <a:gd name="connsiteX1" fmla="*/ 353 w 9947"/>
              <a:gd name="connsiteY1" fmla="*/ 0 h 10007"/>
              <a:gd name="connsiteX2" fmla="*/ 353 w 9947"/>
              <a:gd name="connsiteY2" fmla="*/ 217 h 10007"/>
              <a:gd name="connsiteX3" fmla="*/ 353 w 9947"/>
              <a:gd name="connsiteY3" fmla="*/ 217 h 10007"/>
              <a:gd name="connsiteX4" fmla="*/ 397 w 9947"/>
              <a:gd name="connsiteY4" fmla="*/ 217 h 10007"/>
              <a:gd name="connsiteX5" fmla="*/ 397 w 9947"/>
              <a:gd name="connsiteY5" fmla="*/ 867 h 10007"/>
              <a:gd name="connsiteX6" fmla="*/ 397 w 9947"/>
              <a:gd name="connsiteY6" fmla="*/ 867 h 10007"/>
              <a:gd name="connsiteX7" fmla="*/ 637 w 9947"/>
              <a:gd name="connsiteY7" fmla="*/ 867 h 10007"/>
              <a:gd name="connsiteX8" fmla="*/ 637 w 9947"/>
              <a:gd name="connsiteY8" fmla="*/ 1111 h 10007"/>
              <a:gd name="connsiteX9" fmla="*/ 637 w 9947"/>
              <a:gd name="connsiteY9" fmla="*/ 1111 h 10007"/>
              <a:gd name="connsiteX10" fmla="*/ 750 w 9947"/>
              <a:gd name="connsiteY10" fmla="*/ 1111 h 10007"/>
              <a:gd name="connsiteX11" fmla="*/ 750 w 9947"/>
              <a:gd name="connsiteY11" fmla="*/ 1328 h 10007"/>
              <a:gd name="connsiteX12" fmla="*/ 750 w 9947"/>
              <a:gd name="connsiteY12" fmla="*/ 1328 h 10007"/>
              <a:gd name="connsiteX13" fmla="*/ 778 w 9947"/>
              <a:gd name="connsiteY13" fmla="*/ 1328 h 10007"/>
              <a:gd name="connsiteX14" fmla="*/ 778 w 9947"/>
              <a:gd name="connsiteY14" fmla="*/ 3577 h 10007"/>
              <a:gd name="connsiteX15" fmla="*/ 778 w 9947"/>
              <a:gd name="connsiteY15" fmla="*/ 3577 h 10007"/>
              <a:gd name="connsiteX16" fmla="*/ 807 w 9947"/>
              <a:gd name="connsiteY16" fmla="*/ 3577 h 10007"/>
              <a:gd name="connsiteX17" fmla="*/ 807 w 9947"/>
              <a:gd name="connsiteY17" fmla="*/ 3794 h 10007"/>
              <a:gd name="connsiteX18" fmla="*/ 807 w 9947"/>
              <a:gd name="connsiteY18" fmla="*/ 3794 h 10007"/>
              <a:gd name="connsiteX19" fmla="*/ 1472 w 9947"/>
              <a:gd name="connsiteY19" fmla="*/ 3794 h 10007"/>
              <a:gd name="connsiteX20" fmla="*/ 1472 w 9947"/>
              <a:gd name="connsiteY20" fmla="*/ 4038 h 10007"/>
              <a:gd name="connsiteX21" fmla="*/ 1472 w 9947"/>
              <a:gd name="connsiteY21" fmla="*/ 4038 h 10007"/>
              <a:gd name="connsiteX22" fmla="*/ 1500 w 9947"/>
              <a:gd name="connsiteY22" fmla="*/ 4038 h 10007"/>
              <a:gd name="connsiteX23" fmla="*/ 1500 w 9947"/>
              <a:gd name="connsiteY23" fmla="*/ 4282 h 10007"/>
              <a:gd name="connsiteX24" fmla="*/ 1500 w 9947"/>
              <a:gd name="connsiteY24" fmla="*/ 4282 h 10007"/>
              <a:gd name="connsiteX25" fmla="*/ 1528 w 9947"/>
              <a:gd name="connsiteY25" fmla="*/ 4282 h 10007"/>
              <a:gd name="connsiteX26" fmla="*/ 1528 w 9947"/>
              <a:gd name="connsiteY26" fmla="*/ 4526 h 10007"/>
              <a:gd name="connsiteX27" fmla="*/ 1528 w 9947"/>
              <a:gd name="connsiteY27" fmla="*/ 4526 h 10007"/>
              <a:gd name="connsiteX28" fmla="*/ 1557 w 9947"/>
              <a:gd name="connsiteY28" fmla="*/ 4526 h 10007"/>
              <a:gd name="connsiteX29" fmla="*/ 1557 w 9947"/>
              <a:gd name="connsiteY29" fmla="*/ 4797 h 10007"/>
              <a:gd name="connsiteX30" fmla="*/ 1557 w 9947"/>
              <a:gd name="connsiteY30" fmla="*/ 4797 h 10007"/>
              <a:gd name="connsiteX31" fmla="*/ 1911 w 9947"/>
              <a:gd name="connsiteY31" fmla="*/ 4797 h 10007"/>
              <a:gd name="connsiteX32" fmla="*/ 1911 w 9947"/>
              <a:gd name="connsiteY32" fmla="*/ 5068 h 10007"/>
              <a:gd name="connsiteX33" fmla="*/ 1911 w 9947"/>
              <a:gd name="connsiteY33" fmla="*/ 5068 h 10007"/>
              <a:gd name="connsiteX34" fmla="*/ 2250 w 9947"/>
              <a:gd name="connsiteY34" fmla="*/ 5068 h 10007"/>
              <a:gd name="connsiteX35" fmla="*/ 2250 w 9947"/>
              <a:gd name="connsiteY35" fmla="*/ 5339 h 10007"/>
              <a:gd name="connsiteX36" fmla="*/ 2250 w 9947"/>
              <a:gd name="connsiteY36" fmla="*/ 5339 h 10007"/>
              <a:gd name="connsiteX37" fmla="*/ 2307 w 9947"/>
              <a:gd name="connsiteY37" fmla="*/ 5339 h 10007"/>
              <a:gd name="connsiteX38" fmla="*/ 2307 w 9947"/>
              <a:gd name="connsiteY38" fmla="*/ 5610 h 10007"/>
              <a:gd name="connsiteX39" fmla="*/ 2307 w 9947"/>
              <a:gd name="connsiteY39" fmla="*/ 5610 h 10007"/>
              <a:gd name="connsiteX40" fmla="*/ 2548 w 9947"/>
              <a:gd name="connsiteY40" fmla="*/ 5610 h 10007"/>
              <a:gd name="connsiteX41" fmla="*/ 2548 w 9947"/>
              <a:gd name="connsiteY41" fmla="*/ 5881 h 10007"/>
              <a:gd name="connsiteX42" fmla="*/ 2548 w 9947"/>
              <a:gd name="connsiteY42" fmla="*/ 5881 h 10007"/>
              <a:gd name="connsiteX43" fmla="*/ 3028 w 9947"/>
              <a:gd name="connsiteY43" fmla="*/ 5881 h 10007"/>
              <a:gd name="connsiteX44" fmla="*/ 3028 w 9947"/>
              <a:gd name="connsiteY44" fmla="*/ 6152 h 10007"/>
              <a:gd name="connsiteX45" fmla="*/ 3028 w 9947"/>
              <a:gd name="connsiteY45" fmla="*/ 6152 h 10007"/>
              <a:gd name="connsiteX46" fmla="*/ 3496 w 9947"/>
              <a:gd name="connsiteY46" fmla="*/ 6152 h 10007"/>
              <a:gd name="connsiteX47" fmla="*/ 3496 w 9947"/>
              <a:gd name="connsiteY47" fmla="*/ 6423 h 10007"/>
              <a:gd name="connsiteX48" fmla="*/ 3496 w 9947"/>
              <a:gd name="connsiteY48" fmla="*/ 6423 h 10007"/>
              <a:gd name="connsiteX49" fmla="*/ 3624 w 9947"/>
              <a:gd name="connsiteY49" fmla="*/ 6423 h 10007"/>
              <a:gd name="connsiteX50" fmla="*/ 3624 w 9947"/>
              <a:gd name="connsiteY50" fmla="*/ 6694 h 10007"/>
              <a:gd name="connsiteX51" fmla="*/ 3624 w 9947"/>
              <a:gd name="connsiteY51" fmla="*/ 6694 h 10007"/>
              <a:gd name="connsiteX52" fmla="*/ 3736 w 9947"/>
              <a:gd name="connsiteY52" fmla="*/ 6694 h 10007"/>
              <a:gd name="connsiteX53" fmla="*/ 3736 w 9947"/>
              <a:gd name="connsiteY53" fmla="*/ 6965 h 10007"/>
              <a:gd name="connsiteX54" fmla="*/ 3736 w 9947"/>
              <a:gd name="connsiteY54" fmla="*/ 6965 h 10007"/>
              <a:gd name="connsiteX55" fmla="*/ 3778 w 9947"/>
              <a:gd name="connsiteY55" fmla="*/ 6965 h 10007"/>
              <a:gd name="connsiteX56" fmla="*/ 3778 w 9947"/>
              <a:gd name="connsiteY56" fmla="*/ 7507 h 10007"/>
              <a:gd name="connsiteX57" fmla="*/ 3778 w 9947"/>
              <a:gd name="connsiteY57" fmla="*/ 7507 h 10007"/>
              <a:gd name="connsiteX58" fmla="*/ 3835 w 9947"/>
              <a:gd name="connsiteY58" fmla="*/ 7507 h 10007"/>
              <a:gd name="connsiteX59" fmla="*/ 3835 w 9947"/>
              <a:gd name="connsiteY59" fmla="*/ 7778 h 10007"/>
              <a:gd name="connsiteX60" fmla="*/ 3835 w 9947"/>
              <a:gd name="connsiteY60" fmla="*/ 7778 h 10007"/>
              <a:gd name="connsiteX61" fmla="*/ 4273 w 9947"/>
              <a:gd name="connsiteY61" fmla="*/ 7778 h 10007"/>
              <a:gd name="connsiteX62" fmla="*/ 4273 w 9947"/>
              <a:gd name="connsiteY62" fmla="*/ 8076 h 10007"/>
              <a:gd name="connsiteX63" fmla="*/ 4273 w 9947"/>
              <a:gd name="connsiteY63" fmla="*/ 8076 h 10007"/>
              <a:gd name="connsiteX64" fmla="*/ 4727 w 9947"/>
              <a:gd name="connsiteY64" fmla="*/ 8076 h 10007"/>
              <a:gd name="connsiteX65" fmla="*/ 4727 w 9947"/>
              <a:gd name="connsiteY65" fmla="*/ 8374 h 10007"/>
              <a:gd name="connsiteX66" fmla="*/ 4727 w 9947"/>
              <a:gd name="connsiteY66" fmla="*/ 8374 h 10007"/>
              <a:gd name="connsiteX67" fmla="*/ 5294 w 9947"/>
              <a:gd name="connsiteY67" fmla="*/ 8374 h 10007"/>
              <a:gd name="connsiteX68" fmla="*/ 5294 w 9947"/>
              <a:gd name="connsiteY68" fmla="*/ 8672 h 10007"/>
              <a:gd name="connsiteX69" fmla="*/ 5294 w 9947"/>
              <a:gd name="connsiteY69" fmla="*/ 8672 h 10007"/>
              <a:gd name="connsiteX70" fmla="*/ 5803 w 9947"/>
              <a:gd name="connsiteY70" fmla="*/ 8672 h 10007"/>
              <a:gd name="connsiteX71" fmla="*/ 5803 w 9947"/>
              <a:gd name="connsiteY71" fmla="*/ 8943 h 10007"/>
              <a:gd name="connsiteX72" fmla="*/ 5803 w 9947"/>
              <a:gd name="connsiteY72" fmla="*/ 8943 h 10007"/>
              <a:gd name="connsiteX73" fmla="*/ 6227 w 9947"/>
              <a:gd name="connsiteY73" fmla="*/ 8943 h 10007"/>
              <a:gd name="connsiteX74" fmla="*/ 6227 w 9947"/>
              <a:gd name="connsiteY74" fmla="*/ 9241 h 10007"/>
              <a:gd name="connsiteX75" fmla="*/ 6227 w 9947"/>
              <a:gd name="connsiteY75" fmla="*/ 9241 h 10007"/>
              <a:gd name="connsiteX76" fmla="*/ 9808 w 9947"/>
              <a:gd name="connsiteY76" fmla="*/ 9241 h 10007"/>
              <a:gd name="connsiteX77" fmla="*/ 9808 w 9947"/>
              <a:gd name="connsiteY77" fmla="*/ 10000 h 10007"/>
              <a:gd name="connsiteX78" fmla="*/ 9808 w 9947"/>
              <a:gd name="connsiteY78" fmla="*/ 10000 h 10007"/>
              <a:gd name="connsiteX79" fmla="*/ 9947 w 9947"/>
              <a:gd name="connsiteY79" fmla="*/ 10007 h 10007"/>
              <a:gd name="connsiteX0" fmla="*/ 0 w 10000"/>
              <a:gd name="connsiteY0" fmla="*/ 0 h 9993"/>
              <a:gd name="connsiteX1" fmla="*/ 355 w 10000"/>
              <a:gd name="connsiteY1" fmla="*/ 0 h 9993"/>
              <a:gd name="connsiteX2" fmla="*/ 355 w 10000"/>
              <a:gd name="connsiteY2" fmla="*/ 217 h 9993"/>
              <a:gd name="connsiteX3" fmla="*/ 355 w 10000"/>
              <a:gd name="connsiteY3" fmla="*/ 217 h 9993"/>
              <a:gd name="connsiteX4" fmla="*/ 399 w 10000"/>
              <a:gd name="connsiteY4" fmla="*/ 217 h 9993"/>
              <a:gd name="connsiteX5" fmla="*/ 399 w 10000"/>
              <a:gd name="connsiteY5" fmla="*/ 866 h 9993"/>
              <a:gd name="connsiteX6" fmla="*/ 399 w 10000"/>
              <a:gd name="connsiteY6" fmla="*/ 866 h 9993"/>
              <a:gd name="connsiteX7" fmla="*/ 640 w 10000"/>
              <a:gd name="connsiteY7" fmla="*/ 866 h 9993"/>
              <a:gd name="connsiteX8" fmla="*/ 640 w 10000"/>
              <a:gd name="connsiteY8" fmla="*/ 1110 h 9993"/>
              <a:gd name="connsiteX9" fmla="*/ 640 w 10000"/>
              <a:gd name="connsiteY9" fmla="*/ 1110 h 9993"/>
              <a:gd name="connsiteX10" fmla="*/ 754 w 10000"/>
              <a:gd name="connsiteY10" fmla="*/ 1110 h 9993"/>
              <a:gd name="connsiteX11" fmla="*/ 754 w 10000"/>
              <a:gd name="connsiteY11" fmla="*/ 1327 h 9993"/>
              <a:gd name="connsiteX12" fmla="*/ 754 w 10000"/>
              <a:gd name="connsiteY12" fmla="*/ 1327 h 9993"/>
              <a:gd name="connsiteX13" fmla="*/ 782 w 10000"/>
              <a:gd name="connsiteY13" fmla="*/ 1327 h 9993"/>
              <a:gd name="connsiteX14" fmla="*/ 782 w 10000"/>
              <a:gd name="connsiteY14" fmla="*/ 3574 h 9993"/>
              <a:gd name="connsiteX15" fmla="*/ 782 w 10000"/>
              <a:gd name="connsiteY15" fmla="*/ 3574 h 9993"/>
              <a:gd name="connsiteX16" fmla="*/ 811 w 10000"/>
              <a:gd name="connsiteY16" fmla="*/ 3574 h 9993"/>
              <a:gd name="connsiteX17" fmla="*/ 811 w 10000"/>
              <a:gd name="connsiteY17" fmla="*/ 3791 h 9993"/>
              <a:gd name="connsiteX18" fmla="*/ 811 w 10000"/>
              <a:gd name="connsiteY18" fmla="*/ 3791 h 9993"/>
              <a:gd name="connsiteX19" fmla="*/ 1480 w 10000"/>
              <a:gd name="connsiteY19" fmla="*/ 3791 h 9993"/>
              <a:gd name="connsiteX20" fmla="*/ 1480 w 10000"/>
              <a:gd name="connsiteY20" fmla="*/ 4035 h 9993"/>
              <a:gd name="connsiteX21" fmla="*/ 1480 w 10000"/>
              <a:gd name="connsiteY21" fmla="*/ 4035 h 9993"/>
              <a:gd name="connsiteX22" fmla="*/ 1508 w 10000"/>
              <a:gd name="connsiteY22" fmla="*/ 4035 h 9993"/>
              <a:gd name="connsiteX23" fmla="*/ 1508 w 10000"/>
              <a:gd name="connsiteY23" fmla="*/ 4279 h 9993"/>
              <a:gd name="connsiteX24" fmla="*/ 1508 w 10000"/>
              <a:gd name="connsiteY24" fmla="*/ 4279 h 9993"/>
              <a:gd name="connsiteX25" fmla="*/ 1536 w 10000"/>
              <a:gd name="connsiteY25" fmla="*/ 4279 h 9993"/>
              <a:gd name="connsiteX26" fmla="*/ 1536 w 10000"/>
              <a:gd name="connsiteY26" fmla="*/ 4523 h 9993"/>
              <a:gd name="connsiteX27" fmla="*/ 1536 w 10000"/>
              <a:gd name="connsiteY27" fmla="*/ 4523 h 9993"/>
              <a:gd name="connsiteX28" fmla="*/ 1565 w 10000"/>
              <a:gd name="connsiteY28" fmla="*/ 4523 h 9993"/>
              <a:gd name="connsiteX29" fmla="*/ 1565 w 10000"/>
              <a:gd name="connsiteY29" fmla="*/ 4794 h 9993"/>
              <a:gd name="connsiteX30" fmla="*/ 1565 w 10000"/>
              <a:gd name="connsiteY30" fmla="*/ 4794 h 9993"/>
              <a:gd name="connsiteX31" fmla="*/ 1921 w 10000"/>
              <a:gd name="connsiteY31" fmla="*/ 4794 h 9993"/>
              <a:gd name="connsiteX32" fmla="*/ 1921 w 10000"/>
              <a:gd name="connsiteY32" fmla="*/ 5064 h 9993"/>
              <a:gd name="connsiteX33" fmla="*/ 1921 w 10000"/>
              <a:gd name="connsiteY33" fmla="*/ 5064 h 9993"/>
              <a:gd name="connsiteX34" fmla="*/ 2262 w 10000"/>
              <a:gd name="connsiteY34" fmla="*/ 5064 h 9993"/>
              <a:gd name="connsiteX35" fmla="*/ 2262 w 10000"/>
              <a:gd name="connsiteY35" fmla="*/ 5335 h 9993"/>
              <a:gd name="connsiteX36" fmla="*/ 2262 w 10000"/>
              <a:gd name="connsiteY36" fmla="*/ 5335 h 9993"/>
              <a:gd name="connsiteX37" fmla="*/ 2319 w 10000"/>
              <a:gd name="connsiteY37" fmla="*/ 5335 h 9993"/>
              <a:gd name="connsiteX38" fmla="*/ 2319 w 10000"/>
              <a:gd name="connsiteY38" fmla="*/ 5606 h 9993"/>
              <a:gd name="connsiteX39" fmla="*/ 2319 w 10000"/>
              <a:gd name="connsiteY39" fmla="*/ 5606 h 9993"/>
              <a:gd name="connsiteX40" fmla="*/ 2562 w 10000"/>
              <a:gd name="connsiteY40" fmla="*/ 5606 h 9993"/>
              <a:gd name="connsiteX41" fmla="*/ 2562 w 10000"/>
              <a:gd name="connsiteY41" fmla="*/ 5877 h 9993"/>
              <a:gd name="connsiteX42" fmla="*/ 2562 w 10000"/>
              <a:gd name="connsiteY42" fmla="*/ 5877 h 9993"/>
              <a:gd name="connsiteX43" fmla="*/ 3044 w 10000"/>
              <a:gd name="connsiteY43" fmla="*/ 5877 h 9993"/>
              <a:gd name="connsiteX44" fmla="*/ 3044 w 10000"/>
              <a:gd name="connsiteY44" fmla="*/ 6148 h 9993"/>
              <a:gd name="connsiteX45" fmla="*/ 3044 w 10000"/>
              <a:gd name="connsiteY45" fmla="*/ 6148 h 9993"/>
              <a:gd name="connsiteX46" fmla="*/ 3515 w 10000"/>
              <a:gd name="connsiteY46" fmla="*/ 6148 h 9993"/>
              <a:gd name="connsiteX47" fmla="*/ 3515 w 10000"/>
              <a:gd name="connsiteY47" fmla="*/ 6419 h 9993"/>
              <a:gd name="connsiteX48" fmla="*/ 3515 w 10000"/>
              <a:gd name="connsiteY48" fmla="*/ 6419 h 9993"/>
              <a:gd name="connsiteX49" fmla="*/ 3643 w 10000"/>
              <a:gd name="connsiteY49" fmla="*/ 6419 h 9993"/>
              <a:gd name="connsiteX50" fmla="*/ 3643 w 10000"/>
              <a:gd name="connsiteY50" fmla="*/ 6689 h 9993"/>
              <a:gd name="connsiteX51" fmla="*/ 3643 w 10000"/>
              <a:gd name="connsiteY51" fmla="*/ 6689 h 9993"/>
              <a:gd name="connsiteX52" fmla="*/ 3756 w 10000"/>
              <a:gd name="connsiteY52" fmla="*/ 6689 h 9993"/>
              <a:gd name="connsiteX53" fmla="*/ 3756 w 10000"/>
              <a:gd name="connsiteY53" fmla="*/ 6960 h 9993"/>
              <a:gd name="connsiteX54" fmla="*/ 3756 w 10000"/>
              <a:gd name="connsiteY54" fmla="*/ 6960 h 9993"/>
              <a:gd name="connsiteX55" fmla="*/ 3798 w 10000"/>
              <a:gd name="connsiteY55" fmla="*/ 6960 h 9993"/>
              <a:gd name="connsiteX56" fmla="*/ 3798 w 10000"/>
              <a:gd name="connsiteY56" fmla="*/ 7502 h 9993"/>
              <a:gd name="connsiteX57" fmla="*/ 3798 w 10000"/>
              <a:gd name="connsiteY57" fmla="*/ 7502 h 9993"/>
              <a:gd name="connsiteX58" fmla="*/ 3855 w 10000"/>
              <a:gd name="connsiteY58" fmla="*/ 7502 h 9993"/>
              <a:gd name="connsiteX59" fmla="*/ 3855 w 10000"/>
              <a:gd name="connsiteY59" fmla="*/ 7773 h 9993"/>
              <a:gd name="connsiteX60" fmla="*/ 3855 w 10000"/>
              <a:gd name="connsiteY60" fmla="*/ 7773 h 9993"/>
              <a:gd name="connsiteX61" fmla="*/ 4296 w 10000"/>
              <a:gd name="connsiteY61" fmla="*/ 7773 h 9993"/>
              <a:gd name="connsiteX62" fmla="*/ 4296 w 10000"/>
              <a:gd name="connsiteY62" fmla="*/ 8070 h 9993"/>
              <a:gd name="connsiteX63" fmla="*/ 4296 w 10000"/>
              <a:gd name="connsiteY63" fmla="*/ 8070 h 9993"/>
              <a:gd name="connsiteX64" fmla="*/ 4752 w 10000"/>
              <a:gd name="connsiteY64" fmla="*/ 8070 h 9993"/>
              <a:gd name="connsiteX65" fmla="*/ 4752 w 10000"/>
              <a:gd name="connsiteY65" fmla="*/ 8368 h 9993"/>
              <a:gd name="connsiteX66" fmla="*/ 4752 w 10000"/>
              <a:gd name="connsiteY66" fmla="*/ 8368 h 9993"/>
              <a:gd name="connsiteX67" fmla="*/ 5322 w 10000"/>
              <a:gd name="connsiteY67" fmla="*/ 8368 h 9993"/>
              <a:gd name="connsiteX68" fmla="*/ 5322 w 10000"/>
              <a:gd name="connsiteY68" fmla="*/ 8666 h 9993"/>
              <a:gd name="connsiteX69" fmla="*/ 5322 w 10000"/>
              <a:gd name="connsiteY69" fmla="*/ 8666 h 9993"/>
              <a:gd name="connsiteX70" fmla="*/ 5834 w 10000"/>
              <a:gd name="connsiteY70" fmla="*/ 8666 h 9993"/>
              <a:gd name="connsiteX71" fmla="*/ 5834 w 10000"/>
              <a:gd name="connsiteY71" fmla="*/ 8937 h 9993"/>
              <a:gd name="connsiteX72" fmla="*/ 5834 w 10000"/>
              <a:gd name="connsiteY72" fmla="*/ 8937 h 9993"/>
              <a:gd name="connsiteX73" fmla="*/ 6260 w 10000"/>
              <a:gd name="connsiteY73" fmla="*/ 8937 h 9993"/>
              <a:gd name="connsiteX74" fmla="*/ 6260 w 10000"/>
              <a:gd name="connsiteY74" fmla="*/ 9235 h 9993"/>
              <a:gd name="connsiteX75" fmla="*/ 6260 w 10000"/>
              <a:gd name="connsiteY75" fmla="*/ 9235 h 9993"/>
              <a:gd name="connsiteX76" fmla="*/ 9860 w 10000"/>
              <a:gd name="connsiteY76" fmla="*/ 9235 h 9993"/>
              <a:gd name="connsiteX77" fmla="*/ 9860 w 10000"/>
              <a:gd name="connsiteY77" fmla="*/ 9993 h 9993"/>
              <a:gd name="connsiteX78" fmla="*/ 9860 w 10000"/>
              <a:gd name="connsiteY78" fmla="*/ 9993 h 9993"/>
              <a:gd name="connsiteX79" fmla="*/ 10000 w 10000"/>
              <a:gd name="connsiteY79" fmla="*/ 9986 h 9993"/>
              <a:gd name="connsiteX0" fmla="*/ 0 w 10004"/>
              <a:gd name="connsiteY0" fmla="*/ 0 h 10013"/>
              <a:gd name="connsiteX1" fmla="*/ 355 w 10004"/>
              <a:gd name="connsiteY1" fmla="*/ 0 h 10013"/>
              <a:gd name="connsiteX2" fmla="*/ 355 w 10004"/>
              <a:gd name="connsiteY2" fmla="*/ 217 h 10013"/>
              <a:gd name="connsiteX3" fmla="*/ 355 w 10004"/>
              <a:gd name="connsiteY3" fmla="*/ 217 h 10013"/>
              <a:gd name="connsiteX4" fmla="*/ 399 w 10004"/>
              <a:gd name="connsiteY4" fmla="*/ 217 h 10013"/>
              <a:gd name="connsiteX5" fmla="*/ 399 w 10004"/>
              <a:gd name="connsiteY5" fmla="*/ 867 h 10013"/>
              <a:gd name="connsiteX6" fmla="*/ 399 w 10004"/>
              <a:gd name="connsiteY6" fmla="*/ 867 h 10013"/>
              <a:gd name="connsiteX7" fmla="*/ 640 w 10004"/>
              <a:gd name="connsiteY7" fmla="*/ 867 h 10013"/>
              <a:gd name="connsiteX8" fmla="*/ 640 w 10004"/>
              <a:gd name="connsiteY8" fmla="*/ 1111 h 10013"/>
              <a:gd name="connsiteX9" fmla="*/ 640 w 10004"/>
              <a:gd name="connsiteY9" fmla="*/ 1111 h 10013"/>
              <a:gd name="connsiteX10" fmla="*/ 754 w 10004"/>
              <a:gd name="connsiteY10" fmla="*/ 1111 h 10013"/>
              <a:gd name="connsiteX11" fmla="*/ 754 w 10004"/>
              <a:gd name="connsiteY11" fmla="*/ 1328 h 10013"/>
              <a:gd name="connsiteX12" fmla="*/ 754 w 10004"/>
              <a:gd name="connsiteY12" fmla="*/ 1328 h 10013"/>
              <a:gd name="connsiteX13" fmla="*/ 782 w 10004"/>
              <a:gd name="connsiteY13" fmla="*/ 1328 h 10013"/>
              <a:gd name="connsiteX14" fmla="*/ 782 w 10004"/>
              <a:gd name="connsiteY14" fmla="*/ 3577 h 10013"/>
              <a:gd name="connsiteX15" fmla="*/ 782 w 10004"/>
              <a:gd name="connsiteY15" fmla="*/ 3577 h 10013"/>
              <a:gd name="connsiteX16" fmla="*/ 811 w 10004"/>
              <a:gd name="connsiteY16" fmla="*/ 3577 h 10013"/>
              <a:gd name="connsiteX17" fmla="*/ 811 w 10004"/>
              <a:gd name="connsiteY17" fmla="*/ 3794 h 10013"/>
              <a:gd name="connsiteX18" fmla="*/ 811 w 10004"/>
              <a:gd name="connsiteY18" fmla="*/ 3794 h 10013"/>
              <a:gd name="connsiteX19" fmla="*/ 1480 w 10004"/>
              <a:gd name="connsiteY19" fmla="*/ 3794 h 10013"/>
              <a:gd name="connsiteX20" fmla="*/ 1480 w 10004"/>
              <a:gd name="connsiteY20" fmla="*/ 4038 h 10013"/>
              <a:gd name="connsiteX21" fmla="*/ 1480 w 10004"/>
              <a:gd name="connsiteY21" fmla="*/ 4038 h 10013"/>
              <a:gd name="connsiteX22" fmla="*/ 1508 w 10004"/>
              <a:gd name="connsiteY22" fmla="*/ 4038 h 10013"/>
              <a:gd name="connsiteX23" fmla="*/ 1508 w 10004"/>
              <a:gd name="connsiteY23" fmla="*/ 4282 h 10013"/>
              <a:gd name="connsiteX24" fmla="*/ 1508 w 10004"/>
              <a:gd name="connsiteY24" fmla="*/ 4282 h 10013"/>
              <a:gd name="connsiteX25" fmla="*/ 1536 w 10004"/>
              <a:gd name="connsiteY25" fmla="*/ 4282 h 10013"/>
              <a:gd name="connsiteX26" fmla="*/ 1536 w 10004"/>
              <a:gd name="connsiteY26" fmla="*/ 4526 h 10013"/>
              <a:gd name="connsiteX27" fmla="*/ 1536 w 10004"/>
              <a:gd name="connsiteY27" fmla="*/ 4526 h 10013"/>
              <a:gd name="connsiteX28" fmla="*/ 1565 w 10004"/>
              <a:gd name="connsiteY28" fmla="*/ 4526 h 10013"/>
              <a:gd name="connsiteX29" fmla="*/ 1565 w 10004"/>
              <a:gd name="connsiteY29" fmla="*/ 4797 h 10013"/>
              <a:gd name="connsiteX30" fmla="*/ 1565 w 10004"/>
              <a:gd name="connsiteY30" fmla="*/ 4797 h 10013"/>
              <a:gd name="connsiteX31" fmla="*/ 1921 w 10004"/>
              <a:gd name="connsiteY31" fmla="*/ 4797 h 10013"/>
              <a:gd name="connsiteX32" fmla="*/ 1921 w 10004"/>
              <a:gd name="connsiteY32" fmla="*/ 5068 h 10013"/>
              <a:gd name="connsiteX33" fmla="*/ 1921 w 10004"/>
              <a:gd name="connsiteY33" fmla="*/ 5068 h 10013"/>
              <a:gd name="connsiteX34" fmla="*/ 2262 w 10004"/>
              <a:gd name="connsiteY34" fmla="*/ 5068 h 10013"/>
              <a:gd name="connsiteX35" fmla="*/ 2262 w 10004"/>
              <a:gd name="connsiteY35" fmla="*/ 5339 h 10013"/>
              <a:gd name="connsiteX36" fmla="*/ 2262 w 10004"/>
              <a:gd name="connsiteY36" fmla="*/ 5339 h 10013"/>
              <a:gd name="connsiteX37" fmla="*/ 2319 w 10004"/>
              <a:gd name="connsiteY37" fmla="*/ 5339 h 10013"/>
              <a:gd name="connsiteX38" fmla="*/ 2319 w 10004"/>
              <a:gd name="connsiteY38" fmla="*/ 5610 h 10013"/>
              <a:gd name="connsiteX39" fmla="*/ 2319 w 10004"/>
              <a:gd name="connsiteY39" fmla="*/ 5610 h 10013"/>
              <a:gd name="connsiteX40" fmla="*/ 2562 w 10004"/>
              <a:gd name="connsiteY40" fmla="*/ 5610 h 10013"/>
              <a:gd name="connsiteX41" fmla="*/ 2562 w 10004"/>
              <a:gd name="connsiteY41" fmla="*/ 5881 h 10013"/>
              <a:gd name="connsiteX42" fmla="*/ 2562 w 10004"/>
              <a:gd name="connsiteY42" fmla="*/ 5881 h 10013"/>
              <a:gd name="connsiteX43" fmla="*/ 3044 w 10004"/>
              <a:gd name="connsiteY43" fmla="*/ 5881 h 10013"/>
              <a:gd name="connsiteX44" fmla="*/ 3044 w 10004"/>
              <a:gd name="connsiteY44" fmla="*/ 6152 h 10013"/>
              <a:gd name="connsiteX45" fmla="*/ 3044 w 10004"/>
              <a:gd name="connsiteY45" fmla="*/ 6152 h 10013"/>
              <a:gd name="connsiteX46" fmla="*/ 3515 w 10004"/>
              <a:gd name="connsiteY46" fmla="*/ 6152 h 10013"/>
              <a:gd name="connsiteX47" fmla="*/ 3515 w 10004"/>
              <a:gd name="connsiteY47" fmla="*/ 6423 h 10013"/>
              <a:gd name="connsiteX48" fmla="*/ 3515 w 10004"/>
              <a:gd name="connsiteY48" fmla="*/ 6423 h 10013"/>
              <a:gd name="connsiteX49" fmla="*/ 3643 w 10004"/>
              <a:gd name="connsiteY49" fmla="*/ 6423 h 10013"/>
              <a:gd name="connsiteX50" fmla="*/ 3643 w 10004"/>
              <a:gd name="connsiteY50" fmla="*/ 6694 h 10013"/>
              <a:gd name="connsiteX51" fmla="*/ 3643 w 10004"/>
              <a:gd name="connsiteY51" fmla="*/ 6694 h 10013"/>
              <a:gd name="connsiteX52" fmla="*/ 3756 w 10004"/>
              <a:gd name="connsiteY52" fmla="*/ 6694 h 10013"/>
              <a:gd name="connsiteX53" fmla="*/ 3756 w 10004"/>
              <a:gd name="connsiteY53" fmla="*/ 6965 h 10013"/>
              <a:gd name="connsiteX54" fmla="*/ 3756 w 10004"/>
              <a:gd name="connsiteY54" fmla="*/ 6965 h 10013"/>
              <a:gd name="connsiteX55" fmla="*/ 3798 w 10004"/>
              <a:gd name="connsiteY55" fmla="*/ 6965 h 10013"/>
              <a:gd name="connsiteX56" fmla="*/ 3798 w 10004"/>
              <a:gd name="connsiteY56" fmla="*/ 7507 h 10013"/>
              <a:gd name="connsiteX57" fmla="*/ 3798 w 10004"/>
              <a:gd name="connsiteY57" fmla="*/ 7507 h 10013"/>
              <a:gd name="connsiteX58" fmla="*/ 3855 w 10004"/>
              <a:gd name="connsiteY58" fmla="*/ 7507 h 10013"/>
              <a:gd name="connsiteX59" fmla="*/ 3855 w 10004"/>
              <a:gd name="connsiteY59" fmla="*/ 7778 h 10013"/>
              <a:gd name="connsiteX60" fmla="*/ 3855 w 10004"/>
              <a:gd name="connsiteY60" fmla="*/ 7778 h 10013"/>
              <a:gd name="connsiteX61" fmla="*/ 4296 w 10004"/>
              <a:gd name="connsiteY61" fmla="*/ 7778 h 10013"/>
              <a:gd name="connsiteX62" fmla="*/ 4296 w 10004"/>
              <a:gd name="connsiteY62" fmla="*/ 8076 h 10013"/>
              <a:gd name="connsiteX63" fmla="*/ 4296 w 10004"/>
              <a:gd name="connsiteY63" fmla="*/ 8076 h 10013"/>
              <a:gd name="connsiteX64" fmla="*/ 4752 w 10004"/>
              <a:gd name="connsiteY64" fmla="*/ 8076 h 10013"/>
              <a:gd name="connsiteX65" fmla="*/ 4752 w 10004"/>
              <a:gd name="connsiteY65" fmla="*/ 8374 h 10013"/>
              <a:gd name="connsiteX66" fmla="*/ 4752 w 10004"/>
              <a:gd name="connsiteY66" fmla="*/ 8374 h 10013"/>
              <a:gd name="connsiteX67" fmla="*/ 5322 w 10004"/>
              <a:gd name="connsiteY67" fmla="*/ 8374 h 10013"/>
              <a:gd name="connsiteX68" fmla="*/ 5322 w 10004"/>
              <a:gd name="connsiteY68" fmla="*/ 8672 h 10013"/>
              <a:gd name="connsiteX69" fmla="*/ 5322 w 10004"/>
              <a:gd name="connsiteY69" fmla="*/ 8672 h 10013"/>
              <a:gd name="connsiteX70" fmla="*/ 5834 w 10004"/>
              <a:gd name="connsiteY70" fmla="*/ 8672 h 10013"/>
              <a:gd name="connsiteX71" fmla="*/ 5834 w 10004"/>
              <a:gd name="connsiteY71" fmla="*/ 8943 h 10013"/>
              <a:gd name="connsiteX72" fmla="*/ 5834 w 10004"/>
              <a:gd name="connsiteY72" fmla="*/ 8943 h 10013"/>
              <a:gd name="connsiteX73" fmla="*/ 6260 w 10004"/>
              <a:gd name="connsiteY73" fmla="*/ 8943 h 10013"/>
              <a:gd name="connsiteX74" fmla="*/ 6260 w 10004"/>
              <a:gd name="connsiteY74" fmla="*/ 9241 h 10013"/>
              <a:gd name="connsiteX75" fmla="*/ 6260 w 10004"/>
              <a:gd name="connsiteY75" fmla="*/ 9241 h 10013"/>
              <a:gd name="connsiteX76" fmla="*/ 9860 w 10004"/>
              <a:gd name="connsiteY76" fmla="*/ 9241 h 10013"/>
              <a:gd name="connsiteX77" fmla="*/ 9860 w 10004"/>
              <a:gd name="connsiteY77" fmla="*/ 10000 h 10013"/>
              <a:gd name="connsiteX78" fmla="*/ 9860 w 10004"/>
              <a:gd name="connsiteY78" fmla="*/ 10000 h 10013"/>
              <a:gd name="connsiteX79" fmla="*/ 10004 w 10004"/>
              <a:gd name="connsiteY79" fmla="*/ 10013 h 10013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7"/>
              <a:gd name="connsiteX1" fmla="*/ 355 w 10000"/>
              <a:gd name="connsiteY1" fmla="*/ 0 h 10007"/>
              <a:gd name="connsiteX2" fmla="*/ 355 w 10000"/>
              <a:gd name="connsiteY2" fmla="*/ 217 h 10007"/>
              <a:gd name="connsiteX3" fmla="*/ 355 w 10000"/>
              <a:gd name="connsiteY3" fmla="*/ 217 h 10007"/>
              <a:gd name="connsiteX4" fmla="*/ 399 w 10000"/>
              <a:gd name="connsiteY4" fmla="*/ 217 h 10007"/>
              <a:gd name="connsiteX5" fmla="*/ 399 w 10000"/>
              <a:gd name="connsiteY5" fmla="*/ 867 h 10007"/>
              <a:gd name="connsiteX6" fmla="*/ 399 w 10000"/>
              <a:gd name="connsiteY6" fmla="*/ 867 h 10007"/>
              <a:gd name="connsiteX7" fmla="*/ 640 w 10000"/>
              <a:gd name="connsiteY7" fmla="*/ 867 h 10007"/>
              <a:gd name="connsiteX8" fmla="*/ 640 w 10000"/>
              <a:gd name="connsiteY8" fmla="*/ 1111 h 10007"/>
              <a:gd name="connsiteX9" fmla="*/ 640 w 10000"/>
              <a:gd name="connsiteY9" fmla="*/ 1111 h 10007"/>
              <a:gd name="connsiteX10" fmla="*/ 754 w 10000"/>
              <a:gd name="connsiteY10" fmla="*/ 1111 h 10007"/>
              <a:gd name="connsiteX11" fmla="*/ 754 w 10000"/>
              <a:gd name="connsiteY11" fmla="*/ 1328 h 10007"/>
              <a:gd name="connsiteX12" fmla="*/ 754 w 10000"/>
              <a:gd name="connsiteY12" fmla="*/ 1328 h 10007"/>
              <a:gd name="connsiteX13" fmla="*/ 782 w 10000"/>
              <a:gd name="connsiteY13" fmla="*/ 1328 h 10007"/>
              <a:gd name="connsiteX14" fmla="*/ 782 w 10000"/>
              <a:gd name="connsiteY14" fmla="*/ 3577 h 10007"/>
              <a:gd name="connsiteX15" fmla="*/ 782 w 10000"/>
              <a:gd name="connsiteY15" fmla="*/ 3577 h 10007"/>
              <a:gd name="connsiteX16" fmla="*/ 811 w 10000"/>
              <a:gd name="connsiteY16" fmla="*/ 3577 h 10007"/>
              <a:gd name="connsiteX17" fmla="*/ 811 w 10000"/>
              <a:gd name="connsiteY17" fmla="*/ 3794 h 10007"/>
              <a:gd name="connsiteX18" fmla="*/ 811 w 10000"/>
              <a:gd name="connsiteY18" fmla="*/ 3794 h 10007"/>
              <a:gd name="connsiteX19" fmla="*/ 1480 w 10000"/>
              <a:gd name="connsiteY19" fmla="*/ 3794 h 10007"/>
              <a:gd name="connsiteX20" fmla="*/ 1480 w 10000"/>
              <a:gd name="connsiteY20" fmla="*/ 4038 h 10007"/>
              <a:gd name="connsiteX21" fmla="*/ 1480 w 10000"/>
              <a:gd name="connsiteY21" fmla="*/ 4038 h 10007"/>
              <a:gd name="connsiteX22" fmla="*/ 1508 w 10000"/>
              <a:gd name="connsiteY22" fmla="*/ 4038 h 10007"/>
              <a:gd name="connsiteX23" fmla="*/ 1508 w 10000"/>
              <a:gd name="connsiteY23" fmla="*/ 4282 h 10007"/>
              <a:gd name="connsiteX24" fmla="*/ 1508 w 10000"/>
              <a:gd name="connsiteY24" fmla="*/ 4282 h 10007"/>
              <a:gd name="connsiteX25" fmla="*/ 1536 w 10000"/>
              <a:gd name="connsiteY25" fmla="*/ 4282 h 10007"/>
              <a:gd name="connsiteX26" fmla="*/ 1536 w 10000"/>
              <a:gd name="connsiteY26" fmla="*/ 4526 h 10007"/>
              <a:gd name="connsiteX27" fmla="*/ 1536 w 10000"/>
              <a:gd name="connsiteY27" fmla="*/ 4526 h 10007"/>
              <a:gd name="connsiteX28" fmla="*/ 1565 w 10000"/>
              <a:gd name="connsiteY28" fmla="*/ 4526 h 10007"/>
              <a:gd name="connsiteX29" fmla="*/ 1565 w 10000"/>
              <a:gd name="connsiteY29" fmla="*/ 4797 h 10007"/>
              <a:gd name="connsiteX30" fmla="*/ 1565 w 10000"/>
              <a:gd name="connsiteY30" fmla="*/ 4797 h 10007"/>
              <a:gd name="connsiteX31" fmla="*/ 1921 w 10000"/>
              <a:gd name="connsiteY31" fmla="*/ 4797 h 10007"/>
              <a:gd name="connsiteX32" fmla="*/ 1921 w 10000"/>
              <a:gd name="connsiteY32" fmla="*/ 5068 h 10007"/>
              <a:gd name="connsiteX33" fmla="*/ 1921 w 10000"/>
              <a:gd name="connsiteY33" fmla="*/ 5068 h 10007"/>
              <a:gd name="connsiteX34" fmla="*/ 2262 w 10000"/>
              <a:gd name="connsiteY34" fmla="*/ 5068 h 10007"/>
              <a:gd name="connsiteX35" fmla="*/ 2262 w 10000"/>
              <a:gd name="connsiteY35" fmla="*/ 5339 h 10007"/>
              <a:gd name="connsiteX36" fmla="*/ 2262 w 10000"/>
              <a:gd name="connsiteY36" fmla="*/ 5339 h 10007"/>
              <a:gd name="connsiteX37" fmla="*/ 2319 w 10000"/>
              <a:gd name="connsiteY37" fmla="*/ 5339 h 10007"/>
              <a:gd name="connsiteX38" fmla="*/ 2319 w 10000"/>
              <a:gd name="connsiteY38" fmla="*/ 5610 h 10007"/>
              <a:gd name="connsiteX39" fmla="*/ 2319 w 10000"/>
              <a:gd name="connsiteY39" fmla="*/ 5610 h 10007"/>
              <a:gd name="connsiteX40" fmla="*/ 2562 w 10000"/>
              <a:gd name="connsiteY40" fmla="*/ 5610 h 10007"/>
              <a:gd name="connsiteX41" fmla="*/ 2562 w 10000"/>
              <a:gd name="connsiteY41" fmla="*/ 5881 h 10007"/>
              <a:gd name="connsiteX42" fmla="*/ 2562 w 10000"/>
              <a:gd name="connsiteY42" fmla="*/ 5881 h 10007"/>
              <a:gd name="connsiteX43" fmla="*/ 3044 w 10000"/>
              <a:gd name="connsiteY43" fmla="*/ 5881 h 10007"/>
              <a:gd name="connsiteX44" fmla="*/ 3044 w 10000"/>
              <a:gd name="connsiteY44" fmla="*/ 6152 h 10007"/>
              <a:gd name="connsiteX45" fmla="*/ 3044 w 10000"/>
              <a:gd name="connsiteY45" fmla="*/ 6152 h 10007"/>
              <a:gd name="connsiteX46" fmla="*/ 3515 w 10000"/>
              <a:gd name="connsiteY46" fmla="*/ 6152 h 10007"/>
              <a:gd name="connsiteX47" fmla="*/ 3515 w 10000"/>
              <a:gd name="connsiteY47" fmla="*/ 6423 h 10007"/>
              <a:gd name="connsiteX48" fmla="*/ 3515 w 10000"/>
              <a:gd name="connsiteY48" fmla="*/ 6423 h 10007"/>
              <a:gd name="connsiteX49" fmla="*/ 3643 w 10000"/>
              <a:gd name="connsiteY49" fmla="*/ 6423 h 10007"/>
              <a:gd name="connsiteX50" fmla="*/ 3643 w 10000"/>
              <a:gd name="connsiteY50" fmla="*/ 6694 h 10007"/>
              <a:gd name="connsiteX51" fmla="*/ 3643 w 10000"/>
              <a:gd name="connsiteY51" fmla="*/ 6694 h 10007"/>
              <a:gd name="connsiteX52" fmla="*/ 3756 w 10000"/>
              <a:gd name="connsiteY52" fmla="*/ 6694 h 10007"/>
              <a:gd name="connsiteX53" fmla="*/ 3756 w 10000"/>
              <a:gd name="connsiteY53" fmla="*/ 6965 h 10007"/>
              <a:gd name="connsiteX54" fmla="*/ 3756 w 10000"/>
              <a:gd name="connsiteY54" fmla="*/ 6965 h 10007"/>
              <a:gd name="connsiteX55" fmla="*/ 3798 w 10000"/>
              <a:gd name="connsiteY55" fmla="*/ 6965 h 10007"/>
              <a:gd name="connsiteX56" fmla="*/ 3798 w 10000"/>
              <a:gd name="connsiteY56" fmla="*/ 7507 h 10007"/>
              <a:gd name="connsiteX57" fmla="*/ 3798 w 10000"/>
              <a:gd name="connsiteY57" fmla="*/ 7507 h 10007"/>
              <a:gd name="connsiteX58" fmla="*/ 3855 w 10000"/>
              <a:gd name="connsiteY58" fmla="*/ 7507 h 10007"/>
              <a:gd name="connsiteX59" fmla="*/ 3855 w 10000"/>
              <a:gd name="connsiteY59" fmla="*/ 7778 h 10007"/>
              <a:gd name="connsiteX60" fmla="*/ 3855 w 10000"/>
              <a:gd name="connsiteY60" fmla="*/ 7778 h 10007"/>
              <a:gd name="connsiteX61" fmla="*/ 4296 w 10000"/>
              <a:gd name="connsiteY61" fmla="*/ 7778 h 10007"/>
              <a:gd name="connsiteX62" fmla="*/ 4296 w 10000"/>
              <a:gd name="connsiteY62" fmla="*/ 8076 h 10007"/>
              <a:gd name="connsiteX63" fmla="*/ 4296 w 10000"/>
              <a:gd name="connsiteY63" fmla="*/ 8076 h 10007"/>
              <a:gd name="connsiteX64" fmla="*/ 4752 w 10000"/>
              <a:gd name="connsiteY64" fmla="*/ 8076 h 10007"/>
              <a:gd name="connsiteX65" fmla="*/ 4752 w 10000"/>
              <a:gd name="connsiteY65" fmla="*/ 8374 h 10007"/>
              <a:gd name="connsiteX66" fmla="*/ 4752 w 10000"/>
              <a:gd name="connsiteY66" fmla="*/ 8374 h 10007"/>
              <a:gd name="connsiteX67" fmla="*/ 5322 w 10000"/>
              <a:gd name="connsiteY67" fmla="*/ 8374 h 10007"/>
              <a:gd name="connsiteX68" fmla="*/ 5322 w 10000"/>
              <a:gd name="connsiteY68" fmla="*/ 8672 h 10007"/>
              <a:gd name="connsiteX69" fmla="*/ 5322 w 10000"/>
              <a:gd name="connsiteY69" fmla="*/ 8672 h 10007"/>
              <a:gd name="connsiteX70" fmla="*/ 5834 w 10000"/>
              <a:gd name="connsiteY70" fmla="*/ 8672 h 10007"/>
              <a:gd name="connsiteX71" fmla="*/ 5834 w 10000"/>
              <a:gd name="connsiteY71" fmla="*/ 8943 h 10007"/>
              <a:gd name="connsiteX72" fmla="*/ 5834 w 10000"/>
              <a:gd name="connsiteY72" fmla="*/ 8943 h 10007"/>
              <a:gd name="connsiteX73" fmla="*/ 6260 w 10000"/>
              <a:gd name="connsiteY73" fmla="*/ 8943 h 10007"/>
              <a:gd name="connsiteX74" fmla="*/ 6260 w 10000"/>
              <a:gd name="connsiteY74" fmla="*/ 9241 h 10007"/>
              <a:gd name="connsiteX75" fmla="*/ 6260 w 10000"/>
              <a:gd name="connsiteY75" fmla="*/ 9241 h 10007"/>
              <a:gd name="connsiteX76" fmla="*/ 9860 w 10000"/>
              <a:gd name="connsiteY76" fmla="*/ 9241 h 10007"/>
              <a:gd name="connsiteX77" fmla="*/ 9860 w 10000"/>
              <a:gd name="connsiteY77" fmla="*/ 10000 h 10007"/>
              <a:gd name="connsiteX78" fmla="*/ 9860 w 10000"/>
              <a:gd name="connsiteY78" fmla="*/ 10000 h 10007"/>
              <a:gd name="connsiteX79" fmla="*/ 10000 w 10000"/>
              <a:gd name="connsiteY79" fmla="*/ 10007 h 10007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355" y="0"/>
                </a:lnTo>
                <a:lnTo>
                  <a:pt x="355" y="217"/>
                </a:lnTo>
                <a:lnTo>
                  <a:pt x="355" y="217"/>
                </a:lnTo>
                <a:lnTo>
                  <a:pt x="399" y="217"/>
                </a:lnTo>
                <a:lnTo>
                  <a:pt x="399" y="867"/>
                </a:lnTo>
                <a:lnTo>
                  <a:pt x="399" y="867"/>
                </a:lnTo>
                <a:lnTo>
                  <a:pt x="640" y="867"/>
                </a:lnTo>
                <a:lnTo>
                  <a:pt x="640" y="1111"/>
                </a:lnTo>
                <a:lnTo>
                  <a:pt x="640" y="1111"/>
                </a:lnTo>
                <a:lnTo>
                  <a:pt x="754" y="1111"/>
                </a:lnTo>
                <a:lnTo>
                  <a:pt x="754" y="1328"/>
                </a:lnTo>
                <a:lnTo>
                  <a:pt x="754" y="1328"/>
                </a:lnTo>
                <a:lnTo>
                  <a:pt x="782" y="1328"/>
                </a:lnTo>
                <a:lnTo>
                  <a:pt x="782" y="3577"/>
                </a:lnTo>
                <a:lnTo>
                  <a:pt x="782" y="3577"/>
                </a:lnTo>
                <a:lnTo>
                  <a:pt x="811" y="3577"/>
                </a:lnTo>
                <a:lnTo>
                  <a:pt x="811" y="3794"/>
                </a:lnTo>
                <a:lnTo>
                  <a:pt x="811" y="3794"/>
                </a:lnTo>
                <a:lnTo>
                  <a:pt x="1480" y="3794"/>
                </a:lnTo>
                <a:lnTo>
                  <a:pt x="1480" y="4038"/>
                </a:lnTo>
                <a:lnTo>
                  <a:pt x="1480" y="4038"/>
                </a:lnTo>
                <a:lnTo>
                  <a:pt x="1508" y="4038"/>
                </a:lnTo>
                <a:lnTo>
                  <a:pt x="1508" y="4282"/>
                </a:lnTo>
                <a:lnTo>
                  <a:pt x="1508" y="4282"/>
                </a:lnTo>
                <a:lnTo>
                  <a:pt x="1536" y="4282"/>
                </a:lnTo>
                <a:lnTo>
                  <a:pt x="1536" y="4526"/>
                </a:lnTo>
                <a:lnTo>
                  <a:pt x="1536" y="4526"/>
                </a:lnTo>
                <a:lnTo>
                  <a:pt x="1565" y="4526"/>
                </a:lnTo>
                <a:lnTo>
                  <a:pt x="1565" y="4797"/>
                </a:lnTo>
                <a:lnTo>
                  <a:pt x="1565" y="4797"/>
                </a:lnTo>
                <a:lnTo>
                  <a:pt x="1921" y="4797"/>
                </a:lnTo>
                <a:lnTo>
                  <a:pt x="1921" y="5068"/>
                </a:lnTo>
                <a:lnTo>
                  <a:pt x="1921" y="5068"/>
                </a:lnTo>
                <a:lnTo>
                  <a:pt x="2262" y="5068"/>
                </a:lnTo>
                <a:lnTo>
                  <a:pt x="2262" y="5339"/>
                </a:lnTo>
                <a:lnTo>
                  <a:pt x="2262" y="5339"/>
                </a:lnTo>
                <a:lnTo>
                  <a:pt x="2319" y="5339"/>
                </a:lnTo>
                <a:lnTo>
                  <a:pt x="2319" y="5610"/>
                </a:lnTo>
                <a:lnTo>
                  <a:pt x="2319" y="5610"/>
                </a:lnTo>
                <a:lnTo>
                  <a:pt x="2562" y="5610"/>
                </a:lnTo>
                <a:lnTo>
                  <a:pt x="2562" y="5881"/>
                </a:lnTo>
                <a:lnTo>
                  <a:pt x="2562" y="5881"/>
                </a:lnTo>
                <a:lnTo>
                  <a:pt x="3044" y="5881"/>
                </a:lnTo>
                <a:lnTo>
                  <a:pt x="3044" y="6152"/>
                </a:lnTo>
                <a:lnTo>
                  <a:pt x="3044" y="6152"/>
                </a:lnTo>
                <a:lnTo>
                  <a:pt x="3515" y="6152"/>
                </a:lnTo>
                <a:lnTo>
                  <a:pt x="3515" y="6423"/>
                </a:lnTo>
                <a:lnTo>
                  <a:pt x="3515" y="6423"/>
                </a:lnTo>
                <a:lnTo>
                  <a:pt x="3643" y="6423"/>
                </a:lnTo>
                <a:lnTo>
                  <a:pt x="3643" y="6694"/>
                </a:lnTo>
                <a:lnTo>
                  <a:pt x="3643" y="6694"/>
                </a:lnTo>
                <a:lnTo>
                  <a:pt x="3756" y="6694"/>
                </a:lnTo>
                <a:lnTo>
                  <a:pt x="3756" y="6965"/>
                </a:lnTo>
                <a:lnTo>
                  <a:pt x="3756" y="6965"/>
                </a:lnTo>
                <a:lnTo>
                  <a:pt x="3798" y="6965"/>
                </a:lnTo>
                <a:lnTo>
                  <a:pt x="3798" y="7507"/>
                </a:lnTo>
                <a:lnTo>
                  <a:pt x="3798" y="7507"/>
                </a:lnTo>
                <a:lnTo>
                  <a:pt x="3855" y="7507"/>
                </a:lnTo>
                <a:lnTo>
                  <a:pt x="3855" y="7778"/>
                </a:lnTo>
                <a:lnTo>
                  <a:pt x="3855" y="7778"/>
                </a:lnTo>
                <a:lnTo>
                  <a:pt x="4296" y="7778"/>
                </a:lnTo>
                <a:lnTo>
                  <a:pt x="4296" y="8076"/>
                </a:lnTo>
                <a:lnTo>
                  <a:pt x="4296" y="8076"/>
                </a:lnTo>
                <a:lnTo>
                  <a:pt x="4752" y="8076"/>
                </a:lnTo>
                <a:lnTo>
                  <a:pt x="4752" y="8374"/>
                </a:lnTo>
                <a:lnTo>
                  <a:pt x="4752" y="8374"/>
                </a:lnTo>
                <a:lnTo>
                  <a:pt x="5322" y="8374"/>
                </a:lnTo>
                <a:lnTo>
                  <a:pt x="5322" y="8672"/>
                </a:lnTo>
                <a:lnTo>
                  <a:pt x="5322" y="8672"/>
                </a:lnTo>
                <a:lnTo>
                  <a:pt x="5834" y="8672"/>
                </a:lnTo>
                <a:lnTo>
                  <a:pt x="5834" y="8943"/>
                </a:lnTo>
                <a:lnTo>
                  <a:pt x="5834" y="8943"/>
                </a:lnTo>
                <a:lnTo>
                  <a:pt x="6260" y="8943"/>
                </a:lnTo>
                <a:lnTo>
                  <a:pt x="6260" y="9241"/>
                </a:lnTo>
                <a:lnTo>
                  <a:pt x="6260" y="9241"/>
                </a:lnTo>
                <a:lnTo>
                  <a:pt x="9860" y="9241"/>
                </a:lnTo>
                <a:lnTo>
                  <a:pt x="9860" y="10000"/>
                </a:lnTo>
                <a:lnTo>
                  <a:pt x="9860" y="10000"/>
                </a:lnTo>
                <a:lnTo>
                  <a:pt x="10000" y="10000"/>
                </a:lnTo>
              </a:path>
            </a:pathLst>
          </a:custGeom>
          <a:noFill/>
          <a:ln w="38100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42" name="Rectangle 141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45234" y="6428513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8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</p:spPr>
        <p:txBody>
          <a:bodyPr/>
          <a:lstStyle/>
          <a:p>
            <a:r>
              <a:rPr lang="en-US" dirty="0" smtClean="0"/>
              <a:t>Progression-Free Survival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74659"/>
              </p:ext>
            </p:extLst>
          </p:nvPr>
        </p:nvGraphicFramePr>
        <p:xfrm>
          <a:off x="3760342" y="1220715"/>
          <a:ext cx="5280917" cy="1310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0849"/>
                <a:gridCol w="937517"/>
                <a:gridCol w="937517"/>
                <a:gridCol w="937517"/>
                <a:gridCol w="937517"/>
              </a:tblGrid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Cohort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time,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1.0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(0.5,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21.2+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(0.7, 5.8)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(0.4, 11.9+)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(0.0, 9.1+)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" name="Line 30"/>
          <p:cNvSpPr>
            <a:spLocks noChangeShapeType="1"/>
          </p:cNvSpPr>
          <p:nvPr/>
        </p:nvSpPr>
        <p:spPr bwMode="auto">
          <a:xfrm>
            <a:off x="1913777" y="166432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31"/>
          <p:cNvSpPr>
            <a:spLocks noChangeShapeType="1"/>
          </p:cNvSpPr>
          <p:nvPr/>
        </p:nvSpPr>
        <p:spPr bwMode="auto">
          <a:xfrm>
            <a:off x="1942352" y="163575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32"/>
          <p:cNvSpPr>
            <a:spLocks noChangeShapeType="1"/>
          </p:cNvSpPr>
          <p:nvPr/>
        </p:nvSpPr>
        <p:spPr bwMode="auto">
          <a:xfrm>
            <a:off x="2075702" y="269302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33"/>
          <p:cNvSpPr>
            <a:spLocks noChangeShapeType="1"/>
          </p:cNvSpPr>
          <p:nvPr/>
        </p:nvSpPr>
        <p:spPr bwMode="auto">
          <a:xfrm>
            <a:off x="2104277" y="266445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34"/>
          <p:cNvSpPr>
            <a:spLocks noChangeShapeType="1"/>
          </p:cNvSpPr>
          <p:nvPr/>
        </p:nvSpPr>
        <p:spPr bwMode="auto">
          <a:xfrm>
            <a:off x="2399552" y="269302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35"/>
          <p:cNvSpPr>
            <a:spLocks noChangeShapeType="1"/>
          </p:cNvSpPr>
          <p:nvPr/>
        </p:nvSpPr>
        <p:spPr bwMode="auto">
          <a:xfrm>
            <a:off x="2428127" y="266445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>
            <a:off x="2466227" y="269302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2494802" y="266445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Line 38"/>
          <p:cNvSpPr>
            <a:spLocks noChangeShapeType="1"/>
          </p:cNvSpPr>
          <p:nvPr/>
        </p:nvSpPr>
        <p:spPr bwMode="auto">
          <a:xfrm>
            <a:off x="2542427" y="295020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Line 39"/>
          <p:cNvSpPr>
            <a:spLocks noChangeShapeType="1"/>
          </p:cNvSpPr>
          <p:nvPr/>
        </p:nvSpPr>
        <p:spPr bwMode="auto">
          <a:xfrm>
            <a:off x="2571002" y="292162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Line 40"/>
          <p:cNvSpPr>
            <a:spLocks noChangeShapeType="1"/>
          </p:cNvSpPr>
          <p:nvPr/>
        </p:nvSpPr>
        <p:spPr bwMode="auto">
          <a:xfrm>
            <a:off x="2542427" y="295020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Line 41"/>
          <p:cNvSpPr>
            <a:spLocks noChangeShapeType="1"/>
          </p:cNvSpPr>
          <p:nvPr/>
        </p:nvSpPr>
        <p:spPr bwMode="auto">
          <a:xfrm>
            <a:off x="2571002" y="292162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" name="Line 42"/>
          <p:cNvSpPr>
            <a:spLocks noChangeShapeType="1"/>
          </p:cNvSpPr>
          <p:nvPr/>
        </p:nvSpPr>
        <p:spPr bwMode="auto">
          <a:xfrm>
            <a:off x="4275977" y="409320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43"/>
          <p:cNvSpPr>
            <a:spLocks noChangeShapeType="1"/>
          </p:cNvSpPr>
          <p:nvPr/>
        </p:nvSpPr>
        <p:spPr bwMode="auto">
          <a:xfrm>
            <a:off x="4304552" y="406462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44"/>
          <p:cNvSpPr>
            <a:spLocks noChangeShapeType="1"/>
          </p:cNvSpPr>
          <p:nvPr/>
        </p:nvSpPr>
        <p:spPr bwMode="auto">
          <a:xfrm>
            <a:off x="6085728" y="460755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45"/>
          <p:cNvSpPr>
            <a:spLocks noChangeShapeType="1"/>
          </p:cNvSpPr>
          <p:nvPr/>
        </p:nvSpPr>
        <p:spPr bwMode="auto">
          <a:xfrm>
            <a:off x="6114303" y="457897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46"/>
          <p:cNvSpPr>
            <a:spLocks noChangeShapeType="1"/>
          </p:cNvSpPr>
          <p:nvPr/>
        </p:nvSpPr>
        <p:spPr bwMode="auto">
          <a:xfrm>
            <a:off x="6466728" y="460755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47"/>
          <p:cNvSpPr>
            <a:spLocks noChangeShapeType="1"/>
          </p:cNvSpPr>
          <p:nvPr/>
        </p:nvSpPr>
        <p:spPr bwMode="auto">
          <a:xfrm>
            <a:off x="6495303" y="457897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48"/>
          <p:cNvSpPr>
            <a:spLocks noChangeShapeType="1"/>
          </p:cNvSpPr>
          <p:nvPr/>
        </p:nvSpPr>
        <p:spPr bwMode="auto">
          <a:xfrm>
            <a:off x="8038353" y="460755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49"/>
          <p:cNvSpPr>
            <a:spLocks noChangeShapeType="1"/>
          </p:cNvSpPr>
          <p:nvPr/>
        </p:nvSpPr>
        <p:spPr bwMode="auto">
          <a:xfrm>
            <a:off x="8066928" y="457897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7" name="Line 52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Line 53"/>
          <p:cNvSpPr>
            <a:spLocks noChangeShapeType="1"/>
          </p:cNvSpPr>
          <p:nvPr/>
        </p:nvSpPr>
        <p:spPr bwMode="auto">
          <a:xfrm>
            <a:off x="1561352" y="13309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9" name="Line 54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0" name="Line 55"/>
          <p:cNvSpPr>
            <a:spLocks noChangeShapeType="1"/>
          </p:cNvSpPr>
          <p:nvPr/>
        </p:nvSpPr>
        <p:spPr bwMode="auto">
          <a:xfrm>
            <a:off x="1561352" y="13309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Line 56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Line 57"/>
          <p:cNvSpPr>
            <a:spLocks noChangeShapeType="1"/>
          </p:cNvSpPr>
          <p:nvPr/>
        </p:nvSpPr>
        <p:spPr bwMode="auto">
          <a:xfrm>
            <a:off x="1561352" y="13309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58"/>
          <p:cNvSpPr>
            <a:spLocks noChangeShapeType="1"/>
          </p:cNvSpPr>
          <p:nvPr/>
        </p:nvSpPr>
        <p:spPr bwMode="auto">
          <a:xfrm>
            <a:off x="2542427" y="26930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Line 59"/>
          <p:cNvSpPr>
            <a:spLocks noChangeShapeType="1"/>
          </p:cNvSpPr>
          <p:nvPr/>
        </p:nvSpPr>
        <p:spPr bwMode="auto">
          <a:xfrm>
            <a:off x="2571002" y="26644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Line 60"/>
          <p:cNvSpPr>
            <a:spLocks noChangeShapeType="1"/>
          </p:cNvSpPr>
          <p:nvPr/>
        </p:nvSpPr>
        <p:spPr bwMode="auto">
          <a:xfrm>
            <a:off x="4190252" y="317880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Line 61"/>
          <p:cNvSpPr>
            <a:spLocks noChangeShapeType="1"/>
          </p:cNvSpPr>
          <p:nvPr/>
        </p:nvSpPr>
        <p:spPr bwMode="auto">
          <a:xfrm>
            <a:off x="4218827" y="315022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Line 62"/>
          <p:cNvSpPr>
            <a:spLocks noChangeShapeType="1"/>
          </p:cNvSpPr>
          <p:nvPr/>
        </p:nvSpPr>
        <p:spPr bwMode="auto">
          <a:xfrm>
            <a:off x="4618878" y="374077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Line 63"/>
          <p:cNvSpPr>
            <a:spLocks noChangeShapeType="1"/>
          </p:cNvSpPr>
          <p:nvPr/>
        </p:nvSpPr>
        <p:spPr bwMode="auto">
          <a:xfrm>
            <a:off x="4647453" y="371220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Line 64"/>
          <p:cNvSpPr>
            <a:spLocks noChangeShapeType="1"/>
          </p:cNvSpPr>
          <p:nvPr/>
        </p:nvSpPr>
        <p:spPr bwMode="auto">
          <a:xfrm>
            <a:off x="5638053" y="374077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Line 65"/>
          <p:cNvSpPr>
            <a:spLocks noChangeShapeType="1"/>
          </p:cNvSpPr>
          <p:nvPr/>
        </p:nvSpPr>
        <p:spPr bwMode="auto">
          <a:xfrm>
            <a:off x="5666628" y="371220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Line 66"/>
          <p:cNvSpPr>
            <a:spLocks noChangeShapeType="1"/>
          </p:cNvSpPr>
          <p:nvPr/>
        </p:nvSpPr>
        <p:spPr bwMode="auto">
          <a:xfrm>
            <a:off x="5961903" y="374077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Line 67"/>
          <p:cNvSpPr>
            <a:spLocks noChangeShapeType="1"/>
          </p:cNvSpPr>
          <p:nvPr/>
        </p:nvSpPr>
        <p:spPr bwMode="auto">
          <a:xfrm>
            <a:off x="5990478" y="371220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Line 68"/>
          <p:cNvSpPr>
            <a:spLocks noChangeShapeType="1"/>
          </p:cNvSpPr>
          <p:nvPr/>
        </p:nvSpPr>
        <p:spPr bwMode="auto">
          <a:xfrm>
            <a:off x="6047628" y="374077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Line 69"/>
          <p:cNvSpPr>
            <a:spLocks noChangeShapeType="1"/>
          </p:cNvSpPr>
          <p:nvPr/>
        </p:nvSpPr>
        <p:spPr bwMode="auto">
          <a:xfrm>
            <a:off x="6076203" y="371220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Line 70"/>
          <p:cNvSpPr>
            <a:spLocks noChangeShapeType="1"/>
          </p:cNvSpPr>
          <p:nvPr/>
        </p:nvSpPr>
        <p:spPr bwMode="auto">
          <a:xfrm>
            <a:off x="6533403" y="374077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Line 71"/>
          <p:cNvSpPr>
            <a:spLocks noChangeShapeType="1"/>
          </p:cNvSpPr>
          <p:nvPr/>
        </p:nvSpPr>
        <p:spPr bwMode="auto">
          <a:xfrm>
            <a:off x="6561978" y="371220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72"/>
          <p:cNvSpPr>
            <a:spLocks noChangeShapeType="1"/>
          </p:cNvSpPr>
          <p:nvPr/>
        </p:nvSpPr>
        <p:spPr bwMode="auto">
          <a:xfrm>
            <a:off x="1447052" y="513142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Line 75"/>
          <p:cNvSpPr>
            <a:spLocks noChangeShapeType="1"/>
          </p:cNvSpPr>
          <p:nvPr/>
        </p:nvSpPr>
        <p:spPr bwMode="auto">
          <a:xfrm flipV="1">
            <a:off x="1447052" y="128332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Line 76"/>
          <p:cNvSpPr>
            <a:spLocks noChangeShapeType="1"/>
          </p:cNvSpPr>
          <p:nvPr/>
        </p:nvSpPr>
        <p:spPr bwMode="auto">
          <a:xfrm>
            <a:off x="1447052" y="513142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Line 77"/>
          <p:cNvSpPr>
            <a:spLocks noChangeShapeType="1"/>
          </p:cNvSpPr>
          <p:nvPr/>
        </p:nvSpPr>
        <p:spPr bwMode="auto">
          <a:xfrm>
            <a:off x="1542302" y="513142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78"/>
          <p:cNvSpPr>
            <a:spLocks noChangeArrowheads="1"/>
          </p:cNvSpPr>
          <p:nvPr/>
        </p:nvSpPr>
        <p:spPr bwMode="auto">
          <a:xfrm>
            <a:off x="1482221" y="522667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4" name="Line 79"/>
          <p:cNvSpPr>
            <a:spLocks noChangeShapeType="1"/>
          </p:cNvSpPr>
          <p:nvPr/>
        </p:nvSpPr>
        <p:spPr bwMode="auto">
          <a:xfrm>
            <a:off x="4837953" y="513142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80"/>
          <p:cNvSpPr>
            <a:spLocks noChangeArrowheads="1"/>
          </p:cNvSpPr>
          <p:nvPr/>
        </p:nvSpPr>
        <p:spPr bwMode="auto">
          <a:xfrm>
            <a:off x="4777871" y="522667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6" name="Line 81"/>
          <p:cNvSpPr>
            <a:spLocks noChangeShapeType="1"/>
          </p:cNvSpPr>
          <p:nvPr/>
        </p:nvSpPr>
        <p:spPr bwMode="auto">
          <a:xfrm>
            <a:off x="8143128" y="513142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82"/>
          <p:cNvSpPr>
            <a:spLocks noChangeArrowheads="1"/>
          </p:cNvSpPr>
          <p:nvPr/>
        </p:nvSpPr>
        <p:spPr bwMode="auto">
          <a:xfrm>
            <a:off x="8026933" y="5226679"/>
            <a:ext cx="22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12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8" name="Rectangle 83"/>
          <p:cNvSpPr>
            <a:spLocks noChangeArrowheads="1"/>
          </p:cNvSpPr>
          <p:nvPr/>
        </p:nvSpPr>
        <p:spPr bwMode="auto">
          <a:xfrm>
            <a:off x="4431553" y="5298116"/>
            <a:ext cx="820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Months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29" name="Line 84"/>
          <p:cNvSpPr>
            <a:spLocks noChangeShapeType="1"/>
          </p:cNvSpPr>
          <p:nvPr/>
        </p:nvSpPr>
        <p:spPr bwMode="auto">
          <a:xfrm flipV="1">
            <a:off x="1447052" y="128332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Line 85"/>
          <p:cNvSpPr>
            <a:spLocks noChangeShapeType="1"/>
          </p:cNvSpPr>
          <p:nvPr/>
        </p:nvSpPr>
        <p:spPr bwMode="auto">
          <a:xfrm flipH="1">
            <a:off x="1389902" y="513142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Rectangle 86"/>
          <p:cNvSpPr>
            <a:spLocks noChangeArrowheads="1"/>
          </p:cNvSpPr>
          <p:nvPr/>
        </p:nvSpPr>
        <p:spPr bwMode="auto">
          <a:xfrm>
            <a:off x="1211001" y="500284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2" name="Line 87"/>
          <p:cNvSpPr>
            <a:spLocks noChangeShapeType="1"/>
          </p:cNvSpPr>
          <p:nvPr/>
        </p:nvSpPr>
        <p:spPr bwMode="auto">
          <a:xfrm flipH="1">
            <a:off x="1389902" y="437895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88"/>
          <p:cNvSpPr>
            <a:spLocks noChangeArrowheads="1"/>
          </p:cNvSpPr>
          <p:nvPr/>
        </p:nvSpPr>
        <p:spPr bwMode="auto">
          <a:xfrm>
            <a:off x="1097189" y="425036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20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4" name="Line 89"/>
          <p:cNvSpPr>
            <a:spLocks noChangeShapeType="1"/>
          </p:cNvSpPr>
          <p:nvPr/>
        </p:nvSpPr>
        <p:spPr bwMode="auto">
          <a:xfrm flipH="1">
            <a:off x="1389902" y="362647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90"/>
          <p:cNvSpPr>
            <a:spLocks noChangeArrowheads="1"/>
          </p:cNvSpPr>
          <p:nvPr/>
        </p:nvSpPr>
        <p:spPr bwMode="auto">
          <a:xfrm>
            <a:off x="1097189" y="349789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40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6" name="Line 91"/>
          <p:cNvSpPr>
            <a:spLocks noChangeShapeType="1"/>
          </p:cNvSpPr>
          <p:nvPr/>
        </p:nvSpPr>
        <p:spPr bwMode="auto">
          <a:xfrm flipH="1">
            <a:off x="1389902" y="286447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92"/>
          <p:cNvSpPr>
            <a:spLocks noChangeArrowheads="1"/>
          </p:cNvSpPr>
          <p:nvPr/>
        </p:nvSpPr>
        <p:spPr bwMode="auto">
          <a:xfrm>
            <a:off x="1097189" y="273589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8" name="Line 93"/>
          <p:cNvSpPr>
            <a:spLocks noChangeShapeType="1"/>
          </p:cNvSpPr>
          <p:nvPr/>
        </p:nvSpPr>
        <p:spPr bwMode="auto">
          <a:xfrm flipH="1">
            <a:off x="1389902" y="211200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94"/>
          <p:cNvSpPr>
            <a:spLocks noChangeArrowheads="1"/>
          </p:cNvSpPr>
          <p:nvPr/>
        </p:nvSpPr>
        <p:spPr bwMode="auto">
          <a:xfrm>
            <a:off x="1097189" y="198341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80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0" name="Line 95"/>
          <p:cNvSpPr>
            <a:spLocks noChangeShapeType="1"/>
          </p:cNvSpPr>
          <p:nvPr/>
        </p:nvSpPr>
        <p:spPr bwMode="auto">
          <a:xfrm flipH="1">
            <a:off x="1389902" y="135952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96"/>
          <p:cNvSpPr>
            <a:spLocks noChangeArrowheads="1"/>
          </p:cNvSpPr>
          <p:nvPr/>
        </p:nvSpPr>
        <p:spPr bwMode="auto">
          <a:xfrm>
            <a:off x="983375" y="1230941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100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2" name="Rectangle 97"/>
          <p:cNvSpPr>
            <a:spLocks noChangeArrowheads="1"/>
          </p:cNvSpPr>
          <p:nvPr/>
        </p:nvSpPr>
        <p:spPr bwMode="auto">
          <a:xfrm rot="16200000">
            <a:off x="-1055138" y="3002591"/>
            <a:ext cx="3470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Progression-Free Survival,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%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55" name="Line 110"/>
          <p:cNvSpPr>
            <a:spLocks noChangeShapeType="1"/>
          </p:cNvSpPr>
          <p:nvPr/>
        </p:nvSpPr>
        <p:spPr bwMode="auto">
          <a:xfrm>
            <a:off x="1913777" y="166432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Line 111"/>
          <p:cNvSpPr>
            <a:spLocks noChangeShapeType="1"/>
          </p:cNvSpPr>
          <p:nvPr/>
        </p:nvSpPr>
        <p:spPr bwMode="auto">
          <a:xfrm>
            <a:off x="1942352" y="162146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Line 112"/>
          <p:cNvSpPr>
            <a:spLocks noChangeShapeType="1"/>
          </p:cNvSpPr>
          <p:nvPr/>
        </p:nvSpPr>
        <p:spPr bwMode="auto">
          <a:xfrm>
            <a:off x="2075702" y="269302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Line 113"/>
          <p:cNvSpPr>
            <a:spLocks noChangeShapeType="1"/>
          </p:cNvSpPr>
          <p:nvPr/>
        </p:nvSpPr>
        <p:spPr bwMode="auto">
          <a:xfrm>
            <a:off x="2104277" y="265016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Line 114"/>
          <p:cNvSpPr>
            <a:spLocks noChangeShapeType="1"/>
          </p:cNvSpPr>
          <p:nvPr/>
        </p:nvSpPr>
        <p:spPr bwMode="auto">
          <a:xfrm>
            <a:off x="2399552" y="269302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Line 115"/>
          <p:cNvSpPr>
            <a:spLocks noChangeShapeType="1"/>
          </p:cNvSpPr>
          <p:nvPr/>
        </p:nvSpPr>
        <p:spPr bwMode="auto">
          <a:xfrm>
            <a:off x="2428127" y="265016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Line 116"/>
          <p:cNvSpPr>
            <a:spLocks noChangeShapeType="1"/>
          </p:cNvSpPr>
          <p:nvPr/>
        </p:nvSpPr>
        <p:spPr bwMode="auto">
          <a:xfrm>
            <a:off x="2466227" y="269302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Line 117"/>
          <p:cNvSpPr>
            <a:spLocks noChangeShapeType="1"/>
          </p:cNvSpPr>
          <p:nvPr/>
        </p:nvSpPr>
        <p:spPr bwMode="auto">
          <a:xfrm>
            <a:off x="2494802" y="265016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3" name="Line 118"/>
          <p:cNvSpPr>
            <a:spLocks noChangeShapeType="1"/>
          </p:cNvSpPr>
          <p:nvPr/>
        </p:nvSpPr>
        <p:spPr bwMode="auto">
          <a:xfrm>
            <a:off x="2542427" y="295020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4" name="Line 119"/>
          <p:cNvSpPr>
            <a:spLocks noChangeShapeType="1"/>
          </p:cNvSpPr>
          <p:nvPr/>
        </p:nvSpPr>
        <p:spPr bwMode="auto">
          <a:xfrm>
            <a:off x="2571002" y="2921629"/>
            <a:ext cx="0" cy="5715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5" name="Line 120"/>
          <p:cNvSpPr>
            <a:spLocks noChangeShapeType="1"/>
          </p:cNvSpPr>
          <p:nvPr/>
        </p:nvSpPr>
        <p:spPr bwMode="auto">
          <a:xfrm>
            <a:off x="2542427" y="2950204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Line 121"/>
          <p:cNvSpPr>
            <a:spLocks noChangeShapeType="1"/>
          </p:cNvSpPr>
          <p:nvPr/>
        </p:nvSpPr>
        <p:spPr bwMode="auto">
          <a:xfrm>
            <a:off x="2571002" y="2921629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Line 122"/>
          <p:cNvSpPr>
            <a:spLocks noChangeShapeType="1"/>
          </p:cNvSpPr>
          <p:nvPr/>
        </p:nvSpPr>
        <p:spPr bwMode="auto">
          <a:xfrm>
            <a:off x="4275977" y="409320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Line 123"/>
          <p:cNvSpPr>
            <a:spLocks noChangeShapeType="1"/>
          </p:cNvSpPr>
          <p:nvPr/>
        </p:nvSpPr>
        <p:spPr bwMode="auto">
          <a:xfrm>
            <a:off x="4304552" y="405034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Line 124"/>
          <p:cNvSpPr>
            <a:spLocks noChangeShapeType="1"/>
          </p:cNvSpPr>
          <p:nvPr/>
        </p:nvSpPr>
        <p:spPr bwMode="auto">
          <a:xfrm>
            <a:off x="6085728" y="460755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Line 125"/>
          <p:cNvSpPr>
            <a:spLocks noChangeShapeType="1"/>
          </p:cNvSpPr>
          <p:nvPr/>
        </p:nvSpPr>
        <p:spPr bwMode="auto">
          <a:xfrm>
            <a:off x="6114303" y="456469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Line 126"/>
          <p:cNvSpPr>
            <a:spLocks noChangeShapeType="1"/>
          </p:cNvSpPr>
          <p:nvPr/>
        </p:nvSpPr>
        <p:spPr bwMode="auto">
          <a:xfrm>
            <a:off x="6466728" y="460755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Line 127"/>
          <p:cNvSpPr>
            <a:spLocks noChangeShapeType="1"/>
          </p:cNvSpPr>
          <p:nvPr/>
        </p:nvSpPr>
        <p:spPr bwMode="auto">
          <a:xfrm>
            <a:off x="6495303" y="456469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Line 128"/>
          <p:cNvSpPr>
            <a:spLocks noChangeShapeType="1"/>
          </p:cNvSpPr>
          <p:nvPr/>
        </p:nvSpPr>
        <p:spPr bwMode="auto">
          <a:xfrm>
            <a:off x="8038353" y="460755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Line 129"/>
          <p:cNvSpPr>
            <a:spLocks noChangeShapeType="1"/>
          </p:cNvSpPr>
          <p:nvPr/>
        </p:nvSpPr>
        <p:spPr bwMode="auto">
          <a:xfrm>
            <a:off x="8066928" y="456469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Line 132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Line 133"/>
          <p:cNvSpPr>
            <a:spLocks noChangeShapeType="1"/>
          </p:cNvSpPr>
          <p:nvPr/>
        </p:nvSpPr>
        <p:spPr bwMode="auto">
          <a:xfrm>
            <a:off x="1561352" y="13309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Line 134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Line 135"/>
          <p:cNvSpPr>
            <a:spLocks noChangeShapeType="1"/>
          </p:cNvSpPr>
          <p:nvPr/>
        </p:nvSpPr>
        <p:spPr bwMode="auto">
          <a:xfrm>
            <a:off x="1561352" y="133095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Line 136"/>
          <p:cNvSpPr>
            <a:spLocks noChangeShapeType="1"/>
          </p:cNvSpPr>
          <p:nvPr/>
        </p:nvSpPr>
        <p:spPr bwMode="auto">
          <a:xfrm>
            <a:off x="1532777" y="135952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Line 137"/>
          <p:cNvSpPr>
            <a:spLocks noChangeShapeType="1"/>
          </p:cNvSpPr>
          <p:nvPr/>
        </p:nvSpPr>
        <p:spPr bwMode="auto">
          <a:xfrm>
            <a:off x="1561352" y="131666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Line 138"/>
          <p:cNvSpPr>
            <a:spLocks noChangeShapeType="1"/>
          </p:cNvSpPr>
          <p:nvPr/>
        </p:nvSpPr>
        <p:spPr bwMode="auto">
          <a:xfrm>
            <a:off x="2542427" y="269302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Line 139"/>
          <p:cNvSpPr>
            <a:spLocks noChangeShapeType="1"/>
          </p:cNvSpPr>
          <p:nvPr/>
        </p:nvSpPr>
        <p:spPr bwMode="auto">
          <a:xfrm>
            <a:off x="2571002" y="265016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Line 140"/>
          <p:cNvSpPr>
            <a:spLocks noChangeShapeType="1"/>
          </p:cNvSpPr>
          <p:nvPr/>
        </p:nvSpPr>
        <p:spPr bwMode="auto">
          <a:xfrm>
            <a:off x="4190252" y="317880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Line 141"/>
          <p:cNvSpPr>
            <a:spLocks noChangeShapeType="1"/>
          </p:cNvSpPr>
          <p:nvPr/>
        </p:nvSpPr>
        <p:spPr bwMode="auto">
          <a:xfrm>
            <a:off x="4218827" y="313594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Line 142"/>
          <p:cNvSpPr>
            <a:spLocks noChangeShapeType="1"/>
          </p:cNvSpPr>
          <p:nvPr/>
        </p:nvSpPr>
        <p:spPr bwMode="auto">
          <a:xfrm>
            <a:off x="4618878" y="374077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Line 143"/>
          <p:cNvSpPr>
            <a:spLocks noChangeShapeType="1"/>
          </p:cNvSpPr>
          <p:nvPr/>
        </p:nvSpPr>
        <p:spPr bwMode="auto">
          <a:xfrm>
            <a:off x="4647453" y="369791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Line 144"/>
          <p:cNvSpPr>
            <a:spLocks noChangeShapeType="1"/>
          </p:cNvSpPr>
          <p:nvPr/>
        </p:nvSpPr>
        <p:spPr bwMode="auto">
          <a:xfrm>
            <a:off x="5638053" y="374077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Line 145"/>
          <p:cNvSpPr>
            <a:spLocks noChangeShapeType="1"/>
          </p:cNvSpPr>
          <p:nvPr/>
        </p:nvSpPr>
        <p:spPr bwMode="auto">
          <a:xfrm>
            <a:off x="5666628" y="369791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Line 146"/>
          <p:cNvSpPr>
            <a:spLocks noChangeShapeType="1"/>
          </p:cNvSpPr>
          <p:nvPr/>
        </p:nvSpPr>
        <p:spPr bwMode="auto">
          <a:xfrm>
            <a:off x="5961903" y="374077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Line 147"/>
          <p:cNvSpPr>
            <a:spLocks noChangeShapeType="1"/>
          </p:cNvSpPr>
          <p:nvPr/>
        </p:nvSpPr>
        <p:spPr bwMode="auto">
          <a:xfrm>
            <a:off x="5990478" y="369791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148"/>
          <p:cNvSpPr>
            <a:spLocks noChangeShapeType="1"/>
          </p:cNvSpPr>
          <p:nvPr/>
        </p:nvSpPr>
        <p:spPr bwMode="auto">
          <a:xfrm>
            <a:off x="6047628" y="374077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Line 149"/>
          <p:cNvSpPr>
            <a:spLocks noChangeShapeType="1"/>
          </p:cNvSpPr>
          <p:nvPr/>
        </p:nvSpPr>
        <p:spPr bwMode="auto">
          <a:xfrm>
            <a:off x="6076203" y="369791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Line 150"/>
          <p:cNvSpPr>
            <a:spLocks noChangeShapeType="1"/>
          </p:cNvSpPr>
          <p:nvPr/>
        </p:nvSpPr>
        <p:spPr bwMode="auto">
          <a:xfrm>
            <a:off x="6533403" y="374077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Line 151"/>
          <p:cNvSpPr>
            <a:spLocks noChangeShapeType="1"/>
          </p:cNvSpPr>
          <p:nvPr/>
        </p:nvSpPr>
        <p:spPr bwMode="auto">
          <a:xfrm>
            <a:off x="6561978" y="369791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Line 152"/>
          <p:cNvSpPr>
            <a:spLocks noChangeShapeType="1"/>
          </p:cNvSpPr>
          <p:nvPr/>
        </p:nvSpPr>
        <p:spPr bwMode="auto">
          <a:xfrm>
            <a:off x="1447052" y="513142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Line 155"/>
          <p:cNvSpPr>
            <a:spLocks noChangeShapeType="1"/>
          </p:cNvSpPr>
          <p:nvPr/>
        </p:nvSpPr>
        <p:spPr bwMode="auto">
          <a:xfrm flipV="1">
            <a:off x="1447052" y="128332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Line 156"/>
          <p:cNvSpPr>
            <a:spLocks noChangeShapeType="1"/>
          </p:cNvSpPr>
          <p:nvPr/>
        </p:nvSpPr>
        <p:spPr bwMode="auto">
          <a:xfrm>
            <a:off x="1447052" y="5131429"/>
            <a:ext cx="67913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Line 157"/>
          <p:cNvSpPr>
            <a:spLocks noChangeShapeType="1"/>
          </p:cNvSpPr>
          <p:nvPr/>
        </p:nvSpPr>
        <p:spPr bwMode="auto">
          <a:xfrm>
            <a:off x="1542302" y="513142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Line 159"/>
          <p:cNvSpPr>
            <a:spLocks noChangeShapeType="1"/>
          </p:cNvSpPr>
          <p:nvPr/>
        </p:nvSpPr>
        <p:spPr bwMode="auto">
          <a:xfrm>
            <a:off x="4842715" y="513142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Line 161"/>
          <p:cNvSpPr>
            <a:spLocks noChangeShapeType="1"/>
          </p:cNvSpPr>
          <p:nvPr/>
        </p:nvSpPr>
        <p:spPr bwMode="auto">
          <a:xfrm>
            <a:off x="8143128" y="513142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Line 164"/>
          <p:cNvSpPr>
            <a:spLocks noChangeShapeType="1"/>
          </p:cNvSpPr>
          <p:nvPr/>
        </p:nvSpPr>
        <p:spPr bwMode="auto">
          <a:xfrm flipV="1">
            <a:off x="1447052" y="1283329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Line 165"/>
          <p:cNvSpPr>
            <a:spLocks noChangeShapeType="1"/>
          </p:cNvSpPr>
          <p:nvPr/>
        </p:nvSpPr>
        <p:spPr bwMode="auto">
          <a:xfrm flipH="1">
            <a:off x="1389902" y="513142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Line 167"/>
          <p:cNvSpPr>
            <a:spLocks noChangeShapeType="1"/>
          </p:cNvSpPr>
          <p:nvPr/>
        </p:nvSpPr>
        <p:spPr bwMode="auto">
          <a:xfrm flipH="1">
            <a:off x="1389902" y="437895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Line 169"/>
          <p:cNvSpPr>
            <a:spLocks noChangeShapeType="1"/>
          </p:cNvSpPr>
          <p:nvPr/>
        </p:nvSpPr>
        <p:spPr bwMode="auto">
          <a:xfrm flipH="1">
            <a:off x="1389902" y="362647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Line 171"/>
          <p:cNvSpPr>
            <a:spLocks noChangeShapeType="1"/>
          </p:cNvSpPr>
          <p:nvPr/>
        </p:nvSpPr>
        <p:spPr bwMode="auto">
          <a:xfrm flipH="1">
            <a:off x="1389902" y="286447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Line 173"/>
          <p:cNvSpPr>
            <a:spLocks noChangeShapeType="1"/>
          </p:cNvSpPr>
          <p:nvPr/>
        </p:nvSpPr>
        <p:spPr bwMode="auto">
          <a:xfrm flipH="1">
            <a:off x="1389902" y="211200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Line 175"/>
          <p:cNvSpPr>
            <a:spLocks noChangeShapeType="1"/>
          </p:cNvSpPr>
          <p:nvPr/>
        </p:nvSpPr>
        <p:spPr bwMode="auto">
          <a:xfrm flipH="1">
            <a:off x="1389902" y="135952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33" name="Straight Connector 1332"/>
          <p:cNvCxnSpPr/>
          <p:nvPr/>
        </p:nvCxnSpPr>
        <p:spPr bwMode="auto">
          <a:xfrm>
            <a:off x="1614410" y="4482409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Straight Connector 373"/>
          <p:cNvCxnSpPr/>
          <p:nvPr/>
        </p:nvCxnSpPr>
        <p:spPr bwMode="auto">
          <a:xfrm>
            <a:off x="1614410" y="4744347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" name="TextBox 1333"/>
          <p:cNvSpPr txBox="1"/>
          <p:nvPr/>
        </p:nvSpPr>
        <p:spPr>
          <a:xfrm>
            <a:off x="1888730" y="4314008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Cohorts 1, 2, and 3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888729" y="456831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 4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09197"/>
              </p:ext>
            </p:extLst>
          </p:nvPr>
        </p:nvGraphicFramePr>
        <p:xfrm>
          <a:off x="173708" y="5666613"/>
          <a:ext cx="8066166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64674"/>
                <a:gridCol w="184935"/>
                <a:gridCol w="6431622"/>
                <a:gridCol w="184935"/>
              </a:tblGrid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at risk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Cohorts 1,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2,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 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Line 159"/>
          <p:cNvSpPr>
            <a:spLocks noChangeShapeType="1"/>
          </p:cNvSpPr>
          <p:nvPr/>
        </p:nvSpPr>
        <p:spPr bwMode="auto">
          <a:xfrm>
            <a:off x="6492922" y="513142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59"/>
          <p:cNvSpPr>
            <a:spLocks noChangeShapeType="1"/>
          </p:cNvSpPr>
          <p:nvPr/>
        </p:nvSpPr>
        <p:spPr bwMode="auto">
          <a:xfrm>
            <a:off x="3192508" y="513142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82"/>
          <p:cNvSpPr>
            <a:spLocks noChangeArrowheads="1"/>
          </p:cNvSpPr>
          <p:nvPr/>
        </p:nvSpPr>
        <p:spPr bwMode="auto">
          <a:xfrm>
            <a:off x="6437552" y="5224780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9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3137170" y="522716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3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40" name="Freeform 109"/>
          <p:cNvSpPr>
            <a:spLocks/>
          </p:cNvSpPr>
          <p:nvPr/>
        </p:nvSpPr>
        <p:spPr bwMode="auto">
          <a:xfrm>
            <a:off x="1542302" y="1359529"/>
            <a:ext cx="5019676" cy="2381250"/>
          </a:xfrm>
          <a:custGeom>
            <a:avLst/>
            <a:gdLst>
              <a:gd name="T0" fmla="*/ 0 w 3162"/>
              <a:gd name="T1" fmla="*/ 0 h 1500"/>
              <a:gd name="T2" fmla="*/ 252 w 3162"/>
              <a:gd name="T3" fmla="*/ 0 h 1500"/>
              <a:gd name="T4" fmla="*/ 252 w 3162"/>
              <a:gd name="T5" fmla="*/ 138 h 1500"/>
              <a:gd name="T6" fmla="*/ 252 w 3162"/>
              <a:gd name="T7" fmla="*/ 138 h 1500"/>
              <a:gd name="T8" fmla="*/ 330 w 3162"/>
              <a:gd name="T9" fmla="*/ 138 h 1500"/>
              <a:gd name="T10" fmla="*/ 330 w 3162"/>
              <a:gd name="T11" fmla="*/ 420 h 1500"/>
              <a:gd name="T12" fmla="*/ 330 w 3162"/>
              <a:gd name="T13" fmla="*/ 420 h 1500"/>
              <a:gd name="T14" fmla="*/ 468 w 3162"/>
              <a:gd name="T15" fmla="*/ 420 h 1500"/>
              <a:gd name="T16" fmla="*/ 468 w 3162"/>
              <a:gd name="T17" fmla="*/ 558 h 1500"/>
              <a:gd name="T18" fmla="*/ 468 w 3162"/>
              <a:gd name="T19" fmla="*/ 558 h 1500"/>
              <a:gd name="T20" fmla="*/ 648 w 3162"/>
              <a:gd name="T21" fmla="*/ 558 h 1500"/>
              <a:gd name="T22" fmla="*/ 648 w 3162"/>
              <a:gd name="T23" fmla="*/ 840 h 1500"/>
              <a:gd name="T24" fmla="*/ 648 w 3162"/>
              <a:gd name="T25" fmla="*/ 840 h 1500"/>
              <a:gd name="T26" fmla="*/ 1308 w 3162"/>
              <a:gd name="T27" fmla="*/ 840 h 1500"/>
              <a:gd name="T28" fmla="*/ 1308 w 3162"/>
              <a:gd name="T29" fmla="*/ 990 h 1500"/>
              <a:gd name="T30" fmla="*/ 1308 w 3162"/>
              <a:gd name="T31" fmla="*/ 990 h 1500"/>
              <a:gd name="T32" fmla="*/ 1614 w 3162"/>
              <a:gd name="T33" fmla="*/ 990 h 1500"/>
              <a:gd name="T34" fmla="*/ 1614 w 3162"/>
              <a:gd name="T35" fmla="*/ 1146 h 1500"/>
              <a:gd name="T36" fmla="*/ 1614 w 3162"/>
              <a:gd name="T37" fmla="*/ 1146 h 1500"/>
              <a:gd name="T38" fmla="*/ 1926 w 3162"/>
              <a:gd name="T39" fmla="*/ 1146 h 1500"/>
              <a:gd name="T40" fmla="*/ 1926 w 3162"/>
              <a:gd name="T41" fmla="*/ 1500 h 1500"/>
              <a:gd name="T42" fmla="*/ 1926 w 3162"/>
              <a:gd name="T43" fmla="*/ 1500 h 1500"/>
              <a:gd name="T44" fmla="*/ 3162 w 3162"/>
              <a:gd name="T45" fmla="*/ 1500 h 1500"/>
              <a:gd name="T46" fmla="*/ 3162 w 3162"/>
              <a:gd name="T4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62" h="1500">
                <a:moveTo>
                  <a:pt x="0" y="0"/>
                </a:moveTo>
                <a:lnTo>
                  <a:pt x="252" y="0"/>
                </a:lnTo>
                <a:lnTo>
                  <a:pt x="252" y="138"/>
                </a:lnTo>
                <a:lnTo>
                  <a:pt x="252" y="138"/>
                </a:lnTo>
                <a:lnTo>
                  <a:pt x="330" y="138"/>
                </a:lnTo>
                <a:lnTo>
                  <a:pt x="330" y="420"/>
                </a:lnTo>
                <a:lnTo>
                  <a:pt x="330" y="420"/>
                </a:lnTo>
                <a:lnTo>
                  <a:pt x="468" y="420"/>
                </a:lnTo>
                <a:lnTo>
                  <a:pt x="468" y="558"/>
                </a:lnTo>
                <a:lnTo>
                  <a:pt x="468" y="558"/>
                </a:lnTo>
                <a:lnTo>
                  <a:pt x="648" y="558"/>
                </a:lnTo>
                <a:lnTo>
                  <a:pt x="648" y="840"/>
                </a:lnTo>
                <a:lnTo>
                  <a:pt x="648" y="840"/>
                </a:lnTo>
                <a:lnTo>
                  <a:pt x="1308" y="840"/>
                </a:lnTo>
                <a:lnTo>
                  <a:pt x="1308" y="990"/>
                </a:lnTo>
                <a:lnTo>
                  <a:pt x="1308" y="990"/>
                </a:lnTo>
                <a:lnTo>
                  <a:pt x="1614" y="990"/>
                </a:lnTo>
                <a:lnTo>
                  <a:pt x="1614" y="1146"/>
                </a:lnTo>
                <a:lnTo>
                  <a:pt x="1614" y="1146"/>
                </a:lnTo>
                <a:lnTo>
                  <a:pt x="1926" y="1146"/>
                </a:lnTo>
                <a:lnTo>
                  <a:pt x="1926" y="1500"/>
                </a:lnTo>
                <a:lnTo>
                  <a:pt x="1926" y="1500"/>
                </a:lnTo>
                <a:lnTo>
                  <a:pt x="3162" y="1500"/>
                </a:lnTo>
                <a:lnTo>
                  <a:pt x="3162" y="1500"/>
                </a:lnTo>
              </a:path>
            </a:pathLst>
          </a:custGeom>
          <a:noFill/>
          <a:ln w="38100" cap="flat">
            <a:solidFill>
              <a:srgbClr val="92D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08"/>
          <p:cNvSpPr>
            <a:spLocks/>
          </p:cNvSpPr>
          <p:nvPr/>
        </p:nvSpPr>
        <p:spPr bwMode="auto">
          <a:xfrm>
            <a:off x="1542302" y="1359529"/>
            <a:ext cx="6696076" cy="3514725"/>
          </a:xfrm>
          <a:custGeom>
            <a:avLst/>
            <a:gdLst>
              <a:gd name="T0" fmla="*/ 150 w 7344"/>
              <a:gd name="T1" fmla="*/ 0 h 2214"/>
              <a:gd name="T2" fmla="*/ 150 w 7344"/>
              <a:gd name="T3" fmla="*/ 48 h 2214"/>
              <a:gd name="T4" fmla="*/ 168 w 7344"/>
              <a:gd name="T5" fmla="*/ 192 h 2214"/>
              <a:gd name="T6" fmla="*/ 270 w 7344"/>
              <a:gd name="T7" fmla="*/ 192 h 2214"/>
              <a:gd name="T8" fmla="*/ 270 w 7344"/>
              <a:gd name="T9" fmla="*/ 246 h 2214"/>
              <a:gd name="T10" fmla="*/ 318 w 7344"/>
              <a:gd name="T11" fmla="*/ 294 h 2214"/>
              <a:gd name="T12" fmla="*/ 330 w 7344"/>
              <a:gd name="T13" fmla="*/ 294 h 2214"/>
              <a:gd name="T14" fmla="*/ 330 w 7344"/>
              <a:gd name="T15" fmla="*/ 792 h 2214"/>
              <a:gd name="T16" fmla="*/ 342 w 7344"/>
              <a:gd name="T17" fmla="*/ 840 h 2214"/>
              <a:gd name="T18" fmla="*/ 624 w 7344"/>
              <a:gd name="T19" fmla="*/ 840 h 2214"/>
              <a:gd name="T20" fmla="*/ 624 w 7344"/>
              <a:gd name="T21" fmla="*/ 894 h 2214"/>
              <a:gd name="T22" fmla="*/ 636 w 7344"/>
              <a:gd name="T23" fmla="*/ 948 h 2214"/>
              <a:gd name="T24" fmla="*/ 648 w 7344"/>
              <a:gd name="T25" fmla="*/ 948 h 2214"/>
              <a:gd name="T26" fmla="*/ 648 w 7344"/>
              <a:gd name="T27" fmla="*/ 1002 h 2214"/>
              <a:gd name="T28" fmla="*/ 660 w 7344"/>
              <a:gd name="T29" fmla="*/ 1062 h 2214"/>
              <a:gd name="T30" fmla="*/ 810 w 7344"/>
              <a:gd name="T31" fmla="*/ 1062 h 2214"/>
              <a:gd name="T32" fmla="*/ 810 w 7344"/>
              <a:gd name="T33" fmla="*/ 1122 h 2214"/>
              <a:gd name="T34" fmla="*/ 954 w 7344"/>
              <a:gd name="T35" fmla="*/ 1182 h 2214"/>
              <a:gd name="T36" fmla="*/ 978 w 7344"/>
              <a:gd name="T37" fmla="*/ 1182 h 2214"/>
              <a:gd name="T38" fmla="*/ 978 w 7344"/>
              <a:gd name="T39" fmla="*/ 1242 h 2214"/>
              <a:gd name="T40" fmla="*/ 1080 w 7344"/>
              <a:gd name="T41" fmla="*/ 1302 h 2214"/>
              <a:gd name="T42" fmla="*/ 1284 w 7344"/>
              <a:gd name="T43" fmla="*/ 1302 h 2214"/>
              <a:gd name="T44" fmla="*/ 1284 w 7344"/>
              <a:gd name="T45" fmla="*/ 1362 h 2214"/>
              <a:gd name="T46" fmla="*/ 1482 w 7344"/>
              <a:gd name="T47" fmla="*/ 1422 h 2214"/>
              <a:gd name="T48" fmla="*/ 1536 w 7344"/>
              <a:gd name="T49" fmla="*/ 1422 h 2214"/>
              <a:gd name="T50" fmla="*/ 1536 w 7344"/>
              <a:gd name="T51" fmla="*/ 1482 h 2214"/>
              <a:gd name="T52" fmla="*/ 1584 w 7344"/>
              <a:gd name="T53" fmla="*/ 1542 h 2214"/>
              <a:gd name="T54" fmla="*/ 1602 w 7344"/>
              <a:gd name="T55" fmla="*/ 1542 h 2214"/>
              <a:gd name="T56" fmla="*/ 1602 w 7344"/>
              <a:gd name="T57" fmla="*/ 1662 h 2214"/>
              <a:gd name="T58" fmla="*/ 1626 w 7344"/>
              <a:gd name="T59" fmla="*/ 1722 h 2214"/>
              <a:gd name="T60" fmla="*/ 1812 w 7344"/>
              <a:gd name="T61" fmla="*/ 1722 h 2214"/>
              <a:gd name="T62" fmla="*/ 1812 w 7344"/>
              <a:gd name="T63" fmla="*/ 1788 h 2214"/>
              <a:gd name="T64" fmla="*/ 2004 w 7344"/>
              <a:gd name="T65" fmla="*/ 1854 h 2214"/>
              <a:gd name="T66" fmla="*/ 2244 w 7344"/>
              <a:gd name="T67" fmla="*/ 1854 h 2214"/>
              <a:gd name="T68" fmla="*/ 2244 w 7344"/>
              <a:gd name="T69" fmla="*/ 1920 h 2214"/>
              <a:gd name="T70" fmla="*/ 2460 w 7344"/>
              <a:gd name="T71" fmla="*/ 1980 h 2214"/>
              <a:gd name="T72" fmla="*/ 2640 w 7344"/>
              <a:gd name="T73" fmla="*/ 1980 h 2214"/>
              <a:gd name="T74" fmla="*/ 2640 w 7344"/>
              <a:gd name="T75" fmla="*/ 2046 h 2214"/>
              <a:gd name="T76" fmla="*/ 4158 w 7344"/>
              <a:gd name="T77" fmla="*/ 2214 h 2214"/>
              <a:gd name="T78" fmla="*/ 7344 w 7344"/>
              <a:gd name="T79" fmla="*/ 2214 h 2214"/>
              <a:gd name="connsiteX0" fmla="*/ 0 w 10000"/>
              <a:gd name="connsiteY0" fmla="*/ 0 h 10000"/>
              <a:gd name="connsiteX1" fmla="*/ 204 w 10000"/>
              <a:gd name="connsiteY1" fmla="*/ 0 h 10000"/>
              <a:gd name="connsiteX2" fmla="*/ 204 w 10000"/>
              <a:gd name="connsiteY2" fmla="*/ 217 h 10000"/>
              <a:gd name="connsiteX3" fmla="*/ 204 w 10000"/>
              <a:gd name="connsiteY3" fmla="*/ 217 h 10000"/>
              <a:gd name="connsiteX4" fmla="*/ 229 w 10000"/>
              <a:gd name="connsiteY4" fmla="*/ 217 h 10000"/>
              <a:gd name="connsiteX5" fmla="*/ 229 w 10000"/>
              <a:gd name="connsiteY5" fmla="*/ 867 h 10000"/>
              <a:gd name="connsiteX6" fmla="*/ 229 w 10000"/>
              <a:gd name="connsiteY6" fmla="*/ 867 h 10000"/>
              <a:gd name="connsiteX7" fmla="*/ 368 w 10000"/>
              <a:gd name="connsiteY7" fmla="*/ 867 h 10000"/>
              <a:gd name="connsiteX8" fmla="*/ 368 w 10000"/>
              <a:gd name="connsiteY8" fmla="*/ 1111 h 10000"/>
              <a:gd name="connsiteX9" fmla="*/ 368 w 10000"/>
              <a:gd name="connsiteY9" fmla="*/ 1111 h 10000"/>
              <a:gd name="connsiteX10" fmla="*/ 433 w 10000"/>
              <a:gd name="connsiteY10" fmla="*/ 1111 h 10000"/>
              <a:gd name="connsiteX11" fmla="*/ 433 w 10000"/>
              <a:gd name="connsiteY11" fmla="*/ 1328 h 10000"/>
              <a:gd name="connsiteX12" fmla="*/ 433 w 10000"/>
              <a:gd name="connsiteY12" fmla="*/ 1328 h 10000"/>
              <a:gd name="connsiteX13" fmla="*/ 449 w 10000"/>
              <a:gd name="connsiteY13" fmla="*/ 1328 h 10000"/>
              <a:gd name="connsiteX14" fmla="*/ 449 w 10000"/>
              <a:gd name="connsiteY14" fmla="*/ 3577 h 10000"/>
              <a:gd name="connsiteX15" fmla="*/ 449 w 10000"/>
              <a:gd name="connsiteY15" fmla="*/ 3577 h 10000"/>
              <a:gd name="connsiteX16" fmla="*/ 466 w 10000"/>
              <a:gd name="connsiteY16" fmla="*/ 3577 h 10000"/>
              <a:gd name="connsiteX17" fmla="*/ 466 w 10000"/>
              <a:gd name="connsiteY17" fmla="*/ 3794 h 10000"/>
              <a:gd name="connsiteX18" fmla="*/ 466 w 10000"/>
              <a:gd name="connsiteY18" fmla="*/ 3794 h 10000"/>
              <a:gd name="connsiteX19" fmla="*/ 850 w 10000"/>
              <a:gd name="connsiteY19" fmla="*/ 3794 h 10000"/>
              <a:gd name="connsiteX20" fmla="*/ 850 w 10000"/>
              <a:gd name="connsiteY20" fmla="*/ 4038 h 10000"/>
              <a:gd name="connsiteX21" fmla="*/ 850 w 10000"/>
              <a:gd name="connsiteY21" fmla="*/ 4038 h 10000"/>
              <a:gd name="connsiteX22" fmla="*/ 866 w 10000"/>
              <a:gd name="connsiteY22" fmla="*/ 4038 h 10000"/>
              <a:gd name="connsiteX23" fmla="*/ 866 w 10000"/>
              <a:gd name="connsiteY23" fmla="*/ 4282 h 10000"/>
              <a:gd name="connsiteX24" fmla="*/ 866 w 10000"/>
              <a:gd name="connsiteY24" fmla="*/ 4282 h 10000"/>
              <a:gd name="connsiteX25" fmla="*/ 882 w 10000"/>
              <a:gd name="connsiteY25" fmla="*/ 4282 h 10000"/>
              <a:gd name="connsiteX26" fmla="*/ 882 w 10000"/>
              <a:gd name="connsiteY26" fmla="*/ 4526 h 10000"/>
              <a:gd name="connsiteX27" fmla="*/ 882 w 10000"/>
              <a:gd name="connsiteY27" fmla="*/ 4526 h 10000"/>
              <a:gd name="connsiteX28" fmla="*/ 899 w 10000"/>
              <a:gd name="connsiteY28" fmla="*/ 4526 h 10000"/>
              <a:gd name="connsiteX29" fmla="*/ 899 w 10000"/>
              <a:gd name="connsiteY29" fmla="*/ 4797 h 10000"/>
              <a:gd name="connsiteX30" fmla="*/ 899 w 10000"/>
              <a:gd name="connsiteY30" fmla="*/ 4797 h 10000"/>
              <a:gd name="connsiteX31" fmla="*/ 1103 w 10000"/>
              <a:gd name="connsiteY31" fmla="*/ 4797 h 10000"/>
              <a:gd name="connsiteX32" fmla="*/ 1103 w 10000"/>
              <a:gd name="connsiteY32" fmla="*/ 5068 h 10000"/>
              <a:gd name="connsiteX33" fmla="*/ 1103 w 10000"/>
              <a:gd name="connsiteY33" fmla="*/ 5068 h 10000"/>
              <a:gd name="connsiteX34" fmla="*/ 1299 w 10000"/>
              <a:gd name="connsiteY34" fmla="*/ 5068 h 10000"/>
              <a:gd name="connsiteX35" fmla="*/ 1299 w 10000"/>
              <a:gd name="connsiteY35" fmla="*/ 5339 h 10000"/>
              <a:gd name="connsiteX36" fmla="*/ 1299 w 10000"/>
              <a:gd name="connsiteY36" fmla="*/ 5339 h 10000"/>
              <a:gd name="connsiteX37" fmla="*/ 1332 w 10000"/>
              <a:gd name="connsiteY37" fmla="*/ 5339 h 10000"/>
              <a:gd name="connsiteX38" fmla="*/ 1332 w 10000"/>
              <a:gd name="connsiteY38" fmla="*/ 5610 h 10000"/>
              <a:gd name="connsiteX39" fmla="*/ 1332 w 10000"/>
              <a:gd name="connsiteY39" fmla="*/ 5610 h 10000"/>
              <a:gd name="connsiteX40" fmla="*/ 1471 w 10000"/>
              <a:gd name="connsiteY40" fmla="*/ 5610 h 10000"/>
              <a:gd name="connsiteX41" fmla="*/ 1471 w 10000"/>
              <a:gd name="connsiteY41" fmla="*/ 5881 h 10000"/>
              <a:gd name="connsiteX42" fmla="*/ 1471 w 10000"/>
              <a:gd name="connsiteY42" fmla="*/ 5881 h 10000"/>
              <a:gd name="connsiteX43" fmla="*/ 1748 w 10000"/>
              <a:gd name="connsiteY43" fmla="*/ 5881 h 10000"/>
              <a:gd name="connsiteX44" fmla="*/ 1748 w 10000"/>
              <a:gd name="connsiteY44" fmla="*/ 6152 h 10000"/>
              <a:gd name="connsiteX45" fmla="*/ 1748 w 10000"/>
              <a:gd name="connsiteY45" fmla="*/ 6152 h 10000"/>
              <a:gd name="connsiteX46" fmla="*/ 2018 w 10000"/>
              <a:gd name="connsiteY46" fmla="*/ 6152 h 10000"/>
              <a:gd name="connsiteX47" fmla="*/ 2018 w 10000"/>
              <a:gd name="connsiteY47" fmla="*/ 6423 h 10000"/>
              <a:gd name="connsiteX48" fmla="*/ 2018 w 10000"/>
              <a:gd name="connsiteY48" fmla="*/ 6423 h 10000"/>
              <a:gd name="connsiteX49" fmla="*/ 2092 w 10000"/>
              <a:gd name="connsiteY49" fmla="*/ 6423 h 10000"/>
              <a:gd name="connsiteX50" fmla="*/ 2092 w 10000"/>
              <a:gd name="connsiteY50" fmla="*/ 6694 h 10000"/>
              <a:gd name="connsiteX51" fmla="*/ 2092 w 10000"/>
              <a:gd name="connsiteY51" fmla="*/ 6694 h 10000"/>
              <a:gd name="connsiteX52" fmla="*/ 2157 w 10000"/>
              <a:gd name="connsiteY52" fmla="*/ 6694 h 10000"/>
              <a:gd name="connsiteX53" fmla="*/ 2157 w 10000"/>
              <a:gd name="connsiteY53" fmla="*/ 6965 h 10000"/>
              <a:gd name="connsiteX54" fmla="*/ 2157 w 10000"/>
              <a:gd name="connsiteY54" fmla="*/ 6965 h 10000"/>
              <a:gd name="connsiteX55" fmla="*/ 2181 w 10000"/>
              <a:gd name="connsiteY55" fmla="*/ 6965 h 10000"/>
              <a:gd name="connsiteX56" fmla="*/ 2181 w 10000"/>
              <a:gd name="connsiteY56" fmla="*/ 7507 h 10000"/>
              <a:gd name="connsiteX57" fmla="*/ 2181 w 10000"/>
              <a:gd name="connsiteY57" fmla="*/ 7507 h 10000"/>
              <a:gd name="connsiteX58" fmla="*/ 2214 w 10000"/>
              <a:gd name="connsiteY58" fmla="*/ 7507 h 10000"/>
              <a:gd name="connsiteX59" fmla="*/ 2214 w 10000"/>
              <a:gd name="connsiteY59" fmla="*/ 7778 h 10000"/>
              <a:gd name="connsiteX60" fmla="*/ 2214 w 10000"/>
              <a:gd name="connsiteY60" fmla="*/ 7778 h 10000"/>
              <a:gd name="connsiteX61" fmla="*/ 2467 w 10000"/>
              <a:gd name="connsiteY61" fmla="*/ 7778 h 10000"/>
              <a:gd name="connsiteX62" fmla="*/ 2467 w 10000"/>
              <a:gd name="connsiteY62" fmla="*/ 8076 h 10000"/>
              <a:gd name="connsiteX63" fmla="*/ 2467 w 10000"/>
              <a:gd name="connsiteY63" fmla="*/ 8076 h 10000"/>
              <a:gd name="connsiteX64" fmla="*/ 2729 w 10000"/>
              <a:gd name="connsiteY64" fmla="*/ 8076 h 10000"/>
              <a:gd name="connsiteX65" fmla="*/ 2729 w 10000"/>
              <a:gd name="connsiteY65" fmla="*/ 8374 h 10000"/>
              <a:gd name="connsiteX66" fmla="*/ 2729 w 10000"/>
              <a:gd name="connsiteY66" fmla="*/ 8374 h 10000"/>
              <a:gd name="connsiteX67" fmla="*/ 3056 w 10000"/>
              <a:gd name="connsiteY67" fmla="*/ 8374 h 10000"/>
              <a:gd name="connsiteX68" fmla="*/ 3056 w 10000"/>
              <a:gd name="connsiteY68" fmla="*/ 8672 h 10000"/>
              <a:gd name="connsiteX69" fmla="*/ 3056 w 10000"/>
              <a:gd name="connsiteY69" fmla="*/ 8672 h 10000"/>
              <a:gd name="connsiteX70" fmla="*/ 3350 w 10000"/>
              <a:gd name="connsiteY70" fmla="*/ 8672 h 10000"/>
              <a:gd name="connsiteX71" fmla="*/ 3350 w 10000"/>
              <a:gd name="connsiteY71" fmla="*/ 8943 h 10000"/>
              <a:gd name="connsiteX72" fmla="*/ 3350 w 10000"/>
              <a:gd name="connsiteY72" fmla="*/ 8943 h 10000"/>
              <a:gd name="connsiteX73" fmla="*/ 3595 w 10000"/>
              <a:gd name="connsiteY73" fmla="*/ 8943 h 10000"/>
              <a:gd name="connsiteX74" fmla="*/ 3595 w 10000"/>
              <a:gd name="connsiteY74" fmla="*/ 9241 h 10000"/>
              <a:gd name="connsiteX75" fmla="*/ 3595 w 10000"/>
              <a:gd name="connsiteY75" fmla="*/ 9241 h 10000"/>
              <a:gd name="connsiteX76" fmla="*/ 5662 w 10000"/>
              <a:gd name="connsiteY76" fmla="*/ 9241 h 10000"/>
              <a:gd name="connsiteX77" fmla="*/ 5662 w 10000"/>
              <a:gd name="connsiteY77" fmla="*/ 10000 h 10000"/>
              <a:gd name="connsiteX78" fmla="*/ 5662 w 10000"/>
              <a:gd name="connsiteY78" fmla="*/ 10000 h 10000"/>
              <a:gd name="connsiteX79" fmla="*/ 10000 w 10000"/>
              <a:gd name="connsiteY79" fmla="*/ 10000 h 10000"/>
              <a:gd name="connsiteX0" fmla="*/ 0 w 5773"/>
              <a:gd name="connsiteY0" fmla="*/ 0 h 10000"/>
              <a:gd name="connsiteX1" fmla="*/ 204 w 5773"/>
              <a:gd name="connsiteY1" fmla="*/ 0 h 10000"/>
              <a:gd name="connsiteX2" fmla="*/ 204 w 5773"/>
              <a:gd name="connsiteY2" fmla="*/ 217 h 10000"/>
              <a:gd name="connsiteX3" fmla="*/ 204 w 5773"/>
              <a:gd name="connsiteY3" fmla="*/ 217 h 10000"/>
              <a:gd name="connsiteX4" fmla="*/ 229 w 5773"/>
              <a:gd name="connsiteY4" fmla="*/ 217 h 10000"/>
              <a:gd name="connsiteX5" fmla="*/ 229 w 5773"/>
              <a:gd name="connsiteY5" fmla="*/ 867 h 10000"/>
              <a:gd name="connsiteX6" fmla="*/ 229 w 5773"/>
              <a:gd name="connsiteY6" fmla="*/ 867 h 10000"/>
              <a:gd name="connsiteX7" fmla="*/ 368 w 5773"/>
              <a:gd name="connsiteY7" fmla="*/ 867 h 10000"/>
              <a:gd name="connsiteX8" fmla="*/ 368 w 5773"/>
              <a:gd name="connsiteY8" fmla="*/ 1111 h 10000"/>
              <a:gd name="connsiteX9" fmla="*/ 368 w 5773"/>
              <a:gd name="connsiteY9" fmla="*/ 1111 h 10000"/>
              <a:gd name="connsiteX10" fmla="*/ 433 w 5773"/>
              <a:gd name="connsiteY10" fmla="*/ 1111 h 10000"/>
              <a:gd name="connsiteX11" fmla="*/ 433 w 5773"/>
              <a:gd name="connsiteY11" fmla="*/ 1328 h 10000"/>
              <a:gd name="connsiteX12" fmla="*/ 433 w 5773"/>
              <a:gd name="connsiteY12" fmla="*/ 1328 h 10000"/>
              <a:gd name="connsiteX13" fmla="*/ 449 w 5773"/>
              <a:gd name="connsiteY13" fmla="*/ 1328 h 10000"/>
              <a:gd name="connsiteX14" fmla="*/ 449 w 5773"/>
              <a:gd name="connsiteY14" fmla="*/ 3577 h 10000"/>
              <a:gd name="connsiteX15" fmla="*/ 449 w 5773"/>
              <a:gd name="connsiteY15" fmla="*/ 3577 h 10000"/>
              <a:gd name="connsiteX16" fmla="*/ 466 w 5773"/>
              <a:gd name="connsiteY16" fmla="*/ 3577 h 10000"/>
              <a:gd name="connsiteX17" fmla="*/ 466 w 5773"/>
              <a:gd name="connsiteY17" fmla="*/ 3794 h 10000"/>
              <a:gd name="connsiteX18" fmla="*/ 466 w 5773"/>
              <a:gd name="connsiteY18" fmla="*/ 3794 h 10000"/>
              <a:gd name="connsiteX19" fmla="*/ 850 w 5773"/>
              <a:gd name="connsiteY19" fmla="*/ 3794 h 10000"/>
              <a:gd name="connsiteX20" fmla="*/ 850 w 5773"/>
              <a:gd name="connsiteY20" fmla="*/ 4038 h 10000"/>
              <a:gd name="connsiteX21" fmla="*/ 850 w 5773"/>
              <a:gd name="connsiteY21" fmla="*/ 4038 h 10000"/>
              <a:gd name="connsiteX22" fmla="*/ 866 w 5773"/>
              <a:gd name="connsiteY22" fmla="*/ 4038 h 10000"/>
              <a:gd name="connsiteX23" fmla="*/ 866 w 5773"/>
              <a:gd name="connsiteY23" fmla="*/ 4282 h 10000"/>
              <a:gd name="connsiteX24" fmla="*/ 866 w 5773"/>
              <a:gd name="connsiteY24" fmla="*/ 4282 h 10000"/>
              <a:gd name="connsiteX25" fmla="*/ 882 w 5773"/>
              <a:gd name="connsiteY25" fmla="*/ 4282 h 10000"/>
              <a:gd name="connsiteX26" fmla="*/ 882 w 5773"/>
              <a:gd name="connsiteY26" fmla="*/ 4526 h 10000"/>
              <a:gd name="connsiteX27" fmla="*/ 882 w 5773"/>
              <a:gd name="connsiteY27" fmla="*/ 4526 h 10000"/>
              <a:gd name="connsiteX28" fmla="*/ 899 w 5773"/>
              <a:gd name="connsiteY28" fmla="*/ 4526 h 10000"/>
              <a:gd name="connsiteX29" fmla="*/ 899 w 5773"/>
              <a:gd name="connsiteY29" fmla="*/ 4797 h 10000"/>
              <a:gd name="connsiteX30" fmla="*/ 899 w 5773"/>
              <a:gd name="connsiteY30" fmla="*/ 4797 h 10000"/>
              <a:gd name="connsiteX31" fmla="*/ 1103 w 5773"/>
              <a:gd name="connsiteY31" fmla="*/ 4797 h 10000"/>
              <a:gd name="connsiteX32" fmla="*/ 1103 w 5773"/>
              <a:gd name="connsiteY32" fmla="*/ 5068 h 10000"/>
              <a:gd name="connsiteX33" fmla="*/ 1103 w 5773"/>
              <a:gd name="connsiteY33" fmla="*/ 5068 h 10000"/>
              <a:gd name="connsiteX34" fmla="*/ 1299 w 5773"/>
              <a:gd name="connsiteY34" fmla="*/ 5068 h 10000"/>
              <a:gd name="connsiteX35" fmla="*/ 1299 w 5773"/>
              <a:gd name="connsiteY35" fmla="*/ 5339 h 10000"/>
              <a:gd name="connsiteX36" fmla="*/ 1299 w 5773"/>
              <a:gd name="connsiteY36" fmla="*/ 5339 h 10000"/>
              <a:gd name="connsiteX37" fmla="*/ 1332 w 5773"/>
              <a:gd name="connsiteY37" fmla="*/ 5339 h 10000"/>
              <a:gd name="connsiteX38" fmla="*/ 1332 w 5773"/>
              <a:gd name="connsiteY38" fmla="*/ 5610 h 10000"/>
              <a:gd name="connsiteX39" fmla="*/ 1332 w 5773"/>
              <a:gd name="connsiteY39" fmla="*/ 5610 h 10000"/>
              <a:gd name="connsiteX40" fmla="*/ 1471 w 5773"/>
              <a:gd name="connsiteY40" fmla="*/ 5610 h 10000"/>
              <a:gd name="connsiteX41" fmla="*/ 1471 w 5773"/>
              <a:gd name="connsiteY41" fmla="*/ 5881 h 10000"/>
              <a:gd name="connsiteX42" fmla="*/ 1471 w 5773"/>
              <a:gd name="connsiteY42" fmla="*/ 5881 h 10000"/>
              <a:gd name="connsiteX43" fmla="*/ 1748 w 5773"/>
              <a:gd name="connsiteY43" fmla="*/ 5881 h 10000"/>
              <a:gd name="connsiteX44" fmla="*/ 1748 w 5773"/>
              <a:gd name="connsiteY44" fmla="*/ 6152 h 10000"/>
              <a:gd name="connsiteX45" fmla="*/ 1748 w 5773"/>
              <a:gd name="connsiteY45" fmla="*/ 6152 h 10000"/>
              <a:gd name="connsiteX46" fmla="*/ 2018 w 5773"/>
              <a:gd name="connsiteY46" fmla="*/ 6152 h 10000"/>
              <a:gd name="connsiteX47" fmla="*/ 2018 w 5773"/>
              <a:gd name="connsiteY47" fmla="*/ 6423 h 10000"/>
              <a:gd name="connsiteX48" fmla="*/ 2018 w 5773"/>
              <a:gd name="connsiteY48" fmla="*/ 6423 h 10000"/>
              <a:gd name="connsiteX49" fmla="*/ 2092 w 5773"/>
              <a:gd name="connsiteY49" fmla="*/ 6423 h 10000"/>
              <a:gd name="connsiteX50" fmla="*/ 2092 w 5773"/>
              <a:gd name="connsiteY50" fmla="*/ 6694 h 10000"/>
              <a:gd name="connsiteX51" fmla="*/ 2092 w 5773"/>
              <a:gd name="connsiteY51" fmla="*/ 6694 h 10000"/>
              <a:gd name="connsiteX52" fmla="*/ 2157 w 5773"/>
              <a:gd name="connsiteY52" fmla="*/ 6694 h 10000"/>
              <a:gd name="connsiteX53" fmla="*/ 2157 w 5773"/>
              <a:gd name="connsiteY53" fmla="*/ 6965 h 10000"/>
              <a:gd name="connsiteX54" fmla="*/ 2157 w 5773"/>
              <a:gd name="connsiteY54" fmla="*/ 6965 h 10000"/>
              <a:gd name="connsiteX55" fmla="*/ 2181 w 5773"/>
              <a:gd name="connsiteY55" fmla="*/ 6965 h 10000"/>
              <a:gd name="connsiteX56" fmla="*/ 2181 w 5773"/>
              <a:gd name="connsiteY56" fmla="*/ 7507 h 10000"/>
              <a:gd name="connsiteX57" fmla="*/ 2181 w 5773"/>
              <a:gd name="connsiteY57" fmla="*/ 7507 h 10000"/>
              <a:gd name="connsiteX58" fmla="*/ 2214 w 5773"/>
              <a:gd name="connsiteY58" fmla="*/ 7507 h 10000"/>
              <a:gd name="connsiteX59" fmla="*/ 2214 w 5773"/>
              <a:gd name="connsiteY59" fmla="*/ 7778 h 10000"/>
              <a:gd name="connsiteX60" fmla="*/ 2214 w 5773"/>
              <a:gd name="connsiteY60" fmla="*/ 7778 h 10000"/>
              <a:gd name="connsiteX61" fmla="*/ 2467 w 5773"/>
              <a:gd name="connsiteY61" fmla="*/ 7778 h 10000"/>
              <a:gd name="connsiteX62" fmla="*/ 2467 w 5773"/>
              <a:gd name="connsiteY62" fmla="*/ 8076 h 10000"/>
              <a:gd name="connsiteX63" fmla="*/ 2467 w 5773"/>
              <a:gd name="connsiteY63" fmla="*/ 8076 h 10000"/>
              <a:gd name="connsiteX64" fmla="*/ 2729 w 5773"/>
              <a:gd name="connsiteY64" fmla="*/ 8076 h 10000"/>
              <a:gd name="connsiteX65" fmla="*/ 2729 w 5773"/>
              <a:gd name="connsiteY65" fmla="*/ 8374 h 10000"/>
              <a:gd name="connsiteX66" fmla="*/ 2729 w 5773"/>
              <a:gd name="connsiteY66" fmla="*/ 8374 h 10000"/>
              <a:gd name="connsiteX67" fmla="*/ 3056 w 5773"/>
              <a:gd name="connsiteY67" fmla="*/ 8374 h 10000"/>
              <a:gd name="connsiteX68" fmla="*/ 3056 w 5773"/>
              <a:gd name="connsiteY68" fmla="*/ 8672 h 10000"/>
              <a:gd name="connsiteX69" fmla="*/ 3056 w 5773"/>
              <a:gd name="connsiteY69" fmla="*/ 8672 h 10000"/>
              <a:gd name="connsiteX70" fmla="*/ 3350 w 5773"/>
              <a:gd name="connsiteY70" fmla="*/ 8672 h 10000"/>
              <a:gd name="connsiteX71" fmla="*/ 3350 w 5773"/>
              <a:gd name="connsiteY71" fmla="*/ 8943 h 10000"/>
              <a:gd name="connsiteX72" fmla="*/ 3350 w 5773"/>
              <a:gd name="connsiteY72" fmla="*/ 8943 h 10000"/>
              <a:gd name="connsiteX73" fmla="*/ 3595 w 5773"/>
              <a:gd name="connsiteY73" fmla="*/ 8943 h 10000"/>
              <a:gd name="connsiteX74" fmla="*/ 3595 w 5773"/>
              <a:gd name="connsiteY74" fmla="*/ 9241 h 10000"/>
              <a:gd name="connsiteX75" fmla="*/ 3595 w 5773"/>
              <a:gd name="connsiteY75" fmla="*/ 9241 h 10000"/>
              <a:gd name="connsiteX76" fmla="*/ 5662 w 5773"/>
              <a:gd name="connsiteY76" fmla="*/ 9241 h 10000"/>
              <a:gd name="connsiteX77" fmla="*/ 5662 w 5773"/>
              <a:gd name="connsiteY77" fmla="*/ 10000 h 10000"/>
              <a:gd name="connsiteX78" fmla="*/ 5662 w 5773"/>
              <a:gd name="connsiteY78" fmla="*/ 10000 h 10000"/>
              <a:gd name="connsiteX79" fmla="*/ 5773 w 5773"/>
              <a:gd name="connsiteY79" fmla="*/ 10000 h 10000"/>
              <a:gd name="connsiteX0" fmla="*/ 0 w 9947"/>
              <a:gd name="connsiteY0" fmla="*/ 0 h 10007"/>
              <a:gd name="connsiteX1" fmla="*/ 353 w 9947"/>
              <a:gd name="connsiteY1" fmla="*/ 0 h 10007"/>
              <a:gd name="connsiteX2" fmla="*/ 353 w 9947"/>
              <a:gd name="connsiteY2" fmla="*/ 217 h 10007"/>
              <a:gd name="connsiteX3" fmla="*/ 353 w 9947"/>
              <a:gd name="connsiteY3" fmla="*/ 217 h 10007"/>
              <a:gd name="connsiteX4" fmla="*/ 397 w 9947"/>
              <a:gd name="connsiteY4" fmla="*/ 217 h 10007"/>
              <a:gd name="connsiteX5" fmla="*/ 397 w 9947"/>
              <a:gd name="connsiteY5" fmla="*/ 867 h 10007"/>
              <a:gd name="connsiteX6" fmla="*/ 397 w 9947"/>
              <a:gd name="connsiteY6" fmla="*/ 867 h 10007"/>
              <a:gd name="connsiteX7" fmla="*/ 637 w 9947"/>
              <a:gd name="connsiteY7" fmla="*/ 867 h 10007"/>
              <a:gd name="connsiteX8" fmla="*/ 637 w 9947"/>
              <a:gd name="connsiteY8" fmla="*/ 1111 h 10007"/>
              <a:gd name="connsiteX9" fmla="*/ 637 w 9947"/>
              <a:gd name="connsiteY9" fmla="*/ 1111 h 10007"/>
              <a:gd name="connsiteX10" fmla="*/ 750 w 9947"/>
              <a:gd name="connsiteY10" fmla="*/ 1111 h 10007"/>
              <a:gd name="connsiteX11" fmla="*/ 750 w 9947"/>
              <a:gd name="connsiteY11" fmla="*/ 1328 h 10007"/>
              <a:gd name="connsiteX12" fmla="*/ 750 w 9947"/>
              <a:gd name="connsiteY12" fmla="*/ 1328 h 10007"/>
              <a:gd name="connsiteX13" fmla="*/ 778 w 9947"/>
              <a:gd name="connsiteY13" fmla="*/ 1328 h 10007"/>
              <a:gd name="connsiteX14" fmla="*/ 778 w 9947"/>
              <a:gd name="connsiteY14" fmla="*/ 3577 h 10007"/>
              <a:gd name="connsiteX15" fmla="*/ 778 w 9947"/>
              <a:gd name="connsiteY15" fmla="*/ 3577 h 10007"/>
              <a:gd name="connsiteX16" fmla="*/ 807 w 9947"/>
              <a:gd name="connsiteY16" fmla="*/ 3577 h 10007"/>
              <a:gd name="connsiteX17" fmla="*/ 807 w 9947"/>
              <a:gd name="connsiteY17" fmla="*/ 3794 h 10007"/>
              <a:gd name="connsiteX18" fmla="*/ 807 w 9947"/>
              <a:gd name="connsiteY18" fmla="*/ 3794 h 10007"/>
              <a:gd name="connsiteX19" fmla="*/ 1472 w 9947"/>
              <a:gd name="connsiteY19" fmla="*/ 3794 h 10007"/>
              <a:gd name="connsiteX20" fmla="*/ 1472 w 9947"/>
              <a:gd name="connsiteY20" fmla="*/ 4038 h 10007"/>
              <a:gd name="connsiteX21" fmla="*/ 1472 w 9947"/>
              <a:gd name="connsiteY21" fmla="*/ 4038 h 10007"/>
              <a:gd name="connsiteX22" fmla="*/ 1500 w 9947"/>
              <a:gd name="connsiteY22" fmla="*/ 4038 h 10007"/>
              <a:gd name="connsiteX23" fmla="*/ 1500 w 9947"/>
              <a:gd name="connsiteY23" fmla="*/ 4282 h 10007"/>
              <a:gd name="connsiteX24" fmla="*/ 1500 w 9947"/>
              <a:gd name="connsiteY24" fmla="*/ 4282 h 10007"/>
              <a:gd name="connsiteX25" fmla="*/ 1528 w 9947"/>
              <a:gd name="connsiteY25" fmla="*/ 4282 h 10007"/>
              <a:gd name="connsiteX26" fmla="*/ 1528 w 9947"/>
              <a:gd name="connsiteY26" fmla="*/ 4526 h 10007"/>
              <a:gd name="connsiteX27" fmla="*/ 1528 w 9947"/>
              <a:gd name="connsiteY27" fmla="*/ 4526 h 10007"/>
              <a:gd name="connsiteX28" fmla="*/ 1557 w 9947"/>
              <a:gd name="connsiteY28" fmla="*/ 4526 h 10007"/>
              <a:gd name="connsiteX29" fmla="*/ 1557 w 9947"/>
              <a:gd name="connsiteY29" fmla="*/ 4797 h 10007"/>
              <a:gd name="connsiteX30" fmla="*/ 1557 w 9947"/>
              <a:gd name="connsiteY30" fmla="*/ 4797 h 10007"/>
              <a:gd name="connsiteX31" fmla="*/ 1911 w 9947"/>
              <a:gd name="connsiteY31" fmla="*/ 4797 h 10007"/>
              <a:gd name="connsiteX32" fmla="*/ 1911 w 9947"/>
              <a:gd name="connsiteY32" fmla="*/ 5068 h 10007"/>
              <a:gd name="connsiteX33" fmla="*/ 1911 w 9947"/>
              <a:gd name="connsiteY33" fmla="*/ 5068 h 10007"/>
              <a:gd name="connsiteX34" fmla="*/ 2250 w 9947"/>
              <a:gd name="connsiteY34" fmla="*/ 5068 h 10007"/>
              <a:gd name="connsiteX35" fmla="*/ 2250 w 9947"/>
              <a:gd name="connsiteY35" fmla="*/ 5339 h 10007"/>
              <a:gd name="connsiteX36" fmla="*/ 2250 w 9947"/>
              <a:gd name="connsiteY36" fmla="*/ 5339 h 10007"/>
              <a:gd name="connsiteX37" fmla="*/ 2307 w 9947"/>
              <a:gd name="connsiteY37" fmla="*/ 5339 h 10007"/>
              <a:gd name="connsiteX38" fmla="*/ 2307 w 9947"/>
              <a:gd name="connsiteY38" fmla="*/ 5610 h 10007"/>
              <a:gd name="connsiteX39" fmla="*/ 2307 w 9947"/>
              <a:gd name="connsiteY39" fmla="*/ 5610 h 10007"/>
              <a:gd name="connsiteX40" fmla="*/ 2548 w 9947"/>
              <a:gd name="connsiteY40" fmla="*/ 5610 h 10007"/>
              <a:gd name="connsiteX41" fmla="*/ 2548 w 9947"/>
              <a:gd name="connsiteY41" fmla="*/ 5881 h 10007"/>
              <a:gd name="connsiteX42" fmla="*/ 2548 w 9947"/>
              <a:gd name="connsiteY42" fmla="*/ 5881 h 10007"/>
              <a:gd name="connsiteX43" fmla="*/ 3028 w 9947"/>
              <a:gd name="connsiteY43" fmla="*/ 5881 h 10007"/>
              <a:gd name="connsiteX44" fmla="*/ 3028 w 9947"/>
              <a:gd name="connsiteY44" fmla="*/ 6152 h 10007"/>
              <a:gd name="connsiteX45" fmla="*/ 3028 w 9947"/>
              <a:gd name="connsiteY45" fmla="*/ 6152 h 10007"/>
              <a:gd name="connsiteX46" fmla="*/ 3496 w 9947"/>
              <a:gd name="connsiteY46" fmla="*/ 6152 h 10007"/>
              <a:gd name="connsiteX47" fmla="*/ 3496 w 9947"/>
              <a:gd name="connsiteY47" fmla="*/ 6423 h 10007"/>
              <a:gd name="connsiteX48" fmla="*/ 3496 w 9947"/>
              <a:gd name="connsiteY48" fmla="*/ 6423 h 10007"/>
              <a:gd name="connsiteX49" fmla="*/ 3624 w 9947"/>
              <a:gd name="connsiteY49" fmla="*/ 6423 h 10007"/>
              <a:gd name="connsiteX50" fmla="*/ 3624 w 9947"/>
              <a:gd name="connsiteY50" fmla="*/ 6694 h 10007"/>
              <a:gd name="connsiteX51" fmla="*/ 3624 w 9947"/>
              <a:gd name="connsiteY51" fmla="*/ 6694 h 10007"/>
              <a:gd name="connsiteX52" fmla="*/ 3736 w 9947"/>
              <a:gd name="connsiteY52" fmla="*/ 6694 h 10007"/>
              <a:gd name="connsiteX53" fmla="*/ 3736 w 9947"/>
              <a:gd name="connsiteY53" fmla="*/ 6965 h 10007"/>
              <a:gd name="connsiteX54" fmla="*/ 3736 w 9947"/>
              <a:gd name="connsiteY54" fmla="*/ 6965 h 10007"/>
              <a:gd name="connsiteX55" fmla="*/ 3778 w 9947"/>
              <a:gd name="connsiteY55" fmla="*/ 6965 h 10007"/>
              <a:gd name="connsiteX56" fmla="*/ 3778 w 9947"/>
              <a:gd name="connsiteY56" fmla="*/ 7507 h 10007"/>
              <a:gd name="connsiteX57" fmla="*/ 3778 w 9947"/>
              <a:gd name="connsiteY57" fmla="*/ 7507 h 10007"/>
              <a:gd name="connsiteX58" fmla="*/ 3835 w 9947"/>
              <a:gd name="connsiteY58" fmla="*/ 7507 h 10007"/>
              <a:gd name="connsiteX59" fmla="*/ 3835 w 9947"/>
              <a:gd name="connsiteY59" fmla="*/ 7778 h 10007"/>
              <a:gd name="connsiteX60" fmla="*/ 3835 w 9947"/>
              <a:gd name="connsiteY60" fmla="*/ 7778 h 10007"/>
              <a:gd name="connsiteX61" fmla="*/ 4273 w 9947"/>
              <a:gd name="connsiteY61" fmla="*/ 7778 h 10007"/>
              <a:gd name="connsiteX62" fmla="*/ 4273 w 9947"/>
              <a:gd name="connsiteY62" fmla="*/ 8076 h 10007"/>
              <a:gd name="connsiteX63" fmla="*/ 4273 w 9947"/>
              <a:gd name="connsiteY63" fmla="*/ 8076 h 10007"/>
              <a:gd name="connsiteX64" fmla="*/ 4727 w 9947"/>
              <a:gd name="connsiteY64" fmla="*/ 8076 h 10007"/>
              <a:gd name="connsiteX65" fmla="*/ 4727 w 9947"/>
              <a:gd name="connsiteY65" fmla="*/ 8374 h 10007"/>
              <a:gd name="connsiteX66" fmla="*/ 4727 w 9947"/>
              <a:gd name="connsiteY66" fmla="*/ 8374 h 10007"/>
              <a:gd name="connsiteX67" fmla="*/ 5294 w 9947"/>
              <a:gd name="connsiteY67" fmla="*/ 8374 h 10007"/>
              <a:gd name="connsiteX68" fmla="*/ 5294 w 9947"/>
              <a:gd name="connsiteY68" fmla="*/ 8672 h 10007"/>
              <a:gd name="connsiteX69" fmla="*/ 5294 w 9947"/>
              <a:gd name="connsiteY69" fmla="*/ 8672 h 10007"/>
              <a:gd name="connsiteX70" fmla="*/ 5803 w 9947"/>
              <a:gd name="connsiteY70" fmla="*/ 8672 h 10007"/>
              <a:gd name="connsiteX71" fmla="*/ 5803 w 9947"/>
              <a:gd name="connsiteY71" fmla="*/ 8943 h 10007"/>
              <a:gd name="connsiteX72" fmla="*/ 5803 w 9947"/>
              <a:gd name="connsiteY72" fmla="*/ 8943 h 10007"/>
              <a:gd name="connsiteX73" fmla="*/ 6227 w 9947"/>
              <a:gd name="connsiteY73" fmla="*/ 8943 h 10007"/>
              <a:gd name="connsiteX74" fmla="*/ 6227 w 9947"/>
              <a:gd name="connsiteY74" fmla="*/ 9241 h 10007"/>
              <a:gd name="connsiteX75" fmla="*/ 6227 w 9947"/>
              <a:gd name="connsiteY75" fmla="*/ 9241 h 10007"/>
              <a:gd name="connsiteX76" fmla="*/ 9808 w 9947"/>
              <a:gd name="connsiteY76" fmla="*/ 9241 h 10007"/>
              <a:gd name="connsiteX77" fmla="*/ 9808 w 9947"/>
              <a:gd name="connsiteY77" fmla="*/ 10000 h 10007"/>
              <a:gd name="connsiteX78" fmla="*/ 9808 w 9947"/>
              <a:gd name="connsiteY78" fmla="*/ 10000 h 10007"/>
              <a:gd name="connsiteX79" fmla="*/ 9947 w 9947"/>
              <a:gd name="connsiteY79" fmla="*/ 10007 h 10007"/>
              <a:gd name="connsiteX0" fmla="*/ 0 w 10000"/>
              <a:gd name="connsiteY0" fmla="*/ 0 h 9993"/>
              <a:gd name="connsiteX1" fmla="*/ 355 w 10000"/>
              <a:gd name="connsiteY1" fmla="*/ 0 h 9993"/>
              <a:gd name="connsiteX2" fmla="*/ 355 w 10000"/>
              <a:gd name="connsiteY2" fmla="*/ 217 h 9993"/>
              <a:gd name="connsiteX3" fmla="*/ 355 w 10000"/>
              <a:gd name="connsiteY3" fmla="*/ 217 h 9993"/>
              <a:gd name="connsiteX4" fmla="*/ 399 w 10000"/>
              <a:gd name="connsiteY4" fmla="*/ 217 h 9993"/>
              <a:gd name="connsiteX5" fmla="*/ 399 w 10000"/>
              <a:gd name="connsiteY5" fmla="*/ 866 h 9993"/>
              <a:gd name="connsiteX6" fmla="*/ 399 w 10000"/>
              <a:gd name="connsiteY6" fmla="*/ 866 h 9993"/>
              <a:gd name="connsiteX7" fmla="*/ 640 w 10000"/>
              <a:gd name="connsiteY7" fmla="*/ 866 h 9993"/>
              <a:gd name="connsiteX8" fmla="*/ 640 w 10000"/>
              <a:gd name="connsiteY8" fmla="*/ 1110 h 9993"/>
              <a:gd name="connsiteX9" fmla="*/ 640 w 10000"/>
              <a:gd name="connsiteY9" fmla="*/ 1110 h 9993"/>
              <a:gd name="connsiteX10" fmla="*/ 754 w 10000"/>
              <a:gd name="connsiteY10" fmla="*/ 1110 h 9993"/>
              <a:gd name="connsiteX11" fmla="*/ 754 w 10000"/>
              <a:gd name="connsiteY11" fmla="*/ 1327 h 9993"/>
              <a:gd name="connsiteX12" fmla="*/ 754 w 10000"/>
              <a:gd name="connsiteY12" fmla="*/ 1327 h 9993"/>
              <a:gd name="connsiteX13" fmla="*/ 782 w 10000"/>
              <a:gd name="connsiteY13" fmla="*/ 1327 h 9993"/>
              <a:gd name="connsiteX14" fmla="*/ 782 w 10000"/>
              <a:gd name="connsiteY14" fmla="*/ 3574 h 9993"/>
              <a:gd name="connsiteX15" fmla="*/ 782 w 10000"/>
              <a:gd name="connsiteY15" fmla="*/ 3574 h 9993"/>
              <a:gd name="connsiteX16" fmla="*/ 811 w 10000"/>
              <a:gd name="connsiteY16" fmla="*/ 3574 h 9993"/>
              <a:gd name="connsiteX17" fmla="*/ 811 w 10000"/>
              <a:gd name="connsiteY17" fmla="*/ 3791 h 9993"/>
              <a:gd name="connsiteX18" fmla="*/ 811 w 10000"/>
              <a:gd name="connsiteY18" fmla="*/ 3791 h 9993"/>
              <a:gd name="connsiteX19" fmla="*/ 1480 w 10000"/>
              <a:gd name="connsiteY19" fmla="*/ 3791 h 9993"/>
              <a:gd name="connsiteX20" fmla="*/ 1480 w 10000"/>
              <a:gd name="connsiteY20" fmla="*/ 4035 h 9993"/>
              <a:gd name="connsiteX21" fmla="*/ 1480 w 10000"/>
              <a:gd name="connsiteY21" fmla="*/ 4035 h 9993"/>
              <a:gd name="connsiteX22" fmla="*/ 1508 w 10000"/>
              <a:gd name="connsiteY22" fmla="*/ 4035 h 9993"/>
              <a:gd name="connsiteX23" fmla="*/ 1508 w 10000"/>
              <a:gd name="connsiteY23" fmla="*/ 4279 h 9993"/>
              <a:gd name="connsiteX24" fmla="*/ 1508 w 10000"/>
              <a:gd name="connsiteY24" fmla="*/ 4279 h 9993"/>
              <a:gd name="connsiteX25" fmla="*/ 1536 w 10000"/>
              <a:gd name="connsiteY25" fmla="*/ 4279 h 9993"/>
              <a:gd name="connsiteX26" fmla="*/ 1536 w 10000"/>
              <a:gd name="connsiteY26" fmla="*/ 4523 h 9993"/>
              <a:gd name="connsiteX27" fmla="*/ 1536 w 10000"/>
              <a:gd name="connsiteY27" fmla="*/ 4523 h 9993"/>
              <a:gd name="connsiteX28" fmla="*/ 1565 w 10000"/>
              <a:gd name="connsiteY28" fmla="*/ 4523 h 9993"/>
              <a:gd name="connsiteX29" fmla="*/ 1565 w 10000"/>
              <a:gd name="connsiteY29" fmla="*/ 4794 h 9993"/>
              <a:gd name="connsiteX30" fmla="*/ 1565 w 10000"/>
              <a:gd name="connsiteY30" fmla="*/ 4794 h 9993"/>
              <a:gd name="connsiteX31" fmla="*/ 1921 w 10000"/>
              <a:gd name="connsiteY31" fmla="*/ 4794 h 9993"/>
              <a:gd name="connsiteX32" fmla="*/ 1921 w 10000"/>
              <a:gd name="connsiteY32" fmla="*/ 5064 h 9993"/>
              <a:gd name="connsiteX33" fmla="*/ 1921 w 10000"/>
              <a:gd name="connsiteY33" fmla="*/ 5064 h 9993"/>
              <a:gd name="connsiteX34" fmla="*/ 2262 w 10000"/>
              <a:gd name="connsiteY34" fmla="*/ 5064 h 9993"/>
              <a:gd name="connsiteX35" fmla="*/ 2262 w 10000"/>
              <a:gd name="connsiteY35" fmla="*/ 5335 h 9993"/>
              <a:gd name="connsiteX36" fmla="*/ 2262 w 10000"/>
              <a:gd name="connsiteY36" fmla="*/ 5335 h 9993"/>
              <a:gd name="connsiteX37" fmla="*/ 2319 w 10000"/>
              <a:gd name="connsiteY37" fmla="*/ 5335 h 9993"/>
              <a:gd name="connsiteX38" fmla="*/ 2319 w 10000"/>
              <a:gd name="connsiteY38" fmla="*/ 5606 h 9993"/>
              <a:gd name="connsiteX39" fmla="*/ 2319 w 10000"/>
              <a:gd name="connsiteY39" fmla="*/ 5606 h 9993"/>
              <a:gd name="connsiteX40" fmla="*/ 2562 w 10000"/>
              <a:gd name="connsiteY40" fmla="*/ 5606 h 9993"/>
              <a:gd name="connsiteX41" fmla="*/ 2562 w 10000"/>
              <a:gd name="connsiteY41" fmla="*/ 5877 h 9993"/>
              <a:gd name="connsiteX42" fmla="*/ 2562 w 10000"/>
              <a:gd name="connsiteY42" fmla="*/ 5877 h 9993"/>
              <a:gd name="connsiteX43" fmla="*/ 3044 w 10000"/>
              <a:gd name="connsiteY43" fmla="*/ 5877 h 9993"/>
              <a:gd name="connsiteX44" fmla="*/ 3044 w 10000"/>
              <a:gd name="connsiteY44" fmla="*/ 6148 h 9993"/>
              <a:gd name="connsiteX45" fmla="*/ 3044 w 10000"/>
              <a:gd name="connsiteY45" fmla="*/ 6148 h 9993"/>
              <a:gd name="connsiteX46" fmla="*/ 3515 w 10000"/>
              <a:gd name="connsiteY46" fmla="*/ 6148 h 9993"/>
              <a:gd name="connsiteX47" fmla="*/ 3515 w 10000"/>
              <a:gd name="connsiteY47" fmla="*/ 6419 h 9993"/>
              <a:gd name="connsiteX48" fmla="*/ 3515 w 10000"/>
              <a:gd name="connsiteY48" fmla="*/ 6419 h 9993"/>
              <a:gd name="connsiteX49" fmla="*/ 3643 w 10000"/>
              <a:gd name="connsiteY49" fmla="*/ 6419 h 9993"/>
              <a:gd name="connsiteX50" fmla="*/ 3643 w 10000"/>
              <a:gd name="connsiteY50" fmla="*/ 6689 h 9993"/>
              <a:gd name="connsiteX51" fmla="*/ 3643 w 10000"/>
              <a:gd name="connsiteY51" fmla="*/ 6689 h 9993"/>
              <a:gd name="connsiteX52" fmla="*/ 3756 w 10000"/>
              <a:gd name="connsiteY52" fmla="*/ 6689 h 9993"/>
              <a:gd name="connsiteX53" fmla="*/ 3756 w 10000"/>
              <a:gd name="connsiteY53" fmla="*/ 6960 h 9993"/>
              <a:gd name="connsiteX54" fmla="*/ 3756 w 10000"/>
              <a:gd name="connsiteY54" fmla="*/ 6960 h 9993"/>
              <a:gd name="connsiteX55" fmla="*/ 3798 w 10000"/>
              <a:gd name="connsiteY55" fmla="*/ 6960 h 9993"/>
              <a:gd name="connsiteX56" fmla="*/ 3798 w 10000"/>
              <a:gd name="connsiteY56" fmla="*/ 7502 h 9993"/>
              <a:gd name="connsiteX57" fmla="*/ 3798 w 10000"/>
              <a:gd name="connsiteY57" fmla="*/ 7502 h 9993"/>
              <a:gd name="connsiteX58" fmla="*/ 3855 w 10000"/>
              <a:gd name="connsiteY58" fmla="*/ 7502 h 9993"/>
              <a:gd name="connsiteX59" fmla="*/ 3855 w 10000"/>
              <a:gd name="connsiteY59" fmla="*/ 7773 h 9993"/>
              <a:gd name="connsiteX60" fmla="*/ 3855 w 10000"/>
              <a:gd name="connsiteY60" fmla="*/ 7773 h 9993"/>
              <a:gd name="connsiteX61" fmla="*/ 4296 w 10000"/>
              <a:gd name="connsiteY61" fmla="*/ 7773 h 9993"/>
              <a:gd name="connsiteX62" fmla="*/ 4296 w 10000"/>
              <a:gd name="connsiteY62" fmla="*/ 8070 h 9993"/>
              <a:gd name="connsiteX63" fmla="*/ 4296 w 10000"/>
              <a:gd name="connsiteY63" fmla="*/ 8070 h 9993"/>
              <a:gd name="connsiteX64" fmla="*/ 4752 w 10000"/>
              <a:gd name="connsiteY64" fmla="*/ 8070 h 9993"/>
              <a:gd name="connsiteX65" fmla="*/ 4752 w 10000"/>
              <a:gd name="connsiteY65" fmla="*/ 8368 h 9993"/>
              <a:gd name="connsiteX66" fmla="*/ 4752 w 10000"/>
              <a:gd name="connsiteY66" fmla="*/ 8368 h 9993"/>
              <a:gd name="connsiteX67" fmla="*/ 5322 w 10000"/>
              <a:gd name="connsiteY67" fmla="*/ 8368 h 9993"/>
              <a:gd name="connsiteX68" fmla="*/ 5322 w 10000"/>
              <a:gd name="connsiteY68" fmla="*/ 8666 h 9993"/>
              <a:gd name="connsiteX69" fmla="*/ 5322 w 10000"/>
              <a:gd name="connsiteY69" fmla="*/ 8666 h 9993"/>
              <a:gd name="connsiteX70" fmla="*/ 5834 w 10000"/>
              <a:gd name="connsiteY70" fmla="*/ 8666 h 9993"/>
              <a:gd name="connsiteX71" fmla="*/ 5834 w 10000"/>
              <a:gd name="connsiteY71" fmla="*/ 8937 h 9993"/>
              <a:gd name="connsiteX72" fmla="*/ 5834 w 10000"/>
              <a:gd name="connsiteY72" fmla="*/ 8937 h 9993"/>
              <a:gd name="connsiteX73" fmla="*/ 6260 w 10000"/>
              <a:gd name="connsiteY73" fmla="*/ 8937 h 9993"/>
              <a:gd name="connsiteX74" fmla="*/ 6260 w 10000"/>
              <a:gd name="connsiteY74" fmla="*/ 9235 h 9993"/>
              <a:gd name="connsiteX75" fmla="*/ 6260 w 10000"/>
              <a:gd name="connsiteY75" fmla="*/ 9235 h 9993"/>
              <a:gd name="connsiteX76" fmla="*/ 9860 w 10000"/>
              <a:gd name="connsiteY76" fmla="*/ 9235 h 9993"/>
              <a:gd name="connsiteX77" fmla="*/ 9860 w 10000"/>
              <a:gd name="connsiteY77" fmla="*/ 9993 h 9993"/>
              <a:gd name="connsiteX78" fmla="*/ 9860 w 10000"/>
              <a:gd name="connsiteY78" fmla="*/ 9993 h 9993"/>
              <a:gd name="connsiteX79" fmla="*/ 10000 w 10000"/>
              <a:gd name="connsiteY79" fmla="*/ 9986 h 9993"/>
              <a:gd name="connsiteX0" fmla="*/ 0 w 10004"/>
              <a:gd name="connsiteY0" fmla="*/ 0 h 10013"/>
              <a:gd name="connsiteX1" fmla="*/ 355 w 10004"/>
              <a:gd name="connsiteY1" fmla="*/ 0 h 10013"/>
              <a:gd name="connsiteX2" fmla="*/ 355 w 10004"/>
              <a:gd name="connsiteY2" fmla="*/ 217 h 10013"/>
              <a:gd name="connsiteX3" fmla="*/ 355 w 10004"/>
              <a:gd name="connsiteY3" fmla="*/ 217 h 10013"/>
              <a:gd name="connsiteX4" fmla="*/ 399 w 10004"/>
              <a:gd name="connsiteY4" fmla="*/ 217 h 10013"/>
              <a:gd name="connsiteX5" fmla="*/ 399 w 10004"/>
              <a:gd name="connsiteY5" fmla="*/ 867 h 10013"/>
              <a:gd name="connsiteX6" fmla="*/ 399 w 10004"/>
              <a:gd name="connsiteY6" fmla="*/ 867 h 10013"/>
              <a:gd name="connsiteX7" fmla="*/ 640 w 10004"/>
              <a:gd name="connsiteY7" fmla="*/ 867 h 10013"/>
              <a:gd name="connsiteX8" fmla="*/ 640 w 10004"/>
              <a:gd name="connsiteY8" fmla="*/ 1111 h 10013"/>
              <a:gd name="connsiteX9" fmla="*/ 640 w 10004"/>
              <a:gd name="connsiteY9" fmla="*/ 1111 h 10013"/>
              <a:gd name="connsiteX10" fmla="*/ 754 w 10004"/>
              <a:gd name="connsiteY10" fmla="*/ 1111 h 10013"/>
              <a:gd name="connsiteX11" fmla="*/ 754 w 10004"/>
              <a:gd name="connsiteY11" fmla="*/ 1328 h 10013"/>
              <a:gd name="connsiteX12" fmla="*/ 754 w 10004"/>
              <a:gd name="connsiteY12" fmla="*/ 1328 h 10013"/>
              <a:gd name="connsiteX13" fmla="*/ 782 w 10004"/>
              <a:gd name="connsiteY13" fmla="*/ 1328 h 10013"/>
              <a:gd name="connsiteX14" fmla="*/ 782 w 10004"/>
              <a:gd name="connsiteY14" fmla="*/ 3577 h 10013"/>
              <a:gd name="connsiteX15" fmla="*/ 782 w 10004"/>
              <a:gd name="connsiteY15" fmla="*/ 3577 h 10013"/>
              <a:gd name="connsiteX16" fmla="*/ 811 w 10004"/>
              <a:gd name="connsiteY16" fmla="*/ 3577 h 10013"/>
              <a:gd name="connsiteX17" fmla="*/ 811 w 10004"/>
              <a:gd name="connsiteY17" fmla="*/ 3794 h 10013"/>
              <a:gd name="connsiteX18" fmla="*/ 811 w 10004"/>
              <a:gd name="connsiteY18" fmla="*/ 3794 h 10013"/>
              <a:gd name="connsiteX19" fmla="*/ 1480 w 10004"/>
              <a:gd name="connsiteY19" fmla="*/ 3794 h 10013"/>
              <a:gd name="connsiteX20" fmla="*/ 1480 w 10004"/>
              <a:gd name="connsiteY20" fmla="*/ 4038 h 10013"/>
              <a:gd name="connsiteX21" fmla="*/ 1480 w 10004"/>
              <a:gd name="connsiteY21" fmla="*/ 4038 h 10013"/>
              <a:gd name="connsiteX22" fmla="*/ 1508 w 10004"/>
              <a:gd name="connsiteY22" fmla="*/ 4038 h 10013"/>
              <a:gd name="connsiteX23" fmla="*/ 1508 w 10004"/>
              <a:gd name="connsiteY23" fmla="*/ 4282 h 10013"/>
              <a:gd name="connsiteX24" fmla="*/ 1508 w 10004"/>
              <a:gd name="connsiteY24" fmla="*/ 4282 h 10013"/>
              <a:gd name="connsiteX25" fmla="*/ 1536 w 10004"/>
              <a:gd name="connsiteY25" fmla="*/ 4282 h 10013"/>
              <a:gd name="connsiteX26" fmla="*/ 1536 w 10004"/>
              <a:gd name="connsiteY26" fmla="*/ 4526 h 10013"/>
              <a:gd name="connsiteX27" fmla="*/ 1536 w 10004"/>
              <a:gd name="connsiteY27" fmla="*/ 4526 h 10013"/>
              <a:gd name="connsiteX28" fmla="*/ 1565 w 10004"/>
              <a:gd name="connsiteY28" fmla="*/ 4526 h 10013"/>
              <a:gd name="connsiteX29" fmla="*/ 1565 w 10004"/>
              <a:gd name="connsiteY29" fmla="*/ 4797 h 10013"/>
              <a:gd name="connsiteX30" fmla="*/ 1565 w 10004"/>
              <a:gd name="connsiteY30" fmla="*/ 4797 h 10013"/>
              <a:gd name="connsiteX31" fmla="*/ 1921 w 10004"/>
              <a:gd name="connsiteY31" fmla="*/ 4797 h 10013"/>
              <a:gd name="connsiteX32" fmla="*/ 1921 w 10004"/>
              <a:gd name="connsiteY32" fmla="*/ 5068 h 10013"/>
              <a:gd name="connsiteX33" fmla="*/ 1921 w 10004"/>
              <a:gd name="connsiteY33" fmla="*/ 5068 h 10013"/>
              <a:gd name="connsiteX34" fmla="*/ 2262 w 10004"/>
              <a:gd name="connsiteY34" fmla="*/ 5068 h 10013"/>
              <a:gd name="connsiteX35" fmla="*/ 2262 w 10004"/>
              <a:gd name="connsiteY35" fmla="*/ 5339 h 10013"/>
              <a:gd name="connsiteX36" fmla="*/ 2262 w 10004"/>
              <a:gd name="connsiteY36" fmla="*/ 5339 h 10013"/>
              <a:gd name="connsiteX37" fmla="*/ 2319 w 10004"/>
              <a:gd name="connsiteY37" fmla="*/ 5339 h 10013"/>
              <a:gd name="connsiteX38" fmla="*/ 2319 w 10004"/>
              <a:gd name="connsiteY38" fmla="*/ 5610 h 10013"/>
              <a:gd name="connsiteX39" fmla="*/ 2319 w 10004"/>
              <a:gd name="connsiteY39" fmla="*/ 5610 h 10013"/>
              <a:gd name="connsiteX40" fmla="*/ 2562 w 10004"/>
              <a:gd name="connsiteY40" fmla="*/ 5610 h 10013"/>
              <a:gd name="connsiteX41" fmla="*/ 2562 w 10004"/>
              <a:gd name="connsiteY41" fmla="*/ 5881 h 10013"/>
              <a:gd name="connsiteX42" fmla="*/ 2562 w 10004"/>
              <a:gd name="connsiteY42" fmla="*/ 5881 h 10013"/>
              <a:gd name="connsiteX43" fmla="*/ 3044 w 10004"/>
              <a:gd name="connsiteY43" fmla="*/ 5881 h 10013"/>
              <a:gd name="connsiteX44" fmla="*/ 3044 w 10004"/>
              <a:gd name="connsiteY44" fmla="*/ 6152 h 10013"/>
              <a:gd name="connsiteX45" fmla="*/ 3044 w 10004"/>
              <a:gd name="connsiteY45" fmla="*/ 6152 h 10013"/>
              <a:gd name="connsiteX46" fmla="*/ 3515 w 10004"/>
              <a:gd name="connsiteY46" fmla="*/ 6152 h 10013"/>
              <a:gd name="connsiteX47" fmla="*/ 3515 w 10004"/>
              <a:gd name="connsiteY47" fmla="*/ 6423 h 10013"/>
              <a:gd name="connsiteX48" fmla="*/ 3515 w 10004"/>
              <a:gd name="connsiteY48" fmla="*/ 6423 h 10013"/>
              <a:gd name="connsiteX49" fmla="*/ 3643 w 10004"/>
              <a:gd name="connsiteY49" fmla="*/ 6423 h 10013"/>
              <a:gd name="connsiteX50" fmla="*/ 3643 w 10004"/>
              <a:gd name="connsiteY50" fmla="*/ 6694 h 10013"/>
              <a:gd name="connsiteX51" fmla="*/ 3643 w 10004"/>
              <a:gd name="connsiteY51" fmla="*/ 6694 h 10013"/>
              <a:gd name="connsiteX52" fmla="*/ 3756 w 10004"/>
              <a:gd name="connsiteY52" fmla="*/ 6694 h 10013"/>
              <a:gd name="connsiteX53" fmla="*/ 3756 w 10004"/>
              <a:gd name="connsiteY53" fmla="*/ 6965 h 10013"/>
              <a:gd name="connsiteX54" fmla="*/ 3756 w 10004"/>
              <a:gd name="connsiteY54" fmla="*/ 6965 h 10013"/>
              <a:gd name="connsiteX55" fmla="*/ 3798 w 10004"/>
              <a:gd name="connsiteY55" fmla="*/ 6965 h 10013"/>
              <a:gd name="connsiteX56" fmla="*/ 3798 w 10004"/>
              <a:gd name="connsiteY56" fmla="*/ 7507 h 10013"/>
              <a:gd name="connsiteX57" fmla="*/ 3798 w 10004"/>
              <a:gd name="connsiteY57" fmla="*/ 7507 h 10013"/>
              <a:gd name="connsiteX58" fmla="*/ 3855 w 10004"/>
              <a:gd name="connsiteY58" fmla="*/ 7507 h 10013"/>
              <a:gd name="connsiteX59" fmla="*/ 3855 w 10004"/>
              <a:gd name="connsiteY59" fmla="*/ 7778 h 10013"/>
              <a:gd name="connsiteX60" fmla="*/ 3855 w 10004"/>
              <a:gd name="connsiteY60" fmla="*/ 7778 h 10013"/>
              <a:gd name="connsiteX61" fmla="*/ 4296 w 10004"/>
              <a:gd name="connsiteY61" fmla="*/ 7778 h 10013"/>
              <a:gd name="connsiteX62" fmla="*/ 4296 w 10004"/>
              <a:gd name="connsiteY62" fmla="*/ 8076 h 10013"/>
              <a:gd name="connsiteX63" fmla="*/ 4296 w 10004"/>
              <a:gd name="connsiteY63" fmla="*/ 8076 h 10013"/>
              <a:gd name="connsiteX64" fmla="*/ 4752 w 10004"/>
              <a:gd name="connsiteY64" fmla="*/ 8076 h 10013"/>
              <a:gd name="connsiteX65" fmla="*/ 4752 w 10004"/>
              <a:gd name="connsiteY65" fmla="*/ 8374 h 10013"/>
              <a:gd name="connsiteX66" fmla="*/ 4752 w 10004"/>
              <a:gd name="connsiteY66" fmla="*/ 8374 h 10013"/>
              <a:gd name="connsiteX67" fmla="*/ 5322 w 10004"/>
              <a:gd name="connsiteY67" fmla="*/ 8374 h 10013"/>
              <a:gd name="connsiteX68" fmla="*/ 5322 w 10004"/>
              <a:gd name="connsiteY68" fmla="*/ 8672 h 10013"/>
              <a:gd name="connsiteX69" fmla="*/ 5322 w 10004"/>
              <a:gd name="connsiteY69" fmla="*/ 8672 h 10013"/>
              <a:gd name="connsiteX70" fmla="*/ 5834 w 10004"/>
              <a:gd name="connsiteY70" fmla="*/ 8672 h 10013"/>
              <a:gd name="connsiteX71" fmla="*/ 5834 w 10004"/>
              <a:gd name="connsiteY71" fmla="*/ 8943 h 10013"/>
              <a:gd name="connsiteX72" fmla="*/ 5834 w 10004"/>
              <a:gd name="connsiteY72" fmla="*/ 8943 h 10013"/>
              <a:gd name="connsiteX73" fmla="*/ 6260 w 10004"/>
              <a:gd name="connsiteY73" fmla="*/ 8943 h 10013"/>
              <a:gd name="connsiteX74" fmla="*/ 6260 w 10004"/>
              <a:gd name="connsiteY74" fmla="*/ 9241 h 10013"/>
              <a:gd name="connsiteX75" fmla="*/ 6260 w 10004"/>
              <a:gd name="connsiteY75" fmla="*/ 9241 h 10013"/>
              <a:gd name="connsiteX76" fmla="*/ 9860 w 10004"/>
              <a:gd name="connsiteY76" fmla="*/ 9241 h 10013"/>
              <a:gd name="connsiteX77" fmla="*/ 9860 w 10004"/>
              <a:gd name="connsiteY77" fmla="*/ 10000 h 10013"/>
              <a:gd name="connsiteX78" fmla="*/ 9860 w 10004"/>
              <a:gd name="connsiteY78" fmla="*/ 10000 h 10013"/>
              <a:gd name="connsiteX79" fmla="*/ 10004 w 10004"/>
              <a:gd name="connsiteY79" fmla="*/ 10013 h 10013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7"/>
              <a:gd name="connsiteX1" fmla="*/ 355 w 10000"/>
              <a:gd name="connsiteY1" fmla="*/ 0 h 10007"/>
              <a:gd name="connsiteX2" fmla="*/ 355 w 10000"/>
              <a:gd name="connsiteY2" fmla="*/ 217 h 10007"/>
              <a:gd name="connsiteX3" fmla="*/ 355 w 10000"/>
              <a:gd name="connsiteY3" fmla="*/ 217 h 10007"/>
              <a:gd name="connsiteX4" fmla="*/ 399 w 10000"/>
              <a:gd name="connsiteY4" fmla="*/ 217 h 10007"/>
              <a:gd name="connsiteX5" fmla="*/ 399 w 10000"/>
              <a:gd name="connsiteY5" fmla="*/ 867 h 10007"/>
              <a:gd name="connsiteX6" fmla="*/ 399 w 10000"/>
              <a:gd name="connsiteY6" fmla="*/ 867 h 10007"/>
              <a:gd name="connsiteX7" fmla="*/ 640 w 10000"/>
              <a:gd name="connsiteY7" fmla="*/ 867 h 10007"/>
              <a:gd name="connsiteX8" fmla="*/ 640 w 10000"/>
              <a:gd name="connsiteY8" fmla="*/ 1111 h 10007"/>
              <a:gd name="connsiteX9" fmla="*/ 640 w 10000"/>
              <a:gd name="connsiteY9" fmla="*/ 1111 h 10007"/>
              <a:gd name="connsiteX10" fmla="*/ 754 w 10000"/>
              <a:gd name="connsiteY10" fmla="*/ 1111 h 10007"/>
              <a:gd name="connsiteX11" fmla="*/ 754 w 10000"/>
              <a:gd name="connsiteY11" fmla="*/ 1328 h 10007"/>
              <a:gd name="connsiteX12" fmla="*/ 754 w 10000"/>
              <a:gd name="connsiteY12" fmla="*/ 1328 h 10007"/>
              <a:gd name="connsiteX13" fmla="*/ 782 w 10000"/>
              <a:gd name="connsiteY13" fmla="*/ 1328 h 10007"/>
              <a:gd name="connsiteX14" fmla="*/ 782 w 10000"/>
              <a:gd name="connsiteY14" fmla="*/ 3577 h 10007"/>
              <a:gd name="connsiteX15" fmla="*/ 782 w 10000"/>
              <a:gd name="connsiteY15" fmla="*/ 3577 h 10007"/>
              <a:gd name="connsiteX16" fmla="*/ 811 w 10000"/>
              <a:gd name="connsiteY16" fmla="*/ 3577 h 10007"/>
              <a:gd name="connsiteX17" fmla="*/ 811 w 10000"/>
              <a:gd name="connsiteY17" fmla="*/ 3794 h 10007"/>
              <a:gd name="connsiteX18" fmla="*/ 811 w 10000"/>
              <a:gd name="connsiteY18" fmla="*/ 3794 h 10007"/>
              <a:gd name="connsiteX19" fmla="*/ 1480 w 10000"/>
              <a:gd name="connsiteY19" fmla="*/ 3794 h 10007"/>
              <a:gd name="connsiteX20" fmla="*/ 1480 w 10000"/>
              <a:gd name="connsiteY20" fmla="*/ 4038 h 10007"/>
              <a:gd name="connsiteX21" fmla="*/ 1480 w 10000"/>
              <a:gd name="connsiteY21" fmla="*/ 4038 h 10007"/>
              <a:gd name="connsiteX22" fmla="*/ 1508 w 10000"/>
              <a:gd name="connsiteY22" fmla="*/ 4038 h 10007"/>
              <a:gd name="connsiteX23" fmla="*/ 1508 w 10000"/>
              <a:gd name="connsiteY23" fmla="*/ 4282 h 10007"/>
              <a:gd name="connsiteX24" fmla="*/ 1508 w 10000"/>
              <a:gd name="connsiteY24" fmla="*/ 4282 h 10007"/>
              <a:gd name="connsiteX25" fmla="*/ 1536 w 10000"/>
              <a:gd name="connsiteY25" fmla="*/ 4282 h 10007"/>
              <a:gd name="connsiteX26" fmla="*/ 1536 w 10000"/>
              <a:gd name="connsiteY26" fmla="*/ 4526 h 10007"/>
              <a:gd name="connsiteX27" fmla="*/ 1536 w 10000"/>
              <a:gd name="connsiteY27" fmla="*/ 4526 h 10007"/>
              <a:gd name="connsiteX28" fmla="*/ 1565 w 10000"/>
              <a:gd name="connsiteY28" fmla="*/ 4526 h 10007"/>
              <a:gd name="connsiteX29" fmla="*/ 1565 w 10000"/>
              <a:gd name="connsiteY29" fmla="*/ 4797 h 10007"/>
              <a:gd name="connsiteX30" fmla="*/ 1565 w 10000"/>
              <a:gd name="connsiteY30" fmla="*/ 4797 h 10007"/>
              <a:gd name="connsiteX31" fmla="*/ 1921 w 10000"/>
              <a:gd name="connsiteY31" fmla="*/ 4797 h 10007"/>
              <a:gd name="connsiteX32" fmla="*/ 1921 w 10000"/>
              <a:gd name="connsiteY32" fmla="*/ 5068 h 10007"/>
              <a:gd name="connsiteX33" fmla="*/ 1921 w 10000"/>
              <a:gd name="connsiteY33" fmla="*/ 5068 h 10007"/>
              <a:gd name="connsiteX34" fmla="*/ 2262 w 10000"/>
              <a:gd name="connsiteY34" fmla="*/ 5068 h 10007"/>
              <a:gd name="connsiteX35" fmla="*/ 2262 w 10000"/>
              <a:gd name="connsiteY35" fmla="*/ 5339 h 10007"/>
              <a:gd name="connsiteX36" fmla="*/ 2262 w 10000"/>
              <a:gd name="connsiteY36" fmla="*/ 5339 h 10007"/>
              <a:gd name="connsiteX37" fmla="*/ 2319 w 10000"/>
              <a:gd name="connsiteY37" fmla="*/ 5339 h 10007"/>
              <a:gd name="connsiteX38" fmla="*/ 2319 w 10000"/>
              <a:gd name="connsiteY38" fmla="*/ 5610 h 10007"/>
              <a:gd name="connsiteX39" fmla="*/ 2319 w 10000"/>
              <a:gd name="connsiteY39" fmla="*/ 5610 h 10007"/>
              <a:gd name="connsiteX40" fmla="*/ 2562 w 10000"/>
              <a:gd name="connsiteY40" fmla="*/ 5610 h 10007"/>
              <a:gd name="connsiteX41" fmla="*/ 2562 w 10000"/>
              <a:gd name="connsiteY41" fmla="*/ 5881 h 10007"/>
              <a:gd name="connsiteX42" fmla="*/ 2562 w 10000"/>
              <a:gd name="connsiteY42" fmla="*/ 5881 h 10007"/>
              <a:gd name="connsiteX43" fmla="*/ 3044 w 10000"/>
              <a:gd name="connsiteY43" fmla="*/ 5881 h 10007"/>
              <a:gd name="connsiteX44" fmla="*/ 3044 w 10000"/>
              <a:gd name="connsiteY44" fmla="*/ 6152 h 10007"/>
              <a:gd name="connsiteX45" fmla="*/ 3044 w 10000"/>
              <a:gd name="connsiteY45" fmla="*/ 6152 h 10007"/>
              <a:gd name="connsiteX46" fmla="*/ 3515 w 10000"/>
              <a:gd name="connsiteY46" fmla="*/ 6152 h 10007"/>
              <a:gd name="connsiteX47" fmla="*/ 3515 w 10000"/>
              <a:gd name="connsiteY47" fmla="*/ 6423 h 10007"/>
              <a:gd name="connsiteX48" fmla="*/ 3515 w 10000"/>
              <a:gd name="connsiteY48" fmla="*/ 6423 h 10007"/>
              <a:gd name="connsiteX49" fmla="*/ 3643 w 10000"/>
              <a:gd name="connsiteY49" fmla="*/ 6423 h 10007"/>
              <a:gd name="connsiteX50" fmla="*/ 3643 w 10000"/>
              <a:gd name="connsiteY50" fmla="*/ 6694 h 10007"/>
              <a:gd name="connsiteX51" fmla="*/ 3643 w 10000"/>
              <a:gd name="connsiteY51" fmla="*/ 6694 h 10007"/>
              <a:gd name="connsiteX52" fmla="*/ 3756 w 10000"/>
              <a:gd name="connsiteY52" fmla="*/ 6694 h 10007"/>
              <a:gd name="connsiteX53" fmla="*/ 3756 w 10000"/>
              <a:gd name="connsiteY53" fmla="*/ 6965 h 10007"/>
              <a:gd name="connsiteX54" fmla="*/ 3756 w 10000"/>
              <a:gd name="connsiteY54" fmla="*/ 6965 h 10007"/>
              <a:gd name="connsiteX55" fmla="*/ 3798 w 10000"/>
              <a:gd name="connsiteY55" fmla="*/ 6965 h 10007"/>
              <a:gd name="connsiteX56" fmla="*/ 3798 w 10000"/>
              <a:gd name="connsiteY56" fmla="*/ 7507 h 10007"/>
              <a:gd name="connsiteX57" fmla="*/ 3798 w 10000"/>
              <a:gd name="connsiteY57" fmla="*/ 7507 h 10007"/>
              <a:gd name="connsiteX58" fmla="*/ 3855 w 10000"/>
              <a:gd name="connsiteY58" fmla="*/ 7507 h 10007"/>
              <a:gd name="connsiteX59" fmla="*/ 3855 w 10000"/>
              <a:gd name="connsiteY59" fmla="*/ 7778 h 10007"/>
              <a:gd name="connsiteX60" fmla="*/ 3855 w 10000"/>
              <a:gd name="connsiteY60" fmla="*/ 7778 h 10007"/>
              <a:gd name="connsiteX61" fmla="*/ 4296 w 10000"/>
              <a:gd name="connsiteY61" fmla="*/ 7778 h 10007"/>
              <a:gd name="connsiteX62" fmla="*/ 4296 w 10000"/>
              <a:gd name="connsiteY62" fmla="*/ 8076 h 10007"/>
              <a:gd name="connsiteX63" fmla="*/ 4296 w 10000"/>
              <a:gd name="connsiteY63" fmla="*/ 8076 h 10007"/>
              <a:gd name="connsiteX64" fmla="*/ 4752 w 10000"/>
              <a:gd name="connsiteY64" fmla="*/ 8076 h 10007"/>
              <a:gd name="connsiteX65" fmla="*/ 4752 w 10000"/>
              <a:gd name="connsiteY65" fmla="*/ 8374 h 10007"/>
              <a:gd name="connsiteX66" fmla="*/ 4752 w 10000"/>
              <a:gd name="connsiteY66" fmla="*/ 8374 h 10007"/>
              <a:gd name="connsiteX67" fmla="*/ 5322 w 10000"/>
              <a:gd name="connsiteY67" fmla="*/ 8374 h 10007"/>
              <a:gd name="connsiteX68" fmla="*/ 5322 w 10000"/>
              <a:gd name="connsiteY68" fmla="*/ 8672 h 10007"/>
              <a:gd name="connsiteX69" fmla="*/ 5322 w 10000"/>
              <a:gd name="connsiteY69" fmla="*/ 8672 h 10007"/>
              <a:gd name="connsiteX70" fmla="*/ 5834 w 10000"/>
              <a:gd name="connsiteY70" fmla="*/ 8672 h 10007"/>
              <a:gd name="connsiteX71" fmla="*/ 5834 w 10000"/>
              <a:gd name="connsiteY71" fmla="*/ 8943 h 10007"/>
              <a:gd name="connsiteX72" fmla="*/ 5834 w 10000"/>
              <a:gd name="connsiteY72" fmla="*/ 8943 h 10007"/>
              <a:gd name="connsiteX73" fmla="*/ 6260 w 10000"/>
              <a:gd name="connsiteY73" fmla="*/ 8943 h 10007"/>
              <a:gd name="connsiteX74" fmla="*/ 6260 w 10000"/>
              <a:gd name="connsiteY74" fmla="*/ 9241 h 10007"/>
              <a:gd name="connsiteX75" fmla="*/ 6260 w 10000"/>
              <a:gd name="connsiteY75" fmla="*/ 9241 h 10007"/>
              <a:gd name="connsiteX76" fmla="*/ 9860 w 10000"/>
              <a:gd name="connsiteY76" fmla="*/ 9241 h 10007"/>
              <a:gd name="connsiteX77" fmla="*/ 9860 w 10000"/>
              <a:gd name="connsiteY77" fmla="*/ 10000 h 10007"/>
              <a:gd name="connsiteX78" fmla="*/ 9860 w 10000"/>
              <a:gd name="connsiteY78" fmla="*/ 10000 h 10007"/>
              <a:gd name="connsiteX79" fmla="*/ 10000 w 10000"/>
              <a:gd name="connsiteY79" fmla="*/ 10007 h 10007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355" y="0"/>
                </a:lnTo>
                <a:lnTo>
                  <a:pt x="355" y="217"/>
                </a:lnTo>
                <a:lnTo>
                  <a:pt x="355" y="217"/>
                </a:lnTo>
                <a:lnTo>
                  <a:pt x="399" y="217"/>
                </a:lnTo>
                <a:lnTo>
                  <a:pt x="399" y="867"/>
                </a:lnTo>
                <a:lnTo>
                  <a:pt x="399" y="867"/>
                </a:lnTo>
                <a:lnTo>
                  <a:pt x="640" y="867"/>
                </a:lnTo>
                <a:lnTo>
                  <a:pt x="640" y="1111"/>
                </a:lnTo>
                <a:lnTo>
                  <a:pt x="640" y="1111"/>
                </a:lnTo>
                <a:lnTo>
                  <a:pt x="754" y="1111"/>
                </a:lnTo>
                <a:lnTo>
                  <a:pt x="754" y="1328"/>
                </a:lnTo>
                <a:lnTo>
                  <a:pt x="754" y="1328"/>
                </a:lnTo>
                <a:lnTo>
                  <a:pt x="782" y="1328"/>
                </a:lnTo>
                <a:lnTo>
                  <a:pt x="782" y="3577"/>
                </a:lnTo>
                <a:lnTo>
                  <a:pt x="782" y="3577"/>
                </a:lnTo>
                <a:lnTo>
                  <a:pt x="811" y="3577"/>
                </a:lnTo>
                <a:lnTo>
                  <a:pt x="811" y="3794"/>
                </a:lnTo>
                <a:lnTo>
                  <a:pt x="811" y="3794"/>
                </a:lnTo>
                <a:lnTo>
                  <a:pt x="1480" y="3794"/>
                </a:lnTo>
                <a:lnTo>
                  <a:pt x="1480" y="4038"/>
                </a:lnTo>
                <a:lnTo>
                  <a:pt x="1480" y="4038"/>
                </a:lnTo>
                <a:lnTo>
                  <a:pt x="1508" y="4038"/>
                </a:lnTo>
                <a:lnTo>
                  <a:pt x="1508" y="4282"/>
                </a:lnTo>
                <a:lnTo>
                  <a:pt x="1508" y="4282"/>
                </a:lnTo>
                <a:lnTo>
                  <a:pt x="1536" y="4282"/>
                </a:lnTo>
                <a:lnTo>
                  <a:pt x="1536" y="4526"/>
                </a:lnTo>
                <a:lnTo>
                  <a:pt x="1536" y="4526"/>
                </a:lnTo>
                <a:lnTo>
                  <a:pt x="1565" y="4526"/>
                </a:lnTo>
                <a:lnTo>
                  <a:pt x="1565" y="4797"/>
                </a:lnTo>
                <a:lnTo>
                  <a:pt x="1565" y="4797"/>
                </a:lnTo>
                <a:lnTo>
                  <a:pt x="1921" y="4797"/>
                </a:lnTo>
                <a:lnTo>
                  <a:pt x="1921" y="5068"/>
                </a:lnTo>
                <a:lnTo>
                  <a:pt x="1921" y="5068"/>
                </a:lnTo>
                <a:lnTo>
                  <a:pt x="2262" y="5068"/>
                </a:lnTo>
                <a:lnTo>
                  <a:pt x="2262" y="5339"/>
                </a:lnTo>
                <a:lnTo>
                  <a:pt x="2262" y="5339"/>
                </a:lnTo>
                <a:lnTo>
                  <a:pt x="2319" y="5339"/>
                </a:lnTo>
                <a:lnTo>
                  <a:pt x="2319" y="5610"/>
                </a:lnTo>
                <a:lnTo>
                  <a:pt x="2319" y="5610"/>
                </a:lnTo>
                <a:lnTo>
                  <a:pt x="2562" y="5610"/>
                </a:lnTo>
                <a:lnTo>
                  <a:pt x="2562" y="5881"/>
                </a:lnTo>
                <a:lnTo>
                  <a:pt x="2562" y="5881"/>
                </a:lnTo>
                <a:lnTo>
                  <a:pt x="3044" y="5881"/>
                </a:lnTo>
                <a:lnTo>
                  <a:pt x="3044" y="6152"/>
                </a:lnTo>
                <a:lnTo>
                  <a:pt x="3044" y="6152"/>
                </a:lnTo>
                <a:lnTo>
                  <a:pt x="3515" y="6152"/>
                </a:lnTo>
                <a:lnTo>
                  <a:pt x="3515" y="6423"/>
                </a:lnTo>
                <a:lnTo>
                  <a:pt x="3515" y="6423"/>
                </a:lnTo>
                <a:lnTo>
                  <a:pt x="3643" y="6423"/>
                </a:lnTo>
                <a:lnTo>
                  <a:pt x="3643" y="6694"/>
                </a:lnTo>
                <a:lnTo>
                  <a:pt x="3643" y="6694"/>
                </a:lnTo>
                <a:lnTo>
                  <a:pt x="3756" y="6694"/>
                </a:lnTo>
                <a:lnTo>
                  <a:pt x="3756" y="6965"/>
                </a:lnTo>
                <a:lnTo>
                  <a:pt x="3756" y="6965"/>
                </a:lnTo>
                <a:lnTo>
                  <a:pt x="3798" y="6965"/>
                </a:lnTo>
                <a:lnTo>
                  <a:pt x="3798" y="7507"/>
                </a:lnTo>
                <a:lnTo>
                  <a:pt x="3798" y="7507"/>
                </a:lnTo>
                <a:lnTo>
                  <a:pt x="3855" y="7507"/>
                </a:lnTo>
                <a:lnTo>
                  <a:pt x="3855" y="7778"/>
                </a:lnTo>
                <a:lnTo>
                  <a:pt x="3855" y="7778"/>
                </a:lnTo>
                <a:lnTo>
                  <a:pt x="4296" y="7778"/>
                </a:lnTo>
                <a:lnTo>
                  <a:pt x="4296" y="8076"/>
                </a:lnTo>
                <a:lnTo>
                  <a:pt x="4296" y="8076"/>
                </a:lnTo>
                <a:lnTo>
                  <a:pt x="4752" y="8076"/>
                </a:lnTo>
                <a:lnTo>
                  <a:pt x="4752" y="8374"/>
                </a:lnTo>
                <a:lnTo>
                  <a:pt x="4752" y="8374"/>
                </a:lnTo>
                <a:lnTo>
                  <a:pt x="5322" y="8374"/>
                </a:lnTo>
                <a:lnTo>
                  <a:pt x="5322" y="8672"/>
                </a:lnTo>
                <a:lnTo>
                  <a:pt x="5322" y="8672"/>
                </a:lnTo>
                <a:lnTo>
                  <a:pt x="5834" y="8672"/>
                </a:lnTo>
                <a:lnTo>
                  <a:pt x="5834" y="8943"/>
                </a:lnTo>
                <a:lnTo>
                  <a:pt x="5834" y="8943"/>
                </a:lnTo>
                <a:lnTo>
                  <a:pt x="6260" y="8943"/>
                </a:lnTo>
                <a:lnTo>
                  <a:pt x="6260" y="9241"/>
                </a:lnTo>
                <a:lnTo>
                  <a:pt x="6260" y="9241"/>
                </a:lnTo>
                <a:lnTo>
                  <a:pt x="9860" y="9241"/>
                </a:lnTo>
                <a:lnTo>
                  <a:pt x="9860" y="10000"/>
                </a:lnTo>
                <a:lnTo>
                  <a:pt x="9860" y="10000"/>
                </a:lnTo>
                <a:lnTo>
                  <a:pt x="10000" y="10000"/>
                </a:lnTo>
              </a:path>
            </a:pathLst>
          </a:custGeom>
          <a:noFill/>
          <a:ln w="38100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" name="Oval 141"/>
          <p:cNvSpPr/>
          <p:nvPr/>
        </p:nvSpPr>
        <p:spPr bwMode="auto">
          <a:xfrm>
            <a:off x="5254924" y="2030669"/>
            <a:ext cx="1005840" cy="5486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128730" y="2032796"/>
            <a:ext cx="1005840" cy="5486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 useBgFill="1">
        <p:nvSpPr>
          <p:cNvPr id="144" name="Rectangle 143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8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</p:spPr>
        <p:txBody>
          <a:bodyPr/>
          <a:lstStyle/>
          <a:p>
            <a:r>
              <a:rPr lang="en-US" dirty="0" smtClean="0"/>
              <a:t>Progression-Free Survival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69559"/>
              </p:ext>
            </p:extLst>
          </p:nvPr>
        </p:nvGraphicFramePr>
        <p:xfrm>
          <a:off x="3760342" y="1276135"/>
          <a:ext cx="5280917" cy="1310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0849"/>
                <a:gridCol w="937517"/>
                <a:gridCol w="937517"/>
                <a:gridCol w="937517"/>
                <a:gridCol w="937517"/>
              </a:tblGrid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Cohort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Median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time,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(Range)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(0.5,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21.2+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(0.7, 5.8)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(0.4, 11.9+)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(0.0, 9.1+)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" name="Line 30"/>
          <p:cNvSpPr>
            <a:spLocks noChangeShapeType="1"/>
          </p:cNvSpPr>
          <p:nvPr/>
        </p:nvSpPr>
        <p:spPr bwMode="auto">
          <a:xfrm>
            <a:off x="1913777" y="171974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31"/>
          <p:cNvSpPr>
            <a:spLocks noChangeShapeType="1"/>
          </p:cNvSpPr>
          <p:nvPr/>
        </p:nvSpPr>
        <p:spPr bwMode="auto">
          <a:xfrm>
            <a:off x="1942352" y="169117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32"/>
          <p:cNvSpPr>
            <a:spLocks noChangeShapeType="1"/>
          </p:cNvSpPr>
          <p:nvPr/>
        </p:nvSpPr>
        <p:spPr bwMode="auto">
          <a:xfrm>
            <a:off x="2075702" y="274844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33"/>
          <p:cNvSpPr>
            <a:spLocks noChangeShapeType="1"/>
          </p:cNvSpPr>
          <p:nvPr/>
        </p:nvSpPr>
        <p:spPr bwMode="auto">
          <a:xfrm>
            <a:off x="2104277" y="271987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34"/>
          <p:cNvSpPr>
            <a:spLocks noChangeShapeType="1"/>
          </p:cNvSpPr>
          <p:nvPr/>
        </p:nvSpPr>
        <p:spPr bwMode="auto">
          <a:xfrm>
            <a:off x="2399552" y="274844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35"/>
          <p:cNvSpPr>
            <a:spLocks noChangeShapeType="1"/>
          </p:cNvSpPr>
          <p:nvPr/>
        </p:nvSpPr>
        <p:spPr bwMode="auto">
          <a:xfrm>
            <a:off x="2428127" y="271987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>
            <a:off x="2466227" y="274844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2494802" y="271987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Line 38"/>
          <p:cNvSpPr>
            <a:spLocks noChangeShapeType="1"/>
          </p:cNvSpPr>
          <p:nvPr/>
        </p:nvSpPr>
        <p:spPr bwMode="auto">
          <a:xfrm>
            <a:off x="2542427" y="300562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Line 39"/>
          <p:cNvSpPr>
            <a:spLocks noChangeShapeType="1"/>
          </p:cNvSpPr>
          <p:nvPr/>
        </p:nvSpPr>
        <p:spPr bwMode="auto">
          <a:xfrm>
            <a:off x="2571002" y="297704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Line 40"/>
          <p:cNvSpPr>
            <a:spLocks noChangeShapeType="1"/>
          </p:cNvSpPr>
          <p:nvPr/>
        </p:nvSpPr>
        <p:spPr bwMode="auto">
          <a:xfrm>
            <a:off x="2542427" y="300562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Line 41"/>
          <p:cNvSpPr>
            <a:spLocks noChangeShapeType="1"/>
          </p:cNvSpPr>
          <p:nvPr/>
        </p:nvSpPr>
        <p:spPr bwMode="auto">
          <a:xfrm>
            <a:off x="2571002" y="297704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" name="Line 42"/>
          <p:cNvSpPr>
            <a:spLocks noChangeShapeType="1"/>
          </p:cNvSpPr>
          <p:nvPr/>
        </p:nvSpPr>
        <p:spPr bwMode="auto">
          <a:xfrm>
            <a:off x="4275977" y="414862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43"/>
          <p:cNvSpPr>
            <a:spLocks noChangeShapeType="1"/>
          </p:cNvSpPr>
          <p:nvPr/>
        </p:nvSpPr>
        <p:spPr bwMode="auto">
          <a:xfrm>
            <a:off x="4304552" y="412004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44"/>
          <p:cNvSpPr>
            <a:spLocks noChangeShapeType="1"/>
          </p:cNvSpPr>
          <p:nvPr/>
        </p:nvSpPr>
        <p:spPr bwMode="auto">
          <a:xfrm>
            <a:off x="6085728" y="466297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45"/>
          <p:cNvSpPr>
            <a:spLocks noChangeShapeType="1"/>
          </p:cNvSpPr>
          <p:nvPr/>
        </p:nvSpPr>
        <p:spPr bwMode="auto">
          <a:xfrm>
            <a:off x="6114303" y="463439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46"/>
          <p:cNvSpPr>
            <a:spLocks noChangeShapeType="1"/>
          </p:cNvSpPr>
          <p:nvPr/>
        </p:nvSpPr>
        <p:spPr bwMode="auto">
          <a:xfrm>
            <a:off x="6466728" y="466297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47"/>
          <p:cNvSpPr>
            <a:spLocks noChangeShapeType="1"/>
          </p:cNvSpPr>
          <p:nvPr/>
        </p:nvSpPr>
        <p:spPr bwMode="auto">
          <a:xfrm>
            <a:off x="6495303" y="463439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48"/>
          <p:cNvSpPr>
            <a:spLocks noChangeShapeType="1"/>
          </p:cNvSpPr>
          <p:nvPr/>
        </p:nvSpPr>
        <p:spPr bwMode="auto">
          <a:xfrm>
            <a:off x="8038353" y="466297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49"/>
          <p:cNvSpPr>
            <a:spLocks noChangeShapeType="1"/>
          </p:cNvSpPr>
          <p:nvPr/>
        </p:nvSpPr>
        <p:spPr bwMode="auto">
          <a:xfrm>
            <a:off x="8066928" y="463439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7" name="Line 52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Line 53"/>
          <p:cNvSpPr>
            <a:spLocks noChangeShapeType="1"/>
          </p:cNvSpPr>
          <p:nvPr/>
        </p:nvSpPr>
        <p:spPr bwMode="auto">
          <a:xfrm>
            <a:off x="1561352" y="1386374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9" name="Line 54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0" name="Line 55"/>
          <p:cNvSpPr>
            <a:spLocks noChangeShapeType="1"/>
          </p:cNvSpPr>
          <p:nvPr/>
        </p:nvSpPr>
        <p:spPr bwMode="auto">
          <a:xfrm>
            <a:off x="1561352" y="1386374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Line 56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Line 57"/>
          <p:cNvSpPr>
            <a:spLocks noChangeShapeType="1"/>
          </p:cNvSpPr>
          <p:nvPr/>
        </p:nvSpPr>
        <p:spPr bwMode="auto">
          <a:xfrm>
            <a:off x="1561352" y="1386374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58"/>
          <p:cNvSpPr>
            <a:spLocks noChangeShapeType="1"/>
          </p:cNvSpPr>
          <p:nvPr/>
        </p:nvSpPr>
        <p:spPr bwMode="auto">
          <a:xfrm>
            <a:off x="2542427" y="274844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Line 59"/>
          <p:cNvSpPr>
            <a:spLocks noChangeShapeType="1"/>
          </p:cNvSpPr>
          <p:nvPr/>
        </p:nvSpPr>
        <p:spPr bwMode="auto">
          <a:xfrm>
            <a:off x="2571002" y="271987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Line 60"/>
          <p:cNvSpPr>
            <a:spLocks noChangeShapeType="1"/>
          </p:cNvSpPr>
          <p:nvPr/>
        </p:nvSpPr>
        <p:spPr bwMode="auto">
          <a:xfrm>
            <a:off x="4190252" y="323422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Line 61"/>
          <p:cNvSpPr>
            <a:spLocks noChangeShapeType="1"/>
          </p:cNvSpPr>
          <p:nvPr/>
        </p:nvSpPr>
        <p:spPr bwMode="auto">
          <a:xfrm>
            <a:off x="4218827" y="320564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Line 62"/>
          <p:cNvSpPr>
            <a:spLocks noChangeShapeType="1"/>
          </p:cNvSpPr>
          <p:nvPr/>
        </p:nvSpPr>
        <p:spPr bwMode="auto">
          <a:xfrm>
            <a:off x="4618878" y="379619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Line 63"/>
          <p:cNvSpPr>
            <a:spLocks noChangeShapeType="1"/>
          </p:cNvSpPr>
          <p:nvPr/>
        </p:nvSpPr>
        <p:spPr bwMode="auto">
          <a:xfrm>
            <a:off x="4647453" y="376762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Line 64"/>
          <p:cNvSpPr>
            <a:spLocks noChangeShapeType="1"/>
          </p:cNvSpPr>
          <p:nvPr/>
        </p:nvSpPr>
        <p:spPr bwMode="auto">
          <a:xfrm>
            <a:off x="5638053" y="379619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Line 65"/>
          <p:cNvSpPr>
            <a:spLocks noChangeShapeType="1"/>
          </p:cNvSpPr>
          <p:nvPr/>
        </p:nvSpPr>
        <p:spPr bwMode="auto">
          <a:xfrm>
            <a:off x="5666628" y="376762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Line 66"/>
          <p:cNvSpPr>
            <a:spLocks noChangeShapeType="1"/>
          </p:cNvSpPr>
          <p:nvPr/>
        </p:nvSpPr>
        <p:spPr bwMode="auto">
          <a:xfrm>
            <a:off x="5961903" y="379619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Line 67"/>
          <p:cNvSpPr>
            <a:spLocks noChangeShapeType="1"/>
          </p:cNvSpPr>
          <p:nvPr/>
        </p:nvSpPr>
        <p:spPr bwMode="auto">
          <a:xfrm>
            <a:off x="5990478" y="376762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Line 68"/>
          <p:cNvSpPr>
            <a:spLocks noChangeShapeType="1"/>
          </p:cNvSpPr>
          <p:nvPr/>
        </p:nvSpPr>
        <p:spPr bwMode="auto">
          <a:xfrm>
            <a:off x="6047628" y="379619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Line 69"/>
          <p:cNvSpPr>
            <a:spLocks noChangeShapeType="1"/>
          </p:cNvSpPr>
          <p:nvPr/>
        </p:nvSpPr>
        <p:spPr bwMode="auto">
          <a:xfrm>
            <a:off x="6076203" y="376762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Line 70"/>
          <p:cNvSpPr>
            <a:spLocks noChangeShapeType="1"/>
          </p:cNvSpPr>
          <p:nvPr/>
        </p:nvSpPr>
        <p:spPr bwMode="auto">
          <a:xfrm>
            <a:off x="6533403" y="379619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Line 71"/>
          <p:cNvSpPr>
            <a:spLocks noChangeShapeType="1"/>
          </p:cNvSpPr>
          <p:nvPr/>
        </p:nvSpPr>
        <p:spPr bwMode="auto">
          <a:xfrm>
            <a:off x="6561978" y="376762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72"/>
          <p:cNvSpPr>
            <a:spLocks noChangeShapeType="1"/>
          </p:cNvSpPr>
          <p:nvPr/>
        </p:nvSpPr>
        <p:spPr bwMode="auto">
          <a:xfrm>
            <a:off x="1447052" y="518684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Line 75"/>
          <p:cNvSpPr>
            <a:spLocks noChangeShapeType="1"/>
          </p:cNvSpPr>
          <p:nvPr/>
        </p:nvSpPr>
        <p:spPr bwMode="auto">
          <a:xfrm flipV="1">
            <a:off x="1447052" y="133874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Line 76"/>
          <p:cNvSpPr>
            <a:spLocks noChangeShapeType="1"/>
          </p:cNvSpPr>
          <p:nvPr/>
        </p:nvSpPr>
        <p:spPr bwMode="auto">
          <a:xfrm>
            <a:off x="1447052" y="518684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Line 77"/>
          <p:cNvSpPr>
            <a:spLocks noChangeShapeType="1"/>
          </p:cNvSpPr>
          <p:nvPr/>
        </p:nvSpPr>
        <p:spPr bwMode="auto">
          <a:xfrm>
            <a:off x="1542302" y="518684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78"/>
          <p:cNvSpPr>
            <a:spLocks noChangeArrowheads="1"/>
          </p:cNvSpPr>
          <p:nvPr/>
        </p:nvSpPr>
        <p:spPr bwMode="auto">
          <a:xfrm>
            <a:off x="1482221" y="528209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4" name="Line 79"/>
          <p:cNvSpPr>
            <a:spLocks noChangeShapeType="1"/>
          </p:cNvSpPr>
          <p:nvPr/>
        </p:nvSpPr>
        <p:spPr bwMode="auto">
          <a:xfrm>
            <a:off x="4837953" y="518684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80"/>
          <p:cNvSpPr>
            <a:spLocks noChangeArrowheads="1"/>
          </p:cNvSpPr>
          <p:nvPr/>
        </p:nvSpPr>
        <p:spPr bwMode="auto">
          <a:xfrm>
            <a:off x="4777871" y="5282099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6" name="Line 81"/>
          <p:cNvSpPr>
            <a:spLocks noChangeShapeType="1"/>
          </p:cNvSpPr>
          <p:nvPr/>
        </p:nvSpPr>
        <p:spPr bwMode="auto">
          <a:xfrm>
            <a:off x="8143128" y="5186849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82"/>
          <p:cNvSpPr>
            <a:spLocks noChangeArrowheads="1"/>
          </p:cNvSpPr>
          <p:nvPr/>
        </p:nvSpPr>
        <p:spPr bwMode="auto">
          <a:xfrm>
            <a:off x="8026933" y="5282099"/>
            <a:ext cx="22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12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28" name="Rectangle 83"/>
          <p:cNvSpPr>
            <a:spLocks noChangeArrowheads="1"/>
          </p:cNvSpPr>
          <p:nvPr/>
        </p:nvSpPr>
        <p:spPr bwMode="auto">
          <a:xfrm>
            <a:off x="4431553" y="5353536"/>
            <a:ext cx="820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Months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29" name="Line 84"/>
          <p:cNvSpPr>
            <a:spLocks noChangeShapeType="1"/>
          </p:cNvSpPr>
          <p:nvPr/>
        </p:nvSpPr>
        <p:spPr bwMode="auto">
          <a:xfrm flipV="1">
            <a:off x="1447052" y="133874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Line 85"/>
          <p:cNvSpPr>
            <a:spLocks noChangeShapeType="1"/>
          </p:cNvSpPr>
          <p:nvPr/>
        </p:nvSpPr>
        <p:spPr bwMode="auto">
          <a:xfrm flipH="1">
            <a:off x="1389902" y="51868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Rectangle 86"/>
          <p:cNvSpPr>
            <a:spLocks noChangeArrowheads="1"/>
          </p:cNvSpPr>
          <p:nvPr/>
        </p:nvSpPr>
        <p:spPr bwMode="auto">
          <a:xfrm>
            <a:off x="1211001" y="505826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2" name="Line 87"/>
          <p:cNvSpPr>
            <a:spLocks noChangeShapeType="1"/>
          </p:cNvSpPr>
          <p:nvPr/>
        </p:nvSpPr>
        <p:spPr bwMode="auto">
          <a:xfrm flipH="1">
            <a:off x="1389902" y="443437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88"/>
          <p:cNvSpPr>
            <a:spLocks noChangeArrowheads="1"/>
          </p:cNvSpPr>
          <p:nvPr/>
        </p:nvSpPr>
        <p:spPr bwMode="auto">
          <a:xfrm>
            <a:off x="1097189" y="430578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20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4" name="Line 89"/>
          <p:cNvSpPr>
            <a:spLocks noChangeShapeType="1"/>
          </p:cNvSpPr>
          <p:nvPr/>
        </p:nvSpPr>
        <p:spPr bwMode="auto">
          <a:xfrm flipH="1">
            <a:off x="1389902" y="368189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90"/>
          <p:cNvSpPr>
            <a:spLocks noChangeArrowheads="1"/>
          </p:cNvSpPr>
          <p:nvPr/>
        </p:nvSpPr>
        <p:spPr bwMode="auto">
          <a:xfrm>
            <a:off x="1097189" y="355331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40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6" name="Line 91"/>
          <p:cNvSpPr>
            <a:spLocks noChangeShapeType="1"/>
          </p:cNvSpPr>
          <p:nvPr/>
        </p:nvSpPr>
        <p:spPr bwMode="auto">
          <a:xfrm flipH="1">
            <a:off x="1389902" y="291989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92"/>
          <p:cNvSpPr>
            <a:spLocks noChangeArrowheads="1"/>
          </p:cNvSpPr>
          <p:nvPr/>
        </p:nvSpPr>
        <p:spPr bwMode="auto">
          <a:xfrm>
            <a:off x="1097189" y="2791311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60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38" name="Line 93"/>
          <p:cNvSpPr>
            <a:spLocks noChangeShapeType="1"/>
          </p:cNvSpPr>
          <p:nvPr/>
        </p:nvSpPr>
        <p:spPr bwMode="auto">
          <a:xfrm flipH="1">
            <a:off x="1389902" y="2167424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94"/>
          <p:cNvSpPr>
            <a:spLocks noChangeArrowheads="1"/>
          </p:cNvSpPr>
          <p:nvPr/>
        </p:nvSpPr>
        <p:spPr bwMode="auto">
          <a:xfrm>
            <a:off x="1097189" y="2038836"/>
            <a:ext cx="2276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80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0" name="Line 95"/>
          <p:cNvSpPr>
            <a:spLocks noChangeShapeType="1"/>
          </p:cNvSpPr>
          <p:nvPr/>
        </p:nvSpPr>
        <p:spPr bwMode="auto">
          <a:xfrm flipH="1">
            <a:off x="1389902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96"/>
          <p:cNvSpPr>
            <a:spLocks noChangeArrowheads="1"/>
          </p:cNvSpPr>
          <p:nvPr/>
        </p:nvSpPr>
        <p:spPr bwMode="auto">
          <a:xfrm>
            <a:off x="983375" y="1286361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100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2" name="Rectangle 97"/>
          <p:cNvSpPr>
            <a:spLocks noChangeArrowheads="1"/>
          </p:cNvSpPr>
          <p:nvPr/>
        </p:nvSpPr>
        <p:spPr bwMode="auto">
          <a:xfrm rot="16200000">
            <a:off x="-1041283" y="3058011"/>
            <a:ext cx="3470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Progression-Free Survival,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%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55" name="Line 110"/>
          <p:cNvSpPr>
            <a:spLocks noChangeShapeType="1"/>
          </p:cNvSpPr>
          <p:nvPr/>
        </p:nvSpPr>
        <p:spPr bwMode="auto">
          <a:xfrm>
            <a:off x="1913777" y="171974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Line 111"/>
          <p:cNvSpPr>
            <a:spLocks noChangeShapeType="1"/>
          </p:cNvSpPr>
          <p:nvPr/>
        </p:nvSpPr>
        <p:spPr bwMode="auto">
          <a:xfrm>
            <a:off x="1942352" y="167688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Line 112"/>
          <p:cNvSpPr>
            <a:spLocks noChangeShapeType="1"/>
          </p:cNvSpPr>
          <p:nvPr/>
        </p:nvSpPr>
        <p:spPr bwMode="auto">
          <a:xfrm>
            <a:off x="2075702" y="274844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Line 113"/>
          <p:cNvSpPr>
            <a:spLocks noChangeShapeType="1"/>
          </p:cNvSpPr>
          <p:nvPr/>
        </p:nvSpPr>
        <p:spPr bwMode="auto">
          <a:xfrm>
            <a:off x="2104277" y="270558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Line 114"/>
          <p:cNvSpPr>
            <a:spLocks noChangeShapeType="1"/>
          </p:cNvSpPr>
          <p:nvPr/>
        </p:nvSpPr>
        <p:spPr bwMode="auto">
          <a:xfrm>
            <a:off x="2399552" y="274844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Line 115"/>
          <p:cNvSpPr>
            <a:spLocks noChangeShapeType="1"/>
          </p:cNvSpPr>
          <p:nvPr/>
        </p:nvSpPr>
        <p:spPr bwMode="auto">
          <a:xfrm>
            <a:off x="2428127" y="270558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Line 116"/>
          <p:cNvSpPr>
            <a:spLocks noChangeShapeType="1"/>
          </p:cNvSpPr>
          <p:nvPr/>
        </p:nvSpPr>
        <p:spPr bwMode="auto">
          <a:xfrm>
            <a:off x="2466227" y="2748449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Line 117"/>
          <p:cNvSpPr>
            <a:spLocks noChangeShapeType="1"/>
          </p:cNvSpPr>
          <p:nvPr/>
        </p:nvSpPr>
        <p:spPr bwMode="auto">
          <a:xfrm>
            <a:off x="2494802" y="2705586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3" name="Line 118"/>
          <p:cNvSpPr>
            <a:spLocks noChangeShapeType="1"/>
          </p:cNvSpPr>
          <p:nvPr/>
        </p:nvSpPr>
        <p:spPr bwMode="auto">
          <a:xfrm>
            <a:off x="2542427" y="300562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4" name="Line 119"/>
          <p:cNvSpPr>
            <a:spLocks noChangeShapeType="1"/>
          </p:cNvSpPr>
          <p:nvPr/>
        </p:nvSpPr>
        <p:spPr bwMode="auto">
          <a:xfrm>
            <a:off x="2571002" y="2977049"/>
            <a:ext cx="0" cy="5715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5" name="Line 120"/>
          <p:cNvSpPr>
            <a:spLocks noChangeShapeType="1"/>
          </p:cNvSpPr>
          <p:nvPr/>
        </p:nvSpPr>
        <p:spPr bwMode="auto">
          <a:xfrm>
            <a:off x="2542427" y="3005624"/>
            <a:ext cx="57150" cy="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Line 121"/>
          <p:cNvSpPr>
            <a:spLocks noChangeShapeType="1"/>
          </p:cNvSpPr>
          <p:nvPr/>
        </p:nvSpPr>
        <p:spPr bwMode="auto">
          <a:xfrm>
            <a:off x="2571002" y="2977049"/>
            <a:ext cx="0" cy="57150"/>
          </a:xfrm>
          <a:prstGeom prst="line">
            <a:avLst/>
          </a:prstGeom>
          <a:noFill/>
          <a:ln w="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Line 122"/>
          <p:cNvSpPr>
            <a:spLocks noChangeShapeType="1"/>
          </p:cNvSpPr>
          <p:nvPr/>
        </p:nvSpPr>
        <p:spPr bwMode="auto">
          <a:xfrm>
            <a:off x="4275977" y="414862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Line 123"/>
          <p:cNvSpPr>
            <a:spLocks noChangeShapeType="1"/>
          </p:cNvSpPr>
          <p:nvPr/>
        </p:nvSpPr>
        <p:spPr bwMode="auto">
          <a:xfrm>
            <a:off x="4304552" y="410576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Line 124"/>
          <p:cNvSpPr>
            <a:spLocks noChangeShapeType="1"/>
          </p:cNvSpPr>
          <p:nvPr/>
        </p:nvSpPr>
        <p:spPr bwMode="auto">
          <a:xfrm>
            <a:off x="6085728" y="466297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Line 125"/>
          <p:cNvSpPr>
            <a:spLocks noChangeShapeType="1"/>
          </p:cNvSpPr>
          <p:nvPr/>
        </p:nvSpPr>
        <p:spPr bwMode="auto">
          <a:xfrm>
            <a:off x="6114303" y="462011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Line 126"/>
          <p:cNvSpPr>
            <a:spLocks noChangeShapeType="1"/>
          </p:cNvSpPr>
          <p:nvPr/>
        </p:nvSpPr>
        <p:spPr bwMode="auto">
          <a:xfrm>
            <a:off x="6466728" y="466297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Line 127"/>
          <p:cNvSpPr>
            <a:spLocks noChangeShapeType="1"/>
          </p:cNvSpPr>
          <p:nvPr/>
        </p:nvSpPr>
        <p:spPr bwMode="auto">
          <a:xfrm>
            <a:off x="6495303" y="462011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Line 128"/>
          <p:cNvSpPr>
            <a:spLocks noChangeShapeType="1"/>
          </p:cNvSpPr>
          <p:nvPr/>
        </p:nvSpPr>
        <p:spPr bwMode="auto">
          <a:xfrm>
            <a:off x="8038353" y="4662974"/>
            <a:ext cx="5715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Line 129"/>
          <p:cNvSpPr>
            <a:spLocks noChangeShapeType="1"/>
          </p:cNvSpPr>
          <p:nvPr/>
        </p:nvSpPr>
        <p:spPr bwMode="auto">
          <a:xfrm>
            <a:off x="8066928" y="462011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7" name="Line 132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8" name="Line 133"/>
          <p:cNvSpPr>
            <a:spLocks noChangeShapeType="1"/>
          </p:cNvSpPr>
          <p:nvPr/>
        </p:nvSpPr>
        <p:spPr bwMode="auto">
          <a:xfrm>
            <a:off x="1561352" y="1386374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9" name="Line 134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" name="Line 135"/>
          <p:cNvSpPr>
            <a:spLocks noChangeShapeType="1"/>
          </p:cNvSpPr>
          <p:nvPr/>
        </p:nvSpPr>
        <p:spPr bwMode="auto">
          <a:xfrm>
            <a:off x="1561352" y="1386374"/>
            <a:ext cx="0" cy="571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1" name="Line 136"/>
          <p:cNvSpPr>
            <a:spLocks noChangeShapeType="1"/>
          </p:cNvSpPr>
          <p:nvPr/>
        </p:nvSpPr>
        <p:spPr bwMode="auto">
          <a:xfrm>
            <a:off x="1532777" y="1414949"/>
            <a:ext cx="57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2" name="Line 137"/>
          <p:cNvSpPr>
            <a:spLocks noChangeShapeType="1"/>
          </p:cNvSpPr>
          <p:nvPr/>
        </p:nvSpPr>
        <p:spPr bwMode="auto">
          <a:xfrm>
            <a:off x="1561352" y="1372086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Line 138"/>
          <p:cNvSpPr>
            <a:spLocks noChangeShapeType="1"/>
          </p:cNvSpPr>
          <p:nvPr/>
        </p:nvSpPr>
        <p:spPr bwMode="auto">
          <a:xfrm>
            <a:off x="2542427" y="274844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Line 139"/>
          <p:cNvSpPr>
            <a:spLocks noChangeShapeType="1"/>
          </p:cNvSpPr>
          <p:nvPr/>
        </p:nvSpPr>
        <p:spPr bwMode="auto">
          <a:xfrm>
            <a:off x="2571002" y="270558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Line 140"/>
          <p:cNvSpPr>
            <a:spLocks noChangeShapeType="1"/>
          </p:cNvSpPr>
          <p:nvPr/>
        </p:nvSpPr>
        <p:spPr bwMode="auto">
          <a:xfrm>
            <a:off x="4190252" y="323422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Line 141"/>
          <p:cNvSpPr>
            <a:spLocks noChangeShapeType="1"/>
          </p:cNvSpPr>
          <p:nvPr/>
        </p:nvSpPr>
        <p:spPr bwMode="auto">
          <a:xfrm>
            <a:off x="4218827" y="319136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Line 142"/>
          <p:cNvSpPr>
            <a:spLocks noChangeShapeType="1"/>
          </p:cNvSpPr>
          <p:nvPr/>
        </p:nvSpPr>
        <p:spPr bwMode="auto">
          <a:xfrm>
            <a:off x="4618878" y="379619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Line 143"/>
          <p:cNvSpPr>
            <a:spLocks noChangeShapeType="1"/>
          </p:cNvSpPr>
          <p:nvPr/>
        </p:nvSpPr>
        <p:spPr bwMode="auto">
          <a:xfrm>
            <a:off x="4647453" y="375333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Line 144"/>
          <p:cNvSpPr>
            <a:spLocks noChangeShapeType="1"/>
          </p:cNvSpPr>
          <p:nvPr/>
        </p:nvSpPr>
        <p:spPr bwMode="auto">
          <a:xfrm>
            <a:off x="5638053" y="379619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Line 145"/>
          <p:cNvSpPr>
            <a:spLocks noChangeShapeType="1"/>
          </p:cNvSpPr>
          <p:nvPr/>
        </p:nvSpPr>
        <p:spPr bwMode="auto">
          <a:xfrm>
            <a:off x="5666628" y="375333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Line 146"/>
          <p:cNvSpPr>
            <a:spLocks noChangeShapeType="1"/>
          </p:cNvSpPr>
          <p:nvPr/>
        </p:nvSpPr>
        <p:spPr bwMode="auto">
          <a:xfrm>
            <a:off x="5961903" y="379619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Line 147"/>
          <p:cNvSpPr>
            <a:spLocks noChangeShapeType="1"/>
          </p:cNvSpPr>
          <p:nvPr/>
        </p:nvSpPr>
        <p:spPr bwMode="auto">
          <a:xfrm>
            <a:off x="5990478" y="375333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148"/>
          <p:cNvSpPr>
            <a:spLocks noChangeShapeType="1"/>
          </p:cNvSpPr>
          <p:nvPr/>
        </p:nvSpPr>
        <p:spPr bwMode="auto">
          <a:xfrm>
            <a:off x="6047628" y="379619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Line 149"/>
          <p:cNvSpPr>
            <a:spLocks noChangeShapeType="1"/>
          </p:cNvSpPr>
          <p:nvPr/>
        </p:nvSpPr>
        <p:spPr bwMode="auto">
          <a:xfrm>
            <a:off x="6076203" y="375333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Line 150"/>
          <p:cNvSpPr>
            <a:spLocks noChangeShapeType="1"/>
          </p:cNvSpPr>
          <p:nvPr/>
        </p:nvSpPr>
        <p:spPr bwMode="auto">
          <a:xfrm>
            <a:off x="6533403" y="379619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Line 151"/>
          <p:cNvSpPr>
            <a:spLocks noChangeShapeType="1"/>
          </p:cNvSpPr>
          <p:nvPr/>
        </p:nvSpPr>
        <p:spPr bwMode="auto">
          <a:xfrm>
            <a:off x="6561978" y="375333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7" name="Line 152"/>
          <p:cNvSpPr>
            <a:spLocks noChangeShapeType="1"/>
          </p:cNvSpPr>
          <p:nvPr/>
        </p:nvSpPr>
        <p:spPr bwMode="auto">
          <a:xfrm>
            <a:off x="1447052" y="5186849"/>
            <a:ext cx="6791326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Line 155"/>
          <p:cNvSpPr>
            <a:spLocks noChangeShapeType="1"/>
          </p:cNvSpPr>
          <p:nvPr/>
        </p:nvSpPr>
        <p:spPr bwMode="auto">
          <a:xfrm flipV="1">
            <a:off x="1447052" y="1338749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Line 156"/>
          <p:cNvSpPr>
            <a:spLocks noChangeShapeType="1"/>
          </p:cNvSpPr>
          <p:nvPr/>
        </p:nvSpPr>
        <p:spPr bwMode="auto">
          <a:xfrm>
            <a:off x="1447052" y="5186849"/>
            <a:ext cx="679132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Line 157"/>
          <p:cNvSpPr>
            <a:spLocks noChangeShapeType="1"/>
          </p:cNvSpPr>
          <p:nvPr/>
        </p:nvSpPr>
        <p:spPr bwMode="auto">
          <a:xfrm>
            <a:off x="1542302" y="518684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Line 159"/>
          <p:cNvSpPr>
            <a:spLocks noChangeShapeType="1"/>
          </p:cNvSpPr>
          <p:nvPr/>
        </p:nvSpPr>
        <p:spPr bwMode="auto">
          <a:xfrm>
            <a:off x="4842715" y="518684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Line 161"/>
          <p:cNvSpPr>
            <a:spLocks noChangeShapeType="1"/>
          </p:cNvSpPr>
          <p:nvPr/>
        </p:nvSpPr>
        <p:spPr bwMode="auto">
          <a:xfrm>
            <a:off x="8143128" y="5186849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Line 164"/>
          <p:cNvSpPr>
            <a:spLocks noChangeShapeType="1"/>
          </p:cNvSpPr>
          <p:nvPr/>
        </p:nvSpPr>
        <p:spPr bwMode="auto">
          <a:xfrm flipV="1">
            <a:off x="1447052" y="1338749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Line 165"/>
          <p:cNvSpPr>
            <a:spLocks noChangeShapeType="1"/>
          </p:cNvSpPr>
          <p:nvPr/>
        </p:nvSpPr>
        <p:spPr bwMode="auto">
          <a:xfrm flipH="1">
            <a:off x="1389902" y="518684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Line 167"/>
          <p:cNvSpPr>
            <a:spLocks noChangeShapeType="1"/>
          </p:cNvSpPr>
          <p:nvPr/>
        </p:nvSpPr>
        <p:spPr bwMode="auto">
          <a:xfrm flipH="1">
            <a:off x="1389902" y="443437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Line 169"/>
          <p:cNvSpPr>
            <a:spLocks noChangeShapeType="1"/>
          </p:cNvSpPr>
          <p:nvPr/>
        </p:nvSpPr>
        <p:spPr bwMode="auto">
          <a:xfrm flipH="1">
            <a:off x="1389902" y="368189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Line 171"/>
          <p:cNvSpPr>
            <a:spLocks noChangeShapeType="1"/>
          </p:cNvSpPr>
          <p:nvPr/>
        </p:nvSpPr>
        <p:spPr bwMode="auto">
          <a:xfrm flipH="1">
            <a:off x="1389902" y="291989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Line 173"/>
          <p:cNvSpPr>
            <a:spLocks noChangeShapeType="1"/>
          </p:cNvSpPr>
          <p:nvPr/>
        </p:nvSpPr>
        <p:spPr bwMode="auto">
          <a:xfrm flipH="1">
            <a:off x="1389902" y="2167424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Line 175"/>
          <p:cNvSpPr>
            <a:spLocks noChangeShapeType="1"/>
          </p:cNvSpPr>
          <p:nvPr/>
        </p:nvSpPr>
        <p:spPr bwMode="auto">
          <a:xfrm flipH="1">
            <a:off x="1389902" y="1414949"/>
            <a:ext cx="5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33" name="Straight Connector 1332"/>
          <p:cNvCxnSpPr/>
          <p:nvPr/>
        </p:nvCxnSpPr>
        <p:spPr bwMode="auto">
          <a:xfrm>
            <a:off x="1614410" y="4537829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Straight Connector 373"/>
          <p:cNvCxnSpPr/>
          <p:nvPr/>
        </p:nvCxnSpPr>
        <p:spPr bwMode="auto">
          <a:xfrm>
            <a:off x="1614410" y="4799767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" name="TextBox 1333"/>
          <p:cNvSpPr txBox="1"/>
          <p:nvPr/>
        </p:nvSpPr>
        <p:spPr>
          <a:xfrm>
            <a:off x="1888730" y="4369428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Cohorts 1, 2, and 3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888729" y="462373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Cohort 4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11833"/>
              </p:ext>
            </p:extLst>
          </p:nvPr>
        </p:nvGraphicFramePr>
        <p:xfrm>
          <a:off x="173708" y="5708178"/>
          <a:ext cx="8066166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64674"/>
                <a:gridCol w="184935"/>
                <a:gridCol w="6431622"/>
                <a:gridCol w="184935"/>
              </a:tblGrid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at risk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Cohorts 1,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2,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 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Line 159"/>
          <p:cNvSpPr>
            <a:spLocks noChangeShapeType="1"/>
          </p:cNvSpPr>
          <p:nvPr/>
        </p:nvSpPr>
        <p:spPr bwMode="auto">
          <a:xfrm>
            <a:off x="6492922" y="518684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59"/>
          <p:cNvSpPr>
            <a:spLocks noChangeShapeType="1"/>
          </p:cNvSpPr>
          <p:nvPr/>
        </p:nvSpPr>
        <p:spPr bwMode="auto">
          <a:xfrm>
            <a:off x="3192508" y="5186847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82"/>
          <p:cNvSpPr>
            <a:spLocks noChangeArrowheads="1"/>
          </p:cNvSpPr>
          <p:nvPr/>
        </p:nvSpPr>
        <p:spPr bwMode="auto">
          <a:xfrm>
            <a:off x="6437552" y="5280200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9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39" name="Rectangle 82"/>
          <p:cNvSpPr>
            <a:spLocks noChangeArrowheads="1"/>
          </p:cNvSpPr>
          <p:nvPr/>
        </p:nvSpPr>
        <p:spPr bwMode="auto">
          <a:xfrm>
            <a:off x="3137170" y="528258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3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40" name="Freeform 109"/>
          <p:cNvSpPr>
            <a:spLocks/>
          </p:cNvSpPr>
          <p:nvPr/>
        </p:nvSpPr>
        <p:spPr bwMode="auto">
          <a:xfrm>
            <a:off x="1542302" y="1414949"/>
            <a:ext cx="5019676" cy="2381250"/>
          </a:xfrm>
          <a:custGeom>
            <a:avLst/>
            <a:gdLst>
              <a:gd name="T0" fmla="*/ 0 w 3162"/>
              <a:gd name="T1" fmla="*/ 0 h 1500"/>
              <a:gd name="T2" fmla="*/ 252 w 3162"/>
              <a:gd name="T3" fmla="*/ 0 h 1500"/>
              <a:gd name="T4" fmla="*/ 252 w 3162"/>
              <a:gd name="T5" fmla="*/ 138 h 1500"/>
              <a:gd name="T6" fmla="*/ 252 w 3162"/>
              <a:gd name="T7" fmla="*/ 138 h 1500"/>
              <a:gd name="T8" fmla="*/ 330 w 3162"/>
              <a:gd name="T9" fmla="*/ 138 h 1500"/>
              <a:gd name="T10" fmla="*/ 330 w 3162"/>
              <a:gd name="T11" fmla="*/ 420 h 1500"/>
              <a:gd name="T12" fmla="*/ 330 w 3162"/>
              <a:gd name="T13" fmla="*/ 420 h 1500"/>
              <a:gd name="T14" fmla="*/ 468 w 3162"/>
              <a:gd name="T15" fmla="*/ 420 h 1500"/>
              <a:gd name="T16" fmla="*/ 468 w 3162"/>
              <a:gd name="T17" fmla="*/ 558 h 1500"/>
              <a:gd name="T18" fmla="*/ 468 w 3162"/>
              <a:gd name="T19" fmla="*/ 558 h 1500"/>
              <a:gd name="T20" fmla="*/ 648 w 3162"/>
              <a:gd name="T21" fmla="*/ 558 h 1500"/>
              <a:gd name="T22" fmla="*/ 648 w 3162"/>
              <a:gd name="T23" fmla="*/ 840 h 1500"/>
              <a:gd name="T24" fmla="*/ 648 w 3162"/>
              <a:gd name="T25" fmla="*/ 840 h 1500"/>
              <a:gd name="T26" fmla="*/ 1308 w 3162"/>
              <a:gd name="T27" fmla="*/ 840 h 1500"/>
              <a:gd name="T28" fmla="*/ 1308 w 3162"/>
              <a:gd name="T29" fmla="*/ 990 h 1500"/>
              <a:gd name="T30" fmla="*/ 1308 w 3162"/>
              <a:gd name="T31" fmla="*/ 990 h 1500"/>
              <a:gd name="T32" fmla="*/ 1614 w 3162"/>
              <a:gd name="T33" fmla="*/ 990 h 1500"/>
              <a:gd name="T34" fmla="*/ 1614 w 3162"/>
              <a:gd name="T35" fmla="*/ 1146 h 1500"/>
              <a:gd name="T36" fmla="*/ 1614 w 3162"/>
              <a:gd name="T37" fmla="*/ 1146 h 1500"/>
              <a:gd name="T38" fmla="*/ 1926 w 3162"/>
              <a:gd name="T39" fmla="*/ 1146 h 1500"/>
              <a:gd name="T40" fmla="*/ 1926 w 3162"/>
              <a:gd name="T41" fmla="*/ 1500 h 1500"/>
              <a:gd name="T42" fmla="*/ 1926 w 3162"/>
              <a:gd name="T43" fmla="*/ 1500 h 1500"/>
              <a:gd name="T44" fmla="*/ 3162 w 3162"/>
              <a:gd name="T45" fmla="*/ 1500 h 1500"/>
              <a:gd name="T46" fmla="*/ 3162 w 3162"/>
              <a:gd name="T4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62" h="1500">
                <a:moveTo>
                  <a:pt x="0" y="0"/>
                </a:moveTo>
                <a:lnTo>
                  <a:pt x="252" y="0"/>
                </a:lnTo>
                <a:lnTo>
                  <a:pt x="252" y="138"/>
                </a:lnTo>
                <a:lnTo>
                  <a:pt x="252" y="138"/>
                </a:lnTo>
                <a:lnTo>
                  <a:pt x="330" y="138"/>
                </a:lnTo>
                <a:lnTo>
                  <a:pt x="330" y="420"/>
                </a:lnTo>
                <a:lnTo>
                  <a:pt x="330" y="420"/>
                </a:lnTo>
                <a:lnTo>
                  <a:pt x="468" y="420"/>
                </a:lnTo>
                <a:lnTo>
                  <a:pt x="468" y="558"/>
                </a:lnTo>
                <a:lnTo>
                  <a:pt x="468" y="558"/>
                </a:lnTo>
                <a:lnTo>
                  <a:pt x="648" y="558"/>
                </a:lnTo>
                <a:lnTo>
                  <a:pt x="648" y="840"/>
                </a:lnTo>
                <a:lnTo>
                  <a:pt x="648" y="840"/>
                </a:lnTo>
                <a:lnTo>
                  <a:pt x="1308" y="840"/>
                </a:lnTo>
                <a:lnTo>
                  <a:pt x="1308" y="990"/>
                </a:lnTo>
                <a:lnTo>
                  <a:pt x="1308" y="990"/>
                </a:lnTo>
                <a:lnTo>
                  <a:pt x="1614" y="990"/>
                </a:lnTo>
                <a:lnTo>
                  <a:pt x="1614" y="1146"/>
                </a:lnTo>
                <a:lnTo>
                  <a:pt x="1614" y="1146"/>
                </a:lnTo>
                <a:lnTo>
                  <a:pt x="1926" y="1146"/>
                </a:lnTo>
                <a:lnTo>
                  <a:pt x="1926" y="1500"/>
                </a:lnTo>
                <a:lnTo>
                  <a:pt x="1926" y="1500"/>
                </a:lnTo>
                <a:lnTo>
                  <a:pt x="3162" y="1500"/>
                </a:lnTo>
                <a:lnTo>
                  <a:pt x="3162" y="1500"/>
                </a:lnTo>
              </a:path>
            </a:pathLst>
          </a:custGeom>
          <a:noFill/>
          <a:ln w="38100" cap="flat">
            <a:solidFill>
              <a:srgbClr val="92D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08"/>
          <p:cNvSpPr>
            <a:spLocks/>
          </p:cNvSpPr>
          <p:nvPr/>
        </p:nvSpPr>
        <p:spPr bwMode="auto">
          <a:xfrm>
            <a:off x="1542302" y="1414949"/>
            <a:ext cx="6696076" cy="3514725"/>
          </a:xfrm>
          <a:custGeom>
            <a:avLst/>
            <a:gdLst>
              <a:gd name="T0" fmla="*/ 150 w 7344"/>
              <a:gd name="T1" fmla="*/ 0 h 2214"/>
              <a:gd name="T2" fmla="*/ 150 w 7344"/>
              <a:gd name="T3" fmla="*/ 48 h 2214"/>
              <a:gd name="T4" fmla="*/ 168 w 7344"/>
              <a:gd name="T5" fmla="*/ 192 h 2214"/>
              <a:gd name="T6" fmla="*/ 270 w 7344"/>
              <a:gd name="T7" fmla="*/ 192 h 2214"/>
              <a:gd name="T8" fmla="*/ 270 w 7344"/>
              <a:gd name="T9" fmla="*/ 246 h 2214"/>
              <a:gd name="T10" fmla="*/ 318 w 7344"/>
              <a:gd name="T11" fmla="*/ 294 h 2214"/>
              <a:gd name="T12" fmla="*/ 330 w 7344"/>
              <a:gd name="T13" fmla="*/ 294 h 2214"/>
              <a:gd name="T14" fmla="*/ 330 w 7344"/>
              <a:gd name="T15" fmla="*/ 792 h 2214"/>
              <a:gd name="T16" fmla="*/ 342 w 7344"/>
              <a:gd name="T17" fmla="*/ 840 h 2214"/>
              <a:gd name="T18" fmla="*/ 624 w 7344"/>
              <a:gd name="T19" fmla="*/ 840 h 2214"/>
              <a:gd name="T20" fmla="*/ 624 w 7344"/>
              <a:gd name="T21" fmla="*/ 894 h 2214"/>
              <a:gd name="T22" fmla="*/ 636 w 7344"/>
              <a:gd name="T23" fmla="*/ 948 h 2214"/>
              <a:gd name="T24" fmla="*/ 648 w 7344"/>
              <a:gd name="T25" fmla="*/ 948 h 2214"/>
              <a:gd name="T26" fmla="*/ 648 w 7344"/>
              <a:gd name="T27" fmla="*/ 1002 h 2214"/>
              <a:gd name="T28" fmla="*/ 660 w 7344"/>
              <a:gd name="T29" fmla="*/ 1062 h 2214"/>
              <a:gd name="T30" fmla="*/ 810 w 7344"/>
              <a:gd name="T31" fmla="*/ 1062 h 2214"/>
              <a:gd name="T32" fmla="*/ 810 w 7344"/>
              <a:gd name="T33" fmla="*/ 1122 h 2214"/>
              <a:gd name="T34" fmla="*/ 954 w 7344"/>
              <a:gd name="T35" fmla="*/ 1182 h 2214"/>
              <a:gd name="T36" fmla="*/ 978 w 7344"/>
              <a:gd name="T37" fmla="*/ 1182 h 2214"/>
              <a:gd name="T38" fmla="*/ 978 w 7344"/>
              <a:gd name="T39" fmla="*/ 1242 h 2214"/>
              <a:gd name="T40" fmla="*/ 1080 w 7344"/>
              <a:gd name="T41" fmla="*/ 1302 h 2214"/>
              <a:gd name="T42" fmla="*/ 1284 w 7344"/>
              <a:gd name="T43" fmla="*/ 1302 h 2214"/>
              <a:gd name="T44" fmla="*/ 1284 w 7344"/>
              <a:gd name="T45" fmla="*/ 1362 h 2214"/>
              <a:gd name="T46" fmla="*/ 1482 w 7344"/>
              <a:gd name="T47" fmla="*/ 1422 h 2214"/>
              <a:gd name="T48" fmla="*/ 1536 w 7344"/>
              <a:gd name="T49" fmla="*/ 1422 h 2214"/>
              <a:gd name="T50" fmla="*/ 1536 w 7344"/>
              <a:gd name="T51" fmla="*/ 1482 h 2214"/>
              <a:gd name="T52" fmla="*/ 1584 w 7344"/>
              <a:gd name="T53" fmla="*/ 1542 h 2214"/>
              <a:gd name="T54" fmla="*/ 1602 w 7344"/>
              <a:gd name="T55" fmla="*/ 1542 h 2214"/>
              <a:gd name="T56" fmla="*/ 1602 w 7344"/>
              <a:gd name="T57" fmla="*/ 1662 h 2214"/>
              <a:gd name="T58" fmla="*/ 1626 w 7344"/>
              <a:gd name="T59" fmla="*/ 1722 h 2214"/>
              <a:gd name="T60" fmla="*/ 1812 w 7344"/>
              <a:gd name="T61" fmla="*/ 1722 h 2214"/>
              <a:gd name="T62" fmla="*/ 1812 w 7344"/>
              <a:gd name="T63" fmla="*/ 1788 h 2214"/>
              <a:gd name="T64" fmla="*/ 2004 w 7344"/>
              <a:gd name="T65" fmla="*/ 1854 h 2214"/>
              <a:gd name="T66" fmla="*/ 2244 w 7344"/>
              <a:gd name="T67" fmla="*/ 1854 h 2214"/>
              <a:gd name="T68" fmla="*/ 2244 w 7344"/>
              <a:gd name="T69" fmla="*/ 1920 h 2214"/>
              <a:gd name="T70" fmla="*/ 2460 w 7344"/>
              <a:gd name="T71" fmla="*/ 1980 h 2214"/>
              <a:gd name="T72" fmla="*/ 2640 w 7344"/>
              <a:gd name="T73" fmla="*/ 1980 h 2214"/>
              <a:gd name="T74" fmla="*/ 2640 w 7344"/>
              <a:gd name="T75" fmla="*/ 2046 h 2214"/>
              <a:gd name="T76" fmla="*/ 4158 w 7344"/>
              <a:gd name="T77" fmla="*/ 2214 h 2214"/>
              <a:gd name="T78" fmla="*/ 7344 w 7344"/>
              <a:gd name="T79" fmla="*/ 2214 h 2214"/>
              <a:gd name="connsiteX0" fmla="*/ 0 w 10000"/>
              <a:gd name="connsiteY0" fmla="*/ 0 h 10000"/>
              <a:gd name="connsiteX1" fmla="*/ 204 w 10000"/>
              <a:gd name="connsiteY1" fmla="*/ 0 h 10000"/>
              <a:gd name="connsiteX2" fmla="*/ 204 w 10000"/>
              <a:gd name="connsiteY2" fmla="*/ 217 h 10000"/>
              <a:gd name="connsiteX3" fmla="*/ 204 w 10000"/>
              <a:gd name="connsiteY3" fmla="*/ 217 h 10000"/>
              <a:gd name="connsiteX4" fmla="*/ 229 w 10000"/>
              <a:gd name="connsiteY4" fmla="*/ 217 h 10000"/>
              <a:gd name="connsiteX5" fmla="*/ 229 w 10000"/>
              <a:gd name="connsiteY5" fmla="*/ 867 h 10000"/>
              <a:gd name="connsiteX6" fmla="*/ 229 w 10000"/>
              <a:gd name="connsiteY6" fmla="*/ 867 h 10000"/>
              <a:gd name="connsiteX7" fmla="*/ 368 w 10000"/>
              <a:gd name="connsiteY7" fmla="*/ 867 h 10000"/>
              <a:gd name="connsiteX8" fmla="*/ 368 w 10000"/>
              <a:gd name="connsiteY8" fmla="*/ 1111 h 10000"/>
              <a:gd name="connsiteX9" fmla="*/ 368 w 10000"/>
              <a:gd name="connsiteY9" fmla="*/ 1111 h 10000"/>
              <a:gd name="connsiteX10" fmla="*/ 433 w 10000"/>
              <a:gd name="connsiteY10" fmla="*/ 1111 h 10000"/>
              <a:gd name="connsiteX11" fmla="*/ 433 w 10000"/>
              <a:gd name="connsiteY11" fmla="*/ 1328 h 10000"/>
              <a:gd name="connsiteX12" fmla="*/ 433 w 10000"/>
              <a:gd name="connsiteY12" fmla="*/ 1328 h 10000"/>
              <a:gd name="connsiteX13" fmla="*/ 449 w 10000"/>
              <a:gd name="connsiteY13" fmla="*/ 1328 h 10000"/>
              <a:gd name="connsiteX14" fmla="*/ 449 w 10000"/>
              <a:gd name="connsiteY14" fmla="*/ 3577 h 10000"/>
              <a:gd name="connsiteX15" fmla="*/ 449 w 10000"/>
              <a:gd name="connsiteY15" fmla="*/ 3577 h 10000"/>
              <a:gd name="connsiteX16" fmla="*/ 466 w 10000"/>
              <a:gd name="connsiteY16" fmla="*/ 3577 h 10000"/>
              <a:gd name="connsiteX17" fmla="*/ 466 w 10000"/>
              <a:gd name="connsiteY17" fmla="*/ 3794 h 10000"/>
              <a:gd name="connsiteX18" fmla="*/ 466 w 10000"/>
              <a:gd name="connsiteY18" fmla="*/ 3794 h 10000"/>
              <a:gd name="connsiteX19" fmla="*/ 850 w 10000"/>
              <a:gd name="connsiteY19" fmla="*/ 3794 h 10000"/>
              <a:gd name="connsiteX20" fmla="*/ 850 w 10000"/>
              <a:gd name="connsiteY20" fmla="*/ 4038 h 10000"/>
              <a:gd name="connsiteX21" fmla="*/ 850 w 10000"/>
              <a:gd name="connsiteY21" fmla="*/ 4038 h 10000"/>
              <a:gd name="connsiteX22" fmla="*/ 866 w 10000"/>
              <a:gd name="connsiteY22" fmla="*/ 4038 h 10000"/>
              <a:gd name="connsiteX23" fmla="*/ 866 w 10000"/>
              <a:gd name="connsiteY23" fmla="*/ 4282 h 10000"/>
              <a:gd name="connsiteX24" fmla="*/ 866 w 10000"/>
              <a:gd name="connsiteY24" fmla="*/ 4282 h 10000"/>
              <a:gd name="connsiteX25" fmla="*/ 882 w 10000"/>
              <a:gd name="connsiteY25" fmla="*/ 4282 h 10000"/>
              <a:gd name="connsiteX26" fmla="*/ 882 w 10000"/>
              <a:gd name="connsiteY26" fmla="*/ 4526 h 10000"/>
              <a:gd name="connsiteX27" fmla="*/ 882 w 10000"/>
              <a:gd name="connsiteY27" fmla="*/ 4526 h 10000"/>
              <a:gd name="connsiteX28" fmla="*/ 899 w 10000"/>
              <a:gd name="connsiteY28" fmla="*/ 4526 h 10000"/>
              <a:gd name="connsiteX29" fmla="*/ 899 w 10000"/>
              <a:gd name="connsiteY29" fmla="*/ 4797 h 10000"/>
              <a:gd name="connsiteX30" fmla="*/ 899 w 10000"/>
              <a:gd name="connsiteY30" fmla="*/ 4797 h 10000"/>
              <a:gd name="connsiteX31" fmla="*/ 1103 w 10000"/>
              <a:gd name="connsiteY31" fmla="*/ 4797 h 10000"/>
              <a:gd name="connsiteX32" fmla="*/ 1103 w 10000"/>
              <a:gd name="connsiteY32" fmla="*/ 5068 h 10000"/>
              <a:gd name="connsiteX33" fmla="*/ 1103 w 10000"/>
              <a:gd name="connsiteY33" fmla="*/ 5068 h 10000"/>
              <a:gd name="connsiteX34" fmla="*/ 1299 w 10000"/>
              <a:gd name="connsiteY34" fmla="*/ 5068 h 10000"/>
              <a:gd name="connsiteX35" fmla="*/ 1299 w 10000"/>
              <a:gd name="connsiteY35" fmla="*/ 5339 h 10000"/>
              <a:gd name="connsiteX36" fmla="*/ 1299 w 10000"/>
              <a:gd name="connsiteY36" fmla="*/ 5339 h 10000"/>
              <a:gd name="connsiteX37" fmla="*/ 1332 w 10000"/>
              <a:gd name="connsiteY37" fmla="*/ 5339 h 10000"/>
              <a:gd name="connsiteX38" fmla="*/ 1332 w 10000"/>
              <a:gd name="connsiteY38" fmla="*/ 5610 h 10000"/>
              <a:gd name="connsiteX39" fmla="*/ 1332 w 10000"/>
              <a:gd name="connsiteY39" fmla="*/ 5610 h 10000"/>
              <a:gd name="connsiteX40" fmla="*/ 1471 w 10000"/>
              <a:gd name="connsiteY40" fmla="*/ 5610 h 10000"/>
              <a:gd name="connsiteX41" fmla="*/ 1471 w 10000"/>
              <a:gd name="connsiteY41" fmla="*/ 5881 h 10000"/>
              <a:gd name="connsiteX42" fmla="*/ 1471 w 10000"/>
              <a:gd name="connsiteY42" fmla="*/ 5881 h 10000"/>
              <a:gd name="connsiteX43" fmla="*/ 1748 w 10000"/>
              <a:gd name="connsiteY43" fmla="*/ 5881 h 10000"/>
              <a:gd name="connsiteX44" fmla="*/ 1748 w 10000"/>
              <a:gd name="connsiteY44" fmla="*/ 6152 h 10000"/>
              <a:gd name="connsiteX45" fmla="*/ 1748 w 10000"/>
              <a:gd name="connsiteY45" fmla="*/ 6152 h 10000"/>
              <a:gd name="connsiteX46" fmla="*/ 2018 w 10000"/>
              <a:gd name="connsiteY46" fmla="*/ 6152 h 10000"/>
              <a:gd name="connsiteX47" fmla="*/ 2018 w 10000"/>
              <a:gd name="connsiteY47" fmla="*/ 6423 h 10000"/>
              <a:gd name="connsiteX48" fmla="*/ 2018 w 10000"/>
              <a:gd name="connsiteY48" fmla="*/ 6423 h 10000"/>
              <a:gd name="connsiteX49" fmla="*/ 2092 w 10000"/>
              <a:gd name="connsiteY49" fmla="*/ 6423 h 10000"/>
              <a:gd name="connsiteX50" fmla="*/ 2092 w 10000"/>
              <a:gd name="connsiteY50" fmla="*/ 6694 h 10000"/>
              <a:gd name="connsiteX51" fmla="*/ 2092 w 10000"/>
              <a:gd name="connsiteY51" fmla="*/ 6694 h 10000"/>
              <a:gd name="connsiteX52" fmla="*/ 2157 w 10000"/>
              <a:gd name="connsiteY52" fmla="*/ 6694 h 10000"/>
              <a:gd name="connsiteX53" fmla="*/ 2157 w 10000"/>
              <a:gd name="connsiteY53" fmla="*/ 6965 h 10000"/>
              <a:gd name="connsiteX54" fmla="*/ 2157 w 10000"/>
              <a:gd name="connsiteY54" fmla="*/ 6965 h 10000"/>
              <a:gd name="connsiteX55" fmla="*/ 2181 w 10000"/>
              <a:gd name="connsiteY55" fmla="*/ 6965 h 10000"/>
              <a:gd name="connsiteX56" fmla="*/ 2181 w 10000"/>
              <a:gd name="connsiteY56" fmla="*/ 7507 h 10000"/>
              <a:gd name="connsiteX57" fmla="*/ 2181 w 10000"/>
              <a:gd name="connsiteY57" fmla="*/ 7507 h 10000"/>
              <a:gd name="connsiteX58" fmla="*/ 2214 w 10000"/>
              <a:gd name="connsiteY58" fmla="*/ 7507 h 10000"/>
              <a:gd name="connsiteX59" fmla="*/ 2214 w 10000"/>
              <a:gd name="connsiteY59" fmla="*/ 7778 h 10000"/>
              <a:gd name="connsiteX60" fmla="*/ 2214 w 10000"/>
              <a:gd name="connsiteY60" fmla="*/ 7778 h 10000"/>
              <a:gd name="connsiteX61" fmla="*/ 2467 w 10000"/>
              <a:gd name="connsiteY61" fmla="*/ 7778 h 10000"/>
              <a:gd name="connsiteX62" fmla="*/ 2467 w 10000"/>
              <a:gd name="connsiteY62" fmla="*/ 8076 h 10000"/>
              <a:gd name="connsiteX63" fmla="*/ 2467 w 10000"/>
              <a:gd name="connsiteY63" fmla="*/ 8076 h 10000"/>
              <a:gd name="connsiteX64" fmla="*/ 2729 w 10000"/>
              <a:gd name="connsiteY64" fmla="*/ 8076 h 10000"/>
              <a:gd name="connsiteX65" fmla="*/ 2729 w 10000"/>
              <a:gd name="connsiteY65" fmla="*/ 8374 h 10000"/>
              <a:gd name="connsiteX66" fmla="*/ 2729 w 10000"/>
              <a:gd name="connsiteY66" fmla="*/ 8374 h 10000"/>
              <a:gd name="connsiteX67" fmla="*/ 3056 w 10000"/>
              <a:gd name="connsiteY67" fmla="*/ 8374 h 10000"/>
              <a:gd name="connsiteX68" fmla="*/ 3056 w 10000"/>
              <a:gd name="connsiteY68" fmla="*/ 8672 h 10000"/>
              <a:gd name="connsiteX69" fmla="*/ 3056 w 10000"/>
              <a:gd name="connsiteY69" fmla="*/ 8672 h 10000"/>
              <a:gd name="connsiteX70" fmla="*/ 3350 w 10000"/>
              <a:gd name="connsiteY70" fmla="*/ 8672 h 10000"/>
              <a:gd name="connsiteX71" fmla="*/ 3350 w 10000"/>
              <a:gd name="connsiteY71" fmla="*/ 8943 h 10000"/>
              <a:gd name="connsiteX72" fmla="*/ 3350 w 10000"/>
              <a:gd name="connsiteY72" fmla="*/ 8943 h 10000"/>
              <a:gd name="connsiteX73" fmla="*/ 3595 w 10000"/>
              <a:gd name="connsiteY73" fmla="*/ 8943 h 10000"/>
              <a:gd name="connsiteX74" fmla="*/ 3595 w 10000"/>
              <a:gd name="connsiteY74" fmla="*/ 9241 h 10000"/>
              <a:gd name="connsiteX75" fmla="*/ 3595 w 10000"/>
              <a:gd name="connsiteY75" fmla="*/ 9241 h 10000"/>
              <a:gd name="connsiteX76" fmla="*/ 5662 w 10000"/>
              <a:gd name="connsiteY76" fmla="*/ 9241 h 10000"/>
              <a:gd name="connsiteX77" fmla="*/ 5662 w 10000"/>
              <a:gd name="connsiteY77" fmla="*/ 10000 h 10000"/>
              <a:gd name="connsiteX78" fmla="*/ 5662 w 10000"/>
              <a:gd name="connsiteY78" fmla="*/ 10000 h 10000"/>
              <a:gd name="connsiteX79" fmla="*/ 10000 w 10000"/>
              <a:gd name="connsiteY79" fmla="*/ 10000 h 10000"/>
              <a:gd name="connsiteX0" fmla="*/ 0 w 5773"/>
              <a:gd name="connsiteY0" fmla="*/ 0 h 10000"/>
              <a:gd name="connsiteX1" fmla="*/ 204 w 5773"/>
              <a:gd name="connsiteY1" fmla="*/ 0 h 10000"/>
              <a:gd name="connsiteX2" fmla="*/ 204 w 5773"/>
              <a:gd name="connsiteY2" fmla="*/ 217 h 10000"/>
              <a:gd name="connsiteX3" fmla="*/ 204 w 5773"/>
              <a:gd name="connsiteY3" fmla="*/ 217 h 10000"/>
              <a:gd name="connsiteX4" fmla="*/ 229 w 5773"/>
              <a:gd name="connsiteY4" fmla="*/ 217 h 10000"/>
              <a:gd name="connsiteX5" fmla="*/ 229 w 5773"/>
              <a:gd name="connsiteY5" fmla="*/ 867 h 10000"/>
              <a:gd name="connsiteX6" fmla="*/ 229 w 5773"/>
              <a:gd name="connsiteY6" fmla="*/ 867 h 10000"/>
              <a:gd name="connsiteX7" fmla="*/ 368 w 5773"/>
              <a:gd name="connsiteY7" fmla="*/ 867 h 10000"/>
              <a:gd name="connsiteX8" fmla="*/ 368 w 5773"/>
              <a:gd name="connsiteY8" fmla="*/ 1111 h 10000"/>
              <a:gd name="connsiteX9" fmla="*/ 368 w 5773"/>
              <a:gd name="connsiteY9" fmla="*/ 1111 h 10000"/>
              <a:gd name="connsiteX10" fmla="*/ 433 w 5773"/>
              <a:gd name="connsiteY10" fmla="*/ 1111 h 10000"/>
              <a:gd name="connsiteX11" fmla="*/ 433 w 5773"/>
              <a:gd name="connsiteY11" fmla="*/ 1328 h 10000"/>
              <a:gd name="connsiteX12" fmla="*/ 433 w 5773"/>
              <a:gd name="connsiteY12" fmla="*/ 1328 h 10000"/>
              <a:gd name="connsiteX13" fmla="*/ 449 w 5773"/>
              <a:gd name="connsiteY13" fmla="*/ 1328 h 10000"/>
              <a:gd name="connsiteX14" fmla="*/ 449 w 5773"/>
              <a:gd name="connsiteY14" fmla="*/ 3577 h 10000"/>
              <a:gd name="connsiteX15" fmla="*/ 449 w 5773"/>
              <a:gd name="connsiteY15" fmla="*/ 3577 h 10000"/>
              <a:gd name="connsiteX16" fmla="*/ 466 w 5773"/>
              <a:gd name="connsiteY16" fmla="*/ 3577 h 10000"/>
              <a:gd name="connsiteX17" fmla="*/ 466 w 5773"/>
              <a:gd name="connsiteY17" fmla="*/ 3794 h 10000"/>
              <a:gd name="connsiteX18" fmla="*/ 466 w 5773"/>
              <a:gd name="connsiteY18" fmla="*/ 3794 h 10000"/>
              <a:gd name="connsiteX19" fmla="*/ 850 w 5773"/>
              <a:gd name="connsiteY19" fmla="*/ 3794 h 10000"/>
              <a:gd name="connsiteX20" fmla="*/ 850 w 5773"/>
              <a:gd name="connsiteY20" fmla="*/ 4038 h 10000"/>
              <a:gd name="connsiteX21" fmla="*/ 850 w 5773"/>
              <a:gd name="connsiteY21" fmla="*/ 4038 h 10000"/>
              <a:gd name="connsiteX22" fmla="*/ 866 w 5773"/>
              <a:gd name="connsiteY22" fmla="*/ 4038 h 10000"/>
              <a:gd name="connsiteX23" fmla="*/ 866 w 5773"/>
              <a:gd name="connsiteY23" fmla="*/ 4282 h 10000"/>
              <a:gd name="connsiteX24" fmla="*/ 866 w 5773"/>
              <a:gd name="connsiteY24" fmla="*/ 4282 h 10000"/>
              <a:gd name="connsiteX25" fmla="*/ 882 w 5773"/>
              <a:gd name="connsiteY25" fmla="*/ 4282 h 10000"/>
              <a:gd name="connsiteX26" fmla="*/ 882 w 5773"/>
              <a:gd name="connsiteY26" fmla="*/ 4526 h 10000"/>
              <a:gd name="connsiteX27" fmla="*/ 882 w 5773"/>
              <a:gd name="connsiteY27" fmla="*/ 4526 h 10000"/>
              <a:gd name="connsiteX28" fmla="*/ 899 w 5773"/>
              <a:gd name="connsiteY28" fmla="*/ 4526 h 10000"/>
              <a:gd name="connsiteX29" fmla="*/ 899 w 5773"/>
              <a:gd name="connsiteY29" fmla="*/ 4797 h 10000"/>
              <a:gd name="connsiteX30" fmla="*/ 899 w 5773"/>
              <a:gd name="connsiteY30" fmla="*/ 4797 h 10000"/>
              <a:gd name="connsiteX31" fmla="*/ 1103 w 5773"/>
              <a:gd name="connsiteY31" fmla="*/ 4797 h 10000"/>
              <a:gd name="connsiteX32" fmla="*/ 1103 w 5773"/>
              <a:gd name="connsiteY32" fmla="*/ 5068 h 10000"/>
              <a:gd name="connsiteX33" fmla="*/ 1103 w 5773"/>
              <a:gd name="connsiteY33" fmla="*/ 5068 h 10000"/>
              <a:gd name="connsiteX34" fmla="*/ 1299 w 5773"/>
              <a:gd name="connsiteY34" fmla="*/ 5068 h 10000"/>
              <a:gd name="connsiteX35" fmla="*/ 1299 w 5773"/>
              <a:gd name="connsiteY35" fmla="*/ 5339 h 10000"/>
              <a:gd name="connsiteX36" fmla="*/ 1299 w 5773"/>
              <a:gd name="connsiteY36" fmla="*/ 5339 h 10000"/>
              <a:gd name="connsiteX37" fmla="*/ 1332 w 5773"/>
              <a:gd name="connsiteY37" fmla="*/ 5339 h 10000"/>
              <a:gd name="connsiteX38" fmla="*/ 1332 w 5773"/>
              <a:gd name="connsiteY38" fmla="*/ 5610 h 10000"/>
              <a:gd name="connsiteX39" fmla="*/ 1332 w 5773"/>
              <a:gd name="connsiteY39" fmla="*/ 5610 h 10000"/>
              <a:gd name="connsiteX40" fmla="*/ 1471 w 5773"/>
              <a:gd name="connsiteY40" fmla="*/ 5610 h 10000"/>
              <a:gd name="connsiteX41" fmla="*/ 1471 w 5773"/>
              <a:gd name="connsiteY41" fmla="*/ 5881 h 10000"/>
              <a:gd name="connsiteX42" fmla="*/ 1471 w 5773"/>
              <a:gd name="connsiteY42" fmla="*/ 5881 h 10000"/>
              <a:gd name="connsiteX43" fmla="*/ 1748 w 5773"/>
              <a:gd name="connsiteY43" fmla="*/ 5881 h 10000"/>
              <a:gd name="connsiteX44" fmla="*/ 1748 w 5773"/>
              <a:gd name="connsiteY44" fmla="*/ 6152 h 10000"/>
              <a:gd name="connsiteX45" fmla="*/ 1748 w 5773"/>
              <a:gd name="connsiteY45" fmla="*/ 6152 h 10000"/>
              <a:gd name="connsiteX46" fmla="*/ 2018 w 5773"/>
              <a:gd name="connsiteY46" fmla="*/ 6152 h 10000"/>
              <a:gd name="connsiteX47" fmla="*/ 2018 w 5773"/>
              <a:gd name="connsiteY47" fmla="*/ 6423 h 10000"/>
              <a:gd name="connsiteX48" fmla="*/ 2018 w 5773"/>
              <a:gd name="connsiteY48" fmla="*/ 6423 h 10000"/>
              <a:gd name="connsiteX49" fmla="*/ 2092 w 5773"/>
              <a:gd name="connsiteY49" fmla="*/ 6423 h 10000"/>
              <a:gd name="connsiteX50" fmla="*/ 2092 w 5773"/>
              <a:gd name="connsiteY50" fmla="*/ 6694 h 10000"/>
              <a:gd name="connsiteX51" fmla="*/ 2092 w 5773"/>
              <a:gd name="connsiteY51" fmla="*/ 6694 h 10000"/>
              <a:gd name="connsiteX52" fmla="*/ 2157 w 5773"/>
              <a:gd name="connsiteY52" fmla="*/ 6694 h 10000"/>
              <a:gd name="connsiteX53" fmla="*/ 2157 w 5773"/>
              <a:gd name="connsiteY53" fmla="*/ 6965 h 10000"/>
              <a:gd name="connsiteX54" fmla="*/ 2157 w 5773"/>
              <a:gd name="connsiteY54" fmla="*/ 6965 h 10000"/>
              <a:gd name="connsiteX55" fmla="*/ 2181 w 5773"/>
              <a:gd name="connsiteY55" fmla="*/ 6965 h 10000"/>
              <a:gd name="connsiteX56" fmla="*/ 2181 w 5773"/>
              <a:gd name="connsiteY56" fmla="*/ 7507 h 10000"/>
              <a:gd name="connsiteX57" fmla="*/ 2181 w 5773"/>
              <a:gd name="connsiteY57" fmla="*/ 7507 h 10000"/>
              <a:gd name="connsiteX58" fmla="*/ 2214 w 5773"/>
              <a:gd name="connsiteY58" fmla="*/ 7507 h 10000"/>
              <a:gd name="connsiteX59" fmla="*/ 2214 w 5773"/>
              <a:gd name="connsiteY59" fmla="*/ 7778 h 10000"/>
              <a:gd name="connsiteX60" fmla="*/ 2214 w 5773"/>
              <a:gd name="connsiteY60" fmla="*/ 7778 h 10000"/>
              <a:gd name="connsiteX61" fmla="*/ 2467 w 5773"/>
              <a:gd name="connsiteY61" fmla="*/ 7778 h 10000"/>
              <a:gd name="connsiteX62" fmla="*/ 2467 w 5773"/>
              <a:gd name="connsiteY62" fmla="*/ 8076 h 10000"/>
              <a:gd name="connsiteX63" fmla="*/ 2467 w 5773"/>
              <a:gd name="connsiteY63" fmla="*/ 8076 h 10000"/>
              <a:gd name="connsiteX64" fmla="*/ 2729 w 5773"/>
              <a:gd name="connsiteY64" fmla="*/ 8076 h 10000"/>
              <a:gd name="connsiteX65" fmla="*/ 2729 w 5773"/>
              <a:gd name="connsiteY65" fmla="*/ 8374 h 10000"/>
              <a:gd name="connsiteX66" fmla="*/ 2729 w 5773"/>
              <a:gd name="connsiteY66" fmla="*/ 8374 h 10000"/>
              <a:gd name="connsiteX67" fmla="*/ 3056 w 5773"/>
              <a:gd name="connsiteY67" fmla="*/ 8374 h 10000"/>
              <a:gd name="connsiteX68" fmla="*/ 3056 w 5773"/>
              <a:gd name="connsiteY68" fmla="*/ 8672 h 10000"/>
              <a:gd name="connsiteX69" fmla="*/ 3056 w 5773"/>
              <a:gd name="connsiteY69" fmla="*/ 8672 h 10000"/>
              <a:gd name="connsiteX70" fmla="*/ 3350 w 5773"/>
              <a:gd name="connsiteY70" fmla="*/ 8672 h 10000"/>
              <a:gd name="connsiteX71" fmla="*/ 3350 w 5773"/>
              <a:gd name="connsiteY71" fmla="*/ 8943 h 10000"/>
              <a:gd name="connsiteX72" fmla="*/ 3350 w 5773"/>
              <a:gd name="connsiteY72" fmla="*/ 8943 h 10000"/>
              <a:gd name="connsiteX73" fmla="*/ 3595 w 5773"/>
              <a:gd name="connsiteY73" fmla="*/ 8943 h 10000"/>
              <a:gd name="connsiteX74" fmla="*/ 3595 w 5773"/>
              <a:gd name="connsiteY74" fmla="*/ 9241 h 10000"/>
              <a:gd name="connsiteX75" fmla="*/ 3595 w 5773"/>
              <a:gd name="connsiteY75" fmla="*/ 9241 h 10000"/>
              <a:gd name="connsiteX76" fmla="*/ 5662 w 5773"/>
              <a:gd name="connsiteY76" fmla="*/ 9241 h 10000"/>
              <a:gd name="connsiteX77" fmla="*/ 5662 w 5773"/>
              <a:gd name="connsiteY77" fmla="*/ 10000 h 10000"/>
              <a:gd name="connsiteX78" fmla="*/ 5662 w 5773"/>
              <a:gd name="connsiteY78" fmla="*/ 10000 h 10000"/>
              <a:gd name="connsiteX79" fmla="*/ 5773 w 5773"/>
              <a:gd name="connsiteY79" fmla="*/ 10000 h 10000"/>
              <a:gd name="connsiteX0" fmla="*/ 0 w 9947"/>
              <a:gd name="connsiteY0" fmla="*/ 0 h 10007"/>
              <a:gd name="connsiteX1" fmla="*/ 353 w 9947"/>
              <a:gd name="connsiteY1" fmla="*/ 0 h 10007"/>
              <a:gd name="connsiteX2" fmla="*/ 353 w 9947"/>
              <a:gd name="connsiteY2" fmla="*/ 217 h 10007"/>
              <a:gd name="connsiteX3" fmla="*/ 353 w 9947"/>
              <a:gd name="connsiteY3" fmla="*/ 217 h 10007"/>
              <a:gd name="connsiteX4" fmla="*/ 397 w 9947"/>
              <a:gd name="connsiteY4" fmla="*/ 217 h 10007"/>
              <a:gd name="connsiteX5" fmla="*/ 397 w 9947"/>
              <a:gd name="connsiteY5" fmla="*/ 867 h 10007"/>
              <a:gd name="connsiteX6" fmla="*/ 397 w 9947"/>
              <a:gd name="connsiteY6" fmla="*/ 867 h 10007"/>
              <a:gd name="connsiteX7" fmla="*/ 637 w 9947"/>
              <a:gd name="connsiteY7" fmla="*/ 867 h 10007"/>
              <a:gd name="connsiteX8" fmla="*/ 637 w 9947"/>
              <a:gd name="connsiteY8" fmla="*/ 1111 h 10007"/>
              <a:gd name="connsiteX9" fmla="*/ 637 w 9947"/>
              <a:gd name="connsiteY9" fmla="*/ 1111 h 10007"/>
              <a:gd name="connsiteX10" fmla="*/ 750 w 9947"/>
              <a:gd name="connsiteY10" fmla="*/ 1111 h 10007"/>
              <a:gd name="connsiteX11" fmla="*/ 750 w 9947"/>
              <a:gd name="connsiteY11" fmla="*/ 1328 h 10007"/>
              <a:gd name="connsiteX12" fmla="*/ 750 w 9947"/>
              <a:gd name="connsiteY12" fmla="*/ 1328 h 10007"/>
              <a:gd name="connsiteX13" fmla="*/ 778 w 9947"/>
              <a:gd name="connsiteY13" fmla="*/ 1328 h 10007"/>
              <a:gd name="connsiteX14" fmla="*/ 778 w 9947"/>
              <a:gd name="connsiteY14" fmla="*/ 3577 h 10007"/>
              <a:gd name="connsiteX15" fmla="*/ 778 w 9947"/>
              <a:gd name="connsiteY15" fmla="*/ 3577 h 10007"/>
              <a:gd name="connsiteX16" fmla="*/ 807 w 9947"/>
              <a:gd name="connsiteY16" fmla="*/ 3577 h 10007"/>
              <a:gd name="connsiteX17" fmla="*/ 807 w 9947"/>
              <a:gd name="connsiteY17" fmla="*/ 3794 h 10007"/>
              <a:gd name="connsiteX18" fmla="*/ 807 w 9947"/>
              <a:gd name="connsiteY18" fmla="*/ 3794 h 10007"/>
              <a:gd name="connsiteX19" fmla="*/ 1472 w 9947"/>
              <a:gd name="connsiteY19" fmla="*/ 3794 h 10007"/>
              <a:gd name="connsiteX20" fmla="*/ 1472 w 9947"/>
              <a:gd name="connsiteY20" fmla="*/ 4038 h 10007"/>
              <a:gd name="connsiteX21" fmla="*/ 1472 w 9947"/>
              <a:gd name="connsiteY21" fmla="*/ 4038 h 10007"/>
              <a:gd name="connsiteX22" fmla="*/ 1500 w 9947"/>
              <a:gd name="connsiteY22" fmla="*/ 4038 h 10007"/>
              <a:gd name="connsiteX23" fmla="*/ 1500 w 9947"/>
              <a:gd name="connsiteY23" fmla="*/ 4282 h 10007"/>
              <a:gd name="connsiteX24" fmla="*/ 1500 w 9947"/>
              <a:gd name="connsiteY24" fmla="*/ 4282 h 10007"/>
              <a:gd name="connsiteX25" fmla="*/ 1528 w 9947"/>
              <a:gd name="connsiteY25" fmla="*/ 4282 h 10007"/>
              <a:gd name="connsiteX26" fmla="*/ 1528 w 9947"/>
              <a:gd name="connsiteY26" fmla="*/ 4526 h 10007"/>
              <a:gd name="connsiteX27" fmla="*/ 1528 w 9947"/>
              <a:gd name="connsiteY27" fmla="*/ 4526 h 10007"/>
              <a:gd name="connsiteX28" fmla="*/ 1557 w 9947"/>
              <a:gd name="connsiteY28" fmla="*/ 4526 h 10007"/>
              <a:gd name="connsiteX29" fmla="*/ 1557 w 9947"/>
              <a:gd name="connsiteY29" fmla="*/ 4797 h 10007"/>
              <a:gd name="connsiteX30" fmla="*/ 1557 w 9947"/>
              <a:gd name="connsiteY30" fmla="*/ 4797 h 10007"/>
              <a:gd name="connsiteX31" fmla="*/ 1911 w 9947"/>
              <a:gd name="connsiteY31" fmla="*/ 4797 h 10007"/>
              <a:gd name="connsiteX32" fmla="*/ 1911 w 9947"/>
              <a:gd name="connsiteY32" fmla="*/ 5068 h 10007"/>
              <a:gd name="connsiteX33" fmla="*/ 1911 w 9947"/>
              <a:gd name="connsiteY33" fmla="*/ 5068 h 10007"/>
              <a:gd name="connsiteX34" fmla="*/ 2250 w 9947"/>
              <a:gd name="connsiteY34" fmla="*/ 5068 h 10007"/>
              <a:gd name="connsiteX35" fmla="*/ 2250 w 9947"/>
              <a:gd name="connsiteY35" fmla="*/ 5339 h 10007"/>
              <a:gd name="connsiteX36" fmla="*/ 2250 w 9947"/>
              <a:gd name="connsiteY36" fmla="*/ 5339 h 10007"/>
              <a:gd name="connsiteX37" fmla="*/ 2307 w 9947"/>
              <a:gd name="connsiteY37" fmla="*/ 5339 h 10007"/>
              <a:gd name="connsiteX38" fmla="*/ 2307 w 9947"/>
              <a:gd name="connsiteY38" fmla="*/ 5610 h 10007"/>
              <a:gd name="connsiteX39" fmla="*/ 2307 w 9947"/>
              <a:gd name="connsiteY39" fmla="*/ 5610 h 10007"/>
              <a:gd name="connsiteX40" fmla="*/ 2548 w 9947"/>
              <a:gd name="connsiteY40" fmla="*/ 5610 h 10007"/>
              <a:gd name="connsiteX41" fmla="*/ 2548 w 9947"/>
              <a:gd name="connsiteY41" fmla="*/ 5881 h 10007"/>
              <a:gd name="connsiteX42" fmla="*/ 2548 w 9947"/>
              <a:gd name="connsiteY42" fmla="*/ 5881 h 10007"/>
              <a:gd name="connsiteX43" fmla="*/ 3028 w 9947"/>
              <a:gd name="connsiteY43" fmla="*/ 5881 h 10007"/>
              <a:gd name="connsiteX44" fmla="*/ 3028 w 9947"/>
              <a:gd name="connsiteY44" fmla="*/ 6152 h 10007"/>
              <a:gd name="connsiteX45" fmla="*/ 3028 w 9947"/>
              <a:gd name="connsiteY45" fmla="*/ 6152 h 10007"/>
              <a:gd name="connsiteX46" fmla="*/ 3496 w 9947"/>
              <a:gd name="connsiteY46" fmla="*/ 6152 h 10007"/>
              <a:gd name="connsiteX47" fmla="*/ 3496 w 9947"/>
              <a:gd name="connsiteY47" fmla="*/ 6423 h 10007"/>
              <a:gd name="connsiteX48" fmla="*/ 3496 w 9947"/>
              <a:gd name="connsiteY48" fmla="*/ 6423 h 10007"/>
              <a:gd name="connsiteX49" fmla="*/ 3624 w 9947"/>
              <a:gd name="connsiteY49" fmla="*/ 6423 h 10007"/>
              <a:gd name="connsiteX50" fmla="*/ 3624 w 9947"/>
              <a:gd name="connsiteY50" fmla="*/ 6694 h 10007"/>
              <a:gd name="connsiteX51" fmla="*/ 3624 w 9947"/>
              <a:gd name="connsiteY51" fmla="*/ 6694 h 10007"/>
              <a:gd name="connsiteX52" fmla="*/ 3736 w 9947"/>
              <a:gd name="connsiteY52" fmla="*/ 6694 h 10007"/>
              <a:gd name="connsiteX53" fmla="*/ 3736 w 9947"/>
              <a:gd name="connsiteY53" fmla="*/ 6965 h 10007"/>
              <a:gd name="connsiteX54" fmla="*/ 3736 w 9947"/>
              <a:gd name="connsiteY54" fmla="*/ 6965 h 10007"/>
              <a:gd name="connsiteX55" fmla="*/ 3778 w 9947"/>
              <a:gd name="connsiteY55" fmla="*/ 6965 h 10007"/>
              <a:gd name="connsiteX56" fmla="*/ 3778 w 9947"/>
              <a:gd name="connsiteY56" fmla="*/ 7507 h 10007"/>
              <a:gd name="connsiteX57" fmla="*/ 3778 w 9947"/>
              <a:gd name="connsiteY57" fmla="*/ 7507 h 10007"/>
              <a:gd name="connsiteX58" fmla="*/ 3835 w 9947"/>
              <a:gd name="connsiteY58" fmla="*/ 7507 h 10007"/>
              <a:gd name="connsiteX59" fmla="*/ 3835 w 9947"/>
              <a:gd name="connsiteY59" fmla="*/ 7778 h 10007"/>
              <a:gd name="connsiteX60" fmla="*/ 3835 w 9947"/>
              <a:gd name="connsiteY60" fmla="*/ 7778 h 10007"/>
              <a:gd name="connsiteX61" fmla="*/ 4273 w 9947"/>
              <a:gd name="connsiteY61" fmla="*/ 7778 h 10007"/>
              <a:gd name="connsiteX62" fmla="*/ 4273 w 9947"/>
              <a:gd name="connsiteY62" fmla="*/ 8076 h 10007"/>
              <a:gd name="connsiteX63" fmla="*/ 4273 w 9947"/>
              <a:gd name="connsiteY63" fmla="*/ 8076 h 10007"/>
              <a:gd name="connsiteX64" fmla="*/ 4727 w 9947"/>
              <a:gd name="connsiteY64" fmla="*/ 8076 h 10007"/>
              <a:gd name="connsiteX65" fmla="*/ 4727 w 9947"/>
              <a:gd name="connsiteY65" fmla="*/ 8374 h 10007"/>
              <a:gd name="connsiteX66" fmla="*/ 4727 w 9947"/>
              <a:gd name="connsiteY66" fmla="*/ 8374 h 10007"/>
              <a:gd name="connsiteX67" fmla="*/ 5294 w 9947"/>
              <a:gd name="connsiteY67" fmla="*/ 8374 h 10007"/>
              <a:gd name="connsiteX68" fmla="*/ 5294 w 9947"/>
              <a:gd name="connsiteY68" fmla="*/ 8672 h 10007"/>
              <a:gd name="connsiteX69" fmla="*/ 5294 w 9947"/>
              <a:gd name="connsiteY69" fmla="*/ 8672 h 10007"/>
              <a:gd name="connsiteX70" fmla="*/ 5803 w 9947"/>
              <a:gd name="connsiteY70" fmla="*/ 8672 h 10007"/>
              <a:gd name="connsiteX71" fmla="*/ 5803 w 9947"/>
              <a:gd name="connsiteY71" fmla="*/ 8943 h 10007"/>
              <a:gd name="connsiteX72" fmla="*/ 5803 w 9947"/>
              <a:gd name="connsiteY72" fmla="*/ 8943 h 10007"/>
              <a:gd name="connsiteX73" fmla="*/ 6227 w 9947"/>
              <a:gd name="connsiteY73" fmla="*/ 8943 h 10007"/>
              <a:gd name="connsiteX74" fmla="*/ 6227 w 9947"/>
              <a:gd name="connsiteY74" fmla="*/ 9241 h 10007"/>
              <a:gd name="connsiteX75" fmla="*/ 6227 w 9947"/>
              <a:gd name="connsiteY75" fmla="*/ 9241 h 10007"/>
              <a:gd name="connsiteX76" fmla="*/ 9808 w 9947"/>
              <a:gd name="connsiteY76" fmla="*/ 9241 h 10007"/>
              <a:gd name="connsiteX77" fmla="*/ 9808 w 9947"/>
              <a:gd name="connsiteY77" fmla="*/ 10000 h 10007"/>
              <a:gd name="connsiteX78" fmla="*/ 9808 w 9947"/>
              <a:gd name="connsiteY78" fmla="*/ 10000 h 10007"/>
              <a:gd name="connsiteX79" fmla="*/ 9947 w 9947"/>
              <a:gd name="connsiteY79" fmla="*/ 10007 h 10007"/>
              <a:gd name="connsiteX0" fmla="*/ 0 w 10000"/>
              <a:gd name="connsiteY0" fmla="*/ 0 h 9993"/>
              <a:gd name="connsiteX1" fmla="*/ 355 w 10000"/>
              <a:gd name="connsiteY1" fmla="*/ 0 h 9993"/>
              <a:gd name="connsiteX2" fmla="*/ 355 w 10000"/>
              <a:gd name="connsiteY2" fmla="*/ 217 h 9993"/>
              <a:gd name="connsiteX3" fmla="*/ 355 w 10000"/>
              <a:gd name="connsiteY3" fmla="*/ 217 h 9993"/>
              <a:gd name="connsiteX4" fmla="*/ 399 w 10000"/>
              <a:gd name="connsiteY4" fmla="*/ 217 h 9993"/>
              <a:gd name="connsiteX5" fmla="*/ 399 w 10000"/>
              <a:gd name="connsiteY5" fmla="*/ 866 h 9993"/>
              <a:gd name="connsiteX6" fmla="*/ 399 w 10000"/>
              <a:gd name="connsiteY6" fmla="*/ 866 h 9993"/>
              <a:gd name="connsiteX7" fmla="*/ 640 w 10000"/>
              <a:gd name="connsiteY7" fmla="*/ 866 h 9993"/>
              <a:gd name="connsiteX8" fmla="*/ 640 w 10000"/>
              <a:gd name="connsiteY8" fmla="*/ 1110 h 9993"/>
              <a:gd name="connsiteX9" fmla="*/ 640 w 10000"/>
              <a:gd name="connsiteY9" fmla="*/ 1110 h 9993"/>
              <a:gd name="connsiteX10" fmla="*/ 754 w 10000"/>
              <a:gd name="connsiteY10" fmla="*/ 1110 h 9993"/>
              <a:gd name="connsiteX11" fmla="*/ 754 w 10000"/>
              <a:gd name="connsiteY11" fmla="*/ 1327 h 9993"/>
              <a:gd name="connsiteX12" fmla="*/ 754 w 10000"/>
              <a:gd name="connsiteY12" fmla="*/ 1327 h 9993"/>
              <a:gd name="connsiteX13" fmla="*/ 782 w 10000"/>
              <a:gd name="connsiteY13" fmla="*/ 1327 h 9993"/>
              <a:gd name="connsiteX14" fmla="*/ 782 w 10000"/>
              <a:gd name="connsiteY14" fmla="*/ 3574 h 9993"/>
              <a:gd name="connsiteX15" fmla="*/ 782 w 10000"/>
              <a:gd name="connsiteY15" fmla="*/ 3574 h 9993"/>
              <a:gd name="connsiteX16" fmla="*/ 811 w 10000"/>
              <a:gd name="connsiteY16" fmla="*/ 3574 h 9993"/>
              <a:gd name="connsiteX17" fmla="*/ 811 w 10000"/>
              <a:gd name="connsiteY17" fmla="*/ 3791 h 9993"/>
              <a:gd name="connsiteX18" fmla="*/ 811 w 10000"/>
              <a:gd name="connsiteY18" fmla="*/ 3791 h 9993"/>
              <a:gd name="connsiteX19" fmla="*/ 1480 w 10000"/>
              <a:gd name="connsiteY19" fmla="*/ 3791 h 9993"/>
              <a:gd name="connsiteX20" fmla="*/ 1480 w 10000"/>
              <a:gd name="connsiteY20" fmla="*/ 4035 h 9993"/>
              <a:gd name="connsiteX21" fmla="*/ 1480 w 10000"/>
              <a:gd name="connsiteY21" fmla="*/ 4035 h 9993"/>
              <a:gd name="connsiteX22" fmla="*/ 1508 w 10000"/>
              <a:gd name="connsiteY22" fmla="*/ 4035 h 9993"/>
              <a:gd name="connsiteX23" fmla="*/ 1508 w 10000"/>
              <a:gd name="connsiteY23" fmla="*/ 4279 h 9993"/>
              <a:gd name="connsiteX24" fmla="*/ 1508 w 10000"/>
              <a:gd name="connsiteY24" fmla="*/ 4279 h 9993"/>
              <a:gd name="connsiteX25" fmla="*/ 1536 w 10000"/>
              <a:gd name="connsiteY25" fmla="*/ 4279 h 9993"/>
              <a:gd name="connsiteX26" fmla="*/ 1536 w 10000"/>
              <a:gd name="connsiteY26" fmla="*/ 4523 h 9993"/>
              <a:gd name="connsiteX27" fmla="*/ 1536 w 10000"/>
              <a:gd name="connsiteY27" fmla="*/ 4523 h 9993"/>
              <a:gd name="connsiteX28" fmla="*/ 1565 w 10000"/>
              <a:gd name="connsiteY28" fmla="*/ 4523 h 9993"/>
              <a:gd name="connsiteX29" fmla="*/ 1565 w 10000"/>
              <a:gd name="connsiteY29" fmla="*/ 4794 h 9993"/>
              <a:gd name="connsiteX30" fmla="*/ 1565 w 10000"/>
              <a:gd name="connsiteY30" fmla="*/ 4794 h 9993"/>
              <a:gd name="connsiteX31" fmla="*/ 1921 w 10000"/>
              <a:gd name="connsiteY31" fmla="*/ 4794 h 9993"/>
              <a:gd name="connsiteX32" fmla="*/ 1921 w 10000"/>
              <a:gd name="connsiteY32" fmla="*/ 5064 h 9993"/>
              <a:gd name="connsiteX33" fmla="*/ 1921 w 10000"/>
              <a:gd name="connsiteY33" fmla="*/ 5064 h 9993"/>
              <a:gd name="connsiteX34" fmla="*/ 2262 w 10000"/>
              <a:gd name="connsiteY34" fmla="*/ 5064 h 9993"/>
              <a:gd name="connsiteX35" fmla="*/ 2262 w 10000"/>
              <a:gd name="connsiteY35" fmla="*/ 5335 h 9993"/>
              <a:gd name="connsiteX36" fmla="*/ 2262 w 10000"/>
              <a:gd name="connsiteY36" fmla="*/ 5335 h 9993"/>
              <a:gd name="connsiteX37" fmla="*/ 2319 w 10000"/>
              <a:gd name="connsiteY37" fmla="*/ 5335 h 9993"/>
              <a:gd name="connsiteX38" fmla="*/ 2319 w 10000"/>
              <a:gd name="connsiteY38" fmla="*/ 5606 h 9993"/>
              <a:gd name="connsiteX39" fmla="*/ 2319 w 10000"/>
              <a:gd name="connsiteY39" fmla="*/ 5606 h 9993"/>
              <a:gd name="connsiteX40" fmla="*/ 2562 w 10000"/>
              <a:gd name="connsiteY40" fmla="*/ 5606 h 9993"/>
              <a:gd name="connsiteX41" fmla="*/ 2562 w 10000"/>
              <a:gd name="connsiteY41" fmla="*/ 5877 h 9993"/>
              <a:gd name="connsiteX42" fmla="*/ 2562 w 10000"/>
              <a:gd name="connsiteY42" fmla="*/ 5877 h 9993"/>
              <a:gd name="connsiteX43" fmla="*/ 3044 w 10000"/>
              <a:gd name="connsiteY43" fmla="*/ 5877 h 9993"/>
              <a:gd name="connsiteX44" fmla="*/ 3044 w 10000"/>
              <a:gd name="connsiteY44" fmla="*/ 6148 h 9993"/>
              <a:gd name="connsiteX45" fmla="*/ 3044 w 10000"/>
              <a:gd name="connsiteY45" fmla="*/ 6148 h 9993"/>
              <a:gd name="connsiteX46" fmla="*/ 3515 w 10000"/>
              <a:gd name="connsiteY46" fmla="*/ 6148 h 9993"/>
              <a:gd name="connsiteX47" fmla="*/ 3515 w 10000"/>
              <a:gd name="connsiteY47" fmla="*/ 6419 h 9993"/>
              <a:gd name="connsiteX48" fmla="*/ 3515 w 10000"/>
              <a:gd name="connsiteY48" fmla="*/ 6419 h 9993"/>
              <a:gd name="connsiteX49" fmla="*/ 3643 w 10000"/>
              <a:gd name="connsiteY49" fmla="*/ 6419 h 9993"/>
              <a:gd name="connsiteX50" fmla="*/ 3643 w 10000"/>
              <a:gd name="connsiteY50" fmla="*/ 6689 h 9993"/>
              <a:gd name="connsiteX51" fmla="*/ 3643 w 10000"/>
              <a:gd name="connsiteY51" fmla="*/ 6689 h 9993"/>
              <a:gd name="connsiteX52" fmla="*/ 3756 w 10000"/>
              <a:gd name="connsiteY52" fmla="*/ 6689 h 9993"/>
              <a:gd name="connsiteX53" fmla="*/ 3756 w 10000"/>
              <a:gd name="connsiteY53" fmla="*/ 6960 h 9993"/>
              <a:gd name="connsiteX54" fmla="*/ 3756 w 10000"/>
              <a:gd name="connsiteY54" fmla="*/ 6960 h 9993"/>
              <a:gd name="connsiteX55" fmla="*/ 3798 w 10000"/>
              <a:gd name="connsiteY55" fmla="*/ 6960 h 9993"/>
              <a:gd name="connsiteX56" fmla="*/ 3798 w 10000"/>
              <a:gd name="connsiteY56" fmla="*/ 7502 h 9993"/>
              <a:gd name="connsiteX57" fmla="*/ 3798 w 10000"/>
              <a:gd name="connsiteY57" fmla="*/ 7502 h 9993"/>
              <a:gd name="connsiteX58" fmla="*/ 3855 w 10000"/>
              <a:gd name="connsiteY58" fmla="*/ 7502 h 9993"/>
              <a:gd name="connsiteX59" fmla="*/ 3855 w 10000"/>
              <a:gd name="connsiteY59" fmla="*/ 7773 h 9993"/>
              <a:gd name="connsiteX60" fmla="*/ 3855 w 10000"/>
              <a:gd name="connsiteY60" fmla="*/ 7773 h 9993"/>
              <a:gd name="connsiteX61" fmla="*/ 4296 w 10000"/>
              <a:gd name="connsiteY61" fmla="*/ 7773 h 9993"/>
              <a:gd name="connsiteX62" fmla="*/ 4296 w 10000"/>
              <a:gd name="connsiteY62" fmla="*/ 8070 h 9993"/>
              <a:gd name="connsiteX63" fmla="*/ 4296 w 10000"/>
              <a:gd name="connsiteY63" fmla="*/ 8070 h 9993"/>
              <a:gd name="connsiteX64" fmla="*/ 4752 w 10000"/>
              <a:gd name="connsiteY64" fmla="*/ 8070 h 9993"/>
              <a:gd name="connsiteX65" fmla="*/ 4752 w 10000"/>
              <a:gd name="connsiteY65" fmla="*/ 8368 h 9993"/>
              <a:gd name="connsiteX66" fmla="*/ 4752 w 10000"/>
              <a:gd name="connsiteY66" fmla="*/ 8368 h 9993"/>
              <a:gd name="connsiteX67" fmla="*/ 5322 w 10000"/>
              <a:gd name="connsiteY67" fmla="*/ 8368 h 9993"/>
              <a:gd name="connsiteX68" fmla="*/ 5322 w 10000"/>
              <a:gd name="connsiteY68" fmla="*/ 8666 h 9993"/>
              <a:gd name="connsiteX69" fmla="*/ 5322 w 10000"/>
              <a:gd name="connsiteY69" fmla="*/ 8666 h 9993"/>
              <a:gd name="connsiteX70" fmla="*/ 5834 w 10000"/>
              <a:gd name="connsiteY70" fmla="*/ 8666 h 9993"/>
              <a:gd name="connsiteX71" fmla="*/ 5834 w 10000"/>
              <a:gd name="connsiteY71" fmla="*/ 8937 h 9993"/>
              <a:gd name="connsiteX72" fmla="*/ 5834 w 10000"/>
              <a:gd name="connsiteY72" fmla="*/ 8937 h 9993"/>
              <a:gd name="connsiteX73" fmla="*/ 6260 w 10000"/>
              <a:gd name="connsiteY73" fmla="*/ 8937 h 9993"/>
              <a:gd name="connsiteX74" fmla="*/ 6260 w 10000"/>
              <a:gd name="connsiteY74" fmla="*/ 9235 h 9993"/>
              <a:gd name="connsiteX75" fmla="*/ 6260 w 10000"/>
              <a:gd name="connsiteY75" fmla="*/ 9235 h 9993"/>
              <a:gd name="connsiteX76" fmla="*/ 9860 w 10000"/>
              <a:gd name="connsiteY76" fmla="*/ 9235 h 9993"/>
              <a:gd name="connsiteX77" fmla="*/ 9860 w 10000"/>
              <a:gd name="connsiteY77" fmla="*/ 9993 h 9993"/>
              <a:gd name="connsiteX78" fmla="*/ 9860 w 10000"/>
              <a:gd name="connsiteY78" fmla="*/ 9993 h 9993"/>
              <a:gd name="connsiteX79" fmla="*/ 10000 w 10000"/>
              <a:gd name="connsiteY79" fmla="*/ 9986 h 9993"/>
              <a:gd name="connsiteX0" fmla="*/ 0 w 10004"/>
              <a:gd name="connsiteY0" fmla="*/ 0 h 10013"/>
              <a:gd name="connsiteX1" fmla="*/ 355 w 10004"/>
              <a:gd name="connsiteY1" fmla="*/ 0 h 10013"/>
              <a:gd name="connsiteX2" fmla="*/ 355 w 10004"/>
              <a:gd name="connsiteY2" fmla="*/ 217 h 10013"/>
              <a:gd name="connsiteX3" fmla="*/ 355 w 10004"/>
              <a:gd name="connsiteY3" fmla="*/ 217 h 10013"/>
              <a:gd name="connsiteX4" fmla="*/ 399 w 10004"/>
              <a:gd name="connsiteY4" fmla="*/ 217 h 10013"/>
              <a:gd name="connsiteX5" fmla="*/ 399 w 10004"/>
              <a:gd name="connsiteY5" fmla="*/ 867 h 10013"/>
              <a:gd name="connsiteX6" fmla="*/ 399 w 10004"/>
              <a:gd name="connsiteY6" fmla="*/ 867 h 10013"/>
              <a:gd name="connsiteX7" fmla="*/ 640 w 10004"/>
              <a:gd name="connsiteY7" fmla="*/ 867 h 10013"/>
              <a:gd name="connsiteX8" fmla="*/ 640 w 10004"/>
              <a:gd name="connsiteY8" fmla="*/ 1111 h 10013"/>
              <a:gd name="connsiteX9" fmla="*/ 640 w 10004"/>
              <a:gd name="connsiteY9" fmla="*/ 1111 h 10013"/>
              <a:gd name="connsiteX10" fmla="*/ 754 w 10004"/>
              <a:gd name="connsiteY10" fmla="*/ 1111 h 10013"/>
              <a:gd name="connsiteX11" fmla="*/ 754 w 10004"/>
              <a:gd name="connsiteY11" fmla="*/ 1328 h 10013"/>
              <a:gd name="connsiteX12" fmla="*/ 754 w 10004"/>
              <a:gd name="connsiteY12" fmla="*/ 1328 h 10013"/>
              <a:gd name="connsiteX13" fmla="*/ 782 w 10004"/>
              <a:gd name="connsiteY13" fmla="*/ 1328 h 10013"/>
              <a:gd name="connsiteX14" fmla="*/ 782 w 10004"/>
              <a:gd name="connsiteY14" fmla="*/ 3577 h 10013"/>
              <a:gd name="connsiteX15" fmla="*/ 782 w 10004"/>
              <a:gd name="connsiteY15" fmla="*/ 3577 h 10013"/>
              <a:gd name="connsiteX16" fmla="*/ 811 w 10004"/>
              <a:gd name="connsiteY16" fmla="*/ 3577 h 10013"/>
              <a:gd name="connsiteX17" fmla="*/ 811 w 10004"/>
              <a:gd name="connsiteY17" fmla="*/ 3794 h 10013"/>
              <a:gd name="connsiteX18" fmla="*/ 811 w 10004"/>
              <a:gd name="connsiteY18" fmla="*/ 3794 h 10013"/>
              <a:gd name="connsiteX19" fmla="*/ 1480 w 10004"/>
              <a:gd name="connsiteY19" fmla="*/ 3794 h 10013"/>
              <a:gd name="connsiteX20" fmla="*/ 1480 w 10004"/>
              <a:gd name="connsiteY20" fmla="*/ 4038 h 10013"/>
              <a:gd name="connsiteX21" fmla="*/ 1480 w 10004"/>
              <a:gd name="connsiteY21" fmla="*/ 4038 h 10013"/>
              <a:gd name="connsiteX22" fmla="*/ 1508 w 10004"/>
              <a:gd name="connsiteY22" fmla="*/ 4038 h 10013"/>
              <a:gd name="connsiteX23" fmla="*/ 1508 w 10004"/>
              <a:gd name="connsiteY23" fmla="*/ 4282 h 10013"/>
              <a:gd name="connsiteX24" fmla="*/ 1508 w 10004"/>
              <a:gd name="connsiteY24" fmla="*/ 4282 h 10013"/>
              <a:gd name="connsiteX25" fmla="*/ 1536 w 10004"/>
              <a:gd name="connsiteY25" fmla="*/ 4282 h 10013"/>
              <a:gd name="connsiteX26" fmla="*/ 1536 w 10004"/>
              <a:gd name="connsiteY26" fmla="*/ 4526 h 10013"/>
              <a:gd name="connsiteX27" fmla="*/ 1536 w 10004"/>
              <a:gd name="connsiteY27" fmla="*/ 4526 h 10013"/>
              <a:gd name="connsiteX28" fmla="*/ 1565 w 10004"/>
              <a:gd name="connsiteY28" fmla="*/ 4526 h 10013"/>
              <a:gd name="connsiteX29" fmla="*/ 1565 w 10004"/>
              <a:gd name="connsiteY29" fmla="*/ 4797 h 10013"/>
              <a:gd name="connsiteX30" fmla="*/ 1565 w 10004"/>
              <a:gd name="connsiteY30" fmla="*/ 4797 h 10013"/>
              <a:gd name="connsiteX31" fmla="*/ 1921 w 10004"/>
              <a:gd name="connsiteY31" fmla="*/ 4797 h 10013"/>
              <a:gd name="connsiteX32" fmla="*/ 1921 w 10004"/>
              <a:gd name="connsiteY32" fmla="*/ 5068 h 10013"/>
              <a:gd name="connsiteX33" fmla="*/ 1921 w 10004"/>
              <a:gd name="connsiteY33" fmla="*/ 5068 h 10013"/>
              <a:gd name="connsiteX34" fmla="*/ 2262 w 10004"/>
              <a:gd name="connsiteY34" fmla="*/ 5068 h 10013"/>
              <a:gd name="connsiteX35" fmla="*/ 2262 w 10004"/>
              <a:gd name="connsiteY35" fmla="*/ 5339 h 10013"/>
              <a:gd name="connsiteX36" fmla="*/ 2262 w 10004"/>
              <a:gd name="connsiteY36" fmla="*/ 5339 h 10013"/>
              <a:gd name="connsiteX37" fmla="*/ 2319 w 10004"/>
              <a:gd name="connsiteY37" fmla="*/ 5339 h 10013"/>
              <a:gd name="connsiteX38" fmla="*/ 2319 w 10004"/>
              <a:gd name="connsiteY38" fmla="*/ 5610 h 10013"/>
              <a:gd name="connsiteX39" fmla="*/ 2319 w 10004"/>
              <a:gd name="connsiteY39" fmla="*/ 5610 h 10013"/>
              <a:gd name="connsiteX40" fmla="*/ 2562 w 10004"/>
              <a:gd name="connsiteY40" fmla="*/ 5610 h 10013"/>
              <a:gd name="connsiteX41" fmla="*/ 2562 w 10004"/>
              <a:gd name="connsiteY41" fmla="*/ 5881 h 10013"/>
              <a:gd name="connsiteX42" fmla="*/ 2562 w 10004"/>
              <a:gd name="connsiteY42" fmla="*/ 5881 h 10013"/>
              <a:gd name="connsiteX43" fmla="*/ 3044 w 10004"/>
              <a:gd name="connsiteY43" fmla="*/ 5881 h 10013"/>
              <a:gd name="connsiteX44" fmla="*/ 3044 w 10004"/>
              <a:gd name="connsiteY44" fmla="*/ 6152 h 10013"/>
              <a:gd name="connsiteX45" fmla="*/ 3044 w 10004"/>
              <a:gd name="connsiteY45" fmla="*/ 6152 h 10013"/>
              <a:gd name="connsiteX46" fmla="*/ 3515 w 10004"/>
              <a:gd name="connsiteY46" fmla="*/ 6152 h 10013"/>
              <a:gd name="connsiteX47" fmla="*/ 3515 w 10004"/>
              <a:gd name="connsiteY47" fmla="*/ 6423 h 10013"/>
              <a:gd name="connsiteX48" fmla="*/ 3515 w 10004"/>
              <a:gd name="connsiteY48" fmla="*/ 6423 h 10013"/>
              <a:gd name="connsiteX49" fmla="*/ 3643 w 10004"/>
              <a:gd name="connsiteY49" fmla="*/ 6423 h 10013"/>
              <a:gd name="connsiteX50" fmla="*/ 3643 w 10004"/>
              <a:gd name="connsiteY50" fmla="*/ 6694 h 10013"/>
              <a:gd name="connsiteX51" fmla="*/ 3643 w 10004"/>
              <a:gd name="connsiteY51" fmla="*/ 6694 h 10013"/>
              <a:gd name="connsiteX52" fmla="*/ 3756 w 10004"/>
              <a:gd name="connsiteY52" fmla="*/ 6694 h 10013"/>
              <a:gd name="connsiteX53" fmla="*/ 3756 w 10004"/>
              <a:gd name="connsiteY53" fmla="*/ 6965 h 10013"/>
              <a:gd name="connsiteX54" fmla="*/ 3756 w 10004"/>
              <a:gd name="connsiteY54" fmla="*/ 6965 h 10013"/>
              <a:gd name="connsiteX55" fmla="*/ 3798 w 10004"/>
              <a:gd name="connsiteY55" fmla="*/ 6965 h 10013"/>
              <a:gd name="connsiteX56" fmla="*/ 3798 w 10004"/>
              <a:gd name="connsiteY56" fmla="*/ 7507 h 10013"/>
              <a:gd name="connsiteX57" fmla="*/ 3798 w 10004"/>
              <a:gd name="connsiteY57" fmla="*/ 7507 h 10013"/>
              <a:gd name="connsiteX58" fmla="*/ 3855 w 10004"/>
              <a:gd name="connsiteY58" fmla="*/ 7507 h 10013"/>
              <a:gd name="connsiteX59" fmla="*/ 3855 w 10004"/>
              <a:gd name="connsiteY59" fmla="*/ 7778 h 10013"/>
              <a:gd name="connsiteX60" fmla="*/ 3855 w 10004"/>
              <a:gd name="connsiteY60" fmla="*/ 7778 h 10013"/>
              <a:gd name="connsiteX61" fmla="*/ 4296 w 10004"/>
              <a:gd name="connsiteY61" fmla="*/ 7778 h 10013"/>
              <a:gd name="connsiteX62" fmla="*/ 4296 w 10004"/>
              <a:gd name="connsiteY62" fmla="*/ 8076 h 10013"/>
              <a:gd name="connsiteX63" fmla="*/ 4296 w 10004"/>
              <a:gd name="connsiteY63" fmla="*/ 8076 h 10013"/>
              <a:gd name="connsiteX64" fmla="*/ 4752 w 10004"/>
              <a:gd name="connsiteY64" fmla="*/ 8076 h 10013"/>
              <a:gd name="connsiteX65" fmla="*/ 4752 w 10004"/>
              <a:gd name="connsiteY65" fmla="*/ 8374 h 10013"/>
              <a:gd name="connsiteX66" fmla="*/ 4752 w 10004"/>
              <a:gd name="connsiteY66" fmla="*/ 8374 h 10013"/>
              <a:gd name="connsiteX67" fmla="*/ 5322 w 10004"/>
              <a:gd name="connsiteY67" fmla="*/ 8374 h 10013"/>
              <a:gd name="connsiteX68" fmla="*/ 5322 w 10004"/>
              <a:gd name="connsiteY68" fmla="*/ 8672 h 10013"/>
              <a:gd name="connsiteX69" fmla="*/ 5322 w 10004"/>
              <a:gd name="connsiteY69" fmla="*/ 8672 h 10013"/>
              <a:gd name="connsiteX70" fmla="*/ 5834 w 10004"/>
              <a:gd name="connsiteY70" fmla="*/ 8672 h 10013"/>
              <a:gd name="connsiteX71" fmla="*/ 5834 w 10004"/>
              <a:gd name="connsiteY71" fmla="*/ 8943 h 10013"/>
              <a:gd name="connsiteX72" fmla="*/ 5834 w 10004"/>
              <a:gd name="connsiteY72" fmla="*/ 8943 h 10013"/>
              <a:gd name="connsiteX73" fmla="*/ 6260 w 10004"/>
              <a:gd name="connsiteY73" fmla="*/ 8943 h 10013"/>
              <a:gd name="connsiteX74" fmla="*/ 6260 w 10004"/>
              <a:gd name="connsiteY74" fmla="*/ 9241 h 10013"/>
              <a:gd name="connsiteX75" fmla="*/ 6260 w 10004"/>
              <a:gd name="connsiteY75" fmla="*/ 9241 h 10013"/>
              <a:gd name="connsiteX76" fmla="*/ 9860 w 10004"/>
              <a:gd name="connsiteY76" fmla="*/ 9241 h 10013"/>
              <a:gd name="connsiteX77" fmla="*/ 9860 w 10004"/>
              <a:gd name="connsiteY77" fmla="*/ 10000 h 10013"/>
              <a:gd name="connsiteX78" fmla="*/ 9860 w 10004"/>
              <a:gd name="connsiteY78" fmla="*/ 10000 h 10013"/>
              <a:gd name="connsiteX79" fmla="*/ 10004 w 10004"/>
              <a:gd name="connsiteY79" fmla="*/ 10013 h 10013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7"/>
              <a:gd name="connsiteX1" fmla="*/ 355 w 10000"/>
              <a:gd name="connsiteY1" fmla="*/ 0 h 10007"/>
              <a:gd name="connsiteX2" fmla="*/ 355 w 10000"/>
              <a:gd name="connsiteY2" fmla="*/ 217 h 10007"/>
              <a:gd name="connsiteX3" fmla="*/ 355 w 10000"/>
              <a:gd name="connsiteY3" fmla="*/ 217 h 10007"/>
              <a:gd name="connsiteX4" fmla="*/ 399 w 10000"/>
              <a:gd name="connsiteY4" fmla="*/ 217 h 10007"/>
              <a:gd name="connsiteX5" fmla="*/ 399 w 10000"/>
              <a:gd name="connsiteY5" fmla="*/ 867 h 10007"/>
              <a:gd name="connsiteX6" fmla="*/ 399 w 10000"/>
              <a:gd name="connsiteY6" fmla="*/ 867 h 10007"/>
              <a:gd name="connsiteX7" fmla="*/ 640 w 10000"/>
              <a:gd name="connsiteY7" fmla="*/ 867 h 10007"/>
              <a:gd name="connsiteX8" fmla="*/ 640 w 10000"/>
              <a:gd name="connsiteY8" fmla="*/ 1111 h 10007"/>
              <a:gd name="connsiteX9" fmla="*/ 640 w 10000"/>
              <a:gd name="connsiteY9" fmla="*/ 1111 h 10007"/>
              <a:gd name="connsiteX10" fmla="*/ 754 w 10000"/>
              <a:gd name="connsiteY10" fmla="*/ 1111 h 10007"/>
              <a:gd name="connsiteX11" fmla="*/ 754 w 10000"/>
              <a:gd name="connsiteY11" fmla="*/ 1328 h 10007"/>
              <a:gd name="connsiteX12" fmla="*/ 754 w 10000"/>
              <a:gd name="connsiteY12" fmla="*/ 1328 h 10007"/>
              <a:gd name="connsiteX13" fmla="*/ 782 w 10000"/>
              <a:gd name="connsiteY13" fmla="*/ 1328 h 10007"/>
              <a:gd name="connsiteX14" fmla="*/ 782 w 10000"/>
              <a:gd name="connsiteY14" fmla="*/ 3577 h 10007"/>
              <a:gd name="connsiteX15" fmla="*/ 782 w 10000"/>
              <a:gd name="connsiteY15" fmla="*/ 3577 h 10007"/>
              <a:gd name="connsiteX16" fmla="*/ 811 w 10000"/>
              <a:gd name="connsiteY16" fmla="*/ 3577 h 10007"/>
              <a:gd name="connsiteX17" fmla="*/ 811 w 10000"/>
              <a:gd name="connsiteY17" fmla="*/ 3794 h 10007"/>
              <a:gd name="connsiteX18" fmla="*/ 811 w 10000"/>
              <a:gd name="connsiteY18" fmla="*/ 3794 h 10007"/>
              <a:gd name="connsiteX19" fmla="*/ 1480 w 10000"/>
              <a:gd name="connsiteY19" fmla="*/ 3794 h 10007"/>
              <a:gd name="connsiteX20" fmla="*/ 1480 w 10000"/>
              <a:gd name="connsiteY20" fmla="*/ 4038 h 10007"/>
              <a:gd name="connsiteX21" fmla="*/ 1480 w 10000"/>
              <a:gd name="connsiteY21" fmla="*/ 4038 h 10007"/>
              <a:gd name="connsiteX22" fmla="*/ 1508 w 10000"/>
              <a:gd name="connsiteY22" fmla="*/ 4038 h 10007"/>
              <a:gd name="connsiteX23" fmla="*/ 1508 w 10000"/>
              <a:gd name="connsiteY23" fmla="*/ 4282 h 10007"/>
              <a:gd name="connsiteX24" fmla="*/ 1508 w 10000"/>
              <a:gd name="connsiteY24" fmla="*/ 4282 h 10007"/>
              <a:gd name="connsiteX25" fmla="*/ 1536 w 10000"/>
              <a:gd name="connsiteY25" fmla="*/ 4282 h 10007"/>
              <a:gd name="connsiteX26" fmla="*/ 1536 w 10000"/>
              <a:gd name="connsiteY26" fmla="*/ 4526 h 10007"/>
              <a:gd name="connsiteX27" fmla="*/ 1536 w 10000"/>
              <a:gd name="connsiteY27" fmla="*/ 4526 h 10007"/>
              <a:gd name="connsiteX28" fmla="*/ 1565 w 10000"/>
              <a:gd name="connsiteY28" fmla="*/ 4526 h 10007"/>
              <a:gd name="connsiteX29" fmla="*/ 1565 w 10000"/>
              <a:gd name="connsiteY29" fmla="*/ 4797 h 10007"/>
              <a:gd name="connsiteX30" fmla="*/ 1565 w 10000"/>
              <a:gd name="connsiteY30" fmla="*/ 4797 h 10007"/>
              <a:gd name="connsiteX31" fmla="*/ 1921 w 10000"/>
              <a:gd name="connsiteY31" fmla="*/ 4797 h 10007"/>
              <a:gd name="connsiteX32" fmla="*/ 1921 w 10000"/>
              <a:gd name="connsiteY32" fmla="*/ 5068 h 10007"/>
              <a:gd name="connsiteX33" fmla="*/ 1921 w 10000"/>
              <a:gd name="connsiteY33" fmla="*/ 5068 h 10007"/>
              <a:gd name="connsiteX34" fmla="*/ 2262 w 10000"/>
              <a:gd name="connsiteY34" fmla="*/ 5068 h 10007"/>
              <a:gd name="connsiteX35" fmla="*/ 2262 w 10000"/>
              <a:gd name="connsiteY35" fmla="*/ 5339 h 10007"/>
              <a:gd name="connsiteX36" fmla="*/ 2262 w 10000"/>
              <a:gd name="connsiteY36" fmla="*/ 5339 h 10007"/>
              <a:gd name="connsiteX37" fmla="*/ 2319 w 10000"/>
              <a:gd name="connsiteY37" fmla="*/ 5339 h 10007"/>
              <a:gd name="connsiteX38" fmla="*/ 2319 w 10000"/>
              <a:gd name="connsiteY38" fmla="*/ 5610 h 10007"/>
              <a:gd name="connsiteX39" fmla="*/ 2319 w 10000"/>
              <a:gd name="connsiteY39" fmla="*/ 5610 h 10007"/>
              <a:gd name="connsiteX40" fmla="*/ 2562 w 10000"/>
              <a:gd name="connsiteY40" fmla="*/ 5610 h 10007"/>
              <a:gd name="connsiteX41" fmla="*/ 2562 w 10000"/>
              <a:gd name="connsiteY41" fmla="*/ 5881 h 10007"/>
              <a:gd name="connsiteX42" fmla="*/ 2562 w 10000"/>
              <a:gd name="connsiteY42" fmla="*/ 5881 h 10007"/>
              <a:gd name="connsiteX43" fmla="*/ 3044 w 10000"/>
              <a:gd name="connsiteY43" fmla="*/ 5881 h 10007"/>
              <a:gd name="connsiteX44" fmla="*/ 3044 w 10000"/>
              <a:gd name="connsiteY44" fmla="*/ 6152 h 10007"/>
              <a:gd name="connsiteX45" fmla="*/ 3044 w 10000"/>
              <a:gd name="connsiteY45" fmla="*/ 6152 h 10007"/>
              <a:gd name="connsiteX46" fmla="*/ 3515 w 10000"/>
              <a:gd name="connsiteY46" fmla="*/ 6152 h 10007"/>
              <a:gd name="connsiteX47" fmla="*/ 3515 w 10000"/>
              <a:gd name="connsiteY47" fmla="*/ 6423 h 10007"/>
              <a:gd name="connsiteX48" fmla="*/ 3515 w 10000"/>
              <a:gd name="connsiteY48" fmla="*/ 6423 h 10007"/>
              <a:gd name="connsiteX49" fmla="*/ 3643 w 10000"/>
              <a:gd name="connsiteY49" fmla="*/ 6423 h 10007"/>
              <a:gd name="connsiteX50" fmla="*/ 3643 w 10000"/>
              <a:gd name="connsiteY50" fmla="*/ 6694 h 10007"/>
              <a:gd name="connsiteX51" fmla="*/ 3643 w 10000"/>
              <a:gd name="connsiteY51" fmla="*/ 6694 h 10007"/>
              <a:gd name="connsiteX52" fmla="*/ 3756 w 10000"/>
              <a:gd name="connsiteY52" fmla="*/ 6694 h 10007"/>
              <a:gd name="connsiteX53" fmla="*/ 3756 w 10000"/>
              <a:gd name="connsiteY53" fmla="*/ 6965 h 10007"/>
              <a:gd name="connsiteX54" fmla="*/ 3756 w 10000"/>
              <a:gd name="connsiteY54" fmla="*/ 6965 h 10007"/>
              <a:gd name="connsiteX55" fmla="*/ 3798 w 10000"/>
              <a:gd name="connsiteY55" fmla="*/ 6965 h 10007"/>
              <a:gd name="connsiteX56" fmla="*/ 3798 w 10000"/>
              <a:gd name="connsiteY56" fmla="*/ 7507 h 10007"/>
              <a:gd name="connsiteX57" fmla="*/ 3798 w 10000"/>
              <a:gd name="connsiteY57" fmla="*/ 7507 h 10007"/>
              <a:gd name="connsiteX58" fmla="*/ 3855 w 10000"/>
              <a:gd name="connsiteY58" fmla="*/ 7507 h 10007"/>
              <a:gd name="connsiteX59" fmla="*/ 3855 w 10000"/>
              <a:gd name="connsiteY59" fmla="*/ 7778 h 10007"/>
              <a:gd name="connsiteX60" fmla="*/ 3855 w 10000"/>
              <a:gd name="connsiteY60" fmla="*/ 7778 h 10007"/>
              <a:gd name="connsiteX61" fmla="*/ 4296 w 10000"/>
              <a:gd name="connsiteY61" fmla="*/ 7778 h 10007"/>
              <a:gd name="connsiteX62" fmla="*/ 4296 w 10000"/>
              <a:gd name="connsiteY62" fmla="*/ 8076 h 10007"/>
              <a:gd name="connsiteX63" fmla="*/ 4296 w 10000"/>
              <a:gd name="connsiteY63" fmla="*/ 8076 h 10007"/>
              <a:gd name="connsiteX64" fmla="*/ 4752 w 10000"/>
              <a:gd name="connsiteY64" fmla="*/ 8076 h 10007"/>
              <a:gd name="connsiteX65" fmla="*/ 4752 w 10000"/>
              <a:gd name="connsiteY65" fmla="*/ 8374 h 10007"/>
              <a:gd name="connsiteX66" fmla="*/ 4752 w 10000"/>
              <a:gd name="connsiteY66" fmla="*/ 8374 h 10007"/>
              <a:gd name="connsiteX67" fmla="*/ 5322 w 10000"/>
              <a:gd name="connsiteY67" fmla="*/ 8374 h 10007"/>
              <a:gd name="connsiteX68" fmla="*/ 5322 w 10000"/>
              <a:gd name="connsiteY68" fmla="*/ 8672 h 10007"/>
              <a:gd name="connsiteX69" fmla="*/ 5322 w 10000"/>
              <a:gd name="connsiteY69" fmla="*/ 8672 h 10007"/>
              <a:gd name="connsiteX70" fmla="*/ 5834 w 10000"/>
              <a:gd name="connsiteY70" fmla="*/ 8672 h 10007"/>
              <a:gd name="connsiteX71" fmla="*/ 5834 w 10000"/>
              <a:gd name="connsiteY71" fmla="*/ 8943 h 10007"/>
              <a:gd name="connsiteX72" fmla="*/ 5834 w 10000"/>
              <a:gd name="connsiteY72" fmla="*/ 8943 h 10007"/>
              <a:gd name="connsiteX73" fmla="*/ 6260 w 10000"/>
              <a:gd name="connsiteY73" fmla="*/ 8943 h 10007"/>
              <a:gd name="connsiteX74" fmla="*/ 6260 w 10000"/>
              <a:gd name="connsiteY74" fmla="*/ 9241 h 10007"/>
              <a:gd name="connsiteX75" fmla="*/ 6260 w 10000"/>
              <a:gd name="connsiteY75" fmla="*/ 9241 h 10007"/>
              <a:gd name="connsiteX76" fmla="*/ 9860 w 10000"/>
              <a:gd name="connsiteY76" fmla="*/ 9241 h 10007"/>
              <a:gd name="connsiteX77" fmla="*/ 9860 w 10000"/>
              <a:gd name="connsiteY77" fmla="*/ 10000 h 10007"/>
              <a:gd name="connsiteX78" fmla="*/ 9860 w 10000"/>
              <a:gd name="connsiteY78" fmla="*/ 10000 h 10007"/>
              <a:gd name="connsiteX79" fmla="*/ 10000 w 10000"/>
              <a:gd name="connsiteY79" fmla="*/ 10007 h 10007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355" y="0"/>
                </a:lnTo>
                <a:lnTo>
                  <a:pt x="355" y="217"/>
                </a:lnTo>
                <a:lnTo>
                  <a:pt x="355" y="217"/>
                </a:lnTo>
                <a:lnTo>
                  <a:pt x="399" y="217"/>
                </a:lnTo>
                <a:lnTo>
                  <a:pt x="399" y="867"/>
                </a:lnTo>
                <a:lnTo>
                  <a:pt x="399" y="867"/>
                </a:lnTo>
                <a:lnTo>
                  <a:pt x="640" y="867"/>
                </a:lnTo>
                <a:lnTo>
                  <a:pt x="640" y="1111"/>
                </a:lnTo>
                <a:lnTo>
                  <a:pt x="640" y="1111"/>
                </a:lnTo>
                <a:lnTo>
                  <a:pt x="754" y="1111"/>
                </a:lnTo>
                <a:lnTo>
                  <a:pt x="754" y="1328"/>
                </a:lnTo>
                <a:lnTo>
                  <a:pt x="754" y="1328"/>
                </a:lnTo>
                <a:lnTo>
                  <a:pt x="782" y="1328"/>
                </a:lnTo>
                <a:lnTo>
                  <a:pt x="782" y="3577"/>
                </a:lnTo>
                <a:lnTo>
                  <a:pt x="782" y="3577"/>
                </a:lnTo>
                <a:lnTo>
                  <a:pt x="811" y="3577"/>
                </a:lnTo>
                <a:lnTo>
                  <a:pt x="811" y="3794"/>
                </a:lnTo>
                <a:lnTo>
                  <a:pt x="811" y="3794"/>
                </a:lnTo>
                <a:lnTo>
                  <a:pt x="1480" y="3794"/>
                </a:lnTo>
                <a:lnTo>
                  <a:pt x="1480" y="4038"/>
                </a:lnTo>
                <a:lnTo>
                  <a:pt x="1480" y="4038"/>
                </a:lnTo>
                <a:lnTo>
                  <a:pt x="1508" y="4038"/>
                </a:lnTo>
                <a:lnTo>
                  <a:pt x="1508" y="4282"/>
                </a:lnTo>
                <a:lnTo>
                  <a:pt x="1508" y="4282"/>
                </a:lnTo>
                <a:lnTo>
                  <a:pt x="1536" y="4282"/>
                </a:lnTo>
                <a:lnTo>
                  <a:pt x="1536" y="4526"/>
                </a:lnTo>
                <a:lnTo>
                  <a:pt x="1536" y="4526"/>
                </a:lnTo>
                <a:lnTo>
                  <a:pt x="1565" y="4526"/>
                </a:lnTo>
                <a:lnTo>
                  <a:pt x="1565" y="4797"/>
                </a:lnTo>
                <a:lnTo>
                  <a:pt x="1565" y="4797"/>
                </a:lnTo>
                <a:lnTo>
                  <a:pt x="1921" y="4797"/>
                </a:lnTo>
                <a:lnTo>
                  <a:pt x="1921" y="5068"/>
                </a:lnTo>
                <a:lnTo>
                  <a:pt x="1921" y="5068"/>
                </a:lnTo>
                <a:lnTo>
                  <a:pt x="2262" y="5068"/>
                </a:lnTo>
                <a:lnTo>
                  <a:pt x="2262" y="5339"/>
                </a:lnTo>
                <a:lnTo>
                  <a:pt x="2262" y="5339"/>
                </a:lnTo>
                <a:lnTo>
                  <a:pt x="2319" y="5339"/>
                </a:lnTo>
                <a:lnTo>
                  <a:pt x="2319" y="5610"/>
                </a:lnTo>
                <a:lnTo>
                  <a:pt x="2319" y="5610"/>
                </a:lnTo>
                <a:lnTo>
                  <a:pt x="2562" y="5610"/>
                </a:lnTo>
                <a:lnTo>
                  <a:pt x="2562" y="5881"/>
                </a:lnTo>
                <a:lnTo>
                  <a:pt x="2562" y="5881"/>
                </a:lnTo>
                <a:lnTo>
                  <a:pt x="3044" y="5881"/>
                </a:lnTo>
                <a:lnTo>
                  <a:pt x="3044" y="6152"/>
                </a:lnTo>
                <a:lnTo>
                  <a:pt x="3044" y="6152"/>
                </a:lnTo>
                <a:lnTo>
                  <a:pt x="3515" y="6152"/>
                </a:lnTo>
                <a:lnTo>
                  <a:pt x="3515" y="6423"/>
                </a:lnTo>
                <a:lnTo>
                  <a:pt x="3515" y="6423"/>
                </a:lnTo>
                <a:lnTo>
                  <a:pt x="3643" y="6423"/>
                </a:lnTo>
                <a:lnTo>
                  <a:pt x="3643" y="6694"/>
                </a:lnTo>
                <a:lnTo>
                  <a:pt x="3643" y="6694"/>
                </a:lnTo>
                <a:lnTo>
                  <a:pt x="3756" y="6694"/>
                </a:lnTo>
                <a:lnTo>
                  <a:pt x="3756" y="6965"/>
                </a:lnTo>
                <a:lnTo>
                  <a:pt x="3756" y="6965"/>
                </a:lnTo>
                <a:lnTo>
                  <a:pt x="3798" y="6965"/>
                </a:lnTo>
                <a:lnTo>
                  <a:pt x="3798" y="7507"/>
                </a:lnTo>
                <a:lnTo>
                  <a:pt x="3798" y="7507"/>
                </a:lnTo>
                <a:lnTo>
                  <a:pt x="3855" y="7507"/>
                </a:lnTo>
                <a:lnTo>
                  <a:pt x="3855" y="7778"/>
                </a:lnTo>
                <a:lnTo>
                  <a:pt x="3855" y="7778"/>
                </a:lnTo>
                <a:lnTo>
                  <a:pt x="4296" y="7778"/>
                </a:lnTo>
                <a:lnTo>
                  <a:pt x="4296" y="8076"/>
                </a:lnTo>
                <a:lnTo>
                  <a:pt x="4296" y="8076"/>
                </a:lnTo>
                <a:lnTo>
                  <a:pt x="4752" y="8076"/>
                </a:lnTo>
                <a:lnTo>
                  <a:pt x="4752" y="8374"/>
                </a:lnTo>
                <a:lnTo>
                  <a:pt x="4752" y="8374"/>
                </a:lnTo>
                <a:lnTo>
                  <a:pt x="5322" y="8374"/>
                </a:lnTo>
                <a:lnTo>
                  <a:pt x="5322" y="8672"/>
                </a:lnTo>
                <a:lnTo>
                  <a:pt x="5322" y="8672"/>
                </a:lnTo>
                <a:lnTo>
                  <a:pt x="5834" y="8672"/>
                </a:lnTo>
                <a:lnTo>
                  <a:pt x="5834" y="8943"/>
                </a:lnTo>
                <a:lnTo>
                  <a:pt x="5834" y="8943"/>
                </a:lnTo>
                <a:lnTo>
                  <a:pt x="6260" y="8943"/>
                </a:lnTo>
                <a:lnTo>
                  <a:pt x="6260" y="9241"/>
                </a:lnTo>
                <a:lnTo>
                  <a:pt x="6260" y="9241"/>
                </a:lnTo>
                <a:lnTo>
                  <a:pt x="9860" y="9241"/>
                </a:lnTo>
                <a:lnTo>
                  <a:pt x="9860" y="10000"/>
                </a:lnTo>
                <a:lnTo>
                  <a:pt x="9860" y="10000"/>
                </a:lnTo>
                <a:lnTo>
                  <a:pt x="10000" y="10000"/>
                </a:lnTo>
              </a:path>
            </a:pathLst>
          </a:custGeom>
          <a:noFill/>
          <a:ln w="38100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" name="Oval 141"/>
          <p:cNvSpPr/>
          <p:nvPr/>
        </p:nvSpPr>
        <p:spPr bwMode="auto">
          <a:xfrm>
            <a:off x="6178209" y="2086089"/>
            <a:ext cx="1005840" cy="5486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8052015" y="2088216"/>
            <a:ext cx="1005840" cy="5486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44" name="Rectangle 143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8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 flipV="1">
            <a:off x="4534026" y="2106160"/>
            <a:ext cx="855664" cy="11525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5319084" y="2680914"/>
            <a:ext cx="855664" cy="11525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44" y="-15097"/>
            <a:ext cx="8045356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Progression Free Survival</a:t>
            </a:r>
            <a:endParaRPr lang="en-US" sz="3000" dirty="0"/>
          </a:p>
        </p:txBody>
      </p:sp>
      <p:sp>
        <p:nvSpPr>
          <p:cNvPr id="183" name="Line 30"/>
          <p:cNvSpPr>
            <a:spLocks noChangeShapeType="1"/>
          </p:cNvSpPr>
          <p:nvPr/>
        </p:nvSpPr>
        <p:spPr bwMode="auto">
          <a:xfrm>
            <a:off x="1913777" y="189986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31"/>
          <p:cNvSpPr>
            <a:spLocks noChangeShapeType="1"/>
          </p:cNvSpPr>
          <p:nvPr/>
        </p:nvSpPr>
        <p:spPr bwMode="auto">
          <a:xfrm>
            <a:off x="1942352" y="187128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32"/>
          <p:cNvSpPr>
            <a:spLocks noChangeShapeType="1"/>
          </p:cNvSpPr>
          <p:nvPr/>
        </p:nvSpPr>
        <p:spPr bwMode="auto">
          <a:xfrm>
            <a:off x="2075702" y="292856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33"/>
          <p:cNvSpPr>
            <a:spLocks noChangeShapeType="1"/>
          </p:cNvSpPr>
          <p:nvPr/>
        </p:nvSpPr>
        <p:spPr bwMode="auto">
          <a:xfrm>
            <a:off x="2104277" y="289998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34"/>
          <p:cNvSpPr>
            <a:spLocks noChangeShapeType="1"/>
          </p:cNvSpPr>
          <p:nvPr/>
        </p:nvSpPr>
        <p:spPr bwMode="auto">
          <a:xfrm>
            <a:off x="2399552" y="292856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35"/>
          <p:cNvSpPr>
            <a:spLocks noChangeShapeType="1"/>
          </p:cNvSpPr>
          <p:nvPr/>
        </p:nvSpPr>
        <p:spPr bwMode="auto">
          <a:xfrm>
            <a:off x="2428127" y="289998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>
            <a:off x="2466227" y="2928564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>
            <a:off x="2494802" y="2899989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Line 38"/>
          <p:cNvSpPr>
            <a:spLocks noChangeShapeType="1"/>
          </p:cNvSpPr>
          <p:nvPr/>
        </p:nvSpPr>
        <p:spPr bwMode="auto">
          <a:xfrm>
            <a:off x="2542427" y="318573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Line 39"/>
          <p:cNvSpPr>
            <a:spLocks noChangeShapeType="1"/>
          </p:cNvSpPr>
          <p:nvPr/>
        </p:nvSpPr>
        <p:spPr bwMode="auto">
          <a:xfrm>
            <a:off x="2571002" y="315716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Line 40"/>
          <p:cNvSpPr>
            <a:spLocks noChangeShapeType="1"/>
          </p:cNvSpPr>
          <p:nvPr/>
        </p:nvSpPr>
        <p:spPr bwMode="auto">
          <a:xfrm>
            <a:off x="2542427" y="318573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6" name="Line 41"/>
          <p:cNvSpPr>
            <a:spLocks noChangeShapeType="1"/>
          </p:cNvSpPr>
          <p:nvPr/>
        </p:nvSpPr>
        <p:spPr bwMode="auto">
          <a:xfrm>
            <a:off x="2571002" y="315716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" name="Line 42"/>
          <p:cNvSpPr>
            <a:spLocks noChangeShapeType="1"/>
          </p:cNvSpPr>
          <p:nvPr/>
        </p:nvSpPr>
        <p:spPr bwMode="auto">
          <a:xfrm>
            <a:off x="4275977" y="432873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43"/>
          <p:cNvSpPr>
            <a:spLocks noChangeShapeType="1"/>
          </p:cNvSpPr>
          <p:nvPr/>
        </p:nvSpPr>
        <p:spPr bwMode="auto">
          <a:xfrm>
            <a:off x="4304552" y="430016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44"/>
          <p:cNvSpPr>
            <a:spLocks noChangeShapeType="1"/>
          </p:cNvSpPr>
          <p:nvPr/>
        </p:nvSpPr>
        <p:spPr bwMode="auto">
          <a:xfrm>
            <a:off x="6085728" y="484308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45"/>
          <p:cNvSpPr>
            <a:spLocks noChangeShapeType="1"/>
          </p:cNvSpPr>
          <p:nvPr/>
        </p:nvSpPr>
        <p:spPr bwMode="auto">
          <a:xfrm>
            <a:off x="6114303" y="481451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46"/>
          <p:cNvSpPr>
            <a:spLocks noChangeShapeType="1"/>
          </p:cNvSpPr>
          <p:nvPr/>
        </p:nvSpPr>
        <p:spPr bwMode="auto">
          <a:xfrm>
            <a:off x="6466728" y="484308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47"/>
          <p:cNvSpPr>
            <a:spLocks noChangeShapeType="1"/>
          </p:cNvSpPr>
          <p:nvPr/>
        </p:nvSpPr>
        <p:spPr bwMode="auto">
          <a:xfrm>
            <a:off x="6495303" y="481451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48"/>
          <p:cNvSpPr>
            <a:spLocks noChangeShapeType="1"/>
          </p:cNvSpPr>
          <p:nvPr/>
        </p:nvSpPr>
        <p:spPr bwMode="auto">
          <a:xfrm>
            <a:off x="8038353" y="4843089"/>
            <a:ext cx="5715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49"/>
          <p:cNvSpPr>
            <a:spLocks noChangeShapeType="1"/>
          </p:cNvSpPr>
          <p:nvPr/>
        </p:nvSpPr>
        <p:spPr bwMode="auto">
          <a:xfrm>
            <a:off x="8066928" y="4814514"/>
            <a:ext cx="0" cy="57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58"/>
          <p:cNvSpPr>
            <a:spLocks noChangeShapeType="1"/>
          </p:cNvSpPr>
          <p:nvPr/>
        </p:nvSpPr>
        <p:spPr bwMode="auto">
          <a:xfrm>
            <a:off x="2542427" y="292856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Line 59"/>
          <p:cNvSpPr>
            <a:spLocks noChangeShapeType="1"/>
          </p:cNvSpPr>
          <p:nvPr/>
        </p:nvSpPr>
        <p:spPr bwMode="auto">
          <a:xfrm>
            <a:off x="2571002" y="289998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Line 60"/>
          <p:cNvSpPr>
            <a:spLocks noChangeShapeType="1"/>
          </p:cNvSpPr>
          <p:nvPr/>
        </p:nvSpPr>
        <p:spPr bwMode="auto">
          <a:xfrm>
            <a:off x="4190252" y="3414339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Line 61"/>
          <p:cNvSpPr>
            <a:spLocks noChangeShapeType="1"/>
          </p:cNvSpPr>
          <p:nvPr/>
        </p:nvSpPr>
        <p:spPr bwMode="auto">
          <a:xfrm>
            <a:off x="4218827" y="3385764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Line 62"/>
          <p:cNvSpPr>
            <a:spLocks noChangeShapeType="1"/>
          </p:cNvSpPr>
          <p:nvPr/>
        </p:nvSpPr>
        <p:spPr bwMode="auto">
          <a:xfrm>
            <a:off x="4618878" y="397631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Line 63"/>
          <p:cNvSpPr>
            <a:spLocks noChangeShapeType="1"/>
          </p:cNvSpPr>
          <p:nvPr/>
        </p:nvSpPr>
        <p:spPr bwMode="auto">
          <a:xfrm>
            <a:off x="4647453" y="394773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Line 64"/>
          <p:cNvSpPr>
            <a:spLocks noChangeShapeType="1"/>
          </p:cNvSpPr>
          <p:nvPr/>
        </p:nvSpPr>
        <p:spPr bwMode="auto">
          <a:xfrm>
            <a:off x="5638053" y="397631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Line 65"/>
          <p:cNvSpPr>
            <a:spLocks noChangeShapeType="1"/>
          </p:cNvSpPr>
          <p:nvPr/>
        </p:nvSpPr>
        <p:spPr bwMode="auto">
          <a:xfrm>
            <a:off x="5666628" y="394773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Line 66"/>
          <p:cNvSpPr>
            <a:spLocks noChangeShapeType="1"/>
          </p:cNvSpPr>
          <p:nvPr/>
        </p:nvSpPr>
        <p:spPr bwMode="auto">
          <a:xfrm>
            <a:off x="5961903" y="397631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Line 67"/>
          <p:cNvSpPr>
            <a:spLocks noChangeShapeType="1"/>
          </p:cNvSpPr>
          <p:nvPr/>
        </p:nvSpPr>
        <p:spPr bwMode="auto">
          <a:xfrm>
            <a:off x="5990478" y="394773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Line 68"/>
          <p:cNvSpPr>
            <a:spLocks noChangeShapeType="1"/>
          </p:cNvSpPr>
          <p:nvPr/>
        </p:nvSpPr>
        <p:spPr bwMode="auto">
          <a:xfrm>
            <a:off x="6047628" y="397631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Line 69"/>
          <p:cNvSpPr>
            <a:spLocks noChangeShapeType="1"/>
          </p:cNvSpPr>
          <p:nvPr/>
        </p:nvSpPr>
        <p:spPr bwMode="auto">
          <a:xfrm>
            <a:off x="6076203" y="394773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Line 70"/>
          <p:cNvSpPr>
            <a:spLocks noChangeShapeType="1"/>
          </p:cNvSpPr>
          <p:nvPr/>
        </p:nvSpPr>
        <p:spPr bwMode="auto">
          <a:xfrm>
            <a:off x="6533403" y="3976314"/>
            <a:ext cx="5715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Line 71"/>
          <p:cNvSpPr>
            <a:spLocks noChangeShapeType="1"/>
          </p:cNvSpPr>
          <p:nvPr/>
        </p:nvSpPr>
        <p:spPr bwMode="auto">
          <a:xfrm>
            <a:off x="6561978" y="3947739"/>
            <a:ext cx="0" cy="571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Line 75"/>
          <p:cNvSpPr>
            <a:spLocks noChangeShapeType="1"/>
          </p:cNvSpPr>
          <p:nvPr/>
        </p:nvSpPr>
        <p:spPr bwMode="auto">
          <a:xfrm flipV="1">
            <a:off x="1447052" y="1518864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Line 84"/>
          <p:cNvSpPr>
            <a:spLocks noChangeShapeType="1"/>
          </p:cNvSpPr>
          <p:nvPr/>
        </p:nvSpPr>
        <p:spPr bwMode="auto">
          <a:xfrm flipV="1">
            <a:off x="1447052" y="1518864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Rectangle 86"/>
          <p:cNvSpPr>
            <a:spLocks noChangeArrowheads="1"/>
          </p:cNvSpPr>
          <p:nvPr/>
        </p:nvSpPr>
        <p:spPr bwMode="auto">
          <a:xfrm>
            <a:off x="1211001" y="5238376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</a:rPr>
              <a:t>0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42" name="Rectangle 97"/>
          <p:cNvSpPr>
            <a:spLocks noChangeArrowheads="1"/>
          </p:cNvSpPr>
          <p:nvPr/>
        </p:nvSpPr>
        <p:spPr bwMode="auto">
          <a:xfrm rot="16200000">
            <a:off x="-1013573" y="3238126"/>
            <a:ext cx="3470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</a:rPr>
              <a:t>Progression-Free Survival, %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255" name="Line 110"/>
          <p:cNvSpPr>
            <a:spLocks noChangeShapeType="1"/>
          </p:cNvSpPr>
          <p:nvPr/>
        </p:nvSpPr>
        <p:spPr bwMode="auto">
          <a:xfrm>
            <a:off x="1913777" y="1899864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6" name="Line 111"/>
          <p:cNvSpPr>
            <a:spLocks noChangeShapeType="1"/>
          </p:cNvSpPr>
          <p:nvPr/>
        </p:nvSpPr>
        <p:spPr bwMode="auto">
          <a:xfrm>
            <a:off x="1942352" y="1857001"/>
            <a:ext cx="0" cy="92075"/>
          </a:xfrm>
          <a:prstGeom prst="line">
            <a:avLst/>
          </a:prstGeom>
          <a:noFill/>
          <a:ln w="12700">
            <a:solidFill>
              <a:schemeClr val="tx1">
                <a:lumMod val="6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7" name="Line 112"/>
          <p:cNvSpPr>
            <a:spLocks noChangeShapeType="1"/>
          </p:cNvSpPr>
          <p:nvPr/>
        </p:nvSpPr>
        <p:spPr bwMode="auto">
          <a:xfrm>
            <a:off x="2075702" y="2928564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8" name="Line 113"/>
          <p:cNvSpPr>
            <a:spLocks noChangeShapeType="1"/>
          </p:cNvSpPr>
          <p:nvPr/>
        </p:nvSpPr>
        <p:spPr bwMode="auto">
          <a:xfrm>
            <a:off x="2104277" y="2885701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" name="Line 114"/>
          <p:cNvSpPr>
            <a:spLocks noChangeShapeType="1"/>
          </p:cNvSpPr>
          <p:nvPr/>
        </p:nvSpPr>
        <p:spPr bwMode="auto">
          <a:xfrm>
            <a:off x="2399552" y="2928564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0" name="Line 115"/>
          <p:cNvSpPr>
            <a:spLocks noChangeShapeType="1"/>
          </p:cNvSpPr>
          <p:nvPr/>
        </p:nvSpPr>
        <p:spPr bwMode="auto">
          <a:xfrm>
            <a:off x="2428127" y="2885701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1" name="Line 116"/>
          <p:cNvSpPr>
            <a:spLocks noChangeShapeType="1"/>
          </p:cNvSpPr>
          <p:nvPr/>
        </p:nvSpPr>
        <p:spPr bwMode="auto">
          <a:xfrm>
            <a:off x="2466227" y="2928564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2" name="Line 117"/>
          <p:cNvSpPr>
            <a:spLocks noChangeShapeType="1"/>
          </p:cNvSpPr>
          <p:nvPr/>
        </p:nvSpPr>
        <p:spPr bwMode="auto">
          <a:xfrm>
            <a:off x="2494802" y="2885701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3" name="Line 118"/>
          <p:cNvSpPr>
            <a:spLocks noChangeShapeType="1"/>
          </p:cNvSpPr>
          <p:nvPr/>
        </p:nvSpPr>
        <p:spPr bwMode="auto">
          <a:xfrm>
            <a:off x="2542427" y="3185739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4" name="Line 119"/>
          <p:cNvSpPr>
            <a:spLocks noChangeShapeType="1"/>
          </p:cNvSpPr>
          <p:nvPr/>
        </p:nvSpPr>
        <p:spPr bwMode="auto">
          <a:xfrm>
            <a:off x="2571002" y="3157164"/>
            <a:ext cx="0" cy="5715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5" name="Line 120"/>
          <p:cNvSpPr>
            <a:spLocks noChangeShapeType="1"/>
          </p:cNvSpPr>
          <p:nvPr/>
        </p:nvSpPr>
        <p:spPr bwMode="auto">
          <a:xfrm>
            <a:off x="2542427" y="3185739"/>
            <a:ext cx="57150" cy="0"/>
          </a:xfrm>
          <a:prstGeom prst="line">
            <a:avLst/>
          </a:prstGeom>
          <a:noFill/>
          <a:ln w="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6" name="Line 121"/>
          <p:cNvSpPr>
            <a:spLocks noChangeShapeType="1"/>
          </p:cNvSpPr>
          <p:nvPr/>
        </p:nvSpPr>
        <p:spPr bwMode="auto">
          <a:xfrm>
            <a:off x="2571002" y="3157164"/>
            <a:ext cx="0" cy="57150"/>
          </a:xfrm>
          <a:prstGeom prst="line">
            <a:avLst/>
          </a:prstGeom>
          <a:noFill/>
          <a:ln w="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7" name="Line 122"/>
          <p:cNvSpPr>
            <a:spLocks noChangeShapeType="1"/>
          </p:cNvSpPr>
          <p:nvPr/>
        </p:nvSpPr>
        <p:spPr bwMode="auto">
          <a:xfrm>
            <a:off x="4275977" y="4328739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8" name="Line 123"/>
          <p:cNvSpPr>
            <a:spLocks noChangeShapeType="1"/>
          </p:cNvSpPr>
          <p:nvPr/>
        </p:nvSpPr>
        <p:spPr bwMode="auto">
          <a:xfrm>
            <a:off x="4304552" y="4285876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" name="Line 124"/>
          <p:cNvSpPr>
            <a:spLocks noChangeShapeType="1"/>
          </p:cNvSpPr>
          <p:nvPr/>
        </p:nvSpPr>
        <p:spPr bwMode="auto">
          <a:xfrm>
            <a:off x="6085728" y="4843089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" name="Line 125"/>
          <p:cNvSpPr>
            <a:spLocks noChangeShapeType="1"/>
          </p:cNvSpPr>
          <p:nvPr/>
        </p:nvSpPr>
        <p:spPr bwMode="auto">
          <a:xfrm>
            <a:off x="6114303" y="4800226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1" name="Line 126"/>
          <p:cNvSpPr>
            <a:spLocks noChangeShapeType="1"/>
          </p:cNvSpPr>
          <p:nvPr/>
        </p:nvSpPr>
        <p:spPr bwMode="auto">
          <a:xfrm>
            <a:off x="6466728" y="4843089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2" name="Line 127"/>
          <p:cNvSpPr>
            <a:spLocks noChangeShapeType="1"/>
          </p:cNvSpPr>
          <p:nvPr/>
        </p:nvSpPr>
        <p:spPr bwMode="auto">
          <a:xfrm>
            <a:off x="6495303" y="4800226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3" name="Line 128"/>
          <p:cNvSpPr>
            <a:spLocks noChangeShapeType="1"/>
          </p:cNvSpPr>
          <p:nvPr/>
        </p:nvSpPr>
        <p:spPr bwMode="auto">
          <a:xfrm>
            <a:off x="8038353" y="4843089"/>
            <a:ext cx="57150" cy="0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4" name="Line 129"/>
          <p:cNvSpPr>
            <a:spLocks noChangeShapeType="1"/>
          </p:cNvSpPr>
          <p:nvPr/>
        </p:nvSpPr>
        <p:spPr bwMode="auto">
          <a:xfrm>
            <a:off x="8066928" y="4800226"/>
            <a:ext cx="0" cy="92075"/>
          </a:xfrm>
          <a:prstGeom prst="line">
            <a:avLst/>
          </a:prstGeom>
          <a:noFill/>
          <a:ln w="12700">
            <a:solidFill>
              <a:srgbClr val="E7EB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3" name="Line 138"/>
          <p:cNvSpPr>
            <a:spLocks noChangeShapeType="1"/>
          </p:cNvSpPr>
          <p:nvPr/>
        </p:nvSpPr>
        <p:spPr bwMode="auto">
          <a:xfrm>
            <a:off x="2542427" y="292856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4" name="Line 139"/>
          <p:cNvSpPr>
            <a:spLocks noChangeShapeType="1"/>
          </p:cNvSpPr>
          <p:nvPr/>
        </p:nvSpPr>
        <p:spPr bwMode="auto">
          <a:xfrm>
            <a:off x="2571002" y="288570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5" name="Line 140"/>
          <p:cNvSpPr>
            <a:spLocks noChangeShapeType="1"/>
          </p:cNvSpPr>
          <p:nvPr/>
        </p:nvSpPr>
        <p:spPr bwMode="auto">
          <a:xfrm>
            <a:off x="4190252" y="3414339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6" name="Line 141"/>
          <p:cNvSpPr>
            <a:spLocks noChangeShapeType="1"/>
          </p:cNvSpPr>
          <p:nvPr/>
        </p:nvSpPr>
        <p:spPr bwMode="auto">
          <a:xfrm>
            <a:off x="4218827" y="3371476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7" name="Line 142"/>
          <p:cNvSpPr>
            <a:spLocks noChangeShapeType="1"/>
          </p:cNvSpPr>
          <p:nvPr/>
        </p:nvSpPr>
        <p:spPr bwMode="auto">
          <a:xfrm>
            <a:off x="4618878" y="397631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8" name="Line 143"/>
          <p:cNvSpPr>
            <a:spLocks noChangeShapeType="1"/>
          </p:cNvSpPr>
          <p:nvPr/>
        </p:nvSpPr>
        <p:spPr bwMode="auto">
          <a:xfrm>
            <a:off x="4647453" y="393345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9" name="Line 144"/>
          <p:cNvSpPr>
            <a:spLocks noChangeShapeType="1"/>
          </p:cNvSpPr>
          <p:nvPr/>
        </p:nvSpPr>
        <p:spPr bwMode="auto">
          <a:xfrm>
            <a:off x="5638053" y="397631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" name="Line 145"/>
          <p:cNvSpPr>
            <a:spLocks noChangeShapeType="1"/>
          </p:cNvSpPr>
          <p:nvPr/>
        </p:nvSpPr>
        <p:spPr bwMode="auto">
          <a:xfrm>
            <a:off x="5666628" y="393345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" name="Line 146"/>
          <p:cNvSpPr>
            <a:spLocks noChangeShapeType="1"/>
          </p:cNvSpPr>
          <p:nvPr/>
        </p:nvSpPr>
        <p:spPr bwMode="auto">
          <a:xfrm>
            <a:off x="5961903" y="397631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2" name="Line 147"/>
          <p:cNvSpPr>
            <a:spLocks noChangeShapeType="1"/>
          </p:cNvSpPr>
          <p:nvPr/>
        </p:nvSpPr>
        <p:spPr bwMode="auto">
          <a:xfrm>
            <a:off x="5990478" y="393345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3" name="Line 148"/>
          <p:cNvSpPr>
            <a:spLocks noChangeShapeType="1"/>
          </p:cNvSpPr>
          <p:nvPr/>
        </p:nvSpPr>
        <p:spPr bwMode="auto">
          <a:xfrm>
            <a:off x="6047628" y="397631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4" name="Line 149"/>
          <p:cNvSpPr>
            <a:spLocks noChangeShapeType="1"/>
          </p:cNvSpPr>
          <p:nvPr/>
        </p:nvSpPr>
        <p:spPr bwMode="auto">
          <a:xfrm>
            <a:off x="6076203" y="393345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5" name="Line 150"/>
          <p:cNvSpPr>
            <a:spLocks noChangeShapeType="1"/>
          </p:cNvSpPr>
          <p:nvPr/>
        </p:nvSpPr>
        <p:spPr bwMode="auto">
          <a:xfrm>
            <a:off x="6533403" y="3976314"/>
            <a:ext cx="57150" cy="0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6" name="Line 151"/>
          <p:cNvSpPr>
            <a:spLocks noChangeShapeType="1"/>
          </p:cNvSpPr>
          <p:nvPr/>
        </p:nvSpPr>
        <p:spPr bwMode="auto">
          <a:xfrm>
            <a:off x="6561978" y="3933451"/>
            <a:ext cx="0" cy="92075"/>
          </a:xfrm>
          <a:prstGeom prst="line">
            <a:avLst/>
          </a:prstGeom>
          <a:noFill/>
          <a:ln w="12700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Line 155"/>
          <p:cNvSpPr>
            <a:spLocks noChangeShapeType="1"/>
          </p:cNvSpPr>
          <p:nvPr/>
        </p:nvSpPr>
        <p:spPr bwMode="auto">
          <a:xfrm flipV="1">
            <a:off x="1447052" y="1518864"/>
            <a:ext cx="0" cy="3848100"/>
          </a:xfrm>
          <a:prstGeom prst="line">
            <a:avLst/>
          </a:prstGeom>
          <a:noFill/>
          <a:ln w="0">
            <a:solidFill>
              <a:srgbClr val="A5A5A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" name="TextBox 1333"/>
          <p:cNvSpPr txBox="1"/>
          <p:nvPr/>
        </p:nvSpPr>
        <p:spPr>
          <a:xfrm>
            <a:off x="1888730" y="454954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7EBED"/>
                </a:solidFill>
                <a:latin typeface="Arial" panose="020B0604020202020204" pitchFamily="34" charset="0"/>
              </a:rPr>
              <a:t>Cohorts 1, 2, and 3</a:t>
            </a:r>
            <a:endParaRPr lang="en-US" sz="1600" b="1" dirty="0">
              <a:solidFill>
                <a:srgbClr val="E7EBED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992"/>
              </p:ext>
            </p:extLst>
          </p:nvPr>
        </p:nvGraphicFramePr>
        <p:xfrm>
          <a:off x="173708" y="5680468"/>
          <a:ext cx="8066166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64674"/>
                <a:gridCol w="184935"/>
                <a:gridCol w="6431622"/>
                <a:gridCol w="184935"/>
              </a:tblGrid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Patients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at risk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Cohorts 1,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2,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84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Cohort 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" name="Freeform 108"/>
          <p:cNvSpPr>
            <a:spLocks/>
          </p:cNvSpPr>
          <p:nvPr/>
        </p:nvSpPr>
        <p:spPr bwMode="auto">
          <a:xfrm>
            <a:off x="1542302" y="1595064"/>
            <a:ext cx="6696076" cy="3514725"/>
          </a:xfrm>
          <a:custGeom>
            <a:avLst/>
            <a:gdLst>
              <a:gd name="T0" fmla="*/ 150 w 7344"/>
              <a:gd name="T1" fmla="*/ 0 h 2214"/>
              <a:gd name="T2" fmla="*/ 150 w 7344"/>
              <a:gd name="T3" fmla="*/ 48 h 2214"/>
              <a:gd name="T4" fmla="*/ 168 w 7344"/>
              <a:gd name="T5" fmla="*/ 192 h 2214"/>
              <a:gd name="T6" fmla="*/ 270 w 7344"/>
              <a:gd name="T7" fmla="*/ 192 h 2214"/>
              <a:gd name="T8" fmla="*/ 270 w 7344"/>
              <a:gd name="T9" fmla="*/ 246 h 2214"/>
              <a:gd name="T10" fmla="*/ 318 w 7344"/>
              <a:gd name="T11" fmla="*/ 294 h 2214"/>
              <a:gd name="T12" fmla="*/ 330 w 7344"/>
              <a:gd name="T13" fmla="*/ 294 h 2214"/>
              <a:gd name="T14" fmla="*/ 330 w 7344"/>
              <a:gd name="T15" fmla="*/ 792 h 2214"/>
              <a:gd name="T16" fmla="*/ 342 w 7344"/>
              <a:gd name="T17" fmla="*/ 840 h 2214"/>
              <a:gd name="T18" fmla="*/ 624 w 7344"/>
              <a:gd name="T19" fmla="*/ 840 h 2214"/>
              <a:gd name="T20" fmla="*/ 624 w 7344"/>
              <a:gd name="T21" fmla="*/ 894 h 2214"/>
              <a:gd name="T22" fmla="*/ 636 w 7344"/>
              <a:gd name="T23" fmla="*/ 948 h 2214"/>
              <a:gd name="T24" fmla="*/ 648 w 7344"/>
              <a:gd name="T25" fmla="*/ 948 h 2214"/>
              <a:gd name="T26" fmla="*/ 648 w 7344"/>
              <a:gd name="T27" fmla="*/ 1002 h 2214"/>
              <a:gd name="T28" fmla="*/ 660 w 7344"/>
              <a:gd name="T29" fmla="*/ 1062 h 2214"/>
              <a:gd name="T30" fmla="*/ 810 w 7344"/>
              <a:gd name="T31" fmla="*/ 1062 h 2214"/>
              <a:gd name="T32" fmla="*/ 810 w 7344"/>
              <a:gd name="T33" fmla="*/ 1122 h 2214"/>
              <a:gd name="T34" fmla="*/ 954 w 7344"/>
              <a:gd name="T35" fmla="*/ 1182 h 2214"/>
              <a:gd name="T36" fmla="*/ 978 w 7344"/>
              <a:gd name="T37" fmla="*/ 1182 h 2214"/>
              <a:gd name="T38" fmla="*/ 978 w 7344"/>
              <a:gd name="T39" fmla="*/ 1242 h 2214"/>
              <a:gd name="T40" fmla="*/ 1080 w 7344"/>
              <a:gd name="T41" fmla="*/ 1302 h 2214"/>
              <a:gd name="T42" fmla="*/ 1284 w 7344"/>
              <a:gd name="T43" fmla="*/ 1302 h 2214"/>
              <a:gd name="T44" fmla="*/ 1284 w 7344"/>
              <a:gd name="T45" fmla="*/ 1362 h 2214"/>
              <a:gd name="T46" fmla="*/ 1482 w 7344"/>
              <a:gd name="T47" fmla="*/ 1422 h 2214"/>
              <a:gd name="T48" fmla="*/ 1536 w 7344"/>
              <a:gd name="T49" fmla="*/ 1422 h 2214"/>
              <a:gd name="T50" fmla="*/ 1536 w 7344"/>
              <a:gd name="T51" fmla="*/ 1482 h 2214"/>
              <a:gd name="T52" fmla="*/ 1584 w 7344"/>
              <a:gd name="T53" fmla="*/ 1542 h 2214"/>
              <a:gd name="T54" fmla="*/ 1602 w 7344"/>
              <a:gd name="T55" fmla="*/ 1542 h 2214"/>
              <a:gd name="T56" fmla="*/ 1602 w 7344"/>
              <a:gd name="T57" fmla="*/ 1662 h 2214"/>
              <a:gd name="T58" fmla="*/ 1626 w 7344"/>
              <a:gd name="T59" fmla="*/ 1722 h 2214"/>
              <a:gd name="T60" fmla="*/ 1812 w 7344"/>
              <a:gd name="T61" fmla="*/ 1722 h 2214"/>
              <a:gd name="T62" fmla="*/ 1812 w 7344"/>
              <a:gd name="T63" fmla="*/ 1788 h 2214"/>
              <a:gd name="T64" fmla="*/ 2004 w 7344"/>
              <a:gd name="T65" fmla="*/ 1854 h 2214"/>
              <a:gd name="T66" fmla="*/ 2244 w 7344"/>
              <a:gd name="T67" fmla="*/ 1854 h 2214"/>
              <a:gd name="T68" fmla="*/ 2244 w 7344"/>
              <a:gd name="T69" fmla="*/ 1920 h 2214"/>
              <a:gd name="T70" fmla="*/ 2460 w 7344"/>
              <a:gd name="T71" fmla="*/ 1980 h 2214"/>
              <a:gd name="T72" fmla="*/ 2640 w 7344"/>
              <a:gd name="T73" fmla="*/ 1980 h 2214"/>
              <a:gd name="T74" fmla="*/ 2640 w 7344"/>
              <a:gd name="T75" fmla="*/ 2046 h 2214"/>
              <a:gd name="T76" fmla="*/ 4158 w 7344"/>
              <a:gd name="T77" fmla="*/ 2214 h 2214"/>
              <a:gd name="T78" fmla="*/ 7344 w 7344"/>
              <a:gd name="T79" fmla="*/ 2214 h 2214"/>
              <a:gd name="connsiteX0" fmla="*/ 0 w 10000"/>
              <a:gd name="connsiteY0" fmla="*/ 0 h 10000"/>
              <a:gd name="connsiteX1" fmla="*/ 204 w 10000"/>
              <a:gd name="connsiteY1" fmla="*/ 0 h 10000"/>
              <a:gd name="connsiteX2" fmla="*/ 204 w 10000"/>
              <a:gd name="connsiteY2" fmla="*/ 217 h 10000"/>
              <a:gd name="connsiteX3" fmla="*/ 204 w 10000"/>
              <a:gd name="connsiteY3" fmla="*/ 217 h 10000"/>
              <a:gd name="connsiteX4" fmla="*/ 229 w 10000"/>
              <a:gd name="connsiteY4" fmla="*/ 217 h 10000"/>
              <a:gd name="connsiteX5" fmla="*/ 229 w 10000"/>
              <a:gd name="connsiteY5" fmla="*/ 867 h 10000"/>
              <a:gd name="connsiteX6" fmla="*/ 229 w 10000"/>
              <a:gd name="connsiteY6" fmla="*/ 867 h 10000"/>
              <a:gd name="connsiteX7" fmla="*/ 368 w 10000"/>
              <a:gd name="connsiteY7" fmla="*/ 867 h 10000"/>
              <a:gd name="connsiteX8" fmla="*/ 368 w 10000"/>
              <a:gd name="connsiteY8" fmla="*/ 1111 h 10000"/>
              <a:gd name="connsiteX9" fmla="*/ 368 w 10000"/>
              <a:gd name="connsiteY9" fmla="*/ 1111 h 10000"/>
              <a:gd name="connsiteX10" fmla="*/ 433 w 10000"/>
              <a:gd name="connsiteY10" fmla="*/ 1111 h 10000"/>
              <a:gd name="connsiteX11" fmla="*/ 433 w 10000"/>
              <a:gd name="connsiteY11" fmla="*/ 1328 h 10000"/>
              <a:gd name="connsiteX12" fmla="*/ 433 w 10000"/>
              <a:gd name="connsiteY12" fmla="*/ 1328 h 10000"/>
              <a:gd name="connsiteX13" fmla="*/ 449 w 10000"/>
              <a:gd name="connsiteY13" fmla="*/ 1328 h 10000"/>
              <a:gd name="connsiteX14" fmla="*/ 449 w 10000"/>
              <a:gd name="connsiteY14" fmla="*/ 3577 h 10000"/>
              <a:gd name="connsiteX15" fmla="*/ 449 w 10000"/>
              <a:gd name="connsiteY15" fmla="*/ 3577 h 10000"/>
              <a:gd name="connsiteX16" fmla="*/ 466 w 10000"/>
              <a:gd name="connsiteY16" fmla="*/ 3577 h 10000"/>
              <a:gd name="connsiteX17" fmla="*/ 466 w 10000"/>
              <a:gd name="connsiteY17" fmla="*/ 3794 h 10000"/>
              <a:gd name="connsiteX18" fmla="*/ 466 w 10000"/>
              <a:gd name="connsiteY18" fmla="*/ 3794 h 10000"/>
              <a:gd name="connsiteX19" fmla="*/ 850 w 10000"/>
              <a:gd name="connsiteY19" fmla="*/ 3794 h 10000"/>
              <a:gd name="connsiteX20" fmla="*/ 850 w 10000"/>
              <a:gd name="connsiteY20" fmla="*/ 4038 h 10000"/>
              <a:gd name="connsiteX21" fmla="*/ 850 w 10000"/>
              <a:gd name="connsiteY21" fmla="*/ 4038 h 10000"/>
              <a:gd name="connsiteX22" fmla="*/ 866 w 10000"/>
              <a:gd name="connsiteY22" fmla="*/ 4038 h 10000"/>
              <a:gd name="connsiteX23" fmla="*/ 866 w 10000"/>
              <a:gd name="connsiteY23" fmla="*/ 4282 h 10000"/>
              <a:gd name="connsiteX24" fmla="*/ 866 w 10000"/>
              <a:gd name="connsiteY24" fmla="*/ 4282 h 10000"/>
              <a:gd name="connsiteX25" fmla="*/ 882 w 10000"/>
              <a:gd name="connsiteY25" fmla="*/ 4282 h 10000"/>
              <a:gd name="connsiteX26" fmla="*/ 882 w 10000"/>
              <a:gd name="connsiteY26" fmla="*/ 4526 h 10000"/>
              <a:gd name="connsiteX27" fmla="*/ 882 w 10000"/>
              <a:gd name="connsiteY27" fmla="*/ 4526 h 10000"/>
              <a:gd name="connsiteX28" fmla="*/ 899 w 10000"/>
              <a:gd name="connsiteY28" fmla="*/ 4526 h 10000"/>
              <a:gd name="connsiteX29" fmla="*/ 899 w 10000"/>
              <a:gd name="connsiteY29" fmla="*/ 4797 h 10000"/>
              <a:gd name="connsiteX30" fmla="*/ 899 w 10000"/>
              <a:gd name="connsiteY30" fmla="*/ 4797 h 10000"/>
              <a:gd name="connsiteX31" fmla="*/ 1103 w 10000"/>
              <a:gd name="connsiteY31" fmla="*/ 4797 h 10000"/>
              <a:gd name="connsiteX32" fmla="*/ 1103 w 10000"/>
              <a:gd name="connsiteY32" fmla="*/ 5068 h 10000"/>
              <a:gd name="connsiteX33" fmla="*/ 1103 w 10000"/>
              <a:gd name="connsiteY33" fmla="*/ 5068 h 10000"/>
              <a:gd name="connsiteX34" fmla="*/ 1299 w 10000"/>
              <a:gd name="connsiteY34" fmla="*/ 5068 h 10000"/>
              <a:gd name="connsiteX35" fmla="*/ 1299 w 10000"/>
              <a:gd name="connsiteY35" fmla="*/ 5339 h 10000"/>
              <a:gd name="connsiteX36" fmla="*/ 1299 w 10000"/>
              <a:gd name="connsiteY36" fmla="*/ 5339 h 10000"/>
              <a:gd name="connsiteX37" fmla="*/ 1332 w 10000"/>
              <a:gd name="connsiteY37" fmla="*/ 5339 h 10000"/>
              <a:gd name="connsiteX38" fmla="*/ 1332 w 10000"/>
              <a:gd name="connsiteY38" fmla="*/ 5610 h 10000"/>
              <a:gd name="connsiteX39" fmla="*/ 1332 w 10000"/>
              <a:gd name="connsiteY39" fmla="*/ 5610 h 10000"/>
              <a:gd name="connsiteX40" fmla="*/ 1471 w 10000"/>
              <a:gd name="connsiteY40" fmla="*/ 5610 h 10000"/>
              <a:gd name="connsiteX41" fmla="*/ 1471 w 10000"/>
              <a:gd name="connsiteY41" fmla="*/ 5881 h 10000"/>
              <a:gd name="connsiteX42" fmla="*/ 1471 w 10000"/>
              <a:gd name="connsiteY42" fmla="*/ 5881 h 10000"/>
              <a:gd name="connsiteX43" fmla="*/ 1748 w 10000"/>
              <a:gd name="connsiteY43" fmla="*/ 5881 h 10000"/>
              <a:gd name="connsiteX44" fmla="*/ 1748 w 10000"/>
              <a:gd name="connsiteY44" fmla="*/ 6152 h 10000"/>
              <a:gd name="connsiteX45" fmla="*/ 1748 w 10000"/>
              <a:gd name="connsiteY45" fmla="*/ 6152 h 10000"/>
              <a:gd name="connsiteX46" fmla="*/ 2018 w 10000"/>
              <a:gd name="connsiteY46" fmla="*/ 6152 h 10000"/>
              <a:gd name="connsiteX47" fmla="*/ 2018 w 10000"/>
              <a:gd name="connsiteY47" fmla="*/ 6423 h 10000"/>
              <a:gd name="connsiteX48" fmla="*/ 2018 w 10000"/>
              <a:gd name="connsiteY48" fmla="*/ 6423 h 10000"/>
              <a:gd name="connsiteX49" fmla="*/ 2092 w 10000"/>
              <a:gd name="connsiteY49" fmla="*/ 6423 h 10000"/>
              <a:gd name="connsiteX50" fmla="*/ 2092 w 10000"/>
              <a:gd name="connsiteY50" fmla="*/ 6694 h 10000"/>
              <a:gd name="connsiteX51" fmla="*/ 2092 w 10000"/>
              <a:gd name="connsiteY51" fmla="*/ 6694 h 10000"/>
              <a:gd name="connsiteX52" fmla="*/ 2157 w 10000"/>
              <a:gd name="connsiteY52" fmla="*/ 6694 h 10000"/>
              <a:gd name="connsiteX53" fmla="*/ 2157 w 10000"/>
              <a:gd name="connsiteY53" fmla="*/ 6965 h 10000"/>
              <a:gd name="connsiteX54" fmla="*/ 2157 w 10000"/>
              <a:gd name="connsiteY54" fmla="*/ 6965 h 10000"/>
              <a:gd name="connsiteX55" fmla="*/ 2181 w 10000"/>
              <a:gd name="connsiteY55" fmla="*/ 6965 h 10000"/>
              <a:gd name="connsiteX56" fmla="*/ 2181 w 10000"/>
              <a:gd name="connsiteY56" fmla="*/ 7507 h 10000"/>
              <a:gd name="connsiteX57" fmla="*/ 2181 w 10000"/>
              <a:gd name="connsiteY57" fmla="*/ 7507 h 10000"/>
              <a:gd name="connsiteX58" fmla="*/ 2214 w 10000"/>
              <a:gd name="connsiteY58" fmla="*/ 7507 h 10000"/>
              <a:gd name="connsiteX59" fmla="*/ 2214 w 10000"/>
              <a:gd name="connsiteY59" fmla="*/ 7778 h 10000"/>
              <a:gd name="connsiteX60" fmla="*/ 2214 w 10000"/>
              <a:gd name="connsiteY60" fmla="*/ 7778 h 10000"/>
              <a:gd name="connsiteX61" fmla="*/ 2467 w 10000"/>
              <a:gd name="connsiteY61" fmla="*/ 7778 h 10000"/>
              <a:gd name="connsiteX62" fmla="*/ 2467 w 10000"/>
              <a:gd name="connsiteY62" fmla="*/ 8076 h 10000"/>
              <a:gd name="connsiteX63" fmla="*/ 2467 w 10000"/>
              <a:gd name="connsiteY63" fmla="*/ 8076 h 10000"/>
              <a:gd name="connsiteX64" fmla="*/ 2729 w 10000"/>
              <a:gd name="connsiteY64" fmla="*/ 8076 h 10000"/>
              <a:gd name="connsiteX65" fmla="*/ 2729 w 10000"/>
              <a:gd name="connsiteY65" fmla="*/ 8374 h 10000"/>
              <a:gd name="connsiteX66" fmla="*/ 2729 w 10000"/>
              <a:gd name="connsiteY66" fmla="*/ 8374 h 10000"/>
              <a:gd name="connsiteX67" fmla="*/ 3056 w 10000"/>
              <a:gd name="connsiteY67" fmla="*/ 8374 h 10000"/>
              <a:gd name="connsiteX68" fmla="*/ 3056 w 10000"/>
              <a:gd name="connsiteY68" fmla="*/ 8672 h 10000"/>
              <a:gd name="connsiteX69" fmla="*/ 3056 w 10000"/>
              <a:gd name="connsiteY69" fmla="*/ 8672 h 10000"/>
              <a:gd name="connsiteX70" fmla="*/ 3350 w 10000"/>
              <a:gd name="connsiteY70" fmla="*/ 8672 h 10000"/>
              <a:gd name="connsiteX71" fmla="*/ 3350 w 10000"/>
              <a:gd name="connsiteY71" fmla="*/ 8943 h 10000"/>
              <a:gd name="connsiteX72" fmla="*/ 3350 w 10000"/>
              <a:gd name="connsiteY72" fmla="*/ 8943 h 10000"/>
              <a:gd name="connsiteX73" fmla="*/ 3595 w 10000"/>
              <a:gd name="connsiteY73" fmla="*/ 8943 h 10000"/>
              <a:gd name="connsiteX74" fmla="*/ 3595 w 10000"/>
              <a:gd name="connsiteY74" fmla="*/ 9241 h 10000"/>
              <a:gd name="connsiteX75" fmla="*/ 3595 w 10000"/>
              <a:gd name="connsiteY75" fmla="*/ 9241 h 10000"/>
              <a:gd name="connsiteX76" fmla="*/ 5662 w 10000"/>
              <a:gd name="connsiteY76" fmla="*/ 9241 h 10000"/>
              <a:gd name="connsiteX77" fmla="*/ 5662 w 10000"/>
              <a:gd name="connsiteY77" fmla="*/ 10000 h 10000"/>
              <a:gd name="connsiteX78" fmla="*/ 5662 w 10000"/>
              <a:gd name="connsiteY78" fmla="*/ 10000 h 10000"/>
              <a:gd name="connsiteX79" fmla="*/ 10000 w 10000"/>
              <a:gd name="connsiteY79" fmla="*/ 10000 h 10000"/>
              <a:gd name="connsiteX0" fmla="*/ 0 w 5773"/>
              <a:gd name="connsiteY0" fmla="*/ 0 h 10000"/>
              <a:gd name="connsiteX1" fmla="*/ 204 w 5773"/>
              <a:gd name="connsiteY1" fmla="*/ 0 h 10000"/>
              <a:gd name="connsiteX2" fmla="*/ 204 w 5773"/>
              <a:gd name="connsiteY2" fmla="*/ 217 h 10000"/>
              <a:gd name="connsiteX3" fmla="*/ 204 w 5773"/>
              <a:gd name="connsiteY3" fmla="*/ 217 h 10000"/>
              <a:gd name="connsiteX4" fmla="*/ 229 w 5773"/>
              <a:gd name="connsiteY4" fmla="*/ 217 h 10000"/>
              <a:gd name="connsiteX5" fmla="*/ 229 w 5773"/>
              <a:gd name="connsiteY5" fmla="*/ 867 h 10000"/>
              <a:gd name="connsiteX6" fmla="*/ 229 w 5773"/>
              <a:gd name="connsiteY6" fmla="*/ 867 h 10000"/>
              <a:gd name="connsiteX7" fmla="*/ 368 w 5773"/>
              <a:gd name="connsiteY7" fmla="*/ 867 h 10000"/>
              <a:gd name="connsiteX8" fmla="*/ 368 w 5773"/>
              <a:gd name="connsiteY8" fmla="*/ 1111 h 10000"/>
              <a:gd name="connsiteX9" fmla="*/ 368 w 5773"/>
              <a:gd name="connsiteY9" fmla="*/ 1111 h 10000"/>
              <a:gd name="connsiteX10" fmla="*/ 433 w 5773"/>
              <a:gd name="connsiteY10" fmla="*/ 1111 h 10000"/>
              <a:gd name="connsiteX11" fmla="*/ 433 w 5773"/>
              <a:gd name="connsiteY11" fmla="*/ 1328 h 10000"/>
              <a:gd name="connsiteX12" fmla="*/ 433 w 5773"/>
              <a:gd name="connsiteY12" fmla="*/ 1328 h 10000"/>
              <a:gd name="connsiteX13" fmla="*/ 449 w 5773"/>
              <a:gd name="connsiteY13" fmla="*/ 1328 h 10000"/>
              <a:gd name="connsiteX14" fmla="*/ 449 w 5773"/>
              <a:gd name="connsiteY14" fmla="*/ 3577 h 10000"/>
              <a:gd name="connsiteX15" fmla="*/ 449 w 5773"/>
              <a:gd name="connsiteY15" fmla="*/ 3577 h 10000"/>
              <a:gd name="connsiteX16" fmla="*/ 466 w 5773"/>
              <a:gd name="connsiteY16" fmla="*/ 3577 h 10000"/>
              <a:gd name="connsiteX17" fmla="*/ 466 w 5773"/>
              <a:gd name="connsiteY17" fmla="*/ 3794 h 10000"/>
              <a:gd name="connsiteX18" fmla="*/ 466 w 5773"/>
              <a:gd name="connsiteY18" fmla="*/ 3794 h 10000"/>
              <a:gd name="connsiteX19" fmla="*/ 850 w 5773"/>
              <a:gd name="connsiteY19" fmla="*/ 3794 h 10000"/>
              <a:gd name="connsiteX20" fmla="*/ 850 w 5773"/>
              <a:gd name="connsiteY20" fmla="*/ 4038 h 10000"/>
              <a:gd name="connsiteX21" fmla="*/ 850 w 5773"/>
              <a:gd name="connsiteY21" fmla="*/ 4038 h 10000"/>
              <a:gd name="connsiteX22" fmla="*/ 866 w 5773"/>
              <a:gd name="connsiteY22" fmla="*/ 4038 h 10000"/>
              <a:gd name="connsiteX23" fmla="*/ 866 w 5773"/>
              <a:gd name="connsiteY23" fmla="*/ 4282 h 10000"/>
              <a:gd name="connsiteX24" fmla="*/ 866 w 5773"/>
              <a:gd name="connsiteY24" fmla="*/ 4282 h 10000"/>
              <a:gd name="connsiteX25" fmla="*/ 882 w 5773"/>
              <a:gd name="connsiteY25" fmla="*/ 4282 h 10000"/>
              <a:gd name="connsiteX26" fmla="*/ 882 w 5773"/>
              <a:gd name="connsiteY26" fmla="*/ 4526 h 10000"/>
              <a:gd name="connsiteX27" fmla="*/ 882 w 5773"/>
              <a:gd name="connsiteY27" fmla="*/ 4526 h 10000"/>
              <a:gd name="connsiteX28" fmla="*/ 899 w 5773"/>
              <a:gd name="connsiteY28" fmla="*/ 4526 h 10000"/>
              <a:gd name="connsiteX29" fmla="*/ 899 w 5773"/>
              <a:gd name="connsiteY29" fmla="*/ 4797 h 10000"/>
              <a:gd name="connsiteX30" fmla="*/ 899 w 5773"/>
              <a:gd name="connsiteY30" fmla="*/ 4797 h 10000"/>
              <a:gd name="connsiteX31" fmla="*/ 1103 w 5773"/>
              <a:gd name="connsiteY31" fmla="*/ 4797 h 10000"/>
              <a:gd name="connsiteX32" fmla="*/ 1103 w 5773"/>
              <a:gd name="connsiteY32" fmla="*/ 5068 h 10000"/>
              <a:gd name="connsiteX33" fmla="*/ 1103 w 5773"/>
              <a:gd name="connsiteY33" fmla="*/ 5068 h 10000"/>
              <a:gd name="connsiteX34" fmla="*/ 1299 w 5773"/>
              <a:gd name="connsiteY34" fmla="*/ 5068 h 10000"/>
              <a:gd name="connsiteX35" fmla="*/ 1299 w 5773"/>
              <a:gd name="connsiteY35" fmla="*/ 5339 h 10000"/>
              <a:gd name="connsiteX36" fmla="*/ 1299 w 5773"/>
              <a:gd name="connsiteY36" fmla="*/ 5339 h 10000"/>
              <a:gd name="connsiteX37" fmla="*/ 1332 w 5773"/>
              <a:gd name="connsiteY37" fmla="*/ 5339 h 10000"/>
              <a:gd name="connsiteX38" fmla="*/ 1332 w 5773"/>
              <a:gd name="connsiteY38" fmla="*/ 5610 h 10000"/>
              <a:gd name="connsiteX39" fmla="*/ 1332 w 5773"/>
              <a:gd name="connsiteY39" fmla="*/ 5610 h 10000"/>
              <a:gd name="connsiteX40" fmla="*/ 1471 w 5773"/>
              <a:gd name="connsiteY40" fmla="*/ 5610 h 10000"/>
              <a:gd name="connsiteX41" fmla="*/ 1471 w 5773"/>
              <a:gd name="connsiteY41" fmla="*/ 5881 h 10000"/>
              <a:gd name="connsiteX42" fmla="*/ 1471 w 5773"/>
              <a:gd name="connsiteY42" fmla="*/ 5881 h 10000"/>
              <a:gd name="connsiteX43" fmla="*/ 1748 w 5773"/>
              <a:gd name="connsiteY43" fmla="*/ 5881 h 10000"/>
              <a:gd name="connsiteX44" fmla="*/ 1748 w 5773"/>
              <a:gd name="connsiteY44" fmla="*/ 6152 h 10000"/>
              <a:gd name="connsiteX45" fmla="*/ 1748 w 5773"/>
              <a:gd name="connsiteY45" fmla="*/ 6152 h 10000"/>
              <a:gd name="connsiteX46" fmla="*/ 2018 w 5773"/>
              <a:gd name="connsiteY46" fmla="*/ 6152 h 10000"/>
              <a:gd name="connsiteX47" fmla="*/ 2018 w 5773"/>
              <a:gd name="connsiteY47" fmla="*/ 6423 h 10000"/>
              <a:gd name="connsiteX48" fmla="*/ 2018 w 5773"/>
              <a:gd name="connsiteY48" fmla="*/ 6423 h 10000"/>
              <a:gd name="connsiteX49" fmla="*/ 2092 w 5773"/>
              <a:gd name="connsiteY49" fmla="*/ 6423 h 10000"/>
              <a:gd name="connsiteX50" fmla="*/ 2092 w 5773"/>
              <a:gd name="connsiteY50" fmla="*/ 6694 h 10000"/>
              <a:gd name="connsiteX51" fmla="*/ 2092 w 5773"/>
              <a:gd name="connsiteY51" fmla="*/ 6694 h 10000"/>
              <a:gd name="connsiteX52" fmla="*/ 2157 w 5773"/>
              <a:gd name="connsiteY52" fmla="*/ 6694 h 10000"/>
              <a:gd name="connsiteX53" fmla="*/ 2157 w 5773"/>
              <a:gd name="connsiteY53" fmla="*/ 6965 h 10000"/>
              <a:gd name="connsiteX54" fmla="*/ 2157 w 5773"/>
              <a:gd name="connsiteY54" fmla="*/ 6965 h 10000"/>
              <a:gd name="connsiteX55" fmla="*/ 2181 w 5773"/>
              <a:gd name="connsiteY55" fmla="*/ 6965 h 10000"/>
              <a:gd name="connsiteX56" fmla="*/ 2181 w 5773"/>
              <a:gd name="connsiteY56" fmla="*/ 7507 h 10000"/>
              <a:gd name="connsiteX57" fmla="*/ 2181 w 5773"/>
              <a:gd name="connsiteY57" fmla="*/ 7507 h 10000"/>
              <a:gd name="connsiteX58" fmla="*/ 2214 w 5773"/>
              <a:gd name="connsiteY58" fmla="*/ 7507 h 10000"/>
              <a:gd name="connsiteX59" fmla="*/ 2214 w 5773"/>
              <a:gd name="connsiteY59" fmla="*/ 7778 h 10000"/>
              <a:gd name="connsiteX60" fmla="*/ 2214 w 5773"/>
              <a:gd name="connsiteY60" fmla="*/ 7778 h 10000"/>
              <a:gd name="connsiteX61" fmla="*/ 2467 w 5773"/>
              <a:gd name="connsiteY61" fmla="*/ 7778 h 10000"/>
              <a:gd name="connsiteX62" fmla="*/ 2467 w 5773"/>
              <a:gd name="connsiteY62" fmla="*/ 8076 h 10000"/>
              <a:gd name="connsiteX63" fmla="*/ 2467 w 5773"/>
              <a:gd name="connsiteY63" fmla="*/ 8076 h 10000"/>
              <a:gd name="connsiteX64" fmla="*/ 2729 w 5773"/>
              <a:gd name="connsiteY64" fmla="*/ 8076 h 10000"/>
              <a:gd name="connsiteX65" fmla="*/ 2729 w 5773"/>
              <a:gd name="connsiteY65" fmla="*/ 8374 h 10000"/>
              <a:gd name="connsiteX66" fmla="*/ 2729 w 5773"/>
              <a:gd name="connsiteY66" fmla="*/ 8374 h 10000"/>
              <a:gd name="connsiteX67" fmla="*/ 3056 w 5773"/>
              <a:gd name="connsiteY67" fmla="*/ 8374 h 10000"/>
              <a:gd name="connsiteX68" fmla="*/ 3056 w 5773"/>
              <a:gd name="connsiteY68" fmla="*/ 8672 h 10000"/>
              <a:gd name="connsiteX69" fmla="*/ 3056 w 5773"/>
              <a:gd name="connsiteY69" fmla="*/ 8672 h 10000"/>
              <a:gd name="connsiteX70" fmla="*/ 3350 w 5773"/>
              <a:gd name="connsiteY70" fmla="*/ 8672 h 10000"/>
              <a:gd name="connsiteX71" fmla="*/ 3350 w 5773"/>
              <a:gd name="connsiteY71" fmla="*/ 8943 h 10000"/>
              <a:gd name="connsiteX72" fmla="*/ 3350 w 5773"/>
              <a:gd name="connsiteY72" fmla="*/ 8943 h 10000"/>
              <a:gd name="connsiteX73" fmla="*/ 3595 w 5773"/>
              <a:gd name="connsiteY73" fmla="*/ 8943 h 10000"/>
              <a:gd name="connsiteX74" fmla="*/ 3595 w 5773"/>
              <a:gd name="connsiteY74" fmla="*/ 9241 h 10000"/>
              <a:gd name="connsiteX75" fmla="*/ 3595 w 5773"/>
              <a:gd name="connsiteY75" fmla="*/ 9241 h 10000"/>
              <a:gd name="connsiteX76" fmla="*/ 5662 w 5773"/>
              <a:gd name="connsiteY76" fmla="*/ 9241 h 10000"/>
              <a:gd name="connsiteX77" fmla="*/ 5662 w 5773"/>
              <a:gd name="connsiteY77" fmla="*/ 10000 h 10000"/>
              <a:gd name="connsiteX78" fmla="*/ 5662 w 5773"/>
              <a:gd name="connsiteY78" fmla="*/ 10000 h 10000"/>
              <a:gd name="connsiteX79" fmla="*/ 5773 w 5773"/>
              <a:gd name="connsiteY79" fmla="*/ 10000 h 10000"/>
              <a:gd name="connsiteX0" fmla="*/ 0 w 9947"/>
              <a:gd name="connsiteY0" fmla="*/ 0 h 10007"/>
              <a:gd name="connsiteX1" fmla="*/ 353 w 9947"/>
              <a:gd name="connsiteY1" fmla="*/ 0 h 10007"/>
              <a:gd name="connsiteX2" fmla="*/ 353 w 9947"/>
              <a:gd name="connsiteY2" fmla="*/ 217 h 10007"/>
              <a:gd name="connsiteX3" fmla="*/ 353 w 9947"/>
              <a:gd name="connsiteY3" fmla="*/ 217 h 10007"/>
              <a:gd name="connsiteX4" fmla="*/ 397 w 9947"/>
              <a:gd name="connsiteY4" fmla="*/ 217 h 10007"/>
              <a:gd name="connsiteX5" fmla="*/ 397 w 9947"/>
              <a:gd name="connsiteY5" fmla="*/ 867 h 10007"/>
              <a:gd name="connsiteX6" fmla="*/ 397 w 9947"/>
              <a:gd name="connsiteY6" fmla="*/ 867 h 10007"/>
              <a:gd name="connsiteX7" fmla="*/ 637 w 9947"/>
              <a:gd name="connsiteY7" fmla="*/ 867 h 10007"/>
              <a:gd name="connsiteX8" fmla="*/ 637 w 9947"/>
              <a:gd name="connsiteY8" fmla="*/ 1111 h 10007"/>
              <a:gd name="connsiteX9" fmla="*/ 637 w 9947"/>
              <a:gd name="connsiteY9" fmla="*/ 1111 h 10007"/>
              <a:gd name="connsiteX10" fmla="*/ 750 w 9947"/>
              <a:gd name="connsiteY10" fmla="*/ 1111 h 10007"/>
              <a:gd name="connsiteX11" fmla="*/ 750 w 9947"/>
              <a:gd name="connsiteY11" fmla="*/ 1328 h 10007"/>
              <a:gd name="connsiteX12" fmla="*/ 750 w 9947"/>
              <a:gd name="connsiteY12" fmla="*/ 1328 h 10007"/>
              <a:gd name="connsiteX13" fmla="*/ 778 w 9947"/>
              <a:gd name="connsiteY13" fmla="*/ 1328 h 10007"/>
              <a:gd name="connsiteX14" fmla="*/ 778 w 9947"/>
              <a:gd name="connsiteY14" fmla="*/ 3577 h 10007"/>
              <a:gd name="connsiteX15" fmla="*/ 778 w 9947"/>
              <a:gd name="connsiteY15" fmla="*/ 3577 h 10007"/>
              <a:gd name="connsiteX16" fmla="*/ 807 w 9947"/>
              <a:gd name="connsiteY16" fmla="*/ 3577 h 10007"/>
              <a:gd name="connsiteX17" fmla="*/ 807 w 9947"/>
              <a:gd name="connsiteY17" fmla="*/ 3794 h 10007"/>
              <a:gd name="connsiteX18" fmla="*/ 807 w 9947"/>
              <a:gd name="connsiteY18" fmla="*/ 3794 h 10007"/>
              <a:gd name="connsiteX19" fmla="*/ 1472 w 9947"/>
              <a:gd name="connsiteY19" fmla="*/ 3794 h 10007"/>
              <a:gd name="connsiteX20" fmla="*/ 1472 w 9947"/>
              <a:gd name="connsiteY20" fmla="*/ 4038 h 10007"/>
              <a:gd name="connsiteX21" fmla="*/ 1472 w 9947"/>
              <a:gd name="connsiteY21" fmla="*/ 4038 h 10007"/>
              <a:gd name="connsiteX22" fmla="*/ 1500 w 9947"/>
              <a:gd name="connsiteY22" fmla="*/ 4038 h 10007"/>
              <a:gd name="connsiteX23" fmla="*/ 1500 w 9947"/>
              <a:gd name="connsiteY23" fmla="*/ 4282 h 10007"/>
              <a:gd name="connsiteX24" fmla="*/ 1500 w 9947"/>
              <a:gd name="connsiteY24" fmla="*/ 4282 h 10007"/>
              <a:gd name="connsiteX25" fmla="*/ 1528 w 9947"/>
              <a:gd name="connsiteY25" fmla="*/ 4282 h 10007"/>
              <a:gd name="connsiteX26" fmla="*/ 1528 w 9947"/>
              <a:gd name="connsiteY26" fmla="*/ 4526 h 10007"/>
              <a:gd name="connsiteX27" fmla="*/ 1528 w 9947"/>
              <a:gd name="connsiteY27" fmla="*/ 4526 h 10007"/>
              <a:gd name="connsiteX28" fmla="*/ 1557 w 9947"/>
              <a:gd name="connsiteY28" fmla="*/ 4526 h 10007"/>
              <a:gd name="connsiteX29" fmla="*/ 1557 w 9947"/>
              <a:gd name="connsiteY29" fmla="*/ 4797 h 10007"/>
              <a:gd name="connsiteX30" fmla="*/ 1557 w 9947"/>
              <a:gd name="connsiteY30" fmla="*/ 4797 h 10007"/>
              <a:gd name="connsiteX31" fmla="*/ 1911 w 9947"/>
              <a:gd name="connsiteY31" fmla="*/ 4797 h 10007"/>
              <a:gd name="connsiteX32" fmla="*/ 1911 w 9947"/>
              <a:gd name="connsiteY32" fmla="*/ 5068 h 10007"/>
              <a:gd name="connsiteX33" fmla="*/ 1911 w 9947"/>
              <a:gd name="connsiteY33" fmla="*/ 5068 h 10007"/>
              <a:gd name="connsiteX34" fmla="*/ 2250 w 9947"/>
              <a:gd name="connsiteY34" fmla="*/ 5068 h 10007"/>
              <a:gd name="connsiteX35" fmla="*/ 2250 w 9947"/>
              <a:gd name="connsiteY35" fmla="*/ 5339 h 10007"/>
              <a:gd name="connsiteX36" fmla="*/ 2250 w 9947"/>
              <a:gd name="connsiteY36" fmla="*/ 5339 h 10007"/>
              <a:gd name="connsiteX37" fmla="*/ 2307 w 9947"/>
              <a:gd name="connsiteY37" fmla="*/ 5339 h 10007"/>
              <a:gd name="connsiteX38" fmla="*/ 2307 w 9947"/>
              <a:gd name="connsiteY38" fmla="*/ 5610 h 10007"/>
              <a:gd name="connsiteX39" fmla="*/ 2307 w 9947"/>
              <a:gd name="connsiteY39" fmla="*/ 5610 h 10007"/>
              <a:gd name="connsiteX40" fmla="*/ 2548 w 9947"/>
              <a:gd name="connsiteY40" fmla="*/ 5610 h 10007"/>
              <a:gd name="connsiteX41" fmla="*/ 2548 w 9947"/>
              <a:gd name="connsiteY41" fmla="*/ 5881 h 10007"/>
              <a:gd name="connsiteX42" fmla="*/ 2548 w 9947"/>
              <a:gd name="connsiteY42" fmla="*/ 5881 h 10007"/>
              <a:gd name="connsiteX43" fmla="*/ 3028 w 9947"/>
              <a:gd name="connsiteY43" fmla="*/ 5881 h 10007"/>
              <a:gd name="connsiteX44" fmla="*/ 3028 w 9947"/>
              <a:gd name="connsiteY44" fmla="*/ 6152 h 10007"/>
              <a:gd name="connsiteX45" fmla="*/ 3028 w 9947"/>
              <a:gd name="connsiteY45" fmla="*/ 6152 h 10007"/>
              <a:gd name="connsiteX46" fmla="*/ 3496 w 9947"/>
              <a:gd name="connsiteY46" fmla="*/ 6152 h 10007"/>
              <a:gd name="connsiteX47" fmla="*/ 3496 w 9947"/>
              <a:gd name="connsiteY47" fmla="*/ 6423 h 10007"/>
              <a:gd name="connsiteX48" fmla="*/ 3496 w 9947"/>
              <a:gd name="connsiteY48" fmla="*/ 6423 h 10007"/>
              <a:gd name="connsiteX49" fmla="*/ 3624 w 9947"/>
              <a:gd name="connsiteY49" fmla="*/ 6423 h 10007"/>
              <a:gd name="connsiteX50" fmla="*/ 3624 w 9947"/>
              <a:gd name="connsiteY50" fmla="*/ 6694 h 10007"/>
              <a:gd name="connsiteX51" fmla="*/ 3624 w 9947"/>
              <a:gd name="connsiteY51" fmla="*/ 6694 h 10007"/>
              <a:gd name="connsiteX52" fmla="*/ 3736 w 9947"/>
              <a:gd name="connsiteY52" fmla="*/ 6694 h 10007"/>
              <a:gd name="connsiteX53" fmla="*/ 3736 w 9947"/>
              <a:gd name="connsiteY53" fmla="*/ 6965 h 10007"/>
              <a:gd name="connsiteX54" fmla="*/ 3736 w 9947"/>
              <a:gd name="connsiteY54" fmla="*/ 6965 h 10007"/>
              <a:gd name="connsiteX55" fmla="*/ 3778 w 9947"/>
              <a:gd name="connsiteY55" fmla="*/ 6965 h 10007"/>
              <a:gd name="connsiteX56" fmla="*/ 3778 w 9947"/>
              <a:gd name="connsiteY56" fmla="*/ 7507 h 10007"/>
              <a:gd name="connsiteX57" fmla="*/ 3778 w 9947"/>
              <a:gd name="connsiteY57" fmla="*/ 7507 h 10007"/>
              <a:gd name="connsiteX58" fmla="*/ 3835 w 9947"/>
              <a:gd name="connsiteY58" fmla="*/ 7507 h 10007"/>
              <a:gd name="connsiteX59" fmla="*/ 3835 w 9947"/>
              <a:gd name="connsiteY59" fmla="*/ 7778 h 10007"/>
              <a:gd name="connsiteX60" fmla="*/ 3835 w 9947"/>
              <a:gd name="connsiteY60" fmla="*/ 7778 h 10007"/>
              <a:gd name="connsiteX61" fmla="*/ 4273 w 9947"/>
              <a:gd name="connsiteY61" fmla="*/ 7778 h 10007"/>
              <a:gd name="connsiteX62" fmla="*/ 4273 w 9947"/>
              <a:gd name="connsiteY62" fmla="*/ 8076 h 10007"/>
              <a:gd name="connsiteX63" fmla="*/ 4273 w 9947"/>
              <a:gd name="connsiteY63" fmla="*/ 8076 h 10007"/>
              <a:gd name="connsiteX64" fmla="*/ 4727 w 9947"/>
              <a:gd name="connsiteY64" fmla="*/ 8076 h 10007"/>
              <a:gd name="connsiteX65" fmla="*/ 4727 w 9947"/>
              <a:gd name="connsiteY65" fmla="*/ 8374 h 10007"/>
              <a:gd name="connsiteX66" fmla="*/ 4727 w 9947"/>
              <a:gd name="connsiteY66" fmla="*/ 8374 h 10007"/>
              <a:gd name="connsiteX67" fmla="*/ 5294 w 9947"/>
              <a:gd name="connsiteY67" fmla="*/ 8374 h 10007"/>
              <a:gd name="connsiteX68" fmla="*/ 5294 w 9947"/>
              <a:gd name="connsiteY68" fmla="*/ 8672 h 10007"/>
              <a:gd name="connsiteX69" fmla="*/ 5294 w 9947"/>
              <a:gd name="connsiteY69" fmla="*/ 8672 h 10007"/>
              <a:gd name="connsiteX70" fmla="*/ 5803 w 9947"/>
              <a:gd name="connsiteY70" fmla="*/ 8672 h 10007"/>
              <a:gd name="connsiteX71" fmla="*/ 5803 w 9947"/>
              <a:gd name="connsiteY71" fmla="*/ 8943 h 10007"/>
              <a:gd name="connsiteX72" fmla="*/ 5803 w 9947"/>
              <a:gd name="connsiteY72" fmla="*/ 8943 h 10007"/>
              <a:gd name="connsiteX73" fmla="*/ 6227 w 9947"/>
              <a:gd name="connsiteY73" fmla="*/ 8943 h 10007"/>
              <a:gd name="connsiteX74" fmla="*/ 6227 w 9947"/>
              <a:gd name="connsiteY74" fmla="*/ 9241 h 10007"/>
              <a:gd name="connsiteX75" fmla="*/ 6227 w 9947"/>
              <a:gd name="connsiteY75" fmla="*/ 9241 h 10007"/>
              <a:gd name="connsiteX76" fmla="*/ 9808 w 9947"/>
              <a:gd name="connsiteY76" fmla="*/ 9241 h 10007"/>
              <a:gd name="connsiteX77" fmla="*/ 9808 w 9947"/>
              <a:gd name="connsiteY77" fmla="*/ 10000 h 10007"/>
              <a:gd name="connsiteX78" fmla="*/ 9808 w 9947"/>
              <a:gd name="connsiteY78" fmla="*/ 10000 h 10007"/>
              <a:gd name="connsiteX79" fmla="*/ 9947 w 9947"/>
              <a:gd name="connsiteY79" fmla="*/ 10007 h 10007"/>
              <a:gd name="connsiteX0" fmla="*/ 0 w 10000"/>
              <a:gd name="connsiteY0" fmla="*/ 0 h 9993"/>
              <a:gd name="connsiteX1" fmla="*/ 355 w 10000"/>
              <a:gd name="connsiteY1" fmla="*/ 0 h 9993"/>
              <a:gd name="connsiteX2" fmla="*/ 355 w 10000"/>
              <a:gd name="connsiteY2" fmla="*/ 217 h 9993"/>
              <a:gd name="connsiteX3" fmla="*/ 355 w 10000"/>
              <a:gd name="connsiteY3" fmla="*/ 217 h 9993"/>
              <a:gd name="connsiteX4" fmla="*/ 399 w 10000"/>
              <a:gd name="connsiteY4" fmla="*/ 217 h 9993"/>
              <a:gd name="connsiteX5" fmla="*/ 399 w 10000"/>
              <a:gd name="connsiteY5" fmla="*/ 866 h 9993"/>
              <a:gd name="connsiteX6" fmla="*/ 399 w 10000"/>
              <a:gd name="connsiteY6" fmla="*/ 866 h 9993"/>
              <a:gd name="connsiteX7" fmla="*/ 640 w 10000"/>
              <a:gd name="connsiteY7" fmla="*/ 866 h 9993"/>
              <a:gd name="connsiteX8" fmla="*/ 640 w 10000"/>
              <a:gd name="connsiteY8" fmla="*/ 1110 h 9993"/>
              <a:gd name="connsiteX9" fmla="*/ 640 w 10000"/>
              <a:gd name="connsiteY9" fmla="*/ 1110 h 9993"/>
              <a:gd name="connsiteX10" fmla="*/ 754 w 10000"/>
              <a:gd name="connsiteY10" fmla="*/ 1110 h 9993"/>
              <a:gd name="connsiteX11" fmla="*/ 754 w 10000"/>
              <a:gd name="connsiteY11" fmla="*/ 1327 h 9993"/>
              <a:gd name="connsiteX12" fmla="*/ 754 w 10000"/>
              <a:gd name="connsiteY12" fmla="*/ 1327 h 9993"/>
              <a:gd name="connsiteX13" fmla="*/ 782 w 10000"/>
              <a:gd name="connsiteY13" fmla="*/ 1327 h 9993"/>
              <a:gd name="connsiteX14" fmla="*/ 782 w 10000"/>
              <a:gd name="connsiteY14" fmla="*/ 3574 h 9993"/>
              <a:gd name="connsiteX15" fmla="*/ 782 w 10000"/>
              <a:gd name="connsiteY15" fmla="*/ 3574 h 9993"/>
              <a:gd name="connsiteX16" fmla="*/ 811 w 10000"/>
              <a:gd name="connsiteY16" fmla="*/ 3574 h 9993"/>
              <a:gd name="connsiteX17" fmla="*/ 811 w 10000"/>
              <a:gd name="connsiteY17" fmla="*/ 3791 h 9993"/>
              <a:gd name="connsiteX18" fmla="*/ 811 w 10000"/>
              <a:gd name="connsiteY18" fmla="*/ 3791 h 9993"/>
              <a:gd name="connsiteX19" fmla="*/ 1480 w 10000"/>
              <a:gd name="connsiteY19" fmla="*/ 3791 h 9993"/>
              <a:gd name="connsiteX20" fmla="*/ 1480 w 10000"/>
              <a:gd name="connsiteY20" fmla="*/ 4035 h 9993"/>
              <a:gd name="connsiteX21" fmla="*/ 1480 w 10000"/>
              <a:gd name="connsiteY21" fmla="*/ 4035 h 9993"/>
              <a:gd name="connsiteX22" fmla="*/ 1508 w 10000"/>
              <a:gd name="connsiteY22" fmla="*/ 4035 h 9993"/>
              <a:gd name="connsiteX23" fmla="*/ 1508 w 10000"/>
              <a:gd name="connsiteY23" fmla="*/ 4279 h 9993"/>
              <a:gd name="connsiteX24" fmla="*/ 1508 w 10000"/>
              <a:gd name="connsiteY24" fmla="*/ 4279 h 9993"/>
              <a:gd name="connsiteX25" fmla="*/ 1536 w 10000"/>
              <a:gd name="connsiteY25" fmla="*/ 4279 h 9993"/>
              <a:gd name="connsiteX26" fmla="*/ 1536 w 10000"/>
              <a:gd name="connsiteY26" fmla="*/ 4523 h 9993"/>
              <a:gd name="connsiteX27" fmla="*/ 1536 w 10000"/>
              <a:gd name="connsiteY27" fmla="*/ 4523 h 9993"/>
              <a:gd name="connsiteX28" fmla="*/ 1565 w 10000"/>
              <a:gd name="connsiteY28" fmla="*/ 4523 h 9993"/>
              <a:gd name="connsiteX29" fmla="*/ 1565 w 10000"/>
              <a:gd name="connsiteY29" fmla="*/ 4794 h 9993"/>
              <a:gd name="connsiteX30" fmla="*/ 1565 w 10000"/>
              <a:gd name="connsiteY30" fmla="*/ 4794 h 9993"/>
              <a:gd name="connsiteX31" fmla="*/ 1921 w 10000"/>
              <a:gd name="connsiteY31" fmla="*/ 4794 h 9993"/>
              <a:gd name="connsiteX32" fmla="*/ 1921 w 10000"/>
              <a:gd name="connsiteY32" fmla="*/ 5064 h 9993"/>
              <a:gd name="connsiteX33" fmla="*/ 1921 w 10000"/>
              <a:gd name="connsiteY33" fmla="*/ 5064 h 9993"/>
              <a:gd name="connsiteX34" fmla="*/ 2262 w 10000"/>
              <a:gd name="connsiteY34" fmla="*/ 5064 h 9993"/>
              <a:gd name="connsiteX35" fmla="*/ 2262 w 10000"/>
              <a:gd name="connsiteY35" fmla="*/ 5335 h 9993"/>
              <a:gd name="connsiteX36" fmla="*/ 2262 w 10000"/>
              <a:gd name="connsiteY36" fmla="*/ 5335 h 9993"/>
              <a:gd name="connsiteX37" fmla="*/ 2319 w 10000"/>
              <a:gd name="connsiteY37" fmla="*/ 5335 h 9993"/>
              <a:gd name="connsiteX38" fmla="*/ 2319 w 10000"/>
              <a:gd name="connsiteY38" fmla="*/ 5606 h 9993"/>
              <a:gd name="connsiteX39" fmla="*/ 2319 w 10000"/>
              <a:gd name="connsiteY39" fmla="*/ 5606 h 9993"/>
              <a:gd name="connsiteX40" fmla="*/ 2562 w 10000"/>
              <a:gd name="connsiteY40" fmla="*/ 5606 h 9993"/>
              <a:gd name="connsiteX41" fmla="*/ 2562 w 10000"/>
              <a:gd name="connsiteY41" fmla="*/ 5877 h 9993"/>
              <a:gd name="connsiteX42" fmla="*/ 2562 w 10000"/>
              <a:gd name="connsiteY42" fmla="*/ 5877 h 9993"/>
              <a:gd name="connsiteX43" fmla="*/ 3044 w 10000"/>
              <a:gd name="connsiteY43" fmla="*/ 5877 h 9993"/>
              <a:gd name="connsiteX44" fmla="*/ 3044 w 10000"/>
              <a:gd name="connsiteY44" fmla="*/ 6148 h 9993"/>
              <a:gd name="connsiteX45" fmla="*/ 3044 w 10000"/>
              <a:gd name="connsiteY45" fmla="*/ 6148 h 9993"/>
              <a:gd name="connsiteX46" fmla="*/ 3515 w 10000"/>
              <a:gd name="connsiteY46" fmla="*/ 6148 h 9993"/>
              <a:gd name="connsiteX47" fmla="*/ 3515 w 10000"/>
              <a:gd name="connsiteY47" fmla="*/ 6419 h 9993"/>
              <a:gd name="connsiteX48" fmla="*/ 3515 w 10000"/>
              <a:gd name="connsiteY48" fmla="*/ 6419 h 9993"/>
              <a:gd name="connsiteX49" fmla="*/ 3643 w 10000"/>
              <a:gd name="connsiteY49" fmla="*/ 6419 h 9993"/>
              <a:gd name="connsiteX50" fmla="*/ 3643 w 10000"/>
              <a:gd name="connsiteY50" fmla="*/ 6689 h 9993"/>
              <a:gd name="connsiteX51" fmla="*/ 3643 w 10000"/>
              <a:gd name="connsiteY51" fmla="*/ 6689 h 9993"/>
              <a:gd name="connsiteX52" fmla="*/ 3756 w 10000"/>
              <a:gd name="connsiteY52" fmla="*/ 6689 h 9993"/>
              <a:gd name="connsiteX53" fmla="*/ 3756 w 10000"/>
              <a:gd name="connsiteY53" fmla="*/ 6960 h 9993"/>
              <a:gd name="connsiteX54" fmla="*/ 3756 w 10000"/>
              <a:gd name="connsiteY54" fmla="*/ 6960 h 9993"/>
              <a:gd name="connsiteX55" fmla="*/ 3798 w 10000"/>
              <a:gd name="connsiteY55" fmla="*/ 6960 h 9993"/>
              <a:gd name="connsiteX56" fmla="*/ 3798 w 10000"/>
              <a:gd name="connsiteY56" fmla="*/ 7502 h 9993"/>
              <a:gd name="connsiteX57" fmla="*/ 3798 w 10000"/>
              <a:gd name="connsiteY57" fmla="*/ 7502 h 9993"/>
              <a:gd name="connsiteX58" fmla="*/ 3855 w 10000"/>
              <a:gd name="connsiteY58" fmla="*/ 7502 h 9993"/>
              <a:gd name="connsiteX59" fmla="*/ 3855 w 10000"/>
              <a:gd name="connsiteY59" fmla="*/ 7773 h 9993"/>
              <a:gd name="connsiteX60" fmla="*/ 3855 w 10000"/>
              <a:gd name="connsiteY60" fmla="*/ 7773 h 9993"/>
              <a:gd name="connsiteX61" fmla="*/ 4296 w 10000"/>
              <a:gd name="connsiteY61" fmla="*/ 7773 h 9993"/>
              <a:gd name="connsiteX62" fmla="*/ 4296 w 10000"/>
              <a:gd name="connsiteY62" fmla="*/ 8070 h 9993"/>
              <a:gd name="connsiteX63" fmla="*/ 4296 w 10000"/>
              <a:gd name="connsiteY63" fmla="*/ 8070 h 9993"/>
              <a:gd name="connsiteX64" fmla="*/ 4752 w 10000"/>
              <a:gd name="connsiteY64" fmla="*/ 8070 h 9993"/>
              <a:gd name="connsiteX65" fmla="*/ 4752 w 10000"/>
              <a:gd name="connsiteY65" fmla="*/ 8368 h 9993"/>
              <a:gd name="connsiteX66" fmla="*/ 4752 w 10000"/>
              <a:gd name="connsiteY66" fmla="*/ 8368 h 9993"/>
              <a:gd name="connsiteX67" fmla="*/ 5322 w 10000"/>
              <a:gd name="connsiteY67" fmla="*/ 8368 h 9993"/>
              <a:gd name="connsiteX68" fmla="*/ 5322 w 10000"/>
              <a:gd name="connsiteY68" fmla="*/ 8666 h 9993"/>
              <a:gd name="connsiteX69" fmla="*/ 5322 w 10000"/>
              <a:gd name="connsiteY69" fmla="*/ 8666 h 9993"/>
              <a:gd name="connsiteX70" fmla="*/ 5834 w 10000"/>
              <a:gd name="connsiteY70" fmla="*/ 8666 h 9993"/>
              <a:gd name="connsiteX71" fmla="*/ 5834 w 10000"/>
              <a:gd name="connsiteY71" fmla="*/ 8937 h 9993"/>
              <a:gd name="connsiteX72" fmla="*/ 5834 w 10000"/>
              <a:gd name="connsiteY72" fmla="*/ 8937 h 9993"/>
              <a:gd name="connsiteX73" fmla="*/ 6260 w 10000"/>
              <a:gd name="connsiteY73" fmla="*/ 8937 h 9993"/>
              <a:gd name="connsiteX74" fmla="*/ 6260 w 10000"/>
              <a:gd name="connsiteY74" fmla="*/ 9235 h 9993"/>
              <a:gd name="connsiteX75" fmla="*/ 6260 w 10000"/>
              <a:gd name="connsiteY75" fmla="*/ 9235 h 9993"/>
              <a:gd name="connsiteX76" fmla="*/ 9860 w 10000"/>
              <a:gd name="connsiteY76" fmla="*/ 9235 h 9993"/>
              <a:gd name="connsiteX77" fmla="*/ 9860 w 10000"/>
              <a:gd name="connsiteY77" fmla="*/ 9993 h 9993"/>
              <a:gd name="connsiteX78" fmla="*/ 9860 w 10000"/>
              <a:gd name="connsiteY78" fmla="*/ 9993 h 9993"/>
              <a:gd name="connsiteX79" fmla="*/ 10000 w 10000"/>
              <a:gd name="connsiteY79" fmla="*/ 9986 h 9993"/>
              <a:gd name="connsiteX0" fmla="*/ 0 w 10004"/>
              <a:gd name="connsiteY0" fmla="*/ 0 h 10013"/>
              <a:gd name="connsiteX1" fmla="*/ 355 w 10004"/>
              <a:gd name="connsiteY1" fmla="*/ 0 h 10013"/>
              <a:gd name="connsiteX2" fmla="*/ 355 w 10004"/>
              <a:gd name="connsiteY2" fmla="*/ 217 h 10013"/>
              <a:gd name="connsiteX3" fmla="*/ 355 w 10004"/>
              <a:gd name="connsiteY3" fmla="*/ 217 h 10013"/>
              <a:gd name="connsiteX4" fmla="*/ 399 w 10004"/>
              <a:gd name="connsiteY4" fmla="*/ 217 h 10013"/>
              <a:gd name="connsiteX5" fmla="*/ 399 w 10004"/>
              <a:gd name="connsiteY5" fmla="*/ 867 h 10013"/>
              <a:gd name="connsiteX6" fmla="*/ 399 w 10004"/>
              <a:gd name="connsiteY6" fmla="*/ 867 h 10013"/>
              <a:gd name="connsiteX7" fmla="*/ 640 w 10004"/>
              <a:gd name="connsiteY7" fmla="*/ 867 h 10013"/>
              <a:gd name="connsiteX8" fmla="*/ 640 w 10004"/>
              <a:gd name="connsiteY8" fmla="*/ 1111 h 10013"/>
              <a:gd name="connsiteX9" fmla="*/ 640 w 10004"/>
              <a:gd name="connsiteY9" fmla="*/ 1111 h 10013"/>
              <a:gd name="connsiteX10" fmla="*/ 754 w 10004"/>
              <a:gd name="connsiteY10" fmla="*/ 1111 h 10013"/>
              <a:gd name="connsiteX11" fmla="*/ 754 w 10004"/>
              <a:gd name="connsiteY11" fmla="*/ 1328 h 10013"/>
              <a:gd name="connsiteX12" fmla="*/ 754 w 10004"/>
              <a:gd name="connsiteY12" fmla="*/ 1328 h 10013"/>
              <a:gd name="connsiteX13" fmla="*/ 782 w 10004"/>
              <a:gd name="connsiteY13" fmla="*/ 1328 h 10013"/>
              <a:gd name="connsiteX14" fmla="*/ 782 w 10004"/>
              <a:gd name="connsiteY14" fmla="*/ 3577 h 10013"/>
              <a:gd name="connsiteX15" fmla="*/ 782 w 10004"/>
              <a:gd name="connsiteY15" fmla="*/ 3577 h 10013"/>
              <a:gd name="connsiteX16" fmla="*/ 811 w 10004"/>
              <a:gd name="connsiteY16" fmla="*/ 3577 h 10013"/>
              <a:gd name="connsiteX17" fmla="*/ 811 w 10004"/>
              <a:gd name="connsiteY17" fmla="*/ 3794 h 10013"/>
              <a:gd name="connsiteX18" fmla="*/ 811 w 10004"/>
              <a:gd name="connsiteY18" fmla="*/ 3794 h 10013"/>
              <a:gd name="connsiteX19" fmla="*/ 1480 w 10004"/>
              <a:gd name="connsiteY19" fmla="*/ 3794 h 10013"/>
              <a:gd name="connsiteX20" fmla="*/ 1480 w 10004"/>
              <a:gd name="connsiteY20" fmla="*/ 4038 h 10013"/>
              <a:gd name="connsiteX21" fmla="*/ 1480 w 10004"/>
              <a:gd name="connsiteY21" fmla="*/ 4038 h 10013"/>
              <a:gd name="connsiteX22" fmla="*/ 1508 w 10004"/>
              <a:gd name="connsiteY22" fmla="*/ 4038 h 10013"/>
              <a:gd name="connsiteX23" fmla="*/ 1508 w 10004"/>
              <a:gd name="connsiteY23" fmla="*/ 4282 h 10013"/>
              <a:gd name="connsiteX24" fmla="*/ 1508 w 10004"/>
              <a:gd name="connsiteY24" fmla="*/ 4282 h 10013"/>
              <a:gd name="connsiteX25" fmla="*/ 1536 w 10004"/>
              <a:gd name="connsiteY25" fmla="*/ 4282 h 10013"/>
              <a:gd name="connsiteX26" fmla="*/ 1536 w 10004"/>
              <a:gd name="connsiteY26" fmla="*/ 4526 h 10013"/>
              <a:gd name="connsiteX27" fmla="*/ 1536 w 10004"/>
              <a:gd name="connsiteY27" fmla="*/ 4526 h 10013"/>
              <a:gd name="connsiteX28" fmla="*/ 1565 w 10004"/>
              <a:gd name="connsiteY28" fmla="*/ 4526 h 10013"/>
              <a:gd name="connsiteX29" fmla="*/ 1565 w 10004"/>
              <a:gd name="connsiteY29" fmla="*/ 4797 h 10013"/>
              <a:gd name="connsiteX30" fmla="*/ 1565 w 10004"/>
              <a:gd name="connsiteY30" fmla="*/ 4797 h 10013"/>
              <a:gd name="connsiteX31" fmla="*/ 1921 w 10004"/>
              <a:gd name="connsiteY31" fmla="*/ 4797 h 10013"/>
              <a:gd name="connsiteX32" fmla="*/ 1921 w 10004"/>
              <a:gd name="connsiteY32" fmla="*/ 5068 h 10013"/>
              <a:gd name="connsiteX33" fmla="*/ 1921 w 10004"/>
              <a:gd name="connsiteY33" fmla="*/ 5068 h 10013"/>
              <a:gd name="connsiteX34" fmla="*/ 2262 w 10004"/>
              <a:gd name="connsiteY34" fmla="*/ 5068 h 10013"/>
              <a:gd name="connsiteX35" fmla="*/ 2262 w 10004"/>
              <a:gd name="connsiteY35" fmla="*/ 5339 h 10013"/>
              <a:gd name="connsiteX36" fmla="*/ 2262 w 10004"/>
              <a:gd name="connsiteY36" fmla="*/ 5339 h 10013"/>
              <a:gd name="connsiteX37" fmla="*/ 2319 w 10004"/>
              <a:gd name="connsiteY37" fmla="*/ 5339 h 10013"/>
              <a:gd name="connsiteX38" fmla="*/ 2319 w 10004"/>
              <a:gd name="connsiteY38" fmla="*/ 5610 h 10013"/>
              <a:gd name="connsiteX39" fmla="*/ 2319 w 10004"/>
              <a:gd name="connsiteY39" fmla="*/ 5610 h 10013"/>
              <a:gd name="connsiteX40" fmla="*/ 2562 w 10004"/>
              <a:gd name="connsiteY40" fmla="*/ 5610 h 10013"/>
              <a:gd name="connsiteX41" fmla="*/ 2562 w 10004"/>
              <a:gd name="connsiteY41" fmla="*/ 5881 h 10013"/>
              <a:gd name="connsiteX42" fmla="*/ 2562 w 10004"/>
              <a:gd name="connsiteY42" fmla="*/ 5881 h 10013"/>
              <a:gd name="connsiteX43" fmla="*/ 3044 w 10004"/>
              <a:gd name="connsiteY43" fmla="*/ 5881 h 10013"/>
              <a:gd name="connsiteX44" fmla="*/ 3044 w 10004"/>
              <a:gd name="connsiteY44" fmla="*/ 6152 h 10013"/>
              <a:gd name="connsiteX45" fmla="*/ 3044 w 10004"/>
              <a:gd name="connsiteY45" fmla="*/ 6152 h 10013"/>
              <a:gd name="connsiteX46" fmla="*/ 3515 w 10004"/>
              <a:gd name="connsiteY46" fmla="*/ 6152 h 10013"/>
              <a:gd name="connsiteX47" fmla="*/ 3515 w 10004"/>
              <a:gd name="connsiteY47" fmla="*/ 6423 h 10013"/>
              <a:gd name="connsiteX48" fmla="*/ 3515 w 10004"/>
              <a:gd name="connsiteY48" fmla="*/ 6423 h 10013"/>
              <a:gd name="connsiteX49" fmla="*/ 3643 w 10004"/>
              <a:gd name="connsiteY49" fmla="*/ 6423 h 10013"/>
              <a:gd name="connsiteX50" fmla="*/ 3643 w 10004"/>
              <a:gd name="connsiteY50" fmla="*/ 6694 h 10013"/>
              <a:gd name="connsiteX51" fmla="*/ 3643 w 10004"/>
              <a:gd name="connsiteY51" fmla="*/ 6694 h 10013"/>
              <a:gd name="connsiteX52" fmla="*/ 3756 w 10004"/>
              <a:gd name="connsiteY52" fmla="*/ 6694 h 10013"/>
              <a:gd name="connsiteX53" fmla="*/ 3756 w 10004"/>
              <a:gd name="connsiteY53" fmla="*/ 6965 h 10013"/>
              <a:gd name="connsiteX54" fmla="*/ 3756 w 10004"/>
              <a:gd name="connsiteY54" fmla="*/ 6965 h 10013"/>
              <a:gd name="connsiteX55" fmla="*/ 3798 w 10004"/>
              <a:gd name="connsiteY55" fmla="*/ 6965 h 10013"/>
              <a:gd name="connsiteX56" fmla="*/ 3798 w 10004"/>
              <a:gd name="connsiteY56" fmla="*/ 7507 h 10013"/>
              <a:gd name="connsiteX57" fmla="*/ 3798 w 10004"/>
              <a:gd name="connsiteY57" fmla="*/ 7507 h 10013"/>
              <a:gd name="connsiteX58" fmla="*/ 3855 w 10004"/>
              <a:gd name="connsiteY58" fmla="*/ 7507 h 10013"/>
              <a:gd name="connsiteX59" fmla="*/ 3855 w 10004"/>
              <a:gd name="connsiteY59" fmla="*/ 7778 h 10013"/>
              <a:gd name="connsiteX60" fmla="*/ 3855 w 10004"/>
              <a:gd name="connsiteY60" fmla="*/ 7778 h 10013"/>
              <a:gd name="connsiteX61" fmla="*/ 4296 w 10004"/>
              <a:gd name="connsiteY61" fmla="*/ 7778 h 10013"/>
              <a:gd name="connsiteX62" fmla="*/ 4296 w 10004"/>
              <a:gd name="connsiteY62" fmla="*/ 8076 h 10013"/>
              <a:gd name="connsiteX63" fmla="*/ 4296 w 10004"/>
              <a:gd name="connsiteY63" fmla="*/ 8076 h 10013"/>
              <a:gd name="connsiteX64" fmla="*/ 4752 w 10004"/>
              <a:gd name="connsiteY64" fmla="*/ 8076 h 10013"/>
              <a:gd name="connsiteX65" fmla="*/ 4752 w 10004"/>
              <a:gd name="connsiteY65" fmla="*/ 8374 h 10013"/>
              <a:gd name="connsiteX66" fmla="*/ 4752 w 10004"/>
              <a:gd name="connsiteY66" fmla="*/ 8374 h 10013"/>
              <a:gd name="connsiteX67" fmla="*/ 5322 w 10004"/>
              <a:gd name="connsiteY67" fmla="*/ 8374 h 10013"/>
              <a:gd name="connsiteX68" fmla="*/ 5322 w 10004"/>
              <a:gd name="connsiteY68" fmla="*/ 8672 h 10013"/>
              <a:gd name="connsiteX69" fmla="*/ 5322 w 10004"/>
              <a:gd name="connsiteY69" fmla="*/ 8672 h 10013"/>
              <a:gd name="connsiteX70" fmla="*/ 5834 w 10004"/>
              <a:gd name="connsiteY70" fmla="*/ 8672 h 10013"/>
              <a:gd name="connsiteX71" fmla="*/ 5834 w 10004"/>
              <a:gd name="connsiteY71" fmla="*/ 8943 h 10013"/>
              <a:gd name="connsiteX72" fmla="*/ 5834 w 10004"/>
              <a:gd name="connsiteY72" fmla="*/ 8943 h 10013"/>
              <a:gd name="connsiteX73" fmla="*/ 6260 w 10004"/>
              <a:gd name="connsiteY73" fmla="*/ 8943 h 10013"/>
              <a:gd name="connsiteX74" fmla="*/ 6260 w 10004"/>
              <a:gd name="connsiteY74" fmla="*/ 9241 h 10013"/>
              <a:gd name="connsiteX75" fmla="*/ 6260 w 10004"/>
              <a:gd name="connsiteY75" fmla="*/ 9241 h 10013"/>
              <a:gd name="connsiteX76" fmla="*/ 9860 w 10004"/>
              <a:gd name="connsiteY76" fmla="*/ 9241 h 10013"/>
              <a:gd name="connsiteX77" fmla="*/ 9860 w 10004"/>
              <a:gd name="connsiteY77" fmla="*/ 10000 h 10013"/>
              <a:gd name="connsiteX78" fmla="*/ 9860 w 10004"/>
              <a:gd name="connsiteY78" fmla="*/ 10000 h 10013"/>
              <a:gd name="connsiteX79" fmla="*/ 10004 w 10004"/>
              <a:gd name="connsiteY79" fmla="*/ 10013 h 10013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9993 h 10000"/>
              <a:gd name="connsiteX0" fmla="*/ 0 w 10000"/>
              <a:gd name="connsiteY0" fmla="*/ 0 h 10007"/>
              <a:gd name="connsiteX1" fmla="*/ 355 w 10000"/>
              <a:gd name="connsiteY1" fmla="*/ 0 h 10007"/>
              <a:gd name="connsiteX2" fmla="*/ 355 w 10000"/>
              <a:gd name="connsiteY2" fmla="*/ 217 h 10007"/>
              <a:gd name="connsiteX3" fmla="*/ 355 w 10000"/>
              <a:gd name="connsiteY3" fmla="*/ 217 h 10007"/>
              <a:gd name="connsiteX4" fmla="*/ 399 w 10000"/>
              <a:gd name="connsiteY4" fmla="*/ 217 h 10007"/>
              <a:gd name="connsiteX5" fmla="*/ 399 w 10000"/>
              <a:gd name="connsiteY5" fmla="*/ 867 h 10007"/>
              <a:gd name="connsiteX6" fmla="*/ 399 w 10000"/>
              <a:gd name="connsiteY6" fmla="*/ 867 h 10007"/>
              <a:gd name="connsiteX7" fmla="*/ 640 w 10000"/>
              <a:gd name="connsiteY7" fmla="*/ 867 h 10007"/>
              <a:gd name="connsiteX8" fmla="*/ 640 w 10000"/>
              <a:gd name="connsiteY8" fmla="*/ 1111 h 10007"/>
              <a:gd name="connsiteX9" fmla="*/ 640 w 10000"/>
              <a:gd name="connsiteY9" fmla="*/ 1111 h 10007"/>
              <a:gd name="connsiteX10" fmla="*/ 754 w 10000"/>
              <a:gd name="connsiteY10" fmla="*/ 1111 h 10007"/>
              <a:gd name="connsiteX11" fmla="*/ 754 w 10000"/>
              <a:gd name="connsiteY11" fmla="*/ 1328 h 10007"/>
              <a:gd name="connsiteX12" fmla="*/ 754 w 10000"/>
              <a:gd name="connsiteY12" fmla="*/ 1328 h 10007"/>
              <a:gd name="connsiteX13" fmla="*/ 782 w 10000"/>
              <a:gd name="connsiteY13" fmla="*/ 1328 h 10007"/>
              <a:gd name="connsiteX14" fmla="*/ 782 w 10000"/>
              <a:gd name="connsiteY14" fmla="*/ 3577 h 10007"/>
              <a:gd name="connsiteX15" fmla="*/ 782 w 10000"/>
              <a:gd name="connsiteY15" fmla="*/ 3577 h 10007"/>
              <a:gd name="connsiteX16" fmla="*/ 811 w 10000"/>
              <a:gd name="connsiteY16" fmla="*/ 3577 h 10007"/>
              <a:gd name="connsiteX17" fmla="*/ 811 w 10000"/>
              <a:gd name="connsiteY17" fmla="*/ 3794 h 10007"/>
              <a:gd name="connsiteX18" fmla="*/ 811 w 10000"/>
              <a:gd name="connsiteY18" fmla="*/ 3794 h 10007"/>
              <a:gd name="connsiteX19" fmla="*/ 1480 w 10000"/>
              <a:gd name="connsiteY19" fmla="*/ 3794 h 10007"/>
              <a:gd name="connsiteX20" fmla="*/ 1480 w 10000"/>
              <a:gd name="connsiteY20" fmla="*/ 4038 h 10007"/>
              <a:gd name="connsiteX21" fmla="*/ 1480 w 10000"/>
              <a:gd name="connsiteY21" fmla="*/ 4038 h 10007"/>
              <a:gd name="connsiteX22" fmla="*/ 1508 w 10000"/>
              <a:gd name="connsiteY22" fmla="*/ 4038 h 10007"/>
              <a:gd name="connsiteX23" fmla="*/ 1508 w 10000"/>
              <a:gd name="connsiteY23" fmla="*/ 4282 h 10007"/>
              <a:gd name="connsiteX24" fmla="*/ 1508 w 10000"/>
              <a:gd name="connsiteY24" fmla="*/ 4282 h 10007"/>
              <a:gd name="connsiteX25" fmla="*/ 1536 w 10000"/>
              <a:gd name="connsiteY25" fmla="*/ 4282 h 10007"/>
              <a:gd name="connsiteX26" fmla="*/ 1536 w 10000"/>
              <a:gd name="connsiteY26" fmla="*/ 4526 h 10007"/>
              <a:gd name="connsiteX27" fmla="*/ 1536 w 10000"/>
              <a:gd name="connsiteY27" fmla="*/ 4526 h 10007"/>
              <a:gd name="connsiteX28" fmla="*/ 1565 w 10000"/>
              <a:gd name="connsiteY28" fmla="*/ 4526 h 10007"/>
              <a:gd name="connsiteX29" fmla="*/ 1565 w 10000"/>
              <a:gd name="connsiteY29" fmla="*/ 4797 h 10007"/>
              <a:gd name="connsiteX30" fmla="*/ 1565 w 10000"/>
              <a:gd name="connsiteY30" fmla="*/ 4797 h 10007"/>
              <a:gd name="connsiteX31" fmla="*/ 1921 w 10000"/>
              <a:gd name="connsiteY31" fmla="*/ 4797 h 10007"/>
              <a:gd name="connsiteX32" fmla="*/ 1921 w 10000"/>
              <a:gd name="connsiteY32" fmla="*/ 5068 h 10007"/>
              <a:gd name="connsiteX33" fmla="*/ 1921 w 10000"/>
              <a:gd name="connsiteY33" fmla="*/ 5068 h 10007"/>
              <a:gd name="connsiteX34" fmla="*/ 2262 w 10000"/>
              <a:gd name="connsiteY34" fmla="*/ 5068 h 10007"/>
              <a:gd name="connsiteX35" fmla="*/ 2262 w 10000"/>
              <a:gd name="connsiteY35" fmla="*/ 5339 h 10007"/>
              <a:gd name="connsiteX36" fmla="*/ 2262 w 10000"/>
              <a:gd name="connsiteY36" fmla="*/ 5339 h 10007"/>
              <a:gd name="connsiteX37" fmla="*/ 2319 w 10000"/>
              <a:gd name="connsiteY37" fmla="*/ 5339 h 10007"/>
              <a:gd name="connsiteX38" fmla="*/ 2319 w 10000"/>
              <a:gd name="connsiteY38" fmla="*/ 5610 h 10007"/>
              <a:gd name="connsiteX39" fmla="*/ 2319 w 10000"/>
              <a:gd name="connsiteY39" fmla="*/ 5610 h 10007"/>
              <a:gd name="connsiteX40" fmla="*/ 2562 w 10000"/>
              <a:gd name="connsiteY40" fmla="*/ 5610 h 10007"/>
              <a:gd name="connsiteX41" fmla="*/ 2562 w 10000"/>
              <a:gd name="connsiteY41" fmla="*/ 5881 h 10007"/>
              <a:gd name="connsiteX42" fmla="*/ 2562 w 10000"/>
              <a:gd name="connsiteY42" fmla="*/ 5881 h 10007"/>
              <a:gd name="connsiteX43" fmla="*/ 3044 w 10000"/>
              <a:gd name="connsiteY43" fmla="*/ 5881 h 10007"/>
              <a:gd name="connsiteX44" fmla="*/ 3044 w 10000"/>
              <a:gd name="connsiteY44" fmla="*/ 6152 h 10007"/>
              <a:gd name="connsiteX45" fmla="*/ 3044 w 10000"/>
              <a:gd name="connsiteY45" fmla="*/ 6152 h 10007"/>
              <a:gd name="connsiteX46" fmla="*/ 3515 w 10000"/>
              <a:gd name="connsiteY46" fmla="*/ 6152 h 10007"/>
              <a:gd name="connsiteX47" fmla="*/ 3515 w 10000"/>
              <a:gd name="connsiteY47" fmla="*/ 6423 h 10007"/>
              <a:gd name="connsiteX48" fmla="*/ 3515 w 10000"/>
              <a:gd name="connsiteY48" fmla="*/ 6423 h 10007"/>
              <a:gd name="connsiteX49" fmla="*/ 3643 w 10000"/>
              <a:gd name="connsiteY49" fmla="*/ 6423 h 10007"/>
              <a:gd name="connsiteX50" fmla="*/ 3643 w 10000"/>
              <a:gd name="connsiteY50" fmla="*/ 6694 h 10007"/>
              <a:gd name="connsiteX51" fmla="*/ 3643 w 10000"/>
              <a:gd name="connsiteY51" fmla="*/ 6694 h 10007"/>
              <a:gd name="connsiteX52" fmla="*/ 3756 w 10000"/>
              <a:gd name="connsiteY52" fmla="*/ 6694 h 10007"/>
              <a:gd name="connsiteX53" fmla="*/ 3756 w 10000"/>
              <a:gd name="connsiteY53" fmla="*/ 6965 h 10007"/>
              <a:gd name="connsiteX54" fmla="*/ 3756 w 10000"/>
              <a:gd name="connsiteY54" fmla="*/ 6965 h 10007"/>
              <a:gd name="connsiteX55" fmla="*/ 3798 w 10000"/>
              <a:gd name="connsiteY55" fmla="*/ 6965 h 10007"/>
              <a:gd name="connsiteX56" fmla="*/ 3798 w 10000"/>
              <a:gd name="connsiteY56" fmla="*/ 7507 h 10007"/>
              <a:gd name="connsiteX57" fmla="*/ 3798 w 10000"/>
              <a:gd name="connsiteY57" fmla="*/ 7507 h 10007"/>
              <a:gd name="connsiteX58" fmla="*/ 3855 w 10000"/>
              <a:gd name="connsiteY58" fmla="*/ 7507 h 10007"/>
              <a:gd name="connsiteX59" fmla="*/ 3855 w 10000"/>
              <a:gd name="connsiteY59" fmla="*/ 7778 h 10007"/>
              <a:gd name="connsiteX60" fmla="*/ 3855 w 10000"/>
              <a:gd name="connsiteY60" fmla="*/ 7778 h 10007"/>
              <a:gd name="connsiteX61" fmla="*/ 4296 w 10000"/>
              <a:gd name="connsiteY61" fmla="*/ 7778 h 10007"/>
              <a:gd name="connsiteX62" fmla="*/ 4296 w 10000"/>
              <a:gd name="connsiteY62" fmla="*/ 8076 h 10007"/>
              <a:gd name="connsiteX63" fmla="*/ 4296 w 10000"/>
              <a:gd name="connsiteY63" fmla="*/ 8076 h 10007"/>
              <a:gd name="connsiteX64" fmla="*/ 4752 w 10000"/>
              <a:gd name="connsiteY64" fmla="*/ 8076 h 10007"/>
              <a:gd name="connsiteX65" fmla="*/ 4752 w 10000"/>
              <a:gd name="connsiteY65" fmla="*/ 8374 h 10007"/>
              <a:gd name="connsiteX66" fmla="*/ 4752 w 10000"/>
              <a:gd name="connsiteY66" fmla="*/ 8374 h 10007"/>
              <a:gd name="connsiteX67" fmla="*/ 5322 w 10000"/>
              <a:gd name="connsiteY67" fmla="*/ 8374 h 10007"/>
              <a:gd name="connsiteX68" fmla="*/ 5322 w 10000"/>
              <a:gd name="connsiteY68" fmla="*/ 8672 h 10007"/>
              <a:gd name="connsiteX69" fmla="*/ 5322 w 10000"/>
              <a:gd name="connsiteY69" fmla="*/ 8672 h 10007"/>
              <a:gd name="connsiteX70" fmla="*/ 5834 w 10000"/>
              <a:gd name="connsiteY70" fmla="*/ 8672 h 10007"/>
              <a:gd name="connsiteX71" fmla="*/ 5834 w 10000"/>
              <a:gd name="connsiteY71" fmla="*/ 8943 h 10007"/>
              <a:gd name="connsiteX72" fmla="*/ 5834 w 10000"/>
              <a:gd name="connsiteY72" fmla="*/ 8943 h 10007"/>
              <a:gd name="connsiteX73" fmla="*/ 6260 w 10000"/>
              <a:gd name="connsiteY73" fmla="*/ 8943 h 10007"/>
              <a:gd name="connsiteX74" fmla="*/ 6260 w 10000"/>
              <a:gd name="connsiteY74" fmla="*/ 9241 h 10007"/>
              <a:gd name="connsiteX75" fmla="*/ 6260 w 10000"/>
              <a:gd name="connsiteY75" fmla="*/ 9241 h 10007"/>
              <a:gd name="connsiteX76" fmla="*/ 9860 w 10000"/>
              <a:gd name="connsiteY76" fmla="*/ 9241 h 10007"/>
              <a:gd name="connsiteX77" fmla="*/ 9860 w 10000"/>
              <a:gd name="connsiteY77" fmla="*/ 10000 h 10007"/>
              <a:gd name="connsiteX78" fmla="*/ 9860 w 10000"/>
              <a:gd name="connsiteY78" fmla="*/ 10000 h 10007"/>
              <a:gd name="connsiteX79" fmla="*/ 10000 w 10000"/>
              <a:gd name="connsiteY79" fmla="*/ 10007 h 10007"/>
              <a:gd name="connsiteX0" fmla="*/ 0 w 10000"/>
              <a:gd name="connsiteY0" fmla="*/ 0 h 10000"/>
              <a:gd name="connsiteX1" fmla="*/ 355 w 10000"/>
              <a:gd name="connsiteY1" fmla="*/ 0 h 10000"/>
              <a:gd name="connsiteX2" fmla="*/ 355 w 10000"/>
              <a:gd name="connsiteY2" fmla="*/ 217 h 10000"/>
              <a:gd name="connsiteX3" fmla="*/ 355 w 10000"/>
              <a:gd name="connsiteY3" fmla="*/ 217 h 10000"/>
              <a:gd name="connsiteX4" fmla="*/ 399 w 10000"/>
              <a:gd name="connsiteY4" fmla="*/ 217 h 10000"/>
              <a:gd name="connsiteX5" fmla="*/ 399 w 10000"/>
              <a:gd name="connsiteY5" fmla="*/ 867 h 10000"/>
              <a:gd name="connsiteX6" fmla="*/ 399 w 10000"/>
              <a:gd name="connsiteY6" fmla="*/ 867 h 10000"/>
              <a:gd name="connsiteX7" fmla="*/ 640 w 10000"/>
              <a:gd name="connsiteY7" fmla="*/ 867 h 10000"/>
              <a:gd name="connsiteX8" fmla="*/ 640 w 10000"/>
              <a:gd name="connsiteY8" fmla="*/ 1111 h 10000"/>
              <a:gd name="connsiteX9" fmla="*/ 640 w 10000"/>
              <a:gd name="connsiteY9" fmla="*/ 1111 h 10000"/>
              <a:gd name="connsiteX10" fmla="*/ 754 w 10000"/>
              <a:gd name="connsiteY10" fmla="*/ 1111 h 10000"/>
              <a:gd name="connsiteX11" fmla="*/ 754 w 10000"/>
              <a:gd name="connsiteY11" fmla="*/ 1328 h 10000"/>
              <a:gd name="connsiteX12" fmla="*/ 754 w 10000"/>
              <a:gd name="connsiteY12" fmla="*/ 1328 h 10000"/>
              <a:gd name="connsiteX13" fmla="*/ 782 w 10000"/>
              <a:gd name="connsiteY13" fmla="*/ 1328 h 10000"/>
              <a:gd name="connsiteX14" fmla="*/ 782 w 10000"/>
              <a:gd name="connsiteY14" fmla="*/ 3577 h 10000"/>
              <a:gd name="connsiteX15" fmla="*/ 782 w 10000"/>
              <a:gd name="connsiteY15" fmla="*/ 3577 h 10000"/>
              <a:gd name="connsiteX16" fmla="*/ 811 w 10000"/>
              <a:gd name="connsiteY16" fmla="*/ 3577 h 10000"/>
              <a:gd name="connsiteX17" fmla="*/ 811 w 10000"/>
              <a:gd name="connsiteY17" fmla="*/ 3794 h 10000"/>
              <a:gd name="connsiteX18" fmla="*/ 811 w 10000"/>
              <a:gd name="connsiteY18" fmla="*/ 3794 h 10000"/>
              <a:gd name="connsiteX19" fmla="*/ 1480 w 10000"/>
              <a:gd name="connsiteY19" fmla="*/ 3794 h 10000"/>
              <a:gd name="connsiteX20" fmla="*/ 1480 w 10000"/>
              <a:gd name="connsiteY20" fmla="*/ 4038 h 10000"/>
              <a:gd name="connsiteX21" fmla="*/ 1480 w 10000"/>
              <a:gd name="connsiteY21" fmla="*/ 4038 h 10000"/>
              <a:gd name="connsiteX22" fmla="*/ 1508 w 10000"/>
              <a:gd name="connsiteY22" fmla="*/ 4038 h 10000"/>
              <a:gd name="connsiteX23" fmla="*/ 1508 w 10000"/>
              <a:gd name="connsiteY23" fmla="*/ 4282 h 10000"/>
              <a:gd name="connsiteX24" fmla="*/ 1508 w 10000"/>
              <a:gd name="connsiteY24" fmla="*/ 4282 h 10000"/>
              <a:gd name="connsiteX25" fmla="*/ 1536 w 10000"/>
              <a:gd name="connsiteY25" fmla="*/ 4282 h 10000"/>
              <a:gd name="connsiteX26" fmla="*/ 1536 w 10000"/>
              <a:gd name="connsiteY26" fmla="*/ 4526 h 10000"/>
              <a:gd name="connsiteX27" fmla="*/ 1536 w 10000"/>
              <a:gd name="connsiteY27" fmla="*/ 4526 h 10000"/>
              <a:gd name="connsiteX28" fmla="*/ 1565 w 10000"/>
              <a:gd name="connsiteY28" fmla="*/ 4526 h 10000"/>
              <a:gd name="connsiteX29" fmla="*/ 1565 w 10000"/>
              <a:gd name="connsiteY29" fmla="*/ 4797 h 10000"/>
              <a:gd name="connsiteX30" fmla="*/ 1565 w 10000"/>
              <a:gd name="connsiteY30" fmla="*/ 4797 h 10000"/>
              <a:gd name="connsiteX31" fmla="*/ 1921 w 10000"/>
              <a:gd name="connsiteY31" fmla="*/ 4797 h 10000"/>
              <a:gd name="connsiteX32" fmla="*/ 1921 w 10000"/>
              <a:gd name="connsiteY32" fmla="*/ 5068 h 10000"/>
              <a:gd name="connsiteX33" fmla="*/ 1921 w 10000"/>
              <a:gd name="connsiteY33" fmla="*/ 5068 h 10000"/>
              <a:gd name="connsiteX34" fmla="*/ 2262 w 10000"/>
              <a:gd name="connsiteY34" fmla="*/ 5068 h 10000"/>
              <a:gd name="connsiteX35" fmla="*/ 2262 w 10000"/>
              <a:gd name="connsiteY35" fmla="*/ 5339 h 10000"/>
              <a:gd name="connsiteX36" fmla="*/ 2262 w 10000"/>
              <a:gd name="connsiteY36" fmla="*/ 5339 h 10000"/>
              <a:gd name="connsiteX37" fmla="*/ 2319 w 10000"/>
              <a:gd name="connsiteY37" fmla="*/ 5339 h 10000"/>
              <a:gd name="connsiteX38" fmla="*/ 2319 w 10000"/>
              <a:gd name="connsiteY38" fmla="*/ 5610 h 10000"/>
              <a:gd name="connsiteX39" fmla="*/ 2319 w 10000"/>
              <a:gd name="connsiteY39" fmla="*/ 5610 h 10000"/>
              <a:gd name="connsiteX40" fmla="*/ 2562 w 10000"/>
              <a:gd name="connsiteY40" fmla="*/ 5610 h 10000"/>
              <a:gd name="connsiteX41" fmla="*/ 2562 w 10000"/>
              <a:gd name="connsiteY41" fmla="*/ 5881 h 10000"/>
              <a:gd name="connsiteX42" fmla="*/ 2562 w 10000"/>
              <a:gd name="connsiteY42" fmla="*/ 5881 h 10000"/>
              <a:gd name="connsiteX43" fmla="*/ 3044 w 10000"/>
              <a:gd name="connsiteY43" fmla="*/ 5881 h 10000"/>
              <a:gd name="connsiteX44" fmla="*/ 3044 w 10000"/>
              <a:gd name="connsiteY44" fmla="*/ 6152 h 10000"/>
              <a:gd name="connsiteX45" fmla="*/ 3044 w 10000"/>
              <a:gd name="connsiteY45" fmla="*/ 6152 h 10000"/>
              <a:gd name="connsiteX46" fmla="*/ 3515 w 10000"/>
              <a:gd name="connsiteY46" fmla="*/ 6152 h 10000"/>
              <a:gd name="connsiteX47" fmla="*/ 3515 w 10000"/>
              <a:gd name="connsiteY47" fmla="*/ 6423 h 10000"/>
              <a:gd name="connsiteX48" fmla="*/ 3515 w 10000"/>
              <a:gd name="connsiteY48" fmla="*/ 6423 h 10000"/>
              <a:gd name="connsiteX49" fmla="*/ 3643 w 10000"/>
              <a:gd name="connsiteY49" fmla="*/ 6423 h 10000"/>
              <a:gd name="connsiteX50" fmla="*/ 3643 w 10000"/>
              <a:gd name="connsiteY50" fmla="*/ 6694 h 10000"/>
              <a:gd name="connsiteX51" fmla="*/ 3643 w 10000"/>
              <a:gd name="connsiteY51" fmla="*/ 6694 h 10000"/>
              <a:gd name="connsiteX52" fmla="*/ 3756 w 10000"/>
              <a:gd name="connsiteY52" fmla="*/ 6694 h 10000"/>
              <a:gd name="connsiteX53" fmla="*/ 3756 w 10000"/>
              <a:gd name="connsiteY53" fmla="*/ 6965 h 10000"/>
              <a:gd name="connsiteX54" fmla="*/ 3756 w 10000"/>
              <a:gd name="connsiteY54" fmla="*/ 6965 h 10000"/>
              <a:gd name="connsiteX55" fmla="*/ 3798 w 10000"/>
              <a:gd name="connsiteY55" fmla="*/ 6965 h 10000"/>
              <a:gd name="connsiteX56" fmla="*/ 3798 w 10000"/>
              <a:gd name="connsiteY56" fmla="*/ 7507 h 10000"/>
              <a:gd name="connsiteX57" fmla="*/ 3798 w 10000"/>
              <a:gd name="connsiteY57" fmla="*/ 7507 h 10000"/>
              <a:gd name="connsiteX58" fmla="*/ 3855 w 10000"/>
              <a:gd name="connsiteY58" fmla="*/ 7507 h 10000"/>
              <a:gd name="connsiteX59" fmla="*/ 3855 w 10000"/>
              <a:gd name="connsiteY59" fmla="*/ 7778 h 10000"/>
              <a:gd name="connsiteX60" fmla="*/ 3855 w 10000"/>
              <a:gd name="connsiteY60" fmla="*/ 7778 h 10000"/>
              <a:gd name="connsiteX61" fmla="*/ 4296 w 10000"/>
              <a:gd name="connsiteY61" fmla="*/ 7778 h 10000"/>
              <a:gd name="connsiteX62" fmla="*/ 4296 w 10000"/>
              <a:gd name="connsiteY62" fmla="*/ 8076 h 10000"/>
              <a:gd name="connsiteX63" fmla="*/ 4296 w 10000"/>
              <a:gd name="connsiteY63" fmla="*/ 8076 h 10000"/>
              <a:gd name="connsiteX64" fmla="*/ 4752 w 10000"/>
              <a:gd name="connsiteY64" fmla="*/ 8076 h 10000"/>
              <a:gd name="connsiteX65" fmla="*/ 4752 w 10000"/>
              <a:gd name="connsiteY65" fmla="*/ 8374 h 10000"/>
              <a:gd name="connsiteX66" fmla="*/ 4752 w 10000"/>
              <a:gd name="connsiteY66" fmla="*/ 8374 h 10000"/>
              <a:gd name="connsiteX67" fmla="*/ 5322 w 10000"/>
              <a:gd name="connsiteY67" fmla="*/ 8374 h 10000"/>
              <a:gd name="connsiteX68" fmla="*/ 5322 w 10000"/>
              <a:gd name="connsiteY68" fmla="*/ 8672 h 10000"/>
              <a:gd name="connsiteX69" fmla="*/ 5322 w 10000"/>
              <a:gd name="connsiteY69" fmla="*/ 8672 h 10000"/>
              <a:gd name="connsiteX70" fmla="*/ 5834 w 10000"/>
              <a:gd name="connsiteY70" fmla="*/ 8672 h 10000"/>
              <a:gd name="connsiteX71" fmla="*/ 5834 w 10000"/>
              <a:gd name="connsiteY71" fmla="*/ 8943 h 10000"/>
              <a:gd name="connsiteX72" fmla="*/ 5834 w 10000"/>
              <a:gd name="connsiteY72" fmla="*/ 8943 h 10000"/>
              <a:gd name="connsiteX73" fmla="*/ 6260 w 10000"/>
              <a:gd name="connsiteY73" fmla="*/ 8943 h 10000"/>
              <a:gd name="connsiteX74" fmla="*/ 6260 w 10000"/>
              <a:gd name="connsiteY74" fmla="*/ 9241 h 10000"/>
              <a:gd name="connsiteX75" fmla="*/ 6260 w 10000"/>
              <a:gd name="connsiteY75" fmla="*/ 9241 h 10000"/>
              <a:gd name="connsiteX76" fmla="*/ 9860 w 10000"/>
              <a:gd name="connsiteY76" fmla="*/ 9241 h 10000"/>
              <a:gd name="connsiteX77" fmla="*/ 9860 w 10000"/>
              <a:gd name="connsiteY77" fmla="*/ 10000 h 10000"/>
              <a:gd name="connsiteX78" fmla="*/ 9860 w 10000"/>
              <a:gd name="connsiteY78" fmla="*/ 10000 h 10000"/>
              <a:gd name="connsiteX79" fmla="*/ 10000 w 10000"/>
              <a:gd name="connsiteY7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355" y="0"/>
                </a:lnTo>
                <a:lnTo>
                  <a:pt x="355" y="217"/>
                </a:lnTo>
                <a:lnTo>
                  <a:pt x="355" y="217"/>
                </a:lnTo>
                <a:lnTo>
                  <a:pt x="399" y="217"/>
                </a:lnTo>
                <a:lnTo>
                  <a:pt x="399" y="867"/>
                </a:lnTo>
                <a:lnTo>
                  <a:pt x="399" y="867"/>
                </a:lnTo>
                <a:lnTo>
                  <a:pt x="640" y="867"/>
                </a:lnTo>
                <a:lnTo>
                  <a:pt x="640" y="1111"/>
                </a:lnTo>
                <a:lnTo>
                  <a:pt x="640" y="1111"/>
                </a:lnTo>
                <a:lnTo>
                  <a:pt x="754" y="1111"/>
                </a:lnTo>
                <a:lnTo>
                  <a:pt x="754" y="1328"/>
                </a:lnTo>
                <a:lnTo>
                  <a:pt x="754" y="1328"/>
                </a:lnTo>
                <a:lnTo>
                  <a:pt x="782" y="1328"/>
                </a:lnTo>
                <a:lnTo>
                  <a:pt x="782" y="3577"/>
                </a:lnTo>
                <a:lnTo>
                  <a:pt x="782" y="3577"/>
                </a:lnTo>
                <a:lnTo>
                  <a:pt x="811" y="3577"/>
                </a:lnTo>
                <a:lnTo>
                  <a:pt x="811" y="3794"/>
                </a:lnTo>
                <a:lnTo>
                  <a:pt x="811" y="3794"/>
                </a:lnTo>
                <a:lnTo>
                  <a:pt x="1480" y="3794"/>
                </a:lnTo>
                <a:lnTo>
                  <a:pt x="1480" y="4038"/>
                </a:lnTo>
                <a:lnTo>
                  <a:pt x="1480" y="4038"/>
                </a:lnTo>
                <a:lnTo>
                  <a:pt x="1508" y="4038"/>
                </a:lnTo>
                <a:lnTo>
                  <a:pt x="1508" y="4282"/>
                </a:lnTo>
                <a:lnTo>
                  <a:pt x="1508" y="4282"/>
                </a:lnTo>
                <a:lnTo>
                  <a:pt x="1536" y="4282"/>
                </a:lnTo>
                <a:lnTo>
                  <a:pt x="1536" y="4526"/>
                </a:lnTo>
                <a:lnTo>
                  <a:pt x="1536" y="4526"/>
                </a:lnTo>
                <a:lnTo>
                  <a:pt x="1565" y="4526"/>
                </a:lnTo>
                <a:lnTo>
                  <a:pt x="1565" y="4797"/>
                </a:lnTo>
                <a:lnTo>
                  <a:pt x="1565" y="4797"/>
                </a:lnTo>
                <a:lnTo>
                  <a:pt x="1921" y="4797"/>
                </a:lnTo>
                <a:lnTo>
                  <a:pt x="1921" y="5068"/>
                </a:lnTo>
                <a:lnTo>
                  <a:pt x="1921" y="5068"/>
                </a:lnTo>
                <a:lnTo>
                  <a:pt x="2262" y="5068"/>
                </a:lnTo>
                <a:lnTo>
                  <a:pt x="2262" y="5339"/>
                </a:lnTo>
                <a:lnTo>
                  <a:pt x="2262" y="5339"/>
                </a:lnTo>
                <a:lnTo>
                  <a:pt x="2319" y="5339"/>
                </a:lnTo>
                <a:lnTo>
                  <a:pt x="2319" y="5610"/>
                </a:lnTo>
                <a:lnTo>
                  <a:pt x="2319" y="5610"/>
                </a:lnTo>
                <a:lnTo>
                  <a:pt x="2562" y="5610"/>
                </a:lnTo>
                <a:lnTo>
                  <a:pt x="2562" y="5881"/>
                </a:lnTo>
                <a:lnTo>
                  <a:pt x="2562" y="5881"/>
                </a:lnTo>
                <a:lnTo>
                  <a:pt x="3044" y="5881"/>
                </a:lnTo>
                <a:lnTo>
                  <a:pt x="3044" y="6152"/>
                </a:lnTo>
                <a:lnTo>
                  <a:pt x="3044" y="6152"/>
                </a:lnTo>
                <a:lnTo>
                  <a:pt x="3515" y="6152"/>
                </a:lnTo>
                <a:lnTo>
                  <a:pt x="3515" y="6423"/>
                </a:lnTo>
                <a:lnTo>
                  <a:pt x="3515" y="6423"/>
                </a:lnTo>
                <a:lnTo>
                  <a:pt x="3643" y="6423"/>
                </a:lnTo>
                <a:lnTo>
                  <a:pt x="3643" y="6694"/>
                </a:lnTo>
                <a:lnTo>
                  <a:pt x="3643" y="6694"/>
                </a:lnTo>
                <a:lnTo>
                  <a:pt x="3756" y="6694"/>
                </a:lnTo>
                <a:lnTo>
                  <a:pt x="3756" y="6965"/>
                </a:lnTo>
                <a:lnTo>
                  <a:pt x="3756" y="6965"/>
                </a:lnTo>
                <a:lnTo>
                  <a:pt x="3798" y="6965"/>
                </a:lnTo>
                <a:lnTo>
                  <a:pt x="3798" y="7507"/>
                </a:lnTo>
                <a:lnTo>
                  <a:pt x="3798" y="7507"/>
                </a:lnTo>
                <a:lnTo>
                  <a:pt x="3855" y="7507"/>
                </a:lnTo>
                <a:lnTo>
                  <a:pt x="3855" y="7778"/>
                </a:lnTo>
                <a:lnTo>
                  <a:pt x="3855" y="7778"/>
                </a:lnTo>
                <a:lnTo>
                  <a:pt x="4296" y="7778"/>
                </a:lnTo>
                <a:lnTo>
                  <a:pt x="4296" y="8076"/>
                </a:lnTo>
                <a:lnTo>
                  <a:pt x="4296" y="8076"/>
                </a:lnTo>
                <a:lnTo>
                  <a:pt x="4752" y="8076"/>
                </a:lnTo>
                <a:lnTo>
                  <a:pt x="4752" y="8374"/>
                </a:lnTo>
                <a:lnTo>
                  <a:pt x="4752" y="8374"/>
                </a:lnTo>
                <a:lnTo>
                  <a:pt x="5322" y="8374"/>
                </a:lnTo>
                <a:lnTo>
                  <a:pt x="5322" y="8672"/>
                </a:lnTo>
                <a:lnTo>
                  <a:pt x="5322" y="8672"/>
                </a:lnTo>
                <a:lnTo>
                  <a:pt x="5834" y="8672"/>
                </a:lnTo>
                <a:lnTo>
                  <a:pt x="5834" y="8943"/>
                </a:lnTo>
                <a:lnTo>
                  <a:pt x="5834" y="8943"/>
                </a:lnTo>
                <a:lnTo>
                  <a:pt x="6260" y="8943"/>
                </a:lnTo>
                <a:lnTo>
                  <a:pt x="6260" y="9241"/>
                </a:lnTo>
                <a:lnTo>
                  <a:pt x="6260" y="9241"/>
                </a:lnTo>
                <a:lnTo>
                  <a:pt x="9860" y="9241"/>
                </a:lnTo>
                <a:lnTo>
                  <a:pt x="9860" y="10000"/>
                </a:lnTo>
                <a:lnTo>
                  <a:pt x="9860" y="10000"/>
                </a:lnTo>
                <a:lnTo>
                  <a:pt x="10000" y="10000"/>
                </a:lnTo>
              </a:path>
            </a:pathLst>
          </a:custGeom>
          <a:noFill/>
          <a:ln w="38100" cap="flat">
            <a:solidFill>
              <a:schemeClr val="tx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88791" y="482600"/>
            <a:ext cx="3713909" cy="2846015"/>
            <a:chOff x="5252291" y="1016000"/>
            <a:chExt cx="3713909" cy="2846015"/>
          </a:xfrm>
        </p:grpSpPr>
        <p:sp>
          <p:nvSpPr>
            <p:cNvPr id="5" name="Rectangle 4"/>
            <p:cNvSpPr/>
            <p:nvPr/>
          </p:nvSpPr>
          <p:spPr bwMode="auto">
            <a:xfrm>
              <a:off x="5252291" y="1016000"/>
              <a:ext cx="3713909" cy="2792831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385963" y="1291269"/>
              <a:ext cx="3372489" cy="2570746"/>
              <a:chOff x="-169780" y="1078390"/>
              <a:chExt cx="8525294" cy="5694199"/>
            </a:xfrm>
          </p:grpSpPr>
          <p:grpSp>
            <p:nvGrpSpPr>
              <p:cNvPr id="243" name="Group 5"/>
              <p:cNvGrpSpPr>
                <a:grpSpLocks noChangeAspect="1"/>
              </p:cNvGrpSpPr>
              <p:nvPr/>
            </p:nvGrpSpPr>
            <p:grpSpPr bwMode="auto">
              <a:xfrm>
                <a:off x="1390008" y="1587582"/>
                <a:ext cx="6429281" cy="5185007"/>
                <a:chOff x="520" y="452"/>
                <a:chExt cx="3958" cy="3169"/>
              </a:xfrm>
            </p:grpSpPr>
            <p:sp>
              <p:nvSpPr>
                <p:cNvPr id="290" name="Rectangle 19"/>
                <p:cNvSpPr>
                  <a:spLocks noChangeArrowheads="1"/>
                </p:cNvSpPr>
                <p:nvPr/>
              </p:nvSpPr>
              <p:spPr bwMode="auto">
                <a:xfrm>
                  <a:off x="4478" y="3303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1" name="Rectangle 21"/>
                <p:cNvSpPr>
                  <a:spLocks noChangeArrowheads="1"/>
                </p:cNvSpPr>
                <p:nvPr/>
              </p:nvSpPr>
              <p:spPr bwMode="auto">
                <a:xfrm>
                  <a:off x="2535" y="3375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2" name="Rectangle 23"/>
                <p:cNvSpPr>
                  <a:spLocks noChangeArrowheads="1"/>
                </p:cNvSpPr>
                <p:nvPr/>
              </p:nvSpPr>
              <p:spPr bwMode="auto">
                <a:xfrm>
                  <a:off x="598" y="3447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3" name="Freeform 34"/>
                <p:cNvSpPr>
                  <a:spLocks/>
                </p:cNvSpPr>
                <p:nvPr/>
              </p:nvSpPr>
              <p:spPr bwMode="auto">
                <a:xfrm>
                  <a:off x="616" y="452"/>
                  <a:ext cx="2777" cy="918"/>
                </a:xfrm>
                <a:custGeom>
                  <a:avLst/>
                  <a:gdLst>
                    <a:gd name="T0" fmla="*/ 0 w 2777"/>
                    <a:gd name="T1" fmla="*/ 0 h 918"/>
                    <a:gd name="T2" fmla="*/ 1271 w 2777"/>
                    <a:gd name="T3" fmla="*/ 0 h 918"/>
                    <a:gd name="T4" fmla="*/ 1271 w 2777"/>
                    <a:gd name="T5" fmla="*/ 462 h 918"/>
                    <a:gd name="T6" fmla="*/ 1271 w 2777"/>
                    <a:gd name="T7" fmla="*/ 462 h 918"/>
                    <a:gd name="T8" fmla="*/ 1871 w 2777"/>
                    <a:gd name="T9" fmla="*/ 462 h 918"/>
                    <a:gd name="T10" fmla="*/ 1871 w 2777"/>
                    <a:gd name="T11" fmla="*/ 918 h 918"/>
                    <a:gd name="T12" fmla="*/ 1871 w 2777"/>
                    <a:gd name="T13" fmla="*/ 918 h 918"/>
                    <a:gd name="T14" fmla="*/ 2777 w 2777"/>
                    <a:gd name="T15" fmla="*/ 918 h 918"/>
                    <a:gd name="T16" fmla="*/ 2777 w 2777"/>
                    <a:gd name="T17" fmla="*/ 918 h 9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77" h="918">
                      <a:moveTo>
                        <a:pt x="0" y="0"/>
                      </a:moveTo>
                      <a:lnTo>
                        <a:pt x="1271" y="0"/>
                      </a:lnTo>
                      <a:lnTo>
                        <a:pt x="1271" y="462"/>
                      </a:lnTo>
                      <a:lnTo>
                        <a:pt x="1271" y="462"/>
                      </a:lnTo>
                      <a:lnTo>
                        <a:pt x="1871" y="462"/>
                      </a:lnTo>
                      <a:lnTo>
                        <a:pt x="1871" y="918"/>
                      </a:lnTo>
                      <a:lnTo>
                        <a:pt x="1871" y="918"/>
                      </a:lnTo>
                      <a:lnTo>
                        <a:pt x="2777" y="918"/>
                      </a:lnTo>
                      <a:lnTo>
                        <a:pt x="2777" y="918"/>
                      </a:lnTo>
                    </a:path>
                  </a:pathLst>
                </a:custGeom>
                <a:noFill/>
                <a:ln w="38100" cap="flat">
                  <a:solidFill>
                    <a:srgbClr val="0066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36"/>
                <p:cNvSpPr>
                  <a:spLocks/>
                </p:cNvSpPr>
                <p:nvPr/>
              </p:nvSpPr>
              <p:spPr bwMode="auto">
                <a:xfrm>
                  <a:off x="616" y="452"/>
                  <a:ext cx="3076" cy="1074"/>
                </a:xfrm>
                <a:custGeom>
                  <a:avLst/>
                  <a:gdLst>
                    <a:gd name="T0" fmla="*/ 0 w 3076"/>
                    <a:gd name="T1" fmla="*/ 0 h 1074"/>
                    <a:gd name="T2" fmla="*/ 1571 w 3076"/>
                    <a:gd name="T3" fmla="*/ 0 h 1074"/>
                    <a:gd name="T4" fmla="*/ 1571 w 3076"/>
                    <a:gd name="T5" fmla="*/ 462 h 1074"/>
                    <a:gd name="T6" fmla="*/ 1571 w 3076"/>
                    <a:gd name="T7" fmla="*/ 462 h 1074"/>
                    <a:gd name="T8" fmla="*/ 1871 w 3076"/>
                    <a:gd name="T9" fmla="*/ 462 h 1074"/>
                    <a:gd name="T10" fmla="*/ 1871 w 3076"/>
                    <a:gd name="T11" fmla="*/ 1074 h 1074"/>
                    <a:gd name="T12" fmla="*/ 1871 w 3076"/>
                    <a:gd name="T13" fmla="*/ 1074 h 1074"/>
                    <a:gd name="T14" fmla="*/ 3076 w 3076"/>
                    <a:gd name="T15" fmla="*/ 1074 h 1074"/>
                    <a:gd name="T16" fmla="*/ 3076 w 3076"/>
                    <a:gd name="T17" fmla="*/ 1074 h 10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76" h="1074">
                      <a:moveTo>
                        <a:pt x="0" y="0"/>
                      </a:moveTo>
                      <a:lnTo>
                        <a:pt x="1571" y="0"/>
                      </a:lnTo>
                      <a:lnTo>
                        <a:pt x="1571" y="462"/>
                      </a:lnTo>
                      <a:lnTo>
                        <a:pt x="1571" y="462"/>
                      </a:lnTo>
                      <a:lnTo>
                        <a:pt x="1871" y="462"/>
                      </a:lnTo>
                      <a:lnTo>
                        <a:pt x="1871" y="1074"/>
                      </a:lnTo>
                      <a:lnTo>
                        <a:pt x="1871" y="1074"/>
                      </a:lnTo>
                      <a:lnTo>
                        <a:pt x="3076" y="1074"/>
                      </a:lnTo>
                      <a:lnTo>
                        <a:pt x="3076" y="1074"/>
                      </a:lnTo>
                    </a:path>
                  </a:pathLst>
                </a:custGeom>
                <a:noFill/>
                <a:ln w="38100" cap="flat">
                  <a:solidFill>
                    <a:srgbClr val="FFB54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Line 39"/>
                <p:cNvSpPr>
                  <a:spLocks noChangeShapeType="1"/>
                </p:cNvSpPr>
                <p:nvPr/>
              </p:nvSpPr>
              <p:spPr bwMode="auto">
                <a:xfrm>
                  <a:off x="3129" y="1370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Line 40"/>
                <p:cNvSpPr>
                  <a:spLocks noChangeShapeType="1"/>
                </p:cNvSpPr>
                <p:nvPr/>
              </p:nvSpPr>
              <p:spPr bwMode="auto">
                <a:xfrm>
                  <a:off x="3141" y="1358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Line 41"/>
                <p:cNvSpPr>
                  <a:spLocks noChangeShapeType="1"/>
                </p:cNvSpPr>
                <p:nvPr/>
              </p:nvSpPr>
              <p:spPr bwMode="auto">
                <a:xfrm>
                  <a:off x="3381" y="1370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Line 42"/>
                <p:cNvSpPr>
                  <a:spLocks noChangeShapeType="1"/>
                </p:cNvSpPr>
                <p:nvPr/>
              </p:nvSpPr>
              <p:spPr bwMode="auto">
                <a:xfrm>
                  <a:off x="3393" y="1358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Line 43"/>
                <p:cNvSpPr>
                  <a:spLocks noChangeShapeType="1"/>
                </p:cNvSpPr>
                <p:nvPr/>
              </p:nvSpPr>
              <p:spPr bwMode="auto">
                <a:xfrm>
                  <a:off x="2241" y="914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Line 44"/>
                <p:cNvSpPr>
                  <a:spLocks noChangeShapeType="1"/>
                </p:cNvSpPr>
                <p:nvPr/>
              </p:nvSpPr>
              <p:spPr bwMode="auto">
                <a:xfrm>
                  <a:off x="2253" y="902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Line 55"/>
                <p:cNvSpPr>
                  <a:spLocks noChangeShapeType="1"/>
                </p:cNvSpPr>
                <p:nvPr/>
              </p:nvSpPr>
              <p:spPr bwMode="auto">
                <a:xfrm>
                  <a:off x="2241" y="914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Line 56"/>
                <p:cNvSpPr>
                  <a:spLocks noChangeShapeType="1"/>
                </p:cNvSpPr>
                <p:nvPr/>
              </p:nvSpPr>
              <p:spPr bwMode="auto">
                <a:xfrm>
                  <a:off x="2253" y="902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Line 57"/>
                <p:cNvSpPr>
                  <a:spLocks noChangeShapeType="1"/>
                </p:cNvSpPr>
                <p:nvPr/>
              </p:nvSpPr>
              <p:spPr bwMode="auto">
                <a:xfrm>
                  <a:off x="3327" y="1526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Line 58"/>
                <p:cNvSpPr>
                  <a:spLocks noChangeShapeType="1"/>
                </p:cNvSpPr>
                <p:nvPr/>
              </p:nvSpPr>
              <p:spPr bwMode="auto">
                <a:xfrm>
                  <a:off x="3339" y="1514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Line 59"/>
                <p:cNvSpPr>
                  <a:spLocks noChangeShapeType="1"/>
                </p:cNvSpPr>
                <p:nvPr/>
              </p:nvSpPr>
              <p:spPr bwMode="auto">
                <a:xfrm>
                  <a:off x="3680" y="1526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60"/>
                <p:cNvSpPr>
                  <a:spLocks noChangeShapeType="1"/>
                </p:cNvSpPr>
                <p:nvPr/>
              </p:nvSpPr>
              <p:spPr bwMode="auto">
                <a:xfrm>
                  <a:off x="3692" y="1514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520" y="2295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20" y="1833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20" y="1370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Line 103"/>
                <p:cNvSpPr>
                  <a:spLocks noChangeShapeType="1"/>
                </p:cNvSpPr>
                <p:nvPr/>
              </p:nvSpPr>
              <p:spPr bwMode="auto">
                <a:xfrm>
                  <a:off x="2541" y="131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Line 104"/>
                <p:cNvSpPr>
                  <a:spLocks noChangeShapeType="1"/>
                </p:cNvSpPr>
                <p:nvPr/>
              </p:nvSpPr>
              <p:spPr bwMode="auto">
                <a:xfrm>
                  <a:off x="3129" y="1370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Line 105"/>
                <p:cNvSpPr>
                  <a:spLocks noChangeShapeType="1"/>
                </p:cNvSpPr>
                <p:nvPr/>
              </p:nvSpPr>
              <p:spPr bwMode="auto">
                <a:xfrm>
                  <a:off x="3141" y="131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Line 106"/>
                <p:cNvSpPr>
                  <a:spLocks noChangeShapeType="1"/>
                </p:cNvSpPr>
                <p:nvPr/>
              </p:nvSpPr>
              <p:spPr bwMode="auto">
                <a:xfrm>
                  <a:off x="3381" y="1370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Line 107"/>
                <p:cNvSpPr>
                  <a:spLocks noChangeShapeType="1"/>
                </p:cNvSpPr>
                <p:nvPr/>
              </p:nvSpPr>
              <p:spPr bwMode="auto">
                <a:xfrm>
                  <a:off x="3393" y="131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Line 108"/>
                <p:cNvSpPr>
                  <a:spLocks noChangeShapeType="1"/>
                </p:cNvSpPr>
                <p:nvPr/>
              </p:nvSpPr>
              <p:spPr bwMode="auto">
                <a:xfrm>
                  <a:off x="2241" y="914"/>
                  <a:ext cx="24" cy="0"/>
                </a:xfrm>
                <a:prstGeom prst="line">
                  <a:avLst/>
                </a:pr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Line 109"/>
                <p:cNvSpPr>
                  <a:spLocks noChangeShapeType="1"/>
                </p:cNvSpPr>
                <p:nvPr/>
              </p:nvSpPr>
              <p:spPr bwMode="auto">
                <a:xfrm>
                  <a:off x="2253" y="902"/>
                  <a:ext cx="0" cy="24"/>
                </a:xfrm>
                <a:prstGeom prst="line">
                  <a:avLst/>
                </a:prstGeom>
                <a:noFill/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Line 120"/>
                <p:cNvSpPr>
                  <a:spLocks noChangeShapeType="1"/>
                </p:cNvSpPr>
                <p:nvPr/>
              </p:nvSpPr>
              <p:spPr bwMode="auto">
                <a:xfrm>
                  <a:off x="2241" y="914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Line 121"/>
                <p:cNvSpPr>
                  <a:spLocks noChangeShapeType="1"/>
                </p:cNvSpPr>
                <p:nvPr/>
              </p:nvSpPr>
              <p:spPr bwMode="auto">
                <a:xfrm>
                  <a:off x="2253" y="854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Line 122"/>
                <p:cNvSpPr>
                  <a:spLocks noChangeShapeType="1"/>
                </p:cNvSpPr>
                <p:nvPr/>
              </p:nvSpPr>
              <p:spPr bwMode="auto">
                <a:xfrm>
                  <a:off x="3327" y="1526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Line 123"/>
                <p:cNvSpPr>
                  <a:spLocks noChangeShapeType="1"/>
                </p:cNvSpPr>
                <p:nvPr/>
              </p:nvSpPr>
              <p:spPr bwMode="auto">
                <a:xfrm>
                  <a:off x="3339" y="1466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Line 124"/>
                <p:cNvSpPr>
                  <a:spLocks noChangeShapeType="1"/>
                </p:cNvSpPr>
                <p:nvPr/>
              </p:nvSpPr>
              <p:spPr bwMode="auto">
                <a:xfrm>
                  <a:off x="3680" y="1526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Line 125"/>
                <p:cNvSpPr>
                  <a:spLocks noChangeShapeType="1"/>
                </p:cNvSpPr>
                <p:nvPr/>
              </p:nvSpPr>
              <p:spPr bwMode="auto">
                <a:xfrm>
                  <a:off x="3692" y="1466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rgbClr val="FFB54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520" y="2295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520" y="1833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20" y="1370"/>
                  <a:ext cx="36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-169780" y="1078390"/>
                <a:ext cx="8525294" cy="5245868"/>
                <a:chOff x="-169780" y="1078390"/>
                <a:chExt cx="8525294" cy="5245868"/>
              </a:xfrm>
            </p:grpSpPr>
            <p:sp>
              <p:nvSpPr>
                <p:cNvPr id="24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447052" y="1518864"/>
                  <a:ext cx="0" cy="384810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77"/>
                <p:cNvSpPr>
                  <a:spLocks noChangeShapeType="1"/>
                </p:cNvSpPr>
                <p:nvPr/>
              </p:nvSpPr>
              <p:spPr bwMode="auto">
                <a:xfrm>
                  <a:off x="1542302" y="5366964"/>
                  <a:ext cx="0" cy="5715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78"/>
                <p:cNvSpPr>
                  <a:spLocks noChangeArrowheads="1"/>
                </p:cNvSpPr>
                <p:nvPr/>
              </p:nvSpPr>
              <p:spPr bwMode="auto">
                <a:xfrm>
                  <a:off x="1431744" y="5462214"/>
                  <a:ext cx="214770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48" name="Line 79"/>
                <p:cNvSpPr>
                  <a:spLocks noChangeShapeType="1"/>
                </p:cNvSpPr>
                <p:nvPr/>
              </p:nvSpPr>
              <p:spPr bwMode="auto">
                <a:xfrm>
                  <a:off x="4837953" y="5366964"/>
                  <a:ext cx="0" cy="5715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Rectangle 80"/>
                <p:cNvSpPr>
                  <a:spLocks noChangeArrowheads="1"/>
                </p:cNvSpPr>
                <p:nvPr/>
              </p:nvSpPr>
              <p:spPr bwMode="auto">
                <a:xfrm>
                  <a:off x="4727394" y="5462214"/>
                  <a:ext cx="214770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6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50" name="Line 81"/>
                <p:cNvSpPr>
                  <a:spLocks noChangeShapeType="1"/>
                </p:cNvSpPr>
                <p:nvPr/>
              </p:nvSpPr>
              <p:spPr bwMode="auto">
                <a:xfrm>
                  <a:off x="8143128" y="5366964"/>
                  <a:ext cx="0" cy="5715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Rectangle 82"/>
                <p:cNvSpPr>
                  <a:spLocks noChangeArrowheads="1"/>
                </p:cNvSpPr>
                <p:nvPr/>
              </p:nvSpPr>
              <p:spPr bwMode="auto">
                <a:xfrm>
                  <a:off x="7925979" y="5462214"/>
                  <a:ext cx="42953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12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52" name="Rectangle 83"/>
                <p:cNvSpPr>
                  <a:spLocks noChangeArrowheads="1"/>
                </p:cNvSpPr>
                <p:nvPr/>
              </p:nvSpPr>
              <p:spPr bwMode="auto">
                <a:xfrm>
                  <a:off x="4039585" y="5847050"/>
                  <a:ext cx="1604679" cy="477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Months</a:t>
                  </a:r>
                  <a:endParaRPr kumimoji="0" lang="en-US" altLang="en-US" sz="24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5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447052" y="1518864"/>
                  <a:ext cx="0" cy="384810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389902" y="5366964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Rectangle 86"/>
                <p:cNvSpPr>
                  <a:spLocks noChangeArrowheads="1"/>
                </p:cNvSpPr>
                <p:nvPr/>
              </p:nvSpPr>
              <p:spPr bwMode="auto">
                <a:xfrm>
                  <a:off x="1110046" y="5164531"/>
                  <a:ext cx="214770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5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389902" y="4614489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5279" y="4412054"/>
                  <a:ext cx="42953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20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58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389902" y="3862014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Rectangle 90"/>
                <p:cNvSpPr>
                  <a:spLocks noChangeArrowheads="1"/>
                </p:cNvSpPr>
                <p:nvPr/>
              </p:nvSpPr>
              <p:spPr bwMode="auto">
                <a:xfrm>
                  <a:off x="895279" y="3659579"/>
                  <a:ext cx="42953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40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389902" y="3100014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Rectangle 92"/>
                <p:cNvSpPr>
                  <a:spLocks noChangeArrowheads="1"/>
                </p:cNvSpPr>
                <p:nvPr/>
              </p:nvSpPr>
              <p:spPr bwMode="auto">
                <a:xfrm>
                  <a:off x="895279" y="2897580"/>
                  <a:ext cx="42953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60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389902" y="2347539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5279" y="2145105"/>
                  <a:ext cx="42953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80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89902" y="1595064"/>
                  <a:ext cx="57150" cy="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Rectangle 96"/>
                <p:cNvSpPr>
                  <a:spLocks noChangeArrowheads="1"/>
                </p:cNvSpPr>
                <p:nvPr/>
              </p:nvSpPr>
              <p:spPr bwMode="auto">
                <a:xfrm>
                  <a:off x="680512" y="1392630"/>
                  <a:ext cx="644305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100</a:t>
                  </a:r>
                </a:p>
              </p:txBody>
            </p:sp>
            <p:sp>
              <p:nvSpPr>
                <p:cNvPr id="266" name="Rectangle 97"/>
                <p:cNvSpPr>
                  <a:spLocks noChangeArrowheads="1"/>
                </p:cNvSpPr>
                <p:nvPr/>
              </p:nvSpPr>
              <p:spPr bwMode="auto">
                <a:xfrm rot="16200000">
                  <a:off x="-2030962" y="2939572"/>
                  <a:ext cx="4811602" cy="1089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Progression-Free Survival, %</a:t>
                  </a:r>
                </a:p>
              </p:txBody>
            </p:sp>
            <p:sp>
              <p:nvSpPr>
                <p:cNvPr id="27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1447052" y="1518864"/>
                  <a:ext cx="0" cy="3848100"/>
                </a:xfrm>
                <a:prstGeom prst="line">
                  <a:avLst/>
                </a:prstGeom>
                <a:noFill/>
                <a:ln w="0">
                  <a:solidFill>
                    <a:srgbClr val="A5A5A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Line 157"/>
                <p:cNvSpPr>
                  <a:spLocks noChangeShapeType="1"/>
                </p:cNvSpPr>
                <p:nvPr/>
              </p:nvSpPr>
              <p:spPr bwMode="auto">
                <a:xfrm>
                  <a:off x="1542302" y="5366964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Line 159"/>
                <p:cNvSpPr>
                  <a:spLocks noChangeShapeType="1"/>
                </p:cNvSpPr>
                <p:nvPr/>
              </p:nvSpPr>
              <p:spPr bwMode="auto">
                <a:xfrm>
                  <a:off x="4842715" y="5366964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Line 161"/>
                <p:cNvSpPr>
                  <a:spLocks noChangeShapeType="1"/>
                </p:cNvSpPr>
                <p:nvPr/>
              </p:nvSpPr>
              <p:spPr bwMode="auto">
                <a:xfrm>
                  <a:off x="8143128" y="5366964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1447052" y="1518864"/>
                  <a:ext cx="0" cy="3848100"/>
                </a:xfrm>
                <a:prstGeom prst="line">
                  <a:avLst/>
                </a:prstGeom>
                <a:noFill/>
                <a:ln w="19050">
                  <a:noFill/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389902" y="5366964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389902" y="4614489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1389902" y="3862014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389902" y="3100014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1389902" y="2347539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1389902" y="1595064"/>
                  <a:ext cx="57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Line 159"/>
                <p:cNvSpPr>
                  <a:spLocks noChangeShapeType="1"/>
                </p:cNvSpPr>
                <p:nvPr/>
              </p:nvSpPr>
              <p:spPr bwMode="auto">
                <a:xfrm>
                  <a:off x="6492922" y="5366962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Line 159"/>
                <p:cNvSpPr>
                  <a:spLocks noChangeShapeType="1"/>
                </p:cNvSpPr>
                <p:nvPr/>
              </p:nvSpPr>
              <p:spPr bwMode="auto">
                <a:xfrm>
                  <a:off x="3192508" y="5366962"/>
                  <a:ext cx="0" cy="5715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Rectangle 82"/>
                <p:cNvSpPr>
                  <a:spLocks noChangeArrowheads="1"/>
                </p:cNvSpPr>
                <p:nvPr/>
              </p:nvSpPr>
              <p:spPr bwMode="auto">
                <a:xfrm>
                  <a:off x="6387073" y="5460313"/>
                  <a:ext cx="214770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9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88" name="Rectangle 82"/>
                <p:cNvSpPr>
                  <a:spLocks noChangeArrowheads="1"/>
                </p:cNvSpPr>
                <p:nvPr/>
              </p:nvSpPr>
              <p:spPr bwMode="auto">
                <a:xfrm>
                  <a:off x="3086691" y="5462697"/>
                  <a:ext cx="214770" cy="4090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1" i="0" u="none" strike="noStrike" cap="none" normalizeH="0" baseline="0" dirty="0" smtClean="0">
                      <a:ln>
                        <a:noFill/>
                      </a:ln>
                      <a:effectLst/>
                    </a:rPr>
                    <a:t>3</a:t>
                  </a:r>
                  <a:endParaRPr kumimoji="0" lang="en-US" altLang="en-US" sz="2800" b="1" i="0" u="none" strike="noStrike" cap="none" normalizeH="0" baseline="0" dirty="0" smtClean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89" name="Line 156"/>
                <p:cNvSpPr>
                  <a:spLocks noChangeShapeType="1"/>
                </p:cNvSpPr>
                <p:nvPr/>
              </p:nvSpPr>
              <p:spPr bwMode="auto">
                <a:xfrm>
                  <a:off x="1447053" y="5366965"/>
                  <a:ext cx="67913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" name="TextBox 10"/>
          <p:cNvSpPr txBox="1"/>
          <p:nvPr/>
        </p:nvSpPr>
        <p:spPr>
          <a:xfrm>
            <a:off x="7582479" y="127948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≥ MR</a:t>
            </a:r>
            <a:endParaRPr lang="en-US" b="1" dirty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7279413" y="18713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B547"/>
                </a:solidFill>
                <a:latin typeface="Arial" panose="020B0604020202020204" pitchFamily="34" charset="0"/>
              </a:rPr>
              <a:t>SD &gt; 4 months</a:t>
            </a:r>
            <a:endParaRPr lang="en-US" b="1" dirty="0">
              <a:solidFill>
                <a:srgbClr val="FFB547"/>
              </a:solidFill>
              <a:latin typeface="Arial" panose="020B0604020202020204" pitchFamily="34" charset="0"/>
            </a:endParaRPr>
          </a:p>
        </p:txBody>
      </p:sp>
      <p:sp>
        <p:nvSpPr>
          <p:cNvPr id="140" name="Freeform 109"/>
          <p:cNvSpPr>
            <a:spLocks/>
          </p:cNvSpPr>
          <p:nvPr/>
        </p:nvSpPr>
        <p:spPr bwMode="auto">
          <a:xfrm>
            <a:off x="1542302" y="1595064"/>
            <a:ext cx="5019676" cy="2381250"/>
          </a:xfrm>
          <a:custGeom>
            <a:avLst/>
            <a:gdLst>
              <a:gd name="T0" fmla="*/ 0 w 3162"/>
              <a:gd name="T1" fmla="*/ 0 h 1500"/>
              <a:gd name="T2" fmla="*/ 252 w 3162"/>
              <a:gd name="T3" fmla="*/ 0 h 1500"/>
              <a:gd name="T4" fmla="*/ 252 w 3162"/>
              <a:gd name="T5" fmla="*/ 138 h 1500"/>
              <a:gd name="T6" fmla="*/ 252 w 3162"/>
              <a:gd name="T7" fmla="*/ 138 h 1500"/>
              <a:gd name="T8" fmla="*/ 330 w 3162"/>
              <a:gd name="T9" fmla="*/ 138 h 1500"/>
              <a:gd name="T10" fmla="*/ 330 w 3162"/>
              <a:gd name="T11" fmla="*/ 420 h 1500"/>
              <a:gd name="T12" fmla="*/ 330 w 3162"/>
              <a:gd name="T13" fmla="*/ 420 h 1500"/>
              <a:gd name="T14" fmla="*/ 468 w 3162"/>
              <a:gd name="T15" fmla="*/ 420 h 1500"/>
              <a:gd name="T16" fmla="*/ 468 w 3162"/>
              <a:gd name="T17" fmla="*/ 558 h 1500"/>
              <a:gd name="T18" fmla="*/ 468 w 3162"/>
              <a:gd name="T19" fmla="*/ 558 h 1500"/>
              <a:gd name="T20" fmla="*/ 648 w 3162"/>
              <a:gd name="T21" fmla="*/ 558 h 1500"/>
              <a:gd name="T22" fmla="*/ 648 w 3162"/>
              <a:gd name="T23" fmla="*/ 840 h 1500"/>
              <a:gd name="T24" fmla="*/ 648 w 3162"/>
              <a:gd name="T25" fmla="*/ 840 h 1500"/>
              <a:gd name="T26" fmla="*/ 1308 w 3162"/>
              <a:gd name="T27" fmla="*/ 840 h 1500"/>
              <a:gd name="T28" fmla="*/ 1308 w 3162"/>
              <a:gd name="T29" fmla="*/ 990 h 1500"/>
              <a:gd name="T30" fmla="*/ 1308 w 3162"/>
              <a:gd name="T31" fmla="*/ 990 h 1500"/>
              <a:gd name="T32" fmla="*/ 1614 w 3162"/>
              <a:gd name="T33" fmla="*/ 990 h 1500"/>
              <a:gd name="T34" fmla="*/ 1614 w 3162"/>
              <a:gd name="T35" fmla="*/ 1146 h 1500"/>
              <a:gd name="T36" fmla="*/ 1614 w 3162"/>
              <a:gd name="T37" fmla="*/ 1146 h 1500"/>
              <a:gd name="T38" fmla="*/ 1926 w 3162"/>
              <a:gd name="T39" fmla="*/ 1146 h 1500"/>
              <a:gd name="T40" fmla="*/ 1926 w 3162"/>
              <a:gd name="T41" fmla="*/ 1500 h 1500"/>
              <a:gd name="T42" fmla="*/ 1926 w 3162"/>
              <a:gd name="T43" fmla="*/ 1500 h 1500"/>
              <a:gd name="T44" fmla="*/ 3162 w 3162"/>
              <a:gd name="T45" fmla="*/ 1500 h 1500"/>
              <a:gd name="T46" fmla="*/ 3162 w 3162"/>
              <a:gd name="T4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62" h="1500">
                <a:moveTo>
                  <a:pt x="0" y="0"/>
                </a:moveTo>
                <a:lnTo>
                  <a:pt x="252" y="0"/>
                </a:lnTo>
                <a:lnTo>
                  <a:pt x="252" y="138"/>
                </a:lnTo>
                <a:lnTo>
                  <a:pt x="252" y="138"/>
                </a:lnTo>
                <a:lnTo>
                  <a:pt x="330" y="138"/>
                </a:lnTo>
                <a:lnTo>
                  <a:pt x="330" y="420"/>
                </a:lnTo>
                <a:lnTo>
                  <a:pt x="330" y="420"/>
                </a:lnTo>
                <a:lnTo>
                  <a:pt x="468" y="420"/>
                </a:lnTo>
                <a:lnTo>
                  <a:pt x="468" y="558"/>
                </a:lnTo>
                <a:lnTo>
                  <a:pt x="468" y="558"/>
                </a:lnTo>
                <a:lnTo>
                  <a:pt x="648" y="558"/>
                </a:lnTo>
                <a:lnTo>
                  <a:pt x="648" y="840"/>
                </a:lnTo>
                <a:lnTo>
                  <a:pt x="648" y="840"/>
                </a:lnTo>
                <a:lnTo>
                  <a:pt x="1308" y="840"/>
                </a:lnTo>
                <a:lnTo>
                  <a:pt x="1308" y="990"/>
                </a:lnTo>
                <a:lnTo>
                  <a:pt x="1308" y="990"/>
                </a:lnTo>
                <a:lnTo>
                  <a:pt x="1614" y="990"/>
                </a:lnTo>
                <a:lnTo>
                  <a:pt x="1614" y="1146"/>
                </a:lnTo>
                <a:lnTo>
                  <a:pt x="1614" y="1146"/>
                </a:lnTo>
                <a:lnTo>
                  <a:pt x="1926" y="1146"/>
                </a:lnTo>
                <a:lnTo>
                  <a:pt x="1926" y="1500"/>
                </a:lnTo>
                <a:lnTo>
                  <a:pt x="1926" y="1500"/>
                </a:lnTo>
                <a:lnTo>
                  <a:pt x="3162" y="1500"/>
                </a:lnTo>
                <a:lnTo>
                  <a:pt x="3162" y="1500"/>
                </a:lnTo>
              </a:path>
            </a:pathLst>
          </a:custGeom>
          <a:noFill/>
          <a:ln w="38100" cap="flat">
            <a:solidFill>
              <a:srgbClr val="92D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69" name="Rectangle 268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  <p:cxnSp>
        <p:nvCxnSpPr>
          <p:cNvPr id="283" name="Straight Connector 282"/>
          <p:cNvCxnSpPr/>
          <p:nvPr/>
        </p:nvCxnSpPr>
        <p:spPr bwMode="auto">
          <a:xfrm>
            <a:off x="1614410" y="4979882"/>
            <a:ext cx="274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983375" y="1466476"/>
            <a:ext cx="7271185" cy="4559300"/>
            <a:chOff x="983375" y="1466476"/>
            <a:chExt cx="7271185" cy="4559300"/>
          </a:xfrm>
        </p:grpSpPr>
        <p:sp>
          <p:nvSpPr>
            <p:cNvPr id="143" name="Line 75"/>
            <p:cNvSpPr>
              <a:spLocks noChangeShapeType="1"/>
            </p:cNvSpPr>
            <p:nvPr/>
          </p:nvSpPr>
          <p:spPr bwMode="auto">
            <a:xfrm flipV="1">
              <a:off x="1447052" y="1518864"/>
              <a:ext cx="0" cy="384810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77"/>
            <p:cNvSpPr>
              <a:spLocks noChangeShapeType="1"/>
            </p:cNvSpPr>
            <p:nvPr/>
          </p:nvSpPr>
          <p:spPr bwMode="auto">
            <a:xfrm>
              <a:off x="1542302" y="5366964"/>
              <a:ext cx="0" cy="5715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8"/>
            <p:cNvSpPr>
              <a:spLocks noChangeArrowheads="1"/>
            </p:cNvSpPr>
            <p:nvPr/>
          </p:nvSpPr>
          <p:spPr bwMode="auto">
            <a:xfrm>
              <a:off x="1482221" y="546221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46" name="Line 79"/>
            <p:cNvSpPr>
              <a:spLocks noChangeShapeType="1"/>
            </p:cNvSpPr>
            <p:nvPr/>
          </p:nvSpPr>
          <p:spPr bwMode="auto">
            <a:xfrm>
              <a:off x="4837953" y="5366964"/>
              <a:ext cx="0" cy="5715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80"/>
            <p:cNvSpPr>
              <a:spLocks noChangeArrowheads="1"/>
            </p:cNvSpPr>
            <p:nvPr/>
          </p:nvSpPr>
          <p:spPr bwMode="auto">
            <a:xfrm>
              <a:off x="4777871" y="546221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6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48" name="Line 81"/>
            <p:cNvSpPr>
              <a:spLocks noChangeShapeType="1"/>
            </p:cNvSpPr>
            <p:nvPr/>
          </p:nvSpPr>
          <p:spPr bwMode="auto">
            <a:xfrm>
              <a:off x="8143128" y="5366964"/>
              <a:ext cx="0" cy="5715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82"/>
            <p:cNvSpPr>
              <a:spLocks noChangeArrowheads="1"/>
            </p:cNvSpPr>
            <p:nvPr/>
          </p:nvSpPr>
          <p:spPr bwMode="auto">
            <a:xfrm>
              <a:off x="8026933" y="5462214"/>
              <a:ext cx="22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12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50" name="Rectangle 83"/>
            <p:cNvSpPr>
              <a:spLocks noChangeArrowheads="1"/>
            </p:cNvSpPr>
            <p:nvPr/>
          </p:nvSpPr>
          <p:spPr bwMode="auto">
            <a:xfrm>
              <a:off x="4431553" y="5533651"/>
              <a:ext cx="8207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rPr>
                <a:t>Months</a:t>
              </a:r>
              <a:endPara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Line 84"/>
            <p:cNvSpPr>
              <a:spLocks noChangeShapeType="1"/>
            </p:cNvSpPr>
            <p:nvPr/>
          </p:nvSpPr>
          <p:spPr bwMode="auto">
            <a:xfrm flipV="1">
              <a:off x="1447052" y="1518864"/>
              <a:ext cx="0" cy="384810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85"/>
            <p:cNvSpPr>
              <a:spLocks noChangeShapeType="1"/>
            </p:cNvSpPr>
            <p:nvPr/>
          </p:nvSpPr>
          <p:spPr bwMode="auto">
            <a:xfrm flipH="1">
              <a:off x="1389902" y="5366964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86"/>
            <p:cNvSpPr>
              <a:spLocks noChangeArrowheads="1"/>
            </p:cNvSpPr>
            <p:nvPr/>
          </p:nvSpPr>
          <p:spPr bwMode="auto">
            <a:xfrm>
              <a:off x="1211001" y="5238376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54" name="Line 87"/>
            <p:cNvSpPr>
              <a:spLocks noChangeShapeType="1"/>
            </p:cNvSpPr>
            <p:nvPr/>
          </p:nvSpPr>
          <p:spPr bwMode="auto">
            <a:xfrm flipH="1">
              <a:off x="1389902" y="4614489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88"/>
            <p:cNvSpPr>
              <a:spLocks noChangeArrowheads="1"/>
            </p:cNvSpPr>
            <p:nvPr/>
          </p:nvSpPr>
          <p:spPr bwMode="auto">
            <a:xfrm>
              <a:off x="1097189" y="4485901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20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56" name="Line 89"/>
            <p:cNvSpPr>
              <a:spLocks noChangeShapeType="1"/>
            </p:cNvSpPr>
            <p:nvPr/>
          </p:nvSpPr>
          <p:spPr bwMode="auto">
            <a:xfrm flipH="1">
              <a:off x="1389902" y="3862014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90"/>
            <p:cNvSpPr>
              <a:spLocks noChangeArrowheads="1"/>
            </p:cNvSpPr>
            <p:nvPr/>
          </p:nvSpPr>
          <p:spPr bwMode="auto">
            <a:xfrm>
              <a:off x="1097189" y="3733426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40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58" name="Line 91"/>
            <p:cNvSpPr>
              <a:spLocks noChangeShapeType="1"/>
            </p:cNvSpPr>
            <p:nvPr/>
          </p:nvSpPr>
          <p:spPr bwMode="auto">
            <a:xfrm flipH="1">
              <a:off x="1389902" y="3100014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92"/>
            <p:cNvSpPr>
              <a:spLocks noChangeArrowheads="1"/>
            </p:cNvSpPr>
            <p:nvPr/>
          </p:nvSpPr>
          <p:spPr bwMode="auto">
            <a:xfrm>
              <a:off x="1097189" y="2971426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60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60" name="Line 93"/>
            <p:cNvSpPr>
              <a:spLocks noChangeShapeType="1"/>
            </p:cNvSpPr>
            <p:nvPr/>
          </p:nvSpPr>
          <p:spPr bwMode="auto">
            <a:xfrm flipH="1">
              <a:off x="1389902" y="2347539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94"/>
            <p:cNvSpPr>
              <a:spLocks noChangeArrowheads="1"/>
            </p:cNvSpPr>
            <p:nvPr/>
          </p:nvSpPr>
          <p:spPr bwMode="auto">
            <a:xfrm>
              <a:off x="1097189" y="2218951"/>
              <a:ext cx="2276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80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62" name="Line 95"/>
            <p:cNvSpPr>
              <a:spLocks noChangeShapeType="1"/>
            </p:cNvSpPr>
            <p:nvPr/>
          </p:nvSpPr>
          <p:spPr bwMode="auto">
            <a:xfrm flipH="1">
              <a:off x="1389902" y="1595064"/>
              <a:ext cx="57150" cy="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96"/>
            <p:cNvSpPr>
              <a:spLocks noChangeArrowheads="1"/>
            </p:cNvSpPr>
            <p:nvPr/>
          </p:nvSpPr>
          <p:spPr bwMode="auto">
            <a:xfrm>
              <a:off x="983375" y="1466476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100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68" name="Line 155"/>
            <p:cNvSpPr>
              <a:spLocks noChangeShapeType="1"/>
            </p:cNvSpPr>
            <p:nvPr/>
          </p:nvSpPr>
          <p:spPr bwMode="auto">
            <a:xfrm flipV="1">
              <a:off x="1447052" y="1518864"/>
              <a:ext cx="0" cy="3848100"/>
            </a:xfrm>
            <a:prstGeom prst="line">
              <a:avLst/>
            </a:prstGeom>
            <a:noFill/>
            <a:ln w="0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57"/>
            <p:cNvSpPr>
              <a:spLocks noChangeShapeType="1"/>
            </p:cNvSpPr>
            <p:nvPr/>
          </p:nvSpPr>
          <p:spPr bwMode="auto">
            <a:xfrm>
              <a:off x="1542302" y="5366964"/>
              <a:ext cx="0" cy="5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59"/>
            <p:cNvSpPr>
              <a:spLocks noChangeShapeType="1"/>
            </p:cNvSpPr>
            <p:nvPr/>
          </p:nvSpPr>
          <p:spPr bwMode="auto">
            <a:xfrm>
              <a:off x="4842715" y="5366964"/>
              <a:ext cx="0" cy="5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61"/>
            <p:cNvSpPr>
              <a:spLocks noChangeShapeType="1"/>
            </p:cNvSpPr>
            <p:nvPr/>
          </p:nvSpPr>
          <p:spPr bwMode="auto">
            <a:xfrm>
              <a:off x="8143128" y="5366964"/>
              <a:ext cx="0" cy="5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64"/>
            <p:cNvSpPr>
              <a:spLocks noChangeShapeType="1"/>
            </p:cNvSpPr>
            <p:nvPr/>
          </p:nvSpPr>
          <p:spPr bwMode="auto">
            <a:xfrm flipV="1">
              <a:off x="1447052" y="1518864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65"/>
            <p:cNvSpPr>
              <a:spLocks noChangeShapeType="1"/>
            </p:cNvSpPr>
            <p:nvPr/>
          </p:nvSpPr>
          <p:spPr bwMode="auto">
            <a:xfrm flipH="1">
              <a:off x="1389902" y="5366964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67"/>
            <p:cNvSpPr>
              <a:spLocks noChangeShapeType="1"/>
            </p:cNvSpPr>
            <p:nvPr/>
          </p:nvSpPr>
          <p:spPr bwMode="auto">
            <a:xfrm flipH="1">
              <a:off x="1389902" y="4614489"/>
              <a:ext cx="57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69"/>
            <p:cNvSpPr>
              <a:spLocks noChangeShapeType="1"/>
            </p:cNvSpPr>
            <p:nvPr/>
          </p:nvSpPr>
          <p:spPr bwMode="auto">
            <a:xfrm flipH="1">
              <a:off x="1389902" y="3862014"/>
              <a:ext cx="57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 flipH="1">
              <a:off x="1389902" y="3100014"/>
              <a:ext cx="57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3"/>
            <p:cNvSpPr>
              <a:spLocks noChangeShapeType="1"/>
            </p:cNvSpPr>
            <p:nvPr/>
          </p:nvSpPr>
          <p:spPr bwMode="auto">
            <a:xfrm flipH="1">
              <a:off x="1389902" y="2347539"/>
              <a:ext cx="57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5"/>
            <p:cNvSpPr>
              <a:spLocks noChangeShapeType="1"/>
            </p:cNvSpPr>
            <p:nvPr/>
          </p:nvSpPr>
          <p:spPr bwMode="auto">
            <a:xfrm flipH="1">
              <a:off x="1389902" y="1595064"/>
              <a:ext cx="57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 bwMode="auto">
            <a:xfrm>
              <a:off x="1614410" y="4717944"/>
              <a:ext cx="27432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Box 186"/>
            <p:cNvSpPr txBox="1"/>
            <p:nvPr/>
          </p:nvSpPr>
          <p:spPr>
            <a:xfrm>
              <a:off x="1888730" y="4549543"/>
              <a:ext cx="2021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</a:rPr>
                <a:t>Cohorts 1, 2, and 3</a:t>
              </a:r>
              <a:endParaRPr 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88729" y="4803852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</a:rPr>
                <a:t>Cohort 4</a:t>
              </a:r>
              <a:endParaRPr 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6492922" y="5366962"/>
              <a:ext cx="0" cy="5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59"/>
            <p:cNvSpPr>
              <a:spLocks noChangeShapeType="1"/>
            </p:cNvSpPr>
            <p:nvPr/>
          </p:nvSpPr>
          <p:spPr bwMode="auto">
            <a:xfrm>
              <a:off x="3192508" y="5366962"/>
              <a:ext cx="0" cy="5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82"/>
            <p:cNvSpPr>
              <a:spLocks noChangeArrowheads="1"/>
            </p:cNvSpPr>
            <p:nvPr/>
          </p:nvSpPr>
          <p:spPr bwMode="auto">
            <a:xfrm>
              <a:off x="6437552" y="5460315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9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96" name="Rectangle 82"/>
            <p:cNvSpPr>
              <a:spLocks noChangeArrowheads="1"/>
            </p:cNvSpPr>
            <p:nvPr/>
          </p:nvSpPr>
          <p:spPr bwMode="auto">
            <a:xfrm>
              <a:off x="3137170" y="5462696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effectLst/>
                </a:rPr>
                <a:t>3</a:t>
              </a:r>
              <a:endParaRPr kumimoji="0" lang="en-US" altLang="en-US" sz="36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197" name="Line 156"/>
            <p:cNvSpPr>
              <a:spLocks noChangeShapeType="1"/>
            </p:cNvSpPr>
            <p:nvPr/>
          </p:nvSpPr>
          <p:spPr bwMode="auto">
            <a:xfrm>
              <a:off x="1406762" y="5359228"/>
              <a:ext cx="6791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" name="Line 157"/>
          <p:cNvSpPr>
            <a:spLocks noChangeShapeType="1"/>
          </p:cNvSpPr>
          <p:nvPr/>
        </p:nvSpPr>
        <p:spPr bwMode="auto">
          <a:xfrm>
            <a:off x="1542302" y="5367824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Line 157"/>
          <p:cNvSpPr>
            <a:spLocks noChangeShapeType="1"/>
          </p:cNvSpPr>
          <p:nvPr/>
        </p:nvSpPr>
        <p:spPr bwMode="auto">
          <a:xfrm>
            <a:off x="3199652" y="5367824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Line 157"/>
          <p:cNvSpPr>
            <a:spLocks noChangeShapeType="1"/>
          </p:cNvSpPr>
          <p:nvPr/>
        </p:nvSpPr>
        <p:spPr bwMode="auto">
          <a:xfrm>
            <a:off x="4837952" y="5367824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157"/>
          <p:cNvSpPr>
            <a:spLocks noChangeShapeType="1"/>
          </p:cNvSpPr>
          <p:nvPr/>
        </p:nvSpPr>
        <p:spPr bwMode="auto">
          <a:xfrm>
            <a:off x="6495302" y="5367824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Line 157"/>
          <p:cNvSpPr>
            <a:spLocks noChangeShapeType="1"/>
          </p:cNvSpPr>
          <p:nvPr/>
        </p:nvSpPr>
        <p:spPr bwMode="auto">
          <a:xfrm>
            <a:off x="8143127" y="5367824"/>
            <a:ext cx="0" cy="57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</p:spPr>
        <p:txBody>
          <a:bodyPr/>
          <a:lstStyle/>
          <a:p>
            <a:r>
              <a:rPr lang="en-US" dirty="0" smtClean="0"/>
              <a:t>Cohort 4: Efficacy Summary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76262" y="1481666"/>
            <a:ext cx="8237537" cy="47523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2400" b="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Lucida Grande"/>
              <a:buChar char="–"/>
              <a:defRPr sz="2000" b="0">
                <a:solidFill>
                  <a:schemeClr val="bg2"/>
                </a:solidFill>
                <a:latin typeface="Calibri"/>
                <a:cs typeface="Calibri"/>
              </a:defRPr>
            </a:lvl2pPr>
            <a:lvl3pPr marL="1143000" indent="-228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1800" b="0">
                <a:solidFill>
                  <a:schemeClr val="bg2"/>
                </a:solidFill>
                <a:latin typeface="Calibri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1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4 (840 mg + weekly </a:t>
            </a:r>
            <a:r>
              <a:rPr lang="en-US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Dex</a:t>
            </a: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achieved a 25% CBR (≥ MR) meeting cohort expansion criteria per Simon 2-stage design</a:t>
            </a:r>
          </a:p>
          <a:p>
            <a:pPr>
              <a:spcBef>
                <a:spcPts val="600"/>
              </a:spcBef>
              <a:spcAft>
                <a:spcPts val="1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achieved SD for </a:t>
            </a: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≥4 </a:t>
            </a: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 despite actively progressing at the time of enrollment</a:t>
            </a:r>
          </a:p>
          <a:p>
            <a:pPr lvl="1">
              <a:spcBef>
                <a:spcPts val="600"/>
              </a:spcBef>
              <a:spcAft>
                <a:spcPts val="1600"/>
              </a:spcAft>
              <a:buClr>
                <a:srgbClr val="F09828"/>
              </a:buClr>
            </a:pP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of 4.5 prior lines of therapy</a:t>
            </a:r>
          </a:p>
          <a:p>
            <a:pPr>
              <a:spcBef>
                <a:spcPts val="600"/>
              </a:spcBef>
              <a:spcAft>
                <a:spcPts val="1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 and disease stabilization led to a median PFS of </a:t>
            </a: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5.6 </a:t>
            </a: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 </a:t>
            </a:r>
          </a:p>
          <a:p>
            <a:pPr lvl="1">
              <a:spcBef>
                <a:spcPts val="600"/>
              </a:spcBef>
              <a:spcAft>
                <a:spcPts val="1600"/>
              </a:spcAft>
              <a:buClr>
                <a:srgbClr val="F09828"/>
              </a:buClr>
            </a:pPr>
            <a:r>
              <a:rPr lang="en-US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 patients remain on study treatment</a:t>
            </a:r>
          </a:p>
        </p:txBody>
      </p:sp>
      <p:sp useBgFill="1">
        <p:nvSpPr>
          <p:cNvPr id="5" name="Rectangle 4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2" y="1629017"/>
            <a:ext cx="8145043" cy="4752388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1600"/>
              </a:spcAft>
            </a:pPr>
            <a:r>
              <a:rPr lang="en-US" dirty="0" smtClean="0"/>
              <a:t>57% of patients experienced a ≥ grade 3 treatment-emergent </a:t>
            </a:r>
            <a:r>
              <a:rPr lang="en-US" dirty="0" smtClean="0"/>
              <a:t>AE</a:t>
            </a:r>
            <a:endParaRPr lang="en-US" dirty="0" smtClean="0"/>
          </a:p>
          <a:p>
            <a:pPr lvl="0">
              <a:spcBef>
                <a:spcPts val="600"/>
              </a:spcBef>
              <a:spcAft>
                <a:spcPts val="1600"/>
              </a:spcAft>
            </a:pPr>
            <a:r>
              <a:rPr lang="en-US" dirty="0" smtClean="0"/>
              <a:t>Treatment-emergent SAEs were reported in 33% of patients</a:t>
            </a:r>
          </a:p>
          <a:p>
            <a:pPr>
              <a:spcBef>
                <a:spcPts val="600"/>
              </a:spcBef>
              <a:spcAft>
                <a:spcPts val="1600"/>
              </a:spcAft>
            </a:pPr>
            <a:r>
              <a:rPr lang="en-US" dirty="0" smtClean="0"/>
              <a:t>Infection events ≥ grade 3 occurred in 19% of patients, without any specific event term occurring more frequently</a:t>
            </a:r>
          </a:p>
          <a:p>
            <a:pPr>
              <a:spcBef>
                <a:spcPts val="600"/>
              </a:spcBef>
              <a:spcAft>
                <a:spcPts val="1600"/>
              </a:spcAft>
            </a:pPr>
            <a:r>
              <a:rPr lang="en-US" dirty="0" smtClean="0"/>
              <a:t>22% of patients required a dose modification due to an AE, while 10% led to treatment discontinuation</a:t>
            </a:r>
          </a:p>
          <a:p>
            <a:pPr>
              <a:spcBef>
                <a:spcPts val="600"/>
              </a:spcBef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Safety Summary</a:t>
            </a:r>
            <a:endParaRPr lang="en-US" dirty="0"/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7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259103967"/>
              </p:ext>
            </p:extLst>
          </p:nvPr>
        </p:nvGraphicFramePr>
        <p:xfrm>
          <a:off x="1348133" y="1380816"/>
          <a:ext cx="66751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763567514"/>
              </p:ext>
            </p:extLst>
          </p:nvPr>
        </p:nvGraphicFramePr>
        <p:xfrm>
          <a:off x="1356701" y="1380209"/>
          <a:ext cx="66751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79" y="6133315"/>
            <a:ext cx="86018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Note: AEs associated with disease progression not included.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Hematologic Adverse 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9605" y="4990430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Patients, %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565969" y="5377281"/>
            <a:ext cx="8168127" cy="1192075"/>
          </a:xfrm>
        </p:spPr>
        <p:txBody>
          <a:bodyPr/>
          <a:lstStyle/>
          <a:p>
            <a:pPr lvl="0">
              <a:spcAft>
                <a:spcPts val="500"/>
              </a:spcAft>
            </a:pPr>
            <a:r>
              <a:rPr lang="en-US" sz="2000" dirty="0"/>
              <a:t>Grade </a:t>
            </a:r>
            <a:r>
              <a:rPr lang="en-US" sz="2000" dirty="0" smtClean="0"/>
              <a:t>≥3 </a:t>
            </a:r>
            <a:r>
              <a:rPr lang="en-US" sz="2000" dirty="0"/>
              <a:t>febrile neutropenia occurred in 2.9% of patients</a:t>
            </a:r>
          </a:p>
          <a:p>
            <a:pPr lvl="0">
              <a:spcAft>
                <a:spcPts val="500"/>
              </a:spcAft>
            </a:pPr>
            <a:r>
              <a:rPr lang="en-US" sz="2000" dirty="0"/>
              <a:t>1 patient discontinued the study due to hematologic </a:t>
            </a:r>
            <a:r>
              <a:rPr lang="en-US" sz="2000" dirty="0" smtClean="0"/>
              <a:t>AE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0000" y="1120003"/>
            <a:ext cx="1229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Anemia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6150" y="2307541"/>
            <a:ext cx="22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Thrombocytopenia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3655" y="3515734"/>
            <a:ext cx="143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Neutropenia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 useBgFill="1">
        <p:nvSpPr>
          <p:cNvPr id="12" name="Rectangle 11"/>
          <p:cNvSpPr/>
          <p:nvPr/>
        </p:nvSpPr>
        <p:spPr bwMode="auto">
          <a:xfrm>
            <a:off x="2139950" y="2283180"/>
            <a:ext cx="274320" cy="38404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2126340" y="3488900"/>
            <a:ext cx="274320" cy="38404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4" name="Rectangle 13"/>
          <p:cNvSpPr/>
          <p:nvPr/>
        </p:nvSpPr>
        <p:spPr bwMode="auto">
          <a:xfrm>
            <a:off x="0" y="6618139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234" y="638694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  <p:sp useBgFill="1">
        <p:nvSpPr>
          <p:cNvPr id="25" name="Rectangle 24"/>
          <p:cNvSpPr/>
          <p:nvPr/>
        </p:nvSpPr>
        <p:spPr bwMode="auto">
          <a:xfrm>
            <a:off x="2209225" y="2310890"/>
            <a:ext cx="274320" cy="38404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6" name="Rectangle 25"/>
          <p:cNvSpPr/>
          <p:nvPr/>
        </p:nvSpPr>
        <p:spPr bwMode="auto">
          <a:xfrm>
            <a:off x="2209470" y="3516610"/>
            <a:ext cx="274320" cy="38404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7250" y="1368820"/>
            <a:ext cx="8065903" cy="4114800"/>
            <a:chOff x="857250" y="1645920"/>
            <a:chExt cx="8065903" cy="4114800"/>
          </a:xfrm>
        </p:grpSpPr>
        <p:graphicFrame>
          <p:nvGraphicFramePr>
            <p:cNvPr id="31" name="Chart 30"/>
            <p:cNvGraphicFramePr/>
            <p:nvPr>
              <p:extLst>
                <p:ext uri="{D42A27DB-BD31-4B8C-83A1-F6EECF244321}">
                  <p14:modId xmlns:p14="http://schemas.microsoft.com/office/powerpoint/2010/main" val="1862030314"/>
                </p:ext>
              </p:extLst>
            </p:nvPr>
          </p:nvGraphicFramePr>
          <p:xfrm>
            <a:off x="4832953" y="1645920"/>
            <a:ext cx="4090200" cy="4114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 useBgFill="1">
          <p:nvSpPr>
            <p:cNvPr id="27" name="Rectangle 26"/>
            <p:cNvSpPr/>
            <p:nvPr/>
          </p:nvSpPr>
          <p:spPr bwMode="auto">
            <a:xfrm>
              <a:off x="857250" y="2702718"/>
              <a:ext cx="428625" cy="43082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 useBgFill="1">
          <p:nvSpPr>
            <p:cNvPr id="28" name="Rectangle 27"/>
            <p:cNvSpPr/>
            <p:nvPr/>
          </p:nvSpPr>
          <p:spPr bwMode="auto">
            <a:xfrm>
              <a:off x="857250" y="4059945"/>
              <a:ext cx="428625" cy="43082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 useBgFill="1">
          <p:nvSpPr>
            <p:cNvPr id="29" name="Rectangle 28"/>
            <p:cNvSpPr/>
            <p:nvPr/>
          </p:nvSpPr>
          <p:spPr bwMode="auto">
            <a:xfrm>
              <a:off x="5264401" y="2701968"/>
              <a:ext cx="428625" cy="43082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 useBgFill="1">
          <p:nvSpPr>
            <p:cNvPr id="32" name="Rectangle 31"/>
            <p:cNvSpPr/>
            <p:nvPr/>
          </p:nvSpPr>
          <p:spPr bwMode="auto">
            <a:xfrm>
              <a:off x="5264401" y="4061576"/>
              <a:ext cx="428625" cy="43082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690382976"/>
              </p:ext>
            </p:extLst>
          </p:nvPr>
        </p:nvGraphicFramePr>
        <p:xfrm>
          <a:off x="348837" y="1368820"/>
          <a:ext cx="4090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564593821"/>
              </p:ext>
            </p:extLst>
          </p:nvPr>
        </p:nvGraphicFramePr>
        <p:xfrm>
          <a:off x="4823657" y="1368820"/>
          <a:ext cx="4090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787840626"/>
              </p:ext>
            </p:extLst>
          </p:nvPr>
        </p:nvGraphicFramePr>
        <p:xfrm>
          <a:off x="346005" y="1368820"/>
          <a:ext cx="4090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076523" y="5346823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Patients, %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6924" y="5346823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Patients, %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379" y="6188735"/>
            <a:ext cx="86018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Note: AEs associated with disease progression not included; back pain not included.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97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Nonhematologic Adverse Events (&gt;20%)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98992" y="5691504"/>
            <a:ext cx="8545008" cy="4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2400" b="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Lucida Grande"/>
              <a:buChar char="–"/>
              <a:defRPr sz="2000" b="0">
                <a:solidFill>
                  <a:schemeClr val="bg2"/>
                </a:solidFill>
                <a:latin typeface="Calibri"/>
                <a:cs typeface="Calibri"/>
              </a:defRPr>
            </a:lvl2pPr>
            <a:lvl3pPr marL="1143000" indent="-228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1800" b="0">
                <a:solidFill>
                  <a:schemeClr val="bg2"/>
                </a:solidFill>
                <a:latin typeface="Calibri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lvl="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patients discontinued the study due to nonhematologic AEs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3615" y="113846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Diarrhea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3387" y="250779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Fatigue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1762" y="387939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Nausea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71230" y="11733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Dizziness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9691" y="2515512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Muscle Spasms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2611" y="388030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</a:rPr>
              <a:t>Arthralgia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 useBgFill="1">
        <p:nvSpPr>
          <p:cNvPr id="30" name="Rectangle 29"/>
          <p:cNvSpPr/>
          <p:nvPr/>
        </p:nvSpPr>
        <p:spPr bwMode="auto">
          <a:xfrm>
            <a:off x="0" y="660428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234" y="6428513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  <p:sp useBgFill="1">
        <p:nvSpPr>
          <p:cNvPr id="35" name="Rectangle 34"/>
          <p:cNvSpPr/>
          <p:nvPr/>
        </p:nvSpPr>
        <p:spPr bwMode="auto">
          <a:xfrm>
            <a:off x="5264401" y="2438723"/>
            <a:ext cx="428625" cy="43082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36" name="Rectangle 35"/>
          <p:cNvSpPr/>
          <p:nvPr/>
        </p:nvSpPr>
        <p:spPr bwMode="auto">
          <a:xfrm>
            <a:off x="5264401" y="3784476"/>
            <a:ext cx="428625" cy="430829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922" y="2245044"/>
            <a:ext cx="5442351" cy="3396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220438"/>
            <a:ext cx="8045356" cy="9087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048" y="1141871"/>
            <a:ext cx="8360898" cy="2074258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000" dirty="0" smtClean="0"/>
              <a:t>MM remains </a:t>
            </a:r>
            <a:r>
              <a:rPr lang="en-US" sz="2000" dirty="0"/>
              <a:t>an incurable disease in need of new </a:t>
            </a:r>
            <a:r>
              <a:rPr lang="en-US" sz="2000" dirty="0" smtClean="0"/>
              <a:t>therapies</a:t>
            </a:r>
          </a:p>
          <a:p>
            <a:pPr lvl="0">
              <a:spcBef>
                <a:spcPts val="600"/>
              </a:spcBef>
            </a:pPr>
            <a:r>
              <a:rPr lang="en-US" sz="2000" dirty="0" smtClean="0"/>
              <a:t>Ibrutinib is </a:t>
            </a:r>
            <a:r>
              <a:rPr lang="en-US" sz="2000" dirty="0"/>
              <a:t>a first-in-class, once-daily, </a:t>
            </a:r>
            <a:r>
              <a:rPr lang="en-US" sz="2000" dirty="0" smtClean="0"/>
              <a:t>oral, covalent inhibitor of BTK, </a:t>
            </a:r>
            <a:r>
              <a:rPr lang="en-US" sz="2000" dirty="0"/>
              <a:t>an essential enzyme in </a:t>
            </a:r>
            <a:r>
              <a:rPr lang="en-US" sz="2000" dirty="0" smtClean="0"/>
              <a:t>B-cell receptor signaling</a:t>
            </a:r>
            <a:r>
              <a:rPr lang="en-US" sz="2000" baseline="30000" dirty="0" smtClean="0"/>
              <a:t>1,2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109" y="5824289"/>
            <a:ext cx="896389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1. </a:t>
            </a:r>
            <a:r>
              <a:rPr lang="en-US" sz="1200" dirty="0" err="1" smtClean="0">
                <a:latin typeface="Arial" panose="020B0604020202020204" pitchFamily="34" charset="0"/>
              </a:rPr>
              <a:t>Honigberg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LA, </a:t>
            </a:r>
            <a:r>
              <a:rPr lang="en-US" sz="1200" dirty="0">
                <a:latin typeface="Arial" panose="020B0604020202020204" pitchFamily="34" charset="0"/>
              </a:rPr>
              <a:t>et al. </a:t>
            </a:r>
            <a:r>
              <a:rPr lang="en-US" sz="1200" i="1" dirty="0" smtClean="0">
                <a:latin typeface="Arial" panose="020B0604020202020204" pitchFamily="34" charset="0"/>
              </a:rPr>
              <a:t>Proc Natl Acad </a:t>
            </a:r>
            <a:r>
              <a:rPr lang="en-US" sz="1200" i="1" dirty="0" err="1" smtClean="0">
                <a:latin typeface="Arial" panose="020B0604020202020204" pitchFamily="34" charset="0"/>
              </a:rPr>
              <a:t>Sci</a:t>
            </a:r>
            <a:r>
              <a:rPr lang="en-US" sz="1200" i="1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U S A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smtClean="0">
                <a:latin typeface="Arial" panose="020B0604020202020204" pitchFamily="34" charset="0"/>
              </a:rPr>
              <a:t>2010:107(29):13075-13080</a:t>
            </a:r>
            <a:r>
              <a:rPr lang="en-US" sz="1200" dirty="0">
                <a:latin typeface="Arial" panose="020B0604020202020204" pitchFamily="34" charset="0"/>
              </a:rPr>
              <a:t>;</a:t>
            </a:r>
            <a:r>
              <a:rPr lang="en-US" sz="1200" dirty="0" smtClean="0">
                <a:latin typeface="Arial" panose="020B0604020202020204" pitchFamily="34" charset="0"/>
              </a:rPr>
              <a:t> 2 .</a:t>
            </a:r>
            <a:r>
              <a:rPr lang="en-US" sz="1200" dirty="0" smtClean="0">
                <a:latin typeface="Arial" panose="020B0604020202020204" pitchFamily="34" charset="0"/>
              </a:rPr>
              <a:t>Byrd </a:t>
            </a:r>
            <a:r>
              <a:rPr lang="en-US" sz="1200" dirty="0">
                <a:latin typeface="Arial" panose="020B0604020202020204" pitchFamily="34" charset="0"/>
              </a:rPr>
              <a:t>JC, et al. </a:t>
            </a:r>
            <a:r>
              <a:rPr lang="en-US" sz="1200" i="1" dirty="0">
                <a:latin typeface="Arial" panose="020B0604020202020204" pitchFamily="34" charset="0"/>
              </a:rPr>
              <a:t>N Engl J Med</a:t>
            </a:r>
            <a:r>
              <a:rPr lang="en-US" sz="1200" dirty="0">
                <a:latin typeface="Arial" panose="020B0604020202020204" pitchFamily="34" charset="0"/>
              </a:rPr>
              <a:t>. </a:t>
            </a:r>
            <a:r>
              <a:rPr lang="en-US" sz="1200" dirty="0" smtClean="0">
                <a:latin typeface="Arial" panose="020B0604020202020204" pitchFamily="34" charset="0"/>
              </a:rPr>
              <a:t>2013;369(13):1278-1279</a:t>
            </a:r>
            <a:r>
              <a:rPr lang="en-US" sz="1200" dirty="0" smtClean="0">
                <a:latin typeface="Arial" panose="020B0604020202020204" pitchFamily="34" charset="0"/>
              </a:rPr>
              <a:t>; </a:t>
            </a:r>
            <a:r>
              <a:rPr lang="en-US" sz="1200" dirty="0" smtClean="0">
                <a:latin typeface="Arial" panose="020B0604020202020204" pitchFamily="34" charset="0"/>
              </a:rPr>
              <a:t>3</a:t>
            </a:r>
            <a:r>
              <a:rPr lang="en-US" sz="1200" dirty="0" smtClean="0">
                <a:latin typeface="Arial" panose="020B0604020202020204" pitchFamily="34" charset="0"/>
              </a:rPr>
              <a:t>. Byrd JC, et al. </a:t>
            </a:r>
            <a:r>
              <a:rPr lang="en-US" sz="1200" i="1" dirty="0" smtClean="0">
                <a:latin typeface="Arial" panose="020B0604020202020204" pitchFamily="34" charset="0"/>
              </a:rPr>
              <a:t>N Engl J Med.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2014;371(3):213-223</a:t>
            </a:r>
            <a:r>
              <a:rPr lang="en-US" sz="1200" dirty="0">
                <a:latin typeface="Arial" panose="020B0604020202020204" pitchFamily="34" charset="0"/>
              </a:rPr>
              <a:t>;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4. Wang ML, et al. </a:t>
            </a:r>
            <a:r>
              <a:rPr lang="en-US" sz="1200" i="1" dirty="0" smtClean="0">
                <a:latin typeface="Arial" panose="020B0604020202020204" pitchFamily="34" charset="0"/>
              </a:rPr>
              <a:t>N Engl J Med.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2013;369(6):507-516</a:t>
            </a:r>
            <a:r>
              <a:rPr lang="en-US" sz="1200" dirty="0">
                <a:latin typeface="Arial" panose="020B0604020202020204" pitchFamily="34" charset="0"/>
              </a:rPr>
              <a:t>;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5. Buggy JJ, et al. </a:t>
            </a:r>
            <a:r>
              <a:rPr lang="en-US" sz="1200" i="1" dirty="0" err="1">
                <a:latin typeface="Arial" panose="020B0604020202020204" pitchFamily="34" charset="0"/>
              </a:rPr>
              <a:t>Int</a:t>
            </a:r>
            <a:r>
              <a:rPr lang="en-US" sz="1200" i="1" dirty="0">
                <a:latin typeface="Arial" panose="020B0604020202020204" pitchFamily="34" charset="0"/>
              </a:rPr>
              <a:t> Rev </a:t>
            </a:r>
            <a:r>
              <a:rPr lang="en-US" sz="1200" i="1" dirty="0" err="1">
                <a:latin typeface="Arial" panose="020B0604020202020204" pitchFamily="34" charset="0"/>
              </a:rPr>
              <a:t>Immunol</a:t>
            </a:r>
            <a:r>
              <a:rPr lang="en-US" sz="1200" dirty="0">
                <a:latin typeface="Arial" panose="020B0604020202020204" pitchFamily="34" charset="0"/>
              </a:rPr>
              <a:t>. </a:t>
            </a:r>
            <a:r>
              <a:rPr lang="en-US" sz="1200" dirty="0" smtClean="0">
                <a:latin typeface="Arial" panose="020B0604020202020204" pitchFamily="34" charset="0"/>
              </a:rPr>
              <a:t>2012;31(2):119-132; </a:t>
            </a:r>
            <a:r>
              <a:rPr lang="en-US" sz="1200" dirty="0" smtClean="0">
                <a:latin typeface="Arial" panose="020B0604020202020204" pitchFamily="34" charset="0"/>
              </a:rPr>
              <a:t>6. </a:t>
            </a:r>
            <a:r>
              <a:rPr lang="en-US" sz="1200" dirty="0">
                <a:latin typeface="Arial" panose="020B0604020202020204" pitchFamily="34" charset="0"/>
              </a:rPr>
              <a:t>de </a:t>
            </a:r>
            <a:r>
              <a:rPr lang="en-US" sz="1200" dirty="0" err="1">
                <a:latin typeface="Arial" panose="020B0604020202020204" pitchFamily="34" charset="0"/>
              </a:rPr>
              <a:t>Rooij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MF, et </a:t>
            </a:r>
            <a:r>
              <a:rPr lang="en-US" sz="1200" dirty="0">
                <a:latin typeface="Arial" panose="020B0604020202020204" pitchFamily="34" charset="0"/>
              </a:rPr>
              <a:t>al. </a:t>
            </a:r>
            <a:r>
              <a:rPr lang="en-US" sz="1200" i="1" dirty="0">
                <a:latin typeface="Arial" panose="020B0604020202020204" pitchFamily="34" charset="0"/>
              </a:rPr>
              <a:t>Blood</a:t>
            </a:r>
            <a:r>
              <a:rPr lang="en-US" sz="1200" dirty="0">
                <a:latin typeface="Arial" panose="020B0604020202020204" pitchFamily="34" charset="0"/>
              </a:rPr>
              <a:t>. </a:t>
            </a:r>
            <a:r>
              <a:rPr lang="en-US" sz="1200" dirty="0" smtClean="0">
                <a:latin typeface="Arial" panose="020B0604020202020204" pitchFamily="34" charset="0"/>
              </a:rPr>
              <a:t>2012;119(11):2590-2594</a:t>
            </a:r>
            <a:r>
              <a:rPr lang="en-US" sz="1200" dirty="0" smtClean="0">
                <a:latin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 bwMode="auto">
          <a:xfrm>
            <a:off x="249384" y="2290309"/>
            <a:ext cx="3297877" cy="207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2400" b="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Lucida Grande"/>
              <a:buChar char="–"/>
              <a:defRPr sz="2000" b="0">
                <a:solidFill>
                  <a:schemeClr val="bg2"/>
                </a:solidFill>
                <a:latin typeface="Calibri"/>
                <a:cs typeface="Calibri"/>
              </a:defRPr>
            </a:lvl2pPr>
            <a:lvl3pPr marL="1143000" indent="-2286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25000"/>
              <a:buFont typeface="Wingdings" charset="2"/>
              <a:buChar char="§"/>
              <a:defRPr sz="1800" b="0">
                <a:solidFill>
                  <a:schemeClr val="bg2"/>
                </a:solidFill>
                <a:latin typeface="Calibri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C5C8A"/>
              </a:buClr>
              <a:buChar char="»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Ibrutinib has shown substantial clinical activity in CLL and MCL</a:t>
            </a:r>
            <a:r>
              <a:rPr lang="en-US" sz="2000" b="1" kern="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2-4</a:t>
            </a:r>
          </a:p>
          <a:p>
            <a:pPr>
              <a:spcBef>
                <a:spcPts val="60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MM, ibrutinib may target both the MM cells and the microenvironment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6971" y="55872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</a:rPr>
              <a:t>Simplified pathway adapted from </a:t>
            </a:r>
            <a:r>
              <a:rPr lang="en-US" sz="1000" dirty="0" smtClean="0">
                <a:latin typeface="Arial" panose="020B0604020202020204" pitchFamily="34" charset="0"/>
              </a:rPr>
              <a:t>5,6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6507480" y="2391285"/>
            <a:ext cx="502920" cy="13716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0" name="Rectangle 9"/>
          <p:cNvSpPr/>
          <p:nvPr/>
        </p:nvSpPr>
        <p:spPr bwMode="auto">
          <a:xfrm>
            <a:off x="7010399" y="2642745"/>
            <a:ext cx="831273" cy="13716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CXCR4/5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1" name="Rectangle 10"/>
          <p:cNvSpPr/>
          <p:nvPr/>
        </p:nvSpPr>
        <p:spPr bwMode="auto">
          <a:xfrm>
            <a:off x="4869180" y="2284605"/>
            <a:ext cx="373380" cy="13716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BCR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2" name="Rectangle 11"/>
          <p:cNvSpPr/>
          <p:nvPr/>
        </p:nvSpPr>
        <p:spPr bwMode="auto">
          <a:xfrm>
            <a:off x="6204097" y="3610485"/>
            <a:ext cx="373380" cy="13716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DAG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6880860" y="3610485"/>
            <a:ext cx="373380" cy="13716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/>
              <a:t>InsP</a:t>
            </a:r>
            <a:r>
              <a:rPr lang="en-US" sz="900" b="1" baseline="-25000" dirty="0" smtClean="0"/>
              <a:t>3</a:t>
            </a:r>
            <a:endParaRPr kumimoji="0" lang="en-US" sz="9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52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12613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Patient Disposition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93458"/>
              </p:ext>
            </p:extLst>
          </p:nvPr>
        </p:nvGraphicFramePr>
        <p:xfrm>
          <a:off x="141891" y="1533787"/>
          <a:ext cx="8860226" cy="43444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64938"/>
                <a:gridCol w="1523822"/>
                <a:gridCol w="1523822"/>
                <a:gridCol w="1523822"/>
                <a:gridCol w="1523822"/>
              </a:tblGrid>
              <a:tr h="1086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1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13)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18)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18)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20)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 treatment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Discontinued treatment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 indent="1568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 indent="1568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Investigator discretion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 indent="1568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062">
                <a:tc>
                  <a:txBody>
                    <a:bodyPr/>
                    <a:lstStyle/>
                    <a:p>
                      <a:pPr marL="0" marR="0" indent="1568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Other*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107" y="5964003"/>
            <a:ext cx="86018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</a:rPr>
              <a:t>* Includes patient withdrawal, noncompliance, and </a:t>
            </a:r>
            <a:r>
              <a:rPr lang="en-US" sz="1400" dirty="0" smtClean="0">
                <a:latin typeface="Arial" panose="020B0604020202020204" pitchFamily="34" charset="0"/>
              </a:rPr>
              <a:t>patient-required </a:t>
            </a:r>
            <a:r>
              <a:rPr lang="en-US" sz="1400" dirty="0" smtClean="0">
                <a:latin typeface="Arial" panose="020B0604020202020204" pitchFamily="34" charset="0"/>
              </a:rPr>
              <a:t>prohibited concomitant medication.</a:t>
            </a:r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93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41" y="1175910"/>
            <a:ext cx="8420393" cy="4752388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Safety profile was tolerable, with similar AE rates across dosing cohorts and consistent with those seen in other </a:t>
            </a:r>
            <a:r>
              <a:rPr lang="en-US" dirty="0" err="1" smtClean="0"/>
              <a:t>histologies</a:t>
            </a:r>
            <a:endParaRPr lang="en-US" dirty="0" smtClean="0"/>
          </a:p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Ibrutinib ± weekly </a:t>
            </a:r>
            <a:r>
              <a:rPr lang="en-US" dirty="0" err="1" smtClean="0"/>
              <a:t>Dex</a:t>
            </a:r>
            <a:r>
              <a:rPr lang="en-US" dirty="0" smtClean="0"/>
              <a:t> demonstrated activity in this heavily pretreated relapsed and/or refractory MM population</a:t>
            </a:r>
          </a:p>
          <a:p>
            <a:pPr lvl="0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Highest activity was seen in </a:t>
            </a:r>
            <a:r>
              <a:rPr lang="en-US" dirty="0" smtClean="0"/>
              <a:t>cohort </a:t>
            </a:r>
            <a:r>
              <a:rPr lang="en-US" dirty="0" smtClean="0"/>
              <a:t>4 with: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25% CBR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Sustained SD in an additional 25%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Median PFS of 5.6 months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Enrollment of 23 additional patients in </a:t>
            </a:r>
            <a:r>
              <a:rPr lang="en-US" dirty="0" smtClean="0"/>
              <a:t>cohort </a:t>
            </a:r>
            <a:r>
              <a:rPr lang="en-US" dirty="0" smtClean="0"/>
              <a:t>4 is complete; </a:t>
            </a:r>
            <a:r>
              <a:rPr lang="en-US" dirty="0" smtClean="0"/>
              <a:t>evaluation </a:t>
            </a:r>
            <a:r>
              <a:rPr lang="en-US" dirty="0" smtClean="0"/>
              <a:t>is ongoing</a:t>
            </a:r>
          </a:p>
          <a:p>
            <a:pPr lvl="0">
              <a:spcBef>
                <a:spcPts val="500"/>
              </a:spcBef>
              <a:spcAft>
                <a:spcPts val="50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5097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>
              <a:solidFill>
                <a:srgbClr val="FF0000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203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604" y="1037364"/>
            <a:ext cx="8655268" cy="4752388"/>
          </a:xfrm>
        </p:spPr>
        <p:txBody>
          <a:bodyPr/>
          <a:lstStyle/>
          <a:p>
            <a:pPr lvl="0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Further study of  ibrutinib in combination with other backbone agents is warranted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phase </a:t>
            </a:r>
            <a:r>
              <a:rPr lang="en-US" dirty="0" err="1" smtClean="0"/>
              <a:t>Ib</a:t>
            </a:r>
            <a:r>
              <a:rPr lang="en-US" dirty="0" smtClean="0"/>
              <a:t>/II </a:t>
            </a:r>
            <a:r>
              <a:rPr lang="en-US" dirty="0" smtClean="0"/>
              <a:t>trial of ibrutinib + CFZ has completed enrollment in the </a:t>
            </a:r>
            <a:r>
              <a:rPr lang="en-US" dirty="0" smtClean="0"/>
              <a:t>dose-escalation </a:t>
            </a:r>
            <a:r>
              <a:rPr lang="en-US" dirty="0" smtClean="0"/>
              <a:t>phase (NCT01962792)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Exploratory analysis of ibrutinib in patients with MM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Ibrutinib exposure in comparison with other B-cell malignancies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Impact of dexamethasone on ibrutinib exposure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of potential predictive/prognostic biomarkers: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Bone metabolism, including </a:t>
            </a:r>
            <a:r>
              <a:rPr lang="en-US" dirty="0" err="1" smtClean="0"/>
              <a:t>sCTX</a:t>
            </a:r>
            <a:r>
              <a:rPr lang="en-US" dirty="0" smtClean="0"/>
              <a:t>, </a:t>
            </a:r>
            <a:r>
              <a:rPr lang="en-US" dirty="0" err="1" smtClean="0"/>
              <a:t>osteopontin</a:t>
            </a:r>
            <a:r>
              <a:rPr lang="en-US" dirty="0" smtClean="0"/>
              <a:t>, OPG (</a:t>
            </a:r>
            <a:r>
              <a:rPr lang="en-US" dirty="0" err="1" smtClean="0"/>
              <a:t>osteoprotegerin</a:t>
            </a:r>
            <a:r>
              <a:rPr lang="en-US" dirty="0" smtClean="0"/>
              <a:t>), </a:t>
            </a:r>
            <a:r>
              <a:rPr lang="en-US" dirty="0" err="1" smtClean="0"/>
              <a:t>sclerostin</a:t>
            </a:r>
            <a:r>
              <a:rPr lang="en-US" dirty="0" smtClean="0"/>
              <a:t>, RANKL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Microenvironmental</a:t>
            </a:r>
            <a:r>
              <a:rPr lang="en-US" dirty="0" smtClean="0"/>
              <a:t> cytokines and chemokines, including MDC (CCL22), IL-1,  IL-4,  SDF1 (CXCL12)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Hematopoietic markers, including Flt3L, GM-CSF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2734" y="-167502"/>
            <a:ext cx="8045356" cy="114300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 useBgFill="1">
        <p:nvSpPr>
          <p:cNvPr id="5" name="Rectangle 4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428513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12272" y="1175321"/>
            <a:ext cx="8720930" cy="2642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spc="-40" dirty="0" smtClean="0"/>
              <a:t>BTK is a </a:t>
            </a:r>
            <a:r>
              <a:rPr lang="en-US" sz="2200" spc="-40" dirty="0" err="1" smtClean="0"/>
              <a:t>nonreceptor</a:t>
            </a:r>
            <a:r>
              <a:rPr lang="en-US" sz="2200" spc="-40" dirty="0" smtClean="0"/>
              <a:t> </a:t>
            </a:r>
            <a:r>
              <a:rPr lang="en-US" sz="2200" spc="-40" dirty="0" smtClean="0"/>
              <a:t>tyrosine kinase that is expressed in many hematopoietic lineages and plays a critical role in B-cell maturation</a:t>
            </a:r>
            <a:r>
              <a:rPr lang="en-US" sz="2200" spc="-40" baseline="30000" dirty="0" smtClean="0"/>
              <a:t>1,2</a:t>
            </a:r>
            <a:endParaRPr lang="en-US" sz="2200" spc="-4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Increased BTK expression in MM plasma cells compared with normal plasma cells</a:t>
            </a:r>
            <a:r>
              <a:rPr lang="en-US" sz="2200" dirty="0"/>
              <a:t> </a:t>
            </a:r>
            <a:r>
              <a:rPr lang="en-US" sz="2200" dirty="0" smtClean="0"/>
              <a:t>is not expected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However, recent studies showed robust BTK expression in the majority of MM plasma cells in patients with MM</a:t>
            </a:r>
            <a:r>
              <a:rPr lang="en-US" sz="2200" baseline="30000" dirty="0" smtClean="0"/>
              <a:t>1,2</a:t>
            </a:r>
            <a:endParaRPr lang="en-US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4078" y="12613"/>
            <a:ext cx="8390272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BTK Expression in MM Plasma Cells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1661" t="19803" r="29630" b="69019"/>
          <a:stretch/>
        </p:blipFill>
        <p:spPr bwMode="auto">
          <a:xfrm>
            <a:off x="590231" y="4820742"/>
            <a:ext cx="2560320" cy="1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235389" y="5291685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Arial" panose="020B0604020202020204" pitchFamily="34" charset="0"/>
              </a:rPr>
              <a:t>α</a:t>
            </a:r>
            <a:r>
              <a:rPr lang="en-US" sz="1400" b="1" dirty="0" smtClean="0">
                <a:latin typeface="Arial" panose="020B0604020202020204" pitchFamily="34" charset="0"/>
              </a:rPr>
              <a:t>-tubulin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99254" y="431020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marker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1118" y="4493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5985" y="4494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2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9730" y="4496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5719" y="4496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4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8340" y="4496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5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1895" y="481355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BTK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 rot="16200000">
            <a:off x="3171250" y="4925597"/>
            <a:ext cx="91440" cy="9144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Isosceles Triangle 29"/>
          <p:cNvSpPr/>
          <p:nvPr/>
        </p:nvSpPr>
        <p:spPr bwMode="auto">
          <a:xfrm rot="16200000">
            <a:off x="3177433" y="5414883"/>
            <a:ext cx="91440" cy="9144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2324" y="406712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</a:rPr>
              <a:t>Patient MM cells</a:t>
            </a:r>
            <a:r>
              <a:rPr lang="en-US" sz="1400" b="1" baseline="30000" dirty="0" smtClean="0">
                <a:latin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155481" y="4413747"/>
            <a:ext cx="17373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331379" y="6202590"/>
            <a:ext cx="86018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a-DK" sz="1200" dirty="0" smtClean="0">
                <a:latin typeface="Arial" panose="020B0604020202020204" pitchFamily="34" charset="0"/>
              </a:rPr>
              <a:t>1</a:t>
            </a:r>
            <a:r>
              <a:rPr lang="da-DK" sz="1200" dirty="0">
                <a:latin typeface="Arial" panose="020B0604020202020204" pitchFamily="34" charset="0"/>
              </a:rPr>
              <a:t>. Tai YT, et al. </a:t>
            </a:r>
            <a:r>
              <a:rPr lang="da-DK" sz="1200" i="1" dirty="0">
                <a:latin typeface="Arial" panose="020B0604020202020204" pitchFamily="34" charset="0"/>
              </a:rPr>
              <a:t>Blood</a:t>
            </a:r>
            <a:r>
              <a:rPr lang="da-DK" sz="1200" dirty="0">
                <a:latin typeface="Arial" panose="020B0604020202020204" pitchFamily="34" charset="0"/>
              </a:rPr>
              <a:t>. </a:t>
            </a:r>
            <a:r>
              <a:rPr lang="da-DK" sz="1200" dirty="0" smtClean="0">
                <a:latin typeface="Arial" panose="020B0604020202020204" pitchFamily="34" charset="0"/>
              </a:rPr>
              <a:t>2012;120(9):1877-1887</a:t>
            </a:r>
            <a:r>
              <a:rPr lang="da-DK" sz="1200" dirty="0">
                <a:latin typeface="Arial" panose="020B0604020202020204" pitchFamily="34" charset="0"/>
              </a:rPr>
              <a:t>. 2. Bam R, et al. </a:t>
            </a:r>
            <a:r>
              <a:rPr lang="da-DK" sz="1200" i="1" dirty="0" smtClean="0">
                <a:latin typeface="Arial" panose="020B0604020202020204" pitchFamily="34" charset="0"/>
              </a:rPr>
              <a:t>Am J Hematol</a:t>
            </a:r>
            <a:r>
              <a:rPr lang="da-DK" sz="1200" dirty="0" smtClean="0">
                <a:latin typeface="Arial" panose="020B0604020202020204" pitchFamily="34" charset="0"/>
              </a:rPr>
              <a:t>. </a:t>
            </a:r>
            <a:r>
              <a:rPr lang="da-DK" sz="1200" dirty="0">
                <a:latin typeface="Arial" panose="020B0604020202020204" pitchFamily="34" charset="0"/>
              </a:rPr>
              <a:t>2013; </a:t>
            </a:r>
            <a:r>
              <a:rPr lang="da-DK" sz="1200" dirty="0" smtClean="0">
                <a:latin typeface="Arial" panose="020B0604020202020204" pitchFamily="34" charset="0"/>
              </a:rPr>
              <a:t>88(6):463-471</a:t>
            </a:r>
            <a:r>
              <a:rPr lang="da-DK" sz="1200" dirty="0" smtClean="0">
                <a:latin typeface="Arial" panose="020B0604020202020204" pitchFamily="34" charset="0"/>
              </a:rPr>
              <a:t>. </a:t>
            </a:r>
            <a:endParaRPr lang="da-DK" sz="1200" dirty="0">
              <a:latin typeface="Arial" panose="020B0604020202020204" pitchFamily="34" charset="0"/>
            </a:endParaRPr>
          </a:p>
        </p:txBody>
      </p:sp>
      <p:pic>
        <p:nvPicPr>
          <p:cNvPr id="37" name="Picture 12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t="62984" r="2050" b="28766"/>
          <a:stretch/>
        </p:blipFill>
        <p:spPr bwMode="auto">
          <a:xfrm>
            <a:off x="5159442" y="4798437"/>
            <a:ext cx="3560904" cy="59827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297504" y="480930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Arial" panose="020B0604020202020204" pitchFamily="34" charset="0"/>
              </a:rPr>
              <a:t>Myeloma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5735" y="5104581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Arial" panose="020B0604020202020204" pitchFamily="34" charset="0"/>
              </a:rPr>
              <a:t>Normal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49956" y="54480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0.1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1004" y="544801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0.4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1468" y="54480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6667" y="5448010"/>
            <a:ext cx="35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10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05330" y="5448007"/>
            <a:ext cx="35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40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5547585" y="5399095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6228634" y="5399904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7354982" y="5399900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7802664" y="5399898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8481325" y="5399898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678697" y="5399896"/>
            <a:ext cx="0" cy="91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542799" y="54480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</a:rPr>
              <a:t>1</a:t>
            </a:r>
            <a:endParaRPr lang="en-US" sz="1200" b="1" dirty="0">
              <a:latin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7355010" y="4391508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ight Arrow 27"/>
          <p:cNvSpPr/>
          <p:nvPr/>
        </p:nvSpPr>
        <p:spPr bwMode="auto">
          <a:xfrm>
            <a:off x="7434127" y="4474229"/>
            <a:ext cx="1286219" cy="272904"/>
          </a:xfrm>
          <a:prstGeom prst="rightArrow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12459" y="4230276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</a:rPr>
              <a:t>Overexpression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6549" y="5675940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</a:rPr>
              <a:t>Fold Change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48967" y="4458876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</a:rPr>
              <a:t>Relative BTK </a:t>
            </a:r>
            <a:r>
              <a:rPr lang="en-US" sz="1400" b="1" dirty="0" smtClean="0">
                <a:latin typeface="Arial" panose="020B0604020202020204" pitchFamily="34" charset="0"/>
              </a:rPr>
              <a:t>expression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 useBgFill="1">
        <p:nvSpPr>
          <p:cNvPr id="2" name="Rectangle 1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096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33083" y="981861"/>
            <a:ext cx="4159623" cy="45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F09828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BTK is expressed on </a:t>
            </a:r>
            <a:r>
              <a:rPr lang="en-US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osteoclasts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(OC) but not osteoblasts (OB)</a:t>
            </a:r>
            <a:r>
              <a:rPr lang="en-US" sz="2000" b="1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F09828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BTK activation mediates </a:t>
            </a:r>
            <a:r>
              <a:rPr lang="en-US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osteoclastogenesis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induced 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M-CSF and RANKL</a:t>
            </a:r>
            <a:r>
              <a:rPr lang="en-US" sz="2000" b="1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endParaRPr lang="en-US" sz="20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F09828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Ibrutinib inhibited </a:t>
            </a:r>
            <a:r>
              <a:rPr lang="en-US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osteolytic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activity by OC in vitro and decreased OC cytokine secretion</a:t>
            </a:r>
            <a:r>
              <a:rPr lang="en-US" sz="2000" b="1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F09828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Ibrutinib suppressed bone resorption activity by OC in     SCID-</a:t>
            </a:r>
            <a:r>
              <a:rPr lang="en-US" sz="20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</a:t>
            </a:r>
            <a:r>
              <a:rPr 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animals implanted with MM cells</a:t>
            </a:r>
            <a:r>
              <a:rPr lang="en-US" sz="2000" b="1" kern="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53647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Impact of BTK Inhibition on Bone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6200000">
            <a:off x="5921108" y="580376"/>
            <a:ext cx="2217668" cy="3415597"/>
            <a:chOff x="7250975" y="8010989"/>
            <a:chExt cx="2478404" cy="3261875"/>
          </a:xfrm>
        </p:grpSpPr>
        <p:pic>
          <p:nvPicPr>
            <p:cNvPr id="11" name="Picture 10" descr="J:\CancerBio\Btk\CRO work\Charles River Labs (MIR)\Tai_C2_101410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0975" y="8010989"/>
              <a:ext cx="2478404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J:\CancerBio\Btk\CRO work\Charles River Labs (MIR)\Tai_T1_101410.PNG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/>
          </p:blipFill>
          <p:spPr bwMode="auto">
            <a:xfrm>
              <a:off x="7251030" y="9626944"/>
              <a:ext cx="2478349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5228798" y="2988470"/>
            <a:ext cx="13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 Narrow"/>
              </a:rPr>
              <a:t>Control</a:t>
            </a:r>
            <a:r>
              <a:rPr lang="en-US" sz="2400" b="1" baseline="30000" dirty="0" smtClean="0">
                <a:solidFill>
                  <a:srgbClr val="FFFFFF"/>
                </a:solidFill>
                <a:latin typeface="Arial" panose="020B0604020202020204" pitchFamily="34" charset="0"/>
                <a:cs typeface="Arial Narrow"/>
              </a:rPr>
              <a:t>1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8087" y="2988760"/>
            <a:ext cx="158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 Narrow"/>
              </a:rPr>
              <a:t>I</a:t>
            </a:r>
            <a:r>
              <a:rPr 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 Narrow"/>
              </a:rPr>
              <a:t>br</a:t>
            </a:r>
            <a:r>
              <a:rPr lang="en-US" sz="2400" b="1" baseline="30000" dirty="0" smtClean="0">
                <a:solidFill>
                  <a:srgbClr val="FFFFFF"/>
                </a:solidFill>
                <a:latin typeface="Arial" panose="020B0604020202020204" pitchFamily="34" charset="0"/>
                <a:cs typeface="Arial Narrow"/>
              </a:rPr>
              <a:t>1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27237" y="5720722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</a:rPr>
              <a:t>Control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188749" y="4192286"/>
            <a:ext cx="0" cy="15179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181606" y="5705047"/>
            <a:ext cx="9875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140649" y="4197048"/>
            <a:ext cx="45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140649" y="4573292"/>
            <a:ext cx="45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140649" y="4947145"/>
            <a:ext cx="45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5140649" y="5323389"/>
            <a:ext cx="45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5140649" y="5704385"/>
            <a:ext cx="457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435923" y="5704385"/>
            <a:ext cx="0" cy="45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914554" y="5704385"/>
            <a:ext cx="0" cy="45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7783837" y="4216100"/>
            <a:ext cx="1019365" cy="1536196"/>
            <a:chOff x="7783837" y="4555141"/>
            <a:chExt cx="1019365" cy="1557819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7831937" y="4555141"/>
              <a:ext cx="0" cy="1517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7824794" y="6067902"/>
              <a:ext cx="9784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7783837" y="4559903"/>
              <a:ext cx="457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7783837" y="4936147"/>
              <a:ext cx="457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7783837" y="5310000"/>
              <a:ext cx="457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7783837" y="5686244"/>
              <a:ext cx="457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7783837" y="6067240"/>
              <a:ext cx="457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7836221" y="6067240"/>
              <a:ext cx="0" cy="45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8795870" y="6067240"/>
              <a:ext cx="0" cy="45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Connector 62"/>
          <p:cNvCxnSpPr/>
          <p:nvPr/>
        </p:nvCxnSpPr>
        <p:spPr bwMode="auto">
          <a:xfrm flipH="1">
            <a:off x="8312476" y="5706766"/>
            <a:ext cx="0" cy="450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5286375" y="4837607"/>
            <a:ext cx="311944" cy="240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286375" y="5076488"/>
            <a:ext cx="311944" cy="218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0487" y="4481634"/>
            <a:ext cx="311944" cy="145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770487" y="4626899"/>
            <a:ext cx="311944" cy="1535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54961" y="4791887"/>
            <a:ext cx="164592" cy="45720"/>
            <a:chOff x="5354961" y="5138262"/>
            <a:chExt cx="164592" cy="45720"/>
          </a:xfrm>
        </p:grpSpPr>
        <p:cxnSp>
          <p:nvCxnSpPr>
            <p:cNvPr id="67" name="Straight Connector 66"/>
            <p:cNvCxnSpPr/>
            <p:nvPr/>
          </p:nvCxnSpPr>
          <p:spPr bwMode="auto">
            <a:xfrm flipH="1">
              <a:off x="5435923" y="5138262"/>
              <a:ext cx="0" cy="45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>
              <a:off x="5354961" y="5138262"/>
              <a:ext cx="16459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 rot="10800000">
            <a:off x="5354961" y="5298737"/>
            <a:ext cx="164592" cy="36576"/>
            <a:chOff x="5354961" y="5133501"/>
            <a:chExt cx="164592" cy="36577"/>
          </a:xfrm>
        </p:grpSpPr>
        <p:cxnSp>
          <p:nvCxnSpPr>
            <p:cNvPr id="70" name="Straight Connector 69"/>
            <p:cNvCxnSpPr/>
            <p:nvPr/>
          </p:nvCxnSpPr>
          <p:spPr bwMode="auto">
            <a:xfrm flipH="1">
              <a:off x="5435923" y="5133501"/>
              <a:ext cx="0" cy="365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 flipH="1">
              <a:off x="5354961" y="5138262"/>
              <a:ext cx="16459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3" name="Group 72"/>
          <p:cNvGrpSpPr/>
          <p:nvPr/>
        </p:nvGrpSpPr>
        <p:grpSpPr>
          <a:xfrm>
            <a:off x="5842150" y="4336390"/>
            <a:ext cx="164592" cy="146304"/>
            <a:chOff x="5354961" y="5138262"/>
            <a:chExt cx="164592" cy="45720"/>
          </a:xfrm>
        </p:grpSpPr>
        <p:cxnSp>
          <p:nvCxnSpPr>
            <p:cNvPr id="74" name="Straight Connector 73"/>
            <p:cNvCxnSpPr/>
            <p:nvPr/>
          </p:nvCxnSpPr>
          <p:spPr bwMode="auto">
            <a:xfrm flipH="1">
              <a:off x="5435923" y="5138262"/>
              <a:ext cx="0" cy="45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>
              <a:off x="5354961" y="5138262"/>
              <a:ext cx="16459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6" name="Group 75"/>
          <p:cNvGrpSpPr/>
          <p:nvPr/>
        </p:nvGrpSpPr>
        <p:grpSpPr>
          <a:xfrm rot="10800000">
            <a:off x="5839769" y="4775784"/>
            <a:ext cx="164592" cy="228598"/>
            <a:chOff x="5354961" y="5133902"/>
            <a:chExt cx="164592" cy="38640"/>
          </a:xfrm>
        </p:grpSpPr>
        <p:cxnSp>
          <p:nvCxnSpPr>
            <p:cNvPr id="77" name="Straight Connector 76"/>
            <p:cNvCxnSpPr/>
            <p:nvPr/>
          </p:nvCxnSpPr>
          <p:spPr bwMode="auto">
            <a:xfrm flipH="1">
              <a:off x="5435923" y="5133902"/>
              <a:ext cx="0" cy="386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54961" y="5134239"/>
              <a:ext cx="16459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5784846" y="404136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58596" y="40259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400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58596" y="44005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300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58596" y="477838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200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58596" y="51498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100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86222" y="55276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20017" y="404945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20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0017" y="442092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15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0017" y="478605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10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33829" y="5157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33829" y="5538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Arial" panose="020B0604020202020204" pitchFamily="34" charset="0"/>
              </a:rPr>
              <a:t>0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775890" y="4781538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BMD (mg/cc)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6451373" y="4662891"/>
            <a:ext cx="1425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Fold Change</a:t>
            </a:r>
            <a:br>
              <a:rPr lang="en-US" sz="1600" b="1" dirty="0" smtClean="0">
                <a:latin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</a:rPr>
              <a:t>(ALP+/BS)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968770" y="5630098"/>
            <a:ext cx="197330" cy="77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8067206" y="5603352"/>
            <a:ext cx="0" cy="274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/>
          <p:cNvSpPr/>
          <p:nvPr/>
        </p:nvSpPr>
        <p:spPr bwMode="auto">
          <a:xfrm>
            <a:off x="8450569" y="4591818"/>
            <a:ext cx="197330" cy="1114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flipH="1">
            <a:off x="8548218" y="4538717"/>
            <a:ext cx="0" cy="548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8369255" y="41821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**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02077" y="5723174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</a:rPr>
              <a:t>I</a:t>
            </a:r>
            <a:r>
              <a:rPr lang="en-US" sz="1400" b="1" dirty="0" err="1" smtClean="0">
                <a:latin typeface="Arial" panose="020B0604020202020204" pitchFamily="34" charset="0"/>
              </a:rPr>
              <a:t>br</a:t>
            </a:r>
            <a:endParaRPr lang="en-US" sz="1400" b="1" dirty="0" smtClean="0">
              <a:latin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58986" y="5706976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370901" y="570942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</a:rPr>
              <a:t>I</a:t>
            </a:r>
            <a:r>
              <a:rPr lang="en-US" sz="1400" b="1" dirty="0" err="1" smtClean="0">
                <a:latin typeface="Arial" panose="020B0604020202020204" pitchFamily="34" charset="0"/>
              </a:rPr>
              <a:t>br</a:t>
            </a:r>
            <a:endParaRPr lang="en-US" sz="1400" b="1" dirty="0" smtClean="0">
              <a:latin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21576" y="3657866"/>
            <a:ext cx="23407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Bone Mineral Density</a:t>
            </a:r>
            <a:r>
              <a:rPr lang="en-US" sz="1600" b="1" baseline="30000" dirty="0" smtClean="0">
                <a:latin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32829" y="3659832"/>
            <a:ext cx="170271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Increase of OB</a:t>
            </a:r>
            <a:r>
              <a:rPr lang="en-US" sz="1600" b="1" baseline="30000" dirty="0" smtClean="0">
                <a:latin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68324" y="5956689"/>
            <a:ext cx="1636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 smtClean="0">
                <a:latin typeface="Arial" panose="020B0604020202020204" pitchFamily="34" charset="0"/>
              </a:rPr>
              <a:t>*</a:t>
            </a:r>
            <a:r>
              <a:rPr lang="en-US" sz="1400" b="1" i="1" dirty="0" smtClean="0">
                <a:latin typeface="Arial" panose="020B0604020202020204" pitchFamily="34" charset="0"/>
              </a:rPr>
              <a:t>P </a:t>
            </a:r>
            <a:r>
              <a:rPr lang="en-US" sz="1400" b="1" dirty="0" smtClean="0">
                <a:latin typeface="Arial" panose="020B0604020202020204" pitchFamily="34" charset="0"/>
              </a:rPr>
              <a:t>&lt; .04; **</a:t>
            </a:r>
            <a:r>
              <a:rPr lang="en-US" sz="1400" b="1" i="1" dirty="0" smtClean="0">
                <a:latin typeface="Arial" panose="020B0604020202020204" pitchFamily="34" charset="0"/>
              </a:rPr>
              <a:t>P </a:t>
            </a:r>
            <a:r>
              <a:rPr lang="en-US" sz="1400" b="1" dirty="0" smtClean="0">
                <a:latin typeface="Arial" panose="020B0604020202020204" pitchFamily="34" charset="0"/>
              </a:rPr>
              <a:t>&lt; .01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  <p:sp useBgFill="1">
        <p:nvSpPr>
          <p:cNvPr id="104" name="Rectangle 103"/>
          <p:cNvSpPr/>
          <p:nvPr/>
        </p:nvSpPr>
        <p:spPr bwMode="auto">
          <a:xfrm>
            <a:off x="69270" y="667355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1379" y="6202590"/>
            <a:ext cx="86018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a-DK" sz="1200" dirty="0" smtClean="0">
                <a:latin typeface="Arial" panose="020B0604020202020204" pitchFamily="34" charset="0"/>
              </a:rPr>
              <a:t>1</a:t>
            </a:r>
            <a:r>
              <a:rPr lang="da-DK" sz="1200" dirty="0">
                <a:latin typeface="Arial" panose="020B0604020202020204" pitchFamily="34" charset="0"/>
              </a:rPr>
              <a:t>. Tai YT, et al. </a:t>
            </a:r>
            <a:r>
              <a:rPr lang="da-DK" sz="1200" i="1" dirty="0">
                <a:latin typeface="Arial" panose="020B0604020202020204" pitchFamily="34" charset="0"/>
              </a:rPr>
              <a:t>Blood</a:t>
            </a:r>
            <a:r>
              <a:rPr lang="da-DK" sz="1200" dirty="0">
                <a:latin typeface="Arial" panose="020B0604020202020204" pitchFamily="34" charset="0"/>
              </a:rPr>
              <a:t>. </a:t>
            </a:r>
            <a:r>
              <a:rPr lang="da-DK" sz="1200" dirty="0" smtClean="0">
                <a:latin typeface="Arial" panose="020B0604020202020204" pitchFamily="34" charset="0"/>
              </a:rPr>
              <a:t>2012;120(9):1877-1887</a:t>
            </a:r>
            <a:r>
              <a:rPr lang="da-DK" sz="1200" dirty="0">
                <a:latin typeface="Arial" panose="020B0604020202020204" pitchFamily="34" charset="0"/>
              </a:rPr>
              <a:t>. 2. Bam R, et al. </a:t>
            </a:r>
            <a:r>
              <a:rPr lang="da-DK" sz="1200" i="1" dirty="0" smtClean="0">
                <a:latin typeface="Arial" panose="020B0604020202020204" pitchFamily="34" charset="0"/>
              </a:rPr>
              <a:t>Am J Hematol</a:t>
            </a:r>
            <a:r>
              <a:rPr lang="da-DK" sz="1200" dirty="0" smtClean="0">
                <a:latin typeface="Arial" panose="020B0604020202020204" pitchFamily="34" charset="0"/>
              </a:rPr>
              <a:t>. </a:t>
            </a:r>
            <a:r>
              <a:rPr lang="da-DK" sz="1200" dirty="0">
                <a:latin typeface="Arial" panose="020B0604020202020204" pitchFamily="34" charset="0"/>
              </a:rPr>
              <a:t>2013; </a:t>
            </a:r>
            <a:r>
              <a:rPr lang="da-DK" sz="1200" dirty="0" smtClean="0">
                <a:latin typeface="Arial" panose="020B0604020202020204" pitchFamily="34" charset="0"/>
              </a:rPr>
              <a:t>88(6):463-471</a:t>
            </a:r>
            <a:r>
              <a:rPr lang="da-DK" sz="1200" dirty="0" smtClean="0">
                <a:latin typeface="Arial" panose="020B0604020202020204" pitchFamily="34" charset="0"/>
              </a:rPr>
              <a:t>. </a:t>
            </a:r>
            <a:endParaRPr lang="da-DK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7205" y="6133754"/>
            <a:ext cx="3918240" cy="2318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200" dirty="0">
                <a:latin typeface="Arial" panose="020B0604020202020204" pitchFamily="34" charset="0"/>
              </a:rPr>
              <a:t>Edwards </a:t>
            </a:r>
            <a:r>
              <a:rPr lang="en-GB" sz="1200" dirty="0" smtClean="0">
                <a:latin typeface="Arial" panose="020B0604020202020204" pitchFamily="34" charset="0"/>
              </a:rPr>
              <a:t>CM, et al. </a:t>
            </a:r>
            <a:r>
              <a:rPr lang="en-GB" sz="1200" i="1" dirty="0" smtClean="0">
                <a:latin typeface="Arial" panose="020B0604020202020204" pitchFamily="34" charset="0"/>
              </a:rPr>
              <a:t>Blood.</a:t>
            </a:r>
            <a:r>
              <a:rPr lang="en-GB" sz="1200" dirty="0" smtClean="0">
                <a:latin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</a:rPr>
              <a:t>2012;120(9):1757-1759</a:t>
            </a:r>
            <a:r>
              <a:rPr lang="en-GB" sz="1200" dirty="0" smtClean="0">
                <a:latin typeface="Arial" panose="020B0604020202020204" pitchFamily="34" charset="0"/>
              </a:rPr>
              <a:t>.</a:t>
            </a:r>
            <a:endParaRPr lang="en-GB" sz="12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4976733" y="1441047"/>
            <a:ext cx="4167267" cy="4886325"/>
          </a:xfrm>
        </p:spPr>
        <p:txBody>
          <a:bodyPr/>
          <a:lstStyle/>
          <a:p>
            <a:pPr marL="457200" indent="-457200">
              <a:lnSpc>
                <a:spcPct val="95000"/>
              </a:lnSpc>
              <a:buSzPct val="100000"/>
              <a:buFont typeface="+mj-lt"/>
              <a:buAutoNum type="arabicPeriod"/>
            </a:pPr>
            <a:r>
              <a:rPr lang="en-US" dirty="0"/>
              <a:t>Inhibits tumor growth</a:t>
            </a:r>
          </a:p>
          <a:p>
            <a:pPr lvl="1">
              <a:lnSpc>
                <a:spcPct val="95000"/>
              </a:lnSpc>
            </a:pPr>
            <a:r>
              <a:rPr lang="en-US" b="1" dirty="0"/>
              <a:t>Reduced downstream </a:t>
            </a:r>
            <a:r>
              <a:rPr lang="en-US" b="1" dirty="0" smtClean="0"/>
              <a:t>NF-</a:t>
            </a:r>
            <a:r>
              <a:rPr lang="el-GR" b="1" dirty="0" smtClean="0"/>
              <a:t>κ</a:t>
            </a:r>
            <a:r>
              <a:rPr lang="en-US" b="1" dirty="0"/>
              <a:t>B and STAT3</a:t>
            </a:r>
          </a:p>
          <a:p>
            <a:pPr lvl="1">
              <a:lnSpc>
                <a:spcPct val="95000"/>
              </a:lnSpc>
            </a:pPr>
            <a:r>
              <a:rPr lang="en-US" b="1" dirty="0" smtClean="0"/>
              <a:t>ERK1/2 </a:t>
            </a:r>
            <a:r>
              <a:rPr lang="en-US" b="1" dirty="0"/>
              <a:t>and AKT signaling</a:t>
            </a:r>
          </a:p>
          <a:p>
            <a:pPr marL="457200" indent="-457200">
              <a:lnSpc>
                <a:spcPct val="95000"/>
              </a:lnSpc>
              <a:buSzPct val="100000"/>
              <a:buFont typeface="+mj-lt"/>
              <a:buAutoNum type="arabicPeriod"/>
            </a:pPr>
            <a:r>
              <a:rPr lang="en-US" dirty="0"/>
              <a:t>Directly inhibits </a:t>
            </a:r>
            <a:r>
              <a:rPr lang="en-US" dirty="0" err="1"/>
              <a:t>osteoclastic</a:t>
            </a:r>
            <a:r>
              <a:rPr lang="en-US" dirty="0"/>
              <a:t> bone resorption and </a:t>
            </a:r>
            <a:r>
              <a:rPr lang="en-US" dirty="0" smtClean="0"/>
              <a:t>OC </a:t>
            </a:r>
            <a:r>
              <a:rPr lang="en-US" dirty="0"/>
              <a:t>formation</a:t>
            </a:r>
          </a:p>
          <a:p>
            <a:pPr marL="457200" indent="-457200">
              <a:lnSpc>
                <a:spcPct val="95000"/>
              </a:lnSpc>
              <a:buSzPct val="100000"/>
              <a:buFont typeface="+mj-lt"/>
              <a:buAutoNum type="arabicPeriod"/>
            </a:pPr>
            <a:r>
              <a:rPr lang="en-US" dirty="0"/>
              <a:t>Inhibits the release of osteoclast-derived tumor growth factors</a:t>
            </a:r>
          </a:p>
          <a:p>
            <a:pPr marL="457200" indent="-457200">
              <a:lnSpc>
                <a:spcPct val="95000"/>
              </a:lnSpc>
              <a:buSzPct val="100000"/>
              <a:buFont typeface="+mj-lt"/>
              <a:buAutoNum type="arabicPeriod"/>
            </a:pPr>
            <a:r>
              <a:rPr lang="en-US" dirty="0"/>
              <a:t>Prevents adhesion to bone marrow stromal cells (BMSCs) and release of BMSC-derived growth factors</a:t>
            </a:r>
          </a:p>
          <a:p>
            <a:pPr lvl="1">
              <a:lnSpc>
                <a:spcPct val="95000"/>
              </a:lnSpc>
            </a:pPr>
            <a:r>
              <a:rPr lang="en-US" b="1" dirty="0"/>
              <a:t>Reduced IL-6, SDF-1, BAFF, IL-8, </a:t>
            </a:r>
            <a:r>
              <a:rPr lang="en-US" b="1" dirty="0" smtClean="0"/>
              <a:t>M-CSF, </a:t>
            </a:r>
            <a:r>
              <a:rPr lang="en-US" b="1" dirty="0"/>
              <a:t>and </a:t>
            </a:r>
            <a:r>
              <a:rPr lang="en-US" b="1" dirty="0" smtClean="0"/>
              <a:t>MIP-1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2734" y="317423"/>
            <a:ext cx="8045356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GB" dirty="0"/>
              <a:t>Effect of BTK Inhibition in </a:t>
            </a:r>
            <a:r>
              <a:rPr lang="en-GB" dirty="0" smtClean="0"/>
              <a:t>the MM </a:t>
            </a:r>
            <a:r>
              <a:rPr lang="en-GB" dirty="0"/>
              <a:t>Microenvironment 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1" y="1578053"/>
            <a:ext cx="4789943" cy="4546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 useBgFill="1">
        <p:nvSpPr>
          <p:cNvPr id="9" name="Rectangle 8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81357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PCYC-1111 Study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397" y="4408786"/>
            <a:ext cx="8761934" cy="1192075"/>
          </a:xfrm>
        </p:spPr>
        <p:txBody>
          <a:bodyPr/>
          <a:lstStyle/>
          <a:p>
            <a:pPr marL="234950" lvl="0" indent="-234950">
              <a:spcBef>
                <a:spcPts val="1200"/>
              </a:spcBef>
            </a:pPr>
            <a:r>
              <a:rPr lang="en-US" sz="2000" dirty="0" smtClean="0"/>
              <a:t>Phase </a:t>
            </a:r>
            <a:r>
              <a:rPr lang="en-US" sz="2000" dirty="0" smtClean="0"/>
              <a:t>II</a:t>
            </a:r>
            <a:r>
              <a:rPr lang="en-US" sz="2000" dirty="0" smtClean="0"/>
              <a:t>, </a:t>
            </a:r>
            <a:r>
              <a:rPr lang="en-US" sz="2000" dirty="0"/>
              <a:t>open-label, nonrandomized, </a:t>
            </a:r>
            <a:r>
              <a:rPr lang="en-US" sz="2000" dirty="0" err="1" smtClean="0"/>
              <a:t>multicohort</a:t>
            </a:r>
            <a:r>
              <a:rPr lang="en-US" sz="2000" dirty="0"/>
              <a:t>, multicenter </a:t>
            </a:r>
            <a:r>
              <a:rPr lang="en-US" sz="2000" dirty="0" smtClean="0"/>
              <a:t>study</a:t>
            </a:r>
          </a:p>
          <a:p>
            <a:pPr marL="234950" lvl="0" indent="-234950"/>
            <a:r>
              <a:rPr lang="en-US" sz="2000" b="1" dirty="0" smtClean="0"/>
              <a:t>Primary objective: </a:t>
            </a:r>
            <a:r>
              <a:rPr lang="en-US" sz="2000" dirty="0"/>
              <a:t>clinical benefit rate defined as </a:t>
            </a:r>
            <a:r>
              <a:rPr lang="en-US" sz="2000" dirty="0" smtClean="0"/>
              <a:t>≥MR </a:t>
            </a:r>
            <a:r>
              <a:rPr lang="en-US" sz="2000" dirty="0"/>
              <a:t>by IMWG </a:t>
            </a:r>
            <a:r>
              <a:rPr lang="en-US" sz="2000" dirty="0" smtClean="0"/>
              <a:t>criteria</a:t>
            </a:r>
            <a:r>
              <a:rPr lang="en-US" sz="2000" baseline="30000" dirty="0" smtClean="0"/>
              <a:t>1</a:t>
            </a:r>
            <a:endParaRPr lang="en-US" sz="2000" dirty="0"/>
          </a:p>
          <a:p>
            <a:pPr marL="234950" lvl="0" indent="-234950"/>
            <a:r>
              <a:rPr lang="en-US" sz="2000" b="1" dirty="0" smtClean="0"/>
              <a:t>Secondary objectives: </a:t>
            </a:r>
            <a:r>
              <a:rPr lang="en-US" sz="2000" dirty="0"/>
              <a:t>duration of clinical benefit, ORR (</a:t>
            </a:r>
            <a:r>
              <a:rPr lang="en-US" sz="2000" dirty="0" smtClean="0"/>
              <a:t>≥PR</a:t>
            </a:r>
            <a:r>
              <a:rPr lang="en-US" sz="2000" dirty="0"/>
              <a:t>), duration of objective response, safety, and pharmacokinetics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379" y="6202590"/>
            <a:ext cx="86018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</a:rPr>
              <a:t>1. Rajkumar SV, et al. </a:t>
            </a:r>
            <a:r>
              <a:rPr lang="en-US" sz="1200" i="1" dirty="0" smtClean="0">
                <a:latin typeface="Arial" panose="020B0604020202020204" pitchFamily="34" charset="0"/>
              </a:rPr>
              <a:t>Blood. </a:t>
            </a:r>
            <a:r>
              <a:rPr lang="en-US" sz="1200" dirty="0" smtClean="0">
                <a:latin typeface="Arial" panose="020B0604020202020204" pitchFamily="34" charset="0"/>
              </a:rPr>
              <a:t>2011;117:4691-4695.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267" y="1700415"/>
            <a:ext cx="2743200" cy="1362651"/>
          </a:xfrm>
          <a:prstGeom prst="round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Cohort 1*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ibrutinib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420 mg PO daily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(n = 13)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167" y="2470423"/>
            <a:ext cx="2743200" cy="1362651"/>
          </a:xfrm>
          <a:prstGeom prst="roundRect">
            <a:avLst/>
          </a:prstGeom>
          <a:solidFill>
            <a:srgbClr val="0066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Cohort 4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ibrutinib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840 mg PO daily + Dex 40 mg weekly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(n = 20)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9167" y="968498"/>
            <a:ext cx="2743200" cy="1362651"/>
          </a:xfrm>
          <a:prstGeom prst="roundRect">
            <a:avLst/>
          </a:prstGeom>
          <a:solidFill>
            <a:srgbClr val="FFB54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Cohort 3*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ibrutinib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840 mg PO daily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(n = 18)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914467" y="2253152"/>
            <a:ext cx="274320" cy="25717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8900000">
            <a:off x="5709737" y="2167427"/>
            <a:ext cx="571500" cy="25717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2700000">
            <a:off x="5704973" y="2448184"/>
            <a:ext cx="571500" cy="25717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217" y="1700415"/>
            <a:ext cx="2743200" cy="1362651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Cohort 2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ibrutinib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560 mg PO daily + Dex 40 mg weekly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(n = 18)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089" y="3946483"/>
            <a:ext cx="8601822" cy="4801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latin typeface="Arial" panose="020B0604020202020204" pitchFamily="34" charset="0"/>
              </a:rPr>
              <a:t>*For cohorts 1 and 3, addition of Dex 40 mg weekly permitted at disease progression per investigator discretion.</a:t>
            </a:r>
          </a:p>
        </p:txBody>
      </p:sp>
      <p:sp useBgFill="1">
        <p:nvSpPr>
          <p:cNvPr id="14" name="Rectangle 13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909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8686" y="1234197"/>
            <a:ext cx="4308702" cy="639762"/>
          </a:xfrm>
        </p:spPr>
        <p:txBody>
          <a:bodyPr/>
          <a:lstStyle/>
          <a:p>
            <a:r>
              <a:rPr lang="en-US" dirty="0" smtClean="0"/>
              <a:t>Inclusion Criteria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8686" y="1873959"/>
            <a:ext cx="4308702" cy="3951288"/>
          </a:xfrm>
        </p:spPr>
        <p:txBody>
          <a:bodyPr/>
          <a:lstStyle/>
          <a:p>
            <a:pPr lvl="0"/>
            <a:r>
              <a:rPr lang="en-US" sz="2000" dirty="0" smtClean="0"/>
              <a:t>Measurable symptomatic MM</a:t>
            </a:r>
            <a:endParaRPr lang="en-US" dirty="0" smtClean="0"/>
          </a:p>
          <a:p>
            <a:pPr lvl="1"/>
            <a:r>
              <a:rPr lang="en-US" sz="1800" dirty="0" smtClean="0"/>
              <a:t>SPEP </a:t>
            </a:r>
            <a:r>
              <a:rPr lang="en-US" sz="1800" dirty="0" smtClean="0"/>
              <a:t>≥0.5 </a:t>
            </a:r>
            <a:r>
              <a:rPr lang="en-US" sz="1800" dirty="0" smtClean="0"/>
              <a:t>g/dL</a:t>
            </a:r>
            <a:endParaRPr lang="en-US" dirty="0" smtClean="0"/>
          </a:p>
          <a:p>
            <a:pPr lvl="1"/>
            <a:r>
              <a:rPr lang="en-US" sz="1800" dirty="0" smtClean="0"/>
              <a:t>UPEP </a:t>
            </a:r>
            <a:r>
              <a:rPr lang="en-US" sz="1800" dirty="0" smtClean="0"/>
              <a:t>≥200 </a:t>
            </a:r>
            <a:r>
              <a:rPr lang="en-US" sz="1800" dirty="0" smtClean="0"/>
              <a:t>mg/24 hours</a:t>
            </a:r>
            <a:endParaRPr lang="en-US" dirty="0" smtClean="0"/>
          </a:p>
          <a:p>
            <a:pPr lvl="1"/>
            <a:r>
              <a:rPr lang="en-US" sz="1800" dirty="0" err="1" smtClean="0"/>
              <a:t>sFLC</a:t>
            </a:r>
            <a:r>
              <a:rPr lang="en-US" sz="1800" dirty="0" smtClean="0"/>
              <a:t>: involved FLC level </a:t>
            </a:r>
            <a:r>
              <a:rPr lang="en-US" sz="1800" dirty="0" smtClean="0"/>
              <a:t>≥10 </a:t>
            </a:r>
            <a:r>
              <a:rPr lang="en-US" sz="1800" dirty="0" smtClean="0"/>
              <a:t>mg/dL (</a:t>
            </a:r>
            <a:r>
              <a:rPr lang="en-US" sz="1800" dirty="0" smtClean="0"/>
              <a:t>≥100 </a:t>
            </a:r>
            <a:r>
              <a:rPr lang="en-US" sz="1800" dirty="0" smtClean="0"/>
              <a:t>mg/L)</a:t>
            </a:r>
            <a:endParaRPr lang="en-US" dirty="0" smtClean="0"/>
          </a:p>
          <a:p>
            <a:pPr lvl="0"/>
            <a:r>
              <a:rPr lang="en-US" sz="2000" dirty="0" smtClean="0"/>
              <a:t>Rel or </a:t>
            </a:r>
            <a:r>
              <a:rPr lang="en-US" sz="2000" dirty="0" err="1" smtClean="0"/>
              <a:t>Rel</a:t>
            </a:r>
            <a:r>
              <a:rPr lang="en-US" sz="2000" dirty="0" smtClean="0"/>
              <a:t>/Ref </a:t>
            </a:r>
            <a:r>
              <a:rPr lang="en-US" sz="2000" dirty="0" smtClean="0"/>
              <a:t>MM after receiving </a:t>
            </a:r>
            <a:br>
              <a:rPr lang="en-US" sz="2000" dirty="0" smtClean="0"/>
            </a:br>
            <a:r>
              <a:rPr lang="en-US" sz="2000" dirty="0" smtClean="0"/>
              <a:t>≥2 </a:t>
            </a:r>
            <a:r>
              <a:rPr lang="en-US" sz="2000" dirty="0" smtClean="0"/>
              <a:t>lines of therapy, including an immunomodulatory agent</a:t>
            </a:r>
            <a:endParaRPr lang="en-US" dirty="0" smtClean="0"/>
          </a:p>
          <a:p>
            <a:pPr lvl="1"/>
            <a:r>
              <a:rPr lang="en-US" sz="1800" dirty="0" smtClean="0"/>
              <a:t>Refractory defined as nonresponsive (failure to achieve MR) while on treatment or PD within 60 days of last treatment</a:t>
            </a:r>
          </a:p>
          <a:p>
            <a:pPr lvl="0"/>
            <a:r>
              <a:rPr lang="en-US" sz="2000" dirty="0" smtClean="0"/>
              <a:t>ECOG PS </a:t>
            </a:r>
            <a:r>
              <a:rPr lang="en-US" sz="2000" dirty="0" smtClean="0"/>
              <a:t>≤1</a:t>
            </a:r>
            <a:endParaRPr lang="en-US" sz="2000" dirty="0" smtClean="0"/>
          </a:p>
          <a:p>
            <a:endParaRPr lang="en-US" dirty="0" smtClean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34197"/>
            <a:ext cx="4041775" cy="639762"/>
          </a:xfrm>
        </p:spPr>
        <p:txBody>
          <a:bodyPr/>
          <a:lstStyle/>
          <a:p>
            <a:r>
              <a:rPr lang="en-US" dirty="0" smtClean="0"/>
              <a:t>Exclusion Criteria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73305" y="1859298"/>
            <a:ext cx="4323738" cy="4998702"/>
          </a:xfrm>
        </p:spPr>
        <p:txBody>
          <a:bodyPr/>
          <a:lstStyle/>
          <a:p>
            <a:pPr lvl="0"/>
            <a:r>
              <a:rPr lang="en-US" sz="2000" dirty="0" smtClean="0"/>
              <a:t>Inadequate BM function</a:t>
            </a:r>
          </a:p>
          <a:p>
            <a:pPr lvl="1"/>
            <a:r>
              <a:rPr lang="en-US" sz="1800" dirty="0" smtClean="0"/>
              <a:t>ANC </a:t>
            </a:r>
            <a:r>
              <a:rPr lang="en-US" sz="1800" dirty="0" smtClean="0"/>
              <a:t>&lt;750 </a:t>
            </a:r>
            <a:r>
              <a:rPr lang="en-US" sz="1800" dirty="0" smtClean="0"/>
              <a:t>cells/</a:t>
            </a:r>
            <a:r>
              <a:rPr lang="en-US" sz="1800" dirty="0" err="1" smtClean="0"/>
              <a:t>μL</a:t>
            </a:r>
            <a:endParaRPr lang="en-US" sz="1800" dirty="0" smtClean="0"/>
          </a:p>
          <a:p>
            <a:pPr lvl="1"/>
            <a:r>
              <a:rPr lang="en-US" sz="1800" dirty="0" smtClean="0"/>
              <a:t>Platelets </a:t>
            </a:r>
            <a:r>
              <a:rPr lang="en-US" sz="1800" dirty="0" smtClean="0"/>
              <a:t>&lt;50,000 </a:t>
            </a:r>
            <a:r>
              <a:rPr lang="en-US" sz="1800" dirty="0" smtClean="0"/>
              <a:t>cells/</a:t>
            </a:r>
            <a:r>
              <a:rPr lang="en-US" sz="1800" dirty="0" err="1" smtClean="0"/>
              <a:t>μL</a:t>
            </a:r>
            <a:endParaRPr lang="en-US" sz="1800" dirty="0" smtClean="0"/>
          </a:p>
          <a:p>
            <a:r>
              <a:rPr lang="en-US" sz="2000" dirty="0" smtClean="0"/>
              <a:t>Creatinine </a:t>
            </a:r>
            <a:r>
              <a:rPr lang="en-US" sz="2000" dirty="0" smtClean="0"/>
              <a:t>&gt;2.5 </a:t>
            </a:r>
            <a:r>
              <a:rPr lang="en-US" sz="2000" dirty="0" smtClean="0"/>
              <a:t>mg/dL</a:t>
            </a:r>
          </a:p>
          <a:p>
            <a:pPr lvl="0"/>
            <a:r>
              <a:rPr lang="en-US" sz="2000" dirty="0" smtClean="0"/>
              <a:t>Currently active, clinically significant cardiovascular disease (</a:t>
            </a:r>
            <a:r>
              <a:rPr lang="en-US" sz="2000" dirty="0" err="1" smtClean="0"/>
              <a:t>ie</a:t>
            </a:r>
            <a:r>
              <a:rPr lang="en-US" sz="2000" dirty="0" smtClean="0"/>
              <a:t>, </a:t>
            </a:r>
            <a:r>
              <a:rPr lang="en-US" sz="2000" dirty="0" smtClean="0"/>
              <a:t>uncontrolled arrhythmias, recent MI, NYHA class 3 or 4)</a:t>
            </a:r>
          </a:p>
          <a:p>
            <a:pPr lvl="0"/>
            <a:r>
              <a:rPr lang="en-US" sz="2000" dirty="0" smtClean="0"/>
              <a:t>Peripheral neuropathy grade </a:t>
            </a:r>
            <a:r>
              <a:rPr lang="en-US" sz="2000" dirty="0" smtClean="0"/>
              <a:t>≥2</a:t>
            </a:r>
            <a:endParaRPr lang="en-US" sz="2000" dirty="0" smtClean="0"/>
          </a:p>
          <a:p>
            <a:pPr lvl="0"/>
            <a:r>
              <a:rPr lang="en-US" sz="2000" dirty="0" smtClean="0"/>
              <a:t>Requires warfarin or other vitamin K antagonist (</a:t>
            </a:r>
            <a:r>
              <a:rPr lang="en-US" sz="2000" dirty="0" err="1" smtClean="0"/>
              <a:t>eg</a:t>
            </a:r>
            <a:r>
              <a:rPr lang="en-US" sz="2000" dirty="0" smtClean="0"/>
              <a:t>, </a:t>
            </a:r>
            <a:r>
              <a:rPr lang="en-US" sz="2000" dirty="0" smtClean="0"/>
              <a:t>phenprocoumon) or strong CYP3A4/5 inhibitors</a:t>
            </a:r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</p:spPr>
        <p:txBody>
          <a:bodyPr/>
          <a:lstStyle/>
          <a:p>
            <a:r>
              <a:rPr lang="en-US" dirty="0" smtClean="0"/>
              <a:t>Key Eligibility Criteria</a:t>
            </a:r>
            <a:endParaRPr lang="en-US" dirty="0"/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/>
              <a:t>Patient Characteristics</a:t>
            </a:r>
            <a:endParaRPr lang="en-US" sz="32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1198"/>
              </p:ext>
            </p:extLst>
          </p:nvPr>
        </p:nvGraphicFramePr>
        <p:xfrm>
          <a:off x="141890" y="1288475"/>
          <a:ext cx="8860223" cy="471235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138339"/>
                <a:gridCol w="1430471"/>
                <a:gridCol w="1430471"/>
                <a:gridCol w="1430471"/>
                <a:gridCol w="1430471"/>
              </a:tblGrid>
              <a:tr h="7853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1</a:t>
                      </a:r>
                      <a:b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13)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18)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18)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= 20)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 age, y (range)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 (49-74)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(46-77)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(54-81)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(43-78)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Male, 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ECOG PS 0/1, %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54/46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33/67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44/56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35/65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 time since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y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Measurable disease, 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SPEP/UPEP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sFLC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 to last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 indent="2317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Relapsed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696">
                <a:tc>
                  <a:txBody>
                    <a:bodyPr/>
                    <a:lstStyle/>
                    <a:p>
                      <a:pPr marL="0" marR="0" indent="2317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Relapsed and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refractory*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629" y="6028539"/>
            <a:ext cx="8994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*Refractory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either no response or progression on or within 60 days of the completion of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therapy. 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6" name="Rectangle 5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66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824212781"/>
              </p:ext>
            </p:extLst>
          </p:nvPr>
        </p:nvGraphicFramePr>
        <p:xfrm>
          <a:off x="592850" y="1505176"/>
          <a:ext cx="8167971" cy="299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-1242"/>
            <a:ext cx="8045356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Prior Treatment Exposure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1773"/>
              </p:ext>
            </p:extLst>
          </p:nvPr>
        </p:nvGraphicFramePr>
        <p:xfrm>
          <a:off x="88900" y="4632249"/>
          <a:ext cx="8589169" cy="11874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9200"/>
                <a:gridCol w="970221"/>
                <a:gridCol w="489098"/>
                <a:gridCol w="1960156"/>
                <a:gridCol w="1958975"/>
                <a:gridCol w="1991519"/>
              </a:tblGrid>
              <a:tr h="6811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prior</a:t>
                      </a:r>
                      <a:b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(range)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(2-11)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(2-14)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(2-7)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33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SCT, 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368582" y="17019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Cohort 1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17124" y="169349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Cohort 2</a:t>
            </a:r>
            <a:endParaRPr 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4744" y="16771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Cohort 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34173" y="16826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Cohort 4</a:t>
            </a:r>
            <a:endParaRPr 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40263" y="2658096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Patients, %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8850671">
            <a:off x="3606766" y="4126543"/>
            <a:ext cx="593432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POM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8850671">
            <a:off x="4237298" y="4090827"/>
            <a:ext cx="532518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CFZ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8850671">
            <a:off x="5579550" y="4124162"/>
            <a:ext cx="593432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POM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8850671">
            <a:off x="6210082" y="4088446"/>
            <a:ext cx="532518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CFZ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 rot="18850671">
            <a:off x="7548050" y="4124162"/>
            <a:ext cx="593432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POM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rot="18850671">
            <a:off x="8178582" y="4088446"/>
            <a:ext cx="532518" cy="215444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tIns="0" bIns="0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CFZ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73346" y="1724984"/>
            <a:ext cx="6343440" cy="4426434"/>
            <a:chOff x="2616453" y="1985736"/>
            <a:chExt cx="6362447" cy="4709602"/>
          </a:xfrm>
        </p:grpSpPr>
        <p:sp useBgFill="1">
          <p:nvSpPr>
            <p:cNvPr id="23" name="Rectangle 22"/>
            <p:cNvSpPr/>
            <p:nvPr/>
          </p:nvSpPr>
          <p:spPr bwMode="auto">
            <a:xfrm>
              <a:off x="6740951" y="1985736"/>
              <a:ext cx="2237949" cy="4709602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 useBgFill="1">
          <p:nvSpPr>
            <p:cNvPr id="24" name="Rectangle 23"/>
            <p:cNvSpPr/>
            <p:nvPr/>
          </p:nvSpPr>
          <p:spPr bwMode="auto">
            <a:xfrm>
              <a:off x="4675087" y="2035730"/>
              <a:ext cx="2237949" cy="435666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 useBgFill="1">
          <p:nvSpPr>
            <p:cNvPr id="25" name="Rectangle 24"/>
            <p:cNvSpPr/>
            <p:nvPr/>
          </p:nvSpPr>
          <p:spPr bwMode="auto">
            <a:xfrm>
              <a:off x="2616453" y="2044699"/>
              <a:ext cx="2237949" cy="4356669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 useBgFill="1">
        <p:nvSpPr>
          <p:cNvPr id="26" name="Rectangle 25"/>
          <p:cNvSpPr/>
          <p:nvPr/>
        </p:nvSpPr>
        <p:spPr bwMode="auto">
          <a:xfrm>
            <a:off x="4825826" y="1758113"/>
            <a:ext cx="1228606" cy="56944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7" name="Rectangle 26"/>
          <p:cNvSpPr/>
          <p:nvPr/>
        </p:nvSpPr>
        <p:spPr bwMode="auto">
          <a:xfrm>
            <a:off x="0" y="6631994"/>
            <a:ext cx="2437745" cy="19829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234" y="6442368"/>
            <a:ext cx="83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Vij</a:t>
            </a:r>
            <a:r>
              <a:rPr lang="en-US" sz="1200" b="1" dirty="0" smtClean="0"/>
              <a:t> R, et al. </a:t>
            </a:r>
            <a:r>
              <a:rPr lang="en-US" sz="1200" b="1" i="1" dirty="0" smtClean="0"/>
              <a:t>Blood. </a:t>
            </a:r>
            <a:r>
              <a:rPr lang="en-US" sz="1200" b="1" dirty="0" smtClean="0"/>
              <a:t>2014;124: Abstract 31.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310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&quot;/&gt;&lt;property id=&quot;20307&quot; value=&quot;1165&quot;/&gt;&lt;/object&gt;&lt;object type=&quot;3&quot; unique_id=&quot;10006&quot;&gt;&lt;property id=&quot;20148&quot; value=&quot;5&quot;/&gt;&lt;property id=&quot;20300&quot; value=&quot;Slide 2&quot;/&gt;&lt;property id=&quot;20307&quot; value=&quot;1116&quot;/&gt;&lt;/object&gt;&lt;object type=&quot;3&quot; unique_id=&quot;10007&quot;&gt;&lt;property id=&quot;20148&quot; value=&quot;5&quot;/&gt;&lt;property id=&quot;20300&quot; value=&quot;Slide 3&quot;/&gt;&lt;property id=&quot;20307&quot; value=&quot;1117&quot;/&gt;&lt;/object&gt;&lt;object type=&quot;3&quot; unique_id=&quot;10016&quot;&gt;&lt;property id=&quot;20148&quot; value=&quot;5&quot;/&gt;&lt;property id=&quot;20300&quot; value=&quot;Slide 4&quot;/&gt;&lt;property id=&quot;20307&quot; value=&quot;1158&quot;/&gt;&lt;/object&gt;&lt;object type=&quot;3&quot; unique_id=&quot;10232&quot;&gt;&lt;property id=&quot;20148&quot; value=&quot;5&quot;/&gt;&lt;property id=&quot;20300&quot; value=&quot;Slide 5&quot;/&gt;&lt;property id=&quot;20307&quot; value=&quot;1166&quot;/&gt;&lt;/object&gt;&lt;/object&gt;&lt;/object&gt;&lt;/database&gt;"/>
  <p:tag name="SECTOMILLISECCONVERTED" val="1"/>
  <p:tag name="ISPRING_RESOURCE_PATHS_HASH_PRESENTER" val="bb56cd42161653c21b5138a59dd2d3c60bd6535"/>
</p:tagLst>
</file>

<file path=ppt/theme/theme1.xml><?xml version="1.0" encoding="utf-8"?>
<a:theme xmlns:a="http://schemas.openxmlformats.org/drawingml/2006/main" name="ibrutinib-oral-template">
  <a:themeElements>
    <a:clrScheme name="Clinical Trials">
      <a:dk1>
        <a:srgbClr val="336699"/>
      </a:dk1>
      <a:lt1>
        <a:srgbClr val="FFFFFF"/>
      </a:lt1>
      <a:dk2>
        <a:srgbClr val="FFB652"/>
      </a:dk2>
      <a:lt2>
        <a:srgbClr val="94420E"/>
      </a:lt2>
      <a:accent1>
        <a:srgbClr val="7E99AA"/>
      </a:accent1>
      <a:accent2>
        <a:srgbClr val="0098AA"/>
      </a:accent2>
      <a:accent3>
        <a:srgbClr val="006784"/>
      </a:accent3>
      <a:accent4>
        <a:srgbClr val="FFB652"/>
      </a:accent4>
      <a:accent5>
        <a:srgbClr val="94420E"/>
      </a:accent5>
      <a:accent6>
        <a:srgbClr val="7E99AA"/>
      </a:accent6>
      <a:hlink>
        <a:srgbClr val="94420E"/>
      </a:hlink>
      <a:folHlink>
        <a:srgbClr val="FFB6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sulin IDEAS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ulin IDEAS template 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F3B63"/>
        </a:accent1>
        <a:accent2>
          <a:srgbClr val="3B528F"/>
        </a:accent2>
        <a:accent3>
          <a:srgbClr val="FFFFFF"/>
        </a:accent3>
        <a:accent4>
          <a:srgbClr val="000000"/>
        </a:accent4>
        <a:accent5>
          <a:srgbClr val="C6AFB7"/>
        </a:accent5>
        <a:accent6>
          <a:srgbClr val="354981"/>
        </a:accent6>
        <a:hlink>
          <a:srgbClr val="7B913B"/>
        </a:hlink>
        <a:folHlink>
          <a:srgbClr val="B68A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D5F8C"/>
        </a:accent1>
        <a:accent2>
          <a:srgbClr val="6C83C2"/>
        </a:accent2>
        <a:accent3>
          <a:srgbClr val="FFFFFF"/>
        </a:accent3>
        <a:accent4>
          <a:srgbClr val="000000"/>
        </a:accent4>
        <a:accent5>
          <a:srgbClr val="DBB6C5"/>
        </a:accent5>
        <a:accent6>
          <a:srgbClr val="6176B0"/>
        </a:accent6>
        <a:hlink>
          <a:srgbClr val="94AF47"/>
        </a:hlink>
        <a:folHlink>
          <a:srgbClr val="CBA1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95A5D3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8795BF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ulin IDEAS template 1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E88A9"/>
        </a:accent1>
        <a:accent2>
          <a:srgbClr val="ADBADD"/>
        </a:accent2>
        <a:accent3>
          <a:srgbClr val="FFFFFF"/>
        </a:accent3>
        <a:accent4>
          <a:srgbClr val="000000"/>
        </a:accent4>
        <a:accent5>
          <a:srgbClr val="E3C3D1"/>
        </a:accent5>
        <a:accent6>
          <a:srgbClr val="9CA8C8"/>
        </a:accent6>
        <a:hlink>
          <a:srgbClr val="FFFF99"/>
        </a:hlink>
        <a:folHlink>
          <a:srgbClr val="DFC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7023</TotalTime>
  <Words>2208</Words>
  <Application>Microsoft Office PowerPoint</Application>
  <PresentationFormat>On-screen Show (4:3)</PresentationFormat>
  <Paragraphs>537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ibrutinib-oral-template</vt:lpstr>
      <vt:lpstr>Ibrutinib, Single Agent or in Combination With Dexamethasone, in Patients With Relapsed or Relapsed/Refractory Multiple Myeloma (MM): Preliminary Phase 2 Results</vt:lpstr>
      <vt:lpstr>Introduction</vt:lpstr>
      <vt:lpstr>BTK Expression in MM Plasma Cells</vt:lpstr>
      <vt:lpstr>Impact of BTK Inhibition on Bone</vt:lpstr>
      <vt:lpstr>Effect of BTK Inhibition in the MM Microenvironment </vt:lpstr>
      <vt:lpstr>PCYC-1111 Study Design</vt:lpstr>
      <vt:lpstr>Key Eligibility Criteria</vt:lpstr>
      <vt:lpstr>Patient Characteristics</vt:lpstr>
      <vt:lpstr>Prior Treatment Exposure</vt:lpstr>
      <vt:lpstr>Prior Treatment Exposure</vt:lpstr>
      <vt:lpstr>Overall Response</vt:lpstr>
      <vt:lpstr>Progression-Free Survival</vt:lpstr>
      <vt:lpstr>Progression-Free Survival</vt:lpstr>
      <vt:lpstr>Progression-Free Survival</vt:lpstr>
      <vt:lpstr>Progression Free Survival</vt:lpstr>
      <vt:lpstr>Cohort 4: Efficacy Summary</vt:lpstr>
      <vt:lpstr>Safety Summary</vt:lpstr>
      <vt:lpstr>Hematologic Adverse Events</vt:lpstr>
      <vt:lpstr>Nonhematologic Adverse Events (&gt;20%)</vt:lpstr>
      <vt:lpstr>Patient Disposition</vt:lpstr>
      <vt:lpstr>Conclusions</vt:lpstr>
      <vt:lpstr>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pcommike</dc:creator>
  <cp:lastModifiedBy>Heather Tomlinson</cp:lastModifiedBy>
  <cp:revision>578</cp:revision>
  <cp:lastPrinted>2001-05-06T15:51:09Z</cp:lastPrinted>
  <dcterms:created xsi:type="dcterms:W3CDTF">2013-06-27T16:23:25Z</dcterms:created>
  <dcterms:modified xsi:type="dcterms:W3CDTF">2014-12-07T19:20:03Z</dcterms:modified>
</cp:coreProperties>
</file>