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89" r:id="rId4"/>
    <p:sldId id="324" r:id="rId5"/>
    <p:sldId id="267" r:id="rId6"/>
    <p:sldId id="302" r:id="rId7"/>
    <p:sldId id="337" r:id="rId8"/>
    <p:sldId id="303" r:id="rId9"/>
    <p:sldId id="323" r:id="rId10"/>
    <p:sldId id="305" r:id="rId11"/>
    <p:sldId id="338" r:id="rId12"/>
    <p:sldId id="339" r:id="rId13"/>
    <p:sldId id="334" r:id="rId14"/>
    <p:sldId id="325" r:id="rId15"/>
    <p:sldId id="320" r:id="rId16"/>
    <p:sldId id="335" r:id="rId17"/>
    <p:sldId id="317" r:id="rId18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732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orient="horz" pos="164">
          <p15:clr>
            <a:srgbClr val="A4A3A4"/>
          </p15:clr>
        </p15:guide>
        <p15:guide id="6" pos="2880">
          <p15:clr>
            <a:srgbClr val="A4A3A4"/>
          </p15:clr>
        </p15:guide>
        <p15:guide id="7" pos="295">
          <p15:clr>
            <a:srgbClr val="A4A3A4"/>
          </p15:clr>
        </p15:guide>
        <p15:guide id="8" pos="5465">
          <p15:clr>
            <a:srgbClr val="A4A3A4"/>
          </p15:clr>
        </p15:guide>
        <p15:guide id="9" pos="799">
          <p15:clr>
            <a:srgbClr val="A4A3A4"/>
          </p15:clr>
        </p15:guide>
        <p15:guide id="10" pos="979">
          <p15:clr>
            <a:srgbClr val="A4A3A4"/>
          </p15:clr>
        </p15:guide>
        <p15:guide id="11" pos="108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  <p15:guide id="3" pos="567">
          <p15:clr>
            <a:srgbClr val="A4A3A4"/>
          </p15:clr>
        </p15:guide>
        <p15:guide id="4" pos="371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E" initials="JE" lastIdx="9" clrIdx="0"/>
  <p:cmAuthor id="1" name="dberg" initials="d" lastIdx="4" clrIdx="1"/>
  <p:cmAuthor id="2" name="Jianchang" initials="JL" lastIdx="4" clrIdx="2"/>
  <p:cmAuthor id="3" name="hill_s" initials="h" lastIdx="1" clrIdx="3"/>
  <p:cmAuthor id="4" name="Shaji Kumar" initials="" lastIdx="9" clrIdx="4"/>
  <p:cmAuthor id="5" name="Jan Blom " initials="JB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09828"/>
    <a:srgbClr val="F5C687"/>
    <a:srgbClr val="E67A7A"/>
    <a:srgbClr val="3333CC"/>
    <a:srgbClr val="CC3300"/>
    <a:srgbClr val="339933"/>
    <a:srgbClr val="FF00FF"/>
    <a:srgbClr val="FF6600"/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440" autoAdjust="0"/>
    <p:restoredTop sz="87912" autoAdjust="0"/>
  </p:normalViewPr>
  <p:slideViewPr>
    <p:cSldViewPr snapToGrid="0">
      <p:cViewPr>
        <p:scale>
          <a:sx n="84" d="100"/>
          <a:sy n="84" d="100"/>
        </p:scale>
        <p:origin x="-3126" y="-798"/>
      </p:cViewPr>
      <p:guideLst>
        <p:guide orient="horz" pos="2151"/>
        <p:guide orient="horz" pos="531"/>
        <p:guide orient="horz" pos="4156"/>
        <p:guide orient="horz" pos="1026"/>
        <p:guide orient="horz" pos="621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4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08" y="-72"/>
      </p:cViewPr>
      <p:guideLst>
        <p:guide orient="horz" pos="3128"/>
        <p:guide pos="2142"/>
        <p:guide pos="567"/>
        <p:guide pos="37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Best response overall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Best response overall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Best response overall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VGPR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Best response overall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nCR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Best response overall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Best response overall 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sCR</c:v>
                </c:pt>
              </c:strCache>
            </c:strRef>
          </c:tx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Best response overall 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overlap val="100"/>
        <c:axId val="122925824"/>
        <c:axId val="122927360"/>
      </c:barChart>
      <c:catAx>
        <c:axId val="122925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28575" cap="sq">
            <a:miter lim="800000"/>
          </a:ln>
        </c:spPr>
        <c:crossAx val="122927360"/>
        <c:crosses val="autoZero"/>
        <c:auto val="1"/>
        <c:lblAlgn val="ctr"/>
        <c:lblOffset val="100"/>
        <c:noMultiLvlLbl val="0"/>
      </c:catAx>
      <c:valAx>
        <c:axId val="1229273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 w="28575" cap="sq">
            <a:miter lim="800000"/>
          </a:ln>
        </c:spPr>
        <c:crossAx val="122925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Best response to induction </c:v>
                </c:pt>
                <c:pt idx="1">
                  <c:v>Best response overall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MR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Best response to induction </c:v>
                </c:pt>
                <c:pt idx="1">
                  <c:v>Best response overall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Best response to induction </c:v>
                </c:pt>
                <c:pt idx="1">
                  <c:v>Best response overall 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29</c:v>
                </c:pt>
                <c:pt idx="1">
                  <c:v>29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VGPR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Best response to induction </c:v>
                </c:pt>
                <c:pt idx="1">
                  <c:v>Best response overall 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48</c:v>
                </c:pt>
                <c:pt idx="1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nCR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Best response to induction </c:v>
                </c:pt>
                <c:pt idx="1">
                  <c:v>Best response overall 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Best response to induction </c:v>
                </c:pt>
                <c:pt idx="1">
                  <c:v>Best response overall 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19</c:v>
                </c:pt>
                <c:pt idx="1">
                  <c:v>33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sCR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Best response to induction </c:v>
                </c:pt>
                <c:pt idx="1">
                  <c:v>Best response overall 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5</c:v>
                </c:pt>
                <c:pt idx="1">
                  <c:v>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1"/>
        <c:overlap val="100"/>
        <c:axId val="15745792"/>
        <c:axId val="15747328"/>
      </c:barChart>
      <c:catAx>
        <c:axId val="15745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28575" cap="sq">
            <a:miter lim="800000"/>
          </a:ln>
        </c:spPr>
        <c:crossAx val="15747328"/>
        <c:crosses val="autoZero"/>
        <c:auto val="1"/>
        <c:lblAlgn val="ctr"/>
        <c:lblOffset val="100"/>
        <c:noMultiLvlLbl val="0"/>
      </c:catAx>
      <c:valAx>
        <c:axId val="157473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 w="28575" cap="sq">
            <a:miter lim="800000"/>
          </a:ln>
        </c:spPr>
        <c:crossAx val="15745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302328116802022"/>
          <c:y val="0.26375248759214337"/>
          <c:w val="9.2340829602720109E-2"/>
          <c:h val="0.4219862159721588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During maintenance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Sheet1!$A$2:$A$19</c:f>
              <c:strCache>
                <c:ptCount val="18"/>
                <c:pt idx="0">
                  <c:v>Headache</c:v>
                </c:pt>
                <c:pt idx="1">
                  <c:v>Pain in extremity</c:v>
                </c:pt>
                <c:pt idx="2">
                  <c:v>Hypokalemia</c:v>
                </c:pt>
                <c:pt idx="3">
                  <c:v>Thrombocytopenia</c:v>
                </c:pt>
                <c:pt idx="4">
                  <c:v>Anemia</c:v>
                </c:pt>
                <c:pt idx="5">
                  <c:v>Muscle spasms</c:v>
                </c:pt>
                <c:pt idx="6">
                  <c:v>Malaise</c:v>
                </c:pt>
                <c:pt idx="7">
                  <c:v>Abdominal distension</c:v>
                </c:pt>
                <c:pt idx="8">
                  <c:v>Dysgeusia</c:v>
                </c:pt>
                <c:pt idx="9">
                  <c:v>Vomiting</c:v>
                </c:pt>
                <c:pt idx="10">
                  <c:v>Insomnia</c:v>
                </c:pt>
                <c:pt idx="11">
                  <c:v>Constipation</c:v>
                </c:pt>
                <c:pt idx="12">
                  <c:v>Peripheral neuropathies NEC</c:v>
                </c:pt>
                <c:pt idx="13">
                  <c:v>Nausea</c:v>
                </c:pt>
                <c:pt idx="14">
                  <c:v>Fatigue</c:v>
                </c:pt>
                <c:pt idx="15">
                  <c:v>Diarrhea</c:v>
                </c:pt>
                <c:pt idx="16">
                  <c:v>Skin and SC tissue disorders</c:v>
                </c:pt>
                <c:pt idx="17">
                  <c:v>Any AE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10</c:v>
                </c:pt>
                <c:pt idx="1">
                  <c:v>14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  <c:pt idx="12">
                  <c:v>5</c:v>
                </c:pt>
                <c:pt idx="13">
                  <c:v>19</c:v>
                </c:pt>
                <c:pt idx="14">
                  <c:v>0</c:v>
                </c:pt>
                <c:pt idx="15">
                  <c:v>43</c:v>
                </c:pt>
                <c:pt idx="16">
                  <c:v>10</c:v>
                </c:pt>
                <c:pt idx="17">
                  <c:v>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During induction</c:v>
                </c:pt>
              </c:strCache>
            </c:strRef>
          </c:tx>
          <c:spPr>
            <a:solidFill>
              <a:srgbClr val="CC3300"/>
            </a:solidFill>
          </c:spPr>
          <c:invertIfNegative val="0"/>
          <c:cat>
            <c:strRef>
              <c:f>Sheet1!$A$2:$A$19</c:f>
              <c:strCache>
                <c:ptCount val="18"/>
                <c:pt idx="0">
                  <c:v>Headache</c:v>
                </c:pt>
                <c:pt idx="1">
                  <c:v>Pain in extremity</c:v>
                </c:pt>
                <c:pt idx="2">
                  <c:v>Hypokalemia</c:v>
                </c:pt>
                <c:pt idx="3">
                  <c:v>Thrombocytopenia</c:v>
                </c:pt>
                <c:pt idx="4">
                  <c:v>Anemia</c:v>
                </c:pt>
                <c:pt idx="5">
                  <c:v>Muscle spasms</c:v>
                </c:pt>
                <c:pt idx="6">
                  <c:v>Malaise</c:v>
                </c:pt>
                <c:pt idx="7">
                  <c:v>Abdominal distension</c:v>
                </c:pt>
                <c:pt idx="8">
                  <c:v>Dysgeusia</c:v>
                </c:pt>
                <c:pt idx="9">
                  <c:v>Vomiting</c:v>
                </c:pt>
                <c:pt idx="10">
                  <c:v>Insomnia</c:v>
                </c:pt>
                <c:pt idx="11">
                  <c:v>Constipation</c:v>
                </c:pt>
                <c:pt idx="12">
                  <c:v>Peripheral neuropathies NEC</c:v>
                </c:pt>
                <c:pt idx="13">
                  <c:v>Nausea</c:v>
                </c:pt>
                <c:pt idx="14">
                  <c:v>Fatigue</c:v>
                </c:pt>
                <c:pt idx="15">
                  <c:v>Diarrhea</c:v>
                </c:pt>
                <c:pt idx="16">
                  <c:v>Skin and SC tissue disorders</c:v>
                </c:pt>
                <c:pt idx="17">
                  <c:v>Any AE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19</c:v>
                </c:pt>
                <c:pt idx="4">
                  <c:v>14</c:v>
                </c:pt>
                <c:pt idx="5">
                  <c:v>24</c:v>
                </c:pt>
                <c:pt idx="6">
                  <c:v>19</c:v>
                </c:pt>
                <c:pt idx="7">
                  <c:v>24</c:v>
                </c:pt>
                <c:pt idx="8">
                  <c:v>29</c:v>
                </c:pt>
                <c:pt idx="9">
                  <c:v>33</c:v>
                </c:pt>
                <c:pt idx="10">
                  <c:v>33</c:v>
                </c:pt>
                <c:pt idx="11">
                  <c:v>43</c:v>
                </c:pt>
                <c:pt idx="12">
                  <c:v>48</c:v>
                </c:pt>
                <c:pt idx="13">
                  <c:v>48</c:v>
                </c:pt>
                <c:pt idx="14">
                  <c:v>71</c:v>
                </c:pt>
                <c:pt idx="15">
                  <c:v>52</c:v>
                </c:pt>
                <c:pt idx="16">
                  <c:v>71</c:v>
                </c:pt>
                <c:pt idx="17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cat>
            <c:strRef>
              <c:f>Sheet1!$A$2:$A$19</c:f>
              <c:strCache>
                <c:ptCount val="18"/>
                <c:pt idx="0">
                  <c:v>Headache</c:v>
                </c:pt>
                <c:pt idx="1">
                  <c:v>Pain in extremity</c:v>
                </c:pt>
                <c:pt idx="2">
                  <c:v>Hypokalemia</c:v>
                </c:pt>
                <c:pt idx="3">
                  <c:v>Thrombocytopenia</c:v>
                </c:pt>
                <c:pt idx="4">
                  <c:v>Anemia</c:v>
                </c:pt>
                <c:pt idx="5">
                  <c:v>Muscle spasms</c:v>
                </c:pt>
                <c:pt idx="6">
                  <c:v>Malaise</c:v>
                </c:pt>
                <c:pt idx="7">
                  <c:v>Abdominal distension</c:v>
                </c:pt>
                <c:pt idx="8">
                  <c:v>Dysgeusia</c:v>
                </c:pt>
                <c:pt idx="9">
                  <c:v>Vomiting</c:v>
                </c:pt>
                <c:pt idx="10">
                  <c:v>Insomnia</c:v>
                </c:pt>
                <c:pt idx="11">
                  <c:v>Constipation</c:v>
                </c:pt>
                <c:pt idx="12">
                  <c:v>Peripheral neuropathies NEC</c:v>
                </c:pt>
                <c:pt idx="13">
                  <c:v>Nausea</c:v>
                </c:pt>
                <c:pt idx="14">
                  <c:v>Fatigue</c:v>
                </c:pt>
                <c:pt idx="15">
                  <c:v>Diarrhea</c:v>
                </c:pt>
                <c:pt idx="16">
                  <c:v>Skin and SC tissue disorders</c:v>
                </c:pt>
                <c:pt idx="17">
                  <c:v>Any AE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10</c:v>
                </c:pt>
                <c:pt idx="1">
                  <c:v>14</c:v>
                </c:pt>
                <c:pt idx="2">
                  <c:v>14</c:v>
                </c:pt>
                <c:pt idx="3">
                  <c:v>19</c:v>
                </c:pt>
                <c:pt idx="4">
                  <c:v>19</c:v>
                </c:pt>
                <c:pt idx="5">
                  <c:v>24</c:v>
                </c:pt>
                <c:pt idx="6">
                  <c:v>24</c:v>
                </c:pt>
                <c:pt idx="7">
                  <c:v>24</c:v>
                </c:pt>
                <c:pt idx="8">
                  <c:v>29</c:v>
                </c:pt>
                <c:pt idx="9">
                  <c:v>33</c:v>
                </c:pt>
                <c:pt idx="10">
                  <c:v>38</c:v>
                </c:pt>
                <c:pt idx="11">
                  <c:v>43</c:v>
                </c:pt>
                <c:pt idx="12">
                  <c:v>48</c:v>
                </c:pt>
                <c:pt idx="13">
                  <c:v>57</c:v>
                </c:pt>
                <c:pt idx="14">
                  <c:v>71</c:v>
                </c:pt>
                <c:pt idx="15">
                  <c:v>71</c:v>
                </c:pt>
                <c:pt idx="16">
                  <c:v>76</c:v>
                </c:pt>
                <c:pt idx="17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axId val="15886592"/>
        <c:axId val="15888384"/>
      </c:barChart>
      <c:catAx>
        <c:axId val="158865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28575" cap="sq">
            <a:miter lim="800000"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5888384"/>
        <c:crosses val="autoZero"/>
        <c:auto val="1"/>
        <c:lblAlgn val="ctr"/>
        <c:lblOffset val="100"/>
        <c:tickLblSkip val="1"/>
        <c:noMultiLvlLbl val="0"/>
      </c:catAx>
      <c:valAx>
        <c:axId val="15888384"/>
        <c:scaling>
          <c:orientation val="minMax"/>
          <c:max val="100"/>
        </c:scaling>
        <c:delete val="0"/>
        <c:axPos val="b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GB" sz="1600" b="0" dirty="0" smtClean="0"/>
                  <a:t>Patients, %</a:t>
                </a:r>
                <a:endParaRPr lang="en-GB" sz="16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28575" cap="sq">
            <a:miter lim="800000"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5886592"/>
        <c:crosses val="autoZero"/>
        <c:crossBetween val="between"/>
      </c:valAx>
      <c:spPr>
        <a:noFill/>
        <a:ln w="25395">
          <a:noFill/>
        </a:ln>
      </c:spPr>
    </c:plotArea>
    <c:legend>
      <c:legendPos val="r"/>
      <c:layout>
        <c:manualLayout>
          <c:xMode val="edge"/>
          <c:yMode val="edge"/>
          <c:x val="0.74163641779363798"/>
          <c:y val="0.36949798512689036"/>
          <c:w val="0.25544163354621913"/>
          <c:h val="0.17705317325530773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During maintenance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Sheet1!$A$2:$A$16</c:f>
              <c:strCache>
                <c:ptCount val="15"/>
                <c:pt idx="0">
                  <c:v>Non-cardiac chest pain</c:v>
                </c:pt>
                <c:pt idx="1">
                  <c:v>Neutrophil count decreased</c:v>
                </c:pt>
                <c:pt idx="2">
                  <c:v>Lymphopenia</c:v>
                </c:pt>
                <c:pt idx="3">
                  <c:v>Intestinal perforation</c:v>
                </c:pt>
                <c:pt idx="4">
                  <c:v>GE reflux disease</c:v>
                </c:pt>
                <c:pt idx="5">
                  <c:v>Decreased appetite</c:v>
                </c:pt>
                <c:pt idx="6">
                  <c:v>Cataract</c:v>
                </c:pt>
                <c:pt idx="7">
                  <c:v>Anemia</c:v>
                </c:pt>
                <c:pt idx="8">
                  <c:v>Abdominal distension</c:v>
                </c:pt>
                <c:pt idx="9">
                  <c:v>Neutropenia</c:v>
                </c:pt>
                <c:pt idx="10">
                  <c:v>Hypophosphatemia</c:v>
                </c:pt>
                <c:pt idx="11">
                  <c:v>Hypokalemia</c:v>
                </c:pt>
                <c:pt idx="12">
                  <c:v>Thrombocytopenia</c:v>
                </c:pt>
                <c:pt idx="13">
                  <c:v>Skin and SC tissue disorders</c:v>
                </c:pt>
                <c:pt idx="14">
                  <c:v>Fatigue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  <c:pt idx="12">
                  <c:v>5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During induction</c:v>
                </c:pt>
              </c:strCache>
            </c:strRef>
          </c:tx>
          <c:spPr>
            <a:solidFill>
              <a:srgbClr val="CC3300"/>
            </a:solidFill>
          </c:spPr>
          <c:invertIfNegative val="0"/>
          <c:cat>
            <c:strRef>
              <c:f>Sheet1!$A$2:$A$16</c:f>
              <c:strCache>
                <c:ptCount val="15"/>
                <c:pt idx="0">
                  <c:v>Non-cardiac chest pain</c:v>
                </c:pt>
                <c:pt idx="1">
                  <c:v>Neutrophil count decreased</c:v>
                </c:pt>
                <c:pt idx="2">
                  <c:v>Lymphopenia</c:v>
                </c:pt>
                <c:pt idx="3">
                  <c:v>Intestinal perforation</c:v>
                </c:pt>
                <c:pt idx="4">
                  <c:v>GE reflux disease</c:v>
                </c:pt>
                <c:pt idx="5">
                  <c:v>Decreased appetite</c:v>
                </c:pt>
                <c:pt idx="6">
                  <c:v>Cataract</c:v>
                </c:pt>
                <c:pt idx="7">
                  <c:v>Anemia</c:v>
                </c:pt>
                <c:pt idx="8">
                  <c:v>Abdominal distension</c:v>
                </c:pt>
                <c:pt idx="9">
                  <c:v>Neutropenia</c:v>
                </c:pt>
                <c:pt idx="10">
                  <c:v>Hypophosphatemia</c:v>
                </c:pt>
                <c:pt idx="11">
                  <c:v>Hypokalemia</c:v>
                </c:pt>
                <c:pt idx="12">
                  <c:v>Thrombocytopenia</c:v>
                </c:pt>
                <c:pt idx="13">
                  <c:v>Skin and SC tissue disorders</c:v>
                </c:pt>
                <c:pt idx="14">
                  <c:v>Fatigue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0</c:v>
                </c:pt>
                <c:pt idx="7">
                  <c:v>5</c:v>
                </c:pt>
                <c:pt idx="8">
                  <c:v>5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19</c:v>
                </c:pt>
                <c:pt idx="14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cat>
            <c:strRef>
              <c:f>Sheet1!$A$2:$A$16</c:f>
              <c:strCache>
                <c:ptCount val="15"/>
                <c:pt idx="0">
                  <c:v>Non-cardiac chest pain</c:v>
                </c:pt>
                <c:pt idx="1">
                  <c:v>Neutrophil count decreased</c:v>
                </c:pt>
                <c:pt idx="2">
                  <c:v>Lymphopenia</c:v>
                </c:pt>
                <c:pt idx="3">
                  <c:v>Intestinal perforation</c:v>
                </c:pt>
                <c:pt idx="4">
                  <c:v>GE reflux disease</c:v>
                </c:pt>
                <c:pt idx="5">
                  <c:v>Decreased appetite</c:v>
                </c:pt>
                <c:pt idx="6">
                  <c:v>Cataract</c:v>
                </c:pt>
                <c:pt idx="7">
                  <c:v>Anemia</c:v>
                </c:pt>
                <c:pt idx="8">
                  <c:v>Abdominal distension</c:v>
                </c:pt>
                <c:pt idx="9">
                  <c:v>Neutropenia</c:v>
                </c:pt>
                <c:pt idx="10">
                  <c:v>Hypophosphatemia</c:v>
                </c:pt>
                <c:pt idx="11">
                  <c:v>Hypokalemia</c:v>
                </c:pt>
                <c:pt idx="12">
                  <c:v>Thrombocytopenia</c:v>
                </c:pt>
                <c:pt idx="13">
                  <c:v>Skin and SC tissue disorders</c:v>
                </c:pt>
                <c:pt idx="14">
                  <c:v>Fatigue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14</c:v>
                </c:pt>
                <c:pt idx="13">
                  <c:v>19</c:v>
                </c:pt>
                <c:pt idx="14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axId val="40771968"/>
        <c:axId val="40773504"/>
      </c:barChart>
      <c:catAx>
        <c:axId val="407719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28575" cap="sq">
            <a:miter lim="800000"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40773504"/>
        <c:crosses val="autoZero"/>
        <c:auto val="1"/>
        <c:lblAlgn val="ctr"/>
        <c:lblOffset val="100"/>
        <c:tickLblSkip val="1"/>
        <c:noMultiLvlLbl val="0"/>
      </c:catAx>
      <c:valAx>
        <c:axId val="40773504"/>
        <c:scaling>
          <c:orientation val="minMax"/>
          <c:max val="25"/>
        </c:scaling>
        <c:delete val="0"/>
        <c:axPos val="b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GB" sz="1600" b="0" dirty="0" smtClean="0"/>
                  <a:t>Patients, %</a:t>
                </a:r>
                <a:endParaRPr lang="en-GB" sz="16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28575" cap="sq">
            <a:solidFill>
              <a:schemeClr val="tx1">
                <a:tint val="75000"/>
                <a:shade val="95000"/>
                <a:satMod val="105000"/>
              </a:schemeClr>
            </a:solidFill>
            <a:miter lim="800000"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40771968"/>
        <c:crosses val="autoZero"/>
        <c:crossBetween val="between"/>
      </c:valAx>
      <c:spPr>
        <a:noFill/>
        <a:ln w="25395">
          <a:noFill/>
        </a:ln>
      </c:spPr>
    </c:plotArea>
    <c:legend>
      <c:legendPos val="r"/>
      <c:layout>
        <c:manualLayout>
          <c:xMode val="edge"/>
          <c:yMode val="edge"/>
          <c:x val="0.73700052856437837"/>
          <c:y val="0.3670888961768019"/>
          <c:w val="0.25544163354621913"/>
          <c:h val="0.17705317325530773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0.45169</cdr:x>
      <cdr:y>0.30719</cdr:y>
    </cdr:from>
    <cdr:to>
      <cdr:x>0.5122</cdr:x>
      <cdr:y>0.37519</cdr:y>
    </cdr:to>
    <cdr:sp macro="" textlink="">
      <cdr:nvSpPr>
        <cdr:cNvPr id="2" name="TextBox 19"/>
        <cdr:cNvSpPr txBox="1"/>
      </cdr:nvSpPr>
      <cdr:spPr>
        <a:xfrm xmlns:a="http://schemas.openxmlformats.org/drawingml/2006/main">
          <a:off x="3712219" y="1390327"/>
          <a:ext cx="49725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GB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9pPr>
        </a:lstStyle>
        <a:p xmlns:a="http://schemas.openxmlformats.org/drawingml/2006/main">
          <a:r>
            <a:rPr lang="en-GB" sz="1400" b="1" dirty="0" smtClean="0"/>
            <a:t>n=5</a:t>
          </a:r>
          <a:endParaRPr lang="en-GB" sz="1400" b="1" dirty="0"/>
        </a:p>
      </cdr:txBody>
    </cdr:sp>
  </cdr:relSizeAnchor>
  <cdr:relSizeAnchor xmlns:cdr="http://schemas.openxmlformats.org/drawingml/2006/chartDrawing">
    <cdr:from>
      <cdr:x>0.45169</cdr:x>
      <cdr:y>0.48141</cdr:y>
    </cdr:from>
    <cdr:to>
      <cdr:x>0.5122</cdr:x>
      <cdr:y>0.54941</cdr:y>
    </cdr:to>
    <cdr:sp macro="" textlink="">
      <cdr:nvSpPr>
        <cdr:cNvPr id="3" name="TextBox 19"/>
        <cdr:cNvSpPr txBox="1"/>
      </cdr:nvSpPr>
      <cdr:spPr>
        <a:xfrm xmlns:a="http://schemas.openxmlformats.org/drawingml/2006/main">
          <a:off x="3712219" y="2178831"/>
          <a:ext cx="49725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GB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9pPr>
        </a:lstStyle>
        <a:p xmlns:a="http://schemas.openxmlformats.org/drawingml/2006/main">
          <a:r>
            <a:rPr lang="en-GB" sz="1400" b="1" dirty="0" smtClean="0"/>
            <a:t>n=2</a:t>
          </a:r>
          <a:endParaRPr lang="en-GB" sz="14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BEB2A-B624-47B4-AD71-E64B6116D8A9}" type="datetimeFigureOut">
              <a:rPr lang="en-GB" smtClean="0"/>
              <a:pPr/>
              <a:t>11/12/2014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0A25-2189-4456-862B-F18273A7FE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956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B555C63-548A-4CCD-84F3-1BD5B0E0810C}" type="datetimeFigureOut">
              <a:rPr lang="en-GB"/>
              <a:pPr>
                <a:defRPr/>
              </a:pPr>
              <a:t>11/12/2014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1988" y="742950"/>
            <a:ext cx="5473700" cy="4105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064" y="4964114"/>
            <a:ext cx="4997550" cy="42194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01756DC-8E1E-473E-8BD9-705A6D1C2FD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63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36550" indent="-1587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1435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92150" indent="-17780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763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D781FD-0F6C-48B2-9AF6-566B237F5BE1}" type="slidenum">
              <a:rPr lang="en-GB" smtClean="0">
                <a:latin typeface="Arial" charset="0"/>
                <a:cs typeface="Arial" charset="0"/>
              </a:rPr>
              <a:pPr/>
              <a:t>1</a:t>
            </a:fld>
            <a:endParaRPr lang="en-GB" dirty="0" smtClean="0">
              <a:latin typeface="Arial" charset="0"/>
              <a:cs typeface="Arial" charset="0"/>
            </a:endParaRPr>
          </a:p>
        </p:txBody>
      </p:sp>
      <p:sp>
        <p:nvSpPr>
          <p:cNvPr id="28675" name="Slide Image Placeholder 9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63575" y="742950"/>
            <a:ext cx="5470525" cy="41036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Notes Placeholder 10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383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addition, a phase 3 trial of ixazomib versus placebo as maintenance following induction therapy and high-dose</a:t>
            </a:r>
            <a:r>
              <a:rPr lang="en-GB" baseline="0" dirty="0" smtClean="0"/>
              <a:t> therapy plus ASCT in patients with previously untreated MM is currently enrolling (NCT02181413)</a:t>
            </a:r>
          </a:p>
          <a:p>
            <a:r>
              <a:rPr lang="en-GB" baseline="0" dirty="0" smtClean="0"/>
              <a:t>A phase 2 trial of ixazomib-lenalidomide-dexamethasone as consolidation post-ASCT followed by ixazomib or lenalidomide maintenance is planned but not yet recruiting (NCT02253316)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756DC-8E1E-473E-8BD9-705A6D1C2FDB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99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A5069F-9812-44C6-BBC2-9BA75D5A53D5}" type="slidenum">
              <a:rPr lang="en-GB" smtClean="0">
                <a:latin typeface="Arial" charset="0"/>
                <a:cs typeface="Arial" charset="0"/>
              </a:rPr>
              <a:pPr/>
              <a:t>2</a:t>
            </a:fld>
            <a:endParaRPr lang="en-GB" dirty="0" smtClean="0">
              <a:latin typeface="Arial" charset="0"/>
              <a:cs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71513" y="742950"/>
            <a:ext cx="5454650" cy="4090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651" y="4964114"/>
            <a:ext cx="4981815" cy="421949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48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756DC-8E1E-473E-8BD9-705A6D1C2FD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92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756DC-8E1E-473E-8BD9-705A6D1C2FD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60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kern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756DC-8E1E-473E-8BD9-705A6D1C2FDB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91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sz="1600" kern="0" dirty="0" smtClean="0"/>
              <a:t>Responses were rapid and improved during treatment </a:t>
            </a:r>
          </a:p>
          <a:p>
            <a:pPr lvl="1">
              <a:spcAft>
                <a:spcPts val="300"/>
              </a:spcAft>
            </a:pPr>
            <a:r>
              <a:rPr lang="en-US" sz="1400" kern="0" dirty="0" smtClean="0"/>
              <a:t>Median time to first response (≥PR) was 0.99 mos (range 0.92–5.78)</a:t>
            </a:r>
          </a:p>
          <a:p>
            <a:pPr lvl="1">
              <a:spcAft>
                <a:spcPts val="300"/>
              </a:spcAft>
            </a:pPr>
            <a:r>
              <a:rPr lang="en-US" sz="1400" kern="0" dirty="0" smtClean="0"/>
              <a:t>Median time to best response was 7.46 mos (range 1.02–24.74)</a:t>
            </a:r>
          </a:p>
          <a:p>
            <a:pPr lvl="0">
              <a:spcAft>
                <a:spcPts val="300"/>
              </a:spcAft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data cut-off, 14 (67%) patients had a duration of response of ≥18 months, including 9 (43%) with a duration of response of ≥2 years</a:t>
            </a:r>
            <a:endParaRPr lang="en-US" sz="1400" kern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756DC-8E1E-473E-8BD9-705A6D1C2FDB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48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2400" dirty="0" smtClean="0"/>
              <a:t>NEC, not elsewhere classified –</a:t>
            </a:r>
            <a:r>
              <a:rPr lang="en-GB" sz="2400" baseline="0" dirty="0" smtClean="0"/>
              <a:t> high-level term including preferred terms of neuropathy peripheral, peripheral sensory neuropathy, peripheral motor neuropathy</a:t>
            </a:r>
          </a:p>
          <a:p>
            <a:r>
              <a:rPr lang="en-US" sz="2400" dirty="0" smtClean="0"/>
              <a:t>Overall, 10 (48%) of the 21 patients who received ixazomib maintenance reported drug-related PN at any time during treatment</a:t>
            </a:r>
          </a:p>
          <a:p>
            <a:pPr lvl="1"/>
            <a:r>
              <a:rPr lang="en-US" sz="2200" dirty="0" smtClean="0"/>
              <a:t>Only 1 (5%) patient had a new-onset event of PN during the maintenance phase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756DC-8E1E-473E-8BD9-705A6D1C2FDB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85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 grade 3 or 4 PN was reported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756DC-8E1E-473E-8BD9-705A6D1C2FDB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2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/>
              <a:t>A total of 4 (19%) patients required study drug dose reductions due to PN, including 3 (14%) during induction and 1 (5%) during maintenance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756DC-8E1E-473E-8BD9-705A6D1C2FDB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8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24608"/>
            <a:ext cx="8207375" cy="1600200"/>
          </a:xfrm>
        </p:spPr>
        <p:txBody>
          <a:bodyPr anchor="b"/>
          <a:lstStyle>
            <a:lvl1pPr>
              <a:defRPr sz="2800" cap="none" baseline="0">
                <a:solidFill>
                  <a:srgbClr val="F09828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01008"/>
            <a:ext cx="8207374" cy="1296144"/>
          </a:xfrm>
        </p:spPr>
        <p:txBody>
          <a:bodyPr anchor="t"/>
          <a:lstStyle>
            <a:lvl1pPr marL="0" indent="0" algn="ctr">
              <a:buFont typeface="Wingdings 3" pitchFamily="18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735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24608"/>
            <a:ext cx="8207375" cy="1600200"/>
          </a:xfrm>
        </p:spPr>
        <p:txBody>
          <a:bodyPr/>
          <a:lstStyle>
            <a:lvl1pPr>
              <a:defRPr sz="2800" cap="none" baseline="0"/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01008"/>
            <a:ext cx="8207374" cy="1296144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70"/>
            <a:ext cx="821848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525963"/>
          </a:xfrm>
        </p:spPr>
        <p:txBody>
          <a:bodyPr/>
          <a:lstStyle>
            <a:lvl1pPr marL="476250" indent="-476250">
              <a:buClr>
                <a:schemeClr val="tx1"/>
              </a:buClr>
              <a:buSzPct val="100000"/>
              <a:buFont typeface="+mj-lt"/>
              <a:buAutoNum type="arabicPeriod"/>
              <a:defRPr/>
            </a:lvl1pPr>
            <a:lvl2pPr marL="912813" indent="-417513">
              <a:buFont typeface="+mj-lt"/>
              <a:buAutoNum type="alphaLcPeriod"/>
              <a:defRPr/>
            </a:lvl2pPr>
            <a:lvl3pPr marL="1314450" indent="-400050">
              <a:buFont typeface="+mj-lt"/>
              <a:buAutoNum type="arabicPeriod"/>
              <a:defRPr/>
            </a:lvl3pPr>
            <a:lvl4pPr marL="1663700" indent="-368300">
              <a:buFont typeface="+mj-lt"/>
              <a:buAutoNum type="alphaLcPeriod"/>
              <a:defRPr/>
            </a:lvl4pPr>
            <a:lvl5pPr marL="2019300" indent="-333375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22" y="6090444"/>
            <a:ext cx="4112177" cy="541338"/>
          </a:xfrm>
        </p:spPr>
        <p:txBody>
          <a:bodyPr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0" y="6090444"/>
            <a:ext cx="4112433" cy="541338"/>
          </a:xfrm>
        </p:spPr>
        <p:txBody>
          <a:bodyPr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525963"/>
          </a:xfrm>
        </p:spPr>
        <p:txBody>
          <a:bodyPr/>
          <a:lstStyle>
            <a:lvl1pPr marL="0" indent="0">
              <a:buClr>
                <a:schemeClr val="accent2"/>
              </a:buClr>
              <a:buFont typeface="Wingdings 3" pitchFamily="18" charset="2"/>
              <a:buNone/>
              <a:defRPr baseline="0">
                <a:solidFill>
                  <a:schemeClr val="accent3"/>
                </a:solidFill>
              </a:defRPr>
            </a:lvl1pPr>
            <a:lvl2pPr marL="355600" indent="-355600">
              <a:buClr>
                <a:schemeClr val="accent5"/>
              </a:buClr>
              <a:buSzPct val="75000"/>
              <a:buFont typeface="Wingdings 3" pitchFamily="18" charset="2"/>
              <a:buChar char="u"/>
              <a:defRPr/>
            </a:lvl2pPr>
            <a:lvl3pPr marL="654050" indent="-282575">
              <a:buFont typeface="Arial" pitchFamily="34" charset="0"/>
              <a:buChar char="–"/>
              <a:defRPr/>
            </a:lvl3pPr>
            <a:lvl4pPr marL="1023938" indent="-347663">
              <a:buFont typeface="Arial" pitchFamily="34" charset="0"/>
              <a:buChar char="•"/>
              <a:defRPr baseline="0"/>
            </a:lvl4pPr>
            <a:lvl5pPr marL="1339850" indent="-301625"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22" y="6090444"/>
            <a:ext cx="4112177" cy="541338"/>
          </a:xfrm>
        </p:spPr>
        <p:txBody>
          <a:bodyPr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0" y="6090444"/>
            <a:ext cx="4112433" cy="541338"/>
          </a:xfrm>
        </p:spPr>
        <p:txBody>
          <a:bodyPr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835150" y="6524625"/>
            <a:ext cx="4537075" cy="312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00" dirty="0">
                <a:solidFill>
                  <a:srgbClr val="7F7F7F"/>
                </a:solidFill>
                <a:latin typeface="+mn-lt"/>
                <a:cs typeface="+mn-cs"/>
              </a:rPr>
              <a:t>Confidential and Proprietary Business Information.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rgbClr val="7F7F7F"/>
              </a:solidFill>
              <a:latin typeface="+mn-lt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25400" y="6524625"/>
            <a:ext cx="442913" cy="19685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BE3FFC03-EBAB-4E25-8444-F18ED2A97F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22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0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7544" y="1556792"/>
            <a:ext cx="8208144" cy="215954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7544" y="3860800"/>
            <a:ext cx="8208144" cy="2160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02076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20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470"/>
            <a:ext cx="8218488" cy="1020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84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6" r:id="rId2"/>
    <p:sldLayoutId id="2147483671" r:id="rId3"/>
    <p:sldLayoutId id="2147483672" r:id="rId4"/>
    <p:sldLayoutId id="2147483673" r:id="rId5"/>
    <p:sldLayoutId id="2147483674" r:id="rId6"/>
    <p:sldLayoutId id="2147483677" r:id="rId7"/>
    <p:sldLayoutId id="2147483679" r:id="rId8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cap="none">
          <a:solidFill>
            <a:srgbClr val="F0982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 b="1">
          <a:solidFill>
            <a:srgbClr val="FFFF0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 b="1">
          <a:solidFill>
            <a:srgbClr val="FFFF0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 b="1">
          <a:solidFill>
            <a:srgbClr val="FFFF0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 b="1">
          <a:solidFill>
            <a:srgbClr val="FFFF00"/>
          </a:solidFill>
          <a:latin typeface="Arial" pitchFamily="34" charset="0"/>
          <a:cs typeface="Arial" pitchFamily="34" charset="0"/>
        </a:defRPr>
      </a:lvl9pPr>
    </p:titleStyle>
    <p:bodyStyle>
      <a:lvl1pPr marL="377825" indent="-377825" algn="l" rtl="0" eaLnBrk="0" fontAlgn="base" hangingPunct="0">
        <a:spcBef>
          <a:spcPct val="0"/>
        </a:spcBef>
        <a:spcAft>
          <a:spcPts val="600"/>
        </a:spcAft>
        <a:buClr>
          <a:srgbClr val="F09828"/>
        </a:buClr>
        <a:buSzPct val="75000"/>
        <a:buFont typeface="Arial" panose="020B0604020202020204" pitchFamily="34" charset="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54063" indent="-355600" algn="l" rtl="0" eaLnBrk="0" fontAlgn="base" hangingPunct="0">
        <a:spcBef>
          <a:spcPct val="0"/>
        </a:spcBef>
        <a:spcAft>
          <a:spcPts val="600"/>
        </a:spcAft>
        <a:buClr>
          <a:srgbClr val="F09828"/>
        </a:buClr>
        <a:buChar char="–"/>
        <a:defRPr sz="2600" b="1">
          <a:solidFill>
            <a:schemeClr val="tx1"/>
          </a:solidFill>
          <a:latin typeface="+mn-lt"/>
          <a:cs typeface="+mn-cs"/>
        </a:defRPr>
      </a:lvl2pPr>
      <a:lvl3pPr marL="1044575" indent="-282575" algn="l" rtl="0" eaLnBrk="0" fontAlgn="base" hangingPunct="0">
        <a:spcBef>
          <a:spcPct val="0"/>
        </a:spcBef>
        <a:spcAft>
          <a:spcPts val="600"/>
        </a:spcAft>
        <a:buClr>
          <a:srgbClr val="F09828"/>
        </a:buClr>
        <a:buChar char="•"/>
        <a:defRPr sz="2400" b="1">
          <a:solidFill>
            <a:schemeClr val="tx1"/>
          </a:solidFill>
          <a:latin typeface="+mn-lt"/>
          <a:cs typeface="+mn-cs"/>
        </a:defRPr>
      </a:lvl3pPr>
      <a:lvl4pPr marL="1385888" indent="-341313" algn="l" rtl="0" eaLnBrk="0" fontAlgn="base" hangingPunct="0">
        <a:spcBef>
          <a:spcPct val="0"/>
        </a:spcBef>
        <a:spcAft>
          <a:spcPts val="600"/>
        </a:spcAft>
        <a:buClr>
          <a:srgbClr val="F09828"/>
        </a:buClr>
        <a:buChar char="–"/>
        <a:defRPr sz="2200" b="1">
          <a:solidFill>
            <a:schemeClr val="tx1"/>
          </a:solidFill>
          <a:latin typeface="+mn-lt"/>
          <a:cs typeface="+mn-cs"/>
        </a:defRPr>
      </a:lvl4pPr>
      <a:lvl5pPr marL="1673225" indent="-273050" algn="l" rtl="0" eaLnBrk="0" fontAlgn="base" hangingPunct="0">
        <a:spcBef>
          <a:spcPct val="0"/>
        </a:spcBef>
        <a:spcAft>
          <a:spcPts val="600"/>
        </a:spcAft>
        <a:buClr>
          <a:srgbClr val="F09828"/>
        </a:buClr>
        <a:buChar char="»"/>
        <a:defRPr sz="2000" b="1">
          <a:solidFill>
            <a:schemeClr val="tx1"/>
          </a:solidFill>
          <a:latin typeface="+mn-lt"/>
          <a:cs typeface="+mn-cs"/>
        </a:defRPr>
      </a:lvl5pPr>
      <a:lvl6pPr marL="33210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cs typeface="+mn-cs"/>
        </a:defRPr>
      </a:lvl6pPr>
      <a:lvl7pPr marL="37782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cs typeface="+mn-cs"/>
        </a:defRPr>
      </a:lvl7pPr>
      <a:lvl8pPr marL="42354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cs typeface="+mn-cs"/>
        </a:defRPr>
      </a:lvl8pPr>
      <a:lvl9pPr marL="46926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80581"/>
            <a:ext cx="8207375" cy="1600200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dirty="0" smtClean="0"/>
              <a:t>Long-Term </a:t>
            </a:r>
            <a:r>
              <a:rPr lang="en-US" dirty="0" err="1" smtClean="0"/>
              <a:t>Ixazomib</a:t>
            </a:r>
            <a:r>
              <a:rPr lang="en-US" dirty="0" smtClean="0"/>
              <a:t> Maintenance Is Tolerable and Improves Depth of Response Following </a:t>
            </a:r>
            <a:r>
              <a:rPr lang="en-US" dirty="0" err="1" smtClean="0"/>
              <a:t>Ixazomib</a:t>
            </a:r>
            <a:r>
              <a:rPr lang="en-US" dirty="0" smtClean="0"/>
              <a:t>-</a:t>
            </a:r>
            <a:r>
              <a:rPr lang="en-US" dirty="0" err="1" smtClean="0"/>
              <a:t>Lenalidomide</a:t>
            </a:r>
            <a:r>
              <a:rPr lang="en-US" dirty="0" smtClean="0"/>
              <a:t>-Dexamethasone Induction </a:t>
            </a:r>
            <a:r>
              <a:rPr lang="en-US" dirty="0"/>
              <a:t>in </a:t>
            </a:r>
            <a:r>
              <a:rPr lang="en-US" dirty="0" smtClean="0"/>
              <a:t>Patients With Previously Untreated Multiple Myeloma (MM): </a:t>
            </a:r>
            <a:r>
              <a:rPr lang="en-US" dirty="0"/>
              <a:t>Phase </a:t>
            </a:r>
            <a:r>
              <a:rPr lang="en-US" dirty="0" smtClean="0"/>
              <a:t>II Study Results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555292"/>
            <a:ext cx="8207374" cy="1296144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Kumar SK, </a:t>
            </a:r>
            <a:r>
              <a:rPr lang="en-US" sz="2000" b="1" dirty="0" err="1" smtClean="0"/>
              <a:t>Berdeja</a:t>
            </a:r>
            <a:r>
              <a:rPr lang="en-US" sz="2000" b="1" dirty="0" smtClean="0"/>
              <a:t> JG, </a:t>
            </a:r>
            <a:r>
              <a:rPr lang="en-US" sz="2000" b="1" dirty="0" err="1" smtClean="0"/>
              <a:t>Niesvizky</a:t>
            </a:r>
            <a:r>
              <a:rPr lang="en-US" sz="2000" b="1" dirty="0" smtClean="0"/>
              <a:t> R,</a:t>
            </a:r>
            <a:r>
              <a:rPr lang="en-US" sz="2000" b="1" dirty="0"/>
              <a:t> </a:t>
            </a:r>
            <a:r>
              <a:rPr lang="en-US" sz="2000" b="1" dirty="0" err="1" smtClean="0"/>
              <a:t>Lonial</a:t>
            </a:r>
            <a:r>
              <a:rPr lang="en-US" sz="2000" b="1" dirty="0" smtClean="0"/>
              <a:t> S, </a:t>
            </a:r>
            <a:r>
              <a:rPr lang="en-US" sz="2000" b="1" dirty="0" err="1" smtClean="0"/>
              <a:t>Laubach</a:t>
            </a:r>
            <a:r>
              <a:rPr lang="en-US" sz="2000" b="1" dirty="0" smtClean="0"/>
              <a:t> JP, </a:t>
            </a:r>
            <a:r>
              <a:rPr lang="en-US" sz="2000" b="1" dirty="0" err="1" smtClean="0"/>
              <a:t>Hamadani</a:t>
            </a:r>
            <a:r>
              <a:rPr lang="en-US" sz="2000" b="1" dirty="0" smtClean="0"/>
              <a:t> M, Stewart AK, </a:t>
            </a:r>
            <a:r>
              <a:rPr lang="en-US" sz="2000" b="1" dirty="0" err="1" smtClean="0"/>
              <a:t>Hari</a:t>
            </a:r>
            <a:r>
              <a:rPr lang="en-US" sz="2000" b="1" dirty="0" smtClean="0"/>
              <a:t> PN,</a:t>
            </a:r>
            <a:r>
              <a:rPr lang="en-US" sz="2000" b="1" dirty="0"/>
              <a:t> </a:t>
            </a:r>
            <a:r>
              <a:rPr lang="en-US" sz="2000" b="1" dirty="0" smtClean="0"/>
              <a:t>Roy V, </a:t>
            </a:r>
            <a:r>
              <a:rPr lang="en-US" sz="2000" b="1" dirty="0" err="1" smtClean="0"/>
              <a:t>Vescio</a:t>
            </a:r>
            <a:r>
              <a:rPr lang="en-US" sz="2000" b="1" dirty="0" smtClean="0"/>
              <a:t> R, Kaufman JL, Berg D, Liao E, Hui A-M, </a:t>
            </a:r>
            <a:r>
              <a:rPr lang="en-US" sz="2000" b="1" dirty="0" err="1" smtClean="0"/>
              <a:t>Rajkumar</a:t>
            </a:r>
            <a:r>
              <a:rPr lang="en-US" sz="2000" b="1" dirty="0" smtClean="0"/>
              <a:t> SV, Richardson PG  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557213" y="3707829"/>
            <a:ext cx="8131175" cy="58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#82</a:t>
            </a:r>
            <a:endParaRPr lang="en-US" sz="2800" b="1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exposure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527110"/>
              </p:ext>
            </p:extLst>
          </p:nvPr>
        </p:nvGraphicFramePr>
        <p:xfrm>
          <a:off x="457200" y="1135752"/>
          <a:ext cx="8219254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8936"/>
                <a:gridCol w="28803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At data cut-off (October 2, 2014)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7545" marR="97545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Patients receiving maintenance, n = 21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7545" marR="97545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Median cycles of ixazomib received, n (range)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   Total (including induction and maintenance cycles)</a:t>
                      </a:r>
                      <a:endParaRPr lang="en-US" sz="1600" b="1" dirty="0" smtClean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31 (15-35)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Maintenance cycles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19 (3-23)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Median treatment duration, months (range)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29.0</a:t>
                      </a:r>
                      <a:r>
                        <a:rPr lang="pt-BR" sz="1600" b="1" baseline="0" dirty="0" smtClean="0"/>
                        <a:t> </a:t>
                      </a:r>
                      <a:r>
                        <a:rPr lang="pt-BR" sz="1600" b="1" dirty="0" smtClean="0"/>
                        <a:t>(16.3-33.3)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baseline="0" dirty="0" smtClean="0"/>
                        <a:t>   </a:t>
                      </a:r>
                      <a:r>
                        <a:rPr lang="en-US" sz="1600" b="1" dirty="0" smtClean="0"/>
                        <a:t>Maintenance duration, months (range)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19.8 (2.3-22.9)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Mean relative</a:t>
                      </a:r>
                      <a:r>
                        <a:rPr lang="en-US" sz="1600" b="1" baseline="0" dirty="0" smtClean="0"/>
                        <a:t> dose intensity* of ixazomib overall / during induction / during maintenance, %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92 / 95 / 89.5</a:t>
                      </a:r>
                      <a:endParaRPr lang="en-GB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Patients remaining on ixazomib maintenance, n (%)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11 (52%)</a:t>
                      </a:r>
                      <a:endParaRPr lang="en-US" sz="1600" b="1" dirty="0"/>
                    </a:p>
                  </a:txBody>
                  <a:tcPr marL="97545" marR="975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*Dose taken/dose prescribed</a:t>
                      </a:r>
                      <a:endParaRPr lang="en-US" sz="1200" b="1" dirty="0"/>
                    </a:p>
                  </a:txBody>
                  <a:tcPr marL="97545" marR="9754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ontent Placeholder 14"/>
          <p:cNvSpPr txBox="1">
            <a:spLocks/>
          </p:cNvSpPr>
          <p:nvPr/>
        </p:nvSpPr>
        <p:spPr bwMode="auto">
          <a:xfrm>
            <a:off x="457200" y="4966746"/>
            <a:ext cx="821848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36000" bIns="36000" numCol="1" anchor="t" anchorCtr="0" compatLnSpc="1">
            <a:prstTxWarp prst="textNoShape">
              <a:avLst/>
            </a:prstTxWarp>
          </a:bodyPr>
          <a:lstStyle>
            <a:lvl1pPr marL="377825" indent="-3778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9970FE"/>
              </a:buClr>
              <a:buSzPct val="75000"/>
              <a:buFont typeface="Wingdings 3" pitchFamily="18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063" indent="-355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44575" indent="-282575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85888" indent="-341313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73225" indent="-27305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3321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6pPr>
            <a:lvl7pPr marL="3778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7pPr>
            <a:lvl8pPr marL="4235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8pPr>
            <a:lvl9pPr marL="4692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kern="0" dirty="0" smtClean="0"/>
              <a:t>Among the 29 patients in phase 2 who did not proceed to maintenance, median </a:t>
            </a:r>
            <a:r>
              <a:rPr lang="en-GB" sz="1600" b="1" kern="0" dirty="0" smtClean="0"/>
              <a:t>number of cycles of ixazomib received was 6 (1-12)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GB" sz="1400" b="1" kern="0" dirty="0" smtClean="0"/>
              <a:t>Median cycle of first stem cell mobilization (n = 14) was cycle 4 (3-9), and patients who received ASCT received a median of 6 (3-12) cycles of ixazomib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264"/>
            <a:ext cx="8218488" cy="1020762"/>
          </a:xfrm>
        </p:spPr>
        <p:txBody>
          <a:bodyPr/>
          <a:lstStyle/>
          <a:p>
            <a:r>
              <a:rPr lang="en-GB" dirty="0" smtClean="0"/>
              <a:t>Best Response to Treatment, </a:t>
            </a:r>
            <a:br>
              <a:rPr lang="en-GB" dirty="0" smtClean="0"/>
            </a:br>
            <a:r>
              <a:rPr lang="en-GB" dirty="0" smtClean="0"/>
              <a:t>All Patients (n = 49)*</a:t>
            </a:r>
            <a:endParaRPr lang="en-US" dirty="0"/>
          </a:p>
        </p:txBody>
      </p:sp>
      <p:graphicFrame>
        <p:nvGraphicFramePr>
          <p:cNvPr id="6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941623"/>
              </p:ext>
            </p:extLst>
          </p:nvPr>
        </p:nvGraphicFramePr>
        <p:xfrm>
          <a:off x="225189" y="1397004"/>
          <a:ext cx="3889611" cy="406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923617"/>
              </p:ext>
            </p:extLst>
          </p:nvPr>
        </p:nvGraphicFramePr>
        <p:xfrm>
          <a:off x="4142792" y="1538514"/>
          <a:ext cx="4907902" cy="3926086"/>
        </p:xfrm>
        <a:graphic>
          <a:graphicData uri="http://schemas.openxmlformats.org/drawingml/2006/table">
            <a:tbl>
              <a:tblPr firstRow="1" bandRow="1"/>
              <a:tblGrid>
                <a:gridCol w="2090057"/>
                <a:gridCol w="1313998"/>
                <a:gridCol w="1503847"/>
              </a:tblGrid>
              <a:tr h="187386">
                <a:tc rowSpan="2"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Best response, n (%)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All patients, </a:t>
                      </a:r>
                      <a:r>
                        <a:rPr lang="en-GB" sz="1400" b="1" baseline="0" dirty="0" smtClean="0">
                          <a:solidFill>
                            <a:schemeClr val="bg1"/>
                          </a:solidFill>
                        </a:rPr>
                        <a:t>n = 49*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en-GB" sz="1600" dirty="0"/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647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To induction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CR+VGPR+PR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44 (90)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44 (90)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   CR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11 (22)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17 (35)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      sCR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5 (10)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8 (16)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   VGPR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18 (37)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12 (24)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      nCR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2 (4)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4 (8)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   CR+VGPR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29 (59)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29 (59)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   PR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15 (31)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15 (31)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   MR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3 (6)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3 (6)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   SD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2 (4)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GB" sz="1400" b="1" dirty="0" smtClean="0"/>
                        <a:t>2 (4)</a:t>
                      </a:r>
                      <a:endParaRPr lang="en-GB" sz="14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484">
                <a:tc gridSpan="3"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GB" sz="1100" b="1" dirty="0" smtClean="0"/>
                        <a:t>*1 patient in phase 2 not response-evaluable</a:t>
                      </a:r>
                      <a:endParaRPr lang="en-GB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35903" y="5578477"/>
            <a:ext cx="8696130" cy="94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36000" bIns="36000" numCol="1" anchor="t" anchorCtr="0" compatLnSpc="1">
            <a:prstTxWarp prst="textNoShape">
              <a:avLst/>
            </a:prstTxWarp>
          </a:bodyPr>
          <a:lstStyle>
            <a:lvl1pPr marL="377825" indent="-3778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9970FE"/>
              </a:buClr>
              <a:buSzPct val="75000"/>
              <a:buFont typeface="Wingdings 3" pitchFamily="18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063" indent="-355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44575" indent="-282575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85888" indent="-341313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73225" indent="-27305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3321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6pPr>
            <a:lvl7pPr marL="3778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7pPr>
            <a:lvl8pPr marL="4235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8pPr>
            <a:lvl9pPr marL="4692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400" b="1" kern="0" dirty="0"/>
              <a:t>Among the 14 patients who </a:t>
            </a:r>
            <a:r>
              <a:rPr lang="en-GB" sz="1400" b="1" kern="0" dirty="0"/>
              <a:t>discontinued induction to undergo ASCT, best response to induction included 4 (29%) sCR, 4 (29%) VGPR, and 6 (43%) PR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GB" sz="1200" b="1" kern="0" dirty="0"/>
              <a:t>Response following ASCT </a:t>
            </a:r>
            <a:r>
              <a:rPr lang="en-GB" sz="1200" b="1" kern="0" dirty="0" smtClean="0"/>
              <a:t>are not </a:t>
            </a:r>
            <a:r>
              <a:rPr lang="en-GB" sz="1200" b="1" kern="0" dirty="0"/>
              <a:t>included in the above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722"/>
            <a:ext cx="8852970" cy="1020762"/>
          </a:xfrm>
        </p:spPr>
        <p:txBody>
          <a:bodyPr/>
          <a:lstStyle/>
          <a:p>
            <a:r>
              <a:rPr lang="en-GB" sz="3200" dirty="0" smtClean="0"/>
              <a:t>Best Response to Treatment in Phase II Patients Receiving Maintenance (n = 21)</a:t>
            </a:r>
            <a:endParaRPr lang="en-US" sz="3200" dirty="0"/>
          </a:p>
        </p:txBody>
      </p:sp>
      <p:graphicFrame>
        <p:nvGraphicFramePr>
          <p:cNvPr id="6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068440"/>
              </p:ext>
            </p:extLst>
          </p:nvPr>
        </p:nvGraphicFramePr>
        <p:xfrm>
          <a:off x="457200" y="1411518"/>
          <a:ext cx="821848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4482" y="5854804"/>
            <a:ext cx="8218488" cy="6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36000" bIns="36000" numCol="1" anchor="t" anchorCtr="0" compatLnSpc="1">
            <a:prstTxWarp prst="textNoShape">
              <a:avLst/>
            </a:prstTxWarp>
          </a:bodyPr>
          <a:lstStyle>
            <a:lvl1pPr marL="377825" indent="-3778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9970FE"/>
              </a:buClr>
              <a:buSzPct val="75000"/>
              <a:buFont typeface="Wingdings 3" pitchFamily="18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063" indent="-355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44575" indent="-282575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85888" indent="-341313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73225" indent="-27305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3321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6pPr>
            <a:lvl7pPr marL="3778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7pPr>
            <a:lvl8pPr marL="4235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8pPr>
            <a:lvl9pPr marL="4692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3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kern="0" dirty="0" smtClean="0"/>
              <a:t>10 (48%) patients improved their response during maintenance:</a:t>
            </a:r>
          </a:p>
          <a:p>
            <a:pPr lvl="1">
              <a:spcAft>
                <a:spcPts val="3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400" b="1" kern="0" dirty="0" smtClean="0"/>
              <a:t>2 VGPR to nCR, 5 VGPR to CR, 1 VGPR to sCR, and 2 CR to sCR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06890" y="3814151"/>
            <a:ext cx="1222310" cy="317240"/>
          </a:xfrm>
          <a:prstGeom prst="straightConnector1">
            <a:avLst/>
          </a:prstGeom>
          <a:ln>
            <a:gradFill>
              <a:gsLst>
                <a:gs pos="0">
                  <a:srgbClr val="00B0F0"/>
                </a:gs>
                <a:gs pos="71000">
                  <a:schemeClr val="accent5">
                    <a:lumMod val="99000"/>
                    <a:lumOff val="1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06890" y="2955734"/>
            <a:ext cx="1222310" cy="506964"/>
          </a:xfrm>
          <a:prstGeom prst="straightConnector1">
            <a:avLst/>
          </a:prstGeom>
          <a:ln>
            <a:gradFill>
              <a:gsLst>
                <a:gs pos="0">
                  <a:srgbClr val="00B0F0"/>
                </a:gs>
                <a:gs pos="71000">
                  <a:srgbClr val="E67A7A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06890" y="2181293"/>
            <a:ext cx="1222310" cy="510074"/>
          </a:xfrm>
          <a:prstGeom prst="straightConnector1">
            <a:avLst/>
          </a:prstGeom>
          <a:ln>
            <a:gradFill>
              <a:gsLst>
                <a:gs pos="0">
                  <a:srgbClr val="00B0F0"/>
                </a:gs>
                <a:gs pos="71000">
                  <a:srgbClr val="F5C687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6889" y="1927542"/>
            <a:ext cx="1222311" cy="223934"/>
          </a:xfrm>
          <a:prstGeom prst="straightConnector1">
            <a:avLst/>
          </a:prstGeom>
          <a:ln>
            <a:gradFill>
              <a:gsLst>
                <a:gs pos="0">
                  <a:srgbClr val="E67A7A"/>
                </a:gs>
                <a:gs pos="71000">
                  <a:srgbClr val="F5C687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69418" y="1733897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n=2</a:t>
            </a:r>
            <a:endParaRPr lang="en-GB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69419" y="210198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n=1</a:t>
            </a:r>
            <a:endParaRPr lang="en-GB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PFS</a:t>
            </a:r>
            <a:endParaRPr lang="en-GB" dirty="0"/>
          </a:p>
        </p:txBody>
      </p:sp>
      <p:sp>
        <p:nvSpPr>
          <p:cNvPr id="142" name="Content Placeholder 14"/>
          <p:cNvSpPr txBox="1">
            <a:spLocks/>
          </p:cNvSpPr>
          <p:nvPr/>
        </p:nvSpPr>
        <p:spPr bwMode="auto">
          <a:xfrm>
            <a:off x="489468" y="5889035"/>
            <a:ext cx="8237361" cy="53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36000" bIns="36000" numCol="1" anchor="t" anchorCtr="0" compatLnSpc="1">
            <a:prstTxWarp prst="textNoShape">
              <a:avLst/>
            </a:prstTxWarp>
          </a:bodyPr>
          <a:lstStyle>
            <a:lvl1pPr marL="377825" indent="-3778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9970FE"/>
              </a:buClr>
              <a:buSzPct val="75000"/>
              <a:buFont typeface="Wingdings 3" pitchFamily="18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063" indent="-355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44575" indent="-282575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85888" indent="-341313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73225" indent="-27305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3321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6pPr>
            <a:lvl7pPr marL="3778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7pPr>
            <a:lvl8pPr marL="4235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8pPr>
            <a:lvl9pPr marL="4692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3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1300" b="1" dirty="0" smtClean="0"/>
              <a:t>All </a:t>
            </a:r>
            <a:r>
              <a:rPr lang="en-GB" sz="1300" b="1" dirty="0"/>
              <a:t>21 patients who received ixazomib maintenance were alive after follow-up of </a:t>
            </a:r>
            <a:r>
              <a:rPr lang="en-GB" sz="1300" b="1" dirty="0" smtClean="0"/>
              <a:t>25.1-33.9 </a:t>
            </a:r>
            <a:r>
              <a:rPr lang="en-GB" sz="1300" b="1" dirty="0"/>
              <a:t>months, including a median follow-up from start of maintenance of 19.9 months (range </a:t>
            </a:r>
            <a:r>
              <a:rPr lang="en-GB" sz="1300" b="1" dirty="0" smtClean="0"/>
              <a:t>13.4-22.2)</a:t>
            </a:r>
            <a:endParaRPr lang="en-GB" sz="13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267" y="5193440"/>
            <a:ext cx="1963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Number of patients at  risk: </a:t>
            </a:r>
            <a:endParaRPr lang="en-GB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190" y="44833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0</a:t>
            </a:r>
            <a:endParaRPr lang="en-GB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8650" y="379084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0.2</a:t>
            </a:r>
            <a:endParaRPr lang="en-GB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8650" y="309324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0.4</a:t>
            </a:r>
            <a:endParaRPr lang="en-GB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8650" y="24009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0.6</a:t>
            </a:r>
            <a:endParaRPr lang="en-GB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38650" y="170740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0.8</a:t>
            </a:r>
            <a:endParaRPr lang="en-GB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8650" y="98384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1.0</a:t>
            </a:r>
            <a:endParaRPr lang="en-GB" sz="1400" b="1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510799" y="2753561"/>
            <a:ext cx="337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Progression-Free  Survival Probability</a:t>
            </a:r>
            <a:endParaRPr lang="en-GB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07893" y="5048702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Time to Event, months</a:t>
            </a:r>
            <a:endParaRPr lang="en-GB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50395" y="4762633"/>
            <a:ext cx="335348" cy="1025355"/>
            <a:chOff x="1843883" y="3876888"/>
            <a:chExt cx="335348" cy="1025355"/>
          </a:xfrm>
        </p:grpSpPr>
        <p:sp>
          <p:nvSpPr>
            <p:cNvPr id="4" name="TextBox 3"/>
            <p:cNvSpPr txBox="1"/>
            <p:nvPr/>
          </p:nvSpPr>
          <p:spPr>
            <a:xfrm>
              <a:off x="1869530" y="38768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0</a:t>
              </a:r>
              <a:endParaRPr lang="en-GB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3883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50</a:t>
              </a:r>
              <a:endParaRPr lang="en-GB" sz="105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43883" y="4648327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21</a:t>
              </a:r>
              <a:endParaRPr lang="en-GB" sz="105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12387" y="4771703"/>
            <a:ext cx="335348" cy="1025355"/>
            <a:chOff x="2380072" y="3876888"/>
            <a:chExt cx="335348" cy="1025355"/>
          </a:xfrm>
        </p:grpSpPr>
        <p:sp>
          <p:nvSpPr>
            <p:cNvPr id="8" name="TextBox 7"/>
            <p:cNvSpPr txBox="1"/>
            <p:nvPr/>
          </p:nvSpPr>
          <p:spPr>
            <a:xfrm>
              <a:off x="2405719" y="38768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3</a:t>
              </a:r>
              <a:endParaRPr lang="en-GB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80072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49</a:t>
              </a:r>
              <a:endParaRPr lang="en-GB" sz="105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80072" y="4648327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21</a:t>
              </a:r>
              <a:endParaRPr lang="en-GB" sz="105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056233" y="4771703"/>
            <a:ext cx="335348" cy="1025355"/>
            <a:chOff x="2916261" y="3876888"/>
            <a:chExt cx="335348" cy="1025355"/>
          </a:xfrm>
        </p:grpSpPr>
        <p:sp>
          <p:nvSpPr>
            <p:cNvPr id="9" name="TextBox 8"/>
            <p:cNvSpPr txBox="1"/>
            <p:nvPr/>
          </p:nvSpPr>
          <p:spPr>
            <a:xfrm>
              <a:off x="2941908" y="38768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6</a:t>
              </a:r>
              <a:endParaRPr lang="en-GB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6261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40</a:t>
              </a:r>
              <a:endParaRPr lang="en-GB" sz="105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16261" y="4648327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21</a:t>
              </a:r>
              <a:endParaRPr lang="en-GB" sz="105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812183" y="4771705"/>
            <a:ext cx="335348" cy="1025355"/>
            <a:chOff x="3452450" y="3876888"/>
            <a:chExt cx="335348" cy="1025355"/>
          </a:xfrm>
        </p:grpSpPr>
        <p:sp>
          <p:nvSpPr>
            <p:cNvPr id="10" name="TextBox 9"/>
            <p:cNvSpPr txBox="1"/>
            <p:nvPr/>
          </p:nvSpPr>
          <p:spPr>
            <a:xfrm>
              <a:off x="3478097" y="38768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9</a:t>
              </a:r>
              <a:endParaRPr lang="en-GB" sz="1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52450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30</a:t>
              </a:r>
              <a:endParaRPr lang="en-GB" sz="105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52450" y="4648327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21</a:t>
              </a:r>
              <a:endParaRPr lang="en-GB" sz="105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40052" y="4771703"/>
            <a:ext cx="383438" cy="1025355"/>
            <a:chOff x="4007072" y="3876888"/>
            <a:chExt cx="383438" cy="1025355"/>
          </a:xfrm>
        </p:grpSpPr>
        <p:sp>
          <p:nvSpPr>
            <p:cNvPr id="11" name="TextBox 10"/>
            <p:cNvSpPr txBox="1"/>
            <p:nvPr/>
          </p:nvSpPr>
          <p:spPr>
            <a:xfrm>
              <a:off x="4007072" y="38768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12</a:t>
              </a:r>
              <a:endParaRPr lang="en-GB" sz="1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1118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26</a:t>
              </a:r>
              <a:endParaRPr lang="en-GB" sz="105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31117" y="4648327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21</a:t>
              </a:r>
              <a:endParaRPr lang="en-GB" sz="105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285918" y="4771703"/>
            <a:ext cx="383438" cy="1025355"/>
            <a:chOff x="4628219" y="3876888"/>
            <a:chExt cx="383438" cy="1025355"/>
          </a:xfrm>
        </p:grpSpPr>
        <p:sp>
          <p:nvSpPr>
            <p:cNvPr id="12" name="TextBox 11"/>
            <p:cNvSpPr txBox="1"/>
            <p:nvPr/>
          </p:nvSpPr>
          <p:spPr>
            <a:xfrm>
              <a:off x="4628219" y="38768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15</a:t>
              </a:r>
              <a:endParaRPr lang="en-GB" sz="1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52265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20</a:t>
              </a:r>
              <a:endParaRPr lang="en-GB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52265" y="4648327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17</a:t>
              </a:r>
              <a:endParaRPr lang="en-GB" sz="105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47911" y="4771703"/>
            <a:ext cx="383438" cy="1025355"/>
            <a:chOff x="5249366" y="3876888"/>
            <a:chExt cx="383438" cy="1025355"/>
          </a:xfrm>
        </p:grpSpPr>
        <p:sp>
          <p:nvSpPr>
            <p:cNvPr id="13" name="TextBox 12"/>
            <p:cNvSpPr txBox="1"/>
            <p:nvPr/>
          </p:nvSpPr>
          <p:spPr>
            <a:xfrm>
              <a:off x="5249366" y="38768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18</a:t>
              </a:r>
              <a:endParaRPr lang="en-GB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73412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16</a:t>
              </a:r>
              <a:endParaRPr lang="en-GB" sz="105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73412" y="4648327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14</a:t>
              </a:r>
              <a:endParaRPr lang="en-GB" sz="105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3777" y="4771703"/>
            <a:ext cx="383438" cy="1025355"/>
            <a:chOff x="5870513" y="3876888"/>
            <a:chExt cx="383438" cy="1025355"/>
          </a:xfrm>
        </p:grpSpPr>
        <p:sp>
          <p:nvSpPr>
            <p:cNvPr id="14" name="TextBox 13"/>
            <p:cNvSpPr txBox="1"/>
            <p:nvPr/>
          </p:nvSpPr>
          <p:spPr>
            <a:xfrm>
              <a:off x="5870513" y="38768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21</a:t>
              </a:r>
              <a:endParaRPr lang="en-GB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4559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15</a:t>
              </a:r>
              <a:endParaRPr lang="en-GB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94559" y="4648327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13</a:t>
              </a:r>
              <a:endParaRPr lang="en-GB" sz="105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62472" y="4771703"/>
            <a:ext cx="383438" cy="1025355"/>
            <a:chOff x="6491660" y="3876888"/>
            <a:chExt cx="383438" cy="1025355"/>
          </a:xfrm>
        </p:grpSpPr>
        <p:sp>
          <p:nvSpPr>
            <p:cNvPr id="15" name="TextBox 14"/>
            <p:cNvSpPr txBox="1"/>
            <p:nvPr/>
          </p:nvSpPr>
          <p:spPr>
            <a:xfrm>
              <a:off x="6491660" y="38768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24</a:t>
              </a:r>
              <a:endParaRPr lang="en-GB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15706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12</a:t>
              </a:r>
              <a:endParaRPr lang="en-GB" sz="105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15706" y="4648327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10</a:t>
              </a:r>
              <a:endParaRPr lang="en-GB" sz="105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19391" y="4762633"/>
            <a:ext cx="383438" cy="1025355"/>
            <a:chOff x="7112807" y="3876888"/>
            <a:chExt cx="383438" cy="1025355"/>
          </a:xfrm>
        </p:grpSpPr>
        <p:sp>
          <p:nvSpPr>
            <p:cNvPr id="16" name="TextBox 15"/>
            <p:cNvSpPr txBox="1"/>
            <p:nvPr/>
          </p:nvSpPr>
          <p:spPr>
            <a:xfrm>
              <a:off x="7112807" y="38768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27</a:t>
              </a:r>
              <a:endParaRPr lang="en-GB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36853" y="448113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11</a:t>
              </a:r>
              <a:endParaRPr lang="en-GB" sz="105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4522" y="4648327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9</a:t>
              </a:r>
              <a:endParaRPr lang="en-GB" sz="105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057580" y="4771705"/>
            <a:ext cx="383438" cy="1025355"/>
            <a:chOff x="7733954" y="3876888"/>
            <a:chExt cx="383438" cy="1025355"/>
          </a:xfrm>
        </p:grpSpPr>
        <p:sp>
          <p:nvSpPr>
            <p:cNvPr id="17" name="TextBox 16"/>
            <p:cNvSpPr txBox="1"/>
            <p:nvPr/>
          </p:nvSpPr>
          <p:spPr>
            <a:xfrm>
              <a:off x="7733954" y="38768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30</a:t>
              </a:r>
              <a:endParaRPr lang="en-GB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95669" y="4481130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7</a:t>
              </a:r>
              <a:endParaRPr lang="en-GB" sz="105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95669" y="4648327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7</a:t>
              </a:r>
              <a:endParaRPr lang="en-GB" sz="105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763710" y="4762633"/>
            <a:ext cx="383438" cy="1025355"/>
            <a:chOff x="8355099" y="3876888"/>
            <a:chExt cx="383438" cy="1025355"/>
          </a:xfrm>
        </p:grpSpPr>
        <p:sp>
          <p:nvSpPr>
            <p:cNvPr id="18" name="TextBox 17"/>
            <p:cNvSpPr txBox="1"/>
            <p:nvPr/>
          </p:nvSpPr>
          <p:spPr>
            <a:xfrm>
              <a:off x="8355099" y="38768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33</a:t>
              </a:r>
              <a:endParaRPr lang="en-GB" sz="1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16814" y="4481130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0</a:t>
              </a:r>
              <a:endParaRPr lang="en-GB" sz="105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16814" y="4648327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/>
                <a:t>0</a:t>
              </a:r>
              <a:endParaRPr lang="en-GB" sz="105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1149" y="1169525"/>
            <a:ext cx="8406111" cy="3614339"/>
            <a:chOff x="1917128" y="1628775"/>
            <a:chExt cx="6619875" cy="2270125"/>
          </a:xfrm>
        </p:grpSpPr>
        <p:sp>
          <p:nvSpPr>
            <p:cNvPr id="131" name="Freeform 6"/>
            <p:cNvSpPr>
              <a:spLocks/>
            </p:cNvSpPr>
            <p:nvPr/>
          </p:nvSpPr>
          <p:spPr bwMode="auto">
            <a:xfrm>
              <a:off x="2009203" y="1628775"/>
              <a:ext cx="6527800" cy="2178050"/>
            </a:xfrm>
            <a:custGeom>
              <a:avLst/>
              <a:gdLst>
                <a:gd name="T0" fmla="*/ 0 w 4112"/>
                <a:gd name="T1" fmla="*/ 0 h 1372"/>
                <a:gd name="T2" fmla="*/ 0 w 4112"/>
                <a:gd name="T3" fmla="*/ 1372 h 1372"/>
                <a:gd name="T4" fmla="*/ 4112 w 4112"/>
                <a:gd name="T5" fmla="*/ 1372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2" h="1372">
                  <a:moveTo>
                    <a:pt x="0" y="0"/>
                  </a:moveTo>
                  <a:lnTo>
                    <a:pt x="0" y="1372"/>
                  </a:lnTo>
                  <a:lnTo>
                    <a:pt x="4112" y="1372"/>
                  </a:lnTo>
                </a:path>
              </a:pathLst>
            </a:custGeom>
            <a:noFill/>
            <a:ln w="28575" cap="sq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32" name="Line 7"/>
            <p:cNvSpPr>
              <a:spLocks noChangeShapeType="1"/>
            </p:cNvSpPr>
            <p:nvPr/>
          </p:nvSpPr>
          <p:spPr bwMode="auto">
            <a:xfrm>
              <a:off x="8537003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33" name="Line 8"/>
            <p:cNvSpPr>
              <a:spLocks noChangeShapeType="1"/>
            </p:cNvSpPr>
            <p:nvPr/>
          </p:nvSpPr>
          <p:spPr bwMode="auto">
            <a:xfrm>
              <a:off x="7940103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34" name="Line 9"/>
            <p:cNvSpPr>
              <a:spLocks noChangeShapeType="1"/>
            </p:cNvSpPr>
            <p:nvPr/>
          </p:nvSpPr>
          <p:spPr bwMode="auto">
            <a:xfrm>
              <a:off x="7344791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35" name="Line 10"/>
            <p:cNvSpPr>
              <a:spLocks noChangeShapeType="1"/>
            </p:cNvSpPr>
            <p:nvPr/>
          </p:nvSpPr>
          <p:spPr bwMode="auto">
            <a:xfrm>
              <a:off x="6754241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36" name="Line 11"/>
            <p:cNvSpPr>
              <a:spLocks noChangeShapeType="1"/>
            </p:cNvSpPr>
            <p:nvPr/>
          </p:nvSpPr>
          <p:spPr bwMode="auto">
            <a:xfrm>
              <a:off x="6157341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37" name="Line 12"/>
            <p:cNvSpPr>
              <a:spLocks noChangeShapeType="1"/>
            </p:cNvSpPr>
            <p:nvPr/>
          </p:nvSpPr>
          <p:spPr bwMode="auto">
            <a:xfrm>
              <a:off x="5569966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38" name="Line 13"/>
            <p:cNvSpPr>
              <a:spLocks noChangeShapeType="1"/>
            </p:cNvSpPr>
            <p:nvPr/>
          </p:nvSpPr>
          <p:spPr bwMode="auto">
            <a:xfrm>
              <a:off x="4969891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39" name="Line 14"/>
            <p:cNvSpPr>
              <a:spLocks noChangeShapeType="1"/>
            </p:cNvSpPr>
            <p:nvPr/>
          </p:nvSpPr>
          <p:spPr bwMode="auto">
            <a:xfrm>
              <a:off x="4382516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3791966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41" name="Line 16"/>
            <p:cNvSpPr>
              <a:spLocks noChangeShapeType="1"/>
            </p:cNvSpPr>
            <p:nvPr/>
          </p:nvSpPr>
          <p:spPr bwMode="auto">
            <a:xfrm>
              <a:off x="3195066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2609278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>
              <a:off x="2009203" y="3806825"/>
              <a:ext cx="0" cy="920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 flipH="1">
              <a:off x="1917128" y="3806825"/>
              <a:ext cx="92075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46" name="Line 20"/>
            <p:cNvSpPr>
              <a:spLocks noChangeShapeType="1"/>
            </p:cNvSpPr>
            <p:nvPr/>
          </p:nvSpPr>
          <p:spPr bwMode="auto">
            <a:xfrm flipH="1">
              <a:off x="1917128" y="3371850"/>
              <a:ext cx="92075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47" name="Line 21"/>
            <p:cNvSpPr>
              <a:spLocks noChangeShapeType="1"/>
            </p:cNvSpPr>
            <p:nvPr/>
          </p:nvSpPr>
          <p:spPr bwMode="auto">
            <a:xfrm flipH="1">
              <a:off x="1917128" y="2933700"/>
              <a:ext cx="92075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48" name="Line 22"/>
            <p:cNvSpPr>
              <a:spLocks noChangeShapeType="1"/>
            </p:cNvSpPr>
            <p:nvPr/>
          </p:nvSpPr>
          <p:spPr bwMode="auto">
            <a:xfrm flipH="1">
              <a:off x="1917128" y="2498725"/>
              <a:ext cx="92075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 flipH="1">
              <a:off x="1917128" y="2063750"/>
              <a:ext cx="92075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0" name="Line 24"/>
            <p:cNvSpPr>
              <a:spLocks noChangeShapeType="1"/>
            </p:cNvSpPr>
            <p:nvPr/>
          </p:nvSpPr>
          <p:spPr bwMode="auto">
            <a:xfrm flipH="1">
              <a:off x="1917128" y="1628775"/>
              <a:ext cx="92075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1" name="Line 25"/>
            <p:cNvSpPr>
              <a:spLocks noChangeShapeType="1"/>
            </p:cNvSpPr>
            <p:nvPr/>
          </p:nvSpPr>
          <p:spPr bwMode="auto">
            <a:xfrm>
              <a:off x="2009203" y="2717800"/>
              <a:ext cx="65278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2" name="Freeform 26"/>
            <p:cNvSpPr>
              <a:spLocks/>
            </p:cNvSpPr>
            <p:nvPr/>
          </p:nvSpPr>
          <p:spPr bwMode="auto">
            <a:xfrm>
              <a:off x="2009203" y="1628775"/>
              <a:ext cx="6337300" cy="1066800"/>
            </a:xfrm>
            <a:custGeom>
              <a:avLst/>
              <a:gdLst>
                <a:gd name="T0" fmla="*/ 0 w 3992"/>
                <a:gd name="T1" fmla="*/ 0 h 672"/>
                <a:gd name="T2" fmla="*/ 1607 w 3992"/>
                <a:gd name="T3" fmla="*/ 0 h 672"/>
                <a:gd name="T4" fmla="*/ 1607 w 3992"/>
                <a:gd name="T5" fmla="*/ 62 h 672"/>
                <a:gd name="T6" fmla="*/ 1665 w 3992"/>
                <a:gd name="T7" fmla="*/ 62 h 672"/>
                <a:gd name="T8" fmla="*/ 1665 w 3992"/>
                <a:gd name="T9" fmla="*/ 126 h 672"/>
                <a:gd name="T10" fmla="*/ 1839 w 3992"/>
                <a:gd name="T11" fmla="*/ 126 h 672"/>
                <a:gd name="T12" fmla="*/ 1839 w 3992"/>
                <a:gd name="T13" fmla="*/ 194 h 672"/>
                <a:gd name="T14" fmla="*/ 1863 w 3992"/>
                <a:gd name="T15" fmla="*/ 194 h 672"/>
                <a:gd name="T16" fmla="*/ 1863 w 3992"/>
                <a:gd name="T17" fmla="*/ 256 h 672"/>
                <a:gd name="T18" fmla="*/ 1921 w 3992"/>
                <a:gd name="T19" fmla="*/ 256 h 672"/>
                <a:gd name="T20" fmla="*/ 1921 w 3992"/>
                <a:gd name="T21" fmla="*/ 322 h 672"/>
                <a:gd name="T22" fmla="*/ 2205 w 3992"/>
                <a:gd name="T23" fmla="*/ 322 h 672"/>
                <a:gd name="T24" fmla="*/ 2205 w 3992"/>
                <a:gd name="T25" fmla="*/ 390 h 672"/>
                <a:gd name="T26" fmla="*/ 2223 w 3992"/>
                <a:gd name="T27" fmla="*/ 390 h 672"/>
                <a:gd name="T28" fmla="*/ 2223 w 3992"/>
                <a:gd name="T29" fmla="*/ 452 h 672"/>
                <a:gd name="T30" fmla="*/ 2603 w 3992"/>
                <a:gd name="T31" fmla="*/ 452 h 672"/>
                <a:gd name="T32" fmla="*/ 2603 w 3992"/>
                <a:gd name="T33" fmla="*/ 520 h 672"/>
                <a:gd name="T34" fmla="*/ 2685 w 3992"/>
                <a:gd name="T35" fmla="*/ 520 h 672"/>
                <a:gd name="T36" fmla="*/ 2685 w 3992"/>
                <a:gd name="T37" fmla="*/ 586 h 672"/>
                <a:gd name="T38" fmla="*/ 3576 w 3992"/>
                <a:gd name="T39" fmla="*/ 586 h 672"/>
                <a:gd name="T40" fmla="*/ 3576 w 3992"/>
                <a:gd name="T41" fmla="*/ 672 h 672"/>
                <a:gd name="T42" fmla="*/ 3992 w 3992"/>
                <a:gd name="T4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92" h="672">
                  <a:moveTo>
                    <a:pt x="0" y="0"/>
                  </a:moveTo>
                  <a:lnTo>
                    <a:pt x="1607" y="0"/>
                  </a:lnTo>
                  <a:lnTo>
                    <a:pt x="1607" y="62"/>
                  </a:lnTo>
                  <a:lnTo>
                    <a:pt x="1665" y="62"/>
                  </a:lnTo>
                  <a:lnTo>
                    <a:pt x="1665" y="126"/>
                  </a:lnTo>
                  <a:lnTo>
                    <a:pt x="1839" y="126"/>
                  </a:lnTo>
                  <a:lnTo>
                    <a:pt x="1839" y="194"/>
                  </a:lnTo>
                  <a:lnTo>
                    <a:pt x="1863" y="194"/>
                  </a:lnTo>
                  <a:lnTo>
                    <a:pt x="1863" y="256"/>
                  </a:lnTo>
                  <a:lnTo>
                    <a:pt x="1921" y="256"/>
                  </a:lnTo>
                  <a:lnTo>
                    <a:pt x="1921" y="322"/>
                  </a:lnTo>
                  <a:lnTo>
                    <a:pt x="2205" y="322"/>
                  </a:lnTo>
                  <a:lnTo>
                    <a:pt x="2205" y="390"/>
                  </a:lnTo>
                  <a:lnTo>
                    <a:pt x="2223" y="390"/>
                  </a:lnTo>
                  <a:lnTo>
                    <a:pt x="2223" y="452"/>
                  </a:lnTo>
                  <a:lnTo>
                    <a:pt x="2603" y="452"/>
                  </a:lnTo>
                  <a:lnTo>
                    <a:pt x="2603" y="520"/>
                  </a:lnTo>
                  <a:lnTo>
                    <a:pt x="2685" y="520"/>
                  </a:lnTo>
                  <a:lnTo>
                    <a:pt x="2685" y="586"/>
                  </a:lnTo>
                  <a:lnTo>
                    <a:pt x="3576" y="586"/>
                  </a:lnTo>
                  <a:lnTo>
                    <a:pt x="3576" y="672"/>
                  </a:lnTo>
                  <a:lnTo>
                    <a:pt x="3992" y="672"/>
                  </a:lnTo>
                </a:path>
              </a:pathLst>
            </a:custGeom>
            <a:noFill/>
            <a:ln w="28575" cap="flat">
              <a:solidFill>
                <a:srgbClr val="99CC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3" name="Oval 27"/>
            <p:cNvSpPr>
              <a:spLocks noChangeArrowheads="1"/>
            </p:cNvSpPr>
            <p:nvPr/>
          </p:nvSpPr>
          <p:spPr bwMode="auto">
            <a:xfrm>
              <a:off x="8313226" y="2658387"/>
              <a:ext cx="69729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4" name="Oval 28"/>
            <p:cNvSpPr>
              <a:spLocks noChangeArrowheads="1"/>
            </p:cNvSpPr>
            <p:nvPr/>
          </p:nvSpPr>
          <p:spPr bwMode="auto">
            <a:xfrm>
              <a:off x="8271215" y="2658387"/>
              <a:ext cx="74377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5" name="Oval 29"/>
            <p:cNvSpPr>
              <a:spLocks noChangeArrowheads="1"/>
            </p:cNvSpPr>
            <p:nvPr/>
          </p:nvSpPr>
          <p:spPr bwMode="auto">
            <a:xfrm>
              <a:off x="8239465" y="2658387"/>
              <a:ext cx="74377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6" name="Oval 30"/>
            <p:cNvSpPr>
              <a:spLocks noChangeArrowheads="1"/>
            </p:cNvSpPr>
            <p:nvPr/>
          </p:nvSpPr>
          <p:spPr bwMode="auto">
            <a:xfrm>
              <a:off x="8201365" y="2658387"/>
              <a:ext cx="74377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7" name="Oval 31"/>
            <p:cNvSpPr>
              <a:spLocks noChangeArrowheads="1"/>
            </p:cNvSpPr>
            <p:nvPr/>
          </p:nvSpPr>
          <p:spPr bwMode="auto">
            <a:xfrm>
              <a:off x="8167176" y="2658387"/>
              <a:ext cx="69729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8" name="Oval 32"/>
            <p:cNvSpPr>
              <a:spLocks noChangeArrowheads="1"/>
            </p:cNvSpPr>
            <p:nvPr/>
          </p:nvSpPr>
          <p:spPr bwMode="auto">
            <a:xfrm>
              <a:off x="8131515" y="2658387"/>
              <a:ext cx="74377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59" name="Oval 33"/>
            <p:cNvSpPr>
              <a:spLocks noChangeArrowheads="1"/>
            </p:cNvSpPr>
            <p:nvPr/>
          </p:nvSpPr>
          <p:spPr bwMode="auto">
            <a:xfrm>
              <a:off x="8033826" y="2658387"/>
              <a:ext cx="69729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24" name="Oval 34"/>
            <p:cNvSpPr>
              <a:spLocks noChangeArrowheads="1"/>
            </p:cNvSpPr>
            <p:nvPr/>
          </p:nvSpPr>
          <p:spPr bwMode="auto">
            <a:xfrm>
              <a:off x="7865551" y="2658387"/>
              <a:ext cx="69729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25" name="Oval 35"/>
            <p:cNvSpPr>
              <a:spLocks noChangeArrowheads="1"/>
            </p:cNvSpPr>
            <p:nvPr/>
          </p:nvSpPr>
          <p:spPr bwMode="auto">
            <a:xfrm>
              <a:off x="6418603" y="2518687"/>
              <a:ext cx="74377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27" name="Oval 36"/>
            <p:cNvSpPr>
              <a:spLocks noChangeArrowheads="1"/>
            </p:cNvSpPr>
            <p:nvPr/>
          </p:nvSpPr>
          <p:spPr bwMode="auto">
            <a:xfrm>
              <a:off x="6517764" y="2518687"/>
              <a:ext cx="69729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28" name="Oval 37"/>
            <p:cNvSpPr>
              <a:spLocks noChangeArrowheads="1"/>
            </p:cNvSpPr>
            <p:nvPr/>
          </p:nvSpPr>
          <p:spPr bwMode="auto">
            <a:xfrm>
              <a:off x="6781289" y="2518687"/>
              <a:ext cx="69729" cy="74377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29" name="Freeform 38"/>
            <p:cNvSpPr>
              <a:spLocks/>
            </p:cNvSpPr>
            <p:nvPr/>
          </p:nvSpPr>
          <p:spPr bwMode="auto">
            <a:xfrm>
              <a:off x="2009203" y="1628775"/>
              <a:ext cx="6337300" cy="1196975"/>
            </a:xfrm>
            <a:custGeom>
              <a:avLst/>
              <a:gdLst>
                <a:gd name="T0" fmla="*/ 0 w 3992"/>
                <a:gd name="T1" fmla="*/ 0 h 754"/>
                <a:gd name="T2" fmla="*/ 226 w 3992"/>
                <a:gd name="T3" fmla="*/ 0 h 754"/>
                <a:gd name="T4" fmla="*/ 226 w 3992"/>
                <a:gd name="T5" fmla="*/ 32 h 754"/>
                <a:gd name="T6" fmla="*/ 378 w 3992"/>
                <a:gd name="T7" fmla="*/ 32 h 754"/>
                <a:gd name="T8" fmla="*/ 378 w 3992"/>
                <a:gd name="T9" fmla="*/ 58 h 754"/>
                <a:gd name="T10" fmla="*/ 424 w 3992"/>
                <a:gd name="T11" fmla="*/ 58 h 754"/>
                <a:gd name="T12" fmla="*/ 424 w 3992"/>
                <a:gd name="T13" fmla="*/ 84 h 754"/>
                <a:gd name="T14" fmla="*/ 717 w 3992"/>
                <a:gd name="T15" fmla="*/ 84 h 754"/>
                <a:gd name="T16" fmla="*/ 717 w 3992"/>
                <a:gd name="T17" fmla="*/ 116 h 754"/>
                <a:gd name="T18" fmla="*/ 759 w 3992"/>
                <a:gd name="T19" fmla="*/ 116 h 754"/>
                <a:gd name="T20" fmla="*/ 759 w 3992"/>
                <a:gd name="T21" fmla="*/ 146 h 754"/>
                <a:gd name="T22" fmla="*/ 1419 w 3992"/>
                <a:gd name="T23" fmla="*/ 146 h 754"/>
                <a:gd name="T24" fmla="*/ 1419 w 3992"/>
                <a:gd name="T25" fmla="*/ 192 h 754"/>
                <a:gd name="T26" fmla="*/ 1611 w 3992"/>
                <a:gd name="T27" fmla="*/ 192 h 754"/>
                <a:gd name="T28" fmla="*/ 1611 w 3992"/>
                <a:gd name="T29" fmla="*/ 240 h 754"/>
                <a:gd name="T30" fmla="*/ 1663 w 3992"/>
                <a:gd name="T31" fmla="*/ 240 h 754"/>
                <a:gd name="T32" fmla="*/ 1663 w 3992"/>
                <a:gd name="T33" fmla="*/ 286 h 754"/>
                <a:gd name="T34" fmla="*/ 1837 w 3992"/>
                <a:gd name="T35" fmla="*/ 286 h 754"/>
                <a:gd name="T36" fmla="*/ 1837 w 3992"/>
                <a:gd name="T37" fmla="*/ 334 h 754"/>
                <a:gd name="T38" fmla="*/ 1865 w 3992"/>
                <a:gd name="T39" fmla="*/ 334 h 754"/>
                <a:gd name="T40" fmla="*/ 1865 w 3992"/>
                <a:gd name="T41" fmla="*/ 386 h 754"/>
                <a:gd name="T42" fmla="*/ 1923 w 3992"/>
                <a:gd name="T43" fmla="*/ 386 h 754"/>
                <a:gd name="T44" fmla="*/ 1923 w 3992"/>
                <a:gd name="T45" fmla="*/ 436 h 754"/>
                <a:gd name="T46" fmla="*/ 1947 w 3992"/>
                <a:gd name="T47" fmla="*/ 436 h 754"/>
                <a:gd name="T48" fmla="*/ 1947 w 3992"/>
                <a:gd name="T49" fmla="*/ 486 h 754"/>
                <a:gd name="T50" fmla="*/ 2201 w 3992"/>
                <a:gd name="T51" fmla="*/ 486 h 754"/>
                <a:gd name="T52" fmla="*/ 2201 w 3992"/>
                <a:gd name="T53" fmla="*/ 534 h 754"/>
                <a:gd name="T54" fmla="*/ 2225 w 3992"/>
                <a:gd name="T55" fmla="*/ 534 h 754"/>
                <a:gd name="T56" fmla="*/ 2225 w 3992"/>
                <a:gd name="T57" fmla="*/ 582 h 754"/>
                <a:gd name="T58" fmla="*/ 2607 w 3992"/>
                <a:gd name="T59" fmla="*/ 582 h 754"/>
                <a:gd name="T60" fmla="*/ 2607 w 3992"/>
                <a:gd name="T61" fmla="*/ 632 h 754"/>
                <a:gd name="T62" fmla="*/ 2689 w 3992"/>
                <a:gd name="T63" fmla="*/ 632 h 754"/>
                <a:gd name="T64" fmla="*/ 2689 w 3992"/>
                <a:gd name="T65" fmla="*/ 682 h 754"/>
                <a:gd name="T66" fmla="*/ 3580 w 3992"/>
                <a:gd name="T67" fmla="*/ 682 h 754"/>
                <a:gd name="T68" fmla="*/ 3580 w 3992"/>
                <a:gd name="T69" fmla="*/ 754 h 754"/>
                <a:gd name="T70" fmla="*/ 3992 w 3992"/>
                <a:gd name="T71" fmla="*/ 75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2" h="754">
                  <a:moveTo>
                    <a:pt x="0" y="0"/>
                  </a:moveTo>
                  <a:lnTo>
                    <a:pt x="226" y="0"/>
                  </a:lnTo>
                  <a:lnTo>
                    <a:pt x="226" y="32"/>
                  </a:lnTo>
                  <a:lnTo>
                    <a:pt x="378" y="32"/>
                  </a:lnTo>
                  <a:lnTo>
                    <a:pt x="378" y="58"/>
                  </a:lnTo>
                  <a:lnTo>
                    <a:pt x="424" y="58"/>
                  </a:lnTo>
                  <a:lnTo>
                    <a:pt x="424" y="84"/>
                  </a:lnTo>
                  <a:lnTo>
                    <a:pt x="717" y="84"/>
                  </a:lnTo>
                  <a:lnTo>
                    <a:pt x="717" y="116"/>
                  </a:lnTo>
                  <a:lnTo>
                    <a:pt x="759" y="116"/>
                  </a:lnTo>
                  <a:lnTo>
                    <a:pt x="759" y="146"/>
                  </a:lnTo>
                  <a:lnTo>
                    <a:pt x="1419" y="146"/>
                  </a:lnTo>
                  <a:lnTo>
                    <a:pt x="1419" y="192"/>
                  </a:lnTo>
                  <a:lnTo>
                    <a:pt x="1611" y="192"/>
                  </a:lnTo>
                  <a:lnTo>
                    <a:pt x="1611" y="240"/>
                  </a:lnTo>
                  <a:lnTo>
                    <a:pt x="1663" y="240"/>
                  </a:lnTo>
                  <a:lnTo>
                    <a:pt x="1663" y="286"/>
                  </a:lnTo>
                  <a:lnTo>
                    <a:pt x="1837" y="286"/>
                  </a:lnTo>
                  <a:lnTo>
                    <a:pt x="1837" y="334"/>
                  </a:lnTo>
                  <a:lnTo>
                    <a:pt x="1865" y="334"/>
                  </a:lnTo>
                  <a:lnTo>
                    <a:pt x="1865" y="386"/>
                  </a:lnTo>
                  <a:lnTo>
                    <a:pt x="1923" y="386"/>
                  </a:lnTo>
                  <a:lnTo>
                    <a:pt x="1923" y="436"/>
                  </a:lnTo>
                  <a:lnTo>
                    <a:pt x="1947" y="436"/>
                  </a:lnTo>
                  <a:lnTo>
                    <a:pt x="1947" y="486"/>
                  </a:lnTo>
                  <a:lnTo>
                    <a:pt x="2201" y="486"/>
                  </a:lnTo>
                  <a:lnTo>
                    <a:pt x="2201" y="534"/>
                  </a:lnTo>
                  <a:lnTo>
                    <a:pt x="2225" y="534"/>
                  </a:lnTo>
                  <a:lnTo>
                    <a:pt x="2225" y="582"/>
                  </a:lnTo>
                  <a:lnTo>
                    <a:pt x="2607" y="582"/>
                  </a:lnTo>
                  <a:lnTo>
                    <a:pt x="2607" y="632"/>
                  </a:lnTo>
                  <a:lnTo>
                    <a:pt x="2689" y="632"/>
                  </a:lnTo>
                  <a:lnTo>
                    <a:pt x="2689" y="682"/>
                  </a:lnTo>
                  <a:lnTo>
                    <a:pt x="3580" y="682"/>
                  </a:lnTo>
                  <a:lnTo>
                    <a:pt x="3580" y="754"/>
                  </a:lnTo>
                  <a:lnTo>
                    <a:pt x="3992" y="754"/>
                  </a:lnTo>
                </a:path>
              </a:pathLst>
            </a:custGeom>
            <a:noFill/>
            <a:ln w="28575" cap="flat">
              <a:solidFill>
                <a:srgbClr val="FF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0" name="Oval 39"/>
            <p:cNvSpPr>
              <a:spLocks noChangeArrowheads="1"/>
            </p:cNvSpPr>
            <p:nvPr/>
          </p:nvSpPr>
          <p:spPr bwMode="auto">
            <a:xfrm>
              <a:off x="8322751" y="278929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1" name="Oval 40"/>
            <p:cNvSpPr>
              <a:spLocks noChangeArrowheads="1"/>
            </p:cNvSpPr>
            <p:nvPr/>
          </p:nvSpPr>
          <p:spPr bwMode="auto">
            <a:xfrm>
              <a:off x="8280740" y="2789298"/>
              <a:ext cx="74377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2" name="Oval 41"/>
            <p:cNvSpPr>
              <a:spLocks noChangeArrowheads="1"/>
            </p:cNvSpPr>
            <p:nvPr/>
          </p:nvSpPr>
          <p:spPr bwMode="auto">
            <a:xfrm>
              <a:off x="8259251" y="278929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3" name="Oval 42"/>
            <p:cNvSpPr>
              <a:spLocks noChangeArrowheads="1"/>
            </p:cNvSpPr>
            <p:nvPr/>
          </p:nvSpPr>
          <p:spPr bwMode="auto">
            <a:xfrm>
              <a:off x="8217976" y="278929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4" name="Oval 43"/>
            <p:cNvSpPr>
              <a:spLocks noChangeArrowheads="1"/>
            </p:cNvSpPr>
            <p:nvPr/>
          </p:nvSpPr>
          <p:spPr bwMode="auto">
            <a:xfrm>
              <a:off x="8179876" y="278929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5" name="Oval 44"/>
            <p:cNvSpPr>
              <a:spLocks noChangeArrowheads="1"/>
            </p:cNvSpPr>
            <p:nvPr/>
          </p:nvSpPr>
          <p:spPr bwMode="auto">
            <a:xfrm>
              <a:off x="8144951" y="278929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6" name="Oval 45"/>
            <p:cNvSpPr>
              <a:spLocks noChangeArrowheads="1"/>
            </p:cNvSpPr>
            <p:nvPr/>
          </p:nvSpPr>
          <p:spPr bwMode="auto">
            <a:xfrm>
              <a:off x="8046526" y="278929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7" name="Oval 46"/>
            <p:cNvSpPr>
              <a:spLocks noChangeArrowheads="1"/>
            </p:cNvSpPr>
            <p:nvPr/>
          </p:nvSpPr>
          <p:spPr bwMode="auto">
            <a:xfrm>
              <a:off x="7878251" y="278929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8" name="Oval 47"/>
            <p:cNvSpPr>
              <a:spLocks noChangeArrowheads="1"/>
            </p:cNvSpPr>
            <p:nvPr/>
          </p:nvSpPr>
          <p:spPr bwMode="auto">
            <a:xfrm>
              <a:off x="7770301" y="278929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39" name="Oval 48"/>
            <p:cNvSpPr>
              <a:spLocks noChangeArrowheads="1"/>
            </p:cNvSpPr>
            <p:nvPr/>
          </p:nvSpPr>
          <p:spPr bwMode="auto">
            <a:xfrm>
              <a:off x="7579065" y="2674262"/>
              <a:ext cx="74377" cy="743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0" name="Oval 49"/>
            <p:cNvSpPr>
              <a:spLocks noChangeArrowheads="1"/>
            </p:cNvSpPr>
            <p:nvPr/>
          </p:nvSpPr>
          <p:spPr bwMode="auto">
            <a:xfrm>
              <a:off x="6787639" y="2674262"/>
              <a:ext cx="69729" cy="743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1" name="Oval 50"/>
            <p:cNvSpPr>
              <a:spLocks noChangeArrowheads="1"/>
            </p:cNvSpPr>
            <p:nvPr/>
          </p:nvSpPr>
          <p:spPr bwMode="auto">
            <a:xfrm>
              <a:off x="6523378" y="2674262"/>
              <a:ext cx="74377" cy="743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2" name="Oval 51"/>
            <p:cNvSpPr>
              <a:spLocks noChangeArrowheads="1"/>
            </p:cNvSpPr>
            <p:nvPr/>
          </p:nvSpPr>
          <p:spPr bwMode="auto">
            <a:xfrm>
              <a:off x="6428864" y="2674262"/>
              <a:ext cx="69729" cy="743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3" name="Oval 52"/>
            <p:cNvSpPr>
              <a:spLocks noChangeArrowheads="1"/>
            </p:cNvSpPr>
            <p:nvPr/>
          </p:nvSpPr>
          <p:spPr bwMode="auto">
            <a:xfrm>
              <a:off x="4657214" y="204634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4" name="Oval 53"/>
            <p:cNvSpPr>
              <a:spLocks noChangeArrowheads="1"/>
            </p:cNvSpPr>
            <p:nvPr/>
          </p:nvSpPr>
          <p:spPr bwMode="auto">
            <a:xfrm>
              <a:off x="4482589" y="1900298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5" name="Oval 54"/>
            <p:cNvSpPr>
              <a:spLocks noChangeArrowheads="1"/>
            </p:cNvSpPr>
            <p:nvPr/>
          </p:nvSpPr>
          <p:spPr bwMode="auto">
            <a:xfrm>
              <a:off x="3942839" y="1827273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6" name="Oval 55"/>
            <p:cNvSpPr>
              <a:spLocks noChangeArrowheads="1"/>
            </p:cNvSpPr>
            <p:nvPr/>
          </p:nvSpPr>
          <p:spPr bwMode="auto">
            <a:xfrm>
              <a:off x="3901564" y="1827273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7" name="Oval 56"/>
            <p:cNvSpPr>
              <a:spLocks noChangeArrowheads="1"/>
            </p:cNvSpPr>
            <p:nvPr/>
          </p:nvSpPr>
          <p:spPr bwMode="auto">
            <a:xfrm>
              <a:off x="3755514" y="1827273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8" name="Oval 57"/>
            <p:cNvSpPr>
              <a:spLocks noChangeArrowheads="1"/>
            </p:cNvSpPr>
            <p:nvPr/>
          </p:nvSpPr>
          <p:spPr bwMode="auto">
            <a:xfrm>
              <a:off x="3647564" y="1827273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49" name="Oval 58"/>
            <p:cNvSpPr>
              <a:spLocks noChangeArrowheads="1"/>
            </p:cNvSpPr>
            <p:nvPr/>
          </p:nvSpPr>
          <p:spPr bwMode="auto">
            <a:xfrm>
              <a:off x="3479289" y="1827273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50" name="Oval 59"/>
            <p:cNvSpPr>
              <a:spLocks noChangeArrowheads="1"/>
            </p:cNvSpPr>
            <p:nvPr/>
          </p:nvSpPr>
          <p:spPr bwMode="auto">
            <a:xfrm>
              <a:off x="3390389" y="1827273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51" name="Oval 60"/>
            <p:cNvSpPr>
              <a:spLocks noChangeArrowheads="1"/>
            </p:cNvSpPr>
            <p:nvPr/>
          </p:nvSpPr>
          <p:spPr bwMode="auto">
            <a:xfrm>
              <a:off x="3304664" y="1827273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52" name="Oval 61"/>
            <p:cNvSpPr>
              <a:spLocks noChangeArrowheads="1"/>
            </p:cNvSpPr>
            <p:nvPr/>
          </p:nvSpPr>
          <p:spPr bwMode="auto">
            <a:xfrm>
              <a:off x="3269739" y="1827273"/>
              <a:ext cx="69729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53" name="Oval 62"/>
            <p:cNvSpPr>
              <a:spLocks noChangeArrowheads="1"/>
            </p:cNvSpPr>
            <p:nvPr/>
          </p:nvSpPr>
          <p:spPr bwMode="auto">
            <a:xfrm>
              <a:off x="3215028" y="1827273"/>
              <a:ext cx="74377" cy="697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54" name="Oval 63"/>
            <p:cNvSpPr>
              <a:spLocks noChangeArrowheads="1"/>
            </p:cNvSpPr>
            <p:nvPr/>
          </p:nvSpPr>
          <p:spPr bwMode="auto">
            <a:xfrm>
              <a:off x="3164228" y="1775737"/>
              <a:ext cx="74377" cy="743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55" name="Oval 64"/>
            <p:cNvSpPr>
              <a:spLocks noChangeArrowheads="1"/>
            </p:cNvSpPr>
            <p:nvPr/>
          </p:nvSpPr>
          <p:spPr bwMode="auto">
            <a:xfrm>
              <a:off x="3117339" y="1775737"/>
              <a:ext cx="69729" cy="743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56" name="Oval 65"/>
            <p:cNvSpPr>
              <a:spLocks noChangeArrowheads="1"/>
            </p:cNvSpPr>
            <p:nvPr/>
          </p:nvSpPr>
          <p:spPr bwMode="auto">
            <a:xfrm>
              <a:off x="3072889" y="1724937"/>
              <a:ext cx="69729" cy="743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057" name="Oval 66"/>
            <p:cNvSpPr>
              <a:spLocks noChangeArrowheads="1"/>
            </p:cNvSpPr>
            <p:nvPr/>
          </p:nvSpPr>
          <p:spPr bwMode="auto">
            <a:xfrm>
              <a:off x="2871276" y="1724937"/>
              <a:ext cx="69729" cy="743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</p:grpSp>
      <p:grpSp>
        <p:nvGrpSpPr>
          <p:cNvPr id="1060" name="Group 1059"/>
          <p:cNvGrpSpPr/>
          <p:nvPr/>
        </p:nvGrpSpPr>
        <p:grpSpPr>
          <a:xfrm>
            <a:off x="5490676" y="1278350"/>
            <a:ext cx="328016" cy="215900"/>
            <a:chOff x="2527300" y="3371850"/>
            <a:chExt cx="402653" cy="215900"/>
          </a:xfrm>
        </p:grpSpPr>
        <p:cxnSp>
          <p:nvCxnSpPr>
            <p:cNvPr id="1059" name="Straight Connector 1058"/>
            <p:cNvCxnSpPr/>
            <p:nvPr/>
          </p:nvCxnSpPr>
          <p:spPr>
            <a:xfrm>
              <a:off x="2527300" y="3371850"/>
              <a:ext cx="4026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527300" y="3587750"/>
              <a:ext cx="402653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1" name="TextBox 1060"/>
          <p:cNvSpPr txBox="1"/>
          <p:nvPr/>
        </p:nvSpPr>
        <p:spPr>
          <a:xfrm>
            <a:off x="5817823" y="1139850"/>
            <a:ext cx="3127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Phase II patients who received maintenance</a:t>
            </a:r>
            <a:endParaRPr lang="en-GB" sz="11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5817823" y="1349764"/>
            <a:ext cx="31894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All phase II patients (patients who proceeded to ASCT [n = 14] were censored at last response assessment before ASCT)</a:t>
            </a:r>
            <a:endParaRPr lang="en-GB" sz="1100" b="1" dirty="0"/>
          </a:p>
        </p:txBody>
      </p:sp>
      <p:grpSp>
        <p:nvGrpSpPr>
          <p:cNvPr id="162" name="Group 161"/>
          <p:cNvGrpSpPr/>
          <p:nvPr/>
        </p:nvGrpSpPr>
        <p:grpSpPr>
          <a:xfrm rot="10800000">
            <a:off x="144042" y="5506581"/>
            <a:ext cx="432000" cy="163515"/>
            <a:chOff x="2527300" y="3424235"/>
            <a:chExt cx="402653" cy="163515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2527300" y="3424235"/>
              <a:ext cx="4026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2527300" y="3587750"/>
              <a:ext cx="402653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Oval 53"/>
          <p:cNvSpPr>
            <a:spLocks noChangeArrowheads="1"/>
          </p:cNvSpPr>
          <p:nvPr/>
        </p:nvSpPr>
        <p:spPr bwMode="auto">
          <a:xfrm>
            <a:off x="5472267" y="1446414"/>
            <a:ext cx="92809" cy="92809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/>
          </a:p>
        </p:txBody>
      </p:sp>
      <p:sp>
        <p:nvSpPr>
          <p:cNvPr id="166" name="Oval 53"/>
          <p:cNvSpPr>
            <a:spLocks noChangeArrowheads="1"/>
          </p:cNvSpPr>
          <p:nvPr/>
        </p:nvSpPr>
        <p:spPr bwMode="auto">
          <a:xfrm>
            <a:off x="5753330" y="1446414"/>
            <a:ext cx="92809" cy="92809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/>
          </a:p>
        </p:txBody>
      </p:sp>
      <p:sp>
        <p:nvSpPr>
          <p:cNvPr id="167" name="Oval 53"/>
          <p:cNvSpPr>
            <a:spLocks noChangeArrowheads="1"/>
          </p:cNvSpPr>
          <p:nvPr/>
        </p:nvSpPr>
        <p:spPr bwMode="auto">
          <a:xfrm>
            <a:off x="5472267" y="1230576"/>
            <a:ext cx="92809" cy="92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/>
          </a:p>
        </p:txBody>
      </p:sp>
      <p:sp>
        <p:nvSpPr>
          <p:cNvPr id="168" name="Oval 53"/>
          <p:cNvSpPr>
            <a:spLocks noChangeArrowheads="1"/>
          </p:cNvSpPr>
          <p:nvPr/>
        </p:nvSpPr>
        <p:spPr bwMode="auto">
          <a:xfrm>
            <a:off x="5753330" y="1230576"/>
            <a:ext cx="92809" cy="92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/>
          </a:p>
        </p:txBody>
      </p:sp>
      <p:sp>
        <p:nvSpPr>
          <p:cNvPr id="169" name="Content Placeholder 14"/>
          <p:cNvSpPr txBox="1">
            <a:spLocks/>
          </p:cNvSpPr>
          <p:nvPr/>
        </p:nvSpPr>
        <p:spPr bwMode="auto">
          <a:xfrm>
            <a:off x="885743" y="3110840"/>
            <a:ext cx="6817085" cy="1425943"/>
          </a:xfrm>
          <a:prstGeom prst="rect">
            <a:avLst/>
          </a:prstGeom>
          <a:solidFill>
            <a:srgbClr val="99CCFF"/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377825" indent="-3778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9970FE"/>
              </a:buClr>
              <a:buSzPct val="75000"/>
              <a:buFont typeface="Wingdings 3" pitchFamily="18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063" indent="-355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44575" indent="-282575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85888" indent="-341313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73225" indent="-27305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3321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6pPr>
            <a:lvl7pPr marL="3778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7pPr>
            <a:lvl8pPr marL="4235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8pPr>
            <a:lvl9pPr marL="4692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300"/>
              </a:spcAft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Median follow-up among </a:t>
            </a:r>
            <a:r>
              <a:rPr lang="en-US" sz="1300" b="1" dirty="0">
                <a:solidFill>
                  <a:schemeClr val="bg1"/>
                </a:solidFill>
              </a:rPr>
              <a:t>censored </a:t>
            </a:r>
            <a:r>
              <a:rPr lang="en-US" sz="1300" b="1" dirty="0" smtClean="0">
                <a:solidFill>
                  <a:schemeClr val="bg1"/>
                </a:solidFill>
              </a:rPr>
              <a:t>phase 2 patients who received maintenance </a:t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300" b="1" dirty="0" smtClean="0">
                <a:solidFill>
                  <a:schemeClr val="bg1"/>
                </a:solidFill>
              </a:rPr>
              <a:t>(n = 21): 31.2 months</a:t>
            </a:r>
          </a:p>
          <a:p>
            <a:pPr marL="285750" lvl="1" indent="-285750">
              <a:lnSpc>
                <a:spcPct val="90000"/>
              </a:lnSpc>
              <a:spcAft>
                <a:spcPts val="300"/>
              </a:spcAft>
            </a:pPr>
            <a:r>
              <a:rPr lang="en-US" sz="1300" b="1" dirty="0" smtClean="0">
                <a:solidFill>
                  <a:schemeClr val="bg1"/>
                </a:solidFill>
              </a:rPr>
              <a:t>10 </a:t>
            </a:r>
            <a:r>
              <a:rPr lang="en-US" sz="1300" b="1" dirty="0">
                <a:solidFill>
                  <a:schemeClr val="bg1"/>
                </a:solidFill>
              </a:rPr>
              <a:t>patients have </a:t>
            </a:r>
            <a:r>
              <a:rPr lang="en-US" sz="1300" b="1" dirty="0" smtClean="0">
                <a:solidFill>
                  <a:schemeClr val="bg1"/>
                </a:solidFill>
              </a:rPr>
              <a:t>progressed; median </a:t>
            </a:r>
            <a:r>
              <a:rPr lang="en-US" sz="1300" b="1" dirty="0">
                <a:solidFill>
                  <a:schemeClr val="bg1"/>
                </a:solidFill>
              </a:rPr>
              <a:t>PFS </a:t>
            </a:r>
            <a:r>
              <a:rPr lang="en-US" sz="1300" b="1" dirty="0" smtClean="0">
                <a:solidFill>
                  <a:schemeClr val="bg1"/>
                </a:solidFill>
              </a:rPr>
              <a:t>not reached</a:t>
            </a:r>
          </a:p>
          <a:p>
            <a:pPr marL="285750" lvl="1" indent="-285750">
              <a:lnSpc>
                <a:spcPct val="90000"/>
              </a:lnSpc>
              <a:spcAft>
                <a:spcPts val="300"/>
              </a:spcAft>
            </a:pPr>
            <a:r>
              <a:rPr lang="en-US" sz="1300" b="1" dirty="0" smtClean="0">
                <a:solidFill>
                  <a:schemeClr val="bg1"/>
                </a:solidFill>
              </a:rPr>
              <a:t>Estimated </a:t>
            </a:r>
            <a:r>
              <a:rPr lang="en-GB" sz="1300" b="1" dirty="0" smtClean="0">
                <a:solidFill>
                  <a:schemeClr val="bg1"/>
                </a:solidFill>
              </a:rPr>
              <a:t>percentage of patients surviving without progression at </a:t>
            </a:r>
            <a:r>
              <a:rPr lang="en-US" sz="1300" b="1" dirty="0" smtClean="0">
                <a:solidFill>
                  <a:schemeClr val="bg1"/>
                </a:solidFill>
              </a:rPr>
              <a:t>2 years: 57%</a:t>
            </a:r>
            <a:endParaRPr lang="en-US" sz="1300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spcAft>
                <a:spcPts val="300"/>
              </a:spcAft>
              <a:buNone/>
            </a:pPr>
            <a:r>
              <a:rPr lang="en-GB" sz="1300" b="1" kern="0" dirty="0" smtClean="0">
                <a:solidFill>
                  <a:schemeClr val="bg1"/>
                </a:solidFill>
              </a:rPr>
              <a:t>Median PFS among all phase 2 patients (n = 50): 28.7 months</a:t>
            </a:r>
          </a:p>
          <a:p>
            <a:pPr marL="285750" lvl="1" indent="-285750">
              <a:lnSpc>
                <a:spcPct val="90000"/>
              </a:lnSpc>
              <a:spcAft>
                <a:spcPts val="300"/>
              </a:spcAft>
            </a:pPr>
            <a:r>
              <a:rPr lang="en-GB" sz="1300" b="1" kern="0" dirty="0" smtClean="0">
                <a:solidFill>
                  <a:schemeClr val="bg1"/>
                </a:solidFill>
              </a:rPr>
              <a:t>Estimated </a:t>
            </a:r>
            <a:r>
              <a:rPr lang="en-GB" sz="1300" b="1" dirty="0">
                <a:solidFill>
                  <a:schemeClr val="bg1"/>
                </a:solidFill>
              </a:rPr>
              <a:t>percentage of patients surviving without progression at </a:t>
            </a:r>
            <a:r>
              <a:rPr lang="en-US" sz="1300" b="1" dirty="0">
                <a:solidFill>
                  <a:schemeClr val="bg1"/>
                </a:solidFill>
              </a:rPr>
              <a:t>2 </a:t>
            </a:r>
            <a:r>
              <a:rPr lang="en-US" sz="1300" b="1" dirty="0" smtClean="0">
                <a:solidFill>
                  <a:schemeClr val="bg1"/>
                </a:solidFill>
              </a:rPr>
              <a:t>years: 50%</a:t>
            </a:r>
            <a:endParaRPr lang="en-GB" sz="1300" b="1" kern="0" dirty="0" smtClean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</a:rPr>
              <a:t>Blood</a:t>
            </a:r>
            <a:r>
              <a:rPr lang="en-US" sz="1200" b="1" i="1" dirty="0">
                <a:solidFill>
                  <a:srgbClr val="FFFFFF"/>
                </a:solidFill>
              </a:rPr>
              <a:t>. </a:t>
            </a:r>
            <a:r>
              <a:rPr lang="en-US" sz="1200" b="1" dirty="0">
                <a:solidFill>
                  <a:srgbClr val="FFFFFF"/>
                </a:solidFill>
              </a:rPr>
              <a:t>2014;124: Abstract 8</a:t>
            </a:r>
            <a:r>
              <a:rPr lang="en-US" sz="1200" b="1" dirty="0" smtClean="0">
                <a:solidFill>
                  <a:srgbClr val="FFFFFF"/>
                </a:solidFill>
              </a:rPr>
              <a:t>2.</a:t>
            </a:r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6250"/>
            <a:ext cx="9144000" cy="1020762"/>
          </a:xfrm>
        </p:spPr>
        <p:txBody>
          <a:bodyPr/>
          <a:lstStyle/>
          <a:p>
            <a:r>
              <a:rPr lang="en-US" sz="3000" dirty="0"/>
              <a:t>Most </a:t>
            </a:r>
            <a:r>
              <a:rPr lang="en-US" sz="3000" dirty="0" smtClean="0"/>
              <a:t>Common Drug-Related AEs </a:t>
            </a:r>
            <a:br>
              <a:rPr lang="en-US" sz="3000" dirty="0" smtClean="0"/>
            </a:br>
            <a:r>
              <a:rPr lang="en-US" sz="3000" dirty="0" smtClean="0"/>
              <a:t>(&gt;</a:t>
            </a:r>
            <a:r>
              <a:rPr lang="en-US" sz="3000" dirty="0"/>
              <a:t>20% </a:t>
            </a:r>
            <a:r>
              <a:rPr lang="en-US" sz="3000" dirty="0" smtClean="0"/>
              <a:t>Patients Overall</a:t>
            </a:r>
            <a:r>
              <a:rPr lang="en-US" sz="3000" dirty="0"/>
              <a:t>, </a:t>
            </a:r>
            <a:r>
              <a:rPr lang="en-US" sz="3000" dirty="0" smtClean="0"/>
              <a:t>or With New Onset in </a:t>
            </a:r>
            <a:br>
              <a:rPr lang="en-US" sz="3000" dirty="0" smtClean="0"/>
            </a:br>
            <a:r>
              <a:rPr lang="en-US" sz="3000" dirty="0" smtClean="0"/>
              <a:t>&gt;</a:t>
            </a:r>
            <a:r>
              <a:rPr lang="en-US" sz="3000" dirty="0"/>
              <a:t>1 </a:t>
            </a:r>
            <a:r>
              <a:rPr lang="en-US" sz="3000" dirty="0" smtClean="0"/>
              <a:t>Patient During Maintenance)</a:t>
            </a:r>
            <a:endParaRPr lang="en-US" sz="3000" dirty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7020"/>
              </p:ext>
            </p:extLst>
          </p:nvPr>
        </p:nvGraphicFramePr>
        <p:xfrm>
          <a:off x="457200" y="1474237"/>
          <a:ext cx="8218488" cy="5271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20"/>
          <p:cNvSpPr>
            <a:spLocks noGrp="1"/>
          </p:cNvSpPr>
          <p:nvPr>
            <p:ph type="body" sz="quarter" idx="4294967295"/>
          </p:nvPr>
        </p:nvSpPr>
        <p:spPr>
          <a:xfrm>
            <a:off x="445735" y="6054762"/>
            <a:ext cx="2023156" cy="25043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sz="1000" dirty="0" smtClean="0"/>
              <a:t>NEC, not elsewhere classified</a:t>
            </a:r>
            <a:endParaRPr lang="en-US" sz="1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2"/>
          <p:cNvSpPr>
            <a:spLocks noGrp="1"/>
          </p:cNvSpPr>
          <p:nvPr>
            <p:ph type="title"/>
          </p:nvPr>
        </p:nvSpPr>
        <p:spPr>
          <a:xfrm>
            <a:off x="457200" y="213360"/>
            <a:ext cx="8218488" cy="1020762"/>
          </a:xfrm>
        </p:spPr>
        <p:txBody>
          <a:bodyPr/>
          <a:lstStyle/>
          <a:p>
            <a:r>
              <a:rPr lang="en-US" dirty="0" smtClean="0"/>
              <a:t>Grade 3 Drug-Related AEs, </a:t>
            </a:r>
            <a:br>
              <a:rPr lang="en-US" dirty="0" smtClean="0"/>
            </a:br>
            <a:r>
              <a:rPr lang="en-US" dirty="0" smtClean="0"/>
              <a:t>Overall and by Treatment Phase</a:t>
            </a:r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409287"/>
              </p:ext>
            </p:extLst>
          </p:nvPr>
        </p:nvGraphicFramePr>
        <p:xfrm>
          <a:off x="475861" y="1178016"/>
          <a:ext cx="8218488" cy="420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 Placeholder 20"/>
          <p:cNvSpPr>
            <a:spLocks noGrp="1"/>
          </p:cNvSpPr>
          <p:nvPr>
            <p:ph type="body" sz="quarter" idx="4294967295"/>
          </p:nvPr>
        </p:nvSpPr>
        <p:spPr>
          <a:xfrm>
            <a:off x="457200" y="6190368"/>
            <a:ext cx="1584617" cy="25043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sz="1000" dirty="0" smtClean="0"/>
              <a:t>GE, gastro-</a:t>
            </a:r>
            <a:r>
              <a:rPr lang="en-GB" sz="1000" dirty="0" err="1" smtClean="0"/>
              <a:t>esophageal</a:t>
            </a:r>
            <a:endParaRPr lang="en-US" sz="1000" dirty="0" smtClean="0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 bwMode="auto">
          <a:xfrm>
            <a:off x="457200" y="5232167"/>
            <a:ext cx="8218488" cy="102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36000" bIns="36000" numCol="1" anchor="t" anchorCtr="0" compatLnSpc="1">
            <a:prstTxWarp prst="textNoShape">
              <a:avLst/>
            </a:prstTxWarp>
          </a:bodyPr>
          <a:lstStyle>
            <a:lvl1pPr marL="377825" indent="-3778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9970FE"/>
              </a:buClr>
              <a:buSzPct val="75000"/>
              <a:buFont typeface="Wingdings 3" pitchFamily="18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063" indent="-355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44575" indent="-282575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85888" indent="-341313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73225" indent="-27305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3321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6pPr>
            <a:lvl7pPr marL="3778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7pPr>
            <a:lvl8pPr marL="4235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8pPr>
            <a:lvl9pPr marL="4692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1400" b="1" kern="0" dirty="0" smtClean="0"/>
              <a:t>Drug-related grade 3 AEs were reported in 13 (62%) patients overall, including in 11 (52%) during induction and in 3 (14%) patients during maintenance</a:t>
            </a:r>
          </a:p>
          <a:p>
            <a:pPr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1400" b="1" kern="0" dirty="0" smtClean="0"/>
              <a:t>There were no grade 4 drug-related AEs reported at any time during induction and maintenance among the 21 patients who received ixazomib maintenance</a:t>
            </a:r>
            <a:endParaRPr lang="en-GB" sz="1200" b="1" kern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264"/>
            <a:ext cx="8218488" cy="1020762"/>
          </a:xfrm>
        </p:spPr>
        <p:txBody>
          <a:bodyPr/>
          <a:lstStyle/>
          <a:p>
            <a:r>
              <a:rPr lang="en-GB" dirty="0" smtClean="0"/>
              <a:t>Serious AEs (SAEs) and </a:t>
            </a:r>
            <a:br>
              <a:rPr lang="en-GB" dirty="0" smtClean="0"/>
            </a:br>
            <a:r>
              <a:rPr lang="en-GB" dirty="0" smtClean="0"/>
              <a:t>Dose Reductions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Of the 21 patients who received maintenance therapy, 10 (48%) reported an SAE at any time during induction and maintenance treatment</a:t>
            </a:r>
          </a:p>
          <a:p>
            <a:pPr lvl="1"/>
            <a:r>
              <a:rPr lang="en-GB" sz="1800" dirty="0" smtClean="0"/>
              <a:t>Including 3 (14%) with drug-related SAEs</a:t>
            </a:r>
          </a:p>
          <a:p>
            <a:r>
              <a:rPr lang="en-GB" sz="1800" dirty="0" smtClean="0"/>
              <a:t>SAEs were reported in 4 (19%) patients during </a:t>
            </a:r>
            <a:r>
              <a:rPr lang="en-GB" sz="1800" dirty="0" err="1" smtClean="0"/>
              <a:t>ixazomib</a:t>
            </a:r>
            <a:r>
              <a:rPr lang="en-GB" sz="1800" dirty="0" smtClean="0"/>
              <a:t> maintenance:</a:t>
            </a:r>
          </a:p>
          <a:p>
            <a:pPr lvl="1"/>
            <a:r>
              <a:rPr lang="en-GB" sz="1800" dirty="0" smtClean="0"/>
              <a:t>Grade 3 acute myocardial infarction; grade 3 pneumonia; grade 3 orthostatic hypotension; grade 2 ventricular </a:t>
            </a:r>
            <a:r>
              <a:rPr lang="en-GB" sz="1800" dirty="0" err="1" smtClean="0"/>
              <a:t>extrasystoles</a:t>
            </a:r>
            <a:endParaRPr lang="en-GB" sz="1800" dirty="0" smtClean="0"/>
          </a:p>
          <a:p>
            <a:pPr lvl="1"/>
            <a:r>
              <a:rPr lang="en-GB" sz="1800" dirty="0" smtClean="0"/>
              <a:t>All were considered not related to treatment</a:t>
            </a:r>
          </a:p>
          <a:p>
            <a:r>
              <a:rPr lang="en-GB" sz="1800" dirty="0" smtClean="0"/>
              <a:t>In total, 17 (81%) patients required any study drug dose reduction due to an AE during induction</a:t>
            </a:r>
          </a:p>
          <a:p>
            <a:pPr lvl="1"/>
            <a:r>
              <a:rPr lang="en-GB" sz="1800" dirty="0" smtClean="0"/>
              <a:t>Only 2 (10%) patients required </a:t>
            </a:r>
            <a:r>
              <a:rPr lang="en-GB" sz="1800" dirty="0" err="1" smtClean="0"/>
              <a:t>ixazomib</a:t>
            </a:r>
            <a:r>
              <a:rPr lang="en-GB" sz="1800" dirty="0" smtClean="0"/>
              <a:t> dose reduction during maintenance, due to PN and neuralgia, respectively</a:t>
            </a:r>
          </a:p>
          <a:p>
            <a:r>
              <a:rPr lang="en-GB" sz="1800" dirty="0" smtClean="0"/>
              <a:t>There were no discontinuations due to AEs and no on-study deaths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68313" y="1113165"/>
            <a:ext cx="8218488" cy="39243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1600" dirty="0" smtClean="0"/>
              <a:t>The all-oral combination of ixazomib, lenalidomide, and dexamethasone is active as </a:t>
            </a:r>
            <a:r>
              <a:rPr lang="en-US" sz="1600" dirty="0"/>
              <a:t>induction </a:t>
            </a:r>
            <a:r>
              <a:rPr lang="en-US" sz="1600" dirty="0" smtClean="0"/>
              <a:t>therapy, with a manageable safety profile, at the RP2D in previously untreated MM patients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90% of patients achieved PR or better, including a ≥VGPR rate of 59% and a CR rate of 22%, after up to 12 cycles of induction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Common AEs included skin and SC tissue disorders, diarrhea, fatigue, nausea, and peripheral neuropathy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Data on 21 patients who received maintenance therapy indicate that single-agent ixazomib maintenance for up to 1.9 years was feasible, with a generally manageable safety profile, in patients not undergoing ASCT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Ixazomib maintenance improved responses following triplet induction therapy, with 48% of patients showing increased response depth during maintenance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Rate of CR+nCR increased from 24% after induction to 62%, with 71% ≥VGPR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Ixazomib maintenance contributed to durable responses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New-onset toxicity during single-agent ixazomib maintenance was limited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A phase 3 trial of ixazomib plus lenalidomide–dexamethasone versus placebo plus lenalidomide–dexamethasone in patients with previously untreated MM is currently enrolling (TOURMALINE-MM2; NCT</a:t>
            </a:r>
            <a:r>
              <a:rPr lang="en-GB" sz="1600" dirty="0" smtClean="0"/>
              <a:t>01850524</a:t>
            </a:r>
            <a:r>
              <a:rPr lang="en-US" sz="16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12984"/>
            <a:ext cx="8218488" cy="1020762"/>
          </a:xfrm>
        </p:spPr>
        <p:txBody>
          <a:bodyPr/>
          <a:lstStyle/>
          <a:p>
            <a:r>
              <a:rPr lang="en-US" sz="3600" dirty="0" smtClean="0"/>
              <a:t>Ixazomib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Ixazomib is an investigational, oral, reversible, and specific 20S proteasome inhibitor</a:t>
            </a:r>
          </a:p>
          <a:p>
            <a:pPr lvl="1"/>
            <a:r>
              <a:rPr lang="en-US" sz="1800" dirty="0" smtClean="0"/>
              <a:t>The first oral proteasome inhibitor in clinical development</a:t>
            </a:r>
          </a:p>
          <a:p>
            <a:pPr lvl="1"/>
            <a:r>
              <a:rPr lang="en-US" sz="1800" dirty="0" smtClean="0"/>
              <a:t>Physiochemical properties distinct from bortezomib</a:t>
            </a:r>
            <a:r>
              <a:rPr lang="en-US" sz="1800" baseline="30000" dirty="0" smtClean="0"/>
              <a:t>1</a:t>
            </a:r>
            <a:endParaRPr lang="en-US" sz="2000" dirty="0" smtClean="0"/>
          </a:p>
          <a:p>
            <a:r>
              <a:rPr lang="en-US" sz="2000" dirty="0" smtClean="0"/>
              <a:t>Ixazomib has been evaluated in single-agent and combination studies in MM</a:t>
            </a:r>
          </a:p>
          <a:p>
            <a:pPr lvl="1"/>
            <a:r>
              <a:rPr lang="en-US" sz="1800" dirty="0" smtClean="0"/>
              <a:t>Clinical activity of single-agent ixazomib seen in heavily pretreated patients</a:t>
            </a:r>
            <a:r>
              <a:rPr lang="en-US" sz="1800" baseline="30000" dirty="0" smtClean="0"/>
              <a:t>2,3</a:t>
            </a:r>
          </a:p>
          <a:p>
            <a:pPr lvl="1"/>
            <a:r>
              <a:rPr lang="en-US" sz="1800" dirty="0" smtClean="0"/>
              <a:t>Data suggest a manageable toxicity profile with low rates of peripheral neuropathy (PN)</a:t>
            </a:r>
            <a:r>
              <a:rPr lang="en-US" sz="1800" baseline="30000" dirty="0" smtClean="0"/>
              <a:t>2,3</a:t>
            </a:r>
            <a:r>
              <a:rPr lang="en-US" sz="1800" dirty="0" smtClean="0"/>
              <a:t> </a:t>
            </a:r>
            <a:endParaRPr lang="en-US" sz="1800" baseline="30000" dirty="0" smtClean="0"/>
          </a:p>
          <a:p>
            <a:pPr lvl="1"/>
            <a:r>
              <a:rPr lang="en-US" sz="1800" dirty="0" smtClean="0"/>
              <a:t>Phase III trials underway</a:t>
            </a:r>
          </a:p>
        </p:txBody>
      </p:sp>
      <p:sp>
        <p:nvSpPr>
          <p:cNvPr id="6148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56538" y="5815905"/>
            <a:ext cx="4779963" cy="6832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1000" dirty="0" smtClean="0"/>
              <a:t>1. </a:t>
            </a:r>
            <a:r>
              <a:rPr lang="en-US" sz="1000" dirty="0" err="1" smtClean="0"/>
              <a:t>Kupperman</a:t>
            </a:r>
            <a:r>
              <a:rPr lang="en-US" sz="1000" dirty="0" smtClean="0"/>
              <a:t> E, et al. </a:t>
            </a:r>
            <a:r>
              <a:rPr lang="en-US" sz="1000" i="1" dirty="0" smtClean="0"/>
              <a:t>Cancer Res</a:t>
            </a:r>
            <a:r>
              <a:rPr lang="en-US" sz="1000" dirty="0" smtClean="0"/>
              <a:t>. 2010;70:1970-1980.</a:t>
            </a:r>
          </a:p>
          <a:p>
            <a:pPr marL="0" indent="0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1000" dirty="0" smtClean="0"/>
              <a:t>2. Richardson PG, et al. </a:t>
            </a:r>
            <a:r>
              <a:rPr lang="en-US" sz="1000" i="1" dirty="0" smtClean="0"/>
              <a:t>Blood</a:t>
            </a:r>
            <a:r>
              <a:rPr lang="en-US" sz="1000" dirty="0" smtClean="0"/>
              <a:t>. 2014;124:1038-1046. </a:t>
            </a:r>
          </a:p>
          <a:p>
            <a:pPr marL="0" indent="0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1000" dirty="0" smtClean="0"/>
              <a:t>3. Kumar SK, et al. </a:t>
            </a:r>
            <a:r>
              <a:rPr lang="en-US" sz="1000" i="1" dirty="0" smtClean="0"/>
              <a:t>Blood</a:t>
            </a:r>
            <a:r>
              <a:rPr lang="en-US" sz="1000" dirty="0" smtClean="0"/>
              <a:t>. 2014;124:1047-1055.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48031"/>
            <a:ext cx="8218488" cy="4766920"/>
          </a:xfrm>
        </p:spPr>
        <p:txBody>
          <a:bodyPr/>
          <a:lstStyle/>
          <a:p>
            <a:r>
              <a:rPr lang="en-US" sz="1800" dirty="0" smtClean="0"/>
              <a:t>Triplet regimens combining a proteasome inhibitor, an immunomodulatory drug, and a steroid shown to be active and well tolerated in previously untreated MM patients</a:t>
            </a:r>
            <a:r>
              <a:rPr lang="en-US" sz="1800" baseline="30000" dirty="0" smtClean="0"/>
              <a:t>1–3</a:t>
            </a:r>
          </a:p>
          <a:p>
            <a:pPr lvl="1"/>
            <a:r>
              <a:rPr lang="en-US" sz="1800" dirty="0" smtClean="0"/>
              <a:t>High response rates seen with the bortezomib, lenalidomide, dexamethasone (VRD/RVD) regimen</a:t>
            </a:r>
            <a:r>
              <a:rPr lang="en-US" sz="1800" baseline="30000" dirty="0" smtClean="0"/>
              <a:t>1,2</a:t>
            </a:r>
            <a:endParaRPr lang="en-US" sz="1800" dirty="0" smtClean="0"/>
          </a:p>
          <a:p>
            <a:r>
              <a:rPr lang="en-GB" sz="1800" dirty="0"/>
              <a:t>Increasing evidence suggests that extended treatment may add benefits to conventional induction strategies</a:t>
            </a:r>
            <a:endParaRPr lang="en-US" sz="1800" dirty="0"/>
          </a:p>
          <a:p>
            <a:pPr lvl="1"/>
            <a:r>
              <a:rPr lang="en-US" sz="1800" dirty="0" smtClean="0"/>
              <a:t>Long-term maintenance therapy improves survival outcomes, including PFS and sometimes OS, in both the transplant and non-transplant settings</a:t>
            </a:r>
          </a:p>
          <a:p>
            <a:pPr lvl="1"/>
            <a:r>
              <a:rPr lang="en-US" sz="1800" dirty="0" smtClean="0"/>
              <a:t>However, agents for continuous therapy need to be convenient and well tolerated</a:t>
            </a:r>
          </a:p>
          <a:p>
            <a:pPr lvl="1"/>
            <a:r>
              <a:rPr lang="en-US" sz="1800" dirty="0" smtClean="0"/>
              <a:t>Oral weekly ixazomib may be an ideal maintenance drug in terms of tolerability/safety and convenience</a:t>
            </a:r>
          </a:p>
          <a:p>
            <a:endParaRPr lang="en-US" sz="1800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459567" y="5841739"/>
            <a:ext cx="4112433" cy="54133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1. Kumar S, et al. </a:t>
            </a:r>
            <a:r>
              <a:rPr lang="en-US" sz="1000" i="1" dirty="0" smtClean="0"/>
              <a:t>Blood.</a:t>
            </a:r>
            <a:r>
              <a:rPr lang="en-US" sz="1000" dirty="0" smtClean="0"/>
              <a:t> 2012;119:4375-4382.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2. Richardson PG, et al. </a:t>
            </a:r>
            <a:r>
              <a:rPr lang="en-US" sz="1000" i="1" dirty="0" smtClean="0"/>
              <a:t>Blood.</a:t>
            </a:r>
            <a:r>
              <a:rPr lang="en-US" sz="1000" dirty="0" smtClean="0"/>
              <a:t> 2010;116:679-686.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3. </a:t>
            </a:r>
            <a:r>
              <a:rPr lang="en-US" sz="1000" dirty="0" err="1" smtClean="0"/>
              <a:t>Jakubowiak</a:t>
            </a:r>
            <a:r>
              <a:rPr lang="en-US" sz="1000" dirty="0" smtClean="0"/>
              <a:t> AJ, et al. </a:t>
            </a:r>
            <a:r>
              <a:rPr lang="en-US" sz="1000" i="1" dirty="0" smtClean="0"/>
              <a:t>Blood</a:t>
            </a:r>
            <a:r>
              <a:rPr lang="en-US" sz="1000" dirty="0" smtClean="0"/>
              <a:t>. 2012;120:18011809.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920"/>
            <a:ext cx="9144001" cy="10207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000" dirty="0" smtClean="0"/>
              <a:t>Phase I/II  Study of Weekly </a:t>
            </a:r>
            <a:r>
              <a:rPr lang="en-US" sz="3000" dirty="0" err="1" smtClean="0"/>
              <a:t>Ixazomib</a:t>
            </a:r>
            <a:r>
              <a:rPr lang="en-US" sz="3000" dirty="0" smtClean="0"/>
              <a:t> Plus </a:t>
            </a:r>
            <a:r>
              <a:rPr lang="en-US" sz="3000" dirty="0" err="1" smtClean="0"/>
              <a:t>Lenalidomide</a:t>
            </a:r>
            <a:r>
              <a:rPr lang="en-US" sz="3000" dirty="0" smtClean="0"/>
              <a:t>-Dexamethasone (NCT01217957)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Triplet regimen investigated in an open-label, dose-escalation, phase 1/2 study, conducted in patients with previously untreated MM to:</a:t>
            </a:r>
          </a:p>
          <a:p>
            <a:pPr lvl="1"/>
            <a:r>
              <a:rPr lang="en-GB" sz="1800" dirty="0" smtClean="0"/>
              <a:t>Define the dose of ixazomib to be combined with lenalidomide and dexamethasone</a:t>
            </a:r>
          </a:p>
          <a:p>
            <a:pPr lvl="1"/>
            <a:r>
              <a:rPr lang="en-GB" sz="1800" dirty="0" smtClean="0"/>
              <a:t>Evaluate the efficacy and toxicity of the combination</a:t>
            </a:r>
          </a:p>
          <a:p>
            <a:pPr lvl="1"/>
            <a:r>
              <a:rPr lang="en-GB" sz="1800" dirty="0" smtClean="0"/>
              <a:t>Evaluate the feasibility, efficacy, and safety of long-term maintenance therapy with single-agent </a:t>
            </a:r>
            <a:r>
              <a:rPr lang="en-GB" sz="1800" dirty="0" err="1" smtClean="0"/>
              <a:t>ixazomib</a:t>
            </a:r>
            <a:endParaRPr lang="en-GB" sz="1800" dirty="0" smtClean="0"/>
          </a:p>
          <a:p>
            <a:r>
              <a:rPr lang="en-GB" sz="1800" dirty="0" smtClean="0"/>
              <a:t>The recommended phase II dose (RP2D) was determined to be</a:t>
            </a:r>
            <a:br>
              <a:rPr lang="en-GB" sz="1800" dirty="0" smtClean="0"/>
            </a:br>
            <a:r>
              <a:rPr lang="en-GB" sz="1800" dirty="0" smtClean="0"/>
              <a:t>ixazomib 4.0 mg weekly, on days 1, 8, 15, with lenalidomide 25 mg</a:t>
            </a:r>
            <a:br>
              <a:rPr lang="en-GB" sz="1800" dirty="0" smtClean="0"/>
            </a:br>
            <a:r>
              <a:rPr lang="en-GB" sz="1800" dirty="0" smtClean="0"/>
              <a:t>on days 1-21, and dexamethasone weekly, in 4-week cycles</a:t>
            </a:r>
            <a:r>
              <a:rPr lang="en-GB" sz="1800" baseline="30000" dirty="0" smtClean="0"/>
              <a:t>1</a:t>
            </a:r>
          </a:p>
          <a:p>
            <a:pPr lvl="1"/>
            <a:r>
              <a:rPr lang="en-GB" sz="1800" dirty="0" smtClean="0"/>
              <a:t>Results of induction therapy have been previously reported</a:t>
            </a:r>
            <a:r>
              <a:rPr lang="en-GB" sz="1800" baseline="30000" dirty="0" smtClean="0"/>
              <a:t>1</a:t>
            </a:r>
          </a:p>
          <a:p>
            <a:pPr lvl="1"/>
            <a:r>
              <a:rPr lang="en-GB" sz="1800" dirty="0" smtClean="0"/>
              <a:t>Here we report phase II efficacy and safety data in patients receiving ixazomib maintenance</a:t>
            </a:r>
          </a:p>
          <a:p>
            <a:endParaRPr lang="en-US" sz="1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468313" y="6125202"/>
            <a:ext cx="4112433" cy="34781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sz="1000" dirty="0" smtClean="0"/>
              <a:t>1. Kumar SK, et al. </a:t>
            </a:r>
            <a:r>
              <a:rPr lang="en-GB" sz="1000" i="1" dirty="0" smtClean="0"/>
              <a:t>Lancet </a:t>
            </a:r>
            <a:r>
              <a:rPr lang="en-GB" sz="1000" i="1" dirty="0" err="1" smtClean="0"/>
              <a:t>Oncol</a:t>
            </a:r>
            <a:r>
              <a:rPr lang="en-GB" sz="1000" i="1" dirty="0" smtClean="0"/>
              <a:t>. </a:t>
            </a:r>
            <a:r>
              <a:rPr lang="en-GB" sz="1000" dirty="0" smtClean="0"/>
              <a:t>2014;15:1503-1512. </a:t>
            </a:r>
            <a:endParaRPr lang="en-GB" sz="1000" dirty="0"/>
          </a:p>
        </p:txBody>
      </p:sp>
      <p:sp>
        <p:nvSpPr>
          <p:cNvPr id="5" name="Rectangle 4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0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Eligibility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Key inclusion criteria:</a:t>
            </a:r>
          </a:p>
          <a:p>
            <a:pPr lvl="1"/>
            <a:r>
              <a:rPr lang="en-US" sz="1800" dirty="0" smtClean="0"/>
              <a:t>Age ≥18 years</a:t>
            </a:r>
          </a:p>
          <a:p>
            <a:pPr lvl="1"/>
            <a:r>
              <a:rPr lang="en-US" sz="1800" dirty="0" smtClean="0"/>
              <a:t>ECOG performance status 0-2</a:t>
            </a:r>
          </a:p>
          <a:p>
            <a:pPr lvl="1"/>
            <a:r>
              <a:rPr lang="en-US" sz="1800" dirty="0" smtClean="0"/>
              <a:t>Adequate hepatic, renal, and hematologic function</a:t>
            </a:r>
          </a:p>
          <a:p>
            <a:pPr lvl="1"/>
            <a:r>
              <a:rPr lang="en-US" sz="1800" dirty="0" smtClean="0"/>
              <a:t>Measurable disease:</a:t>
            </a:r>
          </a:p>
          <a:p>
            <a:pPr lvl="2"/>
            <a:r>
              <a:rPr lang="en-US" sz="1800" dirty="0" smtClean="0"/>
              <a:t>Serum M-protein ≥1 g/dL</a:t>
            </a:r>
          </a:p>
          <a:p>
            <a:pPr lvl="2"/>
            <a:r>
              <a:rPr lang="en-US" sz="1800" dirty="0" smtClean="0"/>
              <a:t>Urine M-protein ≥200 mg/24 hours</a:t>
            </a:r>
          </a:p>
          <a:p>
            <a:pPr lvl="2"/>
            <a:r>
              <a:rPr lang="en-US" sz="1800" dirty="0" smtClean="0"/>
              <a:t>Involved free light chain ≥10 mg/</a:t>
            </a:r>
            <a:r>
              <a:rPr lang="en-US" sz="1800" dirty="0" err="1" smtClean="0"/>
              <a:t>dL</a:t>
            </a:r>
            <a:endParaRPr lang="en-US" sz="1800" dirty="0" smtClean="0"/>
          </a:p>
          <a:p>
            <a:r>
              <a:rPr lang="en-US" sz="1800" dirty="0" smtClean="0"/>
              <a:t>Key exclusion criteria:</a:t>
            </a:r>
          </a:p>
          <a:p>
            <a:pPr lvl="1"/>
            <a:r>
              <a:rPr lang="en-US" sz="1800" dirty="0" smtClean="0"/>
              <a:t>Grade ≥2 PN</a:t>
            </a:r>
          </a:p>
          <a:p>
            <a:pPr lvl="1"/>
            <a:r>
              <a:rPr lang="en-US" sz="1800" dirty="0" smtClean="0"/>
              <a:t>Prior/concurrent deep vein thrombosis/pulmonary embolism</a:t>
            </a:r>
          </a:p>
          <a:p>
            <a:pPr lvl="1"/>
            <a:r>
              <a:rPr lang="en-US" sz="1800" dirty="0" smtClean="0"/>
              <a:t>Prior systemic MM therapy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Study Design: Phase II Dosing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7544" y="3666932"/>
            <a:ext cx="8219256" cy="2459232"/>
          </a:xfrm>
        </p:spPr>
        <p:txBody>
          <a:bodyPr/>
          <a:lstStyle/>
          <a:p>
            <a:r>
              <a:rPr lang="en-US" sz="1600" dirty="0" smtClean="0"/>
              <a:t>Mandatory thromboembolism prophylaxis with aspirin 81-325 mg QD or low-molecular-weight heparin while receiving </a:t>
            </a:r>
            <a:r>
              <a:rPr lang="en-US" sz="1600" dirty="0" err="1" smtClean="0"/>
              <a:t>lenalidomide</a:t>
            </a:r>
            <a:r>
              <a:rPr lang="en-US" sz="1600" dirty="0" smtClean="0"/>
              <a:t>–dexamethasone </a:t>
            </a:r>
          </a:p>
          <a:p>
            <a:r>
              <a:rPr lang="en-US" sz="1600" dirty="0" smtClean="0"/>
              <a:t>Stem cell collection allowed after 3 cycles; patients could proceed to ASCT after 6 cycles</a:t>
            </a:r>
          </a:p>
          <a:p>
            <a:r>
              <a:rPr lang="en-US" sz="1600" dirty="0" smtClean="0"/>
              <a:t>Ixazomib maintenance continued until progression or unacceptable toxicity</a:t>
            </a:r>
          </a:p>
          <a:p>
            <a:pPr lvl="1"/>
            <a:r>
              <a:rPr lang="en-US" sz="1600" dirty="0" smtClean="0"/>
              <a:t>Ixazomib administered at last tolerated dose during induction</a:t>
            </a:r>
            <a:endParaRPr lang="en-GB" sz="1600" dirty="0" smtClean="0"/>
          </a:p>
          <a:p>
            <a:r>
              <a:rPr lang="en-GB" sz="1600" dirty="0" smtClean="0"/>
              <a:t>Primary objective was CR + VGPR rate</a:t>
            </a:r>
            <a:endParaRPr lang="en-GB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248" y="1403350"/>
            <a:ext cx="9009532" cy="2009565"/>
            <a:chOff x="-269675" y="1403350"/>
            <a:chExt cx="9009532" cy="200956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514350" y="2019300"/>
              <a:ext cx="639029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71475" y="16541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63750" y="1657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2050" y="165735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7975" y="16637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22</a:t>
              </a:r>
              <a:endParaRPr 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07734" y="165735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28</a:t>
              </a:r>
              <a:endParaRPr lang="en-US" sz="1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44407" y="2200275"/>
              <a:ext cx="1695450" cy="1212640"/>
            </a:xfrm>
            <a:prstGeom prst="rect">
              <a:avLst/>
            </a:prstGeom>
            <a:noFill/>
            <a:ln w="19050">
              <a:solidFill>
                <a:srgbClr val="FF85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b="1" dirty="0" smtClean="0"/>
                <a:t>Ixazomib maintenance</a:t>
              </a:r>
            </a:p>
            <a:p>
              <a:pPr algn="ctr">
                <a:lnSpc>
                  <a:spcPct val="130000"/>
                </a:lnSpc>
              </a:pPr>
              <a:r>
                <a:rPr lang="en-US" sz="1400" b="1" dirty="0" smtClean="0"/>
                <a:t>Days 1, 8, 15</a:t>
              </a:r>
            </a:p>
            <a:p>
              <a:pPr algn="ctr">
                <a:lnSpc>
                  <a:spcPct val="130000"/>
                </a:lnSpc>
              </a:pPr>
              <a:r>
                <a:rPr lang="en-US" sz="1400" b="1" dirty="0" smtClean="0"/>
                <a:t>28-day cycles</a:t>
              </a:r>
              <a:endParaRPr 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38300" y="1406525"/>
              <a:ext cx="4578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Induction: up to 12 x 28-day treatment cycles</a:t>
              </a:r>
              <a:endParaRPr lang="en-US" sz="1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77563" y="1403350"/>
              <a:ext cx="1426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Maintenance</a:t>
              </a:r>
              <a:endParaRPr lang="en-US" sz="1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269675" y="2209800"/>
              <a:ext cx="1568058" cy="307777"/>
            </a:xfrm>
            <a:prstGeom prst="rect">
              <a:avLst/>
            </a:prstGeom>
            <a:solidFill>
              <a:srgbClr val="FF85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Ixazomib 4.0 mg</a:t>
              </a:r>
              <a:endParaRPr lang="en-US" sz="1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2121" y="2209800"/>
              <a:ext cx="1568058" cy="307777"/>
            </a:xfrm>
            <a:prstGeom prst="rect">
              <a:avLst/>
            </a:prstGeom>
            <a:solidFill>
              <a:srgbClr val="FF85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Ixazomib 4.0 mg</a:t>
              </a:r>
              <a:endParaRPr 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43519" y="2209800"/>
              <a:ext cx="1568058" cy="307777"/>
            </a:xfrm>
            <a:prstGeom prst="rect">
              <a:avLst/>
            </a:prstGeom>
            <a:solidFill>
              <a:srgbClr val="FF85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Ixazomib 4.0 mg</a:t>
              </a:r>
              <a:endParaRPr lang="en-US" sz="1400" b="1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512966" y="2090738"/>
              <a:ext cx="1388" cy="11906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209094" y="2094708"/>
              <a:ext cx="706" cy="11906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918831" y="2094707"/>
              <a:ext cx="706" cy="11906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75" y="2641600"/>
              <a:ext cx="968782" cy="30886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none" lIns="36000" tIns="46800" rIns="36000" rtlCol="0">
              <a:spAutoFit/>
            </a:bodyPr>
            <a:lstStyle/>
            <a:p>
              <a:r>
                <a:rPr lang="en-US" sz="1400" b="1" dirty="0" err="1" smtClean="0"/>
                <a:t>Dex</a:t>
              </a:r>
              <a:r>
                <a:rPr lang="en-US" sz="1400" b="1" dirty="0" smtClean="0"/>
                <a:t> 40 mg</a:t>
              </a:r>
              <a:endParaRPr 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24025" y="2641600"/>
              <a:ext cx="968782" cy="30886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none" lIns="36000" tIns="46800" rIns="36000" rtlCol="0">
              <a:spAutoFit/>
            </a:bodyPr>
            <a:lstStyle/>
            <a:p>
              <a:r>
                <a:rPr lang="en-US" sz="1400" b="1" dirty="0" err="1" smtClean="0"/>
                <a:t>Dex</a:t>
              </a:r>
              <a:r>
                <a:rPr lang="en-US" sz="1400" b="1" dirty="0" smtClean="0"/>
                <a:t> 40 mg</a:t>
              </a:r>
              <a:endParaRPr lang="en-US" sz="1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32175" y="2641600"/>
              <a:ext cx="968782" cy="30886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none" lIns="36000" tIns="46800" rIns="36000" rtlCol="0">
              <a:spAutoFit/>
            </a:bodyPr>
            <a:lstStyle/>
            <a:p>
              <a:r>
                <a:rPr lang="en-US" sz="1400" b="1" dirty="0" err="1" smtClean="0"/>
                <a:t>Dex</a:t>
              </a:r>
              <a:r>
                <a:rPr lang="en-US" sz="1400" b="1" dirty="0" smtClean="0"/>
                <a:t> 40 mg</a:t>
              </a:r>
              <a:endParaRPr lang="en-US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95875" y="2641600"/>
              <a:ext cx="968782" cy="30886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none" lIns="36000" tIns="46800" rIns="36000" rtlCol="0">
              <a:spAutoFit/>
            </a:bodyPr>
            <a:lstStyle/>
            <a:p>
              <a:r>
                <a:rPr lang="en-US" sz="1400" b="1" dirty="0" err="1" smtClean="0"/>
                <a:t>Dex</a:t>
              </a:r>
              <a:r>
                <a:rPr lang="en-US" sz="1400" b="1" dirty="0" smtClean="0"/>
                <a:t> 40 mg</a:t>
              </a:r>
              <a:endParaRPr lang="en-US" sz="14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513644" y="2522538"/>
              <a:ext cx="706" cy="119062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15444" y="2519363"/>
              <a:ext cx="706" cy="119062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3920419" y="2522538"/>
              <a:ext cx="706" cy="119062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5587294" y="2519363"/>
              <a:ext cx="706" cy="119062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4924" y="3067050"/>
              <a:ext cx="5381625" cy="308867"/>
            </a:xfrm>
            <a:prstGeom prst="rect">
              <a:avLst/>
            </a:prstGeom>
            <a:solidFill>
              <a:srgbClr val="006600"/>
            </a:solidFill>
            <a:ln>
              <a:solidFill>
                <a:srgbClr val="006600"/>
              </a:solidFill>
            </a:ln>
          </p:spPr>
          <p:txBody>
            <a:bodyPr wrap="square" lIns="36000" tIns="46800" rIns="36000" rtlCol="0">
              <a:spAutoFit/>
            </a:bodyPr>
            <a:lstStyle/>
            <a:p>
              <a:pPr algn="ctr"/>
              <a:r>
                <a:rPr lang="en-US" sz="1400" b="1" dirty="0" smtClean="0"/>
                <a:t>Lenalidomide 25 mg, days 1–21</a:t>
              </a:r>
              <a:endParaRPr lang="en-US" sz="1400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</a:t>
            </a:r>
            <a:r>
              <a:rPr lang="en-GB" dirty="0" smtClean="0"/>
              <a:t> and Disposition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468313" y="5802444"/>
            <a:ext cx="5054825" cy="54133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sz="1000" dirty="0" smtClean="0"/>
              <a:t>1. </a:t>
            </a:r>
            <a:r>
              <a:rPr lang="en-GB" sz="1000" dirty="0"/>
              <a:t>Kumar SK, et al. </a:t>
            </a:r>
            <a:r>
              <a:rPr lang="en-GB" sz="1000" i="1" dirty="0"/>
              <a:t>Lancet </a:t>
            </a:r>
            <a:r>
              <a:rPr lang="en-GB" sz="1000" i="1" dirty="0" err="1" smtClean="0"/>
              <a:t>Oncol</a:t>
            </a:r>
            <a:r>
              <a:rPr lang="en-GB" sz="1000" i="1" dirty="0" smtClean="0"/>
              <a:t>. </a:t>
            </a:r>
            <a:r>
              <a:rPr lang="en-GB" sz="1000" dirty="0" smtClean="0"/>
              <a:t>2014;15:1503-1512.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000" dirty="0" smtClean="0"/>
              <a:t>2. Gupta N, et al. </a:t>
            </a:r>
            <a:r>
              <a:rPr lang="en-GB" sz="1000" i="1" dirty="0" smtClean="0"/>
              <a:t>Br J </a:t>
            </a:r>
            <a:r>
              <a:rPr lang="en-GB" sz="1000" i="1" dirty="0" err="1" smtClean="0"/>
              <a:t>Clin</a:t>
            </a:r>
            <a:r>
              <a:rPr lang="en-GB" sz="1000" i="1" dirty="0" smtClean="0"/>
              <a:t> </a:t>
            </a:r>
            <a:r>
              <a:rPr lang="en-GB" sz="1000" i="1" dirty="0" err="1" smtClean="0"/>
              <a:t>Pharmacol</a:t>
            </a:r>
            <a:r>
              <a:rPr lang="en-GB" sz="1000" i="1" dirty="0" smtClean="0"/>
              <a:t>.</a:t>
            </a:r>
            <a:r>
              <a:rPr lang="en-GB" sz="1000" dirty="0" smtClean="0"/>
              <a:t> </a:t>
            </a:r>
            <a:r>
              <a:rPr lang="en-GB" sz="1000" dirty="0"/>
              <a:t>2014. [</a:t>
            </a:r>
            <a:r>
              <a:rPr lang="en-GB" sz="1000" dirty="0" err="1"/>
              <a:t>Epub</a:t>
            </a:r>
            <a:r>
              <a:rPr lang="en-GB" sz="1000" dirty="0"/>
              <a:t> ahead of print]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6710" y="1127234"/>
            <a:ext cx="3929281" cy="954107"/>
          </a:xfrm>
          <a:prstGeom prst="rect">
            <a:avLst/>
          </a:prstGeom>
          <a:solidFill>
            <a:srgbClr val="99CCFF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65 patients enrolled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15 phase I, 50 phase II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Median no. of cycles: 7 (range 1-45)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849" y="2471610"/>
            <a:ext cx="3182517" cy="3139321"/>
          </a:xfrm>
          <a:prstGeom prst="rect">
            <a:avLst/>
          </a:prstGeom>
          <a:solidFill>
            <a:srgbClr val="99CCFF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17 patients off treatment before cycle 13 (maintenance)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2 phase I patients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 smtClean="0">
                <a:solidFill>
                  <a:schemeClr val="bg1"/>
                </a:solidFill>
              </a:rPr>
              <a:t>Both due to 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15 phase II patients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>
                <a:solidFill>
                  <a:schemeClr val="bg1"/>
                </a:solidFill>
              </a:rPr>
              <a:t>6 due to AEs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>
                <a:solidFill>
                  <a:schemeClr val="bg1"/>
                </a:solidFill>
              </a:rPr>
              <a:t>4 patient withdrawals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>
                <a:solidFill>
                  <a:schemeClr val="bg1"/>
                </a:solidFill>
              </a:rPr>
              <a:t>2 disease progression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>
                <a:solidFill>
                  <a:schemeClr val="bg1"/>
                </a:solidFill>
              </a:rPr>
              <a:t>1 unsatisfactory response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>
                <a:solidFill>
                  <a:schemeClr val="bg1"/>
                </a:solidFill>
              </a:rPr>
              <a:t>2 </a:t>
            </a:r>
            <a:r>
              <a:rPr lang="en-GB" sz="1600" dirty="0" smtClean="0">
                <a:solidFill>
                  <a:schemeClr val="bg1"/>
                </a:solidFill>
              </a:rPr>
              <a:t>other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8793" y="2448319"/>
            <a:ext cx="2276668" cy="892552"/>
          </a:xfrm>
          <a:prstGeom prst="rect">
            <a:avLst/>
          </a:prstGeom>
          <a:solidFill>
            <a:srgbClr val="99CCFF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23 withdrew to initiate ASCT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9</a:t>
            </a:r>
            <a:r>
              <a:rPr lang="en-GB" sz="1600" dirty="0" smtClean="0">
                <a:solidFill>
                  <a:schemeClr val="bg1"/>
                </a:solidFill>
              </a:rPr>
              <a:t> phase I, 14 phase II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7559" y="3487273"/>
            <a:ext cx="4907902" cy="2339102"/>
          </a:xfrm>
          <a:prstGeom prst="rect">
            <a:avLst/>
          </a:prstGeom>
          <a:solidFill>
            <a:srgbClr val="99CCFF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25 patients entered maintenance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4 </a:t>
            </a:r>
            <a:r>
              <a:rPr lang="en-GB" sz="1600" dirty="0">
                <a:solidFill>
                  <a:schemeClr val="bg1"/>
                </a:solidFill>
              </a:rPr>
              <a:t>p</a:t>
            </a:r>
            <a:r>
              <a:rPr lang="en-GB" sz="1600" dirty="0" smtClean="0">
                <a:solidFill>
                  <a:schemeClr val="bg1"/>
                </a:solidFill>
              </a:rPr>
              <a:t>hase </a:t>
            </a:r>
            <a:r>
              <a:rPr lang="en-GB" sz="1600" dirty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 patients (BSA-based dosing)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 smtClean="0">
                <a:solidFill>
                  <a:schemeClr val="bg1"/>
                </a:solidFill>
              </a:rPr>
              <a:t>Received actual doses of 4.0, 4.0, 3.6, and 3.4 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21 phase II patients (fixed dosing</a:t>
            </a:r>
            <a:r>
              <a:rPr lang="en-GB" sz="1600" baseline="30000" dirty="0" smtClean="0">
                <a:solidFill>
                  <a:schemeClr val="bg1"/>
                </a:solidFill>
              </a:rPr>
              <a:t>2</a:t>
            </a:r>
            <a:r>
              <a:rPr lang="en-GB" sz="1600" dirty="0" smtClean="0">
                <a:solidFill>
                  <a:schemeClr val="bg1"/>
                </a:solidFill>
              </a:rPr>
              <a:t>)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 smtClean="0">
                <a:solidFill>
                  <a:schemeClr val="bg1"/>
                </a:solidFill>
              </a:rPr>
              <a:t>16 entered at 4.0 mg</a:t>
            </a:r>
            <a:endParaRPr lang="en-GB" sz="1600" dirty="0">
              <a:solidFill>
                <a:schemeClr val="bg1"/>
              </a:solidFill>
            </a:endParaRP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 smtClean="0">
                <a:solidFill>
                  <a:schemeClr val="bg1"/>
                </a:solidFill>
              </a:rPr>
              <a:t>4 entered at 3.0 mg</a:t>
            </a:r>
            <a:endParaRPr lang="en-GB" sz="1600" dirty="0">
              <a:solidFill>
                <a:schemeClr val="bg1"/>
              </a:solidFill>
            </a:endParaRP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dirty="0" smtClean="0">
                <a:solidFill>
                  <a:schemeClr val="bg1"/>
                </a:solidFill>
              </a:rPr>
              <a:t>1 entered at 2.4 mg</a:t>
            </a:r>
          </a:p>
          <a:p>
            <a:pPr marL="576000" indent="-285750">
              <a:buFont typeface="Arial" panose="020B0604020202020204" pitchFamily="34" charset="0"/>
              <a:buChar char="–"/>
            </a:pPr>
            <a:r>
              <a:rPr lang="en-GB" sz="1600" b="1" dirty="0" smtClean="0">
                <a:solidFill>
                  <a:schemeClr val="bg1"/>
                </a:solidFill>
              </a:rPr>
              <a:t>Focus of the current presentation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>
            <a:off x="1721108" y="2095151"/>
            <a:ext cx="2830242" cy="3764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5" idx="0"/>
          </p:cNvCxnSpPr>
          <p:nvPr/>
        </p:nvCxnSpPr>
        <p:spPr>
          <a:xfrm>
            <a:off x="4551351" y="2081341"/>
            <a:ext cx="3015776" cy="3669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6" idx="0"/>
          </p:cNvCxnSpPr>
          <p:nvPr/>
        </p:nvCxnSpPr>
        <p:spPr>
          <a:xfrm>
            <a:off x="4551351" y="2081341"/>
            <a:ext cx="1700159" cy="14059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Characteristics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990743"/>
              </p:ext>
            </p:extLst>
          </p:nvPr>
        </p:nvGraphicFramePr>
        <p:xfrm>
          <a:off x="457200" y="1242187"/>
          <a:ext cx="8302978" cy="4986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1971"/>
                <a:gridCol w="2118071"/>
                <a:gridCol w="2202936"/>
              </a:tblGrid>
              <a:tr h="38316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5733" marR="125733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All phase II patients, n = 50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5733" marR="125733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Patients receiving maintenance, n = 21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5733" marR="125733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Median age, years (range)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65 (34-86)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68 (34-77)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Age </a:t>
                      </a: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≥65 years, n (%)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(50)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12 (57)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Age </a:t>
                      </a: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≥</a:t>
                      </a:r>
                      <a:r>
                        <a:rPr lang="en-US" sz="1600" b="1" dirty="0" smtClean="0"/>
                        <a:t>75 years, n (%)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(18)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 (10)</a:t>
                      </a: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Male, n (%)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30 (60)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13 (62)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White, n (%)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42 (84)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16 (76)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ISS disease stage at diagnosis,</a:t>
                      </a:r>
                      <a:r>
                        <a:rPr lang="en-US" sz="1600" b="1" baseline="0" dirty="0" smtClean="0"/>
                        <a:t> n (%)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baseline="0" dirty="0" smtClean="0"/>
                        <a:t>   I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25 (50)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14 (67)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II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19 (38)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 (33)</a:t>
                      </a: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III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6 (12)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MM subtype, n (%)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IgG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34 (68)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16 (76)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IgA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9 (18)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 (14)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IgD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1 (2)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   Light chain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6 (12)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 (10)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395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Median creatinine clearance, mL/min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/>
                        <a:t>85.3</a:t>
                      </a:r>
                      <a:endParaRPr lang="en-US" sz="1600" b="1" dirty="0"/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83.5</a:t>
                      </a:r>
                    </a:p>
                  </a:txBody>
                  <a:tcPr marL="125733" marR="12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Cytogenetics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972876"/>
              </p:ext>
            </p:extLst>
          </p:nvPr>
        </p:nvGraphicFramePr>
        <p:xfrm>
          <a:off x="457200" y="1280892"/>
          <a:ext cx="8302978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836"/>
                <a:gridCol w="1815101"/>
                <a:gridCol w="2159041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01324" marR="101324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All phase II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patients, n = 50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01324" marR="101324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Patients receiving maintenance, n = 21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01324" marR="101324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Patients</a:t>
                      </a:r>
                      <a:r>
                        <a:rPr lang="en-US" sz="1600" baseline="0" dirty="0" smtClean="0"/>
                        <a:t> with cytogenetic assessment, N*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   Conventional/karyotype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 (15)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 (16)</a:t>
                      </a: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   Molecular/FISH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15 (32)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 (32)</a:t>
                      </a: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   Both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25 (53)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10 (53)</a:t>
                      </a: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Unfavorable cytogenetics</a:t>
                      </a:r>
                      <a:r>
                        <a:rPr lang="en-US" sz="1600" baseline="30000" dirty="0" smtClean="0"/>
                        <a:t>†</a:t>
                      </a:r>
                      <a:r>
                        <a:rPr lang="en-US" sz="1600" dirty="0" smtClean="0"/>
                        <a:t>, n (%)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6 (13)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 (16)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Type of cytogenetic </a:t>
                      </a:r>
                      <a:r>
                        <a:rPr lang="en-US" sz="1600" baseline="0" dirty="0" smtClean="0"/>
                        <a:t>abnormality, n (%)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   del 13</a:t>
                      </a:r>
                      <a:r>
                        <a:rPr lang="en-US" sz="1600" baseline="0" dirty="0" smtClean="0"/>
                        <a:t> (by metaphase cytogenetics)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2 (4)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 (11)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   del 17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2 (4)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 (5)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   t(4;14)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 (2)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   t(14;16)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1 (2)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 (5)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   1q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amplification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1 (2)</a:t>
                      </a:r>
                      <a:endParaRPr lang="en-US" sz="1600" dirty="0"/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1324" marR="1013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94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*No sample collected for 3 patients. </a:t>
                      </a:r>
                      <a:r>
                        <a:rPr lang="en-US" sz="1400" baseline="30000" dirty="0" smtClean="0"/>
                        <a:t>†</a:t>
                      </a:r>
                      <a:r>
                        <a:rPr lang="en-US" sz="1400" baseline="0" dirty="0" smtClean="0"/>
                        <a:t>Unfavorable cytogenetics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</a:t>
                      </a:r>
                      <a:r>
                        <a:rPr lang="en-GB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 17, t(4;14), t(14;16), and 1q amplification abnormalities detected by FISH or metaphase cytogenetics and del 13 detected by metaphase cytogenetics.</a:t>
                      </a:r>
                      <a:endParaRPr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324" marR="10132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01324" marR="10132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5465" y="6400629"/>
            <a:ext cx="3545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Kumar SK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>
                <a:solidFill>
                  <a:srgbClr val="FFFFFF"/>
                </a:solidFill>
              </a:rPr>
              <a:t>8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1_Velcade template 2#">
  <a:themeElements>
    <a:clrScheme name="Custom 59">
      <a:dk1>
        <a:srgbClr val="FFFFFF"/>
      </a:dk1>
      <a:lt1>
        <a:srgbClr val="000000"/>
      </a:lt1>
      <a:dk2>
        <a:srgbClr val="2A0055"/>
      </a:dk2>
      <a:lt2>
        <a:srgbClr val="B2B2B2"/>
      </a:lt2>
      <a:accent1>
        <a:srgbClr val="FF9900"/>
      </a:accent1>
      <a:accent2>
        <a:srgbClr val="99CC00"/>
      </a:accent2>
      <a:accent3>
        <a:srgbClr val="FFFF00"/>
      </a:accent3>
      <a:accent4>
        <a:srgbClr val="00A0E6"/>
      </a:accent4>
      <a:accent5>
        <a:srgbClr val="A67AFE"/>
      </a:accent5>
      <a:accent6>
        <a:srgbClr val="FF7C80"/>
      </a:accent6>
      <a:hlink>
        <a:srgbClr val="009999"/>
      </a:hlink>
      <a:folHlink>
        <a:srgbClr val="99CC00"/>
      </a:folHlink>
    </a:clrScheme>
    <a:fontScheme name="1_Velcade template 2#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elcade template 2#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lcade template 2#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lcade template 2#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7376</TotalTime>
  <Words>2430</Words>
  <Application>Microsoft Office PowerPoint</Application>
  <PresentationFormat>On-screen Show (4:3)</PresentationFormat>
  <Paragraphs>354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1_Velcade template 2#</vt:lpstr>
      <vt:lpstr>Long-Term Ixazomib Maintenance Is Tolerable and Improves Depth of Response Following Ixazomib-Lenalidomide-Dexamethasone Induction in Patients With Previously Untreated Multiple Myeloma (MM): Phase II Study Results</vt:lpstr>
      <vt:lpstr>Ixazomib</vt:lpstr>
      <vt:lpstr>Rationale</vt:lpstr>
      <vt:lpstr>Phase I/II  Study of Weekly Ixazomib Plus Lenalidomide-Dexamethasone (NCT01217957)</vt:lpstr>
      <vt:lpstr>Patient Eligibility</vt:lpstr>
      <vt:lpstr>Study Design: Phase II Dosing</vt:lpstr>
      <vt:lpstr>Enrollment and Disposition</vt:lpstr>
      <vt:lpstr>Patient Characteristics</vt:lpstr>
      <vt:lpstr>Cytogenetics</vt:lpstr>
      <vt:lpstr>Treatment exposure</vt:lpstr>
      <vt:lpstr>Best Response to Treatment,  All Patients (n = 49)*</vt:lpstr>
      <vt:lpstr>Best Response to Treatment in Phase II Patients Receiving Maintenance (n = 21)</vt:lpstr>
      <vt:lpstr>PFS</vt:lpstr>
      <vt:lpstr>Most Common Drug-Related AEs  (&gt;20% Patients Overall, or With New Onset in  &gt;1 Patient During Maintenance)</vt:lpstr>
      <vt:lpstr>Grade 3 Drug-Related AEs,  Overall and by Treatment Phase</vt:lpstr>
      <vt:lpstr>Serious AEs (SAEs) and  Dose Reductions</vt:lpstr>
      <vt:lpstr>Conclusions</vt:lpstr>
    </vt:vector>
  </TitlesOfParts>
  <Company>KnowledgePoint360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shaw_l</dc:creator>
  <cp:lastModifiedBy>Tim Waindi</cp:lastModifiedBy>
  <cp:revision>527</cp:revision>
  <cp:lastPrinted>2014-11-06T18:30:25Z</cp:lastPrinted>
  <dcterms:created xsi:type="dcterms:W3CDTF">2012-01-05T09:57:08Z</dcterms:created>
  <dcterms:modified xsi:type="dcterms:W3CDTF">2014-12-11T15:03:54Z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