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p:restoredTop sz="94648"/>
  </p:normalViewPr>
  <p:slideViewPr>
    <p:cSldViewPr snapToGrid="0" snapToObjects="1">
      <p:cViewPr varScale="1">
        <p:scale>
          <a:sx n="116" d="100"/>
          <a:sy n="116" d="100"/>
        </p:scale>
        <p:origin x="184"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capstone-coal/pycoal/issu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COAL-FO Alpha Release Progress Report</a:t>
            </a:r>
            <a:endParaRPr/>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Bryce Egley, Kenny Thompson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Coal-SDS</a:t>
            </a:r>
            <a:endParaRPr/>
          </a:p>
        </p:txBody>
      </p:sp>
      <p:sp>
        <p:nvSpPr>
          <p:cNvPr id="55" name="Shape 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goal for this aspect of the project is development of tools we can use to process massive amounts of data</a:t>
            </a:r>
            <a:endParaRPr/>
          </a:p>
          <a:p>
            <a:pPr marL="0" lvl="0" indent="0">
              <a:spcBef>
                <a:spcPts val="1600"/>
              </a:spcBef>
              <a:spcAft>
                <a:spcPts val="0"/>
              </a:spcAft>
              <a:buNone/>
            </a:pPr>
            <a:r>
              <a:rPr lang="en"/>
              <a:t>-Most of the work up tell now has been preparing everything to start processing the data</a:t>
            </a:r>
            <a:endParaRPr/>
          </a:p>
          <a:p>
            <a:pPr marL="0" lvl="0" indent="0">
              <a:spcBef>
                <a:spcPts val="1600"/>
              </a:spcBef>
              <a:spcAft>
                <a:spcPts val="1600"/>
              </a:spcAft>
              <a:buNone/>
            </a:pPr>
            <a:r>
              <a:rPr lang="en"/>
              <a:t>-We finally have everything prepared to run, and have begun the process of powering through the data we want to feed into it</a:t>
            </a:r>
            <a:endParaRPr/>
          </a:p>
        </p:txBody>
      </p:sp>
      <p:sp>
        <p:nvSpPr>
          <p:cNvPr id="4" name="Shape 117"/>
          <p:cNvSpPr txBox="1"/>
          <p:nvPr/>
        </p:nvSpPr>
        <p:spPr>
          <a:xfrm>
            <a:off x="124024" y="4703625"/>
            <a:ext cx="2619176" cy="28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Presenter: </a:t>
            </a:r>
            <a:r>
              <a:rPr lang="en-US" dirty="0" smtClean="0"/>
              <a:t>Kenny Thompson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XSEDE vs Amazon Web Services</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-Initially the project had a grant to use XSEDE services</a:t>
            </a:r>
            <a:endParaRPr/>
          </a:p>
          <a:p>
            <a:pPr marL="0" lvl="0" indent="0">
              <a:spcBef>
                <a:spcPts val="1600"/>
              </a:spcBef>
              <a:spcAft>
                <a:spcPts val="0"/>
              </a:spcAft>
              <a:buNone/>
            </a:pPr>
            <a:r>
              <a:rPr lang="en"/>
              <a:t>-We began testing initially on AWS because of the ease of use, but the process for making the XSEDE build is very similar to the AWS, and the plan is still to use that grant</a:t>
            </a:r>
            <a:endParaRPr/>
          </a:p>
          <a:p>
            <a:pPr marL="0" lvl="0" indent="0">
              <a:spcBef>
                <a:spcPts val="1600"/>
              </a:spcBef>
              <a:spcAft>
                <a:spcPts val="1600"/>
              </a:spcAft>
              <a:buNone/>
            </a:pPr>
            <a:r>
              <a:rPr lang="en"/>
              <a:t>-Amazon web services does give a free student tier that has been useful in processing data, and giving us comporable results to our eventual goal of XSEDE</a:t>
            </a:r>
            <a:endParaRPr/>
          </a:p>
        </p:txBody>
      </p:sp>
      <p:sp>
        <p:nvSpPr>
          <p:cNvPr id="4" name="Shape 117"/>
          <p:cNvSpPr txBox="1"/>
          <p:nvPr/>
        </p:nvSpPr>
        <p:spPr>
          <a:xfrm>
            <a:off x="124024" y="4703625"/>
            <a:ext cx="2619176" cy="28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Presenter: </a:t>
            </a:r>
            <a:r>
              <a:rPr lang="en-US" dirty="0" smtClean="0"/>
              <a:t>Kenny Thompson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Current AWS Instance running File Manager</a:t>
            </a:r>
            <a:endParaRPr/>
          </a:p>
        </p:txBody>
      </p:sp>
      <p:sp>
        <p:nvSpPr>
          <p:cNvPr id="67" name="Shape 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68" name="Shape 68"/>
          <p:cNvPicPr preferRelativeResize="0"/>
          <p:nvPr/>
        </p:nvPicPr>
        <p:blipFill>
          <a:blip r:embed="rId3">
            <a:alphaModFix/>
          </a:blip>
          <a:stretch>
            <a:fillRect/>
          </a:stretch>
        </p:blipFill>
        <p:spPr>
          <a:xfrm>
            <a:off x="416850" y="1152477"/>
            <a:ext cx="5863625" cy="2213125"/>
          </a:xfrm>
          <a:prstGeom prst="rect">
            <a:avLst/>
          </a:prstGeom>
          <a:noFill/>
          <a:ln>
            <a:noFill/>
          </a:ln>
        </p:spPr>
      </p:pic>
      <p:sp>
        <p:nvSpPr>
          <p:cNvPr id="5" name="Shape 117"/>
          <p:cNvSpPr txBox="1"/>
          <p:nvPr/>
        </p:nvSpPr>
        <p:spPr>
          <a:xfrm>
            <a:off x="124024" y="4703625"/>
            <a:ext cx="2619176" cy="28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Presenter: </a:t>
            </a:r>
            <a:r>
              <a:rPr lang="en-US" dirty="0" smtClean="0"/>
              <a:t>Kenny Thompson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Current File Manager Staging</a:t>
            </a:r>
            <a:endParaRPr/>
          </a:p>
        </p:txBody>
      </p:sp>
      <p:sp>
        <p:nvSpPr>
          <p:cNvPr id="74" name="Shape 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75" name="Shape 75"/>
          <p:cNvPicPr preferRelativeResize="0"/>
          <p:nvPr/>
        </p:nvPicPr>
        <p:blipFill>
          <a:blip r:embed="rId3">
            <a:alphaModFix/>
          </a:blip>
          <a:stretch>
            <a:fillRect/>
          </a:stretch>
        </p:blipFill>
        <p:spPr>
          <a:xfrm>
            <a:off x="206725" y="1069450"/>
            <a:ext cx="6667500" cy="3810000"/>
          </a:xfrm>
          <a:prstGeom prst="rect">
            <a:avLst/>
          </a:prstGeom>
          <a:noFill/>
          <a:ln>
            <a:noFill/>
          </a:ln>
        </p:spPr>
      </p:pic>
      <p:sp>
        <p:nvSpPr>
          <p:cNvPr id="5" name="Shape 117"/>
          <p:cNvSpPr txBox="1"/>
          <p:nvPr/>
        </p:nvSpPr>
        <p:spPr>
          <a:xfrm>
            <a:off x="124024" y="4703625"/>
            <a:ext cx="2619176" cy="28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Presenter: </a:t>
            </a:r>
            <a:r>
              <a:rPr lang="en-US" dirty="0" smtClean="0"/>
              <a:t>Kenny Thompson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Demonstration of functionality</a:t>
            </a:r>
            <a:endParaRPr/>
          </a:p>
        </p:txBody>
      </p:sp>
      <p:sp>
        <p:nvSpPr>
          <p:cNvPr id="81" name="Shape 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now functioning build on AWS of Apache OODT with Coal-sds integration</a:t>
            </a:r>
            <a:endParaRPr/>
          </a:p>
          <a:p>
            <a:pPr marL="0" lvl="0" indent="0">
              <a:spcBef>
                <a:spcPts val="1600"/>
              </a:spcBef>
              <a:spcAft>
                <a:spcPts val="1600"/>
              </a:spcAft>
              <a:buNone/>
            </a:pPr>
            <a:r>
              <a:rPr lang="en"/>
              <a:t>-The ability to stage files, and process data </a:t>
            </a:r>
            <a:endParaRPr/>
          </a:p>
        </p:txBody>
      </p:sp>
      <p:sp>
        <p:nvSpPr>
          <p:cNvPr id="4" name="Shape 117"/>
          <p:cNvSpPr txBox="1"/>
          <p:nvPr/>
        </p:nvSpPr>
        <p:spPr>
          <a:xfrm>
            <a:off x="124024" y="4703625"/>
            <a:ext cx="2619176" cy="28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Presenter: </a:t>
            </a:r>
            <a:r>
              <a:rPr lang="en-US" dirty="0" smtClean="0"/>
              <a:t>Kenny Thompson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Future</a:t>
            </a:r>
            <a:endParaRPr/>
          </a:p>
        </p:txBody>
      </p:sp>
      <p:sp>
        <p:nvSpPr>
          <p:cNvPr id="87" name="Shape 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Alpha goal was to show a working deployment of coal-sds on the AWS, and we have indeed done that. </a:t>
            </a:r>
            <a:endParaRPr/>
          </a:p>
          <a:p>
            <a:pPr marL="457200" lvl="0" indent="-342900" rtl="0">
              <a:spcBef>
                <a:spcPts val="0"/>
              </a:spcBef>
              <a:spcAft>
                <a:spcPts val="0"/>
              </a:spcAft>
              <a:buSzPts val="1800"/>
              <a:buChar char="-"/>
            </a:pPr>
            <a:r>
              <a:rPr lang="en"/>
              <a:t>Beta goal is to start using the resource from the grant we were intially given</a:t>
            </a:r>
            <a:endParaRPr/>
          </a:p>
          <a:p>
            <a:pPr marL="457200" lvl="0" indent="-342900" rtl="0">
              <a:spcBef>
                <a:spcPts val="0"/>
              </a:spcBef>
              <a:spcAft>
                <a:spcPts val="0"/>
              </a:spcAft>
              <a:buSzPts val="1800"/>
              <a:buChar char="-"/>
            </a:pPr>
            <a:r>
              <a:rPr lang="en"/>
              <a:t>As well as make small continuous improvements to the COAL-SDS framework and implementation</a:t>
            </a:r>
            <a:endParaRPr/>
          </a:p>
          <a:p>
            <a:pPr marL="457200" lvl="0" indent="-342900">
              <a:spcBef>
                <a:spcPts val="0"/>
              </a:spcBef>
              <a:spcAft>
                <a:spcPts val="0"/>
              </a:spcAft>
              <a:buSzPts val="1800"/>
              <a:buChar char="-"/>
            </a:pPr>
            <a:r>
              <a:rPr lang="en"/>
              <a:t>Address any issues that come from porting to XSEDE</a:t>
            </a:r>
            <a:endParaRPr/>
          </a:p>
        </p:txBody>
      </p:sp>
      <p:sp>
        <p:nvSpPr>
          <p:cNvPr id="4" name="Shape 117"/>
          <p:cNvSpPr txBox="1"/>
          <p:nvPr/>
        </p:nvSpPr>
        <p:spPr>
          <a:xfrm>
            <a:off x="124024" y="4703625"/>
            <a:ext cx="2619176" cy="28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Presenter: </a:t>
            </a:r>
            <a:r>
              <a:rPr lang="en-US" dirty="0" smtClean="0"/>
              <a:t>Kenny Thompson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Project Overview-Group Intro</a:t>
            </a:r>
            <a:endParaRPr/>
          </a:p>
        </p:txBody>
      </p:sp>
      <p:sp>
        <p:nvSpPr>
          <p:cNvPr id="61" name="Shape 61"/>
          <p:cNvSpPr txBox="1"/>
          <p:nvPr/>
        </p:nvSpPr>
        <p:spPr>
          <a:xfrm>
            <a:off x="157075" y="4712250"/>
            <a:ext cx="2322600" cy="280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Presenter: Bryce Egley</a:t>
            </a:r>
            <a:endParaRPr/>
          </a:p>
        </p:txBody>
      </p:sp>
      <p:pic>
        <p:nvPicPr>
          <p:cNvPr id="62" name="Shape 62"/>
          <p:cNvPicPr preferRelativeResize="0"/>
          <p:nvPr/>
        </p:nvPicPr>
        <p:blipFill>
          <a:blip r:embed="rId3">
            <a:alphaModFix/>
          </a:blip>
          <a:stretch>
            <a:fillRect/>
          </a:stretch>
        </p:blipFill>
        <p:spPr>
          <a:xfrm>
            <a:off x="1247950" y="1017725"/>
            <a:ext cx="2849625" cy="1817725"/>
          </a:xfrm>
          <a:prstGeom prst="rect">
            <a:avLst/>
          </a:prstGeom>
          <a:noFill/>
          <a:ln>
            <a:noFill/>
          </a:ln>
        </p:spPr>
      </p:pic>
      <p:pic>
        <p:nvPicPr>
          <p:cNvPr id="63" name="Shape 63"/>
          <p:cNvPicPr preferRelativeResize="0"/>
          <p:nvPr/>
        </p:nvPicPr>
        <p:blipFill>
          <a:blip r:embed="rId4">
            <a:alphaModFix/>
          </a:blip>
          <a:stretch>
            <a:fillRect/>
          </a:stretch>
        </p:blipFill>
        <p:spPr>
          <a:xfrm>
            <a:off x="4512000" y="1045425"/>
            <a:ext cx="3360309" cy="1762325"/>
          </a:xfrm>
          <a:prstGeom prst="rect">
            <a:avLst/>
          </a:prstGeom>
          <a:noFill/>
          <a:ln>
            <a:noFill/>
          </a:ln>
        </p:spPr>
      </p:pic>
      <p:pic>
        <p:nvPicPr>
          <p:cNvPr id="64" name="Shape 64"/>
          <p:cNvPicPr preferRelativeResize="0"/>
          <p:nvPr/>
        </p:nvPicPr>
        <p:blipFill>
          <a:blip r:embed="rId5">
            <a:alphaModFix/>
          </a:blip>
          <a:stretch>
            <a:fillRect/>
          </a:stretch>
        </p:blipFill>
        <p:spPr>
          <a:xfrm>
            <a:off x="157077" y="3095374"/>
            <a:ext cx="2864922" cy="1476150"/>
          </a:xfrm>
          <a:prstGeom prst="rect">
            <a:avLst/>
          </a:prstGeom>
          <a:noFill/>
          <a:ln>
            <a:noFill/>
          </a:ln>
        </p:spPr>
      </p:pic>
      <p:pic>
        <p:nvPicPr>
          <p:cNvPr id="65" name="Shape 65"/>
          <p:cNvPicPr preferRelativeResize="0"/>
          <p:nvPr/>
        </p:nvPicPr>
        <p:blipFill>
          <a:blip r:embed="rId6">
            <a:alphaModFix/>
          </a:blip>
          <a:stretch>
            <a:fillRect/>
          </a:stretch>
        </p:blipFill>
        <p:spPr>
          <a:xfrm>
            <a:off x="3185200" y="3091412"/>
            <a:ext cx="2864925" cy="1484076"/>
          </a:xfrm>
          <a:prstGeom prst="rect">
            <a:avLst/>
          </a:prstGeom>
          <a:noFill/>
          <a:ln>
            <a:noFill/>
          </a:ln>
        </p:spPr>
      </p:pic>
      <p:pic>
        <p:nvPicPr>
          <p:cNvPr id="66" name="Shape 66"/>
          <p:cNvPicPr preferRelativeResize="0"/>
          <p:nvPr/>
        </p:nvPicPr>
        <p:blipFill>
          <a:blip r:embed="rId7">
            <a:alphaModFix/>
          </a:blip>
          <a:stretch>
            <a:fillRect/>
          </a:stretch>
        </p:blipFill>
        <p:spPr>
          <a:xfrm>
            <a:off x="6146000" y="3101655"/>
            <a:ext cx="2849624" cy="14635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I have been working on</a:t>
            </a:r>
            <a:endParaRPr/>
          </a:p>
        </p:txBody>
      </p:sp>
      <p:sp>
        <p:nvSpPr>
          <p:cNvPr id="72" name="Shape 72"/>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nSpc>
                <a:spcPct val="150000"/>
              </a:lnSpc>
              <a:spcBef>
                <a:spcPts val="0"/>
              </a:spcBef>
              <a:spcAft>
                <a:spcPts val="0"/>
              </a:spcAft>
              <a:buNone/>
            </a:pPr>
            <a:r>
              <a:rPr lang="en" sz="1400"/>
              <a:t>Fall Quarter - Week 2 Winter Quarter(Start - Jan 16)</a:t>
            </a:r>
            <a:endParaRPr sz="1400"/>
          </a:p>
          <a:p>
            <a:pPr marL="0" lvl="0" indent="0">
              <a:lnSpc>
                <a:spcPct val="150000"/>
              </a:lnSpc>
              <a:spcBef>
                <a:spcPts val="0"/>
              </a:spcBef>
              <a:spcAft>
                <a:spcPts val="0"/>
              </a:spcAft>
              <a:buNone/>
            </a:pPr>
            <a:r>
              <a:rPr lang="en" sz="1400"/>
              <a:t>	Getting examples running and fixing bugs I found in the examples</a:t>
            </a:r>
            <a:endParaRPr sz="1400"/>
          </a:p>
          <a:p>
            <a:pPr marL="0" lvl="0" indent="0">
              <a:lnSpc>
                <a:spcPct val="150000"/>
              </a:lnSpc>
              <a:spcBef>
                <a:spcPts val="0"/>
              </a:spcBef>
              <a:spcAft>
                <a:spcPts val="0"/>
              </a:spcAft>
              <a:buNone/>
            </a:pPr>
            <a:r>
              <a:rPr lang="en" sz="1400"/>
              <a:t>Week 2 - Week 4 (Jan 19-Jan 30)</a:t>
            </a:r>
            <a:endParaRPr sz="1400"/>
          </a:p>
          <a:p>
            <a:pPr marL="0" lvl="0" indent="0">
              <a:lnSpc>
                <a:spcPct val="150000"/>
              </a:lnSpc>
              <a:spcBef>
                <a:spcPts val="0"/>
              </a:spcBef>
              <a:spcAft>
                <a:spcPts val="0"/>
              </a:spcAft>
              <a:buNone/>
            </a:pPr>
            <a:r>
              <a:rPr lang="en" sz="1400"/>
              <a:t>	Update Docker Image to include Python 3 </a:t>
            </a:r>
            <a:endParaRPr sz="1400"/>
          </a:p>
          <a:p>
            <a:pPr marL="0" lvl="0" indent="0">
              <a:lnSpc>
                <a:spcPct val="150000"/>
              </a:lnSpc>
              <a:spcBef>
                <a:spcPts val="0"/>
              </a:spcBef>
              <a:spcAft>
                <a:spcPts val="0"/>
              </a:spcAft>
              <a:buNone/>
            </a:pPr>
            <a:r>
              <a:rPr lang="en" sz="1400"/>
              <a:t>Week 4  - Week 4 (Jan 30 - Feb 1)</a:t>
            </a:r>
            <a:endParaRPr sz="1400"/>
          </a:p>
          <a:p>
            <a:pPr marL="0" lvl="0" indent="0">
              <a:lnSpc>
                <a:spcPct val="150000"/>
              </a:lnSpc>
              <a:spcBef>
                <a:spcPts val="0"/>
              </a:spcBef>
              <a:spcAft>
                <a:spcPts val="0"/>
              </a:spcAft>
              <a:buNone/>
            </a:pPr>
            <a:r>
              <a:rPr lang="en" sz="1400"/>
              <a:t>	Update Docker Image to force install apache2</a:t>
            </a:r>
            <a:endParaRPr sz="1400"/>
          </a:p>
          <a:p>
            <a:pPr marL="0" lvl="0" indent="0">
              <a:lnSpc>
                <a:spcPct val="150000"/>
              </a:lnSpc>
              <a:spcBef>
                <a:spcPts val="0"/>
              </a:spcBef>
              <a:spcAft>
                <a:spcPts val="0"/>
              </a:spcAft>
              <a:buNone/>
            </a:pPr>
            <a:r>
              <a:rPr lang="en" sz="1400"/>
              <a:t>Week 2 - Week 5 (Jan 19 - Feb 7)</a:t>
            </a:r>
            <a:endParaRPr sz="1400"/>
          </a:p>
          <a:p>
            <a:pPr marL="0" lvl="0" indent="0">
              <a:lnSpc>
                <a:spcPct val="150000"/>
              </a:lnSpc>
              <a:spcBef>
                <a:spcPts val="0"/>
              </a:spcBef>
              <a:spcAft>
                <a:spcPts val="0"/>
              </a:spcAft>
              <a:buNone/>
            </a:pPr>
            <a:r>
              <a:rPr lang="en" sz="1400"/>
              <a:t>	Updating QGIS and GDAL installation instructions</a:t>
            </a:r>
            <a:endParaRPr sz="1400"/>
          </a:p>
          <a:p>
            <a:pPr marL="0" lvl="0" indent="0">
              <a:lnSpc>
                <a:spcPct val="150000"/>
              </a:lnSpc>
              <a:spcBef>
                <a:spcPts val="0"/>
              </a:spcBef>
              <a:spcAft>
                <a:spcPts val="0"/>
              </a:spcAft>
              <a:buNone/>
            </a:pPr>
            <a:r>
              <a:rPr lang="en" sz="1400"/>
              <a:t>Week 5 - Week 6 (Feb 8 - Feb 15)</a:t>
            </a:r>
            <a:endParaRPr sz="1400"/>
          </a:p>
          <a:p>
            <a:pPr marL="0" lvl="0" indent="0" rtl="0">
              <a:lnSpc>
                <a:spcPct val="150000"/>
              </a:lnSpc>
              <a:spcBef>
                <a:spcPts val="0"/>
              </a:spcBef>
              <a:spcAft>
                <a:spcPts val="0"/>
              </a:spcAft>
              <a:buNone/>
            </a:pPr>
            <a:r>
              <a:rPr lang="en" sz="1400"/>
              <a:t>	Create CLI</a:t>
            </a:r>
            <a:endParaRPr sz="1400"/>
          </a:p>
          <a:p>
            <a:pPr marL="0" lvl="0" indent="0">
              <a:lnSpc>
                <a:spcPct val="150000"/>
              </a:lnSpc>
              <a:spcBef>
                <a:spcPts val="0"/>
              </a:spcBef>
              <a:spcAft>
                <a:spcPts val="0"/>
              </a:spcAft>
              <a:buNone/>
            </a:pPr>
            <a:r>
              <a:rPr lang="en" sz="1400"/>
              <a:t>All of this is reflected on GitHub and my weekly OneNotes</a:t>
            </a:r>
            <a:endParaRPr sz="1400"/>
          </a:p>
        </p:txBody>
      </p:sp>
      <p:sp>
        <p:nvSpPr>
          <p:cNvPr id="73" name="Shape 73"/>
          <p:cNvSpPr txBox="1"/>
          <p:nvPr/>
        </p:nvSpPr>
        <p:spPr>
          <a:xfrm>
            <a:off x="157075" y="4712250"/>
            <a:ext cx="2322600" cy="28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Presenter: Bryce Egley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Getting Examples working and fixing bugs with examples</a:t>
            </a:r>
            <a:endParaRPr/>
          </a:p>
        </p:txBody>
      </p:sp>
      <p:sp>
        <p:nvSpPr>
          <p:cNvPr id="79" name="Shape 79"/>
          <p:cNvSpPr txBox="1"/>
          <p:nvPr/>
        </p:nvSpPr>
        <p:spPr>
          <a:xfrm>
            <a:off x="157075" y="4712250"/>
            <a:ext cx="2322600" cy="28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Presenter: Bryce Egley</a:t>
            </a:r>
            <a:endParaRPr/>
          </a:p>
        </p:txBody>
      </p:sp>
      <p:pic>
        <p:nvPicPr>
          <p:cNvPr id="80" name="Shape 80"/>
          <p:cNvPicPr preferRelativeResize="0"/>
          <p:nvPr/>
        </p:nvPicPr>
        <p:blipFill>
          <a:blip r:embed="rId3">
            <a:alphaModFix/>
          </a:blip>
          <a:stretch>
            <a:fillRect/>
          </a:stretch>
        </p:blipFill>
        <p:spPr>
          <a:xfrm>
            <a:off x="311700" y="1476175"/>
            <a:ext cx="5938225" cy="2325800"/>
          </a:xfrm>
          <a:prstGeom prst="rect">
            <a:avLst/>
          </a:prstGeom>
          <a:noFill/>
          <a:ln>
            <a:noFill/>
          </a:ln>
        </p:spPr>
      </p:pic>
      <p:sp>
        <p:nvSpPr>
          <p:cNvPr id="81" name="Shape 81"/>
          <p:cNvSpPr txBox="1"/>
          <p:nvPr/>
        </p:nvSpPr>
        <p:spPr>
          <a:xfrm>
            <a:off x="403900" y="3926875"/>
            <a:ext cx="7438500" cy="280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We didn’t want the bbl value to be just 0 or 1. They could be ints or floats</a:t>
            </a:r>
            <a:endParaRPr/>
          </a:p>
        </p:txBody>
      </p:sp>
      <p:sp>
        <p:nvSpPr>
          <p:cNvPr id="82" name="Shape 82"/>
          <p:cNvSpPr txBox="1"/>
          <p:nvPr/>
        </p:nvSpPr>
        <p:spPr>
          <a:xfrm>
            <a:off x="403900" y="4207375"/>
            <a:ext cx="7135800" cy="342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There were a lot of errors with how the old examples were passing files since the location they told us to put files in were in the wrong place based on the code.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Running Example Scripts</a:t>
            </a:r>
            <a:endParaRPr/>
          </a:p>
        </p:txBody>
      </p:sp>
      <p:sp>
        <p:nvSpPr>
          <p:cNvPr id="88" name="Shape 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700"/>
              <a:t>The mineral classification can take hours to days. So, I won’t run that one but I will show you the files that it creates. </a:t>
            </a:r>
            <a:endParaRPr sz="1700"/>
          </a:p>
          <a:p>
            <a:pPr marL="0" lvl="0" indent="0">
              <a:spcBef>
                <a:spcPts val="1600"/>
              </a:spcBef>
              <a:spcAft>
                <a:spcPts val="0"/>
              </a:spcAft>
              <a:buNone/>
            </a:pPr>
            <a:r>
              <a:rPr lang="en" sz="1700"/>
              <a:t>The mining classification and environmental classification take a few minutes so I will run those and then skip the video to the end to make the presentation fit into a ten minute window. </a:t>
            </a:r>
            <a:endParaRPr sz="1700"/>
          </a:p>
          <a:p>
            <a:pPr marL="0" lvl="0" indent="0">
              <a:spcBef>
                <a:spcPts val="1600"/>
              </a:spcBef>
              <a:spcAft>
                <a:spcPts val="1600"/>
              </a:spcAft>
              <a:buNone/>
            </a:pPr>
            <a:r>
              <a:rPr lang="en" sz="1700"/>
              <a:t>This is what the example_mineral script looks like when it runs. As you can see it saved the corr_v1e_img_rgb.img the mineral classification will be the other image generated. </a:t>
            </a:r>
            <a:endParaRPr sz="1700"/>
          </a:p>
        </p:txBody>
      </p:sp>
      <p:sp>
        <p:nvSpPr>
          <p:cNvPr id="89" name="Shape 89"/>
          <p:cNvSpPr txBox="1"/>
          <p:nvPr/>
        </p:nvSpPr>
        <p:spPr>
          <a:xfrm>
            <a:off x="157075" y="4712250"/>
            <a:ext cx="2322600" cy="28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Presenter: Bryce Egley</a:t>
            </a:r>
            <a:endParaRPr/>
          </a:p>
        </p:txBody>
      </p:sp>
      <p:pic>
        <p:nvPicPr>
          <p:cNvPr id="90" name="Shape 90"/>
          <p:cNvPicPr preferRelativeResize="0"/>
          <p:nvPr/>
        </p:nvPicPr>
        <p:blipFill>
          <a:blip r:embed="rId3">
            <a:alphaModFix/>
          </a:blip>
          <a:stretch>
            <a:fillRect/>
          </a:stretch>
        </p:blipFill>
        <p:spPr>
          <a:xfrm>
            <a:off x="1550450" y="3759563"/>
            <a:ext cx="6705600" cy="1038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Updating QGIS/GDAL</a:t>
            </a:r>
            <a:endParaRPr/>
          </a:p>
        </p:txBody>
      </p:sp>
      <p:sp>
        <p:nvSpPr>
          <p:cNvPr id="96" name="Shape 96"/>
          <p:cNvSpPr txBox="1">
            <a:spLocks noGrp="1"/>
          </p:cNvSpPr>
          <p:nvPr>
            <p:ph type="body" idx="1"/>
          </p:nvPr>
        </p:nvSpPr>
        <p:spPr>
          <a:xfrm>
            <a:off x="311700" y="1152475"/>
            <a:ext cx="8520600" cy="202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QGIS is how we view the mineral, mining and environment classification images. </a:t>
            </a:r>
            <a:endParaRPr/>
          </a:p>
          <a:p>
            <a:pPr marL="0" lvl="0" indent="0">
              <a:spcBef>
                <a:spcPts val="1600"/>
              </a:spcBef>
              <a:spcAft>
                <a:spcPts val="0"/>
              </a:spcAft>
              <a:buNone/>
            </a:pPr>
            <a:r>
              <a:rPr lang="en"/>
              <a:t>GDAL is used with QGIS to read and write raster and vector geospatial data formats.</a:t>
            </a:r>
            <a:endParaRPr/>
          </a:p>
          <a:p>
            <a:pPr marL="0" lvl="0" indent="0">
              <a:spcBef>
                <a:spcPts val="1600"/>
              </a:spcBef>
              <a:spcAft>
                <a:spcPts val="0"/>
              </a:spcAft>
              <a:buNone/>
            </a:pPr>
            <a:r>
              <a:rPr lang="en"/>
              <a:t>I upgraded QGIS and GDAL installation instructions on capstone-coal.github.io so that users could get the most up to date version and have it work on all systems. The old way used Debian which was mainly for GNU/Linux systems. </a:t>
            </a:r>
            <a:endParaRPr/>
          </a:p>
          <a:p>
            <a:pPr marL="0" lvl="0" indent="0">
              <a:spcBef>
                <a:spcPts val="1600"/>
              </a:spcBef>
              <a:spcAft>
                <a:spcPts val="1600"/>
              </a:spcAft>
              <a:buNone/>
            </a:pPr>
            <a:r>
              <a:rPr lang="en"/>
              <a:t>I now will demo QGIS displaying a few of these images </a:t>
            </a:r>
            <a:endParaRPr/>
          </a:p>
        </p:txBody>
      </p:sp>
      <p:sp>
        <p:nvSpPr>
          <p:cNvPr id="97" name="Shape 97"/>
          <p:cNvSpPr txBox="1"/>
          <p:nvPr/>
        </p:nvSpPr>
        <p:spPr>
          <a:xfrm>
            <a:off x="157075" y="4712250"/>
            <a:ext cx="2322600" cy="28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Presenter: Bryce Egley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CLI Command Line Interface</a:t>
            </a:r>
            <a:endParaRPr/>
          </a:p>
        </p:txBody>
      </p:sp>
      <p:sp>
        <p:nvSpPr>
          <p:cNvPr id="103" name="Shape 10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a:t>The command line interface will allow us to automate the process of running AVIRIS and AVIRIS-NG images through pycoal to generate mineral, mining and environmental images. </a:t>
            </a:r>
            <a:endParaRPr sz="1600"/>
          </a:p>
          <a:p>
            <a:pPr marL="0" lvl="0" indent="0">
              <a:spcBef>
                <a:spcPts val="1600"/>
              </a:spcBef>
              <a:spcAft>
                <a:spcPts val="0"/>
              </a:spcAft>
              <a:buNone/>
            </a:pPr>
            <a:r>
              <a:rPr lang="en" sz="1600"/>
              <a:t>Instead of changing the code in the example scripts we will just pass the file names as arguments</a:t>
            </a:r>
            <a:endParaRPr sz="1600"/>
          </a:p>
          <a:p>
            <a:pPr marL="0" lvl="0" indent="0">
              <a:spcBef>
                <a:spcPts val="1600"/>
              </a:spcBef>
              <a:spcAft>
                <a:spcPts val="0"/>
              </a:spcAft>
              <a:buNone/>
            </a:pPr>
            <a:r>
              <a:rPr lang="en" sz="1600"/>
              <a:t>You can simply run pycoal-mineral -h, pycoal-mining -h, pycoal-environment-h or for pycoal-mining -mi ang20150420t182050_corr_v1e_img_class.hdr -mo ang20150420t182050_corr_v1e_img_class_mining.hdr which would generate a mining classification image</a:t>
            </a:r>
            <a:endParaRPr sz="1600"/>
          </a:p>
          <a:p>
            <a:pPr marL="0" lvl="0" indent="0">
              <a:spcBef>
                <a:spcPts val="1600"/>
              </a:spcBef>
              <a:spcAft>
                <a:spcPts val="1600"/>
              </a:spcAft>
              <a:buNone/>
            </a:pPr>
            <a:r>
              <a:rPr lang="en" sz="1600"/>
              <a:t>I will now demo this</a:t>
            </a:r>
            <a:endParaRPr sz="1600"/>
          </a:p>
        </p:txBody>
      </p:sp>
      <p:sp>
        <p:nvSpPr>
          <p:cNvPr id="104" name="Shape 104"/>
          <p:cNvSpPr txBox="1"/>
          <p:nvPr/>
        </p:nvSpPr>
        <p:spPr>
          <a:xfrm>
            <a:off x="157075" y="4712250"/>
            <a:ext cx="2322600" cy="28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Presenter: Bryce Egley</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CLI commands</a:t>
            </a:r>
            <a:endParaRPr/>
          </a:p>
        </p:txBody>
      </p:sp>
      <p:sp>
        <p:nvSpPr>
          <p:cNvPr id="110" name="Shape 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err="1"/>
              <a:t>pycoal</a:t>
            </a:r>
            <a:r>
              <a:rPr lang="en" dirty="0"/>
              <a:t>-mineral -</a:t>
            </a:r>
            <a:r>
              <a:rPr lang="en" dirty="0" err="1"/>
              <a:t>i</a:t>
            </a:r>
            <a:r>
              <a:rPr lang="en" dirty="0"/>
              <a:t> ang20150420t182050_corr_v1e_img.hdr -s s06av95a_envi.hdr -r ang20150420t182050_corr_v1e_img_rgb.hdr  -c ang20150420t182050_corr_v1e_img_class.hdr</a:t>
            </a:r>
            <a:endParaRPr dirty="0"/>
          </a:p>
          <a:p>
            <a:pPr marL="0" lvl="0" indent="0">
              <a:spcBef>
                <a:spcPts val="1600"/>
              </a:spcBef>
              <a:spcAft>
                <a:spcPts val="0"/>
              </a:spcAft>
              <a:buClr>
                <a:schemeClr val="dk1"/>
              </a:buClr>
              <a:buSzPts val="1100"/>
              <a:buFont typeface="Arial"/>
              <a:buNone/>
            </a:pPr>
            <a:r>
              <a:rPr lang="en" dirty="0" err="1"/>
              <a:t>pycoal</a:t>
            </a:r>
            <a:r>
              <a:rPr lang="en" dirty="0"/>
              <a:t>-mining -mi ang20150420t182050_corr_v1e_img_class.hdr -</a:t>
            </a:r>
            <a:r>
              <a:rPr lang="en" dirty="0" err="1"/>
              <a:t>mo</a:t>
            </a:r>
            <a:r>
              <a:rPr lang="en" dirty="0"/>
              <a:t> ang20150420t182050_corr_v1e_img_class_mining.hdr</a:t>
            </a:r>
            <a:endParaRPr dirty="0"/>
          </a:p>
          <a:p>
            <a:pPr marL="0" lvl="0" indent="0">
              <a:spcBef>
                <a:spcPts val="1600"/>
              </a:spcBef>
              <a:spcAft>
                <a:spcPts val="0"/>
              </a:spcAft>
              <a:buClr>
                <a:schemeClr val="dk1"/>
              </a:buClr>
              <a:buSzPts val="1100"/>
              <a:buFont typeface="Arial"/>
              <a:buNone/>
            </a:pPr>
            <a:r>
              <a:rPr lang="en" dirty="0" err="1"/>
              <a:t>pycoal</a:t>
            </a:r>
            <a:r>
              <a:rPr lang="en" dirty="0"/>
              <a:t>-environment -m ang20150420t182050_corr_v1e_img_class_mining.hdr -</a:t>
            </a:r>
            <a:r>
              <a:rPr lang="en" dirty="0" err="1"/>
              <a:t>hy</a:t>
            </a:r>
            <a:r>
              <a:rPr lang="en" dirty="0"/>
              <a:t> Shape/</a:t>
            </a:r>
            <a:r>
              <a:rPr lang="en" dirty="0" err="1"/>
              <a:t>NHDFlowline.shp</a:t>
            </a:r>
            <a:r>
              <a:rPr lang="en" dirty="0"/>
              <a:t> -e ang20150420t182050_corr_v1e_img_class_mining_NHDFlowline_correlation.hdr</a:t>
            </a:r>
            <a:endParaRPr dirty="0"/>
          </a:p>
          <a:p>
            <a:pPr marL="0" lvl="0" indent="0">
              <a:spcBef>
                <a:spcPts val="1600"/>
              </a:spcBef>
              <a:spcAft>
                <a:spcPts val="1600"/>
              </a:spcAft>
              <a:buNone/>
            </a:pPr>
            <a:endParaRPr dirty="0"/>
          </a:p>
        </p:txBody>
      </p:sp>
      <p:sp>
        <p:nvSpPr>
          <p:cNvPr id="4" name="Shape 104"/>
          <p:cNvSpPr txBox="1"/>
          <p:nvPr/>
        </p:nvSpPr>
        <p:spPr>
          <a:xfrm>
            <a:off x="157075" y="4712250"/>
            <a:ext cx="2322600" cy="28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Presenter: Bryce Egley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My plans for the future</a:t>
            </a:r>
            <a:endParaRPr/>
          </a:p>
        </p:txBody>
      </p:sp>
      <p:sp>
        <p:nvSpPr>
          <p:cNvPr id="116" name="Shape 1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arenR"/>
            </a:pPr>
            <a:r>
              <a:rPr lang="en"/>
              <a:t>Enable use of EcoSIS Spectral Library</a:t>
            </a:r>
            <a:endParaRPr/>
          </a:p>
          <a:p>
            <a:pPr marL="457200" lvl="0" indent="-342900" rtl="0">
              <a:spcBef>
                <a:spcPts val="0"/>
              </a:spcBef>
              <a:spcAft>
                <a:spcPts val="0"/>
              </a:spcAft>
              <a:buSzPts val="1800"/>
              <a:buChar char="-"/>
            </a:pPr>
            <a:r>
              <a:rPr lang="en"/>
              <a:t>This will improve our classifications</a:t>
            </a:r>
            <a:endParaRPr/>
          </a:p>
          <a:p>
            <a:pPr marL="0" lvl="0" indent="0" rtl="0">
              <a:spcBef>
                <a:spcPts val="1600"/>
              </a:spcBef>
              <a:spcAft>
                <a:spcPts val="0"/>
              </a:spcAft>
              <a:buNone/>
            </a:pPr>
            <a:r>
              <a:rPr lang="en"/>
              <a:t>2)	Upgrade to use USGS Spectral Library Version 7</a:t>
            </a:r>
            <a:endParaRPr/>
          </a:p>
          <a:p>
            <a:pPr marL="457200" lvl="0" indent="-342900" rtl="0">
              <a:spcBef>
                <a:spcPts val="0"/>
              </a:spcBef>
              <a:spcAft>
                <a:spcPts val="0"/>
              </a:spcAft>
              <a:buSzPts val="1800"/>
              <a:buChar char="-"/>
            </a:pPr>
            <a:r>
              <a:rPr lang="en"/>
              <a:t>Clearer imager</a:t>
            </a:r>
            <a:endParaRPr/>
          </a:p>
          <a:p>
            <a:pPr marL="0" lvl="0" indent="0" rtl="0">
              <a:spcBef>
                <a:spcPts val="0"/>
              </a:spcBef>
              <a:spcAft>
                <a:spcPts val="0"/>
              </a:spcAft>
              <a:buNone/>
            </a:pPr>
            <a:endParaRPr/>
          </a:p>
          <a:p>
            <a:pPr marL="0" lvl="0" indent="0" rtl="0">
              <a:lnSpc>
                <a:spcPct val="100000"/>
              </a:lnSpc>
              <a:spcBef>
                <a:spcPts val="0"/>
              </a:spcBef>
              <a:spcAft>
                <a:spcPts val="0"/>
              </a:spcAft>
              <a:buNone/>
            </a:pPr>
            <a:r>
              <a:rPr lang="en"/>
              <a:t>3)	Get more Data</a:t>
            </a:r>
            <a:endParaRPr/>
          </a:p>
          <a:p>
            <a:pPr marL="457200" lvl="0" indent="-342900" rtl="0">
              <a:lnSpc>
                <a:spcPct val="100000"/>
              </a:lnSpc>
              <a:spcBef>
                <a:spcPts val="0"/>
              </a:spcBef>
              <a:spcAft>
                <a:spcPts val="0"/>
              </a:spcAft>
              <a:buSzPts val="1800"/>
              <a:buChar char="-"/>
            </a:pPr>
            <a:r>
              <a:rPr lang="en"/>
              <a:t>Our current data is focused on San Juan Mine Case study. This data does not include USGS Spectral Library Version 7. Other data might</a:t>
            </a:r>
            <a:endParaRPr/>
          </a:p>
          <a:p>
            <a:pPr marL="0" lvl="0" indent="0" rtl="0">
              <a:lnSpc>
                <a:spcPct val="100000"/>
              </a:lnSpc>
              <a:spcBef>
                <a:spcPts val="0"/>
              </a:spcBef>
              <a:spcAft>
                <a:spcPts val="0"/>
              </a:spcAft>
              <a:buNone/>
            </a:pPr>
            <a:endParaRPr/>
          </a:p>
          <a:p>
            <a:pPr marL="0" lvl="0" indent="0" rtl="0">
              <a:lnSpc>
                <a:spcPct val="100000"/>
              </a:lnSpc>
              <a:spcBef>
                <a:spcPts val="0"/>
              </a:spcBef>
              <a:spcAft>
                <a:spcPts val="0"/>
              </a:spcAft>
              <a:buNone/>
            </a:pPr>
            <a:r>
              <a:rPr lang="en"/>
              <a:t>More info on these issues here: </a:t>
            </a:r>
            <a:r>
              <a:rPr lang="en" u="sng">
                <a:solidFill>
                  <a:schemeClr val="hlink"/>
                </a:solidFill>
                <a:hlinkClick r:id="rId3"/>
              </a:rPr>
              <a:t>https://github.com/capstone-coal/pycoal/issues</a:t>
            </a:r>
            <a:endParaRPr/>
          </a:p>
          <a:p>
            <a:pPr marL="0" lvl="0" indent="0" rtl="0">
              <a:lnSpc>
                <a:spcPct val="100000"/>
              </a:lnSpc>
              <a:spcBef>
                <a:spcPts val="0"/>
              </a:spcBef>
              <a:spcAft>
                <a:spcPts val="0"/>
              </a:spcAft>
              <a:buNone/>
            </a:pPr>
            <a:endParaRPr/>
          </a:p>
        </p:txBody>
      </p:sp>
      <p:sp>
        <p:nvSpPr>
          <p:cNvPr id="117" name="Shape 117"/>
          <p:cNvSpPr txBox="1"/>
          <p:nvPr/>
        </p:nvSpPr>
        <p:spPr>
          <a:xfrm>
            <a:off x="157075" y="4712250"/>
            <a:ext cx="2322600" cy="28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Presenter: Bryce Egley</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701</Words>
  <Application>Microsoft Macintosh PowerPoint</Application>
  <PresentationFormat>On-screen Show (16:9)</PresentationFormat>
  <Paragraphs>78</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Light</vt:lpstr>
      <vt:lpstr>COAL-FO Alpha Release Progress Report</vt:lpstr>
      <vt:lpstr>Project Overview-Group Intro</vt:lpstr>
      <vt:lpstr>What I have been working on</vt:lpstr>
      <vt:lpstr>Getting Examples working and fixing bugs with examples</vt:lpstr>
      <vt:lpstr>Running Example Scripts</vt:lpstr>
      <vt:lpstr>Updating QGIS/GDAL</vt:lpstr>
      <vt:lpstr>CLI Command Line Interface</vt:lpstr>
      <vt:lpstr>CLI commands</vt:lpstr>
      <vt:lpstr>My plans for the future</vt:lpstr>
      <vt:lpstr>Coal-SDS</vt:lpstr>
      <vt:lpstr>XSEDE vs Amazon Web Services</vt:lpstr>
      <vt:lpstr>Current AWS Instance running File Manager</vt:lpstr>
      <vt:lpstr>Current File Manager Staging</vt:lpstr>
      <vt:lpstr>Demonstration of functionality</vt:lpstr>
      <vt:lpstr>Future</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COAL-FO Alpha Release Progress Report</dc:title>
  <cp:lastModifiedBy>Egley, Bryce David</cp:lastModifiedBy>
  <cp:revision>1</cp:revision>
  <dcterms:modified xsi:type="dcterms:W3CDTF">2018-02-17T02:46:14Z</dcterms:modified>
</cp:coreProperties>
</file>