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5"/>
    <p:restoredTop sz="94801"/>
  </p:normalViewPr>
  <p:slideViewPr>
    <p:cSldViewPr snapToGrid="0" snapToObjects="1">
      <p:cViewPr>
        <p:scale>
          <a:sx n="30" d="100"/>
          <a:sy n="30" d="100"/>
        </p:scale>
        <p:origin x="1104" y="752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  <p:guide pos="7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5/2/18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 smtClean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  <a:endParaRPr lang="en-US" sz="5400" cap="none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COLLEGE OF ENGINEERING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3" Type="http://schemas.openxmlformats.org/officeDocument/2006/relationships/image" Target="../media/image13.png"/><Relationship Id="rId14" Type="http://schemas.openxmlformats.org/officeDocument/2006/relationships/hyperlink" Target="mailto:lewis.mcgibbney@gmail.com" TargetMode="External"/><Relationship Id="rId15" Type="http://schemas.openxmlformats.org/officeDocument/2006/relationships/image" Target="../media/image14.png"/><Relationship Id="rId16" Type="http://schemas.openxmlformats.org/officeDocument/2006/relationships/hyperlink" Target="mailto:thomkenn@oregonstate.edu" TargetMode="External"/><Relationship Id="rId17" Type="http://schemas.openxmlformats.org/officeDocument/2006/relationships/image" Target="../media/image15.png"/><Relationship Id="rId18" Type="http://schemas.openxmlformats.org/officeDocument/2006/relationships/hyperlink" Target="mailto:egleyb@oregonstate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/>
          <p:cNvSpPr txBox="1">
            <a:spLocks/>
          </p:cNvSpPr>
          <p:nvPr/>
        </p:nvSpPr>
        <p:spPr>
          <a:xfrm>
            <a:off x="1931989" y="5503233"/>
            <a:ext cx="81586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BACKGROUND</a:t>
            </a: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964266" y="6422030"/>
            <a:ext cx="8126412" cy="14301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6000"/>
              </a:lnSpc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44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Coal and Open-pit surface mining impacts on American Lands Follow-On (COAL-FO) is the successor project to the 2016-2017 COAL project. COAL initially aimed to deliver a suite of algorithms to identify, classify, characterize, and quantify (by reporting a number of key metrics) the direct and indirect impacts of mining operations and related destructive surface mining activities across the continental U.S (and further afield). COAL successfully delivered a Python library for processing hyperspectral imagery from remote sensing devices such as the Airborne Visible/</a:t>
            </a:r>
            <a:r>
              <a:rPr lang="en-US" sz="4400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InfraRed</a:t>
            </a:r>
            <a:r>
              <a:rPr lang="en-US" sz="44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 Imaging Spectrometer (AVIRIS) and a Science Data System for running COAL pipelines. </a:t>
            </a:r>
            <a:endParaRPr lang="en-US" sz="4400" dirty="0">
              <a:solidFill>
                <a:schemeClr val="lt1"/>
              </a:solidFill>
              <a:latin typeface="Times New Roman" charset="0"/>
              <a:ea typeface="Times New Roman" charset="0"/>
              <a:cs typeface="Times New Roman" charset="0"/>
              <a:sym typeface="Verdan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7723188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lvl="0"/>
            <a:r>
              <a:rPr lang="en-US" sz="11500" dirty="0">
                <a:solidFill>
                  <a:srgbClr val="E05529"/>
                </a:solidFill>
                <a:latin typeface="Helvetica" charset="0"/>
                <a:ea typeface="Helvetica" charset="0"/>
                <a:cs typeface="Helvetica" charset="0"/>
              </a:rPr>
              <a:t>COAL-FO</a:t>
            </a:r>
            <a:r>
              <a:rPr lang="en-US" sz="11500" dirty="0" smtClean="0">
                <a:solidFill>
                  <a:srgbClr val="E05529"/>
                </a:solidFill>
                <a:latin typeface="Helvetica" charset="0"/>
                <a:ea typeface="Helvetica" charset="0"/>
                <a:cs typeface="Helvetica" charset="0"/>
                <a:sym typeface="Impact"/>
              </a:rPr>
              <a:t>:</a:t>
            </a:r>
            <a:endParaRPr lang="en-US" sz="11500" cap="none" dirty="0">
              <a:solidFill>
                <a:srgbClr val="E05529"/>
              </a:solidFill>
              <a:latin typeface="Helvetica" charset="0"/>
              <a:ea typeface="Helvetica" charset="0"/>
              <a:cs typeface="Helvetica" charset="0"/>
              <a:sym typeface="Impac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dirty="0" smtClean="0">
                <a:latin typeface="Impact" charset="0"/>
                <a:ea typeface="Impact" charset="0"/>
                <a:cs typeface="Impact" charset="0"/>
              </a:rPr>
              <a:t>CS 28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17" name="Shape 51" descr="Image result for nas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6709" y="21290073"/>
            <a:ext cx="54292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537823" y="3456768"/>
            <a:ext cx="123444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500" dirty="0">
                <a:solidFill>
                  <a:srgbClr val="E05529"/>
                </a:solidFill>
                <a:latin typeface="Arial" charset="0"/>
                <a:ea typeface="Arial" charset="0"/>
                <a:cs typeface="Arial" charset="0"/>
              </a:rPr>
              <a:t>COAL and Open-pit surface mining impacts on American Lands Follow-On</a:t>
            </a:r>
          </a:p>
          <a:p>
            <a:endParaRPr lang="en-US" sz="5500" dirty="0"/>
          </a:p>
        </p:txBody>
      </p:sp>
      <p:sp>
        <p:nvSpPr>
          <p:cNvPr id="18" name="Shape 34"/>
          <p:cNvSpPr txBox="1"/>
          <p:nvPr/>
        </p:nvSpPr>
        <p:spPr>
          <a:xfrm>
            <a:off x="11989226" y="20658339"/>
            <a:ext cx="941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5000">
                <a:solidFill>
                  <a:srgbClr val="E05529"/>
                </a:solidFill>
              </a:rPr>
              <a:t>AVIRIS: Airborne Visible / Infrared Imaging Spectrometer</a:t>
            </a:r>
            <a:endParaRPr sz="5000" b="0" i="0" u="none" strike="noStrike" cap="none">
              <a:solidFill>
                <a:srgbClr val="E05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35"/>
          <p:cNvSpPr txBox="1"/>
          <p:nvPr/>
        </p:nvSpPr>
        <p:spPr>
          <a:xfrm>
            <a:off x="11640374" y="25834636"/>
            <a:ext cx="90822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AVIRIS has been flown on four aircraft platforms: NASA's ER-2 jet, Twin Otter International's turboprop, Scaled Composites' Proteus, and NASA's WB-57.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Shape 41"/>
          <p:cNvSpPr txBox="1"/>
          <p:nvPr/>
        </p:nvSpPr>
        <p:spPr>
          <a:xfrm>
            <a:off x="12292012" y="6828375"/>
            <a:ext cx="195441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5000" dirty="0">
                <a:solidFill>
                  <a:srgbClr val="E05529"/>
                </a:solidFill>
              </a:rPr>
              <a:t>Project Description: </a:t>
            </a:r>
            <a:r>
              <a:rPr lang="en-US" sz="2800" dirty="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COAL-FO is a continuation of a previous project completed in the 2016-2017 capstone COAL project. The COAL project was a stable python toolkit providing examples, tests, packages, stable release and stable API that identified, classified, and quantified the effects of open-pit mining on the surrounding environment. The COAL-FO project improved the existing algorithms and general functionality as well as enabled the toolkit to work with more spectral libraries.</a:t>
            </a:r>
            <a:endParaRPr sz="2800" dirty="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endParaRPr sz="3000" dirty="0">
              <a:solidFill>
                <a:srgbClr val="263238"/>
              </a:solidFill>
            </a:endParaRPr>
          </a:p>
        </p:txBody>
      </p:sp>
      <p:pic>
        <p:nvPicPr>
          <p:cNvPr id="21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8649" y="8893491"/>
            <a:ext cx="9082200" cy="47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1299" y="8893483"/>
            <a:ext cx="8782075" cy="457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2074" y="14687272"/>
            <a:ext cx="8572500" cy="445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80824" y="14619986"/>
            <a:ext cx="8572500" cy="441720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57"/>
          <p:cNvSpPr txBox="1"/>
          <p:nvPr/>
        </p:nvSpPr>
        <p:spPr>
          <a:xfrm>
            <a:off x="12412062" y="13683944"/>
            <a:ext cx="85725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Mineral Classification API provides methods for generating visible-light (Figure 1)</a:t>
            </a:r>
            <a:endParaRPr sz="2500"/>
          </a:p>
        </p:txBody>
      </p:sp>
      <p:sp>
        <p:nvSpPr>
          <p:cNvPr id="26" name="Shape 58"/>
          <p:cNvSpPr txBox="1"/>
          <p:nvPr/>
        </p:nvSpPr>
        <p:spPr>
          <a:xfrm>
            <a:off x="22598687" y="13470794"/>
            <a:ext cx="8126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Mineral Classification API provides methods for mineral classified (Figure 2) images. </a:t>
            </a:r>
            <a:endParaRPr sz="25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Shape 59"/>
          <p:cNvSpPr txBox="1"/>
          <p:nvPr/>
        </p:nvSpPr>
        <p:spPr>
          <a:xfrm>
            <a:off x="11808337" y="19353407"/>
            <a:ext cx="90822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Mining Identification API filters mineral classified images to identify specific classes of interest (figure 3)</a:t>
            </a:r>
            <a:endParaRPr sz="25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Shape 60"/>
          <p:cNvSpPr txBox="1"/>
          <p:nvPr/>
        </p:nvSpPr>
        <p:spPr>
          <a:xfrm>
            <a:off x="22964624" y="19037169"/>
            <a:ext cx="815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Environmental Correlation API finds pixels in a mining classified image that are within a certain number of meters from features in a vector layer (Figure 4)</a:t>
            </a:r>
            <a:endParaRPr sz="2500"/>
          </a:p>
        </p:txBody>
      </p:sp>
      <p:pic>
        <p:nvPicPr>
          <p:cNvPr id="29" name="Shape 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83224" y="22266969"/>
            <a:ext cx="4774825" cy="30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62"/>
          <p:cNvSpPr txBox="1"/>
          <p:nvPr/>
        </p:nvSpPr>
        <p:spPr>
          <a:xfrm>
            <a:off x="11679212" y="27217394"/>
            <a:ext cx="94182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5000">
                <a:solidFill>
                  <a:srgbClr val="E05529"/>
                </a:solidFill>
              </a:rPr>
              <a:t>Spectra:</a:t>
            </a:r>
            <a:r>
              <a:rPr lang="en-US" sz="4800">
                <a:solidFill>
                  <a:srgbClr val="E05529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 values that vary over a range of reflectance.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E05529"/>
                </a:solidFill>
              </a:rPr>
              <a:t> </a:t>
            </a:r>
            <a:endParaRPr sz="4800">
              <a:solidFill>
                <a:srgbClr val="E05529"/>
              </a:solidFill>
            </a:endParaRPr>
          </a:p>
        </p:txBody>
      </p:sp>
      <p:sp>
        <p:nvSpPr>
          <p:cNvPr id="31" name="Shape 64"/>
          <p:cNvSpPr txBox="1"/>
          <p:nvPr/>
        </p:nvSpPr>
        <p:spPr>
          <a:xfrm>
            <a:off x="22201789" y="28681220"/>
            <a:ext cx="10198135" cy="115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Bryce has improved QGIS/GDAL installation instructions to work with more systems, created a Command Line Interface(CLI), upgraded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pycoal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to use USGS Spectral Library Version 7 and found more data for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pycoal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to classify. Kenny has worked on exporting product imagery to AWS and creating a classifier callback. </a:t>
            </a:r>
          </a:p>
        </p:txBody>
      </p:sp>
      <p:pic>
        <p:nvPicPr>
          <p:cNvPr id="32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76183" y="20886719"/>
            <a:ext cx="3337627" cy="232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23820" y="20886731"/>
            <a:ext cx="3286507" cy="23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70"/>
          <p:cNvSpPr txBox="1"/>
          <p:nvPr/>
        </p:nvSpPr>
        <p:spPr>
          <a:xfrm>
            <a:off x="22156889" y="23331716"/>
            <a:ext cx="3430386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7: RGB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Visible Light Image</a:t>
            </a: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Shape 71"/>
          <p:cNvSpPr txBox="1"/>
          <p:nvPr/>
        </p:nvSpPr>
        <p:spPr>
          <a:xfrm>
            <a:off x="25755414" y="23303326"/>
            <a:ext cx="281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8: USGS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Spectral Library Version 6 Mineral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48153" y="25428793"/>
            <a:ext cx="304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5: AVIRIS Flight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Shape 66"/>
          <p:cNvSpPr txBox="1"/>
          <p:nvPr/>
        </p:nvSpPr>
        <p:spPr>
          <a:xfrm>
            <a:off x="12221244" y="5329730"/>
            <a:ext cx="186786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4600" dirty="0" smtClean="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COAL-FO will allow researchers to analyze the mineral, mining and environmental impacts to American lands from Open-pit surface mining.</a:t>
            </a:r>
            <a:endParaRPr sz="4600" dirty="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" name="Shape 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13586" y="20886731"/>
            <a:ext cx="3286499" cy="23022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/>
          <p:cNvSpPr/>
          <p:nvPr/>
        </p:nvSpPr>
        <p:spPr>
          <a:xfrm>
            <a:off x="29140903" y="23252179"/>
            <a:ext cx="32590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Figure 9: USGS Spectral Library Version 7 Mineral Classification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156889" y="24644331"/>
            <a:ext cx="103431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The COAL project used USGS Spectral Library Version 6. The COAL-FO capstone project has designed a method for convolving USGS Spectral Library Version 7 into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envi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file format. This allows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pycoal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to classify more spectra, improving the classification images. USGS Spectral Library Version 7 is the most up to date Spectral Library by USGS and contains more spectra than any other current spectral library.  </a:t>
            </a:r>
          </a:p>
          <a:p>
            <a:pPr lvl="0">
              <a:buClr>
                <a:schemeClr val="dk1"/>
              </a:buClr>
              <a:buSzPts val="2800"/>
            </a:pPr>
            <a:endParaRPr lang="en-US" sz="2800" dirty="0"/>
          </a:p>
        </p:txBody>
      </p:sp>
      <p:pic>
        <p:nvPicPr>
          <p:cNvPr id="41" name="Shape 7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808337" y="28606208"/>
            <a:ext cx="90773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64"/>
          <p:cNvSpPr txBox="1"/>
          <p:nvPr/>
        </p:nvSpPr>
        <p:spPr>
          <a:xfrm>
            <a:off x="22201789" y="27885289"/>
            <a:ext cx="81264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>
                <a:solidFill>
                  <a:srgbClr val="E05529"/>
                </a:solidFill>
              </a:rPr>
              <a:t>Conclusion &amp; Results</a:t>
            </a:r>
            <a:endParaRPr sz="5000" dirty="0"/>
          </a:p>
        </p:txBody>
      </p:sp>
      <p:pic>
        <p:nvPicPr>
          <p:cNvPr id="43" name="Shape 50" descr="Hyperspectral imagery of the Escondida Mine in Chile. Courtesy NASA/JPL-Caltech.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3662400" y="3893125"/>
            <a:ext cx="85725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2"/>
          <p:cNvSpPr txBox="1"/>
          <p:nvPr/>
        </p:nvSpPr>
        <p:spPr>
          <a:xfrm>
            <a:off x="33280108" y="11592456"/>
            <a:ext cx="815869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TEAM:</a:t>
            </a:r>
            <a:endParaRPr sz="4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4" descr="https://lh5.googleusercontent.com/n9JzfxmbC_BFWDzko-S53N5grvo-KZAZeAbfHal_r5asIlYN4ktuob2h23sA5OewKJFhTEIcnd77RTKztwf8nQha25bsZHS841Rw-Hb8wJHu8o4I8AMtMFa076L0cO6AQzZ_cWMM3A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3362200" y="12483163"/>
            <a:ext cx="3667125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37187234" y="13245728"/>
            <a:ext cx="550112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-Lewis John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Mcgibbney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-Client</a:t>
            </a:r>
            <a:b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lewis.mcgibbney@gmail.com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365628" y="17001931"/>
            <a:ext cx="3789295" cy="365150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8"/>
          <p:cNvSpPr txBox="1"/>
          <p:nvPr/>
        </p:nvSpPr>
        <p:spPr>
          <a:xfrm>
            <a:off x="37359453" y="17759169"/>
            <a:ext cx="5447645" cy="278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-Kenneth Thompson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-Student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thomkenn@oregonstate.edu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46" descr="https://lh4.googleusercontent.com/QszMx58ZgjDtNLndoibQ_ZMIMVf0FUpsPx9iDrCrfaTKMUsewesXKimADYJZqrFETIV7QH3-4nx7TG8Ctk3O1rYpF25CiM4QrYIUtbzL9dpPEkmUyCffhZMb0b7FYWjFlRtd5mkLdQ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385784" y="21400300"/>
            <a:ext cx="3643543" cy="364354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49"/>
          <p:cNvSpPr txBox="1"/>
          <p:nvPr/>
        </p:nvSpPr>
        <p:spPr>
          <a:xfrm>
            <a:off x="37460066" y="22367991"/>
            <a:ext cx="4774833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-Bryce Egley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-Student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egleyb@oregonstate.edu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518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Helvetica</vt:lpstr>
      <vt:lpstr>Impact</vt:lpstr>
      <vt:lpstr>Times New Roman</vt:lpstr>
      <vt:lpstr>Verdana</vt:lpstr>
      <vt:lpstr>Verdana Regular</vt:lpstr>
      <vt:lpstr>Arial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Egley, Bryce David</cp:lastModifiedBy>
  <cp:revision>59</cp:revision>
  <dcterms:created xsi:type="dcterms:W3CDTF">2017-04-19T21:01:26Z</dcterms:created>
  <dcterms:modified xsi:type="dcterms:W3CDTF">2018-05-03T00:55:58Z</dcterms:modified>
</cp:coreProperties>
</file>