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3"/>
    <p:restoredTop sz="94648"/>
  </p:normalViewPr>
  <p:slideViewPr>
    <p:cSldViewPr snapToGrid="0" snapToObjects="1">
      <p:cViewPr>
        <p:scale>
          <a:sx n="60" d="100"/>
          <a:sy n="60" d="100"/>
        </p:scale>
        <p:origin x="-34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pic" idx="3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32758" y="1731788"/>
            <a:ext cx="42425683" cy="3049166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2804491" y="1731788"/>
            <a:ext cx="10353950" cy="304916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917723" y="720448"/>
            <a:ext cx="33240718" cy="1828799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32758" y="1731788"/>
            <a:ext cx="10353950" cy="30491667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 descr="OSU_horizontal_2C_W_over_B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021" y="28559363"/>
            <a:ext cx="7046627" cy="2247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 rot="10800000">
            <a:off x="11086708" y="-1930400"/>
            <a:ext cx="0" cy="1676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" name="Shape 16"/>
          <p:cNvSpPr txBox="1"/>
          <p:nvPr/>
        </p:nvSpPr>
        <p:spPr>
          <a:xfrm>
            <a:off x="9486509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hape 17"/>
          <p:cNvCxnSpPr/>
          <p:nvPr/>
        </p:nvCxnSpPr>
        <p:spPr>
          <a:xfrm rot="10800000">
            <a:off x="32804491" y="-1930400"/>
            <a:ext cx="0" cy="1676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" name="Shape 18"/>
          <p:cNvSpPr txBox="1"/>
          <p:nvPr/>
        </p:nvSpPr>
        <p:spPr>
          <a:xfrm>
            <a:off x="31204291" y="-3200400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 rot="10800000">
            <a:off x="11048216" y="33172401"/>
            <a:ext cx="0" cy="1676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" name="Shape 20"/>
          <p:cNvSpPr txBox="1"/>
          <p:nvPr/>
        </p:nvSpPr>
        <p:spPr>
          <a:xfrm>
            <a:off x="9446648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Shape 21"/>
          <p:cNvCxnSpPr/>
          <p:nvPr/>
        </p:nvCxnSpPr>
        <p:spPr>
          <a:xfrm rot="10800000">
            <a:off x="32805859" y="33172401"/>
            <a:ext cx="0" cy="1676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" name="Shape 22"/>
          <p:cNvSpPr txBox="1"/>
          <p:nvPr/>
        </p:nvSpPr>
        <p:spPr>
          <a:xfrm>
            <a:off x="31204291" y="34899603"/>
            <a:ext cx="3200400" cy="116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-1092201" y="25473946"/>
            <a:ext cx="0" cy="16764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Shape 24"/>
          <p:cNvSpPr txBox="1"/>
          <p:nvPr/>
        </p:nvSpPr>
        <p:spPr>
          <a:xfrm>
            <a:off x="-6807200" y="25041022"/>
            <a:ext cx="4876798" cy="254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TEXT 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ORANGE BOX BELOW THIS LINE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920240" y="758646"/>
            <a:ext cx="11897360" cy="17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COLLEGE OF ENGINEERING</a:t>
            </a:r>
            <a:endParaRPr sz="5400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mailto:lewis.mcgibbney@gmail.com" TargetMode="External"/><Relationship Id="rId7" Type="http://schemas.openxmlformats.org/officeDocument/2006/relationships/hyperlink" Target="mailto:thomkenn@oregonstate.edu" TargetMode="External"/><Relationship Id="rId8" Type="http://schemas.openxmlformats.org/officeDocument/2006/relationships/hyperlink" Target="mailto:egleyb@oregonstate.edu" TargetMode="External"/><Relationship Id="rId9" Type="http://schemas.openxmlformats.org/officeDocument/2006/relationships/image" Target="../media/image5.jp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1801702" y="20498045"/>
            <a:ext cx="941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AVIRIS: Airborne Visible / Infrared Imaging Spectrometer</a:t>
            </a:r>
            <a:endParaRPr sz="5000" b="0" i="0" u="none" strike="noStrike" cap="none">
              <a:solidFill>
                <a:srgbClr val="E05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11452850" y="25674342"/>
            <a:ext cx="9082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AVIRIS has been flown on four aircraft platforms: NASA's ER-2 jet, Twin Otter International's turboprop, Scaled Composites' Proteus, and NASA's WB-57.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22365441" y="20574569"/>
            <a:ext cx="941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USGS Spectral Library Version 7</a:t>
            </a:r>
            <a:endParaRPr sz="5000" b="0" i="0" u="none" strike="noStrike" cap="none">
              <a:solidFill>
                <a:srgbClr val="E05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22551525" y="24972813"/>
            <a:ext cx="9418200" cy="2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COAL project used USGS Spectral Library Version 6. The COAL-FO capstone project has designed a method for convolving USGS Spectral Library Version 7 into envi file format. This allows pycoal to classify more spectra, improving the classification images. USGS Spectral Library Version 7 is the most up to date Spectral Library by USGS and contains more spectra than any other current spectral library.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500"/>
          </a:p>
        </p:txBody>
      </p:sp>
      <p:sp>
        <p:nvSpPr>
          <p:cNvPr id="38" name="Shape 38"/>
          <p:cNvSpPr txBox="1"/>
          <p:nvPr/>
        </p:nvSpPr>
        <p:spPr>
          <a:xfrm>
            <a:off x="1931989" y="5503233"/>
            <a:ext cx="815869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 sz="4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1964266" y="6422030"/>
            <a:ext cx="8126412" cy="1090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Coal and Open-pit surface mining impacts on American Lands Follow-On (COAL-FO) is the successor project to the 2016-2017 COAL project. COAL initially aimed to deliver a suite of algorithms to identify, classify, characterize, and quantify (by reporting a number of key metrics) the direct and indirect impacts of mining operations and related destructive surface mining activities across the continental U.S (and further afield). COAL successfully delivered a Python library for processing hyperspectral imagery from remote sensing devices such as the Airborne Visible/</a:t>
            </a:r>
            <a:r>
              <a:rPr lang="en-US" sz="4500" b="0" i="0" u="none" strike="noStrike" cap="none" dirty="0" err="1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InfraRed</a:t>
            </a:r>
            <a:r>
              <a:rPr lang="en-US" sz="4500" b="0" i="0" u="none" strike="noStrike" cap="none" dirty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 Imaging Spectrometer (AVIRIS) and a Science Data System for running COAL pipelines. </a:t>
            </a:r>
            <a:endParaRPr sz="4500" b="0" i="0" u="none" strike="noStrike" cap="none" dirty="0">
              <a:solidFill>
                <a:schemeClr val="lt1"/>
              </a:solidFill>
              <a:latin typeface="Times New Roman" charset="0"/>
              <a:ea typeface="Times New Roman" charset="0"/>
              <a:cs typeface="Times New Roman" charset="0"/>
              <a:sym typeface="Verdana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1620813" y="3082143"/>
            <a:ext cx="7123075" cy="19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12500"/>
              <a:buFont typeface="Impact"/>
              <a:buNone/>
            </a:pPr>
            <a:r>
              <a:rPr lang="en-US" sz="11500" dirty="0">
                <a:solidFill>
                  <a:srgbClr val="E05529"/>
                </a:solidFill>
                <a:latin typeface="Helvetica" charset="0"/>
                <a:ea typeface="Helvetica" charset="0"/>
                <a:cs typeface="Helvetica" charset="0"/>
              </a:rPr>
              <a:t>COAL-FO</a:t>
            </a:r>
            <a:r>
              <a:rPr lang="en-US" sz="11500" dirty="0">
                <a:solidFill>
                  <a:srgbClr val="E05529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  <a:endParaRPr sz="11500" b="0" i="0" u="none" strike="noStrike" cap="none" dirty="0">
              <a:solidFill>
                <a:srgbClr val="E0552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12104488" y="6261736"/>
            <a:ext cx="195441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 dirty="0">
                <a:solidFill>
                  <a:srgbClr val="E05529"/>
                </a:solidFill>
              </a:rPr>
              <a:t>Project Description: </a:t>
            </a:r>
            <a:r>
              <a:rPr lang="en-US" sz="2800" dirty="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COAL-FO is a continuation of a previous project completed in the 2016-2017 capstone COAL project. The COAL project was a stable python toolkit providing examples, tests, packages, stable release and stable API that identified, classified, and quantified the effects of open-pit mining on the surrounding environment. The COAL-FO project improved the existing algorithms and general functionality as well as enabled the toolkit to work with more spectral libraries.</a:t>
            </a:r>
            <a:endParaRPr sz="2800" dirty="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endParaRPr sz="3000" dirty="0">
              <a:solidFill>
                <a:srgbClr val="263238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33362203" y="11678666"/>
            <a:ext cx="815869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TEAM:</a:t>
            </a:r>
            <a:endParaRPr sz="4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 sz="5400" b="0" i="0" u="none" strike="noStrike" cap="none" dirty="0" smtClean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CS 28</a:t>
            </a:r>
            <a:endParaRPr dirty="0"/>
          </a:p>
        </p:txBody>
      </p:sp>
      <p:pic>
        <p:nvPicPr>
          <p:cNvPr id="44" name="Shape 44" descr="https://lh5.googleusercontent.com/n9JzfxmbC_BFWDzko-S53N5grvo-KZAZeAbfHal_r5asIlYN4ktuob2h23sA5OewKJFhTEIcnd77RTKztwf8nQha25bsZHS841Rw-Hb8wJHu8o4I8AMtMFa076L0cO6AQzZ_cWMM3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62200" y="12483163"/>
            <a:ext cx="3667125" cy="377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65628" y="17001931"/>
            <a:ext cx="3789295" cy="365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 descr="https://lh4.googleusercontent.com/QszMx58ZgjDtNLndoibQ_ZMIMVf0FUpsPx9iDrCrfaTKMUsewesXKimADYJZqrFETIV7QH3-4nx7TG8Ctk3O1rYpF25CiM4QrYIUtbzL9dpPEkmUyCffhZMb0b7FYWjFlRtd5mkLd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85784" y="21400300"/>
            <a:ext cx="3643543" cy="364354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37133728" y="12400807"/>
            <a:ext cx="550112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-Lewis John Mcgibbney</a:t>
            </a:r>
            <a:b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-Client</a:t>
            </a:r>
            <a:b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lewis.mcgibbney@gmail.com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37359453" y="17759169"/>
            <a:ext cx="5447645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-Kenneth Thompson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-Student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thomkenn@oregonstate.edu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37460066" y="22367991"/>
            <a:ext cx="4774833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-Bryce Egley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-Student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egleyb@oregonstate.edu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 descr="Hyperspectral imagery of the Escondida Mine in Chile. Courtesy NASA/JPL-Caltech.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662400" y="3893125"/>
            <a:ext cx="85725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 descr="Image result for nas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65113" y="22751806"/>
            <a:ext cx="54292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8570513" y="2964750"/>
            <a:ext cx="127587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12500"/>
              <a:buFont typeface="Impact"/>
              <a:buNone/>
            </a:pPr>
            <a:r>
              <a:rPr lang="en-US" sz="5500" dirty="0">
                <a:solidFill>
                  <a:srgbClr val="E05529"/>
                </a:solidFill>
              </a:rPr>
              <a:t>COAL and Open-pit surface mining impacts on American Lands Follow-On</a:t>
            </a:r>
            <a:endParaRPr sz="5500" dirty="0">
              <a:solidFill>
                <a:srgbClr val="E05529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" name="Shape 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721125" y="8733197"/>
            <a:ext cx="9082200" cy="47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33775" y="8733189"/>
            <a:ext cx="8782075" cy="457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914550" y="14526978"/>
            <a:ext cx="8572500" cy="445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793300" y="14459692"/>
            <a:ext cx="8572500" cy="44172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224538" y="13523650"/>
            <a:ext cx="85725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Mineral Classification API provides methods for generating visible-light (Figure 1)</a:t>
            </a:r>
            <a:endParaRPr sz="2500"/>
          </a:p>
        </p:txBody>
      </p:sp>
      <p:sp>
        <p:nvSpPr>
          <p:cNvPr id="58" name="Shape 58"/>
          <p:cNvSpPr txBox="1"/>
          <p:nvPr/>
        </p:nvSpPr>
        <p:spPr>
          <a:xfrm>
            <a:off x="22411163" y="13310500"/>
            <a:ext cx="8126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Mineral Classification API provides methods for mineral classified (Figure 2) images. </a:t>
            </a:r>
            <a:endParaRPr sz="25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Shape 59"/>
          <p:cNvSpPr txBox="1"/>
          <p:nvPr/>
        </p:nvSpPr>
        <p:spPr>
          <a:xfrm>
            <a:off x="11620813" y="19193113"/>
            <a:ext cx="9082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Mining Identification API filters mineral classified images to identify specific classes of interest (figure 3)</a:t>
            </a:r>
            <a:endParaRPr sz="25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Shape 60"/>
          <p:cNvSpPr txBox="1"/>
          <p:nvPr/>
        </p:nvSpPr>
        <p:spPr>
          <a:xfrm>
            <a:off x="22777100" y="18876875"/>
            <a:ext cx="815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The Environmental Correlation API finds pixels in a mining classified image that are within a certain number of meters from features in a vector layer (Figure 4)</a:t>
            </a:r>
            <a:endParaRPr sz="2500"/>
          </a:p>
        </p:txBody>
      </p:sp>
      <p:pic>
        <p:nvPicPr>
          <p:cNvPr id="61" name="Shape 6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095700" y="22106675"/>
            <a:ext cx="4774825" cy="30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1491688" y="27057100"/>
            <a:ext cx="94182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Spectra:</a:t>
            </a:r>
            <a:r>
              <a:rPr lang="en-US" sz="4800">
                <a:solidFill>
                  <a:srgbClr val="E05529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values that vary over a range of reflectance.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E05529"/>
                </a:solidFill>
              </a:rPr>
              <a:t> </a:t>
            </a:r>
            <a:endParaRPr sz="4800">
              <a:solidFill>
                <a:srgbClr val="E05529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1452850" y="30260638"/>
            <a:ext cx="9418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2551525" y="28233113"/>
            <a:ext cx="81264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E05529"/>
                </a:solidFill>
              </a:rPr>
              <a:t>Conclusion &amp; Results</a:t>
            </a:r>
            <a:endParaRPr sz="5000"/>
          </a:p>
        </p:txBody>
      </p:sp>
      <p:sp>
        <p:nvSpPr>
          <p:cNvPr id="65" name="Shape 65"/>
          <p:cNvSpPr txBox="1"/>
          <p:nvPr/>
        </p:nvSpPr>
        <p:spPr>
          <a:xfrm>
            <a:off x="22461938" y="29008071"/>
            <a:ext cx="90822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Bryce has improved QGIS/GDAL installation instructions to work with more systems, created a Command Line Interface(CLI), upgraded pycoal to use USGS Spectral Library Version 7 and found more data for pycoal to classify. Kenny has worked on exporting product imagery to AWS and creating a classifier callback.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</p:txBody>
      </p:sp>
      <p:sp>
        <p:nvSpPr>
          <p:cNvPr id="66" name="Shape 66"/>
          <p:cNvSpPr txBox="1"/>
          <p:nvPr/>
        </p:nvSpPr>
        <p:spPr>
          <a:xfrm>
            <a:off x="11914550" y="4820405"/>
            <a:ext cx="186786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05529"/>
              </a:buClr>
              <a:buSzPts val="4800"/>
              <a:buFont typeface="Arial"/>
              <a:buNone/>
            </a:pPr>
            <a:r>
              <a:rPr lang="en-US" sz="4600" dirty="0" smtClean="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COAL-FO </a:t>
            </a:r>
            <a:r>
              <a:rPr lang="en-US" sz="4600" dirty="0" smtClean="0">
                <a:solidFill>
                  <a:srgbClr val="2632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allow researchers to analyze the mineral, mining and environmental impacts to American lands from Open-pit surface mining.</a:t>
            </a:r>
            <a:endParaRPr sz="4600" dirty="0">
              <a:solidFill>
                <a:srgbClr val="2632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085436" y="21594413"/>
            <a:ext cx="3337627" cy="232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510713" y="21594425"/>
            <a:ext cx="3286507" cy="23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884862" y="21600700"/>
            <a:ext cx="3286499" cy="230221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22044977" y="23879169"/>
            <a:ext cx="3430386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7: RGB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Visible Light Image</a:t>
            </a: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5677348" y="23854737"/>
            <a:ext cx="281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8: USGS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Spectral Library Version 6 Mineral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29035465" y="23771233"/>
            <a:ext cx="3135896" cy="30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9: USGS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Spectral Library Version 7 Mineral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662125" y="28366856"/>
            <a:ext cx="90773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960629" y="25268499"/>
            <a:ext cx="304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5: AVIRIS Flight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35258" y="31703362"/>
            <a:ext cx="473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Figure 6: Example Spectra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rgbClr val="000000"/>
      </a:dk1>
      <a:lt1>
        <a:srgbClr val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Impact</vt:lpstr>
      <vt:lpstr>Times New Roman</vt:lpstr>
      <vt:lpstr>Verdana</vt:lpstr>
      <vt:lpstr>research_poster_template-48x36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Egley, Bryce David</cp:lastModifiedBy>
  <cp:revision>3</cp:revision>
  <dcterms:modified xsi:type="dcterms:W3CDTF">2018-05-01T23:35:25Z</dcterms:modified>
</cp:coreProperties>
</file>