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6" r:id="rId6"/>
    <p:sldId id="263" r:id="rId7"/>
    <p:sldId id="267" r:id="rId8"/>
    <p:sldId id="261" r:id="rId9"/>
    <p:sldId id="262" r:id="rId10"/>
    <p:sldId id="265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2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280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2C819A5-95C3-4B51-B167-8B422B9E01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FFD98652-4FCC-4A5B-8859-56E8A03E33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6A2B9A0-1BB2-4359-87EE-D07AF60CE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56CE9-838E-4F7B-97ED-B55258AFBF15}" type="datetimeFigureOut">
              <a:rPr lang="en-US" smtClean="0"/>
              <a:t>6/26/18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E394253-1828-4841-84F8-BC217595A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519A9E0-3EF4-4B5D-A832-0C0E72B06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B03F0-1E49-448F-A7EB-ECE694AA1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515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22B184-8E68-42E2-81CD-3370DA492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90F80966-E265-4278-8C2C-704A6B808B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F30A77A-BBA6-438F-8C59-7DADF16CF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56CE9-838E-4F7B-97ED-B55258AFBF15}" type="datetimeFigureOut">
              <a:rPr lang="en-US" smtClean="0"/>
              <a:t>6/26/18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CC430CE-B981-4258-997F-280E7276E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BCD37F8-D06B-40FA-BD2C-0285A7C33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B03F0-1E49-448F-A7EB-ECE694AA1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997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D17F9A50-88B3-4455-B455-DC2BD1D137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E5C73660-450E-469C-91BC-C80DF9FAD4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C117CBB-08D1-4F78-B437-F82BF249F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56CE9-838E-4F7B-97ED-B55258AFBF15}" type="datetimeFigureOut">
              <a:rPr lang="en-US" smtClean="0"/>
              <a:t>6/26/18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F5FA6CC-B4C8-49E1-A4C2-782CAA430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1002C5A-2EA3-4A62-8D9E-DC013236F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B03F0-1E49-448F-A7EB-ECE694AA1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337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92473DD-01E3-4B27-B776-E32DF9C1C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89D06AE-8714-4037-8092-0D78E82C5A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7D4396F-62FF-4C05-8A44-E20BA3F31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56CE9-838E-4F7B-97ED-B55258AFBF15}" type="datetimeFigureOut">
              <a:rPr lang="en-US" smtClean="0"/>
              <a:t>6/26/18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73D74A1-6F9A-4131-A4A5-B2664CE6C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57709DF-874E-461A-87F3-E56DE2C49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B03F0-1E49-448F-A7EB-ECE694AA1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940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87AA4E2-7E8A-4ED8-A691-698BB077C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1234A1F-3E59-48E9-A5E8-FAFF092711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7CF3876-4EC3-4506-9653-C1F8995AE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56CE9-838E-4F7B-97ED-B55258AFBF15}" type="datetimeFigureOut">
              <a:rPr lang="en-US" smtClean="0"/>
              <a:t>6/26/18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91498DE-C68B-47F4-AC25-E3471548A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CE8A66C-4AAF-4353-93FE-3D8B77D8B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B03F0-1E49-448F-A7EB-ECE694AA1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307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5E21C8A-4972-4C3A-B476-FD15EAB52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00B60E7-1469-41B7-BCF2-5BC603623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EC1AFDEB-8626-4CA9-88B8-F34B79462D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71ED74EA-EFE5-4B36-BDEC-B536B9E93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56CE9-838E-4F7B-97ED-B55258AFBF15}" type="datetimeFigureOut">
              <a:rPr lang="en-US" smtClean="0"/>
              <a:t>6/26/18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EFFAF493-7F73-4533-A600-672E73D24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1E97FB6F-C403-42E0-AB53-115CFBB53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B03F0-1E49-448F-A7EB-ECE694AA1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770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5C0BF3E-B444-4C54-A605-A276C1F2D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FC52B6D-69A0-4889-9E37-93556EA866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173771AC-5B2E-40EA-9FAB-9DD06DC7A4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79A7D8C0-02AD-4237-B5D4-4DC7923354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9FA90C6E-171F-40FA-86C2-10BF4F23D4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FD0121B2-B6AA-4360-9856-B0D8D3861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56CE9-838E-4F7B-97ED-B55258AFBF15}" type="datetimeFigureOut">
              <a:rPr lang="en-US" smtClean="0"/>
              <a:t>6/26/18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984801DB-D520-4ED6-9CFD-D901622A1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55FB1824-B5A6-41F5-B321-1EEA7A649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B03F0-1E49-448F-A7EB-ECE694AA1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808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633BBA9-CBEB-4DBA-87CD-8351788B7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AE1D83D-9B63-4808-9C60-F29198932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56CE9-838E-4F7B-97ED-B55258AFBF15}" type="datetimeFigureOut">
              <a:rPr lang="en-US" smtClean="0"/>
              <a:t>6/26/18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6792E2BC-F3F0-404C-9FAC-7DA58D925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6F05535-3224-4EF8-A974-1871962E3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B03F0-1E49-448F-A7EB-ECE694AA1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159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DF09649F-28AE-453C-BC3A-480C2ECBB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56CE9-838E-4F7B-97ED-B55258AFBF15}" type="datetimeFigureOut">
              <a:rPr lang="en-US" smtClean="0"/>
              <a:t>6/26/18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316C99A9-0005-4367-8045-2999055DF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3D51094-8B02-4241-BF7F-B437DDD76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B03F0-1E49-448F-A7EB-ECE694AA1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576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41F7FE7-0FF3-4E05-ABED-F5F1E82D4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BE5C4B8-9EC3-4CFE-95B7-791F5B3E0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A0C4DD55-8A5B-46B1-8BAC-DC350D7F6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380C50E2-5094-4A3A-853C-C421829E6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56CE9-838E-4F7B-97ED-B55258AFBF15}" type="datetimeFigureOut">
              <a:rPr lang="en-US" smtClean="0"/>
              <a:t>6/26/18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4B87A063-A1E1-4D3D-9EF8-5BA668729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18B0F82F-EB1E-42DA-AFFD-6C6AEC009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B03F0-1E49-448F-A7EB-ECE694AA1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071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29A8A17-6800-4DB3-9E58-0B3C6DEF6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9E07A7B5-594D-4D8D-A66C-7338A48E75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99EA2117-A17F-4584-8FE5-533EAB6FBE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EC048765-A005-4FE5-B207-FD07A7F16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56CE9-838E-4F7B-97ED-B55258AFBF15}" type="datetimeFigureOut">
              <a:rPr lang="en-US" smtClean="0"/>
              <a:t>6/26/18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EB48174D-B980-44A9-8608-4DEA8D40C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C747FDA-2F09-45DA-8135-D2B5F8E2E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B03F0-1E49-448F-A7EB-ECE694AA1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462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3AD9CC8C-2A80-44BA-9CD0-B2ACCA8E4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446242A-3355-4E47-8C77-75D3F1C94B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A707D12-125E-4556-8527-14C547D55D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556CE9-838E-4F7B-97ED-B55258AFBF15}" type="datetimeFigureOut">
              <a:rPr lang="en-US" smtClean="0"/>
              <a:t>6/26/18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AF8B764-2C84-4C25-8C44-4B2AE5D47C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0204860-0CE8-45C0-A257-BC23E19B87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B03F0-1E49-448F-A7EB-ECE694AA1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30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bdelahoussaye/6306Case_Study1.gi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9834B48-0969-4EB9-A4D8-F52B826E13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Client Drink</a:t>
            </a:r>
            <a:br>
              <a:rPr lang="en-US" dirty="0"/>
            </a:br>
            <a:r>
              <a:rPr lang="en-US" dirty="0"/>
              <a:t>Project:  Beer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6FE504C0-CB00-4A26-99F2-7F17BBD7DA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By </a:t>
            </a:r>
          </a:p>
          <a:p>
            <a:r>
              <a:rPr lang="en-US" dirty="0"/>
              <a:t>Team Variance</a:t>
            </a:r>
          </a:p>
        </p:txBody>
      </p:sp>
    </p:spTree>
    <p:extLst>
      <p:ext uri="{BB962C8B-B14F-4D97-AF65-F5344CB8AC3E}">
        <p14:creationId xmlns:p14="http://schemas.microsoft.com/office/powerpoint/2010/main" val="5174363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33E1EA9-C24B-409B-B7A8-9663BAF36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Attachments: Unavailable Data Points by Var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93875B39-48D6-4D90-BFE5-EE708DA2608E}"/>
              </a:ext>
            </a:extLst>
          </p:cNvPr>
          <p:cNvSpPr/>
          <p:nvPr/>
        </p:nvSpPr>
        <p:spPr>
          <a:xfrm>
            <a:off x="3048000" y="1997839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 Number of NA's in Brewery ID Column: 0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b="1" dirty="0"/>
              <a:t>Number of NA's in Beer Name Column: 1067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 Number of NA's in Beer ID Column: 0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b="1" dirty="0"/>
              <a:t>Number of NA's in ABV Column: 62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b="1" dirty="0"/>
              <a:t>Number of NA's in IBU Column: 1005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 Number of NA's in Style Column: 0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 Number of NA's in Ounces Column: 0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 Number of NA's in Brewer name Column: 0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 Number of NA's in City Column: 0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 Number of NA's in State Column: 0</a:t>
            </a:r>
          </a:p>
        </p:txBody>
      </p:sp>
    </p:spTree>
    <p:extLst>
      <p:ext uri="{BB962C8B-B14F-4D97-AF65-F5344CB8AC3E}">
        <p14:creationId xmlns:p14="http://schemas.microsoft.com/office/powerpoint/2010/main" val="2042654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33E1EA9-C24B-409B-B7A8-9663BAF36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Attachments: Number of Breweries by State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CFDA0436-4BAF-433F-91E5-418385AA6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3280" y="1516605"/>
            <a:ext cx="5268612" cy="4946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745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33E1EA9-C24B-409B-B7A8-9663BAF36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Agenda:  Project Beer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C53E63B-9626-4581-89B4-03BC2CB42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6965"/>
            <a:ext cx="10515600" cy="408356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Scope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Summary of Results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Key Take-Aways / Next Steps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Team Variance Members: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Terry Johnson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Steven </a:t>
            </a:r>
            <a:r>
              <a:rPr lang="en-US" dirty="0" err="1"/>
              <a:t>Cocke</a:t>
            </a:r>
            <a:endParaRPr lang="en-US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Brandon de la Houssaye</a:t>
            </a:r>
          </a:p>
        </p:txBody>
      </p:sp>
    </p:spTree>
    <p:extLst>
      <p:ext uri="{BB962C8B-B14F-4D97-AF65-F5344CB8AC3E}">
        <p14:creationId xmlns:p14="http://schemas.microsoft.com/office/powerpoint/2010/main" val="3544361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33E1EA9-C24B-409B-B7A8-9663BAF36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Scope:  Project Beer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C53E63B-9626-4581-89B4-03BC2CB42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4113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Query</a:t>
            </a:r>
            <a:r>
              <a:rPr lang="en-US" dirty="0"/>
              <a:t>:  Client Drink retained Team Variance to analyze the </a:t>
            </a:r>
            <a:r>
              <a:rPr lang="en-US" u="sng" dirty="0"/>
              <a:t>relationship</a:t>
            </a:r>
            <a:r>
              <a:rPr lang="en-US" dirty="0"/>
              <a:t> of </a:t>
            </a:r>
            <a:r>
              <a:rPr lang="en-US" u="sng" dirty="0"/>
              <a:t>alcohol content </a:t>
            </a:r>
            <a:r>
              <a:rPr lang="en-US" dirty="0"/>
              <a:t>and </a:t>
            </a:r>
            <a:r>
              <a:rPr lang="en-US" u="sng" dirty="0"/>
              <a:t>bitterness</a:t>
            </a:r>
            <a:r>
              <a:rPr lang="en-US" dirty="0"/>
              <a:t> taste measures in beer.*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6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Results</a:t>
            </a:r>
            <a:r>
              <a:rPr lang="en-US" dirty="0"/>
              <a:t>:  </a:t>
            </a:r>
            <a:r>
              <a:rPr lang="en-US" u="sng" dirty="0"/>
              <a:t>Yes</a:t>
            </a:r>
            <a:r>
              <a:rPr lang="en-US" dirty="0"/>
              <a:t>.  There is an appearance of a relationship (higher alcohol aligns with greater bitterness)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6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Limitations</a:t>
            </a:r>
            <a:r>
              <a:rPr lang="en-US" dirty="0"/>
              <a:t>: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Analysis limited to </a:t>
            </a:r>
            <a:r>
              <a:rPr lang="en-US" u="sng" dirty="0"/>
              <a:t>visual evidence</a:t>
            </a:r>
            <a:r>
              <a:rPr lang="en-US" dirty="0"/>
              <a:t> (i.e., not statistically conclusive)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Data &amp; info considered was </a:t>
            </a:r>
            <a:r>
              <a:rPr lang="en-US" u="sng" dirty="0"/>
              <a:t>not audited</a:t>
            </a:r>
            <a:r>
              <a:rPr lang="en-US" dirty="0"/>
              <a:t> by Team Variance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Project Beer does not address the </a:t>
            </a:r>
            <a:r>
              <a:rPr lang="en-US" u="sng" dirty="0"/>
              <a:t>‘why’</a:t>
            </a:r>
            <a:r>
              <a:rPr lang="en-US" dirty="0"/>
              <a:t>.  Future engagements will cover.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sz="1000" dirty="0"/>
              <a:t>*Additional queries addressed include:  # of breweries available in each state; number of unavailable data points (by variable); which state has the maximum ABV and IBU;  and summary statistics of ABV variable.  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679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33E1EA9-C24B-409B-B7A8-9663BAF36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Results:  Project Beer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0273E6C5-FE86-4CBE-872F-C0FF48905C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862" y="1690688"/>
            <a:ext cx="3412699" cy="268057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2ACB85C6-5386-4CF5-8AC0-D7CC480FC9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4321" y="1978176"/>
            <a:ext cx="3303357" cy="23595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B0572B71-1BBD-4CBD-835C-E5CCC29F0D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6654" y="1865286"/>
            <a:ext cx="3508366" cy="2505976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="" xmlns:a16="http://schemas.microsoft.com/office/drawing/2014/main" id="{4B45AC2A-BF2E-425F-98FF-CA75010D92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4722840"/>
            <a:ext cx="10515600" cy="146165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Breweries by State:  there are </a:t>
            </a:r>
            <a:r>
              <a:rPr lang="en-US" sz="2000" dirty="0" smtClean="0"/>
              <a:t>differences </a:t>
            </a:r>
            <a:r>
              <a:rPr lang="en-US" sz="2000" dirty="0"/>
              <a:t>in the number of breweries by state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Median ABV:  </a:t>
            </a:r>
            <a:r>
              <a:rPr lang="en-US" sz="2000" dirty="0" smtClean="0"/>
              <a:t>the medians are different by state</a:t>
            </a: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Median IBU:  the </a:t>
            </a:r>
            <a:r>
              <a:rPr lang="en-US" sz="2000" dirty="0" smtClean="0"/>
              <a:t>medians are different by state</a:t>
            </a:r>
            <a:endParaRPr lang="en-US" sz="20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408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33E1EA9-C24B-409B-B7A8-9663BAF36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Results: </a:t>
            </a:r>
            <a:r>
              <a:rPr lang="en-US" dirty="0"/>
              <a:t>Highest ABV, IBU, and Summary Stats for ABV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4AA6A163-13ED-449A-98C8-4E9CFEF15C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9747" y="2563045"/>
            <a:ext cx="10515600" cy="294302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State with highest ABV:  Colorado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State with highest IBU:  Oregon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Summary Statistics for ABV: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D8954FBC-1B5E-4F63-B600-5D1B83D9B8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4609" y="4224353"/>
            <a:ext cx="7601802" cy="674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413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33E1EA9-C24B-409B-B7A8-9663BAF36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Results (cont’d):  Project Beer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1E5F6E44-7833-4B43-AD7F-6E4061CA7B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7303" y="1607572"/>
            <a:ext cx="6639249" cy="470473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C53E63B-9626-4581-89B4-03BC2CB42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15565"/>
            <a:ext cx="4402394" cy="2579226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From the scatterplot to the right, it appears that there is a positive correlation between alcohol levels and bitterness.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Assertion is made solely based on visual results of scatterplot.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28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33E1EA9-C24B-409B-B7A8-9663BAF36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Results (cont’d):  Project Beer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C53E63B-9626-4581-89B4-03BC2CB42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92" y="1989680"/>
            <a:ext cx="4147159" cy="2579226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The final Scatter </a:t>
            </a:r>
            <a:r>
              <a:rPr lang="en-US" sz="2000" dirty="0" smtClean="0"/>
              <a:t>Plot on the right </a:t>
            </a:r>
            <a:r>
              <a:rPr lang="en-US" sz="2000" dirty="0"/>
              <a:t>shows a clear separation between the two groups of beer types of dark vs </a:t>
            </a:r>
            <a:r>
              <a:rPr lang="en-US" sz="2000" dirty="0" smtClean="0"/>
              <a:t>light</a:t>
            </a: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8090" y="1690688"/>
            <a:ext cx="6891116" cy="4523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092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33E1EA9-C24B-409B-B7A8-9663BAF36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Take-Aways / Next Steps:  Project Beer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C53E63B-9626-4581-89B4-03BC2CB42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Relationship between ABV and IBU:  there appears to be a positive correlation between these two variables (i.e., higher alcohol ~ higher bitterness index)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Not based on a full statistical analysis;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No current indication as to ‘why’ this relationship exists.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6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Next Steps:  Results are not based on a statistical analysis: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Run a full regression to consider the relationship;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Consider controlling for variables (e.g., # of breweries by state; type of beer; etc.)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Explore the ‘why’ (i.e., is the relationship sought by brewers for customer tastes, or perhaps a by-product of the brewing method)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462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33E1EA9-C24B-409B-B7A8-9663BAF36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Attachments: File Reference and 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C53E63B-9626-4581-89B4-03BC2CB42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All files are available at the following GitHub Repo: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https://github.com/bdelahoussaye/6306Case_Study1.git</a:t>
            </a:r>
            <a:endParaRPr lang="en-US" dirty="0"/>
          </a:p>
          <a:p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Key Data Sources:  “Beers.csv” &amp; “Breweries.csv” (collectively “Data”)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Data was merged into “BeerBreweries.csv”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Tools Utilized:  Code ‘R’ (code utilized is available in “Code Book for Case Study One.doc”, and various ‘R File’, ‘RMD File’, and ‘R Project’ files).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Please refer to file “README.md” for introduction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34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1659</TotalTime>
  <Words>609</Words>
  <Application>Microsoft Macintosh PowerPoint</Application>
  <PresentationFormat>Widescreen</PresentationFormat>
  <Paragraphs>67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Calibri Light</vt:lpstr>
      <vt:lpstr>Wingdings</vt:lpstr>
      <vt:lpstr>Arial</vt:lpstr>
      <vt:lpstr>Office Theme</vt:lpstr>
      <vt:lpstr>Client Drink Project:  Beer</vt:lpstr>
      <vt:lpstr>Agenda:  Project Beer</vt:lpstr>
      <vt:lpstr>Scope:  Project Beer</vt:lpstr>
      <vt:lpstr>Summary of Results:  Project Beer</vt:lpstr>
      <vt:lpstr>Summary of Results: Highest ABV, IBU, and Summary Stats for ABV</vt:lpstr>
      <vt:lpstr>Summary of Results (cont’d):  Project Beer</vt:lpstr>
      <vt:lpstr>Summary of Results (cont’d):  Project Beer</vt:lpstr>
      <vt:lpstr>Key Take-Aways / Next Steps:  Project Beer</vt:lpstr>
      <vt:lpstr>Attachments: File Reference and Location</vt:lpstr>
      <vt:lpstr>Attachments: Unavailable Data Points by Var</vt:lpstr>
      <vt:lpstr>Attachments: Number of Breweries by State</vt:lpstr>
    </vt:vector>
  </TitlesOfParts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Client X Project:  Beer</dc:title>
  <dc:creator>Brandon de la Houssaye</dc:creator>
  <cp:lastModifiedBy>TJ Johnson</cp:lastModifiedBy>
  <cp:revision>15</cp:revision>
  <dcterms:created xsi:type="dcterms:W3CDTF">2018-06-25T00:32:15Z</dcterms:created>
  <dcterms:modified xsi:type="dcterms:W3CDTF">2018-06-26T22:56:58Z</dcterms:modified>
</cp:coreProperties>
</file>