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72" r:id="rId7"/>
    <p:sldId id="274" r:id="rId8"/>
    <p:sldId id="275" r:id="rId9"/>
    <p:sldId id="276" r:id="rId10"/>
    <p:sldId id="278" r:id="rId11"/>
    <p:sldId id="277" r:id="rId12"/>
    <p:sldId id="27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84" d="100"/>
          <a:sy n="84" d="100"/>
        </p:scale>
        <p:origin x="557"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19A5-95C3-4B51-B167-8B422B9E0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8652-4FCC-4A5B-8859-56E8A03E3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2B9A0-1BB2-4359-87EE-D07AF60CEF71}"/>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3E394253-1828-4841-84F8-BC217595A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9A9E0-3EF4-4B5D-A832-0C0E72B06DD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86651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B184-8E68-42E2-81CD-3370DA4923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F80966-E265-4278-8C2C-704A6B808B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0A77A-BBA6-438F-8C59-7DADF16CF4C8}"/>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0CC430CE-B981-4258-997F-280E7276E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D37F8-D06B-40FA-BD2C-0285A7C3328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6099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F9A50-88B3-4455-B455-DC2BD1D137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73660-450E-469C-91BC-C80DF9FAD4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17CBB-08D1-4F78-B437-F82BF249F9C8}"/>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DF5FA6CC-B4C8-49E1-A4C2-782CAA430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02C5A-2EA3-4A62-8D9E-DC013236FD2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65133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73DD-01E3-4B27-B776-E32DF9C1C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D06AE-8714-4037-8092-0D78E82C5A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4396F-62FF-4C05-8A44-E20BA3F31F7A}"/>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473D74A1-6F9A-4131-A4A5-B2664CE6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709DF-874E-461A-87F3-E56DE2C4927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6294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A4E2-7E8A-4ED8-A691-698BB077C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234A1F-3E59-48E9-A5E8-FAFF09271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CF3876-4EC3-4506-9653-C1F8995AEA14}"/>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E91498DE-C68B-47F4-AC25-E3471548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8A66C-4AAF-4353-93FE-3D8B77D8BAD2}"/>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90930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1C8A-4972-4C3A-B476-FD15EAB52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B60E7-1469-41B7-BCF2-5BC6036237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AFDEB-8626-4CA9-88B8-F34B79462D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D74EA-EFE5-4B36-BDEC-B536B9E93EBA}"/>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6" name="Footer Placeholder 5">
            <a:extLst>
              <a:ext uri="{FF2B5EF4-FFF2-40B4-BE49-F238E27FC236}">
                <a16:creationId xmlns:a16="http://schemas.microsoft.com/office/drawing/2014/main" id="{EFFAF493-7F73-4533-A600-672E73D24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7FB6F-C403-42E0-AB53-115CFBB534F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64877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BF3E-B444-4C54-A605-A276C1F2D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52B6D-69A0-4889-9E37-93556EA86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3771AC-5B2E-40EA-9FAB-9DD06DC7A4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7D8C0-02AD-4237-B5D4-4DC79233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A90C6E-171F-40FA-86C2-10BF4F23D4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121B2-B6AA-4360-9856-B0D8D3861875}"/>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8" name="Footer Placeholder 7">
            <a:extLst>
              <a:ext uri="{FF2B5EF4-FFF2-40B4-BE49-F238E27FC236}">
                <a16:creationId xmlns:a16="http://schemas.microsoft.com/office/drawing/2014/main" id="{984801DB-D520-4ED6-9CFD-D901622A1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FB1824-B5A6-41F5-B321-1EEA7A649D17}"/>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01980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BBA9-CBEB-4DBA-87CD-8351788B7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E1D83D-9B63-4808-9C60-F2919893216D}"/>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4" name="Footer Placeholder 3">
            <a:extLst>
              <a:ext uri="{FF2B5EF4-FFF2-40B4-BE49-F238E27FC236}">
                <a16:creationId xmlns:a16="http://schemas.microsoft.com/office/drawing/2014/main" id="{6792E2BC-F3F0-404C-9FAC-7DA58D925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05535-3224-4EF8-A974-1871962E373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9015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9649F-28AE-453C-BC3A-480C2ECBB2F7}"/>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3" name="Footer Placeholder 2">
            <a:extLst>
              <a:ext uri="{FF2B5EF4-FFF2-40B4-BE49-F238E27FC236}">
                <a16:creationId xmlns:a16="http://schemas.microsoft.com/office/drawing/2014/main" id="{316C99A9-0005-4367-8045-2999055DF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51094-8B02-4241-BF7F-B437DDD76D4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27257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FE7-0FF3-4E05-ABED-F5F1E82D4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5C4B8-9EC3-4CFE-95B7-791F5B3E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C4DD55-8A5B-46B1-8BAC-DC350D7F6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0C50E2-5094-4A3A-853C-C421829E6A29}"/>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6" name="Footer Placeholder 5">
            <a:extLst>
              <a:ext uri="{FF2B5EF4-FFF2-40B4-BE49-F238E27FC236}">
                <a16:creationId xmlns:a16="http://schemas.microsoft.com/office/drawing/2014/main" id="{4B87A063-A1E1-4D3D-9EF8-5BA668729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0F82F-EB1E-42DA-AFFD-6C6AEC009A2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0107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8A17-6800-4DB3-9E58-0B3C6DEF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07A7B5-594D-4D8D-A66C-7338A48E7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EA2117-A17F-4584-8FE5-533EAB6F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048765-A005-4FE5-B207-FD07A7F16216}"/>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6" name="Footer Placeholder 5">
            <a:extLst>
              <a:ext uri="{FF2B5EF4-FFF2-40B4-BE49-F238E27FC236}">
                <a16:creationId xmlns:a16="http://schemas.microsoft.com/office/drawing/2014/main" id="{EB48174D-B980-44A9-8608-4DEA8D40C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47FDA-2F09-45DA-8135-D2B5F8E2EFB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81646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9CC8C-2A80-44BA-9CD0-B2ACCA8E4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6242A-3355-4E47-8C77-75D3F1C94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7D12-125E-4556-8527-14C547D55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7AF8B764-2C84-4C25-8C44-4B2AE5D4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204860-0CE8-45C0-A257-BC23E19B8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B03F0-1E49-448F-A7EB-ECE694AA1D9E}" type="slidenum">
              <a:rPr lang="en-US" smtClean="0"/>
              <a:t>‹#›</a:t>
            </a:fld>
            <a:endParaRPr lang="en-US"/>
          </a:p>
        </p:txBody>
      </p:sp>
    </p:spTree>
    <p:extLst>
      <p:ext uri="{BB962C8B-B14F-4D97-AF65-F5344CB8AC3E}">
        <p14:creationId xmlns:p14="http://schemas.microsoft.com/office/powerpoint/2010/main" val="8523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delahoussaye/CaseStudy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4B48-0969-4EB9-A4D8-F52B826E1372}"/>
              </a:ext>
            </a:extLst>
          </p:cNvPr>
          <p:cNvSpPr>
            <a:spLocks noGrp="1"/>
          </p:cNvSpPr>
          <p:nvPr>
            <p:ph type="ctrTitle"/>
          </p:nvPr>
        </p:nvSpPr>
        <p:spPr/>
        <p:txBody>
          <a:bodyPr>
            <a:normAutofit/>
          </a:bodyPr>
          <a:lstStyle/>
          <a:p>
            <a:r>
              <a:rPr lang="en-US" dirty="0" err="1"/>
              <a:t>DDSAnalytics</a:t>
            </a:r>
            <a:br>
              <a:rPr lang="en-US" dirty="0"/>
            </a:br>
            <a:r>
              <a:rPr lang="en-US" dirty="0"/>
              <a:t>“Why Did You Quit?”</a:t>
            </a:r>
          </a:p>
        </p:txBody>
      </p:sp>
      <p:sp>
        <p:nvSpPr>
          <p:cNvPr id="3" name="Subtitle 2">
            <a:extLst>
              <a:ext uri="{FF2B5EF4-FFF2-40B4-BE49-F238E27FC236}">
                <a16:creationId xmlns:a16="http://schemas.microsoft.com/office/drawing/2014/main" id="{6FE504C0-CB00-4A26-99F2-7F17BBD7DA57}"/>
              </a:ext>
            </a:extLst>
          </p:cNvPr>
          <p:cNvSpPr>
            <a:spLocks noGrp="1"/>
          </p:cNvSpPr>
          <p:nvPr>
            <p:ph type="subTitle" idx="1"/>
          </p:nvPr>
        </p:nvSpPr>
        <p:spPr/>
        <p:txBody>
          <a:bodyPr>
            <a:normAutofit lnSpcReduction="10000"/>
          </a:bodyPr>
          <a:lstStyle/>
          <a:p>
            <a:endParaRPr lang="en-US" dirty="0"/>
          </a:p>
          <a:p>
            <a:r>
              <a:rPr lang="en-US" dirty="0"/>
              <a:t>By </a:t>
            </a:r>
          </a:p>
          <a:p>
            <a:r>
              <a:rPr lang="en-US" dirty="0"/>
              <a:t>Team Variance</a:t>
            </a:r>
          </a:p>
          <a:p>
            <a:r>
              <a:rPr lang="en-US" dirty="0">
                <a:hlinkClick r:id="rId2"/>
              </a:rPr>
              <a:t>https://github.com/bdelahoussaye/CaseStudy2</a:t>
            </a:r>
            <a:endParaRPr lang="en-US" dirty="0"/>
          </a:p>
          <a:p>
            <a:endParaRPr lang="en-US" dirty="0"/>
          </a:p>
        </p:txBody>
      </p:sp>
    </p:spTree>
    <p:extLst>
      <p:ext uri="{BB962C8B-B14F-4D97-AF65-F5344CB8AC3E}">
        <p14:creationId xmlns:p14="http://schemas.microsoft.com/office/powerpoint/2010/main" val="51743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c.  First, Determine Top Variables Related to Attrition</a:t>
            </a: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195673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Relationship between Age and Monthly Income by Gender</a:t>
            </a:r>
          </a:p>
        </p:txBody>
      </p:sp>
      <p:pic>
        <p:nvPicPr>
          <p:cNvPr id="9" name="Picture 8">
            <a:extLst>
              <a:ext uri="{FF2B5EF4-FFF2-40B4-BE49-F238E27FC236}">
                <a16:creationId xmlns:a16="http://schemas.microsoft.com/office/drawing/2014/main" id="{0CCC1D4C-2FA4-4253-8858-6ED27540454F}"/>
              </a:ext>
            </a:extLst>
          </p:cNvPr>
          <p:cNvPicPr>
            <a:picLocks noChangeAspect="1"/>
          </p:cNvPicPr>
          <p:nvPr/>
        </p:nvPicPr>
        <p:blipFill>
          <a:blip r:embed="rId2"/>
          <a:stretch>
            <a:fillRect/>
          </a:stretch>
        </p:blipFill>
        <p:spPr>
          <a:xfrm>
            <a:off x="2488400" y="1498673"/>
            <a:ext cx="7551711" cy="4666307"/>
          </a:xfrm>
          <a:prstGeom prst="rect">
            <a:avLst/>
          </a:prstGeom>
        </p:spPr>
      </p:pic>
    </p:spTree>
    <p:extLst>
      <p:ext uri="{BB962C8B-B14F-4D97-AF65-F5344CB8AC3E}">
        <p14:creationId xmlns:p14="http://schemas.microsoft.com/office/powerpoint/2010/main" val="188154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Relationship of Job Title to Monthly Pay by Gender</a:t>
            </a:r>
          </a:p>
        </p:txBody>
      </p:sp>
      <p:pic>
        <p:nvPicPr>
          <p:cNvPr id="3" name="Picture 2">
            <a:extLst>
              <a:ext uri="{FF2B5EF4-FFF2-40B4-BE49-F238E27FC236}">
                <a16:creationId xmlns:a16="http://schemas.microsoft.com/office/drawing/2014/main" id="{3CB08D18-88F6-4F5C-8961-AD569C2CE872}"/>
              </a:ext>
            </a:extLst>
          </p:cNvPr>
          <p:cNvPicPr>
            <a:picLocks noChangeAspect="1"/>
          </p:cNvPicPr>
          <p:nvPr/>
        </p:nvPicPr>
        <p:blipFill>
          <a:blip r:embed="rId2"/>
          <a:stretch>
            <a:fillRect/>
          </a:stretch>
        </p:blipFill>
        <p:spPr>
          <a:xfrm>
            <a:off x="1011936" y="1666314"/>
            <a:ext cx="9942576" cy="4748466"/>
          </a:xfrm>
          <a:prstGeom prst="rect">
            <a:avLst/>
          </a:prstGeom>
        </p:spPr>
      </p:pic>
    </p:spTree>
    <p:extLst>
      <p:ext uri="{BB962C8B-B14F-4D97-AF65-F5344CB8AC3E}">
        <p14:creationId xmlns:p14="http://schemas.microsoft.com/office/powerpoint/2010/main" val="3775328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Appendix: Data Source - Summary Statistics</a:t>
            </a:r>
          </a:p>
        </p:txBody>
      </p:sp>
      <p:pic>
        <p:nvPicPr>
          <p:cNvPr id="7" name="Picture 6">
            <a:extLst>
              <a:ext uri="{FF2B5EF4-FFF2-40B4-BE49-F238E27FC236}">
                <a16:creationId xmlns:a16="http://schemas.microsoft.com/office/drawing/2014/main" id="{F30296AA-5BC7-48DF-B58C-617B50DCE12A}"/>
              </a:ext>
            </a:extLst>
          </p:cNvPr>
          <p:cNvPicPr>
            <a:picLocks noChangeAspect="1"/>
          </p:cNvPicPr>
          <p:nvPr/>
        </p:nvPicPr>
        <p:blipFill>
          <a:blip r:embed="rId2"/>
          <a:stretch>
            <a:fillRect/>
          </a:stretch>
        </p:blipFill>
        <p:spPr>
          <a:xfrm>
            <a:off x="1024127" y="1456929"/>
            <a:ext cx="3814255" cy="5136530"/>
          </a:xfrm>
          <a:prstGeom prst="rect">
            <a:avLst/>
          </a:prstGeom>
        </p:spPr>
      </p:pic>
      <p:pic>
        <p:nvPicPr>
          <p:cNvPr id="8" name="Picture 7">
            <a:extLst>
              <a:ext uri="{FF2B5EF4-FFF2-40B4-BE49-F238E27FC236}">
                <a16:creationId xmlns:a16="http://schemas.microsoft.com/office/drawing/2014/main" id="{68338238-C6FD-473D-A43D-5F1663352DD3}"/>
              </a:ext>
            </a:extLst>
          </p:cNvPr>
          <p:cNvPicPr>
            <a:picLocks noChangeAspect="1"/>
          </p:cNvPicPr>
          <p:nvPr/>
        </p:nvPicPr>
        <p:blipFill>
          <a:blip r:embed="rId3"/>
          <a:stretch>
            <a:fillRect/>
          </a:stretch>
        </p:blipFill>
        <p:spPr>
          <a:xfrm>
            <a:off x="5694333" y="1456929"/>
            <a:ext cx="4803516" cy="2542169"/>
          </a:xfrm>
          <a:prstGeom prst="rect">
            <a:avLst/>
          </a:prstGeom>
        </p:spPr>
      </p:pic>
    </p:spTree>
    <p:extLst>
      <p:ext uri="{BB962C8B-B14F-4D97-AF65-F5344CB8AC3E}">
        <p14:creationId xmlns:p14="http://schemas.microsoft.com/office/powerpoint/2010/main" val="268076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Title:  Why Did You Quit?</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Team Variance Members:</a:t>
            </a:r>
          </a:p>
          <a:p>
            <a:pPr lvl="1">
              <a:buFont typeface="Wingdings" panose="05000000000000000000" pitchFamily="2" charset="2"/>
              <a:buChar char="ü"/>
            </a:pPr>
            <a:r>
              <a:rPr lang="en-US" dirty="0"/>
              <a:t>Terry Johnson</a:t>
            </a:r>
          </a:p>
          <a:p>
            <a:pPr lvl="1">
              <a:buFont typeface="Wingdings" panose="05000000000000000000" pitchFamily="2" charset="2"/>
              <a:buChar char="ü"/>
            </a:pPr>
            <a:r>
              <a:rPr lang="en-US" dirty="0"/>
              <a:t>Steven </a:t>
            </a:r>
            <a:r>
              <a:rPr lang="en-US" dirty="0" err="1"/>
              <a:t>Cocke</a:t>
            </a:r>
            <a:endParaRPr lang="en-US" dirty="0"/>
          </a:p>
          <a:p>
            <a:pPr lvl="1">
              <a:buFont typeface="Wingdings" panose="05000000000000000000" pitchFamily="2" charset="2"/>
              <a:buChar char="ü"/>
            </a:pPr>
            <a:r>
              <a:rPr lang="en-US" dirty="0"/>
              <a:t>Brandon de la Houssaye</a:t>
            </a:r>
          </a:p>
        </p:txBody>
      </p:sp>
    </p:spTree>
    <p:extLst>
      <p:ext uri="{BB962C8B-B14F-4D97-AF65-F5344CB8AC3E}">
        <p14:creationId xmlns:p14="http://schemas.microsoft.com/office/powerpoint/2010/main" val="354436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Business Objectives</a:t>
            </a:r>
          </a:p>
          <a:p>
            <a:pPr>
              <a:buFont typeface="Wingdings" panose="05000000000000000000" pitchFamily="2" charset="2"/>
              <a:buChar char="Ø"/>
            </a:pPr>
            <a:r>
              <a:rPr lang="en-US" dirty="0"/>
              <a:t>Data Sourced</a:t>
            </a:r>
          </a:p>
          <a:p>
            <a:pPr>
              <a:buFont typeface="Wingdings" panose="05000000000000000000" pitchFamily="2" charset="2"/>
              <a:buChar char="Ø"/>
            </a:pPr>
            <a:r>
              <a:rPr lang="en-US" dirty="0"/>
              <a:t>Methodology</a:t>
            </a:r>
          </a:p>
          <a:p>
            <a:pPr>
              <a:buFont typeface="Wingdings" panose="05000000000000000000" pitchFamily="2" charset="2"/>
              <a:buChar char="Ø"/>
            </a:pPr>
            <a:r>
              <a:rPr lang="en-US" dirty="0"/>
              <a:t>Evaluation/Results</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74189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fontScale="85000" lnSpcReduction="20000"/>
          </a:bodyPr>
          <a:lstStyle/>
          <a:p>
            <a:pPr marL="0" indent="0">
              <a:buNone/>
            </a:pPr>
            <a:endParaRPr lang="en-US" dirty="0"/>
          </a:p>
          <a:p>
            <a:pPr>
              <a:buFont typeface="Wingdings" panose="05000000000000000000" pitchFamily="2" charset="2"/>
              <a:buChar char="Ø"/>
            </a:pPr>
            <a:r>
              <a:rPr lang="en-US" dirty="0"/>
              <a:t>Team Variance was engaged by </a:t>
            </a:r>
            <a:r>
              <a:rPr lang="en-US" dirty="0" err="1"/>
              <a:t>DDSAnalytics</a:t>
            </a:r>
            <a:r>
              <a:rPr lang="en-US" dirty="0"/>
              <a:t> (“Client”) to perform an exploratory data analysis (“EDA”) in order to begin developing models that predict employee turnover.</a:t>
            </a:r>
          </a:p>
          <a:p>
            <a:pPr>
              <a:buFont typeface="Wingdings" panose="05000000000000000000" pitchFamily="2" charset="2"/>
              <a:buChar char="Ø"/>
            </a:pPr>
            <a:r>
              <a:rPr lang="en-US" dirty="0"/>
              <a:t>Client provided Team Variance with certain employee data in order to conclude on the following:</a:t>
            </a:r>
          </a:p>
          <a:p>
            <a:pPr lvl="1">
              <a:buFont typeface="Wingdings" panose="05000000000000000000" pitchFamily="2" charset="2"/>
              <a:buChar char="Ø"/>
            </a:pPr>
            <a:r>
              <a:rPr lang="en-US" dirty="0"/>
              <a:t>Top three factors that contribute to turnover</a:t>
            </a:r>
          </a:p>
          <a:p>
            <a:pPr lvl="1">
              <a:buFont typeface="Wingdings" panose="05000000000000000000" pitchFamily="2" charset="2"/>
              <a:buChar char="Ø"/>
            </a:pPr>
            <a:r>
              <a:rPr lang="en-US" dirty="0"/>
              <a:t>Learnings about any job role specific trends</a:t>
            </a:r>
          </a:p>
          <a:p>
            <a:pPr lvl="1">
              <a:buFont typeface="Wingdings" panose="05000000000000000000" pitchFamily="2" charset="2"/>
              <a:buChar char="Ø"/>
            </a:pPr>
            <a:r>
              <a:rPr lang="en-US" dirty="0"/>
              <a:t>Meaningful trends (TBD) provided from the sourced data</a:t>
            </a:r>
          </a:p>
          <a:p>
            <a:pPr>
              <a:buFont typeface="Wingdings" panose="05000000000000000000" pitchFamily="2" charset="2"/>
              <a:buChar char="Ø"/>
            </a:pPr>
            <a:r>
              <a:rPr lang="en-US" dirty="0"/>
              <a:t>Final deliverables include presentation (this file) as well as supporting analysis/documentation (via </a:t>
            </a:r>
            <a:r>
              <a:rPr lang="en-US" dirty="0" err="1"/>
              <a:t>github</a:t>
            </a:r>
            <a:r>
              <a:rPr lang="en-US" dirty="0"/>
              <a:t> repo)</a:t>
            </a:r>
          </a:p>
          <a:p>
            <a:pPr>
              <a:buFont typeface="Wingdings" panose="05000000000000000000" pitchFamily="2" charset="2"/>
              <a:buChar char="Ø"/>
            </a:pPr>
            <a:r>
              <a:rPr lang="en-US" dirty="0"/>
              <a:t>Outside of scope:  predictive models (this engagement merely provides insight on trends).  Such models would be covered under future engagements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29993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Source Data File:  “CaseStudy2-data.csv”</a:t>
            </a:r>
          </a:p>
          <a:p>
            <a:pPr>
              <a:buFont typeface="Wingdings" panose="05000000000000000000" pitchFamily="2" charset="2"/>
              <a:buChar char="Ø"/>
            </a:pPr>
            <a:r>
              <a:rPr lang="en-US" dirty="0"/>
              <a:t>Source data file provided by </a:t>
            </a:r>
            <a:r>
              <a:rPr lang="en-US" dirty="0" err="1"/>
              <a:t>DDSAnalytics</a:t>
            </a:r>
            <a:r>
              <a:rPr lang="en-US" dirty="0"/>
              <a:t> and is based on available employee data</a:t>
            </a:r>
          </a:p>
          <a:p>
            <a:pPr>
              <a:buFont typeface="Wingdings" panose="05000000000000000000" pitchFamily="2" charset="2"/>
              <a:buChar char="Ø"/>
            </a:pPr>
            <a:r>
              <a:rPr lang="en-US" dirty="0"/>
              <a:t>Source Data File Summary:</a:t>
            </a:r>
          </a:p>
          <a:p>
            <a:pPr marL="0" indent="0">
              <a:buNone/>
            </a:pPr>
            <a:r>
              <a:rPr lang="en-US" i="1" dirty="0"/>
              <a:t>Classes ‘</a:t>
            </a:r>
            <a:r>
              <a:rPr lang="en-US" i="1" dirty="0" err="1"/>
              <a:t>tbl_df</a:t>
            </a:r>
            <a:r>
              <a:rPr lang="en-US" i="1" dirty="0"/>
              <a:t>’, ‘</a:t>
            </a:r>
            <a:r>
              <a:rPr lang="en-US" i="1" dirty="0" err="1"/>
              <a:t>tbl</a:t>
            </a:r>
            <a:r>
              <a:rPr lang="en-US" i="1" dirty="0"/>
              <a:t>’ and '</a:t>
            </a:r>
            <a:r>
              <a:rPr lang="en-US" i="1" dirty="0" err="1"/>
              <a:t>data.frame</a:t>
            </a:r>
            <a:r>
              <a:rPr lang="en-US" i="1" dirty="0"/>
              <a:t>':	1470 obs. of  35 variables</a:t>
            </a:r>
          </a:p>
          <a:p>
            <a:pPr marL="0" indent="0">
              <a:buNone/>
            </a:pPr>
            <a:r>
              <a:rPr lang="en-US" dirty="0"/>
              <a:t>[summary statistics are provided in the appendix]</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99848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9"/>
            <a:ext cx="10515600" cy="4083564"/>
          </a:xfrm>
        </p:spPr>
        <p:txBody>
          <a:bodyPr>
            <a:normAutofit fontScale="92500" lnSpcReduction="20000"/>
          </a:bodyPr>
          <a:lstStyle/>
          <a:p>
            <a:pPr marL="0" indent="0">
              <a:buNone/>
            </a:pPr>
            <a:r>
              <a:rPr lang="en-US" dirty="0"/>
              <a:t>The workflow was performed as follows:</a:t>
            </a:r>
          </a:p>
          <a:p>
            <a:pPr marL="514350" indent="-514350">
              <a:buAutoNum type="arabicPeriod"/>
            </a:pPr>
            <a:r>
              <a:rPr lang="en-US" dirty="0"/>
              <a:t>Structure the raw data*</a:t>
            </a:r>
          </a:p>
          <a:p>
            <a:pPr marL="971550" lvl="1" indent="-514350">
              <a:buFont typeface="+mj-lt"/>
              <a:buAutoNum type="alphaLcPeriod"/>
            </a:pPr>
            <a:r>
              <a:rPr lang="en-US" sz="1700" dirty="0"/>
              <a:t>Imported raw data into R Studio</a:t>
            </a:r>
          </a:p>
          <a:p>
            <a:pPr marL="971550" lvl="1" indent="-514350">
              <a:buFont typeface="+mj-lt"/>
              <a:buAutoNum type="alphaLcPeriod"/>
            </a:pPr>
            <a:r>
              <a:rPr lang="en-US" sz="1700" dirty="0"/>
              <a:t>Renamed columns to usable text</a:t>
            </a:r>
          </a:p>
          <a:p>
            <a:pPr marL="971550" lvl="1" indent="-514350">
              <a:buFont typeface="+mj-lt"/>
              <a:buAutoNum type="alphaLcPeriod"/>
            </a:pPr>
            <a:r>
              <a:rPr lang="en-US" sz="1700" dirty="0"/>
              <a:t>Formatted column (variables) to proper data types as needed</a:t>
            </a:r>
          </a:p>
          <a:p>
            <a:pPr marL="514350" indent="-514350">
              <a:buAutoNum type="arabicPeriod"/>
            </a:pPr>
            <a:r>
              <a:rPr lang="en-US" dirty="0"/>
              <a:t>Perform preliminary analysis the structured data</a:t>
            </a:r>
          </a:p>
          <a:p>
            <a:pPr marL="971550" lvl="1" indent="-514350">
              <a:buFont typeface="+mj-lt"/>
              <a:buAutoNum type="alphaLcPeriod"/>
            </a:pPr>
            <a:r>
              <a:rPr lang="en-US" sz="1600" dirty="0"/>
              <a:t>Remove observations for employees under 18 years of age*</a:t>
            </a:r>
          </a:p>
          <a:p>
            <a:pPr marL="971550" lvl="1" indent="-514350">
              <a:buFont typeface="+mj-lt"/>
              <a:buAutoNum type="alphaLcPeriod"/>
            </a:pPr>
            <a:r>
              <a:rPr lang="en-US" sz="1600" dirty="0"/>
              <a:t>Observed descriptive statistics for seven variables including the observable distribution for two of the seven.</a:t>
            </a:r>
          </a:p>
          <a:p>
            <a:pPr marL="971550" lvl="1" indent="-514350">
              <a:buFont typeface="+mj-lt"/>
              <a:buAutoNum type="alphaLcPeriod"/>
            </a:pPr>
            <a:r>
              <a:rPr lang="en-US" sz="1600" dirty="0"/>
              <a:t>Observed frequency results for Gender, Education, and Occupation as well as the counts of management positions.</a:t>
            </a:r>
          </a:p>
          <a:p>
            <a:pPr marL="514350" indent="-514350">
              <a:buAutoNum type="arabicPeriod"/>
            </a:pPr>
            <a:r>
              <a:rPr lang="en-US" dirty="0"/>
              <a:t>Perform deeper analysis based on results of preliminary analysis</a:t>
            </a:r>
          </a:p>
          <a:p>
            <a:pPr marL="971550" lvl="1" indent="-514350">
              <a:buFont typeface="+mj-lt"/>
              <a:buAutoNum type="alphaLcPeriod"/>
            </a:pPr>
            <a:r>
              <a:rPr lang="en-US" sz="1600" dirty="0"/>
              <a:t>Considered relationships between Age and Income; Satisfaction metrics and attrition (Environment, Job, and Relationship)</a:t>
            </a:r>
          </a:p>
          <a:p>
            <a:pPr marL="971550" lvl="1" indent="-514350">
              <a:buFont typeface="+mj-lt"/>
              <a:buAutoNum type="alphaLcPeriod"/>
            </a:pPr>
            <a:r>
              <a:rPr lang="en-US" sz="1600" dirty="0"/>
              <a:t>Identified the top three factors that contribute to attrition</a:t>
            </a:r>
          </a:p>
          <a:p>
            <a:pPr marL="971550" lvl="1" indent="-514350">
              <a:buFont typeface="+mj-lt"/>
              <a:buAutoNum type="alphaLcPeriod"/>
            </a:pPr>
            <a:r>
              <a:rPr lang="en-US" sz="1600" dirty="0"/>
              <a:t>Considered the relationship between job type and job satisfaction metrics </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C3747AE4-ECFB-48B2-B65B-992928E9BAFC}"/>
              </a:ext>
            </a:extLst>
          </p:cNvPr>
          <p:cNvSpPr txBox="1"/>
          <p:nvPr/>
        </p:nvSpPr>
        <p:spPr>
          <a:xfrm>
            <a:off x="649224" y="6190488"/>
            <a:ext cx="11109960" cy="369332"/>
          </a:xfrm>
          <a:prstGeom prst="rect">
            <a:avLst/>
          </a:prstGeom>
          <a:noFill/>
        </p:spPr>
        <p:txBody>
          <a:bodyPr wrap="square" rtlCol="0">
            <a:spAutoFit/>
          </a:bodyPr>
          <a:lstStyle/>
          <a:p>
            <a:r>
              <a:rPr lang="en-US" dirty="0"/>
              <a:t>*The document does not cover these steps.  For reference, please see relevant </a:t>
            </a:r>
            <a:r>
              <a:rPr lang="en-US" dirty="0" err="1"/>
              <a:t>github</a:t>
            </a:r>
            <a:r>
              <a:rPr lang="en-US" dirty="0"/>
              <a:t> repo.</a:t>
            </a:r>
          </a:p>
        </p:txBody>
      </p:sp>
    </p:spTree>
    <p:extLst>
      <p:ext uri="{BB962C8B-B14F-4D97-AF65-F5344CB8AC3E}">
        <p14:creationId xmlns:p14="http://schemas.microsoft.com/office/powerpoint/2010/main" val="31962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fontScale="92500" lnSpcReduction="10000"/>
          </a:bodyPr>
          <a:lstStyle/>
          <a:p>
            <a:pPr marL="514350" indent="-514350">
              <a:buAutoNum type="arabicPeriod"/>
            </a:pPr>
            <a:r>
              <a:rPr lang="en-US" dirty="0"/>
              <a:t>Prelim Analysis</a:t>
            </a:r>
          </a:p>
          <a:p>
            <a:pPr marL="971550" lvl="1" indent="-514350">
              <a:buFont typeface="+mj-lt"/>
              <a:buAutoNum type="alphaLcPeriod"/>
            </a:pPr>
            <a:r>
              <a:rPr lang="en-US" sz="1700" dirty="0"/>
              <a:t>Pulled the descriptive statistics for Monthly Income, Age, Education, Years in Current Role, Distance from Home, Job Level, and Percentage Salary Hike (in order)</a:t>
            </a:r>
          </a:p>
          <a:p>
            <a:pPr marL="914400" lvl="2" indent="0">
              <a:buNone/>
            </a:pPr>
            <a:r>
              <a:rPr lang="en-US" sz="1300" b="1" dirty="0"/>
              <a:t>(Monthly Income)</a:t>
            </a:r>
          </a:p>
          <a:p>
            <a:pPr marL="914400" lvl="2" indent="0">
              <a:buNone/>
            </a:pPr>
            <a:r>
              <a:rPr lang="en-US" sz="1300" dirty="0"/>
              <a:t>Min. 1st Qu.  Median    Mean 3rd Qu.    Max. </a:t>
            </a:r>
          </a:p>
          <a:p>
            <a:pPr marL="914400" lvl="2" indent="0">
              <a:buNone/>
            </a:pPr>
            <a:r>
              <a:rPr lang="en-US" sz="1300" dirty="0"/>
              <a:t>1009    2911    4919    6503    8379   19999</a:t>
            </a:r>
          </a:p>
          <a:p>
            <a:pPr marL="914400" lvl="2" indent="0">
              <a:buNone/>
            </a:pPr>
            <a:r>
              <a:rPr lang="en-US" sz="1300" b="1" dirty="0"/>
              <a:t>(Age)</a:t>
            </a:r>
          </a:p>
          <a:p>
            <a:pPr marL="914400" lvl="2" indent="0">
              <a:buNone/>
            </a:pPr>
            <a:r>
              <a:rPr lang="en-US" sz="1300" dirty="0"/>
              <a:t>Min. 1st Qu.  Median    Mean 3rd Qu.    Max. </a:t>
            </a:r>
          </a:p>
          <a:p>
            <a:pPr marL="914400" lvl="2" indent="0">
              <a:buNone/>
            </a:pPr>
            <a:r>
              <a:rPr lang="en-US" sz="1300" dirty="0"/>
              <a:t>18.00   30.00   36.00   36.92   43.00   60.00 </a:t>
            </a:r>
          </a:p>
          <a:p>
            <a:pPr marL="914400" lvl="2" indent="0">
              <a:buNone/>
            </a:pPr>
            <a:r>
              <a:rPr lang="en-US" sz="1300" b="1" dirty="0"/>
              <a:t>(Education)</a:t>
            </a:r>
          </a:p>
          <a:p>
            <a:pPr marL="914400" lvl="2" indent="0">
              <a:buNone/>
            </a:pPr>
            <a:r>
              <a:rPr lang="en-US" sz="1300" dirty="0"/>
              <a:t>Min. 1st Qu.  Median    Mean 3rd Qu.    Max. </a:t>
            </a:r>
          </a:p>
          <a:p>
            <a:pPr marL="914400" lvl="2" indent="0">
              <a:buNone/>
            </a:pPr>
            <a:r>
              <a:rPr lang="en-US" sz="1300" dirty="0"/>
              <a:t>1.000   2.000   3.000   2.913   4.000   5.000 </a:t>
            </a:r>
          </a:p>
          <a:p>
            <a:pPr marL="914400" lvl="2" indent="0">
              <a:buNone/>
            </a:pPr>
            <a:r>
              <a:rPr lang="en-US" sz="1300" b="1" dirty="0"/>
              <a:t>(Years in Current Role)</a:t>
            </a:r>
          </a:p>
          <a:p>
            <a:pPr marL="914400" lvl="2" indent="0">
              <a:buNone/>
            </a:pPr>
            <a:r>
              <a:rPr lang="en-US" sz="1300" dirty="0"/>
              <a:t>Min. 1st Qu.  Median    Mean 3rd Qu.    Max. </a:t>
            </a:r>
          </a:p>
          <a:p>
            <a:pPr marL="914400" lvl="2" indent="0">
              <a:buNone/>
            </a:pPr>
            <a:r>
              <a:rPr lang="en-US" sz="1300" dirty="0"/>
              <a:t>0.000   2.000   3.000   4.229   7.000  18.000 </a:t>
            </a:r>
          </a:p>
          <a:p>
            <a:pPr marL="914400" lvl="2" indent="0">
              <a:buNone/>
            </a:pPr>
            <a:r>
              <a:rPr lang="en-US" sz="1300" b="1" dirty="0"/>
              <a:t>(Distance from Home)</a:t>
            </a:r>
          </a:p>
          <a:p>
            <a:pPr marL="914400" lvl="2" indent="0">
              <a:buNone/>
            </a:pPr>
            <a:r>
              <a:rPr lang="en-US" sz="1300" dirty="0"/>
              <a:t>Min. 1st Qu.  Median    Mean 3rd Qu.    Max. </a:t>
            </a:r>
          </a:p>
          <a:p>
            <a:pPr marL="914400" lvl="2" indent="0">
              <a:buNone/>
            </a:pPr>
            <a:r>
              <a:rPr lang="en-US" sz="1300" dirty="0"/>
              <a:t>1.000   2.000   7.000   9.193  14.000  29.000 </a:t>
            </a:r>
          </a:p>
          <a:p>
            <a:pPr marL="914400" lvl="2" indent="0">
              <a:buNone/>
            </a:pPr>
            <a:r>
              <a:rPr lang="en-US" sz="1300" b="1" dirty="0"/>
              <a:t>(Job Level)</a:t>
            </a:r>
          </a:p>
          <a:p>
            <a:pPr marL="914400" lvl="2" indent="0">
              <a:buNone/>
            </a:pPr>
            <a:r>
              <a:rPr lang="en-US" sz="1300" dirty="0"/>
              <a:t>Min. 1st Qu.  Median    Mean 3rd Qu.    Max. </a:t>
            </a:r>
          </a:p>
          <a:p>
            <a:pPr marL="914400" lvl="2" indent="0">
              <a:buNone/>
            </a:pPr>
            <a:r>
              <a:rPr lang="en-US" sz="1300" dirty="0"/>
              <a:t>1.000   1.000   2.000   2.064   3.000   5.000 </a:t>
            </a:r>
          </a:p>
          <a:p>
            <a:pPr marL="914400" lvl="2" indent="0">
              <a:buNone/>
            </a:pPr>
            <a:r>
              <a:rPr lang="en-US" sz="1300" b="1" dirty="0"/>
              <a:t>(Percentage Salary Hike)</a:t>
            </a:r>
          </a:p>
          <a:p>
            <a:pPr marL="914400" lvl="2" indent="0">
              <a:buNone/>
            </a:pPr>
            <a:r>
              <a:rPr lang="en-US" sz="1300" dirty="0"/>
              <a:t>Min. 1st Qu.  Median    Mean 3rd Qu.    Max. </a:t>
            </a:r>
          </a:p>
          <a:p>
            <a:pPr marL="914400" lvl="2" indent="0">
              <a:buNone/>
            </a:pPr>
            <a:r>
              <a:rPr lang="en-US" sz="1300" dirty="0"/>
              <a:t>11.00   12.00   14.00   15.21   18.00   25.00</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19518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b.	Observed Histograms from two of these variables</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8D1F52CF-7635-49F1-A288-F2F139858822}"/>
              </a:ext>
            </a:extLst>
          </p:cNvPr>
          <p:cNvPicPr>
            <a:picLocks noChangeAspect="1"/>
          </p:cNvPicPr>
          <p:nvPr/>
        </p:nvPicPr>
        <p:blipFill>
          <a:blip r:embed="rId2"/>
          <a:stretch>
            <a:fillRect/>
          </a:stretch>
        </p:blipFill>
        <p:spPr>
          <a:xfrm>
            <a:off x="838200" y="2743069"/>
            <a:ext cx="4145639" cy="3017782"/>
          </a:xfrm>
          <a:prstGeom prst="rect">
            <a:avLst/>
          </a:prstGeom>
        </p:spPr>
      </p:pic>
      <p:pic>
        <p:nvPicPr>
          <p:cNvPr id="5" name="Picture 4">
            <a:extLst>
              <a:ext uri="{FF2B5EF4-FFF2-40B4-BE49-F238E27FC236}">
                <a16:creationId xmlns:a16="http://schemas.microsoft.com/office/drawing/2014/main" id="{B747D472-3AD3-4C0A-BDFD-D4801561D975}"/>
              </a:ext>
            </a:extLst>
          </p:cNvPr>
          <p:cNvPicPr>
            <a:picLocks noChangeAspect="1"/>
          </p:cNvPicPr>
          <p:nvPr/>
        </p:nvPicPr>
        <p:blipFill>
          <a:blip r:embed="rId3"/>
          <a:stretch>
            <a:fillRect/>
          </a:stretch>
        </p:blipFill>
        <p:spPr>
          <a:xfrm>
            <a:off x="6172020" y="2743069"/>
            <a:ext cx="4145639" cy="3017782"/>
          </a:xfrm>
          <a:prstGeom prst="rect">
            <a:avLst/>
          </a:prstGeom>
        </p:spPr>
      </p:pic>
    </p:spTree>
    <p:extLst>
      <p:ext uri="{BB962C8B-B14F-4D97-AF65-F5344CB8AC3E}">
        <p14:creationId xmlns:p14="http://schemas.microsoft.com/office/powerpoint/2010/main" val="49574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c.  Observed frequencies for Gender, Education, Job Roles, and Management</a:t>
            </a:r>
          </a:p>
          <a:p>
            <a:pPr marL="0" indent="0">
              <a:buNone/>
            </a:pPr>
            <a:endParaRPr lang="en-US" dirty="0"/>
          </a:p>
          <a:p>
            <a:pPr marL="457200" lvl="1" indent="0">
              <a:buNone/>
            </a:pPr>
            <a:endParaRPr lang="en-US" dirty="0"/>
          </a:p>
        </p:txBody>
      </p:sp>
      <p:pic>
        <p:nvPicPr>
          <p:cNvPr id="7" name="Picture 6">
            <a:extLst>
              <a:ext uri="{FF2B5EF4-FFF2-40B4-BE49-F238E27FC236}">
                <a16:creationId xmlns:a16="http://schemas.microsoft.com/office/drawing/2014/main" id="{753E260B-C4B2-4928-8AD0-031441FFDCB5}"/>
              </a:ext>
            </a:extLst>
          </p:cNvPr>
          <p:cNvPicPr>
            <a:picLocks noChangeAspect="1"/>
          </p:cNvPicPr>
          <p:nvPr/>
        </p:nvPicPr>
        <p:blipFill>
          <a:blip r:embed="rId2"/>
          <a:stretch>
            <a:fillRect/>
          </a:stretch>
        </p:blipFill>
        <p:spPr>
          <a:xfrm>
            <a:off x="3130178" y="2083313"/>
            <a:ext cx="2283300" cy="1685533"/>
          </a:xfrm>
          <a:prstGeom prst="rect">
            <a:avLst/>
          </a:prstGeom>
        </p:spPr>
      </p:pic>
      <p:pic>
        <p:nvPicPr>
          <p:cNvPr id="8" name="Picture 7">
            <a:extLst>
              <a:ext uri="{FF2B5EF4-FFF2-40B4-BE49-F238E27FC236}">
                <a16:creationId xmlns:a16="http://schemas.microsoft.com/office/drawing/2014/main" id="{A97A5848-FB13-4518-B3AD-62C48F74C2A2}"/>
              </a:ext>
            </a:extLst>
          </p:cNvPr>
          <p:cNvPicPr>
            <a:picLocks noChangeAspect="1"/>
          </p:cNvPicPr>
          <p:nvPr/>
        </p:nvPicPr>
        <p:blipFill>
          <a:blip r:embed="rId3"/>
          <a:stretch>
            <a:fillRect/>
          </a:stretch>
        </p:blipFill>
        <p:spPr>
          <a:xfrm>
            <a:off x="5649966" y="2093484"/>
            <a:ext cx="1148100" cy="1016467"/>
          </a:xfrm>
          <a:prstGeom prst="rect">
            <a:avLst/>
          </a:prstGeom>
        </p:spPr>
      </p:pic>
      <p:pic>
        <p:nvPicPr>
          <p:cNvPr id="9" name="Picture 8">
            <a:extLst>
              <a:ext uri="{FF2B5EF4-FFF2-40B4-BE49-F238E27FC236}">
                <a16:creationId xmlns:a16="http://schemas.microsoft.com/office/drawing/2014/main" id="{B0150CE3-4A86-4FF7-8726-1FE3D8834FE1}"/>
              </a:ext>
            </a:extLst>
          </p:cNvPr>
          <p:cNvPicPr>
            <a:picLocks noChangeAspect="1"/>
          </p:cNvPicPr>
          <p:nvPr/>
        </p:nvPicPr>
        <p:blipFill>
          <a:blip r:embed="rId4"/>
          <a:stretch>
            <a:fillRect/>
          </a:stretch>
        </p:blipFill>
        <p:spPr>
          <a:xfrm>
            <a:off x="1514767" y="2147103"/>
            <a:ext cx="1148100" cy="514667"/>
          </a:xfrm>
          <a:prstGeom prst="rect">
            <a:avLst/>
          </a:prstGeom>
        </p:spPr>
      </p:pic>
      <p:pic>
        <p:nvPicPr>
          <p:cNvPr id="10" name="Picture 9">
            <a:extLst>
              <a:ext uri="{FF2B5EF4-FFF2-40B4-BE49-F238E27FC236}">
                <a16:creationId xmlns:a16="http://schemas.microsoft.com/office/drawing/2014/main" id="{7FC36437-923D-4E63-97AE-FEE6D8CEAA19}"/>
              </a:ext>
            </a:extLst>
          </p:cNvPr>
          <p:cNvPicPr>
            <a:picLocks noChangeAspect="1"/>
          </p:cNvPicPr>
          <p:nvPr/>
        </p:nvPicPr>
        <p:blipFill>
          <a:blip r:embed="rId5"/>
          <a:stretch>
            <a:fillRect/>
          </a:stretch>
        </p:blipFill>
        <p:spPr>
          <a:xfrm>
            <a:off x="7041788" y="2084340"/>
            <a:ext cx="2283300" cy="681933"/>
          </a:xfrm>
          <a:prstGeom prst="rect">
            <a:avLst/>
          </a:prstGeom>
        </p:spPr>
      </p:pic>
      <p:sp>
        <p:nvSpPr>
          <p:cNvPr id="11" name="TextBox 10">
            <a:extLst>
              <a:ext uri="{FF2B5EF4-FFF2-40B4-BE49-F238E27FC236}">
                <a16:creationId xmlns:a16="http://schemas.microsoft.com/office/drawing/2014/main" id="{9549FA55-067B-472A-A09E-115C6DCE0489}"/>
              </a:ext>
            </a:extLst>
          </p:cNvPr>
          <p:cNvSpPr txBox="1"/>
          <p:nvPr/>
        </p:nvSpPr>
        <p:spPr>
          <a:xfrm>
            <a:off x="566928" y="3694176"/>
            <a:ext cx="10607040" cy="2646878"/>
          </a:xfrm>
          <a:prstGeom prst="rect">
            <a:avLst/>
          </a:prstGeom>
          <a:noFill/>
        </p:spPr>
        <p:txBody>
          <a:bodyPr wrap="square" rtlCol="0">
            <a:spAutoFit/>
          </a:bodyPr>
          <a:lstStyle/>
          <a:p>
            <a:r>
              <a:rPr lang="en-US" sz="1600" dirty="0"/>
              <a:t>What does the preliminary analysis tell us?</a:t>
            </a:r>
          </a:p>
          <a:p>
            <a:pPr marL="285750" indent="-285750">
              <a:buFont typeface="Wingdings" panose="05000000000000000000" pitchFamily="2" charset="2"/>
              <a:buChar char="Ø"/>
            </a:pPr>
            <a:r>
              <a:rPr lang="en-US" sz="1600" b="1" dirty="0"/>
              <a:t>Pyramid structure </a:t>
            </a:r>
            <a:r>
              <a:rPr lang="en-US" sz="1600" dirty="0"/>
              <a:t>(less than 20% are management) and the pay skews left (also observe the difference between mean and median in Monthly Income)</a:t>
            </a:r>
          </a:p>
          <a:p>
            <a:pPr marL="285750" indent="-285750">
              <a:buFont typeface="Wingdings" panose="05000000000000000000" pitchFamily="2" charset="2"/>
              <a:buChar char="Ø"/>
            </a:pPr>
            <a:r>
              <a:rPr lang="en-US" sz="1600" b="1" dirty="0"/>
              <a:t>Education</a:t>
            </a:r>
            <a:r>
              <a:rPr lang="en-US" sz="1600" dirty="0"/>
              <a:t>: 50% of the workforce has a bachelor or better.  The workforce is overly dependent on higher levels of education.</a:t>
            </a:r>
          </a:p>
          <a:p>
            <a:pPr marL="285750" indent="-285750">
              <a:buFont typeface="Wingdings" panose="05000000000000000000" pitchFamily="2" charset="2"/>
              <a:buChar char="Ø"/>
            </a:pPr>
            <a:r>
              <a:rPr lang="en-US" sz="1600" b="1" dirty="0"/>
              <a:t>Pay increases</a:t>
            </a:r>
            <a:r>
              <a:rPr lang="en-US" sz="1600" dirty="0"/>
              <a:t>:  the difference between mean and median tell us that pay increases are not discerning to high performers, or, at the very least, an overwhelming majority of the workforce are deemed neither poor or exceeding.</a:t>
            </a:r>
          </a:p>
          <a:p>
            <a:pPr marL="285750" indent="-285750">
              <a:buFont typeface="Wingdings" panose="05000000000000000000" pitchFamily="2" charset="2"/>
              <a:buChar char="Ø"/>
            </a:pPr>
            <a:r>
              <a:rPr lang="en-US" sz="1600" b="1" dirty="0"/>
              <a:t>Activity</a:t>
            </a:r>
            <a:r>
              <a:rPr lang="en-US" sz="1600" dirty="0"/>
              <a:t>:  Job titles indicate significant amounts of product and R&amp;D.  This plus the distance from the office could be indicators of job mobility.</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51275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738</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DDSAnalytics “Why Did You Quit?”</vt:lpstr>
      <vt:lpstr>Title:  Why Did You Quit?</vt:lpstr>
      <vt:lpstr>Presentation Outline</vt:lpstr>
      <vt:lpstr>Business Objectives</vt:lpstr>
      <vt:lpstr>Data Source</vt:lpstr>
      <vt:lpstr>Methodology</vt:lpstr>
      <vt:lpstr>Evaluation/Results</vt:lpstr>
      <vt:lpstr>Evaluation/Results</vt:lpstr>
      <vt:lpstr>Evaluation/Results</vt:lpstr>
      <vt:lpstr>Evaluation/Results</vt:lpstr>
      <vt:lpstr>Relationship between Age and Monthly Income by Gender</vt:lpstr>
      <vt:lpstr>Relationship of Job Title to Monthly Pay by Gender</vt:lpstr>
      <vt:lpstr>Appendix: Data Source - Summary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X Project:  Beer</dc:title>
  <dc:creator>Brandon de la Houssaye</dc:creator>
  <cp:lastModifiedBy>Brandon de la Houssaye</cp:lastModifiedBy>
  <cp:revision>31</cp:revision>
  <dcterms:created xsi:type="dcterms:W3CDTF">2018-06-25T00:32:15Z</dcterms:created>
  <dcterms:modified xsi:type="dcterms:W3CDTF">2018-08-04T22:51:31Z</dcterms:modified>
</cp:coreProperties>
</file>