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8" r:id="rId4"/>
    <p:sldId id="269" r:id="rId5"/>
    <p:sldId id="270" r:id="rId6"/>
    <p:sldId id="272" r:id="rId7"/>
    <p:sldId id="274" r:id="rId8"/>
    <p:sldId id="275" r:id="rId9"/>
    <p:sldId id="276" r:id="rId10"/>
    <p:sldId id="279" r:id="rId11"/>
    <p:sldId id="278" r:id="rId12"/>
    <p:sldId id="280" r:id="rId13"/>
    <p:sldId id="281" r:id="rId14"/>
    <p:sldId id="277" r:id="rId15"/>
    <p:sldId id="273" r:id="rId16"/>
    <p:sldId id="283" r:id="rId17"/>
    <p:sldId id="284" r:id="rId18"/>
    <p:sldId id="285" r:id="rId19"/>
    <p:sldId id="282"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2" autoAdjust="0"/>
    <p:restoredTop sz="94660"/>
  </p:normalViewPr>
  <p:slideViewPr>
    <p:cSldViewPr snapToGrid="0">
      <p:cViewPr>
        <p:scale>
          <a:sx n="70" d="100"/>
          <a:sy n="70" d="100"/>
        </p:scale>
        <p:origin x="374" y="42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819A5-95C3-4B51-B167-8B422B9E01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D98652-4FCC-4A5B-8859-56E8A03E33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A2B9A0-1BB2-4359-87EE-D07AF60CEF71}"/>
              </a:ext>
            </a:extLst>
          </p:cNvPr>
          <p:cNvSpPr>
            <a:spLocks noGrp="1"/>
          </p:cNvSpPr>
          <p:nvPr>
            <p:ph type="dt" sz="half" idx="10"/>
          </p:nvPr>
        </p:nvSpPr>
        <p:spPr/>
        <p:txBody>
          <a:bodyPr/>
          <a:lstStyle/>
          <a:p>
            <a:fld id="{6B556CE9-838E-4F7B-97ED-B55258AFBF15}" type="datetimeFigureOut">
              <a:rPr lang="en-US" smtClean="0"/>
              <a:t>8/5/2018</a:t>
            </a:fld>
            <a:endParaRPr lang="en-US"/>
          </a:p>
        </p:txBody>
      </p:sp>
      <p:sp>
        <p:nvSpPr>
          <p:cNvPr id="5" name="Footer Placeholder 4">
            <a:extLst>
              <a:ext uri="{FF2B5EF4-FFF2-40B4-BE49-F238E27FC236}">
                <a16:creationId xmlns:a16="http://schemas.microsoft.com/office/drawing/2014/main" id="{3E394253-1828-4841-84F8-BC217595A5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19A9E0-3EF4-4B5D-A832-0C0E72B06DDB}"/>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2866515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2B184-8E68-42E2-81CD-3370DA4923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F80966-E265-4278-8C2C-704A6B808BE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30A77A-BBA6-438F-8C59-7DADF16CF4C8}"/>
              </a:ext>
            </a:extLst>
          </p:cNvPr>
          <p:cNvSpPr>
            <a:spLocks noGrp="1"/>
          </p:cNvSpPr>
          <p:nvPr>
            <p:ph type="dt" sz="half" idx="10"/>
          </p:nvPr>
        </p:nvSpPr>
        <p:spPr/>
        <p:txBody>
          <a:bodyPr/>
          <a:lstStyle/>
          <a:p>
            <a:fld id="{6B556CE9-838E-4F7B-97ED-B55258AFBF15}" type="datetimeFigureOut">
              <a:rPr lang="en-US" smtClean="0"/>
              <a:t>8/5/2018</a:t>
            </a:fld>
            <a:endParaRPr lang="en-US"/>
          </a:p>
        </p:txBody>
      </p:sp>
      <p:sp>
        <p:nvSpPr>
          <p:cNvPr id="5" name="Footer Placeholder 4">
            <a:extLst>
              <a:ext uri="{FF2B5EF4-FFF2-40B4-BE49-F238E27FC236}">
                <a16:creationId xmlns:a16="http://schemas.microsoft.com/office/drawing/2014/main" id="{0CC430CE-B981-4258-997F-280E7276EA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CD37F8-D06B-40FA-BD2C-0285A7C33281}"/>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4060997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7F9A50-88B3-4455-B455-DC2BD1D137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C73660-450E-469C-91BC-C80DF9FAD46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117CBB-08D1-4F78-B437-F82BF249F9C8}"/>
              </a:ext>
            </a:extLst>
          </p:cNvPr>
          <p:cNvSpPr>
            <a:spLocks noGrp="1"/>
          </p:cNvSpPr>
          <p:nvPr>
            <p:ph type="dt" sz="half" idx="10"/>
          </p:nvPr>
        </p:nvSpPr>
        <p:spPr/>
        <p:txBody>
          <a:bodyPr/>
          <a:lstStyle/>
          <a:p>
            <a:fld id="{6B556CE9-838E-4F7B-97ED-B55258AFBF15}" type="datetimeFigureOut">
              <a:rPr lang="en-US" smtClean="0"/>
              <a:t>8/5/2018</a:t>
            </a:fld>
            <a:endParaRPr lang="en-US"/>
          </a:p>
        </p:txBody>
      </p:sp>
      <p:sp>
        <p:nvSpPr>
          <p:cNvPr id="5" name="Footer Placeholder 4">
            <a:extLst>
              <a:ext uri="{FF2B5EF4-FFF2-40B4-BE49-F238E27FC236}">
                <a16:creationId xmlns:a16="http://schemas.microsoft.com/office/drawing/2014/main" id="{DF5FA6CC-B4C8-49E1-A4C2-782CAA430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002C5A-2EA3-4A62-8D9E-DC013236FD29}"/>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3651337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473DD-01E3-4B27-B776-E32DF9C1CC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9D06AE-8714-4037-8092-0D78E82C5AF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4396F-62FF-4C05-8A44-E20BA3F31F7A}"/>
              </a:ext>
            </a:extLst>
          </p:cNvPr>
          <p:cNvSpPr>
            <a:spLocks noGrp="1"/>
          </p:cNvSpPr>
          <p:nvPr>
            <p:ph type="dt" sz="half" idx="10"/>
          </p:nvPr>
        </p:nvSpPr>
        <p:spPr/>
        <p:txBody>
          <a:bodyPr/>
          <a:lstStyle/>
          <a:p>
            <a:fld id="{6B556CE9-838E-4F7B-97ED-B55258AFBF15}" type="datetimeFigureOut">
              <a:rPr lang="en-US" smtClean="0"/>
              <a:t>8/5/2018</a:t>
            </a:fld>
            <a:endParaRPr lang="en-US"/>
          </a:p>
        </p:txBody>
      </p:sp>
      <p:sp>
        <p:nvSpPr>
          <p:cNvPr id="5" name="Footer Placeholder 4">
            <a:extLst>
              <a:ext uri="{FF2B5EF4-FFF2-40B4-BE49-F238E27FC236}">
                <a16:creationId xmlns:a16="http://schemas.microsoft.com/office/drawing/2014/main" id="{473D74A1-6F9A-4131-A4A5-B2664CE6C0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7709DF-874E-461A-87F3-E56DE2C49271}"/>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1862940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AA4E2-7E8A-4ED8-A691-698BB077CA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234A1F-3E59-48E9-A5E8-FAFF092711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7CF3876-4EC3-4506-9653-C1F8995AEA14}"/>
              </a:ext>
            </a:extLst>
          </p:cNvPr>
          <p:cNvSpPr>
            <a:spLocks noGrp="1"/>
          </p:cNvSpPr>
          <p:nvPr>
            <p:ph type="dt" sz="half" idx="10"/>
          </p:nvPr>
        </p:nvSpPr>
        <p:spPr/>
        <p:txBody>
          <a:bodyPr/>
          <a:lstStyle/>
          <a:p>
            <a:fld id="{6B556CE9-838E-4F7B-97ED-B55258AFBF15}" type="datetimeFigureOut">
              <a:rPr lang="en-US" smtClean="0"/>
              <a:t>8/5/2018</a:t>
            </a:fld>
            <a:endParaRPr lang="en-US"/>
          </a:p>
        </p:txBody>
      </p:sp>
      <p:sp>
        <p:nvSpPr>
          <p:cNvPr id="5" name="Footer Placeholder 4">
            <a:extLst>
              <a:ext uri="{FF2B5EF4-FFF2-40B4-BE49-F238E27FC236}">
                <a16:creationId xmlns:a16="http://schemas.microsoft.com/office/drawing/2014/main" id="{E91498DE-C68B-47F4-AC25-E3471548A0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E8A66C-4AAF-4353-93FE-3D8B77D8BAD2}"/>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909307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21C8A-4972-4C3A-B476-FD15EAB523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0B60E7-1469-41B7-BCF2-5BC6036237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1AFDEB-8626-4CA9-88B8-F34B79462D2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ED74EA-EFE5-4B36-BDEC-B536B9E93EBA}"/>
              </a:ext>
            </a:extLst>
          </p:cNvPr>
          <p:cNvSpPr>
            <a:spLocks noGrp="1"/>
          </p:cNvSpPr>
          <p:nvPr>
            <p:ph type="dt" sz="half" idx="10"/>
          </p:nvPr>
        </p:nvSpPr>
        <p:spPr/>
        <p:txBody>
          <a:bodyPr/>
          <a:lstStyle/>
          <a:p>
            <a:fld id="{6B556CE9-838E-4F7B-97ED-B55258AFBF15}" type="datetimeFigureOut">
              <a:rPr lang="en-US" smtClean="0"/>
              <a:t>8/5/2018</a:t>
            </a:fld>
            <a:endParaRPr lang="en-US"/>
          </a:p>
        </p:txBody>
      </p:sp>
      <p:sp>
        <p:nvSpPr>
          <p:cNvPr id="6" name="Footer Placeholder 5">
            <a:extLst>
              <a:ext uri="{FF2B5EF4-FFF2-40B4-BE49-F238E27FC236}">
                <a16:creationId xmlns:a16="http://schemas.microsoft.com/office/drawing/2014/main" id="{EFFAF493-7F73-4533-A600-672E73D247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97FB6F-C403-42E0-AB53-115CFBB534FC}"/>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2648770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0BF3E-B444-4C54-A605-A276C1F2D9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C52B6D-69A0-4889-9E37-93556EA866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73771AC-5B2E-40EA-9FAB-9DD06DC7A4B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A7D8C0-02AD-4237-B5D4-4DC7923354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FA90C6E-171F-40FA-86C2-10BF4F23D4D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0121B2-B6AA-4360-9856-B0D8D3861875}"/>
              </a:ext>
            </a:extLst>
          </p:cNvPr>
          <p:cNvSpPr>
            <a:spLocks noGrp="1"/>
          </p:cNvSpPr>
          <p:nvPr>
            <p:ph type="dt" sz="half" idx="10"/>
          </p:nvPr>
        </p:nvSpPr>
        <p:spPr/>
        <p:txBody>
          <a:bodyPr/>
          <a:lstStyle/>
          <a:p>
            <a:fld id="{6B556CE9-838E-4F7B-97ED-B55258AFBF15}" type="datetimeFigureOut">
              <a:rPr lang="en-US" smtClean="0"/>
              <a:t>8/5/2018</a:t>
            </a:fld>
            <a:endParaRPr lang="en-US"/>
          </a:p>
        </p:txBody>
      </p:sp>
      <p:sp>
        <p:nvSpPr>
          <p:cNvPr id="8" name="Footer Placeholder 7">
            <a:extLst>
              <a:ext uri="{FF2B5EF4-FFF2-40B4-BE49-F238E27FC236}">
                <a16:creationId xmlns:a16="http://schemas.microsoft.com/office/drawing/2014/main" id="{984801DB-D520-4ED6-9CFD-D901622A18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FB1824-B5A6-41F5-B321-1EEA7A649D17}"/>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3019808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3BBA9-CBEB-4DBA-87CD-8351788B71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E1D83D-9B63-4808-9C60-F2919893216D}"/>
              </a:ext>
            </a:extLst>
          </p:cNvPr>
          <p:cNvSpPr>
            <a:spLocks noGrp="1"/>
          </p:cNvSpPr>
          <p:nvPr>
            <p:ph type="dt" sz="half" idx="10"/>
          </p:nvPr>
        </p:nvSpPr>
        <p:spPr/>
        <p:txBody>
          <a:bodyPr/>
          <a:lstStyle/>
          <a:p>
            <a:fld id="{6B556CE9-838E-4F7B-97ED-B55258AFBF15}" type="datetimeFigureOut">
              <a:rPr lang="en-US" smtClean="0"/>
              <a:t>8/5/2018</a:t>
            </a:fld>
            <a:endParaRPr lang="en-US"/>
          </a:p>
        </p:txBody>
      </p:sp>
      <p:sp>
        <p:nvSpPr>
          <p:cNvPr id="4" name="Footer Placeholder 3">
            <a:extLst>
              <a:ext uri="{FF2B5EF4-FFF2-40B4-BE49-F238E27FC236}">
                <a16:creationId xmlns:a16="http://schemas.microsoft.com/office/drawing/2014/main" id="{6792E2BC-F3F0-404C-9FAC-7DA58D9252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F05535-3224-4EF8-A974-1871962E373C}"/>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4090159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09649F-28AE-453C-BC3A-480C2ECBB2F7}"/>
              </a:ext>
            </a:extLst>
          </p:cNvPr>
          <p:cNvSpPr>
            <a:spLocks noGrp="1"/>
          </p:cNvSpPr>
          <p:nvPr>
            <p:ph type="dt" sz="half" idx="10"/>
          </p:nvPr>
        </p:nvSpPr>
        <p:spPr/>
        <p:txBody>
          <a:bodyPr/>
          <a:lstStyle/>
          <a:p>
            <a:fld id="{6B556CE9-838E-4F7B-97ED-B55258AFBF15}" type="datetimeFigureOut">
              <a:rPr lang="en-US" smtClean="0"/>
              <a:t>8/5/2018</a:t>
            </a:fld>
            <a:endParaRPr lang="en-US"/>
          </a:p>
        </p:txBody>
      </p:sp>
      <p:sp>
        <p:nvSpPr>
          <p:cNvPr id="3" name="Footer Placeholder 2">
            <a:extLst>
              <a:ext uri="{FF2B5EF4-FFF2-40B4-BE49-F238E27FC236}">
                <a16:creationId xmlns:a16="http://schemas.microsoft.com/office/drawing/2014/main" id="{316C99A9-0005-4367-8045-2999055DF5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D51094-8B02-4241-BF7F-B437DDD76D4C}"/>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4272576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F7FE7-0FF3-4E05-ABED-F5F1E82D4C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E5C4B8-9EC3-4CFE-95B7-791F5B3E07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C4DD55-8A5B-46B1-8BAC-DC350D7F69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80C50E2-5094-4A3A-853C-C421829E6A29}"/>
              </a:ext>
            </a:extLst>
          </p:cNvPr>
          <p:cNvSpPr>
            <a:spLocks noGrp="1"/>
          </p:cNvSpPr>
          <p:nvPr>
            <p:ph type="dt" sz="half" idx="10"/>
          </p:nvPr>
        </p:nvSpPr>
        <p:spPr/>
        <p:txBody>
          <a:bodyPr/>
          <a:lstStyle/>
          <a:p>
            <a:fld id="{6B556CE9-838E-4F7B-97ED-B55258AFBF15}" type="datetimeFigureOut">
              <a:rPr lang="en-US" smtClean="0"/>
              <a:t>8/5/2018</a:t>
            </a:fld>
            <a:endParaRPr lang="en-US"/>
          </a:p>
        </p:txBody>
      </p:sp>
      <p:sp>
        <p:nvSpPr>
          <p:cNvPr id="6" name="Footer Placeholder 5">
            <a:extLst>
              <a:ext uri="{FF2B5EF4-FFF2-40B4-BE49-F238E27FC236}">
                <a16:creationId xmlns:a16="http://schemas.microsoft.com/office/drawing/2014/main" id="{4B87A063-A1E1-4D3D-9EF8-5BA668729F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B0F82F-EB1E-42DA-AFFD-6C6AEC009A2B}"/>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1801071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A8A17-6800-4DB3-9E58-0B3C6DEF62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07A7B5-594D-4D8D-A66C-7338A48E75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EA2117-A17F-4584-8FE5-533EAB6FBE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C048765-A005-4FE5-B207-FD07A7F16216}"/>
              </a:ext>
            </a:extLst>
          </p:cNvPr>
          <p:cNvSpPr>
            <a:spLocks noGrp="1"/>
          </p:cNvSpPr>
          <p:nvPr>
            <p:ph type="dt" sz="half" idx="10"/>
          </p:nvPr>
        </p:nvSpPr>
        <p:spPr/>
        <p:txBody>
          <a:bodyPr/>
          <a:lstStyle/>
          <a:p>
            <a:fld id="{6B556CE9-838E-4F7B-97ED-B55258AFBF15}" type="datetimeFigureOut">
              <a:rPr lang="en-US" smtClean="0"/>
              <a:t>8/5/2018</a:t>
            </a:fld>
            <a:endParaRPr lang="en-US"/>
          </a:p>
        </p:txBody>
      </p:sp>
      <p:sp>
        <p:nvSpPr>
          <p:cNvPr id="6" name="Footer Placeholder 5">
            <a:extLst>
              <a:ext uri="{FF2B5EF4-FFF2-40B4-BE49-F238E27FC236}">
                <a16:creationId xmlns:a16="http://schemas.microsoft.com/office/drawing/2014/main" id="{EB48174D-B980-44A9-8608-4DEA8D40C3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747FDA-2F09-45DA-8135-D2B5F8E2EFB9}"/>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816462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D9CC8C-2A80-44BA-9CD0-B2ACCA8E4C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46242A-3355-4E47-8C77-75D3F1C94B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07D12-125E-4556-8527-14C547D55D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556CE9-838E-4F7B-97ED-B55258AFBF15}" type="datetimeFigureOut">
              <a:rPr lang="en-US" smtClean="0"/>
              <a:t>8/5/2018</a:t>
            </a:fld>
            <a:endParaRPr lang="en-US"/>
          </a:p>
        </p:txBody>
      </p:sp>
      <p:sp>
        <p:nvSpPr>
          <p:cNvPr id="5" name="Footer Placeholder 4">
            <a:extLst>
              <a:ext uri="{FF2B5EF4-FFF2-40B4-BE49-F238E27FC236}">
                <a16:creationId xmlns:a16="http://schemas.microsoft.com/office/drawing/2014/main" id="{7AF8B764-2C84-4C25-8C44-4B2AE5D47C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204860-0CE8-45C0-A257-BC23E19B87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4B03F0-1E49-448F-A7EB-ECE694AA1D9E}" type="slidenum">
              <a:rPr lang="en-US" smtClean="0"/>
              <a:t>‹#›</a:t>
            </a:fld>
            <a:endParaRPr lang="en-US"/>
          </a:p>
        </p:txBody>
      </p:sp>
    </p:spTree>
    <p:extLst>
      <p:ext uri="{BB962C8B-B14F-4D97-AF65-F5344CB8AC3E}">
        <p14:creationId xmlns:p14="http://schemas.microsoft.com/office/powerpoint/2010/main" val="85230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bdelahoussaye/CaseStudy2"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34B48-0969-4EB9-A4D8-F52B826E1372}"/>
              </a:ext>
            </a:extLst>
          </p:cNvPr>
          <p:cNvSpPr>
            <a:spLocks noGrp="1"/>
          </p:cNvSpPr>
          <p:nvPr>
            <p:ph type="ctrTitle"/>
          </p:nvPr>
        </p:nvSpPr>
        <p:spPr/>
        <p:txBody>
          <a:bodyPr>
            <a:normAutofit/>
          </a:bodyPr>
          <a:lstStyle/>
          <a:p>
            <a:r>
              <a:rPr lang="en-US" dirty="0" err="1"/>
              <a:t>DDSAnalytics</a:t>
            </a:r>
            <a:br>
              <a:rPr lang="en-US" dirty="0"/>
            </a:br>
            <a:r>
              <a:rPr lang="en-US" dirty="0"/>
              <a:t>“Why Did You Quit?”</a:t>
            </a:r>
          </a:p>
        </p:txBody>
      </p:sp>
      <p:sp>
        <p:nvSpPr>
          <p:cNvPr id="3" name="Subtitle 2">
            <a:extLst>
              <a:ext uri="{FF2B5EF4-FFF2-40B4-BE49-F238E27FC236}">
                <a16:creationId xmlns:a16="http://schemas.microsoft.com/office/drawing/2014/main" id="{6FE504C0-CB00-4A26-99F2-7F17BBD7DA57}"/>
              </a:ext>
            </a:extLst>
          </p:cNvPr>
          <p:cNvSpPr>
            <a:spLocks noGrp="1"/>
          </p:cNvSpPr>
          <p:nvPr>
            <p:ph type="subTitle" idx="1"/>
          </p:nvPr>
        </p:nvSpPr>
        <p:spPr/>
        <p:txBody>
          <a:bodyPr>
            <a:normAutofit lnSpcReduction="10000"/>
          </a:bodyPr>
          <a:lstStyle/>
          <a:p>
            <a:endParaRPr lang="en-US" dirty="0"/>
          </a:p>
          <a:p>
            <a:r>
              <a:rPr lang="en-US" dirty="0"/>
              <a:t>By </a:t>
            </a:r>
          </a:p>
          <a:p>
            <a:r>
              <a:rPr lang="en-US" dirty="0"/>
              <a:t>Team Variance</a:t>
            </a:r>
          </a:p>
          <a:p>
            <a:r>
              <a:rPr lang="en-US" dirty="0">
                <a:hlinkClick r:id="rId2"/>
              </a:rPr>
              <a:t>https://github.com/bdelahoussaye/CaseStudy2</a:t>
            </a:r>
            <a:endParaRPr lang="en-US" dirty="0"/>
          </a:p>
          <a:p>
            <a:endParaRPr lang="en-US" dirty="0"/>
          </a:p>
        </p:txBody>
      </p:sp>
    </p:spTree>
    <p:extLst>
      <p:ext uri="{BB962C8B-B14F-4D97-AF65-F5344CB8AC3E}">
        <p14:creationId xmlns:p14="http://schemas.microsoft.com/office/powerpoint/2010/main" val="517436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Evaluation/Results</a:t>
            </a:r>
          </a:p>
        </p:txBody>
      </p:sp>
      <p:sp>
        <p:nvSpPr>
          <p:cNvPr id="3" name="Content Placeholder 2">
            <a:extLst>
              <a:ext uri="{FF2B5EF4-FFF2-40B4-BE49-F238E27FC236}">
                <a16:creationId xmlns:a16="http://schemas.microsoft.com/office/drawing/2014/main" id="{1C53E63B-9626-4581-89B4-03BC2CB42F6D}"/>
              </a:ext>
            </a:extLst>
          </p:cNvPr>
          <p:cNvSpPr>
            <a:spLocks noGrp="1"/>
          </p:cNvSpPr>
          <p:nvPr>
            <p:ph idx="1"/>
          </p:nvPr>
        </p:nvSpPr>
        <p:spPr>
          <a:xfrm>
            <a:off x="838200" y="1344628"/>
            <a:ext cx="10515600" cy="5330491"/>
          </a:xfrm>
        </p:spPr>
        <p:txBody>
          <a:bodyPr>
            <a:normAutofit/>
          </a:bodyPr>
          <a:lstStyle/>
          <a:p>
            <a:pPr marL="514350" indent="-514350">
              <a:buAutoNum type="arabicPeriod"/>
            </a:pPr>
            <a:r>
              <a:rPr lang="en-US" dirty="0"/>
              <a:t>Deeper Analysis</a:t>
            </a:r>
          </a:p>
          <a:p>
            <a:pPr marL="800100" lvl="1" indent="-342900">
              <a:buAutoNum type="alphaLcPeriod"/>
            </a:pPr>
            <a:r>
              <a:rPr lang="en-US" sz="1700" dirty="0"/>
              <a:t>First, ran summary stats where the attrition variable was filtered.  Mean and Median results (where applicable) were observed and all comparisons were between “Yes” vs. “No or Total” [Note “No or Total” results were generally not discernable].  </a:t>
            </a:r>
          </a:p>
          <a:p>
            <a:pPr marL="1314450" lvl="2" indent="-400050">
              <a:buFont typeface="+mj-lt"/>
              <a:buAutoNum type="romanLcPeriod"/>
            </a:pPr>
            <a:r>
              <a:rPr lang="en-US" sz="1400" dirty="0"/>
              <a:t>The average or </a:t>
            </a:r>
            <a:r>
              <a:rPr lang="en-US" sz="1400" b="1" dirty="0"/>
              <a:t>median age </a:t>
            </a:r>
            <a:r>
              <a:rPr lang="en-US" sz="1400" dirty="0"/>
              <a:t>was approximately </a:t>
            </a:r>
            <a:r>
              <a:rPr lang="en-US" sz="1400" b="1" dirty="0"/>
              <a:t>10% lower</a:t>
            </a:r>
            <a:r>
              <a:rPr lang="en-US" sz="1400" dirty="0"/>
              <a:t>.</a:t>
            </a:r>
          </a:p>
          <a:p>
            <a:pPr marL="1314450" lvl="2" indent="-400050">
              <a:buFont typeface="+mj-lt"/>
              <a:buAutoNum type="romanLcPeriod"/>
            </a:pPr>
            <a:r>
              <a:rPr lang="en-US" sz="1400" dirty="0"/>
              <a:t>The </a:t>
            </a:r>
            <a:r>
              <a:rPr lang="en-US" sz="1400" b="1" dirty="0"/>
              <a:t>distance from home </a:t>
            </a:r>
            <a:r>
              <a:rPr lang="en-US" sz="1400" dirty="0"/>
              <a:t>was on average </a:t>
            </a:r>
            <a:r>
              <a:rPr lang="en-US" sz="1400" b="1" dirty="0"/>
              <a:t>15% greater</a:t>
            </a:r>
            <a:r>
              <a:rPr lang="en-US" sz="1400" dirty="0"/>
              <a:t>; with a </a:t>
            </a:r>
            <a:r>
              <a:rPr lang="en-US" sz="1400" b="1" dirty="0"/>
              <a:t>median of 30% greater </a:t>
            </a:r>
            <a:r>
              <a:rPr lang="en-US" sz="1400" dirty="0"/>
              <a:t>(implying that there was a skew of individuals that may have left because they lived a great distance from work).</a:t>
            </a:r>
          </a:p>
          <a:p>
            <a:pPr marL="1314450" lvl="2" indent="-400050">
              <a:buFont typeface="+mj-lt"/>
              <a:buAutoNum type="romanLcPeriod"/>
            </a:pPr>
            <a:r>
              <a:rPr lang="en-US" sz="1400" dirty="0"/>
              <a:t>The average </a:t>
            </a:r>
            <a:r>
              <a:rPr lang="en-US" sz="1400" b="1" dirty="0"/>
              <a:t>Environment Satisfaction </a:t>
            </a:r>
            <a:r>
              <a:rPr lang="en-US" sz="1400" dirty="0"/>
              <a:t>score was approximately </a:t>
            </a:r>
            <a:r>
              <a:rPr lang="en-US" sz="1400" b="1" dirty="0"/>
              <a:t>10% lower</a:t>
            </a:r>
            <a:r>
              <a:rPr lang="en-US" sz="1400" dirty="0"/>
              <a:t>.  There was no discernable change in median implying that there were extreme results (in terms of a low score).</a:t>
            </a:r>
          </a:p>
          <a:p>
            <a:pPr marL="1314450" lvl="2" indent="-400050">
              <a:buFont typeface="+mj-lt"/>
              <a:buAutoNum type="romanLcPeriod"/>
            </a:pPr>
            <a:r>
              <a:rPr lang="en-US" sz="1400" dirty="0"/>
              <a:t>The median </a:t>
            </a:r>
            <a:r>
              <a:rPr lang="en-US" sz="1400" b="1" dirty="0"/>
              <a:t>Job Level </a:t>
            </a:r>
            <a:r>
              <a:rPr lang="en-US" sz="1400" dirty="0"/>
              <a:t>was </a:t>
            </a:r>
            <a:r>
              <a:rPr lang="en-US" sz="1400" b="1" dirty="0"/>
              <a:t>half</a:t>
            </a:r>
            <a:r>
              <a:rPr lang="en-US" sz="1400" dirty="0"/>
              <a:t> of that for the overall sample implying the employees were “lower on the totem pole”.  The average decrease was only 21% which implies that there were a handful of exits by senior level employees (but the majority seemed to be more junior).</a:t>
            </a:r>
          </a:p>
          <a:p>
            <a:pPr marL="1314450" lvl="2" indent="-400050">
              <a:buFont typeface="+mj-lt"/>
              <a:buAutoNum type="romanLcPeriod"/>
            </a:pPr>
            <a:r>
              <a:rPr lang="en-US" sz="1400" dirty="0"/>
              <a:t>The </a:t>
            </a:r>
            <a:r>
              <a:rPr lang="en-US" sz="1400" b="1" dirty="0"/>
              <a:t>average monthly income </a:t>
            </a:r>
            <a:r>
              <a:rPr lang="en-US" sz="1400" dirty="0"/>
              <a:t>was </a:t>
            </a:r>
            <a:r>
              <a:rPr lang="en-US" sz="1400" b="1" dirty="0"/>
              <a:t>25% less</a:t>
            </a:r>
            <a:r>
              <a:rPr lang="en-US" sz="1400" dirty="0"/>
              <a:t>, with a </a:t>
            </a:r>
            <a:r>
              <a:rPr lang="en-US" sz="1400" b="1" dirty="0"/>
              <a:t>median of 35% less</a:t>
            </a:r>
            <a:r>
              <a:rPr lang="en-US" sz="1400" dirty="0"/>
              <a:t>.  This would further imply that the majority of exits were junior level employees.</a:t>
            </a:r>
          </a:p>
          <a:p>
            <a:pPr marL="1314450" lvl="2" indent="-400050">
              <a:buFont typeface="+mj-lt"/>
              <a:buAutoNum type="romanLcPeriod"/>
            </a:pPr>
            <a:r>
              <a:rPr lang="en-US" sz="1400" dirty="0"/>
              <a:t>The </a:t>
            </a:r>
            <a:r>
              <a:rPr lang="en-US" sz="1400" b="1" dirty="0"/>
              <a:t>median number of companies worked was 1</a:t>
            </a:r>
            <a:r>
              <a:rPr lang="en-US" sz="1400" dirty="0"/>
              <a:t>, which is </a:t>
            </a:r>
            <a:r>
              <a:rPr lang="en-US" sz="1400" b="1" dirty="0"/>
              <a:t>half</a:t>
            </a:r>
            <a:r>
              <a:rPr lang="en-US" sz="1400" dirty="0"/>
              <a:t> of that for the overall sample.  However, the </a:t>
            </a:r>
            <a:r>
              <a:rPr lang="en-US" sz="1400" b="1" dirty="0"/>
              <a:t>average</a:t>
            </a:r>
            <a:r>
              <a:rPr lang="en-US" sz="1400" dirty="0"/>
              <a:t> number of companies worked was actually </a:t>
            </a:r>
            <a:r>
              <a:rPr lang="en-US" sz="1400" b="1" dirty="0"/>
              <a:t>10% greater </a:t>
            </a:r>
            <a:r>
              <a:rPr lang="en-US" sz="1400" dirty="0"/>
              <a:t>than the overall sample.  The implication is that the majority of employees that left had only worked at this company.</a:t>
            </a:r>
          </a:p>
          <a:p>
            <a:pPr marL="1314450" lvl="2" indent="-400050">
              <a:buFont typeface="+mj-lt"/>
              <a:buAutoNum type="romanLcPeriod"/>
            </a:pPr>
            <a:r>
              <a:rPr lang="en-US" sz="1400" dirty="0"/>
              <a:t>The </a:t>
            </a:r>
            <a:r>
              <a:rPr lang="en-US" sz="1400" b="1" dirty="0"/>
              <a:t>total working years was on average 27% less</a:t>
            </a:r>
            <a:r>
              <a:rPr lang="en-US" sz="1400" dirty="0"/>
              <a:t>, and the </a:t>
            </a:r>
            <a:r>
              <a:rPr lang="en-US" sz="1400" b="1" dirty="0"/>
              <a:t>average years at the company was 27% less </a:t>
            </a:r>
            <a:r>
              <a:rPr lang="en-US" sz="1400" dirty="0"/>
              <a:t>as well.  Additionally, the </a:t>
            </a:r>
            <a:r>
              <a:rPr lang="en-US" sz="1400" b="1" dirty="0"/>
              <a:t>median number of years </a:t>
            </a:r>
            <a:r>
              <a:rPr lang="en-US" sz="1400" dirty="0"/>
              <a:t>at the company was </a:t>
            </a:r>
            <a:r>
              <a:rPr lang="en-US" sz="1400" b="1" dirty="0"/>
              <a:t>40% less</a:t>
            </a:r>
            <a:r>
              <a:rPr lang="en-US" sz="1400" dirty="0"/>
              <a:t>, and the </a:t>
            </a:r>
            <a:r>
              <a:rPr lang="en-US" sz="1400" b="1" dirty="0"/>
              <a:t>median total working years was 30% less</a:t>
            </a:r>
            <a:r>
              <a:rPr lang="en-US" sz="1400" dirty="0"/>
              <a:t>.  This implies further support as to the level and experience of the employees that left (being lower).</a:t>
            </a:r>
          </a:p>
          <a:p>
            <a:pPr marL="1257300" lvl="2" indent="-342900">
              <a:buAutoNum type="romanLcPeriod"/>
            </a:pPr>
            <a:endParaRPr lang="en-US" sz="900" dirty="0"/>
          </a:p>
          <a:p>
            <a:pPr marL="1257300" lvl="2" indent="-342900">
              <a:buAutoNum type="romanLcPeriod"/>
            </a:pPr>
            <a:endParaRPr lang="en-US" sz="900" dirty="0"/>
          </a:p>
          <a:p>
            <a:pPr marL="0" indent="0">
              <a:buNone/>
            </a:pPr>
            <a:endParaRPr lang="en-US" dirty="0"/>
          </a:p>
          <a:p>
            <a:pPr marL="457200" lvl="1" indent="0">
              <a:buNone/>
            </a:pPr>
            <a:endParaRPr lang="en-US" dirty="0"/>
          </a:p>
        </p:txBody>
      </p:sp>
      <p:sp>
        <p:nvSpPr>
          <p:cNvPr id="4" name="TextBox 3">
            <a:extLst>
              <a:ext uri="{FF2B5EF4-FFF2-40B4-BE49-F238E27FC236}">
                <a16:creationId xmlns:a16="http://schemas.microsoft.com/office/drawing/2014/main" id="{5E24F2C6-4AB7-4C68-A367-5BFB430F227B}"/>
              </a:ext>
            </a:extLst>
          </p:cNvPr>
          <p:cNvSpPr txBox="1"/>
          <p:nvPr/>
        </p:nvSpPr>
        <p:spPr>
          <a:xfrm>
            <a:off x="745067" y="6129868"/>
            <a:ext cx="10780889" cy="646331"/>
          </a:xfrm>
          <a:prstGeom prst="rect">
            <a:avLst/>
          </a:prstGeom>
          <a:noFill/>
        </p:spPr>
        <p:txBody>
          <a:bodyPr wrap="square" rtlCol="0">
            <a:spAutoFit/>
          </a:bodyPr>
          <a:lstStyle/>
          <a:p>
            <a:r>
              <a:rPr lang="en-US" dirty="0">
                <a:solidFill>
                  <a:srgbClr val="FF0000"/>
                </a:solidFill>
              </a:rPr>
              <a:t>Take-Aways:  Given the above results, it makes sense to break the attrition group (“Yes”) into sub-groups to understand if there are different factors leading to those that leave based on seniority. </a:t>
            </a:r>
          </a:p>
        </p:txBody>
      </p:sp>
    </p:spTree>
    <p:extLst>
      <p:ext uri="{BB962C8B-B14F-4D97-AF65-F5344CB8AC3E}">
        <p14:creationId xmlns:p14="http://schemas.microsoft.com/office/powerpoint/2010/main" val="3932146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Evaluation/Results</a:t>
            </a:r>
          </a:p>
        </p:txBody>
      </p:sp>
      <p:sp>
        <p:nvSpPr>
          <p:cNvPr id="3" name="Content Placeholder 2">
            <a:extLst>
              <a:ext uri="{FF2B5EF4-FFF2-40B4-BE49-F238E27FC236}">
                <a16:creationId xmlns:a16="http://schemas.microsoft.com/office/drawing/2014/main" id="{1C53E63B-9626-4581-89B4-03BC2CB42F6D}"/>
              </a:ext>
            </a:extLst>
          </p:cNvPr>
          <p:cNvSpPr>
            <a:spLocks noGrp="1"/>
          </p:cNvSpPr>
          <p:nvPr>
            <p:ph idx="1"/>
          </p:nvPr>
        </p:nvSpPr>
        <p:spPr>
          <a:xfrm>
            <a:off x="838200" y="1344628"/>
            <a:ext cx="10515600" cy="5330491"/>
          </a:xfrm>
        </p:spPr>
        <p:txBody>
          <a:bodyPr>
            <a:normAutofit/>
          </a:bodyPr>
          <a:lstStyle/>
          <a:p>
            <a:pPr marL="514350" indent="-514350">
              <a:buAutoNum type="arabicPeriod"/>
            </a:pPr>
            <a:r>
              <a:rPr lang="en-US" dirty="0"/>
              <a:t>Deeper Analysis</a:t>
            </a:r>
          </a:p>
          <a:p>
            <a:pPr marL="457200" lvl="1" indent="0">
              <a:buNone/>
            </a:pPr>
            <a:r>
              <a:rPr lang="en-US" sz="1700" dirty="0"/>
              <a:t>b. After separating the “Yes” attrition group based on working years (total sample median is approximately 11 years, so that was the separator), we observed the following:</a:t>
            </a:r>
          </a:p>
          <a:p>
            <a:pPr marL="1314450" lvl="2" indent="-400050">
              <a:buFont typeface="+mj-lt"/>
              <a:buAutoNum type="romanLcPeriod"/>
            </a:pPr>
            <a:r>
              <a:rPr lang="en-US" sz="1400" dirty="0"/>
              <a:t>Variables such as age, job level, monthly income, total working years and years at company were already controlled for in filtering at 11 years, so differences in the results was already taken into account.</a:t>
            </a:r>
          </a:p>
          <a:p>
            <a:pPr marL="1314450" lvl="2" indent="-400050">
              <a:buFont typeface="+mj-lt"/>
              <a:buAutoNum type="romanLcPeriod"/>
            </a:pPr>
            <a:r>
              <a:rPr lang="en-US" sz="1400" dirty="0"/>
              <a:t>We do observe, however, that the number of companies worked has a median of approximately one (which is about half of the total sample) whether the group has more or less than 11 years of experience.  On the other hand, both sub-groups show an average of companies worked greater than overall sample.  This indicates that for handful of the employees, they may be characterized as ‘serial job hoppers’ where the large majority of employees have worked at very few locations.  It is important to note, this may not be a variable considered for predicting whether an employee leaves because there may be a large number of employees that did not leave (even with similar results in number of companies worked).</a:t>
            </a:r>
          </a:p>
          <a:p>
            <a:pPr marL="1314450" lvl="2" indent="-400050">
              <a:buFont typeface="+mj-lt"/>
              <a:buAutoNum type="romanLcPeriod"/>
            </a:pPr>
            <a:r>
              <a:rPr lang="en-US" sz="1400" dirty="0"/>
              <a:t>Another interesting variable is distance from home.  The more senior sub-population exhibited results similar to the sample which would indicate that distance/commuting did not factor into their decision.  Of course, the implies that Junio sub-group did in fact live further than the greater population.  </a:t>
            </a:r>
          </a:p>
          <a:p>
            <a:pPr marL="1314450" lvl="2" indent="-400050">
              <a:buFont typeface="+mj-lt"/>
              <a:buAutoNum type="romanLcPeriod"/>
            </a:pPr>
            <a:r>
              <a:rPr lang="en-US" sz="1400" dirty="0"/>
              <a:t>The final interesting observation from the sub-groups was the Environment Satisfaction score.  The Junior group exhibited a median result similar to the larger group, with a average result slightly lower (similar to the overall “Yes” group).  This implies that there were a handful of low scores by the Junior group but the larger number of observations aligned with the overall group.  But for the Senior sub-group, the average score and the median score were much lower than the overall group.</a:t>
            </a:r>
          </a:p>
          <a:p>
            <a:pPr marL="1257300" lvl="2" indent="-342900">
              <a:buAutoNum type="romanLcPeriod"/>
            </a:pPr>
            <a:endParaRPr lang="en-US" sz="900" dirty="0"/>
          </a:p>
          <a:p>
            <a:pPr marL="1257300" lvl="2" indent="-342900">
              <a:buAutoNum type="romanLcPeriod"/>
            </a:pPr>
            <a:endParaRPr lang="en-US" sz="900" dirty="0"/>
          </a:p>
          <a:p>
            <a:pPr marL="0" indent="0">
              <a:buNone/>
            </a:pPr>
            <a:endParaRPr lang="en-US" dirty="0"/>
          </a:p>
          <a:p>
            <a:pPr marL="457200" lvl="1" indent="0">
              <a:buNone/>
            </a:pPr>
            <a:endParaRPr lang="en-US" dirty="0"/>
          </a:p>
        </p:txBody>
      </p:sp>
      <p:sp>
        <p:nvSpPr>
          <p:cNvPr id="4" name="TextBox 3">
            <a:extLst>
              <a:ext uri="{FF2B5EF4-FFF2-40B4-BE49-F238E27FC236}">
                <a16:creationId xmlns:a16="http://schemas.microsoft.com/office/drawing/2014/main" id="{A5A3DC43-45DF-4B72-BBC8-0A03FEF1B6E3}"/>
              </a:ext>
            </a:extLst>
          </p:cNvPr>
          <p:cNvSpPr txBox="1"/>
          <p:nvPr/>
        </p:nvSpPr>
        <p:spPr>
          <a:xfrm>
            <a:off x="838200" y="5846544"/>
            <a:ext cx="10780889" cy="646331"/>
          </a:xfrm>
          <a:prstGeom prst="rect">
            <a:avLst/>
          </a:prstGeom>
          <a:noFill/>
        </p:spPr>
        <p:txBody>
          <a:bodyPr wrap="square" rtlCol="0">
            <a:spAutoFit/>
          </a:bodyPr>
          <a:lstStyle/>
          <a:p>
            <a:r>
              <a:rPr lang="en-US" dirty="0">
                <a:solidFill>
                  <a:srgbClr val="FF0000"/>
                </a:solidFill>
              </a:rPr>
              <a:t>Take-Aways:  Given the variables considered, the Environment Satisfaction score appeared to be meaningful factor for those with more experience.   </a:t>
            </a:r>
          </a:p>
        </p:txBody>
      </p:sp>
    </p:spTree>
    <p:extLst>
      <p:ext uri="{BB962C8B-B14F-4D97-AF65-F5344CB8AC3E}">
        <p14:creationId xmlns:p14="http://schemas.microsoft.com/office/powerpoint/2010/main" val="1956738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Evaluation/Results</a:t>
            </a:r>
          </a:p>
        </p:txBody>
      </p:sp>
      <p:sp>
        <p:nvSpPr>
          <p:cNvPr id="3" name="Content Placeholder 2">
            <a:extLst>
              <a:ext uri="{FF2B5EF4-FFF2-40B4-BE49-F238E27FC236}">
                <a16:creationId xmlns:a16="http://schemas.microsoft.com/office/drawing/2014/main" id="{1C53E63B-9626-4581-89B4-03BC2CB42F6D}"/>
              </a:ext>
            </a:extLst>
          </p:cNvPr>
          <p:cNvSpPr>
            <a:spLocks noGrp="1"/>
          </p:cNvSpPr>
          <p:nvPr>
            <p:ph idx="1"/>
          </p:nvPr>
        </p:nvSpPr>
        <p:spPr>
          <a:xfrm>
            <a:off x="838200" y="1344628"/>
            <a:ext cx="10515600" cy="5330491"/>
          </a:xfrm>
        </p:spPr>
        <p:txBody>
          <a:bodyPr>
            <a:normAutofit/>
          </a:bodyPr>
          <a:lstStyle/>
          <a:p>
            <a:pPr marL="514350" indent="-514350">
              <a:buAutoNum type="arabicPeriod"/>
            </a:pPr>
            <a:r>
              <a:rPr lang="en-US" dirty="0"/>
              <a:t>Deeper Analysis</a:t>
            </a:r>
          </a:p>
          <a:p>
            <a:pPr marL="457200" lvl="1" indent="0">
              <a:buNone/>
            </a:pPr>
            <a:r>
              <a:rPr lang="en-US" sz="1700" dirty="0"/>
              <a:t>b. After separating the “Yes” attrition group based on working years (total sample median is approximately 11 years, so that was the separator), we observed the following:</a:t>
            </a:r>
          </a:p>
          <a:p>
            <a:pPr marL="1314450" lvl="2" indent="-400050">
              <a:buFont typeface="+mj-lt"/>
              <a:buAutoNum type="romanLcPeriod"/>
            </a:pPr>
            <a:r>
              <a:rPr lang="en-US" sz="1400" dirty="0"/>
              <a:t>Variables such as age, job level, monthly income, total working years and years at company were already controlled for in filtering at 11 years, so differences in the results was already taken into account.</a:t>
            </a:r>
          </a:p>
          <a:p>
            <a:pPr marL="1314450" lvl="2" indent="-400050">
              <a:buFont typeface="+mj-lt"/>
              <a:buAutoNum type="romanLcPeriod"/>
            </a:pPr>
            <a:r>
              <a:rPr lang="en-US" sz="1400" dirty="0"/>
              <a:t>We do observe, however, that the number of companies worked has a median of approximately one (which is about half of the total sample) whether the group has more or less than 11 years of experience.  On the other hand, both sub-groups show an average of companies worked greater than overall sample.  This indicates that for handful of the employees, they may be characterized as ‘serial job hoppers’ where the large majority of employees have worked at very few locations.  It is important to note, this may not be a variable considered for predicting whether an employee leaves because there may be a large number of employees that did not leave (even with similar results in number of companies worked).</a:t>
            </a:r>
          </a:p>
          <a:p>
            <a:pPr marL="1314450" lvl="2" indent="-400050">
              <a:buFont typeface="+mj-lt"/>
              <a:buAutoNum type="romanLcPeriod"/>
            </a:pPr>
            <a:r>
              <a:rPr lang="en-US" sz="1400" dirty="0"/>
              <a:t>Another interesting variable is distance from home.  The more senior sub-population exhibited results similar to the sample which would indicate that distance/commuting did not factor into their decision.  Of course, the implies that Junio sub-group did in fact live further than the greater population.  </a:t>
            </a:r>
          </a:p>
          <a:p>
            <a:pPr marL="1314450" lvl="2" indent="-400050">
              <a:buFont typeface="+mj-lt"/>
              <a:buAutoNum type="romanLcPeriod"/>
            </a:pPr>
            <a:r>
              <a:rPr lang="en-US" sz="1400" dirty="0"/>
              <a:t>The final interesting observation from the sub-groups was the Environment Satisfaction score.  The Junior group exhibited a median result similar to the larger group, with a average result slightly lower (similar to the overall “Yes” group).  This implies that there were a handful of low scores by the Junior group but the larger number of observations aligned with the overall group.  But for the Senior sub-group, the average score and the median score were much lower than the overall group.</a:t>
            </a:r>
          </a:p>
          <a:p>
            <a:pPr marL="1257300" lvl="2" indent="-342900">
              <a:buAutoNum type="romanLcPeriod"/>
            </a:pPr>
            <a:endParaRPr lang="en-US" sz="900" dirty="0"/>
          </a:p>
          <a:p>
            <a:pPr marL="1257300" lvl="2" indent="-342900">
              <a:buAutoNum type="romanLcPeriod"/>
            </a:pPr>
            <a:endParaRPr lang="en-US" sz="900" dirty="0"/>
          </a:p>
          <a:p>
            <a:pPr marL="0" indent="0">
              <a:buNone/>
            </a:pPr>
            <a:endParaRPr lang="en-US" dirty="0"/>
          </a:p>
          <a:p>
            <a:pPr marL="457200" lvl="1" indent="0">
              <a:buNone/>
            </a:pPr>
            <a:endParaRPr lang="en-US" dirty="0"/>
          </a:p>
        </p:txBody>
      </p:sp>
      <p:sp>
        <p:nvSpPr>
          <p:cNvPr id="4" name="TextBox 3">
            <a:extLst>
              <a:ext uri="{FF2B5EF4-FFF2-40B4-BE49-F238E27FC236}">
                <a16:creationId xmlns:a16="http://schemas.microsoft.com/office/drawing/2014/main" id="{A5A3DC43-45DF-4B72-BBC8-0A03FEF1B6E3}"/>
              </a:ext>
            </a:extLst>
          </p:cNvPr>
          <p:cNvSpPr txBox="1"/>
          <p:nvPr/>
        </p:nvSpPr>
        <p:spPr>
          <a:xfrm>
            <a:off x="838200" y="5846544"/>
            <a:ext cx="10780889" cy="923330"/>
          </a:xfrm>
          <a:prstGeom prst="rect">
            <a:avLst/>
          </a:prstGeom>
          <a:noFill/>
        </p:spPr>
        <p:txBody>
          <a:bodyPr wrap="square" rtlCol="0">
            <a:spAutoFit/>
          </a:bodyPr>
          <a:lstStyle/>
          <a:p>
            <a:r>
              <a:rPr lang="en-US" dirty="0">
                <a:solidFill>
                  <a:srgbClr val="FF0000"/>
                </a:solidFill>
              </a:rPr>
              <a:t>Take-Aways:  Given the variables considered, the Environment Satisfaction score appeared to be meaningful factor for those with more experience.   Overall, pay may play a very big role, but that may be due to experience as opposed to those leaving getting paid less.</a:t>
            </a:r>
          </a:p>
        </p:txBody>
      </p:sp>
    </p:spTree>
    <p:extLst>
      <p:ext uri="{BB962C8B-B14F-4D97-AF65-F5344CB8AC3E}">
        <p14:creationId xmlns:p14="http://schemas.microsoft.com/office/powerpoint/2010/main" val="98581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Evaluation/Results</a:t>
            </a:r>
          </a:p>
        </p:txBody>
      </p:sp>
      <p:sp>
        <p:nvSpPr>
          <p:cNvPr id="3" name="Content Placeholder 2">
            <a:extLst>
              <a:ext uri="{FF2B5EF4-FFF2-40B4-BE49-F238E27FC236}">
                <a16:creationId xmlns:a16="http://schemas.microsoft.com/office/drawing/2014/main" id="{1C53E63B-9626-4581-89B4-03BC2CB42F6D}"/>
              </a:ext>
            </a:extLst>
          </p:cNvPr>
          <p:cNvSpPr>
            <a:spLocks noGrp="1"/>
          </p:cNvSpPr>
          <p:nvPr>
            <p:ph idx="1"/>
          </p:nvPr>
        </p:nvSpPr>
        <p:spPr>
          <a:xfrm>
            <a:off x="838200" y="1344628"/>
            <a:ext cx="10515600" cy="5330491"/>
          </a:xfrm>
        </p:spPr>
        <p:txBody>
          <a:bodyPr>
            <a:normAutofit/>
          </a:bodyPr>
          <a:lstStyle/>
          <a:p>
            <a:pPr marL="514350" indent="-514350">
              <a:buAutoNum type="arabicPeriod"/>
            </a:pPr>
            <a:r>
              <a:rPr lang="en-US" dirty="0"/>
              <a:t>Deeper Analysis</a:t>
            </a:r>
          </a:p>
          <a:p>
            <a:pPr marL="457200" lvl="1" indent="0">
              <a:buNone/>
            </a:pPr>
            <a:r>
              <a:rPr lang="en-US" sz="1700" dirty="0"/>
              <a:t>c. Further analyzed the data to focus on gender as well as job role. </a:t>
            </a:r>
          </a:p>
          <a:p>
            <a:pPr marL="1314450" lvl="2" indent="-400050">
              <a:buFont typeface="+mj-lt"/>
              <a:buAutoNum type="romanLcPeriod"/>
            </a:pPr>
            <a:r>
              <a:rPr lang="en-US" sz="1400" dirty="0"/>
              <a:t>After observing counts of the broader sample as well as the “Yes” group, we can compare and contrast the perceived role of gender as well as job roles.</a:t>
            </a:r>
          </a:p>
          <a:p>
            <a:pPr marL="1314450" lvl="2" indent="-400050">
              <a:buFont typeface="+mj-lt"/>
              <a:buAutoNum type="romanLcPeriod"/>
            </a:pPr>
            <a:r>
              <a:rPr lang="en-US" sz="1400" dirty="0"/>
              <a:t>For the broader sample, women count at 588 out of 1470, and for the “Yes” group women count at 87 out of 237.  So while it appears on a high level that women may have may not leave, the difference is generally not significant.</a:t>
            </a:r>
          </a:p>
          <a:p>
            <a:pPr marL="1314450" lvl="2" indent="-400050">
              <a:buFont typeface="+mj-lt"/>
              <a:buAutoNum type="romanLcPeriod"/>
            </a:pPr>
            <a:r>
              <a:rPr lang="en-US" sz="1400" dirty="0"/>
              <a:t>For job roles, we observe that laboratory technicians account for the largest number of job roles that leave, followed by sales executives, research scientists, and then sales representatives.  Where for the larger population, the larger job groups are sales executives, research scientists, laboratory technicians, and then manufacturing directors in order.  What does this indicate?</a:t>
            </a:r>
          </a:p>
          <a:p>
            <a:pPr marL="1771650" lvl="3" indent="-400050">
              <a:buFont typeface="+mj-lt"/>
              <a:buAutoNum type="romanLcPeriod"/>
            </a:pPr>
            <a:r>
              <a:rPr lang="en-US" sz="1200" dirty="0"/>
              <a:t>Being a sales representative is an important factor in attrition.  Out of 83 people in the sample, 33 left.  </a:t>
            </a:r>
          </a:p>
          <a:p>
            <a:pPr marL="1771650" lvl="3" indent="-400050">
              <a:buFont typeface="+mj-lt"/>
              <a:buAutoNum type="romanLcPeriod"/>
            </a:pPr>
            <a:r>
              <a:rPr lang="en-US" sz="1200" dirty="0"/>
              <a:t>Laboratory technicians are plentiful and they have left in large numbers.   This is due to perhaps seeking advancement outside of the company (to a role beyond technician). </a:t>
            </a:r>
          </a:p>
          <a:p>
            <a:pPr marL="1771650" lvl="3" indent="-400050">
              <a:buFont typeface="+mj-lt"/>
              <a:buAutoNum type="romanLcPeriod"/>
            </a:pPr>
            <a:r>
              <a:rPr lang="en-US" sz="1200" dirty="0"/>
              <a:t>Sales executives and research scientists are, obviously, highly sought after roles, but this doesn’t imply people in those roles would not leave (perhaps because they are also in high demand in the market).</a:t>
            </a:r>
          </a:p>
          <a:p>
            <a:pPr marL="1257300" lvl="2" indent="-342900">
              <a:buAutoNum type="romanLcPeriod"/>
            </a:pPr>
            <a:endParaRPr lang="en-US" sz="900" dirty="0"/>
          </a:p>
          <a:p>
            <a:pPr marL="1257300" lvl="2" indent="-342900">
              <a:buAutoNum type="romanLcPeriod"/>
            </a:pPr>
            <a:endParaRPr lang="en-US" sz="900" dirty="0"/>
          </a:p>
          <a:p>
            <a:pPr marL="0" indent="0">
              <a:buNone/>
            </a:pPr>
            <a:endParaRPr lang="en-US" dirty="0"/>
          </a:p>
          <a:p>
            <a:pPr marL="457200" lvl="1" indent="0">
              <a:buNone/>
            </a:pPr>
            <a:endParaRPr lang="en-US" dirty="0"/>
          </a:p>
        </p:txBody>
      </p:sp>
      <p:sp>
        <p:nvSpPr>
          <p:cNvPr id="4" name="TextBox 3">
            <a:extLst>
              <a:ext uri="{FF2B5EF4-FFF2-40B4-BE49-F238E27FC236}">
                <a16:creationId xmlns:a16="http://schemas.microsoft.com/office/drawing/2014/main" id="{A5A3DC43-45DF-4B72-BBC8-0A03FEF1B6E3}"/>
              </a:ext>
            </a:extLst>
          </p:cNvPr>
          <p:cNvSpPr txBox="1"/>
          <p:nvPr/>
        </p:nvSpPr>
        <p:spPr>
          <a:xfrm>
            <a:off x="838200" y="4867041"/>
            <a:ext cx="10780889" cy="646331"/>
          </a:xfrm>
          <a:prstGeom prst="rect">
            <a:avLst/>
          </a:prstGeom>
          <a:noFill/>
        </p:spPr>
        <p:txBody>
          <a:bodyPr wrap="square" rtlCol="0">
            <a:spAutoFit/>
          </a:bodyPr>
          <a:lstStyle/>
          <a:p>
            <a:r>
              <a:rPr lang="en-US" dirty="0">
                <a:solidFill>
                  <a:srgbClr val="FF0000"/>
                </a:solidFill>
              </a:rPr>
              <a:t>Take-Aways:  The sales representatives are likely going to leave and anything with “scientist” or “executive” is probably in high demand outside the company.  For lab technicians, further analysis would likely be required.</a:t>
            </a:r>
          </a:p>
        </p:txBody>
      </p:sp>
      <p:sp>
        <p:nvSpPr>
          <p:cNvPr id="5" name="TextBox 4">
            <a:extLst>
              <a:ext uri="{FF2B5EF4-FFF2-40B4-BE49-F238E27FC236}">
                <a16:creationId xmlns:a16="http://schemas.microsoft.com/office/drawing/2014/main" id="{F1350DEA-3DC0-456A-AAB7-25BA355CF654}"/>
              </a:ext>
            </a:extLst>
          </p:cNvPr>
          <p:cNvSpPr txBox="1"/>
          <p:nvPr/>
        </p:nvSpPr>
        <p:spPr>
          <a:xfrm>
            <a:off x="838199" y="5674197"/>
            <a:ext cx="10780889" cy="646331"/>
          </a:xfrm>
          <a:prstGeom prst="rect">
            <a:avLst/>
          </a:prstGeom>
          <a:noFill/>
        </p:spPr>
        <p:txBody>
          <a:bodyPr wrap="square" rtlCol="0">
            <a:spAutoFit/>
          </a:bodyPr>
          <a:lstStyle/>
          <a:p>
            <a:r>
              <a:rPr lang="en-US" dirty="0"/>
              <a:t>The following plots consider the relationship between income, age, and gender, as well as income, job role, and gender.  Lastly, we consider the role of satisfaction scores on attrition rates.  </a:t>
            </a:r>
          </a:p>
        </p:txBody>
      </p:sp>
    </p:spTree>
    <p:extLst>
      <p:ext uri="{BB962C8B-B14F-4D97-AF65-F5344CB8AC3E}">
        <p14:creationId xmlns:p14="http://schemas.microsoft.com/office/powerpoint/2010/main" val="635781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Evaluation:  Relationship between Age and Monthly Income by Gender</a:t>
            </a:r>
          </a:p>
        </p:txBody>
      </p:sp>
      <p:pic>
        <p:nvPicPr>
          <p:cNvPr id="9" name="Picture 8">
            <a:extLst>
              <a:ext uri="{FF2B5EF4-FFF2-40B4-BE49-F238E27FC236}">
                <a16:creationId xmlns:a16="http://schemas.microsoft.com/office/drawing/2014/main" id="{0CCC1D4C-2FA4-4253-8858-6ED27540454F}"/>
              </a:ext>
            </a:extLst>
          </p:cNvPr>
          <p:cNvPicPr>
            <a:picLocks noChangeAspect="1"/>
          </p:cNvPicPr>
          <p:nvPr/>
        </p:nvPicPr>
        <p:blipFill>
          <a:blip r:embed="rId2"/>
          <a:stretch>
            <a:fillRect/>
          </a:stretch>
        </p:blipFill>
        <p:spPr>
          <a:xfrm>
            <a:off x="2488400" y="1498673"/>
            <a:ext cx="7551711" cy="4666307"/>
          </a:xfrm>
          <a:prstGeom prst="rect">
            <a:avLst/>
          </a:prstGeom>
        </p:spPr>
      </p:pic>
    </p:spTree>
    <p:extLst>
      <p:ext uri="{BB962C8B-B14F-4D97-AF65-F5344CB8AC3E}">
        <p14:creationId xmlns:p14="http://schemas.microsoft.com/office/powerpoint/2010/main" val="1881540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Evaluation:  Relationship of Job Title to Monthly Pay by Gender</a:t>
            </a:r>
          </a:p>
        </p:txBody>
      </p:sp>
      <p:pic>
        <p:nvPicPr>
          <p:cNvPr id="3" name="Picture 2">
            <a:extLst>
              <a:ext uri="{FF2B5EF4-FFF2-40B4-BE49-F238E27FC236}">
                <a16:creationId xmlns:a16="http://schemas.microsoft.com/office/drawing/2014/main" id="{3CB08D18-88F6-4F5C-8961-AD569C2CE872}"/>
              </a:ext>
            </a:extLst>
          </p:cNvPr>
          <p:cNvPicPr>
            <a:picLocks noChangeAspect="1"/>
          </p:cNvPicPr>
          <p:nvPr/>
        </p:nvPicPr>
        <p:blipFill>
          <a:blip r:embed="rId2"/>
          <a:stretch>
            <a:fillRect/>
          </a:stretch>
        </p:blipFill>
        <p:spPr>
          <a:xfrm>
            <a:off x="1011936" y="1666314"/>
            <a:ext cx="9942576" cy="4748466"/>
          </a:xfrm>
          <a:prstGeom prst="rect">
            <a:avLst/>
          </a:prstGeom>
        </p:spPr>
      </p:pic>
    </p:spTree>
    <p:extLst>
      <p:ext uri="{BB962C8B-B14F-4D97-AF65-F5344CB8AC3E}">
        <p14:creationId xmlns:p14="http://schemas.microsoft.com/office/powerpoint/2010/main" val="3775328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Evaluation:  Relationship of Job Title to Monthly Pay by Attrition</a:t>
            </a:r>
          </a:p>
        </p:txBody>
      </p:sp>
      <p:pic>
        <p:nvPicPr>
          <p:cNvPr id="4" name="Picture 3">
            <a:extLst>
              <a:ext uri="{FF2B5EF4-FFF2-40B4-BE49-F238E27FC236}">
                <a16:creationId xmlns:a16="http://schemas.microsoft.com/office/drawing/2014/main" id="{3930D237-D1AD-4E7E-9487-BE5EADC4F1CC}"/>
              </a:ext>
            </a:extLst>
          </p:cNvPr>
          <p:cNvPicPr>
            <a:picLocks noChangeAspect="1"/>
          </p:cNvPicPr>
          <p:nvPr/>
        </p:nvPicPr>
        <p:blipFill>
          <a:blip r:embed="rId2"/>
          <a:stretch>
            <a:fillRect/>
          </a:stretch>
        </p:blipFill>
        <p:spPr>
          <a:xfrm>
            <a:off x="838200" y="1712609"/>
            <a:ext cx="10515600" cy="4902299"/>
          </a:xfrm>
          <a:prstGeom prst="rect">
            <a:avLst/>
          </a:prstGeom>
        </p:spPr>
      </p:pic>
    </p:spTree>
    <p:extLst>
      <p:ext uri="{BB962C8B-B14F-4D97-AF65-F5344CB8AC3E}">
        <p14:creationId xmlns:p14="http://schemas.microsoft.com/office/powerpoint/2010/main" val="2874031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Evaluation:  Relationship of Environment Satisfaction to Monthly Pay by Attrition</a:t>
            </a:r>
          </a:p>
        </p:txBody>
      </p:sp>
      <p:pic>
        <p:nvPicPr>
          <p:cNvPr id="3" name="Picture 2">
            <a:extLst>
              <a:ext uri="{FF2B5EF4-FFF2-40B4-BE49-F238E27FC236}">
                <a16:creationId xmlns:a16="http://schemas.microsoft.com/office/drawing/2014/main" id="{898DF98A-F879-4965-9B9D-2B33BDE3E44C}"/>
              </a:ext>
            </a:extLst>
          </p:cNvPr>
          <p:cNvPicPr>
            <a:picLocks noChangeAspect="1"/>
          </p:cNvPicPr>
          <p:nvPr/>
        </p:nvPicPr>
        <p:blipFill>
          <a:blip r:embed="rId2"/>
          <a:stretch>
            <a:fillRect/>
          </a:stretch>
        </p:blipFill>
        <p:spPr>
          <a:xfrm>
            <a:off x="1445712" y="1853852"/>
            <a:ext cx="9601200" cy="4421687"/>
          </a:xfrm>
          <a:prstGeom prst="rect">
            <a:avLst/>
          </a:prstGeom>
        </p:spPr>
      </p:pic>
    </p:spTree>
    <p:extLst>
      <p:ext uri="{BB962C8B-B14F-4D97-AF65-F5344CB8AC3E}">
        <p14:creationId xmlns:p14="http://schemas.microsoft.com/office/powerpoint/2010/main" val="2333001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a:xfrm>
            <a:off x="-46173" y="-224460"/>
            <a:ext cx="10515600" cy="1325563"/>
          </a:xfrm>
        </p:spPr>
        <p:txBody>
          <a:bodyPr/>
          <a:lstStyle/>
          <a:p>
            <a:r>
              <a:rPr lang="en-US" dirty="0"/>
              <a:t>Evaluation:  Satisfaction</a:t>
            </a:r>
          </a:p>
        </p:txBody>
      </p:sp>
      <p:pic>
        <p:nvPicPr>
          <p:cNvPr id="4" name="Picture 3">
            <a:extLst>
              <a:ext uri="{FF2B5EF4-FFF2-40B4-BE49-F238E27FC236}">
                <a16:creationId xmlns:a16="http://schemas.microsoft.com/office/drawing/2014/main" id="{2E01B3E7-02C1-431B-9AC0-F922C005EDDC}"/>
              </a:ext>
            </a:extLst>
          </p:cNvPr>
          <p:cNvPicPr>
            <a:picLocks noChangeAspect="1"/>
          </p:cNvPicPr>
          <p:nvPr/>
        </p:nvPicPr>
        <p:blipFill>
          <a:blip r:embed="rId2"/>
          <a:stretch>
            <a:fillRect/>
          </a:stretch>
        </p:blipFill>
        <p:spPr>
          <a:xfrm>
            <a:off x="1006887" y="982640"/>
            <a:ext cx="2705532" cy="1932523"/>
          </a:xfrm>
          <a:prstGeom prst="rect">
            <a:avLst/>
          </a:prstGeom>
        </p:spPr>
      </p:pic>
      <p:pic>
        <p:nvPicPr>
          <p:cNvPr id="5" name="Picture 4">
            <a:extLst>
              <a:ext uri="{FF2B5EF4-FFF2-40B4-BE49-F238E27FC236}">
                <a16:creationId xmlns:a16="http://schemas.microsoft.com/office/drawing/2014/main" id="{8E9942E1-10AC-40E8-B753-59F212247934}"/>
              </a:ext>
            </a:extLst>
          </p:cNvPr>
          <p:cNvPicPr>
            <a:picLocks noChangeAspect="1"/>
          </p:cNvPicPr>
          <p:nvPr/>
        </p:nvPicPr>
        <p:blipFill>
          <a:blip r:embed="rId3"/>
          <a:stretch>
            <a:fillRect/>
          </a:stretch>
        </p:blipFill>
        <p:spPr>
          <a:xfrm>
            <a:off x="4948362" y="851621"/>
            <a:ext cx="2705532" cy="1932523"/>
          </a:xfrm>
          <a:prstGeom prst="rect">
            <a:avLst/>
          </a:prstGeom>
        </p:spPr>
      </p:pic>
      <p:pic>
        <p:nvPicPr>
          <p:cNvPr id="6" name="Picture 5">
            <a:extLst>
              <a:ext uri="{FF2B5EF4-FFF2-40B4-BE49-F238E27FC236}">
                <a16:creationId xmlns:a16="http://schemas.microsoft.com/office/drawing/2014/main" id="{BAC36BA0-C6AE-4F04-A59F-CA59068E0BD9}"/>
              </a:ext>
            </a:extLst>
          </p:cNvPr>
          <p:cNvPicPr>
            <a:picLocks noChangeAspect="1"/>
          </p:cNvPicPr>
          <p:nvPr/>
        </p:nvPicPr>
        <p:blipFill>
          <a:blip r:embed="rId4"/>
          <a:stretch>
            <a:fillRect/>
          </a:stretch>
        </p:blipFill>
        <p:spPr>
          <a:xfrm>
            <a:off x="8606777" y="813408"/>
            <a:ext cx="2705534" cy="1932524"/>
          </a:xfrm>
          <a:prstGeom prst="rect">
            <a:avLst/>
          </a:prstGeom>
        </p:spPr>
      </p:pic>
      <p:pic>
        <p:nvPicPr>
          <p:cNvPr id="7" name="Picture 6">
            <a:extLst>
              <a:ext uri="{FF2B5EF4-FFF2-40B4-BE49-F238E27FC236}">
                <a16:creationId xmlns:a16="http://schemas.microsoft.com/office/drawing/2014/main" id="{48EC63E8-EE79-4CA7-BB81-5B86CFE1DF87}"/>
              </a:ext>
            </a:extLst>
          </p:cNvPr>
          <p:cNvPicPr>
            <a:picLocks noChangeAspect="1"/>
          </p:cNvPicPr>
          <p:nvPr/>
        </p:nvPicPr>
        <p:blipFill>
          <a:blip r:embed="rId5"/>
          <a:stretch>
            <a:fillRect/>
          </a:stretch>
        </p:blipFill>
        <p:spPr>
          <a:xfrm>
            <a:off x="8606777" y="2817538"/>
            <a:ext cx="2705534" cy="1932524"/>
          </a:xfrm>
          <a:prstGeom prst="rect">
            <a:avLst/>
          </a:prstGeom>
        </p:spPr>
      </p:pic>
      <p:pic>
        <p:nvPicPr>
          <p:cNvPr id="8" name="Picture 7">
            <a:extLst>
              <a:ext uri="{FF2B5EF4-FFF2-40B4-BE49-F238E27FC236}">
                <a16:creationId xmlns:a16="http://schemas.microsoft.com/office/drawing/2014/main" id="{0407017D-B47F-4A3A-BDE8-D98C5EE3E990}"/>
              </a:ext>
            </a:extLst>
          </p:cNvPr>
          <p:cNvPicPr>
            <a:picLocks noChangeAspect="1"/>
          </p:cNvPicPr>
          <p:nvPr/>
        </p:nvPicPr>
        <p:blipFill>
          <a:blip r:embed="rId6"/>
          <a:stretch>
            <a:fillRect/>
          </a:stretch>
        </p:blipFill>
        <p:spPr>
          <a:xfrm>
            <a:off x="766686" y="4925477"/>
            <a:ext cx="2705532" cy="1932523"/>
          </a:xfrm>
          <a:prstGeom prst="rect">
            <a:avLst/>
          </a:prstGeom>
        </p:spPr>
      </p:pic>
      <p:pic>
        <p:nvPicPr>
          <p:cNvPr id="9" name="Picture 8">
            <a:extLst>
              <a:ext uri="{FF2B5EF4-FFF2-40B4-BE49-F238E27FC236}">
                <a16:creationId xmlns:a16="http://schemas.microsoft.com/office/drawing/2014/main" id="{43C2FF04-7A1D-4F72-8F90-EBFF45E7FFA5}"/>
              </a:ext>
            </a:extLst>
          </p:cNvPr>
          <p:cNvPicPr>
            <a:picLocks noChangeAspect="1"/>
          </p:cNvPicPr>
          <p:nvPr/>
        </p:nvPicPr>
        <p:blipFill>
          <a:blip r:embed="rId7"/>
          <a:stretch>
            <a:fillRect/>
          </a:stretch>
        </p:blipFill>
        <p:spPr>
          <a:xfrm>
            <a:off x="4948362" y="4925477"/>
            <a:ext cx="2705532" cy="1932523"/>
          </a:xfrm>
          <a:prstGeom prst="rect">
            <a:avLst/>
          </a:prstGeom>
        </p:spPr>
      </p:pic>
      <p:pic>
        <p:nvPicPr>
          <p:cNvPr id="10" name="Picture 9">
            <a:extLst>
              <a:ext uri="{FF2B5EF4-FFF2-40B4-BE49-F238E27FC236}">
                <a16:creationId xmlns:a16="http://schemas.microsoft.com/office/drawing/2014/main" id="{263A1AC9-E434-4F9F-B9D9-B9D7FA0E84B1}"/>
              </a:ext>
            </a:extLst>
          </p:cNvPr>
          <p:cNvPicPr>
            <a:picLocks noChangeAspect="1"/>
          </p:cNvPicPr>
          <p:nvPr/>
        </p:nvPicPr>
        <p:blipFill>
          <a:blip r:embed="rId8"/>
          <a:stretch>
            <a:fillRect/>
          </a:stretch>
        </p:blipFill>
        <p:spPr>
          <a:xfrm>
            <a:off x="8654276" y="4821668"/>
            <a:ext cx="2705532" cy="1932523"/>
          </a:xfrm>
          <a:prstGeom prst="rect">
            <a:avLst/>
          </a:prstGeom>
        </p:spPr>
      </p:pic>
      <p:pic>
        <p:nvPicPr>
          <p:cNvPr id="11" name="Picture 10">
            <a:extLst>
              <a:ext uri="{FF2B5EF4-FFF2-40B4-BE49-F238E27FC236}">
                <a16:creationId xmlns:a16="http://schemas.microsoft.com/office/drawing/2014/main" id="{3B15839E-E5C7-4A38-A655-237ABE5824FF}"/>
              </a:ext>
            </a:extLst>
          </p:cNvPr>
          <p:cNvPicPr>
            <a:picLocks noChangeAspect="1"/>
          </p:cNvPicPr>
          <p:nvPr/>
        </p:nvPicPr>
        <p:blipFill>
          <a:blip r:embed="rId9"/>
          <a:stretch>
            <a:fillRect/>
          </a:stretch>
        </p:blipFill>
        <p:spPr>
          <a:xfrm>
            <a:off x="1011253" y="3111416"/>
            <a:ext cx="2394351" cy="1710251"/>
          </a:xfrm>
          <a:prstGeom prst="rect">
            <a:avLst/>
          </a:prstGeom>
        </p:spPr>
      </p:pic>
      <p:pic>
        <p:nvPicPr>
          <p:cNvPr id="12" name="Picture 11">
            <a:extLst>
              <a:ext uri="{FF2B5EF4-FFF2-40B4-BE49-F238E27FC236}">
                <a16:creationId xmlns:a16="http://schemas.microsoft.com/office/drawing/2014/main" id="{AE0BEBCF-53CB-44A3-A624-2BEEB78AC6DF}"/>
              </a:ext>
            </a:extLst>
          </p:cNvPr>
          <p:cNvPicPr>
            <a:picLocks noChangeAspect="1"/>
          </p:cNvPicPr>
          <p:nvPr/>
        </p:nvPicPr>
        <p:blipFill>
          <a:blip r:embed="rId10"/>
          <a:stretch>
            <a:fillRect/>
          </a:stretch>
        </p:blipFill>
        <p:spPr>
          <a:xfrm>
            <a:off x="4948362" y="2992954"/>
            <a:ext cx="2705532" cy="1932523"/>
          </a:xfrm>
          <a:prstGeom prst="rect">
            <a:avLst/>
          </a:prstGeom>
        </p:spPr>
      </p:pic>
    </p:spTree>
    <p:extLst>
      <p:ext uri="{BB962C8B-B14F-4D97-AF65-F5344CB8AC3E}">
        <p14:creationId xmlns:p14="http://schemas.microsoft.com/office/powerpoint/2010/main" val="2148833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1C53E63B-9626-4581-89B4-03BC2CB42F6D}"/>
              </a:ext>
            </a:extLst>
          </p:cNvPr>
          <p:cNvSpPr>
            <a:spLocks noGrp="1"/>
          </p:cNvSpPr>
          <p:nvPr>
            <p:ph idx="1"/>
          </p:nvPr>
        </p:nvSpPr>
        <p:spPr>
          <a:xfrm>
            <a:off x="838200" y="1344628"/>
            <a:ext cx="10515600" cy="5330491"/>
          </a:xfrm>
        </p:spPr>
        <p:txBody>
          <a:bodyPr>
            <a:normAutofit/>
          </a:bodyPr>
          <a:lstStyle/>
          <a:p>
            <a:pPr>
              <a:buFont typeface="Wingdings" panose="05000000000000000000" pitchFamily="2" charset="2"/>
              <a:buChar char="Ø"/>
            </a:pPr>
            <a:r>
              <a:rPr lang="en-US" dirty="0"/>
              <a:t>After analyzing the results, we can conclude the following patterns:</a:t>
            </a:r>
          </a:p>
          <a:p>
            <a:pPr marL="971550" lvl="1" indent="-514350">
              <a:buAutoNum type="arabicPeriod"/>
            </a:pPr>
            <a:r>
              <a:rPr lang="en-US" dirty="0"/>
              <a:t>Experience matters.  Those most likely to leave will have less experience.  </a:t>
            </a:r>
          </a:p>
          <a:p>
            <a:pPr marL="971550" lvl="1" indent="-514350">
              <a:buAutoNum type="arabicPeriod"/>
            </a:pPr>
            <a:r>
              <a:rPr lang="en-US" dirty="0"/>
              <a:t>When controlling for experience, pay attention to the Environment Satisfaction score.  This requires further analysis, but may be an early indicator of employee dissatisfaction.</a:t>
            </a:r>
          </a:p>
          <a:p>
            <a:pPr marL="971550" lvl="1" indent="-514350">
              <a:buAutoNum type="arabicPeriod"/>
            </a:pPr>
            <a:r>
              <a:rPr lang="en-US" dirty="0"/>
              <a:t>Sales representatives are likely going to leave.  There is also very high turnover in laboratory technicians.  This could be due to any number of factors.</a:t>
            </a:r>
          </a:p>
          <a:p>
            <a:pPr marL="971550" lvl="1" indent="-514350">
              <a:buAutoNum type="arabicPeriod"/>
            </a:pPr>
            <a:r>
              <a:rPr lang="en-US" dirty="0"/>
              <a:t>Missing data fields that may be relevant:  Satisfaction surveys with supervisor (note: this is always cited as a reason people leave) and expected/realized pay when leaving.  </a:t>
            </a:r>
          </a:p>
          <a:p>
            <a:pPr marL="971550" lvl="1" indent="-514350">
              <a:buAutoNum type="arabicPeriod"/>
            </a:pPr>
            <a:r>
              <a:rPr lang="en-US" dirty="0"/>
              <a:t>Pay within the job roles matters.  Those with lower monthly pay are more likely to leave.  This is especially true for research scientists and sales representatives.</a:t>
            </a:r>
          </a:p>
          <a:p>
            <a:pPr marL="1257300" lvl="2" indent="-342900">
              <a:buAutoNum type="romanLcPeriod"/>
            </a:pPr>
            <a:endParaRPr lang="en-US" sz="900" dirty="0"/>
          </a:p>
          <a:p>
            <a:pPr marL="1257300" lvl="2" indent="-342900">
              <a:buAutoNum type="romanLcPeriod"/>
            </a:pPr>
            <a:endParaRPr lang="en-US" sz="900" dirty="0"/>
          </a:p>
          <a:p>
            <a:pPr marL="0" indent="0">
              <a:buNone/>
            </a:pPr>
            <a:endParaRPr lang="en-US" dirty="0"/>
          </a:p>
          <a:p>
            <a:pPr marL="457200" lvl="1" indent="0">
              <a:buNone/>
            </a:pPr>
            <a:endParaRPr lang="en-US" dirty="0"/>
          </a:p>
        </p:txBody>
      </p:sp>
    </p:spTree>
    <p:extLst>
      <p:ext uri="{BB962C8B-B14F-4D97-AF65-F5344CB8AC3E}">
        <p14:creationId xmlns:p14="http://schemas.microsoft.com/office/powerpoint/2010/main" val="4186596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Title:  Why Did You Quit?</a:t>
            </a:r>
          </a:p>
        </p:txBody>
      </p:sp>
      <p:sp>
        <p:nvSpPr>
          <p:cNvPr id="3" name="Content Placeholder 2">
            <a:extLst>
              <a:ext uri="{FF2B5EF4-FFF2-40B4-BE49-F238E27FC236}">
                <a16:creationId xmlns:a16="http://schemas.microsoft.com/office/drawing/2014/main" id="{1C53E63B-9626-4581-89B4-03BC2CB42F6D}"/>
              </a:ext>
            </a:extLst>
          </p:cNvPr>
          <p:cNvSpPr>
            <a:spLocks noGrp="1"/>
          </p:cNvSpPr>
          <p:nvPr>
            <p:ph idx="1"/>
          </p:nvPr>
        </p:nvSpPr>
        <p:spPr>
          <a:xfrm>
            <a:off x="838200" y="1746965"/>
            <a:ext cx="10515600" cy="4083564"/>
          </a:xfrm>
        </p:spPr>
        <p:txBody>
          <a:bodyPr>
            <a:normAutofit/>
          </a:bodyPr>
          <a:lstStyle/>
          <a:p>
            <a:pPr marL="0" indent="0">
              <a:buNone/>
            </a:pPr>
            <a:endParaRPr lang="en-US" dirty="0"/>
          </a:p>
          <a:p>
            <a:pPr>
              <a:buFont typeface="Wingdings" panose="05000000000000000000" pitchFamily="2" charset="2"/>
              <a:buChar char="Ø"/>
            </a:pPr>
            <a:r>
              <a:rPr lang="en-US" dirty="0"/>
              <a:t>Team Variance Members:</a:t>
            </a:r>
          </a:p>
          <a:p>
            <a:pPr lvl="1">
              <a:buFont typeface="Wingdings" panose="05000000000000000000" pitchFamily="2" charset="2"/>
              <a:buChar char="ü"/>
            </a:pPr>
            <a:r>
              <a:rPr lang="en-US" dirty="0"/>
              <a:t>Terry Johnson</a:t>
            </a:r>
          </a:p>
          <a:p>
            <a:pPr lvl="1">
              <a:buFont typeface="Wingdings" panose="05000000000000000000" pitchFamily="2" charset="2"/>
              <a:buChar char="ü"/>
            </a:pPr>
            <a:r>
              <a:rPr lang="en-US" dirty="0"/>
              <a:t>Steven </a:t>
            </a:r>
            <a:r>
              <a:rPr lang="en-US" dirty="0" err="1"/>
              <a:t>Cocke</a:t>
            </a:r>
            <a:endParaRPr lang="en-US" dirty="0"/>
          </a:p>
          <a:p>
            <a:pPr lvl="1">
              <a:buFont typeface="Wingdings" panose="05000000000000000000" pitchFamily="2" charset="2"/>
              <a:buChar char="ü"/>
            </a:pPr>
            <a:r>
              <a:rPr lang="en-US" dirty="0"/>
              <a:t>Brandon de la Houssaye</a:t>
            </a:r>
          </a:p>
        </p:txBody>
      </p:sp>
    </p:spTree>
    <p:extLst>
      <p:ext uri="{BB962C8B-B14F-4D97-AF65-F5344CB8AC3E}">
        <p14:creationId xmlns:p14="http://schemas.microsoft.com/office/powerpoint/2010/main" val="3544361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Appendix: Data Source - Summary Statistics</a:t>
            </a:r>
          </a:p>
        </p:txBody>
      </p:sp>
      <p:pic>
        <p:nvPicPr>
          <p:cNvPr id="7" name="Picture 6">
            <a:extLst>
              <a:ext uri="{FF2B5EF4-FFF2-40B4-BE49-F238E27FC236}">
                <a16:creationId xmlns:a16="http://schemas.microsoft.com/office/drawing/2014/main" id="{F30296AA-5BC7-48DF-B58C-617B50DCE12A}"/>
              </a:ext>
            </a:extLst>
          </p:cNvPr>
          <p:cNvPicPr>
            <a:picLocks noChangeAspect="1"/>
          </p:cNvPicPr>
          <p:nvPr/>
        </p:nvPicPr>
        <p:blipFill>
          <a:blip r:embed="rId2"/>
          <a:stretch>
            <a:fillRect/>
          </a:stretch>
        </p:blipFill>
        <p:spPr>
          <a:xfrm>
            <a:off x="1024127" y="1456929"/>
            <a:ext cx="3814255" cy="5136530"/>
          </a:xfrm>
          <a:prstGeom prst="rect">
            <a:avLst/>
          </a:prstGeom>
        </p:spPr>
      </p:pic>
      <p:pic>
        <p:nvPicPr>
          <p:cNvPr id="8" name="Picture 7">
            <a:extLst>
              <a:ext uri="{FF2B5EF4-FFF2-40B4-BE49-F238E27FC236}">
                <a16:creationId xmlns:a16="http://schemas.microsoft.com/office/drawing/2014/main" id="{68338238-C6FD-473D-A43D-5F1663352DD3}"/>
              </a:ext>
            </a:extLst>
          </p:cNvPr>
          <p:cNvPicPr>
            <a:picLocks noChangeAspect="1"/>
          </p:cNvPicPr>
          <p:nvPr/>
        </p:nvPicPr>
        <p:blipFill>
          <a:blip r:embed="rId3"/>
          <a:stretch>
            <a:fillRect/>
          </a:stretch>
        </p:blipFill>
        <p:spPr>
          <a:xfrm>
            <a:off x="5694333" y="1456929"/>
            <a:ext cx="4803516" cy="2542169"/>
          </a:xfrm>
          <a:prstGeom prst="rect">
            <a:avLst/>
          </a:prstGeom>
        </p:spPr>
      </p:pic>
    </p:spTree>
    <p:extLst>
      <p:ext uri="{BB962C8B-B14F-4D97-AF65-F5344CB8AC3E}">
        <p14:creationId xmlns:p14="http://schemas.microsoft.com/office/powerpoint/2010/main" val="2680764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Presentation Outline</a:t>
            </a:r>
          </a:p>
        </p:txBody>
      </p:sp>
      <p:sp>
        <p:nvSpPr>
          <p:cNvPr id="3" name="Content Placeholder 2">
            <a:extLst>
              <a:ext uri="{FF2B5EF4-FFF2-40B4-BE49-F238E27FC236}">
                <a16:creationId xmlns:a16="http://schemas.microsoft.com/office/drawing/2014/main" id="{1C53E63B-9626-4581-89B4-03BC2CB42F6D}"/>
              </a:ext>
            </a:extLst>
          </p:cNvPr>
          <p:cNvSpPr>
            <a:spLocks noGrp="1"/>
          </p:cNvSpPr>
          <p:nvPr>
            <p:ph idx="1"/>
          </p:nvPr>
        </p:nvSpPr>
        <p:spPr>
          <a:xfrm>
            <a:off x="838200" y="1746965"/>
            <a:ext cx="10515600" cy="4083564"/>
          </a:xfrm>
        </p:spPr>
        <p:txBody>
          <a:bodyPr>
            <a:normAutofit/>
          </a:bodyPr>
          <a:lstStyle/>
          <a:p>
            <a:pPr marL="0" indent="0">
              <a:buNone/>
            </a:pPr>
            <a:endParaRPr lang="en-US" dirty="0"/>
          </a:p>
          <a:p>
            <a:pPr>
              <a:buFont typeface="Wingdings" panose="05000000000000000000" pitchFamily="2" charset="2"/>
              <a:buChar char="Ø"/>
            </a:pPr>
            <a:r>
              <a:rPr lang="en-US" dirty="0"/>
              <a:t>Business Objectives</a:t>
            </a:r>
          </a:p>
          <a:p>
            <a:pPr>
              <a:buFont typeface="Wingdings" panose="05000000000000000000" pitchFamily="2" charset="2"/>
              <a:buChar char="Ø"/>
            </a:pPr>
            <a:r>
              <a:rPr lang="en-US" dirty="0"/>
              <a:t>Data Sourced</a:t>
            </a:r>
          </a:p>
          <a:p>
            <a:pPr>
              <a:buFont typeface="Wingdings" panose="05000000000000000000" pitchFamily="2" charset="2"/>
              <a:buChar char="Ø"/>
            </a:pPr>
            <a:r>
              <a:rPr lang="en-US" dirty="0"/>
              <a:t>Methodology</a:t>
            </a:r>
          </a:p>
          <a:p>
            <a:pPr>
              <a:buFont typeface="Wingdings" panose="05000000000000000000" pitchFamily="2" charset="2"/>
              <a:buChar char="Ø"/>
            </a:pPr>
            <a:r>
              <a:rPr lang="en-US" dirty="0"/>
              <a:t>Evaluation/Results</a:t>
            </a:r>
          </a:p>
          <a:p>
            <a:pPr>
              <a:buFont typeface="Wingdings" panose="05000000000000000000" pitchFamily="2" charset="2"/>
              <a:buChar char="Ø"/>
            </a:pPr>
            <a:r>
              <a:rPr lang="en-US" dirty="0"/>
              <a:t>Summary</a:t>
            </a:r>
          </a:p>
        </p:txBody>
      </p:sp>
    </p:spTree>
    <p:extLst>
      <p:ext uri="{BB962C8B-B14F-4D97-AF65-F5344CB8AC3E}">
        <p14:creationId xmlns:p14="http://schemas.microsoft.com/office/powerpoint/2010/main" val="741896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Business Objectives</a:t>
            </a:r>
          </a:p>
        </p:txBody>
      </p:sp>
      <p:sp>
        <p:nvSpPr>
          <p:cNvPr id="3" name="Content Placeholder 2">
            <a:extLst>
              <a:ext uri="{FF2B5EF4-FFF2-40B4-BE49-F238E27FC236}">
                <a16:creationId xmlns:a16="http://schemas.microsoft.com/office/drawing/2014/main" id="{1C53E63B-9626-4581-89B4-03BC2CB42F6D}"/>
              </a:ext>
            </a:extLst>
          </p:cNvPr>
          <p:cNvSpPr>
            <a:spLocks noGrp="1"/>
          </p:cNvSpPr>
          <p:nvPr>
            <p:ph idx="1"/>
          </p:nvPr>
        </p:nvSpPr>
        <p:spPr>
          <a:xfrm>
            <a:off x="838200" y="1746965"/>
            <a:ext cx="10515600" cy="4083564"/>
          </a:xfrm>
        </p:spPr>
        <p:txBody>
          <a:bodyPr>
            <a:normAutofit fontScale="85000" lnSpcReduction="20000"/>
          </a:bodyPr>
          <a:lstStyle/>
          <a:p>
            <a:pPr marL="0" indent="0">
              <a:buNone/>
            </a:pPr>
            <a:endParaRPr lang="en-US" dirty="0"/>
          </a:p>
          <a:p>
            <a:pPr>
              <a:buFont typeface="Wingdings" panose="05000000000000000000" pitchFamily="2" charset="2"/>
              <a:buChar char="Ø"/>
            </a:pPr>
            <a:r>
              <a:rPr lang="en-US" dirty="0"/>
              <a:t>Team Variance was engaged by </a:t>
            </a:r>
            <a:r>
              <a:rPr lang="en-US" dirty="0" err="1"/>
              <a:t>DDSAnalytics</a:t>
            </a:r>
            <a:r>
              <a:rPr lang="en-US" dirty="0"/>
              <a:t> (“Client”) to perform an exploratory data analysis (“EDA”) in order to begin developing models that predict employee turnover.</a:t>
            </a:r>
          </a:p>
          <a:p>
            <a:pPr>
              <a:buFont typeface="Wingdings" panose="05000000000000000000" pitchFamily="2" charset="2"/>
              <a:buChar char="Ø"/>
            </a:pPr>
            <a:r>
              <a:rPr lang="en-US" dirty="0"/>
              <a:t>Client provided Team Variance with certain employee data in order to conclude on the following:</a:t>
            </a:r>
          </a:p>
          <a:p>
            <a:pPr lvl="1">
              <a:buFont typeface="Wingdings" panose="05000000000000000000" pitchFamily="2" charset="2"/>
              <a:buChar char="Ø"/>
            </a:pPr>
            <a:r>
              <a:rPr lang="en-US" dirty="0"/>
              <a:t>Top three factors that contribute to turnover</a:t>
            </a:r>
          </a:p>
          <a:p>
            <a:pPr lvl="1">
              <a:buFont typeface="Wingdings" panose="05000000000000000000" pitchFamily="2" charset="2"/>
              <a:buChar char="Ø"/>
            </a:pPr>
            <a:r>
              <a:rPr lang="en-US" dirty="0"/>
              <a:t>Learnings about any job role specific trends</a:t>
            </a:r>
          </a:p>
          <a:p>
            <a:pPr lvl="1">
              <a:buFont typeface="Wingdings" panose="05000000000000000000" pitchFamily="2" charset="2"/>
              <a:buChar char="Ø"/>
            </a:pPr>
            <a:r>
              <a:rPr lang="en-US" dirty="0"/>
              <a:t>Meaningful insights (TBD) provided from the sourced data</a:t>
            </a:r>
          </a:p>
          <a:p>
            <a:pPr>
              <a:buFont typeface="Wingdings" panose="05000000000000000000" pitchFamily="2" charset="2"/>
              <a:buChar char="Ø"/>
            </a:pPr>
            <a:r>
              <a:rPr lang="en-US" dirty="0"/>
              <a:t>Final deliverables include presentation (this file) as well as supporting analysis/documentation (via </a:t>
            </a:r>
            <a:r>
              <a:rPr lang="en-US" dirty="0" err="1"/>
              <a:t>github</a:t>
            </a:r>
            <a:r>
              <a:rPr lang="en-US" dirty="0"/>
              <a:t> repo)</a:t>
            </a:r>
          </a:p>
          <a:p>
            <a:pPr>
              <a:buFont typeface="Wingdings" panose="05000000000000000000" pitchFamily="2" charset="2"/>
              <a:buChar char="Ø"/>
            </a:pPr>
            <a:r>
              <a:rPr lang="en-US" dirty="0"/>
              <a:t>Outside of scope:  predictive models (this engagement merely provides insight on trends).  Such models would be covered under future engagements</a:t>
            </a:r>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2299934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1C53E63B-9626-4581-89B4-03BC2CB42F6D}"/>
              </a:ext>
            </a:extLst>
          </p:cNvPr>
          <p:cNvSpPr>
            <a:spLocks noGrp="1"/>
          </p:cNvSpPr>
          <p:nvPr>
            <p:ph idx="1"/>
          </p:nvPr>
        </p:nvSpPr>
        <p:spPr>
          <a:xfrm>
            <a:off x="838200" y="1746965"/>
            <a:ext cx="10515600" cy="4083564"/>
          </a:xfrm>
        </p:spPr>
        <p:txBody>
          <a:bodyPr>
            <a:normAutofit/>
          </a:bodyPr>
          <a:lstStyle/>
          <a:p>
            <a:pPr marL="0" indent="0">
              <a:buNone/>
            </a:pPr>
            <a:endParaRPr lang="en-US" dirty="0"/>
          </a:p>
          <a:p>
            <a:pPr>
              <a:buFont typeface="Wingdings" panose="05000000000000000000" pitchFamily="2" charset="2"/>
              <a:buChar char="Ø"/>
            </a:pPr>
            <a:r>
              <a:rPr lang="en-US" dirty="0"/>
              <a:t>Source Data File:  “CaseStudy2-data.csv”</a:t>
            </a:r>
          </a:p>
          <a:p>
            <a:pPr>
              <a:buFont typeface="Wingdings" panose="05000000000000000000" pitchFamily="2" charset="2"/>
              <a:buChar char="Ø"/>
            </a:pPr>
            <a:r>
              <a:rPr lang="en-US" dirty="0"/>
              <a:t>Source data file provided by </a:t>
            </a:r>
            <a:r>
              <a:rPr lang="en-US" dirty="0" err="1"/>
              <a:t>DDSAnalytics</a:t>
            </a:r>
            <a:r>
              <a:rPr lang="en-US" dirty="0"/>
              <a:t> and is based on available employee data</a:t>
            </a:r>
          </a:p>
          <a:p>
            <a:pPr>
              <a:buFont typeface="Wingdings" panose="05000000000000000000" pitchFamily="2" charset="2"/>
              <a:buChar char="Ø"/>
            </a:pPr>
            <a:r>
              <a:rPr lang="en-US" dirty="0"/>
              <a:t>Source Data File Summary:</a:t>
            </a:r>
          </a:p>
          <a:p>
            <a:pPr marL="0" indent="0">
              <a:buNone/>
            </a:pPr>
            <a:r>
              <a:rPr lang="en-US" i="1" dirty="0"/>
              <a:t>Classes ‘</a:t>
            </a:r>
            <a:r>
              <a:rPr lang="en-US" i="1" dirty="0" err="1"/>
              <a:t>tbl_df</a:t>
            </a:r>
            <a:r>
              <a:rPr lang="en-US" i="1" dirty="0"/>
              <a:t>’, ‘</a:t>
            </a:r>
            <a:r>
              <a:rPr lang="en-US" i="1" dirty="0" err="1"/>
              <a:t>tbl</a:t>
            </a:r>
            <a:r>
              <a:rPr lang="en-US" i="1" dirty="0"/>
              <a:t>’ and '</a:t>
            </a:r>
            <a:r>
              <a:rPr lang="en-US" i="1" dirty="0" err="1"/>
              <a:t>data.frame</a:t>
            </a:r>
            <a:r>
              <a:rPr lang="en-US" i="1" dirty="0"/>
              <a:t>':	1470 obs. of  35 variables</a:t>
            </a:r>
          </a:p>
          <a:p>
            <a:pPr marL="0" indent="0">
              <a:buNone/>
            </a:pPr>
            <a:r>
              <a:rPr lang="en-US" dirty="0"/>
              <a:t>[summary statistics are provided in the appendix]</a:t>
            </a:r>
          </a:p>
          <a:p>
            <a:pPr>
              <a:buFont typeface="Wingdings" panose="05000000000000000000" pitchFamily="2" charset="2"/>
              <a:buChar char="Ø"/>
            </a:pPr>
            <a:endParaRPr lang="en-US" dirty="0"/>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998485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1C53E63B-9626-4581-89B4-03BC2CB42F6D}"/>
              </a:ext>
            </a:extLst>
          </p:cNvPr>
          <p:cNvSpPr>
            <a:spLocks noGrp="1"/>
          </p:cNvSpPr>
          <p:nvPr>
            <p:ph idx="1"/>
          </p:nvPr>
        </p:nvSpPr>
        <p:spPr>
          <a:xfrm>
            <a:off x="838200" y="1344629"/>
            <a:ext cx="10515600" cy="4083564"/>
          </a:xfrm>
        </p:spPr>
        <p:txBody>
          <a:bodyPr>
            <a:normAutofit fontScale="85000" lnSpcReduction="20000"/>
          </a:bodyPr>
          <a:lstStyle/>
          <a:p>
            <a:pPr marL="0" indent="0">
              <a:buNone/>
            </a:pPr>
            <a:r>
              <a:rPr lang="en-US" dirty="0"/>
              <a:t>The workflow was performed as follows:</a:t>
            </a:r>
          </a:p>
          <a:p>
            <a:pPr marL="514350" indent="-514350">
              <a:buAutoNum type="arabicPeriod"/>
            </a:pPr>
            <a:r>
              <a:rPr lang="en-US" dirty="0"/>
              <a:t>Structure the raw data*</a:t>
            </a:r>
          </a:p>
          <a:p>
            <a:pPr marL="971550" lvl="1" indent="-514350">
              <a:buFont typeface="+mj-lt"/>
              <a:buAutoNum type="alphaLcPeriod"/>
            </a:pPr>
            <a:r>
              <a:rPr lang="en-US" sz="1700" dirty="0"/>
              <a:t>Imported raw data into R Studio</a:t>
            </a:r>
          </a:p>
          <a:p>
            <a:pPr marL="971550" lvl="1" indent="-514350">
              <a:buFont typeface="+mj-lt"/>
              <a:buAutoNum type="alphaLcPeriod"/>
            </a:pPr>
            <a:r>
              <a:rPr lang="en-US" sz="1700" dirty="0"/>
              <a:t>Renamed columns to usable text</a:t>
            </a:r>
          </a:p>
          <a:p>
            <a:pPr marL="971550" lvl="1" indent="-514350">
              <a:buFont typeface="+mj-lt"/>
              <a:buAutoNum type="alphaLcPeriod"/>
            </a:pPr>
            <a:r>
              <a:rPr lang="en-US" sz="1700" dirty="0"/>
              <a:t>Formatted column (variables) to proper data types as needed</a:t>
            </a:r>
          </a:p>
          <a:p>
            <a:pPr marL="514350" indent="-514350">
              <a:buAutoNum type="arabicPeriod"/>
            </a:pPr>
            <a:r>
              <a:rPr lang="en-US" dirty="0"/>
              <a:t>Perform preliminary analysis the structured data</a:t>
            </a:r>
          </a:p>
          <a:p>
            <a:pPr marL="971550" lvl="1" indent="-514350">
              <a:buFont typeface="+mj-lt"/>
              <a:buAutoNum type="alphaLcPeriod"/>
            </a:pPr>
            <a:r>
              <a:rPr lang="en-US" sz="1600" dirty="0"/>
              <a:t>Remove observations for employees under 18 years of age*</a:t>
            </a:r>
          </a:p>
          <a:p>
            <a:pPr marL="971550" lvl="1" indent="-514350">
              <a:buFont typeface="+mj-lt"/>
              <a:buAutoNum type="alphaLcPeriod"/>
            </a:pPr>
            <a:r>
              <a:rPr lang="en-US" sz="1600" dirty="0"/>
              <a:t>Observed descriptive statistics for seven variables including the observable distribution for two of the seven.</a:t>
            </a:r>
          </a:p>
          <a:p>
            <a:pPr marL="971550" lvl="1" indent="-514350">
              <a:buFont typeface="+mj-lt"/>
              <a:buAutoNum type="alphaLcPeriod"/>
            </a:pPr>
            <a:r>
              <a:rPr lang="en-US" sz="1600" dirty="0"/>
              <a:t>Observed frequency results for Gender, Education, and Occupation as well as the counts of management positions.</a:t>
            </a:r>
          </a:p>
          <a:p>
            <a:pPr marL="514350" indent="-514350">
              <a:buAutoNum type="arabicPeriod"/>
            </a:pPr>
            <a:r>
              <a:rPr lang="en-US" dirty="0"/>
              <a:t>Perform deeper analysis based on results of preliminary analysis</a:t>
            </a:r>
          </a:p>
          <a:p>
            <a:pPr marL="971550" lvl="1" indent="-514350">
              <a:buFont typeface="+mj-lt"/>
              <a:buAutoNum type="alphaLcPeriod"/>
            </a:pPr>
            <a:r>
              <a:rPr lang="en-US" sz="1600" dirty="0"/>
              <a:t>Ran summary stats for the data set where filtering was done for attrition variable.  </a:t>
            </a:r>
          </a:p>
          <a:p>
            <a:pPr marL="971550" lvl="1" indent="-514350">
              <a:buFont typeface="+mj-lt"/>
              <a:buAutoNum type="alphaLcPeriod"/>
            </a:pPr>
            <a:r>
              <a:rPr lang="en-US" sz="1600" dirty="0"/>
              <a:t>Separated focus group (those that left) based on levels of experience in order to gain insights into what may be driving employee decisions</a:t>
            </a:r>
          </a:p>
          <a:p>
            <a:pPr marL="971550" lvl="1" indent="-514350">
              <a:buFont typeface="+mj-lt"/>
              <a:buAutoNum type="alphaLcPeriod"/>
            </a:pPr>
            <a:r>
              <a:rPr lang="en-US" sz="1600" dirty="0"/>
              <a:t>Considered relationships between Age and Income; Satisfaction metrics and attrition (Environment, Job, and Relationship)</a:t>
            </a:r>
          </a:p>
          <a:p>
            <a:pPr marL="971550" lvl="1" indent="-514350">
              <a:buFont typeface="+mj-lt"/>
              <a:buAutoNum type="alphaLcPeriod"/>
            </a:pPr>
            <a:r>
              <a:rPr lang="en-US" sz="1600" dirty="0">
                <a:highlight>
                  <a:srgbClr val="FFFF00"/>
                </a:highlight>
              </a:rPr>
              <a:t>Identified the top three factors that contribute to attrition</a:t>
            </a:r>
          </a:p>
          <a:p>
            <a:pPr marL="971550" lvl="1" indent="-514350">
              <a:buFont typeface="+mj-lt"/>
              <a:buAutoNum type="alphaLcPeriod"/>
            </a:pPr>
            <a:r>
              <a:rPr lang="en-US" sz="1600" dirty="0">
                <a:highlight>
                  <a:srgbClr val="FFFF00"/>
                </a:highlight>
              </a:rPr>
              <a:t>Explored insights into job type </a:t>
            </a:r>
          </a:p>
          <a:p>
            <a:pPr marL="0" indent="0">
              <a:buNone/>
            </a:pPr>
            <a:endParaRPr lang="en-US" dirty="0"/>
          </a:p>
          <a:p>
            <a:pPr marL="0" indent="0">
              <a:buNone/>
            </a:pPr>
            <a:endParaRPr lang="en-US" dirty="0"/>
          </a:p>
          <a:p>
            <a:pPr lvl="1">
              <a:buFont typeface="Wingdings" panose="05000000000000000000" pitchFamily="2" charset="2"/>
              <a:buChar char="Ø"/>
            </a:pPr>
            <a:endParaRPr lang="en-US" dirty="0"/>
          </a:p>
        </p:txBody>
      </p:sp>
      <p:sp>
        <p:nvSpPr>
          <p:cNvPr id="4" name="TextBox 3">
            <a:extLst>
              <a:ext uri="{FF2B5EF4-FFF2-40B4-BE49-F238E27FC236}">
                <a16:creationId xmlns:a16="http://schemas.microsoft.com/office/drawing/2014/main" id="{C3747AE4-ECFB-48B2-B65B-992928E9BAFC}"/>
              </a:ext>
            </a:extLst>
          </p:cNvPr>
          <p:cNvSpPr txBox="1"/>
          <p:nvPr/>
        </p:nvSpPr>
        <p:spPr>
          <a:xfrm>
            <a:off x="649224" y="6190488"/>
            <a:ext cx="11109960" cy="369332"/>
          </a:xfrm>
          <a:prstGeom prst="rect">
            <a:avLst/>
          </a:prstGeom>
          <a:noFill/>
        </p:spPr>
        <p:txBody>
          <a:bodyPr wrap="square" rtlCol="0">
            <a:spAutoFit/>
          </a:bodyPr>
          <a:lstStyle/>
          <a:p>
            <a:r>
              <a:rPr lang="en-US" dirty="0"/>
              <a:t>*The document does not cover these steps.  For reference, please see relevant </a:t>
            </a:r>
            <a:r>
              <a:rPr lang="en-US" dirty="0" err="1"/>
              <a:t>github</a:t>
            </a:r>
            <a:r>
              <a:rPr lang="en-US" dirty="0"/>
              <a:t> repo.</a:t>
            </a:r>
          </a:p>
        </p:txBody>
      </p:sp>
    </p:spTree>
    <p:extLst>
      <p:ext uri="{BB962C8B-B14F-4D97-AF65-F5344CB8AC3E}">
        <p14:creationId xmlns:p14="http://schemas.microsoft.com/office/powerpoint/2010/main" val="3196227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Evaluation/Results</a:t>
            </a:r>
          </a:p>
        </p:txBody>
      </p:sp>
      <p:sp>
        <p:nvSpPr>
          <p:cNvPr id="3" name="Content Placeholder 2">
            <a:extLst>
              <a:ext uri="{FF2B5EF4-FFF2-40B4-BE49-F238E27FC236}">
                <a16:creationId xmlns:a16="http://schemas.microsoft.com/office/drawing/2014/main" id="{1C53E63B-9626-4581-89B4-03BC2CB42F6D}"/>
              </a:ext>
            </a:extLst>
          </p:cNvPr>
          <p:cNvSpPr>
            <a:spLocks noGrp="1"/>
          </p:cNvSpPr>
          <p:nvPr>
            <p:ph idx="1"/>
          </p:nvPr>
        </p:nvSpPr>
        <p:spPr>
          <a:xfrm>
            <a:off x="838200" y="1344628"/>
            <a:ext cx="10515600" cy="5330491"/>
          </a:xfrm>
        </p:spPr>
        <p:txBody>
          <a:bodyPr>
            <a:normAutofit fontScale="92500" lnSpcReduction="10000"/>
          </a:bodyPr>
          <a:lstStyle/>
          <a:p>
            <a:pPr marL="514350" indent="-514350">
              <a:buAutoNum type="arabicPeriod"/>
            </a:pPr>
            <a:r>
              <a:rPr lang="en-US" dirty="0"/>
              <a:t>Prelim Analysis</a:t>
            </a:r>
          </a:p>
          <a:p>
            <a:pPr marL="971550" lvl="1" indent="-514350">
              <a:buFont typeface="+mj-lt"/>
              <a:buAutoNum type="alphaLcPeriod"/>
            </a:pPr>
            <a:r>
              <a:rPr lang="en-US" sz="1700" dirty="0"/>
              <a:t>Pulled the descriptive statistics for Monthly Income, Age, Education, Years in Current Role, Distance from Home, Job Level, and Percentage Salary Hike (in order)</a:t>
            </a:r>
          </a:p>
          <a:p>
            <a:pPr marL="914400" lvl="2" indent="0">
              <a:buNone/>
            </a:pPr>
            <a:r>
              <a:rPr lang="en-US" sz="1300" b="1" dirty="0"/>
              <a:t>(Monthly Income)</a:t>
            </a:r>
          </a:p>
          <a:p>
            <a:pPr marL="914400" lvl="2" indent="0">
              <a:buNone/>
            </a:pPr>
            <a:r>
              <a:rPr lang="en-US" sz="1300" dirty="0"/>
              <a:t>Min. 1st Qu.  Median    Mean 3rd Qu.    Max. </a:t>
            </a:r>
          </a:p>
          <a:p>
            <a:pPr marL="914400" lvl="2" indent="0">
              <a:buNone/>
            </a:pPr>
            <a:r>
              <a:rPr lang="en-US" sz="1300" dirty="0"/>
              <a:t>1009    2911    4919    6503    8379   19999</a:t>
            </a:r>
          </a:p>
          <a:p>
            <a:pPr marL="914400" lvl="2" indent="0">
              <a:buNone/>
            </a:pPr>
            <a:r>
              <a:rPr lang="en-US" sz="1300" b="1" dirty="0"/>
              <a:t>(Age)</a:t>
            </a:r>
          </a:p>
          <a:p>
            <a:pPr marL="914400" lvl="2" indent="0">
              <a:buNone/>
            </a:pPr>
            <a:r>
              <a:rPr lang="en-US" sz="1300" dirty="0"/>
              <a:t>Min. 1st Qu.  Median    Mean 3rd Qu.    Max. </a:t>
            </a:r>
          </a:p>
          <a:p>
            <a:pPr marL="914400" lvl="2" indent="0">
              <a:buNone/>
            </a:pPr>
            <a:r>
              <a:rPr lang="en-US" sz="1300" dirty="0"/>
              <a:t>18.00   30.00   36.00   36.92   43.00   60.00 </a:t>
            </a:r>
          </a:p>
          <a:p>
            <a:pPr marL="914400" lvl="2" indent="0">
              <a:buNone/>
            </a:pPr>
            <a:r>
              <a:rPr lang="en-US" sz="1300" b="1" dirty="0"/>
              <a:t>(Education)</a:t>
            </a:r>
          </a:p>
          <a:p>
            <a:pPr marL="914400" lvl="2" indent="0">
              <a:buNone/>
            </a:pPr>
            <a:r>
              <a:rPr lang="en-US" sz="1300" dirty="0"/>
              <a:t>Min. 1st Qu.  Median    Mean 3rd Qu.    Max. </a:t>
            </a:r>
          </a:p>
          <a:p>
            <a:pPr marL="914400" lvl="2" indent="0">
              <a:buNone/>
            </a:pPr>
            <a:r>
              <a:rPr lang="en-US" sz="1300" dirty="0"/>
              <a:t>1.000   2.000   3.000   2.913   4.000   5.000 </a:t>
            </a:r>
          </a:p>
          <a:p>
            <a:pPr marL="914400" lvl="2" indent="0">
              <a:buNone/>
            </a:pPr>
            <a:r>
              <a:rPr lang="en-US" sz="1300" b="1" dirty="0"/>
              <a:t>(Years in Current Role)</a:t>
            </a:r>
          </a:p>
          <a:p>
            <a:pPr marL="914400" lvl="2" indent="0">
              <a:buNone/>
            </a:pPr>
            <a:r>
              <a:rPr lang="en-US" sz="1300" dirty="0"/>
              <a:t>Min. 1st Qu.  Median    Mean 3rd Qu.    Max. </a:t>
            </a:r>
          </a:p>
          <a:p>
            <a:pPr marL="914400" lvl="2" indent="0">
              <a:buNone/>
            </a:pPr>
            <a:r>
              <a:rPr lang="en-US" sz="1300" dirty="0"/>
              <a:t>0.000   2.000   3.000   4.229   7.000  18.000 </a:t>
            </a:r>
          </a:p>
          <a:p>
            <a:pPr marL="914400" lvl="2" indent="0">
              <a:buNone/>
            </a:pPr>
            <a:r>
              <a:rPr lang="en-US" sz="1300" b="1" dirty="0"/>
              <a:t>(Distance from Home)</a:t>
            </a:r>
          </a:p>
          <a:p>
            <a:pPr marL="914400" lvl="2" indent="0">
              <a:buNone/>
            </a:pPr>
            <a:r>
              <a:rPr lang="en-US" sz="1300" dirty="0"/>
              <a:t>Min. 1st Qu.  Median    Mean 3rd Qu.    Max. </a:t>
            </a:r>
          </a:p>
          <a:p>
            <a:pPr marL="914400" lvl="2" indent="0">
              <a:buNone/>
            </a:pPr>
            <a:r>
              <a:rPr lang="en-US" sz="1300" dirty="0"/>
              <a:t>1.000   2.000   7.000   9.193  14.000  29.000 </a:t>
            </a:r>
          </a:p>
          <a:p>
            <a:pPr marL="914400" lvl="2" indent="0">
              <a:buNone/>
            </a:pPr>
            <a:r>
              <a:rPr lang="en-US" sz="1300" b="1" dirty="0"/>
              <a:t>(Job Level)</a:t>
            </a:r>
          </a:p>
          <a:p>
            <a:pPr marL="914400" lvl="2" indent="0">
              <a:buNone/>
            </a:pPr>
            <a:r>
              <a:rPr lang="en-US" sz="1300" dirty="0"/>
              <a:t>Min. 1st Qu.  Median    Mean 3rd Qu.    Max. </a:t>
            </a:r>
          </a:p>
          <a:p>
            <a:pPr marL="914400" lvl="2" indent="0">
              <a:buNone/>
            </a:pPr>
            <a:r>
              <a:rPr lang="en-US" sz="1300" dirty="0"/>
              <a:t>1.000   1.000   2.000   2.064   3.000   5.000 </a:t>
            </a:r>
          </a:p>
          <a:p>
            <a:pPr marL="914400" lvl="2" indent="0">
              <a:buNone/>
            </a:pPr>
            <a:r>
              <a:rPr lang="en-US" sz="1300" b="1" dirty="0"/>
              <a:t>(Percentage Salary Hike)</a:t>
            </a:r>
          </a:p>
          <a:p>
            <a:pPr marL="914400" lvl="2" indent="0">
              <a:buNone/>
            </a:pPr>
            <a:r>
              <a:rPr lang="en-US" sz="1300" dirty="0"/>
              <a:t>Min. 1st Qu.  Median    Mean 3rd Qu.    Max. </a:t>
            </a:r>
          </a:p>
          <a:p>
            <a:pPr marL="914400" lvl="2" indent="0">
              <a:buNone/>
            </a:pPr>
            <a:r>
              <a:rPr lang="en-US" sz="1300" dirty="0"/>
              <a:t>11.00   12.00   14.00   15.21   18.00   25.00</a:t>
            </a:r>
          </a:p>
          <a:p>
            <a:pPr marL="0" indent="0">
              <a:buNone/>
            </a:pPr>
            <a:endParaRPr lang="en-US" dirty="0"/>
          </a:p>
          <a:p>
            <a:pPr marL="0" indent="0">
              <a:buNone/>
            </a:pPr>
            <a:endParaRPr lang="en-US" dirty="0"/>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3195180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Evaluation/Results</a:t>
            </a:r>
          </a:p>
        </p:txBody>
      </p:sp>
      <p:sp>
        <p:nvSpPr>
          <p:cNvPr id="3" name="Content Placeholder 2">
            <a:extLst>
              <a:ext uri="{FF2B5EF4-FFF2-40B4-BE49-F238E27FC236}">
                <a16:creationId xmlns:a16="http://schemas.microsoft.com/office/drawing/2014/main" id="{1C53E63B-9626-4581-89B4-03BC2CB42F6D}"/>
              </a:ext>
            </a:extLst>
          </p:cNvPr>
          <p:cNvSpPr>
            <a:spLocks noGrp="1"/>
          </p:cNvSpPr>
          <p:nvPr>
            <p:ph idx="1"/>
          </p:nvPr>
        </p:nvSpPr>
        <p:spPr>
          <a:xfrm>
            <a:off x="838200" y="1344628"/>
            <a:ext cx="10515600" cy="5330491"/>
          </a:xfrm>
        </p:spPr>
        <p:txBody>
          <a:bodyPr>
            <a:normAutofit/>
          </a:bodyPr>
          <a:lstStyle/>
          <a:p>
            <a:pPr marL="514350" indent="-514350">
              <a:buAutoNum type="arabicPeriod"/>
            </a:pPr>
            <a:r>
              <a:rPr lang="en-US" dirty="0"/>
              <a:t>Prelim Analysis</a:t>
            </a:r>
          </a:p>
          <a:p>
            <a:pPr marL="457200" lvl="1" indent="0">
              <a:buNone/>
            </a:pPr>
            <a:r>
              <a:rPr lang="en-US" sz="1700" dirty="0"/>
              <a:t>b.	Observed Histograms from two of these variables</a:t>
            </a:r>
          </a:p>
          <a:p>
            <a:pPr marL="0" indent="0">
              <a:buNone/>
            </a:pPr>
            <a:endParaRPr lang="en-US" dirty="0"/>
          </a:p>
          <a:p>
            <a:pPr marL="0" indent="0">
              <a:buNone/>
            </a:pPr>
            <a:endParaRPr lang="en-US" dirty="0"/>
          </a:p>
          <a:p>
            <a:pPr lvl="1">
              <a:buFont typeface="Wingdings" panose="05000000000000000000" pitchFamily="2" charset="2"/>
              <a:buChar char="Ø"/>
            </a:pPr>
            <a:endParaRPr lang="en-US" dirty="0"/>
          </a:p>
        </p:txBody>
      </p:sp>
      <p:pic>
        <p:nvPicPr>
          <p:cNvPr id="4" name="Picture 3">
            <a:extLst>
              <a:ext uri="{FF2B5EF4-FFF2-40B4-BE49-F238E27FC236}">
                <a16:creationId xmlns:a16="http://schemas.microsoft.com/office/drawing/2014/main" id="{8D1F52CF-7635-49F1-A288-F2F139858822}"/>
              </a:ext>
            </a:extLst>
          </p:cNvPr>
          <p:cNvPicPr>
            <a:picLocks noChangeAspect="1"/>
          </p:cNvPicPr>
          <p:nvPr/>
        </p:nvPicPr>
        <p:blipFill>
          <a:blip r:embed="rId2"/>
          <a:stretch>
            <a:fillRect/>
          </a:stretch>
        </p:blipFill>
        <p:spPr>
          <a:xfrm>
            <a:off x="838200" y="2743069"/>
            <a:ext cx="4145639" cy="3017782"/>
          </a:xfrm>
          <a:prstGeom prst="rect">
            <a:avLst/>
          </a:prstGeom>
        </p:spPr>
      </p:pic>
      <p:pic>
        <p:nvPicPr>
          <p:cNvPr id="5" name="Picture 4">
            <a:extLst>
              <a:ext uri="{FF2B5EF4-FFF2-40B4-BE49-F238E27FC236}">
                <a16:creationId xmlns:a16="http://schemas.microsoft.com/office/drawing/2014/main" id="{B747D472-3AD3-4C0A-BDFD-D4801561D975}"/>
              </a:ext>
            </a:extLst>
          </p:cNvPr>
          <p:cNvPicPr>
            <a:picLocks noChangeAspect="1"/>
          </p:cNvPicPr>
          <p:nvPr/>
        </p:nvPicPr>
        <p:blipFill>
          <a:blip r:embed="rId3"/>
          <a:stretch>
            <a:fillRect/>
          </a:stretch>
        </p:blipFill>
        <p:spPr>
          <a:xfrm>
            <a:off x="6172020" y="2743069"/>
            <a:ext cx="4145639" cy="3017782"/>
          </a:xfrm>
          <a:prstGeom prst="rect">
            <a:avLst/>
          </a:prstGeom>
        </p:spPr>
      </p:pic>
    </p:spTree>
    <p:extLst>
      <p:ext uri="{BB962C8B-B14F-4D97-AF65-F5344CB8AC3E}">
        <p14:creationId xmlns:p14="http://schemas.microsoft.com/office/powerpoint/2010/main" val="495742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Evaluation/Results</a:t>
            </a:r>
          </a:p>
        </p:txBody>
      </p:sp>
      <p:sp>
        <p:nvSpPr>
          <p:cNvPr id="3" name="Content Placeholder 2">
            <a:extLst>
              <a:ext uri="{FF2B5EF4-FFF2-40B4-BE49-F238E27FC236}">
                <a16:creationId xmlns:a16="http://schemas.microsoft.com/office/drawing/2014/main" id="{1C53E63B-9626-4581-89B4-03BC2CB42F6D}"/>
              </a:ext>
            </a:extLst>
          </p:cNvPr>
          <p:cNvSpPr>
            <a:spLocks noGrp="1"/>
          </p:cNvSpPr>
          <p:nvPr>
            <p:ph idx="1"/>
          </p:nvPr>
        </p:nvSpPr>
        <p:spPr>
          <a:xfrm>
            <a:off x="838200" y="1344628"/>
            <a:ext cx="10515600" cy="5330491"/>
          </a:xfrm>
        </p:spPr>
        <p:txBody>
          <a:bodyPr>
            <a:normAutofit/>
          </a:bodyPr>
          <a:lstStyle/>
          <a:p>
            <a:pPr marL="514350" indent="-514350">
              <a:buAutoNum type="arabicPeriod"/>
            </a:pPr>
            <a:r>
              <a:rPr lang="en-US" dirty="0"/>
              <a:t>Prelim Analysis</a:t>
            </a:r>
          </a:p>
          <a:p>
            <a:pPr marL="457200" lvl="1" indent="0">
              <a:buNone/>
            </a:pPr>
            <a:r>
              <a:rPr lang="en-US" sz="1700" dirty="0"/>
              <a:t>c.  Observed frequencies for Gender, Education, Job Roles, and Management</a:t>
            </a:r>
          </a:p>
          <a:p>
            <a:pPr marL="0" indent="0">
              <a:buNone/>
            </a:pPr>
            <a:endParaRPr lang="en-US" dirty="0"/>
          </a:p>
          <a:p>
            <a:pPr marL="457200" lvl="1" indent="0">
              <a:buNone/>
            </a:pPr>
            <a:endParaRPr lang="en-US" dirty="0"/>
          </a:p>
        </p:txBody>
      </p:sp>
      <p:pic>
        <p:nvPicPr>
          <p:cNvPr id="7" name="Picture 6">
            <a:extLst>
              <a:ext uri="{FF2B5EF4-FFF2-40B4-BE49-F238E27FC236}">
                <a16:creationId xmlns:a16="http://schemas.microsoft.com/office/drawing/2014/main" id="{753E260B-C4B2-4928-8AD0-031441FFDCB5}"/>
              </a:ext>
            </a:extLst>
          </p:cNvPr>
          <p:cNvPicPr>
            <a:picLocks noChangeAspect="1"/>
          </p:cNvPicPr>
          <p:nvPr/>
        </p:nvPicPr>
        <p:blipFill>
          <a:blip r:embed="rId2"/>
          <a:stretch>
            <a:fillRect/>
          </a:stretch>
        </p:blipFill>
        <p:spPr>
          <a:xfrm>
            <a:off x="3130178" y="2083313"/>
            <a:ext cx="2283300" cy="1685533"/>
          </a:xfrm>
          <a:prstGeom prst="rect">
            <a:avLst/>
          </a:prstGeom>
        </p:spPr>
      </p:pic>
      <p:pic>
        <p:nvPicPr>
          <p:cNvPr id="8" name="Picture 7">
            <a:extLst>
              <a:ext uri="{FF2B5EF4-FFF2-40B4-BE49-F238E27FC236}">
                <a16:creationId xmlns:a16="http://schemas.microsoft.com/office/drawing/2014/main" id="{A97A5848-FB13-4518-B3AD-62C48F74C2A2}"/>
              </a:ext>
            </a:extLst>
          </p:cNvPr>
          <p:cNvPicPr>
            <a:picLocks noChangeAspect="1"/>
          </p:cNvPicPr>
          <p:nvPr/>
        </p:nvPicPr>
        <p:blipFill>
          <a:blip r:embed="rId3"/>
          <a:stretch>
            <a:fillRect/>
          </a:stretch>
        </p:blipFill>
        <p:spPr>
          <a:xfrm>
            <a:off x="5649966" y="2093484"/>
            <a:ext cx="1148100" cy="1016467"/>
          </a:xfrm>
          <a:prstGeom prst="rect">
            <a:avLst/>
          </a:prstGeom>
        </p:spPr>
      </p:pic>
      <p:pic>
        <p:nvPicPr>
          <p:cNvPr id="9" name="Picture 8">
            <a:extLst>
              <a:ext uri="{FF2B5EF4-FFF2-40B4-BE49-F238E27FC236}">
                <a16:creationId xmlns:a16="http://schemas.microsoft.com/office/drawing/2014/main" id="{B0150CE3-4A86-4FF7-8726-1FE3D8834FE1}"/>
              </a:ext>
            </a:extLst>
          </p:cNvPr>
          <p:cNvPicPr>
            <a:picLocks noChangeAspect="1"/>
          </p:cNvPicPr>
          <p:nvPr/>
        </p:nvPicPr>
        <p:blipFill>
          <a:blip r:embed="rId4"/>
          <a:stretch>
            <a:fillRect/>
          </a:stretch>
        </p:blipFill>
        <p:spPr>
          <a:xfrm>
            <a:off x="1514767" y="2147103"/>
            <a:ext cx="1148100" cy="514667"/>
          </a:xfrm>
          <a:prstGeom prst="rect">
            <a:avLst/>
          </a:prstGeom>
        </p:spPr>
      </p:pic>
      <p:pic>
        <p:nvPicPr>
          <p:cNvPr id="10" name="Picture 9">
            <a:extLst>
              <a:ext uri="{FF2B5EF4-FFF2-40B4-BE49-F238E27FC236}">
                <a16:creationId xmlns:a16="http://schemas.microsoft.com/office/drawing/2014/main" id="{7FC36437-923D-4E63-97AE-FEE6D8CEAA19}"/>
              </a:ext>
            </a:extLst>
          </p:cNvPr>
          <p:cNvPicPr>
            <a:picLocks noChangeAspect="1"/>
          </p:cNvPicPr>
          <p:nvPr/>
        </p:nvPicPr>
        <p:blipFill>
          <a:blip r:embed="rId5"/>
          <a:stretch>
            <a:fillRect/>
          </a:stretch>
        </p:blipFill>
        <p:spPr>
          <a:xfrm>
            <a:off x="7041788" y="2084340"/>
            <a:ext cx="2283300" cy="681933"/>
          </a:xfrm>
          <a:prstGeom prst="rect">
            <a:avLst/>
          </a:prstGeom>
        </p:spPr>
      </p:pic>
      <p:sp>
        <p:nvSpPr>
          <p:cNvPr id="11" name="TextBox 10">
            <a:extLst>
              <a:ext uri="{FF2B5EF4-FFF2-40B4-BE49-F238E27FC236}">
                <a16:creationId xmlns:a16="http://schemas.microsoft.com/office/drawing/2014/main" id="{9549FA55-067B-472A-A09E-115C6DCE0489}"/>
              </a:ext>
            </a:extLst>
          </p:cNvPr>
          <p:cNvSpPr txBox="1"/>
          <p:nvPr/>
        </p:nvSpPr>
        <p:spPr>
          <a:xfrm>
            <a:off x="566928" y="3694176"/>
            <a:ext cx="10607040" cy="2646878"/>
          </a:xfrm>
          <a:prstGeom prst="rect">
            <a:avLst/>
          </a:prstGeom>
          <a:noFill/>
        </p:spPr>
        <p:txBody>
          <a:bodyPr wrap="square" rtlCol="0">
            <a:spAutoFit/>
          </a:bodyPr>
          <a:lstStyle/>
          <a:p>
            <a:r>
              <a:rPr lang="en-US" sz="1600" dirty="0"/>
              <a:t>What does the preliminary analysis tell us?</a:t>
            </a:r>
          </a:p>
          <a:p>
            <a:pPr marL="285750" indent="-285750">
              <a:buFont typeface="Wingdings" panose="05000000000000000000" pitchFamily="2" charset="2"/>
              <a:buChar char="Ø"/>
            </a:pPr>
            <a:r>
              <a:rPr lang="en-US" sz="1600" b="1" dirty="0"/>
              <a:t>Pyramid structure </a:t>
            </a:r>
            <a:r>
              <a:rPr lang="en-US" sz="1600" dirty="0"/>
              <a:t>(less than 20% are management) and the pay skews left (also observe the difference between mean and median in Monthly Income)</a:t>
            </a:r>
          </a:p>
          <a:p>
            <a:pPr marL="285750" indent="-285750">
              <a:buFont typeface="Wingdings" panose="05000000000000000000" pitchFamily="2" charset="2"/>
              <a:buChar char="Ø"/>
            </a:pPr>
            <a:r>
              <a:rPr lang="en-US" sz="1600" b="1" dirty="0"/>
              <a:t>Education</a:t>
            </a:r>
            <a:r>
              <a:rPr lang="en-US" sz="1600" dirty="0"/>
              <a:t>: 50% of the workforce has a bachelor or better.  The workforce is overly dependent on higher levels of education.</a:t>
            </a:r>
          </a:p>
          <a:p>
            <a:pPr marL="285750" indent="-285750">
              <a:buFont typeface="Wingdings" panose="05000000000000000000" pitchFamily="2" charset="2"/>
              <a:buChar char="Ø"/>
            </a:pPr>
            <a:r>
              <a:rPr lang="en-US" sz="1600" b="1" dirty="0"/>
              <a:t>Pay increases</a:t>
            </a:r>
            <a:r>
              <a:rPr lang="en-US" sz="1600" dirty="0"/>
              <a:t>:  the difference between mean and median tell us that pay increases are not discerning to high performers, or, at the very least, an overwhelming majority of the workforce are deemed neither poor or exceeding.</a:t>
            </a:r>
          </a:p>
          <a:p>
            <a:pPr marL="285750" indent="-285750">
              <a:buFont typeface="Wingdings" panose="05000000000000000000" pitchFamily="2" charset="2"/>
              <a:buChar char="Ø"/>
            </a:pPr>
            <a:r>
              <a:rPr lang="en-US" sz="1600" b="1" dirty="0"/>
              <a:t>Activity</a:t>
            </a:r>
            <a:r>
              <a:rPr lang="en-US" sz="1600" dirty="0"/>
              <a:t>:  Job titles indicate significant amounts of product and R&amp;D.  This plus the distance from the office could be indicators of job mobility.</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512759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2100</TotalTime>
  <Words>2422</Words>
  <Application>Microsoft Office PowerPoint</Application>
  <PresentationFormat>Widescreen</PresentationFormat>
  <Paragraphs>150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DDSAnalytics “Why Did You Quit?”</vt:lpstr>
      <vt:lpstr>Title:  Why Did You Quit?</vt:lpstr>
      <vt:lpstr>Presentation Outline</vt:lpstr>
      <vt:lpstr>Business Objectives</vt:lpstr>
      <vt:lpstr>Data Source</vt:lpstr>
      <vt:lpstr>Methodology</vt:lpstr>
      <vt:lpstr>Evaluation/Results</vt:lpstr>
      <vt:lpstr>Evaluation/Results</vt:lpstr>
      <vt:lpstr>Evaluation/Results</vt:lpstr>
      <vt:lpstr>Evaluation/Results</vt:lpstr>
      <vt:lpstr>Evaluation/Results</vt:lpstr>
      <vt:lpstr>Evaluation/Results</vt:lpstr>
      <vt:lpstr>Evaluation/Results</vt:lpstr>
      <vt:lpstr>Evaluation:  Relationship between Age and Monthly Income by Gender</vt:lpstr>
      <vt:lpstr>Evaluation:  Relationship of Job Title to Monthly Pay by Gender</vt:lpstr>
      <vt:lpstr>Evaluation:  Relationship of Job Title to Monthly Pay by Attrition</vt:lpstr>
      <vt:lpstr>Evaluation:  Relationship of Environment Satisfaction to Monthly Pay by Attrition</vt:lpstr>
      <vt:lpstr>Evaluation:  Satisfaction</vt:lpstr>
      <vt:lpstr>Summary</vt:lpstr>
      <vt:lpstr>Appendix: Data Source - Summary Statistics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X Project:  Beer</dc:title>
  <dc:creator>Brandon de la Houssaye</dc:creator>
  <cp:lastModifiedBy>Brandon de la Houssaye</cp:lastModifiedBy>
  <cp:revision>44</cp:revision>
  <dcterms:created xsi:type="dcterms:W3CDTF">2018-06-25T00:32:15Z</dcterms:created>
  <dcterms:modified xsi:type="dcterms:W3CDTF">2018-08-05T13:31:33Z</dcterms:modified>
</cp:coreProperties>
</file>