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8" r:id="rId4"/>
    <p:sldId id="269" r:id="rId5"/>
    <p:sldId id="270" r:id="rId6"/>
    <p:sldId id="272" r:id="rId7"/>
    <p:sldId id="274" r:id="rId8"/>
    <p:sldId id="275" r:id="rId9"/>
    <p:sldId id="276" r:id="rId10"/>
    <p:sldId id="279" r:id="rId11"/>
    <p:sldId id="280" r:id="rId12"/>
    <p:sldId id="281" r:id="rId13"/>
    <p:sldId id="277" r:id="rId14"/>
    <p:sldId id="273" r:id="rId15"/>
    <p:sldId id="284" r:id="rId16"/>
    <p:sldId id="283" r:id="rId17"/>
    <p:sldId id="286" r:id="rId18"/>
    <p:sldId id="285" r:id="rId19"/>
    <p:sldId id="282" r:id="rId20"/>
    <p:sldId id="287" r:id="rId21"/>
    <p:sldId id="288"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snapToGrid="0">
      <p:cViewPr>
        <p:scale>
          <a:sx n="80" d="100"/>
          <a:sy n="80" d="100"/>
        </p:scale>
        <p:origin x="48" y="1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819A5-95C3-4B51-B167-8B422B9E01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D98652-4FCC-4A5B-8859-56E8A03E33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A2B9A0-1BB2-4359-87EE-D07AF60CEF71}"/>
              </a:ext>
            </a:extLst>
          </p:cNvPr>
          <p:cNvSpPr>
            <a:spLocks noGrp="1"/>
          </p:cNvSpPr>
          <p:nvPr>
            <p:ph type="dt" sz="half" idx="10"/>
          </p:nvPr>
        </p:nvSpPr>
        <p:spPr/>
        <p:txBody>
          <a:bodyPr/>
          <a:lstStyle/>
          <a:p>
            <a:fld id="{6B556CE9-838E-4F7B-97ED-B55258AFBF15}" type="datetimeFigureOut">
              <a:rPr lang="en-US" smtClean="0"/>
              <a:t>8/5/2018</a:t>
            </a:fld>
            <a:endParaRPr lang="en-US"/>
          </a:p>
        </p:txBody>
      </p:sp>
      <p:sp>
        <p:nvSpPr>
          <p:cNvPr id="5" name="Footer Placeholder 4">
            <a:extLst>
              <a:ext uri="{FF2B5EF4-FFF2-40B4-BE49-F238E27FC236}">
                <a16:creationId xmlns:a16="http://schemas.microsoft.com/office/drawing/2014/main" id="{3E394253-1828-4841-84F8-BC217595A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19A9E0-3EF4-4B5D-A832-0C0E72B06DDB}"/>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286651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2B184-8E68-42E2-81CD-3370DA4923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F80966-E265-4278-8C2C-704A6B808BE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0A77A-BBA6-438F-8C59-7DADF16CF4C8}"/>
              </a:ext>
            </a:extLst>
          </p:cNvPr>
          <p:cNvSpPr>
            <a:spLocks noGrp="1"/>
          </p:cNvSpPr>
          <p:nvPr>
            <p:ph type="dt" sz="half" idx="10"/>
          </p:nvPr>
        </p:nvSpPr>
        <p:spPr/>
        <p:txBody>
          <a:bodyPr/>
          <a:lstStyle/>
          <a:p>
            <a:fld id="{6B556CE9-838E-4F7B-97ED-B55258AFBF15}" type="datetimeFigureOut">
              <a:rPr lang="en-US" smtClean="0"/>
              <a:t>8/5/2018</a:t>
            </a:fld>
            <a:endParaRPr lang="en-US"/>
          </a:p>
        </p:txBody>
      </p:sp>
      <p:sp>
        <p:nvSpPr>
          <p:cNvPr id="5" name="Footer Placeholder 4">
            <a:extLst>
              <a:ext uri="{FF2B5EF4-FFF2-40B4-BE49-F238E27FC236}">
                <a16:creationId xmlns:a16="http://schemas.microsoft.com/office/drawing/2014/main" id="{0CC430CE-B981-4258-997F-280E7276E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CD37F8-D06B-40FA-BD2C-0285A7C33281}"/>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406099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7F9A50-88B3-4455-B455-DC2BD1D137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C73660-450E-469C-91BC-C80DF9FAD46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117CBB-08D1-4F78-B437-F82BF249F9C8}"/>
              </a:ext>
            </a:extLst>
          </p:cNvPr>
          <p:cNvSpPr>
            <a:spLocks noGrp="1"/>
          </p:cNvSpPr>
          <p:nvPr>
            <p:ph type="dt" sz="half" idx="10"/>
          </p:nvPr>
        </p:nvSpPr>
        <p:spPr/>
        <p:txBody>
          <a:bodyPr/>
          <a:lstStyle/>
          <a:p>
            <a:fld id="{6B556CE9-838E-4F7B-97ED-B55258AFBF15}" type="datetimeFigureOut">
              <a:rPr lang="en-US" smtClean="0"/>
              <a:t>8/5/2018</a:t>
            </a:fld>
            <a:endParaRPr lang="en-US"/>
          </a:p>
        </p:txBody>
      </p:sp>
      <p:sp>
        <p:nvSpPr>
          <p:cNvPr id="5" name="Footer Placeholder 4">
            <a:extLst>
              <a:ext uri="{FF2B5EF4-FFF2-40B4-BE49-F238E27FC236}">
                <a16:creationId xmlns:a16="http://schemas.microsoft.com/office/drawing/2014/main" id="{DF5FA6CC-B4C8-49E1-A4C2-782CAA430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02C5A-2EA3-4A62-8D9E-DC013236FD29}"/>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3651337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73DD-01E3-4B27-B776-E32DF9C1CC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9D06AE-8714-4037-8092-0D78E82C5A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4396F-62FF-4C05-8A44-E20BA3F31F7A}"/>
              </a:ext>
            </a:extLst>
          </p:cNvPr>
          <p:cNvSpPr>
            <a:spLocks noGrp="1"/>
          </p:cNvSpPr>
          <p:nvPr>
            <p:ph type="dt" sz="half" idx="10"/>
          </p:nvPr>
        </p:nvSpPr>
        <p:spPr/>
        <p:txBody>
          <a:bodyPr/>
          <a:lstStyle/>
          <a:p>
            <a:fld id="{6B556CE9-838E-4F7B-97ED-B55258AFBF15}" type="datetimeFigureOut">
              <a:rPr lang="en-US" smtClean="0"/>
              <a:t>8/5/2018</a:t>
            </a:fld>
            <a:endParaRPr lang="en-US"/>
          </a:p>
        </p:txBody>
      </p:sp>
      <p:sp>
        <p:nvSpPr>
          <p:cNvPr id="5" name="Footer Placeholder 4">
            <a:extLst>
              <a:ext uri="{FF2B5EF4-FFF2-40B4-BE49-F238E27FC236}">
                <a16:creationId xmlns:a16="http://schemas.microsoft.com/office/drawing/2014/main" id="{473D74A1-6F9A-4131-A4A5-B2664CE6C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709DF-874E-461A-87F3-E56DE2C49271}"/>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1862940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AA4E2-7E8A-4ED8-A691-698BB077CA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234A1F-3E59-48E9-A5E8-FAFF092711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7CF3876-4EC3-4506-9653-C1F8995AEA14}"/>
              </a:ext>
            </a:extLst>
          </p:cNvPr>
          <p:cNvSpPr>
            <a:spLocks noGrp="1"/>
          </p:cNvSpPr>
          <p:nvPr>
            <p:ph type="dt" sz="half" idx="10"/>
          </p:nvPr>
        </p:nvSpPr>
        <p:spPr/>
        <p:txBody>
          <a:bodyPr/>
          <a:lstStyle/>
          <a:p>
            <a:fld id="{6B556CE9-838E-4F7B-97ED-B55258AFBF15}" type="datetimeFigureOut">
              <a:rPr lang="en-US" smtClean="0"/>
              <a:t>8/5/2018</a:t>
            </a:fld>
            <a:endParaRPr lang="en-US"/>
          </a:p>
        </p:txBody>
      </p:sp>
      <p:sp>
        <p:nvSpPr>
          <p:cNvPr id="5" name="Footer Placeholder 4">
            <a:extLst>
              <a:ext uri="{FF2B5EF4-FFF2-40B4-BE49-F238E27FC236}">
                <a16:creationId xmlns:a16="http://schemas.microsoft.com/office/drawing/2014/main" id="{E91498DE-C68B-47F4-AC25-E3471548A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E8A66C-4AAF-4353-93FE-3D8B77D8BAD2}"/>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909307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1C8A-4972-4C3A-B476-FD15EAB52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0B60E7-1469-41B7-BCF2-5BC6036237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1AFDEB-8626-4CA9-88B8-F34B79462D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ED74EA-EFE5-4B36-BDEC-B536B9E93EBA}"/>
              </a:ext>
            </a:extLst>
          </p:cNvPr>
          <p:cNvSpPr>
            <a:spLocks noGrp="1"/>
          </p:cNvSpPr>
          <p:nvPr>
            <p:ph type="dt" sz="half" idx="10"/>
          </p:nvPr>
        </p:nvSpPr>
        <p:spPr/>
        <p:txBody>
          <a:bodyPr/>
          <a:lstStyle/>
          <a:p>
            <a:fld id="{6B556CE9-838E-4F7B-97ED-B55258AFBF15}" type="datetimeFigureOut">
              <a:rPr lang="en-US" smtClean="0"/>
              <a:t>8/5/2018</a:t>
            </a:fld>
            <a:endParaRPr lang="en-US"/>
          </a:p>
        </p:txBody>
      </p:sp>
      <p:sp>
        <p:nvSpPr>
          <p:cNvPr id="6" name="Footer Placeholder 5">
            <a:extLst>
              <a:ext uri="{FF2B5EF4-FFF2-40B4-BE49-F238E27FC236}">
                <a16:creationId xmlns:a16="http://schemas.microsoft.com/office/drawing/2014/main" id="{EFFAF493-7F73-4533-A600-672E73D247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97FB6F-C403-42E0-AB53-115CFBB534FC}"/>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2648770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BF3E-B444-4C54-A605-A276C1F2D9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C52B6D-69A0-4889-9E37-93556EA866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73771AC-5B2E-40EA-9FAB-9DD06DC7A4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A7D8C0-02AD-4237-B5D4-4DC7923354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FA90C6E-171F-40FA-86C2-10BF4F23D4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0121B2-B6AA-4360-9856-B0D8D3861875}"/>
              </a:ext>
            </a:extLst>
          </p:cNvPr>
          <p:cNvSpPr>
            <a:spLocks noGrp="1"/>
          </p:cNvSpPr>
          <p:nvPr>
            <p:ph type="dt" sz="half" idx="10"/>
          </p:nvPr>
        </p:nvSpPr>
        <p:spPr/>
        <p:txBody>
          <a:bodyPr/>
          <a:lstStyle/>
          <a:p>
            <a:fld id="{6B556CE9-838E-4F7B-97ED-B55258AFBF15}" type="datetimeFigureOut">
              <a:rPr lang="en-US" smtClean="0"/>
              <a:t>8/5/2018</a:t>
            </a:fld>
            <a:endParaRPr lang="en-US"/>
          </a:p>
        </p:txBody>
      </p:sp>
      <p:sp>
        <p:nvSpPr>
          <p:cNvPr id="8" name="Footer Placeholder 7">
            <a:extLst>
              <a:ext uri="{FF2B5EF4-FFF2-40B4-BE49-F238E27FC236}">
                <a16:creationId xmlns:a16="http://schemas.microsoft.com/office/drawing/2014/main" id="{984801DB-D520-4ED6-9CFD-D901622A18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FB1824-B5A6-41F5-B321-1EEA7A649D17}"/>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301980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BBA9-CBEB-4DBA-87CD-8351788B71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E1D83D-9B63-4808-9C60-F2919893216D}"/>
              </a:ext>
            </a:extLst>
          </p:cNvPr>
          <p:cNvSpPr>
            <a:spLocks noGrp="1"/>
          </p:cNvSpPr>
          <p:nvPr>
            <p:ph type="dt" sz="half" idx="10"/>
          </p:nvPr>
        </p:nvSpPr>
        <p:spPr/>
        <p:txBody>
          <a:bodyPr/>
          <a:lstStyle/>
          <a:p>
            <a:fld id="{6B556CE9-838E-4F7B-97ED-B55258AFBF15}" type="datetimeFigureOut">
              <a:rPr lang="en-US" smtClean="0"/>
              <a:t>8/5/2018</a:t>
            </a:fld>
            <a:endParaRPr lang="en-US"/>
          </a:p>
        </p:txBody>
      </p:sp>
      <p:sp>
        <p:nvSpPr>
          <p:cNvPr id="4" name="Footer Placeholder 3">
            <a:extLst>
              <a:ext uri="{FF2B5EF4-FFF2-40B4-BE49-F238E27FC236}">
                <a16:creationId xmlns:a16="http://schemas.microsoft.com/office/drawing/2014/main" id="{6792E2BC-F3F0-404C-9FAC-7DA58D9252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F05535-3224-4EF8-A974-1871962E373C}"/>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409015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09649F-28AE-453C-BC3A-480C2ECBB2F7}"/>
              </a:ext>
            </a:extLst>
          </p:cNvPr>
          <p:cNvSpPr>
            <a:spLocks noGrp="1"/>
          </p:cNvSpPr>
          <p:nvPr>
            <p:ph type="dt" sz="half" idx="10"/>
          </p:nvPr>
        </p:nvSpPr>
        <p:spPr/>
        <p:txBody>
          <a:bodyPr/>
          <a:lstStyle/>
          <a:p>
            <a:fld id="{6B556CE9-838E-4F7B-97ED-B55258AFBF15}" type="datetimeFigureOut">
              <a:rPr lang="en-US" smtClean="0"/>
              <a:t>8/5/2018</a:t>
            </a:fld>
            <a:endParaRPr lang="en-US"/>
          </a:p>
        </p:txBody>
      </p:sp>
      <p:sp>
        <p:nvSpPr>
          <p:cNvPr id="3" name="Footer Placeholder 2">
            <a:extLst>
              <a:ext uri="{FF2B5EF4-FFF2-40B4-BE49-F238E27FC236}">
                <a16:creationId xmlns:a16="http://schemas.microsoft.com/office/drawing/2014/main" id="{316C99A9-0005-4367-8045-2999055DF5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D51094-8B02-4241-BF7F-B437DDD76D4C}"/>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427257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FE7-0FF3-4E05-ABED-F5F1E82D4C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E5C4B8-9EC3-4CFE-95B7-791F5B3E0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C4DD55-8A5B-46B1-8BAC-DC350D7F6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0C50E2-5094-4A3A-853C-C421829E6A29}"/>
              </a:ext>
            </a:extLst>
          </p:cNvPr>
          <p:cNvSpPr>
            <a:spLocks noGrp="1"/>
          </p:cNvSpPr>
          <p:nvPr>
            <p:ph type="dt" sz="half" idx="10"/>
          </p:nvPr>
        </p:nvSpPr>
        <p:spPr/>
        <p:txBody>
          <a:bodyPr/>
          <a:lstStyle/>
          <a:p>
            <a:fld id="{6B556CE9-838E-4F7B-97ED-B55258AFBF15}" type="datetimeFigureOut">
              <a:rPr lang="en-US" smtClean="0"/>
              <a:t>8/5/2018</a:t>
            </a:fld>
            <a:endParaRPr lang="en-US"/>
          </a:p>
        </p:txBody>
      </p:sp>
      <p:sp>
        <p:nvSpPr>
          <p:cNvPr id="6" name="Footer Placeholder 5">
            <a:extLst>
              <a:ext uri="{FF2B5EF4-FFF2-40B4-BE49-F238E27FC236}">
                <a16:creationId xmlns:a16="http://schemas.microsoft.com/office/drawing/2014/main" id="{4B87A063-A1E1-4D3D-9EF8-5BA668729F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B0F82F-EB1E-42DA-AFFD-6C6AEC009A2B}"/>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1801071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8A17-6800-4DB3-9E58-0B3C6DEF62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07A7B5-594D-4D8D-A66C-7338A48E7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EA2117-A17F-4584-8FE5-533EAB6FB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048765-A005-4FE5-B207-FD07A7F16216}"/>
              </a:ext>
            </a:extLst>
          </p:cNvPr>
          <p:cNvSpPr>
            <a:spLocks noGrp="1"/>
          </p:cNvSpPr>
          <p:nvPr>
            <p:ph type="dt" sz="half" idx="10"/>
          </p:nvPr>
        </p:nvSpPr>
        <p:spPr/>
        <p:txBody>
          <a:bodyPr/>
          <a:lstStyle/>
          <a:p>
            <a:fld id="{6B556CE9-838E-4F7B-97ED-B55258AFBF15}" type="datetimeFigureOut">
              <a:rPr lang="en-US" smtClean="0"/>
              <a:t>8/5/2018</a:t>
            </a:fld>
            <a:endParaRPr lang="en-US"/>
          </a:p>
        </p:txBody>
      </p:sp>
      <p:sp>
        <p:nvSpPr>
          <p:cNvPr id="6" name="Footer Placeholder 5">
            <a:extLst>
              <a:ext uri="{FF2B5EF4-FFF2-40B4-BE49-F238E27FC236}">
                <a16:creationId xmlns:a16="http://schemas.microsoft.com/office/drawing/2014/main" id="{EB48174D-B980-44A9-8608-4DEA8D40C3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747FDA-2F09-45DA-8135-D2B5F8E2EFB9}"/>
              </a:ext>
            </a:extLst>
          </p:cNvPr>
          <p:cNvSpPr>
            <a:spLocks noGrp="1"/>
          </p:cNvSpPr>
          <p:nvPr>
            <p:ph type="sldNum" sz="quarter" idx="12"/>
          </p:nvPr>
        </p:nvSpPr>
        <p:spPr/>
        <p:txBody>
          <a:bodyPr/>
          <a:lstStyle/>
          <a:p>
            <a:fld id="{6F4B03F0-1E49-448F-A7EB-ECE694AA1D9E}" type="slidenum">
              <a:rPr lang="en-US" smtClean="0"/>
              <a:t>‹#›</a:t>
            </a:fld>
            <a:endParaRPr lang="en-US"/>
          </a:p>
        </p:txBody>
      </p:sp>
    </p:spTree>
    <p:extLst>
      <p:ext uri="{BB962C8B-B14F-4D97-AF65-F5344CB8AC3E}">
        <p14:creationId xmlns:p14="http://schemas.microsoft.com/office/powerpoint/2010/main" val="816462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D9CC8C-2A80-44BA-9CD0-B2ACCA8E4C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46242A-3355-4E47-8C77-75D3F1C94B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07D12-125E-4556-8527-14C547D55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556CE9-838E-4F7B-97ED-B55258AFBF15}" type="datetimeFigureOut">
              <a:rPr lang="en-US" smtClean="0"/>
              <a:t>8/5/2018</a:t>
            </a:fld>
            <a:endParaRPr lang="en-US"/>
          </a:p>
        </p:txBody>
      </p:sp>
      <p:sp>
        <p:nvSpPr>
          <p:cNvPr id="5" name="Footer Placeholder 4">
            <a:extLst>
              <a:ext uri="{FF2B5EF4-FFF2-40B4-BE49-F238E27FC236}">
                <a16:creationId xmlns:a16="http://schemas.microsoft.com/office/drawing/2014/main" id="{7AF8B764-2C84-4C25-8C44-4B2AE5D47C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204860-0CE8-45C0-A257-BC23E19B8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B03F0-1E49-448F-A7EB-ECE694AA1D9E}" type="slidenum">
              <a:rPr lang="en-US" smtClean="0"/>
              <a:t>‹#›</a:t>
            </a:fld>
            <a:endParaRPr lang="en-US"/>
          </a:p>
        </p:txBody>
      </p:sp>
    </p:spTree>
    <p:extLst>
      <p:ext uri="{BB962C8B-B14F-4D97-AF65-F5344CB8AC3E}">
        <p14:creationId xmlns:p14="http://schemas.microsoft.com/office/powerpoint/2010/main" val="85230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bdelahoussaye/CaseStudy2"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34B48-0969-4EB9-A4D8-F52B826E1372}"/>
              </a:ext>
            </a:extLst>
          </p:cNvPr>
          <p:cNvSpPr>
            <a:spLocks noGrp="1"/>
          </p:cNvSpPr>
          <p:nvPr>
            <p:ph type="ctrTitle"/>
          </p:nvPr>
        </p:nvSpPr>
        <p:spPr/>
        <p:txBody>
          <a:bodyPr>
            <a:normAutofit/>
          </a:bodyPr>
          <a:lstStyle/>
          <a:p>
            <a:r>
              <a:rPr lang="en-US" dirty="0" err="1"/>
              <a:t>DDSAnalytics</a:t>
            </a:r>
            <a:br>
              <a:rPr lang="en-US" dirty="0"/>
            </a:br>
            <a:r>
              <a:rPr lang="en-US" dirty="0"/>
              <a:t>“Why Did You Quit?”</a:t>
            </a:r>
          </a:p>
        </p:txBody>
      </p:sp>
      <p:sp>
        <p:nvSpPr>
          <p:cNvPr id="3" name="Subtitle 2">
            <a:extLst>
              <a:ext uri="{FF2B5EF4-FFF2-40B4-BE49-F238E27FC236}">
                <a16:creationId xmlns:a16="http://schemas.microsoft.com/office/drawing/2014/main" id="{6FE504C0-CB00-4A26-99F2-7F17BBD7DA57}"/>
              </a:ext>
            </a:extLst>
          </p:cNvPr>
          <p:cNvSpPr>
            <a:spLocks noGrp="1"/>
          </p:cNvSpPr>
          <p:nvPr>
            <p:ph type="subTitle" idx="1"/>
          </p:nvPr>
        </p:nvSpPr>
        <p:spPr/>
        <p:txBody>
          <a:bodyPr>
            <a:normAutofit lnSpcReduction="10000"/>
          </a:bodyPr>
          <a:lstStyle/>
          <a:p>
            <a:endParaRPr lang="en-US" dirty="0"/>
          </a:p>
          <a:p>
            <a:r>
              <a:rPr lang="en-US" dirty="0"/>
              <a:t>By </a:t>
            </a:r>
          </a:p>
          <a:p>
            <a:r>
              <a:rPr lang="en-US" dirty="0"/>
              <a:t>Team Variance</a:t>
            </a:r>
          </a:p>
          <a:p>
            <a:r>
              <a:rPr lang="en-US" dirty="0">
                <a:hlinkClick r:id="rId2"/>
              </a:rPr>
              <a:t>https://github.com/bdelahoussaye/CaseStudy2</a:t>
            </a:r>
            <a:endParaRPr lang="en-US" dirty="0"/>
          </a:p>
          <a:p>
            <a:endParaRPr lang="en-US" dirty="0"/>
          </a:p>
        </p:txBody>
      </p:sp>
    </p:spTree>
    <p:extLst>
      <p:ext uri="{BB962C8B-B14F-4D97-AF65-F5344CB8AC3E}">
        <p14:creationId xmlns:p14="http://schemas.microsoft.com/office/powerpoint/2010/main" val="517436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a:bodyPr>
          <a:lstStyle/>
          <a:p>
            <a:pPr marL="514350" indent="-514350">
              <a:buAutoNum type="arabicPeriod"/>
            </a:pPr>
            <a:r>
              <a:rPr lang="en-US" dirty="0"/>
              <a:t>Deeper Analysis</a:t>
            </a:r>
          </a:p>
          <a:p>
            <a:pPr marL="800100" lvl="1" indent="-342900">
              <a:buAutoNum type="alphaLcPeriod"/>
            </a:pPr>
            <a:r>
              <a:rPr lang="en-US" sz="1700" dirty="0"/>
              <a:t>First, ran summary stats where the attrition variable was filtered.  Mean and Median results (where applicable) were observed and all comparisons were between “Yes” vs. “No or Total” [Note “No or Total” results were generally not discernable].  </a:t>
            </a:r>
          </a:p>
          <a:p>
            <a:pPr marL="1314450" lvl="2" indent="-400050">
              <a:buFont typeface="+mj-lt"/>
              <a:buAutoNum type="romanLcPeriod"/>
            </a:pPr>
            <a:r>
              <a:rPr lang="en-US" sz="1400" dirty="0"/>
              <a:t>The </a:t>
            </a:r>
            <a:r>
              <a:rPr lang="en-US" sz="1400" b="1" dirty="0"/>
              <a:t>average</a:t>
            </a:r>
            <a:r>
              <a:rPr lang="en-US" sz="1400" dirty="0"/>
              <a:t> or </a:t>
            </a:r>
            <a:r>
              <a:rPr lang="en-US" sz="1400" b="1" dirty="0"/>
              <a:t>median age </a:t>
            </a:r>
            <a:r>
              <a:rPr lang="en-US" sz="1400" dirty="0"/>
              <a:t>was approximately </a:t>
            </a:r>
            <a:r>
              <a:rPr lang="en-US" sz="1400" b="1" dirty="0"/>
              <a:t>10% lower</a:t>
            </a:r>
            <a:r>
              <a:rPr lang="en-US" sz="1400" dirty="0"/>
              <a:t>.</a:t>
            </a:r>
          </a:p>
          <a:p>
            <a:pPr marL="1314450" lvl="2" indent="-400050">
              <a:buFont typeface="+mj-lt"/>
              <a:buAutoNum type="romanLcPeriod"/>
            </a:pPr>
            <a:r>
              <a:rPr lang="en-US" sz="1400" dirty="0"/>
              <a:t>The </a:t>
            </a:r>
            <a:r>
              <a:rPr lang="en-US" sz="1400" b="1" dirty="0"/>
              <a:t>distance from home </a:t>
            </a:r>
            <a:r>
              <a:rPr lang="en-US" sz="1400" dirty="0"/>
              <a:t>was on average </a:t>
            </a:r>
            <a:r>
              <a:rPr lang="en-US" sz="1400" b="1" dirty="0"/>
              <a:t>15% greater</a:t>
            </a:r>
            <a:r>
              <a:rPr lang="en-US" sz="1400" dirty="0"/>
              <a:t>; with a </a:t>
            </a:r>
            <a:r>
              <a:rPr lang="en-US" sz="1400" b="1" dirty="0"/>
              <a:t>median of 30% greater </a:t>
            </a:r>
            <a:r>
              <a:rPr lang="en-US" sz="1400" dirty="0"/>
              <a:t>(implying that there was a skew of individuals that may have left because they lived a great distance from work).</a:t>
            </a:r>
          </a:p>
          <a:p>
            <a:pPr marL="1314450" lvl="2" indent="-400050">
              <a:buFont typeface="+mj-lt"/>
              <a:buAutoNum type="romanLcPeriod"/>
            </a:pPr>
            <a:r>
              <a:rPr lang="en-US" sz="1400" i="1" dirty="0"/>
              <a:t>The average </a:t>
            </a:r>
            <a:r>
              <a:rPr lang="en-US" sz="1400" b="1" i="1" dirty="0"/>
              <a:t>Environment Satisfaction </a:t>
            </a:r>
            <a:r>
              <a:rPr lang="en-US" sz="1400" i="1" dirty="0"/>
              <a:t>score was approximately </a:t>
            </a:r>
            <a:r>
              <a:rPr lang="en-US" sz="1400" b="1" i="1" dirty="0"/>
              <a:t>10% lower</a:t>
            </a:r>
            <a:r>
              <a:rPr lang="en-US" sz="1400" i="1" dirty="0"/>
              <a:t>.  There was no discernable change in median implying that there were extreme results (in terms of a low score).</a:t>
            </a:r>
          </a:p>
          <a:p>
            <a:pPr marL="1314450" lvl="2" indent="-400050">
              <a:buFont typeface="+mj-lt"/>
              <a:buAutoNum type="romanLcPeriod"/>
            </a:pPr>
            <a:r>
              <a:rPr lang="en-US" sz="1400" dirty="0"/>
              <a:t>The median </a:t>
            </a:r>
            <a:r>
              <a:rPr lang="en-US" sz="1400" b="1" dirty="0"/>
              <a:t>Job Level </a:t>
            </a:r>
            <a:r>
              <a:rPr lang="en-US" sz="1400" dirty="0"/>
              <a:t>was </a:t>
            </a:r>
            <a:r>
              <a:rPr lang="en-US" sz="1400" b="1" dirty="0"/>
              <a:t>half</a:t>
            </a:r>
            <a:r>
              <a:rPr lang="en-US" sz="1400" dirty="0"/>
              <a:t> of that for the overall sample implying the employees were “lower on the totem pole”.  The </a:t>
            </a:r>
            <a:r>
              <a:rPr lang="en-US" sz="1400" b="1" dirty="0"/>
              <a:t>average decrease was only 21% </a:t>
            </a:r>
            <a:r>
              <a:rPr lang="en-US" sz="1400" dirty="0"/>
              <a:t>which implies that there were a handful of exits by senior level employees (but the majority seemed to be more junior).</a:t>
            </a:r>
          </a:p>
          <a:p>
            <a:pPr marL="1314450" lvl="2" indent="-400050">
              <a:buFont typeface="+mj-lt"/>
              <a:buAutoNum type="romanLcPeriod"/>
            </a:pPr>
            <a:r>
              <a:rPr lang="en-US" sz="1400" i="1" dirty="0"/>
              <a:t>The </a:t>
            </a:r>
            <a:r>
              <a:rPr lang="en-US" sz="1400" b="1" i="1" dirty="0"/>
              <a:t>average monthly income </a:t>
            </a:r>
            <a:r>
              <a:rPr lang="en-US" sz="1400" i="1" dirty="0"/>
              <a:t>was </a:t>
            </a:r>
            <a:r>
              <a:rPr lang="en-US" sz="1400" b="1" i="1" dirty="0"/>
              <a:t>25% less</a:t>
            </a:r>
            <a:r>
              <a:rPr lang="en-US" sz="1400" i="1" dirty="0"/>
              <a:t>, with a </a:t>
            </a:r>
            <a:r>
              <a:rPr lang="en-US" sz="1400" b="1" i="1" dirty="0"/>
              <a:t>median of 35% less</a:t>
            </a:r>
            <a:r>
              <a:rPr lang="en-US" sz="1400" i="1" dirty="0"/>
              <a:t>.  This would further imply that the majority of exits were junior level employees.  Cannot determine is if pay was the driving force (i.e., did people leave for more money)</a:t>
            </a:r>
          </a:p>
          <a:p>
            <a:pPr marL="1314450" lvl="2" indent="-400050">
              <a:buFont typeface="+mj-lt"/>
              <a:buAutoNum type="romanLcPeriod"/>
            </a:pPr>
            <a:r>
              <a:rPr lang="en-US" sz="1400" dirty="0"/>
              <a:t>The </a:t>
            </a:r>
            <a:r>
              <a:rPr lang="en-US" sz="1400" b="1" dirty="0"/>
              <a:t>median number of companies worked was 1</a:t>
            </a:r>
            <a:r>
              <a:rPr lang="en-US" sz="1400" dirty="0"/>
              <a:t>, which is </a:t>
            </a:r>
            <a:r>
              <a:rPr lang="en-US" sz="1400" b="1" dirty="0"/>
              <a:t>half</a:t>
            </a:r>
            <a:r>
              <a:rPr lang="en-US" sz="1400" dirty="0"/>
              <a:t> of that for the overall sample.  However, the </a:t>
            </a:r>
            <a:r>
              <a:rPr lang="en-US" sz="1400" b="1" dirty="0"/>
              <a:t>average</a:t>
            </a:r>
            <a:r>
              <a:rPr lang="en-US" sz="1400" dirty="0"/>
              <a:t> number of companies worked was actually </a:t>
            </a:r>
            <a:r>
              <a:rPr lang="en-US" sz="1400" b="1" dirty="0"/>
              <a:t>10% greater </a:t>
            </a:r>
            <a:r>
              <a:rPr lang="en-US" sz="1400" dirty="0"/>
              <a:t>than the overall sample.  The implication is that the majority of employees that left had only worked at this company.  </a:t>
            </a:r>
          </a:p>
          <a:p>
            <a:pPr marL="1314450" lvl="2" indent="-400050">
              <a:buFont typeface="+mj-lt"/>
              <a:buAutoNum type="romanLcPeriod"/>
            </a:pPr>
            <a:r>
              <a:rPr lang="en-US" sz="1400" i="1" dirty="0"/>
              <a:t>The </a:t>
            </a:r>
            <a:r>
              <a:rPr lang="en-US" sz="1400" b="1" i="1" dirty="0"/>
              <a:t>total working years was on average 27% less</a:t>
            </a:r>
            <a:r>
              <a:rPr lang="en-US" sz="1400" i="1" dirty="0"/>
              <a:t>, and the </a:t>
            </a:r>
            <a:r>
              <a:rPr lang="en-US" sz="1400" b="1" i="1" dirty="0"/>
              <a:t>average years at the company was 27% less </a:t>
            </a:r>
            <a:r>
              <a:rPr lang="en-US" sz="1400" i="1" dirty="0"/>
              <a:t>as well.  Additionally, the </a:t>
            </a:r>
            <a:r>
              <a:rPr lang="en-US" sz="1400" b="1" i="1" dirty="0"/>
              <a:t>median number of years </a:t>
            </a:r>
            <a:r>
              <a:rPr lang="en-US" sz="1400" i="1" dirty="0"/>
              <a:t>at the company was </a:t>
            </a:r>
            <a:r>
              <a:rPr lang="en-US" sz="1400" b="1" i="1" dirty="0"/>
              <a:t>40% less</a:t>
            </a:r>
            <a:r>
              <a:rPr lang="en-US" sz="1400" i="1" dirty="0"/>
              <a:t>, and the </a:t>
            </a:r>
            <a:r>
              <a:rPr lang="en-US" sz="1400" b="1" i="1" dirty="0"/>
              <a:t>median total working years was 30% less</a:t>
            </a:r>
            <a:r>
              <a:rPr lang="en-US" sz="1400" i="1" dirty="0"/>
              <a:t>.  This implies further support as to the level and experience of the employees that left (being lower).</a:t>
            </a:r>
          </a:p>
          <a:p>
            <a:pPr marL="1257300" lvl="2" indent="-342900">
              <a:buAutoNum type="romanLcPeriod"/>
            </a:pPr>
            <a:endParaRPr lang="en-US" sz="900" dirty="0"/>
          </a:p>
          <a:p>
            <a:pPr marL="1257300" lvl="2" indent="-342900">
              <a:buAutoNum type="romanLcPeriod"/>
            </a:pPr>
            <a:endParaRPr lang="en-US" sz="900" dirty="0"/>
          </a:p>
          <a:p>
            <a:pPr marL="0" indent="0">
              <a:buNone/>
            </a:pPr>
            <a:endParaRPr lang="en-US" dirty="0"/>
          </a:p>
          <a:p>
            <a:pPr marL="457200" lvl="1" indent="0">
              <a:buNone/>
            </a:pPr>
            <a:endParaRPr lang="en-US" dirty="0"/>
          </a:p>
        </p:txBody>
      </p:sp>
      <p:sp>
        <p:nvSpPr>
          <p:cNvPr id="4" name="TextBox 3">
            <a:extLst>
              <a:ext uri="{FF2B5EF4-FFF2-40B4-BE49-F238E27FC236}">
                <a16:creationId xmlns:a16="http://schemas.microsoft.com/office/drawing/2014/main" id="{5E24F2C6-4AB7-4C68-A367-5BFB430F227B}"/>
              </a:ext>
            </a:extLst>
          </p:cNvPr>
          <p:cNvSpPr txBox="1"/>
          <p:nvPr/>
        </p:nvSpPr>
        <p:spPr>
          <a:xfrm>
            <a:off x="745067" y="6129868"/>
            <a:ext cx="10780889" cy="646331"/>
          </a:xfrm>
          <a:prstGeom prst="rect">
            <a:avLst/>
          </a:prstGeom>
          <a:noFill/>
        </p:spPr>
        <p:txBody>
          <a:bodyPr wrap="square" rtlCol="0">
            <a:spAutoFit/>
          </a:bodyPr>
          <a:lstStyle/>
          <a:p>
            <a:r>
              <a:rPr lang="en-US" dirty="0">
                <a:solidFill>
                  <a:srgbClr val="FF0000"/>
                </a:solidFill>
              </a:rPr>
              <a:t>Take-Aways:  Given the above results, it makes sense to break the attrition group (“Yes”) into sub-groups to understand if there are different factors leading to those that leave based on seniority. </a:t>
            </a:r>
          </a:p>
        </p:txBody>
      </p:sp>
    </p:spTree>
    <p:extLst>
      <p:ext uri="{BB962C8B-B14F-4D97-AF65-F5344CB8AC3E}">
        <p14:creationId xmlns:p14="http://schemas.microsoft.com/office/powerpoint/2010/main" val="3932146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a:bodyPr>
          <a:lstStyle/>
          <a:p>
            <a:pPr marL="514350" indent="-514350">
              <a:buAutoNum type="arabicPeriod"/>
            </a:pPr>
            <a:r>
              <a:rPr lang="en-US" dirty="0"/>
              <a:t>Deeper Analysis</a:t>
            </a:r>
          </a:p>
          <a:p>
            <a:pPr marL="457200" lvl="1" indent="0">
              <a:buNone/>
            </a:pPr>
            <a:r>
              <a:rPr lang="en-US" sz="1700" dirty="0"/>
              <a:t>b. After separating the “Yes” attrition group based on working years (total sample median is approximately 11 years, so that was the separator), we observed the following:</a:t>
            </a:r>
          </a:p>
          <a:p>
            <a:pPr marL="1314450" lvl="2" indent="-400050">
              <a:buFont typeface="+mj-lt"/>
              <a:buAutoNum type="romanLcPeriod"/>
            </a:pPr>
            <a:r>
              <a:rPr lang="en-US" sz="1400" dirty="0"/>
              <a:t>Variables such as age, job level, monthly income, total working years and years at company were already controlled for in filtering at 11 years, so differences in the results was already taken into account.</a:t>
            </a:r>
          </a:p>
          <a:p>
            <a:pPr marL="1314450" lvl="2" indent="-400050">
              <a:buFont typeface="+mj-lt"/>
              <a:buAutoNum type="romanLcPeriod"/>
            </a:pPr>
            <a:r>
              <a:rPr lang="en-US" sz="1400" dirty="0"/>
              <a:t>We do observe, however, that the number of companies worked has a median of approximately one (which is about half of the total sample) whether the group has more or less than 11 years of experience.  On the other hand, both sub-groups show an average of companies worked greater than overall sample.  This indicates that for handful of the employees, they may be characterized as ‘serial job hoppers’ where the large majority of employees have worked at very few locations.  It is important to note, this may not be a variable considered for predicting whether an employee leaves because there may be a large number of employees that did not leave (even with similar results in number of companies worked).</a:t>
            </a:r>
          </a:p>
          <a:p>
            <a:pPr marL="1314450" lvl="2" indent="-400050">
              <a:buFont typeface="+mj-lt"/>
              <a:buAutoNum type="romanLcPeriod"/>
            </a:pPr>
            <a:r>
              <a:rPr lang="en-US" sz="1400" dirty="0"/>
              <a:t>Another interesting variable is distance from home.  The more senior sub-population exhibited results similar to the sample which would indicate that distance/commuting did not factor into their decision.  Of course, the implies that the Junior sub-group did in fact live further than the greater population.  </a:t>
            </a:r>
          </a:p>
          <a:p>
            <a:pPr marL="1314450" lvl="2" indent="-400050">
              <a:buFont typeface="+mj-lt"/>
              <a:buAutoNum type="romanLcPeriod"/>
            </a:pPr>
            <a:r>
              <a:rPr lang="en-US" sz="1400" dirty="0"/>
              <a:t>The final interesting observation from the sub-groups was the Environment Satisfaction score.  The Junior group exhibited a median result similar to the larger group, with a average result slightly lower (similar to the overall “Yes” group).  This implies that there were a handful of low scores by the Junior group but the larger number of observations aligned with the overall group.  But for the Senior sub-group, the average score and the median score were much lower than the overall group.</a:t>
            </a:r>
          </a:p>
          <a:p>
            <a:pPr marL="1257300" lvl="2" indent="-342900">
              <a:buAutoNum type="romanLcPeriod"/>
            </a:pPr>
            <a:endParaRPr lang="en-US" sz="900" dirty="0"/>
          </a:p>
          <a:p>
            <a:pPr marL="1257300" lvl="2" indent="-342900">
              <a:buAutoNum type="romanLcPeriod"/>
            </a:pPr>
            <a:endParaRPr lang="en-US" sz="900" dirty="0"/>
          </a:p>
          <a:p>
            <a:pPr marL="0" indent="0">
              <a:buNone/>
            </a:pPr>
            <a:endParaRPr lang="en-US" dirty="0"/>
          </a:p>
          <a:p>
            <a:pPr marL="457200" lvl="1" indent="0">
              <a:buNone/>
            </a:pPr>
            <a:endParaRPr lang="en-US" dirty="0"/>
          </a:p>
        </p:txBody>
      </p:sp>
      <p:sp>
        <p:nvSpPr>
          <p:cNvPr id="4" name="TextBox 3">
            <a:extLst>
              <a:ext uri="{FF2B5EF4-FFF2-40B4-BE49-F238E27FC236}">
                <a16:creationId xmlns:a16="http://schemas.microsoft.com/office/drawing/2014/main" id="{A5A3DC43-45DF-4B72-BBC8-0A03FEF1B6E3}"/>
              </a:ext>
            </a:extLst>
          </p:cNvPr>
          <p:cNvSpPr txBox="1"/>
          <p:nvPr/>
        </p:nvSpPr>
        <p:spPr>
          <a:xfrm>
            <a:off x="838200" y="5846544"/>
            <a:ext cx="10780889" cy="923330"/>
          </a:xfrm>
          <a:prstGeom prst="rect">
            <a:avLst/>
          </a:prstGeom>
          <a:noFill/>
        </p:spPr>
        <p:txBody>
          <a:bodyPr wrap="square" rtlCol="0">
            <a:spAutoFit/>
          </a:bodyPr>
          <a:lstStyle/>
          <a:p>
            <a:r>
              <a:rPr lang="en-US" dirty="0">
                <a:solidFill>
                  <a:srgbClr val="FF0000"/>
                </a:solidFill>
              </a:rPr>
              <a:t>Take-Aways:  Given the variables considered, the Environment Satisfaction score appeared to be meaningful factor for those with more experience.   Overall, pay may play a very big role, but that may be due to experience as opposed to those leaving getting paid less.</a:t>
            </a:r>
          </a:p>
        </p:txBody>
      </p:sp>
    </p:spTree>
    <p:extLst>
      <p:ext uri="{BB962C8B-B14F-4D97-AF65-F5344CB8AC3E}">
        <p14:creationId xmlns:p14="http://schemas.microsoft.com/office/powerpoint/2010/main" val="98581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a:bodyPr>
          <a:lstStyle/>
          <a:p>
            <a:pPr marL="514350" indent="-514350">
              <a:buAutoNum type="arabicPeriod"/>
            </a:pPr>
            <a:r>
              <a:rPr lang="en-US" dirty="0"/>
              <a:t>Deeper Analysis</a:t>
            </a:r>
          </a:p>
          <a:p>
            <a:pPr marL="457200" lvl="1" indent="0">
              <a:buNone/>
            </a:pPr>
            <a:r>
              <a:rPr lang="en-US" sz="1700" dirty="0"/>
              <a:t>c. Further analyzed the data to focus on gender as well as job role. </a:t>
            </a:r>
          </a:p>
          <a:p>
            <a:pPr marL="1314450" lvl="2" indent="-400050">
              <a:buFont typeface="+mj-lt"/>
              <a:buAutoNum type="romanLcPeriod"/>
            </a:pPr>
            <a:r>
              <a:rPr lang="en-US" sz="1400" dirty="0"/>
              <a:t>After observing counts of the broader sample as well as the “Yes” group, we can compare and contrast the perceived role of gender as well as job roles.</a:t>
            </a:r>
          </a:p>
          <a:p>
            <a:pPr marL="1314450" lvl="2" indent="-400050">
              <a:buFont typeface="+mj-lt"/>
              <a:buAutoNum type="romanLcPeriod"/>
            </a:pPr>
            <a:r>
              <a:rPr lang="en-US" sz="1400" dirty="0"/>
              <a:t>For the broader sample, women count at 588 out of 1470, and for the “Yes” group women count at 87 out of 237.  So while it appears that a high overall level that women may have may leave, the difference is generally not significant.</a:t>
            </a:r>
          </a:p>
          <a:p>
            <a:pPr marL="1314450" lvl="2" indent="-400050">
              <a:buFont typeface="+mj-lt"/>
              <a:buAutoNum type="romanLcPeriod"/>
            </a:pPr>
            <a:r>
              <a:rPr lang="en-US" sz="1400" dirty="0"/>
              <a:t>For job roles, we observe that laboratory technicians account for the largest number of job roles that leave, followed by sales executives, research scientists, and then sales representatives.  Where for the larger population, the larger job groups are sales executives, research scientists, laboratory technicians, and then manufacturing directors in order.  What does this indicate?</a:t>
            </a:r>
          </a:p>
          <a:p>
            <a:pPr marL="1771650" lvl="3" indent="-400050">
              <a:buFont typeface="+mj-lt"/>
              <a:buAutoNum type="romanLcPeriod"/>
            </a:pPr>
            <a:r>
              <a:rPr lang="en-US" sz="1200" dirty="0"/>
              <a:t>Being a sales representative is an important factor in attrition.  Out of 83 people in the sample, 33 left.  </a:t>
            </a:r>
          </a:p>
          <a:p>
            <a:pPr marL="1771650" lvl="3" indent="-400050">
              <a:buFont typeface="+mj-lt"/>
              <a:buAutoNum type="romanLcPeriod"/>
            </a:pPr>
            <a:r>
              <a:rPr lang="en-US" sz="1200" dirty="0"/>
              <a:t>Laboratory technicians are plentiful and they have left in large numbers.   This is due to perhaps seeking advancement outside of the company (to a role beyond technician). </a:t>
            </a:r>
          </a:p>
          <a:p>
            <a:pPr marL="1771650" lvl="3" indent="-400050">
              <a:buFont typeface="+mj-lt"/>
              <a:buAutoNum type="romanLcPeriod"/>
            </a:pPr>
            <a:r>
              <a:rPr lang="en-US" sz="1200" dirty="0"/>
              <a:t>Sales executives and research scientists are, obviously, highly sought after roles, but this doesn’t imply people in those roles would not leave (perhaps because they are also in high demand in the market).</a:t>
            </a:r>
          </a:p>
          <a:p>
            <a:pPr marL="1257300" lvl="2" indent="-342900">
              <a:buAutoNum type="romanLcPeriod"/>
            </a:pPr>
            <a:endParaRPr lang="en-US" sz="900" dirty="0"/>
          </a:p>
          <a:p>
            <a:pPr marL="1257300" lvl="2" indent="-342900">
              <a:buAutoNum type="romanLcPeriod"/>
            </a:pPr>
            <a:endParaRPr lang="en-US" sz="900" dirty="0"/>
          </a:p>
          <a:p>
            <a:pPr marL="0" indent="0">
              <a:buNone/>
            </a:pPr>
            <a:endParaRPr lang="en-US" dirty="0"/>
          </a:p>
          <a:p>
            <a:pPr marL="457200" lvl="1" indent="0">
              <a:buNone/>
            </a:pPr>
            <a:endParaRPr lang="en-US" dirty="0"/>
          </a:p>
        </p:txBody>
      </p:sp>
      <p:sp>
        <p:nvSpPr>
          <p:cNvPr id="4" name="TextBox 3">
            <a:extLst>
              <a:ext uri="{FF2B5EF4-FFF2-40B4-BE49-F238E27FC236}">
                <a16:creationId xmlns:a16="http://schemas.microsoft.com/office/drawing/2014/main" id="{A5A3DC43-45DF-4B72-BBC8-0A03FEF1B6E3}"/>
              </a:ext>
            </a:extLst>
          </p:cNvPr>
          <p:cNvSpPr txBox="1"/>
          <p:nvPr/>
        </p:nvSpPr>
        <p:spPr>
          <a:xfrm>
            <a:off x="838200" y="4867041"/>
            <a:ext cx="10780889" cy="646331"/>
          </a:xfrm>
          <a:prstGeom prst="rect">
            <a:avLst/>
          </a:prstGeom>
          <a:noFill/>
        </p:spPr>
        <p:txBody>
          <a:bodyPr wrap="square" rtlCol="0">
            <a:spAutoFit/>
          </a:bodyPr>
          <a:lstStyle/>
          <a:p>
            <a:r>
              <a:rPr lang="en-US" dirty="0">
                <a:solidFill>
                  <a:srgbClr val="FF0000"/>
                </a:solidFill>
              </a:rPr>
              <a:t>Take-Aways:  The sales representatives are likely going to leave and anything with “scientist” or “executive” is probably in high demand outside the company.  For lab technicians, further analysis would likely be required.</a:t>
            </a:r>
          </a:p>
        </p:txBody>
      </p:sp>
      <p:sp>
        <p:nvSpPr>
          <p:cNvPr id="5" name="TextBox 4">
            <a:extLst>
              <a:ext uri="{FF2B5EF4-FFF2-40B4-BE49-F238E27FC236}">
                <a16:creationId xmlns:a16="http://schemas.microsoft.com/office/drawing/2014/main" id="{F1350DEA-3DC0-456A-AAB7-25BA355CF654}"/>
              </a:ext>
            </a:extLst>
          </p:cNvPr>
          <p:cNvSpPr txBox="1"/>
          <p:nvPr/>
        </p:nvSpPr>
        <p:spPr>
          <a:xfrm>
            <a:off x="838199" y="5674197"/>
            <a:ext cx="10780889" cy="923330"/>
          </a:xfrm>
          <a:prstGeom prst="rect">
            <a:avLst/>
          </a:prstGeom>
          <a:noFill/>
        </p:spPr>
        <p:txBody>
          <a:bodyPr wrap="square" rtlCol="0">
            <a:spAutoFit/>
          </a:bodyPr>
          <a:lstStyle/>
          <a:p>
            <a:r>
              <a:rPr lang="en-US" dirty="0"/>
              <a:t>The following plots consider the relationship between income, age, and gender, as well as income, job role, and attrition.  We also observe environment satisfaction by pay and attrition, as well as job role, income, education level and attrition.  Lastly, we consider the role of satisfaction scores on attrition rates.  </a:t>
            </a:r>
          </a:p>
        </p:txBody>
      </p:sp>
    </p:spTree>
    <p:extLst>
      <p:ext uri="{BB962C8B-B14F-4D97-AF65-F5344CB8AC3E}">
        <p14:creationId xmlns:p14="http://schemas.microsoft.com/office/powerpoint/2010/main" val="63578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  Relationship between Age and Monthly Income by Gender</a:t>
            </a:r>
          </a:p>
        </p:txBody>
      </p:sp>
      <p:pic>
        <p:nvPicPr>
          <p:cNvPr id="9" name="Picture 8">
            <a:extLst>
              <a:ext uri="{FF2B5EF4-FFF2-40B4-BE49-F238E27FC236}">
                <a16:creationId xmlns:a16="http://schemas.microsoft.com/office/drawing/2014/main" id="{0CCC1D4C-2FA4-4253-8858-6ED27540454F}"/>
              </a:ext>
            </a:extLst>
          </p:cNvPr>
          <p:cNvPicPr>
            <a:picLocks noChangeAspect="1"/>
          </p:cNvPicPr>
          <p:nvPr/>
        </p:nvPicPr>
        <p:blipFill>
          <a:blip r:embed="rId2"/>
          <a:stretch>
            <a:fillRect/>
          </a:stretch>
        </p:blipFill>
        <p:spPr>
          <a:xfrm>
            <a:off x="2488400" y="1498673"/>
            <a:ext cx="7551711" cy="4205441"/>
          </a:xfrm>
          <a:prstGeom prst="rect">
            <a:avLst/>
          </a:prstGeom>
        </p:spPr>
      </p:pic>
      <p:sp>
        <p:nvSpPr>
          <p:cNvPr id="4" name="TextBox 3">
            <a:extLst>
              <a:ext uri="{FF2B5EF4-FFF2-40B4-BE49-F238E27FC236}">
                <a16:creationId xmlns:a16="http://schemas.microsoft.com/office/drawing/2014/main" id="{D57027B0-3887-4965-BAB9-FDBE2FE26452}"/>
              </a:ext>
            </a:extLst>
          </p:cNvPr>
          <p:cNvSpPr txBox="1"/>
          <p:nvPr/>
        </p:nvSpPr>
        <p:spPr>
          <a:xfrm>
            <a:off x="1197429" y="5846544"/>
            <a:ext cx="10780889" cy="646331"/>
          </a:xfrm>
          <a:prstGeom prst="rect">
            <a:avLst/>
          </a:prstGeom>
          <a:noFill/>
        </p:spPr>
        <p:txBody>
          <a:bodyPr wrap="square" rtlCol="0">
            <a:spAutoFit/>
          </a:bodyPr>
          <a:lstStyle/>
          <a:p>
            <a:r>
              <a:rPr lang="en-US" dirty="0">
                <a:solidFill>
                  <a:srgbClr val="FF0000"/>
                </a:solidFill>
              </a:rPr>
              <a:t>Take-Aways:  There are no meaningful insights here with respect to the variables considered except that there is significant variance in income across any given age.</a:t>
            </a:r>
          </a:p>
        </p:txBody>
      </p:sp>
    </p:spTree>
    <p:extLst>
      <p:ext uri="{BB962C8B-B14F-4D97-AF65-F5344CB8AC3E}">
        <p14:creationId xmlns:p14="http://schemas.microsoft.com/office/powerpoint/2010/main" val="1881540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  Relationship of Job Title to Monthly Pay by Gender</a:t>
            </a:r>
          </a:p>
        </p:txBody>
      </p:sp>
      <p:pic>
        <p:nvPicPr>
          <p:cNvPr id="3" name="Picture 2">
            <a:extLst>
              <a:ext uri="{FF2B5EF4-FFF2-40B4-BE49-F238E27FC236}">
                <a16:creationId xmlns:a16="http://schemas.microsoft.com/office/drawing/2014/main" id="{3CB08D18-88F6-4F5C-8961-AD569C2CE872}"/>
              </a:ext>
            </a:extLst>
          </p:cNvPr>
          <p:cNvPicPr>
            <a:picLocks noChangeAspect="1"/>
          </p:cNvPicPr>
          <p:nvPr/>
        </p:nvPicPr>
        <p:blipFill>
          <a:blip r:embed="rId2"/>
          <a:stretch>
            <a:fillRect/>
          </a:stretch>
        </p:blipFill>
        <p:spPr>
          <a:xfrm>
            <a:off x="1011936" y="1666314"/>
            <a:ext cx="9942576" cy="4343520"/>
          </a:xfrm>
          <a:prstGeom prst="rect">
            <a:avLst/>
          </a:prstGeom>
        </p:spPr>
      </p:pic>
      <p:sp>
        <p:nvSpPr>
          <p:cNvPr id="4" name="TextBox 3">
            <a:extLst>
              <a:ext uri="{FF2B5EF4-FFF2-40B4-BE49-F238E27FC236}">
                <a16:creationId xmlns:a16="http://schemas.microsoft.com/office/drawing/2014/main" id="{56F76920-8142-4832-892D-EA57F565EB91}"/>
              </a:ext>
            </a:extLst>
          </p:cNvPr>
          <p:cNvSpPr txBox="1"/>
          <p:nvPr/>
        </p:nvSpPr>
        <p:spPr>
          <a:xfrm>
            <a:off x="1197429" y="6009834"/>
            <a:ext cx="10780889" cy="369332"/>
          </a:xfrm>
          <a:prstGeom prst="rect">
            <a:avLst/>
          </a:prstGeom>
          <a:noFill/>
        </p:spPr>
        <p:txBody>
          <a:bodyPr wrap="square" rtlCol="0">
            <a:spAutoFit/>
          </a:bodyPr>
          <a:lstStyle/>
          <a:p>
            <a:r>
              <a:rPr lang="en-US" dirty="0">
                <a:solidFill>
                  <a:srgbClr val="FF0000"/>
                </a:solidFill>
              </a:rPr>
              <a:t>Take-Aways:  There are no meaningful insights here except that pay between men and women is relatively even.</a:t>
            </a:r>
          </a:p>
        </p:txBody>
      </p:sp>
    </p:spTree>
    <p:extLst>
      <p:ext uri="{BB962C8B-B14F-4D97-AF65-F5344CB8AC3E}">
        <p14:creationId xmlns:p14="http://schemas.microsoft.com/office/powerpoint/2010/main" val="3775328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  Relationship of Environment Satisfaction to Monthly Pay by Attrition</a:t>
            </a:r>
          </a:p>
        </p:txBody>
      </p:sp>
      <p:sp>
        <p:nvSpPr>
          <p:cNvPr id="4" name="TextBox 3">
            <a:extLst>
              <a:ext uri="{FF2B5EF4-FFF2-40B4-BE49-F238E27FC236}">
                <a16:creationId xmlns:a16="http://schemas.microsoft.com/office/drawing/2014/main" id="{22A6A5B4-F85E-4CF4-8086-3ED442C0D30B}"/>
              </a:ext>
            </a:extLst>
          </p:cNvPr>
          <p:cNvSpPr txBox="1"/>
          <p:nvPr/>
        </p:nvSpPr>
        <p:spPr>
          <a:xfrm>
            <a:off x="1045028" y="6271092"/>
            <a:ext cx="10780889" cy="369332"/>
          </a:xfrm>
          <a:prstGeom prst="rect">
            <a:avLst/>
          </a:prstGeom>
          <a:noFill/>
        </p:spPr>
        <p:txBody>
          <a:bodyPr wrap="square" rtlCol="0">
            <a:spAutoFit/>
          </a:bodyPr>
          <a:lstStyle/>
          <a:p>
            <a:r>
              <a:rPr lang="en-US" dirty="0">
                <a:solidFill>
                  <a:srgbClr val="FF0000"/>
                </a:solidFill>
              </a:rPr>
              <a:t>Take-Aways:  There are no meaningful insights here except that pay between men and women is relatively even.</a:t>
            </a:r>
          </a:p>
        </p:txBody>
      </p:sp>
      <p:pic>
        <p:nvPicPr>
          <p:cNvPr id="5" name="Picture 4">
            <a:extLst>
              <a:ext uri="{FF2B5EF4-FFF2-40B4-BE49-F238E27FC236}">
                <a16:creationId xmlns:a16="http://schemas.microsoft.com/office/drawing/2014/main" id="{2857DBC5-254B-4BA8-AA1E-5722F5750322}"/>
              </a:ext>
            </a:extLst>
          </p:cNvPr>
          <p:cNvPicPr>
            <a:picLocks noChangeAspect="1"/>
          </p:cNvPicPr>
          <p:nvPr/>
        </p:nvPicPr>
        <p:blipFill>
          <a:blip r:embed="rId2"/>
          <a:stretch>
            <a:fillRect/>
          </a:stretch>
        </p:blipFill>
        <p:spPr>
          <a:xfrm>
            <a:off x="2797628" y="1690688"/>
            <a:ext cx="6248401" cy="4548469"/>
          </a:xfrm>
          <a:prstGeom prst="rect">
            <a:avLst/>
          </a:prstGeom>
        </p:spPr>
      </p:pic>
    </p:spTree>
    <p:extLst>
      <p:ext uri="{BB962C8B-B14F-4D97-AF65-F5344CB8AC3E}">
        <p14:creationId xmlns:p14="http://schemas.microsoft.com/office/powerpoint/2010/main" val="2333001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  Relationship of Job Title to Monthly Pay by Attrition</a:t>
            </a:r>
          </a:p>
        </p:txBody>
      </p:sp>
      <p:pic>
        <p:nvPicPr>
          <p:cNvPr id="4" name="Picture 3">
            <a:extLst>
              <a:ext uri="{FF2B5EF4-FFF2-40B4-BE49-F238E27FC236}">
                <a16:creationId xmlns:a16="http://schemas.microsoft.com/office/drawing/2014/main" id="{3930D237-D1AD-4E7E-9487-BE5EADC4F1CC}"/>
              </a:ext>
            </a:extLst>
          </p:cNvPr>
          <p:cNvPicPr>
            <a:picLocks noChangeAspect="1"/>
          </p:cNvPicPr>
          <p:nvPr/>
        </p:nvPicPr>
        <p:blipFill>
          <a:blip r:embed="rId2"/>
          <a:stretch>
            <a:fillRect/>
          </a:stretch>
        </p:blipFill>
        <p:spPr>
          <a:xfrm>
            <a:off x="2133600" y="1712610"/>
            <a:ext cx="7848600" cy="4426934"/>
          </a:xfrm>
          <a:prstGeom prst="rect">
            <a:avLst/>
          </a:prstGeom>
        </p:spPr>
      </p:pic>
      <p:sp>
        <p:nvSpPr>
          <p:cNvPr id="5" name="TextBox 4">
            <a:extLst>
              <a:ext uri="{FF2B5EF4-FFF2-40B4-BE49-F238E27FC236}">
                <a16:creationId xmlns:a16="http://schemas.microsoft.com/office/drawing/2014/main" id="{A93463F9-F464-4D7E-9306-B6B1E300BADA}"/>
              </a:ext>
            </a:extLst>
          </p:cNvPr>
          <p:cNvSpPr txBox="1"/>
          <p:nvPr/>
        </p:nvSpPr>
        <p:spPr>
          <a:xfrm>
            <a:off x="1045028" y="6118688"/>
            <a:ext cx="10780889" cy="646331"/>
          </a:xfrm>
          <a:prstGeom prst="rect">
            <a:avLst/>
          </a:prstGeom>
          <a:noFill/>
        </p:spPr>
        <p:txBody>
          <a:bodyPr wrap="square" rtlCol="0">
            <a:spAutoFit/>
          </a:bodyPr>
          <a:lstStyle/>
          <a:p>
            <a:r>
              <a:rPr lang="en-US" dirty="0">
                <a:solidFill>
                  <a:srgbClr val="FF0000"/>
                </a:solidFill>
              </a:rPr>
              <a:t>Take-Aways:  For the roles with higher attrition, there seems to be real pay difference between those that stay and leave.</a:t>
            </a:r>
          </a:p>
        </p:txBody>
      </p:sp>
    </p:spTree>
    <p:extLst>
      <p:ext uri="{BB962C8B-B14F-4D97-AF65-F5344CB8AC3E}">
        <p14:creationId xmlns:p14="http://schemas.microsoft.com/office/powerpoint/2010/main" val="2874031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  Relationship of Job Title to Education by Monthly Pay (YES and Total)</a:t>
            </a:r>
          </a:p>
        </p:txBody>
      </p:sp>
      <p:pic>
        <p:nvPicPr>
          <p:cNvPr id="7" name="Picture 6">
            <a:extLst>
              <a:ext uri="{FF2B5EF4-FFF2-40B4-BE49-F238E27FC236}">
                <a16:creationId xmlns:a16="http://schemas.microsoft.com/office/drawing/2014/main" id="{A590EDE2-2C54-488C-8535-F2F0BF043BA5}"/>
              </a:ext>
            </a:extLst>
          </p:cNvPr>
          <p:cNvPicPr>
            <a:picLocks noChangeAspect="1"/>
          </p:cNvPicPr>
          <p:nvPr/>
        </p:nvPicPr>
        <p:blipFill>
          <a:blip r:embed="rId2"/>
          <a:stretch>
            <a:fillRect/>
          </a:stretch>
        </p:blipFill>
        <p:spPr>
          <a:xfrm>
            <a:off x="727530" y="1920109"/>
            <a:ext cx="5802000" cy="4223516"/>
          </a:xfrm>
          <a:prstGeom prst="rect">
            <a:avLst/>
          </a:prstGeom>
        </p:spPr>
      </p:pic>
      <p:pic>
        <p:nvPicPr>
          <p:cNvPr id="8" name="Picture 7">
            <a:extLst>
              <a:ext uri="{FF2B5EF4-FFF2-40B4-BE49-F238E27FC236}">
                <a16:creationId xmlns:a16="http://schemas.microsoft.com/office/drawing/2014/main" id="{9B7341E1-839C-46B3-9842-CCC2BB3F5263}"/>
              </a:ext>
            </a:extLst>
          </p:cNvPr>
          <p:cNvPicPr>
            <a:picLocks noChangeAspect="1"/>
          </p:cNvPicPr>
          <p:nvPr/>
        </p:nvPicPr>
        <p:blipFill>
          <a:blip r:embed="rId3"/>
          <a:stretch>
            <a:fillRect/>
          </a:stretch>
        </p:blipFill>
        <p:spPr>
          <a:xfrm>
            <a:off x="6423480" y="2024883"/>
            <a:ext cx="5658067" cy="4118741"/>
          </a:xfrm>
          <a:prstGeom prst="rect">
            <a:avLst/>
          </a:prstGeom>
        </p:spPr>
      </p:pic>
      <p:sp>
        <p:nvSpPr>
          <p:cNvPr id="9" name="TextBox 8">
            <a:extLst>
              <a:ext uri="{FF2B5EF4-FFF2-40B4-BE49-F238E27FC236}">
                <a16:creationId xmlns:a16="http://schemas.microsoft.com/office/drawing/2014/main" id="{5CA72907-DEF0-4128-9AAF-11E2AEBA8F3C}"/>
              </a:ext>
            </a:extLst>
          </p:cNvPr>
          <p:cNvSpPr txBox="1"/>
          <p:nvPr/>
        </p:nvSpPr>
        <p:spPr>
          <a:xfrm>
            <a:off x="1045028" y="5966284"/>
            <a:ext cx="10780889" cy="923330"/>
          </a:xfrm>
          <a:prstGeom prst="rect">
            <a:avLst/>
          </a:prstGeom>
          <a:noFill/>
        </p:spPr>
        <p:txBody>
          <a:bodyPr wrap="square" rtlCol="0">
            <a:spAutoFit/>
          </a:bodyPr>
          <a:lstStyle/>
          <a:p>
            <a:r>
              <a:rPr lang="en-US" dirty="0">
                <a:solidFill>
                  <a:srgbClr val="FF0000"/>
                </a:solidFill>
              </a:rPr>
              <a:t>Take-Aways:  Focus on the roles where the bar is shorter and a different color.  The shorter bar shows that income was lower (driver); but…why:  the education prevents them from achieving success or perhaps they are in high demand.</a:t>
            </a:r>
          </a:p>
        </p:txBody>
      </p:sp>
      <p:sp>
        <p:nvSpPr>
          <p:cNvPr id="11" name="Star: 5 Points 10">
            <a:extLst>
              <a:ext uri="{FF2B5EF4-FFF2-40B4-BE49-F238E27FC236}">
                <a16:creationId xmlns:a16="http://schemas.microsoft.com/office/drawing/2014/main" id="{9163B2BA-8CC8-435D-B533-4C808127C7D3}"/>
              </a:ext>
            </a:extLst>
          </p:cNvPr>
          <p:cNvSpPr/>
          <p:nvPr/>
        </p:nvSpPr>
        <p:spPr>
          <a:xfrm>
            <a:off x="4408714" y="4495800"/>
            <a:ext cx="174172" cy="206829"/>
          </a:xfrm>
          <a:prstGeom prst="star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3C659F02-CE04-4DF5-B7DA-09C26B11C777}"/>
              </a:ext>
            </a:extLst>
          </p:cNvPr>
          <p:cNvSpPr/>
          <p:nvPr/>
        </p:nvSpPr>
        <p:spPr>
          <a:xfrm>
            <a:off x="5437869" y="4495799"/>
            <a:ext cx="174172" cy="206829"/>
          </a:xfrm>
          <a:prstGeom prst="star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21EF4DA5-7557-4DB2-BEEA-66125C397184}"/>
              </a:ext>
            </a:extLst>
          </p:cNvPr>
          <p:cNvSpPr/>
          <p:nvPr/>
        </p:nvSpPr>
        <p:spPr>
          <a:xfrm>
            <a:off x="3848555" y="3877424"/>
            <a:ext cx="174172" cy="206829"/>
          </a:xfrm>
          <a:prstGeom prst="star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64D3A8B2-3434-4128-A588-526514EF4139}"/>
              </a:ext>
            </a:extLst>
          </p:cNvPr>
          <p:cNvSpPr/>
          <p:nvPr/>
        </p:nvSpPr>
        <p:spPr>
          <a:xfrm>
            <a:off x="4894990" y="3892169"/>
            <a:ext cx="174172" cy="206829"/>
          </a:xfrm>
          <a:prstGeom prst="star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B3C08EC4-E065-4FAF-BDBB-3691D9AD93C0}"/>
              </a:ext>
            </a:extLst>
          </p:cNvPr>
          <p:cNvSpPr/>
          <p:nvPr/>
        </p:nvSpPr>
        <p:spPr>
          <a:xfrm>
            <a:off x="1867468" y="3928452"/>
            <a:ext cx="174172" cy="206829"/>
          </a:xfrm>
          <a:prstGeom prst="star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4506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a:xfrm>
            <a:off x="-46173" y="-224460"/>
            <a:ext cx="10515600" cy="1325563"/>
          </a:xfrm>
        </p:spPr>
        <p:txBody>
          <a:bodyPr/>
          <a:lstStyle/>
          <a:p>
            <a:r>
              <a:rPr lang="en-US" dirty="0"/>
              <a:t>Evaluation:  Satisfaction</a:t>
            </a:r>
          </a:p>
        </p:txBody>
      </p:sp>
      <p:pic>
        <p:nvPicPr>
          <p:cNvPr id="4" name="Picture 3">
            <a:extLst>
              <a:ext uri="{FF2B5EF4-FFF2-40B4-BE49-F238E27FC236}">
                <a16:creationId xmlns:a16="http://schemas.microsoft.com/office/drawing/2014/main" id="{2E01B3E7-02C1-431B-9AC0-F922C005EDDC}"/>
              </a:ext>
            </a:extLst>
          </p:cNvPr>
          <p:cNvPicPr>
            <a:picLocks noChangeAspect="1"/>
          </p:cNvPicPr>
          <p:nvPr/>
        </p:nvPicPr>
        <p:blipFill>
          <a:blip r:embed="rId2"/>
          <a:stretch>
            <a:fillRect/>
          </a:stretch>
        </p:blipFill>
        <p:spPr>
          <a:xfrm>
            <a:off x="1006887" y="982640"/>
            <a:ext cx="2705532" cy="1932523"/>
          </a:xfrm>
          <a:prstGeom prst="rect">
            <a:avLst/>
          </a:prstGeom>
        </p:spPr>
      </p:pic>
      <p:pic>
        <p:nvPicPr>
          <p:cNvPr id="5" name="Picture 4">
            <a:extLst>
              <a:ext uri="{FF2B5EF4-FFF2-40B4-BE49-F238E27FC236}">
                <a16:creationId xmlns:a16="http://schemas.microsoft.com/office/drawing/2014/main" id="{8E9942E1-10AC-40E8-B753-59F212247934}"/>
              </a:ext>
            </a:extLst>
          </p:cNvPr>
          <p:cNvPicPr>
            <a:picLocks noChangeAspect="1"/>
          </p:cNvPicPr>
          <p:nvPr/>
        </p:nvPicPr>
        <p:blipFill>
          <a:blip r:embed="rId3"/>
          <a:stretch>
            <a:fillRect/>
          </a:stretch>
        </p:blipFill>
        <p:spPr>
          <a:xfrm>
            <a:off x="4948362" y="851621"/>
            <a:ext cx="2705532" cy="1932523"/>
          </a:xfrm>
          <a:prstGeom prst="rect">
            <a:avLst/>
          </a:prstGeom>
        </p:spPr>
      </p:pic>
      <p:pic>
        <p:nvPicPr>
          <p:cNvPr id="6" name="Picture 5">
            <a:extLst>
              <a:ext uri="{FF2B5EF4-FFF2-40B4-BE49-F238E27FC236}">
                <a16:creationId xmlns:a16="http://schemas.microsoft.com/office/drawing/2014/main" id="{BAC36BA0-C6AE-4F04-A59F-CA59068E0BD9}"/>
              </a:ext>
            </a:extLst>
          </p:cNvPr>
          <p:cNvPicPr>
            <a:picLocks noChangeAspect="1"/>
          </p:cNvPicPr>
          <p:nvPr/>
        </p:nvPicPr>
        <p:blipFill>
          <a:blip r:embed="rId4"/>
          <a:stretch>
            <a:fillRect/>
          </a:stretch>
        </p:blipFill>
        <p:spPr>
          <a:xfrm>
            <a:off x="8606777" y="813408"/>
            <a:ext cx="2705534" cy="1932524"/>
          </a:xfrm>
          <a:prstGeom prst="rect">
            <a:avLst/>
          </a:prstGeom>
        </p:spPr>
      </p:pic>
      <p:pic>
        <p:nvPicPr>
          <p:cNvPr id="7" name="Picture 6">
            <a:extLst>
              <a:ext uri="{FF2B5EF4-FFF2-40B4-BE49-F238E27FC236}">
                <a16:creationId xmlns:a16="http://schemas.microsoft.com/office/drawing/2014/main" id="{48EC63E8-EE79-4CA7-BB81-5B86CFE1DF87}"/>
              </a:ext>
            </a:extLst>
          </p:cNvPr>
          <p:cNvPicPr>
            <a:picLocks noChangeAspect="1"/>
          </p:cNvPicPr>
          <p:nvPr/>
        </p:nvPicPr>
        <p:blipFill>
          <a:blip r:embed="rId5"/>
          <a:stretch>
            <a:fillRect/>
          </a:stretch>
        </p:blipFill>
        <p:spPr>
          <a:xfrm>
            <a:off x="8606777" y="2817538"/>
            <a:ext cx="2705534" cy="1932524"/>
          </a:xfrm>
          <a:prstGeom prst="rect">
            <a:avLst/>
          </a:prstGeom>
        </p:spPr>
      </p:pic>
      <p:pic>
        <p:nvPicPr>
          <p:cNvPr id="8" name="Picture 7">
            <a:extLst>
              <a:ext uri="{FF2B5EF4-FFF2-40B4-BE49-F238E27FC236}">
                <a16:creationId xmlns:a16="http://schemas.microsoft.com/office/drawing/2014/main" id="{0407017D-B47F-4A3A-BDE8-D98C5EE3E990}"/>
              </a:ext>
            </a:extLst>
          </p:cNvPr>
          <p:cNvPicPr>
            <a:picLocks noChangeAspect="1"/>
          </p:cNvPicPr>
          <p:nvPr/>
        </p:nvPicPr>
        <p:blipFill>
          <a:blip r:embed="rId6"/>
          <a:stretch>
            <a:fillRect/>
          </a:stretch>
        </p:blipFill>
        <p:spPr>
          <a:xfrm>
            <a:off x="766686" y="4925477"/>
            <a:ext cx="2705532" cy="1932523"/>
          </a:xfrm>
          <a:prstGeom prst="rect">
            <a:avLst/>
          </a:prstGeom>
        </p:spPr>
      </p:pic>
      <p:pic>
        <p:nvPicPr>
          <p:cNvPr id="9" name="Picture 8">
            <a:extLst>
              <a:ext uri="{FF2B5EF4-FFF2-40B4-BE49-F238E27FC236}">
                <a16:creationId xmlns:a16="http://schemas.microsoft.com/office/drawing/2014/main" id="{43C2FF04-7A1D-4F72-8F90-EBFF45E7FFA5}"/>
              </a:ext>
            </a:extLst>
          </p:cNvPr>
          <p:cNvPicPr>
            <a:picLocks noChangeAspect="1"/>
          </p:cNvPicPr>
          <p:nvPr/>
        </p:nvPicPr>
        <p:blipFill>
          <a:blip r:embed="rId7"/>
          <a:stretch>
            <a:fillRect/>
          </a:stretch>
        </p:blipFill>
        <p:spPr>
          <a:xfrm>
            <a:off x="4948362" y="4925477"/>
            <a:ext cx="2705532" cy="1932523"/>
          </a:xfrm>
          <a:prstGeom prst="rect">
            <a:avLst/>
          </a:prstGeom>
        </p:spPr>
      </p:pic>
      <p:pic>
        <p:nvPicPr>
          <p:cNvPr id="10" name="Picture 9">
            <a:extLst>
              <a:ext uri="{FF2B5EF4-FFF2-40B4-BE49-F238E27FC236}">
                <a16:creationId xmlns:a16="http://schemas.microsoft.com/office/drawing/2014/main" id="{263A1AC9-E434-4F9F-B9D9-B9D7FA0E84B1}"/>
              </a:ext>
            </a:extLst>
          </p:cNvPr>
          <p:cNvPicPr>
            <a:picLocks noChangeAspect="1"/>
          </p:cNvPicPr>
          <p:nvPr/>
        </p:nvPicPr>
        <p:blipFill>
          <a:blip r:embed="rId8"/>
          <a:stretch>
            <a:fillRect/>
          </a:stretch>
        </p:blipFill>
        <p:spPr>
          <a:xfrm>
            <a:off x="8654276" y="4821668"/>
            <a:ext cx="2705532" cy="1932523"/>
          </a:xfrm>
          <a:prstGeom prst="rect">
            <a:avLst/>
          </a:prstGeom>
        </p:spPr>
      </p:pic>
      <p:pic>
        <p:nvPicPr>
          <p:cNvPr id="11" name="Picture 10">
            <a:extLst>
              <a:ext uri="{FF2B5EF4-FFF2-40B4-BE49-F238E27FC236}">
                <a16:creationId xmlns:a16="http://schemas.microsoft.com/office/drawing/2014/main" id="{3B15839E-E5C7-4A38-A655-237ABE5824FF}"/>
              </a:ext>
            </a:extLst>
          </p:cNvPr>
          <p:cNvPicPr>
            <a:picLocks noChangeAspect="1"/>
          </p:cNvPicPr>
          <p:nvPr/>
        </p:nvPicPr>
        <p:blipFill>
          <a:blip r:embed="rId9"/>
          <a:stretch>
            <a:fillRect/>
          </a:stretch>
        </p:blipFill>
        <p:spPr>
          <a:xfrm>
            <a:off x="1011253" y="3111416"/>
            <a:ext cx="2394351" cy="1710251"/>
          </a:xfrm>
          <a:prstGeom prst="rect">
            <a:avLst/>
          </a:prstGeom>
        </p:spPr>
      </p:pic>
      <p:pic>
        <p:nvPicPr>
          <p:cNvPr id="12" name="Picture 11">
            <a:extLst>
              <a:ext uri="{FF2B5EF4-FFF2-40B4-BE49-F238E27FC236}">
                <a16:creationId xmlns:a16="http://schemas.microsoft.com/office/drawing/2014/main" id="{AE0BEBCF-53CB-44A3-A624-2BEEB78AC6DF}"/>
              </a:ext>
            </a:extLst>
          </p:cNvPr>
          <p:cNvPicPr>
            <a:picLocks noChangeAspect="1"/>
          </p:cNvPicPr>
          <p:nvPr/>
        </p:nvPicPr>
        <p:blipFill>
          <a:blip r:embed="rId10"/>
          <a:stretch>
            <a:fillRect/>
          </a:stretch>
        </p:blipFill>
        <p:spPr>
          <a:xfrm>
            <a:off x="4948362" y="2992954"/>
            <a:ext cx="2705532" cy="1932523"/>
          </a:xfrm>
          <a:prstGeom prst="rect">
            <a:avLst/>
          </a:prstGeom>
        </p:spPr>
      </p:pic>
      <p:sp>
        <p:nvSpPr>
          <p:cNvPr id="3" name="Oval 2">
            <a:extLst>
              <a:ext uri="{FF2B5EF4-FFF2-40B4-BE49-F238E27FC236}">
                <a16:creationId xmlns:a16="http://schemas.microsoft.com/office/drawing/2014/main" id="{FFD4C8A9-831F-44FB-8442-A259C312CEBF}"/>
              </a:ext>
            </a:extLst>
          </p:cNvPr>
          <p:cNvSpPr/>
          <p:nvPr/>
        </p:nvSpPr>
        <p:spPr>
          <a:xfrm>
            <a:off x="351692" y="3111416"/>
            <a:ext cx="3643787" cy="171025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A68E411-76CB-4F53-ADCF-8799B38CAE59}"/>
              </a:ext>
            </a:extLst>
          </p:cNvPr>
          <p:cNvSpPr/>
          <p:nvPr/>
        </p:nvSpPr>
        <p:spPr>
          <a:xfrm>
            <a:off x="8153614" y="3008175"/>
            <a:ext cx="3643787" cy="171025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8833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lnSpcReduction="10000"/>
          </a:bodyPr>
          <a:lstStyle/>
          <a:p>
            <a:pPr>
              <a:buFont typeface="Wingdings" panose="05000000000000000000" pitchFamily="2" charset="2"/>
              <a:buChar char="Ø"/>
            </a:pPr>
            <a:r>
              <a:rPr lang="en-US" dirty="0"/>
              <a:t>After analyzing the results, we can conclude the following patterns:</a:t>
            </a:r>
          </a:p>
          <a:p>
            <a:pPr lvl="1">
              <a:buFont typeface="Wingdings" panose="05000000000000000000" pitchFamily="2" charset="2"/>
              <a:buChar char="ü"/>
            </a:pPr>
            <a:r>
              <a:rPr lang="en-US" dirty="0"/>
              <a:t>Of note, the company stats can conclude that the workforce is divided between the experienced, compensated, and educated.  Therefore, the analysis must take into account differences in employee groups. </a:t>
            </a:r>
          </a:p>
          <a:p>
            <a:pPr lvl="1">
              <a:buFont typeface="Wingdings" panose="05000000000000000000" pitchFamily="2" charset="2"/>
              <a:buChar char="ü"/>
            </a:pPr>
            <a:r>
              <a:rPr lang="en-US" dirty="0"/>
              <a:t>The significant factors that aligned with attrition are:</a:t>
            </a:r>
          </a:p>
          <a:p>
            <a:pPr marL="1428750" lvl="2" indent="-514350">
              <a:buFont typeface="+mj-lt"/>
              <a:buAutoNum type="alphaUcPeriod"/>
            </a:pPr>
            <a:r>
              <a:rPr lang="en-US" dirty="0"/>
              <a:t>Experience</a:t>
            </a:r>
          </a:p>
          <a:p>
            <a:pPr marL="1428750" lvl="2" indent="-514350">
              <a:buFont typeface="+mj-lt"/>
              <a:buAutoNum type="alphaUcPeriod"/>
            </a:pPr>
            <a:r>
              <a:rPr lang="en-US" dirty="0"/>
              <a:t>Job Role</a:t>
            </a:r>
          </a:p>
          <a:p>
            <a:pPr marL="1428750" lvl="2" indent="-514350">
              <a:buFont typeface="+mj-lt"/>
              <a:buAutoNum type="alphaUcPeriod"/>
            </a:pPr>
            <a:r>
              <a:rPr lang="en-US" dirty="0"/>
              <a:t>Pay  </a:t>
            </a:r>
          </a:p>
          <a:p>
            <a:pPr marL="914400" lvl="1" indent="-457200">
              <a:buAutoNum type="alphaUcPeriod"/>
            </a:pPr>
            <a:r>
              <a:rPr lang="en-US" b="1" dirty="0"/>
              <a:t>Experience</a:t>
            </a:r>
            <a:r>
              <a:rPr lang="en-US" dirty="0"/>
              <a:t>:  (those will more than 11 years working indicated lower </a:t>
            </a:r>
            <a:r>
              <a:rPr lang="en-US" dirty="0" err="1"/>
              <a:t>Satisfcation</a:t>
            </a:r>
            <a:r>
              <a:rPr lang="en-US" dirty="0"/>
              <a:t> scores on Environment and Job).  Those will less than 11 years focused on commute.  </a:t>
            </a:r>
          </a:p>
          <a:p>
            <a:pPr marL="914400" lvl="1" indent="-457200">
              <a:buAutoNum type="alphaUcPeriod"/>
            </a:pPr>
            <a:r>
              <a:rPr lang="en-US" b="1" dirty="0"/>
              <a:t>Job Roles</a:t>
            </a:r>
            <a:r>
              <a:rPr lang="en-US" dirty="0"/>
              <a:t>: such as research scientist, sales representatives, lab techs, and sales exits accounted for a significant portion of those that left.  Sales reps accounted for a very high amount in particular.  </a:t>
            </a:r>
          </a:p>
          <a:p>
            <a:pPr marL="914400" lvl="1" indent="-457200">
              <a:buAutoNum type="alphaUcPeriod"/>
            </a:pPr>
            <a:r>
              <a:rPr lang="en-US" b="1" dirty="0"/>
              <a:t>Pay</a:t>
            </a:r>
            <a:r>
              <a:rPr lang="en-US" dirty="0"/>
              <a:t>:  Those that left were generally paid less    </a:t>
            </a:r>
          </a:p>
          <a:p>
            <a:pPr marL="1257300" lvl="2" indent="-342900">
              <a:buAutoNum type="romanLcPeriod"/>
            </a:pPr>
            <a:endParaRPr lang="en-US" sz="900" dirty="0"/>
          </a:p>
          <a:p>
            <a:pPr marL="1257300" lvl="2" indent="-342900">
              <a:buAutoNum type="romanLcPeriod"/>
            </a:pPr>
            <a:endParaRPr lang="en-US" sz="900" dirty="0"/>
          </a:p>
          <a:p>
            <a:pPr marL="0" indent="0">
              <a:buNone/>
            </a:pPr>
            <a:endParaRPr lang="en-US" dirty="0"/>
          </a:p>
          <a:p>
            <a:pPr marL="457200" lvl="1" indent="0">
              <a:buNone/>
            </a:pPr>
            <a:endParaRPr lang="en-US" dirty="0"/>
          </a:p>
        </p:txBody>
      </p:sp>
    </p:spTree>
    <p:extLst>
      <p:ext uri="{BB962C8B-B14F-4D97-AF65-F5344CB8AC3E}">
        <p14:creationId xmlns:p14="http://schemas.microsoft.com/office/powerpoint/2010/main" val="4186596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Title:  Why Did You Quit?</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746965"/>
            <a:ext cx="10515600" cy="4083564"/>
          </a:xfrm>
        </p:spPr>
        <p:txBody>
          <a:bodyPr>
            <a:normAutofit/>
          </a:bodyPr>
          <a:lstStyle/>
          <a:p>
            <a:pPr marL="0" indent="0">
              <a:buNone/>
            </a:pPr>
            <a:endParaRPr lang="en-US" dirty="0"/>
          </a:p>
          <a:p>
            <a:pPr>
              <a:buFont typeface="Wingdings" panose="05000000000000000000" pitchFamily="2" charset="2"/>
              <a:buChar char="Ø"/>
            </a:pPr>
            <a:r>
              <a:rPr lang="en-US" dirty="0"/>
              <a:t>Team Variance Members:</a:t>
            </a:r>
          </a:p>
          <a:p>
            <a:pPr lvl="1">
              <a:buFont typeface="Wingdings" panose="05000000000000000000" pitchFamily="2" charset="2"/>
              <a:buChar char="ü"/>
            </a:pPr>
            <a:r>
              <a:rPr lang="en-US" dirty="0"/>
              <a:t>Terry Johnson</a:t>
            </a:r>
          </a:p>
          <a:p>
            <a:pPr lvl="1">
              <a:buFont typeface="Wingdings" panose="05000000000000000000" pitchFamily="2" charset="2"/>
              <a:buChar char="ü"/>
            </a:pPr>
            <a:r>
              <a:rPr lang="en-US" dirty="0"/>
              <a:t>Steven </a:t>
            </a:r>
            <a:r>
              <a:rPr lang="en-US" dirty="0" err="1"/>
              <a:t>Cocke</a:t>
            </a:r>
            <a:endParaRPr lang="en-US" dirty="0"/>
          </a:p>
          <a:p>
            <a:pPr lvl="1">
              <a:buFont typeface="Wingdings" panose="05000000000000000000" pitchFamily="2" charset="2"/>
              <a:buChar char="ü"/>
            </a:pPr>
            <a:r>
              <a:rPr lang="en-US" dirty="0"/>
              <a:t>Brandon de la Houssaye</a:t>
            </a:r>
          </a:p>
        </p:txBody>
      </p:sp>
    </p:spTree>
    <p:extLst>
      <p:ext uri="{BB962C8B-B14F-4D97-AF65-F5344CB8AC3E}">
        <p14:creationId xmlns:p14="http://schemas.microsoft.com/office/powerpoint/2010/main" val="3544361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Summary (cont’d)</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a:bodyPr>
          <a:lstStyle/>
          <a:p>
            <a:pPr>
              <a:buFont typeface="Wingdings" panose="05000000000000000000" pitchFamily="2" charset="2"/>
              <a:buChar char="Ø"/>
            </a:pPr>
            <a:r>
              <a:rPr lang="en-US" dirty="0"/>
              <a:t>After analyzing the results, we can conclude the following patterns:</a:t>
            </a:r>
          </a:p>
          <a:p>
            <a:pPr lvl="1">
              <a:buFont typeface="Wingdings" panose="05000000000000000000" pitchFamily="2" charset="2"/>
              <a:buChar char="ü"/>
            </a:pPr>
            <a:r>
              <a:rPr lang="en-US" dirty="0"/>
              <a:t>The impact of a factor for any person or sub-group needs to take into account education, commute, and satisfaction scores (for Environment and Job)</a:t>
            </a:r>
          </a:p>
          <a:p>
            <a:pPr lvl="1">
              <a:buFont typeface="Wingdings" panose="05000000000000000000" pitchFamily="2" charset="2"/>
              <a:buChar char="ü"/>
            </a:pPr>
            <a:r>
              <a:rPr lang="en-US" dirty="0"/>
              <a:t>Example:  someone with more than 11 years of experience may not have a longer commute, but they generally showed signs of displeasure with Satisfaction scores.  Whereas, this was not the case for those with less than 11 years of experience.</a:t>
            </a:r>
          </a:p>
          <a:p>
            <a:pPr lvl="1">
              <a:buFont typeface="Wingdings" panose="05000000000000000000" pitchFamily="2" charset="2"/>
              <a:buChar char="ü"/>
            </a:pPr>
            <a:r>
              <a:rPr lang="en-US" dirty="0"/>
              <a:t>Example: research scientists were generally paid less for those who left, but those that left had higher education levels indicating that they are displeased at performing the same work for less pay as those less qualified.</a:t>
            </a:r>
          </a:p>
          <a:p>
            <a:pPr lvl="1">
              <a:buFont typeface="Wingdings" panose="05000000000000000000" pitchFamily="2" charset="2"/>
              <a:buChar char="ü"/>
            </a:pPr>
            <a:r>
              <a:rPr lang="en-US" dirty="0"/>
              <a:t>Example: someone with less than 11 years of experience may have a commute time greater than the sample and that may cause them to leave.</a:t>
            </a:r>
          </a:p>
          <a:p>
            <a:pPr lvl="1">
              <a:buFont typeface="Wingdings" panose="05000000000000000000" pitchFamily="2" charset="2"/>
              <a:buChar char="ü"/>
            </a:pPr>
            <a:endParaRPr lang="en-US" dirty="0"/>
          </a:p>
          <a:p>
            <a:pPr lvl="1">
              <a:buFont typeface="Wingdings" panose="05000000000000000000" pitchFamily="2" charset="2"/>
              <a:buChar char="ü"/>
            </a:pPr>
            <a:endParaRPr lang="en-US" dirty="0"/>
          </a:p>
          <a:p>
            <a:pPr marL="1257300" lvl="2" indent="-342900">
              <a:buAutoNum type="romanLcPeriod"/>
            </a:pPr>
            <a:endParaRPr lang="en-US" sz="900" dirty="0"/>
          </a:p>
          <a:p>
            <a:pPr marL="1257300" lvl="2" indent="-342900">
              <a:buAutoNum type="romanLcPeriod"/>
            </a:pPr>
            <a:endParaRPr lang="en-US" sz="900" dirty="0"/>
          </a:p>
          <a:p>
            <a:pPr marL="0" indent="0">
              <a:buNone/>
            </a:pPr>
            <a:endParaRPr lang="en-US" dirty="0"/>
          </a:p>
          <a:p>
            <a:pPr marL="457200" lvl="1" indent="0">
              <a:buNone/>
            </a:pPr>
            <a:endParaRPr lang="en-US" dirty="0"/>
          </a:p>
        </p:txBody>
      </p:sp>
    </p:spTree>
    <p:extLst>
      <p:ext uri="{BB962C8B-B14F-4D97-AF65-F5344CB8AC3E}">
        <p14:creationId xmlns:p14="http://schemas.microsoft.com/office/powerpoint/2010/main" val="2682125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a:bodyPr>
          <a:lstStyle/>
          <a:p>
            <a:pPr>
              <a:buFont typeface="Wingdings" panose="05000000000000000000" pitchFamily="2" charset="2"/>
              <a:buChar char="Ø"/>
            </a:pPr>
            <a:r>
              <a:rPr lang="en-US" dirty="0"/>
              <a:t>Team Variance Advice is as follows</a:t>
            </a:r>
          </a:p>
          <a:p>
            <a:pPr lvl="1">
              <a:buFont typeface="Wingdings" panose="05000000000000000000" pitchFamily="2" charset="2"/>
              <a:buChar char="ü"/>
            </a:pPr>
            <a:r>
              <a:rPr lang="en-US" dirty="0"/>
              <a:t>Collect and consider the following data:</a:t>
            </a:r>
          </a:p>
          <a:p>
            <a:pPr lvl="2">
              <a:buFont typeface="Wingdings" panose="05000000000000000000" pitchFamily="2" charset="2"/>
              <a:buChar char="ü"/>
            </a:pPr>
            <a:r>
              <a:rPr lang="en-US" dirty="0"/>
              <a:t>Boss Satisfaction:  there is a rule of thumb that the number one reason people leave is because of the boss.  We need to prove/disprove this notion.</a:t>
            </a:r>
          </a:p>
          <a:p>
            <a:pPr lvl="2">
              <a:buFont typeface="Wingdings" panose="05000000000000000000" pitchFamily="2" charset="2"/>
              <a:buChar char="ü"/>
            </a:pPr>
            <a:r>
              <a:rPr lang="en-US" dirty="0"/>
              <a:t>Job Role and pay at next job</a:t>
            </a:r>
          </a:p>
          <a:p>
            <a:pPr lvl="1">
              <a:buFont typeface="Wingdings" panose="05000000000000000000" pitchFamily="2" charset="2"/>
              <a:buChar char="ü"/>
            </a:pPr>
            <a:r>
              <a:rPr lang="en-US" dirty="0"/>
              <a:t>Predictive models need to be built specific to employee sub-groups.  From the data provided, we chose the median number of years worked.  It can also be done on a basis of management versus non-management.</a:t>
            </a:r>
          </a:p>
          <a:p>
            <a:pPr lvl="1">
              <a:buFont typeface="Wingdings" panose="05000000000000000000" pitchFamily="2" charset="2"/>
              <a:buChar char="ü"/>
            </a:pPr>
            <a:r>
              <a:rPr lang="en-US" dirty="0"/>
              <a:t>Pay needs to be taken into account especially by job role and education level.</a:t>
            </a:r>
          </a:p>
          <a:p>
            <a:pPr lvl="1">
              <a:buFont typeface="Wingdings" panose="05000000000000000000" pitchFamily="2" charset="2"/>
              <a:buChar char="ü"/>
            </a:pPr>
            <a:r>
              <a:rPr lang="en-US" dirty="0"/>
              <a:t>Satisfaction surveys should be taken into account for certain employee sub-groups, and perhaps expanded to account for boss specific attributes.</a:t>
            </a:r>
          </a:p>
          <a:p>
            <a:pPr lvl="1">
              <a:buFont typeface="Wingdings" panose="05000000000000000000" pitchFamily="2" charset="2"/>
              <a:buChar char="ü"/>
            </a:pPr>
            <a:r>
              <a:rPr lang="en-US" dirty="0"/>
              <a:t>Commuting time may factor in as well, especially for employees with less experience.</a:t>
            </a:r>
          </a:p>
          <a:p>
            <a:pPr lvl="1">
              <a:buFont typeface="Wingdings" panose="05000000000000000000" pitchFamily="2" charset="2"/>
              <a:buChar char="ü"/>
            </a:pPr>
            <a:endParaRPr lang="en-US" dirty="0"/>
          </a:p>
          <a:p>
            <a:pPr marL="1257300" lvl="2" indent="-342900">
              <a:buAutoNum type="romanLcPeriod"/>
            </a:pPr>
            <a:endParaRPr lang="en-US" sz="900" dirty="0"/>
          </a:p>
          <a:p>
            <a:pPr marL="1257300" lvl="2" indent="-342900">
              <a:buAutoNum type="romanLcPeriod"/>
            </a:pPr>
            <a:endParaRPr lang="en-US" sz="900" dirty="0"/>
          </a:p>
          <a:p>
            <a:pPr marL="0" indent="0">
              <a:buNone/>
            </a:pPr>
            <a:endParaRPr lang="en-US" dirty="0"/>
          </a:p>
          <a:p>
            <a:pPr marL="457200" lvl="1" indent="0">
              <a:buNone/>
            </a:pPr>
            <a:endParaRPr lang="en-US" dirty="0"/>
          </a:p>
        </p:txBody>
      </p:sp>
    </p:spTree>
    <p:extLst>
      <p:ext uri="{BB962C8B-B14F-4D97-AF65-F5344CB8AC3E}">
        <p14:creationId xmlns:p14="http://schemas.microsoft.com/office/powerpoint/2010/main" val="3788915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Appendix: Data Source - Summary Statistics</a:t>
            </a:r>
          </a:p>
        </p:txBody>
      </p:sp>
      <p:pic>
        <p:nvPicPr>
          <p:cNvPr id="7" name="Picture 6">
            <a:extLst>
              <a:ext uri="{FF2B5EF4-FFF2-40B4-BE49-F238E27FC236}">
                <a16:creationId xmlns:a16="http://schemas.microsoft.com/office/drawing/2014/main" id="{F30296AA-5BC7-48DF-B58C-617B50DCE12A}"/>
              </a:ext>
            </a:extLst>
          </p:cNvPr>
          <p:cNvPicPr>
            <a:picLocks noChangeAspect="1"/>
          </p:cNvPicPr>
          <p:nvPr/>
        </p:nvPicPr>
        <p:blipFill>
          <a:blip r:embed="rId2"/>
          <a:stretch>
            <a:fillRect/>
          </a:stretch>
        </p:blipFill>
        <p:spPr>
          <a:xfrm>
            <a:off x="1024127" y="1456929"/>
            <a:ext cx="3814255" cy="5136530"/>
          </a:xfrm>
          <a:prstGeom prst="rect">
            <a:avLst/>
          </a:prstGeom>
        </p:spPr>
      </p:pic>
      <p:pic>
        <p:nvPicPr>
          <p:cNvPr id="8" name="Picture 7">
            <a:extLst>
              <a:ext uri="{FF2B5EF4-FFF2-40B4-BE49-F238E27FC236}">
                <a16:creationId xmlns:a16="http://schemas.microsoft.com/office/drawing/2014/main" id="{68338238-C6FD-473D-A43D-5F1663352DD3}"/>
              </a:ext>
            </a:extLst>
          </p:cNvPr>
          <p:cNvPicPr>
            <a:picLocks noChangeAspect="1"/>
          </p:cNvPicPr>
          <p:nvPr/>
        </p:nvPicPr>
        <p:blipFill>
          <a:blip r:embed="rId3"/>
          <a:stretch>
            <a:fillRect/>
          </a:stretch>
        </p:blipFill>
        <p:spPr>
          <a:xfrm>
            <a:off x="5694333" y="1456929"/>
            <a:ext cx="4803516" cy="2542169"/>
          </a:xfrm>
          <a:prstGeom prst="rect">
            <a:avLst/>
          </a:prstGeom>
        </p:spPr>
      </p:pic>
    </p:spTree>
    <p:extLst>
      <p:ext uri="{BB962C8B-B14F-4D97-AF65-F5344CB8AC3E}">
        <p14:creationId xmlns:p14="http://schemas.microsoft.com/office/powerpoint/2010/main" val="2680764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Presentation Outline</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746965"/>
            <a:ext cx="10515600" cy="4083564"/>
          </a:xfrm>
        </p:spPr>
        <p:txBody>
          <a:bodyPr>
            <a:normAutofit/>
          </a:bodyPr>
          <a:lstStyle/>
          <a:p>
            <a:pPr marL="0" indent="0">
              <a:buNone/>
            </a:pPr>
            <a:endParaRPr lang="en-US" dirty="0"/>
          </a:p>
          <a:p>
            <a:pPr>
              <a:buFont typeface="Wingdings" panose="05000000000000000000" pitchFamily="2" charset="2"/>
              <a:buChar char="Ø"/>
            </a:pPr>
            <a:r>
              <a:rPr lang="en-US" dirty="0"/>
              <a:t>Business Objectives</a:t>
            </a:r>
          </a:p>
          <a:p>
            <a:pPr>
              <a:buFont typeface="Wingdings" panose="05000000000000000000" pitchFamily="2" charset="2"/>
              <a:buChar char="Ø"/>
            </a:pPr>
            <a:r>
              <a:rPr lang="en-US" dirty="0"/>
              <a:t>Data Sourced</a:t>
            </a:r>
          </a:p>
          <a:p>
            <a:pPr>
              <a:buFont typeface="Wingdings" panose="05000000000000000000" pitchFamily="2" charset="2"/>
              <a:buChar char="Ø"/>
            </a:pPr>
            <a:r>
              <a:rPr lang="en-US" dirty="0"/>
              <a:t>Methodology</a:t>
            </a:r>
          </a:p>
          <a:p>
            <a:pPr>
              <a:buFont typeface="Wingdings" panose="05000000000000000000" pitchFamily="2" charset="2"/>
              <a:buChar char="Ø"/>
            </a:pPr>
            <a:r>
              <a:rPr lang="en-US" dirty="0"/>
              <a:t>Evaluation/Results</a:t>
            </a:r>
          </a:p>
          <a:p>
            <a:pPr>
              <a:buFont typeface="Wingdings" panose="05000000000000000000" pitchFamily="2" charset="2"/>
              <a:buChar char="Ø"/>
            </a:pPr>
            <a:r>
              <a:rPr lang="en-US" dirty="0"/>
              <a:t>Summary</a:t>
            </a:r>
          </a:p>
        </p:txBody>
      </p:sp>
    </p:spTree>
    <p:extLst>
      <p:ext uri="{BB962C8B-B14F-4D97-AF65-F5344CB8AC3E}">
        <p14:creationId xmlns:p14="http://schemas.microsoft.com/office/powerpoint/2010/main" val="741896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Business Objectives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746965"/>
            <a:ext cx="10515600" cy="4083564"/>
          </a:xfrm>
        </p:spPr>
        <p:txBody>
          <a:bodyPr>
            <a:normAutofit fontScale="85000" lnSpcReduction="20000"/>
          </a:bodyPr>
          <a:lstStyle/>
          <a:p>
            <a:pPr marL="0" indent="0">
              <a:buNone/>
            </a:pPr>
            <a:endParaRPr lang="en-US" dirty="0"/>
          </a:p>
          <a:p>
            <a:pPr>
              <a:buFont typeface="Wingdings" panose="05000000000000000000" pitchFamily="2" charset="2"/>
              <a:buChar char="Ø"/>
            </a:pPr>
            <a:r>
              <a:rPr lang="en-US" dirty="0"/>
              <a:t>Team Variance was engaged by </a:t>
            </a:r>
            <a:r>
              <a:rPr lang="en-US" dirty="0" err="1"/>
              <a:t>DDSAnalytics</a:t>
            </a:r>
            <a:r>
              <a:rPr lang="en-US" dirty="0"/>
              <a:t> (“Client”) to perform an exploratory data analysis (“EDA”) in order to facilitate Client’s goal of predicting employee turnover.</a:t>
            </a:r>
          </a:p>
          <a:p>
            <a:pPr>
              <a:buFont typeface="Wingdings" panose="05000000000000000000" pitchFamily="2" charset="2"/>
              <a:buChar char="Ø"/>
            </a:pPr>
            <a:r>
              <a:rPr lang="en-US" dirty="0"/>
              <a:t>Client provided Team Variance with certain employee data in order to conclude on the following:</a:t>
            </a:r>
          </a:p>
          <a:p>
            <a:pPr lvl="1">
              <a:buFont typeface="Wingdings" panose="05000000000000000000" pitchFamily="2" charset="2"/>
              <a:buChar char="Ø"/>
            </a:pPr>
            <a:r>
              <a:rPr lang="en-US" dirty="0"/>
              <a:t>(At least) top three factors that contribute to turnover</a:t>
            </a:r>
          </a:p>
          <a:p>
            <a:pPr lvl="1">
              <a:buFont typeface="Wingdings" panose="05000000000000000000" pitchFamily="2" charset="2"/>
              <a:buChar char="Ø"/>
            </a:pPr>
            <a:r>
              <a:rPr lang="en-US" dirty="0"/>
              <a:t>Learnings about any job role specific trends</a:t>
            </a:r>
          </a:p>
          <a:p>
            <a:pPr lvl="1">
              <a:buFont typeface="Wingdings" panose="05000000000000000000" pitchFamily="2" charset="2"/>
              <a:buChar char="Ø"/>
            </a:pPr>
            <a:r>
              <a:rPr lang="en-US" dirty="0"/>
              <a:t>Meaningful insights (TBD) provided from the sourced data</a:t>
            </a:r>
          </a:p>
          <a:p>
            <a:pPr>
              <a:buFont typeface="Wingdings" panose="05000000000000000000" pitchFamily="2" charset="2"/>
              <a:buChar char="Ø"/>
            </a:pPr>
            <a:r>
              <a:rPr lang="en-US" dirty="0"/>
              <a:t>Final deliverables include presentation (this file) as well as supporting analysis/documentation (via </a:t>
            </a:r>
            <a:r>
              <a:rPr lang="en-US" dirty="0" err="1"/>
              <a:t>github</a:t>
            </a:r>
            <a:r>
              <a:rPr lang="en-US" dirty="0"/>
              <a:t> repo)</a:t>
            </a:r>
          </a:p>
          <a:p>
            <a:pPr>
              <a:buFont typeface="Wingdings" panose="05000000000000000000" pitchFamily="2" charset="2"/>
              <a:buChar char="Ø"/>
            </a:pPr>
            <a:r>
              <a:rPr lang="en-US" dirty="0"/>
              <a:t>Outside of scope:  predictive models (this engagement merely provides insight on trends).  Such models would be covered under future engagements</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299934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746965"/>
            <a:ext cx="10515600" cy="4083564"/>
          </a:xfrm>
        </p:spPr>
        <p:txBody>
          <a:bodyPr>
            <a:normAutofit/>
          </a:bodyPr>
          <a:lstStyle/>
          <a:p>
            <a:pPr marL="0" indent="0">
              <a:buNone/>
            </a:pPr>
            <a:endParaRPr lang="en-US" dirty="0"/>
          </a:p>
          <a:p>
            <a:pPr>
              <a:buFont typeface="Wingdings" panose="05000000000000000000" pitchFamily="2" charset="2"/>
              <a:buChar char="Ø"/>
            </a:pPr>
            <a:r>
              <a:rPr lang="en-US" dirty="0"/>
              <a:t>Source Data File:  “CaseStudy2-data.csv”</a:t>
            </a:r>
          </a:p>
          <a:p>
            <a:pPr>
              <a:buFont typeface="Wingdings" panose="05000000000000000000" pitchFamily="2" charset="2"/>
              <a:buChar char="Ø"/>
            </a:pPr>
            <a:r>
              <a:rPr lang="en-US" dirty="0"/>
              <a:t>Source data file provided by </a:t>
            </a:r>
            <a:r>
              <a:rPr lang="en-US" dirty="0" err="1"/>
              <a:t>DDSAnalytics</a:t>
            </a:r>
            <a:r>
              <a:rPr lang="en-US" dirty="0"/>
              <a:t> and is based on available employee data</a:t>
            </a:r>
          </a:p>
          <a:p>
            <a:pPr>
              <a:buFont typeface="Wingdings" panose="05000000000000000000" pitchFamily="2" charset="2"/>
              <a:buChar char="Ø"/>
            </a:pPr>
            <a:r>
              <a:rPr lang="en-US" dirty="0"/>
              <a:t>Source Data File Summary:</a:t>
            </a:r>
          </a:p>
          <a:p>
            <a:pPr marL="0" indent="0">
              <a:buNone/>
            </a:pPr>
            <a:r>
              <a:rPr lang="en-US" i="1" dirty="0"/>
              <a:t>Classes ‘</a:t>
            </a:r>
            <a:r>
              <a:rPr lang="en-US" i="1" dirty="0" err="1"/>
              <a:t>tbl_df</a:t>
            </a:r>
            <a:r>
              <a:rPr lang="en-US" i="1" dirty="0"/>
              <a:t>’, ‘</a:t>
            </a:r>
            <a:r>
              <a:rPr lang="en-US" i="1" dirty="0" err="1"/>
              <a:t>tbl</a:t>
            </a:r>
            <a:r>
              <a:rPr lang="en-US" i="1" dirty="0"/>
              <a:t>’ and '</a:t>
            </a:r>
            <a:r>
              <a:rPr lang="en-US" i="1" dirty="0" err="1"/>
              <a:t>data.frame</a:t>
            </a:r>
            <a:r>
              <a:rPr lang="en-US" i="1" dirty="0"/>
              <a:t>':	1470 obs. of  35 variables</a:t>
            </a:r>
          </a:p>
          <a:p>
            <a:pPr marL="0" indent="0">
              <a:buNone/>
            </a:pPr>
            <a:r>
              <a:rPr lang="en-US" dirty="0"/>
              <a:t>[summary statistics of source data file are provided in the appendix]</a:t>
            </a:r>
          </a:p>
          <a:p>
            <a:pPr>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998485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9"/>
            <a:ext cx="10515600" cy="4083564"/>
          </a:xfrm>
        </p:spPr>
        <p:txBody>
          <a:bodyPr>
            <a:normAutofit fontScale="85000" lnSpcReduction="20000"/>
          </a:bodyPr>
          <a:lstStyle/>
          <a:p>
            <a:pPr marL="0" indent="0">
              <a:buNone/>
            </a:pPr>
            <a:r>
              <a:rPr lang="en-US" dirty="0"/>
              <a:t>The workflow was performed as follows:</a:t>
            </a:r>
          </a:p>
          <a:p>
            <a:pPr marL="514350" indent="-514350">
              <a:buAutoNum type="arabicPeriod"/>
            </a:pPr>
            <a:r>
              <a:rPr lang="en-US" dirty="0"/>
              <a:t>Structure the raw data*</a:t>
            </a:r>
          </a:p>
          <a:p>
            <a:pPr marL="971550" lvl="1" indent="-514350">
              <a:buFont typeface="+mj-lt"/>
              <a:buAutoNum type="alphaLcPeriod"/>
            </a:pPr>
            <a:r>
              <a:rPr lang="en-US" sz="1700" dirty="0"/>
              <a:t>Imported raw data into R Studio</a:t>
            </a:r>
          </a:p>
          <a:p>
            <a:pPr marL="971550" lvl="1" indent="-514350">
              <a:buFont typeface="+mj-lt"/>
              <a:buAutoNum type="alphaLcPeriod"/>
            </a:pPr>
            <a:r>
              <a:rPr lang="en-US" sz="1700" dirty="0"/>
              <a:t>Renamed columns to usable text</a:t>
            </a:r>
          </a:p>
          <a:p>
            <a:pPr marL="971550" lvl="1" indent="-514350">
              <a:buFont typeface="+mj-lt"/>
              <a:buAutoNum type="alphaLcPeriod"/>
            </a:pPr>
            <a:r>
              <a:rPr lang="en-US" sz="1700" dirty="0"/>
              <a:t>Formatted column (variables) to proper data types as needed</a:t>
            </a:r>
          </a:p>
          <a:p>
            <a:pPr marL="514350" indent="-514350">
              <a:buAutoNum type="arabicPeriod"/>
            </a:pPr>
            <a:r>
              <a:rPr lang="en-US" dirty="0"/>
              <a:t>Perform preliminary analysis the structured data</a:t>
            </a:r>
          </a:p>
          <a:p>
            <a:pPr marL="971550" lvl="1" indent="-514350">
              <a:buFont typeface="+mj-lt"/>
              <a:buAutoNum type="alphaLcPeriod"/>
            </a:pPr>
            <a:r>
              <a:rPr lang="en-US" sz="1600" dirty="0"/>
              <a:t>Remove observations for employees under 18 years of age*</a:t>
            </a:r>
          </a:p>
          <a:p>
            <a:pPr marL="971550" lvl="1" indent="-514350">
              <a:buFont typeface="+mj-lt"/>
              <a:buAutoNum type="alphaLcPeriod"/>
            </a:pPr>
            <a:r>
              <a:rPr lang="en-US" sz="1600" dirty="0"/>
              <a:t>Observed descriptive statistics for seven variables including the observable distribution for two of the seven.</a:t>
            </a:r>
          </a:p>
          <a:p>
            <a:pPr marL="971550" lvl="1" indent="-514350">
              <a:buFont typeface="+mj-lt"/>
              <a:buAutoNum type="alphaLcPeriod"/>
            </a:pPr>
            <a:r>
              <a:rPr lang="en-US" sz="1600" dirty="0"/>
              <a:t>Observed frequency results for Gender, Education, and Occupation as well as the counts of management positions.</a:t>
            </a:r>
          </a:p>
          <a:p>
            <a:pPr marL="514350" indent="-514350">
              <a:buAutoNum type="arabicPeriod"/>
            </a:pPr>
            <a:r>
              <a:rPr lang="en-US" dirty="0"/>
              <a:t>Perform deeper analysis based on results of preliminary analysis </a:t>
            </a:r>
            <a:r>
              <a:rPr lang="en-US" sz="1900" dirty="0"/>
              <a:t>(not in order)</a:t>
            </a:r>
            <a:endParaRPr lang="en-US" dirty="0"/>
          </a:p>
          <a:p>
            <a:pPr marL="971550" lvl="1" indent="-514350">
              <a:buFont typeface="+mj-lt"/>
              <a:buAutoNum type="alphaLcPeriod"/>
            </a:pPr>
            <a:r>
              <a:rPr lang="en-US" sz="1600" dirty="0"/>
              <a:t>Ran summary stats for the data set where filtering was done for attrition variable.  </a:t>
            </a:r>
          </a:p>
          <a:p>
            <a:pPr marL="971550" lvl="1" indent="-514350">
              <a:buFont typeface="+mj-lt"/>
              <a:buAutoNum type="alphaLcPeriod"/>
            </a:pPr>
            <a:r>
              <a:rPr lang="en-US" sz="1600" dirty="0"/>
              <a:t>Separated focus group (those that left) based on levels of experience in order to gain insights into what may be driving employee decisions</a:t>
            </a:r>
          </a:p>
          <a:p>
            <a:pPr marL="971550" lvl="1" indent="-514350">
              <a:buFont typeface="+mj-lt"/>
              <a:buAutoNum type="alphaLcPeriod"/>
            </a:pPr>
            <a:r>
              <a:rPr lang="en-US" sz="1600" dirty="0"/>
              <a:t>Considered relationships between Age, Income, Gender, Satisfaction metrics (Environment, Job, and Relationship) and attrition</a:t>
            </a:r>
          </a:p>
          <a:p>
            <a:pPr marL="971550" lvl="1" indent="-514350">
              <a:buFont typeface="+mj-lt"/>
              <a:buAutoNum type="alphaLcPeriod"/>
            </a:pPr>
            <a:r>
              <a:rPr lang="en-US" sz="1600" dirty="0"/>
              <a:t>Explored insights into job type </a:t>
            </a:r>
          </a:p>
          <a:p>
            <a:pPr marL="0" indent="0">
              <a:buNone/>
            </a:pPr>
            <a:endParaRPr lang="en-US" dirty="0"/>
          </a:p>
          <a:p>
            <a:pPr marL="0" indent="0">
              <a:buNone/>
            </a:pPr>
            <a:endParaRPr lang="en-US" dirty="0"/>
          </a:p>
          <a:p>
            <a:pPr lvl="1">
              <a:buFont typeface="Wingdings" panose="05000000000000000000" pitchFamily="2" charset="2"/>
              <a:buChar char="Ø"/>
            </a:pPr>
            <a:endParaRPr lang="en-US" dirty="0"/>
          </a:p>
        </p:txBody>
      </p:sp>
      <p:sp>
        <p:nvSpPr>
          <p:cNvPr id="4" name="TextBox 3">
            <a:extLst>
              <a:ext uri="{FF2B5EF4-FFF2-40B4-BE49-F238E27FC236}">
                <a16:creationId xmlns:a16="http://schemas.microsoft.com/office/drawing/2014/main" id="{C3747AE4-ECFB-48B2-B65B-992928E9BAFC}"/>
              </a:ext>
            </a:extLst>
          </p:cNvPr>
          <p:cNvSpPr txBox="1"/>
          <p:nvPr/>
        </p:nvSpPr>
        <p:spPr>
          <a:xfrm>
            <a:off x="649224" y="6190488"/>
            <a:ext cx="11109960" cy="369332"/>
          </a:xfrm>
          <a:prstGeom prst="rect">
            <a:avLst/>
          </a:prstGeom>
          <a:noFill/>
        </p:spPr>
        <p:txBody>
          <a:bodyPr wrap="square" rtlCol="0">
            <a:spAutoFit/>
          </a:bodyPr>
          <a:lstStyle/>
          <a:p>
            <a:r>
              <a:rPr lang="en-US" dirty="0"/>
              <a:t>*The document does not cover these steps.  For reference, please see relevant </a:t>
            </a:r>
            <a:r>
              <a:rPr lang="en-US" dirty="0" err="1"/>
              <a:t>github</a:t>
            </a:r>
            <a:r>
              <a:rPr lang="en-US" dirty="0"/>
              <a:t> repo.</a:t>
            </a:r>
          </a:p>
        </p:txBody>
      </p:sp>
    </p:spTree>
    <p:extLst>
      <p:ext uri="{BB962C8B-B14F-4D97-AF65-F5344CB8AC3E}">
        <p14:creationId xmlns:p14="http://schemas.microsoft.com/office/powerpoint/2010/main" val="3196227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fontScale="92500" lnSpcReduction="10000"/>
          </a:bodyPr>
          <a:lstStyle/>
          <a:p>
            <a:pPr marL="514350" indent="-514350">
              <a:buAutoNum type="arabicPeriod"/>
            </a:pPr>
            <a:r>
              <a:rPr lang="en-US" dirty="0"/>
              <a:t>Prelim Analysis</a:t>
            </a:r>
          </a:p>
          <a:p>
            <a:pPr marL="971550" lvl="1" indent="-514350">
              <a:buFont typeface="+mj-lt"/>
              <a:buAutoNum type="alphaLcPeriod"/>
            </a:pPr>
            <a:r>
              <a:rPr lang="en-US" sz="1700" dirty="0"/>
              <a:t>Pulled the descriptive statistics for Monthly Income, Age, Education, Years in Current Role, Distance from Home, Job Level, and Percentage Salary Hike (in order)</a:t>
            </a:r>
          </a:p>
          <a:p>
            <a:pPr marL="914400" lvl="2" indent="0">
              <a:buNone/>
            </a:pPr>
            <a:r>
              <a:rPr lang="en-US" sz="1300" b="1" dirty="0"/>
              <a:t>(Monthly Income)</a:t>
            </a:r>
          </a:p>
          <a:p>
            <a:pPr marL="914400" lvl="2" indent="0">
              <a:buNone/>
            </a:pPr>
            <a:r>
              <a:rPr lang="en-US" sz="1300" dirty="0"/>
              <a:t>Min. 1st Qu.  Median    Mean 3rd Qu.    Max. </a:t>
            </a:r>
          </a:p>
          <a:p>
            <a:pPr marL="914400" lvl="2" indent="0">
              <a:buNone/>
            </a:pPr>
            <a:r>
              <a:rPr lang="en-US" sz="1300" dirty="0"/>
              <a:t>1009    2911    4919    6503    8379   19999</a:t>
            </a:r>
          </a:p>
          <a:p>
            <a:pPr marL="914400" lvl="2" indent="0">
              <a:buNone/>
            </a:pPr>
            <a:r>
              <a:rPr lang="en-US" sz="1300" b="1" dirty="0"/>
              <a:t>(Age)</a:t>
            </a:r>
          </a:p>
          <a:p>
            <a:pPr marL="914400" lvl="2" indent="0">
              <a:buNone/>
            </a:pPr>
            <a:r>
              <a:rPr lang="en-US" sz="1300" dirty="0"/>
              <a:t>Min. 1st Qu.  Median    Mean 3rd Qu.    Max. </a:t>
            </a:r>
          </a:p>
          <a:p>
            <a:pPr marL="914400" lvl="2" indent="0">
              <a:buNone/>
            </a:pPr>
            <a:r>
              <a:rPr lang="en-US" sz="1300" dirty="0"/>
              <a:t>18.00   30.00   36.00   36.92   43.00   60.00 </a:t>
            </a:r>
          </a:p>
          <a:p>
            <a:pPr marL="914400" lvl="2" indent="0">
              <a:buNone/>
            </a:pPr>
            <a:r>
              <a:rPr lang="en-US" sz="1300" b="1" dirty="0"/>
              <a:t>(Education)</a:t>
            </a:r>
          </a:p>
          <a:p>
            <a:pPr marL="914400" lvl="2" indent="0">
              <a:buNone/>
            </a:pPr>
            <a:r>
              <a:rPr lang="en-US" sz="1300" dirty="0"/>
              <a:t>Min. 1st Qu.  Median    Mean 3rd Qu.    Max. </a:t>
            </a:r>
          </a:p>
          <a:p>
            <a:pPr marL="914400" lvl="2" indent="0">
              <a:buNone/>
            </a:pPr>
            <a:r>
              <a:rPr lang="en-US" sz="1300" dirty="0"/>
              <a:t>1.000   2.000   3.000   2.913   4.000   5.000 </a:t>
            </a:r>
          </a:p>
          <a:p>
            <a:pPr marL="914400" lvl="2" indent="0">
              <a:buNone/>
            </a:pPr>
            <a:r>
              <a:rPr lang="en-US" sz="1300" b="1" dirty="0"/>
              <a:t>(Years in Current Role)</a:t>
            </a:r>
          </a:p>
          <a:p>
            <a:pPr marL="914400" lvl="2" indent="0">
              <a:buNone/>
            </a:pPr>
            <a:r>
              <a:rPr lang="en-US" sz="1300" dirty="0"/>
              <a:t>Min. 1st Qu.  Median    Mean 3rd Qu.    Max. </a:t>
            </a:r>
          </a:p>
          <a:p>
            <a:pPr marL="914400" lvl="2" indent="0">
              <a:buNone/>
            </a:pPr>
            <a:r>
              <a:rPr lang="en-US" sz="1300" dirty="0"/>
              <a:t>0.000   2.000   3.000   4.229   7.000  18.000 </a:t>
            </a:r>
          </a:p>
          <a:p>
            <a:pPr marL="914400" lvl="2" indent="0">
              <a:buNone/>
            </a:pPr>
            <a:r>
              <a:rPr lang="en-US" sz="1300" b="1" dirty="0"/>
              <a:t>(Distance from Home)</a:t>
            </a:r>
          </a:p>
          <a:p>
            <a:pPr marL="914400" lvl="2" indent="0">
              <a:buNone/>
            </a:pPr>
            <a:r>
              <a:rPr lang="en-US" sz="1300" dirty="0"/>
              <a:t>Min. 1st Qu.  Median    Mean 3rd Qu.    Max. </a:t>
            </a:r>
          </a:p>
          <a:p>
            <a:pPr marL="914400" lvl="2" indent="0">
              <a:buNone/>
            </a:pPr>
            <a:r>
              <a:rPr lang="en-US" sz="1300" dirty="0"/>
              <a:t>1.000   2.000   7.000   9.193  14.000  29.000 </a:t>
            </a:r>
          </a:p>
          <a:p>
            <a:pPr marL="914400" lvl="2" indent="0">
              <a:buNone/>
            </a:pPr>
            <a:r>
              <a:rPr lang="en-US" sz="1300" b="1" dirty="0"/>
              <a:t>(Job Level)</a:t>
            </a:r>
          </a:p>
          <a:p>
            <a:pPr marL="914400" lvl="2" indent="0">
              <a:buNone/>
            </a:pPr>
            <a:r>
              <a:rPr lang="en-US" sz="1300" dirty="0"/>
              <a:t>Min. 1st Qu.  Median    Mean 3rd Qu.    Max. </a:t>
            </a:r>
          </a:p>
          <a:p>
            <a:pPr marL="914400" lvl="2" indent="0">
              <a:buNone/>
            </a:pPr>
            <a:r>
              <a:rPr lang="en-US" sz="1300" dirty="0"/>
              <a:t>1.000   1.000   2.000   2.064   3.000   5.000 </a:t>
            </a:r>
          </a:p>
          <a:p>
            <a:pPr marL="914400" lvl="2" indent="0">
              <a:buNone/>
            </a:pPr>
            <a:r>
              <a:rPr lang="en-US" sz="1300" b="1" dirty="0"/>
              <a:t>(Percentage Salary Hike)</a:t>
            </a:r>
          </a:p>
          <a:p>
            <a:pPr marL="914400" lvl="2" indent="0">
              <a:buNone/>
            </a:pPr>
            <a:r>
              <a:rPr lang="en-US" sz="1300" dirty="0"/>
              <a:t>Min. 1st Qu.  Median    Mean 3rd Qu.    Max. </a:t>
            </a:r>
          </a:p>
          <a:p>
            <a:pPr marL="914400" lvl="2" indent="0">
              <a:buNone/>
            </a:pPr>
            <a:r>
              <a:rPr lang="en-US" sz="1300" dirty="0"/>
              <a:t>11.00   12.00   14.00   15.21   18.00   25.00</a:t>
            </a:r>
          </a:p>
          <a:p>
            <a:pPr marL="0" indent="0">
              <a:buNone/>
            </a:pPr>
            <a:endParaRPr lang="en-US" dirty="0"/>
          </a:p>
          <a:p>
            <a:pPr marL="0" indent="0">
              <a:buNone/>
            </a:pPr>
            <a:endParaRPr lang="en-US" dirty="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3195180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a:bodyPr>
          <a:lstStyle/>
          <a:p>
            <a:pPr marL="514350" indent="-514350">
              <a:buAutoNum type="arabicPeriod"/>
            </a:pPr>
            <a:r>
              <a:rPr lang="en-US" dirty="0"/>
              <a:t>Prelim Analysis</a:t>
            </a:r>
          </a:p>
          <a:p>
            <a:pPr marL="457200" lvl="1" indent="0">
              <a:buNone/>
            </a:pPr>
            <a:r>
              <a:rPr lang="en-US" sz="1700" dirty="0"/>
              <a:t>b.	Observed Histograms from two of these variables</a:t>
            </a:r>
          </a:p>
          <a:p>
            <a:pPr marL="0" indent="0">
              <a:buNone/>
            </a:pPr>
            <a:endParaRPr lang="en-US" dirty="0"/>
          </a:p>
          <a:p>
            <a:pPr marL="0" indent="0">
              <a:buNone/>
            </a:pPr>
            <a:endParaRPr lang="en-US" dirty="0"/>
          </a:p>
          <a:p>
            <a:pPr lvl="1">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id="{8D1F52CF-7635-49F1-A288-F2F139858822}"/>
              </a:ext>
            </a:extLst>
          </p:cNvPr>
          <p:cNvPicPr>
            <a:picLocks noChangeAspect="1"/>
          </p:cNvPicPr>
          <p:nvPr/>
        </p:nvPicPr>
        <p:blipFill>
          <a:blip r:embed="rId2"/>
          <a:stretch>
            <a:fillRect/>
          </a:stretch>
        </p:blipFill>
        <p:spPr>
          <a:xfrm>
            <a:off x="838200" y="2743069"/>
            <a:ext cx="4145639" cy="3017782"/>
          </a:xfrm>
          <a:prstGeom prst="rect">
            <a:avLst/>
          </a:prstGeom>
        </p:spPr>
      </p:pic>
      <p:pic>
        <p:nvPicPr>
          <p:cNvPr id="5" name="Picture 4">
            <a:extLst>
              <a:ext uri="{FF2B5EF4-FFF2-40B4-BE49-F238E27FC236}">
                <a16:creationId xmlns:a16="http://schemas.microsoft.com/office/drawing/2014/main" id="{B747D472-3AD3-4C0A-BDFD-D4801561D975}"/>
              </a:ext>
            </a:extLst>
          </p:cNvPr>
          <p:cNvPicPr>
            <a:picLocks noChangeAspect="1"/>
          </p:cNvPicPr>
          <p:nvPr/>
        </p:nvPicPr>
        <p:blipFill>
          <a:blip r:embed="rId3"/>
          <a:stretch>
            <a:fillRect/>
          </a:stretch>
        </p:blipFill>
        <p:spPr>
          <a:xfrm>
            <a:off x="6172020" y="2743069"/>
            <a:ext cx="4145639" cy="3017782"/>
          </a:xfrm>
          <a:prstGeom prst="rect">
            <a:avLst/>
          </a:prstGeom>
        </p:spPr>
      </p:pic>
    </p:spTree>
    <p:extLst>
      <p:ext uri="{BB962C8B-B14F-4D97-AF65-F5344CB8AC3E}">
        <p14:creationId xmlns:p14="http://schemas.microsoft.com/office/powerpoint/2010/main" val="495742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1EA9-C24B-409B-B7A8-9663BAF3642E}"/>
              </a:ext>
            </a:extLst>
          </p:cNvPr>
          <p:cNvSpPr>
            <a:spLocks noGrp="1"/>
          </p:cNvSpPr>
          <p:nvPr>
            <p:ph type="title"/>
          </p:nvPr>
        </p:nvSpPr>
        <p:spPr/>
        <p:txBody>
          <a:bodyPr/>
          <a:lstStyle/>
          <a:p>
            <a:r>
              <a:rPr lang="en-US" dirty="0"/>
              <a:t>Evaluation/Results</a:t>
            </a:r>
          </a:p>
        </p:txBody>
      </p:sp>
      <p:sp>
        <p:nvSpPr>
          <p:cNvPr id="3" name="Content Placeholder 2">
            <a:extLst>
              <a:ext uri="{FF2B5EF4-FFF2-40B4-BE49-F238E27FC236}">
                <a16:creationId xmlns:a16="http://schemas.microsoft.com/office/drawing/2014/main" id="{1C53E63B-9626-4581-89B4-03BC2CB42F6D}"/>
              </a:ext>
            </a:extLst>
          </p:cNvPr>
          <p:cNvSpPr>
            <a:spLocks noGrp="1"/>
          </p:cNvSpPr>
          <p:nvPr>
            <p:ph idx="1"/>
          </p:nvPr>
        </p:nvSpPr>
        <p:spPr>
          <a:xfrm>
            <a:off x="838200" y="1344628"/>
            <a:ext cx="10515600" cy="5330491"/>
          </a:xfrm>
        </p:spPr>
        <p:txBody>
          <a:bodyPr>
            <a:normAutofit/>
          </a:bodyPr>
          <a:lstStyle/>
          <a:p>
            <a:pPr marL="514350" indent="-514350">
              <a:buAutoNum type="arabicPeriod"/>
            </a:pPr>
            <a:r>
              <a:rPr lang="en-US" dirty="0"/>
              <a:t>Prelim Analysis</a:t>
            </a:r>
          </a:p>
          <a:p>
            <a:pPr marL="457200" lvl="1" indent="0">
              <a:buNone/>
            </a:pPr>
            <a:r>
              <a:rPr lang="en-US" sz="1700" dirty="0"/>
              <a:t>c.  Observed frequencies for Gender, Education, Job Roles, and Management</a:t>
            </a:r>
          </a:p>
          <a:p>
            <a:pPr marL="0" indent="0">
              <a:buNone/>
            </a:pPr>
            <a:endParaRPr lang="en-US" dirty="0"/>
          </a:p>
          <a:p>
            <a:pPr marL="457200" lvl="1" indent="0">
              <a:buNone/>
            </a:pPr>
            <a:endParaRPr lang="en-US" dirty="0"/>
          </a:p>
        </p:txBody>
      </p:sp>
      <p:pic>
        <p:nvPicPr>
          <p:cNvPr id="7" name="Picture 6">
            <a:extLst>
              <a:ext uri="{FF2B5EF4-FFF2-40B4-BE49-F238E27FC236}">
                <a16:creationId xmlns:a16="http://schemas.microsoft.com/office/drawing/2014/main" id="{753E260B-C4B2-4928-8AD0-031441FFDCB5}"/>
              </a:ext>
            </a:extLst>
          </p:cNvPr>
          <p:cNvPicPr>
            <a:picLocks noChangeAspect="1"/>
          </p:cNvPicPr>
          <p:nvPr/>
        </p:nvPicPr>
        <p:blipFill>
          <a:blip r:embed="rId2"/>
          <a:stretch>
            <a:fillRect/>
          </a:stretch>
        </p:blipFill>
        <p:spPr>
          <a:xfrm>
            <a:off x="3130178" y="2083313"/>
            <a:ext cx="2283300" cy="1685533"/>
          </a:xfrm>
          <a:prstGeom prst="rect">
            <a:avLst/>
          </a:prstGeom>
        </p:spPr>
      </p:pic>
      <p:pic>
        <p:nvPicPr>
          <p:cNvPr id="8" name="Picture 7">
            <a:extLst>
              <a:ext uri="{FF2B5EF4-FFF2-40B4-BE49-F238E27FC236}">
                <a16:creationId xmlns:a16="http://schemas.microsoft.com/office/drawing/2014/main" id="{A97A5848-FB13-4518-B3AD-62C48F74C2A2}"/>
              </a:ext>
            </a:extLst>
          </p:cNvPr>
          <p:cNvPicPr>
            <a:picLocks noChangeAspect="1"/>
          </p:cNvPicPr>
          <p:nvPr/>
        </p:nvPicPr>
        <p:blipFill>
          <a:blip r:embed="rId3"/>
          <a:stretch>
            <a:fillRect/>
          </a:stretch>
        </p:blipFill>
        <p:spPr>
          <a:xfrm>
            <a:off x="5649966" y="2093484"/>
            <a:ext cx="1148100" cy="1016467"/>
          </a:xfrm>
          <a:prstGeom prst="rect">
            <a:avLst/>
          </a:prstGeom>
        </p:spPr>
      </p:pic>
      <p:pic>
        <p:nvPicPr>
          <p:cNvPr id="9" name="Picture 8">
            <a:extLst>
              <a:ext uri="{FF2B5EF4-FFF2-40B4-BE49-F238E27FC236}">
                <a16:creationId xmlns:a16="http://schemas.microsoft.com/office/drawing/2014/main" id="{B0150CE3-4A86-4FF7-8726-1FE3D8834FE1}"/>
              </a:ext>
            </a:extLst>
          </p:cNvPr>
          <p:cNvPicPr>
            <a:picLocks noChangeAspect="1"/>
          </p:cNvPicPr>
          <p:nvPr/>
        </p:nvPicPr>
        <p:blipFill>
          <a:blip r:embed="rId4"/>
          <a:stretch>
            <a:fillRect/>
          </a:stretch>
        </p:blipFill>
        <p:spPr>
          <a:xfrm>
            <a:off x="1514767" y="2147103"/>
            <a:ext cx="1148100" cy="514667"/>
          </a:xfrm>
          <a:prstGeom prst="rect">
            <a:avLst/>
          </a:prstGeom>
        </p:spPr>
      </p:pic>
      <p:pic>
        <p:nvPicPr>
          <p:cNvPr id="10" name="Picture 9">
            <a:extLst>
              <a:ext uri="{FF2B5EF4-FFF2-40B4-BE49-F238E27FC236}">
                <a16:creationId xmlns:a16="http://schemas.microsoft.com/office/drawing/2014/main" id="{7FC36437-923D-4E63-97AE-FEE6D8CEAA19}"/>
              </a:ext>
            </a:extLst>
          </p:cNvPr>
          <p:cNvPicPr>
            <a:picLocks noChangeAspect="1"/>
          </p:cNvPicPr>
          <p:nvPr/>
        </p:nvPicPr>
        <p:blipFill>
          <a:blip r:embed="rId5"/>
          <a:stretch>
            <a:fillRect/>
          </a:stretch>
        </p:blipFill>
        <p:spPr>
          <a:xfrm>
            <a:off x="7041788" y="2084340"/>
            <a:ext cx="2283300" cy="681933"/>
          </a:xfrm>
          <a:prstGeom prst="rect">
            <a:avLst/>
          </a:prstGeom>
        </p:spPr>
      </p:pic>
      <p:sp>
        <p:nvSpPr>
          <p:cNvPr id="11" name="TextBox 10">
            <a:extLst>
              <a:ext uri="{FF2B5EF4-FFF2-40B4-BE49-F238E27FC236}">
                <a16:creationId xmlns:a16="http://schemas.microsoft.com/office/drawing/2014/main" id="{9549FA55-067B-472A-A09E-115C6DCE0489}"/>
              </a:ext>
            </a:extLst>
          </p:cNvPr>
          <p:cNvSpPr txBox="1"/>
          <p:nvPr/>
        </p:nvSpPr>
        <p:spPr>
          <a:xfrm>
            <a:off x="566928" y="3694176"/>
            <a:ext cx="10607040" cy="2308324"/>
          </a:xfrm>
          <a:prstGeom prst="rect">
            <a:avLst/>
          </a:prstGeom>
          <a:noFill/>
        </p:spPr>
        <p:txBody>
          <a:bodyPr wrap="square" rtlCol="0">
            <a:spAutoFit/>
          </a:bodyPr>
          <a:lstStyle/>
          <a:p>
            <a:r>
              <a:rPr lang="en-US" sz="1600" dirty="0"/>
              <a:t>What does the preliminary analysis tell us?</a:t>
            </a:r>
          </a:p>
          <a:p>
            <a:pPr marL="285750" indent="-285750">
              <a:buFont typeface="Wingdings" panose="05000000000000000000" pitchFamily="2" charset="2"/>
              <a:buChar char="Ø"/>
            </a:pPr>
            <a:r>
              <a:rPr lang="en-US" sz="1600" b="1" dirty="0"/>
              <a:t>Pyramid structure </a:t>
            </a:r>
            <a:r>
              <a:rPr lang="en-US" sz="1600" dirty="0"/>
              <a:t>(less than 20% are management) and the pay skews left (also observe the difference between mean and median in Monthly Income)</a:t>
            </a:r>
          </a:p>
          <a:p>
            <a:pPr marL="285750" indent="-285750">
              <a:buFont typeface="Wingdings" panose="05000000000000000000" pitchFamily="2" charset="2"/>
              <a:buChar char="Ø"/>
            </a:pPr>
            <a:r>
              <a:rPr lang="en-US" sz="1600" b="1" dirty="0"/>
              <a:t>Education</a:t>
            </a:r>
            <a:r>
              <a:rPr lang="en-US" sz="1600" dirty="0"/>
              <a:t>: 50% of the workforce has a bachelor or better.  There is a significant portion of the workforce that does not have a bachelor degree.</a:t>
            </a:r>
          </a:p>
          <a:p>
            <a:pPr marL="285750" indent="-285750">
              <a:buFont typeface="Wingdings" panose="05000000000000000000" pitchFamily="2" charset="2"/>
              <a:buChar char="Ø"/>
            </a:pPr>
            <a:r>
              <a:rPr lang="en-US" sz="1600" b="1" dirty="0"/>
              <a:t>Pay increases</a:t>
            </a:r>
            <a:r>
              <a:rPr lang="en-US" sz="1600" dirty="0"/>
              <a:t>:  the difference between mean and median tell us that pay increases are not discerning to high performers, or, at the very least, an overwhelming majority of the workforce are deemed neither poor or exceeding.</a:t>
            </a:r>
          </a:p>
          <a:p>
            <a:pPr marL="285750" indent="-285750">
              <a:buFont typeface="Wingdings" panose="05000000000000000000" pitchFamily="2" charset="2"/>
              <a:buChar char="Ø"/>
            </a:pPr>
            <a:r>
              <a:rPr lang="en-US" sz="1600" b="1" dirty="0"/>
              <a:t>Activity</a:t>
            </a:r>
            <a:r>
              <a:rPr lang="en-US" sz="1600" dirty="0"/>
              <a:t>:  Job titles indicate significant amounts of product and R&amp;D.  This plus the distance from the office could be indicators of job mobility.  </a:t>
            </a:r>
            <a:endParaRPr lang="en-US" dirty="0"/>
          </a:p>
        </p:txBody>
      </p:sp>
      <p:sp>
        <p:nvSpPr>
          <p:cNvPr id="12" name="TextBox 11">
            <a:extLst>
              <a:ext uri="{FF2B5EF4-FFF2-40B4-BE49-F238E27FC236}">
                <a16:creationId xmlns:a16="http://schemas.microsoft.com/office/drawing/2014/main" id="{EC84CC41-258F-42F3-A58A-9C11F161D27C}"/>
              </a:ext>
            </a:extLst>
          </p:cNvPr>
          <p:cNvSpPr txBox="1"/>
          <p:nvPr/>
        </p:nvSpPr>
        <p:spPr>
          <a:xfrm>
            <a:off x="745067" y="6129868"/>
            <a:ext cx="10780889" cy="646331"/>
          </a:xfrm>
          <a:prstGeom prst="rect">
            <a:avLst/>
          </a:prstGeom>
          <a:noFill/>
        </p:spPr>
        <p:txBody>
          <a:bodyPr wrap="square" rtlCol="0">
            <a:spAutoFit/>
          </a:bodyPr>
          <a:lstStyle/>
          <a:p>
            <a:r>
              <a:rPr lang="en-US" dirty="0">
                <a:solidFill>
                  <a:srgbClr val="FF0000"/>
                </a:solidFill>
              </a:rPr>
              <a:t>Take-Aways:  The pyramid nature of the workforce would indicate that reasons for employees leaving may need to account for different groups of employees.    </a:t>
            </a:r>
          </a:p>
        </p:txBody>
      </p:sp>
    </p:spTree>
    <p:extLst>
      <p:ext uri="{BB962C8B-B14F-4D97-AF65-F5344CB8AC3E}">
        <p14:creationId xmlns:p14="http://schemas.microsoft.com/office/powerpoint/2010/main" val="1512759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2206</TotalTime>
  <Words>2566</Words>
  <Application>Microsoft Office PowerPoint</Application>
  <PresentationFormat>Widescreen</PresentationFormat>
  <Paragraphs>171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DDSAnalytics “Why Did You Quit?”</vt:lpstr>
      <vt:lpstr>Title:  Why Did You Quit?</vt:lpstr>
      <vt:lpstr>Presentation Outline</vt:lpstr>
      <vt:lpstr>Business Objectives</vt:lpstr>
      <vt:lpstr>Data Source</vt:lpstr>
      <vt:lpstr>Methodology</vt:lpstr>
      <vt:lpstr>Evaluation/Results</vt:lpstr>
      <vt:lpstr>Evaluation/Results</vt:lpstr>
      <vt:lpstr>Evaluation/Results</vt:lpstr>
      <vt:lpstr>Evaluation/Results</vt:lpstr>
      <vt:lpstr>Evaluation/Results</vt:lpstr>
      <vt:lpstr>Evaluation/Results</vt:lpstr>
      <vt:lpstr>Evaluation:  Relationship between Age and Monthly Income by Gender</vt:lpstr>
      <vt:lpstr>Evaluation:  Relationship of Job Title to Monthly Pay by Gender</vt:lpstr>
      <vt:lpstr>Evaluation:  Relationship of Environment Satisfaction to Monthly Pay by Attrition</vt:lpstr>
      <vt:lpstr>Evaluation:  Relationship of Job Title to Monthly Pay by Attrition</vt:lpstr>
      <vt:lpstr>Evaluation:  Relationship of Job Title to Education by Monthly Pay (YES and Total)</vt:lpstr>
      <vt:lpstr>Evaluation:  Satisfaction</vt:lpstr>
      <vt:lpstr>Summary</vt:lpstr>
      <vt:lpstr>Summary (cont’d)</vt:lpstr>
      <vt:lpstr>Conclusion</vt:lpstr>
      <vt:lpstr>Appendix: Data Source - Summary Statistics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X Project:  Beer</dc:title>
  <dc:creator>Brandon de la Houssaye</dc:creator>
  <cp:lastModifiedBy>Brandon de la Houssaye</cp:lastModifiedBy>
  <cp:revision>55</cp:revision>
  <dcterms:created xsi:type="dcterms:W3CDTF">2018-06-25T00:32:15Z</dcterms:created>
  <dcterms:modified xsi:type="dcterms:W3CDTF">2018-08-06T00:14:03Z</dcterms:modified>
</cp:coreProperties>
</file>